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44"/>
  </p:notesMasterIdLst>
  <p:sldIdLst>
    <p:sldId id="361" r:id="rId2"/>
    <p:sldId id="546" r:id="rId3"/>
    <p:sldId id="544" r:id="rId4"/>
    <p:sldId id="547" r:id="rId5"/>
    <p:sldId id="552" r:id="rId6"/>
    <p:sldId id="572" r:id="rId7"/>
    <p:sldId id="548" r:id="rId8"/>
    <p:sldId id="558" r:id="rId9"/>
    <p:sldId id="560" r:id="rId10"/>
    <p:sldId id="567" r:id="rId11"/>
    <p:sldId id="563" r:id="rId12"/>
    <p:sldId id="564" r:id="rId13"/>
    <p:sldId id="555" r:id="rId14"/>
    <p:sldId id="561" r:id="rId15"/>
    <p:sldId id="565" r:id="rId16"/>
    <p:sldId id="570" r:id="rId17"/>
    <p:sldId id="571" r:id="rId18"/>
    <p:sldId id="574" r:id="rId19"/>
    <p:sldId id="573" r:id="rId20"/>
    <p:sldId id="554" r:id="rId21"/>
    <p:sldId id="559" r:id="rId22"/>
    <p:sldId id="516" r:id="rId23"/>
    <p:sldId id="562" r:id="rId24"/>
    <p:sldId id="513" r:id="rId25"/>
    <p:sldId id="496" r:id="rId26"/>
    <p:sldId id="494" r:id="rId27"/>
    <p:sldId id="489" r:id="rId28"/>
    <p:sldId id="517" r:id="rId29"/>
    <p:sldId id="515" r:id="rId30"/>
    <p:sldId id="486" r:id="rId31"/>
    <p:sldId id="505" r:id="rId32"/>
    <p:sldId id="520" r:id="rId33"/>
    <p:sldId id="500" r:id="rId34"/>
    <p:sldId id="528" r:id="rId35"/>
    <p:sldId id="502" r:id="rId36"/>
    <p:sldId id="521" r:id="rId37"/>
    <p:sldId id="522" r:id="rId38"/>
    <p:sldId id="533" r:id="rId39"/>
    <p:sldId id="532" r:id="rId40"/>
    <p:sldId id="473" r:id="rId41"/>
    <p:sldId id="527" r:id="rId42"/>
    <p:sldId id="526" r:id="rId43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C00CC"/>
    <a:srgbClr val="FFFFCC"/>
    <a:srgbClr val="FFCCFF"/>
    <a:srgbClr val="CCFFFF"/>
    <a:srgbClr val="FFCCCC"/>
    <a:srgbClr val="CCCCFF"/>
    <a:srgbClr val="FFDE75"/>
    <a:srgbClr val="CCFF99"/>
    <a:srgbClr val="FF25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88" autoAdjust="0"/>
    <p:restoredTop sz="95064" autoAdjust="0"/>
  </p:normalViewPr>
  <p:slideViewPr>
    <p:cSldViewPr snapToGrid="0">
      <p:cViewPr varScale="1">
        <p:scale>
          <a:sx n="64" d="100"/>
          <a:sy n="64" d="100"/>
        </p:scale>
        <p:origin x="498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75368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969389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857304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403766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xtra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240002" y="197493"/>
            <a:ext cx="11721599" cy="6182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240002" y="1030943"/>
            <a:ext cx="11721599" cy="53519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05528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y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240002" y="197493"/>
            <a:ext cx="11721599" cy="6182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240002" y="1030943"/>
            <a:ext cx="11721599" cy="535192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98763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mtpty Layou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0858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/>
        </p:nvSpPr>
        <p:spPr>
          <a:xfrm>
            <a:off x="422571" y="6567775"/>
            <a:ext cx="6120000" cy="24365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A. Valassi – CPU vectorization and GPUs in Madgraph5_aMC@NLO</a:t>
            </a:r>
          </a:p>
        </p:txBody>
      </p:sp>
      <p:sp>
        <p:nvSpPr>
          <p:cNvPr id="9" name="Shape 9"/>
          <p:cNvSpPr/>
          <p:nvPr/>
        </p:nvSpPr>
        <p:spPr>
          <a:xfrm>
            <a:off x="6438741" y="6565305"/>
            <a:ext cx="5045634" cy="24365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baseline="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CERN Openlab workshop, 16 March 2023</a:t>
            </a:r>
            <a:endParaRPr lang="en-GB"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Shape 10"/>
          <p:cNvSpPr/>
          <p:nvPr/>
        </p:nvSpPr>
        <p:spPr>
          <a:xfrm>
            <a:off x="11528247" y="6567775"/>
            <a:ext cx="609600" cy="24365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spcBef>
                  <a:spcPts val="0"/>
                </a:spcBef>
                <a:buSzPct val="25000"/>
                <a:buNone/>
              </a:pPr>
              <a:t>‹#›</a:t>
            </a:fld>
            <a:endParaRPr lang="en-GB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" name="Google Shape;23;p4">
            <a:extLst>
              <a:ext uri="{FF2B5EF4-FFF2-40B4-BE49-F238E27FC236}">
                <a16:creationId xmlns:a16="http://schemas.microsoft.com/office/drawing/2014/main" id="{201AA4AD-418A-01D9-AF7B-AE321598B6A4}"/>
              </a:ext>
            </a:extLst>
          </p:cNvPr>
          <p:cNvPicPr preferRelativeResize="0"/>
          <p:nvPr userDrawn="1"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319" y="6492472"/>
            <a:ext cx="356615" cy="353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F1AD5AA-B00C-4C19-ACF9-3BC5696E093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242833" y="6565305"/>
            <a:ext cx="248109" cy="243658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68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25408/contributions/524383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4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rk.intel.com/content/www/us/en/ark/products/193394/intel-xeon-silver-4216-processor-22m-cache-2-10-ghz.html" TargetMode="External"/><Relationship Id="rId5" Type="http://schemas.openxmlformats.org/officeDocument/2006/relationships/hyperlink" Target="https://ark.intel.com/content/www/us/en/ark/products/120489/intel-xeon-gold-6148-processor-27-5m-cache-2-40-ghz.html" TargetMode="External"/><Relationship Id="rId4" Type="http://schemas.openxmlformats.org/officeDocument/2006/relationships/hyperlink" Target="https://ark.intel.com/content/www/us/en/ark/products/120492/intel-xeon-gold-6130-processor-22m-cache-2-10-ghz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37.png"/><Relationship Id="rId7" Type="http://schemas.openxmlformats.org/officeDocument/2006/relationships/image" Target="../media/image7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8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07838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hyperlink" Target="https://en.wikipedia.org/wiki/Amdahl%27s_law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hyperlink" Target="https://images.nvidia.com/content/volta-architecture/pdf/volta-architecture-whitepaper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10.png"/><Relationship Id="rId7" Type="http://schemas.openxmlformats.org/officeDocument/2006/relationships/image" Target="../media/image49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svg"/><Relationship Id="rId4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0.png"/><Relationship Id="rId2" Type="http://schemas.openxmlformats.org/officeDocument/2006/relationships/hyperlink" Target="https://github.com/madgraph5/madgraph4gpu/issues/1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0.png"/><Relationship Id="rId3" Type="http://schemas.openxmlformats.org/officeDocument/2006/relationships/image" Target="../media/image420.png"/><Relationship Id="rId7" Type="http://schemas.openxmlformats.org/officeDocument/2006/relationships/image" Target="../media/image100.png"/><Relationship Id="rId2" Type="http://schemas.openxmlformats.org/officeDocument/2006/relationships/image" Target="../media/image411.png"/><Relationship Id="rId1" Type="http://schemas.openxmlformats.org/officeDocument/2006/relationships/slideLayout" Target="../slideLayouts/slideLayout1.xml"/><Relationship Id="rId11" Type="http://schemas.openxmlformats.org/officeDocument/2006/relationships/image" Target="../media/image54.png"/><Relationship Id="rId10" Type="http://schemas.openxmlformats.org/officeDocument/2006/relationships/image" Target="../media/image53.png"/><Relationship Id="rId9" Type="http://schemas.openxmlformats.org/officeDocument/2006/relationships/image" Target="../media/image5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dgraph5/madgraph4gpu/issues/25" TargetMode="External"/><Relationship Id="rId7" Type="http://schemas.openxmlformats.org/officeDocument/2006/relationships/image" Target="../media/image6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440.png"/><Relationship Id="rId4" Type="http://schemas.openxmlformats.org/officeDocument/2006/relationships/hyperlink" Target="https://github.com/madgraph5/madgraph4gpu/blob/4a90ec2c55e9f2af8219491536167f2bbc62a9b7/epochX/cudacpp/tput/logs_ggttgg_mad/log_ggttgg_mad_d_inl0_hrd0.txt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g5amcnlo/mg5amcnlo" TargetMode="External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madgraph5/madgraph4gpu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5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51/epjconf/202125103045" TargetMode="Externa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hyperlink" Target="https://doi.org/10.1088/1126-6708/2003/02/027" TargetMode="Externa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560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1088/1126-6708/2002/06/029" TargetMode="External"/><Relationship Id="rId4" Type="http://schemas.openxmlformats.org/officeDocument/2006/relationships/hyperlink" Target="https://cp3.irmp.ucl.ac.be/projects/madgraph/wiki/Pavia2015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s://doi.org/10.1051/epjconf/202125103045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s://github.com/madgraph5/madgraph4gpu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hyperlink" Target="https://indico.cern.ch/event/1207838/" TargetMode="External"/><Relationship Id="rId4" Type="http://schemas.openxmlformats.org/officeDocument/2006/relationships/hyperlink" Target="https://doi.org/10.22323/1.414.0212" TargetMode="External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https://www.khronos.org/sycl/" TargetMode="External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46">
            <a:extLst>
              <a:ext uri="{FF2B5EF4-FFF2-40B4-BE49-F238E27FC236}">
                <a16:creationId xmlns:a16="http://schemas.microsoft.com/office/drawing/2014/main" id="{57289207-188D-F7FA-3E62-C17D3D12967F}"/>
              </a:ext>
            </a:extLst>
          </p:cNvPr>
          <p:cNvSpPr/>
          <p:nvPr/>
        </p:nvSpPr>
        <p:spPr>
          <a:xfrm>
            <a:off x="0" y="6152400"/>
            <a:ext cx="12192000" cy="705600"/>
          </a:xfrm>
          <a:prstGeom prst="rect">
            <a:avLst/>
          </a:prstGeom>
          <a:solidFill>
            <a:schemeClr val="bg1"/>
          </a:solidFill>
          <a:ln w="254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algn="ctr"/>
            <a:endParaRPr sz="1800">
              <a:solidFill>
                <a:schemeClr val="lt1"/>
              </a:solidFill>
            </a:endParaRPr>
          </a:p>
        </p:txBody>
      </p:sp>
      <p:sp>
        <p:nvSpPr>
          <p:cNvPr id="71" name="Shape 71"/>
          <p:cNvSpPr txBox="1"/>
          <p:nvPr/>
        </p:nvSpPr>
        <p:spPr>
          <a:xfrm>
            <a:off x="134753" y="1240194"/>
            <a:ext cx="11848699" cy="510926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4400" dirty="0"/>
              <a:t>Speeding up Madgraph5_aMC@NLO</a:t>
            </a:r>
          </a:p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4400" dirty="0"/>
              <a:t>through data parallelism:</a:t>
            </a:r>
          </a:p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r>
              <a:rPr lang="en-GB" sz="4400" dirty="0"/>
              <a:t>CPU vectorization and GPUs</a:t>
            </a:r>
          </a:p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endParaRPr lang="en-GB" sz="4400" dirty="0"/>
          </a:p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endParaRPr lang="en-GB" sz="4400" dirty="0"/>
          </a:p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endParaRPr lang="en-GB" sz="2400" dirty="0"/>
          </a:p>
          <a:p>
            <a:pPr algn="ctr">
              <a:lnSpc>
                <a:spcPct val="90000"/>
              </a:lnSpc>
              <a:spcBef>
                <a:spcPts val="200"/>
              </a:spcBef>
              <a:buClr>
                <a:schemeClr val="dk1"/>
              </a:buClr>
              <a:buSzPct val="25000"/>
            </a:pPr>
            <a:endParaRPr lang="en-GB" sz="2400" dirty="0"/>
          </a:p>
          <a:p>
            <a:pPr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endParaRPr lang="en-GB" sz="1600" i="1" dirty="0"/>
          </a:p>
          <a:p>
            <a:pPr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endParaRPr lang="en-GB" sz="1600" i="1" dirty="0"/>
          </a:p>
          <a:p>
            <a:pPr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r>
              <a:rPr lang="en-GB" sz="1600" i="1" dirty="0"/>
              <a:t>                                                      CERN Openlab Workshop, 16</a:t>
            </a:r>
            <a:r>
              <a:rPr lang="en-GB" sz="1600" i="1" baseline="30000" dirty="0"/>
              <a:t>th</a:t>
            </a:r>
            <a:r>
              <a:rPr lang="en-GB" sz="1600" i="1" dirty="0"/>
              <a:t> March 2023</a:t>
            </a:r>
          </a:p>
          <a:p>
            <a:pPr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r>
              <a:rPr lang="en-GB" sz="1600" i="1" dirty="0"/>
              <a:t>                                         </a:t>
            </a:r>
            <a:r>
              <a:rPr lang="en-GB" sz="1600" i="1" dirty="0">
                <a:hlinkClick r:id="rId3"/>
              </a:rPr>
              <a:t>https://indico.cern.ch/event/1225408/contributions/5243830/</a:t>
            </a:r>
            <a:endParaRPr lang="en-GB" sz="1600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4B8762-62D7-0BD8-1C81-0F7982B2B32F}"/>
              </a:ext>
            </a:extLst>
          </p:cNvPr>
          <p:cNvSpPr txBox="1"/>
          <p:nvPr/>
        </p:nvSpPr>
        <p:spPr>
          <a:xfrm>
            <a:off x="0" y="3533849"/>
            <a:ext cx="12192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Andrea Valassi (CERN IT)</a:t>
            </a:r>
            <a:endParaRPr lang="en-US" sz="1800" dirty="0"/>
          </a:p>
          <a:p>
            <a:pPr algn="ctr"/>
            <a:r>
              <a:rPr lang="en-US" sz="1800" dirty="0"/>
              <a:t>With contributions from and many thanks to the whole madgraph4gpu development team!</a:t>
            </a:r>
          </a:p>
          <a:p>
            <a:pPr algn="ctr"/>
            <a:endParaRPr lang="en-US" sz="1800" u="sng" dirty="0"/>
          </a:p>
        </p:txBody>
      </p:sp>
      <p:pic>
        <p:nvPicPr>
          <p:cNvPr id="8" name="Google Shape;101;p13">
            <a:extLst>
              <a:ext uri="{FF2B5EF4-FFF2-40B4-BE49-F238E27FC236}">
                <a16:creationId xmlns:a16="http://schemas.microsoft.com/office/drawing/2014/main" id="{36A7FC66-BAF2-0403-28D1-E60DD05EC8A7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838047" y="122776"/>
            <a:ext cx="1217112" cy="1207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50881D61-BA2F-F79D-F9FD-DE75981061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-9622"/>
            <a:ext cx="1364289" cy="1364289"/>
          </a:xfrm>
          <a:prstGeom prst="rect">
            <a:avLst/>
          </a:prstGeom>
        </p:spPr>
      </p:pic>
      <p:pic>
        <p:nvPicPr>
          <p:cNvPr id="3" name="Picture 2" descr="Icon&#10;&#10;Description automatically generated with medium confidence">
            <a:extLst>
              <a:ext uri="{FF2B5EF4-FFF2-40B4-BE49-F238E27FC236}">
                <a16:creationId xmlns:a16="http://schemas.microsoft.com/office/drawing/2014/main" id="{C2559207-E491-6D7F-BD3E-3CED87F791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00598" y="5736658"/>
            <a:ext cx="1728636" cy="56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938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C81B3025-4A37-C5B7-7FCC-AC79F1842D18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862743"/>
            <a:ext cx="12156072" cy="3056909"/>
            <a:chOff x="0" y="611842"/>
            <a:chExt cx="9144000" cy="2299458"/>
          </a:xfrm>
        </p:grpSpPr>
        <p:pic>
          <p:nvPicPr>
            <p:cNvPr id="9" name="Picture 8" descr="Chart&#10;&#10;Description automatically generated">
              <a:extLst>
                <a:ext uri="{FF2B5EF4-FFF2-40B4-BE49-F238E27FC236}">
                  <a16:creationId xmlns:a16="http://schemas.microsoft.com/office/drawing/2014/main" id="{9B9A66B0-C7FD-BB21-97A5-09EA3D5012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11842"/>
              <a:ext cx="9144000" cy="2299458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C2DC2E41-F5A8-1CB2-B7E8-0DA5FA9E0E3C}"/>
                    </a:ext>
                  </a:extLst>
                </p:cNvPr>
                <p:cNvSpPr txBox="1"/>
                <p:nvPr/>
              </p:nvSpPr>
              <p:spPr>
                <a:xfrm>
                  <a:off x="3224464" y="1255635"/>
                  <a:ext cx="1155031" cy="416727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lIns="36000" tIns="0" rIns="36000" bIns="0" rtlCol="0">
                  <a:spAutoFit/>
                </a:bodyPr>
                <a:lstStyle/>
                <a:p>
                  <a:pPr algn="ctr"/>
                  <a:r>
                    <a:rPr lang="en-US" sz="1800" b="1" dirty="0">
                      <a:sym typeface="Symbol" panose="05050102010706020507" pitchFamily="18" charset="2"/>
                    </a:rPr>
                    <a:t>gg</a:t>
                  </a:r>
                  <a:r>
                    <a:rPr lang="en-US" sz="1800" b="1" dirty="0"/>
                    <a:t>→</a:t>
                  </a:r>
                  <a14:m>
                    <m:oMath xmlns:m="http://schemas.openxmlformats.org/officeDocument/2006/math">
                      <m:r>
                        <a:rPr lang="en-US" sz="1800" b="1" i="1" dirty="0">
                          <a:latin typeface="Cambria Math" panose="02040503050406030204" pitchFamily="18" charset="0"/>
                        </a:rPr>
                        <m:t>𝒕</m:t>
                      </m:r>
                      <m:acc>
                        <m:accPr>
                          <m:chr m:val="̅"/>
                          <m:ctrlPr>
                            <a:rPr lang="en-US" sz="1800" b="1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1" i="1" dirty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acc>
                    </m:oMath>
                  </a14:m>
                  <a:r>
                    <a:rPr lang="en-US" sz="1800" b="1" dirty="0"/>
                    <a:t>gg</a:t>
                  </a:r>
                </a:p>
                <a:p>
                  <a:pPr algn="ctr"/>
                  <a:r>
                    <a:rPr lang="en-US" sz="1800" b="1" dirty="0"/>
                    <a:t>(float)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C2DC2E41-F5A8-1CB2-B7E8-0DA5FA9E0E3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24464" y="1255635"/>
                  <a:ext cx="1155031" cy="416727"/>
                </a:xfrm>
                <a:prstGeom prst="rect">
                  <a:avLst/>
                </a:prstGeom>
                <a:blipFill>
                  <a:blip r:embed="rId3"/>
                  <a:stretch>
                    <a:fillRect t="-14286" b="-24176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D8AC96C4-700E-74D1-3AC9-D78E349FC707}"/>
                    </a:ext>
                  </a:extLst>
                </p:cNvPr>
                <p:cNvSpPr txBox="1"/>
                <p:nvPr/>
              </p:nvSpPr>
              <p:spPr>
                <a:xfrm>
                  <a:off x="7748337" y="1255633"/>
                  <a:ext cx="1155031" cy="416727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 wrap="square" lIns="36000" tIns="0" rIns="36000" bIns="0" rtlCol="0">
                  <a:spAutoFit/>
                </a:bodyPr>
                <a:lstStyle/>
                <a:p>
                  <a:pPr algn="ctr"/>
                  <a:r>
                    <a:rPr lang="en-US" sz="1800" b="1" dirty="0">
                      <a:sym typeface="Symbol" panose="05050102010706020507" pitchFamily="18" charset="2"/>
                    </a:rPr>
                    <a:t>gg</a:t>
                  </a:r>
                  <a:r>
                    <a:rPr lang="en-US" sz="1800" b="1" dirty="0"/>
                    <a:t>→</a:t>
                  </a:r>
                  <a14:m>
                    <m:oMath xmlns:m="http://schemas.openxmlformats.org/officeDocument/2006/math">
                      <m:r>
                        <a:rPr lang="en-US" sz="1800" b="1" i="1" dirty="0">
                          <a:latin typeface="Cambria Math" panose="02040503050406030204" pitchFamily="18" charset="0"/>
                        </a:rPr>
                        <m:t>𝒕</m:t>
                      </m:r>
                      <m:acc>
                        <m:accPr>
                          <m:chr m:val="̅"/>
                          <m:ctrlPr>
                            <a:rPr lang="en-US" sz="1800" b="1" i="1" dirty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800" b="1" i="1" dirty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acc>
                    </m:oMath>
                  </a14:m>
                  <a:r>
                    <a:rPr lang="en-US" sz="1800" b="1" dirty="0"/>
                    <a:t>gg</a:t>
                  </a:r>
                </a:p>
                <a:p>
                  <a:pPr algn="ctr"/>
                  <a:r>
                    <a:rPr lang="en-US" sz="1800" b="1" dirty="0"/>
                    <a:t>(float)</a:t>
                  </a: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D8AC96C4-700E-74D1-3AC9-D78E349FC70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48337" y="1255633"/>
                  <a:ext cx="1155031" cy="416727"/>
                </a:xfrm>
                <a:prstGeom prst="rect">
                  <a:avLst/>
                </a:prstGeom>
                <a:blipFill>
                  <a:blip r:embed="rId4"/>
                  <a:stretch>
                    <a:fillRect t="-14286" b="-24176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09600EC-2903-7907-893A-5A38D52AB7C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150270"/>
                <a:ext cx="12192000" cy="618295"/>
              </a:xfrm>
            </p:spPr>
            <p:txBody>
              <a:bodyPr/>
              <a:lstStyle/>
              <a:p>
                <a:r>
                  <a:rPr lang="en-US" dirty="0"/>
                  <a:t>C++ vectorization in CUDACPP: results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dirty="0"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dirty="0"/>
                  <a:t> (many cores)</a:t>
                </a:r>
                <a:endParaRPr lang="LID4096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09600EC-2903-7907-893A-5A38D52AB7C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50270"/>
                <a:ext cx="12192000" cy="618295"/>
              </a:xfrm>
              <a:blipFill>
                <a:blip r:embed="rId5"/>
                <a:stretch>
                  <a:fillRect l="-1300" t="-9901" b="-2970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EE8B9B-44D1-D25A-3A8B-FDD59FCC07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4104731"/>
            <a:ext cx="12192000" cy="2323947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b="1" dirty="0"/>
              <a:t>Large SIMD speedups are also confirmed when all CPU cores are used</a:t>
            </a:r>
          </a:p>
          <a:p>
            <a:pPr lvl="1">
              <a:spcBef>
                <a:spcPts val="0"/>
              </a:spcBef>
            </a:pPr>
            <a:r>
              <a:rPr lang="en-GB" dirty="0"/>
              <a:t>AVX512/zmm speedup of x16 over no-SIMD for a single core slightly decreases to ~x12 on a full node</a:t>
            </a:r>
          </a:p>
          <a:p>
            <a:pPr lvl="2">
              <a:spcBef>
                <a:spcPts val="0"/>
              </a:spcBef>
            </a:pPr>
            <a:r>
              <a:rPr lang="en-GB" dirty="0"/>
              <a:t>Possibly due to clock slowdown from fully loaded AVX512 processor (to-do for us: further investigate this)</a:t>
            </a:r>
          </a:p>
          <a:p>
            <a:pPr lvl="1">
              <a:spcBef>
                <a:spcPts val="0"/>
              </a:spcBef>
            </a:pPr>
            <a:r>
              <a:rPr lang="en-GB" i="1" dirty="0">
                <a:solidFill>
                  <a:srgbClr val="CC00CC"/>
                </a:solidFill>
              </a:rPr>
              <a:t>Overall speedup on 32 physical cores (over no-SIMD on 1 core) is around 280 (maximum would be 16x32=512) </a:t>
            </a:r>
          </a:p>
          <a:p>
            <a:pPr lvl="3">
              <a:spcBef>
                <a:spcPts val="0"/>
              </a:spcBef>
            </a:pPr>
            <a:endParaRPr lang="en-GB" dirty="0"/>
          </a:p>
          <a:p>
            <a:pPr>
              <a:spcBef>
                <a:spcPts val="0"/>
              </a:spcBef>
            </a:pPr>
            <a:r>
              <a:rPr lang="en-GB" dirty="0"/>
              <a:t>NB: this is a multi-process approach (many identical processes running the same benchmarking application)</a:t>
            </a:r>
          </a:p>
          <a:p>
            <a:pPr lvl="1">
              <a:spcBef>
                <a:spcPts val="0"/>
              </a:spcBef>
            </a:pPr>
            <a:r>
              <a:rPr lang="en-GB" dirty="0"/>
              <a:t>These plots were produced using the infrastructure of </a:t>
            </a:r>
            <a:r>
              <a:rPr lang="en-GB"/>
              <a:t>the </a:t>
            </a:r>
            <a:r>
              <a:rPr lang="en-GB" i="1">
                <a:solidFill>
                  <a:srgbClr val="FF0000"/>
                </a:solidFill>
              </a:rPr>
              <a:t>HEP-SCORE </a:t>
            </a:r>
            <a:r>
              <a:rPr lang="en-GB" i="1" dirty="0">
                <a:solidFill>
                  <a:srgbClr val="FF0000"/>
                </a:solidFill>
              </a:rPr>
              <a:t>benchmarking project (next talk by D. Giordano)</a:t>
            </a:r>
          </a:p>
          <a:p>
            <a:pPr lvl="1">
              <a:spcBef>
                <a:spcPts val="0"/>
              </a:spcBef>
            </a:pPr>
            <a:r>
              <a:rPr lang="en-GB" dirty="0"/>
              <a:t>We also have initial results from multi-threading in CUDACPP (using OpenMP), but this is work-in-progress</a:t>
            </a:r>
          </a:p>
          <a:p>
            <a:pPr lvl="1">
              <a:spcBef>
                <a:spcPts val="0"/>
              </a:spcBef>
            </a:pPr>
            <a:endParaRPr lang="en-GB" dirty="0"/>
          </a:p>
          <a:p>
            <a:pPr lvl="3">
              <a:spcBef>
                <a:spcPts val="0"/>
              </a:spcBef>
            </a:pPr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BA46422-85EF-BE84-A3AA-1C1DEC98D31F}"/>
              </a:ext>
            </a:extLst>
          </p:cNvPr>
          <p:cNvSpPr/>
          <p:nvPr/>
        </p:nvSpPr>
        <p:spPr>
          <a:xfrm>
            <a:off x="6267719" y="1621423"/>
            <a:ext cx="1635617" cy="386249"/>
          </a:xfrm>
          <a:prstGeom prst="roundRect">
            <a:avLst/>
          </a:prstGeom>
          <a:solidFill>
            <a:srgbClr val="CC00CC">
              <a:alpha val="20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7498447-F942-DF84-0A7A-3399629C2F46}"/>
              </a:ext>
            </a:extLst>
          </p:cNvPr>
          <p:cNvSpPr txBox="1"/>
          <p:nvPr/>
        </p:nvSpPr>
        <p:spPr>
          <a:xfrm>
            <a:off x="9590243" y="935059"/>
            <a:ext cx="1420858" cy="35561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 dirty="0"/>
              <a:t>ACAT2022</a:t>
            </a:r>
          </a:p>
        </p:txBody>
      </p:sp>
    </p:spTree>
    <p:extLst>
      <p:ext uri="{BB962C8B-B14F-4D97-AF65-F5344CB8AC3E}">
        <p14:creationId xmlns:p14="http://schemas.microsoft.com/office/powerpoint/2010/main" val="27549261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0322E-9342-E4CD-463A-F54DB5A6B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4512"/>
            <a:ext cx="12192000" cy="673347"/>
          </a:xfrm>
        </p:spPr>
        <p:txBody>
          <a:bodyPr/>
          <a:lstStyle/>
          <a:p>
            <a:r>
              <a:rPr lang="en-US" dirty="0"/>
              <a:t>C++ vectorization in CUDACPP: Intel Silver vs Intel Gold CPUs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058562A-0BBF-B4C3-870F-48A90EABF0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746621"/>
            <a:ext cx="12306650" cy="260897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Previous slide was for Intel Gold6148, but results with Silver CPUs not as good: compare Silver4216 and Gold6130</a:t>
            </a:r>
          </a:p>
          <a:p>
            <a:pPr lvl="3">
              <a:spcBef>
                <a:spcPts val="0"/>
              </a:spcBef>
            </a:pPr>
            <a:endParaRPr lang="en-GB" dirty="0"/>
          </a:p>
          <a:p>
            <a:pPr>
              <a:spcBef>
                <a:spcPts val="0"/>
              </a:spcBef>
            </a:pPr>
            <a:r>
              <a:rPr lang="en-GB" dirty="0"/>
              <a:t>Intel Gold 6130: max achieved double performance is ~x8 from "512z" (512-bit zmm registers, AVX512 instructions)</a:t>
            </a:r>
            <a:endParaRPr lang="en-GB" b="1" dirty="0">
              <a:solidFill>
                <a:srgbClr val="FF0000"/>
              </a:solidFill>
            </a:endParaRPr>
          </a:p>
          <a:p>
            <a:pPr lvl="1">
              <a:spcBef>
                <a:spcPts val="0"/>
              </a:spcBef>
            </a:pPr>
            <a:r>
              <a:rPr lang="en-GB" b="1" dirty="0">
                <a:solidFill>
                  <a:srgbClr val="FF0000"/>
                </a:solidFill>
              </a:rPr>
              <a:t>There is an advantage using zmm registers on Gold6130 CPU (which has 2 FMA units - like Gold6148)</a:t>
            </a:r>
            <a:r>
              <a:rPr lang="en-GB" dirty="0"/>
              <a:t> [1,2]</a:t>
            </a:r>
            <a:endParaRPr lang="en-GB" b="1" dirty="0">
              <a:solidFill>
                <a:srgbClr val="FF0000"/>
              </a:solidFill>
            </a:endParaRPr>
          </a:p>
          <a:p>
            <a:pPr lvl="3">
              <a:spcBef>
                <a:spcPts val="0"/>
              </a:spcBef>
            </a:pPr>
            <a:endParaRPr lang="en-GB" dirty="0"/>
          </a:p>
          <a:p>
            <a:pPr>
              <a:spcBef>
                <a:spcPts val="0"/>
              </a:spcBef>
            </a:pPr>
            <a:r>
              <a:rPr lang="en-GB" dirty="0"/>
              <a:t>Intel Silver 4216: max achieved double performance is ~x4 from "512y" (256-bit ymm registers, AVX512 instructions)</a:t>
            </a:r>
          </a:p>
          <a:p>
            <a:pPr lvl="1">
              <a:spcBef>
                <a:spcPts val="0"/>
              </a:spcBef>
            </a:pPr>
            <a:r>
              <a:rPr lang="en-GB" b="1" dirty="0">
                <a:solidFill>
                  <a:srgbClr val="FF0000"/>
                </a:solidFill>
              </a:rPr>
              <a:t>There is no advantage using zmm registers on Silver4216 CPU (which has only 1 FMA unit)</a:t>
            </a:r>
            <a:r>
              <a:rPr lang="en-GB" dirty="0"/>
              <a:t> [3]</a:t>
            </a:r>
            <a:endParaRPr lang="en-GB" b="1" dirty="0">
              <a:solidFill>
                <a:srgbClr val="FF0000"/>
              </a:solidFill>
            </a:endParaRPr>
          </a:p>
          <a:p>
            <a:pPr lvl="1">
              <a:spcBef>
                <a:spcPts val="0"/>
              </a:spcBef>
            </a:pPr>
            <a:r>
              <a:rPr lang="en-GB" dirty="0"/>
              <a:t>Note that 512y is still ~10% better than avx2 (uses a few additional instructions in the AVX512 instruction set)</a:t>
            </a:r>
          </a:p>
          <a:p>
            <a:pPr lvl="3">
              <a:spcBef>
                <a:spcPts val="0"/>
              </a:spcBef>
            </a:pPr>
            <a:endParaRPr lang="en-GB" dirty="0"/>
          </a:p>
          <a:p>
            <a:pPr marL="152400" indent="0">
              <a:spcBef>
                <a:spcPts val="0"/>
              </a:spcBef>
              <a:buNone/>
            </a:pPr>
            <a:r>
              <a:rPr lang="en-GB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Question: would it be possible to specify the number of FMA units in /</a:t>
            </a:r>
            <a:r>
              <a:rPr lang="en-GB" b="1" i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cpu</a:t>
            </a:r>
            <a:r>
              <a:rPr lang="en-GB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/</a:t>
            </a:r>
            <a:r>
              <a:rPr lang="en-GB" b="1" i="1" dirty="0" err="1">
                <a:solidFill>
                  <a:schemeClr val="bg2">
                    <a:lumMod val="60000"/>
                    <a:lumOff val="40000"/>
                  </a:schemeClr>
                </a:solidFill>
              </a:rPr>
              <a:t>procinfo</a:t>
            </a:r>
            <a:r>
              <a:rPr lang="en-GB" b="1" i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or other O/S properties?...</a:t>
            </a:r>
          </a:p>
          <a:p>
            <a:pPr marL="152400" indent="0">
              <a:spcBef>
                <a:spcPts val="0"/>
              </a:spcBef>
              <a:buNone/>
            </a:pPr>
            <a:endParaRPr lang="en-GB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18DDC1F-EAD4-506C-A9B9-A8872280900D}"/>
              </a:ext>
            </a:extLst>
          </p:cNvPr>
          <p:cNvGrpSpPr/>
          <p:nvPr/>
        </p:nvGrpSpPr>
        <p:grpSpPr>
          <a:xfrm>
            <a:off x="131153" y="3502405"/>
            <a:ext cx="6964028" cy="3014692"/>
            <a:chOff x="785483" y="3502404"/>
            <a:chExt cx="6964028" cy="3014692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02C93F2-2E1B-D210-F50B-36FE3A2280D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85483" y="3502404"/>
              <a:ext cx="6964028" cy="3014692"/>
              <a:chOff x="181279" y="2334281"/>
              <a:chExt cx="8565435" cy="3707933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10E6039E-A60B-E1C2-1592-158F487ED2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449907" y="2334281"/>
                <a:ext cx="4296807" cy="3707933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B3F97C63-5951-B1C0-A4B7-45B4532321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81279" y="2365162"/>
                <a:ext cx="4297990" cy="3627843"/>
              </a:xfrm>
              <a:prstGeom prst="rect">
                <a:avLst/>
              </a:prstGeom>
            </p:spPr>
          </p:pic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E9B7399-9F16-0327-C54F-A7F122F420B1}"/>
                </a:ext>
              </a:extLst>
            </p:cNvPr>
            <p:cNvSpPr txBox="1"/>
            <p:nvPr/>
          </p:nvSpPr>
          <p:spPr>
            <a:xfrm>
              <a:off x="2671893" y="4332914"/>
              <a:ext cx="111573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FF0000"/>
                  </a:solidFill>
                </a:rPr>
                <a:t>Max ~x4</a:t>
              </a:r>
            </a:p>
            <a:p>
              <a:pPr algn="ctr"/>
              <a:r>
                <a:rPr lang="en-GB" b="1" dirty="0">
                  <a:solidFill>
                    <a:srgbClr val="FF0000"/>
                  </a:solidFill>
                </a:rPr>
                <a:t>from 512y</a:t>
              </a:r>
              <a:endParaRPr lang="LID4096" b="1" dirty="0">
                <a:solidFill>
                  <a:srgbClr val="FF0000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430EE26-3216-3180-0AFA-4BEFAB47F17F}"/>
                </a:ext>
              </a:extLst>
            </p:cNvPr>
            <p:cNvSpPr txBox="1"/>
            <p:nvPr/>
          </p:nvSpPr>
          <p:spPr>
            <a:xfrm>
              <a:off x="6582561" y="4263005"/>
              <a:ext cx="111573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rgbClr val="FF0000"/>
                  </a:solidFill>
                </a:rPr>
                <a:t>Max ~x8</a:t>
              </a:r>
            </a:p>
            <a:p>
              <a:pPr algn="ctr"/>
              <a:r>
                <a:rPr lang="en-GB" b="1" dirty="0">
                  <a:solidFill>
                    <a:srgbClr val="FF0000"/>
                  </a:solidFill>
                </a:rPr>
                <a:t>from 512y</a:t>
              </a:r>
              <a:endParaRPr lang="LID4096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23A2BA7-E48C-2760-E4C3-FC4EC827CF8E}"/>
              </a:ext>
            </a:extLst>
          </p:cNvPr>
          <p:cNvSpPr txBox="1"/>
          <p:nvPr/>
        </p:nvSpPr>
        <p:spPr>
          <a:xfrm>
            <a:off x="7201949" y="4420998"/>
            <a:ext cx="49578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[1] </a:t>
            </a:r>
            <a:r>
              <a:rPr lang="en-GB" sz="1200" dirty="0">
                <a:hlinkClick r:id="rId4"/>
              </a:rPr>
              <a:t>https://ark.intel.com/content/www/us/en/ark/products/120492/intel-xeon-gold-6130-processor-22m-cache-2-10-ghz.html</a:t>
            </a:r>
            <a:r>
              <a:rPr lang="en-GB" sz="1200" dirty="0"/>
              <a:t> </a:t>
            </a:r>
          </a:p>
          <a:p>
            <a:endParaRPr lang="en-GB" sz="1200" dirty="0"/>
          </a:p>
          <a:p>
            <a:r>
              <a:rPr lang="en-GB" sz="1200" dirty="0"/>
              <a:t>[2] </a:t>
            </a:r>
            <a:r>
              <a:rPr lang="en-GB" sz="1200" dirty="0">
                <a:hlinkClick r:id="rId5"/>
              </a:rPr>
              <a:t>https://ark.intel.com/content/www/us/en/ark/products/120489/intel-xeon-gold-6148-processor-27-5m-cache-2-40-ghz.html</a:t>
            </a:r>
            <a:r>
              <a:rPr lang="en-GB" sz="1200" dirty="0"/>
              <a:t> </a:t>
            </a:r>
          </a:p>
          <a:p>
            <a:endParaRPr lang="en-GB" sz="1200" dirty="0"/>
          </a:p>
          <a:p>
            <a:r>
              <a:rPr lang="en-GB" sz="1200" dirty="0"/>
              <a:t>[3] </a:t>
            </a:r>
            <a:r>
              <a:rPr lang="en-GB" sz="1200" dirty="0">
                <a:hlinkClick r:id="rId6"/>
              </a:rPr>
              <a:t>https://ark.intel.com/content/www/us/en/ark/products/193394/intel-xeon-silver-4216-processor-22m-cache-2-10-ghz.html</a:t>
            </a:r>
            <a:endParaRPr lang="en-GB" sz="1200" dirty="0"/>
          </a:p>
          <a:p>
            <a:endParaRPr lang="LID4096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D236A0D-432C-A491-AC2B-429EA631B423}"/>
              </a:ext>
            </a:extLst>
          </p:cNvPr>
          <p:cNvSpPr txBox="1"/>
          <p:nvPr/>
        </p:nvSpPr>
        <p:spPr>
          <a:xfrm>
            <a:off x="3068810" y="3487503"/>
            <a:ext cx="1469633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1" dirty="0"/>
              <a:t>PRELIMINARY!</a:t>
            </a:r>
          </a:p>
        </p:txBody>
      </p:sp>
    </p:spTree>
    <p:extLst>
      <p:ext uri="{BB962C8B-B14F-4D97-AF65-F5344CB8AC3E}">
        <p14:creationId xmlns:p14="http://schemas.microsoft.com/office/powerpoint/2010/main" val="264915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30322E-9342-E4CD-463A-F54DB5A6B8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24512"/>
            <a:ext cx="12192000" cy="673347"/>
          </a:xfrm>
        </p:spPr>
        <p:txBody>
          <a:bodyPr/>
          <a:lstStyle/>
          <a:p>
            <a:r>
              <a:rPr lang="en-US" dirty="0"/>
              <a:t>C++ vectorization in CUDACPP: gcc vs clang (or Intel icpx)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058562A-0BBF-B4C3-870F-48A90EABF0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746621"/>
            <a:ext cx="12306650" cy="260897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In our default implementation </a:t>
            </a:r>
            <a:r>
              <a:rPr lang="en-GB" i="1" dirty="0"/>
              <a:t>inl0 ("no aggressive inlining"), </a:t>
            </a:r>
            <a:r>
              <a:rPr lang="en-GB" dirty="0"/>
              <a:t>gcc gives better throughput results than clang or icpx</a:t>
            </a:r>
          </a:p>
          <a:p>
            <a:pPr lvl="1">
              <a:spcBef>
                <a:spcPts val="0"/>
              </a:spcBef>
            </a:pPr>
            <a:r>
              <a:rPr lang="en-GB" dirty="0"/>
              <a:t>The results in the previous slides were based on this gcc+inl0 baseline</a:t>
            </a:r>
          </a:p>
          <a:p>
            <a:pPr lvl="3">
              <a:spcBef>
                <a:spcPts val="0"/>
              </a:spcBef>
            </a:pPr>
            <a:endParaRPr lang="en-GB" dirty="0"/>
          </a:p>
          <a:p>
            <a:pPr>
              <a:spcBef>
                <a:spcPts val="0"/>
              </a:spcBef>
            </a:pPr>
            <a:r>
              <a:rPr lang="en-GB" dirty="0"/>
              <a:t>In CUDACPP we also have another implementation </a:t>
            </a:r>
            <a:r>
              <a:rPr lang="en-GB" i="1" dirty="0"/>
              <a:t>inl1 ("with aggressive inlining")</a:t>
            </a:r>
            <a:endParaRPr lang="en-GB" dirty="0"/>
          </a:p>
          <a:p>
            <a:pPr lvl="1">
              <a:spcBef>
                <a:spcPts val="0"/>
              </a:spcBef>
            </a:pPr>
            <a:r>
              <a:rPr lang="en-GB" dirty="0"/>
              <a:t>With gcc, this is worse - but with clang (or icpx), this may give up to a factor 2 or more additional speedups!</a:t>
            </a:r>
          </a:p>
          <a:p>
            <a:pPr lvl="2">
              <a:spcBef>
                <a:spcPts val="0"/>
              </a:spcBef>
            </a:pPr>
            <a:r>
              <a:rPr lang="en-GB" dirty="0"/>
              <a:t>Disadvantage: build times explode (similarly to Link Time Optimization, from which this implementation was inspired)</a:t>
            </a:r>
          </a:p>
          <a:p>
            <a:pPr lvl="1">
              <a:spcBef>
                <a:spcPts val="0"/>
              </a:spcBef>
            </a:pPr>
            <a:r>
              <a:rPr lang="en-GB" dirty="0"/>
              <a:t>(On the to-do list for us, understand this better: profile data pipelining? further analysis at assembly level?)</a:t>
            </a:r>
          </a:p>
          <a:p>
            <a:pPr lvl="3">
              <a:spcBef>
                <a:spcPts val="0"/>
              </a:spcBef>
            </a:pPr>
            <a:endParaRPr lang="en-GB" dirty="0"/>
          </a:p>
          <a:p>
            <a:pPr>
              <a:spcBef>
                <a:spcPts val="0"/>
              </a:spcBef>
            </a:pPr>
            <a:r>
              <a:rPr lang="en-GB" dirty="0"/>
              <a:t>Whether for inl0 or inl1, </a:t>
            </a:r>
            <a:r>
              <a:rPr lang="en-GB" b="1" dirty="0">
                <a:solidFill>
                  <a:srgbClr val="FF0000"/>
                </a:solidFill>
              </a:rPr>
              <a:t>the additional benefits of icpx over clang seem to be very small, if there are any at all</a:t>
            </a:r>
          </a:p>
          <a:p>
            <a:pPr lvl="1">
              <a:spcBef>
                <a:spcPts val="0"/>
              </a:spcBef>
            </a:pPr>
            <a:r>
              <a:rPr lang="en-GB" dirty="0"/>
              <a:t>The benefits of icpx2023 over gcc come mainly from its internal use of clang16? (No benefit over standalone clang14)</a:t>
            </a:r>
          </a:p>
          <a:p>
            <a:pPr lvl="3">
              <a:spcBef>
                <a:spcPts val="0"/>
              </a:spcBef>
            </a:pPr>
            <a:endParaRPr lang="en-GB" dirty="0"/>
          </a:p>
          <a:p>
            <a:pPr marL="152400" indent="0">
              <a:spcBef>
                <a:spcPts val="0"/>
              </a:spcBef>
              <a:buNone/>
            </a:pPr>
            <a:endParaRPr lang="en-GB" dirty="0"/>
          </a:p>
        </p:txBody>
      </p:sp>
      <p:pic>
        <p:nvPicPr>
          <p:cNvPr id="4" name="Picture 3" descr="Chart, line chart">
            <a:extLst>
              <a:ext uri="{FF2B5EF4-FFF2-40B4-BE49-F238E27FC236}">
                <a16:creationId xmlns:a16="http://schemas.microsoft.com/office/drawing/2014/main" id="{D0F1FA25-5E1E-65B1-8892-D44C34860E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384" y="3456965"/>
            <a:ext cx="6986683" cy="305181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F509510-B39B-5952-A108-E01EFBAF128D}"/>
              </a:ext>
            </a:extLst>
          </p:cNvPr>
          <p:cNvSpPr txBox="1"/>
          <p:nvPr/>
        </p:nvSpPr>
        <p:spPr>
          <a:xfrm>
            <a:off x="3605705" y="3432499"/>
            <a:ext cx="1469633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1" dirty="0"/>
              <a:t>PRELIMINARY!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305C510-6F0B-71DC-9282-2B39843E4858}"/>
              </a:ext>
            </a:extLst>
          </p:cNvPr>
          <p:cNvSpPr txBox="1"/>
          <p:nvPr/>
        </p:nvSpPr>
        <p:spPr>
          <a:xfrm>
            <a:off x="8304609" y="5465048"/>
            <a:ext cx="3199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Note: preliminary results from the SYCL implementation are compatible with those from CUDACPP using the icpx compiler</a:t>
            </a:r>
          </a:p>
        </p:txBody>
      </p:sp>
    </p:spTree>
    <p:extLst>
      <p:ext uri="{BB962C8B-B14F-4D97-AF65-F5344CB8AC3E}">
        <p14:creationId xmlns:p14="http://schemas.microsoft.com/office/powerpoint/2010/main" val="3426379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13FA95-BB75-A8C6-838A-83E5E2394F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2400" indent="0" algn="ctr">
              <a:buNone/>
            </a:pPr>
            <a:endParaRPr lang="en-US" sz="4000" dirty="0"/>
          </a:p>
          <a:p>
            <a:pPr marL="152400" indent="0" algn="ctr">
              <a:buNone/>
            </a:pPr>
            <a:r>
              <a:rPr lang="en-US" sz="4000" dirty="0"/>
              <a:t>(CUDACPP implementations on Nvidia GPUs)</a:t>
            </a:r>
          </a:p>
          <a:p>
            <a:pPr marL="152400" indent="0" algn="ctr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206652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FC213FB-DB2E-6543-1D72-FCD509CD538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GPU offload in CUDACPP: example results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dirty="0"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dirty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g</m:t>
                    </m:r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g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FC213FB-DB2E-6543-1D72-FCD509CD53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300" t="-8824" b="-29412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8D8B9F0E-B0CD-F76E-41A9-FB090657B9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233" y="868569"/>
            <a:ext cx="9083051" cy="23711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E6AB423-4A35-37DE-2167-D407F29C044F}"/>
              </a:ext>
            </a:extLst>
          </p:cNvPr>
          <p:cNvSpPr txBox="1"/>
          <p:nvPr/>
        </p:nvSpPr>
        <p:spPr>
          <a:xfrm>
            <a:off x="2654588" y="1075951"/>
            <a:ext cx="1475673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 dirty="0"/>
              <a:t>ACAT2022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D3B0DB-94E7-722F-4D91-458747765D65}"/>
              </a:ext>
            </a:extLst>
          </p:cNvPr>
          <p:cNvSpPr/>
          <p:nvPr/>
        </p:nvSpPr>
        <p:spPr>
          <a:xfrm>
            <a:off x="4455042" y="2339788"/>
            <a:ext cx="1287624" cy="556503"/>
          </a:xfrm>
          <a:prstGeom prst="rect">
            <a:avLst/>
          </a:prstGeom>
          <a:solidFill>
            <a:srgbClr val="FFFFCC">
              <a:alpha val="40000"/>
            </a:srgb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E6CE33-1703-296E-708E-866162F14F7B}"/>
              </a:ext>
            </a:extLst>
          </p:cNvPr>
          <p:cNvSpPr txBox="1"/>
          <p:nvPr/>
        </p:nvSpPr>
        <p:spPr>
          <a:xfrm>
            <a:off x="3577899" y="1770092"/>
            <a:ext cx="937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C00CC"/>
                </a:solidFill>
              </a:rPr>
              <a:t>p=99.5%</a:t>
            </a:r>
            <a:endParaRPr lang="LID4096" b="1" dirty="0">
              <a:solidFill>
                <a:srgbClr val="CC00CC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4F17505-1A2B-585C-7ECB-0039C4EA13E9}"/>
              </a:ext>
            </a:extLst>
          </p:cNvPr>
          <p:cNvSpPr/>
          <p:nvPr/>
        </p:nvSpPr>
        <p:spPr>
          <a:xfrm>
            <a:off x="2470558" y="1508174"/>
            <a:ext cx="1933662" cy="831614"/>
          </a:xfrm>
          <a:prstGeom prst="roundRect">
            <a:avLst/>
          </a:prstGeom>
          <a:noFill/>
          <a:ln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Placeholder 2">
                <a:extLst>
                  <a:ext uri="{FF2B5EF4-FFF2-40B4-BE49-F238E27FC236}">
                    <a16:creationId xmlns:a16="http://schemas.microsoft.com/office/drawing/2014/main" id="{809F1F2F-1E12-E105-12F7-256B1831136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4640210"/>
                <a:ext cx="12044362" cy="19523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t" anchorCtr="0"/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342900" marR="0" lvl="0" indent="-190500" algn="l" rtl="0">
                  <a:lnSpc>
                    <a:spcPct val="100000"/>
                  </a:lnSpc>
                  <a:spcBef>
                    <a:spcPts val="48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Arial"/>
                  <a:buChar char="•"/>
                  <a:def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742950" marR="0" lvl="1" indent="-158750" algn="l" rtl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Arial"/>
                  <a:buChar char="–"/>
                  <a:defRPr sz="16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143000" marR="0" lvl="2" indent="-114300" algn="l" rtl="0">
                  <a:lnSpc>
                    <a:spcPct val="100000"/>
                  </a:lnSpc>
                  <a:spcBef>
                    <a:spcPts val="36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Arial"/>
                  <a:buChar char="•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600200" marR="0" lvl="3" indent="-127000" algn="l" rtl="0">
                  <a:lnSpc>
                    <a:spcPct val="100000"/>
                  </a:lnSpc>
                  <a:spcBef>
                    <a:spcPts val="32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Arial"/>
                  <a:buChar char="–"/>
                  <a:defRPr sz="12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057400" marR="0" lvl="4" indent="-127000" algn="l" rtl="0">
                  <a:lnSpc>
                    <a:spcPct val="100000"/>
                  </a:lnSpc>
                  <a:spcBef>
                    <a:spcPts val="32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Arial"/>
                  <a:buChar char="»"/>
                  <a:defRPr sz="16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514600" marR="0" lvl="5" indent="-101600" algn="l" rtl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ct val="100000"/>
                  <a:buFont typeface="Arial"/>
                  <a:buChar char="•"/>
                  <a:defRPr sz="20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2971800" marR="0" lvl="6" indent="-101600" algn="l" rtl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ct val="100000"/>
                  <a:buFont typeface="Arial"/>
                  <a:buChar char="•"/>
                  <a:defRPr sz="20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429000" marR="0" lvl="7" indent="-101600" algn="l" rtl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ct val="100000"/>
                  <a:buFont typeface="Arial"/>
                  <a:buChar char="•"/>
                  <a:defRPr sz="20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3886200" marR="0" lvl="8" indent="-101600" algn="l" rtl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ct val="100000"/>
                  <a:buFont typeface="Arial"/>
                  <a:buChar char="•"/>
                  <a:defRPr sz="20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152400" indent="0">
                  <a:spcBef>
                    <a:spcPts val="0"/>
                  </a:spcBef>
                  <a:buFont typeface="Arial"/>
                  <a:buNone/>
                </a:pPr>
                <a:r>
                  <a:rPr lang="en-US" b="1" dirty="0">
                    <a:solidFill>
                      <a:srgbClr val="CC00CC"/>
                    </a:solidFill>
                  </a:rPr>
                  <a:t>Data-parallel component alone (ME calculation):</a:t>
                </a:r>
              </a:p>
              <a:p>
                <a:pPr marL="152400" indent="0">
                  <a:spcBef>
                    <a:spcPts val="0"/>
                  </a:spcBef>
                  <a:buFont typeface="Arial"/>
                  <a:buNone/>
                </a:pPr>
                <a:r>
                  <a:rPr lang="en-US" b="1" dirty="0">
                    <a:solidFill>
                      <a:srgbClr val="CC00CC"/>
                    </a:solidFill>
                  </a:rPr>
                  <a:t>speedup ~ x100 (double) and x220 (float) over one-CPU-core scalar Fortran</a:t>
                </a:r>
              </a:p>
              <a:p>
                <a:pPr marL="152400" indent="0">
                  <a:spcBef>
                    <a:spcPts val="0"/>
                  </a:spcBef>
                  <a:buFont typeface="Arial"/>
                  <a:buNone/>
                </a:pPr>
                <a:endParaRPr lang="en-US" b="1" i="1" u="sng" dirty="0">
                  <a:solidFill>
                    <a:srgbClr val="CC00CC"/>
                  </a:solidFill>
                </a:endParaRPr>
              </a:p>
              <a:p>
                <a:pPr marL="152400" indent="0">
                  <a:spcBef>
                    <a:spcPts val="0"/>
                  </a:spcBef>
                  <a:buFont typeface="Arial"/>
                  <a:buNone/>
                </a:pPr>
                <a:r>
                  <a:rPr lang="en-US" b="1" dirty="0">
                    <a:solidFill>
                      <a:srgbClr val="FF0000"/>
                    </a:solidFill>
                  </a:rPr>
                  <a:t>Overall: speedup so far ~ x60 (double) and x100 (float) over one-CPU-core scalar Fortran </a:t>
                </a:r>
              </a:p>
              <a:p>
                <a:pPr marL="152400" indent="0">
                  <a:spcBef>
                    <a:spcPts val="0"/>
                  </a:spcBef>
                  <a:buNone/>
                </a:pPr>
                <a:r>
                  <a:rPr lang="en-US" b="1" dirty="0">
                    <a:solidFill>
                      <a:srgbClr val="FF0000"/>
                    </a:solidFill>
                  </a:rPr>
                  <a:t>Amdahl's law limit for </a:t>
                </a:r>
                <a14:m>
                  <m:oMath xmlns:m="http://schemas.openxmlformats.org/officeDocument/2006/math">
                    <m:r>
                      <a:rPr lang="en-US" b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r>
                  <a:rPr lang="en-US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a:rPr lang="en-US" b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𝐭</m:t>
                    </m:r>
                    <m:acc>
                      <m:accPr>
                        <m:chr m:val="̅"/>
                        <m:ctrlPr>
                          <a:rPr lang="en-US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𝐭</m:t>
                        </m:r>
                      </m:e>
                    </m:acc>
                    <m:r>
                      <a:rPr lang="en-US" b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𝐠𝐠</m:t>
                    </m:r>
                    <m:r>
                      <a:rPr lang="en-GB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𝐠</m:t>
                    </m:r>
                  </m:oMath>
                </a14:m>
                <a:r>
                  <a:rPr lang="en-US" b="1" dirty="0">
                    <a:solidFill>
                      <a:srgbClr val="FF0000"/>
                    </a:solidFill>
                  </a:rPr>
                  <a:t> (2</a:t>
                </a:r>
                <a:r>
                  <a:rPr lang="en-US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5 process) </a:t>
                </a:r>
                <a:r>
                  <a:rPr lang="en-US" b="1" dirty="0">
                    <a:solidFill>
                      <a:srgbClr val="FF0000"/>
                    </a:solidFill>
                  </a:rPr>
                  <a:t>is x200 (Fortran MEs are p=99.5% of the total)</a:t>
                </a:r>
              </a:p>
            </p:txBody>
          </p:sp>
        </mc:Choice>
        <mc:Fallback xmlns="">
          <p:sp>
            <p:nvSpPr>
              <p:cNvPr id="10" name="Text Placeholder 2">
                <a:extLst>
                  <a:ext uri="{FF2B5EF4-FFF2-40B4-BE49-F238E27FC236}">
                    <a16:creationId xmlns:a16="http://schemas.microsoft.com/office/drawing/2014/main" id="{809F1F2F-1E12-E105-12F7-256B183113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640210"/>
                <a:ext cx="12044362" cy="195236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ACE1456A-CF3C-7CF5-9038-DA8DE86D2EF2}"/>
              </a:ext>
            </a:extLst>
          </p:cNvPr>
          <p:cNvSpPr/>
          <p:nvPr/>
        </p:nvSpPr>
        <p:spPr>
          <a:xfrm>
            <a:off x="6449335" y="2339788"/>
            <a:ext cx="665567" cy="556503"/>
          </a:xfrm>
          <a:prstGeom prst="rect">
            <a:avLst/>
          </a:prstGeom>
          <a:solidFill>
            <a:srgbClr val="CC00CC">
              <a:alpha val="10196"/>
            </a:srgbClr>
          </a:solidFill>
          <a:ln w="5715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FDB572D-27D3-F094-97C7-EF2E8639D7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88461" y="3204114"/>
            <a:ext cx="1204230" cy="1666712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2D02881-B574-1B28-1761-B66F025CC7E5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7114902" y="2618040"/>
            <a:ext cx="1642588" cy="1363969"/>
          </a:xfrm>
          <a:prstGeom prst="straightConnector1">
            <a:avLst/>
          </a:prstGeom>
          <a:ln w="28575">
            <a:solidFill>
              <a:srgbClr val="CC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163572F-62A4-7019-E5B0-68090BA54A09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5742666" y="2618040"/>
            <a:ext cx="2845795" cy="197573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999F0E8D-F014-BE03-03E8-E1BB74868B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41619" y="4294344"/>
            <a:ext cx="1745135" cy="491055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96BA1DE-B749-EF3A-DB82-4D8F29A87642}"/>
              </a:ext>
            </a:extLst>
          </p:cNvPr>
          <p:cNvSpPr txBox="1"/>
          <p:nvPr/>
        </p:nvSpPr>
        <p:spPr>
          <a:xfrm>
            <a:off x="9418106" y="1260617"/>
            <a:ext cx="3189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i="1" u="sng" dirty="0"/>
              <a:t>NVidia V100</a:t>
            </a:r>
            <a:r>
              <a:rPr lang="en-GB" sz="1800" i="1" dirty="0"/>
              <a:t> GPU</a:t>
            </a:r>
          </a:p>
          <a:p>
            <a:r>
              <a:rPr lang="en-GB" sz="1800" i="1" dirty="0"/>
              <a:t>Intel Silver 4216 CPU</a:t>
            </a:r>
          </a:p>
          <a:p>
            <a:r>
              <a:rPr lang="en-GB" sz="1800" i="1" dirty="0"/>
              <a:t>cuda11.7 + gcc11.2 </a:t>
            </a:r>
            <a:endParaRPr lang="LID4096" sz="1800" i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E87B92C-60B0-BF2F-478C-E407555ABEDA}"/>
              </a:ext>
            </a:extLst>
          </p:cNvPr>
          <p:cNvSpPr txBox="1"/>
          <p:nvPr/>
        </p:nvSpPr>
        <p:spPr>
          <a:xfrm>
            <a:off x="9405225" y="2362901"/>
            <a:ext cx="31895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Float: ~x2 faster than double</a:t>
            </a:r>
          </a:p>
          <a:p>
            <a:r>
              <a:rPr lang="en-GB" sz="1600" dirty="0"/>
              <a:t>(x2 FP FLOPS in V100 GPU)</a:t>
            </a:r>
          </a:p>
        </p:txBody>
      </p:sp>
    </p:spTree>
    <p:extLst>
      <p:ext uri="{BB962C8B-B14F-4D97-AF65-F5344CB8AC3E}">
        <p14:creationId xmlns:p14="http://schemas.microsoft.com/office/powerpoint/2010/main" val="11503599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13FA95-BB75-A8C6-838A-83E5E2394F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2400" indent="0" algn="ctr">
              <a:buNone/>
            </a:pPr>
            <a:endParaRPr lang="en-US" sz="4000" dirty="0"/>
          </a:p>
          <a:p>
            <a:pPr marL="152400" indent="0" algn="ctr">
              <a:buNone/>
            </a:pPr>
            <a:r>
              <a:rPr lang="en-US" sz="4000" dirty="0"/>
              <a:t>(SYCL implementation on GPUs)</a:t>
            </a:r>
          </a:p>
          <a:p>
            <a:pPr marL="152400" indent="0" algn="ctr">
              <a:buNone/>
            </a:pPr>
            <a:endParaRPr lang="en-US" sz="4000" dirty="0"/>
          </a:p>
          <a:p>
            <a:pPr marL="152400" indent="0" algn="ctr">
              <a:buNone/>
            </a:pPr>
            <a:r>
              <a:rPr lang="en-US" sz="4000" dirty="0"/>
              <a:t>CUDA vs SYCL on Nvidia GPUs</a:t>
            </a:r>
          </a:p>
          <a:p>
            <a:pPr marL="152400" indent="0" algn="ctr">
              <a:buNone/>
            </a:pPr>
            <a:r>
              <a:rPr lang="en-US" sz="4000" dirty="0"/>
              <a:t>SYCL on Intel GPUs (compiler: Intel </a:t>
            </a:r>
            <a:r>
              <a:rPr lang="en-US" sz="4000" dirty="0" err="1"/>
              <a:t>dpcpp</a:t>
            </a:r>
            <a:r>
              <a:rPr lang="en-US" sz="4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883063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7F276-0C9E-7003-8D82-79CAA1B914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8343"/>
            <a:ext cx="12192000" cy="618295"/>
          </a:xfrm>
        </p:spPr>
        <p:txBody>
          <a:bodyPr/>
          <a:lstStyle/>
          <a:p>
            <a:r>
              <a:rPr lang="en-US" dirty="0"/>
              <a:t>CUDACPP vs SYCL on NVidia/AMD/Intel GPUs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01222638-BC3F-DCD8-9309-9087E4DF570E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0" y="4212413"/>
                <a:ext cx="12192000" cy="2066090"/>
              </a:xfrm>
            </p:spPr>
            <p:txBody>
              <a:bodyPr/>
              <a:lstStyle/>
              <a:p>
                <a:r>
                  <a:rPr lang="en-US" dirty="0"/>
                  <a:t>Nvidia GPUs: the performances of the SYCL implementation seems ~comparable to direct </a:t>
                </a:r>
                <a:r>
                  <a:rPr lang="en-US" dirty="0">
                    <a:solidFill>
                      <a:srgbClr val="000000"/>
                    </a:solidFill>
                  </a:rPr>
                  <a:t>CUDA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18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8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1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endParaRPr lang="en-US" dirty="0">
                  <a:solidFill>
                    <a:srgbClr val="000000"/>
                  </a:solidFill>
                </a:endParaRPr>
              </a:p>
              <a:p>
                <a:pPr lvl="1"/>
                <a:r>
                  <a:rPr lang="en-US" dirty="0">
                    <a:solidFill>
                      <a:srgbClr val="000000"/>
                    </a:solidFill>
                  </a:rPr>
                  <a:t>More fine-grained analysis on the next slide, for different physics processes</a:t>
                </a:r>
              </a:p>
              <a:p>
                <a:pPr lvl="3"/>
                <a:endParaRPr lang="en-US" dirty="0"/>
              </a:p>
              <a:p>
                <a:r>
                  <a:rPr lang="en-US" dirty="0">
                    <a:solidFill>
                      <a:srgbClr val="FF0000"/>
                    </a:solidFill>
                  </a:rPr>
                  <a:t>Intel and AMD GPUs: the SYCL implementation runs out of the box</a:t>
                </a:r>
              </a:p>
              <a:p>
                <a:pPr marL="184150" indent="0">
                  <a:buNone/>
                </a:pPr>
                <a:endParaRPr lang="en-GB" sz="1200" b="0" i="0" u="none" strike="noStrike" dirty="0">
                  <a:solidFill>
                    <a:srgbClr val="595959"/>
                  </a:solidFill>
                  <a:effectLst/>
                  <a:latin typeface="Arial" panose="020B0604020202020204" pitchFamily="34" charset="0"/>
                </a:endParaRPr>
              </a:p>
              <a:p>
                <a:pPr marL="184150" indent="0">
                  <a:buNone/>
                </a:pPr>
                <a:endParaRPr lang="en-GB" sz="1200" b="0" i="0" u="none" strike="noStrike" dirty="0">
                  <a:solidFill>
                    <a:srgbClr val="595959"/>
                  </a:solidFill>
                  <a:effectLst/>
                  <a:latin typeface="Arial" panose="020B0604020202020204" pitchFamily="34" charset="0"/>
                </a:endParaRPr>
              </a:p>
              <a:p>
                <a:pPr marL="184150" indent="0">
                  <a:buNone/>
                </a:pPr>
                <a:r>
                  <a:rPr lang="en-GB" sz="1200" b="0" i="0" u="none" strike="noStrike" dirty="0">
                    <a:solidFill>
                      <a:srgbClr val="595959"/>
                    </a:solidFill>
                    <a:effectLst/>
                    <a:latin typeface="Arial" panose="020B0604020202020204" pitchFamily="34" charset="0"/>
                  </a:rPr>
                  <a:t>Xe-HP is a software development vehicle for functional testing only</a:t>
                </a:r>
                <a:r>
                  <a:rPr lang="en-GB" sz="1200" dirty="0">
                    <a:solidFill>
                      <a:srgbClr val="595959"/>
                    </a:solidFill>
                    <a:latin typeface="Arial" panose="020B0604020202020204" pitchFamily="34" charset="0"/>
                  </a:rPr>
                  <a:t> -</a:t>
                </a:r>
                <a:r>
                  <a:rPr lang="en-GB" sz="1200" b="0" i="0" u="none" strike="noStrike" dirty="0">
                    <a:solidFill>
                      <a:srgbClr val="595959"/>
                    </a:solidFill>
                    <a:effectLst/>
                    <a:latin typeface="Arial" panose="020B0604020202020204" pitchFamily="34" charset="0"/>
                  </a:rPr>
                  <a:t> currently used at Argonne and other customer sites to prepare their code for future Intel data centre GPUs</a:t>
                </a:r>
              </a:p>
              <a:p>
                <a:pPr marL="184150" indent="0">
                  <a:buNone/>
                </a:pPr>
                <a:r>
                  <a:rPr lang="en-GB" sz="1200" dirty="0">
                    <a:solidFill>
                      <a:srgbClr val="595959"/>
                    </a:solidFill>
                    <a:latin typeface="Arial" panose="020B0604020202020204" pitchFamily="34" charset="0"/>
                  </a:rPr>
                  <a:t>XE-HPC is an early implementation of the Aurora GPU</a:t>
                </a:r>
                <a:endParaRPr lang="en-GB" sz="1200" b="0" i="0" u="none" strike="noStrike" dirty="0">
                  <a:solidFill>
                    <a:srgbClr val="595959"/>
                  </a:solidFill>
                  <a:effectLst/>
                  <a:latin typeface="Arial" panose="020B0604020202020204" pitchFamily="34" charset="0"/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01222638-BC3F-DCD8-9309-9087E4DF570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4212413"/>
                <a:ext cx="12192000" cy="2066090"/>
              </a:xfrm>
              <a:blipFill>
                <a:blip r:embed="rId2"/>
                <a:stretch>
                  <a:fillRect b="-112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297EF5A1-9EDE-3B62-A922-340EBB6250AB}"/>
              </a:ext>
            </a:extLst>
          </p:cNvPr>
          <p:cNvSpPr txBox="1"/>
          <p:nvPr/>
        </p:nvSpPr>
        <p:spPr>
          <a:xfrm>
            <a:off x="1161664" y="774297"/>
            <a:ext cx="3464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Variable GPU-grid size (throughput scan)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3913E27-11C0-291E-F7D3-D0FB49C5D893}"/>
              </a:ext>
            </a:extLst>
          </p:cNvPr>
          <p:cNvGrpSpPr>
            <a:grpSpLocks noChangeAspect="1"/>
          </p:cNvGrpSpPr>
          <p:nvPr/>
        </p:nvGrpSpPr>
        <p:grpSpPr>
          <a:xfrm>
            <a:off x="574739" y="1012013"/>
            <a:ext cx="10527997" cy="3200400"/>
            <a:chOff x="544922" y="1136261"/>
            <a:chExt cx="10527997" cy="32004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5BCF4B2-48CF-7461-1951-8B52AE858D7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44922" y="1204519"/>
              <a:ext cx="4911844" cy="2763390"/>
              <a:chOff x="252774" y="4106481"/>
              <a:chExt cx="4149368" cy="2334423"/>
            </a:xfrm>
          </p:grpSpPr>
          <p:pic>
            <p:nvPicPr>
              <p:cNvPr id="7" name="Picture 6" descr="ggttgg scaling">
                <a:extLst>
                  <a:ext uri="{FF2B5EF4-FFF2-40B4-BE49-F238E27FC236}">
                    <a16:creationId xmlns:a16="http://schemas.microsoft.com/office/drawing/2014/main" id="{ED40E10E-4DFD-7C03-9820-8B8040F6B1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52774" y="4106481"/>
                <a:ext cx="4149368" cy="2334423"/>
              </a:xfrm>
              <a:prstGeom prst="rect">
                <a:avLst/>
              </a:prstGeom>
            </p:spPr>
          </p:pic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C5476635-A7B7-94AE-3AE7-AD5B89FE4C22}"/>
                  </a:ext>
                </a:extLst>
              </p:cNvPr>
              <p:cNvSpPr/>
              <p:nvPr/>
            </p:nvSpPr>
            <p:spPr>
              <a:xfrm>
                <a:off x="2894545" y="4270385"/>
                <a:ext cx="174210" cy="2028469"/>
              </a:xfrm>
              <a:prstGeom prst="rect">
                <a:avLst/>
              </a:prstGeom>
              <a:noFill/>
              <a:ln w="12700">
                <a:solidFill>
                  <a:srgbClr val="33669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7B13431-191A-B100-9D84-B8708A72B714}"/>
                  </a:ext>
                </a:extLst>
              </p:cNvPr>
              <p:cNvSpPr txBox="1"/>
              <p:nvPr/>
            </p:nvSpPr>
            <p:spPr>
              <a:xfrm>
                <a:off x="973779" y="5652655"/>
                <a:ext cx="19238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dirty="0">
                    <a:solidFill>
                      <a:schemeClr val="bg2"/>
                    </a:solidFill>
                  </a:rPr>
                  <a:t>(gg_ttgg) 16k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EC5E601-3C67-29ED-2513-FDBD15936EF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738919" y="1136261"/>
              <a:ext cx="5334000" cy="3200400"/>
              <a:chOff x="6610114" y="2685811"/>
              <a:chExt cx="5334000" cy="3200400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27ED79B3-882B-5A74-AB0F-0FB9064CEE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610114" y="2685811"/>
                <a:ext cx="5334000" cy="3200400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9B7A9D4-9862-44D8-99BB-631A9A81C11B}"/>
                  </a:ext>
                </a:extLst>
              </p:cNvPr>
              <p:cNvSpPr txBox="1"/>
              <p:nvPr/>
            </p:nvSpPr>
            <p:spPr>
              <a:xfrm>
                <a:off x="8059597" y="3867047"/>
                <a:ext cx="748596" cy="297962"/>
              </a:xfrm>
              <a:prstGeom prst="rect">
                <a:avLst/>
              </a:prstGeom>
              <a:solidFill>
                <a:srgbClr val="FFFFFF">
                  <a:alpha val="40000"/>
                </a:srgbClr>
              </a:solidFill>
            </p:spPr>
            <p:txBody>
              <a:bodyPr wrap="square" lIns="36000" tIns="36000" rIns="36000" bIns="3600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FF0000"/>
                    </a:solidFill>
                  </a:rPr>
                  <a:t>INTEL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F372A93-EBDC-354D-468C-51261710DE37}"/>
                  </a:ext>
                </a:extLst>
              </p:cNvPr>
              <p:cNvSpPr txBox="1"/>
              <p:nvPr/>
            </p:nvSpPr>
            <p:spPr>
              <a:xfrm>
                <a:off x="10417354" y="3867047"/>
                <a:ext cx="685056" cy="288147"/>
              </a:xfrm>
              <a:prstGeom prst="rect">
                <a:avLst/>
              </a:prstGeom>
              <a:solidFill>
                <a:srgbClr val="FFFFFF">
                  <a:alpha val="40000"/>
                </a:srgbClr>
              </a:solidFill>
            </p:spPr>
            <p:txBody>
              <a:bodyPr wrap="square" lIns="36000" tIns="36000" rIns="36000" bIns="3600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FF0000"/>
                    </a:solidFill>
                  </a:rPr>
                  <a:t>NVIDIA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D3C60ED-5472-5DA0-4FA4-C0F5A4A72E4F}"/>
                  </a:ext>
                </a:extLst>
              </p:cNvPr>
              <p:cNvSpPr txBox="1"/>
              <p:nvPr/>
            </p:nvSpPr>
            <p:spPr>
              <a:xfrm>
                <a:off x="9445091" y="3857033"/>
                <a:ext cx="550804" cy="297962"/>
              </a:xfrm>
              <a:prstGeom prst="rect">
                <a:avLst/>
              </a:prstGeom>
              <a:solidFill>
                <a:srgbClr val="FFFFFF">
                  <a:alpha val="40000"/>
                </a:srgbClr>
              </a:solidFill>
            </p:spPr>
            <p:txBody>
              <a:bodyPr wrap="square" lIns="36000" tIns="36000" rIns="36000" bIns="36000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FF0000"/>
                    </a:solidFill>
                  </a:rPr>
                  <a:t>AMD</a:t>
                </a:r>
              </a:p>
            </p:txBody>
          </p:sp>
          <p:sp>
            <p:nvSpPr>
              <p:cNvPr id="13" name="Rectangle: Rounded Corners 12">
                <a:extLst>
                  <a:ext uri="{FF2B5EF4-FFF2-40B4-BE49-F238E27FC236}">
                    <a16:creationId xmlns:a16="http://schemas.microsoft.com/office/drawing/2014/main" id="{9A0BE3E6-7D96-824E-8933-777382BB26E9}"/>
                  </a:ext>
                </a:extLst>
              </p:cNvPr>
              <p:cNvSpPr/>
              <p:nvPr/>
            </p:nvSpPr>
            <p:spPr>
              <a:xfrm>
                <a:off x="7538484" y="3147896"/>
                <a:ext cx="1727788" cy="1914819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0C0C8FCA-3045-EF8E-5476-3958B947070E}"/>
                  </a:ext>
                </a:extLst>
              </p:cNvPr>
              <p:cNvSpPr/>
              <p:nvPr/>
            </p:nvSpPr>
            <p:spPr>
              <a:xfrm>
                <a:off x="9313643" y="3137064"/>
                <a:ext cx="810923" cy="1914819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3F5438C3-E7AD-4B34-3FC9-2DE91D066E64}"/>
                  </a:ext>
                </a:extLst>
              </p:cNvPr>
              <p:cNvSpPr/>
              <p:nvPr/>
            </p:nvSpPr>
            <p:spPr>
              <a:xfrm>
                <a:off x="10187317" y="3137062"/>
                <a:ext cx="1211560" cy="1914819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E5E3A71C-4858-8ED8-67C3-C186265592DB}"/>
              </a:ext>
            </a:extLst>
          </p:cNvPr>
          <p:cNvSpPr txBox="1"/>
          <p:nvPr/>
        </p:nvSpPr>
        <p:spPr>
          <a:xfrm>
            <a:off x="6723695" y="777236"/>
            <a:ext cx="3464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Fixed GPU-grid size (throughput plateau)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5E89B54-25C5-D16B-BAB0-90BDA01884F0}"/>
              </a:ext>
            </a:extLst>
          </p:cNvPr>
          <p:cNvSpPr txBox="1"/>
          <p:nvPr/>
        </p:nvSpPr>
        <p:spPr>
          <a:xfrm>
            <a:off x="5134441" y="819279"/>
            <a:ext cx="1475673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b="1" dirty="0"/>
              <a:t>ACAT2022</a:t>
            </a:r>
          </a:p>
        </p:txBody>
      </p:sp>
    </p:spTree>
    <p:extLst>
      <p:ext uri="{BB962C8B-B14F-4D97-AF65-F5344CB8AC3E}">
        <p14:creationId xmlns:p14="http://schemas.microsoft.com/office/powerpoint/2010/main" val="24031452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3A699993-B105-7B9C-D759-C3A256D5E7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4349" y="197493"/>
            <a:ext cx="8177252" cy="618295"/>
          </a:xfrm>
        </p:spPr>
        <p:txBody>
          <a:bodyPr/>
          <a:lstStyle/>
          <a:p>
            <a:r>
              <a:rPr lang="en-US" dirty="0"/>
              <a:t>CUDACPP vs SYCL on NVidia A100 GPUs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4DD5662-D7D1-DFEB-5E07-920F55C053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84348" y="1030943"/>
            <a:ext cx="8311081" cy="5351929"/>
          </a:xfrm>
        </p:spPr>
        <p:txBody>
          <a:bodyPr/>
          <a:lstStyle/>
          <a:p>
            <a:r>
              <a:rPr lang="en-US" dirty="0"/>
              <a:t>SYCL and CUDA implementations have ~similar performances but</a:t>
            </a:r>
          </a:p>
          <a:p>
            <a:pPr lvl="1"/>
            <a:r>
              <a:rPr lang="en-US" dirty="0"/>
              <a:t>SYCL seems better for less complex processes</a:t>
            </a:r>
          </a:p>
          <a:p>
            <a:pPr lvl="1"/>
            <a:r>
              <a:rPr lang="en-US" i="1" dirty="0">
                <a:solidFill>
                  <a:srgbClr val="FF0000"/>
                </a:solidFill>
              </a:rPr>
              <a:t>CUDA seems better for more complex processes</a:t>
            </a:r>
          </a:p>
          <a:p>
            <a:endParaRPr lang="en-US" dirty="0"/>
          </a:p>
          <a:p>
            <a:r>
              <a:rPr lang="en-US" dirty="0"/>
              <a:t>These are very recent results, which are still being digested (WIP!)</a:t>
            </a:r>
          </a:p>
        </p:txBody>
      </p:sp>
      <p:pic>
        <p:nvPicPr>
          <p:cNvPr id="19" name="Picture 18" descr="Chart, line chart&#10;&#10;Description automatically generated">
            <a:extLst>
              <a:ext uri="{FF2B5EF4-FFF2-40B4-BE49-F238E27FC236}">
                <a16:creationId xmlns:a16="http://schemas.microsoft.com/office/drawing/2014/main" id="{04134DE6-7F47-F87D-5067-6F4B6ECD6B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784929"/>
            <a:ext cx="3631688" cy="159794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1" name="Picture 20" descr="Chart, line chart&#10;&#10;Description automatically generated">
            <a:extLst>
              <a:ext uri="{FF2B5EF4-FFF2-40B4-BE49-F238E27FC236}">
                <a16:creationId xmlns:a16="http://schemas.microsoft.com/office/drawing/2014/main" id="{F7683872-220E-132D-648C-7588723006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0" y="3197157"/>
            <a:ext cx="3631688" cy="159794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3" name="Picture 22" descr="Chart, line chart&#10;&#10;Description automatically generated">
            <a:extLst>
              <a:ext uri="{FF2B5EF4-FFF2-40B4-BE49-F238E27FC236}">
                <a16:creationId xmlns:a16="http://schemas.microsoft.com/office/drawing/2014/main" id="{A6D96276-C458-E969-A69E-A1F232BF81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0" y="1599214"/>
            <a:ext cx="3631688" cy="159794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25" name="Picture 24" descr="Chart, line chart&#10;&#10;Description automatically generated">
            <a:extLst>
              <a:ext uri="{FF2B5EF4-FFF2-40B4-BE49-F238E27FC236}">
                <a16:creationId xmlns:a16="http://schemas.microsoft.com/office/drawing/2014/main" id="{21AFC187-4EB3-C16E-373E-011E48A2D2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0" y="1271"/>
            <a:ext cx="3631688" cy="1597943"/>
          </a:xfrm>
          <a:prstGeom prst="rect">
            <a:avLst/>
          </a:prstGeom>
          <a:ln>
            <a:solidFill>
              <a:srgbClr val="00000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D61B1CA-AA1F-3111-9101-F364DED7F8E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50130" y="886095"/>
                <a:ext cx="1259170" cy="314629"/>
              </a:xfrm>
              <a:prstGeom prst="rect">
                <a:avLst/>
              </a:prstGeom>
              <a:solidFill>
                <a:srgbClr val="CCFFFF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b="1" i="0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r>
                  <a:rPr lang="en-US" sz="2000" b="1" dirty="0">
                    <a:solidFill>
                      <a:schemeClr val="bg2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a:rPr lang="en-US" sz="2000" b="1" i="0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𝐭</m:t>
                    </m:r>
                    <m:acc>
                      <m:accPr>
                        <m:chr m:val="̅"/>
                        <m:ctrlPr>
                          <a:rPr lang="en-US" sz="2000" b="1" i="1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𝐭</m:t>
                        </m:r>
                      </m:e>
                    </m:acc>
                  </m:oMath>
                </a14:m>
                <a:endParaRPr lang="en-US" sz="20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2D61B1CA-AA1F-3111-9101-F364DED7F8E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130" y="886095"/>
                <a:ext cx="1259170" cy="314629"/>
              </a:xfrm>
              <a:prstGeom prst="rect">
                <a:avLst/>
              </a:prstGeom>
              <a:blipFill>
                <a:blip r:embed="rId6"/>
                <a:stretch>
                  <a:fillRect t="-22642" r="-9662" b="-45283"/>
                </a:stretch>
              </a:blipFill>
              <a:ln w="635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8346CA7-EC8A-1DCB-890E-3912A1CBF67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50130" y="2484037"/>
                <a:ext cx="1259170" cy="314629"/>
              </a:xfrm>
              <a:prstGeom prst="rect">
                <a:avLst/>
              </a:prstGeom>
              <a:solidFill>
                <a:srgbClr val="CCFFFF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b="1" i="0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r>
                  <a:rPr lang="en-US" sz="2000" b="1" dirty="0">
                    <a:solidFill>
                      <a:schemeClr val="bg2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a:rPr lang="en-US" sz="2000" b="1" i="0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𝐭</m:t>
                    </m:r>
                    <m:acc>
                      <m:accPr>
                        <m:chr m:val="̅"/>
                        <m:ctrlPr>
                          <a:rPr lang="en-US" sz="2000" b="1" i="1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𝐭</m:t>
                        </m:r>
                      </m:e>
                    </m:acc>
                    <m:r>
                      <a:rPr lang="en-US" sz="2000" b="1" i="0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</m:t>
                    </m:r>
                  </m:oMath>
                </a14:m>
                <a:endParaRPr lang="en-US" sz="20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8346CA7-EC8A-1DCB-890E-3912A1CBF67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130" y="2484037"/>
                <a:ext cx="1259170" cy="314629"/>
              </a:xfrm>
              <a:prstGeom prst="rect">
                <a:avLst/>
              </a:prstGeom>
              <a:blipFill>
                <a:blip r:embed="rId7"/>
                <a:stretch>
                  <a:fillRect t="-22642" r="-4348" b="-45283"/>
                </a:stretch>
              </a:blipFill>
              <a:ln w="635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8E8FEE36-F150-4AB5-71E4-85F25BD0C16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50130" y="4081979"/>
                <a:ext cx="1259170" cy="314629"/>
              </a:xfrm>
              <a:prstGeom prst="rect">
                <a:avLst/>
              </a:prstGeom>
              <a:solidFill>
                <a:srgbClr val="CCFFFF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b="1" i="0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r>
                  <a:rPr lang="en-US" sz="2000" b="1" dirty="0">
                    <a:solidFill>
                      <a:schemeClr val="bg2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a:rPr lang="en-US" sz="2000" b="1" i="0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𝐭</m:t>
                    </m:r>
                    <m:acc>
                      <m:accPr>
                        <m:chr m:val="̅"/>
                        <m:ctrlPr>
                          <a:rPr lang="en-US" sz="2000" b="1" i="1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𝐭</m:t>
                        </m:r>
                      </m:e>
                    </m:acc>
                    <m:r>
                      <a:rPr lang="en-US" sz="2000" b="1" i="0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endParaRPr lang="en-US" sz="20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8E8FEE36-F150-4AB5-71E4-85F25BD0C16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130" y="4081979"/>
                <a:ext cx="1259170" cy="314629"/>
              </a:xfrm>
              <a:prstGeom prst="rect">
                <a:avLst/>
              </a:prstGeom>
              <a:blipFill>
                <a:blip r:embed="rId8"/>
                <a:stretch>
                  <a:fillRect t="-25000" b="-46154"/>
                </a:stretch>
              </a:blipFill>
              <a:ln w="635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5ABB480F-ECDB-6DDC-542D-2CDB051900D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50130" y="5423017"/>
                <a:ext cx="1259170" cy="314629"/>
              </a:xfrm>
              <a:prstGeom prst="rect">
                <a:avLst/>
              </a:prstGeom>
              <a:solidFill>
                <a:srgbClr val="CCFFFF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b="1" i="0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r>
                  <a:rPr lang="en-US" sz="2000" b="1" dirty="0">
                    <a:solidFill>
                      <a:schemeClr val="bg2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a:rPr lang="en-US" sz="2000" b="1" i="0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𝐭</m:t>
                    </m:r>
                    <m:acc>
                      <m:accPr>
                        <m:chr m:val="̅"/>
                        <m:ctrlPr>
                          <a:rPr lang="en-US" sz="2000" b="1" i="1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0" dirty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𝐭</m:t>
                        </m:r>
                      </m:e>
                    </m:acc>
                    <m:r>
                      <a:rPr lang="en-US" sz="2000" b="1" i="0" dirty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𝐠𝐠</m:t>
                    </m:r>
                    <m:r>
                      <a:rPr lang="en-US" sz="2000" b="1" i="0" dirty="0" smtClean="0">
                        <a:solidFill>
                          <a:schemeClr val="bg2"/>
                        </a:solidFill>
                        <a:latin typeface="Cambria Math" panose="02040503050406030204" pitchFamily="18" charset="0"/>
                      </a:rPr>
                      <m:t>𝐠</m:t>
                    </m:r>
                  </m:oMath>
                </a14:m>
                <a:endParaRPr lang="en-US" sz="2000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5ABB480F-ECDB-6DDC-542D-2CDB051900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0130" y="5423017"/>
                <a:ext cx="1259170" cy="314629"/>
              </a:xfrm>
              <a:prstGeom prst="rect">
                <a:avLst/>
              </a:prstGeom>
              <a:blipFill>
                <a:blip r:embed="rId9"/>
                <a:stretch>
                  <a:fillRect l="-2899" t="-25000" r="-2415" b="-46154"/>
                </a:stretch>
              </a:blipFill>
              <a:ln w="635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>
            <a:extLst>
              <a:ext uri="{FF2B5EF4-FFF2-40B4-BE49-F238E27FC236}">
                <a16:creationId xmlns:a16="http://schemas.microsoft.com/office/drawing/2014/main" id="{9EBA3489-55F3-1FC2-72C6-F2AF41A7C751}"/>
              </a:ext>
            </a:extLst>
          </p:cNvPr>
          <p:cNvSpPr txBox="1"/>
          <p:nvPr/>
        </p:nvSpPr>
        <p:spPr>
          <a:xfrm>
            <a:off x="852035" y="886095"/>
            <a:ext cx="1394234" cy="307777"/>
          </a:xfrm>
          <a:prstGeom prst="rect">
            <a:avLst/>
          </a:prstGeom>
          <a:solidFill>
            <a:srgbClr val="CCFF99"/>
          </a:solidFill>
          <a:ln w="19050"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CUDA</a:t>
            </a:r>
            <a:r>
              <a:rPr lang="en-US" b="1" dirty="0"/>
              <a:t> </a:t>
            </a:r>
            <a:r>
              <a:rPr lang="en-US" b="1" dirty="0">
                <a:solidFill>
                  <a:srgbClr val="00B050"/>
                </a:solidFill>
              </a:rPr>
              <a:t>&lt; SYCL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852A6CE-04AD-343A-A507-C02D0340E2BE}"/>
              </a:ext>
            </a:extLst>
          </p:cNvPr>
          <p:cNvSpPr txBox="1"/>
          <p:nvPr/>
        </p:nvSpPr>
        <p:spPr>
          <a:xfrm>
            <a:off x="852035" y="2484037"/>
            <a:ext cx="1394234" cy="307777"/>
          </a:xfrm>
          <a:prstGeom prst="rect">
            <a:avLst/>
          </a:prstGeom>
          <a:solidFill>
            <a:srgbClr val="CCFF99"/>
          </a:solidFill>
          <a:ln w="19050">
            <a:solidFill>
              <a:srgbClr val="0099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CUDA</a:t>
            </a:r>
            <a:r>
              <a:rPr lang="en-US" b="1" dirty="0"/>
              <a:t> </a:t>
            </a:r>
            <a:r>
              <a:rPr lang="en-US" b="1" dirty="0">
                <a:solidFill>
                  <a:srgbClr val="009900"/>
                </a:solidFill>
              </a:rPr>
              <a:t>&lt; SYCL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9068E07-3BFE-916C-C26E-7E8392040782}"/>
              </a:ext>
            </a:extLst>
          </p:cNvPr>
          <p:cNvSpPr txBox="1"/>
          <p:nvPr/>
        </p:nvSpPr>
        <p:spPr>
          <a:xfrm>
            <a:off x="852035" y="4089917"/>
            <a:ext cx="1394234" cy="307777"/>
          </a:xfrm>
          <a:prstGeom prst="rect">
            <a:avLst/>
          </a:prstGeom>
          <a:solidFill>
            <a:srgbClr val="FFDE75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CUDA &gt; </a:t>
            </a:r>
            <a:r>
              <a:rPr lang="en-US" b="1" dirty="0">
                <a:solidFill>
                  <a:srgbClr val="00B050"/>
                </a:solidFill>
              </a:rPr>
              <a:t>SYCL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B8B497-BAB2-1F31-7526-0F9FBED48EBE}"/>
              </a:ext>
            </a:extLst>
          </p:cNvPr>
          <p:cNvSpPr txBox="1"/>
          <p:nvPr/>
        </p:nvSpPr>
        <p:spPr>
          <a:xfrm>
            <a:off x="852035" y="5429869"/>
            <a:ext cx="1394234" cy="307777"/>
          </a:xfrm>
          <a:prstGeom prst="rect">
            <a:avLst/>
          </a:prstGeom>
          <a:solidFill>
            <a:srgbClr val="FFDE75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CUDA &gt;</a:t>
            </a:r>
            <a:r>
              <a:rPr lang="en-US" b="1" dirty="0"/>
              <a:t> </a:t>
            </a:r>
            <a:r>
              <a:rPr lang="en-US" b="1" dirty="0">
                <a:solidFill>
                  <a:srgbClr val="00B050"/>
                </a:solidFill>
              </a:rPr>
              <a:t>SYCL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BEED650-BA15-8DC0-CED4-8DD1D3034A52}"/>
              </a:ext>
            </a:extLst>
          </p:cNvPr>
          <p:cNvSpPr txBox="1"/>
          <p:nvPr/>
        </p:nvSpPr>
        <p:spPr>
          <a:xfrm>
            <a:off x="96963" y="151402"/>
            <a:ext cx="1469633" cy="30777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1" dirty="0"/>
              <a:t>PRELIMINARY!</a:t>
            </a:r>
          </a:p>
        </p:txBody>
      </p:sp>
    </p:spTree>
    <p:extLst>
      <p:ext uri="{BB962C8B-B14F-4D97-AF65-F5344CB8AC3E}">
        <p14:creationId xmlns:p14="http://schemas.microsoft.com/office/powerpoint/2010/main" val="24372127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D7E3B-1D75-E138-BEAD-F74EC4797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642" y="197493"/>
            <a:ext cx="12056608" cy="618295"/>
          </a:xfrm>
        </p:spPr>
        <p:txBody>
          <a:bodyPr/>
          <a:lstStyle/>
          <a:p>
            <a:r>
              <a:rPr lang="en-GB" dirty="0"/>
              <a:t>Summary</a:t>
            </a: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168A2F-4CC2-0F80-CDDC-1E79EC568C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030943"/>
            <a:ext cx="12192000" cy="5351929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sz="2000" dirty="0"/>
              <a:t>We have implemented efficient data-parallelism for Madgraph5 using CPU SIMD and GPUs</a:t>
            </a:r>
            <a:endParaRPr lang="en-GB" dirty="0"/>
          </a:p>
          <a:p>
            <a:pPr lvl="1">
              <a:spcBef>
                <a:spcPts val="0"/>
              </a:spcBef>
            </a:pPr>
            <a:r>
              <a:rPr lang="en-GB" sz="1800" dirty="0"/>
              <a:t>Our main implementation is based on CUDA and C++, we also have an alternative SYCL implementation</a:t>
            </a:r>
            <a:endParaRPr lang="en-GB" sz="1400" dirty="0"/>
          </a:p>
          <a:p>
            <a:pPr>
              <a:spcBef>
                <a:spcPts val="0"/>
              </a:spcBef>
            </a:pPr>
            <a:endParaRPr lang="en-GB" sz="2000" dirty="0"/>
          </a:p>
          <a:p>
            <a:pPr>
              <a:spcBef>
                <a:spcPts val="0"/>
              </a:spcBef>
            </a:pPr>
            <a:r>
              <a:rPr lang="en-GB" sz="2000" dirty="0"/>
              <a:t>On Intel Gold6xxx CPUs (2 FMA units), we achieve the full x8/x16 speedup of AVX512 for double/float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Lower-end Intel CPUs with 1 FMA unit are a factor 2 slower than those with 2 FMA units for AVX512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Is it possible to read directly the number of FMS units from /proc/cpuinfo or other O/S properties?</a:t>
            </a:r>
          </a:p>
          <a:p>
            <a:pPr>
              <a:spcBef>
                <a:spcPts val="0"/>
              </a:spcBef>
            </a:pPr>
            <a:endParaRPr lang="en-GB" sz="2000" dirty="0"/>
          </a:p>
          <a:p>
            <a:pPr>
              <a:spcBef>
                <a:spcPts val="0"/>
              </a:spcBef>
            </a:pPr>
            <a:r>
              <a:rPr lang="en-GB" sz="2000" dirty="0"/>
              <a:t>We use compiler vector extensions for C++ vectorization in gcc and clang (and Intel icpx via clang)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The clang CVEs are also what sycl::vec uses under the hood in our alternative SYCL implementation</a:t>
            </a:r>
          </a:p>
          <a:p>
            <a:pPr>
              <a:spcBef>
                <a:spcPts val="0"/>
              </a:spcBef>
            </a:pPr>
            <a:endParaRPr lang="en-GB" sz="2000" dirty="0"/>
          </a:p>
          <a:p>
            <a:pPr>
              <a:spcBef>
                <a:spcPts val="0"/>
              </a:spcBef>
            </a:pPr>
            <a:r>
              <a:rPr lang="en-GB" sz="2000" dirty="0"/>
              <a:t>The Intel icpx compiler gives very similar results to clang for C++ vectorization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Slightly worse than gcc for our baseline, but around a factor 2 better with aggressive inlining</a:t>
            </a:r>
          </a:p>
          <a:p>
            <a:pPr>
              <a:spcBef>
                <a:spcPts val="0"/>
              </a:spcBef>
            </a:pPr>
            <a:endParaRPr lang="en-GB" sz="2000" dirty="0"/>
          </a:p>
          <a:p>
            <a:pPr>
              <a:spcBef>
                <a:spcPts val="0"/>
              </a:spcBef>
            </a:pPr>
            <a:r>
              <a:rPr lang="en-GB" sz="2000" dirty="0"/>
              <a:t>On NVidia GPUs, our direct CUDA implementation is better than the SYCL one for complex processes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On Intel and AMD GPUs, the SYCL implementation runs out of the box, unlike the CUDA implementation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Installing and using SYCL with all relevant plugins (e.g. NVidia) is complex: is it foresee to 'yum install' this?</a:t>
            </a:r>
          </a:p>
        </p:txBody>
      </p:sp>
    </p:spTree>
    <p:extLst>
      <p:ext uri="{BB962C8B-B14F-4D97-AF65-F5344CB8AC3E}">
        <p14:creationId xmlns:p14="http://schemas.microsoft.com/office/powerpoint/2010/main" val="37797422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6CBF1-65ED-C189-D3F1-3C35ADF6D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02" y="96484"/>
            <a:ext cx="11721599" cy="489926"/>
          </a:xfrm>
        </p:spPr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44E71F-E4BB-2920-8305-0B824BF4D4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" y="543185"/>
            <a:ext cx="11887200" cy="578410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Many thanks to the whole madgraph4gpu team for the great collaboration! </a:t>
            </a:r>
            <a:r>
              <a:rPr lang="en-US" dirty="0">
                <a:sym typeface="Wingdings" panose="05000000000000000000" pitchFamily="2" charset="2"/>
              </a:rPr>
              <a:t></a:t>
            </a:r>
          </a:p>
          <a:p>
            <a:pPr lvl="3">
              <a:spcBef>
                <a:spcPts val="0"/>
              </a:spcBef>
            </a:pPr>
            <a:endParaRPr lang="en-US" dirty="0">
              <a:sym typeface="Wingdings" panose="05000000000000000000" pitchFamily="2" charset="2"/>
            </a:endParaRPr>
          </a:p>
          <a:p>
            <a:pPr lvl="3">
              <a:spcBef>
                <a:spcPts val="0"/>
              </a:spcBef>
            </a:pPr>
            <a:endParaRPr lang="en-US" dirty="0">
              <a:sym typeface="Wingdings" panose="05000000000000000000" pitchFamily="2" charset="2"/>
            </a:endParaRPr>
          </a:p>
          <a:p>
            <a:pPr lvl="3">
              <a:spcBef>
                <a:spcPts val="0"/>
              </a:spcBef>
            </a:pPr>
            <a:endParaRPr lang="en-US" dirty="0">
              <a:sym typeface="Wingdings" panose="05000000000000000000" pitchFamily="2" charset="2"/>
            </a:endParaRPr>
          </a:p>
          <a:p>
            <a:pPr marL="152400" indent="0">
              <a:spcBef>
                <a:spcPts val="0"/>
              </a:spcBef>
              <a:buNone/>
            </a:pPr>
            <a:endParaRPr lang="en-US" dirty="0"/>
          </a:p>
          <a:p>
            <a:pPr marL="152400" indent="0">
              <a:spcBef>
                <a:spcPts val="0"/>
              </a:spcBef>
              <a:buNone/>
            </a:pPr>
            <a:endParaRPr lang="en-US" dirty="0"/>
          </a:p>
          <a:p>
            <a:pPr marL="152400" indent="0">
              <a:spcBef>
                <a:spcPts val="0"/>
              </a:spcBef>
              <a:buNone/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GB" dirty="0"/>
              <a:t>We gratefully acknowledge the computing resources provided by the Joint Laboratory for System Evaluation at Argonne National Laboratory, the </a:t>
            </a:r>
            <a:r>
              <a:rPr lang="en-US" dirty="0"/>
              <a:t>Jülich Supercomputing Centre at Forschungszentrum Jülich, the Super Computing Applications and Innovation department at CINECA, and the EuroHPC Joint Undertaking at CSC’s Kajaani data centre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Many thanks from me and the whole team to:</a:t>
            </a:r>
          </a:p>
          <a:p>
            <a:pPr lvl="1">
              <a:spcBef>
                <a:spcPts val="0"/>
              </a:spcBef>
            </a:pPr>
            <a:r>
              <a:rPr lang="en-US" dirty="0"/>
              <a:t>Igor Vorobtsov and Klaus-Dieter Oertel for our useful "Intel oneAPI coffee" discussions</a:t>
            </a:r>
          </a:p>
          <a:p>
            <a:pPr lvl="1">
              <a:spcBef>
                <a:spcPts val="0"/>
              </a:spcBef>
            </a:pPr>
            <a:r>
              <a:rPr lang="en-US" dirty="0"/>
              <a:t>Our Openlab colleagues for their help with CPU testbeds and the OneAPI development environment</a:t>
            </a:r>
          </a:p>
          <a:p>
            <a:pPr lvl="1">
              <a:spcBef>
                <a:spcPts val="0"/>
              </a:spcBef>
            </a:pPr>
            <a:r>
              <a:rPr lang="en-US" dirty="0"/>
              <a:t>Our CERN IT colleagues (especially Ricardo Rocha and </a:t>
            </a:r>
            <a:r>
              <a:rPr lang="en-US" dirty="0">
                <a:effectLst/>
              </a:rPr>
              <a:t>Ulrich Schwickerath) for their help with GPU nodes! 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Our EP-SFT colleagues for their help with new compilers and software development environments</a:t>
            </a:r>
          </a:p>
          <a:p>
            <a:pPr lvl="1">
              <a:spcBef>
                <a:spcPts val="0"/>
              </a:spcBef>
            </a:pPr>
            <a:r>
              <a:rPr lang="en-US" dirty="0"/>
              <a:t>Sebastien Ponce, Hadrien Grasland, Steve Lantz, Marco Clemencic for their suggestions on vectorization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The organizers and our mentors at the Sheffield 2020 and Lugano 2022 GPU hackathons</a:t>
            </a:r>
            <a:endParaRPr lang="en-GB" dirty="0"/>
          </a:p>
          <a:p>
            <a:pPr lvl="1">
              <a:spcBef>
                <a:spcPts val="0"/>
              </a:spcBef>
            </a:pPr>
            <a:r>
              <a:rPr lang="en-US" dirty="0"/>
              <a:t>Domenico Giordano and the HEPiX benchmarking WG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The original authors of Madgraph5_aMC@NLO</a:t>
            </a:r>
          </a:p>
          <a:p>
            <a:pPr lvl="3">
              <a:spcBef>
                <a:spcPts val="0"/>
              </a:spcBef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828CE2-3EBB-D72B-46BB-9C6E77959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0570" y="1013086"/>
            <a:ext cx="5150086" cy="1371065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550908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C1618-B1A2-40CF-A3FB-341946742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B4B78F-4189-C256-7C78-944C2E81E9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Intro and motivation</a:t>
            </a:r>
          </a:p>
          <a:p>
            <a:pPr lvl="1"/>
            <a:r>
              <a:rPr lang="en-US" dirty="0"/>
              <a:t>What are event generators in High Energy Physics</a:t>
            </a:r>
          </a:p>
          <a:p>
            <a:pPr lvl="1"/>
            <a:r>
              <a:rPr lang="en-US" dirty="0"/>
              <a:t>Why is it interesting (and possible!) to speed them up using CPU vectorization or GPUs</a:t>
            </a:r>
          </a:p>
          <a:p>
            <a:pPr lvl="3"/>
            <a:endParaRPr lang="en-US" dirty="0"/>
          </a:p>
          <a:p>
            <a:r>
              <a:rPr lang="en-US" dirty="0"/>
              <a:t>The madgraph4gpu project: a selection of interesting results on Intel CPUs, GPUs, compilers and APIs</a:t>
            </a:r>
          </a:p>
          <a:p>
            <a:pPr lvl="3"/>
            <a:endParaRPr lang="en-US" dirty="0"/>
          </a:p>
          <a:p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7596750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13FA95-BB75-A8C6-838A-83E5E2394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0002" y="414671"/>
            <a:ext cx="11721599" cy="5968202"/>
          </a:xfrm>
        </p:spPr>
        <p:txBody>
          <a:bodyPr/>
          <a:lstStyle/>
          <a:p>
            <a:pPr marL="152400" indent="0" algn="ctr">
              <a:buNone/>
            </a:pPr>
            <a:endParaRPr lang="en-US" sz="5400" dirty="0"/>
          </a:p>
          <a:p>
            <a:pPr marL="152400" indent="0" algn="ctr">
              <a:buNone/>
            </a:pPr>
            <a:endParaRPr lang="en-US" sz="5400" dirty="0"/>
          </a:p>
          <a:p>
            <a:pPr marL="152400" indent="0" algn="ctr">
              <a:buNone/>
            </a:pPr>
            <a:r>
              <a:rPr lang="en-US" sz="6000" dirty="0"/>
              <a:t>BACKUP SLIDES</a:t>
            </a:r>
          </a:p>
          <a:p>
            <a:pPr marL="152400" indent="0" algn="ctr">
              <a:buNone/>
            </a:pPr>
            <a:r>
              <a:rPr lang="en-US" sz="2400" dirty="0"/>
              <a:t>(mainly from the February 2023 CAF talk: </a:t>
            </a:r>
            <a:r>
              <a:rPr lang="LID4096" sz="2000" dirty="0">
                <a:hlinkClick r:id="rId2"/>
              </a:rPr>
              <a:t>https://indico.cern.ch/event/1207838/</a:t>
            </a:r>
            <a:r>
              <a:rPr lang="en-US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8354076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4C33A-0F4F-8FF5-D8CF-83A273081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C++ vectorization – why choose Compiler Vector Extensions?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BC2018-96B2-2BF9-9947-048C0CE8DD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0002" y="1309036"/>
            <a:ext cx="11721599" cy="507383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Portable – available in gcc, clang, icpx (from clang) with minimal differences</a:t>
            </a:r>
          </a:p>
          <a:p>
            <a:pPr lvl="1">
              <a:spcBef>
                <a:spcPts val="0"/>
              </a:spcBef>
            </a:pPr>
            <a:r>
              <a:rPr lang="en-US" i="1" dirty="0"/>
              <a:t>Do not require any external libraries </a:t>
            </a:r>
            <a:r>
              <a:rPr lang="en-US" dirty="0"/>
              <a:t>or tools (VC, VCL, VecCore, xSIMD, UME::SIMD, or SYCL...)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Powerful, but easy to use</a:t>
            </a:r>
          </a:p>
          <a:p>
            <a:pPr lvl="1">
              <a:spcBef>
                <a:spcPts val="0"/>
              </a:spcBef>
            </a:pPr>
            <a:r>
              <a:rPr lang="en-US" i="1" dirty="0"/>
              <a:t>No need to debug auto-vectorization </a:t>
            </a:r>
            <a:r>
              <a:rPr lang="en-US" dirty="0"/>
              <a:t>when it does not vectorize</a:t>
            </a:r>
          </a:p>
          <a:p>
            <a:pPr lvl="1">
              <a:spcBef>
                <a:spcPts val="0"/>
              </a:spcBef>
            </a:pPr>
            <a:r>
              <a:rPr lang="en-US" i="1" dirty="0"/>
              <a:t>As powerful as intrinsics, but much easier to write </a:t>
            </a:r>
            <a:r>
              <a:rPr lang="en-US" dirty="0"/>
              <a:t>(higher-level abstractions) 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Intuitive – </a:t>
            </a:r>
            <a:r>
              <a:rPr lang="en-US" i="1" dirty="0"/>
              <a:t>CVEs force you to think in terms of vector types!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Minor disadvantage – no vector complex type out of the box</a:t>
            </a:r>
          </a:p>
          <a:p>
            <a:pPr lvl="1">
              <a:spcBef>
                <a:spcPts val="0"/>
              </a:spcBef>
            </a:pPr>
            <a:r>
              <a:rPr lang="en-US" dirty="0"/>
              <a:t>But it was easy to write it in our case </a:t>
            </a:r>
            <a:r>
              <a:rPr lang="en-US" dirty="0">
                <a:sym typeface="Wingdings" panose="05000000000000000000" pitchFamily="2" charset="2"/>
              </a:rPr>
              <a:t>(RRRRIIII memory layout) </a:t>
            </a:r>
            <a:r>
              <a:rPr lang="en-US" dirty="0"/>
              <a:t>as we only need + - </a:t>
            </a:r>
            <a:r>
              <a:rPr lang="en-US" dirty="0">
                <a:sym typeface="Symbol" panose="05050102010706020507" pitchFamily="18" charset="2"/>
              </a:rPr>
              <a:t> </a:t>
            </a:r>
            <a:r>
              <a:rPr lang="en-US" dirty="0">
                <a:sym typeface="Wingdings" panose="05000000000000000000" pitchFamily="2" charset="2"/>
              </a:rPr>
              <a:t> </a:t>
            </a:r>
          </a:p>
          <a:p>
            <a:pPr lvl="1"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A few extensions for Boolean vector masks were needed, too</a:t>
            </a:r>
          </a:p>
          <a:p>
            <a:pPr lvl="3">
              <a:spcBef>
                <a:spcPts val="0"/>
              </a:spcBef>
            </a:pPr>
            <a:endParaRPr lang="en-US" dirty="0">
              <a:sym typeface="Wingdings" panose="05000000000000000000" pitchFamily="2" charset="2"/>
            </a:endParaRPr>
          </a:p>
          <a:p>
            <a:pPr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One technical detail: we malloc a standard (aligned!) </a:t>
            </a:r>
            <a:r>
              <a:rPr lang="en-US" dirty="0" err="1">
                <a:sym typeface="Wingdings" panose="05000000000000000000" pitchFamily="2" charset="2"/>
              </a:rPr>
              <a:t>fptype</a:t>
            </a:r>
            <a:r>
              <a:rPr lang="en-US" dirty="0">
                <a:sym typeface="Wingdings" panose="05000000000000000000" pitchFamily="2" charset="2"/>
              </a:rPr>
              <a:t>* and </a:t>
            </a:r>
            <a:r>
              <a:rPr lang="en-US" dirty="0" err="1">
                <a:sym typeface="Wingdings" panose="05000000000000000000" pitchFamily="2" charset="2"/>
              </a:rPr>
              <a:t>reinterpret_cast</a:t>
            </a:r>
            <a:r>
              <a:rPr lang="en-US" dirty="0">
                <a:sym typeface="Wingdings" panose="05000000000000000000" pitchFamily="2" charset="2"/>
              </a:rPr>
              <a:t> as </a:t>
            </a:r>
            <a:r>
              <a:rPr lang="en-US" dirty="0" err="1">
                <a:sym typeface="Wingdings" panose="05000000000000000000" pitchFamily="2" charset="2"/>
              </a:rPr>
              <a:t>fptype_v</a:t>
            </a:r>
            <a:r>
              <a:rPr lang="en-US" dirty="0">
                <a:sym typeface="Wingdings" panose="05000000000000000000" pitchFamily="2" charset="2"/>
              </a:rPr>
              <a:t>*...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A2084F4-7D00-D700-1D13-7C37C049F0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300" y="910012"/>
            <a:ext cx="8915400" cy="3048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2258657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980FD-10B0-C2FD-4927-4D8316FAD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CUDA/C++: a single source code approach (so far...)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FC3321-E17E-A80E-2827-FF5085DB44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030943"/>
            <a:ext cx="12192000" cy="5351929"/>
          </a:xfrm>
        </p:spPr>
        <p:txBody>
          <a:bodyPr/>
          <a:lstStyle/>
          <a:p>
            <a:r>
              <a:rPr lang="en-US" dirty="0"/>
              <a:t>The main difference between our CPU (C++) and GPU (CUDA) implementations is the following</a:t>
            </a:r>
          </a:p>
          <a:p>
            <a:pPr lvl="1"/>
            <a:r>
              <a:rPr lang="en-US" i="1" dirty="0"/>
              <a:t>on the CPU</a:t>
            </a:r>
            <a:r>
              <a:rPr lang="en-US" dirty="0"/>
              <a:t>, all computations and all memory access takes place </a:t>
            </a:r>
            <a:r>
              <a:rPr lang="en-US" i="1" dirty="0">
                <a:solidFill>
                  <a:srgbClr val="FF0000"/>
                </a:solidFill>
              </a:rPr>
              <a:t>on the host</a:t>
            </a:r>
          </a:p>
          <a:p>
            <a:pPr lvl="1"/>
            <a:r>
              <a:rPr lang="en-US" i="1" dirty="0"/>
              <a:t>on the GPU</a:t>
            </a:r>
            <a:r>
              <a:rPr lang="en-US" dirty="0"/>
              <a:t>, it is necessary to distinguish computations and memory accesses </a:t>
            </a:r>
            <a:r>
              <a:rPr lang="en-US" i="1" dirty="0">
                <a:solidFill>
                  <a:srgbClr val="FF0000"/>
                </a:solidFill>
              </a:rPr>
              <a:t>on the host and on the device </a:t>
            </a:r>
          </a:p>
          <a:p>
            <a:pPr lvl="3"/>
            <a:endParaRPr lang="en-US" dirty="0"/>
          </a:p>
          <a:p>
            <a:r>
              <a:rPr lang="en-US" dirty="0"/>
              <a:t>Within the GPU code, the amount of code that is specific to NVidia/CUDA is minimal</a:t>
            </a:r>
          </a:p>
          <a:p>
            <a:pPr lvl="1"/>
            <a:r>
              <a:rPr lang="en-US" dirty="0"/>
              <a:t>Memory allocations (cudaMalloc), encapsulated within host/device buffer classes</a:t>
            </a:r>
          </a:p>
          <a:p>
            <a:pPr lvl="1"/>
            <a:r>
              <a:rPr lang="en-US" dirty="0"/>
              <a:t>Kernel executions (&lt;&lt;&lt;...&gt;&gt;&gt;), encapsulated within very few specific classes</a:t>
            </a:r>
          </a:p>
          <a:p>
            <a:pPr lvl="1"/>
            <a:r>
              <a:rPr lang="en-US" dirty="0"/>
              <a:t>A few specific types or features (thrust::complex, </a:t>
            </a:r>
            <a:r>
              <a:rPr lang="en-US" dirty="0" err="1"/>
              <a:t>curand</a:t>
            </a:r>
            <a:r>
              <a:rPr lang="en-US" dirty="0"/>
              <a:t>, cuBLAS), also encapsulated in specific classes</a:t>
            </a:r>
          </a:p>
          <a:p>
            <a:pPr lvl="3"/>
            <a:endParaRPr lang="en-US" dirty="0"/>
          </a:p>
          <a:p>
            <a:r>
              <a:rPr lang="en-US" i="1" dirty="0">
                <a:solidFill>
                  <a:srgbClr val="FF0000"/>
                </a:solidFill>
              </a:rPr>
              <a:t>The rest of the code is (at least formally – see example later) ~identical for C++ and CUDA!</a:t>
            </a:r>
          </a:p>
          <a:p>
            <a:pPr lvl="1"/>
            <a:r>
              <a:rPr lang="en-US" dirty="0"/>
              <a:t>There are almost more differences between scalar and vector C++ code...</a:t>
            </a:r>
          </a:p>
          <a:p>
            <a:pPr lvl="3"/>
            <a:endParaRPr lang="en-US" dirty="0"/>
          </a:p>
          <a:p>
            <a:r>
              <a:rPr lang="en-US" dirty="0"/>
              <a:t>Therefore, </a:t>
            </a:r>
            <a:r>
              <a:rPr lang="en-US" i="1" dirty="0">
                <a:solidFill>
                  <a:srgbClr val="FF0000"/>
                </a:solidFill>
              </a:rPr>
              <a:t>we presently use a single source code approach for CUDA/C++ (with #ifdef __CUDA__)</a:t>
            </a:r>
          </a:p>
          <a:p>
            <a:pPr lvl="1"/>
            <a:r>
              <a:rPr lang="en-US" dirty="0"/>
              <a:t>We might review this later on – as it sometimes imposes slightly unnatural choices, and may hinder readability</a:t>
            </a:r>
          </a:p>
          <a:p>
            <a:pPr lvl="1"/>
            <a:r>
              <a:rPr lang="en-US" dirty="0"/>
              <a:t>But so far it has allowed us to make rapid progress for both CUDA and C++ in parallel!</a:t>
            </a:r>
          </a:p>
        </p:txBody>
      </p:sp>
    </p:spTree>
    <p:extLst>
      <p:ext uri="{BB962C8B-B14F-4D97-AF65-F5344CB8AC3E}">
        <p14:creationId xmlns:p14="http://schemas.microsoft.com/office/powerpoint/2010/main" val="34102369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461443-F0D6-9FD6-7B1E-2C92FAC6B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Amdahl’s law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C212EC4B-2447-F542-A471-4BC8A34A2286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0" y="1030944"/>
                <a:ext cx="11961601" cy="1904762"/>
              </a:xfrm>
            </p:spPr>
            <p:txBody>
              <a:bodyPr/>
              <a:lstStyle/>
              <a:p>
                <a:r>
                  <a:rPr lang="en-US" dirty="0"/>
                  <a:t>The matrix element calculation is now the bottleneck (e.g. &gt;95%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20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2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20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dirty="0"/>
                  <a:t>) in Fortran Madgraph</a:t>
                </a:r>
              </a:p>
              <a:p>
                <a:pPr lvl="1"/>
                <a:r>
                  <a:rPr lang="en-US" dirty="0"/>
                  <a:t>But the remaining &lt;5% may fast become the bottleneck if you accelerate the matrix element too much!</a:t>
                </a:r>
              </a:p>
              <a:p>
                <a:pPr lvl="1"/>
                <a:endParaRPr lang="en-US" dirty="0"/>
              </a:p>
              <a:p>
                <a:r>
                  <a:rPr lang="en-US" i="1" dirty="0">
                    <a:solidFill>
                      <a:srgbClr val="FF0000"/>
                    </a:solidFill>
                  </a:rPr>
                  <a:t>Amdahl’s law: if the parallelizable part takes a fraction of time p, the maximum speedup is 1/(1-p)</a:t>
                </a:r>
              </a:p>
              <a:p>
                <a:pPr lvl="1"/>
                <a:r>
                  <a:rPr lang="en-US" dirty="0"/>
                  <a:t>If the MadEvent overhead takes 5%, the maximum speedup is only 20 even if your GPU speedup s is 1000!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C212EC4B-2447-F542-A471-4BC8A34A228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0" y="1030944"/>
                <a:ext cx="11961601" cy="190476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Chart, line chart&#10;&#10;Description automatically generated">
            <a:extLst>
              <a:ext uri="{FF2B5EF4-FFF2-40B4-BE49-F238E27FC236}">
                <a16:creationId xmlns:a16="http://schemas.microsoft.com/office/drawing/2014/main" id="{D7DD5B70-A3C8-64DB-6101-B415FDFFDF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788" y="3150862"/>
            <a:ext cx="4071869" cy="318114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9FE1721-272A-A51F-709B-7B7EDC062026}"/>
              </a:ext>
            </a:extLst>
          </p:cNvPr>
          <p:cNvSpPr txBox="1"/>
          <p:nvPr/>
        </p:nvSpPr>
        <p:spPr>
          <a:xfrm>
            <a:off x="4938657" y="5789712"/>
            <a:ext cx="393913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https://en.wikipedia.org/wiki/Amdahl%27s_law</a:t>
            </a:r>
            <a:r>
              <a:rPr lang="en-US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908670-B4DE-80BA-876F-02EDD6E890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8366" y="4149341"/>
            <a:ext cx="3075577" cy="865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5989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itle 1">
            <a:extLst>
              <a:ext uri="{FF2B5EF4-FFF2-40B4-BE49-F238E27FC236}">
                <a16:creationId xmlns:a16="http://schemas.microsoft.com/office/drawing/2014/main" id="{9F2D68FA-D4E2-5395-0BA3-08A09B103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3788" y="197493"/>
            <a:ext cx="8151003" cy="618295"/>
          </a:xfrm>
        </p:spPr>
        <p:txBody>
          <a:bodyPr/>
          <a:lstStyle/>
          <a:p>
            <a:r>
              <a:rPr lang="en-US" dirty="0"/>
              <a:t>MG5aMC: old and new architecture designs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3B91C4AF-8ECD-D1A0-B5AF-77D67248709D}"/>
              </a:ext>
            </a:extLst>
          </p:cNvPr>
          <p:cNvSpPr txBox="1"/>
          <p:nvPr/>
        </p:nvSpPr>
        <p:spPr>
          <a:xfrm>
            <a:off x="2552522" y="2452695"/>
            <a:ext cx="20991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1. STANDALONE</a:t>
            </a:r>
          </a:p>
          <a:p>
            <a:pPr algn="ctr"/>
            <a:r>
              <a:rPr lang="en-GB" b="1" dirty="0"/>
              <a:t>(TOY APPLICATIONS)</a:t>
            </a:r>
          </a:p>
          <a:p>
            <a:pPr algn="ctr"/>
            <a:r>
              <a:rPr lang="en-GB" b="1" dirty="0"/>
              <a:t>MULTI-EVENT API</a:t>
            </a:r>
            <a:endParaRPr lang="LID4096" b="1" dirty="0"/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CE5E0782-1D6D-E220-7F83-59F483066062}"/>
              </a:ext>
            </a:extLst>
          </p:cNvPr>
          <p:cNvSpPr txBox="1"/>
          <p:nvPr/>
        </p:nvSpPr>
        <p:spPr>
          <a:xfrm>
            <a:off x="7412209" y="2444792"/>
            <a:ext cx="20991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2. NEW MADEVENT</a:t>
            </a:r>
          </a:p>
          <a:p>
            <a:pPr algn="ctr"/>
            <a:r>
              <a:rPr lang="en-GB" b="1" i="1" u="sng" dirty="0">
                <a:solidFill>
                  <a:srgbClr val="FF0000"/>
                </a:solidFill>
              </a:rPr>
              <a:t>(GOAL: LHC PROD)</a:t>
            </a:r>
          </a:p>
          <a:p>
            <a:pPr algn="ctr"/>
            <a:r>
              <a:rPr lang="en-GB" b="1" dirty="0"/>
              <a:t>MULTI-EVENT API</a:t>
            </a:r>
            <a:endParaRPr lang="LID4096" b="1" dirty="0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FDAEA18E-CC7A-52C9-7FE1-215069DE7375}"/>
              </a:ext>
            </a:extLst>
          </p:cNvPr>
          <p:cNvSpPr txBox="1"/>
          <p:nvPr/>
        </p:nvSpPr>
        <p:spPr>
          <a:xfrm>
            <a:off x="177209" y="197493"/>
            <a:ext cx="20991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OLD MADEVENT</a:t>
            </a:r>
          </a:p>
          <a:p>
            <a:pPr algn="ctr"/>
            <a:r>
              <a:rPr lang="en-GB" b="1" i="1" u="sng" dirty="0">
                <a:solidFill>
                  <a:srgbClr val="FF0000"/>
                </a:solidFill>
              </a:rPr>
              <a:t>(NOW: LHC PROD)</a:t>
            </a:r>
          </a:p>
          <a:p>
            <a:pPr algn="ctr"/>
            <a:r>
              <a:rPr lang="en-GB" b="1" dirty="0"/>
              <a:t>SINGLE-EVENT API</a:t>
            </a:r>
            <a:endParaRPr lang="LID4096" b="1" dirty="0"/>
          </a:p>
        </p:txBody>
      </p:sp>
      <p:pic>
        <p:nvPicPr>
          <p:cNvPr id="248" name="Picture 247">
            <a:extLst>
              <a:ext uri="{FF2B5EF4-FFF2-40B4-BE49-F238E27FC236}">
                <a16:creationId xmlns:a16="http://schemas.microsoft.com/office/drawing/2014/main" id="{DCBE2AC5-335A-70E4-B92E-7E715D9E2D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73" y="991063"/>
            <a:ext cx="1767682" cy="2716280"/>
          </a:xfrm>
          <a:prstGeom prst="rect">
            <a:avLst/>
          </a:prstGeom>
        </p:spPr>
      </p:pic>
      <p:sp>
        <p:nvSpPr>
          <p:cNvPr id="264" name="TextBox 263">
            <a:extLst>
              <a:ext uri="{FF2B5EF4-FFF2-40B4-BE49-F238E27FC236}">
                <a16:creationId xmlns:a16="http://schemas.microsoft.com/office/drawing/2014/main" id="{05FEEC6F-E491-FF8F-9C1A-F655CD1C60FB}"/>
              </a:ext>
            </a:extLst>
          </p:cNvPr>
          <p:cNvSpPr txBox="1"/>
          <p:nvPr/>
        </p:nvSpPr>
        <p:spPr>
          <a:xfrm>
            <a:off x="2060838" y="1337008"/>
            <a:ext cx="29782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bg2"/>
                </a:solidFill>
              </a:rPr>
              <a:t>First we developed </a:t>
            </a:r>
          </a:p>
          <a:p>
            <a:pPr algn="ctr"/>
            <a:r>
              <a:rPr lang="en-US" sz="1800" dirty="0">
                <a:solidFill>
                  <a:schemeClr val="bg2"/>
                </a:solidFill>
              </a:rPr>
              <a:t>the new ME engines </a:t>
            </a:r>
          </a:p>
          <a:p>
            <a:pPr algn="ctr"/>
            <a:r>
              <a:rPr lang="en-US" sz="1800" dirty="0">
                <a:solidFill>
                  <a:schemeClr val="bg2"/>
                </a:solidFill>
              </a:rPr>
              <a:t>in standalone applications</a:t>
            </a:r>
          </a:p>
        </p:txBody>
      </p:sp>
      <p:cxnSp>
        <p:nvCxnSpPr>
          <p:cNvPr id="253" name="Straight Arrow Connector 252">
            <a:extLst>
              <a:ext uri="{FF2B5EF4-FFF2-40B4-BE49-F238E27FC236}">
                <a16:creationId xmlns:a16="http://schemas.microsoft.com/office/drawing/2014/main" id="{604D6083-3FD8-9335-A169-2263C2D9D329}"/>
              </a:ext>
            </a:extLst>
          </p:cNvPr>
          <p:cNvCxnSpPr>
            <a:cxnSpLocks/>
            <a:stCxn id="173" idx="3"/>
            <a:endCxn id="264" idx="0"/>
          </p:cNvCxnSpPr>
          <p:nvPr/>
        </p:nvCxnSpPr>
        <p:spPr>
          <a:xfrm>
            <a:off x="2276354" y="566825"/>
            <a:ext cx="1273625" cy="770183"/>
          </a:xfrm>
          <a:prstGeom prst="straightConnector1">
            <a:avLst/>
          </a:prstGeom>
          <a:ln w="12700">
            <a:solidFill>
              <a:schemeClr val="bg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Arrow Connector 255">
            <a:extLst>
              <a:ext uri="{FF2B5EF4-FFF2-40B4-BE49-F238E27FC236}">
                <a16:creationId xmlns:a16="http://schemas.microsoft.com/office/drawing/2014/main" id="{27AFE080-724A-5C6E-18B7-D157C17F3ACC}"/>
              </a:ext>
            </a:extLst>
          </p:cNvPr>
          <p:cNvCxnSpPr>
            <a:cxnSpLocks/>
            <a:stCxn id="173" idx="3"/>
          </p:cNvCxnSpPr>
          <p:nvPr/>
        </p:nvCxnSpPr>
        <p:spPr>
          <a:xfrm>
            <a:off x="2276354" y="566825"/>
            <a:ext cx="6185427" cy="521343"/>
          </a:xfrm>
          <a:prstGeom prst="straightConnector1">
            <a:avLst/>
          </a:prstGeom>
          <a:ln w="12700">
            <a:solidFill>
              <a:schemeClr val="bg2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>
            <a:extLst>
              <a:ext uri="{FF2B5EF4-FFF2-40B4-BE49-F238E27FC236}">
                <a16:creationId xmlns:a16="http://schemas.microsoft.com/office/drawing/2014/main" id="{F615341A-2495-ED41-9F8E-36A03E007403}"/>
              </a:ext>
            </a:extLst>
          </p:cNvPr>
          <p:cNvGrpSpPr/>
          <p:nvPr/>
        </p:nvGrpSpPr>
        <p:grpSpPr>
          <a:xfrm>
            <a:off x="10526887" y="3344890"/>
            <a:ext cx="1698981" cy="2730029"/>
            <a:chOff x="10526887" y="3567316"/>
            <a:chExt cx="1698981" cy="2730029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846B9CBC-EB43-965B-74D7-DF70DC80445E}"/>
                </a:ext>
              </a:extLst>
            </p:cNvPr>
            <p:cNvSpPr txBox="1"/>
            <p:nvPr/>
          </p:nvSpPr>
          <p:spPr>
            <a:xfrm>
              <a:off x="10586449" y="3680743"/>
              <a:ext cx="1639419" cy="24622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>
                  <a:solidFill>
                    <a:srgbClr val="CC00CC"/>
                  </a:solidFill>
                </a:rPr>
                <a:t>(Amdahl...)</a:t>
              </a:r>
            </a:p>
            <a:p>
              <a:pPr algn="ctr"/>
              <a:endParaRPr lang="en-US" b="1" i="1" dirty="0">
                <a:solidFill>
                  <a:srgbClr val="CC00CC"/>
                </a:solidFill>
              </a:endParaRPr>
            </a:p>
            <a:p>
              <a:pPr algn="ctr"/>
              <a:r>
                <a:rPr lang="en-US" b="1" i="1" dirty="0">
                  <a:solidFill>
                    <a:srgbClr val="CC00CC"/>
                  </a:solidFill>
                </a:rPr>
                <a:t>SCALAR:</a:t>
              </a:r>
            </a:p>
            <a:p>
              <a:pPr algn="ctr"/>
              <a:r>
                <a:rPr lang="en-US" b="1" i="1" dirty="0">
                  <a:solidFill>
                    <a:srgbClr val="CC00CC"/>
                  </a:solidFill>
                </a:rPr>
                <a:t>NEW BOTTLENECK?</a:t>
              </a:r>
            </a:p>
            <a:p>
              <a:pPr algn="ctr"/>
              <a:endParaRPr lang="en-US" b="1" i="1" dirty="0">
                <a:solidFill>
                  <a:srgbClr val="CC00CC"/>
                </a:solidFill>
              </a:endParaRPr>
            </a:p>
            <a:p>
              <a:pPr algn="ctr"/>
              <a:endParaRPr lang="en-US" b="1" i="1" dirty="0">
                <a:solidFill>
                  <a:srgbClr val="CC00CC"/>
                </a:solidFill>
              </a:endParaRPr>
            </a:p>
            <a:p>
              <a:pPr algn="ctr"/>
              <a:endParaRPr lang="en-US" b="1" i="1" dirty="0">
                <a:solidFill>
                  <a:srgbClr val="CC00CC"/>
                </a:solidFill>
              </a:endParaRPr>
            </a:p>
            <a:p>
              <a:pPr algn="ctr"/>
              <a:endParaRPr lang="en-US" b="1" i="1" dirty="0">
                <a:solidFill>
                  <a:srgbClr val="CC00CC"/>
                </a:solidFill>
              </a:endParaRPr>
            </a:p>
            <a:p>
              <a:pPr algn="ctr"/>
              <a:r>
                <a:rPr lang="en-US" b="1" i="1" dirty="0">
                  <a:solidFill>
                    <a:srgbClr val="CC00CC"/>
                  </a:solidFill>
                </a:rPr>
                <a:t>PARALLEL:</a:t>
              </a:r>
            </a:p>
            <a:p>
              <a:pPr algn="ctr"/>
              <a:r>
                <a:rPr lang="en-US" b="1" i="1" dirty="0">
                  <a:solidFill>
                    <a:srgbClr val="CC00CC"/>
                  </a:solidFill>
                </a:rPr>
                <a:t>MUCH FASTER!</a:t>
              </a:r>
            </a:p>
          </p:txBody>
        </p:sp>
        <p:sp>
          <p:nvSpPr>
            <p:cNvPr id="69" name="Right Brace 68">
              <a:extLst>
                <a:ext uri="{FF2B5EF4-FFF2-40B4-BE49-F238E27FC236}">
                  <a16:creationId xmlns:a16="http://schemas.microsoft.com/office/drawing/2014/main" id="{288BBC0E-E516-9591-3E75-194E6EE7D91E}"/>
                </a:ext>
              </a:extLst>
            </p:cNvPr>
            <p:cNvSpPr/>
            <p:nvPr/>
          </p:nvSpPr>
          <p:spPr>
            <a:xfrm>
              <a:off x="10532533" y="3567316"/>
              <a:ext cx="225777" cy="1656000"/>
            </a:xfrm>
            <a:prstGeom prst="rightBrac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ight Brace 69">
              <a:extLst>
                <a:ext uri="{FF2B5EF4-FFF2-40B4-BE49-F238E27FC236}">
                  <a16:creationId xmlns:a16="http://schemas.microsoft.com/office/drawing/2014/main" id="{17D21B5A-6F3C-8A2A-A28C-DC7FB2115A39}"/>
                </a:ext>
              </a:extLst>
            </p:cNvPr>
            <p:cNvSpPr/>
            <p:nvPr/>
          </p:nvSpPr>
          <p:spPr>
            <a:xfrm>
              <a:off x="10526887" y="5433345"/>
              <a:ext cx="225777" cy="864000"/>
            </a:xfrm>
            <a:prstGeom prst="rightBrace">
              <a:avLst/>
            </a:prstGeom>
            <a:ln w="1905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76BE41E4-5EA6-A50F-BB36-C687BD4528F6}"/>
              </a:ext>
            </a:extLst>
          </p:cNvPr>
          <p:cNvSpPr txBox="1"/>
          <p:nvPr/>
        </p:nvSpPr>
        <p:spPr>
          <a:xfrm>
            <a:off x="45787" y="3842680"/>
            <a:ext cx="18465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CC00CC"/>
                </a:solidFill>
              </a:rPr>
              <a:t>MATRIX ELEMENT: CPU BOTTLENECK IN OLD MADEVENT</a:t>
            </a: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62AE350-678E-DA77-8225-99B940DD3565}"/>
              </a:ext>
            </a:extLst>
          </p:cNvPr>
          <p:cNvGrpSpPr/>
          <p:nvPr/>
        </p:nvGrpSpPr>
        <p:grpSpPr>
          <a:xfrm>
            <a:off x="2645189" y="3259479"/>
            <a:ext cx="1976631" cy="3168061"/>
            <a:chOff x="742244" y="1344172"/>
            <a:chExt cx="1976631" cy="3168061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CE957C50-4DA7-0302-B94C-0F838812A2BE}"/>
                </a:ext>
              </a:extLst>
            </p:cNvPr>
            <p:cNvSpPr/>
            <p:nvPr/>
          </p:nvSpPr>
          <p:spPr>
            <a:xfrm>
              <a:off x="742244" y="1344172"/>
              <a:ext cx="1976631" cy="3168061"/>
            </a:xfrm>
            <a:prstGeom prst="rect">
              <a:avLst/>
            </a:prstGeom>
            <a:solidFill>
              <a:schemeClr val="tx2">
                <a:lumMod val="65000"/>
              </a:schemeClr>
            </a:solidFill>
            <a:ln w="28575"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723E8345-65D7-DFF3-972F-1046234CF5A4}"/>
                </a:ext>
              </a:extLst>
            </p:cNvPr>
            <p:cNvSpPr txBox="1"/>
            <p:nvPr/>
          </p:nvSpPr>
          <p:spPr>
            <a:xfrm>
              <a:off x="853505" y="4187601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 ELEMENTS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CA21B780-E869-0D59-E0A3-D71B3F0A81E6}"/>
                </a:ext>
              </a:extLst>
            </p:cNvPr>
            <p:cNvSpPr txBox="1"/>
            <p:nvPr/>
          </p:nvSpPr>
          <p:spPr>
            <a:xfrm>
              <a:off x="847847" y="1442952"/>
              <a:ext cx="1789002" cy="721700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CUDA/C++ or PFs: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cuRAND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58D61FB1-73B4-5044-E595-2AF5BD30E47C}"/>
                </a:ext>
              </a:extLst>
            </p:cNvPr>
            <p:cNvSpPr txBox="1"/>
            <p:nvPr/>
          </p:nvSpPr>
          <p:spPr>
            <a:xfrm>
              <a:off x="847846" y="2284871"/>
              <a:ext cx="1789002" cy="721700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CUDA/C++ or PFs: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RAMBO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6EBCE48-FAE1-DA7B-0AB6-571ABBD6C051}"/>
                </a:ext>
              </a:extLst>
            </p:cNvPr>
            <p:cNvSpPr txBox="1"/>
            <p:nvPr/>
          </p:nvSpPr>
          <p:spPr>
            <a:xfrm>
              <a:off x="847847" y="3398637"/>
              <a:ext cx="1789001" cy="721700"/>
            </a:xfrm>
            <a:prstGeom prst="rect">
              <a:avLst/>
            </a:prstGeom>
            <a:solidFill>
              <a:srgbClr val="00FF00"/>
            </a:solidFill>
            <a:ln w="76200">
              <a:solidFill>
                <a:srgbClr val="FF00FF"/>
              </a:solidFill>
            </a:ln>
          </p:spPr>
          <p:txBody>
            <a:bodyPr wrap="square" lIns="36000" tIns="144000" rIns="36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CUDA/C++ or PFs: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MEKERNELS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FB9DD552-E1C6-9B8B-6C38-2AEBEDB98137}"/>
                </a:ext>
              </a:extLst>
            </p:cNvPr>
            <p:cNvGrpSpPr/>
            <p:nvPr/>
          </p:nvGrpSpPr>
          <p:grpSpPr>
            <a:xfrm>
              <a:off x="1463388" y="2088528"/>
              <a:ext cx="557918" cy="295194"/>
              <a:chOff x="5622360" y="1836969"/>
              <a:chExt cx="594299" cy="300999"/>
            </a:xfrm>
            <a:solidFill>
              <a:srgbClr val="000000"/>
            </a:solidFill>
          </p:grpSpPr>
          <p:grpSp>
            <p:nvGrpSpPr>
              <p:cNvPr id="110" name="Group 109">
                <a:extLst>
                  <a:ext uri="{FF2B5EF4-FFF2-40B4-BE49-F238E27FC236}">
                    <a16:creationId xmlns:a16="http://schemas.microsoft.com/office/drawing/2014/main" id="{DAE93279-C697-EFA6-1D9B-75F9D2423994}"/>
                  </a:ext>
                </a:extLst>
              </p:cNvPr>
              <p:cNvGrpSpPr/>
              <p:nvPr/>
            </p:nvGrpSpPr>
            <p:grpSpPr>
              <a:xfrm>
                <a:off x="5706998" y="1907186"/>
                <a:ext cx="416905" cy="230782"/>
                <a:chOff x="5706998" y="1602371"/>
                <a:chExt cx="416905" cy="230782"/>
              </a:xfrm>
              <a:grpFill/>
            </p:grpSpPr>
            <p:cxnSp>
              <p:nvCxnSpPr>
                <p:cNvPr id="119" name="Straight Arrow Connector 118">
                  <a:extLst>
                    <a:ext uri="{FF2B5EF4-FFF2-40B4-BE49-F238E27FC236}">
                      <a16:creationId xmlns:a16="http://schemas.microsoft.com/office/drawing/2014/main" id="{8F52F4F7-A8EE-CA0B-673A-06D352439225}"/>
                    </a:ext>
                  </a:extLst>
                </p:cNvPr>
                <p:cNvCxnSpPr/>
                <p:nvPr/>
              </p:nvCxnSpPr>
              <p:spPr>
                <a:xfrm flipH="1">
                  <a:off x="5706998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Arrow Connector 119">
                  <a:extLst>
                    <a:ext uri="{FF2B5EF4-FFF2-40B4-BE49-F238E27FC236}">
                      <a16:creationId xmlns:a16="http://schemas.microsoft.com/office/drawing/2014/main" id="{7F04FFCB-9E92-5782-579C-10AD6F07A15D}"/>
                    </a:ext>
                  </a:extLst>
                </p:cNvPr>
                <p:cNvCxnSpPr/>
                <p:nvPr/>
              </p:nvCxnSpPr>
              <p:spPr>
                <a:xfrm flipH="1">
                  <a:off x="5763660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Arrow Connector 120">
                  <a:extLst>
                    <a:ext uri="{FF2B5EF4-FFF2-40B4-BE49-F238E27FC236}">
                      <a16:creationId xmlns:a16="http://schemas.microsoft.com/office/drawing/2014/main" id="{9B22BD51-C49D-45DC-9725-110980CF8ADF}"/>
                    </a:ext>
                  </a:extLst>
                </p:cNvPr>
                <p:cNvCxnSpPr/>
                <p:nvPr/>
              </p:nvCxnSpPr>
              <p:spPr>
                <a:xfrm flipH="1">
                  <a:off x="5826344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Arrow Connector 121">
                  <a:extLst>
                    <a:ext uri="{FF2B5EF4-FFF2-40B4-BE49-F238E27FC236}">
                      <a16:creationId xmlns:a16="http://schemas.microsoft.com/office/drawing/2014/main" id="{58B667E0-60B2-84BB-3EB3-B3442EE9FE5A}"/>
                    </a:ext>
                  </a:extLst>
                </p:cNvPr>
                <p:cNvCxnSpPr/>
                <p:nvPr/>
              </p:nvCxnSpPr>
              <p:spPr>
                <a:xfrm flipH="1">
                  <a:off x="588749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Arrow Connector 122">
                  <a:extLst>
                    <a:ext uri="{FF2B5EF4-FFF2-40B4-BE49-F238E27FC236}">
                      <a16:creationId xmlns:a16="http://schemas.microsoft.com/office/drawing/2014/main" id="{0005C993-F943-0416-5548-695E6B663ACC}"/>
                    </a:ext>
                  </a:extLst>
                </p:cNvPr>
                <p:cNvCxnSpPr/>
                <p:nvPr/>
              </p:nvCxnSpPr>
              <p:spPr>
                <a:xfrm flipH="1">
                  <a:off x="5943409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Arrow Connector 123">
                  <a:extLst>
                    <a:ext uri="{FF2B5EF4-FFF2-40B4-BE49-F238E27FC236}">
                      <a16:creationId xmlns:a16="http://schemas.microsoft.com/office/drawing/2014/main" id="{D79F0FCF-6259-B6DC-CBCF-C3C99FE6811E}"/>
                    </a:ext>
                  </a:extLst>
                </p:cNvPr>
                <p:cNvCxnSpPr/>
                <p:nvPr/>
              </p:nvCxnSpPr>
              <p:spPr>
                <a:xfrm flipH="1">
                  <a:off x="600007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Arrow Connector 124">
                  <a:extLst>
                    <a:ext uri="{FF2B5EF4-FFF2-40B4-BE49-F238E27FC236}">
                      <a16:creationId xmlns:a16="http://schemas.microsoft.com/office/drawing/2014/main" id="{72954822-FC83-6999-B2F5-0BF451B2AA87}"/>
                    </a:ext>
                  </a:extLst>
                </p:cNvPr>
                <p:cNvCxnSpPr/>
                <p:nvPr/>
              </p:nvCxnSpPr>
              <p:spPr>
                <a:xfrm flipH="1">
                  <a:off x="6062755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Arrow Connector 125">
                  <a:extLst>
                    <a:ext uri="{FF2B5EF4-FFF2-40B4-BE49-F238E27FC236}">
                      <a16:creationId xmlns:a16="http://schemas.microsoft.com/office/drawing/2014/main" id="{1168EA40-139E-86EA-357A-018C85026E58}"/>
                    </a:ext>
                  </a:extLst>
                </p:cNvPr>
                <p:cNvCxnSpPr/>
                <p:nvPr/>
              </p:nvCxnSpPr>
              <p:spPr>
                <a:xfrm flipH="1">
                  <a:off x="6123902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3E210A35-4B41-16FB-7AD6-AEB78DB4A0FB}"/>
                  </a:ext>
                </a:extLst>
              </p:cNvPr>
              <p:cNvSpPr/>
              <p:nvPr/>
            </p:nvSpPr>
            <p:spPr>
              <a:xfrm>
                <a:off x="5935838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091596E3-C025-D13A-4483-08C91FBD24BC}"/>
                  </a:ext>
                </a:extLst>
              </p:cNvPr>
              <p:cNvSpPr/>
              <p:nvPr/>
            </p:nvSpPr>
            <p:spPr>
              <a:xfrm>
                <a:off x="6014201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Oval 112">
                <a:extLst>
                  <a:ext uri="{FF2B5EF4-FFF2-40B4-BE49-F238E27FC236}">
                    <a16:creationId xmlns:a16="http://schemas.microsoft.com/office/drawing/2014/main" id="{65DB03A1-981E-DF38-5EC6-028EBE4EEF1D}"/>
                  </a:ext>
                </a:extLst>
              </p:cNvPr>
              <p:cNvSpPr/>
              <p:nvPr/>
            </p:nvSpPr>
            <p:spPr>
              <a:xfrm>
                <a:off x="6092574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4" name="Oval 113">
                <a:extLst>
                  <a:ext uri="{FF2B5EF4-FFF2-40B4-BE49-F238E27FC236}">
                    <a16:creationId xmlns:a16="http://schemas.microsoft.com/office/drawing/2014/main" id="{FA7AE547-EA9A-0D2C-B11D-D47E250F1BFD}"/>
                  </a:ext>
                </a:extLst>
              </p:cNvPr>
              <p:cNvSpPr/>
              <p:nvPr/>
            </p:nvSpPr>
            <p:spPr>
              <a:xfrm>
                <a:off x="6170944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47BA8A7B-8F66-9451-D1C0-2CB8CDD7F50F}"/>
                  </a:ext>
                </a:extLst>
              </p:cNvPr>
              <p:cNvSpPr/>
              <p:nvPr/>
            </p:nvSpPr>
            <p:spPr>
              <a:xfrm>
                <a:off x="5622360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960596EB-C07E-5D02-7281-41EF8155E0EF}"/>
                  </a:ext>
                </a:extLst>
              </p:cNvPr>
              <p:cNvSpPr/>
              <p:nvPr/>
            </p:nvSpPr>
            <p:spPr>
              <a:xfrm>
                <a:off x="5700723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D3AFE2C0-067E-439E-E30D-C42B0051DC80}"/>
                  </a:ext>
                </a:extLst>
              </p:cNvPr>
              <p:cNvSpPr/>
              <p:nvPr/>
            </p:nvSpPr>
            <p:spPr>
              <a:xfrm>
                <a:off x="5779096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CFD1C17D-89D4-9E29-4EC8-85AD4C4DA28D}"/>
                  </a:ext>
                </a:extLst>
              </p:cNvPr>
              <p:cNvSpPr/>
              <p:nvPr/>
            </p:nvSpPr>
            <p:spPr>
              <a:xfrm>
                <a:off x="5857466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447D3D31-E960-5CA1-E315-E01401A0BE6E}"/>
                </a:ext>
              </a:extLst>
            </p:cNvPr>
            <p:cNvGrpSpPr/>
            <p:nvPr/>
          </p:nvGrpSpPr>
          <p:grpSpPr>
            <a:xfrm>
              <a:off x="1530723" y="4025344"/>
              <a:ext cx="391384" cy="226331"/>
              <a:chOff x="3362498" y="3679432"/>
              <a:chExt cx="391384" cy="226331"/>
            </a:xfrm>
          </p:grpSpPr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3DE03A3B-86E5-161C-915D-5C1C1D518E42}"/>
                  </a:ext>
                </a:extLst>
              </p:cNvPr>
              <p:cNvCxnSpPr/>
              <p:nvPr/>
            </p:nvCxnSpPr>
            <p:spPr>
              <a:xfrm flipH="1">
                <a:off x="3362498" y="3679433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Arrow Connector 102">
                <a:extLst>
                  <a:ext uri="{FF2B5EF4-FFF2-40B4-BE49-F238E27FC236}">
                    <a16:creationId xmlns:a16="http://schemas.microsoft.com/office/drawing/2014/main" id="{13E0E400-CBFA-ED7E-71EB-BFFA24B5683A}"/>
                  </a:ext>
                </a:extLst>
              </p:cNvPr>
              <p:cNvCxnSpPr/>
              <p:nvPr/>
            </p:nvCxnSpPr>
            <p:spPr>
              <a:xfrm flipH="1">
                <a:off x="3415691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3B3A3D0B-B2EE-E4F5-4056-FEDA072CC5D9}"/>
                  </a:ext>
                </a:extLst>
              </p:cNvPr>
              <p:cNvCxnSpPr/>
              <p:nvPr/>
            </p:nvCxnSpPr>
            <p:spPr>
              <a:xfrm flipH="1">
                <a:off x="3474538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Arrow Connector 104">
                <a:extLst>
                  <a:ext uri="{FF2B5EF4-FFF2-40B4-BE49-F238E27FC236}">
                    <a16:creationId xmlns:a16="http://schemas.microsoft.com/office/drawing/2014/main" id="{4325C36D-BE24-40A4-557A-AFE73D33A7D2}"/>
                  </a:ext>
                </a:extLst>
              </p:cNvPr>
              <p:cNvCxnSpPr/>
              <p:nvPr/>
            </p:nvCxnSpPr>
            <p:spPr>
              <a:xfrm flipH="1">
                <a:off x="3531942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Arrow Connector 105">
                <a:extLst>
                  <a:ext uri="{FF2B5EF4-FFF2-40B4-BE49-F238E27FC236}">
                    <a16:creationId xmlns:a16="http://schemas.microsoft.com/office/drawing/2014/main" id="{5F694BBD-2A8D-A550-7107-BC7DE600E742}"/>
                  </a:ext>
                </a:extLst>
              </p:cNvPr>
              <p:cNvCxnSpPr/>
              <p:nvPr/>
            </p:nvCxnSpPr>
            <p:spPr>
              <a:xfrm flipH="1">
                <a:off x="3584437" y="3679433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Arrow Connector 106">
                <a:extLst>
                  <a:ext uri="{FF2B5EF4-FFF2-40B4-BE49-F238E27FC236}">
                    <a16:creationId xmlns:a16="http://schemas.microsoft.com/office/drawing/2014/main" id="{152A07A0-8EF9-6C5A-DADE-9DBD01D56E9F}"/>
                  </a:ext>
                </a:extLst>
              </p:cNvPr>
              <p:cNvCxnSpPr/>
              <p:nvPr/>
            </p:nvCxnSpPr>
            <p:spPr>
              <a:xfrm flipH="1">
                <a:off x="3637630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Arrow Connector 107">
                <a:extLst>
                  <a:ext uri="{FF2B5EF4-FFF2-40B4-BE49-F238E27FC236}">
                    <a16:creationId xmlns:a16="http://schemas.microsoft.com/office/drawing/2014/main" id="{81D5A5EE-6670-A3B0-D66F-B01C8504EA70}"/>
                  </a:ext>
                </a:extLst>
              </p:cNvPr>
              <p:cNvCxnSpPr/>
              <p:nvPr/>
            </p:nvCxnSpPr>
            <p:spPr>
              <a:xfrm flipH="1">
                <a:off x="3696477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>
                <a:extLst>
                  <a:ext uri="{FF2B5EF4-FFF2-40B4-BE49-F238E27FC236}">
                    <a16:creationId xmlns:a16="http://schemas.microsoft.com/office/drawing/2014/main" id="{1E8750AE-6B72-7B59-B08F-7D3238B29125}"/>
                  </a:ext>
                </a:extLst>
              </p:cNvPr>
              <p:cNvCxnSpPr/>
              <p:nvPr/>
            </p:nvCxnSpPr>
            <p:spPr>
              <a:xfrm flipH="1">
                <a:off x="3753881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C298ECD6-13EE-7DD7-A053-0E5123E62D34}"/>
                </a:ext>
              </a:extLst>
            </p:cNvPr>
            <p:cNvSpPr txBox="1"/>
            <p:nvPr/>
          </p:nvSpPr>
          <p:spPr>
            <a:xfrm>
              <a:off x="847562" y="3059807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MOMENTA</a:t>
              </a:r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7EE5072F-8A7B-4B41-9EC6-8D368451DDA4}"/>
                </a:ext>
              </a:extLst>
            </p:cNvPr>
            <p:cNvGrpSpPr/>
            <p:nvPr/>
          </p:nvGrpSpPr>
          <p:grpSpPr>
            <a:xfrm>
              <a:off x="1546654" y="2886649"/>
              <a:ext cx="391384" cy="226331"/>
              <a:chOff x="5734958" y="2556917"/>
              <a:chExt cx="416905" cy="230782"/>
            </a:xfrm>
          </p:grpSpPr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7C22A2DD-05EE-38B8-32F5-C273083BB642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>
                <a:extLst>
                  <a:ext uri="{FF2B5EF4-FFF2-40B4-BE49-F238E27FC236}">
                    <a16:creationId xmlns:a16="http://schemas.microsoft.com/office/drawing/2014/main" id="{EE0F411E-4CCE-E5E6-534B-BDFEDDB62A18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Arrow Connector 95">
                <a:extLst>
                  <a:ext uri="{FF2B5EF4-FFF2-40B4-BE49-F238E27FC236}">
                    <a16:creationId xmlns:a16="http://schemas.microsoft.com/office/drawing/2014/main" id="{0773581B-6340-9545-C5FA-5F65B9AF0623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Arrow Connector 96">
                <a:extLst>
                  <a:ext uri="{FF2B5EF4-FFF2-40B4-BE49-F238E27FC236}">
                    <a16:creationId xmlns:a16="http://schemas.microsoft.com/office/drawing/2014/main" id="{1F8E5404-4901-7074-D4AE-D734CB0283B2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>
                <a:extLst>
                  <a:ext uri="{FF2B5EF4-FFF2-40B4-BE49-F238E27FC236}">
                    <a16:creationId xmlns:a16="http://schemas.microsoft.com/office/drawing/2014/main" id="{2794055B-C143-750F-1730-9C220E75BE99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Arrow Connector 98">
                <a:extLst>
                  <a:ext uri="{FF2B5EF4-FFF2-40B4-BE49-F238E27FC236}">
                    <a16:creationId xmlns:a16="http://schemas.microsoft.com/office/drawing/2014/main" id="{E8D18322-EAAA-DDE6-F4C2-CF8DB8114AB9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9F3671A5-003A-0E7F-4729-2F0F51638463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Arrow Connector 100">
                <a:extLst>
                  <a:ext uri="{FF2B5EF4-FFF2-40B4-BE49-F238E27FC236}">
                    <a16:creationId xmlns:a16="http://schemas.microsoft.com/office/drawing/2014/main" id="{6A945AFE-07B7-A66A-5D34-4F5C6D92C30F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331AD57D-A30D-8B29-76E9-FBBCE7CC909F}"/>
                </a:ext>
              </a:extLst>
            </p:cNvPr>
            <p:cNvGrpSpPr/>
            <p:nvPr/>
          </p:nvGrpSpPr>
          <p:grpSpPr>
            <a:xfrm>
              <a:off x="1538413" y="3298546"/>
              <a:ext cx="391384" cy="226331"/>
              <a:chOff x="5734958" y="2556917"/>
              <a:chExt cx="416905" cy="230782"/>
            </a:xfrm>
          </p:grpSpPr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1043FF20-BC21-2A4E-F6F3-894FDED20466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7CE53C27-FBC5-AB22-C632-30CB7809D3E2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A4E6789C-233E-C02B-C8FC-D4129A8D3798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6DA60E2E-048B-D3BA-A9A4-F0457DFA2786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41112D68-C9AF-2571-86A5-E0B13D1E63BD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9DAE872E-4BF0-E8EA-9171-5C9CD8226487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5734F74F-5FFB-0BFF-8981-5074F0E9D5B1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2B5ABA2B-2281-6841-07D7-467BF74644F9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3" name="Group 352">
            <a:extLst>
              <a:ext uri="{FF2B5EF4-FFF2-40B4-BE49-F238E27FC236}">
                <a16:creationId xmlns:a16="http://schemas.microsoft.com/office/drawing/2014/main" id="{AAEFDD10-0E81-0314-5135-FC2ABE8F431E}"/>
              </a:ext>
            </a:extLst>
          </p:cNvPr>
          <p:cNvGrpSpPr/>
          <p:nvPr/>
        </p:nvGrpSpPr>
        <p:grpSpPr>
          <a:xfrm>
            <a:off x="8513980" y="3260426"/>
            <a:ext cx="1976631" cy="3168060"/>
            <a:chOff x="5647208" y="1345119"/>
            <a:chExt cx="1976631" cy="3168060"/>
          </a:xfrm>
        </p:grpSpPr>
        <p:sp>
          <p:nvSpPr>
            <p:cNvPr id="354" name="Rectangle 353">
              <a:extLst>
                <a:ext uri="{FF2B5EF4-FFF2-40B4-BE49-F238E27FC236}">
                  <a16:creationId xmlns:a16="http://schemas.microsoft.com/office/drawing/2014/main" id="{D8E16F8A-55B2-35B7-7CFD-62891300F19F}"/>
                </a:ext>
              </a:extLst>
            </p:cNvPr>
            <p:cNvSpPr/>
            <p:nvPr/>
          </p:nvSpPr>
          <p:spPr>
            <a:xfrm>
              <a:off x="5647208" y="1345119"/>
              <a:ext cx="1976631" cy="3168060"/>
            </a:xfrm>
            <a:prstGeom prst="rect">
              <a:avLst/>
            </a:prstGeom>
            <a:solidFill>
              <a:schemeClr val="tx2">
                <a:lumMod val="65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5" name="TextBox 354">
              <a:extLst>
                <a:ext uri="{FF2B5EF4-FFF2-40B4-BE49-F238E27FC236}">
                  <a16:creationId xmlns:a16="http://schemas.microsoft.com/office/drawing/2014/main" id="{AF218CA3-84FC-D345-A79A-6F9C949637EF}"/>
                </a:ext>
              </a:extLst>
            </p:cNvPr>
            <p:cNvSpPr txBox="1"/>
            <p:nvPr/>
          </p:nvSpPr>
          <p:spPr>
            <a:xfrm>
              <a:off x="5752811" y="1443898"/>
              <a:ext cx="1789002" cy="7217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FORTRAN: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RANMAR</a:t>
              </a:r>
            </a:p>
          </p:txBody>
        </p:sp>
        <p:sp>
          <p:nvSpPr>
            <p:cNvPr id="356" name="TextBox 355">
              <a:extLst>
                <a:ext uri="{FF2B5EF4-FFF2-40B4-BE49-F238E27FC236}">
                  <a16:creationId xmlns:a16="http://schemas.microsoft.com/office/drawing/2014/main" id="{859638D0-3DC3-D095-8FCD-B39A946C4ACA}"/>
                </a:ext>
              </a:extLst>
            </p:cNvPr>
            <p:cNvSpPr txBox="1"/>
            <p:nvPr/>
          </p:nvSpPr>
          <p:spPr>
            <a:xfrm>
              <a:off x="5752810" y="2285817"/>
              <a:ext cx="1789002" cy="7217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FORTRAN: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MADEVENT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357" name="TextBox 356">
              <a:extLst>
                <a:ext uri="{FF2B5EF4-FFF2-40B4-BE49-F238E27FC236}">
                  <a16:creationId xmlns:a16="http://schemas.microsoft.com/office/drawing/2014/main" id="{535B7A97-21ED-31D6-9C95-AFB1A99DEB57}"/>
                </a:ext>
              </a:extLst>
            </p:cNvPr>
            <p:cNvSpPr txBox="1"/>
            <p:nvPr/>
          </p:nvSpPr>
          <p:spPr>
            <a:xfrm>
              <a:off x="5752811" y="3399584"/>
              <a:ext cx="1789001" cy="721700"/>
            </a:xfrm>
            <a:prstGeom prst="rect">
              <a:avLst/>
            </a:prstGeom>
            <a:solidFill>
              <a:srgbClr val="00FF00"/>
            </a:solidFill>
            <a:ln w="76200">
              <a:solidFill>
                <a:srgbClr val="FF00FF"/>
              </a:solidFill>
            </a:ln>
          </p:spPr>
          <p:txBody>
            <a:bodyPr wrap="square" lIns="36000" tIns="144000" rIns="36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CUDA/C++ or PFs: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MEKERNELS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358" name="Group 357">
              <a:extLst>
                <a:ext uri="{FF2B5EF4-FFF2-40B4-BE49-F238E27FC236}">
                  <a16:creationId xmlns:a16="http://schemas.microsoft.com/office/drawing/2014/main" id="{81833709-D98B-46AD-F9A5-BF25ECC13ADF}"/>
                </a:ext>
              </a:extLst>
            </p:cNvPr>
            <p:cNvGrpSpPr/>
            <p:nvPr/>
          </p:nvGrpSpPr>
          <p:grpSpPr>
            <a:xfrm>
              <a:off x="6368352" y="2089474"/>
              <a:ext cx="557918" cy="295194"/>
              <a:chOff x="5622360" y="1836969"/>
              <a:chExt cx="594299" cy="300999"/>
            </a:xfrm>
            <a:solidFill>
              <a:srgbClr val="000000"/>
            </a:solidFill>
          </p:grpSpPr>
          <p:grpSp>
            <p:nvGrpSpPr>
              <p:cNvPr id="388" name="Group 387">
                <a:extLst>
                  <a:ext uri="{FF2B5EF4-FFF2-40B4-BE49-F238E27FC236}">
                    <a16:creationId xmlns:a16="http://schemas.microsoft.com/office/drawing/2014/main" id="{F4782B4A-A102-39CA-5037-F4FED00D3E46}"/>
                  </a:ext>
                </a:extLst>
              </p:cNvPr>
              <p:cNvGrpSpPr/>
              <p:nvPr/>
            </p:nvGrpSpPr>
            <p:grpSpPr>
              <a:xfrm>
                <a:off x="5706998" y="1907186"/>
                <a:ext cx="416905" cy="230782"/>
                <a:chOff x="5706998" y="1602371"/>
                <a:chExt cx="416905" cy="230782"/>
              </a:xfrm>
              <a:grpFill/>
            </p:grpSpPr>
            <p:cxnSp>
              <p:nvCxnSpPr>
                <p:cNvPr id="397" name="Straight Arrow Connector 396">
                  <a:extLst>
                    <a:ext uri="{FF2B5EF4-FFF2-40B4-BE49-F238E27FC236}">
                      <a16:creationId xmlns:a16="http://schemas.microsoft.com/office/drawing/2014/main" id="{9802FE13-92F0-BBB1-6776-E5F233327926}"/>
                    </a:ext>
                  </a:extLst>
                </p:cNvPr>
                <p:cNvCxnSpPr/>
                <p:nvPr/>
              </p:nvCxnSpPr>
              <p:spPr>
                <a:xfrm flipH="1">
                  <a:off x="5706998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8" name="Straight Arrow Connector 397">
                  <a:extLst>
                    <a:ext uri="{FF2B5EF4-FFF2-40B4-BE49-F238E27FC236}">
                      <a16:creationId xmlns:a16="http://schemas.microsoft.com/office/drawing/2014/main" id="{EB952045-EBEE-1F1C-2B49-1EF8039EAEF5}"/>
                    </a:ext>
                  </a:extLst>
                </p:cNvPr>
                <p:cNvCxnSpPr/>
                <p:nvPr/>
              </p:nvCxnSpPr>
              <p:spPr>
                <a:xfrm flipH="1">
                  <a:off x="5763660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9" name="Straight Arrow Connector 398">
                  <a:extLst>
                    <a:ext uri="{FF2B5EF4-FFF2-40B4-BE49-F238E27FC236}">
                      <a16:creationId xmlns:a16="http://schemas.microsoft.com/office/drawing/2014/main" id="{280A553C-8480-8CF2-542D-9363D680EBE8}"/>
                    </a:ext>
                  </a:extLst>
                </p:cNvPr>
                <p:cNvCxnSpPr/>
                <p:nvPr/>
              </p:nvCxnSpPr>
              <p:spPr>
                <a:xfrm flipH="1">
                  <a:off x="5826344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0" name="Straight Arrow Connector 399">
                  <a:extLst>
                    <a:ext uri="{FF2B5EF4-FFF2-40B4-BE49-F238E27FC236}">
                      <a16:creationId xmlns:a16="http://schemas.microsoft.com/office/drawing/2014/main" id="{9ECEB6B0-AF8A-8129-92A6-307AF696D23F}"/>
                    </a:ext>
                  </a:extLst>
                </p:cNvPr>
                <p:cNvCxnSpPr/>
                <p:nvPr/>
              </p:nvCxnSpPr>
              <p:spPr>
                <a:xfrm flipH="1">
                  <a:off x="588749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1" name="Straight Arrow Connector 400">
                  <a:extLst>
                    <a:ext uri="{FF2B5EF4-FFF2-40B4-BE49-F238E27FC236}">
                      <a16:creationId xmlns:a16="http://schemas.microsoft.com/office/drawing/2014/main" id="{7A7F707C-67AB-13E2-5D1B-D5925B70C017}"/>
                    </a:ext>
                  </a:extLst>
                </p:cNvPr>
                <p:cNvCxnSpPr/>
                <p:nvPr/>
              </p:nvCxnSpPr>
              <p:spPr>
                <a:xfrm flipH="1">
                  <a:off x="5943409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2" name="Straight Arrow Connector 401">
                  <a:extLst>
                    <a:ext uri="{FF2B5EF4-FFF2-40B4-BE49-F238E27FC236}">
                      <a16:creationId xmlns:a16="http://schemas.microsoft.com/office/drawing/2014/main" id="{D9AD1B43-A3BC-4669-FB01-376271D6B5D1}"/>
                    </a:ext>
                  </a:extLst>
                </p:cNvPr>
                <p:cNvCxnSpPr/>
                <p:nvPr/>
              </p:nvCxnSpPr>
              <p:spPr>
                <a:xfrm flipH="1">
                  <a:off x="600007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3" name="Straight Arrow Connector 402">
                  <a:extLst>
                    <a:ext uri="{FF2B5EF4-FFF2-40B4-BE49-F238E27FC236}">
                      <a16:creationId xmlns:a16="http://schemas.microsoft.com/office/drawing/2014/main" id="{7C15F797-966C-4A65-2A0C-6E11C709159C}"/>
                    </a:ext>
                  </a:extLst>
                </p:cNvPr>
                <p:cNvCxnSpPr/>
                <p:nvPr/>
              </p:nvCxnSpPr>
              <p:spPr>
                <a:xfrm flipH="1">
                  <a:off x="6062755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4" name="Straight Arrow Connector 403">
                  <a:extLst>
                    <a:ext uri="{FF2B5EF4-FFF2-40B4-BE49-F238E27FC236}">
                      <a16:creationId xmlns:a16="http://schemas.microsoft.com/office/drawing/2014/main" id="{E6ACE7B4-8311-D1A9-8989-986547E37A3A}"/>
                    </a:ext>
                  </a:extLst>
                </p:cNvPr>
                <p:cNvCxnSpPr/>
                <p:nvPr/>
              </p:nvCxnSpPr>
              <p:spPr>
                <a:xfrm flipH="1">
                  <a:off x="6123902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9" name="Oval 388">
                <a:extLst>
                  <a:ext uri="{FF2B5EF4-FFF2-40B4-BE49-F238E27FC236}">
                    <a16:creationId xmlns:a16="http://schemas.microsoft.com/office/drawing/2014/main" id="{B906AC5B-ECD8-9976-D457-9DEFE2D35C00}"/>
                  </a:ext>
                </a:extLst>
              </p:cNvPr>
              <p:cNvSpPr/>
              <p:nvPr/>
            </p:nvSpPr>
            <p:spPr>
              <a:xfrm>
                <a:off x="5935838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0" name="Oval 389">
                <a:extLst>
                  <a:ext uri="{FF2B5EF4-FFF2-40B4-BE49-F238E27FC236}">
                    <a16:creationId xmlns:a16="http://schemas.microsoft.com/office/drawing/2014/main" id="{99217DFD-046B-D86B-93E7-2516827C3237}"/>
                  </a:ext>
                </a:extLst>
              </p:cNvPr>
              <p:cNvSpPr/>
              <p:nvPr/>
            </p:nvSpPr>
            <p:spPr>
              <a:xfrm>
                <a:off x="6014201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1" name="Oval 390">
                <a:extLst>
                  <a:ext uri="{FF2B5EF4-FFF2-40B4-BE49-F238E27FC236}">
                    <a16:creationId xmlns:a16="http://schemas.microsoft.com/office/drawing/2014/main" id="{C1C83333-2652-51F2-401A-A761CC2CD0CB}"/>
                  </a:ext>
                </a:extLst>
              </p:cNvPr>
              <p:cNvSpPr/>
              <p:nvPr/>
            </p:nvSpPr>
            <p:spPr>
              <a:xfrm>
                <a:off x="6092574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2" name="Oval 391">
                <a:extLst>
                  <a:ext uri="{FF2B5EF4-FFF2-40B4-BE49-F238E27FC236}">
                    <a16:creationId xmlns:a16="http://schemas.microsoft.com/office/drawing/2014/main" id="{507CD8C4-AC6A-28F6-3411-48BF8FD71F82}"/>
                  </a:ext>
                </a:extLst>
              </p:cNvPr>
              <p:cNvSpPr/>
              <p:nvPr/>
            </p:nvSpPr>
            <p:spPr>
              <a:xfrm>
                <a:off x="6170944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3" name="Oval 392">
                <a:extLst>
                  <a:ext uri="{FF2B5EF4-FFF2-40B4-BE49-F238E27FC236}">
                    <a16:creationId xmlns:a16="http://schemas.microsoft.com/office/drawing/2014/main" id="{2095E03D-AFCA-8D6E-2969-896655DC8684}"/>
                  </a:ext>
                </a:extLst>
              </p:cNvPr>
              <p:cNvSpPr/>
              <p:nvPr/>
            </p:nvSpPr>
            <p:spPr>
              <a:xfrm>
                <a:off x="5622360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4" name="Oval 393">
                <a:extLst>
                  <a:ext uri="{FF2B5EF4-FFF2-40B4-BE49-F238E27FC236}">
                    <a16:creationId xmlns:a16="http://schemas.microsoft.com/office/drawing/2014/main" id="{B16398F3-BD98-303A-A152-092CF29CA71B}"/>
                  </a:ext>
                </a:extLst>
              </p:cNvPr>
              <p:cNvSpPr/>
              <p:nvPr/>
            </p:nvSpPr>
            <p:spPr>
              <a:xfrm>
                <a:off x="5700723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5" name="Oval 394">
                <a:extLst>
                  <a:ext uri="{FF2B5EF4-FFF2-40B4-BE49-F238E27FC236}">
                    <a16:creationId xmlns:a16="http://schemas.microsoft.com/office/drawing/2014/main" id="{FD7C21E8-F717-1844-DC69-8B4A04F988B1}"/>
                  </a:ext>
                </a:extLst>
              </p:cNvPr>
              <p:cNvSpPr/>
              <p:nvPr/>
            </p:nvSpPr>
            <p:spPr>
              <a:xfrm>
                <a:off x="5779096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6" name="Oval 395">
                <a:extLst>
                  <a:ext uri="{FF2B5EF4-FFF2-40B4-BE49-F238E27FC236}">
                    <a16:creationId xmlns:a16="http://schemas.microsoft.com/office/drawing/2014/main" id="{A43470D9-CF8B-5BB7-0547-F20637674DA9}"/>
                  </a:ext>
                </a:extLst>
              </p:cNvPr>
              <p:cNvSpPr/>
              <p:nvPr/>
            </p:nvSpPr>
            <p:spPr>
              <a:xfrm>
                <a:off x="5857466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59" name="TextBox 358">
              <a:extLst>
                <a:ext uri="{FF2B5EF4-FFF2-40B4-BE49-F238E27FC236}">
                  <a16:creationId xmlns:a16="http://schemas.microsoft.com/office/drawing/2014/main" id="{3E6E238A-F34F-1833-482C-24DD51F7EF6A}"/>
                </a:ext>
              </a:extLst>
            </p:cNvPr>
            <p:cNvSpPr txBox="1"/>
            <p:nvPr/>
          </p:nvSpPr>
          <p:spPr>
            <a:xfrm>
              <a:off x="5759823" y="3066759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MOMENTA</a:t>
              </a:r>
            </a:p>
          </p:txBody>
        </p:sp>
        <p:grpSp>
          <p:nvGrpSpPr>
            <p:cNvPr id="360" name="Group 359">
              <a:extLst>
                <a:ext uri="{FF2B5EF4-FFF2-40B4-BE49-F238E27FC236}">
                  <a16:creationId xmlns:a16="http://schemas.microsoft.com/office/drawing/2014/main" id="{F59FBE09-4A1E-384D-1C04-9B2EFF4173DE}"/>
                </a:ext>
              </a:extLst>
            </p:cNvPr>
            <p:cNvGrpSpPr/>
            <p:nvPr/>
          </p:nvGrpSpPr>
          <p:grpSpPr>
            <a:xfrm>
              <a:off x="6451618" y="2899952"/>
              <a:ext cx="391384" cy="226331"/>
              <a:chOff x="5734958" y="2556917"/>
              <a:chExt cx="416905" cy="230782"/>
            </a:xfrm>
          </p:grpSpPr>
          <p:cxnSp>
            <p:nvCxnSpPr>
              <p:cNvPr id="380" name="Straight Arrow Connector 379">
                <a:extLst>
                  <a:ext uri="{FF2B5EF4-FFF2-40B4-BE49-F238E27FC236}">
                    <a16:creationId xmlns:a16="http://schemas.microsoft.com/office/drawing/2014/main" id="{BB63CD1A-CF74-BFD2-9741-340FF55B66A3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1" name="Straight Arrow Connector 380">
                <a:extLst>
                  <a:ext uri="{FF2B5EF4-FFF2-40B4-BE49-F238E27FC236}">
                    <a16:creationId xmlns:a16="http://schemas.microsoft.com/office/drawing/2014/main" id="{EA3B2C3F-23EB-96A3-3077-8A74EE33DD51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2" name="Straight Arrow Connector 381">
                <a:extLst>
                  <a:ext uri="{FF2B5EF4-FFF2-40B4-BE49-F238E27FC236}">
                    <a16:creationId xmlns:a16="http://schemas.microsoft.com/office/drawing/2014/main" id="{3B0678C3-3199-A138-DB85-932CC8582206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3" name="Straight Arrow Connector 382">
                <a:extLst>
                  <a:ext uri="{FF2B5EF4-FFF2-40B4-BE49-F238E27FC236}">
                    <a16:creationId xmlns:a16="http://schemas.microsoft.com/office/drawing/2014/main" id="{E5415F6C-14D6-732D-E85C-B6162C6DC410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4" name="Straight Arrow Connector 383">
                <a:extLst>
                  <a:ext uri="{FF2B5EF4-FFF2-40B4-BE49-F238E27FC236}">
                    <a16:creationId xmlns:a16="http://schemas.microsoft.com/office/drawing/2014/main" id="{B6EDE95F-B1C8-E57E-9F53-10AFF418EA58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5" name="Straight Arrow Connector 384">
                <a:extLst>
                  <a:ext uri="{FF2B5EF4-FFF2-40B4-BE49-F238E27FC236}">
                    <a16:creationId xmlns:a16="http://schemas.microsoft.com/office/drawing/2014/main" id="{5E984B32-3B0C-F346-0A26-DBE0A3E5834F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6" name="Straight Arrow Connector 385">
                <a:extLst>
                  <a:ext uri="{FF2B5EF4-FFF2-40B4-BE49-F238E27FC236}">
                    <a16:creationId xmlns:a16="http://schemas.microsoft.com/office/drawing/2014/main" id="{545EEA85-B1A8-8B87-A6A1-B09C2F86DD89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7" name="Straight Arrow Connector 386">
                <a:extLst>
                  <a:ext uri="{FF2B5EF4-FFF2-40B4-BE49-F238E27FC236}">
                    <a16:creationId xmlns:a16="http://schemas.microsoft.com/office/drawing/2014/main" id="{669936C0-2DA9-BD15-1A69-0925F4B0985B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1" name="Group 360">
              <a:extLst>
                <a:ext uri="{FF2B5EF4-FFF2-40B4-BE49-F238E27FC236}">
                  <a16:creationId xmlns:a16="http://schemas.microsoft.com/office/drawing/2014/main" id="{A86DDC08-9A3C-A59D-2E85-7B65A10645B9}"/>
                </a:ext>
              </a:extLst>
            </p:cNvPr>
            <p:cNvGrpSpPr/>
            <p:nvPr/>
          </p:nvGrpSpPr>
          <p:grpSpPr>
            <a:xfrm>
              <a:off x="6436290" y="3302902"/>
              <a:ext cx="391384" cy="226331"/>
              <a:chOff x="5734958" y="2556917"/>
              <a:chExt cx="416905" cy="230782"/>
            </a:xfrm>
          </p:grpSpPr>
          <p:cxnSp>
            <p:nvCxnSpPr>
              <p:cNvPr id="372" name="Straight Arrow Connector 371">
                <a:extLst>
                  <a:ext uri="{FF2B5EF4-FFF2-40B4-BE49-F238E27FC236}">
                    <a16:creationId xmlns:a16="http://schemas.microsoft.com/office/drawing/2014/main" id="{43CFBA20-02F4-9A83-D95B-12D9F0E3E501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Straight Arrow Connector 372">
                <a:extLst>
                  <a:ext uri="{FF2B5EF4-FFF2-40B4-BE49-F238E27FC236}">
                    <a16:creationId xmlns:a16="http://schemas.microsoft.com/office/drawing/2014/main" id="{F23F0D8A-7E85-E723-EC70-103341E79637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Straight Arrow Connector 373">
                <a:extLst>
                  <a:ext uri="{FF2B5EF4-FFF2-40B4-BE49-F238E27FC236}">
                    <a16:creationId xmlns:a16="http://schemas.microsoft.com/office/drawing/2014/main" id="{1D8A981F-91CA-68DF-6721-E02D178B0703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Straight Arrow Connector 374">
                <a:extLst>
                  <a:ext uri="{FF2B5EF4-FFF2-40B4-BE49-F238E27FC236}">
                    <a16:creationId xmlns:a16="http://schemas.microsoft.com/office/drawing/2014/main" id="{96B2ABF7-FE1B-EE44-F39D-7BFC23F09C0D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6" name="Straight Arrow Connector 375">
                <a:extLst>
                  <a:ext uri="{FF2B5EF4-FFF2-40B4-BE49-F238E27FC236}">
                    <a16:creationId xmlns:a16="http://schemas.microsoft.com/office/drawing/2014/main" id="{4871BB1F-7782-5813-A365-BE9519D59B02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Straight Arrow Connector 376">
                <a:extLst>
                  <a:ext uri="{FF2B5EF4-FFF2-40B4-BE49-F238E27FC236}">
                    <a16:creationId xmlns:a16="http://schemas.microsoft.com/office/drawing/2014/main" id="{15445952-2AB3-BD8F-C7D1-5856D71F4E6F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Straight Arrow Connector 377">
                <a:extLst>
                  <a:ext uri="{FF2B5EF4-FFF2-40B4-BE49-F238E27FC236}">
                    <a16:creationId xmlns:a16="http://schemas.microsoft.com/office/drawing/2014/main" id="{879E9A75-884A-4018-E531-BA9298144F7A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9" name="Straight Arrow Connector 378">
                <a:extLst>
                  <a:ext uri="{FF2B5EF4-FFF2-40B4-BE49-F238E27FC236}">
                    <a16:creationId xmlns:a16="http://schemas.microsoft.com/office/drawing/2014/main" id="{1D672AA9-4385-5ED6-A36D-F5ECE8D915F4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2" name="TextBox 361">
              <a:extLst>
                <a:ext uri="{FF2B5EF4-FFF2-40B4-BE49-F238E27FC236}">
                  <a16:creationId xmlns:a16="http://schemas.microsoft.com/office/drawing/2014/main" id="{340CEA0A-2753-27BB-D367-1311AA796864}"/>
                </a:ext>
              </a:extLst>
            </p:cNvPr>
            <p:cNvSpPr txBox="1"/>
            <p:nvPr/>
          </p:nvSpPr>
          <p:spPr>
            <a:xfrm>
              <a:off x="5760661" y="4191971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 ELEMENTS</a:t>
              </a:r>
            </a:p>
          </p:txBody>
        </p:sp>
        <p:grpSp>
          <p:nvGrpSpPr>
            <p:cNvPr id="363" name="Group 362">
              <a:extLst>
                <a:ext uri="{FF2B5EF4-FFF2-40B4-BE49-F238E27FC236}">
                  <a16:creationId xmlns:a16="http://schemas.microsoft.com/office/drawing/2014/main" id="{CC19138A-2FF6-7FAF-863F-99BD31DD5783}"/>
                </a:ext>
              </a:extLst>
            </p:cNvPr>
            <p:cNvGrpSpPr/>
            <p:nvPr/>
          </p:nvGrpSpPr>
          <p:grpSpPr>
            <a:xfrm>
              <a:off x="6437006" y="4025349"/>
              <a:ext cx="391384" cy="226331"/>
              <a:chOff x="6437006" y="3778209"/>
              <a:chExt cx="391384" cy="226331"/>
            </a:xfrm>
          </p:grpSpPr>
          <p:cxnSp>
            <p:nvCxnSpPr>
              <p:cNvPr id="364" name="Straight Arrow Connector 363">
                <a:extLst>
                  <a:ext uri="{FF2B5EF4-FFF2-40B4-BE49-F238E27FC236}">
                    <a16:creationId xmlns:a16="http://schemas.microsoft.com/office/drawing/2014/main" id="{98E7A541-DB4F-C643-10AC-643614A98482}"/>
                  </a:ext>
                </a:extLst>
              </p:cNvPr>
              <p:cNvCxnSpPr/>
              <p:nvPr/>
            </p:nvCxnSpPr>
            <p:spPr>
              <a:xfrm flipH="1">
                <a:off x="6437006" y="3778210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5" name="Straight Arrow Connector 364">
                <a:extLst>
                  <a:ext uri="{FF2B5EF4-FFF2-40B4-BE49-F238E27FC236}">
                    <a16:creationId xmlns:a16="http://schemas.microsoft.com/office/drawing/2014/main" id="{BF2224F9-7D0F-A443-13AC-B01F035D0CD3}"/>
                  </a:ext>
                </a:extLst>
              </p:cNvPr>
              <p:cNvCxnSpPr/>
              <p:nvPr/>
            </p:nvCxnSpPr>
            <p:spPr>
              <a:xfrm flipH="1">
                <a:off x="6490199" y="3778209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" name="Straight Arrow Connector 365">
                <a:extLst>
                  <a:ext uri="{FF2B5EF4-FFF2-40B4-BE49-F238E27FC236}">
                    <a16:creationId xmlns:a16="http://schemas.microsoft.com/office/drawing/2014/main" id="{535EC32B-36DF-7CA4-6FD3-6ADB199C7B40}"/>
                  </a:ext>
                </a:extLst>
              </p:cNvPr>
              <p:cNvCxnSpPr/>
              <p:nvPr/>
            </p:nvCxnSpPr>
            <p:spPr>
              <a:xfrm flipH="1">
                <a:off x="6549046" y="3778209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7" name="Straight Arrow Connector 366">
                <a:extLst>
                  <a:ext uri="{FF2B5EF4-FFF2-40B4-BE49-F238E27FC236}">
                    <a16:creationId xmlns:a16="http://schemas.microsoft.com/office/drawing/2014/main" id="{212B63BE-154A-7C36-9CEC-970E0519D189}"/>
                  </a:ext>
                </a:extLst>
              </p:cNvPr>
              <p:cNvCxnSpPr/>
              <p:nvPr/>
            </p:nvCxnSpPr>
            <p:spPr>
              <a:xfrm flipH="1">
                <a:off x="6606450" y="3778209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8" name="Straight Arrow Connector 367">
                <a:extLst>
                  <a:ext uri="{FF2B5EF4-FFF2-40B4-BE49-F238E27FC236}">
                    <a16:creationId xmlns:a16="http://schemas.microsoft.com/office/drawing/2014/main" id="{1828DED8-D7F6-3102-89EE-2960E2FC8EEF}"/>
                  </a:ext>
                </a:extLst>
              </p:cNvPr>
              <p:cNvCxnSpPr/>
              <p:nvPr/>
            </p:nvCxnSpPr>
            <p:spPr>
              <a:xfrm flipH="1">
                <a:off x="6658945" y="3778210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9" name="Straight Arrow Connector 368">
                <a:extLst>
                  <a:ext uri="{FF2B5EF4-FFF2-40B4-BE49-F238E27FC236}">
                    <a16:creationId xmlns:a16="http://schemas.microsoft.com/office/drawing/2014/main" id="{4BDA3976-CCB5-9D81-5F1A-6A66085C4934}"/>
                  </a:ext>
                </a:extLst>
              </p:cNvPr>
              <p:cNvCxnSpPr/>
              <p:nvPr/>
            </p:nvCxnSpPr>
            <p:spPr>
              <a:xfrm flipH="1">
                <a:off x="6712138" y="3778209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0" name="Straight Arrow Connector 369">
                <a:extLst>
                  <a:ext uri="{FF2B5EF4-FFF2-40B4-BE49-F238E27FC236}">
                    <a16:creationId xmlns:a16="http://schemas.microsoft.com/office/drawing/2014/main" id="{BC91F80C-F114-F60F-92FE-18D5825BEC33}"/>
                  </a:ext>
                </a:extLst>
              </p:cNvPr>
              <p:cNvCxnSpPr/>
              <p:nvPr/>
            </p:nvCxnSpPr>
            <p:spPr>
              <a:xfrm flipH="1">
                <a:off x="6770985" y="3778209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1" name="Straight Arrow Connector 370">
                <a:extLst>
                  <a:ext uri="{FF2B5EF4-FFF2-40B4-BE49-F238E27FC236}">
                    <a16:creationId xmlns:a16="http://schemas.microsoft.com/office/drawing/2014/main" id="{E529A41C-C786-7084-EE47-A84DB684FE78}"/>
                  </a:ext>
                </a:extLst>
              </p:cNvPr>
              <p:cNvCxnSpPr/>
              <p:nvPr/>
            </p:nvCxnSpPr>
            <p:spPr>
              <a:xfrm flipH="1">
                <a:off x="6828389" y="3778209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5" name="Group 404">
            <a:extLst>
              <a:ext uri="{FF2B5EF4-FFF2-40B4-BE49-F238E27FC236}">
                <a16:creationId xmlns:a16="http://schemas.microsoft.com/office/drawing/2014/main" id="{CEDD364A-26E0-565A-1959-9AC1CEC5333D}"/>
              </a:ext>
            </a:extLst>
          </p:cNvPr>
          <p:cNvGrpSpPr/>
          <p:nvPr/>
        </p:nvGrpSpPr>
        <p:grpSpPr>
          <a:xfrm>
            <a:off x="6374126" y="3259479"/>
            <a:ext cx="1976631" cy="3168060"/>
            <a:chOff x="3507354" y="1344172"/>
            <a:chExt cx="1976631" cy="3168060"/>
          </a:xfrm>
        </p:grpSpPr>
        <p:sp>
          <p:nvSpPr>
            <p:cNvPr id="406" name="Rectangle 405">
              <a:extLst>
                <a:ext uri="{FF2B5EF4-FFF2-40B4-BE49-F238E27FC236}">
                  <a16:creationId xmlns:a16="http://schemas.microsoft.com/office/drawing/2014/main" id="{522B5FE8-A163-7B2A-5129-90A2F3D7F1CB}"/>
                </a:ext>
              </a:extLst>
            </p:cNvPr>
            <p:cNvSpPr/>
            <p:nvPr/>
          </p:nvSpPr>
          <p:spPr>
            <a:xfrm>
              <a:off x="3507354" y="1344172"/>
              <a:ext cx="1976631" cy="3168060"/>
            </a:xfrm>
            <a:prstGeom prst="rect">
              <a:avLst/>
            </a:prstGeom>
            <a:solidFill>
              <a:schemeClr val="tx2">
                <a:lumMod val="65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7" name="TextBox 406">
              <a:extLst>
                <a:ext uri="{FF2B5EF4-FFF2-40B4-BE49-F238E27FC236}">
                  <a16:creationId xmlns:a16="http://schemas.microsoft.com/office/drawing/2014/main" id="{02D0FFBA-F1EE-53C2-757B-06BF6A03FFCD}"/>
                </a:ext>
              </a:extLst>
            </p:cNvPr>
            <p:cNvSpPr txBox="1"/>
            <p:nvPr/>
          </p:nvSpPr>
          <p:spPr>
            <a:xfrm>
              <a:off x="3612957" y="1442951"/>
              <a:ext cx="1789002" cy="7217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FORTRAN: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RANMAR</a:t>
              </a:r>
            </a:p>
          </p:txBody>
        </p:sp>
        <p:sp>
          <p:nvSpPr>
            <p:cNvPr id="408" name="TextBox 407">
              <a:extLst>
                <a:ext uri="{FF2B5EF4-FFF2-40B4-BE49-F238E27FC236}">
                  <a16:creationId xmlns:a16="http://schemas.microsoft.com/office/drawing/2014/main" id="{82585232-EABE-52D9-7288-8584F579F84A}"/>
                </a:ext>
              </a:extLst>
            </p:cNvPr>
            <p:cNvSpPr txBox="1"/>
            <p:nvPr/>
          </p:nvSpPr>
          <p:spPr>
            <a:xfrm>
              <a:off x="3612956" y="2284870"/>
              <a:ext cx="1789002" cy="72170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FORTRAN: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MADEVENT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09" name="TextBox 408">
              <a:extLst>
                <a:ext uri="{FF2B5EF4-FFF2-40B4-BE49-F238E27FC236}">
                  <a16:creationId xmlns:a16="http://schemas.microsoft.com/office/drawing/2014/main" id="{81E56F04-D7F8-D65C-2F57-E085F69487EB}"/>
                </a:ext>
              </a:extLst>
            </p:cNvPr>
            <p:cNvSpPr txBox="1"/>
            <p:nvPr/>
          </p:nvSpPr>
          <p:spPr>
            <a:xfrm>
              <a:off x="3612957" y="3398637"/>
              <a:ext cx="1789001" cy="721700"/>
            </a:xfrm>
            <a:prstGeom prst="rect">
              <a:avLst/>
            </a:prstGeom>
            <a:solidFill>
              <a:srgbClr val="FFFF00"/>
            </a:solidFill>
            <a:ln w="76200">
              <a:solidFill>
                <a:srgbClr val="FF00FF"/>
              </a:solidFill>
            </a:ln>
          </p:spPr>
          <p:txBody>
            <a:bodyPr wrap="square" lIns="36000" tIns="144000" rIns="36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FORTRAN: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MATRIX1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410" name="Group 409">
              <a:extLst>
                <a:ext uri="{FF2B5EF4-FFF2-40B4-BE49-F238E27FC236}">
                  <a16:creationId xmlns:a16="http://schemas.microsoft.com/office/drawing/2014/main" id="{2D5B7338-EC21-CBFF-136E-FE58A3E18C12}"/>
                </a:ext>
              </a:extLst>
            </p:cNvPr>
            <p:cNvGrpSpPr/>
            <p:nvPr/>
          </p:nvGrpSpPr>
          <p:grpSpPr>
            <a:xfrm>
              <a:off x="4228498" y="2088527"/>
              <a:ext cx="557918" cy="295194"/>
              <a:chOff x="5622360" y="1836969"/>
              <a:chExt cx="594299" cy="300999"/>
            </a:xfrm>
            <a:solidFill>
              <a:srgbClr val="000000"/>
            </a:solidFill>
          </p:grpSpPr>
          <p:grpSp>
            <p:nvGrpSpPr>
              <p:cNvPr id="440" name="Group 439">
                <a:extLst>
                  <a:ext uri="{FF2B5EF4-FFF2-40B4-BE49-F238E27FC236}">
                    <a16:creationId xmlns:a16="http://schemas.microsoft.com/office/drawing/2014/main" id="{79A93152-8A1E-7F46-313A-2093BD7FBF1C}"/>
                  </a:ext>
                </a:extLst>
              </p:cNvPr>
              <p:cNvGrpSpPr/>
              <p:nvPr/>
            </p:nvGrpSpPr>
            <p:grpSpPr>
              <a:xfrm>
                <a:off x="5706998" y="1907186"/>
                <a:ext cx="416905" cy="230782"/>
                <a:chOff x="5706998" y="1602371"/>
                <a:chExt cx="416905" cy="230782"/>
              </a:xfrm>
              <a:grpFill/>
            </p:grpSpPr>
            <p:cxnSp>
              <p:nvCxnSpPr>
                <p:cNvPr id="449" name="Straight Arrow Connector 448">
                  <a:extLst>
                    <a:ext uri="{FF2B5EF4-FFF2-40B4-BE49-F238E27FC236}">
                      <a16:creationId xmlns:a16="http://schemas.microsoft.com/office/drawing/2014/main" id="{499EF935-BEB4-832A-4880-DEE15DFB2EE3}"/>
                    </a:ext>
                  </a:extLst>
                </p:cNvPr>
                <p:cNvCxnSpPr/>
                <p:nvPr/>
              </p:nvCxnSpPr>
              <p:spPr>
                <a:xfrm flipH="1">
                  <a:off x="5706998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0" name="Straight Arrow Connector 449">
                  <a:extLst>
                    <a:ext uri="{FF2B5EF4-FFF2-40B4-BE49-F238E27FC236}">
                      <a16:creationId xmlns:a16="http://schemas.microsoft.com/office/drawing/2014/main" id="{A088B867-B3BB-7A64-9E4B-E9B44D194C52}"/>
                    </a:ext>
                  </a:extLst>
                </p:cNvPr>
                <p:cNvCxnSpPr/>
                <p:nvPr/>
              </p:nvCxnSpPr>
              <p:spPr>
                <a:xfrm flipH="1">
                  <a:off x="5763660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1" name="Straight Arrow Connector 450">
                  <a:extLst>
                    <a:ext uri="{FF2B5EF4-FFF2-40B4-BE49-F238E27FC236}">
                      <a16:creationId xmlns:a16="http://schemas.microsoft.com/office/drawing/2014/main" id="{D377EDF1-A0B3-94B8-CFAE-161F4F59854C}"/>
                    </a:ext>
                  </a:extLst>
                </p:cNvPr>
                <p:cNvCxnSpPr/>
                <p:nvPr/>
              </p:nvCxnSpPr>
              <p:spPr>
                <a:xfrm flipH="1">
                  <a:off x="5826344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2" name="Straight Arrow Connector 451">
                  <a:extLst>
                    <a:ext uri="{FF2B5EF4-FFF2-40B4-BE49-F238E27FC236}">
                      <a16:creationId xmlns:a16="http://schemas.microsoft.com/office/drawing/2014/main" id="{073B3E06-BC38-5B51-EE56-4E9E22F38367}"/>
                    </a:ext>
                  </a:extLst>
                </p:cNvPr>
                <p:cNvCxnSpPr/>
                <p:nvPr/>
              </p:nvCxnSpPr>
              <p:spPr>
                <a:xfrm flipH="1">
                  <a:off x="588749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3" name="Straight Arrow Connector 452">
                  <a:extLst>
                    <a:ext uri="{FF2B5EF4-FFF2-40B4-BE49-F238E27FC236}">
                      <a16:creationId xmlns:a16="http://schemas.microsoft.com/office/drawing/2014/main" id="{FAF70227-2F10-39AC-6101-CFD23A1F6221}"/>
                    </a:ext>
                  </a:extLst>
                </p:cNvPr>
                <p:cNvCxnSpPr/>
                <p:nvPr/>
              </p:nvCxnSpPr>
              <p:spPr>
                <a:xfrm flipH="1">
                  <a:off x="5943409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4" name="Straight Arrow Connector 453">
                  <a:extLst>
                    <a:ext uri="{FF2B5EF4-FFF2-40B4-BE49-F238E27FC236}">
                      <a16:creationId xmlns:a16="http://schemas.microsoft.com/office/drawing/2014/main" id="{E29654CC-9849-E663-E21F-5E420C90AEF6}"/>
                    </a:ext>
                  </a:extLst>
                </p:cNvPr>
                <p:cNvCxnSpPr/>
                <p:nvPr/>
              </p:nvCxnSpPr>
              <p:spPr>
                <a:xfrm flipH="1">
                  <a:off x="600007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5" name="Straight Arrow Connector 454">
                  <a:extLst>
                    <a:ext uri="{FF2B5EF4-FFF2-40B4-BE49-F238E27FC236}">
                      <a16:creationId xmlns:a16="http://schemas.microsoft.com/office/drawing/2014/main" id="{A2FBA8E2-07E3-3B37-8CAB-B3E8DC8D734C}"/>
                    </a:ext>
                  </a:extLst>
                </p:cNvPr>
                <p:cNvCxnSpPr/>
                <p:nvPr/>
              </p:nvCxnSpPr>
              <p:spPr>
                <a:xfrm flipH="1">
                  <a:off x="6062755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6" name="Straight Arrow Connector 455">
                  <a:extLst>
                    <a:ext uri="{FF2B5EF4-FFF2-40B4-BE49-F238E27FC236}">
                      <a16:creationId xmlns:a16="http://schemas.microsoft.com/office/drawing/2014/main" id="{B33DD1D2-DAD8-3F8C-C085-4DC4AC5E99B4}"/>
                    </a:ext>
                  </a:extLst>
                </p:cNvPr>
                <p:cNvCxnSpPr/>
                <p:nvPr/>
              </p:nvCxnSpPr>
              <p:spPr>
                <a:xfrm flipH="1">
                  <a:off x="6123902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41" name="Oval 440">
                <a:extLst>
                  <a:ext uri="{FF2B5EF4-FFF2-40B4-BE49-F238E27FC236}">
                    <a16:creationId xmlns:a16="http://schemas.microsoft.com/office/drawing/2014/main" id="{D82956EC-4C98-5FD2-7356-F1A18D7113E8}"/>
                  </a:ext>
                </a:extLst>
              </p:cNvPr>
              <p:cNvSpPr/>
              <p:nvPr/>
            </p:nvSpPr>
            <p:spPr>
              <a:xfrm>
                <a:off x="5935838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2" name="Oval 441">
                <a:extLst>
                  <a:ext uri="{FF2B5EF4-FFF2-40B4-BE49-F238E27FC236}">
                    <a16:creationId xmlns:a16="http://schemas.microsoft.com/office/drawing/2014/main" id="{7CCD22A1-2A24-82FA-B8DA-100610000F1E}"/>
                  </a:ext>
                </a:extLst>
              </p:cNvPr>
              <p:cNvSpPr/>
              <p:nvPr/>
            </p:nvSpPr>
            <p:spPr>
              <a:xfrm>
                <a:off x="6014201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3" name="Oval 442">
                <a:extLst>
                  <a:ext uri="{FF2B5EF4-FFF2-40B4-BE49-F238E27FC236}">
                    <a16:creationId xmlns:a16="http://schemas.microsoft.com/office/drawing/2014/main" id="{D5D9C95B-725B-EDF7-CA13-81C08D1B4452}"/>
                  </a:ext>
                </a:extLst>
              </p:cNvPr>
              <p:cNvSpPr/>
              <p:nvPr/>
            </p:nvSpPr>
            <p:spPr>
              <a:xfrm>
                <a:off x="6092574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4" name="Oval 443">
                <a:extLst>
                  <a:ext uri="{FF2B5EF4-FFF2-40B4-BE49-F238E27FC236}">
                    <a16:creationId xmlns:a16="http://schemas.microsoft.com/office/drawing/2014/main" id="{9B2055A5-362F-AB5A-71B9-13FF98204699}"/>
                  </a:ext>
                </a:extLst>
              </p:cNvPr>
              <p:cNvSpPr/>
              <p:nvPr/>
            </p:nvSpPr>
            <p:spPr>
              <a:xfrm>
                <a:off x="6170944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5" name="Oval 444">
                <a:extLst>
                  <a:ext uri="{FF2B5EF4-FFF2-40B4-BE49-F238E27FC236}">
                    <a16:creationId xmlns:a16="http://schemas.microsoft.com/office/drawing/2014/main" id="{B1AF9D99-695B-40CD-F2D9-97EDAA7371B3}"/>
                  </a:ext>
                </a:extLst>
              </p:cNvPr>
              <p:cNvSpPr/>
              <p:nvPr/>
            </p:nvSpPr>
            <p:spPr>
              <a:xfrm>
                <a:off x="5622360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6" name="Oval 445">
                <a:extLst>
                  <a:ext uri="{FF2B5EF4-FFF2-40B4-BE49-F238E27FC236}">
                    <a16:creationId xmlns:a16="http://schemas.microsoft.com/office/drawing/2014/main" id="{DFF66EA6-BA5E-FFD0-579D-5041E92B634D}"/>
                  </a:ext>
                </a:extLst>
              </p:cNvPr>
              <p:cNvSpPr/>
              <p:nvPr/>
            </p:nvSpPr>
            <p:spPr>
              <a:xfrm>
                <a:off x="5700723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7" name="Oval 446">
                <a:extLst>
                  <a:ext uri="{FF2B5EF4-FFF2-40B4-BE49-F238E27FC236}">
                    <a16:creationId xmlns:a16="http://schemas.microsoft.com/office/drawing/2014/main" id="{898DFAC9-4950-110F-D3C6-BCB8ABD781F0}"/>
                  </a:ext>
                </a:extLst>
              </p:cNvPr>
              <p:cNvSpPr/>
              <p:nvPr/>
            </p:nvSpPr>
            <p:spPr>
              <a:xfrm>
                <a:off x="5779096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8" name="Oval 447">
                <a:extLst>
                  <a:ext uri="{FF2B5EF4-FFF2-40B4-BE49-F238E27FC236}">
                    <a16:creationId xmlns:a16="http://schemas.microsoft.com/office/drawing/2014/main" id="{6A9DD979-31AE-21A1-681B-93DB8BDB94F8}"/>
                  </a:ext>
                </a:extLst>
              </p:cNvPr>
              <p:cNvSpPr/>
              <p:nvPr/>
            </p:nvSpPr>
            <p:spPr>
              <a:xfrm>
                <a:off x="5857466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11" name="TextBox 410">
              <a:extLst>
                <a:ext uri="{FF2B5EF4-FFF2-40B4-BE49-F238E27FC236}">
                  <a16:creationId xmlns:a16="http://schemas.microsoft.com/office/drawing/2014/main" id="{D0A5303F-D7B0-EEBC-027A-BF57FBA820CC}"/>
                </a:ext>
              </a:extLst>
            </p:cNvPr>
            <p:cNvSpPr txBox="1"/>
            <p:nvPr/>
          </p:nvSpPr>
          <p:spPr>
            <a:xfrm>
              <a:off x="3606784" y="3062587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MOMENTA</a:t>
              </a:r>
            </a:p>
          </p:txBody>
        </p:sp>
        <p:grpSp>
          <p:nvGrpSpPr>
            <p:cNvPr id="412" name="Group 411">
              <a:extLst>
                <a:ext uri="{FF2B5EF4-FFF2-40B4-BE49-F238E27FC236}">
                  <a16:creationId xmlns:a16="http://schemas.microsoft.com/office/drawing/2014/main" id="{26EAA769-E28A-BB8F-7240-461729B093EB}"/>
                </a:ext>
              </a:extLst>
            </p:cNvPr>
            <p:cNvGrpSpPr/>
            <p:nvPr/>
          </p:nvGrpSpPr>
          <p:grpSpPr>
            <a:xfrm>
              <a:off x="4311764" y="2899005"/>
              <a:ext cx="391384" cy="226331"/>
              <a:chOff x="5734958" y="2556917"/>
              <a:chExt cx="416905" cy="230782"/>
            </a:xfrm>
          </p:grpSpPr>
          <p:cxnSp>
            <p:nvCxnSpPr>
              <p:cNvPr id="432" name="Straight Arrow Connector 431">
                <a:extLst>
                  <a:ext uri="{FF2B5EF4-FFF2-40B4-BE49-F238E27FC236}">
                    <a16:creationId xmlns:a16="http://schemas.microsoft.com/office/drawing/2014/main" id="{38F24F9D-103B-4768-7CF0-69A2F7CDE1C3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3" name="Straight Arrow Connector 432">
                <a:extLst>
                  <a:ext uri="{FF2B5EF4-FFF2-40B4-BE49-F238E27FC236}">
                    <a16:creationId xmlns:a16="http://schemas.microsoft.com/office/drawing/2014/main" id="{859A38CD-C5D4-14C3-3D88-37E8A21E35FD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4" name="Straight Arrow Connector 433">
                <a:extLst>
                  <a:ext uri="{FF2B5EF4-FFF2-40B4-BE49-F238E27FC236}">
                    <a16:creationId xmlns:a16="http://schemas.microsoft.com/office/drawing/2014/main" id="{67A60BFC-A78E-85F2-6CBF-A2581E0DA1F9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5" name="Straight Arrow Connector 434">
                <a:extLst>
                  <a:ext uri="{FF2B5EF4-FFF2-40B4-BE49-F238E27FC236}">
                    <a16:creationId xmlns:a16="http://schemas.microsoft.com/office/drawing/2014/main" id="{9A5E28A4-1FDD-1D78-9ECC-BF343BC66B19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6" name="Straight Arrow Connector 435">
                <a:extLst>
                  <a:ext uri="{FF2B5EF4-FFF2-40B4-BE49-F238E27FC236}">
                    <a16:creationId xmlns:a16="http://schemas.microsoft.com/office/drawing/2014/main" id="{74BE1C3E-42DD-6A47-70C5-7981EC451723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7" name="Straight Arrow Connector 436">
                <a:extLst>
                  <a:ext uri="{FF2B5EF4-FFF2-40B4-BE49-F238E27FC236}">
                    <a16:creationId xmlns:a16="http://schemas.microsoft.com/office/drawing/2014/main" id="{B5D6D3EF-5456-4D4E-1DE7-21163C1F2C69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8" name="Straight Arrow Connector 437">
                <a:extLst>
                  <a:ext uri="{FF2B5EF4-FFF2-40B4-BE49-F238E27FC236}">
                    <a16:creationId xmlns:a16="http://schemas.microsoft.com/office/drawing/2014/main" id="{1E000230-8A59-2790-4999-ADC90A603234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9" name="Straight Arrow Connector 438">
                <a:extLst>
                  <a:ext uri="{FF2B5EF4-FFF2-40B4-BE49-F238E27FC236}">
                    <a16:creationId xmlns:a16="http://schemas.microsoft.com/office/drawing/2014/main" id="{CA5622AE-8D68-0453-F2D2-339884FD2146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3" name="Group 412">
              <a:extLst>
                <a:ext uri="{FF2B5EF4-FFF2-40B4-BE49-F238E27FC236}">
                  <a16:creationId xmlns:a16="http://schemas.microsoft.com/office/drawing/2014/main" id="{F738DB4D-7E43-D3C7-1A1A-68F09E1261EB}"/>
                </a:ext>
              </a:extLst>
            </p:cNvPr>
            <p:cNvGrpSpPr/>
            <p:nvPr/>
          </p:nvGrpSpPr>
          <p:grpSpPr>
            <a:xfrm>
              <a:off x="4311764" y="3304192"/>
              <a:ext cx="391384" cy="226331"/>
              <a:chOff x="5734958" y="2556917"/>
              <a:chExt cx="416905" cy="230782"/>
            </a:xfrm>
          </p:grpSpPr>
          <p:cxnSp>
            <p:nvCxnSpPr>
              <p:cNvPr id="424" name="Straight Arrow Connector 423">
                <a:extLst>
                  <a:ext uri="{FF2B5EF4-FFF2-40B4-BE49-F238E27FC236}">
                    <a16:creationId xmlns:a16="http://schemas.microsoft.com/office/drawing/2014/main" id="{2CB595AE-C9F7-D6F9-5F74-9C55239E68C9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5" name="Straight Arrow Connector 424">
                <a:extLst>
                  <a:ext uri="{FF2B5EF4-FFF2-40B4-BE49-F238E27FC236}">
                    <a16:creationId xmlns:a16="http://schemas.microsoft.com/office/drawing/2014/main" id="{FB1C6E3F-F810-F654-F55A-32830F7C14ED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6" name="Straight Arrow Connector 425">
                <a:extLst>
                  <a:ext uri="{FF2B5EF4-FFF2-40B4-BE49-F238E27FC236}">
                    <a16:creationId xmlns:a16="http://schemas.microsoft.com/office/drawing/2014/main" id="{C7A3BF65-E2A9-EFE8-D4D7-C5D339C9F1B6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7" name="Straight Arrow Connector 426">
                <a:extLst>
                  <a:ext uri="{FF2B5EF4-FFF2-40B4-BE49-F238E27FC236}">
                    <a16:creationId xmlns:a16="http://schemas.microsoft.com/office/drawing/2014/main" id="{687A720B-2DEB-5BB1-B2FE-A2992CAFAC44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8" name="Straight Arrow Connector 427">
                <a:extLst>
                  <a:ext uri="{FF2B5EF4-FFF2-40B4-BE49-F238E27FC236}">
                    <a16:creationId xmlns:a16="http://schemas.microsoft.com/office/drawing/2014/main" id="{71272327-909F-AB00-EC02-159006AFAFC9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9" name="Straight Arrow Connector 428">
                <a:extLst>
                  <a:ext uri="{FF2B5EF4-FFF2-40B4-BE49-F238E27FC236}">
                    <a16:creationId xmlns:a16="http://schemas.microsoft.com/office/drawing/2014/main" id="{6DB2C1D3-5B6E-6F22-55FF-BFEF1DD7E248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0" name="Straight Arrow Connector 429">
                <a:extLst>
                  <a:ext uri="{FF2B5EF4-FFF2-40B4-BE49-F238E27FC236}">
                    <a16:creationId xmlns:a16="http://schemas.microsoft.com/office/drawing/2014/main" id="{D54F8C2B-A3E6-37A6-AC3E-3C7994C3125B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1" name="Straight Arrow Connector 430">
                <a:extLst>
                  <a:ext uri="{FF2B5EF4-FFF2-40B4-BE49-F238E27FC236}">
                    <a16:creationId xmlns:a16="http://schemas.microsoft.com/office/drawing/2014/main" id="{F1E6020E-C997-F6AA-FED3-35AEED06D236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14" name="TextBox 413">
              <a:extLst>
                <a:ext uri="{FF2B5EF4-FFF2-40B4-BE49-F238E27FC236}">
                  <a16:creationId xmlns:a16="http://schemas.microsoft.com/office/drawing/2014/main" id="{4481E0B1-C0EF-3ACC-7F0B-0B71E0151F79}"/>
                </a:ext>
              </a:extLst>
            </p:cNvPr>
            <p:cNvSpPr txBox="1"/>
            <p:nvPr/>
          </p:nvSpPr>
          <p:spPr>
            <a:xfrm>
              <a:off x="3615725" y="4189808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 ELEMENTS</a:t>
              </a:r>
            </a:p>
          </p:txBody>
        </p:sp>
        <p:grpSp>
          <p:nvGrpSpPr>
            <p:cNvPr id="415" name="Group 414">
              <a:extLst>
                <a:ext uri="{FF2B5EF4-FFF2-40B4-BE49-F238E27FC236}">
                  <a16:creationId xmlns:a16="http://schemas.microsoft.com/office/drawing/2014/main" id="{073CD759-4D9D-0FFE-F516-A597401076F0}"/>
                </a:ext>
              </a:extLst>
            </p:cNvPr>
            <p:cNvGrpSpPr/>
            <p:nvPr/>
          </p:nvGrpSpPr>
          <p:grpSpPr>
            <a:xfrm>
              <a:off x="4294770" y="4032944"/>
              <a:ext cx="391384" cy="226331"/>
              <a:chOff x="4294770" y="3785804"/>
              <a:chExt cx="391384" cy="226331"/>
            </a:xfrm>
          </p:grpSpPr>
          <p:cxnSp>
            <p:nvCxnSpPr>
              <p:cNvPr id="416" name="Straight Arrow Connector 415">
                <a:extLst>
                  <a:ext uri="{FF2B5EF4-FFF2-40B4-BE49-F238E27FC236}">
                    <a16:creationId xmlns:a16="http://schemas.microsoft.com/office/drawing/2014/main" id="{E5DE08CC-313D-D6B1-6365-531DF9FDDE6E}"/>
                  </a:ext>
                </a:extLst>
              </p:cNvPr>
              <p:cNvCxnSpPr/>
              <p:nvPr/>
            </p:nvCxnSpPr>
            <p:spPr>
              <a:xfrm flipH="1">
                <a:off x="4294770" y="3785805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7" name="Straight Arrow Connector 416">
                <a:extLst>
                  <a:ext uri="{FF2B5EF4-FFF2-40B4-BE49-F238E27FC236}">
                    <a16:creationId xmlns:a16="http://schemas.microsoft.com/office/drawing/2014/main" id="{25A2FC28-17FC-2A4B-EE0B-589B5CA32A87}"/>
                  </a:ext>
                </a:extLst>
              </p:cNvPr>
              <p:cNvCxnSpPr/>
              <p:nvPr/>
            </p:nvCxnSpPr>
            <p:spPr>
              <a:xfrm flipH="1">
                <a:off x="4347963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8" name="Straight Arrow Connector 417">
                <a:extLst>
                  <a:ext uri="{FF2B5EF4-FFF2-40B4-BE49-F238E27FC236}">
                    <a16:creationId xmlns:a16="http://schemas.microsoft.com/office/drawing/2014/main" id="{F95DADF1-85CA-FD0E-E096-01518A165B4B}"/>
                  </a:ext>
                </a:extLst>
              </p:cNvPr>
              <p:cNvCxnSpPr/>
              <p:nvPr/>
            </p:nvCxnSpPr>
            <p:spPr>
              <a:xfrm flipH="1">
                <a:off x="4406810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9" name="Straight Arrow Connector 418">
                <a:extLst>
                  <a:ext uri="{FF2B5EF4-FFF2-40B4-BE49-F238E27FC236}">
                    <a16:creationId xmlns:a16="http://schemas.microsoft.com/office/drawing/2014/main" id="{FDE39004-A056-5039-069E-24E5C7B1F7C4}"/>
                  </a:ext>
                </a:extLst>
              </p:cNvPr>
              <p:cNvCxnSpPr/>
              <p:nvPr/>
            </p:nvCxnSpPr>
            <p:spPr>
              <a:xfrm flipH="1">
                <a:off x="4464214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0" name="Straight Arrow Connector 419">
                <a:extLst>
                  <a:ext uri="{FF2B5EF4-FFF2-40B4-BE49-F238E27FC236}">
                    <a16:creationId xmlns:a16="http://schemas.microsoft.com/office/drawing/2014/main" id="{BDE9F817-45F4-4482-5D2D-DB9106AF21C5}"/>
                  </a:ext>
                </a:extLst>
              </p:cNvPr>
              <p:cNvCxnSpPr/>
              <p:nvPr/>
            </p:nvCxnSpPr>
            <p:spPr>
              <a:xfrm flipH="1">
                <a:off x="4516709" y="3785805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1" name="Straight Arrow Connector 420">
                <a:extLst>
                  <a:ext uri="{FF2B5EF4-FFF2-40B4-BE49-F238E27FC236}">
                    <a16:creationId xmlns:a16="http://schemas.microsoft.com/office/drawing/2014/main" id="{91293C27-10B6-BDC1-EB66-311163A960CD}"/>
                  </a:ext>
                </a:extLst>
              </p:cNvPr>
              <p:cNvCxnSpPr/>
              <p:nvPr/>
            </p:nvCxnSpPr>
            <p:spPr>
              <a:xfrm flipH="1">
                <a:off x="4569902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2" name="Straight Arrow Connector 421">
                <a:extLst>
                  <a:ext uri="{FF2B5EF4-FFF2-40B4-BE49-F238E27FC236}">
                    <a16:creationId xmlns:a16="http://schemas.microsoft.com/office/drawing/2014/main" id="{4D779E33-3ACB-AE5A-ED27-DCA2FEF1BADE}"/>
                  </a:ext>
                </a:extLst>
              </p:cNvPr>
              <p:cNvCxnSpPr/>
              <p:nvPr/>
            </p:nvCxnSpPr>
            <p:spPr>
              <a:xfrm flipH="1">
                <a:off x="4628749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3" name="Straight Arrow Connector 422">
                <a:extLst>
                  <a:ext uri="{FF2B5EF4-FFF2-40B4-BE49-F238E27FC236}">
                    <a16:creationId xmlns:a16="http://schemas.microsoft.com/office/drawing/2014/main" id="{47BB6157-3ABC-9139-45C7-DD3882465446}"/>
                  </a:ext>
                </a:extLst>
              </p:cNvPr>
              <p:cNvCxnSpPr/>
              <p:nvPr/>
            </p:nvCxnSpPr>
            <p:spPr>
              <a:xfrm flipH="1">
                <a:off x="4686153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57" name="TextBox 456">
            <a:extLst>
              <a:ext uri="{FF2B5EF4-FFF2-40B4-BE49-F238E27FC236}">
                <a16:creationId xmlns:a16="http://schemas.microsoft.com/office/drawing/2014/main" id="{261F945F-C8AA-935E-B07E-B88BC4D68B4B}"/>
              </a:ext>
            </a:extLst>
          </p:cNvPr>
          <p:cNvSpPr txBox="1"/>
          <p:nvPr/>
        </p:nvSpPr>
        <p:spPr>
          <a:xfrm>
            <a:off x="6223709" y="1088168"/>
            <a:ext cx="44761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bg2"/>
                </a:solidFill>
              </a:rPr>
              <a:t>Then we modified the existing </a:t>
            </a:r>
          </a:p>
          <a:p>
            <a:pPr algn="ctr"/>
            <a:r>
              <a:rPr lang="en-US" sz="1800" dirty="0">
                <a:solidFill>
                  <a:schemeClr val="bg2"/>
                </a:solidFill>
              </a:rPr>
              <a:t>all-Fortran MadEvent </a:t>
            </a:r>
          </a:p>
          <a:p>
            <a:pPr algn="ctr"/>
            <a:r>
              <a:rPr lang="en-US" sz="1800" dirty="0">
                <a:solidFill>
                  <a:schemeClr val="bg2"/>
                </a:solidFill>
              </a:rPr>
              <a:t>into a </a:t>
            </a:r>
            <a:r>
              <a:rPr lang="en-US" sz="1800" i="1" u="sng" dirty="0">
                <a:solidFill>
                  <a:schemeClr val="bg2"/>
                </a:solidFill>
              </a:rPr>
              <a:t>multi-event</a:t>
            </a:r>
            <a:r>
              <a:rPr lang="en-US" sz="1800" dirty="0">
                <a:solidFill>
                  <a:schemeClr val="bg2"/>
                </a:solidFill>
              </a:rPr>
              <a:t> framework </a:t>
            </a:r>
          </a:p>
          <a:p>
            <a:pPr algn="ctr"/>
            <a:r>
              <a:rPr lang="en-US" sz="1800" dirty="0">
                <a:solidFill>
                  <a:schemeClr val="bg2"/>
                </a:solidFill>
              </a:rPr>
              <a:t>and we injected the new MEs into it</a:t>
            </a:r>
          </a:p>
        </p:txBody>
      </p:sp>
    </p:spTree>
    <p:extLst>
      <p:ext uri="{BB962C8B-B14F-4D97-AF65-F5344CB8AC3E}">
        <p14:creationId xmlns:p14="http://schemas.microsoft.com/office/powerpoint/2010/main" val="38169559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Rectangle 117">
            <a:extLst>
              <a:ext uri="{FF2B5EF4-FFF2-40B4-BE49-F238E27FC236}">
                <a16:creationId xmlns:a16="http://schemas.microsoft.com/office/drawing/2014/main" id="{84ABB767-9988-88E5-DE10-1EE4E07C4C7A}"/>
              </a:ext>
            </a:extLst>
          </p:cNvPr>
          <p:cNvSpPr/>
          <p:nvPr/>
        </p:nvSpPr>
        <p:spPr>
          <a:xfrm>
            <a:off x="629273" y="3521033"/>
            <a:ext cx="2204813" cy="898561"/>
          </a:xfrm>
          <a:prstGeom prst="rect">
            <a:avLst/>
          </a:prstGeom>
          <a:solidFill>
            <a:srgbClr val="FF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CC4B4A-44EF-6137-7DF3-8BCACD6AEC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12192000" cy="618295"/>
          </a:xfrm>
        </p:spPr>
        <p:txBody>
          <a:bodyPr/>
          <a:lstStyle/>
          <a:p>
            <a:pPr algn="ctr"/>
            <a:r>
              <a:rPr lang="en-US" dirty="0"/>
              <a:t>What is a MC </a:t>
            </a:r>
            <a:r>
              <a:rPr lang="en-US" i="1" dirty="0"/>
              <a:t>ME</a:t>
            </a:r>
            <a:r>
              <a:rPr lang="en-US" dirty="0"/>
              <a:t> generator? A simplified computational anatomy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84A74F7-F647-A106-1311-42A3D5C0D0BA}"/>
              </a:ext>
            </a:extLst>
          </p:cNvPr>
          <p:cNvGrpSpPr>
            <a:grpSpLocks noChangeAspect="1"/>
          </p:cNvGrpSpPr>
          <p:nvPr/>
        </p:nvGrpSpPr>
        <p:grpSpPr>
          <a:xfrm>
            <a:off x="3380269" y="1904258"/>
            <a:ext cx="6672620" cy="4270164"/>
            <a:chOff x="1859528" y="1360074"/>
            <a:chExt cx="7138277" cy="456816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0C3AAEE-A2BB-9CFE-58F8-D2A95AC4D3D9}"/>
                </a:ext>
              </a:extLst>
            </p:cNvPr>
            <p:cNvGrpSpPr/>
            <p:nvPr/>
          </p:nvGrpSpPr>
          <p:grpSpPr>
            <a:xfrm>
              <a:off x="1859528" y="1360074"/>
              <a:ext cx="5284908" cy="4568167"/>
              <a:chOff x="122945" y="1360074"/>
              <a:chExt cx="5284911" cy="4568165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0C62C515-69CA-DB19-EA56-9F2A10465331}"/>
                  </a:ext>
                </a:extLst>
              </p:cNvPr>
              <p:cNvSpPr/>
              <p:nvPr/>
            </p:nvSpPr>
            <p:spPr>
              <a:xfrm>
                <a:off x="122945" y="1360074"/>
                <a:ext cx="5284911" cy="4568165"/>
              </a:xfrm>
              <a:prstGeom prst="rect">
                <a:avLst/>
              </a:prstGeom>
              <a:noFill/>
              <a:ln w="762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9F66921F-328E-FD90-7B8C-797A28525F7C}"/>
                  </a:ext>
                </a:extLst>
              </p:cNvPr>
              <p:cNvGrpSpPr/>
              <p:nvPr/>
            </p:nvGrpSpPr>
            <p:grpSpPr>
              <a:xfrm>
                <a:off x="169272" y="1424597"/>
                <a:ext cx="5227194" cy="4451134"/>
                <a:chOff x="991463" y="1209445"/>
                <a:chExt cx="5227194" cy="4451134"/>
              </a:xfrm>
            </p:grpSpPr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97FCB771-37DC-02DA-EABD-562AFA4EA09F}"/>
                    </a:ext>
                  </a:extLst>
                </p:cNvPr>
                <p:cNvSpPr/>
                <p:nvPr/>
              </p:nvSpPr>
              <p:spPr>
                <a:xfrm>
                  <a:off x="991463" y="1209445"/>
                  <a:ext cx="5188350" cy="4451134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rgbClr val="FF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91A882DA-BC91-6705-5DC6-1976E987DB20}"/>
                    </a:ext>
                  </a:extLst>
                </p:cNvPr>
                <p:cNvSpPr/>
                <p:nvPr/>
              </p:nvSpPr>
              <p:spPr>
                <a:xfrm>
                  <a:off x="3074813" y="1269613"/>
                  <a:ext cx="1802703" cy="2314901"/>
                </a:xfrm>
                <a:prstGeom prst="rect">
                  <a:avLst/>
                </a:prstGeom>
                <a:solidFill>
                  <a:srgbClr val="CCFFCC"/>
                </a:solidFill>
                <a:ln w="28575">
                  <a:solidFill>
                    <a:srgbClr val="00FF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100"/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4CE2B099-48FF-B05E-1440-CF712C53BC75}"/>
                    </a:ext>
                  </a:extLst>
                </p:cNvPr>
                <p:cNvSpPr txBox="1"/>
                <p:nvPr/>
              </p:nvSpPr>
              <p:spPr>
                <a:xfrm>
                  <a:off x="3169011" y="1352870"/>
                  <a:ext cx="1631584" cy="673289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txBody>
                <a:bodyPr wrap="square" tIns="144000" bIns="144000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PSEUDO RANDOM</a:t>
                  </a:r>
                </a:p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NUMBERS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4232FF30-89BA-FB17-A28A-2795488A8533}"/>
                    </a:ext>
                  </a:extLst>
                </p:cNvPr>
                <p:cNvSpPr txBox="1"/>
                <p:nvPr/>
              </p:nvSpPr>
              <p:spPr>
                <a:xfrm>
                  <a:off x="3169010" y="2103869"/>
                  <a:ext cx="1631584" cy="673289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txBody>
                <a:bodyPr wrap="square" tIns="144000" bIns="144000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PHASE SPACE</a:t>
                  </a:r>
                </a:p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SAMPLING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639C8C4C-53CD-0BBE-395C-1CBA8C15E974}"/>
                    </a:ext>
                  </a:extLst>
                </p:cNvPr>
                <p:cNvSpPr txBox="1"/>
                <p:nvPr/>
              </p:nvSpPr>
              <p:spPr>
                <a:xfrm>
                  <a:off x="3169011" y="2854868"/>
                  <a:ext cx="1631583" cy="673289"/>
                </a:xfrm>
                <a:prstGeom prst="rect">
                  <a:avLst/>
                </a:prstGeom>
                <a:solidFill>
                  <a:srgbClr val="FF00FF"/>
                </a:solidFill>
                <a:ln>
                  <a:noFill/>
                </a:ln>
              </p:spPr>
              <p:txBody>
                <a:bodyPr wrap="square" lIns="36000" tIns="144000" rIns="36000" bIns="144000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MATRIX ELEMENT</a:t>
                  </a:r>
                </a:p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CALCULATION</a:t>
                  </a:r>
                </a:p>
              </p:txBody>
            </p:sp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95086872-00E8-3F51-9DBA-69DDAA449A0A}"/>
                    </a:ext>
                  </a:extLst>
                </p:cNvPr>
                <p:cNvGrpSpPr/>
                <p:nvPr/>
              </p:nvGrpSpPr>
              <p:grpSpPr>
                <a:xfrm>
                  <a:off x="3792352" y="2739863"/>
                  <a:ext cx="356945" cy="201889"/>
                  <a:chOff x="5734958" y="2556917"/>
                  <a:chExt cx="416905" cy="230782"/>
                </a:xfrm>
              </p:grpSpPr>
              <p:cxnSp>
                <p:nvCxnSpPr>
                  <p:cNvPr id="94" name="Straight Arrow Connector 93">
                    <a:extLst>
                      <a:ext uri="{FF2B5EF4-FFF2-40B4-BE49-F238E27FC236}">
                        <a16:creationId xmlns:a16="http://schemas.microsoft.com/office/drawing/2014/main" id="{BD4AF60F-DA5C-3824-7A33-9A86600D330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34958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Arrow Connector 94">
                    <a:extLst>
                      <a:ext uri="{FF2B5EF4-FFF2-40B4-BE49-F238E27FC236}">
                        <a16:creationId xmlns:a16="http://schemas.microsoft.com/office/drawing/2014/main" id="{FBCEA97E-9FC6-AC82-768C-640753F9F08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91620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Arrow Connector 95">
                    <a:extLst>
                      <a:ext uri="{FF2B5EF4-FFF2-40B4-BE49-F238E27FC236}">
                        <a16:creationId xmlns:a16="http://schemas.microsoft.com/office/drawing/2014/main" id="{B6E90BCD-0391-FC91-C87C-8C6758FC823E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54304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Straight Arrow Connector 96">
                    <a:extLst>
                      <a:ext uri="{FF2B5EF4-FFF2-40B4-BE49-F238E27FC236}">
                        <a16:creationId xmlns:a16="http://schemas.microsoft.com/office/drawing/2014/main" id="{B0211855-5E55-903A-19C8-9921F37053F6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1545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Straight Arrow Connector 97">
                    <a:extLst>
                      <a:ext uri="{FF2B5EF4-FFF2-40B4-BE49-F238E27FC236}">
                        <a16:creationId xmlns:a16="http://schemas.microsoft.com/office/drawing/2014/main" id="{45E479D3-500F-9680-7ADA-620DC4788A08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71369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Arrow Connector 98">
                    <a:extLst>
                      <a:ext uri="{FF2B5EF4-FFF2-40B4-BE49-F238E27FC236}">
                        <a16:creationId xmlns:a16="http://schemas.microsoft.com/office/drawing/2014/main" id="{A02C47CF-1A0C-B3E4-231A-CD8693FDACD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803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Straight Arrow Connector 99">
                    <a:extLst>
                      <a:ext uri="{FF2B5EF4-FFF2-40B4-BE49-F238E27FC236}">
                        <a16:creationId xmlns:a16="http://schemas.microsoft.com/office/drawing/2014/main" id="{DB0A4C41-21C7-3DC5-E547-94EE58CB1FCB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90715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Arrow Connector 100">
                    <a:extLst>
                      <a:ext uri="{FF2B5EF4-FFF2-40B4-BE49-F238E27FC236}">
                        <a16:creationId xmlns:a16="http://schemas.microsoft.com/office/drawing/2014/main" id="{DF486DAF-7D52-4E61-DB95-A5AAB56DBCE1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51862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5" name="Group 34">
                  <a:extLst>
                    <a:ext uri="{FF2B5EF4-FFF2-40B4-BE49-F238E27FC236}">
                      <a16:creationId xmlns:a16="http://schemas.microsoft.com/office/drawing/2014/main" id="{4C83CC30-A3A5-F7A5-9C4F-BE3D319B4AA3}"/>
                    </a:ext>
                  </a:extLst>
                </p:cNvPr>
                <p:cNvGrpSpPr/>
                <p:nvPr/>
              </p:nvGrpSpPr>
              <p:grpSpPr>
                <a:xfrm>
                  <a:off x="3718078" y="1928729"/>
                  <a:ext cx="508826" cy="263316"/>
                  <a:chOff x="5622360" y="1836969"/>
                  <a:chExt cx="594299" cy="300999"/>
                </a:xfrm>
                <a:solidFill>
                  <a:srgbClr val="000000"/>
                </a:solidFill>
              </p:grpSpPr>
              <p:grpSp>
                <p:nvGrpSpPr>
                  <p:cNvPr id="77" name="Group 76">
                    <a:extLst>
                      <a:ext uri="{FF2B5EF4-FFF2-40B4-BE49-F238E27FC236}">
                        <a16:creationId xmlns:a16="http://schemas.microsoft.com/office/drawing/2014/main" id="{025A3E5D-02C6-C0DC-D630-6B997A255050}"/>
                      </a:ext>
                    </a:extLst>
                  </p:cNvPr>
                  <p:cNvGrpSpPr/>
                  <p:nvPr/>
                </p:nvGrpSpPr>
                <p:grpSpPr>
                  <a:xfrm>
                    <a:off x="5706998" y="1907186"/>
                    <a:ext cx="416905" cy="230782"/>
                    <a:chOff x="5706998" y="1602371"/>
                    <a:chExt cx="416905" cy="230782"/>
                  </a:xfrm>
                  <a:grpFill/>
                </p:grpSpPr>
                <p:cxnSp>
                  <p:nvCxnSpPr>
                    <p:cNvPr id="86" name="Straight Arrow Connector 85">
                      <a:extLst>
                        <a:ext uri="{FF2B5EF4-FFF2-40B4-BE49-F238E27FC236}">
                          <a16:creationId xmlns:a16="http://schemas.microsoft.com/office/drawing/2014/main" id="{4D699676-1AAF-8AEF-AEF2-D6DA1ED2AD7E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5706998" y="1602372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7" name="Straight Arrow Connector 86">
                      <a:extLst>
                        <a:ext uri="{FF2B5EF4-FFF2-40B4-BE49-F238E27FC236}">
                          <a16:creationId xmlns:a16="http://schemas.microsoft.com/office/drawing/2014/main" id="{59FA2D31-BF5C-F4F0-77E1-43A8EEF2169E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5763660" y="1602371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8" name="Straight Arrow Connector 87">
                      <a:extLst>
                        <a:ext uri="{FF2B5EF4-FFF2-40B4-BE49-F238E27FC236}">
                          <a16:creationId xmlns:a16="http://schemas.microsoft.com/office/drawing/2014/main" id="{8B16CBA4-2492-1096-239F-0CE9F65AED20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5826344" y="1602371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9" name="Straight Arrow Connector 88">
                      <a:extLst>
                        <a:ext uri="{FF2B5EF4-FFF2-40B4-BE49-F238E27FC236}">
                          <a16:creationId xmlns:a16="http://schemas.microsoft.com/office/drawing/2014/main" id="{9C798C1D-1997-25E4-9E0F-2EC6AE484C78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5887491" y="1602371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0" name="Straight Arrow Connector 89">
                      <a:extLst>
                        <a:ext uri="{FF2B5EF4-FFF2-40B4-BE49-F238E27FC236}">
                          <a16:creationId xmlns:a16="http://schemas.microsoft.com/office/drawing/2014/main" id="{195D9E16-0732-875F-ADB6-4F04B4092E36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5943409" y="1602372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1" name="Straight Arrow Connector 90">
                      <a:extLst>
                        <a:ext uri="{FF2B5EF4-FFF2-40B4-BE49-F238E27FC236}">
                          <a16:creationId xmlns:a16="http://schemas.microsoft.com/office/drawing/2014/main" id="{0E571844-E999-8291-1260-4918A4DB2B0D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6000071" y="1602371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2" name="Straight Arrow Connector 91">
                      <a:extLst>
                        <a:ext uri="{FF2B5EF4-FFF2-40B4-BE49-F238E27FC236}">
                          <a16:creationId xmlns:a16="http://schemas.microsoft.com/office/drawing/2014/main" id="{2842D8E7-23E0-F9D1-89AB-675DB58FDC6E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6062755" y="1602371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3" name="Straight Arrow Connector 92">
                      <a:extLst>
                        <a:ext uri="{FF2B5EF4-FFF2-40B4-BE49-F238E27FC236}">
                          <a16:creationId xmlns:a16="http://schemas.microsoft.com/office/drawing/2014/main" id="{DCBAFB09-BEDF-F13D-1E58-3E1E192CF0EA}"/>
                        </a:ext>
                      </a:extLst>
                    </p:cNvPr>
                    <p:cNvCxnSpPr/>
                    <p:nvPr/>
                  </p:nvCxnSpPr>
                  <p:spPr>
                    <a:xfrm flipH="1">
                      <a:off x="6123902" y="1602371"/>
                      <a:ext cx="1" cy="230781"/>
                    </a:xfrm>
                    <a:prstGeom prst="straightConnector1">
                      <a:avLst/>
                    </a:prstGeom>
                    <a:grpFill/>
                    <a:ln w="28575">
                      <a:solidFill>
                        <a:srgbClr val="00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78" name="Oval 77">
                    <a:extLst>
                      <a:ext uri="{FF2B5EF4-FFF2-40B4-BE49-F238E27FC236}">
                        <a16:creationId xmlns:a16="http://schemas.microsoft.com/office/drawing/2014/main" id="{0DECC28D-209F-F0D5-7861-7D7EFD6DAB03}"/>
                      </a:ext>
                    </a:extLst>
                  </p:cNvPr>
                  <p:cNvSpPr/>
                  <p:nvPr/>
                </p:nvSpPr>
                <p:spPr>
                  <a:xfrm>
                    <a:off x="5935838" y="1836973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79" name="Oval 78">
                    <a:extLst>
                      <a:ext uri="{FF2B5EF4-FFF2-40B4-BE49-F238E27FC236}">
                        <a16:creationId xmlns:a16="http://schemas.microsoft.com/office/drawing/2014/main" id="{369EF3FD-8B72-52A6-6681-57A40CD02599}"/>
                      </a:ext>
                    </a:extLst>
                  </p:cNvPr>
                  <p:cNvSpPr/>
                  <p:nvPr/>
                </p:nvSpPr>
                <p:spPr>
                  <a:xfrm>
                    <a:off x="6014201" y="1836969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80" name="Oval 79">
                    <a:extLst>
                      <a:ext uri="{FF2B5EF4-FFF2-40B4-BE49-F238E27FC236}">
                        <a16:creationId xmlns:a16="http://schemas.microsoft.com/office/drawing/2014/main" id="{4420ECF2-FAF2-6F01-D33B-F3F0DEAA9088}"/>
                      </a:ext>
                    </a:extLst>
                  </p:cNvPr>
                  <p:cNvSpPr/>
                  <p:nvPr/>
                </p:nvSpPr>
                <p:spPr>
                  <a:xfrm>
                    <a:off x="6092574" y="1836970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81" name="Oval 80">
                    <a:extLst>
                      <a:ext uri="{FF2B5EF4-FFF2-40B4-BE49-F238E27FC236}">
                        <a16:creationId xmlns:a16="http://schemas.microsoft.com/office/drawing/2014/main" id="{D51621F4-EAAD-F327-6A38-5005D47D1267}"/>
                      </a:ext>
                    </a:extLst>
                  </p:cNvPr>
                  <p:cNvSpPr/>
                  <p:nvPr/>
                </p:nvSpPr>
                <p:spPr>
                  <a:xfrm>
                    <a:off x="6170944" y="1836969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82" name="Oval 81">
                    <a:extLst>
                      <a:ext uri="{FF2B5EF4-FFF2-40B4-BE49-F238E27FC236}">
                        <a16:creationId xmlns:a16="http://schemas.microsoft.com/office/drawing/2014/main" id="{DC23214F-D35D-5026-D5CA-EE42CBA1FE41}"/>
                      </a:ext>
                    </a:extLst>
                  </p:cNvPr>
                  <p:cNvSpPr/>
                  <p:nvPr/>
                </p:nvSpPr>
                <p:spPr>
                  <a:xfrm>
                    <a:off x="5622360" y="1836973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83" name="Oval 82">
                    <a:extLst>
                      <a:ext uri="{FF2B5EF4-FFF2-40B4-BE49-F238E27FC236}">
                        <a16:creationId xmlns:a16="http://schemas.microsoft.com/office/drawing/2014/main" id="{F7F6FA2E-4D7F-0609-CAD3-209869C454BE}"/>
                      </a:ext>
                    </a:extLst>
                  </p:cNvPr>
                  <p:cNvSpPr/>
                  <p:nvPr/>
                </p:nvSpPr>
                <p:spPr>
                  <a:xfrm>
                    <a:off x="5700723" y="1836969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84" name="Oval 83">
                    <a:extLst>
                      <a:ext uri="{FF2B5EF4-FFF2-40B4-BE49-F238E27FC236}">
                        <a16:creationId xmlns:a16="http://schemas.microsoft.com/office/drawing/2014/main" id="{18037173-CEE4-8EBF-021A-FD2FDC568174}"/>
                      </a:ext>
                    </a:extLst>
                  </p:cNvPr>
                  <p:cNvSpPr/>
                  <p:nvPr/>
                </p:nvSpPr>
                <p:spPr>
                  <a:xfrm>
                    <a:off x="5779096" y="1836970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  <p:sp>
                <p:nvSpPr>
                  <p:cNvPr id="85" name="Oval 84">
                    <a:extLst>
                      <a:ext uri="{FF2B5EF4-FFF2-40B4-BE49-F238E27FC236}">
                        <a16:creationId xmlns:a16="http://schemas.microsoft.com/office/drawing/2014/main" id="{2F31F29B-09C2-1744-51C8-CE1186ADEBBA}"/>
                      </a:ext>
                    </a:extLst>
                  </p:cNvPr>
                  <p:cNvSpPr/>
                  <p:nvPr/>
                </p:nvSpPr>
                <p:spPr>
                  <a:xfrm>
                    <a:off x="5857466" y="1836969"/>
                    <a:ext cx="45715" cy="45715"/>
                  </a:xfrm>
                  <a:prstGeom prst="ellipse">
                    <a:avLst/>
                  </a:prstGeom>
                  <a:grpFill/>
                  <a:ln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1100"/>
                  </a:p>
                </p:txBody>
              </p:sp>
            </p:grp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F120D853-F7CB-8A0C-C195-11B7D89F423E}"/>
                    </a:ext>
                  </a:extLst>
                </p:cNvPr>
                <p:cNvSpPr txBox="1"/>
                <p:nvPr/>
              </p:nvSpPr>
              <p:spPr>
                <a:xfrm>
                  <a:off x="2153588" y="4283084"/>
                  <a:ext cx="1631583" cy="673289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txBody>
                <a:bodyPr wrap="square" lIns="36000" tIns="144000" rIns="36000" bIns="144000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MONTE CARLO </a:t>
                  </a:r>
                </a:p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INTEGRATION</a:t>
                  </a: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A3ACD80F-C4C2-F5B0-EA9C-D21D47CC0FE1}"/>
                    </a:ext>
                  </a:extLst>
                </p:cNvPr>
                <p:cNvSpPr txBox="1"/>
                <p:nvPr/>
              </p:nvSpPr>
              <p:spPr>
                <a:xfrm>
                  <a:off x="4153121" y="4283084"/>
                  <a:ext cx="1631583" cy="673289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txBody>
                <a:bodyPr wrap="square" lIns="36000" tIns="144000" rIns="36000" bIns="144000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MONTE CARLO </a:t>
                  </a:r>
                </a:p>
                <a:p>
                  <a:pPr algn="ctr"/>
                  <a:r>
                    <a:rPr lang="en-US" sz="1100" b="1" dirty="0"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UNWEIGHTING</a:t>
                  </a:r>
                </a:p>
              </p:txBody>
            </p:sp>
            <p:sp>
              <p:nvSpPr>
                <p:cNvPr id="38" name="Rounded Rectangle 105">
                  <a:extLst>
                    <a:ext uri="{FF2B5EF4-FFF2-40B4-BE49-F238E27FC236}">
                      <a16:creationId xmlns:a16="http://schemas.microsoft.com/office/drawing/2014/main" id="{6C764D90-0687-EACE-E5DD-1154D5569A2C}"/>
                    </a:ext>
                  </a:extLst>
                </p:cNvPr>
                <p:cNvSpPr/>
                <p:nvPr/>
              </p:nvSpPr>
              <p:spPr>
                <a:xfrm>
                  <a:off x="4028141" y="5010038"/>
                  <a:ext cx="1911204" cy="498591"/>
                </a:xfrm>
                <a:prstGeom prst="roundRect">
                  <a:avLst/>
                </a:pr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r>
                    <a:rPr lang="en-US" sz="1100" b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UNWEIGHTED EVENTS </a:t>
                  </a:r>
                  <a:r>
                    <a:rPr lang="en-US" sz="1100" b="1" i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{EVT_i , W_i=</a:t>
                  </a:r>
                  <a:r>
                    <a:rPr lang="en-US" sz="1100" b="1" i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  <a:sym typeface="Symbol" panose="05050102010706020507" pitchFamily="18" charset="2"/>
                    </a:rPr>
                    <a:t>1</a:t>
                  </a:r>
                  <a:r>
                    <a:rPr lang="en-US" sz="1100" b="1" i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}</a:t>
                  </a:r>
                </a:p>
              </p:txBody>
            </p:sp>
            <p:sp>
              <p:nvSpPr>
                <p:cNvPr id="39" name="Rounded Rectangle 106">
                  <a:extLst>
                    <a:ext uri="{FF2B5EF4-FFF2-40B4-BE49-F238E27FC236}">
                      <a16:creationId xmlns:a16="http://schemas.microsoft.com/office/drawing/2014/main" id="{E448A06D-8E38-ADB4-0565-2D4C00E1ECF8}"/>
                    </a:ext>
                  </a:extLst>
                </p:cNvPr>
                <p:cNvSpPr/>
                <p:nvPr/>
              </p:nvSpPr>
              <p:spPr>
                <a:xfrm>
                  <a:off x="2989476" y="3658483"/>
                  <a:ext cx="1911204" cy="498591"/>
                </a:xfrm>
                <a:prstGeom prst="roundRect">
                  <a:avLst/>
                </a:pr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r>
                    <a:rPr lang="en-US" sz="1100" b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WEIGHTED EVENTS </a:t>
                  </a:r>
                  <a:r>
                    <a:rPr lang="en-US" sz="1100" b="1" i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{EVT_i , W_i}</a:t>
                  </a:r>
                </a:p>
              </p:txBody>
            </p:sp>
            <p:sp>
              <p:nvSpPr>
                <p:cNvPr id="40" name="Rounded Rectangle 107">
                  <a:extLst>
                    <a:ext uri="{FF2B5EF4-FFF2-40B4-BE49-F238E27FC236}">
                      <a16:creationId xmlns:a16="http://schemas.microsoft.com/office/drawing/2014/main" id="{483D65CA-6E6B-23AE-82E3-5BA3BE78E968}"/>
                    </a:ext>
                  </a:extLst>
                </p:cNvPr>
                <p:cNvSpPr/>
                <p:nvPr/>
              </p:nvSpPr>
              <p:spPr>
                <a:xfrm>
                  <a:off x="2001395" y="5010038"/>
                  <a:ext cx="1911204" cy="498591"/>
                </a:xfrm>
                <a:prstGeom prst="roundRect">
                  <a:avLst/>
                </a:prstGeom>
                <a:solidFill>
                  <a:srgbClr val="CCEC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36000" rIns="36000" rtlCol="0" anchor="ctr"/>
                <a:lstStyle/>
                <a:p>
                  <a:pPr algn="ctr"/>
                  <a:r>
                    <a:rPr lang="en-US" sz="1100" b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CROSS-SECTIONS etc...</a:t>
                  </a:r>
                </a:p>
                <a:p>
                  <a:pPr algn="ctr"/>
                  <a:r>
                    <a:rPr lang="en-US" sz="1100" b="1" i="1" dirty="0">
                      <a:solidFill>
                        <a:srgbClr val="0000FF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(AVG W_i, MAX W_i)</a:t>
                  </a:r>
                </a:p>
              </p:txBody>
            </p:sp>
            <p:grpSp>
              <p:nvGrpSpPr>
                <p:cNvPr id="41" name="Group 40">
                  <a:extLst>
                    <a:ext uri="{FF2B5EF4-FFF2-40B4-BE49-F238E27FC236}">
                      <a16:creationId xmlns:a16="http://schemas.microsoft.com/office/drawing/2014/main" id="{A377314D-ACF0-42DB-8E6D-B5FB4CA65115}"/>
                    </a:ext>
                  </a:extLst>
                </p:cNvPr>
                <p:cNvGrpSpPr/>
                <p:nvPr/>
              </p:nvGrpSpPr>
              <p:grpSpPr>
                <a:xfrm>
                  <a:off x="3797691" y="3485218"/>
                  <a:ext cx="356945" cy="201889"/>
                  <a:chOff x="5734958" y="2556917"/>
                  <a:chExt cx="416905" cy="230782"/>
                </a:xfrm>
              </p:grpSpPr>
              <p:cxnSp>
                <p:nvCxnSpPr>
                  <p:cNvPr id="69" name="Straight Arrow Connector 68">
                    <a:extLst>
                      <a:ext uri="{FF2B5EF4-FFF2-40B4-BE49-F238E27FC236}">
                        <a16:creationId xmlns:a16="http://schemas.microsoft.com/office/drawing/2014/main" id="{636ED463-9A6A-93C6-891D-940AD5BC773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34958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Arrow Connector 69">
                    <a:extLst>
                      <a:ext uri="{FF2B5EF4-FFF2-40B4-BE49-F238E27FC236}">
                        <a16:creationId xmlns:a16="http://schemas.microsoft.com/office/drawing/2014/main" id="{F78E57FE-B700-7448-DD0E-00A08CC4C62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91620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Arrow Connector 70">
                    <a:extLst>
                      <a:ext uri="{FF2B5EF4-FFF2-40B4-BE49-F238E27FC236}">
                        <a16:creationId xmlns:a16="http://schemas.microsoft.com/office/drawing/2014/main" id="{7490523D-AB97-D564-FF67-4B3A55FC88AC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54304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Straight Arrow Connector 71">
                    <a:extLst>
                      <a:ext uri="{FF2B5EF4-FFF2-40B4-BE49-F238E27FC236}">
                        <a16:creationId xmlns:a16="http://schemas.microsoft.com/office/drawing/2014/main" id="{823A3D57-13C2-79BB-8C2E-B937AEF0E258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1545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Arrow Connector 72">
                    <a:extLst>
                      <a:ext uri="{FF2B5EF4-FFF2-40B4-BE49-F238E27FC236}">
                        <a16:creationId xmlns:a16="http://schemas.microsoft.com/office/drawing/2014/main" id="{8C384A24-6145-1F42-E95E-F5C05236A20A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71369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4" name="Straight Arrow Connector 73">
                    <a:extLst>
                      <a:ext uri="{FF2B5EF4-FFF2-40B4-BE49-F238E27FC236}">
                        <a16:creationId xmlns:a16="http://schemas.microsoft.com/office/drawing/2014/main" id="{2940B434-D196-FAE0-1689-85A8A71B1FC1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803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Arrow Connector 74">
                    <a:extLst>
                      <a:ext uri="{FF2B5EF4-FFF2-40B4-BE49-F238E27FC236}">
                        <a16:creationId xmlns:a16="http://schemas.microsoft.com/office/drawing/2014/main" id="{ADD1AE64-B7CD-AE88-E85A-2CA3E141A33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90715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Arrow Connector 75">
                    <a:extLst>
                      <a:ext uri="{FF2B5EF4-FFF2-40B4-BE49-F238E27FC236}">
                        <a16:creationId xmlns:a16="http://schemas.microsoft.com/office/drawing/2014/main" id="{DDFF3DD0-A2BA-8ED0-A601-9775C0D7FCF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51862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C1AEFA32-8385-285C-8A1B-7E5B12AF3C3D}"/>
                    </a:ext>
                  </a:extLst>
                </p:cNvPr>
                <p:cNvGrpSpPr/>
                <p:nvPr/>
              </p:nvGrpSpPr>
              <p:grpSpPr>
                <a:xfrm>
                  <a:off x="3173996" y="4119134"/>
                  <a:ext cx="356945" cy="201889"/>
                  <a:chOff x="5734958" y="2556917"/>
                  <a:chExt cx="416905" cy="230782"/>
                </a:xfrm>
              </p:grpSpPr>
              <p:cxnSp>
                <p:nvCxnSpPr>
                  <p:cNvPr id="61" name="Straight Arrow Connector 60">
                    <a:extLst>
                      <a:ext uri="{FF2B5EF4-FFF2-40B4-BE49-F238E27FC236}">
                        <a16:creationId xmlns:a16="http://schemas.microsoft.com/office/drawing/2014/main" id="{BA170884-254A-FBAB-9E09-CE8AAE38924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34958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Straight Arrow Connector 61">
                    <a:extLst>
                      <a:ext uri="{FF2B5EF4-FFF2-40B4-BE49-F238E27FC236}">
                        <a16:creationId xmlns:a16="http://schemas.microsoft.com/office/drawing/2014/main" id="{641B0AA5-C741-7D5B-D647-F42381601F98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91620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Arrow Connector 62">
                    <a:extLst>
                      <a:ext uri="{FF2B5EF4-FFF2-40B4-BE49-F238E27FC236}">
                        <a16:creationId xmlns:a16="http://schemas.microsoft.com/office/drawing/2014/main" id="{03253905-AA11-D7B0-39C1-83A65BF6172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54304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Arrow Connector 63">
                    <a:extLst>
                      <a:ext uri="{FF2B5EF4-FFF2-40B4-BE49-F238E27FC236}">
                        <a16:creationId xmlns:a16="http://schemas.microsoft.com/office/drawing/2014/main" id="{2FBC6E22-61BB-AF85-6611-A680F0E556C6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1545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Arrow Connector 64">
                    <a:extLst>
                      <a:ext uri="{FF2B5EF4-FFF2-40B4-BE49-F238E27FC236}">
                        <a16:creationId xmlns:a16="http://schemas.microsoft.com/office/drawing/2014/main" id="{22FEABE2-66A6-A103-6BB6-AEF713573CE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71369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6" name="Straight Arrow Connector 65">
                    <a:extLst>
                      <a:ext uri="{FF2B5EF4-FFF2-40B4-BE49-F238E27FC236}">
                        <a16:creationId xmlns:a16="http://schemas.microsoft.com/office/drawing/2014/main" id="{8F6F7205-8325-0549-B9B3-C567A5934693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803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Arrow Connector 66">
                    <a:extLst>
                      <a:ext uri="{FF2B5EF4-FFF2-40B4-BE49-F238E27FC236}">
                        <a16:creationId xmlns:a16="http://schemas.microsoft.com/office/drawing/2014/main" id="{2ADFE165-697A-0A6D-A960-1C3C80472B1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90715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Arrow Connector 67">
                    <a:extLst>
                      <a:ext uri="{FF2B5EF4-FFF2-40B4-BE49-F238E27FC236}">
                        <a16:creationId xmlns:a16="http://schemas.microsoft.com/office/drawing/2014/main" id="{0FC95CF9-830F-B734-6EE8-41387363E125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51862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3" name="Group 42">
                  <a:extLst>
                    <a:ext uri="{FF2B5EF4-FFF2-40B4-BE49-F238E27FC236}">
                      <a16:creationId xmlns:a16="http://schemas.microsoft.com/office/drawing/2014/main" id="{6E6CACCA-8929-2106-7089-0113554E099A}"/>
                    </a:ext>
                  </a:extLst>
                </p:cNvPr>
                <p:cNvGrpSpPr/>
                <p:nvPr/>
              </p:nvGrpSpPr>
              <p:grpSpPr>
                <a:xfrm>
                  <a:off x="4442252" y="4109148"/>
                  <a:ext cx="356945" cy="201889"/>
                  <a:chOff x="5734958" y="2556917"/>
                  <a:chExt cx="416905" cy="230782"/>
                </a:xfrm>
              </p:grpSpPr>
              <p:cxnSp>
                <p:nvCxnSpPr>
                  <p:cNvPr id="53" name="Straight Arrow Connector 52">
                    <a:extLst>
                      <a:ext uri="{FF2B5EF4-FFF2-40B4-BE49-F238E27FC236}">
                        <a16:creationId xmlns:a16="http://schemas.microsoft.com/office/drawing/2014/main" id="{23DD8993-73C1-BF0C-ED46-44D170690FE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34958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Arrow Connector 53">
                    <a:extLst>
                      <a:ext uri="{FF2B5EF4-FFF2-40B4-BE49-F238E27FC236}">
                        <a16:creationId xmlns:a16="http://schemas.microsoft.com/office/drawing/2014/main" id="{432D37C0-61A3-14F3-CAE2-E621F424E3E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791620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Arrow Connector 54">
                    <a:extLst>
                      <a:ext uri="{FF2B5EF4-FFF2-40B4-BE49-F238E27FC236}">
                        <a16:creationId xmlns:a16="http://schemas.microsoft.com/office/drawing/2014/main" id="{595E3757-BC7C-DC06-47CC-36143DE77693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854304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Arrow Connector 55">
                    <a:extLst>
                      <a:ext uri="{FF2B5EF4-FFF2-40B4-BE49-F238E27FC236}">
                        <a16:creationId xmlns:a16="http://schemas.microsoft.com/office/drawing/2014/main" id="{49D91BD3-67CC-6180-0031-B992FD206A01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1545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Arrow Connector 56">
                    <a:extLst>
                      <a:ext uri="{FF2B5EF4-FFF2-40B4-BE49-F238E27FC236}">
                        <a16:creationId xmlns:a16="http://schemas.microsoft.com/office/drawing/2014/main" id="{17FB6298-6AC2-04C9-5607-0E97571A98A9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5971369" y="2556918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Arrow Connector 57">
                    <a:extLst>
                      <a:ext uri="{FF2B5EF4-FFF2-40B4-BE49-F238E27FC236}">
                        <a16:creationId xmlns:a16="http://schemas.microsoft.com/office/drawing/2014/main" id="{6C0AC4EB-67B4-5EDD-6F2E-FC249148C44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28031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Arrow Connector 58">
                    <a:extLst>
                      <a:ext uri="{FF2B5EF4-FFF2-40B4-BE49-F238E27FC236}">
                        <a16:creationId xmlns:a16="http://schemas.microsoft.com/office/drawing/2014/main" id="{14C38546-7405-4421-001C-0349FDF55B5E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090715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Arrow Connector 59">
                    <a:extLst>
                      <a:ext uri="{FF2B5EF4-FFF2-40B4-BE49-F238E27FC236}">
                        <a16:creationId xmlns:a16="http://schemas.microsoft.com/office/drawing/2014/main" id="{23CC850F-A910-ED29-4FD4-2F653648D801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151862" y="2556917"/>
                    <a:ext cx="1" cy="230781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F08158F5-2E6B-2A71-D6AB-F5133246E81C}"/>
                    </a:ext>
                  </a:extLst>
                </p:cNvPr>
                <p:cNvSpPr/>
                <p:nvPr/>
              </p:nvSpPr>
              <p:spPr>
                <a:xfrm>
                  <a:off x="1166668" y="3486029"/>
                  <a:ext cx="1621428" cy="635994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100" b="1" dirty="0">
                      <a:solidFill>
                        <a:srgbClr val="000000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PHASE SPACE</a:t>
                  </a:r>
                </a:p>
                <a:p>
                  <a:pPr algn="ctr"/>
                  <a:r>
                    <a:rPr lang="en-US" sz="1100" b="1" dirty="0">
                      <a:solidFill>
                        <a:srgbClr val="000000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SAMPLING OPTIMISATION</a:t>
                  </a:r>
                </a:p>
              </p:txBody>
            </p:sp>
            <p:cxnSp>
              <p:nvCxnSpPr>
                <p:cNvPr id="45" name="Straight Arrow Connector 44">
                  <a:extLst>
                    <a:ext uri="{FF2B5EF4-FFF2-40B4-BE49-F238E27FC236}">
                      <a16:creationId xmlns:a16="http://schemas.microsoft.com/office/drawing/2014/main" id="{9AD93F46-9F8C-1467-69A5-05E76614BCEE}"/>
                    </a:ext>
                  </a:extLst>
                </p:cNvPr>
                <p:cNvCxnSpPr/>
                <p:nvPr/>
              </p:nvCxnSpPr>
              <p:spPr>
                <a:xfrm flipH="1">
                  <a:off x="2966221" y="4890804"/>
                  <a:ext cx="1" cy="201888"/>
                </a:xfrm>
                <a:prstGeom prst="straightConnector1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6" name="Group 45">
                  <a:extLst>
                    <a:ext uri="{FF2B5EF4-FFF2-40B4-BE49-F238E27FC236}">
                      <a16:creationId xmlns:a16="http://schemas.microsoft.com/office/drawing/2014/main" id="{12FDA3DD-FAC2-1251-7E9B-386554A7F936}"/>
                    </a:ext>
                  </a:extLst>
                </p:cNvPr>
                <p:cNvGrpSpPr/>
                <p:nvPr/>
              </p:nvGrpSpPr>
              <p:grpSpPr>
                <a:xfrm>
                  <a:off x="4944973" y="4900893"/>
                  <a:ext cx="47877" cy="201889"/>
                  <a:chOff x="4510519" y="4208023"/>
                  <a:chExt cx="53673" cy="226331"/>
                </a:xfrm>
              </p:grpSpPr>
              <p:cxnSp>
                <p:nvCxnSpPr>
                  <p:cNvPr id="51" name="Straight Arrow Connector 50">
                    <a:extLst>
                      <a:ext uri="{FF2B5EF4-FFF2-40B4-BE49-F238E27FC236}">
                        <a16:creationId xmlns:a16="http://schemas.microsoft.com/office/drawing/2014/main" id="{4A95D749-C51E-DABE-4D4E-1F8491BCE26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4510519" y="4208023"/>
                    <a:ext cx="1" cy="226330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Arrow Connector 51">
                    <a:extLst>
                      <a:ext uri="{FF2B5EF4-FFF2-40B4-BE49-F238E27FC236}">
                        <a16:creationId xmlns:a16="http://schemas.microsoft.com/office/drawing/2014/main" id="{8AE8A4F3-1DF9-3CE0-A1ED-3E43BBDDC70C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4564191" y="4208024"/>
                    <a:ext cx="1" cy="226330"/>
                  </a:xfrm>
                  <a:prstGeom prst="straightConnector1">
                    <a:avLst/>
                  </a:prstGeom>
                  <a:ln w="28575">
                    <a:solidFill>
                      <a:srgbClr val="000000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7" name="Curved Connector 154">
                  <a:extLst>
                    <a:ext uri="{FF2B5EF4-FFF2-40B4-BE49-F238E27FC236}">
                      <a16:creationId xmlns:a16="http://schemas.microsoft.com/office/drawing/2014/main" id="{1CED51A9-A42B-BFD3-2E15-F685C4B5FEBC}"/>
                    </a:ext>
                  </a:extLst>
                </p:cNvPr>
                <p:cNvCxnSpPr>
                  <a:stCxn id="36" idx="1"/>
                  <a:endCxn id="44" idx="2"/>
                </p:cNvCxnSpPr>
                <p:nvPr/>
              </p:nvCxnSpPr>
              <p:spPr>
                <a:xfrm rot="10800000">
                  <a:off x="1977384" y="4122024"/>
                  <a:ext cx="176205" cy="482942"/>
                </a:xfrm>
                <a:prstGeom prst="curvedConnector2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Curved Connector 157">
                  <a:extLst>
                    <a:ext uri="{FF2B5EF4-FFF2-40B4-BE49-F238E27FC236}">
                      <a16:creationId xmlns:a16="http://schemas.microsoft.com/office/drawing/2014/main" id="{01CD8801-7139-2C2F-42E3-715A4FE75B66}"/>
                    </a:ext>
                  </a:extLst>
                </p:cNvPr>
                <p:cNvCxnSpPr>
                  <a:stCxn id="44" idx="0"/>
                  <a:endCxn id="32" idx="1"/>
                </p:cNvCxnSpPr>
                <p:nvPr/>
              </p:nvCxnSpPr>
              <p:spPr>
                <a:xfrm rot="5400000" flipH="1" flipV="1">
                  <a:off x="2043057" y="2360076"/>
                  <a:ext cx="1060279" cy="1191627"/>
                </a:xfrm>
                <a:prstGeom prst="curvedConnector2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20EE870F-9EAA-E7E9-D953-3D9289915549}"/>
                    </a:ext>
                  </a:extLst>
                </p:cNvPr>
                <p:cNvSpPr txBox="1"/>
                <p:nvPr/>
              </p:nvSpPr>
              <p:spPr>
                <a:xfrm>
                  <a:off x="4836278" y="1279407"/>
                  <a:ext cx="1382379" cy="82313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100" b="1" dirty="0">
                      <a:solidFill>
                        <a:srgbClr val="FF0000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MC MATRIX ELEMENT GENERATOR (e.g. MG5aMC)</a:t>
                  </a:r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411D08E6-9B2C-C0F1-0661-BA19CE4A31B0}"/>
                    </a:ext>
                  </a:extLst>
                </p:cNvPr>
                <p:cNvSpPr txBox="1"/>
                <p:nvPr/>
              </p:nvSpPr>
              <p:spPr>
                <a:xfrm>
                  <a:off x="4197580" y="2668354"/>
                  <a:ext cx="1790501" cy="181090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100" b="1" dirty="0"/>
                    <a:t>+ optional event cuts</a:t>
                  </a:r>
                </a:p>
              </p:txBody>
            </p:sp>
          </p:grp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4E58DAE-03A8-5116-F432-5EDD40E5DC6C}"/>
                </a:ext>
              </a:extLst>
            </p:cNvPr>
            <p:cNvGrpSpPr/>
            <p:nvPr/>
          </p:nvGrpSpPr>
          <p:grpSpPr>
            <a:xfrm>
              <a:off x="7230489" y="2546434"/>
              <a:ext cx="1767316" cy="3324646"/>
              <a:chOff x="7014677" y="1431828"/>
              <a:chExt cx="1981277" cy="3727144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65121F50-204C-1FFA-36C1-9D3E0682B4FD}"/>
                  </a:ext>
                </a:extLst>
              </p:cNvPr>
              <p:cNvSpPr/>
              <p:nvPr/>
            </p:nvSpPr>
            <p:spPr>
              <a:xfrm>
                <a:off x="7019108" y="1431828"/>
                <a:ext cx="1976846" cy="2639844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4553E2D-4165-AF8C-3D97-51C8CA74E07C}"/>
                  </a:ext>
                </a:extLst>
              </p:cNvPr>
              <p:cNvSpPr/>
              <p:nvPr/>
            </p:nvSpPr>
            <p:spPr>
              <a:xfrm>
                <a:off x="7014677" y="4289786"/>
                <a:ext cx="1976845" cy="858563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rgbClr val="FF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9DC9FCD-4DE7-B36D-6F68-340320CF7754}"/>
                  </a:ext>
                </a:extLst>
              </p:cNvPr>
              <p:cNvSpPr/>
              <p:nvPr/>
            </p:nvSpPr>
            <p:spPr>
              <a:xfrm>
                <a:off x="7089282" y="2957008"/>
                <a:ext cx="1817727" cy="458017"/>
              </a:xfrm>
              <a:prstGeom prst="rect">
                <a:avLst/>
              </a:prstGeom>
              <a:solidFill>
                <a:srgbClr val="CC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HADRONISATION</a:t>
                </a:r>
              </a:p>
              <a:p>
                <a:pPr algn="ctr"/>
                <a:r>
                  <a:rPr lang="en-US" sz="1100" b="1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AND DECAY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AA25E53D-372A-839E-75C6-4B0BA0239BB9}"/>
                  </a:ext>
                </a:extLst>
              </p:cNvPr>
              <p:cNvSpPr/>
              <p:nvPr/>
            </p:nvSpPr>
            <p:spPr>
              <a:xfrm>
                <a:off x="7089282" y="2399227"/>
                <a:ext cx="1817727" cy="458017"/>
              </a:xfrm>
              <a:prstGeom prst="rect">
                <a:avLst/>
              </a:prstGeom>
              <a:solidFill>
                <a:srgbClr val="CC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PARTON SHOWERS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43E742E-7B6E-DA08-478A-6A3631E6163F}"/>
                  </a:ext>
                </a:extLst>
              </p:cNvPr>
              <p:cNvSpPr/>
              <p:nvPr/>
            </p:nvSpPr>
            <p:spPr>
              <a:xfrm>
                <a:off x="7089281" y="3514789"/>
                <a:ext cx="1817727" cy="458017"/>
              </a:xfrm>
              <a:prstGeom prst="rect">
                <a:avLst/>
              </a:prstGeom>
              <a:solidFill>
                <a:srgbClr val="CC99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PARTICLE FILTERING</a:t>
                </a:r>
              </a:p>
            </p:txBody>
          </p: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6E0306FB-756B-F56B-CEC0-3ACCDA6BD1CE}"/>
                  </a:ext>
                </a:extLst>
              </p:cNvPr>
              <p:cNvGrpSpPr/>
              <p:nvPr/>
            </p:nvGrpSpPr>
            <p:grpSpPr>
              <a:xfrm>
                <a:off x="7971306" y="2762168"/>
                <a:ext cx="53673" cy="226331"/>
                <a:chOff x="4510519" y="4208023"/>
                <a:chExt cx="53673" cy="226331"/>
              </a:xfrm>
            </p:grpSpPr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2866E6A8-C2F4-D6F2-CCBE-51D2E067D41D}"/>
                    </a:ext>
                  </a:extLst>
                </p:cNvPr>
                <p:cNvCxnSpPr/>
                <p:nvPr/>
              </p:nvCxnSpPr>
              <p:spPr>
                <a:xfrm flipH="1">
                  <a:off x="4510519" y="4208023"/>
                  <a:ext cx="1" cy="226330"/>
                </a:xfrm>
                <a:prstGeom prst="straightConnector1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Arrow Connector 25">
                  <a:extLst>
                    <a:ext uri="{FF2B5EF4-FFF2-40B4-BE49-F238E27FC236}">
                      <a16:creationId xmlns:a16="http://schemas.microsoft.com/office/drawing/2014/main" id="{B4CD8258-00CE-6C48-53DC-583250350B53}"/>
                    </a:ext>
                  </a:extLst>
                </p:cNvPr>
                <p:cNvCxnSpPr/>
                <p:nvPr/>
              </p:nvCxnSpPr>
              <p:spPr>
                <a:xfrm flipH="1">
                  <a:off x="4564191" y="4208024"/>
                  <a:ext cx="1" cy="226330"/>
                </a:xfrm>
                <a:prstGeom prst="straightConnector1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89660E95-DEB2-987C-1821-BA36674072C3}"/>
                  </a:ext>
                </a:extLst>
              </p:cNvPr>
              <p:cNvGrpSpPr/>
              <p:nvPr/>
            </p:nvGrpSpPr>
            <p:grpSpPr>
              <a:xfrm>
                <a:off x="7971307" y="3358078"/>
                <a:ext cx="53673" cy="226331"/>
                <a:chOff x="4510519" y="4208023"/>
                <a:chExt cx="53673" cy="226331"/>
              </a:xfrm>
            </p:grpSpPr>
            <p:cxnSp>
              <p:nvCxnSpPr>
                <p:cNvPr id="23" name="Straight Arrow Connector 22">
                  <a:extLst>
                    <a:ext uri="{FF2B5EF4-FFF2-40B4-BE49-F238E27FC236}">
                      <a16:creationId xmlns:a16="http://schemas.microsoft.com/office/drawing/2014/main" id="{EEB2290C-DCF3-30C8-E6D3-EF98B4A1F0A5}"/>
                    </a:ext>
                  </a:extLst>
                </p:cNvPr>
                <p:cNvCxnSpPr/>
                <p:nvPr/>
              </p:nvCxnSpPr>
              <p:spPr>
                <a:xfrm flipH="1">
                  <a:off x="4510519" y="4208023"/>
                  <a:ext cx="1" cy="226330"/>
                </a:xfrm>
                <a:prstGeom prst="straightConnector1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Arrow Connector 23">
                  <a:extLst>
                    <a:ext uri="{FF2B5EF4-FFF2-40B4-BE49-F238E27FC236}">
                      <a16:creationId xmlns:a16="http://schemas.microsoft.com/office/drawing/2014/main" id="{1F6B9306-F4F3-B912-C54A-18FF6A20B23C}"/>
                    </a:ext>
                  </a:extLst>
                </p:cNvPr>
                <p:cNvCxnSpPr/>
                <p:nvPr/>
              </p:nvCxnSpPr>
              <p:spPr>
                <a:xfrm flipH="1">
                  <a:off x="4564191" y="4208024"/>
                  <a:ext cx="1" cy="226330"/>
                </a:xfrm>
                <a:prstGeom prst="straightConnector1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DE41E8A-C124-5628-E30B-4D8FB601AC75}"/>
                  </a:ext>
                </a:extLst>
              </p:cNvPr>
              <p:cNvSpPr/>
              <p:nvPr/>
            </p:nvSpPr>
            <p:spPr>
              <a:xfrm>
                <a:off x="7114366" y="4357001"/>
                <a:ext cx="1817727" cy="458017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DETECTOR SIMULATION</a:t>
                </a:r>
              </a:p>
            </p:txBody>
          </p: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19E1BFF1-F69E-4693-F6D0-4124CBAE290D}"/>
                  </a:ext>
                </a:extLst>
              </p:cNvPr>
              <p:cNvGrpSpPr/>
              <p:nvPr/>
            </p:nvGrpSpPr>
            <p:grpSpPr>
              <a:xfrm>
                <a:off x="7978974" y="3927862"/>
                <a:ext cx="62016" cy="489332"/>
                <a:chOff x="4510519" y="4208023"/>
                <a:chExt cx="53673" cy="226331"/>
              </a:xfrm>
            </p:grpSpPr>
            <p:cxnSp>
              <p:nvCxnSpPr>
                <p:cNvPr id="21" name="Straight Arrow Connector 20">
                  <a:extLst>
                    <a:ext uri="{FF2B5EF4-FFF2-40B4-BE49-F238E27FC236}">
                      <a16:creationId xmlns:a16="http://schemas.microsoft.com/office/drawing/2014/main" id="{EE4B6A6E-0B49-A638-9F40-7DC676F01E7C}"/>
                    </a:ext>
                  </a:extLst>
                </p:cNvPr>
                <p:cNvCxnSpPr/>
                <p:nvPr/>
              </p:nvCxnSpPr>
              <p:spPr>
                <a:xfrm flipH="1">
                  <a:off x="4510519" y="4208023"/>
                  <a:ext cx="1" cy="226330"/>
                </a:xfrm>
                <a:prstGeom prst="straightConnector1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C36F3AA1-27B1-18B0-4EF4-195728718487}"/>
                    </a:ext>
                  </a:extLst>
                </p:cNvPr>
                <p:cNvCxnSpPr/>
                <p:nvPr/>
              </p:nvCxnSpPr>
              <p:spPr>
                <a:xfrm flipH="1">
                  <a:off x="4564191" y="4208024"/>
                  <a:ext cx="1" cy="226330"/>
                </a:xfrm>
                <a:prstGeom prst="straightConnector1">
                  <a:avLst/>
                </a:prstGeom>
                <a:ln w="28575">
                  <a:solidFill>
                    <a:srgbClr val="000000"/>
                  </a:solidFill>
                  <a:prstDash val="sysDot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9E019DC5-EFE8-FFDD-9C04-B8630A597ACC}"/>
                  </a:ext>
                </a:extLst>
              </p:cNvPr>
              <p:cNvSpPr txBox="1"/>
              <p:nvPr/>
            </p:nvSpPr>
            <p:spPr>
              <a:xfrm>
                <a:off x="7058473" y="1431828"/>
                <a:ext cx="1898115" cy="9227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SHOWERING AND HADRONIZATION GENERATORS</a:t>
                </a:r>
                <a:br>
                  <a:rPr lang="en-US" sz="11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</a:br>
                <a:r>
                  <a:rPr lang="en-US" sz="11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(e.g. PYTHIA)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4223C83-33F4-A83B-0E4B-FD5EE120A938}"/>
                  </a:ext>
                </a:extLst>
              </p:cNvPr>
              <p:cNvSpPr txBox="1"/>
              <p:nvPr/>
            </p:nvSpPr>
            <p:spPr>
              <a:xfrm>
                <a:off x="7058473" y="4845223"/>
                <a:ext cx="1898115" cy="313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(GEANT4)</a:t>
                </a:r>
              </a:p>
            </p:txBody>
          </p:sp>
        </p:grpSp>
        <p:cxnSp>
          <p:nvCxnSpPr>
            <p:cNvPr id="7" name="Elbow Connector 165">
              <a:extLst>
                <a:ext uri="{FF2B5EF4-FFF2-40B4-BE49-F238E27FC236}">
                  <a16:creationId xmlns:a16="http://schemas.microsoft.com/office/drawing/2014/main" id="{F6A92668-C1FA-5E27-8759-8DA500D8BB2B}"/>
                </a:ext>
              </a:extLst>
            </p:cNvPr>
            <p:cNvCxnSpPr/>
            <p:nvPr/>
          </p:nvCxnSpPr>
          <p:spPr>
            <a:xfrm rot="5400000" flipH="1" flipV="1">
              <a:off x="4619242" y="2970626"/>
              <a:ext cx="1983056" cy="3449102"/>
            </a:xfrm>
            <a:prstGeom prst="bentConnector4">
              <a:avLst>
                <a:gd name="adj1" fmla="val -4300"/>
                <a:gd name="adj2" fmla="val 91586"/>
              </a:avLst>
            </a:prstGeom>
            <a:ln w="28575">
              <a:solidFill>
                <a:srgbClr val="00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Elbow Connector 216">
              <a:extLst>
                <a:ext uri="{FF2B5EF4-FFF2-40B4-BE49-F238E27FC236}">
                  <a16:creationId xmlns:a16="http://schemas.microsoft.com/office/drawing/2014/main" id="{8BFE1CAB-41E1-CBC9-6D71-5C42B411BFA1}"/>
                </a:ext>
              </a:extLst>
            </p:cNvPr>
            <p:cNvCxnSpPr/>
            <p:nvPr/>
          </p:nvCxnSpPr>
          <p:spPr>
            <a:xfrm flipV="1">
              <a:off x="6838903" y="3489040"/>
              <a:ext cx="489180" cy="1866807"/>
            </a:xfrm>
            <a:prstGeom prst="bentConnector3">
              <a:avLst>
                <a:gd name="adj1" fmla="val 15137"/>
              </a:avLst>
            </a:prstGeom>
            <a:ln w="28575">
              <a:solidFill>
                <a:srgbClr val="00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Elbow Connector 218">
              <a:extLst>
                <a:ext uri="{FF2B5EF4-FFF2-40B4-BE49-F238E27FC236}">
                  <a16:creationId xmlns:a16="http://schemas.microsoft.com/office/drawing/2014/main" id="{731EC4A4-B03A-6208-FA3B-EB2D247798A4}"/>
                </a:ext>
              </a:extLst>
            </p:cNvPr>
            <p:cNvCxnSpPr/>
            <p:nvPr/>
          </p:nvCxnSpPr>
          <p:spPr>
            <a:xfrm flipV="1">
              <a:off x="6833968" y="3550830"/>
              <a:ext cx="489180" cy="1866807"/>
            </a:xfrm>
            <a:prstGeom prst="bentConnector3">
              <a:avLst>
                <a:gd name="adj1" fmla="val 25747"/>
              </a:avLst>
            </a:prstGeom>
            <a:ln w="28575">
              <a:solidFill>
                <a:srgbClr val="000000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BCDE0E22-CC5D-A306-9E2B-3EC6D5ABABAB}"/>
              </a:ext>
            </a:extLst>
          </p:cNvPr>
          <p:cNvSpPr txBox="1"/>
          <p:nvPr/>
        </p:nvSpPr>
        <p:spPr>
          <a:xfrm>
            <a:off x="688477" y="1907353"/>
            <a:ext cx="2344385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For each event:</a:t>
            </a:r>
          </a:p>
          <a:p>
            <a:endParaRPr lang="en-US" sz="1200" dirty="0"/>
          </a:p>
          <a:p>
            <a:r>
              <a:rPr lang="en-US" sz="1200" dirty="0"/>
              <a:t>1.</a:t>
            </a:r>
          </a:p>
          <a:p>
            <a:r>
              <a:rPr lang="en-US" sz="1200" dirty="0"/>
              <a:t>Output: random numbers</a:t>
            </a:r>
          </a:p>
          <a:p>
            <a:endParaRPr lang="en-US" sz="1200" dirty="0"/>
          </a:p>
          <a:p>
            <a:r>
              <a:rPr lang="en-US" sz="1200" dirty="0"/>
              <a:t>2. </a:t>
            </a:r>
          </a:p>
          <a:p>
            <a:r>
              <a:rPr lang="en-US" sz="1200" dirty="0"/>
              <a:t>Input: random numbers</a:t>
            </a:r>
          </a:p>
          <a:p>
            <a:r>
              <a:rPr lang="en-US" sz="1200" dirty="0"/>
              <a:t>Output: particle 4-momenta</a:t>
            </a:r>
          </a:p>
          <a:p>
            <a:endParaRPr lang="en-US" sz="1200" dirty="0"/>
          </a:p>
          <a:p>
            <a:r>
              <a:rPr lang="en-US" sz="1200" dirty="0">
                <a:solidFill>
                  <a:srgbClr val="CC00CC"/>
                </a:solidFill>
              </a:rPr>
              <a:t>3. </a:t>
            </a:r>
          </a:p>
          <a:p>
            <a:r>
              <a:rPr lang="en-US" sz="1200" dirty="0">
                <a:solidFill>
                  <a:srgbClr val="CC00CC"/>
                </a:solidFill>
              </a:rPr>
              <a:t>Input: particle 4-momenta</a:t>
            </a:r>
          </a:p>
          <a:p>
            <a:r>
              <a:rPr lang="en-US" sz="1200" dirty="0">
                <a:solidFill>
                  <a:srgbClr val="CC00CC"/>
                </a:solidFill>
              </a:rPr>
              <a:t>Output: Matrix Element (ME)</a:t>
            </a:r>
          </a:p>
          <a:p>
            <a:r>
              <a:rPr lang="en-US" sz="1200" b="1" i="1" dirty="0">
                <a:solidFill>
                  <a:srgbClr val="CC00CC"/>
                </a:solidFill>
              </a:rPr>
              <a:t>CPU BOTTLENECK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endParaRPr lang="en-US" sz="1200" dirty="0"/>
          </a:p>
          <a:p>
            <a:r>
              <a:rPr lang="en-US" sz="1100" i="1" dirty="0"/>
              <a:t>(NB: “Matrix Element” is an </a:t>
            </a:r>
          </a:p>
          <a:p>
            <a:r>
              <a:rPr lang="en-US" sz="1100" i="1" dirty="0"/>
              <a:t>element of the </a:t>
            </a:r>
            <a:r>
              <a:rPr lang="en-US" sz="1100" b="1" i="1" dirty="0"/>
              <a:t>scattering matrix</a:t>
            </a:r>
            <a:r>
              <a:rPr lang="en-US" sz="1100" i="1" dirty="0"/>
              <a:t>... not a linear algebra concept!)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94A87DC-42A6-19AF-D3B8-C9BC2D66B235}"/>
              </a:ext>
            </a:extLst>
          </p:cNvPr>
          <p:cNvSpPr txBox="1"/>
          <p:nvPr/>
        </p:nvSpPr>
        <p:spPr>
          <a:xfrm>
            <a:off x="3272501" y="830235"/>
            <a:ext cx="56462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rgbClr val="FF0000"/>
                </a:solidFill>
              </a:rPr>
              <a:t>Monte Carlo sampling: randomly generate and process</a:t>
            </a:r>
          </a:p>
          <a:p>
            <a:pPr algn="ctr"/>
            <a:r>
              <a:rPr lang="en-US" sz="1600" i="1" dirty="0">
                <a:solidFill>
                  <a:srgbClr val="FF0000"/>
                </a:solidFill>
              </a:rPr>
              <a:t>MANY different events (“phase space points”)</a:t>
            </a:r>
          </a:p>
          <a:p>
            <a:pPr algn="ctr"/>
            <a:endParaRPr lang="en-US" sz="800" i="1" dirty="0">
              <a:solidFill>
                <a:srgbClr val="FF0000"/>
              </a:solidFill>
            </a:endParaRPr>
          </a:p>
          <a:p>
            <a:pPr algn="ctr"/>
            <a:r>
              <a:rPr lang="en-US" sz="1600" i="1" dirty="0">
                <a:solidFill>
                  <a:srgbClr val="FF0000"/>
                </a:solidFill>
              </a:rPr>
              <a:t>This can be parallelized (SIMT/SIMD and multithreading) </a:t>
            </a:r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26189B17-8FA7-1B3E-1888-BE51FFACAB3D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926123" y="2413325"/>
            <a:ext cx="4532948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DBE8D9BA-30D6-FC8E-C173-BAC2E3C4B8DE}"/>
              </a:ext>
            </a:extLst>
          </p:cNvPr>
          <p:cNvCxnSpPr>
            <a:cxnSpLocks/>
            <a:endCxn id="32" idx="1"/>
          </p:cNvCxnSpPr>
          <p:nvPr/>
        </p:nvCxnSpPr>
        <p:spPr>
          <a:xfrm>
            <a:off x="926123" y="3013226"/>
            <a:ext cx="4532947" cy="102107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B18AAD3C-DC81-1C8A-B1E2-4CA816972E96}"/>
              </a:ext>
            </a:extLst>
          </p:cNvPr>
          <p:cNvCxnSpPr>
            <a:cxnSpLocks/>
            <a:endCxn id="33" idx="1"/>
          </p:cNvCxnSpPr>
          <p:nvPr/>
        </p:nvCxnSpPr>
        <p:spPr>
          <a:xfrm>
            <a:off x="926123" y="3692770"/>
            <a:ext cx="4532948" cy="124571"/>
          </a:xfrm>
          <a:prstGeom prst="straightConnector1">
            <a:avLst/>
          </a:prstGeom>
          <a:ln>
            <a:solidFill>
              <a:srgbClr val="FF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52498FAD-BF8C-49A4-678B-48136E7FB1E1}"/>
              </a:ext>
            </a:extLst>
          </p:cNvPr>
          <p:cNvCxnSpPr>
            <a:cxnSpLocks/>
            <a:endCxn id="78" idx="0"/>
          </p:cNvCxnSpPr>
          <p:nvPr/>
        </p:nvCxnSpPr>
        <p:spPr>
          <a:xfrm>
            <a:off x="6095642" y="1714004"/>
            <a:ext cx="145857" cy="922933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8" name="Picture 107">
            <a:extLst>
              <a:ext uri="{FF2B5EF4-FFF2-40B4-BE49-F238E27FC236}">
                <a16:creationId xmlns:a16="http://schemas.microsoft.com/office/drawing/2014/main" id="{1291C57B-C1C0-5F96-39EA-F8DCDC2C6D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6586" y="1037046"/>
            <a:ext cx="994169" cy="636890"/>
          </a:xfrm>
          <a:prstGeom prst="rect">
            <a:avLst/>
          </a:prstGeom>
        </p:spPr>
      </p:pic>
      <p:sp>
        <p:nvSpPr>
          <p:cNvPr id="119" name="TextBox 118">
            <a:extLst>
              <a:ext uri="{FF2B5EF4-FFF2-40B4-BE49-F238E27FC236}">
                <a16:creationId xmlns:a16="http://schemas.microsoft.com/office/drawing/2014/main" id="{C016C7BE-CB55-54CA-B615-749B63C74088}"/>
              </a:ext>
            </a:extLst>
          </p:cNvPr>
          <p:cNvSpPr txBox="1"/>
          <p:nvPr/>
        </p:nvSpPr>
        <p:spPr>
          <a:xfrm>
            <a:off x="3032863" y="6189785"/>
            <a:ext cx="5571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chemeClr val="bg2"/>
                </a:solidFill>
              </a:rPr>
              <a:t>(FOR LATER!) Physics output: cross-section and LHE event file</a:t>
            </a:r>
          </a:p>
        </p:txBody>
      </p:sp>
    </p:spTree>
    <p:extLst>
      <p:ext uri="{BB962C8B-B14F-4D97-AF65-F5344CB8AC3E}">
        <p14:creationId xmlns:p14="http://schemas.microsoft.com/office/powerpoint/2010/main" val="24719650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23292-2F9B-DB77-B4D9-7162ADA4A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MG5aMC data parallelism: design for lockstep processing!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8A61F5-E3A6-DF4D-7E88-2BF31B8D22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9255" y="815788"/>
            <a:ext cx="12365255" cy="5567084"/>
          </a:xfrm>
        </p:spPr>
        <p:txBody>
          <a:bodyPr/>
          <a:lstStyle/>
          <a:p>
            <a:r>
              <a:rPr lang="en-US" dirty="0"/>
              <a:t>In MC generators, </a:t>
            </a:r>
            <a:r>
              <a:rPr lang="en-US" i="1" u="sng" dirty="0">
                <a:highlight>
                  <a:srgbClr val="FFFF00"/>
                </a:highlight>
              </a:rPr>
              <a:t>the same function is used to compute the Matrix Element for many different events</a:t>
            </a:r>
            <a:endParaRPr lang="en-US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lvl="1"/>
            <a:r>
              <a:rPr lang="en-US" b="1" i="1" u="sng" dirty="0">
                <a:solidFill>
                  <a:srgbClr val="FF0000"/>
                </a:solidFill>
              </a:rPr>
              <a:t>ANY</a:t>
            </a:r>
            <a:r>
              <a:rPr lang="en-US" i="1" dirty="0">
                <a:solidFill>
                  <a:srgbClr val="FF0000"/>
                </a:solidFill>
              </a:rPr>
              <a:t> matrix element generator is a good fit for lockstep processing on GPUs (SIMT) and vector CPUs (SIMD)</a:t>
            </a:r>
          </a:p>
          <a:p>
            <a:pPr lvl="1"/>
            <a:r>
              <a:rPr lang="en-US" dirty="0"/>
              <a:t>Data parallelism strategy in madgraph4gpu is event-level parallelism (many events = many phase space points)</a:t>
            </a:r>
          </a:p>
          <a:p>
            <a:pPr lvl="1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B626876-0D74-0B3C-6826-162FF856B06B}"/>
              </a:ext>
            </a:extLst>
          </p:cNvPr>
          <p:cNvSpPr/>
          <p:nvPr/>
        </p:nvSpPr>
        <p:spPr>
          <a:xfrm>
            <a:off x="1488123" y="1973127"/>
            <a:ext cx="4375428" cy="44050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39A4F0-005F-78B5-9D0E-F4F59EED201B}"/>
              </a:ext>
            </a:extLst>
          </p:cNvPr>
          <p:cNvSpPr/>
          <p:nvPr/>
        </p:nvSpPr>
        <p:spPr>
          <a:xfrm>
            <a:off x="6044116" y="1973127"/>
            <a:ext cx="4375428" cy="44050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3B0D39-66F7-7CC1-EED4-3FBC9EB4DFA2}"/>
              </a:ext>
            </a:extLst>
          </p:cNvPr>
          <p:cNvSpPr txBox="1"/>
          <p:nvPr/>
        </p:nvSpPr>
        <p:spPr>
          <a:xfrm>
            <a:off x="1385160" y="5644208"/>
            <a:ext cx="45605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GPU SIMT (Single Instruction Multiple Threads) </a:t>
            </a:r>
          </a:p>
          <a:p>
            <a:pPr algn="ctr"/>
            <a:r>
              <a:rPr lang="en-US" i="1" u="sng" dirty="0">
                <a:solidFill>
                  <a:srgbClr val="FF0000"/>
                </a:solidFill>
              </a:rPr>
              <a:t>Lockstep</a:t>
            </a:r>
            <a:r>
              <a:rPr lang="en-US" i="1" dirty="0">
                <a:solidFill>
                  <a:srgbClr val="FF0000"/>
                </a:solidFill>
              </a:rPr>
              <a:t>: all threads in a warp follow the same branch</a:t>
            </a:r>
          </a:p>
          <a:p>
            <a:pPr algn="ctr"/>
            <a:r>
              <a:rPr lang="en-US" dirty="0"/>
              <a:t>Minimum parallelism: 32 threads in a warp (NVidia)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6A1760-DF11-A484-7FFC-39CB9388C570}"/>
              </a:ext>
            </a:extLst>
          </p:cNvPr>
          <p:cNvSpPr txBox="1"/>
          <p:nvPr/>
        </p:nvSpPr>
        <p:spPr>
          <a:xfrm>
            <a:off x="5955885" y="5639495"/>
            <a:ext cx="44919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CPU SIMD (Single Instruction Multiple Data) </a:t>
            </a:r>
          </a:p>
          <a:p>
            <a:pPr algn="ctr"/>
            <a:r>
              <a:rPr lang="en-US" i="1" u="sng" dirty="0">
                <a:solidFill>
                  <a:srgbClr val="FF0000"/>
                </a:solidFill>
              </a:rPr>
              <a:t>Lockstep</a:t>
            </a:r>
            <a:r>
              <a:rPr lang="en-US" i="1" dirty="0">
                <a:solidFill>
                  <a:srgbClr val="FF0000"/>
                </a:solidFill>
              </a:rPr>
              <a:t>: same op for all data in a vector register</a:t>
            </a:r>
          </a:p>
          <a:p>
            <a:pPr algn="ctr"/>
            <a:r>
              <a:rPr lang="en-US" dirty="0"/>
              <a:t>Minimum parallelism: 2 to 16 (SSE/AVX2/AVX512...)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12F1872-BD85-6BCA-2D66-A2873C24DADC}"/>
              </a:ext>
            </a:extLst>
          </p:cNvPr>
          <p:cNvCxnSpPr>
            <a:cxnSpLocks/>
          </p:cNvCxnSpPr>
          <p:nvPr/>
        </p:nvCxnSpPr>
        <p:spPr>
          <a:xfrm flipH="1" flipV="1">
            <a:off x="3843650" y="4205031"/>
            <a:ext cx="1234394" cy="233161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C2F205A2-05A8-D8F5-3D50-51905BE81ABB}"/>
              </a:ext>
            </a:extLst>
          </p:cNvPr>
          <p:cNvCxnSpPr/>
          <p:nvPr/>
        </p:nvCxnSpPr>
        <p:spPr>
          <a:xfrm>
            <a:off x="6749404" y="4458532"/>
            <a:ext cx="1607768" cy="25314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977440D2-65F9-6C15-1E5C-D48FBF6CB461}"/>
              </a:ext>
            </a:extLst>
          </p:cNvPr>
          <p:cNvSpPr txBox="1"/>
          <p:nvPr/>
        </p:nvSpPr>
        <p:spPr>
          <a:xfrm>
            <a:off x="3698757" y="4376956"/>
            <a:ext cx="937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GPU SIMT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F4990F6-DD44-C7CC-00EB-4E88881F06AC}"/>
              </a:ext>
            </a:extLst>
          </p:cNvPr>
          <p:cNvSpPr txBox="1"/>
          <p:nvPr/>
        </p:nvSpPr>
        <p:spPr>
          <a:xfrm>
            <a:off x="6686155" y="4760391"/>
            <a:ext cx="937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CPU SIMD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26E290-B4B2-C4B4-B133-C11EE42AD967}"/>
              </a:ext>
            </a:extLst>
          </p:cNvPr>
          <p:cNvSpPr txBox="1"/>
          <p:nvPr/>
        </p:nvSpPr>
        <p:spPr>
          <a:xfrm rot="16200000">
            <a:off x="404087" y="3593350"/>
            <a:ext cx="234268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See the </a:t>
            </a:r>
            <a:r>
              <a:rPr lang="en-US" sz="1000" i="1" dirty="0">
                <a:hlinkClick r:id="rId2"/>
              </a:rPr>
              <a:t>NVidia Volta whitepaper</a:t>
            </a:r>
            <a:endParaRPr lang="en-US" sz="1000" i="1" dirty="0"/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096D9DCC-FC4D-FA03-9431-E72976FFF9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6441" y="2015462"/>
            <a:ext cx="1920508" cy="365811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E3864787-89EB-6B3A-734D-B99F11BE06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772" y="2358672"/>
            <a:ext cx="2091982" cy="2880762"/>
          </a:xfrm>
          <a:prstGeom prst="rect">
            <a:avLst/>
          </a:prstGeom>
        </p:spPr>
      </p:pic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0EC41CF0-B4B4-D0CB-D0DA-4535E5749173}"/>
              </a:ext>
            </a:extLst>
          </p:cNvPr>
          <p:cNvCxnSpPr/>
          <p:nvPr/>
        </p:nvCxnSpPr>
        <p:spPr>
          <a:xfrm>
            <a:off x="1702386" y="2098584"/>
            <a:ext cx="945151" cy="342987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DBDFB978-2503-B525-1CA8-722D1CCEF7CE}"/>
              </a:ext>
            </a:extLst>
          </p:cNvPr>
          <p:cNvCxnSpPr/>
          <p:nvPr/>
        </p:nvCxnSpPr>
        <p:spPr>
          <a:xfrm flipH="1">
            <a:off x="1702386" y="2098584"/>
            <a:ext cx="945151" cy="342987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2A525CAD-5E27-6E67-7CA1-BA33B3D905B1}"/>
              </a:ext>
            </a:extLst>
          </p:cNvPr>
          <p:cNvCxnSpPr/>
          <p:nvPr/>
        </p:nvCxnSpPr>
        <p:spPr>
          <a:xfrm>
            <a:off x="9869604" y="1990489"/>
            <a:ext cx="494434" cy="369134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71F4F929-4D7F-DA25-5B18-840BCECC5D6C}"/>
              </a:ext>
            </a:extLst>
          </p:cNvPr>
          <p:cNvCxnSpPr/>
          <p:nvPr/>
        </p:nvCxnSpPr>
        <p:spPr>
          <a:xfrm flipH="1">
            <a:off x="9869604" y="1990489"/>
            <a:ext cx="494434" cy="369134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E50C3F9-C2D6-0DA3-AAF5-5FDA6C5D2979}"/>
              </a:ext>
            </a:extLst>
          </p:cNvPr>
          <p:cNvGrpSpPr/>
          <p:nvPr/>
        </p:nvGrpSpPr>
        <p:grpSpPr>
          <a:xfrm>
            <a:off x="4992579" y="2386491"/>
            <a:ext cx="1827231" cy="3030858"/>
            <a:chOff x="4983870" y="2438745"/>
            <a:chExt cx="1827231" cy="3030858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50FEE861-C9D7-1FA3-5C7E-6D6B786E547C}"/>
                </a:ext>
              </a:extLst>
            </p:cNvPr>
            <p:cNvSpPr/>
            <p:nvPr/>
          </p:nvSpPr>
          <p:spPr>
            <a:xfrm>
              <a:off x="4983870" y="2438745"/>
              <a:ext cx="1827231" cy="2890901"/>
            </a:xfrm>
            <a:prstGeom prst="rect">
              <a:avLst/>
            </a:prstGeom>
            <a:solidFill>
              <a:schemeClr val="tx2">
                <a:lumMod val="65000"/>
              </a:schemeClr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11F684F1-0758-2689-5354-C5BF18C47370}"/>
                </a:ext>
              </a:extLst>
            </p:cNvPr>
            <p:cNvSpPr txBox="1"/>
            <p:nvPr/>
          </p:nvSpPr>
          <p:spPr>
            <a:xfrm>
              <a:off x="5078043" y="2538582"/>
              <a:ext cx="1670899" cy="66014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PSEUDO RANDOM</a:t>
              </a:r>
            </a:p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NUMBERS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9E656C81-E44A-BEC7-2B0C-0F1E67572D32}"/>
                </a:ext>
              </a:extLst>
            </p:cNvPr>
            <p:cNvSpPr txBox="1"/>
            <p:nvPr/>
          </p:nvSpPr>
          <p:spPr>
            <a:xfrm>
              <a:off x="5078042" y="3323351"/>
              <a:ext cx="1670899" cy="660144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PHASE SPACE</a:t>
              </a:r>
            </a:p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SAMPLING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AD18E229-FA82-0C23-D9D3-9141EDD08BF8}"/>
                </a:ext>
              </a:extLst>
            </p:cNvPr>
            <p:cNvSpPr txBox="1"/>
            <p:nvPr/>
          </p:nvSpPr>
          <p:spPr>
            <a:xfrm>
              <a:off x="5078044" y="4329504"/>
              <a:ext cx="1670898" cy="660144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txBody>
            <a:bodyPr wrap="square" lIns="36000" tIns="144000" rIns="36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 ELEMENT</a:t>
              </a:r>
            </a:p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CALCULATION</a:t>
              </a:r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C6232AF4-8185-B2CD-6408-C98E3A8D77C8}"/>
                </a:ext>
              </a:extLst>
            </p:cNvPr>
            <p:cNvGrpSpPr/>
            <p:nvPr/>
          </p:nvGrpSpPr>
          <p:grpSpPr>
            <a:xfrm>
              <a:off x="5636433" y="3115578"/>
              <a:ext cx="570427" cy="295194"/>
              <a:chOff x="5622360" y="1836969"/>
              <a:chExt cx="594299" cy="300999"/>
            </a:xfrm>
            <a:solidFill>
              <a:srgbClr val="000000"/>
            </a:solidFill>
          </p:grpSpPr>
          <p:grpSp>
            <p:nvGrpSpPr>
              <p:cNvPr id="126" name="Group 125">
                <a:extLst>
                  <a:ext uri="{FF2B5EF4-FFF2-40B4-BE49-F238E27FC236}">
                    <a16:creationId xmlns:a16="http://schemas.microsoft.com/office/drawing/2014/main" id="{C5A3C9CF-FB41-4A79-C7F8-829CFFC14241}"/>
                  </a:ext>
                </a:extLst>
              </p:cNvPr>
              <p:cNvGrpSpPr/>
              <p:nvPr/>
            </p:nvGrpSpPr>
            <p:grpSpPr>
              <a:xfrm>
                <a:off x="5706998" y="1907186"/>
                <a:ext cx="416905" cy="230782"/>
                <a:chOff x="5706998" y="1602371"/>
                <a:chExt cx="416905" cy="230782"/>
              </a:xfrm>
              <a:grpFill/>
            </p:grpSpPr>
            <p:cxnSp>
              <p:nvCxnSpPr>
                <p:cNvPr id="135" name="Straight Arrow Connector 134">
                  <a:extLst>
                    <a:ext uri="{FF2B5EF4-FFF2-40B4-BE49-F238E27FC236}">
                      <a16:creationId xmlns:a16="http://schemas.microsoft.com/office/drawing/2014/main" id="{5A6B42F0-3193-D42E-79E2-D29DC5B50972}"/>
                    </a:ext>
                  </a:extLst>
                </p:cNvPr>
                <p:cNvCxnSpPr/>
                <p:nvPr/>
              </p:nvCxnSpPr>
              <p:spPr>
                <a:xfrm flipH="1">
                  <a:off x="5706998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6" name="Straight Arrow Connector 135">
                  <a:extLst>
                    <a:ext uri="{FF2B5EF4-FFF2-40B4-BE49-F238E27FC236}">
                      <a16:creationId xmlns:a16="http://schemas.microsoft.com/office/drawing/2014/main" id="{0E429F2C-0FCA-C437-DCE2-17AA466E53AB}"/>
                    </a:ext>
                  </a:extLst>
                </p:cNvPr>
                <p:cNvCxnSpPr/>
                <p:nvPr/>
              </p:nvCxnSpPr>
              <p:spPr>
                <a:xfrm flipH="1">
                  <a:off x="5763660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Arrow Connector 136">
                  <a:extLst>
                    <a:ext uri="{FF2B5EF4-FFF2-40B4-BE49-F238E27FC236}">
                      <a16:creationId xmlns:a16="http://schemas.microsoft.com/office/drawing/2014/main" id="{CBB53F77-F455-34D7-2883-AE92D2E77216}"/>
                    </a:ext>
                  </a:extLst>
                </p:cNvPr>
                <p:cNvCxnSpPr/>
                <p:nvPr/>
              </p:nvCxnSpPr>
              <p:spPr>
                <a:xfrm flipH="1">
                  <a:off x="5826344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Arrow Connector 137">
                  <a:extLst>
                    <a:ext uri="{FF2B5EF4-FFF2-40B4-BE49-F238E27FC236}">
                      <a16:creationId xmlns:a16="http://schemas.microsoft.com/office/drawing/2014/main" id="{98CDC3FE-2B50-DE58-1B73-03B93BE02588}"/>
                    </a:ext>
                  </a:extLst>
                </p:cNvPr>
                <p:cNvCxnSpPr/>
                <p:nvPr/>
              </p:nvCxnSpPr>
              <p:spPr>
                <a:xfrm flipH="1">
                  <a:off x="588749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Arrow Connector 138">
                  <a:extLst>
                    <a:ext uri="{FF2B5EF4-FFF2-40B4-BE49-F238E27FC236}">
                      <a16:creationId xmlns:a16="http://schemas.microsoft.com/office/drawing/2014/main" id="{3AC42617-DED0-9E93-3409-42679C831F76}"/>
                    </a:ext>
                  </a:extLst>
                </p:cNvPr>
                <p:cNvCxnSpPr/>
                <p:nvPr/>
              </p:nvCxnSpPr>
              <p:spPr>
                <a:xfrm flipH="1">
                  <a:off x="5943409" y="1602372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0" name="Straight Arrow Connector 139">
                  <a:extLst>
                    <a:ext uri="{FF2B5EF4-FFF2-40B4-BE49-F238E27FC236}">
                      <a16:creationId xmlns:a16="http://schemas.microsoft.com/office/drawing/2014/main" id="{5ED428BC-1F07-D6E2-A03A-8D45B6CE0DC0}"/>
                    </a:ext>
                  </a:extLst>
                </p:cNvPr>
                <p:cNvCxnSpPr/>
                <p:nvPr/>
              </p:nvCxnSpPr>
              <p:spPr>
                <a:xfrm flipH="1">
                  <a:off x="6000071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1" name="Straight Arrow Connector 140">
                  <a:extLst>
                    <a:ext uri="{FF2B5EF4-FFF2-40B4-BE49-F238E27FC236}">
                      <a16:creationId xmlns:a16="http://schemas.microsoft.com/office/drawing/2014/main" id="{B58A0079-DADF-98C2-50DD-3B0B08E9F19D}"/>
                    </a:ext>
                  </a:extLst>
                </p:cNvPr>
                <p:cNvCxnSpPr/>
                <p:nvPr/>
              </p:nvCxnSpPr>
              <p:spPr>
                <a:xfrm flipH="1">
                  <a:off x="6062755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2" name="Straight Arrow Connector 141">
                  <a:extLst>
                    <a:ext uri="{FF2B5EF4-FFF2-40B4-BE49-F238E27FC236}">
                      <a16:creationId xmlns:a16="http://schemas.microsoft.com/office/drawing/2014/main" id="{E7B36298-D6A6-F75A-0A7F-916B59175B36}"/>
                    </a:ext>
                  </a:extLst>
                </p:cNvPr>
                <p:cNvCxnSpPr/>
                <p:nvPr/>
              </p:nvCxnSpPr>
              <p:spPr>
                <a:xfrm flipH="1">
                  <a:off x="6123902" y="1602371"/>
                  <a:ext cx="1" cy="230781"/>
                </a:xfrm>
                <a:prstGeom prst="straightConnector1">
                  <a:avLst/>
                </a:prstGeom>
                <a:grpFill/>
                <a:ln w="28575">
                  <a:solidFill>
                    <a:srgbClr val="00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27" name="Oval 126">
                <a:extLst>
                  <a:ext uri="{FF2B5EF4-FFF2-40B4-BE49-F238E27FC236}">
                    <a16:creationId xmlns:a16="http://schemas.microsoft.com/office/drawing/2014/main" id="{CF9E9891-613D-86A4-680C-6479B6BE708C}"/>
                  </a:ext>
                </a:extLst>
              </p:cNvPr>
              <p:cNvSpPr/>
              <p:nvPr/>
            </p:nvSpPr>
            <p:spPr>
              <a:xfrm>
                <a:off x="5935838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28" name="Oval 127">
                <a:extLst>
                  <a:ext uri="{FF2B5EF4-FFF2-40B4-BE49-F238E27FC236}">
                    <a16:creationId xmlns:a16="http://schemas.microsoft.com/office/drawing/2014/main" id="{B3C9E3EF-463F-5A4C-0E2F-1FE838E48B8F}"/>
                  </a:ext>
                </a:extLst>
              </p:cNvPr>
              <p:cNvSpPr/>
              <p:nvPr/>
            </p:nvSpPr>
            <p:spPr>
              <a:xfrm>
                <a:off x="6014201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29" name="Oval 128">
                <a:extLst>
                  <a:ext uri="{FF2B5EF4-FFF2-40B4-BE49-F238E27FC236}">
                    <a16:creationId xmlns:a16="http://schemas.microsoft.com/office/drawing/2014/main" id="{2C6206F1-0EC8-D5E8-5A1E-1F0538E4F90C}"/>
                  </a:ext>
                </a:extLst>
              </p:cNvPr>
              <p:cNvSpPr/>
              <p:nvPr/>
            </p:nvSpPr>
            <p:spPr>
              <a:xfrm>
                <a:off x="6092574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E480F2CB-E095-702D-53D1-7AE9F0005EB9}"/>
                  </a:ext>
                </a:extLst>
              </p:cNvPr>
              <p:cNvSpPr/>
              <p:nvPr/>
            </p:nvSpPr>
            <p:spPr>
              <a:xfrm>
                <a:off x="6170944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D7B4B4FC-045B-0FEC-495E-F5212C022CB5}"/>
                  </a:ext>
                </a:extLst>
              </p:cNvPr>
              <p:cNvSpPr/>
              <p:nvPr/>
            </p:nvSpPr>
            <p:spPr>
              <a:xfrm>
                <a:off x="5622360" y="1836973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32" name="Oval 131">
                <a:extLst>
                  <a:ext uri="{FF2B5EF4-FFF2-40B4-BE49-F238E27FC236}">
                    <a16:creationId xmlns:a16="http://schemas.microsoft.com/office/drawing/2014/main" id="{3096204D-A877-85A1-E03A-D98E347FE273}"/>
                  </a:ext>
                </a:extLst>
              </p:cNvPr>
              <p:cNvSpPr/>
              <p:nvPr/>
            </p:nvSpPr>
            <p:spPr>
              <a:xfrm>
                <a:off x="5700723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33" name="Oval 132">
                <a:extLst>
                  <a:ext uri="{FF2B5EF4-FFF2-40B4-BE49-F238E27FC236}">
                    <a16:creationId xmlns:a16="http://schemas.microsoft.com/office/drawing/2014/main" id="{79FB9405-90C7-633E-F8CC-65CD7D22363A}"/>
                  </a:ext>
                </a:extLst>
              </p:cNvPr>
              <p:cNvSpPr/>
              <p:nvPr/>
            </p:nvSpPr>
            <p:spPr>
              <a:xfrm>
                <a:off x="5779096" y="1836970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2412F11C-07C4-3C04-DCA1-FDFC2CB17DE7}"/>
                  </a:ext>
                </a:extLst>
              </p:cNvPr>
              <p:cNvSpPr/>
              <p:nvPr/>
            </p:nvSpPr>
            <p:spPr>
              <a:xfrm>
                <a:off x="5857466" y="1836969"/>
                <a:ext cx="45715" cy="45715"/>
              </a:xfrm>
              <a:prstGeom prst="ellipse">
                <a:avLst/>
              </a:prstGeom>
              <a:grpFill/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</p:grpSp>
        <p:sp>
          <p:nvSpPr>
            <p:cNvPr id="78" name="Rounded Rectangle 129">
              <a:extLst>
                <a:ext uri="{FF2B5EF4-FFF2-40B4-BE49-F238E27FC236}">
                  <a16:creationId xmlns:a16="http://schemas.microsoft.com/office/drawing/2014/main" id="{2E45BB70-82E9-E501-2753-FE72D4E2EA7A}"/>
                </a:ext>
              </a:extLst>
            </p:cNvPr>
            <p:cNvSpPr/>
            <p:nvPr/>
          </p:nvSpPr>
          <p:spPr>
            <a:xfrm>
              <a:off x="5069682" y="5039404"/>
              <a:ext cx="1670897" cy="225412"/>
            </a:xfrm>
            <a:prstGeom prst="roundRect">
              <a:avLst/>
            </a:pr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1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 ELEMENTS</a:t>
              </a:r>
              <a:endParaRPr lang="en-US" sz="110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79" name="Rounded Rectangle 100">
              <a:extLst>
                <a:ext uri="{FF2B5EF4-FFF2-40B4-BE49-F238E27FC236}">
                  <a16:creationId xmlns:a16="http://schemas.microsoft.com/office/drawing/2014/main" id="{6B79E99A-EB8C-22AA-7D74-B3ABF2A9150D}"/>
                </a:ext>
              </a:extLst>
            </p:cNvPr>
            <p:cNvSpPr/>
            <p:nvPr/>
          </p:nvSpPr>
          <p:spPr>
            <a:xfrm>
              <a:off x="5074040" y="4045017"/>
              <a:ext cx="1670897" cy="225412"/>
            </a:xfrm>
            <a:prstGeom prst="roundRect">
              <a:avLst/>
            </a:prstGeom>
            <a:solidFill>
              <a:srgbClr val="CCEC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rIns="36000" rtlCol="0" anchor="ctr"/>
            <a:lstStyle/>
            <a:p>
              <a:pPr algn="ctr"/>
              <a:r>
                <a:rPr lang="en-US" sz="1100" b="1" dirty="0">
                  <a:solidFill>
                    <a:srgbClr val="0000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MOMENTA</a:t>
              </a:r>
              <a:endParaRPr lang="en-US" sz="1100" b="1" i="1" dirty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A8CD9A69-AE0C-3254-213F-09AC9F255960}"/>
                </a:ext>
              </a:extLst>
            </p:cNvPr>
            <p:cNvGrpSpPr/>
            <p:nvPr/>
          </p:nvGrpSpPr>
          <p:grpSpPr>
            <a:xfrm>
              <a:off x="5718095" y="3854866"/>
              <a:ext cx="400159" cy="226331"/>
              <a:chOff x="5734958" y="2556917"/>
              <a:chExt cx="416905" cy="230782"/>
            </a:xfrm>
          </p:grpSpPr>
          <p:cxnSp>
            <p:nvCxnSpPr>
              <p:cNvPr id="118" name="Straight Arrow Connector 117">
                <a:extLst>
                  <a:ext uri="{FF2B5EF4-FFF2-40B4-BE49-F238E27FC236}">
                    <a16:creationId xmlns:a16="http://schemas.microsoft.com/office/drawing/2014/main" id="{CA0E88F3-CCCE-8AFD-FE2A-E56C36DEBB70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Arrow Connector 118">
                <a:extLst>
                  <a:ext uri="{FF2B5EF4-FFF2-40B4-BE49-F238E27FC236}">
                    <a16:creationId xmlns:a16="http://schemas.microsoft.com/office/drawing/2014/main" id="{455139E6-3FEC-B9B4-32CE-668FD5946916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Arrow Connector 119">
                <a:extLst>
                  <a:ext uri="{FF2B5EF4-FFF2-40B4-BE49-F238E27FC236}">
                    <a16:creationId xmlns:a16="http://schemas.microsoft.com/office/drawing/2014/main" id="{0178881B-E8C1-F762-9472-977FBDB1CBB5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Straight Arrow Connector 120">
                <a:extLst>
                  <a:ext uri="{FF2B5EF4-FFF2-40B4-BE49-F238E27FC236}">
                    <a16:creationId xmlns:a16="http://schemas.microsoft.com/office/drawing/2014/main" id="{FCDADC35-42CE-33F2-35AF-047B48EE2961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Straight Arrow Connector 121">
                <a:extLst>
                  <a:ext uri="{FF2B5EF4-FFF2-40B4-BE49-F238E27FC236}">
                    <a16:creationId xmlns:a16="http://schemas.microsoft.com/office/drawing/2014/main" id="{27FCB13B-E355-A670-87F1-0840E79B5392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Straight Arrow Connector 122">
                <a:extLst>
                  <a:ext uri="{FF2B5EF4-FFF2-40B4-BE49-F238E27FC236}">
                    <a16:creationId xmlns:a16="http://schemas.microsoft.com/office/drawing/2014/main" id="{DB278E8F-3BF2-FE03-858E-7B771B010F2D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Straight Arrow Connector 123">
                <a:extLst>
                  <a:ext uri="{FF2B5EF4-FFF2-40B4-BE49-F238E27FC236}">
                    <a16:creationId xmlns:a16="http://schemas.microsoft.com/office/drawing/2014/main" id="{85FA4514-9285-1C21-A0E2-4FAED598ABF8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Arrow Connector 124">
                <a:extLst>
                  <a:ext uri="{FF2B5EF4-FFF2-40B4-BE49-F238E27FC236}">
                    <a16:creationId xmlns:a16="http://schemas.microsoft.com/office/drawing/2014/main" id="{7557D20B-2BA7-A97F-91CF-D3B04FEC996C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05C5A36F-74F5-1053-EF43-08A90C458970}"/>
                </a:ext>
              </a:extLst>
            </p:cNvPr>
            <p:cNvGrpSpPr/>
            <p:nvPr/>
          </p:nvGrpSpPr>
          <p:grpSpPr>
            <a:xfrm>
              <a:off x="5719699" y="4231857"/>
              <a:ext cx="400159" cy="226331"/>
              <a:chOff x="5734958" y="2556917"/>
              <a:chExt cx="416905" cy="230782"/>
            </a:xfrm>
          </p:grpSpPr>
          <p:cxnSp>
            <p:nvCxnSpPr>
              <p:cNvPr id="110" name="Straight Arrow Connector 109">
                <a:extLst>
                  <a:ext uri="{FF2B5EF4-FFF2-40B4-BE49-F238E27FC236}">
                    <a16:creationId xmlns:a16="http://schemas.microsoft.com/office/drawing/2014/main" id="{073E04DA-3FC2-9967-640F-93AB740BD905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Arrow Connector 110">
                <a:extLst>
                  <a:ext uri="{FF2B5EF4-FFF2-40B4-BE49-F238E27FC236}">
                    <a16:creationId xmlns:a16="http://schemas.microsoft.com/office/drawing/2014/main" id="{B762C978-C5A6-1683-076F-681C649F97FB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Arrow Connector 111">
                <a:extLst>
                  <a:ext uri="{FF2B5EF4-FFF2-40B4-BE49-F238E27FC236}">
                    <a16:creationId xmlns:a16="http://schemas.microsoft.com/office/drawing/2014/main" id="{38B99DB9-A01F-44B4-0A58-B8922FA9B5BE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Straight Arrow Connector 112">
                <a:extLst>
                  <a:ext uri="{FF2B5EF4-FFF2-40B4-BE49-F238E27FC236}">
                    <a16:creationId xmlns:a16="http://schemas.microsoft.com/office/drawing/2014/main" id="{AEE97412-C8EE-F9A6-A94D-62748C7700CB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Arrow Connector 113">
                <a:extLst>
                  <a:ext uri="{FF2B5EF4-FFF2-40B4-BE49-F238E27FC236}">
                    <a16:creationId xmlns:a16="http://schemas.microsoft.com/office/drawing/2014/main" id="{B1C1F1F4-4CFB-DFDD-1E0F-FEBC7090A7DC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Arrow Connector 114">
                <a:extLst>
                  <a:ext uri="{FF2B5EF4-FFF2-40B4-BE49-F238E27FC236}">
                    <a16:creationId xmlns:a16="http://schemas.microsoft.com/office/drawing/2014/main" id="{15AB2297-C6B1-57E3-3E25-BE8B4A93DCF5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Straight Arrow Connector 115">
                <a:extLst>
                  <a:ext uri="{FF2B5EF4-FFF2-40B4-BE49-F238E27FC236}">
                    <a16:creationId xmlns:a16="http://schemas.microsoft.com/office/drawing/2014/main" id="{631BC878-C021-2A5F-4733-3324C7A27352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Arrow Connector 116">
                <a:extLst>
                  <a:ext uri="{FF2B5EF4-FFF2-40B4-BE49-F238E27FC236}">
                    <a16:creationId xmlns:a16="http://schemas.microsoft.com/office/drawing/2014/main" id="{73CC9F34-5F10-F176-3AA2-E9B4FD28623E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9EFAA8E2-B60A-D833-658B-1F3D32B161E6}"/>
                </a:ext>
              </a:extLst>
            </p:cNvPr>
            <p:cNvGrpSpPr/>
            <p:nvPr/>
          </p:nvGrpSpPr>
          <p:grpSpPr>
            <a:xfrm>
              <a:off x="5718096" y="4855894"/>
              <a:ext cx="400159" cy="226331"/>
              <a:chOff x="5734958" y="2556917"/>
              <a:chExt cx="416905" cy="230782"/>
            </a:xfrm>
          </p:grpSpPr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D1708F86-DAB0-65B0-6817-AE650E010E59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Arrow Connector 102">
                <a:extLst>
                  <a:ext uri="{FF2B5EF4-FFF2-40B4-BE49-F238E27FC236}">
                    <a16:creationId xmlns:a16="http://schemas.microsoft.com/office/drawing/2014/main" id="{20A8DDCB-F193-8B84-683A-91A3D6E25437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4BFFE80C-19AD-8730-7176-A06D837F55A8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Arrow Connector 104">
                <a:extLst>
                  <a:ext uri="{FF2B5EF4-FFF2-40B4-BE49-F238E27FC236}">
                    <a16:creationId xmlns:a16="http://schemas.microsoft.com/office/drawing/2014/main" id="{76D72393-C0D6-3B5F-4E2F-898AC0BBCAD5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Arrow Connector 105">
                <a:extLst>
                  <a:ext uri="{FF2B5EF4-FFF2-40B4-BE49-F238E27FC236}">
                    <a16:creationId xmlns:a16="http://schemas.microsoft.com/office/drawing/2014/main" id="{ED888998-8C3C-3D63-4CE3-CDAF9C5698AA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Arrow Connector 106">
                <a:extLst>
                  <a:ext uri="{FF2B5EF4-FFF2-40B4-BE49-F238E27FC236}">
                    <a16:creationId xmlns:a16="http://schemas.microsoft.com/office/drawing/2014/main" id="{1939E57E-6079-39F8-C4C7-22E057517FB2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Arrow Connector 107">
                <a:extLst>
                  <a:ext uri="{FF2B5EF4-FFF2-40B4-BE49-F238E27FC236}">
                    <a16:creationId xmlns:a16="http://schemas.microsoft.com/office/drawing/2014/main" id="{FE13BADB-8978-6253-01C0-353635691C06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>
                <a:extLst>
                  <a:ext uri="{FF2B5EF4-FFF2-40B4-BE49-F238E27FC236}">
                    <a16:creationId xmlns:a16="http://schemas.microsoft.com/office/drawing/2014/main" id="{DB9BE9C7-E695-4D47-D381-8041EE0C1DC3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7B1AE27A-2413-0CC3-3FB6-64D9B969239F}"/>
                </a:ext>
              </a:extLst>
            </p:cNvPr>
            <p:cNvGrpSpPr/>
            <p:nvPr/>
          </p:nvGrpSpPr>
          <p:grpSpPr>
            <a:xfrm>
              <a:off x="5289371" y="5243272"/>
              <a:ext cx="400159" cy="226331"/>
              <a:chOff x="5734958" y="2556917"/>
              <a:chExt cx="416905" cy="230782"/>
            </a:xfrm>
          </p:grpSpPr>
          <p:cxnSp>
            <p:nvCxnSpPr>
              <p:cNvPr id="94" name="Straight Arrow Connector 93">
                <a:extLst>
                  <a:ext uri="{FF2B5EF4-FFF2-40B4-BE49-F238E27FC236}">
                    <a16:creationId xmlns:a16="http://schemas.microsoft.com/office/drawing/2014/main" id="{9741C335-F8B5-DC3B-C789-F323B58A6B79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>
                <a:extLst>
                  <a:ext uri="{FF2B5EF4-FFF2-40B4-BE49-F238E27FC236}">
                    <a16:creationId xmlns:a16="http://schemas.microsoft.com/office/drawing/2014/main" id="{929FCEE9-8645-99AA-0B23-A3EE0B64F40A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Arrow Connector 95">
                <a:extLst>
                  <a:ext uri="{FF2B5EF4-FFF2-40B4-BE49-F238E27FC236}">
                    <a16:creationId xmlns:a16="http://schemas.microsoft.com/office/drawing/2014/main" id="{D9837382-ADEE-C2CF-B06B-2892A6CE6BF4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Arrow Connector 96">
                <a:extLst>
                  <a:ext uri="{FF2B5EF4-FFF2-40B4-BE49-F238E27FC236}">
                    <a16:creationId xmlns:a16="http://schemas.microsoft.com/office/drawing/2014/main" id="{CE75CDF4-C755-67B0-97B6-EFD55D3111F3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Arrow Connector 97">
                <a:extLst>
                  <a:ext uri="{FF2B5EF4-FFF2-40B4-BE49-F238E27FC236}">
                    <a16:creationId xmlns:a16="http://schemas.microsoft.com/office/drawing/2014/main" id="{7F2CA4B6-4B83-616D-1F96-FBF3CA0934E8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Straight Arrow Connector 98">
                <a:extLst>
                  <a:ext uri="{FF2B5EF4-FFF2-40B4-BE49-F238E27FC236}">
                    <a16:creationId xmlns:a16="http://schemas.microsoft.com/office/drawing/2014/main" id="{C7BA5230-9FC0-17B4-95F3-DF48DBA9A1BB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197BC9BD-B9E5-45B6-0454-2D8407E2370D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Arrow Connector 100">
                <a:extLst>
                  <a:ext uri="{FF2B5EF4-FFF2-40B4-BE49-F238E27FC236}">
                    <a16:creationId xmlns:a16="http://schemas.microsoft.com/office/drawing/2014/main" id="{BEB5465A-DA12-1932-9069-C42A14998370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D5B35857-8014-137E-56F0-512115218B34}"/>
                </a:ext>
              </a:extLst>
            </p:cNvPr>
            <p:cNvGrpSpPr/>
            <p:nvPr/>
          </p:nvGrpSpPr>
          <p:grpSpPr>
            <a:xfrm>
              <a:off x="6242539" y="5232077"/>
              <a:ext cx="400159" cy="226331"/>
              <a:chOff x="5734958" y="2556917"/>
              <a:chExt cx="416905" cy="230782"/>
            </a:xfrm>
          </p:grpSpPr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21C09D04-9F7D-E1C6-677A-D0581AE783F7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10A4B384-C581-08B4-B3CC-C335F09C4513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4E0DA55D-1F2F-6BE6-5518-C184C4F18621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29650E9D-56A6-5937-FA6F-C1665597A1BF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A137D1EA-E221-B361-6586-2CF0FD34D3E2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032B4684-FE5E-8D78-1657-C5240B4C5924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52E64B8A-29C1-55DE-033C-D8857A3FA1AA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78D89558-2009-69AE-0213-45AD90BB1FC5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253410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63A421-D0F6-75C7-D8B7-D8F2DBE2F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12192000" cy="618295"/>
          </a:xfrm>
        </p:spPr>
        <p:txBody>
          <a:bodyPr/>
          <a:lstStyle/>
          <a:p>
            <a:pPr algn="ctr"/>
            <a:r>
              <a:rPr lang="en-US" dirty="0"/>
              <a:t>Lockstep? MC generators </a:t>
            </a:r>
            <a:r>
              <a:rPr lang="en-US" sz="2400" dirty="0"/>
              <a:t>(</a:t>
            </a:r>
            <a:r>
              <a:rPr lang="en-US" sz="2400" i="1" dirty="0">
                <a:solidFill>
                  <a:srgbClr val="FF0000"/>
                </a:solidFill>
              </a:rPr>
              <a:t>lucky!</a:t>
            </a:r>
            <a:r>
              <a:rPr lang="en-US" sz="2400" dirty="0"/>
              <a:t>) </a:t>
            </a:r>
            <a:r>
              <a:rPr lang="en-US" dirty="0"/>
              <a:t>vs MC detector simulation </a:t>
            </a:r>
            <a:r>
              <a:rPr lang="en-US" sz="2400" dirty="0"/>
              <a:t>(unlucky)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8E08BCE-4ED0-A211-DECD-BEDD307309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0620" y="933759"/>
            <a:ext cx="1056823" cy="590252"/>
          </a:xfrm>
          <a:prstGeom prst="rect">
            <a:avLst/>
          </a:prstGeom>
        </p:spPr>
      </p:pic>
      <p:sp>
        <p:nvSpPr>
          <p:cNvPr id="73" name="Text Placeholder 2">
            <a:extLst>
              <a:ext uri="{FF2B5EF4-FFF2-40B4-BE49-F238E27FC236}">
                <a16:creationId xmlns:a16="http://schemas.microsoft.com/office/drawing/2014/main" id="{69AC6452-45F8-45F9-7314-9B4DD15A87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" y="965326"/>
            <a:ext cx="11043526" cy="1036777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i="1" dirty="0"/>
              <a:t>Monte Carlo methods are based on drawing (pseudo-)random numbers</a:t>
            </a:r>
            <a:r>
              <a:rPr lang="en-US" dirty="0"/>
              <a:t>: a dice throw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From a software workflow point of view, these are used in </a:t>
            </a:r>
            <a:r>
              <a:rPr lang="en-US" i="1" dirty="0"/>
              <a:t>two rather different cases</a:t>
            </a:r>
            <a:r>
              <a:rPr lang="en-US" dirty="0"/>
              <a:t>:</a:t>
            </a:r>
          </a:p>
          <a:p>
            <a:pPr>
              <a:spcBef>
                <a:spcPts val="0"/>
              </a:spcBef>
            </a:pP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8791FD5-6955-83D0-68AF-2FEBF18B77E9}"/>
              </a:ext>
            </a:extLst>
          </p:cNvPr>
          <p:cNvGrpSpPr>
            <a:grpSpLocks noChangeAspect="1"/>
          </p:cNvGrpSpPr>
          <p:nvPr/>
        </p:nvGrpSpPr>
        <p:grpSpPr>
          <a:xfrm>
            <a:off x="258007" y="2217573"/>
            <a:ext cx="5713928" cy="4247472"/>
            <a:chOff x="258007" y="2217573"/>
            <a:chExt cx="5713928" cy="4247472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D5F1491-1A3C-A31C-66A7-C25F791BB7B5}"/>
                </a:ext>
              </a:extLst>
            </p:cNvPr>
            <p:cNvSpPr/>
            <p:nvPr/>
          </p:nvSpPr>
          <p:spPr>
            <a:xfrm>
              <a:off x="258007" y="2217573"/>
              <a:ext cx="5713928" cy="424747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CCAD4A4-C5C3-2279-7587-3B741855EF3E}"/>
                </a:ext>
              </a:extLst>
            </p:cNvPr>
            <p:cNvSpPr txBox="1"/>
            <p:nvPr/>
          </p:nvSpPr>
          <p:spPr>
            <a:xfrm>
              <a:off x="394410" y="2413137"/>
              <a:ext cx="2636560" cy="233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00B050"/>
                  </a:solidFill>
                </a:rPr>
                <a:t>MC SAMPLING</a:t>
              </a:r>
            </a:p>
            <a:p>
              <a:endParaRPr lang="en-US" sz="1800" dirty="0"/>
            </a:p>
            <a:p>
              <a:r>
                <a:rPr lang="en-US" sz="1800" b="1" u="sng" dirty="0">
                  <a:solidFill>
                    <a:srgbClr val="00B050"/>
                  </a:solidFill>
                </a:rPr>
                <a:t>ME event generators</a:t>
              </a:r>
              <a:r>
                <a:rPr lang="en-US" sz="1800" dirty="0"/>
                <a:t>* (</a:t>
              </a:r>
              <a:r>
                <a:rPr lang="en-US" sz="1800" i="1" dirty="0"/>
                <a:t>before</a:t>
              </a:r>
              <a:r>
                <a:rPr lang="en-US" sz="1800" dirty="0"/>
                <a:t> ME calculation):</a:t>
              </a:r>
            </a:p>
            <a:p>
              <a:pPr marL="285750" indent="-285750">
                <a:buFontTx/>
                <a:buChar char="-"/>
              </a:pPr>
              <a:r>
                <a:rPr lang="en-US" sz="1800" dirty="0"/>
                <a:t>MC integration (cross sections)</a:t>
              </a:r>
            </a:p>
            <a:p>
              <a:pPr marL="285750" indent="-285750">
                <a:buFontTx/>
                <a:buChar char="-"/>
              </a:pPr>
              <a:r>
                <a:rPr lang="en-US" sz="1800" dirty="0"/>
                <a:t>MC generation (event samples)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3AB6388B-C737-1DE6-8430-D1CB920F23AF}"/>
                </a:ext>
              </a:extLst>
            </p:cNvPr>
            <p:cNvSpPr txBox="1"/>
            <p:nvPr/>
          </p:nvSpPr>
          <p:spPr>
            <a:xfrm>
              <a:off x="351596" y="5866706"/>
              <a:ext cx="4337397" cy="596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dirty="0"/>
                <a:t>*NB: the CPU-intensive ME calculation comes </a:t>
              </a:r>
              <a:r>
                <a:rPr lang="en-US" sz="1600" i="1" u="sng" dirty="0"/>
                <a:t>before</a:t>
              </a:r>
              <a:r>
                <a:rPr lang="en-US" sz="1600" i="1" dirty="0"/>
                <a:t> PS, fragmentation, detector simulation </a:t>
              </a:r>
            </a:p>
          </p:txBody>
        </p:sp>
        <p:pic>
          <p:nvPicPr>
            <p:cNvPr id="76" name="Graphic 75" descr="Thumbs up sign outline">
              <a:extLst>
                <a:ext uri="{FF2B5EF4-FFF2-40B4-BE49-F238E27FC236}">
                  <a16:creationId xmlns:a16="http://schemas.microsoft.com/office/drawing/2014/main" id="{EC3E4C5C-41B4-3D6F-98FB-D3802044EDC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360728" y="4885403"/>
              <a:ext cx="914400" cy="914400"/>
            </a:xfrm>
            <a:prstGeom prst="rect">
              <a:avLst/>
            </a:prstGeom>
          </p:spPr>
        </p:pic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95E8CB1-E3BF-40C7-F6B2-C58BEBD557E2}"/>
                </a:ext>
              </a:extLst>
            </p:cNvPr>
            <p:cNvSpPr txBox="1"/>
            <p:nvPr/>
          </p:nvSpPr>
          <p:spPr>
            <a:xfrm>
              <a:off x="3814760" y="3181415"/>
              <a:ext cx="2109014" cy="523220"/>
            </a:xfrm>
            <a:prstGeom prst="rect">
              <a:avLst/>
            </a:prstGeom>
            <a:solidFill>
              <a:srgbClr val="99FF66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/>
                <a:t>SAME CALCULATION</a:t>
              </a:r>
            </a:p>
            <a:p>
              <a:pPr algn="ctr"/>
              <a:r>
                <a:rPr lang="en-US" b="1" i="1" dirty="0"/>
                <a:t>ON DIFFERENT DATA!</a:t>
              </a:r>
              <a:endParaRPr lang="en-CH" b="1" i="1"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8E92A5C2-853F-59C8-5F91-8B9D6BBBEE5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490975" y="2491151"/>
              <a:ext cx="2261567" cy="3262478"/>
              <a:chOff x="2490975" y="2595655"/>
              <a:chExt cx="2261567" cy="3262478"/>
            </a:xfrm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0DA15D6B-97AA-E6E0-C934-DB1D748D255E}"/>
                  </a:ext>
                </a:extLst>
              </p:cNvPr>
              <p:cNvSpPr/>
              <p:nvPr/>
            </p:nvSpPr>
            <p:spPr>
              <a:xfrm>
                <a:off x="2697887" y="2595655"/>
                <a:ext cx="1810096" cy="508760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US" sz="1600" b="1" dirty="0">
                    <a:solidFill>
                      <a:srgbClr val="000000"/>
                    </a:solidFill>
                  </a:rPr>
                  <a:t>  INPUT</a:t>
                </a:r>
              </a:p>
            </p:txBody>
          </p:sp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8B86B694-B0C6-75C5-C55B-F6BABCECAA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02935" y="2626468"/>
                <a:ext cx="837656" cy="467843"/>
              </a:xfrm>
              <a:prstGeom prst="rect">
                <a:avLst/>
              </a:prstGeom>
            </p:spPr>
          </p:pic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16C63118-CD4E-D1E6-BCCC-C7955B5DEA5B}"/>
                  </a:ext>
                </a:extLst>
              </p:cNvPr>
              <p:cNvSpPr/>
              <p:nvPr/>
            </p:nvSpPr>
            <p:spPr>
              <a:xfrm>
                <a:off x="2697887" y="4623045"/>
                <a:ext cx="1810096" cy="508760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rgbClr val="000000"/>
                    </a:solidFill>
                  </a:rPr>
                  <a:t>  OUTPUT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CA88C9B8-5811-5F20-2585-F05F2788DCB4}"/>
                  </a:ext>
                </a:extLst>
              </p:cNvPr>
              <p:cNvSpPr txBox="1"/>
              <p:nvPr/>
            </p:nvSpPr>
            <p:spPr>
              <a:xfrm>
                <a:off x="2490975" y="5270599"/>
                <a:ext cx="2252852" cy="584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i="1" dirty="0">
                    <a:solidFill>
                      <a:srgbClr val="00B050"/>
                    </a:solidFill>
                  </a:rPr>
                  <a:t>Lockstep processing</a:t>
                </a:r>
              </a:p>
              <a:p>
                <a:pPr algn="ctr"/>
                <a:r>
                  <a:rPr lang="en-US" sz="1600" b="1" i="1" dirty="0">
                    <a:solidFill>
                      <a:srgbClr val="00B050"/>
                    </a:solidFill>
                  </a:rPr>
                  <a:t>Good for SIMT/SIMD</a:t>
                </a: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BB00CF0D-DAA9-4EA2-0ABC-73A88133ED98}"/>
                  </a:ext>
                </a:extLst>
              </p:cNvPr>
              <p:cNvSpPr/>
              <p:nvPr/>
            </p:nvSpPr>
            <p:spPr>
              <a:xfrm>
                <a:off x="2499694" y="5223933"/>
                <a:ext cx="2252848" cy="634200"/>
              </a:xfrm>
              <a:prstGeom prst="rect">
                <a:avLst/>
              </a:prstGeom>
              <a:noFill/>
              <a:ln w="5715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A21D820A-9C7D-1BE0-04D1-50CBDFD6FEBB}"/>
                  </a:ext>
                </a:extLst>
              </p:cNvPr>
              <p:cNvCxnSpPr/>
              <p:nvPr/>
            </p:nvCxnSpPr>
            <p:spPr>
              <a:xfrm>
                <a:off x="3461190" y="3104415"/>
                <a:ext cx="0" cy="151863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DEDF073C-2E63-E03E-D1E9-532194D53A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55322" y="3104415"/>
                <a:ext cx="0" cy="151863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59B17EB6-B862-A94D-BB8F-5975701EF4A4}"/>
                  </a:ext>
                </a:extLst>
              </p:cNvPr>
              <p:cNvCxnSpPr/>
              <p:nvPr/>
            </p:nvCxnSpPr>
            <p:spPr>
              <a:xfrm>
                <a:off x="3649447" y="3103575"/>
                <a:ext cx="0" cy="151863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438A8AE6-8157-6F48-C07D-17368E118A7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43579" y="3103575"/>
                <a:ext cx="0" cy="151863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2E2094DC-C00C-E28D-C4E9-CB2EAC78EE4F}"/>
              </a:ext>
            </a:extLst>
          </p:cNvPr>
          <p:cNvGrpSpPr>
            <a:grpSpLocks noChangeAspect="1"/>
          </p:cNvGrpSpPr>
          <p:nvPr/>
        </p:nvGrpSpPr>
        <p:grpSpPr>
          <a:xfrm>
            <a:off x="6254038" y="2217573"/>
            <a:ext cx="5835254" cy="4493077"/>
            <a:chOff x="6254038" y="2217573"/>
            <a:chExt cx="5835254" cy="4493077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72CAE0F9-1BF3-B8DC-60F6-9156FA6B36DD}"/>
                </a:ext>
              </a:extLst>
            </p:cNvPr>
            <p:cNvSpPr/>
            <p:nvPr/>
          </p:nvSpPr>
          <p:spPr>
            <a:xfrm>
              <a:off x="6254038" y="2217573"/>
              <a:ext cx="5713928" cy="4247472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8A4A2E2B-1612-557B-066F-EDF9FA3AABF0}"/>
                </a:ext>
              </a:extLst>
            </p:cNvPr>
            <p:cNvSpPr txBox="1"/>
            <p:nvPr/>
          </p:nvSpPr>
          <p:spPr>
            <a:xfrm>
              <a:off x="8620460" y="2432555"/>
              <a:ext cx="3468832" cy="42780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rgbClr val="FF0000"/>
                  </a:solidFill>
                </a:rPr>
                <a:t>MC DECISIONS</a:t>
              </a:r>
            </a:p>
            <a:p>
              <a:endParaRPr lang="en-US" sz="1800" dirty="0"/>
            </a:p>
            <a:p>
              <a:r>
                <a:rPr lang="en-US" sz="1800" b="1" u="sng" dirty="0">
                  <a:solidFill>
                    <a:srgbClr val="FF0000"/>
                  </a:solidFill>
                </a:rPr>
                <a:t>Detector simulation (Geant4)</a:t>
              </a:r>
            </a:p>
            <a:p>
              <a:pPr marL="285750" indent="-285750">
                <a:buFontTx/>
                <a:buChar char="-"/>
              </a:pPr>
              <a:r>
                <a:rPr lang="en-US" sz="1800" dirty="0"/>
                <a:t>Particle/matter interaction (when? how?)</a:t>
              </a:r>
            </a:p>
            <a:p>
              <a:pPr marL="285750" indent="-285750">
                <a:buFontTx/>
                <a:buChar char="-"/>
              </a:pPr>
              <a:r>
                <a:rPr lang="en-US" sz="1800" dirty="0"/>
                <a:t>Particle decays (when?)</a:t>
              </a:r>
            </a:p>
            <a:p>
              <a:endParaRPr lang="en-US" sz="1800" dirty="0"/>
            </a:p>
            <a:p>
              <a:endParaRPr lang="en-US" sz="1800" dirty="0"/>
            </a:p>
            <a:p>
              <a:endParaRPr lang="en-US" sz="1800" dirty="0"/>
            </a:p>
            <a:p>
              <a:r>
                <a:rPr lang="en-US" sz="1800" dirty="0"/>
                <a:t>Event generators*</a:t>
              </a:r>
            </a:p>
            <a:p>
              <a:r>
                <a:rPr lang="en-US" sz="1800" dirty="0"/>
                <a:t>(</a:t>
              </a:r>
              <a:r>
                <a:rPr lang="en-US" sz="1800" i="1" dirty="0"/>
                <a:t>after</a:t>
              </a:r>
              <a:r>
                <a:rPr lang="en-US" sz="1800" dirty="0"/>
                <a:t> ME calculation):</a:t>
              </a:r>
            </a:p>
            <a:p>
              <a:pPr marL="285750" indent="-285750">
                <a:buFontTx/>
                <a:buChar char="-"/>
              </a:pPr>
              <a:r>
                <a:rPr lang="en-US" sz="1800" dirty="0"/>
                <a:t>MC unweighting (keep/reject) Parton showers (PS)</a:t>
              </a:r>
            </a:p>
            <a:p>
              <a:pPr marL="285750" indent="-285750">
                <a:buFontTx/>
                <a:buChar char="-"/>
              </a:pPr>
              <a:r>
                <a:rPr lang="en-US" sz="1800" dirty="0"/>
                <a:t>Fragmentation and decays</a:t>
              </a:r>
            </a:p>
            <a:p>
              <a:endParaRPr lang="en-US" sz="1800" dirty="0"/>
            </a:p>
          </p:txBody>
        </p:sp>
        <p:pic>
          <p:nvPicPr>
            <p:cNvPr id="77" name="Graphic 76" descr="Thumbs Down outline">
              <a:extLst>
                <a:ext uri="{FF2B5EF4-FFF2-40B4-BE49-F238E27FC236}">
                  <a16:creationId xmlns:a16="http://schemas.microsoft.com/office/drawing/2014/main" id="{74511A33-FD27-1DA0-AE28-57F27D8BE35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795352" y="2261188"/>
              <a:ext cx="914400" cy="914400"/>
            </a:xfrm>
            <a:prstGeom prst="rect">
              <a:avLst/>
            </a:prstGeom>
          </p:spPr>
        </p:pic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67BD663-1AA0-1AC2-87B5-C56587338370}"/>
                </a:ext>
              </a:extLst>
            </p:cNvPr>
            <p:cNvSpPr txBox="1"/>
            <p:nvPr/>
          </p:nvSpPr>
          <p:spPr>
            <a:xfrm>
              <a:off x="8679867" y="4309992"/>
              <a:ext cx="2681932" cy="523220"/>
            </a:xfrm>
            <a:prstGeom prst="rect">
              <a:avLst/>
            </a:prstGeom>
            <a:solidFill>
              <a:srgbClr val="FF5050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dirty="0"/>
                <a:t>DIFFERENT CALCULATIONS</a:t>
              </a:r>
            </a:p>
            <a:p>
              <a:pPr algn="ctr"/>
              <a:r>
                <a:rPr lang="en-US" b="1" i="1" dirty="0"/>
                <a:t>ON DIFFERENT DATA!</a:t>
              </a:r>
              <a:endParaRPr lang="en-CH" b="1" i="1" dirty="0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89960BF9-9157-44BF-ED22-0EEEFE09D63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312097" y="2491151"/>
              <a:ext cx="2278105" cy="3259720"/>
              <a:chOff x="6312097" y="2595655"/>
              <a:chExt cx="2278105" cy="3259720"/>
            </a:xfrm>
          </p:grpSpPr>
          <p:sp>
            <p:nvSpPr>
              <p:cNvPr id="63" name="Diamond 62">
                <a:extLst>
                  <a:ext uri="{FF2B5EF4-FFF2-40B4-BE49-F238E27FC236}">
                    <a16:creationId xmlns:a16="http://schemas.microsoft.com/office/drawing/2014/main" id="{D3530D36-6147-10B8-BB08-3E49BAF4EDBD}"/>
                  </a:ext>
                </a:extLst>
              </p:cNvPr>
              <p:cNvSpPr/>
              <p:nvPr/>
            </p:nvSpPr>
            <p:spPr>
              <a:xfrm>
                <a:off x="6376922" y="3428621"/>
                <a:ext cx="2022160" cy="890582"/>
              </a:xfrm>
              <a:prstGeom prst="diamond">
                <a:avLst/>
              </a:prstGeom>
              <a:solidFill>
                <a:srgbClr val="66FFFF"/>
              </a:solidFill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600" b="1" dirty="0">
                    <a:solidFill>
                      <a:srgbClr val="000000"/>
                    </a:solidFill>
                  </a:rPr>
                  <a:t>DECISION</a:t>
                </a:r>
              </a:p>
              <a:p>
                <a:pPr algn="ctr"/>
                <a:endParaRPr lang="en-US" sz="1600" b="1" dirty="0">
                  <a:solidFill>
                    <a:srgbClr val="000000"/>
                  </a:solidFill>
                </a:endParaRPr>
              </a:p>
            </p:txBody>
          </p:sp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05D1CB4C-9005-7CCD-BC6B-FF4178ABFF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21266" y="3843063"/>
                <a:ext cx="669453" cy="373899"/>
              </a:xfrm>
              <a:prstGeom prst="rect">
                <a:avLst/>
              </a:prstGeom>
            </p:spPr>
          </p:pic>
          <p:cxnSp>
            <p:nvCxnSpPr>
              <p:cNvPr id="66" name="Elbow Connector 38">
                <a:extLst>
                  <a:ext uri="{FF2B5EF4-FFF2-40B4-BE49-F238E27FC236}">
                    <a16:creationId xmlns:a16="http://schemas.microsoft.com/office/drawing/2014/main" id="{0FB0B88C-442D-7312-FCF1-1E51F4AA0BBA}"/>
                  </a:ext>
                </a:extLst>
              </p:cNvPr>
              <p:cNvCxnSpPr>
                <a:stCxn id="63" idx="3"/>
              </p:cNvCxnSpPr>
              <p:nvPr/>
            </p:nvCxnSpPr>
            <p:spPr>
              <a:xfrm flipH="1">
                <a:off x="7781873" y="3873913"/>
                <a:ext cx="617212" cy="766923"/>
              </a:xfrm>
              <a:prstGeom prst="bentConnector4">
                <a:avLst>
                  <a:gd name="adj1" fmla="val -23208"/>
                  <a:gd name="adj2" fmla="val 65708"/>
                </a:avLst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180C2E72-78B0-E5A5-BA6D-A3B9F6B82CE7}"/>
                  </a:ext>
                </a:extLst>
              </p:cNvPr>
              <p:cNvSpPr/>
              <p:nvPr/>
            </p:nvSpPr>
            <p:spPr>
              <a:xfrm>
                <a:off x="6490008" y="2595655"/>
                <a:ext cx="1810095" cy="508760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rgbClr val="000000"/>
                    </a:solidFill>
                  </a:rPr>
                  <a:t>  INPUT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AE429DF8-0753-4C6E-D163-CE6C0FD558D9}"/>
                  </a:ext>
                </a:extLst>
              </p:cNvPr>
              <p:cNvSpPr/>
              <p:nvPr/>
            </p:nvSpPr>
            <p:spPr>
              <a:xfrm>
                <a:off x="6490008" y="4639010"/>
                <a:ext cx="1810095" cy="508760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600" b="1" dirty="0">
                    <a:solidFill>
                      <a:srgbClr val="000000"/>
                    </a:solidFill>
                  </a:rPr>
                  <a:t>  OUTPUT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BFF88488-753C-DB8B-2194-365BB88860CE}"/>
                  </a:ext>
                </a:extLst>
              </p:cNvPr>
              <p:cNvSpPr txBox="1"/>
              <p:nvPr/>
            </p:nvSpPr>
            <p:spPr>
              <a:xfrm>
                <a:off x="6312097" y="5270599"/>
                <a:ext cx="2252852" cy="584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i="1" dirty="0">
                    <a:solidFill>
                      <a:srgbClr val="FF0000"/>
                    </a:solidFill>
                  </a:rPr>
                  <a:t>Stochastic branching</a:t>
                </a:r>
              </a:p>
              <a:p>
                <a:pPr algn="ctr"/>
                <a:r>
                  <a:rPr lang="en-US" sz="1600" b="1" i="1" dirty="0">
                    <a:solidFill>
                      <a:srgbClr val="FF0000"/>
                    </a:solidFill>
                  </a:rPr>
                  <a:t>Bad for SIMT/SIMD</a:t>
                </a: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F3FCAD18-7C63-F819-FC40-6DB63F07F0BF}"/>
                  </a:ext>
                </a:extLst>
              </p:cNvPr>
              <p:cNvSpPr/>
              <p:nvPr/>
            </p:nvSpPr>
            <p:spPr>
              <a:xfrm>
                <a:off x="6337354" y="5240861"/>
                <a:ext cx="2252848" cy="614514"/>
              </a:xfrm>
              <a:prstGeom prst="rect">
                <a:avLst/>
              </a:prstGeom>
              <a:noFill/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91286D0C-5E64-06D7-FFE3-FC1F456DED64}"/>
                  </a:ext>
                </a:extLst>
              </p:cNvPr>
              <p:cNvCxnSpPr/>
              <p:nvPr/>
            </p:nvCxnSpPr>
            <p:spPr>
              <a:xfrm>
                <a:off x="7425315" y="3104427"/>
                <a:ext cx="2" cy="334892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4330CAA4-F264-6B51-2E94-BEEB19C21485}"/>
                  </a:ext>
                </a:extLst>
              </p:cNvPr>
              <p:cNvCxnSpPr/>
              <p:nvPr/>
            </p:nvCxnSpPr>
            <p:spPr>
              <a:xfrm>
                <a:off x="7504263" y="3104470"/>
                <a:ext cx="2" cy="373479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5AE4CA3F-2150-3FCC-E381-0D09A06BE05E}"/>
                  </a:ext>
                </a:extLst>
              </p:cNvPr>
              <p:cNvCxnSpPr/>
              <p:nvPr/>
            </p:nvCxnSpPr>
            <p:spPr>
              <a:xfrm>
                <a:off x="7270387" y="3104050"/>
                <a:ext cx="2" cy="373479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B90C0D99-7AAE-3B21-0F53-D3455D536ADB}"/>
                  </a:ext>
                </a:extLst>
              </p:cNvPr>
              <p:cNvCxnSpPr/>
              <p:nvPr/>
            </p:nvCxnSpPr>
            <p:spPr>
              <a:xfrm>
                <a:off x="7346159" y="3104050"/>
                <a:ext cx="2" cy="334892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664809E1-9591-3B76-AAA8-D391A25AE653}"/>
                  </a:ext>
                </a:extLst>
              </p:cNvPr>
              <p:cNvCxnSpPr/>
              <p:nvPr/>
            </p:nvCxnSpPr>
            <p:spPr>
              <a:xfrm>
                <a:off x="7388001" y="4316628"/>
                <a:ext cx="2" cy="324206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030E11B4-1254-5031-01C6-1CDD2E1C2F95}"/>
                  </a:ext>
                </a:extLst>
              </p:cNvPr>
              <p:cNvCxnSpPr/>
              <p:nvPr/>
            </p:nvCxnSpPr>
            <p:spPr>
              <a:xfrm>
                <a:off x="7468963" y="4291267"/>
                <a:ext cx="2" cy="349567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22EE7D7D-A8D9-A561-9099-3A97EB28492D}"/>
                  </a:ext>
                </a:extLst>
              </p:cNvPr>
              <p:cNvCxnSpPr/>
              <p:nvPr/>
            </p:nvCxnSpPr>
            <p:spPr>
              <a:xfrm>
                <a:off x="7309043" y="4291013"/>
                <a:ext cx="2" cy="349567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AA6B94B7-1B84-87E0-B1B3-D5F4B4CBFE95}"/>
              </a:ext>
            </a:extLst>
          </p:cNvPr>
          <p:cNvSpPr txBox="1"/>
          <p:nvPr/>
        </p:nvSpPr>
        <p:spPr>
          <a:xfrm>
            <a:off x="482248" y="2037597"/>
            <a:ext cx="5326881" cy="349702"/>
          </a:xfrm>
          <a:prstGeom prst="rect">
            <a:avLst/>
          </a:prstGeom>
          <a:solidFill>
            <a:srgbClr val="FFFFCC"/>
          </a:solidFill>
          <a:ln w="38100">
            <a:solidFill>
              <a:schemeClr val="bg2"/>
            </a:solidFill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800" b="1" i="1" dirty="0">
                <a:solidFill>
                  <a:schemeClr val="bg2"/>
                </a:solidFill>
              </a:rPr>
              <a:t>Data parallelism (NB: MULTI-EVENT API !)</a:t>
            </a:r>
            <a:endParaRPr lang="LID4096" sz="1800" b="1" i="1" dirty="0">
              <a:solidFill>
                <a:schemeClr val="bg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C02907-D7CE-2E08-D635-AAB889261D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103998" y="886126"/>
            <a:ext cx="1987703" cy="115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2733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itle 1">
            <a:extLst>
              <a:ext uri="{FF2B5EF4-FFF2-40B4-BE49-F238E27FC236}">
                <a16:creationId xmlns:a16="http://schemas.microsoft.com/office/drawing/2014/main" id="{9F2D68FA-D4E2-5395-0BA3-08A09B103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7475" y="73668"/>
            <a:ext cx="9304126" cy="618295"/>
          </a:xfrm>
        </p:spPr>
        <p:txBody>
          <a:bodyPr/>
          <a:lstStyle/>
          <a:p>
            <a:r>
              <a:rPr lang="en-US" dirty="0"/>
              <a:t>Memory layouts – AOS, SOA, AOSOA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6DF2E67-D9C3-8330-8D25-AF6B66873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04775" y="2060055"/>
            <a:ext cx="12372975" cy="3589392"/>
          </a:xfrm>
        </p:spPr>
        <p:txBody>
          <a:bodyPr/>
          <a:lstStyle/>
          <a:p>
            <a:pPr marL="152400" indent="0">
              <a:spcBef>
                <a:spcPts val="0"/>
              </a:spcBef>
              <a:buNone/>
            </a:pPr>
            <a:r>
              <a:rPr lang="en-US" dirty="0"/>
              <a:t>We have experimented with three possible memory layouts for momenta 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dirty="0"/>
              <a:t>(1) Array-of-Structures </a:t>
            </a:r>
            <a:r>
              <a:rPr lang="en-US" b="1" dirty="0"/>
              <a:t>AOS</a:t>
            </a:r>
            <a:r>
              <a:rPr lang="en-US" dirty="0"/>
              <a:t>: momenta[Nevt][Npar][4]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dirty="0"/>
              <a:t>(2) Structure-of-Arrays </a:t>
            </a:r>
            <a:r>
              <a:rPr lang="en-US" b="1" dirty="0"/>
              <a:t>SOA</a:t>
            </a:r>
            <a:r>
              <a:rPr lang="en-US" dirty="0"/>
              <a:t>: momenta[Npar][4][Nevt]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dirty="0"/>
              <a:t>(3) </a:t>
            </a:r>
            <a:r>
              <a:rPr lang="en-US" b="1" dirty="0">
                <a:solidFill>
                  <a:srgbClr val="FF0000"/>
                </a:solidFill>
              </a:rPr>
              <a:t>AOSOA: momenta[Npag][Npar][4][Nepp] </a:t>
            </a:r>
            <a:r>
              <a:rPr lang="en-US" dirty="0"/>
              <a:t>with Nevt = Npag (“pages”) * Nepp (“events per page”)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dirty="0"/>
              <a:t>We are using AOSOA’s as the current default – but this is still largely configurable</a:t>
            </a:r>
          </a:p>
          <a:p>
            <a:pPr lvl="3">
              <a:spcBef>
                <a:spcPts val="0"/>
              </a:spcBef>
            </a:pPr>
            <a:endParaRPr lang="en-US" b="1" i="1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>
              <a:spcBef>
                <a:spcPts val="0"/>
              </a:spcBef>
            </a:pPr>
            <a:r>
              <a:rPr lang="en-US" b="1" i="1" dirty="0">
                <a:solidFill>
                  <a:srgbClr val="FF0000"/>
                </a:solidFill>
                <a:highlight>
                  <a:srgbClr val="FFFF00"/>
                </a:highlight>
              </a:rPr>
              <a:t>For CPU vectorization, AOSOAs (or SOAs) are absolutely mandatory!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We use an AOSOA with Nepp equal to the SIMD vector size NeppV – and an </a:t>
            </a:r>
            <a:r>
              <a:rPr lang="en-US" dirty="0">
                <a:solidFill>
                  <a:srgbClr val="FF0000"/>
                </a:solidFill>
              </a:rPr>
              <a:t>aligned </a:t>
            </a:r>
            <a:r>
              <a:rPr lang="en-US" i="1" dirty="0">
                <a:solidFill>
                  <a:srgbClr val="FF0000"/>
                </a:solidFill>
              </a:rPr>
              <a:t>malloc </a:t>
            </a:r>
            <a:r>
              <a:rPr lang="en-US" dirty="0"/>
              <a:t>is needed too!</a:t>
            </a:r>
          </a:p>
          <a:p>
            <a:pPr lvl="1">
              <a:spcBef>
                <a:spcPts val="0"/>
              </a:spcBef>
            </a:pPr>
            <a:r>
              <a:rPr lang="en-US" dirty="0"/>
              <a:t>For performance comparison we also build a no-SIMD mode with Nepp=1, which is effectively an AOS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i="1" dirty="0">
                <a:solidFill>
                  <a:srgbClr val="FF0000"/>
                </a:solidFill>
                <a:highlight>
                  <a:srgbClr val="FFFF00"/>
                </a:highlight>
              </a:rPr>
              <a:t>For GPUs (1 event per thread), AOSOAs are faster (fewer memory accesses) but not strictly necessary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We use Nepp=4(8) for doubles(floats) so that each page is 32 bytes (the “sector” size, or L2 cache line size)</a:t>
            </a:r>
          </a:p>
          <a:p>
            <a:pPr lvl="1">
              <a:spcBef>
                <a:spcPts val="0"/>
              </a:spcBef>
            </a:pPr>
            <a:r>
              <a:rPr lang="en-US" dirty="0"/>
              <a:t>For a given number of “requests”, </a:t>
            </a:r>
            <a:r>
              <a:rPr lang="en-US" i="1" dirty="0">
                <a:solidFill>
                  <a:srgbClr val="FF0000"/>
                </a:solidFill>
              </a:rPr>
              <a:t>AOS uses 4 times more “sectors” (transactions) than AOSOA </a:t>
            </a:r>
            <a:r>
              <a:rPr lang="en-US" dirty="0"/>
              <a:t>with Nepp=4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Coding for SIMD is more complex than coding for GPUs...</a:t>
            </a:r>
          </a:p>
          <a:p>
            <a:pPr lvl="1">
              <a:spcBef>
                <a:spcPts val="0"/>
              </a:spcBef>
            </a:pP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B7773AC-044C-BDD8-74CA-AF11205DC4DC}"/>
              </a:ext>
            </a:extLst>
          </p:cNvPr>
          <p:cNvGrpSpPr/>
          <p:nvPr/>
        </p:nvGrpSpPr>
        <p:grpSpPr>
          <a:xfrm>
            <a:off x="190245" y="345143"/>
            <a:ext cx="1976631" cy="1547532"/>
            <a:chOff x="2645189" y="4880008"/>
            <a:chExt cx="1976631" cy="1547532"/>
          </a:xfrm>
        </p:grpSpPr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CE957C50-4DA7-0302-B94C-0F838812A2BE}"/>
                </a:ext>
              </a:extLst>
            </p:cNvPr>
            <p:cNvSpPr/>
            <p:nvPr/>
          </p:nvSpPr>
          <p:spPr>
            <a:xfrm>
              <a:off x="2645189" y="4880008"/>
              <a:ext cx="1976631" cy="1547532"/>
            </a:xfrm>
            <a:prstGeom prst="rect">
              <a:avLst/>
            </a:prstGeom>
            <a:solidFill>
              <a:schemeClr val="tx2">
                <a:lumMod val="65000"/>
              </a:schemeClr>
            </a:solidFill>
            <a:ln w="28575"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723E8345-65D7-DFF3-972F-1046234CF5A4}"/>
                </a:ext>
              </a:extLst>
            </p:cNvPr>
            <p:cNvSpPr txBox="1"/>
            <p:nvPr/>
          </p:nvSpPr>
          <p:spPr>
            <a:xfrm>
              <a:off x="2756450" y="6102908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 ELEMENTS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6EBCE48-FAE1-DA7B-0AB6-571ABBD6C051}"/>
                </a:ext>
              </a:extLst>
            </p:cNvPr>
            <p:cNvSpPr txBox="1"/>
            <p:nvPr/>
          </p:nvSpPr>
          <p:spPr>
            <a:xfrm>
              <a:off x="2750792" y="5313944"/>
              <a:ext cx="1789001" cy="721700"/>
            </a:xfrm>
            <a:prstGeom prst="rect">
              <a:avLst/>
            </a:prstGeom>
            <a:solidFill>
              <a:srgbClr val="00FF00"/>
            </a:solidFill>
            <a:ln w="76200">
              <a:solidFill>
                <a:srgbClr val="FF00FF"/>
              </a:solidFill>
            </a:ln>
          </p:spPr>
          <p:txBody>
            <a:bodyPr wrap="square" lIns="36000" tIns="144000" rIns="36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CUDA/C++:</a:t>
              </a:r>
            </a:p>
            <a:p>
              <a:pPr algn="ctr"/>
              <a:r>
                <a:rPr lang="en-US" sz="16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MEKERNELS</a:t>
              </a:r>
              <a:endParaRPr lang="en-US" sz="12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447D3D31-E960-5CA1-E315-E01401A0BE6E}"/>
                </a:ext>
              </a:extLst>
            </p:cNvPr>
            <p:cNvGrpSpPr/>
            <p:nvPr/>
          </p:nvGrpSpPr>
          <p:grpSpPr>
            <a:xfrm>
              <a:off x="3433668" y="5940651"/>
              <a:ext cx="391384" cy="226331"/>
              <a:chOff x="3362498" y="3679432"/>
              <a:chExt cx="391384" cy="226331"/>
            </a:xfrm>
          </p:grpSpPr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3DE03A3B-86E5-161C-915D-5C1C1D518E42}"/>
                  </a:ext>
                </a:extLst>
              </p:cNvPr>
              <p:cNvCxnSpPr/>
              <p:nvPr/>
            </p:nvCxnSpPr>
            <p:spPr>
              <a:xfrm flipH="1">
                <a:off x="3362498" y="3679433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Arrow Connector 102">
                <a:extLst>
                  <a:ext uri="{FF2B5EF4-FFF2-40B4-BE49-F238E27FC236}">
                    <a16:creationId xmlns:a16="http://schemas.microsoft.com/office/drawing/2014/main" id="{13E0E400-CBFA-ED7E-71EB-BFFA24B5683A}"/>
                  </a:ext>
                </a:extLst>
              </p:cNvPr>
              <p:cNvCxnSpPr/>
              <p:nvPr/>
            </p:nvCxnSpPr>
            <p:spPr>
              <a:xfrm flipH="1">
                <a:off x="3415691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3B3A3D0B-B2EE-E4F5-4056-FEDA072CC5D9}"/>
                  </a:ext>
                </a:extLst>
              </p:cNvPr>
              <p:cNvCxnSpPr/>
              <p:nvPr/>
            </p:nvCxnSpPr>
            <p:spPr>
              <a:xfrm flipH="1">
                <a:off x="3474538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Arrow Connector 104">
                <a:extLst>
                  <a:ext uri="{FF2B5EF4-FFF2-40B4-BE49-F238E27FC236}">
                    <a16:creationId xmlns:a16="http://schemas.microsoft.com/office/drawing/2014/main" id="{4325C36D-BE24-40A4-557A-AFE73D33A7D2}"/>
                  </a:ext>
                </a:extLst>
              </p:cNvPr>
              <p:cNvCxnSpPr/>
              <p:nvPr/>
            </p:nvCxnSpPr>
            <p:spPr>
              <a:xfrm flipH="1">
                <a:off x="3531942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Arrow Connector 105">
                <a:extLst>
                  <a:ext uri="{FF2B5EF4-FFF2-40B4-BE49-F238E27FC236}">
                    <a16:creationId xmlns:a16="http://schemas.microsoft.com/office/drawing/2014/main" id="{5F694BBD-2A8D-A550-7107-BC7DE600E742}"/>
                  </a:ext>
                </a:extLst>
              </p:cNvPr>
              <p:cNvCxnSpPr/>
              <p:nvPr/>
            </p:nvCxnSpPr>
            <p:spPr>
              <a:xfrm flipH="1">
                <a:off x="3584437" y="3679433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Arrow Connector 106">
                <a:extLst>
                  <a:ext uri="{FF2B5EF4-FFF2-40B4-BE49-F238E27FC236}">
                    <a16:creationId xmlns:a16="http://schemas.microsoft.com/office/drawing/2014/main" id="{152A07A0-8EF9-6C5A-DADE-9DBD01D56E9F}"/>
                  </a:ext>
                </a:extLst>
              </p:cNvPr>
              <p:cNvCxnSpPr/>
              <p:nvPr/>
            </p:nvCxnSpPr>
            <p:spPr>
              <a:xfrm flipH="1">
                <a:off x="3637630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Arrow Connector 107">
                <a:extLst>
                  <a:ext uri="{FF2B5EF4-FFF2-40B4-BE49-F238E27FC236}">
                    <a16:creationId xmlns:a16="http://schemas.microsoft.com/office/drawing/2014/main" id="{81D5A5EE-6670-A3B0-D66F-B01C8504EA70}"/>
                  </a:ext>
                </a:extLst>
              </p:cNvPr>
              <p:cNvCxnSpPr/>
              <p:nvPr/>
            </p:nvCxnSpPr>
            <p:spPr>
              <a:xfrm flipH="1">
                <a:off x="3696477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Arrow Connector 108">
                <a:extLst>
                  <a:ext uri="{FF2B5EF4-FFF2-40B4-BE49-F238E27FC236}">
                    <a16:creationId xmlns:a16="http://schemas.microsoft.com/office/drawing/2014/main" id="{1E8750AE-6B72-7B59-B08F-7D3238B29125}"/>
                  </a:ext>
                </a:extLst>
              </p:cNvPr>
              <p:cNvCxnSpPr/>
              <p:nvPr/>
            </p:nvCxnSpPr>
            <p:spPr>
              <a:xfrm flipH="1">
                <a:off x="3753881" y="3679432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C298ECD6-13EE-7DD7-A053-0E5123E62D34}"/>
                </a:ext>
              </a:extLst>
            </p:cNvPr>
            <p:cNvSpPr txBox="1"/>
            <p:nvPr/>
          </p:nvSpPr>
          <p:spPr>
            <a:xfrm>
              <a:off x="2750507" y="4975114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MOMENTA</a:t>
              </a:r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331AD57D-A30D-8B29-76E9-FBBCE7CC909F}"/>
                </a:ext>
              </a:extLst>
            </p:cNvPr>
            <p:cNvGrpSpPr/>
            <p:nvPr/>
          </p:nvGrpSpPr>
          <p:grpSpPr>
            <a:xfrm>
              <a:off x="3441358" y="5213853"/>
              <a:ext cx="391384" cy="226331"/>
              <a:chOff x="5734958" y="2556917"/>
              <a:chExt cx="416905" cy="230782"/>
            </a:xfrm>
          </p:grpSpPr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1043FF20-BC21-2A4E-F6F3-894FDED20466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>
                <a:extLst>
                  <a:ext uri="{FF2B5EF4-FFF2-40B4-BE49-F238E27FC236}">
                    <a16:creationId xmlns:a16="http://schemas.microsoft.com/office/drawing/2014/main" id="{7CE53C27-FBC5-AB22-C632-30CB7809D3E2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Arrow Connector 87">
                <a:extLst>
                  <a:ext uri="{FF2B5EF4-FFF2-40B4-BE49-F238E27FC236}">
                    <a16:creationId xmlns:a16="http://schemas.microsoft.com/office/drawing/2014/main" id="{A4E6789C-233E-C02B-C8FC-D4129A8D3798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>
                <a:extLst>
                  <a:ext uri="{FF2B5EF4-FFF2-40B4-BE49-F238E27FC236}">
                    <a16:creationId xmlns:a16="http://schemas.microsoft.com/office/drawing/2014/main" id="{6DA60E2E-048B-D3BA-A9A4-F0457DFA2786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>
                <a:extLst>
                  <a:ext uri="{FF2B5EF4-FFF2-40B4-BE49-F238E27FC236}">
                    <a16:creationId xmlns:a16="http://schemas.microsoft.com/office/drawing/2014/main" id="{41112D68-C9AF-2571-86A5-E0B13D1E63BD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>
                <a:extLst>
                  <a:ext uri="{FF2B5EF4-FFF2-40B4-BE49-F238E27FC236}">
                    <a16:creationId xmlns:a16="http://schemas.microsoft.com/office/drawing/2014/main" id="{9DAE872E-4BF0-E8EA-9171-5C9CD8226487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>
                <a:extLst>
                  <a:ext uri="{FF2B5EF4-FFF2-40B4-BE49-F238E27FC236}">
                    <a16:creationId xmlns:a16="http://schemas.microsoft.com/office/drawing/2014/main" id="{5734F74F-5FFB-0BFF-8981-5074F0E9D5B1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2B5ABA2B-2281-6841-07D7-467BF74644F9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Placeholder 6">
                <a:extLst>
                  <a:ext uri="{FF2B5EF4-FFF2-40B4-BE49-F238E27FC236}">
                    <a16:creationId xmlns:a16="http://schemas.microsoft.com/office/drawing/2014/main" id="{5EEFC7E2-ACE6-16AA-20BE-F05741B163E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61257" y="668844"/>
                <a:ext cx="10295594" cy="13754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1425" tIns="91425" rIns="91425" bIns="91425" anchor="t" anchorCtr="0"/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342900" marR="0" lvl="0" indent="-190500" algn="l" rtl="0">
                  <a:lnSpc>
                    <a:spcPct val="100000"/>
                  </a:lnSpc>
                  <a:spcBef>
                    <a:spcPts val="48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Arial"/>
                  <a:buChar char="•"/>
                  <a:defRPr sz="20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742950" marR="0" lvl="1" indent="-158750" algn="l" rtl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Arial"/>
                  <a:buChar char="–"/>
                  <a:defRPr sz="18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143000" marR="0" lvl="2" indent="-114300" algn="l" rtl="0">
                  <a:lnSpc>
                    <a:spcPct val="100000"/>
                  </a:lnSpc>
                  <a:spcBef>
                    <a:spcPts val="36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Arial"/>
                  <a:buChar char="•"/>
                  <a:defRPr sz="16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600200" marR="0" lvl="3" indent="-127000" algn="l" rtl="0">
                  <a:lnSpc>
                    <a:spcPct val="100000"/>
                  </a:lnSpc>
                  <a:spcBef>
                    <a:spcPts val="32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Arial"/>
                  <a:buChar char="–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057400" marR="0" lvl="4" indent="-127000" algn="l" rtl="0">
                  <a:lnSpc>
                    <a:spcPct val="100000"/>
                  </a:lnSpc>
                  <a:spcBef>
                    <a:spcPts val="320"/>
                  </a:spcBef>
                  <a:spcAft>
                    <a:spcPts val="0"/>
                  </a:spcAft>
                  <a:buClr>
                    <a:srgbClr val="000000"/>
                  </a:buClr>
                  <a:buSzPct val="100000"/>
                  <a:buFont typeface="Arial"/>
                  <a:buChar char="»"/>
                  <a:defRPr sz="16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514600" marR="0" lvl="5" indent="-101600" algn="l" rtl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ct val="100000"/>
                  <a:buFont typeface="Arial"/>
                  <a:buChar char="•"/>
                  <a:defRPr sz="20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2971800" marR="0" lvl="6" indent="-101600" algn="l" rtl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ct val="100000"/>
                  <a:buFont typeface="Arial"/>
                  <a:buChar char="•"/>
                  <a:defRPr sz="20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429000" marR="0" lvl="7" indent="-101600" algn="l" rtl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ct val="100000"/>
                  <a:buFont typeface="Arial"/>
                  <a:buChar char="•"/>
                  <a:defRPr sz="20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3886200" marR="0" lvl="8" indent="-101600" algn="l" rtl="0">
                  <a:lnSpc>
                    <a:spcPct val="100000"/>
                  </a:lnSpc>
                  <a:spcBef>
                    <a:spcPts val="400"/>
                  </a:spcBef>
                  <a:spcAft>
                    <a:spcPts val="0"/>
                  </a:spcAft>
                  <a:buClr>
                    <a:schemeClr val="dk1"/>
                  </a:buClr>
                  <a:buSzPct val="100000"/>
                  <a:buFont typeface="Arial"/>
                  <a:buChar char="•"/>
                  <a:defRPr sz="20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152400" indent="0">
                  <a:spcBef>
                    <a:spcPts val="0"/>
                  </a:spcBef>
                  <a:buNone/>
                </a:pPr>
                <a:r>
                  <a:rPr lang="en-US" sz="1800" dirty="0"/>
                  <a:t>      Matrix element calculation (simplified example)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600" i="1" dirty="0">
                    <a:solidFill>
                      <a:srgbClr val="FF0000"/>
                    </a:solidFill>
                  </a:rPr>
                  <a:t>inputs[4*Npar*Nevt] </a:t>
                </a:r>
                <a:r>
                  <a:rPr lang="en-US" sz="1600" i="1" dirty="0"/>
                  <a:t>=</a:t>
                </a:r>
                <a:r>
                  <a:rPr lang="en-US" sz="1600" dirty="0"/>
                  <a:t> (x,y,z,E)-momentum of Npar particles for Nevt events (n-dim array, substructure)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1600" i="1" dirty="0"/>
                  <a:t>outputs[Nevt] =</a:t>
                </a:r>
                <a:r>
                  <a:rPr lang="en-US" sz="1600" dirty="0"/>
                  <a:t> matrix element for Nevt events (1-dim array, no substructure)</a:t>
                </a:r>
              </a:p>
              <a:p>
                <a:pPr marL="584200" lvl="1" indent="0">
                  <a:spcBef>
                    <a:spcPts val="0"/>
                  </a:spcBef>
                  <a:buNone/>
                </a:pPr>
                <a:endParaRPr lang="en-US" sz="700" dirty="0"/>
              </a:p>
              <a:p>
                <a:pPr marL="584200" lvl="1" indent="0">
                  <a:spcBef>
                    <a:spcPts val="0"/>
                  </a:spcBef>
                  <a:buNone/>
                </a:pPr>
                <a:r>
                  <a:rPr lang="en-US" sz="1600" dirty="0"/>
                  <a:t>Example: Npar=6 particles for the 2</a:t>
                </a:r>
                <a:r>
                  <a:rPr lang="en-US" sz="1600" dirty="0">
                    <a:solidFill>
                      <a:srgbClr val="003300"/>
                    </a:solidFill>
                    <a:latin typeface="+mn-lt"/>
                    <a:sym typeface="Symbol" panose="05050102010706020507" pitchFamily="18" charset="2"/>
                  </a:rPr>
                  <a:t>4</a:t>
                </a:r>
                <a:r>
                  <a:rPr lang="en-US" sz="1600" dirty="0"/>
                  <a:t> process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dirty="0">
                        <a:solidFill>
                          <a:srgbClr val="0033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1600" dirty="0">
                    <a:solidFill>
                      <a:srgbClr val="0033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dirty="0">
                        <a:solidFill>
                          <a:srgbClr val="0033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600" i="1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60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1600" dirty="0">
                        <a:solidFill>
                          <a:srgbClr val="0033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endParaRPr lang="en-US" sz="1600" dirty="0"/>
              </a:p>
            </p:txBody>
          </p:sp>
        </mc:Choice>
        <mc:Fallback xmlns="">
          <p:sp>
            <p:nvSpPr>
              <p:cNvPr id="8" name="Text Placeholder 6">
                <a:extLst>
                  <a:ext uri="{FF2B5EF4-FFF2-40B4-BE49-F238E27FC236}">
                    <a16:creationId xmlns:a16="http://schemas.microsoft.com/office/drawing/2014/main" id="{5EEFC7E2-ACE6-16AA-20BE-F05741B163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1257" y="668844"/>
                <a:ext cx="10295594" cy="137545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294593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8AC1336-E0C8-9A4F-7336-7BFDB6BDF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GPU memory access – NSight Compute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1D242E55-135A-9695-4EE5-814EE6B64DDE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240002" y="1123951"/>
                <a:ext cx="11721599" cy="5258922"/>
              </a:xfrm>
            </p:spPr>
            <p:txBody>
              <a:bodyPr/>
              <a:lstStyle/>
              <a:p>
                <a:r>
                  <a:rPr lang="en-US" dirty="0"/>
                  <a:t>Explicitly collect two relevant profiler metrics in NSight Compute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“requests” </a:t>
                </a:r>
                <a:r>
                  <a:rPr lang="en-US" dirty="0"/>
                  <a:t>: </a:t>
                </a:r>
                <a:r>
                  <a:rPr lang="en-US" i="1" dirty="0"/>
                  <a:t>l1tex__t_requests_pipe_lsu_mem_global_op_ld.sum</a:t>
                </a: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“sectors” </a:t>
                </a:r>
                <a:r>
                  <a:rPr lang="en-US" dirty="0"/>
                  <a:t>(i.e. transactions, network roundtrips): </a:t>
                </a:r>
                <a:r>
                  <a:rPr lang="en-US" i="1" dirty="0"/>
                  <a:t>l1tex__t_sectors_pipe_lsu_mem_global_op_ld.sum</a:t>
                </a:r>
              </a:p>
              <a:p>
                <a:pPr lvl="1"/>
                <a:r>
                  <a:rPr lang="en-US" dirty="0"/>
                  <a:t>this is from old tests in August 2020 (</a:t>
                </a:r>
                <a:r>
                  <a:rPr lang="en-US" dirty="0">
                    <a:hlinkClick r:id="rId2"/>
                  </a:rPr>
                  <a:t>issue #16</a:t>
                </a:r>
                <a:r>
                  <a:rPr lang="en-US" dirty="0"/>
                  <a:t>), the profiler metrics names may have changed since then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Profile AOS against the AOSOA baseline</a:t>
                </a:r>
              </a:p>
              <a:p>
                <a:pPr lvl="1"/>
                <a:r>
                  <a:rPr lang="en-US" dirty="0"/>
                  <a:t>same number of “requests” in AOS and AOSOA</a:t>
                </a:r>
              </a:p>
              <a:p>
                <a:pPr lvl="1"/>
                <a:r>
                  <a:rPr lang="en-US" dirty="0">
                    <a:solidFill>
                      <a:srgbClr val="009900"/>
                    </a:solidFill>
                  </a:rPr>
                  <a:t>AOS needs 4 times as many “sectors” as AOSOA </a:t>
                </a:r>
                <a:r>
                  <a:rPr lang="en-US" dirty="0"/>
                  <a:t>(which fits 4 doubles in a 32-byte cache line)</a:t>
                </a:r>
              </a:p>
              <a:p>
                <a:pPr lvl="1"/>
                <a:r>
                  <a:rPr lang="en-US" dirty="0"/>
                  <a:t>in other words: </a:t>
                </a:r>
                <a:r>
                  <a:rPr lang="en-US" i="1" dirty="0">
                    <a:solidFill>
                      <a:srgbClr val="FF0000"/>
                    </a:solidFill>
                  </a:rPr>
                  <a:t>AOSOA provides coalesced memory access, AOS does not</a:t>
                </a:r>
              </a:p>
              <a:p>
                <a:pPr lvl="1"/>
                <a:r>
                  <a:rPr lang="en-US" dirty="0"/>
                  <a:t>for what it is worth (not much!), the actual slowdown in this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 smtClean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800" i="1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800" dirty="0">
                    <a:solidFill>
                      <a:srgbClr val="003300"/>
                    </a:solidFill>
                    <a:latin typeface="+mn-lt"/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i="1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</m:t>
                        </m:r>
                      </m:e>
                      <m:sup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800" i="1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</m:t>
                        </m:r>
                      </m:e>
                      <m:sup>
                        <m:r>
                          <a:rPr lang="en-US" sz="1800" i="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−</m:t>
                        </m:r>
                      </m:sup>
                    </m:sSup>
                    <m:r>
                      <a:rPr lang="en-US" sz="1800" i="1" dirty="0">
                        <a:solidFill>
                          <a:srgbClr val="003300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 </m:t>
                    </m:r>
                  </m:oMath>
                </a14:m>
                <a:r>
                  <a:rPr lang="en-US" dirty="0"/>
                  <a:t>example was only 7% however</a:t>
                </a:r>
              </a:p>
              <a:p>
                <a:pPr lvl="1"/>
                <a:endParaRPr lang="en-US" i="1" dirty="0">
                  <a:solidFill>
                    <a:srgbClr val="FF0000"/>
                  </a:solidFill>
                </a:endParaRP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1D242E55-135A-9695-4EE5-814EE6B64DD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40002" y="1123951"/>
                <a:ext cx="11721599" cy="5258922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2EC9A236-2BBD-743A-BC25-EEA34349C7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772910"/>
            <a:ext cx="12192000" cy="135028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9454686-1734-7682-8C82-F12411A4632F}"/>
              </a:ext>
            </a:extLst>
          </p:cNvPr>
          <p:cNvSpPr/>
          <p:nvPr/>
        </p:nvSpPr>
        <p:spPr>
          <a:xfrm>
            <a:off x="5966884" y="3897840"/>
            <a:ext cx="5739341" cy="206300"/>
          </a:xfrm>
          <a:prstGeom prst="rect">
            <a:avLst/>
          </a:prstGeom>
          <a:noFill/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667C04C-B775-7BDE-40B3-70BA86BF487B}"/>
              </a:ext>
            </a:extLst>
          </p:cNvPr>
          <p:cNvCxnSpPr>
            <a:cxnSpLocks/>
            <a:endCxn id="10" idx="2"/>
          </p:cNvCxnSpPr>
          <p:nvPr/>
        </p:nvCxnSpPr>
        <p:spPr>
          <a:xfrm flipV="1">
            <a:off x="5966884" y="4104140"/>
            <a:ext cx="2869671" cy="982210"/>
          </a:xfrm>
          <a:prstGeom prst="straightConnector1">
            <a:avLst/>
          </a:prstGeom>
          <a:ln w="28575">
            <a:solidFill>
              <a:srgbClr val="00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3242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8C2050AB-9951-C409-1DBF-99CEF81407C2}"/>
              </a:ext>
            </a:extLst>
          </p:cNvPr>
          <p:cNvSpPr/>
          <p:nvPr/>
        </p:nvSpPr>
        <p:spPr>
          <a:xfrm>
            <a:off x="5783283" y="1774298"/>
            <a:ext cx="6178318" cy="1035928"/>
          </a:xfrm>
          <a:prstGeom prst="rect">
            <a:avLst/>
          </a:prstGeom>
          <a:solidFill>
            <a:srgbClr val="FFCCFF">
              <a:alpha val="40000"/>
            </a:srgb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9DC5069-8F07-212A-0847-A09A0EFBA730}"/>
              </a:ext>
            </a:extLst>
          </p:cNvPr>
          <p:cNvGrpSpPr/>
          <p:nvPr/>
        </p:nvGrpSpPr>
        <p:grpSpPr>
          <a:xfrm>
            <a:off x="1071538" y="950028"/>
            <a:ext cx="9787294" cy="4599950"/>
            <a:chOff x="750772" y="632746"/>
            <a:chExt cx="9787294" cy="4599950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919B34D-85A7-F119-D60E-0BB0B5F3470E}"/>
                </a:ext>
              </a:extLst>
            </p:cNvPr>
            <p:cNvSpPr/>
            <p:nvPr/>
          </p:nvSpPr>
          <p:spPr>
            <a:xfrm>
              <a:off x="5725437" y="632746"/>
              <a:ext cx="4812629" cy="3906970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B0CCB8F-B757-0390-C208-8941E9B98D77}"/>
                </a:ext>
              </a:extLst>
            </p:cNvPr>
            <p:cNvSpPr/>
            <p:nvPr/>
          </p:nvSpPr>
          <p:spPr>
            <a:xfrm>
              <a:off x="750772" y="3019686"/>
              <a:ext cx="4812629" cy="1523437"/>
            </a:xfrm>
            <a:prstGeom prst="rect">
              <a:avLst/>
            </a:prstGeom>
            <a:solidFill>
              <a:schemeClr val="accent1">
                <a:alpha val="40000"/>
              </a:schemeClr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8BC9ADA-B94C-A942-214B-408B8E7087CA}"/>
                </a:ext>
              </a:extLst>
            </p:cNvPr>
            <p:cNvGrpSpPr/>
            <p:nvPr/>
          </p:nvGrpSpPr>
          <p:grpSpPr>
            <a:xfrm>
              <a:off x="1139901" y="1625304"/>
              <a:ext cx="9197647" cy="3607392"/>
              <a:chOff x="2323808" y="500513"/>
              <a:chExt cx="9197647" cy="3607392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2B9B0A4-534B-5A83-1FA3-7AFBF624A07B}"/>
                  </a:ext>
                </a:extLst>
              </p:cNvPr>
              <p:cNvSpPr txBox="1"/>
              <p:nvPr/>
            </p:nvSpPr>
            <p:spPr>
              <a:xfrm>
                <a:off x="7287691" y="500513"/>
                <a:ext cx="3999641" cy="738664"/>
              </a:xfrm>
              <a:prstGeom prst="rect">
                <a:avLst/>
              </a:prstGeom>
              <a:solidFill>
                <a:srgbClr val="FFFF00"/>
              </a:solidFill>
              <a:ln w="38100"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MC EVENT GENERATION </a:t>
                </a:r>
                <a:r>
                  <a:rPr lang="en-US" b="1" dirty="0">
                    <a:solidFill>
                      <a:schemeClr val="bg2"/>
                    </a:solidFill>
                  </a:rPr>
                  <a:t>(MC DATA)</a:t>
                </a:r>
              </a:p>
              <a:p>
                <a:pPr algn="ctr"/>
                <a:r>
                  <a:rPr lang="en-US" b="1" i="1" dirty="0">
                    <a:solidFill>
                      <a:srgbClr val="FF0000"/>
                    </a:solidFill>
                  </a:rPr>
                  <a:t>Simulate physics process in beam collisions</a:t>
                </a:r>
              </a:p>
              <a:p>
                <a:pPr algn="ctr"/>
                <a:r>
                  <a:rPr lang="en-US" dirty="0"/>
                  <a:t>Output: particles produced in beam collision</a:t>
                </a:r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AA3F1C7-46F9-A277-11E4-E0738370FC8D}"/>
                  </a:ext>
                </a:extLst>
              </p:cNvPr>
              <p:cNvSpPr txBox="1"/>
              <p:nvPr/>
            </p:nvSpPr>
            <p:spPr>
              <a:xfrm>
                <a:off x="7064958" y="1519187"/>
                <a:ext cx="4456497" cy="738664"/>
              </a:xfrm>
              <a:prstGeom prst="rect">
                <a:avLst/>
              </a:prstGeom>
              <a:solidFill>
                <a:srgbClr val="CCFF99"/>
              </a:solidFill>
              <a:ln w="38100"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MC SIMULATION + DIGITIZATION </a:t>
                </a:r>
                <a:r>
                  <a:rPr lang="en-US" b="1" dirty="0">
                    <a:solidFill>
                      <a:schemeClr val="bg2"/>
                    </a:solidFill>
                  </a:rPr>
                  <a:t>(MC DATA)</a:t>
                </a:r>
              </a:p>
              <a:p>
                <a:pPr algn="ctr"/>
                <a:r>
                  <a:rPr lang="en-US" dirty="0"/>
                  <a:t>Simulate interaction of collision products with detector</a:t>
                </a:r>
              </a:p>
              <a:p>
                <a:pPr algn="ctr"/>
                <a:r>
                  <a:rPr lang="en-US" dirty="0"/>
                  <a:t>Output: simulated electronic signals  </a:t>
                </a:r>
              </a:p>
            </p:txBody>
          </p:sp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DDAE8C4-8CCB-F82A-6A05-CB91EEB2EB4C}"/>
                  </a:ext>
                </a:extLst>
              </p:cNvPr>
              <p:cNvSpPr txBox="1"/>
              <p:nvPr/>
            </p:nvSpPr>
            <p:spPr>
              <a:xfrm>
                <a:off x="7679585" y="2534652"/>
                <a:ext cx="3219307" cy="738664"/>
              </a:xfrm>
              <a:prstGeom prst="rect">
                <a:avLst/>
              </a:prstGeom>
              <a:solidFill>
                <a:srgbClr val="CCFFFF"/>
              </a:solidFill>
              <a:ln w="38100"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RECONSTRUCTION </a:t>
                </a:r>
                <a:r>
                  <a:rPr lang="en-US" b="1" dirty="0">
                    <a:solidFill>
                      <a:schemeClr val="bg2"/>
                    </a:solidFill>
                  </a:rPr>
                  <a:t>(MC DATA)</a:t>
                </a:r>
              </a:p>
              <a:p>
                <a:pPr algn="ctr"/>
                <a:r>
                  <a:rPr lang="en-US" dirty="0"/>
                  <a:t>Translate electronic signals to</a:t>
                </a:r>
              </a:p>
              <a:p>
                <a:pPr algn="ctr"/>
                <a:r>
                  <a:rPr lang="en-US" dirty="0"/>
                  <a:t>particles passing through the detector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6D0B182-CD34-6A1A-9D03-15FD0750BCD2}"/>
                  </a:ext>
                </a:extLst>
              </p:cNvPr>
              <p:cNvSpPr txBox="1"/>
              <p:nvPr/>
            </p:nvSpPr>
            <p:spPr>
              <a:xfrm>
                <a:off x="2727575" y="2534652"/>
                <a:ext cx="3219307" cy="738664"/>
              </a:xfrm>
              <a:prstGeom prst="rect">
                <a:avLst/>
              </a:prstGeom>
              <a:solidFill>
                <a:srgbClr val="CCFFFF"/>
              </a:solidFill>
              <a:ln w="38100"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RECONSTRUCTION </a:t>
                </a:r>
                <a:r>
                  <a:rPr lang="en-US" b="1" dirty="0">
                    <a:solidFill>
                      <a:schemeClr val="bg2"/>
                    </a:solidFill>
                  </a:rPr>
                  <a:t>(REAL DATA)</a:t>
                </a:r>
              </a:p>
              <a:p>
                <a:pPr algn="ctr"/>
                <a:r>
                  <a:rPr lang="en-US" dirty="0"/>
                  <a:t>Translate electronic signals to</a:t>
                </a:r>
              </a:p>
              <a:p>
                <a:pPr algn="ctr"/>
                <a:r>
                  <a:rPr lang="en-US" dirty="0"/>
                  <a:t>particles passing through the detector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B88A30A-3B0C-BC01-5F51-128CDD676FB6}"/>
                  </a:ext>
                </a:extLst>
              </p:cNvPr>
              <p:cNvSpPr txBox="1"/>
              <p:nvPr/>
            </p:nvSpPr>
            <p:spPr>
              <a:xfrm>
                <a:off x="2323808" y="3584685"/>
                <a:ext cx="8668987" cy="523220"/>
              </a:xfrm>
              <a:prstGeom prst="rect">
                <a:avLst/>
              </a:prstGeom>
              <a:solidFill>
                <a:srgbClr val="CCCCFF"/>
              </a:solidFill>
              <a:ln w="38100"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ANALYSIS</a:t>
                </a:r>
              </a:p>
              <a:p>
                <a:pPr algn="ctr"/>
                <a:r>
                  <a:rPr lang="en-US" dirty="0"/>
                  <a:t>Compare </a:t>
                </a:r>
                <a:r>
                  <a:rPr lang="en-US" b="1" dirty="0">
                    <a:solidFill>
                      <a:schemeClr val="bg2"/>
                    </a:solidFill>
                  </a:rPr>
                  <a:t>real data </a:t>
                </a:r>
                <a:r>
                  <a:rPr lang="en-US" dirty="0"/>
                  <a:t>and </a:t>
                </a:r>
                <a:r>
                  <a:rPr lang="en-US" b="1" dirty="0">
                    <a:solidFill>
                      <a:schemeClr val="bg2"/>
                    </a:solidFill>
                  </a:rPr>
                  <a:t>MC data </a:t>
                </a:r>
                <a:r>
                  <a:rPr lang="en-US" dirty="0"/>
                  <a:t>with statistical methods – measure parameters, search for new processes </a:t>
                </a:r>
              </a:p>
            </p:txBody>
          </p: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3E02F78A-555B-C98B-A803-9682C464507E}"/>
                  </a:ext>
                </a:extLst>
              </p:cNvPr>
              <p:cNvCxnSpPr>
                <a:cxnSpLocks/>
                <a:stCxn id="2" idx="2"/>
                <a:endCxn id="3" idx="0"/>
              </p:cNvCxnSpPr>
              <p:nvPr/>
            </p:nvCxnSpPr>
            <p:spPr>
              <a:xfrm>
                <a:off x="9287512" y="1239177"/>
                <a:ext cx="5695" cy="280010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86F0B959-1B3F-3E2E-C44B-8110587F1E67}"/>
                  </a:ext>
                </a:extLst>
              </p:cNvPr>
              <p:cNvCxnSpPr>
                <a:cxnSpLocks/>
                <a:stCxn id="3" idx="2"/>
                <a:endCxn id="4" idx="0"/>
              </p:cNvCxnSpPr>
              <p:nvPr/>
            </p:nvCxnSpPr>
            <p:spPr>
              <a:xfrm flipH="1">
                <a:off x="9289239" y="2257851"/>
                <a:ext cx="3968" cy="276801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AA29535B-1E8C-E79E-8BBE-7EB8192FECC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293205" y="3288631"/>
                <a:ext cx="1" cy="276801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E19BB228-6D50-6400-7ABC-15B18F7C3B1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324964" y="3292565"/>
                <a:ext cx="1" cy="276801"/>
              </a:xfrm>
              <a:prstGeom prst="straightConnector1">
                <a:avLst/>
              </a:prstGeom>
              <a:ln w="38100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C533B90-9981-01B7-804B-5A3199E248AD}"/>
                </a:ext>
              </a:extLst>
            </p:cNvPr>
            <p:cNvSpPr txBox="1"/>
            <p:nvPr/>
          </p:nvSpPr>
          <p:spPr>
            <a:xfrm>
              <a:off x="5881050" y="749130"/>
              <a:ext cx="4456497" cy="707886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u="sng" dirty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SIMULATED DATA PROCESSING</a:t>
              </a:r>
            </a:p>
            <a:p>
              <a:pPr algn="ctr"/>
              <a:r>
                <a:rPr lang="en-US" sz="2000" b="1" dirty="0">
                  <a:solidFill>
                    <a:schemeClr val="bg2"/>
                  </a:solidFill>
                </a:rPr>
                <a:t>(“MONTE CARLO”)</a:t>
              </a:r>
              <a:endParaRPr lang="en-US" sz="2000" dirty="0">
                <a:solidFill>
                  <a:schemeClr val="bg2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6619BC3-6DA3-AFB9-A25C-707AA5E7122A}"/>
                </a:ext>
              </a:extLst>
            </p:cNvPr>
            <p:cNvSpPr txBox="1"/>
            <p:nvPr/>
          </p:nvSpPr>
          <p:spPr>
            <a:xfrm>
              <a:off x="912808" y="3124199"/>
              <a:ext cx="4456497" cy="400110"/>
            </a:xfrm>
            <a:prstGeom prst="rect">
              <a:avLst/>
            </a:prstGeom>
            <a:noFill/>
            <a:ln w="3810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u="sng" dirty="0">
                  <a:solidFill>
                    <a:schemeClr val="bg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REAL DATA PROCESSING</a:t>
              </a: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DF7A8C55-B349-B9F4-E2B2-69ABF44507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34" y="3838324"/>
            <a:ext cx="1556284" cy="94559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6F85756-9DF0-5B0B-EA93-C557D023F5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7162" y="3838324"/>
            <a:ext cx="1556284" cy="945590"/>
          </a:xfrm>
          <a:prstGeom prst="rect">
            <a:avLst/>
          </a:prstGeom>
        </p:spPr>
      </p:pic>
      <p:pic>
        <p:nvPicPr>
          <p:cNvPr id="28" name="Google Shape;126;p15">
            <a:extLst>
              <a:ext uri="{FF2B5EF4-FFF2-40B4-BE49-F238E27FC236}">
                <a16:creationId xmlns:a16="http://schemas.microsoft.com/office/drawing/2014/main" id="{1A4A5954-376B-EE88-52AB-CB8B2A41C287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39884" y="1886623"/>
            <a:ext cx="1282274" cy="84212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</p:pic>
      <p:sp>
        <p:nvSpPr>
          <p:cNvPr id="30" name="Title 29">
            <a:extLst>
              <a:ext uri="{FF2B5EF4-FFF2-40B4-BE49-F238E27FC236}">
                <a16:creationId xmlns:a16="http://schemas.microsoft.com/office/drawing/2014/main" id="{43D8F6AB-B1CA-4A28-3602-423E0514E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generators: the first step in the HEP simulation chain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03B109E-5262-DA45-02DF-1893167397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85046" y="4921243"/>
            <a:ext cx="1666765" cy="1606641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C150BEC0-7ACF-AA28-8F10-808B367551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37472" y="2884583"/>
            <a:ext cx="1439532" cy="87290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3BE6FE7D-5EC9-0B38-29F1-ED04B65267C7}"/>
              </a:ext>
            </a:extLst>
          </p:cNvPr>
          <p:cNvSpPr txBox="1"/>
          <p:nvPr/>
        </p:nvSpPr>
        <p:spPr>
          <a:xfrm>
            <a:off x="71250" y="1185049"/>
            <a:ext cx="572953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US" sz="2000" b="1" i="1" u="sng" dirty="0">
                <a:solidFill>
                  <a:srgbClr val="FF0000"/>
                </a:solidFill>
              </a:rPr>
              <a:t>Around 10-20 % of LHC computing CPU costs </a:t>
            </a:r>
            <a:r>
              <a:rPr lang="en-US" sz="2000" b="1" i="1" dirty="0">
                <a:solidFill>
                  <a:srgbClr val="FF0000"/>
                </a:solidFill>
              </a:rPr>
              <a:t>(hence: important to speed them up!)</a:t>
            </a:r>
          </a:p>
          <a:p>
            <a:pPr algn="ctr">
              <a:spcBef>
                <a:spcPts val="1200"/>
              </a:spcBef>
            </a:pPr>
            <a:r>
              <a:rPr lang="en-US" sz="2000" b="1" dirty="0">
                <a:solidFill>
                  <a:srgbClr val="FF0000"/>
                </a:solidFill>
              </a:rPr>
              <a:t>Theoretical physics (Feynman diagrams)</a:t>
            </a:r>
          </a:p>
          <a:p>
            <a:pPr algn="ctr">
              <a:spcBef>
                <a:spcPts val="1200"/>
              </a:spcBef>
            </a:pPr>
            <a:r>
              <a:rPr lang="en-US" sz="2000" b="1" dirty="0">
                <a:solidFill>
                  <a:srgbClr val="FF0000"/>
                </a:solidFill>
              </a:rPr>
              <a:t>Monte Carlo methods (random numbers)</a:t>
            </a:r>
          </a:p>
        </p:txBody>
      </p:sp>
    </p:spTree>
    <p:extLst>
      <p:ext uri="{BB962C8B-B14F-4D97-AF65-F5344CB8AC3E}">
        <p14:creationId xmlns:p14="http://schemas.microsoft.com/office/powerpoint/2010/main" val="388378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58EF9E1-FDDB-6984-A385-65B1491C9691}"/>
                  </a:ext>
                </a:extLst>
              </p:cNvPr>
              <p:cNvSpPr txBox="1"/>
              <p:nvPr/>
            </p:nvSpPr>
            <p:spPr>
              <a:xfrm>
                <a:off x="1" y="2158313"/>
                <a:ext cx="12281646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i="1" u="sng" dirty="0"/>
                  <a:t>In practice</a:t>
                </a:r>
                <a:r>
                  <a:rPr lang="en-US" sz="1800" dirty="0"/>
                  <a:t> in MG5aMC: use </a:t>
                </a:r>
                <a:r>
                  <a:rPr lang="en-US" sz="1800" b="1" dirty="0"/>
                  <a:t>helicity amplitudes and QCD color decomposition</a:t>
                </a:r>
              </a:p>
              <a:p>
                <a:endParaRPr lang="en-US" sz="1800" dirty="0"/>
              </a:p>
              <a:p>
                <a:r>
                  <a:rPr lang="en-US" sz="1800" dirty="0">
                    <a:latin typeface="+mj-lt"/>
                  </a:rPr>
                  <a:t>1. (for each helicity </a:t>
                </a:r>
                <a:r>
                  <a:rPr lang="en-US" sz="1800" dirty="0">
                    <a:latin typeface="+mj-lt"/>
                    <a:sym typeface="Symbol" panose="05050102010706020507" pitchFamily="18" charset="2"/>
                  </a:rPr>
                  <a:t>) compute partial amplitudes </a:t>
                </a:r>
                <a:r>
                  <a:rPr lang="en-US" sz="1800" dirty="0" err="1">
                    <a:latin typeface="+mj-lt"/>
                    <a:sym typeface="Symbol" panose="05050102010706020507" pitchFamily="18" charset="2"/>
                  </a:rPr>
                  <a:t>J</a:t>
                </a:r>
                <a:r>
                  <a:rPr lang="en-US" sz="1800" baseline="30000" dirty="0" err="1">
                    <a:latin typeface="+mj-lt"/>
                    <a:sym typeface="Symbol" panose="05050102010706020507" pitchFamily="18" charset="2"/>
                  </a:rPr>
                  <a:t>f</a:t>
                </a:r>
                <a:r>
                  <a:rPr lang="en-US" sz="1800" dirty="0">
                    <a:latin typeface="+mj-lt"/>
                    <a:sym typeface="Symbol" panose="05050102010706020507" pitchFamily="18" charset="2"/>
                  </a:rPr>
                  <a:t> for each color ordering permutation f (sum diagrams relevant to f)</a:t>
                </a:r>
                <a:endParaRPr lang="en-US" sz="1800" dirty="0">
                  <a:latin typeface="+mj-lt"/>
                </a:endParaRPr>
              </a:p>
              <a:p>
                <a:endParaRPr lang="en-US" sz="1800" dirty="0">
                  <a:latin typeface="+mj-lt"/>
                  <a:sym typeface="Symbol" panose="05050102010706020507" pitchFamily="18" charset="2"/>
                </a:endParaRPr>
              </a:p>
              <a:p>
                <a:endParaRPr lang="en-US" sz="1800" dirty="0">
                  <a:sym typeface="Symbol" panose="05050102010706020507" pitchFamily="18" charset="2"/>
                </a:endParaRPr>
              </a:p>
              <a:p>
                <a:endParaRPr lang="en-US" sz="1800" dirty="0">
                  <a:sym typeface="Symbol" panose="05050102010706020507" pitchFamily="18" charset="2"/>
                </a:endParaRPr>
              </a:p>
              <a:p>
                <a:endParaRPr lang="en-US" sz="1800" dirty="0">
                  <a:sym typeface="Symbol" panose="05050102010706020507" pitchFamily="18" charset="2"/>
                </a:endParaRPr>
              </a:p>
              <a:p>
                <a:r>
                  <a:rPr lang="en-US" sz="1800" dirty="0">
                    <a:sym typeface="Symbol" panose="05050102010706020507" pitchFamily="18" charset="2"/>
                  </a:rPr>
                  <a:t>2.</a:t>
                </a:r>
                <a:r>
                  <a:rPr lang="en-US" sz="1800" dirty="0"/>
                  <a:t> (for each helicity </a:t>
                </a:r>
                <a:r>
                  <a:rPr lang="en-US" sz="1800" dirty="0">
                    <a:sym typeface="Symbol" panose="05050102010706020507" pitchFamily="18" charset="2"/>
                  </a:rPr>
                  <a:t>) compute the sum over colors as the quadratic form JCJ* using the constant color matrix C</a:t>
                </a:r>
                <a:endParaRPr lang="en-US" sz="1800" dirty="0">
                  <a:latin typeface="+mj-lt"/>
                </a:endParaRPr>
              </a:p>
              <a:p>
                <a:endParaRPr lang="en-US" sz="1800" dirty="0">
                  <a:latin typeface="+mj-lt"/>
                  <a:sym typeface="Symbol" panose="05050102010706020507" pitchFamily="18" charset="2"/>
                </a:endParaRPr>
              </a:p>
              <a:p>
                <a:endParaRPr lang="en-US" sz="1800" dirty="0">
                  <a:sym typeface="Symbol" panose="05050102010706020507" pitchFamily="18" charset="2"/>
                </a:endParaRPr>
              </a:p>
              <a:p>
                <a:endParaRPr lang="en-US" sz="1800" dirty="0">
                  <a:sym typeface="Symbol" panose="05050102010706020507" pitchFamily="18" charset="2"/>
                </a:endParaRPr>
              </a:p>
              <a:p>
                <a:endParaRPr lang="en-US" sz="1800" dirty="0">
                  <a:sym typeface="Symbol" panose="05050102010706020507" pitchFamily="18" charset="2"/>
                </a:endParaRPr>
              </a:p>
              <a:p>
                <a:r>
                  <a:rPr lang="en-US" sz="1800" dirty="0">
                    <a:sym typeface="Symbol" panose="05050102010706020507" pitchFamily="18" charset="2"/>
                  </a:rPr>
                  <a:t>3. sum over helicities </a:t>
                </a:r>
                <a:r>
                  <a:rPr lang="en-US" dirty="0">
                    <a:latin typeface="+mj-lt"/>
                  </a:rPr>
                  <a:t>[Example </a:t>
                </a:r>
                <a:r>
                  <a:rPr lang="en-US" dirty="0">
                    <a:solidFill>
                      <a:srgbClr val="FF0000"/>
                    </a:solidFill>
                    <a:latin typeface="+mj-lt"/>
                  </a:rPr>
                  <a:t>for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𝑔𝑔</m:t>
                    </m:r>
                  </m:oMath>
                </a14:m>
                <a:r>
                  <a:rPr lang="en-US" i="1" dirty="0">
                    <a:solidFill>
                      <a:srgbClr val="FF0000"/>
                    </a:solidFill>
                    <a:latin typeface="+mj-lt"/>
                    <a:sym typeface="Symbol" panose="05050102010706020507" pitchFamily="18" charset="2"/>
                  </a:rPr>
                  <a:t>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𝑔𝑔𝑔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+mj-lt"/>
                  </a:rPr>
                  <a:t>: 128 helicities </a:t>
                </a:r>
                <a:r>
                  <a:rPr lang="en-US" dirty="0">
                    <a:latin typeface="+mj-lt"/>
                  </a:rPr>
                  <a:t>(before and after filtering)]</a:t>
                </a:r>
              </a:p>
              <a:p>
                <a:endParaRPr lang="en-US" sz="1800" dirty="0">
                  <a:latin typeface="+mj-lt"/>
                </a:endParaRPr>
              </a:p>
              <a:p>
                <a:r>
                  <a:rPr lang="en-US" sz="1800" b="1" i="1" u="sng" dirty="0">
                    <a:solidFill>
                      <a:srgbClr val="00B050"/>
                    </a:solidFill>
                    <a:latin typeface="+mj-lt"/>
                  </a:rPr>
                  <a:t>Each step computes many events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800" b="1" i="1" u="sng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800" b="1" i="1" u="sng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e>
                    </m:acc>
                    <m:r>
                      <a:rPr lang="en-GB" sz="1800" b="1" i="1" u="sng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b="1" i="1" u="sng" dirty="0">
                    <a:solidFill>
                      <a:srgbClr val="00B050"/>
                    </a:solidFill>
                    <a:latin typeface="+mj-lt"/>
                  </a:rPr>
                  <a:t>in parallel! CPU: 1 SIMD event-vector at a time. GPU: 1 event per thread.</a:t>
                </a:r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58EF9E1-FDDB-6984-A385-65B1491C96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2158313"/>
                <a:ext cx="12281646" cy="4247317"/>
              </a:xfrm>
              <a:prstGeom prst="rect">
                <a:avLst/>
              </a:prstGeom>
              <a:blipFill>
                <a:blip r:embed="rId2"/>
                <a:stretch>
                  <a:fillRect l="-397" t="-717" b="-12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378CF47B-AF32-EF23-2533-3827E5A3F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02" y="113008"/>
            <a:ext cx="11721599" cy="618295"/>
          </a:xfrm>
        </p:spPr>
        <p:txBody>
          <a:bodyPr/>
          <a:lstStyle/>
          <a:p>
            <a:r>
              <a:rPr lang="en-US" dirty="0"/>
              <a:t>Inside the ME calculation: Feynman diagrams, colors, helicities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21FF088-45A0-9361-B4A4-7E8550915A47}"/>
                  </a:ext>
                </a:extLst>
              </p:cNvPr>
              <p:cNvSpPr txBox="1"/>
              <p:nvPr/>
            </p:nvSpPr>
            <p:spPr>
              <a:xfrm>
                <a:off x="4541286" y="719223"/>
                <a:ext cx="674735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/>
                  <a:t>Given the momenta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1800" dirty="0"/>
                  <a:t> of initial+final partons </a:t>
                </a:r>
                <a:r>
                  <a:rPr lang="en-US" sz="1800" dirty="0">
                    <a:highlight>
                      <a:srgbClr val="FFFF00"/>
                    </a:highlight>
                  </a:rPr>
                  <a:t>in one specific event</a:t>
                </a:r>
              </a:p>
              <a:p>
                <a:r>
                  <a:rPr lang="en-US" sz="1800" dirty="0">
                    <a:highlight>
                      <a:srgbClr val="FFFF00"/>
                    </a:highlight>
                  </a:rPr>
                  <a:t>Sum over all helicity combinations </a:t>
                </a:r>
                <a:r>
                  <a:rPr lang="en-US" sz="1800" dirty="0">
                    <a:highlight>
                      <a:srgbClr val="FFFF00"/>
                    </a:highlight>
                    <a:sym typeface="Symbol" panose="05050102010706020507" pitchFamily="18" charset="2"/>
                  </a:rPr>
                  <a:t></a:t>
                </a:r>
                <a:r>
                  <a:rPr lang="en-US" sz="1800" dirty="0"/>
                  <a:t> of initial+final partons</a:t>
                </a:r>
              </a:p>
              <a:p>
                <a:r>
                  <a:rPr lang="en-US" sz="1800" dirty="0">
                    <a:highlight>
                      <a:srgbClr val="FFFF00"/>
                    </a:highlight>
                  </a:rPr>
                  <a:t>Sum over all color combinations </a:t>
                </a:r>
                <a:r>
                  <a:rPr lang="en-US" sz="1800" dirty="0">
                    <a:highlight>
                      <a:srgbClr val="FFFF00"/>
                    </a:highlight>
                    <a:sym typeface="Symbol" panose="05050102010706020507" pitchFamily="18" charset="2"/>
                  </a:rPr>
                  <a:t>c </a:t>
                </a:r>
                <a:r>
                  <a:rPr lang="en-US" sz="1800" dirty="0"/>
                  <a:t>of initial+final partons</a:t>
                </a:r>
              </a:p>
              <a:p>
                <a:r>
                  <a:rPr lang="en-US" sz="1800" dirty="0">
                    <a:highlight>
                      <a:srgbClr val="FFFF00"/>
                    </a:highlight>
                  </a:rPr>
                  <a:t>Include all Feynman diagrams d </a:t>
                </a:r>
                <a:r>
                  <a:rPr lang="en-US" sz="1800" dirty="0"/>
                  <a:t>allowed for the given </a:t>
                </a:r>
                <a:r>
                  <a:rPr lang="en-US" sz="1800" dirty="0">
                    <a:sym typeface="Symbol" panose="05050102010706020507" pitchFamily="18" charset="2"/>
                  </a:rPr>
                  <a:t> </a:t>
                </a:r>
                <a:r>
                  <a:rPr lang="en-US" sz="1800" dirty="0"/>
                  <a:t>and </a:t>
                </a:r>
                <a:r>
                  <a:rPr lang="en-US" sz="1800" dirty="0">
                    <a:sym typeface="Symbol" panose="05050102010706020507" pitchFamily="18" charset="2"/>
                  </a:rPr>
                  <a:t>c</a:t>
                </a:r>
                <a:endParaRPr lang="en-US" sz="18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C21FF088-45A0-9361-B4A4-7E8550915A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1286" y="719223"/>
                <a:ext cx="6747357" cy="1200329"/>
              </a:xfrm>
              <a:prstGeom prst="rect">
                <a:avLst/>
              </a:prstGeom>
              <a:blipFill>
                <a:blip r:embed="rId3"/>
                <a:stretch>
                  <a:fillRect l="-813" t="-6599" r="-181" b="-7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50C6F2E8-E124-AC32-D1C1-3ED42A132B57}"/>
                  </a:ext>
                </a:extLst>
              </p:cNvPr>
              <p:cNvSpPr txBox="1"/>
              <p:nvPr/>
            </p:nvSpPr>
            <p:spPr>
              <a:xfrm>
                <a:off x="4109423" y="3208062"/>
                <a:ext cx="730070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Example </a:t>
                </a:r>
                <a:r>
                  <a:rPr lang="en-US" sz="1400" dirty="0">
                    <a:solidFill>
                      <a:srgbClr val="FF0000"/>
                    </a:solidFill>
                    <a:latin typeface="+mj-lt"/>
                  </a:rPr>
                  <a:t>for </a:t>
                </a:r>
                <a14:m>
                  <m:oMath xmlns:m="http://schemas.openxmlformats.org/officeDocument/2006/math">
                    <m:r>
                      <a:rPr lang="en-US" sz="140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𝑔𝑔</m:t>
                    </m:r>
                  </m:oMath>
                </a14:m>
                <a:r>
                  <a:rPr lang="en-US" sz="1400" i="1" dirty="0">
                    <a:solidFill>
                      <a:srgbClr val="FF0000"/>
                    </a:solidFill>
                    <a:latin typeface="+mj-lt"/>
                    <a:sym typeface="Symbol" panose="05050102010706020507" pitchFamily="18" charset="2"/>
                  </a:rPr>
                  <a:t> </a:t>
                </a:r>
                <a14:m>
                  <m:oMath xmlns:m="http://schemas.openxmlformats.org/officeDocument/2006/math">
                    <m:r>
                      <a:rPr lang="en-US" sz="14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sz="14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sz="14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𝑔𝑔𝑔</m:t>
                    </m:r>
                  </m:oMath>
                </a14:m>
                <a:r>
                  <a:rPr lang="en-US" sz="1400" dirty="0">
                    <a:solidFill>
                      <a:srgbClr val="FF0000"/>
                    </a:solidFill>
                    <a:latin typeface="+mj-lt"/>
                  </a:rPr>
                  <a:t>: 1240 Feynman diagrams </a:t>
                </a:r>
                <a:r>
                  <a:rPr lang="en-US" sz="1400" dirty="0">
                    <a:latin typeface="+mj-lt"/>
                  </a:rPr>
                  <a:t>(using helicity amplitudes)</a:t>
                </a:r>
              </a:p>
              <a:p>
                <a:r>
                  <a:rPr lang="en-US" dirty="0">
                    <a:latin typeface="+mj-lt"/>
                  </a:rPr>
                  <a:t>T</a:t>
                </a:r>
                <a:r>
                  <a:rPr lang="en-US" sz="1400" dirty="0">
                    <a:latin typeface="+mj-lt"/>
                  </a:rPr>
                  <a:t>his takes </a:t>
                </a:r>
                <a:r>
                  <a:rPr lang="en-US" sz="1400" b="1" dirty="0">
                    <a:solidFill>
                      <a:srgbClr val="FF0000"/>
                    </a:solidFill>
                    <a:latin typeface="+mj-lt"/>
                  </a:rPr>
                  <a:t>~40% of the CPU time </a:t>
                </a:r>
                <a:r>
                  <a:rPr lang="en-US" sz="1400" dirty="0">
                    <a:latin typeface="+mj-lt"/>
                  </a:rPr>
                  <a:t>for this process</a:t>
                </a:r>
                <a:endParaRPr lang="en-US" dirty="0"/>
              </a:p>
            </p:txBody>
          </p:sp>
        </mc:Choice>
        <mc:Fallback xmlns="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50C6F2E8-E124-AC32-D1C1-3ED42A132B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9423" y="3208062"/>
                <a:ext cx="7300702" cy="523220"/>
              </a:xfrm>
              <a:prstGeom prst="rect">
                <a:avLst/>
              </a:prstGeom>
              <a:blipFill>
                <a:blip r:embed="rId7"/>
                <a:stretch>
                  <a:fillRect l="-250" t="-2326" b="-11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D719496-8251-CAAA-F9CE-FCA6E7B68868}"/>
                  </a:ext>
                </a:extLst>
              </p:cNvPr>
              <p:cNvSpPr txBox="1"/>
              <p:nvPr/>
            </p:nvSpPr>
            <p:spPr>
              <a:xfrm>
                <a:off x="5827060" y="4635072"/>
                <a:ext cx="626632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Example </a:t>
                </a:r>
                <a:r>
                  <a:rPr lang="en-US" dirty="0">
                    <a:solidFill>
                      <a:srgbClr val="FF0000"/>
                    </a:solidFill>
                  </a:rPr>
                  <a:t>for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𝑔𝑔</m:t>
                    </m:r>
                  </m:oMath>
                </a14:m>
                <a:r>
                  <a:rPr lang="en-US" i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 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  <m:r>
                      <a:rPr lang="en-US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𝑔𝑔𝑔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</a:rPr>
                  <a:t>: 120 color ordering permutations, 120x120 matrix</a:t>
                </a:r>
              </a:p>
              <a:p>
                <a:r>
                  <a:rPr lang="en-US" dirty="0"/>
                  <a:t>This takes </a:t>
                </a:r>
                <a:r>
                  <a:rPr lang="en-US" b="1" dirty="0">
                    <a:solidFill>
                      <a:srgbClr val="FF0000"/>
                    </a:solidFill>
                  </a:rPr>
                  <a:t>~60% of the CPU time </a:t>
                </a:r>
                <a:r>
                  <a:rPr lang="en-US" dirty="0"/>
                  <a:t>for this process</a:t>
                </a:r>
              </a:p>
            </p:txBody>
          </p:sp>
        </mc:Choice>
        <mc:Fallback xmlns=""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D719496-8251-CAAA-F9CE-FCA6E7B688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7060" y="4635072"/>
                <a:ext cx="6266328" cy="523220"/>
              </a:xfrm>
              <a:prstGeom prst="rect">
                <a:avLst/>
              </a:prstGeom>
              <a:blipFill>
                <a:blip r:embed="rId8"/>
                <a:stretch>
                  <a:fillRect l="-292" t="-2326" b="-116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A7CF7DA5-78ED-2FBE-1930-CFF56B1ACE5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40002" y="857723"/>
            <a:ext cx="4133031" cy="9031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B54DF0-64EF-C32C-258B-7E7F82DE2D8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2613" y="3084152"/>
            <a:ext cx="3316288" cy="872460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87A85DA-F24F-C6DB-0E48-22655E2B83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2613" y="4447156"/>
            <a:ext cx="4612591" cy="936466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8886573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FA112-02DF-4E2A-544D-F1B55A1573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890" y="197493"/>
            <a:ext cx="11932354" cy="618295"/>
          </a:xfrm>
        </p:spPr>
        <p:txBody>
          <a:bodyPr/>
          <a:lstStyle/>
          <a:p>
            <a:r>
              <a:rPr lang="en-US" dirty="0"/>
              <a:t>Helicity amplitudes – same code in CUDA and in vectorized C++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D43FDE0F-E691-C791-D727-1A6EC9DD3E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84443" y="1030943"/>
            <a:ext cx="3928533" cy="5351929"/>
          </a:xfrm>
        </p:spPr>
        <p:txBody>
          <a:bodyPr/>
          <a:lstStyle/>
          <a:p>
            <a:r>
              <a:rPr lang="en-US" dirty="0"/>
              <a:t>Old slide! The new code is different, the idea is the same!</a:t>
            </a:r>
          </a:p>
          <a:p>
            <a:pPr lvl="3"/>
            <a:endParaRPr lang="en-US" dirty="0"/>
          </a:p>
          <a:p>
            <a:r>
              <a:rPr lang="en-US" i="1" dirty="0">
                <a:solidFill>
                  <a:srgbClr val="FF0000"/>
                </a:solidFill>
              </a:rPr>
              <a:t>Formally the same code for CUDA and scalar/vector C++</a:t>
            </a:r>
          </a:p>
          <a:p>
            <a:pPr lvl="1"/>
            <a:r>
              <a:rPr lang="en-US" dirty="0"/>
              <a:t>hide type behind a typedef</a:t>
            </a:r>
          </a:p>
          <a:p>
            <a:pPr lvl="1"/>
            <a:r>
              <a:rPr lang="en-US" dirty="0"/>
              <a:t>add a few missing operators</a:t>
            </a:r>
          </a:p>
          <a:p>
            <a:pPr lvl="3"/>
            <a:endParaRPr lang="en-US" dirty="0"/>
          </a:p>
          <a:p>
            <a:pPr marL="152400" indent="0">
              <a:buNone/>
            </a:pPr>
            <a:endParaRPr lang="en-US" b="1" dirty="0">
              <a:solidFill>
                <a:srgbClr val="FF0000"/>
              </a:solidFill>
              <a:highlight>
                <a:srgbClr val="FFFF00"/>
              </a:highlight>
            </a:endParaRPr>
          </a:p>
          <a:p>
            <a:pPr marL="152400" indent="0">
              <a:buNone/>
            </a:pPr>
            <a:r>
              <a:rPr lang="en-US" b="1" dirty="0">
                <a:solidFill>
                  <a:srgbClr val="FF0000"/>
                </a:solidFill>
                <a:highlight>
                  <a:srgbClr val="FFFF00"/>
                </a:highlight>
              </a:rPr>
              <a:t>SIMD in CUDA/C++ uses compiler vector extensions!</a:t>
            </a:r>
          </a:p>
          <a:p>
            <a:pPr marL="152400" indent="0">
              <a:buNone/>
            </a:pPr>
            <a:endParaRPr lang="en-US" dirty="0"/>
          </a:p>
          <a:p>
            <a:pPr marL="152400" indent="0">
              <a:buNone/>
            </a:pPr>
            <a:endParaRPr lang="en-US" dirty="0"/>
          </a:p>
          <a:p>
            <a:pPr marL="152400" indent="0">
              <a:buNone/>
            </a:pPr>
            <a:r>
              <a:rPr lang="en-US" sz="1600" i="1" dirty="0"/>
              <a:t>Flexible design: being reused            also for vectorized SYCL!</a:t>
            </a:r>
          </a:p>
          <a:p>
            <a:pPr marL="184150" indent="0">
              <a:buNone/>
            </a:pPr>
            <a:endParaRPr lang="en-US" sz="1600" dirty="0"/>
          </a:p>
          <a:p>
            <a:pPr marL="184150" indent="0">
              <a:buNone/>
            </a:pPr>
            <a:endParaRPr lang="en-US" dirty="0"/>
          </a:p>
          <a:p>
            <a:pPr marL="184150" indent="0">
              <a:buNone/>
            </a:pPr>
            <a:endParaRPr lang="en-US" dirty="0"/>
          </a:p>
          <a:p>
            <a:pPr marL="184150" indent="0">
              <a:buNone/>
            </a:pP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11FEBD-8DAC-9706-9A1B-5B05D946AC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777" y="900940"/>
            <a:ext cx="7937936" cy="5528081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1975F9F-2F82-DCC0-E0F6-4B0DEBD74DC5}"/>
              </a:ext>
            </a:extLst>
          </p:cNvPr>
          <p:cNvSpPr txBox="1"/>
          <p:nvPr/>
        </p:nvSpPr>
        <p:spPr>
          <a:xfrm>
            <a:off x="6073422" y="2551288"/>
            <a:ext cx="1862668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FF0000"/>
                </a:solidFill>
              </a:rPr>
              <a:t>Automatically generated!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CD4AEA-0AEB-AAB7-F364-98EE86F87C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1981" y="5941474"/>
            <a:ext cx="3857625" cy="180975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3873E81-CF7D-2912-676B-DE9CFBEAC239}"/>
              </a:ext>
            </a:extLst>
          </p:cNvPr>
          <p:cNvCxnSpPr/>
          <p:nvPr/>
        </p:nvCxnSpPr>
        <p:spPr>
          <a:xfrm flipV="1">
            <a:off x="8070913" y="4579167"/>
            <a:ext cx="1991762" cy="742384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65847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F276C45-6A8D-E9EA-2812-F166E3975B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315699"/>
            <a:ext cx="12192000" cy="1484776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8AC1336-E0C8-9A4F-7336-7BFDB6BDF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Monitoring lockstep – GPU NSight compute, CPU disassemble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242E55-135A-9695-4EE5-814EE6B64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914401"/>
            <a:ext cx="12192000" cy="3924299"/>
          </a:xfrm>
        </p:spPr>
        <p:txBody>
          <a:bodyPr/>
          <a:lstStyle/>
          <a:p>
            <a:r>
              <a:rPr lang="en-US" dirty="0"/>
              <a:t>GPU: explicitly collect one profiler metric in NSight Compute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“branch efficiency” </a:t>
            </a:r>
            <a:r>
              <a:rPr lang="en-US" dirty="0"/>
              <a:t>: </a:t>
            </a:r>
            <a:r>
              <a:rPr lang="en-GB" i="1" dirty="0"/>
              <a:t>sm__sass_average_branch_targets_threads_uniform.pct</a:t>
            </a:r>
          </a:p>
          <a:p>
            <a:pPr lvl="1"/>
            <a:r>
              <a:rPr lang="en-GB" dirty="0"/>
              <a:t>old test </a:t>
            </a:r>
            <a:r>
              <a:rPr lang="en-US" dirty="0"/>
              <a:t>(May 2021 </a:t>
            </a:r>
            <a:r>
              <a:rPr lang="en-US" dirty="0">
                <a:hlinkClick r:id="rId3"/>
              </a:rPr>
              <a:t>issue #25</a:t>
            </a:r>
            <a:r>
              <a:rPr lang="en-US" dirty="0"/>
              <a:t>) comparing two code bases: </a:t>
            </a:r>
            <a:r>
              <a:rPr lang="en-US" i="1" dirty="0">
                <a:solidFill>
                  <a:srgbClr val="009900"/>
                </a:solidFill>
              </a:rPr>
              <a:t>no-divergence baseline has 100% efficiency</a:t>
            </a:r>
            <a:r>
              <a:rPr lang="en-US" dirty="0"/>
              <a:t>, alternative with minor forced divergence has 96% efficiency (and is 20% slower)</a:t>
            </a:r>
          </a:p>
          <a:p>
            <a:pPr lvl="1"/>
            <a:endParaRPr lang="en-GB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CPU: </a:t>
            </a:r>
            <a:r>
              <a:rPr lang="en-US" dirty="0">
                <a:solidFill>
                  <a:srgbClr val="FF0000"/>
                </a:solidFill>
              </a:rPr>
              <a:t>the best lockstep metric IMO is the speedup over a no-SIMD case (reach theoretical maximum!)</a:t>
            </a:r>
            <a:endParaRPr lang="en-US" dirty="0"/>
          </a:p>
          <a:p>
            <a:pPr lvl="1"/>
            <a:r>
              <a:rPr lang="en-US" dirty="0"/>
              <a:t>but is also useful to disassemble the object using objdump and categorize SIMD intrinsics symbols...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9454686-1734-7682-8C82-F12411A4632F}"/>
              </a:ext>
            </a:extLst>
          </p:cNvPr>
          <p:cNvSpPr/>
          <p:nvPr/>
        </p:nvSpPr>
        <p:spPr>
          <a:xfrm>
            <a:off x="6029325" y="3593039"/>
            <a:ext cx="5895976" cy="188385"/>
          </a:xfrm>
          <a:prstGeom prst="rect">
            <a:avLst/>
          </a:prstGeom>
          <a:noFill/>
          <a:ln w="3810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667C04C-B775-7BDE-40B3-70BA86BF487B}"/>
              </a:ext>
            </a:extLst>
          </p:cNvPr>
          <p:cNvCxnSpPr>
            <a:cxnSpLocks/>
            <a:endCxn id="10" idx="0"/>
          </p:cNvCxnSpPr>
          <p:nvPr/>
        </p:nvCxnSpPr>
        <p:spPr>
          <a:xfrm flipH="1">
            <a:off x="8977313" y="2000250"/>
            <a:ext cx="547687" cy="1592789"/>
          </a:xfrm>
          <a:prstGeom prst="straightConnector1">
            <a:avLst/>
          </a:prstGeom>
          <a:ln w="28575">
            <a:solidFill>
              <a:srgbClr val="009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85DD26A4-1F0E-06E8-70EC-57463C4498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264775"/>
              </p:ext>
            </p:extLst>
          </p:nvPr>
        </p:nvGraphicFramePr>
        <p:xfrm>
          <a:off x="972609" y="4838700"/>
          <a:ext cx="3672000" cy="1706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val="3512825562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2489253850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1158163595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579092373"/>
                    </a:ext>
                  </a:extLst>
                </a:gridCol>
                <a:gridCol w="648000">
                  <a:extLst>
                    <a:ext uri="{9D8B030D-6E8A-4147-A177-3AD203B41FA5}">
                      <a16:colId xmlns:a16="http://schemas.microsoft.com/office/drawing/2014/main" val="119456041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# Symbols in .o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SSE4.2 (xmm)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AVX2 (ymm)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AVX512</a:t>
                      </a:r>
                    </a:p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(ymm)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AVX512</a:t>
                      </a:r>
                    </a:p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(zmm)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3535423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Build type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005117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Scalar</a:t>
                      </a:r>
                    </a:p>
                  </a:txBody>
                  <a:tcPr marL="0" marR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4534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276393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SSE4.2</a:t>
                      </a:r>
                    </a:p>
                  </a:txBody>
                  <a:tcPr marL="0" marR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12916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78985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AVX2</a:t>
                      </a:r>
                    </a:p>
                  </a:txBody>
                  <a:tcPr marL="0" marR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10630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520913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256-bit AVX512</a:t>
                      </a:r>
                    </a:p>
                  </a:txBody>
                  <a:tcPr marL="0" marR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10366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12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529125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512-bit AVX512</a:t>
                      </a:r>
                    </a:p>
                  </a:txBody>
                  <a:tcPr marL="0" marR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1267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60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solidFill>
                            <a:srgbClr val="000000"/>
                          </a:solidFill>
                        </a:rPr>
                        <a:t>9910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152184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AA7CB95-0960-1CBC-6B59-970E70A20865}"/>
                  </a:ext>
                </a:extLst>
              </p:cNvPr>
              <p:cNvSpPr txBox="1"/>
              <p:nvPr/>
            </p:nvSpPr>
            <p:spPr>
              <a:xfrm rot="16200000">
                <a:off x="63809" y="5644338"/>
                <a:ext cx="152338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+mn-lt"/>
                    <a:hlinkClick r:id="rId4"/>
                  </a:rPr>
                  <a:t>4a90ec2</a:t>
                </a:r>
                <a:r>
                  <a:rPr lang="en-US" sz="1200" dirty="0">
                    <a:latin typeface="+mn-lt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 dirty="0" smtClean="0">
                        <a:solidFill>
                          <a:srgbClr val="0033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1200" dirty="0">
                    <a:solidFill>
                      <a:srgbClr val="003300"/>
                    </a:solidFill>
                    <a:latin typeface="+mn-lt"/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 dirty="0">
                        <a:solidFill>
                          <a:srgbClr val="0033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200" i="1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200" dirty="0">
                            <a:solidFill>
                              <a:srgbClr val="0033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1200" dirty="0">
                        <a:solidFill>
                          <a:srgbClr val="0033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endParaRPr lang="en-US" sz="1200" dirty="0">
                  <a:latin typeface="+mn-lt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AA7CB95-0960-1CBC-6B59-970E70A208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3809" y="5644338"/>
                <a:ext cx="1523383" cy="276999"/>
              </a:xfrm>
              <a:prstGeom prst="rect">
                <a:avLst/>
              </a:prstGeom>
              <a:blipFill>
                <a:blip r:embed="rId5"/>
                <a:stretch>
                  <a:fillRect l="-4444" r="-1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" name="Group 15">
            <a:extLst>
              <a:ext uri="{FF2B5EF4-FFF2-40B4-BE49-F238E27FC236}">
                <a16:creationId xmlns:a16="http://schemas.microsoft.com/office/drawing/2014/main" id="{9541834E-BFF7-E241-0DB8-8D77A24BAF5E}"/>
              </a:ext>
            </a:extLst>
          </p:cNvPr>
          <p:cNvGrpSpPr>
            <a:grpSpLocks noChangeAspect="1"/>
          </p:cNvGrpSpPr>
          <p:nvPr/>
        </p:nvGrpSpPr>
        <p:grpSpPr>
          <a:xfrm>
            <a:off x="4987925" y="4744147"/>
            <a:ext cx="3016113" cy="1916360"/>
            <a:chOff x="1769534" y="1938860"/>
            <a:chExt cx="4114799" cy="2614437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E76365D-0B88-571B-04E1-54F024F95A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69534" y="1959504"/>
              <a:ext cx="4114799" cy="2593793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5858D23-5689-CA71-FA65-1BCB3F99C78E}"/>
                </a:ext>
              </a:extLst>
            </p:cNvPr>
            <p:cNvSpPr txBox="1"/>
            <p:nvPr/>
          </p:nvSpPr>
          <p:spPr>
            <a:xfrm>
              <a:off x="3266603" y="1938860"/>
              <a:ext cx="1295120" cy="377902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ACAT2022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FE83ACB-8FA8-8A1A-4C1B-17885756AFBD}"/>
                </a:ext>
              </a:extLst>
            </p:cNvPr>
            <p:cNvSpPr/>
            <p:nvPr/>
          </p:nvSpPr>
          <p:spPr>
            <a:xfrm>
              <a:off x="5266128" y="3083445"/>
              <a:ext cx="597198" cy="1385393"/>
            </a:xfrm>
            <a:prstGeom prst="rect">
              <a:avLst/>
            </a:prstGeom>
            <a:solidFill>
              <a:srgbClr val="CC00CC">
                <a:alpha val="10196"/>
              </a:srgbClr>
            </a:solidFill>
            <a:ln w="57150">
              <a:solidFill>
                <a:srgbClr val="CC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90A001C0-49DE-2CFF-C828-C1DEF458A3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52894" y="5423996"/>
            <a:ext cx="3792832" cy="1038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77917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EAEBCD-323B-3440-13E9-69B7343BA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2070" y="955591"/>
            <a:ext cx="7429265" cy="5570514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AB17A31-0600-4BA7-5BC9-1EAF23A42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489" y="197493"/>
            <a:ext cx="11796890" cy="618295"/>
          </a:xfrm>
        </p:spPr>
        <p:txBody>
          <a:bodyPr/>
          <a:lstStyle/>
          <a:p>
            <a:r>
              <a:rPr lang="en-US" dirty="0"/>
              <a:t>Code generation: how did we bootstrap the project?</a:t>
            </a:r>
          </a:p>
        </p:txBody>
      </p:sp>
    </p:spTree>
    <p:extLst>
      <p:ext uri="{BB962C8B-B14F-4D97-AF65-F5344CB8AC3E}">
        <p14:creationId xmlns:p14="http://schemas.microsoft.com/office/powerpoint/2010/main" val="13236284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rc 11">
            <a:extLst>
              <a:ext uri="{FF2B5EF4-FFF2-40B4-BE49-F238E27FC236}">
                <a16:creationId xmlns:a16="http://schemas.microsoft.com/office/drawing/2014/main" id="{F7008F9A-511F-ABAF-FCE1-8F52097A3202}"/>
              </a:ext>
            </a:extLst>
          </p:cNvPr>
          <p:cNvSpPr/>
          <p:nvPr/>
        </p:nvSpPr>
        <p:spPr>
          <a:xfrm rot="14017976">
            <a:off x="5027513" y="2647835"/>
            <a:ext cx="2031705" cy="3000921"/>
          </a:xfrm>
          <a:prstGeom prst="arc">
            <a:avLst>
              <a:gd name="adj1" fmla="val 14465603"/>
              <a:gd name="adj2" fmla="val 0"/>
            </a:avLst>
          </a:prstGeom>
          <a:ln w="38100">
            <a:solidFill>
              <a:srgbClr val="00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1C42BBB-5539-F076-F2B4-46D473183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7493"/>
            <a:ext cx="12137455" cy="839548"/>
          </a:xfrm>
        </p:spPr>
        <p:txBody>
          <a:bodyPr/>
          <a:lstStyle/>
          <a:p>
            <a:pPr algn="r"/>
            <a:r>
              <a:rPr lang="en-US" dirty="0"/>
              <a:t>Code generation: from many “epochs” to a single evolving “epoch”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DA604A8-7E28-40A2-91AF-658CD0A89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154" y="863288"/>
            <a:ext cx="2477433" cy="555748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D6BFE9-1788-EAD3-0E76-809665B91D83}"/>
              </a:ext>
            </a:extLst>
          </p:cNvPr>
          <p:cNvSpPr txBox="1"/>
          <p:nvPr/>
        </p:nvSpPr>
        <p:spPr>
          <a:xfrm>
            <a:off x="5459924" y="2853894"/>
            <a:ext cx="4025735" cy="1107996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3810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Code generation infrastructure</a:t>
            </a:r>
            <a:endParaRPr lang="en-US" sz="1600" dirty="0">
              <a:solidFill>
                <a:schemeClr val="bg1"/>
              </a:solidFill>
            </a:endParaRP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- Python framework and “cudacpp” plugin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- Fortran, C++, CUDA templates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- </a:t>
            </a:r>
            <a:r>
              <a:rPr lang="en-US" sz="1600" i="1" dirty="0">
                <a:solidFill>
                  <a:schemeClr val="bg1"/>
                </a:solidFill>
              </a:rPr>
              <a:t>Post-generation patches (temporary...)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219E64-77C9-DB5E-7678-897A3320D963}"/>
              </a:ext>
            </a:extLst>
          </p:cNvPr>
          <p:cNvSpPr txBox="1"/>
          <p:nvPr/>
        </p:nvSpPr>
        <p:spPr>
          <a:xfrm>
            <a:off x="5459924" y="4723723"/>
            <a:ext cx="4025735" cy="861774"/>
          </a:xfrm>
          <a:prstGeom prst="rect">
            <a:avLst/>
          </a:prstGeom>
          <a:solidFill>
            <a:srgbClr val="FF3300"/>
          </a:solidFill>
          <a:ln w="3810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>
                <a:solidFill>
                  <a:schemeClr val="bg1"/>
                </a:solidFill>
              </a:rPr>
              <a:t>Automatically generated code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- Fortran framework (Madevent)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- CUDA/C++ Matrix Elements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97BCD5E-07A3-7D8F-2394-52F89B3B73FC}"/>
              </a:ext>
            </a:extLst>
          </p:cNvPr>
          <p:cNvCxnSpPr>
            <a:stCxn id="5" idx="2"/>
            <a:endCxn id="9" idx="0"/>
          </p:cNvCxnSpPr>
          <p:nvPr/>
        </p:nvCxnSpPr>
        <p:spPr>
          <a:xfrm>
            <a:off x="7472792" y="3961890"/>
            <a:ext cx="0" cy="761833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962E1E3-8ABD-B746-97A9-DE91D9A94867}"/>
              </a:ext>
            </a:extLst>
          </p:cNvPr>
          <p:cNvSpPr txBox="1"/>
          <p:nvPr/>
        </p:nvSpPr>
        <p:spPr>
          <a:xfrm>
            <a:off x="6108635" y="5830124"/>
            <a:ext cx="56293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(1) develop on top of auto-generated code</a:t>
            </a:r>
          </a:p>
          <a:p>
            <a:r>
              <a:rPr lang="en-US" sz="1600" dirty="0"/>
              <a:t>(2) backport immediately to code generation infrastructure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148550-0B15-5731-73D9-A7B245E68557}"/>
              </a:ext>
            </a:extLst>
          </p:cNvPr>
          <p:cNvSpPr txBox="1"/>
          <p:nvPr/>
        </p:nvSpPr>
        <p:spPr>
          <a:xfrm>
            <a:off x="7597489" y="4336320"/>
            <a:ext cx="1633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(3) re-generate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D5B43A-6E19-B91D-5899-FDE497BAC3C7}"/>
              </a:ext>
            </a:extLst>
          </p:cNvPr>
          <p:cNvSpPr txBox="1"/>
          <p:nvPr/>
        </p:nvSpPr>
        <p:spPr>
          <a:xfrm>
            <a:off x="4201139" y="5830124"/>
            <a:ext cx="1842226" cy="584775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NEW MODEL</a:t>
            </a:r>
          </a:p>
          <a:p>
            <a:pPr algn="ctr"/>
            <a:r>
              <a:rPr lang="en-US" sz="1600" dirty="0"/>
              <a:t>(since end 2021)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563A10B-EFF3-B6A1-9E7C-06531A28F0A7}"/>
              </a:ext>
            </a:extLst>
          </p:cNvPr>
          <p:cNvSpPr/>
          <p:nvPr/>
        </p:nvSpPr>
        <p:spPr>
          <a:xfrm>
            <a:off x="702153" y="3927285"/>
            <a:ext cx="838639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B6F8F33-3637-6C5C-0A8C-B4954F689631}"/>
              </a:ext>
            </a:extLst>
          </p:cNvPr>
          <p:cNvSpPr txBox="1"/>
          <p:nvPr/>
        </p:nvSpPr>
        <p:spPr>
          <a:xfrm>
            <a:off x="96135" y="1416324"/>
            <a:ext cx="1842226" cy="584775"/>
          </a:xfrm>
          <a:prstGeom prst="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1600" dirty="0"/>
              <a:t>OLD MODEL</a:t>
            </a:r>
          </a:p>
          <a:p>
            <a:pPr algn="ctr"/>
            <a:r>
              <a:rPr lang="en-US" sz="1600" dirty="0"/>
              <a:t>(2020- early 2021)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DF08BCDC-CBDE-172E-6AD9-3A830B851AB5}"/>
              </a:ext>
            </a:extLst>
          </p:cNvPr>
          <p:cNvSpPr/>
          <p:nvPr/>
        </p:nvSpPr>
        <p:spPr>
          <a:xfrm>
            <a:off x="3363093" y="2941614"/>
            <a:ext cx="1643566" cy="618295"/>
          </a:xfrm>
          <a:prstGeom prst="rightArrow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CF60C7A-9852-BE2C-B936-BC03E4D3CCFF}"/>
              </a:ext>
            </a:extLst>
          </p:cNvPr>
          <p:cNvSpPr txBox="1"/>
          <p:nvPr/>
        </p:nvSpPr>
        <p:spPr>
          <a:xfrm>
            <a:off x="4702694" y="1308601"/>
            <a:ext cx="44719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(1) MG5AMC Python framework, Fortran templates: </a:t>
            </a:r>
          </a:p>
          <a:p>
            <a:r>
              <a:rPr lang="en-US" dirty="0"/>
              <a:t>“upstream” </a:t>
            </a:r>
            <a:r>
              <a:rPr lang="en-US" dirty="0">
                <a:hlinkClick r:id="rId3"/>
              </a:rPr>
              <a:t>https://github.com/mg5amcnlo/mg5amcnlo</a:t>
            </a:r>
            <a:endParaRPr lang="en-US" dirty="0"/>
          </a:p>
          <a:p>
            <a:endParaRPr lang="en-US" dirty="0"/>
          </a:p>
          <a:p>
            <a:r>
              <a:rPr lang="en-US" dirty="0"/>
              <a:t>(2) CUDACPP plugin, post-generation patches,</a:t>
            </a:r>
          </a:p>
          <a:p>
            <a:r>
              <a:rPr lang="en-US" dirty="0"/>
              <a:t>generated CUDA/C++ physics processes:</a:t>
            </a:r>
          </a:p>
          <a:p>
            <a:r>
              <a:rPr lang="en-US" dirty="0"/>
              <a:t>our </a:t>
            </a:r>
            <a:r>
              <a:rPr lang="en-US" dirty="0">
                <a:hlinkClick r:id="rId4"/>
              </a:rPr>
              <a:t>https://github.com/madgraph5/madgraph4gpu</a:t>
            </a:r>
            <a:r>
              <a:rPr lang="en-US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A29357-50B2-B576-C074-CD382037AE95}"/>
              </a:ext>
            </a:extLst>
          </p:cNvPr>
          <p:cNvSpPr txBox="1"/>
          <p:nvPr/>
        </p:nvSpPr>
        <p:spPr>
          <a:xfrm>
            <a:off x="9634889" y="3140792"/>
            <a:ext cx="25571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WIP to-do before a release: </a:t>
            </a:r>
            <a:r>
              <a:rPr lang="en-US" i="1" dirty="0">
                <a:solidFill>
                  <a:srgbClr val="FF0000"/>
                </a:solidFill>
              </a:rPr>
              <a:t>full port from madgraph4gpu to mg5amcnlo (remove post-generation Fortran patches, add CUDACPP upstream)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3FC80189-E79A-86C7-D580-AF728C206AF3}"/>
              </a:ext>
            </a:extLst>
          </p:cNvPr>
          <p:cNvSpPr/>
          <p:nvPr/>
        </p:nvSpPr>
        <p:spPr>
          <a:xfrm rot="2241385">
            <a:off x="9050216" y="2131441"/>
            <a:ext cx="1643566" cy="618295"/>
          </a:xfrm>
          <a:prstGeom prst="rightArrow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983E0B4-E8CA-86A7-9DEB-B08494522CD3}"/>
              </a:ext>
            </a:extLst>
          </p:cNvPr>
          <p:cNvSpPr txBox="1">
            <a:spLocks/>
          </p:cNvSpPr>
          <p:nvPr/>
        </p:nvSpPr>
        <p:spPr>
          <a:xfrm>
            <a:off x="5643" y="191847"/>
            <a:ext cx="12137455" cy="83954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sz="3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pPr algn="r"/>
            <a:br>
              <a:rPr lang="en-US" dirty="0"/>
            </a:br>
            <a:r>
              <a:rPr lang="en-US" dirty="0"/>
              <a:t>... and beyond</a:t>
            </a:r>
          </a:p>
        </p:txBody>
      </p:sp>
    </p:spTree>
    <p:extLst>
      <p:ext uri="{BB962C8B-B14F-4D97-AF65-F5344CB8AC3E}">
        <p14:creationId xmlns:p14="http://schemas.microsoft.com/office/powerpoint/2010/main" val="35752124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AB17A31-0600-4BA7-5BC9-1EAF23A42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focus on complex processes? Compute &gt;&gt; memory!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49EC0164-A588-4E28-768A-7CB737A61E4C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8123722" y="1030943"/>
                <a:ext cx="3955393" cy="5351929"/>
              </a:xfrm>
            </p:spPr>
            <p:txBody>
              <a:bodyPr/>
              <a:lstStyle/>
              <a:p>
                <a:r>
                  <a:rPr lang="en-US" dirty="0">
                    <a:latin typeface="+mn-lt"/>
                  </a:rPr>
                  <a:t>We are lucky: the more complex the physics process, the less relevant is the cost of GPU-CPU data copies!</a:t>
                </a:r>
              </a:p>
              <a:p>
                <a:pPr lvl="1"/>
                <a:r>
                  <a:rPr lang="en-US" dirty="0">
                    <a:latin typeface="+mn-lt"/>
                  </a:rPr>
                  <a:t>Similarly (later): the more complex the process, the less relevant is the overhead from scalar Fortran in madevent!</a:t>
                </a:r>
              </a:p>
              <a:p>
                <a:pPr lvl="1"/>
                <a:r>
                  <a:rPr lang="en-US" dirty="0">
                    <a:solidFill>
                      <a:srgbClr val="000000"/>
                    </a:solidFill>
                    <a:latin typeface="+mn-lt"/>
                  </a:rPr>
                  <a:t>And the fewer events in flight needed to fill the GPU...</a:t>
                </a:r>
                <a:endParaRPr lang="en-US" dirty="0">
                  <a:latin typeface="+mn-lt"/>
                </a:endParaRPr>
              </a:p>
              <a:p>
                <a:pPr lvl="2"/>
                <a:endParaRPr lang="en-US" dirty="0">
                  <a:solidFill>
                    <a:srgbClr val="000000"/>
                  </a:solidFill>
                  <a:latin typeface="+mn-lt"/>
                </a:endParaRPr>
              </a:p>
              <a:p>
                <a:r>
                  <a:rPr lang="en-US" dirty="0">
                    <a:solidFill>
                      <a:srgbClr val="FF0000"/>
                    </a:solidFill>
                    <a:latin typeface="+mn-lt"/>
                  </a:rPr>
                  <a:t>In this talk I mainly give performance numbers for complex processes like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+mn-lt"/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+mn-lt"/>
                  </a:rPr>
                  <a:t> 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+mn-lt"/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gg</m:t>
                    </m:r>
                    <m:r>
                      <m:rPr>
                        <m:sty m:val="p"/>
                      </m:rPr>
                      <a:rPr lang="en-US" b="0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g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+mn-lt"/>
                  </a:rPr>
                  <a:t>  </a:t>
                </a:r>
              </a:p>
            </p:txBody>
          </p:sp>
        </mc:Choice>
        <mc:Fallback xmlns="">
          <p:sp>
            <p:nvSpPr>
              <p:cNvPr id="6" name="Text Placeholder 5">
                <a:extLst>
                  <a:ext uri="{FF2B5EF4-FFF2-40B4-BE49-F238E27FC236}">
                    <a16:creationId xmlns:a16="http://schemas.microsoft.com/office/drawing/2014/main" id="{49EC0164-A588-4E28-768A-7CB737A61E4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8123722" y="1030943"/>
                <a:ext cx="3955393" cy="5351929"/>
              </a:xfrm>
              <a:blipFill>
                <a:blip r:embed="rId2"/>
                <a:stretch>
                  <a:fillRect r="-24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AEDF63DB-A6C5-3F76-0018-04E00D5D06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349" y="955591"/>
            <a:ext cx="7429266" cy="5570515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6C69A5C-D9B2-2153-E4EA-998F0A3DA733}"/>
              </a:ext>
            </a:extLst>
          </p:cNvPr>
          <p:cNvSpPr/>
          <p:nvPr/>
        </p:nvSpPr>
        <p:spPr>
          <a:xfrm>
            <a:off x="112885" y="4312355"/>
            <a:ext cx="7560000" cy="248356"/>
          </a:xfrm>
          <a:prstGeom prst="rect">
            <a:avLst/>
          </a:prstGeom>
          <a:solidFill>
            <a:srgbClr val="FFFF00">
              <a:alpha val="30196"/>
            </a:srgb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9AA249-532E-8417-470D-91DFF87FC7D5}"/>
              </a:ext>
            </a:extLst>
          </p:cNvPr>
          <p:cNvSpPr>
            <a:spLocks noChangeAspect="1"/>
          </p:cNvSpPr>
          <p:nvPr/>
        </p:nvSpPr>
        <p:spPr>
          <a:xfrm>
            <a:off x="6609243" y="3212149"/>
            <a:ext cx="1600475" cy="466651"/>
          </a:xfrm>
          <a:prstGeom prst="rect">
            <a:avLst/>
          </a:prstGeom>
          <a:solidFill>
            <a:srgbClr val="FFFF00"/>
          </a:solidFill>
          <a:ln w="63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rgbClr val="000000"/>
                </a:solidFill>
                <a:sym typeface="Symbol" panose="05050102010706020507" pitchFamily="18" charset="2"/>
              </a:rPr>
              <a:t>e</a:t>
            </a:r>
            <a:r>
              <a:rPr lang="en-US" sz="2000" b="1" baseline="30000" dirty="0">
                <a:solidFill>
                  <a:srgbClr val="000000"/>
                </a:solidFill>
                <a:sym typeface="Symbol" panose="05050102010706020507" pitchFamily="18" charset="2"/>
              </a:rPr>
              <a:t>+</a:t>
            </a:r>
            <a:r>
              <a:rPr lang="en-US" sz="2000" b="1" dirty="0">
                <a:solidFill>
                  <a:srgbClr val="000000"/>
                </a:solidFill>
                <a:sym typeface="Symbol" panose="05050102010706020507" pitchFamily="18" charset="2"/>
              </a:rPr>
              <a:t>e</a:t>
            </a:r>
            <a:r>
              <a:rPr lang="en-US" sz="2000" b="1" baseline="30000" dirty="0">
                <a:solidFill>
                  <a:srgbClr val="000000"/>
                </a:solidFill>
                <a:sym typeface="Symbol" panose="05050102010706020507" pitchFamily="18" charset="2"/>
              </a:rPr>
              <a:t>-</a:t>
            </a:r>
            <a:r>
              <a:rPr lang="en-US" sz="2000" b="1" dirty="0">
                <a:solidFill>
                  <a:srgbClr val="000000"/>
                </a:solidFill>
                <a:sym typeface="Symbol" panose="05050102010706020507" pitchFamily="18" charset="2"/>
              </a:rPr>
              <a:t></a:t>
            </a:r>
            <a:r>
              <a:rPr lang="en-US" sz="2000" b="1" baseline="30000" dirty="0">
                <a:solidFill>
                  <a:srgbClr val="000000"/>
                </a:solidFill>
                <a:sym typeface="Symbol" panose="05050102010706020507" pitchFamily="18" charset="2"/>
              </a:rPr>
              <a:t>+</a:t>
            </a:r>
            <a:r>
              <a:rPr lang="en-US" sz="2000" b="1" dirty="0">
                <a:solidFill>
                  <a:srgbClr val="000000"/>
                </a:solidFill>
                <a:sym typeface="Symbol" panose="05050102010706020507" pitchFamily="18" charset="2"/>
              </a:rPr>
              <a:t></a:t>
            </a:r>
            <a:r>
              <a:rPr lang="en-US" sz="2000" b="1" baseline="30000" dirty="0">
                <a:solidFill>
                  <a:srgbClr val="000000"/>
                </a:solidFill>
                <a:sym typeface="Symbol" panose="05050102010706020507" pitchFamily="18" charset="2"/>
              </a:rPr>
              <a:t>-</a:t>
            </a:r>
            <a:endParaRPr lang="en-US" sz="2000" b="1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4D96824-0393-F820-07AF-BDBF120792C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609243" y="5189523"/>
                <a:ext cx="1600475" cy="466651"/>
              </a:xfrm>
              <a:prstGeom prst="rect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0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r>
                  <a:rPr lang="en-US" sz="2000" b="1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a:rPr lang="en-US" sz="20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𝐭</m:t>
                    </m:r>
                    <m:acc>
                      <m:accPr>
                        <m:chr m:val="̅"/>
                        <m:ctrlPr>
                          <a:rPr lang="en-US" sz="2000" b="1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1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𝐭</m:t>
                        </m:r>
                      </m:e>
                    </m:acc>
                    <m:r>
                      <a:rPr lang="en-US" sz="2000" b="1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endParaRPr lang="en-US" sz="20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4D96824-0393-F820-07AF-BDBF120792C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9243" y="5189523"/>
                <a:ext cx="1600475" cy="466651"/>
              </a:xfrm>
              <a:prstGeom prst="rect">
                <a:avLst/>
              </a:prstGeom>
              <a:blipFill>
                <a:blip r:embed="rId4"/>
                <a:stretch>
                  <a:fillRect b="-14103"/>
                </a:stretch>
              </a:blipFill>
              <a:ln w="6350"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089408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87001-D97E-1E7C-D37B-B578622BA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02" y="120493"/>
            <a:ext cx="11721599" cy="582153"/>
          </a:xfrm>
        </p:spPr>
        <p:txBody>
          <a:bodyPr/>
          <a:lstStyle/>
          <a:p>
            <a:r>
              <a:rPr lang="en-US" dirty="0"/>
              <a:t>Filling the GPU – minimum number of threads (events in flight)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D169F8-0850-786F-1672-D3600CE66A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4483655"/>
            <a:ext cx="12291461" cy="1820892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We are lucky, again: </a:t>
            </a:r>
            <a:r>
              <a:rPr lang="en-US" i="1" dirty="0">
                <a:solidFill>
                  <a:srgbClr val="FF0000"/>
                </a:solidFill>
              </a:rPr>
              <a:t>the more complex the process, the fewer the events in flight needed to fill the GPU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But </a:t>
            </a:r>
            <a:r>
              <a:rPr lang="en-US" i="1" dirty="0">
                <a:solidFill>
                  <a:srgbClr val="FF0000"/>
                </a:solidFill>
              </a:rPr>
              <a:t>even 16k events is a lot</a:t>
            </a:r>
            <a:r>
              <a:rPr lang="en-US" dirty="0"/>
              <a:t>: it results in </a:t>
            </a:r>
            <a:r>
              <a:rPr lang="en-US" i="1" dirty="0">
                <a:solidFill>
                  <a:srgbClr val="FF0000"/>
                </a:solidFill>
              </a:rPr>
              <a:t>imbalanced phase space sampling</a:t>
            </a:r>
            <a:r>
              <a:rPr lang="en-US" dirty="0"/>
              <a:t>, and </a:t>
            </a:r>
            <a:r>
              <a:rPr lang="en-US" i="1" dirty="0">
                <a:solidFill>
                  <a:srgbClr val="FF0000"/>
                </a:solidFill>
              </a:rPr>
              <a:t>high RAM in Fortran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Eventually, maybe: one helicity per kernel (fewer events in flight, spread each event  across many kernels)?</a:t>
            </a:r>
          </a:p>
          <a:p>
            <a:pPr lvl="1">
              <a:spcBef>
                <a:spcPts val="0"/>
              </a:spcBef>
            </a:pPr>
            <a:r>
              <a:rPr lang="en-US" dirty="0"/>
              <a:t>Eventually, maybe: many CPU cores/processes in parallel (fewer events in flight per CPU core/process)?</a:t>
            </a:r>
          </a:p>
          <a:p>
            <a:pPr lvl="1">
              <a:spcBef>
                <a:spcPts val="0"/>
              </a:spcBef>
            </a:pPr>
            <a:r>
              <a:rPr lang="en-US" dirty="0"/>
              <a:t>Eventually, maybe: different channels in parallel (fewer events in flight in a single channel)?</a:t>
            </a:r>
          </a:p>
          <a:p>
            <a:pPr>
              <a:spcBef>
                <a:spcPts val="0"/>
              </a:spcBef>
            </a:pP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A5F5110-08FC-08D0-82CC-B6234C93B442}"/>
              </a:ext>
            </a:extLst>
          </p:cNvPr>
          <p:cNvGrpSpPr>
            <a:grpSpLocks noChangeAspect="1"/>
          </p:cNvGrpSpPr>
          <p:nvPr/>
        </p:nvGrpSpPr>
        <p:grpSpPr>
          <a:xfrm>
            <a:off x="433135" y="880457"/>
            <a:ext cx="11309683" cy="3603198"/>
            <a:chOff x="134888" y="1486850"/>
            <a:chExt cx="12192000" cy="388429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6CA2761-87D3-497C-78E4-775F830A10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888" y="1486850"/>
              <a:ext cx="12192000" cy="388429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B32DC5D-7790-18F7-37EB-702F6D50FFE3}"/>
                </a:ext>
              </a:extLst>
            </p:cNvPr>
            <p:cNvSpPr txBox="1"/>
            <p:nvPr/>
          </p:nvSpPr>
          <p:spPr>
            <a:xfrm>
              <a:off x="1685981" y="1486850"/>
              <a:ext cx="4715659" cy="2899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hlinkClick r:id="rId3"/>
                </a:rPr>
                <a:t>https://doi.org/10.1051/epjconf/202125103045</a:t>
              </a:r>
              <a:r>
                <a:rPr lang="en-US" sz="1200" i="1" dirty="0"/>
                <a:t> (vCHEP 2021)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1882006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9663-4FDE-7A41-771F-DC3FCA166C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 MadEvent functionalities have been integrated over time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545C8B-23BB-6A00-6EFE-00D6E23459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5128" y="1030943"/>
            <a:ext cx="11906451" cy="5351929"/>
          </a:xfrm>
        </p:spPr>
        <p:txBody>
          <a:bodyPr/>
          <a:lstStyle/>
          <a:p>
            <a:pPr marL="152400" indent="0">
              <a:buNone/>
            </a:pPr>
            <a:r>
              <a:rPr lang="en-US" dirty="0"/>
              <a:t>Most of these required some changes to the input/output API of our </a:t>
            </a:r>
            <a:r>
              <a:rPr lang="en-US" b="1" dirty="0"/>
              <a:t>Fortran-to-CUDA/C++ “Bridge”</a:t>
            </a:r>
            <a:endParaRPr lang="en-US" b="1" i="1" dirty="0">
              <a:solidFill>
                <a:srgbClr val="FF0000"/>
              </a:solidFill>
            </a:endParaRPr>
          </a:p>
          <a:p>
            <a:pPr lvl="3"/>
            <a:endParaRPr lang="en-US" i="1" dirty="0">
              <a:solidFill>
                <a:srgbClr val="FF0000"/>
              </a:solidFill>
            </a:endParaRPr>
          </a:p>
          <a:p>
            <a:r>
              <a:rPr lang="en-US" i="1" dirty="0">
                <a:solidFill>
                  <a:srgbClr val="FF0000"/>
                </a:solidFill>
              </a:rPr>
              <a:t>Helicity filtering </a:t>
            </a:r>
            <a:r>
              <a:rPr lang="en-US" dirty="0"/>
              <a:t>– at initialization time, compute the allowed combinations of particle helicities</a:t>
            </a:r>
          </a:p>
          <a:p>
            <a:pPr lvl="1"/>
            <a:r>
              <a:rPr lang="en-US" dirty="0"/>
              <a:t>This is computed in CUDA/C++ using the same criteria as in Fortran </a:t>
            </a:r>
            <a:endParaRPr lang="en-US" dirty="0">
              <a:solidFill>
                <a:srgbClr val="FF0000"/>
              </a:solidFill>
            </a:endParaRPr>
          </a:p>
          <a:p>
            <a:pPr lvl="3"/>
            <a:endParaRPr lang="en-US" i="1" dirty="0">
              <a:solidFill>
                <a:srgbClr val="FF0000"/>
              </a:solidFill>
            </a:endParaRPr>
          </a:p>
          <a:p>
            <a:r>
              <a:rPr lang="en-US" i="1" dirty="0">
                <a:solidFill>
                  <a:srgbClr val="FF0000"/>
                </a:solidFill>
              </a:rPr>
              <a:t>“Multi-channel” </a:t>
            </a:r>
            <a:r>
              <a:rPr lang="en-US" dirty="0"/>
              <a:t>– single-diagram enhancement of ME output</a:t>
            </a:r>
          </a:p>
          <a:p>
            <a:pPr lvl="1"/>
            <a:r>
              <a:rPr lang="en-US" dirty="0"/>
              <a:t>This is the specificity of the MadEvent sampling algorithm (</a:t>
            </a:r>
            <a:r>
              <a:rPr lang="en-US" dirty="0">
                <a:hlinkClick r:id="rId2"/>
              </a:rPr>
              <a:t>Maltoni Stelzer 2003</a:t>
            </a:r>
            <a:r>
              <a:rPr lang="en-US" dirty="0"/>
              <a:t>)</a:t>
            </a:r>
          </a:p>
          <a:p>
            <a:pPr lvl="3"/>
            <a:endParaRPr lang="en-US" dirty="0"/>
          </a:p>
          <a:p>
            <a:r>
              <a:rPr lang="en-US" dirty="0"/>
              <a:t>Event-by-event </a:t>
            </a:r>
            <a:r>
              <a:rPr lang="en-US" i="1" dirty="0">
                <a:solidFill>
                  <a:srgbClr val="FF0000"/>
                </a:solidFill>
              </a:rPr>
              <a:t>running QCD coupling constants </a:t>
            </a:r>
            <a:r>
              <a:rPr lang="en-US" dirty="0">
                <a:sym typeface="Symbol" panose="05050102010706020507" pitchFamily="18" charset="2"/>
              </a:rPr>
              <a:t></a:t>
            </a:r>
            <a:r>
              <a:rPr lang="en-US" baseline="-25000" dirty="0">
                <a:sym typeface="Symbol" panose="05050102010706020507" pitchFamily="18" charset="2"/>
              </a:rPr>
              <a:t>s</a:t>
            </a:r>
            <a:r>
              <a:rPr lang="en-US" dirty="0">
                <a:sym typeface="Symbol" panose="05050102010706020507" pitchFamily="18" charset="2"/>
              </a:rPr>
              <a:t>(Q</a:t>
            </a:r>
            <a:r>
              <a:rPr lang="en-US" baseline="30000" dirty="0">
                <a:sym typeface="Symbol" panose="05050102010706020507" pitchFamily="18" charset="2"/>
              </a:rPr>
              <a:t>2</a:t>
            </a:r>
            <a:r>
              <a:rPr lang="en-US" dirty="0">
                <a:sym typeface="Symbol" panose="05050102010706020507" pitchFamily="18" charset="2"/>
              </a:rPr>
              <a:t>)</a:t>
            </a:r>
            <a:endParaRPr lang="en-US" dirty="0"/>
          </a:p>
          <a:p>
            <a:pPr lvl="1"/>
            <a:r>
              <a:rPr lang="en-US" dirty="0"/>
              <a:t>The scale is currently computed in Fortran from momenta and passed to the CUDA/C++ for each event </a:t>
            </a:r>
          </a:p>
          <a:p>
            <a:pPr lvl="3"/>
            <a:endParaRPr lang="en-US" dirty="0"/>
          </a:p>
          <a:p>
            <a:r>
              <a:rPr lang="en-US" dirty="0"/>
              <a:t>Event-by-event </a:t>
            </a:r>
            <a:r>
              <a:rPr lang="en-US" i="1" dirty="0">
                <a:solidFill>
                  <a:srgbClr val="FF0000"/>
                </a:solidFill>
              </a:rPr>
              <a:t>choice of helicity and color </a:t>
            </a:r>
            <a:r>
              <a:rPr lang="en-US" dirty="0"/>
              <a:t>in LHE files</a:t>
            </a:r>
          </a:p>
          <a:p>
            <a:pPr lvl="1"/>
            <a:r>
              <a:rPr lang="en-US" dirty="0"/>
              <a:t>Pass two additional random numbers per event from Fortran to CUDA/C++, retrieve helicity and color</a:t>
            </a:r>
          </a:p>
          <a:p>
            <a:pPr lvl="1"/>
            <a:r>
              <a:rPr lang="en-US" b="1" dirty="0">
                <a:solidFill>
                  <a:srgbClr val="009900"/>
                </a:solidFill>
                <a:highlight>
                  <a:srgbClr val="FFFF00"/>
                </a:highlight>
              </a:rPr>
              <a:t>NEW (January 2023)! </a:t>
            </a:r>
            <a:r>
              <a:rPr lang="en-US" dirty="0">
                <a:highlight>
                  <a:srgbClr val="FFFF00"/>
                </a:highlight>
              </a:rPr>
              <a:t>This was the last big missing physics functionality (showstopper to a release)</a:t>
            </a:r>
          </a:p>
          <a:p>
            <a:pPr lvl="2"/>
            <a:r>
              <a:rPr lang="en-US" dirty="0"/>
              <a:t>We now get the same cross section AND the same LHE files (within numerical precision) in Fortran and CUDA/C++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24FEBC-FD49-7977-75FC-1055601BBC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8304" y="2657613"/>
            <a:ext cx="2524125" cy="77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1631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E4209-8DC8-1D9F-4FA6-7FABBE4D5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road to an alpha release (Q1-Q2 2023)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E91ED3-E007-2F27-8A8D-AA69C79794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Complete the </a:t>
            </a:r>
            <a:r>
              <a:rPr lang="en-US" dirty="0">
                <a:solidFill>
                  <a:srgbClr val="FF0000"/>
                </a:solidFill>
              </a:rPr>
              <a:t>back-port of code generation </a:t>
            </a:r>
            <a:r>
              <a:rPr lang="en-US" dirty="0"/>
              <a:t>from madgraph4gpu to mg5amcnlo upstream</a:t>
            </a:r>
          </a:p>
          <a:p>
            <a:pPr lvl="1">
              <a:spcBef>
                <a:spcPts val="0"/>
              </a:spcBef>
            </a:pPr>
            <a:r>
              <a:rPr lang="en-US" dirty="0"/>
              <a:t>Including extra cross-checks that the LHE color IDs are those required for parton showers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Make the CUDA/C++ madevent executable consistent with the Madgraph “launch” infrastructure</a:t>
            </a:r>
          </a:p>
          <a:p>
            <a:pPr lvl="1">
              <a:spcBef>
                <a:spcPts val="0"/>
              </a:spcBef>
            </a:pPr>
            <a:r>
              <a:rPr lang="en-US" dirty="0"/>
              <a:t>Modify the names and input parameters of the madevent executable</a:t>
            </a:r>
          </a:p>
          <a:p>
            <a:pPr lvl="1">
              <a:spcBef>
                <a:spcPts val="0"/>
              </a:spcBef>
            </a:pPr>
            <a:r>
              <a:rPr lang="en-US" dirty="0"/>
              <a:t>Ensure consistency in the handling of physics parameter card files</a:t>
            </a:r>
          </a:p>
          <a:p>
            <a:pPr lvl="1">
              <a:spcBef>
                <a:spcPts val="0"/>
              </a:spcBef>
            </a:pPr>
            <a:r>
              <a:rPr lang="en-US" dirty="0"/>
              <a:t>Ensure consistency of packaging and builds with the “launch” infrastructure</a:t>
            </a:r>
          </a:p>
          <a:p>
            <a:pPr lvl="1">
              <a:spcBef>
                <a:spcPts val="0"/>
              </a:spcBef>
            </a:pPr>
            <a:r>
              <a:rPr lang="en-US" dirty="0"/>
              <a:t>Provide and document user hooks for new configurable options (SIMD mode, GPU vector size...)</a:t>
            </a:r>
          </a:p>
          <a:p>
            <a:pPr lvl="1">
              <a:spcBef>
                <a:spcPts val="0"/>
              </a:spcBef>
            </a:pPr>
            <a:r>
              <a:rPr lang="en-US" dirty="0"/>
              <a:t>Tune some reasonable defaults for out-of-the-box SIMD modes and GPU grid sizes</a:t>
            </a:r>
          </a:p>
          <a:p>
            <a:pPr lvl="1">
              <a:spcBef>
                <a:spcPts val="0"/>
              </a:spcBef>
            </a:pPr>
            <a:r>
              <a:rPr lang="en-US" dirty="0">
                <a:solidFill>
                  <a:srgbClr val="FF0000"/>
                </a:solidFill>
              </a:rPr>
              <a:t>Test that a Madgraph “launch” works out-of-the-box </a:t>
            </a:r>
            <a:r>
              <a:rPr lang="en-US" dirty="0"/>
              <a:t>for one of our current processes like ggttgg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Test and fix any bugs in </a:t>
            </a:r>
            <a:r>
              <a:rPr lang="en-US" dirty="0">
                <a:solidFill>
                  <a:srgbClr val="FF0000"/>
                </a:solidFill>
              </a:rPr>
              <a:t>pp collisions, including pdf integration</a:t>
            </a:r>
          </a:p>
          <a:p>
            <a:pPr lvl="1">
              <a:spcBef>
                <a:spcPts val="0"/>
              </a:spcBef>
            </a:pPr>
            <a:r>
              <a:rPr lang="en-US" dirty="0"/>
              <a:t>Iterate on a few other physics processes, e.g. including Susy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Stay tuned! </a:t>
            </a:r>
            <a:r>
              <a:rPr lang="en-US" dirty="0">
                <a:sym typeface="Wingdings" panose="05000000000000000000" pitchFamily="2" charset="2"/>
              </a:rPr>
              <a:t></a:t>
            </a:r>
          </a:p>
          <a:p>
            <a:pPr lvl="1"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We will be happy to help your experiment in the integration!</a:t>
            </a:r>
          </a:p>
          <a:p>
            <a:pPr lvl="1">
              <a:spcBef>
                <a:spcPts val="0"/>
              </a:spcBef>
            </a:pPr>
            <a:r>
              <a:rPr lang="en-US" dirty="0">
                <a:sym typeface="Wingdings" panose="05000000000000000000" pitchFamily="2" charset="2"/>
              </a:rPr>
              <a:t>NB This will use a new Fortran version too (multi-event API), need statistical validation...</a:t>
            </a:r>
            <a:endParaRPr lang="en-US" dirty="0"/>
          </a:p>
          <a:p>
            <a:pPr>
              <a:spcBef>
                <a:spcPts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4113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3EBEA-FDD0-4443-9B3F-EB456BAE3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CUDACPP vs. Portability Frameworks – recap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EFB1DE-2858-04D3-E347-CD87C42F3F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40002" y="1030943"/>
            <a:ext cx="11721599" cy="2148841"/>
          </a:xfrm>
        </p:spPr>
        <p:txBody>
          <a:bodyPr/>
          <a:lstStyle/>
          <a:p>
            <a:r>
              <a:rPr lang="en-GB" dirty="0"/>
              <a:t>CUDAPP (our initial implementation) is where we add new features first</a:t>
            </a:r>
          </a:p>
          <a:p>
            <a:endParaRPr lang="en-GB" dirty="0"/>
          </a:p>
          <a:p>
            <a:r>
              <a:rPr lang="en-GB" dirty="0"/>
              <a:t>The SYCL implementation of MG5aMC is now almost at the same level, the KOKKOS one somewhat behind</a:t>
            </a:r>
          </a:p>
          <a:p>
            <a:endParaRPr lang="en-GB" dirty="0"/>
          </a:p>
          <a:p>
            <a:r>
              <a:rPr lang="en-GB" dirty="0"/>
              <a:t>The ALPAKA implementation of MG5aMC is no longer maintained</a:t>
            </a:r>
          </a:p>
          <a:p>
            <a:endParaRPr lang="LID4096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3C59F47E-6738-2EFF-0792-F800BD44D6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3618095"/>
              </p:ext>
            </p:extLst>
          </p:nvPr>
        </p:nvGraphicFramePr>
        <p:xfrm>
          <a:off x="1962153" y="3561703"/>
          <a:ext cx="6782338" cy="2148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16000">
                  <a:extLst>
                    <a:ext uri="{9D8B030D-6E8A-4147-A177-3AD203B41FA5}">
                      <a16:colId xmlns:a16="http://schemas.microsoft.com/office/drawing/2014/main" val="970126761"/>
                    </a:ext>
                  </a:extLst>
                </a:gridCol>
                <a:gridCol w="1116000">
                  <a:extLst>
                    <a:ext uri="{9D8B030D-6E8A-4147-A177-3AD203B41FA5}">
                      <a16:colId xmlns:a16="http://schemas.microsoft.com/office/drawing/2014/main" val="581117181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796242139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853588154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437543801"/>
                    </a:ext>
                  </a:extLst>
                </a:gridCol>
                <a:gridCol w="1094338">
                  <a:extLst>
                    <a:ext uri="{9D8B030D-6E8A-4147-A177-3AD203B41FA5}">
                      <a16:colId xmlns:a16="http://schemas.microsoft.com/office/drawing/2014/main" val="3562340531"/>
                    </a:ext>
                  </a:extLst>
                </a:gridCol>
              </a:tblGrid>
              <a:tr h="261443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000000"/>
                          </a:solidFill>
                        </a:rPr>
                        <a:t>Backend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</a:rPr>
                        <a:t>ME code generation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</a:rPr>
                        <a:t>Standalone application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</a:rPr>
                        <a:t>Actively maintained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</a:rPr>
                        <a:t>MadEvent application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00"/>
                          </a:solidFill>
                        </a:rPr>
                        <a:t>Latest dev code base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67424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CUDACPP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45842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SYCL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~ </a:t>
                      </a:r>
                      <a:endParaRPr lang="en-US" sz="16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2327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KOKKOS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~ 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9933"/>
                          </a:solidFill>
                        </a:rPr>
                        <a:t>WIP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rgbClr val="FF9933"/>
                          </a:solidFill>
                        </a:rPr>
                        <a:t>WIP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1169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dirty="0"/>
                        <a:t>ALPAKA</a:t>
                      </a:r>
                    </a:p>
                    <a:p>
                      <a:r>
                        <a:rPr lang="en-US" sz="1400" b="1" dirty="0"/>
                        <a:t>(CUPLA)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en-US" sz="1800" b="1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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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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ECFF">
                        <a:alpha val="50196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957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1773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>
            <a:extLst>
              <a:ext uri="{FF2B5EF4-FFF2-40B4-BE49-F238E27FC236}">
                <a16:creationId xmlns:a16="http://schemas.microsoft.com/office/drawing/2014/main" id="{43D8F6AB-B1CA-4A28-3602-423E0514E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generators: why CPU vectorization and GPUs?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2843FE-265E-BF57-12CE-9AAE9B110E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CPU vectorization and GPUs are widely available to HEP for processing...</a:t>
            </a:r>
          </a:p>
          <a:p>
            <a:pPr lvl="1"/>
            <a:r>
              <a:rPr lang="en-US" dirty="0"/>
              <a:t>Most of the CPUs in our computing Grid have at least AVX2 SIMD</a:t>
            </a:r>
          </a:p>
          <a:p>
            <a:pPr lvl="1"/>
            <a:r>
              <a:rPr lang="en-US" dirty="0"/>
              <a:t>GPUs are becoming more and more available to us especially at HPC centers</a:t>
            </a:r>
          </a:p>
          <a:p>
            <a:pPr lvl="3"/>
            <a:endParaRPr lang="en-US" dirty="0"/>
          </a:p>
          <a:p>
            <a:r>
              <a:rPr lang="en-US" b="1" dirty="0"/>
              <a:t>... but our software, so far, generally underexploits them </a:t>
            </a:r>
            <a:r>
              <a:rPr lang="en-US" b="1" dirty="0">
                <a:sym typeface="Wingdings" panose="05000000000000000000" pitchFamily="2" charset="2"/>
              </a:rPr>
              <a:t>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Example: Monte Carlo detector simulation has a lot of stochastic branching (makes lockstep processing difficult)</a:t>
            </a:r>
          </a:p>
          <a:p>
            <a:pPr lvl="3"/>
            <a:endParaRPr lang="en-US" dirty="0">
              <a:sym typeface="Wingdings" panose="05000000000000000000" pitchFamily="2" charset="2"/>
            </a:endParaRPr>
          </a:p>
          <a:p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Event generators, conversely, are ideal software workflows for SIMD and GPUs!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Monte Carlo sampling of many data points → Data parallelism with near-perfect lockstep processing!</a:t>
            </a:r>
          </a:p>
          <a:p>
            <a:pPr lvl="1"/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3EE61B-4ED8-4DED-2F7A-F60438F7C3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9836" y="1030943"/>
            <a:ext cx="2226550" cy="1149590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0397730-F535-6CD4-389D-A95AB2F7EC3A}"/>
              </a:ext>
            </a:extLst>
          </p:cNvPr>
          <p:cNvSpPr txBox="1"/>
          <p:nvPr/>
        </p:nvSpPr>
        <p:spPr>
          <a:xfrm>
            <a:off x="3399123" y="4535202"/>
            <a:ext cx="2109014" cy="523220"/>
          </a:xfrm>
          <a:prstGeom prst="rect">
            <a:avLst/>
          </a:prstGeom>
          <a:solidFill>
            <a:srgbClr val="99FF66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 dirty="0"/>
              <a:t>SAME CALCULATION</a:t>
            </a:r>
          </a:p>
          <a:p>
            <a:pPr algn="ctr"/>
            <a:r>
              <a:rPr lang="en-US" b="1" i="1" dirty="0"/>
              <a:t>ON DIFFERENT DATA!</a:t>
            </a:r>
            <a:endParaRPr lang="en-CH" b="1" i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7457A0-E26B-31D4-D379-D7CE19BD6B54}"/>
              </a:ext>
            </a:extLst>
          </p:cNvPr>
          <p:cNvSpPr/>
          <p:nvPr/>
        </p:nvSpPr>
        <p:spPr>
          <a:xfrm>
            <a:off x="2282250" y="3844938"/>
            <a:ext cx="1810096" cy="508760"/>
          </a:xfrm>
          <a:prstGeom prst="rect">
            <a:avLst/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>
                <a:solidFill>
                  <a:srgbClr val="000000"/>
                </a:solidFill>
              </a:rPr>
              <a:t>  INPUT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EB649DB-09C2-4DB8-4351-9A14D0EF11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298" y="3875751"/>
            <a:ext cx="837656" cy="46784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1452DF52-6867-BE58-5FFF-F2E6F2E93A29}"/>
              </a:ext>
            </a:extLst>
          </p:cNvPr>
          <p:cNvSpPr/>
          <p:nvPr/>
        </p:nvSpPr>
        <p:spPr>
          <a:xfrm>
            <a:off x="2282250" y="5872328"/>
            <a:ext cx="1810096" cy="508760"/>
          </a:xfrm>
          <a:prstGeom prst="rect">
            <a:avLst/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>
                <a:solidFill>
                  <a:srgbClr val="000000"/>
                </a:solidFill>
              </a:rPr>
              <a:t>  OUTPUT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052D42E-259D-2511-48D4-A1905727CE29}"/>
              </a:ext>
            </a:extLst>
          </p:cNvPr>
          <p:cNvCxnSpPr/>
          <p:nvPr/>
        </p:nvCxnSpPr>
        <p:spPr>
          <a:xfrm>
            <a:off x="3045553" y="4353698"/>
            <a:ext cx="0" cy="1518631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9F04D0C-131B-B2EF-80D7-94C19B45463A}"/>
              </a:ext>
            </a:extLst>
          </p:cNvPr>
          <p:cNvCxnSpPr>
            <a:cxnSpLocks/>
          </p:cNvCxnSpPr>
          <p:nvPr/>
        </p:nvCxnSpPr>
        <p:spPr>
          <a:xfrm>
            <a:off x="3139685" y="4353698"/>
            <a:ext cx="0" cy="1518631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30742AD-9952-FF4F-93CB-5015D35C8BD6}"/>
              </a:ext>
            </a:extLst>
          </p:cNvPr>
          <p:cNvCxnSpPr/>
          <p:nvPr/>
        </p:nvCxnSpPr>
        <p:spPr>
          <a:xfrm>
            <a:off x="3233810" y="4352858"/>
            <a:ext cx="0" cy="1518631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48432C0-B5EB-B7D3-2A67-0E497387B4C5}"/>
              </a:ext>
            </a:extLst>
          </p:cNvPr>
          <p:cNvCxnSpPr>
            <a:cxnSpLocks/>
          </p:cNvCxnSpPr>
          <p:nvPr/>
        </p:nvCxnSpPr>
        <p:spPr>
          <a:xfrm>
            <a:off x="3327942" y="4352858"/>
            <a:ext cx="0" cy="1518631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E4F5274C-E7DC-0EE6-1BAC-E011EE2AAFE8}"/>
              </a:ext>
            </a:extLst>
          </p:cNvPr>
          <p:cNvGrpSpPr/>
          <p:nvPr/>
        </p:nvGrpSpPr>
        <p:grpSpPr>
          <a:xfrm>
            <a:off x="4280602" y="5273577"/>
            <a:ext cx="2516185" cy="836384"/>
            <a:chOff x="4280602" y="5273577"/>
            <a:chExt cx="2516185" cy="836384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800AC6B-9F1D-8EA2-FD55-8D1D8249BEA7}"/>
                </a:ext>
              </a:extLst>
            </p:cNvPr>
            <p:cNvSpPr txBox="1"/>
            <p:nvPr/>
          </p:nvSpPr>
          <p:spPr>
            <a:xfrm>
              <a:off x="4280602" y="5273577"/>
              <a:ext cx="251618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>
                  <a:solidFill>
                    <a:srgbClr val="00B050"/>
                  </a:solidFill>
                </a:rPr>
                <a:t>Lockstep processing</a:t>
              </a:r>
            </a:p>
            <a:p>
              <a:pPr algn="ctr"/>
              <a:r>
                <a:rPr lang="en-US" sz="1600" b="1" i="1" dirty="0">
                  <a:solidFill>
                    <a:srgbClr val="00B050"/>
                  </a:solidFill>
                </a:rPr>
                <a:t>Good for GPUs (SIMT) and vector CPUs (SIMD)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964AA4A-6D54-D57A-44C2-46B7D75B21C9}"/>
                </a:ext>
              </a:extLst>
            </p:cNvPr>
            <p:cNvSpPr/>
            <p:nvPr/>
          </p:nvSpPr>
          <p:spPr>
            <a:xfrm>
              <a:off x="4289322" y="5278964"/>
              <a:ext cx="2506944" cy="830997"/>
            </a:xfrm>
            <a:prstGeom prst="rect">
              <a:avLst/>
            </a:prstGeom>
            <a:noFill/>
            <a:ln w="571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948108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213FB-DB2E-6543-1D72-FCD509CD5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ideas for heterogeneous processing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3BFAE3CE-18EE-5310-CCE3-1EE05601F988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123273" y="3964393"/>
                <a:ext cx="12068727" cy="2418480"/>
              </a:xfrm>
            </p:spPr>
            <p:txBody>
              <a:bodyPr/>
              <a:lstStyle/>
              <a:p>
                <a:pPr marL="152400" indent="0">
                  <a:spcBef>
                    <a:spcPts val="0"/>
                  </a:spcBef>
                  <a:buNone/>
                </a:pPr>
                <a:r>
                  <a:rPr lang="en-US" b="1" dirty="0">
                    <a:solidFill>
                      <a:srgbClr val="FF0000"/>
                    </a:solidFill>
                  </a:rPr>
                  <a:t>To further reduce the relative overhead of the scalar Fortran MadEvent - parallelize it on many CPU cores?</a:t>
                </a:r>
              </a:p>
              <a:p>
                <a:pPr>
                  <a:spcBef>
                    <a:spcPts val="0"/>
                  </a:spcBef>
                </a:pPr>
                <a:endParaRPr lang="en-US" b="1" dirty="0">
                  <a:solidFill>
                    <a:srgbClr val="FF0000"/>
                  </a:solidFill>
                </a:endParaRPr>
              </a:p>
              <a:p>
                <a:pPr>
                  <a:spcBef>
                    <a:spcPts val="0"/>
                  </a:spcBef>
                </a:pPr>
                <a:r>
                  <a:rPr lang="en-US" dirty="0"/>
                  <a:t>Blue curve: one single CPU process using the GPU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i="1" dirty="0">
                    <a:solidFill>
                      <a:srgbClr val="000000"/>
                    </a:solidFill>
                  </a:rPr>
                  <a:t>For </a:t>
                </a:r>
                <a:r>
                  <a:rPr lang="en-US" i="1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gg</a:t>
                </a:r>
                <a:r>
                  <a:rPr lang="en-US" i="1" dirty="0">
                    <a:solidFill>
                      <a:srgbClr val="000000"/>
                    </a:solidFill>
                  </a:rPr>
                  <a:t>→</a:t>
                </a:r>
                <a14:m>
                  <m:oMath xmlns:m="http://schemas.openxmlformats.org/officeDocument/2006/math">
                    <m:r>
                      <a:rPr lang="en-US" i="1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acc>
                      <m:accPr>
                        <m:chr m:val="̅"/>
                        <m:ctrlPr>
                          <a:rPr lang="en-US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acc>
                  </m:oMath>
                </a14:m>
                <a:r>
                  <a:rPr lang="en-US" i="1" dirty="0">
                    <a:solidFill>
                      <a:srgbClr val="000000"/>
                    </a:solidFill>
                  </a:rPr>
                  <a:t>gg, you need at least ~16k events to reach the throughput plateau</a:t>
                </a:r>
              </a:p>
              <a:p>
                <a:pPr lvl="3">
                  <a:spcBef>
                    <a:spcPts val="0"/>
                  </a:spcBef>
                </a:pPr>
                <a:endParaRPr lang="en-US" dirty="0"/>
              </a:p>
              <a:p>
                <a:pPr>
                  <a:spcBef>
                    <a:spcPts val="0"/>
                  </a:spcBef>
                </a:pPr>
                <a:r>
                  <a:rPr lang="en-US" dirty="0"/>
                  <a:t>Yellow, Green, Red curves: 2, 4, 8 CPU processes using the GPU at the same time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i="1" dirty="0">
                    <a:solidFill>
                      <a:srgbClr val="FF0000"/>
                    </a:solidFill>
                  </a:rPr>
                  <a:t>Fewer events in each GPU grid are needed to reach the plateau if several CPU processes use the GPU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/>
                  <a:t>The total Fortran RAM would remain the same, but the CPU time in the Fortran overhead would be reduced 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dirty="0"/>
                  <a:t>(Why total throughput increases beyond the </a:t>
                </a:r>
                <a:r>
                  <a:rPr lang="en-US" dirty="0" err="1"/>
                  <a:t>nCPU</a:t>
                </a:r>
                <a:r>
                  <a:rPr lang="en-US" dirty="0"/>
                  <a:t>=1 plateau is not understood yet!...)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5" name="Text Placeholder 4">
                <a:extLst>
                  <a:ext uri="{FF2B5EF4-FFF2-40B4-BE49-F238E27FC236}">
                    <a16:creationId xmlns:a16="http://schemas.microsoft.com/office/drawing/2014/main" id="{3BFAE3CE-18EE-5310-CCE3-1EE05601F98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23273" y="3964393"/>
                <a:ext cx="12068727" cy="2418480"/>
              </a:xfrm>
              <a:blipFill>
                <a:blip r:embed="rId2"/>
                <a:stretch>
                  <a:fillRect b="-2267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DE7A25A-4E65-B99B-934E-83D4582E871A}"/>
              </a:ext>
            </a:extLst>
          </p:cNvPr>
          <p:cNvSpPr txBox="1"/>
          <p:nvPr/>
        </p:nvSpPr>
        <p:spPr>
          <a:xfrm>
            <a:off x="5363127" y="1403928"/>
            <a:ext cx="3657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Throughput variation as a function of </a:t>
            </a:r>
            <a:r>
              <a:rPr lang="en-US" sz="1600" i="1" dirty="0"/>
              <a:t>GPU grid size (#blocks * #threads)</a:t>
            </a:r>
          </a:p>
          <a:p>
            <a:pPr algn="ctr"/>
            <a:endParaRPr lang="en-US" sz="1600" i="1" dirty="0"/>
          </a:p>
          <a:p>
            <a:pPr algn="ctr"/>
            <a:r>
              <a:rPr lang="en-US" sz="1600" i="1" dirty="0"/>
              <a:t>This is the number of events processed in parallel in one cycle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94C7778-102A-DFC8-8F38-400181B9EB59}"/>
              </a:ext>
            </a:extLst>
          </p:cNvPr>
          <p:cNvGrpSpPr>
            <a:grpSpLocks noChangeAspect="1"/>
          </p:cNvGrpSpPr>
          <p:nvPr/>
        </p:nvGrpSpPr>
        <p:grpSpPr>
          <a:xfrm>
            <a:off x="123273" y="928800"/>
            <a:ext cx="5441636" cy="2852544"/>
            <a:chOff x="123273" y="928800"/>
            <a:chExt cx="5441636" cy="285254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2202FC8-63BC-020C-3163-47C98D972B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3273" y="928800"/>
              <a:ext cx="5441636" cy="2852544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AEEC76C-211A-7564-F36F-F49D49A5232C}"/>
                </a:ext>
              </a:extLst>
            </p:cNvPr>
            <p:cNvSpPr txBox="1"/>
            <p:nvPr/>
          </p:nvSpPr>
          <p:spPr>
            <a:xfrm>
              <a:off x="3277528" y="1111848"/>
              <a:ext cx="21894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Nvidia V100 GPU</a:t>
              </a:r>
            </a:p>
            <a:p>
              <a:r>
                <a:rPr lang="en-GB" dirty="0"/>
                <a:t>Silver 4216 4-core CPU</a:t>
              </a:r>
              <a:endParaRPr lang="LID4096" dirty="0"/>
            </a:p>
          </p:txBody>
        </p:sp>
      </p:grpSp>
    </p:spTree>
    <p:extLst>
      <p:ext uri="{BB962C8B-B14F-4D97-AF65-F5344CB8AC3E}">
        <p14:creationId xmlns:p14="http://schemas.microsoft.com/office/powerpoint/2010/main" val="166739657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C99AA-A252-ACF2-C069-F1CEE82ED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Lockstep beyond event-level parallelism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331A84-D702-0FA2-CCDD-B15D70D92F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0535" y="1030943"/>
            <a:ext cx="12101465" cy="5351929"/>
          </a:xfrm>
          <a:ln>
            <a:noFill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/>
              <a:t>Efficient data parallelism (lockstep processing) requires the </a:t>
            </a:r>
            <a:r>
              <a:rPr lang="en-US" i="1" dirty="0">
                <a:solidFill>
                  <a:srgbClr val="FF0000"/>
                </a:solidFill>
              </a:rPr>
              <a:t>same function computed for different data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This is true in MG5AMC at the </a:t>
            </a:r>
            <a:r>
              <a:rPr lang="en-US" i="1" dirty="0"/>
              <a:t>event level </a:t>
            </a:r>
            <a:r>
              <a:rPr lang="en-US" dirty="0"/>
              <a:t>(different events i.e. different phase space points)</a:t>
            </a:r>
          </a:p>
          <a:p>
            <a:pPr lvl="1">
              <a:spcBef>
                <a:spcPts val="0"/>
              </a:spcBef>
            </a:pPr>
            <a:r>
              <a:rPr lang="en-US" dirty="0"/>
              <a:t>But it is also true at the </a:t>
            </a:r>
            <a:r>
              <a:rPr lang="en-US" i="1" dirty="0"/>
              <a:t>sub-event level </a:t>
            </a:r>
            <a:r>
              <a:rPr lang="en-US" dirty="0"/>
              <a:t>(different helicities within the same event)</a:t>
            </a:r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We are evaluating the move to a different data parallelism strategy on GPUs</a:t>
            </a:r>
          </a:p>
          <a:p>
            <a:pPr lvl="1">
              <a:spcBef>
                <a:spcPts val="0"/>
              </a:spcBef>
            </a:pPr>
            <a:r>
              <a:rPr lang="en-US" dirty="0"/>
              <a:t>Currently: </a:t>
            </a:r>
            <a:r>
              <a:rPr lang="en-US" i="1" dirty="0">
                <a:solidFill>
                  <a:srgbClr val="FF0000"/>
                </a:solidFill>
              </a:rPr>
              <a:t>one event (sum over all helicities) per GPU thread</a:t>
            </a:r>
          </a:p>
          <a:p>
            <a:pPr lvl="1">
              <a:spcBef>
                <a:spcPts val="0"/>
              </a:spcBef>
            </a:pPr>
            <a:r>
              <a:rPr lang="en-US" dirty="0"/>
              <a:t>In the future: </a:t>
            </a:r>
            <a:r>
              <a:rPr lang="en-US" i="1" dirty="0">
                <a:solidFill>
                  <a:srgbClr val="FF0000"/>
                </a:solidFill>
              </a:rPr>
              <a:t>one helicity of one event per GPU thread?</a:t>
            </a:r>
          </a:p>
          <a:p>
            <a:pPr lvl="3">
              <a:spcBef>
                <a:spcPts val="0"/>
              </a:spcBef>
            </a:pPr>
            <a:endParaRPr lang="en-US" i="1" dirty="0">
              <a:solidFill>
                <a:srgbClr val="FF0000"/>
              </a:solidFill>
            </a:endParaRPr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dirty="0"/>
              <a:t>Advantages:</a:t>
            </a:r>
          </a:p>
          <a:p>
            <a:pPr lvl="1">
              <a:spcBef>
                <a:spcPts val="0"/>
              </a:spcBef>
            </a:pPr>
            <a:r>
              <a:rPr lang="en-US" dirty="0"/>
              <a:t>You can fill the GPU with much fewer “events in flight” – more balanced sampling/integration in MadEvent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This is a prerequisite for moving the color matrix to externally-launched cuBLAS and tensor cores</a:t>
            </a:r>
          </a:p>
          <a:p>
            <a:pPr lvl="1">
              <a:spcBef>
                <a:spcPts val="0"/>
              </a:spcBef>
            </a:pPr>
            <a:r>
              <a:rPr lang="en-US" dirty="0"/>
              <a:t>This is also a prerequisite if we want to evaluate much smaller kernels</a:t>
            </a:r>
          </a:p>
          <a:p>
            <a:pPr lvl="2">
              <a:spcBef>
                <a:spcPts val="0"/>
              </a:spcBef>
            </a:pPr>
            <a:r>
              <a:rPr lang="en-US" i="1" dirty="0">
                <a:solidFill>
                  <a:srgbClr val="CC00FF"/>
                </a:solidFill>
              </a:rPr>
              <a:t>From all Feynman diagrams in one kernel to one Feynman diagram per kernel?</a:t>
            </a:r>
          </a:p>
          <a:p>
            <a:pPr lvl="2">
              <a:spcBef>
                <a:spcPts val="0"/>
              </a:spcBef>
            </a:pPr>
            <a:r>
              <a:rPr lang="en-US" dirty="0"/>
              <a:t>Which might decrease register pressure and increase kernel occupancy, but would require more global memory access</a:t>
            </a:r>
          </a:p>
          <a:p>
            <a:pPr lvl="1">
              <a:spcBef>
                <a:spcPts val="0"/>
              </a:spcBef>
            </a:pPr>
            <a:endParaRPr lang="en-US" i="1" dirty="0">
              <a:solidFill>
                <a:srgbClr val="FF000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956B12F-B8B9-FB46-C607-7693FECB8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5383" y="3142305"/>
            <a:ext cx="3316288" cy="872460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1FC45E-0C73-9586-7504-1B1857612F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613" y="3078299"/>
            <a:ext cx="4612591" cy="936466"/>
          </a:xfrm>
          <a:prstGeom prst="rect">
            <a:avLst/>
          </a:prstGeom>
          <a:ln>
            <a:noFill/>
          </a:ln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D02B85BB-FCAB-6BED-3944-B21D318408DB}"/>
              </a:ext>
            </a:extLst>
          </p:cNvPr>
          <p:cNvSpPr/>
          <p:nvPr/>
        </p:nvSpPr>
        <p:spPr>
          <a:xfrm>
            <a:off x="1484768" y="3178517"/>
            <a:ext cx="787652" cy="96225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47E504-AD95-B9C4-5EC1-4E17A0028726}"/>
              </a:ext>
            </a:extLst>
          </p:cNvPr>
          <p:cNvCxnSpPr>
            <a:cxnSpLocks/>
            <a:stCxn id="6" idx="7"/>
          </p:cNvCxnSpPr>
          <p:nvPr/>
        </p:nvCxnSpPr>
        <p:spPr>
          <a:xfrm flipV="1">
            <a:off x="2157071" y="2863144"/>
            <a:ext cx="1232414" cy="456292"/>
          </a:xfrm>
          <a:prstGeom prst="straightConnector1">
            <a:avLst/>
          </a:prstGeom>
          <a:ln w="1270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>
            <a:extLst>
              <a:ext uri="{FF2B5EF4-FFF2-40B4-BE49-F238E27FC236}">
                <a16:creationId xmlns:a16="http://schemas.microsoft.com/office/drawing/2014/main" id="{E839542B-EDE7-DF16-584C-4F45B54F7603}"/>
              </a:ext>
            </a:extLst>
          </p:cNvPr>
          <p:cNvSpPr/>
          <p:nvPr/>
        </p:nvSpPr>
        <p:spPr>
          <a:xfrm>
            <a:off x="7022448" y="3141670"/>
            <a:ext cx="926493" cy="1062473"/>
          </a:xfrm>
          <a:prstGeom prst="ellipse">
            <a:avLst/>
          </a:prstGeom>
          <a:noFill/>
          <a:ln>
            <a:solidFill>
              <a:srgbClr val="CC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87B6D7D-0EAA-FBBF-4F97-09A9317D8590}"/>
              </a:ext>
            </a:extLst>
          </p:cNvPr>
          <p:cNvCxnSpPr>
            <a:cxnSpLocks/>
            <a:endCxn id="9" idx="2"/>
          </p:cNvCxnSpPr>
          <p:nvPr/>
        </p:nvCxnSpPr>
        <p:spPr>
          <a:xfrm flipV="1">
            <a:off x="2982599" y="3672907"/>
            <a:ext cx="4039849" cy="1693885"/>
          </a:xfrm>
          <a:prstGeom prst="straightConnector1">
            <a:avLst/>
          </a:prstGeom>
          <a:ln w="12700">
            <a:solidFill>
              <a:srgbClr val="CC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74532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8E7B7-9EFF-6125-0CEE-AE800BDD9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NLO, loops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D183E8-0E5C-D0F0-043F-5B8C6DC432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030943"/>
            <a:ext cx="12182504" cy="5351929"/>
          </a:xfrm>
        </p:spPr>
        <p:txBody>
          <a:bodyPr/>
          <a:lstStyle/>
          <a:p>
            <a:r>
              <a:rPr lang="en-US" dirty="0"/>
              <a:t>So far we have only worked on LO QCD processes!</a:t>
            </a:r>
          </a:p>
          <a:p>
            <a:endParaRPr lang="en-US" dirty="0"/>
          </a:p>
          <a:p>
            <a:r>
              <a:rPr lang="en-US" dirty="0"/>
              <a:t>NLO QCD processes are more computationally intensive</a:t>
            </a:r>
          </a:p>
          <a:p>
            <a:pPr lvl="1"/>
            <a:r>
              <a:rPr lang="en-US" dirty="0"/>
              <a:t>They have more Feynman diagrams</a:t>
            </a:r>
          </a:p>
          <a:p>
            <a:pPr lvl="1"/>
            <a:r>
              <a:rPr lang="en-US" dirty="0"/>
              <a:t>But especially they have loop diagrams!</a:t>
            </a:r>
          </a:p>
          <a:p>
            <a:pPr lvl="1"/>
            <a:r>
              <a:rPr lang="en-US" dirty="0"/>
              <a:t>And, a matching procedure (MC@NLO) must be applied</a:t>
            </a:r>
          </a:p>
          <a:p>
            <a:endParaRPr lang="en-US" dirty="0"/>
          </a:p>
          <a:p>
            <a:r>
              <a:rPr lang="en-US" i="1" dirty="0">
                <a:solidFill>
                  <a:srgbClr val="FF0000"/>
                </a:solidFill>
              </a:rPr>
              <a:t>We should be able to compute Born and Real emission contributions in our vectorized C++ and CUDA</a:t>
            </a:r>
          </a:p>
          <a:p>
            <a:pPr lvl="1"/>
            <a:r>
              <a:rPr lang="en-US" dirty="0"/>
              <a:t>We should also be able to handle NLO matching using the current MadEvent based infrastructure</a:t>
            </a:r>
          </a:p>
          <a:p>
            <a:pPr lvl="1"/>
            <a:r>
              <a:rPr lang="en-US" dirty="0"/>
              <a:t>The main challenge will be understanding the computational impact of loops (Amdahl)?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398F93-E0B6-5BE3-6303-F7942E137214}"/>
              </a:ext>
            </a:extLst>
          </p:cNvPr>
          <p:cNvSpPr txBox="1"/>
          <p:nvPr/>
        </p:nvSpPr>
        <p:spPr>
          <a:xfrm>
            <a:off x="2868329" y="471887"/>
            <a:ext cx="35677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rgbClr val="FF0000"/>
                </a:solidFill>
              </a:rPr>
              <a:t>Z. Wettersten (+ OM, SR, AV, R. Schoefbeck)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E3AE9B9-AEBF-4019-FFA7-89AD4408A0DC}"/>
              </a:ext>
            </a:extLst>
          </p:cNvPr>
          <p:cNvGrpSpPr>
            <a:grpSpLocks noChangeAspect="1"/>
          </p:cNvGrpSpPr>
          <p:nvPr/>
        </p:nvGrpSpPr>
        <p:grpSpPr>
          <a:xfrm>
            <a:off x="7209564" y="121630"/>
            <a:ext cx="4982436" cy="2796812"/>
            <a:chOff x="174170" y="2057306"/>
            <a:chExt cx="4982436" cy="279681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C596E71-5581-9D11-51C8-D1C041EF03A7}"/>
                </a:ext>
              </a:extLst>
            </p:cNvPr>
            <p:cNvSpPr/>
            <p:nvPr/>
          </p:nvSpPr>
          <p:spPr>
            <a:xfrm>
              <a:off x="174171" y="2057306"/>
              <a:ext cx="4885509" cy="2796812"/>
            </a:xfrm>
            <a:prstGeom prst="rect">
              <a:avLst/>
            </a:prstGeom>
            <a:solidFill>
              <a:srgbClr val="FFFFCC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25A3DCE-3B74-D298-B786-D411E7F0DAA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58622" y="2595154"/>
              <a:ext cx="4511188" cy="1811383"/>
              <a:chOff x="358622" y="2840617"/>
              <a:chExt cx="3899869" cy="1565920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DA1560EB-42DE-0D67-EE0E-D746A4A740D1}"/>
                  </a:ext>
                </a:extLst>
              </p:cNvPr>
              <p:cNvSpPr/>
              <p:nvPr/>
            </p:nvSpPr>
            <p:spPr>
              <a:xfrm>
                <a:off x="358622" y="2840617"/>
                <a:ext cx="3899869" cy="156592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14778941-71D1-7D99-340B-12D56619D12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923832" y="3047459"/>
                <a:ext cx="3314167" cy="944558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A58B2CB4-4067-3AE3-4D59-7794F865EF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45856" y="4014387"/>
                <a:ext cx="3525957" cy="322051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58802FA-BF9B-5D70-F92F-0DD66F08389C}"/>
                  </a:ext>
                </a:extLst>
              </p:cNvPr>
              <p:cNvSpPr txBox="1"/>
              <p:nvPr/>
            </p:nvSpPr>
            <p:spPr>
              <a:xfrm>
                <a:off x="584481" y="2885788"/>
                <a:ext cx="3567132" cy="199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900" dirty="0"/>
                  <a:t>Marco Zaro – </a:t>
                </a:r>
                <a:r>
                  <a:rPr lang="en-US" sz="900" dirty="0">
                    <a:hlinkClick r:id="rId4"/>
                  </a:rPr>
                  <a:t>https://cp3.irmp.ucl.ac.be/projects/madgraph/wiki/Pavia2015</a:t>
                </a:r>
                <a:endParaRPr lang="en-US" sz="900" dirty="0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D373D5E-5AFC-F622-2D80-24315663945A}"/>
                </a:ext>
              </a:extLst>
            </p:cNvPr>
            <p:cNvSpPr/>
            <p:nvPr/>
          </p:nvSpPr>
          <p:spPr>
            <a:xfrm>
              <a:off x="1314994" y="3927040"/>
              <a:ext cx="1820092" cy="398410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BA986EF-83A1-14B8-2BFE-6F31A40E7EAD}"/>
                </a:ext>
              </a:extLst>
            </p:cNvPr>
            <p:cNvSpPr/>
            <p:nvPr/>
          </p:nvSpPr>
          <p:spPr>
            <a:xfrm>
              <a:off x="3231465" y="3931269"/>
              <a:ext cx="1422404" cy="398410"/>
            </a:xfrm>
            <a:prstGeom prst="rect">
              <a:avLst/>
            </a:prstGeom>
            <a:noFill/>
            <a:ln>
              <a:solidFill>
                <a:srgbClr val="0055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F3F1CBE-2C7B-7193-CB6C-49DA5DFCB7C8}"/>
                </a:ext>
              </a:extLst>
            </p:cNvPr>
            <p:cNvSpPr txBox="1"/>
            <p:nvPr/>
          </p:nvSpPr>
          <p:spPr>
            <a:xfrm>
              <a:off x="257615" y="3008970"/>
              <a:ext cx="1436474" cy="38048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0000"/>
              </a:solidFill>
            </a:ln>
          </p:spPr>
          <p:txBody>
            <a:bodyPr wrap="square" lIns="36000" tIns="36000" rIns="36000" bIns="36000" rtlCol="0">
              <a:spAutoFit/>
            </a:bodyPr>
            <a:lstStyle/>
            <a:p>
              <a:r>
                <a:rPr lang="en-US" sz="1000" dirty="0"/>
                <a:t>B, V, R: matrix elements</a:t>
              </a:r>
            </a:p>
            <a:p>
              <a:r>
                <a:rPr lang="en-US" sz="1000" dirty="0"/>
                <a:t>MC: parton shower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C29B998-6D4A-E909-3415-DB6E53C8AB6F}"/>
                </a:ext>
              </a:extLst>
            </p:cNvPr>
            <p:cNvSpPr txBox="1"/>
            <p:nvPr/>
          </p:nvSpPr>
          <p:spPr>
            <a:xfrm>
              <a:off x="174170" y="4473637"/>
              <a:ext cx="4885510" cy="38048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36000" tIns="36000" rIns="36000" bIns="36000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00B050"/>
                  </a:solidFill>
                </a:rPr>
                <a:t>S</a:t>
              </a:r>
              <a:r>
                <a:rPr lang="en-US" sz="1000" b="1" dirty="0"/>
                <a:t> and </a:t>
              </a:r>
              <a:r>
                <a:rPr lang="en-US" sz="1000" b="1" dirty="0">
                  <a:solidFill>
                    <a:srgbClr val="0055A0"/>
                  </a:solidFill>
                </a:rPr>
                <a:t>H</a:t>
              </a:r>
              <a:r>
                <a:rPr lang="en-US" sz="1000" b="1" dirty="0"/>
                <a:t> events</a:t>
              </a:r>
              <a:r>
                <a:rPr lang="en-US" sz="1000" dirty="0"/>
                <a:t>: </a:t>
              </a:r>
              <a:r>
                <a:rPr lang="en-US" sz="1000" dirty="0">
                  <a:solidFill>
                    <a:srgbClr val="FF0000"/>
                  </a:solidFill>
                </a:rPr>
                <a:t>two separate sets of events </a:t>
              </a:r>
              <a:r>
                <a:rPr lang="en-US" sz="1000" dirty="0"/>
                <a:t>(different matrix elements)</a:t>
              </a:r>
            </a:p>
            <a:p>
              <a:pPr algn="ctr"/>
              <a:r>
                <a:rPr lang="en-US" sz="1000" b="1" dirty="0">
                  <a:solidFill>
                    <a:srgbClr val="FF0000"/>
                  </a:solidFill>
                </a:rPr>
                <a:t>Integral = S+H is positive – but individual events can have negative weights 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482AFFF-2077-8DC0-983D-A31DA5DFAABF}"/>
                </a:ext>
              </a:extLst>
            </p:cNvPr>
            <p:cNvSpPr txBox="1"/>
            <p:nvPr/>
          </p:nvSpPr>
          <p:spPr>
            <a:xfrm>
              <a:off x="174172" y="2072860"/>
              <a:ext cx="498243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MC@NLO: </a:t>
              </a:r>
              <a:r>
                <a:rPr lang="en-US" sz="1200" dirty="0">
                  <a:hlinkClick r:id="rId5"/>
                </a:rPr>
                <a:t>https://doi.org/10.1088/1126-6708/2002/06/029</a:t>
              </a:r>
              <a:endParaRPr lang="en-US" sz="1200" dirty="0"/>
            </a:p>
            <a:p>
              <a:r>
                <a:rPr lang="en-US" sz="1200" b="1" dirty="0">
                  <a:solidFill>
                    <a:srgbClr val="FF0000"/>
                  </a:solidFill>
                </a:rPr>
                <a:t>Matching NLO QCD and parton showers (avoid double counting)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1531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D0B38-2D0C-8F82-B760-EEB6B6428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Porting Madgraph to CPU vectorization and GPUs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308B76-3090-3AE6-8F37-EFF93F74CA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-115500" y="866480"/>
            <a:ext cx="12203287" cy="5351929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000" dirty="0"/>
              <a:t>Madgraph5_aMC@NLO: </a:t>
            </a:r>
            <a:r>
              <a:rPr lang="en-GB" sz="2000" dirty="0"/>
              <a:t>one of the workhorses for event generation in ATLAS and CMS!</a:t>
            </a:r>
          </a:p>
          <a:p>
            <a:pPr lvl="3">
              <a:spcBef>
                <a:spcPts val="0"/>
              </a:spcBef>
            </a:pPr>
            <a:endParaRPr lang="en-GB" sz="1400" dirty="0"/>
          </a:p>
          <a:p>
            <a:pPr>
              <a:spcBef>
                <a:spcPts val="0"/>
              </a:spcBef>
            </a:pPr>
            <a:r>
              <a:rPr lang="en-GB" sz="2000" dirty="0"/>
              <a:t>The madgraph4gpu project (started Q1 2020): speed up Madgraph5 using GPUs and vector CPUs 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Code repository, CI tests, issue tracker: </a:t>
            </a:r>
            <a:r>
              <a:rPr lang="en-GB" sz="1800" dirty="0">
                <a:hlinkClick r:id="rId2"/>
              </a:rPr>
              <a:t>https://github.com/madgraph5/madgraph4gpu</a:t>
            </a:r>
            <a:r>
              <a:rPr lang="en-GB" sz="1800" dirty="0"/>
              <a:t> 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More details: </a:t>
            </a:r>
            <a:r>
              <a:rPr lang="en-GB" sz="1800" dirty="0">
                <a:hlinkClick r:id="rId3"/>
              </a:rPr>
              <a:t>vCHEP2021</a:t>
            </a:r>
            <a:r>
              <a:rPr lang="en-GB" sz="1800" dirty="0"/>
              <a:t> paper, </a:t>
            </a:r>
            <a:r>
              <a:rPr lang="en-GB" sz="1800" dirty="0">
                <a:hlinkClick r:id="rId4"/>
              </a:rPr>
              <a:t>ICHEP2022</a:t>
            </a:r>
            <a:r>
              <a:rPr lang="en-GB" sz="1800" dirty="0"/>
              <a:t> paper, </a:t>
            </a:r>
            <a:r>
              <a:rPr lang="en-GB" sz="1800" dirty="0">
                <a:hlinkClick r:id="rId5"/>
              </a:rPr>
              <a:t>CAF2023</a:t>
            </a:r>
            <a:r>
              <a:rPr lang="en-GB" sz="1800" dirty="0"/>
              <a:t> talk</a:t>
            </a:r>
          </a:p>
          <a:p>
            <a:pPr lvl="3">
              <a:spcBef>
                <a:spcPts val="0"/>
              </a:spcBef>
            </a:pPr>
            <a:endParaRPr lang="en-GB" sz="1400" dirty="0"/>
          </a:p>
          <a:p>
            <a:pPr>
              <a:spcBef>
                <a:spcPts val="0"/>
              </a:spcBef>
            </a:pPr>
            <a:r>
              <a:rPr lang="en-GB" sz="2000" b="1" dirty="0">
                <a:solidFill>
                  <a:srgbClr val="CC00CC"/>
                </a:solidFill>
              </a:rPr>
              <a:t>Port to GPUs and SIMD the parallelizable part (“Matrix Element” calculation)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This is the main CPU bottleneck (95% or more) in the current Fortran implementation</a:t>
            </a:r>
          </a:p>
          <a:p>
            <a:pPr lvl="1">
              <a:spcBef>
                <a:spcPts val="0"/>
              </a:spcBef>
            </a:pPr>
            <a:r>
              <a:rPr lang="en-GB" sz="1800" dirty="0"/>
              <a:t>There is also a non-negligible (up to ~5%) scalar part (new bottleneck due to Amdahl)</a:t>
            </a:r>
          </a:p>
          <a:p>
            <a:pPr lvl="3">
              <a:spcBef>
                <a:spcPts val="0"/>
              </a:spcBef>
            </a:pPr>
            <a:endParaRPr lang="en-GB" sz="1400" i="1" dirty="0"/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67241EE5-85B7-2153-27A0-9967F9B408A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26240" y="-9622"/>
            <a:ext cx="1364289" cy="1364289"/>
          </a:xfrm>
          <a:prstGeom prst="rect">
            <a:avLst/>
          </a:prstGeom>
        </p:spPr>
      </p:pic>
      <p:pic>
        <p:nvPicPr>
          <p:cNvPr id="7" name="Google Shape;126;p15">
            <a:extLst>
              <a:ext uri="{FF2B5EF4-FFF2-40B4-BE49-F238E27FC236}">
                <a16:creationId xmlns:a16="http://schemas.microsoft.com/office/drawing/2014/main" id="{88FF3C64-6E29-EB3F-D623-3020FFF9FB6F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40002" y="4693906"/>
            <a:ext cx="1392972" cy="92828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8EA52697-5FC3-820D-4887-98359A9949A9}"/>
              </a:ext>
            </a:extLst>
          </p:cNvPr>
          <p:cNvGrpSpPr>
            <a:grpSpLocks noChangeAspect="1"/>
          </p:cNvGrpSpPr>
          <p:nvPr/>
        </p:nvGrpSpPr>
        <p:grpSpPr>
          <a:xfrm>
            <a:off x="9493071" y="1900551"/>
            <a:ext cx="2620227" cy="1483850"/>
            <a:chOff x="6531607" y="3545801"/>
            <a:chExt cx="2620227" cy="1483850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62A4DEB-59D7-E7D2-EC62-8A5AB12BF5D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779306" y="3545801"/>
              <a:ext cx="2241721" cy="1202396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70A7521-1BF0-78E4-E0E0-6EA132025A8F}"/>
                </a:ext>
              </a:extLst>
            </p:cNvPr>
            <p:cNvSpPr txBox="1"/>
            <p:nvPr/>
          </p:nvSpPr>
          <p:spPr>
            <a:xfrm>
              <a:off x="6531607" y="4752652"/>
              <a:ext cx="26202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hlinkClick r:id="rId4"/>
                </a:rPr>
                <a:t>https://doi.org/10.22323/1.414.0212</a:t>
              </a:r>
              <a:endParaRPr lang="en-US" sz="1200" i="1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9EA5A71-B58E-314F-17C3-7370F397687C}"/>
                </a:ext>
              </a:extLst>
            </p:cNvPr>
            <p:cNvSpPr txBox="1"/>
            <p:nvPr/>
          </p:nvSpPr>
          <p:spPr>
            <a:xfrm>
              <a:off x="7507306" y="3826466"/>
              <a:ext cx="151372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Courier New" panose="02070309020205020404" pitchFamily="49" charset="0"/>
                  <a:cs typeface="Courier New" panose="02070309020205020404" pitchFamily="49" charset="0"/>
                </a:rPr>
                <a:t>PoS(ICHEP2022)212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32A8B10B-A155-9260-4871-F7D30F48B74F}"/>
              </a:ext>
            </a:extLst>
          </p:cNvPr>
          <p:cNvSpPr txBox="1"/>
          <p:nvPr/>
        </p:nvSpPr>
        <p:spPr>
          <a:xfrm>
            <a:off x="104213" y="5622188"/>
            <a:ext cx="39095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C00CC"/>
                </a:solidFill>
              </a:rPr>
              <a:t>“Matrix Element” calculation (parallelizable)</a:t>
            </a:r>
          </a:p>
          <a:p>
            <a:r>
              <a:rPr lang="en-US" dirty="0">
                <a:solidFill>
                  <a:srgbClr val="CC00CC"/>
                </a:solidFill>
              </a:rPr>
              <a:t>Auto-generated code for each physics process!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DD94193-0108-88C0-2F45-C1B12B0B965E}"/>
              </a:ext>
            </a:extLst>
          </p:cNvPr>
          <p:cNvSpPr txBox="1"/>
          <p:nvPr/>
        </p:nvSpPr>
        <p:spPr>
          <a:xfrm>
            <a:off x="471639" y="4135222"/>
            <a:ext cx="3397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“Madevent” framework (scalar overhead)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FB5C3C5-2A36-0D77-E3E0-CE4FBF6E201D}"/>
              </a:ext>
            </a:extLst>
          </p:cNvPr>
          <p:cNvGrpSpPr>
            <a:grpSpLocks noChangeAspect="1"/>
          </p:cNvGrpSpPr>
          <p:nvPr/>
        </p:nvGrpSpPr>
        <p:grpSpPr>
          <a:xfrm>
            <a:off x="4432648" y="3547207"/>
            <a:ext cx="1976631" cy="2873680"/>
            <a:chOff x="3467993" y="1842269"/>
            <a:chExt cx="1976631" cy="287368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61828AF-BAC4-26D3-669D-0CE4C382F5B3}"/>
                </a:ext>
              </a:extLst>
            </p:cNvPr>
            <p:cNvSpPr/>
            <p:nvPr/>
          </p:nvSpPr>
          <p:spPr>
            <a:xfrm>
              <a:off x="3467993" y="1895911"/>
              <a:ext cx="1976631" cy="2769939"/>
            </a:xfrm>
            <a:prstGeom prst="rect">
              <a:avLst/>
            </a:prstGeom>
            <a:solidFill>
              <a:srgbClr val="FFFFCC"/>
            </a:solid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242C0E8-DE74-343D-9389-AC42799A5A2D}"/>
                </a:ext>
              </a:extLst>
            </p:cNvPr>
            <p:cNvSpPr txBox="1"/>
            <p:nvPr/>
          </p:nvSpPr>
          <p:spPr>
            <a:xfrm>
              <a:off x="3589899" y="1842269"/>
              <a:ext cx="1789002" cy="6909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MADEVENT</a:t>
              </a:r>
            </a:p>
            <a:p>
              <a:pPr algn="ctr"/>
              <a:r>
                <a:rPr lang="en-US" b="1" i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(NOW: SCALAR)</a:t>
              </a:r>
              <a:endParaRPr lang="en-US" sz="18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7A601A4-39F9-8EF1-CC64-761F70B130BC}"/>
                </a:ext>
              </a:extLst>
            </p:cNvPr>
            <p:cNvSpPr txBox="1"/>
            <p:nvPr/>
          </p:nvSpPr>
          <p:spPr>
            <a:xfrm>
              <a:off x="3573596" y="2931485"/>
              <a:ext cx="1789001" cy="690922"/>
            </a:xfrm>
            <a:prstGeom prst="rect">
              <a:avLst/>
            </a:prstGeom>
            <a:solidFill>
              <a:srgbClr val="FFCCFF"/>
            </a:solidFill>
            <a:ln w="76200">
              <a:solidFill>
                <a:srgbClr val="FF00FF"/>
              </a:solidFill>
            </a:ln>
          </p:spPr>
          <p:txBody>
            <a:bodyPr wrap="square" lIns="36000" tIns="144000" rIns="36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ME CALCULATION</a:t>
              </a:r>
            </a:p>
            <a:p>
              <a:pPr algn="ctr"/>
              <a:r>
                <a:rPr lang="en-US" b="1" i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(DATA-PARALLEL)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75EC99B-F81B-FC84-B61B-CE0486B427C3}"/>
                </a:ext>
              </a:extLst>
            </p:cNvPr>
            <p:cNvSpPr txBox="1"/>
            <p:nvPr/>
          </p:nvSpPr>
          <p:spPr>
            <a:xfrm>
              <a:off x="3567423" y="2595435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MOMENTA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C0B16F2-DF46-E149-3DD7-497133C6DD95}"/>
                </a:ext>
              </a:extLst>
            </p:cNvPr>
            <p:cNvGrpSpPr/>
            <p:nvPr/>
          </p:nvGrpSpPr>
          <p:grpSpPr>
            <a:xfrm>
              <a:off x="4272403" y="2431853"/>
              <a:ext cx="391384" cy="226331"/>
              <a:chOff x="5734958" y="2556917"/>
              <a:chExt cx="416905" cy="230782"/>
            </a:xfrm>
          </p:grpSpPr>
          <p:cxnSp>
            <p:nvCxnSpPr>
              <p:cNvPr id="52" name="Straight Arrow Connector 51">
                <a:extLst>
                  <a:ext uri="{FF2B5EF4-FFF2-40B4-BE49-F238E27FC236}">
                    <a16:creationId xmlns:a16="http://schemas.microsoft.com/office/drawing/2014/main" id="{87EF3BC0-9501-3A90-73FC-79293248F774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29B9F044-68D3-10C1-FC93-809699091D53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DCF0CC07-E5CA-3638-7141-6A1244658087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9ECD4C11-B7E9-BA6D-85F7-C11E12E732B1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Arrow Connector 55">
                <a:extLst>
                  <a:ext uri="{FF2B5EF4-FFF2-40B4-BE49-F238E27FC236}">
                    <a16:creationId xmlns:a16="http://schemas.microsoft.com/office/drawing/2014/main" id="{20850645-C1C3-984F-7A52-2545D3AB6CCF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B66DE69C-22FE-AA63-E8DF-E014F155661B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6DF0D2A2-EB65-23B4-1342-99F2ADAC7D3B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7BAB0153-107B-F688-F6FC-DFE90AA48D73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B6CCA00-A6DF-D4A0-4E6F-D01B5D3EF55D}"/>
                </a:ext>
              </a:extLst>
            </p:cNvPr>
            <p:cNvGrpSpPr/>
            <p:nvPr/>
          </p:nvGrpSpPr>
          <p:grpSpPr>
            <a:xfrm>
              <a:off x="4272403" y="2837040"/>
              <a:ext cx="391384" cy="226331"/>
              <a:chOff x="5734958" y="2556917"/>
              <a:chExt cx="416905" cy="230782"/>
            </a:xfrm>
          </p:grpSpPr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85970775-C087-8C0A-A87F-6FC91B2774BE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61861CF7-1C8C-9618-04CD-1C7B2AC4B234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580B3896-F9F0-03FA-8C25-503F48878F3A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02483ED7-1219-23BC-5F49-4C4FBEA8EB01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4ED382D0-6F15-1B08-4B98-0F6FCB024393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A1893F0E-9617-4EFE-196B-5670C69AA7EB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62D81EAC-4999-686D-AA41-80CC6D2D3C0F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FF71DF94-380C-E691-5227-EB2C708E1559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55F415B-CCDB-A151-23D9-3FB4E598694D}"/>
                </a:ext>
              </a:extLst>
            </p:cNvPr>
            <p:cNvSpPr txBox="1"/>
            <p:nvPr/>
          </p:nvSpPr>
          <p:spPr>
            <a:xfrm>
              <a:off x="3576364" y="3722656"/>
              <a:ext cx="1789002" cy="257369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</p:spPr>
          <p:txBody>
            <a:bodyPr wrap="square" tIns="36000" bIns="3600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1E35FF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MATRIX ELEMENTS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39C47460-AED7-1057-A275-A2A02C6AC37A}"/>
                </a:ext>
              </a:extLst>
            </p:cNvPr>
            <p:cNvGrpSpPr/>
            <p:nvPr/>
          </p:nvGrpSpPr>
          <p:grpSpPr>
            <a:xfrm>
              <a:off x="4255409" y="3565792"/>
              <a:ext cx="391384" cy="226331"/>
              <a:chOff x="4294770" y="3785804"/>
              <a:chExt cx="391384" cy="226331"/>
            </a:xfrm>
          </p:grpSpPr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4B3292E5-C39C-DA0A-703D-659BE10CDBC0}"/>
                  </a:ext>
                </a:extLst>
              </p:cNvPr>
              <p:cNvCxnSpPr/>
              <p:nvPr/>
            </p:nvCxnSpPr>
            <p:spPr>
              <a:xfrm flipH="1">
                <a:off x="4294770" y="3785805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6ABABD07-721E-BD2D-D0AA-7DF15AD5DDA4}"/>
                  </a:ext>
                </a:extLst>
              </p:cNvPr>
              <p:cNvCxnSpPr/>
              <p:nvPr/>
            </p:nvCxnSpPr>
            <p:spPr>
              <a:xfrm flipH="1">
                <a:off x="4347963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027A5F0C-A792-AAB1-7F3C-8E380597F848}"/>
                  </a:ext>
                </a:extLst>
              </p:cNvPr>
              <p:cNvCxnSpPr/>
              <p:nvPr/>
            </p:nvCxnSpPr>
            <p:spPr>
              <a:xfrm flipH="1">
                <a:off x="4406810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1C250CC4-6ABB-ACB7-40FE-0B10AD1E90D0}"/>
                  </a:ext>
                </a:extLst>
              </p:cNvPr>
              <p:cNvCxnSpPr/>
              <p:nvPr/>
            </p:nvCxnSpPr>
            <p:spPr>
              <a:xfrm flipH="1">
                <a:off x="4464214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D4C868CC-E873-5FB2-A79D-2AAAEB00C344}"/>
                  </a:ext>
                </a:extLst>
              </p:cNvPr>
              <p:cNvCxnSpPr/>
              <p:nvPr/>
            </p:nvCxnSpPr>
            <p:spPr>
              <a:xfrm flipH="1">
                <a:off x="4516709" y="3785805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>
                <a:extLst>
                  <a:ext uri="{FF2B5EF4-FFF2-40B4-BE49-F238E27FC236}">
                    <a16:creationId xmlns:a16="http://schemas.microsoft.com/office/drawing/2014/main" id="{A3FD7501-1954-B76D-17B3-F4158B44190D}"/>
                  </a:ext>
                </a:extLst>
              </p:cNvPr>
              <p:cNvCxnSpPr/>
              <p:nvPr/>
            </p:nvCxnSpPr>
            <p:spPr>
              <a:xfrm flipH="1">
                <a:off x="4569902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1E9015DA-1334-BEC0-57E9-230B1BA7488D}"/>
                  </a:ext>
                </a:extLst>
              </p:cNvPr>
              <p:cNvCxnSpPr/>
              <p:nvPr/>
            </p:nvCxnSpPr>
            <p:spPr>
              <a:xfrm flipH="1">
                <a:off x="4628749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8226C8F4-8A19-8BEB-7AD2-01F451861951}"/>
                  </a:ext>
                </a:extLst>
              </p:cNvPr>
              <p:cNvCxnSpPr/>
              <p:nvPr/>
            </p:nvCxnSpPr>
            <p:spPr>
              <a:xfrm flipH="1">
                <a:off x="4686153" y="3785804"/>
                <a:ext cx="1" cy="22633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8184CFD-7BB7-ABB4-0C8B-A235D9081FA6}"/>
                </a:ext>
              </a:extLst>
            </p:cNvPr>
            <p:cNvSpPr txBox="1"/>
            <p:nvPr/>
          </p:nvSpPr>
          <p:spPr>
            <a:xfrm>
              <a:off x="3579236" y="4025027"/>
              <a:ext cx="1789002" cy="69092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tIns="144000" bIns="144000" rtlCol="0">
              <a:spAutoFit/>
            </a:bodyPr>
            <a:lstStyle/>
            <a:p>
              <a:pPr algn="ctr"/>
              <a:r>
                <a:rPr lang="en-US" sz="1200" b="1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MADEVENT</a:t>
              </a:r>
            </a:p>
            <a:p>
              <a:pPr algn="ctr"/>
              <a:r>
                <a:rPr lang="en-US" b="1" i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(NOW: SCALAR)</a:t>
              </a:r>
              <a:endParaRPr lang="en-US" sz="18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5124015-5924-C237-5160-2042B5689BC7}"/>
                </a:ext>
              </a:extLst>
            </p:cNvPr>
            <p:cNvGrpSpPr/>
            <p:nvPr/>
          </p:nvGrpSpPr>
          <p:grpSpPr>
            <a:xfrm>
              <a:off x="4261221" y="3947463"/>
              <a:ext cx="391384" cy="226331"/>
              <a:chOff x="5734958" y="2556917"/>
              <a:chExt cx="416905" cy="230782"/>
            </a:xfrm>
          </p:grpSpPr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CB833FBA-862E-B534-F71E-B490AC1BF4F3}"/>
                  </a:ext>
                </a:extLst>
              </p:cNvPr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9DF79E31-26EF-B653-5C40-3F88D8845B1B}"/>
                  </a:ext>
                </a:extLst>
              </p:cNvPr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04381DA9-79CA-16C0-0EBB-FE1AFBBEF5B1}"/>
                  </a:ext>
                </a:extLst>
              </p:cNvPr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209B8892-210B-6744-D329-FA89678DD072}"/>
                  </a:ext>
                </a:extLst>
              </p:cNvPr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F196EBC6-7A82-D144-EE56-4BD38E78A337}"/>
                  </a:ext>
                </a:extLst>
              </p:cNvPr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97C1A6BC-2876-CD32-83DE-D74B3459D48C}"/>
                  </a:ext>
                </a:extLst>
              </p:cNvPr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6F477F7A-3EBE-7474-72FA-9A4F9D0A2134}"/>
                  </a:ext>
                </a:extLst>
              </p:cNvPr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A2B751EA-911F-427A-7BF4-48D17DA8B2F1}"/>
                  </a:ext>
                </a:extLst>
              </p:cNvPr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9478327-5DEB-BC01-A40A-BA43D378CF0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7238" y="1909610"/>
              <a:ext cx="507068" cy="283205"/>
            </a:xfrm>
            <a:prstGeom prst="rect">
              <a:avLst/>
            </a:prstGeom>
          </p:spPr>
        </p:pic>
      </p:grp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8BE7BF9-5F2E-583A-686F-667AE297D652}"/>
              </a:ext>
            </a:extLst>
          </p:cNvPr>
          <p:cNvCxnSpPr>
            <a:cxnSpLocks/>
            <a:endCxn id="17" idx="1"/>
          </p:cNvCxnSpPr>
          <p:nvPr/>
        </p:nvCxnSpPr>
        <p:spPr>
          <a:xfrm flipV="1">
            <a:off x="4018498" y="4981884"/>
            <a:ext cx="519753" cy="887233"/>
          </a:xfrm>
          <a:prstGeom prst="straightConnector1">
            <a:avLst/>
          </a:prstGeom>
          <a:ln w="28575">
            <a:solidFill>
              <a:srgbClr val="CC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5CDF9690-2567-7D03-3A5C-5FD77B6543BF}"/>
              </a:ext>
            </a:extLst>
          </p:cNvPr>
          <p:cNvCxnSpPr>
            <a:cxnSpLocks/>
            <a:stCxn id="15" idx="3"/>
            <a:endCxn id="16" idx="1"/>
          </p:cNvCxnSpPr>
          <p:nvPr/>
        </p:nvCxnSpPr>
        <p:spPr>
          <a:xfrm flipV="1">
            <a:off x="3869357" y="3892668"/>
            <a:ext cx="685197" cy="396443"/>
          </a:xfrm>
          <a:prstGeom prst="straightConnector1">
            <a:avLst/>
          </a:prstGeom>
          <a:ln w="28575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8410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3C0EA-299F-F99F-531E-CECDEEBD2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02" y="127825"/>
            <a:ext cx="11721599" cy="618295"/>
          </a:xfrm>
        </p:spPr>
        <p:txBody>
          <a:bodyPr/>
          <a:lstStyle/>
          <a:p>
            <a:r>
              <a:rPr lang="en-GB" dirty="0"/>
              <a:t>CUDACPP vs SYCL implementations (for CPUs and GPUs)</a:t>
            </a:r>
            <a:endParaRPr lang="LID4096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AF97E56D-B431-04A7-9EAB-0E6ECED8878E}"/>
              </a:ext>
            </a:extLst>
          </p:cNvPr>
          <p:cNvSpPr txBox="1">
            <a:spLocks/>
          </p:cNvSpPr>
          <p:nvPr/>
        </p:nvSpPr>
        <p:spPr>
          <a:xfrm>
            <a:off x="6177261" y="926439"/>
            <a:ext cx="5994990" cy="36803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52400" indent="0">
              <a:buNone/>
            </a:pPr>
            <a:r>
              <a:rPr lang="en-GB" b="1" dirty="0"/>
              <a:t>SYCL </a:t>
            </a:r>
            <a:r>
              <a:rPr lang="en-GB" sz="1000" b="1" dirty="0"/>
              <a:t>(+Kokkos, Alpaka): </a:t>
            </a:r>
            <a:r>
              <a:rPr lang="en-GB" b="1" dirty="0"/>
              <a:t>alternative implementation</a:t>
            </a:r>
            <a:endParaRPr lang="en-GB" dirty="0"/>
          </a:p>
          <a:p>
            <a:pPr lvl="3"/>
            <a:endParaRPr lang="en-GB" dirty="0"/>
          </a:p>
          <a:p>
            <a:r>
              <a:rPr lang="en-GB" dirty="0"/>
              <a:t>Write code once for many CPU/GPU vendors</a:t>
            </a:r>
          </a:p>
          <a:p>
            <a:pPr lvl="3"/>
            <a:endParaRPr lang="en-GB" dirty="0"/>
          </a:p>
          <a:p>
            <a:r>
              <a:rPr lang="en-GB" dirty="0"/>
              <a:t>GPUs: support NVidia, AMD and Intel out-of-the-box</a:t>
            </a:r>
          </a:p>
          <a:p>
            <a:pPr lvl="1"/>
            <a:r>
              <a:rPr lang="en-GB" dirty="0"/>
              <a:t>Limited support for vendor-specific features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r>
              <a:rPr lang="en-GB" sz="1800" dirty="0"/>
              <a:t>CPU SIMD: vectorization</a:t>
            </a:r>
            <a:r>
              <a:rPr lang="en-GB" dirty="0"/>
              <a:t> added Jan 2023, WIP</a:t>
            </a:r>
          </a:p>
          <a:p>
            <a:pPr lvl="1"/>
            <a:r>
              <a:rPr lang="en-GB" dirty="0"/>
              <a:t>sycl::vec (also based on clang compiler extensions)</a:t>
            </a:r>
          </a:p>
          <a:p>
            <a:pPr lvl="3"/>
            <a:endParaRPr lang="en-GB" dirty="0"/>
          </a:p>
          <a:p>
            <a:r>
              <a:rPr lang="en-GB" dirty="0"/>
              <a:t>CPU multithreading: out of the box</a:t>
            </a:r>
          </a:p>
          <a:p>
            <a:pPr lvl="3"/>
            <a:endParaRPr lang="en-GB" dirty="0"/>
          </a:p>
          <a:p>
            <a:r>
              <a:rPr lang="en-GB" dirty="0"/>
              <a:t>Compiler: </a:t>
            </a:r>
            <a:r>
              <a:rPr lang="en-GB" dirty="0" err="1"/>
              <a:t>dpcpp</a:t>
            </a:r>
            <a:r>
              <a:rPr lang="en-GB" dirty="0"/>
              <a:t> (aka "icpx -</a:t>
            </a:r>
            <a:r>
              <a:rPr lang="en-GB" dirty="0" err="1"/>
              <a:t>fsycl</a:t>
            </a:r>
            <a:r>
              <a:rPr lang="en-GB" dirty="0"/>
              <a:t>"?)</a:t>
            </a:r>
          </a:p>
          <a:p>
            <a:endParaRPr lang="en-GB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8E7F4BC-AF37-4B27-7C6B-C5EF8315A8FB}"/>
              </a:ext>
            </a:extLst>
          </p:cNvPr>
          <p:cNvSpPr txBox="1">
            <a:spLocks/>
          </p:cNvSpPr>
          <p:nvPr/>
        </p:nvSpPr>
        <p:spPr>
          <a:xfrm>
            <a:off x="14888" y="926440"/>
            <a:ext cx="6294307" cy="371958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52400" indent="0">
              <a:buNone/>
            </a:pPr>
            <a:r>
              <a:rPr lang="en-US" b="1" dirty="0"/>
              <a:t>CUDACPP: main implementation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95% common code + a few #ifdef's for CUDA vs C++</a:t>
            </a:r>
          </a:p>
          <a:p>
            <a:pPr lvl="3"/>
            <a:endParaRPr lang="en-US" dirty="0"/>
          </a:p>
          <a:p>
            <a:r>
              <a:rPr lang="en-US" dirty="0"/>
              <a:t>GPUs: designed for NVidia (will also add HIP for AMD) </a:t>
            </a:r>
          </a:p>
          <a:p>
            <a:pPr lvl="1"/>
            <a:r>
              <a:rPr lang="en-US" dirty="0"/>
              <a:t>Full feature support, e.g. tensor cores, streams, graphs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CPU SIMD: designed upfront for C++ vectorization</a:t>
            </a:r>
          </a:p>
          <a:p>
            <a:pPr lvl="1"/>
            <a:r>
              <a:rPr lang="en-US" dirty="0"/>
              <a:t>gcc and clang compiler vector extensions</a:t>
            </a:r>
          </a:p>
          <a:p>
            <a:pPr lvl="3"/>
            <a:endParaRPr lang="en-US" dirty="0"/>
          </a:p>
          <a:p>
            <a:r>
              <a:rPr lang="en-US" dirty="0"/>
              <a:t>CPU multithreading and heterogeneous modes: WIP</a:t>
            </a:r>
          </a:p>
          <a:p>
            <a:pPr lvl="3"/>
            <a:endParaRPr lang="en-US" dirty="0"/>
          </a:p>
          <a:p>
            <a:r>
              <a:rPr lang="en-US" dirty="0"/>
              <a:t>Compilers: </a:t>
            </a:r>
            <a:r>
              <a:rPr lang="en-US" dirty="0" err="1"/>
              <a:t>nvcc</a:t>
            </a:r>
            <a:r>
              <a:rPr lang="en-US" dirty="0"/>
              <a:t> + gcc, clang, icpx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9D8680-9060-F91F-C2BB-33B81F53FA9A}"/>
              </a:ext>
            </a:extLst>
          </p:cNvPr>
          <p:cNvSpPr/>
          <p:nvPr/>
        </p:nvSpPr>
        <p:spPr>
          <a:xfrm>
            <a:off x="6095999" y="850602"/>
            <a:ext cx="0" cy="4716000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85FA40C-E65F-3E2D-60F2-3F7C15542085}"/>
              </a:ext>
            </a:extLst>
          </p:cNvPr>
          <p:cNvSpPr/>
          <p:nvPr/>
        </p:nvSpPr>
        <p:spPr>
          <a:xfrm rot="16200000">
            <a:off x="6096001" y="-522415"/>
            <a:ext cx="0" cy="12192002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9C13F9C-323E-39B4-BE45-C79E0BAB0BD9}"/>
              </a:ext>
            </a:extLst>
          </p:cNvPr>
          <p:cNvSpPr/>
          <p:nvPr/>
        </p:nvSpPr>
        <p:spPr>
          <a:xfrm rot="16200000">
            <a:off x="6096001" y="-5265329"/>
            <a:ext cx="0" cy="12192002"/>
          </a:xfrm>
          <a:prstGeom prst="rect">
            <a:avLst/>
          </a:prstGeom>
          <a:noFill/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DE27353B-C10C-4574-9E89-255077147B7A}"/>
              </a:ext>
            </a:extLst>
          </p:cNvPr>
          <p:cNvSpPr txBox="1">
            <a:spLocks/>
          </p:cNvSpPr>
          <p:nvPr/>
        </p:nvSpPr>
        <p:spPr>
          <a:xfrm>
            <a:off x="14888" y="5650242"/>
            <a:ext cx="12120503" cy="7468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52400" indent="0">
              <a:buNone/>
            </a:pPr>
            <a:r>
              <a:rPr lang="en-GB" sz="1800" dirty="0"/>
              <a:t>CUDACPP is where we add new features first for the integration with existing user applications</a:t>
            </a:r>
          </a:p>
          <a:p>
            <a:pPr marL="152400" indent="0">
              <a:buNone/>
            </a:pPr>
            <a:r>
              <a:rPr lang="en-GB" sz="1800" dirty="0"/>
              <a:t>For the moment: we plan to continue development in parallel using both approaches – comparisons are very useful!</a:t>
            </a:r>
          </a:p>
          <a:p>
            <a:pPr marL="152400" indent="0">
              <a:buNone/>
            </a:pPr>
            <a:endParaRPr lang="en-GB" sz="18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3AB28F0-B741-AE74-6AF7-C7FB7EDEB7FE}"/>
              </a:ext>
            </a:extLst>
          </p:cNvPr>
          <p:cNvGrpSpPr>
            <a:grpSpLocks noChangeAspect="1"/>
          </p:cNvGrpSpPr>
          <p:nvPr/>
        </p:nvGrpSpPr>
        <p:grpSpPr>
          <a:xfrm>
            <a:off x="3481515" y="679363"/>
            <a:ext cx="2122711" cy="1195008"/>
            <a:chOff x="3077477" y="-32414"/>
            <a:chExt cx="2122711" cy="1195008"/>
          </a:xfrm>
        </p:grpSpPr>
        <p:pic>
          <p:nvPicPr>
            <p:cNvPr id="11" name="Picture 10" descr="Logo&#10;&#10;Description automatically generated">
              <a:extLst>
                <a:ext uri="{FF2B5EF4-FFF2-40B4-BE49-F238E27FC236}">
                  <a16:creationId xmlns:a16="http://schemas.microsoft.com/office/drawing/2014/main" id="{73E6F29E-FD27-C2C9-22F3-FCC0975371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77477" y="-32414"/>
              <a:ext cx="2122711" cy="1195008"/>
            </a:xfrm>
            <a:prstGeom prst="rect">
              <a:avLst/>
            </a:prstGeom>
          </p:spPr>
        </p:pic>
        <p:pic>
          <p:nvPicPr>
            <p:cNvPr id="12" name="Picture 11" descr="Icon&#10;&#10;Description automatically generated">
              <a:extLst>
                <a:ext uri="{FF2B5EF4-FFF2-40B4-BE49-F238E27FC236}">
                  <a16:creationId xmlns:a16="http://schemas.microsoft.com/office/drawing/2014/main" id="{E94A1647-A0B4-5CDE-A268-3EBA802986C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03682" y="171023"/>
              <a:ext cx="498538" cy="560377"/>
            </a:xfrm>
            <a:prstGeom prst="rect">
              <a:avLst/>
            </a:prstGeom>
          </p:spPr>
        </p:pic>
      </p:grpSp>
      <p:pic>
        <p:nvPicPr>
          <p:cNvPr id="14" name="Google Shape;168;p17">
            <a:hlinkClick r:id="rId4"/>
            <a:extLst>
              <a:ext uri="{FF2B5EF4-FFF2-40B4-BE49-F238E27FC236}">
                <a16:creationId xmlns:a16="http://schemas.microsoft.com/office/drawing/2014/main" id="{6BD20203-9E7C-6563-622F-66FBB515C43C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266476" y="1083065"/>
            <a:ext cx="815753" cy="33009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15092E4F-3D38-ECE6-1EF4-EE23F24A10A0}"/>
              </a:ext>
            </a:extLst>
          </p:cNvPr>
          <p:cNvGrpSpPr>
            <a:grpSpLocks noChangeAspect="1"/>
          </p:cNvGrpSpPr>
          <p:nvPr/>
        </p:nvGrpSpPr>
        <p:grpSpPr>
          <a:xfrm>
            <a:off x="1096033" y="2715265"/>
            <a:ext cx="3169234" cy="819150"/>
            <a:chOff x="1085401" y="2917283"/>
            <a:chExt cx="3169234" cy="81915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6E0E5F0-BEE0-6E34-0E2E-AD25CC494C2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85401" y="2917283"/>
              <a:ext cx="1057275" cy="819150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3C8D557-5D3A-7284-57CD-9DA15D0AE0E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382115" y="3123675"/>
              <a:ext cx="1872520" cy="304939"/>
            </a:xfrm>
            <a:prstGeom prst="rect">
              <a:avLst/>
            </a:prstGeom>
            <a:ln w="12700">
              <a:solidFill>
                <a:schemeClr val="bg2"/>
              </a:solidFill>
            </a:ln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964EF75-95DB-3AD2-94C2-427FD8A9BC80}"/>
              </a:ext>
            </a:extLst>
          </p:cNvPr>
          <p:cNvGrpSpPr>
            <a:grpSpLocks noChangeAspect="1"/>
          </p:cNvGrpSpPr>
          <p:nvPr/>
        </p:nvGrpSpPr>
        <p:grpSpPr>
          <a:xfrm>
            <a:off x="7355562" y="2769679"/>
            <a:ext cx="3149389" cy="819150"/>
            <a:chOff x="7334298" y="2971697"/>
            <a:chExt cx="3149389" cy="819150"/>
          </a:xfrm>
        </p:grpSpPr>
        <p:pic>
          <p:nvPicPr>
            <p:cNvPr id="17" name="Picture 16" descr="Graphical user interface, application&#10;&#10;Description automatically generated">
              <a:extLst>
                <a:ext uri="{FF2B5EF4-FFF2-40B4-BE49-F238E27FC236}">
                  <a16:creationId xmlns:a16="http://schemas.microsoft.com/office/drawing/2014/main" id="{C501E5E2-BA18-46C9-655C-3574CF452DD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715795" y="2971697"/>
              <a:ext cx="767892" cy="767892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p:pic>
          <p:nvPicPr>
            <p:cNvPr id="18" name="Picture 17" descr="A black and white logo&#10;&#10;Description automatically generated with medium confidence">
              <a:extLst>
                <a:ext uri="{FF2B5EF4-FFF2-40B4-BE49-F238E27FC236}">
                  <a16:creationId xmlns:a16="http://schemas.microsoft.com/office/drawing/2014/main" id="{92E65DCE-26E8-DC28-7276-0834C4AC6A0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391573" y="3190595"/>
              <a:ext cx="1094483" cy="330096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47E943E-A5A1-257A-2EB2-9C40DC1E66F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34298" y="2971697"/>
              <a:ext cx="1057275" cy="8191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253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13FA95-BB75-A8C6-838A-83E5E2394F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2400" indent="0" algn="ctr">
              <a:buNone/>
            </a:pPr>
            <a:endParaRPr lang="en-US" sz="4000" dirty="0"/>
          </a:p>
          <a:p>
            <a:pPr marL="152400" indent="0" algn="ctr">
              <a:buNone/>
            </a:pPr>
            <a:r>
              <a:rPr lang="en-US" sz="4000" dirty="0"/>
              <a:t>(CUDACPP implementation on CPUs)</a:t>
            </a:r>
          </a:p>
          <a:p>
            <a:pPr marL="152400" indent="0" algn="ctr">
              <a:buNone/>
            </a:pPr>
            <a:endParaRPr lang="en-US" sz="4000" dirty="0"/>
          </a:p>
          <a:p>
            <a:pPr marL="152400" indent="0" algn="ctr">
              <a:buNone/>
            </a:pPr>
            <a:r>
              <a:rPr lang="en-US" sz="4000" dirty="0"/>
              <a:t>Vectorized C++ on Intel CPUs</a:t>
            </a:r>
          </a:p>
          <a:p>
            <a:pPr marL="152400" indent="0" algn="ctr">
              <a:buNone/>
            </a:pPr>
            <a:r>
              <a:rPr lang="en-US" sz="4000" dirty="0"/>
              <a:t>C++ compilers: gcc, clang, Intel icpx</a:t>
            </a:r>
          </a:p>
        </p:txBody>
      </p:sp>
    </p:spTree>
    <p:extLst>
      <p:ext uri="{BB962C8B-B14F-4D97-AF65-F5344CB8AC3E}">
        <p14:creationId xmlns:p14="http://schemas.microsoft.com/office/powerpoint/2010/main" val="261740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2D7AD51-F5B3-FB50-0958-BE4E8FD49B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030943"/>
            <a:ext cx="12192000" cy="3369041"/>
          </a:xfrm>
        </p:spPr>
        <p:txBody>
          <a:bodyPr/>
          <a:lstStyle/>
          <a:p>
            <a:r>
              <a:rPr lang="en-US" dirty="0"/>
              <a:t>Implementation is based on </a:t>
            </a:r>
            <a:r>
              <a:rPr lang="en-US" b="1" dirty="0">
                <a:solidFill>
                  <a:srgbClr val="FF0000"/>
                </a:solidFill>
              </a:rPr>
              <a:t>compiler vector extensions (CVEs): </a:t>
            </a:r>
            <a:r>
              <a:rPr lang="en-US" dirty="0"/>
              <a:t>explicit vectors of floating point types</a:t>
            </a:r>
          </a:p>
          <a:p>
            <a:pPr lvl="1"/>
            <a:r>
              <a:rPr lang="en-US" dirty="0"/>
              <a:t>Supported by all of the gcc, clang and (through clang) Intel icpx compilers</a:t>
            </a:r>
          </a:p>
          <a:p>
            <a:pPr lvl="1"/>
            <a:r>
              <a:rPr lang="en-US" dirty="0"/>
              <a:t>Powerful but easy to use (no debugging auto-vectorization!), intuitive (they force you to design code for vector types!)</a:t>
            </a:r>
          </a:p>
          <a:p>
            <a:endParaRPr lang="en-US" dirty="0"/>
          </a:p>
          <a:p>
            <a:endParaRPr lang="en-US" dirty="0"/>
          </a:p>
          <a:p>
            <a:pPr marL="15240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Routinely build and compare </a:t>
            </a:r>
            <a:r>
              <a:rPr lang="en-US" b="1" dirty="0">
                <a:solidFill>
                  <a:srgbClr val="FF0000"/>
                </a:solidFill>
              </a:rPr>
              <a:t>five vectorization levels </a:t>
            </a:r>
            <a:r>
              <a:rPr lang="en-US" dirty="0"/>
              <a:t>on Intel CPUs (and similar features on AMD or ARM CPUs)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30322E-9342-E4CD-463A-F54DB5A6B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C++ vectorization in CUDACPP: overview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A38BE1C-AE3E-99FC-83DC-F592945E6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502" y="2082178"/>
            <a:ext cx="8483097" cy="1004410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0EF25A64-D75B-1BF1-43A6-28AB3CDAC19F}"/>
              </a:ext>
            </a:extLst>
          </p:cNvPr>
          <p:cNvGrpSpPr>
            <a:grpSpLocks noChangeAspect="1"/>
          </p:cNvGrpSpPr>
          <p:nvPr/>
        </p:nvGrpSpPr>
        <p:grpSpPr>
          <a:xfrm>
            <a:off x="285972" y="3790299"/>
            <a:ext cx="11721599" cy="2082803"/>
            <a:chOff x="51801" y="3689935"/>
            <a:chExt cx="11721599" cy="2082803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36A8DAD5-9455-AA13-55C9-857615D8A098}"/>
                </a:ext>
              </a:extLst>
            </p:cNvPr>
            <p:cNvSpPr/>
            <p:nvPr/>
          </p:nvSpPr>
          <p:spPr>
            <a:xfrm>
              <a:off x="51801" y="3689935"/>
              <a:ext cx="11721599" cy="2082803"/>
            </a:xfrm>
            <a:prstGeom prst="rect">
              <a:avLst/>
            </a:prstGeom>
            <a:solidFill>
              <a:srgbClr val="CCFFFF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192C00C-C4B9-1DB5-115F-EA1742917B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29602" y="3771413"/>
              <a:ext cx="5658422" cy="1941383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0EEE7DC-6DDA-217B-4EF4-C897DBD92E5D}"/>
                </a:ext>
              </a:extLst>
            </p:cNvPr>
            <p:cNvSpPr txBox="1"/>
            <p:nvPr/>
          </p:nvSpPr>
          <p:spPr>
            <a:xfrm>
              <a:off x="97066" y="3789519"/>
              <a:ext cx="6025546" cy="1836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700"/>
                </a:spcBef>
              </a:pPr>
              <a:r>
                <a:rPr lang="en-US" sz="1800" b="1" dirty="0">
                  <a:solidFill>
                    <a:srgbClr val="FF0000"/>
                  </a:solidFill>
                </a:rPr>
                <a:t>none</a:t>
              </a:r>
              <a:r>
                <a:rPr lang="en-US" dirty="0"/>
                <a:t> </a:t>
              </a:r>
              <a:r>
                <a:rPr lang="en-US" sz="1200" b="1" dirty="0"/>
                <a:t>1xD, 1xF </a:t>
              </a:r>
              <a:r>
                <a:rPr lang="en-US" sz="1200" dirty="0"/>
                <a:t>(scalar)</a:t>
              </a:r>
            </a:p>
            <a:p>
              <a:pPr>
                <a:spcBef>
                  <a:spcPts val="700"/>
                </a:spcBef>
              </a:pPr>
              <a:r>
                <a:rPr lang="en-US" sz="1800" b="1" dirty="0">
                  <a:solidFill>
                    <a:srgbClr val="FF0000"/>
                  </a:solidFill>
                </a:rPr>
                <a:t>sse4</a:t>
              </a:r>
              <a:r>
                <a:rPr lang="en-US" dirty="0"/>
                <a:t>  </a:t>
              </a:r>
              <a:r>
                <a:rPr lang="en-US" sz="1200" b="1" dirty="0"/>
                <a:t>2xD, 4xF</a:t>
              </a:r>
              <a:r>
                <a:rPr lang="en-US" sz="1200" dirty="0"/>
                <a:t>(128-bit xmm registers, “nehalem” </a:t>
              </a:r>
              <a:r>
                <a:rPr lang="en-US" sz="1200" b="1" dirty="0"/>
                <a:t>SSE4.2 </a:t>
              </a:r>
              <a:r>
                <a:rPr lang="en-US" sz="1200" dirty="0"/>
                <a:t>instruction set)</a:t>
              </a:r>
            </a:p>
            <a:p>
              <a:pPr>
                <a:spcBef>
                  <a:spcPts val="700"/>
                </a:spcBef>
              </a:pPr>
              <a:r>
                <a:rPr lang="en-US" sz="1800" b="1" dirty="0">
                  <a:solidFill>
                    <a:srgbClr val="FF0000"/>
                  </a:solidFill>
                </a:rPr>
                <a:t>avx2</a:t>
              </a:r>
              <a:r>
                <a:rPr lang="en-US" dirty="0"/>
                <a:t>  </a:t>
              </a:r>
              <a:r>
                <a:rPr lang="en-US" sz="1200" b="1" dirty="0"/>
                <a:t>4xD, 8xF </a:t>
              </a:r>
              <a:r>
                <a:rPr lang="en-US" sz="1200" dirty="0"/>
                <a:t>(256-bit ymm registers, “haswell” </a:t>
              </a:r>
              <a:r>
                <a:rPr lang="en-US" sz="1200" b="1" dirty="0"/>
                <a:t>AVX2 </a:t>
              </a:r>
              <a:r>
                <a:rPr lang="en-US" sz="1200" dirty="0"/>
                <a:t>instruction set)</a:t>
              </a:r>
            </a:p>
            <a:p>
              <a:pPr>
                <a:spcBef>
                  <a:spcPts val="700"/>
                </a:spcBef>
              </a:pPr>
              <a:r>
                <a:rPr lang="en-US" sz="1800" b="1" dirty="0">
                  <a:solidFill>
                    <a:srgbClr val="FF0000"/>
                  </a:solidFill>
                </a:rPr>
                <a:t>512y</a:t>
              </a:r>
              <a:r>
                <a:rPr lang="en-US" dirty="0"/>
                <a:t>  </a:t>
              </a:r>
              <a:r>
                <a:rPr lang="en-US" sz="1200" b="1" dirty="0"/>
                <a:t>4xD, 8xF </a:t>
              </a:r>
              <a:r>
                <a:rPr lang="en-US" sz="1200" dirty="0"/>
                <a:t>(256-bit ymm registers, “skylake-avx512</a:t>
              </a:r>
              <a:r>
                <a:rPr lang="en-US" sz="1200" b="1" dirty="0"/>
                <a:t>” AVX512 </a:t>
              </a:r>
              <a:r>
                <a:rPr lang="en-US" sz="1200" dirty="0"/>
                <a:t>instruction set)</a:t>
              </a:r>
            </a:p>
            <a:p>
              <a:pPr>
                <a:spcBef>
                  <a:spcPts val="700"/>
                </a:spcBef>
              </a:pPr>
              <a:r>
                <a:rPr lang="en-US" sz="1800" b="1" dirty="0">
                  <a:solidFill>
                    <a:srgbClr val="FF0000"/>
                  </a:solidFill>
                </a:rPr>
                <a:t>512z</a:t>
              </a:r>
              <a:r>
                <a:rPr lang="en-US" dirty="0"/>
                <a:t>  </a:t>
              </a:r>
              <a:r>
                <a:rPr lang="en-US" sz="1200" b="1" dirty="0"/>
                <a:t>8xD, 16xF </a:t>
              </a:r>
              <a:r>
                <a:rPr lang="en-US" sz="1200" dirty="0"/>
                <a:t>(512-bit zmm registers, “skylake-avx512” </a:t>
              </a:r>
              <a:r>
                <a:rPr lang="en-US" sz="1200" b="1" dirty="0"/>
                <a:t>AVX512</a:t>
              </a:r>
              <a:r>
                <a:rPr lang="en-US" sz="1200" dirty="0"/>
                <a:t> instruction set)</a:t>
              </a:r>
              <a:endParaRPr lang="en-US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35EFED7-B5FC-2EB0-A6F1-767CA231F5D3}"/>
              </a:ext>
            </a:extLst>
          </p:cNvPr>
          <p:cNvSpPr txBox="1"/>
          <p:nvPr/>
        </p:nvSpPr>
        <p:spPr>
          <a:xfrm>
            <a:off x="9045157" y="3860076"/>
            <a:ext cx="31895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Float: ~x2 faster than double</a:t>
            </a:r>
          </a:p>
          <a:p>
            <a:r>
              <a:rPr lang="en-GB" sz="1600" dirty="0"/>
              <a:t>(x2 larger vector of FP values</a:t>
            </a:r>
          </a:p>
          <a:p>
            <a:r>
              <a:rPr lang="en-GB" sz="1600" dirty="0"/>
              <a:t>in CPU SIMD vector registers)</a:t>
            </a:r>
          </a:p>
        </p:txBody>
      </p:sp>
    </p:spTree>
    <p:extLst>
      <p:ext uri="{BB962C8B-B14F-4D97-AF65-F5344CB8AC3E}">
        <p14:creationId xmlns:p14="http://schemas.microsoft.com/office/powerpoint/2010/main" val="36173351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73C63439-F371-0758-E195-0D5B8F230637}"/>
              </a:ext>
            </a:extLst>
          </p:cNvPr>
          <p:cNvGrpSpPr>
            <a:grpSpLocks noChangeAspect="1"/>
          </p:cNvGrpSpPr>
          <p:nvPr/>
        </p:nvGrpSpPr>
        <p:grpSpPr>
          <a:xfrm>
            <a:off x="97119" y="656985"/>
            <a:ext cx="8808232" cy="4201348"/>
            <a:chOff x="1015706" y="1974363"/>
            <a:chExt cx="9148045" cy="436343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E763F0B-4EA8-0794-E32C-93E22EB147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15706" y="1974363"/>
              <a:ext cx="9148045" cy="4363432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9B6202E-53B5-B7FF-EC13-72F351E8F347}"/>
                </a:ext>
              </a:extLst>
            </p:cNvPr>
            <p:cNvSpPr txBox="1"/>
            <p:nvPr/>
          </p:nvSpPr>
          <p:spPr>
            <a:xfrm>
              <a:off x="3868907" y="2125452"/>
              <a:ext cx="1475673" cy="369332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solidFill>
                <a:schemeClr val="bg2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800" b="1" dirty="0"/>
                <a:t>ACAT2022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9BC13BF-3193-D5F6-682F-4C7A06F3974E}"/>
                </a:ext>
              </a:extLst>
            </p:cNvPr>
            <p:cNvSpPr/>
            <p:nvPr/>
          </p:nvSpPr>
          <p:spPr>
            <a:xfrm>
              <a:off x="8134496" y="3401413"/>
              <a:ext cx="620237" cy="2824766"/>
            </a:xfrm>
            <a:prstGeom prst="rect">
              <a:avLst/>
            </a:prstGeom>
            <a:solidFill>
              <a:srgbClr val="CC00CC">
                <a:alpha val="10196"/>
              </a:srgbClr>
            </a:solidFill>
            <a:ln w="57150">
              <a:solidFill>
                <a:srgbClr val="CC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F6F57CF-6097-0825-060E-D0E1C3865042}"/>
                </a:ext>
              </a:extLst>
            </p:cNvPr>
            <p:cNvSpPr/>
            <p:nvPr/>
          </p:nvSpPr>
          <p:spPr>
            <a:xfrm>
              <a:off x="6632954" y="3401413"/>
              <a:ext cx="620237" cy="2826911"/>
            </a:xfrm>
            <a:prstGeom prst="rect">
              <a:avLst/>
            </a:prstGeom>
            <a:solidFill>
              <a:srgbClr val="FFFFCC">
                <a:alpha val="40000"/>
              </a:srgbClr>
            </a:solidFill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FF6631C-14EA-C8D4-1D96-9255697CABE2}"/>
                </a:ext>
              </a:extLst>
            </p:cNvPr>
            <p:cNvSpPr/>
            <p:nvPr/>
          </p:nvSpPr>
          <p:spPr>
            <a:xfrm>
              <a:off x="4806300" y="3358481"/>
              <a:ext cx="332625" cy="2867697"/>
            </a:xfrm>
            <a:prstGeom prst="rect">
              <a:avLst/>
            </a:prstGeom>
            <a:noFill/>
            <a:ln w="1270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230322E-9342-E4CD-463A-F54DB5A6B8C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124512"/>
                <a:ext cx="12192000" cy="673347"/>
              </a:xfrm>
            </p:spPr>
            <p:txBody>
              <a:bodyPr/>
              <a:lstStyle/>
              <a:p>
                <a:r>
                  <a:rPr lang="en-US" dirty="0"/>
                  <a:t>C++ vectorization in CUDACPP: results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sz="3200" dirty="0">
                    <a:solidFill>
                      <a:srgbClr val="00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32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32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  <m:r>
                      <m:rPr>
                        <m:sty m:val="p"/>
                      </m:rPr>
                      <a:rPr lang="en-US" sz="32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gg</m:t>
                    </m:r>
                  </m:oMath>
                </a14:m>
                <a:r>
                  <a:rPr lang="en-US" dirty="0"/>
                  <a:t> (one core)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2230322E-9342-E4CD-463A-F54DB5A6B8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24512"/>
                <a:ext cx="12192000" cy="673347"/>
              </a:xfrm>
              <a:blipFill>
                <a:blip r:embed="rId3"/>
                <a:stretch>
                  <a:fillRect l="-1300" t="-4505" b="-2252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11456486-D142-C442-8002-683E2AC58D8B}"/>
                  </a:ext>
                </a:extLst>
              </p:cNvPr>
              <p:cNvSpPr>
                <a:spLocks noGrp="1"/>
              </p:cNvSpPr>
              <p:nvPr>
                <p:ph type="body" idx="1"/>
              </p:nvPr>
            </p:nvSpPr>
            <p:spPr>
              <a:xfrm>
                <a:off x="248300" y="4800784"/>
                <a:ext cx="12044362" cy="1952360"/>
              </a:xfrm>
            </p:spPr>
            <p:txBody>
              <a:bodyPr/>
              <a:lstStyle/>
              <a:p>
                <a:pPr marL="152400" indent="0">
                  <a:spcBef>
                    <a:spcPts val="0"/>
                  </a:spcBef>
                  <a:buNone/>
                </a:pPr>
                <a:r>
                  <a:rPr lang="en-US" b="1" dirty="0">
                    <a:solidFill>
                      <a:srgbClr val="CC00CC"/>
                    </a:solidFill>
                  </a:rPr>
                  <a:t>Data-parallel component alone (ME calculation):</a:t>
                </a:r>
              </a:p>
              <a:p>
                <a:pPr marL="152400" indent="0">
                  <a:spcBef>
                    <a:spcPts val="0"/>
                  </a:spcBef>
                  <a:buNone/>
                </a:pPr>
                <a:r>
                  <a:rPr lang="en-US" b="1" dirty="0">
                    <a:solidFill>
                      <a:srgbClr val="CC00CC"/>
                    </a:solidFill>
                  </a:rPr>
                  <a:t>speedup ~ x8 (double) and x17 (float) over scalar Fortran</a:t>
                </a:r>
              </a:p>
              <a:p>
                <a:pPr marL="152400" indent="0">
                  <a:spcBef>
                    <a:spcPts val="0"/>
                  </a:spcBef>
                  <a:buNone/>
                </a:pPr>
                <a:r>
                  <a:rPr lang="en-US" b="1" i="1" u="sng" dirty="0">
                    <a:solidFill>
                      <a:srgbClr val="CC00CC"/>
                    </a:solidFill>
                  </a:rPr>
                  <a:t>We reach the maximum theoretical SIMD speedup for AVX512</a:t>
                </a:r>
              </a:p>
              <a:p>
                <a:pPr marL="152400" indent="0">
                  <a:spcBef>
                    <a:spcPts val="0"/>
                  </a:spcBef>
                  <a:buNone/>
                </a:pPr>
                <a:endParaRPr lang="en-US" b="1" i="1" u="sng" dirty="0">
                  <a:solidFill>
                    <a:srgbClr val="CC00CC"/>
                  </a:solidFill>
                </a:endParaRPr>
              </a:p>
              <a:p>
                <a:pPr marL="152400" indent="0">
                  <a:spcBef>
                    <a:spcPts val="0"/>
                  </a:spcBef>
                  <a:buNone/>
                </a:pPr>
                <a:r>
                  <a:rPr lang="en-US" b="1" dirty="0">
                    <a:solidFill>
                      <a:srgbClr val="FF0000"/>
                    </a:solidFill>
                  </a:rPr>
                  <a:t>Overall: speedup so far ~ x6 (double) and x10 (float) over scalar Fortran </a:t>
                </a:r>
              </a:p>
              <a:p>
                <a:pPr marL="152400" indent="0">
                  <a:spcBef>
                    <a:spcPts val="0"/>
                  </a:spcBef>
                  <a:buNone/>
                </a:pPr>
                <a:r>
                  <a:rPr lang="en-US" b="1" dirty="0">
                    <a:solidFill>
                      <a:srgbClr val="FF0000"/>
                    </a:solidFill>
                  </a:rPr>
                  <a:t>Amdahl's law limit is for </a:t>
                </a:r>
                <a14:m>
                  <m:oMath xmlns:m="http://schemas.openxmlformats.org/officeDocument/2006/math">
                    <m:r>
                      <a:rPr lang="en-US" sz="1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r>
                  <a:rPr lang="en-US" sz="1800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</a:t>
                </a:r>
                <a14:m>
                  <m:oMath xmlns:m="http://schemas.openxmlformats.org/officeDocument/2006/math">
                    <m:r>
                      <a:rPr lang="en-US" sz="1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𝐭</m:t>
                    </m:r>
                    <m:acc>
                      <m:accPr>
                        <m:chr m:val="̅"/>
                        <m:ctrlPr>
                          <a:rPr lang="en-US" sz="18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800" b="1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𝐭</m:t>
                        </m:r>
                      </m:e>
                    </m:acc>
                    <m:r>
                      <a:rPr lang="en-US" sz="1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𝐠𝐠</m:t>
                    </m:r>
                  </m:oMath>
                </a14:m>
                <a:r>
                  <a:rPr lang="en-US" b="1" dirty="0">
                    <a:solidFill>
                      <a:srgbClr val="FF0000"/>
                    </a:solidFill>
                  </a:rPr>
                  <a:t> (2</a:t>
                </a:r>
                <a:r>
                  <a:rPr lang="en-US" b="1" dirty="0">
                    <a:solidFill>
                      <a:srgbClr val="FF0000"/>
                    </a:solidFill>
                    <a:sym typeface="Symbol" panose="05050102010706020507" pitchFamily="18" charset="2"/>
                  </a:rPr>
                  <a:t>4 process) </a:t>
                </a:r>
                <a:r>
                  <a:rPr lang="en-US" b="1" dirty="0">
                    <a:solidFill>
                      <a:srgbClr val="FF0000"/>
                    </a:solidFill>
                  </a:rPr>
                  <a:t>is x20 (Fortran MEs are p=95% of the total)</a:t>
                </a:r>
              </a:p>
            </p:txBody>
          </p:sp>
        </mc:Choice>
        <mc:Fallback xmlns="">
          <p:sp>
            <p:nvSpPr>
              <p:cNvPr id="3" name="Text Placeholder 2">
                <a:extLst>
                  <a:ext uri="{FF2B5EF4-FFF2-40B4-BE49-F238E27FC236}">
                    <a16:creationId xmlns:a16="http://schemas.microsoft.com/office/drawing/2014/main" id="{11456486-D142-C442-8002-683E2AC58D8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48300" y="4800784"/>
                <a:ext cx="12044362" cy="1952360"/>
              </a:xfr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9" name="Picture 58">
            <a:extLst>
              <a:ext uri="{FF2B5EF4-FFF2-40B4-BE49-F238E27FC236}">
                <a16:creationId xmlns:a16="http://schemas.microsoft.com/office/drawing/2014/main" id="{78E3DB2D-2089-F4B7-7C03-773DE52757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45407" y="4246951"/>
            <a:ext cx="1204230" cy="1666712"/>
          </a:xfrm>
          <a:prstGeom prst="rect">
            <a:avLst/>
          </a:prstGeom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B86B0342-29AF-B449-4D66-8414BD85D083}"/>
              </a:ext>
            </a:extLst>
          </p:cNvPr>
          <p:cNvSpPr txBox="1"/>
          <p:nvPr/>
        </p:nvSpPr>
        <p:spPr>
          <a:xfrm>
            <a:off x="9002470" y="1158075"/>
            <a:ext cx="31895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i="1" u="sng" dirty="0"/>
              <a:t>Intel Gold6148</a:t>
            </a:r>
            <a:r>
              <a:rPr lang="en-GB" sz="1800" i="1" dirty="0"/>
              <a:t> (Juelich)</a:t>
            </a:r>
          </a:p>
          <a:p>
            <a:r>
              <a:rPr lang="en-GB" sz="1800" i="1" dirty="0"/>
              <a:t>One single CPU core</a:t>
            </a:r>
          </a:p>
          <a:p>
            <a:r>
              <a:rPr lang="en-GB" sz="1800" i="1" dirty="0"/>
              <a:t>gcc11.2 compiler (no inlining)</a:t>
            </a:r>
          </a:p>
          <a:p>
            <a:endParaRPr lang="LID4096" sz="1800" i="1" dirty="0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F71878E5-FA51-C9C7-A648-52DEF5CAD275}"/>
              </a:ext>
            </a:extLst>
          </p:cNvPr>
          <p:cNvCxnSpPr>
            <a:cxnSpLocks/>
          </p:cNvCxnSpPr>
          <p:nvPr/>
        </p:nvCxnSpPr>
        <p:spPr>
          <a:xfrm>
            <a:off x="7250074" y="4724417"/>
            <a:ext cx="1864362" cy="300429"/>
          </a:xfrm>
          <a:prstGeom prst="straightConnector1">
            <a:avLst/>
          </a:prstGeom>
          <a:ln w="28575">
            <a:solidFill>
              <a:srgbClr val="CC00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62B311A6-2241-0350-C29E-6D436CFBDC11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5804308" y="4752929"/>
            <a:ext cx="3141099" cy="55176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7" name="Picture 66">
            <a:extLst>
              <a:ext uri="{FF2B5EF4-FFF2-40B4-BE49-F238E27FC236}">
                <a16:creationId xmlns:a16="http://schemas.microsoft.com/office/drawing/2014/main" id="{A3E30E2E-3A25-BD2F-03FD-99A3578957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98565" y="5337181"/>
            <a:ext cx="1745135" cy="491055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CA193151-0D72-EEDA-8E9A-E14CB3A9FD04}"/>
              </a:ext>
            </a:extLst>
          </p:cNvPr>
          <p:cNvSpPr txBox="1"/>
          <p:nvPr/>
        </p:nvSpPr>
        <p:spPr>
          <a:xfrm>
            <a:off x="4096538" y="1419993"/>
            <a:ext cx="809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C00CC"/>
                </a:solidFill>
              </a:rPr>
              <a:t>p=95%</a:t>
            </a:r>
            <a:endParaRPr lang="LID4096" b="1" dirty="0">
              <a:solidFill>
                <a:srgbClr val="CC00CC"/>
              </a:solidFill>
            </a:endParaRP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0367F81C-D02F-6C6C-C264-2B503640226D}"/>
              </a:ext>
            </a:extLst>
          </p:cNvPr>
          <p:cNvSpPr/>
          <p:nvPr/>
        </p:nvSpPr>
        <p:spPr>
          <a:xfrm>
            <a:off x="3028426" y="1158075"/>
            <a:ext cx="1744910" cy="831614"/>
          </a:xfrm>
          <a:prstGeom prst="roundRect">
            <a:avLst/>
          </a:prstGeom>
          <a:noFill/>
          <a:ln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7C666F5-C1D1-DCBC-AAB5-C1916BCF6CA5}"/>
              </a:ext>
            </a:extLst>
          </p:cNvPr>
          <p:cNvSpPr txBox="1"/>
          <p:nvPr/>
        </p:nvSpPr>
        <p:spPr>
          <a:xfrm>
            <a:off x="8820289" y="2688765"/>
            <a:ext cx="31895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Float: ~x2 faster than double</a:t>
            </a:r>
          </a:p>
          <a:p>
            <a:r>
              <a:rPr lang="en-GB" sz="1600" dirty="0"/>
              <a:t>(x2 larger vector of FP values</a:t>
            </a:r>
          </a:p>
          <a:p>
            <a:r>
              <a:rPr lang="en-GB" sz="1600" dirty="0"/>
              <a:t>in CPU SIMD vector registers)</a:t>
            </a:r>
          </a:p>
        </p:txBody>
      </p:sp>
    </p:spTree>
    <p:extLst>
      <p:ext uri="{BB962C8B-B14F-4D97-AF65-F5344CB8AC3E}">
        <p14:creationId xmlns:p14="http://schemas.microsoft.com/office/powerpoint/2010/main" val="189285205"/>
      </p:ext>
    </p:extLst>
  </p:cSld>
  <p:clrMapOvr>
    <a:masterClrMapping/>
  </p:clrMapOvr>
</p:sld>
</file>

<file path=ppt/theme/theme1.xml><?xml version="1.0" encoding="utf-8"?>
<a:theme xmlns:a="http://schemas.openxmlformats.org/drawingml/2006/main" name="CERN2015-AV-MasterLayout">
  <a:themeElements>
    <a:clrScheme name="CERN2015-AV">
      <a:dk1>
        <a:srgbClr val="0055A0"/>
      </a:dk1>
      <a:lt1>
        <a:srgbClr val="FFFFFF"/>
      </a:lt1>
      <a:dk2>
        <a:srgbClr val="0055A0"/>
      </a:dk2>
      <a:lt2>
        <a:srgbClr val="FFFFFF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5963</Words>
  <Application>Microsoft Office PowerPoint</Application>
  <PresentationFormat>Widescreen</PresentationFormat>
  <Paragraphs>785</Paragraphs>
  <Slides>42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Arial</vt:lpstr>
      <vt:lpstr>Cambria Math</vt:lpstr>
      <vt:lpstr>Courier New</vt:lpstr>
      <vt:lpstr>Tahoma</vt:lpstr>
      <vt:lpstr>Wingdings</vt:lpstr>
      <vt:lpstr>CERN2015-AV-MasterLayout</vt:lpstr>
      <vt:lpstr>PowerPoint Presentation</vt:lpstr>
      <vt:lpstr>Outline</vt:lpstr>
      <vt:lpstr>Event generators: the first step in the HEP simulation chain</vt:lpstr>
      <vt:lpstr>Event generators: why CPU vectorization and GPUs?</vt:lpstr>
      <vt:lpstr>Porting Madgraph to CPU vectorization and GPUs</vt:lpstr>
      <vt:lpstr>CUDACPP vs SYCL implementations (for CPUs and GPUs)</vt:lpstr>
      <vt:lpstr>PowerPoint Presentation</vt:lpstr>
      <vt:lpstr>C++ vectorization in CUDACPP: overview</vt:lpstr>
      <vt:lpstr>C++ vectorization in CUDACPP: results for ggtt ̅gg (one core)</vt:lpstr>
      <vt:lpstr>C++ vectorization in CUDACPP: results for ggtt ̅gg (many cores)</vt:lpstr>
      <vt:lpstr>C++ vectorization in CUDACPP: Intel Silver vs Intel Gold CPUs</vt:lpstr>
      <vt:lpstr>C++ vectorization in CUDACPP: gcc vs clang (or Intel icpx)</vt:lpstr>
      <vt:lpstr>PowerPoint Presentation</vt:lpstr>
      <vt:lpstr>GPU offload in CUDACPP: example results for ggtt ̅ggg</vt:lpstr>
      <vt:lpstr>PowerPoint Presentation</vt:lpstr>
      <vt:lpstr>CUDACPP vs SYCL on NVidia/AMD/Intel GPUs</vt:lpstr>
      <vt:lpstr>CUDACPP vs SYCL on NVidia A100 GPUs</vt:lpstr>
      <vt:lpstr>Summary</vt:lpstr>
      <vt:lpstr>Acknowledgements</vt:lpstr>
      <vt:lpstr>PowerPoint Presentation</vt:lpstr>
      <vt:lpstr>C++ vectorization – why choose Compiler Vector Extensions?</vt:lpstr>
      <vt:lpstr>CUDA/C++: a single source code approach (so far...)</vt:lpstr>
      <vt:lpstr>Amdahl’s law</vt:lpstr>
      <vt:lpstr>MG5aMC: old and new architecture designs</vt:lpstr>
      <vt:lpstr>What is a MC ME generator? A simplified computational anatomy</vt:lpstr>
      <vt:lpstr>MG5aMC data parallelism: design for lockstep processing!</vt:lpstr>
      <vt:lpstr>Lockstep? MC generators (lucky!) vs MC detector simulation (unlucky)</vt:lpstr>
      <vt:lpstr>Memory layouts – AOS, SOA, AOSOA</vt:lpstr>
      <vt:lpstr>Monitoring GPU memory access – NSight Compute</vt:lpstr>
      <vt:lpstr>Inside the ME calculation: Feynman diagrams, colors, helicities</vt:lpstr>
      <vt:lpstr>Helicity amplitudes – same code in CUDA and in vectorized C++</vt:lpstr>
      <vt:lpstr>Monitoring lockstep – GPU NSight compute, CPU disassemble</vt:lpstr>
      <vt:lpstr>Code generation: how did we bootstrap the project?</vt:lpstr>
      <vt:lpstr>Code generation: from many “epochs” to a single evolving “epoch”  </vt:lpstr>
      <vt:lpstr>Why focus on complex processes? Compute &gt;&gt; memory!</vt:lpstr>
      <vt:lpstr>Filling the GPU – minimum number of threads (events in flight)</vt:lpstr>
      <vt:lpstr>All MadEvent functionalities have been integrated over time</vt:lpstr>
      <vt:lpstr>The road to an alpha release (Q1-Q2 2023)</vt:lpstr>
      <vt:lpstr>CUDACPP vs. Portability Frameworks – recap</vt:lpstr>
      <vt:lpstr>Some ideas for heterogeneous processing</vt:lpstr>
      <vt:lpstr>Lockstep beyond event-level parallelism</vt:lpstr>
      <vt:lpstr>NLO, loops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Valassi</dc:creator>
  <cp:lastModifiedBy>Andrea Valassi</cp:lastModifiedBy>
  <cp:revision>1475</cp:revision>
  <dcterms:modified xsi:type="dcterms:W3CDTF">2023-03-16T11:22:52Z</dcterms:modified>
</cp:coreProperties>
</file>