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modernComment_101_0.xml" ContentType="application/vnd.ms-powerpoint.comments+xml"/>
  <Override PartName="/ppt/notesSlides/notesSlide2.xml" ContentType="application/vnd.openxmlformats-officedocument.presentationml.notesSlide+xml"/>
  <Override PartName="/ppt/comments/modernComment_111_F78C20CC.xml" ContentType="application/vnd.ms-powerpoint.comments+xml"/>
  <Override PartName="/ppt/notesSlides/notesSlide3.xml" ContentType="application/vnd.openxmlformats-officedocument.presentationml.notesSlide+xml"/>
  <Override PartName="/ppt/comments/modernComment_107_0.xml" ContentType="application/vnd.ms-powerpoint.comments+xml"/>
  <Override PartName="/ppt/notesSlides/notesSlide4.xml" ContentType="application/vnd.openxmlformats-officedocument.presentationml.notesSlide+xml"/>
  <Override PartName="/ppt/comments/modernComment_105_0.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06_0.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03_0.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handoutMasterIdLst>
    <p:handoutMasterId r:id="rId18"/>
  </p:handoutMasterIdLst>
  <p:sldIdLst>
    <p:sldId id="257" r:id="rId2"/>
    <p:sldId id="273" r:id="rId3"/>
    <p:sldId id="263" r:id="rId4"/>
    <p:sldId id="261" r:id="rId5"/>
    <p:sldId id="278" r:id="rId6"/>
    <p:sldId id="262" r:id="rId7"/>
    <p:sldId id="272" r:id="rId8"/>
    <p:sldId id="279" r:id="rId9"/>
    <p:sldId id="259" r:id="rId10"/>
    <p:sldId id="267" r:id="rId11"/>
    <p:sldId id="264" r:id="rId12"/>
    <p:sldId id="274" r:id="rId13"/>
    <p:sldId id="276" r:id="rId14"/>
    <p:sldId id="268" r:id="rId15"/>
    <p:sldId id="270" r:id="rId16"/>
  </p:sldIdLst>
  <p:sldSz cx="9144000" cy="5143500" type="screen16x9"/>
  <p:notesSz cx="6858000" cy="9144000"/>
  <p:embeddedFontLst>
    <p:embeddedFont>
      <p:font typeface="Caveat" pitchFamily="2" charset="0"/>
      <p:regular r:id="rId19"/>
      <p:bold r:id="rId20"/>
    </p:embeddedFont>
    <p:embeddedFont>
      <p:font typeface="Roboto Mono" pitchFamily="49" charset="0"/>
      <p:regular r:id="rId21"/>
      <p:bold r:id="rId22"/>
      <p:italic r:id="rId23"/>
      <p:boldItalic r:id="rId24"/>
    </p:embeddedFont>
    <p:embeddedFont>
      <p:font typeface="Verdana" panose="020B0604030504040204" pitchFamily="3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978A32-5F54-516C-4306-51FF5893DB8A}" name="Mateusz Kojro" initials="MK" userId="d1a6e43ec19a4729" providerId="Windows Live"/>
  <p188:author id="{95582667-6102-27E7-ED8E-01A166EB4B6B}" name="Guest User" initials="GU" userId="Guest User"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FB38DC-5A58-BB42-BE97-65F93A39F3C8}" v="4999" dt="2023-03-16T11:54:49.930"/>
    <p1510:client id="{4FF399C6-6684-4B5E-94B7-DB1DFC2A38F3}" v="9" dt="2023-03-16T10:21:27.355"/>
    <p1510:client id="{55B823DC-4256-4DBF-95A8-97714D689C9C}" v="9" dt="2023-03-15T15:55:19.997"/>
  </p1510:revLst>
</p1510:revInfo>
</file>

<file path=ppt/tableStyles.xml><?xml version="1.0" encoding="utf-8"?>
<a:tblStyleLst xmlns:a="http://schemas.openxmlformats.org/drawingml/2006/main" def="{30FC842A-719F-4EC0-B325-C1641847F578}">
  <a:tblStyle styleId="{30FC842A-719F-4EC0-B325-C1641847F57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90"/>
    <p:restoredTop sz="71922"/>
  </p:normalViewPr>
  <p:slideViewPr>
    <p:cSldViewPr snapToGrid="0">
      <p:cViewPr>
        <p:scale>
          <a:sx n="254" d="100"/>
          <a:sy n="254" d="100"/>
        </p:scale>
        <p:origin x="144" y="14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72" d="100"/>
          <a:sy n="172" d="100"/>
        </p:scale>
        <p:origin x="6552"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 Id="rId8" Type="http://schemas.openxmlformats.org/officeDocument/2006/relationships/slide" Target="slides/slide7.xml"/></Relationships>
</file>

<file path=ppt/comments/modernComment_101_0.xml><?xml version="1.0" encoding="utf-8"?>
<p188:cmLst xmlns:a="http://schemas.openxmlformats.org/drawingml/2006/main" xmlns:r="http://schemas.openxmlformats.org/officeDocument/2006/relationships" xmlns:p188="http://schemas.microsoft.com/office/powerpoint/2018/8/main">
  <p188:cm id="{D9BC00D9-EA3E-4E51-B25F-408CD4D9F47F}" authorId="{95582667-6102-27E7-ED8E-01A166EB4B6B}" status="resolved" created="2023-03-15T08:36:13.439" complete="100000">
    <ac:txMkLst xmlns:ac="http://schemas.microsoft.com/office/drawing/2013/main/command">
      <pc:docMk xmlns:pc="http://schemas.microsoft.com/office/powerpoint/2013/main/command"/>
      <pc:sldMk xmlns:pc="http://schemas.microsoft.com/office/powerpoint/2013/main/command" cId="0" sldId="257"/>
      <ac:spMk id="60" creationId="{00000000-0000-0000-0000-000000000000}"/>
      <ac:txMk cp="76" len="23">
        <ac:context len="100" hash="235806540"/>
      </ac:txMk>
    </ac:txMkLst>
    <p188:pos x="6498166" y="1432277"/>
    <p188:txBody>
      <a:bodyPr/>
      <a:lstStyle/>
      <a:p>
        <a:r>
          <a:rPr lang="en-US"/>
          <a:t>ATLAS Phase-II Dataflow or "future"</a:t>
        </a:r>
      </a:p>
    </p188:txBody>
  </p188:cm>
  <p188:cm id="{82A71FBE-C6E4-4E2A-BABF-22E6527AF947}" authorId="{95582667-6102-27E7-ED8E-01A166EB4B6B}" created="2023-03-15T08:47:00.453">
    <pc:sldMkLst xmlns:pc="http://schemas.microsoft.com/office/powerpoint/2013/main/command">
      <pc:docMk/>
      <pc:sldMk cId="0" sldId="257"/>
    </pc:sldMkLst>
    <p188:txBody>
      <a:bodyPr/>
      <a:lstStyle/>
      <a:p>
        <a:r>
          <a:rPr lang="en-US"/>
          <a:t>Generally speaking, since it's a non ATLAS audience I would try to avoid TDAQ jargon as much as possible. If you can't you have to explain it.</a:t>
        </a:r>
      </a:p>
    </p188:txBody>
  </p188:cm>
</p188:cmLst>
</file>

<file path=ppt/comments/modernComment_103_0.xml><?xml version="1.0" encoding="utf-8"?>
<p188:cmLst xmlns:a="http://schemas.openxmlformats.org/drawingml/2006/main" xmlns:r="http://schemas.openxmlformats.org/officeDocument/2006/relationships" xmlns:p188="http://schemas.microsoft.com/office/powerpoint/2018/8/main">
  <p188:cm id="{0F7B7983-F1EA-4089-9411-4AAD7B07CA3F}" authorId="{95582667-6102-27E7-ED8E-01A166EB4B6B}" created="2023-03-15T15:55:19.997">
    <ac:txMkLst xmlns:ac="http://schemas.microsoft.com/office/drawing/2013/main/command">
      <pc:docMk xmlns:pc="http://schemas.microsoft.com/office/powerpoint/2013/main/command"/>
      <pc:sldMk xmlns:pc="http://schemas.microsoft.com/office/powerpoint/2013/main/command" cId="0" sldId="259"/>
      <ac:spMk id="72" creationId="{00000000-0000-0000-0000-000000000000}"/>
      <ac:txMk cp="0" len="7">
        <ac:context len="8" hash="3454249467"/>
      </ac:txMk>
    </ac:txMkLst>
    <p188:pos x="1494162" y="254765"/>
    <p188:txBody>
      <a:bodyPr/>
      <a:lstStyle/>
      <a:p>
        <a:r>
          <a:rPr lang="en-US"/>
          <a:t>Remember that you have to explain what use you did of the Openlab cluster</a:t>
        </a:r>
      </a:p>
    </p188:txBody>
  </p188:cm>
</p188:cmLst>
</file>

<file path=ppt/comments/modernComment_105_0.xml><?xml version="1.0" encoding="utf-8"?>
<p188:cmLst xmlns:a="http://schemas.openxmlformats.org/drawingml/2006/main" xmlns:r="http://schemas.openxmlformats.org/officeDocument/2006/relationships" xmlns:p188="http://schemas.microsoft.com/office/powerpoint/2018/8/main">
  <p188:cm id="{A16CF7AD-9F5D-482A-B813-19FFBE4AF71B}" authorId="{95582667-6102-27E7-ED8E-01A166EB4B6B}" status="resolved" created="2023-03-15T15:44:17.880" complete="100000">
    <ac:txMkLst xmlns:ac="http://schemas.microsoft.com/office/drawing/2013/main/command">
      <pc:docMk xmlns:pc="http://schemas.microsoft.com/office/powerpoint/2013/main/command"/>
      <pc:sldMk xmlns:pc="http://schemas.microsoft.com/office/powerpoint/2013/main/command" cId="0" sldId="261"/>
      <ac:spMk id="86" creationId="{00000000-0000-0000-0000-000000000000}"/>
      <ac:txMk cp="67" len="4">
        <ac:context len="150" hash="3523592995"/>
      </ac:txMk>
    </ac:txMkLst>
    <p188:pos x="4916277" y="261650"/>
    <p188:txBody>
      <a:bodyPr/>
      <a:lstStyle/>
      <a:p>
        <a:r>
          <a:rPr lang="en-US"/>
          <a:t>More of an advice on how to show stuff: the number is more important than the assessment. "1 MHz write and read access" better than "very high ..."</a:t>
        </a:r>
      </a:p>
    </p188:txBody>
  </p188:cm>
  <p188:cm id="{880D218D-846E-4563-8298-C251C3158C54}" authorId="{95582667-6102-27E7-ED8E-01A166EB4B6B}" status="resolved" created="2023-03-15T15:44:48.318" complete="100000">
    <ac:txMkLst xmlns:ac="http://schemas.microsoft.com/office/drawing/2013/main/command">
      <pc:docMk xmlns:pc="http://schemas.microsoft.com/office/powerpoint/2013/main/command"/>
      <pc:sldMk xmlns:pc="http://schemas.microsoft.com/office/powerpoint/2013/main/command" cId="0" sldId="261"/>
      <ac:spMk id="86" creationId="{00000000-0000-0000-0000-000000000000}"/>
      <ac:txMk cp="125">
        <ac:context len="150" hash="3523592995"/>
      </ac:txMk>
    </ac:txMkLst>
    <p188:pos x="4172638" y="888234"/>
    <p188:txBody>
      <a:bodyPr/>
      <a:lstStyle/>
      <a:p>
        <a:r>
          <a:rPr lang="en-US"/>
          <a:t>abbreviation for kilo is lower case k</a:t>
        </a:r>
      </a:p>
    </p188:txBody>
  </p188:cm>
</p188:cmLst>
</file>

<file path=ppt/comments/modernComment_106_0.xml><?xml version="1.0" encoding="utf-8"?>
<p188:cmLst xmlns:a="http://schemas.openxmlformats.org/drawingml/2006/main" xmlns:r="http://schemas.openxmlformats.org/officeDocument/2006/relationships" xmlns:p188="http://schemas.microsoft.com/office/powerpoint/2018/8/main">
  <p188:cm id="{82674102-94A7-41D8-A5B1-04C3A11F1A85}" authorId="{95582667-6102-27E7-ED8E-01A166EB4B6B}" status="resolved" created="2023-03-15T08:49:21.925" complete="100000">
    <ac:txMkLst xmlns:ac="http://schemas.microsoft.com/office/drawing/2013/main/command">
      <pc:docMk xmlns:pc="http://schemas.microsoft.com/office/powerpoint/2013/main/command"/>
      <pc:sldMk xmlns:pc="http://schemas.microsoft.com/office/powerpoint/2013/main/command" cId="0" sldId="262"/>
      <ac:graphicFrameMk id="93" creationId="{00000000-0000-0000-0000-000000000000}"/>
      <ac:tblMk/>
      <ac:tcMk rowId="10001" colId="20000"/>
      <ac:txMk cp="131">
        <ac:context len="259" hash="519340593"/>
      </ac:txMk>
    </ac:txMkLst>
    <p188:pos x="3478388" y="1453444"/>
    <p188:txBody>
      <a:bodyPr/>
      <a:lstStyle/>
      <a:p>
        <a:r>
          <a:rPr lang="en-US"/>
          <a:t>That's also true from the current and future system.</a:t>
        </a:r>
      </a:p>
    </p188:txBody>
  </p188:cm>
  <p188:cm id="{1CED743D-D079-4D45-B3DB-74228268E8FF}" authorId="{95582667-6102-27E7-ED8E-01A166EB4B6B}" created="2023-03-15T08:49:35.941">
    <ac:txMkLst xmlns:ac="http://schemas.microsoft.com/office/drawing/2013/main/command">
      <pc:docMk xmlns:pc="http://schemas.microsoft.com/office/powerpoint/2013/main/command"/>
      <pc:sldMk xmlns:pc="http://schemas.microsoft.com/office/powerpoint/2013/main/command" cId="0" sldId="262"/>
      <ac:graphicFrameMk id="93" creationId="{00000000-0000-0000-0000-000000000000}"/>
      <ac:tblMk/>
      <ac:tcMk rowId="10001" colId="20000"/>
      <ac:txMk cp="228" len="30">
        <ac:context len="259" hash="519340593"/>
      </ac:txMk>
    </ac:txMkLst>
    <p188:pos x="2970388" y="1665111"/>
    <p188:replyLst>
      <p188:reply id="{762A0DCE-2E64-B74E-B90F-0AC28DC84788}" authorId="{C6978A32-5F54-516C-4306-51FF5893DB8A}" created="2023-03-15T14:49:14.101">
        <p188:txBody>
          <a:bodyPr/>
          <a:lstStyle/>
          <a:p>
            <a:r>
              <a:rPr lang="en-GB"/>
              <a:t>I meant that instead passing information that event is ready to be collected we put that data in daos</a:t>
            </a:r>
          </a:p>
        </p188:txBody>
      </p188:reply>
    </p188:replyLst>
    <p188:txBody>
      <a:bodyPr/>
      <a:lstStyle/>
      <a:p>
        <a:r>
          <a:rPr lang="en-US"/>
          <a:t>Not sure what you mean by that</a:t>
        </a:r>
      </a:p>
    </p188:txBody>
  </p188:cm>
  <p188:cm id="{A7FF3716-93D3-4E46-AE65-91E59C8615D6}" authorId="{95582667-6102-27E7-ED8E-01A166EB4B6B}" status="resolved" created="2023-03-15T08:49:56.957" complete="100000">
    <ac:txMkLst xmlns:ac="http://schemas.microsoft.com/office/drawing/2013/main/command">
      <pc:docMk xmlns:pc="http://schemas.microsoft.com/office/powerpoint/2013/main/command"/>
      <pc:sldMk xmlns:pc="http://schemas.microsoft.com/office/powerpoint/2013/main/command" cId="0" sldId="262"/>
      <ac:graphicFrameMk id="93" creationId="{00000000-0000-0000-0000-000000000000}"/>
      <ac:tblMk/>
      <ac:tcMk rowId="10001" colId="20001"/>
      <ac:txMk cp="83">
        <ac:context len="172" hash="3155249123"/>
      </ac:txMk>
    </ac:txMkLst>
    <p188:pos x="5566833" y="1241777"/>
    <p188:txBody>
      <a:bodyPr/>
      <a:lstStyle/>
      <a:p>
        <a:r>
          <a:rPr lang="en-US"/>
          <a:t>Not sure what you mean here</a:t>
        </a:r>
      </a:p>
    </p188:txBody>
  </p188:cm>
  <p188:cm id="{78AB47F2-4693-4B4B-9583-D2F6B53685AE}" authorId="{95582667-6102-27E7-ED8E-01A166EB4B6B}" created="2023-03-15T08:55:48.841">
    <ac:txMkLst xmlns:ac="http://schemas.microsoft.com/office/drawing/2013/main/command">
      <pc:docMk xmlns:pc="http://schemas.microsoft.com/office/powerpoint/2013/main/command"/>
      <pc:sldMk xmlns:pc="http://schemas.microsoft.com/office/powerpoint/2013/main/command" cId="0" sldId="262"/>
      <ac:graphicFrameMk id="93" creationId="{00000000-0000-0000-0000-000000000000}"/>
      <ac:tblMk/>
      <ac:tcMk rowId="10001" colId="20000"/>
      <ac:txMk cp="131">
        <ac:context len="259" hash="519340593"/>
      </ac:txMk>
    </ac:txMkLst>
    <p188:pos x="4779962" y="2499300"/>
    <p188:replyLst>
      <p188:reply id="{66204364-FC6F-C84E-AE52-B9AF8F585794}" authorId="{C6978A32-5F54-516C-4306-51FF5893DB8A}" created="2023-03-15T14:47:28.830">
        <p188:txBody>
          <a:bodyPr/>
          <a:lstStyle/>
          <a:p>
            <a:r>
              <a:rPr lang="en-GB"/>
              <a:t>Is this better?</a:t>
            </a:r>
          </a:p>
        </p188:txBody>
      </p188:reply>
      <p188:reply id="{E4A6CC1C-0D68-4247-8AD7-25D3D5963901}" authorId="{95582667-6102-27E7-ED8E-01A166EB4B6B}" created="2023-03-15T15:52:51.445">
        <p188:txBody>
          <a:bodyPr/>
          <a:lstStyle/>
          <a:p>
            <a:r>
              <a:rPr lang="en-US"/>
              <a:t>Yes it's better. We can try to be more explicit here. What I mean by optimization is: the event filter is an expensive system and we try to sized it right, operate this efficiently. Without any buffer the system must be sized for the peak of data production, with a (large enough) buffer, it can be sized for the average workload. In terms of operation, ideally you want an expensive system to run at all times. A buffer allows you to distribute its processing over time.</a:t>
            </a:r>
          </a:p>
        </p188:txBody>
      </p188:reply>
    </p188:replyLst>
    <p188:txBody>
      <a:bodyPr/>
      <a:lstStyle/>
      <a:p>
        <a:r>
          <a:rPr lang="en-US"/>
          <a:t>That will not necessarily mean much to this audience. I would be more explicit and say that adding a large persistent buffer allows optimizing the usage of the downstream system (the event selection), and makes ATLAS TDAQ resilient to problems happening in the event analysis. Written differently: on one side we operate a real-time system with lots of constraint, on the other side of the buffer we can now freely operate a processing farm with opportunities of resilience and optimization.</a:t>
        </a:r>
      </a:p>
    </p188:txBody>
  </p188:cm>
  <p188:cm id="{B6FA9399-3AE6-448F-A9DD-8013B445A711}" authorId="{95582667-6102-27E7-ED8E-01A166EB4B6B}" status="resolved" created="2023-03-15T08:56:17.451" complete="100000">
    <ac:txMkLst xmlns:ac="http://schemas.microsoft.com/office/drawing/2013/main/command">
      <pc:docMk xmlns:pc="http://schemas.microsoft.com/office/powerpoint/2013/main/command"/>
      <pc:sldMk xmlns:pc="http://schemas.microsoft.com/office/powerpoint/2013/main/command" cId="0" sldId="262"/>
      <ac:graphicFrameMk id="93" creationId="{00000000-0000-0000-0000-000000000000}"/>
      <ac:tblMk/>
      <ac:tcMk rowId="10001" colId="20000"/>
      <ac:txMk cp="131">
        <ac:context len="259" hash="519340593"/>
      </ac:txMk>
    </ac:txMkLst>
    <p188:pos x="3160888" y="1023055"/>
    <p188:txBody>
      <a:bodyPr/>
      <a:lstStyle/>
      <a:p>
        <a:r>
          <a:rPr lang="en-US"/>
          <a:t>This is probably not meaningful to this audience.</a:t>
        </a:r>
      </a:p>
    </p188:txBody>
  </p188:cm>
</p188:cmLst>
</file>

<file path=ppt/comments/modernComment_107_0.xml><?xml version="1.0" encoding="utf-8"?>
<p188:cmLst xmlns:a="http://schemas.openxmlformats.org/drawingml/2006/main" xmlns:r="http://schemas.openxmlformats.org/officeDocument/2006/relationships" xmlns:p188="http://schemas.microsoft.com/office/powerpoint/2018/8/main">
  <p188:cm id="{57B5EB28-A971-472B-8D78-7F66966F350D}" authorId="{95582667-6102-27E7-ED8E-01A166EB4B6B}" status="resolved" created="2023-03-15T08:57:01.343" complete="100000">
    <ac:txMkLst xmlns:ac="http://schemas.microsoft.com/office/drawing/2013/main/command">
      <pc:docMk xmlns:pc="http://schemas.microsoft.com/office/powerpoint/2013/main/command"/>
      <pc:sldMk xmlns:pc="http://schemas.microsoft.com/office/powerpoint/2013/main/command" cId="0" sldId="263"/>
      <ac:spMk id="99" creationId="{00000000-0000-0000-0000-000000000000}"/>
      <ac:txMk cp="250">
        <ac:context len="307" hash="4047046895"/>
      </ac:txMk>
    </ac:txMkLst>
    <p188:pos x="3726900" y="0"/>
    <p188:txBody>
      <a:bodyPr/>
      <a:lstStyle/>
      <a:p>
        <a:r>
          <a:rPr lang="en-US"/>
          <a:t>This word can mean a lot of different things in computing. I'd try to be more explicit.</a:t>
        </a:r>
      </a:p>
    </p188:txBody>
  </p188:cm>
  <p188:cm id="{6A7C02C6-4E39-46D2-B185-CC8F7A0A2CAB}" authorId="{95582667-6102-27E7-ED8E-01A166EB4B6B}" status="resolved" created="2023-03-15T08:57:19.750" complete="100000">
    <ac:txMkLst xmlns:ac="http://schemas.microsoft.com/office/drawing/2013/main/command">
      <pc:docMk xmlns:pc="http://schemas.microsoft.com/office/powerpoint/2013/main/command"/>
      <pc:sldMk xmlns:pc="http://schemas.microsoft.com/office/powerpoint/2013/main/command" cId="0" sldId="263"/>
      <ac:spMk id="99" creationId="{00000000-0000-0000-0000-000000000000}"/>
      <ac:txMk cp="251" len="1">
        <ac:context len="307" hash="4047046895"/>
      </ac:txMk>
    </ac:txMkLst>
    <p188:pos x="1333500" y="1523999"/>
    <p188:txBody>
      <a:bodyPr/>
      <a:lstStyle/>
      <a:p>
        <a:r>
          <a:rPr lang="en-US"/>
          <a:t>How can it be</a:t>
        </a:r>
      </a:p>
    </p188:txBody>
  </p188:cm>
  <p188:cm id="{F68DCA30-430B-4DD3-AD10-323E1DE7C7FD}" authorId="{95582667-6102-27E7-ED8E-01A166EB4B6B}" created="2023-03-15T15:53:21.571">
    <ac:txMkLst xmlns:ac="http://schemas.microsoft.com/office/drawing/2013/main/command">
      <pc:docMk xmlns:pc="http://schemas.microsoft.com/office/powerpoint/2013/main/command"/>
      <pc:sldMk xmlns:pc="http://schemas.microsoft.com/office/powerpoint/2013/main/command" cId="0" sldId="263"/>
      <ac:spMk id="99" creationId="{00000000-0000-0000-0000-000000000000}"/>
      <ac:txMk cp="53" len="9">
        <ac:context len="307" hash="4047046895"/>
      </ac:txMk>
    </ac:txMkLst>
    <p188:pos x="2836843" y="722981"/>
    <p188:txBody>
      <a:bodyPr/>
      <a:lstStyle/>
      <a:p>
        <a:r>
          <a:rPr lang="en-US"/>
          <a:t>You may have to explain the acronyms</a:t>
        </a:r>
      </a:p>
    </p188:txBody>
  </p188:cm>
</p188:cmLst>
</file>

<file path=ppt/comments/modernComment_111_F78C20CC.xml><?xml version="1.0" encoding="utf-8"?>
<p188:cmLst xmlns:a="http://schemas.openxmlformats.org/drawingml/2006/main" xmlns:r="http://schemas.openxmlformats.org/officeDocument/2006/relationships" xmlns:p188="http://schemas.microsoft.com/office/powerpoint/2018/8/main">
  <p188:cm id="{A0C50F7F-2142-4078-B7D0-6BB3F126BFBA}" authorId="{95582667-6102-27E7-ED8E-01A166EB4B6B}" status="resolved" created="2023-03-15T08:36:53.907" complete="100000">
    <ac:txMkLst xmlns:ac="http://schemas.microsoft.com/office/drawing/2013/main/command">
      <pc:docMk xmlns:pc="http://schemas.microsoft.com/office/powerpoint/2013/main/command"/>
      <pc:sldMk xmlns:pc="http://schemas.microsoft.com/office/powerpoint/2013/main/command" cId="4153155788" sldId="273"/>
      <ac:spMk id="3" creationId="{DE829AF7-7167-4A3D-534D-C5C20AC47D11}"/>
      <ac:txMk cp="0">
        <ac:context len="176" hash="810032513"/>
      </ac:txMk>
    </ac:txMkLst>
    <p188:pos x="3323166" y="606777"/>
    <p188:txBody>
      <a:bodyPr/>
      <a:lstStyle/>
      <a:p>
        <a:r>
          <a:rPr lang="en-US"/>
          <a:t>simply software, no libraires</a:t>
        </a:r>
      </a:p>
    </p188:txBody>
  </p188:cm>
  <p188:cm id="{39E325B0-BC11-44CB-A91F-B58E6D0BAA63}" authorId="{95582667-6102-27E7-ED8E-01A166EB4B6B}" status="resolved" created="2023-03-15T08:37:24.189" complete="100000">
    <ac:txMkLst xmlns:ac="http://schemas.microsoft.com/office/drawing/2013/main/command">
      <pc:docMk xmlns:pc="http://schemas.microsoft.com/office/powerpoint/2013/main/command"/>
      <pc:sldMk xmlns:pc="http://schemas.microsoft.com/office/powerpoint/2013/main/command" cId="4153155788" sldId="273"/>
      <ac:spMk id="3" creationId="{DE829AF7-7167-4A3D-534D-C5C20AC47D11}"/>
      <ac:txMk cp="0">
        <ac:context len="176" hash="810032513"/>
      </ac:txMk>
    </ac:txMkLst>
    <p188:pos x="1926166" y="1234722"/>
    <p188:txBody>
      <a:bodyPr/>
      <a:lstStyle/>
      <a:p>
        <a:r>
          <a:rPr lang="en-US"/>
          <a:t>Currently does not seem appropriate to describe the future</a:t>
        </a:r>
      </a:p>
    </p188:txBody>
  </p188:cm>
  <p188:cm id="{963AEC51-7BD8-4730-94BC-B504382B15C9}" authorId="{95582667-6102-27E7-ED8E-01A166EB4B6B}" status="resolved" created="2023-03-15T08:40:19.475" complete="100000">
    <ac:txMkLst xmlns:ac="http://schemas.microsoft.com/office/drawing/2013/main/command">
      <pc:docMk xmlns:pc="http://schemas.microsoft.com/office/powerpoint/2013/main/command"/>
      <pc:sldMk xmlns:pc="http://schemas.microsoft.com/office/powerpoint/2013/main/command" cId="4153155788" sldId="273"/>
      <ac:spMk id="3" creationId="{DE829AF7-7167-4A3D-534D-C5C20AC47D11}"/>
      <ac:txMk cp="0">
        <ac:context len="176" hash="810032513"/>
      </ac:txMk>
    </ac:txMkLst>
    <p188:pos x="3817055" y="917222"/>
    <p188:txBody>
      <a:bodyPr/>
      <a:lstStyle/>
      <a:p>
        <a:r>
          <a:rPr lang="en-US"/>
          <a:t>An interface between the Readout and the Dataflow systems
An event dispatcher
An event builder
An interface between the Dataflow and the Event Filter system
An accepted event storage system
And you would have to explain all of these a little if you want to go this way</a:t>
        </a:r>
      </a:p>
    </p188:txBody>
  </p188:cm>
  <p188:cm id="{2BAF209F-24CE-4BB5-8025-596A6EDF329C}" authorId="{95582667-6102-27E7-ED8E-01A166EB4B6B}" created="2023-03-15T08:42:50.619">
    <ac:txMkLst xmlns:ac="http://schemas.microsoft.com/office/drawing/2013/main/command">
      <pc:docMk xmlns:pc="http://schemas.microsoft.com/office/powerpoint/2013/main/command"/>
      <pc:sldMk xmlns:pc="http://schemas.microsoft.com/office/powerpoint/2013/main/command" cId="4153155788" sldId="273"/>
      <ac:spMk id="3" creationId="{DE829AF7-7167-4A3D-534D-C5C20AC47D11}"/>
      <ac:txMk cp="0">
        <ac:context len="176" hash="810032513"/>
      </ac:txMk>
    </ac:txMkLst>
    <p188:pos x="6526388" y="917222"/>
    <p188:replyLst>
      <p188:reply id="{248A8AFD-9B80-AD43-9EEC-0ECA8CB678C8}" authorId="{C6978A32-5F54-516C-4306-51FF5893DB8A}" created="2023-03-15T14:50:36.709">
        <p188:txBody>
          <a:bodyPr/>
          <a:lstStyle/>
          <a:p>
            <a:r>
              <a:rPr lang="en-GB"/>
              <a:t>If you have them already they would be probably beneficial</a:t>
            </a:r>
          </a:p>
        </p188:txBody>
      </p188:reply>
    </p188:replyLst>
    <p188:txBody>
      <a:bodyPr/>
      <a:lstStyle/>
      <a:p>
        <a:r>
          <a:rPr lang="en-US"/>
          <a:t>Dataflow is the TDAQ sub-system that manages the movement of data from the detector Readout system to the processing farm that analyses and selects interesting physics events. It also records accepted events on to persistent storage.
I have diagrams if you want illustration</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D17B6C4-7601-0DB4-DDB7-57E0E226815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6F1871-337B-4342-A313-27A86897C279}" type="slidenum">
              <a:rPr lang="en-GB" smtClean="0"/>
              <a:t>‹#›</a:t>
            </a:fld>
            <a:endParaRPr lang="en-GB"/>
          </a:p>
        </p:txBody>
      </p:sp>
      <p:sp>
        <p:nvSpPr>
          <p:cNvPr id="6" name="Header Placeholder 5">
            <a:extLst>
              <a:ext uri="{FF2B5EF4-FFF2-40B4-BE49-F238E27FC236}">
                <a16:creationId xmlns:a16="http://schemas.microsoft.com/office/drawing/2014/main" id="{84719143-DEDF-4D75-13BC-A1883E8799D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Tree>
    <p:extLst>
      <p:ext uri="{BB962C8B-B14F-4D97-AF65-F5344CB8AC3E}">
        <p14:creationId xmlns:p14="http://schemas.microsoft.com/office/powerpoint/2010/main" val="3287757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d134f7f1a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d134f7f1a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16224b3c70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216224b3c70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18668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5826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b665231b65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b665231b6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Tx/>
              <a:buChar char="-"/>
            </a:pPr>
            <a:r>
              <a:rPr lang="pl-PL" dirty="0" err="1"/>
              <a:t>Results</a:t>
            </a:r>
            <a:r>
              <a:rPr lang="pl-PL" dirty="0"/>
              <a:t> </a:t>
            </a:r>
            <a:r>
              <a:rPr lang="pl-PL" dirty="0" err="1"/>
              <a:t>scale</a:t>
            </a:r>
            <a:r>
              <a:rPr lang="pl-PL" dirty="0"/>
              <a:t> </a:t>
            </a:r>
            <a:r>
              <a:rPr lang="pl-PL" dirty="0" err="1"/>
              <a:t>preaty</a:t>
            </a:r>
            <a:r>
              <a:rPr lang="pl-PL" dirty="0"/>
              <a:t> </a:t>
            </a:r>
            <a:r>
              <a:rPr lang="pl-PL" dirty="0" err="1"/>
              <a:t>linearly</a:t>
            </a:r>
            <a:r>
              <a:rPr lang="pl-PL" dirty="0"/>
              <a:t> with the numer of </a:t>
            </a:r>
            <a:r>
              <a:rPr lang="pl-PL" dirty="0" err="1"/>
              <a:t>nodes</a:t>
            </a:r>
            <a:endParaRPr lang="pl-PL" dirty="0"/>
          </a:p>
          <a:p>
            <a:pPr marL="171450" lvl="0" indent="-171450" algn="l" rtl="0">
              <a:spcBef>
                <a:spcPts val="0"/>
              </a:spcBef>
              <a:spcAft>
                <a:spcPts val="0"/>
              </a:spcAft>
              <a:buFontTx/>
              <a:buChar char="-"/>
            </a:pPr>
            <a:r>
              <a:rPr lang="pl-PL" dirty="0" err="1"/>
              <a:t>Strategy</a:t>
            </a:r>
            <a:r>
              <a:rPr lang="pl-PL" dirty="0"/>
              <a:t> 5 </a:t>
            </a:r>
            <a:r>
              <a:rPr lang="pl-PL" dirty="0" err="1"/>
              <a:t>works</a:t>
            </a:r>
            <a:r>
              <a:rPr lang="pl-PL" dirty="0"/>
              <a:t> much </a:t>
            </a:r>
            <a:r>
              <a:rPr lang="pl-PL" dirty="0" err="1"/>
              <a:t>better</a:t>
            </a:r>
            <a:r>
              <a:rPr lang="pl-PL" dirty="0"/>
              <a:t> </a:t>
            </a:r>
            <a:r>
              <a:rPr lang="pl-PL" dirty="0" err="1"/>
              <a:t>than</a:t>
            </a:r>
            <a:r>
              <a:rPr lang="pl-PL" dirty="0"/>
              <a:t> the </a:t>
            </a:r>
            <a:r>
              <a:rPr lang="pl-PL" dirty="0" err="1"/>
              <a:t>others</a:t>
            </a:r>
            <a:endParaRPr lang="pl-PL" dirty="0"/>
          </a:p>
          <a:p>
            <a:pPr marL="628650" lvl="1" indent="-171450" algn="l" rtl="0">
              <a:spcBef>
                <a:spcPts val="0"/>
              </a:spcBef>
              <a:spcAft>
                <a:spcPts val="0"/>
              </a:spcAft>
              <a:buFontTx/>
              <a:buChar char="-"/>
            </a:pPr>
            <a:r>
              <a:rPr lang="pl-PL" dirty="0"/>
              <a:t>We </a:t>
            </a:r>
            <a:r>
              <a:rPr lang="pl-PL" dirty="0" err="1"/>
              <a:t>expect</a:t>
            </a:r>
            <a:r>
              <a:rPr lang="pl-PL" dirty="0"/>
              <a:t> </a:t>
            </a:r>
            <a:r>
              <a:rPr lang="pl-PL" dirty="0" err="1"/>
              <a:t>that</a:t>
            </a:r>
            <a:r>
              <a:rPr lang="pl-PL" dirty="0"/>
              <a:t> </a:t>
            </a:r>
            <a:r>
              <a:rPr lang="pl-PL" dirty="0" err="1"/>
              <a:t>due</a:t>
            </a:r>
            <a:r>
              <a:rPr lang="pl-PL" dirty="0"/>
              <a:t> to the </a:t>
            </a:r>
            <a:r>
              <a:rPr lang="pl-PL" dirty="0" err="1"/>
              <a:t>change</a:t>
            </a:r>
            <a:r>
              <a:rPr lang="pl-PL" dirty="0"/>
              <a:t> in the </a:t>
            </a:r>
            <a:r>
              <a:rPr lang="pl-PL" dirty="0" err="1"/>
              <a:t>number</a:t>
            </a:r>
            <a:r>
              <a:rPr lang="pl-PL" dirty="0"/>
              <a:t> of </a:t>
            </a:r>
            <a:r>
              <a:rPr lang="pl-PL" dirty="0" err="1"/>
              <a:t>objects</a:t>
            </a:r>
            <a:r>
              <a:rPr lang="pl-PL" dirty="0"/>
              <a:t> </a:t>
            </a:r>
            <a:r>
              <a:rPr lang="pl-PL" dirty="0" err="1"/>
              <a:t>beeing</a:t>
            </a:r>
            <a:r>
              <a:rPr lang="pl-PL" dirty="0"/>
              <a:t> open in the hot </a:t>
            </a:r>
            <a:r>
              <a:rPr lang="pl-PL" dirty="0" err="1"/>
              <a:t>path</a:t>
            </a:r>
            <a:endParaRPr lang="pl-PL" dirty="0"/>
          </a:p>
          <a:p>
            <a:pPr marL="171450" lvl="0" indent="-171450" algn="l" rtl="0">
              <a:spcBef>
                <a:spcPts val="0"/>
              </a:spcBef>
              <a:spcAft>
                <a:spcPts val="0"/>
              </a:spcAft>
              <a:buFontTx/>
              <a:buChar char="-"/>
            </a:pPr>
            <a:r>
              <a:rPr lang="pl-PL" dirty="0" err="1"/>
              <a:t>Above</a:t>
            </a:r>
            <a:r>
              <a:rPr lang="pl-PL" dirty="0"/>
              <a:t> </a:t>
            </a:r>
            <a:r>
              <a:rPr lang="pl-PL" dirty="0" err="1"/>
              <a:t>around</a:t>
            </a:r>
            <a:r>
              <a:rPr lang="pl-PL" dirty="0"/>
              <a:t> 10 </a:t>
            </a:r>
            <a:r>
              <a:rPr lang="pl-PL" dirty="0" err="1"/>
              <a:t>events</a:t>
            </a:r>
            <a:r>
              <a:rPr lang="pl-PL" dirty="0"/>
              <a:t> we </a:t>
            </a:r>
            <a:r>
              <a:rPr lang="pl-PL" dirty="0" err="1"/>
              <a:t>get</a:t>
            </a:r>
            <a:r>
              <a:rPr lang="pl-PL" dirty="0"/>
              <a:t> </a:t>
            </a:r>
            <a:r>
              <a:rPr lang="pl-PL" dirty="0" err="1"/>
              <a:t>diminishing</a:t>
            </a:r>
            <a:r>
              <a:rPr lang="pl-PL" dirty="0"/>
              <a:t> </a:t>
            </a:r>
            <a:r>
              <a:rPr lang="pl-PL" dirty="0" err="1"/>
              <a:t>results</a:t>
            </a:r>
            <a:r>
              <a:rPr lang="pl-PL" dirty="0"/>
              <a:t> (</a:t>
            </a:r>
            <a:r>
              <a:rPr lang="pl-PL" dirty="0" err="1"/>
              <a:t>this</a:t>
            </a:r>
            <a:r>
              <a:rPr lang="pl-PL" dirty="0"/>
              <a:t> </a:t>
            </a:r>
            <a:r>
              <a:rPr lang="pl-PL" dirty="0" err="1"/>
              <a:t>will</a:t>
            </a:r>
            <a:r>
              <a:rPr lang="pl-PL" dirty="0"/>
              <a:t> </a:t>
            </a:r>
            <a:r>
              <a:rPr lang="pl-PL" dirty="0" err="1"/>
              <a:t>vary</a:t>
            </a:r>
            <a:r>
              <a:rPr lang="pl-PL" dirty="0"/>
              <a:t> with the </a:t>
            </a:r>
            <a:r>
              <a:rPr lang="pl-PL" dirty="0" err="1"/>
              <a:t>client</a:t>
            </a:r>
            <a:r>
              <a:rPr lang="pl-PL" dirty="0"/>
              <a:t> CPU </a:t>
            </a:r>
            <a:r>
              <a:rPr lang="pl-PL" dirty="0" err="1"/>
              <a:t>speed</a:t>
            </a:r>
            <a:r>
              <a:rPr lang="pl-PL" dirty="0"/>
              <a:t>)</a:t>
            </a:r>
          </a:p>
          <a:p>
            <a:pPr marL="171450" lvl="0" indent="-171450" algn="l" rtl="0">
              <a:spcBef>
                <a:spcPts val="0"/>
              </a:spcBef>
              <a:spcAft>
                <a:spcPts val="0"/>
              </a:spcAft>
              <a:buFontTx/>
              <a:buChar char="-"/>
            </a:pPr>
            <a:r>
              <a:rPr lang="pl-PL" dirty="0"/>
              <a:t>Fragment </a:t>
            </a:r>
            <a:r>
              <a:rPr lang="pl-PL" dirty="0" err="1"/>
              <a:t>size</a:t>
            </a:r>
            <a:r>
              <a:rPr lang="pl-PL" dirty="0"/>
              <a:t> </a:t>
            </a:r>
            <a:r>
              <a:rPr lang="pl-PL" dirty="0" err="1"/>
              <a:t>has</a:t>
            </a:r>
            <a:r>
              <a:rPr lang="pl-PL" dirty="0"/>
              <a:t> a </a:t>
            </a:r>
            <a:r>
              <a:rPr lang="pl-PL" dirty="0" err="1"/>
              <a:t>expected</a:t>
            </a:r>
            <a:r>
              <a:rPr lang="pl-PL" dirty="0"/>
              <a:t> </a:t>
            </a:r>
            <a:r>
              <a:rPr lang="pl-PL" dirty="0" err="1"/>
              <a:t>result</a:t>
            </a:r>
            <a:r>
              <a:rPr lang="pl-PL" dirty="0"/>
              <a:t> on the performance (the </a:t>
            </a:r>
            <a:r>
              <a:rPr lang="pl-PL" dirty="0" err="1"/>
              <a:t>more</a:t>
            </a:r>
            <a:r>
              <a:rPr lang="pl-PL" dirty="0"/>
              <a:t> data the </a:t>
            </a:r>
            <a:r>
              <a:rPr lang="pl-PL" dirty="0" err="1"/>
              <a:t>longer</a:t>
            </a:r>
            <a:r>
              <a:rPr lang="pl-PL" dirty="0"/>
              <a:t> </a:t>
            </a:r>
            <a:r>
              <a:rPr lang="pl-PL" dirty="0" err="1"/>
              <a:t>it</a:t>
            </a:r>
            <a:r>
              <a:rPr lang="pl-PL" dirty="0"/>
              <a:t> </a:t>
            </a:r>
            <a:r>
              <a:rPr lang="pl-PL" dirty="0" err="1"/>
              <a:t>takes</a:t>
            </a:r>
            <a:r>
              <a:rPr lang="pl-PL" dirty="0"/>
              <a:t> to </a:t>
            </a:r>
            <a:r>
              <a:rPr lang="pl-PL" dirty="0" err="1"/>
              <a:t>upload</a:t>
            </a:r>
            <a:r>
              <a:rPr lang="pl-PL" dirty="0"/>
              <a:t> </a:t>
            </a:r>
            <a:r>
              <a:rPr lang="pl-PL" dirty="0" err="1"/>
              <a:t>it</a:t>
            </a:r>
            <a:r>
              <a:rPr lang="pl-PL" dirty="0"/>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7766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 name="Notes Placeholder 2"/>
          <p:cNvSpPr>
            <a:spLocks noGrp="1"/>
          </p:cNvSpPr>
          <p:nvPr>
            <p:ph type="body" idx="1"/>
          </p:nvPr>
        </p:nvSpPr>
        <p:spPr/>
        <p:txBody>
          <a:bodyPr/>
          <a:lstStyle/>
          <a:p>
            <a:r>
              <a:rPr lang="en-GB" dirty="0"/>
              <a:t>Subsystem of ATLAS TDAQ</a:t>
            </a:r>
          </a:p>
          <a:p>
            <a:r>
              <a:rPr lang="en-GB" dirty="0"/>
              <a:t>Connects dh machines – detector readout system</a:t>
            </a:r>
          </a:p>
          <a:p>
            <a:r>
              <a:rPr lang="en-GB" dirty="0"/>
              <a:t>With event filter machines – </a:t>
            </a:r>
            <a:r>
              <a:rPr lang="en-GB" dirty="0" err="1"/>
              <a:t>hlt</a:t>
            </a:r>
            <a:endParaRPr lang="en-GB" dirty="0"/>
          </a:p>
        </p:txBody>
      </p:sp>
    </p:spTree>
    <p:extLst>
      <p:ext uri="{BB962C8B-B14F-4D97-AF65-F5344CB8AC3E}">
        <p14:creationId xmlns:p14="http://schemas.microsoft.com/office/powerpoint/2010/main" val="3947535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0557fc1bc4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0557fc1bc4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pl-PL" dirty="0" err="1"/>
              <a:t>So</a:t>
            </a:r>
            <a:r>
              <a:rPr lang="pl-PL" dirty="0"/>
              <a:t> for the </a:t>
            </a:r>
            <a:r>
              <a:rPr lang="pl-PL" dirty="0" err="1"/>
              <a:t>second</a:t>
            </a:r>
            <a:r>
              <a:rPr lang="pl-PL" dirty="0"/>
              <a:t> part of the </a:t>
            </a:r>
            <a:r>
              <a:rPr lang="pl-PL" dirty="0" err="1"/>
              <a:t>title</a:t>
            </a:r>
            <a:r>
              <a:rPr lang="pl-PL" dirty="0"/>
              <a:t>...</a:t>
            </a:r>
          </a:p>
          <a:p>
            <a:pPr marL="171450" lvl="0" indent="-171450" algn="l" rtl="0">
              <a:spcBef>
                <a:spcPts val="0"/>
              </a:spcBef>
              <a:spcAft>
                <a:spcPts val="0"/>
              </a:spcAft>
            </a:pPr>
            <a:r>
              <a:rPr lang="pl-PL" dirty="0"/>
              <a:t>Storage system </a:t>
            </a:r>
            <a:r>
              <a:rPr lang="pl-PL" dirty="0" err="1"/>
              <a:t>created</a:t>
            </a:r>
            <a:r>
              <a:rPr lang="pl-PL" dirty="0"/>
              <a:t> by </a:t>
            </a:r>
            <a:r>
              <a:rPr lang="pl-PL" dirty="0" err="1"/>
              <a:t>intel</a:t>
            </a:r>
            <a:endParaRPr lang="pl-PL" dirty="0"/>
          </a:p>
          <a:p>
            <a:pPr marL="171450" lvl="0" indent="-171450" algn="l" rtl="0">
              <a:spcBef>
                <a:spcPts val="0"/>
              </a:spcBef>
              <a:spcAft>
                <a:spcPts val="0"/>
              </a:spcAft>
            </a:pPr>
            <a:r>
              <a:rPr lang="pl-PL" dirty="0" err="1"/>
              <a:t>Optimised</a:t>
            </a:r>
            <a:r>
              <a:rPr lang="pl-PL" dirty="0"/>
              <a:t> for </a:t>
            </a:r>
            <a:r>
              <a:rPr lang="pl-PL" dirty="0" err="1"/>
              <a:t>new</a:t>
            </a:r>
            <a:r>
              <a:rPr lang="pl-PL" dirty="0"/>
              <a:t> </a:t>
            </a:r>
            <a:r>
              <a:rPr lang="pl-PL" dirty="0" err="1"/>
              <a:t>drive</a:t>
            </a:r>
            <a:r>
              <a:rPr lang="pl-PL" dirty="0"/>
              <a:t> </a:t>
            </a:r>
            <a:r>
              <a:rPr lang="pl-PL" dirty="0" err="1"/>
              <a:t>technolgies</a:t>
            </a:r>
            <a:r>
              <a:rPr lang="pl-PL" dirty="0"/>
              <a:t> and </a:t>
            </a:r>
            <a:r>
              <a:rPr lang="pl-PL" dirty="0" err="1"/>
              <a:t>explicitly</a:t>
            </a:r>
            <a:r>
              <a:rPr lang="pl-PL" dirty="0"/>
              <a:t> </a:t>
            </a:r>
            <a:r>
              <a:rPr lang="pl-PL" dirty="0" err="1"/>
              <a:t>does</a:t>
            </a:r>
            <a:r>
              <a:rPr lang="pl-PL" dirty="0"/>
              <a:t> not suport </a:t>
            </a:r>
            <a:r>
              <a:rPr lang="pl-PL" dirty="0" err="1"/>
              <a:t>classical</a:t>
            </a:r>
            <a:r>
              <a:rPr lang="pl-PL" dirty="0"/>
              <a:t> hard </a:t>
            </a:r>
            <a:r>
              <a:rPr lang="pl-PL" dirty="0" err="1"/>
              <a:t>drives</a:t>
            </a:r>
            <a:endParaRPr lang="pl-PL" dirty="0"/>
          </a:p>
          <a:p>
            <a:pPr marL="171450" lvl="0" indent="-171450" algn="l" rtl="0">
              <a:spcBef>
                <a:spcPts val="0"/>
              </a:spcBef>
              <a:spcAft>
                <a:spcPts val="0"/>
              </a:spcAft>
            </a:pPr>
            <a:r>
              <a:rPr lang="pl-PL" dirty="0" err="1"/>
              <a:t>Designed</a:t>
            </a:r>
            <a:r>
              <a:rPr lang="pl-PL" dirty="0"/>
              <a:t> for HPC </a:t>
            </a:r>
            <a:r>
              <a:rPr lang="pl-PL" dirty="0" err="1"/>
              <a:t>workloads</a:t>
            </a:r>
            <a:r>
              <a:rPr lang="pl-PL" dirty="0"/>
              <a:t> with </a:t>
            </a:r>
            <a:r>
              <a:rPr lang="pl-PL" dirty="0" err="1"/>
              <a:t>scalability</a:t>
            </a:r>
            <a:r>
              <a:rPr lang="pl-PL" dirty="0"/>
              <a:t> in </a:t>
            </a:r>
            <a:r>
              <a:rPr lang="pl-PL" dirty="0" err="1"/>
              <a:t>mind</a:t>
            </a:r>
            <a:endParaRPr lang="pl-PL" dirty="0"/>
          </a:p>
          <a:p>
            <a:pPr marL="171450" lvl="0" indent="-171450" algn="l" rtl="0">
              <a:spcBef>
                <a:spcPts val="0"/>
              </a:spcBef>
              <a:spcAft>
                <a:spcPts val="0"/>
              </a:spcAft>
            </a:pPr>
            <a:r>
              <a:rPr lang="pl-PL" dirty="0" err="1"/>
              <a:t>Offers</a:t>
            </a:r>
            <a:r>
              <a:rPr lang="pl-PL" dirty="0"/>
              <a:t> </a:t>
            </a:r>
            <a:r>
              <a:rPr lang="pl-PL" dirty="0" err="1"/>
              <a:t>multiple</a:t>
            </a:r>
            <a:r>
              <a:rPr lang="pl-PL" dirty="0"/>
              <a:t> </a:t>
            </a:r>
            <a:r>
              <a:rPr lang="pl-PL" dirty="0" err="1"/>
              <a:t>interfaces</a:t>
            </a:r>
            <a:r>
              <a:rPr lang="pl-PL" dirty="0"/>
              <a:t> to </a:t>
            </a:r>
            <a:r>
              <a:rPr lang="pl-PL" dirty="0" err="1"/>
              <a:t>sore</a:t>
            </a:r>
            <a:r>
              <a:rPr lang="pl-PL" dirty="0"/>
              <a:t> and </a:t>
            </a:r>
            <a:r>
              <a:rPr lang="pl-PL" dirty="0" err="1"/>
              <a:t>acess</a:t>
            </a:r>
            <a:r>
              <a:rPr lang="pl-PL" dirty="0"/>
              <a:t> the </a:t>
            </a:r>
            <a:r>
              <a:rPr lang="pl-PL" dirty="0" err="1"/>
              <a:t>information</a:t>
            </a:r>
            <a:r>
              <a:rPr lang="pl-PL" dirty="0"/>
              <a:t> ( </a:t>
            </a:r>
            <a:r>
              <a:rPr lang="pl-PL" dirty="0" err="1"/>
              <a:t>multi</a:t>
            </a:r>
            <a:r>
              <a:rPr lang="pl-PL" dirty="0"/>
              <a:t> </a:t>
            </a:r>
            <a:r>
              <a:rPr lang="pl-PL" dirty="0" err="1"/>
              <a:t>level</a:t>
            </a:r>
            <a:r>
              <a:rPr lang="pl-PL" dirty="0"/>
              <a:t> </a:t>
            </a:r>
            <a:r>
              <a:rPr lang="pl-PL" dirty="0" err="1"/>
              <a:t>kv</a:t>
            </a:r>
            <a:r>
              <a:rPr lang="pl-PL" dirty="0"/>
              <a:t> stores, </a:t>
            </a:r>
            <a:r>
              <a:rPr lang="pl-PL" dirty="0" err="1"/>
              <a:t>arrays</a:t>
            </a:r>
            <a:r>
              <a:rPr lang="pl-PL" dirty="0"/>
              <a:t>)</a:t>
            </a:r>
          </a:p>
          <a:p>
            <a:pPr marL="171450" lvl="0" indent="-171450" algn="l" rtl="0">
              <a:spcBef>
                <a:spcPts val="0"/>
              </a:spcBef>
              <a:spcAft>
                <a:spcPts val="0"/>
              </a:spcAft>
            </a:pPr>
            <a:r>
              <a:rPr lang="pl-PL" dirty="0" err="1"/>
              <a:t>Offers</a:t>
            </a:r>
            <a:r>
              <a:rPr lang="pl-PL" dirty="0"/>
              <a:t> </a:t>
            </a:r>
            <a:r>
              <a:rPr lang="pl-PL" dirty="0" err="1"/>
              <a:t>interesting</a:t>
            </a:r>
            <a:r>
              <a:rPr lang="pl-PL" dirty="0"/>
              <a:t> </a:t>
            </a:r>
            <a:r>
              <a:rPr lang="pl-PL" dirty="0" err="1"/>
              <a:t>features</a:t>
            </a:r>
            <a:r>
              <a:rPr lang="pl-PL" dirty="0"/>
              <a:t> </a:t>
            </a:r>
            <a:r>
              <a:rPr lang="pl-PL" dirty="0" err="1"/>
              <a:t>like</a:t>
            </a:r>
            <a:r>
              <a:rPr lang="pl-PL" dirty="0"/>
              <a:t> </a:t>
            </a:r>
            <a:r>
              <a:rPr lang="pl-PL" dirty="0" err="1"/>
              <a:t>transactional</a:t>
            </a:r>
            <a:r>
              <a:rPr lang="pl-PL" dirty="0"/>
              <a:t> </a:t>
            </a:r>
            <a:r>
              <a:rPr lang="pl-PL" dirty="0" err="1"/>
              <a:t>operations</a:t>
            </a:r>
            <a:r>
              <a:rPr lang="pl-PL" dirty="0"/>
              <a:t> </a:t>
            </a:r>
            <a:r>
              <a:rPr lang="pl-PL" dirty="0" err="1"/>
              <a:t>asynchronous</a:t>
            </a:r>
            <a:r>
              <a:rPr lang="pl-PL" dirty="0"/>
              <a:t> I/O </a:t>
            </a:r>
          </a:p>
          <a:p>
            <a:pPr marL="171450" lvl="0" indent="-171450" algn="l" rtl="0">
              <a:spcBef>
                <a:spcPts val="0"/>
              </a:spcBef>
              <a:spcAft>
                <a:spcPts val="0"/>
              </a:spcAft>
            </a:pPr>
            <a:r>
              <a:rPr lang="pl-PL" dirty="0"/>
              <a:t>A test </a:t>
            </a:r>
            <a:r>
              <a:rPr lang="pl-PL" dirty="0" err="1"/>
              <a:t>cluster</a:t>
            </a:r>
            <a:r>
              <a:rPr lang="pl-PL" dirty="0"/>
              <a:t> </a:t>
            </a:r>
            <a:r>
              <a:rPr lang="pl-PL" dirty="0" err="1"/>
              <a:t>is</a:t>
            </a:r>
            <a:r>
              <a:rPr lang="pl-PL" dirty="0"/>
              <a:t> </a:t>
            </a:r>
            <a:r>
              <a:rPr lang="pl-PL" dirty="0" err="1"/>
              <a:t>hosted</a:t>
            </a:r>
            <a:r>
              <a:rPr lang="pl-PL" dirty="0"/>
              <a:t> </a:t>
            </a:r>
            <a:r>
              <a:rPr lang="pl-PL" dirty="0" err="1"/>
              <a:t>at</a:t>
            </a:r>
            <a:r>
              <a:rPr lang="pl-PL" dirty="0"/>
              <a:t> </a:t>
            </a:r>
            <a:r>
              <a:rPr lang="pl-PL" dirty="0" err="1"/>
              <a:t>Openlab</a:t>
            </a:r>
            <a:endParaRPr lang="pl-PL" dirty="0"/>
          </a:p>
          <a:p>
            <a:pPr marL="171450" lvl="0" indent="-171450" algn="l" rtl="0">
              <a:spcBef>
                <a:spcPts val="0"/>
              </a:spcBef>
              <a:spcAft>
                <a:spcPts val="0"/>
              </a:spcAft>
            </a:pPr>
            <a:r>
              <a:rPr lang="pl-PL" dirty="0" err="1"/>
              <a:t>Multiple</a:t>
            </a:r>
            <a:r>
              <a:rPr lang="pl-PL" dirty="0"/>
              <a:t> </a:t>
            </a:r>
            <a:r>
              <a:rPr lang="pl-PL" dirty="0" err="1"/>
              <a:t>apis</a:t>
            </a:r>
            <a:r>
              <a:rPr lang="pl-PL" dirty="0"/>
              <a:t> </a:t>
            </a:r>
            <a:r>
              <a:rPr lang="pl-PL" dirty="0" err="1"/>
              <a:t>suported</a:t>
            </a:r>
            <a:r>
              <a:rPr lang="pl-PL" dirty="0"/>
              <a:t> (</a:t>
            </a:r>
            <a:r>
              <a:rPr lang="pl-PL" dirty="0" err="1"/>
              <a:t>Tensorflow</a:t>
            </a:r>
            <a:r>
              <a:rPr lang="pl-PL" dirty="0"/>
              <a:t>, </a:t>
            </a:r>
            <a:r>
              <a:rPr lang="pl-PL" dirty="0" err="1"/>
              <a:t>filesystem</a:t>
            </a:r>
            <a:r>
              <a:rPr lang="pl-PL" dirty="0"/>
              <a:t> </a:t>
            </a:r>
            <a:r>
              <a:rPr lang="pl-PL" dirty="0" err="1"/>
              <a:t>emulation</a:t>
            </a:r>
            <a:r>
              <a:rPr lang="pl-PL" dirty="0"/>
              <a:t> (</a:t>
            </a:r>
            <a:r>
              <a:rPr lang="pl-PL" dirty="0" err="1"/>
              <a:t>libdfs</a:t>
            </a:r>
            <a:r>
              <a:rPr lang="pl-PL" dirty="0"/>
              <a:t>, FUSE), </a:t>
            </a:r>
            <a:r>
              <a:rPr lang="pl-PL" dirty="0" err="1"/>
              <a:t>Python</a:t>
            </a:r>
            <a:r>
              <a:rPr lang="pl-PL" dirty="0"/>
              <a:t>, MPI-IO)</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b665231b65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b665231b6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pl-PL" dirty="0"/>
              <a:t>The </a:t>
            </a:r>
            <a:r>
              <a:rPr lang="pl-PL" dirty="0" err="1"/>
              <a:t>amount</a:t>
            </a:r>
            <a:r>
              <a:rPr lang="pl-PL" dirty="0"/>
              <a:t> of data </a:t>
            </a:r>
            <a:r>
              <a:rPr lang="pl-PL" dirty="0" err="1"/>
              <a:t>going</a:t>
            </a:r>
            <a:r>
              <a:rPr lang="pl-PL" dirty="0"/>
              <a:t> </a:t>
            </a:r>
            <a:r>
              <a:rPr lang="pl-PL" dirty="0" err="1"/>
              <a:t>through</a:t>
            </a:r>
            <a:r>
              <a:rPr lang="pl-PL" dirty="0"/>
              <a:t> the ATLAS </a:t>
            </a:r>
            <a:r>
              <a:rPr lang="pl-PL" dirty="0" err="1"/>
              <a:t>Dataflow</a:t>
            </a:r>
            <a:r>
              <a:rPr lang="pl-PL" dirty="0"/>
              <a:t> system </a:t>
            </a:r>
            <a:r>
              <a:rPr lang="pl-PL" dirty="0" err="1"/>
              <a:t>is</a:t>
            </a:r>
            <a:r>
              <a:rPr lang="pl-PL" dirty="0"/>
              <a:t> </a:t>
            </a:r>
            <a:r>
              <a:rPr lang="pl-PL" dirty="0" err="1"/>
              <a:t>very</a:t>
            </a:r>
            <a:r>
              <a:rPr lang="pl-PL" dirty="0"/>
              <a:t> </a:t>
            </a:r>
            <a:r>
              <a:rPr lang="pl-PL" dirty="0" err="1"/>
              <a:t>large</a:t>
            </a:r>
            <a:r>
              <a:rPr lang="pl-PL" dirty="0"/>
              <a:t> and </a:t>
            </a:r>
            <a:r>
              <a:rPr lang="pl-PL" dirty="0" err="1"/>
              <a:t>it</a:t>
            </a:r>
            <a:r>
              <a:rPr lang="pl-PL" dirty="0"/>
              <a:t> </a:t>
            </a:r>
            <a:r>
              <a:rPr lang="pl-PL" dirty="0" err="1"/>
              <a:t>is</a:t>
            </a:r>
            <a:r>
              <a:rPr lang="pl-PL" dirty="0"/>
              <a:t> </a:t>
            </a:r>
            <a:r>
              <a:rPr lang="pl-PL" dirty="0" err="1"/>
              <a:t>expected</a:t>
            </a:r>
            <a:r>
              <a:rPr lang="pl-PL" dirty="0"/>
              <a:t> to be </a:t>
            </a:r>
            <a:r>
              <a:rPr lang="pl-PL" dirty="0" err="1"/>
              <a:t>even</a:t>
            </a:r>
            <a:r>
              <a:rPr lang="pl-PL" dirty="0"/>
              <a:t> </a:t>
            </a:r>
            <a:r>
              <a:rPr lang="pl-PL" dirty="0" err="1"/>
              <a:t>bigger</a:t>
            </a:r>
            <a:r>
              <a:rPr lang="pl-PL" dirty="0"/>
              <a:t> </a:t>
            </a:r>
            <a:r>
              <a:rPr lang="pl-PL" dirty="0" err="1"/>
              <a:t>after</a:t>
            </a:r>
            <a:r>
              <a:rPr lang="pl-PL" dirty="0"/>
              <a:t> the </a:t>
            </a:r>
            <a:r>
              <a:rPr lang="pl-PL" dirty="0" err="1"/>
              <a:t>Phase</a:t>
            </a:r>
            <a:r>
              <a:rPr lang="pl-PL" dirty="0"/>
              <a:t>-II </a:t>
            </a:r>
            <a:r>
              <a:rPr lang="pl-PL" dirty="0" err="1"/>
              <a:t>upgrade</a:t>
            </a:r>
            <a:endParaRPr lang="pl-PL" dirty="0"/>
          </a:p>
          <a:p>
            <a:pPr marL="171450" lvl="0" indent="-171450" algn="l" rtl="0">
              <a:spcBef>
                <a:spcPts val="0"/>
              </a:spcBef>
              <a:spcAft>
                <a:spcPts val="0"/>
              </a:spcAft>
            </a:pPr>
            <a:r>
              <a:rPr lang="pl-PL" dirty="0"/>
              <a:t>Just as </a:t>
            </a:r>
            <a:r>
              <a:rPr lang="pl-PL" dirty="0" err="1"/>
              <a:t>an</a:t>
            </a:r>
            <a:r>
              <a:rPr lang="pl-PL" dirty="0"/>
              <a:t> idea </a:t>
            </a:r>
            <a:r>
              <a:rPr lang="pl-PL" dirty="0" err="1"/>
              <a:t>here</a:t>
            </a:r>
            <a:r>
              <a:rPr lang="pl-PL" dirty="0"/>
              <a:t> </a:t>
            </a:r>
            <a:r>
              <a:rPr lang="pl-PL" dirty="0" err="1"/>
              <a:t>are</a:t>
            </a:r>
            <a:r>
              <a:rPr lang="pl-PL" dirty="0"/>
              <a:t> </a:t>
            </a:r>
            <a:r>
              <a:rPr lang="pl-PL" dirty="0" err="1"/>
              <a:t>some</a:t>
            </a:r>
            <a:r>
              <a:rPr lang="pl-PL" dirty="0"/>
              <a:t> </a:t>
            </a:r>
            <a:r>
              <a:rPr lang="pl-PL" dirty="0" err="1"/>
              <a:t>aproximate</a:t>
            </a:r>
            <a:r>
              <a:rPr lang="pl-PL" dirty="0"/>
              <a:t> </a:t>
            </a:r>
            <a:r>
              <a:rPr lang="pl-PL" dirty="0" err="1"/>
              <a:t>expected</a:t>
            </a:r>
            <a:r>
              <a:rPr lang="pl-PL" dirty="0"/>
              <a:t> </a:t>
            </a:r>
            <a:r>
              <a:rPr lang="pl-PL" dirty="0" err="1"/>
              <a:t>numbers</a:t>
            </a:r>
            <a:r>
              <a:rPr lang="pl-PL" dirty="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We evaluate an alternative implementation of the dataflow system that introduces buffer between the data handler machines and event filter farm </a:t>
            </a:r>
          </a:p>
          <a:p>
            <a:r>
              <a:rPr lang="en-GB" dirty="0"/>
              <a:t>In this implementation events are being pushed to </a:t>
            </a:r>
            <a:r>
              <a:rPr lang="en-GB" dirty="0" err="1"/>
              <a:t>daos</a:t>
            </a:r>
            <a:endParaRPr lang="en-GB" dirty="0"/>
          </a:p>
          <a:p>
            <a:r>
              <a:rPr lang="en-GB" dirty="0"/>
              <a:t>notification is being sent to the consuming side by one of the producers that there is data in the system ready to be processed (this is also done using </a:t>
            </a:r>
            <a:r>
              <a:rPr lang="en-GB" dirty="0" err="1"/>
              <a:t>daos</a:t>
            </a:r>
            <a:r>
              <a:rPr lang="en-GB" dirty="0"/>
              <a:t> to store event metadata)</a:t>
            </a:r>
          </a:p>
          <a:p>
            <a:r>
              <a:rPr lang="en-GB" dirty="0"/>
              <a:t>Consumers then collect all the fragments of the event and can simulate the time of the event analysis</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Different methods of structuring data inside DAOS have been investigated</a:t>
            </a:r>
          </a:p>
          <a:p>
            <a:endParaRPr lang="en-GB" dirty="0"/>
          </a:p>
        </p:txBody>
      </p:sp>
    </p:spTree>
    <p:extLst>
      <p:ext uri="{BB962C8B-B14F-4D97-AF65-F5344CB8AC3E}">
        <p14:creationId xmlns:p14="http://schemas.microsoft.com/office/powerpoint/2010/main" val="1930115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172942487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172942487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 name="Notes Placeholder 2"/>
          <p:cNvSpPr>
            <a:spLocks noGrp="1"/>
          </p:cNvSpPr>
          <p:nvPr>
            <p:ph type="body" idx="1"/>
          </p:nvPr>
        </p:nvSpPr>
        <p:spPr/>
        <p:txBody>
          <a:bodyPr/>
          <a:lstStyle/>
          <a:p>
            <a:r>
              <a:rPr lang="en-GB" dirty="0"/>
              <a:t>Here we would like to thank the system administrators at </a:t>
            </a:r>
            <a:r>
              <a:rPr lang="en-GB" dirty="0" err="1"/>
              <a:t>Openlab</a:t>
            </a:r>
            <a:r>
              <a:rPr lang="en-GB" dirty="0"/>
              <a:t> for providing a testbed that has been very </a:t>
            </a:r>
            <a:r>
              <a:rPr lang="en-GB" dirty="0" err="1"/>
              <a:t>usefull</a:t>
            </a:r>
            <a:r>
              <a:rPr lang="en-GB" dirty="0"/>
              <a:t> for </a:t>
            </a:r>
            <a:r>
              <a:rPr lang="en-GB" dirty="0" err="1"/>
              <a:t>synthethic</a:t>
            </a:r>
            <a:r>
              <a:rPr lang="en-GB" dirty="0"/>
              <a:t> benchmarking and during the development work as well as DAOS R&amp;D team for providing access to the Intel </a:t>
            </a:r>
            <a:r>
              <a:rPr lang="en-GB" dirty="0" err="1"/>
              <a:t>Endevour</a:t>
            </a:r>
            <a:r>
              <a:rPr lang="en-GB" dirty="0"/>
              <a:t> cluster</a:t>
            </a:r>
          </a:p>
          <a:p>
            <a:r>
              <a:rPr lang="en-GB" dirty="0"/>
              <a:t>As a note numbers of used machines are of course nowhere near the size of the system expected for the phase two dataflow but given a big separation of the work being done by different nodes we hope we can still get some interesting insides</a:t>
            </a:r>
          </a:p>
        </p:txBody>
      </p:sp>
    </p:spTree>
    <p:extLst>
      <p:ext uri="{BB962C8B-B14F-4D97-AF65-F5344CB8AC3E}">
        <p14:creationId xmlns:p14="http://schemas.microsoft.com/office/powerpoint/2010/main" val="2403192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74781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1a1dd50e6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1a1dd50e6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PL" dirty="0"/>
              <a:t>And </a:t>
            </a:r>
            <a:r>
              <a:rPr lang="pl-PL" dirty="0" err="1"/>
              <a:t>once</a:t>
            </a:r>
            <a:r>
              <a:rPr lang="pl-PL" dirty="0"/>
              <a:t> </a:t>
            </a:r>
            <a:r>
              <a:rPr lang="pl-PL" dirty="0" err="1"/>
              <a:t>again</a:t>
            </a:r>
            <a:r>
              <a:rPr lang="pl-PL" dirty="0"/>
              <a:t> big </a:t>
            </a:r>
            <a:r>
              <a:rPr lang="pl-PL" dirty="0" err="1"/>
              <a:t>thanks</a:t>
            </a:r>
            <a:r>
              <a:rPr lang="pl-PL" dirty="0"/>
              <a:t> to </a:t>
            </a:r>
            <a:r>
              <a:rPr lang="pl-PL" dirty="0" err="1"/>
              <a:t>openlab</a:t>
            </a:r>
            <a:r>
              <a:rPr lang="pl-PL" dirty="0"/>
              <a:t> and </a:t>
            </a:r>
            <a:r>
              <a:rPr lang="pl-PL" dirty="0" err="1"/>
              <a:t>intel</a:t>
            </a:r>
            <a:r>
              <a:rPr lang="pl-PL" dirty="0"/>
              <a:t> for </a:t>
            </a:r>
            <a:r>
              <a:rPr lang="pl-PL" dirty="0" err="1"/>
              <a:t>providing</a:t>
            </a:r>
            <a:r>
              <a:rPr lang="pl-PL" dirty="0"/>
              <a:t> </a:t>
            </a:r>
            <a:r>
              <a:rPr lang="pl-PL" dirty="0" err="1"/>
              <a:t>resources</a:t>
            </a:r>
            <a:r>
              <a:rPr lang="pl-PL" dirty="0"/>
              <a:t> </a:t>
            </a:r>
            <a:r>
              <a:rPr lang="pl-PL" dirty="0" err="1"/>
              <a:t>required</a:t>
            </a:r>
            <a:r>
              <a:rPr lang="pl-PL" dirty="0"/>
              <a:t> to </a:t>
            </a:r>
            <a:r>
              <a:rPr lang="pl-PL" dirty="0" err="1"/>
              <a:t>complete</a:t>
            </a:r>
            <a:r>
              <a:rPr lang="pl-PL" dirty="0"/>
              <a:t> </a:t>
            </a:r>
            <a:r>
              <a:rPr lang="pl-PL" dirty="0" err="1"/>
              <a:t>this</a:t>
            </a:r>
            <a:r>
              <a:rPr lang="pl-PL" dirty="0"/>
              <a:t> </a:t>
            </a:r>
            <a:r>
              <a:rPr lang="pl-PL" dirty="0" err="1"/>
              <a:t>work</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1_0.xm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microsoft.com/office/2018/10/relationships/comments" Target="../comments/modernComment_111_F78C20CC.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microsoft.com/office/2018/10/relationships/comments" Target="../comments/modernComment_107_0.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github.com/daos-stack/daos" TargetMode="External"/></Relationships>
</file>

<file path=ppt/slides/_rels/slide4.xml.rels><?xml version="1.0" encoding="UTF-8" standalone="yes"?>
<Relationships xmlns="http://schemas.openxmlformats.org/package/2006/relationships"><Relationship Id="rId3" Type="http://schemas.microsoft.com/office/2018/10/relationships/comments" Target="../comments/modernComment_105_0.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microsoft.com/office/2018/10/relationships/comments" Target="../comments/modernComment_106_0.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03_0.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1106125"/>
            <a:ext cx="8520600" cy="19635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GB" sz="3900" dirty="0"/>
              <a:t>Study of high-throughput distributed caching system based of Intel DAOS for ATLAS Phase-II Dataflow</a:t>
            </a:r>
          </a:p>
        </p:txBody>
      </p:sp>
      <p:sp>
        <p:nvSpPr>
          <p:cNvPr id="2" name="TextBox 1">
            <a:extLst>
              <a:ext uri="{FF2B5EF4-FFF2-40B4-BE49-F238E27FC236}">
                <a16:creationId xmlns:a16="http://schemas.microsoft.com/office/drawing/2014/main" id="{925EA674-D462-E5BA-D373-E2004082F12A}"/>
              </a:ext>
            </a:extLst>
          </p:cNvPr>
          <p:cNvSpPr txBox="1"/>
          <p:nvPr/>
        </p:nvSpPr>
        <p:spPr>
          <a:xfrm>
            <a:off x="226208" y="3069625"/>
            <a:ext cx="8520600" cy="1300800"/>
          </a:xfrm>
          <a:prstGeom prst="rect">
            <a:avLst/>
          </a:prstGeom>
          <a:noFill/>
          <a:ln>
            <a:noFill/>
          </a:ln>
        </p:spPr>
        <p:txBody>
          <a:bodyPr wrap="square" rtlCol="0" anchor="t">
            <a:normAutofit/>
          </a:bodyPr>
          <a:lstStyle/>
          <a:p>
            <a:pPr algn="ctr">
              <a:spcAft>
                <a:spcPts val="600"/>
              </a:spcAft>
            </a:pPr>
            <a:r>
              <a:rPr lang="en-GB" sz="1800" dirty="0">
                <a:solidFill>
                  <a:schemeClr val="dk2"/>
                </a:solidFill>
              </a:rPr>
              <a:t>Mateusz Kojro</a:t>
            </a:r>
          </a:p>
          <a:p>
            <a:pPr algn="ctr">
              <a:spcAft>
                <a:spcPts val="600"/>
              </a:spcAft>
            </a:pPr>
            <a:r>
              <a:rPr lang="en-GB" sz="1050" dirty="0" err="1">
                <a:solidFill>
                  <a:schemeClr val="tx1"/>
                </a:solidFill>
                <a:latin typeface="+mn-lt"/>
              </a:rPr>
              <a:t>O</a:t>
            </a:r>
            <a:r>
              <a:rPr lang="en-GB" sz="1050" b="0" i="0" dirty="0" err="1">
                <a:solidFill>
                  <a:schemeClr val="tx1"/>
                </a:solidFill>
                <a:effectLst/>
                <a:latin typeface="+mn-lt"/>
              </a:rPr>
              <a:t>penlab</a:t>
            </a:r>
            <a:r>
              <a:rPr lang="en-GB" sz="1050" b="0" i="0" dirty="0">
                <a:solidFill>
                  <a:schemeClr val="tx1"/>
                </a:solidFill>
                <a:effectLst/>
                <a:latin typeface="+mn-lt"/>
              </a:rPr>
              <a:t> Technical Workshop 2023</a:t>
            </a:r>
            <a:endParaRPr lang="en-GB" sz="1050" dirty="0">
              <a:solidFill>
                <a:schemeClr val="tx1"/>
              </a:solidFill>
              <a:latin typeface="+mn-lt"/>
            </a:endParaRPr>
          </a:p>
        </p:txBody>
      </p:sp>
      <p:sp>
        <p:nvSpPr>
          <p:cNvPr id="3" name="Slide Number Placeholder 2">
            <a:extLst>
              <a:ext uri="{FF2B5EF4-FFF2-40B4-BE49-F238E27FC236}">
                <a16:creationId xmlns:a16="http://schemas.microsoft.com/office/drawing/2014/main" id="{871031E6-1DE9-BF1B-86F4-14A8AC8D3F69}"/>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1</a:t>
            </a:fld>
            <a:endParaRPr lang="en" sz="900"/>
          </a:p>
        </p:txBody>
      </p:sp>
    </p:spTree>
  </p:cSld>
  <p:clrMapOvr>
    <a:masterClrMapping/>
  </p:clrMapOvr>
  <mc:AlternateContent xmlns:mc="http://schemas.openxmlformats.org/markup-compatibility/2006">
    <mc:Choice xmlns:p14="http://schemas.microsoft.com/office/powerpoint/2010/main" Requires="p14">
      <p:transition spd="slow" p14:dur="2000" advTm="16994"/>
    </mc:Choice>
    <mc:Fallback>
      <p:transition spd="slow" advTm="16994"/>
    </mc:Fallback>
  </mc:AlternateContent>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Benchmarking system</a:t>
            </a:r>
            <a:endParaRPr dirty="0"/>
          </a:p>
        </p:txBody>
      </p:sp>
      <p:sp>
        <p:nvSpPr>
          <p:cNvPr id="124" name="Google Shape;124;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All the benchmarks have been run on the Intel </a:t>
            </a:r>
            <a:r>
              <a:rPr lang="en" dirty="0" err="1"/>
              <a:t>Endevour</a:t>
            </a:r>
            <a:r>
              <a:rPr lang="en" dirty="0"/>
              <a:t> cluster</a:t>
            </a:r>
            <a:endParaRPr dirty="0"/>
          </a:p>
          <a:p>
            <a:pPr marL="457200" lvl="0" indent="-342900" algn="l" rtl="0">
              <a:spcBef>
                <a:spcPts val="0"/>
              </a:spcBef>
              <a:spcAft>
                <a:spcPts val="0"/>
              </a:spcAft>
              <a:buSzPts val="1800"/>
              <a:buChar char="●"/>
            </a:pPr>
            <a:r>
              <a:rPr lang="en" dirty="0"/>
              <a:t>DAOS Cluster composed of </a:t>
            </a:r>
            <a:r>
              <a:rPr lang="pl-PL" dirty="0"/>
              <a:t>7 x Intel </a:t>
            </a:r>
            <a:r>
              <a:rPr lang="pl-PL" dirty="0" err="1"/>
              <a:t>Cascade</a:t>
            </a:r>
            <a:r>
              <a:rPr lang="pl-PL" dirty="0"/>
              <a:t> Lake </a:t>
            </a:r>
            <a:r>
              <a:rPr lang="pl-PL" dirty="0" err="1"/>
              <a:t>nodes</a:t>
            </a:r>
            <a:r>
              <a:rPr lang="pl-PL" dirty="0"/>
              <a:t> </a:t>
            </a:r>
            <a:br>
              <a:rPr lang="pl-PL" dirty="0"/>
            </a:br>
            <a:r>
              <a:rPr lang="pl-PL" dirty="0"/>
              <a:t>(2 DAOS </a:t>
            </a:r>
            <a:r>
              <a:rPr lang="pl-PL" dirty="0" err="1"/>
              <a:t>engines</a:t>
            </a:r>
            <a:r>
              <a:rPr lang="pl-PL" dirty="0"/>
              <a:t> per </a:t>
            </a:r>
            <a:r>
              <a:rPr lang="pl-PL" dirty="0" err="1"/>
              <a:t>node</a:t>
            </a:r>
            <a:r>
              <a:rPr lang="pl-PL" dirty="0"/>
              <a:t>)</a:t>
            </a:r>
          </a:p>
          <a:p>
            <a:pPr marL="457200" lvl="0" indent="-342900" algn="l" rtl="0">
              <a:spcBef>
                <a:spcPts val="0"/>
              </a:spcBef>
              <a:spcAft>
                <a:spcPts val="0"/>
              </a:spcAft>
              <a:buSzPts val="1800"/>
              <a:buChar char="●"/>
            </a:pPr>
            <a:r>
              <a:rPr lang="pl-PL" dirty="0" err="1"/>
              <a:t>Each</a:t>
            </a:r>
            <a:r>
              <a:rPr lang="pl-PL" dirty="0"/>
              <a:t> </a:t>
            </a:r>
            <a:r>
              <a:rPr lang="pl-PL" dirty="0" err="1"/>
              <a:t>node</a:t>
            </a:r>
            <a:r>
              <a:rPr lang="pl-PL" dirty="0"/>
              <a:t> </a:t>
            </a:r>
            <a:r>
              <a:rPr lang="pl-PL" dirty="0" err="1"/>
              <a:t>equiped</a:t>
            </a:r>
            <a:r>
              <a:rPr lang="pl-PL" dirty="0"/>
              <a:t> with </a:t>
            </a:r>
          </a:p>
          <a:p>
            <a:pPr lvl="1" indent="-342900">
              <a:buSzPts val="1800"/>
              <a:buChar char="●"/>
            </a:pPr>
            <a:r>
              <a:rPr lang="pl-PL" dirty="0"/>
              <a:t>2 x Intel Xeon Platinum  8260L @ 2.40 GHz</a:t>
            </a:r>
          </a:p>
          <a:p>
            <a:pPr lvl="1" indent="-342900">
              <a:buSzPts val="1800"/>
              <a:buChar char="●"/>
            </a:pPr>
            <a:r>
              <a:rPr lang="pl-PL" dirty="0"/>
              <a:t>196GB of RAM</a:t>
            </a:r>
          </a:p>
          <a:p>
            <a:pPr lvl="1" indent="-342900">
              <a:buSzPts val="1800"/>
              <a:buChar char="●"/>
            </a:pPr>
            <a:r>
              <a:rPr lang="pl-PL" dirty="0"/>
              <a:t>2 x ConnectX-6-HDR </a:t>
            </a:r>
            <a:r>
              <a:rPr lang="pl-PL" dirty="0" err="1"/>
              <a:t>addapters</a:t>
            </a:r>
            <a:r>
              <a:rPr lang="pl-PL" dirty="0"/>
              <a:t> (100Gbps) </a:t>
            </a:r>
          </a:p>
          <a:p>
            <a:pPr lvl="1" indent="-342900">
              <a:buSzPts val="1800"/>
              <a:buChar char="●"/>
            </a:pPr>
            <a:r>
              <a:rPr lang="pl-PL" dirty="0"/>
              <a:t>12 x 1.5 TB of </a:t>
            </a:r>
            <a:r>
              <a:rPr lang="pl-PL" dirty="0" err="1"/>
              <a:t>Optane</a:t>
            </a:r>
            <a:r>
              <a:rPr lang="pl-PL" dirty="0"/>
              <a:t> 100 </a:t>
            </a:r>
            <a:r>
              <a:rPr lang="pl-PL" dirty="0" err="1"/>
              <a:t>PMem</a:t>
            </a:r>
            <a:endParaRPr lang="pl-PL" dirty="0"/>
          </a:p>
          <a:p>
            <a:pPr lvl="1" indent="-342900">
              <a:buSzPts val="1800"/>
              <a:buChar char="●"/>
            </a:pPr>
            <a:r>
              <a:rPr lang="pl-PL" dirty="0"/>
              <a:t>64 TB of </a:t>
            </a:r>
            <a:r>
              <a:rPr lang="pl-PL" dirty="0" err="1"/>
              <a:t>NVMe</a:t>
            </a:r>
            <a:r>
              <a:rPr lang="pl-PL" dirty="0"/>
              <a:t> </a:t>
            </a:r>
            <a:r>
              <a:rPr lang="pl-PL" dirty="0" err="1"/>
              <a:t>drives</a:t>
            </a:r>
            <a:endParaRPr lang="pl-PL" dirty="0"/>
          </a:p>
          <a:p>
            <a:pPr lvl="1" indent="-342900">
              <a:buSzPts val="1800"/>
              <a:buChar char="●"/>
            </a:pPr>
            <a:endParaRPr lang="pl-PL" dirty="0"/>
          </a:p>
          <a:p>
            <a:pPr marL="914400" lvl="1" indent="-317500" algn="l" rtl="0">
              <a:spcBef>
                <a:spcPts val="0"/>
              </a:spcBef>
              <a:spcAft>
                <a:spcPts val="0"/>
              </a:spcAft>
              <a:buSzPts val="1400"/>
              <a:buChar char="○"/>
            </a:pPr>
            <a:endParaRPr dirty="0"/>
          </a:p>
          <a:p>
            <a:pPr marL="0" lvl="0" indent="0" algn="l" rtl="0">
              <a:spcBef>
                <a:spcPts val="1200"/>
              </a:spcBef>
              <a:spcAft>
                <a:spcPts val="1200"/>
              </a:spcAft>
              <a:buNone/>
            </a:pPr>
            <a:endParaRPr dirty="0"/>
          </a:p>
        </p:txBody>
      </p:sp>
      <p:sp>
        <p:nvSpPr>
          <p:cNvPr id="2" name="Slide Number Placeholder 1">
            <a:extLst>
              <a:ext uri="{FF2B5EF4-FFF2-40B4-BE49-F238E27FC236}">
                <a16:creationId xmlns:a16="http://schemas.microsoft.com/office/drawing/2014/main" id="{3E734CF2-CF43-87A2-784A-C24CFC13D65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Intel DAOS - Basic concepts</a:t>
            </a:r>
            <a:endParaRPr dirty="0"/>
          </a:p>
        </p:txBody>
      </p:sp>
      <p:sp>
        <p:nvSpPr>
          <p:cNvPr id="105" name="Google Shape;105;p21"/>
          <p:cNvSpPr txBox="1">
            <a:spLocks noGrp="1"/>
          </p:cNvSpPr>
          <p:nvPr>
            <p:ph type="body" idx="1"/>
          </p:nvPr>
        </p:nvSpPr>
        <p:spPr>
          <a:xfrm>
            <a:off x="311700" y="1152475"/>
            <a:ext cx="4260300" cy="3416400"/>
          </a:xfrm>
          <a:prstGeom prst="rect">
            <a:avLst/>
          </a:prstGeom>
        </p:spPr>
        <p:txBody>
          <a:bodyPr spcFirstLastPara="1" wrap="square" lIns="91425" tIns="91425" rIns="91425" bIns="91425" anchor="t" anchorCtr="0">
            <a:normAutofit fontScale="85000" lnSpcReduction="20000"/>
          </a:bodyPr>
          <a:lstStyle/>
          <a:p>
            <a:r>
              <a:rPr lang="en" dirty="0"/>
              <a:t>Pool – unit of provisioning, isolation and collection of targets </a:t>
            </a:r>
            <a:endParaRPr dirty="0"/>
          </a:p>
          <a:p>
            <a:pPr marL="457200" lvl="0" indent="-342900" algn="l" rtl="0">
              <a:spcBef>
                <a:spcPts val="0"/>
              </a:spcBef>
              <a:spcAft>
                <a:spcPts val="0"/>
              </a:spcAft>
              <a:buSzPts val="1800"/>
              <a:buChar char="●"/>
            </a:pPr>
            <a:r>
              <a:rPr lang="en" dirty="0"/>
              <a:t>Container – namespace for objects</a:t>
            </a:r>
            <a:endParaRPr dirty="0"/>
          </a:p>
          <a:p>
            <a:pPr marL="457200" lvl="0" indent="-342900" algn="l" rtl="0">
              <a:spcBef>
                <a:spcPts val="0"/>
              </a:spcBef>
              <a:spcAft>
                <a:spcPts val="0"/>
              </a:spcAft>
              <a:buSzPts val="1800"/>
              <a:buChar char="●"/>
            </a:pPr>
            <a:r>
              <a:rPr lang="en" dirty="0"/>
              <a:t>Object – stores user data, and has a unique object id </a:t>
            </a:r>
            <a:br>
              <a:rPr lang="en" dirty="0"/>
            </a:br>
            <a:endParaRPr dirty="0"/>
          </a:p>
          <a:p>
            <a:pPr marL="457200" lvl="0" indent="-342900" algn="l" rtl="0">
              <a:spcBef>
                <a:spcPts val="0"/>
              </a:spcBef>
              <a:spcAft>
                <a:spcPts val="0"/>
              </a:spcAft>
              <a:buSzPts val="1800"/>
              <a:buChar char="●"/>
            </a:pPr>
            <a:r>
              <a:rPr lang="en" dirty="0"/>
              <a:t>Object id – unique location in the container (can be used to specify the way in </a:t>
            </a:r>
            <a:r>
              <a:rPr lang="en" dirty="0" err="1"/>
              <a:t>wich</a:t>
            </a:r>
            <a:r>
              <a:rPr lang="en" dirty="0"/>
              <a:t> as</a:t>
            </a:r>
            <a:r>
              <a:rPr lang="en-GB" dirty="0"/>
              <a:t>s</a:t>
            </a:r>
            <a:r>
              <a:rPr lang="en" dirty="0" err="1"/>
              <a:t>ociated</a:t>
            </a:r>
            <a:r>
              <a:rPr lang="en" dirty="0"/>
              <a:t> data should be spread out)</a:t>
            </a:r>
            <a:endParaRPr dirty="0"/>
          </a:p>
          <a:p>
            <a:pPr marL="457200" lvl="0" indent="-342900" algn="l" rtl="0">
              <a:spcBef>
                <a:spcPts val="0"/>
              </a:spcBef>
              <a:spcAft>
                <a:spcPts val="0"/>
              </a:spcAft>
              <a:buSzPts val="1800"/>
              <a:buChar char="●"/>
            </a:pPr>
            <a:r>
              <a:rPr lang="en" dirty="0"/>
              <a:t>Distribution key (</a:t>
            </a:r>
            <a:r>
              <a:rPr lang="en" dirty="0" err="1"/>
              <a:t>dkey</a:t>
            </a:r>
            <a:r>
              <a:rPr lang="en" dirty="0"/>
              <a:t>) – all entries with the same </a:t>
            </a:r>
            <a:r>
              <a:rPr lang="en" dirty="0" err="1"/>
              <a:t>dkey</a:t>
            </a:r>
            <a:r>
              <a:rPr lang="en" dirty="0"/>
              <a:t> are located on the same target</a:t>
            </a:r>
            <a:endParaRPr dirty="0"/>
          </a:p>
          <a:p>
            <a:pPr marL="457200" lvl="0" indent="-342900" algn="l" rtl="0">
              <a:spcBef>
                <a:spcPts val="0"/>
              </a:spcBef>
              <a:spcAft>
                <a:spcPts val="0"/>
              </a:spcAft>
              <a:buSzPts val="1800"/>
              <a:buChar char="●"/>
            </a:pPr>
            <a:r>
              <a:rPr lang="en" dirty="0"/>
              <a:t>Attribute key (</a:t>
            </a:r>
            <a:r>
              <a:rPr lang="en" dirty="0" err="1"/>
              <a:t>akey</a:t>
            </a:r>
            <a:r>
              <a:rPr lang="en" dirty="0"/>
              <a:t>) – index into an array located at </a:t>
            </a:r>
            <a:r>
              <a:rPr lang="en" dirty="0" err="1"/>
              <a:t>dkey</a:t>
            </a:r>
            <a:endParaRPr dirty="0">
              <a:latin typeface="Caveat"/>
              <a:ea typeface="Caveat"/>
              <a:cs typeface="Caveat"/>
              <a:sym typeface="Caveat"/>
            </a:endParaRPr>
          </a:p>
        </p:txBody>
      </p:sp>
      <p:pic>
        <p:nvPicPr>
          <p:cNvPr id="106" name="Google Shape;106;p21"/>
          <p:cNvPicPr preferRelativeResize="0"/>
          <p:nvPr/>
        </p:nvPicPr>
        <p:blipFill>
          <a:blip r:embed="rId3">
            <a:alphaModFix/>
          </a:blip>
          <a:stretch>
            <a:fillRect/>
          </a:stretch>
        </p:blipFill>
        <p:spPr>
          <a:xfrm>
            <a:off x="4709750" y="445025"/>
            <a:ext cx="4267201" cy="2277116"/>
          </a:xfrm>
          <a:prstGeom prst="rect">
            <a:avLst/>
          </a:prstGeom>
          <a:noFill/>
          <a:ln>
            <a:noFill/>
          </a:ln>
        </p:spPr>
      </p:pic>
      <p:sp>
        <p:nvSpPr>
          <p:cNvPr id="3" name="Slide Number Placeholder 2">
            <a:extLst>
              <a:ext uri="{FF2B5EF4-FFF2-40B4-BE49-F238E27FC236}">
                <a16:creationId xmlns:a16="http://schemas.microsoft.com/office/drawing/2014/main" id="{01048CC9-F647-5FA0-B3A1-4FA10F7F51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70CA-F5EA-CC58-270E-8484B5090FE3}"/>
              </a:ext>
            </a:extLst>
          </p:cNvPr>
          <p:cNvSpPr>
            <a:spLocks noGrp="1"/>
          </p:cNvSpPr>
          <p:nvPr>
            <p:ph type="title"/>
          </p:nvPr>
        </p:nvSpPr>
        <p:spPr/>
        <p:txBody>
          <a:bodyPr>
            <a:normAutofit fontScale="90000"/>
          </a:bodyPr>
          <a:lstStyle/>
          <a:p>
            <a:r>
              <a:rPr lang="en-GB" dirty="0"/>
              <a:t>ATLAS </a:t>
            </a:r>
            <a:r>
              <a:rPr lang="en-PL" b="0" i="0" dirty="0">
                <a:solidFill>
                  <a:srgbClr val="000000"/>
                </a:solidFill>
                <a:effectLst/>
                <a:latin typeface="Verdana" panose="020B0604030504040204" pitchFamily="34" charset="0"/>
              </a:rPr>
              <a:t>→</a:t>
            </a:r>
            <a:r>
              <a:rPr lang="en-GB" dirty="0"/>
              <a:t> DAOS mapping</a:t>
            </a:r>
          </a:p>
        </p:txBody>
      </p:sp>
      <p:graphicFrame>
        <p:nvGraphicFramePr>
          <p:cNvPr id="5" name="Table 4">
            <a:extLst>
              <a:ext uri="{FF2B5EF4-FFF2-40B4-BE49-F238E27FC236}">
                <a16:creationId xmlns:a16="http://schemas.microsoft.com/office/drawing/2014/main" id="{049CEEF9-9995-6DDF-F621-22CB722AA476}"/>
              </a:ext>
            </a:extLst>
          </p:cNvPr>
          <p:cNvGraphicFramePr>
            <a:graphicFrameLocks noGrp="1"/>
          </p:cNvGraphicFramePr>
          <p:nvPr>
            <p:extLst>
              <p:ext uri="{D42A27DB-BD31-4B8C-83A1-F6EECF244321}">
                <p14:modId xmlns:p14="http://schemas.microsoft.com/office/powerpoint/2010/main" val="4086463526"/>
              </p:ext>
            </p:extLst>
          </p:nvPr>
        </p:nvGraphicFramePr>
        <p:xfrm>
          <a:off x="1656693" y="2878017"/>
          <a:ext cx="7114190" cy="1615440"/>
        </p:xfrm>
        <a:graphic>
          <a:graphicData uri="http://schemas.openxmlformats.org/drawingml/2006/table">
            <a:tbl>
              <a:tblPr firstRow="1">
                <a:tableStyleId>{30FC842A-719F-4EC0-B325-C1641847F578}</a:tableStyleId>
              </a:tblPr>
              <a:tblGrid>
                <a:gridCol w="1057768">
                  <a:extLst>
                    <a:ext uri="{9D8B030D-6E8A-4147-A177-3AD203B41FA5}">
                      <a16:colId xmlns:a16="http://schemas.microsoft.com/office/drawing/2014/main" val="3190990326"/>
                    </a:ext>
                  </a:extLst>
                </a:gridCol>
                <a:gridCol w="1787908">
                  <a:extLst>
                    <a:ext uri="{9D8B030D-6E8A-4147-A177-3AD203B41FA5}">
                      <a16:colId xmlns:a16="http://schemas.microsoft.com/office/drawing/2014/main" val="3134885738"/>
                    </a:ext>
                  </a:extLst>
                </a:gridCol>
                <a:gridCol w="2134257">
                  <a:extLst>
                    <a:ext uri="{9D8B030D-6E8A-4147-A177-3AD203B41FA5}">
                      <a16:colId xmlns:a16="http://schemas.microsoft.com/office/drawing/2014/main" val="4035722343"/>
                    </a:ext>
                  </a:extLst>
                </a:gridCol>
                <a:gridCol w="1198179">
                  <a:extLst>
                    <a:ext uri="{9D8B030D-6E8A-4147-A177-3AD203B41FA5}">
                      <a16:colId xmlns:a16="http://schemas.microsoft.com/office/drawing/2014/main" val="2856827023"/>
                    </a:ext>
                  </a:extLst>
                </a:gridCol>
                <a:gridCol w="936078">
                  <a:extLst>
                    <a:ext uri="{9D8B030D-6E8A-4147-A177-3AD203B41FA5}">
                      <a16:colId xmlns:a16="http://schemas.microsoft.com/office/drawing/2014/main" val="3831983758"/>
                    </a:ext>
                  </a:extLst>
                </a:gridCol>
              </a:tblGrid>
              <a:tr h="303941">
                <a:tc>
                  <a:txBody>
                    <a:bodyPr/>
                    <a:lstStyle/>
                    <a:p>
                      <a:pPr rtl="0" fontAlgn="t">
                        <a:spcBef>
                          <a:spcPts val="0"/>
                        </a:spcBef>
                        <a:spcAft>
                          <a:spcPts val="0"/>
                        </a:spcAft>
                      </a:pPr>
                      <a:r>
                        <a:rPr lang="en-GB" sz="1400" b="0" u="none" strike="noStrike">
                          <a:solidFill>
                            <a:srgbClr val="000000"/>
                          </a:solidFill>
                          <a:effectLst/>
                        </a:rPr>
                        <a:t>Name </a:t>
                      </a:r>
                      <a:endParaRPr lang="en-GB">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Container</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a:solidFill>
                            <a:srgbClr val="000000"/>
                          </a:solidFill>
                          <a:effectLst/>
                        </a:rPr>
                        <a:t>Object id</a:t>
                      </a:r>
                      <a:endParaRPr lang="en-GB">
                        <a:effectLst/>
                      </a:endParaRPr>
                    </a:p>
                  </a:txBody>
                  <a:tcPr marL="95250" marR="95250" marT="95250" marB="95250"/>
                </a:tc>
                <a:tc>
                  <a:txBody>
                    <a:bodyPr/>
                    <a:lstStyle/>
                    <a:p>
                      <a:pPr rtl="0" fontAlgn="t">
                        <a:spcBef>
                          <a:spcPts val="0"/>
                        </a:spcBef>
                        <a:spcAft>
                          <a:spcPts val="0"/>
                        </a:spcAft>
                      </a:pPr>
                      <a:r>
                        <a:rPr lang="en-GB" sz="1400" b="0" u="none" strike="noStrike" dirty="0" err="1">
                          <a:solidFill>
                            <a:srgbClr val="000000"/>
                          </a:solidFill>
                          <a:effectLst/>
                        </a:rPr>
                        <a:t>dkey</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a:solidFill>
                            <a:srgbClr val="000000"/>
                          </a:solidFill>
                          <a:effectLst/>
                        </a:rPr>
                        <a:t>akey</a:t>
                      </a:r>
                      <a:endParaRPr lang="en-GB">
                        <a:effectLst/>
                      </a:endParaRPr>
                    </a:p>
                  </a:txBody>
                  <a:tcPr marL="95250" marR="95250" marT="95250" marB="95250"/>
                </a:tc>
                <a:extLst>
                  <a:ext uri="{0D108BD9-81ED-4DB2-BD59-A6C34878D82A}">
                    <a16:rowId xmlns:a16="http://schemas.microsoft.com/office/drawing/2014/main" val="3283977097"/>
                  </a:ext>
                </a:extLst>
              </a:tr>
              <a:tr h="303941">
                <a:tc>
                  <a:txBody>
                    <a:bodyPr/>
                    <a:lstStyle/>
                    <a:p>
                      <a:pPr rtl="0" fontAlgn="t">
                        <a:spcBef>
                          <a:spcPts val="0"/>
                        </a:spcBef>
                        <a:spcAft>
                          <a:spcPts val="0"/>
                        </a:spcAft>
                      </a:pPr>
                      <a:r>
                        <a:rPr lang="en-GB" sz="1400" b="0" u="none" strike="noStrike" dirty="0">
                          <a:solidFill>
                            <a:srgbClr val="000000"/>
                          </a:solidFill>
                          <a:effectLst/>
                        </a:rPr>
                        <a:t>Strategy 4</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Container per run</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err="1">
                          <a:solidFill>
                            <a:srgbClr val="000000"/>
                          </a:solidFill>
                          <a:effectLst/>
                        </a:rPr>
                        <a:t>event_id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err="1">
                          <a:solidFill>
                            <a:srgbClr val="000000"/>
                          </a:solidFill>
                          <a:effectLst/>
                        </a:rPr>
                        <a:t>module_id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a:solidFill>
                            <a:srgbClr val="000000"/>
                          </a:solidFill>
                          <a:effectLst/>
                        </a:rPr>
                        <a:t>None</a:t>
                      </a:r>
                      <a:endParaRPr lang="en-GB">
                        <a:effectLst/>
                      </a:endParaRPr>
                    </a:p>
                  </a:txBody>
                  <a:tcPr marL="95250" marR="95250" marT="95250" marB="95250"/>
                </a:tc>
                <a:extLst>
                  <a:ext uri="{0D108BD9-81ED-4DB2-BD59-A6C34878D82A}">
                    <a16:rowId xmlns:a16="http://schemas.microsoft.com/office/drawing/2014/main" val="2614327672"/>
                  </a:ext>
                </a:extLst>
              </a:tr>
              <a:tr h="303941">
                <a:tc>
                  <a:txBody>
                    <a:bodyPr/>
                    <a:lstStyle/>
                    <a:p>
                      <a:pPr rtl="0" fontAlgn="t">
                        <a:spcBef>
                          <a:spcPts val="0"/>
                        </a:spcBef>
                        <a:spcAft>
                          <a:spcPts val="0"/>
                        </a:spcAft>
                      </a:pPr>
                      <a:r>
                        <a:rPr lang="en-GB" sz="1400" b="0" u="none" strike="noStrike">
                          <a:solidFill>
                            <a:srgbClr val="000000"/>
                          </a:solidFill>
                          <a:effectLst/>
                        </a:rPr>
                        <a:t>Strategy 5</a:t>
                      </a:r>
                      <a:endParaRPr lang="en-GB">
                        <a:effectLst/>
                      </a:endParaRPr>
                    </a:p>
                  </a:txBody>
                  <a:tcPr marL="95250" marR="95250" marT="95250" marB="95250"/>
                </a:tc>
                <a:tc>
                  <a:txBody>
                    <a:bodyPr/>
                    <a:lstStyle/>
                    <a:p>
                      <a:pPr rtl="0" fontAlgn="t">
                        <a:spcBef>
                          <a:spcPts val="0"/>
                        </a:spcBef>
                        <a:spcAft>
                          <a:spcPts val="0"/>
                        </a:spcAft>
                      </a:pPr>
                      <a:r>
                        <a:rPr lang="en-GB" sz="1400" b="0" u="none" strike="noStrike">
                          <a:solidFill>
                            <a:srgbClr val="000000"/>
                          </a:solidFill>
                          <a:effectLst/>
                        </a:rPr>
                        <a:t>Container per run</a:t>
                      </a:r>
                      <a:endParaRPr lang="en-GB">
                        <a:effectLst/>
                      </a:endParaRPr>
                    </a:p>
                  </a:txBody>
                  <a:tcPr marL="95250" marR="95250" marT="95250" marB="95250"/>
                </a:tc>
                <a:tc>
                  <a:txBody>
                    <a:bodyPr/>
                    <a:lstStyle/>
                    <a:p>
                      <a:pPr rtl="0" fontAlgn="t">
                        <a:spcBef>
                          <a:spcPts val="0"/>
                        </a:spcBef>
                        <a:spcAft>
                          <a:spcPts val="0"/>
                        </a:spcAft>
                      </a:pPr>
                      <a:r>
                        <a:rPr lang="en-GB" sz="1400" b="0" u="none" strike="noStrike" dirty="0" err="1">
                          <a:solidFill>
                            <a:srgbClr val="000000"/>
                          </a:solidFill>
                          <a:effectLst/>
                        </a:rPr>
                        <a:t>module_id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err="1">
                          <a:solidFill>
                            <a:srgbClr val="000000"/>
                          </a:solidFill>
                          <a:effectLst/>
                        </a:rPr>
                        <a:t>event_id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a:solidFill>
                            <a:srgbClr val="000000"/>
                          </a:solidFill>
                          <a:effectLst/>
                        </a:rPr>
                        <a:t>None</a:t>
                      </a:r>
                      <a:endParaRPr lang="en-GB">
                        <a:effectLst/>
                      </a:endParaRPr>
                    </a:p>
                  </a:txBody>
                  <a:tcPr marL="95250" marR="95250" marT="95250" marB="95250"/>
                </a:tc>
                <a:extLst>
                  <a:ext uri="{0D108BD9-81ED-4DB2-BD59-A6C34878D82A}">
                    <a16:rowId xmlns:a16="http://schemas.microsoft.com/office/drawing/2014/main" val="4252637386"/>
                  </a:ext>
                </a:extLst>
              </a:tr>
              <a:tr h="303941">
                <a:tc>
                  <a:txBody>
                    <a:bodyPr/>
                    <a:lstStyle/>
                    <a:p>
                      <a:pPr rtl="0" fontAlgn="t">
                        <a:spcBef>
                          <a:spcPts val="0"/>
                        </a:spcBef>
                        <a:spcAft>
                          <a:spcPts val="0"/>
                        </a:spcAft>
                      </a:pPr>
                      <a:r>
                        <a:rPr lang="en-GB" sz="1400" b="0" u="none" strike="noStrike">
                          <a:solidFill>
                            <a:srgbClr val="000000"/>
                          </a:solidFill>
                          <a:effectLst/>
                        </a:rPr>
                        <a:t>Strategy 6</a:t>
                      </a:r>
                      <a:endParaRPr lang="en-GB">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Container per run</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err="1">
                          <a:solidFill>
                            <a:srgbClr val="000000"/>
                          </a:solidFill>
                          <a:effectLst/>
                        </a:rPr>
                        <a:t>event_id</a:t>
                      </a:r>
                      <a:r>
                        <a:rPr lang="en-GB" sz="1400" b="0" u="none" strike="noStrike" dirty="0">
                          <a:solidFill>
                            <a:srgbClr val="000000"/>
                          </a:solidFill>
                          <a:effectLst/>
                        </a:rPr>
                        <a:t> + </a:t>
                      </a:r>
                      <a:r>
                        <a:rPr lang="en-GB" sz="1400" b="0" u="none" strike="noStrike" dirty="0" err="1">
                          <a:solidFill>
                            <a:srgbClr val="000000"/>
                          </a:solidFill>
                          <a:effectLst/>
                        </a:rPr>
                        <a:t>module_id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None</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None</a:t>
                      </a:r>
                      <a:endParaRPr lang="en-GB" dirty="0">
                        <a:effectLst/>
                      </a:endParaRPr>
                    </a:p>
                  </a:txBody>
                  <a:tcPr marL="95250" marR="95250" marT="95250" marB="95250"/>
                </a:tc>
                <a:extLst>
                  <a:ext uri="{0D108BD9-81ED-4DB2-BD59-A6C34878D82A}">
                    <a16:rowId xmlns:a16="http://schemas.microsoft.com/office/drawing/2014/main" val="1398575655"/>
                  </a:ext>
                </a:extLst>
              </a:tr>
            </a:tbl>
          </a:graphicData>
        </a:graphic>
      </p:graphicFrame>
      <p:graphicFrame>
        <p:nvGraphicFramePr>
          <p:cNvPr id="7" name="Table 6">
            <a:extLst>
              <a:ext uri="{FF2B5EF4-FFF2-40B4-BE49-F238E27FC236}">
                <a16:creationId xmlns:a16="http://schemas.microsoft.com/office/drawing/2014/main" id="{CD671FFF-5179-BB86-04F5-D5A17C6C3F43}"/>
              </a:ext>
            </a:extLst>
          </p:cNvPr>
          <p:cNvGraphicFramePr>
            <a:graphicFrameLocks noGrp="1"/>
          </p:cNvGraphicFramePr>
          <p:nvPr>
            <p:extLst>
              <p:ext uri="{D42A27DB-BD31-4B8C-83A1-F6EECF244321}">
                <p14:modId xmlns:p14="http://schemas.microsoft.com/office/powerpoint/2010/main" val="390007146"/>
              </p:ext>
            </p:extLst>
          </p:nvPr>
        </p:nvGraphicFramePr>
        <p:xfrm>
          <a:off x="590878" y="1386539"/>
          <a:ext cx="5429250" cy="1021080"/>
        </p:xfrm>
        <a:graphic>
          <a:graphicData uri="http://schemas.openxmlformats.org/drawingml/2006/table">
            <a:tbl>
              <a:tblPr firstRow="1">
                <a:tableStyleId>{30FC842A-719F-4EC0-B325-C1641847F578}</a:tableStyleId>
              </a:tblPr>
              <a:tblGrid>
                <a:gridCol w="1809750">
                  <a:extLst>
                    <a:ext uri="{9D8B030D-6E8A-4147-A177-3AD203B41FA5}">
                      <a16:colId xmlns:a16="http://schemas.microsoft.com/office/drawing/2014/main" val="932668841"/>
                    </a:ext>
                  </a:extLst>
                </a:gridCol>
                <a:gridCol w="1809750">
                  <a:extLst>
                    <a:ext uri="{9D8B030D-6E8A-4147-A177-3AD203B41FA5}">
                      <a16:colId xmlns:a16="http://schemas.microsoft.com/office/drawing/2014/main" val="2907390767"/>
                    </a:ext>
                  </a:extLst>
                </a:gridCol>
                <a:gridCol w="1809750">
                  <a:extLst>
                    <a:ext uri="{9D8B030D-6E8A-4147-A177-3AD203B41FA5}">
                      <a16:colId xmlns:a16="http://schemas.microsoft.com/office/drawing/2014/main" val="1496711530"/>
                    </a:ext>
                  </a:extLst>
                </a:gridCol>
              </a:tblGrid>
              <a:tr h="381000">
                <a:tc>
                  <a:txBody>
                    <a:bodyPr/>
                    <a:lstStyle/>
                    <a:p>
                      <a:pPr rtl="0" fontAlgn="t">
                        <a:spcBef>
                          <a:spcPts val="0"/>
                        </a:spcBef>
                        <a:spcAft>
                          <a:spcPts val="0"/>
                        </a:spcAft>
                      </a:pPr>
                      <a:r>
                        <a:rPr lang="en-GB" sz="1400" b="0" u="none" strike="noStrike" dirty="0">
                          <a:solidFill>
                            <a:srgbClr val="000000"/>
                          </a:solidFill>
                          <a:effectLst/>
                        </a:rPr>
                        <a:t>RUN NUMBER /</a:t>
                      </a:r>
                      <a:endParaRPr lang="en-GB" dirty="0">
                        <a:effectLst/>
                      </a:endParaRPr>
                    </a:p>
                    <a:p>
                      <a:pPr rtl="0" fontAlgn="t">
                        <a:spcBef>
                          <a:spcPts val="0"/>
                        </a:spcBef>
                        <a:spcAft>
                          <a:spcPts val="0"/>
                        </a:spcAft>
                      </a:pPr>
                      <a:r>
                        <a:rPr lang="en-GB" sz="1400" b="0" u="none" strike="noStrike" dirty="0">
                          <a:solidFill>
                            <a:srgbClr val="000000"/>
                          </a:solidFill>
                          <a:effectLst/>
                        </a:rPr>
                        <a:t>run 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EVENT NUMBER /</a:t>
                      </a:r>
                      <a:endParaRPr lang="en-GB" dirty="0">
                        <a:effectLst/>
                      </a:endParaRPr>
                    </a:p>
                    <a:p>
                      <a:pPr rtl="0" fontAlgn="t">
                        <a:spcBef>
                          <a:spcPts val="0"/>
                        </a:spcBef>
                        <a:spcAft>
                          <a:spcPts val="0"/>
                        </a:spcAft>
                      </a:pPr>
                      <a:r>
                        <a:rPr lang="en-GB" sz="1400" b="0" u="none" strike="noStrike" dirty="0">
                          <a:solidFill>
                            <a:srgbClr val="000000"/>
                          </a:solidFill>
                          <a:effectLst/>
                        </a:rPr>
                        <a:t>event id</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MODULE ID / subdetector id </a:t>
                      </a:r>
                      <a:endParaRPr lang="en-GB" dirty="0">
                        <a:effectLst/>
                      </a:endParaRPr>
                    </a:p>
                  </a:txBody>
                  <a:tcPr marL="95250" marR="95250" marT="95250" marB="95250"/>
                </a:tc>
                <a:extLst>
                  <a:ext uri="{0D108BD9-81ED-4DB2-BD59-A6C34878D82A}">
                    <a16:rowId xmlns:a16="http://schemas.microsoft.com/office/drawing/2014/main" val="978267227"/>
                  </a:ext>
                </a:extLst>
              </a:tr>
              <a:tr h="381000">
                <a:tc>
                  <a:txBody>
                    <a:bodyPr/>
                    <a:lstStyle/>
                    <a:p>
                      <a:pPr rtl="0" fontAlgn="t">
                        <a:spcBef>
                          <a:spcPts val="0"/>
                        </a:spcBef>
                        <a:spcAft>
                          <a:spcPts val="0"/>
                        </a:spcAft>
                      </a:pPr>
                      <a:r>
                        <a:rPr lang="en-GB" sz="1400" b="0" u="none" strike="noStrike">
                          <a:solidFill>
                            <a:srgbClr val="000000"/>
                          </a:solidFill>
                          <a:effectLst/>
                        </a:rPr>
                        <a:t>32 bits</a:t>
                      </a:r>
                      <a:endParaRPr lang="en-GB">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64 bits (~10^4)</a:t>
                      </a:r>
                      <a:endParaRPr lang="en-GB" dirty="0">
                        <a:effectLst/>
                      </a:endParaRPr>
                    </a:p>
                  </a:txBody>
                  <a:tcPr marL="95250" marR="95250" marT="95250" marB="95250"/>
                </a:tc>
                <a:tc>
                  <a:txBody>
                    <a:bodyPr/>
                    <a:lstStyle/>
                    <a:p>
                      <a:pPr rtl="0" fontAlgn="t">
                        <a:spcBef>
                          <a:spcPts val="0"/>
                        </a:spcBef>
                        <a:spcAft>
                          <a:spcPts val="0"/>
                        </a:spcAft>
                      </a:pPr>
                      <a:r>
                        <a:rPr lang="en-GB" sz="1400" b="0" u="none" strike="noStrike" dirty="0">
                          <a:solidFill>
                            <a:srgbClr val="000000"/>
                          </a:solidFill>
                          <a:effectLst/>
                        </a:rPr>
                        <a:t>16 bits (~10^2)</a:t>
                      </a:r>
                      <a:endParaRPr lang="en-GB" dirty="0">
                        <a:effectLst/>
                      </a:endParaRPr>
                    </a:p>
                  </a:txBody>
                  <a:tcPr marL="95250" marR="95250" marT="95250" marB="95250"/>
                </a:tc>
                <a:extLst>
                  <a:ext uri="{0D108BD9-81ED-4DB2-BD59-A6C34878D82A}">
                    <a16:rowId xmlns:a16="http://schemas.microsoft.com/office/drawing/2014/main" val="365994695"/>
                  </a:ext>
                </a:extLst>
              </a:tr>
            </a:tbl>
          </a:graphicData>
        </a:graphic>
      </p:graphicFrame>
      <p:sp>
        <p:nvSpPr>
          <p:cNvPr id="8" name="Rectangle 2">
            <a:extLst>
              <a:ext uri="{FF2B5EF4-FFF2-40B4-BE49-F238E27FC236}">
                <a16:creationId xmlns:a16="http://schemas.microsoft.com/office/drawing/2014/main" id="{43925BFF-E04D-11D9-A632-9847337CE7FE}"/>
              </a:ext>
            </a:extLst>
          </p:cNvPr>
          <p:cNvSpPr>
            <a:spLocks noChangeArrowheads="1"/>
          </p:cNvSpPr>
          <p:nvPr/>
        </p:nvSpPr>
        <p:spPr bwMode="auto">
          <a:xfrm>
            <a:off x="590878" y="138590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Slide Number Placeholder 8">
            <a:extLst>
              <a:ext uri="{FF2B5EF4-FFF2-40B4-BE49-F238E27FC236}">
                <a16:creationId xmlns:a16="http://schemas.microsoft.com/office/drawing/2014/main" id="{86F53976-DDAB-34DB-5B33-3A5BE2D788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663645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45879-81C3-1FC9-9161-A6212463A937}"/>
              </a:ext>
            </a:extLst>
          </p:cNvPr>
          <p:cNvSpPr>
            <a:spLocks noGrp="1"/>
          </p:cNvSpPr>
          <p:nvPr>
            <p:ph type="title"/>
          </p:nvPr>
        </p:nvSpPr>
        <p:spPr/>
        <p:txBody>
          <a:bodyPr>
            <a:normAutofit fontScale="90000"/>
          </a:bodyPr>
          <a:lstStyle/>
          <a:p>
            <a:r>
              <a:rPr lang="en-GB" dirty="0"/>
              <a:t>Producer </a:t>
            </a:r>
            <a:r>
              <a:rPr lang="en-PL" b="0" i="0" dirty="0">
                <a:solidFill>
                  <a:srgbClr val="000000"/>
                </a:solidFill>
                <a:effectLst/>
                <a:latin typeface="Verdana" panose="020B0604030504040204" pitchFamily="34" charset="0"/>
              </a:rPr>
              <a:t>→</a:t>
            </a:r>
            <a:r>
              <a:rPr lang="en-GB" dirty="0"/>
              <a:t> consumer notification</a:t>
            </a:r>
          </a:p>
        </p:txBody>
      </p:sp>
      <p:sp>
        <p:nvSpPr>
          <p:cNvPr id="3" name="Text Placeholder 2">
            <a:extLst>
              <a:ext uri="{FF2B5EF4-FFF2-40B4-BE49-F238E27FC236}">
                <a16:creationId xmlns:a16="http://schemas.microsoft.com/office/drawing/2014/main" id="{AAE6CC54-44C7-A6A8-24E7-63E0EE5F59CB}"/>
              </a:ext>
            </a:extLst>
          </p:cNvPr>
          <p:cNvSpPr>
            <a:spLocks noGrp="1"/>
          </p:cNvSpPr>
          <p:nvPr>
            <p:ph type="body" idx="1"/>
          </p:nvPr>
        </p:nvSpPr>
        <p:spPr>
          <a:xfrm>
            <a:off x="311700" y="1170642"/>
            <a:ext cx="3677869" cy="3416400"/>
          </a:xfrm>
        </p:spPr>
        <p:txBody>
          <a:bodyPr>
            <a:normAutofit fontScale="70000" lnSpcReduction="20000"/>
          </a:bodyPr>
          <a:lstStyle/>
          <a:p>
            <a:pPr marL="114300" indent="0" rtl="0">
              <a:spcBef>
                <a:spcPts val="0"/>
              </a:spcBef>
              <a:spcAft>
                <a:spcPts val="0"/>
              </a:spcAft>
              <a:buNone/>
            </a:pPr>
            <a:r>
              <a:rPr lang="en-GB" sz="1800" b="0" i="0" u="none" strike="noStrike" dirty="0">
                <a:solidFill>
                  <a:srgbClr val="000000"/>
                </a:solidFill>
                <a:effectLst/>
                <a:latin typeface="Arial" panose="020B0604020202020204" pitchFamily="34" charset="0"/>
              </a:rPr>
              <a:t>Queue producer algorithm</a:t>
            </a:r>
            <a:endParaRPr lang="en-GB" b="0" dirty="0">
              <a:effectLst/>
            </a:endParaRPr>
          </a:p>
          <a:p>
            <a:pPr rtl="0" fontAlgn="base">
              <a:spcBef>
                <a:spcPts val="0"/>
              </a:spcBef>
              <a:spcAft>
                <a:spcPts val="0"/>
              </a:spcAft>
              <a:buSzPct val="80000"/>
              <a:buFont typeface="+mj-lt"/>
              <a:buAutoNum type="arabicPeriod"/>
            </a:pPr>
            <a:r>
              <a:rPr lang="en-GB" sz="1800" b="0" i="0" u="none" strike="noStrike" dirty="0">
                <a:solidFill>
                  <a:srgbClr val="000000"/>
                </a:solidFill>
                <a:effectLst/>
                <a:latin typeface="Arial" panose="020B0604020202020204" pitchFamily="34" charset="0"/>
              </a:rPr>
              <a:t>Choose </a:t>
            </a:r>
            <a:r>
              <a:rPr lang="en-GB" sz="1800" b="0" i="1" u="sng" strike="noStrike" dirty="0">
                <a:solidFill>
                  <a:srgbClr val="000000"/>
                </a:solidFill>
                <a:effectLst/>
                <a:latin typeface="Roboto Mono" pitchFamily="49" charset="0"/>
              </a:rPr>
              <a:t>EF_THREAD_K</a:t>
            </a:r>
            <a:r>
              <a:rPr lang="en-GB" sz="1800" b="0" i="0" u="none" strike="noStrike" dirty="0">
                <a:solidFill>
                  <a:srgbClr val="000000"/>
                </a:solidFill>
                <a:effectLst/>
                <a:latin typeface="Arial" panose="020B0604020202020204" pitchFamily="34" charset="0"/>
              </a:rPr>
              <a:t> that should process given event (either uniformly or by taking into account states of </a:t>
            </a:r>
            <a:r>
              <a:rPr lang="en-GB" sz="1800" b="0" i="1" u="sng" strike="noStrike" dirty="0">
                <a:solidFill>
                  <a:srgbClr val="000000"/>
                </a:solidFill>
                <a:effectLst/>
                <a:latin typeface="Arial" panose="020B0604020202020204" pitchFamily="34" charset="0"/>
              </a:rPr>
              <a:t>EF_QUEUES</a:t>
            </a:r>
            <a:r>
              <a:rPr lang="en-GB" sz="1800" b="0" i="0" u="none" strike="noStrike" dirty="0">
                <a:solidFill>
                  <a:srgbClr val="000000"/>
                </a:solidFill>
                <a:effectLst/>
                <a:latin typeface="Arial" panose="020B0604020202020204" pitchFamily="34" charset="0"/>
              </a:rPr>
              <a:t> and </a:t>
            </a:r>
            <a:r>
              <a:rPr lang="en-GB" sz="1800" b="0" i="1" u="sng" strike="noStrike" dirty="0">
                <a:solidFill>
                  <a:srgbClr val="000000"/>
                </a:solidFill>
                <a:effectLst/>
                <a:latin typeface="Arial" panose="020B0604020202020204" pitchFamily="34" charset="0"/>
              </a:rPr>
              <a:t>EF_COUNTERS)</a:t>
            </a:r>
          </a:p>
          <a:p>
            <a:pPr rtl="0" fontAlgn="base">
              <a:spcBef>
                <a:spcPts val="0"/>
              </a:spcBef>
              <a:spcAft>
                <a:spcPts val="0"/>
              </a:spcAft>
              <a:buSzPct val="80000"/>
              <a:buFont typeface="+mj-lt"/>
              <a:buAutoNum type="arabicPeriod"/>
            </a:pPr>
            <a:r>
              <a:rPr lang="en-GB" sz="1800" b="0" i="0" u="none" strike="noStrike" dirty="0">
                <a:solidFill>
                  <a:srgbClr val="000000"/>
                </a:solidFill>
                <a:effectLst/>
                <a:latin typeface="Arial" panose="020B0604020202020204" pitchFamily="34" charset="0"/>
              </a:rPr>
              <a:t>Push event metadata at offset </a:t>
            </a:r>
            <a:br>
              <a:rPr lang="en-GB" sz="1800" b="0" i="0" u="none" strike="noStrike" dirty="0">
                <a:solidFill>
                  <a:srgbClr val="000000"/>
                </a:solidFill>
                <a:effectLst/>
                <a:latin typeface="Arial" panose="020B0604020202020204" pitchFamily="34" charset="0"/>
              </a:rPr>
            </a:br>
            <a:r>
              <a:rPr lang="en-GB" sz="1800" b="0" i="0" u="none" strike="noStrike" dirty="0">
                <a:solidFill>
                  <a:srgbClr val="000000"/>
                </a:solidFill>
                <a:effectLst/>
                <a:latin typeface="Arial" panose="020B0604020202020204" pitchFamily="34" charset="0"/>
              </a:rPr>
              <a:t>one bigger than last pushed</a:t>
            </a:r>
          </a:p>
          <a:p>
            <a:pPr rtl="0" fontAlgn="base">
              <a:spcBef>
                <a:spcPts val="0"/>
              </a:spcBef>
              <a:spcAft>
                <a:spcPts val="0"/>
              </a:spcAft>
              <a:buFont typeface="+mj-lt"/>
              <a:buAutoNum type="arabicPeriod"/>
            </a:pPr>
            <a:endParaRPr lang="en-GB" sz="1800" b="0" i="0" u="none" strike="noStrike" dirty="0">
              <a:solidFill>
                <a:srgbClr val="000000"/>
              </a:solidFill>
              <a:effectLst/>
              <a:latin typeface="Arial" panose="020B0604020202020204" pitchFamily="34" charset="0"/>
            </a:endParaRPr>
          </a:p>
          <a:p>
            <a:pPr marL="114300" indent="0" rtl="0">
              <a:spcBef>
                <a:spcPts val="0"/>
              </a:spcBef>
              <a:spcAft>
                <a:spcPts val="0"/>
              </a:spcAft>
              <a:buNone/>
            </a:pPr>
            <a:r>
              <a:rPr lang="en-GB" sz="1800" b="0" i="0" u="none" strike="noStrike" dirty="0">
                <a:solidFill>
                  <a:srgbClr val="000000"/>
                </a:solidFill>
                <a:effectLst/>
                <a:latin typeface="Arial" panose="020B0604020202020204" pitchFamily="34" charset="0"/>
              </a:rPr>
              <a:t>Queue consumer algorithm</a:t>
            </a:r>
            <a:endParaRPr lang="en-GB" b="0" dirty="0">
              <a:effectLst/>
            </a:endParaRPr>
          </a:p>
          <a:p>
            <a:pPr rtl="0" fontAlgn="base">
              <a:spcBef>
                <a:spcPts val="0"/>
              </a:spcBef>
              <a:spcAft>
                <a:spcPts val="0"/>
              </a:spcAft>
              <a:buSzPct val="80000"/>
              <a:buFont typeface="+mj-lt"/>
              <a:buAutoNum type="arabicPeriod"/>
            </a:pPr>
            <a:r>
              <a:rPr lang="en-GB" sz="1800" b="0" i="1" u="sng" strike="noStrike" dirty="0">
                <a:solidFill>
                  <a:srgbClr val="000000"/>
                </a:solidFill>
                <a:effectLst/>
                <a:latin typeface="Arial" panose="020B0604020202020204" pitchFamily="34" charset="0"/>
              </a:rPr>
              <a:t>EF_THREAD_K</a:t>
            </a:r>
            <a:r>
              <a:rPr lang="en-GB" sz="1800" b="0" i="0" u="none" strike="noStrike" dirty="0">
                <a:solidFill>
                  <a:srgbClr val="000000"/>
                </a:solidFill>
                <a:effectLst/>
                <a:latin typeface="Arial" panose="020B0604020202020204" pitchFamily="34" charset="0"/>
              </a:rPr>
              <a:t> queries associated </a:t>
            </a:r>
            <a:r>
              <a:rPr lang="en-GB" sz="1800" b="0" i="1" u="sng" strike="noStrike" dirty="0">
                <a:solidFill>
                  <a:srgbClr val="000000"/>
                </a:solidFill>
                <a:effectLst/>
                <a:latin typeface="Arial" panose="020B0604020202020204" pitchFamily="34" charset="0"/>
              </a:rPr>
              <a:t>EF_QUEUE_K</a:t>
            </a:r>
            <a:r>
              <a:rPr lang="en-GB" sz="1800" b="0" i="0" u="none" strike="noStrike" dirty="0">
                <a:solidFill>
                  <a:srgbClr val="000000"/>
                </a:solidFill>
                <a:effectLst/>
                <a:latin typeface="Arial" panose="020B0604020202020204" pitchFamily="34" charset="0"/>
              </a:rPr>
              <a:t> at offset </a:t>
            </a:r>
            <a:r>
              <a:rPr lang="en-GB" sz="1800" b="0" i="1" u="sng" strike="noStrike" dirty="0">
                <a:solidFill>
                  <a:srgbClr val="000000"/>
                </a:solidFill>
                <a:effectLst/>
                <a:latin typeface="Arial" panose="020B0604020202020204" pitchFamily="34" charset="0"/>
              </a:rPr>
              <a:t>O</a:t>
            </a:r>
            <a:r>
              <a:rPr lang="en-GB" sz="1800" b="0" i="0" u="none" strike="noStrike" dirty="0">
                <a:solidFill>
                  <a:srgbClr val="000000"/>
                </a:solidFill>
                <a:effectLst/>
                <a:latin typeface="Arial" panose="020B0604020202020204" pitchFamily="34" charset="0"/>
              </a:rPr>
              <a:t> </a:t>
            </a:r>
          </a:p>
          <a:p>
            <a:pPr rtl="0" fontAlgn="base">
              <a:spcBef>
                <a:spcPts val="0"/>
              </a:spcBef>
              <a:spcAft>
                <a:spcPts val="0"/>
              </a:spcAft>
              <a:buSzPct val="80000"/>
              <a:buFont typeface="+mj-lt"/>
              <a:buAutoNum type="arabicPeriod"/>
            </a:pPr>
            <a:r>
              <a:rPr lang="en-GB" sz="1800" b="0" i="0" u="none" strike="noStrike" dirty="0">
                <a:solidFill>
                  <a:srgbClr val="000000"/>
                </a:solidFill>
                <a:effectLst/>
                <a:latin typeface="Arial" panose="020B0604020202020204" pitchFamily="34" charset="0"/>
              </a:rPr>
              <a:t>if element at offset </a:t>
            </a:r>
            <a:r>
              <a:rPr lang="en-GB" sz="1800" b="0" i="1" u="sng" strike="noStrike" dirty="0">
                <a:solidFill>
                  <a:srgbClr val="000000"/>
                </a:solidFill>
                <a:effectLst/>
                <a:latin typeface="Arial" panose="020B0604020202020204" pitchFamily="34" charset="0"/>
              </a:rPr>
              <a:t>O</a:t>
            </a:r>
            <a:r>
              <a:rPr lang="en-GB" sz="1800" b="0" i="0" u="none" strike="noStrike" dirty="0">
                <a:solidFill>
                  <a:srgbClr val="000000"/>
                </a:solidFill>
                <a:effectLst/>
                <a:latin typeface="Arial" panose="020B0604020202020204" pitchFamily="34" charset="0"/>
              </a:rPr>
              <a:t> exists process it and increment </a:t>
            </a:r>
            <a:r>
              <a:rPr lang="en-GB" sz="1800" b="0" i="1" u="sng" strike="noStrike" dirty="0">
                <a:solidFill>
                  <a:srgbClr val="000000"/>
                </a:solidFill>
                <a:effectLst/>
                <a:latin typeface="Arial" panose="020B0604020202020204" pitchFamily="34" charset="0"/>
              </a:rPr>
              <a:t>EF_COUNTER_K</a:t>
            </a:r>
            <a:r>
              <a:rPr lang="en-GB" sz="1800" b="0" i="0" u="none" strike="noStrike" dirty="0">
                <a:solidFill>
                  <a:srgbClr val="000000"/>
                </a:solidFill>
                <a:effectLst/>
                <a:latin typeface="Arial" panose="020B0604020202020204" pitchFamily="34" charset="0"/>
              </a:rPr>
              <a:t> by one</a:t>
            </a:r>
          </a:p>
          <a:p>
            <a:pPr rtl="0" fontAlgn="base">
              <a:spcBef>
                <a:spcPts val="0"/>
              </a:spcBef>
              <a:spcAft>
                <a:spcPts val="0"/>
              </a:spcAft>
              <a:buSzPct val="80000"/>
              <a:buFont typeface="+mj-lt"/>
              <a:buAutoNum type="arabicPeriod"/>
            </a:pPr>
            <a:r>
              <a:rPr lang="en-GB" sz="1800" b="0" i="0" u="none" strike="noStrike" dirty="0">
                <a:solidFill>
                  <a:srgbClr val="000000"/>
                </a:solidFill>
                <a:effectLst/>
                <a:latin typeface="Arial" panose="020B0604020202020204" pitchFamily="34" charset="0"/>
              </a:rPr>
              <a:t>if element at offset </a:t>
            </a:r>
            <a:r>
              <a:rPr lang="en-GB" sz="1800" b="0" i="1" u="sng" dirty="0">
                <a:solidFill>
                  <a:srgbClr val="000000"/>
                </a:solidFill>
                <a:effectLst/>
                <a:latin typeface="Arial" panose="020B0604020202020204" pitchFamily="34" charset="0"/>
              </a:rPr>
              <a:t>O</a:t>
            </a:r>
            <a:r>
              <a:rPr lang="en-GB" sz="1800" b="0" i="0" u="none" strike="noStrike" dirty="0">
                <a:solidFill>
                  <a:srgbClr val="000000"/>
                </a:solidFill>
                <a:effectLst/>
                <a:latin typeface="Arial" panose="020B0604020202020204" pitchFamily="34" charset="0"/>
              </a:rPr>
              <a:t> does not exist sleep for XXXX (this is </a:t>
            </a:r>
            <a:r>
              <a:rPr lang="en-GB" sz="1800" b="0" i="0" u="none" strike="noStrike" dirty="0" err="1">
                <a:solidFill>
                  <a:srgbClr val="000000"/>
                </a:solidFill>
                <a:effectLst/>
                <a:latin typeface="Arial" panose="020B0604020202020204" pitchFamily="34" charset="0"/>
              </a:rPr>
              <a:t>XXXHz</a:t>
            </a:r>
            <a:r>
              <a:rPr lang="en-GB" sz="1800" b="0" i="0" u="none" strike="noStrike" dirty="0">
                <a:solidFill>
                  <a:srgbClr val="000000"/>
                </a:solidFill>
                <a:effectLst/>
                <a:latin typeface="Arial" panose="020B0604020202020204" pitchFamily="34" charset="0"/>
              </a:rPr>
              <a:t>)</a:t>
            </a:r>
            <a:endParaRPr lang="en-GB" dirty="0">
              <a:solidFill>
                <a:srgbClr val="000000"/>
              </a:solidFill>
              <a:latin typeface="Arial" panose="020B0604020202020204" pitchFamily="34" charset="0"/>
            </a:endParaRPr>
          </a:p>
          <a:p>
            <a:pPr marL="114300" indent="0" rtl="0" fontAlgn="base">
              <a:spcBef>
                <a:spcPts val="0"/>
              </a:spcBef>
              <a:spcAft>
                <a:spcPts val="0"/>
              </a:spcAft>
              <a:buNone/>
            </a:pPr>
            <a:endParaRPr lang="en-GB" dirty="0"/>
          </a:p>
        </p:txBody>
      </p:sp>
      <p:sp>
        <p:nvSpPr>
          <p:cNvPr id="4" name="Slide Number Placeholder 3">
            <a:extLst>
              <a:ext uri="{FF2B5EF4-FFF2-40B4-BE49-F238E27FC236}">
                <a16:creationId xmlns:a16="http://schemas.microsoft.com/office/drawing/2014/main" id="{B65B34C8-E139-FF77-9643-1ECA88F6D7D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pic>
        <p:nvPicPr>
          <p:cNvPr id="10246" name="Picture 6">
            <a:extLst>
              <a:ext uri="{FF2B5EF4-FFF2-40B4-BE49-F238E27FC236}">
                <a16:creationId xmlns:a16="http://schemas.microsoft.com/office/drawing/2014/main" id="{3A673BC1-7582-1DC4-E7BF-982983BA6E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9569" y="1351688"/>
            <a:ext cx="4842731" cy="3017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6937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Results – number of nodes comparison</a:t>
            </a:r>
            <a:endParaRPr dirty="0"/>
          </a:p>
        </p:txBody>
      </p:sp>
      <p:sp>
        <p:nvSpPr>
          <p:cNvPr id="130" name="Google Shape;130;p25"/>
          <p:cNvSpPr txBox="1">
            <a:spLocks noGrp="1"/>
          </p:cNvSpPr>
          <p:nvPr>
            <p:ph type="body" idx="1"/>
          </p:nvPr>
        </p:nvSpPr>
        <p:spPr>
          <a:xfrm flipH="1">
            <a:off x="-8379407" y="10633359"/>
            <a:ext cx="1712791" cy="577382"/>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1200"/>
              </a:spcAft>
              <a:buNone/>
            </a:pPr>
            <a:r>
              <a:rPr lang="pl-PL" dirty="0"/>
              <a:t>* </a:t>
            </a:r>
            <a:endParaRPr dirty="0"/>
          </a:p>
        </p:txBody>
      </p:sp>
      <p:pic>
        <p:nvPicPr>
          <p:cNvPr id="1030" name="Picture 6">
            <a:extLst>
              <a:ext uri="{FF2B5EF4-FFF2-40B4-BE49-F238E27FC236}">
                <a16:creationId xmlns:a16="http://schemas.microsoft.com/office/drawing/2014/main" id="{F3384E80-AA00-7440-2AAA-DF14A2030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000" y="1017724"/>
            <a:ext cx="3600000" cy="360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E144DC1E-1AE0-30B1-4C8D-E4FD483DF3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017723"/>
            <a:ext cx="3600000" cy="3600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EAB7789-544C-6CD1-7676-320FE2196155}"/>
              </a:ext>
            </a:extLst>
          </p:cNvPr>
          <p:cNvSpPr txBox="1"/>
          <p:nvPr/>
        </p:nvSpPr>
        <p:spPr>
          <a:xfrm>
            <a:off x="5827986" y="1170122"/>
            <a:ext cx="2012731" cy="307777"/>
          </a:xfrm>
          <a:prstGeom prst="rect">
            <a:avLst/>
          </a:prstGeom>
          <a:noFill/>
        </p:spPr>
        <p:txBody>
          <a:bodyPr wrap="square" rtlCol="0">
            <a:spAutoFit/>
          </a:bodyPr>
          <a:lstStyle/>
          <a:p>
            <a:r>
              <a:rPr lang="en-GB" dirty="0"/>
              <a:t>1 proc</a:t>
            </a:r>
          </a:p>
        </p:txBody>
      </p:sp>
      <p:sp>
        <p:nvSpPr>
          <p:cNvPr id="4" name="TextBox 3">
            <a:extLst>
              <a:ext uri="{FF2B5EF4-FFF2-40B4-BE49-F238E27FC236}">
                <a16:creationId xmlns:a16="http://schemas.microsoft.com/office/drawing/2014/main" id="{E905C55F-3284-7D55-8D3B-73F4926BA24D}"/>
              </a:ext>
            </a:extLst>
          </p:cNvPr>
          <p:cNvSpPr txBox="1"/>
          <p:nvPr/>
        </p:nvSpPr>
        <p:spPr>
          <a:xfrm>
            <a:off x="2075586" y="1170122"/>
            <a:ext cx="2012731" cy="307777"/>
          </a:xfrm>
          <a:prstGeom prst="rect">
            <a:avLst/>
          </a:prstGeom>
          <a:noFill/>
        </p:spPr>
        <p:txBody>
          <a:bodyPr wrap="square" rtlCol="0">
            <a:spAutoFit/>
          </a:bodyPr>
          <a:lstStyle/>
          <a:p>
            <a:r>
              <a:rPr lang="en-GB" dirty="0"/>
              <a:t>29 procs</a:t>
            </a:r>
          </a:p>
        </p:txBody>
      </p:sp>
      <p:sp>
        <p:nvSpPr>
          <p:cNvPr id="5" name="Slide Number Placeholder 4">
            <a:extLst>
              <a:ext uri="{FF2B5EF4-FFF2-40B4-BE49-F238E27FC236}">
                <a16:creationId xmlns:a16="http://schemas.microsoft.com/office/drawing/2014/main" id="{CFB44E62-45BA-63A4-BE0A-3F2F3D0CC9A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DB8E5-4816-BF4B-33A5-257F33EB6396}"/>
              </a:ext>
            </a:extLst>
          </p:cNvPr>
          <p:cNvSpPr>
            <a:spLocks noGrp="1"/>
          </p:cNvSpPr>
          <p:nvPr>
            <p:ph type="title"/>
          </p:nvPr>
        </p:nvSpPr>
        <p:spPr/>
        <p:txBody>
          <a:bodyPr>
            <a:normAutofit fontScale="90000"/>
          </a:bodyPr>
          <a:lstStyle/>
          <a:p>
            <a:r>
              <a:rPr lang="en-GB" dirty="0"/>
              <a:t>Results – metadata transfer</a:t>
            </a:r>
          </a:p>
        </p:txBody>
      </p:sp>
      <p:pic>
        <p:nvPicPr>
          <p:cNvPr id="2056" name="Picture 8">
            <a:extLst>
              <a:ext uri="{FF2B5EF4-FFF2-40B4-BE49-F238E27FC236}">
                <a16:creationId xmlns:a16="http://schemas.microsoft.com/office/drawing/2014/main" id="{88108AAB-5B47-313B-35B3-B78229A1CD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000" y="888124"/>
            <a:ext cx="3600000" cy="3600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1F5B8CEA-CF9C-759A-4563-DD37C01092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888124"/>
            <a:ext cx="3600000" cy="3600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9E4006A-F9A4-D0D5-B122-91FE576F0DA5}"/>
              </a:ext>
            </a:extLst>
          </p:cNvPr>
          <p:cNvSpPr txBox="1"/>
          <p:nvPr/>
        </p:nvSpPr>
        <p:spPr>
          <a:xfrm>
            <a:off x="5293866" y="964670"/>
            <a:ext cx="2138856" cy="307777"/>
          </a:xfrm>
          <a:prstGeom prst="rect">
            <a:avLst/>
          </a:prstGeom>
          <a:noFill/>
        </p:spPr>
        <p:txBody>
          <a:bodyPr wrap="square" rtlCol="0">
            <a:spAutoFit/>
          </a:bodyPr>
          <a:lstStyle/>
          <a:p>
            <a:r>
              <a:rPr lang="en-GB" dirty="0"/>
              <a:t>w/o metadata transfer</a:t>
            </a:r>
          </a:p>
        </p:txBody>
      </p:sp>
      <p:sp>
        <p:nvSpPr>
          <p:cNvPr id="5" name="TextBox 4">
            <a:extLst>
              <a:ext uri="{FF2B5EF4-FFF2-40B4-BE49-F238E27FC236}">
                <a16:creationId xmlns:a16="http://schemas.microsoft.com/office/drawing/2014/main" id="{A472A481-34B0-D9F1-B039-FBBD5EABD654}"/>
              </a:ext>
            </a:extLst>
          </p:cNvPr>
          <p:cNvSpPr txBox="1"/>
          <p:nvPr/>
        </p:nvSpPr>
        <p:spPr>
          <a:xfrm>
            <a:off x="1702572" y="964671"/>
            <a:ext cx="1975842" cy="307777"/>
          </a:xfrm>
          <a:prstGeom prst="rect">
            <a:avLst/>
          </a:prstGeom>
          <a:noFill/>
        </p:spPr>
        <p:txBody>
          <a:bodyPr wrap="square" rtlCol="0">
            <a:spAutoFit/>
          </a:bodyPr>
          <a:lstStyle/>
          <a:p>
            <a:r>
              <a:rPr lang="en-GB" dirty="0"/>
              <a:t>w/ metadata transfer</a:t>
            </a:r>
          </a:p>
        </p:txBody>
      </p:sp>
      <p:sp>
        <p:nvSpPr>
          <p:cNvPr id="6" name="Slide Number Placeholder 5">
            <a:extLst>
              <a:ext uri="{FF2B5EF4-FFF2-40B4-BE49-F238E27FC236}">
                <a16:creationId xmlns:a16="http://schemas.microsoft.com/office/drawing/2014/main" id="{A7430249-88D1-2243-59B1-BB428181E49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2822007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70FBC-BB66-0E2B-D29B-086843B48CB7}"/>
              </a:ext>
            </a:extLst>
          </p:cNvPr>
          <p:cNvSpPr>
            <a:spLocks noGrp="1"/>
          </p:cNvSpPr>
          <p:nvPr>
            <p:ph type="title"/>
          </p:nvPr>
        </p:nvSpPr>
        <p:spPr>
          <a:xfrm>
            <a:off x="265500" y="364175"/>
            <a:ext cx="4045200" cy="1225634"/>
          </a:xfrm>
        </p:spPr>
        <p:txBody>
          <a:bodyPr wrap="square" anchor="b">
            <a:normAutofit fontScale="90000"/>
          </a:bodyPr>
          <a:lstStyle/>
          <a:p>
            <a:r>
              <a:rPr lang="en-GB" dirty="0"/>
              <a:t>ATLAS Dataflow - overview</a:t>
            </a:r>
          </a:p>
        </p:txBody>
      </p:sp>
      <p:sp>
        <p:nvSpPr>
          <p:cNvPr id="3" name="Text Placeholder 2">
            <a:extLst>
              <a:ext uri="{FF2B5EF4-FFF2-40B4-BE49-F238E27FC236}">
                <a16:creationId xmlns:a16="http://schemas.microsoft.com/office/drawing/2014/main" id="{DE829AF7-7167-4A3D-534D-C5C20AC47D11}"/>
              </a:ext>
            </a:extLst>
          </p:cNvPr>
          <p:cNvSpPr>
            <a:spLocks noGrp="1"/>
          </p:cNvSpPr>
          <p:nvPr>
            <p:ph type="body" idx="2"/>
          </p:nvPr>
        </p:nvSpPr>
        <p:spPr>
          <a:xfrm>
            <a:off x="4939500" y="724075"/>
            <a:ext cx="3837000" cy="3695100"/>
          </a:xfrm>
        </p:spPr>
        <p:txBody>
          <a:bodyPr wrap="square" anchor="ctr">
            <a:normAutofit/>
          </a:bodyPr>
          <a:lstStyle/>
          <a:p>
            <a:pPr marL="114300" indent="0">
              <a:spcAft>
                <a:spcPts val="600"/>
              </a:spcAft>
              <a:buNone/>
            </a:pPr>
            <a:r>
              <a:rPr lang="en-GB" dirty="0">
                <a:effectLst/>
              </a:rPr>
              <a:t>Dataflow is the TDAQ sub-system that manages the movement of data from the detector readout system to the processing farm that analyses and selects interesting physics events</a:t>
            </a:r>
          </a:p>
          <a:p>
            <a:pPr marL="114300" indent="0">
              <a:spcAft>
                <a:spcPts val="600"/>
              </a:spcAft>
              <a:buNone/>
            </a:pPr>
            <a:endParaRPr lang="en-GB" dirty="0">
              <a:effectLst/>
            </a:endParaRPr>
          </a:p>
        </p:txBody>
      </p:sp>
      <p:sp>
        <p:nvSpPr>
          <p:cNvPr id="4" name="Slide Number Placeholder 3">
            <a:extLst>
              <a:ext uri="{FF2B5EF4-FFF2-40B4-BE49-F238E27FC236}">
                <a16:creationId xmlns:a16="http://schemas.microsoft.com/office/drawing/2014/main" id="{AE3E5B9E-E8F1-4555-A3CB-8A380E6AACAF}"/>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2</a:t>
            </a:fld>
            <a:endParaRPr lang="en" sz="900"/>
          </a:p>
        </p:txBody>
      </p:sp>
      <p:pic>
        <p:nvPicPr>
          <p:cNvPr id="8194" name="Picture 2">
            <a:extLst>
              <a:ext uri="{FF2B5EF4-FFF2-40B4-BE49-F238E27FC236}">
                <a16:creationId xmlns:a16="http://schemas.microsoft.com/office/drawing/2014/main" id="{AAA8B101-0E5D-26FB-4AF3-133914D696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500" y="1524391"/>
            <a:ext cx="3837000" cy="3335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3155788"/>
      </p:ext>
    </p:extLst>
  </p:cSld>
  <p:clrMapOvr>
    <a:masterClrMapping/>
  </p:clrMapOvr>
  <mc:AlternateContent xmlns:mc="http://schemas.openxmlformats.org/markup-compatibility/2006">
    <mc:Choice xmlns:p14="http://schemas.microsoft.com/office/powerpoint/2010/main" Requires="p14">
      <p:transition spd="slow" p14:dur="2000" advTm="48516"/>
    </mc:Choice>
    <mc:Fallback>
      <p:transition spd="slow" advTm="48516"/>
    </mc:Fallback>
  </mc:AlternateContent>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0"/>
          <p:cNvSpPr txBox="1">
            <a:spLocks noGrp="1"/>
          </p:cNvSpPr>
          <p:nvPr>
            <p:ph type="title"/>
          </p:nvPr>
        </p:nvSpPr>
        <p:spPr>
          <a:xfrm>
            <a:off x="265500" y="1233175"/>
            <a:ext cx="4045200" cy="1482300"/>
          </a:xfrm>
        </p:spPr>
        <p:txBody>
          <a:bodyPr spcFirstLastPara="1" wrap="square" lIns="91425" tIns="91425" rIns="91425" bIns="91425" anchor="b" anchorCtr="0">
            <a:normAutofit/>
          </a:bodyPr>
          <a:lstStyle/>
          <a:p>
            <a:pPr marL="0" lvl="0" indent="0" rtl="0">
              <a:spcBef>
                <a:spcPts val="0"/>
              </a:spcBef>
              <a:spcAft>
                <a:spcPts val="0"/>
              </a:spcAft>
              <a:buNone/>
            </a:pPr>
            <a:r>
              <a:rPr lang="en" dirty="0"/>
              <a:t>Intel DAOS - Overview</a:t>
            </a:r>
            <a:endParaRPr lang="en-PL" dirty="0"/>
          </a:p>
          <a:p>
            <a:pPr marL="0" lvl="0" indent="0" rtl="0">
              <a:spcBef>
                <a:spcPts val="0"/>
              </a:spcBef>
              <a:spcAft>
                <a:spcPts val="0"/>
              </a:spcAft>
              <a:buNone/>
            </a:pPr>
            <a:endParaRPr lang="en-PL" dirty="0"/>
          </a:p>
        </p:txBody>
      </p:sp>
      <p:sp>
        <p:nvSpPr>
          <p:cNvPr id="104" name="Subtitle 2">
            <a:extLst>
              <a:ext uri="{FF2B5EF4-FFF2-40B4-BE49-F238E27FC236}">
                <a16:creationId xmlns:a16="http://schemas.microsoft.com/office/drawing/2014/main" id="{029BA554-370E-F3F3-A422-42CF1170CEF6}"/>
              </a:ext>
            </a:extLst>
          </p:cNvPr>
          <p:cNvSpPr>
            <a:spLocks noGrp="1"/>
          </p:cNvSpPr>
          <p:nvPr>
            <p:ph type="subTitle" idx="1"/>
          </p:nvPr>
        </p:nvSpPr>
        <p:spPr>
          <a:xfrm>
            <a:off x="265500" y="2803075"/>
            <a:ext cx="4045200" cy="1235100"/>
          </a:xfrm>
        </p:spPr>
        <p:txBody>
          <a:bodyPr>
            <a:normAutofit fontScale="55000" lnSpcReduction="20000"/>
          </a:bodyPr>
          <a:lstStyle/>
          <a:p>
            <a:r>
              <a:rPr lang="en-US" dirty="0"/>
              <a:t>“</a:t>
            </a:r>
            <a:r>
              <a:rPr lang="en-GB" sz="2400" dirty="0"/>
              <a:t>DAOS is an open-source software-defined object store, providing high bandwidth, low latency and high IOPS storage for HPC </a:t>
            </a:r>
            <a:r>
              <a:rPr lang="en-US" dirty="0"/>
              <a:t>“</a:t>
            </a:r>
          </a:p>
          <a:p>
            <a:endParaRPr lang="en-US" dirty="0"/>
          </a:p>
          <a:p>
            <a:r>
              <a:rPr lang="en-GB" sz="2400" dirty="0">
                <a:hlinkClick r:id="rId4"/>
              </a:rPr>
              <a:t>https://github.com/daos-stack/daos</a:t>
            </a:r>
            <a:endParaRPr lang="en-GB" sz="2400" dirty="0"/>
          </a:p>
          <a:p>
            <a:endParaRPr lang="en-US" dirty="0"/>
          </a:p>
        </p:txBody>
      </p:sp>
      <p:sp>
        <p:nvSpPr>
          <p:cNvPr id="99" name="Google Shape;99;p20"/>
          <p:cNvSpPr txBox="1">
            <a:spLocks noGrp="1"/>
          </p:cNvSpPr>
          <p:nvPr>
            <p:ph type="body" idx="2"/>
          </p:nvPr>
        </p:nvSpPr>
        <p:spPr>
          <a:xfrm>
            <a:off x="4939500" y="724075"/>
            <a:ext cx="3837000" cy="3695100"/>
          </a:xfrm>
        </p:spPr>
        <p:txBody>
          <a:bodyPr spcFirstLastPara="1" wrap="square" lIns="91425" tIns="91425" rIns="91425" bIns="91425" anchor="ctr" anchorCtr="0">
            <a:normAutofit/>
          </a:bodyPr>
          <a:lstStyle/>
          <a:p>
            <a:pPr marL="457200" lvl="0" indent="-342900" rtl="0">
              <a:lnSpc>
                <a:spcPct val="105000"/>
              </a:lnSpc>
              <a:spcBef>
                <a:spcPts val="0"/>
              </a:spcBef>
              <a:spcAft>
                <a:spcPts val="600"/>
              </a:spcAft>
              <a:buSzPts val="1800"/>
              <a:buChar char="●"/>
            </a:pPr>
            <a:r>
              <a:rPr lang="en-GB" sz="1500" dirty="0"/>
              <a:t>Optimized </a:t>
            </a:r>
            <a:r>
              <a:rPr lang="en-GB" sz="1500" dirty="0" err="1"/>
              <a:t>specificly</a:t>
            </a:r>
            <a:r>
              <a:rPr lang="en-GB" sz="1500" dirty="0"/>
              <a:t> for the new drive technologies (</a:t>
            </a:r>
            <a:r>
              <a:rPr lang="en-GB" sz="1500" dirty="0" err="1"/>
              <a:t>NVMe</a:t>
            </a:r>
            <a:r>
              <a:rPr lang="en-GB" sz="1500" dirty="0"/>
              <a:t>, SCM)</a:t>
            </a:r>
          </a:p>
          <a:p>
            <a:pPr marL="457200" lvl="0" indent="-342900" rtl="0">
              <a:lnSpc>
                <a:spcPct val="105000"/>
              </a:lnSpc>
              <a:spcBef>
                <a:spcPts val="0"/>
              </a:spcBef>
              <a:spcAft>
                <a:spcPts val="600"/>
              </a:spcAft>
              <a:buSzPts val="1800"/>
              <a:buChar char="●"/>
            </a:pPr>
            <a:r>
              <a:rPr lang="en-GB" sz="1500" dirty="0"/>
              <a:t>Provides key-value interface, non blocking I/O operations, end-to-end data integrity and transactional access</a:t>
            </a:r>
          </a:p>
          <a:p>
            <a:pPr>
              <a:lnSpc>
                <a:spcPct val="105000"/>
              </a:lnSpc>
              <a:spcAft>
                <a:spcPts val="600"/>
              </a:spcAft>
            </a:pPr>
            <a:r>
              <a:rPr lang="en-GB" sz="1500" dirty="0"/>
              <a:t>Allows for massively distributed deployments</a:t>
            </a:r>
          </a:p>
          <a:p>
            <a:pPr>
              <a:lnSpc>
                <a:spcPct val="105000"/>
              </a:lnSpc>
              <a:spcAft>
                <a:spcPts val="600"/>
              </a:spcAft>
            </a:pPr>
            <a:r>
              <a:rPr lang="en-GB" sz="1500" dirty="0"/>
              <a:t>Test cluster hosted at </a:t>
            </a:r>
            <a:r>
              <a:rPr lang="en-GB" sz="1500" dirty="0" err="1"/>
              <a:t>openlab</a:t>
            </a:r>
            <a:r>
              <a:rPr lang="en-GB" sz="1500" dirty="0"/>
              <a:t> </a:t>
            </a:r>
          </a:p>
          <a:p>
            <a:pPr marL="457200" lvl="0" indent="-342900" rtl="0">
              <a:lnSpc>
                <a:spcPct val="105000"/>
              </a:lnSpc>
              <a:spcBef>
                <a:spcPts val="0"/>
              </a:spcBef>
              <a:spcAft>
                <a:spcPts val="600"/>
              </a:spcAft>
              <a:buSzPts val="1800"/>
              <a:buChar char="●"/>
            </a:pPr>
            <a:r>
              <a:rPr lang="en-GB" sz="1500" dirty="0"/>
              <a:t>How can it be used as a caching solution for dataflow?</a:t>
            </a:r>
          </a:p>
          <a:p>
            <a:pPr marL="457200" lvl="0" indent="-342900" rtl="0">
              <a:lnSpc>
                <a:spcPct val="105000"/>
              </a:lnSpc>
              <a:spcBef>
                <a:spcPts val="0"/>
              </a:spcBef>
              <a:spcAft>
                <a:spcPts val="600"/>
              </a:spcAft>
              <a:buSzPts val="1800"/>
              <a:buChar char="●"/>
            </a:pPr>
            <a:endParaRPr lang="en-GB" sz="1500" dirty="0"/>
          </a:p>
        </p:txBody>
      </p:sp>
      <p:sp>
        <p:nvSpPr>
          <p:cNvPr id="3" name="Slide Number Placeholder 2">
            <a:extLst>
              <a:ext uri="{FF2B5EF4-FFF2-40B4-BE49-F238E27FC236}">
                <a16:creationId xmlns:a16="http://schemas.microsoft.com/office/drawing/2014/main" id="{19E1FF92-231A-924A-B648-2B5A2DAAD539}"/>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3</a:t>
            </a:fld>
            <a:endParaRPr lang="en" sz="900"/>
          </a:p>
        </p:txBody>
      </p:sp>
      <p:sp>
        <p:nvSpPr>
          <p:cNvPr id="9" name="Date Placeholder 3">
            <a:extLst>
              <a:ext uri="{FF2B5EF4-FFF2-40B4-BE49-F238E27FC236}">
                <a16:creationId xmlns:a16="http://schemas.microsoft.com/office/drawing/2014/main" id="{3E8E5DD7-236D-0F78-EA35-D92B50FA3D98}"/>
              </a:ext>
            </a:extLst>
          </p:cNvPr>
          <p:cNvSpPr txBox="1">
            <a:spLocks/>
          </p:cNvSpPr>
          <p:nvPr/>
        </p:nvSpPr>
        <p:spPr>
          <a:xfrm>
            <a:off x="2495600" y="6378349"/>
            <a:ext cx="1620788"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6A3F2BE8-C8C1-174A-8BBC-2DF47D596640}" type="datetime1">
              <a:rPr lang="de-CH" smtClean="0"/>
              <a:pPr/>
              <a:t>16.03.23</a:t>
            </a:fld>
            <a:endParaRPr lang="en-US" dirty="0"/>
          </a:p>
        </p:txBody>
      </p:sp>
      <p:sp>
        <p:nvSpPr>
          <p:cNvPr id="10" name="Footer Placeholder 4">
            <a:extLst>
              <a:ext uri="{FF2B5EF4-FFF2-40B4-BE49-F238E27FC236}">
                <a16:creationId xmlns:a16="http://schemas.microsoft.com/office/drawing/2014/main" id="{BAEF4A30-64F9-34C0-1273-C9DB544BF2E3}"/>
              </a:ext>
            </a:extLst>
          </p:cNvPr>
          <p:cNvSpPr txBox="1">
            <a:spLocks/>
          </p:cNvSpPr>
          <p:nvPr/>
        </p:nvSpPr>
        <p:spPr>
          <a:xfrm>
            <a:off x="4259262" y="6383848"/>
            <a:ext cx="6572221"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t>Presenter | Presentation Title</a:t>
            </a:r>
            <a:endParaRPr lang="en-US" dirty="0"/>
          </a:p>
        </p:txBody>
      </p:sp>
      <p:sp>
        <p:nvSpPr>
          <p:cNvPr id="11" name="Rectangle 10">
            <a:extLst>
              <a:ext uri="{FF2B5EF4-FFF2-40B4-BE49-F238E27FC236}">
                <a16:creationId xmlns:a16="http://schemas.microsoft.com/office/drawing/2014/main" id="{93F8D652-261F-0A2C-CAB2-01B9EB47604B}"/>
              </a:ext>
            </a:extLst>
          </p:cNvPr>
          <p:cNvSpPr/>
          <p:nvPr/>
        </p:nvSpPr>
        <p:spPr>
          <a:xfrm>
            <a:off x="983432" y="6290797"/>
            <a:ext cx="1728192" cy="567203"/>
          </a:xfrm>
          <a:prstGeom prst="rect">
            <a:avLst/>
          </a:prstGeom>
          <a:noFill/>
          <a:ln>
            <a:noFill/>
          </a:ln>
        </p:spPr>
        <p:style>
          <a:lnRef idx="1">
            <a:schemeClr val="accent1"/>
          </a:lnRef>
          <a:fillRef idx="1">
            <a:schemeClr val="accent1"/>
          </a:fillRef>
          <a:effectRef idx="0">
            <a:schemeClr val="accent1"/>
          </a:effectRef>
          <a:fontRef idx="minor">
            <a:schemeClr val="lt1"/>
          </a:fontRef>
        </p:style>
        <p:txBody>
          <a:bodyPr lIns="274320" tIns="137160" rIns="274320" bIns="137160" rtlCol="0" anchor="ctr" anchorCtr="0"/>
          <a:lstStyle/>
          <a:p>
            <a:pPr algn="ctr">
              <a:spcBef>
                <a:spcPts val="300"/>
              </a:spcBef>
            </a:pPr>
            <a:r>
              <a:rPr lang="en-US" sz="1100" dirty="0">
                <a:solidFill>
                  <a:schemeClr val="tx2"/>
                </a:solidFill>
              </a:rPr>
              <a:t>Place for your logo</a:t>
            </a:r>
          </a:p>
        </p:txBody>
      </p:sp>
    </p:spTree>
  </p:cSld>
  <p:clrMapOvr>
    <a:masterClrMapping/>
  </p:clrMapOvr>
  <mc:AlternateContent xmlns:mc="http://schemas.openxmlformats.org/markup-compatibility/2006">
    <mc:Choice xmlns:p14="http://schemas.microsoft.com/office/powerpoint/2010/main" Requires="p14">
      <p:transition spd="slow" p14:dur="2000" advTm="77259"/>
    </mc:Choice>
    <mc:Fallback>
      <p:transition spd="slow" advTm="77259"/>
    </mc:Fallback>
  </mc:AlternateContent>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xfrm>
            <a:off x="265500" y="724075"/>
            <a:ext cx="4045200" cy="1482300"/>
          </a:xfrm>
        </p:spPr>
        <p:txBody>
          <a:bodyPr spcFirstLastPara="1" wrap="square" lIns="91425" tIns="91425" rIns="91425" bIns="91425" anchor="b" anchorCtr="0">
            <a:normAutofit/>
          </a:bodyPr>
          <a:lstStyle/>
          <a:p>
            <a:pPr marL="0" lvl="0" indent="0" rtl="0">
              <a:lnSpc>
                <a:spcPct val="90000"/>
              </a:lnSpc>
              <a:spcBef>
                <a:spcPts val="0"/>
              </a:spcBef>
              <a:spcAft>
                <a:spcPts val="0"/>
              </a:spcAft>
              <a:buNone/>
            </a:pPr>
            <a:r>
              <a:rPr lang="en-GB" sz="3600" dirty="0"/>
              <a:t>Phase-II Dataflow in numbers</a:t>
            </a:r>
          </a:p>
        </p:txBody>
      </p:sp>
      <p:sp>
        <p:nvSpPr>
          <p:cNvPr id="86" name="Google Shape;86;p18"/>
          <p:cNvSpPr txBox="1">
            <a:spLocks noGrp="1"/>
          </p:cNvSpPr>
          <p:nvPr>
            <p:ph type="body" idx="2"/>
          </p:nvPr>
        </p:nvSpPr>
        <p:spPr>
          <a:xfrm>
            <a:off x="4939500" y="724075"/>
            <a:ext cx="3837000" cy="3695100"/>
          </a:xfrm>
        </p:spPr>
        <p:txBody>
          <a:bodyPr spcFirstLastPara="1" wrap="square" lIns="91425" tIns="91425" rIns="91425" bIns="91425" anchor="ctr" anchorCtr="0">
            <a:normAutofit/>
          </a:bodyPr>
          <a:lstStyle/>
          <a:p>
            <a:pPr>
              <a:spcAft>
                <a:spcPts val="600"/>
              </a:spcAft>
            </a:pPr>
            <a:r>
              <a:rPr lang="en" dirty="0"/>
              <a:t>~500 nodes producing 10 kB fragments (on average)</a:t>
            </a:r>
          </a:p>
          <a:p>
            <a:pPr marL="457200" lvl="0" indent="-342900" rtl="0">
              <a:spcBef>
                <a:spcPts val="0"/>
              </a:spcBef>
              <a:spcAft>
                <a:spcPts val="600"/>
              </a:spcAft>
              <a:buSzPts val="1800"/>
              <a:buChar char="●"/>
            </a:pPr>
            <a:r>
              <a:rPr lang="en" dirty="0"/>
              <a:t>Data comes in at 1Mhz (synchronized)</a:t>
            </a:r>
            <a:endParaRPr lang="en-PL" dirty="0"/>
          </a:p>
          <a:p>
            <a:pPr marL="457200" lvl="0" indent="-342900" rtl="0">
              <a:spcBef>
                <a:spcPts val="0"/>
              </a:spcBef>
              <a:spcAft>
                <a:spcPts val="600"/>
              </a:spcAft>
              <a:buSzPts val="1800"/>
              <a:buChar char="●"/>
            </a:pPr>
            <a:r>
              <a:rPr lang="en-GB" dirty="0"/>
              <a:t>Very high overall </a:t>
            </a:r>
            <a:br>
              <a:rPr lang="en-GB" dirty="0"/>
            </a:br>
            <a:r>
              <a:rPr lang="en-GB" dirty="0"/>
              <a:t>throughput: 5 TB/s</a:t>
            </a:r>
          </a:p>
          <a:p>
            <a:pPr marL="457200" lvl="0" indent="-342900" rtl="0">
              <a:spcBef>
                <a:spcPts val="0"/>
              </a:spcBef>
              <a:spcAft>
                <a:spcPts val="600"/>
              </a:spcAft>
              <a:buSzPts val="1800"/>
              <a:buChar char="●"/>
            </a:pPr>
            <a:r>
              <a:rPr lang="en" dirty="0"/>
              <a:t>~3500 consumer machines</a:t>
            </a:r>
            <a:br>
              <a:rPr lang="en" dirty="0"/>
            </a:br>
            <a:endParaRPr lang="en" dirty="0"/>
          </a:p>
        </p:txBody>
      </p:sp>
      <p:sp>
        <p:nvSpPr>
          <p:cNvPr id="2" name="Slide Number Placeholder 1">
            <a:extLst>
              <a:ext uri="{FF2B5EF4-FFF2-40B4-BE49-F238E27FC236}">
                <a16:creationId xmlns:a16="http://schemas.microsoft.com/office/drawing/2014/main" id="{A9F78F52-EB4A-31C2-CB5B-F9E87C08BF0F}"/>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4</a:t>
            </a:fld>
            <a:endParaRPr lang="en" sz="900"/>
          </a:p>
        </p:txBody>
      </p:sp>
      <p:pic>
        <p:nvPicPr>
          <p:cNvPr id="11274" name="Picture 10">
            <a:extLst>
              <a:ext uri="{FF2B5EF4-FFF2-40B4-BE49-F238E27FC236}">
                <a16:creationId xmlns:a16="http://schemas.microsoft.com/office/drawing/2014/main" id="{18D954B0-1301-B3CA-A024-3C65943510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713" y="2937126"/>
            <a:ext cx="4202773" cy="10703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advTm="61861"/>
    </mc:Choice>
    <mc:Fallback>
      <p:transition spd="slow" advTm="61861"/>
    </mc:Fallback>
  </mc:AlternateContent>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CECD-FD48-81CE-3AE5-E9168BA6F78F}"/>
              </a:ext>
            </a:extLst>
          </p:cNvPr>
          <p:cNvSpPr>
            <a:spLocks noGrp="1"/>
          </p:cNvSpPr>
          <p:nvPr>
            <p:ph type="title"/>
          </p:nvPr>
        </p:nvSpPr>
        <p:spPr>
          <a:xfrm>
            <a:off x="265500" y="347613"/>
            <a:ext cx="4045200" cy="571982"/>
          </a:xfrm>
        </p:spPr>
        <p:txBody>
          <a:bodyPr wrap="square" anchor="b">
            <a:normAutofit fontScale="90000"/>
          </a:bodyPr>
          <a:lstStyle/>
          <a:p>
            <a:r>
              <a:rPr lang="en-GB" sz="3200" dirty="0"/>
              <a:t>Proposed design</a:t>
            </a:r>
          </a:p>
        </p:txBody>
      </p:sp>
      <p:sp>
        <p:nvSpPr>
          <p:cNvPr id="11" name="Text Placeholder 3">
            <a:extLst>
              <a:ext uri="{FF2B5EF4-FFF2-40B4-BE49-F238E27FC236}">
                <a16:creationId xmlns:a16="http://schemas.microsoft.com/office/drawing/2014/main" id="{E9634723-D388-F590-6EE3-E482ECEFA4FD}"/>
              </a:ext>
            </a:extLst>
          </p:cNvPr>
          <p:cNvSpPr>
            <a:spLocks noGrp="1"/>
          </p:cNvSpPr>
          <p:nvPr>
            <p:ph type="body" idx="2"/>
          </p:nvPr>
        </p:nvSpPr>
        <p:spPr>
          <a:xfrm>
            <a:off x="4939500" y="724075"/>
            <a:ext cx="3837000" cy="3695100"/>
          </a:xfrm>
        </p:spPr>
        <p:txBody>
          <a:bodyPr/>
          <a:lstStyle/>
          <a:p>
            <a:pPr marL="114300" indent="0">
              <a:buNone/>
            </a:pPr>
            <a:r>
              <a:rPr lang="en" dirty="0"/>
              <a:t>To investigate the performance characteristics of the proposed solution, existing emulators have been extended. Storage Handler implementation making use of DAOS </a:t>
            </a:r>
            <a:r>
              <a:rPr lang="en" dirty="0" err="1"/>
              <a:t>capabilit</a:t>
            </a:r>
            <a:r>
              <a:rPr lang="en-GB" dirty="0" err="1"/>
              <a:t>i</a:t>
            </a:r>
            <a:r>
              <a:rPr lang="en" dirty="0"/>
              <a:t>es has been implemented.</a:t>
            </a:r>
          </a:p>
          <a:p>
            <a:pPr marL="114300" indent="0">
              <a:buNone/>
            </a:pPr>
            <a:endParaRPr lang="en-US" dirty="0"/>
          </a:p>
        </p:txBody>
      </p:sp>
      <p:sp>
        <p:nvSpPr>
          <p:cNvPr id="4" name="Slide Number Placeholder 3">
            <a:extLst>
              <a:ext uri="{FF2B5EF4-FFF2-40B4-BE49-F238E27FC236}">
                <a16:creationId xmlns:a16="http://schemas.microsoft.com/office/drawing/2014/main" id="{F7CE025F-179F-39B4-5EE9-E47ECBD0A81B}"/>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5</a:t>
            </a:fld>
            <a:endParaRPr lang="en" sz="900"/>
          </a:p>
        </p:txBody>
      </p:sp>
      <p:pic>
        <p:nvPicPr>
          <p:cNvPr id="5" name="Picture 2">
            <a:extLst>
              <a:ext uri="{FF2B5EF4-FFF2-40B4-BE49-F238E27FC236}">
                <a16:creationId xmlns:a16="http://schemas.microsoft.com/office/drawing/2014/main" id="{3FD27379-C791-4B1D-DA19-A3970669B7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97" y="2571625"/>
            <a:ext cx="4511304" cy="20221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a16="http://schemas.microsoft.com/office/drawing/2014/main" id="{16A07CC3-FEC4-5AA7-CFB0-3CA2F3E72D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3509" y="919595"/>
            <a:ext cx="2788674" cy="1761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122858"/>
      </p:ext>
    </p:extLst>
  </p:cSld>
  <p:clrMapOvr>
    <a:masterClrMapping/>
  </p:clrMapOvr>
  <mc:AlternateContent xmlns:mc="http://schemas.openxmlformats.org/markup-compatibility/2006">
    <mc:Choice xmlns:p14="http://schemas.microsoft.com/office/powerpoint/2010/main" Requires="p14">
      <p:transition spd="slow" p14:dur="2000" advTm="72120"/>
    </mc:Choice>
    <mc:Fallback>
      <p:transition spd="slow" advTm="7212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Proposed design – tradeoffs</a:t>
            </a:r>
            <a:endParaRPr dirty="0"/>
          </a:p>
        </p:txBody>
      </p:sp>
      <p:graphicFrame>
        <p:nvGraphicFramePr>
          <p:cNvPr id="93" name="Google Shape;93;p19"/>
          <p:cNvGraphicFramePr/>
          <p:nvPr>
            <p:extLst>
              <p:ext uri="{D42A27DB-BD31-4B8C-83A1-F6EECF244321}">
                <p14:modId xmlns:p14="http://schemas.microsoft.com/office/powerpoint/2010/main" val="2851387222"/>
              </p:ext>
            </p:extLst>
          </p:nvPr>
        </p:nvGraphicFramePr>
        <p:xfrm>
          <a:off x="952500" y="1642138"/>
          <a:ext cx="7239000" cy="2499300"/>
        </p:xfrm>
        <a:graphic>
          <a:graphicData uri="http://schemas.openxmlformats.org/drawingml/2006/table">
            <a:tbl>
              <a:tblPr>
                <a:noFill/>
                <a:tableStyleId>{30FC842A-719F-4EC0-B325-C1641847F578}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
                        <a:t>Advantages</a:t>
                      </a:r>
                      <a:endParaRPr/>
                    </a:p>
                  </a:txBody>
                  <a:tcPr marL="91425" marR="91425" marT="91425" marB="91425"/>
                </a:tc>
                <a:tc>
                  <a:txBody>
                    <a:bodyPr/>
                    <a:lstStyle/>
                    <a:p>
                      <a:pPr marL="0" lvl="0" indent="0" algn="l" rtl="0">
                        <a:spcBef>
                          <a:spcPts val="0"/>
                        </a:spcBef>
                        <a:spcAft>
                          <a:spcPts val="0"/>
                        </a:spcAft>
                        <a:buNone/>
                      </a:pPr>
                      <a:r>
                        <a:rPr lang="en"/>
                        <a:t>Disadvantages</a:t>
                      </a:r>
                      <a:endParaRPr/>
                    </a:p>
                  </a:txBody>
                  <a:tcPr marL="91425" marR="91425" marT="91425" marB="91425"/>
                </a:tc>
                <a:extLst>
                  <a:ext uri="{0D108BD9-81ED-4DB2-BD59-A6C34878D82A}">
                    <a16:rowId xmlns:a16="http://schemas.microsoft.com/office/drawing/2014/main" val="10000"/>
                  </a:ext>
                </a:extLst>
              </a:tr>
              <a:tr h="381000">
                <a:tc>
                  <a: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GB" sz="1400" b="0" i="0" u="none" strike="noStrike" cap="none" dirty="0">
                          <a:solidFill>
                            <a:srgbClr val="000000"/>
                          </a:solidFill>
                          <a:effectLst/>
                          <a:latin typeface="Arial"/>
                          <a:cs typeface="Arial"/>
                          <a:sym typeface="Arial"/>
                        </a:rPr>
                        <a:t>Separation between tightly constrained real-time system and the processing farm</a:t>
                      </a:r>
                      <a:endParaRPr lang="en-GB" sz="1400" b="0" i="0" u="none" strike="noStrike" cap="none" dirty="0">
                        <a:solidFill>
                          <a:srgbClr val="000000"/>
                        </a:solidFill>
                        <a:effectLst/>
                        <a:latin typeface="Arial"/>
                        <a:ea typeface="Arial"/>
                        <a:cs typeface="Arial"/>
                        <a:sym typeface="Arial"/>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GB" sz="1400" b="0" i="0" u="none" strike="noStrike" cap="none" dirty="0">
                          <a:solidFill>
                            <a:srgbClr val="000000"/>
                          </a:solidFill>
                          <a:effectLst/>
                          <a:latin typeface="Arial"/>
                          <a:ea typeface="Arial"/>
                          <a:cs typeface="Arial"/>
                          <a:sym typeface="Arial"/>
                        </a:rPr>
                        <a:t>Previously event filter farm needed to be sized to accommodate for the peak data production, big enough buffer allows for sizing it for the average</a:t>
                      </a:r>
                      <a:endParaRPr lang="en-GB" dirty="0"/>
                    </a:p>
                    <a:p>
                      <a:pPr marL="457200" lvl="0" indent="-317500" algn="l" rtl="0">
                        <a:spcBef>
                          <a:spcPts val="0"/>
                        </a:spcBef>
                        <a:spcAft>
                          <a:spcPts val="0"/>
                        </a:spcAft>
                        <a:buSzPts val="1400"/>
                        <a:buChar char="●"/>
                      </a:pPr>
                      <a:r>
                        <a:rPr lang="en-GB" dirty="0"/>
                        <a:t>Persistent storage of metadata</a:t>
                      </a:r>
                    </a:p>
                  </a:txBody>
                  <a:tcPr marL="91425" marR="91425" marT="91425" marB="91425"/>
                </a:tc>
                <a:tc>
                  <a:txBody>
                    <a:bodyPr/>
                    <a:lstStyle/>
                    <a:p>
                      <a:pPr marL="457200" lvl="0" indent="-317500" algn="l" rtl="0">
                        <a:spcBef>
                          <a:spcPts val="0"/>
                        </a:spcBef>
                        <a:spcAft>
                          <a:spcPts val="0"/>
                        </a:spcAft>
                        <a:buSzPts val="1400"/>
                        <a:buChar char="●"/>
                      </a:pPr>
                      <a:r>
                        <a:rPr lang="en" dirty="0"/>
                        <a:t>Persistent storage solution requires:</a:t>
                      </a:r>
                      <a:endParaRPr dirty="0"/>
                    </a:p>
                    <a:p>
                      <a:pPr marL="914400" lvl="1" indent="-317500" algn="l" rtl="0">
                        <a:spcBef>
                          <a:spcPts val="0"/>
                        </a:spcBef>
                        <a:spcAft>
                          <a:spcPts val="0"/>
                        </a:spcAft>
                        <a:buSzPts val="1400"/>
                        <a:buChar char="○"/>
                      </a:pPr>
                      <a:r>
                        <a:rPr lang="en" dirty="0"/>
                        <a:t>High throughput</a:t>
                      </a:r>
                      <a:endParaRPr dirty="0"/>
                    </a:p>
                    <a:p>
                      <a:pPr marL="914400" lvl="1" indent="-317500" algn="l" rtl="0">
                        <a:spcBef>
                          <a:spcPts val="0"/>
                        </a:spcBef>
                        <a:spcAft>
                          <a:spcPts val="0"/>
                        </a:spcAft>
                        <a:buSzPts val="1400"/>
                        <a:buChar char="○"/>
                      </a:pPr>
                      <a:r>
                        <a:rPr lang="en" dirty="0"/>
                        <a:t>High IOPS</a:t>
                      </a:r>
                      <a:endParaRPr dirty="0"/>
                    </a:p>
                    <a:p>
                      <a:pPr marL="457200" lvl="0" indent="-317500" algn="l" rtl="0">
                        <a:spcBef>
                          <a:spcPts val="0"/>
                        </a:spcBef>
                        <a:spcAft>
                          <a:spcPts val="0"/>
                        </a:spcAft>
                        <a:buSzPts val="1400"/>
                        <a:buChar char="●"/>
                      </a:pPr>
                      <a:r>
                        <a:rPr lang="en" dirty="0"/>
                        <a:t>Big upfront cost</a:t>
                      </a:r>
                      <a:endParaRPr dirty="0"/>
                    </a:p>
                    <a:p>
                      <a:pPr marL="457200" lvl="0" indent="-317500" algn="l" rtl="0">
                        <a:spcBef>
                          <a:spcPts val="0"/>
                        </a:spcBef>
                        <a:spcAft>
                          <a:spcPts val="0"/>
                        </a:spcAft>
                        <a:buSzPts val="1400"/>
                        <a:buChar char="●"/>
                      </a:pPr>
                      <a:r>
                        <a:rPr lang="en" dirty="0"/>
                        <a:t>Big maintenance cost – drive wear (can be limited by the use of persistent memory devices)</a:t>
                      </a:r>
                      <a:endParaRPr dirty="0"/>
                    </a:p>
                  </a:txBody>
                  <a:tcPr marL="91425" marR="91425" marT="91425" marB="91425"/>
                </a:tc>
                <a:extLst>
                  <a:ext uri="{0D108BD9-81ED-4DB2-BD59-A6C34878D82A}">
                    <a16:rowId xmlns:a16="http://schemas.microsoft.com/office/drawing/2014/main" val="10001"/>
                  </a:ext>
                </a:extLst>
              </a:tr>
            </a:tbl>
          </a:graphicData>
        </a:graphic>
      </p:graphicFrame>
      <p:sp>
        <p:nvSpPr>
          <p:cNvPr id="2" name="Slide Number Placeholder 1">
            <a:extLst>
              <a:ext uri="{FF2B5EF4-FFF2-40B4-BE49-F238E27FC236}">
                <a16:creationId xmlns:a16="http://schemas.microsoft.com/office/drawing/2014/main" id="{BDA004C0-6734-60A8-E7B4-43B3719B085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cSld>
  <p:clrMapOvr>
    <a:masterClrMapping/>
  </p:clrMapOvr>
  <mc:AlternateContent xmlns:mc="http://schemas.openxmlformats.org/markup-compatibility/2006">
    <mc:Choice xmlns:p14="http://schemas.microsoft.com/office/powerpoint/2010/main" Requires="p14">
      <p:transition spd="slow" p14:dur="2000" advTm="128311"/>
    </mc:Choice>
    <mc:Fallback>
      <p:transition spd="slow" advTm="128311"/>
    </mc:Fallback>
  </mc:AlternateContent>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1D584-B506-A5BA-467E-4FAE119EC00A}"/>
              </a:ext>
            </a:extLst>
          </p:cNvPr>
          <p:cNvSpPr>
            <a:spLocks noGrp="1"/>
          </p:cNvSpPr>
          <p:nvPr>
            <p:ph type="title"/>
          </p:nvPr>
        </p:nvSpPr>
        <p:spPr>
          <a:xfrm>
            <a:off x="311700" y="555600"/>
            <a:ext cx="2808000" cy="755700"/>
          </a:xfrm>
        </p:spPr>
        <p:txBody>
          <a:bodyPr wrap="square" anchor="b">
            <a:normAutofit/>
          </a:bodyPr>
          <a:lstStyle/>
          <a:p>
            <a:pPr>
              <a:lnSpc>
                <a:spcPct val="90000"/>
              </a:lnSpc>
            </a:pPr>
            <a:r>
              <a:rPr lang="en-GB" sz="2000" dirty="0"/>
              <a:t>Results – data handlers</a:t>
            </a:r>
          </a:p>
        </p:txBody>
      </p:sp>
      <p:sp>
        <p:nvSpPr>
          <p:cNvPr id="16" name="Text Placeholder 2">
            <a:extLst>
              <a:ext uri="{FF2B5EF4-FFF2-40B4-BE49-F238E27FC236}">
                <a16:creationId xmlns:a16="http://schemas.microsoft.com/office/drawing/2014/main" id="{38E22274-C8F1-1F6D-E075-9108D1ED90E6}"/>
              </a:ext>
            </a:extLst>
          </p:cNvPr>
          <p:cNvSpPr>
            <a:spLocks noGrp="1"/>
          </p:cNvSpPr>
          <p:nvPr>
            <p:ph type="body" idx="1"/>
          </p:nvPr>
        </p:nvSpPr>
        <p:spPr>
          <a:xfrm>
            <a:off x="311699" y="1389600"/>
            <a:ext cx="3777309" cy="3179400"/>
          </a:xfrm>
        </p:spPr>
        <p:txBody>
          <a:bodyPr/>
          <a:lstStyle/>
          <a:p>
            <a:r>
              <a:rPr lang="en-US" dirty="0"/>
              <a:t>As expected the number of consumer nodes does not impact the performance of the dh machines</a:t>
            </a:r>
          </a:p>
          <a:p>
            <a:r>
              <a:rPr lang="en-US" dirty="0"/>
              <a:t>As expected given big enough storage backend the rate of pushing fragments scales linearly with the number of producers</a:t>
            </a:r>
          </a:p>
          <a:p>
            <a:r>
              <a:rPr lang="en-US" dirty="0"/>
              <a:t>Currently the biggest problem to overcome is the rate at which we are able to access the storage (this is true for both producer and consumers of the buffer)</a:t>
            </a:r>
          </a:p>
          <a:p>
            <a:r>
              <a:rPr lang="en-US" dirty="0"/>
              <a:t>Limited to 1 thread per machine </a:t>
            </a:r>
          </a:p>
          <a:p>
            <a:endParaRPr lang="en-US" dirty="0"/>
          </a:p>
          <a:p>
            <a:endParaRPr lang="en-US" dirty="0"/>
          </a:p>
        </p:txBody>
      </p:sp>
      <p:sp>
        <p:nvSpPr>
          <p:cNvPr id="4" name="Slide Number Placeholder 3">
            <a:extLst>
              <a:ext uri="{FF2B5EF4-FFF2-40B4-BE49-F238E27FC236}">
                <a16:creationId xmlns:a16="http://schemas.microsoft.com/office/drawing/2014/main" id="{FBBADB80-64A7-AE67-5209-8B4AF75BDF7E}"/>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7</a:t>
            </a:fld>
            <a:endParaRPr lang="en" sz="900"/>
          </a:p>
        </p:txBody>
      </p:sp>
      <p:pic>
        <p:nvPicPr>
          <p:cNvPr id="8" name="Picture 7">
            <a:extLst>
              <a:ext uri="{FF2B5EF4-FFF2-40B4-BE49-F238E27FC236}">
                <a16:creationId xmlns:a16="http://schemas.microsoft.com/office/drawing/2014/main" id="{D3B86334-2517-E4EE-1119-606B92C95664}"/>
              </a:ext>
            </a:extLst>
          </p:cNvPr>
          <p:cNvPicPr>
            <a:picLocks noChangeAspect="1"/>
          </p:cNvPicPr>
          <p:nvPr/>
        </p:nvPicPr>
        <p:blipFill>
          <a:blip r:embed="rId3"/>
          <a:stretch>
            <a:fillRect/>
          </a:stretch>
        </p:blipFill>
        <p:spPr>
          <a:xfrm>
            <a:off x="4212000" y="540017"/>
            <a:ext cx="4362491" cy="4320000"/>
          </a:xfrm>
          <a:prstGeom prst="rect">
            <a:avLst/>
          </a:prstGeom>
        </p:spPr>
      </p:pic>
    </p:spTree>
    <p:extLst>
      <p:ext uri="{BB962C8B-B14F-4D97-AF65-F5344CB8AC3E}">
        <p14:creationId xmlns:p14="http://schemas.microsoft.com/office/powerpoint/2010/main" val="4053992038"/>
      </p:ext>
    </p:extLst>
  </p:cSld>
  <p:clrMapOvr>
    <a:masterClrMapping/>
  </p:clrMapOvr>
  <mc:AlternateContent xmlns:mc="http://schemas.openxmlformats.org/markup-compatibility/2006">
    <mc:Choice xmlns:p14="http://schemas.microsoft.com/office/powerpoint/2010/main" Requires="p14">
      <p:transition spd="slow" p14:dur="2000" advTm="2632"/>
    </mc:Choice>
    <mc:Fallback>
      <p:transition spd="slow" advTm="263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1D584-B506-A5BA-467E-4FAE119EC00A}"/>
              </a:ext>
            </a:extLst>
          </p:cNvPr>
          <p:cNvSpPr>
            <a:spLocks noGrp="1"/>
          </p:cNvSpPr>
          <p:nvPr>
            <p:ph type="title"/>
          </p:nvPr>
        </p:nvSpPr>
        <p:spPr>
          <a:xfrm>
            <a:off x="311700" y="555600"/>
            <a:ext cx="2808000" cy="755700"/>
          </a:xfrm>
        </p:spPr>
        <p:txBody>
          <a:bodyPr wrap="square" anchor="b">
            <a:normAutofit/>
          </a:bodyPr>
          <a:lstStyle/>
          <a:p>
            <a:pPr>
              <a:lnSpc>
                <a:spcPct val="90000"/>
              </a:lnSpc>
            </a:pPr>
            <a:r>
              <a:rPr lang="en-GB" sz="2000" dirty="0"/>
              <a:t>Results – event filters</a:t>
            </a:r>
          </a:p>
        </p:txBody>
      </p:sp>
      <p:sp>
        <p:nvSpPr>
          <p:cNvPr id="16" name="Text Placeholder 2">
            <a:extLst>
              <a:ext uri="{FF2B5EF4-FFF2-40B4-BE49-F238E27FC236}">
                <a16:creationId xmlns:a16="http://schemas.microsoft.com/office/drawing/2014/main" id="{38E22274-C8F1-1F6D-E075-9108D1ED90E6}"/>
              </a:ext>
            </a:extLst>
          </p:cNvPr>
          <p:cNvSpPr>
            <a:spLocks noGrp="1"/>
          </p:cNvSpPr>
          <p:nvPr>
            <p:ph type="body" idx="1"/>
          </p:nvPr>
        </p:nvSpPr>
        <p:spPr>
          <a:xfrm>
            <a:off x="311699" y="1389600"/>
            <a:ext cx="3706971" cy="3179400"/>
          </a:xfrm>
        </p:spPr>
        <p:txBody>
          <a:bodyPr/>
          <a:lstStyle/>
          <a:p>
            <a:r>
              <a:rPr lang="en-US" dirty="0"/>
              <a:t>The rate of consumption is much smaller than the production rate:</a:t>
            </a:r>
          </a:p>
          <a:p>
            <a:pPr lvl="1"/>
            <a:r>
              <a:rPr lang="en-US" dirty="0"/>
              <a:t>Additional calls needed for the transfer of event metadata</a:t>
            </a:r>
          </a:p>
          <a:p>
            <a:pPr lvl="1"/>
            <a:r>
              <a:rPr lang="en-US" dirty="0"/>
              <a:t>Additional synchronization required for the event building</a:t>
            </a:r>
          </a:p>
          <a:p>
            <a:pPr lvl="1"/>
            <a:r>
              <a:rPr lang="en-US" dirty="0"/>
              <a:t>Ongoing collaboration with DAOS team to optimize it</a:t>
            </a:r>
          </a:p>
          <a:p>
            <a:r>
              <a:rPr lang="en-US" dirty="0"/>
              <a:t>Decrease of consumption rate is expected due to the need to collect more fragments</a:t>
            </a:r>
          </a:p>
          <a:p>
            <a:endParaRPr lang="en-US" dirty="0"/>
          </a:p>
        </p:txBody>
      </p:sp>
      <p:sp>
        <p:nvSpPr>
          <p:cNvPr id="4" name="Slide Number Placeholder 3">
            <a:extLst>
              <a:ext uri="{FF2B5EF4-FFF2-40B4-BE49-F238E27FC236}">
                <a16:creationId xmlns:a16="http://schemas.microsoft.com/office/drawing/2014/main" id="{FBBADB80-64A7-AE67-5209-8B4AF75BDF7E}"/>
              </a:ext>
            </a:extLst>
          </p:cNvPr>
          <p:cNvSpPr>
            <a:spLocks noGrp="1"/>
          </p:cNvSpPr>
          <p:nvPr>
            <p:ph type="sldNum" idx="12"/>
          </p:nvPr>
        </p:nvSpPr>
        <p:spPr>
          <a:xfrm>
            <a:off x="8472458" y="4663217"/>
            <a:ext cx="548700" cy="393600"/>
          </a:xfrm>
        </p:spPr>
        <p:txBody>
          <a:bodyPr wrap="square" anchor="ctr">
            <a:normAutofit/>
          </a:bodyPr>
          <a:lstStyle/>
          <a:p>
            <a:pPr marL="0" lvl="0" indent="0" rtl="0">
              <a:lnSpc>
                <a:spcPct val="90000"/>
              </a:lnSpc>
              <a:spcBef>
                <a:spcPts val="0"/>
              </a:spcBef>
              <a:spcAft>
                <a:spcPts val="600"/>
              </a:spcAft>
              <a:buNone/>
            </a:pPr>
            <a:fld id="{00000000-1234-1234-1234-123412341234}" type="slidenum">
              <a:rPr lang="en" sz="900" smtClean="0"/>
              <a:pPr marL="0" lvl="0" indent="0" rtl="0">
                <a:lnSpc>
                  <a:spcPct val="90000"/>
                </a:lnSpc>
                <a:spcBef>
                  <a:spcPts val="0"/>
                </a:spcBef>
                <a:spcAft>
                  <a:spcPts val="600"/>
                </a:spcAft>
                <a:buNone/>
              </a:pPr>
              <a:t>8</a:t>
            </a:fld>
            <a:endParaRPr lang="en" sz="900"/>
          </a:p>
        </p:txBody>
      </p:sp>
      <p:pic>
        <p:nvPicPr>
          <p:cNvPr id="3" name="Picture 2">
            <a:extLst>
              <a:ext uri="{FF2B5EF4-FFF2-40B4-BE49-F238E27FC236}">
                <a16:creationId xmlns:a16="http://schemas.microsoft.com/office/drawing/2014/main" id="{D3D5D9F8-D802-4758-72B5-8D5B527DEDDD}"/>
              </a:ext>
            </a:extLst>
          </p:cNvPr>
          <p:cNvPicPr>
            <a:picLocks noChangeAspect="1"/>
          </p:cNvPicPr>
          <p:nvPr/>
        </p:nvPicPr>
        <p:blipFill>
          <a:blip r:embed="rId3"/>
          <a:stretch>
            <a:fillRect/>
          </a:stretch>
        </p:blipFill>
        <p:spPr>
          <a:xfrm>
            <a:off x="4212000" y="541350"/>
            <a:ext cx="4433311" cy="4320000"/>
          </a:xfrm>
          <a:prstGeom prst="rect">
            <a:avLst/>
          </a:prstGeom>
        </p:spPr>
      </p:pic>
    </p:spTree>
    <p:extLst>
      <p:ext uri="{BB962C8B-B14F-4D97-AF65-F5344CB8AC3E}">
        <p14:creationId xmlns:p14="http://schemas.microsoft.com/office/powerpoint/2010/main" val="824276208"/>
      </p:ext>
    </p:extLst>
  </p:cSld>
  <p:clrMapOvr>
    <a:masterClrMapping/>
  </p:clrMapOvr>
  <mc:AlternateContent xmlns:mc="http://schemas.openxmlformats.org/markup-compatibility/2006">
    <mc:Choice xmlns:p14="http://schemas.microsoft.com/office/powerpoint/2010/main" Requires="p14">
      <p:transition spd="slow" p14:dur="2000" advTm="2632"/>
    </mc:Choice>
    <mc:Fallback>
      <p:transition spd="slow" advTm="2632"/>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Summary</a:t>
            </a:r>
            <a:endParaRPr dirty="0"/>
          </a:p>
        </p:txBody>
      </p:sp>
      <p:sp>
        <p:nvSpPr>
          <p:cNvPr id="73" name="Google Shape;7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285750" indent="-285750">
              <a:spcAft>
                <a:spcPts val="1200"/>
              </a:spcAft>
            </a:pPr>
            <a:r>
              <a:rPr lang="en-GB" dirty="0"/>
              <a:t>Dataflow emulators have been extended and modified to make use of DAOS capabilities</a:t>
            </a:r>
          </a:p>
          <a:p>
            <a:pPr marL="285750" indent="-285750">
              <a:spcAft>
                <a:spcPts val="1200"/>
              </a:spcAft>
            </a:pPr>
            <a:r>
              <a:rPr lang="en-GB" dirty="0"/>
              <a:t>Suite of different benchmarks has been performed</a:t>
            </a:r>
          </a:p>
          <a:p>
            <a:pPr marL="285750" indent="-285750">
              <a:spcAft>
                <a:spcPts val="1200"/>
              </a:spcAft>
            </a:pPr>
            <a:r>
              <a:rPr lang="en-GB" dirty="0"/>
              <a:t>The work on optimising the system is still ongoing</a:t>
            </a:r>
          </a:p>
          <a:p>
            <a:pPr marL="285750" indent="-285750">
              <a:spcAft>
                <a:spcPts val="1200"/>
              </a:spcAft>
            </a:pPr>
            <a:endParaRPr lang="en-GB" dirty="0"/>
          </a:p>
        </p:txBody>
      </p:sp>
      <p:sp>
        <p:nvSpPr>
          <p:cNvPr id="2" name="Slide Number Placeholder 1">
            <a:extLst>
              <a:ext uri="{FF2B5EF4-FFF2-40B4-BE49-F238E27FC236}">
                <a16:creationId xmlns:a16="http://schemas.microsoft.com/office/drawing/2014/main" id="{C7AA6BEC-1807-AAC7-8EDE-4FAC5E4D8E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4" name="Text Placeholder 1">
            <a:extLst>
              <a:ext uri="{FF2B5EF4-FFF2-40B4-BE49-F238E27FC236}">
                <a16:creationId xmlns:a16="http://schemas.microsoft.com/office/drawing/2014/main" id="{2B31635F-7102-9DCE-97A8-0C1086BCE815}"/>
              </a:ext>
            </a:extLst>
          </p:cNvPr>
          <p:cNvSpPr txBox="1">
            <a:spLocks/>
          </p:cNvSpPr>
          <p:nvPr/>
        </p:nvSpPr>
        <p:spPr>
          <a:xfrm>
            <a:off x="4226804" y="3832398"/>
            <a:ext cx="5998800" cy="6051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114300" indent="0">
              <a:buNone/>
            </a:pPr>
            <a:r>
              <a:rPr lang="en-GB" dirty="0"/>
              <a:t>Thank you for your attention!</a:t>
            </a:r>
          </a:p>
        </p:txBody>
      </p:sp>
    </p:spTree>
  </p:cSld>
  <p:clrMapOvr>
    <a:masterClrMapping/>
  </p:clrMapOvr>
  <mc:AlternateContent xmlns:mc="http://schemas.openxmlformats.org/markup-compatibility/2006">
    <mc:Choice xmlns:p14="http://schemas.microsoft.com/office/powerpoint/2010/main" Requires="p14">
      <p:transition spd="slow" p14:dur="2000" advTm="53136"/>
    </mc:Choice>
    <mc:Fallback>
      <p:transition spd="slow" advTm="53136"/>
    </mc:Fallback>
  </mc:AlternateContent>
  <p:extLst>
    <p:ext uri="{6950BFC3-D8DA-4A85-94F7-54DA5524770B}">
      <p188:commentRel xmlns:p188="http://schemas.microsoft.com/office/powerpoint/2018/8/main" r:id="rId3"/>
    </p:ext>
  </p:extLst>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4109</TotalTime>
  <Words>1241</Words>
  <Application>Microsoft Macintosh PowerPoint</Application>
  <PresentationFormat>On-screen Show (16:9)</PresentationFormat>
  <Paragraphs>154</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Caveat</vt:lpstr>
      <vt:lpstr>Verdana</vt:lpstr>
      <vt:lpstr>Roboto Mono</vt:lpstr>
      <vt:lpstr>Simple Light</vt:lpstr>
      <vt:lpstr>Study of high-throughput distributed caching system based of Intel DAOS for ATLAS Phase-II Dataflow</vt:lpstr>
      <vt:lpstr>ATLAS Dataflow - overview</vt:lpstr>
      <vt:lpstr>Intel DAOS - Overview </vt:lpstr>
      <vt:lpstr>Phase-II Dataflow in numbers</vt:lpstr>
      <vt:lpstr>Proposed design</vt:lpstr>
      <vt:lpstr>Proposed design – tradeoffs</vt:lpstr>
      <vt:lpstr>Results – data handlers</vt:lpstr>
      <vt:lpstr>Results – event filters</vt:lpstr>
      <vt:lpstr>Summary</vt:lpstr>
      <vt:lpstr>Benchmarking system</vt:lpstr>
      <vt:lpstr>Intel DAOS - Basic concepts</vt:lpstr>
      <vt:lpstr>ATLAS → DAOS mapping</vt:lpstr>
      <vt:lpstr>Producer → consumer notification</vt:lpstr>
      <vt:lpstr>Results – number of nodes comparison</vt:lpstr>
      <vt:lpstr>Results – metadata transfer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dc:title>
  <cp:lastModifiedBy>Mateusz Kojro</cp:lastModifiedBy>
  <cp:revision>2</cp:revision>
  <cp:lastPrinted>2023-03-16T11:25:37Z</cp:lastPrinted>
  <dcterms:modified xsi:type="dcterms:W3CDTF">2023-03-16T11:56:43Z</dcterms:modified>
</cp:coreProperties>
</file>