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0" r:id="rId2"/>
    <p:sldId id="295" r:id="rId3"/>
    <p:sldId id="313" r:id="rId4"/>
    <p:sldId id="293" r:id="rId5"/>
    <p:sldId id="263" r:id="rId6"/>
    <p:sldId id="298" r:id="rId7"/>
    <p:sldId id="327" r:id="rId8"/>
    <p:sldId id="264" r:id="rId9"/>
    <p:sldId id="320" r:id="rId10"/>
    <p:sldId id="265" r:id="rId11"/>
    <p:sldId id="319" r:id="rId12"/>
    <p:sldId id="352" r:id="rId13"/>
    <p:sldId id="321" r:id="rId14"/>
    <p:sldId id="261" r:id="rId15"/>
    <p:sldId id="323" r:id="rId16"/>
    <p:sldId id="322" r:id="rId17"/>
    <p:sldId id="301" r:id="rId18"/>
    <p:sldId id="283" r:id="rId19"/>
    <p:sldId id="258" r:id="rId20"/>
    <p:sldId id="290" r:id="rId21"/>
    <p:sldId id="354" r:id="rId22"/>
    <p:sldId id="287" r:id="rId23"/>
    <p:sldId id="292" r:id="rId24"/>
    <p:sldId id="309" r:id="rId25"/>
    <p:sldId id="280" r:id="rId2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F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89"/>
    <p:restoredTop sz="96197"/>
  </p:normalViewPr>
  <p:slideViewPr>
    <p:cSldViewPr snapToGrid="0">
      <p:cViewPr>
        <p:scale>
          <a:sx n="120" d="100"/>
          <a:sy n="120" d="100"/>
        </p:scale>
        <p:origin x="688" y="264"/>
      </p:cViewPr>
      <p:guideLst/>
    </p:cSldViewPr>
  </p:slideViewPr>
  <p:outlineViewPr>
    <p:cViewPr>
      <p:scale>
        <a:sx n="33" d="100"/>
        <a:sy n="33" d="100"/>
      </p:scale>
      <p:origin x="0" y="-7768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A49A4C2-B3C2-DF41-3BC6-C39BC9C8D4A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593A5E-7A18-E11B-C660-8BE9C5E530B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33DC8-D50A-8E41-8052-36506F713930}" type="datetimeFigureOut">
              <a:rPr lang="en-US" smtClean="0"/>
              <a:t>3/13/23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9AAF17-D011-1649-D5CD-502F8E7C0B0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16.03.2023 – CERN openlab Technical Workshop – Geneva – Eric Wulff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152022-AD3E-B910-834A-212FD756CA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9E876-8B42-3B46-97AE-1A6FCC2DD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8230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C2940-A0BF-4D81-933B-9CC015DDD0E9}" type="datetimeFigureOut">
              <a:rPr lang="de-DE" smtClean="0"/>
              <a:t>13.03.23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/>
              <a:t>16.03.2023 – CERN openlab Technical Workshop – Geneva – Eric Wulff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CF7DD-8021-4859-9571-E011B91C2E5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117224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CDECD-004A-55AD-A357-CE59B54FCE2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16.03.2023 – CERN openlab Technical Workshop – Geneva – Eric Wulff</a:t>
            </a:r>
          </a:p>
        </p:txBody>
      </p:sp>
    </p:spTree>
    <p:extLst>
      <p:ext uri="{BB962C8B-B14F-4D97-AF65-F5344CB8AC3E}">
        <p14:creationId xmlns:p14="http://schemas.microsoft.com/office/powerpoint/2010/main" val="24740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EuroHPC</a:t>
            </a:r>
            <a:r>
              <a:rPr lang="en-US" dirty="0"/>
              <a:t> roadmap linking HPC centers and Quantum computing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7060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5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49AD5B-9415-198C-805C-3674D957430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16.03.2023 – CERN openlab Technical Workshop – Geneva – Eric Wulff</a:t>
            </a:r>
          </a:p>
        </p:txBody>
      </p:sp>
    </p:spTree>
    <p:extLst>
      <p:ext uri="{BB962C8B-B14F-4D97-AF65-F5344CB8AC3E}">
        <p14:creationId xmlns:p14="http://schemas.microsoft.com/office/powerpoint/2010/main" val="2916898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0A9FD-9F0B-447A-D4FA-0947B494500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16.03.2023 – CERN openlab Technical Workshop – Geneva – Eric Wulff</a:t>
            </a:r>
          </a:p>
        </p:txBody>
      </p:sp>
    </p:spTree>
    <p:extLst>
      <p:ext uri="{BB962C8B-B14F-4D97-AF65-F5344CB8AC3E}">
        <p14:creationId xmlns:p14="http://schemas.microsoft.com/office/powerpoint/2010/main" val="545785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10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B87C-28FE-F997-4856-C8C834C4087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16.03.2023 – CERN openlab Technical Workshop – Geneva – Eric Wulff</a:t>
            </a:r>
          </a:p>
        </p:txBody>
      </p:sp>
    </p:spTree>
    <p:extLst>
      <p:ext uri="{BB962C8B-B14F-4D97-AF65-F5344CB8AC3E}">
        <p14:creationId xmlns:p14="http://schemas.microsoft.com/office/powerpoint/2010/main" val="2782577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3499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E571AB-1A6C-75C4-95DC-ED096E7A6A0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16.03.2023 – CERN openlab Technical Workshop – Geneva – Eric Wulff</a:t>
            </a:r>
          </a:p>
        </p:txBody>
      </p:sp>
    </p:spTree>
    <p:extLst>
      <p:ext uri="{BB962C8B-B14F-4D97-AF65-F5344CB8AC3E}">
        <p14:creationId xmlns:p14="http://schemas.microsoft.com/office/powerpoint/2010/main" val="1307238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www.linkedin.com/company/coe-raise" TargetMode="External"/><Relationship Id="rId3" Type="http://schemas.openxmlformats.org/officeDocument/2006/relationships/image" Target="../media/image8.jpeg"/><Relationship Id="rId7" Type="http://schemas.openxmlformats.org/officeDocument/2006/relationships/hyperlink" Target="https://www.researchgate.net/project/CoE-RAISE" TargetMode="External"/><Relationship Id="rId12" Type="http://schemas.openxmlformats.org/officeDocument/2006/relationships/image" Target="../media/image13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11" Type="http://schemas.openxmlformats.org/officeDocument/2006/relationships/hyperlink" Target="https://www.facebook.com/CoERAISE2021" TargetMode="External"/><Relationship Id="rId5" Type="http://schemas.openxmlformats.org/officeDocument/2006/relationships/hyperlink" Target="https://medium.com/@raise_info" TargetMode="External"/><Relationship Id="rId15" Type="http://schemas.openxmlformats.org/officeDocument/2006/relationships/hyperlink" Target="https://twitter.com/CoeRaise" TargetMode="External"/><Relationship Id="rId10" Type="http://schemas.openxmlformats.org/officeDocument/2006/relationships/image" Target="../media/image12.png"/><Relationship Id="rId4" Type="http://schemas.openxmlformats.org/officeDocument/2006/relationships/image" Target="../media/image9.jpeg"/><Relationship Id="rId9" Type="http://schemas.openxmlformats.org/officeDocument/2006/relationships/hyperlink" Target="https://www.youtube.com/channel/UCAdIZ-v6cWwGdapwYxdN7dg" TargetMode="External"/><Relationship Id="rId14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D44D6A97-888A-4DBD-944D-01ABFDCA7C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87" b="10587"/>
          <a:stretch/>
        </p:blipFill>
        <p:spPr>
          <a:xfrm>
            <a:off x="0" y="1452052"/>
            <a:ext cx="12192000" cy="540594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A9851E9-5D8B-4D36-B96B-98124100BB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40075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30F27B2-E3C4-45BF-9744-C92D5017A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19750"/>
            <a:ext cx="9144000" cy="100527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9256D98-3078-4714-84B9-F17CEBB2C3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109" y="0"/>
            <a:ext cx="2391782" cy="145205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79A97FB-90A6-469C-AA3E-1275705FE52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238" y="552700"/>
            <a:ext cx="547455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0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3EB1B57-861F-B34B-B7C1-F9E5062DB98E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5271ED-D762-D145-8BD1-A0FCE3B06E7D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pic>
        <p:nvPicPr>
          <p:cNvPr id="21" name="Grafik 7">
            <a:extLst>
              <a:ext uri="{FF2B5EF4-FFF2-40B4-BE49-F238E27FC236}">
                <a16:creationId xmlns:a16="http://schemas.microsoft.com/office/drawing/2014/main" id="{E15F2A1C-FDD5-3C40-BCF5-D276C587F3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22" name="Foliennummernplatzhalter 6">
            <a:extLst>
              <a:ext uri="{FF2B5EF4-FFF2-40B4-BE49-F238E27FC236}">
                <a16:creationId xmlns:a16="http://schemas.microsoft.com/office/drawing/2014/main" id="{E8A277E2-3C88-DB4F-9F86-75103F9B92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8AE2948-525B-4331-A710-72D38A8B6B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2" name="Grafik 8">
            <a:extLst>
              <a:ext uri="{FF2B5EF4-FFF2-40B4-BE49-F238E27FC236}">
                <a16:creationId xmlns:a16="http://schemas.microsoft.com/office/drawing/2014/main" id="{56002699-D2DE-624A-964D-E61D176450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706198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C0DD007-4330-4714-8BA5-E6407BBB15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-1"/>
          <a:stretch/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C7886C8-498E-41E8-BE89-A766A6B50571}"/>
              </a:ext>
            </a:extLst>
          </p:cNvPr>
          <p:cNvSpPr txBox="1"/>
          <p:nvPr userDrawn="1"/>
        </p:nvSpPr>
        <p:spPr>
          <a:xfrm>
            <a:off x="1" y="2096994"/>
            <a:ext cx="12191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kern="1200" dirty="0" err="1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drive</a:t>
            </a:r>
            <a:r>
              <a:rPr lang="de-DE" sz="7200" kern="1200" dirty="0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. </a:t>
            </a:r>
            <a:r>
              <a:rPr lang="de-DE" sz="7200" kern="1200" dirty="0" err="1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enable</a:t>
            </a:r>
            <a:r>
              <a:rPr lang="de-DE" sz="7200" kern="1200" dirty="0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. </a:t>
            </a:r>
            <a:r>
              <a:rPr lang="de-DE" sz="7200" kern="1200" dirty="0" err="1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innovate</a:t>
            </a:r>
            <a:r>
              <a:rPr lang="de-DE" sz="7200" kern="1200" dirty="0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.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C655224-019C-4E5D-9E03-25FD78D964D7}"/>
              </a:ext>
            </a:extLst>
          </p:cNvPr>
          <p:cNvSpPr/>
          <p:nvPr userDrawn="1"/>
        </p:nvSpPr>
        <p:spPr>
          <a:xfrm>
            <a:off x="0" y="4888088"/>
            <a:ext cx="12191999" cy="13700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9256D98-3078-4714-84B9-F17CEBB2C3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2"/>
          <a:stretch/>
        </p:blipFill>
        <p:spPr>
          <a:xfrm>
            <a:off x="2901245" y="4967111"/>
            <a:ext cx="2161499" cy="121064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B8A8D0E-BA44-4E2E-BF36-9BFD612D4B5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31" y="5131904"/>
            <a:ext cx="1296103" cy="86443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2FC67BAD-7991-42F0-B60A-7F46908AFC48}"/>
              </a:ext>
            </a:extLst>
          </p:cNvPr>
          <p:cNvSpPr txBox="1"/>
          <p:nvPr userDrawn="1"/>
        </p:nvSpPr>
        <p:spPr>
          <a:xfrm>
            <a:off x="7231034" y="5148624"/>
            <a:ext cx="4461478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  <a:t>The CoE RAISE project have received funding from</a:t>
            </a:r>
            <a:b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</a:br>
            <a: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  <a:t>the European Union’s Horizon 2020 –</a:t>
            </a:r>
            <a:b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</a:br>
            <a: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  <a:t>Research and Innovation Framework </a:t>
            </a:r>
            <a:r>
              <a:rPr lang="en-US" sz="1200" dirty="0" err="1">
                <a:latin typeface="Co Headline Light" panose="020B0303060202020204" pitchFamily="34" charset="0"/>
                <a:cs typeface="Co Headline Light" panose="020B0303060202020204" pitchFamily="34" charset="0"/>
              </a:rPr>
              <a:t>Programme</a:t>
            </a:r>
            <a:b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</a:br>
            <a: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  <a:t>H2020-INFRAEDI-2019-1 under grant agreement no. 951733</a:t>
            </a:r>
            <a:endParaRPr lang="de-DE" sz="1200" dirty="0">
              <a:latin typeface="Co Headline Light" panose="020B0303060202020204" pitchFamily="34" charset="0"/>
              <a:cs typeface="Co Headline Light" panose="020B0303060202020204" pitchFamily="34" charset="0"/>
            </a:endParaRPr>
          </a:p>
        </p:txBody>
      </p:sp>
      <p:pic>
        <p:nvPicPr>
          <p:cNvPr id="8" name="Grafik 7">
            <a:hlinkClick r:id="rId5"/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674" y="6426195"/>
            <a:ext cx="288000" cy="288000"/>
          </a:xfrm>
          <a:prstGeom prst="rect">
            <a:avLst/>
          </a:prstGeom>
        </p:spPr>
      </p:pic>
      <p:pic>
        <p:nvPicPr>
          <p:cNvPr id="9" name="Grafik 8">
            <a:hlinkClick r:id="rId7"/>
          </p:cNvPr>
          <p:cNvPicPr>
            <a:picLocks noChangeAspect="1"/>
          </p:cNvPicPr>
          <p:nvPr userDrawn="1"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716" y="6383995"/>
            <a:ext cx="330200" cy="330200"/>
          </a:xfrm>
          <a:prstGeom prst="rect">
            <a:avLst/>
          </a:prstGeom>
        </p:spPr>
      </p:pic>
      <p:pic>
        <p:nvPicPr>
          <p:cNvPr id="10" name="Grafik 9">
            <a:hlinkClick r:id="rId9"/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457" y="6426195"/>
            <a:ext cx="288000" cy="288000"/>
          </a:xfrm>
          <a:prstGeom prst="rect">
            <a:avLst/>
          </a:prstGeom>
        </p:spPr>
      </p:pic>
      <p:pic>
        <p:nvPicPr>
          <p:cNvPr id="12" name="Grafik 11">
            <a:hlinkClick r:id="rId11"/>
          </p:cNvPr>
          <p:cNvPicPr>
            <a:picLocks noChangeAspect="1"/>
          </p:cNvPicPr>
          <p:nvPr userDrawn="1"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246" y="6414880"/>
            <a:ext cx="299980" cy="299830"/>
          </a:xfrm>
          <a:prstGeom prst="rect">
            <a:avLst/>
          </a:prstGeom>
        </p:spPr>
      </p:pic>
      <p:pic>
        <p:nvPicPr>
          <p:cNvPr id="13" name="Grafik 12">
            <a:hlinkClick r:id="rId13"/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74" y="6415395"/>
            <a:ext cx="298950" cy="298800"/>
          </a:xfrm>
          <a:prstGeom prst="rect">
            <a:avLst/>
          </a:prstGeom>
        </p:spPr>
      </p:pic>
      <p:pic>
        <p:nvPicPr>
          <p:cNvPr id="14" name="Grafik 13">
            <a:hlinkClick r:id="rId15"/>
          </p:cNvPr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082" y="6402795"/>
            <a:ext cx="324162" cy="32400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2FC67BAD-7991-42F0-B60A-7F46908AFC48}"/>
              </a:ext>
            </a:extLst>
          </p:cNvPr>
          <p:cNvSpPr txBox="1"/>
          <p:nvPr userDrawn="1"/>
        </p:nvSpPr>
        <p:spPr>
          <a:xfrm>
            <a:off x="3845363" y="6395206"/>
            <a:ext cx="102143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  <a:latin typeface="Co Headline Light" panose="020B0303060202020204" pitchFamily="34" charset="0"/>
                <a:cs typeface="Co Headline Light" panose="020B0303060202020204" pitchFamily="34" charset="0"/>
              </a:rPr>
              <a:t>Follow us:</a:t>
            </a:r>
            <a:endParaRPr lang="de-DE" sz="1400" b="1" dirty="0">
              <a:solidFill>
                <a:schemeClr val="bg1"/>
              </a:solidFill>
              <a:latin typeface="Co Headline Light" panose="020B0303060202020204" pitchFamily="34" charset="0"/>
              <a:cs typeface="Co Headline Light" panose="020B030306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24175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8FC423B-CE54-FA45-BD16-9617E5D1DA37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88544A-24B5-0C4E-ABCF-35875B02A4D5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3B4AED6-B9DA-4E04-921A-F7835ADED6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01171-714F-47B7-A428-A229B6610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825625"/>
            <a:ext cx="10036517" cy="43513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C0120AE-7FE6-49A9-A053-7BDC752FB2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50C2FD-010D-4004-9FE2-B075D7FCF8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1FEE12D-448C-4EB1-9119-DBFEF953F9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19" name="Fußzeilenplatzhalter 1">
            <a:extLst>
              <a:ext uri="{FF2B5EF4-FFF2-40B4-BE49-F238E27FC236}">
                <a16:creationId xmlns:a16="http://schemas.microsoft.com/office/drawing/2014/main" id="{B2140741-A0CA-1E40-B4FC-5E0061BEDD4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36115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-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43F6660-FFE5-4A7B-9F35-E15339BAA98C}"/>
              </a:ext>
            </a:extLst>
          </p:cNvPr>
          <p:cNvSpPr/>
          <p:nvPr userDrawn="1"/>
        </p:nvSpPr>
        <p:spPr>
          <a:xfrm>
            <a:off x="53788" y="0"/>
            <a:ext cx="12191999" cy="635950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01171-714F-47B7-A428-A229B6610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825625"/>
            <a:ext cx="10036517" cy="4351338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4A17C333-BD6E-4A1F-8C57-FA2B58480C37}"/>
              </a:ext>
            </a:extLst>
          </p:cNvPr>
          <p:cNvCxnSpPr>
            <a:cxnSpLocks/>
          </p:cNvCxnSpPr>
          <p:nvPr userDrawn="1"/>
        </p:nvCxnSpPr>
        <p:spPr>
          <a:xfrm>
            <a:off x="0" y="6359508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fik 8">
            <a:extLst>
              <a:ext uri="{FF2B5EF4-FFF2-40B4-BE49-F238E27FC236}">
                <a16:creationId xmlns:a16="http://schemas.microsoft.com/office/drawing/2014/main" id="{766F2EEF-B293-EC49-AC82-A007C9B28F2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A5DC4D9-FDF6-B146-85F3-B7CC8F28A639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5F864604-FBAA-2A4E-8A1C-D8F386392D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22" name="Grafik 7">
            <a:extLst>
              <a:ext uri="{FF2B5EF4-FFF2-40B4-BE49-F238E27FC236}">
                <a16:creationId xmlns:a16="http://schemas.microsoft.com/office/drawing/2014/main" id="{AFE16138-C09A-6641-BFBD-26CAA330B0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24" name="Foliennummernplatzhalter 6">
            <a:extLst>
              <a:ext uri="{FF2B5EF4-FFF2-40B4-BE49-F238E27FC236}">
                <a16:creationId xmlns:a16="http://schemas.microsoft.com/office/drawing/2014/main" id="{EB6D24E4-F3C6-8A40-BB3F-E7B115D069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5" name="Fußzeilenplatzhalter 1">
            <a:extLst>
              <a:ext uri="{FF2B5EF4-FFF2-40B4-BE49-F238E27FC236}">
                <a16:creationId xmlns:a16="http://schemas.microsoft.com/office/drawing/2014/main" id="{23472E6E-CF1E-4C4C-A173-B0C78215338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619545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Nachthimmel enthält.&#10;&#10;Automatisch generierte Beschreibung">
            <a:extLst>
              <a:ext uri="{FF2B5EF4-FFF2-40B4-BE49-F238E27FC236}">
                <a16:creationId xmlns:a16="http://schemas.microsoft.com/office/drawing/2014/main" id="{F70320BE-9DAB-4134-BC83-97AE4C7736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83DF0282-06B1-45E1-A054-5E9E876BAECB}"/>
              </a:ext>
            </a:extLst>
          </p:cNvPr>
          <p:cNvSpPr/>
          <p:nvPr userDrawn="1"/>
        </p:nvSpPr>
        <p:spPr>
          <a:xfrm>
            <a:off x="0" y="0"/>
            <a:ext cx="6601283" cy="6858000"/>
          </a:xfrm>
          <a:custGeom>
            <a:avLst/>
            <a:gdLst>
              <a:gd name="connsiteX0" fmla="*/ 0 w 6601283"/>
              <a:gd name="connsiteY0" fmla="*/ 0 h 6858000"/>
              <a:gd name="connsiteX1" fmla="*/ 3777341 w 6601283"/>
              <a:gd name="connsiteY1" fmla="*/ 0 h 6858000"/>
              <a:gd name="connsiteX2" fmla="*/ 3813497 w 6601283"/>
              <a:gd name="connsiteY2" fmla="*/ 0 h 6858000"/>
              <a:gd name="connsiteX3" fmla="*/ 6601283 w 6601283"/>
              <a:gd name="connsiteY3" fmla="*/ 0 h 6858000"/>
              <a:gd name="connsiteX4" fmla="*/ 3880147 w 6601283"/>
              <a:gd name="connsiteY4" fmla="*/ 6858000 h 6858000"/>
              <a:gd name="connsiteX5" fmla="*/ 3813497 w 6601283"/>
              <a:gd name="connsiteY5" fmla="*/ 6858000 h 6858000"/>
              <a:gd name="connsiteX6" fmla="*/ 1056205 w 6601283"/>
              <a:gd name="connsiteY6" fmla="*/ 6858000 h 6858000"/>
              <a:gd name="connsiteX7" fmla="*/ 0 w 6601283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01283" h="6858000">
                <a:moveTo>
                  <a:pt x="0" y="0"/>
                </a:moveTo>
                <a:lnTo>
                  <a:pt x="3777341" y="0"/>
                </a:lnTo>
                <a:lnTo>
                  <a:pt x="3813497" y="0"/>
                </a:lnTo>
                <a:lnTo>
                  <a:pt x="6601283" y="0"/>
                </a:lnTo>
                <a:lnTo>
                  <a:pt x="3880147" y="6858000"/>
                </a:lnTo>
                <a:lnTo>
                  <a:pt x="3813497" y="6858000"/>
                </a:lnTo>
                <a:lnTo>
                  <a:pt x="105620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438F5A-5E4F-459E-984E-C7AFE087C4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7137" y="1088359"/>
            <a:ext cx="3813497" cy="468128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800"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135158057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E021232-F22A-2A43-8D99-5078C7E1840A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B4D0C5-2E78-6B4C-AB63-DFCFB8312BB0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83847D45-0E5C-284E-BF3E-519860CE41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20" name="Grafik 7">
            <a:extLst>
              <a:ext uri="{FF2B5EF4-FFF2-40B4-BE49-F238E27FC236}">
                <a16:creationId xmlns:a16="http://schemas.microsoft.com/office/drawing/2014/main" id="{423C42F7-39A1-B245-A7B3-AF77012C9B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21" name="Foliennummernplatzhalter 6">
            <a:extLst>
              <a:ext uri="{FF2B5EF4-FFF2-40B4-BE49-F238E27FC236}">
                <a16:creationId xmlns:a16="http://schemas.microsoft.com/office/drawing/2014/main" id="{90A342D5-3EDB-DB49-8B6C-7FCC0E3778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8F4250-9528-462E-95F5-6213DE1036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5125" y="1825625"/>
            <a:ext cx="5654675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361166A-5D0A-46CE-B0ED-C15DEA4D5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65467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pic>
        <p:nvPicPr>
          <p:cNvPr id="16" name="Grafik 8">
            <a:extLst>
              <a:ext uri="{FF2B5EF4-FFF2-40B4-BE49-F238E27FC236}">
                <a16:creationId xmlns:a16="http://schemas.microsoft.com/office/drawing/2014/main" id="{1B27C95D-E0E2-3347-95F0-089AF043F3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22" name="Fußzeilenplatzhalter 1">
            <a:extLst>
              <a:ext uri="{FF2B5EF4-FFF2-40B4-BE49-F238E27FC236}">
                <a16:creationId xmlns:a16="http://schemas.microsoft.com/office/drawing/2014/main" id="{B9B1B45B-DB35-DA49-998F-8D5E3AAB0DB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05368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DB2B408-7FD9-2244-8CDC-37AA2B02A86D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6E601A1-9154-3B40-8CC8-72993011DAAA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EB4DB3CE-DE27-1445-9F90-EC3143B99F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22" name="Grafik 7">
            <a:extLst>
              <a:ext uri="{FF2B5EF4-FFF2-40B4-BE49-F238E27FC236}">
                <a16:creationId xmlns:a16="http://schemas.microsoft.com/office/drawing/2014/main" id="{35AA92D5-8D8A-214B-A1CA-724DB26B7A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23" name="Foliennummernplatzhalter 6">
            <a:extLst>
              <a:ext uri="{FF2B5EF4-FFF2-40B4-BE49-F238E27FC236}">
                <a16:creationId xmlns:a16="http://schemas.microsoft.com/office/drawing/2014/main" id="{B768E0AA-0D12-BB48-899E-35A4048FAB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1ED571-61D0-45BF-8B54-5824EA0539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126" y="1681163"/>
            <a:ext cx="56324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DEFE24F-660F-4FAA-8813-74353B2F15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5126" y="2505075"/>
            <a:ext cx="563245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E06BE74-52D6-4CBC-A65F-57968DE86D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6546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CB14B90-13C3-4217-8120-D1E4825A8D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654674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pic>
        <p:nvPicPr>
          <p:cNvPr id="18" name="Grafik 8">
            <a:extLst>
              <a:ext uri="{FF2B5EF4-FFF2-40B4-BE49-F238E27FC236}">
                <a16:creationId xmlns:a16="http://schemas.microsoft.com/office/drawing/2014/main" id="{3189E09A-71CA-1C47-A93C-1A8C0B3890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24" name="Fußzeilenplatzhalter 1">
            <a:extLst>
              <a:ext uri="{FF2B5EF4-FFF2-40B4-BE49-F238E27FC236}">
                <a16:creationId xmlns:a16="http://schemas.microsoft.com/office/drawing/2014/main" id="{F29E22FA-24D8-D449-ABDD-BE6DCED429C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11995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8">
            <a:extLst>
              <a:ext uri="{FF2B5EF4-FFF2-40B4-BE49-F238E27FC236}">
                <a16:creationId xmlns:a16="http://schemas.microsoft.com/office/drawing/2014/main" id="{6D47BE3C-8AA1-5C47-9B1B-330BEA323D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ECAE57C-1E74-2F47-A2CB-6F4B35964846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39A5CE-2793-A74D-879C-19A69276B698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E549DF88-FF7E-E343-B8BD-63594412CE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17" name="Grafik 7">
            <a:extLst>
              <a:ext uri="{FF2B5EF4-FFF2-40B4-BE49-F238E27FC236}">
                <a16:creationId xmlns:a16="http://schemas.microsoft.com/office/drawing/2014/main" id="{18F3AF8D-5877-B648-9E66-71690CC8F8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18" name="Foliennummernplatzhalter 6">
            <a:extLst>
              <a:ext uri="{FF2B5EF4-FFF2-40B4-BE49-F238E27FC236}">
                <a16:creationId xmlns:a16="http://schemas.microsoft.com/office/drawing/2014/main" id="{F85E822C-3D50-DB46-9C6A-D767500B4C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Fußzeilenplatzhalter 1">
            <a:extLst>
              <a:ext uri="{FF2B5EF4-FFF2-40B4-BE49-F238E27FC236}">
                <a16:creationId xmlns:a16="http://schemas.microsoft.com/office/drawing/2014/main" id="{5FDD6791-F1CE-0C45-A49D-4B7915F3A0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92743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01171-714F-47B7-A428-A229B6610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24" y="1825625"/>
            <a:ext cx="5365750" cy="4351338"/>
          </a:xfrm>
        </p:spPr>
        <p:txBody>
          <a:bodyPr anchor="ctr"/>
          <a:lstStyle>
            <a:lvl1pPr>
              <a:buNone/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4CAC54D2-E73D-46C8-9D94-C991738261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09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8" name="Foliennummernplatzhalter 6">
            <a:extLst>
              <a:ext uri="{FF2B5EF4-FFF2-40B4-BE49-F238E27FC236}">
                <a16:creationId xmlns:a16="http://schemas.microsoft.com/office/drawing/2014/main" id="{3F536100-D951-884D-85F0-DDB2DE0F3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78A1F67E-2CA7-7040-A7FC-AB2B324044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92287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 -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43F6660-FFE5-4A7B-9F35-E15339BAA98C}"/>
              </a:ext>
            </a:extLst>
          </p:cNvPr>
          <p:cNvSpPr/>
          <p:nvPr userDrawn="1"/>
        </p:nvSpPr>
        <p:spPr>
          <a:xfrm>
            <a:off x="6096000" y="0"/>
            <a:ext cx="6095999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01171-714F-47B7-A428-A229B6610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9698" y="1825625"/>
            <a:ext cx="5379777" cy="4351338"/>
          </a:xfrm>
        </p:spPr>
        <p:txBody>
          <a:bodyPr anchor="ctr"/>
          <a:lstStyle>
            <a:lvl1pPr>
              <a:buClr>
                <a:schemeClr val="bg1"/>
              </a:buClr>
              <a:buNone/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66F4CDB1-06F0-48EB-BF3A-A0399B6C29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096000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968A49-731E-4FD6-8C01-830C4B9E2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8" name="Grafik 8">
            <a:extLst>
              <a:ext uri="{FF2B5EF4-FFF2-40B4-BE49-F238E27FC236}">
                <a16:creationId xmlns:a16="http://schemas.microsoft.com/office/drawing/2014/main" id="{373B94FA-BFF8-2446-8B48-26A2BD6DCE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4906" y="201756"/>
            <a:ext cx="1425233" cy="86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05319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D272151-11F3-4AD8-A8BF-20B743736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125" y="365125"/>
            <a:ext cx="10515600" cy="1086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4C77B1-435C-4B82-B766-3639C8654E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125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3F4A397-2E1C-4C8F-ABE0-F433670B30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o Headline Light" panose="020B0303060202020204" pitchFamily="34" charset="0"/>
                <a:cs typeface="Co Headline Light" panose="020B0303060202020204" pitchFamily="34" charset="0"/>
              </a:defRPr>
            </a:lvl1pPr>
          </a:lstStyle>
          <a:p>
            <a:pPr algn="l"/>
            <a:r>
              <a:rPr lang="de-DE"/>
              <a:t>16.03.2023 – CERN openlab Technical Workshop – Geneva – Eric Wulff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829252-B6DD-4BDC-AACB-A528ABB69B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Co Headline Light" panose="020B0303060202020204" pitchFamily="34" charset="0"/>
                <a:cs typeface="Co Headline Light" panose="020B0303060202020204" pitchFamily="34" charset="0"/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0373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1" r:id="rId4"/>
    <p:sldLayoutId id="2147483652" r:id="rId5"/>
    <p:sldLayoutId id="2147483653" r:id="rId6"/>
    <p:sldLayoutId id="2147483654" r:id="rId7"/>
    <p:sldLayoutId id="2147483658" r:id="rId8"/>
    <p:sldLayoutId id="2147483659" r:id="rId9"/>
    <p:sldLayoutId id="2147483655" r:id="rId10"/>
    <p:sldLayoutId id="214748365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Co Headline Light" panose="020B0303060202020204" pitchFamily="34" charset="0"/>
          <a:ea typeface="+mj-ea"/>
          <a:cs typeface="Co Headline Light" panose="020B030306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hyperlink" Target="https://doi.org/10.1088/1742-6596/2438/1/012092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hyperlink" Target="https://doi.org/10.5281/zenodo.455932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705.10823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s://doi.org/10.5281/zenodo.4559324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88/1742-6596/2438/1/01209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oe-raise.eu/wp2" TargetMode="External"/><Relationship Id="rId5" Type="http://schemas.openxmlformats.org/officeDocument/2006/relationships/hyperlink" Target="https://www.coe-raise.eu/wp4" TargetMode="External"/><Relationship Id="rId4" Type="http://schemas.openxmlformats.org/officeDocument/2006/relationships/hyperlink" Target="https://www.coe-raise.e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eurohpc-ju.europa.eu/selection-six-sites-host-first-european-quantum-computers-2022-10-04_en" TargetMode="Externa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https://lh3.googleusercontent.com/epDhJ2GEJtb5vPExTvPEGbSQ22cUm89d8wWvcl1SFUWIf8ZNKJqTyhlUhiRKbXg_dhSkJB1ecf5-H4WikkWfaZoUx_mxu3M3qwhV1SWcd7ixEa_DJsshVS6yqtKrOMLwxjzy-DFx=s0" TargetMode="External"/><Relationship Id="rId3" Type="http://schemas.openxmlformats.org/officeDocument/2006/relationships/image" Target="../media/image20.jp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https://lh5.googleusercontent.com/ZUd7seFW1lFjmNlbDMcZaEaozwt6YBj41FLWTvvWtFsq4Xy0fzuJnF3dMNr_7hQLaNasvv7pv59SSSUfn0_CGcgKHzUlYflcwjMdqtKFbOYn3gg-XUo8jx1Zx5fv2GaphQPa1uqN=s0" TargetMode="External"/><Relationship Id="rId5" Type="http://schemas.openxmlformats.org/officeDocument/2006/relationships/image" Target="../media/image22.jpeg"/><Relationship Id="rId10" Type="http://schemas.openxmlformats.org/officeDocument/2006/relationships/image" Target="../media/image25.png"/><Relationship Id="rId4" Type="http://schemas.openxmlformats.org/officeDocument/2006/relationships/image" Target="../media/image21.jp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hyperlink" Target="http://arxiv.org/abs/2203.0033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106990/contributions/4998026/" TargetMode="External"/><Relationship Id="rId3" Type="http://schemas.openxmlformats.org/officeDocument/2006/relationships/hyperlink" Target="https://github.com/jpata/particleflow" TargetMode="External"/><Relationship Id="rId7" Type="http://schemas.openxmlformats.org/officeDocument/2006/relationships/hyperlink" Target="https://doi.org/10.1088/1742-6596/2438/1/012092" TargetMode="External"/><Relationship Id="rId12" Type="http://schemas.openxmlformats.org/officeDocument/2006/relationships/hyperlink" Target="https://cds.cern.ch/record/1194487?ln=e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855454/contributions/4598499/" TargetMode="External"/><Relationship Id="rId11" Type="http://schemas.openxmlformats.org/officeDocument/2006/relationships/hyperlink" Target="https://arxiv.org/abs/2101.08578" TargetMode="External"/><Relationship Id="rId5" Type="http://schemas.openxmlformats.org/officeDocument/2006/relationships/hyperlink" Target="https://doi.org/10.1088/1742-6596/2438/1/012100" TargetMode="External"/><Relationship Id="rId10" Type="http://schemas.openxmlformats.org/officeDocument/2006/relationships/image" Target="../media/image33.png"/><Relationship Id="rId4" Type="http://schemas.openxmlformats.org/officeDocument/2006/relationships/hyperlink" Target="https://indico.cern.ch/event/855454/contributions/4597457/" TargetMode="External"/><Relationship Id="rId9" Type="http://schemas.openxmlformats.org/officeDocument/2006/relationships/hyperlink" Target="https://doi.org/10.1140/epjc/s10052-021-09158-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E4DD52-E12C-4B86-A67A-C28C77CBD5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1855"/>
            <a:ext cx="12192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AI and HPC</a:t>
            </a:r>
            <a:br>
              <a:rPr lang="en-US" dirty="0"/>
            </a:br>
            <a:r>
              <a:rPr lang="en-US" dirty="0"/>
              <a:t>–</a:t>
            </a:r>
            <a:br>
              <a:rPr lang="en-US" dirty="0"/>
            </a:br>
            <a:r>
              <a:rPr lang="en-US" dirty="0"/>
              <a:t>Distributed Hyperparameter Optimization</a:t>
            </a:r>
            <a:br>
              <a:rPr lang="en-US" dirty="0"/>
            </a:br>
            <a:r>
              <a:rPr lang="en-US" dirty="0"/>
              <a:t>using HPC systems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C4F8E97-D542-4E17-9715-F993D3E13F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5285"/>
            <a:ext cx="9144000" cy="1941829"/>
          </a:xfrm>
        </p:spPr>
        <p:txBody>
          <a:bodyPr>
            <a:normAutofit fontScale="92500" lnSpcReduction="10000"/>
          </a:bodyPr>
          <a:lstStyle/>
          <a:p>
            <a:r>
              <a:rPr lang="en-US" b="1" i="1" dirty="0"/>
              <a:t>Eric Wulff </a:t>
            </a:r>
            <a:r>
              <a:rPr lang="en-US" b="1" baseline="30000" dirty="0"/>
              <a:t>1,2</a:t>
            </a:r>
            <a:r>
              <a:rPr lang="en-US" dirty="0"/>
              <a:t>,</a:t>
            </a:r>
            <a:r>
              <a:rPr lang="en-US" b="1" i="1" dirty="0"/>
              <a:t> </a:t>
            </a:r>
            <a:r>
              <a:rPr lang="en-US" dirty="0"/>
              <a:t>Maria Girone</a:t>
            </a:r>
            <a:r>
              <a:rPr lang="en-US" baseline="30000" dirty="0"/>
              <a:t>1,2</a:t>
            </a:r>
            <a:r>
              <a:rPr lang="en-US" dirty="0"/>
              <a:t>,</a:t>
            </a:r>
          </a:p>
          <a:p>
            <a:r>
              <a:rPr lang="en-US" dirty="0"/>
              <a:t>Juan Pablo García Amboage</a:t>
            </a:r>
            <a:r>
              <a:rPr lang="en-US" baseline="30000" dirty="0"/>
              <a:t>1,2</a:t>
            </a:r>
            <a:r>
              <a:rPr lang="en-US" dirty="0"/>
              <a:t>, </a:t>
            </a:r>
            <a:r>
              <a:rPr lang="en-US" dirty="0" err="1"/>
              <a:t>Joosep</a:t>
            </a:r>
            <a:r>
              <a:rPr lang="en-US" dirty="0"/>
              <a:t> Pata</a:t>
            </a:r>
            <a:r>
              <a:rPr lang="en-US" baseline="30000" dirty="0"/>
              <a:t>3</a:t>
            </a:r>
          </a:p>
          <a:p>
            <a:r>
              <a:rPr lang="en-US" baseline="30000" dirty="0"/>
              <a:t>1</a:t>
            </a:r>
            <a:r>
              <a:rPr lang="en-US" dirty="0"/>
              <a:t>CERN, </a:t>
            </a:r>
            <a:r>
              <a:rPr lang="en-US" baseline="30000" dirty="0"/>
              <a:t>2</a:t>
            </a:r>
            <a:r>
              <a:rPr lang="en-US" dirty="0"/>
              <a:t>CoE RAISE WP4</a:t>
            </a:r>
            <a:endParaRPr lang="en-US" baseline="30000" dirty="0"/>
          </a:p>
          <a:p>
            <a:r>
              <a:rPr lang="en-US" baseline="30000" dirty="0"/>
              <a:t>3</a:t>
            </a:r>
            <a:r>
              <a:rPr lang="en-US" dirty="0"/>
              <a:t>NICPB</a:t>
            </a:r>
            <a:endParaRPr lang="en-US" baseline="30000" dirty="0"/>
          </a:p>
          <a:p>
            <a:r>
              <a:rPr lang="en-US" baseline="30000" dirty="0"/>
              <a:t>With material from the CMS Collaboration</a:t>
            </a:r>
          </a:p>
        </p:txBody>
      </p:sp>
    </p:spTree>
    <p:extLst>
      <p:ext uri="{BB962C8B-B14F-4D97-AF65-F5344CB8AC3E}">
        <p14:creationId xmlns:p14="http://schemas.microsoft.com/office/powerpoint/2010/main" val="2734553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CBF62-50DE-E58E-2FA9-44DA9C713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Large-scale distributed hyperparameter optimization (HPO)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A6F4BE-AC41-7DAA-8A08-F976FA0714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8F963-6E73-B389-CC6C-63338DD255A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513753" y="1578247"/>
            <a:ext cx="4313121" cy="2093532"/>
          </a:xfrm>
        </p:spPr>
        <p:txBody>
          <a:bodyPr>
            <a:normAutofit fontScale="92500"/>
          </a:bodyPr>
          <a:lstStyle/>
          <a:p>
            <a:r>
              <a:rPr lang="en-US" sz="2000" dirty="0"/>
              <a:t>96 GPUs in parallel</a:t>
            </a:r>
          </a:p>
          <a:p>
            <a:r>
              <a:rPr lang="en-US" sz="2000" dirty="0"/>
              <a:t>Using ASHA + Bayesian Optimization</a:t>
            </a:r>
          </a:p>
          <a:p>
            <a:r>
              <a:rPr lang="en-US" sz="2000" dirty="0"/>
              <a:t>Scalable up to hundreds of GPUs</a:t>
            </a:r>
          </a:p>
          <a:p>
            <a:r>
              <a:rPr lang="en-US" sz="2000" dirty="0"/>
              <a:t>Mean validation loss decreased by </a:t>
            </a:r>
            <a:r>
              <a:rPr lang="en-US" sz="2000" b="1" dirty="0">
                <a:solidFill>
                  <a:srgbClr val="C00000"/>
                </a:solidFill>
              </a:rPr>
              <a:t>~44%</a:t>
            </a:r>
            <a:r>
              <a:rPr lang="en-US" sz="2000" dirty="0"/>
              <a:t> giving a significant performance improvement</a:t>
            </a:r>
          </a:p>
          <a:p>
            <a:endParaRPr lang="en-US" dirty="0"/>
          </a:p>
        </p:txBody>
      </p:sp>
      <p:pic>
        <p:nvPicPr>
          <p:cNvPr id="6" name="Google Shape;404;gfdd4f3617c_0_15">
            <a:extLst>
              <a:ext uri="{FF2B5EF4-FFF2-40B4-BE49-F238E27FC236}">
                <a16:creationId xmlns:a16="http://schemas.microsoft.com/office/drawing/2014/main" id="{E829DEF0-20B3-F965-2751-B900F2CCB39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28" y="3451697"/>
            <a:ext cx="3241997" cy="284137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E20713BF-655C-13A4-714A-7B35B5EF43E8}"/>
              </a:ext>
            </a:extLst>
          </p:cNvPr>
          <p:cNvGrpSpPr/>
          <p:nvPr/>
        </p:nvGrpSpPr>
        <p:grpSpPr>
          <a:xfrm>
            <a:off x="4399115" y="3747795"/>
            <a:ext cx="7688976" cy="2506785"/>
            <a:chOff x="4374573" y="3768263"/>
            <a:chExt cx="7817427" cy="2548663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80578F7-7A6F-806D-01C9-8EE6D090D876}"/>
                </a:ext>
              </a:extLst>
            </p:cNvPr>
            <p:cNvSpPr/>
            <p:nvPr/>
          </p:nvSpPr>
          <p:spPr>
            <a:xfrm>
              <a:off x="4374573" y="3768263"/>
              <a:ext cx="7817427" cy="25486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7" name="Google Shape;408;gfdd4f3617c_0_15">
              <a:extLst>
                <a:ext uri="{FF2B5EF4-FFF2-40B4-BE49-F238E27FC236}">
                  <a16:creationId xmlns:a16="http://schemas.microsoft.com/office/drawing/2014/main" id="{E2D1452C-4DCC-1132-C7E7-8B6478F780A5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453225" y="3835344"/>
              <a:ext cx="3308784" cy="24815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409;gfdd4f3617c_0_15">
              <a:extLst>
                <a:ext uri="{FF2B5EF4-FFF2-40B4-BE49-F238E27FC236}">
                  <a16:creationId xmlns:a16="http://schemas.microsoft.com/office/drawing/2014/main" id="{69E0105B-6B9D-1D6F-D68A-8A286C16BEB4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8757249" y="3804143"/>
              <a:ext cx="3308821" cy="248158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" name="Google Shape;413;gfdd4f3617c_0_15">
            <a:extLst>
              <a:ext uri="{FF2B5EF4-FFF2-40B4-BE49-F238E27FC236}">
                <a16:creationId xmlns:a16="http://schemas.microsoft.com/office/drawing/2014/main" id="{F57193B3-501A-52F6-AAB2-2EAF971922D3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50668" y="1578247"/>
            <a:ext cx="5099990" cy="176222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Google Shape;414;gfdd4f3617c_0_15">
            <a:extLst>
              <a:ext uri="{FF2B5EF4-FFF2-40B4-BE49-F238E27FC236}">
                <a16:creationId xmlns:a16="http://schemas.microsoft.com/office/drawing/2014/main" id="{6E2CE8CE-9729-293B-BFB4-B33AE585EFB7}"/>
              </a:ext>
            </a:extLst>
          </p:cNvPr>
          <p:cNvSpPr txBox="1"/>
          <p:nvPr/>
        </p:nvSpPr>
        <p:spPr>
          <a:xfrm>
            <a:off x="3071663" y="1242358"/>
            <a:ext cx="32580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Quattrocento Sans"/>
                <a:ea typeface="Quattrocento Sans"/>
                <a:cs typeface="Quattrocento Sans"/>
                <a:sym typeface="Quattrocento Sans"/>
              </a:rPr>
              <a:t>Distributed HPO</a:t>
            </a:r>
          </a:p>
        </p:txBody>
      </p:sp>
      <p:sp>
        <p:nvSpPr>
          <p:cNvPr id="15" name="Google Shape;418;gfdd4f3617c_0_15">
            <a:extLst>
              <a:ext uri="{FF2B5EF4-FFF2-40B4-BE49-F238E27FC236}">
                <a16:creationId xmlns:a16="http://schemas.microsoft.com/office/drawing/2014/main" id="{77905657-2C7D-B97D-A5B2-02B0671A56D8}"/>
              </a:ext>
            </a:extLst>
          </p:cNvPr>
          <p:cNvSpPr/>
          <p:nvPr/>
        </p:nvSpPr>
        <p:spPr>
          <a:xfrm>
            <a:off x="3270433" y="4366698"/>
            <a:ext cx="1433198" cy="872700"/>
          </a:xfrm>
          <a:prstGeom prst="rightArrow">
            <a:avLst>
              <a:gd name="adj1" fmla="val 50000"/>
              <a:gd name="adj2" fmla="val 69051"/>
            </a:avLst>
          </a:prstGeom>
          <a:solidFill>
            <a:srgbClr val="0087C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bg1"/>
                </a:solidFill>
              </a:rPr>
              <a:t>Assess learning variability</a:t>
            </a:r>
          </a:p>
        </p:txBody>
      </p:sp>
      <p:sp>
        <p:nvSpPr>
          <p:cNvPr id="22" name="Google Shape;418;gfdd4f3617c_0_15">
            <a:extLst>
              <a:ext uri="{FF2B5EF4-FFF2-40B4-BE49-F238E27FC236}">
                <a16:creationId xmlns:a16="http://schemas.microsoft.com/office/drawing/2014/main" id="{920A18E7-D84F-A98C-3E5C-4666EEFEDDFD}"/>
              </a:ext>
            </a:extLst>
          </p:cNvPr>
          <p:cNvSpPr/>
          <p:nvPr/>
        </p:nvSpPr>
        <p:spPr>
          <a:xfrm>
            <a:off x="7446609" y="4394064"/>
            <a:ext cx="1433198" cy="872700"/>
          </a:xfrm>
          <a:prstGeom prst="rightArrow">
            <a:avLst>
              <a:gd name="adj1" fmla="val 50000"/>
              <a:gd name="adj2" fmla="val 69051"/>
            </a:avLst>
          </a:prstGeom>
          <a:solidFill>
            <a:srgbClr val="0087C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bg1"/>
                </a:solidFill>
              </a:rPr>
              <a:t>Better learning</a:t>
            </a:r>
          </a:p>
        </p:txBody>
      </p:sp>
      <p:sp>
        <p:nvSpPr>
          <p:cNvPr id="9" name="Bent Arrow 8">
            <a:extLst>
              <a:ext uri="{FF2B5EF4-FFF2-40B4-BE49-F238E27FC236}">
                <a16:creationId xmlns:a16="http://schemas.microsoft.com/office/drawing/2014/main" id="{7270C898-0530-DA91-F872-56F5009CBFCC}"/>
              </a:ext>
            </a:extLst>
          </p:cNvPr>
          <p:cNvSpPr/>
          <p:nvPr/>
        </p:nvSpPr>
        <p:spPr>
          <a:xfrm rot="16200000" flipH="1">
            <a:off x="666222" y="1967253"/>
            <a:ext cx="1308343" cy="1660548"/>
          </a:xfrm>
          <a:prstGeom prst="bentArrow">
            <a:avLst>
              <a:gd name="adj1" fmla="val 15495"/>
              <a:gd name="adj2" fmla="val 20527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Model selection</a:t>
            </a:r>
          </a:p>
        </p:txBody>
      </p:sp>
      <p:sp>
        <p:nvSpPr>
          <p:cNvPr id="12" name="Google Shape;393;gfdd4f3617c_0_39">
            <a:extLst>
              <a:ext uri="{FF2B5EF4-FFF2-40B4-BE49-F238E27FC236}">
                <a16:creationId xmlns:a16="http://schemas.microsoft.com/office/drawing/2014/main" id="{5C7139A4-0CAC-776B-B089-C92E3423037D}"/>
              </a:ext>
            </a:extLst>
          </p:cNvPr>
          <p:cNvSpPr txBox="1">
            <a:spLocks noGrp="1"/>
          </p:cNvSpPr>
          <p:nvPr>
            <p:ph type="ftr" sz="quarter" idx="10"/>
          </p:nvPr>
        </p:nvSpPr>
        <p:spPr>
          <a:xfrm>
            <a:off x="985189" y="6446613"/>
            <a:ext cx="5586649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-US" dirty="0">
                <a:latin typeface="Quattrocento Sans"/>
                <a:ea typeface="Quattrocento Sans"/>
                <a:cs typeface="Quattrocento Sans"/>
                <a:sym typeface="Quattrocento Sans"/>
              </a:rPr>
              <a:t>16.03.2023 – CERN openlab Technical Workshop – Geneva – Eric Wulff</a:t>
            </a:r>
            <a:endParaRPr dirty="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6C37C7-B40F-D0AE-F189-031D6A41C1E1}"/>
              </a:ext>
            </a:extLst>
          </p:cNvPr>
          <p:cNvSpPr txBox="1"/>
          <p:nvPr/>
        </p:nvSpPr>
        <p:spPr>
          <a:xfrm>
            <a:off x="11704544" y="5921985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[1]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1D66BA-D619-3DDD-DAA4-A6BF1C5BDD7B}"/>
              </a:ext>
            </a:extLst>
          </p:cNvPr>
          <p:cNvSpPr txBox="1"/>
          <p:nvPr/>
        </p:nvSpPr>
        <p:spPr>
          <a:xfrm>
            <a:off x="2953123" y="5944424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[1]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C99F72-1152-E590-9C11-B1CE31649502}"/>
              </a:ext>
            </a:extLst>
          </p:cNvPr>
          <p:cNvSpPr txBox="1">
            <a:spLocks/>
          </p:cNvSpPr>
          <p:nvPr/>
        </p:nvSpPr>
        <p:spPr>
          <a:xfrm>
            <a:off x="7163452" y="6433312"/>
            <a:ext cx="47624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bg2">
                    <a:lumMod val="50000"/>
                  </a:schemeClr>
                </a:solidFill>
                <a:latin typeface="Co Headline Light" panose="020B0303060202020204" pitchFamily="34" charset="0"/>
                <a:ea typeface="+mn-ea"/>
                <a:cs typeface="Co Headline Light" panose="020B030306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[1] E.Wulff, M. Girone, J. Pata  </a:t>
            </a:r>
            <a:r>
              <a:rPr lang="en-GB" dirty="0">
                <a:hlinkClick r:id="rId7"/>
              </a:rPr>
              <a:t>https://doi.org/10.1088/1742-6596/2438/1/012092</a:t>
            </a:r>
            <a:r>
              <a:rPr lang="en-GB" dirty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749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53FF6-C2BE-474C-BB39-D5BF188DA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Scaling of HPO of MLPF on multiple compute nodes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C75A7B-9479-154F-83A2-DC3A670D73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DAD00-59F1-A843-AE23-9D118F8B86B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89" y="6446613"/>
            <a:ext cx="5157535" cy="365125"/>
          </a:xfrm>
        </p:spPr>
        <p:txBody>
          <a:bodyPr/>
          <a:lstStyle/>
          <a:p>
            <a:r>
              <a:rPr lang="de-DE"/>
              <a:t>16.03.2023 – CERN openlab Technical Workshop – Geneva – Eric Wulff</a:t>
            </a:r>
            <a:endParaRPr lang="de-DE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56525DB-6368-D743-8878-974CEB6ECB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496699"/>
            <a:ext cx="11461750" cy="1316299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en-GB" dirty="0"/>
              <a:t>Scaling of a HPO run of MLPF on the JURECA-DC-GPU system at the Jülich Supercomputer Centre (JSC), 4 NVIDIA A100 and 2× 64 cores AMD EPYC 7742 per node</a:t>
            </a:r>
          </a:p>
          <a:p>
            <a:pPr fontAlgn="base"/>
            <a:r>
              <a:rPr lang="en-GB" b="1" dirty="0"/>
              <a:t>Superlinear scaling </a:t>
            </a:r>
            <a:r>
              <a:rPr lang="en-GB" dirty="0"/>
              <a:t>due </a:t>
            </a:r>
            <a:r>
              <a:rPr lang="en-GB"/>
              <a:t>to re-loading </a:t>
            </a:r>
            <a:r>
              <a:rPr lang="en-GB" dirty="0"/>
              <a:t>of models when using fewer nodes</a:t>
            </a:r>
          </a:p>
          <a:p>
            <a:pPr fontAlgn="base"/>
            <a:r>
              <a:rPr lang="en-GB" dirty="0"/>
              <a:t>Using the ASHA algorithm to schedule and terminate trials, in combination with Bayesian optimization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EAF2D0-C375-AF4D-8009-3D276F963E20}"/>
              </a:ext>
            </a:extLst>
          </p:cNvPr>
          <p:cNvSpPr txBox="1"/>
          <p:nvPr/>
        </p:nvSpPr>
        <p:spPr>
          <a:xfrm>
            <a:off x="1367711" y="6163048"/>
            <a:ext cx="76706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Data used: </a:t>
            </a:r>
            <a:r>
              <a:rPr lang="en-GB" sz="800" i="1" dirty="0"/>
              <a:t>Simulated particle-level events of ttbar and QCD with PU200 using Pythia8+Delphes3 for machine learned particle flow (MLPF), </a:t>
            </a:r>
            <a:r>
              <a:rPr lang="en-GB" sz="800" dirty="0">
                <a:hlinkClick r:id="rId2"/>
              </a:rPr>
              <a:t>https://doi.org/10.5281/zenodo.4559324</a:t>
            </a:r>
            <a:r>
              <a:rPr lang="en-GB" sz="800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1B8C058-E7DA-01D2-06C9-72FF878B02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724" y="2813000"/>
            <a:ext cx="4480032" cy="33600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4764A28-E17A-4987-C36A-1E23C4AD38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939" y="2812999"/>
            <a:ext cx="4480033" cy="336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9FAA6-3DF0-AC4F-AF93-3A5A4381A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743" y="1088359"/>
            <a:ext cx="5151504" cy="4681282"/>
          </a:xfrm>
        </p:spPr>
        <p:txBody>
          <a:bodyPr/>
          <a:lstStyle/>
          <a:p>
            <a:r>
              <a:rPr lang="en-US" dirty="0"/>
              <a:t>Quantum-SVR for model performance prediction in HPO</a:t>
            </a:r>
          </a:p>
        </p:txBody>
      </p:sp>
    </p:spTree>
    <p:extLst>
      <p:ext uri="{BB962C8B-B14F-4D97-AF65-F5344CB8AC3E}">
        <p14:creationId xmlns:p14="http://schemas.microsoft.com/office/powerpoint/2010/main" val="12778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A2F40-5232-8864-9AAB-2257706CA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performance prediction using QSVR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9B554E-A035-A1CE-149D-CC15D722D7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884" y="1825625"/>
            <a:ext cx="5418100" cy="4351338"/>
          </a:xfrm>
        </p:spPr>
        <p:txBody>
          <a:bodyPr>
            <a:normAutofit/>
          </a:bodyPr>
          <a:lstStyle/>
          <a:p>
            <a:r>
              <a:rPr lang="en-US" sz="2000" dirty="0"/>
              <a:t>Current STOTA hypertuning algorithms rely on early stopping</a:t>
            </a:r>
          </a:p>
          <a:p>
            <a:pPr lvl="1"/>
            <a:endParaRPr lang="en-US" sz="1600" dirty="0"/>
          </a:p>
          <a:p>
            <a:r>
              <a:rPr lang="en-US" sz="2000" dirty="0"/>
              <a:t>Stopping criterion: ranking according to a single metric (e.g., validation loss)</a:t>
            </a:r>
          </a:p>
          <a:p>
            <a:pPr lvl="1"/>
            <a:endParaRPr lang="en-US" sz="1600" dirty="0"/>
          </a:p>
          <a:p>
            <a:r>
              <a:rPr lang="en-US" sz="2000" dirty="0"/>
              <a:t>Potential problem: loss curves are not linear</a:t>
            </a:r>
          </a:p>
          <a:p>
            <a:pPr lvl="1"/>
            <a:endParaRPr lang="en-US" sz="1600" dirty="0"/>
          </a:p>
          <a:p>
            <a:r>
              <a:rPr lang="en-US" sz="2000" dirty="0"/>
              <a:t>Idea 1: Use a non-linear stopping criterion</a:t>
            </a:r>
          </a:p>
          <a:p>
            <a:pPr lvl="1"/>
            <a:r>
              <a:rPr lang="en-US" sz="1800" dirty="0"/>
              <a:t>For instance, an SVR model, inspired by [1]</a:t>
            </a:r>
          </a:p>
          <a:p>
            <a:pPr lvl="1"/>
            <a:endParaRPr lang="en-US" sz="1800" dirty="0"/>
          </a:p>
          <a:p>
            <a:r>
              <a:rPr lang="en-US" sz="2000" dirty="0"/>
              <a:t>Idea 2: Use quantum computing to fit a Quantum-SVR (QSVR)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6DFEF9-398B-8616-C592-ACEAFBF3AD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8DF02-C1AE-3F01-E2C8-D125F7AA8A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Google Shape;96;p3">
            <a:extLst>
              <a:ext uri="{FF2B5EF4-FFF2-40B4-BE49-F238E27FC236}">
                <a16:creationId xmlns:a16="http://schemas.microsoft.com/office/drawing/2014/main" id="{9A627425-9E17-C71C-3260-DCBF1CC697AD}"/>
              </a:ext>
            </a:extLst>
          </p:cNvPr>
          <p:cNvSpPr/>
          <p:nvPr/>
        </p:nvSpPr>
        <p:spPr>
          <a:xfrm>
            <a:off x="7872856" y="1969427"/>
            <a:ext cx="1768830" cy="56200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Train n epochs</a:t>
            </a:r>
          </a:p>
        </p:txBody>
      </p:sp>
      <p:sp>
        <p:nvSpPr>
          <p:cNvPr id="9" name="Google Shape;97;p3">
            <a:extLst>
              <a:ext uri="{FF2B5EF4-FFF2-40B4-BE49-F238E27FC236}">
                <a16:creationId xmlns:a16="http://schemas.microsoft.com/office/drawing/2014/main" id="{0C29B0A4-7DD3-A896-C89C-37BC396CB102}"/>
              </a:ext>
            </a:extLst>
          </p:cNvPr>
          <p:cNvSpPr/>
          <p:nvPr/>
        </p:nvSpPr>
        <p:spPr>
          <a:xfrm>
            <a:off x="5760549" y="1960677"/>
            <a:ext cx="1534056" cy="55181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Sample random configs</a:t>
            </a:r>
          </a:p>
        </p:txBody>
      </p:sp>
      <p:sp>
        <p:nvSpPr>
          <p:cNvPr id="10" name="Google Shape;98;p3">
            <a:extLst>
              <a:ext uri="{FF2B5EF4-FFF2-40B4-BE49-F238E27FC236}">
                <a16:creationId xmlns:a16="http://schemas.microsoft.com/office/drawing/2014/main" id="{19D74F57-B0FA-AA87-5232-8B508AE14859}"/>
              </a:ext>
            </a:extLst>
          </p:cNvPr>
          <p:cNvSpPr/>
          <p:nvPr/>
        </p:nvSpPr>
        <p:spPr>
          <a:xfrm>
            <a:off x="9670545" y="2124089"/>
            <a:ext cx="579900" cy="217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99;p3">
            <a:extLst>
              <a:ext uri="{FF2B5EF4-FFF2-40B4-BE49-F238E27FC236}">
                <a16:creationId xmlns:a16="http://schemas.microsoft.com/office/drawing/2014/main" id="{53F3868D-439C-B50B-A61D-A194E6793238}"/>
              </a:ext>
            </a:extLst>
          </p:cNvPr>
          <p:cNvSpPr/>
          <p:nvPr/>
        </p:nvSpPr>
        <p:spPr>
          <a:xfrm>
            <a:off x="10268195" y="1960677"/>
            <a:ext cx="1764678" cy="56200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Terminate worst x% at last epoch</a:t>
            </a:r>
          </a:p>
        </p:txBody>
      </p:sp>
      <p:sp>
        <p:nvSpPr>
          <p:cNvPr id="12" name="Google Shape;100;p3">
            <a:extLst>
              <a:ext uri="{FF2B5EF4-FFF2-40B4-BE49-F238E27FC236}">
                <a16:creationId xmlns:a16="http://schemas.microsoft.com/office/drawing/2014/main" id="{B4B354B5-8D0A-CEB4-0C28-1DE40D71099F}"/>
              </a:ext>
            </a:extLst>
          </p:cNvPr>
          <p:cNvSpPr/>
          <p:nvPr/>
        </p:nvSpPr>
        <p:spPr>
          <a:xfrm rot="5232324">
            <a:off x="9769413" y="1183433"/>
            <a:ext cx="366903" cy="1224424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bg1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01;p3">
            <a:extLst>
              <a:ext uri="{FF2B5EF4-FFF2-40B4-BE49-F238E27FC236}">
                <a16:creationId xmlns:a16="http://schemas.microsoft.com/office/drawing/2014/main" id="{A85082DE-E2CB-A35F-D90A-254CEBD6C55B}"/>
              </a:ext>
            </a:extLst>
          </p:cNvPr>
          <p:cNvSpPr/>
          <p:nvPr/>
        </p:nvSpPr>
        <p:spPr>
          <a:xfrm>
            <a:off x="7294605" y="2124089"/>
            <a:ext cx="579900" cy="217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A96785-8F63-6B4A-97E7-5D0B47EE67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49" y="2736998"/>
            <a:ext cx="6126548" cy="3342146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CE28FEF-0313-884A-684A-A7008DF4027F}"/>
              </a:ext>
            </a:extLst>
          </p:cNvPr>
          <p:cNvSpPr txBox="1">
            <a:spLocks/>
          </p:cNvSpPr>
          <p:nvPr/>
        </p:nvSpPr>
        <p:spPr>
          <a:xfrm>
            <a:off x="7294605" y="643226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bg2">
                    <a:lumMod val="50000"/>
                  </a:schemeClr>
                </a:solidFill>
                <a:latin typeface="Co Headline Light" panose="020B0303060202020204" pitchFamily="34" charset="0"/>
                <a:ea typeface="+mn-ea"/>
                <a:cs typeface="Co Headline Light" panose="020B030306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[1] </a:t>
            </a:r>
            <a:r>
              <a:rPr lang="en-US" dirty="0">
                <a:hlinkClick r:id="rId3"/>
              </a:rPr>
              <a:t>https://arxiv.org/abs/1705.10823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2760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169D0-9814-E24E-79D6-C14F4FF2C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 creation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6C0D8-D0D0-81E8-FF7F-2EA07E941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6" y="1825625"/>
            <a:ext cx="7106192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Generated dataset consisting of learning curves and HP configs</a:t>
            </a:r>
          </a:p>
          <a:p>
            <a:pPr lvl="1"/>
            <a:r>
              <a:rPr lang="en-US" dirty="0"/>
              <a:t>Run 300 MLPF trainings</a:t>
            </a:r>
          </a:p>
          <a:p>
            <a:pPr lvl="1"/>
            <a:r>
              <a:rPr lang="en-US" dirty="0"/>
              <a:t>For each training, sample HPs from a 7-dimensional search space</a:t>
            </a:r>
          </a:p>
          <a:p>
            <a:pPr lvl="1"/>
            <a:r>
              <a:rPr lang="en-US" dirty="0"/>
              <a:t>Train for 100 epochs on the publicly available </a:t>
            </a:r>
            <a:r>
              <a:rPr lang="en-US" dirty="0" err="1"/>
              <a:t>Delphes</a:t>
            </a:r>
            <a:r>
              <a:rPr lang="en-US" dirty="0"/>
              <a:t> dataset (</a:t>
            </a:r>
            <a:r>
              <a:rPr lang="en-US" dirty="0">
                <a:hlinkClick r:id="rId2"/>
              </a:rPr>
              <a:t>https://doi.org/10.5281/zenodo.4559324</a:t>
            </a:r>
            <a:r>
              <a:rPr lang="en-US" dirty="0"/>
              <a:t>)</a:t>
            </a:r>
          </a:p>
          <a:p>
            <a:r>
              <a:rPr lang="en-US" dirty="0"/>
              <a:t>Inputs:</a:t>
            </a:r>
          </a:p>
          <a:p>
            <a:pPr lvl="1"/>
            <a:r>
              <a:rPr lang="en-US" dirty="0"/>
              <a:t>HP configuration</a:t>
            </a:r>
          </a:p>
          <a:p>
            <a:pPr lvl="1"/>
            <a:r>
              <a:rPr lang="en-US" dirty="0"/>
              <a:t>Partial learning curve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and 2</a:t>
            </a:r>
            <a:r>
              <a:rPr lang="en-US" baseline="30000" dirty="0"/>
              <a:t>nd</a:t>
            </a:r>
            <a:r>
              <a:rPr lang="en-US" dirty="0"/>
              <a:t> order differences of the partial learning curve</a:t>
            </a:r>
          </a:p>
          <a:p>
            <a:r>
              <a:rPr lang="en-US" dirty="0"/>
              <a:t>Targets</a:t>
            </a:r>
          </a:p>
          <a:p>
            <a:pPr lvl="1"/>
            <a:r>
              <a:rPr lang="en-US" dirty="0"/>
              <a:t>Final validation loss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3092C9-9246-3A68-FDE4-438BD84E37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BFD0CD-6601-FFF6-EC32-3F3E9F838C3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89" y="6446613"/>
            <a:ext cx="5613037" cy="365125"/>
          </a:xfrm>
        </p:spPr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Google Shape;126;g1385fe8a371_0_16">
            <a:extLst>
              <a:ext uri="{FF2B5EF4-FFF2-40B4-BE49-F238E27FC236}">
                <a16:creationId xmlns:a16="http://schemas.microsoft.com/office/drawing/2014/main" id="{FE04C09C-7039-3958-D7A2-092D7F5F6C26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81749" y="2228267"/>
            <a:ext cx="4589733" cy="32895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392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E9413-A69D-266A-18FE-63ED55983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Accessing D-Wave Quantum Annealer in CoE RAISE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78030-88AB-5702-40DB-DF7109165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825625"/>
            <a:ext cx="7357099" cy="4351338"/>
          </a:xfrm>
        </p:spPr>
        <p:txBody>
          <a:bodyPr>
            <a:normAutofit/>
          </a:bodyPr>
          <a:lstStyle/>
          <a:p>
            <a:r>
              <a:rPr lang="en-US" dirty="0"/>
              <a:t>A quantum annealer is a particular kind of quantum computer</a:t>
            </a:r>
          </a:p>
          <a:p>
            <a:pPr lvl="1"/>
            <a:r>
              <a:rPr lang="en-US" dirty="0"/>
              <a:t>Solves QUBO problems (Quadradic Unconstrained Binary Optimization)</a:t>
            </a:r>
          </a:p>
          <a:p>
            <a:r>
              <a:rPr lang="en-US" dirty="0"/>
              <a:t>SVR can be formulated as a QUBO problem [1]</a:t>
            </a:r>
          </a:p>
          <a:p>
            <a:r>
              <a:rPr lang="en-US" dirty="0"/>
              <a:t>The annealer returns multiple solutions</a:t>
            </a:r>
          </a:p>
          <a:p>
            <a:pPr lvl="1"/>
            <a:r>
              <a:rPr lang="en-US" dirty="0"/>
              <a:t>Quantum annealing is a stochastic process</a:t>
            </a:r>
          </a:p>
          <a:p>
            <a:r>
              <a:rPr lang="en-US" dirty="0"/>
              <a:t>Challenges</a:t>
            </a:r>
          </a:p>
          <a:p>
            <a:pPr lvl="1"/>
            <a:r>
              <a:rPr lang="en-US" dirty="0"/>
              <a:t>We can only fit 20 training samples</a:t>
            </a:r>
          </a:p>
          <a:p>
            <a:pPr lvl="1"/>
            <a:r>
              <a:rPr lang="en-US" dirty="0"/>
              <a:t>Unstable results, quantum noise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16EC1F-32C6-9E28-91B6-72766B1120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15</a:t>
            </a:fld>
            <a:endParaRPr lang="de-DE" dirty="0"/>
          </a:p>
        </p:txBody>
      </p:sp>
      <p:pic>
        <p:nvPicPr>
          <p:cNvPr id="6" name="Google Shape;135;g1385fe8a371_0_7">
            <a:extLst>
              <a:ext uri="{FF2B5EF4-FFF2-40B4-BE49-F238E27FC236}">
                <a16:creationId xmlns:a16="http://schemas.microsoft.com/office/drawing/2014/main" id="{ACA8B1B4-1529-B817-CF95-0465B742C39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745617" y="1825625"/>
            <a:ext cx="2998058" cy="6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37;g1385fe8a371_0_7">
            <a:extLst>
              <a:ext uri="{FF2B5EF4-FFF2-40B4-BE49-F238E27FC236}">
                <a16:creationId xmlns:a16="http://schemas.microsoft.com/office/drawing/2014/main" id="{84CF75C7-D8F5-27FC-37AE-B292623A944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08424" y="2520150"/>
            <a:ext cx="3118451" cy="23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40;g1385fe8a371_0_7">
            <a:extLst>
              <a:ext uri="{FF2B5EF4-FFF2-40B4-BE49-F238E27FC236}">
                <a16:creationId xmlns:a16="http://schemas.microsoft.com/office/drawing/2014/main" id="{6C731B42-30BA-CF2D-3554-B35EBA27D78A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71349" y="2072825"/>
            <a:ext cx="725143" cy="16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38;g1385fe8a371_0_7">
            <a:extLst>
              <a:ext uri="{FF2B5EF4-FFF2-40B4-BE49-F238E27FC236}">
                <a16:creationId xmlns:a16="http://schemas.microsoft.com/office/drawing/2014/main" id="{8812FE51-5CF4-9B86-5F7F-1F52208D6667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01223" y="3203837"/>
            <a:ext cx="4425652" cy="263876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39;g1385fe8a371_0_7">
            <a:extLst>
              <a:ext uri="{FF2B5EF4-FFF2-40B4-BE49-F238E27FC236}">
                <a16:creationId xmlns:a16="http://schemas.microsoft.com/office/drawing/2014/main" id="{FE263894-6412-EFAF-4D15-4A7CEB2F7704}"/>
              </a:ext>
            </a:extLst>
          </p:cNvPr>
          <p:cNvSpPr txBox="1"/>
          <p:nvPr/>
        </p:nvSpPr>
        <p:spPr>
          <a:xfrm>
            <a:off x="8404723" y="5884606"/>
            <a:ext cx="3244850" cy="29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700" i="1"/>
              <a:t>Image from D-Wave documentation</a:t>
            </a:r>
            <a:endParaRPr sz="700" i="1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CE05EAB-467A-FC4E-4BF9-3F4B84D500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77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2F79A-14AE-25FA-0F04-5D6B9FCCB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QSVR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4D3E1-33EE-4ECF-3FBC-EDB515265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286" y="1872671"/>
            <a:ext cx="6306384" cy="2077823"/>
          </a:xfrm>
        </p:spPr>
        <p:txBody>
          <a:bodyPr>
            <a:normAutofit/>
          </a:bodyPr>
          <a:lstStyle/>
          <a:p>
            <a:r>
              <a:rPr lang="en-US" dirty="0"/>
              <a:t>Predicting final loss from fraction of loss curve (25%)</a:t>
            </a:r>
          </a:p>
          <a:p>
            <a:r>
              <a:rPr lang="en-US" dirty="0"/>
              <a:t>QSVR results comparable to classical SVR and to simulated quantum annealing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4D2B01-0E36-0C84-AEBC-C6B42D4EC9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9652C0-9E1E-5992-CCF6-D6CCD3C34A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90C8CD-0057-54FD-E8AD-3469C26AF82B}"/>
              </a:ext>
            </a:extLst>
          </p:cNvPr>
          <p:cNvSpPr txBox="1"/>
          <p:nvPr/>
        </p:nvSpPr>
        <p:spPr>
          <a:xfrm>
            <a:off x="8468590" y="2353371"/>
            <a:ext cx="1654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Best QSVR results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547AFB-0E44-2EEF-412B-EAAAB3702BB4}"/>
              </a:ext>
            </a:extLst>
          </p:cNvPr>
          <p:cNvSpPr txBox="1"/>
          <p:nvPr/>
        </p:nvSpPr>
        <p:spPr>
          <a:xfrm>
            <a:off x="3024382" y="3894576"/>
            <a:ext cx="1030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</a:t>
            </a:r>
            <a:r>
              <a:rPr lang="en-US" baseline="30000" dirty="0"/>
              <a:t>2</a:t>
            </a:r>
            <a:r>
              <a:rPr lang="en-US" dirty="0"/>
              <a:t> scores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27C8B51-6843-0264-A8F0-A9B3802A8B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34"/>
          <a:stretch/>
        </p:blipFill>
        <p:spPr>
          <a:xfrm>
            <a:off x="6764499" y="2691925"/>
            <a:ext cx="5062802" cy="30095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2D9778-16F1-8F7E-6B1E-3E559F7EB2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894" y="4231521"/>
            <a:ext cx="5279167" cy="154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58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FE8A-8C2E-5B42-AE71-8020382E7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43307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458EB-AEA7-2042-BFAF-A5530401A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22EA6-4766-3246-A71C-54BE421D6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657884"/>
            <a:ext cx="11461750" cy="4519079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CoE RAISE develops novel, scalable AI methods towards Exascale</a:t>
            </a:r>
          </a:p>
          <a:p>
            <a:pPr lvl="1"/>
            <a:r>
              <a:rPr lang="en-GB" dirty="0"/>
              <a:t>Use-cases from a wide range of sciences and industry</a:t>
            </a:r>
          </a:p>
          <a:p>
            <a:pPr lvl="1"/>
            <a:endParaRPr lang="en-GB" dirty="0"/>
          </a:p>
          <a:p>
            <a:r>
              <a:rPr lang="en-GB" dirty="0"/>
              <a:t>Hyperparameter optimization could benefit any data-driven AI-based algorithm</a:t>
            </a:r>
          </a:p>
          <a:p>
            <a:endParaRPr lang="en-GB" dirty="0"/>
          </a:p>
          <a:p>
            <a:pPr fontAlgn="base"/>
            <a:r>
              <a:rPr lang="en-GB" dirty="0"/>
              <a:t>Large-scale distributed HPO significantly increased model performance in the example use-case of Machine-Learned Particle Flow (MLPF)</a:t>
            </a:r>
          </a:p>
          <a:p>
            <a:pPr lvl="1" fontAlgn="base"/>
            <a:r>
              <a:rPr lang="en-GB" dirty="0"/>
              <a:t>Would not have been possible without access to HPC resources</a:t>
            </a:r>
          </a:p>
          <a:p>
            <a:pPr lvl="1" fontAlgn="base"/>
            <a:endParaRPr lang="en-GB" dirty="0"/>
          </a:p>
          <a:p>
            <a:pPr fontAlgn="base"/>
            <a:r>
              <a:rPr lang="en-GB" dirty="0"/>
              <a:t>The disruptive technology of Quantum Computing is already here and can be integrated in hybrid Quantum-HPC workflows</a:t>
            </a:r>
          </a:p>
          <a:p>
            <a:pPr lvl="1" fontAlgn="base"/>
            <a:r>
              <a:rPr lang="en-GB" dirty="0"/>
              <a:t>The technology is still very early-stage and is likely to improve greatly in the future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36928F-A212-8643-AEF1-2C16553D82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A1E49-5E4E-4C41-862A-2F8C48F83E6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26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8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9FAA6-3DF0-AC4F-AF93-3A5A4381A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50260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FE8A-8C2E-5B42-AE71-8020382E7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53354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83416-8D0D-AB41-9A4D-51C1E09C8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Hyperparameter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B7F7C-FC61-8C47-8CE3-2ECE2B701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445" y="1549936"/>
            <a:ext cx="7005831" cy="475041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Tune hyperparameters (HPs) to improve model</a:t>
            </a:r>
          </a:p>
          <a:p>
            <a:endParaRPr lang="en-US" dirty="0"/>
          </a:p>
          <a:p>
            <a:r>
              <a:rPr lang="en-US" dirty="0"/>
              <a:t>HPs are not learned by gradient descent</a:t>
            </a:r>
          </a:p>
          <a:p>
            <a:pPr lvl="1"/>
            <a:r>
              <a:rPr lang="en-US" dirty="0"/>
              <a:t>Often stay constant during the learning process</a:t>
            </a:r>
          </a:p>
          <a:p>
            <a:pPr lvl="1"/>
            <a:r>
              <a:rPr lang="en-US" dirty="0"/>
              <a:t>Defines the model architecture (e.g., #layers, #nodes per layer, type of activation function, etc.) </a:t>
            </a:r>
          </a:p>
          <a:p>
            <a:pPr lvl="1"/>
            <a:r>
              <a:rPr lang="en-US" dirty="0"/>
              <a:t>Defines the learning algorithm (e.g., optimizer, learning rate, batch size, momentum, weight decay, dropout etc.)</a:t>
            </a:r>
          </a:p>
          <a:p>
            <a:pPr lvl="1"/>
            <a:endParaRPr lang="en-US" dirty="0"/>
          </a:p>
          <a:p>
            <a:r>
              <a:rPr lang="en-US" dirty="0"/>
              <a:t>Can be automated using HPO algorithms</a:t>
            </a:r>
          </a:p>
          <a:p>
            <a:pPr lvl="1"/>
            <a:r>
              <a:rPr lang="en-US" dirty="0"/>
              <a:t>E.g., Hyperband, Bayesian Optimization</a:t>
            </a:r>
          </a:p>
          <a:p>
            <a:pPr lvl="1"/>
            <a:endParaRPr lang="en-US" dirty="0"/>
          </a:p>
          <a:p>
            <a:r>
              <a:rPr lang="en-US" dirty="0"/>
              <a:t>HPO on complex models and large datasets is compute-resource intensive</a:t>
            </a:r>
          </a:p>
          <a:p>
            <a:pPr lvl="1"/>
            <a:r>
              <a:rPr lang="en-US" dirty="0"/>
              <a:t>Benefits greatly from HPC resources</a:t>
            </a:r>
          </a:p>
          <a:p>
            <a:pPr lvl="1"/>
            <a:r>
              <a:rPr lang="en-US" dirty="0"/>
              <a:t>In need of smart, efficient search algorithms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A46F43-78CE-7B42-9778-EC2FB31FA8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6D0BAC-C06A-3F43-AB73-6DFB7FFC3E7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87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1DD5D-87C4-7D4D-9D2E-8AD9B486C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Hypertuning tool of choice: Ray Tune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6D64A-6D0F-904D-9F44-795A90858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825625"/>
            <a:ext cx="7646761" cy="4351338"/>
          </a:xfrm>
        </p:spPr>
        <p:txBody>
          <a:bodyPr/>
          <a:lstStyle/>
          <a:p>
            <a:r>
              <a:rPr lang="en-US" dirty="0"/>
              <a:t>Open-source tool for multi-node distributed hyperparameter optimization</a:t>
            </a:r>
          </a:p>
          <a:p>
            <a:r>
              <a:rPr lang="en-US" dirty="0"/>
              <a:t>Many built-in SOTA search algorithms</a:t>
            </a:r>
          </a:p>
          <a:p>
            <a:pPr lvl="1"/>
            <a:r>
              <a:rPr lang="en-US" b="1" dirty="0"/>
              <a:t>ASHA/Hyperband</a:t>
            </a:r>
          </a:p>
          <a:p>
            <a:pPr lvl="1"/>
            <a:r>
              <a:rPr lang="en-US" b="1" dirty="0"/>
              <a:t>Bayesian Optimization</a:t>
            </a:r>
          </a:p>
          <a:p>
            <a:pPr lvl="1"/>
            <a:r>
              <a:rPr lang="en-US" dirty="0"/>
              <a:t>Population Based Training</a:t>
            </a:r>
          </a:p>
          <a:p>
            <a:r>
              <a:rPr lang="en-US" dirty="0"/>
              <a:t>Supports TensorFlow, </a:t>
            </a:r>
            <a:r>
              <a:rPr lang="en-US" dirty="0" err="1"/>
              <a:t>PyTorch</a:t>
            </a:r>
            <a:r>
              <a:rPr lang="en-US" dirty="0"/>
              <a:t> and others</a:t>
            </a:r>
          </a:p>
          <a:p>
            <a:r>
              <a:rPr lang="en-US" dirty="0"/>
              <a:t>Supports integration of many other hypertuning tools such as </a:t>
            </a:r>
            <a:r>
              <a:rPr lang="en-US" b="1" dirty="0"/>
              <a:t>Scikit-Optimize</a:t>
            </a:r>
            <a:r>
              <a:rPr lang="en-US" dirty="0"/>
              <a:t>, </a:t>
            </a:r>
            <a:r>
              <a:rPr lang="en-US" b="1" dirty="0" err="1"/>
              <a:t>HyperOpt</a:t>
            </a:r>
            <a:r>
              <a:rPr lang="en-US" dirty="0"/>
              <a:t>, </a:t>
            </a:r>
            <a:r>
              <a:rPr lang="en-US" dirty="0" err="1"/>
              <a:t>Optuna</a:t>
            </a:r>
            <a:r>
              <a:rPr lang="en-US" dirty="0"/>
              <a:t>, </a:t>
            </a:r>
            <a:r>
              <a:rPr lang="en-US" dirty="0" err="1"/>
              <a:t>SigOpt</a:t>
            </a:r>
            <a:r>
              <a:rPr lang="en-US" dirty="0"/>
              <a:t>, etc.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2AE252-73EE-2C41-B0D0-6C68F8219F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C0A51-411F-BF4F-94E5-F01FB4D366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6E7773A-6F44-5F4D-98CF-697E13F61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1275" y="3498008"/>
            <a:ext cx="2167031" cy="1439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67A35C-6530-A24E-8169-F7A3EE76FD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0" r="20707"/>
          <a:stretch/>
        </p:blipFill>
        <p:spPr>
          <a:xfrm>
            <a:off x="8244191" y="1698984"/>
            <a:ext cx="3284421" cy="1730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93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995B8-CAB2-CE4F-A3BE-185965EA7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Ray Tune on SLURM clusters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187871-DF06-BD44-94F6-7BB8635C7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43EC3-FAC6-8849-8278-18DD3DDAA73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9725284" cy="365125"/>
          </a:xfrm>
        </p:spPr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95F980-6D10-6C47-9D94-6F3B2D11CD89}"/>
              </a:ext>
            </a:extLst>
          </p:cNvPr>
          <p:cNvSpPr txBox="1"/>
          <p:nvPr/>
        </p:nvSpPr>
        <p:spPr>
          <a:xfrm>
            <a:off x="6259202" y="1684600"/>
            <a:ext cx="5748690" cy="4278094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800" i="1" dirty="0">
                <a:solidFill>
                  <a:srgbClr val="546E7A"/>
                </a:solidFill>
                <a:latin typeface="Menlo" panose="020B0609030804020204" pitchFamily="49" charset="0"/>
              </a:rPr>
              <a:t>#!/bin/</a:t>
            </a:r>
            <a:r>
              <a:rPr lang="en-GB" sz="800" i="1" dirty="0" err="1">
                <a:solidFill>
                  <a:srgbClr val="546E7A"/>
                </a:solidFill>
                <a:latin typeface="Menlo" panose="020B0609030804020204" pitchFamily="49" charset="0"/>
              </a:rPr>
              <a:t>sh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b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</a:br>
            <a:r>
              <a:rPr lang="en-GB" sz="800" i="1" dirty="0">
                <a:solidFill>
                  <a:srgbClr val="546E7A"/>
                </a:solidFill>
                <a:latin typeface="Menlo" panose="020B0609030804020204" pitchFamily="49" charset="0"/>
              </a:rPr>
              <a:t>#SBATCH ...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r>
              <a:rPr lang="en-GB" sz="800" i="1" dirty="0">
                <a:solidFill>
                  <a:srgbClr val="546E7A"/>
                </a:solidFill>
                <a:latin typeface="Menlo" panose="020B0609030804020204" pitchFamily="49" charset="0"/>
              </a:rPr>
              <a:t>#SBATCH ...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endParaRPr lang="en-GB" sz="800" i="1" dirty="0">
              <a:solidFill>
                <a:srgbClr val="546E7A"/>
              </a:solidFill>
              <a:latin typeface="Menlo" panose="020B0609030804020204" pitchFamily="49" charset="0"/>
            </a:endParaRPr>
          </a:p>
          <a:p>
            <a:endParaRPr lang="en-GB" sz="800" i="1" dirty="0">
              <a:solidFill>
                <a:srgbClr val="546E7A"/>
              </a:solidFill>
              <a:latin typeface="Menlo" panose="020B0609030804020204" pitchFamily="49" charset="0"/>
            </a:endParaRPr>
          </a:p>
          <a:p>
            <a:r>
              <a:rPr lang="en-GB" sz="800" i="1" dirty="0">
                <a:solidFill>
                  <a:srgbClr val="546E7A"/>
                </a:solidFill>
                <a:latin typeface="Menlo" panose="020B0609030804020204" pitchFamily="49" charset="0"/>
              </a:rPr>
              <a:t># Get the node names</a:t>
            </a:r>
            <a:b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</a:b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nodes=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$(</a:t>
            </a:r>
            <a:r>
              <a:rPr lang="en-GB" sz="800" dirty="0" err="1">
                <a:solidFill>
                  <a:srgbClr val="C3E88D"/>
                </a:solidFill>
                <a:latin typeface="Menlo" panose="020B0609030804020204" pitchFamily="49" charset="0"/>
              </a:rPr>
              <a:t>scontrol</a:t>
            </a:r>
            <a:r>
              <a:rPr lang="en-GB" sz="800" dirty="0">
                <a:solidFill>
                  <a:srgbClr val="C3E88D"/>
                </a:solidFill>
                <a:latin typeface="Menlo" panose="020B0609030804020204" pitchFamily="49" charset="0"/>
              </a:rPr>
              <a:t> show hostnames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SLURM_JOB_NODELIST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)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nodes_array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=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(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nodes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)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r>
              <a:rPr lang="en-GB" sz="800" i="1" dirty="0">
                <a:solidFill>
                  <a:srgbClr val="546E7A"/>
                </a:solidFill>
                <a:latin typeface="Menlo" panose="020B0609030804020204" pitchFamily="49" charset="0"/>
              </a:rPr>
              <a:t># Get the head node</a:t>
            </a:r>
            <a:b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</a:b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node_1=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${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nodes_array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[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0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]}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ip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=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$(</a:t>
            </a:r>
            <a:r>
              <a:rPr lang="en-GB" sz="800" dirty="0" err="1">
                <a:solidFill>
                  <a:srgbClr val="C3E88D"/>
                </a:solidFill>
                <a:latin typeface="Menlo" panose="020B0609030804020204" pitchFamily="49" charset="0"/>
              </a:rPr>
              <a:t>srun</a:t>
            </a:r>
            <a:r>
              <a:rPr lang="en-GB" sz="800" dirty="0">
                <a:solidFill>
                  <a:srgbClr val="C3E88D"/>
                </a:solidFill>
                <a:latin typeface="Menlo" panose="020B0609030804020204" pitchFamily="49" charset="0"/>
              </a:rPr>
              <a:t> --nodes=1 --</a:t>
            </a:r>
            <a:r>
              <a:rPr lang="en-GB" sz="800" dirty="0" err="1">
                <a:solidFill>
                  <a:srgbClr val="C3E88D"/>
                </a:solidFill>
                <a:latin typeface="Menlo" panose="020B0609030804020204" pitchFamily="49" charset="0"/>
              </a:rPr>
              <a:t>ntasks</a:t>
            </a:r>
            <a:r>
              <a:rPr lang="en-GB" sz="800" dirty="0">
                <a:solidFill>
                  <a:srgbClr val="C3E88D"/>
                </a:solidFill>
                <a:latin typeface="Menlo" panose="020B0609030804020204" pitchFamily="49" charset="0"/>
              </a:rPr>
              <a:t>=1 -w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node_1</a:t>
            </a:r>
            <a:r>
              <a:rPr lang="en-GB" sz="800" dirty="0">
                <a:solidFill>
                  <a:srgbClr val="C3E88D"/>
                </a:solidFill>
                <a:latin typeface="Menlo" panose="020B0609030804020204" pitchFamily="49" charset="0"/>
              </a:rPr>
              <a:t> host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${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node_1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}</a:t>
            </a:r>
            <a:r>
              <a:rPr lang="en-GB" sz="800" dirty="0" err="1">
                <a:solidFill>
                  <a:srgbClr val="C3E88D"/>
                </a:solidFill>
                <a:latin typeface="Menlo" panose="020B0609030804020204" pitchFamily="49" charset="0"/>
              </a:rPr>
              <a:t>i</a:t>
            </a:r>
            <a:r>
              <a:rPr lang="en-GB" sz="800" dirty="0">
                <a:solidFill>
                  <a:srgbClr val="C3E88D"/>
                </a:solidFill>
                <a:latin typeface="Menlo" panose="020B0609030804020204" pitchFamily="49" charset="0"/>
              </a:rPr>
              <a:t>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|</a:t>
            </a:r>
            <a:r>
              <a:rPr lang="en-GB" sz="800" dirty="0">
                <a:solidFill>
                  <a:srgbClr val="C3E88D"/>
                </a:solidFill>
                <a:latin typeface="Menlo" panose="020B0609030804020204" pitchFamily="49" charset="0"/>
              </a:rPr>
              <a:t> awk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'</a:t>
            </a:r>
            <a:r>
              <a:rPr lang="en-GB" sz="800" dirty="0">
                <a:solidFill>
                  <a:srgbClr val="C3E88D"/>
                </a:solidFill>
                <a:latin typeface="Menlo" panose="020B0609030804020204" pitchFamily="49" charset="0"/>
              </a:rPr>
              <a:t>{ print $4 }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')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port=6379</a:t>
            </a:r>
          </a:p>
          <a:p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ip_head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=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ip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: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port</a:t>
            </a:r>
          </a:p>
          <a:p>
            <a:r>
              <a:rPr lang="en-GB" sz="800" dirty="0">
                <a:solidFill>
                  <a:srgbClr val="C792EA"/>
                </a:solidFill>
                <a:latin typeface="Menlo" panose="020B0609030804020204" pitchFamily="49" charset="0"/>
              </a:rPr>
              <a:t>export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ip_head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r>
              <a:rPr lang="en-GB" sz="800" dirty="0">
                <a:solidFill>
                  <a:srgbClr val="82AAFF"/>
                </a:solidFill>
                <a:latin typeface="Menlo" panose="020B0609030804020204" pitchFamily="49" charset="0"/>
              </a:rPr>
              <a:t>echo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"</a:t>
            </a:r>
            <a:r>
              <a:rPr lang="en-GB" sz="800" dirty="0">
                <a:solidFill>
                  <a:srgbClr val="C3E88D"/>
                </a:solidFill>
                <a:latin typeface="Menlo" panose="020B0609030804020204" pitchFamily="49" charset="0"/>
              </a:rPr>
              <a:t>IP Head: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ip_head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"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b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</a:br>
            <a:r>
              <a:rPr lang="en-GB" sz="800" dirty="0">
                <a:solidFill>
                  <a:srgbClr val="82AAFF"/>
                </a:solidFill>
                <a:latin typeface="Menlo" panose="020B0609030804020204" pitchFamily="49" charset="0"/>
              </a:rPr>
              <a:t>echo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"</a:t>
            </a:r>
            <a:r>
              <a:rPr lang="en-GB" sz="800" dirty="0">
                <a:solidFill>
                  <a:srgbClr val="C3E88D"/>
                </a:solidFill>
                <a:latin typeface="Menlo" panose="020B0609030804020204" pitchFamily="49" charset="0"/>
              </a:rPr>
              <a:t>STARTING HEAD at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node_1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"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srun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--nodes=1 --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ntasks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=1 -w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node_1 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mlpf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/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raytune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/start-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head.sh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ip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&amp;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sleep 30</a:t>
            </a:r>
          </a:p>
          <a:p>
            <a:b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</a:b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worker_num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=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$(($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SLURM_JOB_NUM_NODES</a:t>
            </a:r>
            <a:r>
              <a:rPr lang="en-GB" sz="800" dirty="0">
                <a:solidFill>
                  <a:srgbClr val="C3E88D"/>
                </a:solidFill>
                <a:latin typeface="Menlo" panose="020B0609030804020204" pitchFamily="49" charset="0"/>
              </a:rPr>
              <a:t>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-</a:t>
            </a:r>
            <a:r>
              <a:rPr lang="en-GB" sz="800" dirty="0">
                <a:solidFill>
                  <a:srgbClr val="C3E88D"/>
                </a:solidFill>
                <a:latin typeface="Menlo" panose="020B0609030804020204" pitchFamily="49" charset="0"/>
              </a:rPr>
              <a:t> </a:t>
            </a:r>
            <a:r>
              <a:rPr lang="en-GB" sz="800" dirty="0">
                <a:solidFill>
                  <a:srgbClr val="F78C6C"/>
                </a:solidFill>
                <a:latin typeface="Menlo" panose="020B0609030804020204" pitchFamily="49" charset="0"/>
              </a:rPr>
              <a:t>1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))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</a:t>
            </a:r>
            <a:r>
              <a:rPr lang="en-GB" sz="800" i="1" dirty="0">
                <a:solidFill>
                  <a:srgbClr val="546E7A"/>
                </a:solidFill>
                <a:latin typeface="Menlo" panose="020B0609030804020204" pitchFamily="49" charset="0"/>
              </a:rPr>
              <a:t>#number of nodes other than the head node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r>
              <a:rPr lang="en-GB" sz="800" i="1" dirty="0">
                <a:solidFill>
                  <a:srgbClr val="89DDFF"/>
                </a:solidFill>
                <a:latin typeface="Menlo" panose="020B0609030804020204" pitchFamily="49" charset="0"/>
              </a:rPr>
              <a:t>for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((</a:t>
            </a:r>
            <a:r>
              <a:rPr lang="en-GB" sz="800" dirty="0">
                <a:solidFill>
                  <a:srgbClr val="C3E88D"/>
                </a:solidFill>
                <a:latin typeface="Menlo" panose="020B0609030804020204" pitchFamily="49" charset="0"/>
              </a:rPr>
              <a:t> </a:t>
            </a:r>
            <a:r>
              <a:rPr lang="en-GB" sz="800" dirty="0" err="1">
                <a:solidFill>
                  <a:srgbClr val="C3E88D"/>
                </a:solidFill>
                <a:latin typeface="Menlo" panose="020B0609030804020204" pitchFamily="49" charset="0"/>
              </a:rPr>
              <a:t>i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=</a:t>
            </a:r>
            <a:r>
              <a:rPr lang="en-GB" sz="800" dirty="0">
                <a:solidFill>
                  <a:srgbClr val="F78C6C"/>
                </a:solidFill>
                <a:latin typeface="Menlo" panose="020B0609030804020204" pitchFamily="49" charset="0"/>
              </a:rPr>
              <a:t>1</a:t>
            </a:r>
            <a:r>
              <a:rPr lang="en-GB" sz="800" dirty="0">
                <a:solidFill>
                  <a:srgbClr val="C3E88D"/>
                </a:solidFill>
                <a:latin typeface="Menlo" panose="020B0609030804020204" pitchFamily="49" charset="0"/>
              </a:rPr>
              <a:t>; </a:t>
            </a:r>
            <a:r>
              <a:rPr lang="en-GB" sz="800" dirty="0" err="1">
                <a:solidFill>
                  <a:srgbClr val="C3E88D"/>
                </a:solidFill>
                <a:latin typeface="Menlo" panose="020B0609030804020204" pitchFamily="49" charset="0"/>
              </a:rPr>
              <a:t>i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&lt;=$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worker_num</a:t>
            </a:r>
            <a:r>
              <a:rPr lang="en-GB" sz="800" dirty="0">
                <a:solidFill>
                  <a:srgbClr val="C3E88D"/>
                </a:solidFill>
                <a:latin typeface="Menlo" panose="020B0609030804020204" pitchFamily="49" charset="0"/>
              </a:rPr>
              <a:t>; </a:t>
            </a:r>
            <a:r>
              <a:rPr lang="en-GB" sz="800" dirty="0" err="1">
                <a:solidFill>
                  <a:srgbClr val="C3E88D"/>
                </a:solidFill>
                <a:latin typeface="Menlo" panose="020B0609030804020204" pitchFamily="49" charset="0"/>
              </a:rPr>
              <a:t>i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++</a:t>
            </a:r>
            <a:r>
              <a:rPr lang="en-GB" sz="800" dirty="0">
                <a:solidFill>
                  <a:srgbClr val="C3E88D"/>
                </a:solidFill>
                <a:latin typeface="Menlo" panose="020B0609030804020204" pitchFamily="49" charset="0"/>
              </a:rPr>
              <a:t>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))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r>
              <a:rPr lang="en-GB" sz="800" i="1" dirty="0">
                <a:solidFill>
                  <a:srgbClr val="89DDFF"/>
                </a:solidFill>
                <a:latin typeface="Menlo" panose="020B0609030804020204" pitchFamily="49" charset="0"/>
              </a:rPr>
              <a:t>do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 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node_i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=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${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nodes_array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[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$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i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]}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r>
              <a:rPr lang="en-GB" sz="800" dirty="0">
                <a:solidFill>
                  <a:srgbClr val="82AAFF"/>
                </a:solidFill>
                <a:latin typeface="Menlo" panose="020B0609030804020204" pitchFamily="49" charset="0"/>
              </a:rPr>
              <a:t>  echo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"</a:t>
            </a:r>
            <a:r>
              <a:rPr lang="en-GB" sz="800" dirty="0">
                <a:solidFill>
                  <a:srgbClr val="C3E88D"/>
                </a:solidFill>
                <a:latin typeface="Menlo" panose="020B0609030804020204" pitchFamily="49" charset="0"/>
              </a:rPr>
              <a:t>STARTING WORKER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i</a:t>
            </a:r>
            <a:r>
              <a:rPr lang="en-GB" sz="800" dirty="0">
                <a:solidFill>
                  <a:srgbClr val="C3E88D"/>
                </a:solidFill>
                <a:latin typeface="Menlo" panose="020B0609030804020204" pitchFamily="49" charset="0"/>
              </a:rPr>
              <a:t> at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node_i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"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 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srun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--nodes=1 --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ntasks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=1 -w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${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node_i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}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mlpf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/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raytune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/start-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worker.sh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$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ip_head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&amp;</a:t>
            </a:r>
          </a:p>
          <a:p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 sleep 5</a:t>
            </a:r>
          </a:p>
          <a:p>
            <a:r>
              <a:rPr lang="en-GB" sz="800" i="1" dirty="0">
                <a:solidFill>
                  <a:srgbClr val="89DDFF"/>
                </a:solidFill>
                <a:latin typeface="Menlo" panose="020B0609030804020204" pitchFamily="49" charset="0"/>
              </a:rPr>
              <a:t>done</a:t>
            </a:r>
          </a:p>
          <a:p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r>
              <a:rPr lang="en-GB" sz="800" i="1" dirty="0">
                <a:solidFill>
                  <a:srgbClr val="546E7A"/>
                </a:solidFill>
                <a:latin typeface="Menlo" panose="020B0609030804020204" pitchFamily="49" charset="0"/>
              </a:rPr>
              <a:t># Run the Ray Tune script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python3 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tune_script.py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--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cpus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"${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SLURM_CPUS_PER_TASK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}"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--</a:t>
            </a:r>
            <a:r>
              <a:rPr lang="en-GB" sz="800" dirty="0" err="1">
                <a:solidFill>
                  <a:srgbClr val="EEFFFF"/>
                </a:solidFill>
                <a:latin typeface="Menlo" panose="020B0609030804020204" pitchFamily="49" charset="0"/>
              </a:rPr>
              <a:t>gpus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 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"${</a:t>
            </a:r>
            <a:r>
              <a:rPr lang="en-GB" sz="800" dirty="0">
                <a:solidFill>
                  <a:srgbClr val="EEFFFF"/>
                </a:solidFill>
                <a:latin typeface="Menlo" panose="020B0609030804020204" pitchFamily="49" charset="0"/>
              </a:rPr>
              <a:t>SLURM_GPUS_PER_TASK</a:t>
            </a:r>
            <a:r>
              <a:rPr lang="en-GB" sz="800" dirty="0">
                <a:solidFill>
                  <a:srgbClr val="89DDFF"/>
                </a:solidFill>
                <a:latin typeface="Menlo" panose="020B0609030804020204" pitchFamily="49" charset="0"/>
              </a:rPr>
              <a:t>}"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r>
              <a:rPr lang="en-GB" sz="800" dirty="0">
                <a:solidFill>
                  <a:srgbClr val="82AAFF"/>
                </a:solidFill>
                <a:latin typeface="Menlo" panose="020B0609030804020204" pitchFamily="49" charset="0"/>
              </a:rPr>
              <a:t>exit</a:t>
            </a:r>
            <a:endParaRPr lang="en-GB" sz="800" dirty="0">
              <a:solidFill>
                <a:srgbClr val="EEFFFF"/>
              </a:solidFill>
              <a:latin typeface="Menlo" panose="020B0609030804020204" pitchFamily="49" charset="0"/>
            </a:endParaRPr>
          </a:p>
          <a:p>
            <a:endParaRPr lang="en-GB" sz="800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D09D6D0-834C-3540-9A00-F7E1D9B4EE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13" y="1647216"/>
            <a:ext cx="6145089" cy="4351338"/>
          </a:xfrm>
        </p:spPr>
        <p:txBody>
          <a:bodyPr/>
          <a:lstStyle/>
          <a:p>
            <a:r>
              <a:rPr lang="en-US" dirty="0"/>
              <a:t>Can be unintuitive when first setting up</a:t>
            </a:r>
          </a:p>
          <a:p>
            <a:r>
              <a:rPr lang="en-US" dirty="0"/>
              <a:t>Ray expects a head-worker architecture with a single point of entry</a:t>
            </a:r>
          </a:p>
          <a:p>
            <a:pPr lvl="1"/>
            <a:r>
              <a:rPr lang="en-US" dirty="0"/>
              <a:t>We must start a head node and multiple worker nodes before running the Ray Tune training script on the head node</a:t>
            </a:r>
          </a:p>
          <a:p>
            <a:r>
              <a:rPr lang="en-US" dirty="0"/>
              <a:t>Once properly set-up, works great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243956-1DB9-3D40-B641-1C365EB9E7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99" t="18252" r="23901" b="17573"/>
          <a:stretch/>
        </p:blipFill>
        <p:spPr>
          <a:xfrm>
            <a:off x="443573" y="5040660"/>
            <a:ext cx="2693032" cy="10535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2A4DABC-61D5-4747-BE3E-F465B03158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758" y="4380719"/>
            <a:ext cx="2058362" cy="1883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85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31ACE-2758-7A47-983F-08D58FAE0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Hypertuning MLPF on HPC systems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A74D4A-7120-7F4F-A4BD-7C84B7FC4C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625734"/>
            <a:ext cx="6630407" cy="4632810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en-GB" dirty="0"/>
              <a:t>Thanks to </a:t>
            </a:r>
            <a:r>
              <a:rPr lang="en-GB" dirty="0" err="1"/>
              <a:t>Forschungszentrum</a:t>
            </a:r>
            <a:r>
              <a:rPr lang="en-GB" dirty="0"/>
              <a:t> Jülich (FZJ), San Diego Supercomputing </a:t>
            </a:r>
            <a:r>
              <a:rPr lang="en-GB" dirty="0" err="1"/>
              <a:t>Center</a:t>
            </a:r>
            <a:r>
              <a:rPr lang="en-GB" dirty="0"/>
              <a:t> (SDSC), Flatiron Institute (collaboration with CMS and CERN </a:t>
            </a:r>
            <a:r>
              <a:rPr lang="en-GB" dirty="0" err="1"/>
              <a:t>openlab</a:t>
            </a:r>
            <a:r>
              <a:rPr lang="en-GB" dirty="0"/>
              <a:t>)</a:t>
            </a:r>
          </a:p>
          <a:p>
            <a:pPr fontAlgn="base"/>
            <a:endParaRPr lang="en-GB" dirty="0"/>
          </a:p>
          <a:p>
            <a:pPr fontAlgn="base"/>
            <a:r>
              <a:rPr lang="en-GB" dirty="0"/>
              <a:t>Using multiple compute nodes with 4 GPUs per node</a:t>
            </a:r>
          </a:p>
          <a:p>
            <a:pPr lvl="1" fontAlgn="base"/>
            <a:r>
              <a:rPr lang="en-GB" dirty="0"/>
              <a:t>Both systems: 4 NVIDIA A100 40GB per node</a:t>
            </a:r>
          </a:p>
          <a:p>
            <a:pPr lvl="1" fontAlgn="base"/>
            <a:r>
              <a:rPr lang="en-GB" dirty="0"/>
              <a:t>@</a:t>
            </a:r>
            <a:r>
              <a:rPr lang="en-GB" dirty="0" err="1"/>
              <a:t>CoreSite</a:t>
            </a:r>
            <a:r>
              <a:rPr lang="en-GB" dirty="0"/>
              <a:t>: 64 core Intel </a:t>
            </a:r>
            <a:r>
              <a:rPr lang="en-GB" dirty="0" err="1"/>
              <a:t>Icelake</a:t>
            </a:r>
            <a:r>
              <a:rPr lang="en-GB" dirty="0"/>
              <a:t> Platinum 8358</a:t>
            </a:r>
          </a:p>
          <a:p>
            <a:pPr lvl="1" fontAlgn="base"/>
            <a:r>
              <a:rPr lang="en-GB" dirty="0"/>
              <a:t>@JUWELS: 2x 24 core AMD EPYC Rome 7402</a:t>
            </a:r>
          </a:p>
          <a:p>
            <a:pPr lvl="1" fontAlgn="base"/>
            <a:endParaRPr lang="en-GB" dirty="0"/>
          </a:p>
          <a:p>
            <a:pPr fontAlgn="base"/>
            <a:r>
              <a:rPr lang="en-GB" dirty="0"/>
              <a:t>We did 2 stages of hypertuning: </a:t>
            </a:r>
          </a:p>
          <a:p>
            <a:pPr lvl="1" fontAlgn="base"/>
            <a:r>
              <a:rPr lang="en-GB" dirty="0"/>
              <a:t>Using Ray Tune </a:t>
            </a:r>
          </a:p>
          <a:p>
            <a:pPr lvl="1" fontAlgn="base"/>
            <a:r>
              <a:rPr lang="en-GB" dirty="0"/>
              <a:t>BOHB [1] - Bayesian Optimization combined with Hyperband – using JUWELS Booster</a:t>
            </a:r>
          </a:p>
          <a:p>
            <a:pPr lvl="1" fontAlgn="base"/>
            <a:r>
              <a:rPr lang="en-GB" dirty="0"/>
              <a:t>ASHA [2] + Bayesian Optimization [3] – using </a:t>
            </a:r>
            <a:r>
              <a:rPr lang="en-GB" dirty="0" err="1"/>
              <a:t>CoreSite</a:t>
            </a:r>
            <a:endParaRPr lang="en-GB" dirty="0"/>
          </a:p>
          <a:p>
            <a:pPr lvl="1" fontAlgn="base"/>
            <a:r>
              <a:rPr lang="en-GB" dirty="0"/>
              <a:t>~76000 core-hours in total</a:t>
            </a:r>
          </a:p>
          <a:p>
            <a:pPr lvl="1" fontAlgn="base"/>
            <a:endParaRPr lang="en-GB" dirty="0"/>
          </a:p>
          <a:p>
            <a:pPr fontAlgn="base"/>
            <a:r>
              <a:rPr lang="en-GB" dirty="0"/>
              <a:t>Back of the envelope calculation shows that it would have taken ~6 months on a single GPU instead of ~83 hours using HPC 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50A50D-941E-ED45-B9A4-4997614EA5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779CB-CDF5-784D-9361-C495C61F4CA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89" y="6446613"/>
            <a:ext cx="10590925" cy="365125"/>
          </a:xfrm>
        </p:spPr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899A9D-31D2-5042-9DE9-48BEDF297F15}"/>
              </a:ext>
            </a:extLst>
          </p:cNvPr>
          <p:cNvSpPr txBox="1"/>
          <p:nvPr/>
        </p:nvSpPr>
        <p:spPr>
          <a:xfrm>
            <a:off x="7213995" y="3511262"/>
            <a:ext cx="4884174" cy="954107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 err="1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search_space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{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   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GB" sz="800" b="0" i="0" u="none" strike="noStrike" dirty="0" err="1">
                <a:solidFill>
                  <a:srgbClr val="C3E88D"/>
                </a:solidFill>
                <a:effectLst/>
                <a:latin typeface="Courier New" panose="02070309020205020404" pitchFamily="49" charset="0"/>
              </a:rPr>
              <a:t>lr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":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 err="1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loguniform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1e-4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3e-2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),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  <a:p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   </a:t>
            </a:r>
            <a:r>
              <a:rPr lang="en-GB" sz="800" dirty="0">
                <a:solidFill>
                  <a:srgbClr val="89DD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GB" sz="800" dirty="0" err="1">
                <a:solidFill>
                  <a:srgbClr val="C3E88D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expdecay_decay_steps</a:t>
            </a:r>
            <a:r>
              <a:rPr lang="en-GB" sz="800" dirty="0">
                <a:solidFill>
                  <a:srgbClr val="89DD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":</a:t>
            </a:r>
            <a:r>
              <a:rPr lang="en-GB" sz="800" dirty="0">
                <a:solidFill>
                  <a:srgbClr val="EEFF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800" dirty="0" err="1">
                <a:solidFill>
                  <a:srgbClr val="82AA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quniform</a:t>
            </a:r>
            <a:r>
              <a:rPr lang="en-GB" sz="800" dirty="0">
                <a:solidFill>
                  <a:srgbClr val="89DD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800" dirty="0">
                <a:solidFill>
                  <a:srgbClr val="F78C6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sz="800" dirty="0">
                <a:solidFill>
                  <a:srgbClr val="89DD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GB" sz="800" dirty="0">
                <a:solidFill>
                  <a:srgbClr val="82AA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800" dirty="0">
                <a:solidFill>
                  <a:srgbClr val="F78C6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2000</a:t>
            </a:r>
            <a:r>
              <a:rPr lang="en-GB" sz="800" dirty="0">
                <a:solidFill>
                  <a:srgbClr val="89DD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GB" sz="800" dirty="0">
                <a:solidFill>
                  <a:srgbClr val="82AA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800" dirty="0">
                <a:solidFill>
                  <a:srgbClr val="F78C6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GB" sz="800" dirty="0">
                <a:solidFill>
                  <a:srgbClr val="89DD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  <a:endParaRPr lang="en-GB" sz="800" dirty="0">
              <a:solidFill>
                <a:srgbClr val="EEFF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   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GB" sz="800" b="0" i="0" u="none" strike="noStrike" dirty="0">
                <a:solidFill>
                  <a:srgbClr val="C3E88D"/>
                </a:solidFill>
                <a:effectLst/>
                <a:latin typeface="Courier New" panose="02070309020205020404" pitchFamily="49" charset="0"/>
              </a:rPr>
              <a:t>dropout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":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uniform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0.0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0.5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),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   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GB" sz="800" b="0" i="0" u="none" strike="noStrike" dirty="0" err="1">
                <a:solidFill>
                  <a:srgbClr val="C3E88D"/>
                </a:solidFill>
                <a:effectLst/>
                <a:latin typeface="Courier New" panose="02070309020205020404" pitchFamily="49" charset="0"/>
              </a:rPr>
              <a:t>clip_value_low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":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uniform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0.0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0.2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),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   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GB" sz="800" b="0" i="0" u="none" strike="noStrike" dirty="0" err="1">
                <a:solidFill>
                  <a:srgbClr val="C3E88D"/>
                </a:solidFill>
                <a:effectLst/>
                <a:latin typeface="Courier New" panose="02070309020205020404" pitchFamily="49" charset="0"/>
              </a:rPr>
              <a:t>dist_mult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":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uniform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0.01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0.2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),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}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44EB6A-9564-DC4E-B420-3535BB43F31C}"/>
              </a:ext>
            </a:extLst>
          </p:cNvPr>
          <p:cNvSpPr txBox="1"/>
          <p:nvPr/>
        </p:nvSpPr>
        <p:spPr>
          <a:xfrm>
            <a:off x="7213995" y="4507000"/>
            <a:ext cx="4884174" cy="156966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 err="1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search_space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{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       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GB" sz="800" b="0" i="0" u="none" strike="noStrike" dirty="0" err="1">
                <a:solidFill>
                  <a:srgbClr val="C3E88D"/>
                </a:solidFill>
                <a:effectLst/>
                <a:latin typeface="Courier New" panose="02070309020205020404" pitchFamily="49" charset="0"/>
              </a:rPr>
              <a:t>layernorm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":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 err="1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samp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([False,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True]),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       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GB" sz="800" b="0" i="0" u="none" strike="noStrike" dirty="0" err="1">
                <a:solidFill>
                  <a:srgbClr val="C3E88D"/>
                </a:solidFill>
                <a:effectLst/>
                <a:latin typeface="Courier New" panose="02070309020205020404" pitchFamily="49" charset="0"/>
              </a:rPr>
              <a:t>ffn_dist_hidden_dim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":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 err="1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samp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32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64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128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256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]),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       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GB" sz="800" b="0" i="0" u="none" strike="noStrike" dirty="0" err="1">
                <a:solidFill>
                  <a:srgbClr val="C3E88D"/>
                </a:solidFill>
                <a:effectLst/>
                <a:latin typeface="Courier New" panose="02070309020205020404" pitchFamily="49" charset="0"/>
              </a:rPr>
              <a:t>ffn_dist_num_layers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":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 err="1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samp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4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]),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       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GB" sz="800" b="0" i="0" u="none" strike="noStrike" dirty="0" err="1">
                <a:solidFill>
                  <a:srgbClr val="C3E88D"/>
                </a:solidFill>
                <a:effectLst/>
                <a:latin typeface="Courier New" panose="02070309020205020404" pitchFamily="49" charset="0"/>
              </a:rPr>
              <a:t>distance_dim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":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 err="1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samp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32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64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128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256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]),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       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GB" sz="800" b="0" i="0" u="none" strike="noStrike" dirty="0" err="1">
                <a:solidFill>
                  <a:srgbClr val="C3E88D"/>
                </a:solidFill>
                <a:effectLst/>
                <a:latin typeface="Courier New" panose="02070309020205020404" pitchFamily="49" charset="0"/>
              </a:rPr>
              <a:t>num_node_messages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":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 err="1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samp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4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]),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       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GB" sz="800" b="0" i="0" u="none" strike="noStrike" dirty="0" err="1">
                <a:solidFill>
                  <a:srgbClr val="C3E88D"/>
                </a:solidFill>
                <a:effectLst/>
                <a:latin typeface="Courier New" panose="02070309020205020404" pitchFamily="49" charset="0"/>
              </a:rPr>
              <a:t>num_graph_layers_common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":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 err="1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samp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4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]),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       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GB" sz="800" b="0" i="0" u="none" strike="noStrike" dirty="0" err="1">
                <a:solidFill>
                  <a:srgbClr val="C3E88D"/>
                </a:solidFill>
                <a:effectLst/>
                <a:latin typeface="Courier New" panose="02070309020205020404" pitchFamily="49" charset="0"/>
              </a:rPr>
              <a:t>num_graph_layers_energy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":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 err="1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samp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4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]),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       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GB" sz="800" b="0" i="0" u="none" strike="noStrike" dirty="0" err="1">
                <a:solidFill>
                  <a:srgbClr val="C3E88D"/>
                </a:solidFill>
                <a:effectLst/>
                <a:latin typeface="Courier New" panose="02070309020205020404" pitchFamily="49" charset="0"/>
              </a:rPr>
              <a:t>bin_size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":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 err="1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samp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16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32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40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64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80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]),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       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GB" sz="800" b="0" i="0" u="none" strike="noStrike" dirty="0" err="1">
                <a:solidFill>
                  <a:srgbClr val="C3E88D"/>
                </a:solidFill>
                <a:effectLst/>
                <a:latin typeface="Courier New" panose="02070309020205020404" pitchFamily="49" charset="0"/>
              </a:rPr>
              <a:t>normalize_degrees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":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 err="1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samp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([True,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False]),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       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GB" sz="800" b="0" i="0" u="none" strike="noStrike" dirty="0" err="1">
                <a:solidFill>
                  <a:srgbClr val="C3E88D"/>
                </a:solidFill>
                <a:effectLst/>
                <a:latin typeface="Courier New" panose="02070309020205020404" pitchFamily="49" charset="0"/>
              </a:rPr>
              <a:t>output_dim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":</a:t>
            </a:r>
            <a:r>
              <a:rPr lang="en-GB" sz="800" b="0" i="0" u="none" strike="noStrike" dirty="0">
                <a:solidFill>
                  <a:srgbClr val="EEFF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 err="1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samp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32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64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128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GB" sz="800" b="0" i="0" u="none" strike="noStrike" dirty="0">
                <a:solidFill>
                  <a:srgbClr val="82AAFF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800" b="0" i="0" u="none" strike="noStrike" dirty="0">
                <a:solidFill>
                  <a:srgbClr val="F78C6C"/>
                </a:solidFill>
                <a:effectLst/>
                <a:latin typeface="Courier New" panose="02070309020205020404" pitchFamily="49" charset="0"/>
              </a:rPr>
              <a:t>256</a:t>
            </a: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]),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89DDFF"/>
                </a:solidFill>
                <a:effectLst/>
                <a:latin typeface="Courier New" panose="02070309020205020404" pitchFamily="49" charset="0"/>
              </a:rPr>
              <a:t>}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5C3150-DEC5-934C-8153-B7788ACF2B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099" y="1018188"/>
            <a:ext cx="4314480" cy="21872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F487433-FDFD-0442-AFDA-C622C4524DB2}"/>
              </a:ext>
            </a:extLst>
          </p:cNvPr>
          <p:cNvSpPr txBox="1"/>
          <p:nvPr/>
        </p:nvSpPr>
        <p:spPr>
          <a:xfrm>
            <a:off x="10236286" y="3185540"/>
            <a:ext cx="801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Image: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AF99394-8977-CB46-81F6-F979242F80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0583" y="3228248"/>
            <a:ext cx="782996" cy="22371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469B92D-3B9E-5D41-8D70-453665842B55}"/>
              </a:ext>
            </a:extLst>
          </p:cNvPr>
          <p:cNvSpPr txBox="1"/>
          <p:nvPr/>
        </p:nvSpPr>
        <p:spPr>
          <a:xfrm>
            <a:off x="7186287" y="3156262"/>
            <a:ext cx="2982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Run in part on the JUWELS Booster [2] </a:t>
            </a:r>
          </a:p>
        </p:txBody>
      </p:sp>
    </p:spTree>
    <p:extLst>
      <p:ext uri="{BB962C8B-B14F-4D97-AF65-F5344CB8AC3E}">
        <p14:creationId xmlns:p14="http://schemas.microsoft.com/office/powerpoint/2010/main" val="257068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97619-76EA-A74F-ACDD-48A42BE99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Improvements from hypertuning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A30394-2F9F-BF4F-906F-44AAE7A1D5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C863C-A4C3-304C-A34B-523FD091C8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EBA9D07-8D3B-BA44-87D2-9255DA659868}"/>
              </a:ext>
            </a:extLst>
          </p:cNvPr>
          <p:cNvSpPr txBox="1">
            <a:spLocks/>
          </p:cNvSpPr>
          <p:nvPr/>
        </p:nvSpPr>
        <p:spPr>
          <a:xfrm>
            <a:off x="365125" y="1410292"/>
            <a:ext cx="11256352" cy="1566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24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6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Ø"/>
              <a:defRPr sz="1600" kern="1200">
                <a:solidFill>
                  <a:schemeClr val="tx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GB" sz="1800" dirty="0"/>
              <a:t>Loss curves before (left) and after (right) hypertuning</a:t>
            </a:r>
          </a:p>
          <a:p>
            <a:pPr fontAlgn="base"/>
            <a:r>
              <a:rPr lang="en-GB" sz="1800" dirty="0"/>
              <a:t>Only the physical datasets, no single particle gun samples</a:t>
            </a:r>
          </a:p>
          <a:p>
            <a:pPr fontAlgn="base"/>
            <a:r>
              <a:rPr lang="en-GB" sz="1800" dirty="0"/>
              <a:t>Mean and standard deviation of 10 trainings with identical hyperparameters</a:t>
            </a:r>
          </a:p>
          <a:p>
            <a:pPr fontAlgn="base"/>
            <a:r>
              <a:rPr lang="en-GB" sz="1800" dirty="0"/>
              <a:t>Mean validation loss decreased by ~44%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F399C9-CD32-0645-B2CD-4387FC0EC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937624"/>
            <a:ext cx="4484903" cy="33636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0F6705-2C0D-3F46-A282-9884CBD9A6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2937623"/>
            <a:ext cx="4484904" cy="3363678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5A77455-AD4C-7ED7-2542-31A75F8D45F7}"/>
              </a:ext>
            </a:extLst>
          </p:cNvPr>
          <p:cNvSpPr txBox="1">
            <a:spLocks/>
          </p:cNvSpPr>
          <p:nvPr/>
        </p:nvSpPr>
        <p:spPr>
          <a:xfrm>
            <a:off x="7163452" y="6433312"/>
            <a:ext cx="47624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bg2">
                    <a:lumMod val="50000"/>
                  </a:schemeClr>
                </a:solidFill>
                <a:latin typeface="Co Headline Light" panose="020B0303060202020204" pitchFamily="34" charset="0"/>
                <a:ea typeface="+mn-ea"/>
                <a:cs typeface="Co Headline Light" panose="020B030306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[1] E.Wulff, M. Girone, J. Pata  </a:t>
            </a:r>
            <a:r>
              <a:rPr lang="en-GB" dirty="0">
                <a:hlinkClick r:id="rId4"/>
              </a:rPr>
              <a:t>https://doi.org/10.1088/1742-6596/2438/1/012092</a:t>
            </a:r>
            <a:r>
              <a:rPr lang="en-GB" dirty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35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CED07F-79B4-426D-B88B-8CDD51000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CoE RAISE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AAF263-766F-4BEF-BBC4-2C3D0C5DB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585" y="1513114"/>
            <a:ext cx="7594640" cy="482604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CoE RAISE [1]: Center of Excellence for Research on AI- and Simulation-based Engineering at Exascale</a:t>
            </a:r>
          </a:p>
          <a:p>
            <a:pPr lvl="1"/>
            <a:r>
              <a:rPr lang="en-US" dirty="0"/>
              <a:t>Develop novel, scalable Artificial Intelligence technologies</a:t>
            </a:r>
          </a:p>
          <a:p>
            <a:pPr lvl="1"/>
            <a:r>
              <a:rPr lang="en-US" dirty="0"/>
              <a:t>Connect</a:t>
            </a:r>
          </a:p>
          <a:p>
            <a:pPr lvl="2"/>
            <a:r>
              <a:rPr lang="en-GB" sz="2000" dirty="0"/>
              <a:t>hardware infrastructure</a:t>
            </a:r>
          </a:p>
          <a:p>
            <a:pPr lvl="2"/>
            <a:r>
              <a:rPr lang="en-GB" sz="2000" dirty="0"/>
              <a:t>software infrastructure</a:t>
            </a:r>
          </a:p>
          <a:p>
            <a:pPr lvl="2"/>
            <a:r>
              <a:rPr lang="en-GB" sz="2000" dirty="0"/>
              <a:t>compute-driven use cases</a:t>
            </a:r>
          </a:p>
          <a:p>
            <a:pPr lvl="2"/>
            <a:r>
              <a:rPr lang="en-GB" sz="2000" dirty="0"/>
              <a:t>and data-driven use cases</a:t>
            </a:r>
            <a:endParaRPr lang="en-US" dirty="0"/>
          </a:p>
          <a:p>
            <a:r>
              <a:rPr lang="en-US" dirty="0"/>
              <a:t>CERN (Dr. M. Girone) leads WP4: </a:t>
            </a:r>
            <a:r>
              <a:rPr lang="en-US" b="1" i="1" dirty="0"/>
              <a:t>Data-Driven Use-Cases towards Exascale</a:t>
            </a:r>
            <a:r>
              <a:rPr lang="en-US" i="1" dirty="0"/>
              <a:t> </a:t>
            </a:r>
            <a:r>
              <a:rPr lang="en-US" dirty="0"/>
              <a:t>[2]</a:t>
            </a:r>
          </a:p>
          <a:p>
            <a:pPr lvl="1"/>
            <a:r>
              <a:rPr lang="en-US" dirty="0"/>
              <a:t>Including Task 4.1 (E. Wulff): </a:t>
            </a:r>
            <a:r>
              <a:rPr lang="en-US" i="1" dirty="0"/>
              <a:t>Event reconstruction and classification at the CERN HL-LHC</a:t>
            </a:r>
            <a:r>
              <a:rPr lang="en-US" dirty="0"/>
              <a:t>, which we’ll see more details on later</a:t>
            </a:r>
          </a:p>
          <a:p>
            <a:pPr lvl="1"/>
            <a:endParaRPr lang="en-US" i="1" dirty="0"/>
          </a:p>
          <a:p>
            <a:r>
              <a:rPr lang="en-US" dirty="0"/>
              <a:t>UOI (Prof. M. Riedel) leads WP2: </a:t>
            </a:r>
            <a:r>
              <a:rPr lang="en-GB" b="1" i="1" dirty="0"/>
              <a:t>AI- and HPC-Cross Methods at Exascale </a:t>
            </a:r>
            <a:r>
              <a:rPr lang="en-GB" dirty="0"/>
              <a:t>[3]</a:t>
            </a:r>
          </a:p>
          <a:p>
            <a:pPr lvl="1"/>
            <a:r>
              <a:rPr lang="en-US" dirty="0"/>
              <a:t>Provides expert support on HPC and AI methods to use cases in WP4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F75CBF3-FFE2-4FBE-880B-A535FACE62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7D2917-AE7D-4729-ACC5-802D4ED14F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89" y="6446613"/>
            <a:ext cx="9196156" cy="365125"/>
          </a:xfrm>
        </p:spPr>
        <p:txBody>
          <a:bodyPr/>
          <a:lstStyle/>
          <a:p>
            <a:r>
              <a:rPr lang="en-US"/>
              <a:t>16.03.2023 – CERN openlab Technical Workshop – Geneva – Eric Wulff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6BBF2D-1658-7042-9311-F3D76BCBD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225" y="1899557"/>
            <a:ext cx="4174745" cy="34453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A1AA64-F70B-104E-9CB6-85DD1A2FC748}"/>
              </a:ext>
            </a:extLst>
          </p:cNvPr>
          <p:cNvSpPr txBox="1"/>
          <p:nvPr/>
        </p:nvSpPr>
        <p:spPr>
          <a:xfrm>
            <a:off x="8921443" y="1583617"/>
            <a:ext cx="1966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CoE RAISE Partners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3E22BF63-9865-216B-FD5B-B72AA68A80C1}"/>
              </a:ext>
            </a:extLst>
          </p:cNvPr>
          <p:cNvSpPr txBox="1">
            <a:spLocks/>
          </p:cNvSpPr>
          <p:nvPr/>
        </p:nvSpPr>
        <p:spPr>
          <a:xfrm>
            <a:off x="6136904" y="6446613"/>
            <a:ext cx="56899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bg2">
                    <a:lumMod val="50000"/>
                  </a:schemeClr>
                </a:solidFill>
                <a:latin typeface="Co Headline Light" panose="020B0303060202020204" pitchFamily="34" charset="0"/>
                <a:ea typeface="+mn-ea"/>
                <a:cs typeface="Co Headline Light" panose="020B030306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[1] </a:t>
            </a:r>
            <a:r>
              <a:rPr lang="en-US" dirty="0">
                <a:hlinkClick r:id="rId4"/>
              </a:rPr>
              <a:t>https://www.coe-raise.eu</a:t>
            </a:r>
            <a:r>
              <a:rPr lang="en-US" dirty="0"/>
              <a:t>   [2] </a:t>
            </a:r>
            <a:r>
              <a:rPr lang="en-US" dirty="0">
                <a:hlinkClick r:id="rId5"/>
              </a:rPr>
              <a:t>https://www.coe-raise.eu/wp4</a:t>
            </a:r>
            <a:r>
              <a:rPr lang="en-US" dirty="0"/>
              <a:t>  [3] </a:t>
            </a:r>
            <a:r>
              <a:rPr lang="en-US" dirty="0">
                <a:hlinkClick r:id="rId6"/>
              </a:rPr>
              <a:t>https://www.coe-raise.eu/wp2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10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197BD7-2357-8E43-826C-A32A6A1EFE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2E05D054-BB44-E346-BC48-1FC9D9657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125" y="229956"/>
            <a:ext cx="10036517" cy="913382"/>
          </a:xfrm>
        </p:spPr>
        <p:txBody>
          <a:bodyPr>
            <a:normAutofit/>
          </a:bodyPr>
          <a:lstStyle/>
          <a:p>
            <a:r>
              <a:rPr lang="en-US" dirty="0" err="1"/>
              <a:t>CoE</a:t>
            </a:r>
            <a:r>
              <a:rPr lang="en-US" dirty="0"/>
              <a:t> RAISE: Modularity of Next-Generation HPC Systems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1EEC74A-A730-D34D-A692-A267FD312C2F}"/>
              </a:ext>
            </a:extLst>
          </p:cNvPr>
          <p:cNvGrpSpPr/>
          <p:nvPr/>
        </p:nvGrpSpPr>
        <p:grpSpPr>
          <a:xfrm>
            <a:off x="6811207" y="1535261"/>
            <a:ext cx="4544936" cy="4571514"/>
            <a:chOff x="3823532" y="1509218"/>
            <a:chExt cx="4544936" cy="45715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A65139C-7B35-FD4C-BE2D-477270A13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3532" y="1509218"/>
              <a:ext cx="4544936" cy="45715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4A5B077-A3E1-1F4A-A814-440F47DBF3A4}"/>
                </a:ext>
              </a:extLst>
            </p:cNvPr>
            <p:cNvSpPr/>
            <p:nvPr/>
          </p:nvSpPr>
          <p:spPr>
            <a:xfrm>
              <a:off x="6774329" y="1594750"/>
              <a:ext cx="1281650" cy="453969"/>
            </a:xfrm>
            <a:prstGeom prst="rect">
              <a:avLst/>
            </a:prstGeom>
            <a:solidFill>
              <a:srgbClr val="ECEC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5000"/>
                </a:lnSpc>
              </a:pPr>
              <a:r>
                <a:rPr lang="en-DE" sz="1600" b="1" dirty="0">
                  <a:solidFill>
                    <a:schemeClr val="accent2"/>
                  </a:solidFill>
                </a:rPr>
                <a:t>Simulation workflow</a:t>
              </a:r>
            </a:p>
          </p:txBody>
        </p:sp>
      </p:grp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38C207AE-6024-6144-921B-F60A183F5A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2999" y="4872036"/>
            <a:ext cx="6446083" cy="1397493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2200"/>
              </a:spcBef>
            </a:pPr>
            <a:r>
              <a:rPr lang="en-US" sz="2000" dirty="0"/>
              <a:t>Find the most suitable hardware for a specific task</a:t>
            </a:r>
          </a:p>
          <a:p>
            <a:r>
              <a:rPr lang="en-US" sz="2000" dirty="0"/>
              <a:t>Enable intertwined AI- and HPC-workflows</a:t>
            </a:r>
          </a:p>
          <a:p>
            <a:r>
              <a:rPr lang="en-US" sz="2000" dirty="0" err="1"/>
              <a:t>EuroHPC’s</a:t>
            </a:r>
            <a:r>
              <a:rPr lang="en-US" sz="2000" dirty="0"/>
              <a:t> roadmap includes integrating Quantum Computers and Quantum simulators in already existing supercomputer centers [1]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221AAD5-D9C4-724F-888D-7DBF1C016FC7}"/>
              </a:ext>
            </a:extLst>
          </p:cNvPr>
          <p:cNvGrpSpPr/>
          <p:nvPr/>
        </p:nvGrpSpPr>
        <p:grpSpPr>
          <a:xfrm>
            <a:off x="4845615" y="1431446"/>
            <a:ext cx="1267860" cy="2238934"/>
            <a:chOff x="6990177" y="4042279"/>
            <a:chExt cx="1513941" cy="254889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FE3151C-AFBE-FB4C-9BBC-029461B29D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1020" y="4042279"/>
              <a:ext cx="1483098" cy="1840389"/>
            </a:xfrm>
            <a:prstGeom prst="rect">
              <a:avLst/>
            </a:prstGeom>
            <a:effectLst/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E3DA44F-C3DE-E840-AF8B-32A340321384}"/>
                </a:ext>
              </a:extLst>
            </p:cNvPr>
            <p:cNvSpPr txBox="1"/>
            <p:nvPr/>
          </p:nvSpPr>
          <p:spPr>
            <a:xfrm>
              <a:off x="6990177" y="6067953"/>
              <a:ext cx="1513941" cy="523220"/>
            </a:xfrm>
            <a:prstGeom prst="rect">
              <a:avLst/>
            </a:prstGeom>
            <a:noFill/>
            <a:effectLst>
              <a:outerShdw blurRad="431800" dist="330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800" b="1" baseline="30000" dirty="0">
                  <a:ea typeface="SimSun" panose="02010600030101010101" pitchFamily="2" charset="-122"/>
                </a:rPr>
                <a:t>C</a:t>
              </a:r>
              <a:r>
                <a:rPr lang="en-DE" sz="2800" b="1" baseline="30000" dirty="0">
                  <a:ea typeface="SimSun" panose="02010600030101010101" pitchFamily="2" charset="-122"/>
                </a:rPr>
                <a:t>omplex task</a:t>
              </a:r>
              <a:endParaRPr lang="en-DE" sz="2800" b="1" dirty="0">
                <a:ea typeface="SimSun" panose="02010600030101010101" pitchFamily="2" charset="-122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62F4A05-E261-4740-9322-5B8569F2B207}"/>
              </a:ext>
            </a:extLst>
          </p:cNvPr>
          <p:cNvGrpSpPr/>
          <p:nvPr/>
        </p:nvGrpSpPr>
        <p:grpSpPr>
          <a:xfrm>
            <a:off x="276823" y="1488187"/>
            <a:ext cx="3280310" cy="2223470"/>
            <a:chOff x="566192" y="1847777"/>
            <a:chExt cx="3280310" cy="222347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357E669-5FB1-AB41-BA66-860A6AEA8F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6192" y="1847777"/>
              <a:ext cx="3280310" cy="166293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D7E6D0E-A1B0-B242-A0E7-6500FC9193AE}"/>
                </a:ext>
              </a:extLst>
            </p:cNvPr>
            <p:cNvSpPr txBox="1"/>
            <p:nvPr/>
          </p:nvSpPr>
          <p:spPr>
            <a:xfrm>
              <a:off x="1178217" y="3548027"/>
              <a:ext cx="2056269" cy="523220"/>
            </a:xfrm>
            <a:prstGeom prst="rect">
              <a:avLst/>
            </a:prstGeom>
            <a:noFill/>
            <a:effectLst>
              <a:outerShdw blurRad="431800" dist="330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DE" sz="2800" b="1" baseline="30000" dirty="0">
                  <a:ea typeface="SimSun" panose="02010600030101010101" pitchFamily="2" charset="-122"/>
                </a:rPr>
                <a:t>Complex hardware</a:t>
              </a:r>
              <a:endParaRPr lang="en-DE" sz="2800" b="1" dirty="0">
                <a:ea typeface="SimSun" panose="02010600030101010101" pitchFamily="2" charset="-122"/>
              </a:endParaRPr>
            </a:p>
          </p:txBody>
        </p:sp>
      </p:grp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E63F58F3-0C63-5C45-9149-092B86B7F9D5}"/>
              </a:ext>
            </a:extLst>
          </p:cNvPr>
          <p:cNvCxnSpPr>
            <a:cxnSpLocks/>
          </p:cNvCxnSpPr>
          <p:nvPr/>
        </p:nvCxnSpPr>
        <p:spPr>
          <a:xfrm rot="16200000" flipH="1">
            <a:off x="2201323" y="3355399"/>
            <a:ext cx="1160379" cy="1729058"/>
          </a:xfrm>
          <a:prstGeom prst="curvedConnector3">
            <a:avLst>
              <a:gd name="adj1" fmla="val 5000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>
            <a:extLst>
              <a:ext uri="{FF2B5EF4-FFF2-40B4-BE49-F238E27FC236}">
                <a16:creationId xmlns:a16="http://schemas.microsoft.com/office/drawing/2014/main" id="{EECFB6C6-1BB8-954D-BE6A-7E0A33ED8225}"/>
              </a:ext>
            </a:extLst>
          </p:cNvPr>
          <p:cNvCxnSpPr>
            <a:cxnSpLocks/>
          </p:cNvCxnSpPr>
          <p:nvPr/>
        </p:nvCxnSpPr>
        <p:spPr>
          <a:xfrm rot="5400000">
            <a:off x="3961965" y="3282538"/>
            <a:ext cx="1201656" cy="1833504"/>
          </a:xfrm>
          <a:prstGeom prst="curvedConnector3">
            <a:avLst>
              <a:gd name="adj1" fmla="val 50000"/>
            </a:avLst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ußzeilenplatzhalter 4">
            <a:extLst>
              <a:ext uri="{FF2B5EF4-FFF2-40B4-BE49-F238E27FC236}">
                <a16:creationId xmlns:a16="http://schemas.microsoft.com/office/drawing/2014/main" id="{FA4DAE9E-05F6-02B0-A08B-97CF774F194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89" y="6446613"/>
            <a:ext cx="4528920" cy="365125"/>
          </a:xfrm>
        </p:spPr>
        <p:txBody>
          <a:bodyPr/>
          <a:lstStyle/>
          <a:p>
            <a:r>
              <a:rPr lang="de-DE"/>
              <a:t>16.03.2023 – CERN openlab Technical Workshop – Geneva – Eric Wulff</a:t>
            </a:r>
            <a:endParaRPr lang="de-DE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DD5C181-8D72-0077-A789-DE659AC89405}"/>
              </a:ext>
            </a:extLst>
          </p:cNvPr>
          <p:cNvSpPr txBox="1">
            <a:spLocks/>
          </p:cNvSpPr>
          <p:nvPr/>
        </p:nvSpPr>
        <p:spPr>
          <a:xfrm>
            <a:off x="5702511" y="6433312"/>
            <a:ext cx="58124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bg2">
                    <a:lumMod val="50000"/>
                  </a:schemeClr>
                </a:solidFill>
                <a:latin typeface="Co Headline Light" panose="020B0303060202020204" pitchFamily="34" charset="0"/>
                <a:ea typeface="+mn-ea"/>
                <a:cs typeface="Co Headline Light" panose="020B030306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[1] </a:t>
            </a:r>
            <a:r>
              <a:rPr lang="en-US" dirty="0">
                <a:hlinkClick r:id="rId6"/>
              </a:rPr>
              <a:t>https://eurohpc-ju.europa.eu/selection-six-sites-host-first-european-quantum-computers-2022-10-04_en</a:t>
            </a:r>
            <a:r>
              <a:rPr lang="en-US" dirty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860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2E66F-015E-1946-982D-6B8DEF266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8" y="1642683"/>
            <a:ext cx="9374375" cy="467766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Representative use-cases from research and industry/SMEs, which have a strong focus on </a:t>
            </a:r>
            <a:r>
              <a:rPr lang="en-GB" b="1" i="1" dirty="0"/>
              <a:t>data-driven </a:t>
            </a:r>
            <a:r>
              <a:rPr lang="en-GB" dirty="0"/>
              <a:t>technologies, i.e., </a:t>
            </a:r>
            <a:r>
              <a:rPr lang="en-GB" dirty="0" err="1"/>
              <a:t>analyzing</a:t>
            </a:r>
            <a:r>
              <a:rPr lang="en-GB" dirty="0"/>
              <a:t> data-rich descriptions of physical phenomena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b="1" i="1" dirty="0"/>
              <a:t>Event reconstruction and classification at the CERN HL-LHC (CERN, RTU)</a:t>
            </a:r>
          </a:p>
          <a:p>
            <a:pPr lvl="2"/>
            <a:r>
              <a:rPr lang="en-GB" dirty="0"/>
              <a:t>develop novel approaches for HL-LHC collision event reconstruction replacing traditional algorithms with AI-driven techniques towards HPC-to-</a:t>
            </a:r>
            <a:r>
              <a:rPr lang="en-GB" dirty="0" err="1"/>
              <a:t>Exascale</a:t>
            </a:r>
            <a:endParaRPr lang="en-GB" dirty="0"/>
          </a:p>
          <a:p>
            <a:pPr lvl="1"/>
            <a:r>
              <a:rPr lang="en-GB" b="1" i="1" dirty="0"/>
              <a:t>Seismic imaging with remote sensing for energy applications (FZJ, UOI, CYI)</a:t>
            </a:r>
          </a:p>
          <a:p>
            <a:pPr lvl="2"/>
            <a:r>
              <a:rPr lang="en-GB" dirty="0"/>
              <a:t>optimize seismic imaging and remote sensing, enabling AI approaches, combining satellite and airborne data with seismic imaging</a:t>
            </a:r>
            <a:endParaRPr lang="en-GB" b="1" i="1" dirty="0"/>
          </a:p>
          <a:p>
            <a:pPr lvl="1"/>
            <a:r>
              <a:rPr lang="en-GB" b="1" i="1" dirty="0"/>
              <a:t>Defect-free metal additive manufacturing (UOI, FM)</a:t>
            </a:r>
          </a:p>
          <a:p>
            <a:pPr lvl="2"/>
            <a:r>
              <a:rPr lang="en-GB" dirty="0"/>
              <a:t>develop prediction models that detect porosity inside metal parts such that the information is exploited to improve the product quality in additive manufacturing </a:t>
            </a:r>
          </a:p>
          <a:p>
            <a:pPr lvl="1"/>
            <a:r>
              <a:rPr lang="en-GB" b="1" i="1" dirty="0"/>
              <a:t>Sound engineering (FZJ, UOI)</a:t>
            </a:r>
          </a:p>
          <a:p>
            <a:pPr lvl="2"/>
            <a:r>
              <a:rPr lang="en-GB" dirty="0"/>
              <a:t>develop a deep-learning-based algorithm that associates individual anatomy to a head-related transfer function (HRTF), for use in spatial audio systems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7E1FF53-DA7E-A04D-9470-6CCB699DD4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397" y="3220640"/>
            <a:ext cx="1682671" cy="11719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C786CA-45FA-B842-B032-76BC086FD9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7120" y="3266360"/>
            <a:ext cx="1351226" cy="936851"/>
          </a:xfrm>
          <a:prstGeom prst="rect">
            <a:avLst/>
          </a:prstGeom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id="{958EFCB8-9967-BC44-B0A0-DF5B7C43F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4109" y="5099864"/>
            <a:ext cx="2085483" cy="117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4">
            <a:extLst>
              <a:ext uri="{FF2B5EF4-FFF2-40B4-BE49-F238E27FC236}">
                <a16:creationId xmlns:a16="http://schemas.microsoft.com/office/drawing/2014/main" id="{558F754F-FC4C-9A41-99D7-9CAF42EACF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7366" y="4230565"/>
            <a:ext cx="1493878" cy="994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A picture containing text, laser&#10;&#10;Description automatically generated">
            <a:extLst>
              <a:ext uri="{FF2B5EF4-FFF2-40B4-BE49-F238E27FC236}">
                <a16:creationId xmlns:a16="http://schemas.microsoft.com/office/drawing/2014/main" id="{49790E1A-2AC4-A34A-9F77-19CA5B383B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4626" y="2153264"/>
            <a:ext cx="1843360" cy="103689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DD5DC6-DE41-4244-B4C6-82D6CF2A36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56460-9EBB-CF4D-A984-2A55AF35E7B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40A5D9DC-20ED-0D4C-91A1-C739A5A8FADE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3" b="2746"/>
          <a:stretch/>
        </p:blipFill>
        <p:spPr>
          <a:xfrm>
            <a:off x="5424256" y="0"/>
            <a:ext cx="4479853" cy="1325879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B0ED443-379C-E442-AF61-17AF2230D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125" y="229956"/>
            <a:ext cx="10036517" cy="913382"/>
          </a:xfrm>
        </p:spPr>
        <p:txBody>
          <a:bodyPr/>
          <a:lstStyle/>
          <a:p>
            <a:r>
              <a:rPr lang="en-US" dirty="0"/>
              <a:t>WP4 use-cases</a:t>
            </a: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D39BEE14-2008-1442-927F-3A276DE8A31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5593574" y="2914722"/>
            <a:ext cx="2404426" cy="51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4">
            <a:extLst>
              <a:ext uri="{FF2B5EF4-FFF2-40B4-BE49-F238E27FC236}">
                <a16:creationId xmlns:a16="http://schemas.microsoft.com/office/drawing/2014/main" id="{3898F88B-E668-E54C-BCD1-5E3DB4CB036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5006956" y="2636324"/>
            <a:ext cx="414472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04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9FAA6-3DF0-AC4F-AF93-3A5A4381A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12" y="2074826"/>
            <a:ext cx="5577718" cy="2708348"/>
          </a:xfrm>
        </p:spPr>
        <p:txBody>
          <a:bodyPr>
            <a:normAutofit/>
          </a:bodyPr>
          <a:lstStyle/>
          <a:p>
            <a:r>
              <a:rPr lang="en-US" sz="4000" dirty="0"/>
              <a:t>RAISE example use-case:</a:t>
            </a:r>
            <a:br>
              <a:rPr lang="en-US" sz="4400" dirty="0"/>
            </a:br>
            <a:r>
              <a:rPr lang="en-GB" sz="3200" dirty="0"/>
              <a:t>Event reconstruction and classification at the</a:t>
            </a:r>
            <a:br>
              <a:rPr lang="en-GB" sz="3200" dirty="0"/>
            </a:br>
            <a:r>
              <a:rPr lang="en-GB" sz="3200" dirty="0"/>
              <a:t>CERN HL-LHC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63417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241E5-92CE-5141-9C4A-07738BC9B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reconstruction at the 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779322-7BED-4141-9C19-C7E1FAFAF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695" y="1425325"/>
            <a:ext cx="11461750" cy="1619211"/>
          </a:xfrm>
        </p:spPr>
        <p:txBody>
          <a:bodyPr>
            <a:normAutofit fontScale="92500"/>
          </a:bodyPr>
          <a:lstStyle/>
          <a:p>
            <a:r>
              <a:rPr lang="en-US" dirty="0"/>
              <a:t>Event reconstruction attempts to solve the inverse problem of particle-detector interactions, i.e., going from detector signals back to the particles that gave rise to them</a:t>
            </a:r>
          </a:p>
          <a:p>
            <a:r>
              <a:rPr lang="en-US" dirty="0"/>
              <a:t>Particle-flow (PF) reconstruction takes tracks and clusters of energy deposits as input and gives particle types and momenta as output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1C8F8-5B63-AC4C-870B-5AB37195CA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50957-D0BE-C642-8182-BFB880D3685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89" y="6446613"/>
            <a:ext cx="5561083" cy="365125"/>
          </a:xfrm>
        </p:spPr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Picture 8" descr="Diagram&#10;&#10;Description automatically generated">
            <a:extLst>
              <a:ext uri="{FF2B5EF4-FFF2-40B4-BE49-F238E27FC236}">
                <a16:creationId xmlns:a16="http://schemas.microsoft.com/office/drawing/2014/main" id="{071486DE-037D-8C4D-8944-DC96185B36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2593" y="3026074"/>
            <a:ext cx="5984989" cy="328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497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52F0044A-8D16-9BF6-275D-721F40D42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AI-based particle flow reconstruction workflow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E4F2F-CC2F-87F8-5816-75CBA1FB9F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6079A5-9484-346E-19AD-235EE96B24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chemeClr val="bg2">
                    <a:lumMod val="50000"/>
                  </a:schemeClr>
                </a:solidFill>
              </a:rPr>
              <a:t>16.03.2023 – CERN openlab Technical Workshop – Geneva – Eric Wulff</a:t>
            </a:r>
          </a:p>
        </p:txBody>
      </p:sp>
      <p:sp>
        <p:nvSpPr>
          <p:cNvPr id="35" name="Google Shape;393;gfdd4f3617c_0_39">
            <a:extLst>
              <a:ext uri="{FF2B5EF4-FFF2-40B4-BE49-F238E27FC236}">
                <a16:creationId xmlns:a16="http://schemas.microsoft.com/office/drawing/2014/main" id="{45203052-4E73-0C48-1C83-7F56DD709E16}"/>
              </a:ext>
            </a:extLst>
          </p:cNvPr>
          <p:cNvSpPr txBox="1"/>
          <p:nvPr/>
        </p:nvSpPr>
        <p:spPr>
          <a:xfrm>
            <a:off x="5300133" y="6362629"/>
            <a:ext cx="6396778" cy="692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-US" sz="1100" dirty="0">
                <a:latin typeface="Quattrocento Sans"/>
                <a:ea typeface="Quattrocento Sans"/>
                <a:cs typeface="Quattrocento Sans"/>
                <a:sym typeface="Quattrocento Sans"/>
              </a:rPr>
              <a:t>[1] </a:t>
            </a:r>
            <a:r>
              <a:rPr lang="en-US" sz="1100" dirty="0" err="1"/>
              <a:t>Pata</a:t>
            </a:r>
            <a:r>
              <a:rPr lang="en-US" sz="1100" dirty="0"/>
              <a:t>, J., Duarte, J., Mokhtar, F., Wulff, E., </a:t>
            </a:r>
            <a:r>
              <a:rPr lang="en-US" sz="1100" dirty="0" err="1"/>
              <a:t>Yoo</a:t>
            </a:r>
            <a:r>
              <a:rPr lang="en-US" sz="1100" dirty="0"/>
              <a:t>, J., </a:t>
            </a:r>
            <a:r>
              <a:rPr lang="en-US" sz="1100" dirty="0" err="1"/>
              <a:t>Vlimant</a:t>
            </a:r>
            <a:r>
              <a:rPr lang="en-US" sz="1100" dirty="0"/>
              <a:t>, J.-R., </a:t>
            </a:r>
            <a:r>
              <a:rPr lang="en-US" sz="1100" dirty="0" err="1"/>
              <a:t>Pierini</a:t>
            </a:r>
            <a:r>
              <a:rPr lang="en-US" sz="1100" dirty="0"/>
              <a:t>, M.,  Girone, M. (2022). </a:t>
            </a:r>
            <a:r>
              <a:rPr lang="en-US" sz="1100" i="1" dirty="0"/>
              <a:t>Machine </a:t>
            </a:r>
          </a:p>
          <a:p>
            <a:r>
              <a:rPr lang="en-US" sz="1100" i="1" dirty="0"/>
              <a:t>     Learning for Particle Flow Reconstruction at CMS</a:t>
            </a:r>
            <a:r>
              <a:rPr lang="en-US" sz="1100" dirty="0"/>
              <a:t>. Retrieved from </a:t>
            </a:r>
            <a:r>
              <a:rPr lang="en-US" sz="1100" dirty="0">
                <a:hlinkClick r:id="rId2"/>
              </a:rPr>
              <a:t>http://arxiv.org/abs/2203.00330</a:t>
            </a:r>
            <a:r>
              <a:rPr lang="en-US" sz="1100" dirty="0"/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100" dirty="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72858CC-80F9-19B7-43A9-5D298F2DCD2E}"/>
              </a:ext>
            </a:extLst>
          </p:cNvPr>
          <p:cNvGrpSpPr/>
          <p:nvPr/>
        </p:nvGrpSpPr>
        <p:grpSpPr>
          <a:xfrm>
            <a:off x="866546" y="1545322"/>
            <a:ext cx="10008333" cy="4817307"/>
            <a:chOff x="-176095" y="1605869"/>
            <a:chExt cx="10008333" cy="4817307"/>
          </a:xfrm>
        </p:grpSpPr>
        <p:pic>
          <p:nvPicPr>
            <p:cNvPr id="28" name="Google Shape;388;gfdd4f3617c_0_39">
              <a:extLst>
                <a:ext uri="{FF2B5EF4-FFF2-40B4-BE49-F238E27FC236}">
                  <a16:creationId xmlns:a16="http://schemas.microsoft.com/office/drawing/2014/main" id="{E8EEA081-9756-AF60-88C8-BC1BC7A8A2B5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45354" y="3890313"/>
              <a:ext cx="3975422" cy="21024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Google Shape;389;gfdd4f3617c_0_39">
              <a:extLst>
                <a:ext uri="{FF2B5EF4-FFF2-40B4-BE49-F238E27FC236}">
                  <a16:creationId xmlns:a16="http://schemas.microsoft.com/office/drawing/2014/main" id="{C7C2A494-6E6D-1DC1-45B2-7F8CC9851293}"/>
                </a:ext>
              </a:extLst>
            </p:cNvPr>
            <p:cNvSpPr txBox="1"/>
            <p:nvPr/>
          </p:nvSpPr>
          <p:spPr>
            <a:xfrm>
              <a:off x="241444" y="5916826"/>
              <a:ext cx="3766500" cy="46163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t" anchorCtr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Quattrocento Sans"/>
                  <a:ea typeface="Quattrocento Sans"/>
                  <a:cs typeface="Quattrocento Sans"/>
                  <a:sym typeface="Quattrocento Sans"/>
                </a:rPr>
                <a:t>CMS Collision event</a:t>
              </a:r>
            </a:p>
          </p:txBody>
        </p:sp>
        <p:sp>
          <p:nvSpPr>
            <p:cNvPr id="30" name="Google Shape;390;gfdd4f3617c_0_39">
              <a:extLst>
                <a:ext uri="{FF2B5EF4-FFF2-40B4-BE49-F238E27FC236}">
                  <a16:creationId xmlns:a16="http://schemas.microsoft.com/office/drawing/2014/main" id="{52EAC021-9098-0F4A-6D24-318105446844}"/>
                </a:ext>
              </a:extLst>
            </p:cNvPr>
            <p:cNvSpPr txBox="1"/>
            <p:nvPr/>
          </p:nvSpPr>
          <p:spPr>
            <a:xfrm>
              <a:off x="5878801" y="5961541"/>
              <a:ext cx="3766500" cy="46163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t" anchorCtr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Quattrocento Sans"/>
                  <a:ea typeface="Quattrocento Sans"/>
                  <a:cs typeface="Quattrocento Sans"/>
                  <a:sym typeface="Quattrocento Sans"/>
                </a:rPr>
                <a:t>MLPF event reconstruction </a:t>
              </a:r>
              <a:r>
                <a:rPr lang="en-US" baseline="30000">
                  <a:latin typeface="Quattrocento Sans"/>
                  <a:ea typeface="Quattrocento Sans"/>
                  <a:cs typeface="Quattrocento Sans"/>
                  <a:sym typeface="Quattrocento Sans"/>
                </a:rPr>
                <a:t>[1]</a:t>
              </a:r>
            </a:p>
          </p:txBody>
        </p:sp>
        <p:pic>
          <p:nvPicPr>
            <p:cNvPr id="31" name="Google Shape;387;gfdd4f3617c_0_39">
              <a:extLst>
                <a:ext uri="{FF2B5EF4-FFF2-40B4-BE49-F238E27FC236}">
                  <a16:creationId xmlns:a16="http://schemas.microsoft.com/office/drawing/2014/main" id="{873205B4-ABAD-922D-40CE-177E041268F8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802811" y="3889731"/>
              <a:ext cx="4001465" cy="210239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Google Shape;380;gfdd4f3617c_0_39">
              <a:extLst>
                <a:ext uri="{FF2B5EF4-FFF2-40B4-BE49-F238E27FC236}">
                  <a16:creationId xmlns:a16="http://schemas.microsoft.com/office/drawing/2014/main" id="{8A2D2F10-20D0-8E8E-92CE-D557355CCF87}"/>
                </a:ext>
              </a:extLst>
            </p:cNvPr>
            <p:cNvSpPr txBox="1"/>
            <p:nvPr/>
          </p:nvSpPr>
          <p:spPr>
            <a:xfrm>
              <a:off x="-176095" y="1607020"/>
              <a:ext cx="2591860" cy="46163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t" anchorCtr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Quattrocento Sans"/>
                  <a:ea typeface="Quattrocento Sans"/>
                  <a:cs typeface="Quattrocento Sans"/>
                  <a:sym typeface="Quattrocento Sans"/>
                </a:rPr>
                <a:t>Physics simulation</a:t>
              </a:r>
            </a:p>
          </p:txBody>
        </p:sp>
        <p:sp>
          <p:nvSpPr>
            <p:cNvPr id="15" name="Google Shape;383;gfdd4f3617c_0_39">
              <a:extLst>
                <a:ext uri="{FF2B5EF4-FFF2-40B4-BE49-F238E27FC236}">
                  <a16:creationId xmlns:a16="http://schemas.microsoft.com/office/drawing/2014/main" id="{F14116AE-5176-975B-A2AB-E5489352F0B1}"/>
                </a:ext>
              </a:extLst>
            </p:cNvPr>
            <p:cNvSpPr txBox="1"/>
            <p:nvPr/>
          </p:nvSpPr>
          <p:spPr>
            <a:xfrm>
              <a:off x="2644900" y="1607020"/>
              <a:ext cx="1858945" cy="46163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t" anchorCtr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Quattrocento Sans"/>
                  <a:ea typeface="Quattrocento Sans"/>
                  <a:cs typeface="Quattrocento Sans"/>
                  <a:sym typeface="Quattrocento Sans"/>
                </a:rPr>
                <a:t>Dataset creation</a:t>
              </a:r>
            </a:p>
          </p:txBody>
        </p:sp>
        <p:sp>
          <p:nvSpPr>
            <p:cNvPr id="18" name="Google Shape;381;gfdd4f3617c_0_39">
              <a:extLst>
                <a:ext uri="{FF2B5EF4-FFF2-40B4-BE49-F238E27FC236}">
                  <a16:creationId xmlns:a16="http://schemas.microsoft.com/office/drawing/2014/main" id="{DBF642B6-D0A7-442D-781A-98A366F5C118}"/>
                </a:ext>
              </a:extLst>
            </p:cNvPr>
            <p:cNvSpPr txBox="1"/>
            <p:nvPr/>
          </p:nvSpPr>
          <p:spPr>
            <a:xfrm>
              <a:off x="5482056" y="1605869"/>
              <a:ext cx="1651200" cy="46163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t" anchorCtr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Quattrocento Sans"/>
                  <a:ea typeface="Quattrocento Sans"/>
                  <a:cs typeface="Quattrocento Sans"/>
                  <a:sym typeface="Quattrocento Sans"/>
                </a:rPr>
                <a:t>GNN training</a:t>
              </a:r>
            </a:p>
          </p:txBody>
        </p:sp>
        <p:sp>
          <p:nvSpPr>
            <p:cNvPr id="21" name="Google Shape;386;gfdd4f3617c_0_39">
              <a:extLst>
                <a:ext uri="{FF2B5EF4-FFF2-40B4-BE49-F238E27FC236}">
                  <a16:creationId xmlns:a16="http://schemas.microsoft.com/office/drawing/2014/main" id="{AD701503-32FE-5DA5-30A1-47A56E8105B2}"/>
                </a:ext>
              </a:extLst>
            </p:cNvPr>
            <p:cNvSpPr txBox="1"/>
            <p:nvPr/>
          </p:nvSpPr>
          <p:spPr>
            <a:xfrm>
              <a:off x="8181038" y="1606167"/>
              <a:ext cx="1651200" cy="46163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t" anchorCtr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Quattrocento Sans"/>
                  <a:ea typeface="Quattrocento Sans"/>
                  <a:cs typeface="Quattrocento Sans"/>
                  <a:sym typeface="Quattrocento Sans"/>
                </a:rPr>
                <a:t>Trained model</a:t>
              </a:r>
            </a:p>
          </p:txBody>
        </p:sp>
        <p:pic>
          <p:nvPicPr>
            <p:cNvPr id="13" name="Google Shape;379;gfdd4f3617c_0_39">
              <a:extLst>
                <a:ext uri="{FF2B5EF4-FFF2-40B4-BE49-F238E27FC236}">
                  <a16:creationId xmlns:a16="http://schemas.microsoft.com/office/drawing/2014/main" id="{CB68F95B-C9A5-68FE-731F-79A53F1D7681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r="67811"/>
            <a:stretch/>
          </p:blipFill>
          <p:spPr>
            <a:xfrm>
              <a:off x="719831" y="2055953"/>
              <a:ext cx="832288" cy="1385427"/>
            </a:xfrm>
            <a:prstGeom prst="rect">
              <a:avLst/>
            </a:prstGeom>
            <a:noFill/>
            <a:ln w="9525" cap="flat" cmpd="sng">
              <a:solidFill>
                <a:srgbClr val="0087C8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16" name="Google Shape;382;gfdd4f3617c_0_39">
              <a:extLst>
                <a:ext uri="{FF2B5EF4-FFF2-40B4-BE49-F238E27FC236}">
                  <a16:creationId xmlns:a16="http://schemas.microsoft.com/office/drawing/2014/main" id="{03C7300D-C3F0-AC04-E06F-AB4AEC13DFD6}"/>
                </a:ext>
              </a:extLst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957400" y="2109715"/>
              <a:ext cx="1379800" cy="1335650"/>
            </a:xfrm>
            <a:prstGeom prst="rect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19" name="Google Shape;395;gfdd4f3617c_0_39">
              <a:extLst>
                <a:ext uri="{FF2B5EF4-FFF2-40B4-BE49-F238E27FC236}">
                  <a16:creationId xmlns:a16="http://schemas.microsoft.com/office/drawing/2014/main" id="{813410E5-BC7C-9C45-B5FB-FE9171F00E66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5750138" y="2141875"/>
              <a:ext cx="1227757" cy="117218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Google Shape;385;gfdd4f3617c_0_39">
              <a:extLst>
                <a:ext uri="{FF2B5EF4-FFF2-40B4-BE49-F238E27FC236}">
                  <a16:creationId xmlns:a16="http://schemas.microsoft.com/office/drawing/2014/main" id="{B5C4382C-5C8D-D742-FEF1-63DBCE76C781}"/>
                </a:ext>
              </a:extLst>
            </p:cNvPr>
            <p:cNvSpPr/>
            <p:nvPr/>
          </p:nvSpPr>
          <p:spPr>
            <a:xfrm>
              <a:off x="7071535" y="2362234"/>
              <a:ext cx="1227757" cy="702539"/>
            </a:xfrm>
            <a:prstGeom prst="rightArrow">
              <a:avLst>
                <a:gd name="adj1" fmla="val 50000"/>
                <a:gd name="adj2" fmla="val 75144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ctr" anchorCtr="0">
              <a:no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>
                  <a:solidFill>
                    <a:schemeClr val="bg1"/>
                  </a:solidFill>
                </a:rPr>
                <a:t>Model export</a:t>
              </a:r>
            </a:p>
          </p:txBody>
        </p:sp>
        <p:pic>
          <p:nvPicPr>
            <p:cNvPr id="22" name="Google Shape;397;gfdd4f3617c_0_39">
              <a:extLst>
                <a:ext uri="{FF2B5EF4-FFF2-40B4-BE49-F238E27FC236}">
                  <a16:creationId xmlns:a16="http://schemas.microsoft.com/office/drawing/2014/main" id="{869FC39C-3806-BE25-3617-1142F0CF8B18}"/>
                </a:ext>
              </a:extLst>
            </p:cNvPr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8373420" y="2123506"/>
              <a:ext cx="1389247" cy="13467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Google Shape;385;gfdd4f3617c_0_39">
              <a:extLst>
                <a:ext uri="{FF2B5EF4-FFF2-40B4-BE49-F238E27FC236}">
                  <a16:creationId xmlns:a16="http://schemas.microsoft.com/office/drawing/2014/main" id="{45DCF2C5-C6BE-28F3-D2DD-1A53632F0A31}"/>
                </a:ext>
              </a:extLst>
            </p:cNvPr>
            <p:cNvSpPr/>
            <p:nvPr/>
          </p:nvSpPr>
          <p:spPr>
            <a:xfrm>
              <a:off x="4446565" y="2340268"/>
              <a:ext cx="1227757" cy="702539"/>
            </a:xfrm>
            <a:prstGeom prst="rightArrow">
              <a:avLst>
                <a:gd name="adj1" fmla="val 50000"/>
                <a:gd name="adj2" fmla="val 75144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ctr" anchorCtr="0">
              <a:no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>
                  <a:solidFill>
                    <a:schemeClr val="bg1"/>
                  </a:solidFill>
                </a:rPr>
                <a:t>Data pre-processing</a:t>
              </a:r>
            </a:p>
          </p:txBody>
        </p:sp>
        <p:sp>
          <p:nvSpPr>
            <p:cNvPr id="9" name="Google Shape;385;gfdd4f3617c_0_39">
              <a:extLst>
                <a:ext uri="{FF2B5EF4-FFF2-40B4-BE49-F238E27FC236}">
                  <a16:creationId xmlns:a16="http://schemas.microsoft.com/office/drawing/2014/main" id="{6418037D-5A27-B325-0C7F-6FD7FE1217DE}"/>
                </a:ext>
              </a:extLst>
            </p:cNvPr>
            <p:cNvSpPr/>
            <p:nvPr/>
          </p:nvSpPr>
          <p:spPr>
            <a:xfrm>
              <a:off x="1645759" y="2362233"/>
              <a:ext cx="1227757" cy="702539"/>
            </a:xfrm>
            <a:prstGeom prst="rightArrow">
              <a:avLst>
                <a:gd name="adj1" fmla="val 50000"/>
                <a:gd name="adj2" fmla="val 76623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ctr" anchorCtr="0">
              <a:no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>
                  <a:solidFill>
                    <a:schemeClr val="bg1"/>
                  </a:solidFill>
                </a:rPr>
                <a:t>Data selection</a:t>
              </a:r>
            </a:p>
          </p:txBody>
        </p:sp>
        <p:cxnSp>
          <p:nvCxnSpPr>
            <p:cNvPr id="36" name="Elbow Connector 35">
              <a:extLst>
                <a:ext uri="{FF2B5EF4-FFF2-40B4-BE49-F238E27FC236}">
                  <a16:creationId xmlns:a16="http://schemas.microsoft.com/office/drawing/2014/main" id="{02071E32-E8CF-925B-567C-E8180F3A81B9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909407" y="3537814"/>
              <a:ext cx="4158639" cy="1154093"/>
            </a:xfrm>
            <a:prstGeom prst="bentConnector3">
              <a:avLst>
                <a:gd name="adj1" fmla="val 100294"/>
              </a:avLst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Google Shape;385;gfdd4f3617c_0_39">
              <a:extLst>
                <a:ext uri="{FF2B5EF4-FFF2-40B4-BE49-F238E27FC236}">
                  <a16:creationId xmlns:a16="http://schemas.microsoft.com/office/drawing/2014/main" id="{B6642D5F-07DB-2BEF-AE07-457C71E21A68}"/>
                </a:ext>
              </a:extLst>
            </p:cNvPr>
            <p:cNvSpPr/>
            <p:nvPr/>
          </p:nvSpPr>
          <p:spPr>
            <a:xfrm>
              <a:off x="4446564" y="4624955"/>
              <a:ext cx="1227757" cy="702539"/>
            </a:xfrm>
            <a:prstGeom prst="rightArrow">
              <a:avLst>
                <a:gd name="adj1" fmla="val 50000"/>
                <a:gd name="adj2" fmla="val 69227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spcFirstLastPara="1" wrap="square" lIns="91425" tIns="91425" rIns="91425" bIns="91425" anchor="ctr" anchorCtr="0">
              <a:no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>
                  <a:solidFill>
                    <a:schemeClr val="bg1"/>
                  </a:solidFill>
                </a:rPr>
                <a:t>Event reconstruction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936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15C60-9A5A-6F4F-B651-167B24928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Machine-Learned Particle-Flow (MLPF)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D5BD2-B03B-EB4C-9214-99A4DF746B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519" y="1667435"/>
            <a:ext cx="6667051" cy="4711592"/>
          </a:xfrm>
        </p:spPr>
        <p:txBody>
          <a:bodyPr>
            <a:normAutofit/>
          </a:bodyPr>
          <a:lstStyle/>
          <a:p>
            <a:r>
              <a:rPr lang="en-US" dirty="0"/>
              <a:t>The Particle Flow (PF) Algorithm [1]</a:t>
            </a:r>
          </a:p>
          <a:p>
            <a:pPr lvl="1"/>
            <a:r>
              <a:rPr lang="en-GB" dirty="0"/>
              <a:t>Tries to identify and reconstruct all stable individual particles from collision events by combining information from different subdetectors (tracks, calorimeter clusters)</a:t>
            </a:r>
          </a:p>
          <a:p>
            <a:pPr lvl="1"/>
            <a:endParaRPr lang="en-GB" dirty="0"/>
          </a:p>
          <a:p>
            <a:r>
              <a:rPr lang="en-CH" dirty="0"/>
              <a:t>Machine-Learned Particle-Flow (MLPF) [2]</a:t>
            </a:r>
          </a:p>
          <a:p>
            <a:pPr lvl="1"/>
            <a:r>
              <a:rPr lang="en-CH" dirty="0"/>
              <a:t>GPU accelerated, GNN-based algorithm for PF</a:t>
            </a:r>
          </a:p>
          <a:p>
            <a:pPr lvl="1"/>
            <a:r>
              <a:rPr lang="en-US" dirty="0"/>
              <a:t>Code available on </a:t>
            </a:r>
            <a:r>
              <a:rPr lang="en-US" dirty="0">
                <a:hlinkClick r:id="rId3"/>
              </a:rPr>
              <a:t>GitHub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ACAT2021 talk by J. Pata</a:t>
            </a:r>
            <a:r>
              <a:rPr lang="en-US" dirty="0"/>
              <a:t> (and </a:t>
            </a:r>
            <a:r>
              <a:rPr lang="en-US" dirty="0">
                <a:hlinkClick r:id="rId5"/>
              </a:rPr>
              <a:t>proceedings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hlinkClick r:id="rId6"/>
              </a:rPr>
              <a:t>ACAT 2021 talk by E. Wulff</a:t>
            </a:r>
            <a:r>
              <a:rPr lang="en-US" dirty="0"/>
              <a:t> (and </a:t>
            </a:r>
            <a:r>
              <a:rPr lang="en-US" dirty="0">
                <a:hlinkClick r:id="rId7"/>
              </a:rPr>
              <a:t>proceedings</a:t>
            </a:r>
            <a:r>
              <a:rPr lang="en-US" dirty="0"/>
              <a:t>) </a:t>
            </a:r>
          </a:p>
          <a:p>
            <a:pPr lvl="1"/>
            <a:r>
              <a:rPr lang="en-GB" dirty="0">
                <a:hlinkClick r:id="rId8"/>
              </a:rPr>
              <a:t>ACAT2022 poster</a:t>
            </a:r>
            <a:r>
              <a:rPr lang="en-GB" dirty="0"/>
              <a:t> – latest results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5110BE-8CEC-F24C-B2BE-B43BF79AA2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DD78-63AB-4F4F-AE88-593920205AD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08988" y="6424841"/>
            <a:ext cx="5187012" cy="365125"/>
          </a:xfrm>
        </p:spPr>
        <p:txBody>
          <a:bodyPr/>
          <a:lstStyle/>
          <a:p>
            <a:r>
              <a:rPr lang="en-GB"/>
              <a:t>16.03.2023 – CERN openlab Technical Workshop – Geneva – Eric Wulff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9618080-668E-0E46-8E8A-1BE63F30B9EA}"/>
              </a:ext>
            </a:extLst>
          </p:cNvPr>
          <p:cNvSpPr txBox="1">
            <a:spLocks/>
          </p:cNvSpPr>
          <p:nvPr/>
        </p:nvSpPr>
        <p:spPr>
          <a:xfrm>
            <a:off x="3881291" y="6083388"/>
            <a:ext cx="599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bg2">
                    <a:lumMod val="50000"/>
                  </a:schemeClr>
                </a:solidFill>
                <a:latin typeface="Co Headline Light" panose="020B0303060202020204" pitchFamily="34" charset="0"/>
                <a:ea typeface="+mn-ea"/>
                <a:cs typeface="Co Headline Light" panose="020B030306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[2] </a:t>
            </a:r>
            <a:r>
              <a:rPr lang="en-GB" dirty="0" err="1"/>
              <a:t>Pata</a:t>
            </a:r>
            <a:r>
              <a:rPr lang="en-GB" dirty="0"/>
              <a:t>, J., Duarte, J., </a:t>
            </a:r>
            <a:r>
              <a:rPr lang="en-GB" dirty="0" err="1"/>
              <a:t>Vlimant</a:t>
            </a:r>
            <a:r>
              <a:rPr lang="en-GB" dirty="0"/>
              <a:t>, JR. </a:t>
            </a:r>
            <a:r>
              <a:rPr lang="en-GB" i="1" dirty="0"/>
              <a:t>et al.</a:t>
            </a:r>
            <a:r>
              <a:rPr lang="en-GB" dirty="0"/>
              <a:t> MLPF: efficient machine-learned particle-flow reconstruction using graph neural networks. </a:t>
            </a:r>
            <a:r>
              <a:rPr lang="en-GB" i="1" dirty="0"/>
              <a:t>Eur. Phys. J. C</a:t>
            </a:r>
            <a:r>
              <a:rPr lang="en-GB" dirty="0"/>
              <a:t> </a:t>
            </a:r>
            <a:r>
              <a:rPr lang="en-GB" b="1" dirty="0"/>
              <a:t>81, </a:t>
            </a:r>
            <a:r>
              <a:rPr lang="en-GB" dirty="0"/>
              <a:t>381 (2021). </a:t>
            </a:r>
            <a:r>
              <a:rPr lang="en-GB" dirty="0">
                <a:hlinkClick r:id="rId9"/>
              </a:rPr>
              <a:t>https://doi.org/10.1140/epjc/s10052-021-09158-w</a:t>
            </a:r>
            <a:endParaRPr lang="en-GB" dirty="0"/>
          </a:p>
          <a:p>
            <a:endParaRPr lang="de-DE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62209D91-4868-AC49-9FDF-B83BE7E11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570" y="1664802"/>
            <a:ext cx="5251911" cy="3938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9F80FB0-D2D0-D64B-9ACE-DE7077BB9AD3}"/>
              </a:ext>
            </a:extLst>
          </p:cNvPr>
          <p:cNvSpPr txBox="1"/>
          <p:nvPr/>
        </p:nvSpPr>
        <p:spPr>
          <a:xfrm>
            <a:off x="7690239" y="5610421"/>
            <a:ext cx="36141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solidFill>
                  <a:srgbClr val="767171"/>
                </a:solidFill>
                <a:effectLst/>
                <a:latin typeface="Arial" panose="020B0604020202020204" pitchFamily="34" charset="0"/>
              </a:rPr>
              <a:t>Based on Eur. Phys. J. C 81, 381 (2021)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sng" strike="noStrike" dirty="0">
                <a:solidFill>
                  <a:srgbClr val="0097A7"/>
                </a:solidFill>
                <a:effectLst/>
                <a:latin typeface="Arial" panose="020B0604020202020204" pitchFamily="34" charset="0"/>
                <a:hlinkClick r:id="rId11"/>
              </a:rPr>
              <a:t>https://arxiv.org/abs/2101.08578</a:t>
            </a:r>
            <a:r>
              <a:rPr lang="en-GB" sz="800" b="0" i="0" u="none" strike="noStrike" dirty="0">
                <a:solidFill>
                  <a:srgbClr val="767171"/>
                </a:solidFill>
                <a:effectLst/>
                <a:latin typeface="Arial" panose="020B0604020202020204" pitchFamily="34" charset="0"/>
              </a:rPr>
              <a:t> </a:t>
            </a:r>
            <a:endParaRPr lang="en-GB" sz="800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80BC8E-43E9-C24B-8AE1-C2F58B541EB7}"/>
              </a:ext>
            </a:extLst>
          </p:cNvPr>
          <p:cNvSpPr txBox="1"/>
          <p:nvPr/>
        </p:nvSpPr>
        <p:spPr>
          <a:xfrm>
            <a:off x="8713524" y="1352785"/>
            <a:ext cx="1577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MLPF model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27EA428-8607-A57C-A69E-69374F526BC4}"/>
              </a:ext>
            </a:extLst>
          </p:cNvPr>
          <p:cNvSpPr txBox="1">
            <a:spLocks/>
          </p:cNvSpPr>
          <p:nvPr/>
        </p:nvSpPr>
        <p:spPr>
          <a:xfrm>
            <a:off x="365125" y="5990229"/>
            <a:ext cx="47624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chemeClr val="bg2">
                    <a:lumMod val="50000"/>
                  </a:schemeClr>
                </a:solidFill>
                <a:latin typeface="Co Headline Light" panose="020B0303060202020204" pitchFamily="34" charset="0"/>
                <a:ea typeface="+mn-ea"/>
                <a:cs typeface="Co Headline Light" panose="020B030306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[1] </a:t>
            </a:r>
            <a:r>
              <a:rPr lang="en-GB" dirty="0"/>
              <a:t>CMS Collaboration </a:t>
            </a:r>
            <a:r>
              <a:rPr lang="en-GB" dirty="0">
                <a:hlinkClick r:id="rId12"/>
              </a:rPr>
              <a:t>https://cds.cern.ch/record/1194487?ln=en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529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">
  <a:themeElements>
    <a:clrScheme name="RAISE">
      <a:dk1>
        <a:srgbClr val="575757"/>
      </a:dk1>
      <a:lt1>
        <a:sysClr val="window" lastClr="FFFFFF"/>
      </a:lt1>
      <a:dk2>
        <a:srgbClr val="000000"/>
      </a:dk2>
      <a:lt2>
        <a:srgbClr val="E7E6E6"/>
      </a:lt2>
      <a:accent1>
        <a:srgbClr val="0087C8"/>
      </a:accent1>
      <a:accent2>
        <a:srgbClr val="1450A0"/>
      </a:accent2>
      <a:accent3>
        <a:srgbClr val="575757"/>
      </a:accent3>
      <a:accent4>
        <a:srgbClr val="FFC000"/>
      </a:accent4>
      <a:accent5>
        <a:srgbClr val="5B9BD5"/>
      </a:accent5>
      <a:accent6>
        <a:srgbClr val="70AD47"/>
      </a:accent6>
      <a:hlink>
        <a:srgbClr val="ED7D3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54056</TotalTime>
  <Words>2509</Words>
  <Application>Microsoft Macintosh PowerPoint</Application>
  <PresentationFormat>Widescreen</PresentationFormat>
  <Paragraphs>291</Paragraphs>
  <Slides>25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Calibri</vt:lpstr>
      <vt:lpstr>Calibri Light</vt:lpstr>
      <vt:lpstr>Co Headline Light</vt:lpstr>
      <vt:lpstr>Courier New</vt:lpstr>
      <vt:lpstr>Menlo</vt:lpstr>
      <vt:lpstr>Quattrocento Sans</vt:lpstr>
      <vt:lpstr>Segoe UI Semilight</vt:lpstr>
      <vt:lpstr>Wingdings</vt:lpstr>
      <vt:lpstr>Office</vt:lpstr>
      <vt:lpstr>AI and HPC – Distributed Hyperparameter Optimization using HPC systems</vt:lpstr>
      <vt:lpstr>Introduction</vt:lpstr>
      <vt:lpstr>CoE RAISE</vt:lpstr>
      <vt:lpstr>CoE RAISE: Modularity of Next-Generation HPC Systems </vt:lpstr>
      <vt:lpstr>WP4 use-cases</vt:lpstr>
      <vt:lpstr>RAISE example use-case: Event reconstruction and classification at the CERN HL-LHC</vt:lpstr>
      <vt:lpstr>Event reconstruction at the LHC</vt:lpstr>
      <vt:lpstr>AI-based particle flow reconstruction workflow</vt:lpstr>
      <vt:lpstr>Machine-Learned Particle-Flow (MLPF)</vt:lpstr>
      <vt:lpstr>Large-scale distributed hyperparameter optimization (HPO)</vt:lpstr>
      <vt:lpstr>Scaling of HPO of MLPF on multiple compute nodes</vt:lpstr>
      <vt:lpstr>Quantum-SVR for model performance prediction in HPO</vt:lpstr>
      <vt:lpstr>Model performance prediction using QSVR</vt:lpstr>
      <vt:lpstr>Dataset creation</vt:lpstr>
      <vt:lpstr>Accessing D-Wave Quantum Annealer in CoE RAISE</vt:lpstr>
      <vt:lpstr>QSVR results</vt:lpstr>
      <vt:lpstr>Summary</vt:lpstr>
      <vt:lpstr>Summary</vt:lpstr>
      <vt:lpstr>PowerPoint Presentation</vt:lpstr>
      <vt:lpstr>Backup</vt:lpstr>
      <vt:lpstr>Hyperparameter Optimization</vt:lpstr>
      <vt:lpstr>Hypertuning tool of choice: Ray Tune</vt:lpstr>
      <vt:lpstr>Using Ray Tune on SLURM clusters</vt:lpstr>
      <vt:lpstr>Hypertuning MLPF on HPC systems</vt:lpstr>
      <vt:lpstr>Improvements from hypertuning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michael.hmania@gmail.com</dc:creator>
  <cp:lastModifiedBy>Eric Wulff</cp:lastModifiedBy>
  <cp:revision>610</cp:revision>
  <dcterms:created xsi:type="dcterms:W3CDTF">2021-01-14T06:43:55Z</dcterms:created>
  <dcterms:modified xsi:type="dcterms:W3CDTF">2023-03-16T07:16:00Z</dcterms:modified>
</cp:coreProperties>
</file>