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7"/>
  </p:notesMasterIdLst>
  <p:sldIdLst>
    <p:sldId id="256" r:id="rId5"/>
    <p:sldId id="259" r:id="rId6"/>
    <p:sldId id="263" r:id="rId7"/>
    <p:sldId id="273" r:id="rId8"/>
    <p:sldId id="269" r:id="rId9"/>
    <p:sldId id="270" r:id="rId10"/>
    <p:sldId id="272" r:id="rId11"/>
    <p:sldId id="264" r:id="rId12"/>
    <p:sldId id="268" r:id="rId13"/>
    <p:sldId id="271" r:id="rId14"/>
    <p:sldId id="267" r:id="rId15"/>
    <p:sldId id="258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F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50A30D-C843-9544-BF9A-4C7459667406}" v="339" dt="2023-03-16T09:05:38.0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35"/>
    <p:restoredTop sz="96197"/>
  </p:normalViewPr>
  <p:slideViewPr>
    <p:cSldViewPr snapToGrid="0">
      <p:cViewPr varScale="1">
        <p:scale>
          <a:sx n="115" d="100"/>
          <a:sy n="115" d="100"/>
        </p:scale>
        <p:origin x="216" y="2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95" b="1" i="0" u="none" strike="noStrike" kern="1200" cap="all" spc="10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HEPscore 2023 CPU benchmarks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95" b="1" i="0" u="none" strike="noStrike" kern="1200" cap="all" spc="100" normalizeH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HEPscore '23   Larger is better</c:v>
                </c:pt>
              </c:strCache>
            </c:strRef>
          </c:tx>
          <c:spPr>
            <a:pattFill prst="ltUpDiag">
              <a:fgClr>
                <a:schemeClr val="accent1"/>
              </a:fgClr>
              <a:bgClr>
                <a:schemeClr val="lt1"/>
              </a:bgClr>
            </a:patt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Intel Xeon 8480+ (224) SNC4*</c:v>
                </c:pt>
                <c:pt idx="1">
                  <c:v>Intel Xeon 8480+ (224)*</c:v>
                </c:pt>
                <c:pt idx="2">
                  <c:v>Intel Xeon Max 9462 (128)*</c:v>
                </c:pt>
                <c:pt idx="3">
                  <c:v>Intel Xeon 8360Y (144)</c:v>
                </c:pt>
                <c:pt idx="4">
                  <c:v>Intel Xeon 8362 (64)†</c:v>
                </c:pt>
                <c:pt idx="5">
                  <c:v>Intel Xeon 8260 (96)</c:v>
                </c:pt>
                <c:pt idx="6">
                  <c:v>Intel Xeon 8160 (96)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3629.31</c:v>
                </c:pt>
                <c:pt idx="1">
                  <c:v>3488.11</c:v>
                </c:pt>
                <c:pt idx="2">
                  <c:v>2457.6999999999998</c:v>
                </c:pt>
                <c:pt idx="3">
                  <c:v>1842.9</c:v>
                </c:pt>
                <c:pt idx="4">
                  <c:v>1560.4</c:v>
                </c:pt>
                <c:pt idx="5">
                  <c:v>1109</c:v>
                </c:pt>
                <c:pt idx="6">
                  <c:v>1003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3D-F840-A7F3-E94DEFE5B8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9"/>
        <c:overlap val="-20"/>
        <c:axId val="209343056"/>
        <c:axId val="209464960"/>
      </c:barChart>
      <c:catAx>
        <c:axId val="2093430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accent1">
                <a:lumMod val="60000"/>
                <a:lumOff val="4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5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09464960"/>
        <c:crosses val="autoZero"/>
        <c:auto val="1"/>
        <c:lblAlgn val="ctr"/>
        <c:lblOffset val="100"/>
        <c:noMultiLvlLbl val="0"/>
      </c:catAx>
      <c:valAx>
        <c:axId val="209464960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lt1">
                  <a:alpha val="2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CPU model (cores), *pre-production sample,</a:t>
                </a:r>
                <a:r>
                  <a:rPr lang="en-US" baseline="0" dirty="0"/>
                  <a:t> † SMT disabled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20555766180789023"/>
              <c:y val="0.1088159675686859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09343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69920107591935565"/>
          <c:y val="0.72055011575239514"/>
          <c:w val="0.23109960959650047"/>
          <c:h val="0.13242266678012918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Particleflow</a:t>
            </a:r>
            <a:r>
              <a:rPr lang="en-US" dirty="0"/>
              <a:t> model training speed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Score (ev/s)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Nvidia A100-40G (6912 cores)</c:v>
                </c:pt>
                <c:pt idx="1">
                  <c:v>Nvida V100-32G (5120 cores)</c:v>
                </c:pt>
                <c:pt idx="2">
                  <c:v>Intel 8480+ (224 cores)</c:v>
                </c:pt>
                <c:pt idx="3">
                  <c:v>Intel 8362 (64 cores)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16.559999999999999</c:v>
                </c:pt>
                <c:pt idx="1">
                  <c:v>8.6300000000000008</c:v>
                </c:pt>
                <c:pt idx="2">
                  <c:v>5.48</c:v>
                </c:pt>
                <c:pt idx="3">
                  <c:v>5.14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F7-354B-8A60-130494C502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1390336"/>
        <c:axId val="256889824"/>
      </c:barChart>
      <c:catAx>
        <c:axId val="2313903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56889824"/>
        <c:crosses val="autoZero"/>
        <c:auto val="1"/>
        <c:lblAlgn val="ctr"/>
        <c:lblOffset val="100"/>
        <c:noMultiLvlLbl val="0"/>
      </c:catAx>
      <c:valAx>
        <c:axId val="2568898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31390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0317299472562409"/>
          <c:y val="0.28011844132031399"/>
          <c:w val="0.15870534820513874"/>
          <c:h val="8.7576469477934654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6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064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70000"/>
        </a:schemeClr>
      </a:solidFill>
    </cs:spPr>
    <cs:defRPr sz="1197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C2940-A0BF-4D81-933B-9CC015DDD0E9}" type="datetimeFigureOut">
              <a:rPr lang="de-DE" smtClean="0"/>
              <a:t>16.03.23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CF7DD-8021-4859-9571-E011B91C2E5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1172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legend for Model (cores).  , mark 8362 as SMT OFF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3CF7DD-8021-4859-9571-E011B91C2E55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3728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H100 pre-production, </a:t>
            </a:r>
            <a:r>
              <a:rPr lang="en-US" dirty="0" err="1"/>
              <a:t>cuda</a:t>
            </a:r>
            <a:r>
              <a:rPr lang="en-US" dirty="0"/>
              <a:t> 11 lower than expected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3CF7DD-8021-4859-9571-E011B91C2E55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9920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3CF7DD-8021-4859-9571-E011B91C2E55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7238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hyperlink" Target="https://www.linkedin.com/company/coe-raise" TargetMode="External"/><Relationship Id="rId3" Type="http://schemas.openxmlformats.org/officeDocument/2006/relationships/image" Target="../media/image8.jpeg"/><Relationship Id="rId7" Type="http://schemas.openxmlformats.org/officeDocument/2006/relationships/hyperlink" Target="https://www.researchgate.net/project/CoE-RAISE" TargetMode="External"/><Relationship Id="rId12" Type="http://schemas.openxmlformats.org/officeDocument/2006/relationships/image" Target="../media/image13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11" Type="http://schemas.openxmlformats.org/officeDocument/2006/relationships/hyperlink" Target="https://www.facebook.com/CoERAISE2021" TargetMode="External"/><Relationship Id="rId5" Type="http://schemas.openxmlformats.org/officeDocument/2006/relationships/hyperlink" Target="https://medium.com/@raise_info" TargetMode="External"/><Relationship Id="rId15" Type="http://schemas.openxmlformats.org/officeDocument/2006/relationships/hyperlink" Target="https://twitter.com/CoeRaise" TargetMode="External"/><Relationship Id="rId10" Type="http://schemas.openxmlformats.org/officeDocument/2006/relationships/image" Target="../media/image12.png"/><Relationship Id="rId4" Type="http://schemas.openxmlformats.org/officeDocument/2006/relationships/image" Target="../media/image9.jpeg"/><Relationship Id="rId9" Type="http://schemas.openxmlformats.org/officeDocument/2006/relationships/hyperlink" Target="https://www.youtube.com/channel/UCAdIZ-v6cWwGdapwYxdN7dg" TargetMode="External"/><Relationship Id="rId14" Type="http://schemas.openxmlformats.org/officeDocument/2006/relationships/image" Target="../media/image1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D44D6A97-888A-4DBD-944D-01ABFDCA7C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87" b="10587"/>
          <a:stretch/>
        </p:blipFill>
        <p:spPr>
          <a:xfrm>
            <a:off x="0" y="1452052"/>
            <a:ext cx="12192000" cy="540594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A9851E9-5D8B-4D36-B96B-98124100BB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40075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30F27B2-E3C4-45BF-9744-C92D5017A3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19750"/>
            <a:ext cx="9144000" cy="1005274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9256D98-3078-4714-84B9-F17CEBB2C3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109" y="0"/>
            <a:ext cx="2391782" cy="145205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A79A97FB-90A6-469C-AA3E-1275705FE52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9238" y="552700"/>
            <a:ext cx="547455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0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3EB1B57-861F-B34B-B7C1-F9E5062DB98E}"/>
              </a:ext>
            </a:extLst>
          </p:cNvPr>
          <p:cNvSpPr/>
          <p:nvPr userDrawn="1"/>
        </p:nvSpPr>
        <p:spPr>
          <a:xfrm>
            <a:off x="0" y="1325883"/>
            <a:ext cx="12192000" cy="5033625"/>
          </a:xfrm>
          <a:prstGeom prst="rect">
            <a:avLst/>
          </a:prstGeom>
          <a:solidFill>
            <a:schemeClr val="tx1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15271ED-D762-D145-8BD1-A0FCE3B06E7D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pic>
        <p:nvPicPr>
          <p:cNvPr id="21" name="Grafik 7">
            <a:extLst>
              <a:ext uri="{FF2B5EF4-FFF2-40B4-BE49-F238E27FC236}">
                <a16:creationId xmlns:a16="http://schemas.microsoft.com/office/drawing/2014/main" id="{E15F2A1C-FDD5-3C40-BCF5-D276C587F3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22" name="Foliennummernplatzhalter 6">
            <a:extLst>
              <a:ext uri="{FF2B5EF4-FFF2-40B4-BE49-F238E27FC236}">
                <a16:creationId xmlns:a16="http://schemas.microsoft.com/office/drawing/2014/main" id="{E8A277E2-3C88-DB4F-9F86-75103F9B92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8AE2948-525B-4331-A710-72D38A8B6B4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D. Southwick  -  Openlab Technical Workshop - 16.3.2023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2" name="Grafik 8">
            <a:extLst>
              <a:ext uri="{FF2B5EF4-FFF2-40B4-BE49-F238E27FC236}">
                <a16:creationId xmlns:a16="http://schemas.microsoft.com/office/drawing/2014/main" id="{56002699-D2DE-624A-964D-E61D176450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706198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FC0DD007-4330-4714-8BA5-E6407BBB15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-1"/>
          <a:stretch/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FC7886C8-498E-41E8-BE89-A766A6B50571}"/>
              </a:ext>
            </a:extLst>
          </p:cNvPr>
          <p:cNvSpPr txBox="1"/>
          <p:nvPr userDrawn="1"/>
        </p:nvSpPr>
        <p:spPr>
          <a:xfrm>
            <a:off x="1" y="2096994"/>
            <a:ext cx="12191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kern="1200" dirty="0" err="1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drive</a:t>
            </a:r>
            <a:r>
              <a:rPr lang="de-DE" sz="7200" kern="1200" dirty="0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. </a:t>
            </a:r>
            <a:r>
              <a:rPr lang="de-DE" sz="7200" kern="1200" dirty="0" err="1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enable</a:t>
            </a:r>
            <a:r>
              <a:rPr lang="de-DE" sz="7200" kern="1200" dirty="0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. </a:t>
            </a:r>
            <a:r>
              <a:rPr lang="de-DE" sz="7200" kern="1200" dirty="0" err="1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innovate</a:t>
            </a:r>
            <a:r>
              <a:rPr lang="de-DE" sz="7200" kern="1200" dirty="0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.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0C655224-019C-4E5D-9E03-25FD78D964D7}"/>
              </a:ext>
            </a:extLst>
          </p:cNvPr>
          <p:cNvSpPr/>
          <p:nvPr userDrawn="1"/>
        </p:nvSpPr>
        <p:spPr>
          <a:xfrm>
            <a:off x="0" y="4888088"/>
            <a:ext cx="12191999" cy="13700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9256D98-3078-4714-84B9-F17CEBB2C3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42"/>
          <a:stretch/>
        </p:blipFill>
        <p:spPr>
          <a:xfrm>
            <a:off x="2901245" y="4967111"/>
            <a:ext cx="2161499" cy="1210646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B8A8D0E-BA44-4E2E-BF36-9BFD612D4B5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31" y="5131904"/>
            <a:ext cx="1296103" cy="86443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2FC67BAD-7991-42F0-B60A-7F46908AFC48}"/>
              </a:ext>
            </a:extLst>
          </p:cNvPr>
          <p:cNvSpPr txBox="1"/>
          <p:nvPr userDrawn="1"/>
        </p:nvSpPr>
        <p:spPr>
          <a:xfrm>
            <a:off x="7231034" y="5148624"/>
            <a:ext cx="4461478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  <a:t>The CoE RAISE project has received funding from</a:t>
            </a:r>
            <a:b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</a:br>
            <a: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  <a:t>the European Union’s Horizon 2020 –</a:t>
            </a:r>
            <a:b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</a:br>
            <a: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  <a:t>Research and Innovation Framework Programme</a:t>
            </a:r>
            <a:b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</a:br>
            <a: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  <a:t>H2020-INFRAEDI-2019-1 under grant agreement no. 951733</a:t>
            </a:r>
            <a:endParaRPr lang="de-DE" sz="1200" dirty="0">
              <a:latin typeface="Co Headline Light" panose="020B0303060202020204" pitchFamily="34" charset="0"/>
              <a:cs typeface="Co Headline Light" panose="020B0303060202020204" pitchFamily="34" charset="0"/>
            </a:endParaRPr>
          </a:p>
        </p:txBody>
      </p:sp>
      <p:pic>
        <p:nvPicPr>
          <p:cNvPr id="8" name="Grafik 7">
            <a:hlinkClick r:id="rId5"/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674" y="6426195"/>
            <a:ext cx="288000" cy="288000"/>
          </a:xfrm>
          <a:prstGeom prst="rect">
            <a:avLst/>
          </a:prstGeom>
        </p:spPr>
      </p:pic>
      <p:pic>
        <p:nvPicPr>
          <p:cNvPr id="9" name="Grafik 8">
            <a:hlinkClick r:id="rId7"/>
          </p:cNvPr>
          <p:cNvPicPr>
            <a:picLocks noChangeAspect="1"/>
          </p:cNvPicPr>
          <p:nvPr userDrawn="1"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716" y="6383995"/>
            <a:ext cx="330200" cy="330200"/>
          </a:xfrm>
          <a:prstGeom prst="rect">
            <a:avLst/>
          </a:prstGeom>
        </p:spPr>
      </p:pic>
      <p:pic>
        <p:nvPicPr>
          <p:cNvPr id="10" name="Grafik 9">
            <a:hlinkClick r:id="rId9"/>
          </p:cNvPr>
          <p:cNvPicPr>
            <a:picLocks noChangeAspect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457" y="6426195"/>
            <a:ext cx="288000" cy="288000"/>
          </a:xfrm>
          <a:prstGeom prst="rect">
            <a:avLst/>
          </a:prstGeom>
        </p:spPr>
      </p:pic>
      <p:pic>
        <p:nvPicPr>
          <p:cNvPr id="12" name="Grafik 11">
            <a:hlinkClick r:id="rId11"/>
          </p:cNvPr>
          <p:cNvPicPr>
            <a:picLocks noChangeAspect="1"/>
          </p:cNvPicPr>
          <p:nvPr userDrawn="1"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246" y="6414880"/>
            <a:ext cx="299980" cy="299830"/>
          </a:xfrm>
          <a:prstGeom prst="rect">
            <a:avLst/>
          </a:prstGeom>
        </p:spPr>
      </p:pic>
      <p:pic>
        <p:nvPicPr>
          <p:cNvPr id="13" name="Grafik 12">
            <a:hlinkClick r:id="rId13"/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874" y="6415395"/>
            <a:ext cx="298950" cy="298800"/>
          </a:xfrm>
          <a:prstGeom prst="rect">
            <a:avLst/>
          </a:prstGeom>
        </p:spPr>
      </p:pic>
      <p:pic>
        <p:nvPicPr>
          <p:cNvPr id="14" name="Grafik 13">
            <a:hlinkClick r:id="rId15"/>
          </p:cNvPr>
          <p:cNvPicPr>
            <a:picLocks noChangeAspect="1"/>
          </p:cNvPicPr>
          <p:nvPr userDrawn="1"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082" y="6402795"/>
            <a:ext cx="324162" cy="324000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2FC67BAD-7991-42F0-B60A-7F46908AFC48}"/>
              </a:ext>
            </a:extLst>
          </p:cNvPr>
          <p:cNvSpPr txBox="1"/>
          <p:nvPr userDrawn="1"/>
        </p:nvSpPr>
        <p:spPr>
          <a:xfrm>
            <a:off x="3845363" y="6395206"/>
            <a:ext cx="102143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bg1"/>
                </a:solidFill>
                <a:latin typeface="Co Headline Light" panose="020B0303060202020204" pitchFamily="34" charset="0"/>
                <a:cs typeface="Co Headline Light" panose="020B0303060202020204" pitchFamily="34" charset="0"/>
              </a:rPr>
              <a:t>Follow us:</a:t>
            </a:r>
            <a:endParaRPr lang="de-DE" sz="1400" b="1" dirty="0">
              <a:solidFill>
                <a:schemeClr val="bg1"/>
              </a:solidFill>
              <a:latin typeface="Co Headline Light" panose="020B0303060202020204" pitchFamily="34" charset="0"/>
              <a:cs typeface="Co Headline Light" panose="020B030306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24175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8FC423B-CE54-FA45-BD16-9617E5D1DA37}"/>
              </a:ext>
            </a:extLst>
          </p:cNvPr>
          <p:cNvSpPr/>
          <p:nvPr userDrawn="1"/>
        </p:nvSpPr>
        <p:spPr>
          <a:xfrm>
            <a:off x="0" y="1325883"/>
            <a:ext cx="12192000" cy="5033625"/>
          </a:xfrm>
          <a:prstGeom prst="rect">
            <a:avLst/>
          </a:prstGeom>
          <a:solidFill>
            <a:schemeClr val="tx1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88544A-24B5-0C4E-ABCF-35875B02A4D5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3B4AED6-B9DA-4E04-921A-F7835ADED6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25" y="229956"/>
            <a:ext cx="10036517" cy="9133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901171-714F-47B7-A428-A229B6610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25" y="1825625"/>
            <a:ext cx="10036517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C0120AE-7FE6-49A9-A053-7BDC752FB2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E50C2FD-010D-4004-9FE2-B075D7FCF8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1FEE12D-448C-4EB1-9119-DBFEF953F9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  <p:sp>
        <p:nvSpPr>
          <p:cNvPr id="19" name="Fußzeilenplatzhalter 1">
            <a:extLst>
              <a:ext uri="{FF2B5EF4-FFF2-40B4-BE49-F238E27FC236}">
                <a16:creationId xmlns:a16="http://schemas.microsoft.com/office/drawing/2014/main" id="{B2140741-A0CA-1E40-B4FC-5E0061BEDD4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D. Southwick  -  Openlab Technical Workshop - 16.3.2023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36115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-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243F6660-FFE5-4A7B-9F35-E15339BAA98C}"/>
              </a:ext>
            </a:extLst>
          </p:cNvPr>
          <p:cNvSpPr/>
          <p:nvPr userDrawn="1"/>
        </p:nvSpPr>
        <p:spPr>
          <a:xfrm>
            <a:off x="53788" y="0"/>
            <a:ext cx="12191999" cy="635950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901171-714F-47B7-A428-A229B6610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25" y="1825625"/>
            <a:ext cx="10036517" cy="4351338"/>
          </a:xfrm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4A17C333-BD6E-4A1F-8C57-FA2B58480C37}"/>
              </a:ext>
            </a:extLst>
          </p:cNvPr>
          <p:cNvCxnSpPr>
            <a:cxnSpLocks/>
          </p:cNvCxnSpPr>
          <p:nvPr userDrawn="1"/>
        </p:nvCxnSpPr>
        <p:spPr>
          <a:xfrm>
            <a:off x="0" y="6359508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fik 8">
            <a:extLst>
              <a:ext uri="{FF2B5EF4-FFF2-40B4-BE49-F238E27FC236}">
                <a16:creationId xmlns:a16="http://schemas.microsoft.com/office/drawing/2014/main" id="{766F2EEF-B293-EC49-AC82-A007C9B28F2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3A5DC4D9-FDF6-B146-85F3-B7CC8F28A639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5F864604-FBAA-2A4E-8A1C-D8F386392D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25" y="229956"/>
            <a:ext cx="10036517" cy="9133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22" name="Grafik 7">
            <a:extLst>
              <a:ext uri="{FF2B5EF4-FFF2-40B4-BE49-F238E27FC236}">
                <a16:creationId xmlns:a16="http://schemas.microsoft.com/office/drawing/2014/main" id="{AFE16138-C09A-6641-BFBD-26CAA330B0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24" name="Foliennummernplatzhalter 6">
            <a:extLst>
              <a:ext uri="{FF2B5EF4-FFF2-40B4-BE49-F238E27FC236}">
                <a16:creationId xmlns:a16="http://schemas.microsoft.com/office/drawing/2014/main" id="{EB6D24E4-F3C6-8A40-BB3F-E7B115D069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5" name="Fußzeilenplatzhalter 1">
            <a:extLst>
              <a:ext uri="{FF2B5EF4-FFF2-40B4-BE49-F238E27FC236}">
                <a16:creationId xmlns:a16="http://schemas.microsoft.com/office/drawing/2014/main" id="{23472E6E-CF1E-4C4C-A173-B0C78215338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D. Southwick  -  Openlab Technical Workshop - 16.3.2023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619545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Nachthimmel enthält.&#10;&#10;Automatisch generierte Beschreibung">
            <a:extLst>
              <a:ext uri="{FF2B5EF4-FFF2-40B4-BE49-F238E27FC236}">
                <a16:creationId xmlns:a16="http://schemas.microsoft.com/office/drawing/2014/main" id="{F70320BE-9DAB-4134-BC83-97AE4C7736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83DF0282-06B1-45E1-A054-5E9E876BAECB}"/>
              </a:ext>
            </a:extLst>
          </p:cNvPr>
          <p:cNvSpPr/>
          <p:nvPr userDrawn="1"/>
        </p:nvSpPr>
        <p:spPr>
          <a:xfrm>
            <a:off x="0" y="0"/>
            <a:ext cx="6601283" cy="6858000"/>
          </a:xfrm>
          <a:custGeom>
            <a:avLst/>
            <a:gdLst>
              <a:gd name="connsiteX0" fmla="*/ 0 w 6601283"/>
              <a:gd name="connsiteY0" fmla="*/ 0 h 6858000"/>
              <a:gd name="connsiteX1" fmla="*/ 3777341 w 6601283"/>
              <a:gd name="connsiteY1" fmla="*/ 0 h 6858000"/>
              <a:gd name="connsiteX2" fmla="*/ 3813497 w 6601283"/>
              <a:gd name="connsiteY2" fmla="*/ 0 h 6858000"/>
              <a:gd name="connsiteX3" fmla="*/ 6601283 w 6601283"/>
              <a:gd name="connsiteY3" fmla="*/ 0 h 6858000"/>
              <a:gd name="connsiteX4" fmla="*/ 3880147 w 6601283"/>
              <a:gd name="connsiteY4" fmla="*/ 6858000 h 6858000"/>
              <a:gd name="connsiteX5" fmla="*/ 3813497 w 6601283"/>
              <a:gd name="connsiteY5" fmla="*/ 6858000 h 6858000"/>
              <a:gd name="connsiteX6" fmla="*/ 1056205 w 6601283"/>
              <a:gd name="connsiteY6" fmla="*/ 6858000 h 6858000"/>
              <a:gd name="connsiteX7" fmla="*/ 0 w 6601283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601283" h="6858000">
                <a:moveTo>
                  <a:pt x="0" y="0"/>
                </a:moveTo>
                <a:lnTo>
                  <a:pt x="3777341" y="0"/>
                </a:lnTo>
                <a:lnTo>
                  <a:pt x="3813497" y="0"/>
                </a:lnTo>
                <a:lnTo>
                  <a:pt x="6601283" y="0"/>
                </a:lnTo>
                <a:lnTo>
                  <a:pt x="3880147" y="6858000"/>
                </a:lnTo>
                <a:lnTo>
                  <a:pt x="3813497" y="6858000"/>
                </a:lnTo>
                <a:lnTo>
                  <a:pt x="105620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438F5A-5E4F-459E-984E-C7AFE087C4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7137" y="1088359"/>
            <a:ext cx="3813497" cy="468128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800"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1351580575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E021232-F22A-2A43-8D99-5078C7E1840A}"/>
              </a:ext>
            </a:extLst>
          </p:cNvPr>
          <p:cNvSpPr/>
          <p:nvPr userDrawn="1"/>
        </p:nvSpPr>
        <p:spPr>
          <a:xfrm>
            <a:off x="0" y="1325883"/>
            <a:ext cx="12192000" cy="5033625"/>
          </a:xfrm>
          <a:prstGeom prst="rect">
            <a:avLst/>
          </a:prstGeom>
          <a:solidFill>
            <a:schemeClr val="tx1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B4D0C5-2E78-6B4C-AB63-DFCFB8312BB0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83847D45-0E5C-284E-BF3E-519860CE41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25" y="229956"/>
            <a:ext cx="10036517" cy="9133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20" name="Grafik 7">
            <a:extLst>
              <a:ext uri="{FF2B5EF4-FFF2-40B4-BE49-F238E27FC236}">
                <a16:creationId xmlns:a16="http://schemas.microsoft.com/office/drawing/2014/main" id="{423C42F7-39A1-B245-A7B3-AF77012C9B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21" name="Foliennummernplatzhalter 6">
            <a:extLst>
              <a:ext uri="{FF2B5EF4-FFF2-40B4-BE49-F238E27FC236}">
                <a16:creationId xmlns:a16="http://schemas.microsoft.com/office/drawing/2014/main" id="{90A342D5-3EDB-DB49-8B6C-7FCC0E3778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F8F4250-9528-462E-95F5-6213DE1036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5125" y="1825625"/>
            <a:ext cx="5654675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361166A-5D0A-46CE-B0ED-C15DEA4D5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654674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pic>
        <p:nvPicPr>
          <p:cNvPr id="16" name="Grafik 8">
            <a:extLst>
              <a:ext uri="{FF2B5EF4-FFF2-40B4-BE49-F238E27FC236}">
                <a16:creationId xmlns:a16="http://schemas.microsoft.com/office/drawing/2014/main" id="{1B27C95D-E0E2-3347-95F0-089AF043F3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  <p:sp>
        <p:nvSpPr>
          <p:cNvPr id="22" name="Fußzeilenplatzhalter 1">
            <a:extLst>
              <a:ext uri="{FF2B5EF4-FFF2-40B4-BE49-F238E27FC236}">
                <a16:creationId xmlns:a16="http://schemas.microsoft.com/office/drawing/2014/main" id="{B9B1B45B-DB35-DA49-998F-8D5E3AAB0DB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D. Southwick  -  Openlab Technical Workshop - 16.3.2023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205368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DB2B408-7FD9-2244-8CDC-37AA2B02A86D}"/>
              </a:ext>
            </a:extLst>
          </p:cNvPr>
          <p:cNvSpPr/>
          <p:nvPr userDrawn="1"/>
        </p:nvSpPr>
        <p:spPr>
          <a:xfrm>
            <a:off x="0" y="1325883"/>
            <a:ext cx="12192000" cy="5033625"/>
          </a:xfrm>
          <a:prstGeom prst="rect">
            <a:avLst/>
          </a:prstGeom>
          <a:solidFill>
            <a:schemeClr val="tx1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6E601A1-9154-3B40-8CC8-72993011DAAA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EB4DB3CE-DE27-1445-9F90-EC3143B99F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25" y="229956"/>
            <a:ext cx="10036517" cy="9133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22" name="Grafik 7">
            <a:extLst>
              <a:ext uri="{FF2B5EF4-FFF2-40B4-BE49-F238E27FC236}">
                <a16:creationId xmlns:a16="http://schemas.microsoft.com/office/drawing/2014/main" id="{35AA92D5-8D8A-214B-A1CA-724DB26B7A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23" name="Foliennummernplatzhalter 6">
            <a:extLst>
              <a:ext uri="{FF2B5EF4-FFF2-40B4-BE49-F238E27FC236}">
                <a16:creationId xmlns:a16="http://schemas.microsoft.com/office/drawing/2014/main" id="{B768E0AA-0D12-BB48-899E-35A4048FAB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1ED571-61D0-45BF-8B54-5824EA0539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126" y="1681163"/>
            <a:ext cx="56324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DEFE24F-660F-4FAA-8813-74353B2F15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5126" y="2505075"/>
            <a:ext cx="563245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E06BE74-52D6-4CBC-A65F-57968DE86D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65467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CB14B90-13C3-4217-8120-D1E4825A8D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654674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pic>
        <p:nvPicPr>
          <p:cNvPr id="18" name="Grafik 8">
            <a:extLst>
              <a:ext uri="{FF2B5EF4-FFF2-40B4-BE49-F238E27FC236}">
                <a16:creationId xmlns:a16="http://schemas.microsoft.com/office/drawing/2014/main" id="{3189E09A-71CA-1C47-A93C-1A8C0B3890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  <p:sp>
        <p:nvSpPr>
          <p:cNvPr id="24" name="Fußzeilenplatzhalter 1">
            <a:extLst>
              <a:ext uri="{FF2B5EF4-FFF2-40B4-BE49-F238E27FC236}">
                <a16:creationId xmlns:a16="http://schemas.microsoft.com/office/drawing/2014/main" id="{F29E22FA-24D8-D449-ABDD-BE6DCED429C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D. Southwick  -  Openlab Technical Workshop - 16.3.2023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119956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8">
            <a:extLst>
              <a:ext uri="{FF2B5EF4-FFF2-40B4-BE49-F238E27FC236}">
                <a16:creationId xmlns:a16="http://schemas.microsoft.com/office/drawing/2014/main" id="{6D47BE3C-8AA1-5C47-9B1B-330BEA323D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ECAE57C-1E74-2F47-A2CB-6F4B35964846}"/>
              </a:ext>
            </a:extLst>
          </p:cNvPr>
          <p:cNvSpPr/>
          <p:nvPr userDrawn="1"/>
        </p:nvSpPr>
        <p:spPr>
          <a:xfrm>
            <a:off x="0" y="1325883"/>
            <a:ext cx="12192000" cy="5033625"/>
          </a:xfrm>
          <a:prstGeom prst="rect">
            <a:avLst/>
          </a:prstGeom>
          <a:solidFill>
            <a:schemeClr val="tx1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39A5CE-2793-A74D-879C-19A69276B698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E549DF88-FF7E-E343-B8BD-63594412CE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25" y="229956"/>
            <a:ext cx="10036517" cy="9133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17" name="Grafik 7">
            <a:extLst>
              <a:ext uri="{FF2B5EF4-FFF2-40B4-BE49-F238E27FC236}">
                <a16:creationId xmlns:a16="http://schemas.microsoft.com/office/drawing/2014/main" id="{18F3AF8D-5877-B648-9E66-71690CC8F8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18" name="Foliennummernplatzhalter 6">
            <a:extLst>
              <a:ext uri="{FF2B5EF4-FFF2-40B4-BE49-F238E27FC236}">
                <a16:creationId xmlns:a16="http://schemas.microsoft.com/office/drawing/2014/main" id="{F85E822C-3D50-DB46-9C6A-D767500B4C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9" name="Fußzeilenplatzhalter 1">
            <a:extLst>
              <a:ext uri="{FF2B5EF4-FFF2-40B4-BE49-F238E27FC236}">
                <a16:creationId xmlns:a16="http://schemas.microsoft.com/office/drawing/2014/main" id="{5FDD6791-F1CE-0C45-A49D-4B7915F3A0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D. Southwick  -  Openlab Technical Workshop - 16.3.2023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92743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901171-714F-47B7-A428-A229B6610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24" y="1825625"/>
            <a:ext cx="5365750" cy="4351338"/>
          </a:xfrm>
        </p:spPr>
        <p:txBody>
          <a:bodyPr anchor="ctr"/>
          <a:lstStyle>
            <a:lvl1pPr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4CAC54D2-E73D-46C8-9D94-C991738261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6096000" cy="68580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8" name="Foliennummernplatzhalter 6">
            <a:extLst>
              <a:ext uri="{FF2B5EF4-FFF2-40B4-BE49-F238E27FC236}">
                <a16:creationId xmlns:a16="http://schemas.microsoft.com/office/drawing/2014/main" id="{3F536100-D951-884D-85F0-DDB2DE0F39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9" name="Grafik 7">
            <a:extLst>
              <a:ext uri="{FF2B5EF4-FFF2-40B4-BE49-F238E27FC236}">
                <a16:creationId xmlns:a16="http://schemas.microsoft.com/office/drawing/2014/main" id="{78A1F67E-2CA7-7040-A7FC-AB2B324044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92287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 -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243F6660-FFE5-4A7B-9F35-E15339BAA98C}"/>
              </a:ext>
            </a:extLst>
          </p:cNvPr>
          <p:cNvSpPr/>
          <p:nvPr userDrawn="1"/>
        </p:nvSpPr>
        <p:spPr>
          <a:xfrm>
            <a:off x="6096000" y="0"/>
            <a:ext cx="6095999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901171-714F-47B7-A428-A229B6610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9698" y="1825625"/>
            <a:ext cx="5379777" cy="4351338"/>
          </a:xfrm>
        </p:spPr>
        <p:txBody>
          <a:bodyPr anchor="ctr"/>
          <a:lstStyle>
            <a:lvl1pPr>
              <a:buClr>
                <a:schemeClr val="bg1"/>
              </a:buClr>
              <a:buNone/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66F4CDB1-06F0-48EB-BF3A-A0399B6C29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6096000" cy="68580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968A49-731E-4FD6-8C01-830C4B9E2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8" name="Grafik 8">
            <a:extLst>
              <a:ext uri="{FF2B5EF4-FFF2-40B4-BE49-F238E27FC236}">
                <a16:creationId xmlns:a16="http://schemas.microsoft.com/office/drawing/2014/main" id="{373B94FA-BFF8-2446-8B48-26A2BD6DCE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4906" y="201756"/>
            <a:ext cx="1425233" cy="86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05319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D272151-11F3-4AD8-A8BF-20B743736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125" y="365125"/>
            <a:ext cx="10515600" cy="1086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C4C77B1-435C-4B82-B766-3639C8654E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125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3F4A397-2E1C-4C8F-ABE0-F433670B30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o Headline Light" panose="020B0303060202020204" pitchFamily="34" charset="0"/>
                <a:cs typeface="Co Headline Light" panose="020B0303060202020204" pitchFamily="34" charset="0"/>
              </a:defRPr>
            </a:lvl1pPr>
          </a:lstStyle>
          <a:p>
            <a:pPr algn="l"/>
            <a:r>
              <a:rPr lang="de-DE"/>
              <a:t>D. Southwick  -  Openlab Technical Workshop - 16.3.2023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C829252-B6DD-4BDC-AACB-A528ABB69B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Co Headline Light" panose="020B0303060202020204" pitchFamily="34" charset="0"/>
                <a:cs typeface="Co Headline Light" panose="020B0303060202020204" pitchFamily="34" charset="0"/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0373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1" r:id="rId4"/>
    <p:sldLayoutId id="2147483652" r:id="rId5"/>
    <p:sldLayoutId id="2147483653" r:id="rId6"/>
    <p:sldLayoutId id="2147483654" r:id="rId7"/>
    <p:sldLayoutId id="2147483658" r:id="rId8"/>
    <p:sldLayoutId id="2147483659" r:id="rId9"/>
    <p:sldLayoutId id="2147483655" r:id="rId10"/>
    <p:sldLayoutId id="2147483657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Co Headline Light" panose="020B0303060202020204" pitchFamily="34" charset="0"/>
          <a:ea typeface="+mj-ea"/>
          <a:cs typeface="Co Headline Light" panose="020B030306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65000"/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65000"/>
        <a:buFont typeface="Wingdings" panose="05000000000000000000" pitchFamily="2" charset="2"/>
        <a:buChar char="Ø"/>
        <a:defRPr sz="20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65000"/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65000"/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65000"/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6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hep-benchmarks/hep-benchmark-suite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darshan-hpc/darshan" TargetMode="External"/><Relationship Id="rId4" Type="http://schemas.openxmlformats.org/officeDocument/2006/relationships/hyperlink" Target="https://github.com/hpc/io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E4DD52-E12C-4B86-A67A-C28C77CBD5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HPC Benchmarking for Exascale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C4F8E97-D542-4E17-9715-F993D3E13F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openlab</a:t>
            </a:r>
            <a:r>
              <a:rPr lang="en-US" dirty="0"/>
              <a:t> technical workshop 2023</a:t>
            </a:r>
          </a:p>
          <a:p>
            <a:r>
              <a:rPr lang="en-US" dirty="0"/>
              <a:t>David Southwick (CERN)</a:t>
            </a:r>
          </a:p>
        </p:txBody>
      </p:sp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33299CDD-4EE6-A233-879A-52DE44A9ED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46" y="145461"/>
            <a:ext cx="3673101" cy="119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7799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47B2A-F97B-3223-72C4-AAD045AF0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Ongoing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3DC3C-8974-3FA4-9671-2C11F575E6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New formats and architectural structures may offer significant speedups on modern hardware that support them:</a:t>
            </a:r>
          </a:p>
          <a:p>
            <a:r>
              <a:rPr lang="en-US" dirty="0"/>
              <a:t>Development and benchmarking of reduced precision (mixed precision) ML training for bfloat16. Testing on latest GPUs + CPUs (where supported)</a:t>
            </a:r>
          </a:p>
          <a:p>
            <a:r>
              <a:rPr lang="en-US" dirty="0"/>
              <a:t>Sub-NUMA clustering studies on recent processors and accelerators </a:t>
            </a:r>
          </a:p>
          <a:p>
            <a:r>
              <a:rPr lang="en-US" dirty="0"/>
              <a:t>Network I/O studies between HPC sites, CERN, GEANT network testbed</a:t>
            </a:r>
          </a:p>
          <a:p>
            <a:r>
              <a:rPr lang="en-US" dirty="0"/>
              <a:t>Filesystem I/O studies for VAST NFS platform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7FE854-6791-4454-763C-C219D8425B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78B14F-206C-E92B-D394-A8042F8F082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D. Southwick  -  Openlab Technical Workshop - 16.3.2023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103874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3025F-8103-42D9-A0F9-26831C159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0BED9-FDE4-4646-9D73-C0C21AA3F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Benchmarking efforts continue to grow, yielding a more complete system representation</a:t>
            </a:r>
          </a:p>
          <a:p>
            <a:pPr>
              <a:lnSpc>
                <a:spcPct val="150000"/>
              </a:lnSpc>
            </a:pPr>
            <a:r>
              <a:rPr lang="en-US" dirty="0"/>
              <a:t>GPU workloads for HEP benchmarking maturing as studies continue</a:t>
            </a:r>
          </a:p>
          <a:p>
            <a:pPr>
              <a:lnSpc>
                <a:spcPct val="150000"/>
              </a:lnSpc>
            </a:pPr>
            <a:r>
              <a:rPr lang="en-US" dirty="0"/>
              <a:t>Growing support for heterogeneous workloads and accelerators</a:t>
            </a:r>
          </a:p>
          <a:p>
            <a:pPr>
              <a:lnSpc>
                <a:spcPct val="150000"/>
              </a:lnSpc>
            </a:pPr>
            <a:r>
              <a:rPr lang="en-US" dirty="0"/>
              <a:t>Filesystem &amp; network benchmarks representative of HEP workloads</a:t>
            </a:r>
          </a:p>
          <a:p>
            <a:pPr>
              <a:lnSpc>
                <a:spcPct val="150000"/>
              </a:lnSpc>
            </a:pPr>
            <a:r>
              <a:rPr lang="en-US" dirty="0"/>
              <a:t>We look forward to results of ongoing studies on the path to </a:t>
            </a:r>
            <a:r>
              <a:rPr lang="en-US" dirty="0" err="1"/>
              <a:t>Exascale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A3D335-2468-499D-A54D-981BC11385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3EF255-D976-42F0-9521-185546565F6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D. Southwick  -  Openlab Technical Workshop - 16.3.2023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199206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ome">
            <a:extLst>
              <a:ext uri="{FF2B5EF4-FFF2-40B4-BE49-F238E27FC236}">
                <a16:creationId xmlns:a16="http://schemas.microsoft.com/office/drawing/2014/main" id="{486A9F52-A56C-89A0-1F34-35BDB44866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43" y="5111480"/>
            <a:ext cx="2792169" cy="912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829583E6-34FD-B976-159B-49DE5A898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43" y="3517306"/>
            <a:ext cx="3186065" cy="835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LUMI- Home page ">
            <a:extLst>
              <a:ext uri="{FF2B5EF4-FFF2-40B4-BE49-F238E27FC236}">
                <a16:creationId xmlns:a16="http://schemas.microsoft.com/office/drawing/2014/main" id="{D7BC10D9-6CB3-22A5-4121-C3FE6F88F7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0993" y="3397013"/>
            <a:ext cx="2425700" cy="71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1E5BCBCA-024F-3340-0746-2C7A566272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9975" y="4731950"/>
            <a:ext cx="912182" cy="912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8D0CCAB2-5252-8884-E56C-0E1024511B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8995" y="4306707"/>
            <a:ext cx="3933650" cy="512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E27A048A-E32B-5FF4-4FC9-010F9196F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4895" y="3332329"/>
            <a:ext cx="2095500" cy="840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0E736551-5A69-5D95-6C85-79650A4D0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43" y="4259350"/>
            <a:ext cx="3079905" cy="834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31BE94FD-F2CC-167A-A6C7-CB1D4BBDF3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804" y="4180440"/>
            <a:ext cx="2735478" cy="912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8451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CED07F-79B4-426D-B88B-8CDD51000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Heterogeneous</a:t>
            </a:r>
            <a:r>
              <a:rPr lang="de-DE" dirty="0"/>
              <a:t> Benchmarking in HPC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5AAF263-766F-4BEF-BBC4-2C3D0C5DB9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Benchmarking for deployment at HPC-scale presents new challenges external to traditional benchmarking endeavors.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Capturing a more complete snapshot of an HPC system’s capabilities requires the combination of many elements – an array that will continue to grow as new technologies become available.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To successfully exploit HPC resources for Big Data workloads, we need to understand the capabilities of not only the compute nodes, but the attached accelerators and supporting file systems and networks.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F75CBF3-FFE2-4FBE-880B-A535FACE622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7D2917-AE7D-4729-ACC5-802D4ED14F4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</p:spPr>
        <p:txBody>
          <a:bodyPr/>
          <a:lstStyle/>
          <a:p>
            <a:pPr algn="l"/>
            <a:r>
              <a:rPr lang="de-DE"/>
              <a:t>D. Southwick  -  Openlab Technical Workshop - 16.3.2023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7524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9E032-06D1-4244-8099-D948F7430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Context: Benchmarking at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8B1E0-B6D4-0A43-9802-20DF7D4CE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26" y="1825625"/>
            <a:ext cx="7161742" cy="4351338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HEP Benchmark Suite: A benchmark orchestrator &amp; reporting tool. </a:t>
            </a:r>
          </a:p>
          <a:p>
            <a:pPr marL="0" indent="0">
              <a:buNone/>
            </a:pPr>
            <a:r>
              <a:rPr lang="en-CH" dirty="0"/>
              <a:t>Executes an array of user-defined benchmarks &amp; metadata collection</a:t>
            </a:r>
          </a:p>
          <a:p>
            <a:pPr marL="0" indent="0">
              <a:buNone/>
            </a:pPr>
            <a:r>
              <a:rPr lang="en-CH" dirty="0"/>
              <a:t>Support for HPC:</a:t>
            </a:r>
          </a:p>
          <a:p>
            <a:r>
              <a:rPr lang="en-CH" dirty="0"/>
              <a:t>Minimal dependencies (Python3 + OCI container)</a:t>
            </a:r>
          </a:p>
          <a:p>
            <a:r>
              <a:rPr lang="en-CH" dirty="0"/>
              <a:t>Automated result reporting (AMQ/Elastic)</a:t>
            </a:r>
          </a:p>
          <a:p>
            <a:r>
              <a:rPr lang="en-CH" dirty="0"/>
              <a:t>Scheduler agnostic, unprivileged</a:t>
            </a:r>
          </a:p>
          <a:p>
            <a:r>
              <a:rPr lang="en-CH" dirty="0"/>
              <a:t>Easily extendable to other sciences!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A0AEA6-87F4-1D4E-BD3E-566173F642D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AC005-2B54-AB4B-8569-3DAA3D77CD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D. Southwick  -  Openlab Technical Workshop - 16.3.2023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FE7DD51-83A3-3846-B5B8-D8B9105BC7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664" y="1667725"/>
            <a:ext cx="4191000" cy="425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32AF7C7-025A-E04B-89F9-8733DCDD13BD}"/>
              </a:ext>
            </a:extLst>
          </p:cNvPr>
          <p:cNvSpPr txBox="1"/>
          <p:nvPr/>
        </p:nvSpPr>
        <p:spPr>
          <a:xfrm>
            <a:off x="6256866" y="6003960"/>
            <a:ext cx="5935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https://gitlab.cern.ch/hep-benchmarks/hep-benchmark-suite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16107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386C9-414F-A687-C73D-57BD0D533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benchmarking</a:t>
            </a:r>
          </a:p>
        </p:txBody>
      </p:sp>
    </p:spTree>
    <p:extLst>
      <p:ext uri="{BB962C8B-B14F-4D97-AF65-F5344CB8AC3E}">
        <p14:creationId xmlns:p14="http://schemas.microsoft.com/office/powerpoint/2010/main" val="149061658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E8CF7-95E8-F652-5A16-F271A3E72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CPU Benchmarking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64F41F13-D1B9-A82E-6277-31B14119EB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0362263"/>
              </p:ext>
            </p:extLst>
          </p:nvPr>
        </p:nvGraphicFramePr>
        <p:xfrm>
          <a:off x="5602147" y="1754087"/>
          <a:ext cx="6375199" cy="4359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02220A-8AC0-0BB7-0943-2DBCCFD6075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E3AFF4-A4EA-545B-8254-4AB80B04981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D. Southwick  -  Openlab Technical Workshop - 16.3.2023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DE08560-CF7B-0846-09B4-279B13F6D750}"/>
              </a:ext>
            </a:extLst>
          </p:cNvPr>
          <p:cNvSpPr txBox="1">
            <a:spLocks/>
          </p:cNvSpPr>
          <p:nvPr/>
        </p:nvSpPr>
        <p:spPr>
          <a:xfrm>
            <a:off x="365125" y="1825625"/>
            <a:ext cx="523702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6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6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CH" dirty="0"/>
              <a:t>Traditional CPU benchmarking with HEPscore 2023:</a:t>
            </a:r>
          </a:p>
          <a:p>
            <a:r>
              <a:rPr lang="en-CH" dirty="0"/>
              <a:t>Production HEP workloads</a:t>
            </a:r>
          </a:p>
          <a:p>
            <a:r>
              <a:rPr lang="en-CH" dirty="0"/>
              <a:t>Single number result (score)</a:t>
            </a:r>
          </a:p>
          <a:p>
            <a:r>
              <a:rPr lang="en-CH" dirty="0"/>
              <a:t>Controlled correlation to production</a:t>
            </a:r>
          </a:p>
          <a:p>
            <a:r>
              <a:rPr lang="en-GB" dirty="0"/>
              <a:t>P</a:t>
            </a:r>
            <a:r>
              <a:rPr lang="en-CH" dirty="0"/>
              <a:t>ermits direct comparison across models and generations</a:t>
            </a:r>
          </a:p>
          <a:p>
            <a:r>
              <a:rPr lang="en-CH" dirty="0"/>
              <a:t>Arm, Power workloads in development</a:t>
            </a:r>
          </a:p>
          <a:p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2C8488-47FD-BA52-04DE-BEC8305D0AAD}"/>
              </a:ext>
            </a:extLst>
          </p:cNvPr>
          <p:cNvSpPr txBox="1"/>
          <p:nvPr/>
        </p:nvSpPr>
        <p:spPr>
          <a:xfrm>
            <a:off x="6308203" y="6432014"/>
            <a:ext cx="2368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talk by D. Giordano</a:t>
            </a:r>
          </a:p>
        </p:txBody>
      </p:sp>
    </p:spTree>
    <p:extLst>
      <p:ext uri="{BB962C8B-B14F-4D97-AF65-F5344CB8AC3E}">
        <p14:creationId xmlns:p14="http://schemas.microsoft.com/office/powerpoint/2010/main" val="3683106112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F2733-92F6-62DE-9D0A-20EDB0D76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GPU Benchmarking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BC8343-6C42-210B-1C6D-17DF47995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Approach GPU workloads as repeatable benchmark</a:t>
            </a:r>
          </a:p>
          <a:p>
            <a:pPr lvl="1"/>
            <a:r>
              <a:rPr lang="en-US" dirty="0"/>
              <a:t>Containerized in similar manner to traditional CPU benchmarks</a:t>
            </a:r>
          </a:p>
          <a:p>
            <a:pPr lvl="1"/>
            <a:r>
              <a:rPr lang="en-US" dirty="0"/>
              <a:t>Support (multi) GPU accelerators for training/tuning</a:t>
            </a:r>
          </a:p>
          <a:p>
            <a:pPr lvl="1"/>
            <a:r>
              <a:rPr lang="en-US" dirty="0"/>
              <a:t>Examine events/second processed (same metric as </a:t>
            </a:r>
            <a:r>
              <a:rPr lang="en-US" dirty="0" err="1"/>
              <a:t>HEPiX</a:t>
            </a:r>
            <a:r>
              <a:rPr lang="en-US" dirty="0"/>
              <a:t> CPU jobs)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0AAB68-3A3F-F786-661C-DAEDF00E1A9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9DAA30-B2AD-BFA2-91A2-A9DE8AE13C9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D. Southwick  -  Openlab Technical Workshop - 16.3.2023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8FA14C9-8A0A-4D0D-5164-2C146ABC69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0438926"/>
              </p:ext>
            </p:extLst>
          </p:nvPr>
        </p:nvGraphicFramePr>
        <p:xfrm>
          <a:off x="6096000" y="3253493"/>
          <a:ext cx="5879576" cy="292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D6BDC8A5-DC57-62D3-C9BF-57D97C9CBE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424" y="3253493"/>
            <a:ext cx="5651823" cy="31931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9A90F7B-CC40-7C45-3056-E27DBBC4495E}"/>
              </a:ext>
            </a:extLst>
          </p:cNvPr>
          <p:cNvSpPr txBox="1"/>
          <p:nvPr/>
        </p:nvSpPr>
        <p:spPr>
          <a:xfrm>
            <a:off x="4231934" y="6473184"/>
            <a:ext cx="2773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See talks by A. </a:t>
            </a:r>
            <a:r>
              <a:rPr lang="en-US" sz="1600" dirty="0" err="1"/>
              <a:t>Valassi</a:t>
            </a:r>
            <a:r>
              <a:rPr lang="en-US" sz="1600" dirty="0"/>
              <a:t>,  E. Wulff</a:t>
            </a:r>
          </a:p>
        </p:txBody>
      </p:sp>
    </p:spTree>
    <p:extLst>
      <p:ext uri="{BB962C8B-B14F-4D97-AF65-F5344CB8AC3E}">
        <p14:creationId xmlns:p14="http://schemas.microsoft.com/office/powerpoint/2010/main" val="328268789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1D338-6EB3-BDC8-E8CA-B11CCEDEF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Non-compute benchmarking</a:t>
            </a:r>
          </a:p>
        </p:txBody>
      </p:sp>
    </p:spTree>
    <p:extLst>
      <p:ext uri="{BB962C8B-B14F-4D97-AF65-F5344CB8AC3E}">
        <p14:creationId xmlns:p14="http://schemas.microsoft.com/office/powerpoint/2010/main" val="2666663610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ED8D3-1A96-8C45-AADA-AA6122F5F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Scaling and bottlenecks in Big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E418B-6FF5-184C-A856-4FA0617883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25" y="1825625"/>
            <a:ext cx="10192808" cy="4351338"/>
          </a:xfrm>
        </p:spPr>
        <p:txBody>
          <a:bodyPr/>
          <a:lstStyle/>
          <a:p>
            <a:r>
              <a:rPr lang="en-CH" dirty="0"/>
              <a:t>Data-driven workloads demand performant storage and connectivity (which are shared!)</a:t>
            </a:r>
          </a:p>
          <a:p>
            <a:r>
              <a:rPr lang="en-CH" dirty="0"/>
              <a:t>Bottlenecks here significantly throttle job performance</a:t>
            </a:r>
          </a:p>
          <a:p>
            <a:r>
              <a:rPr lang="en-CH" dirty="0"/>
              <a:t>Capacity, capability, and monitoring not typically advertised by HPC sites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3D96A3-455B-3E48-8028-5EFC88DC60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1F98F-4C86-3E46-B0DD-EC2F6CF4D6B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D. Southwick  -  Openlab Technical Workshop - 16.3.2023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6A185CD2-CDEA-FE4F-ADAC-3B34D44058BA}"/>
              </a:ext>
            </a:extLst>
          </p:cNvPr>
          <p:cNvGraphicFramePr>
            <a:graphicFrameLocks/>
          </p:cNvGraphicFramePr>
          <p:nvPr/>
        </p:nvGraphicFramePr>
        <p:xfrm>
          <a:off x="4195606" y="5183812"/>
          <a:ext cx="1796036" cy="487680"/>
        </p:xfrm>
        <a:graphic>
          <a:graphicData uri="http://schemas.openxmlformats.org/drawingml/2006/table">
            <a:tbl>
              <a:tblPr/>
              <a:tblGrid>
                <a:gridCol w="898018">
                  <a:extLst>
                    <a:ext uri="{9D8B030D-6E8A-4147-A177-3AD203B41FA5}">
                      <a16:colId xmlns:a16="http://schemas.microsoft.com/office/drawing/2014/main" val="1776481023"/>
                    </a:ext>
                  </a:extLst>
                </a:gridCol>
                <a:gridCol w="898018">
                  <a:extLst>
                    <a:ext uri="{9D8B030D-6E8A-4147-A177-3AD203B41FA5}">
                      <a16:colId xmlns:a16="http://schemas.microsoft.com/office/drawing/2014/main" val="2529509300"/>
                    </a:ext>
                  </a:extLst>
                </a:gridCol>
              </a:tblGrid>
              <a:tr h="21847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Peak</a:t>
                      </a:r>
                      <a:endParaRPr lang="en-GB" dirty="0">
                        <a:effectLst/>
                      </a:endParaRPr>
                    </a:p>
                  </a:txBody>
                  <a:tcPr marL="66675" marR="66675" marT="38100" marB="38100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Bandwidth</a:t>
                      </a:r>
                      <a:endParaRPr lang="en-GB">
                        <a:effectLst/>
                      </a:endParaRPr>
                    </a:p>
                  </a:txBody>
                  <a:tcPr marL="66675" marR="66675" marT="38100" marB="38100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331087"/>
                  </a:ext>
                </a:extLst>
              </a:tr>
              <a:tr h="215111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node</a:t>
                      </a:r>
                      <a:endParaRPr lang="en-GB">
                        <a:effectLst/>
                      </a:endParaRPr>
                    </a:p>
                  </a:txBody>
                  <a:tcPr marL="66675" marR="66675" marT="38100" marB="38100" anchor="ctr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D0D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181818"/>
                          </a:solidFill>
                          <a:effectLst/>
                          <a:latin typeface="Arial" panose="020B0604020202020204" pitchFamily="34" charset="0"/>
                        </a:rPr>
                        <a:t>2.2 GB/s</a:t>
                      </a:r>
                      <a:endParaRPr lang="en-GB" dirty="0">
                        <a:effectLst/>
                      </a:endParaRPr>
                    </a:p>
                  </a:txBody>
                  <a:tcPr marL="66675" marR="66675" marT="38100" marB="38100" anchor="ctr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D0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059140"/>
                  </a:ext>
                </a:extLst>
              </a:tr>
            </a:tbl>
          </a:graphicData>
        </a:graphic>
      </p:graphicFrame>
      <p:pic>
        <p:nvPicPr>
          <p:cNvPr id="7" name="Picture 2">
            <a:extLst>
              <a:ext uri="{FF2B5EF4-FFF2-40B4-BE49-F238E27FC236}">
                <a16:creationId xmlns:a16="http://schemas.microsoft.com/office/drawing/2014/main" id="{947A1B27-988D-7244-9C49-AA78C3E9E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297" y="3523801"/>
            <a:ext cx="3818530" cy="2880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7F72397B-51DD-A948-BA30-8E8C68B3CD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537"/>
          <a:stretch/>
        </p:blipFill>
        <p:spPr bwMode="auto">
          <a:xfrm>
            <a:off x="289907" y="3523801"/>
            <a:ext cx="3896533" cy="2922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ight Arrow 11">
            <a:extLst>
              <a:ext uri="{FF2B5EF4-FFF2-40B4-BE49-F238E27FC236}">
                <a16:creationId xmlns:a16="http://schemas.microsoft.com/office/drawing/2014/main" id="{CA00BE3D-A423-B146-91C3-B71B6FDEDA1B}"/>
              </a:ext>
            </a:extLst>
          </p:cNvPr>
          <p:cNvSpPr/>
          <p:nvPr/>
        </p:nvSpPr>
        <p:spPr>
          <a:xfrm>
            <a:off x="4416290" y="4525798"/>
            <a:ext cx="1354667" cy="34879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8755BE-F123-F944-995C-86D0F6C85BDD}"/>
              </a:ext>
            </a:extLst>
          </p:cNvPr>
          <p:cNvSpPr txBox="1"/>
          <p:nvPr/>
        </p:nvSpPr>
        <p:spPr>
          <a:xfrm>
            <a:off x="4452524" y="6406146"/>
            <a:ext cx="5943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Summer of HPC student HPC I/O investigation C. </a:t>
            </a:r>
            <a:r>
              <a:rPr lang="en-US" sz="1400" dirty="0" err="1"/>
              <a:t>Cocha</a:t>
            </a:r>
            <a:r>
              <a:rPr lang="en-US" sz="1400" dirty="0"/>
              <a:t>, A. </a:t>
            </a:r>
            <a:r>
              <a:rPr lang="en-US" sz="1400" dirty="0" err="1"/>
              <a:t>Filipcic</a:t>
            </a:r>
            <a:r>
              <a:rPr lang="en-US" sz="1400" dirty="0"/>
              <a:t>, V. </a:t>
            </a:r>
            <a:r>
              <a:rPr lang="en-US" sz="1400" dirty="0" err="1"/>
              <a:t>Khristenko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5298161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>
            <a:extLst>
              <a:ext uri="{FF2B5EF4-FFF2-40B4-BE49-F238E27FC236}">
                <a16:creationId xmlns:a16="http://schemas.microsoft.com/office/drawing/2014/main" id="{872EB03A-CF14-DB4C-85CD-12F8F1B960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989" y="4841941"/>
            <a:ext cx="3210011" cy="146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>
            <a:extLst>
              <a:ext uri="{FF2B5EF4-FFF2-40B4-BE49-F238E27FC236}">
                <a16:creationId xmlns:a16="http://schemas.microsoft.com/office/drawing/2014/main" id="{29B177AF-A46E-8846-97C3-BC9F26AE1D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918" y="843724"/>
            <a:ext cx="4670082" cy="5902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D3C564-4239-F141-AD4C-99B16EEE1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</a:t>
            </a:r>
            <a:r>
              <a:rPr lang="en-CH" dirty="0"/>
              <a:t>orkload I/O benchmark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C334EB-A5FF-B14A-932C-CC01C0C703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8743E2-9D26-744D-B461-4D4BDC07E66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D. Southwick  -  Openlab Technical Workshop - 16.3.2023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441D73A-87EE-664D-B70C-9EABEF6CC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25" y="1825625"/>
            <a:ext cx="715679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Problem: Unclear how many data-driven workloads a given site may support without bottleneck shared resources</a:t>
            </a:r>
          </a:p>
          <a:p>
            <a:pPr fontAlgn="base"/>
            <a:r>
              <a:rPr lang="en-GB" sz="2000" dirty="0"/>
              <a:t>Development of a </a:t>
            </a:r>
            <a:r>
              <a:rPr lang="en-GB" sz="2000" i="1" dirty="0"/>
              <a:t>workload I/O benchmark</a:t>
            </a:r>
            <a:endParaRPr lang="en-GB" sz="2000" dirty="0"/>
          </a:p>
          <a:p>
            <a:pPr fontAlgn="base"/>
            <a:r>
              <a:rPr lang="en-GB" sz="2000" dirty="0"/>
              <a:t>tune to the </a:t>
            </a:r>
            <a:r>
              <a:rPr lang="en-GB" sz="2000" b="1" dirty="0"/>
              <a:t>I/O patterns of real workloads</a:t>
            </a:r>
            <a:r>
              <a:rPr lang="en-GB" sz="2000" dirty="0"/>
              <a:t> to better inform reasonable scaling capabilities at a given HPC site </a:t>
            </a:r>
          </a:p>
          <a:p>
            <a:pPr fontAlgn="base"/>
            <a:r>
              <a:rPr lang="en-GB" sz="2000" dirty="0"/>
              <a:t>More representative than sequential throughput metrics</a:t>
            </a:r>
          </a:p>
          <a:p>
            <a:pPr fontAlgn="base"/>
            <a:r>
              <a:rPr lang="en-GB" sz="2000" dirty="0"/>
              <a:t>Uncover </a:t>
            </a:r>
            <a:r>
              <a:rPr lang="en-GB" sz="2000" b="1" dirty="0"/>
              <a:t>I/O bottlenecks</a:t>
            </a:r>
            <a:r>
              <a:rPr lang="en-GB" sz="2000" dirty="0"/>
              <a:t> (excessive file opens, read patterns, cache issues)</a:t>
            </a:r>
          </a:p>
          <a:p>
            <a:pPr fontAlgn="base"/>
            <a:r>
              <a:rPr lang="en-GB" sz="2000" dirty="0"/>
              <a:t>Under development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129DEF-C0B8-6849-B376-161D82C603FE}"/>
              </a:ext>
            </a:extLst>
          </p:cNvPr>
          <p:cNvSpPr txBox="1"/>
          <p:nvPr/>
        </p:nvSpPr>
        <p:spPr>
          <a:xfrm>
            <a:off x="518641" y="5097733"/>
            <a:ext cx="22832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HPC workload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970876-DC0C-D749-9B44-987BE1979CC1}"/>
              </a:ext>
            </a:extLst>
          </p:cNvPr>
          <p:cNvSpPr txBox="1"/>
          <p:nvPr/>
        </p:nvSpPr>
        <p:spPr>
          <a:xfrm>
            <a:off x="6252730" y="5005400"/>
            <a:ext cx="19779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/>
              <a:t>IoR</a:t>
            </a:r>
            <a:endParaRPr lang="en-US" sz="2000" b="1" dirty="0"/>
          </a:p>
          <a:p>
            <a:pPr algn="ctr"/>
            <a:r>
              <a:rPr lang="en-US" sz="2000" b="1" dirty="0"/>
              <a:t>HPC benchmarks</a:t>
            </a:r>
          </a:p>
        </p:txBody>
      </p:sp>
      <p:sp>
        <p:nvSpPr>
          <p:cNvPr id="13" name="Bent Up Arrow 12">
            <a:extLst>
              <a:ext uri="{FF2B5EF4-FFF2-40B4-BE49-F238E27FC236}">
                <a16:creationId xmlns:a16="http://schemas.microsoft.com/office/drawing/2014/main" id="{D5523EA4-1DA7-5F43-8304-2418FAA8D945}"/>
              </a:ext>
            </a:extLst>
          </p:cNvPr>
          <p:cNvSpPr/>
          <p:nvPr/>
        </p:nvSpPr>
        <p:spPr>
          <a:xfrm rot="5400000">
            <a:off x="2459228" y="5388316"/>
            <a:ext cx="431800" cy="73492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923FE09F-0460-074D-ABEE-A6F78B301450}"/>
              </a:ext>
            </a:extLst>
          </p:cNvPr>
          <p:cNvSpPr/>
          <p:nvPr/>
        </p:nvSpPr>
        <p:spPr>
          <a:xfrm>
            <a:off x="6096000" y="5741523"/>
            <a:ext cx="643467" cy="2624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62F4DE-271D-1A41-9F10-57A0652180D5}"/>
              </a:ext>
            </a:extLst>
          </p:cNvPr>
          <p:cNvSpPr txBox="1"/>
          <p:nvPr/>
        </p:nvSpPr>
        <p:spPr>
          <a:xfrm>
            <a:off x="4037359" y="6299867"/>
            <a:ext cx="41172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4"/>
              </a:rPr>
              <a:t>https://github.com/hpc/ior</a:t>
            </a:r>
            <a:r>
              <a:rPr lang="en-US" sz="1400" dirty="0"/>
              <a:t> </a:t>
            </a:r>
          </a:p>
          <a:p>
            <a:r>
              <a:rPr lang="en-US" sz="1400" dirty="0">
                <a:hlinkClick r:id="rId5"/>
              </a:rPr>
              <a:t>https://github.com/darshan-hpc/darshan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0226358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">
  <a:themeElements>
    <a:clrScheme name="RAISE">
      <a:dk1>
        <a:srgbClr val="575757"/>
      </a:dk1>
      <a:lt1>
        <a:sysClr val="window" lastClr="FFFFFF"/>
      </a:lt1>
      <a:dk2>
        <a:srgbClr val="000000"/>
      </a:dk2>
      <a:lt2>
        <a:srgbClr val="E7E6E6"/>
      </a:lt2>
      <a:accent1>
        <a:srgbClr val="0087C8"/>
      </a:accent1>
      <a:accent2>
        <a:srgbClr val="1450A0"/>
      </a:accent2>
      <a:accent3>
        <a:srgbClr val="575757"/>
      </a:accent3>
      <a:accent4>
        <a:srgbClr val="FFC000"/>
      </a:accent4>
      <a:accent5>
        <a:srgbClr val="5B9BD5"/>
      </a:accent5>
      <a:accent6>
        <a:srgbClr val="70AD47"/>
      </a:accent6>
      <a:hlink>
        <a:srgbClr val="ED7D3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1-CoE-RAISE-Master" id="{7212DD67-095A-7B48-9855-4EA71CD846DD}" vid="{06E53025-A593-5846-A6F5-CF4C461C7B7E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D690DFCB2ACA4AA9672767BCAE6766" ma:contentTypeVersion="4" ma:contentTypeDescription="Create a new document." ma:contentTypeScope="" ma:versionID="9eb88080935824b7458543a9ecbb0f07">
  <xsd:schema xmlns:xsd="http://www.w3.org/2001/XMLSchema" xmlns:xs="http://www.w3.org/2001/XMLSchema" xmlns:p="http://schemas.microsoft.com/office/2006/metadata/properties" xmlns:ns3="1f11288a-f786-4384-baf7-e16ccf493fd6" targetNamespace="http://schemas.microsoft.com/office/2006/metadata/properties" ma:root="true" ma:fieldsID="21e354e028d2a7a947256c1b4194174e" ns3:_="">
    <xsd:import namespace="1f11288a-f786-4384-baf7-e16ccf493fd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11288a-f786-4384-baf7-e16ccf493f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CC1C29-BA16-4A60-BCB4-F5ECAC20CB2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D504A4A-677E-421F-A0D5-0DDAAC9BE6F8}">
  <ds:schemaRefs>
    <ds:schemaRef ds:uri="1f11288a-f786-4384-baf7-e16ccf493fd6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317C2C43-02D0-48E5-B075-0D48674657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11288a-f786-4384-baf7-e16ccf493f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2615</TotalTime>
  <Words>667</Words>
  <Application>Microsoft Macintosh PowerPoint</Application>
  <PresentationFormat>Widescreen</PresentationFormat>
  <Paragraphs>91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Co Headline Light</vt:lpstr>
      <vt:lpstr>Segoe UI Semilight</vt:lpstr>
      <vt:lpstr>Wingdings</vt:lpstr>
      <vt:lpstr>Office</vt:lpstr>
      <vt:lpstr>HPC Benchmarking for Exascale</vt:lpstr>
      <vt:lpstr>Heterogeneous Benchmarking in HPC</vt:lpstr>
      <vt:lpstr>Context: Benchmarking at CERN</vt:lpstr>
      <vt:lpstr>Compute benchmarking</vt:lpstr>
      <vt:lpstr>CPU Benchmarking</vt:lpstr>
      <vt:lpstr>GPU Benchmarking</vt:lpstr>
      <vt:lpstr>Non-compute benchmarking</vt:lpstr>
      <vt:lpstr>Scaling and bottlenecks in Big Data</vt:lpstr>
      <vt:lpstr>Workload I/O benchmark</vt:lpstr>
      <vt:lpstr>Ongoing work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Challenge</dc:title>
  <dc:creator>Southwick, David C</dc:creator>
  <cp:lastModifiedBy>Southwick, David C</cp:lastModifiedBy>
  <cp:revision>5</cp:revision>
  <dcterms:created xsi:type="dcterms:W3CDTF">2023-02-28T12:47:07Z</dcterms:created>
  <dcterms:modified xsi:type="dcterms:W3CDTF">2023-03-16T10:56:13Z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0x010100DCD690DFCB2ACA4AA9672767BCAE6766</vt:lpwstr>
  </property>
</Properties>
</file>