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 b="def" i="def"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 b="def" i="def"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 b="def" i="def"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63" name="Shape 26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Helvetica Neue"/>
      </a:defRPr>
    </a:lvl1pPr>
    <a:lvl2pPr indent="228600" latinLnBrk="0">
      <a:defRPr sz="1200">
        <a:latin typeface="+mj-lt"/>
        <a:ea typeface="+mj-ea"/>
        <a:cs typeface="+mj-cs"/>
        <a:sym typeface="Helvetica Neue"/>
      </a:defRPr>
    </a:lvl2pPr>
    <a:lvl3pPr indent="457200" latinLnBrk="0">
      <a:defRPr sz="1200">
        <a:latin typeface="+mj-lt"/>
        <a:ea typeface="+mj-ea"/>
        <a:cs typeface="+mj-cs"/>
        <a:sym typeface="Helvetica Neue"/>
      </a:defRPr>
    </a:lvl3pPr>
    <a:lvl4pPr indent="685800" latinLnBrk="0">
      <a:defRPr sz="1200">
        <a:latin typeface="+mj-lt"/>
        <a:ea typeface="+mj-ea"/>
        <a:cs typeface="+mj-cs"/>
        <a:sym typeface="Helvetica Neue"/>
      </a:defRPr>
    </a:lvl4pPr>
    <a:lvl5pPr indent="914400" latinLnBrk="0">
      <a:defRPr sz="1200">
        <a:latin typeface="+mj-lt"/>
        <a:ea typeface="+mj-ea"/>
        <a:cs typeface="+mj-cs"/>
        <a:sym typeface="Helvetica Neue"/>
      </a:defRPr>
    </a:lvl5pPr>
    <a:lvl6pPr indent="1143000" latinLnBrk="0">
      <a:defRPr sz="1200">
        <a:latin typeface="+mj-lt"/>
        <a:ea typeface="+mj-ea"/>
        <a:cs typeface="+mj-cs"/>
        <a:sym typeface="Helvetica Neue"/>
      </a:defRPr>
    </a:lvl6pPr>
    <a:lvl7pPr indent="1371600" latinLnBrk="0">
      <a:defRPr sz="1200">
        <a:latin typeface="+mj-lt"/>
        <a:ea typeface="+mj-ea"/>
        <a:cs typeface="+mj-cs"/>
        <a:sym typeface="Helvetica Neue"/>
      </a:defRPr>
    </a:lvl7pPr>
    <a:lvl8pPr indent="1600200" latinLnBrk="0">
      <a:defRPr sz="1200">
        <a:latin typeface="+mj-lt"/>
        <a:ea typeface="+mj-ea"/>
        <a:cs typeface="+mj-cs"/>
        <a:sym typeface="Helvetica Neue"/>
      </a:defRPr>
    </a:lvl8pPr>
    <a:lvl9pPr indent="1828800" latinLnBrk="0">
      <a:defRPr sz="1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96" name="Body Level One…"/>
          <p:cNvSpPr txBox="1"/>
          <p:nvPr>
            <p:ph type="body" sz="half" idx="1"/>
          </p:nvPr>
        </p:nvSpPr>
        <p:spPr>
          <a:xfrm>
            <a:off x="609479" y="1604519"/>
            <a:ext cx="10973522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PlaceHolder 3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06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08" name="PlaceHolder 4"/>
          <p:cNvSpPr/>
          <p:nvPr/>
        </p:nvSpPr>
        <p:spPr>
          <a:xfrm>
            <a:off x="609479" y="3682079"/>
            <a:ext cx="5355002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09" name="PlaceHolder 5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18" name="Body Level One…"/>
          <p:cNvSpPr txBox="1"/>
          <p:nvPr>
            <p:ph type="body" sz="quarter" idx="1"/>
          </p:nvPr>
        </p:nvSpPr>
        <p:spPr>
          <a:xfrm>
            <a:off x="609479" y="1604519"/>
            <a:ext cx="35334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PlaceHolder 3"/>
          <p:cNvSpPr/>
          <p:nvPr/>
        </p:nvSpPr>
        <p:spPr>
          <a:xfrm>
            <a:off x="431999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20" name="PlaceHolder 4"/>
          <p:cNvSpPr/>
          <p:nvPr/>
        </p:nvSpPr>
        <p:spPr>
          <a:xfrm>
            <a:off x="803051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21" name="PlaceHolder 5"/>
          <p:cNvSpPr/>
          <p:nvPr/>
        </p:nvSpPr>
        <p:spPr>
          <a:xfrm>
            <a:off x="609479" y="3682079"/>
            <a:ext cx="35334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22" name="PlaceHolder 6"/>
          <p:cNvSpPr/>
          <p:nvPr/>
        </p:nvSpPr>
        <p:spPr>
          <a:xfrm>
            <a:off x="4319999" y="3682079"/>
            <a:ext cx="35334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23" name="PlaceHolder 7"/>
          <p:cNvSpPr/>
          <p:nvPr>
            <p:ph type="body" sz="quarter" idx="21"/>
          </p:nvPr>
        </p:nvSpPr>
        <p:spPr>
          <a:xfrm>
            <a:off x="8030519" y="3682079"/>
            <a:ext cx="3533400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1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1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1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2" name="PlaceHolder 3"/>
          <p:cNvSpPr/>
          <p:nvPr>
            <p:ph type="body" sz="half" idx="21"/>
          </p:nvPr>
        </p:nvSpPr>
        <p:spPr>
          <a:xfrm>
            <a:off x="6232680" y="1604519"/>
            <a:ext cx="5355001" cy="397728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1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Body Level One…"/>
          <p:cNvSpPr txBox="1"/>
          <p:nvPr>
            <p:ph type="body" idx="1"/>
          </p:nvPr>
        </p:nvSpPr>
        <p:spPr>
          <a:xfrm>
            <a:off x="609479" y="273599"/>
            <a:ext cx="10973522" cy="530784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0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1" name="PlaceHolder 3"/>
          <p:cNvSpPr/>
          <p:nvPr/>
        </p:nvSpPr>
        <p:spPr>
          <a:xfrm>
            <a:off x="6232680" y="1604519"/>
            <a:ext cx="5355001" cy="397728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192" name="PlaceHolder 4"/>
          <p:cNvSpPr/>
          <p:nvPr>
            <p:ph type="body" sz="quarter" idx="21"/>
          </p:nvPr>
        </p:nvSpPr>
        <p:spPr>
          <a:xfrm>
            <a:off x="609479" y="3682079"/>
            <a:ext cx="5355002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1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9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2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04" name="PlaceHolder 4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0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4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16" name="PlaceHolder 4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6" name="Body Level One…"/>
          <p:cNvSpPr txBox="1"/>
          <p:nvPr>
            <p:ph type="body" sz="half" idx="1"/>
          </p:nvPr>
        </p:nvSpPr>
        <p:spPr>
          <a:xfrm>
            <a:off x="609479" y="1604519"/>
            <a:ext cx="10973522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7" name="PlaceHolder 3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7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39" name="PlaceHolder 4"/>
          <p:cNvSpPr/>
          <p:nvPr/>
        </p:nvSpPr>
        <p:spPr>
          <a:xfrm>
            <a:off x="609479" y="3682079"/>
            <a:ext cx="5355002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40" name="PlaceHolder 5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0" name="Body Level One…"/>
          <p:cNvSpPr txBox="1"/>
          <p:nvPr>
            <p:ph type="body" sz="quarter" idx="1"/>
          </p:nvPr>
        </p:nvSpPr>
        <p:spPr>
          <a:xfrm>
            <a:off x="609479" y="1604519"/>
            <a:ext cx="35334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1" name="PlaceHolder 3"/>
          <p:cNvSpPr/>
          <p:nvPr/>
        </p:nvSpPr>
        <p:spPr>
          <a:xfrm>
            <a:off x="431999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52" name="PlaceHolder 4"/>
          <p:cNvSpPr/>
          <p:nvPr/>
        </p:nvSpPr>
        <p:spPr>
          <a:xfrm>
            <a:off x="803051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53" name="PlaceHolder 5"/>
          <p:cNvSpPr/>
          <p:nvPr/>
        </p:nvSpPr>
        <p:spPr>
          <a:xfrm>
            <a:off x="609479" y="3682079"/>
            <a:ext cx="35334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54" name="PlaceHolder 6"/>
          <p:cNvSpPr/>
          <p:nvPr/>
        </p:nvSpPr>
        <p:spPr>
          <a:xfrm>
            <a:off x="4319999" y="3682079"/>
            <a:ext cx="35334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55" name="PlaceHolder 7"/>
          <p:cNvSpPr/>
          <p:nvPr>
            <p:ph type="body" sz="quarter" idx="21"/>
          </p:nvPr>
        </p:nvSpPr>
        <p:spPr>
          <a:xfrm>
            <a:off x="8030519" y="3682079"/>
            <a:ext cx="3533400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5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28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7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PlaceHolder 3"/>
          <p:cNvSpPr/>
          <p:nvPr>
            <p:ph type="body" sz="half" idx="21"/>
          </p:nvPr>
        </p:nvSpPr>
        <p:spPr>
          <a:xfrm>
            <a:off x="6232680" y="1604519"/>
            <a:ext cx="5355001" cy="397728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Body Level One…"/>
          <p:cNvSpPr txBox="1"/>
          <p:nvPr>
            <p:ph type="body" idx="1"/>
          </p:nvPr>
        </p:nvSpPr>
        <p:spPr>
          <a:xfrm>
            <a:off x="609479" y="273599"/>
            <a:ext cx="10973522" cy="5307841"/>
          </a:xfrm>
          <a:prstGeom prst="rect">
            <a:avLst/>
          </a:prstGeom>
        </p:spPr>
        <p:txBody>
          <a:bodyPr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3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PlaceHolder 3"/>
          <p:cNvSpPr/>
          <p:nvPr/>
        </p:nvSpPr>
        <p:spPr>
          <a:xfrm>
            <a:off x="6232680" y="1604519"/>
            <a:ext cx="5355001" cy="397728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65" name="PlaceHolder 4"/>
          <p:cNvSpPr/>
          <p:nvPr>
            <p:ph type="body" sz="quarter" idx="21"/>
          </p:nvPr>
        </p:nvSpPr>
        <p:spPr>
          <a:xfrm>
            <a:off x="609479" y="3682079"/>
            <a:ext cx="535500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74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76" name="PlaceHolder 4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7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5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87" name="PlaceHolder 4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8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31999" marR="0" indent="-323999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Tx/>
        <a:buChar char="●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910285" marR="0" indent="-370285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7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392000" marR="0" indent="-3840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857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7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289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721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153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Tx/>
        <a:buFont typeface="Wingdings"/>
        <a:buNone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Tx/>
        <a:buFont typeface="Wingdings"/>
        <a:buNone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5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hyperlink" Target="http://cern.ch/bl4s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 txBox="1"/>
          <p:nvPr/>
        </p:nvSpPr>
        <p:spPr>
          <a:xfrm>
            <a:off x="407519" y="800999"/>
            <a:ext cx="11370602" cy="121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defRPr b="1" spc="-1" sz="5000">
                <a:solidFill>
                  <a:schemeClr val="accent1"/>
                </a:solidFill>
              </a:defRPr>
            </a:pPr>
            <a:r>
              <a:t>Beamline for Schools </a:t>
            </a:r>
          </a:p>
          <a:p>
            <a:pPr>
              <a:lnSpc>
                <a:spcPct val="90000"/>
              </a:lnSpc>
              <a:defRPr b="1" spc="-1" sz="4000">
                <a:solidFill>
                  <a:schemeClr val="accent1"/>
                </a:solidFill>
              </a:defRPr>
            </a:pPr>
            <a:r>
              <a:t>2022</a:t>
            </a:r>
          </a:p>
        </p:txBody>
      </p:sp>
      <p:sp>
        <p:nvSpPr>
          <p:cNvPr id="266" name="CustomShape 2"/>
          <p:cNvSpPr txBox="1"/>
          <p:nvPr/>
        </p:nvSpPr>
        <p:spPr>
          <a:xfrm>
            <a:off x="407519" y="5480305"/>
            <a:ext cx="11370602" cy="804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>
              <a:spcBef>
                <a:spcPts val="1800"/>
              </a:spcBef>
              <a:defRPr spc="-1" sz="2000">
                <a:solidFill>
                  <a:schemeClr val="accent1"/>
                </a:solidFill>
              </a:defRPr>
            </a:pPr>
            <a:r>
              <a:t>Margherita Boselli </a:t>
            </a:r>
          </a:p>
          <a:p>
            <a:pPr>
              <a:spcBef>
                <a:spcPts val="1800"/>
              </a:spcBef>
              <a:defRPr spc="-1" sz="2000">
                <a:solidFill>
                  <a:schemeClr val="accent1"/>
                </a:solidFill>
              </a:defRPr>
            </a:pPr>
            <a:r>
              <a:t>02/12/2022</a:t>
            </a:r>
          </a:p>
        </p:txBody>
      </p:sp>
      <p:pic>
        <p:nvPicPr>
          <p:cNvPr id="267" name="beamlinelogo_CERN_DESY.pdf" descr="beamlinelogo_CERN_DESY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46916" y="2050963"/>
            <a:ext cx="4480934" cy="44809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 txBox="1"/>
          <p:nvPr/>
        </p:nvSpPr>
        <p:spPr>
          <a:xfrm>
            <a:off x="407519" y="373680"/>
            <a:ext cx="1137060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Competition Overview </a:t>
            </a:r>
          </a:p>
        </p:txBody>
      </p:sp>
      <p:sp>
        <p:nvSpPr>
          <p:cNvPr id="270" name="CustomShape 6"/>
          <p:cNvSpPr txBox="1"/>
          <p:nvPr/>
        </p:nvSpPr>
        <p:spPr>
          <a:xfrm>
            <a:off x="644660" y="1589488"/>
            <a:ext cx="10849321" cy="3294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lvl="1">
              <a:defRPr spc="-1" sz="2000"/>
            </a:pPr>
            <a:r>
              <a:t>BL4S invites teams of high school students from all around the world to design an experiment that can be realised at a test beam facility of a particle accelerator.</a:t>
            </a:r>
          </a:p>
          <a:p>
            <a:pPr lvl="1">
              <a:defRPr b="1" spc="-1" sz="2000">
                <a:solidFill>
                  <a:schemeClr val="accent1"/>
                </a:solidFill>
              </a:defRPr>
            </a:pPr>
          </a:p>
          <a:p>
            <a:pPr lvl="1">
              <a:defRPr b="1" spc="-1" sz="2000">
                <a:solidFill>
                  <a:schemeClr val="accent1"/>
                </a:solidFill>
              </a:defRPr>
            </a:pPr>
            <a:r>
              <a:t>Goal:</a:t>
            </a:r>
            <a:r>
              <a:rPr b="0" spc="-1">
                <a:solidFill>
                  <a:srgbClr val="2F2F2F"/>
                </a:solidFill>
              </a:rPr>
              <a:t> bringing young people close to the fundamental research in particle physics. Learning by doing.</a:t>
            </a:r>
            <a:endParaRPr b="0" spc="-1">
              <a:solidFill>
                <a:srgbClr val="2F2F2F"/>
              </a:solidFill>
            </a:endParaRPr>
          </a:p>
          <a:p>
            <a:pPr lvl="1">
              <a:defRPr b="1" spc="-1" sz="2000">
                <a:solidFill>
                  <a:schemeClr val="accent1"/>
                </a:solidFill>
              </a:defRPr>
            </a:pPr>
            <a:endParaRPr b="0" spc="-1">
              <a:solidFill>
                <a:srgbClr val="2F2F2F"/>
              </a:solidFill>
            </a:endParaRPr>
          </a:p>
          <a:p>
            <a:pPr lvl="1">
              <a:defRPr b="1" spc="-1" sz="2000">
                <a:solidFill>
                  <a:schemeClr val="accent1"/>
                </a:solidFill>
              </a:defRPr>
            </a:pPr>
            <a:r>
              <a:rPr spc="-1"/>
              <a:t>Winners: </a:t>
            </a:r>
            <a:r>
              <a:rPr b="0" spc="-1">
                <a:solidFill>
                  <a:srgbClr val="000000"/>
                </a:solidFill>
              </a:rPr>
              <a:t>One team carried out its experiment at DESY and two teams carried out their experiments at CERN. PS - East Hall - T9.</a:t>
            </a:r>
            <a:endParaRPr b="0" spc="-1">
              <a:solidFill>
                <a:srgbClr val="2F2F2F"/>
              </a:solidFill>
            </a:endParaRPr>
          </a:p>
          <a:p>
            <a:pPr lvl="1">
              <a:defRPr b="1" spc="-1" sz="2000">
                <a:solidFill>
                  <a:schemeClr val="accent1"/>
                </a:solidFill>
              </a:defRPr>
            </a:pPr>
            <a:endParaRPr b="0" spc="-1">
              <a:solidFill>
                <a:srgbClr val="2F2F2F"/>
              </a:solidFill>
            </a:endParaRPr>
          </a:p>
          <a:p>
            <a:pPr>
              <a:defRPr b="1" spc="-1" sz="2000">
                <a:solidFill>
                  <a:schemeClr val="accent1"/>
                </a:solidFill>
              </a:defRPr>
            </a:pPr>
            <a:endParaRPr spc="-1"/>
          </a:p>
        </p:txBody>
      </p:sp>
      <p:sp>
        <p:nvSpPr>
          <p:cNvPr id="271" name="CustomShape 14"/>
          <p:cNvSpPr txBox="1"/>
          <p:nvPr/>
        </p:nvSpPr>
        <p:spPr>
          <a:xfrm>
            <a:off x="8924300" y="5547040"/>
            <a:ext cx="770041" cy="34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spc="-1"/>
            </a:lvl1pPr>
          </a:lstStyle>
          <a:p>
            <a:pPr/>
            <a:r>
              <a:t>​</a:t>
            </a:r>
          </a:p>
        </p:txBody>
      </p:sp>
      <p:pic>
        <p:nvPicPr>
          <p:cNvPr id="272" name="Picture 99" descr="Picture 9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81400" y="4558150"/>
            <a:ext cx="1677252" cy="1677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Picture 100" descr="Picture 10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61399" y="4677963"/>
            <a:ext cx="1437627" cy="14376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CustomShape 14"/>
          <p:cNvSpPr txBox="1"/>
          <p:nvPr/>
        </p:nvSpPr>
        <p:spPr>
          <a:xfrm>
            <a:off x="8797300" y="5242240"/>
            <a:ext cx="770041" cy="34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spc="-1"/>
            </a:lvl1pPr>
          </a:lstStyle>
          <a:p>
            <a:pPr/>
            <a:r>
              <a:t>​</a:t>
            </a:r>
          </a:p>
        </p:txBody>
      </p:sp>
      <p:pic>
        <p:nvPicPr>
          <p:cNvPr id="276" name="CollageBL4S.jpg" descr="CollageBL4S.jpg"/>
          <p:cNvPicPr>
            <a:picLocks noChangeAspect="1"/>
          </p:cNvPicPr>
          <p:nvPr/>
        </p:nvPicPr>
        <p:blipFill>
          <a:blip r:embed="rId2">
            <a:extLst/>
          </a:blip>
          <a:srcRect l="0" t="4653" r="1059" b="12857"/>
          <a:stretch>
            <a:fillRect/>
          </a:stretch>
        </p:blipFill>
        <p:spPr>
          <a:xfrm>
            <a:off x="1007070" y="486203"/>
            <a:ext cx="10177959" cy="56571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 txBox="1"/>
          <p:nvPr/>
        </p:nvSpPr>
        <p:spPr>
          <a:xfrm>
            <a:off x="407519" y="373680"/>
            <a:ext cx="1137060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Experiments</a:t>
            </a:r>
          </a:p>
        </p:txBody>
      </p:sp>
      <p:pic>
        <p:nvPicPr>
          <p:cNvPr id="279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35800" y="277058"/>
            <a:ext cx="4661297" cy="3495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Google Shape;1635;p81" descr="Google Shape;1635;p81"/>
          <p:cNvPicPr>
            <a:picLocks noChangeAspect="1"/>
          </p:cNvPicPr>
          <p:nvPr/>
        </p:nvPicPr>
        <p:blipFill>
          <a:blip r:embed="rId3">
            <a:extLst/>
          </a:blip>
          <a:srcRect l="0" t="12334" r="0" b="0"/>
          <a:stretch>
            <a:fillRect/>
          </a:stretch>
        </p:blipFill>
        <p:spPr>
          <a:xfrm>
            <a:off x="7035800" y="3712466"/>
            <a:ext cx="4661100" cy="2916934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CustomShape 6"/>
          <p:cNvSpPr txBox="1"/>
          <p:nvPr/>
        </p:nvSpPr>
        <p:spPr>
          <a:xfrm>
            <a:off x="695460" y="1462488"/>
            <a:ext cx="5821361" cy="47552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lvl="1">
              <a:defRPr spc="-1" sz="2000"/>
            </a:pPr>
            <a:r>
              <a:t>Both experiments focused on the performances of MRPC - Multi Resistive Plates Chambers.</a:t>
            </a:r>
          </a:p>
          <a:p>
            <a:pPr lvl="1">
              <a:defRPr spc="-1" sz="2000"/>
            </a:pPr>
          </a:p>
          <a:p>
            <a:pPr lvl="1">
              <a:defRPr b="1" spc="-1" sz="2000">
                <a:solidFill>
                  <a:schemeClr val="accent1"/>
                </a:solidFill>
              </a:defRPr>
            </a:pPr>
          </a:p>
          <a:p>
            <a:pPr lvl="1">
              <a:defRPr b="1" spc="-1" sz="2000">
                <a:solidFill>
                  <a:schemeClr val="accent1"/>
                </a:solidFill>
              </a:defRPr>
            </a:pPr>
            <a:r>
              <a:t>Egyptian team:</a:t>
            </a:r>
            <a:r>
              <a:rPr b="0" spc="-1">
                <a:solidFill>
                  <a:srgbClr val="2F2F2F"/>
                </a:solidFill>
              </a:rPr>
              <a:t> Detector efficiency study for different gas mixture. SF6 2% + R134a vs CO2/He 40%-60% + R1234ze (eco-freon) 60%-40%.</a:t>
            </a:r>
            <a:endParaRPr b="0" spc="-1">
              <a:solidFill>
                <a:srgbClr val="2F2F2F"/>
              </a:solidFill>
            </a:endParaRPr>
          </a:p>
          <a:p>
            <a:pPr lvl="1">
              <a:defRPr b="1" spc="-1" sz="2000">
                <a:solidFill>
                  <a:schemeClr val="accent1"/>
                </a:solidFill>
              </a:defRPr>
            </a:pPr>
            <a:endParaRPr b="0" spc="-1">
              <a:solidFill>
                <a:srgbClr val="2F2F2F"/>
              </a:solidFill>
            </a:endParaRPr>
          </a:p>
          <a:p>
            <a:pPr lvl="1">
              <a:defRPr b="1" spc="-1" sz="2000">
                <a:solidFill>
                  <a:schemeClr val="accent1"/>
                </a:solidFill>
              </a:defRPr>
            </a:pPr>
            <a:endParaRPr b="0" spc="-1">
              <a:solidFill>
                <a:srgbClr val="2F2F2F"/>
              </a:solidFill>
            </a:endParaRPr>
          </a:p>
          <a:p>
            <a:pPr lvl="1">
              <a:defRPr b="1" spc="-1" sz="2000">
                <a:solidFill>
                  <a:schemeClr val="accent1"/>
                </a:solidFill>
              </a:defRPr>
            </a:pPr>
            <a:endParaRPr b="0" spc="-1">
              <a:solidFill>
                <a:srgbClr val="2F2F2F"/>
              </a:solidFill>
            </a:endParaRPr>
          </a:p>
          <a:p>
            <a:pPr lvl="1">
              <a:defRPr b="1" spc="-1" sz="2000">
                <a:solidFill>
                  <a:schemeClr val="accent1"/>
                </a:solidFill>
              </a:defRPr>
            </a:pPr>
            <a:r>
              <a:rPr spc="-1"/>
              <a:t>Spanish team: </a:t>
            </a:r>
            <a:r>
              <a:rPr b="0" spc="-1">
                <a:solidFill>
                  <a:srgbClr val="000000"/>
                </a:solidFill>
              </a:rPr>
              <a:t>Correlation between the mass of particles and the charge deposited in the detector. Analysis at different incident angles. </a:t>
            </a:r>
            <a:endParaRPr b="0" spc="-1">
              <a:solidFill>
                <a:srgbClr val="2F2F2F"/>
              </a:solidFill>
            </a:endParaRPr>
          </a:p>
          <a:p>
            <a:pPr lvl="1">
              <a:defRPr b="1" spc="-1" sz="2000">
                <a:solidFill>
                  <a:schemeClr val="accent1"/>
                </a:solidFill>
              </a:defRPr>
            </a:pPr>
            <a:endParaRPr b="0" spc="-1">
              <a:solidFill>
                <a:srgbClr val="2F2F2F"/>
              </a:solidFill>
            </a:endParaRPr>
          </a:p>
          <a:p>
            <a:pPr>
              <a:defRPr b="1" spc="-1" sz="2000">
                <a:solidFill>
                  <a:schemeClr val="accent1"/>
                </a:solidFill>
              </a:defRPr>
            </a:pPr>
            <a:endParaRPr spc="-1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CustomShape 1"/>
          <p:cNvSpPr txBox="1"/>
          <p:nvPr/>
        </p:nvSpPr>
        <p:spPr>
          <a:xfrm>
            <a:off x="407519" y="373680"/>
            <a:ext cx="1137060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Beamtime at CERN</a:t>
            </a:r>
          </a:p>
        </p:txBody>
      </p:sp>
      <p:pic>
        <p:nvPicPr>
          <p:cNvPr id="284" name="Google Shape;1356;p57" descr="Google Shape;1356;p5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35292" y="1255088"/>
            <a:ext cx="3771801" cy="508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Google Shape;1357;p57" descr="Google Shape;1357;p57"/>
          <p:cNvPicPr>
            <a:picLocks noChangeAspect="1"/>
          </p:cNvPicPr>
          <p:nvPr/>
        </p:nvPicPr>
        <p:blipFill>
          <a:blip r:embed="rId3">
            <a:extLst/>
          </a:blip>
          <a:srcRect l="6479" t="19970" r="12731" b="5844"/>
          <a:stretch>
            <a:fillRect/>
          </a:stretch>
        </p:blipFill>
        <p:spPr>
          <a:xfrm>
            <a:off x="387281" y="1270000"/>
            <a:ext cx="7424349" cy="5080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8" name="Google Shape;1358;p57"/>
          <p:cNvGrpSpPr/>
          <p:nvPr/>
        </p:nvGrpSpPr>
        <p:grpSpPr>
          <a:xfrm>
            <a:off x="449510" y="3331873"/>
            <a:ext cx="552790" cy="448254"/>
            <a:chOff x="0" y="0"/>
            <a:chExt cx="552788" cy="448253"/>
          </a:xfrm>
        </p:grpSpPr>
        <p:sp>
          <p:nvSpPr>
            <p:cNvPr id="286" name="Shape"/>
            <p:cNvSpPr/>
            <p:nvPr/>
          </p:nvSpPr>
          <p:spPr>
            <a:xfrm rot="2201">
              <a:off x="143" y="176"/>
              <a:ext cx="552503" cy="447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28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3280" y="21600"/>
                  </a:lnTo>
                  <a:lnTo>
                    <a:pt x="3280" y="18000"/>
                  </a:lnTo>
                  <a:lnTo>
                    <a:pt x="0" y="21448"/>
                  </a:lnTo>
                  <a:lnTo>
                    <a:pt x="3280" y="126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C8A59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400"/>
              </a:pPr>
            </a:p>
          </p:txBody>
        </p:sp>
        <p:sp>
          <p:nvSpPr>
            <p:cNvPr id="287" name="S3"/>
            <p:cNvSpPr txBox="1"/>
            <p:nvPr/>
          </p:nvSpPr>
          <p:spPr>
            <a:xfrm rot="2201">
              <a:off x="88808" y="34037"/>
              <a:ext cx="459075" cy="380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S3</a:t>
              </a:r>
            </a:p>
          </p:txBody>
        </p:sp>
      </p:grpSp>
      <p:grpSp>
        <p:nvGrpSpPr>
          <p:cNvPr id="291" name="Google Shape;1359;p57"/>
          <p:cNvGrpSpPr/>
          <p:nvPr/>
        </p:nvGrpSpPr>
        <p:grpSpPr>
          <a:xfrm>
            <a:off x="5165537" y="3557847"/>
            <a:ext cx="468600" cy="504306"/>
            <a:chOff x="0" y="0"/>
            <a:chExt cx="468599" cy="504304"/>
          </a:xfrm>
        </p:grpSpPr>
        <p:sp>
          <p:nvSpPr>
            <p:cNvPr id="289" name="Shape"/>
            <p:cNvSpPr/>
            <p:nvPr/>
          </p:nvSpPr>
          <p:spPr>
            <a:xfrm>
              <a:off x="0" y="0"/>
              <a:ext cx="468600" cy="504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416"/>
                  </a:moveTo>
                  <a:lnTo>
                    <a:pt x="12600" y="2416"/>
                  </a:lnTo>
                  <a:lnTo>
                    <a:pt x="16230" y="0"/>
                  </a:lnTo>
                  <a:lnTo>
                    <a:pt x="18000" y="2416"/>
                  </a:lnTo>
                  <a:lnTo>
                    <a:pt x="21600" y="24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61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C8A59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400"/>
              </a:pPr>
            </a:p>
          </p:txBody>
        </p:sp>
        <p:sp>
          <p:nvSpPr>
            <p:cNvPr id="290" name="S2"/>
            <p:cNvSpPr txBox="1"/>
            <p:nvPr/>
          </p:nvSpPr>
          <p:spPr>
            <a:xfrm>
              <a:off x="4762" y="90237"/>
              <a:ext cx="459075" cy="380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S2</a:t>
              </a:r>
            </a:p>
          </p:txBody>
        </p:sp>
      </p:grpSp>
      <p:grpSp>
        <p:nvGrpSpPr>
          <p:cNvPr id="294" name="Google Shape;1360;p57"/>
          <p:cNvGrpSpPr/>
          <p:nvPr/>
        </p:nvGrpSpPr>
        <p:grpSpPr>
          <a:xfrm>
            <a:off x="1550361" y="2127049"/>
            <a:ext cx="897469" cy="504190"/>
            <a:chOff x="0" y="0"/>
            <a:chExt cx="897468" cy="504188"/>
          </a:xfrm>
        </p:grpSpPr>
        <p:sp>
          <p:nvSpPr>
            <p:cNvPr id="292" name="Shape"/>
            <p:cNvSpPr/>
            <p:nvPr/>
          </p:nvSpPr>
          <p:spPr>
            <a:xfrm rot="1150">
              <a:off x="84" y="149"/>
              <a:ext cx="897301" cy="503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9200"/>
                  </a:lnTo>
                  <a:lnTo>
                    <a:pt x="9000" y="19200"/>
                  </a:lnTo>
                  <a:lnTo>
                    <a:pt x="6300" y="21600"/>
                  </a:lnTo>
                  <a:lnTo>
                    <a:pt x="3600" y="19200"/>
                  </a:lnTo>
                  <a:lnTo>
                    <a:pt x="0" y="19200"/>
                  </a:lnTo>
                  <a:lnTo>
                    <a:pt x="0" y="112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C8A59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400"/>
              </a:pPr>
            </a:p>
          </p:txBody>
        </p:sp>
        <p:sp>
          <p:nvSpPr>
            <p:cNvPr id="293" name="MRPC1"/>
            <p:cNvSpPr txBox="1"/>
            <p:nvPr/>
          </p:nvSpPr>
          <p:spPr>
            <a:xfrm rot="1150">
              <a:off x="4856" y="33983"/>
              <a:ext cx="887776" cy="380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MRPC1</a:t>
              </a:r>
            </a:p>
          </p:txBody>
        </p:sp>
      </p:grpSp>
      <p:grpSp>
        <p:nvGrpSpPr>
          <p:cNvPr id="297" name="Google Shape;1361;p57"/>
          <p:cNvGrpSpPr/>
          <p:nvPr/>
        </p:nvGrpSpPr>
        <p:grpSpPr>
          <a:xfrm>
            <a:off x="4099186" y="2127049"/>
            <a:ext cx="897469" cy="504190"/>
            <a:chOff x="0" y="0"/>
            <a:chExt cx="897468" cy="504188"/>
          </a:xfrm>
        </p:grpSpPr>
        <p:sp>
          <p:nvSpPr>
            <p:cNvPr id="295" name="Shape"/>
            <p:cNvSpPr/>
            <p:nvPr/>
          </p:nvSpPr>
          <p:spPr>
            <a:xfrm rot="1150">
              <a:off x="84" y="149"/>
              <a:ext cx="897301" cy="503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9200"/>
                  </a:lnTo>
                  <a:lnTo>
                    <a:pt x="9000" y="19200"/>
                  </a:lnTo>
                  <a:lnTo>
                    <a:pt x="6300" y="21600"/>
                  </a:lnTo>
                  <a:lnTo>
                    <a:pt x="3600" y="19200"/>
                  </a:lnTo>
                  <a:lnTo>
                    <a:pt x="0" y="19200"/>
                  </a:lnTo>
                  <a:lnTo>
                    <a:pt x="0" y="112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C8A59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400"/>
              </a:pPr>
            </a:p>
          </p:txBody>
        </p:sp>
        <p:sp>
          <p:nvSpPr>
            <p:cNvPr id="296" name="MRPC0"/>
            <p:cNvSpPr txBox="1"/>
            <p:nvPr/>
          </p:nvSpPr>
          <p:spPr>
            <a:xfrm rot="1150">
              <a:off x="4856" y="33983"/>
              <a:ext cx="887776" cy="380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MRPC0</a:t>
              </a:r>
            </a:p>
          </p:txBody>
        </p:sp>
      </p:grpSp>
      <p:grpSp>
        <p:nvGrpSpPr>
          <p:cNvPr id="300" name="Google Shape;1362;p57"/>
          <p:cNvGrpSpPr/>
          <p:nvPr/>
        </p:nvGrpSpPr>
        <p:grpSpPr>
          <a:xfrm>
            <a:off x="9058160" y="2504931"/>
            <a:ext cx="468600" cy="503889"/>
            <a:chOff x="0" y="0"/>
            <a:chExt cx="468599" cy="503887"/>
          </a:xfrm>
        </p:grpSpPr>
        <p:sp>
          <p:nvSpPr>
            <p:cNvPr id="298" name="Shape"/>
            <p:cNvSpPr/>
            <p:nvPr/>
          </p:nvSpPr>
          <p:spPr>
            <a:xfrm>
              <a:off x="0" y="0"/>
              <a:ext cx="468600" cy="503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9200"/>
                  </a:lnTo>
                  <a:lnTo>
                    <a:pt x="9000" y="19200"/>
                  </a:lnTo>
                  <a:lnTo>
                    <a:pt x="6300" y="21600"/>
                  </a:lnTo>
                  <a:lnTo>
                    <a:pt x="3600" y="19200"/>
                  </a:lnTo>
                  <a:lnTo>
                    <a:pt x="0" y="19200"/>
                  </a:lnTo>
                  <a:lnTo>
                    <a:pt x="0" y="112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C8A59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400"/>
              </a:pPr>
            </a:p>
          </p:txBody>
        </p:sp>
        <p:sp>
          <p:nvSpPr>
            <p:cNvPr id="299" name="S2"/>
            <p:cNvSpPr txBox="1"/>
            <p:nvPr/>
          </p:nvSpPr>
          <p:spPr>
            <a:xfrm>
              <a:off x="4762" y="33833"/>
              <a:ext cx="459075" cy="380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S2</a:t>
              </a:r>
            </a:p>
          </p:txBody>
        </p:sp>
      </p:grpSp>
      <p:grpSp>
        <p:nvGrpSpPr>
          <p:cNvPr id="303" name="Google Shape;1363;p57"/>
          <p:cNvGrpSpPr/>
          <p:nvPr/>
        </p:nvGrpSpPr>
        <p:grpSpPr>
          <a:xfrm>
            <a:off x="9766405" y="2708150"/>
            <a:ext cx="668401" cy="503889"/>
            <a:chOff x="0" y="0"/>
            <a:chExt cx="668399" cy="503887"/>
          </a:xfrm>
        </p:grpSpPr>
        <p:sp>
          <p:nvSpPr>
            <p:cNvPr id="301" name="Shape"/>
            <p:cNvSpPr/>
            <p:nvPr/>
          </p:nvSpPr>
          <p:spPr>
            <a:xfrm>
              <a:off x="0" y="0"/>
              <a:ext cx="668400" cy="503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9200"/>
                  </a:lnTo>
                  <a:lnTo>
                    <a:pt x="9000" y="19200"/>
                  </a:lnTo>
                  <a:lnTo>
                    <a:pt x="6300" y="21600"/>
                  </a:lnTo>
                  <a:lnTo>
                    <a:pt x="3600" y="19200"/>
                  </a:lnTo>
                  <a:lnTo>
                    <a:pt x="0" y="19200"/>
                  </a:lnTo>
                  <a:lnTo>
                    <a:pt x="0" y="112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C8A59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400"/>
              </a:pPr>
            </a:p>
          </p:txBody>
        </p:sp>
        <p:sp>
          <p:nvSpPr>
            <p:cNvPr id="302" name="DWC"/>
            <p:cNvSpPr txBox="1"/>
            <p:nvPr/>
          </p:nvSpPr>
          <p:spPr>
            <a:xfrm>
              <a:off x="4762" y="33833"/>
              <a:ext cx="658876" cy="380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DWC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3"/>
          <p:cNvSpPr txBox="1"/>
          <p:nvPr/>
        </p:nvSpPr>
        <p:spPr>
          <a:xfrm>
            <a:off x="407519" y="373680"/>
            <a:ext cx="1137060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Outcomes </a:t>
            </a:r>
          </a:p>
        </p:txBody>
      </p:sp>
      <p:sp>
        <p:nvSpPr>
          <p:cNvPr id="306" name="CustomShape 6"/>
          <p:cNvSpPr txBox="1"/>
          <p:nvPr/>
        </p:nvSpPr>
        <p:spPr>
          <a:xfrm>
            <a:off x="409300" y="1308869"/>
            <a:ext cx="11021591" cy="1935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180473" indent="-180473">
              <a:spcBef>
                <a:spcPts val="200"/>
              </a:spcBef>
              <a:buSzPct val="100000"/>
              <a:buChar char="•"/>
              <a:defRPr spc="-1" sz="2000"/>
            </a:pPr>
            <a:r>
              <a:t>Data analysis not completed yet. </a:t>
            </a:r>
          </a:p>
          <a:p>
            <a:pPr marL="180473" indent="-180473">
              <a:spcBef>
                <a:spcPts val="200"/>
              </a:spcBef>
              <a:buSzPct val="100000"/>
              <a:buChar char="•"/>
              <a:defRPr spc="-1" sz="2000"/>
            </a:pPr>
            <a:r>
              <a:t>Unfortunately we didn’t have enough time to do a systematic study with all gas mixtures. </a:t>
            </a:r>
          </a:p>
          <a:p>
            <a:pPr marL="180473" indent="-180473">
              <a:spcBef>
                <a:spcPts val="200"/>
              </a:spcBef>
              <a:buSzPct val="100000"/>
              <a:buChar char="•"/>
              <a:defRPr spc="-1" sz="2000"/>
            </a:pPr>
            <a:r>
              <a:t>Preliminary result of charge deposited in MRPCs: Landau distribution of the time-over threshold in the detector. </a:t>
            </a:r>
          </a:p>
          <a:p>
            <a:pPr marL="180473" indent="-180473">
              <a:spcBef>
                <a:spcPts val="200"/>
              </a:spcBef>
              <a:buSzPct val="100000"/>
              <a:buChar char="•"/>
              <a:defRPr spc="-1" sz="2000"/>
            </a:pPr>
          </a:p>
        </p:txBody>
      </p:sp>
      <p:sp>
        <p:nvSpPr>
          <p:cNvPr id="307" name="CustomShape 2"/>
          <p:cNvSpPr txBox="1"/>
          <p:nvPr/>
        </p:nvSpPr>
        <p:spPr>
          <a:xfrm>
            <a:off x="3484800" y="6462447"/>
            <a:ext cx="111888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27/09/2022</a:t>
            </a:r>
          </a:p>
        </p:txBody>
      </p:sp>
      <p:pic>
        <p:nvPicPr>
          <p:cNvPr id="308" name="Google Shape;1615;p78" descr="Google Shape;1615;p7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60524" y="3547058"/>
            <a:ext cx="4381601" cy="234065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Google Shape;1606;p77" descr="Google Shape;1606;p7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33750" y="3169352"/>
            <a:ext cx="4287425" cy="30960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BL4S@10_logo.pdf" descr="BL4S@10_log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11154" y="292345"/>
            <a:ext cx="6169692" cy="5154137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Thanks a lot to those who contributed!…"/>
          <p:cNvSpPr txBox="1"/>
          <p:nvPr/>
        </p:nvSpPr>
        <p:spPr>
          <a:xfrm>
            <a:off x="319050" y="5648889"/>
            <a:ext cx="11553900" cy="801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defRPr b="1" sz="2800"/>
            </a:pPr>
            <a:r>
              <a:t>Thanks a lot to those who contributed!</a:t>
            </a:r>
          </a:p>
          <a:p>
            <a:pPr>
              <a:defRPr b="1" sz="2800"/>
            </a:pPr>
            <a:r>
              <a:t>See you next year! Registrations open on </a:t>
            </a: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rPr>
              <a:t>cern.ch/bl4s</a:t>
            </a:r>
            <a:r>
              <a:t> please share!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