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7" r:id="rId2"/>
    <p:sldId id="298" r:id="rId3"/>
    <p:sldId id="299" r:id="rId4"/>
    <p:sldId id="300" r:id="rId5"/>
    <p:sldId id="301" r:id="rId6"/>
    <p:sldId id="29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52"/>
    <p:restoredTop sz="89252"/>
  </p:normalViewPr>
  <p:slideViewPr>
    <p:cSldViewPr snapToGrid="0" snapToObjects="1">
      <p:cViewPr varScale="1">
        <p:scale>
          <a:sx n="109" d="100"/>
          <a:sy n="109" d="100"/>
        </p:scale>
        <p:origin x="80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Helmet and safety shoes!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34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08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EP Safety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p-th-safety.web.cern.ch/node/33457" TargetMode="External"/><Relationship Id="rId3" Type="http://schemas.openxmlformats.org/officeDocument/2006/relationships/hyperlink" Target="https://ep-th-safety.web.cern.ch/node/33409" TargetMode="External"/><Relationship Id="rId7" Type="http://schemas.openxmlformats.org/officeDocument/2006/relationships/hyperlink" Target="https://ep-th-safety.web.cern.ch/node/3344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p-th-safety.web.cern.ch/node/33452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ep-th-safety.web.cern.ch/node/33459" TargetMode="External"/><Relationship Id="rId10" Type="http://schemas.openxmlformats.org/officeDocument/2006/relationships/hyperlink" Target="https://ep-th-safety.web.cern.ch/ps-sps-temporary-experiments" TargetMode="External"/><Relationship Id="rId4" Type="http://schemas.openxmlformats.org/officeDocument/2006/relationships/hyperlink" Target="https://ep-th-safety.web.cern.ch/node/33416" TargetMode="External"/><Relationship Id="rId9" Type="http://schemas.openxmlformats.org/officeDocument/2006/relationships/hyperlink" Target="https://ep-th-safety.web.cern.ch/node/3352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/>
              <a:t>Feedback from the </a:t>
            </a:r>
            <a:br>
              <a:rPr lang="en-GB" sz="5400" dirty="0"/>
            </a:br>
            <a:r>
              <a:rPr lang="en-GB" sz="5400" dirty="0"/>
              <a:t>EP Safety Office </a:t>
            </a:r>
            <a:br>
              <a:rPr lang="en-GB" sz="5400" dirty="0"/>
            </a:br>
            <a:r>
              <a:rPr lang="en-GB" sz="5400" dirty="0"/>
              <a:t>for North and East Areas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 Dec 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L. Rowland|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7372" y="121142"/>
            <a:ext cx="1301601" cy="13016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160A86-6EBC-2A4F-9FA9-712AF6AC4273}"/>
              </a:ext>
            </a:extLst>
          </p:cNvPr>
          <p:cNvSpPr txBox="1"/>
          <p:nvPr/>
        </p:nvSpPr>
        <p:spPr>
          <a:xfrm>
            <a:off x="433755" y="4768913"/>
            <a:ext cx="1175824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dirty="0"/>
              <a:t>On the behalf of </a:t>
            </a:r>
          </a:p>
          <a:p>
            <a:pPr algn="ctr"/>
            <a:r>
              <a:rPr lang="en-GB" sz="2400" dirty="0"/>
              <a:t>Olga </a:t>
            </a:r>
            <a:r>
              <a:rPr lang="en-GB" sz="2400" dirty="0" err="1"/>
              <a:t>Beltramello</a:t>
            </a:r>
            <a:r>
              <a:rPr lang="en-GB" sz="2400" dirty="0"/>
              <a:t>, Letizia Di Giulio, Evelyne </a:t>
            </a:r>
            <a:r>
              <a:rPr lang="en-GB" sz="2400" dirty="0" err="1"/>
              <a:t>Dho</a:t>
            </a:r>
            <a:r>
              <a:rPr lang="en-GB" sz="2400" dirty="0"/>
              <a:t>, James Devine, </a:t>
            </a:r>
          </a:p>
          <a:p>
            <a:pPr algn="ctr"/>
            <a:r>
              <a:rPr lang="en-GB" sz="2400" dirty="0"/>
              <a:t>Laura Rowland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4897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32 inspections </a:t>
            </a:r>
            <a:r>
              <a:rPr lang="en-GB" sz="2000" b="0" dirty="0">
                <a:solidFill>
                  <a:schemeClr val="tx1"/>
                </a:solidFill>
                <a:latin typeface="+mj-lt"/>
              </a:rPr>
              <a:t>in the East Area between July and November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97 inspections </a:t>
            </a:r>
            <a:r>
              <a:rPr lang="en-GB" sz="2000" b="0" dirty="0">
                <a:solidFill>
                  <a:schemeClr val="tx1"/>
                </a:solidFill>
                <a:latin typeface="+mj-lt"/>
              </a:rPr>
              <a:t>in the North Area between March and November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chemeClr val="tx1"/>
              </a:solidFill>
              <a:latin typeface="+mj-lt"/>
            </a:endParaRPr>
          </a:p>
          <a:p>
            <a:pPr lvl="1" indent="0">
              <a:buNone/>
            </a:pPr>
            <a:r>
              <a:rPr lang="en-GB" sz="2400" b="1" dirty="0">
                <a:solidFill>
                  <a:schemeClr val="tx1"/>
                </a:solidFill>
                <a:latin typeface="+mj-lt"/>
                <a:sym typeface="Wingdings" pitchFamily="2" charset="2"/>
              </a:rPr>
              <a:t>In all cases, safety remarks made during inspections were rapidly addressed by the experimental teams - which is great !</a:t>
            </a:r>
            <a:endParaRPr lang="en-GB" sz="2400" b="1" dirty="0">
              <a:solidFill>
                <a:schemeClr val="tx1"/>
              </a:solidFill>
              <a:latin typeface="+mj-lt"/>
            </a:endParaRPr>
          </a:p>
          <a:p>
            <a:endParaRPr lang="en-GB" sz="2000" b="0" dirty="0">
              <a:solidFill>
                <a:srgbClr val="FF0000"/>
              </a:solidFill>
              <a:latin typeface="+mj-lt"/>
            </a:endParaRPr>
          </a:p>
          <a:p>
            <a:endParaRPr lang="en-GB" sz="2000" b="0" dirty="0">
              <a:solidFill>
                <a:srgbClr val="FF0000"/>
              </a:solidFill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2022 Safety Inspections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 Dec 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L. Rowland|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26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94677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+mj-lt"/>
              </a:rPr>
              <a:t>Folders for SDS (Safety Data Sheet) have been added to each experimental area door and the use of dangerous/hazardous product must be justified. If chemical products will be used, the SDS should be submitted with the ISIEC.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+mj-lt"/>
              </a:rPr>
              <a:t>If you use a chiller, please provide the SDS for the cooling medium with the ISIEC (Ethylene Glycol, Isopropanol, R134a, C6F14…)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+mj-lt"/>
              </a:rPr>
              <a:t>If your require flammable gas, please check that the zone is already equipped with detection and piping. The EP Safety Office must be advised one month before your arrival.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latin typeface="+mj-lt"/>
              </a:rPr>
              <a:t>Big progress has been made with on time submission of ISIEC requests, please continue to submit your ISIEC at least one week in advance.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Usage of wood and cardboard to build up experiments is still prohibited.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 Dec. 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L. Rowland|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11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350" y="1062189"/>
            <a:ext cx="11376024" cy="5165038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GB" sz="2000" b="0" dirty="0">
                <a:solidFill>
                  <a:srgbClr val="2F2F2F"/>
                </a:solidFill>
                <a:latin typeface="Arial"/>
                <a:sym typeface="Wingdings" pitchFamily="2" charset="2"/>
              </a:rPr>
              <a:t>Recommendations for materials and good practices</a:t>
            </a:r>
            <a:r>
              <a:rPr lang="en-US" sz="1600" dirty="0">
                <a:solidFill>
                  <a:srgbClr val="2F2F2F"/>
                </a:solidFill>
                <a:latin typeface="Arial"/>
                <a:sym typeface="Wingdings" pitchFamily="2" charset="2"/>
              </a:rPr>
              <a:t>:</a:t>
            </a:r>
            <a:endParaRPr lang="en-US" sz="1600" dirty="0">
              <a:effectLst/>
              <a:latin typeface="Symbol" pitchFamily="2" charset="2"/>
              <a:ea typeface="Symbol" pitchFamily="2" charset="2"/>
              <a:cs typeface="Symbol" pitchFamily="2" charset="2"/>
            </a:endParaRPr>
          </a:p>
          <a:p>
            <a:pPr marL="1117600" lvl="0" indent="-338138"/>
            <a:r>
              <a:rPr lang="en-US" sz="1600" dirty="0" err="1">
                <a:effectLst/>
                <a:latin typeface="Symbol" pitchFamily="2" charset="2"/>
                <a:ea typeface="Symbol" pitchFamily="2" charset="2"/>
                <a:cs typeface="Symbol" pitchFamily="2" charset="2"/>
              </a:rPr>
              <a:t>Þ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itchFamily="2" charset="2"/>
                <a:cs typeface="Symbol" pitchFamily="2" charset="2"/>
              </a:rPr>
              <a:t>   </a:t>
            </a:r>
            <a:r>
              <a:rPr lang="en-US" sz="1800" dirty="0">
                <a:solidFill>
                  <a:srgbClr val="3498DB"/>
                </a:solidFill>
                <a:effectLst/>
                <a:latin typeface="Verdana" panose="020B0604030504040204" pitchFamily="34" charset="0"/>
                <a:hlinkClick r:id="rId3"/>
              </a:rPr>
              <a:t>Fire Safety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– Permitted</a:t>
            </a:r>
            <a:r>
              <a:rPr lang="en-US" sz="1800" dirty="0">
                <a:effectLst/>
                <a:latin typeface="Verdana" panose="020B060403050404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materials</a:t>
            </a:r>
            <a:endParaRPr lang="en-US" sz="1600" dirty="0">
              <a:effectLst/>
            </a:endParaRPr>
          </a:p>
          <a:p>
            <a:pPr marL="1117600" lvl="0" indent="-338138"/>
            <a:r>
              <a:rPr lang="en-US" sz="1600" dirty="0" err="1">
                <a:effectLst/>
                <a:latin typeface="Symbol" pitchFamily="2" charset="2"/>
                <a:ea typeface="Symbol" pitchFamily="2" charset="2"/>
                <a:cs typeface="Symbol" pitchFamily="2" charset="2"/>
              </a:rPr>
              <a:t>Þ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itchFamily="2" charset="2"/>
                <a:cs typeface="Symbol" pitchFamily="2" charset="2"/>
              </a:rPr>
              <a:t>   </a:t>
            </a:r>
            <a:r>
              <a:rPr lang="en-US" sz="1800" dirty="0">
                <a:solidFill>
                  <a:srgbClr val="3498DB"/>
                </a:solidFill>
                <a:effectLst/>
                <a:latin typeface="Verdana" panose="020B0604030504040204" pitchFamily="34" charset="0"/>
                <a:hlinkClick r:id="rId4"/>
              </a:rPr>
              <a:t>Electrical Risks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- Good Practices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Depending on the risks you may have to declare them at least one month in advance:</a:t>
            </a:r>
            <a:endParaRPr lang="en-US" sz="1600" dirty="0">
              <a:effectLst/>
            </a:endParaRPr>
          </a:p>
          <a:p>
            <a:pPr marL="1117600" lvl="0" indent="-338138"/>
            <a:r>
              <a:rPr lang="en-US" sz="1600" dirty="0" err="1">
                <a:effectLst/>
                <a:latin typeface="Symbol" pitchFamily="2" charset="2"/>
                <a:ea typeface="Symbol" pitchFamily="2" charset="2"/>
                <a:cs typeface="Symbol" pitchFamily="2" charset="2"/>
              </a:rPr>
              <a:t>Þ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itchFamily="2" charset="2"/>
                <a:cs typeface="Symbol" pitchFamily="2" charset="2"/>
              </a:rPr>
              <a:t>   </a:t>
            </a:r>
            <a:r>
              <a:rPr lang="en-US" sz="1800" dirty="0">
                <a:solidFill>
                  <a:srgbClr val="3498DB"/>
                </a:solidFill>
                <a:effectLst/>
                <a:latin typeface="Verdana" panose="020B0604030504040204" pitchFamily="34" charset="0"/>
                <a:hlinkClick r:id="rId5"/>
              </a:rPr>
              <a:t>Flammable Gases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endParaRPr lang="en-US" sz="1600" dirty="0">
              <a:effectLst/>
            </a:endParaRPr>
          </a:p>
          <a:p>
            <a:pPr marL="1117600" lvl="0" indent="-338138"/>
            <a:r>
              <a:rPr lang="en-US" sz="1600" dirty="0" err="1">
                <a:effectLst/>
                <a:latin typeface="Symbol" pitchFamily="2" charset="2"/>
                <a:ea typeface="Symbol" pitchFamily="2" charset="2"/>
                <a:cs typeface="Symbol" pitchFamily="2" charset="2"/>
              </a:rPr>
              <a:t>Þ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itchFamily="2" charset="2"/>
                <a:cs typeface="Symbol" pitchFamily="2" charset="2"/>
              </a:rPr>
              <a:t>   </a:t>
            </a:r>
            <a:r>
              <a:rPr lang="en-US" sz="1800" dirty="0">
                <a:solidFill>
                  <a:srgbClr val="3498DB"/>
                </a:solidFill>
                <a:effectLst/>
                <a:latin typeface="Verdana" panose="020B0604030504040204" pitchFamily="34" charset="0"/>
                <a:hlinkClick r:id="rId6"/>
              </a:rPr>
              <a:t>GreenHouse Gases (F-Gas)</a:t>
            </a:r>
            <a:endParaRPr lang="en-US" sz="1600" dirty="0">
              <a:effectLst/>
            </a:endParaRPr>
          </a:p>
          <a:p>
            <a:pPr marL="1117600" lvl="0" indent="-338138"/>
            <a:r>
              <a:rPr lang="en-US" sz="1600" dirty="0" err="1">
                <a:effectLst/>
                <a:latin typeface="Symbol" pitchFamily="2" charset="2"/>
                <a:ea typeface="Symbol" pitchFamily="2" charset="2"/>
                <a:cs typeface="Symbol" pitchFamily="2" charset="2"/>
              </a:rPr>
              <a:t>Þ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itchFamily="2" charset="2"/>
                <a:cs typeface="Symbol" pitchFamily="2" charset="2"/>
              </a:rPr>
              <a:t>   </a:t>
            </a:r>
            <a:r>
              <a:rPr lang="en-US" sz="1800" dirty="0">
                <a:solidFill>
                  <a:srgbClr val="3498DB"/>
                </a:solidFill>
                <a:effectLst/>
                <a:latin typeface="Verdana" panose="020B0604030504040204" pitchFamily="34" charset="0"/>
                <a:hlinkClick r:id="rId7"/>
              </a:rPr>
              <a:t>Laser Safety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– Class 3B, 3R and 4</a:t>
            </a:r>
            <a:endParaRPr lang="en-US" sz="1600" dirty="0">
              <a:effectLst/>
            </a:endParaRPr>
          </a:p>
          <a:p>
            <a:pPr marL="1117600" lvl="0" indent="-338138"/>
            <a:r>
              <a:rPr lang="en-US" sz="1600" dirty="0" err="1">
                <a:effectLst/>
                <a:latin typeface="Symbol" pitchFamily="2" charset="2"/>
                <a:ea typeface="Symbol" pitchFamily="2" charset="2"/>
                <a:cs typeface="Symbol" pitchFamily="2" charset="2"/>
              </a:rPr>
              <a:t>Þ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itchFamily="2" charset="2"/>
                <a:cs typeface="Symbol" pitchFamily="2" charset="2"/>
              </a:rPr>
              <a:t>   </a:t>
            </a:r>
            <a:r>
              <a:rPr lang="en-US" sz="1800" dirty="0">
                <a:solidFill>
                  <a:srgbClr val="3498DB"/>
                </a:solidFill>
                <a:effectLst/>
                <a:latin typeface="Verdana" panose="020B0604030504040204" pitchFamily="34" charset="0"/>
                <a:hlinkClick r:id="rId8"/>
              </a:rPr>
              <a:t>Cryogenic Safety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</a:t>
            </a:r>
            <a:endParaRPr lang="en-US" sz="1600" dirty="0">
              <a:effectLst/>
            </a:endParaRPr>
          </a:p>
          <a:p>
            <a:pPr marL="1117600" lvl="0" indent="-338138"/>
            <a:r>
              <a:rPr lang="en-US" sz="1600" dirty="0" err="1">
                <a:effectLst/>
                <a:latin typeface="Symbol" pitchFamily="2" charset="2"/>
                <a:ea typeface="Symbol" pitchFamily="2" charset="2"/>
                <a:cs typeface="Symbol" pitchFamily="2" charset="2"/>
              </a:rPr>
              <a:t>Þ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itchFamily="2" charset="2"/>
                <a:cs typeface="Symbol" pitchFamily="2" charset="2"/>
              </a:rPr>
              <a:t>   </a:t>
            </a:r>
            <a:r>
              <a:rPr lang="en-US" sz="1800" dirty="0">
                <a:effectLst/>
                <a:latin typeface="Verdana" panose="020B0604030504040204" pitchFamily="34" charset="0"/>
                <a:hlinkClick r:id="rId9"/>
              </a:rPr>
              <a:t>Mechanical Safety</a:t>
            </a:r>
            <a:endParaRPr lang="en-US" sz="1600" dirty="0">
              <a:effectLst/>
            </a:endParaRPr>
          </a:p>
          <a:p>
            <a:pPr marL="4181475"/>
            <a:r>
              <a:rPr lang="en-GB" sz="2000" b="0" dirty="0">
                <a:latin typeface="+mj-lt"/>
                <a:sym typeface="Wingdings" pitchFamily="2" charset="2"/>
                <a:hlinkClick r:id="rId10"/>
              </a:rPr>
              <a:t>https://ep-th-safety.web.cern.ch/ps-sps-temporary-experiments</a:t>
            </a:r>
            <a:r>
              <a:rPr lang="en-GB" sz="2400" b="0" dirty="0">
                <a:latin typeface="+mj-lt"/>
                <a:sym typeface="Wingdings" pitchFamily="2" charset="2"/>
              </a:rPr>
              <a:t> </a:t>
            </a:r>
            <a:endParaRPr lang="en-GB" sz="2000" b="0" dirty="0">
              <a:latin typeface="+mj-lt"/>
              <a:sym typeface="Wingdings" pitchFamily="2" charset="2"/>
            </a:endParaRPr>
          </a:p>
          <a:p>
            <a:r>
              <a:rPr lang="en-GB" sz="2000" b="0" dirty="0">
                <a:latin typeface="+mj-lt"/>
                <a:sym typeface="Wingdings" pitchFamily="2" charset="2"/>
              </a:rPr>
              <a:t>	</a:t>
            </a:r>
          </a:p>
          <a:p>
            <a:endParaRPr lang="en-GB" sz="2000" b="0" dirty="0">
              <a:latin typeface="+mj-lt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Reminder for 2023 – Risks to declare in your ISIEC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02.Dec.22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L. Rowland|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7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B7B5A39-6528-CE4B-76AA-A8ED80FCE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DF072F-F86D-F52D-6019-EF67267B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 Dec 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2BAFCC-F8B6-1C9E-DBB7-AD416D985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L. Rowland | EP Safety Office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551C37-8343-3CFD-8C8E-A2CA8D155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B62490B-CA96-3310-862C-0320A5DD2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183" y="1592263"/>
            <a:ext cx="10097636" cy="24847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Thanks everyone for the cooperation</a:t>
            </a:r>
          </a:p>
          <a:p>
            <a:pPr algn="ctr"/>
            <a:r>
              <a:rPr lang="en-US" sz="4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And see you next year </a:t>
            </a:r>
            <a:r>
              <a:rPr 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72727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1111</TotalTime>
  <Words>379</Words>
  <Application>Microsoft Macintosh PowerPoint</Application>
  <PresentationFormat>Grand écran</PresentationFormat>
  <Paragraphs>53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Verdana</vt:lpstr>
      <vt:lpstr>Wingdings</vt:lpstr>
      <vt:lpstr>Office Theme</vt:lpstr>
      <vt:lpstr>Feedback from the  EP Safety Office  for North and East Areas</vt:lpstr>
      <vt:lpstr>2022 Safety Inspections</vt:lpstr>
      <vt:lpstr>Lessons learned</vt:lpstr>
      <vt:lpstr>Reminder for 2023 – Risks to declare in your ISIEC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Evelyne Dho</cp:lastModifiedBy>
  <cp:revision>19</cp:revision>
  <dcterms:created xsi:type="dcterms:W3CDTF">2020-02-03T13:11:28Z</dcterms:created>
  <dcterms:modified xsi:type="dcterms:W3CDTF">2022-12-02T08:55:12Z</dcterms:modified>
</cp:coreProperties>
</file>