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62" r:id="rId4"/>
    <p:sldId id="263" r:id="rId5"/>
    <p:sldId id="264" r:id="rId6"/>
    <p:sldId id="284" r:id="rId7"/>
    <p:sldId id="285" r:id="rId8"/>
    <p:sldId id="286" r:id="rId9"/>
    <p:sldId id="259" r:id="rId10"/>
    <p:sldId id="260" r:id="rId11"/>
    <p:sldId id="261" r:id="rId12"/>
    <p:sldId id="258" r:id="rId13"/>
    <p:sldId id="278" r:id="rId14"/>
    <p:sldId id="280" r:id="rId15"/>
    <p:sldId id="279" r:id="rId16"/>
    <p:sldId id="281" r:id="rId17"/>
    <p:sldId id="282" r:id="rId18"/>
    <p:sldId id="265" r:id="rId19"/>
    <p:sldId id="266" r:id="rId20"/>
    <p:sldId id="267" r:id="rId21"/>
    <p:sldId id="268" r:id="rId22"/>
    <p:sldId id="269" r:id="rId23"/>
    <p:sldId id="270" r:id="rId24"/>
    <p:sldId id="289" r:id="rId25"/>
    <p:sldId id="290" r:id="rId26"/>
    <p:sldId id="277" r:id="rId27"/>
    <p:sldId id="274" r:id="rId28"/>
    <p:sldId id="276" r:id="rId29"/>
    <p:sldId id="288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magini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sopra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magini sopra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filigran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zione con filigran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zione con immagin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to, sopra e so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19/11/23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microsoft.com/office/2007/relationships/hdphoto" Target="../media/hdphoto13.wdp"/><Relationship Id="rId5" Type="http://schemas.openxmlformats.org/officeDocument/2006/relationships/image" Target="../media/image51.jpeg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jpeg"/><Relationship Id="rId9" Type="http://schemas.openxmlformats.org/officeDocument/2006/relationships/image" Target="../media/image55.jpeg"/><Relationship Id="rId10" Type="http://schemas.openxmlformats.org/officeDocument/2006/relationships/image" Target="../media/image56.jpeg"/><Relationship Id="rId11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6" Type="http://schemas.openxmlformats.org/officeDocument/2006/relationships/image" Target="../media/image62.jpeg"/><Relationship Id="rId7" Type="http://schemas.openxmlformats.org/officeDocument/2006/relationships/image" Target="../media/image63.jpeg"/><Relationship Id="rId8" Type="http://schemas.openxmlformats.org/officeDocument/2006/relationships/image" Target="../media/image64.jpeg"/><Relationship Id="rId9" Type="http://schemas.openxmlformats.org/officeDocument/2006/relationships/image" Target="../media/image65.jpeg"/><Relationship Id="rId10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Relationship Id="rId3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Relationship Id="rId3" Type="http://schemas.microsoft.com/office/2007/relationships/hdphoto" Target="../media/hdphoto16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eg"/><Relationship Id="rId3" Type="http://schemas.microsoft.com/office/2007/relationships/hdphoto" Target="../media/hdphoto17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6" Type="http://schemas.openxmlformats.org/officeDocument/2006/relationships/image" Target="../media/image84.jpeg"/><Relationship Id="rId7" Type="http://schemas.microsoft.com/office/2007/relationships/hdphoto" Target="../media/hdphoto19.wdp"/><Relationship Id="rId8" Type="http://schemas.openxmlformats.org/officeDocument/2006/relationships/image" Target="../media/image85.jpeg"/><Relationship Id="rId9" Type="http://schemas.microsoft.com/office/2007/relationships/hdphoto" Target="../media/hdphoto20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microsoft.com/office/2007/relationships/hdphoto" Target="../media/hdphoto2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g"/><Relationship Id="rId9" Type="http://schemas.openxmlformats.org/officeDocument/2006/relationships/image" Target="../media/image21.jpeg"/><Relationship Id="rId10" Type="http://schemas.openxmlformats.org/officeDocument/2006/relationships/image" Target="../media/image22.jpeg"/><Relationship Id="rId11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jpeg"/><Relationship Id="rId3" Type="http://schemas.microsoft.com/office/2007/relationships/hdphoto" Target="../media/hdphoto2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20" Type="http://schemas.microsoft.com/office/2007/relationships/hdphoto" Target="../media/hdphoto11.wdp"/><Relationship Id="rId10" Type="http://schemas.microsoft.com/office/2007/relationships/hdphoto" Target="../media/hdphoto6.wdp"/><Relationship Id="rId11" Type="http://schemas.openxmlformats.org/officeDocument/2006/relationships/image" Target="../media/image32.jpeg"/><Relationship Id="rId12" Type="http://schemas.microsoft.com/office/2007/relationships/hdphoto" Target="../media/hdphoto7.wdp"/><Relationship Id="rId13" Type="http://schemas.openxmlformats.org/officeDocument/2006/relationships/image" Target="../media/image33.jpeg"/><Relationship Id="rId14" Type="http://schemas.microsoft.com/office/2007/relationships/hdphoto" Target="../media/hdphoto8.wdp"/><Relationship Id="rId15" Type="http://schemas.openxmlformats.org/officeDocument/2006/relationships/image" Target="../media/image34.jpeg"/><Relationship Id="rId16" Type="http://schemas.microsoft.com/office/2007/relationships/hdphoto" Target="../media/hdphoto9.wdp"/><Relationship Id="rId17" Type="http://schemas.openxmlformats.org/officeDocument/2006/relationships/image" Target="../media/image35.jpeg"/><Relationship Id="rId18" Type="http://schemas.microsoft.com/office/2007/relationships/hdphoto" Target="../media/hdphoto10.wdp"/><Relationship Id="rId19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microsoft.com/office/2007/relationships/hdphoto" Target="../media/hdphoto3.wdp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microsoft.com/office/2007/relationships/hdphoto" Target="../media/hdphoto4.wdp"/><Relationship Id="rId7" Type="http://schemas.openxmlformats.org/officeDocument/2006/relationships/image" Target="../media/image30.jpeg"/><Relationship Id="rId8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microsoft.com/office/2007/relationships/hdphoto" Target="../media/hdphoto1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7" Type="http://schemas.openxmlformats.org/officeDocument/2006/relationships/image" Target="../media/image45.jpeg"/><Relationship Id="rId8" Type="http://schemas.openxmlformats.org/officeDocument/2006/relationships/image" Target="../media/image46.jpeg"/><Relationship Id="rId9" Type="http://schemas.openxmlformats.org/officeDocument/2006/relationships/image" Target="../media/image47.jpeg"/><Relationship Id="rId10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75023" y="4501003"/>
            <a:ext cx="7577462" cy="2154050"/>
          </a:xfrm>
        </p:spPr>
        <p:txBody>
          <a:bodyPr>
            <a:normAutofit/>
          </a:bodyPr>
          <a:lstStyle/>
          <a:p>
            <a:pPr algn="r"/>
            <a:r>
              <a:rPr lang="it-IT" sz="3600" dirty="0" smtClean="0"/>
              <a:t>Giacomo di Staso</a:t>
            </a:r>
          </a:p>
          <a:p>
            <a:pPr algn="r"/>
            <a:r>
              <a:rPr lang="it-IT" dirty="0" smtClean="0"/>
              <a:t>di TRINITAPOLI (BT) </a:t>
            </a:r>
          </a:p>
          <a:p>
            <a:pPr algn="r"/>
            <a:r>
              <a:rPr lang="it-IT" dirty="0" smtClean="0"/>
              <a:t>Docente di ELETTROTECNICA – SISTEMI AUTOMATICI - IMPIANTI ELETTRICI – MATEMATICA e FISICA</a:t>
            </a:r>
          </a:p>
          <a:p>
            <a:pPr algn="r"/>
            <a:r>
              <a:rPr lang="it-IT" dirty="0" smtClean="0"/>
              <a:t>Ingegnere LIBERO PROFESSIONISTA</a:t>
            </a:r>
          </a:p>
          <a:p>
            <a:pPr algn="r"/>
            <a:r>
              <a:rPr lang="it-IT" dirty="0" smtClean="0"/>
              <a:t>FOCAL POINT - ITP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359" y="552590"/>
            <a:ext cx="5054126" cy="2408236"/>
          </a:xfrm>
          <a:prstGeom prst="rect">
            <a:avLst/>
          </a:prstGeom>
        </p:spPr>
      </p:pic>
      <p:pic>
        <p:nvPicPr>
          <p:cNvPr id="8" name="Immagine 7" descr="kisspng-italian-peninsula-italian-language-regions-of-ital-italia-on-emaze-5b7e6c2672c674.8488894115350118784701.p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52" y="552590"/>
            <a:ext cx="3966430" cy="5068316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>
          <a:xfrm>
            <a:off x="3306595" y="2971978"/>
            <a:ext cx="196117" cy="23021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646825" y="3398071"/>
            <a:ext cx="6105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 smtClean="0"/>
              <a:t>…i miei ITP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157838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ansione0001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5"/>
          <a:stretch/>
        </p:blipFill>
        <p:spPr bwMode="auto">
          <a:xfrm>
            <a:off x="3023116" y="2314628"/>
            <a:ext cx="3087514" cy="19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Scansione000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838" y="341389"/>
            <a:ext cx="4248243" cy="170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Scansione0011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" y="358160"/>
            <a:ext cx="2467449" cy="161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Scansione0030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45" y="2270999"/>
            <a:ext cx="3046961" cy="1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Scansione0038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811" y="2291813"/>
            <a:ext cx="3087514" cy="1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Scansione0034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364" y="4531419"/>
            <a:ext cx="3061695" cy="206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Scansione0032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45" y="4531419"/>
            <a:ext cx="3061695" cy="205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Scansione0045"/>
          <p:cNvPicPr>
            <a:picLocks noChangeAspect="1" noChangeArrowheads="1"/>
          </p:cNvPicPr>
          <p:nvPr/>
        </p:nvPicPr>
        <p:blipFill rotWithShape="1"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"/>
          <a:stretch/>
        </p:blipFill>
        <p:spPr bwMode="auto">
          <a:xfrm>
            <a:off x="6725494" y="358160"/>
            <a:ext cx="2452831" cy="158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Scansione0040"/>
          <p:cNvPicPr>
            <a:picLocks noChangeAspect="1" noChangeArrowheads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122" y="4539606"/>
            <a:ext cx="3046961" cy="205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24519" y="6017342"/>
            <a:ext cx="7348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Lavori di costruzioni stradali, ponti e viadotti</a:t>
            </a:r>
            <a:endParaRPr lang="it-IT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939142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ansione0089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0"/>
          <a:stretch/>
        </p:blipFill>
        <p:spPr bwMode="auto">
          <a:xfrm>
            <a:off x="3127127" y="2294477"/>
            <a:ext cx="3095016" cy="21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Scansione0003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5"/>
          <a:stretch/>
        </p:blipFill>
        <p:spPr bwMode="auto">
          <a:xfrm>
            <a:off x="0" y="79287"/>
            <a:ext cx="3109403" cy="212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cansione0024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937" y="79285"/>
            <a:ext cx="3105026" cy="212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Scansione0039"/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"/>
          <a:stretch/>
        </p:blipFill>
        <p:spPr bwMode="auto">
          <a:xfrm>
            <a:off x="6231810" y="4602962"/>
            <a:ext cx="3172061" cy="216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Scansione0028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127" y="79286"/>
            <a:ext cx="3127127" cy="212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Scansione0034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2962"/>
            <a:ext cx="3109403" cy="216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cansione0025"/>
          <p:cNvPicPr>
            <a:picLocks noChangeAspect="1" noChangeArrowheads="1"/>
          </p:cNvPicPr>
          <p:nvPr/>
        </p:nvPicPr>
        <p:blipFill rotWithShape="1"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0" t="20902" r="10470"/>
          <a:stretch/>
        </p:blipFill>
        <p:spPr bwMode="auto">
          <a:xfrm>
            <a:off x="3109403" y="4602962"/>
            <a:ext cx="3112740" cy="218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Scansione0086"/>
          <p:cNvPicPr>
            <a:picLocks noChangeAspect="1" noChangeArrowheads="1"/>
          </p:cNvPicPr>
          <p:nvPr/>
        </p:nvPicPr>
        <p:blipFill rotWithShape="1"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5"/>
          <a:stretch/>
        </p:blipFill>
        <p:spPr bwMode="auto">
          <a:xfrm>
            <a:off x="6222143" y="2294477"/>
            <a:ext cx="3133715" cy="219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Scansione0046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4477"/>
            <a:ext cx="3127127" cy="218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24519" y="6017342"/>
            <a:ext cx="7348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Lavori di costruzioni stradali, ponti e viadotti</a:t>
            </a:r>
            <a:endParaRPr lang="it-IT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67287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2352" y="2699831"/>
            <a:ext cx="4292358" cy="868362"/>
          </a:xfrm>
        </p:spPr>
        <p:txBody>
          <a:bodyPr/>
          <a:lstStyle/>
          <a:p>
            <a:pPr algn="l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…nel </a:t>
            </a:r>
            <a:r>
              <a:rPr lang="it-IT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2007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/>
            </a:r>
            <a:b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</a:b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la mia scuola aderisce al progetto </a:t>
            </a:r>
            <a:b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</a:b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Extreme </a:t>
            </a:r>
            <a:b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</a:b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Energy </a:t>
            </a:r>
            <a:b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</a:br>
            <a:r>
              <a:rPr lang="it-IT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Events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 </a:t>
            </a:r>
            <a:b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</a:b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ideato dallo scienziato Zichichi</a:t>
            </a:r>
            <a:endParaRPr lang="it-IT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  <a:cs typeface="Arial"/>
            </a:endParaRPr>
          </a:p>
        </p:txBody>
      </p:sp>
      <p:pic>
        <p:nvPicPr>
          <p:cNvPr id="3" name="Immagine 2" descr="Schermata 2023-11-17 alle 17.01.02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80" r="9930"/>
          <a:stretch/>
        </p:blipFill>
        <p:spPr>
          <a:xfrm>
            <a:off x="4990926" y="119362"/>
            <a:ext cx="3898355" cy="4457554"/>
          </a:xfrm>
          <a:prstGeom prst="rect">
            <a:avLst/>
          </a:prstGeom>
        </p:spPr>
      </p:pic>
      <p:pic>
        <p:nvPicPr>
          <p:cNvPr id="4" name="Immagine 3" descr="Schermata 2023-11-17 alle 17.01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26" y="4582936"/>
            <a:ext cx="3898355" cy="227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06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58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4" r="16070"/>
          <a:stretch/>
        </p:blipFill>
        <p:spPr>
          <a:xfrm>
            <a:off x="-624519" y="0"/>
            <a:ext cx="10355627" cy="68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874326" y="5934057"/>
            <a:ext cx="28936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FFFF"/>
                </a:solidFill>
                <a:latin typeface="Arial Black"/>
                <a:cs typeface="Arial Black"/>
              </a:rPr>
              <a:t>2009</a:t>
            </a:r>
            <a:endParaRPr lang="it-IT" sz="32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1422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189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696" y="-744365"/>
            <a:ext cx="11486835" cy="763752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101591" y="5916355"/>
            <a:ext cx="2583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rgbClr val="FFFFFF"/>
                </a:solidFill>
                <a:latin typeface="Arial Black"/>
                <a:cs typeface="Arial Black"/>
              </a:rPr>
              <a:t>TRIN-01</a:t>
            </a:r>
            <a:endParaRPr lang="it-IT" sz="3600" b="1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378427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Evento_Trini_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3500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228216" y="6335004"/>
            <a:ext cx="7348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/>
                <a:cs typeface="Arial Black"/>
              </a:rPr>
              <a:t>Primi eventi il 5 novembre 2011</a:t>
            </a:r>
            <a:endParaRPr lang="it-IT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4036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DSC_019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968"/>
            <a:ext cx="9144000" cy="6079787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5123486" y="6203367"/>
            <a:ext cx="466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FFFF"/>
                </a:solidFill>
                <a:latin typeface="Arial Black"/>
                <a:cs typeface="Arial Black"/>
              </a:rPr>
              <a:t>31 maggio 2012</a:t>
            </a:r>
            <a:endParaRPr lang="it-IT" sz="32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4269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DSC_030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293" y="0"/>
            <a:ext cx="10314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Esperimento NAUTILUS INFN FRASCATI 2008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735138"/>
            <a:ext cx="8877300" cy="512286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it-IT" dirty="0" smtClean="0"/>
              <a:t>Ivo Modena (1929-2017). Si laureò </a:t>
            </a:r>
            <a:r>
              <a:rPr lang="it-IT" dirty="0"/>
              <a:t>in Fisica nel 1954 all’Università di Padova con una tesi sui Raggi </a:t>
            </a:r>
            <a:r>
              <a:rPr lang="it-IT" dirty="0" smtClean="0"/>
              <a:t>Cosmici. Professore </a:t>
            </a:r>
            <a:r>
              <a:rPr lang="it-IT" dirty="0"/>
              <a:t>Universitario presso La Sapienza prima e a Tor Vergata poi, dove fu il primo direttore del dipartimento di Fisica, e poi il secondo preside della facoltà di Scienze. </a:t>
            </a:r>
          </a:p>
          <a:p>
            <a:r>
              <a:rPr lang="it-IT" dirty="0"/>
              <a:t>Tutte le sue successive ricerche ebbero l’ausilio della criogenia: inizialmente lo studio dei liquidi quantistici </a:t>
            </a:r>
            <a:r>
              <a:rPr lang="it-IT" baseline="30000" dirty="0"/>
              <a:t>4</a:t>
            </a:r>
            <a:r>
              <a:rPr lang="it-IT" dirty="0"/>
              <a:t>He ed </a:t>
            </a:r>
            <a:r>
              <a:rPr lang="it-IT" baseline="30000" dirty="0"/>
              <a:t>3</a:t>
            </a:r>
            <a:r>
              <a:rPr lang="it-IT" dirty="0"/>
              <a:t>He (suo il primo refrigeratore a diluizione realizzato in Italia</a:t>
            </a:r>
            <a:r>
              <a:rPr lang="it-IT" dirty="0" smtClean="0"/>
              <a:t>). </a:t>
            </a:r>
            <a:endParaRPr lang="it-IT" dirty="0"/>
          </a:p>
          <a:p>
            <a:pPr algn="just"/>
            <a:r>
              <a:rPr lang="it-IT" dirty="0" smtClean="0"/>
              <a:t>Infine </a:t>
            </a:r>
            <a:r>
              <a:rPr lang="it-IT" dirty="0"/>
              <a:t>il campo di ricerca che lo ha visto impegnato più a lungo: la ricerca delle onde </a:t>
            </a:r>
            <a:r>
              <a:rPr lang="it-IT" dirty="0" smtClean="0"/>
              <a:t>gravitazionali e </a:t>
            </a:r>
            <a:r>
              <a:rPr lang="it-IT" dirty="0"/>
              <a:t>poi ai Laboratori INFN di Frascati con l’antenna </a:t>
            </a:r>
            <a:r>
              <a:rPr lang="it-IT" dirty="0" err="1"/>
              <a:t>ultracriogenica</a:t>
            </a:r>
            <a:r>
              <a:rPr lang="it-IT" dirty="0"/>
              <a:t> Nautilus. Grande il suo contributo a queste attività e anche alla vita quotidiana del gruppo. </a:t>
            </a:r>
          </a:p>
          <a:p>
            <a:pPr algn="just"/>
            <a:r>
              <a:rPr lang="it-IT" dirty="0"/>
              <a:t>Anche dopo il suo pensionamento, </a:t>
            </a:r>
            <a:r>
              <a:rPr lang="it-IT" dirty="0" smtClean="0"/>
              <a:t>fu chiamato </a:t>
            </a:r>
            <a:r>
              <a:rPr lang="it-IT" dirty="0"/>
              <a:t>come esperto in commissioni per grandi infrastrutture criogeniche e a formare ricercatori e tecnologi. Indimenticabili le sue lezioni all’Università e ai Laboratori del Gran Sasso dell’INFN. </a:t>
            </a:r>
          </a:p>
          <a:p>
            <a:pPr algn="just"/>
            <a:r>
              <a:rPr lang="it-IT" dirty="0" smtClean="0"/>
              <a:t>Chi </a:t>
            </a:r>
            <a:r>
              <a:rPr lang="it-IT" dirty="0"/>
              <a:t>lo ha conosciuto non potrà mai dimenticare gli insegnamenti professionali e umani da lui ricevuti. 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292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036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4418" r="7308"/>
          <a:stretch/>
        </p:blipFill>
        <p:spPr>
          <a:xfrm>
            <a:off x="265427" y="-29390"/>
            <a:ext cx="8540475" cy="688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5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1547" y="3463669"/>
            <a:ext cx="8521001" cy="868362"/>
          </a:xfrm>
        </p:spPr>
        <p:txBody>
          <a:bodyPr/>
          <a:lstStyle/>
          <a:p>
            <a:pPr algn="l"/>
            <a:r>
              <a:rPr lang="it-IT" sz="3200" dirty="0" smtClean="0">
                <a:latin typeface="Arial"/>
                <a:cs typeface="Arial"/>
              </a:rPr>
              <a:t>- Liceo Scientifico dal 1967 al 1972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Laurea Ingegneria Elettrotecnica dal 1972 al 1979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</a:t>
            </a:r>
            <a:r>
              <a:rPr lang="it-IT" sz="3200" dirty="0">
                <a:latin typeface="Arial"/>
                <a:cs typeface="Arial"/>
              </a:rPr>
              <a:t>Libero professionista dal 1987 al </a:t>
            </a:r>
            <a:r>
              <a:rPr lang="it-IT" sz="3200" dirty="0" smtClean="0">
                <a:latin typeface="Arial"/>
                <a:cs typeface="Arial"/>
              </a:rPr>
              <a:t>2023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Direttore Tecnico impresa di costruzioni opere idrauliche e costruzione di strade e ponti dal 1980 al 1987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Docente di Impianti Elettrici dal 1989 al 2001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Docente di Matematica e Fisica dal 2001 al 2020</a:t>
            </a:r>
            <a:br>
              <a:rPr lang="it-IT" sz="3200" dirty="0" smtClean="0">
                <a:latin typeface="Arial"/>
                <a:cs typeface="Arial"/>
              </a:rPr>
            </a:br>
            <a:r>
              <a:rPr lang="it-IT" sz="3200" dirty="0" smtClean="0">
                <a:latin typeface="Arial"/>
                <a:cs typeface="Arial"/>
              </a:rPr>
              <a:t>- </a:t>
            </a:r>
            <a:r>
              <a:rPr lang="it-IT" sz="3200" b="1" dirty="0" smtClean="0">
                <a:latin typeface="Arial"/>
                <a:cs typeface="Arial"/>
              </a:rPr>
              <a:t>ITP 2014 – 2017 – 2019</a:t>
            </a: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314642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02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3024" y="0"/>
            <a:ext cx="10314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80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02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4453" y="12348"/>
            <a:ext cx="10337862" cy="687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6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0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3025" y="0"/>
            <a:ext cx="10356433" cy="688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9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_003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682" y="505"/>
            <a:ext cx="10313672" cy="685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4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0240" y="1349106"/>
            <a:ext cx="9144000" cy="868362"/>
          </a:xfrm>
        </p:spPr>
        <p:txBody>
          <a:bodyPr/>
          <a:lstStyle/>
          <a:p>
            <a:pPr algn="l"/>
            <a:r>
              <a:rPr lang="it-IT" sz="3600" b="1" dirty="0" err="1" smtClean="0">
                <a:latin typeface="Arial"/>
                <a:cs typeface="Arial"/>
              </a:rPr>
              <a:t>Italian</a:t>
            </a:r>
            <a:r>
              <a:rPr lang="it-IT" sz="3600" b="1" dirty="0" smtClean="0">
                <a:latin typeface="Arial"/>
                <a:cs typeface="Arial"/>
              </a:rPr>
              <a:t> </a:t>
            </a:r>
            <a:r>
              <a:rPr lang="it-IT" sz="3600" b="1" dirty="0" err="1" smtClean="0">
                <a:latin typeface="Arial"/>
                <a:cs typeface="Arial"/>
              </a:rPr>
              <a:t>Teacher</a:t>
            </a:r>
            <a:r>
              <a:rPr lang="it-IT" sz="3600" b="1" dirty="0" smtClean="0">
                <a:latin typeface="Arial"/>
                <a:cs typeface="Arial"/>
              </a:rPr>
              <a:t> </a:t>
            </a:r>
            <a:r>
              <a:rPr lang="it-IT" sz="3600" b="1" dirty="0" err="1" smtClean="0">
                <a:latin typeface="Arial"/>
                <a:cs typeface="Arial"/>
              </a:rPr>
              <a:t>Programmes</a:t>
            </a:r>
            <a:r>
              <a:rPr lang="it-IT" sz="3600" b="1" dirty="0" smtClean="0">
                <a:latin typeface="Arial"/>
                <a:cs typeface="Arial"/>
              </a:rPr>
              <a:t> </a:t>
            </a:r>
            <a:r>
              <a:rPr lang="it-IT" sz="3600" dirty="0" smtClean="0">
                <a:latin typeface="Arial"/>
                <a:cs typeface="Arial"/>
              </a:rPr>
              <a:t/>
            </a:r>
            <a:br>
              <a:rPr lang="it-IT" sz="3600" dirty="0" smtClean="0">
                <a:latin typeface="Arial"/>
                <a:cs typeface="Arial"/>
              </a:rPr>
            </a:br>
            <a:r>
              <a:rPr lang="it-IT" sz="3600" dirty="0" smtClean="0">
                <a:latin typeface="Arial"/>
                <a:cs typeface="Arial"/>
              </a:rPr>
              <a:t>- </a:t>
            </a:r>
            <a:r>
              <a:rPr lang="it-IT" sz="3600" dirty="0" err="1" smtClean="0">
                <a:latin typeface="Arial"/>
                <a:cs typeface="Arial"/>
              </a:rPr>
              <a:t>discovery</a:t>
            </a:r>
            <a:r>
              <a:rPr lang="it-IT" sz="3600" dirty="0" smtClean="0">
                <a:latin typeface="Arial"/>
                <a:cs typeface="Arial"/>
              </a:rPr>
              <a:t> 2014 </a:t>
            </a:r>
            <a:br>
              <a:rPr lang="it-IT" sz="3600" dirty="0" smtClean="0">
                <a:latin typeface="Arial"/>
                <a:cs typeface="Arial"/>
              </a:rPr>
            </a:br>
            <a:r>
              <a:rPr lang="it-IT" sz="3600" dirty="0" smtClean="0">
                <a:latin typeface="Arial"/>
                <a:cs typeface="Arial"/>
              </a:rPr>
              <a:t>- </a:t>
            </a:r>
            <a:r>
              <a:rPr lang="it-IT" sz="3600" dirty="0" err="1" smtClean="0">
                <a:latin typeface="Arial"/>
                <a:cs typeface="Arial"/>
              </a:rPr>
              <a:t>academy</a:t>
            </a:r>
            <a:r>
              <a:rPr lang="it-IT" sz="3600" dirty="0" smtClean="0">
                <a:latin typeface="Arial"/>
                <a:cs typeface="Arial"/>
              </a:rPr>
              <a:t> 2017 </a:t>
            </a:r>
            <a:br>
              <a:rPr lang="it-IT" sz="3600" dirty="0" smtClean="0">
                <a:latin typeface="Arial"/>
                <a:cs typeface="Arial"/>
              </a:rPr>
            </a:br>
            <a:r>
              <a:rPr lang="it-IT" sz="3600" dirty="0" smtClean="0">
                <a:latin typeface="Arial"/>
                <a:cs typeface="Arial"/>
              </a:rPr>
              <a:t>- </a:t>
            </a:r>
            <a:r>
              <a:rPr lang="it-IT" sz="3600" dirty="0" err="1" smtClean="0">
                <a:latin typeface="Arial"/>
                <a:cs typeface="Arial"/>
              </a:rPr>
              <a:t>experience</a:t>
            </a:r>
            <a:r>
              <a:rPr lang="it-IT" sz="3600" dirty="0" smtClean="0">
                <a:latin typeface="Arial"/>
                <a:cs typeface="Arial"/>
              </a:rPr>
              <a:t> 2019</a:t>
            </a:r>
            <a:r>
              <a:rPr lang="it-IT" sz="2000" dirty="0" smtClean="0">
                <a:latin typeface="Arial"/>
                <a:cs typeface="Arial"/>
              </a:rPr>
              <a:t/>
            </a:r>
            <a:br>
              <a:rPr lang="it-IT" sz="2000" dirty="0" smtClean="0">
                <a:latin typeface="Arial"/>
                <a:cs typeface="Arial"/>
              </a:rPr>
            </a:br>
            <a:r>
              <a:rPr lang="it-IT" sz="3600" dirty="0">
                <a:latin typeface="Arial"/>
                <a:cs typeface="Arial"/>
              </a:rPr>
              <a:t/>
            </a:r>
            <a:br>
              <a:rPr lang="it-IT" sz="3600" dirty="0">
                <a:latin typeface="Arial"/>
                <a:cs typeface="Arial"/>
              </a:rPr>
            </a:br>
            <a:r>
              <a:rPr lang="it-IT" sz="3600" b="1" dirty="0" smtClean="0">
                <a:latin typeface="Arial"/>
                <a:cs typeface="Arial"/>
              </a:rPr>
              <a:t>ITP durante la </a:t>
            </a:r>
            <a:r>
              <a:rPr lang="it-IT" sz="3600" b="1" dirty="0">
                <a:latin typeface="Arial"/>
                <a:cs typeface="Arial"/>
              </a:rPr>
              <a:t>P</a:t>
            </a:r>
            <a:r>
              <a:rPr lang="it-IT" sz="3600" b="1" dirty="0" smtClean="0">
                <a:latin typeface="Arial"/>
                <a:cs typeface="Arial"/>
              </a:rPr>
              <a:t>ANDEMIA</a:t>
            </a:r>
            <a:endParaRPr lang="it-IT" sz="36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24359" r="23051"/>
          <a:stretch/>
        </p:blipFill>
        <p:spPr>
          <a:xfrm>
            <a:off x="6626206" y="3893574"/>
            <a:ext cx="2070771" cy="2625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ttangolo 4"/>
          <p:cNvSpPr/>
          <p:nvPr/>
        </p:nvSpPr>
        <p:spPr>
          <a:xfrm>
            <a:off x="3519680" y="5315154"/>
            <a:ext cx="29970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Barry Clark </a:t>
            </a:r>
            <a:r>
              <a:rPr lang="en-US" b="1" dirty="0" err="1" smtClean="0"/>
              <a:t>Barish</a:t>
            </a:r>
            <a:r>
              <a:rPr lang="en-US" dirty="0" smtClean="0"/>
              <a:t>, </a:t>
            </a:r>
          </a:p>
          <a:p>
            <a:pPr algn="r"/>
            <a:r>
              <a:rPr lang="en-US" dirty="0" err="1" smtClean="0"/>
              <a:t>Premio</a:t>
            </a:r>
            <a:r>
              <a:rPr lang="en-US" dirty="0" smtClean="0"/>
              <a:t> N</a:t>
            </a:r>
            <a:r>
              <a:rPr lang="it-IT" dirty="0" smtClean="0"/>
              <a:t>o</a:t>
            </a:r>
            <a:r>
              <a:rPr lang="en-US" dirty="0" err="1" smtClean="0"/>
              <a:t>bel</a:t>
            </a:r>
            <a:r>
              <a:rPr lang="en-US" dirty="0" smtClean="0"/>
              <a:t> per la </a:t>
            </a:r>
            <a:r>
              <a:rPr lang="en-US" dirty="0" err="1" smtClean="0"/>
              <a:t>Fisica</a:t>
            </a:r>
            <a:r>
              <a:rPr lang="en-US" dirty="0" smtClean="0"/>
              <a:t> 2017, </a:t>
            </a:r>
            <a:r>
              <a:rPr lang="en-US" dirty="0" err="1" smtClean="0"/>
              <a:t>scoperta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onde</a:t>
            </a:r>
            <a:r>
              <a:rPr lang="en-US" dirty="0" smtClean="0"/>
              <a:t> </a:t>
            </a:r>
            <a:r>
              <a:rPr lang="en-US" dirty="0" err="1" smtClean="0"/>
              <a:t>gravitazionali</a:t>
            </a:r>
            <a:r>
              <a:rPr lang="en-US" dirty="0" smtClean="0"/>
              <a:t> 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b="2633"/>
          <a:stretch/>
        </p:blipFill>
        <p:spPr>
          <a:xfrm>
            <a:off x="407956" y="3893574"/>
            <a:ext cx="2070771" cy="2699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tangolo 6"/>
          <p:cNvSpPr/>
          <p:nvPr/>
        </p:nvSpPr>
        <p:spPr>
          <a:xfrm>
            <a:off x="2589557" y="3893574"/>
            <a:ext cx="2490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Luca </a:t>
            </a:r>
            <a:r>
              <a:rPr lang="en-US" b="1" dirty="0" err="1" smtClean="0"/>
              <a:t>Parmitano</a:t>
            </a:r>
            <a:r>
              <a:rPr lang="en-US" dirty="0" smtClean="0"/>
              <a:t>, </a:t>
            </a:r>
          </a:p>
          <a:p>
            <a:r>
              <a:rPr lang="it-IT" dirty="0"/>
              <a:t>Astronauta dell'ESA/ASI</a:t>
            </a:r>
          </a:p>
        </p:txBody>
      </p:sp>
    </p:spTree>
    <p:extLst>
      <p:ext uri="{BB962C8B-B14F-4D97-AF65-F5344CB8AC3E}">
        <p14:creationId xmlns:p14="http://schemas.microsoft.com/office/powerpoint/2010/main" val="1518444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-68262"/>
            <a:ext cx="7313613" cy="868362"/>
          </a:xfrm>
        </p:spPr>
        <p:txBody>
          <a:bodyPr/>
          <a:lstStyle/>
          <a:p>
            <a:r>
              <a:rPr lang="it-IT" sz="3600" dirty="0" smtClean="0">
                <a:latin typeface="Arial"/>
                <a:cs typeface="Arial"/>
              </a:rPr>
              <a:t>I nostri studenti…</a:t>
            </a:r>
            <a:endParaRPr lang="it-IT" sz="3600" dirty="0">
              <a:latin typeface="Arial"/>
              <a:cs typeface="Arial"/>
            </a:endParaRPr>
          </a:p>
        </p:txBody>
      </p:sp>
      <p:pic>
        <p:nvPicPr>
          <p:cNvPr id="4" name="Segnaposto contenuto 3" descr="Immagine 05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68" t="3968" r="13088" b="13027"/>
          <a:stretch/>
        </p:blipFill>
        <p:spPr>
          <a:xfrm>
            <a:off x="-10336" y="991375"/>
            <a:ext cx="1849471" cy="2238094"/>
          </a:xfrm>
        </p:spPr>
      </p:pic>
      <p:pic>
        <p:nvPicPr>
          <p:cNvPr id="6" name="Immagine 5" descr="DSCN254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9" r="20821"/>
          <a:stretch/>
        </p:blipFill>
        <p:spPr>
          <a:xfrm>
            <a:off x="2124885" y="967465"/>
            <a:ext cx="1630969" cy="2261019"/>
          </a:xfrm>
          <a:prstGeom prst="rect">
            <a:avLst/>
          </a:prstGeom>
        </p:spPr>
      </p:pic>
      <p:pic>
        <p:nvPicPr>
          <p:cNvPr id="7" name="Immagine 6" descr="DSCN2547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8" r="20591"/>
          <a:stretch/>
        </p:blipFill>
        <p:spPr>
          <a:xfrm>
            <a:off x="3994927" y="1003189"/>
            <a:ext cx="1910495" cy="2272918"/>
          </a:xfrm>
          <a:prstGeom prst="rect">
            <a:avLst/>
          </a:prstGeom>
        </p:spPr>
      </p:pic>
      <p:pic>
        <p:nvPicPr>
          <p:cNvPr id="8" name="Immagine 7" descr="DSCN2554.JPG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77" y="1000125"/>
            <a:ext cx="3034643" cy="227598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7972" r="7032"/>
          <a:stretch/>
        </p:blipFill>
        <p:spPr>
          <a:xfrm>
            <a:off x="5524499" y="3674119"/>
            <a:ext cx="2730501" cy="3212455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587374" y="4352836"/>
            <a:ext cx="4968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latin typeface="Arial"/>
                <a:cs typeface="Arial"/>
              </a:rPr>
              <a:t>…oggi</a:t>
            </a:r>
          </a:p>
          <a:p>
            <a:r>
              <a:rPr lang="it-IT" sz="2400" dirty="0" smtClean="0">
                <a:latin typeface="Arial"/>
                <a:cs typeface="Arial"/>
              </a:rPr>
              <a:t>Oncologa </a:t>
            </a:r>
            <a:r>
              <a:rPr lang="it-IT" sz="2400" b="1" dirty="0">
                <a:latin typeface="Arial"/>
                <a:cs typeface="Arial"/>
              </a:rPr>
              <a:t>Brigida Anna Maiorano </a:t>
            </a:r>
            <a:r>
              <a:rPr lang="it-IT" sz="2400" dirty="0">
                <a:latin typeface="Arial"/>
                <a:cs typeface="Arial"/>
              </a:rPr>
              <a:t>dell'Unità di Oncologia dell'IRCCS </a:t>
            </a:r>
            <a:endParaRPr lang="it-IT" sz="2400" dirty="0" smtClean="0">
              <a:latin typeface="Arial"/>
              <a:cs typeface="Arial"/>
            </a:endParaRPr>
          </a:p>
          <a:p>
            <a:r>
              <a:rPr lang="it-IT" sz="2400" dirty="0" smtClean="0">
                <a:latin typeface="Arial"/>
                <a:cs typeface="Arial"/>
              </a:rPr>
              <a:t>Casa </a:t>
            </a:r>
            <a:r>
              <a:rPr lang="it-IT" sz="2400" dirty="0">
                <a:latin typeface="Arial"/>
                <a:cs typeface="Arial"/>
              </a:rPr>
              <a:t>Sollievo della Sofferenza </a:t>
            </a:r>
            <a:endParaRPr lang="it-IT" sz="2400" dirty="0" smtClean="0">
              <a:latin typeface="Arial"/>
              <a:cs typeface="Arial"/>
            </a:endParaRPr>
          </a:p>
          <a:p>
            <a:r>
              <a:rPr lang="it-IT" sz="2400" dirty="0" smtClean="0">
                <a:latin typeface="Arial"/>
                <a:cs typeface="Arial"/>
              </a:rPr>
              <a:t>è </a:t>
            </a:r>
            <a:r>
              <a:rPr lang="it-IT" sz="2400" dirty="0">
                <a:latin typeface="Arial"/>
                <a:cs typeface="Arial"/>
              </a:rPr>
              <a:t>la vincitrice del premio </a:t>
            </a:r>
            <a:endParaRPr lang="it-IT" sz="2400" dirty="0" smtClean="0">
              <a:latin typeface="Arial"/>
              <a:cs typeface="Arial"/>
            </a:endParaRPr>
          </a:p>
          <a:p>
            <a:r>
              <a:rPr lang="it-IT" sz="2400" dirty="0" smtClean="0">
                <a:latin typeface="Arial"/>
                <a:cs typeface="Arial"/>
              </a:rPr>
              <a:t>AIOM</a:t>
            </a:r>
            <a:r>
              <a:rPr lang="it-IT" sz="2400" dirty="0">
                <a:latin typeface="Arial"/>
                <a:cs typeface="Arial"/>
              </a:rPr>
              <a:t>-Merck 2022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58747" y="3267397"/>
            <a:ext cx="7974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latin typeface="Arial"/>
                <a:cs typeface="Arial"/>
              </a:rPr>
              <a:t>2007 –Visita ai Laboratori Nazionali del Gran Sasso</a:t>
            </a:r>
            <a:endParaRPr lang="it-IT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0517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03238"/>
            <a:ext cx="9144000" cy="868362"/>
          </a:xfrm>
        </p:spPr>
        <p:txBody>
          <a:bodyPr/>
          <a:lstStyle/>
          <a:p>
            <a:pPr algn="l"/>
            <a:r>
              <a:rPr lang="it-IT" sz="3200" dirty="0" smtClean="0">
                <a:latin typeface="Arial"/>
                <a:cs typeface="Arial"/>
              </a:rPr>
              <a:t>Gemellaggio </a:t>
            </a:r>
            <a:r>
              <a:rPr lang="it-IT" sz="3200" b="1" dirty="0" smtClean="0">
                <a:latin typeface="Arial"/>
                <a:cs typeface="Arial"/>
              </a:rPr>
              <a:t>: </a:t>
            </a:r>
            <a:br>
              <a:rPr lang="it-IT" sz="3200" b="1" dirty="0" smtClean="0">
                <a:latin typeface="Arial"/>
                <a:cs typeface="Arial"/>
              </a:rPr>
            </a:br>
            <a:r>
              <a:rPr lang="it-IT" sz="2400" b="1" dirty="0" smtClean="0">
                <a:latin typeface="Arial"/>
                <a:cs typeface="Arial"/>
              </a:rPr>
              <a:t>Liceo “STAFFA </a:t>
            </a:r>
            <a:r>
              <a:rPr lang="it-IT" sz="2400" b="1" dirty="0" err="1" smtClean="0">
                <a:latin typeface="Arial"/>
                <a:cs typeface="Arial"/>
              </a:rPr>
              <a:t>Triniapoli</a:t>
            </a:r>
            <a:r>
              <a:rPr lang="it-IT" sz="2400" b="1" dirty="0" smtClean="0">
                <a:latin typeface="Arial"/>
                <a:cs typeface="Arial"/>
              </a:rPr>
              <a:t> </a:t>
            </a:r>
            <a:br>
              <a:rPr lang="it-IT" sz="2400" b="1" dirty="0" smtClean="0">
                <a:latin typeface="Arial"/>
                <a:cs typeface="Arial"/>
              </a:rPr>
            </a:br>
            <a:r>
              <a:rPr lang="it-IT" sz="2400" b="1" dirty="0" err="1" smtClean="0">
                <a:latin typeface="Arial"/>
                <a:cs typeface="Arial"/>
              </a:rPr>
              <a:t>Chemical</a:t>
            </a:r>
            <a:r>
              <a:rPr lang="it-IT" sz="2400" b="1" dirty="0" smtClean="0">
                <a:latin typeface="Arial"/>
                <a:cs typeface="Arial"/>
              </a:rPr>
              <a:t> Lyceum “CHUIKOV” </a:t>
            </a:r>
            <a:r>
              <a:rPr lang="it-IT" sz="2400" b="1" dirty="0" err="1" smtClean="0">
                <a:latin typeface="Arial"/>
                <a:cs typeface="Arial"/>
              </a:rPr>
              <a:t>Moscow</a:t>
            </a:r>
            <a:endParaRPr lang="it-IT" sz="2400" b="1" dirty="0">
              <a:latin typeface="Arial"/>
              <a:cs typeface="Arial"/>
            </a:endParaRPr>
          </a:p>
        </p:txBody>
      </p:sp>
      <p:pic>
        <p:nvPicPr>
          <p:cNvPr id="4" name="Immagine 3" descr="Schermata 2023-11-18 alle 16.14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6" y="0"/>
            <a:ext cx="2683984" cy="1769808"/>
          </a:xfrm>
          <a:prstGeom prst="rect">
            <a:avLst/>
          </a:prstGeom>
        </p:spPr>
      </p:pic>
      <p:pic>
        <p:nvPicPr>
          <p:cNvPr id="5" name="Immagine 4" descr="Schermata 2023-11-18 alle 16.15.5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4" b="10971"/>
          <a:stretch/>
        </p:blipFill>
        <p:spPr>
          <a:xfrm>
            <a:off x="1311492" y="4247534"/>
            <a:ext cx="6682354" cy="2373623"/>
          </a:xfrm>
          <a:prstGeom prst="rect">
            <a:avLst/>
          </a:prstGeom>
        </p:spPr>
      </p:pic>
      <p:pic>
        <p:nvPicPr>
          <p:cNvPr id="6" name="Immagine 5" descr="Schermata 2023-11-18 alle 16.16.5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23"/>
          <a:stretch/>
        </p:blipFill>
        <p:spPr>
          <a:xfrm>
            <a:off x="1311492" y="1940907"/>
            <a:ext cx="6682354" cy="2049099"/>
          </a:xfrm>
          <a:prstGeom prst="rect">
            <a:avLst/>
          </a:prstGeom>
        </p:spPr>
      </p:pic>
      <p:sp>
        <p:nvSpPr>
          <p:cNvPr id="7" name="Ovale 6"/>
          <p:cNvSpPr/>
          <p:nvPr/>
        </p:nvSpPr>
        <p:spPr>
          <a:xfrm>
            <a:off x="7473373" y="208214"/>
            <a:ext cx="603702" cy="728743"/>
          </a:xfrm>
          <a:prstGeom prst="ellipse">
            <a:avLst/>
          </a:prstGeom>
          <a:noFill/>
          <a:ln w="38100" cmpd="sng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518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6495" y="324416"/>
            <a:ext cx="9144000" cy="868362"/>
          </a:xfrm>
        </p:spPr>
        <p:txBody>
          <a:bodyPr/>
          <a:lstStyle/>
          <a:p>
            <a:pPr algn="l"/>
            <a:r>
              <a:rPr lang="it-IT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  <a:cs typeface="Arial Black"/>
              </a:rPr>
              <a:t>BEAMLINE for SCHOOL 2023</a:t>
            </a:r>
            <a:br>
              <a:rPr lang="it-IT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it-IT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  <a:cs typeface="Arial Black"/>
              </a:rPr>
              <a:t>CERN - DESY</a:t>
            </a:r>
            <a:endParaRPr lang="it-IT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495" y="2195456"/>
            <a:ext cx="7313613" cy="4056062"/>
          </a:xfrm>
        </p:spPr>
        <p:txBody>
          <a:bodyPr/>
          <a:lstStyle/>
          <a:p>
            <a:r>
              <a:rPr lang="it-IT" dirty="0" smtClean="0"/>
              <a:t>379 scuole partecipanti</a:t>
            </a:r>
          </a:p>
          <a:p>
            <a:r>
              <a:rPr lang="it-IT" dirty="0" smtClean="0"/>
              <a:t>27 scuole premiate, tra cui lo Staffa di TRINITAPOLI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384" y="441544"/>
            <a:ext cx="2587187" cy="2587187"/>
          </a:xfrm>
          <a:prstGeom prst="rect">
            <a:avLst/>
          </a:prstGeom>
        </p:spPr>
      </p:pic>
      <p:pic>
        <p:nvPicPr>
          <p:cNvPr id="4" name="Immagine 3" descr="Schermata 2023-11-18 alle 17.07.13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49" y="3448942"/>
            <a:ext cx="6341359" cy="305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5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WhatsApp Image 2023-11-17 at 17.46.5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497" y="1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7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WhatsApp Image 2023-11-14 at 19.59.4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4600"/>
            <a:ext cx="9144000" cy="434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7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Scan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300817"/>
            <a:ext cx="2873237" cy="3486013"/>
          </a:xfrm>
          <a:prstGeom prst="rect">
            <a:avLst/>
          </a:prstGeom>
        </p:spPr>
      </p:pic>
      <p:pic>
        <p:nvPicPr>
          <p:cNvPr id="8" name="Immagine 7" descr="Scan23.jpg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2" r="5675" b="3206"/>
          <a:stretch/>
        </p:blipFill>
        <p:spPr>
          <a:xfrm>
            <a:off x="6495940" y="2481613"/>
            <a:ext cx="2648060" cy="3406428"/>
          </a:xfrm>
          <a:prstGeom prst="rect">
            <a:avLst/>
          </a:prstGeom>
        </p:spPr>
      </p:pic>
      <p:pic>
        <p:nvPicPr>
          <p:cNvPr id="9" name="Immagine 8" descr="Scan25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46" y="0"/>
            <a:ext cx="2686854" cy="3121151"/>
          </a:xfrm>
          <a:prstGeom prst="rect">
            <a:avLst/>
          </a:prstGeom>
        </p:spPr>
      </p:pic>
      <p:pic>
        <p:nvPicPr>
          <p:cNvPr id="10" name="Immagine 9" descr="Scan3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49" b="23488"/>
          <a:stretch/>
        </p:blipFill>
        <p:spPr>
          <a:xfrm>
            <a:off x="-1" y="2820335"/>
            <a:ext cx="2870411" cy="1913538"/>
          </a:xfrm>
          <a:prstGeom prst="rect">
            <a:avLst/>
          </a:prstGeom>
        </p:spPr>
      </p:pic>
      <p:pic>
        <p:nvPicPr>
          <p:cNvPr id="12" name="Immagine 11" descr="Scan5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60" y="0"/>
            <a:ext cx="3646080" cy="4727272"/>
          </a:xfrm>
          <a:prstGeom prst="rect">
            <a:avLst/>
          </a:prstGeom>
        </p:spPr>
      </p:pic>
      <p:pic>
        <p:nvPicPr>
          <p:cNvPr id="13" name="Immagine 12" descr="Scan57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17086" y="4120817"/>
            <a:ext cx="2363719" cy="3114614"/>
          </a:xfrm>
          <a:prstGeom prst="rect">
            <a:avLst/>
          </a:prstGeom>
        </p:spPr>
      </p:pic>
      <p:pic>
        <p:nvPicPr>
          <p:cNvPr id="15" name="Immagine 14" descr="selce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93033"/>
            <a:ext cx="1537229" cy="2364967"/>
          </a:xfrm>
          <a:prstGeom prst="rect">
            <a:avLst/>
          </a:prstGeom>
        </p:spPr>
      </p:pic>
      <p:pic>
        <p:nvPicPr>
          <p:cNvPr id="11" name="Immagine 10" descr="Scan34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91365" y="3961151"/>
            <a:ext cx="2363720" cy="3433945"/>
          </a:xfrm>
          <a:prstGeom prst="rect">
            <a:avLst/>
          </a:prstGeom>
        </p:spPr>
      </p:pic>
      <p:pic>
        <p:nvPicPr>
          <p:cNvPr id="14" name="Immagine 13" descr="selce1.jpg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 rot="16200000">
            <a:off x="7207455" y="4920516"/>
            <a:ext cx="2448927" cy="1591805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-2" y="3771537"/>
            <a:ext cx="8826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Grotta preistorica sul GARGANO</a:t>
            </a:r>
          </a:p>
          <a:p>
            <a:pPr algn="r"/>
            <a:r>
              <a:rPr lang="it-IT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del MUSTERIANO </a:t>
            </a:r>
            <a:endParaRPr lang="it-IT" sz="2800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66344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831633"/>
            <a:ext cx="7313613" cy="868362"/>
          </a:xfrm>
        </p:spPr>
        <p:txBody>
          <a:bodyPr/>
          <a:lstStyle/>
          <a:p>
            <a: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…un grazie particolare </a:t>
            </a:r>
            <a:b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ad</a:t>
            </a:r>
            <a:b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ANTONELLA e JEFF</a:t>
            </a:r>
            <a:endParaRPr lang="it-IT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/>
              <a:cs typeface="Arial Black"/>
            </a:endParaRPr>
          </a:p>
        </p:txBody>
      </p:sp>
      <p:pic>
        <p:nvPicPr>
          <p:cNvPr id="4" name="Immagine 3" descr="Schermata 2023-11-18 alle 16.13.36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7" t="4288" b="16182"/>
          <a:stretch/>
        </p:blipFill>
        <p:spPr>
          <a:xfrm>
            <a:off x="958190" y="2517702"/>
            <a:ext cx="7183762" cy="405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055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cansione0009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95" y="1"/>
            <a:ext cx="3014342" cy="4214691"/>
          </a:xfrm>
          <a:prstGeom prst="rect">
            <a:avLst/>
          </a:prstGeom>
        </p:spPr>
      </p:pic>
      <p:pic>
        <p:nvPicPr>
          <p:cNvPr id="2" name="Immagine 1" descr="Scansione0016.jp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474" y="-226135"/>
            <a:ext cx="6437376" cy="4567428"/>
          </a:xfrm>
          <a:prstGeom prst="rect">
            <a:avLst/>
          </a:prstGeom>
        </p:spPr>
      </p:pic>
      <p:pic>
        <p:nvPicPr>
          <p:cNvPr id="5" name="Immagine 4" descr="Scansione0012.jp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4692"/>
            <a:ext cx="3876488" cy="2643307"/>
          </a:xfrm>
          <a:prstGeom prst="rect">
            <a:avLst/>
          </a:prstGeom>
        </p:spPr>
      </p:pic>
      <p:pic>
        <p:nvPicPr>
          <p:cNvPr id="6" name="Immagine 5" descr="Scansione0018.jpg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88" y="4214691"/>
            <a:ext cx="5379362" cy="264330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70633" y="3700856"/>
            <a:ext cx="7348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1973 – </a:t>
            </a:r>
            <a:r>
              <a:rPr lang="it-IT" sz="28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Archeoclub</a:t>
            </a:r>
            <a:r>
              <a:rPr lang="it-IT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 TRINITAPOLI</a:t>
            </a:r>
            <a:endParaRPr lang="it-IT" sz="2800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84471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-158713"/>
            <a:ext cx="7313613" cy="868362"/>
          </a:xfrm>
        </p:spPr>
        <p:txBody>
          <a:bodyPr/>
          <a:lstStyle/>
          <a:p>
            <a:r>
              <a:rPr lang="it-IT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  <a:cs typeface="Arial Black"/>
              </a:rPr>
              <a:t>…il mio primo libro</a:t>
            </a:r>
            <a:endParaRPr lang="it-IT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/>
              <a:cs typeface="Arial Black"/>
            </a:endParaRPr>
          </a:p>
        </p:txBody>
      </p:sp>
      <p:pic>
        <p:nvPicPr>
          <p:cNvPr id="4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422" y="695450"/>
            <a:ext cx="3561513" cy="507905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Scansione"/>
          <p:cNvPicPr>
            <a:picLocks noChangeAspect="1" noChangeArrowheads="1"/>
          </p:cNvPicPr>
          <p:nvPr/>
        </p:nvPicPr>
        <p:blipFill>
          <a:blip r:embed="rId4">
            <a:lum bright="-18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0236"/>
            <a:ext cx="2308015" cy="170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30" descr="Scansione0002"/>
          <p:cNvPicPr>
            <a:picLocks noChangeAspect="1" noChangeArrowheads="1"/>
          </p:cNvPicPr>
          <p:nvPr/>
        </p:nvPicPr>
        <p:blipFill>
          <a:blip r:embed="rId5">
            <a:lum bright="-24000" contrast="6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657" y="920373"/>
            <a:ext cx="2789343" cy="263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28" descr="Vaso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657" y="3558832"/>
            <a:ext cx="2789343" cy="315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Vaso1"/>
          <p:cNvPicPr>
            <a:picLocks noChangeAspect="1" noChangeArrowheads="1"/>
          </p:cNvPicPr>
          <p:nvPr/>
        </p:nvPicPr>
        <p:blipFill>
          <a:blip r:embed="rId9">
            <a:lum bright="12000" contrast="12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5437"/>
            <a:ext cx="2308015" cy="263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-1" y="5214606"/>
            <a:ext cx="2308015" cy="1643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4" descr="scheletrino"/>
          <p:cNvPicPr>
            <a:picLocks noChangeAspect="1" noChangeArrowheads="1"/>
          </p:cNvPicPr>
          <p:nvPr/>
        </p:nvPicPr>
        <p:blipFill>
          <a:blip r:embed="rId11">
            <a:lum bright="12000" contrast="12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37" y="5028190"/>
            <a:ext cx="1809643" cy="182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Schermata 2011-10-07 a 20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77" y="5797428"/>
            <a:ext cx="1088981" cy="112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chermata 2011-10-07 a 20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541" y="5798917"/>
            <a:ext cx="1051715" cy="108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Schermata 2011-10-07 a 20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56" y="5806650"/>
            <a:ext cx="1100368" cy="110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Schermata 2011-10-07 a 20"/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075" y="5798917"/>
            <a:ext cx="1061032" cy="108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242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G_6697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329901" y="5742205"/>
            <a:ext cx="2986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chemeClr val="bg1"/>
                </a:solidFill>
                <a:latin typeface="Arial Black"/>
                <a:cs typeface="Arial Black"/>
              </a:rPr>
              <a:t>Primi anni ‘70</a:t>
            </a:r>
            <a:endParaRPr lang="it-IT" sz="28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35499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G_6698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217977"/>
            <a:ext cx="3557977" cy="868362"/>
          </a:xfrm>
        </p:spPr>
        <p:txBody>
          <a:bodyPr/>
          <a:lstStyle/>
          <a:p>
            <a:r>
              <a:rPr lang="it-IT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…il mio professore </a:t>
            </a:r>
            <a:br>
              <a:rPr lang="it-IT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it-IT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di FISICA II LUCIANO GUERRIERO 1974 - Università </a:t>
            </a:r>
            <a:r>
              <a:rPr lang="it-IT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di BARI </a:t>
            </a:r>
            <a:r>
              <a:rPr lang="it-IT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/>
            </a:r>
            <a:br>
              <a:rPr lang="it-IT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</a:br>
            <a:r>
              <a:rPr lang="it-IT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(</a:t>
            </a:r>
            <a:r>
              <a:rPr lang="it-IT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primo presidente dell'Agenzia Spaziale </a:t>
            </a:r>
            <a:r>
              <a:rPr lang="it-IT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/>
                <a:cs typeface="Arial Black"/>
              </a:rPr>
              <a:t>Italiana</a:t>
            </a:r>
            <a:r>
              <a:rPr lang="it-IT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)</a:t>
            </a:r>
            <a:endParaRPr lang="it-IT" sz="2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250" t="13126" r="13708" b="13126"/>
          <a:stretch/>
        </p:blipFill>
        <p:spPr>
          <a:xfrm>
            <a:off x="4017777" y="1847573"/>
            <a:ext cx="4707478" cy="3433281"/>
          </a:xfrm>
        </p:spPr>
      </p:pic>
    </p:spTree>
    <p:extLst>
      <p:ext uri="{BB962C8B-B14F-4D97-AF65-F5344CB8AC3E}">
        <p14:creationId xmlns:p14="http://schemas.microsoft.com/office/powerpoint/2010/main" val="207743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nsione00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6" y="167418"/>
            <a:ext cx="2999642" cy="20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Scansione0094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4"/>
          <a:stretch/>
        </p:blipFill>
        <p:spPr bwMode="auto">
          <a:xfrm>
            <a:off x="3153879" y="167417"/>
            <a:ext cx="2966224" cy="205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cansione0017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732" y="167418"/>
            <a:ext cx="2945949" cy="204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ansione0007"/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"/>
          <a:stretch/>
        </p:blipFill>
        <p:spPr bwMode="auto">
          <a:xfrm>
            <a:off x="6215392" y="4602813"/>
            <a:ext cx="2903289" cy="213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Scansione0124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8" y="4636238"/>
            <a:ext cx="3000409" cy="20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Scansione0132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998" y="2418937"/>
            <a:ext cx="2976683" cy="206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Scansione0092"/>
          <p:cNvPicPr>
            <a:picLocks noChangeAspect="1" noChangeArrowheads="1"/>
          </p:cNvPicPr>
          <p:nvPr/>
        </p:nvPicPr>
        <p:blipFill rotWithShape="1"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"/>
          <a:stretch/>
        </p:blipFill>
        <p:spPr bwMode="auto">
          <a:xfrm>
            <a:off x="3153879" y="2383739"/>
            <a:ext cx="2966224" cy="209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Scansione0079"/>
          <p:cNvPicPr>
            <a:picLocks noChangeAspect="1" noChangeArrowheads="1"/>
          </p:cNvPicPr>
          <p:nvPr/>
        </p:nvPicPr>
        <p:blipFill rotWithShape="1"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" t="14382"/>
          <a:stretch/>
        </p:blipFill>
        <p:spPr bwMode="auto">
          <a:xfrm>
            <a:off x="90048" y="2407461"/>
            <a:ext cx="3000410" cy="209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Scansione0129"/>
          <p:cNvPicPr>
            <a:picLocks noChangeAspect="1" noChangeArrowheads="1"/>
          </p:cNvPicPr>
          <p:nvPr/>
        </p:nvPicPr>
        <p:blipFill rotWithShape="1"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33"/>
          <a:stretch/>
        </p:blipFill>
        <p:spPr bwMode="auto">
          <a:xfrm>
            <a:off x="3107167" y="4636237"/>
            <a:ext cx="3051540" cy="209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24519" y="6017342"/>
            <a:ext cx="7348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/>
                <a:cs typeface="Arial Black"/>
              </a:rPr>
              <a:t>Lavori di sistemazione idraulica e idrogeologica</a:t>
            </a:r>
            <a:endParaRPr lang="it-IT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40720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alamaio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Calamaio.thmx</Template>
  <TotalTime>501</TotalTime>
  <Words>375</Words>
  <Application>Microsoft Macintosh PowerPoint</Application>
  <PresentationFormat>Presentazione su schermo (4:3)</PresentationFormat>
  <Paragraphs>44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Calamaio</vt:lpstr>
      <vt:lpstr>Presentazione di PowerPoint</vt:lpstr>
      <vt:lpstr>- Liceo Scientifico dal 1967 al 1972 - Laurea Ingegneria Elettrotecnica dal 1972 al 1979 - Libero professionista dal 1987 al 2023 - Direttore Tecnico impresa di costruzioni opere idrauliche e costruzione di strade e ponti dal 1980 al 1987 - Docente di Impianti Elettrici dal 1989 al 2001 - Docente di Matematica e Fisica dal 2001 al 2020 - ITP 2014 – 2017 – 2019  </vt:lpstr>
      <vt:lpstr>Presentazione di PowerPoint</vt:lpstr>
      <vt:lpstr>Presentazione di PowerPoint</vt:lpstr>
      <vt:lpstr>…il mio primo libro</vt:lpstr>
      <vt:lpstr>Presentazione di PowerPoint</vt:lpstr>
      <vt:lpstr>Presentazione di PowerPoint</vt:lpstr>
      <vt:lpstr>…il mio professore  di FISICA II LUCIANO GUERRIERO 1974 - Università di BARI  (primo presidente dell'Agenzia Spaziale Italiana)</vt:lpstr>
      <vt:lpstr>Presentazione di PowerPoint</vt:lpstr>
      <vt:lpstr>Presentazione di PowerPoint</vt:lpstr>
      <vt:lpstr>Presentazione di PowerPoint</vt:lpstr>
      <vt:lpstr>…nel 2007 la mia scuola aderisce al progetto  Extreme  Energy  Events  ideato dallo scienziato Zichichi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Esperimento NAUTILUS INFN FRASCATI 2008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Italian Teacher Programmes  - discovery 2014  - academy 2017  - experience 2019  ITP durante la PANDEMIA</vt:lpstr>
      <vt:lpstr>I nostri studenti…</vt:lpstr>
      <vt:lpstr>Gemellaggio :  Liceo “STAFFA Triniapoli  Chemical Lyceum “CHUIKOV” Moscow</vt:lpstr>
      <vt:lpstr>BEAMLINE for SCHOOL 2023 CERN - DESY</vt:lpstr>
      <vt:lpstr>Presentazione di PowerPoint</vt:lpstr>
      <vt:lpstr>Presentazione di PowerPoint</vt:lpstr>
      <vt:lpstr>…un grazie particolare  ad ANTONELLA e JEFF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…perché mi trovo qui?</dc:title>
  <dc:creator>liceo  staffa</dc:creator>
  <cp:lastModifiedBy>liceo  staffa</cp:lastModifiedBy>
  <cp:revision>32</cp:revision>
  <dcterms:created xsi:type="dcterms:W3CDTF">2023-11-10T08:28:19Z</dcterms:created>
  <dcterms:modified xsi:type="dcterms:W3CDTF">2023-11-19T14:21:13Z</dcterms:modified>
</cp:coreProperties>
</file>