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webextensions/taskpanes.xml" ContentType="application/vnd.ms-office.webextensiontaskpanes+xml"/>
  <Override PartName="/ppt/webextensions/webextension1.xml" ContentType="application/vnd.ms-office.webextension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thumbnail" Target="docProps/thumbnail.jpeg"/><Relationship Id="rId2" Type="http://schemas.openxmlformats.org/officeDocument/2006/relationships/officeDocument" Target="ppt/presentation.xml"/><Relationship Id="rId1" Type="http://schemas.microsoft.com/office/2011/relationships/webextensiontaskpanes" Target="ppt/webextensions/taskpanes.xml"/><Relationship Id="rId6" Type="http://schemas.openxmlformats.org/officeDocument/2006/relationships/custom-properties" Target="docProps/custom.xml"/><Relationship Id="rId5" Type="http://schemas.openxmlformats.org/officeDocument/2006/relationships/extended-properties" Target="docProps/app.xml"/><Relationship Id="rId4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930" r:id="rId1"/>
  </p:sldMasterIdLst>
  <p:notesMasterIdLst>
    <p:notesMasterId r:id="rId6"/>
  </p:notesMasterIdLst>
  <p:handoutMasterIdLst>
    <p:handoutMasterId r:id="rId7"/>
  </p:handoutMasterIdLst>
  <p:sldIdLst>
    <p:sldId id="1142" r:id="rId2"/>
    <p:sldId id="1090" r:id="rId3"/>
    <p:sldId id="1140" r:id="rId4"/>
    <p:sldId id="1141" r:id="rId5"/>
  </p:sldIdLst>
  <p:sldSz cx="12192000" cy="6858000"/>
  <p:notesSz cx="7315200" cy="9601200"/>
  <p:defaultTextStyle>
    <a:defPPr>
      <a:defRPr lang="en-US"/>
    </a:defPPr>
    <a:lvl1pPr marL="0" algn="l" defTabSz="91424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120" algn="l" defTabSz="91424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240" algn="l" defTabSz="91424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360" algn="l" defTabSz="91424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480" algn="l" defTabSz="91424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600" algn="l" defTabSz="91424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2720" algn="l" defTabSz="91424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199840" algn="l" defTabSz="91424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6960" algn="l" defTabSz="91424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Instructions (Delete After)" id="{27CA633A-42C3-9B40-91FF-2171A1EEFB35}">
          <p14:sldIdLst>
            <p14:sldId id="1142"/>
            <p14:sldId id="1090"/>
            <p14:sldId id="1140"/>
            <p14:sldId id="1141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orient="horz" pos="1776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B1C23"/>
    <a:srgbClr val="FF8596"/>
    <a:srgbClr val="94EF01"/>
    <a:srgbClr val="EF01EF"/>
    <a:srgbClr val="C9C2CE"/>
    <a:srgbClr val="E7E7E7"/>
    <a:srgbClr val="A21820"/>
    <a:srgbClr val="171C2D"/>
    <a:srgbClr val="F5811F"/>
    <a:srgbClr val="045C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073A0DAA-6AF3-43AB-8588-CEC1D06C72B9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85BE263C-DBD7-4A20-BB59-AAB30ACAA65A}" styleName="Medium Style 3 - 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EB9631B5-78F2-41C9-869B-9F39066F8104}" styleName="Medium Style 3 - 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4C1A8A3-306A-4EB7-A6B1-4F7E0EB9C5D6}" styleName="Medium Style 3 - Accent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A488322-F2BA-4B5B-9748-0D474271808F}" styleName="Medium Style 3 - 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073" autoAdjust="0"/>
    <p:restoredTop sz="90369" autoAdjust="0"/>
  </p:normalViewPr>
  <p:slideViewPr>
    <p:cSldViewPr showGuides="1">
      <p:cViewPr varScale="1">
        <p:scale>
          <a:sx n="101" d="100"/>
          <a:sy n="101" d="100"/>
        </p:scale>
        <p:origin x="2970" y="114"/>
      </p:cViewPr>
      <p:guideLst>
        <p:guide orient="horz" pos="2160"/>
        <p:guide pos="3840"/>
        <p:guide orient="horz" pos="1776"/>
      </p:guideLst>
    </p:cSldViewPr>
  </p:slideViewPr>
  <p:outlineViewPr>
    <p:cViewPr>
      <p:scale>
        <a:sx n="33" d="100"/>
        <a:sy n="33" d="100"/>
      </p:scale>
      <p:origin x="0" y="-3379"/>
    </p:cViewPr>
  </p:outlineViewPr>
  <p:notesTextViewPr>
    <p:cViewPr>
      <p:scale>
        <a:sx n="105" d="100"/>
        <a:sy n="105" d="100"/>
      </p:scale>
      <p:origin x="0" y="0"/>
    </p:cViewPr>
  </p:notesTextViewPr>
  <p:sorterViewPr>
    <p:cViewPr varScale="1">
      <p:scale>
        <a:sx n="1" d="1"/>
        <a:sy n="1" d="1"/>
      </p:scale>
      <p:origin x="0" y="-778"/>
    </p:cViewPr>
  </p:sorterViewPr>
  <p:notesViewPr>
    <p:cSldViewPr>
      <p:cViewPr>
        <p:scale>
          <a:sx n="66" d="100"/>
          <a:sy n="66" d="100"/>
        </p:scale>
        <p:origin x="3134" y="43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1727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143587" y="0"/>
            <a:ext cx="3169920" cy="481727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279EEC3C-A001-4107-B54E-3DA93EFF18E7}" type="datetimeFigureOut">
              <a:rPr lang="en-US" smtClean="0"/>
              <a:t>12/16/2022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119474"/>
            <a:ext cx="3169920" cy="481726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6F9C473-A00E-481E-A6E8-16CFC626F81B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4143587" y="9119474"/>
            <a:ext cx="3169920" cy="481726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AF16447F-F8B4-4CE6-9C1A-CBB4604770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96778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1727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87" y="0"/>
            <a:ext cx="3169920" cy="481727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396E16B4-3FB2-4CDC-BEBF-CD70C72EF480}" type="datetimeFigureOut">
              <a:rPr lang="en-US" smtClean="0"/>
              <a:pPr/>
              <a:t>12/16/2022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57200" y="879475"/>
            <a:ext cx="6400800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0" y="4620577"/>
            <a:ext cx="5852160" cy="3780473"/>
          </a:xfrm>
          <a:prstGeom prst="rect">
            <a:avLst/>
          </a:prstGeom>
        </p:spPr>
        <p:txBody>
          <a:bodyPr vert="horz" lIns="96661" tIns="48331" rIns="96661" bIns="48331" rtlCol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19474"/>
            <a:ext cx="3169920" cy="481726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87" y="9119474"/>
            <a:ext cx="3169920" cy="481726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A9D42829-8409-4711-B36D-25AE5703B86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46225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240" rtl="0" eaLnBrk="1" latinLnBrk="0" hangingPunct="1">
      <a:defRPr sz="16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120" algn="l" defTabSz="914240" rtl="0" eaLnBrk="1" latinLnBrk="0" hangingPunct="1">
      <a:defRPr sz="16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240" algn="l" defTabSz="914240" rtl="0" eaLnBrk="1" latinLnBrk="0" hangingPunct="1">
      <a:defRPr sz="16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360" algn="l" defTabSz="914240" rtl="0" eaLnBrk="1" latinLnBrk="0" hangingPunct="1">
      <a:defRPr sz="16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480" algn="l" defTabSz="914240" rtl="0" eaLnBrk="1" latinLnBrk="0" hangingPunct="1">
      <a:defRPr sz="16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5600" algn="l" defTabSz="91424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720" algn="l" defTabSz="91424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99840" algn="l" defTabSz="91424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6960" algn="l" defTabSz="91424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02066" indent="-302066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9D42829-8409-4711-B36D-25AE5703B863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322282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02066" marR="0" lvl="0" indent="-302066" algn="l" defTabSz="9142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US" altLang="zh-CN" dirty="0"/>
          </a:p>
          <a:p>
            <a:pPr marL="302066" marR="0" lvl="0" indent="-302066" algn="l" defTabSz="9142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9D42829-8409-4711-B36D-25AE5703B863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384574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02066" indent="-302066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9D42829-8409-4711-B36D-25AE5703B863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59913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EEAD77-0876-4647-97DC-D93085BB13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9121" y="304800"/>
            <a:ext cx="11033760" cy="97536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70F2BAF-0E03-9146-9CEF-EF57A704819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6C978B-826E-438C-909A-E9C381D3FF0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Rectangle 5"/>
          <p:cNvSpPr/>
          <p:nvPr userDrawn="1"/>
        </p:nvSpPr>
        <p:spPr>
          <a:xfrm>
            <a:off x="1" y="0"/>
            <a:ext cx="12192000" cy="8534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</p:spTree>
    <p:extLst>
      <p:ext uri="{BB962C8B-B14F-4D97-AF65-F5344CB8AC3E}">
        <p14:creationId xmlns:p14="http://schemas.microsoft.com/office/powerpoint/2010/main" val="340049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EEAD77-0876-4647-97DC-D93085BB13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9121" y="304800"/>
            <a:ext cx="11033760" cy="97536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70F2BAF-0E03-9146-9CEF-EF57A704819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6C978B-826E-438C-909A-E9C381D3FF0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3A824BE7-9859-7240-83D5-846AECA2353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9121" y="1470401"/>
            <a:ext cx="11033760" cy="463296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34962" indent="-234962">
              <a:buSzPct val="80000"/>
              <a:buFont typeface="Webdings" panose="05030102010509060703" pitchFamily="18" charset="2"/>
              <a:buChar char=""/>
              <a:defRPr lang="en-US" dirty="0" smtClean="0"/>
            </a:lvl1pPr>
            <a:lvl2pPr marL="452989" indent="-220144">
              <a:buSzPct val="80000"/>
              <a:buFont typeface="Wingdings 3" panose="05040102010807070707" pitchFamily="18" charset="2"/>
              <a:buChar char=""/>
              <a:defRPr sz="2000"/>
            </a:lvl2pPr>
            <a:lvl3pPr marL="685835" indent="-232845">
              <a:buSzPct val="80000"/>
              <a:buFont typeface="Wingdings 3" panose="05040102010807070707" pitchFamily="18" charset="2"/>
              <a:buChar char="¬"/>
              <a:defRPr sz="1600"/>
            </a:lvl3pPr>
            <a:lvl4pPr marL="916563" indent="-230729">
              <a:buSzPct val="80000"/>
              <a:buFont typeface="Wingdings 3" panose="05040102010807070707" pitchFamily="18" charset="2"/>
              <a:buChar char="¬"/>
              <a:defRPr/>
            </a:lvl4pPr>
            <a:lvl5pPr marL="1138824" indent="-222262">
              <a:buSzPct val="80000"/>
              <a:buFont typeface="Wingdings 3" panose="05040102010807070707" pitchFamily="18" charset="2"/>
              <a:buChar char="¬"/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Rectangle 5"/>
          <p:cNvSpPr/>
          <p:nvPr userDrawn="1"/>
        </p:nvSpPr>
        <p:spPr>
          <a:xfrm>
            <a:off x="1" y="0"/>
            <a:ext cx="12192000" cy="8534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</p:spTree>
    <p:extLst>
      <p:ext uri="{BB962C8B-B14F-4D97-AF65-F5344CB8AC3E}">
        <p14:creationId xmlns:p14="http://schemas.microsoft.com/office/powerpoint/2010/main" val="8391870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9121" y="304800"/>
            <a:ext cx="11033760" cy="97536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79120" y="1463041"/>
            <a:ext cx="5364480" cy="463296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2400">
                <a:solidFill>
                  <a:schemeClr val="tx1"/>
                </a:solidFill>
              </a:defRPr>
            </a:lvl1pPr>
            <a:lvl2pPr>
              <a:defRPr sz="20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6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48401" y="1463041"/>
            <a:ext cx="5364480" cy="463296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2400">
                <a:solidFill>
                  <a:schemeClr val="tx1"/>
                </a:solidFill>
              </a:defRPr>
            </a:lvl1pPr>
            <a:lvl2pPr>
              <a:defRPr sz="20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6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Slide Number Placeholder 4">
            <a:extLst>
              <a:ext uri="{FF2B5EF4-FFF2-40B4-BE49-F238E27FC236}">
                <a16:creationId xmlns:a16="http://schemas.microsoft.com/office/drawing/2014/main" id="{1A8B06E9-672B-49AA-8789-D576D568087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86646" y="6363709"/>
            <a:ext cx="97536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marL="0" indent="0" algn="l">
              <a:buFont typeface="Arial" panose="020B0604020202020204" pitchFamily="34" charset="0"/>
              <a:buNone/>
              <a:defRPr sz="1133" b="1">
                <a:solidFill>
                  <a:schemeClr val="tx1"/>
                </a:solidFill>
              </a:defRPr>
            </a:lvl1pPr>
          </a:lstStyle>
          <a:p>
            <a:fld id="{626C978B-826E-438C-909A-E9C381D3FF0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Rectangle 8"/>
          <p:cNvSpPr/>
          <p:nvPr userDrawn="1"/>
        </p:nvSpPr>
        <p:spPr>
          <a:xfrm>
            <a:off x="1" y="0"/>
            <a:ext cx="12192000" cy="8534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</p:spTree>
    <p:extLst>
      <p:ext uri="{BB962C8B-B14F-4D97-AF65-F5344CB8AC3E}">
        <p14:creationId xmlns:p14="http://schemas.microsoft.com/office/powerpoint/2010/main" val="42230700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79121" y="234696"/>
            <a:ext cx="11033760" cy="975360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586646" y="6363709"/>
            <a:ext cx="97536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marL="0" indent="0" algn="l">
              <a:buFont typeface="Arial" panose="020B0604020202020204" pitchFamily="34" charset="0"/>
              <a:buNone/>
              <a:defRPr sz="1133" b="1">
                <a:solidFill>
                  <a:schemeClr val="tx1"/>
                </a:solidFill>
              </a:defRPr>
            </a:lvl1pPr>
          </a:lstStyle>
          <a:p>
            <a:fld id="{626C978B-826E-438C-909A-E9C381D3FF0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79121" y="1470401"/>
            <a:ext cx="11033760" cy="463296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88981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79" r:id="rId1"/>
    <p:sldLayoutId id="2147483973" r:id="rId2"/>
    <p:sldLayoutId id="2147483938" r:id="rId3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ftr="0" dt="0"/>
  <p:txStyles>
    <p:titleStyle>
      <a:lvl1pPr algn="l" defTabSz="914445" rtl="0" eaLnBrk="1" latinLnBrk="0" hangingPunct="1">
        <a:lnSpc>
          <a:spcPct val="90000"/>
        </a:lnSpc>
        <a:spcBef>
          <a:spcPct val="0"/>
        </a:spcBef>
        <a:buNone/>
        <a:defRPr lang="en-US" sz="3200" b="1" i="0" kern="1200" dirty="0" smtClean="0">
          <a:solidFill>
            <a:schemeClr val="tx1"/>
          </a:solidFill>
          <a:latin typeface="Arial" charset="0"/>
          <a:ea typeface="+mj-ea"/>
          <a:cs typeface="Arial" charset="0"/>
        </a:defRPr>
      </a:lvl1pPr>
    </p:titleStyle>
    <p:bodyStyle>
      <a:lvl1pPr marL="234962" indent="-234962" algn="l" defTabSz="1219261" rtl="0" eaLnBrk="1" latinLnBrk="0" hangingPunct="1">
        <a:lnSpc>
          <a:spcPct val="100000"/>
        </a:lnSpc>
        <a:spcBef>
          <a:spcPts val="1600"/>
        </a:spcBef>
        <a:buClr>
          <a:schemeClr val="accent1"/>
        </a:buClr>
        <a:buSzPct val="80000"/>
        <a:buFont typeface="Webdings" panose="05030102010509060703" pitchFamily="18" charset="2"/>
        <a:buChar char="4"/>
        <a:defRPr lang="en-US" sz="2400" b="0" kern="1200" dirty="0" smtClean="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452989" indent="-220144" algn="l" defTabSz="914445" rtl="0" eaLnBrk="1" latinLnBrk="0" hangingPunct="1">
        <a:lnSpc>
          <a:spcPct val="95000"/>
        </a:lnSpc>
        <a:spcBef>
          <a:spcPts val="600"/>
        </a:spcBef>
        <a:buClr>
          <a:schemeClr val="accent1"/>
        </a:buClr>
        <a:buSzPct val="80000"/>
        <a:buFont typeface="Wingdings 3" panose="05040102010807070707" pitchFamily="18" charset="2"/>
        <a:buChar char="¬"/>
        <a:defRPr lang="en-US" sz="2000" kern="1200" dirty="0" smtClean="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685835" indent="-232845" algn="l" defTabSz="914445" rtl="0" eaLnBrk="1" latinLnBrk="0" hangingPunct="1">
        <a:lnSpc>
          <a:spcPct val="95000"/>
        </a:lnSpc>
        <a:spcBef>
          <a:spcPts val="833"/>
        </a:spcBef>
        <a:buClr>
          <a:schemeClr val="tx1"/>
        </a:buClr>
        <a:buSzPct val="80000"/>
        <a:buFont typeface="Wingdings 3" panose="05040102010807070707" pitchFamily="18" charset="2"/>
        <a:buChar char="¬"/>
        <a:defRPr lang="en-US" sz="1600" kern="1200" dirty="0" smtClean="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916563" indent="-230729" algn="l" defTabSz="914445" rtl="0" eaLnBrk="1" latinLnBrk="0" hangingPunct="1">
        <a:lnSpc>
          <a:spcPct val="95000"/>
        </a:lnSpc>
        <a:spcBef>
          <a:spcPts val="833"/>
        </a:spcBef>
        <a:buClr>
          <a:schemeClr val="tx1"/>
        </a:buClr>
        <a:buSzPct val="80000"/>
        <a:buFont typeface="Wingdings 3" panose="05040102010807070707" pitchFamily="18" charset="2"/>
        <a:buChar char="¬"/>
        <a:defRPr lang="en-US" sz="1600" kern="1200" dirty="0" smtClean="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1138824" indent="-222262" algn="l" defTabSz="914445" rtl="0" eaLnBrk="1" latinLnBrk="0" hangingPunct="1">
        <a:lnSpc>
          <a:spcPct val="95000"/>
        </a:lnSpc>
        <a:spcBef>
          <a:spcPts val="833"/>
        </a:spcBef>
        <a:buClr>
          <a:schemeClr val="tx1"/>
        </a:buClr>
        <a:buSzPct val="80000"/>
        <a:buFont typeface="Wingdings 3" panose="05040102010807070707" pitchFamily="18" charset="2"/>
        <a:buChar char="¬"/>
        <a:tabLst/>
        <a:defRPr lang="en-US" sz="1600" kern="1200" dirty="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725" indent="-228612" algn="l" defTabSz="91444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1" kern="1200">
          <a:solidFill>
            <a:schemeClr val="tx1"/>
          </a:solidFill>
          <a:latin typeface="+mn-lt"/>
          <a:ea typeface="+mn-ea"/>
          <a:cs typeface="+mn-cs"/>
        </a:defRPr>
      </a:lvl6pPr>
      <a:lvl7pPr marL="2971948" indent="-228612" algn="l" defTabSz="91444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1" kern="1200">
          <a:solidFill>
            <a:schemeClr val="tx1"/>
          </a:solidFill>
          <a:latin typeface="+mn-lt"/>
          <a:ea typeface="+mn-ea"/>
          <a:cs typeface="+mn-cs"/>
        </a:defRPr>
      </a:lvl7pPr>
      <a:lvl8pPr marL="3429171" indent="-228612" algn="l" defTabSz="91444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1" kern="1200">
          <a:solidFill>
            <a:schemeClr val="tx1"/>
          </a:solidFill>
          <a:latin typeface="+mn-lt"/>
          <a:ea typeface="+mn-ea"/>
          <a:cs typeface="+mn-cs"/>
        </a:defRPr>
      </a:lvl8pPr>
      <a:lvl9pPr marL="3886394" indent="-228612" algn="l" defTabSz="91444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45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1pPr>
      <a:lvl2pPr marL="457223" algn="l" defTabSz="914445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2pPr>
      <a:lvl3pPr marL="914445" algn="l" defTabSz="914445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3pPr>
      <a:lvl4pPr marL="1371668" algn="l" defTabSz="914445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4pPr>
      <a:lvl5pPr marL="1828892" algn="l" defTabSz="914445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5pPr>
      <a:lvl6pPr marL="2286115" algn="l" defTabSz="914445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6pPr>
      <a:lvl7pPr marL="2743337" algn="l" defTabSz="914445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7pPr>
      <a:lvl8pPr marL="3200560" algn="l" defTabSz="914445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8pPr>
      <a:lvl9pPr marL="3657783" algn="l" defTabSz="914445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orient="horz" pos="4176" userDrawn="1">
          <p15:clr>
            <a:srgbClr val="F26B43"/>
          </p15:clr>
        </p15:guide>
        <p15:guide id="4" pos="448" userDrawn="1">
          <p15:clr>
            <a:srgbClr val="F26B43"/>
          </p15:clr>
        </p15:guide>
        <p15:guide id="5" pos="7232" userDrawn="1">
          <p15:clr>
            <a:srgbClr val="F26B43"/>
          </p15:clr>
        </p15:guide>
        <p15:guide id="6" orient="horz" pos="208" userDrawn="1">
          <p15:clr>
            <a:srgbClr val="F26B43"/>
          </p15:clr>
        </p15:guide>
        <p15:guide id="7" orient="horz" pos="976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44D831-C4F5-2039-01A5-3D51319E30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1"/>
                </a:solidFill>
              </a:rPr>
              <a:t>Summary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7B11FE0-84ED-E96A-0134-A49B6C4C710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6C978B-826E-438C-909A-E9C381D3FF04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AB3D7D1-56B8-4476-1D5A-1924A03118A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9121" y="1066800"/>
            <a:ext cx="11033760" cy="5036561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b="1" dirty="0"/>
              <a:t>Two published papers: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/>
              <a:t>One paper on accelerating temporal graphs, Learning on graphs’22 best paper award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/>
              <a:t>Semi-supervised GNN for pileup mitigation, the European Physics Journal C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b="1" dirty="0"/>
              <a:t>One top-1 rank </a:t>
            </a:r>
            <a:r>
              <a:rPr lang="en-US" dirty="0"/>
              <a:t>at </a:t>
            </a:r>
            <a:r>
              <a:rPr lang="en-US" sz="2400" i="1" dirty="0"/>
              <a:t>3D object detection </a:t>
            </a:r>
            <a:r>
              <a:rPr lang="en-US" sz="2400" dirty="0"/>
              <a:t>benchmark: </a:t>
            </a:r>
            <a:r>
              <a:rPr lang="en-US" sz="2400" dirty="0" err="1"/>
              <a:t>BEVFusion</a:t>
            </a:r>
            <a:r>
              <a:rPr lang="en-US" sz="2400" dirty="0"/>
              <a:t> </a:t>
            </a:r>
            <a:endParaRPr lang="en-US" dirty="0"/>
          </a:p>
          <a:p>
            <a:pPr>
              <a:buFont typeface="Arial" panose="020B0604020202020204" pitchFamily="34" charset="0"/>
              <a:buChar char="•"/>
            </a:pPr>
            <a:r>
              <a:rPr lang="en-US" b="1" dirty="0"/>
              <a:t>Submitted two papers: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000" dirty="0" err="1"/>
              <a:t>FlatFormer</a:t>
            </a:r>
            <a:r>
              <a:rPr lang="en-US" sz="2000" dirty="0"/>
              <a:t>, an efficient point cloud transformer model, submitted to CVPR’22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/>
              <a:t>Interpretable Point cloud models, submitted to ICLR’23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b="1" dirty="0"/>
              <a:t>On-going works: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 err="1"/>
              <a:t>FlatFormer</a:t>
            </a:r>
            <a:r>
              <a:rPr lang="en-US" dirty="0"/>
              <a:t>, further improvements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/>
              <a:t>Point-cloud OOD benchmarks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/>
              <a:t>Graph OOD/ domain adaptation paper to be submitted to ICML’23 </a:t>
            </a:r>
          </a:p>
          <a:p>
            <a:pPr lvl="1">
              <a:buFont typeface="Arial" panose="020B0604020202020204" pitchFamily="34" charset="0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01023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A6E2446-E96A-47B1-BD17-91B9A250A9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6C978B-826E-438C-909A-E9C381D3FF04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B963E8C4-6A83-4683-9711-378D763536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28600"/>
            <a:ext cx="10515600" cy="990600"/>
          </a:xfrm>
        </p:spPr>
        <p:txBody>
          <a:bodyPr/>
          <a:lstStyle/>
          <a:p>
            <a:r>
              <a:rPr lang="en-US" dirty="0">
                <a:solidFill>
                  <a:schemeClr val="accent1"/>
                </a:solidFill>
              </a:rPr>
              <a:t>Algorithm-System-Hardware Co-Design for</a:t>
            </a:r>
            <a:br>
              <a:rPr lang="en-US" dirty="0">
                <a:solidFill>
                  <a:schemeClr val="accent1"/>
                </a:solidFill>
              </a:rPr>
            </a:br>
            <a:r>
              <a:rPr lang="en-US" dirty="0">
                <a:solidFill>
                  <a:schemeClr val="accent1"/>
                </a:solidFill>
              </a:rPr>
              <a:t>Efficient Point Cloud Processing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1CD0116F-4595-490B-BD06-180CBD4E67C6}"/>
              </a:ext>
            </a:extLst>
          </p:cNvPr>
          <p:cNvSpPr/>
          <p:nvPr/>
        </p:nvSpPr>
        <p:spPr>
          <a:xfrm>
            <a:off x="381000" y="1962504"/>
            <a:ext cx="11497355" cy="43242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b="1" dirty="0"/>
              <a:t>Achievements in the last quarter</a:t>
            </a:r>
            <a:r>
              <a:rPr lang="en-US" sz="2400" dirty="0"/>
              <a:t>:</a:t>
            </a:r>
          </a:p>
          <a:p>
            <a:pPr marL="914320" lvl="1" indent="-4572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/>
              <a:t>Evaluated </a:t>
            </a:r>
            <a:r>
              <a:rPr lang="en-US" sz="2400" dirty="0" err="1"/>
              <a:t>BEVFusion</a:t>
            </a:r>
            <a:r>
              <a:rPr lang="en-US" sz="2400" dirty="0"/>
              <a:t> on </a:t>
            </a:r>
            <a:r>
              <a:rPr lang="en-US" sz="2400" dirty="0" err="1"/>
              <a:t>Argoverse</a:t>
            </a:r>
            <a:r>
              <a:rPr lang="en-US" sz="2400" dirty="0"/>
              <a:t> 2:</a:t>
            </a:r>
          </a:p>
          <a:p>
            <a:pPr marL="1371440" lvl="2" indent="-4572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/>
              <a:t>Ranked </a:t>
            </a:r>
            <a:r>
              <a:rPr lang="en-US" sz="2400" b="1" dirty="0"/>
              <a:t>1</a:t>
            </a:r>
            <a:r>
              <a:rPr lang="en-US" sz="2400" b="1" baseline="30000" dirty="0"/>
              <a:t>st</a:t>
            </a:r>
            <a:r>
              <a:rPr lang="en-US" sz="2400" dirty="0"/>
              <a:t> on </a:t>
            </a:r>
            <a:r>
              <a:rPr lang="en-US" sz="2400" i="1" dirty="0"/>
              <a:t>3D object detection </a:t>
            </a:r>
            <a:r>
              <a:rPr lang="en-US" sz="2400" dirty="0"/>
              <a:t>benchmark.</a:t>
            </a:r>
          </a:p>
          <a:p>
            <a:pPr marL="914320" lvl="1" indent="-4572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/>
              <a:t>Developed </a:t>
            </a:r>
            <a:r>
              <a:rPr lang="en-US" sz="2400" dirty="0" err="1"/>
              <a:t>FlatFormer</a:t>
            </a:r>
            <a:r>
              <a:rPr lang="en-US" sz="2400" dirty="0"/>
              <a:t>, an efficient point cloud transformer model</a:t>
            </a:r>
            <a:r>
              <a:rPr lang="en-US" sz="2400" i="1" dirty="0"/>
              <a:t>.</a:t>
            </a:r>
          </a:p>
          <a:p>
            <a:pPr marL="1371440" lvl="2" indent="-4572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/>
              <a:t>Achieved state-of-the-art accuracy on Waymo Open Dataset with </a:t>
            </a:r>
            <a:r>
              <a:rPr lang="en-US" sz="2400" b="1" dirty="0"/>
              <a:t>4.6 times</a:t>
            </a:r>
            <a:r>
              <a:rPr lang="en-US" sz="2400" dirty="0"/>
              <a:t> speedup over (</a:t>
            </a:r>
            <a:r>
              <a:rPr lang="en-US" sz="2400" i="1" dirty="0"/>
              <a:t>transformer-based</a:t>
            </a:r>
            <a:r>
              <a:rPr lang="en-US" sz="2400" dirty="0"/>
              <a:t>) SST and </a:t>
            </a:r>
            <a:r>
              <a:rPr lang="en-US" sz="2400" b="1" dirty="0"/>
              <a:t>1.4 times</a:t>
            </a:r>
            <a:r>
              <a:rPr lang="en-US" sz="2400" dirty="0"/>
              <a:t> speedup over (</a:t>
            </a:r>
            <a:r>
              <a:rPr lang="en-US" sz="2400" i="1" dirty="0"/>
              <a:t>sparse convolutional</a:t>
            </a:r>
            <a:r>
              <a:rPr lang="en-US" sz="2400" dirty="0"/>
              <a:t>) CenterPoint.</a:t>
            </a:r>
          </a:p>
          <a:p>
            <a:pPr marL="1371440" lvl="2" indent="-4572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/>
              <a:t>Submitted the paper to CVPR 2023.</a:t>
            </a:r>
          </a:p>
          <a:p>
            <a:pPr marL="457200" indent="-4572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b="1" dirty="0"/>
              <a:t>Plan for Jan.</a:t>
            </a:r>
            <a:r>
              <a:rPr lang="en-US" sz="2400" dirty="0"/>
              <a:t>:</a:t>
            </a:r>
          </a:p>
          <a:p>
            <a:pPr marL="914320" lvl="1" indent="-4572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/>
              <a:t>Improve </a:t>
            </a:r>
            <a:r>
              <a:rPr lang="en-US" sz="2400" dirty="0" err="1"/>
              <a:t>FlatFormer’s</a:t>
            </a:r>
            <a:r>
              <a:rPr lang="en-US" sz="2400" dirty="0"/>
              <a:t> accuracy and efficiency. </a:t>
            </a:r>
          </a:p>
        </p:txBody>
      </p:sp>
      <p:sp>
        <p:nvSpPr>
          <p:cNvPr id="6" name="TextBox 35">
            <a:extLst>
              <a:ext uri="{FF2B5EF4-FFF2-40B4-BE49-F238E27FC236}">
                <a16:creationId xmlns:a16="http://schemas.microsoft.com/office/drawing/2014/main" id="{431E5DF0-CCFA-4B4F-BD42-B15D69F1A7E9}"/>
              </a:ext>
            </a:extLst>
          </p:cNvPr>
          <p:cNvSpPr txBox="1"/>
          <p:nvPr/>
        </p:nvSpPr>
        <p:spPr>
          <a:xfrm>
            <a:off x="-2286000" y="1398647"/>
            <a:ext cx="1447800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24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20" algn="l" defTabSz="91424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40" algn="l" defTabSz="91424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360" algn="l" defTabSz="91424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480" algn="l" defTabSz="91424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600" algn="l" defTabSz="91424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720" algn="l" defTabSz="91424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9840" algn="l" defTabSz="91424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6960" algn="l" defTabSz="91424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b="1" dirty="0"/>
              <a:t>			</a:t>
            </a:r>
            <a:r>
              <a:rPr lang="en-US" sz="2400" b="1" i="1" dirty="0">
                <a:solidFill>
                  <a:schemeClr val="accent1"/>
                </a:solidFill>
              </a:rPr>
              <a:t> Team at MIT: </a:t>
            </a:r>
            <a:r>
              <a:rPr lang="en-US" sz="2400" b="1" dirty="0" err="1"/>
              <a:t>Zhijian</a:t>
            </a:r>
            <a:r>
              <a:rPr lang="en-US" sz="2400" b="1" dirty="0"/>
              <a:t> Liu, </a:t>
            </a:r>
            <a:r>
              <a:rPr lang="en-US" sz="2400" b="1" dirty="0" err="1"/>
              <a:t>Haotian</a:t>
            </a:r>
            <a:r>
              <a:rPr lang="en-US" sz="2400" b="1" dirty="0"/>
              <a:t> Tang, Yujun Lin</a:t>
            </a:r>
            <a:r>
              <a:rPr lang="en-US" altLang="zh-CN" sz="2400" b="1" dirty="0"/>
              <a:t>,</a:t>
            </a:r>
            <a:r>
              <a:rPr lang="zh-CN" altLang="en-US" sz="2400" b="1" dirty="0"/>
              <a:t> </a:t>
            </a:r>
            <a:r>
              <a:rPr lang="en-US" altLang="zh-CN" sz="2400" b="1" dirty="0"/>
              <a:t>Song</a:t>
            </a:r>
            <a:r>
              <a:rPr lang="zh-CN" altLang="en-US" sz="2400" b="1" dirty="0"/>
              <a:t> </a:t>
            </a:r>
            <a:r>
              <a:rPr lang="en-US" altLang="zh-CN" sz="2400" b="1" dirty="0"/>
              <a:t>Han</a:t>
            </a:r>
            <a:r>
              <a:rPr lang="en-US" sz="2400" b="1" dirty="0"/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18072068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A6E2446-E96A-47B1-BD17-91B9A250A9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368300" y="6446837"/>
            <a:ext cx="975360" cy="365125"/>
          </a:xfrm>
        </p:spPr>
        <p:txBody>
          <a:bodyPr/>
          <a:lstStyle/>
          <a:p>
            <a:fld id="{626C978B-826E-438C-909A-E9C381D3FF04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B963E8C4-6A83-4683-9711-378D763536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28600"/>
            <a:ext cx="12268200" cy="588983"/>
          </a:xfrm>
        </p:spPr>
        <p:txBody>
          <a:bodyPr/>
          <a:lstStyle/>
          <a:p>
            <a:r>
              <a:rPr lang="en-US" dirty="0">
                <a:solidFill>
                  <a:schemeClr val="accent1"/>
                </a:solidFill>
              </a:rPr>
              <a:t>Interpretable/Generalizable/Scalable Graph/Point Cloud ML</a:t>
            </a:r>
            <a:r>
              <a:rPr lang="zh-CN" altLang="en-US" dirty="0">
                <a:solidFill>
                  <a:schemeClr val="accent1"/>
                </a:solidFill>
              </a:rPr>
              <a:t> 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23" name="TextBox 35">
            <a:extLst>
              <a:ext uri="{FF2B5EF4-FFF2-40B4-BE49-F238E27FC236}">
                <a16:creationId xmlns:a16="http://schemas.microsoft.com/office/drawing/2014/main" id="{F9A70453-82DD-416C-BD53-5B1CDACF78A2}"/>
              </a:ext>
            </a:extLst>
          </p:cNvPr>
          <p:cNvSpPr txBox="1"/>
          <p:nvPr/>
        </p:nvSpPr>
        <p:spPr>
          <a:xfrm>
            <a:off x="381000" y="935556"/>
            <a:ext cx="12585700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24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20" algn="l" defTabSz="91424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40" algn="l" defTabSz="91424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360" algn="l" defTabSz="91424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480" algn="l" defTabSz="91424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600" algn="l" defTabSz="91424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720" algn="l" defTabSz="91424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9840" algn="l" defTabSz="91424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6960" algn="l" defTabSz="91424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b="1" i="1" dirty="0">
                <a:solidFill>
                  <a:schemeClr val="accent1"/>
                </a:solidFill>
              </a:rPr>
              <a:t>Team at Purdue: </a:t>
            </a:r>
            <a:r>
              <a:rPr lang="en-US" sz="2400" b="1" dirty="0">
                <a:latin typeface="+mj-lt"/>
                <a:cs typeface="Times New Roman" panose="02020603050405020304" pitchFamily="18" charset="0"/>
              </a:rPr>
              <a:t>Siqi Miao, Mia Liu, </a:t>
            </a:r>
            <a:r>
              <a:rPr lang="en-US" sz="2400" b="1" dirty="0" err="1">
                <a:latin typeface="+mj-lt"/>
                <a:cs typeface="Times New Roman" panose="02020603050405020304" pitchFamily="18" charset="0"/>
              </a:rPr>
              <a:t>Yunan</a:t>
            </a:r>
            <a:r>
              <a:rPr lang="en-US" sz="2400" b="1" dirty="0">
                <a:latin typeface="+mj-lt"/>
                <a:cs typeface="Times New Roman" panose="02020603050405020304" pitchFamily="18" charset="0"/>
              </a:rPr>
              <a:t> Luo</a:t>
            </a:r>
            <a:r>
              <a:rPr lang="en-US" altLang="zh-CN" sz="2400" b="1" dirty="0">
                <a:latin typeface="+mj-lt"/>
                <a:cs typeface="Times New Roman" panose="02020603050405020304" pitchFamily="18" charset="0"/>
              </a:rPr>
              <a:t>,</a:t>
            </a:r>
            <a:r>
              <a:rPr lang="zh-CN" altLang="en-US" sz="2400" b="1" dirty="0">
                <a:latin typeface="+mj-lt"/>
                <a:cs typeface="Times New Roman" panose="02020603050405020304" pitchFamily="18" charset="0"/>
              </a:rPr>
              <a:t> </a:t>
            </a:r>
            <a:r>
              <a:rPr lang="en-US" altLang="zh-CN" sz="2400" b="1" dirty="0">
                <a:latin typeface="+mj-lt"/>
                <a:cs typeface="Times New Roman" panose="02020603050405020304" pitchFamily="18" charset="0"/>
              </a:rPr>
              <a:t>Pan</a:t>
            </a:r>
            <a:r>
              <a:rPr lang="zh-CN" altLang="en-US" sz="2400" b="1" dirty="0">
                <a:latin typeface="+mj-lt"/>
                <a:cs typeface="Times New Roman" panose="02020603050405020304" pitchFamily="18" charset="0"/>
              </a:rPr>
              <a:t> </a:t>
            </a:r>
            <a:r>
              <a:rPr lang="en-US" altLang="zh-CN" sz="2400" b="1" dirty="0">
                <a:latin typeface="+mj-lt"/>
                <a:cs typeface="Times New Roman" panose="02020603050405020304" pitchFamily="18" charset="0"/>
              </a:rPr>
              <a:t>Li</a:t>
            </a:r>
            <a:endParaRPr lang="en-US" sz="2400" b="1" dirty="0">
              <a:latin typeface="+mj-lt"/>
              <a:cs typeface="Times New Roman" panose="02020603050405020304" pitchFamily="18" charset="0"/>
            </a:endParaRPr>
          </a:p>
          <a:p>
            <a:endParaRPr lang="en-US" sz="2400" b="1" dirty="0"/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E7031BF6-BB2E-4CE3-B1AB-B2B4FBCE76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4247" y="1507189"/>
            <a:ext cx="11033760" cy="518728"/>
          </a:xfrm>
        </p:spPr>
        <p:txBody>
          <a:bodyPr/>
          <a:lstStyle/>
          <a:p>
            <a:pPr>
              <a:buClrTx/>
              <a:buFont typeface="Arial" panose="020B0604020202020204" pitchFamily="34" charset="0"/>
              <a:buChar char="•"/>
            </a:pPr>
            <a:r>
              <a:rPr lang="en-US" altLang="zh-CN" b="1" dirty="0">
                <a:latin typeface="+mn-lt"/>
                <a:cs typeface="+mn-cs"/>
              </a:rPr>
              <a:t>Achievements </a:t>
            </a:r>
            <a:r>
              <a:rPr lang="en-US" altLang="zh-CN" sz="2400" b="1" dirty="0">
                <a:latin typeface="+mn-lt"/>
                <a:cs typeface="+mn-cs"/>
              </a:rPr>
              <a:t>in the last quarter </a:t>
            </a:r>
            <a:r>
              <a:rPr lang="en-US" altLang="zh-CN" b="1" dirty="0">
                <a:latin typeface="+mn-lt"/>
                <a:cs typeface="+mn-cs"/>
              </a:rPr>
              <a:t>:</a:t>
            </a:r>
            <a:endParaRPr lang="en-US" altLang="zh-CN" sz="1800" b="1" dirty="0">
              <a:latin typeface="+mn-lt"/>
              <a:cs typeface="+mn-cs"/>
            </a:endParaRPr>
          </a:p>
          <a:p>
            <a:pPr lvl="1">
              <a:buClrTx/>
              <a:buFont typeface="Arial" panose="020B0604020202020204" pitchFamily="34" charset="0"/>
              <a:buChar char="•"/>
            </a:pPr>
            <a:endParaRPr lang="en-US" b="1" dirty="0">
              <a:latin typeface="+mn-lt"/>
              <a:cs typeface="+mn-cs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3CE09DF-AEDF-4BBC-93CE-2EF82C7A0863}"/>
              </a:ext>
            </a:extLst>
          </p:cNvPr>
          <p:cNvSpPr txBox="1"/>
          <p:nvPr/>
        </p:nvSpPr>
        <p:spPr>
          <a:xfrm>
            <a:off x="825500" y="1879937"/>
            <a:ext cx="10147300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0" i="0" dirty="0">
                <a:effectLst/>
                <a:cs typeface="Calibri" panose="020F0502020204030204" pitchFamily="34" charset="0"/>
              </a:rPr>
              <a:t>Submitted the interpretable geometric learning paper</a:t>
            </a:r>
          </a:p>
          <a:p>
            <a:pPr marL="742870" lvl="1" indent="-285750">
              <a:buFont typeface="Arial" panose="020B0604020202020204" pitchFamily="34" charset="0"/>
              <a:buChar char="•"/>
            </a:pPr>
            <a:r>
              <a:rPr lang="en-US" sz="2000" dirty="0">
                <a:cs typeface="Calibri" panose="020F0502020204030204" pitchFamily="34" charset="0"/>
              </a:rPr>
              <a:t>Accepted at </a:t>
            </a:r>
            <a:r>
              <a:rPr lang="en-US" sz="2000" dirty="0" err="1">
                <a:cs typeface="Calibri" panose="020F0502020204030204" pitchFamily="34" charset="0"/>
              </a:rPr>
              <a:t>NeurIPS</a:t>
            </a:r>
            <a:r>
              <a:rPr lang="en-US" sz="2000" dirty="0">
                <a:cs typeface="Calibri" panose="020F0502020204030204" pitchFamily="34" charset="0"/>
              </a:rPr>
              <a:t> 2022 AI for Science Workshop, review score 8/8/6 </a:t>
            </a:r>
          </a:p>
          <a:p>
            <a:pPr marL="742870" lvl="1" indent="-285750">
              <a:buFont typeface="Arial" panose="020B0604020202020204" pitchFamily="34" charset="0"/>
              <a:buChar char="•"/>
            </a:pPr>
            <a:r>
              <a:rPr lang="en-US" altLang="zh-CN" sz="2000" dirty="0">
                <a:latin typeface="+mn-lt"/>
                <a:cs typeface="+mn-cs"/>
              </a:rPr>
              <a:t>Submitted to ICLR 2023 and prepared </a:t>
            </a:r>
            <a:r>
              <a:rPr lang="en-US" sz="2000" dirty="0"/>
              <a:t>the rebuttal for </a:t>
            </a:r>
            <a:r>
              <a:rPr lang="en-US" altLang="zh-CN" sz="2000" dirty="0">
                <a:latin typeface="+mn-lt"/>
                <a:cs typeface="+mn-cs"/>
              </a:rPr>
              <a:t>it, review score 8/8/6/6</a:t>
            </a:r>
          </a:p>
        </p:txBody>
      </p:sp>
      <p:sp>
        <p:nvSpPr>
          <p:cNvPr id="15" name="Content Placeholder 3">
            <a:extLst>
              <a:ext uri="{FF2B5EF4-FFF2-40B4-BE49-F238E27FC236}">
                <a16:creationId xmlns:a16="http://schemas.microsoft.com/office/drawing/2014/main" id="{F50E6FA2-4390-47B4-9602-51C5F33982BB}"/>
              </a:ext>
            </a:extLst>
          </p:cNvPr>
          <p:cNvSpPr txBox="1">
            <a:spLocks/>
          </p:cNvSpPr>
          <p:nvPr/>
        </p:nvSpPr>
        <p:spPr>
          <a:xfrm>
            <a:off x="411973" y="5562600"/>
            <a:ext cx="11033760" cy="51872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34962" indent="-234962" algn="l" defTabSz="1219261" rtl="0" eaLnBrk="1" latinLnBrk="0" hangingPunct="1">
              <a:lnSpc>
                <a:spcPct val="100000"/>
              </a:lnSpc>
              <a:spcBef>
                <a:spcPts val="1600"/>
              </a:spcBef>
              <a:buClr>
                <a:schemeClr val="accent1"/>
              </a:buClr>
              <a:buSzPct val="80000"/>
              <a:buFont typeface="Webdings" panose="05030102010509060703" pitchFamily="18" charset="2"/>
              <a:buChar char=""/>
              <a:defRPr lang="en-US" sz="2400" b="0" kern="1200" dirty="0" smtClean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2989" indent="-220144" algn="l" defTabSz="914445" rtl="0" eaLnBrk="1" latinLnBrk="0" hangingPunct="1">
              <a:lnSpc>
                <a:spcPct val="95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"/>
              <a:defRPr lang="en-US"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685835" indent="-232845" algn="l" defTabSz="914445" rtl="0" eaLnBrk="1" latinLnBrk="0" hangingPunct="1">
              <a:lnSpc>
                <a:spcPct val="95000"/>
              </a:lnSpc>
              <a:spcBef>
                <a:spcPts val="833"/>
              </a:spcBef>
              <a:buClr>
                <a:schemeClr val="tx1"/>
              </a:buClr>
              <a:buSzPct val="80000"/>
              <a:buFont typeface="Wingdings 3" panose="05040102010807070707" pitchFamily="18" charset="2"/>
              <a:buChar char="¬"/>
              <a:defRPr lang="en-US"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916563" indent="-230729" algn="l" defTabSz="914445" rtl="0" eaLnBrk="1" latinLnBrk="0" hangingPunct="1">
              <a:lnSpc>
                <a:spcPct val="95000"/>
              </a:lnSpc>
              <a:spcBef>
                <a:spcPts val="833"/>
              </a:spcBef>
              <a:buClr>
                <a:schemeClr val="tx1"/>
              </a:buClr>
              <a:buSzPct val="80000"/>
              <a:buFont typeface="Wingdings 3" panose="05040102010807070707" pitchFamily="18" charset="2"/>
              <a:buChar char="¬"/>
              <a:defRPr lang="en-US"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138824" indent="-222262" algn="l" defTabSz="914445" rtl="0" eaLnBrk="1" latinLnBrk="0" hangingPunct="1">
              <a:lnSpc>
                <a:spcPct val="95000"/>
              </a:lnSpc>
              <a:spcBef>
                <a:spcPts val="833"/>
              </a:spcBef>
              <a:buClr>
                <a:schemeClr val="tx1"/>
              </a:buClr>
              <a:buSzPct val="80000"/>
              <a:buFont typeface="Wingdings 3" panose="05040102010807070707" pitchFamily="18" charset="2"/>
              <a:buChar char="¬"/>
              <a:tabLst/>
              <a:defRPr lang="en-US"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725" indent="-228612" algn="l" defTabSz="914445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948" indent="-228612" algn="l" defTabSz="914445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171" indent="-228612" algn="l" defTabSz="914445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394" indent="-228612" algn="l" defTabSz="914445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Tx/>
              <a:buFont typeface="Arial" panose="020B0604020202020204" pitchFamily="34" charset="0"/>
              <a:buChar char="•"/>
            </a:pPr>
            <a:r>
              <a:rPr lang="en-US" altLang="zh-CN" b="1" dirty="0">
                <a:latin typeface="+mn-lt"/>
                <a:cs typeface="+mn-cs"/>
              </a:rPr>
              <a:t>Plans in Jan.:</a:t>
            </a:r>
            <a:endParaRPr lang="en-US" altLang="zh-CN" sz="1800" b="1" dirty="0">
              <a:latin typeface="+mn-lt"/>
              <a:cs typeface="+mn-cs"/>
            </a:endParaRPr>
          </a:p>
          <a:p>
            <a:pPr lvl="1">
              <a:buClrTx/>
              <a:buFont typeface="Arial" panose="020B0604020202020204" pitchFamily="34" charset="0"/>
              <a:buChar char="•"/>
            </a:pPr>
            <a:endParaRPr lang="en-US" b="1" dirty="0">
              <a:latin typeface="+mn-lt"/>
              <a:cs typeface="+mn-cs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5666F2B-1514-C091-9D3D-5DE78C05543B}"/>
              </a:ext>
            </a:extLst>
          </p:cNvPr>
          <p:cNvSpPr txBox="1"/>
          <p:nvPr/>
        </p:nvSpPr>
        <p:spPr>
          <a:xfrm>
            <a:off x="404247" y="5943600"/>
            <a:ext cx="11823700" cy="7848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914320" lvl="1" indent="-4572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zh-CN" sz="2000" dirty="0"/>
              <a:t>Process and test datasets for OOD generalization in point cloud data</a:t>
            </a:r>
          </a:p>
          <a:p>
            <a:pPr marL="914320" lvl="1" indent="-4572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zh-CN" sz="2000" dirty="0">
                <a:latin typeface="+mn-lt"/>
                <a:cs typeface="+mn-cs"/>
              </a:rPr>
              <a:t>Find proper datasets and baselines to benchmark </a:t>
            </a:r>
            <a:r>
              <a:rPr lang="en-US" sz="2000" dirty="0">
                <a:cs typeface="Calibri" panose="020F0502020204030204" pitchFamily="34" charset="0"/>
              </a:rPr>
              <a:t>scalable models in geometric deep learning</a:t>
            </a:r>
            <a:endParaRPr lang="en-US" altLang="zh-CN" sz="2000" dirty="0">
              <a:latin typeface="+mn-lt"/>
              <a:cs typeface="+mn-cs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CDC1A92-F8EC-AC75-1AB1-0ED441F61C81}"/>
              </a:ext>
            </a:extLst>
          </p:cNvPr>
          <p:cNvSpPr txBox="1"/>
          <p:nvPr/>
        </p:nvSpPr>
        <p:spPr>
          <a:xfrm>
            <a:off x="825500" y="2819400"/>
            <a:ext cx="11256119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sz="2000" dirty="0"/>
              <a:t>Proposed a new project: Out-of-distribution (OOD) generalization for point cloud data</a:t>
            </a:r>
            <a:endParaRPr lang="en-US" altLang="zh-CN" sz="2000" dirty="0">
              <a:latin typeface="+mn-lt"/>
              <a:cs typeface="+mn-cs"/>
            </a:endParaRPr>
          </a:p>
          <a:p>
            <a:pPr marL="742870" lvl="1" indent="-285750">
              <a:buFont typeface="Arial" panose="020B0604020202020204" pitchFamily="34" charset="0"/>
              <a:buChar char="•"/>
            </a:pPr>
            <a:r>
              <a:rPr lang="en-US" sz="2000" dirty="0">
                <a:cs typeface="Calibri" panose="020F0502020204030204" pitchFamily="34" charset="0"/>
              </a:rPr>
              <a:t>Prepared datasets for this project</a:t>
            </a:r>
          </a:p>
          <a:p>
            <a:pPr marL="1199990" lvl="2" indent="-285750">
              <a:buFont typeface="Arial" panose="020B0604020202020204" pitchFamily="34" charset="0"/>
              <a:buChar char="•"/>
            </a:pPr>
            <a:r>
              <a:rPr lang="en-US" sz="2000" dirty="0">
                <a:cs typeface="Calibri" panose="020F0502020204030204" pitchFamily="34" charset="0"/>
              </a:rPr>
              <a:t>Tau -&gt; 3mu experiment (shifts in # of pileups)</a:t>
            </a:r>
          </a:p>
          <a:p>
            <a:pPr marL="1199990" lvl="2" indent="-285750">
              <a:buFont typeface="Arial" panose="020B0604020202020204" pitchFamily="34" charset="0"/>
              <a:buChar char="•"/>
            </a:pPr>
            <a:r>
              <a:rPr lang="en-US" sz="2000" dirty="0" err="1">
                <a:cs typeface="Calibri" panose="020F0502020204030204" pitchFamily="34" charset="0"/>
              </a:rPr>
              <a:t>Drak</a:t>
            </a:r>
            <a:r>
              <a:rPr lang="en-US" sz="2000" dirty="0">
                <a:cs typeface="Calibri" panose="020F0502020204030204" pitchFamily="34" charset="0"/>
              </a:rPr>
              <a:t> quest experiment (shifts between real &amp; simulated environments)</a:t>
            </a:r>
          </a:p>
          <a:p>
            <a:pPr marL="1199990" lvl="2" indent="-285750">
              <a:buFont typeface="Arial" panose="020B0604020202020204" pitchFamily="34" charset="0"/>
              <a:buChar char="•"/>
            </a:pPr>
            <a:r>
              <a:rPr lang="en-US" sz="2000" b="0" i="0" dirty="0">
                <a:solidFill>
                  <a:srgbClr val="202124"/>
                </a:solidFill>
                <a:effectLst/>
                <a:latin typeface="Roboto-Regular"/>
              </a:rPr>
              <a:t>Deep underground neutrino experiment (shifts </a:t>
            </a:r>
            <a:r>
              <a:rPr lang="en-US" sz="2000" dirty="0">
                <a:cs typeface="Calibri" panose="020F0502020204030204" pitchFamily="34" charset="0"/>
              </a:rPr>
              <a:t>between real &amp; simulated environments</a:t>
            </a:r>
            <a:r>
              <a:rPr lang="en-US" sz="2000" b="0" i="0" dirty="0">
                <a:solidFill>
                  <a:srgbClr val="202124"/>
                </a:solidFill>
                <a:effectLst/>
                <a:latin typeface="Roboto-Regular"/>
              </a:rPr>
              <a:t>)</a:t>
            </a:r>
            <a:endParaRPr lang="en-US" sz="2000" dirty="0">
              <a:cs typeface="Calibri" panose="020F0502020204030204" pitchFamily="34" charset="0"/>
            </a:endParaRPr>
          </a:p>
          <a:p>
            <a:pPr marL="1199990" lvl="2" indent="-285750">
              <a:buFont typeface="Arial" panose="020B0604020202020204" pitchFamily="34" charset="0"/>
              <a:buChar char="•"/>
            </a:pPr>
            <a:r>
              <a:rPr lang="en-US" sz="2000" dirty="0"/>
              <a:t>Structure-based binding affinity prediction (shifts in assay environments)</a:t>
            </a:r>
            <a:endParaRPr lang="en-US" sz="2000" dirty="0">
              <a:cs typeface="Calibri" panose="020F050202020403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DA14EE3-5F8D-5C06-0382-693A30790DF1}"/>
              </a:ext>
            </a:extLst>
          </p:cNvPr>
          <p:cNvSpPr txBox="1"/>
          <p:nvPr/>
        </p:nvSpPr>
        <p:spPr>
          <a:xfrm>
            <a:off x="855980" y="4648200"/>
            <a:ext cx="11564620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cs typeface="Calibri" panose="020F0502020204030204" pitchFamily="34" charset="0"/>
              </a:rPr>
              <a:t>Proposed a new project: Scalable geometric deep learning for point cloud data</a:t>
            </a:r>
          </a:p>
          <a:p>
            <a:pPr marL="742870" lvl="1" indent="-285750">
              <a:buFont typeface="Arial" panose="020B0604020202020204" pitchFamily="34" charset="0"/>
              <a:buChar char="•"/>
            </a:pPr>
            <a:r>
              <a:rPr lang="en-US" sz="2000" dirty="0">
                <a:cs typeface="Calibri" panose="020F0502020204030204" pitchFamily="34" charset="0"/>
              </a:rPr>
              <a:t>Proposed to better utilize the geometric features in point cloud data</a:t>
            </a:r>
          </a:p>
          <a:p>
            <a:pPr marL="742870" lvl="1" indent="-285750">
              <a:buFont typeface="Arial" panose="020B0604020202020204" pitchFamily="34" charset="0"/>
              <a:buChar char="•"/>
            </a:pPr>
            <a:r>
              <a:rPr lang="en-US" sz="2000" dirty="0">
                <a:cs typeface="Calibri" panose="020F0502020204030204" pitchFamily="34" charset="0"/>
              </a:rPr>
              <a:t>Proposed hardware-algorithm co-design to further speed up inference time on GPUs/FPGAs</a:t>
            </a:r>
          </a:p>
        </p:txBody>
      </p:sp>
    </p:spTree>
    <p:extLst>
      <p:ext uri="{BB962C8B-B14F-4D97-AF65-F5344CB8AC3E}">
        <p14:creationId xmlns:p14="http://schemas.microsoft.com/office/powerpoint/2010/main" val="34708282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FAD6E8-9355-B44C-BCEA-5BFAA95E91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13360"/>
            <a:ext cx="11033760" cy="975360"/>
          </a:xfrm>
        </p:spPr>
        <p:txBody>
          <a:bodyPr/>
          <a:lstStyle/>
          <a:p>
            <a:r>
              <a:rPr lang="en-US" sz="2800" dirty="0">
                <a:solidFill>
                  <a:schemeClr val="accent1"/>
                </a:solidFill>
              </a:rPr>
              <a:t>Domain Adaptation on Graph Machine Learning 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D88FAE3-43D0-184F-B230-4F2C29CCFC4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6C978B-826E-438C-909A-E9C381D3FF04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5" name="TextBox 35">
            <a:extLst>
              <a:ext uri="{FF2B5EF4-FFF2-40B4-BE49-F238E27FC236}">
                <a16:creationId xmlns:a16="http://schemas.microsoft.com/office/drawing/2014/main" id="{DD820CFA-37EA-C74A-A7E6-26B6E8D3F467}"/>
              </a:ext>
            </a:extLst>
          </p:cNvPr>
          <p:cNvSpPr txBox="1"/>
          <p:nvPr/>
        </p:nvSpPr>
        <p:spPr>
          <a:xfrm>
            <a:off x="381000" y="773221"/>
            <a:ext cx="11125201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24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20" algn="l" defTabSz="91424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40" algn="l" defTabSz="91424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360" algn="l" defTabSz="91424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480" algn="l" defTabSz="91424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600" algn="l" defTabSz="91424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720" algn="l" defTabSz="91424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9840" algn="l" defTabSz="91424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6960" algn="l" defTabSz="91424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1" i="1" dirty="0">
                <a:solidFill>
                  <a:schemeClr val="accent1"/>
                </a:solidFill>
              </a:rPr>
              <a:t>Team at Purdue: </a:t>
            </a:r>
            <a:r>
              <a:rPr lang="en-US" altLang="zh-CN" sz="2000" b="1" i="1" dirty="0" err="1">
                <a:latin typeface="+mj-lt"/>
                <a:cs typeface="Times New Roman" panose="02020603050405020304" pitchFamily="18" charset="0"/>
              </a:rPr>
              <a:t>Shikun</a:t>
            </a:r>
            <a:r>
              <a:rPr lang="zh-CN" altLang="en-US" sz="2000" b="1" i="1" dirty="0">
                <a:latin typeface="+mj-lt"/>
                <a:cs typeface="Times New Roman" panose="02020603050405020304" pitchFamily="18" charset="0"/>
              </a:rPr>
              <a:t> </a:t>
            </a:r>
            <a:r>
              <a:rPr lang="en-US" altLang="zh-CN" sz="2000" b="1" i="1" dirty="0">
                <a:latin typeface="+mj-lt"/>
                <a:cs typeface="Times New Roman" panose="02020603050405020304" pitchFamily="18" charset="0"/>
              </a:rPr>
              <a:t>Liu,</a:t>
            </a:r>
            <a:r>
              <a:rPr lang="zh-CN" altLang="en-US" sz="2000" b="1" i="1" dirty="0">
                <a:latin typeface="+mj-lt"/>
                <a:cs typeface="Times New Roman" panose="02020603050405020304" pitchFamily="18" charset="0"/>
              </a:rPr>
              <a:t> </a:t>
            </a:r>
            <a:r>
              <a:rPr lang="en-US" altLang="zh-CN" sz="2000" b="1" i="1" dirty="0" err="1">
                <a:latin typeface="+mj-lt"/>
                <a:cs typeface="Times New Roman" panose="02020603050405020304" pitchFamily="18" charset="0"/>
              </a:rPr>
              <a:t>Tianchun</a:t>
            </a:r>
            <a:r>
              <a:rPr lang="zh-CN" altLang="en-US" sz="2000" b="1" i="1" dirty="0">
                <a:latin typeface="+mj-lt"/>
                <a:cs typeface="Times New Roman" panose="02020603050405020304" pitchFamily="18" charset="0"/>
              </a:rPr>
              <a:t> </a:t>
            </a:r>
            <a:r>
              <a:rPr lang="en-US" altLang="zh-CN" sz="2000" b="1" i="1" dirty="0">
                <a:latin typeface="+mj-lt"/>
                <a:cs typeface="Times New Roman" panose="02020603050405020304" pitchFamily="18" charset="0"/>
              </a:rPr>
              <a:t>Li,</a:t>
            </a:r>
            <a:r>
              <a:rPr lang="zh-CN" altLang="en-US" sz="2000" b="1" i="1" dirty="0">
                <a:latin typeface="+mj-lt"/>
                <a:cs typeface="Times New Roman" panose="02020603050405020304" pitchFamily="18" charset="0"/>
              </a:rPr>
              <a:t> </a:t>
            </a:r>
            <a:r>
              <a:rPr lang="en-US" altLang="zh-CN" sz="2000" b="1" i="1" dirty="0" err="1">
                <a:latin typeface="+mj-lt"/>
                <a:cs typeface="Times New Roman" panose="02020603050405020304" pitchFamily="18" charset="0"/>
              </a:rPr>
              <a:t>Miaoyuan</a:t>
            </a:r>
            <a:r>
              <a:rPr lang="zh-CN" altLang="en-US" sz="2000" b="1" i="1" dirty="0">
                <a:latin typeface="+mj-lt"/>
                <a:cs typeface="Times New Roman" panose="02020603050405020304" pitchFamily="18" charset="0"/>
              </a:rPr>
              <a:t> </a:t>
            </a:r>
            <a:r>
              <a:rPr lang="en-US" altLang="zh-CN" sz="2000" b="1" i="1" dirty="0">
                <a:latin typeface="+mj-lt"/>
                <a:cs typeface="Times New Roman" panose="02020603050405020304" pitchFamily="18" charset="0"/>
              </a:rPr>
              <a:t>Liu,</a:t>
            </a:r>
            <a:r>
              <a:rPr lang="zh-CN" altLang="en-US" sz="2000" b="1" i="1" dirty="0">
                <a:latin typeface="+mj-lt"/>
                <a:cs typeface="Times New Roman" panose="02020603050405020304" pitchFamily="18" charset="0"/>
              </a:rPr>
              <a:t> </a:t>
            </a:r>
            <a:r>
              <a:rPr lang="en-US" altLang="zh-CN" sz="2000" b="1" i="1" dirty="0">
                <a:latin typeface="+mj-lt"/>
                <a:cs typeface="Times New Roman" panose="02020603050405020304" pitchFamily="18" charset="0"/>
              </a:rPr>
              <a:t>Pan</a:t>
            </a:r>
            <a:r>
              <a:rPr lang="zh-CN" altLang="en-US" sz="2000" b="1" i="1" dirty="0">
                <a:latin typeface="+mj-lt"/>
                <a:cs typeface="Times New Roman" panose="02020603050405020304" pitchFamily="18" charset="0"/>
              </a:rPr>
              <a:t> </a:t>
            </a:r>
            <a:r>
              <a:rPr lang="en-US" altLang="zh-CN" sz="2000" b="1" i="1" dirty="0">
                <a:latin typeface="+mj-lt"/>
                <a:cs typeface="Times New Roman" panose="02020603050405020304" pitchFamily="18" charset="0"/>
              </a:rPr>
              <a:t>Li,</a:t>
            </a:r>
            <a:r>
              <a:rPr lang="zh-CN" altLang="en-US" sz="2000" b="1" i="1" dirty="0">
                <a:latin typeface="+mj-lt"/>
                <a:cs typeface="Times New Roman" panose="02020603050405020304" pitchFamily="18" charset="0"/>
              </a:rPr>
              <a:t> </a:t>
            </a:r>
            <a:r>
              <a:rPr lang="en-US" altLang="zh-CN" sz="2000" b="1" i="1" dirty="0">
                <a:latin typeface="+mj-lt"/>
                <a:cs typeface="Times New Roman" panose="02020603050405020304" pitchFamily="18" charset="0"/>
              </a:rPr>
              <a:t>and</a:t>
            </a:r>
            <a:r>
              <a:rPr lang="zh-CN" altLang="en-US" sz="2000" b="1" i="1" dirty="0">
                <a:latin typeface="+mj-lt"/>
                <a:cs typeface="Times New Roman" panose="02020603050405020304" pitchFamily="18" charset="0"/>
              </a:rPr>
              <a:t> </a:t>
            </a:r>
            <a:r>
              <a:rPr lang="en-US" altLang="zh-CN" sz="2000" b="1" i="1" dirty="0">
                <a:latin typeface="+mj-lt"/>
                <a:cs typeface="Times New Roman" panose="02020603050405020304" pitchFamily="18" charset="0"/>
              </a:rPr>
              <a:t>several</a:t>
            </a:r>
            <a:r>
              <a:rPr lang="zh-CN" altLang="en-US" sz="2000" b="1" i="1" dirty="0">
                <a:latin typeface="+mj-lt"/>
                <a:cs typeface="Times New Roman" panose="02020603050405020304" pitchFamily="18" charset="0"/>
              </a:rPr>
              <a:t> </a:t>
            </a:r>
            <a:r>
              <a:rPr lang="en-US" altLang="zh-CN" sz="2000" b="1" i="1" dirty="0">
                <a:latin typeface="+mj-lt"/>
                <a:cs typeface="Times New Roman" panose="02020603050405020304" pitchFamily="18" charset="0"/>
              </a:rPr>
              <a:t>external</a:t>
            </a:r>
            <a:r>
              <a:rPr lang="zh-CN" altLang="en-US" sz="2000" b="1" i="1" dirty="0">
                <a:latin typeface="+mj-lt"/>
                <a:cs typeface="Times New Roman" panose="02020603050405020304" pitchFamily="18" charset="0"/>
              </a:rPr>
              <a:t> </a:t>
            </a:r>
            <a:r>
              <a:rPr lang="en-US" altLang="zh-CN" sz="2000" b="1" i="1" dirty="0">
                <a:latin typeface="+mj-lt"/>
                <a:cs typeface="Times New Roman" panose="02020603050405020304" pitchFamily="18" charset="0"/>
              </a:rPr>
              <a:t>collaborators</a:t>
            </a:r>
            <a:r>
              <a:rPr lang="zh-CN" altLang="en-US" sz="2000" b="1" i="1" dirty="0">
                <a:latin typeface="+mj-lt"/>
                <a:cs typeface="Times New Roman" panose="02020603050405020304" pitchFamily="18" charset="0"/>
              </a:rPr>
              <a:t> </a:t>
            </a:r>
            <a:r>
              <a:rPr lang="en-US" altLang="zh-CN" sz="2000" b="1" i="1" dirty="0">
                <a:latin typeface="+mj-lt"/>
                <a:cs typeface="Times New Roman" panose="02020603050405020304" pitchFamily="18" charset="0"/>
              </a:rPr>
              <a:t>at</a:t>
            </a:r>
            <a:r>
              <a:rPr lang="zh-CN" altLang="en-US" sz="2000" b="1" i="1" dirty="0">
                <a:latin typeface="+mj-lt"/>
                <a:cs typeface="Times New Roman" panose="02020603050405020304" pitchFamily="18" charset="0"/>
              </a:rPr>
              <a:t> </a:t>
            </a:r>
            <a:r>
              <a:rPr lang="en-US" altLang="zh-CN" sz="2000" b="1" i="1" dirty="0">
                <a:latin typeface="+mj-lt"/>
                <a:cs typeface="Times New Roman" panose="02020603050405020304" pitchFamily="18" charset="0"/>
              </a:rPr>
              <a:t>Fermi</a:t>
            </a:r>
            <a:r>
              <a:rPr lang="zh-CN" altLang="en-US" sz="2000" b="1" i="1" dirty="0">
                <a:latin typeface="+mj-lt"/>
                <a:cs typeface="Times New Roman" panose="02020603050405020304" pitchFamily="18" charset="0"/>
              </a:rPr>
              <a:t> </a:t>
            </a:r>
            <a:r>
              <a:rPr lang="en-US" altLang="zh-CN" sz="2000" b="1" i="1" dirty="0">
                <a:latin typeface="+mj-lt"/>
                <a:cs typeface="Times New Roman" panose="02020603050405020304" pitchFamily="18" charset="0"/>
              </a:rPr>
              <a:t>Lab,</a:t>
            </a:r>
            <a:r>
              <a:rPr lang="zh-CN" altLang="en-US" sz="2000" b="1" i="1" dirty="0">
                <a:latin typeface="+mj-lt"/>
                <a:cs typeface="Times New Roman" panose="02020603050405020304" pitchFamily="18" charset="0"/>
              </a:rPr>
              <a:t> </a:t>
            </a:r>
            <a:r>
              <a:rPr lang="en-US" altLang="zh-CN" sz="2000" b="1" i="1" dirty="0">
                <a:latin typeface="+mj-lt"/>
                <a:cs typeface="Times New Roman" panose="02020603050405020304" pitchFamily="18" charset="0"/>
              </a:rPr>
              <a:t>UIUC,</a:t>
            </a:r>
            <a:r>
              <a:rPr lang="zh-CN" altLang="en-US" sz="2000" b="1" i="1" dirty="0">
                <a:latin typeface="+mj-lt"/>
                <a:cs typeface="Times New Roman" panose="02020603050405020304" pitchFamily="18" charset="0"/>
              </a:rPr>
              <a:t> </a:t>
            </a:r>
            <a:r>
              <a:rPr lang="en-US" altLang="zh-CN" sz="2000" b="1" i="1" dirty="0">
                <a:latin typeface="+mj-lt"/>
                <a:cs typeface="Times New Roman" panose="02020603050405020304" pitchFamily="18" charset="0"/>
              </a:rPr>
              <a:t>…</a:t>
            </a:r>
            <a:endParaRPr lang="en-US" sz="2000" b="1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11" name="Content Placeholder 3">
            <a:extLst>
              <a:ext uri="{FF2B5EF4-FFF2-40B4-BE49-F238E27FC236}">
                <a16:creationId xmlns:a16="http://schemas.microsoft.com/office/drawing/2014/main" id="{534A3770-7ECA-400C-BC29-C1E75EECF6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1000" y="1481107"/>
            <a:ext cx="11308080" cy="5380447"/>
          </a:xfrm>
        </p:spPr>
        <p:txBody>
          <a:bodyPr/>
          <a:lstStyle/>
          <a:p>
            <a:pPr>
              <a:buClrTx/>
              <a:buFont typeface="Arial" panose="020B0604020202020204" pitchFamily="34" charset="0"/>
              <a:buChar char="•"/>
            </a:pPr>
            <a:r>
              <a:rPr lang="en-US" altLang="zh-CN" sz="2000" b="1" dirty="0">
                <a:latin typeface="+mn-lt"/>
                <a:cs typeface="+mn-cs"/>
              </a:rPr>
              <a:t>Achievements in the last quarter:</a:t>
            </a:r>
            <a:endParaRPr lang="en-US" sz="2000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/>
              <a:t>Experiments: 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sz="1800" i="1" dirty="0"/>
              <a:t>Things done: </a:t>
            </a:r>
            <a:r>
              <a:rPr lang="en-US" dirty="0"/>
              <a:t>1). Generalize the reweighting to multiclass classification; 2). Find appropriate real datasets and appropriate settings; 3). Summarize and demonstrate the effectiveness of our designed edge reweighting framework through comparing to GNN, DANN and other baselines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sz="1800" i="1" dirty="0"/>
              <a:t>Conclusion</a:t>
            </a:r>
            <a:r>
              <a:rPr lang="en-US" sz="1800" dirty="0"/>
              <a:t>: </a:t>
            </a:r>
            <a:r>
              <a:rPr lang="en-US" dirty="0"/>
              <a:t>Comparable performance under small structure shift, can show improvement under more significant structure shift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sz="1800" i="1" dirty="0"/>
              <a:t>Datasets and Setting: </a:t>
            </a:r>
          </a:p>
          <a:p>
            <a:pPr lvl="3">
              <a:buFont typeface="Arial" panose="020B0604020202020204" pitchFamily="34" charset="0"/>
              <a:buChar char="•"/>
            </a:pPr>
            <a:r>
              <a:rPr lang="en-US" sz="1800" dirty="0"/>
              <a:t>Real datasets:</a:t>
            </a:r>
          </a:p>
          <a:p>
            <a:pPr lvl="4">
              <a:buFont typeface="Arial" panose="020B0604020202020204" pitchFamily="34" charset="0"/>
              <a:buChar char="•"/>
            </a:pPr>
            <a:r>
              <a:rPr lang="en-US" dirty="0"/>
              <a:t>DBLP&amp;ACM dataset and compare to UDAGCN as baseline</a:t>
            </a:r>
          </a:p>
          <a:p>
            <a:pPr lvl="4">
              <a:buFont typeface="Arial" panose="020B0604020202020204" pitchFamily="34" charset="0"/>
              <a:buChar char="•"/>
            </a:pPr>
            <a:r>
              <a:rPr lang="en-US" dirty="0" err="1"/>
              <a:t>Arxiv</a:t>
            </a:r>
            <a:r>
              <a:rPr lang="en-US" dirty="0"/>
              <a:t> and Cora dataset from GOOD paper and compare to the generalization algorithm </a:t>
            </a:r>
            <a:r>
              <a:rPr lang="en-US" dirty="0" err="1"/>
              <a:t>mixup</a:t>
            </a:r>
            <a:r>
              <a:rPr lang="en-US" dirty="0"/>
              <a:t> as baseline</a:t>
            </a:r>
          </a:p>
          <a:p>
            <a:pPr lvl="4">
              <a:buFont typeface="Arial" panose="020B0604020202020204" pitchFamily="34" charset="0"/>
              <a:buChar char="•"/>
            </a:pPr>
            <a:r>
              <a:rPr lang="en-US" dirty="0"/>
              <a:t>Pileup datasets from different generation signal and different pileup level</a:t>
            </a:r>
          </a:p>
          <a:p>
            <a:pPr lvl="3">
              <a:buFont typeface="Arial" panose="020B0604020202020204" pitchFamily="34" charset="0"/>
              <a:buChar char="•"/>
            </a:pPr>
            <a:r>
              <a:rPr lang="en-US" sz="1800" dirty="0"/>
              <a:t>Synthetic datasets: </a:t>
            </a:r>
            <a:r>
              <a:rPr lang="en-US" dirty="0"/>
              <a:t>Use CSBM model and keep Node feature the same, increasing structure shift to show the trend that reweighting is more effective under larger structure shift</a:t>
            </a:r>
          </a:p>
          <a:p>
            <a:pPr>
              <a:buClrTx/>
              <a:buFont typeface="Arial" panose="020B0604020202020204" pitchFamily="34" charset="0"/>
              <a:buChar char="•"/>
            </a:pPr>
            <a:r>
              <a:rPr lang="en-US" altLang="zh-CN" sz="2000" b="1" dirty="0"/>
              <a:t>Plan in Jan: </a:t>
            </a:r>
            <a:r>
              <a:rPr lang="en-US" sz="1800" dirty="0"/>
              <a:t>Finish experiments and draft the paper; Aim for publication in ICML 2023</a:t>
            </a:r>
            <a:endParaRPr lang="en-US" sz="1600" dirty="0"/>
          </a:p>
          <a:p>
            <a:pPr>
              <a:buClrTx/>
              <a:buFont typeface="Arial" panose="020B0604020202020204" pitchFamily="34" charset="0"/>
              <a:buChar char="•"/>
            </a:pPr>
            <a:endParaRPr lang="en-US" altLang="zh-CN" b="1" dirty="0"/>
          </a:p>
          <a:p>
            <a:pPr lvl="1">
              <a:buFont typeface="Arial" panose="020B0604020202020204" pitchFamily="34" charset="0"/>
              <a:buChar char="•"/>
            </a:pPr>
            <a:endParaRPr lang="en-US" dirty="0"/>
          </a:p>
          <a:p>
            <a:pPr lvl="2">
              <a:buFont typeface="Arial" panose="020B0604020202020204" pitchFamily="34" charset="0"/>
              <a:buChar char="•"/>
            </a:pPr>
            <a:endParaRPr lang="en-US" dirty="0"/>
          </a:p>
          <a:p>
            <a:pPr lvl="1">
              <a:buFont typeface="Arial" panose="020B0604020202020204" pitchFamily="34" charset="0"/>
              <a:buChar char="•"/>
            </a:pPr>
            <a:endParaRPr lang="en-US" altLang="zh-CN" sz="1800" b="1" dirty="0">
              <a:latin typeface="+mn-lt"/>
              <a:cs typeface="+mn-cs"/>
            </a:endParaRPr>
          </a:p>
          <a:p>
            <a:pPr lvl="1">
              <a:buClrTx/>
              <a:buFont typeface="Arial" panose="020B0604020202020204" pitchFamily="34" charset="0"/>
              <a:buChar char="•"/>
            </a:pPr>
            <a:endParaRPr lang="en-US" b="1" dirty="0">
              <a:latin typeface="+mn-lt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594161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Xilinx-5">
  <a:themeElements>
    <a:clrScheme name="Custom 1">
      <a:dk1>
        <a:srgbClr val="0C0C0C"/>
      </a:dk1>
      <a:lt1>
        <a:srgbClr val="FFFFFF"/>
      </a:lt1>
      <a:dk2>
        <a:srgbClr val="161C2E"/>
      </a:dk2>
      <a:lt2>
        <a:srgbClr val="5F5F5F"/>
      </a:lt2>
      <a:accent1>
        <a:srgbClr val="E20000"/>
      </a:accent1>
      <a:accent2>
        <a:srgbClr val="282D3F"/>
      </a:accent2>
      <a:accent3>
        <a:srgbClr val="8D919A"/>
      </a:accent3>
      <a:accent4>
        <a:srgbClr val="055C99"/>
      </a:accent4>
      <a:accent5>
        <a:srgbClr val="0D9079"/>
      </a:accent5>
      <a:accent6>
        <a:srgbClr val="00B2BA"/>
      </a:accent6>
      <a:hlink>
        <a:srgbClr val="055C99"/>
      </a:hlink>
      <a:folHlink>
        <a:srgbClr val="5F5F5F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2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Presentation1" id="{E1551F94-4F86-FC46-B39B-8DCDD2315BFB}" vid="{B4C64D15-1BD8-D446-A946-42B1223C2AF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webextensions/_rels/taskpanes.xml.rels><?xml version="1.0" encoding="UTF-8" standalone="yes"?>
<Relationships xmlns="http://schemas.openxmlformats.org/package/2006/relationships"><Relationship Id="rId1" Type="http://schemas.microsoft.com/office/2011/relationships/webextension" Target="webextension1.xml"/></Relationships>
</file>

<file path=ppt/webextensions/taskpanes.xml><?xml version="1.0" encoding="utf-8"?>
<wetp:taskpanes xmlns:wetp="http://schemas.microsoft.com/office/webextensions/taskpanes/2010/11">
  <wetp:taskpane dockstate="right" visibility="0" width="350" row="0">
    <wetp:webextensionref xmlns:r="http://schemas.openxmlformats.org/officeDocument/2006/relationships" r:id="rId1"/>
  </wetp:taskpane>
</wetp:taskpanes>
</file>

<file path=ppt/webextensions/webextension1.xml><?xml version="1.0" encoding="utf-8"?>
<we:webextension xmlns:we="http://schemas.microsoft.com/office/webextensions/webextension/2010/11" id="{D13AA4F4-3B34-2743-ACD6-F6D573A82AF7}">
  <we:reference id="f9ac8e4d-ed29-46df-aca6-61a4f7a9a1d6" version="1.0.0.1" store="developer" storeType="Registry"/>
  <we:alternateReferences/>
  <we:properties/>
  <we:bindings/>
  <we:snapshot xmlns:r="http://schemas.openxmlformats.org/officeDocument/2006/relationships"/>
</we:webextension>
</file>

<file path=docProps/app.xml><?xml version="1.0" encoding="utf-8"?>
<Properties xmlns="http://schemas.openxmlformats.org/officeDocument/2006/extended-properties" xmlns:vt="http://schemas.openxmlformats.org/officeDocument/2006/docPropsVTypes">
  <Template>Xilinx-5</Template>
  <TotalTime>30035</TotalTime>
  <Words>574</Words>
  <Application>Microsoft Office PowerPoint</Application>
  <PresentationFormat>Widescreen</PresentationFormat>
  <Paragraphs>63</Paragraphs>
  <Slides>4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Roboto-Regular</vt:lpstr>
      <vt:lpstr>Arial</vt:lpstr>
      <vt:lpstr>Webdings</vt:lpstr>
      <vt:lpstr>Wingdings 3</vt:lpstr>
      <vt:lpstr>Xilinx-5</vt:lpstr>
      <vt:lpstr>Summary</vt:lpstr>
      <vt:lpstr>Algorithm-System-Hardware Co-Design for Efficient Point Cloud Processing</vt:lpstr>
      <vt:lpstr>Interpretable/Generalizable/Scalable Graph/Point Cloud ML </vt:lpstr>
      <vt:lpstr>Domain Adaptation on Graph Machine Learning 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STOP (Read Instructions Below)</dc:title>
  <dc:subject/>
  <dc:creator>Hugo A. Andrade</dc:creator>
  <cp:keywords/>
  <dc:description/>
  <cp:lastModifiedBy>Li, Pan</cp:lastModifiedBy>
  <cp:revision>250</cp:revision>
  <cp:lastPrinted>2021-11-08T19:02:29Z</cp:lastPrinted>
  <dcterms:created xsi:type="dcterms:W3CDTF">2021-08-11T23:26:07Z</dcterms:created>
  <dcterms:modified xsi:type="dcterms:W3CDTF">2022-12-16T21:30:11Z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DENTIFIER">
    <vt:lpwstr>DB47E1AF-05DE-409D-8B5C-CC62551F8E8D</vt:lpwstr>
  </property>
  <property fmtid="{D5CDD505-2E9C-101B-9397-08002B2CF9AE}" pid="3" name="PublicationYear">
    <vt:lpwstr>2021</vt:lpwstr>
  </property>
  <property fmtid="{D5CDD505-2E9C-101B-9397-08002B2CF9AE}" pid="4" name="VisualMarkings">
    <vt:lpwstr>Yes</vt:lpwstr>
  </property>
  <property fmtid="{D5CDD505-2E9C-101B-9397-08002B2CF9AE}" pid="5" name="XilinxClassification">
    <vt:lpwstr>Public</vt:lpwstr>
  </property>
</Properties>
</file>