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6DF7E-515E-4F16-8437-C274E9F162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56E3E5-3838-44D4-B1F9-35EDFAA4E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FF43F-AC3E-4D59-AEAD-FFBE0182A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335-5CF0-4A88-881E-6FCD541CB24B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EF06C-7AD1-4AF9-9898-E2CF2947F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E3861-484C-4661-A29D-590E8547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0EBB-A847-4FB3-BBE8-5E43B5AB5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757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B2CBC-FBB2-4896-9443-D835AEEDB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23087A-C2C2-42AC-962D-DEA602015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C2568-57AB-450F-8EB4-8968B8195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335-5CF0-4A88-881E-6FCD541CB24B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96A8F-4603-4CB8-B6DC-766089DFD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E2B40-7D80-4AD3-9AB7-41D492DBC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0EBB-A847-4FB3-BBE8-5E43B5AB5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219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D2C7DD-03D0-4446-9755-198E16D813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4AFA86-B0BB-4901-A86F-64E0D3F9A0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F9DC2-D627-4060-8FE7-C15FDA275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335-5CF0-4A88-881E-6FCD541CB24B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32622-0A9F-4BE4-AEDA-995715AE0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C24A4C-8CD0-4E21-B65B-2B0BC06B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0EBB-A847-4FB3-BBE8-5E43B5AB5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243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7C078-E9A1-42B2-916A-239233056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DD863-031B-44A8-A78F-A800D91EA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D373A-47B2-4605-BF26-9087F879D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335-5CF0-4A88-881E-6FCD541CB24B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29C65-39A7-4BFF-B8AD-48BFA0063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626BB-B6AC-492F-8515-1E7AAC333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0EBB-A847-4FB3-BBE8-5E43B5AB5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61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F083B-E6A1-451D-BAF3-72A258A41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CAC62-E6E1-4B37-B989-A04EA7429C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39E7A-20FD-45BB-AC33-DED6B3268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335-5CF0-4A88-881E-6FCD541CB24B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27CF8-2C79-4EBC-A8EC-4C025731E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4A30A-9E74-48B8-BB5B-FE50B94BE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0EBB-A847-4FB3-BBE8-5E43B5AB5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344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91059-749E-4ABC-8BB6-A66D672D3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86EFD-0956-4EA7-B7FA-2B3BAF309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E043C7-5CD8-4582-A0DA-154AD80D77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33480D-ECA1-49BA-8A50-6AEC6D54F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335-5CF0-4A88-881E-6FCD541CB24B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22D3A-BCB2-4E91-BDB3-2789EF81D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93D784-E259-418F-8614-F3F15F221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0EBB-A847-4FB3-BBE8-5E43B5AB5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101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9415B-101C-4EEC-B123-C50F8945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CF5EAE-82EF-4864-8176-398BE4AA3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D4E95F-C1A5-4081-8D93-4817A6DC6F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B5A18-D64A-48EE-A039-811AF38AE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17B627-2E77-41FF-83AC-42A2D81A6C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687DEF-4E53-4C83-8B40-C9BCCA4EC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335-5CF0-4A88-881E-6FCD541CB24B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7E8435-58C2-4E2A-885D-6D4CEEFEC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37FD89-8C8C-4768-96EF-78F0839A2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0EBB-A847-4FB3-BBE8-5E43B5AB5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084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6CDAE-8DA9-48A2-8B8E-7507545F1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4EB436-76E2-4679-B068-B377F056E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335-5CF0-4A88-881E-6FCD541CB24B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ACFF74-572B-40C8-B1D5-243A62C21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875814-A995-4D36-B40D-0F3407854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0EBB-A847-4FB3-BBE8-5E43B5AB5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87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4569A1-F119-4673-A164-EAE8FDE69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335-5CF0-4A88-881E-6FCD541CB24B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D126AB-76A5-4C81-B30C-12DC987D5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ECC768-713E-4153-B918-4590E459A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0EBB-A847-4FB3-BBE8-5E43B5AB5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3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2200F-5BFA-4CD0-B926-8CE3BA69F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CA731-7EAD-4955-B752-7C9159A7D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FBEDE7-2236-4CEA-B820-5E6B0F567E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C59CF4-A88C-4978-B7B5-073A85AC9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335-5CF0-4A88-881E-6FCD541CB24B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B50AD-5246-4A0C-BCC3-ACC0198A7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2C8276-1208-44EE-AD5A-8253AFBE9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0EBB-A847-4FB3-BBE8-5E43B5AB5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500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8B89B-754A-464B-91F3-44EE95A86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7A5369-36D3-4013-8854-F11B848337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6BA024-7E9C-49B6-A324-29163C0613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97E63C-D89A-499E-AE4B-919E0829C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8C335-5CF0-4A88-881E-6FCD541CB24B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04709C-E137-4ACD-9D2D-ED9C27EC5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2D7D8E-1E9F-4690-97B4-EC0F39BBC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0EBB-A847-4FB3-BBE8-5E43B5AB5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119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27CFA0-D5B0-45EF-A3C2-45ED3D4C5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E3210-184C-42C7-833A-2EDB22104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79EB9-7B04-4A24-84D5-EC9C472E08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8C335-5CF0-4A88-881E-6FCD541CB24B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968A8-8BB8-4B45-9936-DA9525AD78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C79D1-3BEC-45BF-8745-5DABF9704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F0EBB-A847-4FB3-BBE8-5E43B5AB5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03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7C915-ABDC-46B2-B277-63654FF287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UK EIC Discussions</a:t>
            </a:r>
            <a:br>
              <a:rPr lang="en-GB" dirty="0"/>
            </a:br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Possible UK contributions to the accelerator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E21214-21CB-4A44-9EB4-26C321C233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Prof G Burt, Lancaster University/Cockcroft</a:t>
            </a:r>
          </a:p>
        </p:txBody>
      </p:sp>
      <p:pic>
        <p:nvPicPr>
          <p:cNvPr id="7" name="Picture 6" descr="CI_logo_small">
            <a:extLst>
              <a:ext uri="{FF2B5EF4-FFF2-40B4-BE49-F238E27FC236}">
                <a16:creationId xmlns:a16="http://schemas.microsoft.com/office/drawing/2014/main" id="{2B9C2D0E-151E-49D5-BAD2-4E11CB269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03" y="4363085"/>
            <a:ext cx="1814369" cy="102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image001.jpg">
            <a:extLst>
              <a:ext uri="{FF2B5EF4-FFF2-40B4-BE49-F238E27FC236}">
                <a16:creationId xmlns:a16="http://schemas.microsoft.com/office/drawing/2014/main" id="{0E7E566D-15E9-4FE1-A27D-F947195E4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843" y="4377531"/>
            <a:ext cx="2691504" cy="730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2D3362-9EF1-4CE4-B80F-BF8C322BBD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088" y="4849350"/>
            <a:ext cx="2129688" cy="666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4050E8A-0F11-4644-9DD5-88AC92D83D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6777" y="4256840"/>
            <a:ext cx="1260039" cy="126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A05C7A4C-4876-4894-95A8-2218A7A551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179" y="4077546"/>
            <a:ext cx="3091180" cy="2060787"/>
          </a:xfrm>
          <a:prstGeom prst="rect">
            <a:avLst/>
          </a:prstGeom>
        </p:spPr>
      </p:pic>
      <p:pic>
        <p:nvPicPr>
          <p:cNvPr id="19" name="Picture 18" descr="RGB_print_logo_large.jpeg">
            <a:extLst>
              <a:ext uri="{FF2B5EF4-FFF2-40B4-BE49-F238E27FC236}">
                <a16:creationId xmlns:a16="http://schemas.microsoft.com/office/drawing/2014/main" id="{9639FA70-54F0-403F-B2E8-55ECD3185A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378" y="5624975"/>
            <a:ext cx="2042930" cy="102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BDC1D9B1-BAB7-4F83-BAE8-9917B4309A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788" y="5557785"/>
            <a:ext cx="3091180" cy="795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415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77382-4407-4C73-B5D9-684F7DF9E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 Collider Expertise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D970B-4B22-42A9-8AF5-98519F18C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Started in 2004 in LC-ABD: Linear collider beam delivery system (ILC)</a:t>
            </a:r>
          </a:p>
          <a:p>
            <a:pPr lvl="1"/>
            <a:r>
              <a:rPr lang="en-GB" dirty="0"/>
              <a:t>UK expertise in crab cavities (SRF), diagnostics, LLRF synchronisation, and fast beam feedback</a:t>
            </a:r>
          </a:p>
          <a:p>
            <a:r>
              <a:rPr lang="en-GB" dirty="0"/>
              <a:t>2008: Europe's first Energy recovery linac (ALICE) built and tested at Daresbury</a:t>
            </a:r>
          </a:p>
          <a:p>
            <a:r>
              <a:rPr lang="en-GB" dirty="0"/>
              <a:t>2012: UK project to deliver beam delivery for CLIC (crabs, diagnostics, synchronisation and fast beam feedback)</a:t>
            </a:r>
          </a:p>
          <a:p>
            <a:r>
              <a:rPr lang="en-GB" dirty="0"/>
              <a:t>2016: UK launches HL-LHC-UK to deliver key components to LHC including crabs (SRF), diagnostics (EO-BPM), including some elements of beam feedback and LLRF</a:t>
            </a:r>
          </a:p>
          <a:p>
            <a:r>
              <a:rPr lang="en-GB" dirty="0"/>
              <a:t>2022 STFC starts project to deliver SRF cryomodules to PIP-II</a:t>
            </a:r>
          </a:p>
        </p:txBody>
      </p:sp>
    </p:spTree>
    <p:extLst>
      <p:ext uri="{BB962C8B-B14F-4D97-AF65-F5344CB8AC3E}">
        <p14:creationId xmlns:p14="http://schemas.microsoft.com/office/powerpoint/2010/main" val="3184747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F4151-9EA7-4FF9-B475-02466C7A2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 expertise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FD24D-804B-4BEE-986E-588948FFA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UK has expertise which is world leading and attractive to EIC in</a:t>
            </a:r>
          </a:p>
          <a:p>
            <a:pPr lvl="1"/>
            <a:r>
              <a:rPr lang="en-GB" dirty="0"/>
              <a:t>Superconducting RF systems for crabs and ERLs</a:t>
            </a:r>
          </a:p>
          <a:p>
            <a:pPr lvl="1"/>
            <a:r>
              <a:rPr lang="en-GB" dirty="0"/>
              <a:t>Electro-optic beam position monitors</a:t>
            </a:r>
          </a:p>
          <a:p>
            <a:pPr lvl="1"/>
            <a:r>
              <a:rPr lang="en-GB" dirty="0"/>
              <a:t>LLRF synchronisation and beam feedback</a:t>
            </a:r>
          </a:p>
          <a:p>
            <a:pPr lvl="1"/>
            <a:r>
              <a:rPr lang="en-GB" dirty="0"/>
              <a:t>Energy recovery linac modelling and design</a:t>
            </a:r>
          </a:p>
          <a:p>
            <a:pPr lvl="1"/>
            <a:endParaRPr lang="en-GB" dirty="0"/>
          </a:p>
          <a:p>
            <a:r>
              <a:rPr lang="en-GB" dirty="0"/>
              <a:t>And hence we propose 4 sub-WP based on these 4 competencies</a:t>
            </a:r>
          </a:p>
          <a:p>
            <a:r>
              <a:rPr lang="en-GB" dirty="0"/>
              <a:t>This list also corresponds exactly with the wish list of UK contributions from BNL/</a:t>
            </a:r>
            <a:r>
              <a:rPr lang="en-GB" dirty="0" err="1"/>
              <a:t>JLab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059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91FA1-AF8D-4B6E-B904-DD5FB0622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SRF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23235-A546-43FC-BBBE-D7E5E1526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754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Technology (STFC) &amp; Lancaster University </a:t>
            </a:r>
          </a:p>
          <a:p>
            <a:pPr lvl="1"/>
            <a:r>
              <a:rPr lang="en-GB" dirty="0"/>
              <a:t>with support from </a:t>
            </a:r>
            <a:r>
              <a:rPr lang="en-GB" dirty="0" err="1"/>
              <a:t>ASTeC</a:t>
            </a:r>
            <a:r>
              <a:rPr lang="en-GB" dirty="0"/>
              <a:t> (STFC)</a:t>
            </a:r>
          </a:p>
          <a:p>
            <a:pPr lvl="1"/>
            <a:endParaRPr lang="en-GB" dirty="0"/>
          </a:p>
          <a:p>
            <a:r>
              <a:rPr lang="en-GB" dirty="0"/>
              <a:t>Building on experience from HL-LHC, ESS and PIPII</a:t>
            </a:r>
          </a:p>
          <a:p>
            <a:r>
              <a:rPr lang="en-GB" dirty="0"/>
              <a:t>In discussions with US colleagues on what would be the optimal system and narrowed down to either 400 MHz crabbing system or L-band ERL SRF system</a:t>
            </a:r>
          </a:p>
          <a:p>
            <a:r>
              <a:rPr lang="en-GB" dirty="0"/>
              <a:t>Need to define if we deliver cavities, cryomodules or both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BF8D94-41CD-49C5-9DD3-6CB89B013959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3" r="26101"/>
          <a:stretch/>
        </p:blipFill>
        <p:spPr bwMode="auto">
          <a:xfrm>
            <a:off x="7284720" y="1825625"/>
            <a:ext cx="4643120" cy="32267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72838F-A30A-496C-AC13-A6AF033981A4}"/>
              </a:ext>
            </a:extLst>
          </p:cNvPr>
          <p:cNvSpPr txBox="1"/>
          <p:nvPr/>
        </p:nvSpPr>
        <p:spPr>
          <a:xfrm>
            <a:off x="7772400" y="5252720"/>
            <a:ext cx="384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HL-LHC cryomodule at Daresbury</a:t>
            </a:r>
          </a:p>
        </p:txBody>
      </p:sp>
    </p:spTree>
    <p:extLst>
      <p:ext uri="{BB962C8B-B14F-4D97-AF65-F5344CB8AC3E}">
        <p14:creationId xmlns:p14="http://schemas.microsoft.com/office/powerpoint/2010/main" val="2440595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2E27B-F2BB-4D97-9845-198497F6B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LLRF and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13CA7-0534-49EC-AC61-A0246AAB3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67400" cy="4351338"/>
          </a:xfrm>
        </p:spPr>
        <p:txBody>
          <a:bodyPr/>
          <a:lstStyle/>
          <a:p>
            <a:r>
              <a:rPr lang="en-GB" dirty="0"/>
              <a:t>Oxford and Lancaster</a:t>
            </a:r>
          </a:p>
          <a:p>
            <a:pPr lvl="1"/>
            <a:r>
              <a:rPr lang="en-GB" dirty="0"/>
              <a:t>Lancaster have experience in RF interferometers and Mach-Zehnder interferometers for synchronisation of RF and lasers for crabs and FELs</a:t>
            </a:r>
          </a:p>
          <a:p>
            <a:pPr lvl="1"/>
            <a:r>
              <a:rPr lang="en-GB" dirty="0"/>
              <a:t>Oxford have experience in beam-based feedback for colliders based on beam offsets post-IP</a:t>
            </a:r>
          </a:p>
          <a:p>
            <a:pPr lvl="1"/>
            <a:r>
              <a:rPr lang="en-GB" dirty="0"/>
              <a:t>EIC crabbing system will need both to meet specifications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85A6B6-2A06-468E-9FCE-0B1E8DAB18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083" t="30815" r="44917" b="14222"/>
          <a:stretch/>
        </p:blipFill>
        <p:spPr>
          <a:xfrm>
            <a:off x="7599680" y="71120"/>
            <a:ext cx="3413760" cy="3769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6161E8-24F5-40E8-B273-ED86E8BE9E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417" t="26620" r="19833" b="21481"/>
          <a:stretch/>
        </p:blipFill>
        <p:spPr>
          <a:xfrm>
            <a:off x="6811698" y="4134485"/>
            <a:ext cx="5065341" cy="265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52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E65DD-4D75-41C8-9DC0-6AEB80D10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EO-BPM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DB280-000E-498A-9103-E7E5A7572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Royal Holloway</a:t>
            </a:r>
          </a:p>
          <a:p>
            <a:pPr lvl="1"/>
            <a:r>
              <a:rPr lang="en-GB" dirty="0"/>
              <a:t>Building on experience from HL-LHC, these unique devices are capable of measuring crabbing angle on proton or ion beams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D64AF9-8B83-410F-824F-9FBAA09ED8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17" t="26621" r="11999" b="14222"/>
          <a:stretch/>
        </p:blipFill>
        <p:spPr>
          <a:xfrm>
            <a:off x="2194560" y="3342840"/>
            <a:ext cx="7650480" cy="328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2ED9B-A267-4275-8DB2-216C73DF1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ERL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4607D-9CC7-40CB-B845-84DB35C26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Lancaster and Liverpool</a:t>
            </a:r>
          </a:p>
          <a:p>
            <a:pPr lvl="1"/>
            <a:r>
              <a:rPr lang="en-GB" dirty="0"/>
              <a:t>Have been studying ERL filling pattern effect on RF and beam stability</a:t>
            </a:r>
          </a:p>
          <a:p>
            <a:pPr lvl="1"/>
            <a:r>
              <a:rPr lang="en-GB" dirty="0"/>
              <a:t>Only study of its type most assume all bunches are identical</a:t>
            </a:r>
          </a:p>
          <a:p>
            <a:pPr lvl="1"/>
            <a:r>
              <a:rPr lang="en-GB" dirty="0"/>
              <a:t>We show the differences are critical</a:t>
            </a:r>
          </a:p>
          <a:p>
            <a:endParaRPr lang="en-GB" dirty="0"/>
          </a:p>
        </p:txBody>
      </p:sp>
      <p:pic>
        <p:nvPicPr>
          <p:cNvPr id="4" name="Picture 3" descr="A picture containing clock&#10;&#10;Description automatically generated">
            <a:extLst>
              <a:ext uri="{FF2B5EF4-FFF2-40B4-BE49-F238E27FC236}">
                <a16:creationId xmlns:a16="http://schemas.microsoft.com/office/drawing/2014/main" id="{7F2B2264-AC8C-4CDA-B0F1-14A6CF190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436" y="3508941"/>
            <a:ext cx="4058129" cy="3042437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7FF61AA4-D770-477B-B89E-9AC013433F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307" y="3429000"/>
            <a:ext cx="4058129" cy="304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797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358</Words>
  <Application>Microsoft Office PowerPoint</Application>
  <PresentationFormat>Widescreen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Roboto</vt:lpstr>
      <vt:lpstr>Office Theme</vt:lpstr>
      <vt:lpstr>UK EIC Discussions Possible UK contributions to the accelerator</vt:lpstr>
      <vt:lpstr>UK Collider Expertise</vt:lpstr>
      <vt:lpstr>UK expertise</vt:lpstr>
      <vt:lpstr>SRF systems</vt:lpstr>
      <vt:lpstr>LLRF and feedback</vt:lpstr>
      <vt:lpstr>EO-BPM</vt:lpstr>
      <vt:lpstr>ERL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 EIC Discussions Possible UK contributions to the accelerator</dc:title>
  <dc:creator>Burt, Graeme</dc:creator>
  <cp:lastModifiedBy>Burt, Graeme</cp:lastModifiedBy>
  <cp:revision>3</cp:revision>
  <dcterms:created xsi:type="dcterms:W3CDTF">2022-12-07T00:20:20Z</dcterms:created>
  <dcterms:modified xsi:type="dcterms:W3CDTF">2022-12-07T11:13:32Z</dcterms:modified>
</cp:coreProperties>
</file>