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700" r:id="rId3"/>
  </p:sldMasterIdLst>
  <p:notesMasterIdLst>
    <p:notesMasterId r:id="rId17"/>
  </p:notesMasterIdLst>
  <p:sldIdLst>
    <p:sldId id="256" r:id="rId4"/>
    <p:sldId id="257" r:id="rId5"/>
    <p:sldId id="277" r:id="rId6"/>
    <p:sldId id="258" r:id="rId7"/>
    <p:sldId id="278" r:id="rId8"/>
    <p:sldId id="280" r:id="rId9"/>
    <p:sldId id="286" r:id="rId10"/>
    <p:sldId id="282" r:id="rId11"/>
    <p:sldId id="287" r:id="rId12"/>
    <p:sldId id="284" r:id="rId13"/>
    <p:sldId id="289" r:id="rId14"/>
    <p:sldId id="290" r:id="rId15"/>
    <p:sldId id="2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AECF"/>
    <a:srgbClr val="AEA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move the slide</a:t>
            </a: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20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210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11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strike="noStrike" spc="-1"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12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strike="noStrike" spc="-1">
                <a:latin typeface="Times New Roman"/>
              </a:defRPr>
            </a:lvl1pPr>
          </a:lstStyle>
          <a:p>
            <a:pPr indent="0" algn="r">
              <a:buNone/>
            </a:pPr>
            <a:fld id="{CD7F2B17-8C29-4123-BE0E-46CED86E0F8A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0">
              <a:buNone/>
            </a:pPr>
            <a:endParaRPr lang="en-GB" sz="2000" b="0" strike="noStrike" spc="-1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1D96580-049A-4F13-876A-8D606D454CC9}" type="slidenum">
              <a:rPr lang="en-US" sz="1200" b="0" strike="noStrike" spc="-1">
                <a:latin typeface="Times New Roman"/>
              </a:rPr>
              <a:t>1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en-GB" sz="1200" b="0" strike="noStrike" spc="-1" dirty="0">
              <a:latin typeface="Arial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74C81E6-EB2B-49AC-A70C-37A4553F9247}" type="slidenum">
              <a:rPr lang="en-US" sz="1200" b="0" strike="noStrike" spc="-1">
                <a:latin typeface="Times New Roman"/>
              </a:rPr>
              <a:t>2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FE86D3A-DFFC-4CD7-96A4-C271C5E9DB1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B284ADA-809D-48BE-844F-97262B98A91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569C629-53CA-48FF-976C-29D68E0D0DB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FC0A565-6943-4CD2-B304-8573C322616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CE3000-0660-480A-A8B9-8BC044CA54F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3B0A719-55A4-4343-BD1A-DCB36968A48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9CCA2B-CA9F-4852-8982-72D8F868A32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ABD5670-6609-43B6-A286-E08E0880BE7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63EDF0C-4AA2-4ED0-9922-2D9FBF585AE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C1F6C36-896D-451D-9109-AEA3F89FF82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76418E7-C81B-428C-ADEF-543C17BDAE45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4DABB3-3888-40CA-96F7-B63BBF755442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>
              <a:rPr sz="5000"/>
            </a:br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chemeClr val="accent6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trike="noStrike" spc="-1">
                <a:solidFill>
                  <a:srgbClr val="2F2F2F"/>
                </a:solidFill>
                <a:latin typeface="Arial"/>
              </a:rPr>
              <a:t>Click to edit Master text styles</a:t>
            </a: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2F2F2F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171717"/>
              </a:solidFill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strike="noStrike" spc="-1">
                <a:solidFill>
                  <a:srgbClr val="2F2F2F"/>
                </a:solidFill>
                <a:latin typeface="Arial"/>
              </a:rPr>
              <a:t>Third level</a:t>
            </a:r>
            <a:endParaRPr lang="en-US" sz="1700" b="0" strike="noStrike" spc="-1">
              <a:solidFill>
                <a:srgbClr val="171717"/>
              </a:solidFill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2F2F2F"/>
                </a:solidFill>
                <a:latin typeface="Arial"/>
              </a:rPr>
              <a:t>Fourth level</a:t>
            </a:r>
            <a:endParaRPr lang="en-US" sz="1600" b="0" strike="noStrike" spc="-1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>
                <a:solidFill>
                  <a:srgbClr val="0033A0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1"/>
          </p:nvPr>
        </p:nvSpPr>
        <p:spPr>
          <a:xfrm>
            <a:off x="3485160" y="6350760"/>
            <a:ext cx="630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</a:rPr>
              <a:t>&lt;date/time&gt;</a:t>
            </a:r>
            <a:endParaRPr lang="en-GB" sz="10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2"/>
          </p:nvPr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defRPr lang="en-US" sz="1200" b="0" strike="noStrike" spc="-1">
                <a:solidFill>
                  <a:srgbClr val="FFFFFF"/>
                </a:solidFill>
                <a:latin typeface="Arial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</a:rPr>
              <a:t>&lt;footer&gt;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3"/>
          </p:nvPr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C284F73-58F8-4EF8-B81A-EDC57E69FE35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‹#›</a:t>
            </a:fld>
            <a:endParaRPr lang="en-GB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167" name="TextBox 3"/>
          <p:cNvSpPr/>
          <p:nvPr/>
        </p:nvSpPr>
        <p:spPr>
          <a:xfrm>
            <a:off x="407880" y="6196320"/>
            <a:ext cx="113756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CH" sz="1800" b="0" strike="noStrike" spc="-1">
                <a:solidFill>
                  <a:srgbClr val="0033A0"/>
                </a:solidFill>
                <a:latin typeface="Arial"/>
              </a:rPr>
              <a:t>home.cern</a:t>
            </a:r>
            <a:endParaRPr lang="en-GB" sz="1800" b="0" strike="noStrike" spc="-1">
              <a:latin typeface="Arial"/>
            </a:endParaRPr>
          </a:p>
        </p:txBody>
      </p:sp>
      <p:pic>
        <p:nvPicPr>
          <p:cNvPr id="168" name="Picture 4"/>
          <p:cNvPicPr/>
          <p:nvPr/>
        </p:nvPicPr>
        <p:blipFill>
          <a:blip r:embed="rId15"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chemeClr val="accent6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accent6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5000" b="1" strike="noStrike" spc="-1" dirty="0">
                <a:solidFill>
                  <a:srgbClr val="FFFFFF"/>
                </a:solidFill>
                <a:latin typeface="Arial"/>
              </a:rPr>
              <a:t>RFQ2 Numbering Scheme</a:t>
            </a:r>
            <a:endParaRPr lang="en-US" sz="50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407880" y="43506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2400" b="1" strike="noStrike" spc="-1">
                <a:solidFill>
                  <a:srgbClr val="FFFFFF"/>
                </a:solidFill>
                <a:latin typeface="Arial"/>
              </a:rPr>
              <a:t>L. Millar</a:t>
            </a:r>
            <a:endParaRPr lang="en-GB" sz="2400" b="0" strike="noStrike" spc="-1" dirty="0"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1800" b="0" strike="noStrike" spc="-1" dirty="0">
                <a:solidFill>
                  <a:srgbClr val="FFFFFF"/>
                </a:solidFill>
                <a:latin typeface="Arial"/>
              </a:rPr>
              <a:t>CERN, SY-RF-MKS Section</a:t>
            </a:r>
            <a:endParaRPr lang="en-GB" sz="1800" b="0" strike="noStrike" spc="-1" dirty="0"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2000" b="1" strike="noStrike" spc="-1" dirty="0">
                <a:solidFill>
                  <a:srgbClr val="FFFFFF"/>
                </a:solidFill>
                <a:latin typeface="Arial"/>
              </a:rPr>
              <a:t>11/2022</a:t>
            </a:r>
            <a:endParaRPr lang="en-GB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10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96365" y="2878884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802166" y="2887560"/>
            <a:ext cx="900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T22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802166" y="4567377"/>
            <a:ext cx="1095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T24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2567677" y="3463580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2931186" y="3558552"/>
            <a:ext cx="461387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5D7071-98F8-21C5-B9F1-4E00236BBB21}"/>
              </a:ext>
            </a:extLst>
          </p:cNvPr>
          <p:cNvCxnSpPr/>
          <p:nvPr/>
        </p:nvCxnSpPr>
        <p:spPr>
          <a:xfrm>
            <a:off x="2752078" y="3136013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995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11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96365" y="2878884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T25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802166" y="2887560"/>
            <a:ext cx="900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T26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802166" y="4567377"/>
            <a:ext cx="1095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T27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T28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1967171" y="3439610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2330680" y="3528988"/>
            <a:ext cx="521438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D4E9B7-E08C-CFD6-B2F4-FD5E40009D15}"/>
              </a:ext>
            </a:extLst>
          </p:cNvPr>
          <p:cNvCxnSpPr/>
          <p:nvPr/>
        </p:nvCxnSpPr>
        <p:spPr>
          <a:xfrm>
            <a:off x="2157274" y="3187861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18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12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46535" y="2886859"/>
            <a:ext cx="1196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T29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 A13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574055" y="2887560"/>
            <a:ext cx="12216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T30 A14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574055" y="4567377"/>
            <a:ext cx="14124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T31 A15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43237" y="4619225"/>
            <a:ext cx="14203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T32 A16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1348281" y="3448828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1711790" y="3558552"/>
            <a:ext cx="58332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A724143-B7E5-01B7-3397-9F23AC146958}"/>
              </a:ext>
            </a:extLst>
          </p:cNvPr>
          <p:cNvCxnSpPr/>
          <p:nvPr/>
        </p:nvCxnSpPr>
        <p:spPr>
          <a:xfrm>
            <a:off x="1526960" y="3121509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826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400" b="1" spc="-1" dirty="0">
                <a:solidFill>
                  <a:srgbClr val="2F2F2F"/>
                </a:solidFill>
                <a:latin typeface="Arial"/>
              </a:rPr>
              <a:t>Numbering scheme for the antennas (chosen</a:t>
            </a:r>
            <a:r>
              <a:rPr lang="en-US" sz="2400" b="1" strike="noStrike" spc="-1" dirty="0">
                <a:solidFill>
                  <a:srgbClr val="2F2F2F"/>
                </a:solidFill>
                <a:latin typeface="Arial"/>
              </a:rPr>
              <a:t> several years ago).</a:t>
            </a:r>
            <a:endParaRPr lang="en-US" sz="24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RFQ1 Antenna Numbering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17" name="Straight Connector 6"/>
          <p:cNvCxnSpPr/>
          <p:nvPr/>
        </p:nvCxnSpPr>
        <p:spPr>
          <a:xfrm>
            <a:off x="201600" y="126396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18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55A432-0A55-487F-92A9-33A2F4C81CD7}" type="slidenum">
              <a:rPr/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FFBC9D7-9FAB-4927-8155-486A77E4837F}" type="datetime1">
              <a:rPr lang="en-GB"/>
              <a:t>28/11/2022</a:t>
            </a:fld>
            <a:endParaRPr lang="en-GB"/>
          </a:p>
        </p:txBody>
      </p:sp>
      <p:pic>
        <p:nvPicPr>
          <p:cNvPr id="2" name="Picture 1" descr="A screenshot of a video game&#10;&#10;Description automatically generated">
            <a:extLst>
              <a:ext uri="{FF2B5EF4-FFF2-40B4-BE49-F238E27FC236}">
                <a16:creationId xmlns:a16="http://schemas.microsoft.com/office/drawing/2014/main" id="{329C0A8F-F824-25C9-4689-8F488EC510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15" y="2670787"/>
            <a:ext cx="10578633" cy="19968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98F7C7D-B633-D38C-225C-5783B4F011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449" r="-5388"/>
          <a:stretch/>
        </p:blipFill>
        <p:spPr>
          <a:xfrm>
            <a:off x="328475" y="2493097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9" name="PlaceHolder 1"/>
          <p:cNvSpPr>
            <a:spLocks noGrp="1"/>
          </p:cNvSpPr>
          <p:nvPr>
            <p:ph/>
          </p:nvPr>
        </p:nvSpPr>
        <p:spPr>
          <a:xfrm>
            <a:off x="407879" y="1592280"/>
            <a:ext cx="11227442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1600" b="1" strike="noStrike" spc="-1" dirty="0">
                <a:solidFill>
                  <a:srgbClr val="2F2F2F"/>
                </a:solidFill>
                <a:latin typeface="Arial"/>
              </a:rPr>
              <a:t>Looking in the downstream direction, numbered with mathematical convention i.e. start from top right, proceed anti-clockwise. Tuners with an antenna are numbered “</a:t>
            </a:r>
            <a:r>
              <a:rPr lang="en-GB" sz="1600" b="1" spc="-1" dirty="0">
                <a:solidFill>
                  <a:srgbClr val="2F2F2F"/>
                </a:solidFill>
                <a:latin typeface="Arial"/>
              </a:rPr>
              <a:t>T</a:t>
            </a:r>
            <a:r>
              <a:rPr lang="en-GB" sz="1600" b="1" spc="-1" baseline="-25000" dirty="0">
                <a:solidFill>
                  <a:srgbClr val="2F2F2F"/>
                </a:solidFill>
                <a:latin typeface="Arial"/>
              </a:rPr>
              <a:t>M</a:t>
            </a:r>
            <a:r>
              <a:rPr lang="en-GB" sz="1600" b="1" strike="noStrike" spc="-1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600" b="1" spc="-1" baseline="-25000" dirty="0">
                <a:solidFill>
                  <a:srgbClr val="2F2F2F"/>
                </a:solidFill>
                <a:latin typeface="Arial"/>
              </a:rPr>
              <a:t>N</a:t>
            </a:r>
            <a:r>
              <a:rPr lang="en-GB" sz="1600" b="1" spc="-1" dirty="0">
                <a:solidFill>
                  <a:srgbClr val="2F2F2F"/>
                </a:solidFill>
                <a:latin typeface="Arial"/>
              </a:rPr>
              <a:t>”. Tuners without an antenna are numbered “T</a:t>
            </a:r>
            <a:r>
              <a:rPr lang="en-GB" sz="1600" b="1" spc="-1" baseline="-25000" dirty="0">
                <a:solidFill>
                  <a:srgbClr val="2F2F2F"/>
                </a:solidFill>
                <a:latin typeface="Arial"/>
              </a:rPr>
              <a:t>M</a:t>
            </a:r>
            <a:r>
              <a:rPr lang="en-GB" sz="1600" b="1" spc="-1" dirty="0">
                <a:solidFill>
                  <a:srgbClr val="2F2F2F"/>
                </a:solidFill>
                <a:latin typeface="Arial"/>
              </a:rPr>
              <a:t>”</a:t>
            </a:r>
            <a:endParaRPr lang="en-US" sz="16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3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46536" y="2886859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1 A1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802166" y="2887560"/>
            <a:ext cx="900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 A2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802166" y="4567377"/>
            <a:ext cx="1095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 A3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T4 A4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3665EB-9087-19F6-4519-469EE78EADA4}"/>
              </a:ext>
            </a:extLst>
          </p:cNvPr>
          <p:cNvSpPr txBox="1"/>
          <p:nvPr/>
        </p:nvSpPr>
        <p:spPr>
          <a:xfrm>
            <a:off x="628403" y="2832921"/>
            <a:ext cx="13713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T29 A13 -T32 A16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5E1CEE-472A-70A6-4B1B-0F798A4F670D}"/>
              </a:ext>
            </a:extLst>
          </p:cNvPr>
          <p:cNvSpPr txBox="1"/>
          <p:nvPr/>
        </p:nvSpPr>
        <p:spPr>
          <a:xfrm>
            <a:off x="5778432" y="2832304"/>
            <a:ext cx="10800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T1 A1 -T4 A4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74BBAC-594A-9C23-2DA5-76422470EBB3}"/>
              </a:ext>
            </a:extLst>
          </p:cNvPr>
          <p:cNvSpPr txBox="1"/>
          <p:nvPr/>
        </p:nvSpPr>
        <p:spPr>
          <a:xfrm>
            <a:off x="5271895" y="3318867"/>
            <a:ext cx="782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T5-T8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05A043-14F9-D5D5-85E4-E20546E6D992}"/>
              </a:ext>
            </a:extLst>
          </p:cNvPr>
          <p:cNvSpPr txBox="1"/>
          <p:nvPr/>
        </p:nvSpPr>
        <p:spPr>
          <a:xfrm>
            <a:off x="4674957" y="3318867"/>
            <a:ext cx="782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T9-T12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A53048-D18E-A0FA-2110-EDABCC4DF442}"/>
              </a:ext>
            </a:extLst>
          </p:cNvPr>
          <p:cNvSpPr txBox="1"/>
          <p:nvPr/>
        </p:nvSpPr>
        <p:spPr>
          <a:xfrm>
            <a:off x="4016504" y="2829751"/>
            <a:ext cx="12818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T13 A5 -T16 A8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265791-4BC8-FBDA-A309-FF8B8429D7B1}"/>
              </a:ext>
            </a:extLst>
          </p:cNvPr>
          <p:cNvSpPr txBox="1"/>
          <p:nvPr/>
        </p:nvSpPr>
        <p:spPr>
          <a:xfrm>
            <a:off x="1755853" y="3317014"/>
            <a:ext cx="782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T25-T28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E72D57-2AC8-0C9F-B345-0B6B1D899E4E}"/>
              </a:ext>
            </a:extLst>
          </p:cNvPr>
          <p:cNvSpPr txBox="1"/>
          <p:nvPr/>
        </p:nvSpPr>
        <p:spPr>
          <a:xfrm>
            <a:off x="2467845" y="3319009"/>
            <a:ext cx="782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T21-T24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C636A3-C40F-1BDB-369D-5B50FD6AD04D}"/>
              </a:ext>
            </a:extLst>
          </p:cNvPr>
          <p:cNvSpPr txBox="1"/>
          <p:nvPr/>
        </p:nvSpPr>
        <p:spPr>
          <a:xfrm>
            <a:off x="2621972" y="2829751"/>
            <a:ext cx="1303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spc="-1" dirty="0">
                <a:solidFill>
                  <a:srgbClr val="FF0000"/>
                </a:solidFill>
                <a:latin typeface="Arial"/>
              </a:rPr>
              <a:t>T17 A9 -T20 A12 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62A5F27-4ACE-ACEE-0570-A247E4431B8C}"/>
              </a:ext>
            </a:extLst>
          </p:cNvPr>
          <p:cNvCxnSpPr>
            <a:cxnSpLocks/>
          </p:cNvCxnSpPr>
          <p:nvPr/>
        </p:nvCxnSpPr>
        <p:spPr>
          <a:xfrm>
            <a:off x="6150323" y="3093914"/>
            <a:ext cx="0" cy="119377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EDB939E-7B61-F8A3-A56E-E1058F831E9F}"/>
              </a:ext>
            </a:extLst>
          </p:cNvPr>
          <p:cNvCxnSpPr>
            <a:cxnSpLocks/>
          </p:cNvCxnSpPr>
          <p:nvPr/>
        </p:nvCxnSpPr>
        <p:spPr>
          <a:xfrm>
            <a:off x="5548121" y="3531632"/>
            <a:ext cx="0" cy="75606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89D9252-6DA4-4895-B5BA-B390D9B5A7F1}"/>
              </a:ext>
            </a:extLst>
          </p:cNvPr>
          <p:cNvCxnSpPr>
            <a:cxnSpLocks/>
          </p:cNvCxnSpPr>
          <p:nvPr/>
        </p:nvCxnSpPr>
        <p:spPr>
          <a:xfrm>
            <a:off x="4936030" y="3542751"/>
            <a:ext cx="0" cy="75606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91B4110-8B1F-B46E-0D55-25A328C2FDCB}"/>
              </a:ext>
            </a:extLst>
          </p:cNvPr>
          <p:cNvCxnSpPr>
            <a:cxnSpLocks/>
          </p:cNvCxnSpPr>
          <p:nvPr/>
        </p:nvCxnSpPr>
        <p:spPr>
          <a:xfrm>
            <a:off x="4387094" y="3086914"/>
            <a:ext cx="0" cy="121189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7F0471D-6F14-6232-CDBC-8EEDCA5B81A8}"/>
              </a:ext>
            </a:extLst>
          </p:cNvPr>
          <p:cNvCxnSpPr>
            <a:cxnSpLocks/>
          </p:cNvCxnSpPr>
          <p:nvPr/>
        </p:nvCxnSpPr>
        <p:spPr>
          <a:xfrm>
            <a:off x="3250339" y="3086914"/>
            <a:ext cx="20761" cy="124777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634B62D-A821-254F-9B65-36DABF37CF9B}"/>
              </a:ext>
            </a:extLst>
          </p:cNvPr>
          <p:cNvCxnSpPr>
            <a:cxnSpLocks/>
          </p:cNvCxnSpPr>
          <p:nvPr/>
        </p:nvCxnSpPr>
        <p:spPr>
          <a:xfrm>
            <a:off x="2748797" y="3562422"/>
            <a:ext cx="0" cy="75606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00F37BB-1FB7-4EF8-37A8-A0F64995D0FF}"/>
              </a:ext>
            </a:extLst>
          </p:cNvPr>
          <p:cNvCxnSpPr>
            <a:cxnSpLocks/>
          </p:cNvCxnSpPr>
          <p:nvPr/>
        </p:nvCxnSpPr>
        <p:spPr>
          <a:xfrm>
            <a:off x="2137717" y="3562422"/>
            <a:ext cx="0" cy="75606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AA6800A-2BD1-5210-93D3-8BA0DE84BAD4}"/>
              </a:ext>
            </a:extLst>
          </p:cNvPr>
          <p:cNvCxnSpPr>
            <a:cxnSpLocks/>
          </p:cNvCxnSpPr>
          <p:nvPr/>
        </p:nvCxnSpPr>
        <p:spPr>
          <a:xfrm>
            <a:off x="1517760" y="3086914"/>
            <a:ext cx="0" cy="121189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931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/>
          </p:nvPr>
        </p:nvSpPr>
        <p:spPr>
          <a:xfrm>
            <a:off x="407879" y="1592280"/>
            <a:ext cx="11227442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1600" b="1" strike="noStrike" spc="-1" dirty="0">
                <a:solidFill>
                  <a:srgbClr val="2F2F2F"/>
                </a:solidFill>
                <a:latin typeface="Arial"/>
              </a:rPr>
              <a:t>Alternative angle.</a:t>
            </a:r>
            <a:endParaRPr lang="en-US" sz="16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2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4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D83691-45A2-4279-8234-AE243E5DE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46" t="-6654" r="-3567" b="-8940"/>
          <a:stretch/>
        </p:blipFill>
        <p:spPr>
          <a:xfrm>
            <a:off x="647701" y="2389454"/>
            <a:ext cx="6117839" cy="31014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31FD57-9F58-0565-E2DE-3F37C77DD4AF}"/>
              </a:ext>
            </a:extLst>
          </p:cNvPr>
          <p:cNvSpPr txBox="1"/>
          <p:nvPr/>
        </p:nvSpPr>
        <p:spPr>
          <a:xfrm>
            <a:off x="5425778" y="3715117"/>
            <a:ext cx="9691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1 A1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A82E5D-947D-691D-26C7-63F3C383E36B}"/>
              </a:ext>
            </a:extLst>
          </p:cNvPr>
          <p:cNvSpPr txBox="1"/>
          <p:nvPr/>
        </p:nvSpPr>
        <p:spPr>
          <a:xfrm>
            <a:off x="4454231" y="5023342"/>
            <a:ext cx="9856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 A3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878BB0-4038-3B3A-ECB5-69961D482B8F}"/>
              </a:ext>
            </a:extLst>
          </p:cNvPr>
          <p:cNvSpPr txBox="1"/>
          <p:nvPr/>
        </p:nvSpPr>
        <p:spPr>
          <a:xfrm>
            <a:off x="5748189" y="4714014"/>
            <a:ext cx="10799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T4 A4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E19C61-74F5-3335-8414-EBE9E6557DF8}"/>
              </a:ext>
            </a:extLst>
          </p:cNvPr>
          <p:cNvSpPr txBox="1"/>
          <p:nvPr/>
        </p:nvSpPr>
        <p:spPr>
          <a:xfrm>
            <a:off x="4733315" y="4278548"/>
            <a:ext cx="9715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</a:rPr>
              <a:t>T2 A2</a:t>
            </a:r>
            <a:endParaRPr lang="en-GB" sz="2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 flipV="1">
            <a:off x="1825156" y="4152389"/>
            <a:ext cx="2443485" cy="81509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2059479" y="4714014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0E48C2-E479-CBC4-D270-0A8FC48CB61C}"/>
              </a:ext>
            </a:extLst>
          </p:cNvPr>
          <p:cNvSpPr txBox="1"/>
          <p:nvPr/>
        </p:nvSpPr>
        <p:spPr>
          <a:xfrm>
            <a:off x="979545" y="2325211"/>
            <a:ext cx="1364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T29 A13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8CF03-50D7-4AF1-2D28-5A5202C75D2E}"/>
              </a:ext>
            </a:extLst>
          </p:cNvPr>
          <p:cNvSpPr txBox="1"/>
          <p:nvPr/>
        </p:nvSpPr>
        <p:spPr>
          <a:xfrm>
            <a:off x="575977" y="2860376"/>
            <a:ext cx="14136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highlight>
                  <a:srgbClr val="FFFF00"/>
                </a:highlight>
                <a:latin typeface="Arial"/>
              </a:rPr>
              <a:t>T30 A14</a:t>
            </a:r>
            <a:endParaRPr lang="en-GB" sz="2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2FA6FA-23FD-7B00-9BA8-DB3E52C0B5E4}"/>
              </a:ext>
            </a:extLst>
          </p:cNvPr>
          <p:cNvSpPr txBox="1"/>
          <p:nvPr/>
        </p:nvSpPr>
        <p:spPr>
          <a:xfrm>
            <a:off x="541951" y="3672399"/>
            <a:ext cx="12832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T31 A15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F8621B-A528-C8CA-4B37-8C0027856F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FE70697-3E8E-6FA3-2029-9F0D19874B0C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DF31D5-1014-B420-162D-D9E2995FCA8E}"/>
              </a:ext>
            </a:extLst>
          </p:cNvPr>
          <p:cNvSpPr txBox="1"/>
          <p:nvPr/>
        </p:nvSpPr>
        <p:spPr>
          <a:xfrm>
            <a:off x="10146536" y="2886859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1 A1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BEE594-3EB1-1E0F-8471-0D2894DD6C34}"/>
              </a:ext>
            </a:extLst>
          </p:cNvPr>
          <p:cNvSpPr txBox="1"/>
          <p:nvPr/>
        </p:nvSpPr>
        <p:spPr>
          <a:xfrm>
            <a:off x="7802166" y="2887560"/>
            <a:ext cx="900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 A2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B9B8BD-47B9-8A8D-2F09-97DE2AB9C46E}"/>
              </a:ext>
            </a:extLst>
          </p:cNvPr>
          <p:cNvSpPr txBox="1"/>
          <p:nvPr/>
        </p:nvSpPr>
        <p:spPr>
          <a:xfrm>
            <a:off x="7802166" y="4567377"/>
            <a:ext cx="1095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 A3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D2C781-09CC-6A02-ABD0-3B20AA8ED5F3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T4 A4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AC11DF5-67C5-A7A5-210E-BC09CFE6D6F7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E491FF1-6878-3A27-8337-B3516C4E3429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1F5622D-01DC-4E4F-6E0F-5BD107256E48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A05F3A-404B-3F89-7CD7-870162E2DFFC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33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23AC0C7A-8229-DC93-58FD-A3C0CCDBF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1AB798-529D-6A0B-4510-D353C7F7939C}"/>
              </a:ext>
            </a:extLst>
          </p:cNvPr>
          <p:cNvCxnSpPr>
            <a:cxnSpLocks/>
          </p:cNvCxnSpPr>
          <p:nvPr/>
        </p:nvCxnSpPr>
        <p:spPr>
          <a:xfrm flipH="1">
            <a:off x="4450705" y="3257432"/>
            <a:ext cx="370788" cy="612246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D5DCFCD-9B6E-4E67-CA91-54DAF800ED7A}"/>
              </a:ext>
            </a:extLst>
          </p:cNvPr>
          <p:cNvSpPr txBox="1"/>
          <p:nvPr/>
        </p:nvSpPr>
        <p:spPr>
          <a:xfrm>
            <a:off x="4586443" y="2898600"/>
            <a:ext cx="9691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T9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79B123-F388-D066-390B-7529FBBB93C5}"/>
              </a:ext>
            </a:extLst>
          </p:cNvPr>
          <p:cNvSpPr txBox="1"/>
          <p:nvPr/>
        </p:nvSpPr>
        <p:spPr>
          <a:xfrm>
            <a:off x="5249171" y="2957584"/>
            <a:ext cx="9691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T5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0D0276B-4E67-1B29-4034-E4D17CD07D10}"/>
              </a:ext>
            </a:extLst>
          </p:cNvPr>
          <p:cNvCxnSpPr>
            <a:cxnSpLocks/>
          </p:cNvCxnSpPr>
          <p:nvPr/>
        </p:nvCxnSpPr>
        <p:spPr>
          <a:xfrm flipH="1">
            <a:off x="4998261" y="3286969"/>
            <a:ext cx="441656" cy="738105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8388209C-383F-9A2B-6DAF-D562D08D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5854" flipH="1" flipV="1">
            <a:off x="5106576" y="3798983"/>
            <a:ext cx="810129" cy="62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5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46536" y="2886859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1 A1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802166" y="2887560"/>
            <a:ext cx="900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T2 A2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802166" y="4567377"/>
            <a:ext cx="10956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T3 A3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T4 A4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5977378" y="3419302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 flipV="1">
            <a:off x="6330593" y="3558552"/>
            <a:ext cx="1214467" cy="34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DA46781-505D-8859-B947-A1A776ADACD2}"/>
              </a:ext>
            </a:extLst>
          </p:cNvPr>
          <p:cNvCxnSpPr/>
          <p:nvPr/>
        </p:nvCxnSpPr>
        <p:spPr>
          <a:xfrm>
            <a:off x="6149268" y="3090399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642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6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244333" y="2835740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T5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8092471" y="2887560"/>
            <a:ext cx="6099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6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8220722" y="4567377"/>
            <a:ext cx="677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T7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T8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5349101" y="3439610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5712610" y="3558552"/>
            <a:ext cx="18324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856A05-BBD7-AA57-AFD6-6A65E3C9BF2C}"/>
              </a:ext>
            </a:extLst>
          </p:cNvPr>
          <p:cNvCxnSpPr/>
          <p:nvPr/>
        </p:nvCxnSpPr>
        <p:spPr>
          <a:xfrm>
            <a:off x="5530788" y="3104454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709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7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244333" y="2835740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T9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8025412" y="2887560"/>
            <a:ext cx="677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10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8042764" y="4567377"/>
            <a:ext cx="8550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T11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12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4735553" y="3439610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5099062" y="3558552"/>
            <a:ext cx="244599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1B4BE33-28A7-8A51-6BEB-83FD1FF6BFA8}"/>
              </a:ext>
            </a:extLst>
          </p:cNvPr>
          <p:cNvCxnSpPr/>
          <p:nvPr/>
        </p:nvCxnSpPr>
        <p:spPr>
          <a:xfrm>
            <a:off x="4918275" y="3187861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625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8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46536" y="2886859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13 A5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684004" y="2887560"/>
            <a:ext cx="10184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T14 A6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684004" y="4567377"/>
            <a:ext cx="12137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T15 A7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87047" y="4619225"/>
            <a:ext cx="1050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T16 A8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4197014" y="3448488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4580560" y="3558552"/>
            <a:ext cx="29645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36BFBE-9AB3-14D6-81F3-840351808C94}"/>
              </a:ext>
            </a:extLst>
          </p:cNvPr>
          <p:cNvCxnSpPr/>
          <p:nvPr/>
        </p:nvCxnSpPr>
        <p:spPr>
          <a:xfrm>
            <a:off x="4385568" y="3109337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5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7954B1-F993-903C-6461-772B4F11BA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-11449" r="-5388"/>
          <a:stretch/>
        </p:blipFill>
        <p:spPr>
          <a:xfrm>
            <a:off x="334125" y="2493095"/>
            <a:ext cx="7045911" cy="3063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RFQ2 Proposed Tuner Numbering Scheme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21" name="Straight Connector 6"/>
          <p:cNvCxnSpPr/>
          <p:nvPr/>
        </p:nvCxnSpPr>
        <p:spPr>
          <a:xfrm>
            <a:off x="201600" y="121788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pic>
        <p:nvPicPr>
          <p:cNvPr id="222" name="Picture 8" descr="Icon&#10;&#10;Description automatically generated"/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Presenter | Presentation Title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7A6E58-8304-4BA9-90DD-4ABE41204881}" type="slidenum">
              <a:rPr/>
              <a:t>9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7B13FC-02F1-4627-84E2-CB24BD5DE22E}" type="datetime1">
              <a:rPr lang="en-GB"/>
              <a:t>28/11/2022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F429D-FCD5-BAFC-031E-9670FE61CA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39168" t="-348390" r="-3"/>
          <a:stretch/>
        </p:blipFill>
        <p:spPr>
          <a:xfrm>
            <a:off x="7611441" y="2493095"/>
            <a:ext cx="3952156" cy="30639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6221286-0FDD-C240-861A-F605A1B375E9}"/>
              </a:ext>
            </a:extLst>
          </p:cNvPr>
          <p:cNvSpPr/>
          <p:nvPr/>
        </p:nvSpPr>
        <p:spPr>
          <a:xfrm>
            <a:off x="8580600" y="3136013"/>
            <a:ext cx="1887435" cy="1740246"/>
          </a:xfrm>
          <a:prstGeom prst="ellipse">
            <a:avLst/>
          </a:prstGeom>
          <a:solidFill>
            <a:srgbClr val="AEAECE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38C62A-C27A-6808-9723-BEAEA2BC57C1}"/>
              </a:ext>
            </a:extLst>
          </p:cNvPr>
          <p:cNvSpPr txBox="1"/>
          <p:nvPr/>
        </p:nvSpPr>
        <p:spPr>
          <a:xfrm>
            <a:off x="10146536" y="2886859"/>
            <a:ext cx="1050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T17</a:t>
            </a:r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 A9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18512B-77E7-2244-2CD6-8A49FCA8541D}"/>
              </a:ext>
            </a:extLst>
          </p:cNvPr>
          <p:cNvSpPr txBox="1"/>
          <p:nvPr/>
        </p:nvSpPr>
        <p:spPr>
          <a:xfrm>
            <a:off x="7574055" y="2887560"/>
            <a:ext cx="12216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T18 A10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FAD4C7-167B-6B7B-80AD-BFAA8B1E0D61}"/>
              </a:ext>
            </a:extLst>
          </p:cNvPr>
          <p:cNvSpPr txBox="1"/>
          <p:nvPr/>
        </p:nvSpPr>
        <p:spPr>
          <a:xfrm>
            <a:off x="7574055" y="4567377"/>
            <a:ext cx="14124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trike="noStrike" spc="-1" dirty="0">
                <a:solidFill>
                  <a:srgbClr val="FF0000"/>
                </a:solidFill>
                <a:latin typeface="Arial"/>
              </a:rPr>
              <a:t>T19 A11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B3646-8132-A091-57F6-F35E429AA8D9}"/>
              </a:ext>
            </a:extLst>
          </p:cNvPr>
          <p:cNvSpPr txBox="1"/>
          <p:nvPr/>
        </p:nvSpPr>
        <p:spPr>
          <a:xfrm>
            <a:off x="10143237" y="4619225"/>
            <a:ext cx="14203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T20 A12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F0A65E3-620D-08EA-E4B7-3BEC74109A97}"/>
              </a:ext>
            </a:extLst>
          </p:cNvPr>
          <p:cNvCxnSpPr>
            <a:cxnSpLocks/>
          </p:cNvCxnSpPr>
          <p:nvPr/>
        </p:nvCxnSpPr>
        <p:spPr>
          <a:xfrm flipH="1">
            <a:off x="6615828" y="4025079"/>
            <a:ext cx="59284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E1CC6C8E-5068-AC7E-8AF4-8784290F97AD}"/>
              </a:ext>
            </a:extLst>
          </p:cNvPr>
          <p:cNvCxnSpPr>
            <a:cxnSpLocks/>
          </p:cNvCxnSpPr>
          <p:nvPr/>
        </p:nvCxnSpPr>
        <p:spPr>
          <a:xfrm flipH="1">
            <a:off x="1883158" y="4522382"/>
            <a:ext cx="4041486" cy="1784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1C2DEC12-6C43-CE56-364C-1F1771B1014C}"/>
              </a:ext>
            </a:extLst>
          </p:cNvPr>
          <p:cNvSpPr txBox="1"/>
          <p:nvPr/>
        </p:nvSpPr>
        <p:spPr>
          <a:xfrm>
            <a:off x="3185578" y="4567377"/>
            <a:ext cx="1768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spc="-1" dirty="0">
                <a:solidFill>
                  <a:srgbClr val="00B050"/>
                </a:solidFill>
                <a:latin typeface="Arial"/>
              </a:rPr>
              <a:t>Downstream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76EAD8-64DB-0AEE-9719-DE5D81871C1F}"/>
              </a:ext>
            </a:extLst>
          </p:cNvPr>
          <p:cNvSpPr txBox="1"/>
          <p:nvPr/>
        </p:nvSpPr>
        <p:spPr>
          <a:xfrm>
            <a:off x="6512538" y="3684171"/>
            <a:ext cx="953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In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B2C588-33E4-CD7F-FA35-EDFA4F4E4EA0}"/>
              </a:ext>
            </a:extLst>
          </p:cNvPr>
          <p:cNvSpPr txBox="1"/>
          <p:nvPr/>
        </p:nvSpPr>
        <p:spPr>
          <a:xfrm>
            <a:off x="449512" y="3514026"/>
            <a:ext cx="695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Beam </a:t>
            </a:r>
          </a:p>
          <a:p>
            <a:pPr algn="ctr"/>
            <a:r>
              <a:rPr lang="en-GB" sz="1400" b="1" spc="-1" dirty="0">
                <a:solidFill>
                  <a:srgbClr val="00B050"/>
                </a:solidFill>
                <a:latin typeface="Arial"/>
              </a:rPr>
              <a:t>Out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4EE4A6-704E-342B-3C9A-36E8D4F85EE2}"/>
              </a:ext>
            </a:extLst>
          </p:cNvPr>
          <p:cNvCxnSpPr>
            <a:cxnSpLocks/>
          </p:cNvCxnSpPr>
          <p:nvPr/>
        </p:nvCxnSpPr>
        <p:spPr>
          <a:xfrm flipH="1" flipV="1">
            <a:off x="449512" y="4025074"/>
            <a:ext cx="670052" cy="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2F2C37-2D99-2298-9154-700681D1A5CC}"/>
              </a:ext>
            </a:extLst>
          </p:cNvPr>
          <p:cNvCxnSpPr>
            <a:cxnSpLocks/>
            <a:stCxn id="9" idx="2"/>
            <a:endCxn id="9" idx="6"/>
          </p:cNvCxnSpPr>
          <p:nvPr/>
        </p:nvCxnSpPr>
        <p:spPr>
          <a:xfrm>
            <a:off x="8580600" y="4006136"/>
            <a:ext cx="1887435" cy="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23B31E-0348-6A0E-5C04-D6B2746937A3}"/>
              </a:ext>
            </a:extLst>
          </p:cNvPr>
          <p:cNvCxnSpPr>
            <a:cxnSpLocks/>
            <a:stCxn id="9" idx="0"/>
            <a:endCxn id="9" idx="4"/>
          </p:cNvCxnSpPr>
          <p:nvPr/>
        </p:nvCxnSpPr>
        <p:spPr>
          <a:xfrm>
            <a:off x="9524318" y="3136013"/>
            <a:ext cx="0" cy="1740246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2CDCC1-8ACA-871B-CA37-C44861B0F46B}"/>
              </a:ext>
            </a:extLst>
          </p:cNvPr>
          <p:cNvSpPr txBox="1"/>
          <p:nvPr/>
        </p:nvSpPr>
        <p:spPr>
          <a:xfrm>
            <a:off x="9330299" y="3755328"/>
            <a:ext cx="510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trike="noStrike" spc="-1" dirty="0">
                <a:solidFill>
                  <a:srgbClr val="2F2F2F"/>
                </a:solidFill>
                <a:latin typeface="Arial"/>
              </a:rPr>
              <a:t>X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71F59-A86C-5E7B-6D96-E7C0BF50050E}"/>
              </a:ext>
            </a:extLst>
          </p:cNvPr>
          <p:cNvSpPr txBox="1"/>
          <p:nvPr/>
        </p:nvSpPr>
        <p:spPr>
          <a:xfrm>
            <a:off x="9106935" y="3448828"/>
            <a:ext cx="1466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spc="-1" dirty="0">
                <a:solidFill>
                  <a:srgbClr val="2F2F2F"/>
                </a:solidFill>
                <a:latin typeface="Arial"/>
              </a:rPr>
              <a:t>Beam</a:t>
            </a:r>
            <a:endParaRPr lang="en-GB" dirty="0"/>
          </a:p>
        </p:txBody>
      </p:sp>
      <p:pic>
        <p:nvPicPr>
          <p:cNvPr id="1026" name="Picture 2" descr="Red Arrow Icon On White Background Flat Style Arrow Icon For Your Web Site  Design Logo App Ui Arrow Indicated The Direction Symbol Curved Arrow Sign  Stock Illustration - Download Image Now -">
            <a:extLst>
              <a:ext uri="{FF2B5EF4-FFF2-40B4-BE49-F238E27FC236}">
                <a16:creationId xmlns:a16="http://schemas.microsoft.com/office/drawing/2014/main" id="{90A25215-4114-880D-CAED-B90DACB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755199" y="2326232"/>
            <a:ext cx="1542328" cy="119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46DA70-3533-88E5-8852-E5C78CAC5A99}"/>
              </a:ext>
            </a:extLst>
          </p:cNvPr>
          <p:cNvSpPr/>
          <p:nvPr/>
        </p:nvSpPr>
        <p:spPr>
          <a:xfrm>
            <a:off x="3097326" y="3423953"/>
            <a:ext cx="363509" cy="1195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A027C5-A3BB-CC5C-7A76-3C30B803E292}"/>
              </a:ext>
            </a:extLst>
          </p:cNvPr>
          <p:cNvCxnSpPr>
            <a:cxnSpLocks/>
          </p:cNvCxnSpPr>
          <p:nvPr/>
        </p:nvCxnSpPr>
        <p:spPr>
          <a:xfrm>
            <a:off x="3460835" y="3558552"/>
            <a:ext cx="40842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2C0CC9-8270-FE90-A40A-ED5DAD984BF3}"/>
              </a:ext>
            </a:extLst>
          </p:cNvPr>
          <p:cNvCxnSpPr/>
          <p:nvPr/>
        </p:nvCxnSpPr>
        <p:spPr>
          <a:xfrm>
            <a:off x="3284738" y="3121509"/>
            <a:ext cx="0" cy="18314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154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9005</TotalTime>
  <Words>359</Words>
  <Application>Microsoft Office PowerPoint</Application>
  <PresentationFormat>Widescreen</PresentationFormat>
  <Paragraphs>167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RFQ2 Numbering Scheme</vt:lpstr>
      <vt:lpstr>RFQ1 Antenna Numbering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RFQ2 Proposed Tuner Numbering Scheme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Meeting</dc:title>
  <dc:subject/>
  <dc:creator>Millar, Lee (Student)</dc:creator>
  <dc:description/>
  <cp:lastModifiedBy>Lee Millar</cp:lastModifiedBy>
  <cp:revision>288</cp:revision>
  <dcterms:created xsi:type="dcterms:W3CDTF">2021-05-25T08:34:48Z</dcterms:created>
  <dcterms:modified xsi:type="dcterms:W3CDTF">2022-11-28T10:24:27Z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1</vt:i4>
  </property>
  <property fmtid="{D5CDD505-2E9C-101B-9397-08002B2CF9AE}" pid="3" name="Notes">
    <vt:i4>3</vt:i4>
  </property>
  <property fmtid="{D5CDD505-2E9C-101B-9397-08002B2CF9AE}" pid="4" name="PresentationFormat">
    <vt:lpwstr>Widescreen</vt:lpwstr>
  </property>
  <property fmtid="{D5CDD505-2E9C-101B-9397-08002B2CF9AE}" pid="5" name="Slides">
    <vt:i4>21</vt:i4>
  </property>
</Properties>
</file>