
<file path=[Content_Types].xml><?xml version="1.0" encoding="utf-8"?>
<Types xmlns="http://schemas.openxmlformats.org/package/2006/content-types">
  <Default Extension="avi" ContentType="video/x-msvideo"/>
  <Default Extension="bin" ContentType="application/vnd.openxmlformats-officedocument.oleObject"/>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tif" ContentType="image/tiff"/>
  <Default Extension="tiff" ContentType="image/tiff"/>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tags/tag1.xml" ContentType="application/vnd.openxmlformats-officedocument.presentationml.tags+xml"/>
  <Override PartName="/ppt/notesSlides/notesSlide73.xml" ContentType="application/vnd.openxmlformats-officedocument.presentationml.notesSlide+xml"/>
  <Override PartName="/ppt/tags/tag2.xml" ContentType="application/vnd.openxmlformats-officedocument.presentationml.tags+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tags/tag3.xml" ContentType="application/vnd.openxmlformats-officedocument.presentationml.tags+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tags/tag4.xml" ContentType="application/vnd.openxmlformats-officedocument.presentationml.tags+xml"/>
  <Override PartName="/ppt/notesSlides/notesSlide79.xml" ContentType="application/vnd.openxmlformats-officedocument.presentationml.notesSlide+xml"/>
  <Override PartName="/ppt/tags/tag5.xml" ContentType="application/vnd.openxmlformats-officedocument.presentationml.tags+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7" r:id="rId4"/>
  </p:sldMasterIdLst>
  <p:notesMasterIdLst>
    <p:notesMasterId r:id="rId110"/>
  </p:notesMasterIdLst>
  <p:sldIdLst>
    <p:sldId id="2038" r:id="rId5"/>
    <p:sldId id="1945" r:id="rId6"/>
    <p:sldId id="2199" r:id="rId7"/>
    <p:sldId id="1992" r:id="rId8"/>
    <p:sldId id="2228" r:id="rId9"/>
    <p:sldId id="2008" r:id="rId10"/>
    <p:sldId id="1236" r:id="rId11"/>
    <p:sldId id="1894" r:id="rId12"/>
    <p:sldId id="1700" r:id="rId13"/>
    <p:sldId id="2220" r:id="rId14"/>
    <p:sldId id="1605" r:id="rId15"/>
    <p:sldId id="1949" r:id="rId16"/>
    <p:sldId id="1977" r:id="rId17"/>
    <p:sldId id="1612" r:id="rId18"/>
    <p:sldId id="1638" r:id="rId19"/>
    <p:sldId id="2011" r:id="rId20"/>
    <p:sldId id="1979" r:id="rId21"/>
    <p:sldId id="2224" r:id="rId22"/>
    <p:sldId id="2227" r:id="rId23"/>
    <p:sldId id="2225" r:id="rId24"/>
    <p:sldId id="1966" r:id="rId25"/>
    <p:sldId id="1175" r:id="rId26"/>
    <p:sldId id="2223" r:id="rId27"/>
    <p:sldId id="2019" r:id="rId28"/>
    <p:sldId id="2028" r:id="rId29"/>
    <p:sldId id="2031" r:id="rId30"/>
    <p:sldId id="2030" r:id="rId31"/>
    <p:sldId id="2040" r:id="rId32"/>
    <p:sldId id="1856" r:id="rId33"/>
    <p:sldId id="2172" r:id="rId34"/>
    <p:sldId id="2039" r:id="rId35"/>
    <p:sldId id="2173" r:id="rId36"/>
    <p:sldId id="1686" r:id="rId37"/>
    <p:sldId id="1477" r:id="rId38"/>
    <p:sldId id="350" r:id="rId39"/>
    <p:sldId id="1897" r:id="rId40"/>
    <p:sldId id="1769" r:id="rId41"/>
    <p:sldId id="1947" r:id="rId42"/>
    <p:sldId id="2226" r:id="rId43"/>
    <p:sldId id="2035" r:id="rId44"/>
    <p:sldId id="1318" r:id="rId45"/>
    <p:sldId id="1207" r:id="rId46"/>
    <p:sldId id="2177" r:id="rId47"/>
    <p:sldId id="1955" r:id="rId48"/>
    <p:sldId id="1961" r:id="rId49"/>
    <p:sldId id="2048" r:id="rId50"/>
    <p:sldId id="933" r:id="rId51"/>
    <p:sldId id="1975" r:id="rId52"/>
    <p:sldId id="2198" r:id="rId53"/>
    <p:sldId id="2195" r:id="rId54"/>
    <p:sldId id="1414" r:id="rId55"/>
    <p:sldId id="1800" r:id="rId56"/>
    <p:sldId id="2180" r:id="rId57"/>
    <p:sldId id="2181" r:id="rId58"/>
    <p:sldId id="2049" r:id="rId59"/>
    <p:sldId id="2202" r:id="rId60"/>
    <p:sldId id="1914" r:id="rId61"/>
    <p:sldId id="273" r:id="rId62"/>
    <p:sldId id="1845" r:id="rId63"/>
    <p:sldId id="1896" r:id="rId64"/>
    <p:sldId id="2221" r:id="rId65"/>
    <p:sldId id="338" r:id="rId66"/>
    <p:sldId id="1732" r:id="rId67"/>
    <p:sldId id="2046" r:id="rId68"/>
    <p:sldId id="2229" r:id="rId69"/>
    <p:sldId id="1926" r:id="rId70"/>
    <p:sldId id="2222" r:id="rId71"/>
    <p:sldId id="1739" r:id="rId72"/>
    <p:sldId id="1836" r:id="rId73"/>
    <p:sldId id="1873" r:id="rId74"/>
    <p:sldId id="2047" r:id="rId75"/>
    <p:sldId id="2036" r:id="rId76"/>
    <p:sldId id="1793" r:id="rId77"/>
    <p:sldId id="1874" r:id="rId78"/>
    <p:sldId id="2027" r:id="rId79"/>
    <p:sldId id="2037" r:id="rId80"/>
    <p:sldId id="1789" r:id="rId81"/>
    <p:sldId id="2206" r:id="rId82"/>
    <p:sldId id="1980" r:id="rId83"/>
    <p:sldId id="2042" r:id="rId84"/>
    <p:sldId id="2207" r:id="rId85"/>
    <p:sldId id="2212" r:id="rId86"/>
    <p:sldId id="1911" r:id="rId87"/>
    <p:sldId id="1978" r:id="rId88"/>
    <p:sldId id="1823" r:id="rId89"/>
    <p:sldId id="1954" r:id="rId90"/>
    <p:sldId id="1993" r:id="rId91"/>
    <p:sldId id="2219" r:id="rId92"/>
    <p:sldId id="2217" r:id="rId93"/>
    <p:sldId id="1828" r:id="rId94"/>
    <p:sldId id="1986" r:id="rId95"/>
    <p:sldId id="1991" r:id="rId96"/>
    <p:sldId id="2005" r:id="rId97"/>
    <p:sldId id="268" r:id="rId98"/>
    <p:sldId id="2003" r:id="rId99"/>
    <p:sldId id="2001" r:id="rId100"/>
    <p:sldId id="2210" r:id="rId101"/>
    <p:sldId id="2208" r:id="rId102"/>
    <p:sldId id="1901" r:id="rId103"/>
    <p:sldId id="1969" r:id="rId104"/>
    <p:sldId id="1816" r:id="rId105"/>
    <p:sldId id="1602" r:id="rId106"/>
    <p:sldId id="1839" r:id="rId107"/>
    <p:sldId id="1441" r:id="rId108"/>
    <p:sldId id="1255" r:id="rId109"/>
  </p:sldIdLst>
  <p:sldSz cx="12192000" cy="6858000"/>
  <p:notesSz cx="6797675" cy="9928225"/>
  <p:defaultTextStyle>
    <a:defPPr>
      <a:defRPr lang="de-DE"/>
    </a:defPPr>
    <a:lvl1pPr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8FCBCB0-4A02-8011-03A9-43ADFBE435CD}" name="Steffen Sauer" initials="SS" userId="e3648626d09e7df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Tanja Mehlstäubler" initials="TM" lastIdx="1" clrIdx="0">
    <p:extLst>
      <p:ext uri="{19B8F6BF-5375-455C-9EA6-DF929625EA0E}">
        <p15:presenceInfo xmlns:p15="http://schemas.microsoft.com/office/powerpoint/2012/main" userId="S::Tanja.Mehlstaeubler@ptb.de::69bb8399-096d-43db-a2d1-0cd99265a82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33CC"/>
    <a:srgbClr val="333399"/>
    <a:srgbClr val="FFFFCC"/>
    <a:srgbClr val="7030A0"/>
    <a:srgbClr val="B4EAD0"/>
    <a:srgbClr val="008000"/>
    <a:srgbClr val="8064A2"/>
    <a:srgbClr val="96E2C5"/>
    <a:srgbClr val="A1E3B7"/>
    <a:srgbClr val="A0E4C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5622" autoAdjust="0"/>
    <p:restoredTop sz="93725" autoAdjust="0"/>
  </p:normalViewPr>
  <p:slideViewPr>
    <p:cSldViewPr snapToGrid="0">
      <p:cViewPr>
        <p:scale>
          <a:sx n="67" d="100"/>
          <a:sy n="67" d="100"/>
        </p:scale>
        <p:origin x="621" y="42"/>
      </p:cViewPr>
      <p:guideLst>
        <p:guide orient="horz" pos="2160"/>
        <p:guide pos="3840"/>
      </p:guideLst>
    </p:cSldViewPr>
  </p:slideViewPr>
  <p:outlineViewPr>
    <p:cViewPr>
      <p:scale>
        <a:sx n="33" d="100"/>
        <a:sy n="33" d="100"/>
      </p:scale>
      <p:origin x="0" y="0"/>
    </p:cViewPr>
  </p:outlineViewPr>
  <p:notesTextViewPr>
    <p:cViewPr>
      <p:scale>
        <a:sx n="3" d="2"/>
        <a:sy n="3" d="2"/>
      </p:scale>
      <p:origin x="0" y="0"/>
    </p:cViewPr>
  </p:notesTextViewPr>
  <p:sorterViewPr>
    <p:cViewPr>
      <p:scale>
        <a:sx n="50" d="100"/>
        <a:sy n="50" d="100"/>
      </p:scale>
      <p:origin x="0" y="0"/>
    </p:cViewPr>
  </p:sorterViewPr>
  <p:notesViewPr>
    <p:cSldViewPr snapToGrid="0">
      <p:cViewPr varScale="1">
        <p:scale>
          <a:sx n="66" d="100"/>
          <a:sy n="66" d="100"/>
        </p:scale>
        <p:origin x="0" y="0"/>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42" Type="http://schemas.openxmlformats.org/officeDocument/2006/relationships/slide" Target="slides/slide38.xml"/><Relationship Id="rId47" Type="http://schemas.openxmlformats.org/officeDocument/2006/relationships/slide" Target="slides/slide43.xml"/><Relationship Id="rId63" Type="http://schemas.openxmlformats.org/officeDocument/2006/relationships/slide" Target="slides/slide59.xml"/><Relationship Id="rId68" Type="http://schemas.openxmlformats.org/officeDocument/2006/relationships/slide" Target="slides/slide64.xml"/><Relationship Id="rId84" Type="http://schemas.openxmlformats.org/officeDocument/2006/relationships/slide" Target="slides/slide80.xml"/><Relationship Id="rId89" Type="http://schemas.openxmlformats.org/officeDocument/2006/relationships/slide" Target="slides/slide85.xml"/><Relationship Id="rId112" Type="http://schemas.openxmlformats.org/officeDocument/2006/relationships/presProps" Target="presProps.xml"/><Relationship Id="rId16" Type="http://schemas.openxmlformats.org/officeDocument/2006/relationships/slide" Target="slides/slide12.xml"/><Relationship Id="rId107" Type="http://schemas.openxmlformats.org/officeDocument/2006/relationships/slide" Target="slides/slide103.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slide" Target="slides/slide62.xml"/><Relationship Id="rId74" Type="http://schemas.openxmlformats.org/officeDocument/2006/relationships/slide" Target="slides/slide70.xml"/><Relationship Id="rId79" Type="http://schemas.openxmlformats.org/officeDocument/2006/relationships/slide" Target="slides/slide75.xml"/><Relationship Id="rId87" Type="http://schemas.openxmlformats.org/officeDocument/2006/relationships/slide" Target="slides/slide83.xml"/><Relationship Id="rId102" Type="http://schemas.openxmlformats.org/officeDocument/2006/relationships/slide" Target="slides/slide98.xml"/><Relationship Id="rId110" Type="http://schemas.openxmlformats.org/officeDocument/2006/relationships/notesMaster" Target="notesMasters/notesMaster1.xml"/><Relationship Id="rId115" Type="http://schemas.openxmlformats.org/officeDocument/2006/relationships/tableStyles" Target="tableStyles.xml"/><Relationship Id="rId5" Type="http://schemas.openxmlformats.org/officeDocument/2006/relationships/slide" Target="slides/slide1.xml"/><Relationship Id="rId61" Type="http://schemas.openxmlformats.org/officeDocument/2006/relationships/slide" Target="slides/slide57.xml"/><Relationship Id="rId82" Type="http://schemas.openxmlformats.org/officeDocument/2006/relationships/slide" Target="slides/slide78.xml"/><Relationship Id="rId90" Type="http://schemas.openxmlformats.org/officeDocument/2006/relationships/slide" Target="slides/slide86.xml"/><Relationship Id="rId95" Type="http://schemas.openxmlformats.org/officeDocument/2006/relationships/slide" Target="slides/slide91.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slide" Target="slides/slide60.xml"/><Relationship Id="rId69" Type="http://schemas.openxmlformats.org/officeDocument/2006/relationships/slide" Target="slides/slide65.xml"/><Relationship Id="rId77" Type="http://schemas.openxmlformats.org/officeDocument/2006/relationships/slide" Target="slides/slide73.xml"/><Relationship Id="rId100" Type="http://schemas.openxmlformats.org/officeDocument/2006/relationships/slide" Target="slides/slide96.xml"/><Relationship Id="rId105" Type="http://schemas.openxmlformats.org/officeDocument/2006/relationships/slide" Target="slides/slide101.xml"/><Relationship Id="rId113" Type="http://schemas.openxmlformats.org/officeDocument/2006/relationships/viewProps" Target="viewProps.xml"/><Relationship Id="rId8" Type="http://schemas.openxmlformats.org/officeDocument/2006/relationships/slide" Target="slides/slide4.xml"/><Relationship Id="rId51" Type="http://schemas.openxmlformats.org/officeDocument/2006/relationships/slide" Target="slides/slide47.xml"/><Relationship Id="rId72" Type="http://schemas.openxmlformats.org/officeDocument/2006/relationships/slide" Target="slides/slide68.xml"/><Relationship Id="rId80" Type="http://schemas.openxmlformats.org/officeDocument/2006/relationships/slide" Target="slides/slide76.xml"/><Relationship Id="rId85" Type="http://schemas.openxmlformats.org/officeDocument/2006/relationships/slide" Target="slides/slide81.xml"/><Relationship Id="rId93" Type="http://schemas.openxmlformats.org/officeDocument/2006/relationships/slide" Target="slides/slide89.xml"/><Relationship Id="rId98" Type="http://schemas.openxmlformats.org/officeDocument/2006/relationships/slide" Target="slides/slide9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slide" Target="slides/slide63.xml"/><Relationship Id="rId103" Type="http://schemas.openxmlformats.org/officeDocument/2006/relationships/slide" Target="slides/slide99.xml"/><Relationship Id="rId108" Type="http://schemas.openxmlformats.org/officeDocument/2006/relationships/slide" Target="slides/slide104.xml"/><Relationship Id="rId116" Type="http://schemas.microsoft.com/office/2018/10/relationships/authors" Target="author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slide" Target="slides/slide58.xml"/><Relationship Id="rId70" Type="http://schemas.openxmlformats.org/officeDocument/2006/relationships/slide" Target="slides/slide66.xml"/><Relationship Id="rId75" Type="http://schemas.openxmlformats.org/officeDocument/2006/relationships/slide" Target="slides/slide71.xml"/><Relationship Id="rId83" Type="http://schemas.openxmlformats.org/officeDocument/2006/relationships/slide" Target="slides/slide79.xml"/><Relationship Id="rId88" Type="http://schemas.openxmlformats.org/officeDocument/2006/relationships/slide" Target="slides/slide84.xml"/><Relationship Id="rId91" Type="http://schemas.openxmlformats.org/officeDocument/2006/relationships/slide" Target="slides/slide87.xml"/><Relationship Id="rId96" Type="http://schemas.openxmlformats.org/officeDocument/2006/relationships/slide" Target="slides/slide92.xml"/><Relationship Id="rId111" Type="http://schemas.openxmlformats.org/officeDocument/2006/relationships/commentAuthors" Target="commentAuthor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6" Type="http://schemas.openxmlformats.org/officeDocument/2006/relationships/slide" Target="slides/slide102.xml"/><Relationship Id="rId114" Type="http://schemas.openxmlformats.org/officeDocument/2006/relationships/theme" Target="theme/theme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slide" Target="slides/slide61.xml"/><Relationship Id="rId73" Type="http://schemas.openxmlformats.org/officeDocument/2006/relationships/slide" Target="slides/slide69.xml"/><Relationship Id="rId78" Type="http://schemas.openxmlformats.org/officeDocument/2006/relationships/slide" Target="slides/slide74.xml"/><Relationship Id="rId81" Type="http://schemas.openxmlformats.org/officeDocument/2006/relationships/slide" Target="slides/slide77.xml"/><Relationship Id="rId86" Type="http://schemas.openxmlformats.org/officeDocument/2006/relationships/slide" Target="slides/slide82.xml"/><Relationship Id="rId94" Type="http://schemas.openxmlformats.org/officeDocument/2006/relationships/slide" Target="slides/slide90.xml"/><Relationship Id="rId99" Type="http://schemas.openxmlformats.org/officeDocument/2006/relationships/slide" Target="slides/slide95.xml"/><Relationship Id="rId101" Type="http://schemas.openxmlformats.org/officeDocument/2006/relationships/slide" Target="slides/slide97.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 Id="rId109" Type="http://schemas.openxmlformats.org/officeDocument/2006/relationships/slide" Target="slides/slide105.xml"/><Relationship Id="rId34" Type="http://schemas.openxmlformats.org/officeDocument/2006/relationships/slide" Target="slides/slide30.xml"/><Relationship Id="rId50" Type="http://schemas.openxmlformats.org/officeDocument/2006/relationships/slide" Target="slides/slide46.xml"/><Relationship Id="rId55" Type="http://schemas.openxmlformats.org/officeDocument/2006/relationships/slide" Target="slides/slide51.xml"/><Relationship Id="rId76" Type="http://schemas.openxmlformats.org/officeDocument/2006/relationships/slide" Target="slides/slide72.xml"/><Relationship Id="rId97" Type="http://schemas.openxmlformats.org/officeDocument/2006/relationships/slide" Target="slides/slide93.xml"/><Relationship Id="rId104" Type="http://schemas.openxmlformats.org/officeDocument/2006/relationships/slide" Target="slides/slide100.xml"/><Relationship Id="rId7" Type="http://schemas.openxmlformats.org/officeDocument/2006/relationships/slide" Target="slides/slide3.xml"/><Relationship Id="rId71" Type="http://schemas.openxmlformats.org/officeDocument/2006/relationships/slide" Target="slides/slide67.xml"/><Relationship Id="rId92" Type="http://schemas.openxmlformats.org/officeDocument/2006/relationships/slide" Target="slides/slide88.xml"/><Relationship Id="rId2" Type="http://schemas.openxmlformats.org/officeDocument/2006/relationships/customXml" Target="../customXml/item2.xml"/><Relationship Id="rId29"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A2E69CED-A21C-45F5-886F-0FA83133DFC8}"/>
              </a:ext>
            </a:extLst>
          </p:cNvPr>
          <p:cNvSpPr>
            <a:spLocks noGrp="1"/>
          </p:cNvSpPr>
          <p:nvPr>
            <p:ph type="hdr" sz="quarter"/>
          </p:nvPr>
        </p:nvSpPr>
        <p:spPr>
          <a:xfrm>
            <a:off x="0" y="0"/>
            <a:ext cx="2945659" cy="496412"/>
          </a:xfrm>
          <a:prstGeom prst="rect">
            <a:avLst/>
          </a:prstGeom>
        </p:spPr>
        <p:txBody>
          <a:bodyPr vert="horz" lIns="95568" tIns="47784" rIns="95568" bIns="47784" rtlCol="0"/>
          <a:lstStyle>
            <a:lvl1pPr algn="l" eaLnBrk="1" fontAlgn="auto" hangingPunct="1">
              <a:spcBef>
                <a:spcPts val="0"/>
              </a:spcBef>
              <a:spcAft>
                <a:spcPts val="0"/>
              </a:spcAft>
              <a:defRPr sz="1300">
                <a:latin typeface="+mn-lt"/>
              </a:defRPr>
            </a:lvl1pPr>
          </a:lstStyle>
          <a:p>
            <a:pPr>
              <a:defRPr/>
            </a:pPr>
            <a:endParaRPr lang="de-DE"/>
          </a:p>
        </p:txBody>
      </p:sp>
      <p:sp>
        <p:nvSpPr>
          <p:cNvPr id="3" name="Datumsplatzhalter 2">
            <a:extLst>
              <a:ext uri="{FF2B5EF4-FFF2-40B4-BE49-F238E27FC236}">
                <a16:creationId xmlns:a16="http://schemas.microsoft.com/office/drawing/2014/main" id="{BF0AC784-4D28-4DC9-A7F9-D0659CE7D583}"/>
              </a:ext>
            </a:extLst>
          </p:cNvPr>
          <p:cNvSpPr>
            <a:spLocks noGrp="1"/>
          </p:cNvSpPr>
          <p:nvPr>
            <p:ph type="dt" idx="1"/>
          </p:nvPr>
        </p:nvSpPr>
        <p:spPr>
          <a:xfrm>
            <a:off x="3850443" y="0"/>
            <a:ext cx="2945659" cy="496412"/>
          </a:xfrm>
          <a:prstGeom prst="rect">
            <a:avLst/>
          </a:prstGeom>
        </p:spPr>
        <p:txBody>
          <a:bodyPr vert="horz" lIns="95568" tIns="47784" rIns="95568" bIns="47784" rtlCol="0"/>
          <a:lstStyle>
            <a:lvl1pPr algn="r" eaLnBrk="1" fontAlgn="auto" hangingPunct="1">
              <a:spcBef>
                <a:spcPts val="0"/>
              </a:spcBef>
              <a:spcAft>
                <a:spcPts val="0"/>
              </a:spcAft>
              <a:defRPr sz="1300">
                <a:latin typeface="+mn-lt"/>
              </a:defRPr>
            </a:lvl1pPr>
          </a:lstStyle>
          <a:p>
            <a:pPr>
              <a:defRPr/>
            </a:pPr>
            <a:fld id="{35C7D8CF-8C2C-42B1-A432-692E5B7CE9FF}" type="datetimeFigureOut">
              <a:rPr lang="de-DE"/>
              <a:pPr>
                <a:defRPr/>
              </a:pPr>
              <a:t>16.10.2023</a:t>
            </a:fld>
            <a:endParaRPr lang="de-DE"/>
          </a:p>
        </p:txBody>
      </p:sp>
      <p:sp>
        <p:nvSpPr>
          <p:cNvPr id="4" name="Folienbildplatzhalter 3">
            <a:extLst>
              <a:ext uri="{FF2B5EF4-FFF2-40B4-BE49-F238E27FC236}">
                <a16:creationId xmlns:a16="http://schemas.microsoft.com/office/drawing/2014/main" id="{CEAE3BD6-C285-4514-A926-16100CC8C7AF}"/>
              </a:ext>
            </a:extLst>
          </p:cNvPr>
          <p:cNvSpPr>
            <a:spLocks noGrp="1" noRot="1" noChangeAspect="1"/>
          </p:cNvSpPr>
          <p:nvPr>
            <p:ph type="sldImg" idx="2"/>
          </p:nvPr>
        </p:nvSpPr>
        <p:spPr>
          <a:xfrm>
            <a:off x="92075" y="746125"/>
            <a:ext cx="6613525" cy="3721100"/>
          </a:xfrm>
          <a:prstGeom prst="rect">
            <a:avLst/>
          </a:prstGeom>
          <a:noFill/>
          <a:ln w="12700">
            <a:solidFill>
              <a:prstClr val="black"/>
            </a:solidFill>
          </a:ln>
        </p:spPr>
        <p:txBody>
          <a:bodyPr vert="horz" lIns="95568" tIns="47784" rIns="95568" bIns="47784" rtlCol="0" anchor="ctr"/>
          <a:lstStyle/>
          <a:p>
            <a:pPr lvl="0"/>
            <a:endParaRPr lang="de-DE" noProof="0"/>
          </a:p>
        </p:txBody>
      </p:sp>
      <p:sp>
        <p:nvSpPr>
          <p:cNvPr id="5" name="Notizenplatzhalter 4">
            <a:extLst>
              <a:ext uri="{FF2B5EF4-FFF2-40B4-BE49-F238E27FC236}">
                <a16:creationId xmlns:a16="http://schemas.microsoft.com/office/drawing/2014/main" id="{67D55825-370A-4E44-9EAB-534C28C58EEA}"/>
              </a:ext>
            </a:extLst>
          </p:cNvPr>
          <p:cNvSpPr>
            <a:spLocks noGrp="1"/>
          </p:cNvSpPr>
          <p:nvPr>
            <p:ph type="body" sz="quarter" idx="3"/>
          </p:nvPr>
        </p:nvSpPr>
        <p:spPr>
          <a:xfrm>
            <a:off x="679768" y="4715907"/>
            <a:ext cx="5438140" cy="4467701"/>
          </a:xfrm>
          <a:prstGeom prst="rect">
            <a:avLst/>
          </a:prstGeom>
        </p:spPr>
        <p:txBody>
          <a:bodyPr vert="horz" lIns="95568" tIns="47784" rIns="95568" bIns="47784" rtlCol="0">
            <a:normAutofit/>
          </a:bodyPr>
          <a:lstStyle/>
          <a:p>
            <a:pPr lvl="0"/>
            <a:r>
              <a:rPr lang="de-DE" noProof="0"/>
              <a:t>Textmasterformate durch Klicken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6" name="Fußzeilenplatzhalter 5">
            <a:extLst>
              <a:ext uri="{FF2B5EF4-FFF2-40B4-BE49-F238E27FC236}">
                <a16:creationId xmlns:a16="http://schemas.microsoft.com/office/drawing/2014/main" id="{CB5F972A-A483-4F68-86BD-3CD3C5D6B4E3}"/>
              </a:ext>
            </a:extLst>
          </p:cNvPr>
          <p:cNvSpPr>
            <a:spLocks noGrp="1"/>
          </p:cNvSpPr>
          <p:nvPr>
            <p:ph type="ftr" sz="quarter" idx="4"/>
          </p:nvPr>
        </p:nvSpPr>
        <p:spPr>
          <a:xfrm>
            <a:off x="0" y="9430091"/>
            <a:ext cx="2945659" cy="496412"/>
          </a:xfrm>
          <a:prstGeom prst="rect">
            <a:avLst/>
          </a:prstGeom>
        </p:spPr>
        <p:txBody>
          <a:bodyPr vert="horz" lIns="95568" tIns="47784" rIns="95568" bIns="47784" rtlCol="0" anchor="b"/>
          <a:lstStyle>
            <a:lvl1pPr algn="l" eaLnBrk="1" fontAlgn="auto" hangingPunct="1">
              <a:spcBef>
                <a:spcPts val="0"/>
              </a:spcBef>
              <a:spcAft>
                <a:spcPts val="0"/>
              </a:spcAft>
              <a:defRPr sz="1300">
                <a:latin typeface="+mn-lt"/>
              </a:defRPr>
            </a:lvl1pPr>
          </a:lstStyle>
          <a:p>
            <a:pPr>
              <a:defRPr/>
            </a:pPr>
            <a:endParaRPr lang="de-DE"/>
          </a:p>
        </p:txBody>
      </p:sp>
      <p:sp>
        <p:nvSpPr>
          <p:cNvPr id="7" name="Foliennummernplatzhalter 6">
            <a:extLst>
              <a:ext uri="{FF2B5EF4-FFF2-40B4-BE49-F238E27FC236}">
                <a16:creationId xmlns:a16="http://schemas.microsoft.com/office/drawing/2014/main" id="{A8771BE9-A591-4EF6-BBB6-3ABD9CBA19C6}"/>
              </a:ext>
            </a:extLst>
          </p:cNvPr>
          <p:cNvSpPr>
            <a:spLocks noGrp="1"/>
          </p:cNvSpPr>
          <p:nvPr>
            <p:ph type="sldNum" sz="quarter" idx="5"/>
          </p:nvPr>
        </p:nvSpPr>
        <p:spPr>
          <a:xfrm>
            <a:off x="3850443" y="9430091"/>
            <a:ext cx="2945659" cy="496412"/>
          </a:xfrm>
          <a:prstGeom prst="rect">
            <a:avLst/>
          </a:prstGeom>
        </p:spPr>
        <p:txBody>
          <a:bodyPr vert="horz" wrap="square" lIns="95568" tIns="47784" rIns="95568" bIns="47784" numCol="1" anchor="b" anchorCtr="0" compatLnSpc="1">
            <a:prstTxWarp prst="textNoShape">
              <a:avLst/>
            </a:prstTxWarp>
          </a:bodyPr>
          <a:lstStyle>
            <a:lvl1pPr algn="r" eaLnBrk="1" hangingPunct="1">
              <a:defRPr sz="1300" smtClean="0">
                <a:latin typeface="Calibri" panose="020F0502020204030204" pitchFamily="34" charset="0"/>
              </a:defRPr>
            </a:lvl1pPr>
          </a:lstStyle>
          <a:p>
            <a:pPr>
              <a:defRPr/>
            </a:pPr>
            <a:fld id="{D9A76F2B-02EF-42EA-93E7-DB1EA959BFB6}"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Folienbildplatzhalter 1">
            <a:extLst>
              <a:ext uri="{FF2B5EF4-FFF2-40B4-BE49-F238E27FC236}">
                <a16:creationId xmlns:a16="http://schemas.microsoft.com/office/drawing/2014/main" id="{D5C764D3-2AF9-4682-A0E8-3F72FC079D7D}"/>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219" name="Notizenplatzhalter 2">
            <a:extLst>
              <a:ext uri="{FF2B5EF4-FFF2-40B4-BE49-F238E27FC236}">
                <a16:creationId xmlns:a16="http://schemas.microsoft.com/office/drawing/2014/main" id="{F56DAE78-6568-4B22-93BB-203315CEFC1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a:p>
            <a:endParaRPr lang="de-DE" altLang="de-DE"/>
          </a:p>
        </p:txBody>
      </p:sp>
      <p:sp>
        <p:nvSpPr>
          <p:cNvPr id="9220" name="Foliennummernplatzhalter 3">
            <a:extLst>
              <a:ext uri="{FF2B5EF4-FFF2-40B4-BE49-F238E27FC236}">
                <a16:creationId xmlns:a16="http://schemas.microsoft.com/office/drawing/2014/main" id="{419F5B11-515A-4A9C-9E44-02611BA1068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A6EF4B9E-A9FB-4139-9DAF-2F96FA4F0FA2}" type="slidenum">
              <a:rPr lang="de-DE" altLang="de-DE"/>
              <a:pPr>
                <a:spcBef>
                  <a:spcPct val="0"/>
                </a:spcBef>
              </a:pPr>
              <a:t>1</a:t>
            </a:fld>
            <a:endParaRPr lang="de-DE" altLang="de-DE"/>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a:extLst>
              <a:ext uri="{FF2B5EF4-FFF2-40B4-BE49-F238E27FC236}">
                <a16:creationId xmlns:a16="http://schemas.microsoft.com/office/drawing/2014/main" id="{A7291F50-2B10-4F97-A0EF-D356962CFA0B}"/>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093A6B65-9958-4FBE-A940-B7E7795BE800}" type="slidenum">
              <a:rPr lang="de-DE" altLang="en-US">
                <a:latin typeface="Arial" panose="020B0604020202020204" pitchFamily="34" charset="0"/>
              </a:rPr>
              <a:pPr algn="r" eaLnBrk="1" hangingPunct="1">
                <a:spcBef>
                  <a:spcPct val="0"/>
                </a:spcBef>
              </a:pPr>
              <a:t>10</a:t>
            </a:fld>
            <a:endParaRPr lang="de-DE" altLang="en-US">
              <a:latin typeface="Arial" panose="020B0604020202020204" pitchFamily="34" charset="0"/>
            </a:endParaRPr>
          </a:p>
        </p:txBody>
      </p:sp>
      <p:sp>
        <p:nvSpPr>
          <p:cNvPr id="120835" name="Rectangle 2">
            <a:extLst>
              <a:ext uri="{FF2B5EF4-FFF2-40B4-BE49-F238E27FC236}">
                <a16:creationId xmlns:a16="http://schemas.microsoft.com/office/drawing/2014/main" id="{8FAC24C2-B044-463A-8122-1749879EDB6F}"/>
              </a:ext>
            </a:extLst>
          </p:cNvPr>
          <p:cNvSpPr>
            <a:spLocks noGrp="1" noRot="1" noChangeAspect="1" noChangeArrowheads="1" noTextEdit="1"/>
          </p:cNvSpPr>
          <p:nvPr>
            <p:ph type="sldImg"/>
          </p:nvPr>
        </p:nvSpPr>
        <p:spPr bwMode="auto">
          <a:xfrm>
            <a:off x="382588"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6" name="Rectangle 3">
            <a:extLst>
              <a:ext uri="{FF2B5EF4-FFF2-40B4-BE49-F238E27FC236}">
                <a16:creationId xmlns:a16="http://schemas.microsoft.com/office/drawing/2014/main" id="{5598D91B-0E8C-4257-9F19-4F4D87FFD77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16267379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a:extLst>
              <a:ext uri="{FF2B5EF4-FFF2-40B4-BE49-F238E27FC236}">
                <a16:creationId xmlns:a16="http://schemas.microsoft.com/office/drawing/2014/main" id="{9F044490-BBF9-445B-94F4-56DF388EA111}"/>
              </a:ext>
            </a:extLst>
          </p:cNvPr>
          <p:cNvSpPr txBox="1">
            <a:spLocks noGrp="1" noChangeArrowheads="1"/>
          </p:cNvSpPr>
          <p:nvPr/>
        </p:nvSpPr>
        <p:spPr bwMode="auto">
          <a:xfrm>
            <a:off x="4023992" y="9721106"/>
            <a:ext cx="3078427"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75" tIns="49538" rIns="99075" bIns="49538" anchor="b"/>
          <a:lstStyle>
            <a:lvl1pPr eaLnBrk="0" hangingPunct="0">
              <a:spcBef>
                <a:spcPct val="30000"/>
              </a:spcBef>
              <a:defRPr sz="1200">
                <a:solidFill>
                  <a:schemeClr val="tx1"/>
                </a:solidFill>
                <a:latin typeface="Calibri" panose="020F0502020204030204" pitchFamily="34" charset="0"/>
              </a:defRPr>
            </a:lvl1pPr>
            <a:lvl2pPr marL="742950" indent="-285750" eaLnBrk="0" hangingPunct="0">
              <a:spcBef>
                <a:spcPct val="30000"/>
              </a:spcBef>
              <a:defRPr sz="1200">
                <a:solidFill>
                  <a:schemeClr val="tx1"/>
                </a:solidFill>
                <a:latin typeface="Calibri" panose="020F0502020204030204" pitchFamily="34" charset="0"/>
              </a:defRPr>
            </a:lvl2pPr>
            <a:lvl3pPr marL="1143000" indent="-228600" eaLnBrk="0" hangingPunct="0">
              <a:spcBef>
                <a:spcPct val="30000"/>
              </a:spcBef>
              <a:defRPr sz="1200">
                <a:solidFill>
                  <a:schemeClr val="tx1"/>
                </a:solidFill>
                <a:latin typeface="Calibri" panose="020F0502020204030204" pitchFamily="34" charset="0"/>
              </a:defRPr>
            </a:lvl3pPr>
            <a:lvl4pPr marL="1600200" indent="-228600" eaLnBrk="0" hangingPunct="0">
              <a:spcBef>
                <a:spcPct val="30000"/>
              </a:spcBef>
              <a:defRPr sz="1200">
                <a:solidFill>
                  <a:schemeClr val="tx1"/>
                </a:solidFill>
                <a:latin typeface="Calibri" panose="020F0502020204030204" pitchFamily="34" charset="0"/>
              </a:defRPr>
            </a:lvl4pPr>
            <a:lvl5pPr marL="2057400" indent="-228600" eaLnBrk="0" hangingPunct="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F587F97B-608F-4FC6-8CE1-A633AFD4B961}" type="slidenum">
              <a:rPr lang="de-DE" altLang="de-DE">
                <a:latin typeface="Arial" panose="020B0604020202020204" pitchFamily="34" charset="0"/>
              </a:rPr>
              <a:pPr algn="r" eaLnBrk="1" hangingPunct="1">
                <a:spcBef>
                  <a:spcPct val="0"/>
                </a:spcBef>
              </a:pPr>
              <a:t>11</a:t>
            </a:fld>
            <a:endParaRPr lang="de-DE" altLang="de-DE">
              <a:latin typeface="Arial" panose="020B0604020202020204" pitchFamily="34" charset="0"/>
            </a:endParaRPr>
          </a:p>
        </p:txBody>
      </p:sp>
      <p:sp>
        <p:nvSpPr>
          <p:cNvPr id="128003" name="Rectangle 2">
            <a:extLst>
              <a:ext uri="{FF2B5EF4-FFF2-40B4-BE49-F238E27FC236}">
                <a16:creationId xmlns:a16="http://schemas.microsoft.com/office/drawing/2014/main" id="{C308666F-99A6-4E74-BAF1-A92E90FEE557}"/>
              </a:ext>
            </a:extLst>
          </p:cNvPr>
          <p:cNvSpPr>
            <a:spLocks noGrp="1" noRot="1" noChangeAspect="1" noChangeArrowheads="1" noTextEdit="1"/>
          </p:cNvSpPr>
          <p:nvPr>
            <p:ph type="sldImg"/>
          </p:nvPr>
        </p:nvSpPr>
        <p:spPr bwMode="auto">
          <a:xfrm>
            <a:off x="144463" y="768350"/>
            <a:ext cx="6818312"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8004" name="Rectangle 3">
            <a:extLst>
              <a:ext uri="{FF2B5EF4-FFF2-40B4-BE49-F238E27FC236}">
                <a16:creationId xmlns:a16="http://schemas.microsoft.com/office/drawing/2014/main" id="{7737940A-6152-4262-866C-01AFAB6C6F27}"/>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Folienbildplatzhalter 1">
            <a:extLst>
              <a:ext uri="{FF2B5EF4-FFF2-40B4-BE49-F238E27FC236}">
                <a16:creationId xmlns:a16="http://schemas.microsoft.com/office/drawing/2014/main" id="{03BC2BDF-3123-47B3-8AC3-96FF6ED9C9AD}"/>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izenplatzhalter 2">
            <a:extLst>
              <a:ext uri="{FF2B5EF4-FFF2-40B4-BE49-F238E27FC236}">
                <a16:creationId xmlns:a16="http://schemas.microsoft.com/office/drawing/2014/main" id="{3B081908-267C-4F19-BC8C-7018288669C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de-DE" dirty="0"/>
              <a:t> </a:t>
            </a:r>
          </a:p>
        </p:txBody>
      </p:sp>
      <p:sp>
        <p:nvSpPr>
          <p:cNvPr id="4" name="Foliennummernplatzhalter 3">
            <a:extLst>
              <a:ext uri="{FF2B5EF4-FFF2-40B4-BE49-F238E27FC236}">
                <a16:creationId xmlns:a16="http://schemas.microsoft.com/office/drawing/2014/main" id="{3A52A608-5EC0-44BC-A51C-4B280D1D8AF3}"/>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776489" indent="-298650" eaLnBrk="0" hangingPunct="0">
              <a:defRPr>
                <a:solidFill>
                  <a:schemeClr val="tx1"/>
                </a:solidFill>
                <a:latin typeface="Arial" panose="020B0604020202020204" pitchFamily="34" charset="0"/>
              </a:defRPr>
            </a:lvl2pPr>
            <a:lvl3pPr marL="1194600" indent="-238920" eaLnBrk="0" hangingPunct="0">
              <a:defRPr>
                <a:solidFill>
                  <a:schemeClr val="tx1"/>
                </a:solidFill>
                <a:latin typeface="Arial" panose="020B0604020202020204" pitchFamily="34" charset="0"/>
              </a:defRPr>
            </a:lvl3pPr>
            <a:lvl4pPr marL="1672440" indent="-238920" eaLnBrk="0" hangingPunct="0">
              <a:defRPr>
                <a:solidFill>
                  <a:schemeClr val="tx1"/>
                </a:solidFill>
                <a:latin typeface="Arial" panose="020B0604020202020204" pitchFamily="34" charset="0"/>
              </a:defRPr>
            </a:lvl4pPr>
            <a:lvl5pPr marL="2150280" indent="-238920" eaLnBrk="0" hangingPunct="0">
              <a:defRPr>
                <a:solidFill>
                  <a:schemeClr val="tx1"/>
                </a:solidFill>
                <a:latin typeface="Arial" panose="020B0604020202020204" pitchFamily="34" charset="0"/>
              </a:defRPr>
            </a:lvl5pPr>
            <a:lvl6pPr marL="2628119" indent="-238920" eaLnBrk="0" fontAlgn="base" hangingPunct="0">
              <a:spcBef>
                <a:spcPct val="0"/>
              </a:spcBef>
              <a:spcAft>
                <a:spcPct val="0"/>
              </a:spcAft>
              <a:defRPr>
                <a:solidFill>
                  <a:schemeClr val="tx1"/>
                </a:solidFill>
                <a:latin typeface="Arial" panose="020B0604020202020204" pitchFamily="34" charset="0"/>
              </a:defRPr>
            </a:lvl6pPr>
            <a:lvl7pPr marL="3105959" indent="-238920" eaLnBrk="0" fontAlgn="base" hangingPunct="0">
              <a:spcBef>
                <a:spcPct val="0"/>
              </a:spcBef>
              <a:spcAft>
                <a:spcPct val="0"/>
              </a:spcAft>
              <a:defRPr>
                <a:solidFill>
                  <a:schemeClr val="tx1"/>
                </a:solidFill>
                <a:latin typeface="Arial" panose="020B0604020202020204" pitchFamily="34" charset="0"/>
              </a:defRPr>
            </a:lvl7pPr>
            <a:lvl8pPr marL="3583800" indent="-238920" eaLnBrk="0" fontAlgn="base" hangingPunct="0">
              <a:spcBef>
                <a:spcPct val="0"/>
              </a:spcBef>
              <a:spcAft>
                <a:spcPct val="0"/>
              </a:spcAft>
              <a:defRPr>
                <a:solidFill>
                  <a:schemeClr val="tx1"/>
                </a:solidFill>
                <a:latin typeface="Arial" panose="020B0604020202020204" pitchFamily="34" charset="0"/>
              </a:defRPr>
            </a:lvl8pPr>
            <a:lvl9pPr marL="4061639" indent="-23892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0B66551-8E45-4371-82A8-1B9A77D9CB5B}" type="slidenum">
              <a:rPr lang="de-DE" altLang="de-DE">
                <a:latin typeface="Calibri" panose="020F0502020204030204" pitchFamily="34" charset="0"/>
              </a:rPr>
              <a:pPr eaLnBrk="1" hangingPunct="1"/>
              <a:t>12</a:t>
            </a:fld>
            <a:endParaRPr lang="de-DE" altLang="de-DE" dirty="0">
              <a:latin typeface="Calibri" panose="020F0502020204030204" pitchFamily="34" charset="0"/>
            </a:endParaRPr>
          </a:p>
        </p:txBody>
      </p:sp>
    </p:spTree>
    <p:extLst>
      <p:ext uri="{BB962C8B-B14F-4D97-AF65-F5344CB8AC3E}">
        <p14:creationId xmlns:p14="http://schemas.microsoft.com/office/powerpoint/2010/main" val="28843665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Folienbildplatzhalter 1">
            <a:extLst>
              <a:ext uri="{FF2B5EF4-FFF2-40B4-BE49-F238E27FC236}">
                <a16:creationId xmlns:a16="http://schemas.microsoft.com/office/drawing/2014/main" id="{03BC2BDF-3123-47B3-8AC3-96FF6ED9C9AD}"/>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79" name="Notizenplatzhalter 2">
            <a:extLst>
              <a:ext uri="{FF2B5EF4-FFF2-40B4-BE49-F238E27FC236}">
                <a16:creationId xmlns:a16="http://schemas.microsoft.com/office/drawing/2014/main" id="{3B081908-267C-4F19-BC8C-7018288669C5}"/>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de-DE" dirty="0"/>
              <a:t> </a:t>
            </a:r>
          </a:p>
        </p:txBody>
      </p:sp>
      <p:sp>
        <p:nvSpPr>
          <p:cNvPr id="4" name="Foliennummernplatzhalter 3">
            <a:extLst>
              <a:ext uri="{FF2B5EF4-FFF2-40B4-BE49-F238E27FC236}">
                <a16:creationId xmlns:a16="http://schemas.microsoft.com/office/drawing/2014/main" id="{3A52A608-5EC0-44BC-A51C-4B280D1D8AF3}"/>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804986" indent="-309610" eaLnBrk="0" hangingPunct="0">
              <a:defRPr>
                <a:solidFill>
                  <a:schemeClr val="tx1"/>
                </a:solidFill>
                <a:latin typeface="Arial" panose="020B0604020202020204" pitchFamily="34" charset="0"/>
              </a:defRPr>
            </a:lvl2pPr>
            <a:lvl3pPr marL="1238441" indent="-247688" eaLnBrk="0" hangingPunct="0">
              <a:defRPr>
                <a:solidFill>
                  <a:schemeClr val="tx1"/>
                </a:solidFill>
                <a:latin typeface="Arial" panose="020B0604020202020204" pitchFamily="34" charset="0"/>
              </a:defRPr>
            </a:lvl3pPr>
            <a:lvl4pPr marL="1733817" indent="-247688" eaLnBrk="0" hangingPunct="0">
              <a:defRPr>
                <a:solidFill>
                  <a:schemeClr val="tx1"/>
                </a:solidFill>
                <a:latin typeface="Arial" panose="020B0604020202020204" pitchFamily="34" charset="0"/>
              </a:defRPr>
            </a:lvl4pPr>
            <a:lvl5pPr marL="2229193" indent="-247688" eaLnBrk="0" hangingPunct="0">
              <a:defRPr>
                <a:solidFill>
                  <a:schemeClr val="tx1"/>
                </a:solidFill>
                <a:latin typeface="Arial" panose="020B0604020202020204" pitchFamily="34" charset="0"/>
              </a:defRPr>
            </a:lvl5pPr>
            <a:lvl6pPr marL="2724569" indent="-247688" eaLnBrk="0" fontAlgn="base" hangingPunct="0">
              <a:spcBef>
                <a:spcPct val="0"/>
              </a:spcBef>
              <a:spcAft>
                <a:spcPct val="0"/>
              </a:spcAft>
              <a:defRPr>
                <a:solidFill>
                  <a:schemeClr val="tx1"/>
                </a:solidFill>
                <a:latin typeface="Arial" panose="020B0604020202020204" pitchFamily="34" charset="0"/>
              </a:defRPr>
            </a:lvl6pPr>
            <a:lvl7pPr marL="3219945" indent="-247688" eaLnBrk="0" fontAlgn="base" hangingPunct="0">
              <a:spcBef>
                <a:spcPct val="0"/>
              </a:spcBef>
              <a:spcAft>
                <a:spcPct val="0"/>
              </a:spcAft>
              <a:defRPr>
                <a:solidFill>
                  <a:schemeClr val="tx1"/>
                </a:solidFill>
                <a:latin typeface="Arial" panose="020B0604020202020204" pitchFamily="34" charset="0"/>
              </a:defRPr>
            </a:lvl7pPr>
            <a:lvl8pPr marL="3715322" indent="-247688" eaLnBrk="0" fontAlgn="base" hangingPunct="0">
              <a:spcBef>
                <a:spcPct val="0"/>
              </a:spcBef>
              <a:spcAft>
                <a:spcPct val="0"/>
              </a:spcAft>
              <a:defRPr>
                <a:solidFill>
                  <a:schemeClr val="tx1"/>
                </a:solidFill>
                <a:latin typeface="Arial" panose="020B0604020202020204" pitchFamily="34" charset="0"/>
              </a:defRPr>
            </a:lvl8pPr>
            <a:lvl9pPr marL="4210698" indent="-247688"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0B66551-8E45-4371-82A8-1B9A77D9CB5B}" type="slidenum">
              <a:rPr lang="de-DE" altLang="de-DE">
                <a:latin typeface="Calibri" panose="020F0502020204030204" pitchFamily="34" charset="0"/>
              </a:rPr>
              <a:pPr eaLnBrk="1" hangingPunct="1"/>
              <a:t>13</a:t>
            </a:fld>
            <a:endParaRPr lang="de-DE" altLang="de-DE" dirty="0">
              <a:latin typeface="Calibri" panose="020F0502020204030204" pitchFamily="34" charset="0"/>
            </a:endParaRPr>
          </a:p>
        </p:txBody>
      </p:sp>
    </p:spTree>
    <p:extLst>
      <p:ext uri="{BB962C8B-B14F-4D97-AF65-F5344CB8AC3E}">
        <p14:creationId xmlns:p14="http://schemas.microsoft.com/office/powerpoint/2010/main" val="17217990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a:extLst>
              <a:ext uri="{FF2B5EF4-FFF2-40B4-BE49-F238E27FC236}">
                <a16:creationId xmlns:a16="http://schemas.microsoft.com/office/drawing/2014/main" id="{91F4757C-0219-4FE9-9118-D208D23EC698}"/>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a:extLst>
              <a:ext uri="{FF2B5EF4-FFF2-40B4-BE49-F238E27FC236}">
                <a16:creationId xmlns:a16="http://schemas.microsoft.com/office/drawing/2014/main" id="{D8533238-9828-436E-AE41-40C3D3A477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dirty="0"/>
          </a:p>
        </p:txBody>
      </p:sp>
      <p:sp>
        <p:nvSpPr>
          <p:cNvPr id="40964" name="Foliennummernplatzhalter 3">
            <a:extLst>
              <a:ext uri="{FF2B5EF4-FFF2-40B4-BE49-F238E27FC236}">
                <a16:creationId xmlns:a16="http://schemas.microsoft.com/office/drawing/2014/main" id="{BD866837-3004-487E-850D-27D259D5272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1659A3E6-E6AE-4C8E-80C3-20B16CE5719B}" type="slidenum">
              <a:rPr lang="de-DE" altLang="de-DE"/>
              <a:pPr>
                <a:spcBef>
                  <a:spcPct val="0"/>
                </a:spcBef>
              </a:pPr>
              <a:t>14</a:t>
            </a:fld>
            <a:endParaRPr lang="de-DE" altLang="de-DE" dirty="0"/>
          </a:p>
        </p:txBody>
      </p:sp>
    </p:spTree>
    <p:extLst>
      <p:ext uri="{BB962C8B-B14F-4D97-AF65-F5344CB8AC3E}">
        <p14:creationId xmlns:p14="http://schemas.microsoft.com/office/powerpoint/2010/main" val="8563603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txBox="1">
            <a:spLocks noGrp="1" noChangeArrowheads="1"/>
          </p:cNvSpPr>
          <p:nvPr/>
        </p:nvSpPr>
        <p:spPr bwMode="auto">
          <a:xfrm>
            <a:off x="3849690" y="9429750"/>
            <a:ext cx="2946399"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68" tIns="47784" rIns="95568" bIns="47784" anchor="b"/>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21D97B33-2748-4B0A-B0B6-DA3D6250A93B}" type="slidenum">
              <a:rPr lang="de-DE" altLang="de-DE">
                <a:latin typeface="Arial" pitchFamily="34" charset="0"/>
              </a:rPr>
              <a:pPr algn="r" eaLnBrk="1" hangingPunct="1">
                <a:spcBef>
                  <a:spcPct val="0"/>
                </a:spcBef>
              </a:pPr>
              <a:t>15</a:t>
            </a:fld>
            <a:endParaRPr lang="de-DE" altLang="de-DE">
              <a:latin typeface="Arial" pitchFamily="34" charset="0"/>
            </a:endParaRPr>
          </a:p>
        </p:txBody>
      </p:sp>
      <p:sp>
        <p:nvSpPr>
          <p:cNvPr id="240643" name="Rectangle 2"/>
          <p:cNvSpPr>
            <a:spLocks noGrp="1" noRot="1" noChangeAspect="1" noChangeArrowheads="1" noTextEdit="1"/>
          </p:cNvSpPr>
          <p:nvPr>
            <p:ph type="sldImg"/>
          </p:nvPr>
        </p:nvSpPr>
        <p:spPr bwMode="auto">
          <a:xfrm>
            <a:off x="93663"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de-DE"/>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txBox="1">
            <a:spLocks noGrp="1" noChangeArrowheads="1"/>
          </p:cNvSpPr>
          <p:nvPr/>
        </p:nvSpPr>
        <p:spPr bwMode="auto">
          <a:xfrm>
            <a:off x="3850443" y="9430091"/>
            <a:ext cx="2945659" cy="49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68" tIns="47784" rIns="95568" bIns="47784" anchor="b"/>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BA3445E3-05D9-43AC-AD39-00E9C12D156B}" type="slidenum">
              <a:rPr lang="de-DE" altLang="de-DE">
                <a:latin typeface="Arial" pitchFamily="34" charset="0"/>
              </a:rPr>
              <a:pPr algn="r" eaLnBrk="1" hangingPunct="1">
                <a:spcBef>
                  <a:spcPct val="0"/>
                </a:spcBef>
              </a:pPr>
              <a:t>16</a:t>
            </a:fld>
            <a:endParaRPr lang="de-DE" altLang="de-DE">
              <a:latin typeface="Arial" pitchFamily="34" charset="0"/>
            </a:endParaRPr>
          </a:p>
        </p:txBody>
      </p:sp>
      <p:sp>
        <p:nvSpPr>
          <p:cNvPr id="126979" name="Rectangle 2"/>
          <p:cNvSpPr>
            <a:spLocks noGrp="1" noRot="1" noChangeAspect="1" noChangeArrowheads="1" noTextEdit="1"/>
          </p:cNvSpPr>
          <p:nvPr>
            <p:ph type="sldImg"/>
          </p:nvPr>
        </p:nvSpPr>
        <p:spPr bwMode="auto">
          <a:xfrm>
            <a:off x="93663"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de-DE"/>
              <a:t>Already classically it would be a major breakthrough +</a:t>
            </a:r>
          </a:p>
          <a:p>
            <a:pPr eaLnBrk="1" hangingPunct="1"/>
            <a:r>
              <a:rPr lang="en-US" altLang="de-DE"/>
              <a:t>also Platform for novel protocols </a:t>
            </a:r>
          </a:p>
        </p:txBody>
      </p:sp>
    </p:spTree>
    <p:extLst>
      <p:ext uri="{BB962C8B-B14F-4D97-AF65-F5344CB8AC3E}">
        <p14:creationId xmlns:p14="http://schemas.microsoft.com/office/powerpoint/2010/main" val="25921066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0642" name="Rectangle 7"/>
          <p:cNvSpPr txBox="1">
            <a:spLocks noGrp="1" noChangeArrowheads="1"/>
          </p:cNvSpPr>
          <p:nvPr/>
        </p:nvSpPr>
        <p:spPr bwMode="auto">
          <a:xfrm>
            <a:off x="3849690" y="9429750"/>
            <a:ext cx="2946399" cy="496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5568" tIns="47784" rIns="95568" bIns="47784" anchor="b"/>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21D97B33-2748-4B0A-B0B6-DA3D6250A93B}" type="slidenum">
              <a:rPr lang="de-DE" altLang="de-DE">
                <a:latin typeface="Arial" pitchFamily="34" charset="0"/>
              </a:rPr>
              <a:pPr algn="r" eaLnBrk="1" hangingPunct="1">
                <a:spcBef>
                  <a:spcPct val="0"/>
                </a:spcBef>
              </a:pPr>
              <a:t>17</a:t>
            </a:fld>
            <a:endParaRPr lang="de-DE" altLang="de-DE">
              <a:latin typeface="Arial" pitchFamily="34" charset="0"/>
            </a:endParaRPr>
          </a:p>
        </p:txBody>
      </p:sp>
      <p:sp>
        <p:nvSpPr>
          <p:cNvPr id="240643" name="Rectangle 2"/>
          <p:cNvSpPr>
            <a:spLocks noGrp="1" noRot="1" noChangeAspect="1" noChangeArrowheads="1" noTextEdit="1"/>
          </p:cNvSpPr>
          <p:nvPr>
            <p:ph type="sldImg"/>
          </p:nvPr>
        </p:nvSpPr>
        <p:spPr bwMode="auto">
          <a:xfrm>
            <a:off x="93663"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0644"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de-DE"/>
          </a:p>
        </p:txBody>
      </p:sp>
    </p:spTree>
    <p:extLst>
      <p:ext uri="{BB962C8B-B14F-4D97-AF65-F5344CB8AC3E}">
        <p14:creationId xmlns:p14="http://schemas.microsoft.com/office/powerpoint/2010/main" val="3520372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only filter boards but also PT100s on board  </a:t>
            </a:r>
            <a:r>
              <a:rPr lang="de-DE" altLang="de-DE">
                <a:sym typeface="Wingdings" pitchFamily="2" charset="2"/>
              </a:rPr>
              <a:t></a:t>
            </a:r>
            <a:endParaRPr lang="de-DE" altLang="de-DE"/>
          </a:p>
        </p:txBody>
      </p:sp>
      <p:sp>
        <p:nvSpPr>
          <p:cNvPr id="2416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145E5D26-CE38-4E9E-9CC4-61EB316C0CD0}" type="slidenum">
              <a:rPr lang="de-DE" altLang="de-DE" smtClean="0"/>
              <a:pPr>
                <a:spcBef>
                  <a:spcPct val="0"/>
                </a:spcBef>
              </a:pPr>
              <a:t>18</a:t>
            </a:fld>
            <a:endParaRPr lang="de-DE" altLang="de-DE"/>
          </a:p>
        </p:txBody>
      </p:sp>
    </p:spTree>
    <p:extLst>
      <p:ext uri="{BB962C8B-B14F-4D97-AF65-F5344CB8AC3E}">
        <p14:creationId xmlns:p14="http://schemas.microsoft.com/office/powerpoint/2010/main" val="14263070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only filter boards but also PT100s on board  </a:t>
            </a:r>
            <a:r>
              <a:rPr lang="de-DE" altLang="de-DE">
                <a:sym typeface="Wingdings" pitchFamily="2" charset="2"/>
              </a:rPr>
              <a:t></a:t>
            </a:r>
            <a:endParaRPr lang="de-DE" altLang="de-DE"/>
          </a:p>
        </p:txBody>
      </p:sp>
      <p:sp>
        <p:nvSpPr>
          <p:cNvPr id="2416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145E5D26-CE38-4E9E-9CC4-61EB316C0CD0}" type="slidenum">
              <a:rPr lang="de-DE" altLang="de-DE" smtClean="0"/>
              <a:pPr>
                <a:spcBef>
                  <a:spcPct val="0"/>
                </a:spcBef>
              </a:pPr>
              <a:t>19</a:t>
            </a:fld>
            <a:endParaRPr lang="de-DE" altLang="de-DE"/>
          </a:p>
        </p:txBody>
      </p:sp>
    </p:spTree>
    <p:extLst>
      <p:ext uri="{BB962C8B-B14F-4D97-AF65-F5344CB8AC3E}">
        <p14:creationId xmlns:p14="http://schemas.microsoft.com/office/powerpoint/2010/main" val="10395482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Folienbildplatzhalter 1">
            <a:extLst>
              <a:ext uri="{FF2B5EF4-FFF2-40B4-BE49-F238E27FC236}">
                <a16:creationId xmlns:a16="http://schemas.microsoft.com/office/drawing/2014/main" id="{D2901C01-02ED-47B9-86CB-D80CACD42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izenplatzhalter 2">
            <a:extLst>
              <a:ext uri="{FF2B5EF4-FFF2-40B4-BE49-F238E27FC236}">
                <a16:creationId xmlns:a16="http://schemas.microsoft.com/office/drawing/2014/main" id="{F7B5F372-47FF-41C8-8E24-206AA6C5348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142340" name="Foliennummernplatzhalter 3">
            <a:extLst>
              <a:ext uri="{FF2B5EF4-FFF2-40B4-BE49-F238E27FC236}">
                <a16:creationId xmlns:a16="http://schemas.microsoft.com/office/drawing/2014/main" id="{5E68C4FD-E253-42A3-992A-F9C61C019B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16650" indent="-275634">
              <a:spcBef>
                <a:spcPct val="30000"/>
              </a:spcBef>
              <a:defRPr sz="1200">
                <a:solidFill>
                  <a:schemeClr val="tx1"/>
                </a:solidFill>
                <a:latin typeface="Calibri" panose="020F0502020204030204" pitchFamily="34" charset="0"/>
              </a:defRPr>
            </a:lvl2pPr>
            <a:lvl3pPr marL="1102538" indent="-220508">
              <a:spcBef>
                <a:spcPct val="30000"/>
              </a:spcBef>
              <a:defRPr sz="1200">
                <a:solidFill>
                  <a:schemeClr val="tx1"/>
                </a:solidFill>
                <a:latin typeface="Calibri" panose="020F0502020204030204" pitchFamily="34" charset="0"/>
              </a:defRPr>
            </a:lvl3pPr>
            <a:lvl4pPr marL="1543553" indent="-220508">
              <a:spcBef>
                <a:spcPct val="30000"/>
              </a:spcBef>
              <a:defRPr sz="1200">
                <a:solidFill>
                  <a:schemeClr val="tx1"/>
                </a:solidFill>
                <a:latin typeface="Calibri" panose="020F0502020204030204" pitchFamily="34" charset="0"/>
              </a:defRPr>
            </a:lvl4pPr>
            <a:lvl5pPr marL="1984568" indent="-220508">
              <a:spcBef>
                <a:spcPct val="30000"/>
              </a:spcBef>
              <a:defRPr sz="1200">
                <a:solidFill>
                  <a:schemeClr val="tx1"/>
                </a:solidFill>
                <a:latin typeface="Calibri" panose="020F0502020204030204" pitchFamily="34" charset="0"/>
              </a:defRPr>
            </a:lvl5pPr>
            <a:lvl6pPr marL="2425583" indent="-220508" eaLnBrk="0" fontAlgn="base" hangingPunct="0">
              <a:spcBef>
                <a:spcPct val="30000"/>
              </a:spcBef>
              <a:spcAft>
                <a:spcPct val="0"/>
              </a:spcAft>
              <a:defRPr sz="1200">
                <a:solidFill>
                  <a:schemeClr val="tx1"/>
                </a:solidFill>
                <a:latin typeface="Calibri" panose="020F0502020204030204" pitchFamily="34" charset="0"/>
              </a:defRPr>
            </a:lvl6pPr>
            <a:lvl7pPr marL="2866598" indent="-220508" eaLnBrk="0" fontAlgn="base" hangingPunct="0">
              <a:spcBef>
                <a:spcPct val="30000"/>
              </a:spcBef>
              <a:spcAft>
                <a:spcPct val="0"/>
              </a:spcAft>
              <a:defRPr sz="1200">
                <a:solidFill>
                  <a:schemeClr val="tx1"/>
                </a:solidFill>
                <a:latin typeface="Calibri" panose="020F0502020204030204" pitchFamily="34" charset="0"/>
              </a:defRPr>
            </a:lvl7pPr>
            <a:lvl8pPr marL="3307613" indent="-220508" eaLnBrk="0" fontAlgn="base" hangingPunct="0">
              <a:spcBef>
                <a:spcPct val="30000"/>
              </a:spcBef>
              <a:spcAft>
                <a:spcPct val="0"/>
              </a:spcAft>
              <a:defRPr sz="1200">
                <a:solidFill>
                  <a:schemeClr val="tx1"/>
                </a:solidFill>
                <a:latin typeface="Calibri" panose="020F0502020204030204" pitchFamily="34" charset="0"/>
              </a:defRPr>
            </a:lvl8pPr>
            <a:lvl9pPr marL="3748629" indent="-2205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BAA6F8-D525-4ABA-9780-CE1A306D381B}" type="slidenum">
              <a:rPr lang="de-DE" altLang="de-DE"/>
              <a:pPr>
                <a:spcBef>
                  <a:spcPct val="0"/>
                </a:spcBef>
              </a:pPr>
              <a:t>2</a:t>
            </a:fld>
            <a:endParaRPr lang="de-DE" altLang="de-DE"/>
          </a:p>
        </p:txBody>
      </p:sp>
    </p:spTree>
    <p:extLst>
      <p:ext uri="{BB962C8B-B14F-4D97-AF65-F5344CB8AC3E}">
        <p14:creationId xmlns:p14="http://schemas.microsoft.com/office/powerpoint/2010/main" val="149019672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only filter boards but also PT100s on board  </a:t>
            </a:r>
            <a:r>
              <a:rPr lang="de-DE" altLang="de-DE">
                <a:sym typeface="Wingdings" pitchFamily="2" charset="2"/>
              </a:rPr>
              <a:t></a:t>
            </a:r>
            <a:endParaRPr lang="de-DE" altLang="de-DE"/>
          </a:p>
        </p:txBody>
      </p:sp>
      <p:sp>
        <p:nvSpPr>
          <p:cNvPr id="2416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145E5D26-CE38-4E9E-9CC4-61EB316C0CD0}" type="slidenum">
              <a:rPr lang="de-DE" altLang="de-DE" smtClean="0"/>
              <a:pPr>
                <a:spcBef>
                  <a:spcPct val="0"/>
                </a:spcBef>
              </a:pPr>
              <a:t>20</a:t>
            </a:fld>
            <a:endParaRPr lang="de-DE" altLang="de-DE"/>
          </a:p>
        </p:txBody>
      </p:sp>
    </p:spTree>
    <p:extLst>
      <p:ext uri="{BB962C8B-B14F-4D97-AF65-F5344CB8AC3E}">
        <p14:creationId xmlns:p14="http://schemas.microsoft.com/office/powerpoint/2010/main" val="179155907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786" name="Folienbildplatzhalter 1"/>
          <p:cNvSpPr>
            <a:spLocks noGrp="1" noRot="1" noChangeAspect="1" noTextEdit="1"/>
          </p:cNvSpPr>
          <p:nvPr>
            <p:ph type="sldImg"/>
          </p:nvPr>
        </p:nvSpPr>
        <p:spPr bwMode="auto">
          <a:xfrm>
            <a:off x="-180975" y="835025"/>
            <a:ext cx="7402513" cy="41656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67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de-DE"/>
          </a:p>
        </p:txBody>
      </p:sp>
      <p:sp>
        <p:nvSpPr>
          <p:cNvPr id="2467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400">
                <a:solidFill>
                  <a:schemeClr val="tx1"/>
                </a:solidFill>
                <a:latin typeface="Calibri" pitchFamily="34" charset="0"/>
              </a:defRPr>
            </a:lvl1pPr>
            <a:lvl2pPr marL="841326" indent="-323587">
              <a:spcBef>
                <a:spcPct val="30000"/>
              </a:spcBef>
              <a:defRPr sz="1400">
                <a:solidFill>
                  <a:schemeClr val="tx1"/>
                </a:solidFill>
                <a:latin typeface="Calibri" pitchFamily="34" charset="0"/>
              </a:defRPr>
            </a:lvl2pPr>
            <a:lvl3pPr marL="1294349" indent="-258870">
              <a:spcBef>
                <a:spcPct val="30000"/>
              </a:spcBef>
              <a:defRPr sz="1400">
                <a:solidFill>
                  <a:schemeClr val="tx1"/>
                </a:solidFill>
                <a:latin typeface="Calibri" pitchFamily="34" charset="0"/>
              </a:defRPr>
            </a:lvl3pPr>
            <a:lvl4pPr marL="1812089" indent="-258870">
              <a:spcBef>
                <a:spcPct val="30000"/>
              </a:spcBef>
              <a:defRPr sz="1400">
                <a:solidFill>
                  <a:schemeClr val="tx1"/>
                </a:solidFill>
                <a:latin typeface="Calibri" pitchFamily="34" charset="0"/>
              </a:defRPr>
            </a:lvl4pPr>
            <a:lvl5pPr marL="2329828" indent="-258870">
              <a:spcBef>
                <a:spcPct val="30000"/>
              </a:spcBef>
              <a:defRPr sz="1400">
                <a:solidFill>
                  <a:schemeClr val="tx1"/>
                </a:solidFill>
                <a:latin typeface="Calibri" pitchFamily="34" charset="0"/>
              </a:defRPr>
            </a:lvl5pPr>
            <a:lvl6pPr marL="2847568" indent="-258870" eaLnBrk="0" fontAlgn="base" hangingPunct="0">
              <a:spcBef>
                <a:spcPct val="30000"/>
              </a:spcBef>
              <a:spcAft>
                <a:spcPct val="0"/>
              </a:spcAft>
              <a:defRPr sz="1400">
                <a:solidFill>
                  <a:schemeClr val="tx1"/>
                </a:solidFill>
                <a:latin typeface="Calibri" pitchFamily="34" charset="0"/>
              </a:defRPr>
            </a:lvl6pPr>
            <a:lvl7pPr marL="3365306" indent="-258870" eaLnBrk="0" fontAlgn="base" hangingPunct="0">
              <a:spcBef>
                <a:spcPct val="30000"/>
              </a:spcBef>
              <a:spcAft>
                <a:spcPct val="0"/>
              </a:spcAft>
              <a:defRPr sz="1400">
                <a:solidFill>
                  <a:schemeClr val="tx1"/>
                </a:solidFill>
                <a:latin typeface="Calibri" pitchFamily="34" charset="0"/>
              </a:defRPr>
            </a:lvl7pPr>
            <a:lvl8pPr marL="3883046" indent="-258870" eaLnBrk="0" fontAlgn="base" hangingPunct="0">
              <a:spcBef>
                <a:spcPct val="30000"/>
              </a:spcBef>
              <a:spcAft>
                <a:spcPct val="0"/>
              </a:spcAft>
              <a:defRPr sz="1400">
                <a:solidFill>
                  <a:schemeClr val="tx1"/>
                </a:solidFill>
                <a:latin typeface="Calibri" pitchFamily="34" charset="0"/>
              </a:defRPr>
            </a:lvl8pPr>
            <a:lvl9pPr marL="4400786" indent="-258870" eaLnBrk="0" fontAlgn="base" hangingPunct="0">
              <a:spcBef>
                <a:spcPct val="30000"/>
              </a:spcBef>
              <a:spcAft>
                <a:spcPct val="0"/>
              </a:spcAft>
              <a:defRPr sz="1400">
                <a:solidFill>
                  <a:schemeClr val="tx1"/>
                </a:solidFill>
                <a:latin typeface="Calibri" pitchFamily="34" charset="0"/>
              </a:defRPr>
            </a:lvl9pPr>
          </a:lstStyle>
          <a:p>
            <a:pPr>
              <a:spcBef>
                <a:spcPct val="0"/>
              </a:spcBef>
            </a:pPr>
            <a:fld id="{EEC1EA0B-CB56-451A-A18C-F2CA2AB83650}" type="slidenum">
              <a:rPr lang="de-DE" altLang="de-DE" smtClean="0"/>
              <a:pPr>
                <a:spcBef>
                  <a:spcPct val="0"/>
                </a:spcBef>
              </a:pPr>
              <a:t>21</a:t>
            </a:fld>
            <a:endParaRPr lang="de-DE" altLang="de-DE"/>
          </a:p>
        </p:txBody>
      </p:sp>
    </p:spTree>
    <p:extLst>
      <p:ext uri="{BB962C8B-B14F-4D97-AF65-F5344CB8AC3E}">
        <p14:creationId xmlns:p14="http://schemas.microsoft.com/office/powerpoint/2010/main" val="388126397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Folienbildplatzhalter 1">
            <a:extLst>
              <a:ext uri="{FF2B5EF4-FFF2-40B4-BE49-F238E27FC236}">
                <a16:creationId xmlns:a16="http://schemas.microsoft.com/office/drawing/2014/main" id="{B99ED0C6-6A8D-422E-9527-D7F83885FF29}"/>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03" name="Notizenplatzhalter 2">
            <a:extLst>
              <a:ext uri="{FF2B5EF4-FFF2-40B4-BE49-F238E27FC236}">
                <a16:creationId xmlns:a16="http://schemas.microsoft.com/office/drawing/2014/main" id="{D2844A25-BDBF-4DA6-875E-1A621B22E40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204804" name="Foliennummernplatzhalter 3">
            <a:extLst>
              <a:ext uri="{FF2B5EF4-FFF2-40B4-BE49-F238E27FC236}">
                <a16:creationId xmlns:a16="http://schemas.microsoft.com/office/drawing/2014/main" id="{B27D30AF-8EA4-44A2-962D-D28E5D55C7B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470B97D5-5691-497C-B99B-CBD5B34BF42A}" type="slidenum">
              <a:rPr lang="de-DE" altLang="de-DE"/>
              <a:pPr>
                <a:spcBef>
                  <a:spcPct val="0"/>
                </a:spcBef>
              </a:pPr>
              <a:t>22</a:t>
            </a:fld>
            <a:endParaRPr lang="de-DE" altLang="de-DE"/>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98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a:t>Dissipation auf starkem Übergang</a:t>
            </a:r>
          </a:p>
          <a:p>
            <a:endParaRPr lang="en-US" altLang="de-DE"/>
          </a:p>
          <a:p>
            <a:r>
              <a:rPr lang="en-US" altLang="de-DE"/>
              <a:t>Kohärente Manipulation auf schmalen Übergang</a:t>
            </a:r>
          </a:p>
        </p:txBody>
      </p:sp>
      <p:sp>
        <p:nvSpPr>
          <p:cNvPr id="24986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1DE1EA9D-4BAE-4EDD-9DA3-B8D4F1EF83AC}" type="slidenum">
              <a:rPr lang="de-DE" altLang="de-DE" smtClean="0">
                <a:latin typeface="Calibri" pitchFamily="34" charset="0"/>
              </a:rPr>
              <a:pPr/>
              <a:t>23</a:t>
            </a:fld>
            <a:endParaRPr lang="de-DE" altLang="de-DE">
              <a:latin typeface="Calibri" pitchFamily="34" charset="0"/>
            </a:endParaRPr>
          </a:p>
        </p:txBody>
      </p:sp>
    </p:spTree>
    <p:extLst>
      <p:ext uri="{BB962C8B-B14F-4D97-AF65-F5344CB8AC3E}">
        <p14:creationId xmlns:p14="http://schemas.microsoft.com/office/powerpoint/2010/main" val="291632898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a:t>
            </a:r>
            <a:r>
              <a:rPr lang="de-DE" altLang="de-DE" err="1"/>
              <a:t>only</a:t>
            </a:r>
            <a:r>
              <a:rPr lang="de-DE" altLang="de-DE"/>
              <a:t> </a:t>
            </a:r>
            <a:r>
              <a:rPr lang="de-DE" altLang="de-DE" err="1"/>
              <a:t>filter</a:t>
            </a:r>
            <a:r>
              <a:rPr lang="de-DE" altLang="de-DE"/>
              <a:t> </a:t>
            </a:r>
            <a:r>
              <a:rPr lang="de-DE" altLang="de-DE" err="1"/>
              <a:t>boards</a:t>
            </a:r>
            <a:r>
              <a:rPr lang="de-DE" altLang="de-DE"/>
              <a:t> but also PT100s on </a:t>
            </a:r>
            <a:r>
              <a:rPr lang="de-DE" altLang="de-DE" err="1"/>
              <a:t>board</a:t>
            </a:r>
            <a:r>
              <a:rPr lang="de-DE" altLang="de-DE"/>
              <a:t>  </a:t>
            </a:r>
            <a:r>
              <a:rPr lang="de-DE" altLang="de-DE">
                <a:sym typeface="Wingdings" pitchFamily="2" charset="2"/>
              </a:rPr>
              <a:t></a:t>
            </a:r>
            <a:endParaRPr lang="de-DE" altLang="de-DE"/>
          </a:p>
        </p:txBody>
      </p:sp>
      <p:sp>
        <p:nvSpPr>
          <p:cNvPr id="2426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6190070D-C38C-4135-9E5D-1123B52E9C91}" type="slidenum">
              <a:rPr lang="de-DE" altLang="de-DE" smtClean="0"/>
              <a:pPr>
                <a:spcBef>
                  <a:spcPct val="0"/>
                </a:spcBef>
              </a:pPr>
              <a:t>24</a:t>
            </a:fld>
            <a:endParaRPr lang="de-DE" altLang="de-DE"/>
          </a:p>
        </p:txBody>
      </p:sp>
    </p:spTree>
    <p:extLst>
      <p:ext uri="{BB962C8B-B14F-4D97-AF65-F5344CB8AC3E}">
        <p14:creationId xmlns:p14="http://schemas.microsoft.com/office/powerpoint/2010/main" val="247854738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a:t>
            </a:r>
            <a:r>
              <a:rPr lang="de-DE" altLang="de-DE" err="1"/>
              <a:t>only</a:t>
            </a:r>
            <a:r>
              <a:rPr lang="de-DE" altLang="de-DE"/>
              <a:t> </a:t>
            </a:r>
            <a:r>
              <a:rPr lang="de-DE" altLang="de-DE" err="1"/>
              <a:t>filter</a:t>
            </a:r>
            <a:r>
              <a:rPr lang="de-DE" altLang="de-DE"/>
              <a:t> </a:t>
            </a:r>
            <a:r>
              <a:rPr lang="de-DE" altLang="de-DE" err="1"/>
              <a:t>boards</a:t>
            </a:r>
            <a:r>
              <a:rPr lang="de-DE" altLang="de-DE"/>
              <a:t> but also PT100s on </a:t>
            </a:r>
            <a:r>
              <a:rPr lang="de-DE" altLang="de-DE" err="1"/>
              <a:t>board</a:t>
            </a:r>
            <a:r>
              <a:rPr lang="de-DE" altLang="de-DE"/>
              <a:t>  </a:t>
            </a:r>
            <a:r>
              <a:rPr lang="de-DE" altLang="de-DE">
                <a:sym typeface="Wingdings" pitchFamily="2" charset="2"/>
              </a:rPr>
              <a:t></a:t>
            </a:r>
            <a:endParaRPr lang="de-DE" altLang="de-DE"/>
          </a:p>
        </p:txBody>
      </p:sp>
      <p:sp>
        <p:nvSpPr>
          <p:cNvPr id="2426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6190070D-C38C-4135-9E5D-1123B52E9C91}" type="slidenum">
              <a:rPr lang="de-DE" altLang="de-DE" smtClean="0"/>
              <a:pPr>
                <a:spcBef>
                  <a:spcPct val="0"/>
                </a:spcBef>
              </a:pPr>
              <a:t>25</a:t>
            </a:fld>
            <a:endParaRPr lang="de-DE" altLang="de-DE"/>
          </a:p>
        </p:txBody>
      </p:sp>
    </p:spTree>
    <p:extLst>
      <p:ext uri="{BB962C8B-B14F-4D97-AF65-F5344CB8AC3E}">
        <p14:creationId xmlns:p14="http://schemas.microsoft.com/office/powerpoint/2010/main" val="35698559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a:t>
            </a:r>
            <a:r>
              <a:rPr lang="de-DE" altLang="de-DE" err="1"/>
              <a:t>only</a:t>
            </a:r>
            <a:r>
              <a:rPr lang="de-DE" altLang="de-DE"/>
              <a:t> </a:t>
            </a:r>
            <a:r>
              <a:rPr lang="de-DE" altLang="de-DE" err="1"/>
              <a:t>filter</a:t>
            </a:r>
            <a:r>
              <a:rPr lang="de-DE" altLang="de-DE"/>
              <a:t> </a:t>
            </a:r>
            <a:r>
              <a:rPr lang="de-DE" altLang="de-DE" err="1"/>
              <a:t>boards</a:t>
            </a:r>
            <a:r>
              <a:rPr lang="de-DE" altLang="de-DE"/>
              <a:t> but also PT100s on </a:t>
            </a:r>
            <a:r>
              <a:rPr lang="de-DE" altLang="de-DE" err="1"/>
              <a:t>board</a:t>
            </a:r>
            <a:r>
              <a:rPr lang="de-DE" altLang="de-DE"/>
              <a:t>  </a:t>
            </a:r>
            <a:r>
              <a:rPr lang="de-DE" altLang="de-DE">
                <a:sym typeface="Wingdings" pitchFamily="2" charset="2"/>
              </a:rPr>
              <a:t></a:t>
            </a:r>
            <a:endParaRPr lang="de-DE" altLang="de-DE"/>
          </a:p>
        </p:txBody>
      </p:sp>
      <p:sp>
        <p:nvSpPr>
          <p:cNvPr id="2426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6190070D-C38C-4135-9E5D-1123B52E9C91}" type="slidenum">
              <a:rPr lang="de-DE" altLang="de-DE" smtClean="0"/>
              <a:pPr>
                <a:spcBef>
                  <a:spcPct val="0"/>
                </a:spcBef>
              </a:pPr>
              <a:t>26</a:t>
            </a:fld>
            <a:endParaRPr lang="de-DE" altLang="de-DE"/>
          </a:p>
        </p:txBody>
      </p:sp>
    </p:spTree>
    <p:extLst>
      <p:ext uri="{BB962C8B-B14F-4D97-AF65-F5344CB8AC3E}">
        <p14:creationId xmlns:p14="http://schemas.microsoft.com/office/powerpoint/2010/main" val="179859435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a:t>
            </a:r>
            <a:r>
              <a:rPr lang="de-DE" altLang="de-DE" err="1"/>
              <a:t>only</a:t>
            </a:r>
            <a:r>
              <a:rPr lang="de-DE" altLang="de-DE"/>
              <a:t> </a:t>
            </a:r>
            <a:r>
              <a:rPr lang="de-DE" altLang="de-DE" err="1"/>
              <a:t>filter</a:t>
            </a:r>
            <a:r>
              <a:rPr lang="de-DE" altLang="de-DE"/>
              <a:t> </a:t>
            </a:r>
            <a:r>
              <a:rPr lang="de-DE" altLang="de-DE" err="1"/>
              <a:t>boards</a:t>
            </a:r>
            <a:r>
              <a:rPr lang="de-DE" altLang="de-DE"/>
              <a:t> but also PT100s on </a:t>
            </a:r>
            <a:r>
              <a:rPr lang="de-DE" altLang="de-DE" err="1"/>
              <a:t>board</a:t>
            </a:r>
            <a:r>
              <a:rPr lang="de-DE" altLang="de-DE"/>
              <a:t>  </a:t>
            </a:r>
            <a:r>
              <a:rPr lang="de-DE" altLang="de-DE">
                <a:sym typeface="Wingdings" pitchFamily="2" charset="2"/>
              </a:rPr>
              <a:t></a:t>
            </a:r>
            <a:endParaRPr lang="de-DE" altLang="de-DE"/>
          </a:p>
        </p:txBody>
      </p:sp>
      <p:sp>
        <p:nvSpPr>
          <p:cNvPr id="2426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6190070D-C38C-4135-9E5D-1123B52E9C91}" type="slidenum">
              <a:rPr lang="de-DE" altLang="de-DE" smtClean="0"/>
              <a:pPr>
                <a:spcBef>
                  <a:spcPct val="0"/>
                </a:spcBef>
              </a:pPr>
              <a:t>27</a:t>
            </a:fld>
            <a:endParaRPr lang="de-DE" altLang="de-DE"/>
          </a:p>
        </p:txBody>
      </p:sp>
    </p:spTree>
    <p:extLst>
      <p:ext uri="{BB962C8B-B14F-4D97-AF65-F5344CB8AC3E}">
        <p14:creationId xmlns:p14="http://schemas.microsoft.com/office/powerpoint/2010/main" val="261930114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776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117764"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776489" indent="-298650">
              <a:spcBef>
                <a:spcPct val="30000"/>
              </a:spcBef>
              <a:defRPr sz="1300">
                <a:solidFill>
                  <a:schemeClr val="tx1"/>
                </a:solidFill>
                <a:latin typeface="Calibri" pitchFamily="34" charset="0"/>
              </a:defRPr>
            </a:lvl2pPr>
            <a:lvl3pPr marL="1194600" indent="-238920">
              <a:spcBef>
                <a:spcPct val="30000"/>
              </a:spcBef>
              <a:defRPr sz="1300">
                <a:solidFill>
                  <a:schemeClr val="tx1"/>
                </a:solidFill>
                <a:latin typeface="Calibri" pitchFamily="34" charset="0"/>
              </a:defRPr>
            </a:lvl3pPr>
            <a:lvl4pPr marL="1672440" indent="-238920">
              <a:spcBef>
                <a:spcPct val="30000"/>
              </a:spcBef>
              <a:defRPr sz="1300">
                <a:solidFill>
                  <a:schemeClr val="tx1"/>
                </a:solidFill>
                <a:latin typeface="Calibri" pitchFamily="34" charset="0"/>
              </a:defRPr>
            </a:lvl4pPr>
            <a:lvl5pPr marL="2150280" indent="-238920">
              <a:spcBef>
                <a:spcPct val="30000"/>
              </a:spcBef>
              <a:defRPr sz="1300">
                <a:solidFill>
                  <a:schemeClr val="tx1"/>
                </a:solidFill>
                <a:latin typeface="Calibri" pitchFamily="34" charset="0"/>
              </a:defRPr>
            </a:lvl5pPr>
            <a:lvl6pPr marL="2628119" indent="-238920" eaLnBrk="0" fontAlgn="base" hangingPunct="0">
              <a:spcBef>
                <a:spcPct val="30000"/>
              </a:spcBef>
              <a:spcAft>
                <a:spcPct val="0"/>
              </a:spcAft>
              <a:defRPr sz="1300">
                <a:solidFill>
                  <a:schemeClr val="tx1"/>
                </a:solidFill>
                <a:latin typeface="Calibri" pitchFamily="34" charset="0"/>
              </a:defRPr>
            </a:lvl6pPr>
            <a:lvl7pPr marL="3105959" indent="-238920" eaLnBrk="0" fontAlgn="base" hangingPunct="0">
              <a:spcBef>
                <a:spcPct val="30000"/>
              </a:spcBef>
              <a:spcAft>
                <a:spcPct val="0"/>
              </a:spcAft>
              <a:defRPr sz="1300">
                <a:solidFill>
                  <a:schemeClr val="tx1"/>
                </a:solidFill>
                <a:latin typeface="Calibri" pitchFamily="34" charset="0"/>
              </a:defRPr>
            </a:lvl7pPr>
            <a:lvl8pPr marL="3583800" indent="-238920" eaLnBrk="0" fontAlgn="base" hangingPunct="0">
              <a:spcBef>
                <a:spcPct val="30000"/>
              </a:spcBef>
              <a:spcAft>
                <a:spcPct val="0"/>
              </a:spcAft>
              <a:defRPr sz="1300">
                <a:solidFill>
                  <a:schemeClr val="tx1"/>
                </a:solidFill>
                <a:latin typeface="Calibri" pitchFamily="34" charset="0"/>
              </a:defRPr>
            </a:lvl8pPr>
            <a:lvl9pPr marL="4061639" indent="-238920" eaLnBrk="0" fontAlgn="base" hangingPunct="0">
              <a:spcBef>
                <a:spcPct val="30000"/>
              </a:spcBef>
              <a:spcAft>
                <a:spcPct val="0"/>
              </a:spcAft>
              <a:defRPr sz="1300">
                <a:solidFill>
                  <a:schemeClr val="tx1"/>
                </a:solidFill>
                <a:latin typeface="Calibri" pitchFamily="34" charset="0"/>
              </a:defRPr>
            </a:lvl9pPr>
          </a:lstStyle>
          <a:p>
            <a:pPr>
              <a:spcBef>
                <a:spcPct val="0"/>
              </a:spcBef>
            </a:pPr>
            <a:fld id="{C4953A1E-8867-441E-B7EE-F19DC40D2A17}" type="slidenum">
              <a:rPr lang="de-DE" altLang="de-DE" smtClean="0"/>
              <a:pPr>
                <a:spcBef>
                  <a:spcPct val="0"/>
                </a:spcBef>
              </a:pPr>
              <a:t>28</a:t>
            </a:fld>
            <a:endParaRPr lang="de-DE" altLang="de-DE"/>
          </a:p>
        </p:txBody>
      </p:sp>
    </p:spTree>
    <p:extLst>
      <p:ext uri="{BB962C8B-B14F-4D97-AF65-F5344CB8AC3E}">
        <p14:creationId xmlns:p14="http://schemas.microsoft.com/office/powerpoint/2010/main" val="2390531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29</a:t>
            </a:fld>
            <a:endParaRPr lang="de-DE"/>
          </a:p>
        </p:txBody>
      </p:sp>
    </p:spTree>
    <p:extLst>
      <p:ext uri="{BB962C8B-B14F-4D97-AF65-F5344CB8AC3E}">
        <p14:creationId xmlns:p14="http://schemas.microsoft.com/office/powerpoint/2010/main" val="19331676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Folienbildplatzhalter 1">
            <a:extLst>
              <a:ext uri="{FF2B5EF4-FFF2-40B4-BE49-F238E27FC236}">
                <a16:creationId xmlns:a16="http://schemas.microsoft.com/office/drawing/2014/main" id="{D2901C01-02ED-47B9-86CB-D80CACD421E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2339" name="Notizenplatzhalter 2">
            <a:extLst>
              <a:ext uri="{FF2B5EF4-FFF2-40B4-BE49-F238E27FC236}">
                <a16:creationId xmlns:a16="http://schemas.microsoft.com/office/drawing/2014/main" id="{F7B5F372-47FF-41C8-8E24-206AA6C5348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142340" name="Foliennummernplatzhalter 3">
            <a:extLst>
              <a:ext uri="{FF2B5EF4-FFF2-40B4-BE49-F238E27FC236}">
                <a16:creationId xmlns:a16="http://schemas.microsoft.com/office/drawing/2014/main" id="{5E68C4FD-E253-42A3-992A-F9C61C019B10}"/>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16650" indent="-275634">
              <a:spcBef>
                <a:spcPct val="30000"/>
              </a:spcBef>
              <a:defRPr sz="1200">
                <a:solidFill>
                  <a:schemeClr val="tx1"/>
                </a:solidFill>
                <a:latin typeface="Calibri" panose="020F0502020204030204" pitchFamily="34" charset="0"/>
              </a:defRPr>
            </a:lvl2pPr>
            <a:lvl3pPr marL="1102538" indent="-220508">
              <a:spcBef>
                <a:spcPct val="30000"/>
              </a:spcBef>
              <a:defRPr sz="1200">
                <a:solidFill>
                  <a:schemeClr val="tx1"/>
                </a:solidFill>
                <a:latin typeface="Calibri" panose="020F0502020204030204" pitchFamily="34" charset="0"/>
              </a:defRPr>
            </a:lvl3pPr>
            <a:lvl4pPr marL="1543553" indent="-220508">
              <a:spcBef>
                <a:spcPct val="30000"/>
              </a:spcBef>
              <a:defRPr sz="1200">
                <a:solidFill>
                  <a:schemeClr val="tx1"/>
                </a:solidFill>
                <a:latin typeface="Calibri" panose="020F0502020204030204" pitchFamily="34" charset="0"/>
              </a:defRPr>
            </a:lvl4pPr>
            <a:lvl5pPr marL="1984568" indent="-220508">
              <a:spcBef>
                <a:spcPct val="30000"/>
              </a:spcBef>
              <a:defRPr sz="1200">
                <a:solidFill>
                  <a:schemeClr val="tx1"/>
                </a:solidFill>
                <a:latin typeface="Calibri" panose="020F0502020204030204" pitchFamily="34" charset="0"/>
              </a:defRPr>
            </a:lvl5pPr>
            <a:lvl6pPr marL="2425583" indent="-220508" eaLnBrk="0" fontAlgn="base" hangingPunct="0">
              <a:spcBef>
                <a:spcPct val="30000"/>
              </a:spcBef>
              <a:spcAft>
                <a:spcPct val="0"/>
              </a:spcAft>
              <a:defRPr sz="1200">
                <a:solidFill>
                  <a:schemeClr val="tx1"/>
                </a:solidFill>
                <a:latin typeface="Calibri" panose="020F0502020204030204" pitchFamily="34" charset="0"/>
              </a:defRPr>
            </a:lvl6pPr>
            <a:lvl7pPr marL="2866598" indent="-220508" eaLnBrk="0" fontAlgn="base" hangingPunct="0">
              <a:spcBef>
                <a:spcPct val="30000"/>
              </a:spcBef>
              <a:spcAft>
                <a:spcPct val="0"/>
              </a:spcAft>
              <a:defRPr sz="1200">
                <a:solidFill>
                  <a:schemeClr val="tx1"/>
                </a:solidFill>
                <a:latin typeface="Calibri" panose="020F0502020204030204" pitchFamily="34" charset="0"/>
              </a:defRPr>
            </a:lvl7pPr>
            <a:lvl8pPr marL="3307613" indent="-220508" eaLnBrk="0" fontAlgn="base" hangingPunct="0">
              <a:spcBef>
                <a:spcPct val="30000"/>
              </a:spcBef>
              <a:spcAft>
                <a:spcPct val="0"/>
              </a:spcAft>
              <a:defRPr sz="1200">
                <a:solidFill>
                  <a:schemeClr val="tx1"/>
                </a:solidFill>
                <a:latin typeface="Calibri" panose="020F0502020204030204" pitchFamily="34" charset="0"/>
              </a:defRPr>
            </a:lvl8pPr>
            <a:lvl9pPr marL="3748629" indent="-2205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45BAA6F8-D525-4ABA-9780-CE1A306D381B}" type="slidenum">
              <a:rPr lang="de-DE" altLang="de-DE"/>
              <a:pPr>
                <a:spcBef>
                  <a:spcPct val="0"/>
                </a:spcBef>
              </a:pPr>
              <a:t>3</a:t>
            </a:fld>
            <a:endParaRPr lang="de-DE" altLang="de-DE"/>
          </a:p>
        </p:txBody>
      </p:sp>
    </p:spTree>
    <p:extLst>
      <p:ext uri="{BB962C8B-B14F-4D97-AF65-F5344CB8AC3E}">
        <p14:creationId xmlns:p14="http://schemas.microsoft.com/office/powerpoint/2010/main" val="59013750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a:extLst>
              <a:ext uri="{FF2B5EF4-FFF2-40B4-BE49-F238E27FC236}">
                <a16:creationId xmlns:a16="http://schemas.microsoft.com/office/drawing/2014/main" id="{8F52BCDD-83B1-48CD-92D6-4D9FFC10F7C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a:extLst>
              <a:ext uri="{FF2B5EF4-FFF2-40B4-BE49-F238E27FC236}">
                <a16:creationId xmlns:a16="http://schemas.microsoft.com/office/drawing/2014/main" id="{16FB4244-BEC3-4D63-AA53-DEF26DD645A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50180" name="Foliennummernplatzhalter 3">
            <a:extLst>
              <a:ext uri="{FF2B5EF4-FFF2-40B4-BE49-F238E27FC236}">
                <a16:creationId xmlns:a16="http://schemas.microsoft.com/office/drawing/2014/main" id="{C4D546CD-E936-49A5-AC5E-DB56FE88C0D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16650" indent="-275634">
              <a:spcBef>
                <a:spcPct val="30000"/>
              </a:spcBef>
              <a:defRPr sz="1200">
                <a:solidFill>
                  <a:schemeClr val="tx1"/>
                </a:solidFill>
                <a:latin typeface="Calibri" panose="020F0502020204030204" pitchFamily="34" charset="0"/>
              </a:defRPr>
            </a:lvl2pPr>
            <a:lvl3pPr marL="1102538" indent="-220508">
              <a:spcBef>
                <a:spcPct val="30000"/>
              </a:spcBef>
              <a:defRPr sz="1200">
                <a:solidFill>
                  <a:schemeClr val="tx1"/>
                </a:solidFill>
                <a:latin typeface="Calibri" panose="020F0502020204030204" pitchFamily="34" charset="0"/>
              </a:defRPr>
            </a:lvl3pPr>
            <a:lvl4pPr marL="1543553" indent="-220508">
              <a:spcBef>
                <a:spcPct val="30000"/>
              </a:spcBef>
              <a:defRPr sz="1200">
                <a:solidFill>
                  <a:schemeClr val="tx1"/>
                </a:solidFill>
                <a:latin typeface="Calibri" panose="020F0502020204030204" pitchFamily="34" charset="0"/>
              </a:defRPr>
            </a:lvl4pPr>
            <a:lvl5pPr marL="1984568" indent="-220508">
              <a:spcBef>
                <a:spcPct val="30000"/>
              </a:spcBef>
              <a:defRPr sz="1200">
                <a:solidFill>
                  <a:schemeClr val="tx1"/>
                </a:solidFill>
                <a:latin typeface="Calibri" panose="020F0502020204030204" pitchFamily="34" charset="0"/>
              </a:defRPr>
            </a:lvl5pPr>
            <a:lvl6pPr marL="2425583" indent="-220508" eaLnBrk="0" fontAlgn="base" hangingPunct="0">
              <a:spcBef>
                <a:spcPct val="30000"/>
              </a:spcBef>
              <a:spcAft>
                <a:spcPct val="0"/>
              </a:spcAft>
              <a:defRPr sz="1200">
                <a:solidFill>
                  <a:schemeClr val="tx1"/>
                </a:solidFill>
                <a:latin typeface="Calibri" panose="020F0502020204030204" pitchFamily="34" charset="0"/>
              </a:defRPr>
            </a:lvl6pPr>
            <a:lvl7pPr marL="2866598" indent="-220508" eaLnBrk="0" fontAlgn="base" hangingPunct="0">
              <a:spcBef>
                <a:spcPct val="30000"/>
              </a:spcBef>
              <a:spcAft>
                <a:spcPct val="0"/>
              </a:spcAft>
              <a:defRPr sz="1200">
                <a:solidFill>
                  <a:schemeClr val="tx1"/>
                </a:solidFill>
                <a:latin typeface="Calibri" panose="020F0502020204030204" pitchFamily="34" charset="0"/>
              </a:defRPr>
            </a:lvl7pPr>
            <a:lvl8pPr marL="3307613" indent="-220508" eaLnBrk="0" fontAlgn="base" hangingPunct="0">
              <a:spcBef>
                <a:spcPct val="30000"/>
              </a:spcBef>
              <a:spcAft>
                <a:spcPct val="0"/>
              </a:spcAft>
              <a:defRPr sz="1200">
                <a:solidFill>
                  <a:schemeClr val="tx1"/>
                </a:solidFill>
                <a:latin typeface="Calibri" panose="020F0502020204030204" pitchFamily="34" charset="0"/>
              </a:defRPr>
            </a:lvl8pPr>
            <a:lvl9pPr marL="3748629" indent="-2205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10D989A-C654-445E-AF61-BB3FA529EFEA}" type="slidenum">
              <a:rPr lang="de-DE" altLang="de-DE"/>
              <a:pPr>
                <a:spcBef>
                  <a:spcPct val="0"/>
                </a:spcBef>
              </a:pPr>
              <a:t>30</a:t>
            </a:fld>
            <a:endParaRPr lang="de-DE" altLang="de-DE"/>
          </a:p>
        </p:txBody>
      </p:sp>
    </p:spTree>
    <p:extLst>
      <p:ext uri="{BB962C8B-B14F-4D97-AF65-F5344CB8AC3E}">
        <p14:creationId xmlns:p14="http://schemas.microsoft.com/office/powerpoint/2010/main" val="90986894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a:extLst>
              <a:ext uri="{FF2B5EF4-FFF2-40B4-BE49-F238E27FC236}">
                <a16:creationId xmlns:a16="http://schemas.microsoft.com/office/drawing/2014/main" id="{8F52BCDD-83B1-48CD-92D6-4D9FFC10F7C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a:extLst>
              <a:ext uri="{FF2B5EF4-FFF2-40B4-BE49-F238E27FC236}">
                <a16:creationId xmlns:a16="http://schemas.microsoft.com/office/drawing/2014/main" id="{16FB4244-BEC3-4D63-AA53-DEF26DD645A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50180" name="Foliennummernplatzhalter 3">
            <a:extLst>
              <a:ext uri="{FF2B5EF4-FFF2-40B4-BE49-F238E27FC236}">
                <a16:creationId xmlns:a16="http://schemas.microsoft.com/office/drawing/2014/main" id="{C4D546CD-E936-49A5-AC5E-DB56FE88C0D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16650" indent="-275634">
              <a:spcBef>
                <a:spcPct val="30000"/>
              </a:spcBef>
              <a:defRPr sz="1200">
                <a:solidFill>
                  <a:schemeClr val="tx1"/>
                </a:solidFill>
                <a:latin typeface="Calibri" panose="020F0502020204030204" pitchFamily="34" charset="0"/>
              </a:defRPr>
            </a:lvl2pPr>
            <a:lvl3pPr marL="1102538" indent="-220508">
              <a:spcBef>
                <a:spcPct val="30000"/>
              </a:spcBef>
              <a:defRPr sz="1200">
                <a:solidFill>
                  <a:schemeClr val="tx1"/>
                </a:solidFill>
                <a:latin typeface="Calibri" panose="020F0502020204030204" pitchFamily="34" charset="0"/>
              </a:defRPr>
            </a:lvl3pPr>
            <a:lvl4pPr marL="1543553" indent="-220508">
              <a:spcBef>
                <a:spcPct val="30000"/>
              </a:spcBef>
              <a:defRPr sz="1200">
                <a:solidFill>
                  <a:schemeClr val="tx1"/>
                </a:solidFill>
                <a:latin typeface="Calibri" panose="020F0502020204030204" pitchFamily="34" charset="0"/>
              </a:defRPr>
            </a:lvl4pPr>
            <a:lvl5pPr marL="1984568" indent="-220508">
              <a:spcBef>
                <a:spcPct val="30000"/>
              </a:spcBef>
              <a:defRPr sz="1200">
                <a:solidFill>
                  <a:schemeClr val="tx1"/>
                </a:solidFill>
                <a:latin typeface="Calibri" panose="020F0502020204030204" pitchFamily="34" charset="0"/>
              </a:defRPr>
            </a:lvl5pPr>
            <a:lvl6pPr marL="2425583" indent="-220508" eaLnBrk="0" fontAlgn="base" hangingPunct="0">
              <a:spcBef>
                <a:spcPct val="30000"/>
              </a:spcBef>
              <a:spcAft>
                <a:spcPct val="0"/>
              </a:spcAft>
              <a:defRPr sz="1200">
                <a:solidFill>
                  <a:schemeClr val="tx1"/>
                </a:solidFill>
                <a:latin typeface="Calibri" panose="020F0502020204030204" pitchFamily="34" charset="0"/>
              </a:defRPr>
            </a:lvl6pPr>
            <a:lvl7pPr marL="2866598" indent="-220508" eaLnBrk="0" fontAlgn="base" hangingPunct="0">
              <a:spcBef>
                <a:spcPct val="30000"/>
              </a:spcBef>
              <a:spcAft>
                <a:spcPct val="0"/>
              </a:spcAft>
              <a:defRPr sz="1200">
                <a:solidFill>
                  <a:schemeClr val="tx1"/>
                </a:solidFill>
                <a:latin typeface="Calibri" panose="020F0502020204030204" pitchFamily="34" charset="0"/>
              </a:defRPr>
            </a:lvl7pPr>
            <a:lvl8pPr marL="3307613" indent="-220508" eaLnBrk="0" fontAlgn="base" hangingPunct="0">
              <a:spcBef>
                <a:spcPct val="30000"/>
              </a:spcBef>
              <a:spcAft>
                <a:spcPct val="0"/>
              </a:spcAft>
              <a:defRPr sz="1200">
                <a:solidFill>
                  <a:schemeClr val="tx1"/>
                </a:solidFill>
                <a:latin typeface="Calibri" panose="020F0502020204030204" pitchFamily="34" charset="0"/>
              </a:defRPr>
            </a:lvl8pPr>
            <a:lvl9pPr marL="3748629" indent="-2205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E10D989A-C654-445E-AF61-BB3FA529EFEA}" type="slidenum">
              <a:rPr lang="de-DE" altLang="de-DE"/>
              <a:pPr>
                <a:spcBef>
                  <a:spcPct val="0"/>
                </a:spcBef>
              </a:pPr>
              <a:t>31</a:t>
            </a:fld>
            <a:endParaRPr lang="de-DE" altLang="de-DE"/>
          </a:p>
        </p:txBody>
      </p:sp>
    </p:spTree>
    <p:extLst>
      <p:ext uri="{BB962C8B-B14F-4D97-AF65-F5344CB8AC3E}">
        <p14:creationId xmlns:p14="http://schemas.microsoft.com/office/powerpoint/2010/main" val="68360802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666"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166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only filter boards but also PT100s on board  </a:t>
            </a:r>
            <a:r>
              <a:rPr lang="de-DE" altLang="de-DE">
                <a:sym typeface="Wingdings" pitchFamily="2" charset="2"/>
              </a:rPr>
              <a:t></a:t>
            </a:r>
            <a:endParaRPr lang="de-DE" altLang="de-DE"/>
          </a:p>
        </p:txBody>
      </p:sp>
      <p:sp>
        <p:nvSpPr>
          <p:cNvPr id="24166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145E5D26-CE38-4E9E-9CC4-61EB316C0CD0}" type="slidenum">
              <a:rPr lang="de-DE" altLang="de-DE" smtClean="0"/>
              <a:pPr>
                <a:spcBef>
                  <a:spcPct val="0"/>
                </a:spcBef>
              </a:pPr>
              <a:t>32</a:t>
            </a:fld>
            <a:endParaRPr lang="de-DE" altLang="de-DE"/>
          </a:p>
        </p:txBody>
      </p:sp>
    </p:spTree>
    <p:extLst>
      <p:ext uri="{BB962C8B-B14F-4D97-AF65-F5344CB8AC3E}">
        <p14:creationId xmlns:p14="http://schemas.microsoft.com/office/powerpoint/2010/main" val="83085207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dirty="0"/>
              <a:t>Not </a:t>
            </a:r>
            <a:r>
              <a:rPr lang="de-DE" altLang="de-DE" dirty="0" err="1"/>
              <a:t>only</a:t>
            </a:r>
            <a:r>
              <a:rPr lang="de-DE" altLang="de-DE" dirty="0"/>
              <a:t> </a:t>
            </a:r>
            <a:r>
              <a:rPr lang="de-DE" altLang="de-DE" dirty="0" err="1"/>
              <a:t>filter</a:t>
            </a:r>
            <a:r>
              <a:rPr lang="de-DE" altLang="de-DE" dirty="0"/>
              <a:t> </a:t>
            </a:r>
            <a:r>
              <a:rPr lang="de-DE" altLang="de-DE" dirty="0" err="1"/>
              <a:t>boards</a:t>
            </a:r>
            <a:r>
              <a:rPr lang="de-DE" altLang="de-DE" dirty="0"/>
              <a:t> but also PT100s on </a:t>
            </a:r>
            <a:r>
              <a:rPr lang="de-DE" altLang="de-DE" dirty="0" err="1"/>
              <a:t>board</a:t>
            </a:r>
            <a:r>
              <a:rPr lang="de-DE" altLang="de-DE" dirty="0"/>
              <a:t>  </a:t>
            </a:r>
            <a:r>
              <a:rPr lang="de-DE" altLang="de-DE" dirty="0">
                <a:sym typeface="Wingdings" pitchFamily="2" charset="2"/>
              </a:rPr>
              <a:t></a:t>
            </a:r>
            <a:endParaRPr lang="de-DE" altLang="de-DE" dirty="0"/>
          </a:p>
        </p:txBody>
      </p:sp>
      <p:sp>
        <p:nvSpPr>
          <p:cNvPr id="2426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6190070D-C38C-4135-9E5D-1123B52E9C91}" type="slidenum">
              <a:rPr lang="de-DE" altLang="de-DE" smtClean="0"/>
              <a:pPr>
                <a:spcBef>
                  <a:spcPct val="0"/>
                </a:spcBef>
              </a:pPr>
              <a:t>33</a:t>
            </a:fld>
            <a:endParaRPr lang="de-DE" altLang="de-DE"/>
          </a:p>
        </p:txBody>
      </p:sp>
    </p:spTree>
    <p:extLst>
      <p:ext uri="{BB962C8B-B14F-4D97-AF65-F5344CB8AC3E}">
        <p14:creationId xmlns:p14="http://schemas.microsoft.com/office/powerpoint/2010/main" val="409524747"/>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Rectangle 7"/>
          <p:cNvSpPr txBox="1">
            <a:spLocks noGrp="1" noChangeArrowheads="1"/>
          </p:cNvSpPr>
          <p:nvPr/>
        </p:nvSpPr>
        <p:spPr bwMode="auto">
          <a:xfrm>
            <a:off x="4023992" y="9721106"/>
            <a:ext cx="3078427" cy="511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75" tIns="49538" rIns="99075" bIns="49538" anchor="b"/>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BA3445E3-05D9-43AC-AD39-00E9C12D156B}" type="slidenum">
              <a:rPr lang="de-DE" altLang="de-DE">
                <a:latin typeface="Arial" pitchFamily="34" charset="0"/>
              </a:rPr>
              <a:pPr algn="r" eaLnBrk="1" hangingPunct="1">
                <a:spcBef>
                  <a:spcPct val="0"/>
                </a:spcBef>
              </a:pPr>
              <a:t>34</a:t>
            </a:fld>
            <a:endParaRPr lang="de-DE" altLang="de-DE">
              <a:latin typeface="Arial" pitchFamily="34" charset="0"/>
            </a:endParaRPr>
          </a:p>
        </p:txBody>
      </p:sp>
      <p:sp>
        <p:nvSpPr>
          <p:cNvPr id="126979" name="Rectangle 2"/>
          <p:cNvSpPr>
            <a:spLocks noGrp="1" noRot="1" noChangeAspect="1" noChangeArrowheads="1" noTextEdit="1"/>
          </p:cNvSpPr>
          <p:nvPr>
            <p:ph type="sldImg"/>
          </p:nvPr>
        </p:nvSpPr>
        <p:spPr bwMode="auto">
          <a:xfrm>
            <a:off x="144463" y="768350"/>
            <a:ext cx="6818312"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6980"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altLang="de-DE"/>
              <a:t>Already classically it would be a major breakthrough +</a:t>
            </a:r>
          </a:p>
          <a:p>
            <a:pPr eaLnBrk="1" hangingPunct="1"/>
            <a:r>
              <a:rPr lang="en-US" altLang="de-DE"/>
              <a:t>also Platform for novel protocols </a:t>
            </a:r>
          </a:p>
        </p:txBody>
      </p:sp>
    </p:spTree>
    <p:extLst>
      <p:ext uri="{BB962C8B-B14F-4D97-AF65-F5344CB8AC3E}">
        <p14:creationId xmlns:p14="http://schemas.microsoft.com/office/powerpoint/2010/main" val="182439885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a:t>
            </a:r>
            <a:r>
              <a:rPr lang="de-DE" altLang="de-DE" err="1"/>
              <a:t>only</a:t>
            </a:r>
            <a:r>
              <a:rPr lang="de-DE" altLang="de-DE"/>
              <a:t> </a:t>
            </a:r>
            <a:r>
              <a:rPr lang="de-DE" altLang="de-DE" err="1"/>
              <a:t>filter</a:t>
            </a:r>
            <a:r>
              <a:rPr lang="de-DE" altLang="de-DE"/>
              <a:t> </a:t>
            </a:r>
            <a:r>
              <a:rPr lang="de-DE" altLang="de-DE" err="1"/>
              <a:t>boards</a:t>
            </a:r>
            <a:r>
              <a:rPr lang="de-DE" altLang="de-DE"/>
              <a:t> but also PT100s on </a:t>
            </a:r>
            <a:r>
              <a:rPr lang="de-DE" altLang="de-DE" err="1"/>
              <a:t>board</a:t>
            </a:r>
            <a:r>
              <a:rPr lang="de-DE" altLang="de-DE"/>
              <a:t>  </a:t>
            </a:r>
            <a:r>
              <a:rPr lang="de-DE" altLang="de-DE">
                <a:sym typeface="Wingdings" pitchFamily="2" charset="2"/>
              </a:rPr>
              <a:t></a:t>
            </a:r>
            <a:endParaRPr lang="de-DE" altLang="de-DE"/>
          </a:p>
        </p:txBody>
      </p:sp>
      <p:sp>
        <p:nvSpPr>
          <p:cNvPr id="2426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16650" indent="-275634">
              <a:spcBef>
                <a:spcPct val="30000"/>
              </a:spcBef>
              <a:defRPr sz="1200">
                <a:solidFill>
                  <a:schemeClr val="tx1"/>
                </a:solidFill>
                <a:latin typeface="Calibri" pitchFamily="34" charset="0"/>
              </a:defRPr>
            </a:lvl2pPr>
            <a:lvl3pPr marL="1102538" indent="-220508">
              <a:spcBef>
                <a:spcPct val="30000"/>
              </a:spcBef>
              <a:defRPr sz="1200">
                <a:solidFill>
                  <a:schemeClr val="tx1"/>
                </a:solidFill>
                <a:latin typeface="Calibri" pitchFamily="34" charset="0"/>
              </a:defRPr>
            </a:lvl3pPr>
            <a:lvl4pPr marL="1543553" indent="-220508">
              <a:spcBef>
                <a:spcPct val="30000"/>
              </a:spcBef>
              <a:defRPr sz="1200">
                <a:solidFill>
                  <a:schemeClr val="tx1"/>
                </a:solidFill>
                <a:latin typeface="Calibri" pitchFamily="34" charset="0"/>
              </a:defRPr>
            </a:lvl4pPr>
            <a:lvl5pPr marL="1984568" indent="-220508">
              <a:spcBef>
                <a:spcPct val="30000"/>
              </a:spcBef>
              <a:defRPr sz="1200">
                <a:solidFill>
                  <a:schemeClr val="tx1"/>
                </a:solidFill>
                <a:latin typeface="Calibri" pitchFamily="34" charset="0"/>
              </a:defRPr>
            </a:lvl5pPr>
            <a:lvl6pPr marL="2425583" indent="-220508" eaLnBrk="0" fontAlgn="base" hangingPunct="0">
              <a:spcBef>
                <a:spcPct val="30000"/>
              </a:spcBef>
              <a:spcAft>
                <a:spcPct val="0"/>
              </a:spcAft>
              <a:defRPr sz="1200">
                <a:solidFill>
                  <a:schemeClr val="tx1"/>
                </a:solidFill>
                <a:latin typeface="Calibri" pitchFamily="34" charset="0"/>
              </a:defRPr>
            </a:lvl6pPr>
            <a:lvl7pPr marL="2866598" indent="-220508" eaLnBrk="0" fontAlgn="base" hangingPunct="0">
              <a:spcBef>
                <a:spcPct val="30000"/>
              </a:spcBef>
              <a:spcAft>
                <a:spcPct val="0"/>
              </a:spcAft>
              <a:defRPr sz="1200">
                <a:solidFill>
                  <a:schemeClr val="tx1"/>
                </a:solidFill>
                <a:latin typeface="Calibri" pitchFamily="34" charset="0"/>
              </a:defRPr>
            </a:lvl7pPr>
            <a:lvl8pPr marL="3307613" indent="-220508" eaLnBrk="0" fontAlgn="base" hangingPunct="0">
              <a:spcBef>
                <a:spcPct val="30000"/>
              </a:spcBef>
              <a:spcAft>
                <a:spcPct val="0"/>
              </a:spcAft>
              <a:defRPr sz="1200">
                <a:solidFill>
                  <a:schemeClr val="tx1"/>
                </a:solidFill>
                <a:latin typeface="Calibri" pitchFamily="34" charset="0"/>
              </a:defRPr>
            </a:lvl8pPr>
            <a:lvl9pPr marL="3748629" indent="-220508" eaLnBrk="0" fontAlgn="base" hangingPunct="0">
              <a:spcBef>
                <a:spcPct val="30000"/>
              </a:spcBef>
              <a:spcAft>
                <a:spcPct val="0"/>
              </a:spcAft>
              <a:defRPr sz="1200">
                <a:solidFill>
                  <a:schemeClr val="tx1"/>
                </a:solidFill>
                <a:latin typeface="Calibri" pitchFamily="34" charset="0"/>
              </a:defRPr>
            </a:lvl9pPr>
          </a:lstStyle>
          <a:p>
            <a:pPr>
              <a:spcBef>
                <a:spcPct val="0"/>
              </a:spcBef>
            </a:pPr>
            <a:fld id="{6190070D-C38C-4135-9E5D-1123B52E9C91}" type="slidenum">
              <a:rPr lang="de-DE" altLang="de-DE" smtClean="0"/>
              <a:pPr>
                <a:spcBef>
                  <a:spcPct val="0"/>
                </a:spcBef>
              </a:pPr>
              <a:t>36</a:t>
            </a:fld>
            <a:endParaRPr lang="de-DE" altLang="de-DE"/>
          </a:p>
        </p:txBody>
      </p:sp>
    </p:spTree>
    <p:extLst>
      <p:ext uri="{BB962C8B-B14F-4D97-AF65-F5344CB8AC3E}">
        <p14:creationId xmlns:p14="http://schemas.microsoft.com/office/powerpoint/2010/main" val="25520207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37</a:t>
            </a:fld>
            <a:endParaRPr lang="de-DE" altLang="de-DE"/>
          </a:p>
        </p:txBody>
      </p:sp>
    </p:spTree>
    <p:extLst>
      <p:ext uri="{BB962C8B-B14F-4D97-AF65-F5344CB8AC3E}">
        <p14:creationId xmlns:p14="http://schemas.microsoft.com/office/powerpoint/2010/main" val="3176168496"/>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dirty="0"/>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38</a:t>
            </a:fld>
            <a:endParaRPr lang="de-DE" altLang="de-DE"/>
          </a:p>
        </p:txBody>
      </p:sp>
    </p:spTree>
    <p:extLst>
      <p:ext uri="{BB962C8B-B14F-4D97-AF65-F5344CB8AC3E}">
        <p14:creationId xmlns:p14="http://schemas.microsoft.com/office/powerpoint/2010/main" val="260474680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350838" y="744538"/>
            <a:ext cx="7797801" cy="4386262"/>
          </a:xfrm>
        </p:spPr>
      </p:sp>
      <p:sp>
        <p:nvSpPr>
          <p:cNvPr id="3" name="Notizenplatzhalter 2"/>
          <p:cNvSpPr>
            <a:spLocks noGrp="1"/>
          </p:cNvSpPr>
          <p:nvPr>
            <p:ph type="body" idx="1"/>
          </p:nvPr>
        </p:nvSpPr>
        <p:spPr/>
        <p:txBody>
          <a:bodyPr/>
          <a:lstStyle/>
          <a:p>
            <a:endParaRPr lang="en-GB" dirty="0">
              <a:sym typeface="Wingdings" panose="05000000000000000000" pitchFamily="2" charset="2"/>
            </a:endParaRPr>
          </a:p>
        </p:txBody>
      </p:sp>
      <p:sp>
        <p:nvSpPr>
          <p:cNvPr id="4" name="Foliennummernplatzhalter 3"/>
          <p:cNvSpPr>
            <a:spLocks noGrp="1"/>
          </p:cNvSpPr>
          <p:nvPr>
            <p:ph type="sldNum" sz="quarter" idx="10"/>
          </p:nvPr>
        </p:nvSpPr>
        <p:spPr/>
        <p:txBody>
          <a:bodyPr/>
          <a:lstStyle/>
          <a:p>
            <a:fld id="{6C4A3FAF-D1F5-4568-9744-2D02C363BB35}" type="slidenum">
              <a:rPr lang="en-US" altLang="de-DE" smtClean="0"/>
              <a:pPr/>
              <a:t>39</a:t>
            </a:fld>
            <a:endParaRPr lang="en-US" altLang="de-DE"/>
          </a:p>
        </p:txBody>
      </p:sp>
    </p:spTree>
    <p:extLst>
      <p:ext uri="{BB962C8B-B14F-4D97-AF65-F5344CB8AC3E}">
        <p14:creationId xmlns:p14="http://schemas.microsoft.com/office/powerpoint/2010/main" val="32564645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In </a:t>
            </a:r>
            <a:r>
              <a:rPr lang="de-DE" dirty="0" err="1"/>
              <a:t>general</a:t>
            </a:r>
            <a:r>
              <a:rPr lang="de-DE" dirty="0"/>
              <a:t>, </a:t>
            </a:r>
            <a:r>
              <a:rPr lang="de-DE" dirty="0" err="1"/>
              <a:t>the</a:t>
            </a:r>
            <a:r>
              <a:rPr lang="de-DE" dirty="0"/>
              <a:t> dominant </a:t>
            </a:r>
            <a:r>
              <a:rPr lang="de-DE" dirty="0" err="1"/>
              <a:t>uncertainties</a:t>
            </a:r>
            <a:r>
              <a:rPr lang="de-DE" dirty="0"/>
              <a:t> in an </a:t>
            </a:r>
            <a:r>
              <a:rPr lang="de-DE" dirty="0" err="1"/>
              <a:t>ion</a:t>
            </a:r>
            <a:r>
              <a:rPr lang="de-DE" dirty="0"/>
              <a:t> </a:t>
            </a:r>
            <a:r>
              <a:rPr lang="de-DE" dirty="0" err="1"/>
              <a:t>clock</a:t>
            </a:r>
            <a:r>
              <a:rPr lang="de-DE" dirty="0"/>
              <a:t> </a:t>
            </a:r>
            <a:r>
              <a:rPr lang="de-DE" dirty="0" err="1"/>
              <a:t>are</a:t>
            </a:r>
            <a:r>
              <a:rPr lang="de-DE" dirty="0"/>
              <a:t> </a:t>
            </a:r>
            <a:r>
              <a:rPr lang="de-DE" dirty="0" err="1"/>
              <a:t>trap</a:t>
            </a:r>
            <a:r>
              <a:rPr lang="de-DE" dirty="0"/>
              <a:t> </a:t>
            </a:r>
            <a:r>
              <a:rPr lang="de-DE" dirty="0" err="1"/>
              <a:t>related</a:t>
            </a:r>
            <a:r>
              <a:rPr lang="de-DE" dirty="0"/>
              <a:t>. </a:t>
            </a:r>
            <a:r>
              <a:rPr lang="de-DE" dirty="0" err="1"/>
              <a:t>Especially</a:t>
            </a:r>
            <a:r>
              <a:rPr lang="de-DE" dirty="0"/>
              <a:t> </a:t>
            </a:r>
            <a:r>
              <a:rPr lang="de-DE" dirty="0" err="1"/>
              <a:t>when</a:t>
            </a:r>
            <a:r>
              <a:rPr lang="de-DE" dirty="0"/>
              <a:t> </a:t>
            </a:r>
            <a:r>
              <a:rPr lang="de-DE" dirty="0" err="1"/>
              <a:t>going</a:t>
            </a:r>
            <a:r>
              <a:rPr lang="de-DE" dirty="0"/>
              <a:t> </a:t>
            </a:r>
            <a:r>
              <a:rPr lang="de-DE" dirty="0" err="1"/>
              <a:t>to</a:t>
            </a:r>
            <a:r>
              <a:rPr lang="de-DE" dirty="0"/>
              <a:t> </a:t>
            </a:r>
            <a:r>
              <a:rPr lang="de-DE" dirty="0" err="1"/>
              <a:t>multipe</a:t>
            </a:r>
            <a:r>
              <a:rPr lang="de-DE" dirty="0"/>
              <a:t> </a:t>
            </a:r>
            <a:r>
              <a:rPr lang="de-DE" dirty="0" err="1"/>
              <a:t>ions</a:t>
            </a:r>
            <a:r>
              <a:rPr lang="de-DE" dirty="0"/>
              <a:t> </a:t>
            </a:r>
            <a:r>
              <a:rPr lang="de-DE" dirty="0" err="1"/>
              <a:t>the</a:t>
            </a:r>
            <a:r>
              <a:rPr lang="de-DE" dirty="0"/>
              <a:t> </a:t>
            </a:r>
            <a:r>
              <a:rPr lang="de-DE" dirty="0" err="1"/>
              <a:t>shifts</a:t>
            </a:r>
            <a:r>
              <a:rPr lang="de-DE" dirty="0"/>
              <a:t> due </a:t>
            </a:r>
            <a:r>
              <a:rPr lang="de-DE" dirty="0" err="1"/>
              <a:t>to</a:t>
            </a:r>
            <a:r>
              <a:rPr lang="de-DE" dirty="0"/>
              <a:t> </a:t>
            </a:r>
            <a:r>
              <a:rPr lang="de-DE" dirty="0" err="1"/>
              <a:t>ion</a:t>
            </a:r>
            <a:r>
              <a:rPr lang="de-DE" dirty="0"/>
              <a:t> </a:t>
            </a:r>
            <a:r>
              <a:rPr lang="de-DE" dirty="0" err="1"/>
              <a:t>motion</a:t>
            </a:r>
            <a:r>
              <a:rPr lang="de-DE" dirty="0"/>
              <a:t> </a:t>
            </a:r>
            <a:r>
              <a:rPr lang="de-DE" dirty="0" err="1"/>
              <a:t>increase</a:t>
            </a:r>
            <a:r>
              <a:rPr lang="de-DE" dirty="0"/>
              <a:t>. </a:t>
            </a:r>
            <a:r>
              <a:rPr lang="de-DE" dirty="0" err="1"/>
              <a:t>That‘s</a:t>
            </a:r>
            <a:r>
              <a:rPr lang="de-DE" dirty="0"/>
              <a:t> </a:t>
            </a:r>
            <a:r>
              <a:rPr lang="de-DE" dirty="0" err="1"/>
              <a:t>why</a:t>
            </a:r>
            <a:r>
              <a:rPr lang="de-DE" dirty="0"/>
              <a:t> a </a:t>
            </a:r>
            <a:r>
              <a:rPr lang="de-DE" dirty="0" err="1"/>
              <a:t>lot</a:t>
            </a:r>
            <a:r>
              <a:rPr lang="de-DE" dirty="0"/>
              <a:t> </a:t>
            </a:r>
            <a:r>
              <a:rPr lang="de-DE" dirty="0" err="1"/>
              <a:t>of</a:t>
            </a:r>
            <a:r>
              <a:rPr lang="de-DE" dirty="0"/>
              <a:t> </a:t>
            </a:r>
            <a:r>
              <a:rPr lang="de-DE" dirty="0" err="1"/>
              <a:t>work</a:t>
            </a:r>
            <a:r>
              <a:rPr lang="de-DE" dirty="0"/>
              <a:t> </a:t>
            </a:r>
            <a:r>
              <a:rPr lang="de-DE" dirty="0" err="1"/>
              <a:t>went</a:t>
            </a:r>
            <a:r>
              <a:rPr lang="de-DE" dirty="0"/>
              <a:t> </a:t>
            </a:r>
            <a:r>
              <a:rPr lang="de-DE" dirty="0" err="1"/>
              <a:t>into</a:t>
            </a:r>
            <a:r>
              <a:rPr lang="de-DE" dirty="0"/>
              <a:t> </a:t>
            </a:r>
            <a:r>
              <a:rPr lang="de-DE" dirty="0" err="1"/>
              <a:t>the</a:t>
            </a:r>
            <a:r>
              <a:rPr lang="de-DE" dirty="0"/>
              <a:t> </a:t>
            </a:r>
            <a:r>
              <a:rPr lang="de-DE" dirty="0" err="1"/>
              <a:t>trap</a:t>
            </a:r>
            <a:r>
              <a:rPr lang="de-DE" dirty="0"/>
              <a:t> </a:t>
            </a:r>
            <a:r>
              <a:rPr lang="de-DE" dirty="0" err="1"/>
              <a:t>development</a:t>
            </a:r>
            <a:r>
              <a:rPr lang="de-DE" dirty="0"/>
              <a:t>.</a:t>
            </a:r>
          </a:p>
          <a:p>
            <a:r>
              <a:rPr lang="de-DE" dirty="0"/>
              <a:t>Here </a:t>
            </a:r>
            <a:r>
              <a:rPr lang="de-DE" dirty="0" err="1"/>
              <a:t>you</a:t>
            </a:r>
            <a:r>
              <a:rPr lang="de-DE" dirty="0"/>
              <a:t> </a:t>
            </a:r>
            <a:r>
              <a:rPr lang="de-DE" dirty="0" err="1"/>
              <a:t>can</a:t>
            </a:r>
            <a:r>
              <a:rPr lang="de-DE" dirty="0"/>
              <a:t> </a:t>
            </a:r>
            <a:r>
              <a:rPr lang="de-DE" dirty="0" err="1"/>
              <a:t>see</a:t>
            </a:r>
            <a:r>
              <a:rPr lang="de-DE" dirty="0"/>
              <a:t> </a:t>
            </a:r>
            <a:r>
              <a:rPr lang="de-DE" dirty="0" err="1"/>
              <a:t>our</a:t>
            </a:r>
            <a:r>
              <a:rPr lang="de-DE" dirty="0"/>
              <a:t> </a:t>
            </a:r>
            <a:r>
              <a:rPr lang="de-DE" dirty="0" err="1"/>
              <a:t>trap</a:t>
            </a:r>
            <a:r>
              <a:rPr lang="de-DE" dirty="0"/>
              <a:t>. </a:t>
            </a:r>
            <a:r>
              <a:rPr lang="de-DE" dirty="0" err="1"/>
              <a:t>It</a:t>
            </a:r>
            <a:r>
              <a:rPr lang="de-DE" dirty="0"/>
              <a:t> </a:t>
            </a:r>
            <a:r>
              <a:rPr lang="de-DE" dirty="0" err="1"/>
              <a:t>is</a:t>
            </a:r>
            <a:r>
              <a:rPr lang="de-DE" dirty="0"/>
              <a:t> a </a:t>
            </a:r>
            <a:r>
              <a:rPr lang="de-DE" dirty="0" err="1"/>
              <a:t>segmented</a:t>
            </a:r>
            <a:r>
              <a:rPr lang="de-DE" dirty="0"/>
              <a:t>, linear Paul </a:t>
            </a:r>
            <a:r>
              <a:rPr lang="de-DE" dirty="0" err="1"/>
              <a:t>trap</a:t>
            </a:r>
            <a:r>
              <a:rPr lang="de-DE" dirty="0"/>
              <a:t> </a:t>
            </a:r>
            <a:r>
              <a:rPr lang="de-DE" dirty="0" err="1"/>
              <a:t>made</a:t>
            </a:r>
            <a:r>
              <a:rPr lang="de-DE" dirty="0"/>
              <a:t> out </a:t>
            </a:r>
            <a:r>
              <a:rPr lang="de-DE" dirty="0" err="1"/>
              <a:t>of</a:t>
            </a:r>
            <a:r>
              <a:rPr lang="de-DE" dirty="0"/>
              <a:t> </a:t>
            </a:r>
            <a:r>
              <a:rPr lang="de-DE" dirty="0" err="1"/>
              <a:t>Aluminum</a:t>
            </a:r>
            <a:r>
              <a:rPr lang="de-DE" dirty="0"/>
              <a:t> </a:t>
            </a:r>
            <a:r>
              <a:rPr lang="de-DE" dirty="0" err="1"/>
              <a:t>nitride</a:t>
            </a:r>
            <a:r>
              <a:rPr lang="de-DE" dirty="0"/>
              <a:t>. </a:t>
            </a:r>
            <a:r>
              <a:rPr lang="de-DE" dirty="0" err="1"/>
              <a:t>It</a:t>
            </a:r>
            <a:r>
              <a:rPr lang="de-DE" dirty="0"/>
              <a:t> </a:t>
            </a:r>
            <a:r>
              <a:rPr lang="de-DE" dirty="0" err="1"/>
              <a:t>consists</a:t>
            </a:r>
            <a:r>
              <a:rPr lang="de-DE" dirty="0"/>
              <a:t> </a:t>
            </a:r>
            <a:r>
              <a:rPr lang="de-DE" dirty="0" err="1"/>
              <a:t>of</a:t>
            </a:r>
            <a:r>
              <a:rPr lang="de-DE" dirty="0"/>
              <a:t> multiple </a:t>
            </a:r>
            <a:r>
              <a:rPr lang="de-DE" dirty="0" err="1"/>
              <a:t>layers</a:t>
            </a:r>
            <a:r>
              <a:rPr lang="de-DE" dirty="0"/>
              <a:t>, </a:t>
            </a:r>
            <a:r>
              <a:rPr lang="de-DE" dirty="0" err="1"/>
              <a:t>contains</a:t>
            </a:r>
            <a:r>
              <a:rPr lang="de-DE" dirty="0"/>
              <a:t> </a:t>
            </a:r>
            <a:r>
              <a:rPr lang="de-DE" dirty="0" err="1"/>
              <a:t>several</a:t>
            </a:r>
            <a:r>
              <a:rPr lang="de-DE" dirty="0"/>
              <a:t> </a:t>
            </a:r>
            <a:r>
              <a:rPr lang="de-DE" dirty="0" err="1"/>
              <a:t>segments</a:t>
            </a:r>
            <a:r>
              <a:rPr lang="de-DE" dirty="0"/>
              <a:t> </a:t>
            </a:r>
            <a:r>
              <a:rPr lang="de-DE" dirty="0" err="1"/>
              <a:t>where</a:t>
            </a:r>
            <a:r>
              <a:rPr lang="de-DE" dirty="0"/>
              <a:t> </a:t>
            </a:r>
            <a:r>
              <a:rPr lang="de-DE" dirty="0" err="1"/>
              <a:t>we</a:t>
            </a:r>
            <a:r>
              <a:rPr lang="de-DE" dirty="0"/>
              <a:t> </a:t>
            </a:r>
            <a:r>
              <a:rPr lang="de-DE" dirty="0" err="1"/>
              <a:t>can</a:t>
            </a:r>
            <a:r>
              <a:rPr lang="de-DE" dirty="0"/>
              <a:t> </a:t>
            </a:r>
            <a:r>
              <a:rPr lang="de-DE" dirty="0" err="1"/>
              <a:t>trap</a:t>
            </a:r>
            <a:r>
              <a:rPr lang="de-DE" dirty="0"/>
              <a:t> </a:t>
            </a:r>
            <a:r>
              <a:rPr lang="de-DE" dirty="0" err="1"/>
              <a:t>several</a:t>
            </a:r>
            <a:r>
              <a:rPr lang="de-DE" dirty="0"/>
              <a:t> </a:t>
            </a:r>
            <a:r>
              <a:rPr lang="de-DE" dirty="0" err="1"/>
              <a:t>ion</a:t>
            </a:r>
            <a:r>
              <a:rPr lang="de-DE" dirty="0"/>
              <a:t> </a:t>
            </a:r>
            <a:r>
              <a:rPr lang="de-DE" dirty="0" err="1"/>
              <a:t>crystal</a:t>
            </a:r>
            <a:r>
              <a:rPr lang="de-DE" dirty="0"/>
              <a:t> at </a:t>
            </a:r>
            <a:r>
              <a:rPr lang="de-DE" dirty="0" err="1"/>
              <a:t>the</a:t>
            </a:r>
            <a:r>
              <a:rPr lang="de-DE" dirty="0"/>
              <a:t> same time and </a:t>
            </a:r>
            <a:r>
              <a:rPr lang="de-DE" dirty="0" err="1"/>
              <a:t>has</a:t>
            </a:r>
            <a:r>
              <a:rPr lang="de-DE" dirty="0"/>
              <a:t> </a:t>
            </a:r>
            <a:r>
              <a:rPr lang="de-DE" dirty="0" err="1"/>
              <a:t>built</a:t>
            </a:r>
            <a:r>
              <a:rPr lang="de-DE" dirty="0"/>
              <a:t> in </a:t>
            </a:r>
            <a:r>
              <a:rPr lang="de-DE" dirty="0" err="1"/>
              <a:t>temperature</a:t>
            </a:r>
            <a:r>
              <a:rPr lang="de-DE" dirty="0"/>
              <a:t> </a:t>
            </a:r>
            <a:r>
              <a:rPr lang="de-DE" dirty="0" err="1"/>
              <a:t>sensors</a:t>
            </a:r>
            <a:r>
              <a:rPr lang="de-DE" dirty="0"/>
              <a:t> </a:t>
            </a:r>
            <a:r>
              <a:rPr lang="de-DE" dirty="0" err="1"/>
              <a:t>for</a:t>
            </a:r>
            <a:r>
              <a:rPr lang="de-DE" dirty="0"/>
              <a:t> BBR shift </a:t>
            </a:r>
            <a:r>
              <a:rPr lang="de-DE" dirty="0" err="1"/>
              <a:t>evaluation</a:t>
            </a:r>
            <a:r>
              <a:rPr lang="de-DE" dirty="0"/>
              <a:t>. Here </a:t>
            </a:r>
            <a:r>
              <a:rPr lang="de-DE" dirty="0" err="1"/>
              <a:t>you</a:t>
            </a:r>
            <a:r>
              <a:rPr lang="de-DE" dirty="0"/>
              <a:t> </a:t>
            </a:r>
            <a:r>
              <a:rPr lang="de-DE" dirty="0" err="1"/>
              <a:t>can</a:t>
            </a:r>
            <a:r>
              <a:rPr lang="de-DE" dirty="0"/>
              <a:t> </a:t>
            </a:r>
            <a:r>
              <a:rPr lang="de-DE" dirty="0" err="1"/>
              <a:t>see</a:t>
            </a:r>
            <a:r>
              <a:rPr lang="de-DE" dirty="0"/>
              <a:t> a </a:t>
            </a:r>
            <a:r>
              <a:rPr lang="de-DE" dirty="0" err="1"/>
              <a:t>cross-cut</a:t>
            </a:r>
            <a:r>
              <a:rPr lang="de-DE" dirty="0"/>
              <a:t> </a:t>
            </a:r>
            <a:r>
              <a:rPr lang="de-DE" dirty="0" err="1"/>
              <a:t>through</a:t>
            </a:r>
            <a:r>
              <a:rPr lang="de-DE" dirty="0"/>
              <a:t> </a:t>
            </a:r>
            <a:r>
              <a:rPr lang="de-DE" dirty="0" err="1"/>
              <a:t>the</a:t>
            </a:r>
            <a:r>
              <a:rPr lang="de-DE" dirty="0"/>
              <a:t> </a:t>
            </a:r>
            <a:r>
              <a:rPr lang="de-DE" dirty="0" err="1"/>
              <a:t>trap</a:t>
            </a:r>
            <a:r>
              <a:rPr lang="de-DE" dirty="0"/>
              <a:t>. </a:t>
            </a:r>
            <a:r>
              <a:rPr lang="de-DE" dirty="0" err="1"/>
              <a:t>We</a:t>
            </a:r>
            <a:r>
              <a:rPr lang="de-DE" dirty="0"/>
              <a:t> </a:t>
            </a:r>
            <a:r>
              <a:rPr lang="de-DE" dirty="0" err="1"/>
              <a:t>have</a:t>
            </a:r>
            <a:r>
              <a:rPr lang="de-DE" dirty="0"/>
              <a:t> </a:t>
            </a:r>
            <a:r>
              <a:rPr lang="de-DE" dirty="0" err="1"/>
              <a:t>compensation</a:t>
            </a:r>
            <a:r>
              <a:rPr lang="de-DE" dirty="0"/>
              <a:t> </a:t>
            </a:r>
            <a:r>
              <a:rPr lang="de-DE" dirty="0" err="1"/>
              <a:t>electrodes</a:t>
            </a:r>
            <a:r>
              <a:rPr lang="de-DE" dirty="0"/>
              <a:t> in </a:t>
            </a:r>
            <a:r>
              <a:rPr lang="de-DE" dirty="0" err="1"/>
              <a:t>the</a:t>
            </a:r>
            <a:r>
              <a:rPr lang="de-DE" dirty="0"/>
              <a:t> radial </a:t>
            </a:r>
            <a:r>
              <a:rPr lang="de-DE" dirty="0" err="1"/>
              <a:t>direction</a:t>
            </a:r>
            <a:r>
              <a:rPr lang="de-DE" dirty="0"/>
              <a:t> </a:t>
            </a:r>
            <a:r>
              <a:rPr lang="de-DE" dirty="0" err="1"/>
              <a:t>to</a:t>
            </a:r>
            <a:r>
              <a:rPr lang="de-DE" dirty="0"/>
              <a:t> </a:t>
            </a:r>
            <a:r>
              <a:rPr lang="de-DE" dirty="0" err="1"/>
              <a:t>have</a:t>
            </a:r>
            <a:r>
              <a:rPr lang="de-DE" dirty="0"/>
              <a:t> </a:t>
            </a:r>
            <a:r>
              <a:rPr lang="de-DE" dirty="0" err="1"/>
              <a:t>the</a:t>
            </a:r>
            <a:r>
              <a:rPr lang="de-DE" dirty="0"/>
              <a:t> </a:t>
            </a:r>
            <a:r>
              <a:rPr lang="de-DE" dirty="0" err="1"/>
              <a:t>ions</a:t>
            </a:r>
            <a:r>
              <a:rPr lang="de-DE" dirty="0"/>
              <a:t> in </a:t>
            </a:r>
            <a:r>
              <a:rPr lang="de-DE" dirty="0" err="1"/>
              <a:t>the</a:t>
            </a:r>
            <a:r>
              <a:rPr lang="de-DE" dirty="0"/>
              <a:t> </a:t>
            </a:r>
            <a:r>
              <a:rPr lang="de-DE" dirty="0" err="1"/>
              <a:t>rf</a:t>
            </a:r>
            <a:r>
              <a:rPr lang="de-DE" dirty="0"/>
              <a:t> </a:t>
            </a:r>
            <a:r>
              <a:rPr lang="de-DE" dirty="0" err="1"/>
              <a:t>node</a:t>
            </a:r>
            <a:r>
              <a:rPr lang="de-DE" dirty="0"/>
              <a:t>. </a:t>
            </a:r>
            <a:r>
              <a:rPr lang="de-DE" dirty="0" err="1"/>
              <a:t>However</a:t>
            </a:r>
            <a:r>
              <a:rPr lang="de-DE" dirty="0"/>
              <a:t>, </a:t>
            </a:r>
            <a:r>
              <a:rPr lang="de-DE" dirty="0" err="1"/>
              <a:t>the</a:t>
            </a:r>
            <a:r>
              <a:rPr lang="de-DE" dirty="0"/>
              <a:t> EMM in axial </a:t>
            </a:r>
            <a:r>
              <a:rPr lang="de-DE" dirty="0" err="1"/>
              <a:t>direction</a:t>
            </a:r>
            <a:r>
              <a:rPr lang="de-DE" dirty="0"/>
              <a:t> </a:t>
            </a:r>
            <a:r>
              <a:rPr lang="de-DE" dirty="0" err="1"/>
              <a:t>is</a:t>
            </a:r>
            <a:r>
              <a:rPr lang="de-DE" dirty="0"/>
              <a:t> </a:t>
            </a:r>
            <a:r>
              <a:rPr lang="de-DE" dirty="0" err="1"/>
              <a:t>given</a:t>
            </a:r>
            <a:r>
              <a:rPr lang="de-DE" dirty="0"/>
              <a:t> </a:t>
            </a:r>
            <a:r>
              <a:rPr lang="de-DE" dirty="0" err="1"/>
              <a:t>by</a:t>
            </a:r>
            <a:r>
              <a:rPr lang="de-DE" dirty="0"/>
              <a:t> </a:t>
            </a:r>
            <a:r>
              <a:rPr lang="de-DE" dirty="0" err="1"/>
              <a:t>the</a:t>
            </a:r>
            <a:r>
              <a:rPr lang="de-DE" dirty="0"/>
              <a:t> design and </a:t>
            </a:r>
            <a:r>
              <a:rPr lang="de-DE" dirty="0" err="1"/>
              <a:t>precision</a:t>
            </a:r>
            <a:r>
              <a:rPr lang="de-DE" dirty="0"/>
              <a:t> </a:t>
            </a:r>
            <a:r>
              <a:rPr lang="de-DE" dirty="0" err="1"/>
              <a:t>of</a:t>
            </a:r>
            <a:r>
              <a:rPr lang="de-DE" dirty="0"/>
              <a:t> </a:t>
            </a:r>
            <a:r>
              <a:rPr lang="de-DE" dirty="0" err="1"/>
              <a:t>the</a:t>
            </a:r>
            <a:r>
              <a:rPr lang="de-DE" dirty="0"/>
              <a:t> </a:t>
            </a:r>
            <a:r>
              <a:rPr lang="de-DE" dirty="0" err="1"/>
              <a:t>alignment</a:t>
            </a:r>
            <a:r>
              <a:rPr lang="de-DE" dirty="0"/>
              <a:t>. </a:t>
            </a:r>
            <a:r>
              <a:rPr lang="de-DE" dirty="0" err="1"/>
              <a:t>We</a:t>
            </a:r>
            <a:r>
              <a:rPr lang="de-DE" dirty="0"/>
              <a:t> </a:t>
            </a:r>
            <a:r>
              <a:rPr lang="de-DE" dirty="0" err="1"/>
              <a:t>have</a:t>
            </a:r>
            <a:r>
              <a:rPr lang="de-DE" dirty="0"/>
              <a:t> </a:t>
            </a:r>
            <a:r>
              <a:rPr lang="de-DE" dirty="0" err="1"/>
              <a:t>shown</a:t>
            </a:r>
            <a:r>
              <a:rPr lang="de-DE" dirty="0"/>
              <a:t> </a:t>
            </a:r>
            <a:r>
              <a:rPr lang="de-DE" dirty="0" err="1"/>
              <a:t>that</a:t>
            </a:r>
            <a:r>
              <a:rPr lang="de-DE" dirty="0"/>
              <a:t> </a:t>
            </a:r>
            <a:r>
              <a:rPr lang="de-DE" dirty="0" err="1"/>
              <a:t>the</a:t>
            </a:r>
            <a:r>
              <a:rPr lang="de-DE" dirty="0"/>
              <a:t> time </a:t>
            </a:r>
            <a:r>
              <a:rPr lang="de-DE" dirty="0" err="1"/>
              <a:t>dilation</a:t>
            </a:r>
            <a:r>
              <a:rPr lang="de-DE" dirty="0"/>
              <a:t> shift </a:t>
            </a:r>
            <a:r>
              <a:rPr lang="de-DE" dirty="0" err="1"/>
              <a:t>is</a:t>
            </a:r>
            <a:r>
              <a:rPr lang="de-DE" dirty="0"/>
              <a:t> </a:t>
            </a:r>
            <a:r>
              <a:rPr lang="de-DE" dirty="0" err="1"/>
              <a:t>below</a:t>
            </a:r>
            <a:r>
              <a:rPr lang="de-DE" dirty="0"/>
              <a:t> 10^-18 </a:t>
            </a:r>
            <a:r>
              <a:rPr lang="de-DE" dirty="0" err="1"/>
              <a:t>across</a:t>
            </a:r>
            <a:r>
              <a:rPr lang="de-DE" dirty="0"/>
              <a:t> </a:t>
            </a:r>
            <a:r>
              <a:rPr lang="de-DE" dirty="0" err="1"/>
              <a:t>several</a:t>
            </a:r>
            <a:r>
              <a:rPr lang="de-DE" dirty="0"/>
              <a:t> 100µm </a:t>
            </a:r>
            <a:r>
              <a:rPr lang="de-DE" dirty="0" err="1"/>
              <a:t>of</a:t>
            </a:r>
            <a:r>
              <a:rPr lang="de-DE" dirty="0"/>
              <a:t> </a:t>
            </a:r>
            <a:r>
              <a:rPr lang="de-DE" dirty="0" err="1"/>
              <a:t>our</a:t>
            </a:r>
            <a:r>
              <a:rPr lang="de-DE" dirty="0"/>
              <a:t> </a:t>
            </a:r>
            <a:r>
              <a:rPr lang="de-DE" dirty="0" err="1"/>
              <a:t>trap</a:t>
            </a:r>
            <a:r>
              <a:rPr lang="de-DE" dirty="0"/>
              <a:t>. Also </a:t>
            </a:r>
            <a:r>
              <a:rPr lang="de-DE" dirty="0" err="1"/>
              <a:t>the</a:t>
            </a:r>
            <a:r>
              <a:rPr lang="de-DE" dirty="0"/>
              <a:t> </a:t>
            </a:r>
            <a:r>
              <a:rPr lang="de-DE" dirty="0" err="1"/>
              <a:t>trap</a:t>
            </a:r>
            <a:r>
              <a:rPr lang="de-DE" dirty="0"/>
              <a:t> </a:t>
            </a:r>
            <a:r>
              <a:rPr lang="de-DE" dirty="0" err="1"/>
              <a:t>heating</a:t>
            </a:r>
            <a:r>
              <a:rPr lang="de-DE" dirty="0"/>
              <a:t> </a:t>
            </a:r>
            <a:r>
              <a:rPr lang="de-DE" dirty="0" err="1"/>
              <a:t>is</a:t>
            </a:r>
            <a:r>
              <a:rPr lang="de-DE" dirty="0"/>
              <a:t> </a:t>
            </a:r>
            <a:r>
              <a:rPr lang="de-DE" dirty="0" err="1"/>
              <a:t>low</a:t>
            </a:r>
            <a:r>
              <a:rPr lang="de-DE" dirty="0"/>
              <a:t> </a:t>
            </a:r>
            <a:r>
              <a:rPr lang="de-DE" dirty="0" err="1"/>
              <a:t>leading</a:t>
            </a:r>
            <a:r>
              <a:rPr lang="de-DE" dirty="0"/>
              <a:t> </a:t>
            </a:r>
            <a:r>
              <a:rPr lang="de-DE" dirty="0" err="1"/>
              <a:t>to</a:t>
            </a:r>
            <a:r>
              <a:rPr lang="de-DE" dirty="0"/>
              <a:t> trap-    </a:t>
            </a:r>
          </a:p>
          <a:p>
            <a:r>
              <a:rPr lang="de-DE" dirty="0"/>
              <a:t>And </a:t>
            </a:r>
            <a:r>
              <a:rPr lang="de-DE" dirty="0" err="1"/>
              <a:t>we</a:t>
            </a:r>
            <a:r>
              <a:rPr lang="de-DE" dirty="0"/>
              <a:t> also </a:t>
            </a:r>
            <a:r>
              <a:rPr lang="de-DE" dirty="0" err="1"/>
              <a:t>have</a:t>
            </a:r>
            <a:r>
              <a:rPr lang="de-DE" dirty="0"/>
              <a:t> </a:t>
            </a:r>
            <a:r>
              <a:rPr lang="de-DE" dirty="0" err="1"/>
              <a:t>low</a:t>
            </a:r>
            <a:r>
              <a:rPr lang="de-DE" dirty="0"/>
              <a:t> </a:t>
            </a:r>
            <a:r>
              <a:rPr lang="de-DE" dirty="0" err="1"/>
              <a:t>heating</a:t>
            </a:r>
            <a:r>
              <a:rPr lang="de-DE" dirty="0"/>
              <a:t> </a:t>
            </a:r>
            <a:r>
              <a:rPr lang="de-DE" dirty="0" err="1"/>
              <a:t>rates</a:t>
            </a:r>
            <a:r>
              <a:rPr lang="de-DE" dirty="0"/>
              <a:t> </a:t>
            </a:r>
            <a:r>
              <a:rPr lang="de-DE" dirty="0" err="1"/>
              <a:t>of</a:t>
            </a:r>
            <a:r>
              <a:rPr lang="de-DE" dirty="0"/>
              <a:t> &lt;0.5 </a:t>
            </a:r>
            <a:r>
              <a:rPr lang="de-DE" dirty="0" err="1"/>
              <a:t>phonon</a:t>
            </a:r>
            <a:r>
              <a:rPr lang="de-DE" dirty="0"/>
              <a:t> per </a:t>
            </a:r>
            <a:r>
              <a:rPr lang="de-DE" dirty="0" err="1"/>
              <a:t>second</a:t>
            </a:r>
            <a:r>
              <a:rPr lang="de-DE" dirty="0"/>
              <a:t> </a:t>
            </a:r>
            <a:r>
              <a:rPr lang="de-DE" dirty="0" err="1"/>
              <a:t>which</a:t>
            </a:r>
            <a:r>
              <a:rPr lang="de-DE" dirty="0"/>
              <a:t> </a:t>
            </a:r>
            <a:r>
              <a:rPr lang="de-DE" dirty="0" err="1"/>
              <a:t>means</a:t>
            </a:r>
            <a:r>
              <a:rPr lang="de-DE" dirty="0"/>
              <a:t> </a:t>
            </a:r>
            <a:r>
              <a:rPr lang="de-DE" dirty="0" err="1"/>
              <a:t>that</a:t>
            </a:r>
            <a:r>
              <a:rPr lang="de-DE" dirty="0"/>
              <a:t> </a:t>
            </a:r>
            <a:r>
              <a:rPr lang="de-DE" dirty="0" err="1"/>
              <a:t>we</a:t>
            </a:r>
            <a:r>
              <a:rPr lang="de-DE" dirty="0"/>
              <a:t> </a:t>
            </a:r>
            <a:r>
              <a:rPr lang="de-DE" dirty="0" err="1"/>
              <a:t>have</a:t>
            </a:r>
            <a:r>
              <a:rPr lang="de-DE" dirty="0"/>
              <a:t> </a:t>
            </a:r>
            <a:r>
              <a:rPr lang="de-DE" dirty="0" err="1"/>
              <a:t>no</a:t>
            </a:r>
            <a:r>
              <a:rPr lang="de-DE" dirty="0"/>
              <a:t> </a:t>
            </a:r>
            <a:r>
              <a:rPr lang="de-DE" dirty="0" err="1"/>
              <a:t>significant</a:t>
            </a:r>
            <a:r>
              <a:rPr lang="de-DE" dirty="0"/>
              <a:t> </a:t>
            </a:r>
            <a:r>
              <a:rPr lang="de-DE" dirty="0" err="1"/>
              <a:t>temperature</a:t>
            </a:r>
            <a:r>
              <a:rPr lang="de-DE" dirty="0"/>
              <a:t> </a:t>
            </a:r>
            <a:r>
              <a:rPr lang="de-DE" dirty="0" err="1"/>
              <a:t>increases</a:t>
            </a:r>
            <a:r>
              <a:rPr lang="de-DE" dirty="0"/>
              <a:t> </a:t>
            </a:r>
            <a:r>
              <a:rPr lang="de-DE" dirty="0" err="1"/>
              <a:t>during</a:t>
            </a:r>
            <a:r>
              <a:rPr lang="de-DE" dirty="0"/>
              <a:t> </a:t>
            </a:r>
            <a:r>
              <a:rPr lang="de-DE" dirty="0" err="1"/>
              <a:t>our</a:t>
            </a:r>
            <a:r>
              <a:rPr lang="de-DE" dirty="0"/>
              <a:t> </a:t>
            </a:r>
            <a:r>
              <a:rPr lang="de-DE" dirty="0" err="1"/>
              <a:t>clock</a:t>
            </a:r>
            <a:r>
              <a:rPr lang="de-DE" dirty="0"/>
              <a:t> </a:t>
            </a:r>
            <a:r>
              <a:rPr lang="de-DE" dirty="0" err="1"/>
              <a:t>sequence</a:t>
            </a:r>
            <a:r>
              <a:rPr lang="de-DE" dirty="0"/>
              <a:t>. This </a:t>
            </a:r>
            <a:r>
              <a:rPr lang="de-DE" dirty="0" err="1"/>
              <a:t>trap</a:t>
            </a:r>
            <a:r>
              <a:rPr lang="de-DE" dirty="0"/>
              <a:t> </a:t>
            </a:r>
            <a:r>
              <a:rPr lang="de-DE" dirty="0" err="1"/>
              <a:t>is</a:t>
            </a:r>
            <a:r>
              <a:rPr lang="de-DE" dirty="0"/>
              <a:t> </a:t>
            </a:r>
            <a:r>
              <a:rPr lang="de-DE" dirty="0" err="1"/>
              <a:t>used</a:t>
            </a:r>
            <a:r>
              <a:rPr lang="de-DE" dirty="0"/>
              <a:t> in </a:t>
            </a:r>
            <a:r>
              <a:rPr lang="de-DE" dirty="0" err="1"/>
              <a:t>the</a:t>
            </a:r>
            <a:r>
              <a:rPr lang="de-DE" dirty="0"/>
              <a:t> </a:t>
            </a:r>
            <a:r>
              <a:rPr lang="de-DE" dirty="0" err="1"/>
              <a:t>following</a:t>
            </a:r>
            <a:r>
              <a:rPr lang="de-DE" dirty="0"/>
              <a:t> experimental </a:t>
            </a:r>
            <a:r>
              <a:rPr lang="de-DE" dirty="0" err="1"/>
              <a:t>setup</a:t>
            </a:r>
            <a:endParaRPr lang="en-US" dirty="0"/>
          </a:p>
        </p:txBody>
      </p:sp>
      <p:sp>
        <p:nvSpPr>
          <p:cNvPr id="4" name="Slide Number Placeholder 3"/>
          <p:cNvSpPr>
            <a:spLocks noGrp="1"/>
          </p:cNvSpPr>
          <p:nvPr>
            <p:ph type="sldNum" sz="quarter" idx="5"/>
          </p:nvPr>
        </p:nvSpPr>
        <p:spPr/>
        <p:txBody>
          <a:bodyPr/>
          <a:lstStyle/>
          <a:p>
            <a:fld id="{095DB8B9-F1EC-4D7B-965E-AFF691659E48}" type="slidenum">
              <a:rPr lang="de-DE" smtClean="0"/>
              <a:t>40</a:t>
            </a:fld>
            <a:endParaRPr lang="de-DE"/>
          </a:p>
        </p:txBody>
      </p:sp>
    </p:spTree>
    <p:extLst>
      <p:ext uri="{BB962C8B-B14F-4D97-AF65-F5344CB8AC3E}">
        <p14:creationId xmlns:p14="http://schemas.microsoft.com/office/powerpoint/2010/main" val="14563321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a:extLst>
              <a:ext uri="{FF2B5EF4-FFF2-40B4-BE49-F238E27FC236}">
                <a16:creationId xmlns:a16="http://schemas.microsoft.com/office/drawing/2014/main" id="{91F4757C-0219-4FE9-9118-D208D23EC698}"/>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a:extLst>
              <a:ext uri="{FF2B5EF4-FFF2-40B4-BE49-F238E27FC236}">
                <a16:creationId xmlns:a16="http://schemas.microsoft.com/office/drawing/2014/main" id="{D8533238-9828-436E-AE41-40C3D3A477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40964" name="Foliennummernplatzhalter 3">
            <a:extLst>
              <a:ext uri="{FF2B5EF4-FFF2-40B4-BE49-F238E27FC236}">
                <a16:creationId xmlns:a16="http://schemas.microsoft.com/office/drawing/2014/main" id="{BD866837-3004-487E-850D-27D259D5272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1659A3E6-E6AE-4C8E-80C3-20B16CE5719B}" type="slidenum">
              <a:rPr lang="de-DE" altLang="de-DE"/>
              <a:pPr>
                <a:spcBef>
                  <a:spcPct val="0"/>
                </a:spcBef>
              </a:pPr>
              <a:t>4</a:t>
            </a:fld>
            <a:endParaRPr lang="de-DE" altLang="de-DE"/>
          </a:p>
        </p:txBody>
      </p:sp>
    </p:spTree>
    <p:extLst>
      <p:ext uri="{BB962C8B-B14F-4D97-AF65-F5344CB8AC3E}">
        <p14:creationId xmlns:p14="http://schemas.microsoft.com/office/powerpoint/2010/main" val="224796565"/>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63"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de-DE"/>
          </a:p>
        </p:txBody>
      </p:sp>
      <p:sp>
        <p:nvSpPr>
          <p:cNvPr id="245764" name="Foliennummernplatzhalter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itchFamily="34" charset="0"/>
              </a:defRPr>
            </a:lvl1pPr>
            <a:lvl2pPr marL="742950" indent="-285750">
              <a:spcBef>
                <a:spcPct val="30000"/>
              </a:spcBef>
              <a:defRPr sz="1200">
                <a:solidFill>
                  <a:schemeClr val="tx1"/>
                </a:solidFill>
                <a:latin typeface="Calibri" pitchFamily="34" charset="0"/>
              </a:defRPr>
            </a:lvl2pPr>
            <a:lvl3pPr marL="1143000" indent="-228600">
              <a:spcBef>
                <a:spcPct val="30000"/>
              </a:spcBef>
              <a:defRPr sz="1200">
                <a:solidFill>
                  <a:schemeClr val="tx1"/>
                </a:solidFill>
                <a:latin typeface="Calibri" pitchFamily="34" charset="0"/>
              </a:defRPr>
            </a:lvl3pPr>
            <a:lvl4pPr marL="1600200" indent="-228600">
              <a:spcBef>
                <a:spcPct val="30000"/>
              </a:spcBef>
              <a:defRPr sz="1200">
                <a:solidFill>
                  <a:schemeClr val="tx1"/>
                </a:solidFill>
                <a:latin typeface="Calibri" pitchFamily="34" charset="0"/>
              </a:defRPr>
            </a:lvl4pPr>
            <a:lvl5pPr marL="2057400" indent="-22860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spcBef>
                <a:spcPct val="0"/>
              </a:spcBef>
            </a:pPr>
            <a:fld id="{7A2AB74C-34DB-4BD5-ABF2-846FE88B03C7}" type="slidenum">
              <a:rPr lang="de-DE" altLang="en-US" smtClean="0"/>
              <a:pPr>
                <a:spcBef>
                  <a:spcPct val="0"/>
                </a:spcBef>
              </a:pPr>
              <a:t>41</a:t>
            </a:fld>
            <a:endParaRPr lang="de-DE"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Folienbildplatzhalter 1">
            <a:extLst>
              <a:ext uri="{FF2B5EF4-FFF2-40B4-BE49-F238E27FC236}">
                <a16:creationId xmlns:a16="http://schemas.microsoft.com/office/drawing/2014/main" id="{7A7584FA-958F-F6A1-9EDE-351296CB437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izenplatzhalter 2">
            <a:extLst>
              <a:ext uri="{FF2B5EF4-FFF2-40B4-BE49-F238E27FC236}">
                <a16:creationId xmlns:a16="http://schemas.microsoft.com/office/drawing/2014/main" id="{E108A9EA-E7F6-BBFF-FF4A-A30215DF8EC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45060" name="Foliennummernplatzhalter 3">
            <a:extLst>
              <a:ext uri="{FF2B5EF4-FFF2-40B4-BE49-F238E27FC236}">
                <a16:creationId xmlns:a16="http://schemas.microsoft.com/office/drawing/2014/main" id="{DB0BCF38-05D3-0BA5-6261-4A293BF3B613}"/>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fld id="{620A7B11-B3E5-4D02-A96D-4B814B38E3EC}" type="slidenum">
              <a:rPr lang="de-DE" altLang="de-DE">
                <a:latin typeface="Calibri" panose="020F0502020204030204" pitchFamily="34" charset="0"/>
              </a:rPr>
              <a:pPr/>
              <a:t>42</a:t>
            </a:fld>
            <a:endParaRPr lang="de-DE" altLang="de-DE">
              <a:latin typeface="Calibri" panose="020F0502020204030204" pitchFamily="34" charset="0"/>
            </a:endParaRP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Folienbildplatzhalter 1">
            <a:extLst>
              <a:ext uri="{FF2B5EF4-FFF2-40B4-BE49-F238E27FC236}">
                <a16:creationId xmlns:a16="http://schemas.microsoft.com/office/drawing/2014/main" id="{9C3E59AB-F77F-4D74-B076-5E5B3E97130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9747" name="Notizenplatzhalter 2">
            <a:extLst>
              <a:ext uri="{FF2B5EF4-FFF2-40B4-BE49-F238E27FC236}">
                <a16:creationId xmlns:a16="http://schemas.microsoft.com/office/drawing/2014/main" id="{32319898-15DC-43FF-8A1E-C92DD5848F77}"/>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159748" name="Foliennummernplatzhalter 3">
            <a:extLst>
              <a:ext uri="{FF2B5EF4-FFF2-40B4-BE49-F238E27FC236}">
                <a16:creationId xmlns:a16="http://schemas.microsoft.com/office/drawing/2014/main" id="{9C97684E-FF8A-45BB-A422-E046123CC0E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975884CF-1B06-4F78-B400-5E405752B80F}" type="slidenum">
              <a:rPr lang="de-DE" altLang="de-DE"/>
              <a:pPr>
                <a:spcBef>
                  <a:spcPct val="0"/>
                </a:spcBef>
              </a:pPr>
              <a:t>43</a:t>
            </a:fld>
            <a:endParaRPr lang="de-DE" altLang="de-DE"/>
          </a:p>
        </p:txBody>
      </p:sp>
    </p:spTree>
    <p:extLst>
      <p:ext uri="{BB962C8B-B14F-4D97-AF65-F5344CB8AC3E}">
        <p14:creationId xmlns:p14="http://schemas.microsoft.com/office/powerpoint/2010/main" val="351149127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Folienbildplatzhalter 1"/>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4387"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144388"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776489" indent="-298650">
              <a:spcBef>
                <a:spcPct val="30000"/>
              </a:spcBef>
              <a:defRPr sz="1300">
                <a:solidFill>
                  <a:schemeClr val="tx1"/>
                </a:solidFill>
                <a:latin typeface="Calibri" pitchFamily="34" charset="0"/>
              </a:defRPr>
            </a:lvl2pPr>
            <a:lvl3pPr marL="1194600" indent="-238920">
              <a:spcBef>
                <a:spcPct val="30000"/>
              </a:spcBef>
              <a:defRPr sz="1300">
                <a:solidFill>
                  <a:schemeClr val="tx1"/>
                </a:solidFill>
                <a:latin typeface="Calibri" pitchFamily="34" charset="0"/>
              </a:defRPr>
            </a:lvl3pPr>
            <a:lvl4pPr marL="1672440" indent="-238920">
              <a:spcBef>
                <a:spcPct val="30000"/>
              </a:spcBef>
              <a:defRPr sz="1300">
                <a:solidFill>
                  <a:schemeClr val="tx1"/>
                </a:solidFill>
                <a:latin typeface="Calibri" pitchFamily="34" charset="0"/>
              </a:defRPr>
            </a:lvl4pPr>
            <a:lvl5pPr marL="2150280" indent="-238920">
              <a:spcBef>
                <a:spcPct val="30000"/>
              </a:spcBef>
              <a:defRPr sz="1300">
                <a:solidFill>
                  <a:schemeClr val="tx1"/>
                </a:solidFill>
                <a:latin typeface="Calibri" pitchFamily="34" charset="0"/>
              </a:defRPr>
            </a:lvl5pPr>
            <a:lvl6pPr marL="2628119" indent="-238920" eaLnBrk="0" fontAlgn="base" hangingPunct="0">
              <a:spcBef>
                <a:spcPct val="30000"/>
              </a:spcBef>
              <a:spcAft>
                <a:spcPct val="0"/>
              </a:spcAft>
              <a:defRPr sz="1300">
                <a:solidFill>
                  <a:schemeClr val="tx1"/>
                </a:solidFill>
                <a:latin typeface="Calibri" pitchFamily="34" charset="0"/>
              </a:defRPr>
            </a:lvl6pPr>
            <a:lvl7pPr marL="3105959" indent="-238920" eaLnBrk="0" fontAlgn="base" hangingPunct="0">
              <a:spcBef>
                <a:spcPct val="30000"/>
              </a:spcBef>
              <a:spcAft>
                <a:spcPct val="0"/>
              </a:spcAft>
              <a:defRPr sz="1300">
                <a:solidFill>
                  <a:schemeClr val="tx1"/>
                </a:solidFill>
                <a:latin typeface="Calibri" pitchFamily="34" charset="0"/>
              </a:defRPr>
            </a:lvl7pPr>
            <a:lvl8pPr marL="3583800" indent="-238920" eaLnBrk="0" fontAlgn="base" hangingPunct="0">
              <a:spcBef>
                <a:spcPct val="30000"/>
              </a:spcBef>
              <a:spcAft>
                <a:spcPct val="0"/>
              </a:spcAft>
              <a:defRPr sz="1300">
                <a:solidFill>
                  <a:schemeClr val="tx1"/>
                </a:solidFill>
                <a:latin typeface="Calibri" pitchFamily="34" charset="0"/>
              </a:defRPr>
            </a:lvl8pPr>
            <a:lvl9pPr marL="4061639" indent="-238920" eaLnBrk="0" fontAlgn="base" hangingPunct="0">
              <a:spcBef>
                <a:spcPct val="30000"/>
              </a:spcBef>
              <a:spcAft>
                <a:spcPct val="0"/>
              </a:spcAft>
              <a:defRPr sz="1300">
                <a:solidFill>
                  <a:schemeClr val="tx1"/>
                </a:solidFill>
                <a:latin typeface="Calibri" pitchFamily="34" charset="0"/>
              </a:defRPr>
            </a:lvl9pPr>
          </a:lstStyle>
          <a:p>
            <a:pPr>
              <a:spcBef>
                <a:spcPct val="0"/>
              </a:spcBef>
            </a:pPr>
            <a:fld id="{20CF02DF-1904-4328-A3D2-718FF633A2B8}" type="slidenum">
              <a:rPr lang="de-DE" altLang="de-DE" smtClean="0"/>
              <a:pPr>
                <a:spcBef>
                  <a:spcPct val="0"/>
                </a:spcBef>
              </a:pPr>
              <a:t>44</a:t>
            </a:fld>
            <a:endParaRPr lang="de-DE" altLang="de-DE"/>
          </a:p>
        </p:txBody>
      </p:sp>
    </p:spTree>
    <p:extLst>
      <p:ext uri="{BB962C8B-B14F-4D97-AF65-F5344CB8AC3E}">
        <p14:creationId xmlns:p14="http://schemas.microsoft.com/office/powerpoint/2010/main" val="2404637967"/>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2875" y="768350"/>
            <a:ext cx="6818313" cy="3836988"/>
          </a:xfrm>
        </p:spPr>
      </p:sp>
      <p:sp>
        <p:nvSpPr>
          <p:cNvPr id="3" name="Notizenplatzhalter 2"/>
          <p:cNvSpPr>
            <a:spLocks noGrp="1"/>
          </p:cNvSpPr>
          <p:nvPr>
            <p:ph type="body" idx="1"/>
          </p:nvPr>
        </p:nvSpPr>
        <p:spPr/>
        <p:txBody>
          <a:bodyPr/>
          <a:lstStyle/>
          <a:p>
            <a:pPr marL="185766" indent="-185766">
              <a:buFontTx/>
              <a:buChar char="-"/>
            </a:pPr>
            <a:r>
              <a:rPr lang="de-DE" b="0" baseline="0" err="1"/>
              <a:t>With</a:t>
            </a:r>
            <a:r>
              <a:rPr lang="de-DE" b="0" baseline="0"/>
              <a:t> </a:t>
            </a:r>
            <a:r>
              <a:rPr lang="de-DE" b="0" baseline="0" err="1"/>
              <a:t>our</a:t>
            </a:r>
            <a:r>
              <a:rPr lang="de-DE" b="0" baseline="0"/>
              <a:t> </a:t>
            </a:r>
            <a:r>
              <a:rPr lang="de-DE" b="0" baseline="0" err="1"/>
              <a:t>measurements</a:t>
            </a:r>
            <a:r>
              <a:rPr lang="de-DE" b="0" baseline="0"/>
              <a:t> </a:t>
            </a:r>
            <a:r>
              <a:rPr lang="de-DE" b="0" baseline="0" err="1"/>
              <a:t>we</a:t>
            </a:r>
            <a:r>
              <a:rPr lang="de-DE" b="0" baseline="0"/>
              <a:t> </a:t>
            </a:r>
            <a:r>
              <a:rPr lang="de-DE" b="0" baseline="0" err="1"/>
              <a:t>can</a:t>
            </a:r>
            <a:r>
              <a:rPr lang="de-DE" b="0" baseline="0"/>
              <a:t> </a:t>
            </a:r>
            <a:r>
              <a:rPr lang="de-DE" b="0" baseline="0" err="1"/>
              <a:t>derive</a:t>
            </a:r>
            <a:r>
              <a:rPr lang="de-DE" b="0" baseline="0"/>
              <a:t> a </a:t>
            </a:r>
            <a:r>
              <a:rPr lang="de-DE" b="0" baseline="0" err="1"/>
              <a:t>projected</a:t>
            </a:r>
            <a:r>
              <a:rPr lang="de-DE" b="0" baseline="0"/>
              <a:t> </a:t>
            </a:r>
            <a:r>
              <a:rPr lang="de-DE" b="0" baseline="0" err="1"/>
              <a:t>uncertainty</a:t>
            </a:r>
            <a:r>
              <a:rPr lang="de-DE" b="0" baseline="0"/>
              <a:t> </a:t>
            </a:r>
            <a:r>
              <a:rPr lang="de-DE" b="0" baseline="0" err="1"/>
              <a:t>budget</a:t>
            </a:r>
            <a:r>
              <a:rPr lang="de-DE" b="0" baseline="0"/>
              <a:t> </a:t>
            </a:r>
            <a:r>
              <a:rPr lang="de-DE" b="0" baseline="0" err="1"/>
              <a:t>for</a:t>
            </a:r>
            <a:r>
              <a:rPr lang="de-DE" b="0" baseline="0"/>
              <a:t> </a:t>
            </a:r>
            <a:r>
              <a:rPr lang="de-DE" b="0" baseline="0" err="1"/>
              <a:t>both</a:t>
            </a:r>
            <a:r>
              <a:rPr lang="de-DE" b="0" baseline="0"/>
              <a:t> </a:t>
            </a:r>
            <a:r>
              <a:rPr lang="de-DE" b="0" baseline="0" err="1"/>
              <a:t>confinements</a:t>
            </a:r>
            <a:r>
              <a:rPr lang="de-DE" b="0" baseline="0"/>
              <a:t> A and B</a:t>
            </a:r>
          </a:p>
          <a:p>
            <a:pPr marL="185766" indent="-185766">
              <a:buFontTx/>
              <a:buChar char="-"/>
            </a:pPr>
            <a:r>
              <a:rPr lang="de-DE" b="0" baseline="0"/>
              <a:t>All </a:t>
            </a:r>
            <a:r>
              <a:rPr lang="de-DE" b="0" baseline="0" err="1"/>
              <a:t>shifts</a:t>
            </a:r>
            <a:r>
              <a:rPr lang="de-DE" b="0" baseline="0"/>
              <a:t> </a:t>
            </a:r>
            <a:r>
              <a:rPr lang="de-DE" b="0" baseline="0" err="1"/>
              <a:t>are</a:t>
            </a:r>
            <a:r>
              <a:rPr lang="de-DE" b="0" baseline="0"/>
              <a:t> </a:t>
            </a:r>
            <a:r>
              <a:rPr lang="de-DE" b="0" baseline="0" err="1"/>
              <a:t>detailed</a:t>
            </a:r>
            <a:r>
              <a:rPr lang="de-DE" b="0" baseline="0"/>
              <a:t> in </a:t>
            </a:r>
            <a:r>
              <a:rPr lang="de-DE" b="0" baseline="0" err="1"/>
              <a:t>this</a:t>
            </a:r>
            <a:r>
              <a:rPr lang="de-DE" b="0" baseline="0"/>
              <a:t> </a:t>
            </a:r>
            <a:r>
              <a:rPr lang="de-DE" b="0" baseline="0" err="1"/>
              <a:t>publication</a:t>
            </a:r>
            <a:endParaRPr lang="de-DE" b="0" baseline="0"/>
          </a:p>
          <a:p>
            <a:pPr marL="185766" indent="-185766">
              <a:buFontTx/>
              <a:buChar char="-"/>
            </a:pPr>
            <a:r>
              <a:rPr lang="de-DE" b="0" baseline="0"/>
              <a:t>I will just </a:t>
            </a:r>
            <a:r>
              <a:rPr lang="de-DE" b="0" baseline="0" err="1"/>
              <a:t>point</a:t>
            </a:r>
            <a:r>
              <a:rPr lang="de-DE" b="0" baseline="0"/>
              <a:t> out </a:t>
            </a:r>
            <a:r>
              <a:rPr lang="de-DE" b="0" baseline="0" err="1"/>
              <a:t>that</a:t>
            </a:r>
            <a:r>
              <a:rPr lang="de-DE" b="0" baseline="0"/>
              <a:t> </a:t>
            </a:r>
            <a:r>
              <a:rPr lang="de-DE" b="0" baseline="0" err="1"/>
              <a:t>we</a:t>
            </a:r>
            <a:r>
              <a:rPr lang="de-DE" b="0" baseline="0"/>
              <a:t> </a:t>
            </a:r>
            <a:r>
              <a:rPr lang="de-DE" b="0" baseline="0" err="1"/>
              <a:t>can</a:t>
            </a:r>
            <a:r>
              <a:rPr lang="de-DE" b="0" baseline="0"/>
              <a:t> </a:t>
            </a:r>
            <a:r>
              <a:rPr lang="de-DE" b="0" baseline="0" err="1"/>
              <a:t>see</a:t>
            </a:r>
            <a:r>
              <a:rPr lang="de-DE" b="0" baseline="0"/>
              <a:t> </a:t>
            </a:r>
            <a:r>
              <a:rPr lang="de-DE" b="0" baseline="0" err="1"/>
              <a:t>the</a:t>
            </a:r>
            <a:r>
              <a:rPr lang="de-DE" b="0" baseline="0"/>
              <a:t> </a:t>
            </a:r>
            <a:r>
              <a:rPr lang="de-DE" b="0" baseline="0" err="1"/>
              <a:t>advantage</a:t>
            </a:r>
            <a:r>
              <a:rPr lang="de-DE" b="0" baseline="0"/>
              <a:t> </a:t>
            </a:r>
            <a:r>
              <a:rPr lang="de-DE" b="0" baseline="0" err="1"/>
              <a:t>of</a:t>
            </a:r>
            <a:r>
              <a:rPr lang="de-DE" b="0" baseline="0"/>
              <a:t> </a:t>
            </a:r>
            <a:r>
              <a:rPr lang="de-DE" b="0" baseline="0" err="1"/>
              <a:t>the</a:t>
            </a:r>
            <a:r>
              <a:rPr lang="de-DE" b="0" baseline="0"/>
              <a:t> </a:t>
            </a:r>
            <a:r>
              <a:rPr lang="de-DE" b="0" baseline="0" err="1"/>
              <a:t>direct</a:t>
            </a:r>
            <a:r>
              <a:rPr lang="de-DE" b="0" baseline="0"/>
              <a:t> </a:t>
            </a:r>
            <a:r>
              <a:rPr lang="de-DE" b="0" baseline="0" err="1"/>
              <a:t>cooling</a:t>
            </a:r>
            <a:r>
              <a:rPr lang="de-DE" b="0" baseline="0"/>
              <a:t> on Indium </a:t>
            </a:r>
            <a:r>
              <a:rPr lang="de-DE" b="0" baseline="0" err="1"/>
              <a:t>where</a:t>
            </a:r>
            <a:r>
              <a:rPr lang="de-DE" b="0" baseline="0"/>
              <a:t> </a:t>
            </a:r>
            <a:r>
              <a:rPr lang="de-DE" b="0" baseline="0" err="1"/>
              <a:t>we</a:t>
            </a:r>
            <a:r>
              <a:rPr lang="de-DE" b="0" baseline="0"/>
              <a:t> </a:t>
            </a:r>
            <a:r>
              <a:rPr lang="de-DE" b="0" baseline="0" err="1"/>
              <a:t>expect</a:t>
            </a:r>
            <a:r>
              <a:rPr lang="de-DE" b="0" baseline="0"/>
              <a:t> </a:t>
            </a:r>
            <a:r>
              <a:rPr lang="de-DE" b="0" baseline="0" err="1"/>
              <a:t>frequency</a:t>
            </a:r>
            <a:r>
              <a:rPr lang="de-DE" b="0" baseline="0"/>
              <a:t> </a:t>
            </a:r>
            <a:r>
              <a:rPr lang="de-DE" b="0" baseline="0" err="1"/>
              <a:t>uncertainties</a:t>
            </a:r>
            <a:r>
              <a:rPr lang="de-DE" b="0" baseline="0"/>
              <a:t> at </a:t>
            </a:r>
            <a:r>
              <a:rPr lang="de-DE" b="0" baseline="0" err="1"/>
              <a:t>the</a:t>
            </a:r>
            <a:r>
              <a:rPr lang="de-DE" b="0" baseline="0"/>
              <a:t> </a:t>
            </a:r>
            <a:r>
              <a:rPr lang="de-DE" b="0" baseline="0" err="1"/>
              <a:t>level</a:t>
            </a:r>
            <a:r>
              <a:rPr lang="de-DE" b="0" baseline="0"/>
              <a:t> </a:t>
            </a:r>
            <a:r>
              <a:rPr lang="de-DE" b="0" baseline="0" err="1"/>
              <a:t>of</a:t>
            </a:r>
            <a:r>
              <a:rPr lang="de-DE" b="0" baseline="0"/>
              <a:t> 1e-19</a:t>
            </a:r>
          </a:p>
          <a:p>
            <a:pPr marL="185766" indent="-185766">
              <a:buFontTx/>
              <a:buChar char="-"/>
            </a:pPr>
            <a:r>
              <a:rPr lang="de-DE" b="0" baseline="0"/>
              <a:t>This </a:t>
            </a:r>
            <a:r>
              <a:rPr lang="de-DE" b="0" baseline="0" err="1"/>
              <a:t>budget</a:t>
            </a:r>
            <a:r>
              <a:rPr lang="de-DE" b="0" baseline="0"/>
              <a:t> </a:t>
            </a:r>
            <a:r>
              <a:rPr lang="de-DE" b="0" baseline="0" err="1"/>
              <a:t>shows</a:t>
            </a:r>
            <a:r>
              <a:rPr lang="de-DE" b="0" baseline="0"/>
              <a:t> </a:t>
            </a:r>
            <a:r>
              <a:rPr lang="de-DE" b="0" baseline="0" err="1"/>
              <a:t>how</a:t>
            </a:r>
            <a:r>
              <a:rPr lang="de-DE" b="0" baseline="0"/>
              <a:t> </a:t>
            </a:r>
            <a:r>
              <a:rPr lang="de-DE" b="0" baseline="0" err="1"/>
              <a:t>well</a:t>
            </a:r>
            <a:r>
              <a:rPr lang="de-DE" b="0" baseline="0"/>
              <a:t> </a:t>
            </a:r>
            <a:r>
              <a:rPr lang="de-DE" b="0" baseline="0" err="1"/>
              <a:t>our</a:t>
            </a:r>
            <a:r>
              <a:rPr lang="de-DE" b="0" baseline="0"/>
              <a:t> </a:t>
            </a:r>
            <a:r>
              <a:rPr lang="de-DE" b="0" baseline="0" err="1"/>
              <a:t>ion</a:t>
            </a:r>
            <a:r>
              <a:rPr lang="de-DE" b="0" baseline="0"/>
              <a:t> traps </a:t>
            </a:r>
            <a:r>
              <a:rPr lang="de-DE" b="0" baseline="0" err="1"/>
              <a:t>are</a:t>
            </a:r>
            <a:r>
              <a:rPr lang="de-DE" b="0" baseline="0"/>
              <a:t> </a:t>
            </a:r>
            <a:r>
              <a:rPr lang="de-DE" b="0" baseline="0" err="1"/>
              <a:t>performing</a:t>
            </a:r>
            <a:r>
              <a:rPr lang="de-DE" b="0" baseline="0"/>
              <a:t> and </a:t>
            </a:r>
            <a:r>
              <a:rPr lang="de-DE" b="0" baseline="0" err="1"/>
              <a:t>that</a:t>
            </a:r>
            <a:r>
              <a:rPr lang="de-DE" b="0" baseline="0"/>
              <a:t> </a:t>
            </a:r>
            <a:r>
              <a:rPr lang="de-DE" b="0" baseline="0" err="1"/>
              <a:t>we</a:t>
            </a:r>
            <a:r>
              <a:rPr lang="de-DE" b="0" baseline="0"/>
              <a:t> </a:t>
            </a:r>
            <a:r>
              <a:rPr lang="de-DE" b="0" baseline="0" err="1"/>
              <a:t>could</a:t>
            </a:r>
            <a:r>
              <a:rPr lang="de-DE" b="0" baseline="0"/>
              <a:t> </a:t>
            </a:r>
            <a:r>
              <a:rPr lang="de-DE" b="0" baseline="0" err="1"/>
              <a:t>use</a:t>
            </a:r>
            <a:r>
              <a:rPr lang="de-DE" b="0" baseline="0"/>
              <a:t> </a:t>
            </a:r>
            <a:r>
              <a:rPr lang="de-DE" b="0" baseline="0" err="1"/>
              <a:t>them</a:t>
            </a:r>
            <a:r>
              <a:rPr lang="de-DE" b="0" baseline="0"/>
              <a:t> </a:t>
            </a:r>
            <a:r>
              <a:rPr lang="de-DE" b="0" baseline="0" err="1"/>
              <a:t>for</a:t>
            </a:r>
            <a:r>
              <a:rPr lang="de-DE" b="0" baseline="0"/>
              <a:t> multi-</a:t>
            </a:r>
            <a:r>
              <a:rPr lang="de-DE" b="0" baseline="0" err="1"/>
              <a:t>ion</a:t>
            </a:r>
            <a:r>
              <a:rPr lang="de-DE" b="0" baseline="0"/>
              <a:t> </a:t>
            </a:r>
            <a:r>
              <a:rPr lang="de-DE" b="0" baseline="0" err="1"/>
              <a:t>spectroscopy</a:t>
            </a:r>
            <a:r>
              <a:rPr lang="de-DE" b="0" baseline="0"/>
              <a:t> at </a:t>
            </a:r>
            <a:r>
              <a:rPr lang="de-DE" b="0" baseline="0" err="1"/>
              <a:t>the</a:t>
            </a:r>
            <a:r>
              <a:rPr lang="de-DE" b="0" baseline="0"/>
              <a:t> 10-19 </a:t>
            </a:r>
            <a:r>
              <a:rPr lang="de-DE" b="0" baseline="0" err="1"/>
              <a:t>level</a:t>
            </a:r>
            <a:r>
              <a:rPr lang="de-DE" b="0" baseline="0"/>
              <a:t>.</a:t>
            </a:r>
          </a:p>
        </p:txBody>
      </p:sp>
      <p:sp>
        <p:nvSpPr>
          <p:cNvPr id="4" name="Foliennummernplatzhalter 3"/>
          <p:cNvSpPr>
            <a:spLocks noGrp="1"/>
          </p:cNvSpPr>
          <p:nvPr>
            <p:ph type="sldNum" sz="quarter" idx="10"/>
          </p:nvPr>
        </p:nvSpPr>
        <p:spPr/>
        <p:txBody>
          <a:bodyPr/>
          <a:lstStyle/>
          <a:p>
            <a:fld id="{A31F4F6A-8E0E-47E2-A66D-5E7CFB839BE3}" type="slidenum">
              <a:rPr lang="de-DE" smtClean="0"/>
              <a:t>45</a:t>
            </a:fld>
            <a:endParaRPr lang="de-DE"/>
          </a:p>
        </p:txBody>
      </p:sp>
    </p:spTree>
    <p:extLst>
      <p:ext uri="{BB962C8B-B14F-4D97-AF65-F5344CB8AC3E}">
        <p14:creationId xmlns:p14="http://schemas.microsoft.com/office/powerpoint/2010/main" val="2700392659"/>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a:extLst>
              <a:ext uri="{FF2B5EF4-FFF2-40B4-BE49-F238E27FC236}">
                <a16:creationId xmlns:a16="http://schemas.microsoft.com/office/drawing/2014/main" id="{91F4757C-0219-4FE9-9118-D208D23EC698}"/>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a:extLst>
              <a:ext uri="{FF2B5EF4-FFF2-40B4-BE49-F238E27FC236}">
                <a16:creationId xmlns:a16="http://schemas.microsoft.com/office/drawing/2014/main" id="{D8533238-9828-436E-AE41-40C3D3A477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dirty="0"/>
          </a:p>
        </p:txBody>
      </p:sp>
      <p:sp>
        <p:nvSpPr>
          <p:cNvPr id="40964" name="Foliennummernplatzhalter 3">
            <a:extLst>
              <a:ext uri="{FF2B5EF4-FFF2-40B4-BE49-F238E27FC236}">
                <a16:creationId xmlns:a16="http://schemas.microsoft.com/office/drawing/2014/main" id="{BD866837-3004-487E-850D-27D259D5272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1659A3E6-E6AE-4C8E-80C3-20B16CE5719B}" type="slidenum">
              <a:rPr lang="de-DE" altLang="de-DE"/>
              <a:pPr>
                <a:spcBef>
                  <a:spcPct val="0"/>
                </a:spcBef>
              </a:pPr>
              <a:t>46</a:t>
            </a:fld>
            <a:endParaRPr lang="de-DE" altLang="de-DE" dirty="0"/>
          </a:p>
        </p:txBody>
      </p:sp>
    </p:spTree>
    <p:extLst>
      <p:ext uri="{BB962C8B-B14F-4D97-AF65-F5344CB8AC3E}">
        <p14:creationId xmlns:p14="http://schemas.microsoft.com/office/powerpoint/2010/main" val="2880415108"/>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Folienbildplatzhalter 1">
            <a:extLst>
              <a:ext uri="{FF2B5EF4-FFF2-40B4-BE49-F238E27FC236}">
                <a16:creationId xmlns:a16="http://schemas.microsoft.com/office/drawing/2014/main" id="{BE216032-5E51-46F3-B402-3376F4657867}"/>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izenplatzhalter 2">
            <a:extLst>
              <a:ext uri="{FF2B5EF4-FFF2-40B4-BE49-F238E27FC236}">
                <a16:creationId xmlns:a16="http://schemas.microsoft.com/office/drawing/2014/main" id="{99314FD1-9040-48C5-BAE6-CF9253CCAA2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4" name="Foliennummernplatzhalter 3">
            <a:extLst>
              <a:ext uri="{FF2B5EF4-FFF2-40B4-BE49-F238E27FC236}">
                <a16:creationId xmlns:a16="http://schemas.microsoft.com/office/drawing/2014/main" id="{EC35FC9F-1AD9-4409-BAE2-3C88AEF0889B}"/>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804986" indent="-309610" eaLnBrk="0" hangingPunct="0">
              <a:defRPr>
                <a:solidFill>
                  <a:schemeClr val="tx1"/>
                </a:solidFill>
                <a:latin typeface="Arial" panose="020B0604020202020204" pitchFamily="34" charset="0"/>
              </a:defRPr>
            </a:lvl2pPr>
            <a:lvl3pPr marL="1238441" indent="-247688" eaLnBrk="0" hangingPunct="0">
              <a:defRPr>
                <a:solidFill>
                  <a:schemeClr val="tx1"/>
                </a:solidFill>
                <a:latin typeface="Arial" panose="020B0604020202020204" pitchFamily="34" charset="0"/>
              </a:defRPr>
            </a:lvl3pPr>
            <a:lvl4pPr marL="1733817" indent="-247688" eaLnBrk="0" hangingPunct="0">
              <a:defRPr>
                <a:solidFill>
                  <a:schemeClr val="tx1"/>
                </a:solidFill>
                <a:latin typeface="Arial" panose="020B0604020202020204" pitchFamily="34" charset="0"/>
              </a:defRPr>
            </a:lvl4pPr>
            <a:lvl5pPr marL="2229193" indent="-247688" eaLnBrk="0" hangingPunct="0">
              <a:defRPr>
                <a:solidFill>
                  <a:schemeClr val="tx1"/>
                </a:solidFill>
                <a:latin typeface="Arial" panose="020B0604020202020204" pitchFamily="34" charset="0"/>
              </a:defRPr>
            </a:lvl5pPr>
            <a:lvl6pPr marL="2724569" indent="-247688" eaLnBrk="0" fontAlgn="base" hangingPunct="0">
              <a:spcBef>
                <a:spcPct val="0"/>
              </a:spcBef>
              <a:spcAft>
                <a:spcPct val="0"/>
              </a:spcAft>
              <a:defRPr>
                <a:solidFill>
                  <a:schemeClr val="tx1"/>
                </a:solidFill>
                <a:latin typeface="Arial" panose="020B0604020202020204" pitchFamily="34" charset="0"/>
              </a:defRPr>
            </a:lvl6pPr>
            <a:lvl7pPr marL="3219945" indent="-247688" eaLnBrk="0" fontAlgn="base" hangingPunct="0">
              <a:spcBef>
                <a:spcPct val="0"/>
              </a:spcBef>
              <a:spcAft>
                <a:spcPct val="0"/>
              </a:spcAft>
              <a:defRPr>
                <a:solidFill>
                  <a:schemeClr val="tx1"/>
                </a:solidFill>
                <a:latin typeface="Arial" panose="020B0604020202020204" pitchFamily="34" charset="0"/>
              </a:defRPr>
            </a:lvl7pPr>
            <a:lvl8pPr marL="3715322" indent="-247688" eaLnBrk="0" fontAlgn="base" hangingPunct="0">
              <a:spcBef>
                <a:spcPct val="0"/>
              </a:spcBef>
              <a:spcAft>
                <a:spcPct val="0"/>
              </a:spcAft>
              <a:defRPr>
                <a:solidFill>
                  <a:schemeClr val="tx1"/>
                </a:solidFill>
                <a:latin typeface="Arial" panose="020B0604020202020204" pitchFamily="34" charset="0"/>
              </a:defRPr>
            </a:lvl8pPr>
            <a:lvl9pPr marL="4210698" indent="-247688" eaLnBrk="0" fontAlgn="base" hangingPunct="0">
              <a:spcBef>
                <a:spcPct val="0"/>
              </a:spcBef>
              <a:spcAft>
                <a:spcPct val="0"/>
              </a:spcAft>
              <a:defRPr>
                <a:solidFill>
                  <a:schemeClr val="tx1"/>
                </a:solidFill>
                <a:latin typeface="Arial" panose="020B0604020202020204" pitchFamily="34" charset="0"/>
              </a:defRPr>
            </a:lvl9pPr>
          </a:lstStyle>
          <a:p>
            <a:pPr eaLnBrk="1" hangingPunct="1"/>
            <a:fld id="{13A0EBF9-3740-4080-B904-6DC6A4E1416D}" type="slidenum">
              <a:rPr lang="de-DE" altLang="de-DE">
                <a:latin typeface="Calibri" panose="020F0502020204030204" pitchFamily="34" charset="0"/>
              </a:rPr>
              <a:pPr eaLnBrk="1" hangingPunct="1"/>
              <a:t>47</a:t>
            </a:fld>
            <a:endParaRPr lang="de-DE" altLang="de-DE">
              <a:latin typeface="Calibri" panose="020F0502020204030204" pitchFamily="34" charset="0"/>
            </a:endParaRPr>
          </a:p>
        </p:txBody>
      </p:sp>
    </p:spTree>
    <p:extLst>
      <p:ext uri="{BB962C8B-B14F-4D97-AF65-F5344CB8AC3E}">
        <p14:creationId xmlns:p14="http://schemas.microsoft.com/office/powerpoint/2010/main" val="40830982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49</a:t>
            </a:fld>
            <a:endParaRPr lang="de-DE" altLang="de-DE"/>
          </a:p>
        </p:txBody>
      </p:sp>
    </p:spTree>
    <p:extLst>
      <p:ext uri="{BB962C8B-B14F-4D97-AF65-F5344CB8AC3E}">
        <p14:creationId xmlns:p14="http://schemas.microsoft.com/office/powerpoint/2010/main" val="2841023045"/>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a:xfrm>
            <a:off x="142875" y="768350"/>
            <a:ext cx="6818313" cy="3836988"/>
          </a:xfrm>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FC10CBFD-3F14-4866-8C60-008D9A5E4E60}" type="slidenum">
              <a:rPr lang="de-DE" smtClean="0"/>
              <a:t>50</a:t>
            </a:fld>
            <a:endParaRPr lang="de-DE"/>
          </a:p>
        </p:txBody>
      </p:sp>
    </p:spTree>
    <p:extLst>
      <p:ext uri="{BB962C8B-B14F-4D97-AF65-F5344CB8AC3E}">
        <p14:creationId xmlns:p14="http://schemas.microsoft.com/office/powerpoint/2010/main" val="2123170796"/>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985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de-DE"/>
              <a:t>Dissipation auf starkem Übergang</a:t>
            </a:r>
          </a:p>
          <a:p>
            <a:endParaRPr lang="en-US" altLang="de-DE"/>
          </a:p>
          <a:p>
            <a:r>
              <a:rPr lang="en-US" altLang="de-DE"/>
              <a:t>Kohärente Manipulation auf schmalen Übergang</a:t>
            </a:r>
          </a:p>
        </p:txBody>
      </p:sp>
      <p:sp>
        <p:nvSpPr>
          <p:cNvPr id="24986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itchFamily="34" charset="0"/>
              </a:defRPr>
            </a:lvl1pPr>
            <a:lvl2pPr marL="742950" indent="-285750">
              <a:defRPr>
                <a:solidFill>
                  <a:schemeClr val="tx1"/>
                </a:solidFill>
                <a:latin typeface="Arial" pitchFamily="34" charset="0"/>
              </a:defRPr>
            </a:lvl2pPr>
            <a:lvl3pPr marL="1143000" indent="-228600">
              <a:defRPr>
                <a:solidFill>
                  <a:schemeClr val="tx1"/>
                </a:solidFill>
                <a:latin typeface="Arial" pitchFamily="34" charset="0"/>
              </a:defRPr>
            </a:lvl3pPr>
            <a:lvl4pPr marL="1600200" indent="-228600">
              <a:defRPr>
                <a:solidFill>
                  <a:schemeClr val="tx1"/>
                </a:solidFill>
                <a:latin typeface="Arial" pitchFamily="34" charset="0"/>
              </a:defRPr>
            </a:lvl4pPr>
            <a:lvl5pPr marL="2057400" indent="-22860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fld id="{1DE1EA9D-4BAE-4EDD-9DA3-B8D4F1EF83AC}" type="slidenum">
              <a:rPr lang="de-DE" altLang="de-DE" smtClean="0">
                <a:latin typeface="Calibri" pitchFamily="34" charset="0"/>
              </a:rPr>
              <a:pPr/>
              <a:t>51</a:t>
            </a:fld>
            <a:endParaRPr lang="de-DE" altLang="de-DE">
              <a:latin typeface="Calibri" pitchFamily="34" charset="0"/>
            </a:endParaRPr>
          </a:p>
        </p:txBody>
      </p:sp>
    </p:spTree>
    <p:extLst>
      <p:ext uri="{BB962C8B-B14F-4D97-AF65-F5344CB8AC3E}">
        <p14:creationId xmlns:p14="http://schemas.microsoft.com/office/powerpoint/2010/main" val="8475242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a:extLst>
              <a:ext uri="{FF2B5EF4-FFF2-40B4-BE49-F238E27FC236}">
                <a16:creationId xmlns:a16="http://schemas.microsoft.com/office/drawing/2014/main" id="{91F4757C-0219-4FE9-9118-D208D23EC698}"/>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a:extLst>
              <a:ext uri="{FF2B5EF4-FFF2-40B4-BE49-F238E27FC236}">
                <a16:creationId xmlns:a16="http://schemas.microsoft.com/office/drawing/2014/main" id="{D8533238-9828-436E-AE41-40C3D3A477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40964" name="Foliennummernplatzhalter 3">
            <a:extLst>
              <a:ext uri="{FF2B5EF4-FFF2-40B4-BE49-F238E27FC236}">
                <a16:creationId xmlns:a16="http://schemas.microsoft.com/office/drawing/2014/main" id="{BD866837-3004-487E-850D-27D259D5272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1659A3E6-E6AE-4C8E-80C3-20B16CE5719B}" type="slidenum">
              <a:rPr lang="de-DE" altLang="de-DE"/>
              <a:pPr>
                <a:spcBef>
                  <a:spcPct val="0"/>
                </a:spcBef>
              </a:pPr>
              <a:t>5</a:t>
            </a:fld>
            <a:endParaRPr lang="de-DE" altLang="de-DE"/>
          </a:p>
        </p:txBody>
      </p:sp>
    </p:spTree>
    <p:extLst>
      <p:ext uri="{BB962C8B-B14F-4D97-AF65-F5344CB8AC3E}">
        <p14:creationId xmlns:p14="http://schemas.microsoft.com/office/powerpoint/2010/main" val="517425355"/>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Folienbildplatzhalter 1">
            <a:extLst>
              <a:ext uri="{FF2B5EF4-FFF2-40B4-BE49-F238E27FC236}">
                <a16:creationId xmlns:a16="http://schemas.microsoft.com/office/drawing/2014/main" id="{9ED9497C-503A-45F5-A619-4EA050139F3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4931" name="Notizenplatzhalter 2">
            <a:extLst>
              <a:ext uri="{FF2B5EF4-FFF2-40B4-BE49-F238E27FC236}">
                <a16:creationId xmlns:a16="http://schemas.microsoft.com/office/drawing/2014/main" id="{3FDB9EB6-C3EB-4A86-9C80-B79A8909AB7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124932" name="Foliennummernplatzhalter 3">
            <a:extLst>
              <a:ext uri="{FF2B5EF4-FFF2-40B4-BE49-F238E27FC236}">
                <a16:creationId xmlns:a16="http://schemas.microsoft.com/office/drawing/2014/main" id="{812310B1-CFF7-4783-9D1A-DD7730C45FB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16650" indent="-275634">
              <a:spcBef>
                <a:spcPct val="30000"/>
              </a:spcBef>
              <a:defRPr sz="1200">
                <a:solidFill>
                  <a:schemeClr val="tx1"/>
                </a:solidFill>
                <a:latin typeface="Calibri" panose="020F0502020204030204" pitchFamily="34" charset="0"/>
              </a:defRPr>
            </a:lvl2pPr>
            <a:lvl3pPr marL="1102538" indent="-220508">
              <a:spcBef>
                <a:spcPct val="30000"/>
              </a:spcBef>
              <a:defRPr sz="1200">
                <a:solidFill>
                  <a:schemeClr val="tx1"/>
                </a:solidFill>
                <a:latin typeface="Calibri" panose="020F0502020204030204" pitchFamily="34" charset="0"/>
              </a:defRPr>
            </a:lvl3pPr>
            <a:lvl4pPr marL="1543553" indent="-220508">
              <a:spcBef>
                <a:spcPct val="30000"/>
              </a:spcBef>
              <a:defRPr sz="1200">
                <a:solidFill>
                  <a:schemeClr val="tx1"/>
                </a:solidFill>
                <a:latin typeface="Calibri" panose="020F0502020204030204" pitchFamily="34" charset="0"/>
              </a:defRPr>
            </a:lvl4pPr>
            <a:lvl5pPr marL="1984568" indent="-220508">
              <a:spcBef>
                <a:spcPct val="30000"/>
              </a:spcBef>
              <a:defRPr sz="1200">
                <a:solidFill>
                  <a:schemeClr val="tx1"/>
                </a:solidFill>
                <a:latin typeface="Calibri" panose="020F0502020204030204" pitchFamily="34" charset="0"/>
              </a:defRPr>
            </a:lvl5pPr>
            <a:lvl6pPr marL="2425583" indent="-220508" eaLnBrk="0" fontAlgn="base" hangingPunct="0">
              <a:spcBef>
                <a:spcPct val="30000"/>
              </a:spcBef>
              <a:spcAft>
                <a:spcPct val="0"/>
              </a:spcAft>
              <a:defRPr sz="1200">
                <a:solidFill>
                  <a:schemeClr val="tx1"/>
                </a:solidFill>
                <a:latin typeface="Calibri" panose="020F0502020204030204" pitchFamily="34" charset="0"/>
              </a:defRPr>
            </a:lvl6pPr>
            <a:lvl7pPr marL="2866598" indent="-220508" eaLnBrk="0" fontAlgn="base" hangingPunct="0">
              <a:spcBef>
                <a:spcPct val="30000"/>
              </a:spcBef>
              <a:spcAft>
                <a:spcPct val="0"/>
              </a:spcAft>
              <a:defRPr sz="1200">
                <a:solidFill>
                  <a:schemeClr val="tx1"/>
                </a:solidFill>
                <a:latin typeface="Calibri" panose="020F0502020204030204" pitchFamily="34" charset="0"/>
              </a:defRPr>
            </a:lvl7pPr>
            <a:lvl8pPr marL="3307613" indent="-220508" eaLnBrk="0" fontAlgn="base" hangingPunct="0">
              <a:spcBef>
                <a:spcPct val="30000"/>
              </a:spcBef>
              <a:spcAft>
                <a:spcPct val="0"/>
              </a:spcAft>
              <a:defRPr sz="1200">
                <a:solidFill>
                  <a:schemeClr val="tx1"/>
                </a:solidFill>
                <a:latin typeface="Calibri" panose="020F0502020204030204" pitchFamily="34" charset="0"/>
              </a:defRPr>
            </a:lvl8pPr>
            <a:lvl9pPr marL="3748629" indent="-220508"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F9897CCB-5F59-4DA7-A149-FFEEF478C108}" type="slidenum">
              <a:rPr lang="de-DE" altLang="de-DE"/>
              <a:pPr>
                <a:spcBef>
                  <a:spcPct val="0"/>
                </a:spcBef>
              </a:pPr>
              <a:t>52</a:t>
            </a:fld>
            <a:endParaRPr lang="de-DE" altLang="de-DE"/>
          </a:p>
        </p:txBody>
      </p:sp>
    </p:spTree>
    <p:extLst>
      <p:ext uri="{BB962C8B-B14F-4D97-AF65-F5344CB8AC3E}">
        <p14:creationId xmlns:p14="http://schemas.microsoft.com/office/powerpoint/2010/main" val="2244976492"/>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err="1"/>
              <a:t>For</a:t>
            </a:r>
            <a:r>
              <a:rPr lang="de-DE" dirty="0"/>
              <a:t> </a:t>
            </a:r>
            <a:r>
              <a:rPr lang="de-DE" dirty="0" err="1"/>
              <a:t>comparison</a:t>
            </a:r>
            <a:r>
              <a:rPr lang="de-DE" dirty="0"/>
              <a:t>, </a:t>
            </a:r>
            <a:r>
              <a:rPr lang="de-DE" dirty="0" err="1"/>
              <a:t>the</a:t>
            </a:r>
            <a:r>
              <a:rPr lang="de-DE" dirty="0"/>
              <a:t> </a:t>
            </a:r>
            <a:r>
              <a:rPr lang="de-DE" dirty="0" err="1"/>
              <a:t>best</a:t>
            </a:r>
            <a:r>
              <a:rPr lang="de-DE" dirty="0"/>
              <a:t> so-</a:t>
            </a:r>
            <a:r>
              <a:rPr lang="de-DE" dirty="0" err="1"/>
              <a:t>far</a:t>
            </a:r>
            <a:r>
              <a:rPr lang="de-DE" dirty="0"/>
              <a:t> </a:t>
            </a:r>
            <a:r>
              <a:rPr lang="de-DE" dirty="0" err="1"/>
              <a:t>published</a:t>
            </a:r>
            <a:r>
              <a:rPr lang="de-DE" dirty="0"/>
              <a:t> </a:t>
            </a:r>
            <a:r>
              <a:rPr lang="de-DE" dirty="0" err="1"/>
              <a:t>ion</a:t>
            </a:r>
            <a:r>
              <a:rPr lang="de-DE" dirty="0"/>
              <a:t> </a:t>
            </a:r>
            <a:r>
              <a:rPr lang="de-DE" dirty="0" err="1"/>
              <a:t>clock</a:t>
            </a:r>
            <a:r>
              <a:rPr lang="de-DE" dirty="0"/>
              <a:t> was </a:t>
            </a:r>
            <a:r>
              <a:rPr lang="de-DE" dirty="0" err="1"/>
              <a:t>measured</a:t>
            </a:r>
            <a:r>
              <a:rPr lang="de-DE" dirty="0"/>
              <a:t> </a:t>
            </a:r>
            <a:r>
              <a:rPr lang="de-DE" dirty="0" err="1"/>
              <a:t>against</a:t>
            </a:r>
            <a:r>
              <a:rPr lang="de-DE" dirty="0"/>
              <a:t> a Sr </a:t>
            </a:r>
            <a:r>
              <a:rPr lang="de-DE" dirty="0" err="1"/>
              <a:t>lattice</a:t>
            </a:r>
            <a:r>
              <a:rPr lang="de-DE" dirty="0"/>
              <a:t> </a:t>
            </a:r>
            <a:r>
              <a:rPr lang="de-DE" dirty="0" err="1"/>
              <a:t>clock</a:t>
            </a:r>
            <a:r>
              <a:rPr lang="de-DE" dirty="0"/>
              <a:t> </a:t>
            </a:r>
            <a:r>
              <a:rPr lang="de-DE" dirty="0" err="1"/>
              <a:t>achieved</a:t>
            </a:r>
            <a:r>
              <a:rPr lang="de-DE" dirty="0"/>
              <a:t> an </a:t>
            </a:r>
            <a:r>
              <a:rPr lang="de-DE" dirty="0" err="1"/>
              <a:t>instability</a:t>
            </a:r>
            <a:r>
              <a:rPr lang="de-DE" dirty="0"/>
              <a:t> </a:t>
            </a:r>
            <a:r>
              <a:rPr lang="de-DE" dirty="0" err="1"/>
              <a:t>of</a:t>
            </a:r>
            <a:r>
              <a:rPr lang="de-DE" dirty="0"/>
              <a:t> … and </a:t>
            </a:r>
            <a:r>
              <a:rPr lang="de-DE" dirty="0" err="1"/>
              <a:t>averaged</a:t>
            </a:r>
            <a:r>
              <a:rPr lang="de-DE" dirty="0"/>
              <a:t> down </a:t>
            </a:r>
            <a:r>
              <a:rPr lang="de-DE" dirty="0" err="1"/>
              <a:t>to</a:t>
            </a:r>
            <a:r>
              <a:rPr lang="de-DE" dirty="0"/>
              <a:t> </a:t>
            </a:r>
            <a:r>
              <a:rPr lang="de-DE" dirty="0" err="1"/>
              <a:t>the</a:t>
            </a:r>
            <a:r>
              <a:rPr lang="de-DE" dirty="0"/>
              <a:t> </a:t>
            </a:r>
            <a:r>
              <a:rPr lang="de-DE" dirty="0" err="1"/>
              <a:t>low</a:t>
            </a:r>
            <a:r>
              <a:rPr lang="de-DE" dirty="0"/>
              <a:t> 10^-15. </a:t>
            </a:r>
            <a:r>
              <a:rPr lang="de-DE" dirty="0" err="1"/>
              <a:t>For</a:t>
            </a:r>
            <a:r>
              <a:rPr lang="de-DE" dirty="0"/>
              <a:t> </a:t>
            </a:r>
            <a:r>
              <a:rPr lang="de-DE" dirty="0" err="1"/>
              <a:t>comparison</a:t>
            </a:r>
            <a:r>
              <a:rPr lang="de-DE" dirty="0"/>
              <a:t>, I </a:t>
            </a:r>
            <a:r>
              <a:rPr lang="de-DE" dirty="0" err="1"/>
              <a:t>put</a:t>
            </a:r>
            <a:r>
              <a:rPr lang="de-DE" dirty="0"/>
              <a:t> in a bar at 10^-15.</a:t>
            </a:r>
          </a:p>
          <a:p>
            <a:r>
              <a:rPr lang="de-DE" dirty="0" err="1"/>
              <a:t>We</a:t>
            </a:r>
            <a:r>
              <a:rPr lang="de-DE" dirty="0"/>
              <a:t> also </a:t>
            </a:r>
            <a:r>
              <a:rPr lang="de-DE" dirty="0" err="1"/>
              <a:t>performed</a:t>
            </a:r>
            <a:r>
              <a:rPr lang="de-DE" dirty="0"/>
              <a:t> a </a:t>
            </a:r>
            <a:r>
              <a:rPr lang="de-DE" dirty="0" err="1"/>
              <a:t>measurement</a:t>
            </a:r>
            <a:r>
              <a:rPr lang="de-DE" dirty="0"/>
              <a:t> </a:t>
            </a:r>
            <a:r>
              <a:rPr lang="de-DE" dirty="0" err="1"/>
              <a:t>against</a:t>
            </a:r>
            <a:r>
              <a:rPr lang="de-DE" dirty="0"/>
              <a:t> </a:t>
            </a:r>
            <a:r>
              <a:rPr lang="de-DE" dirty="0" err="1"/>
              <a:t>the</a:t>
            </a:r>
            <a:r>
              <a:rPr lang="de-DE" dirty="0"/>
              <a:t> PTB Sr </a:t>
            </a:r>
            <a:r>
              <a:rPr lang="de-DE" dirty="0" err="1"/>
              <a:t>lattice</a:t>
            </a:r>
            <a:r>
              <a:rPr lang="de-DE" dirty="0"/>
              <a:t> </a:t>
            </a:r>
            <a:r>
              <a:rPr lang="de-DE" dirty="0" err="1"/>
              <a:t>clock</a:t>
            </a:r>
            <a:r>
              <a:rPr lang="de-DE" dirty="0"/>
              <a:t> </a:t>
            </a:r>
            <a:r>
              <a:rPr lang="de-DE" dirty="0" err="1"/>
              <a:t>with</a:t>
            </a:r>
            <a:r>
              <a:rPr lang="de-DE" dirty="0"/>
              <a:t> 150ms pulse time and </a:t>
            </a:r>
            <a:r>
              <a:rPr lang="de-DE" dirty="0" err="1"/>
              <a:t>because</a:t>
            </a:r>
            <a:r>
              <a:rPr lang="de-DE" dirty="0"/>
              <a:t> </a:t>
            </a:r>
            <a:r>
              <a:rPr lang="de-DE" dirty="0" err="1"/>
              <a:t>of</a:t>
            </a:r>
            <a:r>
              <a:rPr lang="de-DE" dirty="0"/>
              <a:t> </a:t>
            </a:r>
            <a:r>
              <a:rPr lang="de-DE" dirty="0" err="1"/>
              <a:t>cooling</a:t>
            </a:r>
            <a:r>
              <a:rPr lang="de-DE" dirty="0"/>
              <a:t> </a:t>
            </a:r>
            <a:r>
              <a:rPr lang="de-DE" dirty="0" err="1"/>
              <a:t>reasons</a:t>
            </a:r>
            <a:r>
              <a:rPr lang="de-DE" dirty="0"/>
              <a:t> </a:t>
            </a:r>
            <a:r>
              <a:rPr lang="de-DE" dirty="0" err="1"/>
              <a:t>with</a:t>
            </a:r>
            <a:r>
              <a:rPr lang="de-DE" dirty="0"/>
              <a:t> 3Yb+ </a:t>
            </a:r>
            <a:r>
              <a:rPr lang="de-DE" dirty="0" err="1"/>
              <a:t>ions</a:t>
            </a:r>
            <a:r>
              <a:rPr lang="de-DE" dirty="0"/>
              <a:t> and </a:t>
            </a:r>
            <a:r>
              <a:rPr lang="de-DE" dirty="0" err="1"/>
              <a:t>one</a:t>
            </a:r>
            <a:r>
              <a:rPr lang="de-DE" dirty="0"/>
              <a:t> in+</a:t>
            </a:r>
          </a:p>
          <a:p>
            <a:r>
              <a:rPr lang="de-DE" dirty="0" err="1"/>
              <a:t>We</a:t>
            </a:r>
            <a:r>
              <a:rPr lang="de-DE" dirty="0"/>
              <a:t> </a:t>
            </a:r>
            <a:r>
              <a:rPr lang="de-DE" dirty="0" err="1"/>
              <a:t>reached</a:t>
            </a:r>
            <a:r>
              <a:rPr lang="de-DE" dirty="0"/>
              <a:t> a </a:t>
            </a:r>
            <a:r>
              <a:rPr lang="de-DE" dirty="0" err="1"/>
              <a:t>two</a:t>
            </a:r>
            <a:r>
              <a:rPr lang="de-DE" dirty="0"/>
              <a:t> </a:t>
            </a:r>
            <a:r>
              <a:rPr lang="de-DE" dirty="0" err="1"/>
              <a:t>orders</a:t>
            </a:r>
            <a:r>
              <a:rPr lang="de-DE" dirty="0"/>
              <a:t> </a:t>
            </a:r>
            <a:r>
              <a:rPr lang="de-DE" dirty="0" err="1"/>
              <a:t>of</a:t>
            </a:r>
            <a:r>
              <a:rPr lang="de-DE" dirty="0"/>
              <a:t> </a:t>
            </a:r>
            <a:r>
              <a:rPr lang="de-DE" dirty="0" err="1"/>
              <a:t>magnitude</a:t>
            </a:r>
            <a:r>
              <a:rPr lang="de-DE" dirty="0"/>
              <a:t> </a:t>
            </a:r>
            <a:r>
              <a:rPr lang="de-DE" dirty="0" err="1"/>
              <a:t>lower</a:t>
            </a:r>
            <a:r>
              <a:rPr lang="de-DE" dirty="0"/>
              <a:t> </a:t>
            </a:r>
            <a:r>
              <a:rPr lang="de-DE" dirty="0" err="1"/>
              <a:t>instability</a:t>
            </a:r>
            <a:r>
              <a:rPr lang="de-DE" dirty="0"/>
              <a:t> </a:t>
            </a:r>
            <a:r>
              <a:rPr lang="de-DE" dirty="0" err="1"/>
              <a:t>compared</a:t>
            </a:r>
            <a:r>
              <a:rPr lang="de-DE" dirty="0"/>
              <a:t> </a:t>
            </a:r>
            <a:r>
              <a:rPr lang="de-DE" dirty="0" err="1"/>
              <a:t>to</a:t>
            </a:r>
            <a:r>
              <a:rPr lang="de-DE" dirty="0"/>
              <a:t> </a:t>
            </a:r>
            <a:r>
              <a:rPr lang="de-DE" dirty="0" err="1"/>
              <a:t>the</a:t>
            </a:r>
            <a:r>
              <a:rPr lang="de-DE" dirty="0"/>
              <a:t> </a:t>
            </a:r>
            <a:r>
              <a:rPr lang="de-DE" dirty="0" err="1"/>
              <a:t>best</a:t>
            </a:r>
            <a:r>
              <a:rPr lang="de-DE" dirty="0"/>
              <a:t> </a:t>
            </a:r>
            <a:r>
              <a:rPr lang="de-DE" dirty="0" err="1"/>
              <a:t>published</a:t>
            </a:r>
            <a:r>
              <a:rPr lang="de-DE" dirty="0"/>
              <a:t> </a:t>
            </a:r>
            <a:r>
              <a:rPr lang="de-DE" dirty="0" err="1"/>
              <a:t>clock</a:t>
            </a:r>
            <a:r>
              <a:rPr lang="de-DE" dirty="0"/>
              <a:t> and </a:t>
            </a:r>
            <a:r>
              <a:rPr lang="de-DE" dirty="0" err="1"/>
              <a:t>averaged</a:t>
            </a:r>
            <a:r>
              <a:rPr lang="de-DE" dirty="0"/>
              <a:t> down </a:t>
            </a:r>
            <a:r>
              <a:rPr lang="de-DE" dirty="0" err="1"/>
              <a:t>to</a:t>
            </a:r>
            <a:r>
              <a:rPr lang="de-DE" dirty="0"/>
              <a:t> </a:t>
            </a:r>
            <a:r>
              <a:rPr lang="de-DE" dirty="0" err="1"/>
              <a:t>the</a:t>
            </a:r>
            <a:r>
              <a:rPr lang="de-DE" dirty="0"/>
              <a:t> </a:t>
            </a:r>
            <a:r>
              <a:rPr lang="de-DE" dirty="0" err="1"/>
              <a:t>low</a:t>
            </a:r>
            <a:r>
              <a:rPr lang="de-DE" dirty="0"/>
              <a:t> 10^-17/high 10^-18 </a:t>
            </a:r>
            <a:r>
              <a:rPr lang="de-DE" dirty="0" err="1"/>
              <a:t>level</a:t>
            </a:r>
            <a:r>
              <a:rPr lang="de-DE" dirty="0"/>
              <a:t>. This was </a:t>
            </a:r>
            <a:r>
              <a:rPr lang="de-DE" dirty="0" err="1"/>
              <a:t>confirmed</a:t>
            </a:r>
            <a:r>
              <a:rPr lang="de-DE" dirty="0"/>
              <a:t> </a:t>
            </a:r>
            <a:r>
              <a:rPr lang="de-DE" dirty="0" err="1"/>
              <a:t>when</a:t>
            </a:r>
            <a:r>
              <a:rPr lang="de-DE" dirty="0"/>
              <a:t> </a:t>
            </a:r>
            <a:r>
              <a:rPr lang="de-DE" dirty="0" err="1"/>
              <a:t>we</a:t>
            </a:r>
            <a:r>
              <a:rPr lang="de-DE" dirty="0"/>
              <a:t> </a:t>
            </a:r>
            <a:r>
              <a:rPr lang="de-DE" dirty="0" err="1"/>
              <a:t>were</a:t>
            </a:r>
            <a:r>
              <a:rPr lang="de-DE" dirty="0"/>
              <a:t> also </a:t>
            </a:r>
            <a:r>
              <a:rPr lang="de-DE" dirty="0" err="1"/>
              <a:t>measuring</a:t>
            </a:r>
            <a:r>
              <a:rPr lang="de-DE" dirty="0"/>
              <a:t> </a:t>
            </a:r>
            <a:r>
              <a:rPr lang="de-DE" dirty="0" err="1"/>
              <a:t>against</a:t>
            </a:r>
            <a:r>
              <a:rPr lang="de-DE" dirty="0"/>
              <a:t> </a:t>
            </a:r>
            <a:r>
              <a:rPr lang="de-DE" dirty="0" err="1"/>
              <a:t>the</a:t>
            </a:r>
            <a:r>
              <a:rPr lang="de-DE" dirty="0"/>
              <a:t> </a:t>
            </a:r>
            <a:r>
              <a:rPr lang="de-DE" dirty="0" err="1"/>
              <a:t>Yb</a:t>
            </a:r>
            <a:r>
              <a:rPr lang="de-DE" dirty="0"/>
              <a:t>+ </a:t>
            </a:r>
            <a:r>
              <a:rPr lang="de-DE" dirty="0" err="1"/>
              <a:t>single</a:t>
            </a:r>
            <a:r>
              <a:rPr lang="de-DE" dirty="0"/>
              <a:t> </a:t>
            </a:r>
            <a:r>
              <a:rPr lang="de-DE" dirty="0" err="1"/>
              <a:t>ion</a:t>
            </a:r>
            <a:r>
              <a:rPr lang="de-DE" dirty="0"/>
              <a:t> </a:t>
            </a:r>
            <a:r>
              <a:rPr lang="de-DE" dirty="0" err="1"/>
              <a:t>clock</a:t>
            </a:r>
            <a:r>
              <a:rPr lang="de-DE" dirty="0"/>
              <a:t> at PTB</a:t>
            </a:r>
            <a:endParaRPr lang="en-US" dirty="0"/>
          </a:p>
        </p:txBody>
      </p:sp>
      <p:sp>
        <p:nvSpPr>
          <p:cNvPr id="4" name="Slide Number Placeholder 3"/>
          <p:cNvSpPr>
            <a:spLocks noGrp="1"/>
          </p:cNvSpPr>
          <p:nvPr>
            <p:ph type="sldNum" sz="quarter" idx="5"/>
          </p:nvPr>
        </p:nvSpPr>
        <p:spPr/>
        <p:txBody>
          <a:bodyPr/>
          <a:lstStyle/>
          <a:p>
            <a:fld id="{095DB8B9-F1EC-4D7B-965E-AFF691659E48}" type="slidenum">
              <a:rPr lang="de-DE" smtClean="0"/>
              <a:t>53</a:t>
            </a:fld>
            <a:endParaRPr lang="de-DE"/>
          </a:p>
        </p:txBody>
      </p:sp>
    </p:spTree>
    <p:extLst>
      <p:ext uri="{BB962C8B-B14F-4D97-AF65-F5344CB8AC3E}">
        <p14:creationId xmlns:p14="http://schemas.microsoft.com/office/powerpoint/2010/main" val="361863131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54</a:t>
            </a:fld>
            <a:endParaRPr lang="de-DE" altLang="de-DE"/>
          </a:p>
        </p:txBody>
      </p:sp>
    </p:spTree>
    <p:extLst>
      <p:ext uri="{BB962C8B-B14F-4D97-AF65-F5344CB8AC3E}">
        <p14:creationId xmlns:p14="http://schemas.microsoft.com/office/powerpoint/2010/main" val="4178255911"/>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55</a:t>
            </a:fld>
            <a:endParaRPr lang="de-DE" altLang="de-DE"/>
          </a:p>
        </p:txBody>
      </p:sp>
    </p:spTree>
    <p:extLst>
      <p:ext uri="{BB962C8B-B14F-4D97-AF65-F5344CB8AC3E}">
        <p14:creationId xmlns:p14="http://schemas.microsoft.com/office/powerpoint/2010/main" val="437887563"/>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56</a:t>
            </a:fld>
            <a:endParaRPr lang="de-DE" altLang="de-DE"/>
          </a:p>
        </p:txBody>
      </p:sp>
    </p:spTree>
    <p:extLst>
      <p:ext uri="{BB962C8B-B14F-4D97-AF65-F5344CB8AC3E}">
        <p14:creationId xmlns:p14="http://schemas.microsoft.com/office/powerpoint/2010/main" val="344484020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So </a:t>
            </a:r>
            <a:r>
              <a:rPr lang="de-DE" dirty="0" err="1"/>
              <a:t>far</a:t>
            </a:r>
            <a:r>
              <a:rPr lang="de-DE" dirty="0"/>
              <a:t> </a:t>
            </a:r>
            <a:r>
              <a:rPr lang="de-DE" dirty="0" err="1"/>
              <a:t>I‘ve</a:t>
            </a:r>
            <a:r>
              <a:rPr lang="de-DE" dirty="0"/>
              <a:t> </a:t>
            </a:r>
            <a:r>
              <a:rPr lang="de-DE" dirty="0" err="1"/>
              <a:t>only</a:t>
            </a:r>
            <a:r>
              <a:rPr lang="de-DE" dirty="0"/>
              <a:t> </a:t>
            </a:r>
            <a:r>
              <a:rPr lang="de-DE" dirty="0" err="1"/>
              <a:t>talked</a:t>
            </a:r>
            <a:r>
              <a:rPr lang="de-DE" dirty="0"/>
              <a:t> </a:t>
            </a:r>
            <a:r>
              <a:rPr lang="de-DE" dirty="0" err="1"/>
              <a:t>about</a:t>
            </a:r>
            <a:r>
              <a:rPr lang="de-DE" dirty="0"/>
              <a:t> </a:t>
            </a:r>
            <a:r>
              <a:rPr lang="de-DE" dirty="0" err="1"/>
              <a:t>the</a:t>
            </a:r>
            <a:r>
              <a:rPr lang="de-DE" dirty="0"/>
              <a:t> single-</a:t>
            </a:r>
            <a:r>
              <a:rPr lang="de-DE" dirty="0" err="1"/>
              <a:t>ion</a:t>
            </a:r>
            <a:r>
              <a:rPr lang="de-DE" dirty="0"/>
              <a:t> </a:t>
            </a:r>
            <a:r>
              <a:rPr lang="de-DE" dirty="0" err="1"/>
              <a:t>clock</a:t>
            </a:r>
            <a:r>
              <a:rPr lang="de-DE" dirty="0"/>
              <a:t> but </a:t>
            </a:r>
            <a:r>
              <a:rPr lang="de-DE" dirty="0" err="1"/>
              <a:t>we‘ve</a:t>
            </a:r>
            <a:r>
              <a:rPr lang="de-DE" dirty="0"/>
              <a:t> also </a:t>
            </a:r>
            <a:r>
              <a:rPr lang="de-DE" dirty="0" err="1"/>
              <a:t>performed</a:t>
            </a:r>
            <a:r>
              <a:rPr lang="de-DE" dirty="0"/>
              <a:t> multi-</a:t>
            </a:r>
            <a:r>
              <a:rPr lang="de-DE" dirty="0" err="1"/>
              <a:t>ion</a:t>
            </a:r>
            <a:r>
              <a:rPr lang="de-DE" dirty="0"/>
              <a:t> </a:t>
            </a:r>
            <a:r>
              <a:rPr lang="de-DE" dirty="0" err="1"/>
              <a:t>spectroscopy</a:t>
            </a:r>
            <a:r>
              <a:rPr lang="de-DE" dirty="0"/>
              <a:t>. </a:t>
            </a:r>
            <a:r>
              <a:rPr lang="de-DE" dirty="0" err="1"/>
              <a:t>We</a:t>
            </a:r>
            <a:r>
              <a:rPr lang="de-DE" dirty="0"/>
              <a:t> </a:t>
            </a:r>
            <a:r>
              <a:rPr lang="de-DE" dirty="0" err="1"/>
              <a:t>see</a:t>
            </a:r>
            <a:r>
              <a:rPr lang="de-DE" dirty="0"/>
              <a:t> </a:t>
            </a:r>
            <a:r>
              <a:rPr lang="de-DE" dirty="0" err="1"/>
              <a:t>that</a:t>
            </a:r>
            <a:r>
              <a:rPr lang="de-DE" dirty="0"/>
              <a:t> </a:t>
            </a:r>
            <a:r>
              <a:rPr lang="de-DE" dirty="0" err="1"/>
              <a:t>we</a:t>
            </a:r>
            <a:r>
              <a:rPr lang="de-DE" dirty="0"/>
              <a:t> </a:t>
            </a:r>
            <a:r>
              <a:rPr lang="de-DE" dirty="0" err="1"/>
              <a:t>can</a:t>
            </a:r>
            <a:r>
              <a:rPr lang="de-DE" dirty="0"/>
              <a:t> </a:t>
            </a:r>
            <a:r>
              <a:rPr lang="de-DE" dirty="0" err="1"/>
              <a:t>keep</a:t>
            </a:r>
            <a:r>
              <a:rPr lang="de-DE" dirty="0"/>
              <a:t> a </a:t>
            </a:r>
            <a:r>
              <a:rPr lang="de-DE" dirty="0" err="1"/>
              <a:t>good</a:t>
            </a:r>
            <a:r>
              <a:rPr lang="de-DE" dirty="0"/>
              <a:t> </a:t>
            </a:r>
            <a:r>
              <a:rPr lang="de-DE" dirty="0" err="1"/>
              <a:t>contrast</a:t>
            </a:r>
            <a:r>
              <a:rPr lang="de-DE" dirty="0"/>
              <a:t> </a:t>
            </a:r>
            <a:r>
              <a:rPr lang="de-DE" dirty="0" err="1"/>
              <a:t>even</a:t>
            </a:r>
            <a:r>
              <a:rPr lang="de-DE" dirty="0"/>
              <a:t> </a:t>
            </a:r>
            <a:r>
              <a:rPr lang="de-DE" dirty="0" err="1"/>
              <a:t>with</a:t>
            </a:r>
            <a:r>
              <a:rPr lang="de-DE" dirty="0"/>
              <a:t> </a:t>
            </a:r>
            <a:r>
              <a:rPr lang="de-DE" dirty="0" err="1"/>
              <a:t>up</a:t>
            </a:r>
            <a:r>
              <a:rPr lang="de-DE" dirty="0"/>
              <a:t> </a:t>
            </a:r>
            <a:r>
              <a:rPr lang="de-DE" dirty="0" err="1"/>
              <a:t>to</a:t>
            </a:r>
            <a:r>
              <a:rPr lang="de-DE" dirty="0"/>
              <a:t> 8In+ </a:t>
            </a:r>
            <a:r>
              <a:rPr lang="de-DE" dirty="0" err="1"/>
              <a:t>ions</a:t>
            </a:r>
            <a:r>
              <a:rPr lang="de-DE" dirty="0"/>
              <a:t> </a:t>
            </a:r>
            <a:r>
              <a:rPr lang="de-DE" dirty="0" err="1"/>
              <a:t>which</a:t>
            </a:r>
            <a:r>
              <a:rPr lang="de-DE" dirty="0"/>
              <a:t> </a:t>
            </a:r>
            <a:r>
              <a:rPr lang="de-DE" dirty="0" err="1"/>
              <a:t>is</a:t>
            </a:r>
            <a:r>
              <a:rPr lang="de-DE" dirty="0"/>
              <a:t> a </a:t>
            </a:r>
            <a:r>
              <a:rPr lang="de-DE" dirty="0" err="1"/>
              <a:t>great</a:t>
            </a:r>
            <a:r>
              <a:rPr lang="de-DE" dirty="0"/>
              <a:t> </a:t>
            </a:r>
            <a:r>
              <a:rPr lang="de-DE" dirty="0" err="1"/>
              <a:t>result</a:t>
            </a:r>
            <a:r>
              <a:rPr lang="de-DE" dirty="0"/>
              <a:t>. </a:t>
            </a:r>
            <a:r>
              <a:rPr lang="de-DE" dirty="0" err="1"/>
              <a:t>Nevertheless</a:t>
            </a:r>
            <a:r>
              <a:rPr lang="de-DE" dirty="0"/>
              <a:t>, </a:t>
            </a:r>
            <a:r>
              <a:rPr lang="de-DE" dirty="0" err="1"/>
              <a:t>there</a:t>
            </a:r>
            <a:r>
              <a:rPr lang="de-DE" dirty="0"/>
              <a:t> </a:t>
            </a:r>
            <a:r>
              <a:rPr lang="de-DE" dirty="0" err="1"/>
              <a:t>are</a:t>
            </a:r>
            <a:r>
              <a:rPr lang="de-DE" dirty="0"/>
              <a:t> </a:t>
            </a:r>
            <a:r>
              <a:rPr lang="de-DE" dirty="0" err="1"/>
              <a:t>many</a:t>
            </a:r>
            <a:r>
              <a:rPr lang="de-DE" dirty="0"/>
              <a:t> </a:t>
            </a:r>
            <a:r>
              <a:rPr lang="de-DE" dirty="0" err="1"/>
              <a:t>challenges</a:t>
            </a:r>
            <a:r>
              <a:rPr lang="de-DE" dirty="0"/>
              <a:t> </a:t>
            </a:r>
            <a:r>
              <a:rPr lang="de-DE" dirty="0" err="1"/>
              <a:t>when</a:t>
            </a:r>
            <a:r>
              <a:rPr lang="de-DE" dirty="0"/>
              <a:t> </a:t>
            </a:r>
            <a:r>
              <a:rPr lang="de-DE" dirty="0" err="1"/>
              <a:t>concerning</a:t>
            </a:r>
            <a:r>
              <a:rPr lang="de-DE" dirty="0"/>
              <a:t> multi-</a:t>
            </a:r>
            <a:r>
              <a:rPr lang="de-DE" dirty="0" err="1"/>
              <a:t>ion</a:t>
            </a:r>
            <a:r>
              <a:rPr lang="de-DE" dirty="0"/>
              <a:t> </a:t>
            </a:r>
            <a:r>
              <a:rPr lang="de-DE" dirty="0" err="1"/>
              <a:t>spectroscopy</a:t>
            </a:r>
            <a:r>
              <a:rPr lang="de-DE" dirty="0"/>
              <a:t>. These will </a:t>
            </a:r>
            <a:r>
              <a:rPr lang="de-DE" dirty="0" err="1"/>
              <a:t>be</a:t>
            </a:r>
            <a:r>
              <a:rPr lang="de-DE" dirty="0"/>
              <a:t> </a:t>
            </a:r>
            <a:r>
              <a:rPr lang="de-DE" dirty="0" err="1"/>
              <a:t>discussed</a:t>
            </a:r>
            <a:r>
              <a:rPr lang="de-DE" dirty="0"/>
              <a:t> in </a:t>
            </a:r>
            <a:r>
              <a:rPr lang="de-DE" dirty="0" err="1"/>
              <a:t>my</a:t>
            </a:r>
            <a:r>
              <a:rPr lang="de-DE" dirty="0"/>
              <a:t> </a:t>
            </a:r>
            <a:r>
              <a:rPr lang="de-DE" dirty="0" err="1"/>
              <a:t>poster</a:t>
            </a:r>
            <a:r>
              <a:rPr lang="de-DE" dirty="0"/>
              <a:t> </a:t>
            </a:r>
            <a:r>
              <a:rPr lang="de-DE" dirty="0" err="1"/>
              <a:t>tomorrow</a:t>
            </a:r>
            <a:endParaRPr lang="en-US" dirty="0"/>
          </a:p>
        </p:txBody>
      </p:sp>
      <p:sp>
        <p:nvSpPr>
          <p:cNvPr id="4" name="Slide Number Placeholder 3"/>
          <p:cNvSpPr>
            <a:spLocks noGrp="1"/>
          </p:cNvSpPr>
          <p:nvPr>
            <p:ph type="sldNum" sz="quarter" idx="5"/>
          </p:nvPr>
        </p:nvSpPr>
        <p:spPr/>
        <p:txBody>
          <a:bodyPr/>
          <a:lstStyle/>
          <a:p>
            <a:fld id="{095DB8B9-F1EC-4D7B-965E-AFF691659E48}" type="slidenum">
              <a:rPr lang="de-DE" smtClean="0"/>
              <a:t>57</a:t>
            </a:fld>
            <a:endParaRPr lang="de-DE"/>
          </a:p>
        </p:txBody>
      </p:sp>
    </p:spTree>
    <p:extLst>
      <p:ext uri="{BB962C8B-B14F-4D97-AF65-F5344CB8AC3E}">
        <p14:creationId xmlns:p14="http://schemas.microsoft.com/office/powerpoint/2010/main" val="1636152765"/>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err="1"/>
              <a:t>We</a:t>
            </a:r>
            <a:r>
              <a:rPr lang="de-DE" dirty="0"/>
              <a:t> </a:t>
            </a:r>
            <a:r>
              <a:rPr lang="de-DE" dirty="0" err="1"/>
              <a:t>can</a:t>
            </a:r>
            <a:r>
              <a:rPr lang="de-DE" dirty="0"/>
              <a:t> also </a:t>
            </a:r>
            <a:r>
              <a:rPr lang="de-DE" dirty="0" err="1"/>
              <a:t>keep</a:t>
            </a:r>
            <a:r>
              <a:rPr lang="de-DE" dirty="0"/>
              <a:t> </a:t>
            </a:r>
            <a:r>
              <a:rPr lang="de-DE" dirty="0" err="1"/>
              <a:t>the</a:t>
            </a:r>
            <a:r>
              <a:rPr lang="de-DE" dirty="0"/>
              <a:t> Fourier-limited </a:t>
            </a:r>
            <a:r>
              <a:rPr lang="de-DE" dirty="0" err="1"/>
              <a:t>linewidth</a:t>
            </a:r>
            <a:r>
              <a:rPr lang="de-DE" dirty="0"/>
              <a:t> </a:t>
            </a:r>
            <a:r>
              <a:rPr lang="de-DE" dirty="0" err="1"/>
              <a:t>for</a:t>
            </a:r>
            <a:r>
              <a:rPr lang="de-DE" dirty="0"/>
              <a:t> multiple </a:t>
            </a:r>
            <a:r>
              <a:rPr lang="de-DE" dirty="0" err="1"/>
              <a:t>ions</a:t>
            </a:r>
            <a:r>
              <a:rPr lang="de-DE" dirty="0"/>
              <a:t>. Due </a:t>
            </a:r>
            <a:r>
              <a:rPr lang="de-DE" dirty="0" err="1"/>
              <a:t>to</a:t>
            </a:r>
            <a:r>
              <a:rPr lang="de-DE" dirty="0"/>
              <a:t> </a:t>
            </a:r>
            <a:r>
              <a:rPr lang="de-DE" dirty="0" err="1"/>
              <a:t>our</a:t>
            </a:r>
            <a:r>
              <a:rPr lang="de-DE" dirty="0"/>
              <a:t> </a:t>
            </a:r>
            <a:r>
              <a:rPr lang="de-DE" dirty="0" err="1"/>
              <a:t>camera-based</a:t>
            </a:r>
            <a:r>
              <a:rPr lang="de-DE" dirty="0"/>
              <a:t> </a:t>
            </a:r>
            <a:r>
              <a:rPr lang="de-DE" dirty="0" err="1"/>
              <a:t>readout</a:t>
            </a:r>
            <a:r>
              <a:rPr lang="de-DE" dirty="0"/>
              <a:t>, </a:t>
            </a:r>
            <a:r>
              <a:rPr lang="de-DE" dirty="0" err="1"/>
              <a:t>we</a:t>
            </a:r>
            <a:r>
              <a:rPr lang="de-DE" dirty="0"/>
              <a:t> </a:t>
            </a:r>
            <a:r>
              <a:rPr lang="de-DE" dirty="0" err="1"/>
              <a:t>can</a:t>
            </a:r>
            <a:r>
              <a:rPr lang="de-DE" dirty="0"/>
              <a:t> </a:t>
            </a:r>
            <a:r>
              <a:rPr lang="de-DE" dirty="0" err="1"/>
              <a:t>resolve</a:t>
            </a:r>
            <a:r>
              <a:rPr lang="de-DE" dirty="0"/>
              <a:t> all individual </a:t>
            </a:r>
            <a:r>
              <a:rPr lang="de-DE" dirty="0" err="1"/>
              <a:t>ions</a:t>
            </a:r>
            <a:r>
              <a:rPr lang="de-DE" dirty="0"/>
              <a:t> and </a:t>
            </a:r>
            <a:r>
              <a:rPr lang="de-DE" dirty="0" err="1"/>
              <a:t>see</a:t>
            </a:r>
            <a:r>
              <a:rPr lang="de-DE" dirty="0"/>
              <a:t> </a:t>
            </a:r>
            <a:r>
              <a:rPr lang="de-DE" dirty="0" err="1"/>
              <a:t>that</a:t>
            </a:r>
            <a:r>
              <a:rPr lang="de-DE" dirty="0"/>
              <a:t> </a:t>
            </a:r>
            <a:r>
              <a:rPr lang="de-DE" dirty="0" err="1"/>
              <a:t>they</a:t>
            </a:r>
            <a:r>
              <a:rPr lang="de-DE" dirty="0"/>
              <a:t> all </a:t>
            </a:r>
            <a:r>
              <a:rPr lang="de-DE" dirty="0" err="1"/>
              <a:t>contribute</a:t>
            </a:r>
            <a:r>
              <a:rPr lang="de-DE" dirty="0"/>
              <a:t> </a:t>
            </a:r>
            <a:r>
              <a:rPr lang="de-DE" dirty="0" err="1"/>
              <a:t>with</a:t>
            </a:r>
            <a:r>
              <a:rPr lang="de-DE" dirty="0"/>
              <a:t> </a:t>
            </a:r>
            <a:r>
              <a:rPr lang="de-DE" dirty="0" err="1"/>
              <a:t>the</a:t>
            </a:r>
            <a:r>
              <a:rPr lang="de-DE" dirty="0"/>
              <a:t> same </a:t>
            </a:r>
            <a:r>
              <a:rPr lang="de-DE" dirty="0" err="1"/>
              <a:t>contrast</a:t>
            </a:r>
            <a:endParaRPr lang="en-US" dirty="0"/>
          </a:p>
        </p:txBody>
      </p:sp>
      <p:sp>
        <p:nvSpPr>
          <p:cNvPr id="4" name="Slide Number Placeholder 3"/>
          <p:cNvSpPr>
            <a:spLocks noGrp="1"/>
          </p:cNvSpPr>
          <p:nvPr>
            <p:ph type="sldNum" sz="quarter" idx="5"/>
          </p:nvPr>
        </p:nvSpPr>
        <p:spPr/>
        <p:txBody>
          <a:bodyPr/>
          <a:lstStyle/>
          <a:p>
            <a:fld id="{095DB8B9-F1EC-4D7B-965E-AFF691659E48}" type="slidenum">
              <a:rPr lang="de-DE" smtClean="0"/>
              <a:t>58</a:t>
            </a:fld>
            <a:endParaRPr lang="de-DE"/>
          </a:p>
        </p:txBody>
      </p:sp>
    </p:spTree>
    <p:extLst>
      <p:ext uri="{BB962C8B-B14F-4D97-AF65-F5344CB8AC3E}">
        <p14:creationId xmlns:p14="http://schemas.microsoft.com/office/powerpoint/2010/main" val="389484199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59</a:t>
            </a:fld>
            <a:endParaRPr lang="de-DE"/>
          </a:p>
        </p:txBody>
      </p:sp>
    </p:spTree>
    <p:extLst>
      <p:ext uri="{BB962C8B-B14F-4D97-AF65-F5344CB8AC3E}">
        <p14:creationId xmlns:p14="http://schemas.microsoft.com/office/powerpoint/2010/main" val="519204852"/>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a:extLst>
              <a:ext uri="{FF2B5EF4-FFF2-40B4-BE49-F238E27FC236}">
                <a16:creationId xmlns:a16="http://schemas.microsoft.com/office/drawing/2014/main" id="{91F4757C-0219-4FE9-9118-D208D23EC698}"/>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a:extLst>
              <a:ext uri="{FF2B5EF4-FFF2-40B4-BE49-F238E27FC236}">
                <a16:creationId xmlns:a16="http://schemas.microsoft.com/office/drawing/2014/main" id="{D8533238-9828-436E-AE41-40C3D3A477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40964" name="Foliennummernplatzhalter 3">
            <a:extLst>
              <a:ext uri="{FF2B5EF4-FFF2-40B4-BE49-F238E27FC236}">
                <a16:creationId xmlns:a16="http://schemas.microsoft.com/office/drawing/2014/main" id="{BD866837-3004-487E-850D-27D259D5272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1659A3E6-E6AE-4C8E-80C3-20B16CE5719B}" type="slidenum">
              <a:rPr lang="de-DE" altLang="de-DE"/>
              <a:pPr>
                <a:spcBef>
                  <a:spcPct val="0"/>
                </a:spcBef>
              </a:pPr>
              <a:t>60</a:t>
            </a:fld>
            <a:endParaRPr lang="de-DE" altLang="de-DE"/>
          </a:p>
        </p:txBody>
      </p:sp>
    </p:spTree>
    <p:extLst>
      <p:ext uri="{BB962C8B-B14F-4D97-AF65-F5344CB8AC3E}">
        <p14:creationId xmlns:p14="http://schemas.microsoft.com/office/powerpoint/2010/main" val="180439790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47679" indent="-247679">
              <a:buFont typeface="+mj-lt"/>
              <a:buAutoNum type="arabicPeriod"/>
            </a:pPr>
            <a:endParaRPr lang="en-US" dirty="0"/>
          </a:p>
        </p:txBody>
      </p:sp>
      <p:sp>
        <p:nvSpPr>
          <p:cNvPr id="4" name="Slide Number Placeholder 3"/>
          <p:cNvSpPr>
            <a:spLocks noGrp="1"/>
          </p:cNvSpPr>
          <p:nvPr>
            <p:ph type="sldNum" sz="quarter" idx="5"/>
          </p:nvPr>
        </p:nvSpPr>
        <p:spPr/>
        <p:txBody>
          <a:bodyPr/>
          <a:lstStyle/>
          <a:p>
            <a:fld id="{C9B597B9-F8DB-436D-8A99-06CC1E874B3B}" type="slidenum">
              <a:rPr lang="de-DE" smtClean="0"/>
              <a:t>61</a:t>
            </a:fld>
            <a:endParaRPr lang="de-DE"/>
          </a:p>
        </p:txBody>
      </p:sp>
    </p:spTree>
    <p:extLst>
      <p:ext uri="{BB962C8B-B14F-4D97-AF65-F5344CB8AC3E}">
        <p14:creationId xmlns:p14="http://schemas.microsoft.com/office/powerpoint/2010/main" val="4930373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Folienbildplatzhalter 1">
            <a:extLst>
              <a:ext uri="{FF2B5EF4-FFF2-40B4-BE49-F238E27FC236}">
                <a16:creationId xmlns:a16="http://schemas.microsoft.com/office/drawing/2014/main" id="{9E33B8D3-3237-43D5-B210-4BCB49730388}"/>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1859" name="Notizenplatzhalter 2">
            <a:extLst>
              <a:ext uri="{FF2B5EF4-FFF2-40B4-BE49-F238E27FC236}">
                <a16:creationId xmlns:a16="http://schemas.microsoft.com/office/drawing/2014/main" id="{F2762F55-0253-4D47-BD51-B815F8666D1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121860" name="Foliennummernplatzhalter 3">
            <a:extLst>
              <a:ext uri="{FF2B5EF4-FFF2-40B4-BE49-F238E27FC236}">
                <a16:creationId xmlns:a16="http://schemas.microsoft.com/office/drawing/2014/main" id="{F2AA88FE-F673-4E0D-ACA8-A5253380E63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194193EA-51E8-4834-B8AB-5F07259D4C57}" type="slidenum">
              <a:rPr lang="de-DE" altLang="de-DE"/>
              <a:pPr>
                <a:spcBef>
                  <a:spcPct val="0"/>
                </a:spcBef>
              </a:pPr>
              <a:t>6</a:t>
            </a:fld>
            <a:endParaRPr lang="de-DE" altLang="de-DE"/>
          </a:p>
        </p:txBody>
      </p:sp>
    </p:spTree>
    <p:extLst>
      <p:ext uri="{BB962C8B-B14F-4D97-AF65-F5344CB8AC3E}">
        <p14:creationId xmlns:p14="http://schemas.microsoft.com/office/powerpoint/2010/main" val="2637648539"/>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A31F4F6A-8E0E-47E2-A66D-5E7CFB839BE3}" type="slidenum">
              <a:rPr lang="de-DE" smtClean="0"/>
              <a:t>62</a:t>
            </a:fld>
            <a:endParaRPr lang="de-DE"/>
          </a:p>
        </p:txBody>
      </p:sp>
    </p:spTree>
    <p:extLst>
      <p:ext uri="{BB962C8B-B14F-4D97-AF65-F5344CB8AC3E}">
        <p14:creationId xmlns:p14="http://schemas.microsoft.com/office/powerpoint/2010/main" val="192348750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63</a:t>
            </a:fld>
            <a:endParaRPr lang="de-DE"/>
          </a:p>
        </p:txBody>
      </p:sp>
    </p:spTree>
    <p:extLst>
      <p:ext uri="{BB962C8B-B14F-4D97-AF65-F5344CB8AC3E}">
        <p14:creationId xmlns:p14="http://schemas.microsoft.com/office/powerpoint/2010/main" val="3771564016"/>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olienbildplatzhalter 1">
            <a:extLst>
              <a:ext uri="{FF2B5EF4-FFF2-40B4-BE49-F238E27FC236}">
                <a16:creationId xmlns:a16="http://schemas.microsoft.com/office/drawing/2014/main" id="{985744B0-2A1D-4B42-8183-335CEB1B4C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izenplatzhalter 2">
            <a:extLst>
              <a:ext uri="{FF2B5EF4-FFF2-40B4-BE49-F238E27FC236}">
                <a16:creationId xmlns:a16="http://schemas.microsoft.com/office/drawing/2014/main" id="{5667D72B-D387-42FC-9398-2273C42C3A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b="1" dirty="0" err="1"/>
              <a:t>Yb</a:t>
            </a:r>
            <a:r>
              <a:rPr lang="de-DE" altLang="de-DE" b="1" dirty="0"/>
              <a:t>+: </a:t>
            </a:r>
            <a:r>
              <a:rPr lang="de-DE" altLang="de-DE" b="1" dirty="0" err="1"/>
              <a:t>enhancement</a:t>
            </a:r>
            <a:r>
              <a:rPr lang="de-DE" altLang="de-DE" b="1" dirty="0"/>
              <a:t> </a:t>
            </a:r>
            <a:r>
              <a:rPr lang="de-DE" altLang="de-DE" b="1" dirty="0" err="1"/>
              <a:t>factor</a:t>
            </a:r>
            <a:r>
              <a:rPr lang="de-DE" altLang="de-DE" b="1" dirty="0"/>
              <a:t> 14 </a:t>
            </a:r>
            <a:r>
              <a:rPr lang="de-DE" altLang="de-DE" b="1" dirty="0" err="1"/>
              <a:t>to</a:t>
            </a:r>
            <a:r>
              <a:rPr lang="de-DE" altLang="de-DE" b="1" dirty="0"/>
              <a:t> Ca+ ! :   \Delta E </a:t>
            </a:r>
            <a:r>
              <a:rPr lang="de-DE" altLang="de-DE" b="1" dirty="0">
                <a:sym typeface="Wingdings" panose="05000000000000000000" pitchFamily="2" charset="2"/>
              </a:rPr>
              <a:t> </a:t>
            </a:r>
            <a:r>
              <a:rPr lang="de-DE" altLang="de-DE" b="1" dirty="0" err="1">
                <a:sym typeface="Wingdings" panose="05000000000000000000" pitchFamily="2" charset="2"/>
              </a:rPr>
              <a:t>no</a:t>
            </a:r>
            <a:r>
              <a:rPr lang="de-DE" altLang="de-DE" b="1" dirty="0">
                <a:sym typeface="Wingdings" panose="05000000000000000000" pitchFamily="2" charset="2"/>
              </a:rPr>
              <a:t> boost, </a:t>
            </a:r>
            <a:r>
              <a:rPr lang="de-DE" altLang="de-DE" b="1" dirty="0" err="1">
                <a:sym typeface="Wingdings" panose="05000000000000000000" pitchFamily="2" charset="2"/>
              </a:rPr>
              <a:t>no</a:t>
            </a:r>
            <a:r>
              <a:rPr lang="de-DE" altLang="de-DE" b="1" dirty="0">
                <a:sym typeface="Wingdings" panose="05000000000000000000" pitchFamily="2" charset="2"/>
              </a:rPr>
              <a:t> annual </a:t>
            </a:r>
            <a:r>
              <a:rPr lang="de-DE" altLang="de-DE" b="1" dirty="0" err="1">
                <a:sym typeface="Wingdings" panose="05000000000000000000" pitchFamily="2" charset="2"/>
              </a:rPr>
              <a:t>modulation</a:t>
            </a:r>
            <a:r>
              <a:rPr lang="de-DE" altLang="de-DE" b="1" dirty="0">
                <a:sym typeface="Wingdings" panose="05000000000000000000" pitchFamily="2" charset="2"/>
              </a:rPr>
              <a:t> </a:t>
            </a:r>
            <a:r>
              <a:rPr lang="de-DE" altLang="de-DE" b="1" dirty="0" err="1">
                <a:sym typeface="Wingdings" panose="05000000000000000000" pitchFamily="2" charset="2"/>
              </a:rPr>
              <a:t>included</a:t>
            </a:r>
            <a:r>
              <a:rPr lang="de-DE" altLang="de-DE" b="1" dirty="0">
                <a:sym typeface="Wingdings" panose="05000000000000000000" pitchFamily="2" charset="2"/>
              </a:rPr>
              <a:t> !!  C0 </a:t>
            </a:r>
            <a:r>
              <a:rPr lang="de-DE" altLang="de-DE" b="1" dirty="0" err="1">
                <a:sym typeface="Wingdings" panose="05000000000000000000" pitchFamily="2" charset="2"/>
              </a:rPr>
              <a:t>contains</a:t>
            </a:r>
            <a:r>
              <a:rPr lang="de-DE" altLang="de-DE" b="1" dirty="0">
                <a:sym typeface="Wingdings" panose="05000000000000000000" pitchFamily="2" charset="2"/>
              </a:rPr>
              <a:t> </a:t>
            </a:r>
            <a:r>
              <a:rPr lang="de-DE" altLang="de-DE" b="1" dirty="0" err="1">
                <a:sym typeface="Wingdings" panose="05000000000000000000" pitchFamily="2" charset="2"/>
              </a:rPr>
              <a:t>spatial</a:t>
            </a:r>
            <a:r>
              <a:rPr lang="de-DE" altLang="de-DE" b="1" dirty="0">
                <a:sym typeface="Wingdings" panose="05000000000000000000" pitchFamily="2" charset="2"/>
              </a:rPr>
              <a:t> </a:t>
            </a:r>
            <a:r>
              <a:rPr lang="de-DE" altLang="de-DE" b="1" dirty="0" err="1">
                <a:sym typeface="Wingdings" panose="05000000000000000000" pitchFamily="2" charset="2"/>
              </a:rPr>
              <a:t>elements</a:t>
            </a:r>
            <a:r>
              <a:rPr lang="de-DE" altLang="de-DE" b="1" dirty="0">
                <a:sym typeface="Wingdings" panose="05000000000000000000" pitchFamily="2" charset="2"/>
              </a:rPr>
              <a:t> </a:t>
            </a:r>
            <a:r>
              <a:rPr lang="de-DE" altLang="de-DE" b="1" dirty="0" err="1">
                <a:sym typeface="Wingdings" panose="05000000000000000000" pitchFamily="2" charset="2"/>
              </a:rPr>
              <a:t>of</a:t>
            </a:r>
            <a:r>
              <a:rPr lang="de-DE" altLang="de-DE" b="1" dirty="0">
                <a:sym typeface="Wingdings" panose="05000000000000000000" pitchFamily="2" charset="2"/>
              </a:rPr>
              <a:t> frame </a:t>
            </a:r>
            <a:r>
              <a:rPr lang="de-DE" altLang="de-DE" b="1" dirty="0" err="1">
                <a:sym typeface="Wingdings" panose="05000000000000000000" pitchFamily="2" charset="2"/>
              </a:rPr>
              <a:t>dependent</a:t>
            </a:r>
            <a:r>
              <a:rPr lang="de-DE" altLang="de-DE" b="1" dirty="0">
                <a:sym typeface="Wingdings" panose="05000000000000000000" pitchFamily="2" charset="2"/>
              </a:rPr>
              <a:t> </a:t>
            </a:r>
            <a:r>
              <a:rPr lang="de-DE" altLang="de-DE" b="1" dirty="0" err="1">
                <a:sym typeface="Wingdings" panose="05000000000000000000" pitchFamily="2" charset="2"/>
              </a:rPr>
              <a:t>cµn</a:t>
            </a:r>
            <a:r>
              <a:rPr lang="de-DE" altLang="de-DE" b="1" dirty="0">
                <a:sym typeface="Wingdings" panose="05000000000000000000" pitchFamily="2" charset="2"/>
              </a:rPr>
              <a:t> </a:t>
            </a:r>
            <a:r>
              <a:rPr lang="de-DE" altLang="de-DE" b="1" dirty="0" err="1">
                <a:sym typeface="Wingdings" panose="05000000000000000000" pitchFamily="2" charset="2"/>
              </a:rPr>
              <a:t>tensor</a:t>
            </a:r>
            <a:r>
              <a:rPr lang="de-DE" altLang="de-DE" b="1" dirty="0">
                <a:sym typeface="Wingdings" panose="05000000000000000000" pitchFamily="2" charset="2"/>
              </a:rPr>
              <a:t>! </a:t>
            </a:r>
            <a:endParaRPr lang="de-DE" altLang="de-DE" b="1" dirty="0"/>
          </a:p>
        </p:txBody>
      </p:sp>
      <p:sp>
        <p:nvSpPr>
          <p:cNvPr id="103428" name="Foliennummernplatzhalter 3">
            <a:extLst>
              <a:ext uri="{FF2B5EF4-FFF2-40B4-BE49-F238E27FC236}">
                <a16:creationId xmlns:a16="http://schemas.microsoft.com/office/drawing/2014/main" id="{12287F84-E776-40F9-9ADA-BD5FC803BAE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264DBB2-CAE9-441A-98FD-C708993045C1}" type="slidenum">
              <a:rPr lang="de-DE" altLang="de-DE"/>
              <a:pPr>
                <a:spcBef>
                  <a:spcPct val="0"/>
                </a:spcBef>
              </a:pPr>
              <a:t>64</a:t>
            </a:fld>
            <a:endParaRPr lang="de-DE" altLang="de-DE"/>
          </a:p>
        </p:txBody>
      </p:sp>
    </p:spTree>
    <p:extLst>
      <p:ext uri="{BB962C8B-B14F-4D97-AF65-F5344CB8AC3E}">
        <p14:creationId xmlns:p14="http://schemas.microsoft.com/office/powerpoint/2010/main" val="4197055079"/>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olienbildplatzhalter 1">
            <a:extLst>
              <a:ext uri="{FF2B5EF4-FFF2-40B4-BE49-F238E27FC236}">
                <a16:creationId xmlns:a16="http://schemas.microsoft.com/office/drawing/2014/main" id="{985744B0-2A1D-4B42-8183-335CEB1B4C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izenplatzhalter 2">
            <a:extLst>
              <a:ext uri="{FF2B5EF4-FFF2-40B4-BE49-F238E27FC236}">
                <a16:creationId xmlns:a16="http://schemas.microsoft.com/office/drawing/2014/main" id="{5667D72B-D387-42FC-9398-2273C42C3A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b="1" dirty="0" err="1"/>
              <a:t>Yb</a:t>
            </a:r>
            <a:r>
              <a:rPr lang="de-DE" altLang="de-DE" b="1" dirty="0"/>
              <a:t>+: </a:t>
            </a:r>
            <a:r>
              <a:rPr lang="de-DE" altLang="de-DE" b="1" dirty="0" err="1"/>
              <a:t>enhancement</a:t>
            </a:r>
            <a:r>
              <a:rPr lang="de-DE" altLang="de-DE" b="1" dirty="0"/>
              <a:t> </a:t>
            </a:r>
            <a:r>
              <a:rPr lang="de-DE" altLang="de-DE" b="1" dirty="0" err="1"/>
              <a:t>factor</a:t>
            </a:r>
            <a:r>
              <a:rPr lang="de-DE" altLang="de-DE" b="1" dirty="0"/>
              <a:t> 14 </a:t>
            </a:r>
            <a:r>
              <a:rPr lang="de-DE" altLang="de-DE" b="1" dirty="0" err="1"/>
              <a:t>to</a:t>
            </a:r>
            <a:r>
              <a:rPr lang="de-DE" altLang="de-DE" b="1" dirty="0"/>
              <a:t> Ca+ ! :   \Delta E </a:t>
            </a:r>
            <a:r>
              <a:rPr lang="de-DE" altLang="de-DE" b="1" dirty="0">
                <a:sym typeface="Wingdings" panose="05000000000000000000" pitchFamily="2" charset="2"/>
              </a:rPr>
              <a:t> </a:t>
            </a:r>
            <a:r>
              <a:rPr lang="de-DE" altLang="de-DE" b="1" dirty="0" err="1">
                <a:sym typeface="Wingdings" panose="05000000000000000000" pitchFamily="2" charset="2"/>
              </a:rPr>
              <a:t>no</a:t>
            </a:r>
            <a:r>
              <a:rPr lang="de-DE" altLang="de-DE" b="1" dirty="0">
                <a:sym typeface="Wingdings" panose="05000000000000000000" pitchFamily="2" charset="2"/>
              </a:rPr>
              <a:t> boost, </a:t>
            </a:r>
            <a:r>
              <a:rPr lang="de-DE" altLang="de-DE" b="1" dirty="0" err="1">
                <a:sym typeface="Wingdings" panose="05000000000000000000" pitchFamily="2" charset="2"/>
              </a:rPr>
              <a:t>no</a:t>
            </a:r>
            <a:r>
              <a:rPr lang="de-DE" altLang="de-DE" b="1" dirty="0">
                <a:sym typeface="Wingdings" panose="05000000000000000000" pitchFamily="2" charset="2"/>
              </a:rPr>
              <a:t> annual </a:t>
            </a:r>
            <a:r>
              <a:rPr lang="de-DE" altLang="de-DE" b="1" dirty="0" err="1">
                <a:sym typeface="Wingdings" panose="05000000000000000000" pitchFamily="2" charset="2"/>
              </a:rPr>
              <a:t>modulation</a:t>
            </a:r>
            <a:r>
              <a:rPr lang="de-DE" altLang="de-DE" b="1" dirty="0">
                <a:sym typeface="Wingdings" panose="05000000000000000000" pitchFamily="2" charset="2"/>
              </a:rPr>
              <a:t> </a:t>
            </a:r>
            <a:r>
              <a:rPr lang="de-DE" altLang="de-DE" b="1" dirty="0" err="1">
                <a:sym typeface="Wingdings" panose="05000000000000000000" pitchFamily="2" charset="2"/>
              </a:rPr>
              <a:t>included</a:t>
            </a:r>
            <a:r>
              <a:rPr lang="de-DE" altLang="de-DE" b="1" dirty="0">
                <a:sym typeface="Wingdings" panose="05000000000000000000" pitchFamily="2" charset="2"/>
              </a:rPr>
              <a:t> !!  C0 </a:t>
            </a:r>
            <a:r>
              <a:rPr lang="de-DE" altLang="de-DE" b="1" dirty="0" err="1">
                <a:sym typeface="Wingdings" panose="05000000000000000000" pitchFamily="2" charset="2"/>
              </a:rPr>
              <a:t>contains</a:t>
            </a:r>
            <a:r>
              <a:rPr lang="de-DE" altLang="de-DE" b="1" dirty="0">
                <a:sym typeface="Wingdings" panose="05000000000000000000" pitchFamily="2" charset="2"/>
              </a:rPr>
              <a:t> </a:t>
            </a:r>
            <a:r>
              <a:rPr lang="de-DE" altLang="de-DE" b="1" dirty="0" err="1">
                <a:sym typeface="Wingdings" panose="05000000000000000000" pitchFamily="2" charset="2"/>
              </a:rPr>
              <a:t>spatial</a:t>
            </a:r>
            <a:r>
              <a:rPr lang="de-DE" altLang="de-DE" b="1" dirty="0">
                <a:sym typeface="Wingdings" panose="05000000000000000000" pitchFamily="2" charset="2"/>
              </a:rPr>
              <a:t> </a:t>
            </a:r>
            <a:r>
              <a:rPr lang="de-DE" altLang="de-DE" b="1" dirty="0" err="1">
                <a:sym typeface="Wingdings" panose="05000000000000000000" pitchFamily="2" charset="2"/>
              </a:rPr>
              <a:t>elements</a:t>
            </a:r>
            <a:r>
              <a:rPr lang="de-DE" altLang="de-DE" b="1" dirty="0">
                <a:sym typeface="Wingdings" panose="05000000000000000000" pitchFamily="2" charset="2"/>
              </a:rPr>
              <a:t> </a:t>
            </a:r>
            <a:r>
              <a:rPr lang="de-DE" altLang="de-DE" b="1" dirty="0" err="1">
                <a:sym typeface="Wingdings" panose="05000000000000000000" pitchFamily="2" charset="2"/>
              </a:rPr>
              <a:t>of</a:t>
            </a:r>
            <a:r>
              <a:rPr lang="de-DE" altLang="de-DE" b="1" dirty="0">
                <a:sym typeface="Wingdings" panose="05000000000000000000" pitchFamily="2" charset="2"/>
              </a:rPr>
              <a:t> frame </a:t>
            </a:r>
            <a:r>
              <a:rPr lang="de-DE" altLang="de-DE" b="1" dirty="0" err="1">
                <a:sym typeface="Wingdings" panose="05000000000000000000" pitchFamily="2" charset="2"/>
              </a:rPr>
              <a:t>dependent</a:t>
            </a:r>
            <a:r>
              <a:rPr lang="de-DE" altLang="de-DE" b="1" dirty="0">
                <a:sym typeface="Wingdings" panose="05000000000000000000" pitchFamily="2" charset="2"/>
              </a:rPr>
              <a:t> </a:t>
            </a:r>
            <a:r>
              <a:rPr lang="de-DE" altLang="de-DE" b="1" dirty="0" err="1">
                <a:sym typeface="Wingdings" panose="05000000000000000000" pitchFamily="2" charset="2"/>
              </a:rPr>
              <a:t>cµn</a:t>
            </a:r>
            <a:r>
              <a:rPr lang="de-DE" altLang="de-DE" b="1" dirty="0">
                <a:sym typeface="Wingdings" panose="05000000000000000000" pitchFamily="2" charset="2"/>
              </a:rPr>
              <a:t> </a:t>
            </a:r>
            <a:r>
              <a:rPr lang="de-DE" altLang="de-DE" b="1" dirty="0" err="1">
                <a:sym typeface="Wingdings" panose="05000000000000000000" pitchFamily="2" charset="2"/>
              </a:rPr>
              <a:t>tensor</a:t>
            </a:r>
            <a:r>
              <a:rPr lang="de-DE" altLang="de-DE" b="1" dirty="0">
                <a:sym typeface="Wingdings" panose="05000000000000000000" pitchFamily="2" charset="2"/>
              </a:rPr>
              <a:t>! </a:t>
            </a:r>
            <a:endParaRPr lang="de-DE" altLang="de-DE" b="1" dirty="0"/>
          </a:p>
        </p:txBody>
      </p:sp>
      <p:sp>
        <p:nvSpPr>
          <p:cNvPr id="103428" name="Foliennummernplatzhalter 3">
            <a:extLst>
              <a:ext uri="{FF2B5EF4-FFF2-40B4-BE49-F238E27FC236}">
                <a16:creationId xmlns:a16="http://schemas.microsoft.com/office/drawing/2014/main" id="{12287F84-E776-40F9-9ADA-BD5FC803BAE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264DBB2-CAE9-441A-98FD-C708993045C1}" type="slidenum">
              <a:rPr lang="de-DE" altLang="de-DE"/>
              <a:pPr>
                <a:spcBef>
                  <a:spcPct val="0"/>
                </a:spcBef>
              </a:pPr>
              <a:t>65</a:t>
            </a:fld>
            <a:endParaRPr lang="de-DE" altLang="de-DE"/>
          </a:p>
        </p:txBody>
      </p:sp>
    </p:spTree>
    <p:extLst>
      <p:ext uri="{BB962C8B-B14F-4D97-AF65-F5344CB8AC3E}">
        <p14:creationId xmlns:p14="http://schemas.microsoft.com/office/powerpoint/2010/main" val="78979355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olienbildplatzhalter 1">
            <a:extLst>
              <a:ext uri="{FF2B5EF4-FFF2-40B4-BE49-F238E27FC236}">
                <a16:creationId xmlns:a16="http://schemas.microsoft.com/office/drawing/2014/main" id="{985744B0-2A1D-4B42-8183-335CEB1B4C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izenplatzhalter 2">
            <a:extLst>
              <a:ext uri="{FF2B5EF4-FFF2-40B4-BE49-F238E27FC236}">
                <a16:creationId xmlns:a16="http://schemas.microsoft.com/office/drawing/2014/main" id="{5667D72B-D387-42FC-9398-2273C42C3A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b="1" dirty="0"/>
              <a:t>Also </a:t>
            </a:r>
            <a:r>
              <a:rPr lang="de-DE" altLang="de-DE" b="1" dirty="0" err="1"/>
              <a:t>others</a:t>
            </a:r>
            <a:r>
              <a:rPr lang="de-DE" altLang="de-DE" b="1" dirty="0"/>
              <a:t>, HCIs + Thorium </a:t>
            </a:r>
            <a:r>
              <a:rPr lang="de-DE" altLang="de-DE" b="1" dirty="0" err="1"/>
              <a:t>have</a:t>
            </a:r>
            <a:r>
              <a:rPr lang="de-DE" altLang="de-DE" b="1" dirty="0"/>
              <a:t> </a:t>
            </a:r>
            <a:r>
              <a:rPr lang="de-DE" altLang="de-DE" b="1" dirty="0" err="1"/>
              <a:t>been</a:t>
            </a:r>
            <a:r>
              <a:rPr lang="de-DE" altLang="de-DE" b="1" dirty="0"/>
              <a:t> </a:t>
            </a:r>
            <a:r>
              <a:rPr lang="de-DE" altLang="de-DE" b="1" dirty="0" err="1"/>
              <a:t>identified</a:t>
            </a:r>
            <a:r>
              <a:rPr lang="de-DE" altLang="de-DE" b="1" dirty="0"/>
              <a:t>.  Here: </a:t>
            </a:r>
            <a:r>
              <a:rPr lang="de-DE" altLang="de-DE" b="1" dirty="0" err="1"/>
              <a:t>currently</a:t>
            </a:r>
            <a:r>
              <a:rPr lang="de-DE" altLang="de-DE" b="1" dirty="0"/>
              <a:t> </a:t>
            </a:r>
            <a:r>
              <a:rPr lang="de-DE" altLang="de-DE" b="1" dirty="0" err="1"/>
              <a:t>accessible</a:t>
            </a:r>
            <a:r>
              <a:rPr lang="de-DE" altLang="de-DE" b="1" dirty="0"/>
              <a:t> </a:t>
            </a:r>
            <a:r>
              <a:rPr lang="de-DE" altLang="de-DE" b="1" dirty="0" err="1"/>
              <a:t>ones</a:t>
            </a:r>
            <a:r>
              <a:rPr lang="de-DE" altLang="de-DE" b="1" dirty="0"/>
              <a:t>.</a:t>
            </a:r>
          </a:p>
        </p:txBody>
      </p:sp>
      <p:sp>
        <p:nvSpPr>
          <p:cNvPr id="103428" name="Foliennummernplatzhalter 3">
            <a:extLst>
              <a:ext uri="{FF2B5EF4-FFF2-40B4-BE49-F238E27FC236}">
                <a16:creationId xmlns:a16="http://schemas.microsoft.com/office/drawing/2014/main" id="{12287F84-E776-40F9-9ADA-BD5FC803BAE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264DBB2-CAE9-441A-98FD-C708993045C1}" type="slidenum">
              <a:rPr lang="de-DE" altLang="de-DE"/>
              <a:pPr>
                <a:spcBef>
                  <a:spcPct val="0"/>
                </a:spcBef>
              </a:pPr>
              <a:t>66</a:t>
            </a:fld>
            <a:endParaRPr lang="de-DE" altLang="de-DE"/>
          </a:p>
        </p:txBody>
      </p:sp>
    </p:spTree>
    <p:extLst>
      <p:ext uri="{BB962C8B-B14F-4D97-AF65-F5344CB8AC3E}">
        <p14:creationId xmlns:p14="http://schemas.microsoft.com/office/powerpoint/2010/main" val="391690442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Folienbildplatzhalter 1">
            <a:extLst>
              <a:ext uri="{FF2B5EF4-FFF2-40B4-BE49-F238E27FC236}">
                <a16:creationId xmlns:a16="http://schemas.microsoft.com/office/drawing/2014/main" id="{985744B0-2A1D-4B42-8183-335CEB1B4C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3427" name="Notizenplatzhalter 2">
            <a:extLst>
              <a:ext uri="{FF2B5EF4-FFF2-40B4-BE49-F238E27FC236}">
                <a16:creationId xmlns:a16="http://schemas.microsoft.com/office/drawing/2014/main" id="{5667D72B-D387-42FC-9398-2273C42C3A6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de-DE" altLang="de-DE" b="1" dirty="0"/>
              <a:t>Also </a:t>
            </a:r>
            <a:r>
              <a:rPr lang="de-DE" altLang="de-DE" b="1" dirty="0" err="1"/>
              <a:t>others</a:t>
            </a:r>
            <a:r>
              <a:rPr lang="de-DE" altLang="de-DE" b="1" dirty="0"/>
              <a:t>, HCIs + Thorium </a:t>
            </a:r>
            <a:r>
              <a:rPr lang="de-DE" altLang="de-DE" b="1" dirty="0" err="1"/>
              <a:t>have</a:t>
            </a:r>
            <a:r>
              <a:rPr lang="de-DE" altLang="de-DE" b="1" dirty="0"/>
              <a:t> </a:t>
            </a:r>
            <a:r>
              <a:rPr lang="de-DE" altLang="de-DE" b="1" dirty="0" err="1"/>
              <a:t>been</a:t>
            </a:r>
            <a:r>
              <a:rPr lang="de-DE" altLang="de-DE" b="1" dirty="0"/>
              <a:t> </a:t>
            </a:r>
            <a:r>
              <a:rPr lang="de-DE" altLang="de-DE" b="1" dirty="0" err="1"/>
              <a:t>identified</a:t>
            </a:r>
            <a:r>
              <a:rPr lang="de-DE" altLang="de-DE" b="1" dirty="0"/>
              <a:t>.  Here: </a:t>
            </a:r>
            <a:r>
              <a:rPr lang="de-DE" altLang="de-DE" b="1" dirty="0" err="1"/>
              <a:t>currently</a:t>
            </a:r>
            <a:r>
              <a:rPr lang="de-DE" altLang="de-DE" b="1" dirty="0"/>
              <a:t> </a:t>
            </a:r>
            <a:r>
              <a:rPr lang="de-DE" altLang="de-DE" b="1" dirty="0" err="1"/>
              <a:t>accessible</a:t>
            </a:r>
            <a:r>
              <a:rPr lang="de-DE" altLang="de-DE" b="1" dirty="0"/>
              <a:t> </a:t>
            </a:r>
            <a:r>
              <a:rPr lang="de-DE" altLang="de-DE" b="1" dirty="0" err="1"/>
              <a:t>ones</a:t>
            </a:r>
            <a:r>
              <a:rPr lang="de-DE" altLang="de-DE" b="1" dirty="0"/>
              <a:t>.</a:t>
            </a:r>
          </a:p>
        </p:txBody>
      </p:sp>
      <p:sp>
        <p:nvSpPr>
          <p:cNvPr id="103428" name="Foliennummernplatzhalter 3">
            <a:extLst>
              <a:ext uri="{FF2B5EF4-FFF2-40B4-BE49-F238E27FC236}">
                <a16:creationId xmlns:a16="http://schemas.microsoft.com/office/drawing/2014/main" id="{12287F84-E776-40F9-9ADA-BD5FC803BAE6}"/>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spcBef>
                <a:spcPct val="0"/>
              </a:spcBef>
            </a:pPr>
            <a:fld id="{0264DBB2-CAE9-441A-98FD-C708993045C1}" type="slidenum">
              <a:rPr lang="de-DE" altLang="de-DE"/>
              <a:pPr>
                <a:spcBef>
                  <a:spcPct val="0"/>
                </a:spcBef>
              </a:pPr>
              <a:t>67</a:t>
            </a:fld>
            <a:endParaRPr lang="de-DE" altLang="de-DE"/>
          </a:p>
        </p:txBody>
      </p:sp>
    </p:spTree>
    <p:extLst>
      <p:ext uri="{BB962C8B-B14F-4D97-AF65-F5344CB8AC3E}">
        <p14:creationId xmlns:p14="http://schemas.microsoft.com/office/powerpoint/2010/main" val="293455751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68</a:t>
            </a:fld>
            <a:endParaRPr lang="de-DE"/>
          </a:p>
        </p:txBody>
      </p:sp>
    </p:spTree>
    <p:extLst>
      <p:ext uri="{BB962C8B-B14F-4D97-AF65-F5344CB8AC3E}">
        <p14:creationId xmlns:p14="http://schemas.microsoft.com/office/powerpoint/2010/main" val="11576313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69</a:t>
            </a:fld>
            <a:endParaRPr lang="de-DE"/>
          </a:p>
        </p:txBody>
      </p:sp>
    </p:spTree>
    <p:extLst>
      <p:ext uri="{BB962C8B-B14F-4D97-AF65-F5344CB8AC3E}">
        <p14:creationId xmlns:p14="http://schemas.microsoft.com/office/powerpoint/2010/main" val="323285537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Folienbildplatzhalter 1">
            <a:extLst>
              <a:ext uri="{FF2B5EF4-FFF2-40B4-BE49-F238E27FC236}">
                <a16:creationId xmlns:a16="http://schemas.microsoft.com/office/drawing/2014/main" id="{8F52BCDD-83B1-48CD-92D6-4D9FFC10F7CC}"/>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0179" name="Notizenplatzhalter 2">
            <a:extLst>
              <a:ext uri="{FF2B5EF4-FFF2-40B4-BE49-F238E27FC236}">
                <a16:creationId xmlns:a16="http://schemas.microsoft.com/office/drawing/2014/main" id="{16FB4244-BEC3-4D63-AA53-DEF26DD645A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marL="247679" indent="-247679">
              <a:buFont typeface="+mj-lt"/>
              <a:buAutoNum type="arabicPeriod"/>
            </a:pPr>
            <a:endParaRPr lang="en-US" altLang="de-DE" baseline="0" dirty="0"/>
          </a:p>
        </p:txBody>
      </p:sp>
      <p:sp>
        <p:nvSpPr>
          <p:cNvPr id="50180" name="Foliennummernplatzhalter 3">
            <a:extLst>
              <a:ext uri="{FF2B5EF4-FFF2-40B4-BE49-F238E27FC236}">
                <a16:creationId xmlns:a16="http://schemas.microsoft.com/office/drawing/2014/main" id="{C4D546CD-E936-49A5-AC5E-DB56FE88C0D6}"/>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59" indent="-309600">
              <a:spcBef>
                <a:spcPct val="30000"/>
              </a:spcBef>
              <a:defRPr sz="1300">
                <a:solidFill>
                  <a:schemeClr val="tx1"/>
                </a:solidFill>
                <a:latin typeface="Calibri" panose="020F0502020204030204" pitchFamily="34" charset="0"/>
              </a:defRPr>
            </a:lvl2pPr>
            <a:lvl3pPr marL="1238399" indent="-247679">
              <a:spcBef>
                <a:spcPct val="30000"/>
              </a:spcBef>
              <a:defRPr sz="1300">
                <a:solidFill>
                  <a:schemeClr val="tx1"/>
                </a:solidFill>
                <a:latin typeface="Calibri" panose="020F0502020204030204" pitchFamily="34" charset="0"/>
              </a:defRPr>
            </a:lvl3pPr>
            <a:lvl4pPr marL="1733759" indent="-247679">
              <a:spcBef>
                <a:spcPct val="30000"/>
              </a:spcBef>
              <a:defRPr sz="1300">
                <a:solidFill>
                  <a:schemeClr val="tx1"/>
                </a:solidFill>
                <a:latin typeface="Calibri" panose="020F0502020204030204" pitchFamily="34" charset="0"/>
              </a:defRPr>
            </a:lvl4pPr>
            <a:lvl5pPr marL="2229117" indent="-247679">
              <a:spcBef>
                <a:spcPct val="30000"/>
              </a:spcBef>
              <a:defRPr sz="1300">
                <a:solidFill>
                  <a:schemeClr val="tx1"/>
                </a:solidFill>
                <a:latin typeface="Calibri" panose="020F0502020204030204" pitchFamily="34" charset="0"/>
              </a:defRPr>
            </a:lvl5pPr>
            <a:lvl6pPr marL="2724477" indent="-247679" eaLnBrk="0" fontAlgn="base" hangingPunct="0">
              <a:spcBef>
                <a:spcPct val="30000"/>
              </a:spcBef>
              <a:spcAft>
                <a:spcPct val="0"/>
              </a:spcAft>
              <a:defRPr sz="1300">
                <a:solidFill>
                  <a:schemeClr val="tx1"/>
                </a:solidFill>
                <a:latin typeface="Calibri" panose="020F0502020204030204" pitchFamily="34" charset="0"/>
              </a:defRPr>
            </a:lvl6pPr>
            <a:lvl7pPr marL="3219837" indent="-247679" eaLnBrk="0" fontAlgn="base" hangingPunct="0">
              <a:spcBef>
                <a:spcPct val="30000"/>
              </a:spcBef>
              <a:spcAft>
                <a:spcPct val="0"/>
              </a:spcAft>
              <a:defRPr sz="1300">
                <a:solidFill>
                  <a:schemeClr val="tx1"/>
                </a:solidFill>
                <a:latin typeface="Calibri" panose="020F0502020204030204" pitchFamily="34" charset="0"/>
              </a:defRPr>
            </a:lvl7pPr>
            <a:lvl8pPr marL="3715197" indent="-247679" eaLnBrk="0" fontAlgn="base" hangingPunct="0">
              <a:spcBef>
                <a:spcPct val="30000"/>
              </a:spcBef>
              <a:spcAft>
                <a:spcPct val="0"/>
              </a:spcAft>
              <a:defRPr sz="1300">
                <a:solidFill>
                  <a:schemeClr val="tx1"/>
                </a:solidFill>
                <a:latin typeface="Calibri" panose="020F0502020204030204" pitchFamily="34" charset="0"/>
              </a:defRPr>
            </a:lvl8pPr>
            <a:lvl9pPr marL="4210555" indent="-247679"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E10D989A-C654-445E-AF61-BB3FA529EFEA}" type="slidenum">
              <a:rPr lang="de-DE" altLang="de-DE"/>
              <a:pPr>
                <a:spcBef>
                  <a:spcPct val="0"/>
                </a:spcBef>
              </a:pPr>
              <a:t>70</a:t>
            </a:fld>
            <a:endParaRPr lang="de-DE" altLang="de-DE"/>
          </a:p>
        </p:txBody>
      </p:sp>
    </p:spTree>
    <p:extLst>
      <p:ext uri="{BB962C8B-B14F-4D97-AF65-F5344CB8AC3E}">
        <p14:creationId xmlns:p14="http://schemas.microsoft.com/office/powerpoint/2010/main" val="354306167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71</a:t>
            </a:fld>
            <a:endParaRPr lang="de-DE"/>
          </a:p>
        </p:txBody>
      </p:sp>
    </p:spTree>
    <p:extLst>
      <p:ext uri="{BB962C8B-B14F-4D97-AF65-F5344CB8AC3E}">
        <p14:creationId xmlns:p14="http://schemas.microsoft.com/office/powerpoint/2010/main" val="39305740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Folienbildplatzhalter 1">
            <a:extLst>
              <a:ext uri="{FF2B5EF4-FFF2-40B4-BE49-F238E27FC236}">
                <a16:creationId xmlns:a16="http://schemas.microsoft.com/office/drawing/2014/main" id="{5E487BB9-E9F3-40D9-9374-9BE8E77481B7}"/>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8483" name="Notizenplatzhalter 2">
            <a:extLst>
              <a:ext uri="{FF2B5EF4-FFF2-40B4-BE49-F238E27FC236}">
                <a16:creationId xmlns:a16="http://schemas.microsoft.com/office/drawing/2014/main" id="{CF5E375D-8486-4C14-B354-1B517813879A}"/>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148484" name="Foliennummernplatzhalter 3">
            <a:extLst>
              <a:ext uri="{FF2B5EF4-FFF2-40B4-BE49-F238E27FC236}">
                <a16:creationId xmlns:a16="http://schemas.microsoft.com/office/drawing/2014/main" id="{407B51E1-9E89-40B9-BEC1-1AD47CFBCCD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2904EF7A-F9AB-4F14-958A-798BF588B912}" type="slidenum">
              <a:rPr lang="de-DE" altLang="de-DE"/>
              <a:pPr>
                <a:spcBef>
                  <a:spcPct val="0"/>
                </a:spcBef>
              </a:pPr>
              <a:t>7</a:t>
            </a:fld>
            <a:endParaRPr lang="de-DE" altLang="de-DE"/>
          </a:p>
        </p:txBody>
      </p:sp>
    </p:spTree>
    <p:extLst>
      <p:ext uri="{BB962C8B-B14F-4D97-AF65-F5344CB8AC3E}">
        <p14:creationId xmlns:p14="http://schemas.microsoft.com/office/powerpoint/2010/main" val="8442436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72</a:t>
            </a:fld>
            <a:endParaRPr lang="de-DE"/>
          </a:p>
        </p:txBody>
      </p:sp>
    </p:spTree>
    <p:extLst>
      <p:ext uri="{BB962C8B-B14F-4D97-AF65-F5344CB8AC3E}">
        <p14:creationId xmlns:p14="http://schemas.microsoft.com/office/powerpoint/2010/main" val="1975433228"/>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73</a:t>
            </a:fld>
            <a:endParaRPr lang="de-DE"/>
          </a:p>
        </p:txBody>
      </p:sp>
    </p:spTree>
    <p:extLst>
      <p:ext uri="{BB962C8B-B14F-4D97-AF65-F5344CB8AC3E}">
        <p14:creationId xmlns:p14="http://schemas.microsoft.com/office/powerpoint/2010/main" val="3833567544"/>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indent="0">
              <a:buFont typeface="+mj-lt"/>
              <a:buNone/>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74</a:t>
            </a:fld>
            <a:endParaRPr lang="de-DE"/>
          </a:p>
        </p:txBody>
      </p:sp>
    </p:spTree>
    <p:extLst>
      <p:ext uri="{BB962C8B-B14F-4D97-AF65-F5344CB8AC3E}">
        <p14:creationId xmlns:p14="http://schemas.microsoft.com/office/powerpoint/2010/main" val="3666056844"/>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75</a:t>
            </a:fld>
            <a:endParaRPr lang="de-DE"/>
          </a:p>
        </p:txBody>
      </p:sp>
    </p:spTree>
    <p:extLst>
      <p:ext uri="{BB962C8B-B14F-4D97-AF65-F5344CB8AC3E}">
        <p14:creationId xmlns:p14="http://schemas.microsoft.com/office/powerpoint/2010/main" val="540876277"/>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47679" indent="-247679">
              <a:buFont typeface="+mj-lt"/>
              <a:buAutoNum type="arabicPeriod"/>
            </a:pPr>
            <a:r>
              <a:rPr lang="en-US" altLang="zh-CN" dirty="0"/>
              <a:t>consists of two Ramsey pi/2 pulses for spreading the population into the Zeeman substates and then bringing them back into the F,1/2 state</a:t>
            </a:r>
          </a:p>
          <a:p>
            <a:pPr marL="247679" indent="-247679">
              <a:buFont typeface="+mj-lt"/>
              <a:buAutoNum type="arabicPeriod"/>
            </a:pPr>
            <a:endParaRPr lang="en-US" altLang="zh-CN" dirty="0"/>
          </a:p>
          <a:p>
            <a:pPr marL="247679" indent="-247679">
              <a:buFont typeface="+mj-lt"/>
              <a:buAutoNum type="arabicPeriod"/>
            </a:pPr>
            <a:r>
              <a:rPr lang="en-US" altLang="zh-CN" dirty="0"/>
              <a:t>even isotope </a:t>
            </a:r>
            <a:r>
              <a:rPr lang="en-US" altLang="zh-CN" dirty="0">
                <a:sym typeface="Wingdings" panose="05000000000000000000" pitchFamily="2" charset="2"/>
              </a:rPr>
              <a:t> </a:t>
            </a:r>
            <a:r>
              <a:rPr lang="en-US" altLang="zh-CN" dirty="0"/>
              <a:t>first order sensitive to the magnetic field noise </a:t>
            </a:r>
            <a:r>
              <a:rPr lang="en-US" altLang="zh-CN" dirty="0">
                <a:sym typeface="Wingdings" panose="05000000000000000000" pitchFamily="2" charset="2"/>
              </a:rPr>
              <a:t> </a:t>
            </a:r>
            <a:r>
              <a:rPr lang="en-US" altLang="zh-CN" dirty="0"/>
              <a:t>multiple pi-pulses for suppressing the magnetic field noise in the environment</a:t>
            </a:r>
          </a:p>
          <a:p>
            <a:pPr marL="247679" indent="-247679">
              <a:buFont typeface="+mj-lt"/>
              <a:buAutoNum type="arabicPeriod"/>
            </a:pPr>
            <a:endParaRPr lang="en-US" altLang="zh-CN" dirty="0"/>
          </a:p>
          <a:p>
            <a:pPr marL="247679" indent="-247679">
              <a:buFont typeface="+mj-lt"/>
              <a:buAutoNum type="arabicPeriod"/>
            </a:pPr>
            <a:r>
              <a:rPr lang="en-US" altLang="zh-CN" dirty="0"/>
              <a:t>the sensitivity to LV is delta…… where N is the number of ions, tau is the interrogation time (Ramsey dark time), and T is the total measurement time</a:t>
            </a:r>
            <a:endParaRPr lang="zh-CN" altLang="en-US" dirty="0"/>
          </a:p>
        </p:txBody>
      </p:sp>
      <p:sp>
        <p:nvSpPr>
          <p:cNvPr id="4" name="灯片编号占位符 3"/>
          <p:cNvSpPr>
            <a:spLocks noGrp="1"/>
          </p:cNvSpPr>
          <p:nvPr>
            <p:ph type="sldNum" sz="quarter" idx="5"/>
          </p:nvPr>
        </p:nvSpPr>
        <p:spPr/>
        <p:txBody>
          <a:bodyPr/>
          <a:lstStyle/>
          <a:p>
            <a:fld id="{A31F4F6A-8E0E-47E2-A66D-5E7CFB839BE3}" type="slidenum">
              <a:rPr lang="de-DE" smtClean="0"/>
              <a:t>76</a:t>
            </a:fld>
            <a:endParaRPr lang="de-DE"/>
          </a:p>
        </p:txBody>
      </p:sp>
    </p:spTree>
    <p:extLst>
      <p:ext uri="{BB962C8B-B14F-4D97-AF65-F5344CB8AC3E}">
        <p14:creationId xmlns:p14="http://schemas.microsoft.com/office/powerpoint/2010/main" val="1221199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47679" indent="-247679">
              <a:buFont typeface="+mj-lt"/>
              <a:buAutoNum type="arabicPeriod"/>
            </a:pPr>
            <a:endParaRPr lang="en-US" dirty="0"/>
          </a:p>
        </p:txBody>
      </p:sp>
      <p:sp>
        <p:nvSpPr>
          <p:cNvPr id="4" name="Slide Number Placeholder 3"/>
          <p:cNvSpPr>
            <a:spLocks noGrp="1"/>
          </p:cNvSpPr>
          <p:nvPr>
            <p:ph type="sldNum" sz="quarter" idx="5"/>
          </p:nvPr>
        </p:nvSpPr>
        <p:spPr/>
        <p:txBody>
          <a:bodyPr/>
          <a:lstStyle/>
          <a:p>
            <a:fld id="{C9B597B9-F8DB-436D-8A99-06CC1E874B3B}" type="slidenum">
              <a:rPr lang="de-DE" smtClean="0"/>
              <a:t>77</a:t>
            </a:fld>
            <a:endParaRPr lang="de-DE"/>
          </a:p>
        </p:txBody>
      </p:sp>
    </p:spTree>
    <p:extLst>
      <p:ext uri="{BB962C8B-B14F-4D97-AF65-F5344CB8AC3E}">
        <p14:creationId xmlns:p14="http://schemas.microsoft.com/office/powerpoint/2010/main" val="2300996759"/>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A31F4F6A-8E0E-47E2-A66D-5E7CFB839BE3}" type="slidenum">
              <a:rPr lang="de-DE" smtClean="0"/>
              <a:t>78</a:t>
            </a:fld>
            <a:endParaRPr lang="de-DE"/>
          </a:p>
        </p:txBody>
      </p:sp>
    </p:spTree>
    <p:extLst>
      <p:ext uri="{BB962C8B-B14F-4D97-AF65-F5344CB8AC3E}">
        <p14:creationId xmlns:p14="http://schemas.microsoft.com/office/powerpoint/2010/main" val="295310532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C4A3FAF-D1F5-4568-9744-2D02C363BB35}" type="slidenum">
              <a:rPr lang="en-US" altLang="de-DE" smtClean="0"/>
              <a:pPr/>
              <a:t>79</a:t>
            </a:fld>
            <a:endParaRPr lang="en-US" altLang="de-DE"/>
          </a:p>
        </p:txBody>
      </p:sp>
    </p:spTree>
    <p:extLst>
      <p:ext uri="{BB962C8B-B14F-4D97-AF65-F5344CB8AC3E}">
        <p14:creationId xmlns:p14="http://schemas.microsoft.com/office/powerpoint/2010/main" val="3643660746"/>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6C4A3FAF-D1F5-4568-9744-2D02C363BB35}" type="slidenum">
              <a:rPr lang="en-US" altLang="de-DE" smtClean="0"/>
              <a:pPr/>
              <a:t>80</a:t>
            </a:fld>
            <a:endParaRPr lang="en-US" altLang="de-DE"/>
          </a:p>
        </p:txBody>
      </p:sp>
    </p:spTree>
    <p:extLst>
      <p:ext uri="{BB962C8B-B14F-4D97-AF65-F5344CB8AC3E}">
        <p14:creationId xmlns:p14="http://schemas.microsoft.com/office/powerpoint/2010/main" val="3210784959"/>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A31F4F6A-8E0E-47E2-A66D-5E7CFB839BE3}" type="slidenum">
              <a:rPr lang="de-DE" smtClean="0"/>
              <a:t>81</a:t>
            </a:fld>
            <a:endParaRPr lang="de-DE"/>
          </a:p>
        </p:txBody>
      </p:sp>
    </p:spTree>
    <p:extLst>
      <p:ext uri="{BB962C8B-B14F-4D97-AF65-F5344CB8AC3E}">
        <p14:creationId xmlns:p14="http://schemas.microsoft.com/office/powerpoint/2010/main" val="1607670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a:extLst>
              <a:ext uri="{FF2B5EF4-FFF2-40B4-BE49-F238E27FC236}">
                <a16:creationId xmlns:a16="http://schemas.microsoft.com/office/drawing/2014/main" id="{91F4757C-0219-4FE9-9118-D208D23EC698}"/>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a:extLst>
              <a:ext uri="{FF2B5EF4-FFF2-40B4-BE49-F238E27FC236}">
                <a16:creationId xmlns:a16="http://schemas.microsoft.com/office/drawing/2014/main" id="{D8533238-9828-436E-AE41-40C3D3A477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40964" name="Foliennummernplatzhalter 3">
            <a:extLst>
              <a:ext uri="{FF2B5EF4-FFF2-40B4-BE49-F238E27FC236}">
                <a16:creationId xmlns:a16="http://schemas.microsoft.com/office/drawing/2014/main" id="{BD866837-3004-487E-850D-27D259D5272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1659A3E6-E6AE-4C8E-80C3-20B16CE5719B}" type="slidenum">
              <a:rPr lang="de-DE" altLang="de-DE"/>
              <a:pPr>
                <a:spcBef>
                  <a:spcPct val="0"/>
                </a:spcBef>
              </a:pPr>
              <a:t>8</a:t>
            </a:fld>
            <a:endParaRPr lang="de-DE" altLang="de-DE"/>
          </a:p>
        </p:txBody>
      </p:sp>
    </p:spTree>
    <p:extLst>
      <p:ext uri="{BB962C8B-B14F-4D97-AF65-F5344CB8AC3E}">
        <p14:creationId xmlns:p14="http://schemas.microsoft.com/office/powerpoint/2010/main" val="402501397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A31F4F6A-8E0E-47E2-A66D-5E7CFB839BE3}" type="slidenum">
              <a:rPr lang="de-DE" smtClean="0"/>
              <a:t>82</a:t>
            </a:fld>
            <a:endParaRPr lang="de-DE"/>
          </a:p>
        </p:txBody>
      </p:sp>
    </p:spTree>
    <p:extLst>
      <p:ext uri="{BB962C8B-B14F-4D97-AF65-F5344CB8AC3E}">
        <p14:creationId xmlns:p14="http://schemas.microsoft.com/office/powerpoint/2010/main" val="2953105327"/>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83</a:t>
            </a:fld>
            <a:endParaRPr lang="de-DE" altLang="de-DE"/>
          </a:p>
        </p:txBody>
      </p:sp>
    </p:spTree>
    <p:extLst>
      <p:ext uri="{BB962C8B-B14F-4D97-AF65-F5344CB8AC3E}">
        <p14:creationId xmlns:p14="http://schemas.microsoft.com/office/powerpoint/2010/main" val="2499160771"/>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84</a:t>
            </a:fld>
            <a:endParaRPr lang="de-DE" altLang="de-DE"/>
          </a:p>
        </p:txBody>
      </p:sp>
    </p:spTree>
    <p:extLst>
      <p:ext uri="{BB962C8B-B14F-4D97-AF65-F5344CB8AC3E}">
        <p14:creationId xmlns:p14="http://schemas.microsoft.com/office/powerpoint/2010/main" val="2431262082"/>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Folienbildplatzhalter 1">
            <a:extLst>
              <a:ext uri="{FF2B5EF4-FFF2-40B4-BE49-F238E27FC236}">
                <a16:creationId xmlns:a16="http://schemas.microsoft.com/office/drawing/2014/main" id="{9FE2AEC7-D473-4AE9-88BE-D38703267661}"/>
              </a:ext>
            </a:extLst>
          </p:cNvPr>
          <p:cNvSpPr>
            <a:spLocks noGrp="1" noRot="1" noChangeAspect="1" noTextEdit="1"/>
          </p:cNvSpPr>
          <p:nvPr>
            <p:ph type="sldImg"/>
          </p:nvPr>
        </p:nvSpPr>
        <p:spPr bwMode="auto">
          <a:xfrm>
            <a:off x="92075" y="746125"/>
            <a:ext cx="6613525" cy="3721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6563" name="Notizenplatzhalter 2">
            <a:extLst>
              <a:ext uri="{FF2B5EF4-FFF2-40B4-BE49-F238E27FC236}">
                <a16:creationId xmlns:a16="http://schemas.microsoft.com/office/drawing/2014/main" id="{D1E8D6E5-4134-4415-851F-B3D7ECB9D13F}"/>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a:p>
        </p:txBody>
      </p:sp>
      <p:sp>
        <p:nvSpPr>
          <p:cNvPr id="66564" name="Foliennummernplatzhalter 3">
            <a:extLst>
              <a:ext uri="{FF2B5EF4-FFF2-40B4-BE49-F238E27FC236}">
                <a16:creationId xmlns:a16="http://schemas.microsoft.com/office/drawing/2014/main" id="{C385895B-B363-4755-B0C6-AB05943E3CA7}"/>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776489" indent="-298650">
              <a:spcBef>
                <a:spcPct val="30000"/>
              </a:spcBef>
              <a:defRPr sz="1300">
                <a:solidFill>
                  <a:schemeClr val="tx1"/>
                </a:solidFill>
                <a:latin typeface="Calibri" panose="020F0502020204030204" pitchFamily="34" charset="0"/>
              </a:defRPr>
            </a:lvl2pPr>
            <a:lvl3pPr marL="1194600" indent="-238920">
              <a:spcBef>
                <a:spcPct val="30000"/>
              </a:spcBef>
              <a:defRPr sz="1300">
                <a:solidFill>
                  <a:schemeClr val="tx1"/>
                </a:solidFill>
                <a:latin typeface="Calibri" panose="020F0502020204030204" pitchFamily="34" charset="0"/>
              </a:defRPr>
            </a:lvl3pPr>
            <a:lvl4pPr marL="1672440" indent="-238920">
              <a:spcBef>
                <a:spcPct val="30000"/>
              </a:spcBef>
              <a:defRPr sz="1300">
                <a:solidFill>
                  <a:schemeClr val="tx1"/>
                </a:solidFill>
                <a:latin typeface="Calibri" panose="020F0502020204030204" pitchFamily="34" charset="0"/>
              </a:defRPr>
            </a:lvl4pPr>
            <a:lvl5pPr marL="2150280" indent="-238920">
              <a:spcBef>
                <a:spcPct val="30000"/>
              </a:spcBef>
              <a:defRPr sz="1300">
                <a:solidFill>
                  <a:schemeClr val="tx1"/>
                </a:solidFill>
                <a:latin typeface="Calibri" panose="020F0502020204030204" pitchFamily="34" charset="0"/>
              </a:defRPr>
            </a:lvl5pPr>
            <a:lvl6pPr marL="2628119" indent="-238920" eaLnBrk="0" fontAlgn="base" hangingPunct="0">
              <a:spcBef>
                <a:spcPct val="30000"/>
              </a:spcBef>
              <a:spcAft>
                <a:spcPct val="0"/>
              </a:spcAft>
              <a:defRPr sz="1300">
                <a:solidFill>
                  <a:schemeClr val="tx1"/>
                </a:solidFill>
                <a:latin typeface="Calibri" panose="020F0502020204030204" pitchFamily="34" charset="0"/>
              </a:defRPr>
            </a:lvl6pPr>
            <a:lvl7pPr marL="3105959" indent="-238920" eaLnBrk="0" fontAlgn="base" hangingPunct="0">
              <a:spcBef>
                <a:spcPct val="30000"/>
              </a:spcBef>
              <a:spcAft>
                <a:spcPct val="0"/>
              </a:spcAft>
              <a:defRPr sz="1300">
                <a:solidFill>
                  <a:schemeClr val="tx1"/>
                </a:solidFill>
                <a:latin typeface="Calibri" panose="020F0502020204030204" pitchFamily="34" charset="0"/>
              </a:defRPr>
            </a:lvl7pPr>
            <a:lvl8pPr marL="3583800" indent="-238920" eaLnBrk="0" fontAlgn="base" hangingPunct="0">
              <a:spcBef>
                <a:spcPct val="30000"/>
              </a:spcBef>
              <a:spcAft>
                <a:spcPct val="0"/>
              </a:spcAft>
              <a:defRPr sz="1300">
                <a:solidFill>
                  <a:schemeClr val="tx1"/>
                </a:solidFill>
                <a:latin typeface="Calibri" panose="020F0502020204030204" pitchFamily="34" charset="0"/>
              </a:defRPr>
            </a:lvl8pPr>
            <a:lvl9pPr marL="4061639" indent="-238920"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8907D6B3-9CE2-4DDC-8F0F-865058D90760}" type="slidenum">
              <a:rPr lang="de-DE" altLang="de-DE"/>
              <a:pPr>
                <a:spcBef>
                  <a:spcPct val="0"/>
                </a:spcBef>
              </a:pPr>
              <a:t>88</a:t>
            </a:fld>
            <a:endParaRPr lang="de-DE" altLang="de-DE"/>
          </a:p>
        </p:txBody>
      </p:sp>
    </p:spTree>
    <p:extLst>
      <p:ext uri="{BB962C8B-B14F-4D97-AF65-F5344CB8AC3E}">
        <p14:creationId xmlns:p14="http://schemas.microsoft.com/office/powerpoint/2010/main" val="389544373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Folienbildplatzhalter 1">
            <a:extLst>
              <a:ext uri="{FF2B5EF4-FFF2-40B4-BE49-F238E27FC236}">
                <a16:creationId xmlns:a16="http://schemas.microsoft.com/office/drawing/2014/main" id="{91F4757C-0219-4FE9-9118-D208D23EC698}"/>
              </a:ext>
            </a:extLst>
          </p:cNvPr>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izenplatzhalter 2">
            <a:extLst>
              <a:ext uri="{FF2B5EF4-FFF2-40B4-BE49-F238E27FC236}">
                <a16:creationId xmlns:a16="http://schemas.microsoft.com/office/drawing/2014/main" id="{D8533238-9828-436E-AE41-40C3D3A4776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altLang="de-DE"/>
          </a:p>
        </p:txBody>
      </p:sp>
      <p:sp>
        <p:nvSpPr>
          <p:cNvPr id="40964" name="Foliennummernplatzhalter 3">
            <a:extLst>
              <a:ext uri="{FF2B5EF4-FFF2-40B4-BE49-F238E27FC236}">
                <a16:creationId xmlns:a16="http://schemas.microsoft.com/office/drawing/2014/main" id="{BD866837-3004-487E-850D-27D259D5272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anose="020F0502020204030204" pitchFamily="34" charset="0"/>
              </a:defRPr>
            </a:lvl1pPr>
            <a:lvl2pPr marL="804986" indent="-309610">
              <a:spcBef>
                <a:spcPct val="30000"/>
              </a:spcBef>
              <a:defRPr sz="1300">
                <a:solidFill>
                  <a:schemeClr val="tx1"/>
                </a:solidFill>
                <a:latin typeface="Calibri" panose="020F0502020204030204" pitchFamily="34" charset="0"/>
              </a:defRPr>
            </a:lvl2pPr>
            <a:lvl3pPr marL="1238441" indent="-247688">
              <a:spcBef>
                <a:spcPct val="30000"/>
              </a:spcBef>
              <a:defRPr sz="1300">
                <a:solidFill>
                  <a:schemeClr val="tx1"/>
                </a:solidFill>
                <a:latin typeface="Calibri" panose="020F0502020204030204" pitchFamily="34" charset="0"/>
              </a:defRPr>
            </a:lvl3pPr>
            <a:lvl4pPr marL="1733817" indent="-247688">
              <a:spcBef>
                <a:spcPct val="30000"/>
              </a:spcBef>
              <a:defRPr sz="1300">
                <a:solidFill>
                  <a:schemeClr val="tx1"/>
                </a:solidFill>
                <a:latin typeface="Calibri" panose="020F0502020204030204" pitchFamily="34" charset="0"/>
              </a:defRPr>
            </a:lvl4pPr>
            <a:lvl5pPr marL="2229193" indent="-247688">
              <a:spcBef>
                <a:spcPct val="30000"/>
              </a:spcBef>
              <a:defRPr sz="1300">
                <a:solidFill>
                  <a:schemeClr val="tx1"/>
                </a:solidFill>
                <a:latin typeface="Calibri" panose="020F0502020204030204" pitchFamily="34" charset="0"/>
              </a:defRPr>
            </a:lvl5pPr>
            <a:lvl6pPr marL="2724569" indent="-247688" eaLnBrk="0" fontAlgn="base" hangingPunct="0">
              <a:spcBef>
                <a:spcPct val="30000"/>
              </a:spcBef>
              <a:spcAft>
                <a:spcPct val="0"/>
              </a:spcAft>
              <a:defRPr sz="1300">
                <a:solidFill>
                  <a:schemeClr val="tx1"/>
                </a:solidFill>
                <a:latin typeface="Calibri" panose="020F0502020204030204" pitchFamily="34" charset="0"/>
              </a:defRPr>
            </a:lvl6pPr>
            <a:lvl7pPr marL="3219945" indent="-247688" eaLnBrk="0" fontAlgn="base" hangingPunct="0">
              <a:spcBef>
                <a:spcPct val="30000"/>
              </a:spcBef>
              <a:spcAft>
                <a:spcPct val="0"/>
              </a:spcAft>
              <a:defRPr sz="1300">
                <a:solidFill>
                  <a:schemeClr val="tx1"/>
                </a:solidFill>
                <a:latin typeface="Calibri" panose="020F0502020204030204" pitchFamily="34" charset="0"/>
              </a:defRPr>
            </a:lvl7pPr>
            <a:lvl8pPr marL="3715322" indent="-247688" eaLnBrk="0" fontAlgn="base" hangingPunct="0">
              <a:spcBef>
                <a:spcPct val="30000"/>
              </a:spcBef>
              <a:spcAft>
                <a:spcPct val="0"/>
              </a:spcAft>
              <a:defRPr sz="1300">
                <a:solidFill>
                  <a:schemeClr val="tx1"/>
                </a:solidFill>
                <a:latin typeface="Calibri" panose="020F0502020204030204" pitchFamily="34" charset="0"/>
              </a:defRPr>
            </a:lvl8pPr>
            <a:lvl9pPr marL="4210698" indent="-247688" eaLnBrk="0" fontAlgn="base" hangingPunct="0">
              <a:spcBef>
                <a:spcPct val="30000"/>
              </a:spcBef>
              <a:spcAft>
                <a:spcPct val="0"/>
              </a:spcAft>
              <a:defRPr sz="1300">
                <a:solidFill>
                  <a:schemeClr val="tx1"/>
                </a:solidFill>
                <a:latin typeface="Calibri" panose="020F0502020204030204" pitchFamily="34" charset="0"/>
              </a:defRPr>
            </a:lvl9pPr>
          </a:lstStyle>
          <a:p>
            <a:pPr>
              <a:spcBef>
                <a:spcPct val="0"/>
              </a:spcBef>
            </a:pPr>
            <a:fld id="{1659A3E6-E6AE-4C8E-80C3-20B16CE5719B}" type="slidenum">
              <a:rPr lang="de-DE" altLang="de-DE"/>
              <a:pPr>
                <a:spcBef>
                  <a:spcPct val="0"/>
                </a:spcBef>
              </a:pPr>
              <a:t>89</a:t>
            </a:fld>
            <a:endParaRPr lang="de-DE" altLang="de-DE"/>
          </a:p>
        </p:txBody>
      </p:sp>
    </p:spTree>
    <p:extLst>
      <p:ext uri="{BB962C8B-B14F-4D97-AF65-F5344CB8AC3E}">
        <p14:creationId xmlns:p14="http://schemas.microsoft.com/office/powerpoint/2010/main" val="1021705771"/>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Im</a:t>
            </a:r>
            <a:r>
              <a:rPr lang="de-DE" baseline="0" dirty="0"/>
              <a:t> ATIQ Projekt ist die AMO GmbH in Aachen, die eng mit der RWTH Aachen zusammenarbeitet, für die Nanofabrikation der </a:t>
            </a:r>
            <a:r>
              <a:rPr lang="de-DE" baseline="0" dirty="0" err="1"/>
              <a:t>Photonic</a:t>
            </a:r>
            <a:r>
              <a:rPr lang="de-DE" baseline="0" dirty="0"/>
              <a:t> Integrated Chips kurz PICs zuständig. Die Fabrikation ist eine Herausforderung, da eine sehr höhe Auflösung  im </a:t>
            </a:r>
            <a:r>
              <a:rPr lang="de-DE" baseline="0" dirty="0" err="1"/>
              <a:t>Nanomenter</a:t>
            </a:r>
            <a:r>
              <a:rPr lang="de-DE" baseline="0" dirty="0"/>
              <a:t> Bereich erforderlich ist, was jetzt Dank der Fortschritte in den Fabrikationstechniken möglich ist. Sie verwenden für die Fabrikation lithographische Methoden, die feinen Strukturen werden Elektronenstrahl geschrieben. Für die Optik müssen unterschiedlichen Schichten auf dem Chip deponiert werden und um die Oberfläche für Ionenfallen brauchbar zu machen, entwickelt das </a:t>
            </a:r>
            <a:r>
              <a:rPr lang="de-DE" baseline="0" dirty="0" err="1"/>
              <a:t>Fraunhoferinstitut</a:t>
            </a:r>
            <a:r>
              <a:rPr lang="de-DE" baseline="0" dirty="0"/>
              <a:t> in Jena passende transparente leitfähige Schichten.  </a:t>
            </a:r>
            <a:endParaRPr lang="de-DE" dirty="0"/>
          </a:p>
        </p:txBody>
      </p:sp>
      <p:sp>
        <p:nvSpPr>
          <p:cNvPr id="4" name="Slide Number Placeholder 3"/>
          <p:cNvSpPr>
            <a:spLocks noGrp="1"/>
          </p:cNvSpPr>
          <p:nvPr>
            <p:ph type="sldNum" sz="quarter" idx="5"/>
          </p:nvPr>
        </p:nvSpPr>
        <p:spPr/>
        <p:txBody>
          <a:bodyPr/>
          <a:lstStyle/>
          <a:p>
            <a:fld id="{F73133C5-1209-4C02-874E-7A4CE8D4993A}" type="slidenum">
              <a:rPr lang="de-DE" smtClean="0"/>
              <a:t>94</a:t>
            </a:fld>
            <a:endParaRPr lang="de-DE"/>
          </a:p>
        </p:txBody>
      </p:sp>
    </p:spTree>
    <p:extLst>
      <p:ext uri="{BB962C8B-B14F-4D97-AF65-F5344CB8AC3E}">
        <p14:creationId xmlns:p14="http://schemas.microsoft.com/office/powerpoint/2010/main" val="1788233655"/>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de-DE" dirty="0"/>
              <a:t>So </a:t>
            </a:r>
            <a:r>
              <a:rPr lang="de-DE" dirty="0" err="1"/>
              <a:t>far</a:t>
            </a:r>
            <a:r>
              <a:rPr lang="de-DE" dirty="0"/>
              <a:t> </a:t>
            </a:r>
            <a:r>
              <a:rPr lang="de-DE" dirty="0" err="1"/>
              <a:t>I‘ve</a:t>
            </a:r>
            <a:r>
              <a:rPr lang="de-DE" dirty="0"/>
              <a:t> </a:t>
            </a:r>
            <a:r>
              <a:rPr lang="de-DE" dirty="0" err="1"/>
              <a:t>only</a:t>
            </a:r>
            <a:r>
              <a:rPr lang="de-DE" dirty="0"/>
              <a:t> </a:t>
            </a:r>
            <a:r>
              <a:rPr lang="de-DE" dirty="0" err="1"/>
              <a:t>talked</a:t>
            </a:r>
            <a:r>
              <a:rPr lang="de-DE" dirty="0"/>
              <a:t> </a:t>
            </a:r>
            <a:r>
              <a:rPr lang="de-DE" dirty="0" err="1"/>
              <a:t>about</a:t>
            </a:r>
            <a:r>
              <a:rPr lang="de-DE" dirty="0"/>
              <a:t> </a:t>
            </a:r>
            <a:r>
              <a:rPr lang="de-DE" dirty="0" err="1"/>
              <a:t>the</a:t>
            </a:r>
            <a:r>
              <a:rPr lang="de-DE" dirty="0"/>
              <a:t> single-</a:t>
            </a:r>
            <a:r>
              <a:rPr lang="de-DE" dirty="0" err="1"/>
              <a:t>ion</a:t>
            </a:r>
            <a:r>
              <a:rPr lang="de-DE" dirty="0"/>
              <a:t> </a:t>
            </a:r>
            <a:r>
              <a:rPr lang="de-DE" dirty="0" err="1"/>
              <a:t>clock</a:t>
            </a:r>
            <a:r>
              <a:rPr lang="de-DE" dirty="0"/>
              <a:t> but </a:t>
            </a:r>
            <a:r>
              <a:rPr lang="de-DE" dirty="0" err="1"/>
              <a:t>we‘ve</a:t>
            </a:r>
            <a:r>
              <a:rPr lang="de-DE" dirty="0"/>
              <a:t> also </a:t>
            </a:r>
            <a:r>
              <a:rPr lang="de-DE" dirty="0" err="1"/>
              <a:t>performed</a:t>
            </a:r>
            <a:r>
              <a:rPr lang="de-DE" dirty="0"/>
              <a:t> multi-</a:t>
            </a:r>
            <a:r>
              <a:rPr lang="de-DE" dirty="0" err="1"/>
              <a:t>ion</a:t>
            </a:r>
            <a:r>
              <a:rPr lang="de-DE" dirty="0"/>
              <a:t> </a:t>
            </a:r>
            <a:r>
              <a:rPr lang="de-DE" dirty="0" err="1"/>
              <a:t>spectroscopy</a:t>
            </a:r>
            <a:r>
              <a:rPr lang="de-DE" dirty="0"/>
              <a:t>. </a:t>
            </a:r>
            <a:r>
              <a:rPr lang="de-DE" dirty="0" err="1"/>
              <a:t>We</a:t>
            </a:r>
            <a:r>
              <a:rPr lang="de-DE" dirty="0"/>
              <a:t> </a:t>
            </a:r>
            <a:r>
              <a:rPr lang="de-DE" dirty="0" err="1"/>
              <a:t>see</a:t>
            </a:r>
            <a:r>
              <a:rPr lang="de-DE" dirty="0"/>
              <a:t> </a:t>
            </a:r>
            <a:r>
              <a:rPr lang="de-DE" dirty="0" err="1"/>
              <a:t>that</a:t>
            </a:r>
            <a:r>
              <a:rPr lang="de-DE" dirty="0"/>
              <a:t> </a:t>
            </a:r>
            <a:r>
              <a:rPr lang="de-DE" dirty="0" err="1"/>
              <a:t>we</a:t>
            </a:r>
            <a:r>
              <a:rPr lang="de-DE" dirty="0"/>
              <a:t> </a:t>
            </a:r>
            <a:r>
              <a:rPr lang="de-DE" dirty="0" err="1"/>
              <a:t>can</a:t>
            </a:r>
            <a:r>
              <a:rPr lang="de-DE" dirty="0"/>
              <a:t> </a:t>
            </a:r>
            <a:r>
              <a:rPr lang="de-DE" dirty="0" err="1"/>
              <a:t>keep</a:t>
            </a:r>
            <a:r>
              <a:rPr lang="de-DE" dirty="0"/>
              <a:t> a </a:t>
            </a:r>
            <a:r>
              <a:rPr lang="de-DE" dirty="0" err="1"/>
              <a:t>good</a:t>
            </a:r>
            <a:r>
              <a:rPr lang="de-DE" dirty="0"/>
              <a:t> </a:t>
            </a:r>
            <a:r>
              <a:rPr lang="de-DE" dirty="0" err="1"/>
              <a:t>contrast</a:t>
            </a:r>
            <a:r>
              <a:rPr lang="de-DE" dirty="0"/>
              <a:t> </a:t>
            </a:r>
            <a:r>
              <a:rPr lang="de-DE" dirty="0" err="1"/>
              <a:t>even</a:t>
            </a:r>
            <a:r>
              <a:rPr lang="de-DE" dirty="0"/>
              <a:t> </a:t>
            </a:r>
            <a:r>
              <a:rPr lang="de-DE" dirty="0" err="1"/>
              <a:t>with</a:t>
            </a:r>
            <a:r>
              <a:rPr lang="de-DE" dirty="0"/>
              <a:t> </a:t>
            </a:r>
            <a:r>
              <a:rPr lang="de-DE" dirty="0" err="1"/>
              <a:t>up</a:t>
            </a:r>
            <a:r>
              <a:rPr lang="de-DE" dirty="0"/>
              <a:t> </a:t>
            </a:r>
            <a:r>
              <a:rPr lang="de-DE" dirty="0" err="1"/>
              <a:t>to</a:t>
            </a:r>
            <a:r>
              <a:rPr lang="de-DE" dirty="0"/>
              <a:t> 8In+ </a:t>
            </a:r>
            <a:r>
              <a:rPr lang="de-DE" dirty="0" err="1"/>
              <a:t>ions</a:t>
            </a:r>
            <a:r>
              <a:rPr lang="de-DE" dirty="0"/>
              <a:t> </a:t>
            </a:r>
            <a:r>
              <a:rPr lang="de-DE" dirty="0" err="1"/>
              <a:t>which</a:t>
            </a:r>
            <a:r>
              <a:rPr lang="de-DE" dirty="0"/>
              <a:t> </a:t>
            </a:r>
            <a:r>
              <a:rPr lang="de-DE" dirty="0" err="1"/>
              <a:t>is</a:t>
            </a:r>
            <a:r>
              <a:rPr lang="de-DE" dirty="0"/>
              <a:t> a </a:t>
            </a:r>
            <a:r>
              <a:rPr lang="de-DE" dirty="0" err="1"/>
              <a:t>great</a:t>
            </a:r>
            <a:r>
              <a:rPr lang="de-DE" dirty="0"/>
              <a:t> </a:t>
            </a:r>
            <a:r>
              <a:rPr lang="de-DE" dirty="0" err="1"/>
              <a:t>result</a:t>
            </a:r>
            <a:r>
              <a:rPr lang="de-DE" dirty="0"/>
              <a:t>. </a:t>
            </a:r>
            <a:r>
              <a:rPr lang="de-DE" dirty="0" err="1"/>
              <a:t>Nevertheless</a:t>
            </a:r>
            <a:r>
              <a:rPr lang="de-DE" dirty="0"/>
              <a:t>, </a:t>
            </a:r>
            <a:r>
              <a:rPr lang="de-DE" dirty="0" err="1"/>
              <a:t>there</a:t>
            </a:r>
            <a:r>
              <a:rPr lang="de-DE" dirty="0"/>
              <a:t> </a:t>
            </a:r>
            <a:r>
              <a:rPr lang="de-DE" dirty="0" err="1"/>
              <a:t>are</a:t>
            </a:r>
            <a:r>
              <a:rPr lang="de-DE" dirty="0"/>
              <a:t> </a:t>
            </a:r>
            <a:r>
              <a:rPr lang="de-DE" dirty="0" err="1"/>
              <a:t>many</a:t>
            </a:r>
            <a:r>
              <a:rPr lang="de-DE" dirty="0"/>
              <a:t> </a:t>
            </a:r>
            <a:r>
              <a:rPr lang="de-DE" dirty="0" err="1"/>
              <a:t>challenges</a:t>
            </a:r>
            <a:r>
              <a:rPr lang="de-DE" dirty="0"/>
              <a:t> </a:t>
            </a:r>
            <a:r>
              <a:rPr lang="de-DE" dirty="0" err="1"/>
              <a:t>when</a:t>
            </a:r>
            <a:r>
              <a:rPr lang="de-DE" dirty="0"/>
              <a:t> </a:t>
            </a:r>
            <a:r>
              <a:rPr lang="de-DE" dirty="0" err="1"/>
              <a:t>concerning</a:t>
            </a:r>
            <a:r>
              <a:rPr lang="de-DE" dirty="0"/>
              <a:t> multi-</a:t>
            </a:r>
            <a:r>
              <a:rPr lang="de-DE" dirty="0" err="1"/>
              <a:t>ion</a:t>
            </a:r>
            <a:r>
              <a:rPr lang="de-DE" dirty="0"/>
              <a:t> </a:t>
            </a:r>
            <a:r>
              <a:rPr lang="de-DE" dirty="0" err="1"/>
              <a:t>spectroscopy</a:t>
            </a:r>
            <a:r>
              <a:rPr lang="de-DE" dirty="0"/>
              <a:t>. These will </a:t>
            </a:r>
            <a:r>
              <a:rPr lang="de-DE" dirty="0" err="1"/>
              <a:t>be</a:t>
            </a:r>
            <a:r>
              <a:rPr lang="de-DE" dirty="0"/>
              <a:t> </a:t>
            </a:r>
            <a:r>
              <a:rPr lang="de-DE" dirty="0" err="1"/>
              <a:t>discussed</a:t>
            </a:r>
            <a:r>
              <a:rPr lang="de-DE" dirty="0"/>
              <a:t> in </a:t>
            </a:r>
            <a:r>
              <a:rPr lang="de-DE" dirty="0" err="1"/>
              <a:t>my</a:t>
            </a:r>
            <a:r>
              <a:rPr lang="de-DE" dirty="0"/>
              <a:t> </a:t>
            </a:r>
            <a:r>
              <a:rPr lang="de-DE" dirty="0" err="1"/>
              <a:t>poster</a:t>
            </a:r>
            <a:r>
              <a:rPr lang="de-DE" dirty="0"/>
              <a:t> </a:t>
            </a:r>
            <a:r>
              <a:rPr lang="de-DE" dirty="0" err="1"/>
              <a:t>tomorrow</a:t>
            </a:r>
            <a:endParaRPr lang="en-US" dirty="0"/>
          </a:p>
        </p:txBody>
      </p:sp>
      <p:sp>
        <p:nvSpPr>
          <p:cNvPr id="4" name="Slide Number Placeholder 3"/>
          <p:cNvSpPr>
            <a:spLocks noGrp="1"/>
          </p:cNvSpPr>
          <p:nvPr>
            <p:ph type="sldNum" sz="quarter" idx="5"/>
          </p:nvPr>
        </p:nvSpPr>
        <p:spPr/>
        <p:txBody>
          <a:bodyPr/>
          <a:lstStyle/>
          <a:p>
            <a:fld id="{095DB8B9-F1EC-4D7B-965E-AFF691659E48}" type="slidenum">
              <a:rPr lang="de-DE" smtClean="0"/>
              <a:t>100</a:t>
            </a:fld>
            <a:endParaRPr lang="de-DE"/>
          </a:p>
        </p:txBody>
      </p:sp>
    </p:spTree>
    <p:extLst>
      <p:ext uri="{BB962C8B-B14F-4D97-AF65-F5344CB8AC3E}">
        <p14:creationId xmlns:p14="http://schemas.microsoft.com/office/powerpoint/2010/main" val="2099453377"/>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7">
            <a:extLst>
              <a:ext uri="{FF2B5EF4-FFF2-40B4-BE49-F238E27FC236}">
                <a16:creationId xmlns:a16="http://schemas.microsoft.com/office/drawing/2014/main" id="{A7291F50-2B10-4F97-A0EF-D356962CFA0B}"/>
              </a:ext>
            </a:extLst>
          </p:cNvPr>
          <p:cNvSpPr txBox="1">
            <a:spLocks noGrp="1" noChangeArrowheads="1"/>
          </p:cNvSpPr>
          <p:nvPr/>
        </p:nvSpPr>
        <p:spPr bwMode="auto">
          <a:xfrm>
            <a:off x="3884613" y="8685213"/>
            <a:ext cx="29718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spcBef>
                <a:spcPct val="30000"/>
              </a:spcBef>
              <a:defRPr sz="1200">
                <a:solidFill>
                  <a:schemeClr val="tx1"/>
                </a:solidFill>
                <a:latin typeface="Calibri" panose="020F0502020204030204" pitchFamily="34" charset="0"/>
              </a:defRPr>
            </a:lvl1pPr>
            <a:lvl2pPr marL="742950" indent="-285750">
              <a:spcBef>
                <a:spcPct val="30000"/>
              </a:spcBef>
              <a:defRPr sz="1200">
                <a:solidFill>
                  <a:schemeClr val="tx1"/>
                </a:solidFill>
                <a:latin typeface="Calibri" panose="020F0502020204030204" pitchFamily="34" charset="0"/>
              </a:defRPr>
            </a:lvl2pPr>
            <a:lvl3pPr marL="1143000" indent="-228600">
              <a:spcBef>
                <a:spcPct val="30000"/>
              </a:spcBef>
              <a:defRPr sz="1200">
                <a:solidFill>
                  <a:schemeClr val="tx1"/>
                </a:solidFill>
                <a:latin typeface="Calibri" panose="020F0502020204030204" pitchFamily="34" charset="0"/>
              </a:defRPr>
            </a:lvl3pPr>
            <a:lvl4pPr marL="1600200" indent="-228600">
              <a:spcBef>
                <a:spcPct val="30000"/>
              </a:spcBef>
              <a:defRPr sz="1200">
                <a:solidFill>
                  <a:schemeClr val="tx1"/>
                </a:solidFill>
                <a:latin typeface="Calibri" panose="020F0502020204030204" pitchFamily="34" charset="0"/>
              </a:defRPr>
            </a:lvl4pPr>
            <a:lvl5pPr marL="2057400" indent="-228600">
              <a:spcBef>
                <a:spcPct val="30000"/>
              </a:spcBef>
              <a:defRPr sz="1200">
                <a:solidFill>
                  <a:schemeClr val="tx1"/>
                </a:solidFill>
                <a:latin typeface="Calibri" panose="020F0502020204030204" pitchFamily="34" charset="0"/>
              </a:defRPr>
            </a:lvl5pPr>
            <a:lvl6pPr marL="2514600" indent="-228600" eaLnBrk="0" fontAlgn="base" hangingPunct="0">
              <a:spcBef>
                <a:spcPct val="30000"/>
              </a:spcBef>
              <a:spcAft>
                <a:spcPct val="0"/>
              </a:spcAft>
              <a:defRPr sz="1200">
                <a:solidFill>
                  <a:schemeClr val="tx1"/>
                </a:solidFill>
                <a:latin typeface="Calibri" panose="020F0502020204030204" pitchFamily="34" charset="0"/>
              </a:defRPr>
            </a:lvl6pPr>
            <a:lvl7pPr marL="2971800" indent="-228600" eaLnBrk="0" fontAlgn="base" hangingPunct="0">
              <a:spcBef>
                <a:spcPct val="30000"/>
              </a:spcBef>
              <a:spcAft>
                <a:spcPct val="0"/>
              </a:spcAft>
              <a:defRPr sz="1200">
                <a:solidFill>
                  <a:schemeClr val="tx1"/>
                </a:solidFill>
                <a:latin typeface="Calibri" panose="020F0502020204030204" pitchFamily="34" charset="0"/>
              </a:defRPr>
            </a:lvl7pPr>
            <a:lvl8pPr marL="3429000" indent="-228600" eaLnBrk="0" fontAlgn="base" hangingPunct="0">
              <a:spcBef>
                <a:spcPct val="30000"/>
              </a:spcBef>
              <a:spcAft>
                <a:spcPct val="0"/>
              </a:spcAft>
              <a:defRPr sz="1200">
                <a:solidFill>
                  <a:schemeClr val="tx1"/>
                </a:solidFill>
                <a:latin typeface="Calibri" panose="020F0502020204030204" pitchFamily="34" charset="0"/>
              </a:defRPr>
            </a:lvl8pPr>
            <a:lvl9pPr marL="3886200" indent="-228600" eaLnBrk="0" fontAlgn="base" hangingPunct="0">
              <a:spcBef>
                <a:spcPct val="30000"/>
              </a:spcBef>
              <a:spcAft>
                <a:spcPct val="0"/>
              </a:spcAft>
              <a:defRPr sz="1200">
                <a:solidFill>
                  <a:schemeClr val="tx1"/>
                </a:solidFill>
                <a:latin typeface="Calibri" panose="020F0502020204030204" pitchFamily="34" charset="0"/>
              </a:defRPr>
            </a:lvl9pPr>
          </a:lstStyle>
          <a:p>
            <a:pPr algn="r" eaLnBrk="1" hangingPunct="1">
              <a:spcBef>
                <a:spcPct val="0"/>
              </a:spcBef>
            </a:pPr>
            <a:fld id="{093A6B65-9958-4FBE-A940-B7E7795BE800}" type="slidenum">
              <a:rPr lang="de-DE" altLang="en-US">
                <a:latin typeface="Arial" panose="020B0604020202020204" pitchFamily="34" charset="0"/>
              </a:rPr>
              <a:pPr algn="r" eaLnBrk="1" hangingPunct="1">
                <a:spcBef>
                  <a:spcPct val="0"/>
                </a:spcBef>
              </a:pPr>
              <a:t>102</a:t>
            </a:fld>
            <a:endParaRPr lang="de-DE" altLang="en-US">
              <a:latin typeface="Arial" panose="020B0604020202020204" pitchFamily="34" charset="0"/>
            </a:endParaRPr>
          </a:p>
        </p:txBody>
      </p:sp>
      <p:sp>
        <p:nvSpPr>
          <p:cNvPr id="120835" name="Rectangle 2">
            <a:extLst>
              <a:ext uri="{FF2B5EF4-FFF2-40B4-BE49-F238E27FC236}">
                <a16:creationId xmlns:a16="http://schemas.microsoft.com/office/drawing/2014/main" id="{8FAC24C2-B044-463A-8122-1749879EDB6F}"/>
              </a:ext>
            </a:extLst>
          </p:cNvPr>
          <p:cNvSpPr>
            <a:spLocks noGrp="1" noRot="1" noChangeAspect="1" noChangeArrowheads="1" noTextEdit="1"/>
          </p:cNvSpPr>
          <p:nvPr>
            <p:ph type="sldImg"/>
          </p:nvPr>
        </p:nvSpPr>
        <p:spPr bwMode="auto">
          <a:xfrm>
            <a:off x="382588" y="685800"/>
            <a:ext cx="6096000" cy="34290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0836" name="Rectangle 3">
            <a:extLst>
              <a:ext uri="{FF2B5EF4-FFF2-40B4-BE49-F238E27FC236}">
                <a16:creationId xmlns:a16="http://schemas.microsoft.com/office/drawing/2014/main" id="{5598D91B-0E8C-4257-9F19-4F4D87FFD775}"/>
              </a:ext>
            </a:extLst>
          </p:cNvPr>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a:p>
        </p:txBody>
      </p:sp>
    </p:spTree>
    <p:extLst>
      <p:ext uri="{BB962C8B-B14F-4D97-AF65-F5344CB8AC3E}">
        <p14:creationId xmlns:p14="http://schemas.microsoft.com/office/powerpoint/2010/main" val="270005886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690" name="Folienbildplatzhalter 1"/>
          <p:cNvSpPr>
            <a:spLocks noGrp="1" noRot="1" noChangeAspect="1" noTextEdit="1"/>
          </p:cNvSpPr>
          <p:nvPr>
            <p:ph type="sldImg"/>
          </p:nvPr>
        </p:nvSpPr>
        <p:spPr bwMode="auto">
          <a:xfrm>
            <a:off x="142875" y="768350"/>
            <a:ext cx="6818313" cy="3836988"/>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2691"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ltLang="de-DE"/>
              <a:t>Not </a:t>
            </a:r>
            <a:r>
              <a:rPr lang="de-DE" altLang="de-DE" err="1"/>
              <a:t>only</a:t>
            </a:r>
            <a:r>
              <a:rPr lang="de-DE" altLang="de-DE"/>
              <a:t> </a:t>
            </a:r>
            <a:r>
              <a:rPr lang="de-DE" altLang="de-DE" err="1"/>
              <a:t>filter</a:t>
            </a:r>
            <a:r>
              <a:rPr lang="de-DE" altLang="de-DE"/>
              <a:t> </a:t>
            </a:r>
            <a:r>
              <a:rPr lang="de-DE" altLang="de-DE" err="1"/>
              <a:t>boards</a:t>
            </a:r>
            <a:r>
              <a:rPr lang="de-DE" altLang="de-DE"/>
              <a:t> but also PT100s on </a:t>
            </a:r>
            <a:r>
              <a:rPr lang="de-DE" altLang="de-DE" err="1"/>
              <a:t>board</a:t>
            </a:r>
            <a:r>
              <a:rPr lang="de-DE" altLang="de-DE"/>
              <a:t>  </a:t>
            </a:r>
            <a:r>
              <a:rPr lang="de-DE" altLang="de-DE">
                <a:sym typeface="Wingdings" pitchFamily="2" charset="2"/>
              </a:rPr>
              <a:t></a:t>
            </a:r>
            <a:endParaRPr lang="de-DE" altLang="de-DE"/>
          </a:p>
        </p:txBody>
      </p:sp>
      <p:sp>
        <p:nvSpPr>
          <p:cNvPr id="242692"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Calibri" pitchFamily="34" charset="0"/>
              </a:defRPr>
            </a:lvl1pPr>
            <a:lvl2pPr marL="804986" indent="-309610">
              <a:spcBef>
                <a:spcPct val="30000"/>
              </a:spcBef>
              <a:defRPr sz="1300">
                <a:solidFill>
                  <a:schemeClr val="tx1"/>
                </a:solidFill>
                <a:latin typeface="Calibri" pitchFamily="34" charset="0"/>
              </a:defRPr>
            </a:lvl2pPr>
            <a:lvl3pPr marL="1238441" indent="-247688">
              <a:spcBef>
                <a:spcPct val="30000"/>
              </a:spcBef>
              <a:defRPr sz="1300">
                <a:solidFill>
                  <a:schemeClr val="tx1"/>
                </a:solidFill>
                <a:latin typeface="Calibri" pitchFamily="34" charset="0"/>
              </a:defRPr>
            </a:lvl3pPr>
            <a:lvl4pPr marL="1733817" indent="-247688">
              <a:spcBef>
                <a:spcPct val="30000"/>
              </a:spcBef>
              <a:defRPr sz="1300">
                <a:solidFill>
                  <a:schemeClr val="tx1"/>
                </a:solidFill>
                <a:latin typeface="Calibri" pitchFamily="34" charset="0"/>
              </a:defRPr>
            </a:lvl4pPr>
            <a:lvl5pPr marL="2229193" indent="-247688">
              <a:spcBef>
                <a:spcPct val="30000"/>
              </a:spcBef>
              <a:defRPr sz="1300">
                <a:solidFill>
                  <a:schemeClr val="tx1"/>
                </a:solidFill>
                <a:latin typeface="Calibri" pitchFamily="34" charset="0"/>
              </a:defRPr>
            </a:lvl5pPr>
            <a:lvl6pPr marL="2724569" indent="-247688" eaLnBrk="0" fontAlgn="base" hangingPunct="0">
              <a:spcBef>
                <a:spcPct val="30000"/>
              </a:spcBef>
              <a:spcAft>
                <a:spcPct val="0"/>
              </a:spcAft>
              <a:defRPr sz="1300">
                <a:solidFill>
                  <a:schemeClr val="tx1"/>
                </a:solidFill>
                <a:latin typeface="Calibri" pitchFamily="34" charset="0"/>
              </a:defRPr>
            </a:lvl6pPr>
            <a:lvl7pPr marL="3219945" indent="-247688" eaLnBrk="0" fontAlgn="base" hangingPunct="0">
              <a:spcBef>
                <a:spcPct val="30000"/>
              </a:spcBef>
              <a:spcAft>
                <a:spcPct val="0"/>
              </a:spcAft>
              <a:defRPr sz="1300">
                <a:solidFill>
                  <a:schemeClr val="tx1"/>
                </a:solidFill>
                <a:latin typeface="Calibri" pitchFamily="34" charset="0"/>
              </a:defRPr>
            </a:lvl7pPr>
            <a:lvl8pPr marL="3715322" indent="-247688" eaLnBrk="0" fontAlgn="base" hangingPunct="0">
              <a:spcBef>
                <a:spcPct val="30000"/>
              </a:spcBef>
              <a:spcAft>
                <a:spcPct val="0"/>
              </a:spcAft>
              <a:defRPr sz="1300">
                <a:solidFill>
                  <a:schemeClr val="tx1"/>
                </a:solidFill>
                <a:latin typeface="Calibri" pitchFamily="34" charset="0"/>
              </a:defRPr>
            </a:lvl8pPr>
            <a:lvl9pPr marL="4210698" indent="-247688" eaLnBrk="0" fontAlgn="base" hangingPunct="0">
              <a:spcBef>
                <a:spcPct val="30000"/>
              </a:spcBef>
              <a:spcAft>
                <a:spcPct val="0"/>
              </a:spcAft>
              <a:defRPr sz="1300">
                <a:solidFill>
                  <a:schemeClr val="tx1"/>
                </a:solidFill>
                <a:latin typeface="Calibri" pitchFamily="34" charset="0"/>
              </a:defRPr>
            </a:lvl9pPr>
          </a:lstStyle>
          <a:p>
            <a:pPr>
              <a:spcBef>
                <a:spcPct val="0"/>
              </a:spcBef>
            </a:pPr>
            <a:fld id="{6190070D-C38C-4135-9E5D-1123B52E9C91}" type="slidenum">
              <a:rPr lang="de-DE" altLang="de-DE" smtClean="0"/>
              <a:pPr>
                <a:spcBef>
                  <a:spcPct val="0"/>
                </a:spcBef>
              </a:pPr>
              <a:t>103</a:t>
            </a:fld>
            <a:endParaRPr lang="de-DE" altLang="de-DE"/>
          </a:p>
        </p:txBody>
      </p:sp>
    </p:spTree>
    <p:extLst>
      <p:ext uri="{BB962C8B-B14F-4D97-AF65-F5344CB8AC3E}">
        <p14:creationId xmlns:p14="http://schemas.microsoft.com/office/powerpoint/2010/main" val="1584807249"/>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Folienbildplatzhalter 1">
            <a:extLst>
              <a:ext uri="{FF2B5EF4-FFF2-40B4-BE49-F238E27FC236}">
                <a16:creationId xmlns:a16="http://schemas.microsoft.com/office/drawing/2014/main" id="{AC54B270-1F73-42BE-A562-1741DBE8144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25955" name="Notizenplatzhalter 2">
            <a:extLst>
              <a:ext uri="{FF2B5EF4-FFF2-40B4-BE49-F238E27FC236}">
                <a16:creationId xmlns:a16="http://schemas.microsoft.com/office/drawing/2014/main" id="{3210EAA0-D9A0-4E75-948F-A0AFF772BEB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de-DE" sz="1800" b="1"/>
              <a:t>marksman’s sequence of bullet holes on a target</a:t>
            </a:r>
          </a:p>
          <a:p>
            <a:endParaRPr lang="de-DE" altLang="de-DE" sz="1800" b="1"/>
          </a:p>
        </p:txBody>
      </p:sp>
      <p:sp>
        <p:nvSpPr>
          <p:cNvPr id="4" name="Foliennummernplatzhalter 3">
            <a:extLst>
              <a:ext uri="{FF2B5EF4-FFF2-40B4-BE49-F238E27FC236}">
                <a16:creationId xmlns:a16="http://schemas.microsoft.com/office/drawing/2014/main" id="{E060D76D-D7CA-46A2-B540-5D321376A06B}"/>
              </a:ext>
            </a:extLst>
          </p:cNvPr>
          <p:cNvSpPr>
            <a:spLocks noGrp="1"/>
          </p:cNvSpPr>
          <p:nvPr>
            <p:ph type="sldNum" sz="quarter" idx="5"/>
          </p:nvPr>
        </p:nvSpPr>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DB685C77-AAF7-4D6C-A738-E9C5BA780D15}" type="slidenum">
              <a:rPr lang="de-DE" altLang="en-US">
                <a:latin typeface="Calibri" panose="020F0502020204030204" pitchFamily="34" charset="0"/>
              </a:rPr>
              <a:pPr eaLnBrk="1" hangingPunct="1"/>
              <a:t>105</a:t>
            </a:fld>
            <a:endParaRPr lang="de-DE" altLang="en-US">
              <a:latin typeface="Calibri" panose="020F0502020204030204" pitchFamily="34" charset="0"/>
            </a:endParaRPr>
          </a:p>
        </p:txBody>
      </p:sp>
    </p:spTree>
    <p:extLst>
      <p:ext uri="{BB962C8B-B14F-4D97-AF65-F5344CB8AC3E}">
        <p14:creationId xmlns:p14="http://schemas.microsoft.com/office/powerpoint/2010/main" val="211154414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7"/>
          <p:cNvSpPr txBox="1">
            <a:spLocks noGrp="1" noChangeArrowheads="1"/>
          </p:cNvSpPr>
          <p:nvPr/>
        </p:nvSpPr>
        <p:spPr bwMode="auto">
          <a:xfrm>
            <a:off x="3988596" y="10553138"/>
            <a:ext cx="3051348" cy="555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9075" tIns="49538" rIns="99075" bIns="49538" anchor="b"/>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algn="r" eaLnBrk="1" hangingPunct="1">
              <a:spcBef>
                <a:spcPct val="0"/>
              </a:spcBef>
            </a:pPr>
            <a:fld id="{09181C3E-182B-46BF-8606-63CAD7AADA9E}" type="slidenum">
              <a:rPr lang="de-DE" altLang="de-DE">
                <a:latin typeface="Arial" pitchFamily="34" charset="0"/>
              </a:rPr>
              <a:pPr algn="r" eaLnBrk="1" hangingPunct="1">
                <a:spcBef>
                  <a:spcPct val="0"/>
                </a:spcBef>
              </a:pPr>
              <a:t>9</a:t>
            </a:fld>
            <a:endParaRPr lang="de-DE" altLang="de-DE">
              <a:latin typeface="Arial" pitchFamily="34" charset="0"/>
            </a:endParaRPr>
          </a:p>
        </p:txBody>
      </p:sp>
      <p:sp>
        <p:nvSpPr>
          <p:cNvPr id="130051" name="Rectangle 2"/>
          <p:cNvSpPr>
            <a:spLocks noGrp="1" noRot="1" noChangeAspect="1" noChangeArrowheads="1" noTextEdit="1"/>
          </p:cNvSpPr>
          <p:nvPr>
            <p:ph type="sldImg"/>
          </p:nvPr>
        </p:nvSpPr>
        <p:spPr bwMode="auto">
          <a:xfrm>
            <a:off x="-180975" y="833438"/>
            <a:ext cx="7407275" cy="416718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0052" name="Rectangle 3"/>
          <p:cNvSpPr>
            <a:spLocks noGrp="1" noChangeArrowheads="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de-DE"/>
          </a:p>
        </p:txBody>
      </p:sp>
    </p:spTree>
    <p:extLst>
      <p:ext uri="{BB962C8B-B14F-4D97-AF65-F5344CB8AC3E}">
        <p14:creationId xmlns:p14="http://schemas.microsoft.com/office/powerpoint/2010/main" val="2641354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anja">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8E93B72B-D5FB-4C55-9FF0-496679FFE505}"/>
              </a:ext>
            </a:extLst>
          </p:cNvPr>
          <p:cNvSpPr/>
          <p:nvPr userDrawn="1"/>
        </p:nvSpPr>
        <p:spPr>
          <a:xfrm>
            <a:off x="0" y="1"/>
            <a:ext cx="12192000" cy="765175"/>
          </a:xfrm>
          <a:prstGeom prst="rect">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Untertitel 2"/>
          <p:cNvSpPr>
            <a:spLocks noGrp="1"/>
          </p:cNvSpPr>
          <p:nvPr>
            <p:ph type="subTitle" idx="1"/>
          </p:nvPr>
        </p:nvSpPr>
        <p:spPr>
          <a:xfrm>
            <a:off x="0" y="4156"/>
            <a:ext cx="12192000" cy="761020"/>
          </a:xfrm>
        </p:spPr>
        <p:txBody>
          <a:bodyPr anchor="ctr"/>
          <a:lstStyle>
            <a:lvl1pPr marL="0" indent="0" algn="ctr">
              <a:buNone/>
              <a:defRPr sz="3600" b="0">
                <a:solidFill>
                  <a:schemeClr val="bg1"/>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Tree>
    <p:extLst>
      <p:ext uri="{BB962C8B-B14F-4D97-AF65-F5344CB8AC3E}">
        <p14:creationId xmlns:p14="http://schemas.microsoft.com/office/powerpoint/2010/main" val="8212534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elfolie">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8E93B72B-D5FB-4C55-9FF0-496679FFE505}"/>
              </a:ext>
            </a:extLst>
          </p:cNvPr>
          <p:cNvSpPr/>
          <p:nvPr userDrawn="1"/>
        </p:nvSpPr>
        <p:spPr>
          <a:xfrm>
            <a:off x="0" y="1"/>
            <a:ext cx="12192000" cy="765175"/>
          </a:xfrm>
          <a:prstGeom prst="rect">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Tree>
    <p:extLst>
      <p:ext uri="{BB962C8B-B14F-4D97-AF65-F5344CB8AC3E}">
        <p14:creationId xmlns:p14="http://schemas.microsoft.com/office/powerpoint/2010/main" val="31827367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itle">
  <p:cSld name="1_Titelfolie">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6B91C1FF-1227-4253-921B-1B1ECD679763}"/>
              </a:ext>
            </a:extLst>
          </p:cNvPr>
          <p:cNvSpPr/>
          <p:nvPr userDrawn="1"/>
        </p:nvSpPr>
        <p:spPr>
          <a:xfrm>
            <a:off x="0" y="1"/>
            <a:ext cx="12192000" cy="765175"/>
          </a:xfrm>
          <a:prstGeom prst="rect">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
        <p:nvSpPr>
          <p:cNvPr id="2" name="Titel 1"/>
          <p:cNvSpPr>
            <a:spLocks noGrp="1"/>
          </p:cNvSpPr>
          <p:nvPr>
            <p:ph type="ctrTitle"/>
          </p:nvPr>
        </p:nvSpPr>
        <p:spPr>
          <a:xfrm>
            <a:off x="914400" y="2130426"/>
            <a:ext cx="10363200" cy="1470025"/>
          </a:xfrm>
        </p:spPr>
        <p:txBody>
          <a:bodyPr/>
          <a:lstStyle/>
          <a:p>
            <a:r>
              <a:rPr lang="de-DE"/>
              <a:t>Titelmasterformat durch Klicken bearbeiten</a:t>
            </a:r>
          </a:p>
        </p:txBody>
      </p:sp>
      <p:sp>
        <p:nvSpPr>
          <p:cNvPr id="3" name="Unt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Formatvorlage des Untertitelmasters durch Klicken bearbeiten</a:t>
            </a:r>
          </a:p>
        </p:txBody>
      </p:sp>
      <p:sp>
        <p:nvSpPr>
          <p:cNvPr id="6" name="Datumsplatzhalter 3">
            <a:extLst>
              <a:ext uri="{FF2B5EF4-FFF2-40B4-BE49-F238E27FC236}">
                <a16:creationId xmlns:a16="http://schemas.microsoft.com/office/drawing/2014/main" id="{5B7ED8D6-A9B5-4999-B664-790B70A1BF7B}"/>
              </a:ext>
            </a:extLst>
          </p:cNvPr>
          <p:cNvSpPr>
            <a:spLocks noGrp="1"/>
          </p:cNvSpPr>
          <p:nvPr>
            <p:ph type="dt" sz="half" idx="10"/>
          </p:nvPr>
        </p:nvSpPr>
        <p:spPr/>
        <p:txBody>
          <a:bodyPr/>
          <a:lstStyle>
            <a:lvl1pPr>
              <a:defRPr/>
            </a:lvl1pPr>
          </a:lstStyle>
          <a:p>
            <a:pPr>
              <a:defRPr/>
            </a:pPr>
            <a:fld id="{1787D462-3813-48E9-872C-5979485C6397}" type="datetimeFigureOut">
              <a:rPr lang="de-DE"/>
              <a:pPr>
                <a:defRPr/>
              </a:pPr>
              <a:t>16.10.2023</a:t>
            </a:fld>
            <a:endParaRPr lang="de-DE"/>
          </a:p>
        </p:txBody>
      </p:sp>
      <p:sp>
        <p:nvSpPr>
          <p:cNvPr id="7" name="Fußzeilenplatzhalter 4">
            <a:extLst>
              <a:ext uri="{FF2B5EF4-FFF2-40B4-BE49-F238E27FC236}">
                <a16:creationId xmlns:a16="http://schemas.microsoft.com/office/drawing/2014/main" id="{3E47C58F-9443-4AF9-B373-4818EF052735}"/>
              </a:ext>
            </a:extLst>
          </p:cNvPr>
          <p:cNvSpPr>
            <a:spLocks noGrp="1"/>
          </p:cNvSpPr>
          <p:nvPr>
            <p:ph type="ftr" sz="quarter" idx="11"/>
          </p:nvPr>
        </p:nvSpPr>
        <p:spPr/>
        <p:txBody>
          <a:bodyPr/>
          <a:lstStyle>
            <a:lvl1pPr>
              <a:defRPr/>
            </a:lvl1pPr>
          </a:lstStyle>
          <a:p>
            <a:pPr>
              <a:defRPr/>
            </a:pPr>
            <a:endParaRPr lang="de-DE"/>
          </a:p>
        </p:txBody>
      </p:sp>
      <p:sp>
        <p:nvSpPr>
          <p:cNvPr id="8" name="Foliennummernplatzhalter 5">
            <a:extLst>
              <a:ext uri="{FF2B5EF4-FFF2-40B4-BE49-F238E27FC236}">
                <a16:creationId xmlns:a16="http://schemas.microsoft.com/office/drawing/2014/main" id="{5CD0E5F1-DAC0-4F2F-94C8-19DC510D2A5A}"/>
              </a:ext>
            </a:extLst>
          </p:cNvPr>
          <p:cNvSpPr>
            <a:spLocks noGrp="1"/>
          </p:cNvSpPr>
          <p:nvPr>
            <p:ph type="sldNum" sz="quarter" idx="12"/>
          </p:nvPr>
        </p:nvSpPr>
        <p:spPr/>
        <p:txBody>
          <a:bodyPr/>
          <a:lstStyle>
            <a:lvl1pPr>
              <a:defRPr smtClean="0"/>
            </a:lvl1pPr>
          </a:lstStyle>
          <a:p>
            <a:pPr>
              <a:defRPr/>
            </a:pPr>
            <a:fld id="{32114F7A-A88A-47CB-AB88-79A7B67B0967}" type="slidenum">
              <a:rPr lang="de-DE" altLang="de-DE"/>
              <a:pPr>
                <a:defRPr/>
              </a:pPr>
              <a:t>‹Nr.›</a:t>
            </a:fld>
            <a:endParaRPr lang="de-DE" altLang="de-DE"/>
          </a:p>
        </p:txBody>
      </p:sp>
    </p:spTree>
    <p:extLst>
      <p:ext uri="{BB962C8B-B14F-4D97-AF65-F5344CB8AC3E}">
        <p14:creationId xmlns:p14="http://schemas.microsoft.com/office/powerpoint/2010/main" val="45374401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Abschnitts-&#10;überschrift">
    <p:spTree>
      <p:nvGrpSpPr>
        <p:cNvPr id="1" name=""/>
        <p:cNvGrpSpPr/>
        <p:nvPr/>
      </p:nvGrpSpPr>
      <p:grpSpPr>
        <a:xfrm>
          <a:off x="0" y="0"/>
          <a:ext cx="0" cy="0"/>
          <a:chOff x="0" y="0"/>
          <a:chExt cx="0" cy="0"/>
        </a:xfrm>
      </p:grpSpPr>
      <p:cxnSp>
        <p:nvCxnSpPr>
          <p:cNvPr id="9" name="Gerade Verbindung 19"/>
          <p:cNvCxnSpPr/>
          <p:nvPr userDrawn="1"/>
        </p:nvCxnSpPr>
        <p:spPr>
          <a:xfrm>
            <a:off x="963084" y="5768975"/>
            <a:ext cx="10363200" cy="0"/>
          </a:xfrm>
          <a:prstGeom prst="line">
            <a:avLst/>
          </a:prstGeom>
          <a:ln w="38100">
            <a:solidFill>
              <a:srgbClr val="FFA605"/>
            </a:solidFill>
          </a:ln>
        </p:spPr>
        <p:style>
          <a:lnRef idx="1">
            <a:schemeClr val="accent1"/>
          </a:lnRef>
          <a:fillRef idx="0">
            <a:schemeClr val="accent1"/>
          </a:fillRef>
          <a:effectRef idx="0">
            <a:schemeClr val="accent1"/>
          </a:effectRef>
          <a:fontRef idx="minor">
            <a:schemeClr val="tx1"/>
          </a:fontRef>
        </p:style>
      </p:cxnSp>
      <p:sp>
        <p:nvSpPr>
          <p:cNvPr id="10" name="Rechteck 3"/>
          <p:cNvSpPr/>
          <p:nvPr userDrawn="1"/>
        </p:nvSpPr>
        <p:spPr>
          <a:xfrm>
            <a:off x="963084" y="4406900"/>
            <a:ext cx="10363200" cy="1362075"/>
          </a:xfrm>
          <a:prstGeom prst="rect">
            <a:avLst/>
          </a:prstGeom>
          <a:solidFill>
            <a:srgbClr val="003D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E58324"/>
              </a:solidFill>
            </a:endParaRPr>
          </a:p>
        </p:txBody>
      </p:sp>
      <p:sp>
        <p:nvSpPr>
          <p:cNvPr id="3" name="Textplatzhalter 2"/>
          <p:cNvSpPr>
            <a:spLocks noGrp="1"/>
          </p:cNvSpPr>
          <p:nvPr>
            <p:ph type="body" idx="1"/>
          </p:nvPr>
        </p:nvSpPr>
        <p:spPr>
          <a:xfrm>
            <a:off x="963084" y="4293097"/>
            <a:ext cx="10363200" cy="1500187"/>
          </a:xfrm>
        </p:spPr>
        <p:txBody>
          <a:bodyPr anchor="b">
            <a:normAutofit/>
          </a:bodyPr>
          <a:lstStyle>
            <a:lvl1pPr marL="0" indent="0">
              <a:buNone/>
              <a:defRPr sz="44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endParaRPr lang="de-DE"/>
          </a:p>
        </p:txBody>
      </p:sp>
      <p:sp>
        <p:nvSpPr>
          <p:cNvPr id="5" name="Fußzeilenplatzhalter 4"/>
          <p:cNvSpPr>
            <a:spLocks noGrp="1"/>
          </p:cNvSpPr>
          <p:nvPr>
            <p:ph type="ftr" sz="quarter" idx="11"/>
          </p:nvPr>
        </p:nvSpPr>
        <p:spPr/>
        <p:txBody>
          <a:bodyPr/>
          <a:lstStyle/>
          <a:p>
            <a:r>
              <a:rPr lang="en-US"/>
              <a:t>Malte - Ion Trap Fabrication</a:t>
            </a:r>
            <a:endParaRPr lang="de-DE"/>
          </a:p>
        </p:txBody>
      </p:sp>
      <p:sp>
        <p:nvSpPr>
          <p:cNvPr id="6" name="Foliennummernplatzhalter 5"/>
          <p:cNvSpPr>
            <a:spLocks noGrp="1"/>
          </p:cNvSpPr>
          <p:nvPr>
            <p:ph type="sldNum" sz="quarter" idx="12"/>
          </p:nvPr>
        </p:nvSpPr>
        <p:spPr/>
        <p:txBody>
          <a:bodyPr/>
          <a:lstStyle/>
          <a:p>
            <a:fld id="{5C4CC64E-3428-4AD7-B793-A4928CD0BD92}" type="slidenum">
              <a:rPr lang="de-DE" smtClean="0"/>
              <a:t>‹Nr.›</a:t>
            </a:fld>
            <a:endParaRPr lang="de-DE"/>
          </a:p>
        </p:txBody>
      </p:sp>
    </p:spTree>
    <p:extLst>
      <p:ext uri="{BB962C8B-B14F-4D97-AF65-F5344CB8AC3E}">
        <p14:creationId xmlns:p14="http://schemas.microsoft.com/office/powerpoint/2010/main" val="3222888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FC44DDB-6A2B-4717-86FC-AC1ED37779DB}" type="datetime1">
              <a:rPr lang="en-US" smtClean="0"/>
              <a:t>10/16/2023</a:t>
            </a:fld>
            <a:endParaRPr lang="nl-NL"/>
          </a:p>
        </p:txBody>
      </p:sp>
      <p:sp>
        <p:nvSpPr>
          <p:cNvPr id="5" name="Footer Placeholder 4"/>
          <p:cNvSpPr>
            <a:spLocks noGrp="1"/>
          </p:cNvSpPr>
          <p:nvPr>
            <p:ph type="ftr" sz="quarter" idx="11"/>
          </p:nvPr>
        </p:nvSpPr>
        <p:spPr/>
        <p:txBody>
          <a:bodyPr/>
          <a:lstStyle/>
          <a:p>
            <a:r>
              <a:rPr lang="it-IT"/>
              <a:t>TG Meeting 2022.05.04</a:t>
            </a:r>
            <a:endParaRPr lang="nl-NL"/>
          </a:p>
        </p:txBody>
      </p:sp>
      <p:sp>
        <p:nvSpPr>
          <p:cNvPr id="6" name="Slide Number Placeholder 5"/>
          <p:cNvSpPr>
            <a:spLocks noGrp="1"/>
          </p:cNvSpPr>
          <p:nvPr>
            <p:ph type="sldNum" sz="quarter" idx="12"/>
          </p:nvPr>
        </p:nvSpPr>
        <p:spPr/>
        <p:txBody>
          <a:bodyPr/>
          <a:lstStyle/>
          <a:p>
            <a:fld id="{3311056B-FB61-44CD-8749-B7A15646133A}" type="slidenum">
              <a:rPr lang="nl-NL" smtClean="0"/>
              <a:t>‹Nr.›</a:t>
            </a:fld>
            <a:endParaRPr lang="nl-NL"/>
          </a:p>
        </p:txBody>
      </p:sp>
      <p:sp>
        <p:nvSpPr>
          <p:cNvPr id="7" name="Rechteck 6">
            <a:extLst>
              <a:ext uri="{FF2B5EF4-FFF2-40B4-BE49-F238E27FC236}">
                <a16:creationId xmlns:a16="http://schemas.microsoft.com/office/drawing/2014/main" id="{6A6A0634-F2B2-466E-A3D5-B0192DB08F02}"/>
              </a:ext>
            </a:extLst>
          </p:cNvPr>
          <p:cNvSpPr/>
          <p:nvPr userDrawn="1"/>
        </p:nvSpPr>
        <p:spPr>
          <a:xfrm>
            <a:off x="0" y="1"/>
            <a:ext cx="12192000" cy="765175"/>
          </a:xfrm>
          <a:prstGeom prst="rect">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de-DE"/>
          </a:p>
        </p:txBody>
      </p:sp>
    </p:spTree>
    <p:extLst>
      <p:ext uri="{BB962C8B-B14F-4D97-AF65-F5344CB8AC3E}">
        <p14:creationId xmlns:p14="http://schemas.microsoft.com/office/powerpoint/2010/main" val="36323118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445D9B3-F83E-46E3-ACAE-80C39E878E62}"/>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71D2509-12F5-4D49-9C05-D98EC335EF8F}"/>
              </a:ext>
            </a:extLst>
          </p:cNvPr>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8" name="Footer Placeholder 7">
            <a:extLst>
              <a:ext uri="{FF2B5EF4-FFF2-40B4-BE49-F238E27FC236}">
                <a16:creationId xmlns:a16="http://schemas.microsoft.com/office/drawing/2014/main" id="{ECF6C29C-0EE9-4C50-986B-B41CFE2D6774}"/>
              </a:ext>
            </a:extLst>
          </p:cNvPr>
          <p:cNvSpPr>
            <a:spLocks noGrp="1"/>
          </p:cNvSpPr>
          <p:nvPr>
            <p:ph type="ftr" sz="quarter" idx="11"/>
          </p:nvPr>
        </p:nvSpPr>
        <p:spPr>
          <a:xfrm>
            <a:off x="4038600" y="6492875"/>
            <a:ext cx="4114800" cy="228600"/>
          </a:xfrm>
        </p:spPr>
        <p:txBody>
          <a:bodyPr/>
          <a:lstStyle/>
          <a:p>
            <a:r>
              <a:rPr lang="en-US"/>
              <a:t>Carl-Frederik Grimpe, PTB – ATIQ Verbundtreffen Siegen 30. September 2022 - confidential</a:t>
            </a:r>
            <a:endParaRPr lang="de-DE" dirty="0"/>
          </a:p>
        </p:txBody>
      </p:sp>
      <p:sp>
        <p:nvSpPr>
          <p:cNvPr id="9" name="Slide Number Placeholder 8">
            <a:extLst>
              <a:ext uri="{FF2B5EF4-FFF2-40B4-BE49-F238E27FC236}">
                <a16:creationId xmlns:a16="http://schemas.microsoft.com/office/drawing/2014/main" id="{4804A62E-6777-4C96-B7BC-3484667EEF07}"/>
              </a:ext>
            </a:extLst>
          </p:cNvPr>
          <p:cNvSpPr>
            <a:spLocks noGrp="1"/>
          </p:cNvSpPr>
          <p:nvPr>
            <p:ph type="sldNum" sz="quarter" idx="12"/>
          </p:nvPr>
        </p:nvSpPr>
        <p:spPr>
          <a:xfrm>
            <a:off x="9184037" y="6356350"/>
            <a:ext cx="2743200" cy="365125"/>
          </a:xfrm>
        </p:spPr>
        <p:txBody>
          <a:bodyPr/>
          <a:lstStyle/>
          <a:p>
            <a:fld id="{A2D3EDBE-398B-497D-922A-4D54A3E20DBA}" type="slidenum">
              <a:rPr lang="de-DE" smtClean="0"/>
              <a:t>‹Nr.›</a:t>
            </a:fld>
            <a:endParaRPr lang="de-DE" dirty="0"/>
          </a:p>
        </p:txBody>
      </p:sp>
    </p:spTree>
    <p:extLst>
      <p:ext uri="{BB962C8B-B14F-4D97-AF65-F5344CB8AC3E}">
        <p14:creationId xmlns:p14="http://schemas.microsoft.com/office/powerpoint/2010/main" val="35845283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and body" type="tx">
  <p:cSld name="Title and body">
    <p:spTree>
      <p:nvGrpSpPr>
        <p:cNvPr id="1" name="Shape 21"/>
        <p:cNvGrpSpPr/>
        <p:nvPr/>
      </p:nvGrpSpPr>
      <p:grpSpPr>
        <a:xfrm>
          <a:off x="0" y="0"/>
          <a:ext cx="0" cy="0"/>
          <a:chOff x="0" y="0"/>
          <a:chExt cx="0" cy="0"/>
        </a:xfrm>
      </p:grpSpPr>
      <p:sp>
        <p:nvSpPr>
          <p:cNvPr id="22" name="Google Shape;22;p4"/>
          <p:cNvSpPr txBox="1">
            <a:spLocks noGrp="1"/>
          </p:cNvSpPr>
          <p:nvPr>
            <p:ph type="title"/>
          </p:nvPr>
        </p:nvSpPr>
        <p:spPr>
          <a:xfrm>
            <a:off x="951033" y="593367"/>
            <a:ext cx="10290000" cy="987600"/>
          </a:xfrm>
          <a:prstGeom prst="rect">
            <a:avLst/>
          </a:prstGeom>
        </p:spPr>
        <p:txBody>
          <a:bodyPr spcFirstLastPara="1" wrap="square" lIns="91425" tIns="91425" rIns="91425" bIns="91425" anchor="t" anchorCtr="0">
            <a:noAutofit/>
          </a:bodyPr>
          <a:lstStyle>
            <a:lvl1pPr lvl="0">
              <a:spcBef>
                <a:spcPts val="0"/>
              </a:spcBef>
              <a:spcAft>
                <a:spcPts val="0"/>
              </a:spcAft>
              <a:buSzPts val="3600"/>
              <a:buNone/>
              <a:defRPr/>
            </a:lvl1pPr>
            <a:lvl2pPr lvl="1">
              <a:spcBef>
                <a:spcPts val="0"/>
              </a:spcBef>
              <a:spcAft>
                <a:spcPts val="0"/>
              </a:spcAft>
              <a:buSzPts val="3600"/>
              <a:buNone/>
              <a:defRPr/>
            </a:lvl2pPr>
            <a:lvl3pPr lvl="2">
              <a:spcBef>
                <a:spcPts val="0"/>
              </a:spcBef>
              <a:spcAft>
                <a:spcPts val="0"/>
              </a:spcAft>
              <a:buSzPts val="3600"/>
              <a:buNone/>
              <a:defRPr/>
            </a:lvl3pPr>
            <a:lvl4pPr lvl="3">
              <a:spcBef>
                <a:spcPts val="0"/>
              </a:spcBef>
              <a:spcAft>
                <a:spcPts val="0"/>
              </a:spcAft>
              <a:buSzPts val="3600"/>
              <a:buNone/>
              <a:defRPr/>
            </a:lvl4pPr>
            <a:lvl5pPr lvl="4">
              <a:spcBef>
                <a:spcPts val="0"/>
              </a:spcBef>
              <a:spcAft>
                <a:spcPts val="0"/>
              </a:spcAft>
              <a:buSzPts val="3600"/>
              <a:buNone/>
              <a:defRPr/>
            </a:lvl5pPr>
            <a:lvl6pPr lvl="5">
              <a:spcBef>
                <a:spcPts val="0"/>
              </a:spcBef>
              <a:spcAft>
                <a:spcPts val="0"/>
              </a:spcAft>
              <a:buSzPts val="3600"/>
              <a:buNone/>
              <a:defRPr/>
            </a:lvl6pPr>
            <a:lvl7pPr lvl="6">
              <a:spcBef>
                <a:spcPts val="0"/>
              </a:spcBef>
              <a:spcAft>
                <a:spcPts val="0"/>
              </a:spcAft>
              <a:buSzPts val="3600"/>
              <a:buNone/>
              <a:defRPr/>
            </a:lvl7pPr>
            <a:lvl8pPr lvl="7">
              <a:spcBef>
                <a:spcPts val="0"/>
              </a:spcBef>
              <a:spcAft>
                <a:spcPts val="0"/>
              </a:spcAft>
              <a:buSzPts val="3600"/>
              <a:buNone/>
              <a:defRPr/>
            </a:lvl8pPr>
            <a:lvl9pPr lvl="8">
              <a:spcBef>
                <a:spcPts val="0"/>
              </a:spcBef>
              <a:spcAft>
                <a:spcPts val="0"/>
              </a:spcAft>
              <a:buSzPts val="3600"/>
              <a:buNone/>
              <a:defRPr/>
            </a:lvl9pPr>
          </a:lstStyle>
          <a:p>
            <a:endParaRPr/>
          </a:p>
        </p:txBody>
      </p:sp>
      <p:sp>
        <p:nvSpPr>
          <p:cNvPr id="23" name="Google Shape;23;p4"/>
          <p:cNvSpPr txBox="1">
            <a:spLocks noGrp="1"/>
          </p:cNvSpPr>
          <p:nvPr>
            <p:ph type="body" idx="1"/>
          </p:nvPr>
        </p:nvSpPr>
        <p:spPr>
          <a:xfrm>
            <a:off x="951033" y="2194667"/>
            <a:ext cx="10290000" cy="3336400"/>
          </a:xfrm>
          <a:prstGeom prst="rect">
            <a:avLst/>
          </a:prstGeom>
        </p:spPr>
        <p:txBody>
          <a:bodyPr spcFirstLastPara="1" wrap="square" lIns="91425" tIns="91425" rIns="91425" bIns="91425" anchor="t" anchorCtr="0">
            <a:noAutofit/>
          </a:bodyPr>
          <a:lstStyle>
            <a:lvl1pPr marL="609585" lvl="0" indent="-406390">
              <a:spcBef>
                <a:spcPts val="0"/>
              </a:spcBef>
              <a:spcAft>
                <a:spcPts val="0"/>
              </a:spcAft>
              <a:buSzPts val="1200"/>
              <a:buFont typeface="Lancelot"/>
              <a:buChar char="●"/>
              <a:defRPr/>
            </a:lvl1pPr>
            <a:lvl2pPr marL="1219170" lvl="1" indent="-406390">
              <a:spcBef>
                <a:spcPts val="0"/>
              </a:spcBef>
              <a:spcAft>
                <a:spcPts val="0"/>
              </a:spcAft>
              <a:buClr>
                <a:srgbClr val="434343"/>
              </a:buClr>
              <a:buSzPts val="1200"/>
              <a:buFont typeface="Roboto Condensed Light"/>
              <a:buChar char="○"/>
              <a:defRPr/>
            </a:lvl2pPr>
            <a:lvl3pPr marL="1828754" lvl="2" indent="-406390">
              <a:spcBef>
                <a:spcPts val="0"/>
              </a:spcBef>
              <a:spcAft>
                <a:spcPts val="0"/>
              </a:spcAft>
              <a:buClr>
                <a:srgbClr val="434343"/>
              </a:buClr>
              <a:buSzPts val="1200"/>
              <a:buFont typeface="Roboto Condensed Light"/>
              <a:buChar char="■"/>
              <a:defRPr/>
            </a:lvl3pPr>
            <a:lvl4pPr marL="2438339" lvl="3" indent="-406390">
              <a:spcBef>
                <a:spcPts val="0"/>
              </a:spcBef>
              <a:spcAft>
                <a:spcPts val="0"/>
              </a:spcAft>
              <a:buClr>
                <a:srgbClr val="434343"/>
              </a:buClr>
              <a:buSzPts val="1200"/>
              <a:buFont typeface="Roboto Condensed Light"/>
              <a:buChar char="●"/>
              <a:defRPr/>
            </a:lvl4pPr>
            <a:lvl5pPr marL="3047924" lvl="4" indent="-406390">
              <a:spcBef>
                <a:spcPts val="0"/>
              </a:spcBef>
              <a:spcAft>
                <a:spcPts val="0"/>
              </a:spcAft>
              <a:buClr>
                <a:srgbClr val="434343"/>
              </a:buClr>
              <a:buSzPts val="1200"/>
              <a:buFont typeface="Roboto Condensed Light"/>
              <a:buChar char="○"/>
              <a:defRPr/>
            </a:lvl5pPr>
            <a:lvl6pPr marL="3657509" lvl="5" indent="-406390">
              <a:spcBef>
                <a:spcPts val="0"/>
              </a:spcBef>
              <a:spcAft>
                <a:spcPts val="0"/>
              </a:spcAft>
              <a:buClr>
                <a:srgbClr val="434343"/>
              </a:buClr>
              <a:buSzPts val="1200"/>
              <a:buFont typeface="Roboto Condensed Light"/>
              <a:buChar char="■"/>
              <a:defRPr/>
            </a:lvl6pPr>
            <a:lvl7pPr marL="4267093" lvl="6" indent="-406390">
              <a:spcBef>
                <a:spcPts val="0"/>
              </a:spcBef>
              <a:spcAft>
                <a:spcPts val="0"/>
              </a:spcAft>
              <a:buClr>
                <a:srgbClr val="434343"/>
              </a:buClr>
              <a:buSzPts val="1200"/>
              <a:buFont typeface="Roboto Condensed Light"/>
              <a:buChar char="●"/>
              <a:defRPr/>
            </a:lvl7pPr>
            <a:lvl8pPr marL="4876678" lvl="7" indent="-406390">
              <a:spcBef>
                <a:spcPts val="0"/>
              </a:spcBef>
              <a:spcAft>
                <a:spcPts val="0"/>
              </a:spcAft>
              <a:buClr>
                <a:srgbClr val="434343"/>
              </a:buClr>
              <a:buSzPts val="1200"/>
              <a:buFont typeface="Roboto Condensed Light"/>
              <a:buChar char="○"/>
              <a:defRPr/>
            </a:lvl8pPr>
            <a:lvl9pPr marL="5486263" lvl="8" indent="-406390">
              <a:spcBef>
                <a:spcPts val="0"/>
              </a:spcBef>
              <a:spcAft>
                <a:spcPts val="0"/>
              </a:spcAft>
              <a:buClr>
                <a:srgbClr val="434343"/>
              </a:buClr>
              <a:buSzPts val="1200"/>
              <a:buFont typeface="Roboto Condensed Light"/>
              <a:buChar char="■"/>
              <a:defRPr/>
            </a:lvl9pPr>
          </a:lstStyle>
          <a:p>
            <a:endParaRPr/>
          </a:p>
        </p:txBody>
      </p:sp>
    </p:spTree>
    <p:extLst>
      <p:ext uri="{BB962C8B-B14F-4D97-AF65-F5344CB8AC3E}">
        <p14:creationId xmlns:p14="http://schemas.microsoft.com/office/powerpoint/2010/main" val="16918949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elplatzhalter 1">
            <a:extLst>
              <a:ext uri="{FF2B5EF4-FFF2-40B4-BE49-F238E27FC236}">
                <a16:creationId xmlns:a16="http://schemas.microsoft.com/office/drawing/2014/main" id="{3BF46605-6C24-4EA3-A8A2-F37ECD339BD1}"/>
              </a:ext>
            </a:extLst>
          </p:cNvPr>
          <p:cNvSpPr>
            <a:spLocks noGrp="1"/>
          </p:cNvSpPr>
          <p:nvPr>
            <p:ph type="title"/>
          </p:nvPr>
        </p:nvSpPr>
        <p:spPr bwMode="auto">
          <a:xfrm>
            <a:off x="609600" y="274638"/>
            <a:ext cx="109728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ltLang="de-DE"/>
              <a:t>Titelmasterformat durch Klicken bearbeiten</a:t>
            </a:r>
          </a:p>
        </p:txBody>
      </p:sp>
      <p:sp>
        <p:nvSpPr>
          <p:cNvPr id="1027" name="Textplatzhalter 2">
            <a:extLst>
              <a:ext uri="{FF2B5EF4-FFF2-40B4-BE49-F238E27FC236}">
                <a16:creationId xmlns:a16="http://schemas.microsoft.com/office/drawing/2014/main" id="{67550CB8-1299-46CA-939A-73FC2D28161D}"/>
              </a:ext>
            </a:extLst>
          </p:cNvPr>
          <p:cNvSpPr>
            <a:spLocks noGrp="1"/>
          </p:cNvSpPr>
          <p:nvPr>
            <p:ph type="body" idx="1"/>
          </p:nvPr>
        </p:nvSpPr>
        <p:spPr bwMode="auto">
          <a:xfrm>
            <a:off x="609600" y="1600201"/>
            <a:ext cx="109728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de-DE" altLang="de-DE"/>
              <a:t>Textmasterformate durch Klicken bearbeiten</a:t>
            </a:r>
          </a:p>
          <a:p>
            <a:pPr lvl="1"/>
            <a:r>
              <a:rPr lang="de-DE" altLang="de-DE"/>
              <a:t>Zweite Ebene</a:t>
            </a:r>
          </a:p>
          <a:p>
            <a:pPr lvl="2"/>
            <a:r>
              <a:rPr lang="de-DE" altLang="de-DE"/>
              <a:t>Dritte Ebene</a:t>
            </a:r>
          </a:p>
          <a:p>
            <a:pPr lvl="3"/>
            <a:r>
              <a:rPr lang="de-DE" altLang="de-DE"/>
              <a:t>Vierte Ebene</a:t>
            </a:r>
          </a:p>
          <a:p>
            <a:pPr lvl="4"/>
            <a:r>
              <a:rPr lang="de-DE" altLang="de-DE"/>
              <a:t>Fünfte Ebene</a:t>
            </a:r>
          </a:p>
        </p:txBody>
      </p:sp>
      <p:sp>
        <p:nvSpPr>
          <p:cNvPr id="8" name="Datumsplatzhalter 3">
            <a:extLst>
              <a:ext uri="{FF2B5EF4-FFF2-40B4-BE49-F238E27FC236}">
                <a16:creationId xmlns:a16="http://schemas.microsoft.com/office/drawing/2014/main" id="{DE8548EB-ADA0-491C-8A52-33134A8F0174}"/>
              </a:ext>
            </a:extLst>
          </p:cNvPr>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eaLnBrk="1" fontAlgn="auto" hangingPunct="1">
              <a:spcBef>
                <a:spcPts val="0"/>
              </a:spcBef>
              <a:spcAft>
                <a:spcPts val="0"/>
              </a:spcAft>
              <a:defRPr sz="1200">
                <a:solidFill>
                  <a:schemeClr val="tx1">
                    <a:tint val="75000"/>
                  </a:schemeClr>
                </a:solidFill>
                <a:latin typeface="+mn-lt"/>
              </a:defRPr>
            </a:lvl1pPr>
          </a:lstStyle>
          <a:p>
            <a:pPr>
              <a:defRPr/>
            </a:pPr>
            <a:fld id="{9BB52359-C215-4BE4-946C-22AB66A26080}" type="datetimeFigureOut">
              <a:rPr lang="de-DE"/>
              <a:pPr>
                <a:defRPr/>
              </a:pPr>
              <a:t>16.10.2023</a:t>
            </a:fld>
            <a:endParaRPr lang="de-DE"/>
          </a:p>
        </p:txBody>
      </p:sp>
      <p:sp>
        <p:nvSpPr>
          <p:cNvPr id="9" name="Fußzeilenplatzhalter 4">
            <a:extLst>
              <a:ext uri="{FF2B5EF4-FFF2-40B4-BE49-F238E27FC236}">
                <a16:creationId xmlns:a16="http://schemas.microsoft.com/office/drawing/2014/main" id="{78B54AE1-BBFD-4DA5-978B-DC007CD5CE5B}"/>
              </a:ext>
            </a:extLst>
          </p:cNvPr>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defRPr>
            </a:lvl1pPr>
          </a:lstStyle>
          <a:p>
            <a:pPr>
              <a:defRPr/>
            </a:pPr>
            <a:endParaRPr lang="de-DE"/>
          </a:p>
        </p:txBody>
      </p:sp>
      <p:sp>
        <p:nvSpPr>
          <p:cNvPr id="10" name="Foliennummernplatzhalter 5">
            <a:extLst>
              <a:ext uri="{FF2B5EF4-FFF2-40B4-BE49-F238E27FC236}">
                <a16:creationId xmlns:a16="http://schemas.microsoft.com/office/drawing/2014/main" id="{8FE26B98-8033-4215-97B8-7D85CF3B69DE}"/>
              </a:ext>
            </a:extLst>
          </p:cNvPr>
          <p:cNvSpPr>
            <a:spLocks noGrp="1"/>
          </p:cNvSpPr>
          <p:nvPr>
            <p:ph type="sldNum" sz="quarter" idx="4"/>
          </p:nvPr>
        </p:nvSpPr>
        <p:spPr>
          <a:xfrm>
            <a:off x="8737600" y="6356351"/>
            <a:ext cx="28448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defRPr>
            </a:lvl1pPr>
          </a:lstStyle>
          <a:p>
            <a:pPr>
              <a:defRPr/>
            </a:pPr>
            <a:fld id="{78337A0E-1BBE-458C-84D3-BD4B7FC40B16}" type="slidenum">
              <a:rPr lang="de-DE" altLang="de-DE"/>
              <a:pPr>
                <a:defRPr/>
              </a:pPr>
              <a:t>‹Nr.›</a:t>
            </a:fld>
            <a:endParaRPr lang="de-DE" altLang="de-DE"/>
          </a:p>
        </p:txBody>
      </p:sp>
    </p:spTree>
  </p:cSld>
  <p:clrMap bg1="lt1" tx1="dk1" bg2="lt2" tx2="dk2" accent1="accent1" accent2="accent2" accent3="accent3" accent4="accent4" accent5="accent5" accent6="accent6" hlink="hlink" folHlink="folHlink"/>
  <p:sldLayoutIdLst>
    <p:sldLayoutId id="2147484197" r:id="rId1"/>
    <p:sldLayoutId id="2147484203" r:id="rId2"/>
    <p:sldLayoutId id="2147484198" r:id="rId3"/>
    <p:sldLayoutId id="2147484201" r:id="rId4"/>
    <p:sldLayoutId id="2147484207" r:id="rId5"/>
    <p:sldLayoutId id="2147484211" r:id="rId6"/>
    <p:sldLayoutId id="2147484213" r:id="rId7"/>
  </p:sldLayoutIdLst>
  <p:txStyles>
    <p:titleStyle>
      <a:lvl1pPr algn="ctr" rtl="0" eaLnBrk="0" fontAlgn="base" hangingPunct="0">
        <a:spcBef>
          <a:spcPct val="0"/>
        </a:spcBef>
        <a:spcAft>
          <a:spcPct val="0"/>
        </a:spcAft>
        <a:defRPr sz="4400" kern="1200">
          <a:solidFill>
            <a:schemeClr val="tx1"/>
          </a:solidFill>
          <a:latin typeface="Arial" pitchFamily="34" charset="0"/>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8" Type="http://schemas.openxmlformats.org/officeDocument/2006/relationships/image" Target="../media/image47.wmf"/><Relationship Id="rId13" Type="http://schemas.openxmlformats.org/officeDocument/2006/relationships/oleObject" Target="../embeddings/oleObject7.bin"/><Relationship Id="rId3" Type="http://schemas.openxmlformats.org/officeDocument/2006/relationships/oleObject" Target="../embeddings/oleObject2.bin"/><Relationship Id="rId7" Type="http://schemas.openxmlformats.org/officeDocument/2006/relationships/oleObject" Target="../embeddings/oleObject4.bin"/><Relationship Id="rId12" Type="http://schemas.openxmlformats.org/officeDocument/2006/relationships/image" Target="../media/image49.wmf"/><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46.wmf"/><Relationship Id="rId11" Type="http://schemas.openxmlformats.org/officeDocument/2006/relationships/oleObject" Target="../embeddings/oleObject6.bin"/><Relationship Id="rId5" Type="http://schemas.openxmlformats.org/officeDocument/2006/relationships/oleObject" Target="../embeddings/oleObject3.bin"/><Relationship Id="rId10" Type="http://schemas.openxmlformats.org/officeDocument/2006/relationships/image" Target="../media/image48.wmf"/><Relationship Id="rId4" Type="http://schemas.openxmlformats.org/officeDocument/2006/relationships/image" Target="../media/image45.png"/><Relationship Id="rId9" Type="http://schemas.openxmlformats.org/officeDocument/2006/relationships/oleObject" Target="../embeddings/oleObject5.bin"/><Relationship Id="rId14" Type="http://schemas.openxmlformats.org/officeDocument/2006/relationships/image" Target="../media/image50.png"/></Relationships>
</file>

<file path=ppt/slides/_rels/slide100.xml.rels><?xml version="1.0" encoding="UTF-8" standalone="yes"?>
<Relationships xmlns="http://schemas.openxmlformats.org/package/2006/relationships"><Relationship Id="rId3" Type="http://schemas.openxmlformats.org/officeDocument/2006/relationships/image" Target="../media/image246.emf"/><Relationship Id="rId2" Type="http://schemas.openxmlformats.org/officeDocument/2006/relationships/notesSlide" Target="../notesSlides/notesSlide86.xml"/><Relationship Id="rId1" Type="http://schemas.openxmlformats.org/officeDocument/2006/relationships/slideLayout" Target="../slideLayouts/slideLayout1.xml"/><Relationship Id="rId4" Type="http://schemas.openxmlformats.org/officeDocument/2006/relationships/image" Target="../media/image247.emf"/></Relationships>
</file>

<file path=ppt/slides/_rels/slide101.xml.rels><?xml version="1.0" encoding="UTF-8" standalone="yes"?>
<Relationships xmlns="http://schemas.openxmlformats.org/package/2006/relationships"><Relationship Id="rId3" Type="http://schemas.openxmlformats.org/officeDocument/2006/relationships/image" Target="../media/image249.svg"/><Relationship Id="rId2" Type="http://schemas.openxmlformats.org/officeDocument/2006/relationships/image" Target="../media/image248.png"/><Relationship Id="rId1" Type="http://schemas.openxmlformats.org/officeDocument/2006/relationships/slideLayout" Target="../slideLayouts/slideLayout1.xml"/></Relationships>
</file>

<file path=ppt/slides/_rels/slide102.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slideLayout" Target="../slideLayouts/slideLayout3.xml"/><Relationship Id="rId7" Type="http://schemas.openxmlformats.org/officeDocument/2006/relationships/image" Target="../media/image251.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43.wmf"/><Relationship Id="rId5" Type="http://schemas.openxmlformats.org/officeDocument/2006/relationships/oleObject" Target="../embeddings/oleObject15.bin"/><Relationship Id="rId4" Type="http://schemas.openxmlformats.org/officeDocument/2006/relationships/notesSlide" Target="../notesSlides/notesSlide87.xml"/><Relationship Id="rId9" Type="http://schemas.openxmlformats.org/officeDocument/2006/relationships/image" Target="../media/image452.png"/></Relationships>
</file>

<file path=ppt/slides/_rels/slide103.xml.rels><?xml version="1.0" encoding="UTF-8" standalone="yes"?>
<Relationships xmlns="http://schemas.openxmlformats.org/package/2006/relationships"><Relationship Id="rId3" Type="http://schemas.openxmlformats.org/officeDocument/2006/relationships/image" Target="../media/image252.png"/><Relationship Id="rId2" Type="http://schemas.openxmlformats.org/officeDocument/2006/relationships/notesSlide" Target="../notesSlides/notesSlide88.xml"/><Relationship Id="rId1" Type="http://schemas.openxmlformats.org/officeDocument/2006/relationships/slideLayout" Target="../slideLayouts/slideLayout1.xml"/><Relationship Id="rId6" Type="http://schemas.openxmlformats.org/officeDocument/2006/relationships/image" Target="../media/image254.png"/><Relationship Id="rId5" Type="http://schemas.openxmlformats.org/officeDocument/2006/relationships/image" Target="../media/image253.png"/><Relationship Id="rId4" Type="http://schemas.openxmlformats.org/officeDocument/2006/relationships/image" Target="../media/image75.png"/></Relationships>
</file>

<file path=ppt/slides/_rels/slide104.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video" Target="file:///G:\ION8B.AVI" TargetMode="External"/><Relationship Id="rId1" Type="http://schemas.microsoft.com/office/2007/relationships/media" Target="file:///G:\ION8B.AVI" TargetMode="External"/><Relationship Id="rId5" Type="http://schemas.openxmlformats.org/officeDocument/2006/relationships/image" Target="../media/image256.jpeg"/><Relationship Id="rId4" Type="http://schemas.openxmlformats.org/officeDocument/2006/relationships/image" Target="../media/image255.png"/></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51.jpeg"/><Relationship Id="rId7"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9.png"/><Relationship Id="rId5" Type="http://schemas.openxmlformats.org/officeDocument/2006/relationships/image" Target="../media/image37.jpeg"/><Relationship Id="rId4" Type="http://schemas.openxmlformats.org/officeDocument/2006/relationships/image" Target="../media/image52.png"/></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8.bin"/><Relationship Id="rId7" Type="http://schemas.openxmlformats.org/officeDocument/2006/relationships/image" Target="../media/image55.wmf"/><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oleObject" Target="../embeddings/oleObject9.bin"/><Relationship Id="rId5" Type="http://schemas.openxmlformats.org/officeDocument/2006/relationships/image" Target="../media/image54.pn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0.bin"/><Relationship Id="rId2" Type="http://schemas.openxmlformats.org/officeDocument/2006/relationships/notesSlide" Target="../notesSlides/notesSlide13.xml"/><Relationship Id="rId1" Type="http://schemas.openxmlformats.org/officeDocument/2006/relationships/slideLayout" Target="../slideLayouts/slideLayout1.xml"/><Relationship Id="rId6" Type="http://schemas.openxmlformats.org/officeDocument/2006/relationships/image" Target="../media/image60.png"/><Relationship Id="rId5" Type="http://schemas.openxmlformats.org/officeDocument/2006/relationships/image" Target="../media/image54.png"/><Relationship Id="rId4" Type="http://schemas.openxmlformats.org/officeDocument/2006/relationships/image" Target="../media/image53.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56.png"/></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57.png"/><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7.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61.png"/><Relationship Id="rId4" Type="http://schemas.openxmlformats.org/officeDocument/2006/relationships/image" Target="../media/image59.png"/></Relationships>
</file>

<file path=ppt/slides/_rels/slide1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63.png"/><Relationship Id="rId4" Type="http://schemas.openxmlformats.org/officeDocument/2006/relationships/oleObject" Target="../embeddings/oleObject11.bin"/></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13" Type="http://schemas.openxmlformats.org/officeDocument/2006/relationships/image" Target="../media/image13.png"/><Relationship Id="rId3" Type="http://schemas.openxmlformats.org/officeDocument/2006/relationships/hyperlink" Target="http://www.bmbf.de/" TargetMode="External"/><Relationship Id="rId7" Type="http://schemas.openxmlformats.org/officeDocument/2006/relationships/image" Target="../media/image7.jpeg"/><Relationship Id="rId12"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6.jpeg"/><Relationship Id="rId11" Type="http://schemas.openxmlformats.org/officeDocument/2006/relationships/image" Target="../media/image11.emf"/><Relationship Id="rId5" Type="http://schemas.openxmlformats.org/officeDocument/2006/relationships/image" Target="../media/image5.png"/><Relationship Id="rId15" Type="http://schemas.openxmlformats.org/officeDocument/2006/relationships/image" Target="../media/image15.jpeg"/><Relationship Id="rId10" Type="http://schemas.openxmlformats.org/officeDocument/2006/relationships/image" Target="../media/image10.jpeg"/><Relationship Id="rId4" Type="http://schemas.openxmlformats.org/officeDocument/2006/relationships/image" Target="../media/image4.png"/><Relationship Id="rId9" Type="http://schemas.openxmlformats.org/officeDocument/2006/relationships/image" Target="../media/image9.png"/><Relationship Id="rId14" Type="http://schemas.openxmlformats.org/officeDocument/2006/relationships/image" Target="../media/image14.png"/></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microsoft.com/office/2007/relationships/hdphoto" Target="../media/hdphoto1.wdp"/><Relationship Id="rId3" Type="http://schemas.openxmlformats.org/officeDocument/2006/relationships/image" Target="../media/image64.jpeg"/><Relationship Id="rId7" Type="http://schemas.openxmlformats.org/officeDocument/2006/relationships/image" Target="../media/image68.png"/><Relationship Id="rId2" Type="http://schemas.openxmlformats.org/officeDocument/2006/relationships/notesSlide" Target="../notesSlides/notesSlide21.xml"/><Relationship Id="rId1" Type="http://schemas.openxmlformats.org/officeDocument/2006/relationships/slideLayout" Target="../slideLayouts/slideLayout3.xml"/><Relationship Id="rId6" Type="http://schemas.openxmlformats.org/officeDocument/2006/relationships/image" Target="../media/image67.jpeg"/><Relationship Id="rId5" Type="http://schemas.openxmlformats.org/officeDocument/2006/relationships/image" Target="../media/image66.png"/><Relationship Id="rId4" Type="http://schemas.openxmlformats.org/officeDocument/2006/relationships/image" Target="../media/image65.png"/><Relationship Id="rId9" Type="http://schemas.openxmlformats.org/officeDocument/2006/relationships/image" Target="../media/image69.jpeg"/></Relationships>
</file>

<file path=ppt/slides/_rels/slide22.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2.xml"/><Relationship Id="rId1" Type="http://schemas.openxmlformats.org/officeDocument/2006/relationships/slideLayout" Target="../slideLayouts/slideLayout1.xml"/><Relationship Id="rId6" Type="http://schemas.openxmlformats.org/officeDocument/2006/relationships/image" Target="../media/image72.emf"/><Relationship Id="rId5" Type="http://schemas.openxmlformats.org/officeDocument/2006/relationships/image" Target="../media/image71.png"/><Relationship Id="rId4" Type="http://schemas.openxmlformats.org/officeDocument/2006/relationships/image" Target="../media/image21.jpeg"/></Relationships>
</file>

<file path=ppt/slides/_rels/slide23.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24.xml"/><Relationship Id="rId1" Type="http://schemas.openxmlformats.org/officeDocument/2006/relationships/slideLayout" Target="../slideLayouts/slideLayout1.xml"/><Relationship Id="rId5" Type="http://schemas.openxmlformats.org/officeDocument/2006/relationships/image" Target="../media/image76.png"/><Relationship Id="rId4" Type="http://schemas.openxmlformats.org/officeDocument/2006/relationships/image" Target="../media/image75.png"/></Relationships>
</file>

<file path=ppt/slides/_rels/slide25.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5.xml"/><Relationship Id="rId1" Type="http://schemas.openxmlformats.org/officeDocument/2006/relationships/slideLayout" Target="../slideLayouts/slideLayout1.xml"/><Relationship Id="rId6" Type="http://schemas.openxmlformats.org/officeDocument/2006/relationships/image" Target="../media/image80.png"/><Relationship Id="rId5" Type="http://schemas.openxmlformats.org/officeDocument/2006/relationships/image" Target="../media/image79.png"/><Relationship Id="rId4" Type="http://schemas.openxmlformats.org/officeDocument/2006/relationships/image" Target="../media/image78.png"/></Relationships>
</file>

<file path=ppt/slides/_rels/slide26.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81.png"/><Relationship Id="rId4" Type="http://schemas.openxmlformats.org/officeDocument/2006/relationships/image" Target="../media/image83.png"/></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2.bin"/><Relationship Id="rId7" Type="http://schemas.openxmlformats.org/officeDocument/2006/relationships/image" Target="../media/image861.png"/><Relationship Id="rId2" Type="http://schemas.openxmlformats.org/officeDocument/2006/relationships/notesSlide" Target="../notesSlides/notesSlide28.xml"/><Relationship Id="rId1" Type="http://schemas.openxmlformats.org/officeDocument/2006/relationships/slideLayout" Target="../slideLayouts/slideLayout3.xml"/><Relationship Id="rId6" Type="http://schemas.openxmlformats.org/officeDocument/2006/relationships/image" Target="../media/image86.png"/><Relationship Id="rId5" Type="http://schemas.openxmlformats.org/officeDocument/2006/relationships/image" Target="../media/image85.png"/><Relationship Id="rId4" Type="http://schemas.openxmlformats.org/officeDocument/2006/relationships/image" Target="../media/image84.wmf"/></Relationships>
</file>

<file path=ppt/slides/_rels/slide29.xml.rels><?xml version="1.0" encoding="UTF-8" standalone="yes"?>
<Relationships xmlns="http://schemas.openxmlformats.org/package/2006/relationships"><Relationship Id="rId8" Type="http://schemas.openxmlformats.org/officeDocument/2006/relationships/image" Target="../media/image850.png"/><Relationship Id="rId3" Type="http://schemas.openxmlformats.org/officeDocument/2006/relationships/image" Target="../media/image86.png"/><Relationship Id="rId7" Type="http://schemas.openxmlformats.org/officeDocument/2006/relationships/image" Target="../media/image840.png"/><Relationship Id="rId2" Type="http://schemas.openxmlformats.org/officeDocument/2006/relationships/notesSlide" Target="../notesSlides/notesSlide29.xml"/><Relationship Id="rId1" Type="http://schemas.openxmlformats.org/officeDocument/2006/relationships/slideLayout" Target="../slideLayouts/slideLayout3.xml"/><Relationship Id="rId6" Type="http://schemas.openxmlformats.org/officeDocument/2006/relationships/image" Target="../media/image830.png"/><Relationship Id="rId5" Type="http://schemas.openxmlformats.org/officeDocument/2006/relationships/image" Target="../media/image820.png"/><Relationship Id="rId4" Type="http://schemas.openxmlformats.org/officeDocument/2006/relationships/image" Target="../media/image810.png"/><Relationship Id="rId9" Type="http://schemas.openxmlformats.org/officeDocument/2006/relationships/image" Target="../media/image860.png"/></Relationships>
</file>

<file path=ppt/slides/_rels/slide3.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6.jpeg"/><Relationship Id="rId7" Type="http://schemas.openxmlformats.org/officeDocument/2006/relationships/image" Target="../media/image20.png"/><Relationship Id="rId2" Type="http://schemas.openxmlformats.org/officeDocument/2006/relationships/notesSlide" Target="../notesSlides/notesSlide3.xml"/><Relationship Id="rId1" Type="http://schemas.openxmlformats.org/officeDocument/2006/relationships/slideLayout" Target="../slideLayouts/slideLayout3.xml"/><Relationship Id="rId6" Type="http://schemas.openxmlformats.org/officeDocument/2006/relationships/image" Target="../media/image19.jpeg"/><Relationship Id="rId5" Type="http://schemas.openxmlformats.org/officeDocument/2006/relationships/image" Target="../media/image18.png"/><Relationship Id="rId10" Type="http://schemas.openxmlformats.org/officeDocument/2006/relationships/image" Target="../media/image22.png"/><Relationship Id="rId4" Type="http://schemas.openxmlformats.org/officeDocument/2006/relationships/image" Target="../media/image17.png"/><Relationship Id="rId9" Type="http://schemas.openxmlformats.org/officeDocument/2006/relationships/image" Target="../media/image21.jpeg"/></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2.xml"/><Relationship Id="rId1" Type="http://schemas.openxmlformats.org/officeDocument/2006/relationships/slideLayout" Target="../slideLayouts/slideLayout1.xml"/><Relationship Id="rId5" Type="http://schemas.openxmlformats.org/officeDocument/2006/relationships/image" Target="../media/image63.png"/><Relationship Id="rId4" Type="http://schemas.openxmlformats.org/officeDocument/2006/relationships/oleObject" Target="../embeddings/oleObject11.bin"/></Relationships>
</file>

<file path=ppt/slides/_rels/slide33.xml.rels><?xml version="1.0" encoding="UTF-8" standalone="yes"?>
<Relationships xmlns="http://schemas.openxmlformats.org/package/2006/relationships"><Relationship Id="rId8" Type="http://schemas.openxmlformats.org/officeDocument/2006/relationships/image" Target="../media/image93.png"/><Relationship Id="rId3" Type="http://schemas.openxmlformats.org/officeDocument/2006/relationships/image" Target="../media/image88.png"/><Relationship Id="rId7" Type="http://schemas.openxmlformats.org/officeDocument/2006/relationships/image" Target="../media/image92.jpeg"/><Relationship Id="rId2" Type="http://schemas.openxmlformats.org/officeDocument/2006/relationships/notesSlide" Target="../notesSlides/notesSlide33.xml"/><Relationship Id="rId1" Type="http://schemas.openxmlformats.org/officeDocument/2006/relationships/slideLayout" Target="../slideLayouts/slideLayout1.xml"/><Relationship Id="rId6" Type="http://schemas.openxmlformats.org/officeDocument/2006/relationships/image" Target="../media/image91.jpeg"/><Relationship Id="rId11" Type="http://schemas.openxmlformats.org/officeDocument/2006/relationships/image" Target="../media/image95.JPG"/><Relationship Id="rId5" Type="http://schemas.openxmlformats.org/officeDocument/2006/relationships/image" Target="../media/image90.jpg"/><Relationship Id="rId10" Type="http://schemas.openxmlformats.org/officeDocument/2006/relationships/image" Target="../media/image94.JPG"/><Relationship Id="rId4" Type="http://schemas.openxmlformats.org/officeDocument/2006/relationships/image" Target="../media/image89.jpeg"/><Relationship Id="rId9" Type="http://schemas.microsoft.com/office/2007/relationships/hdphoto" Target="../media/hdphoto2.wdp"/></Relationships>
</file>

<file path=ppt/slides/_rels/slide3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34.xml"/><Relationship Id="rId1" Type="http://schemas.openxmlformats.org/officeDocument/2006/relationships/slideLayout" Target="../slideLayouts/slideLayout1.xml"/><Relationship Id="rId4" Type="http://schemas.openxmlformats.org/officeDocument/2006/relationships/image" Target="../media/image97.png"/></Relationships>
</file>

<file path=ppt/slides/_rels/slide35.xml.rels><?xml version="1.0" encoding="UTF-8" standalone="yes"?>
<Relationships xmlns="http://schemas.openxmlformats.org/package/2006/relationships"><Relationship Id="rId3" Type="http://schemas.openxmlformats.org/officeDocument/2006/relationships/image" Target="../media/image63.png"/><Relationship Id="rId7" Type="http://schemas.openxmlformats.org/officeDocument/2006/relationships/image" Target="../media/image96.png"/><Relationship Id="rId2" Type="http://schemas.openxmlformats.org/officeDocument/2006/relationships/oleObject" Target="../embeddings/oleObject13.bin"/><Relationship Id="rId1" Type="http://schemas.openxmlformats.org/officeDocument/2006/relationships/slideLayout" Target="../slideLayouts/slideLayout3.xml"/><Relationship Id="rId6" Type="http://schemas.openxmlformats.org/officeDocument/2006/relationships/image" Target="../media/image99.png"/><Relationship Id="rId5" Type="http://schemas.openxmlformats.org/officeDocument/2006/relationships/oleObject" Target="../embeddings/oleObject14.bin"/><Relationship Id="rId4" Type="http://schemas.openxmlformats.org/officeDocument/2006/relationships/image" Target="../media/image98.png"/></Relationships>
</file>

<file path=ppt/slides/_rels/slide36.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notesSlide" Target="../notesSlides/notesSlide35.xml"/><Relationship Id="rId1" Type="http://schemas.openxmlformats.org/officeDocument/2006/relationships/slideLayout" Target="../slideLayouts/slideLayout3.xml"/><Relationship Id="rId5" Type="http://schemas.openxmlformats.org/officeDocument/2006/relationships/image" Target="../media/image97.png"/><Relationship Id="rId4" Type="http://schemas.openxmlformats.org/officeDocument/2006/relationships/image" Target="../media/image101.jpeg"/></Relationships>
</file>

<file path=ppt/slides/_rels/slide37.xml.rels><?xml version="1.0" encoding="UTF-8" standalone="yes"?>
<Relationships xmlns="http://schemas.openxmlformats.org/package/2006/relationships"><Relationship Id="rId3" Type="http://schemas.openxmlformats.org/officeDocument/2006/relationships/image" Target="../media/image102.tif"/><Relationship Id="rId2" Type="http://schemas.openxmlformats.org/officeDocument/2006/relationships/notesSlide" Target="../notesSlides/notesSlide36.xml"/><Relationship Id="rId1" Type="http://schemas.openxmlformats.org/officeDocument/2006/relationships/slideLayout" Target="../slideLayouts/slideLayout1.xml"/><Relationship Id="rId4" Type="http://schemas.openxmlformats.org/officeDocument/2006/relationships/image" Target="../media/image16.jpeg"/></Relationships>
</file>

<file path=ppt/slides/_rels/slide3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37.xml"/><Relationship Id="rId1" Type="http://schemas.openxmlformats.org/officeDocument/2006/relationships/slideLayout" Target="../slideLayouts/slideLayout1.xml"/><Relationship Id="rId4" Type="http://schemas.openxmlformats.org/officeDocument/2006/relationships/image" Target="../media/image104.png"/></Relationships>
</file>

<file path=ppt/slides/_rels/slide39.xml.rels><?xml version="1.0" encoding="UTF-8" standalone="yes"?>
<Relationships xmlns="http://schemas.openxmlformats.org/package/2006/relationships"><Relationship Id="rId3" Type="http://schemas.openxmlformats.org/officeDocument/2006/relationships/image" Target="../media/image105.png"/><Relationship Id="rId2" Type="http://schemas.openxmlformats.org/officeDocument/2006/relationships/notesSlide" Target="../notesSlides/notesSlide38.xml"/><Relationship Id="rId1" Type="http://schemas.openxmlformats.org/officeDocument/2006/relationships/slideLayout" Target="../slideLayouts/slideLayout1.xml"/><Relationship Id="rId5" Type="http://schemas.openxmlformats.org/officeDocument/2006/relationships/image" Target="../media/image107.png"/><Relationship Id="rId4" Type="http://schemas.openxmlformats.org/officeDocument/2006/relationships/image" Target="../media/image106.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image" Target="../media/image112.png"/><Relationship Id="rId3" Type="http://schemas.openxmlformats.org/officeDocument/2006/relationships/image" Target="../media/image97.png"/><Relationship Id="rId7" Type="http://schemas.openxmlformats.org/officeDocument/2006/relationships/image" Target="../media/image111.png"/><Relationship Id="rId2" Type="http://schemas.openxmlformats.org/officeDocument/2006/relationships/notesSlide" Target="../notesSlides/notesSlide39.xml"/><Relationship Id="rId1" Type="http://schemas.openxmlformats.org/officeDocument/2006/relationships/slideLayout" Target="../slideLayouts/slideLayout1.xml"/><Relationship Id="rId6" Type="http://schemas.openxmlformats.org/officeDocument/2006/relationships/image" Target="../media/image110.png"/><Relationship Id="rId5" Type="http://schemas.openxmlformats.org/officeDocument/2006/relationships/image" Target="../media/image109.png"/><Relationship Id="rId4" Type="http://schemas.openxmlformats.org/officeDocument/2006/relationships/image" Target="../media/image108.png"/></Relationships>
</file>

<file path=ppt/slides/_rels/slide41.xml.rels><?xml version="1.0" encoding="UTF-8" standalone="yes"?>
<Relationships xmlns="http://schemas.openxmlformats.org/package/2006/relationships"><Relationship Id="rId3" Type="http://schemas.openxmlformats.org/officeDocument/2006/relationships/image" Target="../media/image113.png"/><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114.png"/><Relationship Id="rId2" Type="http://schemas.openxmlformats.org/officeDocument/2006/relationships/notesSlide" Target="../notesSlides/notesSlide41.xml"/><Relationship Id="rId1" Type="http://schemas.openxmlformats.org/officeDocument/2006/relationships/slideLayout" Target="../slideLayouts/slideLayout3.xml"/><Relationship Id="rId5" Type="http://schemas.openxmlformats.org/officeDocument/2006/relationships/image" Target="../media/image116.png"/><Relationship Id="rId4" Type="http://schemas.openxmlformats.org/officeDocument/2006/relationships/image" Target="../media/image115.png"/></Relationships>
</file>

<file path=ppt/slides/_rels/slide43.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117.png"/></Relationships>
</file>

<file path=ppt/slides/_rels/slide44.xml.rels><?xml version="1.0" encoding="UTF-8" standalone="yes"?>
<Relationships xmlns="http://schemas.openxmlformats.org/package/2006/relationships"><Relationship Id="rId3" Type="http://schemas.openxmlformats.org/officeDocument/2006/relationships/image" Target="../media/image117.png"/><Relationship Id="rId2" Type="http://schemas.openxmlformats.org/officeDocument/2006/relationships/notesSlide" Target="../notesSlides/notesSlide43.xml"/><Relationship Id="rId1" Type="http://schemas.openxmlformats.org/officeDocument/2006/relationships/slideLayout" Target="../slideLayouts/slideLayout1.xml"/><Relationship Id="rId4" Type="http://schemas.openxmlformats.org/officeDocument/2006/relationships/image" Target="../media/image118.png"/></Relationships>
</file>

<file path=ppt/slides/_rels/slide45.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notesSlide" Target="../notesSlides/notesSlide44.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119.emf"/></Relationships>
</file>

<file path=ppt/slides/_rels/slide46.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image" Target="../media/image120.png"/><Relationship Id="rId7" Type="http://schemas.openxmlformats.org/officeDocument/2006/relationships/image" Target="../media/image123.jpeg"/><Relationship Id="rId2" Type="http://schemas.openxmlformats.org/officeDocument/2006/relationships/notesSlide" Target="../notesSlides/notesSlide45.xml"/><Relationship Id="rId1" Type="http://schemas.openxmlformats.org/officeDocument/2006/relationships/slideLayout" Target="../slideLayouts/slideLayout3.xml"/><Relationship Id="rId6" Type="http://schemas.openxmlformats.org/officeDocument/2006/relationships/image" Target="../media/image122.jpeg"/><Relationship Id="rId5" Type="http://schemas.openxmlformats.org/officeDocument/2006/relationships/image" Target="../media/image121.png"/><Relationship Id="rId4" Type="http://schemas.openxmlformats.org/officeDocument/2006/relationships/image" Target="../media/image3.png"/></Relationships>
</file>

<file path=ppt/slides/_rels/slide47.xml.rels><?xml version="1.0" encoding="UTF-8" standalone="yes"?>
<Relationships xmlns="http://schemas.openxmlformats.org/package/2006/relationships"><Relationship Id="rId8" Type="http://schemas.openxmlformats.org/officeDocument/2006/relationships/image" Target="../media/image130.png"/><Relationship Id="rId3" Type="http://schemas.openxmlformats.org/officeDocument/2006/relationships/image" Target="../media/image125.png"/><Relationship Id="rId7" Type="http://schemas.openxmlformats.org/officeDocument/2006/relationships/image" Target="../media/image129.wmf"/><Relationship Id="rId2" Type="http://schemas.openxmlformats.org/officeDocument/2006/relationships/notesSlide" Target="../notesSlides/notesSlide46.xml"/><Relationship Id="rId1" Type="http://schemas.openxmlformats.org/officeDocument/2006/relationships/slideLayout" Target="../slideLayouts/slideLayout1.xml"/><Relationship Id="rId6" Type="http://schemas.openxmlformats.org/officeDocument/2006/relationships/image" Target="../media/image128.jpeg"/><Relationship Id="rId5" Type="http://schemas.openxmlformats.org/officeDocument/2006/relationships/image" Target="../media/image127.png"/><Relationship Id="rId4" Type="http://schemas.openxmlformats.org/officeDocument/2006/relationships/image" Target="../media/image126.jpeg"/></Relationships>
</file>

<file path=ppt/slides/_rels/slide48.xml.rels><?xml version="1.0" encoding="UTF-8" standalone="yes"?>
<Relationships xmlns="http://schemas.openxmlformats.org/package/2006/relationships"><Relationship Id="rId3" Type="http://schemas.openxmlformats.org/officeDocument/2006/relationships/image" Target="../media/image126.jpeg"/><Relationship Id="rId2" Type="http://schemas.openxmlformats.org/officeDocument/2006/relationships/image" Target="../media/image131.png"/><Relationship Id="rId1" Type="http://schemas.openxmlformats.org/officeDocument/2006/relationships/slideLayout" Target="../slideLayouts/slideLayout2.xml"/><Relationship Id="rId4" Type="http://schemas.openxmlformats.org/officeDocument/2006/relationships/image" Target="../media/image132.jpeg"/></Relationships>
</file>

<file path=ppt/slides/_rels/slide49.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47.xml"/><Relationship Id="rId1" Type="http://schemas.openxmlformats.org/officeDocument/2006/relationships/slideLayout" Target="../slideLayouts/slideLayout1.xml"/><Relationship Id="rId6" Type="http://schemas.openxmlformats.org/officeDocument/2006/relationships/image" Target="../media/image20.png"/><Relationship Id="rId5" Type="http://schemas.openxmlformats.org/officeDocument/2006/relationships/image" Target="../media/image3.png"/><Relationship Id="rId4" Type="http://schemas.openxmlformats.org/officeDocument/2006/relationships/image" Target="../media/image133.png"/></Relationships>
</file>

<file path=ppt/slides/_rels/slide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image" Target="../media/image26.jpeg"/><Relationship Id="rId5" Type="http://schemas.openxmlformats.org/officeDocument/2006/relationships/image" Target="../media/image25.jpg"/><Relationship Id="rId4" Type="http://schemas.openxmlformats.org/officeDocument/2006/relationships/image" Target="../media/image24.jpeg"/></Relationships>
</file>

<file path=ppt/slides/_rels/slide50.xml.rels><?xml version="1.0" encoding="UTF-8" standalone="yes"?>
<Relationships xmlns="http://schemas.openxmlformats.org/package/2006/relationships"><Relationship Id="rId8" Type="http://schemas.openxmlformats.org/officeDocument/2006/relationships/image" Target="../media/image137.svg"/><Relationship Id="rId13" Type="http://schemas.openxmlformats.org/officeDocument/2006/relationships/image" Target="../media/image141.svg"/><Relationship Id="rId3" Type="http://schemas.openxmlformats.org/officeDocument/2006/relationships/slideLayout" Target="../slideLayouts/slideLayout1.xml"/><Relationship Id="rId7" Type="http://schemas.openxmlformats.org/officeDocument/2006/relationships/image" Target="../media/image136.png"/><Relationship Id="rId12" Type="http://schemas.openxmlformats.org/officeDocument/2006/relationships/image" Target="../media/image140.png"/><Relationship Id="rId2" Type="http://schemas.openxmlformats.org/officeDocument/2006/relationships/video" Target="../media/media2.avi"/><Relationship Id="rId16" Type="http://schemas.openxmlformats.org/officeDocument/2006/relationships/image" Target="../media/image144.png"/><Relationship Id="rId1" Type="http://schemas.microsoft.com/office/2007/relationships/media" Target="../media/media2.avi"/><Relationship Id="rId6" Type="http://schemas.openxmlformats.org/officeDocument/2006/relationships/image" Target="../media/image135.svg"/><Relationship Id="rId11" Type="http://schemas.openxmlformats.org/officeDocument/2006/relationships/image" Target="../media/image139.svg"/><Relationship Id="rId5" Type="http://schemas.openxmlformats.org/officeDocument/2006/relationships/image" Target="../media/image134.png"/><Relationship Id="rId15" Type="http://schemas.openxmlformats.org/officeDocument/2006/relationships/image" Target="../media/image143.svg"/><Relationship Id="rId10" Type="http://schemas.openxmlformats.org/officeDocument/2006/relationships/image" Target="../media/image138.png"/><Relationship Id="rId4" Type="http://schemas.openxmlformats.org/officeDocument/2006/relationships/notesSlide" Target="../notesSlides/notesSlide48.xml"/><Relationship Id="rId9" Type="http://schemas.openxmlformats.org/officeDocument/2006/relationships/image" Target="../media/image910.png"/><Relationship Id="rId14" Type="http://schemas.openxmlformats.org/officeDocument/2006/relationships/image" Target="../media/image142.png"/></Relationships>
</file>

<file path=ppt/slides/_rels/slide51.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9.xml"/><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0.xml"/><Relationship Id="rId1" Type="http://schemas.openxmlformats.org/officeDocument/2006/relationships/slideLayout" Target="../slideLayouts/slideLayout3.xml"/><Relationship Id="rId4" Type="http://schemas.openxmlformats.org/officeDocument/2006/relationships/image" Target="../media/image145.png"/></Relationships>
</file>

<file path=ppt/slides/_rels/slide53.xml.rels><?xml version="1.0" encoding="UTF-8" standalone="yes"?>
<Relationships xmlns="http://schemas.openxmlformats.org/package/2006/relationships"><Relationship Id="rId3" Type="http://schemas.openxmlformats.org/officeDocument/2006/relationships/image" Target="../media/image146.png"/><Relationship Id="rId2" Type="http://schemas.openxmlformats.org/officeDocument/2006/relationships/notesSlide" Target="../notesSlides/notesSlide51.xml"/><Relationship Id="rId1" Type="http://schemas.openxmlformats.org/officeDocument/2006/relationships/slideLayout" Target="../slideLayouts/slideLayout1.xml"/><Relationship Id="rId5" Type="http://schemas.openxmlformats.org/officeDocument/2006/relationships/image" Target="../media/image148.png"/><Relationship Id="rId4" Type="http://schemas.openxmlformats.org/officeDocument/2006/relationships/image" Target="../media/image147.png"/></Relationships>
</file>

<file path=ppt/slides/_rels/slide54.xml.rels><?xml version="1.0" encoding="UTF-8" standalone="yes"?>
<Relationships xmlns="http://schemas.openxmlformats.org/package/2006/relationships"><Relationship Id="rId3" Type="http://schemas.openxmlformats.org/officeDocument/2006/relationships/image" Target="../media/image149.png"/><Relationship Id="rId2" Type="http://schemas.openxmlformats.org/officeDocument/2006/relationships/notesSlide" Target="../notesSlides/notesSlide52.xml"/><Relationship Id="rId1" Type="http://schemas.openxmlformats.org/officeDocument/2006/relationships/slideLayout" Target="../slideLayouts/slideLayout1.xml"/><Relationship Id="rId4" Type="http://schemas.openxmlformats.org/officeDocument/2006/relationships/image" Target="../media/image150.png"/></Relationships>
</file>

<file path=ppt/slides/_rels/slide55.xml.rels><?xml version="1.0" encoding="UTF-8" standalone="yes"?>
<Relationships xmlns="http://schemas.openxmlformats.org/package/2006/relationships"><Relationship Id="rId3" Type="http://schemas.openxmlformats.org/officeDocument/2006/relationships/image" Target="../media/image151.png"/><Relationship Id="rId2" Type="http://schemas.openxmlformats.org/officeDocument/2006/relationships/notesSlide" Target="../notesSlides/notesSlide53.xml"/><Relationship Id="rId1" Type="http://schemas.openxmlformats.org/officeDocument/2006/relationships/slideLayout" Target="../slideLayouts/slideLayout1.xml"/><Relationship Id="rId4" Type="http://schemas.openxmlformats.org/officeDocument/2006/relationships/image" Target="../media/image152.png"/></Relationships>
</file>

<file path=ppt/slides/_rels/slide56.xml.rels><?xml version="1.0" encoding="UTF-8" standalone="yes"?>
<Relationships xmlns="http://schemas.openxmlformats.org/package/2006/relationships"><Relationship Id="rId3" Type="http://schemas.openxmlformats.org/officeDocument/2006/relationships/image" Target="../media/image153.png"/><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image" Target="../media/image154.png"/><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image" Target="../media/image155.emf"/></Relationships>
</file>

<file path=ppt/slides/_rels/slide58.xml.rels><?xml version="1.0" encoding="UTF-8" standalone="yes"?>
<Relationships xmlns="http://schemas.openxmlformats.org/package/2006/relationships"><Relationship Id="rId3" Type="http://schemas.openxmlformats.org/officeDocument/2006/relationships/image" Target="../media/image156.pn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image" Target="../media/image157.png"/><Relationship Id="rId7" Type="http://schemas.openxmlformats.org/officeDocument/2006/relationships/image" Target="../media/image161.svg"/><Relationship Id="rId2" Type="http://schemas.openxmlformats.org/officeDocument/2006/relationships/notesSlide" Target="../notesSlides/notesSlide57.xml"/><Relationship Id="rId1" Type="http://schemas.openxmlformats.org/officeDocument/2006/relationships/slideLayout" Target="../slideLayouts/slideLayout3.xml"/><Relationship Id="rId6" Type="http://schemas.openxmlformats.org/officeDocument/2006/relationships/image" Target="../media/image160.png"/><Relationship Id="rId5" Type="http://schemas.openxmlformats.org/officeDocument/2006/relationships/image" Target="../media/image159.svg"/><Relationship Id="rId4" Type="http://schemas.openxmlformats.org/officeDocument/2006/relationships/image" Target="../media/image158.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60.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58.xml"/><Relationship Id="rId1" Type="http://schemas.openxmlformats.org/officeDocument/2006/relationships/slideLayout" Target="../slideLayouts/slideLayout3.xml"/><Relationship Id="rId4" Type="http://schemas.openxmlformats.org/officeDocument/2006/relationships/image" Target="../media/image163.png"/></Relationships>
</file>

<file path=ppt/slides/_rels/slide61.xml.rels><?xml version="1.0" encoding="UTF-8" standalone="yes"?>
<Relationships xmlns="http://schemas.openxmlformats.org/package/2006/relationships"><Relationship Id="rId3" Type="http://schemas.openxmlformats.org/officeDocument/2006/relationships/image" Target="../media/image164.png"/><Relationship Id="rId2" Type="http://schemas.openxmlformats.org/officeDocument/2006/relationships/notesSlide" Target="../notesSlides/notesSlide59.xml"/><Relationship Id="rId1" Type="http://schemas.openxmlformats.org/officeDocument/2006/relationships/slideLayout" Target="../slideLayouts/slideLayout3.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3" Type="http://schemas.openxmlformats.org/officeDocument/2006/relationships/image" Target="../media/image165.png"/><Relationship Id="rId2" Type="http://schemas.openxmlformats.org/officeDocument/2006/relationships/notesSlide" Target="../notesSlides/notesSlide61.xml"/><Relationship Id="rId1" Type="http://schemas.openxmlformats.org/officeDocument/2006/relationships/slideLayout" Target="../slideLayouts/slideLayout3.xml"/><Relationship Id="rId6" Type="http://schemas.openxmlformats.org/officeDocument/2006/relationships/image" Target="NULL"/><Relationship Id="rId5" Type="http://schemas.openxmlformats.org/officeDocument/2006/relationships/image" Target="../media/image167.png"/><Relationship Id="rId4" Type="http://schemas.openxmlformats.org/officeDocument/2006/relationships/image" Target="../media/image166.png"/></Relationships>
</file>

<file path=ppt/slides/_rels/slide64.xml.rels><?xml version="1.0" encoding="UTF-8" standalone="yes"?>
<Relationships xmlns="http://schemas.openxmlformats.org/package/2006/relationships"><Relationship Id="rId8" Type="http://schemas.openxmlformats.org/officeDocument/2006/relationships/image" Target="../media/image1670.png"/><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notesSlide" Target="../notesSlides/notesSlide62.xml"/><Relationship Id="rId1" Type="http://schemas.openxmlformats.org/officeDocument/2006/relationships/slideLayout" Target="../slideLayouts/slideLayout3.xml"/><Relationship Id="rId6" Type="http://schemas.openxmlformats.org/officeDocument/2006/relationships/image" Target="../media/image171.png"/><Relationship Id="rId5" Type="http://schemas.openxmlformats.org/officeDocument/2006/relationships/image" Target="../media/image170.png"/><Relationship Id="rId4" Type="http://schemas.openxmlformats.org/officeDocument/2006/relationships/image" Target="../media/image169.png"/></Relationships>
</file>

<file path=ppt/slides/_rels/slide65.xml.rels><?xml version="1.0" encoding="UTF-8" standalone="yes"?>
<Relationships xmlns="http://schemas.openxmlformats.org/package/2006/relationships"><Relationship Id="rId3" Type="http://schemas.openxmlformats.org/officeDocument/2006/relationships/image" Target="../media/image168.png"/><Relationship Id="rId7" Type="http://schemas.openxmlformats.org/officeDocument/2006/relationships/image" Target="../media/image172.png"/><Relationship Id="rId2" Type="http://schemas.openxmlformats.org/officeDocument/2006/relationships/notesSlide" Target="../notesSlides/notesSlide63.xml"/><Relationship Id="rId1" Type="http://schemas.openxmlformats.org/officeDocument/2006/relationships/slideLayout" Target="../slideLayouts/slideLayout3.xml"/><Relationship Id="rId6" Type="http://schemas.openxmlformats.org/officeDocument/2006/relationships/image" Target="../media/image171.png"/><Relationship Id="rId5" Type="http://schemas.openxmlformats.org/officeDocument/2006/relationships/image" Target="../media/image170.png"/><Relationship Id="rId4" Type="http://schemas.openxmlformats.org/officeDocument/2006/relationships/image" Target="../media/image169.png"/></Relationships>
</file>

<file path=ppt/slides/_rels/slide66.xml.rels><?xml version="1.0" encoding="UTF-8" standalone="yes"?>
<Relationships xmlns="http://schemas.openxmlformats.org/package/2006/relationships"><Relationship Id="rId3" Type="http://schemas.openxmlformats.org/officeDocument/2006/relationships/image" Target="../media/image173.png"/><Relationship Id="rId7" Type="http://schemas.openxmlformats.org/officeDocument/2006/relationships/image" Target="../media/image1210.png"/><Relationship Id="rId2" Type="http://schemas.openxmlformats.org/officeDocument/2006/relationships/notesSlide" Target="../notesSlides/notesSlide64.xml"/><Relationship Id="rId1" Type="http://schemas.openxmlformats.org/officeDocument/2006/relationships/slideLayout" Target="../slideLayouts/slideLayout3.xml"/><Relationship Id="rId5" Type="http://schemas.openxmlformats.org/officeDocument/2006/relationships/image" Target="../media/image250.png"/><Relationship Id="rId4" Type="http://schemas.openxmlformats.org/officeDocument/2006/relationships/image" Target="../media/image240.png"/></Relationships>
</file>

<file path=ppt/slides/_rels/slide67.xml.rels><?xml version="1.0" encoding="UTF-8" standalone="yes"?>
<Relationships xmlns="http://schemas.openxmlformats.org/package/2006/relationships"><Relationship Id="rId3" Type="http://schemas.openxmlformats.org/officeDocument/2006/relationships/image" Target="../media/image430.png"/><Relationship Id="rId2" Type="http://schemas.openxmlformats.org/officeDocument/2006/relationships/notesSlide" Target="../notesSlides/notesSlide65.xml"/><Relationship Id="rId1" Type="http://schemas.openxmlformats.org/officeDocument/2006/relationships/slideLayout" Target="../slideLayouts/slideLayout3.xml"/><Relationship Id="rId5" Type="http://schemas.openxmlformats.org/officeDocument/2006/relationships/image" Target="../media/image450.png"/><Relationship Id="rId4" Type="http://schemas.openxmlformats.org/officeDocument/2006/relationships/image" Target="../media/image440.png"/></Relationships>
</file>

<file path=ppt/slides/_rels/slide68.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notesSlide" Target="../notesSlides/notesSlide66.xml"/><Relationship Id="rId1" Type="http://schemas.openxmlformats.org/officeDocument/2006/relationships/slideLayout" Target="../slideLayouts/slideLayout5.xml"/><Relationship Id="rId5" Type="http://schemas.openxmlformats.org/officeDocument/2006/relationships/image" Target="../media/image1710.png"/><Relationship Id="rId4" Type="http://schemas.openxmlformats.org/officeDocument/2006/relationships/image" Target="../media/image175.png"/></Relationships>
</file>

<file path=ppt/slides/_rels/slide69.xml.rels><?xml version="1.0" encoding="UTF-8" standalone="yes"?>
<Relationships xmlns="http://schemas.openxmlformats.org/package/2006/relationships"><Relationship Id="rId3" Type="http://schemas.openxmlformats.org/officeDocument/2006/relationships/image" Target="../media/image176.png"/><Relationship Id="rId2" Type="http://schemas.openxmlformats.org/officeDocument/2006/relationships/notesSlide" Target="../notesSlides/notesSlide67.xml"/><Relationship Id="rId1" Type="http://schemas.openxmlformats.org/officeDocument/2006/relationships/slideLayout" Target="../slideLayouts/slideLayout3.xml"/><Relationship Id="rId5" Type="http://schemas.openxmlformats.org/officeDocument/2006/relationships/image" Target="../media/image1660.png"/><Relationship Id="rId4" Type="http://schemas.openxmlformats.org/officeDocument/2006/relationships/image" Target="../media/image177.JP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70.xml.rels><?xml version="1.0" encoding="UTF-8" standalone="yes"?>
<Relationships xmlns="http://schemas.openxmlformats.org/package/2006/relationships"><Relationship Id="rId8" Type="http://schemas.openxmlformats.org/officeDocument/2006/relationships/image" Target="../media/image1600.png"/><Relationship Id="rId3" Type="http://schemas.openxmlformats.org/officeDocument/2006/relationships/image" Target="../media/image178.png"/><Relationship Id="rId7" Type="http://schemas.openxmlformats.org/officeDocument/2006/relationships/image" Target="../media/image1590.png"/><Relationship Id="rId2" Type="http://schemas.openxmlformats.org/officeDocument/2006/relationships/notesSlide" Target="../notesSlides/notesSlide68.xml"/><Relationship Id="rId1" Type="http://schemas.openxmlformats.org/officeDocument/2006/relationships/slideLayout" Target="../slideLayouts/slideLayout3.xml"/><Relationship Id="rId6" Type="http://schemas.openxmlformats.org/officeDocument/2006/relationships/image" Target="../media/image181.png"/><Relationship Id="rId5" Type="http://schemas.openxmlformats.org/officeDocument/2006/relationships/image" Target="../media/image180.png"/><Relationship Id="rId4" Type="http://schemas.openxmlformats.org/officeDocument/2006/relationships/image" Target="../media/image179.svg"/></Relationships>
</file>

<file path=ppt/slides/_rels/slide71.xml.rels><?xml version="1.0" encoding="UTF-8" standalone="yes"?>
<Relationships xmlns="http://schemas.openxmlformats.org/package/2006/relationships"><Relationship Id="rId3" Type="http://schemas.openxmlformats.org/officeDocument/2006/relationships/image" Target="../media/image182.png"/><Relationship Id="rId2" Type="http://schemas.openxmlformats.org/officeDocument/2006/relationships/notesSlide" Target="../notesSlides/notesSlide69.xml"/><Relationship Id="rId1" Type="http://schemas.openxmlformats.org/officeDocument/2006/relationships/slideLayout" Target="../slideLayouts/slideLayout5.xml"/><Relationship Id="rId6" Type="http://schemas.openxmlformats.org/officeDocument/2006/relationships/image" Target="../media/image185.png"/><Relationship Id="rId5" Type="http://schemas.openxmlformats.org/officeDocument/2006/relationships/image" Target="../media/image184.png"/><Relationship Id="rId4" Type="http://schemas.openxmlformats.org/officeDocument/2006/relationships/image" Target="../media/image183.png"/></Relationships>
</file>

<file path=ppt/slides/_rels/slide72.xml.rels><?xml version="1.0" encoding="UTF-8" standalone="yes"?>
<Relationships xmlns="http://schemas.openxmlformats.org/package/2006/relationships"><Relationship Id="rId3" Type="http://schemas.openxmlformats.org/officeDocument/2006/relationships/image" Target="NULL"/><Relationship Id="rId2" Type="http://schemas.openxmlformats.org/officeDocument/2006/relationships/notesSlide" Target="../notesSlides/notesSlide70.xml"/><Relationship Id="rId1" Type="http://schemas.openxmlformats.org/officeDocument/2006/relationships/slideLayout" Target="../slideLayouts/slideLayout5.xml"/><Relationship Id="rId5" Type="http://schemas.openxmlformats.org/officeDocument/2006/relationships/image" Target="../media/image186.emf"/><Relationship Id="rId4" Type="http://schemas.openxmlformats.org/officeDocument/2006/relationships/image" Target="../media/image185.emf"/></Relationships>
</file>

<file path=ppt/slides/_rels/slide73.xml.rels><?xml version="1.0" encoding="UTF-8" standalone="yes"?>
<Relationships xmlns="http://schemas.openxmlformats.org/package/2006/relationships"><Relationship Id="rId8" Type="http://schemas.openxmlformats.org/officeDocument/2006/relationships/image" Target="../media/image189.png"/><Relationship Id="rId3" Type="http://schemas.openxmlformats.org/officeDocument/2006/relationships/image" Target="../media/image187.png"/><Relationship Id="rId2" Type="http://schemas.openxmlformats.org/officeDocument/2006/relationships/notesSlide" Target="../notesSlides/notesSlide71.xml"/><Relationship Id="rId1" Type="http://schemas.openxmlformats.org/officeDocument/2006/relationships/slideLayout" Target="../slideLayouts/slideLayout3.xml"/><Relationship Id="rId6" Type="http://schemas.openxmlformats.org/officeDocument/2006/relationships/image" Target="../media/image1170.png"/><Relationship Id="rId5" Type="http://schemas.openxmlformats.org/officeDocument/2006/relationships/image" Target="../media/image621.png"/><Relationship Id="rId10" Type="http://schemas.openxmlformats.org/officeDocument/2006/relationships/image" Target="../media/image1480.png"/><Relationship Id="rId4" Type="http://schemas.openxmlformats.org/officeDocument/2006/relationships/image" Target="../media/image1870.png"/><Relationship Id="rId9" Type="http://schemas.openxmlformats.org/officeDocument/2006/relationships/image" Target="../media/image190.png"/></Relationships>
</file>

<file path=ppt/slides/_rels/slide74.xml.rels><?xml version="1.0" encoding="UTF-8" standalone="yes"?>
<Relationships xmlns="http://schemas.openxmlformats.org/package/2006/relationships"><Relationship Id="rId8" Type="http://schemas.openxmlformats.org/officeDocument/2006/relationships/image" Target="../media/image188.png"/><Relationship Id="rId3" Type="http://schemas.openxmlformats.org/officeDocument/2006/relationships/image" Target="../media/image630.png"/><Relationship Id="rId7" Type="http://schemas.openxmlformats.org/officeDocument/2006/relationships/image" Target="../media/image1070.png"/><Relationship Id="rId2" Type="http://schemas.openxmlformats.org/officeDocument/2006/relationships/notesSlide" Target="../notesSlides/notesSlide72.xml"/><Relationship Id="rId1" Type="http://schemas.openxmlformats.org/officeDocument/2006/relationships/slideLayout" Target="../slideLayouts/slideLayout3.xml"/><Relationship Id="rId6" Type="http://schemas.openxmlformats.org/officeDocument/2006/relationships/image" Target="../media/image912.png"/><Relationship Id="rId11" Type="http://schemas.openxmlformats.org/officeDocument/2006/relationships/image" Target="../media/image1680.png"/><Relationship Id="rId5" Type="http://schemas.openxmlformats.org/officeDocument/2006/relationships/image" Target="../media/image811.png"/><Relationship Id="rId10" Type="http://schemas.openxmlformats.org/officeDocument/2006/relationships/image" Target="../media/image1330.png"/><Relationship Id="rId4" Type="http://schemas.openxmlformats.org/officeDocument/2006/relationships/image" Target="../media/image700.png"/><Relationship Id="rId9" Type="http://schemas.openxmlformats.org/officeDocument/2006/relationships/image" Target="../media/image1260.png"/></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3.xml"/><Relationship Id="rId1" Type="http://schemas.openxmlformats.org/officeDocument/2006/relationships/tags" Target="../tags/tag1.xml"/><Relationship Id="rId6" Type="http://schemas.openxmlformats.org/officeDocument/2006/relationships/image" Target="../media/image191.png"/><Relationship Id="rId5" Type="http://schemas.openxmlformats.org/officeDocument/2006/relationships/image" Target="../media/image710.pn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3.xml"/><Relationship Id="rId1" Type="http://schemas.openxmlformats.org/officeDocument/2006/relationships/tags" Target="../tags/tag2.xml"/><Relationship Id="rId5" Type="http://schemas.openxmlformats.org/officeDocument/2006/relationships/image" Target="NULL"/><Relationship Id="rId4" Type="http://schemas.openxmlformats.org/officeDocument/2006/relationships/image" Target="NULL"/></Relationships>
</file>

<file path=ppt/slides/_rels/slide77.xml.rels><?xml version="1.0" encoding="UTF-8" standalone="yes"?>
<Relationships xmlns="http://schemas.openxmlformats.org/package/2006/relationships"><Relationship Id="rId7" Type="http://schemas.openxmlformats.org/officeDocument/2006/relationships/image" Target="../media/image500.png"/><Relationship Id="rId2" Type="http://schemas.openxmlformats.org/officeDocument/2006/relationships/notesSlide" Target="../notesSlides/notesSlide75.xml"/><Relationship Id="rId1" Type="http://schemas.openxmlformats.org/officeDocument/2006/relationships/slideLayout" Target="../slideLayouts/slideLayout3.xml"/><Relationship Id="rId6" Type="http://schemas.openxmlformats.org/officeDocument/2006/relationships/image" Target="../media/image451.png"/><Relationship Id="rId5" Type="http://schemas.openxmlformats.org/officeDocument/2006/relationships/image" Target="../media/image350.png"/></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6.xml"/><Relationship Id="rId7" Type="http://schemas.openxmlformats.org/officeDocument/2006/relationships/image" Target="../media/image193.tiff"/><Relationship Id="rId2" Type="http://schemas.openxmlformats.org/officeDocument/2006/relationships/slideLayout" Target="../slideLayouts/slideLayout1.xml"/><Relationship Id="rId1" Type="http://schemas.openxmlformats.org/officeDocument/2006/relationships/tags" Target="../tags/tag3.xml"/><Relationship Id="rId6" Type="http://schemas.openxmlformats.org/officeDocument/2006/relationships/image" Target="../media/image1320.png"/><Relationship Id="rId5" Type="http://schemas.openxmlformats.org/officeDocument/2006/relationships/image" Target="../media/image1310.png"/><Relationship Id="rId4" Type="http://schemas.openxmlformats.org/officeDocument/2006/relationships/image" Target="../media/image192.png"/></Relationships>
</file>

<file path=ppt/slides/_rels/slide79.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notesSlide" Target="../notesSlides/notesSlide7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1.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80.xml.rels><?xml version="1.0" encoding="UTF-8" standalone="yes"?>
<Relationships xmlns="http://schemas.openxmlformats.org/package/2006/relationships"><Relationship Id="rId3" Type="http://schemas.openxmlformats.org/officeDocument/2006/relationships/image" Target="../media/image194.png"/><Relationship Id="rId2" Type="http://schemas.openxmlformats.org/officeDocument/2006/relationships/notesSlide" Target="../notesSlides/notesSlide78.xml"/><Relationship Id="rId1" Type="http://schemas.openxmlformats.org/officeDocument/2006/relationships/slideLayout" Target="../slideLayouts/slideLayout1.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NULL"/></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3.xml"/><Relationship Id="rId1" Type="http://schemas.openxmlformats.org/officeDocument/2006/relationships/tags" Target="../tags/tag4.xml"/><Relationship Id="rId4" Type="http://schemas.openxmlformats.org/officeDocument/2006/relationships/image" Target="../media/image195.pn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0.xml"/><Relationship Id="rId7" Type="http://schemas.openxmlformats.org/officeDocument/2006/relationships/image" Target="../media/image193.tiff"/><Relationship Id="rId2" Type="http://schemas.openxmlformats.org/officeDocument/2006/relationships/slideLayout" Target="../slideLayouts/slideLayout1.xml"/><Relationship Id="rId1" Type="http://schemas.openxmlformats.org/officeDocument/2006/relationships/tags" Target="../tags/tag5.xml"/><Relationship Id="rId6" Type="http://schemas.openxmlformats.org/officeDocument/2006/relationships/image" Target="NULL"/><Relationship Id="rId5" Type="http://schemas.openxmlformats.org/officeDocument/2006/relationships/image" Target="NULL"/><Relationship Id="rId4" Type="http://schemas.openxmlformats.org/officeDocument/2006/relationships/image" Target="../media/image192.png"/></Relationships>
</file>

<file path=ppt/slides/_rels/slide8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1.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197.svg"/><Relationship Id="rId2" Type="http://schemas.openxmlformats.org/officeDocument/2006/relationships/image" Target="../media/image196.png"/><Relationship Id="rId1" Type="http://schemas.openxmlformats.org/officeDocument/2006/relationships/slideLayout" Target="../slideLayouts/slideLayout1.xml"/></Relationships>
</file>

<file path=ppt/slides/_rels/slide86.xml.rels><?xml version="1.0" encoding="UTF-8" standalone="yes"?>
<Relationships xmlns="http://schemas.openxmlformats.org/package/2006/relationships"><Relationship Id="rId8" Type="http://schemas.openxmlformats.org/officeDocument/2006/relationships/image" Target="../media/image204.png"/><Relationship Id="rId3" Type="http://schemas.openxmlformats.org/officeDocument/2006/relationships/image" Target="../media/image199.png"/><Relationship Id="rId7" Type="http://schemas.openxmlformats.org/officeDocument/2006/relationships/image" Target="../media/image203.png"/><Relationship Id="rId2" Type="http://schemas.openxmlformats.org/officeDocument/2006/relationships/image" Target="../media/image198.png"/><Relationship Id="rId1" Type="http://schemas.openxmlformats.org/officeDocument/2006/relationships/slideLayout" Target="../slideLayouts/slideLayout6.xml"/><Relationship Id="rId6" Type="http://schemas.openxmlformats.org/officeDocument/2006/relationships/image" Target="../media/image202.png"/><Relationship Id="rId11" Type="http://schemas.openxmlformats.org/officeDocument/2006/relationships/image" Target="../media/image207.png"/><Relationship Id="rId5" Type="http://schemas.openxmlformats.org/officeDocument/2006/relationships/image" Target="../media/image201.png"/><Relationship Id="rId10" Type="http://schemas.openxmlformats.org/officeDocument/2006/relationships/image" Target="../media/image206.png"/><Relationship Id="rId4" Type="http://schemas.openxmlformats.org/officeDocument/2006/relationships/image" Target="../media/image200.png"/><Relationship Id="rId9" Type="http://schemas.openxmlformats.org/officeDocument/2006/relationships/image" Target="../media/image205.png"/></Relationships>
</file>

<file path=ppt/slides/_rels/slide87.xml.rels><?xml version="1.0" encoding="UTF-8" standalone="yes"?>
<Relationships xmlns="http://schemas.openxmlformats.org/package/2006/relationships"><Relationship Id="rId8" Type="http://schemas.openxmlformats.org/officeDocument/2006/relationships/image" Target="../media/image214.png"/><Relationship Id="rId3" Type="http://schemas.openxmlformats.org/officeDocument/2006/relationships/image" Target="../media/image209.jpeg"/><Relationship Id="rId7" Type="http://schemas.openxmlformats.org/officeDocument/2006/relationships/image" Target="../media/image213.jpg"/><Relationship Id="rId2" Type="http://schemas.openxmlformats.org/officeDocument/2006/relationships/image" Target="../media/image208.jpeg"/><Relationship Id="rId1" Type="http://schemas.openxmlformats.org/officeDocument/2006/relationships/slideLayout" Target="../slideLayouts/slideLayout1.xml"/><Relationship Id="rId6" Type="http://schemas.openxmlformats.org/officeDocument/2006/relationships/image" Target="../media/image212.png"/><Relationship Id="rId5" Type="http://schemas.openxmlformats.org/officeDocument/2006/relationships/image" Target="../media/image211.png"/><Relationship Id="rId4" Type="http://schemas.openxmlformats.org/officeDocument/2006/relationships/image" Target="../media/image210.png"/></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40.png"/><Relationship Id="rId13" Type="http://schemas.openxmlformats.org/officeDocument/2006/relationships/image" Target="../media/image44.png"/><Relationship Id="rId3" Type="http://schemas.openxmlformats.org/officeDocument/2006/relationships/slideLayout" Target="../slideLayouts/slideLayout2.xml"/><Relationship Id="rId7" Type="http://schemas.openxmlformats.org/officeDocument/2006/relationships/image" Target="../media/image39.png"/><Relationship Id="rId12" Type="http://schemas.openxmlformats.org/officeDocument/2006/relationships/image" Target="../media/image43.wmf"/><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8.jpeg"/><Relationship Id="rId11" Type="http://schemas.openxmlformats.org/officeDocument/2006/relationships/oleObject" Target="../embeddings/oleObject1.bin"/><Relationship Id="rId5" Type="http://schemas.openxmlformats.org/officeDocument/2006/relationships/image" Target="../media/image37.jpeg"/><Relationship Id="rId10" Type="http://schemas.openxmlformats.org/officeDocument/2006/relationships/image" Target="../media/image42.png"/><Relationship Id="rId4" Type="http://schemas.openxmlformats.org/officeDocument/2006/relationships/notesSlide" Target="../notesSlides/notesSlide9.xml"/><Relationship Id="rId9" Type="http://schemas.openxmlformats.org/officeDocument/2006/relationships/image" Target="../media/image41.png"/></Relationships>
</file>

<file path=ppt/slides/_rels/slide90.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215.png"/><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3" Type="http://schemas.openxmlformats.org/officeDocument/2006/relationships/image" Target="../media/image217.png"/><Relationship Id="rId2" Type="http://schemas.openxmlformats.org/officeDocument/2006/relationships/image" Target="../media/image216.png"/><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3" Type="http://schemas.openxmlformats.org/officeDocument/2006/relationships/image" Target="../media/image218.png"/><Relationship Id="rId2" Type="http://schemas.openxmlformats.org/officeDocument/2006/relationships/image" Target="../media/image217.png"/><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8" Type="http://schemas.openxmlformats.org/officeDocument/2006/relationships/image" Target="../media/image224.jpeg"/><Relationship Id="rId3" Type="http://schemas.openxmlformats.org/officeDocument/2006/relationships/image" Target="../media/image220.png"/><Relationship Id="rId7" Type="http://schemas.openxmlformats.org/officeDocument/2006/relationships/image" Target="../media/image223.jpeg"/><Relationship Id="rId2" Type="http://schemas.openxmlformats.org/officeDocument/2006/relationships/image" Target="../media/image219.png"/><Relationship Id="rId1" Type="http://schemas.openxmlformats.org/officeDocument/2006/relationships/slideLayout" Target="../slideLayouts/slideLayout1.xml"/><Relationship Id="rId6" Type="http://schemas.microsoft.com/office/2007/relationships/hdphoto" Target="../media/hdphoto3.wdp"/><Relationship Id="rId5" Type="http://schemas.openxmlformats.org/officeDocument/2006/relationships/image" Target="../media/image222.png"/><Relationship Id="rId10" Type="http://schemas.openxmlformats.org/officeDocument/2006/relationships/image" Target="../media/image226.tif"/><Relationship Id="rId4" Type="http://schemas.openxmlformats.org/officeDocument/2006/relationships/image" Target="../media/image221.tif"/><Relationship Id="rId9" Type="http://schemas.openxmlformats.org/officeDocument/2006/relationships/image" Target="../media/image225.png"/></Relationships>
</file>

<file path=ppt/slides/_rels/slide94.xml.rels><?xml version="1.0" encoding="UTF-8" standalone="yes"?>
<Relationships xmlns="http://schemas.openxmlformats.org/package/2006/relationships"><Relationship Id="rId8" Type="http://schemas.openxmlformats.org/officeDocument/2006/relationships/image" Target="../media/image232.png"/><Relationship Id="rId3" Type="http://schemas.openxmlformats.org/officeDocument/2006/relationships/image" Target="../media/image227.png"/><Relationship Id="rId7" Type="http://schemas.openxmlformats.org/officeDocument/2006/relationships/image" Target="../media/image231.png"/><Relationship Id="rId2" Type="http://schemas.openxmlformats.org/officeDocument/2006/relationships/notesSlide" Target="../notesSlides/notesSlide85.xml"/><Relationship Id="rId1" Type="http://schemas.openxmlformats.org/officeDocument/2006/relationships/slideLayout" Target="../slideLayouts/slideLayout1.xml"/><Relationship Id="rId6" Type="http://schemas.openxmlformats.org/officeDocument/2006/relationships/image" Target="../media/image230.png"/><Relationship Id="rId5" Type="http://schemas.openxmlformats.org/officeDocument/2006/relationships/image" Target="../media/image229.png"/><Relationship Id="rId10" Type="http://schemas.openxmlformats.org/officeDocument/2006/relationships/image" Target="../media/image234.png"/><Relationship Id="rId4" Type="http://schemas.openxmlformats.org/officeDocument/2006/relationships/image" Target="../media/image228.png"/><Relationship Id="rId9" Type="http://schemas.openxmlformats.org/officeDocument/2006/relationships/image" Target="../media/image233.png"/></Relationships>
</file>

<file path=ppt/slides/_rels/slide95.xml.rels><?xml version="1.0" encoding="UTF-8" standalone="yes"?>
<Relationships xmlns="http://schemas.openxmlformats.org/package/2006/relationships"><Relationship Id="rId3" Type="http://schemas.openxmlformats.org/officeDocument/2006/relationships/image" Target="../media/image236.jpeg"/><Relationship Id="rId2" Type="http://schemas.openxmlformats.org/officeDocument/2006/relationships/image" Target="../media/image235.png"/><Relationship Id="rId1" Type="http://schemas.openxmlformats.org/officeDocument/2006/relationships/slideLayout" Target="../slideLayouts/slideLayout7.xml"/><Relationship Id="rId4" Type="http://schemas.openxmlformats.org/officeDocument/2006/relationships/image" Target="../media/image237.jpeg"/></Relationships>
</file>

<file path=ppt/slides/_rels/slide96.xml.rels><?xml version="1.0" encoding="UTF-8" standalone="yes"?>
<Relationships xmlns="http://schemas.openxmlformats.org/package/2006/relationships"><Relationship Id="rId3" Type="http://schemas.openxmlformats.org/officeDocument/2006/relationships/image" Target="../media/image220.png"/><Relationship Id="rId2" Type="http://schemas.openxmlformats.org/officeDocument/2006/relationships/image" Target="../media/image219.png"/><Relationship Id="rId1" Type="http://schemas.openxmlformats.org/officeDocument/2006/relationships/slideLayout" Target="../slideLayouts/slideLayout1.xml"/><Relationship Id="rId4" Type="http://schemas.openxmlformats.org/officeDocument/2006/relationships/image" Target="../media/image238.png"/></Relationships>
</file>

<file path=ppt/slides/_rels/slide97.xml.rels><?xml version="1.0" encoding="UTF-8" standalone="yes"?>
<Relationships xmlns="http://schemas.openxmlformats.org/package/2006/relationships"><Relationship Id="rId3" Type="http://schemas.openxmlformats.org/officeDocument/2006/relationships/image" Target="../media/image241.png"/><Relationship Id="rId2" Type="http://schemas.openxmlformats.org/officeDocument/2006/relationships/image" Target="../media/image239.png"/><Relationship Id="rId1" Type="http://schemas.openxmlformats.org/officeDocument/2006/relationships/slideLayout" Target="../slideLayouts/slideLayout1.xml"/></Relationships>
</file>

<file path=ppt/slides/_rels/slide98.xml.rels><?xml version="1.0" encoding="UTF-8" standalone="yes"?>
<Relationships xmlns="http://schemas.openxmlformats.org/package/2006/relationships"><Relationship Id="rId3" Type="http://schemas.openxmlformats.org/officeDocument/2006/relationships/image" Target="../media/image242.png"/><Relationship Id="rId2" Type="http://schemas.openxmlformats.org/officeDocument/2006/relationships/image" Target="../media/image107.png"/><Relationship Id="rId1" Type="http://schemas.openxmlformats.org/officeDocument/2006/relationships/slideLayout" Target="../slideLayouts/slideLayout3.xml"/></Relationships>
</file>

<file path=ppt/slides/_rels/slide99.xml.rels><?xml version="1.0" encoding="UTF-8" standalone="yes"?>
<Relationships xmlns="http://schemas.openxmlformats.org/package/2006/relationships"><Relationship Id="rId3" Type="http://schemas.openxmlformats.org/officeDocument/2006/relationships/image" Target="../media/image244.png"/><Relationship Id="rId2" Type="http://schemas.openxmlformats.org/officeDocument/2006/relationships/image" Target="../media/image243.png"/><Relationship Id="rId1" Type="http://schemas.openxmlformats.org/officeDocument/2006/relationships/slideLayout" Target="../slideLayouts/slideLayout3.xml"/><Relationship Id="rId5" Type="http://schemas.openxmlformats.org/officeDocument/2006/relationships/image" Target="../media/image150.png"/><Relationship Id="rId4" Type="http://schemas.openxmlformats.org/officeDocument/2006/relationships/image" Target="../media/image24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a:extLst>
              <a:ext uri="{FF2B5EF4-FFF2-40B4-BE49-F238E27FC236}">
                <a16:creationId xmlns:a16="http://schemas.microsoft.com/office/drawing/2014/main" id="{0C24CE03-4171-4623-8F37-81FD920022DB}"/>
              </a:ext>
            </a:extLst>
          </p:cNvPr>
          <p:cNvSpPr>
            <a:spLocks noGrp="1"/>
          </p:cNvSpPr>
          <p:nvPr>
            <p:ph type="ctrTitle" idx="4294967295"/>
          </p:nvPr>
        </p:nvSpPr>
        <p:spPr>
          <a:xfrm>
            <a:off x="578660" y="1920857"/>
            <a:ext cx="11034679" cy="904876"/>
          </a:xfrm>
        </p:spPr>
        <p:txBody>
          <a:bodyPr anchor="t">
            <a:noAutofit/>
          </a:bodyPr>
          <a:lstStyle/>
          <a:p>
            <a:pPr algn="ctr"/>
            <a: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r>
              <a:rPr lang="en-US" sz="3600" b="1" dirty="0">
                <a:effectLst/>
                <a:latin typeface="Calibri" panose="020F0502020204030204" pitchFamily="34" charset="0"/>
                <a:ea typeface="Times New Roman" panose="02020603050405020304" pitchFamily="18" charset="0"/>
                <a:cs typeface="Calibri" panose="020F0502020204030204" pitchFamily="34" charset="0"/>
              </a:rPr>
              <a:t>A Multi-ion Clock with In</a:t>
            </a:r>
            <a:r>
              <a:rPr lang="en-US" sz="3600" b="1" baseline="30000" dirty="0">
                <a:effectLst/>
                <a:latin typeface="Calibri" panose="020F0502020204030204" pitchFamily="34" charset="0"/>
                <a:ea typeface="Times New Roman" panose="02020603050405020304" pitchFamily="18" charset="0"/>
                <a:cs typeface="Calibri" panose="020F0502020204030204" pitchFamily="34" charset="0"/>
              </a:rPr>
              <a:t>+</a:t>
            </a:r>
            <a:r>
              <a:rPr lang="en-US" sz="3600" b="1" dirty="0">
                <a:effectLst/>
                <a:latin typeface="Calibri" panose="020F0502020204030204" pitchFamily="34" charset="0"/>
                <a:ea typeface="Times New Roman" panose="02020603050405020304" pitchFamily="18" charset="0"/>
                <a:cs typeface="Calibri" panose="020F0502020204030204" pitchFamily="34" charset="0"/>
              </a:rPr>
              <a:t>/Yb</a:t>
            </a:r>
            <a:r>
              <a:rPr lang="en-US" sz="3600" b="1" baseline="30000" dirty="0">
                <a:effectLst/>
                <a:latin typeface="Calibri" panose="020F0502020204030204" pitchFamily="34" charset="0"/>
                <a:ea typeface="Times New Roman" panose="02020603050405020304" pitchFamily="18" charset="0"/>
                <a:cs typeface="Calibri" panose="020F0502020204030204" pitchFamily="34" charset="0"/>
              </a:rPr>
              <a:t>+</a:t>
            </a:r>
            <a:r>
              <a:rPr lang="en-US" sz="3600" b="1" dirty="0">
                <a:effectLst/>
                <a:latin typeface="Calibri" panose="020F0502020204030204" pitchFamily="34" charset="0"/>
                <a:ea typeface="Times New Roman" panose="02020603050405020304" pitchFamily="18" charset="0"/>
                <a:cs typeface="Calibri" panose="020F0502020204030204" pitchFamily="34" charset="0"/>
              </a:rPr>
              <a:t> Coulomb Crystals</a:t>
            </a:r>
            <a:r>
              <a:rPr lang="en-US" sz="3600" b="1" dirty="0">
                <a:solidFill>
                  <a:srgbClr val="000000"/>
                </a:solidFill>
                <a:effectLst/>
                <a:latin typeface="Calibri" panose="020F0502020204030204" pitchFamily="34" charset="0"/>
                <a:ea typeface="Times New Roman" panose="02020603050405020304" pitchFamily="18" charset="0"/>
                <a:cs typeface="Calibri" panose="020F0502020204030204" pitchFamily="34" charset="0"/>
              </a:rPr>
              <a:t>"</a:t>
            </a:r>
            <a:endParaRPr lang="de-DE" sz="3600" b="1" dirty="0">
              <a:effectLst/>
              <a:latin typeface="Calibri" panose="020F0502020204030204" pitchFamily="34" charset="0"/>
              <a:ea typeface="Times New Roman" panose="02020603050405020304" pitchFamily="18" charset="0"/>
              <a:cs typeface="Calibri" panose="020F0502020204030204" pitchFamily="34" charset="0"/>
            </a:endParaRPr>
          </a:p>
        </p:txBody>
      </p:sp>
      <p:sp>
        <p:nvSpPr>
          <p:cNvPr id="8196" name="Rectangle 7">
            <a:extLst>
              <a:ext uri="{FF2B5EF4-FFF2-40B4-BE49-F238E27FC236}">
                <a16:creationId xmlns:a16="http://schemas.microsoft.com/office/drawing/2014/main" id="{67A2C9EF-8A70-4A4A-A068-306023E8FC63}"/>
              </a:ext>
            </a:extLst>
          </p:cNvPr>
          <p:cNvSpPr>
            <a:spLocks noChangeArrowheads="1"/>
          </p:cNvSpPr>
          <p:nvPr/>
        </p:nvSpPr>
        <p:spPr bwMode="auto">
          <a:xfrm>
            <a:off x="748737" y="3041400"/>
            <a:ext cx="107745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a:buNone/>
            </a:pPr>
            <a:r>
              <a:rPr lang="de-DE" altLang="de-DE" sz="2400" dirty="0">
                <a:latin typeface="Calibri" panose="020F0502020204030204" pitchFamily="34" charset="0"/>
                <a:cs typeface="Calibri" panose="020F0502020204030204" pitchFamily="34" charset="0"/>
              </a:rPr>
              <a:t>T. E. Mehlstäubler</a:t>
            </a:r>
            <a:endParaRPr lang="de-DE" sz="2400" b="0" i="0" strike="noStrike" baseline="0" dirty="0">
              <a:latin typeface="Calibri" panose="020F0502020204030204" pitchFamily="34" charset="0"/>
              <a:cs typeface="Calibri" panose="020F0502020204030204" pitchFamily="34" charset="0"/>
            </a:endParaRPr>
          </a:p>
        </p:txBody>
      </p:sp>
      <p:sp>
        <p:nvSpPr>
          <p:cNvPr id="2" name="Rechteck 1">
            <a:extLst>
              <a:ext uri="{FF2B5EF4-FFF2-40B4-BE49-F238E27FC236}">
                <a16:creationId xmlns:a16="http://schemas.microsoft.com/office/drawing/2014/main" id="{6748391D-CB86-4470-8DE1-9967FED5C5F1}"/>
              </a:ext>
            </a:extLst>
          </p:cNvPr>
          <p:cNvSpPr/>
          <p:nvPr/>
        </p:nvSpPr>
        <p:spPr>
          <a:xfrm>
            <a:off x="1473198" y="6319731"/>
            <a:ext cx="9244013" cy="5603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pic>
        <p:nvPicPr>
          <p:cNvPr id="8199" name="Grafik 7" descr="quest-logo-final.png">
            <a:extLst>
              <a:ext uri="{FF2B5EF4-FFF2-40B4-BE49-F238E27FC236}">
                <a16:creationId xmlns:a16="http://schemas.microsoft.com/office/drawing/2014/main" id="{A1F84FC7-E94C-44D4-9A66-2E3626BF05F6}"/>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062097" y="5864520"/>
            <a:ext cx="922338" cy="882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200" name="Picture 9" descr="http://intranet.ptb.de/fileadmin/dokumente/intranet/dokumentvorlagen/geschaeftsbriefe_telefax/PTB-Weitergabe-Logo-RGB.jpg">
            <a:extLst>
              <a:ext uri="{FF2B5EF4-FFF2-40B4-BE49-F238E27FC236}">
                <a16:creationId xmlns:a16="http://schemas.microsoft.com/office/drawing/2014/main" id="{2EB664CA-C416-4E14-B276-6C228F62CFA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998" y="5867294"/>
            <a:ext cx="1479550"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1" name="Textfeld 3">
            <a:extLst>
              <a:ext uri="{FF2B5EF4-FFF2-40B4-BE49-F238E27FC236}">
                <a16:creationId xmlns:a16="http://schemas.microsoft.com/office/drawing/2014/main" id="{14A6D9D4-AD71-40F7-B95D-9DEE4BDA46FA}"/>
              </a:ext>
            </a:extLst>
          </p:cNvPr>
          <p:cNvSpPr txBox="1">
            <a:spLocks noChangeArrowheads="1"/>
          </p:cNvSpPr>
          <p:nvPr/>
        </p:nvSpPr>
        <p:spPr bwMode="auto">
          <a:xfrm>
            <a:off x="4871616" y="5932681"/>
            <a:ext cx="252876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1600" i="1" dirty="0">
                <a:latin typeface="Calibri" panose="020F0502020204030204" pitchFamily="34" charset="0"/>
              </a:rPr>
              <a:t>16.10.2023 – </a:t>
            </a:r>
            <a:r>
              <a:rPr lang="de-DE" altLang="de-DE" sz="1600" i="1" dirty="0" err="1">
                <a:latin typeface="Calibri" panose="020F0502020204030204" pitchFamily="34" charset="0"/>
              </a:rPr>
              <a:t>Kingscliff</a:t>
            </a:r>
            <a:r>
              <a:rPr lang="de-DE" altLang="de-DE" sz="1600" i="1" dirty="0">
                <a:latin typeface="Calibri" panose="020F0502020204030204" pitchFamily="34" charset="0"/>
              </a:rPr>
              <a:t> 2023</a:t>
            </a:r>
          </a:p>
        </p:txBody>
      </p:sp>
      <p:sp>
        <p:nvSpPr>
          <p:cNvPr id="3" name="Untertitel 2">
            <a:extLst>
              <a:ext uri="{FF2B5EF4-FFF2-40B4-BE49-F238E27FC236}">
                <a16:creationId xmlns:a16="http://schemas.microsoft.com/office/drawing/2014/main" id="{A4AC99E2-880B-4F8D-B1AA-501CDF2901FF}"/>
              </a:ext>
            </a:extLst>
          </p:cNvPr>
          <p:cNvSpPr>
            <a:spLocks noGrp="1"/>
          </p:cNvSpPr>
          <p:nvPr>
            <p:ph type="subTitle" idx="1"/>
          </p:nvPr>
        </p:nvSpPr>
        <p:spPr/>
        <p:txBody>
          <a:bodyPr/>
          <a:lstStyle/>
          <a:p>
            <a:endParaRPr lang="de-DE"/>
          </a:p>
        </p:txBody>
      </p:sp>
      <p:sp>
        <p:nvSpPr>
          <p:cNvPr id="11" name="Rectangle 3">
            <a:extLst>
              <a:ext uri="{FF2B5EF4-FFF2-40B4-BE49-F238E27FC236}">
                <a16:creationId xmlns:a16="http://schemas.microsoft.com/office/drawing/2014/main" id="{3F09D416-D7AB-4DEE-9FB2-71CA0B2B1351}"/>
              </a:ext>
            </a:extLst>
          </p:cNvPr>
          <p:cNvSpPr txBox="1">
            <a:spLocks/>
          </p:cNvSpPr>
          <p:nvPr/>
        </p:nvSpPr>
        <p:spPr bwMode="auto">
          <a:xfrm>
            <a:off x="2065088" y="3488561"/>
            <a:ext cx="8115123" cy="918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marL="0" indent="0" algn="ctr" rtl="0" eaLnBrk="0" fontAlgn="base" hangingPunct="0">
              <a:spcBef>
                <a:spcPct val="20000"/>
              </a:spcBef>
              <a:spcAft>
                <a:spcPct val="0"/>
              </a:spcAft>
              <a:buFont typeface="Arial" panose="020B0604020202020204" pitchFamily="34" charset="0"/>
              <a:buNone/>
              <a:defRPr sz="3600" b="0" kern="1200">
                <a:solidFill>
                  <a:schemeClr val="bg1"/>
                </a:solidFill>
                <a:latin typeface="Calibri" panose="020F0502020204030204" pitchFamily="34" charset="0"/>
                <a:ea typeface="+mn-ea"/>
                <a:cs typeface="Calibri" panose="020F0502020204030204" pitchFamily="34" charset="0"/>
              </a:defRPr>
            </a:lvl1pPr>
            <a:lvl2pPr marL="457200" indent="0" algn="ctr" rtl="0" eaLnBrk="0" fontAlgn="base" hangingPunct="0">
              <a:spcBef>
                <a:spcPct val="20000"/>
              </a:spcBef>
              <a:spcAft>
                <a:spcPct val="0"/>
              </a:spcAft>
              <a:buFont typeface="Arial" panose="020B0604020202020204" pitchFamily="34" charset="0"/>
              <a:buNone/>
              <a:defRPr sz="2800" kern="1200">
                <a:solidFill>
                  <a:schemeClr val="tx1">
                    <a:tint val="75000"/>
                  </a:schemeClr>
                </a:solidFill>
                <a:latin typeface="Arial" pitchFamily="34" charset="0"/>
                <a:ea typeface="+mn-ea"/>
                <a:cs typeface="+mn-cs"/>
              </a:defRPr>
            </a:lvl2pPr>
            <a:lvl3pPr marL="914400" indent="0" algn="ctr" rtl="0" eaLnBrk="0" fontAlgn="base" hangingPunct="0">
              <a:spcBef>
                <a:spcPct val="20000"/>
              </a:spcBef>
              <a:spcAft>
                <a:spcPct val="0"/>
              </a:spcAft>
              <a:buFont typeface="Arial" panose="020B0604020202020204" pitchFamily="34" charset="0"/>
              <a:buNone/>
              <a:defRPr sz="2400" kern="1200">
                <a:solidFill>
                  <a:schemeClr val="tx1">
                    <a:tint val="75000"/>
                  </a:schemeClr>
                </a:solidFill>
                <a:latin typeface="Arial" pitchFamily="34" charset="0"/>
                <a:ea typeface="+mn-ea"/>
                <a:cs typeface="+mn-cs"/>
              </a:defRPr>
            </a:lvl3pPr>
            <a:lvl4pPr marL="13716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Arial" pitchFamily="34" charset="0"/>
                <a:ea typeface="+mn-ea"/>
                <a:cs typeface="+mn-cs"/>
              </a:defRPr>
            </a:lvl4pPr>
            <a:lvl5pPr marL="1828800" indent="0" algn="ctr" rtl="0" eaLnBrk="0" fontAlgn="base" hangingPunct="0">
              <a:spcBef>
                <a:spcPct val="20000"/>
              </a:spcBef>
              <a:spcAft>
                <a:spcPct val="0"/>
              </a:spcAft>
              <a:buFont typeface="Arial" panose="020B0604020202020204" pitchFamily="34" charset="0"/>
              <a:buNone/>
              <a:defRPr sz="2000" kern="1200">
                <a:solidFill>
                  <a:schemeClr val="tx1">
                    <a:tint val="75000"/>
                  </a:schemeClr>
                </a:solidFill>
                <a:latin typeface="Arial" pitchFamily="34" charset="0"/>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eaLnBrk="1" hangingPunct="1">
              <a:spcBef>
                <a:spcPts val="0"/>
              </a:spcBef>
            </a:pPr>
            <a:r>
              <a:rPr lang="de-DE" altLang="de-DE" sz="1600" dirty="0">
                <a:solidFill>
                  <a:schemeClr val="tx1"/>
                </a:solidFill>
              </a:rPr>
              <a:t>Physikalisch-Technische Bundesanstalt, Bundesallee 100, 38116 Braunschweig</a:t>
            </a:r>
          </a:p>
          <a:p>
            <a:pPr eaLnBrk="1" hangingPunct="1">
              <a:spcBef>
                <a:spcPts val="0"/>
              </a:spcBef>
            </a:pPr>
            <a:r>
              <a:rPr lang="de-DE" altLang="de-DE" sz="1600" dirty="0">
                <a:solidFill>
                  <a:schemeClr val="tx1"/>
                </a:solidFill>
              </a:rPr>
              <a:t>Leibniz Universität Hannover, Welfengarten 1, 30167 Hannover</a:t>
            </a:r>
          </a:p>
          <a:p>
            <a:pPr eaLnBrk="1" hangingPunct="1">
              <a:spcBef>
                <a:spcPts val="0"/>
              </a:spcBef>
            </a:pPr>
            <a:endParaRPr lang="de-DE" altLang="de-DE" sz="1600" dirty="0">
              <a:solidFill>
                <a:schemeClr val="tx1"/>
              </a:solidFill>
            </a:endParaRPr>
          </a:p>
        </p:txBody>
      </p:sp>
      <p:pic>
        <p:nvPicPr>
          <p:cNvPr id="12" name="Grafik 11">
            <a:extLst>
              <a:ext uri="{FF2B5EF4-FFF2-40B4-BE49-F238E27FC236}">
                <a16:creationId xmlns:a16="http://schemas.microsoft.com/office/drawing/2014/main" id="{00356274-0B2D-42C3-9D6A-AA3D8DE1DE6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661038" y="4795316"/>
            <a:ext cx="8869923" cy="7493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12" name="Objekt 1">
            <a:extLst>
              <a:ext uri="{FF2B5EF4-FFF2-40B4-BE49-F238E27FC236}">
                <a16:creationId xmlns:a16="http://schemas.microsoft.com/office/drawing/2014/main" id="{C88F5174-DD9F-4C54-8BEF-62145F152381}"/>
              </a:ext>
            </a:extLst>
          </p:cNvPr>
          <p:cNvGraphicFramePr>
            <a:graphicFrameLocks noChangeAspect="1"/>
          </p:cNvGraphicFramePr>
          <p:nvPr/>
        </p:nvGraphicFramePr>
        <p:xfrm>
          <a:off x="7773569" y="1783727"/>
          <a:ext cx="2928938" cy="4803775"/>
        </p:xfrm>
        <a:graphic>
          <a:graphicData uri="http://schemas.openxmlformats.org/presentationml/2006/ole">
            <mc:AlternateContent xmlns:mc="http://schemas.openxmlformats.org/markup-compatibility/2006">
              <mc:Choice xmlns:v="urn:schemas-microsoft-com:vml" Requires="v">
                <p:oleObj name="Bitmap" r:id="rId3" imgW="3629532" imgH="5952381" progId="PBrush">
                  <p:embed/>
                </p:oleObj>
              </mc:Choice>
              <mc:Fallback>
                <p:oleObj name="Bitmap" r:id="rId3" imgW="3629532" imgH="5952381" progId="PBrush">
                  <p:embed/>
                  <p:pic>
                    <p:nvPicPr>
                      <p:cNvPr id="12" name="Objekt 1">
                        <a:extLst>
                          <a:ext uri="{FF2B5EF4-FFF2-40B4-BE49-F238E27FC236}">
                            <a16:creationId xmlns:a16="http://schemas.microsoft.com/office/drawing/2014/main" id="{C88F5174-DD9F-4C54-8BEF-62145F15238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73569" y="1783727"/>
                        <a:ext cx="2928938" cy="4803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14" name="Object 2">
            <a:extLst>
              <a:ext uri="{FF2B5EF4-FFF2-40B4-BE49-F238E27FC236}">
                <a16:creationId xmlns:a16="http://schemas.microsoft.com/office/drawing/2014/main" id="{3DEBEF8F-2F38-4FA5-9FB7-EFD6EAC3B3FD}"/>
              </a:ext>
            </a:extLst>
          </p:cNvPr>
          <p:cNvGraphicFramePr>
            <a:graphicFrameLocks noChangeAspect="1"/>
          </p:cNvGraphicFramePr>
          <p:nvPr/>
        </p:nvGraphicFramePr>
        <p:xfrm>
          <a:off x="1533120" y="1826589"/>
          <a:ext cx="3313112" cy="598487"/>
        </p:xfrm>
        <a:graphic>
          <a:graphicData uri="http://schemas.openxmlformats.org/presentationml/2006/ole">
            <mc:AlternateContent xmlns:mc="http://schemas.openxmlformats.org/markup-compatibility/2006">
              <mc:Choice xmlns:v="urn:schemas-microsoft-com:vml" Requires="v">
                <p:oleObj name="Formel" r:id="rId5" imgW="2387600" imgH="431800" progId="Equation.3">
                  <p:embed/>
                </p:oleObj>
              </mc:Choice>
              <mc:Fallback>
                <p:oleObj name="Formel" r:id="rId5" imgW="2387600" imgH="431800" progId="Equation.3">
                  <p:embed/>
                  <p:pic>
                    <p:nvPicPr>
                      <p:cNvPr id="14" name="Object 2">
                        <a:extLst>
                          <a:ext uri="{FF2B5EF4-FFF2-40B4-BE49-F238E27FC236}">
                            <a16:creationId xmlns:a16="http://schemas.microsoft.com/office/drawing/2014/main" id="{3DEBEF8F-2F38-4FA5-9FB7-EFD6EAC3B3F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33120" y="1826589"/>
                        <a:ext cx="3313112" cy="5984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7" name="Object 3">
            <a:extLst>
              <a:ext uri="{FF2B5EF4-FFF2-40B4-BE49-F238E27FC236}">
                <a16:creationId xmlns:a16="http://schemas.microsoft.com/office/drawing/2014/main" id="{69892365-652A-4FF8-A3AE-BC224227C703}"/>
              </a:ext>
            </a:extLst>
          </p:cNvPr>
          <p:cNvGraphicFramePr>
            <a:graphicFrameLocks noChangeAspect="1"/>
          </p:cNvGraphicFramePr>
          <p:nvPr/>
        </p:nvGraphicFramePr>
        <p:xfrm>
          <a:off x="2037946" y="3310901"/>
          <a:ext cx="3024187" cy="1001713"/>
        </p:xfrm>
        <a:graphic>
          <a:graphicData uri="http://schemas.openxmlformats.org/presentationml/2006/ole">
            <mc:AlternateContent xmlns:mc="http://schemas.openxmlformats.org/markup-compatibility/2006">
              <mc:Choice xmlns:v="urn:schemas-microsoft-com:vml" Requires="v">
                <p:oleObj name="Formel" r:id="rId7" imgW="2146300" imgH="711200" progId="Equation.3">
                  <p:embed/>
                </p:oleObj>
              </mc:Choice>
              <mc:Fallback>
                <p:oleObj name="Formel" r:id="rId7" imgW="2146300" imgH="711200" progId="Equation.3">
                  <p:embed/>
                  <p:pic>
                    <p:nvPicPr>
                      <p:cNvPr id="17" name="Object 3">
                        <a:extLst>
                          <a:ext uri="{FF2B5EF4-FFF2-40B4-BE49-F238E27FC236}">
                            <a16:creationId xmlns:a16="http://schemas.microsoft.com/office/drawing/2014/main" id="{69892365-652A-4FF8-A3AE-BC224227C703}"/>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037946" y="3310901"/>
                        <a:ext cx="3024187" cy="1001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8" name="Object 4">
            <a:extLst>
              <a:ext uri="{FF2B5EF4-FFF2-40B4-BE49-F238E27FC236}">
                <a16:creationId xmlns:a16="http://schemas.microsoft.com/office/drawing/2014/main" id="{D6884FEF-74F4-47FC-AEF8-E3D9DEE02BB6}"/>
              </a:ext>
            </a:extLst>
          </p:cNvPr>
          <p:cNvGraphicFramePr>
            <a:graphicFrameLocks noChangeAspect="1"/>
          </p:cNvGraphicFramePr>
          <p:nvPr/>
        </p:nvGraphicFramePr>
        <p:xfrm>
          <a:off x="1533121" y="4912688"/>
          <a:ext cx="4105275" cy="646112"/>
        </p:xfrm>
        <a:graphic>
          <a:graphicData uri="http://schemas.openxmlformats.org/presentationml/2006/ole">
            <mc:AlternateContent xmlns:mc="http://schemas.openxmlformats.org/markup-compatibility/2006">
              <mc:Choice xmlns:v="urn:schemas-microsoft-com:vml" Requires="v">
                <p:oleObj name="Formel" r:id="rId9" imgW="2743200" imgH="431800" progId="Equation.3">
                  <p:embed/>
                </p:oleObj>
              </mc:Choice>
              <mc:Fallback>
                <p:oleObj name="Formel" r:id="rId9" imgW="2743200" imgH="431800" progId="Equation.3">
                  <p:embed/>
                  <p:pic>
                    <p:nvPicPr>
                      <p:cNvPr id="18" name="Object 4">
                        <a:extLst>
                          <a:ext uri="{FF2B5EF4-FFF2-40B4-BE49-F238E27FC236}">
                            <a16:creationId xmlns:a16="http://schemas.microsoft.com/office/drawing/2014/main" id="{D6884FEF-74F4-47FC-AEF8-E3D9DEE02BB6}"/>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33121" y="4912688"/>
                        <a:ext cx="4105275" cy="646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19" name="Object 5">
            <a:extLst>
              <a:ext uri="{FF2B5EF4-FFF2-40B4-BE49-F238E27FC236}">
                <a16:creationId xmlns:a16="http://schemas.microsoft.com/office/drawing/2014/main" id="{6504A976-476A-4AC3-8BF8-08CCA73C4FB5}"/>
              </a:ext>
            </a:extLst>
          </p:cNvPr>
          <p:cNvGraphicFramePr>
            <a:graphicFrameLocks noChangeAspect="1"/>
          </p:cNvGraphicFramePr>
          <p:nvPr/>
        </p:nvGraphicFramePr>
        <p:xfrm>
          <a:off x="5638395" y="5057151"/>
          <a:ext cx="1439862" cy="341313"/>
        </p:xfrm>
        <a:graphic>
          <a:graphicData uri="http://schemas.openxmlformats.org/presentationml/2006/ole">
            <mc:AlternateContent xmlns:mc="http://schemas.openxmlformats.org/markup-compatibility/2006">
              <mc:Choice xmlns:v="urn:schemas-microsoft-com:vml" Requires="v">
                <p:oleObj name="Formel" r:id="rId11" imgW="965200" imgH="228600" progId="Equation.3">
                  <p:embed/>
                </p:oleObj>
              </mc:Choice>
              <mc:Fallback>
                <p:oleObj name="Formel" r:id="rId11" imgW="965200" imgH="228600" progId="Equation.3">
                  <p:embed/>
                  <p:pic>
                    <p:nvPicPr>
                      <p:cNvPr id="19" name="Object 5">
                        <a:extLst>
                          <a:ext uri="{FF2B5EF4-FFF2-40B4-BE49-F238E27FC236}">
                            <a16:creationId xmlns:a16="http://schemas.microsoft.com/office/drawing/2014/main" id="{6504A976-476A-4AC3-8BF8-08CCA73C4FB5}"/>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638395" y="5057151"/>
                        <a:ext cx="1439862" cy="341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20" name="Text Box 17">
            <a:extLst>
              <a:ext uri="{FF2B5EF4-FFF2-40B4-BE49-F238E27FC236}">
                <a16:creationId xmlns:a16="http://schemas.microsoft.com/office/drawing/2014/main" id="{8FFA7814-2026-4E3C-BEB0-49F954A03530}"/>
              </a:ext>
            </a:extLst>
          </p:cNvPr>
          <p:cNvSpPr txBox="1">
            <a:spLocks noChangeArrowheads="1"/>
          </p:cNvSpPr>
          <p:nvPr/>
        </p:nvSpPr>
        <p:spPr bwMode="auto">
          <a:xfrm>
            <a:off x="1174345" y="2607639"/>
            <a:ext cx="1936750" cy="57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cs typeface="Arial" panose="020B0604020202020204" pitchFamily="34" charset="0"/>
              </a:rPr>
              <a:t>Mathieu equation</a:t>
            </a:r>
          </a:p>
          <a:p>
            <a:pPr eaLnBrk="1" hangingPunct="1">
              <a:spcBef>
                <a:spcPct val="0"/>
              </a:spcBef>
              <a:buFontTx/>
              <a:buNone/>
            </a:pPr>
            <a:r>
              <a:rPr lang="de-DE" altLang="de-DE" sz="1400">
                <a:cs typeface="Arial" panose="020B0604020202020204" pitchFamily="34" charset="0"/>
              </a:rPr>
              <a:t>(writing </a:t>
            </a:r>
            <a:r>
              <a:rPr lang="de-DE" altLang="de-DE" sz="1400">
                <a:latin typeface="Symbol" panose="05050102010706020507" pitchFamily="18" charset="2"/>
                <a:cs typeface="Arial" panose="020B0604020202020204" pitchFamily="34" charset="0"/>
              </a:rPr>
              <a:t>t = W</a:t>
            </a:r>
            <a:r>
              <a:rPr lang="de-DE" altLang="de-DE" sz="1400">
                <a:cs typeface="Arial" panose="020B0604020202020204" pitchFamily="34" charset="0"/>
              </a:rPr>
              <a:t> t/2)</a:t>
            </a:r>
          </a:p>
        </p:txBody>
      </p:sp>
      <p:sp>
        <p:nvSpPr>
          <p:cNvPr id="21" name="Text Box 18">
            <a:extLst>
              <a:ext uri="{FF2B5EF4-FFF2-40B4-BE49-F238E27FC236}">
                <a16:creationId xmlns:a16="http://schemas.microsoft.com/office/drawing/2014/main" id="{68FCE18F-59F9-4532-AA65-E7742C6C59E4}"/>
              </a:ext>
            </a:extLst>
          </p:cNvPr>
          <p:cNvSpPr txBox="1">
            <a:spLocks noChangeArrowheads="1"/>
          </p:cNvSpPr>
          <p:nvPr/>
        </p:nvSpPr>
        <p:spPr bwMode="auto">
          <a:xfrm>
            <a:off x="1174345" y="4595188"/>
            <a:ext cx="19494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cs typeface="Arial" panose="020B0604020202020204" pitchFamily="34" charset="0"/>
              </a:rPr>
              <a:t>Ion motion in trap</a:t>
            </a:r>
          </a:p>
        </p:txBody>
      </p:sp>
      <p:sp>
        <p:nvSpPr>
          <p:cNvPr id="22" name="Text Box 19">
            <a:extLst>
              <a:ext uri="{FF2B5EF4-FFF2-40B4-BE49-F238E27FC236}">
                <a16:creationId xmlns:a16="http://schemas.microsoft.com/office/drawing/2014/main" id="{2E490926-AC8F-47F7-8379-87F9CF306400}"/>
              </a:ext>
            </a:extLst>
          </p:cNvPr>
          <p:cNvSpPr txBox="1">
            <a:spLocks noChangeArrowheads="1"/>
          </p:cNvSpPr>
          <p:nvPr/>
        </p:nvSpPr>
        <p:spPr bwMode="auto">
          <a:xfrm>
            <a:off x="1174345" y="1383675"/>
            <a:ext cx="2351926"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cs typeface="Arial" panose="020B0604020202020204" pitchFamily="34" charset="0"/>
              </a:rPr>
              <a:t>Quadrupole Potential</a:t>
            </a:r>
          </a:p>
        </p:txBody>
      </p:sp>
      <p:grpSp>
        <p:nvGrpSpPr>
          <p:cNvPr id="23" name="Group 35">
            <a:extLst>
              <a:ext uri="{FF2B5EF4-FFF2-40B4-BE49-F238E27FC236}">
                <a16:creationId xmlns:a16="http://schemas.microsoft.com/office/drawing/2014/main" id="{166D4A68-4DD3-4E2A-99E3-2BA238DD631A}"/>
              </a:ext>
            </a:extLst>
          </p:cNvPr>
          <p:cNvGrpSpPr>
            <a:grpSpLocks/>
          </p:cNvGrpSpPr>
          <p:nvPr/>
        </p:nvGrpSpPr>
        <p:grpSpPr bwMode="auto">
          <a:xfrm>
            <a:off x="2253846" y="3976065"/>
            <a:ext cx="3209925" cy="1800225"/>
            <a:chOff x="975" y="2692"/>
            <a:chExt cx="2022" cy="1134"/>
          </a:xfrm>
        </p:grpSpPr>
        <p:grpSp>
          <p:nvGrpSpPr>
            <p:cNvPr id="24" name="Group 24">
              <a:extLst>
                <a:ext uri="{FF2B5EF4-FFF2-40B4-BE49-F238E27FC236}">
                  <a16:creationId xmlns:a16="http://schemas.microsoft.com/office/drawing/2014/main" id="{EAF4327B-9E3F-4E8D-BB7D-020C23C48D80}"/>
                </a:ext>
              </a:extLst>
            </p:cNvPr>
            <p:cNvGrpSpPr>
              <a:grpSpLocks/>
            </p:cNvGrpSpPr>
            <p:nvPr/>
          </p:nvGrpSpPr>
          <p:grpSpPr bwMode="auto">
            <a:xfrm>
              <a:off x="1043" y="3645"/>
              <a:ext cx="90" cy="181"/>
              <a:chOff x="1701" y="3612"/>
              <a:chExt cx="90" cy="181"/>
            </a:xfrm>
          </p:grpSpPr>
          <p:sp>
            <p:nvSpPr>
              <p:cNvPr id="28" name="Line 22">
                <a:extLst>
                  <a:ext uri="{FF2B5EF4-FFF2-40B4-BE49-F238E27FC236}">
                    <a16:creationId xmlns:a16="http://schemas.microsoft.com/office/drawing/2014/main" id="{0EF9D324-181B-4159-9360-81D46D4D45EA}"/>
                  </a:ext>
                </a:extLst>
              </p:cNvPr>
              <p:cNvSpPr>
                <a:spLocks noChangeShapeType="1"/>
              </p:cNvSpPr>
              <p:nvPr/>
            </p:nvSpPr>
            <p:spPr bwMode="auto">
              <a:xfrm flipV="1">
                <a:off x="1701" y="3612"/>
                <a:ext cx="0" cy="181"/>
              </a:xfrm>
              <a:prstGeom prst="line">
                <a:avLst/>
              </a:prstGeom>
              <a:noFill/>
              <a:ln w="9525">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29" name="Line 23">
                <a:extLst>
                  <a:ext uri="{FF2B5EF4-FFF2-40B4-BE49-F238E27FC236}">
                    <a16:creationId xmlns:a16="http://schemas.microsoft.com/office/drawing/2014/main" id="{096F08BF-AC3F-4002-8D67-1E832607696E}"/>
                  </a:ext>
                </a:extLst>
              </p:cNvPr>
              <p:cNvSpPr>
                <a:spLocks noChangeShapeType="1"/>
              </p:cNvSpPr>
              <p:nvPr/>
            </p:nvSpPr>
            <p:spPr bwMode="auto">
              <a:xfrm>
                <a:off x="1701" y="3793"/>
                <a:ext cx="90" cy="0"/>
              </a:xfrm>
              <a:prstGeom prst="line">
                <a:avLst/>
              </a:prstGeom>
              <a:noFill/>
              <a:ln w="9525">
                <a:solidFill>
                  <a:schemeClr val="hlink"/>
                </a:solidFill>
                <a:round/>
                <a:headEnd/>
                <a:tailEnd/>
              </a:ln>
              <a:extLst>
                <a:ext uri="{909E8E84-426E-40DD-AFC4-6F175D3DCCD1}">
                  <a14:hiddenFill xmlns:a14="http://schemas.microsoft.com/office/drawing/2010/main">
                    <a:noFill/>
                  </a14:hiddenFill>
                </a:ext>
              </a:extLst>
            </p:spPr>
            <p:txBody>
              <a:bodyPr/>
              <a:lstStyle/>
              <a:p>
                <a:endParaRPr lang="en-GB"/>
              </a:p>
            </p:txBody>
          </p:sp>
        </p:grpSp>
        <p:sp>
          <p:nvSpPr>
            <p:cNvPr id="25" name="Line 26">
              <a:extLst>
                <a:ext uri="{FF2B5EF4-FFF2-40B4-BE49-F238E27FC236}">
                  <a16:creationId xmlns:a16="http://schemas.microsoft.com/office/drawing/2014/main" id="{AFC45C25-9CB8-422B-9299-2E91A6BA4FB1}"/>
                </a:ext>
              </a:extLst>
            </p:cNvPr>
            <p:cNvSpPr>
              <a:spLocks noChangeShapeType="1"/>
            </p:cNvSpPr>
            <p:nvPr/>
          </p:nvSpPr>
          <p:spPr bwMode="auto">
            <a:xfrm>
              <a:off x="1440" y="2692"/>
              <a:ext cx="136"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6" name="Line 27">
              <a:extLst>
                <a:ext uri="{FF2B5EF4-FFF2-40B4-BE49-F238E27FC236}">
                  <a16:creationId xmlns:a16="http://schemas.microsoft.com/office/drawing/2014/main" id="{BFC3108B-2270-4A2A-83E0-CE2D6B3240CA}"/>
                </a:ext>
              </a:extLst>
            </p:cNvPr>
            <p:cNvSpPr>
              <a:spLocks noChangeShapeType="1"/>
            </p:cNvSpPr>
            <p:nvPr/>
          </p:nvSpPr>
          <p:spPr bwMode="auto">
            <a:xfrm>
              <a:off x="975" y="3600"/>
              <a:ext cx="136"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a:lstStyle/>
            <a:p>
              <a:endParaRPr lang="en-GB"/>
            </a:p>
          </p:txBody>
        </p:sp>
        <p:sp>
          <p:nvSpPr>
            <p:cNvPr id="27" name="Line 34">
              <a:extLst>
                <a:ext uri="{FF2B5EF4-FFF2-40B4-BE49-F238E27FC236}">
                  <a16:creationId xmlns:a16="http://schemas.microsoft.com/office/drawing/2014/main" id="{28FF5B28-E4F6-4EA8-95A5-097CDC3B40F7}"/>
                </a:ext>
              </a:extLst>
            </p:cNvPr>
            <p:cNvSpPr>
              <a:spLocks noChangeShapeType="1"/>
            </p:cNvSpPr>
            <p:nvPr/>
          </p:nvSpPr>
          <p:spPr bwMode="auto">
            <a:xfrm>
              <a:off x="2566" y="3593"/>
              <a:ext cx="431" cy="0"/>
            </a:xfrm>
            <a:prstGeom prst="line">
              <a:avLst/>
            </a:prstGeom>
            <a:noFill/>
            <a:ln w="31750">
              <a:solidFill>
                <a:schemeClr val="hlink"/>
              </a:solidFill>
              <a:round/>
              <a:headEnd/>
              <a:tailEnd/>
            </a:ln>
            <a:extLst>
              <a:ext uri="{909E8E84-426E-40DD-AFC4-6F175D3DCCD1}">
                <a14:hiddenFill xmlns:a14="http://schemas.microsoft.com/office/drawing/2010/main">
                  <a:noFill/>
                </a14:hiddenFill>
              </a:ext>
            </a:extLst>
          </p:spPr>
          <p:txBody>
            <a:bodyPr/>
            <a:lstStyle/>
            <a:p>
              <a:endParaRPr lang="en-GB"/>
            </a:p>
          </p:txBody>
        </p:sp>
      </p:grpSp>
      <p:graphicFrame>
        <p:nvGraphicFramePr>
          <p:cNvPr id="30" name="Objekt 2">
            <a:extLst>
              <a:ext uri="{FF2B5EF4-FFF2-40B4-BE49-F238E27FC236}">
                <a16:creationId xmlns:a16="http://schemas.microsoft.com/office/drawing/2014/main" id="{B8AFD07C-D0ED-4E71-9615-0934DC304C69}"/>
              </a:ext>
            </a:extLst>
          </p:cNvPr>
          <p:cNvGraphicFramePr>
            <a:graphicFrameLocks noChangeAspect="1"/>
          </p:cNvGraphicFramePr>
          <p:nvPr/>
        </p:nvGraphicFramePr>
        <p:xfrm>
          <a:off x="7305257" y="797890"/>
          <a:ext cx="3529012" cy="1106487"/>
        </p:xfrm>
        <a:graphic>
          <a:graphicData uri="http://schemas.openxmlformats.org/presentationml/2006/ole">
            <mc:AlternateContent xmlns:mc="http://schemas.openxmlformats.org/markup-compatibility/2006">
              <mc:Choice xmlns:v="urn:schemas-microsoft-com:vml" Requires="v">
                <p:oleObj name="Bitmap" r:id="rId13" imgW="3885714" imgH="1219370" progId="PBrush">
                  <p:embed/>
                </p:oleObj>
              </mc:Choice>
              <mc:Fallback>
                <p:oleObj name="Bitmap" r:id="rId13" imgW="3885714" imgH="1219370" progId="PBrush">
                  <p:embed/>
                  <p:pic>
                    <p:nvPicPr>
                      <p:cNvPr id="30" name="Objekt 2">
                        <a:extLst>
                          <a:ext uri="{FF2B5EF4-FFF2-40B4-BE49-F238E27FC236}">
                            <a16:creationId xmlns:a16="http://schemas.microsoft.com/office/drawing/2014/main" id="{B8AFD07C-D0ED-4E71-9615-0934DC304C69}"/>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305257" y="797890"/>
                        <a:ext cx="3529012" cy="1106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1" name="Text Box 10">
            <a:extLst>
              <a:ext uri="{FF2B5EF4-FFF2-40B4-BE49-F238E27FC236}">
                <a16:creationId xmlns:a16="http://schemas.microsoft.com/office/drawing/2014/main" id="{5525AAA2-A216-4AC3-BADC-77C1FE635BCF}"/>
              </a:ext>
            </a:extLst>
          </p:cNvPr>
          <p:cNvSpPr txBox="1">
            <a:spLocks noChangeArrowheads="1"/>
          </p:cNvSpPr>
          <p:nvPr/>
        </p:nvSpPr>
        <p:spPr bwMode="auto">
          <a:xfrm>
            <a:off x="248458" y="40976"/>
            <a:ext cx="5819285"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dirty="0">
                <a:solidFill>
                  <a:schemeClr val="bg1"/>
                </a:solidFill>
                <a:latin typeface="Calibri" pitchFamily="34" charset="0"/>
              </a:rPr>
              <a:t>(Micro)</a:t>
            </a:r>
            <a:r>
              <a:rPr lang="de-DE" altLang="de-DE" sz="3600" dirty="0" err="1">
                <a:solidFill>
                  <a:schemeClr val="bg1"/>
                </a:solidFill>
                <a:latin typeface="Calibri" pitchFamily="34" charset="0"/>
              </a:rPr>
              <a:t>motion</a:t>
            </a:r>
            <a:r>
              <a:rPr lang="de-DE" altLang="de-DE" sz="3600" dirty="0">
                <a:solidFill>
                  <a:schemeClr val="bg1"/>
                </a:solidFill>
                <a:latin typeface="Calibri" pitchFamily="34" charset="0"/>
              </a:rPr>
              <a:t> in RF ion traps</a:t>
            </a:r>
            <a:endParaRPr lang="de-DE" altLang="de-DE" sz="3600" baseline="30000" dirty="0">
              <a:solidFill>
                <a:schemeClr val="bg1"/>
              </a:solidFill>
              <a:latin typeface="Calibri" pitchFamily="34" charset="0"/>
            </a:endParaRPr>
          </a:p>
        </p:txBody>
      </p:sp>
      <p:sp>
        <p:nvSpPr>
          <p:cNvPr id="32" name="Text Box 20">
            <a:extLst>
              <a:ext uri="{FF2B5EF4-FFF2-40B4-BE49-F238E27FC236}">
                <a16:creationId xmlns:a16="http://schemas.microsoft.com/office/drawing/2014/main" id="{ED9241D7-E43D-4FC9-83A3-B0FAB2403CD9}"/>
              </a:ext>
            </a:extLst>
          </p:cNvPr>
          <p:cNvSpPr txBox="1">
            <a:spLocks noChangeArrowheads="1"/>
          </p:cNvSpPr>
          <p:nvPr/>
        </p:nvSpPr>
        <p:spPr bwMode="auto">
          <a:xfrm>
            <a:off x="2504669" y="5615948"/>
            <a:ext cx="2119301" cy="7080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000" dirty="0">
                <a:solidFill>
                  <a:schemeClr val="hlink"/>
                </a:solidFill>
                <a:cs typeface="Arial" panose="020B0604020202020204" pitchFamily="34" charset="0"/>
              </a:rPr>
              <a:t>micromotion</a:t>
            </a:r>
          </a:p>
          <a:p>
            <a:pPr eaLnBrk="1" hangingPunct="1">
              <a:spcBef>
                <a:spcPct val="0"/>
              </a:spcBef>
              <a:buFontTx/>
              <a:buNone/>
            </a:pPr>
            <a:r>
              <a:rPr lang="de-DE" altLang="de-DE" sz="2000" dirty="0">
                <a:solidFill>
                  <a:schemeClr val="hlink"/>
                </a:solidFill>
                <a:cs typeface="Arial" panose="020B0604020202020204" pitchFamily="34" charset="0"/>
              </a:rPr>
              <a:t>(rf driven motion)</a:t>
            </a:r>
          </a:p>
        </p:txBody>
      </p:sp>
      <p:sp>
        <p:nvSpPr>
          <p:cNvPr id="33" name="Text Box 29">
            <a:extLst>
              <a:ext uri="{FF2B5EF4-FFF2-40B4-BE49-F238E27FC236}">
                <a16:creationId xmlns:a16="http://schemas.microsoft.com/office/drawing/2014/main" id="{10138420-DCF7-4F54-A7B9-35A55FCC950F}"/>
              </a:ext>
            </a:extLst>
          </p:cNvPr>
          <p:cNvSpPr txBox="1">
            <a:spLocks noChangeArrowheads="1"/>
          </p:cNvSpPr>
          <p:nvPr/>
        </p:nvSpPr>
        <p:spPr bwMode="auto">
          <a:xfrm>
            <a:off x="4587457" y="5609598"/>
            <a:ext cx="22082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000" dirty="0">
                <a:solidFill>
                  <a:srgbClr val="008000"/>
                </a:solidFill>
                <a:cs typeface="Arial" panose="020B0604020202020204" pitchFamily="34" charset="0"/>
              </a:rPr>
              <a:t>secular frequency</a:t>
            </a:r>
            <a:br>
              <a:rPr lang="de-DE" altLang="de-DE" sz="2000" dirty="0">
                <a:solidFill>
                  <a:srgbClr val="008000"/>
                </a:solidFill>
                <a:cs typeface="Arial" panose="020B0604020202020204" pitchFamily="34" charset="0"/>
              </a:rPr>
            </a:br>
            <a:r>
              <a:rPr lang="de-DE" altLang="de-DE" sz="2000" dirty="0">
                <a:solidFill>
                  <a:srgbClr val="008000"/>
                </a:solidFill>
                <a:cs typeface="Arial" panose="020B0604020202020204" pitchFamily="34" charset="0"/>
              </a:rPr>
              <a:t>(laser cool)</a:t>
            </a:r>
          </a:p>
        </p:txBody>
      </p:sp>
      <p:sp>
        <p:nvSpPr>
          <p:cNvPr id="34" name="Line 28">
            <a:extLst>
              <a:ext uri="{FF2B5EF4-FFF2-40B4-BE49-F238E27FC236}">
                <a16:creationId xmlns:a16="http://schemas.microsoft.com/office/drawing/2014/main" id="{A4AA10DD-304F-4D64-9A96-5E265C74573F}"/>
              </a:ext>
            </a:extLst>
          </p:cNvPr>
          <p:cNvSpPr>
            <a:spLocks noChangeShapeType="1"/>
          </p:cNvSpPr>
          <p:nvPr/>
        </p:nvSpPr>
        <p:spPr bwMode="auto">
          <a:xfrm flipH="1" flipV="1">
            <a:off x="3541301" y="5398461"/>
            <a:ext cx="1046157" cy="377825"/>
          </a:xfrm>
          <a:prstGeom prst="line">
            <a:avLst/>
          </a:prstGeom>
          <a:noFill/>
          <a:ln w="9525">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sp>
        <p:nvSpPr>
          <p:cNvPr id="36" name="Textfeld 35">
            <a:extLst>
              <a:ext uri="{FF2B5EF4-FFF2-40B4-BE49-F238E27FC236}">
                <a16:creationId xmlns:a16="http://schemas.microsoft.com/office/drawing/2014/main" id="{D83DECB9-7B9A-4720-93DE-366E05615D86}"/>
              </a:ext>
            </a:extLst>
          </p:cNvPr>
          <p:cNvSpPr txBox="1"/>
          <p:nvPr/>
        </p:nvSpPr>
        <p:spPr>
          <a:xfrm>
            <a:off x="7453314" y="891145"/>
            <a:ext cx="3219856" cy="646331"/>
          </a:xfrm>
          <a:prstGeom prst="rect">
            <a:avLst/>
          </a:prstGeom>
          <a:solidFill>
            <a:schemeClr val="bg1"/>
          </a:solidFill>
        </p:spPr>
        <p:txBody>
          <a:bodyPr wrap="none" rtlCol="0">
            <a:spAutoFit/>
          </a:bodyPr>
          <a:lstStyle/>
          <a:p>
            <a:r>
              <a:rPr lang="de-DE" dirty="0"/>
              <a:t>Wuerker and Langmuir, 1959 </a:t>
            </a:r>
          </a:p>
          <a:p>
            <a:r>
              <a:rPr lang="de-DE" dirty="0">
                <a:sym typeface="Wingdings" panose="05000000000000000000" pitchFamily="2" charset="2"/>
              </a:rPr>
              <a:t> Aluminum powder</a:t>
            </a:r>
            <a:r>
              <a:rPr lang="de-DE" dirty="0"/>
              <a:t> </a:t>
            </a:r>
          </a:p>
        </p:txBody>
      </p:sp>
    </p:spTree>
    <p:extLst>
      <p:ext uri="{BB962C8B-B14F-4D97-AF65-F5344CB8AC3E}">
        <p14:creationId xmlns:p14="http://schemas.microsoft.com/office/powerpoint/2010/main" val="1183452051"/>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1A6F05FB-B4C0-432E-A652-52CC2E6D6F88}"/>
              </a:ext>
            </a:extLst>
          </p:cNvPr>
          <p:cNvSpPr>
            <a:spLocks noGrp="1"/>
          </p:cNvSpPr>
          <p:nvPr>
            <p:ph type="subTitle" idx="1"/>
          </p:nvPr>
        </p:nvSpPr>
        <p:spPr/>
        <p:txBody>
          <a:bodyPr/>
          <a:lstStyle/>
          <a:p>
            <a:pPr algn="ctr"/>
            <a:r>
              <a:rPr lang="de-DE" sz="3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Multi-</a:t>
            </a:r>
            <a:r>
              <a:rPr lang="de-DE" sz="360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ion</a:t>
            </a:r>
            <a:r>
              <a:rPr lang="de-DE" sz="3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360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spectroscopy</a:t>
            </a:r>
            <a:endParaRPr lang="de-DE" sz="3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7" name="Textfeld 6">
            <a:extLst>
              <a:ext uri="{FF2B5EF4-FFF2-40B4-BE49-F238E27FC236}">
                <a16:creationId xmlns:a16="http://schemas.microsoft.com/office/drawing/2014/main" id="{EA36594B-5BF8-4284-B346-039D5CD673BF}"/>
              </a:ext>
            </a:extLst>
          </p:cNvPr>
          <p:cNvSpPr txBox="1"/>
          <p:nvPr/>
        </p:nvSpPr>
        <p:spPr>
          <a:xfrm>
            <a:off x="2010069" y="883008"/>
            <a:ext cx="1670773" cy="369332"/>
          </a:xfrm>
          <a:prstGeom prst="rect">
            <a:avLst/>
          </a:prstGeom>
          <a:noFill/>
        </p:spPr>
        <p:txBody>
          <a:bodyPr wrap="square" rtlCol="0">
            <a:spAutoFit/>
          </a:bodyPr>
          <a:lstStyle/>
          <a:p>
            <a:pPr algn="ctr"/>
            <a:r>
              <a:rPr lang="de-DE" dirty="0">
                <a:sym typeface="Wingdings" panose="05000000000000000000" pitchFamily="2" charset="2"/>
              </a:rPr>
              <a:t>5 In</a:t>
            </a:r>
            <a:r>
              <a:rPr lang="de-DE" baseline="30000" dirty="0">
                <a:sym typeface="Wingdings" panose="05000000000000000000" pitchFamily="2" charset="2"/>
              </a:rPr>
              <a:t>+</a:t>
            </a:r>
            <a:r>
              <a:rPr lang="de-DE" dirty="0">
                <a:sym typeface="Wingdings" panose="05000000000000000000" pitchFamily="2" charset="2"/>
              </a:rPr>
              <a:t> &amp; 5 </a:t>
            </a:r>
            <a:r>
              <a:rPr lang="de-DE" dirty="0" err="1">
                <a:sym typeface="Wingdings" panose="05000000000000000000" pitchFamily="2" charset="2"/>
              </a:rPr>
              <a:t>Yb</a:t>
            </a:r>
            <a:r>
              <a:rPr lang="de-DE" baseline="30000" dirty="0">
                <a:sym typeface="Wingdings" panose="05000000000000000000" pitchFamily="2" charset="2"/>
              </a:rPr>
              <a:t>+</a:t>
            </a:r>
            <a:endParaRPr lang="de-DE" baseline="30000" dirty="0"/>
          </a:p>
        </p:txBody>
      </p:sp>
      <p:sp>
        <p:nvSpPr>
          <p:cNvPr id="8" name="Textfeld 7">
            <a:extLst>
              <a:ext uri="{FF2B5EF4-FFF2-40B4-BE49-F238E27FC236}">
                <a16:creationId xmlns:a16="http://schemas.microsoft.com/office/drawing/2014/main" id="{80590EDE-FD5B-4441-8BAD-E0DF8181C69B}"/>
              </a:ext>
            </a:extLst>
          </p:cNvPr>
          <p:cNvSpPr txBox="1"/>
          <p:nvPr/>
        </p:nvSpPr>
        <p:spPr>
          <a:xfrm>
            <a:off x="8326168" y="883008"/>
            <a:ext cx="1670773" cy="369332"/>
          </a:xfrm>
          <a:prstGeom prst="rect">
            <a:avLst/>
          </a:prstGeom>
          <a:noFill/>
        </p:spPr>
        <p:txBody>
          <a:bodyPr wrap="square" rtlCol="0">
            <a:spAutoFit/>
          </a:bodyPr>
          <a:lstStyle/>
          <a:p>
            <a:pPr algn="ctr"/>
            <a:r>
              <a:rPr lang="de-DE" dirty="0">
                <a:sym typeface="Wingdings" panose="05000000000000000000" pitchFamily="2" charset="2"/>
              </a:rPr>
              <a:t>8 In</a:t>
            </a:r>
            <a:r>
              <a:rPr lang="de-DE" baseline="30000" dirty="0">
                <a:sym typeface="Wingdings" panose="05000000000000000000" pitchFamily="2" charset="2"/>
              </a:rPr>
              <a:t>+</a:t>
            </a:r>
            <a:r>
              <a:rPr lang="de-DE" dirty="0">
                <a:sym typeface="Wingdings" panose="05000000000000000000" pitchFamily="2" charset="2"/>
              </a:rPr>
              <a:t> &amp; 4 </a:t>
            </a:r>
            <a:r>
              <a:rPr lang="de-DE" dirty="0" err="1">
                <a:sym typeface="Wingdings" panose="05000000000000000000" pitchFamily="2" charset="2"/>
              </a:rPr>
              <a:t>Yb</a:t>
            </a:r>
            <a:r>
              <a:rPr lang="de-DE" baseline="30000" dirty="0">
                <a:sym typeface="Wingdings" panose="05000000000000000000" pitchFamily="2" charset="2"/>
              </a:rPr>
              <a:t>+</a:t>
            </a:r>
            <a:endParaRPr lang="de-DE" baseline="30000" dirty="0"/>
          </a:p>
        </p:txBody>
      </p:sp>
      <p:pic>
        <p:nvPicPr>
          <p:cNvPr id="4" name="Grafik 3">
            <a:extLst>
              <a:ext uri="{FF2B5EF4-FFF2-40B4-BE49-F238E27FC236}">
                <a16:creationId xmlns:a16="http://schemas.microsoft.com/office/drawing/2014/main" id="{063DA248-5CF9-4D93-89A9-3C39C8EEE51B}"/>
              </a:ext>
            </a:extLst>
          </p:cNvPr>
          <p:cNvPicPr>
            <a:picLocks noChangeAspect="1"/>
          </p:cNvPicPr>
          <p:nvPr/>
        </p:nvPicPr>
        <p:blipFill>
          <a:blip r:embed="rId3"/>
          <a:stretch>
            <a:fillRect/>
          </a:stretch>
        </p:blipFill>
        <p:spPr>
          <a:xfrm>
            <a:off x="334623" y="1637892"/>
            <a:ext cx="4979624" cy="2996588"/>
          </a:xfrm>
          <a:prstGeom prst="rect">
            <a:avLst/>
          </a:prstGeom>
        </p:spPr>
      </p:pic>
      <p:pic>
        <p:nvPicPr>
          <p:cNvPr id="6" name="Grafik 5">
            <a:extLst>
              <a:ext uri="{FF2B5EF4-FFF2-40B4-BE49-F238E27FC236}">
                <a16:creationId xmlns:a16="http://schemas.microsoft.com/office/drawing/2014/main" id="{93B92A37-698C-4B6F-917E-0882E00EA6FB}"/>
              </a:ext>
            </a:extLst>
          </p:cNvPr>
          <p:cNvPicPr>
            <a:picLocks noChangeAspect="1"/>
          </p:cNvPicPr>
          <p:nvPr/>
        </p:nvPicPr>
        <p:blipFill>
          <a:blip r:embed="rId4"/>
          <a:stretch>
            <a:fillRect/>
          </a:stretch>
        </p:blipFill>
        <p:spPr>
          <a:xfrm>
            <a:off x="6369046" y="1637892"/>
            <a:ext cx="5023692" cy="3183875"/>
          </a:xfrm>
          <a:prstGeom prst="rect">
            <a:avLst/>
          </a:prstGeom>
        </p:spPr>
      </p:pic>
      <p:sp>
        <p:nvSpPr>
          <p:cNvPr id="10" name="Textfeld 9">
            <a:extLst>
              <a:ext uri="{FF2B5EF4-FFF2-40B4-BE49-F238E27FC236}">
                <a16:creationId xmlns:a16="http://schemas.microsoft.com/office/drawing/2014/main" id="{F5AFB634-E2AF-4ACA-85E6-070B01BF0426}"/>
              </a:ext>
            </a:extLst>
          </p:cNvPr>
          <p:cNvSpPr txBox="1"/>
          <p:nvPr/>
        </p:nvSpPr>
        <p:spPr>
          <a:xfrm>
            <a:off x="1304280" y="5113676"/>
            <a:ext cx="3820563" cy="923330"/>
          </a:xfrm>
          <a:prstGeom prst="rect">
            <a:avLst/>
          </a:prstGeom>
          <a:noFill/>
        </p:spPr>
        <p:txBody>
          <a:bodyPr wrap="square" rtlCol="0">
            <a:spAutoFit/>
          </a:bodyPr>
          <a:lstStyle/>
          <a:p>
            <a:r>
              <a:rPr lang="de-DE" dirty="0"/>
              <a:t>100ms </a:t>
            </a:r>
            <a:r>
              <a:rPr lang="de-DE" dirty="0" err="1"/>
              <a:t>sympathetic</a:t>
            </a:r>
            <a:r>
              <a:rPr lang="de-DE" dirty="0"/>
              <a:t> </a:t>
            </a:r>
            <a:r>
              <a:rPr lang="de-DE" dirty="0" err="1"/>
              <a:t>cooling</a:t>
            </a:r>
            <a:endParaRPr lang="de-DE" dirty="0"/>
          </a:p>
          <a:p>
            <a:r>
              <a:rPr lang="de-DE" dirty="0" err="1"/>
              <a:t>f</a:t>
            </a:r>
            <a:r>
              <a:rPr lang="de-DE" baseline="-25000" dirty="0" err="1"/>
              <a:t>rad</a:t>
            </a:r>
            <a:r>
              <a:rPr lang="de-DE" baseline="-25000" dirty="0"/>
              <a:t> </a:t>
            </a:r>
            <a:r>
              <a:rPr lang="de-DE" dirty="0"/>
              <a:t>= 820kHz (</a:t>
            </a:r>
            <a:r>
              <a:rPr lang="de-DE" dirty="0" err="1"/>
              <a:t>for</a:t>
            </a:r>
            <a:r>
              <a:rPr lang="de-DE" dirty="0"/>
              <a:t> </a:t>
            </a:r>
            <a:r>
              <a:rPr lang="de-DE" dirty="0" err="1"/>
              <a:t>single</a:t>
            </a:r>
            <a:r>
              <a:rPr lang="de-DE" dirty="0"/>
              <a:t> </a:t>
            </a:r>
            <a:r>
              <a:rPr lang="de-DE" dirty="0" err="1"/>
              <a:t>Yb</a:t>
            </a:r>
            <a:r>
              <a:rPr lang="de-DE" baseline="30000" dirty="0"/>
              <a:t>+</a:t>
            </a:r>
            <a:r>
              <a:rPr lang="de-DE" dirty="0"/>
              <a:t> </a:t>
            </a:r>
            <a:r>
              <a:rPr lang="de-DE" dirty="0" err="1"/>
              <a:t>ion</a:t>
            </a:r>
            <a:r>
              <a:rPr lang="de-DE" dirty="0"/>
              <a:t>)</a:t>
            </a:r>
          </a:p>
          <a:p>
            <a:r>
              <a:rPr lang="de-DE" dirty="0"/>
              <a:t>f</a:t>
            </a:r>
            <a:r>
              <a:rPr lang="de-DE" baseline="-25000" dirty="0"/>
              <a:t>ax </a:t>
            </a:r>
            <a:r>
              <a:rPr lang="de-DE" dirty="0"/>
              <a:t>= 120kHz (</a:t>
            </a:r>
            <a:r>
              <a:rPr lang="de-DE" dirty="0" err="1"/>
              <a:t>for</a:t>
            </a:r>
            <a:r>
              <a:rPr lang="de-DE" dirty="0"/>
              <a:t> </a:t>
            </a:r>
            <a:r>
              <a:rPr lang="de-DE" dirty="0" err="1"/>
              <a:t>single</a:t>
            </a:r>
            <a:r>
              <a:rPr lang="de-DE" dirty="0"/>
              <a:t> </a:t>
            </a:r>
            <a:r>
              <a:rPr lang="de-DE" dirty="0" err="1"/>
              <a:t>Yb</a:t>
            </a:r>
            <a:r>
              <a:rPr lang="de-DE" baseline="30000" dirty="0"/>
              <a:t>+</a:t>
            </a:r>
            <a:r>
              <a:rPr lang="de-DE" baseline="-25000" dirty="0"/>
              <a:t> </a:t>
            </a:r>
            <a:r>
              <a:rPr lang="de-DE" dirty="0" err="1"/>
              <a:t>ion</a:t>
            </a:r>
            <a:r>
              <a:rPr lang="de-DE" dirty="0"/>
              <a:t>)</a:t>
            </a:r>
          </a:p>
        </p:txBody>
      </p:sp>
      <p:sp>
        <p:nvSpPr>
          <p:cNvPr id="11" name="Textfeld 10">
            <a:extLst>
              <a:ext uri="{FF2B5EF4-FFF2-40B4-BE49-F238E27FC236}">
                <a16:creationId xmlns:a16="http://schemas.microsoft.com/office/drawing/2014/main" id="{E35147C0-84D1-4994-9A81-FF6A2E16A13E}"/>
              </a:ext>
            </a:extLst>
          </p:cNvPr>
          <p:cNvSpPr txBox="1"/>
          <p:nvPr/>
        </p:nvSpPr>
        <p:spPr>
          <a:xfrm>
            <a:off x="7251272" y="5207319"/>
            <a:ext cx="3820563" cy="923330"/>
          </a:xfrm>
          <a:prstGeom prst="rect">
            <a:avLst/>
          </a:prstGeom>
          <a:noFill/>
        </p:spPr>
        <p:txBody>
          <a:bodyPr wrap="square" rtlCol="0">
            <a:spAutoFit/>
          </a:bodyPr>
          <a:lstStyle/>
          <a:p>
            <a:r>
              <a:rPr lang="de-DE" dirty="0"/>
              <a:t>200ms </a:t>
            </a:r>
            <a:r>
              <a:rPr lang="de-DE" dirty="0" err="1"/>
              <a:t>sympathetic</a:t>
            </a:r>
            <a:r>
              <a:rPr lang="de-DE" dirty="0"/>
              <a:t> </a:t>
            </a:r>
            <a:r>
              <a:rPr lang="de-DE" dirty="0" err="1"/>
              <a:t>cooling</a:t>
            </a:r>
            <a:endParaRPr lang="de-DE" dirty="0"/>
          </a:p>
          <a:p>
            <a:r>
              <a:rPr lang="de-DE" dirty="0" err="1"/>
              <a:t>f</a:t>
            </a:r>
            <a:r>
              <a:rPr lang="de-DE" baseline="-25000" dirty="0" err="1"/>
              <a:t>rad</a:t>
            </a:r>
            <a:r>
              <a:rPr lang="de-DE" baseline="-25000" dirty="0"/>
              <a:t> </a:t>
            </a:r>
            <a:r>
              <a:rPr lang="de-DE" dirty="0"/>
              <a:t>= 725kHz (</a:t>
            </a:r>
            <a:r>
              <a:rPr lang="de-DE" dirty="0" err="1"/>
              <a:t>for</a:t>
            </a:r>
            <a:r>
              <a:rPr lang="de-DE" dirty="0"/>
              <a:t> </a:t>
            </a:r>
            <a:r>
              <a:rPr lang="de-DE" dirty="0" err="1"/>
              <a:t>single</a:t>
            </a:r>
            <a:r>
              <a:rPr lang="de-DE" dirty="0"/>
              <a:t> </a:t>
            </a:r>
            <a:r>
              <a:rPr lang="de-DE" dirty="0" err="1"/>
              <a:t>Yb</a:t>
            </a:r>
            <a:r>
              <a:rPr lang="de-DE" baseline="30000" dirty="0"/>
              <a:t>+</a:t>
            </a:r>
            <a:r>
              <a:rPr lang="de-DE" dirty="0"/>
              <a:t> </a:t>
            </a:r>
            <a:r>
              <a:rPr lang="de-DE" dirty="0" err="1"/>
              <a:t>ion</a:t>
            </a:r>
            <a:r>
              <a:rPr lang="de-DE" dirty="0"/>
              <a:t>)</a:t>
            </a:r>
          </a:p>
          <a:p>
            <a:r>
              <a:rPr lang="de-DE" dirty="0"/>
              <a:t>f</a:t>
            </a:r>
            <a:r>
              <a:rPr lang="de-DE" baseline="-25000" dirty="0"/>
              <a:t>ax </a:t>
            </a:r>
            <a:r>
              <a:rPr lang="de-DE" dirty="0"/>
              <a:t>= 105kHz (</a:t>
            </a:r>
            <a:r>
              <a:rPr lang="de-DE" dirty="0" err="1"/>
              <a:t>for</a:t>
            </a:r>
            <a:r>
              <a:rPr lang="de-DE" dirty="0"/>
              <a:t> </a:t>
            </a:r>
            <a:r>
              <a:rPr lang="de-DE" dirty="0" err="1"/>
              <a:t>single</a:t>
            </a:r>
            <a:r>
              <a:rPr lang="de-DE" dirty="0"/>
              <a:t> </a:t>
            </a:r>
            <a:r>
              <a:rPr lang="de-DE" dirty="0" err="1"/>
              <a:t>Yb</a:t>
            </a:r>
            <a:r>
              <a:rPr lang="de-DE" baseline="30000" dirty="0"/>
              <a:t>+</a:t>
            </a:r>
            <a:r>
              <a:rPr lang="de-DE" baseline="-25000" dirty="0"/>
              <a:t> </a:t>
            </a:r>
            <a:r>
              <a:rPr lang="de-DE" dirty="0" err="1"/>
              <a:t>ion</a:t>
            </a:r>
            <a:r>
              <a:rPr lang="de-DE" dirty="0"/>
              <a:t>)</a:t>
            </a:r>
          </a:p>
        </p:txBody>
      </p:sp>
    </p:spTree>
    <p:extLst>
      <p:ext uri="{BB962C8B-B14F-4D97-AF65-F5344CB8AC3E}">
        <p14:creationId xmlns:p14="http://schemas.microsoft.com/office/powerpoint/2010/main" val="3832199217"/>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19B8595-C206-45B7-8559-05EA5BEF6FDD}"/>
              </a:ext>
            </a:extLst>
          </p:cNvPr>
          <p:cNvSpPr>
            <a:spLocks noGrp="1"/>
          </p:cNvSpPr>
          <p:nvPr>
            <p:ph type="subTitle" idx="1"/>
          </p:nvPr>
        </p:nvSpPr>
        <p:spPr/>
        <p:txBody>
          <a:bodyPr/>
          <a:lstStyle/>
          <a:p>
            <a:r>
              <a:rPr lang="de-DE" dirty="0"/>
              <a:t>2nd </a:t>
            </a:r>
            <a:r>
              <a:rPr lang="de-DE" dirty="0" err="1"/>
              <a:t>order</a:t>
            </a:r>
            <a:r>
              <a:rPr lang="de-DE" dirty="0"/>
              <a:t> Doppler shift (thermal)</a:t>
            </a:r>
            <a:endParaRPr lang="en-US" dirty="0"/>
          </a:p>
        </p:txBody>
      </p:sp>
      <p:pic>
        <p:nvPicPr>
          <p:cNvPr id="5" name="Grafik 4">
            <a:extLst>
              <a:ext uri="{FF2B5EF4-FFF2-40B4-BE49-F238E27FC236}">
                <a16:creationId xmlns:a16="http://schemas.microsoft.com/office/drawing/2014/main" id="{182C24E6-2E69-4766-80BA-49C8542848C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375659" y="1291771"/>
            <a:ext cx="6141255" cy="4287291"/>
          </a:xfrm>
          <a:prstGeom prst="rect">
            <a:avLst/>
          </a:prstGeom>
        </p:spPr>
      </p:pic>
      <p:sp>
        <p:nvSpPr>
          <p:cNvPr id="6" name="Textfeld 5">
            <a:extLst>
              <a:ext uri="{FF2B5EF4-FFF2-40B4-BE49-F238E27FC236}">
                <a16:creationId xmlns:a16="http://schemas.microsoft.com/office/drawing/2014/main" id="{F34BB9F9-21D2-4196-9744-459D19C2747D}"/>
              </a:ext>
            </a:extLst>
          </p:cNvPr>
          <p:cNvSpPr txBox="1"/>
          <p:nvPr/>
        </p:nvSpPr>
        <p:spPr>
          <a:xfrm>
            <a:off x="6852457" y="1291771"/>
            <a:ext cx="5339543" cy="461665"/>
          </a:xfrm>
          <a:prstGeom prst="rect">
            <a:avLst/>
          </a:prstGeom>
          <a:noFill/>
        </p:spPr>
        <p:txBody>
          <a:bodyPr wrap="square" rtlCol="0">
            <a:spAutoFit/>
          </a:bodyPr>
          <a:lstStyle/>
          <a:p>
            <a:r>
              <a:rPr lang="de-DE" sz="2400" dirty="0" err="1">
                <a:latin typeface="Calibri" panose="020F0502020204030204" pitchFamily="34" charset="0"/>
                <a:cs typeface="Calibri" panose="020F0502020204030204" pitchFamily="34" charset="0"/>
              </a:rPr>
              <a:t>T</a:t>
            </a:r>
            <a:r>
              <a:rPr lang="de-DE" sz="2400" baseline="-25000" dirty="0" err="1">
                <a:latin typeface="Calibri" panose="020F0502020204030204" pitchFamily="34" charset="0"/>
                <a:cs typeface="Calibri" panose="020F0502020204030204" pitchFamily="34" charset="0"/>
              </a:rPr>
              <a:t>D,Yb</a:t>
            </a:r>
            <a:r>
              <a:rPr lang="de-DE" sz="2400" baseline="-25000" dirty="0">
                <a:latin typeface="Calibri" panose="020F0502020204030204" pitchFamily="34" charset="0"/>
                <a:cs typeface="Calibri" panose="020F0502020204030204" pitchFamily="34" charset="0"/>
              </a:rPr>
              <a:t> </a:t>
            </a:r>
            <a:r>
              <a:rPr lang="de-DE" sz="2400" dirty="0">
                <a:latin typeface="Calibri" panose="020F0502020204030204" pitchFamily="34" charset="0"/>
                <a:cs typeface="Calibri" panose="020F0502020204030204" pitchFamily="34" charset="0"/>
              </a:rPr>
              <a:t>= 0.47mK = </a:t>
            </a:r>
            <a:r>
              <a:rPr lang="de-DE" sz="2400" dirty="0" err="1">
                <a:latin typeface="Calibri" panose="020F0502020204030204" pitchFamily="34" charset="0"/>
                <a:cs typeface="Calibri" panose="020F0502020204030204" pitchFamily="34" charset="0"/>
              </a:rPr>
              <a:t>Yb</a:t>
            </a:r>
            <a:r>
              <a:rPr lang="de-DE" sz="2400" baseline="30000" dirty="0">
                <a:latin typeface="Calibri" panose="020F0502020204030204" pitchFamily="34" charset="0"/>
                <a:cs typeface="Calibri" panose="020F0502020204030204" pitchFamily="34" charset="0"/>
              </a:rPr>
              <a:t>+ </a:t>
            </a:r>
            <a:r>
              <a:rPr lang="de-DE" sz="2400" dirty="0">
                <a:latin typeface="Calibri" panose="020F0502020204030204" pitchFamily="34" charset="0"/>
                <a:cs typeface="Calibri" panose="020F0502020204030204" pitchFamily="34" charset="0"/>
              </a:rPr>
              <a:t>Doppler </a:t>
            </a:r>
            <a:r>
              <a:rPr lang="de-DE" sz="2400" dirty="0" err="1">
                <a:latin typeface="Calibri" panose="020F0502020204030204" pitchFamily="34" charset="0"/>
                <a:cs typeface="Calibri" panose="020F0502020204030204" pitchFamily="34" charset="0"/>
              </a:rPr>
              <a:t>temperature</a:t>
            </a:r>
            <a:endParaRPr lang="de-DE" sz="2400" baseline="30000" dirty="0">
              <a:latin typeface="Calibri" panose="020F0502020204030204" pitchFamily="34" charset="0"/>
              <a:cs typeface="Calibri" panose="020F0502020204030204" pitchFamily="34" charset="0"/>
            </a:endParaRPr>
          </a:p>
        </p:txBody>
      </p:sp>
      <p:sp>
        <p:nvSpPr>
          <p:cNvPr id="3" name="Textfeld 2">
            <a:extLst>
              <a:ext uri="{FF2B5EF4-FFF2-40B4-BE49-F238E27FC236}">
                <a16:creationId xmlns:a16="http://schemas.microsoft.com/office/drawing/2014/main" id="{E1CEC7CF-EF15-0588-59B5-0FB6210F742F}"/>
              </a:ext>
            </a:extLst>
          </p:cNvPr>
          <p:cNvSpPr txBox="1"/>
          <p:nvPr/>
        </p:nvSpPr>
        <p:spPr>
          <a:xfrm>
            <a:off x="6852457" y="2417060"/>
            <a:ext cx="5339543" cy="3539430"/>
          </a:xfrm>
          <a:prstGeom prst="rect">
            <a:avLst/>
          </a:prstGeom>
          <a:noFill/>
        </p:spPr>
        <p:txBody>
          <a:bodyPr wrap="square" rtlCol="0">
            <a:spAutoFit/>
          </a:bodyPr>
          <a:lstStyle/>
          <a:p>
            <a:r>
              <a:rPr lang="de-DE" sz="2400" dirty="0">
                <a:latin typeface="Calibri" panose="020F0502020204030204" pitchFamily="34" charset="0"/>
                <a:cs typeface="Calibri" panose="020F0502020204030204" pitchFamily="34" charset="0"/>
              </a:rPr>
              <a:t>Set </a:t>
            </a:r>
            <a:r>
              <a:rPr lang="de-DE" sz="2400" dirty="0" err="1">
                <a:latin typeface="Calibri" panose="020F0502020204030204" pitchFamily="34" charset="0"/>
                <a:cs typeface="Calibri" panose="020F0502020204030204" pitchFamily="34" charset="0"/>
              </a:rPr>
              <a:t>upper</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bound</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for</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the</a:t>
            </a:r>
            <a:r>
              <a:rPr lang="de-DE" sz="2400" dirty="0">
                <a:latin typeface="Calibri" panose="020F0502020204030204" pitchFamily="34" charset="0"/>
                <a:cs typeface="Calibri" panose="020F0502020204030204" pitchFamily="34" charset="0"/>
              </a:rPr>
              <a:t> radial </a:t>
            </a:r>
            <a:r>
              <a:rPr lang="de-DE" sz="2400" dirty="0" err="1">
                <a:latin typeface="Calibri" panose="020F0502020204030204" pitchFamily="34" charset="0"/>
                <a:cs typeface="Calibri" panose="020F0502020204030204" pitchFamily="34" charset="0"/>
              </a:rPr>
              <a:t>mode</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temperatures</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from</a:t>
            </a:r>
            <a:r>
              <a:rPr lang="de-DE" sz="2400" dirty="0">
                <a:latin typeface="Calibri" panose="020F0502020204030204" pitchFamily="34" charset="0"/>
                <a:cs typeface="Calibri" panose="020F0502020204030204" pitchFamily="34" charset="0"/>
              </a:rPr>
              <a:t> Rabi </a:t>
            </a:r>
            <a:r>
              <a:rPr lang="de-DE" sz="2400" dirty="0" err="1">
                <a:latin typeface="Calibri" panose="020F0502020204030204" pitchFamily="34" charset="0"/>
                <a:cs typeface="Calibri" panose="020F0502020204030204" pitchFamily="34" charset="0"/>
              </a:rPr>
              <a:t>flops</a:t>
            </a:r>
            <a:r>
              <a:rPr lang="de-DE" sz="2400" dirty="0">
                <a:latin typeface="Calibri" panose="020F0502020204030204" pitchFamily="34" charset="0"/>
                <a:cs typeface="Calibri" panose="020F0502020204030204" pitchFamily="34" charset="0"/>
              </a:rPr>
              <a:t>:</a:t>
            </a:r>
          </a:p>
          <a:p>
            <a:r>
              <a:rPr lang="de-DE" sz="2400" dirty="0">
                <a:latin typeface="Calibri" panose="020F0502020204030204" pitchFamily="34" charset="0"/>
                <a:cs typeface="Calibri" panose="020F0502020204030204" pitchFamily="34" charset="0"/>
              </a:rPr>
              <a:t>T</a:t>
            </a:r>
            <a:r>
              <a:rPr lang="de-DE" sz="2400" baseline="-25000" dirty="0">
                <a:latin typeface="Calibri" panose="020F0502020204030204" pitchFamily="34" charset="0"/>
                <a:cs typeface="Calibri" panose="020F0502020204030204" pitchFamily="34" charset="0"/>
              </a:rPr>
              <a:t>rad,1</a:t>
            </a:r>
            <a:r>
              <a:rPr lang="de-DE" sz="2400" dirty="0">
                <a:latin typeface="Calibri" panose="020F0502020204030204" pitchFamily="34" charset="0"/>
                <a:cs typeface="Calibri" panose="020F0502020204030204" pitchFamily="34" charset="0"/>
              </a:rPr>
              <a:t>+T</a:t>
            </a:r>
            <a:r>
              <a:rPr lang="de-DE" sz="2400" baseline="-25000" dirty="0">
                <a:latin typeface="Calibri" panose="020F0502020204030204" pitchFamily="34" charset="0"/>
                <a:cs typeface="Calibri" panose="020F0502020204030204" pitchFamily="34" charset="0"/>
              </a:rPr>
              <a:t>rad,2 </a:t>
            </a:r>
            <a:r>
              <a:rPr lang="de-DE" sz="2400" dirty="0">
                <a:latin typeface="Calibri" panose="020F0502020204030204" pitchFamily="34" charset="0"/>
                <a:cs typeface="Calibri" panose="020F0502020204030204" pitchFamily="34" charset="0"/>
              </a:rPr>
              <a:t>&lt;6T</a:t>
            </a:r>
            <a:r>
              <a:rPr lang="de-DE" sz="2400" baseline="-25000" dirty="0">
                <a:latin typeface="Calibri" panose="020F0502020204030204" pitchFamily="34" charset="0"/>
                <a:cs typeface="Calibri" panose="020F0502020204030204" pitchFamily="34" charset="0"/>
              </a:rPr>
              <a:t>D,Yb</a:t>
            </a:r>
          </a:p>
          <a:p>
            <a:r>
              <a:rPr lang="de-DE" sz="2400" dirty="0">
                <a:latin typeface="Calibri" panose="020F0502020204030204" pitchFamily="34" charset="0"/>
                <a:cs typeface="Calibri" panose="020F0502020204030204" pitchFamily="34" charset="0"/>
                <a:sym typeface="Wingdings" pitchFamily="2" charset="2"/>
              </a:rPr>
              <a:t></a:t>
            </a:r>
            <a:r>
              <a:rPr lang="de-DE" sz="2400" baseline="-25000" dirty="0">
                <a:latin typeface="Calibri" panose="020F0502020204030204" pitchFamily="34" charset="0"/>
                <a:cs typeface="Calibri" panose="020F0502020204030204" pitchFamily="34" charset="0"/>
                <a:sym typeface="Wingdings" pitchFamily="2" charset="2"/>
              </a:rPr>
              <a:t> </a:t>
            </a:r>
            <a:r>
              <a:rPr lang="de-DE" sz="2400" dirty="0">
                <a:latin typeface="Calibri" panose="020F0502020204030204" pitchFamily="34" charset="0"/>
                <a:cs typeface="Calibri" panose="020F0502020204030204" pitchFamily="34" charset="0"/>
              </a:rPr>
              <a:t>T</a:t>
            </a:r>
            <a:r>
              <a:rPr lang="de-DE" sz="2400" baseline="-25000" dirty="0">
                <a:latin typeface="Calibri" panose="020F0502020204030204" pitchFamily="34" charset="0"/>
                <a:cs typeface="Calibri" panose="020F0502020204030204" pitchFamily="34" charset="0"/>
              </a:rPr>
              <a:t>rad,1</a:t>
            </a:r>
            <a:r>
              <a:rPr lang="de-DE" sz="2400" dirty="0">
                <a:latin typeface="Calibri" panose="020F0502020204030204" pitchFamily="34" charset="0"/>
                <a:cs typeface="Calibri" panose="020F0502020204030204" pitchFamily="34" charset="0"/>
              </a:rPr>
              <a:t>+T</a:t>
            </a:r>
            <a:r>
              <a:rPr lang="de-DE" sz="2400" baseline="-25000" dirty="0">
                <a:latin typeface="Calibri" panose="020F0502020204030204" pitchFamily="34" charset="0"/>
                <a:cs typeface="Calibri" panose="020F0502020204030204" pitchFamily="34" charset="0"/>
              </a:rPr>
              <a:t>rad,2</a:t>
            </a:r>
            <a:r>
              <a:rPr lang="de-DE" sz="2400" dirty="0">
                <a:latin typeface="Calibri" panose="020F0502020204030204" pitchFamily="34" charset="0"/>
                <a:cs typeface="Calibri" panose="020F0502020204030204" pitchFamily="34" charset="0"/>
              </a:rPr>
              <a:t>=3.5±2.5T</a:t>
            </a:r>
            <a:r>
              <a:rPr lang="de-DE" sz="2400" baseline="-25000" dirty="0">
                <a:latin typeface="Calibri" panose="020F0502020204030204" pitchFamily="34" charset="0"/>
                <a:cs typeface="Calibri" panose="020F0502020204030204" pitchFamily="34" charset="0"/>
              </a:rPr>
              <a:t>D,Yb</a:t>
            </a:r>
          </a:p>
          <a:p>
            <a:endParaRPr lang="de-DE" sz="2400" baseline="-25000" dirty="0">
              <a:latin typeface="Calibri" panose="020F0502020204030204" pitchFamily="34" charset="0"/>
              <a:cs typeface="Calibri" panose="020F0502020204030204" pitchFamily="34" charset="0"/>
            </a:endParaRPr>
          </a:p>
          <a:p>
            <a:r>
              <a:rPr lang="de-DE" sz="2400" dirty="0">
                <a:latin typeface="Calibri" panose="020F0502020204030204" pitchFamily="34" charset="0"/>
                <a:cs typeface="Calibri" panose="020F0502020204030204" pitchFamily="34" charset="0"/>
              </a:rPr>
              <a:t>Upper </a:t>
            </a:r>
            <a:r>
              <a:rPr lang="de-DE" sz="2400" dirty="0" err="1">
                <a:latin typeface="Calibri" panose="020F0502020204030204" pitchFamily="34" charset="0"/>
                <a:cs typeface="Calibri" panose="020F0502020204030204" pitchFamily="34" charset="0"/>
              </a:rPr>
              <a:t>bound</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for</a:t>
            </a:r>
            <a:r>
              <a:rPr lang="de-DE" sz="2400" dirty="0">
                <a:latin typeface="Calibri" panose="020F0502020204030204" pitchFamily="34" charset="0"/>
                <a:cs typeface="Calibri" panose="020F0502020204030204" pitchFamily="34" charset="0"/>
              </a:rPr>
              <a:t> axial </a:t>
            </a:r>
            <a:r>
              <a:rPr lang="de-DE" sz="2400" dirty="0" err="1">
                <a:latin typeface="Calibri" panose="020F0502020204030204" pitchFamily="34" charset="0"/>
                <a:cs typeface="Calibri" panose="020F0502020204030204" pitchFamily="34" charset="0"/>
              </a:rPr>
              <a:t>temperature</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from</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influence</a:t>
            </a:r>
            <a:r>
              <a:rPr lang="de-DE" sz="2400" dirty="0">
                <a:latin typeface="Calibri" panose="020F0502020204030204" pitchFamily="34" charset="0"/>
                <a:cs typeface="Calibri" panose="020F0502020204030204" pitchFamily="34" charset="0"/>
              </a:rPr>
              <a:t> on </a:t>
            </a:r>
            <a:r>
              <a:rPr lang="de-DE" sz="2400" dirty="0" err="1">
                <a:latin typeface="Calibri" panose="020F0502020204030204" pitchFamily="34" charset="0"/>
                <a:cs typeface="Calibri" panose="020F0502020204030204" pitchFamily="34" charset="0"/>
              </a:rPr>
              <a:t>indium</a:t>
            </a:r>
            <a:r>
              <a:rPr lang="de-DE" sz="2400" dirty="0">
                <a:latin typeface="Calibri" panose="020F0502020204030204" pitchFamily="34" charset="0"/>
                <a:cs typeface="Calibri" panose="020F0502020204030204" pitchFamily="34" charset="0"/>
              </a:rPr>
              <a:t> </a:t>
            </a:r>
            <a:r>
              <a:rPr lang="de-DE" sz="2400" dirty="0" err="1">
                <a:latin typeface="Calibri" panose="020F0502020204030204" pitchFamily="34" charset="0"/>
                <a:cs typeface="Calibri" panose="020F0502020204030204" pitchFamily="34" charset="0"/>
              </a:rPr>
              <a:t>fluorescence</a:t>
            </a:r>
            <a:r>
              <a:rPr lang="de-DE" sz="2400" dirty="0">
                <a:latin typeface="Calibri" panose="020F0502020204030204" pitchFamily="34" charset="0"/>
                <a:cs typeface="Calibri" panose="020F0502020204030204" pitchFamily="34" charset="0"/>
              </a:rPr>
              <a:t>:</a:t>
            </a:r>
          </a:p>
          <a:p>
            <a:r>
              <a:rPr lang="de-DE" sz="2400" dirty="0" err="1">
                <a:latin typeface="Calibri" panose="020F0502020204030204" pitchFamily="34" charset="0"/>
                <a:cs typeface="Calibri" panose="020F0502020204030204" pitchFamily="34" charset="0"/>
              </a:rPr>
              <a:t>T</a:t>
            </a:r>
            <a:r>
              <a:rPr lang="de-DE" sz="2400" baseline="-25000" dirty="0" err="1">
                <a:latin typeface="Calibri" panose="020F0502020204030204" pitchFamily="34" charset="0"/>
                <a:cs typeface="Calibri" panose="020F0502020204030204" pitchFamily="34" charset="0"/>
              </a:rPr>
              <a:t>ax</a:t>
            </a:r>
            <a:r>
              <a:rPr lang="de-DE" sz="2400" dirty="0">
                <a:latin typeface="Calibri" panose="020F0502020204030204" pitchFamily="34" charset="0"/>
                <a:cs typeface="Calibri" panose="020F0502020204030204" pitchFamily="34" charset="0"/>
              </a:rPr>
              <a:t>&lt;10T</a:t>
            </a:r>
            <a:r>
              <a:rPr lang="de-DE" sz="2400" baseline="-25000" dirty="0">
                <a:latin typeface="Calibri" panose="020F0502020204030204" pitchFamily="34" charset="0"/>
                <a:cs typeface="Calibri" panose="020F0502020204030204" pitchFamily="34" charset="0"/>
              </a:rPr>
              <a:t>D,Yb</a:t>
            </a:r>
          </a:p>
          <a:p>
            <a:r>
              <a:rPr lang="de-DE" sz="2400" dirty="0">
                <a:latin typeface="Calibri" panose="020F0502020204030204" pitchFamily="34" charset="0"/>
                <a:cs typeface="Calibri" panose="020F0502020204030204" pitchFamily="34" charset="0"/>
                <a:sym typeface="Wingdings" pitchFamily="2" charset="2"/>
              </a:rPr>
              <a:t></a:t>
            </a:r>
            <a:r>
              <a:rPr lang="de-DE" sz="2400" baseline="-25000" dirty="0">
                <a:latin typeface="Calibri" panose="020F0502020204030204" pitchFamily="34" charset="0"/>
                <a:cs typeface="Calibri" panose="020F0502020204030204" pitchFamily="34" charset="0"/>
                <a:sym typeface="Wingdings" pitchFamily="2" charset="2"/>
              </a:rPr>
              <a:t> </a:t>
            </a:r>
            <a:r>
              <a:rPr lang="de-DE" sz="2400" dirty="0" err="1">
                <a:latin typeface="Calibri" panose="020F0502020204030204" pitchFamily="34" charset="0"/>
                <a:cs typeface="Calibri" panose="020F0502020204030204" pitchFamily="34" charset="0"/>
              </a:rPr>
              <a:t>T</a:t>
            </a:r>
            <a:r>
              <a:rPr lang="de-DE" sz="2400" baseline="-25000" dirty="0" err="1">
                <a:latin typeface="Calibri" panose="020F0502020204030204" pitchFamily="34" charset="0"/>
                <a:cs typeface="Calibri" panose="020F0502020204030204" pitchFamily="34" charset="0"/>
              </a:rPr>
              <a:t>ax</a:t>
            </a:r>
            <a:r>
              <a:rPr lang="de-DE" sz="2400" dirty="0">
                <a:latin typeface="Calibri" panose="020F0502020204030204" pitchFamily="34" charset="0"/>
                <a:cs typeface="Calibri" panose="020F0502020204030204" pitchFamily="34" charset="0"/>
              </a:rPr>
              <a:t>=5.5±4.5T</a:t>
            </a:r>
            <a:r>
              <a:rPr lang="de-DE" sz="2400" baseline="-25000" dirty="0">
                <a:latin typeface="Calibri" panose="020F0502020204030204" pitchFamily="34" charset="0"/>
                <a:cs typeface="Calibri" panose="020F0502020204030204" pitchFamily="34" charset="0"/>
              </a:rPr>
              <a:t>D,Yb</a:t>
            </a:r>
          </a:p>
          <a:p>
            <a:endParaRPr lang="de-DE" sz="2400" baseline="-25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29592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5" name="Text Box 8">
            <a:extLst>
              <a:ext uri="{FF2B5EF4-FFF2-40B4-BE49-F238E27FC236}">
                <a16:creationId xmlns:a16="http://schemas.microsoft.com/office/drawing/2014/main" id="{795F2711-49BD-4C08-8CCE-D49DD775D80D}"/>
              </a:ext>
            </a:extLst>
          </p:cNvPr>
          <p:cNvSpPr txBox="1">
            <a:spLocks noChangeArrowheads="1"/>
          </p:cNvSpPr>
          <p:nvPr/>
        </p:nvSpPr>
        <p:spPr bwMode="auto">
          <a:xfrm>
            <a:off x="1797050" y="4875213"/>
            <a:ext cx="1841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endParaRPr lang="en-US" altLang="en-US" sz="1800">
              <a:cs typeface="Arial" panose="020B0604020202020204" pitchFamily="34" charset="0"/>
            </a:endParaRPr>
          </a:p>
        </p:txBody>
      </p:sp>
      <p:graphicFrame>
        <p:nvGraphicFramePr>
          <p:cNvPr id="10246" name="Object 9">
            <a:extLst>
              <a:ext uri="{FF2B5EF4-FFF2-40B4-BE49-F238E27FC236}">
                <a16:creationId xmlns:a16="http://schemas.microsoft.com/office/drawing/2014/main" id="{ED972EAB-563F-4D57-B6B4-20BA6DCF2313}"/>
              </a:ext>
            </a:extLst>
          </p:cNvPr>
          <p:cNvGraphicFramePr>
            <a:graphicFrameLocks noChangeAspect="1"/>
          </p:cNvGraphicFramePr>
          <p:nvPr/>
        </p:nvGraphicFramePr>
        <p:xfrm>
          <a:off x="8526463" y="5593291"/>
          <a:ext cx="1809750" cy="1050925"/>
        </p:xfrm>
        <a:graphic>
          <a:graphicData uri="http://schemas.openxmlformats.org/presentationml/2006/ole">
            <mc:AlternateContent xmlns:mc="http://schemas.openxmlformats.org/markup-compatibility/2006">
              <mc:Choice xmlns:v="urn:schemas-microsoft-com:vml" Requires="v">
                <p:oleObj name="Formel" r:id="rId5" imgW="787400" imgH="457200" progId="Equation.3">
                  <p:embed/>
                </p:oleObj>
              </mc:Choice>
              <mc:Fallback>
                <p:oleObj name="Formel" r:id="rId5" imgW="787400" imgH="457200" progId="Equation.3">
                  <p:embed/>
                  <p:pic>
                    <p:nvPicPr>
                      <p:cNvPr id="10246" name="Object 9">
                        <a:extLst>
                          <a:ext uri="{FF2B5EF4-FFF2-40B4-BE49-F238E27FC236}">
                            <a16:creationId xmlns:a16="http://schemas.microsoft.com/office/drawing/2014/main" id="{ED972EAB-563F-4D57-B6B4-20BA6DCF231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526463" y="5593291"/>
                        <a:ext cx="1809750" cy="10509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47" name="Text Box 10">
            <a:extLst>
              <a:ext uri="{FF2B5EF4-FFF2-40B4-BE49-F238E27FC236}">
                <a16:creationId xmlns:a16="http://schemas.microsoft.com/office/drawing/2014/main" id="{320B55A7-1ED1-4AFC-8A62-657155211023}"/>
              </a:ext>
            </a:extLst>
          </p:cNvPr>
          <p:cNvSpPr txBox="1">
            <a:spLocks noChangeArrowheads="1"/>
          </p:cNvSpPr>
          <p:nvPr/>
        </p:nvSpPr>
        <p:spPr bwMode="auto">
          <a:xfrm>
            <a:off x="5492750" y="6056841"/>
            <a:ext cx="26733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en-US" sz="1800">
                <a:cs typeface="Arial" panose="020B0604020202020204" pitchFamily="34" charset="0"/>
              </a:rPr>
              <a:t>Ponderomotive Potential</a:t>
            </a:r>
          </a:p>
        </p:txBody>
      </p:sp>
      <p:pic>
        <p:nvPicPr>
          <p:cNvPr id="10249" name="Picture 24">
            <a:extLst>
              <a:ext uri="{FF2B5EF4-FFF2-40B4-BE49-F238E27FC236}">
                <a16:creationId xmlns:a16="http://schemas.microsoft.com/office/drawing/2014/main" id="{F7AB95F7-669A-4E80-80C2-357A585FACA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962150" y="3125788"/>
            <a:ext cx="2592388" cy="258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Box 5">
            <a:extLst>
              <a:ext uri="{FF2B5EF4-FFF2-40B4-BE49-F238E27FC236}">
                <a16:creationId xmlns:a16="http://schemas.microsoft.com/office/drawing/2014/main" id="{9B1522EA-4225-4C34-9E17-CC95903689A1}"/>
              </a:ext>
            </a:extLst>
          </p:cNvPr>
          <p:cNvSpPr txBox="1">
            <a:spLocks noChangeArrowheads="1"/>
          </p:cNvSpPr>
          <p:nvPr/>
        </p:nvSpPr>
        <p:spPr bwMode="auto">
          <a:xfrm>
            <a:off x="1847850" y="1167332"/>
            <a:ext cx="6776214"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en-US" sz="2400">
                <a:cs typeface="Arial" panose="020B0604020202020204" pitchFamily="34" charset="0"/>
              </a:rPr>
              <a:t>Charged ions interact strongly with environment </a:t>
            </a:r>
          </a:p>
          <a:p>
            <a:pPr eaLnBrk="1" hangingPunct="1">
              <a:spcBef>
                <a:spcPct val="0"/>
              </a:spcBef>
              <a:buFontTx/>
              <a:buNone/>
            </a:pPr>
            <a:r>
              <a:rPr lang="de-DE" altLang="en-US" sz="2400">
                <a:cs typeface="Arial" panose="020B0604020202020204" pitchFamily="34" charset="0"/>
              </a:rPr>
              <a:t>→  trap with electric fields ?</a:t>
            </a:r>
          </a:p>
          <a:p>
            <a:pPr eaLnBrk="1" hangingPunct="1">
              <a:spcBef>
                <a:spcPct val="0"/>
              </a:spcBef>
              <a:buFontTx/>
              <a:buNone/>
            </a:pPr>
            <a:endParaRPr lang="de-DE" altLang="en-US" sz="2000">
              <a:cs typeface="Arial" panose="020B0604020202020204" pitchFamily="34" charset="0"/>
            </a:endParaRPr>
          </a:p>
          <a:p>
            <a:pPr eaLnBrk="1" hangingPunct="1">
              <a:spcBef>
                <a:spcPct val="0"/>
              </a:spcBef>
              <a:buFontTx/>
              <a:buNone/>
            </a:pPr>
            <a:r>
              <a:rPr lang="de-DE" altLang="en-US" sz="2000">
                <a:cs typeface="Arial" panose="020B0604020202020204" pitchFamily="34" charset="0"/>
              </a:rPr>
              <a:t>BUT: Non-Trapping Theorem</a:t>
            </a:r>
          </a:p>
        </p:txBody>
      </p:sp>
      <p:sp>
        <p:nvSpPr>
          <p:cNvPr id="16" name="Line 6">
            <a:extLst>
              <a:ext uri="{FF2B5EF4-FFF2-40B4-BE49-F238E27FC236}">
                <a16:creationId xmlns:a16="http://schemas.microsoft.com/office/drawing/2014/main" id="{5167A952-BD7A-4E49-968B-5F5A5F6CB1E1}"/>
              </a:ext>
            </a:extLst>
          </p:cNvPr>
          <p:cNvSpPr>
            <a:spLocks noChangeShapeType="1"/>
          </p:cNvSpPr>
          <p:nvPr/>
        </p:nvSpPr>
        <p:spPr bwMode="auto">
          <a:xfrm flipV="1">
            <a:off x="5715000" y="2302932"/>
            <a:ext cx="1354668" cy="186268"/>
          </a:xfrm>
          <a:prstGeom prst="line">
            <a:avLst/>
          </a:prstGeom>
          <a:noFill/>
          <a:ln w="19050">
            <a:solidFill>
              <a:srgbClr val="008000"/>
            </a:solidFill>
            <a:round/>
            <a:headEnd/>
            <a:tailEnd type="triangle" w="med" len="med"/>
          </a:ln>
          <a:extLst>
            <a:ext uri="{909E8E84-426E-40DD-AFC4-6F175D3DCCD1}">
              <a14:hiddenFill xmlns:a14="http://schemas.microsoft.com/office/drawing/2010/main">
                <a:noFill/>
              </a14:hiddenFill>
            </a:ext>
          </a:extLst>
        </p:spPr>
        <p:txBody>
          <a:bodyPr/>
          <a:lstStyle/>
          <a:p>
            <a:endParaRPr lang="en-GB"/>
          </a:p>
        </p:txBody>
      </p:sp>
      <p:pic>
        <p:nvPicPr>
          <p:cNvPr id="2" name="ION8B">
            <a:hlinkClick r:id="" action="ppaction://media"/>
            <a:extLst>
              <a:ext uri="{FF2B5EF4-FFF2-40B4-BE49-F238E27FC236}">
                <a16:creationId xmlns:a16="http://schemas.microsoft.com/office/drawing/2014/main" id="{E4BFF1D2-346D-43AA-9EB7-058AFD6BEED8}"/>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5296287" y="3513138"/>
            <a:ext cx="3869105" cy="2543702"/>
          </a:xfrm>
          <a:prstGeom prst="rect">
            <a:avLst/>
          </a:prstGeom>
        </p:spPr>
      </p:pic>
      <mc:AlternateContent xmlns:mc="http://schemas.openxmlformats.org/markup-compatibility/2006" xmlns:a14="http://schemas.microsoft.com/office/drawing/2010/main">
        <mc:Choice Requires="a14">
          <p:sp>
            <p:nvSpPr>
              <p:cNvPr id="13" name="Textfeld 12">
                <a:extLst>
                  <a:ext uri="{FF2B5EF4-FFF2-40B4-BE49-F238E27FC236}">
                    <a16:creationId xmlns:a16="http://schemas.microsoft.com/office/drawing/2014/main" id="{64FDEB17-8BC0-4C92-8109-789F9A382247}"/>
                  </a:ext>
                </a:extLst>
              </p:cNvPr>
              <p:cNvSpPr txBox="1"/>
              <p:nvPr/>
            </p:nvSpPr>
            <p:spPr>
              <a:xfrm>
                <a:off x="7302999" y="1852156"/>
                <a:ext cx="3123344" cy="1241815"/>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de-DE" sz="2800" i="1">
                          <a:latin typeface="Cambria Math" panose="02040503050406030204" pitchFamily="18" charset="0"/>
                          <a:ea typeface="Cambria Math" panose="02040503050406030204" pitchFamily="18" charset="0"/>
                        </a:rPr>
                        <m:t>∆</m:t>
                      </m:r>
                      <m:r>
                        <m:rPr>
                          <m:sty m:val="p"/>
                        </m:rPr>
                        <a:rPr lang="de-DE" sz="2800" i="1">
                          <a:latin typeface="Cambria Math" panose="02040503050406030204" pitchFamily="18" charset="0"/>
                          <a:ea typeface="Cambria Math" panose="02040503050406030204" pitchFamily="18" charset="0"/>
                        </a:rPr>
                        <m:t>Φ</m:t>
                      </m:r>
                      <m:r>
                        <a:rPr lang="de-DE" sz="2800" i="1">
                          <a:latin typeface="Cambria Math" panose="02040503050406030204" pitchFamily="18" charset="0"/>
                          <a:ea typeface="Cambria Math" panose="02040503050406030204" pitchFamily="18" charset="0"/>
                        </a:rPr>
                        <m:t>=</m:t>
                      </m:r>
                      <m:acc>
                        <m:accPr>
                          <m:chr m:val="⃗"/>
                          <m:ctrlPr>
                            <a:rPr lang="de-DE" sz="2800" i="1">
                              <a:latin typeface="Cambria Math" panose="02040503050406030204" pitchFamily="18" charset="0"/>
                              <a:ea typeface="Cambria Math" panose="02040503050406030204" pitchFamily="18" charset="0"/>
                            </a:rPr>
                          </m:ctrlPr>
                        </m:accPr>
                        <m:e>
                          <m:r>
                            <m:rPr>
                              <m:sty m:val="p"/>
                            </m:rPr>
                            <a:rPr lang="de-DE" sz="2800" i="1">
                              <a:latin typeface="Cambria Math" panose="02040503050406030204" pitchFamily="18" charset="0"/>
                              <a:ea typeface="Cambria Math" panose="02040503050406030204" pitchFamily="18" charset="0"/>
                            </a:rPr>
                            <m:t>∇</m:t>
                          </m:r>
                        </m:e>
                      </m:acc>
                      <m:r>
                        <a:rPr lang="de-DE" sz="2800" i="1">
                          <a:latin typeface="Cambria Math" panose="02040503050406030204" pitchFamily="18" charset="0"/>
                          <a:ea typeface="Cambria Math" panose="02040503050406030204" pitchFamily="18" charset="0"/>
                        </a:rPr>
                        <m:t>∙</m:t>
                      </m:r>
                      <m:acc>
                        <m:accPr>
                          <m:chr m:val="⃗"/>
                          <m:ctrlPr>
                            <a:rPr lang="de-DE" sz="2800" i="1">
                              <a:latin typeface="Cambria Math" panose="02040503050406030204" pitchFamily="18" charset="0"/>
                              <a:ea typeface="Cambria Math" panose="02040503050406030204" pitchFamily="18" charset="0"/>
                            </a:rPr>
                          </m:ctrlPr>
                        </m:accPr>
                        <m:e>
                          <m:r>
                            <a:rPr lang="de-DE" sz="2800" i="1">
                              <a:latin typeface="Cambria Math" panose="02040503050406030204" pitchFamily="18" charset="0"/>
                              <a:ea typeface="Cambria Math" panose="02040503050406030204" pitchFamily="18" charset="0"/>
                            </a:rPr>
                            <m:t>𝐸</m:t>
                          </m:r>
                        </m:e>
                      </m:acc>
                      <m:r>
                        <a:rPr lang="de-DE" sz="2800" i="1">
                          <a:latin typeface="Cambria Math" panose="02040503050406030204" pitchFamily="18" charset="0"/>
                          <a:ea typeface="Cambria Math" panose="02040503050406030204" pitchFamily="18" charset="0"/>
                        </a:rPr>
                        <m:t>=</m:t>
                      </m:r>
                      <m:f>
                        <m:fPr>
                          <m:ctrlPr>
                            <a:rPr lang="de-DE" sz="2800" i="1">
                              <a:latin typeface="Cambria Math" panose="02040503050406030204" pitchFamily="18" charset="0"/>
                              <a:ea typeface="Cambria Math" panose="02040503050406030204" pitchFamily="18" charset="0"/>
                            </a:rPr>
                          </m:ctrlPr>
                        </m:fPr>
                        <m:num>
                          <m:r>
                            <a:rPr lang="de-DE" sz="2800" i="1">
                              <a:latin typeface="Cambria Math" panose="02040503050406030204" pitchFamily="18" charset="0"/>
                              <a:ea typeface="Cambria Math" panose="02040503050406030204" pitchFamily="18" charset="0"/>
                            </a:rPr>
                            <m:t>𝜌</m:t>
                          </m:r>
                        </m:num>
                        <m:den>
                          <m:sSub>
                            <m:sSubPr>
                              <m:ctrlPr>
                                <a:rPr lang="de-DE" sz="2800" i="1">
                                  <a:latin typeface="Cambria Math" panose="02040503050406030204" pitchFamily="18" charset="0"/>
                                  <a:ea typeface="Cambria Math" panose="02040503050406030204" pitchFamily="18" charset="0"/>
                                </a:rPr>
                              </m:ctrlPr>
                            </m:sSubPr>
                            <m:e>
                              <m:r>
                                <a:rPr lang="de-DE" sz="2800" i="1">
                                  <a:latin typeface="Cambria Math" panose="02040503050406030204" pitchFamily="18" charset="0"/>
                                  <a:ea typeface="Cambria Math" panose="02040503050406030204" pitchFamily="18" charset="0"/>
                                </a:rPr>
                                <m:t>𝜖</m:t>
                              </m:r>
                            </m:e>
                            <m:sub>
                              <m:r>
                                <a:rPr lang="de-DE" sz="2800" i="1">
                                  <a:latin typeface="Cambria Math" panose="02040503050406030204" pitchFamily="18" charset="0"/>
                                  <a:ea typeface="Cambria Math" panose="02040503050406030204" pitchFamily="18" charset="0"/>
                                </a:rPr>
                                <m:t>0</m:t>
                              </m:r>
                            </m:sub>
                          </m:sSub>
                        </m:den>
                      </m:f>
                      <m:r>
                        <a:rPr lang="de-DE" sz="2800" i="1">
                          <a:latin typeface="Cambria Math" panose="02040503050406030204" pitchFamily="18" charset="0"/>
                          <a:ea typeface="Cambria Math" panose="02040503050406030204" pitchFamily="18" charset="0"/>
                        </a:rPr>
                        <m:t>=0</m:t>
                      </m:r>
                    </m:oMath>
                  </m:oMathPara>
                </a14:m>
                <a:endParaRPr lang="de-DE" sz="2800">
                  <a:ea typeface="Cambria Math" panose="02040503050406030204" pitchFamily="18" charset="0"/>
                </a:endParaRPr>
              </a:p>
              <a:p>
                <a:endParaRPr lang="de-DE" sz="2800"/>
              </a:p>
            </p:txBody>
          </p:sp>
        </mc:Choice>
        <mc:Fallback xmlns="">
          <p:sp>
            <p:nvSpPr>
              <p:cNvPr id="13" name="Textfeld 12">
                <a:extLst>
                  <a:ext uri="{FF2B5EF4-FFF2-40B4-BE49-F238E27FC236}">
                    <a16:creationId xmlns:a16="http://schemas.microsoft.com/office/drawing/2014/main" id="{64FDEB17-8BC0-4C92-8109-789F9A382247}"/>
                  </a:ext>
                </a:extLst>
              </p:cNvPr>
              <p:cNvSpPr txBox="1">
                <a:spLocks noRot="1" noChangeAspect="1" noMove="1" noResize="1" noEditPoints="1" noAdjustHandles="1" noChangeArrowheads="1" noChangeShapeType="1" noTextEdit="1"/>
              </p:cNvSpPr>
              <p:nvPr/>
            </p:nvSpPr>
            <p:spPr>
              <a:xfrm>
                <a:off x="7302999" y="1852156"/>
                <a:ext cx="3123344" cy="1241815"/>
              </a:xfrm>
              <a:prstGeom prst="rect">
                <a:avLst/>
              </a:prstGeom>
              <a:blipFill>
                <a:blip r:embed="rId9"/>
                <a:stretch>
                  <a:fillRect/>
                </a:stretch>
              </a:blipFill>
            </p:spPr>
            <p:txBody>
              <a:bodyPr/>
              <a:lstStyle/>
              <a:p>
                <a:r>
                  <a:rPr lang="de-DE">
                    <a:noFill/>
                  </a:rPr>
                  <a:t> </a:t>
                </a:r>
              </a:p>
            </p:txBody>
          </p:sp>
        </mc:Fallback>
      </mc:AlternateContent>
      <p:sp>
        <p:nvSpPr>
          <p:cNvPr id="12" name="Rechteck 6">
            <a:extLst>
              <a:ext uri="{FF2B5EF4-FFF2-40B4-BE49-F238E27FC236}">
                <a16:creationId xmlns:a16="http://schemas.microsoft.com/office/drawing/2014/main" id="{1A164DD5-ABC0-402C-8CA1-01E04F882474}"/>
              </a:ext>
            </a:extLst>
          </p:cNvPr>
          <p:cNvSpPr>
            <a:spLocks noChangeArrowheads="1"/>
          </p:cNvSpPr>
          <p:nvPr/>
        </p:nvSpPr>
        <p:spPr bwMode="auto">
          <a:xfrm>
            <a:off x="215478" y="75159"/>
            <a:ext cx="95043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de-DE" altLang="en-US" sz="3600" dirty="0" err="1">
                <a:solidFill>
                  <a:schemeClr val="bg1">
                    <a:lumMod val="95000"/>
                  </a:schemeClr>
                </a:solidFill>
                <a:latin typeface="Calibri" panose="020F0502020204030204" pitchFamily="34" charset="0"/>
              </a:rPr>
              <a:t>How</a:t>
            </a:r>
            <a:r>
              <a:rPr lang="de-DE" altLang="en-US" sz="3600" dirty="0">
                <a:solidFill>
                  <a:schemeClr val="bg1">
                    <a:lumMod val="95000"/>
                  </a:schemeClr>
                </a:solidFill>
                <a:latin typeface="Calibri" panose="020F0502020204030204" pitchFamily="34" charset="0"/>
              </a:rPr>
              <a:t> </a:t>
            </a:r>
            <a:r>
              <a:rPr lang="de-DE" altLang="en-US" sz="3600" dirty="0" err="1">
                <a:solidFill>
                  <a:schemeClr val="bg1">
                    <a:lumMod val="95000"/>
                  </a:schemeClr>
                </a:solidFill>
                <a:latin typeface="Calibri" panose="020F0502020204030204" pitchFamily="34" charset="0"/>
              </a:rPr>
              <a:t>to</a:t>
            </a:r>
            <a:r>
              <a:rPr lang="de-DE" altLang="en-US" sz="3600" dirty="0">
                <a:solidFill>
                  <a:schemeClr val="bg1">
                    <a:lumMod val="95000"/>
                  </a:schemeClr>
                </a:solidFill>
                <a:latin typeface="Calibri" panose="020F0502020204030204" pitchFamily="34" charset="0"/>
              </a:rPr>
              <a:t> </a:t>
            </a:r>
            <a:r>
              <a:rPr lang="de-DE" altLang="en-US" sz="3600" dirty="0" err="1">
                <a:solidFill>
                  <a:schemeClr val="bg1">
                    <a:lumMod val="95000"/>
                  </a:schemeClr>
                </a:solidFill>
                <a:latin typeface="Calibri" panose="020F0502020204030204" pitchFamily="34" charset="0"/>
              </a:rPr>
              <a:t>trap</a:t>
            </a:r>
            <a:r>
              <a:rPr lang="de-DE" altLang="en-US" sz="3600" dirty="0">
                <a:solidFill>
                  <a:schemeClr val="bg1">
                    <a:lumMod val="95000"/>
                  </a:schemeClr>
                </a:solidFill>
                <a:latin typeface="Calibri" panose="020F0502020204030204" pitchFamily="34" charset="0"/>
              </a:rPr>
              <a:t> </a:t>
            </a:r>
            <a:r>
              <a:rPr lang="de-DE" altLang="en-US" sz="3600" dirty="0" err="1">
                <a:solidFill>
                  <a:schemeClr val="bg1">
                    <a:lumMod val="95000"/>
                  </a:schemeClr>
                </a:solidFill>
                <a:latin typeface="Calibri" panose="020F0502020204030204" pitchFamily="34" charset="0"/>
              </a:rPr>
              <a:t>ions</a:t>
            </a:r>
            <a:r>
              <a:rPr lang="de-DE" altLang="en-US" sz="3600" dirty="0">
                <a:solidFill>
                  <a:schemeClr val="bg1">
                    <a:lumMod val="95000"/>
                  </a:schemeClr>
                </a:solidFill>
                <a:latin typeface="Calibri" panose="020F0502020204030204" pitchFamily="34" charset="0"/>
              </a:rPr>
              <a:t> ?       The Paul </a:t>
            </a:r>
            <a:r>
              <a:rPr lang="de-DE" altLang="en-US" sz="3600" dirty="0" err="1">
                <a:solidFill>
                  <a:schemeClr val="bg1">
                    <a:lumMod val="95000"/>
                  </a:schemeClr>
                </a:solidFill>
                <a:latin typeface="Calibri" panose="020F0502020204030204" pitchFamily="34" charset="0"/>
              </a:rPr>
              <a:t>trap</a:t>
            </a:r>
            <a:endParaRPr lang="de-DE" altLang="en-US" sz="3600" dirty="0">
              <a:solidFill>
                <a:schemeClr val="bg1">
                  <a:lumMod val="95000"/>
                </a:schemeClr>
              </a:solidFill>
              <a:latin typeface="Calibri" panose="020F0502020204030204" pitchFamily="34" charset="0"/>
            </a:endParaRPr>
          </a:p>
        </p:txBody>
      </p:sp>
    </p:spTree>
    <p:extLst>
      <p:ext uri="{BB962C8B-B14F-4D97-AF65-F5344CB8AC3E}">
        <p14:creationId xmlns:p14="http://schemas.microsoft.com/office/powerpoint/2010/main" val="1057789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2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mediacall" presetSubtype="0" fill="hold" nodeType="clickEffect">
                                  <p:stCondLst>
                                    <p:cond delay="0"/>
                                  </p:stCondLst>
                                  <p:childTnLst>
                                    <p:cmd type="call" cmd="playFrom(0.0)">
                                      <p:cBhvr>
                                        <p:cTn id="12" dur="12000"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fill="hold" display="0">
                  <p:stCondLst>
                    <p:cond delay="indefinite"/>
                  </p:stCondLst>
                </p:cTn>
                <p:tgtEl>
                  <p:spTgt spid="2"/>
                </p:tgtEl>
              </p:cMediaNode>
            </p:video>
            <p:seq concurrent="1" nextAc="seek">
              <p:cTn id="14" restart="whenNotActive" fill="hold" evtFilter="cancelBubble" nodeType="interactiveSeq">
                <p:stCondLst>
                  <p:cond evt="onClick" delay="0">
                    <p:tgtEl>
                      <p:spTgt spid="2"/>
                    </p:tgtEl>
                  </p:cond>
                </p:stCondLst>
                <p:endSync evt="end" delay="0">
                  <p:rtn val="all"/>
                </p:endSync>
                <p:childTnLst>
                  <p:par>
                    <p:cTn id="15" fill="hold">
                      <p:stCondLst>
                        <p:cond delay="0"/>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2"/>
                                        </p:tgtEl>
                                      </p:cBhvr>
                                    </p:cmd>
                                  </p:childTnLst>
                                </p:cTn>
                              </p:par>
                            </p:childTnLst>
                          </p:cTn>
                        </p:par>
                      </p:childTnLst>
                    </p:cTn>
                  </p:par>
                </p:childTnLst>
              </p:cTn>
              <p:nextCondLst>
                <p:cond evt="onClick" delay="0">
                  <p:tgtEl>
                    <p:spTgt spid="2"/>
                  </p:tgtEl>
                </p:cond>
              </p:nextCondLst>
            </p:seq>
          </p:childTnLst>
        </p:cTn>
      </p:par>
    </p:tnLst>
    <p:bldLst>
      <p:bldP spid="10247"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a:extLst>
              <a:ext uri="{FF2B5EF4-FFF2-40B4-BE49-F238E27FC236}">
                <a16:creationId xmlns:a16="http://schemas.microsoft.com/office/drawing/2014/main" id="{B89C01EA-7B05-4A39-9455-0864935A8753}"/>
              </a:ext>
            </a:extLst>
          </p:cNvPr>
          <p:cNvSpPr>
            <a:spLocks noGrp="1"/>
          </p:cNvSpPr>
          <p:nvPr>
            <p:ph type="subTitle" idx="1"/>
          </p:nvPr>
        </p:nvSpPr>
        <p:spPr/>
        <p:txBody>
          <a:bodyPr/>
          <a:lstStyle/>
          <a:p>
            <a:r>
              <a:rPr lang="de-DE" dirty="0">
                <a:effectLst>
                  <a:outerShdw blurRad="38100" dist="38100" dir="2700000" algn="tl">
                    <a:srgbClr val="000000">
                      <a:alpha val="43137"/>
                    </a:srgbClr>
                  </a:outerShdw>
                </a:effectLst>
              </a:rPr>
              <a:t>Time Dilation due </a:t>
            </a:r>
            <a:r>
              <a:rPr lang="de-DE" dirty="0" err="1">
                <a:effectLst>
                  <a:outerShdw blurRad="38100" dist="38100" dir="2700000" algn="tl">
                    <a:srgbClr val="000000">
                      <a:alpha val="43137"/>
                    </a:srgbClr>
                  </a:outerShdw>
                </a:effectLst>
              </a:rPr>
              <a:t>to</a:t>
            </a:r>
            <a:r>
              <a:rPr lang="de-DE" dirty="0">
                <a:effectLst>
                  <a:outerShdw blurRad="38100" dist="38100" dir="2700000" algn="tl">
                    <a:srgbClr val="000000">
                      <a:alpha val="43137"/>
                    </a:srgbClr>
                  </a:outerShdw>
                </a:effectLst>
              </a:rPr>
              <a:t> </a:t>
            </a:r>
            <a:r>
              <a:rPr lang="de-DE" dirty="0" err="1">
                <a:effectLst>
                  <a:outerShdw blurRad="38100" dist="38100" dir="2700000" algn="tl">
                    <a:srgbClr val="000000">
                      <a:alpha val="43137"/>
                    </a:srgbClr>
                  </a:outerShdw>
                </a:effectLst>
              </a:rPr>
              <a:t>Heating</a:t>
            </a:r>
            <a:r>
              <a:rPr lang="de-DE" dirty="0">
                <a:effectLst>
                  <a:outerShdw blurRad="38100" dist="38100" dir="2700000" algn="tl">
                    <a:srgbClr val="000000">
                      <a:alpha val="43137"/>
                    </a:srgbClr>
                  </a:outerShdw>
                </a:effectLst>
              </a:rPr>
              <a:t> </a:t>
            </a:r>
            <a:r>
              <a:rPr lang="de-DE" dirty="0" err="1">
                <a:effectLst>
                  <a:outerShdw blurRad="38100" dist="38100" dir="2700000" algn="tl">
                    <a:srgbClr val="000000">
                      <a:alpha val="43137"/>
                    </a:srgbClr>
                  </a:outerShdw>
                </a:effectLst>
              </a:rPr>
              <a:t>of</a:t>
            </a:r>
            <a:r>
              <a:rPr lang="de-DE" dirty="0">
                <a:effectLst>
                  <a:outerShdw blurRad="38100" dist="38100" dir="2700000" algn="tl">
                    <a:srgbClr val="000000">
                      <a:alpha val="43137"/>
                    </a:srgbClr>
                  </a:outerShdw>
                </a:effectLst>
              </a:rPr>
              <a:t> </a:t>
            </a:r>
            <a:r>
              <a:rPr lang="de-DE" dirty="0" err="1">
                <a:effectLst>
                  <a:outerShdw blurRad="38100" dist="38100" dir="2700000" algn="tl">
                    <a:srgbClr val="000000">
                      <a:alpha val="43137"/>
                    </a:srgbClr>
                  </a:outerShdw>
                </a:effectLst>
              </a:rPr>
              <a:t>Secular</a:t>
            </a:r>
            <a:r>
              <a:rPr lang="de-DE" dirty="0">
                <a:effectLst>
                  <a:outerShdw blurRad="38100" dist="38100" dir="2700000" algn="tl">
                    <a:srgbClr val="000000">
                      <a:alpha val="43137"/>
                    </a:srgbClr>
                  </a:outerShdw>
                </a:effectLst>
              </a:rPr>
              <a:t> Motion</a:t>
            </a:r>
            <a:endParaRPr lang="de-DE" dirty="0"/>
          </a:p>
        </p:txBody>
      </p:sp>
      <p:pic>
        <p:nvPicPr>
          <p:cNvPr id="33" name="Picture 29">
            <a:extLst>
              <a:ext uri="{FF2B5EF4-FFF2-40B4-BE49-F238E27FC236}">
                <a16:creationId xmlns:a16="http://schemas.microsoft.com/office/drawing/2014/main" id="{B881679E-EBAB-479A-AF33-C345F2E1D07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27483" y="2290862"/>
            <a:ext cx="5892036" cy="391803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4" name="Ellipse 33">
            <a:extLst>
              <a:ext uri="{FF2B5EF4-FFF2-40B4-BE49-F238E27FC236}">
                <a16:creationId xmlns:a16="http://schemas.microsoft.com/office/drawing/2014/main" id="{47691005-C943-45D1-9162-A264D88C2238}"/>
              </a:ext>
            </a:extLst>
          </p:cNvPr>
          <p:cNvSpPr>
            <a:spLocks/>
          </p:cNvSpPr>
          <p:nvPr/>
        </p:nvSpPr>
        <p:spPr bwMode="auto">
          <a:xfrm>
            <a:off x="8593932" y="4613909"/>
            <a:ext cx="157168" cy="13668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35" name="Textfeld 8">
            <a:extLst>
              <a:ext uri="{FF2B5EF4-FFF2-40B4-BE49-F238E27FC236}">
                <a16:creationId xmlns:a16="http://schemas.microsoft.com/office/drawing/2014/main" id="{DAFA750E-F745-4BF8-A304-23F8FA67F281}"/>
              </a:ext>
            </a:extLst>
          </p:cNvPr>
          <p:cNvSpPr txBox="1">
            <a:spLocks noChangeArrowheads="1"/>
          </p:cNvSpPr>
          <p:nvPr/>
        </p:nvSpPr>
        <p:spPr bwMode="auto">
          <a:xfrm>
            <a:off x="8473501" y="6537321"/>
            <a:ext cx="3774158"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buFont typeface="Arial" pitchFamily="34" charset="0"/>
              <a:buNone/>
            </a:pPr>
            <a:r>
              <a:rPr lang="de-DE" altLang="de-DE" sz="1400" dirty="0" err="1">
                <a:latin typeface="Calibri" panose="020F0502020204030204" pitchFamily="34" charset="0"/>
                <a:cs typeface="Calibri" panose="020F0502020204030204" pitchFamily="34" charset="0"/>
              </a:rPr>
              <a:t>Brownnutt</a:t>
            </a:r>
            <a:r>
              <a:rPr lang="de-DE" altLang="de-DE" sz="1400" dirty="0">
                <a:latin typeface="Calibri" panose="020F0502020204030204" pitchFamily="34" charset="0"/>
                <a:cs typeface="Calibri" panose="020F0502020204030204" pitchFamily="34" charset="0"/>
              </a:rPr>
              <a:t> et al., Rev. Mod. Phys. 87, 1419 (2015)</a:t>
            </a:r>
          </a:p>
        </p:txBody>
      </p:sp>
      <p:cxnSp>
        <p:nvCxnSpPr>
          <p:cNvPr id="36" name="Gerade Verbindung mit Pfeil 35">
            <a:extLst>
              <a:ext uri="{FF2B5EF4-FFF2-40B4-BE49-F238E27FC236}">
                <a16:creationId xmlns:a16="http://schemas.microsoft.com/office/drawing/2014/main" id="{5BAC1CC7-6426-4377-9E1E-4851AA1A5FDC}"/>
              </a:ext>
            </a:extLst>
          </p:cNvPr>
          <p:cNvCxnSpPr>
            <a:cxnSpLocks/>
          </p:cNvCxnSpPr>
          <p:nvPr/>
        </p:nvCxnSpPr>
        <p:spPr>
          <a:xfrm flipV="1">
            <a:off x="7620959" y="4725514"/>
            <a:ext cx="862466" cy="36945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37" name="Textfeld 36">
            <a:extLst>
              <a:ext uri="{FF2B5EF4-FFF2-40B4-BE49-F238E27FC236}">
                <a16:creationId xmlns:a16="http://schemas.microsoft.com/office/drawing/2014/main" id="{D88CC698-D2A3-4422-B345-232D9AA15AAF}"/>
              </a:ext>
            </a:extLst>
          </p:cNvPr>
          <p:cNvSpPr txBox="1"/>
          <p:nvPr/>
        </p:nvSpPr>
        <p:spPr>
          <a:xfrm>
            <a:off x="6766802" y="5121598"/>
            <a:ext cx="1544077" cy="369332"/>
          </a:xfrm>
          <a:prstGeom prst="rect">
            <a:avLst/>
          </a:prstGeom>
          <a:noFill/>
        </p:spPr>
        <p:txBody>
          <a:bodyPr wrap="none" rtlCol="0">
            <a:spAutoFit/>
          </a:bodyPr>
          <a:lstStyle/>
          <a:p>
            <a:r>
              <a:rPr lang="de-DE">
                <a:solidFill>
                  <a:srgbClr val="FF0000"/>
                </a:solidFill>
              </a:rPr>
              <a:t>3D Chip Trap</a:t>
            </a:r>
          </a:p>
        </p:txBody>
      </p:sp>
      <p:sp>
        <p:nvSpPr>
          <p:cNvPr id="2" name="Textfeld 1">
            <a:extLst>
              <a:ext uri="{FF2B5EF4-FFF2-40B4-BE49-F238E27FC236}">
                <a16:creationId xmlns:a16="http://schemas.microsoft.com/office/drawing/2014/main" id="{9AB01227-ACE7-4424-8FA4-C6769E4DE997}"/>
              </a:ext>
            </a:extLst>
          </p:cNvPr>
          <p:cNvSpPr txBox="1"/>
          <p:nvPr/>
        </p:nvSpPr>
        <p:spPr>
          <a:xfrm>
            <a:off x="5614811" y="1952921"/>
            <a:ext cx="6034964" cy="369332"/>
          </a:xfrm>
          <a:prstGeom prst="rect">
            <a:avLst/>
          </a:prstGeom>
          <a:noFill/>
        </p:spPr>
        <p:txBody>
          <a:bodyPr wrap="square" rtlCol="0">
            <a:spAutoFit/>
          </a:bodyPr>
          <a:lstStyle/>
          <a:p>
            <a:r>
              <a:rPr lang="de-DE" b="1" dirty="0" err="1"/>
              <a:t>Comparison</a:t>
            </a:r>
            <a:r>
              <a:rPr lang="de-DE" b="1" dirty="0"/>
              <a:t> </a:t>
            </a:r>
            <a:r>
              <a:rPr lang="de-DE" b="1" dirty="0" err="1"/>
              <a:t>to</a:t>
            </a:r>
            <a:r>
              <a:rPr lang="de-DE" b="1" dirty="0"/>
              <a:t> international </a:t>
            </a:r>
            <a:r>
              <a:rPr lang="de-DE" b="1" dirty="0" err="1"/>
              <a:t>ensemble</a:t>
            </a:r>
            <a:r>
              <a:rPr lang="de-DE" b="1" dirty="0"/>
              <a:t> </a:t>
            </a:r>
            <a:r>
              <a:rPr lang="de-DE" b="1" dirty="0" err="1"/>
              <a:t>of</a:t>
            </a:r>
            <a:r>
              <a:rPr lang="de-DE" b="1" dirty="0"/>
              <a:t> </a:t>
            </a:r>
            <a:r>
              <a:rPr lang="de-DE" b="1" dirty="0" err="1"/>
              <a:t>ion</a:t>
            </a:r>
            <a:r>
              <a:rPr lang="de-DE" b="1" dirty="0"/>
              <a:t> traps:</a:t>
            </a:r>
          </a:p>
        </p:txBody>
      </p:sp>
      <p:sp>
        <p:nvSpPr>
          <p:cNvPr id="3" name="Textfeld 2">
            <a:extLst>
              <a:ext uri="{FF2B5EF4-FFF2-40B4-BE49-F238E27FC236}">
                <a16:creationId xmlns:a16="http://schemas.microsoft.com/office/drawing/2014/main" id="{E0D92BAA-07C2-44D7-8259-3201E362D3D7}"/>
              </a:ext>
            </a:extLst>
          </p:cNvPr>
          <p:cNvSpPr txBox="1"/>
          <p:nvPr/>
        </p:nvSpPr>
        <p:spPr>
          <a:xfrm rot="16200000">
            <a:off x="4283232" y="3807498"/>
            <a:ext cx="2397323"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Power </a:t>
            </a:r>
            <a:r>
              <a:rPr lang="de-DE" dirty="0" err="1">
                <a:latin typeface="Calibri" panose="020F0502020204030204" pitchFamily="34" charset="0"/>
                <a:cs typeface="Calibri" panose="020F0502020204030204" pitchFamily="34" charset="0"/>
              </a:rPr>
              <a:t>Spectral</a:t>
            </a:r>
            <a:r>
              <a:rPr lang="de-DE" dirty="0">
                <a:latin typeface="Calibri" panose="020F0502020204030204" pitchFamily="34" charset="0"/>
                <a:cs typeface="Calibri" panose="020F0502020204030204" pitchFamily="34" charset="0"/>
              </a:rPr>
              <a:t> Density </a:t>
            </a:r>
          </a:p>
        </p:txBody>
      </p:sp>
      <p:grpSp>
        <p:nvGrpSpPr>
          <p:cNvPr id="26" name="Gruppieren 1">
            <a:extLst>
              <a:ext uri="{FF2B5EF4-FFF2-40B4-BE49-F238E27FC236}">
                <a16:creationId xmlns:a16="http://schemas.microsoft.com/office/drawing/2014/main" id="{1C70E47A-BBB0-412B-B636-7756F207023D}"/>
              </a:ext>
            </a:extLst>
          </p:cNvPr>
          <p:cNvGrpSpPr>
            <a:grpSpLocks/>
          </p:cNvGrpSpPr>
          <p:nvPr/>
        </p:nvGrpSpPr>
        <p:grpSpPr bwMode="auto">
          <a:xfrm>
            <a:off x="1555698" y="2338874"/>
            <a:ext cx="1852613" cy="1408113"/>
            <a:chOff x="5486400" y="2657475"/>
            <a:chExt cx="1754188" cy="1384300"/>
          </a:xfrm>
        </p:grpSpPr>
        <p:pic>
          <p:nvPicPr>
            <p:cNvPr id="38" name="Picture 8">
              <a:extLst>
                <a:ext uri="{FF2B5EF4-FFF2-40B4-BE49-F238E27FC236}">
                  <a16:creationId xmlns:a16="http://schemas.microsoft.com/office/drawing/2014/main" id="{F2274881-C244-4E02-AE77-D0EB46EDF7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657475"/>
              <a:ext cx="17541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 name="Line 9">
              <a:extLst>
                <a:ext uri="{FF2B5EF4-FFF2-40B4-BE49-F238E27FC236}">
                  <a16:creationId xmlns:a16="http://schemas.microsoft.com/office/drawing/2014/main" id="{B2CD98EF-37BA-4AAC-8B6E-C04A77A11286}"/>
                </a:ext>
              </a:extLst>
            </p:cNvPr>
            <p:cNvSpPr>
              <a:spLocks noChangeShapeType="1"/>
            </p:cNvSpPr>
            <p:nvPr/>
          </p:nvSpPr>
          <p:spPr bwMode="auto">
            <a:xfrm>
              <a:off x="6002338" y="3694113"/>
              <a:ext cx="612775"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40" name="Line 10">
              <a:extLst>
                <a:ext uri="{FF2B5EF4-FFF2-40B4-BE49-F238E27FC236}">
                  <a16:creationId xmlns:a16="http://schemas.microsoft.com/office/drawing/2014/main" id="{3F88C403-C21F-4403-8F6C-6A0A77D0DCCA}"/>
                </a:ext>
              </a:extLst>
            </p:cNvPr>
            <p:cNvSpPr>
              <a:spLocks noChangeShapeType="1"/>
            </p:cNvSpPr>
            <p:nvPr/>
          </p:nvSpPr>
          <p:spPr bwMode="auto">
            <a:xfrm>
              <a:off x="5835650" y="3451225"/>
              <a:ext cx="9271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41" name="Line 11">
              <a:extLst>
                <a:ext uri="{FF2B5EF4-FFF2-40B4-BE49-F238E27FC236}">
                  <a16:creationId xmlns:a16="http://schemas.microsoft.com/office/drawing/2014/main" id="{CEC946CC-E5D7-4FDA-853F-2E9D96CC86D2}"/>
                </a:ext>
              </a:extLst>
            </p:cNvPr>
            <p:cNvSpPr>
              <a:spLocks noChangeShapeType="1"/>
            </p:cNvSpPr>
            <p:nvPr/>
          </p:nvSpPr>
          <p:spPr bwMode="auto">
            <a:xfrm>
              <a:off x="5740400" y="3209925"/>
              <a:ext cx="11430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42" name="Line 12">
              <a:extLst>
                <a:ext uri="{FF2B5EF4-FFF2-40B4-BE49-F238E27FC236}">
                  <a16:creationId xmlns:a16="http://schemas.microsoft.com/office/drawing/2014/main" id="{06DB1C97-052C-491C-8296-74F1E9674910}"/>
                </a:ext>
              </a:extLst>
            </p:cNvPr>
            <p:cNvSpPr>
              <a:spLocks noChangeShapeType="1"/>
            </p:cNvSpPr>
            <p:nvPr/>
          </p:nvSpPr>
          <p:spPr bwMode="auto">
            <a:xfrm>
              <a:off x="5651500" y="2974975"/>
              <a:ext cx="1320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43" name="Oval 13">
              <a:extLst>
                <a:ext uri="{FF2B5EF4-FFF2-40B4-BE49-F238E27FC236}">
                  <a16:creationId xmlns:a16="http://schemas.microsoft.com/office/drawing/2014/main" id="{597819E8-C8BC-4E10-B385-EA4A1FF18DD9}"/>
                </a:ext>
              </a:extLst>
            </p:cNvPr>
            <p:cNvSpPr>
              <a:spLocks noChangeArrowheads="1"/>
            </p:cNvSpPr>
            <p:nvPr/>
          </p:nvSpPr>
          <p:spPr bwMode="auto">
            <a:xfrm>
              <a:off x="6234113" y="3621088"/>
              <a:ext cx="155575" cy="155575"/>
            </a:xfrm>
            <a:prstGeom prst="ellipse">
              <a:avLst/>
            </a:prstGeom>
            <a:solidFill>
              <a:schemeClr val="accent1"/>
            </a:solidFill>
            <a:ln w="9525">
              <a:solidFill>
                <a:schemeClr val="tx1"/>
              </a:solidFill>
              <a:round/>
              <a:headEnd/>
              <a:tailEnd/>
            </a:ln>
          </p:spPr>
          <p:txBody>
            <a:bodyPr wrap="none" anchor="ct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endParaRPr lang="de-DE" altLang="de-DE" sz="1800">
                <a:cs typeface="Arial" pitchFamily="34" charset="0"/>
              </a:endParaRPr>
            </a:p>
          </p:txBody>
        </p:sp>
        <p:sp>
          <p:nvSpPr>
            <p:cNvPr id="44" name="AutoShape 18">
              <a:extLst>
                <a:ext uri="{FF2B5EF4-FFF2-40B4-BE49-F238E27FC236}">
                  <a16:creationId xmlns:a16="http://schemas.microsoft.com/office/drawing/2014/main" id="{A534F15B-7D2C-47C9-8446-861F45ECD737}"/>
                </a:ext>
              </a:extLst>
            </p:cNvPr>
            <p:cNvSpPr>
              <a:spLocks noChangeArrowheads="1"/>
            </p:cNvSpPr>
            <p:nvPr/>
          </p:nvSpPr>
          <p:spPr bwMode="auto">
            <a:xfrm rot="-4074301">
              <a:off x="6081712" y="3430588"/>
              <a:ext cx="252413" cy="3952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577" y="6243"/>
                  </a:moveTo>
                  <a:cubicBezTo>
                    <a:pt x="17876" y="2966"/>
                    <a:pt x="14491" y="910"/>
                    <a:pt x="10800" y="910"/>
                  </a:cubicBezTo>
                  <a:cubicBezTo>
                    <a:pt x="5337" y="910"/>
                    <a:pt x="910" y="5337"/>
                    <a:pt x="910" y="10800"/>
                  </a:cubicBezTo>
                  <a:lnTo>
                    <a:pt x="0" y="10800"/>
                  </a:lnTo>
                  <a:cubicBezTo>
                    <a:pt x="0" y="4835"/>
                    <a:pt x="4835" y="0"/>
                    <a:pt x="10800" y="0"/>
                  </a:cubicBezTo>
                  <a:cubicBezTo>
                    <a:pt x="14831" y="0"/>
                    <a:pt x="18527" y="2245"/>
                    <a:pt x="20385" y="5823"/>
                  </a:cubicBezTo>
                  <a:lnTo>
                    <a:pt x="22781" y="4579"/>
                  </a:lnTo>
                  <a:lnTo>
                    <a:pt x="21435" y="8833"/>
                  </a:lnTo>
                  <a:lnTo>
                    <a:pt x="17181" y="7487"/>
                  </a:lnTo>
                  <a:lnTo>
                    <a:pt x="19577" y="6243"/>
                  </a:lnTo>
                  <a:close/>
                </a:path>
              </a:pathLst>
            </a:custGeom>
            <a:solidFill>
              <a:srgbClr val="FF0000"/>
            </a:solidFill>
            <a:ln w="9525">
              <a:solidFill>
                <a:srgbClr val="FF0000"/>
              </a:solidFill>
              <a:miter lim="800000"/>
              <a:headEnd/>
              <a:tailEnd/>
            </a:ln>
          </p:spPr>
          <p:txBody>
            <a:bodyPr wrap="none" anchor="ctr"/>
            <a:lstStyle/>
            <a:p>
              <a:endParaRPr lang="de-DE"/>
            </a:p>
          </p:txBody>
        </p:sp>
        <p:sp>
          <p:nvSpPr>
            <p:cNvPr id="45" name="AutoShape 19">
              <a:extLst>
                <a:ext uri="{FF2B5EF4-FFF2-40B4-BE49-F238E27FC236}">
                  <a16:creationId xmlns:a16="http://schemas.microsoft.com/office/drawing/2014/main" id="{C8E43054-AB07-4724-9793-FE8A560E366F}"/>
                </a:ext>
              </a:extLst>
            </p:cNvPr>
            <p:cNvSpPr>
              <a:spLocks noChangeArrowheads="1"/>
            </p:cNvSpPr>
            <p:nvPr/>
          </p:nvSpPr>
          <p:spPr bwMode="auto">
            <a:xfrm rot="-4074301">
              <a:off x="6081713" y="3070225"/>
              <a:ext cx="252412" cy="3952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577" y="6243"/>
                  </a:moveTo>
                  <a:cubicBezTo>
                    <a:pt x="17876" y="2966"/>
                    <a:pt x="14491" y="910"/>
                    <a:pt x="10800" y="910"/>
                  </a:cubicBezTo>
                  <a:cubicBezTo>
                    <a:pt x="5337" y="910"/>
                    <a:pt x="910" y="5337"/>
                    <a:pt x="910" y="10800"/>
                  </a:cubicBezTo>
                  <a:lnTo>
                    <a:pt x="0" y="10800"/>
                  </a:lnTo>
                  <a:cubicBezTo>
                    <a:pt x="0" y="4835"/>
                    <a:pt x="4835" y="0"/>
                    <a:pt x="10800" y="0"/>
                  </a:cubicBezTo>
                  <a:cubicBezTo>
                    <a:pt x="14831" y="0"/>
                    <a:pt x="18527" y="2245"/>
                    <a:pt x="20385" y="5823"/>
                  </a:cubicBezTo>
                  <a:lnTo>
                    <a:pt x="22781" y="4579"/>
                  </a:lnTo>
                  <a:lnTo>
                    <a:pt x="21435" y="8833"/>
                  </a:lnTo>
                  <a:lnTo>
                    <a:pt x="17181" y="7487"/>
                  </a:lnTo>
                  <a:lnTo>
                    <a:pt x="19577" y="6243"/>
                  </a:lnTo>
                  <a:close/>
                </a:path>
              </a:pathLst>
            </a:custGeom>
            <a:solidFill>
              <a:srgbClr val="FF0000"/>
            </a:solidFill>
            <a:ln w="9525">
              <a:solidFill>
                <a:srgbClr val="FF0000"/>
              </a:solidFill>
              <a:miter lim="800000"/>
              <a:headEnd/>
              <a:tailEnd/>
            </a:ln>
          </p:spPr>
          <p:txBody>
            <a:bodyPr wrap="none" anchor="ctr"/>
            <a:lstStyle/>
            <a:p>
              <a:endParaRPr lang="de-DE"/>
            </a:p>
          </p:txBody>
        </p:sp>
        <p:sp>
          <p:nvSpPr>
            <p:cNvPr id="46" name="AutoShape 20">
              <a:extLst>
                <a:ext uri="{FF2B5EF4-FFF2-40B4-BE49-F238E27FC236}">
                  <a16:creationId xmlns:a16="http://schemas.microsoft.com/office/drawing/2014/main" id="{EDBAA9C2-AFD5-4FDF-AADB-7576182CBF5D}"/>
                </a:ext>
              </a:extLst>
            </p:cNvPr>
            <p:cNvSpPr>
              <a:spLocks noChangeArrowheads="1"/>
            </p:cNvSpPr>
            <p:nvPr/>
          </p:nvSpPr>
          <p:spPr bwMode="auto">
            <a:xfrm rot="-4074301">
              <a:off x="6081713" y="2711450"/>
              <a:ext cx="252412" cy="3952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577" y="6243"/>
                  </a:moveTo>
                  <a:cubicBezTo>
                    <a:pt x="17876" y="2966"/>
                    <a:pt x="14491" y="910"/>
                    <a:pt x="10800" y="910"/>
                  </a:cubicBezTo>
                  <a:cubicBezTo>
                    <a:pt x="5337" y="910"/>
                    <a:pt x="910" y="5337"/>
                    <a:pt x="910" y="10800"/>
                  </a:cubicBezTo>
                  <a:lnTo>
                    <a:pt x="0" y="10800"/>
                  </a:lnTo>
                  <a:cubicBezTo>
                    <a:pt x="0" y="4835"/>
                    <a:pt x="4835" y="0"/>
                    <a:pt x="10800" y="0"/>
                  </a:cubicBezTo>
                  <a:cubicBezTo>
                    <a:pt x="14831" y="0"/>
                    <a:pt x="18527" y="2245"/>
                    <a:pt x="20385" y="5823"/>
                  </a:cubicBezTo>
                  <a:lnTo>
                    <a:pt x="22781" y="4579"/>
                  </a:lnTo>
                  <a:lnTo>
                    <a:pt x="21435" y="8833"/>
                  </a:lnTo>
                  <a:lnTo>
                    <a:pt x="17181" y="7487"/>
                  </a:lnTo>
                  <a:lnTo>
                    <a:pt x="19577" y="6243"/>
                  </a:lnTo>
                  <a:close/>
                </a:path>
              </a:pathLst>
            </a:custGeom>
            <a:solidFill>
              <a:srgbClr val="FF0000"/>
            </a:solidFill>
            <a:ln w="9525">
              <a:solidFill>
                <a:srgbClr val="FF0000"/>
              </a:solidFill>
              <a:miter lim="800000"/>
              <a:headEnd/>
              <a:tailEnd/>
            </a:ln>
          </p:spPr>
          <p:txBody>
            <a:bodyPr wrap="none" anchor="ctr"/>
            <a:lstStyle/>
            <a:p>
              <a:endParaRPr lang="de-DE"/>
            </a:p>
          </p:txBody>
        </p:sp>
      </p:grpSp>
      <p:sp>
        <p:nvSpPr>
          <p:cNvPr id="5" name="Textfeld 4">
            <a:extLst>
              <a:ext uri="{FF2B5EF4-FFF2-40B4-BE49-F238E27FC236}">
                <a16:creationId xmlns:a16="http://schemas.microsoft.com/office/drawing/2014/main" id="{A5E85108-CE5D-4E0B-BF1A-C095B030406C}"/>
              </a:ext>
            </a:extLst>
          </p:cNvPr>
          <p:cNvSpPr txBox="1"/>
          <p:nvPr/>
        </p:nvSpPr>
        <p:spPr>
          <a:xfrm>
            <a:off x="1309442" y="1336334"/>
            <a:ext cx="2297168" cy="923330"/>
          </a:xfrm>
          <a:prstGeom prst="rect">
            <a:avLst/>
          </a:prstGeom>
          <a:noFill/>
        </p:spPr>
        <p:txBody>
          <a:bodyPr wrap="none" rtlCol="0">
            <a:spAutoFit/>
          </a:bodyPr>
          <a:lstStyle/>
          <a:p>
            <a:pPr algn="ctr"/>
            <a:r>
              <a:rPr lang="de-DE" b="1" err="1">
                <a:latin typeface="Calibri" panose="020F0502020204030204" pitchFamily="34" charset="0"/>
                <a:cs typeface="Calibri" panose="020F0502020204030204" pitchFamily="34" charset="0"/>
              </a:rPr>
              <a:t>Heating</a:t>
            </a:r>
            <a:r>
              <a:rPr lang="de-DE" b="1">
                <a:latin typeface="Calibri" panose="020F0502020204030204" pitchFamily="34" charset="0"/>
                <a:cs typeface="Calibri" panose="020F0502020204030204" pitchFamily="34" charset="0"/>
              </a:rPr>
              <a:t> of </a:t>
            </a:r>
            <a:r>
              <a:rPr lang="de-DE" b="1" err="1">
                <a:latin typeface="Calibri" panose="020F0502020204030204" pitchFamily="34" charset="0"/>
                <a:cs typeface="Calibri" panose="020F0502020204030204" pitchFamily="34" charset="0"/>
              </a:rPr>
              <a:t>ion</a:t>
            </a:r>
            <a:r>
              <a:rPr lang="de-DE" b="1">
                <a:latin typeface="Calibri" panose="020F0502020204030204" pitchFamily="34" charset="0"/>
                <a:cs typeface="Calibri" panose="020F0502020204030204" pitchFamily="34" charset="0"/>
              </a:rPr>
              <a:t> out of</a:t>
            </a:r>
          </a:p>
          <a:p>
            <a:pPr algn="ctr"/>
            <a:r>
              <a:rPr lang="de-DE" b="1" err="1">
                <a:latin typeface="Calibri" panose="020F0502020204030204" pitchFamily="34" charset="0"/>
                <a:cs typeface="Calibri" panose="020F0502020204030204" pitchFamily="34" charset="0"/>
              </a:rPr>
              <a:t>quantum</a:t>
            </a:r>
            <a:r>
              <a:rPr lang="de-DE" b="1">
                <a:latin typeface="Calibri" panose="020F0502020204030204" pitchFamily="34" charset="0"/>
                <a:cs typeface="Calibri" panose="020F0502020204030204" pitchFamily="34" charset="0"/>
              </a:rPr>
              <a:t> </a:t>
            </a:r>
            <a:r>
              <a:rPr lang="de-DE" b="1" err="1">
                <a:latin typeface="Calibri" panose="020F0502020204030204" pitchFamily="34" charset="0"/>
                <a:cs typeface="Calibri" panose="020F0502020204030204" pitchFamily="34" charset="0"/>
              </a:rPr>
              <a:t>mechanical</a:t>
            </a:r>
            <a:r>
              <a:rPr lang="de-DE" b="1">
                <a:latin typeface="Calibri" panose="020F0502020204030204" pitchFamily="34" charset="0"/>
                <a:cs typeface="Calibri" panose="020F0502020204030204" pitchFamily="34" charset="0"/>
              </a:rPr>
              <a:t>  </a:t>
            </a:r>
          </a:p>
          <a:p>
            <a:pPr algn="ctr"/>
            <a:r>
              <a:rPr lang="de-DE" b="1" err="1">
                <a:latin typeface="Calibri" panose="020F0502020204030204" pitchFamily="34" charset="0"/>
                <a:cs typeface="Calibri" panose="020F0502020204030204" pitchFamily="34" charset="0"/>
              </a:rPr>
              <a:t>ground</a:t>
            </a:r>
            <a:r>
              <a:rPr lang="de-DE" b="1">
                <a:latin typeface="Calibri" panose="020F0502020204030204" pitchFamily="34" charset="0"/>
                <a:cs typeface="Calibri" panose="020F0502020204030204" pitchFamily="34" charset="0"/>
              </a:rPr>
              <a:t> </a:t>
            </a:r>
            <a:r>
              <a:rPr lang="de-DE" b="1" err="1">
                <a:latin typeface="Calibri" panose="020F0502020204030204" pitchFamily="34" charset="0"/>
                <a:cs typeface="Calibri" panose="020F0502020204030204" pitchFamily="34" charset="0"/>
              </a:rPr>
              <a:t>state</a:t>
            </a:r>
            <a:endParaRPr lang="de-DE" b="1">
              <a:latin typeface="Calibri" panose="020F0502020204030204" pitchFamily="34" charset="0"/>
              <a:cs typeface="Calibri" panose="020F0502020204030204" pitchFamily="34" charset="0"/>
            </a:endParaRPr>
          </a:p>
        </p:txBody>
      </p:sp>
      <p:sp>
        <p:nvSpPr>
          <p:cNvPr id="6" name="Textfeld 5">
            <a:extLst>
              <a:ext uri="{FF2B5EF4-FFF2-40B4-BE49-F238E27FC236}">
                <a16:creationId xmlns:a16="http://schemas.microsoft.com/office/drawing/2014/main" id="{DD436EA4-DF30-4B20-9ABE-0A042BB3E3B9}"/>
              </a:ext>
            </a:extLst>
          </p:cNvPr>
          <p:cNvSpPr txBox="1"/>
          <p:nvPr/>
        </p:nvSpPr>
        <p:spPr>
          <a:xfrm>
            <a:off x="1349324" y="3852877"/>
            <a:ext cx="2168351"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a:t>
            </a:r>
            <a:r>
              <a:rPr lang="de-DE" dirty="0" err="1">
                <a:latin typeface="Calibri" panose="020F0502020204030204" pitchFamily="34" charset="0"/>
                <a:cs typeface="Calibri" panose="020F0502020204030204" pitchFamily="34" charset="0"/>
              </a:rPr>
              <a:t>causes</a:t>
            </a:r>
            <a:r>
              <a:rPr lang="de-DE" dirty="0">
                <a:latin typeface="Calibri" panose="020F0502020204030204" pitchFamily="34" charset="0"/>
                <a:cs typeface="Calibri" panose="020F0502020204030204" pitchFamily="34" charset="0"/>
              </a:rPr>
              <a:t> time </a:t>
            </a:r>
            <a:r>
              <a:rPr lang="de-DE" dirty="0" err="1">
                <a:latin typeface="Calibri" panose="020F0502020204030204" pitchFamily="34" charset="0"/>
                <a:cs typeface="Calibri" panose="020F0502020204030204" pitchFamily="34" charset="0"/>
              </a:rPr>
              <a:t>dilation</a:t>
            </a:r>
            <a:endParaRPr lang="de-DE" dirty="0">
              <a:latin typeface="Calibri" panose="020F0502020204030204" pitchFamily="34" charset="0"/>
              <a:cs typeface="Calibri" panose="020F0502020204030204" pitchFamily="34" charset="0"/>
            </a:endParaRPr>
          </a:p>
        </p:txBody>
      </p:sp>
      <p:sp>
        <p:nvSpPr>
          <p:cNvPr id="10" name="Rechteck 9">
            <a:extLst>
              <a:ext uri="{FF2B5EF4-FFF2-40B4-BE49-F238E27FC236}">
                <a16:creationId xmlns:a16="http://schemas.microsoft.com/office/drawing/2014/main" id="{CECA3971-D402-4D2F-A13B-11EE4A21F0CE}"/>
              </a:ext>
            </a:extLst>
          </p:cNvPr>
          <p:cNvSpPr/>
          <p:nvPr/>
        </p:nvSpPr>
        <p:spPr>
          <a:xfrm>
            <a:off x="351326" y="4750592"/>
            <a:ext cx="4444807" cy="1261884"/>
          </a:xfrm>
          <a:prstGeom prst="rect">
            <a:avLst/>
          </a:prstGeom>
        </p:spPr>
        <p:txBody>
          <a:bodyPr wrap="none">
            <a:spAutoFit/>
          </a:bodyPr>
          <a:lstStyle/>
          <a:p>
            <a:pPr algn="ctr"/>
            <a:r>
              <a:rPr lang="de-DE" b="1" dirty="0">
                <a:latin typeface="Calibri" panose="020F0502020204030204" pitchFamily="34" charset="0"/>
                <a:cs typeface="Calibri" panose="020F0502020204030204" pitchFamily="34" charset="0"/>
              </a:rPr>
              <a:t>Single </a:t>
            </a:r>
            <a:r>
              <a:rPr lang="de-DE" b="1" dirty="0" err="1">
                <a:latin typeface="Calibri" panose="020F0502020204030204" pitchFamily="34" charset="0"/>
                <a:cs typeface="Calibri" panose="020F0502020204030204" pitchFamily="34" charset="0"/>
              </a:rPr>
              <a:t>ion</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heating</a:t>
            </a:r>
            <a:r>
              <a:rPr lang="de-DE" b="1" dirty="0">
                <a:latin typeface="Calibri" panose="020F0502020204030204" pitchFamily="34" charset="0"/>
                <a:cs typeface="Calibri" panose="020F0502020204030204" pitchFamily="34" charset="0"/>
              </a:rPr>
              <a:t> rate =</a:t>
            </a:r>
          </a:p>
          <a:p>
            <a:pPr algn="ct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n</a:t>
            </a:r>
            <a:r>
              <a:rPr lang="de-DE" b="1" baseline="-25000" dirty="0" err="1">
                <a:latin typeface="Calibri" panose="020F0502020204030204" pitchFamily="34" charset="0"/>
                <a:cs typeface="Calibri" panose="020F0502020204030204" pitchFamily="34" charset="0"/>
              </a:rPr>
              <a:t>dc</a:t>
            </a:r>
            <a:r>
              <a:rPr lang="de-DE" b="1" dirty="0">
                <a:latin typeface="Calibri" panose="020F0502020204030204" pitchFamily="34" charset="0"/>
                <a:cs typeface="Calibri" panose="020F0502020204030204" pitchFamily="34" charset="0"/>
              </a:rPr>
              <a:t> = 0.7 ± 0.2  </a:t>
            </a:r>
            <a:r>
              <a:rPr lang="de-DE" b="1" dirty="0" err="1">
                <a:latin typeface="Calibri" panose="020F0502020204030204" pitchFamily="34" charset="0"/>
                <a:cs typeface="Calibri" panose="020F0502020204030204" pitchFamily="34" charset="0"/>
              </a:rPr>
              <a:t>phonon</a:t>
            </a:r>
            <a:r>
              <a:rPr lang="de-DE" b="1" dirty="0">
                <a:latin typeface="Calibri" panose="020F0502020204030204" pitchFamily="34" charset="0"/>
                <a:cs typeface="Calibri" panose="020F0502020204030204" pitchFamily="34" charset="0"/>
              </a:rPr>
              <a:t>/s  @ 626 kHz</a:t>
            </a:r>
          </a:p>
          <a:p>
            <a:pPr algn="ctr"/>
            <a:endParaRPr lang="de-DE" b="1" dirty="0">
              <a:latin typeface="Calibri" panose="020F0502020204030204" pitchFamily="34" charset="0"/>
              <a:cs typeface="Calibri" panose="020F0502020204030204" pitchFamily="34" charset="0"/>
            </a:endParaRPr>
          </a:p>
          <a:p>
            <a:pPr algn="ctr"/>
            <a:r>
              <a:rPr lang="de-DE" sz="2200" b="1" dirty="0">
                <a:latin typeface="Calibri" panose="020F0502020204030204" pitchFamily="34" charset="0"/>
                <a:cs typeface="Calibri" panose="020F0502020204030204" pitchFamily="34" charset="0"/>
                <a:sym typeface="Wingdings" panose="05000000000000000000" pitchFamily="2" charset="2"/>
              </a:rPr>
              <a:t> </a:t>
            </a:r>
            <a:r>
              <a:rPr lang="de-DE" sz="2200" b="1" dirty="0" err="1">
                <a:latin typeface="Symbol" panose="05050102010706020507" pitchFamily="18" charset="2"/>
                <a:cs typeface="Calibri" panose="020F0502020204030204" pitchFamily="34" charset="0"/>
                <a:sym typeface="Wingdings" panose="05000000000000000000" pitchFamily="2" charset="2"/>
              </a:rPr>
              <a:t>Dn</a:t>
            </a:r>
            <a:r>
              <a:rPr lang="de-DE" sz="2200" b="1" baseline="-25000" dirty="0">
                <a:latin typeface="Calibri" panose="020F0502020204030204" pitchFamily="34" charset="0"/>
                <a:cs typeface="Calibri" panose="020F0502020204030204" pitchFamily="34" charset="0"/>
                <a:sym typeface="Wingdings" panose="05000000000000000000" pitchFamily="2" charset="2"/>
              </a:rPr>
              <a:t> TD </a:t>
            </a:r>
            <a:r>
              <a:rPr lang="de-DE" sz="2200" b="1" dirty="0">
                <a:latin typeface="Symbol" panose="05050102010706020507" pitchFamily="18" charset="2"/>
                <a:cs typeface="Calibri" panose="020F0502020204030204" pitchFamily="34" charset="0"/>
                <a:sym typeface="Wingdings" panose="05000000000000000000" pitchFamily="2" charset="2"/>
              </a:rPr>
              <a:t>/n</a:t>
            </a:r>
            <a:r>
              <a:rPr lang="de-DE" sz="2200" b="1" baseline="-25000" dirty="0">
                <a:latin typeface="Symbol" panose="05050102010706020507" pitchFamily="18" charset="2"/>
                <a:cs typeface="Calibri" panose="020F0502020204030204" pitchFamily="34" charset="0"/>
                <a:sym typeface="Wingdings" panose="05000000000000000000" pitchFamily="2" charset="2"/>
              </a:rPr>
              <a:t>0</a:t>
            </a:r>
            <a:r>
              <a:rPr lang="de-DE" sz="2200" b="1" dirty="0">
                <a:latin typeface="Symbol" panose="05050102010706020507" pitchFamily="18" charset="2"/>
                <a:cs typeface="Calibri" panose="020F0502020204030204" pitchFamily="34" charset="0"/>
                <a:sym typeface="Wingdings" panose="05000000000000000000" pitchFamily="2" charset="2"/>
              </a:rPr>
              <a:t> </a:t>
            </a:r>
            <a:r>
              <a:rPr lang="de-DE" sz="2200" b="1" dirty="0">
                <a:latin typeface="Calibri" panose="020F0502020204030204" pitchFamily="34" charset="0"/>
                <a:cs typeface="Calibri" panose="020F0502020204030204" pitchFamily="34" charset="0"/>
                <a:sym typeface="Wingdings" panose="05000000000000000000" pitchFamily="2" charset="2"/>
              </a:rPr>
              <a:t>= -1.7 x 10</a:t>
            </a:r>
            <a:r>
              <a:rPr lang="de-DE" sz="2200" b="1" baseline="30000" dirty="0">
                <a:latin typeface="Calibri" panose="020F0502020204030204" pitchFamily="34" charset="0"/>
                <a:cs typeface="Calibri" panose="020F0502020204030204" pitchFamily="34" charset="0"/>
                <a:sym typeface="Wingdings" panose="05000000000000000000" pitchFamily="2" charset="2"/>
              </a:rPr>
              <a:t>-20 </a:t>
            </a:r>
            <a:r>
              <a:rPr lang="de-DE" sz="2200" b="1" dirty="0">
                <a:latin typeface="Calibri" panose="020F0502020204030204" pitchFamily="34" charset="0"/>
                <a:cs typeface="Calibri" panose="020F0502020204030204" pitchFamily="34" charset="0"/>
                <a:sym typeface="Wingdings" panose="05000000000000000000" pitchFamily="2" charset="2"/>
              </a:rPr>
              <a:t>/s   </a:t>
            </a:r>
            <a:r>
              <a:rPr lang="de-DE" sz="2200" b="1" dirty="0" err="1">
                <a:latin typeface="Calibri" panose="020F0502020204030204" pitchFamily="34" charset="0"/>
                <a:cs typeface="Calibri" panose="020F0502020204030204" pitchFamily="34" charset="0"/>
                <a:sym typeface="Wingdings" panose="05000000000000000000" pitchFamily="2" charset="2"/>
              </a:rPr>
              <a:t>for</a:t>
            </a:r>
            <a:r>
              <a:rPr lang="de-DE" sz="2200" b="1" dirty="0">
                <a:latin typeface="Calibri" panose="020F0502020204030204" pitchFamily="34" charset="0"/>
                <a:cs typeface="Calibri" panose="020F0502020204030204" pitchFamily="34" charset="0"/>
                <a:sym typeface="Wingdings" panose="05000000000000000000" pitchFamily="2" charset="2"/>
              </a:rPr>
              <a:t> </a:t>
            </a:r>
            <a:r>
              <a:rPr lang="de-DE" sz="2200" b="1" baseline="30000" dirty="0">
                <a:latin typeface="Calibri" panose="020F0502020204030204" pitchFamily="34" charset="0"/>
                <a:cs typeface="Calibri" panose="020F0502020204030204" pitchFamily="34" charset="0"/>
                <a:sym typeface="Wingdings" panose="05000000000000000000" pitchFamily="2" charset="2"/>
              </a:rPr>
              <a:t>115</a:t>
            </a:r>
            <a:r>
              <a:rPr lang="de-DE" sz="2200" b="1" dirty="0">
                <a:latin typeface="Calibri" panose="020F0502020204030204" pitchFamily="34" charset="0"/>
                <a:cs typeface="Calibri" panose="020F0502020204030204" pitchFamily="34" charset="0"/>
                <a:sym typeface="Wingdings" panose="05000000000000000000" pitchFamily="2" charset="2"/>
              </a:rPr>
              <a:t>In</a:t>
            </a:r>
            <a:r>
              <a:rPr lang="de-DE" sz="2200" b="1" baseline="30000" dirty="0">
                <a:latin typeface="Calibri" panose="020F0502020204030204" pitchFamily="34" charset="0"/>
                <a:cs typeface="Calibri" panose="020F0502020204030204" pitchFamily="34" charset="0"/>
                <a:sym typeface="Wingdings" panose="05000000000000000000" pitchFamily="2" charset="2"/>
              </a:rPr>
              <a:t>+</a:t>
            </a:r>
            <a:endParaRPr lang="de-DE" sz="2200" b="1" dirty="0">
              <a:latin typeface="Calibri" panose="020F0502020204030204" pitchFamily="34" charset="0"/>
              <a:cs typeface="Calibri" panose="020F0502020204030204" pitchFamily="34" charset="0"/>
            </a:endParaRPr>
          </a:p>
        </p:txBody>
      </p:sp>
      <p:pic>
        <p:nvPicPr>
          <p:cNvPr id="11" name="Grafik 10">
            <a:extLst>
              <a:ext uri="{FF2B5EF4-FFF2-40B4-BE49-F238E27FC236}">
                <a16:creationId xmlns:a16="http://schemas.microsoft.com/office/drawing/2014/main" id="{0E5BBD95-88D1-4522-B565-68BC5A16BAB3}"/>
              </a:ext>
            </a:extLst>
          </p:cNvPr>
          <p:cNvPicPr>
            <a:picLocks noChangeAspect="1"/>
          </p:cNvPicPr>
          <p:nvPr/>
        </p:nvPicPr>
        <p:blipFill rotWithShape="1">
          <a:blip r:embed="rId5"/>
          <a:srcRect l="1648"/>
          <a:stretch/>
        </p:blipFill>
        <p:spPr>
          <a:xfrm>
            <a:off x="4899248" y="1079883"/>
            <a:ext cx="6520271" cy="704471"/>
          </a:xfrm>
          <a:prstGeom prst="rect">
            <a:avLst/>
          </a:prstGeom>
        </p:spPr>
      </p:pic>
      <p:sp>
        <p:nvSpPr>
          <p:cNvPr id="4" name="Textfeld 3">
            <a:extLst>
              <a:ext uri="{FF2B5EF4-FFF2-40B4-BE49-F238E27FC236}">
                <a16:creationId xmlns:a16="http://schemas.microsoft.com/office/drawing/2014/main" id="{3306F36F-BEBB-4620-A8F7-5DBD23480223}"/>
              </a:ext>
            </a:extLst>
          </p:cNvPr>
          <p:cNvSpPr txBox="1"/>
          <p:nvPr/>
        </p:nvSpPr>
        <p:spPr>
          <a:xfrm>
            <a:off x="7213017" y="5964987"/>
            <a:ext cx="2958374" cy="369332"/>
          </a:xfrm>
          <a:prstGeom prst="rect">
            <a:avLst/>
          </a:prstGeom>
          <a:solidFill>
            <a:schemeClr val="bg1"/>
          </a:solidFill>
        </p:spPr>
        <p:txBody>
          <a:bodyPr wrap="none" rtlCol="0">
            <a:spAutoFit/>
          </a:bodyPr>
          <a:lstStyle/>
          <a:p>
            <a:r>
              <a:rPr lang="de-DE" dirty="0" err="1">
                <a:latin typeface="Calibri" panose="020F0502020204030204" pitchFamily="34" charset="0"/>
                <a:cs typeface="Calibri" panose="020F0502020204030204" pitchFamily="34" charset="0"/>
              </a:rPr>
              <a:t>Electrode</a:t>
            </a:r>
            <a:r>
              <a:rPr lang="de-DE" dirty="0">
                <a:latin typeface="Calibri" panose="020F0502020204030204" pitchFamily="34" charset="0"/>
                <a:cs typeface="Calibri" panose="020F0502020204030204" pitchFamily="34" charset="0"/>
              </a:rPr>
              <a:t> – Ion </a:t>
            </a:r>
            <a:r>
              <a:rPr lang="de-DE" dirty="0" err="1">
                <a:latin typeface="Calibri" panose="020F0502020204030204" pitchFamily="34" charset="0"/>
                <a:cs typeface="Calibri" panose="020F0502020204030204" pitchFamily="34" charset="0"/>
              </a:rPr>
              <a:t>Distance</a:t>
            </a:r>
            <a:r>
              <a:rPr lang="de-DE" dirty="0">
                <a:latin typeface="Calibri" panose="020F0502020204030204" pitchFamily="34" charset="0"/>
                <a:cs typeface="Calibri" panose="020F0502020204030204" pitchFamily="34" charset="0"/>
              </a:rPr>
              <a:t> (µm)</a:t>
            </a:r>
          </a:p>
        </p:txBody>
      </p:sp>
      <p:sp>
        <p:nvSpPr>
          <p:cNvPr id="12" name="Textfeld 11">
            <a:extLst>
              <a:ext uri="{FF2B5EF4-FFF2-40B4-BE49-F238E27FC236}">
                <a16:creationId xmlns:a16="http://schemas.microsoft.com/office/drawing/2014/main" id="{2A0F12C6-AD5C-4796-99AB-D6FF6ACAEEEE}"/>
              </a:ext>
            </a:extLst>
          </p:cNvPr>
          <p:cNvSpPr txBox="1"/>
          <p:nvPr/>
        </p:nvSpPr>
        <p:spPr>
          <a:xfrm>
            <a:off x="849299" y="4854626"/>
            <a:ext cx="248786" cy="369332"/>
          </a:xfrm>
          <a:prstGeom prst="rect">
            <a:avLst/>
          </a:prstGeom>
          <a:noFill/>
        </p:spPr>
        <p:txBody>
          <a:bodyPr wrap="none" rtlCol="0">
            <a:spAutoFit/>
          </a:bodyPr>
          <a:lstStyle/>
          <a:p>
            <a:r>
              <a:rPr lang="de-DE" dirty="0"/>
              <a:t>.</a:t>
            </a:r>
          </a:p>
        </p:txBody>
      </p:sp>
      <p:sp>
        <p:nvSpPr>
          <p:cNvPr id="13" name="Rechteck 12">
            <a:extLst>
              <a:ext uri="{FF2B5EF4-FFF2-40B4-BE49-F238E27FC236}">
                <a16:creationId xmlns:a16="http://schemas.microsoft.com/office/drawing/2014/main" id="{A52515E6-148F-4550-95CB-9D79E14EC18F}"/>
              </a:ext>
            </a:extLst>
          </p:cNvPr>
          <p:cNvSpPr/>
          <p:nvPr/>
        </p:nvSpPr>
        <p:spPr>
          <a:xfrm>
            <a:off x="389248" y="5553041"/>
            <a:ext cx="4404281" cy="47320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5" name="Grafik 14">
            <a:extLst>
              <a:ext uri="{FF2B5EF4-FFF2-40B4-BE49-F238E27FC236}">
                <a16:creationId xmlns:a16="http://schemas.microsoft.com/office/drawing/2014/main" id="{5FE4FFE5-EA0B-4C61-80D9-EF8DF67CF721}"/>
              </a:ext>
            </a:extLst>
          </p:cNvPr>
          <p:cNvPicPr>
            <a:picLocks noChangeAspect="1"/>
          </p:cNvPicPr>
          <p:nvPr/>
        </p:nvPicPr>
        <p:blipFill>
          <a:blip r:embed="rId6"/>
          <a:stretch>
            <a:fillRect/>
          </a:stretch>
        </p:blipFill>
        <p:spPr>
          <a:xfrm>
            <a:off x="-2466481" y="3875298"/>
            <a:ext cx="2066110" cy="749162"/>
          </a:xfrm>
          <a:prstGeom prst="rect">
            <a:avLst/>
          </a:prstGeom>
        </p:spPr>
      </p:pic>
    </p:spTree>
    <p:extLst>
      <p:ext uri="{BB962C8B-B14F-4D97-AF65-F5344CB8AC3E}">
        <p14:creationId xmlns:p14="http://schemas.microsoft.com/office/powerpoint/2010/main" val="1534845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 grpId="0" animBg="1"/>
      <p:bldP spid="37" grpId="0"/>
      <p:bldP spid="2" grpId="0"/>
      <p:bldP spid="3" grpId="0"/>
      <p:bldP spid="10" grpId="0"/>
      <p:bldP spid="4" grpId="0" animBg="1"/>
      <p:bldP spid="13" grpId="0" animBg="1"/>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 Box 10">
            <a:extLst>
              <a:ext uri="{FF2B5EF4-FFF2-40B4-BE49-F238E27FC236}">
                <a16:creationId xmlns:a16="http://schemas.microsoft.com/office/drawing/2014/main" id="{23349BAC-2C90-4AE8-86A8-5FAFD88FDF98}"/>
              </a:ext>
            </a:extLst>
          </p:cNvPr>
          <p:cNvSpPr txBox="1">
            <a:spLocks noChangeArrowheads="1"/>
          </p:cNvSpPr>
          <p:nvPr/>
        </p:nvSpPr>
        <p:spPr bwMode="auto">
          <a:xfrm>
            <a:off x="294745" y="62548"/>
            <a:ext cx="308398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defRPr/>
            </a:pPr>
            <a:r>
              <a:rPr lang="de-DE" altLang="en-US" sz="3600" dirty="0">
                <a:solidFill>
                  <a:schemeClr val="bg1">
                    <a:lumMod val="95000"/>
                  </a:schemeClr>
                </a:solidFill>
                <a:latin typeface="Calibri" panose="020F0502020204030204" pitchFamily="34" charset="0"/>
              </a:rPr>
              <a:t>Linear </a:t>
            </a:r>
            <a:r>
              <a:rPr lang="de-DE" altLang="en-US" sz="3600" dirty="0" err="1">
                <a:solidFill>
                  <a:schemeClr val="bg1">
                    <a:lumMod val="95000"/>
                  </a:schemeClr>
                </a:solidFill>
                <a:latin typeface="Calibri" panose="020F0502020204030204" pitchFamily="34" charset="0"/>
              </a:rPr>
              <a:t>ion</a:t>
            </a:r>
            <a:r>
              <a:rPr lang="de-DE" altLang="en-US" sz="3600" dirty="0">
                <a:solidFill>
                  <a:schemeClr val="bg1">
                    <a:lumMod val="95000"/>
                  </a:schemeClr>
                </a:solidFill>
                <a:latin typeface="Calibri" panose="020F0502020204030204" pitchFamily="34" charset="0"/>
              </a:rPr>
              <a:t> traps</a:t>
            </a:r>
          </a:p>
        </p:txBody>
      </p:sp>
      <p:pic>
        <p:nvPicPr>
          <p:cNvPr id="11" name="ION8B.AVI">
            <a:hlinkClick r:id="" action="ppaction://media"/>
            <a:extLst>
              <a:ext uri="{FF2B5EF4-FFF2-40B4-BE49-F238E27FC236}">
                <a16:creationId xmlns:a16="http://schemas.microsoft.com/office/drawing/2014/main" id="{A54A45E7-D29A-4369-B6DA-2DDD7D37C2E3}"/>
              </a:ext>
            </a:extLst>
          </p:cNvPr>
          <p:cNvPicPr>
            <a:picLocks noChangeAspect="1"/>
          </p:cNvPicPr>
          <p:nvPr>
            <a:videoFile r:link="rId2"/>
            <p:extLst>
              <p:ext uri="{DAA4B4D4-6D71-4841-9C94-3DE7FCFB9230}">
                <p14:media xmlns:p14="http://schemas.microsoft.com/office/powerpoint/2010/main" r:link="rId1"/>
              </p:ext>
            </p:extLst>
          </p:nvPr>
        </p:nvPicPr>
        <p:blipFill>
          <a:blip r:embed="rId4">
            <a:extLst>
              <a:ext uri="{28A0092B-C50C-407E-A947-70E740481C1C}">
                <a14:useLocalDpi xmlns:a14="http://schemas.microsoft.com/office/drawing/2010/main" val="0"/>
              </a:ext>
            </a:extLst>
          </a:blip>
          <a:srcRect/>
          <a:stretch>
            <a:fillRect/>
          </a:stretch>
        </p:blipFill>
        <p:spPr bwMode="auto">
          <a:xfrm>
            <a:off x="1836738" y="3965576"/>
            <a:ext cx="3503612" cy="2301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8" name="Picture 3" descr="lineare falle">
            <a:extLst>
              <a:ext uri="{FF2B5EF4-FFF2-40B4-BE49-F238E27FC236}">
                <a16:creationId xmlns:a16="http://schemas.microsoft.com/office/drawing/2014/main" id="{722BCECA-2BC7-46AF-B43A-FCE92271CA8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15089" y="1814514"/>
            <a:ext cx="2771775" cy="199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feld 4">
            <a:extLst>
              <a:ext uri="{FF2B5EF4-FFF2-40B4-BE49-F238E27FC236}">
                <a16:creationId xmlns:a16="http://schemas.microsoft.com/office/drawing/2014/main" id="{AE88216B-78FC-4FD4-AF55-D0C80C798077}"/>
              </a:ext>
            </a:extLst>
          </p:cNvPr>
          <p:cNvSpPr txBox="1">
            <a:spLocks noChangeArrowheads="1"/>
          </p:cNvSpPr>
          <p:nvPr/>
        </p:nvSpPr>
        <p:spPr bwMode="auto">
          <a:xfrm>
            <a:off x="8459788" y="3236914"/>
            <a:ext cx="1016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en-US" sz="2800"/>
              <a:t>U</a:t>
            </a:r>
            <a:r>
              <a:rPr lang="de-DE" altLang="en-US" sz="2800" baseline="-25000"/>
              <a:t>RF </a:t>
            </a:r>
            <a:r>
              <a:rPr lang="de-DE" altLang="en-US" sz="2800" b="1"/>
              <a:t>!</a:t>
            </a:r>
            <a:r>
              <a:rPr lang="de-DE" altLang="en-US" sz="2800" baseline="-25000"/>
              <a:t> </a:t>
            </a:r>
            <a:endParaRPr lang="en-US" altLang="en-US" sz="2800" b="1"/>
          </a:p>
        </p:txBody>
      </p:sp>
      <p:sp>
        <p:nvSpPr>
          <p:cNvPr id="11270" name="Textfeld 13">
            <a:extLst>
              <a:ext uri="{FF2B5EF4-FFF2-40B4-BE49-F238E27FC236}">
                <a16:creationId xmlns:a16="http://schemas.microsoft.com/office/drawing/2014/main" id="{936957AE-B0B8-4E47-84BF-185C9A3A2B36}"/>
              </a:ext>
            </a:extLst>
          </p:cNvPr>
          <p:cNvSpPr txBox="1">
            <a:spLocks noChangeArrowheads="1"/>
          </p:cNvSpPr>
          <p:nvPr/>
        </p:nvSpPr>
        <p:spPr bwMode="auto">
          <a:xfrm>
            <a:off x="9288463" y="1711326"/>
            <a:ext cx="857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en-US" sz="2800"/>
              <a:t>U</a:t>
            </a:r>
            <a:r>
              <a:rPr lang="de-DE" altLang="en-US" sz="2800" baseline="-25000"/>
              <a:t>DC </a:t>
            </a:r>
            <a:endParaRPr lang="en-US" altLang="en-US" sz="2800" b="1"/>
          </a:p>
        </p:txBody>
      </p:sp>
      <p:sp>
        <p:nvSpPr>
          <p:cNvPr id="11271" name="Textfeld 15">
            <a:extLst>
              <a:ext uri="{FF2B5EF4-FFF2-40B4-BE49-F238E27FC236}">
                <a16:creationId xmlns:a16="http://schemas.microsoft.com/office/drawing/2014/main" id="{C824DB05-0B29-41CF-9FCB-D17B0A62ECE3}"/>
              </a:ext>
            </a:extLst>
          </p:cNvPr>
          <p:cNvSpPr txBox="1">
            <a:spLocks noChangeArrowheads="1"/>
          </p:cNvSpPr>
          <p:nvPr/>
        </p:nvSpPr>
        <p:spPr bwMode="auto">
          <a:xfrm>
            <a:off x="5557838" y="3016251"/>
            <a:ext cx="8572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en-US" sz="2800"/>
              <a:t>U</a:t>
            </a:r>
            <a:r>
              <a:rPr lang="de-DE" altLang="en-US" sz="2800" baseline="-25000"/>
              <a:t>DC </a:t>
            </a:r>
            <a:endParaRPr lang="en-US" altLang="en-US" sz="2800" b="1"/>
          </a:p>
        </p:txBody>
      </p:sp>
      <p:sp>
        <p:nvSpPr>
          <p:cNvPr id="17" name="Textfeld 16">
            <a:extLst>
              <a:ext uri="{FF2B5EF4-FFF2-40B4-BE49-F238E27FC236}">
                <a16:creationId xmlns:a16="http://schemas.microsoft.com/office/drawing/2014/main" id="{8F4BD58F-FD3D-4357-A1FD-794D336A7866}"/>
              </a:ext>
            </a:extLst>
          </p:cNvPr>
          <p:cNvSpPr txBox="1">
            <a:spLocks noChangeArrowheads="1"/>
          </p:cNvSpPr>
          <p:nvPr/>
        </p:nvSpPr>
        <p:spPr bwMode="auto">
          <a:xfrm>
            <a:off x="6870700" y="1416051"/>
            <a:ext cx="1047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en-US" sz="2800"/>
              <a:t>U</a:t>
            </a:r>
            <a:r>
              <a:rPr lang="de-DE" altLang="en-US" sz="2800" baseline="-25000"/>
              <a:t>RF</a:t>
            </a:r>
            <a:r>
              <a:rPr lang="de-DE" altLang="en-US" sz="2800"/>
              <a:t> </a:t>
            </a:r>
            <a:r>
              <a:rPr lang="de-DE" altLang="en-US" sz="2800" b="1"/>
              <a:t>!</a:t>
            </a:r>
            <a:r>
              <a:rPr lang="de-DE" altLang="en-US" sz="2800" baseline="-25000"/>
              <a:t> </a:t>
            </a:r>
            <a:endParaRPr lang="en-US" altLang="en-US" sz="2800" b="1"/>
          </a:p>
        </p:txBody>
      </p:sp>
      <p:sp>
        <p:nvSpPr>
          <p:cNvPr id="7" name="Freihandform 6">
            <a:extLst>
              <a:ext uri="{FF2B5EF4-FFF2-40B4-BE49-F238E27FC236}">
                <a16:creationId xmlns:a16="http://schemas.microsoft.com/office/drawing/2014/main" id="{19AEB2B0-F3E9-43A8-A8B2-FD19873A5442}"/>
              </a:ext>
            </a:extLst>
          </p:cNvPr>
          <p:cNvSpPr/>
          <p:nvPr/>
        </p:nvSpPr>
        <p:spPr>
          <a:xfrm>
            <a:off x="6038850" y="1677989"/>
            <a:ext cx="2928938" cy="1387475"/>
          </a:xfrm>
          <a:custGeom>
            <a:avLst/>
            <a:gdLst>
              <a:gd name="connsiteX0" fmla="*/ 0 w 2928657"/>
              <a:gd name="connsiteY0" fmla="*/ 452063 h 1387012"/>
              <a:gd name="connsiteX1" fmla="*/ 41097 w 2928657"/>
              <a:gd name="connsiteY1" fmla="*/ 503434 h 1387012"/>
              <a:gd name="connsiteX2" fmla="*/ 61645 w 2928657"/>
              <a:gd name="connsiteY2" fmla="*/ 523983 h 1387012"/>
              <a:gd name="connsiteX3" fmla="*/ 92468 w 2928657"/>
              <a:gd name="connsiteY3" fmla="*/ 534257 h 1387012"/>
              <a:gd name="connsiteX4" fmla="*/ 133564 w 2928657"/>
              <a:gd name="connsiteY4" fmla="*/ 565079 h 1387012"/>
              <a:gd name="connsiteX5" fmla="*/ 174661 w 2928657"/>
              <a:gd name="connsiteY5" fmla="*/ 606176 h 1387012"/>
              <a:gd name="connsiteX6" fmla="*/ 215758 w 2928657"/>
              <a:gd name="connsiteY6" fmla="*/ 667821 h 1387012"/>
              <a:gd name="connsiteX7" fmla="*/ 267128 w 2928657"/>
              <a:gd name="connsiteY7" fmla="*/ 729466 h 1387012"/>
              <a:gd name="connsiteX8" fmla="*/ 297951 w 2928657"/>
              <a:gd name="connsiteY8" fmla="*/ 750014 h 1387012"/>
              <a:gd name="connsiteX9" fmla="*/ 349322 w 2928657"/>
              <a:gd name="connsiteY9" fmla="*/ 801385 h 1387012"/>
              <a:gd name="connsiteX10" fmla="*/ 369870 w 2928657"/>
              <a:gd name="connsiteY10" fmla="*/ 832207 h 1387012"/>
              <a:gd name="connsiteX11" fmla="*/ 400692 w 2928657"/>
              <a:gd name="connsiteY11" fmla="*/ 852756 h 1387012"/>
              <a:gd name="connsiteX12" fmla="*/ 482886 w 2928657"/>
              <a:gd name="connsiteY12" fmla="*/ 924675 h 1387012"/>
              <a:gd name="connsiteX13" fmla="*/ 513708 w 2928657"/>
              <a:gd name="connsiteY13" fmla="*/ 934949 h 1387012"/>
              <a:gd name="connsiteX14" fmla="*/ 575353 w 2928657"/>
              <a:gd name="connsiteY14" fmla="*/ 976045 h 1387012"/>
              <a:gd name="connsiteX15" fmla="*/ 606176 w 2928657"/>
              <a:gd name="connsiteY15" fmla="*/ 996594 h 1387012"/>
              <a:gd name="connsiteX16" fmla="*/ 636998 w 2928657"/>
              <a:gd name="connsiteY16" fmla="*/ 1006868 h 1387012"/>
              <a:gd name="connsiteX17" fmla="*/ 667821 w 2928657"/>
              <a:gd name="connsiteY17" fmla="*/ 1037690 h 1387012"/>
              <a:gd name="connsiteX18" fmla="*/ 729465 w 2928657"/>
              <a:gd name="connsiteY18" fmla="*/ 1058239 h 1387012"/>
              <a:gd name="connsiteX19" fmla="*/ 811659 w 2928657"/>
              <a:gd name="connsiteY19" fmla="*/ 1119884 h 1387012"/>
              <a:gd name="connsiteX20" fmla="*/ 873304 w 2928657"/>
              <a:gd name="connsiteY20" fmla="*/ 1140432 h 1387012"/>
              <a:gd name="connsiteX21" fmla="*/ 904126 w 2928657"/>
              <a:gd name="connsiteY21" fmla="*/ 1150706 h 1387012"/>
              <a:gd name="connsiteX22" fmla="*/ 945223 w 2928657"/>
              <a:gd name="connsiteY22" fmla="*/ 1160980 h 1387012"/>
              <a:gd name="connsiteX23" fmla="*/ 1017142 w 2928657"/>
              <a:gd name="connsiteY23" fmla="*/ 1181529 h 1387012"/>
              <a:gd name="connsiteX24" fmla="*/ 1119883 w 2928657"/>
              <a:gd name="connsiteY24" fmla="*/ 1232899 h 1387012"/>
              <a:gd name="connsiteX25" fmla="*/ 1171254 w 2928657"/>
              <a:gd name="connsiteY25" fmla="*/ 1263722 h 1387012"/>
              <a:gd name="connsiteX26" fmla="*/ 1202077 w 2928657"/>
              <a:gd name="connsiteY26" fmla="*/ 1284270 h 1387012"/>
              <a:gd name="connsiteX27" fmla="*/ 1325367 w 2928657"/>
              <a:gd name="connsiteY27" fmla="*/ 1315093 h 1387012"/>
              <a:gd name="connsiteX28" fmla="*/ 1356189 w 2928657"/>
              <a:gd name="connsiteY28" fmla="*/ 1325367 h 1387012"/>
              <a:gd name="connsiteX29" fmla="*/ 1417834 w 2928657"/>
              <a:gd name="connsiteY29" fmla="*/ 1356189 h 1387012"/>
              <a:gd name="connsiteX30" fmla="*/ 1571946 w 2928657"/>
              <a:gd name="connsiteY30" fmla="*/ 1366463 h 1387012"/>
              <a:gd name="connsiteX31" fmla="*/ 1633591 w 2928657"/>
              <a:gd name="connsiteY31" fmla="*/ 1376738 h 1387012"/>
              <a:gd name="connsiteX32" fmla="*/ 1664414 w 2928657"/>
              <a:gd name="connsiteY32" fmla="*/ 1387012 h 1387012"/>
              <a:gd name="connsiteX33" fmla="*/ 1695236 w 2928657"/>
              <a:gd name="connsiteY33" fmla="*/ 1376738 h 1387012"/>
              <a:gd name="connsiteX34" fmla="*/ 1839074 w 2928657"/>
              <a:gd name="connsiteY34" fmla="*/ 1356189 h 1387012"/>
              <a:gd name="connsiteX35" fmla="*/ 1931542 w 2928657"/>
              <a:gd name="connsiteY35" fmla="*/ 1315093 h 1387012"/>
              <a:gd name="connsiteX36" fmla="*/ 1962364 w 2928657"/>
              <a:gd name="connsiteY36" fmla="*/ 1304818 h 1387012"/>
              <a:gd name="connsiteX37" fmla="*/ 1993187 w 2928657"/>
              <a:gd name="connsiteY37" fmla="*/ 1294544 h 1387012"/>
              <a:gd name="connsiteX38" fmla="*/ 2024009 w 2928657"/>
              <a:gd name="connsiteY38" fmla="*/ 1273996 h 1387012"/>
              <a:gd name="connsiteX39" fmla="*/ 2065106 w 2928657"/>
              <a:gd name="connsiteY39" fmla="*/ 1253448 h 1387012"/>
              <a:gd name="connsiteX40" fmla="*/ 2106203 w 2928657"/>
              <a:gd name="connsiteY40" fmla="*/ 1212351 h 1387012"/>
              <a:gd name="connsiteX41" fmla="*/ 2137025 w 2928657"/>
              <a:gd name="connsiteY41" fmla="*/ 1181529 h 1387012"/>
              <a:gd name="connsiteX42" fmla="*/ 2178122 w 2928657"/>
              <a:gd name="connsiteY42" fmla="*/ 1160980 h 1387012"/>
              <a:gd name="connsiteX43" fmla="*/ 2208944 w 2928657"/>
              <a:gd name="connsiteY43" fmla="*/ 1130158 h 1387012"/>
              <a:gd name="connsiteX44" fmla="*/ 2270589 w 2928657"/>
              <a:gd name="connsiteY44" fmla="*/ 1089061 h 1387012"/>
              <a:gd name="connsiteX45" fmla="*/ 2291137 w 2928657"/>
              <a:gd name="connsiteY45" fmla="*/ 1047965 h 1387012"/>
              <a:gd name="connsiteX46" fmla="*/ 2321960 w 2928657"/>
              <a:gd name="connsiteY46" fmla="*/ 1027416 h 1387012"/>
              <a:gd name="connsiteX47" fmla="*/ 2383605 w 2928657"/>
              <a:gd name="connsiteY47" fmla="*/ 965771 h 1387012"/>
              <a:gd name="connsiteX48" fmla="*/ 2414427 w 2928657"/>
              <a:gd name="connsiteY48" fmla="*/ 934949 h 1387012"/>
              <a:gd name="connsiteX49" fmla="*/ 2434976 w 2928657"/>
              <a:gd name="connsiteY49" fmla="*/ 904126 h 1387012"/>
              <a:gd name="connsiteX50" fmla="*/ 2465798 w 2928657"/>
              <a:gd name="connsiteY50" fmla="*/ 883578 h 1387012"/>
              <a:gd name="connsiteX51" fmla="*/ 2517169 w 2928657"/>
              <a:gd name="connsiteY51" fmla="*/ 811659 h 1387012"/>
              <a:gd name="connsiteX52" fmla="*/ 2537717 w 2928657"/>
              <a:gd name="connsiteY52" fmla="*/ 780836 h 1387012"/>
              <a:gd name="connsiteX53" fmla="*/ 2568540 w 2928657"/>
              <a:gd name="connsiteY53" fmla="*/ 708917 h 1387012"/>
              <a:gd name="connsiteX54" fmla="*/ 2578814 w 2928657"/>
              <a:gd name="connsiteY54" fmla="*/ 678095 h 1387012"/>
              <a:gd name="connsiteX55" fmla="*/ 2640459 w 2928657"/>
              <a:gd name="connsiteY55" fmla="*/ 595902 h 1387012"/>
              <a:gd name="connsiteX56" fmla="*/ 2661007 w 2928657"/>
              <a:gd name="connsiteY56" fmla="*/ 534257 h 1387012"/>
              <a:gd name="connsiteX57" fmla="*/ 2671281 w 2928657"/>
              <a:gd name="connsiteY57" fmla="*/ 503434 h 1387012"/>
              <a:gd name="connsiteX58" fmla="*/ 2691830 w 2928657"/>
              <a:gd name="connsiteY58" fmla="*/ 472612 h 1387012"/>
              <a:gd name="connsiteX59" fmla="*/ 2732926 w 2928657"/>
              <a:gd name="connsiteY59" fmla="*/ 421241 h 1387012"/>
              <a:gd name="connsiteX60" fmla="*/ 2774023 w 2928657"/>
              <a:gd name="connsiteY60" fmla="*/ 359596 h 1387012"/>
              <a:gd name="connsiteX61" fmla="*/ 2825394 w 2928657"/>
              <a:gd name="connsiteY61" fmla="*/ 267129 h 1387012"/>
              <a:gd name="connsiteX62" fmla="*/ 2845942 w 2928657"/>
              <a:gd name="connsiteY62" fmla="*/ 236306 h 1387012"/>
              <a:gd name="connsiteX63" fmla="*/ 2866490 w 2928657"/>
              <a:gd name="connsiteY63" fmla="*/ 164387 h 1387012"/>
              <a:gd name="connsiteX64" fmla="*/ 2887039 w 2928657"/>
              <a:gd name="connsiteY64" fmla="*/ 133565 h 1387012"/>
              <a:gd name="connsiteX65" fmla="*/ 2897313 w 2928657"/>
              <a:gd name="connsiteY65" fmla="*/ 102742 h 1387012"/>
              <a:gd name="connsiteX66" fmla="*/ 2907587 w 2928657"/>
              <a:gd name="connsiteY66" fmla="*/ 61645 h 1387012"/>
              <a:gd name="connsiteX67" fmla="*/ 2928135 w 2928657"/>
              <a:gd name="connsiteY67" fmla="*/ 0 h 138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928657" h="1387012">
                <a:moveTo>
                  <a:pt x="0" y="452063"/>
                </a:moveTo>
                <a:cubicBezTo>
                  <a:pt x="13699" y="469187"/>
                  <a:pt x="26826" y="486784"/>
                  <a:pt x="41097" y="503434"/>
                </a:cubicBezTo>
                <a:cubicBezTo>
                  <a:pt x="47401" y="510789"/>
                  <a:pt x="53339" y="518999"/>
                  <a:pt x="61645" y="523983"/>
                </a:cubicBezTo>
                <a:cubicBezTo>
                  <a:pt x="70932" y="529555"/>
                  <a:pt x="82194" y="530832"/>
                  <a:pt x="92468" y="534257"/>
                </a:cubicBezTo>
                <a:cubicBezTo>
                  <a:pt x="106167" y="544531"/>
                  <a:pt x="120677" y="553803"/>
                  <a:pt x="133564" y="565079"/>
                </a:cubicBezTo>
                <a:cubicBezTo>
                  <a:pt x="148144" y="577836"/>
                  <a:pt x="174661" y="606176"/>
                  <a:pt x="174661" y="606176"/>
                </a:cubicBezTo>
                <a:cubicBezTo>
                  <a:pt x="192717" y="660343"/>
                  <a:pt x="173002" y="616514"/>
                  <a:pt x="215758" y="667821"/>
                </a:cubicBezTo>
                <a:cubicBezTo>
                  <a:pt x="252491" y="711901"/>
                  <a:pt x="218014" y="688537"/>
                  <a:pt x="267128" y="729466"/>
                </a:cubicBezTo>
                <a:cubicBezTo>
                  <a:pt x="276614" y="737371"/>
                  <a:pt x="288658" y="741883"/>
                  <a:pt x="297951" y="750014"/>
                </a:cubicBezTo>
                <a:cubicBezTo>
                  <a:pt x="316176" y="765961"/>
                  <a:pt x="335889" y="781236"/>
                  <a:pt x="349322" y="801385"/>
                </a:cubicBezTo>
                <a:cubicBezTo>
                  <a:pt x="356171" y="811659"/>
                  <a:pt x="361139" y="823476"/>
                  <a:pt x="369870" y="832207"/>
                </a:cubicBezTo>
                <a:cubicBezTo>
                  <a:pt x="378601" y="840938"/>
                  <a:pt x="391399" y="844625"/>
                  <a:pt x="400692" y="852756"/>
                </a:cubicBezTo>
                <a:cubicBezTo>
                  <a:pt x="436397" y="883998"/>
                  <a:pt x="444355" y="905409"/>
                  <a:pt x="482886" y="924675"/>
                </a:cubicBezTo>
                <a:cubicBezTo>
                  <a:pt x="492572" y="929518"/>
                  <a:pt x="503434" y="931524"/>
                  <a:pt x="513708" y="934949"/>
                </a:cubicBezTo>
                <a:cubicBezTo>
                  <a:pt x="549825" y="989124"/>
                  <a:pt x="513430" y="949507"/>
                  <a:pt x="575353" y="976045"/>
                </a:cubicBezTo>
                <a:cubicBezTo>
                  <a:pt x="586703" y="980909"/>
                  <a:pt x="595131" y="991072"/>
                  <a:pt x="606176" y="996594"/>
                </a:cubicBezTo>
                <a:cubicBezTo>
                  <a:pt x="615862" y="1001437"/>
                  <a:pt x="626724" y="1003443"/>
                  <a:pt x="636998" y="1006868"/>
                </a:cubicBezTo>
                <a:cubicBezTo>
                  <a:pt x="647272" y="1017142"/>
                  <a:pt x="655120" y="1030634"/>
                  <a:pt x="667821" y="1037690"/>
                </a:cubicBezTo>
                <a:cubicBezTo>
                  <a:pt x="686755" y="1048209"/>
                  <a:pt x="729465" y="1058239"/>
                  <a:pt x="729465" y="1058239"/>
                </a:cubicBezTo>
                <a:cubicBezTo>
                  <a:pt x="753806" y="1082578"/>
                  <a:pt x="776810" y="1108268"/>
                  <a:pt x="811659" y="1119884"/>
                </a:cubicBezTo>
                <a:lnTo>
                  <a:pt x="873304" y="1140432"/>
                </a:lnTo>
                <a:cubicBezTo>
                  <a:pt x="883578" y="1143857"/>
                  <a:pt x="893620" y="1148079"/>
                  <a:pt x="904126" y="1150706"/>
                </a:cubicBezTo>
                <a:cubicBezTo>
                  <a:pt x="917825" y="1154131"/>
                  <a:pt x="931646" y="1157101"/>
                  <a:pt x="945223" y="1160980"/>
                </a:cubicBezTo>
                <a:cubicBezTo>
                  <a:pt x="1048440" y="1190470"/>
                  <a:pt x="888611" y="1149394"/>
                  <a:pt x="1017142" y="1181529"/>
                </a:cubicBezTo>
                <a:cubicBezTo>
                  <a:pt x="1090536" y="1230457"/>
                  <a:pt x="1054828" y="1216635"/>
                  <a:pt x="1119883" y="1232899"/>
                </a:cubicBezTo>
                <a:cubicBezTo>
                  <a:pt x="1160019" y="1273035"/>
                  <a:pt x="1117906" y="1237048"/>
                  <a:pt x="1171254" y="1263722"/>
                </a:cubicBezTo>
                <a:cubicBezTo>
                  <a:pt x="1182299" y="1269244"/>
                  <a:pt x="1190472" y="1280050"/>
                  <a:pt x="1202077" y="1284270"/>
                </a:cubicBezTo>
                <a:cubicBezTo>
                  <a:pt x="1315019" y="1325339"/>
                  <a:pt x="1248347" y="1289420"/>
                  <a:pt x="1325367" y="1315093"/>
                </a:cubicBezTo>
                <a:cubicBezTo>
                  <a:pt x="1335641" y="1318518"/>
                  <a:pt x="1346503" y="1320524"/>
                  <a:pt x="1356189" y="1325367"/>
                </a:cubicBezTo>
                <a:cubicBezTo>
                  <a:pt x="1385379" y="1339962"/>
                  <a:pt x="1384633" y="1352500"/>
                  <a:pt x="1417834" y="1356189"/>
                </a:cubicBezTo>
                <a:cubicBezTo>
                  <a:pt x="1469004" y="1361874"/>
                  <a:pt x="1520575" y="1363038"/>
                  <a:pt x="1571946" y="1366463"/>
                </a:cubicBezTo>
                <a:cubicBezTo>
                  <a:pt x="1592494" y="1369888"/>
                  <a:pt x="1613255" y="1372219"/>
                  <a:pt x="1633591" y="1376738"/>
                </a:cubicBezTo>
                <a:cubicBezTo>
                  <a:pt x="1644163" y="1379087"/>
                  <a:pt x="1653584" y="1387012"/>
                  <a:pt x="1664414" y="1387012"/>
                </a:cubicBezTo>
                <a:cubicBezTo>
                  <a:pt x="1675244" y="1387012"/>
                  <a:pt x="1684571" y="1378620"/>
                  <a:pt x="1695236" y="1376738"/>
                </a:cubicBezTo>
                <a:cubicBezTo>
                  <a:pt x="1742932" y="1368321"/>
                  <a:pt x="1839074" y="1356189"/>
                  <a:pt x="1839074" y="1356189"/>
                </a:cubicBezTo>
                <a:cubicBezTo>
                  <a:pt x="1887921" y="1323626"/>
                  <a:pt x="1858180" y="1339548"/>
                  <a:pt x="1931542" y="1315093"/>
                </a:cubicBezTo>
                <a:lnTo>
                  <a:pt x="1962364" y="1304818"/>
                </a:lnTo>
                <a:lnTo>
                  <a:pt x="1993187" y="1294544"/>
                </a:lnTo>
                <a:cubicBezTo>
                  <a:pt x="2003461" y="1287695"/>
                  <a:pt x="2013288" y="1280122"/>
                  <a:pt x="2024009" y="1273996"/>
                </a:cubicBezTo>
                <a:cubicBezTo>
                  <a:pt x="2037307" y="1266397"/>
                  <a:pt x="2052853" y="1262637"/>
                  <a:pt x="2065106" y="1253448"/>
                </a:cubicBezTo>
                <a:cubicBezTo>
                  <a:pt x="2080605" y="1241824"/>
                  <a:pt x="2092504" y="1226050"/>
                  <a:pt x="2106203" y="1212351"/>
                </a:cubicBezTo>
                <a:cubicBezTo>
                  <a:pt x="2116477" y="1202077"/>
                  <a:pt x="2124029" y="1188027"/>
                  <a:pt x="2137025" y="1181529"/>
                </a:cubicBezTo>
                <a:cubicBezTo>
                  <a:pt x="2150724" y="1174679"/>
                  <a:pt x="2165659" y="1169882"/>
                  <a:pt x="2178122" y="1160980"/>
                </a:cubicBezTo>
                <a:cubicBezTo>
                  <a:pt x="2189945" y="1152535"/>
                  <a:pt x="2197475" y="1139078"/>
                  <a:pt x="2208944" y="1130158"/>
                </a:cubicBezTo>
                <a:cubicBezTo>
                  <a:pt x="2228438" y="1114996"/>
                  <a:pt x="2270589" y="1089061"/>
                  <a:pt x="2270589" y="1089061"/>
                </a:cubicBezTo>
                <a:cubicBezTo>
                  <a:pt x="2277438" y="1075362"/>
                  <a:pt x="2281332" y="1059731"/>
                  <a:pt x="2291137" y="1047965"/>
                </a:cubicBezTo>
                <a:cubicBezTo>
                  <a:pt x="2299042" y="1038479"/>
                  <a:pt x="2312731" y="1035620"/>
                  <a:pt x="2321960" y="1027416"/>
                </a:cubicBezTo>
                <a:cubicBezTo>
                  <a:pt x="2343679" y="1008110"/>
                  <a:pt x="2363057" y="986319"/>
                  <a:pt x="2383605" y="965771"/>
                </a:cubicBezTo>
                <a:cubicBezTo>
                  <a:pt x="2393879" y="955497"/>
                  <a:pt x="2406367" y="947038"/>
                  <a:pt x="2414427" y="934949"/>
                </a:cubicBezTo>
                <a:cubicBezTo>
                  <a:pt x="2421277" y="924675"/>
                  <a:pt x="2426244" y="912858"/>
                  <a:pt x="2434976" y="904126"/>
                </a:cubicBezTo>
                <a:cubicBezTo>
                  <a:pt x="2443707" y="895395"/>
                  <a:pt x="2455524" y="890427"/>
                  <a:pt x="2465798" y="883578"/>
                </a:cubicBezTo>
                <a:cubicBezTo>
                  <a:pt x="2514232" y="810927"/>
                  <a:pt x="2453438" y="900883"/>
                  <a:pt x="2517169" y="811659"/>
                </a:cubicBezTo>
                <a:cubicBezTo>
                  <a:pt x="2524346" y="801611"/>
                  <a:pt x="2530868" y="791110"/>
                  <a:pt x="2537717" y="780836"/>
                </a:cubicBezTo>
                <a:cubicBezTo>
                  <a:pt x="2559099" y="695307"/>
                  <a:pt x="2533063" y="779869"/>
                  <a:pt x="2568540" y="708917"/>
                </a:cubicBezTo>
                <a:cubicBezTo>
                  <a:pt x="2573383" y="699231"/>
                  <a:pt x="2573555" y="687562"/>
                  <a:pt x="2578814" y="678095"/>
                </a:cubicBezTo>
                <a:cubicBezTo>
                  <a:pt x="2607859" y="625813"/>
                  <a:pt x="2609281" y="627078"/>
                  <a:pt x="2640459" y="595902"/>
                </a:cubicBezTo>
                <a:lnTo>
                  <a:pt x="2661007" y="534257"/>
                </a:lnTo>
                <a:cubicBezTo>
                  <a:pt x="2664432" y="523983"/>
                  <a:pt x="2665273" y="512445"/>
                  <a:pt x="2671281" y="503434"/>
                </a:cubicBezTo>
                <a:cubicBezTo>
                  <a:pt x="2678131" y="493160"/>
                  <a:pt x="2684116" y="482254"/>
                  <a:pt x="2691830" y="472612"/>
                </a:cubicBezTo>
                <a:cubicBezTo>
                  <a:pt x="2725577" y="430429"/>
                  <a:pt x="2701310" y="476570"/>
                  <a:pt x="2732926" y="421241"/>
                </a:cubicBezTo>
                <a:cubicBezTo>
                  <a:pt x="2766099" y="363187"/>
                  <a:pt x="2737399" y="396219"/>
                  <a:pt x="2774023" y="359596"/>
                </a:cubicBezTo>
                <a:cubicBezTo>
                  <a:pt x="2792107" y="305344"/>
                  <a:pt x="2778289" y="337787"/>
                  <a:pt x="2825394" y="267129"/>
                </a:cubicBezTo>
                <a:lnTo>
                  <a:pt x="2845942" y="236306"/>
                </a:lnTo>
                <a:cubicBezTo>
                  <a:pt x="2849234" y="223139"/>
                  <a:pt x="2859120" y="179126"/>
                  <a:pt x="2866490" y="164387"/>
                </a:cubicBezTo>
                <a:cubicBezTo>
                  <a:pt x="2872012" y="153343"/>
                  <a:pt x="2880189" y="143839"/>
                  <a:pt x="2887039" y="133565"/>
                </a:cubicBezTo>
                <a:cubicBezTo>
                  <a:pt x="2890464" y="123291"/>
                  <a:pt x="2894338" y="113155"/>
                  <a:pt x="2897313" y="102742"/>
                </a:cubicBezTo>
                <a:cubicBezTo>
                  <a:pt x="2901192" y="89165"/>
                  <a:pt x="2902025" y="74624"/>
                  <a:pt x="2907587" y="61645"/>
                </a:cubicBezTo>
                <a:cubicBezTo>
                  <a:pt x="2933834" y="401"/>
                  <a:pt x="2928135" y="61371"/>
                  <a:pt x="2928135" y="0"/>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Textfeld 9">
            <a:extLst>
              <a:ext uri="{FF2B5EF4-FFF2-40B4-BE49-F238E27FC236}">
                <a16:creationId xmlns:a16="http://schemas.microsoft.com/office/drawing/2014/main" id="{2F35481D-83E8-4C9F-AA52-D44309B16576}"/>
              </a:ext>
            </a:extLst>
          </p:cNvPr>
          <p:cNvSpPr txBox="1">
            <a:spLocks noChangeArrowheads="1"/>
          </p:cNvSpPr>
          <p:nvPr/>
        </p:nvSpPr>
        <p:spPr bwMode="auto">
          <a:xfrm>
            <a:off x="1936751" y="3354389"/>
            <a:ext cx="31464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en-US" sz="1800"/>
              <a:t>Radial direction: RF potential</a:t>
            </a:r>
            <a:endParaRPr lang="en-US" altLang="en-US" sz="1800"/>
          </a:p>
        </p:txBody>
      </p:sp>
      <p:sp>
        <p:nvSpPr>
          <p:cNvPr id="11275" name="Textfeld 12">
            <a:extLst>
              <a:ext uri="{FF2B5EF4-FFF2-40B4-BE49-F238E27FC236}">
                <a16:creationId xmlns:a16="http://schemas.microsoft.com/office/drawing/2014/main" id="{FF94ECD8-6CE1-4519-8284-7C3F72D05478}"/>
              </a:ext>
            </a:extLst>
          </p:cNvPr>
          <p:cNvSpPr txBox="1">
            <a:spLocks noChangeArrowheads="1"/>
          </p:cNvSpPr>
          <p:nvPr/>
        </p:nvSpPr>
        <p:spPr bwMode="auto">
          <a:xfrm>
            <a:off x="1936751" y="1346200"/>
            <a:ext cx="30194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en-US" sz="1800"/>
              <a:t>Axial direction: DC potential</a:t>
            </a:r>
            <a:endParaRPr lang="en-US" altLang="en-US" sz="1800"/>
          </a:p>
        </p:txBody>
      </p:sp>
      <p:cxnSp>
        <p:nvCxnSpPr>
          <p:cNvPr id="4" name="Gerader Verbinder 3">
            <a:extLst>
              <a:ext uri="{FF2B5EF4-FFF2-40B4-BE49-F238E27FC236}">
                <a16:creationId xmlns:a16="http://schemas.microsoft.com/office/drawing/2014/main" id="{C215B723-D169-490B-A2F1-FF004AFE3978}"/>
              </a:ext>
            </a:extLst>
          </p:cNvPr>
          <p:cNvCxnSpPr/>
          <p:nvPr/>
        </p:nvCxnSpPr>
        <p:spPr>
          <a:xfrm flipV="1">
            <a:off x="6996114" y="2347914"/>
            <a:ext cx="1844675" cy="82073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Textfeld 1">
            <a:extLst>
              <a:ext uri="{FF2B5EF4-FFF2-40B4-BE49-F238E27FC236}">
                <a16:creationId xmlns:a16="http://schemas.microsoft.com/office/drawing/2014/main" id="{36B90936-76BB-468B-9CAE-988FCF8F2CE8}"/>
              </a:ext>
            </a:extLst>
          </p:cNvPr>
          <p:cNvSpPr txBox="1">
            <a:spLocks noChangeArrowheads="1"/>
          </p:cNvSpPr>
          <p:nvPr/>
        </p:nvSpPr>
        <p:spPr bwMode="auto">
          <a:xfrm>
            <a:off x="8764589" y="2387600"/>
            <a:ext cx="9350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de-DE" altLang="de-DE" sz="1800" b="1">
                <a:solidFill>
                  <a:srgbClr val="FF0000"/>
                </a:solidFill>
              </a:rPr>
              <a:t>E</a:t>
            </a:r>
            <a:r>
              <a:rPr lang="de-DE" altLang="de-DE" sz="1800" b="1" baseline="-25000">
                <a:solidFill>
                  <a:srgbClr val="FF0000"/>
                </a:solidFill>
              </a:rPr>
              <a:t>RF</a:t>
            </a:r>
            <a:r>
              <a:rPr lang="de-DE" altLang="de-DE" sz="1800" b="1">
                <a:solidFill>
                  <a:srgbClr val="FF0000"/>
                </a:solidFill>
              </a:rPr>
              <a:t> = 0</a:t>
            </a:r>
          </a:p>
        </p:txBody>
      </p:sp>
      <p:cxnSp>
        <p:nvCxnSpPr>
          <p:cNvPr id="14" name="Gerade Verbindung mit Pfeil 13">
            <a:extLst>
              <a:ext uri="{FF2B5EF4-FFF2-40B4-BE49-F238E27FC236}">
                <a16:creationId xmlns:a16="http://schemas.microsoft.com/office/drawing/2014/main" id="{2B59F2B4-5A44-48CE-A283-021195D3A182}"/>
              </a:ext>
            </a:extLst>
          </p:cNvPr>
          <p:cNvCxnSpPr>
            <a:cxnSpLocks/>
          </p:cNvCxnSpPr>
          <p:nvPr/>
        </p:nvCxnSpPr>
        <p:spPr>
          <a:xfrm flipV="1">
            <a:off x="6321332" y="4074574"/>
            <a:ext cx="573708" cy="30109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Gerade Verbindung mit Pfeil 14">
            <a:extLst>
              <a:ext uri="{FF2B5EF4-FFF2-40B4-BE49-F238E27FC236}">
                <a16:creationId xmlns:a16="http://schemas.microsoft.com/office/drawing/2014/main" id="{A1EF76DF-B8EC-476B-95AC-C9D280358D74}"/>
              </a:ext>
            </a:extLst>
          </p:cNvPr>
          <p:cNvCxnSpPr>
            <a:cxnSpLocks/>
          </p:cNvCxnSpPr>
          <p:nvPr/>
        </p:nvCxnSpPr>
        <p:spPr>
          <a:xfrm>
            <a:off x="6312543" y="4380582"/>
            <a:ext cx="70300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Gerade Verbindung mit Pfeil 15">
            <a:extLst>
              <a:ext uri="{FF2B5EF4-FFF2-40B4-BE49-F238E27FC236}">
                <a16:creationId xmlns:a16="http://schemas.microsoft.com/office/drawing/2014/main" id="{36474B7D-6339-4431-87D0-27B9B7B84EF8}"/>
              </a:ext>
            </a:extLst>
          </p:cNvPr>
          <p:cNvCxnSpPr>
            <a:cxnSpLocks/>
          </p:cNvCxnSpPr>
          <p:nvPr/>
        </p:nvCxnSpPr>
        <p:spPr>
          <a:xfrm flipV="1">
            <a:off x="6312543" y="3862649"/>
            <a:ext cx="0" cy="513017"/>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 name="Textfeld 17">
            <a:extLst>
              <a:ext uri="{FF2B5EF4-FFF2-40B4-BE49-F238E27FC236}">
                <a16:creationId xmlns:a16="http://schemas.microsoft.com/office/drawing/2014/main" id="{38D8A821-3B08-4DE1-8E7F-9A68D2CFE628}"/>
              </a:ext>
            </a:extLst>
          </p:cNvPr>
          <p:cNvSpPr txBox="1"/>
          <p:nvPr/>
        </p:nvSpPr>
        <p:spPr>
          <a:xfrm>
            <a:off x="6252882" y="4381706"/>
            <a:ext cx="708912"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radial</a:t>
            </a:r>
          </a:p>
        </p:txBody>
      </p:sp>
      <p:sp>
        <p:nvSpPr>
          <p:cNvPr id="19" name="Textfeld 18">
            <a:extLst>
              <a:ext uri="{FF2B5EF4-FFF2-40B4-BE49-F238E27FC236}">
                <a16:creationId xmlns:a16="http://schemas.microsoft.com/office/drawing/2014/main" id="{0B919E4C-7E4E-4056-BEA3-A76A1C156BB0}"/>
              </a:ext>
            </a:extLst>
          </p:cNvPr>
          <p:cNvSpPr txBox="1"/>
          <p:nvPr/>
        </p:nvSpPr>
        <p:spPr>
          <a:xfrm rot="19847504">
            <a:off x="6335764" y="3814449"/>
            <a:ext cx="608949"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axial</a:t>
            </a:r>
          </a:p>
        </p:txBody>
      </p:sp>
    </p:spTree>
    <p:extLst>
      <p:ext uri="{BB962C8B-B14F-4D97-AF65-F5344CB8AC3E}">
        <p14:creationId xmlns:p14="http://schemas.microsoft.com/office/powerpoint/2010/main" val="21854699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p:cTn id="19" fill="hold" display="0">
                  <p:stCondLst>
                    <p:cond delay="indefinite"/>
                  </p:stCondLst>
                  <p:endCondLst>
                    <p:cond evt="onNext" delay="0">
                      <p:tgtEl>
                        <p:sldTgt/>
                      </p:tgtEl>
                    </p:cond>
                    <p:cond evt="onPrev" delay="0">
                      <p:tgtEl>
                        <p:sldTgt/>
                      </p:tgtEl>
                    </p:cond>
                  </p:endCondLst>
                </p:cTn>
                <p:tgtEl>
                  <p:spTgt spid="11"/>
                </p:tgtEl>
              </p:cMediaNode>
            </p:video>
          </p:childTnLst>
        </p:cTn>
      </p:par>
    </p:tnLst>
    <p:bldLst>
      <p:bldP spid="5" grpId="0"/>
      <p:bldP spid="17" grpId="0"/>
      <p:bldP spid="10" grpId="0"/>
      <p:bldP spid="2"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llipse 2">
            <a:extLst>
              <a:ext uri="{FF2B5EF4-FFF2-40B4-BE49-F238E27FC236}">
                <a16:creationId xmlns:a16="http://schemas.microsoft.com/office/drawing/2014/main" id="{E1B185E6-CEAF-44CF-B63F-411FFA635669}"/>
              </a:ext>
            </a:extLst>
          </p:cNvPr>
          <p:cNvSpPr/>
          <p:nvPr/>
        </p:nvSpPr>
        <p:spPr>
          <a:xfrm>
            <a:off x="3824288" y="4135440"/>
            <a:ext cx="850900" cy="852488"/>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 name="Ellipse 3">
            <a:extLst>
              <a:ext uri="{FF2B5EF4-FFF2-40B4-BE49-F238E27FC236}">
                <a16:creationId xmlns:a16="http://schemas.microsoft.com/office/drawing/2014/main" id="{2C45973C-75D6-4679-BFBF-35EA9C21A01C}"/>
              </a:ext>
            </a:extLst>
          </p:cNvPr>
          <p:cNvSpPr/>
          <p:nvPr/>
        </p:nvSpPr>
        <p:spPr>
          <a:xfrm>
            <a:off x="3979864" y="4291015"/>
            <a:ext cx="541337" cy="541338"/>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 name="Ellipse 4">
            <a:extLst>
              <a:ext uri="{FF2B5EF4-FFF2-40B4-BE49-F238E27FC236}">
                <a16:creationId xmlns:a16="http://schemas.microsoft.com/office/drawing/2014/main" id="{FC5B2F02-C35E-4148-8DA6-2E9EE2380541}"/>
              </a:ext>
            </a:extLst>
          </p:cNvPr>
          <p:cNvSpPr/>
          <p:nvPr/>
        </p:nvSpPr>
        <p:spPr>
          <a:xfrm>
            <a:off x="4125914" y="4437065"/>
            <a:ext cx="249237" cy="249238"/>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Ellipse 5">
            <a:extLst>
              <a:ext uri="{FF2B5EF4-FFF2-40B4-BE49-F238E27FC236}">
                <a16:creationId xmlns:a16="http://schemas.microsoft.com/office/drawing/2014/main" id="{95105545-3190-4A53-9227-50CD1B826DC3}"/>
              </a:ext>
            </a:extLst>
          </p:cNvPr>
          <p:cNvSpPr/>
          <p:nvPr/>
        </p:nvSpPr>
        <p:spPr>
          <a:xfrm>
            <a:off x="4249739" y="4527554"/>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Ellipse 6">
            <a:extLst>
              <a:ext uri="{FF2B5EF4-FFF2-40B4-BE49-F238E27FC236}">
                <a16:creationId xmlns:a16="http://schemas.microsoft.com/office/drawing/2014/main" id="{8E72971C-041B-404B-B668-9917325A74D9}"/>
              </a:ext>
            </a:extLst>
          </p:cNvPr>
          <p:cNvSpPr/>
          <p:nvPr/>
        </p:nvSpPr>
        <p:spPr>
          <a:xfrm>
            <a:off x="4254500" y="4556128"/>
            <a:ext cx="46038" cy="444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Ellipse 7">
            <a:extLst>
              <a:ext uri="{FF2B5EF4-FFF2-40B4-BE49-F238E27FC236}">
                <a16:creationId xmlns:a16="http://schemas.microsoft.com/office/drawing/2014/main" id="{CF82A40A-4724-4547-9F78-DD5FF2069E2A}"/>
              </a:ext>
            </a:extLst>
          </p:cNvPr>
          <p:cNvSpPr/>
          <p:nvPr/>
        </p:nvSpPr>
        <p:spPr>
          <a:xfrm>
            <a:off x="4248150" y="4616454"/>
            <a:ext cx="46038"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9" name="Ellipse 8">
            <a:extLst>
              <a:ext uri="{FF2B5EF4-FFF2-40B4-BE49-F238E27FC236}">
                <a16:creationId xmlns:a16="http://schemas.microsoft.com/office/drawing/2014/main" id="{70BFA38E-92A5-4DAA-A097-99454C30D200}"/>
              </a:ext>
            </a:extLst>
          </p:cNvPr>
          <p:cNvSpPr/>
          <p:nvPr/>
        </p:nvSpPr>
        <p:spPr>
          <a:xfrm>
            <a:off x="4211639" y="4554540"/>
            <a:ext cx="46037"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0" name="Ellipse 9">
            <a:extLst>
              <a:ext uri="{FF2B5EF4-FFF2-40B4-BE49-F238E27FC236}">
                <a16:creationId xmlns:a16="http://schemas.microsoft.com/office/drawing/2014/main" id="{E2075778-33CC-4A33-AC17-9470C19B243A}"/>
              </a:ext>
            </a:extLst>
          </p:cNvPr>
          <p:cNvSpPr/>
          <p:nvPr/>
        </p:nvSpPr>
        <p:spPr>
          <a:xfrm>
            <a:off x="4291014" y="4513265"/>
            <a:ext cx="46037"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1" name="Ellipse 10">
            <a:extLst>
              <a:ext uri="{FF2B5EF4-FFF2-40B4-BE49-F238E27FC236}">
                <a16:creationId xmlns:a16="http://schemas.microsoft.com/office/drawing/2014/main" id="{A72CABAC-72D4-478A-9399-F5B066A5E8ED}"/>
              </a:ext>
            </a:extLst>
          </p:cNvPr>
          <p:cNvSpPr/>
          <p:nvPr/>
        </p:nvSpPr>
        <p:spPr>
          <a:xfrm>
            <a:off x="4203700" y="4510090"/>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2" name="Ellipse 11">
            <a:extLst>
              <a:ext uri="{FF2B5EF4-FFF2-40B4-BE49-F238E27FC236}">
                <a16:creationId xmlns:a16="http://schemas.microsoft.com/office/drawing/2014/main" id="{1D434A5B-C477-41AB-9D30-E995BCBDE273}"/>
              </a:ext>
            </a:extLst>
          </p:cNvPr>
          <p:cNvSpPr/>
          <p:nvPr/>
        </p:nvSpPr>
        <p:spPr>
          <a:xfrm>
            <a:off x="4194175" y="4584704"/>
            <a:ext cx="44450"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Ellipse 12">
            <a:extLst>
              <a:ext uri="{FF2B5EF4-FFF2-40B4-BE49-F238E27FC236}">
                <a16:creationId xmlns:a16="http://schemas.microsoft.com/office/drawing/2014/main" id="{D1CF1F9F-55FF-4032-BC51-66853C4C7621}"/>
              </a:ext>
            </a:extLst>
          </p:cNvPr>
          <p:cNvSpPr/>
          <p:nvPr/>
        </p:nvSpPr>
        <p:spPr>
          <a:xfrm>
            <a:off x="4238625" y="4567240"/>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4" name="Ellipse 13">
            <a:extLst>
              <a:ext uri="{FF2B5EF4-FFF2-40B4-BE49-F238E27FC236}">
                <a16:creationId xmlns:a16="http://schemas.microsoft.com/office/drawing/2014/main" id="{6F8272EC-76B2-4484-B013-4B6B07CE1344}"/>
              </a:ext>
            </a:extLst>
          </p:cNvPr>
          <p:cNvSpPr/>
          <p:nvPr/>
        </p:nvSpPr>
        <p:spPr>
          <a:xfrm>
            <a:off x="4162425" y="4529140"/>
            <a:ext cx="44450"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Ellipse 14">
            <a:extLst>
              <a:ext uri="{FF2B5EF4-FFF2-40B4-BE49-F238E27FC236}">
                <a16:creationId xmlns:a16="http://schemas.microsoft.com/office/drawing/2014/main" id="{99B542F7-6CF9-42ED-821F-F36BCAB55BAD}"/>
              </a:ext>
            </a:extLst>
          </p:cNvPr>
          <p:cNvSpPr/>
          <p:nvPr/>
        </p:nvSpPr>
        <p:spPr>
          <a:xfrm>
            <a:off x="4268789" y="4511679"/>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6" name="Ellipse 15">
            <a:extLst>
              <a:ext uri="{FF2B5EF4-FFF2-40B4-BE49-F238E27FC236}">
                <a16:creationId xmlns:a16="http://schemas.microsoft.com/office/drawing/2014/main" id="{B1D7DE1F-0563-449E-9897-0E2CD452F031}"/>
              </a:ext>
            </a:extLst>
          </p:cNvPr>
          <p:cNvSpPr/>
          <p:nvPr/>
        </p:nvSpPr>
        <p:spPr>
          <a:xfrm>
            <a:off x="5353050" y="4383090"/>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7" name="Ellipse 16">
            <a:extLst>
              <a:ext uri="{FF2B5EF4-FFF2-40B4-BE49-F238E27FC236}">
                <a16:creationId xmlns:a16="http://schemas.microsoft.com/office/drawing/2014/main" id="{BB6ABE9F-42C9-4099-A0A8-D9B3D643D803}"/>
              </a:ext>
            </a:extLst>
          </p:cNvPr>
          <p:cNvSpPr/>
          <p:nvPr/>
        </p:nvSpPr>
        <p:spPr>
          <a:xfrm>
            <a:off x="5075238" y="4140203"/>
            <a:ext cx="850900" cy="850900"/>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8" name="Ellipse 17">
            <a:extLst>
              <a:ext uri="{FF2B5EF4-FFF2-40B4-BE49-F238E27FC236}">
                <a16:creationId xmlns:a16="http://schemas.microsoft.com/office/drawing/2014/main" id="{B0AEB8E8-5B99-42DE-A041-4D324C42BEFE}"/>
              </a:ext>
            </a:extLst>
          </p:cNvPr>
          <p:cNvSpPr/>
          <p:nvPr/>
        </p:nvSpPr>
        <p:spPr>
          <a:xfrm>
            <a:off x="5229225" y="4294190"/>
            <a:ext cx="541338" cy="541338"/>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 name="Ellipse 18">
            <a:extLst>
              <a:ext uri="{FF2B5EF4-FFF2-40B4-BE49-F238E27FC236}">
                <a16:creationId xmlns:a16="http://schemas.microsoft.com/office/drawing/2014/main" id="{7DD997E2-2EE8-458E-AEFD-6D6F3D4F861E}"/>
              </a:ext>
            </a:extLst>
          </p:cNvPr>
          <p:cNvSpPr/>
          <p:nvPr/>
        </p:nvSpPr>
        <p:spPr>
          <a:xfrm>
            <a:off x="5375275" y="4440240"/>
            <a:ext cx="249238" cy="249238"/>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 name="Ellipse 19">
            <a:extLst>
              <a:ext uri="{FF2B5EF4-FFF2-40B4-BE49-F238E27FC236}">
                <a16:creationId xmlns:a16="http://schemas.microsoft.com/office/drawing/2014/main" id="{DB8632F7-89D4-4537-9F3C-10B0F7B06882}"/>
              </a:ext>
            </a:extLst>
          </p:cNvPr>
          <p:cNvSpPr/>
          <p:nvPr/>
        </p:nvSpPr>
        <p:spPr>
          <a:xfrm>
            <a:off x="5500688" y="4530729"/>
            <a:ext cx="44450"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1" name="Ellipse 20">
            <a:extLst>
              <a:ext uri="{FF2B5EF4-FFF2-40B4-BE49-F238E27FC236}">
                <a16:creationId xmlns:a16="http://schemas.microsoft.com/office/drawing/2014/main" id="{5DCB2D01-7AF9-4FCB-AA47-1A1D194AD558}"/>
              </a:ext>
            </a:extLst>
          </p:cNvPr>
          <p:cNvSpPr/>
          <p:nvPr/>
        </p:nvSpPr>
        <p:spPr>
          <a:xfrm>
            <a:off x="5726113" y="4532315"/>
            <a:ext cx="44450"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2" name="Ellipse 21">
            <a:extLst>
              <a:ext uri="{FF2B5EF4-FFF2-40B4-BE49-F238E27FC236}">
                <a16:creationId xmlns:a16="http://schemas.microsoft.com/office/drawing/2014/main" id="{90A553CA-A489-4FE3-AF6E-426A142F6121}"/>
              </a:ext>
            </a:extLst>
          </p:cNvPr>
          <p:cNvSpPr/>
          <p:nvPr/>
        </p:nvSpPr>
        <p:spPr>
          <a:xfrm>
            <a:off x="5497514" y="4619629"/>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3" name="Ellipse 22">
            <a:extLst>
              <a:ext uri="{FF2B5EF4-FFF2-40B4-BE49-F238E27FC236}">
                <a16:creationId xmlns:a16="http://schemas.microsoft.com/office/drawing/2014/main" id="{837D81E3-157C-4BB3-A2B2-793549378DD6}"/>
              </a:ext>
            </a:extLst>
          </p:cNvPr>
          <p:cNvSpPr/>
          <p:nvPr/>
        </p:nvSpPr>
        <p:spPr>
          <a:xfrm>
            <a:off x="5607050" y="4622804"/>
            <a:ext cx="46038"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4" name="Ellipse 23">
            <a:extLst>
              <a:ext uri="{FF2B5EF4-FFF2-40B4-BE49-F238E27FC236}">
                <a16:creationId xmlns:a16="http://schemas.microsoft.com/office/drawing/2014/main" id="{4BCE9451-5C36-41DE-ABF6-82A209885B27}"/>
              </a:ext>
            </a:extLst>
          </p:cNvPr>
          <p:cNvSpPr/>
          <p:nvPr/>
        </p:nvSpPr>
        <p:spPr>
          <a:xfrm>
            <a:off x="5540375" y="4518028"/>
            <a:ext cx="46038" cy="444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5" name="Ellipse 24">
            <a:extLst>
              <a:ext uri="{FF2B5EF4-FFF2-40B4-BE49-F238E27FC236}">
                <a16:creationId xmlns:a16="http://schemas.microsoft.com/office/drawing/2014/main" id="{C4579631-D2CD-4FCA-94F5-54B46D9485F7}"/>
              </a:ext>
            </a:extLst>
          </p:cNvPr>
          <p:cNvSpPr/>
          <p:nvPr/>
        </p:nvSpPr>
        <p:spPr>
          <a:xfrm>
            <a:off x="5454650" y="4513265"/>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6" name="Ellipse 25">
            <a:extLst>
              <a:ext uri="{FF2B5EF4-FFF2-40B4-BE49-F238E27FC236}">
                <a16:creationId xmlns:a16="http://schemas.microsoft.com/office/drawing/2014/main" id="{B9E57832-2974-47A9-894A-1A12A63BD9F6}"/>
              </a:ext>
            </a:extLst>
          </p:cNvPr>
          <p:cNvSpPr/>
          <p:nvPr/>
        </p:nvSpPr>
        <p:spPr>
          <a:xfrm>
            <a:off x="5443539" y="4587879"/>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 name="Ellipse 26">
            <a:extLst>
              <a:ext uri="{FF2B5EF4-FFF2-40B4-BE49-F238E27FC236}">
                <a16:creationId xmlns:a16="http://schemas.microsoft.com/office/drawing/2014/main" id="{E3E22226-31A9-45C6-AFFA-E27E3E809B90}"/>
              </a:ext>
            </a:extLst>
          </p:cNvPr>
          <p:cNvSpPr/>
          <p:nvPr/>
        </p:nvSpPr>
        <p:spPr>
          <a:xfrm>
            <a:off x="5353050" y="4689479"/>
            <a:ext cx="46038"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8" name="Ellipse 27">
            <a:extLst>
              <a:ext uri="{FF2B5EF4-FFF2-40B4-BE49-F238E27FC236}">
                <a16:creationId xmlns:a16="http://schemas.microsoft.com/office/drawing/2014/main" id="{2DCFB417-5BDB-420C-A95E-D18ABE127043}"/>
              </a:ext>
            </a:extLst>
          </p:cNvPr>
          <p:cNvSpPr/>
          <p:nvPr/>
        </p:nvSpPr>
        <p:spPr>
          <a:xfrm>
            <a:off x="5540375" y="4791079"/>
            <a:ext cx="46038"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9" name="Ellipse 28">
            <a:extLst>
              <a:ext uri="{FF2B5EF4-FFF2-40B4-BE49-F238E27FC236}">
                <a16:creationId xmlns:a16="http://schemas.microsoft.com/office/drawing/2014/main" id="{BCBBC804-7AD0-487C-8BB0-9AC7B1746FD0}"/>
              </a:ext>
            </a:extLst>
          </p:cNvPr>
          <p:cNvSpPr/>
          <p:nvPr/>
        </p:nvSpPr>
        <p:spPr>
          <a:xfrm>
            <a:off x="5518150" y="4383090"/>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0" name="Ellipse 29">
            <a:extLst>
              <a:ext uri="{FF2B5EF4-FFF2-40B4-BE49-F238E27FC236}">
                <a16:creationId xmlns:a16="http://schemas.microsoft.com/office/drawing/2014/main" id="{35AB2D1F-383F-4A6C-B87A-73ACA72B0B44}"/>
              </a:ext>
            </a:extLst>
          </p:cNvPr>
          <p:cNvSpPr/>
          <p:nvPr/>
        </p:nvSpPr>
        <p:spPr>
          <a:xfrm>
            <a:off x="5443539" y="4694240"/>
            <a:ext cx="46037"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1" name="Ellipse 30">
            <a:extLst>
              <a:ext uri="{FF2B5EF4-FFF2-40B4-BE49-F238E27FC236}">
                <a16:creationId xmlns:a16="http://schemas.microsoft.com/office/drawing/2014/main" id="{1B12C60E-7F45-4F30-82E1-B7899101B034}"/>
              </a:ext>
            </a:extLst>
          </p:cNvPr>
          <p:cNvSpPr/>
          <p:nvPr/>
        </p:nvSpPr>
        <p:spPr>
          <a:xfrm>
            <a:off x="6359525" y="4135440"/>
            <a:ext cx="850900" cy="850900"/>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2" name="Ellipse 31">
            <a:extLst>
              <a:ext uri="{FF2B5EF4-FFF2-40B4-BE49-F238E27FC236}">
                <a16:creationId xmlns:a16="http://schemas.microsoft.com/office/drawing/2014/main" id="{E5284373-B6FD-4CD0-BA30-8DAD9690678D}"/>
              </a:ext>
            </a:extLst>
          </p:cNvPr>
          <p:cNvSpPr/>
          <p:nvPr/>
        </p:nvSpPr>
        <p:spPr>
          <a:xfrm>
            <a:off x="6515100" y="4289429"/>
            <a:ext cx="541338" cy="542925"/>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3" name="Ellipse 32">
            <a:extLst>
              <a:ext uri="{FF2B5EF4-FFF2-40B4-BE49-F238E27FC236}">
                <a16:creationId xmlns:a16="http://schemas.microsoft.com/office/drawing/2014/main" id="{7925C25C-8CA0-4DA4-8A5D-70D3B07C1BAF}"/>
              </a:ext>
            </a:extLst>
          </p:cNvPr>
          <p:cNvSpPr/>
          <p:nvPr/>
        </p:nvSpPr>
        <p:spPr>
          <a:xfrm>
            <a:off x="6661150" y="4437065"/>
            <a:ext cx="249238" cy="247650"/>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4" name="Ellipse 33">
            <a:extLst>
              <a:ext uri="{FF2B5EF4-FFF2-40B4-BE49-F238E27FC236}">
                <a16:creationId xmlns:a16="http://schemas.microsoft.com/office/drawing/2014/main" id="{0CD965AE-6ABF-407C-9FE6-28CDB6146E51}"/>
              </a:ext>
            </a:extLst>
          </p:cNvPr>
          <p:cNvSpPr/>
          <p:nvPr/>
        </p:nvSpPr>
        <p:spPr>
          <a:xfrm>
            <a:off x="6637339" y="4730754"/>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5" name="Ellipse 34">
            <a:extLst>
              <a:ext uri="{FF2B5EF4-FFF2-40B4-BE49-F238E27FC236}">
                <a16:creationId xmlns:a16="http://schemas.microsoft.com/office/drawing/2014/main" id="{FA4A0C96-C107-4BB0-BF6A-A31EDB1EF221}"/>
              </a:ext>
            </a:extLst>
          </p:cNvPr>
          <p:cNvSpPr/>
          <p:nvPr/>
        </p:nvSpPr>
        <p:spPr>
          <a:xfrm>
            <a:off x="6642100" y="4759329"/>
            <a:ext cx="46038"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6" name="Ellipse 35">
            <a:extLst>
              <a:ext uri="{FF2B5EF4-FFF2-40B4-BE49-F238E27FC236}">
                <a16:creationId xmlns:a16="http://schemas.microsoft.com/office/drawing/2014/main" id="{74A7BB15-0FA0-4D66-93D5-319D3F58CBC7}"/>
              </a:ext>
            </a:extLst>
          </p:cNvPr>
          <p:cNvSpPr/>
          <p:nvPr/>
        </p:nvSpPr>
        <p:spPr>
          <a:xfrm>
            <a:off x="6635750" y="4819654"/>
            <a:ext cx="46038"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7" name="Ellipse 36">
            <a:extLst>
              <a:ext uri="{FF2B5EF4-FFF2-40B4-BE49-F238E27FC236}">
                <a16:creationId xmlns:a16="http://schemas.microsoft.com/office/drawing/2014/main" id="{776ACBD1-25D1-4423-BF95-F7D99BD92FDD}"/>
              </a:ext>
            </a:extLst>
          </p:cNvPr>
          <p:cNvSpPr/>
          <p:nvPr/>
        </p:nvSpPr>
        <p:spPr>
          <a:xfrm>
            <a:off x="6599239" y="4757740"/>
            <a:ext cx="46037"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8" name="Ellipse 37">
            <a:extLst>
              <a:ext uri="{FF2B5EF4-FFF2-40B4-BE49-F238E27FC236}">
                <a16:creationId xmlns:a16="http://schemas.microsoft.com/office/drawing/2014/main" id="{27E2AE02-BBDF-4EE8-B6E5-637E5B8C6676}"/>
              </a:ext>
            </a:extLst>
          </p:cNvPr>
          <p:cNvSpPr/>
          <p:nvPr/>
        </p:nvSpPr>
        <p:spPr>
          <a:xfrm>
            <a:off x="6678613" y="4716465"/>
            <a:ext cx="44450"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39" name="Ellipse 38">
            <a:extLst>
              <a:ext uri="{FF2B5EF4-FFF2-40B4-BE49-F238E27FC236}">
                <a16:creationId xmlns:a16="http://schemas.microsoft.com/office/drawing/2014/main" id="{7B045694-3313-4DF5-8896-22D1418B88BE}"/>
              </a:ext>
            </a:extLst>
          </p:cNvPr>
          <p:cNvSpPr/>
          <p:nvPr/>
        </p:nvSpPr>
        <p:spPr>
          <a:xfrm>
            <a:off x="6591300" y="4713290"/>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0" name="Ellipse 39">
            <a:extLst>
              <a:ext uri="{FF2B5EF4-FFF2-40B4-BE49-F238E27FC236}">
                <a16:creationId xmlns:a16="http://schemas.microsoft.com/office/drawing/2014/main" id="{4A5025FB-8D9A-487C-A3F1-9FF347EE1D8B}"/>
              </a:ext>
            </a:extLst>
          </p:cNvPr>
          <p:cNvSpPr/>
          <p:nvPr/>
        </p:nvSpPr>
        <p:spPr>
          <a:xfrm>
            <a:off x="6580189" y="4787904"/>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1" name="Ellipse 40">
            <a:extLst>
              <a:ext uri="{FF2B5EF4-FFF2-40B4-BE49-F238E27FC236}">
                <a16:creationId xmlns:a16="http://schemas.microsoft.com/office/drawing/2014/main" id="{CE7E5F10-0825-48E7-9193-751C570CA7E1}"/>
              </a:ext>
            </a:extLst>
          </p:cNvPr>
          <p:cNvSpPr/>
          <p:nvPr/>
        </p:nvSpPr>
        <p:spPr>
          <a:xfrm>
            <a:off x="6626225" y="4770440"/>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2" name="Ellipse 41">
            <a:extLst>
              <a:ext uri="{FF2B5EF4-FFF2-40B4-BE49-F238E27FC236}">
                <a16:creationId xmlns:a16="http://schemas.microsoft.com/office/drawing/2014/main" id="{AE278EFE-043D-4C0F-A30B-B1F7DBD9A121}"/>
              </a:ext>
            </a:extLst>
          </p:cNvPr>
          <p:cNvSpPr/>
          <p:nvPr/>
        </p:nvSpPr>
        <p:spPr>
          <a:xfrm>
            <a:off x="6550025" y="4732340"/>
            <a:ext cx="44450"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3" name="Ellipse 42">
            <a:extLst>
              <a:ext uri="{FF2B5EF4-FFF2-40B4-BE49-F238E27FC236}">
                <a16:creationId xmlns:a16="http://schemas.microsoft.com/office/drawing/2014/main" id="{50B882C8-15C9-43A9-ABBD-4CD26939713B}"/>
              </a:ext>
            </a:extLst>
          </p:cNvPr>
          <p:cNvSpPr/>
          <p:nvPr/>
        </p:nvSpPr>
        <p:spPr>
          <a:xfrm>
            <a:off x="6656389" y="4714879"/>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0523" name="Textfeld 44">
            <a:extLst>
              <a:ext uri="{FF2B5EF4-FFF2-40B4-BE49-F238E27FC236}">
                <a16:creationId xmlns:a16="http://schemas.microsoft.com/office/drawing/2014/main" id="{8BDA2CB2-CB7B-4D1A-B82E-617F26B0C60C}"/>
              </a:ext>
            </a:extLst>
          </p:cNvPr>
          <p:cNvSpPr txBox="1">
            <a:spLocks noChangeArrowheads="1"/>
          </p:cNvSpPr>
          <p:nvPr/>
        </p:nvSpPr>
        <p:spPr bwMode="auto">
          <a:xfrm>
            <a:off x="453149" y="6274697"/>
            <a:ext cx="4456989"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i="1" dirty="0">
                <a:latin typeface="Calibri" panose="020F0502020204030204" pitchFamily="34" charset="0"/>
                <a:cs typeface="Calibri" panose="020F0502020204030204" pitchFamily="34" charset="0"/>
              </a:rPr>
              <a:t>Riehle, </a:t>
            </a:r>
            <a:r>
              <a:rPr lang="de-DE" altLang="de-DE" sz="1800" i="1" dirty="0" err="1">
                <a:latin typeface="Calibri" panose="020F0502020204030204" pitchFamily="34" charset="0"/>
                <a:cs typeface="Calibri" panose="020F0502020204030204" pitchFamily="34" charset="0"/>
              </a:rPr>
              <a:t>Frequency</a:t>
            </a:r>
            <a:r>
              <a:rPr lang="de-DE" altLang="de-DE" sz="1800" i="1" dirty="0">
                <a:latin typeface="Calibri" panose="020F0502020204030204" pitchFamily="34" charset="0"/>
                <a:cs typeface="Calibri" panose="020F0502020204030204" pitchFamily="34" charset="0"/>
              </a:rPr>
              <a:t> Standards, Wiley VCH 2004</a:t>
            </a:r>
            <a:endParaRPr lang="en-US" altLang="de-DE" sz="1800" i="1" dirty="0">
              <a:latin typeface="Calibri" panose="020F0502020204030204" pitchFamily="34" charset="0"/>
              <a:cs typeface="Calibri" panose="020F0502020204030204" pitchFamily="34" charset="0"/>
            </a:endParaRPr>
          </a:p>
        </p:txBody>
      </p:sp>
      <p:sp>
        <p:nvSpPr>
          <p:cNvPr id="19501" name="Rechteck 6">
            <a:extLst>
              <a:ext uri="{FF2B5EF4-FFF2-40B4-BE49-F238E27FC236}">
                <a16:creationId xmlns:a16="http://schemas.microsoft.com/office/drawing/2014/main" id="{1DA8836F-103E-48B6-9CD9-C0A34905A652}"/>
              </a:ext>
            </a:extLst>
          </p:cNvPr>
          <p:cNvSpPr>
            <a:spLocks noChangeArrowheads="1"/>
          </p:cNvSpPr>
          <p:nvPr/>
        </p:nvSpPr>
        <p:spPr bwMode="auto">
          <a:xfrm>
            <a:off x="1338033" y="63968"/>
            <a:ext cx="95043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algn="ctr" eaLnBrk="1" hangingPunct="1">
              <a:defRPr/>
            </a:pPr>
            <a:r>
              <a:rPr lang="de-DE" altLang="de-DE" sz="3600" dirty="0">
                <a:solidFill>
                  <a:schemeClr val="bg1"/>
                </a:solidFill>
                <a:latin typeface="Calibri" pitchFamily="34" charset="0"/>
              </a:rPr>
              <a:t>Stability versus Accuracy</a:t>
            </a:r>
          </a:p>
        </p:txBody>
      </p:sp>
      <p:sp>
        <p:nvSpPr>
          <p:cNvPr id="47" name="Ellipse 46">
            <a:extLst>
              <a:ext uri="{FF2B5EF4-FFF2-40B4-BE49-F238E27FC236}">
                <a16:creationId xmlns:a16="http://schemas.microsoft.com/office/drawing/2014/main" id="{29A36B5D-6D3F-4B9C-8ADC-1391B4B2A6AA}"/>
              </a:ext>
            </a:extLst>
          </p:cNvPr>
          <p:cNvSpPr/>
          <p:nvPr/>
        </p:nvSpPr>
        <p:spPr>
          <a:xfrm>
            <a:off x="8151814" y="4206879"/>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8" name="Ellipse 47">
            <a:extLst>
              <a:ext uri="{FF2B5EF4-FFF2-40B4-BE49-F238E27FC236}">
                <a16:creationId xmlns:a16="http://schemas.microsoft.com/office/drawing/2014/main" id="{CF539AF8-E1AD-4EAB-ABF9-201C0D92B4AA}"/>
              </a:ext>
            </a:extLst>
          </p:cNvPr>
          <p:cNvSpPr/>
          <p:nvPr/>
        </p:nvSpPr>
        <p:spPr>
          <a:xfrm>
            <a:off x="7632700" y="4140203"/>
            <a:ext cx="850900" cy="850900"/>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9" name="Ellipse 48">
            <a:extLst>
              <a:ext uri="{FF2B5EF4-FFF2-40B4-BE49-F238E27FC236}">
                <a16:creationId xmlns:a16="http://schemas.microsoft.com/office/drawing/2014/main" id="{3261ED23-2174-414C-A79B-B1CF01B5023E}"/>
              </a:ext>
            </a:extLst>
          </p:cNvPr>
          <p:cNvSpPr/>
          <p:nvPr/>
        </p:nvSpPr>
        <p:spPr>
          <a:xfrm>
            <a:off x="7786689" y="4294190"/>
            <a:ext cx="541337" cy="541338"/>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0" name="Ellipse 49">
            <a:extLst>
              <a:ext uri="{FF2B5EF4-FFF2-40B4-BE49-F238E27FC236}">
                <a16:creationId xmlns:a16="http://schemas.microsoft.com/office/drawing/2014/main" id="{A0663F22-7BC2-4105-9E1F-AE036175588C}"/>
              </a:ext>
            </a:extLst>
          </p:cNvPr>
          <p:cNvSpPr/>
          <p:nvPr/>
        </p:nvSpPr>
        <p:spPr>
          <a:xfrm>
            <a:off x="7932739" y="4440240"/>
            <a:ext cx="249237" cy="249238"/>
          </a:xfrm>
          <a:prstGeom prst="ellipse">
            <a:avLst/>
          </a:prstGeom>
          <a:noFill/>
          <a:ln>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1" name="Ellipse 50">
            <a:extLst>
              <a:ext uri="{FF2B5EF4-FFF2-40B4-BE49-F238E27FC236}">
                <a16:creationId xmlns:a16="http://schemas.microsoft.com/office/drawing/2014/main" id="{39FACF76-EE0F-42C0-B56A-DC6397BA5AFC}"/>
              </a:ext>
            </a:extLst>
          </p:cNvPr>
          <p:cNvSpPr/>
          <p:nvPr/>
        </p:nvSpPr>
        <p:spPr>
          <a:xfrm>
            <a:off x="8299450" y="4354515"/>
            <a:ext cx="44450"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2" name="Ellipse 51">
            <a:extLst>
              <a:ext uri="{FF2B5EF4-FFF2-40B4-BE49-F238E27FC236}">
                <a16:creationId xmlns:a16="http://schemas.microsoft.com/office/drawing/2014/main" id="{040D96EA-C7DA-4405-8328-2C8151FA74A3}"/>
              </a:ext>
            </a:extLst>
          </p:cNvPr>
          <p:cNvSpPr/>
          <p:nvPr/>
        </p:nvSpPr>
        <p:spPr>
          <a:xfrm>
            <a:off x="8524875" y="4356104"/>
            <a:ext cx="44450"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3" name="Ellipse 52">
            <a:extLst>
              <a:ext uri="{FF2B5EF4-FFF2-40B4-BE49-F238E27FC236}">
                <a16:creationId xmlns:a16="http://schemas.microsoft.com/office/drawing/2014/main" id="{35910EF2-C429-42C9-9A4F-354B3546329A}"/>
              </a:ext>
            </a:extLst>
          </p:cNvPr>
          <p:cNvSpPr/>
          <p:nvPr/>
        </p:nvSpPr>
        <p:spPr>
          <a:xfrm>
            <a:off x="8296275" y="4443415"/>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4" name="Ellipse 53">
            <a:extLst>
              <a:ext uri="{FF2B5EF4-FFF2-40B4-BE49-F238E27FC236}">
                <a16:creationId xmlns:a16="http://schemas.microsoft.com/office/drawing/2014/main" id="{D64937B4-8DDE-40EE-A339-0A14A3D1C7FB}"/>
              </a:ext>
            </a:extLst>
          </p:cNvPr>
          <p:cNvSpPr/>
          <p:nvPr/>
        </p:nvSpPr>
        <p:spPr>
          <a:xfrm>
            <a:off x="8405814" y="4446590"/>
            <a:ext cx="46037"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5" name="Ellipse 54">
            <a:extLst>
              <a:ext uri="{FF2B5EF4-FFF2-40B4-BE49-F238E27FC236}">
                <a16:creationId xmlns:a16="http://schemas.microsoft.com/office/drawing/2014/main" id="{3FFFCF44-C0E6-4BA3-A3F9-F1B2F22848E1}"/>
              </a:ext>
            </a:extLst>
          </p:cNvPr>
          <p:cNvSpPr/>
          <p:nvPr/>
        </p:nvSpPr>
        <p:spPr>
          <a:xfrm>
            <a:off x="8339139" y="4341815"/>
            <a:ext cx="46037" cy="4445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6" name="Ellipse 55">
            <a:extLst>
              <a:ext uri="{FF2B5EF4-FFF2-40B4-BE49-F238E27FC236}">
                <a16:creationId xmlns:a16="http://schemas.microsoft.com/office/drawing/2014/main" id="{86EDBB64-4963-4661-B270-F3776534C674}"/>
              </a:ext>
            </a:extLst>
          </p:cNvPr>
          <p:cNvSpPr/>
          <p:nvPr/>
        </p:nvSpPr>
        <p:spPr>
          <a:xfrm>
            <a:off x="8253414" y="4337054"/>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7" name="Ellipse 56">
            <a:extLst>
              <a:ext uri="{FF2B5EF4-FFF2-40B4-BE49-F238E27FC236}">
                <a16:creationId xmlns:a16="http://schemas.microsoft.com/office/drawing/2014/main" id="{52CAF308-3752-42DF-AB23-9932D563B17F}"/>
              </a:ext>
            </a:extLst>
          </p:cNvPr>
          <p:cNvSpPr/>
          <p:nvPr/>
        </p:nvSpPr>
        <p:spPr>
          <a:xfrm>
            <a:off x="8242300" y="4411665"/>
            <a:ext cx="46038"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8" name="Ellipse 57">
            <a:extLst>
              <a:ext uri="{FF2B5EF4-FFF2-40B4-BE49-F238E27FC236}">
                <a16:creationId xmlns:a16="http://schemas.microsoft.com/office/drawing/2014/main" id="{86B02B71-EBC0-4E2F-8AB4-F104D7A91DFE}"/>
              </a:ext>
            </a:extLst>
          </p:cNvPr>
          <p:cNvSpPr/>
          <p:nvPr/>
        </p:nvSpPr>
        <p:spPr>
          <a:xfrm>
            <a:off x="8151814" y="4513265"/>
            <a:ext cx="46037"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59" name="Ellipse 58">
            <a:extLst>
              <a:ext uri="{FF2B5EF4-FFF2-40B4-BE49-F238E27FC236}">
                <a16:creationId xmlns:a16="http://schemas.microsoft.com/office/drawing/2014/main" id="{22958401-CACC-4C32-AE5B-A474C06AA7A5}"/>
              </a:ext>
            </a:extLst>
          </p:cNvPr>
          <p:cNvSpPr/>
          <p:nvPr/>
        </p:nvSpPr>
        <p:spPr>
          <a:xfrm>
            <a:off x="8339139" y="4614865"/>
            <a:ext cx="46037" cy="4603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0" name="Ellipse 59">
            <a:extLst>
              <a:ext uri="{FF2B5EF4-FFF2-40B4-BE49-F238E27FC236}">
                <a16:creationId xmlns:a16="http://schemas.microsoft.com/office/drawing/2014/main" id="{EE47BCAA-53C8-42D6-B1CB-14E8C541563B}"/>
              </a:ext>
            </a:extLst>
          </p:cNvPr>
          <p:cNvSpPr/>
          <p:nvPr/>
        </p:nvSpPr>
        <p:spPr>
          <a:xfrm>
            <a:off x="8316914" y="4206879"/>
            <a:ext cx="46037"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61" name="Ellipse 60">
            <a:extLst>
              <a:ext uri="{FF2B5EF4-FFF2-40B4-BE49-F238E27FC236}">
                <a16:creationId xmlns:a16="http://schemas.microsoft.com/office/drawing/2014/main" id="{F7C27C6B-81CD-44F2-BA65-79DB17A09F4A}"/>
              </a:ext>
            </a:extLst>
          </p:cNvPr>
          <p:cNvSpPr/>
          <p:nvPr/>
        </p:nvSpPr>
        <p:spPr>
          <a:xfrm>
            <a:off x="8242300" y="4518029"/>
            <a:ext cx="46038" cy="4603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9517" name="Textfeld 43">
            <a:extLst>
              <a:ext uri="{FF2B5EF4-FFF2-40B4-BE49-F238E27FC236}">
                <a16:creationId xmlns:a16="http://schemas.microsoft.com/office/drawing/2014/main" id="{A01E6DD0-ECED-4BFB-B2CF-0945234174AC}"/>
              </a:ext>
            </a:extLst>
          </p:cNvPr>
          <p:cNvSpPr txBox="1">
            <a:spLocks noChangeArrowheads="1"/>
          </p:cNvSpPr>
          <p:nvPr/>
        </p:nvSpPr>
        <p:spPr bwMode="auto">
          <a:xfrm>
            <a:off x="2390775" y="2873379"/>
            <a:ext cx="1160702" cy="7694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200">
                <a:solidFill>
                  <a:srgbClr val="0070C0"/>
                </a:solidFill>
                <a:latin typeface="Calibri" panose="020F0502020204030204" pitchFamily="34" charset="0"/>
                <a:cs typeface="Calibri" panose="020F0502020204030204" pitchFamily="34" charset="0"/>
              </a:rPr>
              <a:t>stable +</a:t>
            </a:r>
          </a:p>
          <a:p>
            <a:pPr eaLnBrk="1" hangingPunct="1">
              <a:spcBef>
                <a:spcPct val="0"/>
              </a:spcBef>
              <a:buFontTx/>
              <a:buNone/>
            </a:pPr>
            <a:r>
              <a:rPr lang="de-DE" altLang="de-DE" sz="2200">
                <a:solidFill>
                  <a:srgbClr val="0070C0"/>
                </a:solidFill>
                <a:latin typeface="Calibri" panose="020F0502020204030204" pitchFamily="34" charset="0"/>
                <a:cs typeface="Calibri" panose="020F0502020204030204" pitchFamily="34" charset="0"/>
              </a:rPr>
              <a:t>accurate</a:t>
            </a:r>
            <a:endParaRPr lang="en-US" altLang="de-DE" sz="2200">
              <a:solidFill>
                <a:srgbClr val="0070C0"/>
              </a:solidFill>
              <a:latin typeface="Calibri" panose="020F0502020204030204" pitchFamily="34" charset="0"/>
              <a:cs typeface="Calibri" panose="020F0502020204030204" pitchFamily="34" charset="0"/>
            </a:endParaRPr>
          </a:p>
        </p:txBody>
      </p:sp>
      <p:sp>
        <p:nvSpPr>
          <p:cNvPr id="19518" name="Textfeld 63">
            <a:extLst>
              <a:ext uri="{FF2B5EF4-FFF2-40B4-BE49-F238E27FC236}">
                <a16:creationId xmlns:a16="http://schemas.microsoft.com/office/drawing/2014/main" id="{2846ABC1-1364-42B9-979D-E8382A85DD15}"/>
              </a:ext>
            </a:extLst>
          </p:cNvPr>
          <p:cNvSpPr txBox="1">
            <a:spLocks noChangeArrowheads="1"/>
          </p:cNvSpPr>
          <p:nvPr/>
        </p:nvSpPr>
        <p:spPr bwMode="auto">
          <a:xfrm>
            <a:off x="4910138" y="3011491"/>
            <a:ext cx="12248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200">
                <a:solidFill>
                  <a:srgbClr val="0070C0"/>
                </a:solidFill>
                <a:latin typeface="Calibri" panose="020F0502020204030204" pitchFamily="34" charset="0"/>
                <a:cs typeface="Calibri" panose="020F0502020204030204" pitchFamily="34" charset="0"/>
              </a:rPr>
              <a:t>accurate </a:t>
            </a:r>
          </a:p>
        </p:txBody>
      </p:sp>
      <p:sp>
        <p:nvSpPr>
          <p:cNvPr id="19519" name="Textfeld 64">
            <a:extLst>
              <a:ext uri="{FF2B5EF4-FFF2-40B4-BE49-F238E27FC236}">
                <a16:creationId xmlns:a16="http://schemas.microsoft.com/office/drawing/2014/main" id="{88EAFB21-3CD5-4B97-909E-B9866F03250F}"/>
              </a:ext>
            </a:extLst>
          </p:cNvPr>
          <p:cNvSpPr txBox="1">
            <a:spLocks noChangeArrowheads="1"/>
          </p:cNvSpPr>
          <p:nvPr/>
        </p:nvSpPr>
        <p:spPr bwMode="auto">
          <a:xfrm>
            <a:off x="7034194" y="3046416"/>
            <a:ext cx="163993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2200" dirty="0" err="1">
                <a:solidFill>
                  <a:srgbClr val="0070C0"/>
                </a:solidFill>
                <a:latin typeface="Calibri" panose="020F0502020204030204" pitchFamily="34" charset="0"/>
                <a:cs typeface="Calibri" panose="020F0502020204030204" pitchFamily="34" charset="0"/>
              </a:rPr>
              <a:t>reproducible</a:t>
            </a:r>
            <a:endParaRPr lang="en-US" altLang="de-DE" sz="2200" dirty="0">
              <a:solidFill>
                <a:srgbClr val="0070C0"/>
              </a:solidFill>
              <a:latin typeface="Calibri" panose="020F0502020204030204" pitchFamily="34" charset="0"/>
              <a:cs typeface="Calibri" panose="020F0502020204030204" pitchFamily="34" charset="0"/>
            </a:endParaRPr>
          </a:p>
        </p:txBody>
      </p:sp>
      <p:cxnSp>
        <p:nvCxnSpPr>
          <p:cNvPr id="62" name="Gerade Verbindung mit Pfeil 61">
            <a:extLst>
              <a:ext uri="{FF2B5EF4-FFF2-40B4-BE49-F238E27FC236}">
                <a16:creationId xmlns:a16="http://schemas.microsoft.com/office/drawing/2014/main" id="{56758874-A64D-40A2-B1A8-825F82044B16}"/>
              </a:ext>
            </a:extLst>
          </p:cNvPr>
          <p:cNvCxnSpPr/>
          <p:nvPr/>
        </p:nvCxnSpPr>
        <p:spPr>
          <a:xfrm flipH="1">
            <a:off x="7056439" y="3519491"/>
            <a:ext cx="471487" cy="45402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7" name="Gerade Verbindung mit Pfeil 66">
            <a:extLst>
              <a:ext uri="{FF2B5EF4-FFF2-40B4-BE49-F238E27FC236}">
                <a16:creationId xmlns:a16="http://schemas.microsoft.com/office/drawing/2014/main" id="{D8B40953-77A8-4FAE-BB21-4558DD66228F}"/>
              </a:ext>
            </a:extLst>
          </p:cNvPr>
          <p:cNvCxnSpPr/>
          <p:nvPr/>
        </p:nvCxnSpPr>
        <p:spPr>
          <a:xfrm>
            <a:off x="5399088" y="3416303"/>
            <a:ext cx="44450" cy="557212"/>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69" name="Gerade Verbindung mit Pfeil 68">
            <a:extLst>
              <a:ext uri="{FF2B5EF4-FFF2-40B4-BE49-F238E27FC236}">
                <a16:creationId xmlns:a16="http://schemas.microsoft.com/office/drawing/2014/main" id="{768A0D65-7441-410D-9FC0-EE1DF05A8722}"/>
              </a:ext>
            </a:extLst>
          </p:cNvPr>
          <p:cNvCxnSpPr/>
          <p:nvPr/>
        </p:nvCxnSpPr>
        <p:spPr>
          <a:xfrm>
            <a:off x="3133726" y="3605216"/>
            <a:ext cx="690563" cy="53022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0546" name="Rechteck 1">
            <a:extLst>
              <a:ext uri="{FF2B5EF4-FFF2-40B4-BE49-F238E27FC236}">
                <a16:creationId xmlns:a16="http://schemas.microsoft.com/office/drawing/2014/main" id="{7F35A102-DB17-4F2A-80CC-AD59B397A93C}"/>
              </a:ext>
            </a:extLst>
          </p:cNvPr>
          <p:cNvSpPr>
            <a:spLocks noChangeArrowheads="1"/>
          </p:cNvSpPr>
          <p:nvPr/>
        </p:nvSpPr>
        <p:spPr bwMode="auto">
          <a:xfrm>
            <a:off x="2526507" y="1171576"/>
            <a:ext cx="639921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de-DE" sz="2200" dirty="0">
                <a:latin typeface="Calibri" panose="020F0502020204030204" pitchFamily="34" charset="0"/>
                <a:cs typeface="Calibri" panose="020F0502020204030204" pitchFamily="34" charset="0"/>
              </a:rPr>
              <a:t>accuracy = the frequency deviation from its true value</a:t>
            </a:r>
          </a:p>
        </p:txBody>
      </p:sp>
      <p:sp>
        <p:nvSpPr>
          <p:cNvPr id="20547" name="Rechteck 1">
            <a:extLst>
              <a:ext uri="{FF2B5EF4-FFF2-40B4-BE49-F238E27FC236}">
                <a16:creationId xmlns:a16="http://schemas.microsoft.com/office/drawing/2014/main" id="{98B3C686-E762-42F8-95AC-F407BE91699F}"/>
              </a:ext>
            </a:extLst>
          </p:cNvPr>
          <p:cNvSpPr>
            <a:spLocks noChangeArrowheads="1"/>
          </p:cNvSpPr>
          <p:nvPr/>
        </p:nvSpPr>
        <p:spPr bwMode="auto">
          <a:xfrm>
            <a:off x="1777206" y="1530351"/>
            <a:ext cx="8626016"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de-DE" sz="2200" dirty="0">
                <a:latin typeface="Calibri" panose="020F0502020204030204" pitchFamily="34" charset="0"/>
                <a:cs typeface="Calibri" panose="020F0502020204030204" pitchFamily="34" charset="0"/>
              </a:rPr>
              <a:t>i.e. </a:t>
            </a:r>
            <a:r>
              <a:rPr lang="en-US" altLang="de-DE" sz="2200" b="1" dirty="0">
                <a:latin typeface="Calibri" panose="020F0502020204030204" pitchFamily="34" charset="0"/>
                <a:cs typeface="Calibri" panose="020F0502020204030204" pitchFamily="34" charset="0"/>
              </a:rPr>
              <a:t>the unperturbed center </a:t>
            </a:r>
            <a:r>
              <a:rPr lang="en-US" altLang="de-DE" sz="2200" dirty="0">
                <a:latin typeface="Calibri" panose="020F0502020204030204" pitchFamily="34" charset="0"/>
                <a:cs typeface="Calibri" panose="020F0502020204030204" pitchFamily="34" charset="0"/>
              </a:rPr>
              <a:t>of the atomic transition (atom at rest, T = 0 K)</a:t>
            </a:r>
          </a:p>
        </p:txBody>
      </p:sp>
    </p:spTree>
    <p:extLst>
      <p:ext uri="{BB962C8B-B14F-4D97-AF65-F5344CB8AC3E}">
        <p14:creationId xmlns:p14="http://schemas.microsoft.com/office/powerpoint/2010/main" val="24174501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54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54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5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5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95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17" grpId="0"/>
      <p:bldP spid="19518" grpId="0"/>
      <p:bldP spid="19519" grpId="0"/>
      <p:bldP spid="20546" grpId="0"/>
      <p:bldP spid="2054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12">
            <a:extLst>
              <a:ext uri="{FF2B5EF4-FFF2-40B4-BE49-F238E27FC236}">
                <a16:creationId xmlns:a16="http://schemas.microsoft.com/office/drawing/2014/main" id="{4581C98C-B54E-426F-ACD6-9DE4BF655B9F}"/>
              </a:ext>
            </a:extLst>
          </p:cNvPr>
          <p:cNvSpPr txBox="1">
            <a:spLocks noChangeArrowheads="1"/>
          </p:cNvSpPr>
          <p:nvPr/>
        </p:nvSpPr>
        <p:spPr bwMode="auto">
          <a:xfrm>
            <a:off x="7186275" y="1363971"/>
            <a:ext cx="2905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400" b="1">
                <a:solidFill>
                  <a:srgbClr val="FF0000"/>
                </a:solidFill>
                <a:cs typeface="Arial" panose="020B0604020202020204" pitchFamily="34" charset="0"/>
              </a:rPr>
              <a:t>Trap Depth ~ 10</a:t>
            </a:r>
            <a:r>
              <a:rPr lang="de-DE" altLang="de-DE" sz="2400" b="1" baseline="30000">
                <a:solidFill>
                  <a:srgbClr val="FF0000"/>
                </a:solidFill>
                <a:cs typeface="Arial" panose="020B0604020202020204" pitchFamily="34" charset="0"/>
              </a:rPr>
              <a:t>4</a:t>
            </a:r>
            <a:r>
              <a:rPr lang="de-DE" altLang="de-DE" sz="2400" b="1">
                <a:solidFill>
                  <a:srgbClr val="FF0000"/>
                </a:solidFill>
                <a:cs typeface="Arial" panose="020B0604020202020204" pitchFamily="34" charset="0"/>
              </a:rPr>
              <a:t> K</a:t>
            </a:r>
          </a:p>
        </p:txBody>
      </p:sp>
      <p:sp>
        <p:nvSpPr>
          <p:cNvPr id="27652" name="Textfeld 15">
            <a:extLst>
              <a:ext uri="{FF2B5EF4-FFF2-40B4-BE49-F238E27FC236}">
                <a16:creationId xmlns:a16="http://schemas.microsoft.com/office/drawing/2014/main" id="{62CC0D55-E9EC-40EB-A0FB-F58B2C80F487}"/>
              </a:ext>
            </a:extLst>
          </p:cNvPr>
          <p:cNvSpPr txBox="1">
            <a:spLocks noChangeArrowheads="1"/>
          </p:cNvSpPr>
          <p:nvPr/>
        </p:nvSpPr>
        <p:spPr bwMode="auto">
          <a:xfrm>
            <a:off x="1695112" y="4964421"/>
            <a:ext cx="6651625" cy="1077912"/>
          </a:xfrm>
          <a:prstGeom prst="rect">
            <a:avLst/>
          </a:pr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400" u="sng"/>
              <a:t>Nobel Prize 2012:</a:t>
            </a:r>
            <a:r>
              <a:rPr lang="de-DE" altLang="de-DE" sz="2400"/>
              <a:t> </a:t>
            </a:r>
            <a:br>
              <a:rPr lang="de-DE" altLang="de-DE" sz="2400"/>
            </a:br>
            <a:r>
              <a:rPr lang="en-US" altLang="de-DE" sz="2000"/>
              <a:t>“for groundbreaking experimental methods, that allow to </a:t>
            </a:r>
            <a:br>
              <a:rPr lang="en-US" altLang="de-DE" sz="2000"/>
            </a:br>
            <a:r>
              <a:rPr lang="en-US" altLang="de-DE" sz="2000"/>
              <a:t>manipulate and measure single quantum systems.”</a:t>
            </a:r>
          </a:p>
        </p:txBody>
      </p:sp>
      <p:pic>
        <p:nvPicPr>
          <p:cNvPr id="27653" name="Picture 112" descr="David Wineland 2008.jpg">
            <a:extLst>
              <a:ext uri="{FF2B5EF4-FFF2-40B4-BE49-F238E27FC236}">
                <a16:creationId xmlns:a16="http://schemas.microsoft.com/office/drawing/2014/main" id="{B647F759-92EB-4D2E-9416-6C4C74118B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453100" y="4265921"/>
            <a:ext cx="1800225" cy="1776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4" name="Picture 24">
            <a:extLst>
              <a:ext uri="{FF2B5EF4-FFF2-40B4-BE49-F238E27FC236}">
                <a16:creationId xmlns:a16="http://schemas.microsoft.com/office/drawing/2014/main" id="{B4147720-F097-4576-BD59-71B7BBDE7C5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03099" y="1454459"/>
            <a:ext cx="2227262"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5" name="Text Box 25">
            <a:extLst>
              <a:ext uri="{FF2B5EF4-FFF2-40B4-BE49-F238E27FC236}">
                <a16:creationId xmlns:a16="http://schemas.microsoft.com/office/drawing/2014/main" id="{86869C69-EB84-4CBB-AE41-5A88EB8705FA}"/>
              </a:ext>
            </a:extLst>
          </p:cNvPr>
          <p:cNvSpPr txBox="1">
            <a:spLocks noChangeArrowheads="1"/>
          </p:cNvSpPr>
          <p:nvPr/>
        </p:nvSpPr>
        <p:spPr bwMode="auto">
          <a:xfrm>
            <a:off x="2496800" y="3781733"/>
            <a:ext cx="11906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cs typeface="Arial" panose="020B0604020202020204" pitchFamily="34" charset="0"/>
              </a:rPr>
              <a:t>3D-Paul trap</a:t>
            </a:r>
          </a:p>
        </p:txBody>
      </p:sp>
      <p:pic>
        <p:nvPicPr>
          <p:cNvPr id="27656" name="Picture 2">
            <a:extLst>
              <a:ext uri="{FF2B5EF4-FFF2-40B4-BE49-F238E27FC236}">
                <a16:creationId xmlns:a16="http://schemas.microsoft.com/office/drawing/2014/main" id="{329CBD6C-B857-42BB-A0D3-5E2C7D77480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0549" y="1932297"/>
            <a:ext cx="15049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7" name="Text Box 29">
            <a:extLst>
              <a:ext uri="{FF2B5EF4-FFF2-40B4-BE49-F238E27FC236}">
                <a16:creationId xmlns:a16="http://schemas.microsoft.com/office/drawing/2014/main" id="{BAE19318-402E-40A4-A9C2-AF2376A79B5F}"/>
              </a:ext>
            </a:extLst>
          </p:cNvPr>
          <p:cNvSpPr txBox="1">
            <a:spLocks noChangeArrowheads="1"/>
          </p:cNvSpPr>
          <p:nvPr/>
        </p:nvSpPr>
        <p:spPr bwMode="auto">
          <a:xfrm>
            <a:off x="4655799" y="3141971"/>
            <a:ext cx="127635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cs typeface="Arial" panose="020B0604020202020204" pitchFamily="34" charset="0"/>
              </a:rPr>
              <a:t>single Yb</a:t>
            </a:r>
            <a:r>
              <a:rPr lang="de-DE" altLang="de-DE" sz="1400" baseline="30000">
                <a:cs typeface="Arial" panose="020B0604020202020204" pitchFamily="34" charset="0"/>
              </a:rPr>
              <a:t>+</a:t>
            </a:r>
            <a:r>
              <a:rPr lang="de-DE" altLang="de-DE" sz="1400">
                <a:cs typeface="Arial" panose="020B0604020202020204" pitchFamily="34" charset="0"/>
              </a:rPr>
              <a:t>-ion</a:t>
            </a:r>
            <a:endParaRPr lang="de-DE" altLang="de-DE" sz="1400" baseline="30000">
              <a:cs typeface="Arial" panose="020B0604020202020204" pitchFamily="34" charset="0"/>
            </a:endParaRPr>
          </a:p>
        </p:txBody>
      </p:sp>
      <p:pic>
        <p:nvPicPr>
          <p:cNvPr id="27658" name="Picture 13">
            <a:extLst>
              <a:ext uri="{FF2B5EF4-FFF2-40B4-BE49-F238E27FC236}">
                <a16:creationId xmlns:a16="http://schemas.microsoft.com/office/drawing/2014/main" id="{2918DF3E-7750-41C1-AC93-AAECC553947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59350" y="1864033"/>
            <a:ext cx="17541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9" name="Line 14">
            <a:extLst>
              <a:ext uri="{FF2B5EF4-FFF2-40B4-BE49-F238E27FC236}">
                <a16:creationId xmlns:a16="http://schemas.microsoft.com/office/drawing/2014/main" id="{20874801-BA84-4939-9A74-C658046147E0}"/>
              </a:ext>
            </a:extLst>
          </p:cNvPr>
          <p:cNvSpPr>
            <a:spLocks noChangeShapeType="1"/>
          </p:cNvSpPr>
          <p:nvPr/>
        </p:nvSpPr>
        <p:spPr bwMode="auto">
          <a:xfrm>
            <a:off x="8175287" y="2900671"/>
            <a:ext cx="612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7660" name="Line 15">
            <a:extLst>
              <a:ext uri="{FF2B5EF4-FFF2-40B4-BE49-F238E27FC236}">
                <a16:creationId xmlns:a16="http://schemas.microsoft.com/office/drawing/2014/main" id="{C15C44AB-2CEC-4CDE-A2C8-107618A1B20E}"/>
              </a:ext>
            </a:extLst>
          </p:cNvPr>
          <p:cNvSpPr>
            <a:spLocks noChangeShapeType="1"/>
          </p:cNvSpPr>
          <p:nvPr/>
        </p:nvSpPr>
        <p:spPr bwMode="auto">
          <a:xfrm>
            <a:off x="8008599" y="2657783"/>
            <a:ext cx="927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7661" name="Line 16">
            <a:extLst>
              <a:ext uri="{FF2B5EF4-FFF2-40B4-BE49-F238E27FC236}">
                <a16:creationId xmlns:a16="http://schemas.microsoft.com/office/drawing/2014/main" id="{91342144-F1F7-4B6D-86E9-42AD41332255}"/>
              </a:ext>
            </a:extLst>
          </p:cNvPr>
          <p:cNvSpPr>
            <a:spLocks noChangeShapeType="1"/>
          </p:cNvSpPr>
          <p:nvPr/>
        </p:nvSpPr>
        <p:spPr bwMode="auto">
          <a:xfrm>
            <a:off x="7913349" y="2416483"/>
            <a:ext cx="1143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7662" name="Line 17">
            <a:extLst>
              <a:ext uri="{FF2B5EF4-FFF2-40B4-BE49-F238E27FC236}">
                <a16:creationId xmlns:a16="http://schemas.microsoft.com/office/drawing/2014/main" id="{5C5B5CB0-060D-461D-B181-DAC9875F542F}"/>
              </a:ext>
            </a:extLst>
          </p:cNvPr>
          <p:cNvSpPr>
            <a:spLocks noChangeShapeType="1"/>
          </p:cNvSpPr>
          <p:nvPr/>
        </p:nvSpPr>
        <p:spPr bwMode="auto">
          <a:xfrm>
            <a:off x="7824449" y="2181533"/>
            <a:ext cx="132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7663" name="Line 19">
            <a:extLst>
              <a:ext uri="{FF2B5EF4-FFF2-40B4-BE49-F238E27FC236}">
                <a16:creationId xmlns:a16="http://schemas.microsoft.com/office/drawing/2014/main" id="{F7CC98D1-DAF5-4946-A055-990EBCBC245C}"/>
              </a:ext>
            </a:extLst>
          </p:cNvPr>
          <p:cNvSpPr>
            <a:spLocks noChangeShapeType="1"/>
          </p:cNvSpPr>
          <p:nvPr/>
        </p:nvSpPr>
        <p:spPr bwMode="auto">
          <a:xfrm>
            <a:off x="9156361" y="2662546"/>
            <a:ext cx="0" cy="24765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7664" name="Text Box 20">
            <a:extLst>
              <a:ext uri="{FF2B5EF4-FFF2-40B4-BE49-F238E27FC236}">
                <a16:creationId xmlns:a16="http://schemas.microsoft.com/office/drawing/2014/main" id="{717608C2-CCE7-4B5A-AE31-CAB98CDE0273}"/>
              </a:ext>
            </a:extLst>
          </p:cNvPr>
          <p:cNvSpPr txBox="1">
            <a:spLocks noChangeArrowheads="1"/>
          </p:cNvSpPr>
          <p:nvPr/>
        </p:nvSpPr>
        <p:spPr bwMode="auto">
          <a:xfrm>
            <a:off x="9192874" y="2564121"/>
            <a:ext cx="539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latin typeface="Symbol" panose="05050102010706020507" pitchFamily="18" charset="2"/>
                <a:cs typeface="Arial" panose="020B0604020202020204" pitchFamily="34" charset="0"/>
              </a:rPr>
              <a:t>n</a:t>
            </a:r>
            <a:r>
              <a:rPr lang="de-DE" altLang="de-DE" sz="1800" baseline="-25000">
                <a:cs typeface="Arial" panose="020B0604020202020204" pitchFamily="34" charset="0"/>
              </a:rPr>
              <a:t>sec</a:t>
            </a:r>
          </a:p>
        </p:txBody>
      </p:sp>
      <p:sp>
        <p:nvSpPr>
          <p:cNvPr id="27665" name="Text Box 22">
            <a:extLst>
              <a:ext uri="{FF2B5EF4-FFF2-40B4-BE49-F238E27FC236}">
                <a16:creationId xmlns:a16="http://schemas.microsoft.com/office/drawing/2014/main" id="{2AF610F1-7E3F-41F5-A07D-F208C553BBB0}"/>
              </a:ext>
            </a:extLst>
          </p:cNvPr>
          <p:cNvSpPr txBox="1">
            <a:spLocks noChangeArrowheads="1"/>
          </p:cNvSpPr>
          <p:nvPr/>
        </p:nvSpPr>
        <p:spPr bwMode="auto">
          <a:xfrm>
            <a:off x="6914811" y="2753033"/>
            <a:ext cx="11636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solidFill>
                  <a:srgbClr val="FF0000"/>
                </a:solidFill>
                <a:latin typeface="Symbol" panose="05050102010706020507" pitchFamily="18" charset="2"/>
                <a:cs typeface="Arial" panose="020B0604020202020204" pitchFamily="34" charset="0"/>
              </a:rPr>
              <a:t>s</a:t>
            </a:r>
            <a:r>
              <a:rPr lang="de-DE" altLang="de-DE" sz="1800">
                <a:solidFill>
                  <a:srgbClr val="FF0000"/>
                </a:solidFill>
                <a:cs typeface="Arial" panose="020B0604020202020204" pitchFamily="34" charset="0"/>
              </a:rPr>
              <a:t> ~10 nm</a:t>
            </a:r>
          </a:p>
        </p:txBody>
      </p:sp>
      <p:cxnSp>
        <p:nvCxnSpPr>
          <p:cNvPr id="33" name="Gerade Verbindung mit Pfeil 32">
            <a:extLst>
              <a:ext uri="{FF2B5EF4-FFF2-40B4-BE49-F238E27FC236}">
                <a16:creationId xmlns:a16="http://schemas.microsoft.com/office/drawing/2014/main" id="{2F9CAA18-555B-4C43-B4D4-7DFC703C7D7C}"/>
              </a:ext>
            </a:extLst>
          </p:cNvPr>
          <p:cNvCxnSpPr/>
          <p:nvPr/>
        </p:nvCxnSpPr>
        <p:spPr>
          <a:xfrm>
            <a:off x="7659349" y="3248333"/>
            <a:ext cx="19034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7667" name="Textfeld 33">
            <a:extLst>
              <a:ext uri="{FF2B5EF4-FFF2-40B4-BE49-F238E27FC236}">
                <a16:creationId xmlns:a16="http://schemas.microsoft.com/office/drawing/2014/main" id="{7F65CCD0-AD64-4863-BEF3-AA5740855993}"/>
              </a:ext>
            </a:extLst>
          </p:cNvPr>
          <p:cNvSpPr txBox="1">
            <a:spLocks noChangeArrowheads="1"/>
          </p:cNvSpPr>
          <p:nvPr/>
        </p:nvSpPr>
        <p:spPr bwMode="auto">
          <a:xfrm>
            <a:off x="9642136" y="3062597"/>
            <a:ext cx="261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r" eaLnBrk="1" hangingPunct="1">
              <a:spcBef>
                <a:spcPct val="0"/>
              </a:spcBef>
              <a:buFontTx/>
              <a:buNone/>
            </a:pPr>
            <a:r>
              <a:rPr lang="de-DE" altLang="de-DE" sz="1800"/>
              <a:t>r</a:t>
            </a:r>
          </a:p>
        </p:txBody>
      </p:sp>
      <p:cxnSp>
        <p:nvCxnSpPr>
          <p:cNvPr id="35" name="Gerade Verbindung 34">
            <a:extLst>
              <a:ext uri="{FF2B5EF4-FFF2-40B4-BE49-F238E27FC236}">
                <a16:creationId xmlns:a16="http://schemas.microsoft.com/office/drawing/2014/main" id="{A7D5D1B1-60B8-416C-9B4B-417586E94EFF}"/>
              </a:ext>
            </a:extLst>
          </p:cNvPr>
          <p:cNvCxnSpPr/>
          <p:nvPr/>
        </p:nvCxnSpPr>
        <p:spPr>
          <a:xfrm>
            <a:off x="8481675" y="3062597"/>
            <a:ext cx="3175" cy="384175"/>
          </a:xfrm>
          <a:prstGeom prst="line">
            <a:avLst/>
          </a:prstGeom>
        </p:spPr>
        <p:style>
          <a:lnRef idx="1">
            <a:schemeClr val="accent1"/>
          </a:lnRef>
          <a:fillRef idx="0">
            <a:schemeClr val="accent1"/>
          </a:fillRef>
          <a:effectRef idx="0">
            <a:schemeClr val="accent1"/>
          </a:effectRef>
          <a:fontRef idx="minor">
            <a:schemeClr val="tx1"/>
          </a:fontRef>
        </p:style>
      </p:cxnSp>
      <p:sp>
        <p:nvSpPr>
          <p:cNvPr id="27669" name="Textfeld 35">
            <a:extLst>
              <a:ext uri="{FF2B5EF4-FFF2-40B4-BE49-F238E27FC236}">
                <a16:creationId xmlns:a16="http://schemas.microsoft.com/office/drawing/2014/main" id="{8EBF573F-E82B-4D78-ADD0-B4467CB3D8B6}"/>
              </a:ext>
            </a:extLst>
          </p:cNvPr>
          <p:cNvSpPr txBox="1">
            <a:spLocks noChangeArrowheads="1"/>
          </p:cNvSpPr>
          <p:nvPr/>
        </p:nvSpPr>
        <p:spPr bwMode="auto">
          <a:xfrm>
            <a:off x="7991136" y="3407083"/>
            <a:ext cx="1816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t>E(r) = 0</a:t>
            </a:r>
          </a:p>
        </p:txBody>
      </p:sp>
      <p:pic>
        <p:nvPicPr>
          <p:cNvPr id="27670" name="Picture 23">
            <a:extLst>
              <a:ext uri="{FF2B5EF4-FFF2-40B4-BE49-F238E27FC236}">
                <a16:creationId xmlns:a16="http://schemas.microsoft.com/office/drawing/2014/main" id="{896DA8D6-EDA8-4E35-82F8-4A77AFD29688}"/>
              </a:ext>
            </a:extLst>
          </p:cNvPr>
          <p:cNvPicPr>
            <a:picLocks noChangeAspect="1" noChangeArrowheads="1"/>
          </p:cNvPicPr>
          <p:nvPr/>
        </p:nvPicPr>
        <p:blipFill>
          <a:blip r:embed="rId7">
            <a:extLst>
              <a:ext uri="{28A0092B-C50C-407E-A947-70E740481C1C}">
                <a14:useLocalDpi xmlns:a14="http://schemas.microsoft.com/office/drawing/2010/main" val="0"/>
              </a:ext>
            </a:extLst>
          </a:blip>
          <a:srcRect t="-9286" b="-20695"/>
          <a:stretch>
            <a:fillRect/>
          </a:stretch>
        </p:blipFill>
        <p:spPr bwMode="auto">
          <a:xfrm>
            <a:off x="8175287" y="2662547"/>
            <a:ext cx="612775"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671" name="Oval 18">
            <a:extLst>
              <a:ext uri="{FF2B5EF4-FFF2-40B4-BE49-F238E27FC236}">
                <a16:creationId xmlns:a16="http://schemas.microsoft.com/office/drawing/2014/main" id="{61A01BDB-A518-4EC8-90A7-A6AAB6A7D87C}"/>
              </a:ext>
            </a:extLst>
          </p:cNvPr>
          <p:cNvSpPr>
            <a:spLocks noChangeArrowheads="1"/>
          </p:cNvSpPr>
          <p:nvPr/>
        </p:nvSpPr>
        <p:spPr bwMode="auto">
          <a:xfrm>
            <a:off x="8407062" y="2827647"/>
            <a:ext cx="155575" cy="155575"/>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endParaRPr lang="en-US" altLang="de-DE" sz="1800"/>
          </a:p>
        </p:txBody>
      </p:sp>
      <p:sp>
        <p:nvSpPr>
          <p:cNvPr id="2" name="Untertitel 1">
            <a:extLst>
              <a:ext uri="{FF2B5EF4-FFF2-40B4-BE49-F238E27FC236}">
                <a16:creationId xmlns:a16="http://schemas.microsoft.com/office/drawing/2014/main" id="{64A74E8E-17D8-4D48-8CA8-C177BD2793F6}"/>
              </a:ext>
            </a:extLst>
          </p:cNvPr>
          <p:cNvSpPr>
            <a:spLocks noGrp="1"/>
          </p:cNvSpPr>
          <p:nvPr>
            <p:ph type="subTitle" idx="1"/>
          </p:nvPr>
        </p:nvSpPr>
        <p:spPr>
          <a:xfrm>
            <a:off x="1828800" y="77868"/>
            <a:ext cx="8534400" cy="685799"/>
          </a:xfrm>
        </p:spPr>
        <p:txBody>
          <a:bodyPr/>
          <a:lstStyle/>
          <a:p>
            <a:r>
              <a:rPr lang="de-DE" altLang="de-DE" dirty="0" err="1">
                <a:solidFill>
                  <a:schemeClr val="bg1"/>
                </a:solidFill>
              </a:rPr>
              <a:t>Trapped</a:t>
            </a:r>
            <a:r>
              <a:rPr lang="de-DE" altLang="de-DE" dirty="0">
                <a:solidFill>
                  <a:schemeClr val="bg1"/>
                </a:solidFill>
              </a:rPr>
              <a:t> Ions </a:t>
            </a:r>
            <a:endParaRPr lang="de-DE" dirty="0">
              <a:solidFill>
                <a:schemeClr val="bg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8">
            <a:extLst>
              <a:ext uri="{FF2B5EF4-FFF2-40B4-BE49-F238E27FC236}">
                <a16:creationId xmlns:a16="http://schemas.microsoft.com/office/drawing/2014/main" id="{A9F5D889-FB02-4AC7-AF7C-790543EE9393}"/>
              </a:ext>
            </a:extLst>
          </p:cNvPr>
          <p:cNvGraphicFramePr>
            <a:graphicFrameLocks noChangeAspect="1"/>
          </p:cNvGraphicFramePr>
          <p:nvPr/>
        </p:nvGraphicFramePr>
        <p:xfrm>
          <a:off x="2766642" y="2881312"/>
          <a:ext cx="5400675" cy="3795713"/>
        </p:xfrm>
        <a:graphic>
          <a:graphicData uri="http://schemas.openxmlformats.org/presentationml/2006/ole">
            <mc:AlternateContent xmlns:mc="http://schemas.openxmlformats.org/markup-compatibility/2006">
              <mc:Choice xmlns:v="urn:schemas-microsoft-com:vml" Requires="v">
                <p:oleObj name="Acrobat Document" r:id="rId3" imgW="7752381" imgH="5447619" progId="AcroExch.Document.7">
                  <p:embed/>
                </p:oleObj>
              </mc:Choice>
              <mc:Fallback>
                <p:oleObj name="Acrobat Document" r:id="rId3" imgW="7752381" imgH="5447619" progId="AcroExch.Document.7">
                  <p:embed/>
                  <p:pic>
                    <p:nvPicPr>
                      <p:cNvPr id="4" name="Object 8">
                        <a:extLst>
                          <a:ext uri="{FF2B5EF4-FFF2-40B4-BE49-F238E27FC236}">
                            <a16:creationId xmlns:a16="http://schemas.microsoft.com/office/drawing/2014/main" id="{A9F5D889-FB02-4AC7-AF7C-790543EE93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6642" y="2881312"/>
                        <a:ext cx="5400675" cy="379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 name="Gerade Verbindung 4">
            <a:extLst>
              <a:ext uri="{FF2B5EF4-FFF2-40B4-BE49-F238E27FC236}">
                <a16:creationId xmlns:a16="http://schemas.microsoft.com/office/drawing/2014/main" id="{9250F66C-606A-49A0-B23D-DFA0E973B696}"/>
              </a:ext>
            </a:extLst>
          </p:cNvPr>
          <p:cNvCxnSpPr/>
          <p:nvPr/>
        </p:nvCxnSpPr>
        <p:spPr>
          <a:xfrm>
            <a:off x="3722316" y="3689522"/>
            <a:ext cx="3690938" cy="189388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6" name="Rechteck 5">
            <a:extLst>
              <a:ext uri="{FF2B5EF4-FFF2-40B4-BE49-F238E27FC236}">
                <a16:creationId xmlns:a16="http://schemas.microsoft.com/office/drawing/2014/main" id="{C4EA0DE3-0EED-4C55-B427-216B46DB6038}"/>
              </a:ext>
            </a:extLst>
          </p:cNvPr>
          <p:cNvSpPr>
            <a:spLocks noChangeArrowheads="1"/>
          </p:cNvSpPr>
          <p:nvPr/>
        </p:nvSpPr>
        <p:spPr bwMode="auto">
          <a:xfrm>
            <a:off x="3916872" y="3403600"/>
            <a:ext cx="244714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600" b="1" dirty="0" err="1">
                <a:solidFill>
                  <a:srgbClr val="333399"/>
                </a:solidFill>
                <a:latin typeface="Calibri" panose="020F0502020204030204" pitchFamily="34" charset="0"/>
                <a:cs typeface="Calibri" panose="020F0502020204030204" pitchFamily="34" charset="0"/>
              </a:rPr>
              <a:t>Current</a:t>
            </a:r>
            <a:r>
              <a:rPr lang="de-DE" altLang="de-DE" sz="1600" b="1" dirty="0">
                <a:solidFill>
                  <a:srgbClr val="333399"/>
                </a:solidFill>
                <a:latin typeface="Calibri" panose="020F0502020204030204" pitchFamily="34" charset="0"/>
                <a:cs typeface="Calibri" panose="020F0502020204030204" pitchFamily="34" charset="0"/>
              </a:rPr>
              <a:t> </a:t>
            </a:r>
            <a:r>
              <a:rPr lang="de-DE" altLang="de-DE" sz="1600" b="1" dirty="0" err="1">
                <a:solidFill>
                  <a:srgbClr val="333399"/>
                </a:solidFill>
                <a:latin typeface="Calibri" panose="020F0502020204030204" pitchFamily="34" charset="0"/>
                <a:cs typeface="Calibri" panose="020F0502020204030204" pitchFamily="34" charset="0"/>
              </a:rPr>
              <a:t>stability</a:t>
            </a:r>
            <a:r>
              <a:rPr lang="de-DE" altLang="de-DE" sz="1600" b="1" dirty="0">
                <a:solidFill>
                  <a:srgbClr val="333399"/>
                </a:solidFill>
                <a:latin typeface="Calibri" panose="020F0502020204030204" pitchFamily="34" charset="0"/>
                <a:cs typeface="Calibri" panose="020F0502020204030204" pitchFamily="34" charset="0"/>
              </a:rPr>
              <a:t> </a:t>
            </a:r>
            <a:r>
              <a:rPr lang="de-DE" altLang="de-DE" sz="1600" b="1" dirty="0" err="1">
                <a:solidFill>
                  <a:srgbClr val="333399"/>
                </a:solidFill>
                <a:latin typeface="Calibri" panose="020F0502020204030204" pitchFamily="34" charset="0"/>
                <a:cs typeface="Calibri" panose="020F0502020204030204" pitchFamily="34" charset="0"/>
              </a:rPr>
              <a:t>of</a:t>
            </a:r>
            <a:r>
              <a:rPr lang="de-DE" altLang="de-DE" sz="1600" b="1" dirty="0">
                <a:solidFill>
                  <a:srgbClr val="333399"/>
                </a:solidFill>
                <a:latin typeface="Calibri" panose="020F0502020204030204" pitchFamily="34" charset="0"/>
                <a:cs typeface="Calibri" panose="020F0502020204030204" pitchFamily="34" charset="0"/>
              </a:rPr>
              <a:t> </a:t>
            </a:r>
            <a:r>
              <a:rPr lang="de-DE" altLang="de-DE" sz="1600" b="1" dirty="0" err="1">
                <a:solidFill>
                  <a:srgbClr val="333399"/>
                </a:solidFill>
                <a:latin typeface="Calibri" panose="020F0502020204030204" pitchFamily="34" charset="0"/>
                <a:cs typeface="Calibri" panose="020F0502020204030204" pitchFamily="34" charset="0"/>
              </a:rPr>
              <a:t>optical</a:t>
            </a:r>
            <a:r>
              <a:rPr lang="de-DE" altLang="de-DE" sz="1600" b="1" dirty="0">
                <a:solidFill>
                  <a:srgbClr val="333399"/>
                </a:solidFill>
                <a:latin typeface="Calibri" panose="020F0502020204030204" pitchFamily="34" charset="0"/>
                <a:cs typeface="Calibri" panose="020F0502020204030204" pitchFamily="34" charset="0"/>
              </a:rPr>
              <a:t> </a:t>
            </a:r>
          </a:p>
          <a:p>
            <a:pPr eaLnBrk="1" hangingPunct="1">
              <a:spcBef>
                <a:spcPct val="0"/>
              </a:spcBef>
              <a:buFontTx/>
              <a:buNone/>
            </a:pPr>
            <a:r>
              <a:rPr lang="de-DE" altLang="de-DE" sz="1600" b="1" dirty="0">
                <a:solidFill>
                  <a:srgbClr val="333399"/>
                </a:solidFill>
                <a:latin typeface="Calibri" panose="020F0502020204030204" pitchFamily="34" charset="0"/>
                <a:cs typeface="Calibri" panose="020F0502020204030204" pitchFamily="34" charset="0"/>
              </a:rPr>
              <a:t>           </a:t>
            </a:r>
            <a:r>
              <a:rPr lang="de-DE" altLang="de-DE" sz="1600" b="1" dirty="0" err="1">
                <a:solidFill>
                  <a:srgbClr val="333399"/>
                </a:solidFill>
                <a:latin typeface="Calibri" panose="020F0502020204030204" pitchFamily="34" charset="0"/>
                <a:cs typeface="Calibri" panose="020F0502020204030204" pitchFamily="34" charset="0"/>
              </a:rPr>
              <a:t>ion</a:t>
            </a:r>
            <a:r>
              <a:rPr lang="de-DE" altLang="de-DE" sz="1600" b="1" dirty="0">
                <a:solidFill>
                  <a:srgbClr val="333399"/>
                </a:solidFill>
                <a:latin typeface="Calibri" panose="020F0502020204030204" pitchFamily="34" charset="0"/>
                <a:cs typeface="Calibri" panose="020F0502020204030204" pitchFamily="34" charset="0"/>
              </a:rPr>
              <a:t> </a:t>
            </a:r>
            <a:r>
              <a:rPr lang="de-DE" altLang="de-DE" sz="1600" b="1" dirty="0" err="1">
                <a:solidFill>
                  <a:srgbClr val="333399"/>
                </a:solidFill>
                <a:latin typeface="Calibri" panose="020F0502020204030204" pitchFamily="34" charset="0"/>
                <a:cs typeface="Calibri" panose="020F0502020204030204" pitchFamily="34" charset="0"/>
              </a:rPr>
              <a:t>clocks</a:t>
            </a:r>
            <a:endParaRPr lang="de-DE" altLang="de-DE" sz="1600" b="1" dirty="0">
              <a:solidFill>
                <a:srgbClr val="333399"/>
              </a:solidFill>
              <a:latin typeface="Calibri" panose="020F0502020204030204" pitchFamily="34" charset="0"/>
              <a:cs typeface="Calibri" panose="020F0502020204030204" pitchFamily="34" charset="0"/>
            </a:endParaRPr>
          </a:p>
        </p:txBody>
      </p:sp>
      <p:sp>
        <p:nvSpPr>
          <p:cNvPr id="7" name="Rechteck 6">
            <a:extLst>
              <a:ext uri="{FF2B5EF4-FFF2-40B4-BE49-F238E27FC236}">
                <a16:creationId xmlns:a16="http://schemas.microsoft.com/office/drawing/2014/main" id="{273F7330-0BC2-45FD-965D-34DE4BDB2D8D}"/>
              </a:ext>
            </a:extLst>
          </p:cNvPr>
          <p:cNvSpPr/>
          <p:nvPr/>
        </p:nvSpPr>
        <p:spPr>
          <a:xfrm>
            <a:off x="6803654" y="6327774"/>
            <a:ext cx="792162" cy="431800"/>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a:solidFill>
                  <a:srgbClr val="C00000"/>
                </a:solidFill>
                <a:latin typeface="Calibri" panose="020F0502020204030204" pitchFamily="34" charset="0"/>
                <a:cs typeface="Calibri" panose="020F0502020204030204" pitchFamily="34" charset="0"/>
              </a:rPr>
              <a:t>1 day</a:t>
            </a:r>
          </a:p>
        </p:txBody>
      </p:sp>
      <p:cxnSp>
        <p:nvCxnSpPr>
          <p:cNvPr id="8" name="Gerade Verbindung 7">
            <a:extLst>
              <a:ext uri="{FF2B5EF4-FFF2-40B4-BE49-F238E27FC236}">
                <a16:creationId xmlns:a16="http://schemas.microsoft.com/office/drawing/2014/main" id="{18E1F93D-23D3-4F81-8BE4-03AFCE1D42A9}"/>
              </a:ext>
            </a:extLst>
          </p:cNvPr>
          <p:cNvCxnSpPr/>
          <p:nvPr/>
        </p:nvCxnSpPr>
        <p:spPr>
          <a:xfrm>
            <a:off x="7414841" y="5582470"/>
            <a:ext cx="1511300" cy="792163"/>
          </a:xfrm>
          <a:prstGeom prst="line">
            <a:avLst/>
          </a:prstGeom>
        </p:spPr>
        <p:style>
          <a:lnRef idx="1">
            <a:schemeClr val="accent1"/>
          </a:lnRef>
          <a:fillRef idx="0">
            <a:schemeClr val="accent1"/>
          </a:fillRef>
          <a:effectRef idx="0">
            <a:schemeClr val="accent1"/>
          </a:effectRef>
          <a:fontRef idx="minor">
            <a:schemeClr val="tx1"/>
          </a:fontRef>
        </p:style>
      </p:cxnSp>
      <p:sp>
        <p:nvSpPr>
          <p:cNvPr id="9" name="Rechteck 8">
            <a:extLst>
              <a:ext uri="{FF2B5EF4-FFF2-40B4-BE49-F238E27FC236}">
                <a16:creationId xmlns:a16="http://schemas.microsoft.com/office/drawing/2014/main" id="{B13C4B1D-B3AE-4D4C-BE67-574F2455E510}"/>
              </a:ext>
            </a:extLst>
          </p:cNvPr>
          <p:cNvSpPr/>
          <p:nvPr/>
        </p:nvSpPr>
        <p:spPr>
          <a:xfrm>
            <a:off x="7991103" y="5941245"/>
            <a:ext cx="1830387" cy="576263"/>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rgbClr val="C00000"/>
                </a:solidFill>
                <a:latin typeface="Calibri" panose="020F0502020204030204" pitchFamily="34" charset="0"/>
                <a:cs typeface="Calibri" panose="020F0502020204030204" pitchFamily="34" charset="0"/>
              </a:rPr>
              <a:t>10s - 100 </a:t>
            </a:r>
            <a:r>
              <a:rPr lang="de-DE" dirty="0" err="1">
                <a:solidFill>
                  <a:srgbClr val="C00000"/>
                </a:solidFill>
                <a:latin typeface="Calibri" panose="020F0502020204030204" pitchFamily="34" charset="0"/>
                <a:cs typeface="Calibri" panose="020F0502020204030204" pitchFamily="34" charset="0"/>
              </a:rPr>
              <a:t>days</a:t>
            </a:r>
            <a:r>
              <a:rPr lang="de-DE" dirty="0">
                <a:solidFill>
                  <a:srgbClr val="C00000"/>
                </a:solidFill>
                <a:latin typeface="Calibri" panose="020F0502020204030204" pitchFamily="34" charset="0"/>
                <a:cs typeface="Calibri" panose="020F0502020204030204" pitchFamily="34" charset="0"/>
              </a:rPr>
              <a:t> !</a:t>
            </a:r>
          </a:p>
        </p:txBody>
      </p:sp>
      <p:sp>
        <p:nvSpPr>
          <p:cNvPr id="14" name="Rechteck 13">
            <a:extLst>
              <a:ext uri="{FF2B5EF4-FFF2-40B4-BE49-F238E27FC236}">
                <a16:creationId xmlns:a16="http://schemas.microsoft.com/office/drawing/2014/main" id="{E60A0B58-7869-4FA9-9840-A73DF558F0D5}"/>
              </a:ext>
            </a:extLst>
          </p:cNvPr>
          <p:cNvSpPr/>
          <p:nvPr/>
        </p:nvSpPr>
        <p:spPr>
          <a:xfrm>
            <a:off x="2477717" y="3454399"/>
            <a:ext cx="1287463" cy="368300"/>
          </a:xfrm>
          <a:prstGeom prst="rect">
            <a:avLst/>
          </a:prstGeom>
        </p:spPr>
        <p:txBody>
          <a:bodyPr wrap="none">
            <a:spAutoFit/>
          </a:bodyPr>
          <a:lstStyle/>
          <a:p>
            <a:pPr>
              <a:defRPr/>
            </a:pPr>
            <a:r>
              <a:rPr lang="de-DE">
                <a:solidFill>
                  <a:schemeClr val="accent1">
                    <a:lumMod val="75000"/>
                  </a:schemeClr>
                </a:solidFill>
                <a:latin typeface="Calibri" pitchFamily="34" charset="0"/>
              </a:rPr>
              <a:t>3x10</a:t>
            </a:r>
            <a:r>
              <a:rPr lang="de-DE" baseline="30000">
                <a:solidFill>
                  <a:schemeClr val="accent1">
                    <a:lumMod val="75000"/>
                  </a:schemeClr>
                </a:solidFill>
                <a:latin typeface="Calibri" pitchFamily="34" charset="0"/>
              </a:rPr>
              <a:t>-15 </a:t>
            </a:r>
            <a:r>
              <a:rPr lang="de-DE">
                <a:solidFill>
                  <a:schemeClr val="accent1">
                    <a:lumMod val="75000"/>
                  </a:schemeClr>
                </a:solidFill>
                <a:latin typeface="Calibri" pitchFamily="34" charset="0"/>
              </a:rPr>
              <a:t>@1s</a:t>
            </a:r>
          </a:p>
        </p:txBody>
      </p:sp>
      <p:sp>
        <p:nvSpPr>
          <p:cNvPr id="15" name="Rechteck 14">
            <a:extLst>
              <a:ext uri="{FF2B5EF4-FFF2-40B4-BE49-F238E27FC236}">
                <a16:creationId xmlns:a16="http://schemas.microsoft.com/office/drawing/2014/main" id="{D9979E73-204D-4592-ADF7-FE4CE4C903A0}"/>
              </a:ext>
            </a:extLst>
          </p:cNvPr>
          <p:cNvSpPr/>
          <p:nvPr/>
        </p:nvSpPr>
        <p:spPr bwMode="auto">
          <a:xfrm>
            <a:off x="2518992" y="3516312"/>
            <a:ext cx="1152525"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 name="Rechteck 15">
            <a:extLst>
              <a:ext uri="{FF2B5EF4-FFF2-40B4-BE49-F238E27FC236}">
                <a16:creationId xmlns:a16="http://schemas.microsoft.com/office/drawing/2014/main" id="{06E0D554-B72B-4AA5-BF25-0E4EEB4132B7}"/>
              </a:ext>
            </a:extLst>
          </p:cNvPr>
          <p:cNvSpPr/>
          <p:nvPr/>
        </p:nvSpPr>
        <p:spPr>
          <a:xfrm>
            <a:off x="4912942" y="6327774"/>
            <a:ext cx="1343025" cy="366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27667" name="Textfeld 2">
            <a:extLst>
              <a:ext uri="{FF2B5EF4-FFF2-40B4-BE49-F238E27FC236}">
                <a16:creationId xmlns:a16="http://schemas.microsoft.com/office/drawing/2014/main" id="{2B5D3934-2772-443D-9171-EC0BB4890A64}"/>
              </a:ext>
            </a:extLst>
          </p:cNvPr>
          <p:cNvSpPr txBox="1">
            <a:spLocks noChangeArrowheads="1"/>
          </p:cNvSpPr>
          <p:nvPr/>
        </p:nvSpPr>
        <p:spPr bwMode="auto">
          <a:xfrm>
            <a:off x="7714676" y="4171881"/>
            <a:ext cx="299344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dirty="0">
                <a:latin typeface="Calibri" panose="020F0502020204030204" pitchFamily="34" charset="0"/>
                <a:cs typeface="Calibri" panose="020F0502020204030204" pitchFamily="34" charset="0"/>
              </a:rPr>
              <a:t>Ion </a:t>
            </a:r>
            <a:r>
              <a:rPr lang="de-DE" altLang="de-DE" sz="1800" b="1" dirty="0" err="1">
                <a:latin typeface="Calibri" panose="020F0502020204030204" pitchFamily="34" charset="0"/>
                <a:cs typeface="Calibri" panose="020F0502020204030204" pitchFamily="34" charset="0"/>
              </a:rPr>
              <a:t>clocks</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stability</a:t>
            </a:r>
            <a:r>
              <a:rPr lang="de-DE" altLang="de-DE" sz="1800" dirty="0">
                <a:latin typeface="Calibri" panose="020F0502020204030204" pitchFamily="34" charset="0"/>
                <a:cs typeface="Calibri" panose="020F0502020204030204" pitchFamily="34" charset="0"/>
              </a:rPr>
              <a:t> limited </a:t>
            </a:r>
            <a:br>
              <a:rPr lang="de-DE" altLang="de-DE" sz="1800" dirty="0">
                <a:latin typeface="Calibri" panose="020F0502020204030204" pitchFamily="34" charset="0"/>
                <a:cs typeface="Calibri" panose="020F0502020204030204" pitchFamily="34" charset="0"/>
              </a:rPr>
            </a:br>
            <a:r>
              <a:rPr lang="de-DE" altLang="de-DE" sz="1800" dirty="0" err="1">
                <a:latin typeface="Calibri" panose="020F0502020204030204" pitchFamily="34" charset="0"/>
                <a:cs typeface="Calibri" panose="020F0502020204030204" pitchFamily="34" charset="0"/>
              </a:rPr>
              <a:t>by</a:t>
            </a:r>
            <a:r>
              <a:rPr lang="de-DE" altLang="de-DE" sz="1800"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quantum</a:t>
            </a:r>
            <a:r>
              <a:rPr lang="de-DE" altLang="de-DE" sz="1800" b="1"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projection</a:t>
            </a:r>
            <a:r>
              <a:rPr lang="de-DE" altLang="de-DE" sz="1800" b="1"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noise</a:t>
            </a:r>
            <a:r>
              <a:rPr lang="de-DE" altLang="de-DE" sz="1800" dirty="0">
                <a:latin typeface="Calibri" panose="020F0502020204030204" pitchFamily="34" charset="0"/>
                <a:cs typeface="Calibri" panose="020F0502020204030204" pitchFamily="34" charset="0"/>
              </a:rPr>
              <a:t>;</a:t>
            </a:r>
            <a:br>
              <a:rPr lang="de-DE" altLang="de-DE" sz="1800" dirty="0">
                <a:latin typeface="Calibri" panose="020F0502020204030204" pitchFamily="34" charset="0"/>
                <a:cs typeface="Calibri" panose="020F0502020204030204" pitchFamily="34" charset="0"/>
              </a:rPr>
            </a:br>
            <a:r>
              <a:rPr lang="de-DE" altLang="de-DE" sz="1800" dirty="0">
                <a:latin typeface="Calibri" panose="020F0502020204030204" pitchFamily="34" charset="0"/>
                <a:cs typeface="Calibri" panose="020F0502020204030204" pitchFamily="34" charset="0"/>
              </a:rPr>
              <a:t>high </a:t>
            </a:r>
            <a:r>
              <a:rPr lang="de-DE" altLang="de-DE" sz="1800" dirty="0" err="1">
                <a:latin typeface="Calibri" panose="020F0502020204030204" pitchFamily="34" charset="0"/>
                <a:cs typeface="Calibri" panose="020F0502020204030204" pitchFamily="34" charset="0"/>
              </a:rPr>
              <a:t>duty</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cycle</a:t>
            </a:r>
            <a:endParaRPr lang="de-DE" altLang="de-DE" sz="1800" dirty="0">
              <a:latin typeface="Calibri" panose="020F0502020204030204" pitchFamily="34" charset="0"/>
              <a:cs typeface="Calibri" panose="020F0502020204030204" pitchFamily="34" charset="0"/>
            </a:endParaRPr>
          </a:p>
        </p:txBody>
      </p:sp>
      <p:grpSp>
        <p:nvGrpSpPr>
          <p:cNvPr id="22" name="Gruppieren 21">
            <a:extLst>
              <a:ext uri="{FF2B5EF4-FFF2-40B4-BE49-F238E27FC236}">
                <a16:creationId xmlns:a16="http://schemas.microsoft.com/office/drawing/2014/main" id="{EC9B6E0C-6970-4BCB-93E2-6E069A6927B4}"/>
              </a:ext>
            </a:extLst>
          </p:cNvPr>
          <p:cNvGrpSpPr>
            <a:grpSpLocks/>
          </p:cNvGrpSpPr>
          <p:nvPr/>
        </p:nvGrpSpPr>
        <p:grpSpPr bwMode="auto">
          <a:xfrm>
            <a:off x="4624017" y="4467224"/>
            <a:ext cx="549275" cy="1517650"/>
            <a:chOff x="2308225" y="4140200"/>
            <a:chExt cx="549275" cy="1517650"/>
          </a:xfrm>
        </p:grpSpPr>
        <p:sp>
          <p:nvSpPr>
            <p:cNvPr id="23" name="Pfeil nach unten 22">
              <a:extLst>
                <a:ext uri="{FF2B5EF4-FFF2-40B4-BE49-F238E27FC236}">
                  <a16:creationId xmlns:a16="http://schemas.microsoft.com/office/drawing/2014/main" id="{ABBAEB60-2B6C-4B35-A153-21536A8BF024}"/>
                </a:ext>
              </a:extLst>
            </p:cNvPr>
            <p:cNvSpPr/>
            <p:nvPr/>
          </p:nvSpPr>
          <p:spPr>
            <a:xfrm>
              <a:off x="2379663" y="4140200"/>
              <a:ext cx="447675" cy="515937"/>
            </a:xfrm>
            <a:prstGeom prst="downArrow">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26648" name="Textfeld 1">
              <a:extLst>
                <a:ext uri="{FF2B5EF4-FFF2-40B4-BE49-F238E27FC236}">
                  <a16:creationId xmlns:a16="http://schemas.microsoft.com/office/drawing/2014/main" id="{EFA6A956-52F6-41C3-BC19-153C09217964}"/>
                </a:ext>
              </a:extLst>
            </p:cNvPr>
            <p:cNvSpPr txBox="1">
              <a:spLocks noChangeArrowheads="1"/>
            </p:cNvSpPr>
            <p:nvPr/>
          </p:nvSpPr>
          <p:spPr bwMode="auto">
            <a:xfrm>
              <a:off x="2308225" y="4641850"/>
              <a:ext cx="5492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6000">
                  <a:solidFill>
                    <a:srgbClr val="C00000"/>
                  </a:solidFill>
                </a:rPr>
                <a:t>?</a:t>
              </a:r>
              <a:endParaRPr lang="en-US" altLang="de-DE" sz="6000">
                <a:solidFill>
                  <a:srgbClr val="C00000"/>
                </a:solidFill>
              </a:endParaRPr>
            </a:p>
          </p:txBody>
        </p:sp>
      </p:grpSp>
      <p:pic>
        <p:nvPicPr>
          <p:cNvPr id="26646" name="Picture 37">
            <a:extLst>
              <a:ext uri="{FF2B5EF4-FFF2-40B4-BE49-F238E27FC236}">
                <a16:creationId xmlns:a16="http://schemas.microsoft.com/office/drawing/2014/main" id="{74991669-921E-4A98-B280-9DB0363E06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10612" y="92566"/>
            <a:ext cx="3159941" cy="58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6" name="Rechteck 25">
            <a:extLst>
              <a:ext uri="{FF2B5EF4-FFF2-40B4-BE49-F238E27FC236}">
                <a16:creationId xmlns:a16="http://schemas.microsoft.com/office/drawing/2014/main" id="{3A2522A8-2803-4D50-BAC8-04716C65EFD5}"/>
              </a:ext>
            </a:extLst>
          </p:cNvPr>
          <p:cNvSpPr/>
          <p:nvPr/>
        </p:nvSpPr>
        <p:spPr>
          <a:xfrm>
            <a:off x="2982835" y="1911658"/>
            <a:ext cx="2430462" cy="536575"/>
          </a:xfrm>
          <a:prstGeom prst="rec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highlight>
                <a:srgbClr val="B4EAD0"/>
              </a:highlight>
              <a:latin typeface="Calibri" panose="020F0502020204030204" pitchFamily="34" charset="0"/>
            </a:endParaRPr>
          </a:p>
        </p:txBody>
      </p:sp>
      <p:graphicFrame>
        <p:nvGraphicFramePr>
          <p:cNvPr id="27" name="Objekt 1">
            <a:extLst>
              <a:ext uri="{FF2B5EF4-FFF2-40B4-BE49-F238E27FC236}">
                <a16:creationId xmlns:a16="http://schemas.microsoft.com/office/drawing/2014/main" id="{4F9A7D53-85E6-4FFC-A4C3-8E2542C58A0A}"/>
              </a:ext>
            </a:extLst>
          </p:cNvPr>
          <p:cNvGraphicFramePr>
            <a:graphicFrameLocks noChangeAspect="1"/>
          </p:cNvGraphicFramePr>
          <p:nvPr/>
        </p:nvGraphicFramePr>
        <p:xfrm>
          <a:off x="2224010" y="1395720"/>
          <a:ext cx="5834062" cy="1084263"/>
        </p:xfrm>
        <a:graphic>
          <a:graphicData uri="http://schemas.openxmlformats.org/presentationml/2006/ole">
            <mc:AlternateContent xmlns:mc="http://schemas.openxmlformats.org/markup-compatibility/2006">
              <mc:Choice xmlns:v="urn:schemas-microsoft-com:vml" Requires="v">
                <p:oleObj name="Formel" r:id="rId6" imgW="2362200" imgH="495300" progId="Equation.3">
                  <p:embed/>
                </p:oleObj>
              </mc:Choice>
              <mc:Fallback>
                <p:oleObj name="Formel" r:id="rId6" imgW="2362200" imgH="495300" progId="Equation.3">
                  <p:embed/>
                  <p:pic>
                    <p:nvPicPr>
                      <p:cNvPr id="27" name="Objekt 1">
                        <a:extLst>
                          <a:ext uri="{FF2B5EF4-FFF2-40B4-BE49-F238E27FC236}">
                            <a16:creationId xmlns:a16="http://schemas.microsoft.com/office/drawing/2014/main" id="{4F9A7D53-85E6-4FFC-A4C3-8E2542C58A0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24010" y="1395720"/>
                        <a:ext cx="5834062" cy="1084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28" name="Gerade Verbindung mit Pfeil 27">
            <a:extLst>
              <a:ext uri="{FF2B5EF4-FFF2-40B4-BE49-F238E27FC236}">
                <a16:creationId xmlns:a16="http://schemas.microsoft.com/office/drawing/2014/main" id="{58D760E5-0F78-4E9F-9239-CD1B9938D1CA}"/>
              </a:ext>
            </a:extLst>
          </p:cNvPr>
          <p:cNvCxnSpPr/>
          <p:nvPr/>
        </p:nvCxnSpPr>
        <p:spPr>
          <a:xfrm flipH="1" flipV="1">
            <a:off x="4530647" y="2303770"/>
            <a:ext cx="611188" cy="409575"/>
          </a:xfrm>
          <a:prstGeom prst="straightConnector1">
            <a:avLst/>
          </a:prstGeom>
          <a:ln w="12700">
            <a:solidFill>
              <a:srgbClr val="003399"/>
            </a:solidFill>
            <a:tailEnd type="arrow"/>
          </a:ln>
        </p:spPr>
        <p:style>
          <a:lnRef idx="1">
            <a:schemeClr val="accent1"/>
          </a:lnRef>
          <a:fillRef idx="0">
            <a:schemeClr val="accent1"/>
          </a:fillRef>
          <a:effectRef idx="0">
            <a:schemeClr val="accent1"/>
          </a:effectRef>
          <a:fontRef idx="minor">
            <a:schemeClr val="tx1"/>
          </a:fontRef>
        </p:style>
      </p:cxnSp>
      <p:sp>
        <p:nvSpPr>
          <p:cNvPr id="29" name="Textfeld 69">
            <a:extLst>
              <a:ext uri="{FF2B5EF4-FFF2-40B4-BE49-F238E27FC236}">
                <a16:creationId xmlns:a16="http://schemas.microsoft.com/office/drawing/2014/main" id="{2317DC55-D379-4E95-90BF-C302A2BF5F16}"/>
              </a:ext>
            </a:extLst>
          </p:cNvPr>
          <p:cNvSpPr txBox="1">
            <a:spLocks noChangeArrowheads="1"/>
          </p:cNvSpPr>
          <p:nvPr/>
        </p:nvSpPr>
        <p:spPr bwMode="auto">
          <a:xfrm>
            <a:off x="5093807" y="2476281"/>
            <a:ext cx="183460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a:solidFill>
                  <a:srgbClr val="003399"/>
                </a:solidFill>
                <a:latin typeface="Calibri" pitchFamily="34" charset="0"/>
              </a:rPr>
              <a:t>Number of atoms</a:t>
            </a:r>
            <a:endParaRPr lang="en-US" altLang="de-DE" sz="1800">
              <a:solidFill>
                <a:srgbClr val="003399"/>
              </a:solidFill>
              <a:latin typeface="Calibri" pitchFamily="34" charset="0"/>
            </a:endParaRPr>
          </a:p>
        </p:txBody>
      </p:sp>
      <p:sp>
        <p:nvSpPr>
          <p:cNvPr id="30" name="Textfeld 70">
            <a:extLst>
              <a:ext uri="{FF2B5EF4-FFF2-40B4-BE49-F238E27FC236}">
                <a16:creationId xmlns:a16="http://schemas.microsoft.com/office/drawing/2014/main" id="{C902BE7B-233A-44BC-BC00-991C299C027C}"/>
              </a:ext>
            </a:extLst>
          </p:cNvPr>
          <p:cNvSpPr txBox="1">
            <a:spLocks noChangeArrowheads="1"/>
          </p:cNvSpPr>
          <p:nvPr/>
        </p:nvSpPr>
        <p:spPr bwMode="auto">
          <a:xfrm>
            <a:off x="8297786" y="1341744"/>
            <a:ext cx="1165897"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a:solidFill>
                  <a:srgbClr val="003399"/>
                </a:solidFill>
                <a:latin typeface="Calibri" pitchFamily="34" charset="0"/>
              </a:rPr>
              <a:t>Frequency</a:t>
            </a:r>
            <a:endParaRPr lang="en-US" altLang="de-DE" sz="1800">
              <a:solidFill>
                <a:srgbClr val="003399"/>
              </a:solidFill>
              <a:latin typeface="Calibri" pitchFamily="34" charset="0"/>
            </a:endParaRPr>
          </a:p>
        </p:txBody>
      </p:sp>
      <p:sp>
        <p:nvSpPr>
          <p:cNvPr id="31" name="Textfeld 73">
            <a:extLst>
              <a:ext uri="{FF2B5EF4-FFF2-40B4-BE49-F238E27FC236}">
                <a16:creationId xmlns:a16="http://schemas.microsoft.com/office/drawing/2014/main" id="{D49CE2CB-A1D4-4AB3-BF51-35566FDBC23A}"/>
              </a:ext>
            </a:extLst>
          </p:cNvPr>
          <p:cNvSpPr txBox="1">
            <a:spLocks noChangeArrowheads="1"/>
          </p:cNvSpPr>
          <p:nvPr/>
        </p:nvSpPr>
        <p:spPr bwMode="auto">
          <a:xfrm>
            <a:off x="8153323" y="2264083"/>
            <a:ext cx="201106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dirty="0" err="1">
                <a:solidFill>
                  <a:srgbClr val="003399"/>
                </a:solidFill>
                <a:latin typeface="Calibri" pitchFamily="34" charset="0"/>
              </a:rPr>
              <a:t>Resolved</a:t>
            </a:r>
            <a:r>
              <a:rPr lang="de-DE" altLang="de-DE" sz="1800" dirty="0">
                <a:solidFill>
                  <a:srgbClr val="003399"/>
                </a:solidFill>
                <a:latin typeface="Calibri" pitchFamily="34" charset="0"/>
              </a:rPr>
              <a:t> </a:t>
            </a:r>
            <a:r>
              <a:rPr lang="de-DE" altLang="de-DE" sz="1800" dirty="0" err="1">
                <a:solidFill>
                  <a:srgbClr val="003399"/>
                </a:solidFill>
                <a:latin typeface="Calibri" pitchFamily="34" charset="0"/>
              </a:rPr>
              <a:t>linewidth</a:t>
            </a:r>
            <a:r>
              <a:rPr lang="de-DE" altLang="de-DE" sz="1800" dirty="0">
                <a:solidFill>
                  <a:srgbClr val="003399"/>
                </a:solidFill>
                <a:latin typeface="Calibri" pitchFamily="34" charset="0"/>
              </a:rPr>
              <a:t> </a:t>
            </a:r>
            <a:br>
              <a:rPr lang="de-DE" altLang="de-DE" sz="1800" dirty="0">
                <a:solidFill>
                  <a:srgbClr val="003399"/>
                </a:solidFill>
                <a:latin typeface="Calibri" pitchFamily="34" charset="0"/>
              </a:rPr>
            </a:br>
            <a:r>
              <a:rPr lang="de-DE" altLang="de-DE" sz="1800" dirty="0">
                <a:solidFill>
                  <a:srgbClr val="003399"/>
                </a:solidFill>
                <a:latin typeface="Calibri" pitchFamily="34" charset="0"/>
              </a:rPr>
              <a:t>(</a:t>
            </a:r>
            <a:r>
              <a:rPr lang="de-DE" altLang="de-DE" sz="1800" dirty="0" err="1">
                <a:solidFill>
                  <a:srgbClr val="003399"/>
                </a:solidFill>
                <a:latin typeface="Calibri" pitchFamily="34" charset="0"/>
              </a:rPr>
              <a:t>laser</a:t>
            </a:r>
            <a:r>
              <a:rPr lang="de-DE" altLang="de-DE" sz="1800" dirty="0">
                <a:solidFill>
                  <a:srgbClr val="003399"/>
                </a:solidFill>
                <a:latin typeface="Calibri" pitchFamily="34" charset="0"/>
              </a:rPr>
              <a:t>, </a:t>
            </a:r>
            <a:r>
              <a:rPr lang="de-DE" altLang="de-DE" sz="1800" dirty="0" err="1">
                <a:solidFill>
                  <a:srgbClr val="003399"/>
                </a:solidFill>
                <a:latin typeface="Calibri" pitchFamily="34" charset="0"/>
              </a:rPr>
              <a:t>atom</a:t>
            </a:r>
            <a:r>
              <a:rPr lang="de-DE" altLang="de-DE" sz="1800" dirty="0">
                <a:solidFill>
                  <a:srgbClr val="003399"/>
                </a:solidFill>
                <a:latin typeface="Calibri" pitchFamily="34" charset="0"/>
              </a:rPr>
              <a:t>)</a:t>
            </a:r>
            <a:endParaRPr lang="en-US" altLang="de-DE" sz="1800" dirty="0">
              <a:solidFill>
                <a:srgbClr val="003399"/>
              </a:solidFill>
              <a:latin typeface="Calibri" pitchFamily="34" charset="0"/>
            </a:endParaRPr>
          </a:p>
        </p:txBody>
      </p:sp>
      <p:cxnSp>
        <p:nvCxnSpPr>
          <p:cNvPr id="32" name="Gerade Verbindung mit Pfeil 31">
            <a:extLst>
              <a:ext uri="{FF2B5EF4-FFF2-40B4-BE49-F238E27FC236}">
                <a16:creationId xmlns:a16="http://schemas.microsoft.com/office/drawing/2014/main" id="{11A9E54A-257D-41F5-BA30-67092A711C34}"/>
              </a:ext>
            </a:extLst>
          </p:cNvPr>
          <p:cNvCxnSpPr>
            <a:stCxn id="31" idx="1"/>
          </p:cNvCxnSpPr>
          <p:nvPr/>
        </p:nvCxnSpPr>
        <p:spPr>
          <a:xfrm flipH="1" flipV="1">
            <a:off x="7948536" y="2303770"/>
            <a:ext cx="204786" cy="283478"/>
          </a:xfrm>
          <a:prstGeom prst="straightConnector1">
            <a:avLst/>
          </a:prstGeom>
          <a:ln w="12700">
            <a:solidFill>
              <a:srgbClr val="003399"/>
            </a:solidFill>
            <a:tailEnd type="arrow"/>
          </a:ln>
        </p:spPr>
        <p:style>
          <a:lnRef idx="1">
            <a:schemeClr val="accent1"/>
          </a:lnRef>
          <a:fillRef idx="0">
            <a:schemeClr val="accent1"/>
          </a:fillRef>
          <a:effectRef idx="0">
            <a:schemeClr val="accent1"/>
          </a:effectRef>
          <a:fontRef idx="minor">
            <a:schemeClr val="tx1"/>
          </a:fontRef>
        </p:style>
      </p:cxnSp>
      <p:cxnSp>
        <p:nvCxnSpPr>
          <p:cNvPr id="33" name="Gerade Verbindung mit Pfeil 32">
            <a:extLst>
              <a:ext uri="{FF2B5EF4-FFF2-40B4-BE49-F238E27FC236}">
                <a16:creationId xmlns:a16="http://schemas.microsoft.com/office/drawing/2014/main" id="{FD9911EF-0C2D-419F-A77F-01B463F2961C}"/>
              </a:ext>
            </a:extLst>
          </p:cNvPr>
          <p:cNvCxnSpPr>
            <a:stCxn id="30" idx="1"/>
          </p:cNvCxnSpPr>
          <p:nvPr/>
        </p:nvCxnSpPr>
        <p:spPr>
          <a:xfrm flipH="1">
            <a:off x="8050135" y="1526410"/>
            <a:ext cx="247650" cy="185222"/>
          </a:xfrm>
          <a:prstGeom prst="straightConnector1">
            <a:avLst/>
          </a:prstGeom>
          <a:ln w="12700">
            <a:solidFill>
              <a:srgbClr val="003399"/>
            </a:solidFill>
            <a:tailEnd type="arrow"/>
          </a:ln>
        </p:spPr>
        <p:style>
          <a:lnRef idx="1">
            <a:schemeClr val="accent1"/>
          </a:lnRef>
          <a:fillRef idx="0">
            <a:schemeClr val="accent1"/>
          </a:fillRef>
          <a:effectRef idx="0">
            <a:schemeClr val="accent1"/>
          </a:effectRef>
          <a:fontRef idx="minor">
            <a:schemeClr val="tx1"/>
          </a:fontRef>
        </p:style>
      </p:cxnSp>
      <p:sp>
        <p:nvSpPr>
          <p:cNvPr id="34" name="Rechteck 33">
            <a:extLst>
              <a:ext uri="{FF2B5EF4-FFF2-40B4-BE49-F238E27FC236}">
                <a16:creationId xmlns:a16="http://schemas.microsoft.com/office/drawing/2014/main" id="{4C5359C5-F6E6-4816-B335-47266801C999}"/>
              </a:ext>
            </a:extLst>
          </p:cNvPr>
          <p:cNvSpPr/>
          <p:nvPr/>
        </p:nvSpPr>
        <p:spPr>
          <a:xfrm>
            <a:off x="5778423" y="1711632"/>
            <a:ext cx="855663" cy="468312"/>
          </a:xfrm>
          <a:prstGeom prst="rect">
            <a:avLst/>
          </a:prstGeom>
          <a:ln>
            <a:solidFill>
              <a:schemeClr val="bg1"/>
            </a:solidFill>
          </a:ln>
        </p:spPr>
        <p:style>
          <a:lnRef idx="2">
            <a:schemeClr val="dk1"/>
          </a:lnRef>
          <a:fillRef idx="1">
            <a:schemeClr val="lt1"/>
          </a:fillRef>
          <a:effectRef idx="0">
            <a:schemeClr val="dk1"/>
          </a:effectRef>
          <a:fontRef idx="minor">
            <a:schemeClr val="dk1"/>
          </a:fontRef>
        </p:style>
        <p:txBody>
          <a:bodyPr anchor="ctr"/>
          <a:lstStyle/>
          <a:p>
            <a:pPr algn="ctr" eaLnBrk="1" hangingPunct="1">
              <a:defRPr/>
            </a:pPr>
            <a:r>
              <a:rPr lang="de-DE" sz="2000">
                <a:latin typeface="Calibri" panose="020F0502020204030204" pitchFamily="34" charset="0"/>
              </a:rPr>
              <a:t>mit</a:t>
            </a:r>
          </a:p>
        </p:txBody>
      </p:sp>
      <p:sp>
        <p:nvSpPr>
          <p:cNvPr id="35" name="Rechteck 34">
            <a:extLst>
              <a:ext uri="{FF2B5EF4-FFF2-40B4-BE49-F238E27FC236}">
                <a16:creationId xmlns:a16="http://schemas.microsoft.com/office/drawing/2014/main" id="{686883DD-E181-45FA-A0A0-A0BEC9DD70F1}"/>
              </a:ext>
            </a:extLst>
          </p:cNvPr>
          <p:cNvSpPr/>
          <p:nvPr/>
        </p:nvSpPr>
        <p:spPr>
          <a:xfrm>
            <a:off x="318502" y="952145"/>
            <a:ext cx="5312929" cy="400110"/>
          </a:xfrm>
          <a:prstGeom prst="rect">
            <a:avLst/>
          </a:prstGeom>
        </p:spPr>
        <p:txBody>
          <a:bodyPr wrap="none">
            <a:spAutoFit/>
          </a:bodyPr>
          <a:lstStyle/>
          <a:p>
            <a:r>
              <a:rPr lang="de-DE" altLang="de-DE" sz="2000" b="1" dirty="0" err="1">
                <a:latin typeface="Calibri" panose="020F0502020204030204" pitchFamily="34" charset="0"/>
                <a:cs typeface="Calibri" panose="020F0502020204030204" pitchFamily="34" charset="0"/>
              </a:rPr>
              <a:t>How</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well</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can</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we</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resolve</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the</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atomic</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frequency</a:t>
            </a:r>
            <a:r>
              <a:rPr lang="de-DE" altLang="de-DE" sz="2000" b="1" dirty="0">
                <a:latin typeface="Calibri" panose="020F0502020204030204" pitchFamily="34" charset="0"/>
                <a:cs typeface="Calibri" panose="020F0502020204030204" pitchFamily="34" charset="0"/>
              </a:rPr>
              <a:t>? </a:t>
            </a:r>
            <a:endParaRPr lang="de-DE" sz="2000" b="1" dirty="0">
              <a:latin typeface="Calibri" panose="020F0502020204030204" pitchFamily="34" charset="0"/>
              <a:cs typeface="Calibri" panose="020F0502020204030204" pitchFamily="34" charset="0"/>
            </a:endParaRPr>
          </a:p>
        </p:txBody>
      </p:sp>
      <p:sp>
        <p:nvSpPr>
          <p:cNvPr id="3" name="Untertitel 2">
            <a:extLst>
              <a:ext uri="{FF2B5EF4-FFF2-40B4-BE49-F238E27FC236}">
                <a16:creationId xmlns:a16="http://schemas.microsoft.com/office/drawing/2014/main" id="{496DA036-9385-4631-A748-47E82287F40C}"/>
              </a:ext>
            </a:extLst>
          </p:cNvPr>
          <p:cNvSpPr>
            <a:spLocks noGrp="1"/>
          </p:cNvSpPr>
          <p:nvPr>
            <p:ph type="subTitle" idx="1"/>
          </p:nvPr>
        </p:nvSpPr>
        <p:spPr>
          <a:xfrm>
            <a:off x="0" y="4156"/>
            <a:ext cx="7776839" cy="761020"/>
          </a:xfrm>
        </p:spPr>
        <p:txBody>
          <a:bodyPr/>
          <a:lstStyle/>
          <a:p>
            <a:pPr algn="l"/>
            <a:r>
              <a:rPr lang="de-DE" altLang="de-DE" dirty="0">
                <a:solidFill>
                  <a:schemeClr val="bg1">
                    <a:lumMod val="95000"/>
                  </a:schemeClr>
                </a:solidFill>
              </a:rPr>
              <a:t>   </a:t>
            </a:r>
            <a:r>
              <a:rPr lang="de-DE" altLang="de-DE" dirty="0" err="1">
                <a:solidFill>
                  <a:schemeClr val="bg1">
                    <a:lumMod val="95000"/>
                  </a:schemeClr>
                </a:solidFill>
              </a:rPr>
              <a:t>Instability</a:t>
            </a:r>
            <a:r>
              <a:rPr lang="de-DE" altLang="de-DE" dirty="0">
                <a:solidFill>
                  <a:schemeClr val="bg1">
                    <a:lumMod val="95000"/>
                  </a:schemeClr>
                </a:solidFill>
              </a:rPr>
              <a:t>:      </a:t>
            </a:r>
            <a:r>
              <a:rPr lang="de-DE" altLang="de-DE" dirty="0" err="1">
                <a:solidFill>
                  <a:schemeClr val="bg1">
                    <a:lumMod val="95000"/>
                  </a:schemeClr>
                </a:solidFill>
              </a:rPr>
              <a:t>statistical</a:t>
            </a:r>
            <a:r>
              <a:rPr lang="de-DE" altLang="de-DE" dirty="0">
                <a:solidFill>
                  <a:schemeClr val="bg1">
                    <a:lumMod val="95000"/>
                  </a:schemeClr>
                </a:solidFill>
              </a:rPr>
              <a:t> </a:t>
            </a:r>
            <a:r>
              <a:rPr lang="de-DE" altLang="de-DE" dirty="0" err="1">
                <a:solidFill>
                  <a:schemeClr val="bg1">
                    <a:lumMod val="95000"/>
                  </a:schemeClr>
                </a:solidFill>
              </a:rPr>
              <a:t>error</a:t>
            </a:r>
            <a:r>
              <a:rPr lang="de-DE" altLang="de-DE" dirty="0">
                <a:solidFill>
                  <a:schemeClr val="bg1">
                    <a:lumMod val="95000"/>
                  </a:schemeClr>
                </a:solidFill>
              </a:rPr>
              <a:t>                                           </a:t>
            </a:r>
            <a:endParaRPr lang="de-DE" dirty="0"/>
          </a:p>
        </p:txBody>
      </p:sp>
      <p:sp>
        <p:nvSpPr>
          <p:cNvPr id="2" name="Textfeld 1">
            <a:extLst>
              <a:ext uri="{FF2B5EF4-FFF2-40B4-BE49-F238E27FC236}">
                <a16:creationId xmlns:a16="http://schemas.microsoft.com/office/drawing/2014/main" id="{DB829664-055A-488D-9C4B-891911F246E4}"/>
              </a:ext>
            </a:extLst>
          </p:cNvPr>
          <p:cNvSpPr txBox="1"/>
          <p:nvPr/>
        </p:nvSpPr>
        <p:spPr>
          <a:xfrm rot="16200000">
            <a:off x="1776177" y="4282558"/>
            <a:ext cx="1851789" cy="369332"/>
          </a:xfrm>
          <a:prstGeom prst="rect">
            <a:avLst/>
          </a:prstGeom>
          <a:noFill/>
        </p:spPr>
        <p:txBody>
          <a:bodyPr wrap="none" rtlCol="0">
            <a:spAutoFit/>
          </a:bodyPr>
          <a:lstStyle/>
          <a:p>
            <a:r>
              <a:rPr lang="de-DE" b="1" dirty="0" err="1"/>
              <a:t>Allan</a:t>
            </a:r>
            <a:r>
              <a:rPr lang="de-DE" b="1" dirty="0"/>
              <a:t> Deviation</a:t>
            </a:r>
          </a:p>
        </p:txBody>
      </p:sp>
    </p:spTree>
    <p:extLst>
      <p:ext uri="{BB962C8B-B14F-4D97-AF65-F5344CB8AC3E}">
        <p14:creationId xmlns:p14="http://schemas.microsoft.com/office/powerpoint/2010/main" val="1669861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2"/>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7"/>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2766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animBg="1"/>
      <p:bldP spid="9" grpId="0" animBg="1"/>
      <p:bldP spid="14" grpId="0"/>
      <p:bldP spid="15" grpId="0" animBg="1"/>
      <p:bldP spid="27667" grpId="0"/>
      <p:bldP spid="26" grpId="0" animBg="1"/>
      <p:bldP spid="29" grpId="0"/>
      <p:bldP spid="30" grpId="0"/>
      <p:bldP spid="31" grpId="0"/>
      <p:bldP spid="34" grpId="0" animBg="1"/>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8">
            <a:extLst>
              <a:ext uri="{FF2B5EF4-FFF2-40B4-BE49-F238E27FC236}">
                <a16:creationId xmlns:a16="http://schemas.microsoft.com/office/drawing/2014/main" id="{A9F5D889-FB02-4AC7-AF7C-790543EE9393}"/>
              </a:ext>
            </a:extLst>
          </p:cNvPr>
          <p:cNvGraphicFramePr>
            <a:graphicFrameLocks noChangeAspect="1"/>
          </p:cNvGraphicFramePr>
          <p:nvPr>
            <p:extLst>
              <p:ext uri="{D42A27DB-BD31-4B8C-83A1-F6EECF244321}">
                <p14:modId xmlns:p14="http://schemas.microsoft.com/office/powerpoint/2010/main" val="2620931195"/>
              </p:ext>
            </p:extLst>
          </p:nvPr>
        </p:nvGraphicFramePr>
        <p:xfrm>
          <a:off x="2766642" y="2881312"/>
          <a:ext cx="5400675" cy="3795713"/>
        </p:xfrm>
        <a:graphic>
          <a:graphicData uri="http://schemas.openxmlformats.org/presentationml/2006/ole">
            <mc:AlternateContent xmlns:mc="http://schemas.openxmlformats.org/markup-compatibility/2006">
              <mc:Choice xmlns:v="urn:schemas-microsoft-com:vml" Requires="v">
                <p:oleObj name="Acrobat Document" r:id="rId3" imgW="7752381" imgH="5447619" progId="AcroExch.Document.7">
                  <p:embed/>
                </p:oleObj>
              </mc:Choice>
              <mc:Fallback>
                <p:oleObj name="Acrobat Document" r:id="rId3" imgW="7752381" imgH="5447619" progId="AcroExch.Document.7">
                  <p:embed/>
                  <p:pic>
                    <p:nvPicPr>
                      <p:cNvPr id="4" name="Object 8">
                        <a:extLst>
                          <a:ext uri="{FF2B5EF4-FFF2-40B4-BE49-F238E27FC236}">
                            <a16:creationId xmlns:a16="http://schemas.microsoft.com/office/drawing/2014/main" id="{A9F5D889-FB02-4AC7-AF7C-790543EE939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66642" y="2881312"/>
                        <a:ext cx="5400675" cy="3795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cxnSp>
        <p:nvCxnSpPr>
          <p:cNvPr id="5" name="Gerade Verbindung 4">
            <a:extLst>
              <a:ext uri="{FF2B5EF4-FFF2-40B4-BE49-F238E27FC236}">
                <a16:creationId xmlns:a16="http://schemas.microsoft.com/office/drawing/2014/main" id="{9250F66C-606A-49A0-B23D-DFA0E973B696}"/>
              </a:ext>
            </a:extLst>
          </p:cNvPr>
          <p:cNvCxnSpPr/>
          <p:nvPr/>
        </p:nvCxnSpPr>
        <p:spPr>
          <a:xfrm>
            <a:off x="3722316" y="3689522"/>
            <a:ext cx="3690938" cy="1893888"/>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273F7330-0BC2-45FD-965D-34DE4BDB2D8D}"/>
              </a:ext>
            </a:extLst>
          </p:cNvPr>
          <p:cNvSpPr/>
          <p:nvPr/>
        </p:nvSpPr>
        <p:spPr>
          <a:xfrm>
            <a:off x="6803654" y="6327774"/>
            <a:ext cx="792162" cy="431800"/>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a:solidFill>
                  <a:srgbClr val="C00000"/>
                </a:solidFill>
                <a:latin typeface="Calibri" panose="020F0502020204030204" pitchFamily="34" charset="0"/>
                <a:cs typeface="Calibri" panose="020F0502020204030204" pitchFamily="34" charset="0"/>
              </a:rPr>
              <a:t>1 day</a:t>
            </a:r>
          </a:p>
        </p:txBody>
      </p:sp>
      <p:cxnSp>
        <p:nvCxnSpPr>
          <p:cNvPr id="8" name="Gerade Verbindung 7">
            <a:extLst>
              <a:ext uri="{FF2B5EF4-FFF2-40B4-BE49-F238E27FC236}">
                <a16:creationId xmlns:a16="http://schemas.microsoft.com/office/drawing/2014/main" id="{18E1F93D-23D3-4F81-8BE4-03AFCE1D42A9}"/>
              </a:ext>
            </a:extLst>
          </p:cNvPr>
          <p:cNvCxnSpPr/>
          <p:nvPr/>
        </p:nvCxnSpPr>
        <p:spPr>
          <a:xfrm>
            <a:off x="7414841" y="5582470"/>
            <a:ext cx="1511300" cy="792163"/>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hteck 13">
            <a:extLst>
              <a:ext uri="{FF2B5EF4-FFF2-40B4-BE49-F238E27FC236}">
                <a16:creationId xmlns:a16="http://schemas.microsoft.com/office/drawing/2014/main" id="{E60A0B58-7869-4FA9-9840-A73DF558F0D5}"/>
              </a:ext>
            </a:extLst>
          </p:cNvPr>
          <p:cNvSpPr/>
          <p:nvPr/>
        </p:nvSpPr>
        <p:spPr>
          <a:xfrm>
            <a:off x="2477717" y="3454399"/>
            <a:ext cx="1287463" cy="368300"/>
          </a:xfrm>
          <a:prstGeom prst="rect">
            <a:avLst/>
          </a:prstGeom>
        </p:spPr>
        <p:txBody>
          <a:bodyPr wrap="none">
            <a:spAutoFit/>
          </a:bodyPr>
          <a:lstStyle/>
          <a:p>
            <a:pPr>
              <a:defRPr/>
            </a:pPr>
            <a:r>
              <a:rPr lang="de-DE">
                <a:solidFill>
                  <a:schemeClr val="accent1">
                    <a:lumMod val="75000"/>
                  </a:schemeClr>
                </a:solidFill>
                <a:latin typeface="Calibri" pitchFamily="34" charset="0"/>
              </a:rPr>
              <a:t>3x10</a:t>
            </a:r>
            <a:r>
              <a:rPr lang="de-DE" baseline="30000">
                <a:solidFill>
                  <a:schemeClr val="accent1">
                    <a:lumMod val="75000"/>
                  </a:schemeClr>
                </a:solidFill>
                <a:latin typeface="Calibri" pitchFamily="34" charset="0"/>
              </a:rPr>
              <a:t>-15 </a:t>
            </a:r>
            <a:r>
              <a:rPr lang="de-DE">
                <a:solidFill>
                  <a:schemeClr val="accent1">
                    <a:lumMod val="75000"/>
                  </a:schemeClr>
                </a:solidFill>
                <a:latin typeface="Calibri" pitchFamily="34" charset="0"/>
              </a:rPr>
              <a:t>@1s</a:t>
            </a:r>
          </a:p>
        </p:txBody>
      </p:sp>
      <p:sp>
        <p:nvSpPr>
          <p:cNvPr id="15" name="Rechteck 14">
            <a:extLst>
              <a:ext uri="{FF2B5EF4-FFF2-40B4-BE49-F238E27FC236}">
                <a16:creationId xmlns:a16="http://schemas.microsoft.com/office/drawing/2014/main" id="{D9979E73-204D-4592-ADF7-FE4CE4C903A0}"/>
              </a:ext>
            </a:extLst>
          </p:cNvPr>
          <p:cNvSpPr/>
          <p:nvPr/>
        </p:nvSpPr>
        <p:spPr bwMode="auto">
          <a:xfrm>
            <a:off x="2518992" y="3516312"/>
            <a:ext cx="1152525" cy="288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16" name="Rechteck 15">
            <a:extLst>
              <a:ext uri="{FF2B5EF4-FFF2-40B4-BE49-F238E27FC236}">
                <a16:creationId xmlns:a16="http://schemas.microsoft.com/office/drawing/2014/main" id="{06E0D554-B72B-4AA5-BF25-0E4EEB4132B7}"/>
              </a:ext>
            </a:extLst>
          </p:cNvPr>
          <p:cNvSpPr/>
          <p:nvPr/>
        </p:nvSpPr>
        <p:spPr>
          <a:xfrm>
            <a:off x="4912942" y="6327774"/>
            <a:ext cx="1343025" cy="3667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pic>
        <p:nvPicPr>
          <p:cNvPr id="26646" name="Picture 37">
            <a:extLst>
              <a:ext uri="{FF2B5EF4-FFF2-40B4-BE49-F238E27FC236}">
                <a16:creationId xmlns:a16="http://schemas.microsoft.com/office/drawing/2014/main" id="{74991669-921E-4A98-B280-9DB0363E06BD}"/>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710612" y="92566"/>
            <a:ext cx="3159941" cy="584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Untertitel 2">
            <a:extLst>
              <a:ext uri="{FF2B5EF4-FFF2-40B4-BE49-F238E27FC236}">
                <a16:creationId xmlns:a16="http://schemas.microsoft.com/office/drawing/2014/main" id="{496DA036-9385-4631-A748-47E82287F40C}"/>
              </a:ext>
            </a:extLst>
          </p:cNvPr>
          <p:cNvSpPr>
            <a:spLocks noGrp="1"/>
          </p:cNvSpPr>
          <p:nvPr>
            <p:ph type="subTitle" idx="1"/>
          </p:nvPr>
        </p:nvSpPr>
        <p:spPr>
          <a:xfrm>
            <a:off x="0" y="4156"/>
            <a:ext cx="7776839" cy="761020"/>
          </a:xfrm>
        </p:spPr>
        <p:txBody>
          <a:bodyPr/>
          <a:lstStyle/>
          <a:p>
            <a:pPr algn="l"/>
            <a:r>
              <a:rPr lang="de-DE" altLang="de-DE" dirty="0">
                <a:solidFill>
                  <a:schemeClr val="bg1">
                    <a:lumMod val="95000"/>
                  </a:schemeClr>
                </a:solidFill>
              </a:rPr>
              <a:t>   </a:t>
            </a:r>
            <a:r>
              <a:rPr lang="de-DE" altLang="de-DE" dirty="0" err="1">
                <a:solidFill>
                  <a:schemeClr val="bg1">
                    <a:lumMod val="95000"/>
                  </a:schemeClr>
                </a:solidFill>
              </a:rPr>
              <a:t>Instability</a:t>
            </a:r>
            <a:r>
              <a:rPr lang="de-DE" altLang="de-DE" dirty="0">
                <a:solidFill>
                  <a:schemeClr val="bg1">
                    <a:lumMod val="95000"/>
                  </a:schemeClr>
                </a:solidFill>
              </a:rPr>
              <a:t>:      </a:t>
            </a:r>
            <a:r>
              <a:rPr lang="de-DE" altLang="de-DE" dirty="0" err="1">
                <a:solidFill>
                  <a:schemeClr val="bg1">
                    <a:lumMod val="95000"/>
                  </a:schemeClr>
                </a:solidFill>
              </a:rPr>
              <a:t>statistical</a:t>
            </a:r>
            <a:r>
              <a:rPr lang="de-DE" altLang="de-DE" dirty="0">
                <a:solidFill>
                  <a:schemeClr val="bg1">
                    <a:lumMod val="95000"/>
                  </a:schemeClr>
                </a:solidFill>
              </a:rPr>
              <a:t> </a:t>
            </a:r>
            <a:r>
              <a:rPr lang="de-DE" altLang="de-DE" dirty="0" err="1">
                <a:solidFill>
                  <a:schemeClr val="bg1">
                    <a:lumMod val="95000"/>
                  </a:schemeClr>
                </a:solidFill>
              </a:rPr>
              <a:t>error</a:t>
            </a:r>
            <a:r>
              <a:rPr lang="de-DE" altLang="de-DE" dirty="0">
                <a:solidFill>
                  <a:schemeClr val="bg1">
                    <a:lumMod val="95000"/>
                  </a:schemeClr>
                </a:solidFill>
              </a:rPr>
              <a:t>                                           </a:t>
            </a:r>
            <a:endParaRPr lang="de-DE" dirty="0"/>
          </a:p>
        </p:txBody>
      </p:sp>
      <p:sp>
        <p:nvSpPr>
          <p:cNvPr id="2" name="Textfeld 1">
            <a:extLst>
              <a:ext uri="{FF2B5EF4-FFF2-40B4-BE49-F238E27FC236}">
                <a16:creationId xmlns:a16="http://schemas.microsoft.com/office/drawing/2014/main" id="{DB829664-055A-488D-9C4B-891911F246E4}"/>
              </a:ext>
            </a:extLst>
          </p:cNvPr>
          <p:cNvSpPr txBox="1"/>
          <p:nvPr/>
        </p:nvSpPr>
        <p:spPr>
          <a:xfrm rot="16200000">
            <a:off x="1776177" y="4282558"/>
            <a:ext cx="1851789" cy="369332"/>
          </a:xfrm>
          <a:prstGeom prst="rect">
            <a:avLst/>
          </a:prstGeom>
          <a:noFill/>
        </p:spPr>
        <p:txBody>
          <a:bodyPr wrap="none" rtlCol="0">
            <a:spAutoFit/>
          </a:bodyPr>
          <a:lstStyle/>
          <a:p>
            <a:r>
              <a:rPr lang="de-DE" b="1" dirty="0" err="1"/>
              <a:t>Allan</a:t>
            </a:r>
            <a:r>
              <a:rPr lang="de-DE" b="1" dirty="0"/>
              <a:t> Deviation</a:t>
            </a:r>
          </a:p>
        </p:txBody>
      </p:sp>
      <p:sp>
        <p:nvSpPr>
          <p:cNvPr id="38" name="Textfeld 37">
            <a:extLst>
              <a:ext uri="{FF2B5EF4-FFF2-40B4-BE49-F238E27FC236}">
                <a16:creationId xmlns:a16="http://schemas.microsoft.com/office/drawing/2014/main" id="{9F948D50-42C2-40F4-BE6F-1542799168CB}"/>
              </a:ext>
            </a:extLst>
          </p:cNvPr>
          <p:cNvSpPr txBox="1">
            <a:spLocks noChangeArrowheads="1"/>
          </p:cNvSpPr>
          <p:nvPr/>
        </p:nvSpPr>
        <p:spPr bwMode="auto">
          <a:xfrm>
            <a:off x="7776839" y="3635803"/>
            <a:ext cx="341311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600" b="1" dirty="0"/>
              <a:t>Clock </a:t>
            </a:r>
            <a:r>
              <a:rPr lang="de-DE" altLang="de-DE" sz="1600" b="1" dirty="0" err="1"/>
              <a:t>laser</a:t>
            </a:r>
            <a:r>
              <a:rPr lang="de-DE" altLang="de-DE" sz="1600" b="1" dirty="0"/>
              <a:t> </a:t>
            </a:r>
            <a:r>
              <a:rPr lang="de-DE" altLang="de-DE" sz="1600" b="1" dirty="0" err="1"/>
              <a:t>requirements</a:t>
            </a:r>
            <a:r>
              <a:rPr lang="de-DE" altLang="de-DE" sz="1600" b="1" dirty="0"/>
              <a:t> relaxed</a:t>
            </a:r>
          </a:p>
        </p:txBody>
      </p:sp>
      <p:grpSp>
        <p:nvGrpSpPr>
          <p:cNvPr id="40" name="Gruppieren 76">
            <a:extLst>
              <a:ext uri="{FF2B5EF4-FFF2-40B4-BE49-F238E27FC236}">
                <a16:creationId xmlns:a16="http://schemas.microsoft.com/office/drawing/2014/main" id="{27D2F191-CAA2-451C-B46A-27BCC4291066}"/>
              </a:ext>
            </a:extLst>
          </p:cNvPr>
          <p:cNvGrpSpPr>
            <a:grpSpLocks/>
          </p:cNvGrpSpPr>
          <p:nvPr/>
        </p:nvGrpSpPr>
        <p:grpSpPr bwMode="auto">
          <a:xfrm>
            <a:off x="3739174" y="3490294"/>
            <a:ext cx="1909763" cy="540569"/>
            <a:chOff x="1391411" y="3411000"/>
            <a:chExt cx="1909281" cy="539880"/>
          </a:xfrm>
        </p:grpSpPr>
        <p:grpSp>
          <p:nvGrpSpPr>
            <p:cNvPr id="41" name="Gruppieren 62">
              <a:extLst>
                <a:ext uri="{FF2B5EF4-FFF2-40B4-BE49-F238E27FC236}">
                  <a16:creationId xmlns:a16="http://schemas.microsoft.com/office/drawing/2014/main" id="{5990E13F-A432-4099-8A7F-1FD9347A9092}"/>
                </a:ext>
              </a:extLst>
            </p:cNvPr>
            <p:cNvGrpSpPr>
              <a:grpSpLocks/>
            </p:cNvGrpSpPr>
            <p:nvPr/>
          </p:nvGrpSpPr>
          <p:grpSpPr bwMode="auto">
            <a:xfrm>
              <a:off x="1391411" y="3411000"/>
              <a:ext cx="1909281" cy="494669"/>
              <a:chOff x="1859573" y="3059308"/>
              <a:chExt cx="1909281" cy="494669"/>
            </a:xfrm>
          </p:grpSpPr>
          <p:cxnSp>
            <p:nvCxnSpPr>
              <p:cNvPr id="43" name="Gerade Verbindung 90">
                <a:extLst>
                  <a:ext uri="{FF2B5EF4-FFF2-40B4-BE49-F238E27FC236}">
                    <a16:creationId xmlns:a16="http://schemas.microsoft.com/office/drawing/2014/main" id="{10AA21C3-24A8-4CCF-B5FC-5FCE37AEC4CD}"/>
                  </a:ext>
                </a:extLst>
              </p:cNvPr>
              <p:cNvCxnSpPr/>
              <p:nvPr/>
            </p:nvCxnSpPr>
            <p:spPr>
              <a:xfrm>
                <a:off x="1859573" y="3553209"/>
                <a:ext cx="953847"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4" name="Gerade Verbindung 91">
                <a:extLst>
                  <a:ext uri="{FF2B5EF4-FFF2-40B4-BE49-F238E27FC236}">
                    <a16:creationId xmlns:a16="http://schemas.microsoft.com/office/drawing/2014/main" id="{F55EEAB9-F6B2-4DFC-A5C9-3AEB9FA1ECDD}"/>
                  </a:ext>
                </a:extLst>
              </p:cNvPr>
              <p:cNvCxnSpPr/>
              <p:nvPr/>
            </p:nvCxnSpPr>
            <p:spPr>
              <a:xfrm flipV="1">
                <a:off x="2800724" y="3059308"/>
                <a:ext cx="968130" cy="494669"/>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42" name="Ellipse 41">
              <a:extLst>
                <a:ext uri="{FF2B5EF4-FFF2-40B4-BE49-F238E27FC236}">
                  <a16:creationId xmlns:a16="http://schemas.microsoft.com/office/drawing/2014/main" id="{92511F30-51A3-462E-AC69-B2531FB69CEB}"/>
                </a:ext>
              </a:extLst>
            </p:cNvPr>
            <p:cNvSpPr/>
            <p:nvPr/>
          </p:nvSpPr>
          <p:spPr>
            <a:xfrm>
              <a:off x="1945310" y="3852580"/>
              <a:ext cx="98400" cy="98300"/>
            </a:xfrm>
            <a:prstGeom prst="ellipse">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grpSp>
      <p:sp>
        <p:nvSpPr>
          <p:cNvPr id="45" name="Textfeld 44">
            <a:extLst>
              <a:ext uri="{FF2B5EF4-FFF2-40B4-BE49-F238E27FC236}">
                <a16:creationId xmlns:a16="http://schemas.microsoft.com/office/drawing/2014/main" id="{32391D97-5365-4F38-A065-0217144739AF}"/>
              </a:ext>
            </a:extLst>
          </p:cNvPr>
          <p:cNvSpPr txBox="1"/>
          <p:nvPr/>
        </p:nvSpPr>
        <p:spPr>
          <a:xfrm>
            <a:off x="7776839" y="3924267"/>
            <a:ext cx="3664786" cy="1323439"/>
          </a:xfrm>
          <a:prstGeom prst="rect">
            <a:avLst/>
          </a:prstGeom>
          <a:noFill/>
        </p:spPr>
        <p:txBody>
          <a:bodyPr wrap="none">
            <a:spAutoFit/>
          </a:bodyPr>
          <a:lstStyle/>
          <a:p>
            <a:pPr>
              <a:defRPr/>
            </a:pPr>
            <a:r>
              <a:rPr lang="de-DE" sz="1600" b="1" dirty="0" err="1">
                <a:solidFill>
                  <a:schemeClr val="accent2">
                    <a:lumMod val="50000"/>
                  </a:schemeClr>
                </a:solidFill>
              </a:rPr>
              <a:t>with</a:t>
            </a:r>
            <a:r>
              <a:rPr lang="de-DE" sz="1600" b="1" dirty="0">
                <a:solidFill>
                  <a:schemeClr val="accent2">
                    <a:lumMod val="50000"/>
                  </a:schemeClr>
                </a:solidFill>
              </a:rPr>
              <a:t> multiple </a:t>
            </a:r>
            <a:r>
              <a:rPr lang="de-DE" sz="1600" b="1" dirty="0" err="1">
                <a:solidFill>
                  <a:schemeClr val="accent2">
                    <a:lumMod val="50000"/>
                  </a:schemeClr>
                </a:solidFill>
              </a:rPr>
              <a:t>atomic</a:t>
            </a:r>
            <a:r>
              <a:rPr lang="de-DE" sz="1600" b="1" dirty="0">
                <a:solidFill>
                  <a:schemeClr val="accent2">
                    <a:lumMod val="50000"/>
                  </a:schemeClr>
                </a:solidFill>
              </a:rPr>
              <a:t> </a:t>
            </a:r>
            <a:r>
              <a:rPr lang="de-DE" sz="1600" b="1" dirty="0" err="1">
                <a:solidFill>
                  <a:schemeClr val="accent2">
                    <a:lumMod val="50000"/>
                  </a:schemeClr>
                </a:solidFill>
              </a:rPr>
              <a:t>absorbers</a:t>
            </a:r>
            <a:endParaRPr lang="de-DE" sz="1600" b="1" dirty="0">
              <a:solidFill>
                <a:schemeClr val="accent2">
                  <a:lumMod val="50000"/>
                </a:schemeClr>
              </a:solidFill>
            </a:endParaRPr>
          </a:p>
          <a:p>
            <a:pPr>
              <a:defRPr/>
            </a:pPr>
            <a:endParaRPr lang="de-DE" sz="1600" b="1" dirty="0">
              <a:solidFill>
                <a:schemeClr val="accent2">
                  <a:lumMod val="50000"/>
                </a:schemeClr>
              </a:solidFill>
            </a:endParaRPr>
          </a:p>
          <a:p>
            <a:pPr>
              <a:defRPr/>
            </a:pPr>
            <a:r>
              <a:rPr lang="de-DE" sz="1600" dirty="0">
                <a:solidFill>
                  <a:srgbClr val="0070C0"/>
                </a:solidFill>
                <a:latin typeface="+mj-lt"/>
              </a:rPr>
              <a:t>Keller </a:t>
            </a:r>
            <a:r>
              <a:rPr lang="de-DE" sz="1600" i="1" dirty="0">
                <a:solidFill>
                  <a:srgbClr val="0070C0"/>
                </a:solidFill>
                <a:latin typeface="+mj-lt"/>
              </a:rPr>
              <a:t>et al</a:t>
            </a:r>
            <a:r>
              <a:rPr lang="de-DE" sz="1600" dirty="0">
                <a:solidFill>
                  <a:srgbClr val="0070C0"/>
                </a:solidFill>
                <a:latin typeface="+mj-lt"/>
              </a:rPr>
              <a:t>., </a:t>
            </a:r>
            <a:r>
              <a:rPr lang="de-DE" sz="1600" dirty="0" err="1">
                <a:solidFill>
                  <a:srgbClr val="0070C0"/>
                </a:solidFill>
                <a:latin typeface="+mj-lt"/>
              </a:rPr>
              <a:t>Appl</a:t>
            </a:r>
            <a:r>
              <a:rPr lang="de-DE" sz="1600" dirty="0">
                <a:solidFill>
                  <a:srgbClr val="0070C0"/>
                </a:solidFill>
                <a:latin typeface="+mj-lt"/>
              </a:rPr>
              <a:t>. Phys. B (2014)</a:t>
            </a:r>
            <a:br>
              <a:rPr lang="de-DE" sz="1600" dirty="0">
                <a:latin typeface="+mj-lt"/>
              </a:rPr>
            </a:br>
            <a:r>
              <a:rPr lang="de-DE" sz="1600" dirty="0">
                <a:latin typeface="+mj-lt"/>
              </a:rPr>
              <a:t>„</a:t>
            </a:r>
            <a:r>
              <a:rPr lang="en-US" sz="1600" i="1" dirty="0">
                <a:solidFill>
                  <a:srgbClr val="2D2D2D"/>
                </a:solidFill>
                <a:effectLst/>
                <a:latin typeface="+mj-lt"/>
              </a:rPr>
              <a:t>Simple vibration insensitive cavity for </a:t>
            </a:r>
            <a:br>
              <a:rPr lang="en-US" sz="1600" i="1" dirty="0">
                <a:solidFill>
                  <a:srgbClr val="2D2D2D"/>
                </a:solidFill>
                <a:effectLst/>
                <a:latin typeface="+mj-lt"/>
              </a:rPr>
            </a:br>
            <a:r>
              <a:rPr lang="en-US" sz="1600" i="1" dirty="0">
                <a:solidFill>
                  <a:srgbClr val="2D2D2D"/>
                </a:solidFill>
                <a:effectLst/>
                <a:latin typeface="+mj-lt"/>
              </a:rPr>
              <a:t>laser stabilization at the 10</a:t>
            </a:r>
            <a:r>
              <a:rPr lang="en-US" sz="1600" i="1" baseline="30000" dirty="0">
                <a:solidFill>
                  <a:srgbClr val="2D2D2D"/>
                </a:solidFill>
                <a:effectLst/>
                <a:latin typeface="+mj-lt"/>
              </a:rPr>
              <a:t>-16</a:t>
            </a:r>
            <a:r>
              <a:rPr lang="en-US" sz="1600" i="1" dirty="0">
                <a:solidFill>
                  <a:srgbClr val="2D2D2D"/>
                </a:solidFill>
                <a:effectLst/>
                <a:latin typeface="+mj-lt"/>
              </a:rPr>
              <a:t> level”</a:t>
            </a:r>
            <a:endParaRPr lang="de-DE" sz="1600" i="1" dirty="0">
              <a:latin typeface="+mj-lt"/>
            </a:endParaRPr>
          </a:p>
        </p:txBody>
      </p:sp>
      <p:sp>
        <p:nvSpPr>
          <p:cNvPr id="9" name="Rechteck 8">
            <a:extLst>
              <a:ext uri="{FF2B5EF4-FFF2-40B4-BE49-F238E27FC236}">
                <a16:creationId xmlns:a16="http://schemas.microsoft.com/office/drawing/2014/main" id="{B13C4B1D-B3AE-4D4C-BE67-574F2455E510}"/>
              </a:ext>
            </a:extLst>
          </p:cNvPr>
          <p:cNvSpPr/>
          <p:nvPr/>
        </p:nvSpPr>
        <p:spPr>
          <a:xfrm>
            <a:off x="7991103" y="5941245"/>
            <a:ext cx="1830387" cy="576263"/>
          </a:xfrm>
          <a:prstGeom prst="rect">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de-DE" dirty="0">
                <a:solidFill>
                  <a:srgbClr val="C00000"/>
                </a:solidFill>
                <a:latin typeface="Calibri" panose="020F0502020204030204" pitchFamily="34" charset="0"/>
                <a:cs typeface="Calibri" panose="020F0502020204030204" pitchFamily="34" charset="0"/>
              </a:rPr>
              <a:t>10s - 100 </a:t>
            </a:r>
            <a:r>
              <a:rPr lang="de-DE" dirty="0" err="1">
                <a:solidFill>
                  <a:srgbClr val="C00000"/>
                </a:solidFill>
                <a:latin typeface="Calibri" panose="020F0502020204030204" pitchFamily="34" charset="0"/>
                <a:cs typeface="Calibri" panose="020F0502020204030204" pitchFamily="34" charset="0"/>
              </a:rPr>
              <a:t>days</a:t>
            </a:r>
            <a:r>
              <a:rPr lang="de-DE" dirty="0">
                <a:solidFill>
                  <a:srgbClr val="C00000"/>
                </a:solidFill>
                <a:latin typeface="Calibri" panose="020F0502020204030204" pitchFamily="34" charset="0"/>
                <a:cs typeface="Calibri" panose="020F0502020204030204" pitchFamily="34" charset="0"/>
              </a:rPr>
              <a:t> !</a:t>
            </a:r>
          </a:p>
        </p:txBody>
      </p:sp>
      <p:sp>
        <p:nvSpPr>
          <p:cNvPr id="6" name="Textfeld 5">
            <a:extLst>
              <a:ext uri="{FF2B5EF4-FFF2-40B4-BE49-F238E27FC236}">
                <a16:creationId xmlns:a16="http://schemas.microsoft.com/office/drawing/2014/main" id="{691401F7-C992-4BEB-4ACE-E7D562763793}"/>
              </a:ext>
            </a:extLst>
          </p:cNvPr>
          <p:cNvSpPr txBox="1"/>
          <p:nvPr/>
        </p:nvSpPr>
        <p:spPr>
          <a:xfrm>
            <a:off x="3739174" y="2643376"/>
            <a:ext cx="3602268" cy="523220"/>
          </a:xfrm>
          <a:prstGeom prst="rect">
            <a:avLst/>
          </a:prstGeom>
          <a:noFill/>
        </p:spPr>
        <p:txBody>
          <a:bodyPr wrap="none" rtlCol="0">
            <a:spAutoFit/>
          </a:bodyPr>
          <a:lstStyle/>
          <a:p>
            <a:r>
              <a:rPr lang="de-DE" sz="2800" dirty="0" err="1"/>
              <a:t>For</a:t>
            </a:r>
            <a:r>
              <a:rPr lang="de-DE" sz="2800" dirty="0"/>
              <a:t> </a:t>
            </a:r>
            <a:r>
              <a:rPr lang="de-DE" sz="2800" dirty="0" err="1"/>
              <a:t>compact</a:t>
            </a:r>
            <a:r>
              <a:rPr lang="de-DE" sz="2800" dirty="0"/>
              <a:t> </a:t>
            </a:r>
            <a:r>
              <a:rPr lang="de-DE" sz="2800" dirty="0" err="1"/>
              <a:t>devices</a:t>
            </a:r>
            <a:r>
              <a:rPr lang="de-DE" sz="2800" dirty="0"/>
              <a:t>:</a:t>
            </a:r>
          </a:p>
        </p:txBody>
      </p:sp>
      <mc:AlternateContent xmlns:mc="http://schemas.openxmlformats.org/markup-compatibility/2006" xmlns:a14="http://schemas.microsoft.com/office/drawing/2010/main">
        <mc:Choice Requires="a14">
          <p:sp>
            <p:nvSpPr>
              <p:cNvPr id="10" name="Objekt 1">
                <a:extLst>
                  <a:ext uri="{FF2B5EF4-FFF2-40B4-BE49-F238E27FC236}">
                    <a16:creationId xmlns:a16="http://schemas.microsoft.com/office/drawing/2014/main" id="{BD88EB65-68E8-F61C-8FDD-B8C90C772E7A}"/>
                  </a:ext>
                </a:extLst>
              </p:cNvPr>
              <p:cNvSpPr txBox="1"/>
              <p:nvPr/>
            </p:nvSpPr>
            <p:spPr bwMode="auto">
              <a:xfrm>
                <a:off x="376259" y="1129260"/>
                <a:ext cx="11558588" cy="1293095"/>
              </a:xfrm>
              <a:prstGeom prst="rect">
                <a:avLst/>
              </a:prstGeom>
              <a:noFill/>
              <a:ln>
                <a:noFill/>
              </a:ln>
            </p:spPr>
            <p:txBody>
              <a:bodyPr>
                <a:noAutofit/>
              </a:bodyPr>
              <a:lstStyle/>
              <a:p>
                <a14:m>
                  <m:oMath xmlns:m="http://schemas.openxmlformats.org/officeDocument/2006/math">
                    <m:sSub>
                      <m:sSubPr>
                        <m:ctrlPr>
                          <a:rPr lang="de-DE" sz="2800" i="1" smtClean="0">
                            <a:solidFill>
                              <a:srgbClr val="000000"/>
                            </a:solidFill>
                            <a:latin typeface="Cambria Math" panose="02040503050406030204" pitchFamily="18" charset="0"/>
                          </a:rPr>
                        </m:ctrlPr>
                      </m:sSubPr>
                      <m:e>
                        <m:r>
                          <a:rPr lang="de-DE" sz="2800" i="1">
                            <a:solidFill>
                              <a:srgbClr val="000000"/>
                            </a:solidFill>
                            <a:latin typeface="Cambria Math" panose="02040503050406030204" pitchFamily="18" charset="0"/>
                          </a:rPr>
                          <m:t>𝜎</m:t>
                        </m:r>
                      </m:e>
                      <m:sub>
                        <m:r>
                          <a:rPr lang="de-DE" sz="2800" i="1">
                            <a:solidFill>
                              <a:srgbClr val="000000"/>
                            </a:solidFill>
                            <a:latin typeface="Cambria Math" panose="02040503050406030204" pitchFamily="18" charset="0"/>
                          </a:rPr>
                          <m:t>𝑦</m:t>
                        </m:r>
                      </m:sub>
                    </m:sSub>
                    <m:r>
                      <a:rPr lang="de-DE" sz="2800" i="1">
                        <a:solidFill>
                          <a:srgbClr val="000000"/>
                        </a:solidFill>
                        <a:latin typeface="Cambria Math" panose="02040503050406030204" pitchFamily="18" charset="0"/>
                      </a:rPr>
                      <m:t>≈</m:t>
                    </m:r>
                    <m:f>
                      <m:fPr>
                        <m:ctrlPr>
                          <a:rPr lang="de-DE" sz="2800" i="1">
                            <a:solidFill>
                              <a:srgbClr val="000000"/>
                            </a:solidFill>
                            <a:latin typeface="Cambria Math" panose="02040503050406030204" pitchFamily="18" charset="0"/>
                          </a:rPr>
                        </m:ctrlPr>
                      </m:fPr>
                      <m:num>
                        <m:r>
                          <a:rPr lang="de-DE" sz="2800" i="1">
                            <a:solidFill>
                              <a:srgbClr val="000000"/>
                            </a:solidFill>
                            <a:latin typeface="Cambria Math" panose="02040503050406030204" pitchFamily="18" charset="0"/>
                          </a:rPr>
                          <m:t>1</m:t>
                        </m:r>
                      </m:num>
                      <m:den>
                        <m:r>
                          <a:rPr lang="de-DE" sz="2800" b="0" i="1" smtClean="0">
                            <a:solidFill>
                              <a:srgbClr val="000000"/>
                            </a:solidFill>
                            <a:latin typeface="Cambria Math" panose="02040503050406030204" pitchFamily="18" charset="0"/>
                          </a:rPr>
                          <m:t>𝑓</m:t>
                        </m:r>
                      </m:den>
                    </m:f>
                    <m:r>
                      <a:rPr lang="de-DE" sz="2800" i="1">
                        <a:solidFill>
                          <a:srgbClr val="000000"/>
                        </a:solidFill>
                        <a:latin typeface="Cambria Math" panose="02040503050406030204" pitchFamily="18" charset="0"/>
                      </a:rPr>
                      <m:t> ⋅</m:t>
                    </m:r>
                    <m:f>
                      <m:fPr>
                        <m:ctrlPr>
                          <a:rPr lang="de-DE" sz="2800" i="1">
                            <a:solidFill>
                              <a:srgbClr val="000000"/>
                            </a:solidFill>
                            <a:latin typeface="Cambria Math" panose="02040503050406030204" pitchFamily="18" charset="0"/>
                          </a:rPr>
                        </m:ctrlPr>
                      </m:fPr>
                      <m:num>
                        <m:r>
                          <a:rPr lang="de-DE" sz="2800" i="1">
                            <a:solidFill>
                              <a:srgbClr val="000000"/>
                            </a:solidFill>
                            <a:latin typeface="Cambria Math" panose="02040503050406030204" pitchFamily="18" charset="0"/>
                          </a:rPr>
                          <m:t>1</m:t>
                        </m:r>
                      </m:num>
                      <m:den>
                        <m:rad>
                          <m:radPr>
                            <m:degHide m:val="on"/>
                            <m:ctrlPr>
                              <a:rPr lang="de-DE" sz="2800" i="1">
                                <a:solidFill>
                                  <a:srgbClr val="000000"/>
                                </a:solidFill>
                                <a:latin typeface="Cambria Math" panose="02040503050406030204" pitchFamily="18" charset="0"/>
                              </a:rPr>
                            </m:ctrlPr>
                          </m:radPr>
                          <m:deg/>
                          <m:e>
                            <m:sSub>
                              <m:sSubPr>
                                <m:ctrlPr>
                                  <a:rPr lang="de-DE" sz="2800" i="1">
                                    <a:solidFill>
                                      <a:srgbClr val="000000"/>
                                    </a:solidFill>
                                    <a:latin typeface="Cambria Math" panose="02040503050406030204" pitchFamily="18" charset="0"/>
                                  </a:rPr>
                                </m:ctrlPr>
                              </m:sSubPr>
                              <m:e>
                                <m:r>
                                  <a:rPr lang="de-DE" sz="2800" i="1">
                                    <a:solidFill>
                                      <a:srgbClr val="000000"/>
                                    </a:solidFill>
                                    <a:latin typeface="Cambria Math" panose="02040503050406030204" pitchFamily="18" charset="0"/>
                                  </a:rPr>
                                  <m:t>𝑁</m:t>
                                </m:r>
                              </m:e>
                              <m:sub>
                                <m:r>
                                  <a:rPr lang="de-DE" sz="2800" i="1">
                                    <a:solidFill>
                                      <a:srgbClr val="000000"/>
                                    </a:solidFill>
                                    <a:latin typeface="Cambria Math" panose="02040503050406030204" pitchFamily="18" charset="0"/>
                                  </a:rPr>
                                  <m:t>𝐴</m:t>
                                </m:r>
                              </m:sub>
                            </m:sSub>
                          </m:e>
                        </m:rad>
                      </m:den>
                    </m:f>
                    <m:r>
                      <a:rPr lang="de-DE" sz="2800" i="1">
                        <a:solidFill>
                          <a:srgbClr val="000000"/>
                        </a:solidFill>
                        <a:latin typeface="Cambria Math" panose="02040503050406030204" pitchFamily="18" charset="0"/>
                      </a:rPr>
                      <m:t>⋅</m:t>
                    </m:r>
                    <m:rad>
                      <m:radPr>
                        <m:degHide m:val="on"/>
                        <m:ctrlPr>
                          <a:rPr lang="de-DE" sz="2800" i="1">
                            <a:solidFill>
                              <a:srgbClr val="000000"/>
                            </a:solidFill>
                            <a:latin typeface="Cambria Math" panose="02040503050406030204" pitchFamily="18" charset="0"/>
                          </a:rPr>
                        </m:ctrlPr>
                      </m:radPr>
                      <m:deg/>
                      <m:e>
                        <m:f>
                          <m:fPr>
                            <m:ctrlPr>
                              <a:rPr lang="de-DE" sz="2800" i="1">
                                <a:solidFill>
                                  <a:srgbClr val="000000"/>
                                </a:solidFill>
                                <a:latin typeface="Cambria Math" panose="02040503050406030204" pitchFamily="18" charset="0"/>
                              </a:rPr>
                            </m:ctrlPr>
                          </m:fPr>
                          <m:num>
                            <m:r>
                              <a:rPr lang="de-DE" sz="2800" b="0" i="1" smtClean="0">
                                <a:solidFill>
                                  <a:srgbClr val="000000"/>
                                </a:solidFill>
                                <a:latin typeface="Cambria Math" panose="02040503050406030204" pitchFamily="18" charset="0"/>
                              </a:rPr>
                              <m:t>1</m:t>
                            </m:r>
                          </m:num>
                          <m:den>
                            <m:r>
                              <a:rPr lang="de-DE" sz="2800" i="1">
                                <a:solidFill>
                                  <a:srgbClr val="000000"/>
                                </a:solidFill>
                                <a:latin typeface="Cambria Math" panose="02040503050406030204" pitchFamily="18" charset="0"/>
                              </a:rPr>
                              <m:t>𝜏</m:t>
                            </m:r>
                            <m:r>
                              <a:rPr lang="de-DE" sz="2800" b="0" i="1" smtClean="0">
                                <a:solidFill>
                                  <a:srgbClr val="000000"/>
                                </a:solidFill>
                                <a:latin typeface="Cambria Math" panose="02040503050406030204" pitchFamily="18" charset="0"/>
                                <a:ea typeface="Cambria Math" panose="02040503050406030204" pitchFamily="18" charset="0"/>
                              </a:rPr>
                              <m:t>×</m:t>
                            </m:r>
                            <m:sSub>
                              <m:sSubPr>
                                <m:ctrlPr>
                                  <a:rPr lang="de-DE" sz="2800" b="0" i="1" smtClean="0">
                                    <a:solidFill>
                                      <a:srgbClr val="000000"/>
                                    </a:solidFill>
                                    <a:latin typeface="Cambria Math" panose="02040503050406030204" pitchFamily="18" charset="0"/>
                                    <a:ea typeface="Cambria Math" panose="02040503050406030204" pitchFamily="18" charset="0"/>
                                  </a:rPr>
                                </m:ctrlPr>
                              </m:sSubPr>
                              <m:e>
                                <m:r>
                                  <a:rPr lang="de-DE" sz="2800" b="0" i="1" smtClean="0">
                                    <a:solidFill>
                                      <a:srgbClr val="000000"/>
                                    </a:solidFill>
                                    <a:latin typeface="Cambria Math" panose="02040503050406030204" pitchFamily="18" charset="0"/>
                                    <a:ea typeface="Cambria Math" panose="02040503050406030204" pitchFamily="18" charset="0"/>
                                  </a:rPr>
                                  <m:t>𝜏</m:t>
                                </m:r>
                              </m:e>
                              <m:sub>
                                <m:r>
                                  <a:rPr lang="de-DE" sz="2800" b="0" i="1" smtClean="0">
                                    <a:solidFill>
                                      <a:srgbClr val="000000"/>
                                    </a:solidFill>
                                    <a:latin typeface="Cambria Math" panose="02040503050406030204" pitchFamily="18" charset="0"/>
                                    <a:ea typeface="Cambria Math" panose="02040503050406030204" pitchFamily="18" charset="0"/>
                                  </a:rPr>
                                  <m:t>𝑖𝑛𝑡</m:t>
                                </m:r>
                              </m:sub>
                            </m:sSub>
                          </m:den>
                        </m:f>
                      </m:e>
                    </m:rad>
                    <m:r>
                      <a:rPr lang="de-DE" sz="2800" i="1">
                        <a:solidFill>
                          <a:srgbClr val="000000"/>
                        </a:solidFill>
                        <a:latin typeface="Cambria Math" panose="02040503050406030204" pitchFamily="18" charset="0"/>
                      </a:rPr>
                      <m:t>, </m:t>
                    </m:r>
                    <m:r>
                      <a:rPr lang="de-DE" sz="2800" i="1">
                        <a:solidFill>
                          <a:srgbClr val="000000"/>
                        </a:solidFill>
                        <a:latin typeface="Cambria Math" panose="02040503050406030204" pitchFamily="18" charset="0"/>
                      </a:rPr>
                      <m:t>𝑤𝑖𝑡h</m:t>
                    </m:r>
                    <m:r>
                      <a:rPr lang="de-DE" sz="2800" i="1">
                        <a:solidFill>
                          <a:srgbClr val="000000"/>
                        </a:solidFill>
                        <a:latin typeface="Cambria Math" panose="02040503050406030204" pitchFamily="18" charset="0"/>
                      </a:rPr>
                      <m:t> </m:t>
                    </m:r>
                    <m:sSub>
                      <m:sSubPr>
                        <m:ctrlPr>
                          <a:rPr lang="de-DE" sz="2800" b="0" i="1" smtClean="0">
                            <a:solidFill>
                              <a:srgbClr val="000000"/>
                            </a:solidFill>
                            <a:latin typeface="Cambria Math" panose="02040503050406030204" pitchFamily="18" charset="0"/>
                          </a:rPr>
                        </m:ctrlPr>
                      </m:sSubPr>
                      <m:e>
                        <m:r>
                          <a:rPr lang="de-DE" sz="2800" b="0" i="1" smtClean="0">
                            <a:solidFill>
                              <a:srgbClr val="000000"/>
                            </a:solidFill>
                            <a:latin typeface="Cambria Math" panose="02040503050406030204" pitchFamily="18" charset="0"/>
                          </a:rPr>
                          <m:t>𝜏</m:t>
                        </m:r>
                      </m:e>
                      <m:sub>
                        <m:r>
                          <a:rPr lang="de-DE" sz="2800" b="0" i="1" smtClean="0">
                            <a:solidFill>
                              <a:srgbClr val="000000"/>
                            </a:solidFill>
                            <a:latin typeface="Cambria Math" panose="02040503050406030204" pitchFamily="18" charset="0"/>
                          </a:rPr>
                          <m:t>𝑖𝑛𝑡</m:t>
                        </m:r>
                      </m:sub>
                    </m:sSub>
                    <m:r>
                      <a:rPr lang="de-DE" sz="2800" b="0" i="1" smtClean="0">
                        <a:solidFill>
                          <a:srgbClr val="000000"/>
                        </a:solidFill>
                        <a:latin typeface="Cambria Math" panose="02040503050406030204" pitchFamily="18" charset="0"/>
                      </a:rPr>
                      <m:t>=</m:t>
                    </m:r>
                    <m:r>
                      <m:rPr>
                        <m:sty m:val="p"/>
                      </m:rPr>
                      <a:rPr lang="de-DE" sz="2800" b="0" i="0" smtClean="0">
                        <a:solidFill>
                          <a:srgbClr val="000000"/>
                        </a:solidFill>
                        <a:latin typeface="Cambria Math" panose="02040503050406030204" pitchFamily="18" charset="0"/>
                      </a:rPr>
                      <m:t>clock</m:t>
                    </m:r>
                    <m:r>
                      <a:rPr lang="de-DE" sz="2800" b="0" i="0" smtClean="0">
                        <a:solidFill>
                          <a:srgbClr val="000000"/>
                        </a:solidFill>
                        <a:latin typeface="Cambria Math" panose="02040503050406030204" pitchFamily="18" charset="0"/>
                      </a:rPr>
                      <m:t> </m:t>
                    </m:r>
                    <m:r>
                      <m:rPr>
                        <m:sty m:val="p"/>
                      </m:rPr>
                      <a:rPr lang="de-DE" sz="2800" b="0" i="0" smtClean="0">
                        <a:solidFill>
                          <a:srgbClr val="000000"/>
                        </a:solidFill>
                        <a:latin typeface="Cambria Math" panose="02040503050406030204" pitchFamily="18" charset="0"/>
                      </a:rPr>
                      <m:t>interrogation</m:t>
                    </m:r>
                    <m:r>
                      <a:rPr lang="de-DE" sz="2800" b="0" i="0" smtClean="0">
                        <a:solidFill>
                          <a:srgbClr val="000000"/>
                        </a:solidFill>
                        <a:latin typeface="Cambria Math" panose="02040503050406030204" pitchFamily="18" charset="0"/>
                      </a:rPr>
                      <m:t> </m:t>
                    </m:r>
                    <m:r>
                      <m:rPr>
                        <m:sty m:val="p"/>
                      </m:rPr>
                      <a:rPr lang="de-DE" sz="2800" b="0" i="0" smtClean="0">
                        <a:solidFill>
                          <a:srgbClr val="000000"/>
                        </a:solidFill>
                        <a:latin typeface="Cambria Math" panose="02040503050406030204" pitchFamily="18" charset="0"/>
                      </a:rPr>
                      <m:t>time</m:t>
                    </m:r>
                    <m:r>
                      <a:rPr lang="de-DE" sz="2800" b="0" i="0" smtClean="0">
                        <a:solidFill>
                          <a:srgbClr val="000000"/>
                        </a:solidFill>
                        <a:latin typeface="Cambria Math" panose="02040503050406030204" pitchFamily="18" charset="0"/>
                      </a:rPr>
                      <m:t>,   </m:t>
                    </m:r>
                    <m:sSub>
                      <m:sSubPr>
                        <m:ctrlPr>
                          <a:rPr lang="de-DE" sz="2800" b="0" i="1" smtClean="0">
                            <a:solidFill>
                              <a:srgbClr val="000000"/>
                            </a:solidFill>
                            <a:latin typeface="Cambria Math" panose="02040503050406030204" pitchFamily="18" charset="0"/>
                          </a:rPr>
                        </m:ctrlPr>
                      </m:sSubPr>
                      <m:e>
                        <m:r>
                          <a:rPr lang="de-DE" sz="2800" b="0" i="1" smtClean="0">
                            <a:solidFill>
                              <a:srgbClr val="000000"/>
                            </a:solidFill>
                            <a:latin typeface="Cambria Math" panose="02040503050406030204" pitchFamily="18" charset="0"/>
                          </a:rPr>
                          <m:t>𝑇</m:t>
                        </m:r>
                      </m:e>
                      <m:sub>
                        <m:r>
                          <a:rPr lang="de-DE" sz="2800" b="0" i="1" smtClean="0">
                            <a:solidFill>
                              <a:srgbClr val="000000"/>
                            </a:solidFill>
                            <a:latin typeface="Cambria Math" panose="02040503050406030204" pitchFamily="18" charset="0"/>
                          </a:rPr>
                          <m:t>𝑐</m:t>
                        </m:r>
                      </m:sub>
                    </m:sSub>
                    <m:r>
                      <a:rPr lang="de-DE" sz="2800" b="0" i="1" smtClean="0">
                        <a:solidFill>
                          <a:srgbClr val="000000"/>
                        </a:solidFill>
                        <a:latin typeface="Cambria Math" panose="02040503050406030204" pitchFamily="18" charset="0"/>
                      </a:rPr>
                      <m:t> ~ </m:t>
                    </m:r>
                    <m:sSub>
                      <m:sSubPr>
                        <m:ctrlPr>
                          <a:rPr lang="de-DE" sz="2800" b="0" i="1" smtClean="0">
                            <a:solidFill>
                              <a:srgbClr val="000000"/>
                            </a:solidFill>
                            <a:latin typeface="Cambria Math" panose="02040503050406030204" pitchFamily="18" charset="0"/>
                          </a:rPr>
                        </m:ctrlPr>
                      </m:sSubPr>
                      <m:e>
                        <m:r>
                          <a:rPr lang="de-DE" sz="2800" b="0" i="1" smtClean="0">
                            <a:solidFill>
                              <a:srgbClr val="000000"/>
                            </a:solidFill>
                            <a:latin typeface="Cambria Math" panose="02040503050406030204" pitchFamily="18" charset="0"/>
                          </a:rPr>
                          <m:t>𝜏</m:t>
                        </m:r>
                      </m:e>
                      <m:sub>
                        <m:r>
                          <a:rPr lang="de-DE" sz="2800" b="0" i="1" smtClean="0">
                            <a:solidFill>
                              <a:srgbClr val="000000"/>
                            </a:solidFill>
                            <a:latin typeface="Cambria Math" panose="02040503050406030204" pitchFamily="18" charset="0"/>
                          </a:rPr>
                          <m:t>𝑖𝑛𝑡</m:t>
                        </m:r>
                      </m:sub>
                    </m:sSub>
                  </m:oMath>
                </a14:m>
                <a:r>
                  <a:rPr lang="de-DE" sz="2400" dirty="0">
                    <a:latin typeface="Calibri" panose="020F0502020204030204" pitchFamily="34" charset="0"/>
                    <a:cs typeface="Calibri" panose="020F0502020204030204" pitchFamily="34" charset="0"/>
                  </a:rPr>
                  <a:t> </a:t>
                </a:r>
              </a:p>
            </p:txBody>
          </p:sp>
        </mc:Choice>
        <mc:Fallback xmlns="">
          <p:sp>
            <p:nvSpPr>
              <p:cNvPr id="10" name="Objekt 1">
                <a:extLst>
                  <a:ext uri="{FF2B5EF4-FFF2-40B4-BE49-F238E27FC236}">
                    <a16:creationId xmlns:a16="http://schemas.microsoft.com/office/drawing/2014/main" id="{BD88EB65-68E8-F61C-8FDD-B8C90C772E7A}"/>
                  </a:ext>
                </a:extLst>
              </p:cNvPr>
              <p:cNvSpPr txBox="1">
                <a:spLocks noRot="1" noChangeAspect="1" noMove="1" noResize="1" noEditPoints="1" noAdjustHandles="1" noChangeArrowheads="1" noChangeShapeType="1" noTextEdit="1"/>
              </p:cNvSpPr>
              <p:nvPr/>
            </p:nvSpPr>
            <p:spPr bwMode="auto">
              <a:xfrm>
                <a:off x="376259" y="1129260"/>
                <a:ext cx="11558588" cy="1293095"/>
              </a:xfrm>
              <a:prstGeom prst="rect">
                <a:avLst/>
              </a:prstGeom>
              <a:blipFill>
                <a:blip r:embed="rId6"/>
                <a:stretch>
                  <a:fillRect/>
                </a:stretch>
              </a:blipFill>
              <a:ln>
                <a:noFill/>
              </a:ln>
            </p:spPr>
            <p:txBody>
              <a:bodyPr/>
              <a:lstStyle/>
              <a:p>
                <a:r>
                  <a:rPr lang="de-DE">
                    <a:noFill/>
                  </a:rPr>
                  <a:t> </a:t>
                </a:r>
              </a:p>
            </p:txBody>
          </p:sp>
        </mc:Fallback>
      </mc:AlternateContent>
    </p:spTree>
    <p:extLst>
      <p:ext uri="{BB962C8B-B14F-4D97-AF65-F5344CB8AC3E}">
        <p14:creationId xmlns:p14="http://schemas.microsoft.com/office/powerpoint/2010/main" val="18440689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hteck 1">
            <a:extLst>
              <a:ext uri="{FF2B5EF4-FFF2-40B4-BE49-F238E27FC236}">
                <a16:creationId xmlns:a16="http://schemas.microsoft.com/office/drawing/2014/main" id="{1FBBA4E7-1013-4438-97CC-7E477CAFF291}"/>
              </a:ext>
            </a:extLst>
          </p:cNvPr>
          <p:cNvSpPr>
            <a:spLocks noChangeArrowheads="1"/>
          </p:cNvSpPr>
          <p:nvPr/>
        </p:nvSpPr>
        <p:spPr bwMode="auto">
          <a:xfrm>
            <a:off x="3867185" y="3105834"/>
            <a:ext cx="4457631"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4200" dirty="0">
                <a:latin typeface="Calibri" panose="020F0502020204030204" pitchFamily="34" charset="0"/>
                <a:cs typeface="Calibri" panose="020F0502020204030204" pitchFamily="34" charset="0"/>
              </a:rPr>
              <a:t>Multi-Ion Approach</a:t>
            </a:r>
          </a:p>
        </p:txBody>
      </p:sp>
    </p:spTree>
    <p:extLst>
      <p:ext uri="{BB962C8B-B14F-4D97-AF65-F5344CB8AC3E}">
        <p14:creationId xmlns:p14="http://schemas.microsoft.com/office/powerpoint/2010/main" val="19522041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Box 9"/>
          <p:cNvSpPr txBox="1">
            <a:spLocks noChangeArrowheads="1"/>
          </p:cNvSpPr>
          <p:nvPr/>
        </p:nvSpPr>
        <p:spPr bwMode="auto">
          <a:xfrm>
            <a:off x="4330676" y="39855"/>
            <a:ext cx="35306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dirty="0">
                <a:solidFill>
                  <a:schemeClr val="bg1"/>
                </a:solidFill>
                <a:effectLst>
                  <a:outerShdw blurRad="38100" dist="38100" dir="2700000" algn="tl">
                    <a:srgbClr val="000000">
                      <a:alpha val="43137"/>
                    </a:srgbClr>
                  </a:outerShdw>
                </a:effectLst>
                <a:latin typeface="Calibri" pitchFamily="34" charset="0"/>
              </a:rPr>
              <a:t>Multi-Ion Clocks ?</a:t>
            </a:r>
          </a:p>
        </p:txBody>
      </p:sp>
      <p:sp>
        <p:nvSpPr>
          <p:cNvPr id="16" name="Textfeld 15"/>
          <p:cNvSpPr txBox="1">
            <a:spLocks noChangeArrowheads="1"/>
          </p:cNvSpPr>
          <p:nvPr/>
        </p:nvSpPr>
        <p:spPr bwMode="auto">
          <a:xfrm>
            <a:off x="355995" y="1046084"/>
            <a:ext cx="5610465" cy="1077218"/>
          </a:xfrm>
          <a:prstGeom prst="rect">
            <a:avLst/>
          </a:prstGeom>
          <a:solidFill>
            <a:srgbClr val="FFC000"/>
          </a:solidFill>
          <a:ln>
            <a:noFill/>
          </a:ln>
        </p:spPr>
        <p:txBody>
          <a:bodyPr wrap="squar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2400" u="sng" dirty="0" err="1"/>
              <a:t>needed</a:t>
            </a:r>
            <a:r>
              <a:rPr lang="de-DE" altLang="de-DE" sz="2400" dirty="0"/>
              <a:t>: „</a:t>
            </a:r>
            <a:r>
              <a:rPr lang="en-US" altLang="de-DE" sz="2000" dirty="0"/>
              <a:t>experimental methods, that allow to manipulate and measure many-body quantum systems.”</a:t>
            </a:r>
          </a:p>
        </p:txBody>
      </p:sp>
      <p:pic>
        <p:nvPicPr>
          <p:cNvPr id="13" name="Picture 2">
            <a:extLst>
              <a:ext uri="{FF2B5EF4-FFF2-40B4-BE49-F238E27FC236}">
                <a16:creationId xmlns:a16="http://schemas.microsoft.com/office/drawing/2014/main" id="{8C193306-BA04-4C1B-8139-303BF2EB13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68254" y="3553797"/>
            <a:ext cx="1577975"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0" descr="O:\Quest\Multi-Ion-Traps\Photos\Vorzeige_Ionen\chain_37_ions_3.tif">
            <a:extLst>
              <a:ext uri="{FF2B5EF4-FFF2-40B4-BE49-F238E27FC236}">
                <a16:creationId xmlns:a16="http://schemas.microsoft.com/office/drawing/2014/main" id="{437EF0C5-52B4-4416-9432-F6ECC2DB46C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32017" y="3553797"/>
            <a:ext cx="5629275" cy="124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Nach oben gekrümmter Pfeil 2">
            <a:extLst>
              <a:ext uri="{FF2B5EF4-FFF2-40B4-BE49-F238E27FC236}">
                <a16:creationId xmlns:a16="http://schemas.microsoft.com/office/drawing/2014/main" id="{A38DF986-BB82-44BB-9CC7-8D80743C3566}"/>
              </a:ext>
            </a:extLst>
          </p:cNvPr>
          <p:cNvSpPr/>
          <p:nvPr/>
        </p:nvSpPr>
        <p:spPr>
          <a:xfrm flipV="1">
            <a:off x="3249341" y="2651121"/>
            <a:ext cx="3429000" cy="652075"/>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chemeClr val="tx1"/>
              </a:solidFill>
              <a:latin typeface="Calibri" panose="020F0502020204030204" pitchFamily="34" charset="0"/>
            </a:endParaRPr>
          </a:p>
        </p:txBody>
      </p:sp>
      <p:sp>
        <p:nvSpPr>
          <p:cNvPr id="19" name="Text Box 30">
            <a:extLst>
              <a:ext uri="{FF2B5EF4-FFF2-40B4-BE49-F238E27FC236}">
                <a16:creationId xmlns:a16="http://schemas.microsoft.com/office/drawing/2014/main" id="{F36A4460-5C5F-4D9F-9D62-96AD0C9793E2}"/>
              </a:ext>
            </a:extLst>
          </p:cNvPr>
          <p:cNvSpPr txBox="1">
            <a:spLocks noChangeArrowheads="1"/>
          </p:cNvSpPr>
          <p:nvPr/>
        </p:nvSpPr>
        <p:spPr bwMode="auto">
          <a:xfrm>
            <a:off x="2147623" y="4877772"/>
            <a:ext cx="15760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2000">
                <a:latin typeface="Calibri" pitchFamily="34" charset="0"/>
                <a:cs typeface="Arial" pitchFamily="34" charset="0"/>
              </a:rPr>
              <a:t>single Yb</a:t>
            </a:r>
            <a:r>
              <a:rPr lang="de-DE" altLang="de-DE" sz="2000" baseline="30000">
                <a:latin typeface="Calibri" pitchFamily="34" charset="0"/>
                <a:cs typeface="Arial" pitchFamily="34" charset="0"/>
              </a:rPr>
              <a:t>+</a:t>
            </a:r>
            <a:r>
              <a:rPr lang="de-DE" altLang="de-DE" sz="2000">
                <a:latin typeface="Calibri" pitchFamily="34" charset="0"/>
                <a:cs typeface="Arial" pitchFamily="34" charset="0"/>
              </a:rPr>
              <a:t> ion</a:t>
            </a:r>
            <a:endParaRPr lang="de-DE" altLang="de-DE" sz="2000" baseline="30000">
              <a:latin typeface="Calibri" pitchFamily="34" charset="0"/>
              <a:cs typeface="Arial" pitchFamily="34" charset="0"/>
            </a:endParaRPr>
          </a:p>
        </p:txBody>
      </p:sp>
      <p:sp>
        <p:nvSpPr>
          <p:cNvPr id="20" name="Text Box 29">
            <a:extLst>
              <a:ext uri="{FF2B5EF4-FFF2-40B4-BE49-F238E27FC236}">
                <a16:creationId xmlns:a16="http://schemas.microsoft.com/office/drawing/2014/main" id="{90A0C7C4-6D67-4F01-B6C0-4D866790724D}"/>
              </a:ext>
            </a:extLst>
          </p:cNvPr>
          <p:cNvSpPr txBox="1">
            <a:spLocks noChangeArrowheads="1"/>
          </p:cNvSpPr>
          <p:nvPr/>
        </p:nvSpPr>
        <p:spPr bwMode="auto">
          <a:xfrm>
            <a:off x="6486254" y="4877772"/>
            <a:ext cx="33370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2000">
                <a:latin typeface="Calibri" pitchFamily="34" charset="0"/>
                <a:cs typeface="Arial" pitchFamily="34" charset="0"/>
              </a:rPr>
              <a:t>Coulomb crystal of 37 Yb</a:t>
            </a:r>
            <a:r>
              <a:rPr lang="de-DE" altLang="de-DE" sz="2000" baseline="30000">
                <a:latin typeface="Calibri" pitchFamily="34" charset="0"/>
                <a:cs typeface="Arial" pitchFamily="34" charset="0"/>
              </a:rPr>
              <a:t>+</a:t>
            </a:r>
            <a:r>
              <a:rPr lang="de-DE" altLang="de-DE" sz="2000">
                <a:latin typeface="Calibri" pitchFamily="34" charset="0"/>
                <a:cs typeface="Arial" pitchFamily="34" charset="0"/>
              </a:rPr>
              <a:t> ions</a:t>
            </a:r>
            <a:endParaRPr lang="de-DE" altLang="de-DE" sz="2000" baseline="30000">
              <a:latin typeface="Calibri" pitchFamily="34" charset="0"/>
              <a:cs typeface="Arial" pitchFamily="34" charset="0"/>
            </a:endParaRPr>
          </a:p>
        </p:txBody>
      </p:sp>
      <p:sp>
        <p:nvSpPr>
          <p:cNvPr id="21" name="Textfeld 20">
            <a:extLst>
              <a:ext uri="{FF2B5EF4-FFF2-40B4-BE49-F238E27FC236}">
                <a16:creationId xmlns:a16="http://schemas.microsoft.com/office/drawing/2014/main" id="{20A71114-3B23-4C11-A8AA-47F538ED2191}"/>
              </a:ext>
            </a:extLst>
          </p:cNvPr>
          <p:cNvSpPr txBox="1">
            <a:spLocks noChangeArrowheads="1"/>
          </p:cNvSpPr>
          <p:nvPr/>
        </p:nvSpPr>
        <p:spPr bwMode="auto">
          <a:xfrm>
            <a:off x="1661107" y="5519780"/>
            <a:ext cx="8910637" cy="461963"/>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400" b="1" dirty="0"/>
              <a:t>Quantum </a:t>
            </a:r>
            <a:r>
              <a:rPr lang="de-DE" altLang="de-DE" sz="2400" b="1" dirty="0" err="1"/>
              <a:t>Metrology</a:t>
            </a:r>
            <a:r>
              <a:rPr lang="de-DE" altLang="de-DE" sz="2400" b="1" dirty="0"/>
              <a:t>   ↔  Quantum Simulation &amp; Information</a:t>
            </a:r>
          </a:p>
        </p:txBody>
      </p:sp>
      <p:sp>
        <p:nvSpPr>
          <p:cNvPr id="22" name="Textfeld 21">
            <a:extLst>
              <a:ext uri="{FF2B5EF4-FFF2-40B4-BE49-F238E27FC236}">
                <a16:creationId xmlns:a16="http://schemas.microsoft.com/office/drawing/2014/main" id="{10759263-88AF-4662-9F9C-3C8DCE6D4B50}"/>
              </a:ext>
            </a:extLst>
          </p:cNvPr>
          <p:cNvSpPr txBox="1"/>
          <p:nvPr/>
        </p:nvSpPr>
        <p:spPr>
          <a:xfrm>
            <a:off x="1920147" y="3223595"/>
            <a:ext cx="2069797" cy="369332"/>
          </a:xfrm>
          <a:prstGeom prst="rect">
            <a:avLst/>
          </a:prstGeom>
          <a:noFill/>
        </p:spPr>
        <p:txBody>
          <a:bodyPr wrap="none" rtlCol="0">
            <a:spAutoFit/>
          </a:bodyPr>
          <a:lstStyle/>
          <a:p>
            <a:r>
              <a:rPr lang="de-DE"/>
              <a:t>37 days averaging</a:t>
            </a:r>
          </a:p>
        </p:txBody>
      </p:sp>
      <p:sp>
        <p:nvSpPr>
          <p:cNvPr id="23" name="Textfeld 22">
            <a:extLst>
              <a:ext uri="{FF2B5EF4-FFF2-40B4-BE49-F238E27FC236}">
                <a16:creationId xmlns:a16="http://schemas.microsoft.com/office/drawing/2014/main" id="{117DF755-2269-4973-9CC6-D8C63B9D2D05}"/>
              </a:ext>
            </a:extLst>
          </p:cNvPr>
          <p:cNvSpPr txBox="1"/>
          <p:nvPr/>
        </p:nvSpPr>
        <p:spPr>
          <a:xfrm>
            <a:off x="8221622" y="3222811"/>
            <a:ext cx="1826141" cy="369332"/>
          </a:xfrm>
          <a:prstGeom prst="rect">
            <a:avLst/>
          </a:prstGeom>
          <a:noFill/>
        </p:spPr>
        <p:txBody>
          <a:bodyPr wrap="none" rtlCol="0">
            <a:spAutoFit/>
          </a:bodyPr>
          <a:lstStyle/>
          <a:p>
            <a:r>
              <a:rPr lang="de-DE"/>
              <a:t>1 day averaging</a:t>
            </a:r>
          </a:p>
        </p:txBody>
      </p:sp>
      <p:sp>
        <p:nvSpPr>
          <p:cNvPr id="24" name="Rechteck 3">
            <a:extLst>
              <a:ext uri="{FF2B5EF4-FFF2-40B4-BE49-F238E27FC236}">
                <a16:creationId xmlns:a16="http://schemas.microsoft.com/office/drawing/2014/main" id="{85C494F6-D41B-4442-83FA-12A6862F2456}"/>
              </a:ext>
            </a:extLst>
          </p:cNvPr>
          <p:cNvSpPr>
            <a:spLocks noChangeArrowheads="1"/>
          </p:cNvSpPr>
          <p:nvPr/>
        </p:nvSpPr>
        <p:spPr bwMode="auto">
          <a:xfrm>
            <a:off x="355995" y="6273744"/>
            <a:ext cx="4721843" cy="369332"/>
          </a:xfrm>
          <a:prstGeom prst="rect">
            <a:avLst/>
          </a:prstGeom>
          <a:solidFill>
            <a:schemeClr val="accent1">
              <a:lumMod val="20000"/>
              <a:lumOff val="80000"/>
            </a:schemeClr>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defRPr/>
            </a:pPr>
            <a:r>
              <a:rPr lang="de-DE" altLang="de-DE" sz="1800">
                <a:latin typeface="Calibri" panose="020F0502020204030204" pitchFamily="34" charset="0"/>
              </a:rPr>
              <a:t>Herschbach et al., </a:t>
            </a:r>
            <a:r>
              <a:rPr lang="de-DE" altLang="de-DE" sz="1800" i="1" err="1">
                <a:latin typeface="Calibri" panose="020F0502020204030204" pitchFamily="34" charset="0"/>
              </a:rPr>
              <a:t>Appl</a:t>
            </a:r>
            <a:r>
              <a:rPr lang="de-DE" altLang="de-DE" sz="1800" i="1">
                <a:latin typeface="Calibri" panose="020F0502020204030204" pitchFamily="34" charset="0"/>
              </a:rPr>
              <a:t>. Phys. B </a:t>
            </a:r>
            <a:r>
              <a:rPr lang="de-DE" altLang="de-DE" sz="1800">
                <a:latin typeface="Calibri" panose="020F0502020204030204" pitchFamily="34" charset="0"/>
              </a:rPr>
              <a:t>107, 891 (</a:t>
            </a:r>
            <a:r>
              <a:rPr lang="de-DE" altLang="de-DE" sz="1800" b="1">
                <a:latin typeface="Calibri" panose="020F0502020204030204" pitchFamily="34" charset="0"/>
              </a:rPr>
              <a:t>2012</a:t>
            </a:r>
            <a:r>
              <a:rPr lang="de-DE" altLang="de-DE" sz="1800">
                <a:latin typeface="Calibri" panose="020F0502020204030204" pitchFamily="34" charset="0"/>
              </a:rPr>
              <a:t>) </a:t>
            </a:r>
          </a:p>
        </p:txBody>
      </p:sp>
      <p:sp>
        <p:nvSpPr>
          <p:cNvPr id="14" name="Text Box 16">
            <a:extLst>
              <a:ext uri="{FF2B5EF4-FFF2-40B4-BE49-F238E27FC236}">
                <a16:creationId xmlns:a16="http://schemas.microsoft.com/office/drawing/2014/main" id="{89CF0823-F278-4B73-9A73-BC019E33A94F}"/>
              </a:ext>
            </a:extLst>
          </p:cNvPr>
          <p:cNvSpPr txBox="1">
            <a:spLocks noChangeArrowheads="1"/>
          </p:cNvSpPr>
          <p:nvPr/>
        </p:nvSpPr>
        <p:spPr bwMode="auto">
          <a:xfrm>
            <a:off x="3953243" y="2275931"/>
            <a:ext cx="202664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2000" b="1" dirty="0" err="1">
                <a:latin typeface="+mn-lt"/>
              </a:rPr>
              <a:t>Averaging</a:t>
            </a:r>
            <a:r>
              <a:rPr lang="de-DE" altLang="de-DE" sz="2000" b="1" dirty="0">
                <a:latin typeface="+mn-lt"/>
              </a:rPr>
              <a:t> time</a:t>
            </a:r>
          </a:p>
        </p:txBody>
      </p:sp>
      <p:sp>
        <p:nvSpPr>
          <p:cNvPr id="25" name="Textfeld 24">
            <a:extLst>
              <a:ext uri="{FF2B5EF4-FFF2-40B4-BE49-F238E27FC236}">
                <a16:creationId xmlns:a16="http://schemas.microsoft.com/office/drawing/2014/main" id="{753C5497-E52D-417F-8023-33B11972B89D}"/>
              </a:ext>
            </a:extLst>
          </p:cNvPr>
          <p:cNvSpPr txBox="1">
            <a:spLocks noChangeArrowheads="1"/>
          </p:cNvSpPr>
          <p:nvPr/>
        </p:nvSpPr>
        <p:spPr bwMode="auto">
          <a:xfrm>
            <a:off x="6355624" y="1007940"/>
            <a:ext cx="5928226"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342900" indent="-342900" eaLnBrk="1" hangingPunct="1">
              <a:spcBef>
                <a:spcPct val="0"/>
              </a:spcBef>
              <a:spcAft>
                <a:spcPts val="600"/>
              </a:spcAft>
            </a:pPr>
            <a:r>
              <a:rPr lang="de-DE" altLang="de-DE" sz="2000" dirty="0"/>
              <a:t>Lower </a:t>
            </a:r>
            <a:r>
              <a:rPr lang="de-DE" altLang="de-DE" sz="2000" b="1" dirty="0" err="1"/>
              <a:t>instability</a:t>
            </a:r>
            <a:r>
              <a:rPr lang="de-DE" altLang="de-DE" sz="2000" dirty="0"/>
              <a:t> </a:t>
            </a:r>
            <a:r>
              <a:rPr lang="de-DE" altLang="de-DE" sz="2000" dirty="0" err="1"/>
              <a:t>with</a:t>
            </a:r>
            <a:r>
              <a:rPr lang="de-DE" altLang="de-DE" sz="2000" dirty="0"/>
              <a:t> </a:t>
            </a:r>
            <a:r>
              <a:rPr lang="de-DE" altLang="de-DE" sz="2000" dirty="0" err="1"/>
              <a:t>N</a:t>
            </a:r>
            <a:r>
              <a:rPr lang="de-DE" altLang="de-DE" sz="2000" baseline="-25000" dirty="0" err="1"/>
              <a:t>ions</a:t>
            </a:r>
            <a:endParaRPr lang="de-DE" altLang="de-DE" sz="2000" baseline="-25000" dirty="0"/>
          </a:p>
          <a:p>
            <a:pPr marL="342900" indent="-342900" eaLnBrk="1" hangingPunct="1">
              <a:spcBef>
                <a:spcPct val="0"/>
              </a:spcBef>
              <a:spcAft>
                <a:spcPts val="600"/>
              </a:spcAft>
            </a:pPr>
            <a:r>
              <a:rPr lang="de-DE" altLang="de-DE" sz="2000" dirty="0" err="1"/>
              <a:t>Less</a:t>
            </a:r>
            <a:r>
              <a:rPr lang="de-DE" altLang="de-DE" sz="2000" dirty="0"/>
              <a:t> stringent </a:t>
            </a:r>
            <a:r>
              <a:rPr lang="de-DE" altLang="de-DE" sz="2000" dirty="0" err="1"/>
              <a:t>requirements</a:t>
            </a:r>
            <a:r>
              <a:rPr lang="de-DE" altLang="de-DE" sz="2000" dirty="0"/>
              <a:t> </a:t>
            </a:r>
            <a:r>
              <a:rPr lang="de-DE" altLang="de-DE" sz="2000" dirty="0" err="1"/>
              <a:t>for</a:t>
            </a:r>
            <a:r>
              <a:rPr lang="de-DE" altLang="de-DE" sz="2000" dirty="0"/>
              <a:t> </a:t>
            </a:r>
            <a:r>
              <a:rPr lang="de-DE" altLang="de-DE" sz="2000" b="1" dirty="0" err="1"/>
              <a:t>clock</a:t>
            </a:r>
            <a:r>
              <a:rPr lang="de-DE" altLang="de-DE" sz="2000" b="1" dirty="0"/>
              <a:t> </a:t>
            </a:r>
            <a:r>
              <a:rPr lang="de-DE" altLang="de-DE" sz="2000" b="1" dirty="0" err="1"/>
              <a:t>laser</a:t>
            </a:r>
            <a:endParaRPr lang="de-DE" altLang="de-DE" sz="2000" b="1" dirty="0"/>
          </a:p>
          <a:p>
            <a:pPr marL="342900" indent="-342900" eaLnBrk="1" hangingPunct="1">
              <a:spcBef>
                <a:spcPct val="0"/>
              </a:spcBef>
              <a:spcAft>
                <a:spcPts val="600"/>
              </a:spcAft>
            </a:pPr>
            <a:r>
              <a:rPr lang="de-DE" altLang="de-DE" sz="2000" dirty="0"/>
              <a:t>Basis </a:t>
            </a:r>
            <a:r>
              <a:rPr lang="de-DE" altLang="de-DE" sz="2000" dirty="0" err="1"/>
              <a:t>for</a:t>
            </a:r>
            <a:r>
              <a:rPr lang="de-DE" altLang="de-DE" sz="2000" dirty="0"/>
              <a:t> </a:t>
            </a:r>
            <a:r>
              <a:rPr lang="de-DE" altLang="de-DE" sz="2000" b="1" dirty="0" err="1"/>
              <a:t>entangled</a:t>
            </a:r>
            <a:r>
              <a:rPr lang="de-DE" altLang="de-DE" sz="2000" b="1" dirty="0"/>
              <a:t> </a:t>
            </a:r>
            <a:r>
              <a:rPr lang="de-DE" altLang="de-DE" sz="2000" b="1" dirty="0" err="1"/>
              <a:t>clocks</a:t>
            </a:r>
            <a:r>
              <a:rPr lang="de-DE" altLang="de-DE" sz="2000" b="1" dirty="0"/>
              <a:t> </a:t>
            </a:r>
            <a:r>
              <a:rPr lang="de-DE" altLang="de-DE" sz="2000" dirty="0">
                <a:sym typeface="Wingdings" panose="05000000000000000000" pitchFamily="2" charset="2"/>
              </a:rPr>
              <a:t> 1/N </a:t>
            </a:r>
            <a:r>
              <a:rPr lang="de-DE" altLang="de-DE" sz="2000" dirty="0" err="1">
                <a:sym typeface="Wingdings" panose="05000000000000000000" pitchFamily="2" charset="2"/>
              </a:rPr>
              <a:t>scaling</a:t>
            </a:r>
            <a:endParaRPr lang="de-DE" altLang="de-DE" sz="2000" dirty="0"/>
          </a:p>
          <a:p>
            <a:pPr marL="342900" indent="-342900" eaLnBrk="1" hangingPunct="1">
              <a:spcBef>
                <a:spcPct val="0"/>
              </a:spcBef>
              <a:spcAft>
                <a:spcPts val="600"/>
              </a:spcAft>
            </a:pPr>
            <a:r>
              <a:rPr lang="de-DE" altLang="de-DE" sz="2000" dirty="0"/>
              <a:t>Basis </a:t>
            </a:r>
            <a:r>
              <a:rPr lang="de-DE" altLang="de-DE" sz="2000" dirty="0" err="1"/>
              <a:t>for</a:t>
            </a:r>
            <a:r>
              <a:rPr lang="de-DE" altLang="de-DE" sz="2000" b="1" dirty="0"/>
              <a:t> multi-ensemble </a:t>
            </a:r>
            <a:r>
              <a:rPr lang="de-DE" altLang="de-DE" sz="2000" b="1" dirty="0" err="1"/>
              <a:t>clocks</a:t>
            </a:r>
            <a:r>
              <a:rPr lang="de-DE" altLang="de-DE" sz="2000" b="1" dirty="0"/>
              <a:t> </a:t>
            </a:r>
            <a:r>
              <a:rPr lang="de-DE" altLang="de-DE" sz="2000" dirty="0">
                <a:sym typeface="Wingdings" panose="05000000000000000000" pitchFamily="2" charset="2"/>
              </a:rPr>
              <a:t>1/</a:t>
            </a:r>
            <a:r>
              <a:rPr lang="de-DE" altLang="de-DE" sz="2000" dirty="0">
                <a:latin typeface="Symbol" panose="05050102010706020507" pitchFamily="18" charset="2"/>
                <a:sym typeface="Wingdings" panose="05000000000000000000" pitchFamily="2" charset="2"/>
              </a:rPr>
              <a:t>t </a:t>
            </a:r>
            <a:r>
              <a:rPr lang="de-DE" altLang="de-DE" sz="2000" dirty="0" err="1">
                <a:sym typeface="Wingdings" panose="05000000000000000000" pitchFamily="2" charset="2"/>
              </a:rPr>
              <a:t>scaling</a:t>
            </a:r>
            <a:endParaRPr lang="de-DE" altLang="de-DE" sz="2000" b="1" dirty="0"/>
          </a:p>
        </p:txBody>
      </p:sp>
    </p:spTree>
    <p:extLst>
      <p:ext uri="{BB962C8B-B14F-4D97-AF65-F5344CB8AC3E}">
        <p14:creationId xmlns:p14="http://schemas.microsoft.com/office/powerpoint/2010/main" val="7963575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3" name="Gruppieren 4"/>
          <p:cNvGrpSpPr>
            <a:grpSpLocks/>
          </p:cNvGrpSpPr>
          <p:nvPr/>
        </p:nvGrpSpPr>
        <p:grpSpPr bwMode="auto">
          <a:xfrm>
            <a:off x="2045242" y="2179885"/>
            <a:ext cx="7832725" cy="2543175"/>
            <a:chOff x="571384" y="2792413"/>
            <a:chExt cx="7832841" cy="2543674"/>
          </a:xfrm>
        </p:grpSpPr>
        <p:pic>
          <p:nvPicPr>
            <p:cNvPr id="1536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1188" y="3671888"/>
              <a:ext cx="157797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9" name="Text Box 29"/>
            <p:cNvSpPr txBox="1">
              <a:spLocks noChangeArrowheads="1"/>
            </p:cNvSpPr>
            <p:nvPr/>
          </p:nvSpPr>
          <p:spPr bwMode="auto">
            <a:xfrm>
              <a:off x="571384" y="4966692"/>
              <a:ext cx="160396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a:cs typeface="Arial" pitchFamily="34" charset="0"/>
                </a:rPr>
                <a:t>single Yb</a:t>
              </a:r>
              <a:r>
                <a:rPr lang="de-DE" altLang="de-DE" sz="1800" baseline="30000">
                  <a:cs typeface="Arial" pitchFamily="34" charset="0"/>
                </a:rPr>
                <a:t>+</a:t>
              </a:r>
              <a:r>
                <a:rPr lang="de-DE" altLang="de-DE" sz="1800">
                  <a:cs typeface="Arial" pitchFamily="34" charset="0"/>
                </a:rPr>
                <a:t>-ion</a:t>
              </a:r>
              <a:endParaRPr lang="de-DE" altLang="de-DE" sz="1800" baseline="30000">
                <a:cs typeface="Arial" pitchFamily="34" charset="0"/>
              </a:endParaRPr>
            </a:p>
          </p:txBody>
        </p:sp>
        <p:pic>
          <p:nvPicPr>
            <p:cNvPr id="15370" name="Picture 10" descr="O:\Quest\Multi-Ion-Traps\Photos\Vorzeige_Ionen\chain_37_ions_3.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774950" y="3671888"/>
              <a:ext cx="5629275" cy="1247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71" name="Text Box 29"/>
            <p:cNvSpPr txBox="1">
              <a:spLocks noChangeArrowheads="1"/>
            </p:cNvSpPr>
            <p:nvPr/>
          </p:nvSpPr>
          <p:spPr bwMode="auto">
            <a:xfrm>
              <a:off x="4047925" y="4966692"/>
              <a:ext cx="3506140" cy="3693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a:cs typeface="Arial" pitchFamily="34" charset="0"/>
                </a:rPr>
                <a:t>Linear array of Coulomb crystals</a:t>
              </a:r>
              <a:endParaRPr lang="de-DE" altLang="de-DE" sz="1800" baseline="30000">
                <a:cs typeface="Arial" pitchFamily="34" charset="0"/>
              </a:endParaRPr>
            </a:p>
          </p:txBody>
        </p:sp>
        <p:sp>
          <p:nvSpPr>
            <p:cNvPr id="3" name="Nach oben gekrümmter Pfeil 2"/>
            <p:cNvSpPr/>
            <p:nvPr/>
          </p:nvSpPr>
          <p:spPr>
            <a:xfrm flipV="1">
              <a:off x="1692176" y="2792413"/>
              <a:ext cx="3429051" cy="71769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solidFill>
                  <a:schemeClr val="tx1"/>
                </a:solidFill>
              </a:endParaRPr>
            </a:p>
          </p:txBody>
        </p:sp>
      </p:grpSp>
      <p:pic>
        <p:nvPicPr>
          <p:cNvPr id="15365" name="Picture 22"/>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189954" y="2999035"/>
            <a:ext cx="5688012" cy="1408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extfeld 12"/>
          <p:cNvSpPr txBox="1"/>
          <p:nvPr/>
        </p:nvSpPr>
        <p:spPr>
          <a:xfrm>
            <a:off x="655454" y="1654083"/>
            <a:ext cx="5251759" cy="400110"/>
          </a:xfrm>
          <a:prstGeom prst="rect">
            <a:avLst/>
          </a:prstGeom>
          <a:noFill/>
        </p:spPr>
        <p:txBody>
          <a:bodyPr wrap="none">
            <a:spAutoFit/>
          </a:bodyPr>
          <a:lstStyle/>
          <a:p>
            <a:pPr>
              <a:defRPr/>
            </a:pPr>
            <a:r>
              <a:rPr lang="de-DE" sz="2000" dirty="0" err="1">
                <a:solidFill>
                  <a:srgbClr val="C00000"/>
                </a:solidFill>
                <a:latin typeface="+mn-lt"/>
              </a:rPr>
              <a:t>our</a:t>
            </a:r>
            <a:r>
              <a:rPr lang="de-DE" sz="2000" dirty="0">
                <a:solidFill>
                  <a:srgbClr val="C00000"/>
                </a:solidFill>
                <a:latin typeface="+mn-lt"/>
              </a:rPr>
              <a:t> </a:t>
            </a:r>
            <a:r>
              <a:rPr lang="de-DE" sz="2000" dirty="0" err="1">
                <a:solidFill>
                  <a:srgbClr val="C00000"/>
                </a:solidFill>
                <a:latin typeface="+mn-lt"/>
              </a:rPr>
              <a:t>approach</a:t>
            </a:r>
            <a:r>
              <a:rPr lang="de-DE" sz="2000" dirty="0">
                <a:solidFill>
                  <a:srgbClr val="C00000"/>
                </a:solidFill>
                <a:latin typeface="+mn-lt"/>
              </a:rPr>
              <a:t>:  </a:t>
            </a:r>
            <a:r>
              <a:rPr lang="de-DE" sz="2000" u="sng" dirty="0" err="1">
                <a:solidFill>
                  <a:srgbClr val="C00000"/>
                </a:solidFill>
                <a:latin typeface="+mn-lt"/>
              </a:rPr>
              <a:t>bottom</a:t>
            </a:r>
            <a:r>
              <a:rPr lang="de-DE" sz="2000" u="sng" dirty="0">
                <a:solidFill>
                  <a:srgbClr val="C00000"/>
                </a:solidFill>
                <a:latin typeface="+mn-lt"/>
              </a:rPr>
              <a:t> </a:t>
            </a:r>
            <a:r>
              <a:rPr lang="de-DE" sz="2000" u="sng" dirty="0" err="1">
                <a:solidFill>
                  <a:srgbClr val="C00000"/>
                </a:solidFill>
                <a:latin typeface="+mn-lt"/>
              </a:rPr>
              <a:t>up</a:t>
            </a:r>
            <a:r>
              <a:rPr lang="de-DE" sz="2000" dirty="0">
                <a:solidFill>
                  <a:srgbClr val="C00000"/>
                </a:solidFill>
                <a:latin typeface="+mn-lt"/>
              </a:rPr>
              <a:t>, </a:t>
            </a:r>
            <a:r>
              <a:rPr lang="de-DE" sz="2000" dirty="0" err="1">
                <a:solidFill>
                  <a:srgbClr val="C00000"/>
                </a:solidFill>
                <a:latin typeface="+mn-lt"/>
              </a:rPr>
              <a:t>scalable</a:t>
            </a:r>
            <a:r>
              <a:rPr lang="de-DE" sz="2000" dirty="0">
                <a:solidFill>
                  <a:srgbClr val="C00000"/>
                </a:solidFill>
                <a:latin typeface="+mn-lt"/>
              </a:rPr>
              <a:t> </a:t>
            </a:r>
            <a:r>
              <a:rPr lang="de-DE" sz="2000" dirty="0" err="1">
                <a:solidFill>
                  <a:srgbClr val="C00000"/>
                </a:solidFill>
                <a:latin typeface="+mn-lt"/>
              </a:rPr>
              <a:t>ion</a:t>
            </a:r>
            <a:r>
              <a:rPr lang="de-DE" sz="2000" dirty="0">
                <a:solidFill>
                  <a:srgbClr val="C00000"/>
                </a:solidFill>
                <a:latin typeface="+mn-lt"/>
              </a:rPr>
              <a:t> traps </a:t>
            </a:r>
          </a:p>
        </p:txBody>
      </p:sp>
      <p:sp>
        <p:nvSpPr>
          <p:cNvPr id="2" name="Untertitel 1">
            <a:extLst>
              <a:ext uri="{FF2B5EF4-FFF2-40B4-BE49-F238E27FC236}">
                <a16:creationId xmlns:a16="http://schemas.microsoft.com/office/drawing/2014/main" id="{4262F386-98FD-407F-9138-6F8F14FA3392}"/>
              </a:ext>
            </a:extLst>
          </p:cNvPr>
          <p:cNvSpPr>
            <a:spLocks noGrp="1"/>
          </p:cNvSpPr>
          <p:nvPr>
            <p:ph type="subTitle" idx="1"/>
          </p:nvPr>
        </p:nvSpPr>
        <p:spPr/>
        <p:txBody>
          <a:bodyPr/>
          <a:lstStyle/>
          <a:p>
            <a:r>
              <a:rPr lang="de-DE" altLang="de-DE" err="1">
                <a:effectLst>
                  <a:outerShdw blurRad="38100" dist="38100" dir="2700000" algn="tl">
                    <a:srgbClr val="000000">
                      <a:alpha val="43137"/>
                    </a:srgbClr>
                  </a:outerShdw>
                </a:effectLst>
              </a:rPr>
              <a:t>Scaling</a:t>
            </a:r>
            <a:r>
              <a:rPr lang="de-DE" altLang="de-DE">
                <a:effectLst>
                  <a:outerShdw blurRad="38100" dist="38100" dir="2700000" algn="tl">
                    <a:srgbClr val="000000">
                      <a:alpha val="43137"/>
                    </a:srgbClr>
                  </a:outerShdw>
                </a:effectLst>
              </a:rPr>
              <a:t> </a:t>
            </a:r>
            <a:r>
              <a:rPr lang="de-DE" altLang="de-DE" err="1">
                <a:effectLst>
                  <a:outerShdw blurRad="38100" dist="38100" dir="2700000" algn="tl">
                    <a:srgbClr val="000000">
                      <a:alpha val="43137"/>
                    </a:srgbClr>
                  </a:outerShdw>
                </a:effectLst>
              </a:rPr>
              <a:t>up</a:t>
            </a:r>
            <a:r>
              <a:rPr lang="de-DE" altLang="de-DE">
                <a:effectLst>
                  <a:outerShdw blurRad="38100" dist="38100" dir="2700000" algn="tl">
                    <a:srgbClr val="000000">
                      <a:alpha val="43137"/>
                    </a:srgbClr>
                  </a:outerShdw>
                </a:effectLst>
              </a:rPr>
              <a:t> </a:t>
            </a:r>
            <a:r>
              <a:rPr lang="de-DE" altLang="de-DE" err="1">
                <a:effectLst>
                  <a:outerShdw blurRad="38100" dist="38100" dir="2700000" algn="tl">
                    <a:srgbClr val="000000">
                      <a:alpha val="43137"/>
                    </a:srgbClr>
                  </a:outerShdw>
                </a:effectLst>
              </a:rPr>
              <a:t>the</a:t>
            </a:r>
            <a:r>
              <a:rPr lang="de-DE" altLang="de-DE">
                <a:effectLst>
                  <a:outerShdw blurRad="38100" dist="38100" dir="2700000" algn="tl">
                    <a:srgbClr val="000000">
                      <a:alpha val="43137"/>
                    </a:srgbClr>
                  </a:outerShdw>
                </a:effectLst>
              </a:rPr>
              <a:t> </a:t>
            </a:r>
            <a:r>
              <a:rPr lang="de-DE" altLang="de-DE" err="1">
                <a:effectLst>
                  <a:outerShdw blurRad="38100" dist="38100" dir="2700000" algn="tl">
                    <a:srgbClr val="000000">
                      <a:alpha val="43137"/>
                    </a:srgbClr>
                  </a:outerShdw>
                </a:effectLst>
              </a:rPr>
              <a:t>number</a:t>
            </a:r>
            <a:r>
              <a:rPr lang="de-DE" altLang="de-DE">
                <a:effectLst>
                  <a:outerShdw blurRad="38100" dist="38100" dir="2700000" algn="tl">
                    <a:srgbClr val="000000">
                      <a:alpha val="43137"/>
                    </a:srgbClr>
                  </a:outerShdw>
                </a:effectLst>
              </a:rPr>
              <a:t> </a:t>
            </a:r>
            <a:r>
              <a:rPr lang="de-DE" altLang="de-DE" err="1">
                <a:effectLst>
                  <a:outerShdw blurRad="38100" dist="38100" dir="2700000" algn="tl">
                    <a:srgbClr val="000000">
                      <a:alpha val="43137"/>
                    </a:srgbClr>
                  </a:outerShdw>
                </a:effectLst>
              </a:rPr>
              <a:t>of</a:t>
            </a:r>
            <a:r>
              <a:rPr lang="de-DE" altLang="de-DE">
                <a:effectLst>
                  <a:outerShdw blurRad="38100" dist="38100" dir="2700000" algn="tl">
                    <a:srgbClr val="000000">
                      <a:alpha val="43137"/>
                    </a:srgbClr>
                  </a:outerShdw>
                </a:effectLst>
              </a:rPr>
              <a:t> </a:t>
            </a:r>
            <a:r>
              <a:rPr lang="de-DE" altLang="de-DE" err="1">
                <a:effectLst>
                  <a:outerShdw blurRad="38100" dist="38100" dir="2700000" algn="tl">
                    <a:srgbClr val="000000">
                      <a:alpha val="43137"/>
                    </a:srgbClr>
                  </a:outerShdw>
                </a:effectLst>
              </a:rPr>
              <a:t>ions</a:t>
            </a:r>
            <a:r>
              <a:rPr lang="de-DE" altLang="de-DE">
                <a:effectLst>
                  <a:outerShdw blurRad="38100" dist="38100" dir="2700000" algn="tl">
                    <a:srgbClr val="000000">
                      <a:alpha val="43137"/>
                    </a:srgbClr>
                  </a:outerShdw>
                </a:effectLst>
              </a:rPr>
              <a:t> </a:t>
            </a:r>
            <a:r>
              <a:rPr lang="de-DE" altLang="de-DE" err="1">
                <a:effectLst>
                  <a:outerShdw blurRad="38100" dist="38100" dir="2700000" algn="tl">
                    <a:srgbClr val="000000">
                      <a:alpha val="43137"/>
                    </a:srgbClr>
                  </a:outerShdw>
                </a:effectLst>
              </a:rPr>
              <a:t>for</a:t>
            </a:r>
            <a:r>
              <a:rPr lang="de-DE" altLang="de-DE">
                <a:effectLst>
                  <a:outerShdw blurRad="38100" dist="38100" dir="2700000" algn="tl">
                    <a:srgbClr val="000000">
                      <a:alpha val="43137"/>
                    </a:srgbClr>
                  </a:outerShdw>
                </a:effectLst>
              </a:rPr>
              <a:t> </a:t>
            </a:r>
            <a:r>
              <a:rPr lang="de-DE" altLang="de-DE" err="1">
                <a:effectLst>
                  <a:outerShdw blurRad="38100" dist="38100" dir="2700000" algn="tl">
                    <a:srgbClr val="000000">
                      <a:alpha val="43137"/>
                    </a:srgbClr>
                  </a:outerShdw>
                </a:effectLst>
              </a:rPr>
              <a:t>metrology</a:t>
            </a:r>
            <a:endParaRPr lang="de-DE"/>
          </a:p>
        </p:txBody>
      </p:sp>
      <p:sp>
        <p:nvSpPr>
          <p:cNvPr id="12" name="Pfeil: nach oben 11">
            <a:extLst>
              <a:ext uri="{FF2B5EF4-FFF2-40B4-BE49-F238E27FC236}">
                <a16:creationId xmlns:a16="http://schemas.microsoft.com/office/drawing/2014/main" id="{0880B78B-6E10-41DA-A402-5250D0D5C4F8}"/>
              </a:ext>
            </a:extLst>
          </p:cNvPr>
          <p:cNvSpPr/>
          <p:nvPr/>
        </p:nvSpPr>
        <p:spPr>
          <a:xfrm>
            <a:off x="5079121" y="4838191"/>
            <a:ext cx="1656184" cy="7920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Laser 1</a:t>
            </a:r>
          </a:p>
        </p:txBody>
      </p:sp>
      <p:sp>
        <p:nvSpPr>
          <p:cNvPr id="15" name="Pfeil: nach oben 14">
            <a:extLst>
              <a:ext uri="{FF2B5EF4-FFF2-40B4-BE49-F238E27FC236}">
                <a16:creationId xmlns:a16="http://schemas.microsoft.com/office/drawing/2014/main" id="{C9A90198-C777-4AC9-9ED1-3D55A2EC12A3}"/>
              </a:ext>
            </a:extLst>
          </p:cNvPr>
          <p:cNvSpPr/>
          <p:nvPr/>
        </p:nvSpPr>
        <p:spPr>
          <a:xfrm>
            <a:off x="7453502" y="4838191"/>
            <a:ext cx="1656184" cy="792088"/>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a:t>Laser 2</a:t>
            </a:r>
          </a:p>
        </p:txBody>
      </p:sp>
      <p:sp>
        <p:nvSpPr>
          <p:cNvPr id="16" name="Textfeld 15">
            <a:extLst>
              <a:ext uri="{FF2B5EF4-FFF2-40B4-BE49-F238E27FC236}">
                <a16:creationId xmlns:a16="http://schemas.microsoft.com/office/drawing/2014/main" id="{8E4A7208-3589-4E85-B4BF-A3A7F49B01FA}"/>
              </a:ext>
            </a:extLst>
          </p:cNvPr>
          <p:cNvSpPr txBox="1"/>
          <p:nvPr/>
        </p:nvSpPr>
        <p:spPr>
          <a:xfrm>
            <a:off x="5711679" y="5630280"/>
            <a:ext cx="433132" cy="461665"/>
          </a:xfrm>
          <a:prstGeom prst="rect">
            <a:avLst/>
          </a:prstGeom>
          <a:noFill/>
        </p:spPr>
        <p:txBody>
          <a:bodyPr wrap="none" rtlCol="0">
            <a:spAutoFit/>
          </a:bodyPr>
          <a:lstStyle/>
          <a:p>
            <a:r>
              <a:rPr lang="de-DE" sz="2400">
                <a:latin typeface="Symbol" panose="05050102010706020507" pitchFamily="18" charset="2"/>
              </a:rPr>
              <a:t>t</a:t>
            </a:r>
            <a:r>
              <a:rPr lang="de-DE" sz="2400" baseline="-25000"/>
              <a:t>1</a:t>
            </a:r>
            <a:endParaRPr lang="de-DE" sz="2400"/>
          </a:p>
        </p:txBody>
      </p:sp>
      <p:sp>
        <p:nvSpPr>
          <p:cNvPr id="17" name="Textfeld 16">
            <a:extLst>
              <a:ext uri="{FF2B5EF4-FFF2-40B4-BE49-F238E27FC236}">
                <a16:creationId xmlns:a16="http://schemas.microsoft.com/office/drawing/2014/main" id="{9EE5447E-33DC-414C-BB39-39DC924D9B6D}"/>
              </a:ext>
            </a:extLst>
          </p:cNvPr>
          <p:cNvSpPr txBox="1"/>
          <p:nvPr/>
        </p:nvSpPr>
        <p:spPr>
          <a:xfrm>
            <a:off x="8127509" y="5630280"/>
            <a:ext cx="433132" cy="461665"/>
          </a:xfrm>
          <a:prstGeom prst="rect">
            <a:avLst/>
          </a:prstGeom>
          <a:noFill/>
        </p:spPr>
        <p:txBody>
          <a:bodyPr wrap="none" rtlCol="0">
            <a:spAutoFit/>
          </a:bodyPr>
          <a:lstStyle/>
          <a:p>
            <a:r>
              <a:rPr lang="de-DE" sz="2400">
                <a:latin typeface="Symbol" panose="05050102010706020507" pitchFamily="18" charset="2"/>
              </a:rPr>
              <a:t>t</a:t>
            </a:r>
            <a:r>
              <a:rPr lang="de-DE" sz="2400" baseline="-25000"/>
              <a:t>2</a:t>
            </a:r>
            <a:endParaRPr lang="de-DE" sz="2400"/>
          </a:p>
        </p:txBody>
      </p:sp>
      <p:sp>
        <p:nvSpPr>
          <p:cNvPr id="18" name="Rechteck 1">
            <a:extLst>
              <a:ext uri="{FF2B5EF4-FFF2-40B4-BE49-F238E27FC236}">
                <a16:creationId xmlns:a16="http://schemas.microsoft.com/office/drawing/2014/main" id="{5F1A82BC-88A0-49DA-9926-13483A5B0200}"/>
              </a:ext>
            </a:extLst>
          </p:cNvPr>
          <p:cNvSpPr>
            <a:spLocks noChangeArrowheads="1"/>
          </p:cNvSpPr>
          <p:nvPr/>
        </p:nvSpPr>
        <p:spPr bwMode="auto">
          <a:xfrm>
            <a:off x="0" y="6363379"/>
            <a:ext cx="12192000" cy="307777"/>
          </a:xfrm>
          <a:prstGeom prst="rect">
            <a:avLst/>
          </a:prstGeom>
          <a:solidFill>
            <a:schemeClr val="accent1">
              <a:lumMod val="20000"/>
              <a:lumOff val="80000"/>
            </a:schemeClr>
          </a:solidFill>
          <a:ln>
            <a:noFill/>
          </a:ln>
        </p:spPr>
        <p:txBody>
          <a:bodyPr wrap="squar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None/>
            </a:pPr>
            <a:r>
              <a:rPr lang="en-US" altLang="de-DE" sz="1400" dirty="0">
                <a:latin typeface="Calibri" pitchFamily="34" charset="0"/>
              </a:rPr>
              <a:t>  </a:t>
            </a:r>
            <a:r>
              <a:rPr lang="en-US" altLang="de-DE" sz="1400" dirty="0" err="1">
                <a:latin typeface="Calibri" pitchFamily="34" charset="0"/>
              </a:rPr>
              <a:t>Rosenband</a:t>
            </a:r>
            <a:r>
              <a:rPr lang="en-US" altLang="de-DE" sz="1400" dirty="0">
                <a:latin typeface="Calibri" pitchFamily="34" charset="0"/>
              </a:rPr>
              <a:t> and Leibrandt, </a:t>
            </a:r>
            <a:r>
              <a:rPr lang="en-US" altLang="de-DE" sz="1400" i="1" dirty="0">
                <a:latin typeface="Calibri" pitchFamily="34" charset="0"/>
              </a:rPr>
              <a:t>arXiv:1303.6357 </a:t>
            </a:r>
            <a:r>
              <a:rPr lang="en-US" altLang="de-DE" sz="1400" dirty="0">
                <a:latin typeface="Calibri" pitchFamily="34" charset="0"/>
              </a:rPr>
              <a:t>(</a:t>
            </a:r>
            <a:r>
              <a:rPr lang="en-US" altLang="de-DE" sz="1400" b="1" dirty="0">
                <a:latin typeface="Calibri" pitchFamily="34" charset="0"/>
              </a:rPr>
              <a:t>2013</a:t>
            </a:r>
            <a:r>
              <a:rPr lang="en-US" altLang="de-DE" sz="1400" dirty="0">
                <a:latin typeface="Calibri" pitchFamily="34" charset="0"/>
              </a:rPr>
              <a:t>), </a:t>
            </a:r>
            <a:r>
              <a:rPr lang="en-US" altLang="de-DE" sz="1400" dirty="0" err="1">
                <a:latin typeface="Calibri" pitchFamily="34" charset="0"/>
              </a:rPr>
              <a:t>Borregaard</a:t>
            </a:r>
            <a:r>
              <a:rPr lang="en-US" altLang="de-DE" sz="1400" dirty="0">
                <a:latin typeface="Calibri" pitchFamily="34" charset="0"/>
              </a:rPr>
              <a:t> and Sorensen, </a:t>
            </a:r>
            <a:r>
              <a:rPr lang="en-US" altLang="de-DE" sz="1400" i="1" dirty="0">
                <a:latin typeface="Calibri" pitchFamily="34" charset="0"/>
              </a:rPr>
              <a:t>PRL 111</a:t>
            </a:r>
            <a:r>
              <a:rPr lang="en-US" altLang="de-DE" sz="1400" dirty="0">
                <a:latin typeface="Calibri" pitchFamily="34" charset="0"/>
              </a:rPr>
              <a:t>, 090802 (</a:t>
            </a:r>
            <a:r>
              <a:rPr lang="en-US" altLang="de-DE" sz="1400" b="1" dirty="0">
                <a:latin typeface="Calibri" pitchFamily="34" charset="0"/>
              </a:rPr>
              <a:t>2013</a:t>
            </a:r>
            <a:r>
              <a:rPr lang="en-US" altLang="de-DE" sz="1400" dirty="0">
                <a:latin typeface="Calibri" pitchFamily="34" charset="0"/>
              </a:rPr>
              <a:t>), </a:t>
            </a:r>
            <a:r>
              <a:rPr lang="de-DE" altLang="de-DE" sz="1400" dirty="0">
                <a:latin typeface="Calibri" panose="020F0502020204030204" pitchFamily="34" charset="0"/>
                <a:cs typeface="Calibri" panose="020F0502020204030204" pitchFamily="34" charset="0"/>
              </a:rPr>
              <a:t>Kessler et al., </a:t>
            </a:r>
            <a:r>
              <a:rPr lang="de-DE" altLang="de-DE" sz="1400" i="1" dirty="0">
                <a:latin typeface="Calibri" panose="020F0502020204030204" pitchFamily="34" charset="0"/>
                <a:cs typeface="Calibri" panose="020F0502020204030204" pitchFamily="34" charset="0"/>
              </a:rPr>
              <a:t>PRL</a:t>
            </a:r>
            <a:r>
              <a:rPr lang="de-DE" altLang="de-DE" sz="1400" dirty="0">
                <a:latin typeface="Calibri" panose="020F0502020204030204" pitchFamily="34" charset="0"/>
                <a:cs typeface="Calibri" panose="020F0502020204030204" pitchFamily="34" charset="0"/>
              </a:rPr>
              <a:t> 112 (</a:t>
            </a:r>
            <a:r>
              <a:rPr lang="de-DE" altLang="de-DE" sz="1400" b="1" dirty="0">
                <a:latin typeface="Calibri" panose="020F0502020204030204" pitchFamily="34" charset="0"/>
                <a:cs typeface="Calibri" panose="020F0502020204030204" pitchFamily="34" charset="0"/>
              </a:rPr>
              <a:t>2014</a:t>
            </a:r>
            <a:r>
              <a:rPr lang="de-DE" altLang="de-DE" sz="1400" dirty="0">
                <a:latin typeface="Calibri" panose="020F0502020204030204" pitchFamily="34" charset="0"/>
                <a:cs typeface="Calibri" panose="020F0502020204030204" pitchFamily="34" charset="0"/>
              </a:rPr>
              <a:t>), </a:t>
            </a:r>
            <a:r>
              <a:rPr lang="de-DE" altLang="de-DE" sz="1400" dirty="0" err="1">
                <a:latin typeface="Calibri" panose="020F0502020204030204" pitchFamily="34" charset="0"/>
                <a:cs typeface="Calibri" panose="020F0502020204030204" pitchFamily="34" charset="0"/>
              </a:rPr>
              <a:t>Lebedev</a:t>
            </a:r>
            <a:r>
              <a:rPr lang="de-DE" altLang="de-DE" sz="1400" dirty="0">
                <a:latin typeface="Calibri" panose="020F0502020204030204" pitchFamily="34" charset="0"/>
                <a:cs typeface="Calibri" panose="020F0502020204030204" pitchFamily="34" charset="0"/>
              </a:rPr>
              <a:t> et al., </a:t>
            </a:r>
            <a:r>
              <a:rPr lang="de-DE" altLang="de-DE" sz="1400" i="1" dirty="0">
                <a:latin typeface="Calibri" panose="020F0502020204030204" pitchFamily="34" charset="0"/>
                <a:cs typeface="Calibri" panose="020F0502020204030204" pitchFamily="34" charset="0"/>
              </a:rPr>
              <a:t>PRA</a:t>
            </a:r>
            <a:r>
              <a:rPr lang="de-DE" altLang="de-DE" sz="1400" dirty="0">
                <a:latin typeface="Calibri" panose="020F0502020204030204" pitchFamily="34" charset="0"/>
                <a:cs typeface="Calibri" panose="020F0502020204030204" pitchFamily="34" charset="0"/>
              </a:rPr>
              <a:t> 89  (</a:t>
            </a:r>
            <a:r>
              <a:rPr lang="de-DE" altLang="de-DE" sz="1400" b="1" dirty="0">
                <a:latin typeface="Calibri" panose="020F0502020204030204" pitchFamily="34" charset="0"/>
                <a:cs typeface="Calibri" panose="020F0502020204030204" pitchFamily="34" charset="0"/>
              </a:rPr>
              <a:t>2014</a:t>
            </a:r>
            <a:r>
              <a:rPr lang="de-DE" altLang="de-DE" sz="1400" dirty="0">
                <a:latin typeface="Calibri" panose="020F0502020204030204" pitchFamily="34" charset="0"/>
                <a:cs typeface="Calibri" panose="020F0502020204030204" pitchFamily="34" charset="0"/>
              </a:rPr>
              <a:t>) </a:t>
            </a:r>
          </a:p>
        </p:txBody>
      </p:sp>
      <p:sp>
        <p:nvSpPr>
          <p:cNvPr id="4" name="Rechteck 3">
            <a:extLst>
              <a:ext uri="{FF2B5EF4-FFF2-40B4-BE49-F238E27FC236}">
                <a16:creationId xmlns:a16="http://schemas.microsoft.com/office/drawing/2014/main" id="{67CADFB8-35C3-4078-8F05-64325F83E56E}"/>
              </a:ext>
            </a:extLst>
          </p:cNvPr>
          <p:cNvSpPr/>
          <p:nvPr/>
        </p:nvSpPr>
        <p:spPr>
          <a:xfrm>
            <a:off x="349122" y="1018695"/>
            <a:ext cx="10070386" cy="400110"/>
          </a:xfrm>
          <a:prstGeom prst="rect">
            <a:avLst/>
          </a:prstGeom>
        </p:spPr>
        <p:txBody>
          <a:bodyPr wrap="none">
            <a:spAutoFit/>
          </a:bodyPr>
          <a:lstStyle/>
          <a:p>
            <a:pPr marL="285750" indent="-285750" eaLnBrk="1" hangingPunct="1">
              <a:spcAft>
                <a:spcPts val="600"/>
              </a:spcAft>
              <a:buFont typeface="Arial" panose="020B0604020202020204" pitchFamily="34" charset="0"/>
              <a:buChar char="•"/>
            </a:pPr>
            <a:r>
              <a:rPr lang="de-DE" altLang="de-DE" sz="2000" dirty="0"/>
              <a:t>Basis </a:t>
            </a:r>
            <a:r>
              <a:rPr lang="de-DE" altLang="de-DE" sz="2000" dirty="0" err="1"/>
              <a:t>for</a:t>
            </a:r>
            <a:r>
              <a:rPr lang="de-DE" altLang="de-DE" sz="2000" dirty="0"/>
              <a:t> </a:t>
            </a:r>
            <a:r>
              <a:rPr lang="de-DE" altLang="de-DE" sz="2000" b="1" dirty="0"/>
              <a:t>multi-ensemble </a:t>
            </a:r>
            <a:r>
              <a:rPr lang="de-DE" altLang="de-DE" sz="2000" b="1" dirty="0" err="1"/>
              <a:t>clocks</a:t>
            </a:r>
            <a:r>
              <a:rPr lang="de-DE" altLang="de-DE" sz="2000" b="1" dirty="0"/>
              <a:t> </a:t>
            </a:r>
            <a:r>
              <a:rPr lang="de-DE" altLang="de-DE" sz="2000" dirty="0"/>
              <a:t>and </a:t>
            </a:r>
            <a:r>
              <a:rPr lang="de-DE" altLang="de-DE" sz="2000" dirty="0" err="1"/>
              <a:t>new</a:t>
            </a:r>
            <a:r>
              <a:rPr lang="de-DE" altLang="de-DE" sz="2000" dirty="0"/>
              <a:t> </a:t>
            </a:r>
            <a:r>
              <a:rPr lang="de-DE" altLang="de-DE" sz="2000" b="1" dirty="0" err="1"/>
              <a:t>interrogation</a:t>
            </a:r>
            <a:r>
              <a:rPr lang="de-DE" altLang="de-DE" sz="2000" b="1" dirty="0"/>
              <a:t> </a:t>
            </a:r>
            <a:r>
              <a:rPr lang="de-DE" altLang="de-DE" sz="2000" b="1" dirty="0" err="1"/>
              <a:t>protocols</a:t>
            </a:r>
            <a:r>
              <a:rPr lang="de-DE" altLang="de-DE" sz="2000" b="1" baseline="30000" dirty="0"/>
              <a:t> </a:t>
            </a:r>
            <a:r>
              <a:rPr lang="de-DE" altLang="de-DE" sz="2000" dirty="0"/>
              <a:t> in </a:t>
            </a:r>
            <a:r>
              <a:rPr lang="de-DE" altLang="de-DE" sz="2000" dirty="0" err="1"/>
              <a:t>one</a:t>
            </a:r>
            <a:r>
              <a:rPr lang="de-DE" altLang="de-DE" sz="2000" dirty="0"/>
              <a:t> </a:t>
            </a:r>
            <a:r>
              <a:rPr lang="de-DE" altLang="de-DE" sz="2000" dirty="0" err="1"/>
              <a:t>system</a:t>
            </a:r>
            <a:endParaRPr lang="de-DE" altLang="de-DE" sz="2000" dirty="0"/>
          </a:p>
        </p:txBody>
      </p:sp>
      <p:sp>
        <p:nvSpPr>
          <p:cNvPr id="21" name="Ellipse 20">
            <a:extLst>
              <a:ext uri="{FF2B5EF4-FFF2-40B4-BE49-F238E27FC236}">
                <a16:creationId xmlns:a16="http://schemas.microsoft.com/office/drawing/2014/main" id="{AC2F1D44-5A5B-4EC7-8698-9D97A85204C0}"/>
              </a:ext>
            </a:extLst>
          </p:cNvPr>
          <p:cNvSpPr/>
          <p:nvPr/>
        </p:nvSpPr>
        <p:spPr>
          <a:xfrm flipV="1">
            <a:off x="9798995" y="529358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62C0E0D5-5F5C-4526-9D2C-7120147A686D}"/>
              </a:ext>
            </a:extLst>
          </p:cNvPr>
          <p:cNvSpPr/>
          <p:nvPr/>
        </p:nvSpPr>
        <p:spPr>
          <a:xfrm flipV="1">
            <a:off x="9951395" y="529358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E5F33C0F-7A3D-4687-AF1D-20EE1B802974}"/>
              </a:ext>
            </a:extLst>
          </p:cNvPr>
          <p:cNvSpPr/>
          <p:nvPr/>
        </p:nvSpPr>
        <p:spPr>
          <a:xfrm flipV="1">
            <a:off x="10103795" y="529358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5EAA7B86-84D1-49CA-A50D-2895518AB779}"/>
              </a:ext>
            </a:extLst>
          </p:cNvPr>
          <p:cNvSpPr/>
          <p:nvPr/>
        </p:nvSpPr>
        <p:spPr>
          <a:xfrm flipV="1">
            <a:off x="10256195" y="5293582"/>
            <a:ext cx="45719" cy="45719"/>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Rechteck 24">
            <a:extLst>
              <a:ext uri="{FF2B5EF4-FFF2-40B4-BE49-F238E27FC236}">
                <a16:creationId xmlns:a16="http://schemas.microsoft.com/office/drawing/2014/main" id="{26A5099A-C637-4C99-AF13-AE1F7ED13CE0}"/>
              </a:ext>
            </a:extLst>
          </p:cNvPr>
          <p:cNvSpPr/>
          <p:nvPr/>
        </p:nvSpPr>
        <p:spPr>
          <a:xfrm>
            <a:off x="349122" y="5327881"/>
            <a:ext cx="3193631" cy="400110"/>
          </a:xfrm>
          <a:prstGeom prst="rect">
            <a:avLst/>
          </a:prstGeom>
        </p:spPr>
        <p:txBody>
          <a:bodyPr wrap="none">
            <a:spAutoFit/>
          </a:bodyPr>
          <a:lstStyle/>
          <a:p>
            <a:pPr eaLnBrk="1" hangingPunct="1">
              <a:spcAft>
                <a:spcPts val="600"/>
              </a:spcAft>
            </a:pPr>
            <a:r>
              <a:rPr lang="de-DE" altLang="de-DE" sz="2000" b="1" dirty="0">
                <a:latin typeface="Calibri" panose="020F0502020204030204" pitchFamily="34" charset="0"/>
                <a:cs typeface="Calibri" panose="020F0502020204030204" pitchFamily="34" charset="0"/>
                <a:sym typeface="Wingdings" panose="05000000000000000000" pitchFamily="2" charset="2"/>
              </a:rPr>
              <a:t> </a:t>
            </a:r>
            <a:r>
              <a:rPr lang="de-DE" altLang="de-DE" sz="2000" b="1" dirty="0" err="1">
                <a:latin typeface="Calibri" panose="020F0502020204030204" pitchFamily="34" charset="0"/>
                <a:cs typeface="Calibri" panose="020F0502020204030204" pitchFamily="34" charset="0"/>
              </a:rPr>
              <a:t>Cascaded</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clock</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operation</a:t>
            </a:r>
            <a:endParaRPr lang="de-DE" altLang="de-DE" sz="20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709237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7">
            <a:extLst>
              <a:ext uri="{FF2B5EF4-FFF2-40B4-BE49-F238E27FC236}">
                <a16:creationId xmlns:a16="http://schemas.microsoft.com/office/drawing/2014/main" id="{E61E74D4-2464-4828-A94D-06A15633F51B}"/>
              </a:ext>
            </a:extLst>
          </p:cNvPr>
          <p:cNvSpPr txBox="1"/>
          <p:nvPr/>
        </p:nvSpPr>
        <p:spPr>
          <a:xfrm>
            <a:off x="490040" y="2148195"/>
            <a:ext cx="5017336" cy="2308324"/>
          </a:xfrm>
          <a:prstGeom prst="rect">
            <a:avLst/>
          </a:prstGeom>
          <a:noFill/>
        </p:spPr>
        <p:txBody>
          <a:bodyPr wrap="none" rtlCol="0">
            <a:spAutoFit/>
          </a:bodyPr>
          <a:lstStyle/>
          <a:p>
            <a:r>
              <a:rPr lang="en-US" b="1" dirty="0">
                <a:solidFill>
                  <a:srgbClr val="FF0000"/>
                </a:solidFill>
                <a:latin typeface="Calibri" panose="020F0502020204030204" pitchFamily="34" charset="0"/>
                <a:cs typeface="Calibri" panose="020F0502020204030204" pitchFamily="34" charset="0"/>
              </a:rPr>
              <a:t>In</a:t>
            </a:r>
            <a:r>
              <a:rPr lang="en-US" b="1" baseline="30000" dirty="0">
                <a:solidFill>
                  <a:srgbClr val="FF0000"/>
                </a:solidFill>
                <a:latin typeface="Calibri" panose="020F0502020204030204" pitchFamily="34" charset="0"/>
                <a:cs typeface="Calibri" panose="020F0502020204030204" pitchFamily="34" charset="0"/>
              </a:rPr>
              <a:t>+</a:t>
            </a:r>
            <a:r>
              <a:rPr lang="en-US" b="1" dirty="0">
                <a:solidFill>
                  <a:srgbClr val="FF0000"/>
                </a:solidFill>
                <a:latin typeface="Calibri" panose="020F0502020204030204" pitchFamily="34" charset="0"/>
                <a:cs typeface="Calibri" panose="020F0502020204030204" pitchFamily="34" charset="0"/>
              </a:rPr>
              <a:t>:</a:t>
            </a:r>
            <a:r>
              <a:rPr lang="en-US" b="1"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Herschbach</a:t>
            </a:r>
            <a:r>
              <a:rPr lang="en-US" dirty="0">
                <a:latin typeface="Calibri" panose="020F0502020204030204" pitchFamily="34" charset="0"/>
                <a:cs typeface="Calibri" panose="020F0502020204030204" pitchFamily="34" charset="0"/>
              </a:rPr>
              <a:t> </a:t>
            </a:r>
            <a:r>
              <a:rPr lang="en-US" i="1" dirty="0">
                <a:latin typeface="Calibri" panose="020F0502020204030204" pitchFamily="34" charset="0"/>
                <a:cs typeface="Calibri" panose="020F0502020204030204" pitchFamily="34" charset="0"/>
              </a:rPr>
              <a:t>et al.</a:t>
            </a:r>
            <a:r>
              <a:rPr lang="en-US" dirty="0">
                <a:latin typeface="Calibri" panose="020F0502020204030204" pitchFamily="34" charset="0"/>
                <a:cs typeface="Calibri" panose="020F0502020204030204" pitchFamily="34" charset="0"/>
              </a:rPr>
              <a:t>, Appl. Phys. B </a:t>
            </a:r>
            <a:r>
              <a:rPr lang="en-US" b="1" dirty="0">
                <a:latin typeface="Calibri" panose="020F0502020204030204" pitchFamily="34" charset="0"/>
                <a:cs typeface="Calibri" panose="020F0502020204030204" pitchFamily="34" charset="0"/>
              </a:rPr>
              <a:t>107</a:t>
            </a:r>
            <a:r>
              <a:rPr lang="en-US" dirty="0">
                <a:latin typeface="Calibri" panose="020F0502020204030204" pitchFamily="34" charset="0"/>
                <a:cs typeface="Calibri" panose="020F0502020204030204" pitchFamily="34" charset="0"/>
              </a:rPr>
              <a:t>, 891 (</a:t>
            </a:r>
            <a:r>
              <a:rPr lang="en-US" b="1" dirty="0">
                <a:latin typeface="Calibri" panose="020F0502020204030204" pitchFamily="34" charset="0"/>
                <a:cs typeface="Calibri" panose="020F0502020204030204" pitchFamily="34" charset="0"/>
              </a:rPr>
              <a:t>2012</a:t>
            </a:r>
            <a:r>
              <a:rPr lang="en-US" dirty="0">
                <a:latin typeface="Calibri" panose="020F0502020204030204" pitchFamily="34" charset="0"/>
                <a:cs typeface="Calibri" panose="020F0502020204030204" pitchFamily="34" charset="0"/>
              </a:rPr>
              <a:t>)</a:t>
            </a:r>
          </a:p>
          <a:p>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r>
              <a:rPr lang="de-DE" b="1" dirty="0">
                <a:latin typeface="Calibri" panose="020F0502020204030204" pitchFamily="34" charset="0"/>
                <a:cs typeface="Calibri" panose="020F0502020204030204" pitchFamily="34" charset="0"/>
              </a:rPr>
              <a:t>Lu</a:t>
            </a:r>
            <a:r>
              <a:rPr lang="de-DE" b="1" baseline="30000" dirty="0">
                <a:latin typeface="Calibri" panose="020F0502020204030204" pitchFamily="34" charset="0"/>
                <a:cs typeface="Calibri" panose="020F0502020204030204" pitchFamily="34" charset="0"/>
              </a:rPr>
              <a:t>+</a:t>
            </a:r>
            <a:r>
              <a:rPr lang="de-DE" b="1" dirty="0">
                <a:latin typeface="Calibri" panose="020F0502020204030204" pitchFamily="34" charset="0"/>
                <a:cs typeface="Calibri" panose="020F0502020204030204" pitchFamily="34" charset="0"/>
              </a:rPr>
              <a:t>:   </a:t>
            </a:r>
            <a:r>
              <a:rPr lang="de-DE" dirty="0">
                <a:latin typeface="Calibri" panose="020F0502020204030204" pitchFamily="34" charset="0"/>
                <a:cs typeface="Calibri" panose="020F0502020204030204" pitchFamily="34" charset="0"/>
              </a:rPr>
              <a:t>Arnold </a:t>
            </a:r>
            <a:r>
              <a:rPr lang="de-DE" i="1" dirty="0">
                <a:latin typeface="Calibri" panose="020F0502020204030204" pitchFamily="34" charset="0"/>
                <a:cs typeface="Calibri" panose="020F0502020204030204" pitchFamily="34" charset="0"/>
              </a:rPr>
              <a:t>et al.</a:t>
            </a:r>
            <a:r>
              <a:rPr lang="de-DE" dirty="0">
                <a:latin typeface="Calibri" panose="020F0502020204030204" pitchFamily="34" charset="0"/>
                <a:cs typeface="Calibri" panose="020F0502020204030204" pitchFamily="34" charset="0"/>
              </a:rPr>
              <a:t>, PRA </a:t>
            </a:r>
            <a:r>
              <a:rPr lang="de-DE" b="1" dirty="0">
                <a:latin typeface="Calibri" panose="020F0502020204030204" pitchFamily="34" charset="0"/>
                <a:cs typeface="Calibri" panose="020F0502020204030204" pitchFamily="34" charset="0"/>
              </a:rPr>
              <a:t>92</a:t>
            </a:r>
            <a:r>
              <a:rPr lang="de-DE" dirty="0">
                <a:latin typeface="Calibri" panose="020F0502020204030204" pitchFamily="34" charset="0"/>
                <a:cs typeface="Calibri" panose="020F0502020204030204" pitchFamily="34" charset="0"/>
              </a:rPr>
              <a:t>, 032108 </a:t>
            </a:r>
            <a:r>
              <a:rPr lang="de-DE" b="1" dirty="0">
                <a:latin typeface="Calibri" panose="020F0502020204030204" pitchFamily="34" charset="0"/>
                <a:cs typeface="Calibri" panose="020F0502020204030204" pitchFamily="34" charset="0"/>
              </a:rPr>
              <a:t>(2015</a:t>
            </a:r>
            <a:r>
              <a:rPr lang="de-DE" dirty="0">
                <a:latin typeface="Calibri" panose="020F0502020204030204" pitchFamily="34" charset="0"/>
                <a:cs typeface="Calibri" panose="020F0502020204030204" pitchFamily="34" charset="0"/>
              </a:rPr>
              <a:t>)</a:t>
            </a:r>
          </a:p>
          <a:p>
            <a:r>
              <a:rPr lang="de-DE" b="1" dirty="0">
                <a:latin typeface="Calibri" panose="020F0502020204030204" pitchFamily="34" charset="0"/>
                <a:cs typeface="Calibri" panose="020F0502020204030204" pitchFamily="34" charset="0"/>
              </a:rPr>
              <a:t>Ca</a:t>
            </a:r>
            <a:r>
              <a:rPr lang="de-DE" b="1" baseline="30000" dirty="0">
                <a:latin typeface="Calibri" panose="020F0502020204030204" pitchFamily="34" charset="0"/>
                <a:cs typeface="Calibri" panose="020F0502020204030204" pitchFamily="34" charset="0"/>
              </a:rPr>
              <a:t>+</a:t>
            </a:r>
            <a:r>
              <a:rPr lang="de-DE" b="1" dirty="0">
                <a:latin typeface="Calibri" panose="020F0502020204030204" pitchFamily="34" charset="0"/>
                <a:cs typeface="Calibri" panose="020F0502020204030204" pitchFamily="34" charset="0"/>
              </a:rPr>
              <a:t>:  </a:t>
            </a:r>
            <a:r>
              <a:rPr lang="es-ES" dirty="0">
                <a:latin typeface="Calibri" panose="020F0502020204030204" pitchFamily="34" charset="0"/>
                <a:cs typeface="Calibri" panose="020F0502020204030204" pitchFamily="34" charset="0"/>
              </a:rPr>
              <a:t>Aharon </a:t>
            </a:r>
            <a:r>
              <a:rPr lang="es-ES" i="1" dirty="0">
                <a:latin typeface="Calibri" panose="020F0502020204030204" pitchFamily="34" charset="0"/>
                <a:cs typeface="Calibri" panose="020F0502020204030204" pitchFamily="34" charset="0"/>
              </a:rPr>
              <a:t>et al.</a:t>
            </a:r>
            <a:r>
              <a:rPr lang="es-ES" dirty="0">
                <a:latin typeface="Calibri" panose="020F0502020204030204" pitchFamily="34" charset="0"/>
                <a:cs typeface="Calibri" panose="020F0502020204030204" pitchFamily="34" charset="0"/>
              </a:rPr>
              <a:t>, NJP </a:t>
            </a:r>
            <a:r>
              <a:rPr lang="es-ES" b="1" dirty="0">
                <a:latin typeface="Calibri" panose="020F0502020204030204" pitchFamily="34" charset="0"/>
                <a:cs typeface="Calibri" panose="020F0502020204030204" pitchFamily="34" charset="0"/>
              </a:rPr>
              <a:t>21</a:t>
            </a:r>
            <a:r>
              <a:rPr lang="es-ES" dirty="0">
                <a:latin typeface="Calibri" panose="020F0502020204030204" pitchFamily="34" charset="0"/>
                <a:cs typeface="Calibri" panose="020F0502020204030204" pitchFamily="34" charset="0"/>
              </a:rPr>
              <a:t>, 083040 (</a:t>
            </a:r>
            <a:r>
              <a:rPr lang="es-ES" b="1" dirty="0">
                <a:latin typeface="Calibri" panose="020F0502020204030204" pitchFamily="34" charset="0"/>
                <a:cs typeface="Calibri" panose="020F0502020204030204" pitchFamily="34" charset="0"/>
              </a:rPr>
              <a:t>2019</a:t>
            </a:r>
            <a:r>
              <a:rPr lang="es-ES" dirty="0">
                <a:latin typeface="Calibri" panose="020F0502020204030204" pitchFamily="34" charset="0"/>
                <a:cs typeface="Calibri" panose="020F0502020204030204" pitchFamily="34" charset="0"/>
              </a:rPr>
              <a:t>)</a:t>
            </a:r>
          </a:p>
          <a:p>
            <a:r>
              <a:rPr lang="es-ES" b="1" dirty="0">
                <a:latin typeface="Calibri" panose="020F0502020204030204" pitchFamily="34" charset="0"/>
                <a:cs typeface="Calibri" panose="020F0502020204030204" pitchFamily="34" charset="0"/>
              </a:rPr>
              <a:t>Al</a:t>
            </a:r>
            <a:r>
              <a:rPr lang="es-ES" b="1" baseline="30000" dirty="0">
                <a:latin typeface="Calibri" panose="020F0502020204030204" pitchFamily="34" charset="0"/>
                <a:cs typeface="Calibri" panose="020F0502020204030204" pitchFamily="34" charset="0"/>
              </a:rPr>
              <a:t>+</a:t>
            </a:r>
            <a:r>
              <a:rPr lang="es-ES" b="1" dirty="0">
                <a:latin typeface="Calibri" panose="020F0502020204030204" pitchFamily="34" charset="0"/>
                <a:cs typeface="Calibri" panose="020F0502020204030204" pitchFamily="34" charset="0"/>
              </a:rPr>
              <a:t>:   </a:t>
            </a:r>
            <a:r>
              <a:rPr lang="es-ES" dirty="0">
                <a:latin typeface="Calibri" panose="020F0502020204030204" pitchFamily="34" charset="0"/>
                <a:cs typeface="Calibri" panose="020F0502020204030204" pitchFamily="34" charset="0"/>
              </a:rPr>
              <a:t>Cui </a:t>
            </a:r>
            <a:r>
              <a:rPr lang="es-ES" i="1" dirty="0">
                <a:latin typeface="Calibri" panose="020F0502020204030204" pitchFamily="34" charset="0"/>
                <a:cs typeface="Calibri" panose="020F0502020204030204" pitchFamily="34" charset="0"/>
              </a:rPr>
              <a:t>et al.</a:t>
            </a:r>
            <a:r>
              <a:rPr lang="es-ES" dirty="0">
                <a:latin typeface="Calibri" panose="020F0502020204030204" pitchFamily="34" charset="0"/>
                <a:cs typeface="Calibri" panose="020F0502020204030204" pitchFamily="34" charset="0"/>
              </a:rPr>
              <a:t>, PRL </a:t>
            </a:r>
            <a:r>
              <a:rPr lang="es-ES" b="1" dirty="0">
                <a:latin typeface="Calibri" panose="020F0502020204030204" pitchFamily="34" charset="0"/>
                <a:cs typeface="Calibri" panose="020F0502020204030204" pitchFamily="34" charset="0"/>
              </a:rPr>
              <a:t>129</a:t>
            </a:r>
            <a:r>
              <a:rPr lang="es-ES" dirty="0">
                <a:latin typeface="Calibri" panose="020F0502020204030204" pitchFamily="34" charset="0"/>
                <a:cs typeface="Calibri" panose="020F0502020204030204" pitchFamily="34" charset="0"/>
              </a:rPr>
              <a:t>, 193603 (</a:t>
            </a:r>
            <a:r>
              <a:rPr lang="es-ES" b="1" dirty="0">
                <a:latin typeface="Calibri" panose="020F0502020204030204" pitchFamily="34" charset="0"/>
                <a:cs typeface="Calibri" panose="020F0502020204030204" pitchFamily="34" charset="0"/>
              </a:rPr>
              <a:t>2022</a:t>
            </a:r>
            <a:r>
              <a:rPr lang="es-ES" dirty="0">
                <a:latin typeface="Calibri" panose="020F0502020204030204" pitchFamily="34" charset="0"/>
                <a:cs typeface="Calibri" panose="020F0502020204030204" pitchFamily="34" charset="0"/>
              </a:rPr>
              <a:t>)</a:t>
            </a:r>
          </a:p>
          <a:p>
            <a:r>
              <a:rPr lang="es-ES" b="1" dirty="0">
                <a:latin typeface="Calibri" panose="020F0502020204030204" pitchFamily="34" charset="0"/>
                <a:cs typeface="Calibri" panose="020F0502020204030204" pitchFamily="34" charset="0"/>
              </a:rPr>
              <a:t>Sn</a:t>
            </a:r>
            <a:r>
              <a:rPr lang="es-ES" b="1" baseline="30000" dirty="0">
                <a:latin typeface="Calibri" panose="020F0502020204030204" pitchFamily="34" charset="0"/>
                <a:cs typeface="Calibri" panose="020F0502020204030204" pitchFamily="34" charset="0"/>
              </a:rPr>
              <a:t>2+</a:t>
            </a:r>
            <a:r>
              <a:rPr lang="es-ES" b="1"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Leibrandt</a:t>
            </a:r>
            <a:r>
              <a:rPr lang="es-ES" dirty="0">
                <a:latin typeface="Calibri" panose="020F0502020204030204" pitchFamily="34" charset="0"/>
                <a:cs typeface="Calibri" panose="020F0502020204030204" pitchFamily="34" charset="0"/>
              </a:rPr>
              <a:t> </a:t>
            </a:r>
            <a:r>
              <a:rPr lang="es-ES" i="1" dirty="0">
                <a:latin typeface="Calibri" panose="020F0502020204030204" pitchFamily="34" charset="0"/>
                <a:cs typeface="Calibri" panose="020F0502020204030204" pitchFamily="34" charset="0"/>
              </a:rPr>
              <a:t>et al.</a:t>
            </a:r>
            <a:r>
              <a:rPr lang="es-ES" dirty="0">
                <a:latin typeface="Calibri" panose="020F0502020204030204" pitchFamily="34" charset="0"/>
                <a:cs typeface="Calibri" panose="020F0502020204030204" pitchFamily="34" charset="0"/>
              </a:rPr>
              <a:t>, arXiv:2205.15484 (</a:t>
            </a:r>
            <a:r>
              <a:rPr lang="es-ES" b="1" dirty="0">
                <a:latin typeface="Calibri" panose="020F0502020204030204" pitchFamily="34" charset="0"/>
                <a:cs typeface="Calibri" panose="020F0502020204030204" pitchFamily="34" charset="0"/>
              </a:rPr>
              <a:t>2022</a:t>
            </a:r>
            <a:r>
              <a:rPr lang="es-ES" dirty="0">
                <a:latin typeface="Calibri" panose="020F0502020204030204" pitchFamily="34" charset="0"/>
                <a:cs typeface="Calibri" panose="020F0502020204030204" pitchFamily="34" charset="0"/>
              </a:rPr>
              <a:t>)</a:t>
            </a:r>
          </a:p>
          <a:p>
            <a:r>
              <a:rPr lang="es-ES" b="1" dirty="0">
                <a:latin typeface="Calibri" panose="020F0502020204030204" pitchFamily="34" charset="0"/>
                <a:cs typeface="Calibri" panose="020F0502020204030204" pitchFamily="34" charset="0"/>
              </a:rPr>
              <a:t>Sr</a:t>
            </a:r>
            <a:r>
              <a:rPr lang="es-ES" b="1" baseline="30000" dirty="0">
                <a:latin typeface="Calibri" panose="020F0502020204030204" pitchFamily="34" charset="0"/>
                <a:cs typeface="Calibri" panose="020F0502020204030204" pitchFamily="34" charset="0"/>
              </a:rPr>
              <a:t>+</a:t>
            </a:r>
            <a:r>
              <a:rPr lang="es-ES" b="1" dirty="0">
                <a:latin typeface="Calibri" panose="020F0502020204030204" pitchFamily="34" charset="0"/>
                <a:cs typeface="Calibri" panose="020F0502020204030204" pitchFamily="34" charset="0"/>
              </a:rPr>
              <a:t>:   </a:t>
            </a:r>
            <a:r>
              <a:rPr lang="es-ES" dirty="0" err="1">
                <a:latin typeface="Calibri" panose="020F0502020204030204" pitchFamily="34" charset="0"/>
                <a:cs typeface="Calibri" panose="020F0502020204030204" pitchFamily="34" charset="0"/>
              </a:rPr>
              <a:t>Steinel</a:t>
            </a:r>
            <a:r>
              <a:rPr lang="es-ES" dirty="0">
                <a:latin typeface="Calibri" panose="020F0502020204030204" pitchFamily="34" charset="0"/>
                <a:cs typeface="Calibri" panose="020F0502020204030204" pitchFamily="34" charset="0"/>
              </a:rPr>
              <a:t> et al., arXiv:2212.08687 (</a:t>
            </a:r>
            <a:r>
              <a:rPr lang="es-ES" b="1" dirty="0">
                <a:latin typeface="Calibri" panose="020F0502020204030204" pitchFamily="34" charset="0"/>
                <a:cs typeface="Calibri" panose="020F0502020204030204" pitchFamily="34" charset="0"/>
              </a:rPr>
              <a:t>2022</a:t>
            </a:r>
            <a:r>
              <a:rPr lang="es-ES" dirty="0">
                <a:latin typeface="Calibri" panose="020F0502020204030204" pitchFamily="34" charset="0"/>
                <a:cs typeface="Calibri" panose="020F0502020204030204" pitchFamily="34" charset="0"/>
              </a:rPr>
              <a:t>)</a:t>
            </a:r>
          </a:p>
        </p:txBody>
      </p:sp>
      <p:pic>
        <p:nvPicPr>
          <p:cNvPr id="27" name="Picture 9">
            <a:extLst>
              <a:ext uri="{FF2B5EF4-FFF2-40B4-BE49-F238E27FC236}">
                <a16:creationId xmlns:a16="http://schemas.microsoft.com/office/drawing/2014/main" id="{E821CC33-C281-4DAE-9E0A-1BE54532FCB5}"/>
              </a:ext>
            </a:extLst>
          </p:cNvPr>
          <p:cNvPicPr>
            <a:picLocks noChangeAspect="1"/>
          </p:cNvPicPr>
          <p:nvPr/>
        </p:nvPicPr>
        <p:blipFill>
          <a:blip r:embed="rId3"/>
          <a:stretch>
            <a:fillRect/>
          </a:stretch>
        </p:blipFill>
        <p:spPr>
          <a:xfrm>
            <a:off x="5156619" y="3238219"/>
            <a:ext cx="2618012" cy="1402506"/>
          </a:xfrm>
          <a:prstGeom prst="rect">
            <a:avLst/>
          </a:prstGeom>
        </p:spPr>
      </p:pic>
      <p:pic>
        <p:nvPicPr>
          <p:cNvPr id="28" name="Picture 11">
            <a:extLst>
              <a:ext uri="{FF2B5EF4-FFF2-40B4-BE49-F238E27FC236}">
                <a16:creationId xmlns:a16="http://schemas.microsoft.com/office/drawing/2014/main" id="{AD826526-285C-4656-9E39-32C8500F6A3E}"/>
              </a:ext>
            </a:extLst>
          </p:cNvPr>
          <p:cNvPicPr>
            <a:picLocks noChangeAspect="1"/>
          </p:cNvPicPr>
          <p:nvPr/>
        </p:nvPicPr>
        <p:blipFill>
          <a:blip r:embed="rId4"/>
          <a:stretch>
            <a:fillRect/>
          </a:stretch>
        </p:blipFill>
        <p:spPr>
          <a:xfrm>
            <a:off x="7990902" y="2885550"/>
            <a:ext cx="3572374" cy="1276528"/>
          </a:xfrm>
          <a:prstGeom prst="rect">
            <a:avLst/>
          </a:prstGeom>
        </p:spPr>
      </p:pic>
      <p:pic>
        <p:nvPicPr>
          <p:cNvPr id="29" name="Picture 13">
            <a:extLst>
              <a:ext uri="{FF2B5EF4-FFF2-40B4-BE49-F238E27FC236}">
                <a16:creationId xmlns:a16="http://schemas.microsoft.com/office/drawing/2014/main" id="{F5F75C89-237F-4B57-A6DA-16C06D969583}"/>
              </a:ext>
            </a:extLst>
          </p:cNvPr>
          <p:cNvPicPr>
            <a:picLocks noChangeAspect="1"/>
          </p:cNvPicPr>
          <p:nvPr/>
        </p:nvPicPr>
        <p:blipFill>
          <a:blip r:embed="rId5"/>
          <a:stretch>
            <a:fillRect/>
          </a:stretch>
        </p:blipFill>
        <p:spPr>
          <a:xfrm>
            <a:off x="7935144" y="4269228"/>
            <a:ext cx="3766816" cy="1043754"/>
          </a:xfrm>
          <a:prstGeom prst="rect">
            <a:avLst/>
          </a:prstGeom>
        </p:spPr>
      </p:pic>
      <p:pic>
        <p:nvPicPr>
          <p:cNvPr id="30" name="Grafik 78">
            <a:extLst>
              <a:ext uri="{FF2B5EF4-FFF2-40B4-BE49-F238E27FC236}">
                <a16:creationId xmlns:a16="http://schemas.microsoft.com/office/drawing/2014/main" id="{FA2FBF34-3CC1-4297-91F9-BD397B63382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460087" y="2088674"/>
            <a:ext cx="6103189" cy="515576"/>
          </a:xfrm>
          <a:prstGeom prst="rect">
            <a:avLst/>
          </a:prstGeom>
        </p:spPr>
      </p:pic>
      <p:sp>
        <p:nvSpPr>
          <p:cNvPr id="11" name="Text Box 9">
            <a:extLst>
              <a:ext uri="{FF2B5EF4-FFF2-40B4-BE49-F238E27FC236}">
                <a16:creationId xmlns:a16="http://schemas.microsoft.com/office/drawing/2014/main" id="{F3E12107-5627-4F2B-9545-0896AF4CF88B}"/>
              </a:ext>
            </a:extLst>
          </p:cNvPr>
          <p:cNvSpPr txBox="1">
            <a:spLocks noChangeArrowheads="1"/>
          </p:cNvSpPr>
          <p:nvPr/>
        </p:nvSpPr>
        <p:spPr bwMode="auto">
          <a:xfrm>
            <a:off x="4330676" y="62715"/>
            <a:ext cx="331744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dirty="0">
                <a:solidFill>
                  <a:schemeClr val="bg1"/>
                </a:solidFill>
                <a:effectLst>
                  <a:outerShdw blurRad="38100" dist="38100" dir="2700000" algn="tl">
                    <a:srgbClr val="000000">
                      <a:alpha val="43137"/>
                    </a:srgbClr>
                  </a:outerShdw>
                </a:effectLst>
                <a:latin typeface="Calibri" pitchFamily="34" charset="0"/>
              </a:rPr>
              <a:t>Multi-Ion Clocks </a:t>
            </a:r>
          </a:p>
        </p:txBody>
      </p:sp>
    </p:spTree>
    <p:extLst>
      <p:ext uri="{BB962C8B-B14F-4D97-AF65-F5344CB8AC3E}">
        <p14:creationId xmlns:p14="http://schemas.microsoft.com/office/powerpoint/2010/main" val="206821411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4D65D50-B9F4-4C26-860E-293660D3E81C}"/>
              </a:ext>
            </a:extLst>
          </p:cNvPr>
          <p:cNvSpPr/>
          <p:nvPr/>
        </p:nvSpPr>
        <p:spPr>
          <a:xfrm>
            <a:off x="1565079" y="1402673"/>
            <a:ext cx="5436440" cy="45897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
        <p:nvSpPr>
          <p:cNvPr id="10" name="Textfeld 5">
            <a:extLst>
              <a:ext uri="{FF2B5EF4-FFF2-40B4-BE49-F238E27FC236}">
                <a16:creationId xmlns:a16="http://schemas.microsoft.com/office/drawing/2014/main" id="{D703CEE9-015A-45E7-8794-1F7D9634FFCE}"/>
              </a:ext>
            </a:extLst>
          </p:cNvPr>
          <p:cNvSpPr txBox="1">
            <a:spLocks noChangeArrowheads="1"/>
          </p:cNvSpPr>
          <p:nvPr/>
        </p:nvSpPr>
        <p:spPr bwMode="auto">
          <a:xfrm>
            <a:off x="1675159" y="2136260"/>
            <a:ext cx="9457461" cy="652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marL="457200" indent="-457200" eaLnBrk="1" hangingPunct="1">
              <a:spcBef>
                <a:spcPct val="0"/>
              </a:spcBef>
              <a:spcAft>
                <a:spcPts val="1200"/>
              </a:spcAft>
              <a:defRPr/>
            </a:pPr>
            <a:r>
              <a:rPr lang="de-DE" altLang="de-DE" sz="2000" dirty="0">
                <a:latin typeface="Calibri" panose="020F0502020204030204" pitchFamily="34" charset="0"/>
                <a:cs typeface="Calibri" panose="020F0502020204030204" pitchFamily="34" charset="0"/>
              </a:rPr>
              <a:t>on-</a:t>
            </a:r>
            <a:r>
              <a:rPr lang="de-DE" altLang="de-DE" sz="2000" dirty="0" err="1">
                <a:latin typeface="Calibri" panose="020F0502020204030204" pitchFamily="34" charset="0"/>
                <a:cs typeface="Calibri" panose="020F0502020204030204" pitchFamily="34" charset="0"/>
              </a:rPr>
              <a:t>axis</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micromotion</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distorted</a:t>
            </a:r>
            <a:r>
              <a:rPr lang="de-DE" altLang="de-DE" sz="2000" dirty="0">
                <a:latin typeface="Calibri" panose="020F0502020204030204" pitchFamily="34" charset="0"/>
                <a:cs typeface="Calibri" panose="020F0502020204030204" pitchFamily="34" charset="0"/>
              </a:rPr>
              <a:t> E</a:t>
            </a:r>
            <a:r>
              <a:rPr lang="de-DE" altLang="de-DE" sz="2000" baseline="-25000" dirty="0">
                <a:latin typeface="Calibri" panose="020F0502020204030204" pitchFamily="34" charset="0"/>
                <a:cs typeface="Calibri" panose="020F0502020204030204" pitchFamily="34" charset="0"/>
              </a:rPr>
              <a:t>RF</a:t>
            </a:r>
            <a:r>
              <a:rPr lang="de-DE" altLang="de-DE" sz="2000" dirty="0">
                <a:latin typeface="Calibri" panose="020F0502020204030204" pitchFamily="34" charset="0"/>
                <a:cs typeface="Calibri" panose="020F0502020204030204" pitchFamily="34" charset="0"/>
              </a:rPr>
              <a:t>-</a:t>
            </a:r>
            <a:r>
              <a:rPr lang="de-DE" altLang="de-DE" sz="2000" dirty="0" err="1">
                <a:latin typeface="Calibri" panose="020F0502020204030204" pitchFamily="34" charset="0"/>
                <a:cs typeface="Calibri" panose="020F0502020204030204" pitchFamily="34" charset="0"/>
              </a:rPr>
              <a:t>fields</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FEM </a:t>
            </a:r>
            <a:r>
              <a:rPr lang="de-DE" altLang="de-DE" sz="2000" dirty="0" err="1">
                <a:latin typeface="Calibri" panose="020F0502020204030204" pitchFamily="34" charset="0"/>
                <a:cs typeface="Calibri" panose="020F0502020204030204" pitchFamily="34" charset="0"/>
                <a:sym typeface="Wingdings" panose="05000000000000000000" pitchFamily="2" charset="2"/>
              </a:rPr>
              <a:t>based</a:t>
            </a:r>
            <a:r>
              <a:rPr lang="de-DE" altLang="de-DE" sz="2000" dirty="0">
                <a:latin typeface="Calibri" panose="020F0502020204030204" pitchFamily="34" charset="0"/>
                <a:cs typeface="Calibri" panose="020F0502020204030204" pitchFamily="34" charset="0"/>
                <a:sym typeface="Wingdings" panose="05000000000000000000" pitchFamily="2" charset="2"/>
              </a:rPr>
              <a:t> design &amp; </a:t>
            </a:r>
            <a:r>
              <a:rPr lang="de-DE" altLang="de-DE" sz="2000" dirty="0" err="1">
                <a:latin typeface="Calibri" panose="020F0502020204030204" pitchFamily="34" charset="0"/>
                <a:cs typeface="Calibri" panose="020F0502020204030204" pitchFamily="34" charset="0"/>
                <a:sym typeface="Wingdings" panose="05000000000000000000" pitchFamily="2" charset="2"/>
              </a:rPr>
              <a:t>tolerances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heating</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of</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ion</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motion</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low</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noise</a:t>
            </a:r>
            <a:r>
              <a:rPr lang="de-DE" altLang="de-DE" sz="2000" dirty="0">
                <a:latin typeface="Calibri" panose="020F0502020204030204" pitchFamily="34" charset="0"/>
                <a:cs typeface="Calibri" panose="020F0502020204030204" pitchFamily="34" charset="0"/>
                <a:sym typeface="Wingdings" panose="05000000000000000000" pitchFamily="2" charset="2"/>
              </a:rPr>
              <a:t> on-board </a:t>
            </a:r>
            <a:r>
              <a:rPr lang="de-DE" altLang="de-DE" sz="2000" dirty="0" err="1">
                <a:latin typeface="Calibri" panose="020F0502020204030204" pitchFamily="34" charset="0"/>
                <a:cs typeface="Calibri" panose="020F0502020204030204" pitchFamily="34" charset="0"/>
                <a:sym typeface="Wingdings" panose="05000000000000000000" pitchFamily="2" charset="2"/>
              </a:rPr>
              <a:t>filters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warming</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of</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trap</a:t>
            </a:r>
            <a:r>
              <a:rPr lang="de-DE" altLang="de-DE" sz="2000" dirty="0">
                <a:latin typeface="Calibri" panose="020F0502020204030204" pitchFamily="34" charset="0"/>
                <a:cs typeface="Calibri" panose="020F0502020204030204" pitchFamily="34" charset="0"/>
              </a:rPr>
              <a:t> (U</a:t>
            </a:r>
            <a:r>
              <a:rPr lang="de-DE" altLang="de-DE" sz="2000" baseline="-25000" dirty="0">
                <a:latin typeface="Calibri" panose="020F0502020204030204" pitchFamily="34" charset="0"/>
                <a:cs typeface="Calibri" panose="020F0502020204030204" pitchFamily="34" charset="0"/>
              </a:rPr>
              <a:t>RF</a:t>
            </a:r>
            <a:r>
              <a:rPr lang="de-DE" altLang="de-DE" sz="2000" dirty="0">
                <a:latin typeface="Calibri" panose="020F0502020204030204" pitchFamily="34" charset="0"/>
                <a:cs typeface="Calibri" panose="020F0502020204030204" pitchFamily="34" charset="0"/>
              </a:rPr>
              <a:t> ≈1 kV, I</a:t>
            </a:r>
            <a:r>
              <a:rPr lang="de-DE" altLang="de-DE" sz="2000" baseline="-25000" dirty="0">
                <a:latin typeface="Calibri" panose="020F0502020204030204" pitchFamily="34" charset="0"/>
                <a:cs typeface="Calibri" panose="020F0502020204030204" pitchFamily="34" charset="0"/>
              </a:rPr>
              <a:t>RF</a:t>
            </a:r>
            <a:r>
              <a:rPr lang="de-DE" altLang="de-DE" sz="2000" baseline="30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≈1 A)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heat</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management</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magnetic</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fields</a:t>
            </a:r>
            <a:r>
              <a:rPr lang="de-DE" altLang="de-DE" sz="2000" dirty="0">
                <a:latin typeface="Calibri" panose="020F0502020204030204" pitchFamily="34" charset="0"/>
                <a:cs typeface="Calibri" panose="020F0502020204030204" pitchFamily="34" charset="0"/>
              </a:rPr>
              <a:t> &amp; </a:t>
            </a:r>
            <a:r>
              <a:rPr lang="de-DE" altLang="de-DE" sz="2000" dirty="0" err="1">
                <a:latin typeface="Calibri" panose="020F0502020204030204" pitchFamily="34" charset="0"/>
                <a:cs typeface="Calibri" panose="020F0502020204030204" pitchFamily="34" charset="0"/>
              </a:rPr>
              <a:t>gradients</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non-</a:t>
            </a:r>
            <a:r>
              <a:rPr lang="de-DE" altLang="de-DE" sz="2000" dirty="0" err="1">
                <a:latin typeface="Calibri" panose="020F0502020204030204" pitchFamily="34" charset="0"/>
                <a:cs typeface="Calibri" panose="020F0502020204030204" pitchFamily="34" charset="0"/>
                <a:sym typeface="Wingdings" panose="05000000000000000000" pitchFamily="2" charset="2"/>
              </a:rPr>
              <a:t>magnetic</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materials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quadrupole</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shifts</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averaging</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zeroing</a:t>
            </a:r>
            <a:r>
              <a:rPr lang="de-DE" altLang="de-DE" sz="2000" dirty="0">
                <a:latin typeface="Calibri" panose="020F0502020204030204" pitchFamily="34" charset="0"/>
                <a:cs typeface="Calibri" panose="020F0502020204030204" pitchFamily="34" charset="0"/>
                <a:sym typeface="Wingdings" panose="05000000000000000000" pitchFamily="2" charset="2"/>
              </a:rPr>
              <a:t>, J ≤ ½ </a:t>
            </a:r>
            <a:r>
              <a:rPr lang="de-DE" altLang="de-DE" sz="2000" dirty="0" err="1">
                <a:latin typeface="Calibri" panose="020F0502020204030204" pitchFamily="34" charset="0"/>
                <a:cs typeface="Calibri" panose="020F0502020204030204" pitchFamily="34" charset="0"/>
                <a:sym typeface="Wingdings" panose="05000000000000000000" pitchFamily="2" charset="2"/>
              </a:rPr>
              <a:t>states</a:t>
            </a:r>
            <a:r>
              <a:rPr lang="de-DE" altLang="de-DE" sz="2000" dirty="0">
                <a:latin typeface="Calibri" panose="020F0502020204030204" pitchFamily="34" charset="0"/>
                <a:cs typeface="Calibri" panose="020F0502020204030204" pitchFamily="34" charset="0"/>
                <a:sym typeface="Wingdings" panose="05000000000000000000" pitchFamily="2" charset="2"/>
              </a:rPr>
              <a:t>  </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b="1" dirty="0" err="1">
                <a:latin typeface="Calibri" panose="020F0502020204030204" pitchFamily="34" charset="0"/>
                <a:cs typeface="Calibri" panose="020F0502020204030204" pitchFamily="34" charset="0"/>
              </a:rPr>
              <a:t>control</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of</a:t>
            </a:r>
            <a:r>
              <a:rPr lang="de-DE" altLang="de-DE" sz="2000" b="1" dirty="0">
                <a:latin typeface="Calibri" panose="020F0502020204030204" pitchFamily="34" charset="0"/>
                <a:cs typeface="Calibri" panose="020F0502020204030204" pitchFamily="34" charset="0"/>
              </a:rPr>
              <a:t> a </a:t>
            </a:r>
            <a:r>
              <a:rPr lang="de-DE" altLang="de-DE" sz="2000" b="1" dirty="0" err="1">
                <a:latin typeface="Calibri" panose="020F0502020204030204" pitchFamily="34" charset="0"/>
                <a:cs typeface="Calibri" panose="020F0502020204030204" pitchFamily="34" charset="0"/>
              </a:rPr>
              <a:t>complex</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many</a:t>
            </a:r>
            <a:r>
              <a:rPr lang="de-DE" altLang="de-DE" sz="2000" b="1" dirty="0">
                <a:latin typeface="Calibri" panose="020F0502020204030204" pitchFamily="34" charset="0"/>
                <a:cs typeface="Calibri" panose="020F0502020204030204" pitchFamily="34" charset="0"/>
              </a:rPr>
              <a:t>-body </a:t>
            </a:r>
            <a:r>
              <a:rPr lang="de-DE" altLang="de-DE" sz="2000" b="1" dirty="0" err="1">
                <a:latin typeface="Calibri" panose="020F0502020204030204" pitchFamily="34" charset="0"/>
                <a:cs typeface="Calibri" panose="020F0502020204030204" pitchFamily="34" charset="0"/>
              </a:rPr>
              <a:t>system</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automated</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particle</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detection</a:t>
            </a:r>
            <a:r>
              <a:rPr lang="de-DE" altLang="de-DE" sz="2000" dirty="0">
                <a:latin typeface="Calibri" panose="020F0502020204030204" pitchFamily="34" charset="0"/>
                <a:cs typeface="Calibri" panose="020F0502020204030204" pitchFamily="34" charset="0"/>
                <a:sym typeface="Wingdings" panose="05000000000000000000" pitchFamily="2" charset="2"/>
              </a:rPr>
              <a:t>,  </a:t>
            </a:r>
            <a:br>
              <a:rPr lang="de-DE" altLang="de-DE" sz="2000" dirty="0">
                <a:latin typeface="Calibri" panose="020F0502020204030204" pitchFamily="34" charset="0"/>
                <a:cs typeface="Calibri" panose="020F0502020204030204" pitchFamily="34" charset="0"/>
                <a:sym typeface="Wingdings" panose="05000000000000000000" pitchFamily="2" charset="2"/>
              </a:rPr>
            </a:b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rPr>
              <a:t>computer</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controlled</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problem</a:t>
            </a:r>
            <a:r>
              <a:rPr lang="de-DE" altLang="de-DE" sz="2000" dirty="0">
                <a:latin typeface="Calibri" panose="020F0502020204030204" pitchFamily="34" charset="0"/>
                <a:cs typeface="Calibri" panose="020F0502020204030204" pitchFamily="34" charset="0"/>
              </a:rPr>
              <a:t> </a:t>
            </a:r>
            <a:br>
              <a:rPr lang="de-DE" altLang="de-DE" sz="2000" dirty="0">
                <a:latin typeface="Calibri" panose="020F0502020204030204" pitchFamily="34" charset="0"/>
                <a:cs typeface="Calibri" panose="020F0502020204030204" pitchFamily="34" charset="0"/>
              </a:rPr>
            </a:b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recognition</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sorting</a:t>
            </a:r>
            <a:r>
              <a:rPr lang="de-DE" altLang="de-DE" sz="2000" dirty="0">
                <a:latin typeface="Calibri" panose="020F0502020204030204" pitchFamily="34" charset="0"/>
                <a:cs typeface="Calibri" panose="020F0502020204030204" pitchFamily="34" charset="0"/>
              </a:rPr>
              <a:t> &amp; </a:t>
            </a:r>
            <a:r>
              <a:rPr lang="de-DE" altLang="de-DE" sz="2000" dirty="0" err="1">
                <a:latin typeface="Calibri" panose="020F0502020204030204" pitchFamily="34" charset="0"/>
                <a:cs typeface="Calibri" panose="020F0502020204030204" pitchFamily="34" charset="0"/>
              </a:rPr>
              <a:t>reloading</a:t>
            </a: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r>
              <a:rPr lang="de-DE" altLang="de-DE" sz="2000" dirty="0">
                <a:latin typeface="Calibri" panose="020F0502020204030204" pitchFamily="34" charset="0"/>
                <a:cs typeface="Calibri" panose="020F0502020204030204" pitchFamily="34" charset="0"/>
                <a:sym typeface="Wingdings" panose="05000000000000000000" pitchFamily="2" charset="2"/>
              </a:rPr>
              <a:t>						 high </a:t>
            </a:r>
            <a:r>
              <a:rPr lang="de-DE" altLang="de-DE" sz="2000" dirty="0" err="1">
                <a:latin typeface="Calibri" panose="020F0502020204030204" pitchFamily="34" charset="0"/>
                <a:cs typeface="Calibri" panose="020F0502020204030204" pitchFamily="34" charset="0"/>
                <a:sym typeface="Wingdings" panose="05000000000000000000" pitchFamily="2" charset="2"/>
              </a:rPr>
              <a:t>motional</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control</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phonons</a:t>
            </a:r>
            <a:r>
              <a:rPr lang="de-DE" altLang="de-DE" sz="2000" dirty="0">
                <a:latin typeface="Calibri" panose="020F0502020204030204" pitchFamily="34" charset="0"/>
                <a:cs typeface="Calibri" panose="020F0502020204030204" pitchFamily="34" charset="0"/>
                <a:sym typeface="Wingdings" panose="05000000000000000000" pitchFamily="2" charset="2"/>
              </a:rPr>
              <a:t>) </a:t>
            </a:r>
            <a:endParaRPr lang="de-DE" altLang="de-DE" sz="2000" dirty="0">
              <a:latin typeface="Calibri" panose="020F0502020204030204" pitchFamily="34" charset="0"/>
              <a:cs typeface="Calibri" panose="020F0502020204030204" pitchFamily="34" charset="0"/>
            </a:endParaRPr>
          </a:p>
          <a:p>
            <a:pPr marL="4343400" lvl="8" indent="-457200" eaLnBrk="1" hangingPunct="1">
              <a:spcBef>
                <a:spcPct val="0"/>
              </a:spcBef>
              <a:spcAft>
                <a:spcPts val="1200"/>
              </a:spcAft>
              <a:defRPr/>
            </a:pPr>
            <a:endParaRPr lang="de-DE" altLang="de-DE" sz="8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br>
              <a:rPr lang="de-DE" altLang="de-DE" sz="2000" dirty="0">
                <a:latin typeface="Calibri" panose="020F0502020204030204" pitchFamily="34" charset="0"/>
                <a:cs typeface="Calibri" panose="020F0502020204030204" pitchFamily="34" charset="0"/>
              </a:rPr>
            </a:b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br>
              <a:rPr lang="de-DE" altLang="de-DE" sz="2000" dirty="0">
                <a:latin typeface="Calibri" panose="020F0502020204030204" pitchFamily="34" charset="0"/>
                <a:cs typeface="Calibri" panose="020F0502020204030204" pitchFamily="34" charset="0"/>
              </a:rPr>
            </a:b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endParaRPr lang="de-DE" altLang="de-DE" sz="2000" dirty="0">
              <a:latin typeface="Calibri" panose="020F0502020204030204" pitchFamily="34" charset="0"/>
              <a:cs typeface="Calibri" panose="020F0502020204030204" pitchFamily="34" charset="0"/>
            </a:endParaRPr>
          </a:p>
        </p:txBody>
      </p:sp>
      <p:pic>
        <p:nvPicPr>
          <p:cNvPr id="19" name="Picture 13">
            <a:extLst>
              <a:ext uri="{FF2B5EF4-FFF2-40B4-BE49-F238E27FC236}">
                <a16:creationId xmlns:a16="http://schemas.microsoft.com/office/drawing/2014/main" id="{8BED662F-AA59-446B-BDA5-0B9548DD324D}"/>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5267657" y="5172055"/>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3">
            <a:extLst>
              <a:ext uri="{FF2B5EF4-FFF2-40B4-BE49-F238E27FC236}">
                <a16:creationId xmlns:a16="http://schemas.microsoft.com/office/drawing/2014/main" id="{32B31B11-79B2-4B31-98C9-8567CCAEEA80}"/>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4837" y="5179584"/>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13">
            <a:extLst>
              <a:ext uri="{FF2B5EF4-FFF2-40B4-BE49-F238E27FC236}">
                <a16:creationId xmlns:a16="http://schemas.microsoft.com/office/drawing/2014/main" id="{8BD25325-DF49-4D4A-860C-CC191EACA1AB}"/>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3907847" y="5176402"/>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13">
            <a:extLst>
              <a:ext uri="{FF2B5EF4-FFF2-40B4-BE49-F238E27FC236}">
                <a16:creationId xmlns:a16="http://schemas.microsoft.com/office/drawing/2014/main" id="{0C8618C5-03D3-4217-BD0C-C31F7B3FD755}"/>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29241">
            <a:off x="3301141" y="5176403"/>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13">
            <a:extLst>
              <a:ext uri="{FF2B5EF4-FFF2-40B4-BE49-F238E27FC236}">
                <a16:creationId xmlns:a16="http://schemas.microsoft.com/office/drawing/2014/main" id="{A2246F3B-5E9B-416F-8184-3AC24B2FC10E}"/>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2582656" y="5172056"/>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Ellipse 29">
            <a:extLst>
              <a:ext uri="{FF2B5EF4-FFF2-40B4-BE49-F238E27FC236}">
                <a16:creationId xmlns:a16="http://schemas.microsoft.com/office/drawing/2014/main" id="{318921B6-A53A-4C13-A834-14A4723F1212}"/>
              </a:ext>
            </a:extLst>
          </p:cNvPr>
          <p:cNvSpPr/>
          <p:nvPr/>
        </p:nvSpPr>
        <p:spPr>
          <a:xfrm>
            <a:off x="3686735" y="5177678"/>
            <a:ext cx="261938"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31" name="Ellipse 30">
            <a:extLst>
              <a:ext uri="{FF2B5EF4-FFF2-40B4-BE49-F238E27FC236}">
                <a16:creationId xmlns:a16="http://schemas.microsoft.com/office/drawing/2014/main" id="{321EDDA5-2171-405E-B835-F0B1F8DAAAD8}"/>
              </a:ext>
            </a:extLst>
          </p:cNvPr>
          <p:cNvSpPr/>
          <p:nvPr/>
        </p:nvSpPr>
        <p:spPr>
          <a:xfrm>
            <a:off x="4323324" y="5177678"/>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32" name="Ellipse 31">
            <a:extLst>
              <a:ext uri="{FF2B5EF4-FFF2-40B4-BE49-F238E27FC236}">
                <a16:creationId xmlns:a16="http://schemas.microsoft.com/office/drawing/2014/main" id="{7AD50B84-A618-48DA-BB43-706C70A8BE99}"/>
              </a:ext>
            </a:extLst>
          </p:cNvPr>
          <p:cNvSpPr/>
          <p:nvPr/>
        </p:nvSpPr>
        <p:spPr>
          <a:xfrm>
            <a:off x="226433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33" name="Ellipse 32">
            <a:extLst>
              <a:ext uri="{FF2B5EF4-FFF2-40B4-BE49-F238E27FC236}">
                <a16:creationId xmlns:a16="http://schemas.microsoft.com/office/drawing/2014/main" id="{D2187B9F-15E0-4F2A-8052-90E5DC1764E4}"/>
              </a:ext>
            </a:extLst>
          </p:cNvPr>
          <p:cNvSpPr/>
          <p:nvPr/>
        </p:nvSpPr>
        <p:spPr>
          <a:xfrm>
            <a:off x="3097774" y="5214192"/>
            <a:ext cx="179387"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pic>
        <p:nvPicPr>
          <p:cNvPr id="34" name="Picture 13">
            <a:extLst>
              <a:ext uri="{FF2B5EF4-FFF2-40B4-BE49-F238E27FC236}">
                <a16:creationId xmlns:a16="http://schemas.microsoft.com/office/drawing/2014/main" id="{A0EABC2A-4FB9-4973-9ECC-6F3AFF8C33F3}"/>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5947592" y="5172056"/>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Ellipse 34">
            <a:extLst>
              <a:ext uri="{FF2B5EF4-FFF2-40B4-BE49-F238E27FC236}">
                <a16:creationId xmlns:a16="http://schemas.microsoft.com/office/drawing/2014/main" id="{6C38F534-D732-41F2-9007-90F08080A5FD}"/>
              </a:ext>
            </a:extLst>
          </p:cNvPr>
          <p:cNvSpPr/>
          <p:nvPr/>
        </p:nvSpPr>
        <p:spPr>
          <a:xfrm>
            <a:off x="6374374" y="5177678"/>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36" name="Ellipse 35">
            <a:extLst>
              <a:ext uri="{FF2B5EF4-FFF2-40B4-BE49-F238E27FC236}">
                <a16:creationId xmlns:a16="http://schemas.microsoft.com/office/drawing/2014/main" id="{59CA1BC1-10A6-49B2-8E30-880CDDD31FA5}"/>
              </a:ext>
            </a:extLst>
          </p:cNvPr>
          <p:cNvSpPr/>
          <p:nvPr/>
        </p:nvSpPr>
        <p:spPr>
          <a:xfrm>
            <a:off x="5774299" y="5214192"/>
            <a:ext cx="180975"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37" name="Ellipse 36">
            <a:extLst>
              <a:ext uri="{FF2B5EF4-FFF2-40B4-BE49-F238E27FC236}">
                <a16:creationId xmlns:a16="http://schemas.microsoft.com/office/drawing/2014/main" id="{E8C03D4B-F64E-4A62-89A9-61EB2AE7E91F}"/>
              </a:ext>
            </a:extLst>
          </p:cNvPr>
          <p:cNvSpPr/>
          <p:nvPr/>
        </p:nvSpPr>
        <p:spPr>
          <a:xfrm>
            <a:off x="5056749" y="5220542"/>
            <a:ext cx="179387"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38" name="Ellipse 37">
            <a:extLst>
              <a:ext uri="{FF2B5EF4-FFF2-40B4-BE49-F238E27FC236}">
                <a16:creationId xmlns:a16="http://schemas.microsoft.com/office/drawing/2014/main" id="{282B33F0-82E1-45E9-8915-C49211848CBE}"/>
              </a:ext>
            </a:extLst>
          </p:cNvPr>
          <p:cNvSpPr/>
          <p:nvPr/>
        </p:nvSpPr>
        <p:spPr>
          <a:xfrm>
            <a:off x="364228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39" name="Ellipse 38">
            <a:extLst>
              <a:ext uri="{FF2B5EF4-FFF2-40B4-BE49-F238E27FC236}">
                <a16:creationId xmlns:a16="http://schemas.microsoft.com/office/drawing/2014/main" id="{C90AD6ED-2BE9-4B02-BA32-46C0A56BEB6B}"/>
              </a:ext>
            </a:extLst>
          </p:cNvPr>
          <p:cNvSpPr/>
          <p:nvPr/>
        </p:nvSpPr>
        <p:spPr>
          <a:xfrm>
            <a:off x="432173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40" name="Ellipse 39">
            <a:extLst>
              <a:ext uri="{FF2B5EF4-FFF2-40B4-BE49-F238E27FC236}">
                <a16:creationId xmlns:a16="http://schemas.microsoft.com/office/drawing/2014/main" id="{888A8B89-4000-4EBF-8E89-B76145837AE6}"/>
              </a:ext>
            </a:extLst>
          </p:cNvPr>
          <p:cNvSpPr/>
          <p:nvPr/>
        </p:nvSpPr>
        <p:spPr>
          <a:xfrm>
            <a:off x="6329924" y="5126878"/>
            <a:ext cx="350837"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solidFill>
                  <a:schemeClr val="bg1"/>
                </a:solidFill>
              </a:rPr>
              <a:t>+</a:t>
            </a:r>
          </a:p>
        </p:txBody>
      </p:sp>
      <p:sp>
        <p:nvSpPr>
          <p:cNvPr id="3" name="Untertitel 2">
            <a:extLst>
              <a:ext uri="{FF2B5EF4-FFF2-40B4-BE49-F238E27FC236}">
                <a16:creationId xmlns:a16="http://schemas.microsoft.com/office/drawing/2014/main" id="{AE185FD9-9B65-41F3-92A3-53AE3B697FD4}"/>
              </a:ext>
            </a:extLst>
          </p:cNvPr>
          <p:cNvSpPr>
            <a:spLocks noGrp="1"/>
          </p:cNvSpPr>
          <p:nvPr>
            <p:ph type="subTitle" idx="1"/>
          </p:nvPr>
        </p:nvSpPr>
        <p:spPr/>
        <p:txBody>
          <a:bodyPr/>
          <a:lstStyle/>
          <a:p>
            <a:r>
              <a:rPr lang="de-DE" err="1"/>
              <a:t>Challenges</a:t>
            </a:r>
            <a:endParaRPr lang="de-DE"/>
          </a:p>
        </p:txBody>
      </p:sp>
      <p:sp>
        <p:nvSpPr>
          <p:cNvPr id="4" name="Textfeld 3">
            <a:extLst>
              <a:ext uri="{FF2B5EF4-FFF2-40B4-BE49-F238E27FC236}">
                <a16:creationId xmlns:a16="http://schemas.microsoft.com/office/drawing/2014/main" id="{E9B8843F-4AF3-4847-8486-67EE65E6FE90}"/>
              </a:ext>
            </a:extLst>
          </p:cNvPr>
          <p:cNvSpPr txBox="1"/>
          <p:nvPr/>
        </p:nvSpPr>
        <p:spPr>
          <a:xfrm>
            <a:off x="7136382" y="1734098"/>
            <a:ext cx="1184940" cy="369332"/>
          </a:xfrm>
          <a:prstGeom prst="rect">
            <a:avLst/>
          </a:prstGeom>
          <a:noFill/>
        </p:spPr>
        <p:txBody>
          <a:bodyPr wrap="none" rtlCol="0">
            <a:spAutoFit/>
          </a:bodyPr>
          <a:lstStyle/>
          <a:p>
            <a:r>
              <a:rPr lang="de-DE" b="1"/>
              <a:t>Solution:</a:t>
            </a:r>
          </a:p>
        </p:txBody>
      </p:sp>
      <p:sp>
        <p:nvSpPr>
          <p:cNvPr id="45" name="Textfeld 44">
            <a:extLst>
              <a:ext uri="{FF2B5EF4-FFF2-40B4-BE49-F238E27FC236}">
                <a16:creationId xmlns:a16="http://schemas.microsoft.com/office/drawing/2014/main" id="{9AC1B9E6-08B6-4B47-941D-6A7F78B0A2FD}"/>
              </a:ext>
            </a:extLst>
          </p:cNvPr>
          <p:cNvSpPr txBox="1"/>
          <p:nvPr/>
        </p:nvSpPr>
        <p:spPr>
          <a:xfrm>
            <a:off x="1671865" y="1734098"/>
            <a:ext cx="1492716" cy="369332"/>
          </a:xfrm>
          <a:prstGeom prst="rect">
            <a:avLst/>
          </a:prstGeom>
          <a:noFill/>
        </p:spPr>
        <p:txBody>
          <a:bodyPr wrap="none" rtlCol="0">
            <a:spAutoFit/>
          </a:bodyPr>
          <a:lstStyle/>
          <a:p>
            <a:r>
              <a:rPr lang="de-DE" b="1" dirty="0"/>
              <a:t>Challenges:</a:t>
            </a:r>
          </a:p>
        </p:txBody>
      </p:sp>
      <p:sp>
        <p:nvSpPr>
          <p:cNvPr id="46" name="Rechteck 45">
            <a:extLst>
              <a:ext uri="{FF2B5EF4-FFF2-40B4-BE49-F238E27FC236}">
                <a16:creationId xmlns:a16="http://schemas.microsoft.com/office/drawing/2014/main" id="{8F79180C-2B39-45DB-B098-9615366F9497}"/>
              </a:ext>
            </a:extLst>
          </p:cNvPr>
          <p:cNvSpPr/>
          <p:nvPr/>
        </p:nvSpPr>
        <p:spPr>
          <a:xfrm>
            <a:off x="7001526" y="1405111"/>
            <a:ext cx="4091397" cy="45897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40390038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4D65D50-B9F4-4C26-860E-293660D3E81C}"/>
              </a:ext>
            </a:extLst>
          </p:cNvPr>
          <p:cNvSpPr/>
          <p:nvPr/>
        </p:nvSpPr>
        <p:spPr>
          <a:xfrm>
            <a:off x="1565079" y="1402673"/>
            <a:ext cx="5436440" cy="45897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5">
            <a:extLst>
              <a:ext uri="{FF2B5EF4-FFF2-40B4-BE49-F238E27FC236}">
                <a16:creationId xmlns:a16="http://schemas.microsoft.com/office/drawing/2014/main" id="{D703CEE9-015A-45E7-8794-1F7D9634FFCE}"/>
              </a:ext>
            </a:extLst>
          </p:cNvPr>
          <p:cNvSpPr txBox="1">
            <a:spLocks noChangeArrowheads="1"/>
          </p:cNvSpPr>
          <p:nvPr/>
        </p:nvSpPr>
        <p:spPr bwMode="auto">
          <a:xfrm>
            <a:off x="1675159" y="2136260"/>
            <a:ext cx="9457461" cy="652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marL="457200" indent="-457200" eaLnBrk="1" hangingPunct="1">
              <a:spcBef>
                <a:spcPct val="0"/>
              </a:spcBef>
              <a:spcAft>
                <a:spcPts val="1200"/>
              </a:spcAft>
              <a:defRPr/>
            </a:pPr>
            <a:r>
              <a:rPr lang="de-DE" altLang="de-DE" sz="2000" dirty="0">
                <a:solidFill>
                  <a:srgbClr val="C00000"/>
                </a:solidFill>
                <a:latin typeface="Calibri" panose="020F0502020204030204" pitchFamily="34" charset="0"/>
                <a:cs typeface="Calibri" panose="020F0502020204030204" pitchFamily="34" charset="0"/>
              </a:rPr>
              <a:t>on-</a:t>
            </a:r>
            <a:r>
              <a:rPr lang="de-DE" altLang="de-DE" sz="2000" dirty="0" err="1">
                <a:solidFill>
                  <a:srgbClr val="C00000"/>
                </a:solidFill>
                <a:latin typeface="Calibri" panose="020F0502020204030204" pitchFamily="34" charset="0"/>
                <a:cs typeface="Calibri" panose="020F0502020204030204" pitchFamily="34" charset="0"/>
              </a:rPr>
              <a:t>axis</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micromotion</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distorted</a:t>
            </a:r>
            <a:r>
              <a:rPr lang="de-DE" altLang="de-DE" sz="2000" dirty="0">
                <a:solidFill>
                  <a:srgbClr val="C00000"/>
                </a:solidFill>
                <a:latin typeface="Calibri" panose="020F0502020204030204" pitchFamily="34" charset="0"/>
                <a:cs typeface="Calibri" panose="020F0502020204030204" pitchFamily="34" charset="0"/>
              </a:rPr>
              <a:t> E</a:t>
            </a:r>
            <a:r>
              <a:rPr lang="de-DE" altLang="de-DE" sz="2000" baseline="-25000" dirty="0">
                <a:solidFill>
                  <a:srgbClr val="C00000"/>
                </a:solidFill>
                <a:latin typeface="Calibri" panose="020F0502020204030204" pitchFamily="34" charset="0"/>
                <a:cs typeface="Calibri" panose="020F0502020204030204" pitchFamily="34" charset="0"/>
              </a:rPr>
              <a:t>RF</a:t>
            </a:r>
            <a:r>
              <a:rPr lang="de-DE" altLang="de-DE" sz="2000" dirty="0">
                <a:solidFill>
                  <a:srgbClr val="C00000"/>
                </a:solidFill>
                <a:latin typeface="Calibri" panose="020F0502020204030204" pitchFamily="34" charset="0"/>
                <a:cs typeface="Calibri" panose="020F0502020204030204" pitchFamily="34" charset="0"/>
              </a:rPr>
              <a:t>-</a:t>
            </a:r>
            <a:r>
              <a:rPr lang="de-DE" altLang="de-DE" sz="2000" dirty="0" err="1">
                <a:solidFill>
                  <a:srgbClr val="C00000"/>
                </a:solidFill>
                <a:latin typeface="Calibri" panose="020F0502020204030204" pitchFamily="34" charset="0"/>
                <a:cs typeface="Calibri" panose="020F0502020204030204" pitchFamily="34" charset="0"/>
              </a:rPr>
              <a:t>fields</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FEM </a:t>
            </a:r>
            <a:r>
              <a:rPr lang="de-DE" altLang="de-DE" sz="2000" dirty="0" err="1">
                <a:latin typeface="Calibri" panose="020F0502020204030204" pitchFamily="34" charset="0"/>
                <a:cs typeface="Calibri" panose="020F0502020204030204" pitchFamily="34" charset="0"/>
                <a:sym typeface="Wingdings" panose="05000000000000000000" pitchFamily="2" charset="2"/>
              </a:rPr>
              <a:t>based</a:t>
            </a:r>
            <a:r>
              <a:rPr lang="de-DE" altLang="de-DE" sz="2000" dirty="0">
                <a:latin typeface="Calibri" panose="020F0502020204030204" pitchFamily="34" charset="0"/>
                <a:cs typeface="Calibri" panose="020F0502020204030204" pitchFamily="34" charset="0"/>
                <a:sym typeface="Wingdings" panose="05000000000000000000" pitchFamily="2" charset="2"/>
              </a:rPr>
              <a:t> design &amp; </a:t>
            </a:r>
            <a:r>
              <a:rPr lang="de-DE" altLang="de-DE" sz="2000" dirty="0" err="1">
                <a:latin typeface="Calibri" panose="020F0502020204030204" pitchFamily="34" charset="0"/>
                <a:cs typeface="Calibri" panose="020F0502020204030204" pitchFamily="34" charset="0"/>
                <a:sym typeface="Wingdings" panose="05000000000000000000" pitchFamily="2" charset="2"/>
              </a:rPr>
              <a:t>tolerances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solidFill>
                  <a:srgbClr val="C00000"/>
                </a:solidFill>
                <a:latin typeface="Calibri" panose="020F0502020204030204" pitchFamily="34" charset="0"/>
                <a:cs typeface="Calibri" panose="020F0502020204030204" pitchFamily="34" charset="0"/>
              </a:rPr>
              <a:t>heating</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of</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ion</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motion</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low</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noise</a:t>
            </a:r>
            <a:r>
              <a:rPr lang="de-DE" altLang="de-DE" sz="2000" dirty="0">
                <a:latin typeface="Calibri" panose="020F0502020204030204" pitchFamily="34" charset="0"/>
                <a:cs typeface="Calibri" panose="020F0502020204030204" pitchFamily="34" charset="0"/>
                <a:sym typeface="Wingdings" panose="05000000000000000000" pitchFamily="2" charset="2"/>
              </a:rPr>
              <a:t> on-board </a:t>
            </a:r>
            <a:r>
              <a:rPr lang="de-DE" altLang="de-DE" sz="2000" dirty="0" err="1">
                <a:latin typeface="Calibri" panose="020F0502020204030204" pitchFamily="34" charset="0"/>
                <a:cs typeface="Calibri" panose="020F0502020204030204" pitchFamily="34" charset="0"/>
                <a:sym typeface="Wingdings" panose="05000000000000000000" pitchFamily="2" charset="2"/>
              </a:rPr>
              <a:t>filters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solidFill>
                  <a:srgbClr val="C00000"/>
                </a:solidFill>
                <a:latin typeface="Calibri" panose="020F0502020204030204" pitchFamily="34" charset="0"/>
                <a:cs typeface="Calibri" panose="020F0502020204030204" pitchFamily="34" charset="0"/>
              </a:rPr>
              <a:t>warming</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of</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trap</a:t>
            </a:r>
            <a:r>
              <a:rPr lang="de-DE" altLang="de-DE" sz="2000" dirty="0">
                <a:solidFill>
                  <a:srgbClr val="C00000"/>
                </a:solidFill>
                <a:latin typeface="Calibri" panose="020F0502020204030204" pitchFamily="34" charset="0"/>
                <a:cs typeface="Calibri" panose="020F0502020204030204" pitchFamily="34" charset="0"/>
              </a:rPr>
              <a:t> (U</a:t>
            </a:r>
            <a:r>
              <a:rPr lang="de-DE" altLang="de-DE" sz="2000" baseline="-25000" dirty="0">
                <a:solidFill>
                  <a:srgbClr val="C00000"/>
                </a:solidFill>
                <a:latin typeface="Calibri" panose="020F0502020204030204" pitchFamily="34" charset="0"/>
                <a:cs typeface="Calibri" panose="020F0502020204030204" pitchFamily="34" charset="0"/>
              </a:rPr>
              <a:t>RF</a:t>
            </a:r>
            <a:r>
              <a:rPr lang="de-DE" altLang="de-DE" sz="2000" dirty="0">
                <a:solidFill>
                  <a:srgbClr val="C00000"/>
                </a:solidFill>
                <a:latin typeface="Calibri" panose="020F0502020204030204" pitchFamily="34" charset="0"/>
                <a:cs typeface="Calibri" panose="020F0502020204030204" pitchFamily="34" charset="0"/>
              </a:rPr>
              <a:t> ≈1 kV, I</a:t>
            </a:r>
            <a:r>
              <a:rPr lang="de-DE" altLang="de-DE" sz="2000" baseline="-25000" dirty="0">
                <a:solidFill>
                  <a:srgbClr val="C00000"/>
                </a:solidFill>
                <a:latin typeface="Calibri" panose="020F0502020204030204" pitchFamily="34" charset="0"/>
                <a:cs typeface="Calibri" panose="020F0502020204030204" pitchFamily="34" charset="0"/>
              </a:rPr>
              <a:t>RF</a:t>
            </a:r>
            <a:r>
              <a:rPr lang="de-DE" altLang="de-DE" sz="2000" baseline="30000" dirty="0">
                <a:solidFill>
                  <a:srgbClr val="C00000"/>
                </a:solidFill>
                <a:latin typeface="Calibri" panose="020F0502020204030204" pitchFamily="34" charset="0"/>
                <a:cs typeface="Calibri" panose="020F0502020204030204" pitchFamily="34" charset="0"/>
              </a:rPr>
              <a:t> </a:t>
            </a:r>
            <a:r>
              <a:rPr lang="de-DE" altLang="de-DE" sz="2000" dirty="0">
                <a:solidFill>
                  <a:srgbClr val="C00000"/>
                </a:solidFill>
                <a:latin typeface="Calibri" panose="020F0502020204030204" pitchFamily="34" charset="0"/>
                <a:cs typeface="Calibri" panose="020F0502020204030204" pitchFamily="34" charset="0"/>
              </a:rPr>
              <a:t>≈1 A)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heat</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management</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solidFill>
                  <a:srgbClr val="C00000"/>
                </a:solidFill>
                <a:latin typeface="Calibri" panose="020F0502020204030204" pitchFamily="34" charset="0"/>
                <a:cs typeface="Calibri" panose="020F0502020204030204" pitchFamily="34" charset="0"/>
              </a:rPr>
              <a:t>magnetic</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fields</a:t>
            </a:r>
            <a:r>
              <a:rPr lang="de-DE" altLang="de-DE" sz="2000" dirty="0">
                <a:solidFill>
                  <a:srgbClr val="C00000"/>
                </a:solidFill>
                <a:latin typeface="Calibri" panose="020F0502020204030204" pitchFamily="34" charset="0"/>
                <a:cs typeface="Calibri" panose="020F0502020204030204" pitchFamily="34" charset="0"/>
              </a:rPr>
              <a:t> &amp; </a:t>
            </a:r>
            <a:r>
              <a:rPr lang="de-DE" altLang="de-DE" sz="2000" dirty="0" err="1">
                <a:solidFill>
                  <a:srgbClr val="C00000"/>
                </a:solidFill>
                <a:latin typeface="Calibri" panose="020F0502020204030204" pitchFamily="34" charset="0"/>
                <a:cs typeface="Calibri" panose="020F0502020204030204" pitchFamily="34" charset="0"/>
              </a:rPr>
              <a:t>gradients</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non-</a:t>
            </a:r>
            <a:r>
              <a:rPr lang="de-DE" altLang="de-DE" sz="2000" dirty="0" err="1">
                <a:latin typeface="Calibri" panose="020F0502020204030204" pitchFamily="34" charset="0"/>
                <a:cs typeface="Calibri" panose="020F0502020204030204" pitchFamily="34" charset="0"/>
                <a:sym typeface="Wingdings" panose="05000000000000000000" pitchFamily="2" charset="2"/>
              </a:rPr>
              <a:t>magnetic</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materials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quadrupole</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shifts</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averaging</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zeroing</a:t>
            </a:r>
            <a:r>
              <a:rPr lang="de-DE" altLang="de-DE" sz="2000" dirty="0">
                <a:latin typeface="Calibri" panose="020F0502020204030204" pitchFamily="34" charset="0"/>
                <a:cs typeface="Calibri" panose="020F0502020204030204" pitchFamily="34" charset="0"/>
                <a:sym typeface="Wingdings" panose="05000000000000000000" pitchFamily="2" charset="2"/>
              </a:rPr>
              <a:t>, J ≤ ½ </a:t>
            </a:r>
            <a:r>
              <a:rPr lang="de-DE" altLang="de-DE" sz="2000" dirty="0" err="1">
                <a:latin typeface="Calibri" panose="020F0502020204030204" pitchFamily="34" charset="0"/>
                <a:cs typeface="Calibri" panose="020F0502020204030204" pitchFamily="34" charset="0"/>
                <a:sym typeface="Wingdings" panose="05000000000000000000" pitchFamily="2" charset="2"/>
              </a:rPr>
              <a:t>states</a:t>
            </a:r>
            <a:r>
              <a:rPr lang="de-DE" altLang="de-DE" sz="2000" dirty="0">
                <a:latin typeface="Calibri" panose="020F0502020204030204" pitchFamily="34" charset="0"/>
                <a:cs typeface="Calibri" panose="020F0502020204030204" pitchFamily="34" charset="0"/>
                <a:sym typeface="Wingdings" panose="05000000000000000000" pitchFamily="2" charset="2"/>
              </a:rPr>
              <a:t>  </a:t>
            </a:r>
            <a:endParaRPr lang="de-DE" altLang="de-DE" sz="2000" dirty="0">
              <a:solidFill>
                <a:srgbClr val="C00000"/>
              </a:solidFill>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b="1" dirty="0" err="1">
                <a:latin typeface="Calibri" panose="020F0502020204030204" pitchFamily="34" charset="0"/>
                <a:cs typeface="Calibri" panose="020F0502020204030204" pitchFamily="34" charset="0"/>
              </a:rPr>
              <a:t>control</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of</a:t>
            </a:r>
            <a:r>
              <a:rPr lang="de-DE" altLang="de-DE" sz="2000" b="1" dirty="0">
                <a:latin typeface="Calibri" panose="020F0502020204030204" pitchFamily="34" charset="0"/>
                <a:cs typeface="Calibri" panose="020F0502020204030204" pitchFamily="34" charset="0"/>
              </a:rPr>
              <a:t> a </a:t>
            </a:r>
            <a:r>
              <a:rPr lang="de-DE" altLang="de-DE" sz="2000" b="1" dirty="0" err="1">
                <a:latin typeface="Calibri" panose="020F0502020204030204" pitchFamily="34" charset="0"/>
                <a:cs typeface="Calibri" panose="020F0502020204030204" pitchFamily="34" charset="0"/>
              </a:rPr>
              <a:t>complex</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many</a:t>
            </a:r>
            <a:r>
              <a:rPr lang="de-DE" altLang="de-DE" sz="2000" b="1" dirty="0">
                <a:latin typeface="Calibri" panose="020F0502020204030204" pitchFamily="34" charset="0"/>
                <a:cs typeface="Calibri" panose="020F0502020204030204" pitchFamily="34" charset="0"/>
              </a:rPr>
              <a:t>-body </a:t>
            </a:r>
            <a:r>
              <a:rPr lang="de-DE" altLang="de-DE" sz="2000" b="1" dirty="0" err="1">
                <a:latin typeface="Calibri" panose="020F0502020204030204" pitchFamily="34" charset="0"/>
                <a:cs typeface="Calibri" panose="020F0502020204030204" pitchFamily="34" charset="0"/>
              </a:rPr>
              <a:t>system</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automated</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particle</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detection</a:t>
            </a:r>
            <a:r>
              <a:rPr lang="de-DE" altLang="de-DE" sz="2000" dirty="0">
                <a:latin typeface="Calibri" panose="020F0502020204030204" pitchFamily="34" charset="0"/>
                <a:cs typeface="Calibri" panose="020F0502020204030204" pitchFamily="34" charset="0"/>
                <a:sym typeface="Wingdings" panose="05000000000000000000" pitchFamily="2" charset="2"/>
              </a:rPr>
              <a:t>,  </a:t>
            </a:r>
            <a:br>
              <a:rPr lang="de-DE" altLang="de-DE" sz="2000" dirty="0">
                <a:latin typeface="Calibri" panose="020F0502020204030204" pitchFamily="34" charset="0"/>
                <a:cs typeface="Calibri" panose="020F0502020204030204" pitchFamily="34" charset="0"/>
                <a:sym typeface="Wingdings" panose="05000000000000000000" pitchFamily="2" charset="2"/>
              </a:rPr>
            </a:b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rPr>
              <a:t>computer</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controlled</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problem</a:t>
            </a:r>
            <a:r>
              <a:rPr lang="de-DE" altLang="de-DE" sz="2000" dirty="0">
                <a:latin typeface="Calibri" panose="020F0502020204030204" pitchFamily="34" charset="0"/>
                <a:cs typeface="Calibri" panose="020F0502020204030204" pitchFamily="34" charset="0"/>
              </a:rPr>
              <a:t> </a:t>
            </a:r>
            <a:br>
              <a:rPr lang="de-DE" altLang="de-DE" sz="2000" dirty="0">
                <a:latin typeface="Calibri" panose="020F0502020204030204" pitchFamily="34" charset="0"/>
                <a:cs typeface="Calibri" panose="020F0502020204030204" pitchFamily="34" charset="0"/>
              </a:rPr>
            </a:b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recognition</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sorting</a:t>
            </a:r>
            <a:r>
              <a:rPr lang="de-DE" altLang="de-DE" sz="2000" dirty="0">
                <a:latin typeface="Calibri" panose="020F0502020204030204" pitchFamily="34" charset="0"/>
                <a:cs typeface="Calibri" panose="020F0502020204030204" pitchFamily="34" charset="0"/>
              </a:rPr>
              <a:t> &amp; </a:t>
            </a:r>
            <a:r>
              <a:rPr lang="de-DE" altLang="de-DE" sz="2000" dirty="0" err="1">
                <a:latin typeface="Calibri" panose="020F0502020204030204" pitchFamily="34" charset="0"/>
                <a:cs typeface="Calibri" panose="020F0502020204030204" pitchFamily="34" charset="0"/>
              </a:rPr>
              <a:t>reloading</a:t>
            </a: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r>
              <a:rPr lang="de-DE" altLang="de-DE" sz="2000" dirty="0">
                <a:latin typeface="Calibri" panose="020F0502020204030204" pitchFamily="34" charset="0"/>
                <a:cs typeface="Calibri" panose="020F0502020204030204" pitchFamily="34" charset="0"/>
                <a:sym typeface="Wingdings" panose="05000000000000000000" pitchFamily="2" charset="2"/>
              </a:rPr>
              <a:t>						 high </a:t>
            </a:r>
            <a:r>
              <a:rPr lang="de-DE" altLang="de-DE" sz="2000" dirty="0" err="1">
                <a:latin typeface="Calibri" panose="020F0502020204030204" pitchFamily="34" charset="0"/>
                <a:cs typeface="Calibri" panose="020F0502020204030204" pitchFamily="34" charset="0"/>
                <a:sym typeface="Wingdings" panose="05000000000000000000" pitchFamily="2" charset="2"/>
              </a:rPr>
              <a:t>motional</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control</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phonons</a:t>
            </a:r>
            <a:r>
              <a:rPr lang="de-DE" altLang="de-DE" sz="2000" dirty="0">
                <a:latin typeface="Calibri" panose="020F0502020204030204" pitchFamily="34" charset="0"/>
                <a:cs typeface="Calibri" panose="020F0502020204030204" pitchFamily="34" charset="0"/>
                <a:sym typeface="Wingdings" panose="05000000000000000000" pitchFamily="2" charset="2"/>
              </a:rPr>
              <a:t>) </a:t>
            </a:r>
            <a:endParaRPr lang="de-DE" altLang="de-DE" sz="2000" dirty="0">
              <a:latin typeface="Calibri" panose="020F0502020204030204" pitchFamily="34" charset="0"/>
              <a:cs typeface="Calibri" panose="020F0502020204030204" pitchFamily="34" charset="0"/>
            </a:endParaRPr>
          </a:p>
          <a:p>
            <a:pPr marL="4343400" lvl="8" indent="-457200" eaLnBrk="1" hangingPunct="1">
              <a:spcBef>
                <a:spcPct val="0"/>
              </a:spcBef>
              <a:spcAft>
                <a:spcPts val="1200"/>
              </a:spcAft>
              <a:defRPr/>
            </a:pPr>
            <a:endParaRPr lang="de-DE" altLang="de-DE" sz="8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br>
              <a:rPr lang="de-DE" altLang="de-DE" sz="2000" dirty="0">
                <a:latin typeface="Calibri" panose="020F0502020204030204" pitchFamily="34" charset="0"/>
                <a:cs typeface="Calibri" panose="020F0502020204030204" pitchFamily="34" charset="0"/>
              </a:rPr>
            </a:b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br>
              <a:rPr lang="de-DE" altLang="de-DE" sz="2000" dirty="0">
                <a:latin typeface="Calibri" panose="020F0502020204030204" pitchFamily="34" charset="0"/>
                <a:cs typeface="Calibri" panose="020F0502020204030204" pitchFamily="34" charset="0"/>
              </a:rPr>
            </a:b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endParaRPr lang="de-DE" altLang="de-DE" sz="2000" dirty="0">
              <a:latin typeface="Calibri" panose="020F0502020204030204" pitchFamily="34" charset="0"/>
              <a:cs typeface="Calibri" panose="020F0502020204030204" pitchFamily="34" charset="0"/>
            </a:endParaRPr>
          </a:p>
        </p:txBody>
      </p:sp>
      <p:pic>
        <p:nvPicPr>
          <p:cNvPr id="19" name="Picture 13">
            <a:extLst>
              <a:ext uri="{FF2B5EF4-FFF2-40B4-BE49-F238E27FC236}">
                <a16:creationId xmlns:a16="http://schemas.microsoft.com/office/drawing/2014/main" id="{8BED662F-AA59-446B-BDA5-0B9548DD324D}"/>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5267657" y="5172055"/>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3">
            <a:extLst>
              <a:ext uri="{FF2B5EF4-FFF2-40B4-BE49-F238E27FC236}">
                <a16:creationId xmlns:a16="http://schemas.microsoft.com/office/drawing/2014/main" id="{32B31B11-79B2-4B31-98C9-8567CCAEEA80}"/>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4837" y="5179584"/>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13">
            <a:extLst>
              <a:ext uri="{FF2B5EF4-FFF2-40B4-BE49-F238E27FC236}">
                <a16:creationId xmlns:a16="http://schemas.microsoft.com/office/drawing/2014/main" id="{8BD25325-DF49-4D4A-860C-CC191EACA1AB}"/>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3907847" y="5176402"/>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13">
            <a:extLst>
              <a:ext uri="{FF2B5EF4-FFF2-40B4-BE49-F238E27FC236}">
                <a16:creationId xmlns:a16="http://schemas.microsoft.com/office/drawing/2014/main" id="{0C8618C5-03D3-4217-BD0C-C31F7B3FD755}"/>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29241">
            <a:off x="3301141" y="5176403"/>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13">
            <a:extLst>
              <a:ext uri="{FF2B5EF4-FFF2-40B4-BE49-F238E27FC236}">
                <a16:creationId xmlns:a16="http://schemas.microsoft.com/office/drawing/2014/main" id="{A2246F3B-5E9B-416F-8184-3AC24B2FC10E}"/>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2582656" y="5172056"/>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Ellipse 29">
            <a:extLst>
              <a:ext uri="{FF2B5EF4-FFF2-40B4-BE49-F238E27FC236}">
                <a16:creationId xmlns:a16="http://schemas.microsoft.com/office/drawing/2014/main" id="{318921B6-A53A-4C13-A834-14A4723F1212}"/>
              </a:ext>
            </a:extLst>
          </p:cNvPr>
          <p:cNvSpPr/>
          <p:nvPr/>
        </p:nvSpPr>
        <p:spPr>
          <a:xfrm>
            <a:off x="3686735" y="5177678"/>
            <a:ext cx="261938"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1" name="Ellipse 30">
            <a:extLst>
              <a:ext uri="{FF2B5EF4-FFF2-40B4-BE49-F238E27FC236}">
                <a16:creationId xmlns:a16="http://schemas.microsoft.com/office/drawing/2014/main" id="{321EDDA5-2171-405E-B835-F0B1F8DAAAD8}"/>
              </a:ext>
            </a:extLst>
          </p:cNvPr>
          <p:cNvSpPr/>
          <p:nvPr/>
        </p:nvSpPr>
        <p:spPr>
          <a:xfrm>
            <a:off x="4323324" y="5177678"/>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2" name="Ellipse 31">
            <a:extLst>
              <a:ext uri="{FF2B5EF4-FFF2-40B4-BE49-F238E27FC236}">
                <a16:creationId xmlns:a16="http://schemas.microsoft.com/office/drawing/2014/main" id="{7AD50B84-A618-48DA-BB43-706C70A8BE99}"/>
              </a:ext>
            </a:extLst>
          </p:cNvPr>
          <p:cNvSpPr/>
          <p:nvPr/>
        </p:nvSpPr>
        <p:spPr>
          <a:xfrm>
            <a:off x="226433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3" name="Ellipse 32">
            <a:extLst>
              <a:ext uri="{FF2B5EF4-FFF2-40B4-BE49-F238E27FC236}">
                <a16:creationId xmlns:a16="http://schemas.microsoft.com/office/drawing/2014/main" id="{D2187B9F-15E0-4F2A-8052-90E5DC1764E4}"/>
              </a:ext>
            </a:extLst>
          </p:cNvPr>
          <p:cNvSpPr/>
          <p:nvPr/>
        </p:nvSpPr>
        <p:spPr>
          <a:xfrm>
            <a:off x="3097774" y="5214192"/>
            <a:ext cx="179387"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pic>
        <p:nvPicPr>
          <p:cNvPr id="34" name="Picture 13">
            <a:extLst>
              <a:ext uri="{FF2B5EF4-FFF2-40B4-BE49-F238E27FC236}">
                <a16:creationId xmlns:a16="http://schemas.microsoft.com/office/drawing/2014/main" id="{A0EABC2A-4FB9-4973-9ECC-6F3AFF8C33F3}"/>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5947592" y="5172056"/>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Ellipse 34">
            <a:extLst>
              <a:ext uri="{FF2B5EF4-FFF2-40B4-BE49-F238E27FC236}">
                <a16:creationId xmlns:a16="http://schemas.microsoft.com/office/drawing/2014/main" id="{6C38F534-D732-41F2-9007-90F08080A5FD}"/>
              </a:ext>
            </a:extLst>
          </p:cNvPr>
          <p:cNvSpPr/>
          <p:nvPr/>
        </p:nvSpPr>
        <p:spPr>
          <a:xfrm>
            <a:off x="6374374" y="5177678"/>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6" name="Ellipse 35">
            <a:extLst>
              <a:ext uri="{FF2B5EF4-FFF2-40B4-BE49-F238E27FC236}">
                <a16:creationId xmlns:a16="http://schemas.microsoft.com/office/drawing/2014/main" id="{59CA1BC1-10A6-49B2-8E30-880CDDD31FA5}"/>
              </a:ext>
            </a:extLst>
          </p:cNvPr>
          <p:cNvSpPr/>
          <p:nvPr/>
        </p:nvSpPr>
        <p:spPr>
          <a:xfrm>
            <a:off x="5774299" y="5214192"/>
            <a:ext cx="180975"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7" name="Ellipse 36">
            <a:extLst>
              <a:ext uri="{FF2B5EF4-FFF2-40B4-BE49-F238E27FC236}">
                <a16:creationId xmlns:a16="http://schemas.microsoft.com/office/drawing/2014/main" id="{E8C03D4B-F64E-4A62-89A9-61EB2AE7E91F}"/>
              </a:ext>
            </a:extLst>
          </p:cNvPr>
          <p:cNvSpPr/>
          <p:nvPr/>
        </p:nvSpPr>
        <p:spPr>
          <a:xfrm>
            <a:off x="5056749" y="5220542"/>
            <a:ext cx="179387"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8" name="Ellipse 37">
            <a:extLst>
              <a:ext uri="{FF2B5EF4-FFF2-40B4-BE49-F238E27FC236}">
                <a16:creationId xmlns:a16="http://schemas.microsoft.com/office/drawing/2014/main" id="{282B33F0-82E1-45E9-8915-C49211848CBE}"/>
              </a:ext>
            </a:extLst>
          </p:cNvPr>
          <p:cNvSpPr/>
          <p:nvPr/>
        </p:nvSpPr>
        <p:spPr>
          <a:xfrm>
            <a:off x="364228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9" name="Ellipse 38">
            <a:extLst>
              <a:ext uri="{FF2B5EF4-FFF2-40B4-BE49-F238E27FC236}">
                <a16:creationId xmlns:a16="http://schemas.microsoft.com/office/drawing/2014/main" id="{C90AD6ED-2BE9-4B02-BA32-46C0A56BEB6B}"/>
              </a:ext>
            </a:extLst>
          </p:cNvPr>
          <p:cNvSpPr/>
          <p:nvPr/>
        </p:nvSpPr>
        <p:spPr>
          <a:xfrm>
            <a:off x="432173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40" name="Ellipse 39">
            <a:extLst>
              <a:ext uri="{FF2B5EF4-FFF2-40B4-BE49-F238E27FC236}">
                <a16:creationId xmlns:a16="http://schemas.microsoft.com/office/drawing/2014/main" id="{888A8B89-4000-4EBF-8E89-B76145837AE6}"/>
              </a:ext>
            </a:extLst>
          </p:cNvPr>
          <p:cNvSpPr/>
          <p:nvPr/>
        </p:nvSpPr>
        <p:spPr>
          <a:xfrm>
            <a:off x="6329924" y="5126878"/>
            <a:ext cx="350837"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 name="Untertitel 2">
            <a:extLst>
              <a:ext uri="{FF2B5EF4-FFF2-40B4-BE49-F238E27FC236}">
                <a16:creationId xmlns:a16="http://schemas.microsoft.com/office/drawing/2014/main" id="{AE185FD9-9B65-41F3-92A3-53AE3B697FD4}"/>
              </a:ext>
            </a:extLst>
          </p:cNvPr>
          <p:cNvSpPr>
            <a:spLocks noGrp="1"/>
          </p:cNvSpPr>
          <p:nvPr>
            <p:ph type="subTitle" idx="1"/>
          </p:nvPr>
        </p:nvSpPr>
        <p:spPr/>
        <p:txBody>
          <a:bodyPr/>
          <a:lstStyle/>
          <a:p>
            <a:r>
              <a:rPr lang="de-DE" err="1"/>
              <a:t>Challenges</a:t>
            </a:r>
            <a:endParaRPr lang="de-DE"/>
          </a:p>
        </p:txBody>
      </p:sp>
      <p:sp>
        <p:nvSpPr>
          <p:cNvPr id="4" name="Textfeld 3">
            <a:extLst>
              <a:ext uri="{FF2B5EF4-FFF2-40B4-BE49-F238E27FC236}">
                <a16:creationId xmlns:a16="http://schemas.microsoft.com/office/drawing/2014/main" id="{E9B8843F-4AF3-4847-8486-67EE65E6FE90}"/>
              </a:ext>
            </a:extLst>
          </p:cNvPr>
          <p:cNvSpPr txBox="1"/>
          <p:nvPr/>
        </p:nvSpPr>
        <p:spPr>
          <a:xfrm>
            <a:off x="7136382" y="1734098"/>
            <a:ext cx="1184940" cy="369332"/>
          </a:xfrm>
          <a:prstGeom prst="rect">
            <a:avLst/>
          </a:prstGeom>
          <a:noFill/>
        </p:spPr>
        <p:txBody>
          <a:bodyPr wrap="none" rtlCol="0">
            <a:spAutoFit/>
          </a:bodyPr>
          <a:lstStyle/>
          <a:p>
            <a:r>
              <a:rPr lang="de-DE" b="1"/>
              <a:t>Solution:</a:t>
            </a:r>
          </a:p>
        </p:txBody>
      </p:sp>
      <p:sp>
        <p:nvSpPr>
          <p:cNvPr id="45" name="Textfeld 44">
            <a:extLst>
              <a:ext uri="{FF2B5EF4-FFF2-40B4-BE49-F238E27FC236}">
                <a16:creationId xmlns:a16="http://schemas.microsoft.com/office/drawing/2014/main" id="{9AC1B9E6-08B6-4B47-941D-6A7F78B0A2FD}"/>
              </a:ext>
            </a:extLst>
          </p:cNvPr>
          <p:cNvSpPr txBox="1"/>
          <p:nvPr/>
        </p:nvSpPr>
        <p:spPr>
          <a:xfrm>
            <a:off x="1671865" y="1734098"/>
            <a:ext cx="1492716" cy="369332"/>
          </a:xfrm>
          <a:prstGeom prst="rect">
            <a:avLst/>
          </a:prstGeom>
          <a:noFill/>
        </p:spPr>
        <p:txBody>
          <a:bodyPr wrap="none" rtlCol="0">
            <a:spAutoFit/>
          </a:bodyPr>
          <a:lstStyle/>
          <a:p>
            <a:r>
              <a:rPr lang="de-DE" b="1" err="1"/>
              <a:t>Challenges</a:t>
            </a:r>
            <a:r>
              <a:rPr lang="de-DE" b="1"/>
              <a:t>:</a:t>
            </a:r>
          </a:p>
        </p:txBody>
      </p:sp>
      <p:sp>
        <p:nvSpPr>
          <p:cNvPr id="46" name="Rechteck 45">
            <a:extLst>
              <a:ext uri="{FF2B5EF4-FFF2-40B4-BE49-F238E27FC236}">
                <a16:creationId xmlns:a16="http://schemas.microsoft.com/office/drawing/2014/main" id="{8F79180C-2B39-45DB-B098-9615366F9497}"/>
              </a:ext>
            </a:extLst>
          </p:cNvPr>
          <p:cNvSpPr/>
          <p:nvPr/>
        </p:nvSpPr>
        <p:spPr>
          <a:xfrm>
            <a:off x="7001526" y="1405111"/>
            <a:ext cx="4091397" cy="45897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25" name="Object 8">
            <a:extLst>
              <a:ext uri="{FF2B5EF4-FFF2-40B4-BE49-F238E27FC236}">
                <a16:creationId xmlns:a16="http://schemas.microsoft.com/office/drawing/2014/main" id="{B77418E4-D128-488B-85C7-210EEFF24212}"/>
              </a:ext>
            </a:extLst>
          </p:cNvPr>
          <p:cNvGraphicFramePr>
            <a:graphicFrameLocks noChangeAspect="1"/>
          </p:cNvGraphicFramePr>
          <p:nvPr/>
        </p:nvGraphicFramePr>
        <p:xfrm>
          <a:off x="9343438" y="176495"/>
          <a:ext cx="2566965" cy="1814860"/>
        </p:xfrm>
        <a:graphic>
          <a:graphicData uri="http://schemas.openxmlformats.org/presentationml/2006/ole">
            <mc:AlternateContent xmlns:mc="http://schemas.openxmlformats.org/markup-compatibility/2006">
              <mc:Choice xmlns:v="urn:schemas-microsoft-com:vml" Requires="v">
                <p:oleObj name="Acrobat Document" r:id="rId4" imgW="8019048" imgH="5668166" progId="AcroExch.Document.7">
                  <p:embed/>
                </p:oleObj>
              </mc:Choice>
              <mc:Fallback>
                <p:oleObj name="Acrobat Document" r:id="rId4" imgW="8019048" imgH="5668166" progId="AcroExch.Document.7">
                  <p:embed/>
                  <p:pic>
                    <p:nvPicPr>
                      <p:cNvPr id="25" name="Object 8">
                        <a:extLst>
                          <a:ext uri="{FF2B5EF4-FFF2-40B4-BE49-F238E27FC236}">
                            <a16:creationId xmlns:a16="http://schemas.microsoft.com/office/drawing/2014/main" id="{B77418E4-D128-488B-85C7-210EEFF242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43438" y="176495"/>
                        <a:ext cx="2566965" cy="1814860"/>
                      </a:xfrm>
                      <a:prstGeom prst="rect">
                        <a:avLst/>
                      </a:prstGeom>
                      <a:noFill/>
                      <a:ln>
                        <a:noFill/>
                      </a:ln>
                      <a:effectLst/>
                    </p:spPr>
                  </p:pic>
                </p:oleObj>
              </mc:Fallback>
            </mc:AlternateContent>
          </a:graphicData>
        </a:graphic>
      </p:graphicFrame>
      <p:sp>
        <p:nvSpPr>
          <p:cNvPr id="2" name="Textfeld 1">
            <a:extLst>
              <a:ext uri="{FF2B5EF4-FFF2-40B4-BE49-F238E27FC236}">
                <a16:creationId xmlns:a16="http://schemas.microsoft.com/office/drawing/2014/main" id="{EE670DD1-6E25-41D2-825A-22BE12EFA2B8}"/>
              </a:ext>
            </a:extLst>
          </p:cNvPr>
          <p:cNvSpPr txBox="1"/>
          <p:nvPr/>
        </p:nvSpPr>
        <p:spPr>
          <a:xfrm>
            <a:off x="9876426" y="93070"/>
            <a:ext cx="1500988" cy="307777"/>
          </a:xfrm>
          <a:prstGeom prst="rect">
            <a:avLst/>
          </a:prstGeom>
          <a:noFill/>
        </p:spPr>
        <p:txBody>
          <a:bodyPr wrap="none" rtlCol="0">
            <a:spAutoFit/>
          </a:bodyPr>
          <a:lstStyle/>
          <a:p>
            <a:r>
              <a:rPr lang="de-DE" sz="1400" dirty="0">
                <a:latin typeface="Calibri" panose="020F0502020204030204" pitchFamily="34" charset="0"/>
                <a:cs typeface="Calibri" panose="020F0502020204030204" pitchFamily="34" charset="0"/>
              </a:rPr>
              <a:t>axial </a:t>
            </a:r>
            <a:r>
              <a:rPr lang="de-DE" sz="1400" dirty="0" err="1">
                <a:latin typeface="Calibri" panose="020F0502020204030204" pitchFamily="34" charset="0"/>
                <a:cs typeface="Calibri" panose="020F0502020204030204" pitchFamily="34" charset="0"/>
              </a:rPr>
              <a:t>micromotion</a:t>
            </a:r>
            <a:endParaRPr lang="de-DE" sz="1400" dirty="0">
              <a:latin typeface="Calibri" panose="020F0502020204030204" pitchFamily="34" charset="0"/>
              <a:cs typeface="Calibri" panose="020F0502020204030204" pitchFamily="34" charset="0"/>
            </a:endParaRPr>
          </a:p>
        </p:txBody>
      </p:sp>
      <p:sp>
        <p:nvSpPr>
          <p:cNvPr id="27" name="Textfeld 26">
            <a:extLst>
              <a:ext uri="{FF2B5EF4-FFF2-40B4-BE49-F238E27FC236}">
                <a16:creationId xmlns:a16="http://schemas.microsoft.com/office/drawing/2014/main" id="{0544A520-C913-403F-A03D-9F650FBF8352}"/>
              </a:ext>
            </a:extLst>
          </p:cNvPr>
          <p:cNvSpPr txBox="1"/>
          <p:nvPr/>
        </p:nvSpPr>
        <p:spPr>
          <a:xfrm>
            <a:off x="66420" y="2740927"/>
            <a:ext cx="2072080" cy="369332"/>
          </a:xfrm>
          <a:prstGeom prst="rect">
            <a:avLst/>
          </a:prstGeom>
          <a:noFill/>
        </p:spPr>
        <p:txBody>
          <a:bodyPr wrap="square">
            <a:spAutoFit/>
          </a:bodyPr>
          <a:lstStyle/>
          <a:p>
            <a:r>
              <a:rPr lang="en-US" altLang="de-DE" sz="1800" b="1" dirty="0">
                <a:solidFill>
                  <a:srgbClr val="FF0000"/>
                </a:solidFill>
                <a:latin typeface="Arial" panose="020B0604020202020204" pitchFamily="34" charset="0"/>
                <a:cs typeface="Arial" panose="020B0604020202020204" pitchFamily="34" charset="0"/>
              </a:rPr>
              <a:t>trap related</a:t>
            </a:r>
            <a:endParaRPr lang="de-DE" dirty="0"/>
          </a:p>
        </p:txBody>
      </p:sp>
    </p:spTree>
    <p:extLst>
      <p:ext uri="{BB962C8B-B14F-4D97-AF65-F5344CB8AC3E}">
        <p14:creationId xmlns:p14="http://schemas.microsoft.com/office/powerpoint/2010/main" val="3865885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hl_bmbf" descr="BMBF-Logo">
            <a:hlinkClick r:id="rId3"/>
            <a:extLst>
              <a:ext uri="{FF2B5EF4-FFF2-40B4-BE49-F238E27FC236}">
                <a16:creationId xmlns:a16="http://schemas.microsoft.com/office/drawing/2014/main" id="{29C771DF-B9E9-4E25-975C-90DC829D49BD}"/>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14490" y="6138769"/>
            <a:ext cx="1969011" cy="681731"/>
          </a:xfrm>
          <a:prstGeom prst="rect">
            <a:avLst/>
          </a:prstGeom>
          <a:noFill/>
          <a:ln w="9525">
            <a:noFill/>
            <a:miter lim="800000"/>
            <a:headEnd/>
            <a:tailEnd/>
          </a:ln>
        </p:spPr>
      </p:pic>
      <p:pic>
        <p:nvPicPr>
          <p:cNvPr id="12" name="Grafik 11">
            <a:extLst>
              <a:ext uri="{FF2B5EF4-FFF2-40B4-BE49-F238E27FC236}">
                <a16:creationId xmlns:a16="http://schemas.microsoft.com/office/drawing/2014/main" id="{94470878-59F4-4D4C-AD45-8E766654B1D0}"/>
              </a:ext>
            </a:extLst>
          </p:cNvPr>
          <p:cNvPicPr>
            <a:picLocks noChangeAspect="1"/>
          </p:cNvPicPr>
          <p:nvPr/>
        </p:nvPicPr>
        <p:blipFill>
          <a:blip r:embed="rId5"/>
          <a:stretch>
            <a:fillRect/>
          </a:stretch>
        </p:blipFill>
        <p:spPr>
          <a:xfrm>
            <a:off x="9163677" y="5999632"/>
            <a:ext cx="1064800" cy="809465"/>
          </a:xfrm>
          <a:prstGeom prst="rect">
            <a:avLst/>
          </a:prstGeom>
        </p:spPr>
      </p:pic>
      <p:pic>
        <p:nvPicPr>
          <p:cNvPr id="13" name="Picture 3">
            <a:extLst>
              <a:ext uri="{FF2B5EF4-FFF2-40B4-BE49-F238E27FC236}">
                <a16:creationId xmlns:a16="http://schemas.microsoft.com/office/drawing/2014/main" id="{4F8285D8-E8FD-49EE-BC62-33DC75AC641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683501" y="814389"/>
            <a:ext cx="2212975" cy="16525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4" name="Picture 2">
            <a:extLst>
              <a:ext uri="{FF2B5EF4-FFF2-40B4-BE49-F238E27FC236}">
                <a16:creationId xmlns:a16="http://schemas.microsoft.com/office/drawing/2014/main" id="{BF52DE7A-96C6-4427-85F1-97779A26BEF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15364" y="1957388"/>
            <a:ext cx="2090737" cy="14716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5" name="Picture 4">
            <a:extLst>
              <a:ext uri="{FF2B5EF4-FFF2-40B4-BE49-F238E27FC236}">
                <a16:creationId xmlns:a16="http://schemas.microsoft.com/office/drawing/2014/main" id="{8BBD46F8-27C6-4AA5-A633-BDFFD3BD5A8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9167717" y="3027610"/>
            <a:ext cx="2055812" cy="12636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Rechteck 15">
            <a:extLst>
              <a:ext uri="{FF2B5EF4-FFF2-40B4-BE49-F238E27FC236}">
                <a16:creationId xmlns:a16="http://schemas.microsoft.com/office/drawing/2014/main" id="{5A26D08C-260F-4ECF-983B-18C865A2A5EA}"/>
              </a:ext>
            </a:extLst>
          </p:cNvPr>
          <p:cNvSpPr/>
          <p:nvPr/>
        </p:nvSpPr>
        <p:spPr>
          <a:xfrm>
            <a:off x="8063449" y="4290971"/>
            <a:ext cx="3360145" cy="87693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7" name="Picture 22">
            <a:extLst>
              <a:ext uri="{FF2B5EF4-FFF2-40B4-BE49-F238E27FC236}">
                <a16:creationId xmlns:a16="http://schemas.microsoft.com/office/drawing/2014/main" id="{980896DF-5190-4E8B-A61A-BB0009776487}"/>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939083" y="5951928"/>
            <a:ext cx="2046287"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28" descr="http://dfg.de/zentralablage/bilder/service/bildarchiv/dfg_schriftzug/dfg_logo_schriftzug_blau_458_75.jpg">
            <a:extLst>
              <a:ext uri="{FF2B5EF4-FFF2-40B4-BE49-F238E27FC236}">
                <a16:creationId xmlns:a16="http://schemas.microsoft.com/office/drawing/2014/main" id="{3509A257-3E3B-4321-AD38-BF886BB524A1}"/>
              </a:ext>
            </a:extLst>
          </p:cNvPr>
          <p:cNvPicPr>
            <a:picLocks noChangeAspect="1" noChangeArrowheads="1"/>
          </p:cNvPicPr>
          <p:nvPr/>
        </p:nvPicPr>
        <p:blipFill rotWithShape="1">
          <a:blip r:embed="rId10">
            <a:extLst>
              <a:ext uri="{28A0092B-C50C-407E-A947-70E740481C1C}">
                <a14:useLocalDpi xmlns:a14="http://schemas.microsoft.com/office/drawing/2010/main" val="0"/>
              </a:ext>
            </a:extLst>
          </a:blip>
          <a:srcRect t="102" r="62860"/>
          <a:stretch/>
        </p:blipFill>
        <p:spPr bwMode="auto">
          <a:xfrm>
            <a:off x="389990" y="6232496"/>
            <a:ext cx="1064801" cy="4694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Grafik 19">
            <a:extLst>
              <a:ext uri="{FF2B5EF4-FFF2-40B4-BE49-F238E27FC236}">
                <a16:creationId xmlns:a16="http://schemas.microsoft.com/office/drawing/2014/main" id="{1FA76EB2-BA7A-405C-BDB7-8A9E629850C3}"/>
              </a:ext>
            </a:extLst>
          </p:cNvPr>
          <p:cNvPicPr>
            <a:picLocks noChangeAspect="1"/>
          </p:cNvPicPr>
          <p:nvPr/>
        </p:nvPicPr>
        <p:blipFill>
          <a:blip r:embed="rId11">
            <a:extLst>
              <a:ext uri="{28A0092B-C50C-407E-A947-70E740481C1C}">
                <a14:useLocalDpi xmlns:a14="http://schemas.microsoft.com/office/drawing/2010/main" val="0"/>
              </a:ext>
            </a:extLst>
          </a:blip>
          <a:srcRect/>
          <a:stretch>
            <a:fillRect/>
          </a:stretch>
        </p:blipFill>
        <p:spPr bwMode="auto">
          <a:xfrm>
            <a:off x="7829672" y="6148026"/>
            <a:ext cx="981723" cy="541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feld 19">
            <a:extLst>
              <a:ext uri="{FF2B5EF4-FFF2-40B4-BE49-F238E27FC236}">
                <a16:creationId xmlns:a16="http://schemas.microsoft.com/office/drawing/2014/main" id="{5C25E641-84BA-4213-A03D-1208209485F4}"/>
              </a:ext>
            </a:extLst>
          </p:cNvPr>
          <p:cNvSpPr txBox="1"/>
          <p:nvPr/>
        </p:nvSpPr>
        <p:spPr>
          <a:xfrm>
            <a:off x="6697360" y="5250840"/>
            <a:ext cx="4610589" cy="523220"/>
          </a:xfrm>
          <a:prstGeom prst="rect">
            <a:avLst/>
          </a:prstGeom>
          <a:noFill/>
        </p:spPr>
        <p:txBody>
          <a:bodyPr wrap="square" rtlCol="0">
            <a:spAutoFit/>
          </a:bodyPr>
          <a:lstStyle/>
          <a:p>
            <a:pPr algn="r"/>
            <a:r>
              <a:rPr lang="de-DE" sz="1400" b="1" dirty="0">
                <a:solidFill>
                  <a:srgbClr val="003D81"/>
                </a:solidFill>
                <a:latin typeface="Calibri" panose="020F0502020204030204" pitchFamily="34" charset="0"/>
              </a:rPr>
              <a:t>International Joint Laboratory </a:t>
            </a:r>
            <a:r>
              <a:rPr lang="de-DE" sz="1400" b="1" dirty="0" err="1">
                <a:solidFill>
                  <a:srgbClr val="003D81"/>
                </a:solidFill>
                <a:latin typeface="Calibri" panose="020F0502020204030204" pitchFamily="34" charset="0"/>
              </a:rPr>
              <a:t>for</a:t>
            </a:r>
            <a:endParaRPr lang="de-DE" sz="1400" b="1" dirty="0">
              <a:solidFill>
                <a:srgbClr val="003D81"/>
              </a:solidFill>
              <a:latin typeface="Calibri" panose="020F0502020204030204" pitchFamily="34" charset="0"/>
            </a:endParaRPr>
          </a:p>
          <a:p>
            <a:pPr algn="r"/>
            <a:r>
              <a:rPr lang="de-DE" sz="1400" b="1" dirty="0" err="1">
                <a:solidFill>
                  <a:srgbClr val="003D81"/>
                </a:solidFill>
                <a:latin typeface="Calibri" panose="020F0502020204030204" pitchFamily="34" charset="0"/>
              </a:rPr>
              <a:t>Trapped</a:t>
            </a:r>
            <a:r>
              <a:rPr lang="de-DE" sz="1400" b="1" dirty="0">
                <a:solidFill>
                  <a:srgbClr val="003D81"/>
                </a:solidFill>
                <a:latin typeface="Calibri" panose="020F0502020204030204" pitchFamily="34" charset="0"/>
              </a:rPr>
              <a:t>-Ion Integrated </a:t>
            </a:r>
            <a:r>
              <a:rPr lang="de-DE" sz="1400" b="1" dirty="0" err="1">
                <a:solidFill>
                  <a:srgbClr val="003D81"/>
                </a:solidFill>
                <a:latin typeface="Calibri" panose="020F0502020204030204" pitchFamily="34" charset="0"/>
              </a:rPr>
              <a:t>Atomic-Photonic</a:t>
            </a:r>
            <a:r>
              <a:rPr lang="de-DE" sz="1400" b="1" dirty="0">
                <a:solidFill>
                  <a:srgbClr val="003D81"/>
                </a:solidFill>
                <a:latin typeface="Calibri" panose="020F0502020204030204" pitchFamily="34" charset="0"/>
              </a:rPr>
              <a:t> </a:t>
            </a:r>
            <a:r>
              <a:rPr lang="de-DE" sz="1400" b="1" dirty="0" err="1">
                <a:solidFill>
                  <a:srgbClr val="003D81"/>
                </a:solidFill>
                <a:latin typeface="Calibri" panose="020F0502020204030204" pitchFamily="34" charset="0"/>
              </a:rPr>
              <a:t>Circuits</a:t>
            </a:r>
            <a:endParaRPr lang="de-DE" sz="1400" b="1" dirty="0">
              <a:solidFill>
                <a:srgbClr val="003D81"/>
              </a:solidFill>
              <a:latin typeface="Calibri" panose="020F0502020204030204" pitchFamily="34" charset="0"/>
            </a:endParaRPr>
          </a:p>
        </p:txBody>
      </p:sp>
      <p:pic>
        <p:nvPicPr>
          <p:cNvPr id="21" name="Grafik 20">
            <a:extLst>
              <a:ext uri="{FF2B5EF4-FFF2-40B4-BE49-F238E27FC236}">
                <a16:creationId xmlns:a16="http://schemas.microsoft.com/office/drawing/2014/main" id="{73D4D172-F899-4E64-B6D8-374F5F9D9045}"/>
              </a:ext>
            </a:extLst>
          </p:cNvPr>
          <p:cNvPicPr>
            <a:picLocks noChangeAspect="1"/>
          </p:cNvPicPr>
          <p:nvPr/>
        </p:nvPicPr>
        <p:blipFill rotWithShape="1">
          <a:blip r:embed="rId12" cstate="screen">
            <a:extLst>
              <a:ext uri="{28A0092B-C50C-407E-A947-70E740481C1C}">
                <a14:useLocalDpi xmlns:a14="http://schemas.microsoft.com/office/drawing/2010/main" val="0"/>
              </a:ext>
            </a:extLst>
          </a:blip>
          <a:srcRect/>
          <a:stretch/>
        </p:blipFill>
        <p:spPr>
          <a:xfrm>
            <a:off x="9040349" y="4384754"/>
            <a:ext cx="2157046" cy="792041"/>
          </a:xfrm>
          <a:prstGeom prst="rect">
            <a:avLst/>
          </a:prstGeom>
        </p:spPr>
      </p:pic>
      <p:sp>
        <p:nvSpPr>
          <p:cNvPr id="22" name="Text Box 3">
            <a:extLst>
              <a:ext uri="{FF2B5EF4-FFF2-40B4-BE49-F238E27FC236}">
                <a16:creationId xmlns:a16="http://schemas.microsoft.com/office/drawing/2014/main" id="{6882C31D-7739-4C1A-B95D-8C0FEC6322F9}"/>
              </a:ext>
            </a:extLst>
          </p:cNvPr>
          <p:cNvSpPr txBox="1">
            <a:spLocks noChangeArrowheads="1"/>
          </p:cNvSpPr>
          <p:nvPr/>
        </p:nvSpPr>
        <p:spPr bwMode="auto">
          <a:xfrm>
            <a:off x="337939" y="4537643"/>
            <a:ext cx="2693988"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 typeface="Arial" panose="020B0604020202020204" pitchFamily="34" charset="0"/>
              <a:buNone/>
            </a:pPr>
            <a:r>
              <a:rPr lang="de-DE" altLang="de-DE" sz="1200" b="1" dirty="0">
                <a:latin typeface="Calibri" panose="020F0502020204030204" pitchFamily="34" charset="0"/>
              </a:rPr>
              <a:t>Int. </a:t>
            </a:r>
            <a:r>
              <a:rPr lang="de-DE" altLang="de-DE" sz="1200" b="1" dirty="0" err="1">
                <a:latin typeface="Calibri" panose="020F0502020204030204" pitchFamily="34" charset="0"/>
              </a:rPr>
              <a:t>Collaborations</a:t>
            </a:r>
            <a:r>
              <a:rPr lang="de-DE" altLang="de-DE" sz="1200" b="1" dirty="0">
                <a:latin typeface="Calibri" panose="020F0502020204030204" pitchFamily="34" charset="0"/>
              </a:rPr>
              <a:t>:</a:t>
            </a:r>
            <a:r>
              <a:rPr lang="de-DE" altLang="de-DE" sz="1200" dirty="0">
                <a:latin typeface="Calibri" panose="020F0502020204030204" pitchFamily="34" charset="0"/>
              </a:rPr>
              <a:t>	</a:t>
            </a:r>
          </a:p>
          <a:p>
            <a:pPr eaLnBrk="1" hangingPunct="1">
              <a:spcBef>
                <a:spcPct val="0"/>
              </a:spcBef>
              <a:buFont typeface="Arial" panose="020B0604020202020204" pitchFamily="34" charset="0"/>
              <a:buNone/>
            </a:pPr>
            <a:r>
              <a:rPr lang="de-DE" altLang="de-DE" sz="1200" dirty="0">
                <a:latin typeface="Calibri" panose="020F0502020204030204" pitchFamily="34" charset="0"/>
              </a:rPr>
              <a:t>NICT </a:t>
            </a:r>
            <a:r>
              <a:rPr lang="de-DE" altLang="de-DE" sz="1200" dirty="0" err="1">
                <a:latin typeface="Calibri" panose="020F0502020204030204" pitchFamily="34" charset="0"/>
              </a:rPr>
              <a:t>Toyko</a:t>
            </a:r>
            <a:r>
              <a:rPr lang="de-DE" altLang="de-DE" sz="1200" dirty="0">
                <a:latin typeface="Calibri" panose="020F0502020204030204" pitchFamily="34" charset="0"/>
              </a:rPr>
              <a:t> (J)</a:t>
            </a:r>
          </a:p>
          <a:p>
            <a:pPr eaLnBrk="1" hangingPunct="1">
              <a:spcBef>
                <a:spcPct val="0"/>
              </a:spcBef>
              <a:buFont typeface="Arial" panose="020B0604020202020204" pitchFamily="34" charset="0"/>
              <a:buNone/>
            </a:pPr>
            <a:r>
              <a:rPr lang="de-DE" altLang="de-DE" sz="1200" dirty="0">
                <a:latin typeface="Calibri" panose="020F0502020204030204" pitchFamily="34" charset="0"/>
              </a:rPr>
              <a:t>University </a:t>
            </a:r>
            <a:r>
              <a:rPr lang="de-DE" altLang="de-DE" sz="1200" dirty="0" err="1">
                <a:latin typeface="Calibri" panose="020F0502020204030204" pitchFamily="34" charset="0"/>
              </a:rPr>
              <a:t>of</a:t>
            </a:r>
            <a:r>
              <a:rPr lang="de-DE" altLang="de-DE" sz="1200" dirty="0">
                <a:latin typeface="Calibri" panose="020F0502020204030204" pitchFamily="34" charset="0"/>
              </a:rPr>
              <a:t> Osaka (J)</a:t>
            </a:r>
          </a:p>
          <a:p>
            <a:pPr eaLnBrk="1" hangingPunct="1">
              <a:spcBef>
                <a:spcPct val="0"/>
              </a:spcBef>
              <a:buFont typeface="Arial" panose="020B0604020202020204" pitchFamily="34" charset="0"/>
              <a:buNone/>
            </a:pPr>
            <a:r>
              <a:rPr lang="de-DE" altLang="de-DE" sz="1200" dirty="0">
                <a:latin typeface="Calibri" panose="020F0502020204030204" pitchFamily="34" charset="0"/>
              </a:rPr>
              <a:t>CMI (Prag, </a:t>
            </a:r>
            <a:r>
              <a:rPr lang="de-DE" altLang="de-DE" sz="1200" dirty="0" err="1">
                <a:latin typeface="Calibri" panose="020F0502020204030204" pitchFamily="34" charset="0"/>
              </a:rPr>
              <a:t>Cz</a:t>
            </a:r>
            <a:r>
              <a:rPr lang="de-DE" altLang="de-DE" sz="1200" dirty="0">
                <a:latin typeface="Calibri" panose="020F0502020204030204" pitchFamily="34" charset="0"/>
              </a:rPr>
              <a:t>)</a:t>
            </a:r>
          </a:p>
          <a:p>
            <a:pPr eaLnBrk="1" hangingPunct="1">
              <a:spcBef>
                <a:spcPct val="0"/>
              </a:spcBef>
              <a:buFont typeface="Arial" panose="020B0604020202020204" pitchFamily="34" charset="0"/>
              <a:buNone/>
            </a:pPr>
            <a:r>
              <a:rPr lang="de-DE" altLang="de-DE" sz="1200" dirty="0">
                <a:latin typeface="Calibri" panose="020F0502020204030204" pitchFamily="34" charset="0"/>
              </a:rPr>
              <a:t>NPL (London, UK)</a:t>
            </a:r>
          </a:p>
          <a:p>
            <a:pPr eaLnBrk="1" hangingPunct="1">
              <a:spcBef>
                <a:spcPct val="0"/>
              </a:spcBef>
              <a:buFontTx/>
              <a:buNone/>
            </a:pPr>
            <a:r>
              <a:rPr lang="de-DE" altLang="de-DE" sz="1200" dirty="0">
                <a:latin typeface="Calibri" panose="020F0502020204030204" pitchFamily="34" charset="0"/>
              </a:rPr>
              <a:t>W. Zurek (Los Alamos NL)</a:t>
            </a:r>
            <a:br>
              <a:rPr lang="de-DE" altLang="de-DE" sz="1200" dirty="0">
                <a:latin typeface="Calibri" panose="020F0502020204030204" pitchFamily="34" charset="0"/>
              </a:rPr>
            </a:br>
            <a:r>
              <a:rPr lang="de-DE" altLang="de-DE" sz="1200" dirty="0">
                <a:latin typeface="Calibri" panose="020F0502020204030204" pitchFamily="34" charset="0"/>
              </a:rPr>
              <a:t>R. </a:t>
            </a:r>
            <a:r>
              <a:rPr lang="de-DE" altLang="de-DE" sz="1200" dirty="0" err="1">
                <a:latin typeface="Calibri" panose="020F0502020204030204" pitchFamily="34" charset="0"/>
              </a:rPr>
              <a:t>Nigmatullin</a:t>
            </a:r>
            <a:r>
              <a:rPr lang="de-DE" altLang="de-DE" sz="1200" dirty="0">
                <a:latin typeface="Calibri" panose="020F0502020204030204" pitchFamily="34" charset="0"/>
              </a:rPr>
              <a:t> (Uni Sydney, Au) </a:t>
            </a:r>
          </a:p>
          <a:p>
            <a:pPr eaLnBrk="1" hangingPunct="1">
              <a:spcBef>
                <a:spcPct val="0"/>
              </a:spcBef>
              <a:buFontTx/>
              <a:buNone/>
            </a:pPr>
            <a:r>
              <a:rPr lang="de-DE" altLang="de-DE" sz="1200" dirty="0">
                <a:latin typeface="Calibri" panose="020F0502020204030204" pitchFamily="34" charset="0"/>
              </a:rPr>
              <a:t>Haggai Landa (IBM, IL)</a:t>
            </a:r>
          </a:p>
          <a:p>
            <a:pPr eaLnBrk="1" hangingPunct="1">
              <a:spcBef>
                <a:spcPct val="0"/>
              </a:spcBef>
              <a:buFontTx/>
              <a:buNone/>
            </a:pPr>
            <a:r>
              <a:rPr lang="de-DE" altLang="de-DE" sz="1200" dirty="0">
                <a:latin typeface="Calibri" panose="020F0502020204030204" pitchFamily="34" charset="0"/>
              </a:rPr>
              <a:t>…</a:t>
            </a:r>
            <a:br>
              <a:rPr lang="de-DE" altLang="de-DE" sz="1200" dirty="0">
                <a:latin typeface="Calibri" panose="020F0502020204030204" pitchFamily="34" charset="0"/>
              </a:rPr>
            </a:br>
            <a:r>
              <a:rPr lang="de-DE" altLang="de-DE" sz="1200" dirty="0">
                <a:latin typeface="Calibri" panose="020F0502020204030204" pitchFamily="34" charset="0"/>
              </a:rPr>
              <a:t>		</a:t>
            </a:r>
          </a:p>
        </p:txBody>
      </p:sp>
      <p:sp>
        <p:nvSpPr>
          <p:cNvPr id="23" name="Rechteck 2">
            <a:extLst>
              <a:ext uri="{FF2B5EF4-FFF2-40B4-BE49-F238E27FC236}">
                <a16:creationId xmlns:a16="http://schemas.microsoft.com/office/drawing/2014/main" id="{ECD95190-D82A-4EC7-B948-1FA9EF354B4A}"/>
              </a:ext>
            </a:extLst>
          </p:cNvPr>
          <p:cNvSpPr>
            <a:spLocks noChangeArrowheads="1"/>
          </p:cNvSpPr>
          <p:nvPr/>
        </p:nvSpPr>
        <p:spPr bwMode="auto">
          <a:xfrm>
            <a:off x="2763074" y="4660309"/>
            <a:ext cx="2061590"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200" b="1" dirty="0" err="1">
                <a:latin typeface="Calibri" panose="020F0502020204030204" pitchFamily="34" charset="0"/>
              </a:rPr>
              <a:t>Visiting</a:t>
            </a:r>
            <a:r>
              <a:rPr lang="de-DE" altLang="de-DE" sz="1200" b="1" dirty="0">
                <a:latin typeface="Calibri" panose="020F0502020204030204" pitchFamily="34" charset="0"/>
              </a:rPr>
              <a:t> </a:t>
            </a:r>
            <a:r>
              <a:rPr lang="de-DE" altLang="de-DE" sz="1200" b="1" dirty="0" err="1">
                <a:latin typeface="Calibri" panose="020F0502020204030204" pitchFamily="34" charset="0"/>
              </a:rPr>
              <a:t>scientists</a:t>
            </a:r>
            <a:r>
              <a:rPr lang="de-DE" altLang="de-DE" sz="1200" dirty="0">
                <a:latin typeface="Calibri" panose="020F0502020204030204" pitchFamily="34" charset="0"/>
              </a:rPr>
              <a:t>:	</a:t>
            </a:r>
          </a:p>
          <a:p>
            <a:pPr>
              <a:spcBef>
                <a:spcPct val="0"/>
              </a:spcBef>
              <a:buFont typeface="Arial" panose="020B0604020202020204" pitchFamily="34" charset="0"/>
              <a:buNone/>
            </a:pPr>
            <a:r>
              <a:rPr lang="de-DE" altLang="de-DE" sz="1200" dirty="0">
                <a:latin typeface="Calibri" panose="020F0502020204030204" pitchFamily="34" charset="0"/>
              </a:rPr>
              <a:t>S. </a:t>
            </a:r>
            <a:r>
              <a:rPr lang="de-DE" altLang="de-DE" sz="1200" dirty="0" err="1">
                <a:latin typeface="Calibri" panose="020F0502020204030204" pitchFamily="34" charset="0"/>
              </a:rPr>
              <a:t>Ignatovich</a:t>
            </a:r>
            <a:r>
              <a:rPr lang="de-DE" altLang="de-DE" sz="1200" dirty="0">
                <a:latin typeface="Calibri" panose="020F0502020204030204" pitchFamily="34" charset="0"/>
              </a:rPr>
              <a:t> (ILP, Novosibirsk)</a:t>
            </a:r>
          </a:p>
          <a:p>
            <a:pPr>
              <a:spcBef>
                <a:spcPct val="0"/>
              </a:spcBef>
              <a:buFont typeface="Arial" panose="020B0604020202020204" pitchFamily="34" charset="0"/>
              <a:buNone/>
            </a:pPr>
            <a:r>
              <a:rPr lang="de-DE" altLang="de-DE" sz="1200" dirty="0">
                <a:latin typeface="Calibri" panose="020F0502020204030204" pitchFamily="34" charset="0"/>
              </a:rPr>
              <a:t>N. </a:t>
            </a:r>
            <a:r>
              <a:rPr lang="de-DE" altLang="de-DE" sz="1200" dirty="0" err="1">
                <a:latin typeface="Calibri" panose="020F0502020204030204" pitchFamily="34" charset="0"/>
              </a:rPr>
              <a:t>Ohtsubo</a:t>
            </a:r>
            <a:r>
              <a:rPr lang="de-DE" altLang="de-DE" sz="1200" dirty="0">
                <a:latin typeface="Calibri" panose="020F0502020204030204" pitchFamily="34" charset="0"/>
              </a:rPr>
              <a:t> (NICT, Tokyo)</a:t>
            </a:r>
          </a:p>
          <a:p>
            <a:pPr>
              <a:spcBef>
                <a:spcPct val="0"/>
              </a:spcBef>
              <a:buFont typeface="Arial" panose="020B0604020202020204" pitchFamily="34" charset="0"/>
              <a:buNone/>
            </a:pPr>
            <a:r>
              <a:rPr lang="de-DE" altLang="de-DE" sz="1200" dirty="0">
                <a:latin typeface="Calibri" panose="020F0502020204030204" pitchFamily="34" charset="0"/>
              </a:rPr>
              <a:t>M. </a:t>
            </a:r>
            <a:r>
              <a:rPr lang="de-DE" altLang="de-DE" sz="1200" dirty="0" err="1">
                <a:latin typeface="Calibri" panose="020F0502020204030204" pitchFamily="34" charset="0"/>
              </a:rPr>
              <a:t>Kitao</a:t>
            </a:r>
            <a:r>
              <a:rPr lang="de-DE" altLang="de-DE" sz="1200" dirty="0">
                <a:latin typeface="Calibri" panose="020F0502020204030204" pitchFamily="34" charset="0"/>
              </a:rPr>
              <a:t> (Osaka University)</a:t>
            </a:r>
          </a:p>
          <a:p>
            <a:pPr>
              <a:spcBef>
                <a:spcPct val="0"/>
              </a:spcBef>
              <a:buFont typeface="Arial" panose="020B0604020202020204" pitchFamily="34" charset="0"/>
              <a:buNone/>
            </a:pPr>
            <a:r>
              <a:rPr lang="de-DE" altLang="de-DE" sz="1200" dirty="0">
                <a:latin typeface="Calibri" panose="020F0502020204030204" pitchFamily="34" charset="0"/>
              </a:rPr>
              <a:t>M. </a:t>
            </a:r>
            <a:r>
              <a:rPr lang="de-DE" altLang="de-DE" sz="1200" dirty="0" err="1">
                <a:latin typeface="Calibri" panose="020F0502020204030204" pitchFamily="34" charset="0"/>
              </a:rPr>
              <a:t>Doležal</a:t>
            </a:r>
            <a:r>
              <a:rPr lang="de-DE" altLang="de-DE" sz="1200" dirty="0">
                <a:latin typeface="Calibri" panose="020F0502020204030204" pitchFamily="34" charset="0"/>
              </a:rPr>
              <a:t> (CMI, Prag)</a:t>
            </a:r>
          </a:p>
          <a:p>
            <a:pPr>
              <a:spcBef>
                <a:spcPct val="0"/>
              </a:spcBef>
              <a:buFont typeface="Arial" panose="020B0604020202020204" pitchFamily="34" charset="0"/>
              <a:buNone/>
            </a:pPr>
            <a:r>
              <a:rPr lang="de-DE" altLang="de-DE" sz="1200" dirty="0">
                <a:latin typeface="Calibri" panose="020F0502020204030204" pitchFamily="34" charset="0"/>
              </a:rPr>
              <a:t>L. </a:t>
            </a:r>
            <a:r>
              <a:rPr lang="de-DE" altLang="de-DE" sz="1200" dirty="0" err="1">
                <a:latin typeface="Calibri" panose="020F0502020204030204" pitchFamily="34" charset="0"/>
              </a:rPr>
              <a:t>Ye</a:t>
            </a:r>
            <a:r>
              <a:rPr lang="de-DE" altLang="de-DE" sz="1200" dirty="0">
                <a:latin typeface="Calibri" panose="020F0502020204030204" pitchFamily="34" charset="0"/>
              </a:rPr>
              <a:t> (JPL/CALTECH)</a:t>
            </a:r>
          </a:p>
          <a:p>
            <a:pPr>
              <a:spcBef>
                <a:spcPct val="0"/>
              </a:spcBef>
              <a:buFont typeface="Arial" panose="020B0604020202020204" pitchFamily="34" charset="0"/>
              <a:buNone/>
            </a:pPr>
            <a:r>
              <a:rPr lang="de-DE" altLang="de-DE" sz="1200" dirty="0">
                <a:latin typeface="Calibri" panose="020F0502020204030204" pitchFamily="34" charset="0"/>
              </a:rPr>
              <a:t>…</a:t>
            </a:r>
          </a:p>
        </p:txBody>
      </p:sp>
      <p:pic>
        <p:nvPicPr>
          <p:cNvPr id="25" name="Grafik 24">
            <a:extLst>
              <a:ext uri="{FF2B5EF4-FFF2-40B4-BE49-F238E27FC236}">
                <a16:creationId xmlns:a16="http://schemas.microsoft.com/office/drawing/2014/main" id="{965D6585-F8A4-4BE7-A5E6-B5D9E0177D6F}"/>
              </a:ext>
            </a:extLst>
          </p:cNvPr>
          <p:cNvPicPr>
            <a:picLocks noChangeAspect="1"/>
          </p:cNvPicPr>
          <p:nvPr/>
        </p:nvPicPr>
        <p:blipFill>
          <a:blip r:embed="rId13"/>
          <a:stretch>
            <a:fillRect/>
          </a:stretch>
        </p:blipFill>
        <p:spPr>
          <a:xfrm>
            <a:off x="10266245" y="5770953"/>
            <a:ext cx="1204912" cy="1085850"/>
          </a:xfrm>
          <a:prstGeom prst="rect">
            <a:avLst/>
          </a:prstGeom>
        </p:spPr>
      </p:pic>
      <p:pic>
        <p:nvPicPr>
          <p:cNvPr id="26" name="Grafik 25">
            <a:extLst>
              <a:ext uri="{FF2B5EF4-FFF2-40B4-BE49-F238E27FC236}">
                <a16:creationId xmlns:a16="http://schemas.microsoft.com/office/drawing/2014/main" id="{4E373686-5177-4B19-BAAF-2E96E8D567EE}"/>
              </a:ext>
            </a:extLst>
          </p:cNvPr>
          <p:cNvPicPr>
            <a:picLocks noChangeAspect="1"/>
          </p:cNvPicPr>
          <p:nvPr/>
        </p:nvPicPr>
        <p:blipFill>
          <a:blip r:embed="rId14"/>
          <a:stretch>
            <a:fillRect/>
          </a:stretch>
        </p:blipFill>
        <p:spPr>
          <a:xfrm>
            <a:off x="4373006" y="5786926"/>
            <a:ext cx="940985" cy="1053903"/>
          </a:xfrm>
          <a:prstGeom prst="rect">
            <a:avLst/>
          </a:prstGeom>
        </p:spPr>
      </p:pic>
      <p:sp>
        <p:nvSpPr>
          <p:cNvPr id="35" name="Rechteck 2">
            <a:extLst>
              <a:ext uri="{FF2B5EF4-FFF2-40B4-BE49-F238E27FC236}">
                <a16:creationId xmlns:a16="http://schemas.microsoft.com/office/drawing/2014/main" id="{50A43018-31F6-4A8F-B446-F61F0D55F340}"/>
              </a:ext>
            </a:extLst>
          </p:cNvPr>
          <p:cNvSpPr>
            <a:spLocks noChangeArrowheads="1"/>
          </p:cNvSpPr>
          <p:nvPr/>
        </p:nvSpPr>
        <p:spPr bwMode="auto">
          <a:xfrm>
            <a:off x="5336013" y="4531778"/>
            <a:ext cx="2031325" cy="15696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200" b="1" dirty="0">
                <a:latin typeface="Calibri" panose="020F0502020204030204" pitchFamily="34" charset="0"/>
              </a:rPr>
              <a:t>Industry Partners</a:t>
            </a:r>
            <a:r>
              <a:rPr lang="de-DE" altLang="de-DE" sz="1200" dirty="0">
                <a:latin typeface="Calibri" panose="020F0502020204030204" pitchFamily="34" charset="0"/>
              </a:rPr>
              <a:t>:	</a:t>
            </a:r>
          </a:p>
          <a:p>
            <a:pPr>
              <a:spcBef>
                <a:spcPct val="0"/>
              </a:spcBef>
              <a:buFont typeface="Arial" panose="020B0604020202020204" pitchFamily="34" charset="0"/>
              <a:buNone/>
            </a:pPr>
            <a:r>
              <a:rPr lang="de-DE" altLang="de-DE" sz="1200" dirty="0" err="1">
                <a:latin typeface="Calibri" panose="020F0502020204030204" pitchFamily="34" charset="0"/>
              </a:rPr>
              <a:t>Grintech</a:t>
            </a:r>
            <a:r>
              <a:rPr lang="de-DE" altLang="de-DE" sz="1200" dirty="0">
                <a:latin typeface="Calibri" panose="020F0502020204030204" pitchFamily="34" charset="0"/>
              </a:rPr>
              <a:t> (Jena)</a:t>
            </a:r>
          </a:p>
          <a:p>
            <a:pPr>
              <a:spcBef>
                <a:spcPct val="0"/>
              </a:spcBef>
              <a:buFont typeface="Arial" panose="020B0604020202020204" pitchFamily="34" charset="0"/>
              <a:buNone/>
            </a:pPr>
            <a:r>
              <a:rPr lang="de-DE" altLang="de-DE" sz="1200" dirty="0" err="1">
                <a:latin typeface="Calibri" panose="020F0502020204030204" pitchFamily="34" charset="0"/>
              </a:rPr>
              <a:t>Naneo</a:t>
            </a:r>
            <a:r>
              <a:rPr lang="de-DE" altLang="de-DE" sz="1200" dirty="0">
                <a:latin typeface="Calibri" panose="020F0502020204030204" pitchFamily="34" charset="0"/>
              </a:rPr>
              <a:t> (Lindau)</a:t>
            </a:r>
          </a:p>
          <a:p>
            <a:pPr>
              <a:spcBef>
                <a:spcPct val="0"/>
              </a:spcBef>
              <a:buFont typeface="Arial" panose="020B0604020202020204" pitchFamily="34" charset="0"/>
              <a:buNone/>
            </a:pPr>
            <a:r>
              <a:rPr lang="de-DE" altLang="de-DE" sz="1200" dirty="0">
                <a:latin typeface="Calibri" panose="020F0502020204030204" pitchFamily="34" charset="0"/>
              </a:rPr>
              <a:t>D&amp;G (Stuttgart)</a:t>
            </a:r>
          </a:p>
          <a:p>
            <a:pPr>
              <a:spcBef>
                <a:spcPct val="0"/>
              </a:spcBef>
              <a:buFont typeface="Arial" panose="020B0604020202020204" pitchFamily="34" charset="0"/>
              <a:buNone/>
            </a:pPr>
            <a:r>
              <a:rPr lang="de-DE" altLang="de-DE" sz="1200" dirty="0" err="1">
                <a:latin typeface="Calibri" panose="020F0502020204030204" pitchFamily="34" charset="0"/>
              </a:rPr>
              <a:t>Toptica</a:t>
            </a:r>
            <a:r>
              <a:rPr lang="de-DE" altLang="de-DE" sz="1200" dirty="0">
                <a:latin typeface="Calibri" panose="020F0502020204030204" pitchFamily="34" charset="0"/>
              </a:rPr>
              <a:t> (München)</a:t>
            </a:r>
          </a:p>
          <a:p>
            <a:pPr>
              <a:spcBef>
                <a:spcPct val="0"/>
              </a:spcBef>
              <a:buFont typeface="Arial" panose="020B0604020202020204" pitchFamily="34" charset="0"/>
              <a:buNone/>
            </a:pPr>
            <a:r>
              <a:rPr lang="de-DE" altLang="de-DE" sz="1200" dirty="0" err="1">
                <a:latin typeface="Calibri" panose="020F0502020204030204" pitchFamily="34" charset="0"/>
              </a:rPr>
              <a:t>Vacom</a:t>
            </a:r>
            <a:r>
              <a:rPr lang="de-DE" altLang="de-DE" sz="1200" dirty="0">
                <a:latin typeface="Calibri" panose="020F0502020204030204" pitchFamily="34" charset="0"/>
              </a:rPr>
              <a:t> (Jena)</a:t>
            </a:r>
          </a:p>
          <a:p>
            <a:pPr>
              <a:spcBef>
                <a:spcPct val="0"/>
              </a:spcBef>
              <a:buFont typeface="Arial" panose="020B0604020202020204" pitchFamily="34" charset="0"/>
              <a:buNone/>
            </a:pPr>
            <a:r>
              <a:rPr lang="de-DE" altLang="de-DE" sz="1200" dirty="0">
                <a:latin typeface="Calibri" panose="020F0502020204030204" pitchFamily="34" charset="0"/>
              </a:rPr>
              <a:t>Infineon (Munich)</a:t>
            </a:r>
          </a:p>
          <a:p>
            <a:pPr>
              <a:spcBef>
                <a:spcPct val="0"/>
              </a:spcBef>
              <a:buFont typeface="Arial" panose="020B0604020202020204" pitchFamily="34" charset="0"/>
              <a:buNone/>
            </a:pPr>
            <a:r>
              <a:rPr lang="de-DE" altLang="de-DE" sz="1200" dirty="0">
                <a:latin typeface="Calibri" panose="020F0502020204030204" pitchFamily="34" charset="0"/>
              </a:rPr>
              <a:t>…</a:t>
            </a:r>
          </a:p>
        </p:txBody>
      </p:sp>
      <p:sp>
        <p:nvSpPr>
          <p:cNvPr id="38" name="Untertitel 7">
            <a:extLst>
              <a:ext uri="{FF2B5EF4-FFF2-40B4-BE49-F238E27FC236}">
                <a16:creationId xmlns:a16="http://schemas.microsoft.com/office/drawing/2014/main" id="{E5CB9831-4963-42EC-B977-697F88A39052}"/>
              </a:ext>
            </a:extLst>
          </p:cNvPr>
          <p:cNvSpPr>
            <a:spLocks noGrp="1"/>
          </p:cNvSpPr>
          <p:nvPr>
            <p:ph type="subTitle" idx="1"/>
          </p:nvPr>
        </p:nvSpPr>
        <p:spPr>
          <a:xfrm>
            <a:off x="0" y="103216"/>
            <a:ext cx="12192000" cy="761020"/>
          </a:xfrm>
        </p:spPr>
        <p:txBody>
          <a:bodyPr/>
          <a:lstStyle/>
          <a:p>
            <a:r>
              <a:rPr lang="en-US" dirty="0">
                <a:solidFill>
                  <a:schemeClr val="bg1"/>
                </a:solidFill>
              </a:rPr>
              <a:t>The Team </a:t>
            </a:r>
            <a:r>
              <a:rPr lang="en-US" altLang="de-DE" dirty="0">
                <a:solidFill>
                  <a:schemeClr val="bg1"/>
                </a:solidFill>
              </a:rPr>
              <a:t>“Quantum Clocks and Complex Systems”</a:t>
            </a:r>
            <a:endParaRPr lang="de-DE" dirty="0">
              <a:solidFill>
                <a:schemeClr val="bg1"/>
              </a:solidFill>
            </a:endParaRPr>
          </a:p>
        </p:txBody>
      </p:sp>
      <p:sp>
        <p:nvSpPr>
          <p:cNvPr id="3" name="Textfeld 2">
            <a:extLst>
              <a:ext uri="{FF2B5EF4-FFF2-40B4-BE49-F238E27FC236}">
                <a16:creationId xmlns:a16="http://schemas.microsoft.com/office/drawing/2014/main" id="{3B282BAE-5AD0-4D84-88EC-E097C744B0E8}"/>
              </a:ext>
            </a:extLst>
          </p:cNvPr>
          <p:cNvSpPr txBox="1"/>
          <p:nvPr/>
        </p:nvSpPr>
        <p:spPr>
          <a:xfrm rot="1060642" flipH="1">
            <a:off x="9859778" y="1155551"/>
            <a:ext cx="2368920" cy="646331"/>
          </a:xfrm>
          <a:prstGeom prst="rect">
            <a:avLst/>
          </a:prstGeom>
          <a:noFill/>
        </p:spPr>
        <p:txBody>
          <a:bodyPr wrap="square" rtlCol="0">
            <a:spAutoFit/>
          </a:bodyPr>
          <a:lstStyle/>
          <a:p>
            <a:pPr algn="ctr"/>
            <a:r>
              <a:rPr lang="de-DE" dirty="0" err="1"/>
              <a:t>exchange</a:t>
            </a:r>
            <a:r>
              <a:rPr lang="de-DE" dirty="0"/>
              <a:t> </a:t>
            </a:r>
            <a:r>
              <a:rPr lang="de-DE" dirty="0" err="1"/>
              <a:t>with</a:t>
            </a:r>
            <a:r>
              <a:rPr lang="de-DE" dirty="0"/>
              <a:t> </a:t>
            </a:r>
          </a:p>
          <a:p>
            <a:pPr algn="ctr"/>
            <a:r>
              <a:rPr lang="de-DE" dirty="0"/>
              <a:t>Osaka and Tokyo</a:t>
            </a:r>
          </a:p>
        </p:txBody>
      </p:sp>
      <p:pic>
        <p:nvPicPr>
          <p:cNvPr id="1026" name="Picture 2">
            <a:extLst>
              <a:ext uri="{FF2B5EF4-FFF2-40B4-BE49-F238E27FC236}">
                <a16:creationId xmlns:a16="http://schemas.microsoft.com/office/drawing/2014/main" id="{6E9E69E2-4956-499C-85CB-2A67D1EDA6D6}"/>
              </a:ext>
            </a:extLst>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243006" y="778420"/>
            <a:ext cx="5753406" cy="36920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675742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4D65D50-B9F4-4C26-860E-293660D3E81C}"/>
              </a:ext>
            </a:extLst>
          </p:cNvPr>
          <p:cNvSpPr/>
          <p:nvPr/>
        </p:nvSpPr>
        <p:spPr>
          <a:xfrm>
            <a:off x="1565079" y="1402673"/>
            <a:ext cx="5436440" cy="45897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5">
            <a:extLst>
              <a:ext uri="{FF2B5EF4-FFF2-40B4-BE49-F238E27FC236}">
                <a16:creationId xmlns:a16="http://schemas.microsoft.com/office/drawing/2014/main" id="{D703CEE9-015A-45E7-8794-1F7D9634FFCE}"/>
              </a:ext>
            </a:extLst>
          </p:cNvPr>
          <p:cNvSpPr txBox="1">
            <a:spLocks noChangeArrowheads="1"/>
          </p:cNvSpPr>
          <p:nvPr/>
        </p:nvSpPr>
        <p:spPr bwMode="auto">
          <a:xfrm>
            <a:off x="1675159" y="2136260"/>
            <a:ext cx="9457461" cy="652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marL="457200" indent="-457200" eaLnBrk="1" hangingPunct="1">
              <a:spcBef>
                <a:spcPct val="0"/>
              </a:spcBef>
              <a:spcAft>
                <a:spcPts val="1200"/>
              </a:spcAft>
              <a:defRPr/>
            </a:pPr>
            <a:r>
              <a:rPr lang="de-DE" altLang="de-DE" sz="2000" dirty="0">
                <a:latin typeface="Calibri" panose="020F0502020204030204" pitchFamily="34" charset="0"/>
                <a:cs typeface="Calibri" panose="020F0502020204030204" pitchFamily="34" charset="0"/>
              </a:rPr>
              <a:t>on-</a:t>
            </a:r>
            <a:r>
              <a:rPr lang="de-DE" altLang="de-DE" sz="2000" dirty="0" err="1">
                <a:latin typeface="Calibri" panose="020F0502020204030204" pitchFamily="34" charset="0"/>
                <a:cs typeface="Calibri" panose="020F0502020204030204" pitchFamily="34" charset="0"/>
              </a:rPr>
              <a:t>axis</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micromotion</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distorted</a:t>
            </a:r>
            <a:r>
              <a:rPr lang="de-DE" altLang="de-DE" sz="2000" dirty="0">
                <a:latin typeface="Calibri" panose="020F0502020204030204" pitchFamily="34" charset="0"/>
                <a:cs typeface="Calibri" panose="020F0502020204030204" pitchFamily="34" charset="0"/>
              </a:rPr>
              <a:t> E</a:t>
            </a:r>
            <a:r>
              <a:rPr lang="de-DE" altLang="de-DE" sz="2000" baseline="-25000" dirty="0">
                <a:latin typeface="Calibri" panose="020F0502020204030204" pitchFamily="34" charset="0"/>
                <a:cs typeface="Calibri" panose="020F0502020204030204" pitchFamily="34" charset="0"/>
              </a:rPr>
              <a:t>RF</a:t>
            </a:r>
            <a:r>
              <a:rPr lang="de-DE" altLang="de-DE" sz="2000" dirty="0">
                <a:latin typeface="Calibri" panose="020F0502020204030204" pitchFamily="34" charset="0"/>
                <a:cs typeface="Calibri" panose="020F0502020204030204" pitchFamily="34" charset="0"/>
              </a:rPr>
              <a:t>-</a:t>
            </a:r>
            <a:r>
              <a:rPr lang="de-DE" altLang="de-DE" sz="2000" dirty="0" err="1">
                <a:latin typeface="Calibri" panose="020F0502020204030204" pitchFamily="34" charset="0"/>
                <a:cs typeface="Calibri" panose="020F0502020204030204" pitchFamily="34" charset="0"/>
              </a:rPr>
              <a:t>fields</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FEM </a:t>
            </a:r>
            <a:r>
              <a:rPr lang="de-DE" altLang="de-DE" sz="2000" dirty="0" err="1">
                <a:latin typeface="Calibri" panose="020F0502020204030204" pitchFamily="34" charset="0"/>
                <a:cs typeface="Calibri" panose="020F0502020204030204" pitchFamily="34" charset="0"/>
                <a:sym typeface="Wingdings" panose="05000000000000000000" pitchFamily="2" charset="2"/>
              </a:rPr>
              <a:t>based</a:t>
            </a:r>
            <a:r>
              <a:rPr lang="de-DE" altLang="de-DE" sz="2000" dirty="0">
                <a:latin typeface="Calibri" panose="020F0502020204030204" pitchFamily="34" charset="0"/>
                <a:cs typeface="Calibri" panose="020F0502020204030204" pitchFamily="34" charset="0"/>
                <a:sym typeface="Wingdings" panose="05000000000000000000" pitchFamily="2" charset="2"/>
              </a:rPr>
              <a:t> design &amp; </a:t>
            </a:r>
            <a:r>
              <a:rPr lang="de-DE" altLang="de-DE" sz="2000" dirty="0" err="1">
                <a:latin typeface="Calibri" panose="020F0502020204030204" pitchFamily="34" charset="0"/>
                <a:cs typeface="Calibri" panose="020F0502020204030204" pitchFamily="34" charset="0"/>
                <a:sym typeface="Wingdings" panose="05000000000000000000" pitchFamily="2" charset="2"/>
              </a:rPr>
              <a:t>tolerances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heating</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of</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ion</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motion</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low</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noise</a:t>
            </a:r>
            <a:r>
              <a:rPr lang="de-DE" altLang="de-DE" sz="2000" dirty="0">
                <a:latin typeface="Calibri" panose="020F0502020204030204" pitchFamily="34" charset="0"/>
                <a:cs typeface="Calibri" panose="020F0502020204030204" pitchFamily="34" charset="0"/>
                <a:sym typeface="Wingdings" panose="05000000000000000000" pitchFamily="2" charset="2"/>
              </a:rPr>
              <a:t> on-board </a:t>
            </a:r>
            <a:r>
              <a:rPr lang="de-DE" altLang="de-DE" sz="2000" dirty="0" err="1">
                <a:latin typeface="Calibri" panose="020F0502020204030204" pitchFamily="34" charset="0"/>
                <a:cs typeface="Calibri" panose="020F0502020204030204" pitchFamily="34" charset="0"/>
                <a:sym typeface="Wingdings" panose="05000000000000000000" pitchFamily="2" charset="2"/>
              </a:rPr>
              <a:t>filters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warming</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of</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trap</a:t>
            </a:r>
            <a:r>
              <a:rPr lang="de-DE" altLang="de-DE" sz="2000" dirty="0">
                <a:latin typeface="Calibri" panose="020F0502020204030204" pitchFamily="34" charset="0"/>
                <a:cs typeface="Calibri" panose="020F0502020204030204" pitchFamily="34" charset="0"/>
              </a:rPr>
              <a:t> (U</a:t>
            </a:r>
            <a:r>
              <a:rPr lang="de-DE" altLang="de-DE" sz="2000" baseline="-25000" dirty="0">
                <a:latin typeface="Calibri" panose="020F0502020204030204" pitchFamily="34" charset="0"/>
                <a:cs typeface="Calibri" panose="020F0502020204030204" pitchFamily="34" charset="0"/>
              </a:rPr>
              <a:t>RF</a:t>
            </a:r>
            <a:r>
              <a:rPr lang="de-DE" altLang="de-DE" sz="2000" dirty="0">
                <a:latin typeface="Calibri" panose="020F0502020204030204" pitchFamily="34" charset="0"/>
                <a:cs typeface="Calibri" panose="020F0502020204030204" pitchFamily="34" charset="0"/>
              </a:rPr>
              <a:t> ≈1 kV, I</a:t>
            </a:r>
            <a:r>
              <a:rPr lang="de-DE" altLang="de-DE" sz="2000" baseline="-25000" dirty="0">
                <a:latin typeface="Calibri" panose="020F0502020204030204" pitchFamily="34" charset="0"/>
                <a:cs typeface="Calibri" panose="020F0502020204030204" pitchFamily="34" charset="0"/>
              </a:rPr>
              <a:t>RF</a:t>
            </a:r>
            <a:r>
              <a:rPr lang="de-DE" altLang="de-DE" sz="2000" baseline="30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≈1 A)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heat</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management</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magnetic</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fields</a:t>
            </a:r>
            <a:r>
              <a:rPr lang="de-DE" altLang="de-DE" sz="2000" dirty="0">
                <a:latin typeface="Calibri" panose="020F0502020204030204" pitchFamily="34" charset="0"/>
                <a:cs typeface="Calibri" panose="020F0502020204030204" pitchFamily="34" charset="0"/>
              </a:rPr>
              <a:t> &amp; </a:t>
            </a:r>
            <a:r>
              <a:rPr lang="de-DE" altLang="de-DE" sz="2000" dirty="0" err="1">
                <a:latin typeface="Calibri" panose="020F0502020204030204" pitchFamily="34" charset="0"/>
                <a:cs typeface="Calibri" panose="020F0502020204030204" pitchFamily="34" charset="0"/>
              </a:rPr>
              <a:t>gradients</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non-</a:t>
            </a:r>
            <a:r>
              <a:rPr lang="de-DE" altLang="de-DE" sz="2000" dirty="0" err="1">
                <a:latin typeface="Calibri" panose="020F0502020204030204" pitchFamily="34" charset="0"/>
                <a:cs typeface="Calibri" panose="020F0502020204030204" pitchFamily="34" charset="0"/>
                <a:sym typeface="Wingdings" panose="05000000000000000000" pitchFamily="2" charset="2"/>
              </a:rPr>
              <a:t>magnetic</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materials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solidFill>
                  <a:srgbClr val="C00000"/>
                </a:solidFill>
                <a:latin typeface="Calibri" panose="020F0502020204030204" pitchFamily="34" charset="0"/>
                <a:cs typeface="Calibri" panose="020F0502020204030204" pitchFamily="34" charset="0"/>
              </a:rPr>
              <a:t>quadrupole</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shifts</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averaging</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zeroing</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J ≤ ½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states</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endParaRPr lang="de-DE" altLang="de-DE" sz="2000" dirty="0">
              <a:solidFill>
                <a:srgbClr val="C00000"/>
              </a:solidFill>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b="1" dirty="0" err="1">
                <a:solidFill>
                  <a:srgbClr val="C00000"/>
                </a:solidFill>
                <a:latin typeface="Calibri" panose="020F0502020204030204" pitchFamily="34" charset="0"/>
                <a:cs typeface="Calibri" panose="020F0502020204030204" pitchFamily="34" charset="0"/>
              </a:rPr>
              <a:t>control</a:t>
            </a:r>
            <a:r>
              <a:rPr lang="de-DE" altLang="de-DE" sz="2000" b="1" dirty="0">
                <a:solidFill>
                  <a:srgbClr val="C00000"/>
                </a:solidFill>
                <a:latin typeface="Calibri" panose="020F0502020204030204" pitchFamily="34" charset="0"/>
                <a:cs typeface="Calibri" panose="020F0502020204030204" pitchFamily="34" charset="0"/>
              </a:rPr>
              <a:t> </a:t>
            </a:r>
            <a:r>
              <a:rPr lang="de-DE" altLang="de-DE" sz="2000" b="1" dirty="0" err="1">
                <a:solidFill>
                  <a:srgbClr val="C00000"/>
                </a:solidFill>
                <a:latin typeface="Calibri" panose="020F0502020204030204" pitchFamily="34" charset="0"/>
                <a:cs typeface="Calibri" panose="020F0502020204030204" pitchFamily="34" charset="0"/>
              </a:rPr>
              <a:t>of</a:t>
            </a:r>
            <a:r>
              <a:rPr lang="de-DE" altLang="de-DE" sz="2000" b="1" dirty="0">
                <a:solidFill>
                  <a:srgbClr val="C00000"/>
                </a:solidFill>
                <a:latin typeface="Calibri" panose="020F0502020204030204" pitchFamily="34" charset="0"/>
                <a:cs typeface="Calibri" panose="020F0502020204030204" pitchFamily="34" charset="0"/>
              </a:rPr>
              <a:t> a </a:t>
            </a:r>
            <a:r>
              <a:rPr lang="de-DE" altLang="de-DE" sz="2000" b="1" dirty="0" err="1">
                <a:solidFill>
                  <a:srgbClr val="C00000"/>
                </a:solidFill>
                <a:latin typeface="Calibri" panose="020F0502020204030204" pitchFamily="34" charset="0"/>
                <a:cs typeface="Calibri" panose="020F0502020204030204" pitchFamily="34" charset="0"/>
              </a:rPr>
              <a:t>complex</a:t>
            </a:r>
            <a:r>
              <a:rPr lang="de-DE" altLang="de-DE" sz="2000" b="1" dirty="0">
                <a:solidFill>
                  <a:srgbClr val="C00000"/>
                </a:solidFill>
                <a:latin typeface="Calibri" panose="020F0502020204030204" pitchFamily="34" charset="0"/>
                <a:cs typeface="Calibri" panose="020F0502020204030204" pitchFamily="34" charset="0"/>
              </a:rPr>
              <a:t> </a:t>
            </a:r>
            <a:r>
              <a:rPr lang="de-DE" altLang="de-DE" sz="2000" b="1" dirty="0" err="1">
                <a:solidFill>
                  <a:srgbClr val="C00000"/>
                </a:solidFill>
                <a:latin typeface="Calibri" panose="020F0502020204030204" pitchFamily="34" charset="0"/>
                <a:cs typeface="Calibri" panose="020F0502020204030204" pitchFamily="34" charset="0"/>
              </a:rPr>
              <a:t>many</a:t>
            </a:r>
            <a:r>
              <a:rPr lang="de-DE" altLang="de-DE" sz="2000" b="1" dirty="0">
                <a:solidFill>
                  <a:srgbClr val="C00000"/>
                </a:solidFill>
                <a:latin typeface="Calibri" panose="020F0502020204030204" pitchFamily="34" charset="0"/>
                <a:cs typeface="Calibri" panose="020F0502020204030204" pitchFamily="34" charset="0"/>
              </a:rPr>
              <a:t>-body </a:t>
            </a:r>
            <a:r>
              <a:rPr lang="de-DE" altLang="de-DE" sz="2000" b="1" dirty="0" err="1">
                <a:solidFill>
                  <a:srgbClr val="C00000"/>
                </a:solidFill>
                <a:latin typeface="Calibri" panose="020F0502020204030204" pitchFamily="34" charset="0"/>
                <a:cs typeface="Calibri" panose="020F0502020204030204" pitchFamily="34" charset="0"/>
              </a:rPr>
              <a:t>system</a:t>
            </a:r>
            <a:r>
              <a:rPr lang="de-DE" altLang="de-DE" sz="2000" dirty="0">
                <a:latin typeface="Calibri" panose="020F0502020204030204" pitchFamily="34" charset="0"/>
                <a:cs typeface="Calibri" panose="020F0502020204030204" pitchFamily="34" charset="0"/>
              </a:rPr>
              <a:t>	</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automated</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particle</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detection</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b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b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altLang="de-DE" sz="2000" dirty="0" err="1">
                <a:solidFill>
                  <a:srgbClr val="C00000"/>
                </a:solidFill>
                <a:latin typeface="Calibri" panose="020F0502020204030204" pitchFamily="34" charset="0"/>
                <a:cs typeface="Calibri" panose="020F0502020204030204" pitchFamily="34" charset="0"/>
              </a:rPr>
              <a:t>computer</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controlled</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problem</a:t>
            </a:r>
            <a:r>
              <a:rPr lang="de-DE" altLang="de-DE" sz="2000" dirty="0">
                <a:solidFill>
                  <a:srgbClr val="C00000"/>
                </a:solidFill>
                <a:latin typeface="Calibri" panose="020F0502020204030204" pitchFamily="34" charset="0"/>
                <a:cs typeface="Calibri" panose="020F0502020204030204" pitchFamily="34" charset="0"/>
              </a:rPr>
              <a:t> </a:t>
            </a:r>
            <a:br>
              <a:rPr lang="de-DE" altLang="de-DE" sz="2000" dirty="0">
                <a:solidFill>
                  <a:srgbClr val="C00000"/>
                </a:solidFill>
                <a:latin typeface="Calibri" panose="020F0502020204030204" pitchFamily="34" charset="0"/>
                <a:cs typeface="Calibri" panose="020F0502020204030204" pitchFamily="34" charset="0"/>
              </a:rPr>
            </a:b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recognition</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sorting</a:t>
            </a:r>
            <a:r>
              <a:rPr lang="de-DE" altLang="de-DE" sz="2000" dirty="0">
                <a:solidFill>
                  <a:srgbClr val="C00000"/>
                </a:solidFill>
                <a:latin typeface="Calibri" panose="020F0502020204030204" pitchFamily="34" charset="0"/>
                <a:cs typeface="Calibri" panose="020F0502020204030204" pitchFamily="34" charset="0"/>
              </a:rPr>
              <a:t> &amp; </a:t>
            </a:r>
            <a:r>
              <a:rPr lang="de-DE" altLang="de-DE" sz="2000" dirty="0" err="1">
                <a:solidFill>
                  <a:srgbClr val="C00000"/>
                </a:solidFill>
                <a:latin typeface="Calibri" panose="020F0502020204030204" pitchFamily="34" charset="0"/>
                <a:cs typeface="Calibri" panose="020F0502020204030204" pitchFamily="34" charset="0"/>
              </a:rPr>
              <a:t>reloading</a:t>
            </a:r>
            <a:endParaRPr lang="de-DE" altLang="de-DE" sz="2000" dirty="0">
              <a:solidFill>
                <a:srgbClr val="C00000"/>
              </a:solidFill>
              <a:latin typeface="Calibri" panose="020F0502020204030204" pitchFamily="34" charset="0"/>
              <a:cs typeface="Calibri" panose="020F0502020204030204" pitchFamily="34" charset="0"/>
            </a:endParaRPr>
          </a:p>
          <a:p>
            <a:pPr eaLnBrk="1" hangingPunct="1">
              <a:spcBef>
                <a:spcPct val="0"/>
              </a:spcBef>
              <a:spcAft>
                <a:spcPts val="1200"/>
              </a:spcAft>
              <a:buNone/>
              <a:defRPr/>
            </a:pP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 high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motional</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control</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altLang="de-DE" sz="2000" dirty="0" err="1">
                <a:solidFill>
                  <a:srgbClr val="C00000"/>
                </a:solidFill>
                <a:latin typeface="Calibri" panose="020F0502020204030204" pitchFamily="34" charset="0"/>
                <a:cs typeface="Calibri" panose="020F0502020204030204" pitchFamily="34" charset="0"/>
                <a:sym typeface="Wingdings" panose="05000000000000000000" pitchFamily="2" charset="2"/>
              </a:rPr>
              <a:t>phonons</a:t>
            </a:r>
            <a:r>
              <a:rPr lang="de-DE" altLang="de-DE" sz="2000" dirty="0">
                <a:solidFill>
                  <a:srgbClr val="C00000"/>
                </a:solidFill>
                <a:latin typeface="Calibri" panose="020F0502020204030204" pitchFamily="34" charset="0"/>
                <a:cs typeface="Calibri" panose="020F0502020204030204" pitchFamily="34" charset="0"/>
                <a:sym typeface="Wingdings" panose="05000000000000000000" pitchFamily="2" charset="2"/>
              </a:rPr>
              <a:t>) </a:t>
            </a:r>
            <a:endParaRPr lang="de-DE" altLang="de-DE" sz="2000" dirty="0">
              <a:solidFill>
                <a:srgbClr val="C00000"/>
              </a:solidFill>
              <a:latin typeface="Calibri" panose="020F0502020204030204" pitchFamily="34" charset="0"/>
              <a:cs typeface="Calibri" panose="020F0502020204030204" pitchFamily="34" charset="0"/>
            </a:endParaRPr>
          </a:p>
          <a:p>
            <a:pPr marL="4343400" lvl="8" indent="-457200" eaLnBrk="1" hangingPunct="1">
              <a:spcBef>
                <a:spcPct val="0"/>
              </a:spcBef>
              <a:spcAft>
                <a:spcPts val="1200"/>
              </a:spcAft>
              <a:defRPr/>
            </a:pPr>
            <a:endParaRPr lang="de-DE" altLang="de-DE" sz="8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br>
              <a:rPr lang="de-DE" altLang="de-DE" sz="2000" dirty="0">
                <a:latin typeface="Calibri" panose="020F0502020204030204" pitchFamily="34" charset="0"/>
                <a:cs typeface="Calibri" panose="020F0502020204030204" pitchFamily="34" charset="0"/>
              </a:rPr>
            </a:b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br>
              <a:rPr lang="de-DE" altLang="de-DE" sz="2000" dirty="0">
                <a:latin typeface="Calibri" panose="020F0502020204030204" pitchFamily="34" charset="0"/>
                <a:cs typeface="Calibri" panose="020F0502020204030204" pitchFamily="34" charset="0"/>
              </a:rPr>
            </a:b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endParaRPr lang="de-DE" altLang="de-DE" sz="2000" dirty="0">
              <a:latin typeface="Calibri" panose="020F0502020204030204" pitchFamily="34" charset="0"/>
              <a:cs typeface="Calibri" panose="020F0502020204030204" pitchFamily="34" charset="0"/>
            </a:endParaRPr>
          </a:p>
        </p:txBody>
      </p:sp>
      <p:pic>
        <p:nvPicPr>
          <p:cNvPr id="19" name="Picture 13">
            <a:extLst>
              <a:ext uri="{FF2B5EF4-FFF2-40B4-BE49-F238E27FC236}">
                <a16:creationId xmlns:a16="http://schemas.microsoft.com/office/drawing/2014/main" id="{8BED662F-AA59-446B-BDA5-0B9548DD324D}"/>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5267657" y="5172055"/>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3">
            <a:extLst>
              <a:ext uri="{FF2B5EF4-FFF2-40B4-BE49-F238E27FC236}">
                <a16:creationId xmlns:a16="http://schemas.microsoft.com/office/drawing/2014/main" id="{32B31B11-79B2-4B31-98C9-8567CCAEEA80}"/>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4837" y="5179584"/>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13">
            <a:extLst>
              <a:ext uri="{FF2B5EF4-FFF2-40B4-BE49-F238E27FC236}">
                <a16:creationId xmlns:a16="http://schemas.microsoft.com/office/drawing/2014/main" id="{8BD25325-DF49-4D4A-860C-CC191EACA1AB}"/>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3907847" y="5176402"/>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13">
            <a:extLst>
              <a:ext uri="{FF2B5EF4-FFF2-40B4-BE49-F238E27FC236}">
                <a16:creationId xmlns:a16="http://schemas.microsoft.com/office/drawing/2014/main" id="{0C8618C5-03D3-4217-BD0C-C31F7B3FD755}"/>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29241">
            <a:off x="3301141" y="5176403"/>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13">
            <a:extLst>
              <a:ext uri="{FF2B5EF4-FFF2-40B4-BE49-F238E27FC236}">
                <a16:creationId xmlns:a16="http://schemas.microsoft.com/office/drawing/2014/main" id="{A2246F3B-5E9B-416F-8184-3AC24B2FC10E}"/>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2582656" y="5172056"/>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Ellipse 29">
            <a:extLst>
              <a:ext uri="{FF2B5EF4-FFF2-40B4-BE49-F238E27FC236}">
                <a16:creationId xmlns:a16="http://schemas.microsoft.com/office/drawing/2014/main" id="{318921B6-A53A-4C13-A834-14A4723F1212}"/>
              </a:ext>
            </a:extLst>
          </p:cNvPr>
          <p:cNvSpPr/>
          <p:nvPr/>
        </p:nvSpPr>
        <p:spPr>
          <a:xfrm>
            <a:off x="3686735" y="5177678"/>
            <a:ext cx="261938"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1" name="Ellipse 30">
            <a:extLst>
              <a:ext uri="{FF2B5EF4-FFF2-40B4-BE49-F238E27FC236}">
                <a16:creationId xmlns:a16="http://schemas.microsoft.com/office/drawing/2014/main" id="{321EDDA5-2171-405E-B835-F0B1F8DAAAD8}"/>
              </a:ext>
            </a:extLst>
          </p:cNvPr>
          <p:cNvSpPr/>
          <p:nvPr/>
        </p:nvSpPr>
        <p:spPr>
          <a:xfrm>
            <a:off x="4323324" y="5177678"/>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2" name="Ellipse 31">
            <a:extLst>
              <a:ext uri="{FF2B5EF4-FFF2-40B4-BE49-F238E27FC236}">
                <a16:creationId xmlns:a16="http://schemas.microsoft.com/office/drawing/2014/main" id="{7AD50B84-A618-48DA-BB43-706C70A8BE99}"/>
              </a:ext>
            </a:extLst>
          </p:cNvPr>
          <p:cNvSpPr/>
          <p:nvPr/>
        </p:nvSpPr>
        <p:spPr>
          <a:xfrm>
            <a:off x="226433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3" name="Ellipse 32">
            <a:extLst>
              <a:ext uri="{FF2B5EF4-FFF2-40B4-BE49-F238E27FC236}">
                <a16:creationId xmlns:a16="http://schemas.microsoft.com/office/drawing/2014/main" id="{D2187B9F-15E0-4F2A-8052-90E5DC1764E4}"/>
              </a:ext>
            </a:extLst>
          </p:cNvPr>
          <p:cNvSpPr/>
          <p:nvPr/>
        </p:nvSpPr>
        <p:spPr>
          <a:xfrm>
            <a:off x="3097774" y="5214192"/>
            <a:ext cx="179387"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pic>
        <p:nvPicPr>
          <p:cNvPr id="34" name="Picture 13">
            <a:extLst>
              <a:ext uri="{FF2B5EF4-FFF2-40B4-BE49-F238E27FC236}">
                <a16:creationId xmlns:a16="http://schemas.microsoft.com/office/drawing/2014/main" id="{A0EABC2A-4FB9-4973-9ECC-6F3AFF8C33F3}"/>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5947592" y="5172056"/>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Ellipse 34">
            <a:extLst>
              <a:ext uri="{FF2B5EF4-FFF2-40B4-BE49-F238E27FC236}">
                <a16:creationId xmlns:a16="http://schemas.microsoft.com/office/drawing/2014/main" id="{6C38F534-D732-41F2-9007-90F08080A5FD}"/>
              </a:ext>
            </a:extLst>
          </p:cNvPr>
          <p:cNvSpPr/>
          <p:nvPr/>
        </p:nvSpPr>
        <p:spPr>
          <a:xfrm>
            <a:off x="6374374" y="5177678"/>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6" name="Ellipse 35">
            <a:extLst>
              <a:ext uri="{FF2B5EF4-FFF2-40B4-BE49-F238E27FC236}">
                <a16:creationId xmlns:a16="http://schemas.microsoft.com/office/drawing/2014/main" id="{59CA1BC1-10A6-49B2-8E30-880CDDD31FA5}"/>
              </a:ext>
            </a:extLst>
          </p:cNvPr>
          <p:cNvSpPr/>
          <p:nvPr/>
        </p:nvSpPr>
        <p:spPr>
          <a:xfrm>
            <a:off x="5774299" y="5214192"/>
            <a:ext cx="180975"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7" name="Ellipse 36">
            <a:extLst>
              <a:ext uri="{FF2B5EF4-FFF2-40B4-BE49-F238E27FC236}">
                <a16:creationId xmlns:a16="http://schemas.microsoft.com/office/drawing/2014/main" id="{E8C03D4B-F64E-4A62-89A9-61EB2AE7E91F}"/>
              </a:ext>
            </a:extLst>
          </p:cNvPr>
          <p:cNvSpPr/>
          <p:nvPr/>
        </p:nvSpPr>
        <p:spPr>
          <a:xfrm>
            <a:off x="5056749" y="5220542"/>
            <a:ext cx="179387"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8" name="Ellipse 37">
            <a:extLst>
              <a:ext uri="{FF2B5EF4-FFF2-40B4-BE49-F238E27FC236}">
                <a16:creationId xmlns:a16="http://schemas.microsoft.com/office/drawing/2014/main" id="{282B33F0-82E1-45E9-8915-C49211848CBE}"/>
              </a:ext>
            </a:extLst>
          </p:cNvPr>
          <p:cNvSpPr/>
          <p:nvPr/>
        </p:nvSpPr>
        <p:spPr>
          <a:xfrm>
            <a:off x="364228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9" name="Ellipse 38">
            <a:extLst>
              <a:ext uri="{FF2B5EF4-FFF2-40B4-BE49-F238E27FC236}">
                <a16:creationId xmlns:a16="http://schemas.microsoft.com/office/drawing/2014/main" id="{C90AD6ED-2BE9-4B02-BA32-46C0A56BEB6B}"/>
              </a:ext>
            </a:extLst>
          </p:cNvPr>
          <p:cNvSpPr/>
          <p:nvPr/>
        </p:nvSpPr>
        <p:spPr>
          <a:xfrm>
            <a:off x="432173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40" name="Ellipse 39">
            <a:extLst>
              <a:ext uri="{FF2B5EF4-FFF2-40B4-BE49-F238E27FC236}">
                <a16:creationId xmlns:a16="http://schemas.microsoft.com/office/drawing/2014/main" id="{888A8B89-4000-4EBF-8E89-B76145837AE6}"/>
              </a:ext>
            </a:extLst>
          </p:cNvPr>
          <p:cNvSpPr/>
          <p:nvPr/>
        </p:nvSpPr>
        <p:spPr>
          <a:xfrm>
            <a:off x="6329924" y="5126878"/>
            <a:ext cx="350837"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 name="Untertitel 2">
            <a:extLst>
              <a:ext uri="{FF2B5EF4-FFF2-40B4-BE49-F238E27FC236}">
                <a16:creationId xmlns:a16="http://schemas.microsoft.com/office/drawing/2014/main" id="{AE185FD9-9B65-41F3-92A3-53AE3B697FD4}"/>
              </a:ext>
            </a:extLst>
          </p:cNvPr>
          <p:cNvSpPr>
            <a:spLocks noGrp="1"/>
          </p:cNvSpPr>
          <p:nvPr>
            <p:ph type="subTitle" idx="1"/>
          </p:nvPr>
        </p:nvSpPr>
        <p:spPr/>
        <p:txBody>
          <a:bodyPr/>
          <a:lstStyle/>
          <a:p>
            <a:r>
              <a:rPr lang="de-DE" dirty="0"/>
              <a:t>Challenges</a:t>
            </a:r>
          </a:p>
        </p:txBody>
      </p:sp>
      <p:sp>
        <p:nvSpPr>
          <p:cNvPr id="4" name="Textfeld 3">
            <a:extLst>
              <a:ext uri="{FF2B5EF4-FFF2-40B4-BE49-F238E27FC236}">
                <a16:creationId xmlns:a16="http://schemas.microsoft.com/office/drawing/2014/main" id="{E9B8843F-4AF3-4847-8486-67EE65E6FE90}"/>
              </a:ext>
            </a:extLst>
          </p:cNvPr>
          <p:cNvSpPr txBox="1"/>
          <p:nvPr/>
        </p:nvSpPr>
        <p:spPr>
          <a:xfrm>
            <a:off x="7136382" y="1734098"/>
            <a:ext cx="1184940" cy="369332"/>
          </a:xfrm>
          <a:prstGeom prst="rect">
            <a:avLst/>
          </a:prstGeom>
          <a:noFill/>
        </p:spPr>
        <p:txBody>
          <a:bodyPr wrap="none" rtlCol="0">
            <a:spAutoFit/>
          </a:bodyPr>
          <a:lstStyle/>
          <a:p>
            <a:r>
              <a:rPr lang="de-DE" b="1"/>
              <a:t>Solution:</a:t>
            </a:r>
          </a:p>
        </p:txBody>
      </p:sp>
      <p:sp>
        <p:nvSpPr>
          <p:cNvPr id="45" name="Textfeld 44">
            <a:extLst>
              <a:ext uri="{FF2B5EF4-FFF2-40B4-BE49-F238E27FC236}">
                <a16:creationId xmlns:a16="http://schemas.microsoft.com/office/drawing/2014/main" id="{9AC1B9E6-08B6-4B47-941D-6A7F78B0A2FD}"/>
              </a:ext>
            </a:extLst>
          </p:cNvPr>
          <p:cNvSpPr txBox="1"/>
          <p:nvPr/>
        </p:nvSpPr>
        <p:spPr>
          <a:xfrm>
            <a:off x="1671865" y="1734098"/>
            <a:ext cx="1492716" cy="369332"/>
          </a:xfrm>
          <a:prstGeom prst="rect">
            <a:avLst/>
          </a:prstGeom>
          <a:noFill/>
        </p:spPr>
        <p:txBody>
          <a:bodyPr wrap="none" rtlCol="0">
            <a:spAutoFit/>
          </a:bodyPr>
          <a:lstStyle/>
          <a:p>
            <a:r>
              <a:rPr lang="de-DE" b="1" err="1"/>
              <a:t>Challenges</a:t>
            </a:r>
            <a:r>
              <a:rPr lang="de-DE" b="1"/>
              <a:t>:</a:t>
            </a:r>
          </a:p>
        </p:txBody>
      </p:sp>
      <p:sp>
        <p:nvSpPr>
          <p:cNvPr id="46" name="Rechteck 45">
            <a:extLst>
              <a:ext uri="{FF2B5EF4-FFF2-40B4-BE49-F238E27FC236}">
                <a16:creationId xmlns:a16="http://schemas.microsoft.com/office/drawing/2014/main" id="{8F79180C-2B39-45DB-B098-9615366F9497}"/>
              </a:ext>
            </a:extLst>
          </p:cNvPr>
          <p:cNvSpPr/>
          <p:nvPr/>
        </p:nvSpPr>
        <p:spPr>
          <a:xfrm>
            <a:off x="7001526" y="1405111"/>
            <a:ext cx="4091397" cy="45897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9319439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Rechteck 1"/>
          <p:cNvSpPr/>
          <p:nvPr/>
        </p:nvSpPr>
        <p:spPr>
          <a:xfrm>
            <a:off x="0" y="0"/>
            <a:ext cx="12191999" cy="84455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60421" name="Text Box 10"/>
          <p:cNvSpPr txBox="1">
            <a:spLocks noChangeArrowheads="1"/>
          </p:cNvSpPr>
          <p:nvPr/>
        </p:nvSpPr>
        <p:spPr bwMode="auto">
          <a:xfrm>
            <a:off x="286692" y="140653"/>
            <a:ext cx="537179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dirty="0">
                <a:solidFill>
                  <a:schemeClr val="bg1">
                    <a:lumMod val="95000"/>
                  </a:schemeClr>
                </a:solidFill>
                <a:latin typeface="Calibri" pitchFamily="34" charset="0"/>
              </a:rPr>
              <a:t>Ion Coulomb Crystals, </a:t>
            </a:r>
            <a:r>
              <a:rPr lang="de-DE" altLang="de-DE" dirty="0" err="1">
                <a:solidFill>
                  <a:schemeClr val="bg1">
                    <a:lumMod val="95000"/>
                  </a:schemeClr>
                </a:solidFill>
                <a:latin typeface="Calibri" pitchFamily="34" charset="0"/>
              </a:rPr>
              <a:t>E</a:t>
            </a:r>
            <a:r>
              <a:rPr lang="de-DE" altLang="de-DE" baseline="-25000" dirty="0" err="1">
                <a:solidFill>
                  <a:schemeClr val="bg1">
                    <a:lumMod val="95000"/>
                  </a:schemeClr>
                </a:solidFill>
                <a:latin typeface="Calibri" pitchFamily="34" charset="0"/>
              </a:rPr>
              <a:t>pot</a:t>
            </a:r>
            <a:r>
              <a:rPr lang="de-DE" altLang="de-DE" baseline="-25000" dirty="0">
                <a:solidFill>
                  <a:schemeClr val="bg1">
                    <a:lumMod val="95000"/>
                  </a:schemeClr>
                </a:solidFill>
                <a:latin typeface="Calibri" pitchFamily="34" charset="0"/>
              </a:rPr>
              <a:t> </a:t>
            </a:r>
            <a:r>
              <a:rPr lang="de-DE" altLang="de-DE" dirty="0">
                <a:solidFill>
                  <a:schemeClr val="bg1">
                    <a:lumMod val="95000"/>
                  </a:schemeClr>
                </a:solidFill>
                <a:latin typeface="Calibri" pitchFamily="34" charset="0"/>
              </a:rPr>
              <a:t>&gt; </a:t>
            </a:r>
            <a:r>
              <a:rPr lang="de-DE" altLang="de-DE" dirty="0" err="1">
                <a:solidFill>
                  <a:schemeClr val="bg1">
                    <a:lumMod val="95000"/>
                  </a:schemeClr>
                </a:solidFill>
                <a:latin typeface="Calibri" pitchFamily="34" charset="0"/>
              </a:rPr>
              <a:t>E</a:t>
            </a:r>
            <a:r>
              <a:rPr lang="de-DE" altLang="de-DE" baseline="-25000" dirty="0" err="1">
                <a:solidFill>
                  <a:schemeClr val="bg1">
                    <a:lumMod val="95000"/>
                  </a:schemeClr>
                </a:solidFill>
                <a:latin typeface="Calibri" pitchFamily="34" charset="0"/>
              </a:rPr>
              <a:t>kin</a:t>
            </a:r>
            <a:endParaRPr lang="de-DE" altLang="de-DE" dirty="0">
              <a:solidFill>
                <a:schemeClr val="bg1">
                  <a:lumMod val="95000"/>
                </a:schemeClr>
              </a:solidFill>
              <a:latin typeface="Calibri" pitchFamily="34" charset="0"/>
            </a:endParaRPr>
          </a:p>
        </p:txBody>
      </p:sp>
      <p:sp>
        <p:nvSpPr>
          <p:cNvPr id="63496" name="Textfeld 1"/>
          <p:cNvSpPr txBox="1">
            <a:spLocks noChangeArrowheads="1"/>
          </p:cNvSpPr>
          <p:nvPr/>
        </p:nvSpPr>
        <p:spPr bwMode="auto">
          <a:xfrm>
            <a:off x="9827418" y="1632612"/>
            <a:ext cx="6463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a:solidFill>
                  <a:schemeClr val="bg1"/>
                </a:solidFill>
                <a:latin typeface="Calibri" pitchFamily="34" charset="0"/>
              </a:rPr>
              <a:t>3D</a:t>
            </a:r>
          </a:p>
        </p:txBody>
      </p:sp>
      <p:pic>
        <p:nvPicPr>
          <p:cNvPr id="12" name="Picture 2" descr="C:\Users\mehlst01\Desktop\Camel\Selektierte ICC Bilder 2016\Pictures\Blue\2.jpg">
            <a:extLst>
              <a:ext uri="{FF2B5EF4-FFF2-40B4-BE49-F238E27FC236}">
                <a16:creationId xmlns:a16="http://schemas.microsoft.com/office/drawing/2014/main" id="{AA1D9E9F-C344-43A3-9E51-59A585125145}"/>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a:stretch/>
        </p:blipFill>
        <p:spPr bwMode="auto">
          <a:xfrm>
            <a:off x="2477985" y="1071557"/>
            <a:ext cx="7318375" cy="14770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 name="Picture 7" descr="O:\Quest\users\Tanja\1_Eigene Vorträge_Neu\Kuratorium_2013\vlcsnap-2013-04-24-15h50m28s202.png">
            <a:extLst>
              <a:ext uri="{FF2B5EF4-FFF2-40B4-BE49-F238E27FC236}">
                <a16:creationId xmlns:a16="http://schemas.microsoft.com/office/drawing/2014/main" id="{2E91BCF7-F5C2-4B45-BB28-9864AAE029F9}"/>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a:stretch/>
        </p:blipFill>
        <p:spPr bwMode="auto">
          <a:xfrm>
            <a:off x="2208130" y="5434669"/>
            <a:ext cx="7319964" cy="8556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8" descr="O:\Quest\users\Tanja\1_Eigene Vorträge_Neu\Kuratorium_2013\vlcsnap-2013-04-24-15h51m55s38.png">
            <a:extLst>
              <a:ext uri="{FF2B5EF4-FFF2-40B4-BE49-F238E27FC236}">
                <a16:creationId xmlns:a16="http://schemas.microsoft.com/office/drawing/2014/main" id="{0B980F55-6285-4423-AD4C-76A388A3D736}"/>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a:stretch/>
        </p:blipFill>
        <p:spPr bwMode="auto">
          <a:xfrm>
            <a:off x="2245967" y="4434583"/>
            <a:ext cx="7300190" cy="906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6" descr="N:\Quest\Multi-Ion-Traps\Talks_Posters_Conferences\Führungen\Selektierte ICC Bilder 2016\2016-05 Pictures\Smiley_2.jpg">
            <a:extLst>
              <a:ext uri="{FF2B5EF4-FFF2-40B4-BE49-F238E27FC236}">
                <a16:creationId xmlns:a16="http://schemas.microsoft.com/office/drawing/2014/main" id="{E9A707B7-2C82-4767-82B8-1948DCCE639B}"/>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a:stretch/>
        </p:blipFill>
        <p:spPr bwMode="auto">
          <a:xfrm>
            <a:off x="12989783" y="5024897"/>
            <a:ext cx="2960206" cy="1245752"/>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8" descr="N:\Quest\Multi-Ion-Traps\Talks_Posters_Conferences\Führungen\Selektierte ICC Bilder 2016\2016-05 Pictures\Blue\23.jpg">
            <a:extLst>
              <a:ext uri="{FF2B5EF4-FFF2-40B4-BE49-F238E27FC236}">
                <a16:creationId xmlns:a16="http://schemas.microsoft.com/office/drawing/2014/main" id="{CC64EA7D-9F1A-41D1-A30F-0C62AAB8E2E6}"/>
              </a:ext>
            </a:extLst>
          </p:cNvPr>
          <p:cNvPicPr>
            <a:picLocks noChangeAspect="1" noChangeArrowheads="1"/>
          </p:cNvPicPr>
          <p:nvPr/>
        </p:nvPicPr>
        <p:blipFill rotWithShape="1">
          <a:blip r:embed="rId7">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a:stretch/>
        </p:blipFill>
        <p:spPr bwMode="auto">
          <a:xfrm>
            <a:off x="1712855" y="2643357"/>
            <a:ext cx="3469454" cy="1750043"/>
          </a:xfrm>
          <a:prstGeom prst="rect">
            <a:avLst/>
          </a:prstGeom>
          <a:noFill/>
          <a:extLst>
            <a:ext uri="{909E8E84-426E-40DD-AFC4-6F175D3DCCD1}">
              <a14:hiddenFill xmlns:a14="http://schemas.microsoft.com/office/drawing/2010/main">
                <a:solidFill>
                  <a:srgbClr val="FFFFFF"/>
                </a:solidFill>
              </a14:hiddenFill>
            </a:ext>
          </a:extLst>
        </p:spPr>
      </p:pic>
      <p:pic>
        <p:nvPicPr>
          <p:cNvPr id="17" name="Picture 12" descr="C:\Users\mehlst01\Desktop\Camel\Selektierte ICC Bilder 2016\Pictures\Blue\5.jpg">
            <a:extLst>
              <a:ext uri="{FF2B5EF4-FFF2-40B4-BE49-F238E27FC236}">
                <a16:creationId xmlns:a16="http://schemas.microsoft.com/office/drawing/2014/main" id="{4A63F49E-E399-4BFC-AAE4-81821556DAEF}"/>
              </a:ext>
            </a:extLst>
          </p:cNvPr>
          <p:cNvPicPr>
            <a:picLocks noChangeAspect="1" noChangeArrowheads="1"/>
          </p:cNvPicPr>
          <p:nvPr/>
        </p:nvPicPr>
        <p:blipFill rotWithShape="1">
          <a:blip r:embed="rId9">
            <a:extLst>
              <a:ext uri="{28A0092B-C50C-407E-A947-70E740481C1C}">
                <a14:useLocalDpi xmlns:a14="http://schemas.microsoft.com/office/drawing/2010/main" val="0"/>
              </a:ext>
            </a:extLst>
          </a:blip>
          <a:srcRect/>
          <a:stretch/>
        </p:blipFill>
        <p:spPr bwMode="auto">
          <a:xfrm>
            <a:off x="6834961" y="2595903"/>
            <a:ext cx="4024733" cy="16892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Textfeld 11">
            <a:extLst>
              <a:ext uri="{FF2B5EF4-FFF2-40B4-BE49-F238E27FC236}">
                <a16:creationId xmlns:a16="http://schemas.microsoft.com/office/drawing/2014/main" id="{CCFDB86F-595B-44D1-B7B3-F7B039F51720}"/>
              </a:ext>
            </a:extLst>
          </p:cNvPr>
          <p:cNvSpPr txBox="1">
            <a:spLocks noChangeArrowheads="1"/>
          </p:cNvSpPr>
          <p:nvPr/>
        </p:nvSpPr>
        <p:spPr bwMode="auto">
          <a:xfrm>
            <a:off x="8858545" y="170746"/>
            <a:ext cx="219380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de-DE" altLang="de-DE" u="sng" dirty="0">
                <a:solidFill>
                  <a:srgbClr val="FF0000"/>
                </a:solidFill>
              </a:rPr>
              <a:t>T  </a:t>
            </a:r>
            <a:r>
              <a:rPr lang="de-DE" altLang="de-DE" u="sng">
                <a:solidFill>
                  <a:srgbClr val="FF0000"/>
                </a:solidFill>
              </a:rPr>
              <a:t>&lt; 20 </a:t>
            </a:r>
            <a:r>
              <a:rPr lang="de-DE" altLang="de-DE" u="sng" dirty="0" err="1">
                <a:solidFill>
                  <a:srgbClr val="FF0000"/>
                </a:solidFill>
              </a:rPr>
              <a:t>mK</a:t>
            </a:r>
            <a:endParaRPr lang="en-GB" altLang="de-DE" b="1" u="sng" dirty="0">
              <a:solidFill>
                <a:srgbClr val="FF0000"/>
              </a:solidFill>
            </a:endParaRPr>
          </a:p>
        </p:txBody>
      </p:sp>
      <p:sp>
        <p:nvSpPr>
          <p:cNvPr id="18" name="Textfeld 1">
            <a:extLst>
              <a:ext uri="{FF2B5EF4-FFF2-40B4-BE49-F238E27FC236}">
                <a16:creationId xmlns:a16="http://schemas.microsoft.com/office/drawing/2014/main" id="{143A0467-9687-4BA2-80A2-66DB588EC2DC}"/>
              </a:ext>
            </a:extLst>
          </p:cNvPr>
          <p:cNvSpPr txBox="1">
            <a:spLocks noChangeArrowheads="1"/>
          </p:cNvSpPr>
          <p:nvPr/>
        </p:nvSpPr>
        <p:spPr bwMode="auto">
          <a:xfrm>
            <a:off x="9746096" y="4532485"/>
            <a:ext cx="6463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a:solidFill>
                  <a:schemeClr val="bg1"/>
                </a:solidFill>
                <a:latin typeface="Calibri" pitchFamily="34" charset="0"/>
              </a:rPr>
              <a:t>2D</a:t>
            </a:r>
          </a:p>
        </p:txBody>
      </p:sp>
      <p:sp>
        <p:nvSpPr>
          <p:cNvPr id="19" name="Textfeld 1">
            <a:extLst>
              <a:ext uri="{FF2B5EF4-FFF2-40B4-BE49-F238E27FC236}">
                <a16:creationId xmlns:a16="http://schemas.microsoft.com/office/drawing/2014/main" id="{3EB9BF17-D1D9-4B22-B8DE-6503A50A7867}"/>
              </a:ext>
            </a:extLst>
          </p:cNvPr>
          <p:cNvSpPr txBox="1">
            <a:spLocks noChangeArrowheads="1"/>
          </p:cNvSpPr>
          <p:nvPr/>
        </p:nvSpPr>
        <p:spPr bwMode="auto">
          <a:xfrm>
            <a:off x="9730822" y="5570121"/>
            <a:ext cx="64633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a:solidFill>
                  <a:schemeClr val="bg1"/>
                </a:solidFill>
                <a:latin typeface="Calibri" pitchFamily="34" charset="0"/>
              </a:rPr>
              <a:t>1D</a:t>
            </a:r>
          </a:p>
        </p:txBody>
      </p:sp>
      <p:sp>
        <p:nvSpPr>
          <p:cNvPr id="21" name="Textfeld 11">
            <a:extLst>
              <a:ext uri="{FF2B5EF4-FFF2-40B4-BE49-F238E27FC236}">
                <a16:creationId xmlns:a16="http://schemas.microsoft.com/office/drawing/2014/main" id="{37575EA5-E091-4F11-B239-9717AB88AA92}"/>
              </a:ext>
            </a:extLst>
          </p:cNvPr>
          <p:cNvSpPr txBox="1">
            <a:spLocks noChangeArrowheads="1"/>
          </p:cNvSpPr>
          <p:nvPr/>
        </p:nvSpPr>
        <p:spPr bwMode="auto">
          <a:xfrm>
            <a:off x="1000721" y="5077745"/>
            <a:ext cx="268156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de-DE" altLang="de-DE" dirty="0" err="1">
                <a:solidFill>
                  <a:srgbClr val="FF0000"/>
                </a:solidFill>
              </a:rPr>
              <a:t>T</a:t>
            </a:r>
            <a:r>
              <a:rPr lang="de-DE" altLang="de-DE" baseline="-25000" dirty="0" err="1">
                <a:solidFill>
                  <a:srgbClr val="FF0000"/>
                </a:solidFill>
              </a:rPr>
              <a:t>crystal</a:t>
            </a:r>
            <a:r>
              <a:rPr lang="de-DE" altLang="de-DE" dirty="0">
                <a:solidFill>
                  <a:srgbClr val="FF0000"/>
                </a:solidFill>
              </a:rPr>
              <a:t>  </a:t>
            </a:r>
            <a:r>
              <a:rPr lang="de-DE" altLang="de-DE" dirty="0">
                <a:solidFill>
                  <a:srgbClr val="FF0000"/>
                </a:solidFill>
                <a:latin typeface="Calibri" panose="020F0502020204030204" pitchFamily="34" charset="0"/>
                <a:cs typeface="Calibri" panose="020F0502020204030204" pitchFamily="34" charset="0"/>
              </a:rPr>
              <a:t>≈</a:t>
            </a:r>
            <a:r>
              <a:rPr lang="de-DE" altLang="de-DE" dirty="0">
                <a:solidFill>
                  <a:srgbClr val="FF0000"/>
                </a:solidFill>
              </a:rPr>
              <a:t> 1 </a:t>
            </a:r>
            <a:r>
              <a:rPr lang="de-DE" altLang="de-DE" dirty="0" err="1">
                <a:solidFill>
                  <a:srgbClr val="FF0000"/>
                </a:solidFill>
              </a:rPr>
              <a:t>mK</a:t>
            </a:r>
            <a:endParaRPr lang="en-GB" altLang="de-DE" b="1" dirty="0">
              <a:solidFill>
                <a:srgbClr val="FF0000"/>
              </a:solidFill>
            </a:endParaRPr>
          </a:p>
        </p:txBody>
      </p:sp>
      <p:sp>
        <p:nvSpPr>
          <p:cNvPr id="3" name="Textfeld 2">
            <a:extLst>
              <a:ext uri="{FF2B5EF4-FFF2-40B4-BE49-F238E27FC236}">
                <a16:creationId xmlns:a16="http://schemas.microsoft.com/office/drawing/2014/main" id="{55C0CCBE-A83B-519F-66D9-AE82A402704D}"/>
              </a:ext>
            </a:extLst>
          </p:cNvPr>
          <p:cNvSpPr txBox="1"/>
          <p:nvPr/>
        </p:nvSpPr>
        <p:spPr>
          <a:xfrm>
            <a:off x="2528035" y="4063667"/>
            <a:ext cx="7135928" cy="461665"/>
          </a:xfrm>
          <a:prstGeom prst="rect">
            <a:avLst/>
          </a:prstGeom>
          <a:noFill/>
        </p:spPr>
        <p:txBody>
          <a:bodyPr wrap="none" rtlCol="0">
            <a:spAutoFit/>
          </a:bodyPr>
          <a:lstStyle/>
          <a:p>
            <a:r>
              <a:rPr lang="de-DE" sz="2400" dirty="0">
                <a:solidFill>
                  <a:schemeClr val="bg1"/>
                </a:solidFill>
              </a:rPr>
              <a:t>Non-linear, </a:t>
            </a:r>
            <a:r>
              <a:rPr lang="de-DE" sz="2400" dirty="0" err="1">
                <a:solidFill>
                  <a:schemeClr val="bg1"/>
                </a:solidFill>
              </a:rPr>
              <a:t>self-organized</a:t>
            </a:r>
            <a:r>
              <a:rPr lang="de-DE" sz="2400" dirty="0">
                <a:solidFill>
                  <a:schemeClr val="bg1"/>
                </a:solidFill>
              </a:rPr>
              <a:t> </a:t>
            </a:r>
            <a:r>
              <a:rPr lang="de-DE" sz="2400" dirty="0" err="1">
                <a:solidFill>
                  <a:schemeClr val="bg1"/>
                </a:solidFill>
              </a:rPr>
              <a:t>system</a:t>
            </a:r>
            <a:r>
              <a:rPr lang="de-DE" sz="2400" dirty="0">
                <a:solidFill>
                  <a:schemeClr val="bg1"/>
                </a:solidFill>
              </a:rPr>
              <a:t> </a:t>
            </a:r>
            <a:r>
              <a:rPr lang="de-DE" sz="2400" dirty="0" err="1">
                <a:solidFill>
                  <a:schemeClr val="bg1"/>
                </a:solidFill>
              </a:rPr>
              <a:t>with</a:t>
            </a:r>
            <a:r>
              <a:rPr lang="de-DE" sz="2400" dirty="0">
                <a:solidFill>
                  <a:schemeClr val="bg1"/>
                </a:solidFill>
              </a:rPr>
              <a:t> back-action!</a:t>
            </a:r>
          </a:p>
        </p:txBody>
      </p:sp>
    </p:spTree>
    <p:extLst>
      <p:ext uri="{BB962C8B-B14F-4D97-AF65-F5344CB8AC3E}">
        <p14:creationId xmlns:p14="http://schemas.microsoft.com/office/powerpoint/2010/main" val="2269031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3"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7E9063A9-7CB8-46C7-A50D-B3D3253206FD}"/>
              </a:ext>
            </a:extLst>
          </p:cNvPr>
          <p:cNvPicPr>
            <a:picLocks noChangeAspect="1"/>
          </p:cNvPicPr>
          <p:nvPr/>
        </p:nvPicPr>
        <p:blipFill rotWithShape="1">
          <a:blip r:embed="rId3"/>
          <a:srcRect l="6873" r="4817" b="14967"/>
          <a:stretch/>
        </p:blipFill>
        <p:spPr>
          <a:xfrm>
            <a:off x="8124623" y="5328347"/>
            <a:ext cx="3666479" cy="1229731"/>
          </a:xfrm>
          <a:prstGeom prst="rect">
            <a:avLst/>
          </a:prstGeom>
        </p:spPr>
      </p:pic>
      <p:sp>
        <p:nvSpPr>
          <p:cNvPr id="81922" name="Rechteck 7">
            <a:extLst>
              <a:ext uri="{FF2B5EF4-FFF2-40B4-BE49-F238E27FC236}">
                <a16:creationId xmlns:a16="http://schemas.microsoft.com/office/drawing/2014/main" id="{2CDAE793-8607-4002-BBF1-F31CB40FFC4F}"/>
              </a:ext>
            </a:extLst>
          </p:cNvPr>
          <p:cNvSpPr>
            <a:spLocks noChangeArrowheads="1"/>
          </p:cNvSpPr>
          <p:nvPr/>
        </p:nvSpPr>
        <p:spPr bwMode="auto">
          <a:xfrm>
            <a:off x="375430" y="3328002"/>
            <a:ext cx="7480474"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285750" indent="-285750" eaLnBrk="1" hangingPunct="1">
              <a:spcBef>
                <a:spcPct val="0"/>
              </a:spcBef>
            </a:pPr>
            <a:r>
              <a:rPr lang="de-DE" altLang="de-DE" sz="1500" dirty="0" err="1">
                <a:latin typeface="Calibri" panose="020F0502020204030204" pitchFamily="34" charset="0"/>
              </a:rPr>
              <a:t>Kiethe</a:t>
            </a:r>
            <a:r>
              <a:rPr lang="de-DE" altLang="de-DE" sz="1500" dirty="0">
                <a:latin typeface="Calibri" panose="020F0502020204030204" pitchFamily="34" charset="0"/>
              </a:rPr>
              <a:t> </a:t>
            </a:r>
            <a:r>
              <a:rPr lang="de-DE" altLang="de-DE" sz="1500" i="1" dirty="0">
                <a:latin typeface="Calibri" panose="020F0502020204030204" pitchFamily="34" charset="0"/>
              </a:rPr>
              <a:t>et al., </a:t>
            </a:r>
            <a:r>
              <a:rPr lang="de-DE" altLang="de-DE" sz="1500" b="1" i="1" dirty="0">
                <a:latin typeface="Calibri" panose="020F0502020204030204" pitchFamily="34" charset="0"/>
              </a:rPr>
              <a:t>Probing Nanofriction and Aubry-type Signatures in a Finite Self-Organized System, </a:t>
            </a:r>
            <a:r>
              <a:rPr lang="de-DE" altLang="de-DE" sz="1500" dirty="0">
                <a:latin typeface="Calibri" panose="020F0502020204030204" pitchFamily="34" charset="0"/>
              </a:rPr>
              <a:t>Nat. Communs. (2017)</a:t>
            </a:r>
          </a:p>
        </p:txBody>
      </p:sp>
      <p:sp>
        <p:nvSpPr>
          <p:cNvPr id="4" name="Rechteck 7">
            <a:extLst>
              <a:ext uri="{FF2B5EF4-FFF2-40B4-BE49-F238E27FC236}">
                <a16:creationId xmlns:a16="http://schemas.microsoft.com/office/drawing/2014/main" id="{2CDAE793-8607-4002-BBF1-F31CB40FFC4F}"/>
              </a:ext>
            </a:extLst>
          </p:cNvPr>
          <p:cNvSpPr>
            <a:spLocks noChangeArrowheads="1"/>
          </p:cNvSpPr>
          <p:nvPr/>
        </p:nvSpPr>
        <p:spPr bwMode="auto">
          <a:xfrm>
            <a:off x="375430" y="3897441"/>
            <a:ext cx="685823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285750" indent="-285750" eaLnBrk="1" hangingPunct="1">
              <a:spcBef>
                <a:spcPct val="0"/>
              </a:spcBef>
            </a:pPr>
            <a:r>
              <a:rPr lang="de-DE" altLang="de-DE" sz="1500" dirty="0">
                <a:latin typeface="Calibri" panose="020F0502020204030204" pitchFamily="34" charset="0"/>
              </a:rPr>
              <a:t>Kiethe </a:t>
            </a:r>
            <a:r>
              <a:rPr lang="de-DE" altLang="de-DE" sz="1500" i="1" dirty="0">
                <a:latin typeface="Calibri" panose="020F0502020204030204" pitchFamily="34" charset="0"/>
              </a:rPr>
              <a:t>et al., </a:t>
            </a:r>
            <a:r>
              <a:rPr lang="de-DE" altLang="de-DE" sz="1500" b="1" i="1" dirty="0">
                <a:latin typeface="Calibri" panose="020F0502020204030204" pitchFamily="34" charset="0"/>
              </a:rPr>
              <a:t>Nanofriction and Motion of Topological Defects in Coulomb Crystals, </a:t>
            </a:r>
            <a:r>
              <a:rPr lang="de-DE" altLang="de-DE" sz="1500" dirty="0">
                <a:latin typeface="Calibri" panose="020F0502020204030204" pitchFamily="34" charset="0"/>
              </a:rPr>
              <a:t>NJP (2018)</a:t>
            </a:r>
          </a:p>
        </p:txBody>
      </p:sp>
      <p:sp>
        <p:nvSpPr>
          <p:cNvPr id="5" name="CustomShape 5">
            <a:extLst>
              <a:ext uri="{FF2B5EF4-FFF2-40B4-BE49-F238E27FC236}">
                <a16:creationId xmlns:a16="http://schemas.microsoft.com/office/drawing/2014/main" id="{8B8E48C8-14BF-40D6-A895-7C17C3BA17AC}"/>
              </a:ext>
            </a:extLst>
          </p:cNvPr>
          <p:cNvSpPr>
            <a:spLocks noChangeArrowheads="1"/>
          </p:cNvSpPr>
          <p:nvPr/>
        </p:nvSpPr>
        <p:spPr bwMode="auto">
          <a:xfrm>
            <a:off x="375430" y="1436528"/>
            <a:ext cx="3698875" cy="390525"/>
          </a:xfrm>
          <a:prstGeom prst="rect">
            <a:avLst/>
          </a:prstGeom>
          <a:solidFill>
            <a:schemeClr val="bg1"/>
          </a:solidFill>
          <a:ln w="9525">
            <a:solidFill>
              <a:schemeClr val="bg1"/>
            </a:solidFill>
            <a:miter lim="800000"/>
            <a:headEnd/>
            <a:tailEnd/>
          </a:ln>
        </p:spPr>
        <p:txBody>
          <a:bodyPr wrap="none" lIns="90000" tIns="45000" rIns="90000" bIns="45000"/>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285750" indent="-285750" eaLnBrk="1" hangingPunct="1">
              <a:spcBef>
                <a:spcPct val="0"/>
              </a:spcBef>
              <a:spcAft>
                <a:spcPts val="600"/>
              </a:spcAft>
            </a:pPr>
            <a:r>
              <a:rPr lang="de-DE" altLang="de-DE" sz="1500" dirty="0" err="1">
                <a:solidFill>
                  <a:srgbClr val="000000"/>
                </a:solidFill>
                <a:latin typeface="Calibri" panose="020F0502020204030204" pitchFamily="34" charset="0"/>
              </a:rPr>
              <a:t>Pyka</a:t>
            </a:r>
            <a:r>
              <a:rPr lang="de-DE" altLang="de-DE" sz="1500" dirty="0">
                <a:solidFill>
                  <a:srgbClr val="000000"/>
                </a:solidFill>
                <a:latin typeface="Calibri" panose="020F0502020204030204" pitchFamily="34" charset="0"/>
              </a:rPr>
              <a:t> </a:t>
            </a:r>
            <a:r>
              <a:rPr lang="de-DE" altLang="de-DE" sz="1500" i="1" dirty="0">
                <a:solidFill>
                  <a:srgbClr val="000000"/>
                </a:solidFill>
                <a:latin typeface="Calibri" panose="020F0502020204030204" pitchFamily="34" charset="0"/>
              </a:rPr>
              <a:t>et al., </a:t>
            </a:r>
            <a:r>
              <a:rPr lang="en-US" sz="1500" b="1" i="1" dirty="0">
                <a:latin typeface="Calibri" panose="020F0502020204030204" pitchFamily="34" charset="0"/>
                <a:cs typeface="Calibri" panose="020F0502020204030204" pitchFamily="34" charset="0"/>
              </a:rPr>
              <a:t>Topological defect formation and spontaneous symmetry </a:t>
            </a:r>
            <a:br>
              <a:rPr lang="en-US" sz="1500" b="1" i="1" dirty="0">
                <a:latin typeface="Calibri" panose="020F0502020204030204" pitchFamily="34" charset="0"/>
                <a:cs typeface="Calibri" panose="020F0502020204030204" pitchFamily="34" charset="0"/>
              </a:rPr>
            </a:br>
            <a:r>
              <a:rPr lang="en-US" sz="1500" b="1" i="1" dirty="0">
                <a:latin typeface="Calibri" panose="020F0502020204030204" pitchFamily="34" charset="0"/>
                <a:cs typeface="Calibri" panose="020F0502020204030204" pitchFamily="34" charset="0"/>
              </a:rPr>
              <a:t>breaking in ion Coulomb crystals, </a:t>
            </a:r>
            <a:r>
              <a:rPr lang="fr-FR" altLang="de-DE" sz="1500" dirty="0">
                <a:latin typeface="Calibri" panose="020F0502020204030204" pitchFamily="34" charset="0"/>
                <a:cs typeface="Calibri" panose="020F0502020204030204" pitchFamily="34" charset="0"/>
              </a:rPr>
              <a:t>Nat</a:t>
            </a:r>
            <a:r>
              <a:rPr lang="fr-FR" altLang="de-DE" sz="1500" dirty="0">
                <a:latin typeface="Calibri" panose="020F0502020204030204" pitchFamily="34" charset="0"/>
              </a:rPr>
              <a:t>. Commun. 4, 2291 (2013)</a:t>
            </a:r>
          </a:p>
          <a:p>
            <a:pPr marL="285750" indent="-285750" eaLnBrk="1" hangingPunct="1">
              <a:spcBef>
                <a:spcPct val="0"/>
              </a:spcBef>
              <a:spcAft>
                <a:spcPts val="600"/>
              </a:spcAft>
            </a:pPr>
            <a:r>
              <a:rPr lang="de-DE" altLang="de-DE" sz="1500" dirty="0">
                <a:latin typeface="Calibri" panose="020F0502020204030204" pitchFamily="34" charset="0"/>
              </a:rPr>
              <a:t>Partner </a:t>
            </a:r>
            <a:r>
              <a:rPr lang="de-DE" altLang="de-DE" sz="1500" i="1" dirty="0">
                <a:latin typeface="Calibri" panose="020F0502020204030204" pitchFamily="34" charset="0"/>
              </a:rPr>
              <a:t>et al., </a:t>
            </a:r>
            <a:r>
              <a:rPr lang="de-DE" altLang="de-DE" sz="1500" dirty="0">
                <a:latin typeface="Calibri" panose="020F0502020204030204" pitchFamily="34" charset="0"/>
              </a:rPr>
              <a:t>NJP (2013), </a:t>
            </a:r>
            <a:r>
              <a:rPr lang="de-DE" altLang="de-DE" sz="1500" dirty="0" err="1">
                <a:latin typeface="Calibri" panose="020F0502020204030204" pitchFamily="34" charset="0"/>
              </a:rPr>
              <a:t>Physica</a:t>
            </a:r>
            <a:r>
              <a:rPr lang="de-DE" altLang="de-DE" sz="1500" dirty="0">
                <a:latin typeface="Calibri" panose="020F0502020204030204" pitchFamily="34" charset="0"/>
              </a:rPr>
              <a:t> A (2015)</a:t>
            </a:r>
          </a:p>
          <a:p>
            <a:pPr marL="285750" indent="-285750" eaLnBrk="1" hangingPunct="1">
              <a:spcBef>
                <a:spcPct val="0"/>
              </a:spcBef>
            </a:pPr>
            <a:r>
              <a:rPr lang="de-DE" altLang="de-DE" sz="1500" dirty="0">
                <a:latin typeface="Calibri" panose="020F0502020204030204" pitchFamily="34" charset="0"/>
              </a:rPr>
              <a:t>Puebla </a:t>
            </a:r>
            <a:r>
              <a:rPr lang="de-DE" altLang="de-DE" sz="1500" i="1" dirty="0">
                <a:latin typeface="Calibri" panose="020F0502020204030204" pitchFamily="34" charset="0"/>
              </a:rPr>
              <a:t>et al., </a:t>
            </a:r>
            <a:r>
              <a:rPr lang="en-US" altLang="de-DE" sz="1500" b="1" i="1" dirty="0">
                <a:latin typeface="Calibri" panose="020F0502020204030204" pitchFamily="34" charset="0"/>
              </a:rPr>
              <a:t>Fokker-Planck formalism approach to Kibble-Zurek scaling </a:t>
            </a:r>
            <a:br>
              <a:rPr lang="en-US" altLang="de-DE" sz="1500" b="1" i="1" dirty="0">
                <a:latin typeface="Calibri" panose="020F0502020204030204" pitchFamily="34" charset="0"/>
              </a:rPr>
            </a:br>
            <a:r>
              <a:rPr lang="en-US" altLang="de-DE" sz="1500" b="1" i="1" dirty="0">
                <a:latin typeface="Calibri" panose="020F0502020204030204" pitchFamily="34" charset="0"/>
              </a:rPr>
              <a:t>laws and nonequilibrium dynamics</a:t>
            </a:r>
            <a:r>
              <a:rPr lang="en-US" altLang="de-DE" sz="1500" dirty="0">
                <a:latin typeface="Calibri" panose="020F0502020204030204" pitchFamily="34" charset="0"/>
              </a:rPr>
              <a:t>, </a:t>
            </a:r>
            <a:r>
              <a:rPr lang="de-DE" altLang="de-DE" sz="1500" dirty="0">
                <a:latin typeface="Calibri" panose="020F0502020204030204" pitchFamily="34" charset="0"/>
              </a:rPr>
              <a:t>PRB (2017) </a:t>
            </a:r>
          </a:p>
          <a:p>
            <a:pPr eaLnBrk="1" hangingPunct="1">
              <a:spcBef>
                <a:spcPct val="0"/>
              </a:spcBef>
              <a:buFontTx/>
              <a:buNone/>
            </a:pPr>
            <a:endParaRPr lang="fr-FR" altLang="de-DE" sz="1500" dirty="0">
              <a:latin typeface="Calibri" panose="020F0502020204030204" pitchFamily="34" charset="0"/>
            </a:endParaRPr>
          </a:p>
        </p:txBody>
      </p:sp>
      <p:sp>
        <p:nvSpPr>
          <p:cNvPr id="6" name="Rechteck 7">
            <a:extLst>
              <a:ext uri="{FF2B5EF4-FFF2-40B4-BE49-F238E27FC236}">
                <a16:creationId xmlns:a16="http://schemas.microsoft.com/office/drawing/2014/main" id="{18508DED-C216-44D6-A1EF-B33F5E2E2015}"/>
              </a:ext>
            </a:extLst>
          </p:cNvPr>
          <p:cNvSpPr>
            <a:spLocks noChangeArrowheads="1"/>
          </p:cNvSpPr>
          <p:nvPr/>
        </p:nvSpPr>
        <p:spPr bwMode="auto">
          <a:xfrm>
            <a:off x="374905" y="4435017"/>
            <a:ext cx="6858233"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285750" indent="-285750" eaLnBrk="1" hangingPunct="1">
              <a:spcBef>
                <a:spcPct val="0"/>
              </a:spcBef>
            </a:pPr>
            <a:r>
              <a:rPr lang="de-DE" altLang="de-DE" sz="1500" dirty="0">
                <a:latin typeface="Calibri" panose="020F0502020204030204" pitchFamily="34" charset="0"/>
              </a:rPr>
              <a:t>Kiethe </a:t>
            </a:r>
            <a:r>
              <a:rPr lang="de-DE" altLang="de-DE" sz="1500" i="1" dirty="0">
                <a:latin typeface="Calibri" panose="020F0502020204030204" pitchFamily="34" charset="0"/>
              </a:rPr>
              <a:t>et al., </a:t>
            </a:r>
            <a:r>
              <a:rPr lang="de-DE" sz="1500" b="1" i="1" dirty="0">
                <a:effectLst/>
                <a:latin typeface="Calibri" panose="020F0502020204030204" pitchFamily="34" charset="0"/>
                <a:cs typeface="Calibri" panose="020F0502020204030204" pitchFamily="34" charset="0"/>
              </a:rPr>
              <a:t>Finite-</a:t>
            </a:r>
            <a:r>
              <a:rPr lang="de-DE" sz="1500" b="1" i="1" dirty="0" err="1">
                <a:effectLst/>
                <a:latin typeface="Calibri" panose="020F0502020204030204" pitchFamily="34" charset="0"/>
                <a:cs typeface="Calibri" panose="020F0502020204030204" pitchFamily="34" charset="0"/>
              </a:rPr>
              <a:t>temperature</a:t>
            </a:r>
            <a:r>
              <a:rPr lang="de-DE" sz="1500" b="1" i="1" dirty="0">
                <a:effectLst/>
                <a:latin typeface="Calibri" panose="020F0502020204030204" pitchFamily="34" charset="0"/>
                <a:cs typeface="Calibri" panose="020F0502020204030204" pitchFamily="34" charset="0"/>
              </a:rPr>
              <a:t> </a:t>
            </a:r>
            <a:r>
              <a:rPr lang="de-DE" sz="1500" b="1" i="1" dirty="0" err="1">
                <a:effectLst/>
                <a:latin typeface="Calibri" panose="020F0502020204030204" pitchFamily="34" charset="0"/>
                <a:cs typeface="Calibri" panose="020F0502020204030204" pitchFamily="34" charset="0"/>
              </a:rPr>
              <a:t>spectrum</a:t>
            </a:r>
            <a:r>
              <a:rPr lang="de-DE" sz="1500" b="1" i="1" dirty="0">
                <a:effectLst/>
                <a:latin typeface="Calibri" panose="020F0502020204030204" pitchFamily="34" charset="0"/>
                <a:cs typeface="Calibri" panose="020F0502020204030204" pitchFamily="34" charset="0"/>
              </a:rPr>
              <a:t> at </a:t>
            </a:r>
            <a:r>
              <a:rPr lang="de-DE" sz="1500" b="1" i="1" dirty="0" err="1">
                <a:effectLst/>
                <a:latin typeface="Calibri" panose="020F0502020204030204" pitchFamily="34" charset="0"/>
                <a:cs typeface="Calibri" panose="020F0502020204030204" pitchFamily="34" charset="0"/>
              </a:rPr>
              <a:t>the</a:t>
            </a:r>
            <a:r>
              <a:rPr lang="de-DE" sz="1500" b="1" i="1" dirty="0">
                <a:effectLst/>
                <a:latin typeface="Calibri" panose="020F0502020204030204" pitchFamily="34" charset="0"/>
                <a:cs typeface="Calibri" panose="020F0502020204030204" pitchFamily="34" charset="0"/>
              </a:rPr>
              <a:t> </a:t>
            </a:r>
            <a:r>
              <a:rPr lang="de-DE" sz="1500" b="1" i="1" dirty="0" err="1">
                <a:effectLst/>
                <a:latin typeface="Calibri" panose="020F0502020204030204" pitchFamily="34" charset="0"/>
                <a:cs typeface="Calibri" panose="020F0502020204030204" pitchFamily="34" charset="0"/>
              </a:rPr>
              <a:t>symmetry-breaking</a:t>
            </a:r>
            <a:r>
              <a:rPr lang="de-DE" sz="1500" b="1" i="1" dirty="0">
                <a:effectLst/>
                <a:latin typeface="Calibri" panose="020F0502020204030204" pitchFamily="34" charset="0"/>
                <a:cs typeface="Calibri" panose="020F0502020204030204" pitchFamily="34" charset="0"/>
              </a:rPr>
              <a:t> linear </a:t>
            </a:r>
            <a:r>
              <a:rPr lang="de-DE" sz="1500" b="1" i="1" dirty="0" err="1">
                <a:effectLst/>
                <a:latin typeface="Calibri" panose="020F0502020204030204" pitchFamily="34" charset="0"/>
                <a:cs typeface="Calibri" panose="020F0502020204030204" pitchFamily="34" charset="0"/>
              </a:rPr>
              <a:t>to</a:t>
            </a:r>
            <a:r>
              <a:rPr lang="de-DE" sz="1500" b="1" i="1" dirty="0">
                <a:effectLst/>
                <a:latin typeface="Calibri" panose="020F0502020204030204" pitchFamily="34" charset="0"/>
                <a:cs typeface="Calibri" panose="020F0502020204030204" pitchFamily="34" charset="0"/>
              </a:rPr>
              <a:t> </a:t>
            </a:r>
            <a:r>
              <a:rPr lang="de-DE" sz="1500" b="1" i="1" dirty="0" err="1">
                <a:effectLst/>
                <a:latin typeface="Calibri" panose="020F0502020204030204" pitchFamily="34" charset="0"/>
                <a:cs typeface="Calibri" panose="020F0502020204030204" pitchFamily="34" charset="0"/>
              </a:rPr>
              <a:t>zigzag</a:t>
            </a:r>
            <a:r>
              <a:rPr lang="de-DE" sz="1500" b="1" i="1" dirty="0">
                <a:effectLst/>
                <a:latin typeface="Calibri" panose="020F0502020204030204" pitchFamily="34" charset="0"/>
                <a:cs typeface="Calibri" panose="020F0502020204030204" pitchFamily="34" charset="0"/>
              </a:rPr>
              <a:t> </a:t>
            </a:r>
            <a:r>
              <a:rPr lang="de-DE" sz="1500" b="1" i="1" dirty="0" err="1">
                <a:effectLst/>
                <a:latin typeface="Calibri" panose="020F0502020204030204" pitchFamily="34" charset="0"/>
                <a:cs typeface="Calibri" panose="020F0502020204030204" pitchFamily="34" charset="0"/>
              </a:rPr>
              <a:t>transition</a:t>
            </a:r>
            <a:r>
              <a:rPr lang="de-DE" sz="1500" i="1" dirty="0">
                <a:latin typeface="Calibri" panose="020F0502020204030204" pitchFamily="34" charset="0"/>
                <a:cs typeface="Calibri" panose="020F0502020204030204" pitchFamily="34" charset="0"/>
              </a:rPr>
              <a:t>, </a:t>
            </a:r>
            <a:r>
              <a:rPr lang="de-DE" sz="1500" dirty="0">
                <a:effectLst/>
                <a:latin typeface="Calibri" panose="020F0502020204030204" pitchFamily="34" charset="0"/>
                <a:cs typeface="Calibri" panose="020F0502020204030204" pitchFamily="34" charset="0"/>
              </a:rPr>
              <a:t>PRB</a:t>
            </a:r>
            <a:r>
              <a:rPr lang="de-DE" sz="1500" b="1" dirty="0">
                <a:latin typeface="Calibri" panose="020F0502020204030204" pitchFamily="34" charset="0"/>
                <a:cs typeface="Calibri" panose="020F0502020204030204" pitchFamily="34" charset="0"/>
              </a:rPr>
              <a:t> </a:t>
            </a:r>
            <a:r>
              <a:rPr lang="de-DE" sz="1500" dirty="0">
                <a:effectLst/>
                <a:latin typeface="Calibri" panose="020F0502020204030204" pitchFamily="34" charset="0"/>
                <a:cs typeface="Calibri" panose="020F0502020204030204" pitchFamily="34" charset="0"/>
              </a:rPr>
              <a:t>(2021)</a:t>
            </a:r>
          </a:p>
          <a:p>
            <a:pPr marL="285750" indent="-285750" eaLnBrk="1" hangingPunct="1">
              <a:spcBef>
                <a:spcPct val="0"/>
              </a:spcBef>
            </a:pPr>
            <a:endParaRPr lang="de-DE" altLang="de-DE" sz="1500" dirty="0">
              <a:latin typeface="Calibri" panose="020F0502020204030204" pitchFamily="34" charset="0"/>
            </a:endParaRPr>
          </a:p>
        </p:txBody>
      </p:sp>
      <p:sp>
        <p:nvSpPr>
          <p:cNvPr id="7" name="Rechteck 7">
            <a:extLst>
              <a:ext uri="{FF2B5EF4-FFF2-40B4-BE49-F238E27FC236}">
                <a16:creationId xmlns:a16="http://schemas.microsoft.com/office/drawing/2014/main" id="{178048A5-3619-40E4-A754-B39FF67C2E83}"/>
              </a:ext>
            </a:extLst>
          </p:cNvPr>
          <p:cNvSpPr>
            <a:spLocks noChangeArrowheads="1"/>
          </p:cNvSpPr>
          <p:nvPr/>
        </p:nvSpPr>
        <p:spPr bwMode="auto">
          <a:xfrm>
            <a:off x="374903" y="5482116"/>
            <a:ext cx="8511000" cy="1554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marL="285750" indent="-285750" eaLnBrk="1" hangingPunct="1">
              <a:spcBef>
                <a:spcPct val="0"/>
              </a:spcBef>
              <a:spcAft>
                <a:spcPts val="600"/>
              </a:spcAft>
            </a:pPr>
            <a:r>
              <a:rPr lang="de-DE" altLang="de-DE" sz="1500" dirty="0">
                <a:latin typeface="Calibri" panose="020F0502020204030204" pitchFamily="34" charset="0"/>
              </a:rPr>
              <a:t>Timm </a:t>
            </a:r>
            <a:r>
              <a:rPr lang="de-DE" altLang="de-DE" sz="1500" i="1" dirty="0">
                <a:latin typeface="Calibri" panose="020F0502020204030204" pitchFamily="34" charset="0"/>
              </a:rPr>
              <a:t>et al., </a:t>
            </a:r>
            <a:r>
              <a:rPr lang="de-DE" sz="1500" b="1" i="1" dirty="0">
                <a:latin typeface="Calibri" panose="020F0502020204030204" pitchFamily="34" charset="0"/>
                <a:cs typeface="Calibri" panose="020F0502020204030204" pitchFamily="34" charset="0"/>
              </a:rPr>
              <a:t>Energy </a:t>
            </a:r>
            <a:r>
              <a:rPr lang="de-DE" sz="1500" b="1" i="1" dirty="0" err="1">
                <a:latin typeface="Calibri" panose="020F0502020204030204" pitchFamily="34" charset="0"/>
                <a:cs typeface="Calibri" panose="020F0502020204030204" pitchFamily="34" charset="0"/>
              </a:rPr>
              <a:t>localization</a:t>
            </a:r>
            <a:r>
              <a:rPr lang="de-DE" sz="1500" b="1" i="1" dirty="0">
                <a:latin typeface="Calibri" panose="020F0502020204030204" pitchFamily="34" charset="0"/>
                <a:cs typeface="Calibri" panose="020F0502020204030204" pitchFamily="34" charset="0"/>
              </a:rPr>
              <a:t> in an </a:t>
            </a:r>
            <a:r>
              <a:rPr lang="de-DE" sz="1500" b="1" i="1" dirty="0" err="1">
                <a:latin typeface="Calibri" panose="020F0502020204030204" pitchFamily="34" charset="0"/>
                <a:cs typeface="Calibri" panose="020F0502020204030204" pitchFamily="34" charset="0"/>
              </a:rPr>
              <a:t>atomic</a:t>
            </a:r>
            <a:r>
              <a:rPr lang="de-DE" sz="1500" b="1" i="1" dirty="0">
                <a:latin typeface="Calibri" panose="020F0502020204030204" pitchFamily="34" charset="0"/>
                <a:cs typeface="Calibri" panose="020F0502020204030204" pitchFamily="34" charset="0"/>
              </a:rPr>
              <a:t> </a:t>
            </a:r>
            <a:r>
              <a:rPr lang="de-DE" sz="1500" b="1" i="1" dirty="0" err="1">
                <a:latin typeface="Calibri" panose="020F0502020204030204" pitchFamily="34" charset="0"/>
                <a:cs typeface="Calibri" panose="020F0502020204030204" pitchFamily="34" charset="0"/>
              </a:rPr>
              <a:t>chain</a:t>
            </a:r>
            <a:r>
              <a:rPr lang="de-DE" sz="1500" b="1" i="1" dirty="0">
                <a:latin typeface="Calibri" panose="020F0502020204030204" pitchFamily="34" charset="0"/>
                <a:cs typeface="Calibri" panose="020F0502020204030204" pitchFamily="34" charset="0"/>
              </a:rPr>
              <a:t> </a:t>
            </a:r>
            <a:r>
              <a:rPr lang="de-DE" sz="1500" b="1" i="1" dirty="0" err="1">
                <a:latin typeface="Calibri" panose="020F0502020204030204" pitchFamily="34" charset="0"/>
                <a:cs typeface="Calibri" panose="020F0502020204030204" pitchFamily="34" charset="0"/>
              </a:rPr>
              <a:t>with</a:t>
            </a:r>
            <a:r>
              <a:rPr lang="de-DE" sz="1500" b="1" i="1" dirty="0">
                <a:latin typeface="Calibri" panose="020F0502020204030204" pitchFamily="34" charset="0"/>
                <a:cs typeface="Calibri" panose="020F0502020204030204" pitchFamily="34" charset="0"/>
              </a:rPr>
              <a:t> a </a:t>
            </a:r>
            <a:r>
              <a:rPr lang="de-DE" sz="1500" b="1" i="1" dirty="0" err="1">
                <a:latin typeface="Calibri" panose="020F0502020204030204" pitchFamily="34" charset="0"/>
                <a:cs typeface="Calibri" panose="020F0502020204030204" pitchFamily="34" charset="0"/>
              </a:rPr>
              <a:t>topological</a:t>
            </a:r>
            <a:r>
              <a:rPr lang="de-DE" sz="1500" b="1" i="1" dirty="0">
                <a:latin typeface="Calibri" panose="020F0502020204030204" pitchFamily="34" charset="0"/>
                <a:cs typeface="Calibri" panose="020F0502020204030204" pitchFamily="34" charset="0"/>
              </a:rPr>
              <a:t> </a:t>
            </a:r>
            <a:r>
              <a:rPr lang="de-DE" sz="1500" b="1" i="1" dirty="0" err="1">
                <a:latin typeface="Calibri" panose="020F0502020204030204" pitchFamily="34" charset="0"/>
                <a:cs typeface="Calibri" panose="020F0502020204030204" pitchFamily="34" charset="0"/>
              </a:rPr>
              <a:t>soliton</a:t>
            </a:r>
            <a:r>
              <a:rPr lang="de-DE" altLang="de-DE" sz="1500" b="1" i="1" dirty="0">
                <a:latin typeface="Calibri" panose="020F0502020204030204" pitchFamily="34" charset="0"/>
              </a:rPr>
              <a:t>, </a:t>
            </a:r>
            <a:br>
              <a:rPr lang="de-DE" altLang="de-DE" sz="1500" b="1" i="1" dirty="0">
                <a:latin typeface="Calibri" panose="020F0502020204030204" pitchFamily="34" charset="0"/>
              </a:rPr>
            </a:br>
            <a:r>
              <a:rPr lang="de-DE" sz="1500" dirty="0">
                <a:latin typeface="Calibri" panose="020F0502020204030204" pitchFamily="34" charset="0"/>
                <a:cs typeface="Calibri" panose="020F0502020204030204" pitchFamily="34" charset="0"/>
              </a:rPr>
              <a:t>Phys. Rev. Research</a:t>
            </a:r>
            <a:r>
              <a:rPr lang="de-DE" altLang="de-DE" sz="1500" dirty="0">
                <a:latin typeface="Calibri" panose="020F0502020204030204" pitchFamily="34" charset="0"/>
              </a:rPr>
              <a:t> (2020)</a:t>
            </a:r>
          </a:p>
          <a:p>
            <a:pPr marL="285750" indent="-285750" eaLnBrk="1" hangingPunct="1">
              <a:spcBef>
                <a:spcPct val="0"/>
              </a:spcBef>
            </a:pPr>
            <a:r>
              <a:rPr lang="de-DE" sz="1500" b="0" i="0" u="none" strike="noStrike" kern="1200" dirty="0">
                <a:solidFill>
                  <a:schemeClr val="tx1"/>
                </a:solidFill>
                <a:effectLst/>
                <a:latin typeface="Calibri" panose="020F0502020204030204" pitchFamily="34" charset="0"/>
                <a:cs typeface="Calibri" panose="020F0502020204030204" pitchFamily="34" charset="0"/>
              </a:rPr>
              <a:t>Timm</a:t>
            </a:r>
            <a:r>
              <a:rPr lang="de-DE" sz="1500" u="none" strike="noStrike" dirty="0">
                <a:latin typeface="Calibri" panose="020F0502020204030204" pitchFamily="34" charset="0"/>
                <a:cs typeface="Calibri" panose="020F0502020204030204" pitchFamily="34" charset="0"/>
              </a:rPr>
              <a:t> </a:t>
            </a:r>
            <a:r>
              <a:rPr lang="de-DE" sz="1500" i="1" u="none" strike="noStrike" dirty="0">
                <a:latin typeface="Calibri" panose="020F0502020204030204" pitchFamily="34" charset="0"/>
                <a:cs typeface="Calibri" panose="020F0502020204030204" pitchFamily="34" charset="0"/>
              </a:rPr>
              <a:t>et al., </a:t>
            </a:r>
            <a:r>
              <a:rPr lang="de-DE" sz="1500" b="1" i="1" kern="1200" dirty="0">
                <a:effectLst/>
                <a:latin typeface="Calibri" panose="020F0502020204030204" pitchFamily="34" charset="0"/>
                <a:cs typeface="Calibri" panose="020F0502020204030204" pitchFamily="34" charset="0"/>
              </a:rPr>
              <a:t>Quantum </a:t>
            </a:r>
            <a:r>
              <a:rPr lang="de-DE" sz="1500" b="1" i="1" kern="1200" dirty="0" err="1">
                <a:effectLst/>
                <a:latin typeface="Calibri" panose="020F0502020204030204" pitchFamily="34" charset="0"/>
                <a:cs typeface="Calibri" panose="020F0502020204030204" pitchFamily="34" charset="0"/>
              </a:rPr>
              <a:t>nanofriction</a:t>
            </a:r>
            <a:r>
              <a:rPr lang="de-DE" sz="1500" b="1" i="1" kern="1200" dirty="0">
                <a:effectLst/>
                <a:latin typeface="Calibri" panose="020F0502020204030204" pitchFamily="34" charset="0"/>
                <a:cs typeface="Calibri" panose="020F0502020204030204" pitchFamily="34" charset="0"/>
              </a:rPr>
              <a:t> in </a:t>
            </a:r>
            <a:r>
              <a:rPr lang="de-DE" sz="1500" b="1" i="1" kern="1200" dirty="0" err="1">
                <a:effectLst/>
                <a:latin typeface="Calibri" panose="020F0502020204030204" pitchFamily="34" charset="0"/>
                <a:cs typeface="Calibri" panose="020F0502020204030204" pitchFamily="34" charset="0"/>
              </a:rPr>
              <a:t>trapped</a:t>
            </a:r>
            <a:r>
              <a:rPr lang="de-DE" sz="1500" b="1" i="1" kern="1200" dirty="0">
                <a:effectLst/>
                <a:latin typeface="Calibri" panose="020F0502020204030204" pitchFamily="34" charset="0"/>
                <a:cs typeface="Calibri" panose="020F0502020204030204" pitchFamily="34" charset="0"/>
              </a:rPr>
              <a:t> </a:t>
            </a:r>
            <a:r>
              <a:rPr lang="de-DE" sz="1500" b="1" i="1" kern="1200" dirty="0" err="1">
                <a:effectLst/>
                <a:latin typeface="Calibri" panose="020F0502020204030204" pitchFamily="34" charset="0"/>
                <a:cs typeface="Calibri" panose="020F0502020204030204" pitchFamily="34" charset="0"/>
              </a:rPr>
              <a:t>ion</a:t>
            </a:r>
            <a:r>
              <a:rPr lang="de-DE" sz="1500" b="1" i="1" kern="1200" dirty="0">
                <a:effectLst/>
                <a:latin typeface="Calibri" panose="020F0502020204030204" pitchFamily="34" charset="0"/>
                <a:cs typeface="Calibri" panose="020F0502020204030204" pitchFamily="34" charset="0"/>
              </a:rPr>
              <a:t> </a:t>
            </a:r>
            <a:r>
              <a:rPr lang="de-DE" sz="1500" b="1" i="1" kern="1200" dirty="0" err="1">
                <a:effectLst/>
                <a:latin typeface="Calibri" panose="020F0502020204030204" pitchFamily="34" charset="0"/>
                <a:cs typeface="Calibri" panose="020F0502020204030204" pitchFamily="34" charset="0"/>
              </a:rPr>
              <a:t>chains</a:t>
            </a:r>
            <a:r>
              <a:rPr lang="de-DE" sz="1500" b="1" i="1" kern="1200" dirty="0">
                <a:effectLst/>
                <a:latin typeface="Calibri" panose="020F0502020204030204" pitchFamily="34" charset="0"/>
                <a:cs typeface="Calibri" panose="020F0502020204030204" pitchFamily="34" charset="0"/>
              </a:rPr>
              <a:t> </a:t>
            </a:r>
            <a:r>
              <a:rPr lang="de-DE" sz="1500" b="1" i="1" kern="1200" dirty="0" err="1">
                <a:effectLst/>
                <a:latin typeface="Calibri" panose="020F0502020204030204" pitchFamily="34" charset="0"/>
                <a:cs typeface="Calibri" panose="020F0502020204030204" pitchFamily="34" charset="0"/>
              </a:rPr>
              <a:t>with</a:t>
            </a:r>
            <a:r>
              <a:rPr lang="de-DE" sz="1500" b="1" i="1" kern="1200" dirty="0">
                <a:effectLst/>
                <a:latin typeface="Calibri" panose="020F0502020204030204" pitchFamily="34" charset="0"/>
                <a:cs typeface="Calibri" panose="020F0502020204030204" pitchFamily="34" charset="0"/>
              </a:rPr>
              <a:t> a </a:t>
            </a:r>
            <a:r>
              <a:rPr lang="de-DE" sz="1500" b="1" i="1" kern="1200" dirty="0" err="1">
                <a:effectLst/>
                <a:latin typeface="Calibri" panose="020F0502020204030204" pitchFamily="34" charset="0"/>
                <a:cs typeface="Calibri" panose="020F0502020204030204" pitchFamily="34" charset="0"/>
              </a:rPr>
              <a:t>topological</a:t>
            </a:r>
            <a:r>
              <a:rPr lang="de-DE" sz="1500" b="1" i="1" kern="1200" dirty="0">
                <a:effectLst/>
                <a:latin typeface="Calibri" panose="020F0502020204030204" pitchFamily="34" charset="0"/>
                <a:cs typeface="Calibri" panose="020F0502020204030204" pitchFamily="34" charset="0"/>
              </a:rPr>
              <a:t> </a:t>
            </a:r>
            <a:r>
              <a:rPr lang="de-DE" sz="1500" b="1" i="1" kern="1200" dirty="0" err="1">
                <a:effectLst/>
                <a:latin typeface="Calibri" panose="020F0502020204030204" pitchFamily="34" charset="0"/>
                <a:cs typeface="Calibri" panose="020F0502020204030204" pitchFamily="34" charset="0"/>
              </a:rPr>
              <a:t>defect</a:t>
            </a:r>
            <a:r>
              <a:rPr lang="de-DE" sz="1500" b="1" i="1" kern="1200" dirty="0">
                <a:effectLst/>
                <a:latin typeface="Calibri" panose="020F0502020204030204" pitchFamily="34" charset="0"/>
                <a:cs typeface="Calibri" panose="020F0502020204030204" pitchFamily="34" charset="0"/>
              </a:rPr>
              <a:t>, </a:t>
            </a:r>
            <a:br>
              <a:rPr lang="de-DE" sz="1500" b="1" i="1" kern="1200" dirty="0">
                <a:effectLst/>
                <a:latin typeface="Calibri" panose="020F0502020204030204" pitchFamily="34" charset="0"/>
                <a:cs typeface="Calibri" panose="020F0502020204030204" pitchFamily="34" charset="0"/>
              </a:rPr>
            </a:br>
            <a:r>
              <a:rPr lang="de-DE" sz="1500" dirty="0">
                <a:latin typeface="Calibri" panose="020F0502020204030204" pitchFamily="34" charset="0"/>
                <a:cs typeface="Calibri" panose="020F0502020204030204" pitchFamily="34" charset="0"/>
              </a:rPr>
              <a:t>Phys. Rev. Research (2021) </a:t>
            </a:r>
          </a:p>
          <a:p>
            <a:pPr marL="285750" indent="-285750" eaLnBrk="1" hangingPunct="1">
              <a:spcBef>
                <a:spcPct val="0"/>
              </a:spcBef>
            </a:pPr>
            <a:r>
              <a:rPr lang="de-DE" sz="1500" dirty="0">
                <a:effectLst/>
                <a:latin typeface="Calibri" panose="020F0502020204030204" pitchFamily="34" charset="0"/>
                <a:cs typeface="Calibri" panose="020F0502020204030204" pitchFamily="34" charset="0"/>
              </a:rPr>
              <a:t>Timm </a:t>
            </a:r>
            <a:r>
              <a:rPr lang="de-DE" sz="1500" i="1" dirty="0">
                <a:effectLst/>
                <a:latin typeface="Calibri" panose="020F0502020204030204" pitchFamily="34" charset="0"/>
                <a:cs typeface="Calibri" panose="020F0502020204030204" pitchFamily="34" charset="0"/>
              </a:rPr>
              <a:t>et al., </a:t>
            </a:r>
            <a:r>
              <a:rPr lang="en-US" sz="1500" b="1" i="1" dirty="0">
                <a:solidFill>
                  <a:srgbClr val="2D2D2D"/>
                </a:solidFill>
                <a:effectLst/>
                <a:latin typeface="Calibri" panose="020F0502020204030204" pitchFamily="34" charset="0"/>
                <a:cs typeface="Calibri" panose="020F0502020204030204" pitchFamily="34" charset="0"/>
              </a:rPr>
              <a:t>Heat transport in a Coulomb ion crystal with a topological defect, </a:t>
            </a:r>
            <a:r>
              <a:rPr lang="de-DE" sz="1500" i="0" u="none" strike="noStrike" dirty="0">
                <a:effectLst/>
                <a:latin typeface="Calibri" panose="020F0502020204030204" pitchFamily="34" charset="0"/>
                <a:cs typeface="Calibri" panose="020F0502020204030204" pitchFamily="34" charset="0"/>
              </a:rPr>
              <a:t>arXiv:2306.05845</a:t>
            </a:r>
            <a:r>
              <a:rPr lang="de-DE" sz="1500" i="0" dirty="0">
                <a:effectLst/>
                <a:latin typeface="Calibri" panose="020F0502020204030204" pitchFamily="34" charset="0"/>
                <a:cs typeface="Calibri" panose="020F0502020204030204" pitchFamily="34" charset="0"/>
              </a:rPr>
              <a:t> </a:t>
            </a:r>
            <a:r>
              <a:rPr lang="en-US" sz="1500" i="1" dirty="0">
                <a:effectLst/>
                <a:latin typeface="Calibri" panose="020F0502020204030204" pitchFamily="34" charset="0"/>
                <a:cs typeface="Calibri" panose="020F0502020204030204" pitchFamily="34" charset="0"/>
              </a:rPr>
              <a:t>(2023)</a:t>
            </a:r>
            <a:endParaRPr lang="de-DE" sz="1500" i="1" dirty="0">
              <a:effectLst/>
              <a:latin typeface="Calibri" panose="020F0502020204030204" pitchFamily="34" charset="0"/>
              <a:cs typeface="Calibri" panose="020F0502020204030204" pitchFamily="34" charset="0"/>
            </a:endParaRPr>
          </a:p>
          <a:p>
            <a:pPr marL="285750" indent="-285750" eaLnBrk="1" hangingPunct="1">
              <a:spcBef>
                <a:spcPct val="0"/>
              </a:spcBef>
            </a:pPr>
            <a:endParaRPr lang="de-DE" altLang="de-DE" sz="1500" dirty="0">
              <a:latin typeface="Calibri" panose="020F0502020204030204" pitchFamily="34" charset="0"/>
            </a:endParaRPr>
          </a:p>
        </p:txBody>
      </p:sp>
      <p:sp>
        <p:nvSpPr>
          <p:cNvPr id="8" name="Textfeld 1">
            <a:extLst>
              <a:ext uri="{FF2B5EF4-FFF2-40B4-BE49-F238E27FC236}">
                <a16:creationId xmlns:a16="http://schemas.microsoft.com/office/drawing/2014/main" id="{5013AE5D-3D85-4F3D-98B3-02A554998092}"/>
              </a:ext>
            </a:extLst>
          </p:cNvPr>
          <p:cNvSpPr txBox="1">
            <a:spLocks noChangeArrowheads="1"/>
          </p:cNvSpPr>
          <p:nvPr/>
        </p:nvSpPr>
        <p:spPr bwMode="auto">
          <a:xfrm>
            <a:off x="10511176" y="855795"/>
            <a:ext cx="1364091"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dirty="0" err="1">
                <a:solidFill>
                  <a:schemeClr val="tx2"/>
                </a:solidFill>
                <a:latin typeface="Calibri" panose="020F0502020204030204" pitchFamily="34" charset="0"/>
              </a:rPr>
              <a:t>Localized</a:t>
            </a:r>
            <a:r>
              <a:rPr lang="de-DE" altLang="de-DE" sz="1400" dirty="0">
                <a:solidFill>
                  <a:schemeClr val="tx2"/>
                </a:solidFill>
                <a:latin typeface="Calibri" panose="020F0502020204030204" pitchFamily="34" charset="0"/>
              </a:rPr>
              <a:t> </a:t>
            </a:r>
            <a:r>
              <a:rPr lang="de-DE" altLang="de-DE" sz="1400" dirty="0" err="1">
                <a:solidFill>
                  <a:schemeClr val="tx2"/>
                </a:solidFill>
                <a:latin typeface="Calibri" panose="020F0502020204030204" pitchFamily="34" charset="0"/>
              </a:rPr>
              <a:t>Defect</a:t>
            </a:r>
            <a:endParaRPr lang="en-US" altLang="de-DE" sz="1400" dirty="0">
              <a:solidFill>
                <a:schemeClr val="tx2"/>
              </a:solidFill>
              <a:latin typeface="Calibri" panose="020F0502020204030204" pitchFamily="34" charset="0"/>
            </a:endParaRPr>
          </a:p>
        </p:txBody>
      </p:sp>
      <p:sp>
        <p:nvSpPr>
          <p:cNvPr id="9" name="Textfeld 4">
            <a:extLst>
              <a:ext uri="{FF2B5EF4-FFF2-40B4-BE49-F238E27FC236}">
                <a16:creationId xmlns:a16="http://schemas.microsoft.com/office/drawing/2014/main" id="{EE1ABD1F-DC87-40FD-A886-A95ACFE53778}"/>
              </a:ext>
            </a:extLst>
          </p:cNvPr>
          <p:cNvSpPr txBox="1">
            <a:spLocks noChangeArrowheads="1"/>
          </p:cNvSpPr>
          <p:nvPr/>
        </p:nvSpPr>
        <p:spPr bwMode="auto">
          <a:xfrm>
            <a:off x="10402067" y="2778225"/>
            <a:ext cx="138903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dirty="0">
                <a:solidFill>
                  <a:schemeClr val="tx2"/>
                </a:solidFill>
                <a:latin typeface="Calibri" panose="020F0502020204030204" pitchFamily="34" charset="0"/>
              </a:rPr>
              <a:t>Extended </a:t>
            </a:r>
            <a:r>
              <a:rPr lang="de-DE" altLang="de-DE" sz="1400" dirty="0" err="1">
                <a:solidFill>
                  <a:schemeClr val="tx2"/>
                </a:solidFill>
                <a:latin typeface="Calibri" panose="020F0502020204030204" pitchFamily="34" charset="0"/>
              </a:rPr>
              <a:t>Defect</a:t>
            </a:r>
            <a:endParaRPr lang="en-US" altLang="de-DE" sz="1400" dirty="0">
              <a:solidFill>
                <a:schemeClr val="tx2"/>
              </a:solidFill>
              <a:latin typeface="Calibri" panose="020F0502020204030204" pitchFamily="34" charset="0"/>
            </a:endParaRPr>
          </a:p>
        </p:txBody>
      </p:sp>
      <p:pic>
        <p:nvPicPr>
          <p:cNvPr id="10" name="Picture 1" descr="O:\Quest\Multi-Ion-Traps\Papers (our group)\2012_KZM\2013_Nature_Physics\figure_3_NP.jpg">
            <a:extLst>
              <a:ext uri="{FF2B5EF4-FFF2-40B4-BE49-F238E27FC236}">
                <a16:creationId xmlns:a16="http://schemas.microsoft.com/office/drawing/2014/main" id="{012F1C0F-7012-488D-8E0D-64F0A0E1B19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855907" y="1171283"/>
            <a:ext cx="4019360" cy="1599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FK Model">
            <a:extLst>
              <a:ext uri="{FF2B5EF4-FFF2-40B4-BE49-F238E27FC236}">
                <a16:creationId xmlns:a16="http://schemas.microsoft.com/office/drawing/2014/main" id="{A2D3B08C-5487-4609-98AC-DEE1B4190B6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8255858" y="3384472"/>
            <a:ext cx="3219450" cy="12356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feld 1">
            <a:extLst>
              <a:ext uri="{FF2B5EF4-FFF2-40B4-BE49-F238E27FC236}">
                <a16:creationId xmlns:a16="http://schemas.microsoft.com/office/drawing/2014/main" id="{8AC93287-AE11-454B-81E8-E8829CE46E68}"/>
              </a:ext>
            </a:extLst>
          </p:cNvPr>
          <p:cNvSpPr txBox="1">
            <a:spLocks noChangeArrowheads="1"/>
          </p:cNvSpPr>
          <p:nvPr/>
        </p:nvSpPr>
        <p:spPr bwMode="auto">
          <a:xfrm>
            <a:off x="375427" y="2987403"/>
            <a:ext cx="685771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000" dirty="0">
                <a:solidFill>
                  <a:srgbClr val="333399"/>
                </a:solidFill>
                <a:latin typeface="Calibri" panose="020F0502020204030204" pitchFamily="34" charset="0"/>
                <a:cs typeface="Calibri" panose="020F0502020204030204" pitchFamily="34" charset="0"/>
              </a:rPr>
              <a:t>Dynamics </a:t>
            </a:r>
            <a:r>
              <a:rPr lang="de-DE" altLang="de-DE" sz="2000" dirty="0" err="1">
                <a:solidFill>
                  <a:srgbClr val="333399"/>
                </a:solidFill>
                <a:latin typeface="Calibri" panose="020F0502020204030204" pitchFamily="34" charset="0"/>
                <a:cs typeface="Calibri" panose="020F0502020204030204" pitchFamily="34" charset="0"/>
              </a:rPr>
              <a:t>of</a:t>
            </a:r>
            <a:r>
              <a:rPr lang="de-DE" altLang="de-DE" sz="2000" dirty="0">
                <a:solidFill>
                  <a:srgbClr val="333399"/>
                </a:solidFill>
                <a:latin typeface="Calibri" panose="020F0502020204030204" pitchFamily="34" charset="0"/>
                <a:cs typeface="Calibri" panose="020F0502020204030204" pitchFamily="34" charset="0"/>
              </a:rPr>
              <a:t> a </a:t>
            </a:r>
            <a:r>
              <a:rPr lang="de-DE" altLang="de-DE" sz="2000" dirty="0" err="1">
                <a:solidFill>
                  <a:srgbClr val="333399"/>
                </a:solidFill>
                <a:latin typeface="Calibri" panose="020F0502020204030204" pitchFamily="34" charset="0"/>
                <a:cs typeface="Calibri" panose="020F0502020204030204" pitchFamily="34" charset="0"/>
              </a:rPr>
              <a:t>Complex</a:t>
            </a:r>
            <a:r>
              <a:rPr lang="de-DE" altLang="de-DE" sz="2000" dirty="0">
                <a:solidFill>
                  <a:srgbClr val="333399"/>
                </a:solidFill>
                <a:latin typeface="Calibri" panose="020F0502020204030204" pitchFamily="34" charset="0"/>
                <a:cs typeface="Calibri" panose="020F0502020204030204" pitchFamily="34" charset="0"/>
              </a:rPr>
              <a:t>, Self-Organized System with Back-Action </a:t>
            </a:r>
          </a:p>
        </p:txBody>
      </p:sp>
      <p:pic>
        <p:nvPicPr>
          <p:cNvPr id="16" name="Picture 8">
            <a:extLst>
              <a:ext uri="{FF2B5EF4-FFF2-40B4-BE49-F238E27FC236}">
                <a16:creationId xmlns:a16="http://schemas.microsoft.com/office/drawing/2014/main" id="{1A1529E0-266D-4FD4-AF12-7480532AF079}"/>
              </a:ext>
            </a:extLst>
          </p:cNvPr>
          <p:cNvPicPr>
            <a:picLocks noChangeAspect="1" noChangeArrowheads="1"/>
          </p:cNvPicPr>
          <p:nvPr/>
        </p:nvPicPr>
        <p:blipFill>
          <a:blip r:embed="rId6">
            <a:extLst>
              <a:ext uri="{28A0092B-C50C-407E-A947-70E740481C1C}">
                <a14:useLocalDpi xmlns:a14="http://schemas.microsoft.com/office/drawing/2010/main" val="0"/>
              </a:ext>
            </a:extLst>
          </a:blip>
          <a:srcRect t="29405"/>
          <a:stretch>
            <a:fillRect/>
          </a:stretch>
        </p:blipFill>
        <p:spPr bwMode="auto">
          <a:xfrm>
            <a:off x="7855904" y="4722354"/>
            <a:ext cx="4019359" cy="585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extfeld 1">
            <a:extLst>
              <a:ext uri="{FF2B5EF4-FFF2-40B4-BE49-F238E27FC236}">
                <a16:creationId xmlns:a16="http://schemas.microsoft.com/office/drawing/2014/main" id="{336D3392-E926-49C1-9507-853BA0FCACB3}"/>
              </a:ext>
            </a:extLst>
          </p:cNvPr>
          <p:cNvSpPr txBox="1">
            <a:spLocks noChangeArrowheads="1"/>
          </p:cNvSpPr>
          <p:nvPr/>
        </p:nvSpPr>
        <p:spPr bwMode="auto">
          <a:xfrm>
            <a:off x="375427" y="1037973"/>
            <a:ext cx="707263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000" dirty="0" err="1">
                <a:solidFill>
                  <a:srgbClr val="333399"/>
                </a:solidFill>
                <a:latin typeface="Calibri" panose="020F0502020204030204" pitchFamily="34" charset="0"/>
                <a:cs typeface="Calibri" panose="020F0502020204030204" pitchFamily="34" charset="0"/>
              </a:rPr>
              <a:t>Creation</a:t>
            </a:r>
            <a:r>
              <a:rPr lang="de-DE" altLang="de-DE" sz="2000" dirty="0">
                <a:solidFill>
                  <a:srgbClr val="333399"/>
                </a:solidFill>
                <a:latin typeface="Calibri" panose="020F0502020204030204" pitchFamily="34" charset="0"/>
                <a:cs typeface="Calibri" panose="020F0502020204030204" pitchFamily="34" charset="0"/>
              </a:rPr>
              <a:t> </a:t>
            </a:r>
            <a:r>
              <a:rPr lang="de-DE" altLang="de-DE" sz="2000" dirty="0" err="1">
                <a:solidFill>
                  <a:srgbClr val="333399"/>
                </a:solidFill>
                <a:latin typeface="Calibri" panose="020F0502020204030204" pitchFamily="34" charset="0"/>
                <a:cs typeface="Calibri" panose="020F0502020204030204" pitchFamily="34" charset="0"/>
              </a:rPr>
              <a:t>of</a:t>
            </a:r>
            <a:r>
              <a:rPr lang="de-DE" altLang="de-DE" sz="2000" dirty="0">
                <a:solidFill>
                  <a:srgbClr val="333399"/>
                </a:solidFill>
                <a:latin typeface="Calibri" panose="020F0502020204030204" pitchFamily="34" charset="0"/>
                <a:cs typeface="Calibri" panose="020F0502020204030204" pitchFamily="34" charset="0"/>
              </a:rPr>
              <a:t> </a:t>
            </a:r>
            <a:r>
              <a:rPr lang="de-DE" altLang="de-DE" sz="2000" dirty="0" err="1">
                <a:solidFill>
                  <a:srgbClr val="333399"/>
                </a:solidFill>
                <a:latin typeface="Calibri" panose="020F0502020204030204" pitchFamily="34" charset="0"/>
                <a:cs typeface="Calibri" panose="020F0502020204030204" pitchFamily="34" charset="0"/>
              </a:rPr>
              <a:t>Topological</a:t>
            </a:r>
            <a:r>
              <a:rPr lang="de-DE" altLang="de-DE" sz="2000" dirty="0">
                <a:solidFill>
                  <a:srgbClr val="333399"/>
                </a:solidFill>
                <a:latin typeface="Calibri" panose="020F0502020204030204" pitchFamily="34" charset="0"/>
                <a:cs typeface="Calibri" panose="020F0502020204030204" pitchFamily="34" charset="0"/>
              </a:rPr>
              <a:t> </a:t>
            </a:r>
            <a:r>
              <a:rPr lang="de-DE" altLang="de-DE" sz="2000" dirty="0" err="1">
                <a:solidFill>
                  <a:srgbClr val="333399"/>
                </a:solidFill>
                <a:latin typeface="Calibri" panose="020F0502020204030204" pitchFamily="34" charset="0"/>
                <a:cs typeface="Calibri" panose="020F0502020204030204" pitchFamily="34" charset="0"/>
              </a:rPr>
              <a:t>Defects</a:t>
            </a:r>
            <a:r>
              <a:rPr lang="de-DE" altLang="de-DE" sz="2000" dirty="0">
                <a:solidFill>
                  <a:srgbClr val="333399"/>
                </a:solidFill>
                <a:latin typeface="Calibri" panose="020F0502020204030204" pitchFamily="34" charset="0"/>
                <a:cs typeface="Calibri" panose="020F0502020204030204" pitchFamily="34" charset="0"/>
              </a:rPr>
              <a:t> – 2nd </a:t>
            </a:r>
            <a:r>
              <a:rPr lang="de-DE" altLang="de-DE" sz="2000" dirty="0" err="1">
                <a:solidFill>
                  <a:srgbClr val="333399"/>
                </a:solidFill>
                <a:latin typeface="Calibri" panose="020F0502020204030204" pitchFamily="34" charset="0"/>
                <a:cs typeface="Calibri" panose="020F0502020204030204" pitchFamily="34" charset="0"/>
              </a:rPr>
              <a:t>order</a:t>
            </a:r>
            <a:r>
              <a:rPr lang="de-DE" altLang="de-DE" sz="2000" dirty="0">
                <a:solidFill>
                  <a:srgbClr val="333399"/>
                </a:solidFill>
                <a:latin typeface="Calibri" panose="020F0502020204030204" pitchFamily="34" charset="0"/>
                <a:cs typeface="Calibri" panose="020F0502020204030204" pitchFamily="34" charset="0"/>
              </a:rPr>
              <a:t> Phase </a:t>
            </a:r>
            <a:r>
              <a:rPr lang="de-DE" altLang="de-DE" sz="2000" dirty="0" err="1">
                <a:solidFill>
                  <a:srgbClr val="333399"/>
                </a:solidFill>
                <a:latin typeface="Calibri" panose="020F0502020204030204" pitchFamily="34" charset="0"/>
                <a:cs typeface="Calibri" panose="020F0502020204030204" pitchFamily="34" charset="0"/>
              </a:rPr>
              <a:t>Transitions</a:t>
            </a:r>
            <a:endParaRPr lang="de-DE" altLang="de-DE" sz="2000" dirty="0">
              <a:solidFill>
                <a:srgbClr val="333399"/>
              </a:solidFill>
              <a:latin typeface="Calibri" panose="020F0502020204030204" pitchFamily="34" charset="0"/>
              <a:cs typeface="Calibri" panose="020F0502020204030204" pitchFamily="34" charset="0"/>
            </a:endParaRPr>
          </a:p>
        </p:txBody>
      </p:sp>
      <p:sp>
        <p:nvSpPr>
          <p:cNvPr id="2" name="Untertitel 1">
            <a:extLst>
              <a:ext uri="{FF2B5EF4-FFF2-40B4-BE49-F238E27FC236}">
                <a16:creationId xmlns:a16="http://schemas.microsoft.com/office/drawing/2014/main" id="{45E705AF-150B-4D76-ACF4-BD788DD8EAC7}"/>
              </a:ext>
            </a:extLst>
          </p:cNvPr>
          <p:cNvSpPr>
            <a:spLocks noGrp="1"/>
          </p:cNvSpPr>
          <p:nvPr>
            <p:ph type="subTitle" idx="1"/>
          </p:nvPr>
        </p:nvSpPr>
        <p:spPr/>
        <p:txBody>
          <a:bodyPr/>
          <a:lstStyle/>
          <a:p>
            <a:r>
              <a:rPr lang="de-DE" altLang="de-DE" dirty="0" err="1"/>
              <a:t>Build</a:t>
            </a:r>
            <a:r>
              <a:rPr lang="de-DE" altLang="de-DE" dirty="0"/>
              <a:t> </a:t>
            </a:r>
            <a:r>
              <a:rPr lang="de-DE" altLang="de-DE" dirty="0" err="1"/>
              <a:t>your</a:t>
            </a:r>
            <a:r>
              <a:rPr lang="de-DE" altLang="de-DE" dirty="0"/>
              <a:t> own solid-</a:t>
            </a:r>
            <a:r>
              <a:rPr lang="de-DE" altLang="de-DE" dirty="0" err="1"/>
              <a:t>state</a:t>
            </a:r>
            <a:r>
              <a:rPr lang="de-DE" altLang="de-DE" dirty="0"/>
              <a:t> </a:t>
            </a:r>
            <a:r>
              <a:rPr lang="de-DE" altLang="de-DE" dirty="0" err="1"/>
              <a:t>system</a:t>
            </a:r>
            <a:r>
              <a:rPr lang="de-DE" altLang="de-DE" dirty="0"/>
              <a:t>…</a:t>
            </a:r>
            <a:endParaRPr lang="de-DE" dirty="0"/>
          </a:p>
        </p:txBody>
      </p:sp>
      <p:sp>
        <p:nvSpPr>
          <p:cNvPr id="3" name="Textfeld 1">
            <a:extLst>
              <a:ext uri="{FF2B5EF4-FFF2-40B4-BE49-F238E27FC236}">
                <a16:creationId xmlns:a16="http://schemas.microsoft.com/office/drawing/2014/main" id="{AEE75E29-C1BA-A54B-7E16-59D5864E62F7}"/>
              </a:ext>
            </a:extLst>
          </p:cNvPr>
          <p:cNvSpPr txBox="1">
            <a:spLocks noChangeArrowheads="1"/>
          </p:cNvSpPr>
          <p:nvPr/>
        </p:nvSpPr>
        <p:spPr bwMode="auto">
          <a:xfrm>
            <a:off x="326203" y="5140721"/>
            <a:ext cx="423551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000" dirty="0">
                <a:solidFill>
                  <a:srgbClr val="333399"/>
                </a:solidFill>
                <a:latin typeface="Calibri" panose="020F0502020204030204" pitchFamily="34" charset="0"/>
                <a:cs typeface="Calibri" panose="020F0502020204030204" pitchFamily="34" charset="0"/>
              </a:rPr>
              <a:t>Energy </a:t>
            </a:r>
            <a:r>
              <a:rPr lang="de-DE" altLang="de-DE" sz="2000" dirty="0" err="1">
                <a:solidFill>
                  <a:srgbClr val="333399"/>
                </a:solidFill>
                <a:latin typeface="Calibri" panose="020F0502020204030204" pitchFamily="34" charset="0"/>
                <a:cs typeface="Calibri" panose="020F0502020204030204" pitchFamily="34" charset="0"/>
              </a:rPr>
              <a:t>transport</a:t>
            </a:r>
            <a:r>
              <a:rPr lang="de-DE" altLang="de-DE" sz="2000" dirty="0">
                <a:solidFill>
                  <a:srgbClr val="333399"/>
                </a:solidFill>
                <a:latin typeface="Calibri" panose="020F0502020204030204" pitchFamily="34" charset="0"/>
                <a:cs typeface="Calibri" panose="020F0502020204030204" pitchFamily="34" charset="0"/>
              </a:rPr>
              <a:t> and Quantum </a:t>
            </a:r>
            <a:r>
              <a:rPr lang="de-DE" altLang="de-DE" sz="2000" dirty="0" err="1">
                <a:solidFill>
                  <a:srgbClr val="333399"/>
                </a:solidFill>
                <a:latin typeface="Calibri" panose="020F0502020204030204" pitchFamily="34" charset="0"/>
                <a:cs typeface="Calibri" panose="020F0502020204030204" pitchFamily="34" charset="0"/>
              </a:rPr>
              <a:t>Friction</a:t>
            </a:r>
            <a:endParaRPr lang="de-DE" altLang="de-DE" sz="2000" dirty="0">
              <a:solidFill>
                <a:srgbClr val="333399"/>
              </a:solidFill>
              <a:latin typeface="Calibri" panose="020F0502020204030204" pitchFamily="34" charset="0"/>
              <a:cs typeface="Calibri" panose="020F0502020204030204"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ext Box 3"/>
          <p:cNvSpPr txBox="1">
            <a:spLocks noChangeArrowheads="1"/>
          </p:cNvSpPr>
          <p:nvPr/>
        </p:nvSpPr>
        <p:spPr bwMode="auto">
          <a:xfrm>
            <a:off x="1672024" y="2957513"/>
            <a:ext cx="87717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lgn="ctr" eaLnBrk="1" hangingPunct="1">
              <a:spcBef>
                <a:spcPct val="0"/>
              </a:spcBef>
              <a:buFontTx/>
              <a:buNone/>
            </a:pPr>
            <a:r>
              <a:rPr lang="de-DE" altLang="de-DE" sz="2800" dirty="0">
                <a:solidFill>
                  <a:srgbClr val="C00000"/>
                </a:solidFill>
                <a:latin typeface="Calibri" pitchFamily="34" charset="0"/>
              </a:rPr>
              <a:t>Example: </a:t>
            </a:r>
            <a:r>
              <a:rPr lang="de-DE" altLang="de-DE" sz="2800" dirty="0" err="1">
                <a:solidFill>
                  <a:srgbClr val="C00000"/>
                </a:solidFill>
                <a:latin typeface="Calibri" pitchFamily="34" charset="0"/>
              </a:rPr>
              <a:t>photos</a:t>
            </a:r>
            <a:r>
              <a:rPr lang="de-DE" altLang="de-DE" sz="2800" dirty="0">
                <a:solidFill>
                  <a:srgbClr val="C00000"/>
                </a:solidFill>
                <a:latin typeface="Calibri" pitchFamily="34" charset="0"/>
              </a:rPr>
              <a:t> </a:t>
            </a:r>
            <a:r>
              <a:rPr lang="de-DE" altLang="de-DE" sz="2800" dirty="0" err="1">
                <a:solidFill>
                  <a:srgbClr val="C00000"/>
                </a:solidFill>
                <a:latin typeface="Calibri" pitchFamily="34" charset="0"/>
              </a:rPr>
              <a:t>of</a:t>
            </a:r>
            <a:r>
              <a:rPr lang="de-DE" altLang="de-DE" sz="2800" dirty="0">
                <a:solidFill>
                  <a:srgbClr val="C00000"/>
                </a:solidFill>
                <a:latin typeface="Calibri" pitchFamily="34" charset="0"/>
              </a:rPr>
              <a:t> </a:t>
            </a:r>
            <a:r>
              <a:rPr lang="de-DE" altLang="de-DE" sz="2800" dirty="0" err="1">
                <a:solidFill>
                  <a:srgbClr val="C00000"/>
                </a:solidFill>
                <a:latin typeface="Calibri" pitchFamily="34" charset="0"/>
              </a:rPr>
              <a:t>first</a:t>
            </a:r>
            <a:r>
              <a:rPr lang="de-DE" altLang="de-DE" sz="2800" b="1" dirty="0">
                <a:solidFill>
                  <a:srgbClr val="C00000"/>
                </a:solidFill>
                <a:latin typeface="Calibri" pitchFamily="34" charset="0"/>
              </a:rPr>
              <a:t> 3 collective modes of linear crystal</a:t>
            </a:r>
          </a:p>
        </p:txBody>
      </p:sp>
      <p:pic>
        <p:nvPicPr>
          <p:cNvPr id="66563" name="Picture 3"/>
          <p:cNvPicPr>
            <a:picLocks noChangeAspect="1" noChangeArrowheads="1"/>
          </p:cNvPicPr>
          <p:nvPr/>
        </p:nvPicPr>
        <p:blipFill>
          <a:blip r:embed="rId3">
            <a:extLst>
              <a:ext uri="{28A0092B-C50C-407E-A947-70E740481C1C}">
                <a14:useLocalDpi xmlns:a14="http://schemas.microsoft.com/office/drawing/2010/main" val="0"/>
              </a:ext>
            </a:extLst>
          </a:blip>
          <a:srcRect t="26065"/>
          <a:stretch>
            <a:fillRect/>
          </a:stretch>
        </p:blipFill>
        <p:spPr bwMode="auto">
          <a:xfrm>
            <a:off x="1533525" y="3660776"/>
            <a:ext cx="9144000" cy="2862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Freeform 35"/>
          <p:cNvSpPr>
            <a:spLocks/>
          </p:cNvSpPr>
          <p:nvPr/>
        </p:nvSpPr>
        <p:spPr bwMode="auto">
          <a:xfrm>
            <a:off x="2351089" y="1787525"/>
            <a:ext cx="681037"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47" name="Line 37"/>
          <p:cNvSpPr>
            <a:spLocks noChangeShapeType="1"/>
          </p:cNvSpPr>
          <p:nvPr/>
        </p:nvSpPr>
        <p:spPr bwMode="auto">
          <a:xfrm>
            <a:off x="2528889" y="2190750"/>
            <a:ext cx="338137"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48" name="Line 38"/>
          <p:cNvSpPr>
            <a:spLocks noChangeShapeType="1"/>
          </p:cNvSpPr>
          <p:nvPr/>
        </p:nvSpPr>
        <p:spPr bwMode="auto">
          <a:xfrm>
            <a:off x="2430464"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49" name="Line 39"/>
          <p:cNvSpPr>
            <a:spLocks noChangeShapeType="1"/>
          </p:cNvSpPr>
          <p:nvPr/>
        </p:nvSpPr>
        <p:spPr bwMode="auto">
          <a:xfrm>
            <a:off x="2384426" y="1833563"/>
            <a:ext cx="627063"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0" name="Freeform 35"/>
          <p:cNvSpPr>
            <a:spLocks/>
          </p:cNvSpPr>
          <p:nvPr/>
        </p:nvSpPr>
        <p:spPr bwMode="auto">
          <a:xfrm>
            <a:off x="3143250"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51" name="Line 37"/>
          <p:cNvSpPr>
            <a:spLocks noChangeShapeType="1"/>
          </p:cNvSpPr>
          <p:nvPr/>
        </p:nvSpPr>
        <p:spPr bwMode="auto">
          <a:xfrm>
            <a:off x="3321050"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2" name="Line 38"/>
          <p:cNvSpPr>
            <a:spLocks noChangeShapeType="1"/>
          </p:cNvSpPr>
          <p:nvPr/>
        </p:nvSpPr>
        <p:spPr bwMode="auto">
          <a:xfrm>
            <a:off x="3222626"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3" name="Line 39"/>
          <p:cNvSpPr>
            <a:spLocks noChangeShapeType="1"/>
          </p:cNvSpPr>
          <p:nvPr/>
        </p:nvSpPr>
        <p:spPr bwMode="auto">
          <a:xfrm>
            <a:off x="3176588"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4" name="Freeform 35"/>
          <p:cNvSpPr>
            <a:spLocks/>
          </p:cNvSpPr>
          <p:nvPr/>
        </p:nvSpPr>
        <p:spPr bwMode="auto">
          <a:xfrm>
            <a:off x="3863975"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55" name="Line 37"/>
          <p:cNvSpPr>
            <a:spLocks noChangeShapeType="1"/>
          </p:cNvSpPr>
          <p:nvPr/>
        </p:nvSpPr>
        <p:spPr bwMode="auto">
          <a:xfrm>
            <a:off x="4041775"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6" name="Line 38"/>
          <p:cNvSpPr>
            <a:spLocks noChangeShapeType="1"/>
          </p:cNvSpPr>
          <p:nvPr/>
        </p:nvSpPr>
        <p:spPr bwMode="auto">
          <a:xfrm>
            <a:off x="3943351"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7" name="Line 39"/>
          <p:cNvSpPr>
            <a:spLocks noChangeShapeType="1"/>
          </p:cNvSpPr>
          <p:nvPr/>
        </p:nvSpPr>
        <p:spPr bwMode="auto">
          <a:xfrm>
            <a:off x="3897313"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8" name="Freeform 35"/>
          <p:cNvSpPr>
            <a:spLocks/>
          </p:cNvSpPr>
          <p:nvPr/>
        </p:nvSpPr>
        <p:spPr bwMode="auto">
          <a:xfrm>
            <a:off x="4622800"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59" name="Line 37"/>
          <p:cNvSpPr>
            <a:spLocks noChangeShapeType="1"/>
          </p:cNvSpPr>
          <p:nvPr/>
        </p:nvSpPr>
        <p:spPr bwMode="auto">
          <a:xfrm>
            <a:off x="4800600"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60" name="Line 38"/>
          <p:cNvSpPr>
            <a:spLocks noChangeShapeType="1"/>
          </p:cNvSpPr>
          <p:nvPr/>
        </p:nvSpPr>
        <p:spPr bwMode="auto">
          <a:xfrm>
            <a:off x="4702176"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1" name="Line 39"/>
          <p:cNvSpPr>
            <a:spLocks noChangeShapeType="1"/>
          </p:cNvSpPr>
          <p:nvPr/>
        </p:nvSpPr>
        <p:spPr bwMode="auto">
          <a:xfrm>
            <a:off x="4656138"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3" name="Freeform 35"/>
          <p:cNvSpPr>
            <a:spLocks/>
          </p:cNvSpPr>
          <p:nvPr/>
        </p:nvSpPr>
        <p:spPr bwMode="auto">
          <a:xfrm>
            <a:off x="5375276" y="1787525"/>
            <a:ext cx="682625"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04" name="Line 37"/>
          <p:cNvSpPr>
            <a:spLocks noChangeShapeType="1"/>
          </p:cNvSpPr>
          <p:nvPr/>
        </p:nvSpPr>
        <p:spPr bwMode="auto">
          <a:xfrm>
            <a:off x="5553076" y="2190750"/>
            <a:ext cx="3397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5" name="Line 38"/>
          <p:cNvSpPr>
            <a:spLocks noChangeShapeType="1"/>
          </p:cNvSpPr>
          <p:nvPr/>
        </p:nvSpPr>
        <p:spPr bwMode="auto">
          <a:xfrm>
            <a:off x="5454651"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6" name="Line 39"/>
          <p:cNvSpPr>
            <a:spLocks noChangeShapeType="1"/>
          </p:cNvSpPr>
          <p:nvPr/>
        </p:nvSpPr>
        <p:spPr bwMode="auto">
          <a:xfrm>
            <a:off x="5408613" y="1833563"/>
            <a:ext cx="628650"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7" name="Freeform 35"/>
          <p:cNvSpPr>
            <a:spLocks/>
          </p:cNvSpPr>
          <p:nvPr/>
        </p:nvSpPr>
        <p:spPr bwMode="auto">
          <a:xfrm>
            <a:off x="6096000"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08" name="Line 37"/>
          <p:cNvSpPr>
            <a:spLocks noChangeShapeType="1"/>
          </p:cNvSpPr>
          <p:nvPr/>
        </p:nvSpPr>
        <p:spPr bwMode="auto">
          <a:xfrm>
            <a:off x="6273800"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9" name="Line 38"/>
          <p:cNvSpPr>
            <a:spLocks noChangeShapeType="1"/>
          </p:cNvSpPr>
          <p:nvPr/>
        </p:nvSpPr>
        <p:spPr bwMode="auto">
          <a:xfrm>
            <a:off x="6175376"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0" name="Line 39"/>
          <p:cNvSpPr>
            <a:spLocks noChangeShapeType="1"/>
          </p:cNvSpPr>
          <p:nvPr/>
        </p:nvSpPr>
        <p:spPr bwMode="auto">
          <a:xfrm>
            <a:off x="6129338"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1" name="Freeform 35"/>
          <p:cNvSpPr>
            <a:spLocks/>
          </p:cNvSpPr>
          <p:nvPr/>
        </p:nvSpPr>
        <p:spPr bwMode="auto">
          <a:xfrm>
            <a:off x="6821489" y="1787525"/>
            <a:ext cx="681037"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12" name="Line 37"/>
          <p:cNvSpPr>
            <a:spLocks noChangeShapeType="1"/>
          </p:cNvSpPr>
          <p:nvPr/>
        </p:nvSpPr>
        <p:spPr bwMode="auto">
          <a:xfrm>
            <a:off x="6999289" y="2190750"/>
            <a:ext cx="338137"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3" name="Line 38"/>
          <p:cNvSpPr>
            <a:spLocks noChangeShapeType="1"/>
          </p:cNvSpPr>
          <p:nvPr/>
        </p:nvSpPr>
        <p:spPr bwMode="auto">
          <a:xfrm>
            <a:off x="6900864"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4" name="Line 39"/>
          <p:cNvSpPr>
            <a:spLocks noChangeShapeType="1"/>
          </p:cNvSpPr>
          <p:nvPr/>
        </p:nvSpPr>
        <p:spPr bwMode="auto">
          <a:xfrm>
            <a:off x="6854826" y="1833563"/>
            <a:ext cx="627063"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5" name="Freeform 35"/>
          <p:cNvSpPr>
            <a:spLocks/>
          </p:cNvSpPr>
          <p:nvPr/>
        </p:nvSpPr>
        <p:spPr bwMode="auto">
          <a:xfrm>
            <a:off x="7542214" y="1787525"/>
            <a:ext cx="681037"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16" name="Line 37"/>
          <p:cNvSpPr>
            <a:spLocks noChangeShapeType="1"/>
          </p:cNvSpPr>
          <p:nvPr/>
        </p:nvSpPr>
        <p:spPr bwMode="auto">
          <a:xfrm>
            <a:off x="7718426" y="2190750"/>
            <a:ext cx="3397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7" name="Line 38"/>
          <p:cNvSpPr>
            <a:spLocks noChangeShapeType="1"/>
          </p:cNvSpPr>
          <p:nvPr/>
        </p:nvSpPr>
        <p:spPr bwMode="auto">
          <a:xfrm>
            <a:off x="7620001"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8" name="Line 39"/>
          <p:cNvSpPr>
            <a:spLocks noChangeShapeType="1"/>
          </p:cNvSpPr>
          <p:nvPr/>
        </p:nvSpPr>
        <p:spPr bwMode="auto">
          <a:xfrm>
            <a:off x="7575551" y="1833563"/>
            <a:ext cx="627063"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9" name="Freeform 35"/>
          <p:cNvSpPr>
            <a:spLocks/>
          </p:cNvSpPr>
          <p:nvPr/>
        </p:nvSpPr>
        <p:spPr bwMode="auto">
          <a:xfrm>
            <a:off x="8294689" y="1787525"/>
            <a:ext cx="681037"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20" name="Line 37"/>
          <p:cNvSpPr>
            <a:spLocks noChangeShapeType="1"/>
          </p:cNvSpPr>
          <p:nvPr/>
        </p:nvSpPr>
        <p:spPr bwMode="auto">
          <a:xfrm>
            <a:off x="8472489" y="2190750"/>
            <a:ext cx="338137"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1" name="Line 38"/>
          <p:cNvSpPr>
            <a:spLocks noChangeShapeType="1"/>
          </p:cNvSpPr>
          <p:nvPr/>
        </p:nvSpPr>
        <p:spPr bwMode="auto">
          <a:xfrm>
            <a:off x="8374064"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2" name="Line 39"/>
          <p:cNvSpPr>
            <a:spLocks noChangeShapeType="1"/>
          </p:cNvSpPr>
          <p:nvPr/>
        </p:nvSpPr>
        <p:spPr bwMode="auto">
          <a:xfrm>
            <a:off x="8328026" y="1833563"/>
            <a:ext cx="627063"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3" name="Freeform 35"/>
          <p:cNvSpPr>
            <a:spLocks/>
          </p:cNvSpPr>
          <p:nvPr/>
        </p:nvSpPr>
        <p:spPr bwMode="auto">
          <a:xfrm>
            <a:off x="9086850"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24" name="Line 37"/>
          <p:cNvSpPr>
            <a:spLocks noChangeShapeType="1"/>
          </p:cNvSpPr>
          <p:nvPr/>
        </p:nvSpPr>
        <p:spPr bwMode="auto">
          <a:xfrm>
            <a:off x="9264650"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5" name="Line 38"/>
          <p:cNvSpPr>
            <a:spLocks noChangeShapeType="1"/>
          </p:cNvSpPr>
          <p:nvPr/>
        </p:nvSpPr>
        <p:spPr bwMode="auto">
          <a:xfrm>
            <a:off x="9166226"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6" name="Line 39"/>
          <p:cNvSpPr>
            <a:spLocks noChangeShapeType="1"/>
          </p:cNvSpPr>
          <p:nvPr/>
        </p:nvSpPr>
        <p:spPr bwMode="auto">
          <a:xfrm>
            <a:off x="9120188"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7" name="Ellipse 126"/>
          <p:cNvSpPr/>
          <p:nvPr/>
        </p:nvSpPr>
        <p:spPr>
          <a:xfrm>
            <a:off x="3357563"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28" name="Ellipse 127"/>
          <p:cNvSpPr/>
          <p:nvPr/>
        </p:nvSpPr>
        <p:spPr>
          <a:xfrm>
            <a:off x="2565401"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29" name="Ellipse 128"/>
          <p:cNvSpPr/>
          <p:nvPr/>
        </p:nvSpPr>
        <p:spPr>
          <a:xfrm>
            <a:off x="4084638"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0" name="Ellipse 129"/>
          <p:cNvSpPr/>
          <p:nvPr/>
        </p:nvSpPr>
        <p:spPr>
          <a:xfrm>
            <a:off x="5594351"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1" name="Ellipse 130"/>
          <p:cNvSpPr/>
          <p:nvPr/>
        </p:nvSpPr>
        <p:spPr>
          <a:xfrm>
            <a:off x="4843463"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2" name="Ellipse 131"/>
          <p:cNvSpPr/>
          <p:nvPr/>
        </p:nvSpPr>
        <p:spPr>
          <a:xfrm>
            <a:off x="6316663"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3" name="Ellipse 132"/>
          <p:cNvSpPr/>
          <p:nvPr/>
        </p:nvSpPr>
        <p:spPr>
          <a:xfrm>
            <a:off x="7042151"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4" name="Ellipse 133"/>
          <p:cNvSpPr/>
          <p:nvPr/>
        </p:nvSpPr>
        <p:spPr>
          <a:xfrm>
            <a:off x="7756526"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5" name="Ellipse 134"/>
          <p:cNvSpPr/>
          <p:nvPr/>
        </p:nvSpPr>
        <p:spPr>
          <a:xfrm>
            <a:off x="8515351"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6" name="Ellipse 135"/>
          <p:cNvSpPr/>
          <p:nvPr/>
        </p:nvSpPr>
        <p:spPr>
          <a:xfrm>
            <a:off x="9307513"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62" name="Text Box 10">
            <a:extLst>
              <a:ext uri="{FF2B5EF4-FFF2-40B4-BE49-F238E27FC236}">
                <a16:creationId xmlns:a16="http://schemas.microsoft.com/office/drawing/2014/main" id="{4EB491DA-9B27-48D7-9FD4-594C6D5B5B1C}"/>
              </a:ext>
            </a:extLst>
          </p:cNvPr>
          <p:cNvSpPr txBox="1">
            <a:spLocks noChangeArrowheads="1"/>
          </p:cNvSpPr>
          <p:nvPr/>
        </p:nvSpPr>
        <p:spPr bwMode="auto">
          <a:xfrm>
            <a:off x="367317" y="64126"/>
            <a:ext cx="55121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dirty="0">
                <a:solidFill>
                  <a:schemeClr val="bg1">
                    <a:lumMod val="95000"/>
                  </a:schemeClr>
                </a:solidFill>
                <a:effectLst>
                  <a:outerShdw blurRad="38100" dist="38100" dir="2700000" algn="tl">
                    <a:srgbClr val="000000">
                      <a:alpha val="43137"/>
                    </a:srgbClr>
                  </a:outerShdw>
                </a:effectLst>
                <a:latin typeface="Calibri" pitchFamily="34" charset="0"/>
              </a:rPr>
              <a:t>Coupled Many-Body System:</a:t>
            </a:r>
          </a:p>
        </p:txBody>
      </p:sp>
    </p:spTree>
    <p:extLst>
      <p:ext uri="{BB962C8B-B14F-4D97-AF65-F5344CB8AC3E}">
        <p14:creationId xmlns:p14="http://schemas.microsoft.com/office/powerpoint/2010/main" val="77552324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a:extLst>
              <a:ext uri="{FF2B5EF4-FFF2-40B4-BE49-F238E27FC236}">
                <a16:creationId xmlns:a16="http://schemas.microsoft.com/office/drawing/2014/main" id="{B89C01EA-7B05-4A39-9455-0864935A8753}"/>
              </a:ext>
            </a:extLst>
          </p:cNvPr>
          <p:cNvSpPr>
            <a:spLocks noGrp="1"/>
          </p:cNvSpPr>
          <p:nvPr>
            <p:ph type="subTitle" idx="1"/>
          </p:nvPr>
        </p:nvSpPr>
        <p:spPr/>
        <p:txBody>
          <a:bodyPr/>
          <a:lstStyle/>
          <a:p>
            <a:r>
              <a:rPr lang="en-US" b="0" i="0" u="none" strike="noStrike" baseline="0" dirty="0"/>
              <a:t>Motional heating of spatially extended ion crystals</a:t>
            </a:r>
            <a:endParaRPr lang="de-DE" dirty="0"/>
          </a:p>
        </p:txBody>
      </p:sp>
      <p:sp>
        <p:nvSpPr>
          <p:cNvPr id="8" name="Rechteck 7">
            <a:extLst>
              <a:ext uri="{FF2B5EF4-FFF2-40B4-BE49-F238E27FC236}">
                <a16:creationId xmlns:a16="http://schemas.microsoft.com/office/drawing/2014/main" id="{04527FA5-9D67-493A-AE5D-AAE1BA9B47B8}"/>
              </a:ext>
            </a:extLst>
          </p:cNvPr>
          <p:cNvSpPr/>
          <p:nvPr/>
        </p:nvSpPr>
        <p:spPr>
          <a:xfrm>
            <a:off x="804241" y="6181066"/>
            <a:ext cx="10579983" cy="369332"/>
          </a:xfrm>
          <a:prstGeom prst="rect">
            <a:avLst/>
          </a:prstGeom>
          <a:solidFill>
            <a:schemeClr val="accent1">
              <a:lumMod val="20000"/>
              <a:lumOff val="80000"/>
            </a:schemeClr>
          </a:solidFill>
        </p:spPr>
        <p:txBody>
          <a:bodyPr wrap="square">
            <a:spAutoFit/>
          </a:bodyPr>
          <a:lstStyle/>
          <a:p>
            <a:r>
              <a:rPr lang="de-DE" dirty="0" err="1">
                <a:latin typeface="Calibri" panose="020F0502020204030204" pitchFamily="34" charset="0"/>
                <a:cs typeface="Calibri" panose="020F0502020204030204" pitchFamily="34" charset="0"/>
              </a:rPr>
              <a:t>Kalincev</a:t>
            </a:r>
            <a:r>
              <a:rPr lang="de-DE" dirty="0">
                <a:latin typeface="Calibri" panose="020F0502020204030204" pitchFamily="34" charset="0"/>
                <a:cs typeface="Calibri" panose="020F0502020204030204" pitchFamily="34" charset="0"/>
              </a:rPr>
              <a:t> et al., „</a:t>
            </a:r>
            <a:r>
              <a:rPr lang="en-US" b="1" dirty="0">
                <a:latin typeface="Calibri" panose="020F0502020204030204" pitchFamily="34" charset="0"/>
                <a:cs typeface="Calibri" panose="020F0502020204030204" pitchFamily="34" charset="0"/>
              </a:rPr>
              <a:t>Motional heating of spatially extended ion crystals</a:t>
            </a:r>
            <a:r>
              <a:rPr lang="de-DE" dirty="0">
                <a:latin typeface="Calibri" panose="020F0502020204030204" pitchFamily="34" charset="0"/>
                <a:cs typeface="Calibri" panose="020F0502020204030204" pitchFamily="34" charset="0"/>
              </a:rPr>
              <a:t>“, Quantum </a:t>
            </a:r>
            <a:r>
              <a:rPr lang="de-DE" dirty="0" err="1">
                <a:latin typeface="Calibri" panose="020F0502020204030204" pitchFamily="34" charset="0"/>
                <a:cs typeface="Calibri" panose="020F0502020204030204" pitchFamily="34" charset="0"/>
              </a:rPr>
              <a:t>Sci</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Technol</a:t>
            </a:r>
            <a:r>
              <a:rPr lang="de-DE" dirty="0">
                <a:latin typeface="Calibri" panose="020F0502020204030204" pitchFamily="34" charset="0"/>
                <a:cs typeface="Calibri" panose="020F0502020204030204" pitchFamily="34" charset="0"/>
              </a:rPr>
              <a:t>. 6, 034003 (</a:t>
            </a:r>
            <a:r>
              <a:rPr lang="de-DE" b="1" dirty="0">
                <a:latin typeface="Calibri" panose="020F0502020204030204" pitchFamily="34" charset="0"/>
                <a:cs typeface="Calibri" panose="020F0502020204030204" pitchFamily="34" charset="0"/>
              </a:rPr>
              <a:t>2021</a:t>
            </a:r>
            <a:r>
              <a:rPr lang="de-DE" dirty="0">
                <a:latin typeface="Calibri" panose="020F0502020204030204" pitchFamily="34" charset="0"/>
                <a:cs typeface="Calibri" panose="020F0502020204030204" pitchFamily="34" charset="0"/>
              </a:rPr>
              <a:t>) </a:t>
            </a:r>
          </a:p>
        </p:txBody>
      </p:sp>
      <p:pic>
        <p:nvPicPr>
          <p:cNvPr id="3" name="Grafik 2">
            <a:extLst>
              <a:ext uri="{FF2B5EF4-FFF2-40B4-BE49-F238E27FC236}">
                <a16:creationId xmlns:a16="http://schemas.microsoft.com/office/drawing/2014/main" id="{5A44CE59-A0A3-4679-A657-F551101BD6D8}"/>
              </a:ext>
            </a:extLst>
          </p:cNvPr>
          <p:cNvPicPr>
            <a:picLocks noChangeAspect="1"/>
          </p:cNvPicPr>
          <p:nvPr/>
        </p:nvPicPr>
        <p:blipFill>
          <a:blip r:embed="rId3"/>
          <a:stretch>
            <a:fillRect/>
          </a:stretch>
        </p:blipFill>
        <p:spPr>
          <a:xfrm>
            <a:off x="3241134" y="1911087"/>
            <a:ext cx="8280501" cy="3915416"/>
          </a:xfrm>
          <a:prstGeom prst="rect">
            <a:avLst/>
          </a:prstGeom>
        </p:spPr>
      </p:pic>
      <p:grpSp>
        <p:nvGrpSpPr>
          <p:cNvPr id="2" name="Gruppieren 1">
            <a:extLst>
              <a:ext uri="{FF2B5EF4-FFF2-40B4-BE49-F238E27FC236}">
                <a16:creationId xmlns:a16="http://schemas.microsoft.com/office/drawing/2014/main" id="{8041E10D-2336-C11D-D262-C6AC541D50B4}"/>
              </a:ext>
            </a:extLst>
          </p:cNvPr>
          <p:cNvGrpSpPr>
            <a:grpSpLocks/>
          </p:cNvGrpSpPr>
          <p:nvPr/>
        </p:nvGrpSpPr>
        <p:grpSpPr bwMode="auto">
          <a:xfrm>
            <a:off x="758849" y="2300873"/>
            <a:ext cx="1852613" cy="1408113"/>
            <a:chOff x="5486400" y="2657475"/>
            <a:chExt cx="1754188" cy="1384300"/>
          </a:xfrm>
        </p:grpSpPr>
        <p:pic>
          <p:nvPicPr>
            <p:cNvPr id="4" name="Picture 8">
              <a:extLst>
                <a:ext uri="{FF2B5EF4-FFF2-40B4-BE49-F238E27FC236}">
                  <a16:creationId xmlns:a16="http://schemas.microsoft.com/office/drawing/2014/main" id="{CC0B2CFB-20B7-54BE-15AF-7605015BFD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86400" y="2657475"/>
              <a:ext cx="1754188"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Line 9">
              <a:extLst>
                <a:ext uri="{FF2B5EF4-FFF2-40B4-BE49-F238E27FC236}">
                  <a16:creationId xmlns:a16="http://schemas.microsoft.com/office/drawing/2014/main" id="{90337135-9C7A-A069-9FDC-3FAE4FA238A1}"/>
                </a:ext>
              </a:extLst>
            </p:cNvPr>
            <p:cNvSpPr>
              <a:spLocks noChangeShapeType="1"/>
            </p:cNvSpPr>
            <p:nvPr/>
          </p:nvSpPr>
          <p:spPr bwMode="auto">
            <a:xfrm>
              <a:off x="6002338" y="3694113"/>
              <a:ext cx="612775" cy="1587"/>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6" name="Line 10">
              <a:extLst>
                <a:ext uri="{FF2B5EF4-FFF2-40B4-BE49-F238E27FC236}">
                  <a16:creationId xmlns:a16="http://schemas.microsoft.com/office/drawing/2014/main" id="{13E8734D-67DB-A614-F411-4B2F63285278}"/>
                </a:ext>
              </a:extLst>
            </p:cNvPr>
            <p:cNvSpPr>
              <a:spLocks noChangeShapeType="1"/>
            </p:cNvSpPr>
            <p:nvPr/>
          </p:nvSpPr>
          <p:spPr bwMode="auto">
            <a:xfrm>
              <a:off x="5835650" y="3451225"/>
              <a:ext cx="9271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9" name="Line 11">
              <a:extLst>
                <a:ext uri="{FF2B5EF4-FFF2-40B4-BE49-F238E27FC236}">
                  <a16:creationId xmlns:a16="http://schemas.microsoft.com/office/drawing/2014/main" id="{5F881809-E9BA-14C7-5869-258235BD3ABD}"/>
                </a:ext>
              </a:extLst>
            </p:cNvPr>
            <p:cNvSpPr>
              <a:spLocks noChangeShapeType="1"/>
            </p:cNvSpPr>
            <p:nvPr/>
          </p:nvSpPr>
          <p:spPr bwMode="auto">
            <a:xfrm>
              <a:off x="5740400" y="3209925"/>
              <a:ext cx="11430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0" name="Line 12">
              <a:extLst>
                <a:ext uri="{FF2B5EF4-FFF2-40B4-BE49-F238E27FC236}">
                  <a16:creationId xmlns:a16="http://schemas.microsoft.com/office/drawing/2014/main" id="{E069D751-7EA8-C2D2-521D-67BF8F7BFC21}"/>
                </a:ext>
              </a:extLst>
            </p:cNvPr>
            <p:cNvSpPr>
              <a:spLocks noChangeShapeType="1"/>
            </p:cNvSpPr>
            <p:nvPr/>
          </p:nvSpPr>
          <p:spPr bwMode="auto">
            <a:xfrm>
              <a:off x="5651500" y="2974975"/>
              <a:ext cx="1320800" cy="1588"/>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11" name="Oval 13">
              <a:extLst>
                <a:ext uri="{FF2B5EF4-FFF2-40B4-BE49-F238E27FC236}">
                  <a16:creationId xmlns:a16="http://schemas.microsoft.com/office/drawing/2014/main" id="{ACE14D34-5D42-2E5F-5555-3B54AC657915}"/>
                </a:ext>
              </a:extLst>
            </p:cNvPr>
            <p:cNvSpPr>
              <a:spLocks noChangeArrowheads="1"/>
            </p:cNvSpPr>
            <p:nvPr/>
          </p:nvSpPr>
          <p:spPr bwMode="auto">
            <a:xfrm>
              <a:off x="6234113" y="3621088"/>
              <a:ext cx="155575" cy="155575"/>
            </a:xfrm>
            <a:prstGeom prst="ellipse">
              <a:avLst/>
            </a:prstGeom>
            <a:solidFill>
              <a:schemeClr val="accent1"/>
            </a:solidFill>
            <a:ln w="9525">
              <a:solidFill>
                <a:schemeClr val="tx1"/>
              </a:solidFill>
              <a:round/>
              <a:headEnd/>
              <a:tailEnd/>
            </a:ln>
          </p:spPr>
          <p:txBody>
            <a:bodyPr wrap="none" anchor="ct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endParaRPr lang="de-DE" altLang="de-DE" sz="1800">
                <a:cs typeface="Arial" pitchFamily="34" charset="0"/>
              </a:endParaRPr>
            </a:p>
          </p:txBody>
        </p:sp>
        <p:sp>
          <p:nvSpPr>
            <p:cNvPr id="12" name="AutoShape 18">
              <a:extLst>
                <a:ext uri="{FF2B5EF4-FFF2-40B4-BE49-F238E27FC236}">
                  <a16:creationId xmlns:a16="http://schemas.microsoft.com/office/drawing/2014/main" id="{0A1D1992-92D1-5ADB-D799-1E745528BB60}"/>
                </a:ext>
              </a:extLst>
            </p:cNvPr>
            <p:cNvSpPr>
              <a:spLocks noChangeArrowheads="1"/>
            </p:cNvSpPr>
            <p:nvPr/>
          </p:nvSpPr>
          <p:spPr bwMode="auto">
            <a:xfrm rot="-4074301">
              <a:off x="6081712" y="3430588"/>
              <a:ext cx="252413" cy="3952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577" y="6243"/>
                  </a:moveTo>
                  <a:cubicBezTo>
                    <a:pt x="17876" y="2966"/>
                    <a:pt x="14491" y="910"/>
                    <a:pt x="10800" y="910"/>
                  </a:cubicBezTo>
                  <a:cubicBezTo>
                    <a:pt x="5337" y="910"/>
                    <a:pt x="910" y="5337"/>
                    <a:pt x="910" y="10800"/>
                  </a:cubicBezTo>
                  <a:lnTo>
                    <a:pt x="0" y="10800"/>
                  </a:lnTo>
                  <a:cubicBezTo>
                    <a:pt x="0" y="4835"/>
                    <a:pt x="4835" y="0"/>
                    <a:pt x="10800" y="0"/>
                  </a:cubicBezTo>
                  <a:cubicBezTo>
                    <a:pt x="14831" y="0"/>
                    <a:pt x="18527" y="2245"/>
                    <a:pt x="20385" y="5823"/>
                  </a:cubicBezTo>
                  <a:lnTo>
                    <a:pt x="22781" y="4579"/>
                  </a:lnTo>
                  <a:lnTo>
                    <a:pt x="21435" y="8833"/>
                  </a:lnTo>
                  <a:lnTo>
                    <a:pt x="17181" y="7487"/>
                  </a:lnTo>
                  <a:lnTo>
                    <a:pt x="19577" y="6243"/>
                  </a:lnTo>
                  <a:close/>
                </a:path>
              </a:pathLst>
            </a:custGeom>
            <a:solidFill>
              <a:srgbClr val="FF0000"/>
            </a:solidFill>
            <a:ln w="9525">
              <a:solidFill>
                <a:srgbClr val="FF0000"/>
              </a:solidFill>
              <a:miter lim="800000"/>
              <a:headEnd/>
              <a:tailEnd/>
            </a:ln>
          </p:spPr>
          <p:txBody>
            <a:bodyPr wrap="none" anchor="ctr"/>
            <a:lstStyle/>
            <a:p>
              <a:endParaRPr lang="de-DE"/>
            </a:p>
          </p:txBody>
        </p:sp>
        <p:sp>
          <p:nvSpPr>
            <p:cNvPr id="13" name="AutoShape 19">
              <a:extLst>
                <a:ext uri="{FF2B5EF4-FFF2-40B4-BE49-F238E27FC236}">
                  <a16:creationId xmlns:a16="http://schemas.microsoft.com/office/drawing/2014/main" id="{791EF8A6-B4FB-555F-40D9-2B825C2A2451}"/>
                </a:ext>
              </a:extLst>
            </p:cNvPr>
            <p:cNvSpPr>
              <a:spLocks noChangeArrowheads="1"/>
            </p:cNvSpPr>
            <p:nvPr/>
          </p:nvSpPr>
          <p:spPr bwMode="auto">
            <a:xfrm rot="-4074301">
              <a:off x="6081713" y="3070225"/>
              <a:ext cx="252412" cy="3952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577" y="6243"/>
                  </a:moveTo>
                  <a:cubicBezTo>
                    <a:pt x="17876" y="2966"/>
                    <a:pt x="14491" y="910"/>
                    <a:pt x="10800" y="910"/>
                  </a:cubicBezTo>
                  <a:cubicBezTo>
                    <a:pt x="5337" y="910"/>
                    <a:pt x="910" y="5337"/>
                    <a:pt x="910" y="10800"/>
                  </a:cubicBezTo>
                  <a:lnTo>
                    <a:pt x="0" y="10800"/>
                  </a:lnTo>
                  <a:cubicBezTo>
                    <a:pt x="0" y="4835"/>
                    <a:pt x="4835" y="0"/>
                    <a:pt x="10800" y="0"/>
                  </a:cubicBezTo>
                  <a:cubicBezTo>
                    <a:pt x="14831" y="0"/>
                    <a:pt x="18527" y="2245"/>
                    <a:pt x="20385" y="5823"/>
                  </a:cubicBezTo>
                  <a:lnTo>
                    <a:pt x="22781" y="4579"/>
                  </a:lnTo>
                  <a:lnTo>
                    <a:pt x="21435" y="8833"/>
                  </a:lnTo>
                  <a:lnTo>
                    <a:pt x="17181" y="7487"/>
                  </a:lnTo>
                  <a:lnTo>
                    <a:pt x="19577" y="6243"/>
                  </a:lnTo>
                  <a:close/>
                </a:path>
              </a:pathLst>
            </a:custGeom>
            <a:solidFill>
              <a:srgbClr val="FF0000"/>
            </a:solidFill>
            <a:ln w="9525">
              <a:solidFill>
                <a:srgbClr val="FF0000"/>
              </a:solidFill>
              <a:miter lim="800000"/>
              <a:headEnd/>
              <a:tailEnd/>
            </a:ln>
          </p:spPr>
          <p:txBody>
            <a:bodyPr wrap="none" anchor="ctr"/>
            <a:lstStyle/>
            <a:p>
              <a:endParaRPr lang="de-DE"/>
            </a:p>
          </p:txBody>
        </p:sp>
        <p:sp>
          <p:nvSpPr>
            <p:cNvPr id="14" name="AutoShape 20">
              <a:extLst>
                <a:ext uri="{FF2B5EF4-FFF2-40B4-BE49-F238E27FC236}">
                  <a16:creationId xmlns:a16="http://schemas.microsoft.com/office/drawing/2014/main" id="{9715D876-023F-486B-908D-955E33BB1484}"/>
                </a:ext>
              </a:extLst>
            </p:cNvPr>
            <p:cNvSpPr>
              <a:spLocks noChangeArrowheads="1"/>
            </p:cNvSpPr>
            <p:nvPr/>
          </p:nvSpPr>
          <p:spPr bwMode="auto">
            <a:xfrm rot="-4074301">
              <a:off x="6081713" y="2711450"/>
              <a:ext cx="252412" cy="395288"/>
            </a:xfrm>
            <a:custGeom>
              <a:avLst/>
              <a:gdLst>
                <a:gd name="T0" fmla="*/ 2147483647 w 21600"/>
                <a:gd name="T1" fmla="*/ 2147483647 h 21600"/>
                <a:gd name="T2" fmla="*/ 2147483647 w 21600"/>
                <a:gd name="T3" fmla="*/ 2147483647 h 21600"/>
                <a:gd name="T4" fmla="*/ 2147483647 w 21600"/>
                <a:gd name="T5" fmla="*/ 2147483647 h 21600"/>
                <a:gd name="T6" fmla="*/ 2147483647 w 21600"/>
                <a:gd name="T7" fmla="*/ 2147483647 h 21600"/>
                <a:gd name="T8" fmla="*/ 2147483647 w 21600"/>
                <a:gd name="T9" fmla="*/ 2147483647 h 21600"/>
                <a:gd name="T10" fmla="*/ 2147483647 w 21600"/>
                <a:gd name="T11" fmla="*/ 2147483647 h 21600"/>
                <a:gd name="T12" fmla="*/ 0 60000 65536"/>
                <a:gd name="T13" fmla="*/ 0 60000 65536"/>
                <a:gd name="T14" fmla="*/ 0 60000 65536"/>
                <a:gd name="T15" fmla="*/ 0 60000 65536"/>
                <a:gd name="T16" fmla="*/ 0 60000 65536"/>
                <a:gd name="T17" fmla="*/ 0 60000 65536"/>
                <a:gd name="T18" fmla="*/ 3163 w 21600"/>
                <a:gd name="T19" fmla="*/ 3163 h 21600"/>
                <a:gd name="T20" fmla="*/ 18437 w 21600"/>
                <a:gd name="T21" fmla="*/ 18437 h 21600"/>
              </a:gdLst>
              <a:ahLst/>
              <a:cxnLst>
                <a:cxn ang="T12">
                  <a:pos x="T0" y="T1"/>
                </a:cxn>
                <a:cxn ang="T13">
                  <a:pos x="T2" y="T3"/>
                </a:cxn>
                <a:cxn ang="T14">
                  <a:pos x="T4" y="T5"/>
                </a:cxn>
                <a:cxn ang="T15">
                  <a:pos x="T6" y="T7"/>
                </a:cxn>
                <a:cxn ang="T16">
                  <a:pos x="T8" y="T9"/>
                </a:cxn>
                <a:cxn ang="T17">
                  <a:pos x="T10" y="T11"/>
                </a:cxn>
              </a:cxnLst>
              <a:rect l="T18" t="T19" r="T20" b="T21"/>
              <a:pathLst>
                <a:path w="21600" h="21600">
                  <a:moveTo>
                    <a:pt x="19577" y="6243"/>
                  </a:moveTo>
                  <a:cubicBezTo>
                    <a:pt x="17876" y="2966"/>
                    <a:pt x="14491" y="910"/>
                    <a:pt x="10800" y="910"/>
                  </a:cubicBezTo>
                  <a:cubicBezTo>
                    <a:pt x="5337" y="910"/>
                    <a:pt x="910" y="5337"/>
                    <a:pt x="910" y="10800"/>
                  </a:cubicBezTo>
                  <a:lnTo>
                    <a:pt x="0" y="10800"/>
                  </a:lnTo>
                  <a:cubicBezTo>
                    <a:pt x="0" y="4835"/>
                    <a:pt x="4835" y="0"/>
                    <a:pt x="10800" y="0"/>
                  </a:cubicBezTo>
                  <a:cubicBezTo>
                    <a:pt x="14831" y="0"/>
                    <a:pt x="18527" y="2245"/>
                    <a:pt x="20385" y="5823"/>
                  </a:cubicBezTo>
                  <a:lnTo>
                    <a:pt x="22781" y="4579"/>
                  </a:lnTo>
                  <a:lnTo>
                    <a:pt x="21435" y="8833"/>
                  </a:lnTo>
                  <a:lnTo>
                    <a:pt x="17181" y="7487"/>
                  </a:lnTo>
                  <a:lnTo>
                    <a:pt x="19577" y="6243"/>
                  </a:lnTo>
                  <a:close/>
                </a:path>
              </a:pathLst>
            </a:custGeom>
            <a:solidFill>
              <a:srgbClr val="FF0000"/>
            </a:solidFill>
            <a:ln w="9525">
              <a:solidFill>
                <a:srgbClr val="FF0000"/>
              </a:solidFill>
              <a:miter lim="800000"/>
              <a:headEnd/>
              <a:tailEnd/>
            </a:ln>
          </p:spPr>
          <p:txBody>
            <a:bodyPr wrap="none" anchor="ctr"/>
            <a:lstStyle/>
            <a:p>
              <a:endParaRPr lang="de-DE"/>
            </a:p>
          </p:txBody>
        </p:sp>
      </p:grpSp>
      <p:sp>
        <p:nvSpPr>
          <p:cNvPr id="15" name="Textfeld 14">
            <a:extLst>
              <a:ext uri="{FF2B5EF4-FFF2-40B4-BE49-F238E27FC236}">
                <a16:creationId xmlns:a16="http://schemas.microsoft.com/office/drawing/2014/main" id="{8BF8E997-8ED8-3ADB-53A0-B5972FA1FE61}"/>
              </a:ext>
            </a:extLst>
          </p:cNvPr>
          <p:cNvSpPr txBox="1"/>
          <p:nvPr/>
        </p:nvSpPr>
        <p:spPr>
          <a:xfrm>
            <a:off x="512593" y="1298333"/>
            <a:ext cx="2297168" cy="923330"/>
          </a:xfrm>
          <a:prstGeom prst="rect">
            <a:avLst/>
          </a:prstGeom>
          <a:noFill/>
        </p:spPr>
        <p:txBody>
          <a:bodyPr wrap="none" rtlCol="0">
            <a:spAutoFit/>
          </a:bodyPr>
          <a:lstStyle/>
          <a:p>
            <a:pPr algn="ctr"/>
            <a:r>
              <a:rPr lang="de-DE" b="1" err="1">
                <a:latin typeface="Calibri" panose="020F0502020204030204" pitchFamily="34" charset="0"/>
                <a:cs typeface="Calibri" panose="020F0502020204030204" pitchFamily="34" charset="0"/>
              </a:rPr>
              <a:t>Heating</a:t>
            </a:r>
            <a:r>
              <a:rPr lang="de-DE" b="1">
                <a:latin typeface="Calibri" panose="020F0502020204030204" pitchFamily="34" charset="0"/>
                <a:cs typeface="Calibri" panose="020F0502020204030204" pitchFamily="34" charset="0"/>
              </a:rPr>
              <a:t> of </a:t>
            </a:r>
            <a:r>
              <a:rPr lang="de-DE" b="1" err="1">
                <a:latin typeface="Calibri" panose="020F0502020204030204" pitchFamily="34" charset="0"/>
                <a:cs typeface="Calibri" panose="020F0502020204030204" pitchFamily="34" charset="0"/>
              </a:rPr>
              <a:t>ion</a:t>
            </a:r>
            <a:r>
              <a:rPr lang="de-DE" b="1">
                <a:latin typeface="Calibri" panose="020F0502020204030204" pitchFamily="34" charset="0"/>
                <a:cs typeface="Calibri" panose="020F0502020204030204" pitchFamily="34" charset="0"/>
              </a:rPr>
              <a:t> out of</a:t>
            </a:r>
          </a:p>
          <a:p>
            <a:pPr algn="ctr"/>
            <a:r>
              <a:rPr lang="de-DE" b="1" err="1">
                <a:latin typeface="Calibri" panose="020F0502020204030204" pitchFamily="34" charset="0"/>
                <a:cs typeface="Calibri" panose="020F0502020204030204" pitchFamily="34" charset="0"/>
              </a:rPr>
              <a:t>quantum</a:t>
            </a:r>
            <a:r>
              <a:rPr lang="de-DE" b="1">
                <a:latin typeface="Calibri" panose="020F0502020204030204" pitchFamily="34" charset="0"/>
                <a:cs typeface="Calibri" panose="020F0502020204030204" pitchFamily="34" charset="0"/>
              </a:rPr>
              <a:t> </a:t>
            </a:r>
            <a:r>
              <a:rPr lang="de-DE" b="1" err="1">
                <a:latin typeface="Calibri" panose="020F0502020204030204" pitchFamily="34" charset="0"/>
                <a:cs typeface="Calibri" panose="020F0502020204030204" pitchFamily="34" charset="0"/>
              </a:rPr>
              <a:t>mechanical</a:t>
            </a:r>
            <a:r>
              <a:rPr lang="de-DE" b="1">
                <a:latin typeface="Calibri" panose="020F0502020204030204" pitchFamily="34" charset="0"/>
                <a:cs typeface="Calibri" panose="020F0502020204030204" pitchFamily="34" charset="0"/>
              </a:rPr>
              <a:t>  </a:t>
            </a:r>
          </a:p>
          <a:p>
            <a:pPr algn="ctr"/>
            <a:r>
              <a:rPr lang="de-DE" b="1" err="1">
                <a:latin typeface="Calibri" panose="020F0502020204030204" pitchFamily="34" charset="0"/>
                <a:cs typeface="Calibri" panose="020F0502020204030204" pitchFamily="34" charset="0"/>
              </a:rPr>
              <a:t>ground</a:t>
            </a:r>
            <a:r>
              <a:rPr lang="de-DE" b="1">
                <a:latin typeface="Calibri" panose="020F0502020204030204" pitchFamily="34" charset="0"/>
                <a:cs typeface="Calibri" panose="020F0502020204030204" pitchFamily="34" charset="0"/>
              </a:rPr>
              <a:t> </a:t>
            </a:r>
            <a:r>
              <a:rPr lang="de-DE" b="1" err="1">
                <a:latin typeface="Calibri" panose="020F0502020204030204" pitchFamily="34" charset="0"/>
                <a:cs typeface="Calibri" panose="020F0502020204030204" pitchFamily="34" charset="0"/>
              </a:rPr>
              <a:t>state</a:t>
            </a:r>
            <a:endParaRPr lang="de-DE" b="1">
              <a:latin typeface="Calibri" panose="020F0502020204030204" pitchFamily="34" charset="0"/>
              <a:cs typeface="Calibri" panose="020F0502020204030204" pitchFamily="34" charset="0"/>
            </a:endParaRPr>
          </a:p>
        </p:txBody>
      </p:sp>
      <p:sp>
        <p:nvSpPr>
          <p:cNvPr id="16" name="Textfeld 15">
            <a:extLst>
              <a:ext uri="{FF2B5EF4-FFF2-40B4-BE49-F238E27FC236}">
                <a16:creationId xmlns:a16="http://schemas.microsoft.com/office/drawing/2014/main" id="{9173D99B-A72E-78E9-7645-308EF1BF5D7F}"/>
              </a:ext>
            </a:extLst>
          </p:cNvPr>
          <p:cNvSpPr txBox="1"/>
          <p:nvPr/>
        </p:nvSpPr>
        <p:spPr>
          <a:xfrm>
            <a:off x="552475" y="3814876"/>
            <a:ext cx="2168351"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a:t>
            </a:r>
            <a:r>
              <a:rPr lang="de-DE" dirty="0" err="1">
                <a:latin typeface="Calibri" panose="020F0502020204030204" pitchFamily="34" charset="0"/>
                <a:cs typeface="Calibri" panose="020F0502020204030204" pitchFamily="34" charset="0"/>
              </a:rPr>
              <a:t>causes</a:t>
            </a:r>
            <a:r>
              <a:rPr lang="de-DE" dirty="0">
                <a:latin typeface="Calibri" panose="020F0502020204030204" pitchFamily="34" charset="0"/>
                <a:cs typeface="Calibri" panose="020F0502020204030204" pitchFamily="34" charset="0"/>
              </a:rPr>
              <a:t> time </a:t>
            </a:r>
            <a:r>
              <a:rPr lang="de-DE" dirty="0" err="1">
                <a:latin typeface="Calibri" panose="020F0502020204030204" pitchFamily="34" charset="0"/>
                <a:cs typeface="Calibri" panose="020F0502020204030204" pitchFamily="34" charset="0"/>
              </a:rPr>
              <a:t>dilation</a:t>
            </a:r>
            <a:endParaRPr lang="de-DE" dirty="0">
              <a:latin typeface="Calibri" panose="020F0502020204030204" pitchFamily="34" charset="0"/>
              <a:cs typeface="Calibri" panose="020F0502020204030204" pitchFamily="34" charset="0"/>
            </a:endParaRPr>
          </a:p>
        </p:txBody>
      </p:sp>
      <p:sp>
        <p:nvSpPr>
          <p:cNvPr id="17" name="Textfeld 16">
            <a:extLst>
              <a:ext uri="{FF2B5EF4-FFF2-40B4-BE49-F238E27FC236}">
                <a16:creationId xmlns:a16="http://schemas.microsoft.com/office/drawing/2014/main" id="{1FC979D8-E8DA-DF2F-1036-B0F5991C7287}"/>
              </a:ext>
            </a:extLst>
          </p:cNvPr>
          <p:cNvSpPr txBox="1"/>
          <p:nvPr/>
        </p:nvSpPr>
        <p:spPr>
          <a:xfrm>
            <a:off x="6081343" y="1254933"/>
            <a:ext cx="5329088" cy="430887"/>
          </a:xfrm>
          <a:prstGeom prst="rect">
            <a:avLst/>
          </a:prstGeom>
          <a:noFill/>
        </p:spPr>
        <p:txBody>
          <a:bodyPr wrap="none" rtlCol="0">
            <a:spAutoFit/>
          </a:bodyPr>
          <a:lstStyle/>
          <a:p>
            <a:r>
              <a:rPr lang="de-DE" sz="2200" b="1" dirty="0">
                <a:latin typeface="Calibri" panose="020F0502020204030204" pitchFamily="34" charset="0"/>
                <a:cs typeface="Calibri" panose="020F0502020204030204" pitchFamily="34" charset="0"/>
              </a:rPr>
              <a:t>Higher-order </a:t>
            </a:r>
            <a:r>
              <a:rPr lang="de-DE" sz="2200" b="1" dirty="0" err="1">
                <a:latin typeface="Calibri" panose="020F0502020204030204" pitchFamily="34" charset="0"/>
                <a:cs typeface="Calibri" panose="020F0502020204030204" pitchFamily="34" charset="0"/>
              </a:rPr>
              <a:t>phonon</a:t>
            </a:r>
            <a:r>
              <a:rPr lang="de-DE" sz="2200" b="1" dirty="0">
                <a:latin typeface="Calibri" panose="020F0502020204030204" pitchFamily="34" charset="0"/>
                <a:cs typeface="Calibri" panose="020F0502020204030204" pitchFamily="34" charset="0"/>
              </a:rPr>
              <a:t> </a:t>
            </a:r>
            <a:r>
              <a:rPr lang="de-DE" sz="2200" b="1" dirty="0" err="1">
                <a:latin typeface="Calibri" panose="020F0502020204030204" pitchFamily="34" charset="0"/>
                <a:cs typeface="Calibri" panose="020F0502020204030204" pitchFamily="34" charset="0"/>
              </a:rPr>
              <a:t>heating</a:t>
            </a:r>
            <a:r>
              <a:rPr lang="de-DE" sz="2200" b="1" dirty="0">
                <a:latin typeface="Calibri" panose="020F0502020204030204" pitchFamily="34" charset="0"/>
                <a:cs typeface="Calibri" panose="020F0502020204030204" pitchFamily="34" charset="0"/>
              </a:rPr>
              <a:t> </a:t>
            </a:r>
            <a:r>
              <a:rPr lang="de-DE" sz="2200" b="1" dirty="0" err="1">
                <a:latin typeface="Calibri" panose="020F0502020204030204" pitchFamily="34" charset="0"/>
                <a:cs typeface="Calibri" panose="020F0502020204030204" pitchFamily="34" charset="0"/>
              </a:rPr>
              <a:t>is</a:t>
            </a:r>
            <a:r>
              <a:rPr lang="de-DE" sz="2200" b="1" dirty="0">
                <a:latin typeface="Calibri" panose="020F0502020204030204" pitchFamily="34" charset="0"/>
                <a:cs typeface="Calibri" panose="020F0502020204030204" pitchFamily="34" charset="0"/>
              </a:rPr>
              <a:t> </a:t>
            </a:r>
            <a:r>
              <a:rPr lang="de-DE" sz="2200" b="1" dirty="0" err="1">
                <a:latin typeface="Calibri" panose="020F0502020204030204" pitchFamily="34" charset="0"/>
                <a:cs typeface="Calibri" panose="020F0502020204030204" pitchFamily="34" charset="0"/>
              </a:rPr>
              <a:t>suppressed</a:t>
            </a:r>
            <a:r>
              <a:rPr lang="de-DE" sz="2200" b="1" dirty="0">
                <a:latin typeface="Calibri" panose="020F0502020204030204" pitchFamily="34" charset="0"/>
                <a:cs typeface="Calibri" panose="020F0502020204030204" pitchFamily="34" charset="0"/>
              </a:rPr>
              <a:t>!</a:t>
            </a:r>
          </a:p>
        </p:txBody>
      </p:sp>
      <mc:AlternateContent xmlns:mc="http://schemas.openxmlformats.org/markup-compatibility/2006" xmlns:a14="http://schemas.microsoft.com/office/drawing/2010/main">
        <mc:Choice Requires="a14">
          <p:sp>
            <p:nvSpPr>
              <p:cNvPr id="18" name="Textfeld 17">
                <a:extLst>
                  <a:ext uri="{FF2B5EF4-FFF2-40B4-BE49-F238E27FC236}">
                    <a16:creationId xmlns:a16="http://schemas.microsoft.com/office/drawing/2014/main" id="{21CD7333-F1CA-6DDB-E31D-657F9F850CEC}"/>
                  </a:ext>
                </a:extLst>
              </p:cNvPr>
              <p:cNvSpPr txBox="1"/>
              <p:nvPr/>
            </p:nvSpPr>
            <p:spPr>
              <a:xfrm>
                <a:off x="-42549" y="4385005"/>
                <a:ext cx="3358397" cy="63620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de-DE" sz="2200" i="1" smtClean="0">
                              <a:latin typeface="Cambria Math" panose="02040503050406030204" pitchFamily="18" charset="0"/>
                            </a:rPr>
                          </m:ctrlPr>
                        </m:fPr>
                        <m:num>
                          <m:r>
                            <m:rPr>
                              <m:sty m:val="p"/>
                            </m:rPr>
                            <a:rPr lang="de-DE" sz="2200" b="0" i="0" smtClean="0">
                              <a:latin typeface="Cambria Math" panose="02040503050406030204" pitchFamily="18" charset="0"/>
                            </a:rPr>
                            <m:t>Δ</m:t>
                          </m:r>
                          <m:r>
                            <a:rPr lang="de-DE" sz="2200" b="0" i="1" smtClean="0">
                              <a:latin typeface="Cambria Math" panose="02040503050406030204" pitchFamily="18" charset="0"/>
                            </a:rPr>
                            <m:t>𝜈</m:t>
                          </m:r>
                        </m:num>
                        <m:den>
                          <m:r>
                            <a:rPr lang="de-DE" sz="2200" b="0" i="1" smtClean="0">
                              <a:latin typeface="Cambria Math" panose="02040503050406030204" pitchFamily="18" charset="0"/>
                            </a:rPr>
                            <m:t>𝜈</m:t>
                          </m:r>
                        </m:den>
                      </m:f>
                      <m:r>
                        <a:rPr lang="de-DE" sz="2200" b="0" i="1" smtClean="0">
                          <a:latin typeface="Cambria Math" panose="02040503050406030204" pitchFamily="18" charset="0"/>
                        </a:rPr>
                        <m:t>=−</m:t>
                      </m:r>
                      <m:f>
                        <m:fPr>
                          <m:ctrlPr>
                            <a:rPr lang="de-DE" sz="2200" i="1">
                              <a:latin typeface="Cambria Math" panose="02040503050406030204" pitchFamily="18" charset="0"/>
                            </a:rPr>
                          </m:ctrlPr>
                        </m:fPr>
                        <m:num>
                          <m:sSub>
                            <m:sSubPr>
                              <m:ctrlPr>
                                <a:rPr lang="de-DE" sz="2200" b="0" i="1" smtClean="0">
                                  <a:latin typeface="Cambria Math" panose="02040503050406030204" pitchFamily="18" charset="0"/>
                                </a:rPr>
                              </m:ctrlPr>
                            </m:sSubPr>
                            <m:e>
                              <m:r>
                                <m:rPr>
                                  <m:sty m:val="p"/>
                                </m:rPr>
                                <a:rPr lang="de-DE" sz="2200" b="0" i="0" smtClean="0">
                                  <a:latin typeface="Cambria Math" panose="02040503050406030204" pitchFamily="18" charset="0"/>
                                </a:rPr>
                                <m:t>E</m:t>
                              </m:r>
                            </m:e>
                            <m:sub>
                              <m:r>
                                <m:rPr>
                                  <m:sty m:val="p"/>
                                </m:rPr>
                                <a:rPr lang="de-DE" sz="2200" b="0" i="0" smtClean="0">
                                  <a:latin typeface="Cambria Math" panose="02040503050406030204" pitchFamily="18" charset="0"/>
                                </a:rPr>
                                <m:t>kin</m:t>
                              </m:r>
                            </m:sub>
                          </m:sSub>
                        </m:num>
                        <m:den>
                          <m:r>
                            <a:rPr lang="de-DE" sz="2200" b="0" i="1" smtClean="0">
                              <a:latin typeface="Cambria Math" panose="02040503050406030204" pitchFamily="18" charset="0"/>
                            </a:rPr>
                            <m:t>𝑚</m:t>
                          </m:r>
                          <m:sSup>
                            <m:sSupPr>
                              <m:ctrlPr>
                                <a:rPr lang="de-DE" sz="2200" b="0" i="1" smtClean="0">
                                  <a:latin typeface="Cambria Math" panose="02040503050406030204" pitchFamily="18" charset="0"/>
                                </a:rPr>
                              </m:ctrlPr>
                            </m:sSupPr>
                            <m:e>
                              <m:r>
                                <a:rPr lang="de-DE" sz="2200" b="0" i="1" smtClean="0">
                                  <a:latin typeface="Cambria Math" panose="02040503050406030204" pitchFamily="18" charset="0"/>
                                </a:rPr>
                                <m:t>𝑐</m:t>
                              </m:r>
                            </m:e>
                            <m:sup>
                              <m:r>
                                <a:rPr lang="de-DE" sz="2200" b="0" i="1" smtClean="0">
                                  <a:latin typeface="Cambria Math" panose="02040503050406030204" pitchFamily="18" charset="0"/>
                                </a:rPr>
                                <m:t>2</m:t>
                              </m:r>
                            </m:sup>
                          </m:sSup>
                        </m:den>
                      </m:f>
                    </m:oMath>
                  </m:oMathPara>
                </a14:m>
                <a:endParaRPr lang="de-DE" sz="2200" dirty="0"/>
              </a:p>
            </p:txBody>
          </p:sp>
        </mc:Choice>
        <mc:Fallback xmlns="">
          <p:sp>
            <p:nvSpPr>
              <p:cNvPr id="18" name="Textfeld 17">
                <a:extLst>
                  <a:ext uri="{FF2B5EF4-FFF2-40B4-BE49-F238E27FC236}">
                    <a16:creationId xmlns:a16="http://schemas.microsoft.com/office/drawing/2014/main" id="{21CD7333-F1CA-6DDB-E31D-657F9F850CEC}"/>
                  </a:ext>
                </a:extLst>
              </p:cNvPr>
              <p:cNvSpPr txBox="1">
                <a:spLocks noRot="1" noChangeAspect="1" noMove="1" noResize="1" noEditPoints="1" noAdjustHandles="1" noChangeArrowheads="1" noChangeShapeType="1" noTextEdit="1"/>
              </p:cNvSpPr>
              <p:nvPr/>
            </p:nvSpPr>
            <p:spPr>
              <a:xfrm>
                <a:off x="-42549" y="4385005"/>
                <a:ext cx="3358397" cy="636200"/>
              </a:xfrm>
              <a:prstGeom prst="rect">
                <a:avLst/>
              </a:prstGeom>
              <a:blipFill>
                <a:blip r:embed="rId5"/>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128851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a:extLst>
              <a:ext uri="{FF2B5EF4-FFF2-40B4-BE49-F238E27FC236}">
                <a16:creationId xmlns:a16="http://schemas.microsoft.com/office/drawing/2014/main" id="{B89C01EA-7B05-4A39-9455-0864935A8753}"/>
              </a:ext>
            </a:extLst>
          </p:cNvPr>
          <p:cNvSpPr>
            <a:spLocks noGrp="1"/>
          </p:cNvSpPr>
          <p:nvPr>
            <p:ph type="subTitle" idx="1"/>
          </p:nvPr>
        </p:nvSpPr>
        <p:spPr/>
        <p:txBody>
          <a:bodyPr/>
          <a:lstStyle/>
          <a:p>
            <a:r>
              <a:rPr lang="en-US" b="1" dirty="0"/>
              <a:t>BUT:  </a:t>
            </a:r>
            <a:r>
              <a:rPr lang="en-US" u="sng" dirty="0"/>
              <a:t>Micromotion gradients</a:t>
            </a:r>
            <a:r>
              <a:rPr lang="en-US" dirty="0"/>
              <a:t> couple noise into secular motion</a:t>
            </a:r>
            <a:endParaRPr lang="de-DE" dirty="0"/>
          </a:p>
        </p:txBody>
      </p:sp>
      <p:pic>
        <p:nvPicPr>
          <p:cNvPr id="13" name="Grafik 12">
            <a:extLst>
              <a:ext uri="{FF2B5EF4-FFF2-40B4-BE49-F238E27FC236}">
                <a16:creationId xmlns:a16="http://schemas.microsoft.com/office/drawing/2014/main" id="{257FFDD8-B8D7-4A55-96ED-F6B1ACF7B427}"/>
              </a:ext>
            </a:extLst>
          </p:cNvPr>
          <p:cNvPicPr>
            <a:picLocks noChangeAspect="1"/>
          </p:cNvPicPr>
          <p:nvPr/>
        </p:nvPicPr>
        <p:blipFill>
          <a:blip r:embed="rId3"/>
          <a:stretch>
            <a:fillRect/>
          </a:stretch>
        </p:blipFill>
        <p:spPr>
          <a:xfrm>
            <a:off x="6473330" y="795006"/>
            <a:ext cx="4910894" cy="5356230"/>
          </a:xfrm>
          <a:prstGeom prst="rect">
            <a:avLst/>
          </a:prstGeom>
        </p:spPr>
      </p:pic>
      <p:pic>
        <p:nvPicPr>
          <p:cNvPr id="15" name="Grafik 14">
            <a:extLst>
              <a:ext uri="{FF2B5EF4-FFF2-40B4-BE49-F238E27FC236}">
                <a16:creationId xmlns:a16="http://schemas.microsoft.com/office/drawing/2014/main" id="{6FE92C53-02AB-4C7E-951C-27AFC8A50DF1}"/>
              </a:ext>
            </a:extLst>
          </p:cNvPr>
          <p:cNvPicPr>
            <a:picLocks noChangeAspect="1"/>
          </p:cNvPicPr>
          <p:nvPr/>
        </p:nvPicPr>
        <p:blipFill>
          <a:blip r:embed="rId4"/>
          <a:stretch>
            <a:fillRect/>
          </a:stretch>
        </p:blipFill>
        <p:spPr>
          <a:xfrm>
            <a:off x="699822" y="1761663"/>
            <a:ext cx="5593507" cy="496844"/>
          </a:xfrm>
          <a:prstGeom prst="rect">
            <a:avLst/>
          </a:prstGeom>
        </p:spPr>
      </p:pic>
      <p:pic>
        <p:nvPicPr>
          <p:cNvPr id="17" name="Grafik 16">
            <a:extLst>
              <a:ext uri="{FF2B5EF4-FFF2-40B4-BE49-F238E27FC236}">
                <a16:creationId xmlns:a16="http://schemas.microsoft.com/office/drawing/2014/main" id="{7AB4FC14-450F-4AF5-B546-8C263CC6C085}"/>
              </a:ext>
            </a:extLst>
          </p:cNvPr>
          <p:cNvPicPr>
            <a:picLocks noChangeAspect="1"/>
          </p:cNvPicPr>
          <p:nvPr/>
        </p:nvPicPr>
        <p:blipFill rotWithShape="1">
          <a:blip r:embed="rId5"/>
          <a:srcRect t="-1" r="931" b="-7260"/>
          <a:stretch/>
        </p:blipFill>
        <p:spPr>
          <a:xfrm>
            <a:off x="606953" y="2675060"/>
            <a:ext cx="3707516" cy="833756"/>
          </a:xfrm>
          <a:prstGeom prst="rect">
            <a:avLst/>
          </a:prstGeom>
        </p:spPr>
      </p:pic>
      <p:pic>
        <p:nvPicPr>
          <p:cNvPr id="19" name="Grafik 18">
            <a:extLst>
              <a:ext uri="{FF2B5EF4-FFF2-40B4-BE49-F238E27FC236}">
                <a16:creationId xmlns:a16="http://schemas.microsoft.com/office/drawing/2014/main" id="{BCFADA01-5846-4874-89A7-0EA1559385C1}"/>
              </a:ext>
            </a:extLst>
          </p:cNvPr>
          <p:cNvPicPr>
            <a:picLocks noChangeAspect="1"/>
          </p:cNvPicPr>
          <p:nvPr/>
        </p:nvPicPr>
        <p:blipFill>
          <a:blip r:embed="rId6"/>
          <a:stretch>
            <a:fillRect/>
          </a:stretch>
        </p:blipFill>
        <p:spPr>
          <a:xfrm>
            <a:off x="699822" y="3878268"/>
            <a:ext cx="5793847" cy="721226"/>
          </a:xfrm>
          <a:prstGeom prst="rect">
            <a:avLst/>
          </a:prstGeom>
        </p:spPr>
      </p:pic>
      <p:sp>
        <p:nvSpPr>
          <p:cNvPr id="31" name="Rechteck 30">
            <a:extLst>
              <a:ext uri="{FF2B5EF4-FFF2-40B4-BE49-F238E27FC236}">
                <a16:creationId xmlns:a16="http://schemas.microsoft.com/office/drawing/2014/main" id="{C41A3EDE-A792-40BB-9677-315D74559CA3}"/>
              </a:ext>
            </a:extLst>
          </p:cNvPr>
          <p:cNvSpPr/>
          <p:nvPr/>
        </p:nvSpPr>
        <p:spPr>
          <a:xfrm>
            <a:off x="804241" y="6181066"/>
            <a:ext cx="10579983" cy="369332"/>
          </a:xfrm>
          <a:prstGeom prst="rect">
            <a:avLst/>
          </a:prstGeom>
          <a:solidFill>
            <a:schemeClr val="accent1">
              <a:lumMod val="20000"/>
              <a:lumOff val="80000"/>
            </a:schemeClr>
          </a:solidFill>
        </p:spPr>
        <p:txBody>
          <a:bodyPr wrap="square">
            <a:spAutoFit/>
          </a:bodyPr>
          <a:lstStyle/>
          <a:p>
            <a:r>
              <a:rPr lang="de-DE" dirty="0" err="1">
                <a:latin typeface="Calibri" panose="020F0502020204030204" pitchFamily="34" charset="0"/>
                <a:cs typeface="Calibri" panose="020F0502020204030204" pitchFamily="34" charset="0"/>
              </a:rPr>
              <a:t>Kalincev</a:t>
            </a:r>
            <a:r>
              <a:rPr lang="de-DE" dirty="0">
                <a:latin typeface="Calibri" panose="020F0502020204030204" pitchFamily="34" charset="0"/>
                <a:cs typeface="Calibri" panose="020F0502020204030204" pitchFamily="34" charset="0"/>
              </a:rPr>
              <a:t> et al., „</a:t>
            </a:r>
            <a:r>
              <a:rPr lang="en-US" b="1" dirty="0">
                <a:latin typeface="Calibri" panose="020F0502020204030204" pitchFamily="34" charset="0"/>
                <a:cs typeface="Calibri" panose="020F0502020204030204" pitchFamily="34" charset="0"/>
              </a:rPr>
              <a:t>Motional heating of spatially extended ion crystals</a:t>
            </a:r>
            <a:r>
              <a:rPr lang="de-DE" dirty="0">
                <a:latin typeface="Calibri" panose="020F0502020204030204" pitchFamily="34" charset="0"/>
                <a:cs typeface="Calibri" panose="020F0502020204030204" pitchFamily="34" charset="0"/>
              </a:rPr>
              <a:t>“, Quantum </a:t>
            </a:r>
            <a:r>
              <a:rPr lang="de-DE" dirty="0" err="1">
                <a:latin typeface="Calibri" panose="020F0502020204030204" pitchFamily="34" charset="0"/>
                <a:cs typeface="Calibri" panose="020F0502020204030204" pitchFamily="34" charset="0"/>
              </a:rPr>
              <a:t>Sci</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Technol</a:t>
            </a:r>
            <a:r>
              <a:rPr lang="de-DE" dirty="0">
                <a:latin typeface="Calibri" panose="020F0502020204030204" pitchFamily="34" charset="0"/>
                <a:cs typeface="Calibri" panose="020F0502020204030204" pitchFamily="34" charset="0"/>
              </a:rPr>
              <a:t>. 6, 034003 (</a:t>
            </a:r>
            <a:r>
              <a:rPr lang="de-DE" b="1" dirty="0">
                <a:latin typeface="Calibri" panose="020F0502020204030204" pitchFamily="34" charset="0"/>
                <a:cs typeface="Calibri" panose="020F0502020204030204" pitchFamily="34" charset="0"/>
              </a:rPr>
              <a:t>2021</a:t>
            </a:r>
            <a:r>
              <a:rPr lang="de-DE"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31627305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Untertitel 6">
            <a:extLst>
              <a:ext uri="{FF2B5EF4-FFF2-40B4-BE49-F238E27FC236}">
                <a16:creationId xmlns:a16="http://schemas.microsoft.com/office/drawing/2014/main" id="{B89C01EA-7B05-4A39-9455-0864935A8753}"/>
              </a:ext>
            </a:extLst>
          </p:cNvPr>
          <p:cNvSpPr>
            <a:spLocks noGrp="1"/>
          </p:cNvSpPr>
          <p:nvPr>
            <p:ph type="subTitle" idx="1"/>
          </p:nvPr>
        </p:nvSpPr>
        <p:spPr>
          <a:xfrm>
            <a:off x="0" y="4155"/>
            <a:ext cx="12192000" cy="1331725"/>
          </a:xfrm>
          <a:solidFill>
            <a:srgbClr val="333399"/>
          </a:solidFill>
        </p:spPr>
        <p:txBody>
          <a:bodyPr/>
          <a:lstStyle/>
          <a:p>
            <a:r>
              <a:rPr lang="en-US" b="0" i="0" u="none" strike="noStrike" baseline="0" dirty="0"/>
              <a:t>In spatially extended crystals field gradients determine heating of individual phonon modes!</a:t>
            </a:r>
            <a:endParaRPr lang="de-DE" dirty="0"/>
          </a:p>
        </p:txBody>
      </p:sp>
      <p:pic>
        <p:nvPicPr>
          <p:cNvPr id="3" name="Grafik 2">
            <a:extLst>
              <a:ext uri="{FF2B5EF4-FFF2-40B4-BE49-F238E27FC236}">
                <a16:creationId xmlns:a16="http://schemas.microsoft.com/office/drawing/2014/main" id="{2356CEBE-4E25-4FE9-8537-69EDF4F07EE9}"/>
              </a:ext>
            </a:extLst>
          </p:cNvPr>
          <p:cNvPicPr>
            <a:picLocks noChangeAspect="1"/>
          </p:cNvPicPr>
          <p:nvPr/>
        </p:nvPicPr>
        <p:blipFill>
          <a:blip r:embed="rId3"/>
          <a:stretch>
            <a:fillRect/>
          </a:stretch>
        </p:blipFill>
        <p:spPr>
          <a:xfrm>
            <a:off x="721519" y="1886029"/>
            <a:ext cx="10579983" cy="3724927"/>
          </a:xfrm>
          <a:prstGeom prst="rect">
            <a:avLst/>
          </a:prstGeom>
        </p:spPr>
      </p:pic>
      <p:sp>
        <p:nvSpPr>
          <p:cNvPr id="10" name="Rechteck 9">
            <a:extLst>
              <a:ext uri="{FF2B5EF4-FFF2-40B4-BE49-F238E27FC236}">
                <a16:creationId xmlns:a16="http://schemas.microsoft.com/office/drawing/2014/main" id="{DE93CAEC-56A1-4C2E-86F7-4E750C5FC522}"/>
              </a:ext>
            </a:extLst>
          </p:cNvPr>
          <p:cNvSpPr/>
          <p:nvPr/>
        </p:nvSpPr>
        <p:spPr>
          <a:xfrm>
            <a:off x="804241" y="6181066"/>
            <a:ext cx="10579983" cy="369332"/>
          </a:xfrm>
          <a:prstGeom prst="rect">
            <a:avLst/>
          </a:prstGeom>
          <a:solidFill>
            <a:schemeClr val="accent1">
              <a:lumMod val="20000"/>
              <a:lumOff val="80000"/>
            </a:schemeClr>
          </a:solidFill>
        </p:spPr>
        <p:txBody>
          <a:bodyPr wrap="square">
            <a:spAutoFit/>
          </a:bodyPr>
          <a:lstStyle/>
          <a:p>
            <a:r>
              <a:rPr lang="de-DE" dirty="0" err="1">
                <a:latin typeface="Calibri" panose="020F0502020204030204" pitchFamily="34" charset="0"/>
                <a:cs typeface="Calibri" panose="020F0502020204030204" pitchFamily="34" charset="0"/>
              </a:rPr>
              <a:t>Kalincev</a:t>
            </a:r>
            <a:r>
              <a:rPr lang="de-DE" dirty="0">
                <a:latin typeface="Calibri" panose="020F0502020204030204" pitchFamily="34" charset="0"/>
                <a:cs typeface="Calibri" panose="020F0502020204030204" pitchFamily="34" charset="0"/>
              </a:rPr>
              <a:t> et al., „</a:t>
            </a:r>
            <a:r>
              <a:rPr lang="en-US" b="1" dirty="0">
                <a:latin typeface="Calibri" panose="020F0502020204030204" pitchFamily="34" charset="0"/>
                <a:cs typeface="Calibri" panose="020F0502020204030204" pitchFamily="34" charset="0"/>
              </a:rPr>
              <a:t>Motional heating of spatially extended ion crystals</a:t>
            </a:r>
            <a:r>
              <a:rPr lang="de-DE" dirty="0">
                <a:latin typeface="Calibri" panose="020F0502020204030204" pitchFamily="34" charset="0"/>
                <a:cs typeface="Calibri" panose="020F0502020204030204" pitchFamily="34" charset="0"/>
              </a:rPr>
              <a:t>“, Quantum </a:t>
            </a:r>
            <a:r>
              <a:rPr lang="de-DE" dirty="0" err="1">
                <a:latin typeface="Calibri" panose="020F0502020204030204" pitchFamily="34" charset="0"/>
                <a:cs typeface="Calibri" panose="020F0502020204030204" pitchFamily="34" charset="0"/>
              </a:rPr>
              <a:t>Sci</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Technol</a:t>
            </a:r>
            <a:r>
              <a:rPr lang="de-DE" dirty="0">
                <a:latin typeface="Calibri" panose="020F0502020204030204" pitchFamily="34" charset="0"/>
                <a:cs typeface="Calibri" panose="020F0502020204030204" pitchFamily="34" charset="0"/>
              </a:rPr>
              <a:t>. 6, 034003 (</a:t>
            </a:r>
            <a:r>
              <a:rPr lang="de-DE" b="1" dirty="0">
                <a:latin typeface="Calibri" panose="020F0502020204030204" pitchFamily="34" charset="0"/>
                <a:cs typeface="Calibri" panose="020F0502020204030204" pitchFamily="34" charset="0"/>
              </a:rPr>
              <a:t>2021</a:t>
            </a:r>
            <a:r>
              <a:rPr lang="de-DE" dirty="0">
                <a:latin typeface="Calibri" panose="020F0502020204030204" pitchFamily="34" charset="0"/>
                <a:cs typeface="Calibri" panose="020F0502020204030204" pitchFamily="34" charset="0"/>
              </a:rPr>
              <a:t>) </a:t>
            </a:r>
          </a:p>
        </p:txBody>
      </p:sp>
    </p:spTree>
    <p:extLst>
      <p:ext uri="{BB962C8B-B14F-4D97-AF65-F5344CB8AC3E}">
        <p14:creationId xmlns:p14="http://schemas.microsoft.com/office/powerpoint/2010/main" val="437571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Untertitel 6">
            <a:extLst>
              <a:ext uri="{FF2B5EF4-FFF2-40B4-BE49-F238E27FC236}">
                <a16:creationId xmlns:a16="http://schemas.microsoft.com/office/drawing/2014/main" id="{B89C01EA-7B05-4A39-9455-0864935A8753}"/>
              </a:ext>
            </a:extLst>
          </p:cNvPr>
          <p:cNvSpPr>
            <a:spLocks noGrp="1"/>
          </p:cNvSpPr>
          <p:nvPr>
            <p:ph type="subTitle" idx="1"/>
          </p:nvPr>
        </p:nvSpPr>
        <p:spPr/>
        <p:txBody>
          <a:bodyPr/>
          <a:lstStyle/>
          <a:p>
            <a:r>
              <a:rPr lang="en-US" b="0" i="0" u="none" strike="noStrike" baseline="0" dirty="0"/>
              <a:t>Motional heating of spatially extended ion crystals</a:t>
            </a:r>
            <a:endParaRPr lang="de-DE" dirty="0"/>
          </a:p>
        </p:txBody>
      </p:sp>
      <p:sp>
        <p:nvSpPr>
          <p:cNvPr id="10" name="Rechteck 9">
            <a:extLst>
              <a:ext uri="{FF2B5EF4-FFF2-40B4-BE49-F238E27FC236}">
                <a16:creationId xmlns:a16="http://schemas.microsoft.com/office/drawing/2014/main" id="{CECA3971-D402-4D2F-A13B-11EE4A21F0CE}"/>
              </a:ext>
            </a:extLst>
          </p:cNvPr>
          <p:cNvSpPr/>
          <p:nvPr/>
        </p:nvSpPr>
        <p:spPr>
          <a:xfrm>
            <a:off x="230554" y="2228671"/>
            <a:ext cx="4909421" cy="2400657"/>
          </a:xfrm>
          <a:prstGeom prst="rect">
            <a:avLst/>
          </a:prstGeom>
        </p:spPr>
        <p:txBody>
          <a:bodyPr wrap="none">
            <a:spAutoFit/>
          </a:bodyPr>
          <a:lstStyle/>
          <a:p>
            <a:pPr algn="ctr"/>
            <a:r>
              <a:rPr lang="de-DE" b="1" dirty="0">
                <a:latin typeface="Calibri" panose="020F0502020204030204" pitchFamily="34" charset="0"/>
                <a:cs typeface="Calibri" panose="020F0502020204030204" pitchFamily="34" charset="0"/>
              </a:rPr>
              <a:t>individual time </a:t>
            </a:r>
            <a:r>
              <a:rPr lang="de-DE" b="1" dirty="0" err="1">
                <a:latin typeface="Calibri" panose="020F0502020204030204" pitchFamily="34" charset="0"/>
                <a:cs typeface="Calibri" panose="020F0502020204030204" pitchFamily="34" charset="0"/>
              </a:rPr>
              <a:t>dilation</a:t>
            </a:r>
            <a:r>
              <a:rPr lang="de-DE" b="1" dirty="0">
                <a:latin typeface="Calibri" panose="020F0502020204030204" pitchFamily="34" charset="0"/>
                <a:cs typeface="Calibri" panose="020F0502020204030204" pitchFamily="34" charset="0"/>
              </a:rPr>
              <a:t> per </a:t>
            </a:r>
            <a:r>
              <a:rPr lang="de-DE" b="1" dirty="0" err="1">
                <a:latin typeface="Calibri" panose="020F0502020204030204" pitchFamily="34" charset="0"/>
                <a:cs typeface="Calibri" panose="020F0502020204030204" pitchFamily="34" charset="0"/>
              </a:rPr>
              <a:t>ion</a:t>
            </a:r>
            <a:r>
              <a:rPr lang="de-DE" b="1" dirty="0">
                <a:latin typeface="Calibri" panose="020F0502020204030204" pitchFamily="34" charset="0"/>
                <a:cs typeface="Calibri" panose="020F0502020204030204" pitchFamily="34" charset="0"/>
              </a:rPr>
              <a:t>.</a:t>
            </a:r>
          </a:p>
          <a:p>
            <a:pPr algn="ctr"/>
            <a:endParaRPr lang="de-DE" b="1" dirty="0">
              <a:latin typeface="Calibri" panose="020F0502020204030204" pitchFamily="34" charset="0"/>
              <a:cs typeface="Calibri" panose="020F0502020204030204" pitchFamily="34" charset="0"/>
            </a:endParaRPr>
          </a:p>
          <a:p>
            <a:pPr algn="ctr"/>
            <a:r>
              <a:rPr lang="de-DE" b="1" dirty="0">
                <a:latin typeface="Calibri" panose="020F0502020204030204" pitchFamily="34" charset="0"/>
                <a:cs typeface="Calibri" panose="020F0502020204030204" pitchFamily="34" charset="0"/>
              </a:rPr>
              <a:t>e.g. 22-ion </a:t>
            </a:r>
            <a:r>
              <a:rPr lang="de-DE" b="1" dirty="0" err="1">
                <a:latin typeface="Calibri" panose="020F0502020204030204" pitchFamily="34" charset="0"/>
                <a:cs typeface="Calibri" panose="020F0502020204030204" pitchFamily="34" charset="0"/>
              </a:rPr>
              <a:t>crystal</a:t>
            </a:r>
            <a:r>
              <a:rPr lang="de-DE" b="1" dirty="0">
                <a:latin typeface="Calibri" panose="020F0502020204030204" pitchFamily="34" charset="0"/>
                <a:cs typeface="Calibri" panose="020F0502020204030204" pitchFamily="34" charset="0"/>
              </a:rPr>
              <a:t> (3D):</a:t>
            </a:r>
          </a:p>
          <a:p>
            <a:pPr algn="ctr"/>
            <a:r>
              <a:rPr lang="de-DE" b="1" dirty="0">
                <a:latin typeface="Calibri" panose="020F0502020204030204" pitchFamily="34" charset="0"/>
                <a:cs typeface="Calibri" panose="020F0502020204030204" pitchFamily="34" charset="0"/>
              </a:rPr>
              <a:t> </a:t>
            </a:r>
          </a:p>
          <a:p>
            <a:pPr marL="285750" indent="-285750" algn="ctr">
              <a:buFont typeface="Wingdings" panose="05000000000000000000" pitchFamily="2" charset="2"/>
              <a:buChar char="à"/>
            </a:pPr>
            <a:r>
              <a:rPr lang="de-DE" sz="2000" b="1" dirty="0" err="1">
                <a:solidFill>
                  <a:srgbClr val="C00000"/>
                </a:solidFill>
                <a:latin typeface="Symbol" panose="05050102010706020507" pitchFamily="18" charset="2"/>
                <a:cs typeface="Calibri" panose="020F0502020204030204" pitchFamily="34" charset="0"/>
                <a:sym typeface="Wingdings" panose="05000000000000000000" pitchFamily="2" charset="2"/>
              </a:rPr>
              <a:t>Dn</a:t>
            </a:r>
            <a:r>
              <a:rPr lang="de-DE" sz="2000" b="1" baseline="-25000" dirty="0">
                <a:solidFill>
                  <a:srgbClr val="C00000"/>
                </a:solidFill>
                <a:latin typeface="Calibri" panose="020F0502020204030204" pitchFamily="34" charset="0"/>
                <a:cs typeface="Calibri" panose="020F0502020204030204" pitchFamily="34" charset="0"/>
                <a:sym typeface="Wingdings" panose="05000000000000000000" pitchFamily="2" charset="2"/>
              </a:rPr>
              <a:t> TD </a:t>
            </a:r>
            <a:r>
              <a:rPr lang="de-DE" sz="2000" b="1" dirty="0">
                <a:solidFill>
                  <a:srgbClr val="C00000"/>
                </a:solidFill>
                <a:latin typeface="Symbol" panose="05050102010706020507" pitchFamily="18" charset="2"/>
                <a:cs typeface="Calibri" panose="020F0502020204030204" pitchFamily="34" charset="0"/>
                <a:sym typeface="Wingdings" panose="05000000000000000000" pitchFamily="2" charset="2"/>
              </a:rPr>
              <a:t>/n</a:t>
            </a:r>
            <a:r>
              <a:rPr lang="de-DE" sz="2000" b="1" baseline="-25000" dirty="0">
                <a:solidFill>
                  <a:srgbClr val="C00000"/>
                </a:solidFill>
                <a:latin typeface="Symbol" panose="05050102010706020507" pitchFamily="18" charset="2"/>
                <a:cs typeface="Calibri" panose="020F0502020204030204" pitchFamily="34" charset="0"/>
                <a:sym typeface="Wingdings" panose="05000000000000000000" pitchFamily="2" charset="2"/>
              </a:rPr>
              <a:t>0</a:t>
            </a:r>
            <a:r>
              <a:rPr lang="de-DE" sz="2000" b="1" dirty="0">
                <a:solidFill>
                  <a:srgbClr val="C00000"/>
                </a:solidFill>
                <a:latin typeface="Symbol" panose="05050102010706020507" pitchFamily="18" charset="2"/>
                <a:cs typeface="Calibri" panose="020F0502020204030204" pitchFamily="34" charset="0"/>
                <a:sym typeface="Wingdings" panose="05000000000000000000" pitchFamily="2" charset="2"/>
              </a:rPr>
              <a:t> </a:t>
            </a:r>
            <a:r>
              <a:rPr lang="de-DE" sz="2000" b="1" dirty="0">
                <a:solidFill>
                  <a:srgbClr val="C00000"/>
                </a:solidFill>
                <a:latin typeface="Calibri" panose="020F0502020204030204" pitchFamily="34" charset="0"/>
                <a:cs typeface="Calibri" panose="020F0502020204030204" pitchFamily="34" charset="0"/>
                <a:sym typeface="Wingdings" panose="05000000000000000000" pitchFamily="2" charset="2"/>
              </a:rPr>
              <a:t>= -7.2 x 10</a:t>
            </a:r>
            <a:r>
              <a:rPr lang="de-DE" sz="2000" b="1" baseline="30000" dirty="0">
                <a:solidFill>
                  <a:srgbClr val="C00000"/>
                </a:solidFill>
                <a:latin typeface="Calibri" panose="020F0502020204030204" pitchFamily="34" charset="0"/>
                <a:cs typeface="Calibri" panose="020F0502020204030204" pitchFamily="34" charset="0"/>
                <a:sym typeface="Wingdings" panose="05000000000000000000" pitchFamily="2" charset="2"/>
              </a:rPr>
              <a:t>-19 </a:t>
            </a:r>
            <a:r>
              <a:rPr lang="de-DE" sz="2000" b="1" dirty="0">
                <a:solidFill>
                  <a:srgbClr val="C00000"/>
                </a:solidFill>
                <a:latin typeface="Calibri" panose="020F0502020204030204" pitchFamily="34" charset="0"/>
                <a:cs typeface="Calibri" panose="020F0502020204030204" pitchFamily="34" charset="0"/>
                <a:sym typeface="Wingdings" panose="05000000000000000000" pitchFamily="2" charset="2"/>
              </a:rPr>
              <a:t>/s   </a:t>
            </a:r>
          </a:p>
          <a:p>
            <a:pPr algn="ctr"/>
            <a:r>
              <a:rPr lang="de-DE" sz="2000" b="1" dirty="0" err="1">
                <a:solidFill>
                  <a:srgbClr val="C00000"/>
                </a:solidFill>
                <a:latin typeface="Calibri" panose="020F0502020204030204" pitchFamily="34" charset="0"/>
                <a:cs typeface="Calibri" panose="020F0502020204030204" pitchFamily="34" charset="0"/>
                <a:sym typeface="Wingdings" panose="05000000000000000000" pitchFamily="2" charset="2"/>
              </a:rPr>
              <a:t>for</a:t>
            </a:r>
            <a:r>
              <a:rPr lang="de-DE" sz="2000" b="1"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sz="2000" b="1" dirty="0" err="1">
                <a:solidFill>
                  <a:srgbClr val="C00000"/>
                </a:solidFill>
                <a:latin typeface="Calibri" panose="020F0502020204030204" pitchFamily="34" charset="0"/>
                <a:cs typeface="Calibri" panose="020F0502020204030204" pitchFamily="34" charset="0"/>
                <a:sym typeface="Wingdings" panose="05000000000000000000" pitchFamily="2" charset="2"/>
              </a:rPr>
              <a:t>worse</a:t>
            </a:r>
            <a:r>
              <a:rPr lang="de-DE" sz="2000" b="1"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sz="2000" b="1" dirty="0" err="1">
                <a:solidFill>
                  <a:srgbClr val="C00000"/>
                </a:solidFill>
                <a:latin typeface="Calibri" panose="020F0502020204030204" pitchFamily="34" charset="0"/>
                <a:cs typeface="Calibri" panose="020F0502020204030204" pitchFamily="34" charset="0"/>
                <a:sym typeface="Wingdings" panose="05000000000000000000" pitchFamily="2" charset="2"/>
              </a:rPr>
              <a:t>case</a:t>
            </a:r>
            <a:r>
              <a:rPr lang="de-DE" sz="2000" b="1" dirty="0">
                <a:solidFill>
                  <a:srgbClr val="C00000"/>
                </a:solidFill>
                <a:latin typeface="Calibri" panose="020F0502020204030204" pitchFamily="34" charset="0"/>
                <a:cs typeface="Calibri" panose="020F0502020204030204" pitchFamily="34" charset="0"/>
                <a:sym typeface="Wingdings" panose="05000000000000000000" pitchFamily="2" charset="2"/>
              </a:rPr>
              <a:t> </a:t>
            </a:r>
            <a:r>
              <a:rPr lang="de-DE" sz="2000" b="1" dirty="0" err="1">
                <a:solidFill>
                  <a:srgbClr val="C00000"/>
                </a:solidFill>
                <a:latin typeface="Calibri" panose="020F0502020204030204" pitchFamily="34" charset="0"/>
                <a:cs typeface="Calibri" panose="020F0502020204030204" pitchFamily="34" charset="0"/>
                <a:sym typeface="Wingdings" panose="05000000000000000000" pitchFamily="2" charset="2"/>
              </a:rPr>
              <a:t>ion</a:t>
            </a:r>
            <a:r>
              <a:rPr lang="de-DE" sz="2000" b="1" dirty="0">
                <a:solidFill>
                  <a:srgbClr val="C00000"/>
                </a:solidFill>
                <a:latin typeface="Calibri" panose="020F0502020204030204" pitchFamily="34" charset="0"/>
                <a:cs typeface="Calibri" panose="020F0502020204030204" pitchFamily="34" charset="0"/>
                <a:sym typeface="Wingdings" panose="05000000000000000000" pitchFamily="2" charset="2"/>
              </a:rPr>
              <a:t> </a:t>
            </a:r>
          </a:p>
          <a:p>
            <a:pPr algn="ctr"/>
            <a:endParaRPr lang="de-DE" b="1" dirty="0">
              <a:latin typeface="Calibri" panose="020F0502020204030204" pitchFamily="34" charset="0"/>
              <a:cs typeface="Calibri" panose="020F0502020204030204" pitchFamily="34" charset="0"/>
              <a:sym typeface="Wingdings" panose="05000000000000000000" pitchFamily="2" charset="2"/>
            </a:endParaRPr>
          </a:p>
          <a:p>
            <a:pPr algn="ct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Cannot</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be</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compensated</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by</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magic</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rf</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drive</a:t>
            </a:r>
            <a:endParaRPr lang="de-DE" sz="2000" b="1" dirty="0">
              <a:latin typeface="Calibri" panose="020F0502020204030204" pitchFamily="34" charset="0"/>
              <a:cs typeface="Calibri" panose="020F0502020204030204" pitchFamily="34" charset="0"/>
            </a:endParaRPr>
          </a:p>
        </p:txBody>
      </p:sp>
      <p:pic>
        <p:nvPicPr>
          <p:cNvPr id="3" name="Grafik 2">
            <a:extLst>
              <a:ext uri="{FF2B5EF4-FFF2-40B4-BE49-F238E27FC236}">
                <a16:creationId xmlns:a16="http://schemas.microsoft.com/office/drawing/2014/main" id="{16C32BC3-9280-4E0D-8988-543901931737}"/>
              </a:ext>
            </a:extLst>
          </p:cNvPr>
          <p:cNvPicPr>
            <a:picLocks noChangeAspect="1"/>
          </p:cNvPicPr>
          <p:nvPr/>
        </p:nvPicPr>
        <p:blipFill>
          <a:blip r:embed="rId3"/>
          <a:stretch>
            <a:fillRect/>
          </a:stretch>
        </p:blipFill>
        <p:spPr>
          <a:xfrm>
            <a:off x="5479078" y="822326"/>
            <a:ext cx="5602685" cy="5947283"/>
          </a:xfrm>
          <a:prstGeom prst="rect">
            <a:avLst/>
          </a:prstGeom>
        </p:spPr>
      </p:pic>
      <p:pic>
        <p:nvPicPr>
          <p:cNvPr id="19" name="Grafik 18">
            <a:extLst>
              <a:ext uri="{FF2B5EF4-FFF2-40B4-BE49-F238E27FC236}">
                <a16:creationId xmlns:a16="http://schemas.microsoft.com/office/drawing/2014/main" id="{51436AA2-261A-4A5F-AD17-87EA440FD229}"/>
              </a:ext>
            </a:extLst>
          </p:cNvPr>
          <p:cNvPicPr>
            <a:picLocks noChangeAspect="1"/>
          </p:cNvPicPr>
          <p:nvPr/>
        </p:nvPicPr>
        <p:blipFill rotWithShape="1">
          <a:blip r:embed="rId4"/>
          <a:srcRect l="17859" t="514" r="37393" b="67882"/>
          <a:stretch/>
        </p:blipFill>
        <p:spPr>
          <a:xfrm>
            <a:off x="381029" y="1122547"/>
            <a:ext cx="4319560" cy="773457"/>
          </a:xfrm>
          <a:prstGeom prst="rect">
            <a:avLst/>
          </a:prstGeom>
        </p:spPr>
      </p:pic>
      <p:pic>
        <p:nvPicPr>
          <p:cNvPr id="2" name="Grafik 1">
            <a:extLst>
              <a:ext uri="{FF2B5EF4-FFF2-40B4-BE49-F238E27FC236}">
                <a16:creationId xmlns:a16="http://schemas.microsoft.com/office/drawing/2014/main" id="{4A1DC1CA-18EF-26D8-653F-3C7614A1E573}"/>
              </a:ext>
            </a:extLst>
          </p:cNvPr>
          <p:cNvPicPr>
            <a:picLocks noChangeAspect="1"/>
          </p:cNvPicPr>
          <p:nvPr/>
        </p:nvPicPr>
        <p:blipFill rotWithShape="1">
          <a:blip r:embed="rId5"/>
          <a:srcRect r="49201"/>
          <a:stretch/>
        </p:blipFill>
        <p:spPr>
          <a:xfrm>
            <a:off x="1167601" y="4665167"/>
            <a:ext cx="3163911" cy="2192833"/>
          </a:xfrm>
          <a:prstGeom prst="rect">
            <a:avLst/>
          </a:prstGeom>
        </p:spPr>
      </p:pic>
      <p:sp>
        <p:nvSpPr>
          <p:cNvPr id="4" name="Textfeld 3">
            <a:extLst>
              <a:ext uri="{FF2B5EF4-FFF2-40B4-BE49-F238E27FC236}">
                <a16:creationId xmlns:a16="http://schemas.microsoft.com/office/drawing/2014/main" id="{1C9AF833-4644-3A22-F2C1-7781E79A0D72}"/>
              </a:ext>
            </a:extLst>
          </p:cNvPr>
          <p:cNvSpPr txBox="1"/>
          <p:nvPr/>
        </p:nvSpPr>
        <p:spPr>
          <a:xfrm flipH="1">
            <a:off x="230554" y="5299918"/>
            <a:ext cx="611506" cy="461665"/>
          </a:xfrm>
          <a:prstGeom prst="rect">
            <a:avLst/>
          </a:prstGeom>
          <a:noFill/>
        </p:spPr>
        <p:txBody>
          <a:bodyPr wrap="square" rtlCol="0">
            <a:spAutoFit/>
          </a:bodyPr>
          <a:lstStyle/>
          <a:p>
            <a:r>
              <a:rPr lang="de-DE" sz="2400" b="1" dirty="0">
                <a:solidFill>
                  <a:srgbClr val="FF0000"/>
                </a:solidFill>
              </a:rPr>
              <a:t>1D</a:t>
            </a:r>
          </a:p>
        </p:txBody>
      </p:sp>
      <p:sp>
        <p:nvSpPr>
          <p:cNvPr id="5" name="Textfeld 4">
            <a:extLst>
              <a:ext uri="{FF2B5EF4-FFF2-40B4-BE49-F238E27FC236}">
                <a16:creationId xmlns:a16="http://schemas.microsoft.com/office/drawing/2014/main" id="{4E808349-4608-96F6-1D21-C216E157556E}"/>
              </a:ext>
            </a:extLst>
          </p:cNvPr>
          <p:cNvSpPr txBox="1"/>
          <p:nvPr/>
        </p:nvSpPr>
        <p:spPr>
          <a:xfrm flipH="1">
            <a:off x="11024399" y="5299918"/>
            <a:ext cx="611506" cy="461665"/>
          </a:xfrm>
          <a:prstGeom prst="rect">
            <a:avLst/>
          </a:prstGeom>
          <a:noFill/>
        </p:spPr>
        <p:txBody>
          <a:bodyPr wrap="square" rtlCol="0">
            <a:spAutoFit/>
          </a:bodyPr>
          <a:lstStyle/>
          <a:p>
            <a:r>
              <a:rPr lang="de-DE" sz="2400" b="1" dirty="0">
                <a:solidFill>
                  <a:srgbClr val="FF0000"/>
                </a:solidFill>
              </a:rPr>
              <a:t>3D</a:t>
            </a:r>
          </a:p>
        </p:txBody>
      </p:sp>
    </p:spTree>
    <p:extLst>
      <p:ext uri="{BB962C8B-B14F-4D97-AF65-F5344CB8AC3E}">
        <p14:creationId xmlns:p14="http://schemas.microsoft.com/office/powerpoint/2010/main" val="3040543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Gruppieren 7"/>
          <p:cNvGrpSpPr>
            <a:grpSpLocks/>
          </p:cNvGrpSpPr>
          <p:nvPr/>
        </p:nvGrpSpPr>
        <p:grpSpPr bwMode="auto">
          <a:xfrm>
            <a:off x="1935163" y="1320800"/>
            <a:ext cx="5130800" cy="3625850"/>
            <a:chOff x="142216" y="103239"/>
            <a:chExt cx="5130800" cy="3625850"/>
          </a:xfrm>
        </p:grpSpPr>
        <p:graphicFrame>
          <p:nvGraphicFramePr>
            <p:cNvPr id="15390" name="Objekt 2"/>
            <p:cNvGraphicFramePr>
              <a:graphicFrameLocks noChangeAspect="1"/>
            </p:cNvGraphicFramePr>
            <p:nvPr/>
          </p:nvGraphicFramePr>
          <p:xfrm>
            <a:off x="142216" y="103239"/>
            <a:ext cx="5130800" cy="3625850"/>
          </p:xfrm>
          <a:graphic>
            <a:graphicData uri="http://schemas.openxmlformats.org/presentationml/2006/ole">
              <mc:AlternateContent xmlns:mc="http://schemas.openxmlformats.org/markup-compatibility/2006">
                <mc:Choice xmlns:v="urn:schemas-microsoft-com:vml" Requires="v">
                  <p:oleObj name="Graph" r:id="rId3" imgW="4279900" imgH="3022600" progId="Origin50.Graph">
                    <p:embed/>
                  </p:oleObj>
                </mc:Choice>
                <mc:Fallback>
                  <p:oleObj name="Graph" r:id="rId3" imgW="4279900" imgH="3022600" progId="Origin50.Graph">
                    <p:embed/>
                    <p:pic>
                      <p:nvPicPr>
                        <p:cNvPr id="15390" name="Objek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2216" y="103239"/>
                          <a:ext cx="5130800" cy="3625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6" name="Ellipse 35"/>
            <p:cNvSpPr/>
            <p:nvPr/>
          </p:nvSpPr>
          <p:spPr>
            <a:xfrm>
              <a:off x="3598203" y="2563864"/>
              <a:ext cx="260350"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7" name="Ellipse 36"/>
            <p:cNvSpPr/>
            <p:nvPr/>
          </p:nvSpPr>
          <p:spPr>
            <a:xfrm>
              <a:off x="1694791" y="2563864"/>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grpSp>
      <p:sp>
        <p:nvSpPr>
          <p:cNvPr id="41" name="Textfeld 36"/>
          <p:cNvSpPr txBox="1">
            <a:spLocks noRot="1" noChangeAspect="1" noMove="1" noResize="1" noEditPoints="1" noAdjustHandles="1" noChangeArrowheads="1" noChangeShapeType="1" noTextEdit="1"/>
          </p:cNvSpPr>
          <p:nvPr/>
        </p:nvSpPr>
        <p:spPr bwMode="auto">
          <a:xfrm>
            <a:off x="2241550" y="2141539"/>
            <a:ext cx="6759015" cy="954107"/>
          </a:xfrm>
          <a:prstGeom prst="rect">
            <a:avLst/>
          </a:prstGeom>
          <a:blipFill rotWithShape="1">
            <a:blip r:embed="rId5"/>
            <a:stretch>
              <a:fillRect l="-1895" t="-5732"/>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defRPr/>
            </a:pPr>
            <a:r>
              <a:rPr lang="de-DE">
                <a:noFill/>
              </a:rPr>
              <a:t> </a:t>
            </a:r>
          </a:p>
        </p:txBody>
      </p:sp>
      <p:sp>
        <p:nvSpPr>
          <p:cNvPr id="15364" name="Textfeld 12"/>
          <p:cNvSpPr txBox="1">
            <a:spLocks noChangeArrowheads="1"/>
          </p:cNvSpPr>
          <p:nvPr/>
        </p:nvSpPr>
        <p:spPr bwMode="auto">
          <a:xfrm>
            <a:off x="457336" y="1079538"/>
            <a:ext cx="61182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2800" dirty="0">
                <a:latin typeface="Calibri" pitchFamily="34" charset="0"/>
              </a:rPr>
              <a:t>Problem:   </a:t>
            </a:r>
            <a:r>
              <a:rPr lang="de-DE" altLang="de-DE" sz="2800" dirty="0" err="1">
                <a:latin typeface="Calibri" pitchFamily="34" charset="0"/>
              </a:rPr>
              <a:t>asymmetry</a:t>
            </a:r>
            <a:r>
              <a:rPr lang="de-DE" altLang="de-DE" sz="2800" dirty="0">
                <a:latin typeface="Calibri" pitchFamily="34" charset="0"/>
              </a:rPr>
              <a:t> in </a:t>
            </a:r>
            <a:r>
              <a:rPr lang="de-DE" altLang="de-DE" sz="2800" dirty="0" err="1">
                <a:latin typeface="Calibri" pitchFamily="34" charset="0"/>
              </a:rPr>
              <a:t>electron</a:t>
            </a:r>
            <a:r>
              <a:rPr lang="de-DE" altLang="de-DE" sz="2800" dirty="0">
                <a:latin typeface="Calibri" pitchFamily="34" charset="0"/>
              </a:rPr>
              <a:t> </a:t>
            </a:r>
            <a:r>
              <a:rPr lang="de-DE" altLang="de-DE" sz="2800" dirty="0" err="1">
                <a:latin typeface="Calibri" pitchFamily="34" charset="0"/>
              </a:rPr>
              <a:t>shell</a:t>
            </a:r>
            <a:r>
              <a:rPr lang="de-DE" altLang="de-DE" sz="2800" dirty="0">
                <a:latin typeface="Calibri" pitchFamily="34" charset="0"/>
              </a:rPr>
              <a:t> !</a:t>
            </a:r>
          </a:p>
        </p:txBody>
      </p:sp>
      <p:sp>
        <p:nvSpPr>
          <p:cNvPr id="46" name="Textfeld 45"/>
          <p:cNvSpPr txBox="1">
            <a:spLocks noChangeArrowheads="1"/>
          </p:cNvSpPr>
          <p:nvPr/>
        </p:nvSpPr>
        <p:spPr bwMode="auto">
          <a:xfrm>
            <a:off x="7292975" y="2861926"/>
            <a:ext cx="2848537" cy="1200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dirty="0">
                <a:latin typeface="Calibri" pitchFamily="34" charset="0"/>
              </a:rPr>
              <a:t>Quadrupole </a:t>
            </a:r>
            <a:r>
              <a:rPr lang="de-DE" altLang="de-DE" sz="1800" dirty="0" err="1">
                <a:latin typeface="Calibri" pitchFamily="34" charset="0"/>
              </a:rPr>
              <a:t>moment</a:t>
            </a:r>
            <a:r>
              <a:rPr lang="de-DE" altLang="de-DE" sz="1800" dirty="0">
                <a:latin typeface="Calibri" pitchFamily="34" charset="0"/>
              </a:rPr>
              <a:t> </a:t>
            </a:r>
            <a:r>
              <a:rPr lang="de-DE" altLang="de-DE" sz="1800" dirty="0">
                <a:latin typeface="Symbol" pitchFamily="18" charset="2"/>
              </a:rPr>
              <a:t>q</a:t>
            </a:r>
            <a:endParaRPr lang="de-DE" altLang="de-DE" sz="1800" dirty="0">
              <a:latin typeface="Calibri" pitchFamily="34" charset="0"/>
            </a:endParaRPr>
          </a:p>
          <a:p>
            <a:pPr eaLnBrk="1" hangingPunct="1">
              <a:spcBef>
                <a:spcPct val="0"/>
              </a:spcBef>
              <a:buFontTx/>
              <a:buNone/>
            </a:pPr>
            <a:r>
              <a:rPr lang="de-DE" altLang="de-DE" sz="1800" dirty="0" err="1">
                <a:latin typeface="Calibri" pitchFamily="34" charset="0"/>
              </a:rPr>
              <a:t>let‘s</a:t>
            </a:r>
            <a:r>
              <a:rPr lang="de-DE" altLang="de-DE" sz="1800" dirty="0">
                <a:latin typeface="Calibri" pitchFamily="34" charset="0"/>
              </a:rPr>
              <a:t> </a:t>
            </a:r>
            <a:r>
              <a:rPr lang="de-DE" altLang="de-DE" sz="1800" dirty="0" err="1">
                <a:latin typeface="Calibri" pitchFamily="34" charset="0"/>
              </a:rPr>
              <a:t>ions</a:t>
            </a:r>
            <a:r>
              <a:rPr lang="de-DE" altLang="de-DE" sz="1800" dirty="0">
                <a:latin typeface="Calibri" pitchFamily="34" charset="0"/>
              </a:rPr>
              <a:t> </a:t>
            </a:r>
            <a:r>
              <a:rPr lang="de-DE" altLang="de-DE" sz="1800" dirty="0" err="1">
                <a:latin typeface="Calibri" pitchFamily="34" charset="0"/>
              </a:rPr>
              <a:t>interact</a:t>
            </a:r>
            <a:r>
              <a:rPr lang="de-DE" altLang="de-DE" sz="1800" dirty="0">
                <a:latin typeface="Calibri" pitchFamily="34" charset="0"/>
              </a:rPr>
              <a:t> </a:t>
            </a:r>
            <a:r>
              <a:rPr lang="de-DE" altLang="de-DE" sz="1800" dirty="0" err="1">
                <a:latin typeface="Calibri" pitchFamily="34" charset="0"/>
              </a:rPr>
              <a:t>with</a:t>
            </a:r>
            <a:r>
              <a:rPr lang="de-DE" altLang="de-DE" sz="1800" dirty="0">
                <a:latin typeface="Calibri" pitchFamily="34" charset="0"/>
              </a:rPr>
              <a:t> </a:t>
            </a:r>
          </a:p>
          <a:p>
            <a:pPr eaLnBrk="1" hangingPunct="1">
              <a:spcBef>
                <a:spcPct val="0"/>
              </a:spcBef>
              <a:buFontTx/>
              <a:buNone/>
            </a:pPr>
            <a:r>
              <a:rPr lang="de-DE" altLang="de-DE" sz="1800" dirty="0" err="1">
                <a:latin typeface="Calibri" pitchFamily="34" charset="0"/>
              </a:rPr>
              <a:t>electric</a:t>
            </a:r>
            <a:r>
              <a:rPr lang="de-DE" altLang="de-DE" sz="1800" dirty="0">
                <a:latin typeface="Calibri" pitchFamily="34" charset="0"/>
              </a:rPr>
              <a:t> </a:t>
            </a:r>
            <a:r>
              <a:rPr lang="de-DE" altLang="de-DE" sz="1800" dirty="0" err="1">
                <a:latin typeface="Calibri" pitchFamily="34" charset="0"/>
              </a:rPr>
              <a:t>field</a:t>
            </a:r>
            <a:r>
              <a:rPr lang="de-DE" altLang="de-DE" sz="1800" dirty="0">
                <a:latin typeface="Calibri" pitchFamily="34" charset="0"/>
              </a:rPr>
              <a:t> </a:t>
            </a:r>
            <a:r>
              <a:rPr lang="de-DE" altLang="de-DE" sz="1800" dirty="0" err="1">
                <a:latin typeface="Calibri" pitchFamily="34" charset="0"/>
              </a:rPr>
              <a:t>gradients</a:t>
            </a:r>
            <a:r>
              <a:rPr lang="de-DE" altLang="de-DE" sz="1800" dirty="0">
                <a:latin typeface="Calibri" pitchFamily="34" charset="0"/>
              </a:rPr>
              <a:t>.</a:t>
            </a:r>
          </a:p>
          <a:p>
            <a:pPr eaLnBrk="1" hangingPunct="1">
              <a:spcBef>
                <a:spcPct val="0"/>
              </a:spcBef>
              <a:buFontTx/>
              <a:buNone/>
            </a:pPr>
            <a:r>
              <a:rPr lang="de-DE" altLang="de-DE" sz="1800" b="1" dirty="0">
                <a:latin typeface="Calibri" pitchFamily="34" charset="0"/>
              </a:rPr>
              <a:t>Find </a:t>
            </a:r>
            <a:r>
              <a:rPr lang="de-DE" altLang="de-DE" sz="1800" b="1" dirty="0" err="1">
                <a:latin typeface="Calibri" pitchFamily="34" charset="0"/>
              </a:rPr>
              <a:t>candidates</a:t>
            </a:r>
            <a:r>
              <a:rPr lang="de-DE" altLang="de-DE" sz="1800" b="1" dirty="0">
                <a:latin typeface="Calibri" pitchFamily="34" charset="0"/>
              </a:rPr>
              <a:t> </a:t>
            </a:r>
            <a:r>
              <a:rPr lang="de-DE" altLang="de-DE" sz="1800" b="1" dirty="0" err="1">
                <a:latin typeface="Calibri" pitchFamily="34" charset="0"/>
              </a:rPr>
              <a:t>with</a:t>
            </a:r>
            <a:r>
              <a:rPr lang="de-DE" altLang="de-DE" sz="1800" b="1" dirty="0">
                <a:latin typeface="Calibri" pitchFamily="34" charset="0"/>
              </a:rPr>
              <a:t> </a:t>
            </a:r>
            <a:r>
              <a:rPr lang="de-DE" altLang="de-DE" sz="1800" b="1" dirty="0" err="1">
                <a:latin typeface="Calibri" pitchFamily="34" charset="0"/>
              </a:rPr>
              <a:t>low</a:t>
            </a:r>
            <a:r>
              <a:rPr lang="de-DE" altLang="de-DE" sz="1800" b="1" dirty="0">
                <a:latin typeface="Calibri" pitchFamily="34" charset="0"/>
              </a:rPr>
              <a:t>  </a:t>
            </a:r>
            <a:r>
              <a:rPr lang="de-DE" altLang="de-DE" sz="1800" b="1" dirty="0">
                <a:latin typeface="Symbol" pitchFamily="18" charset="2"/>
              </a:rPr>
              <a:t>q </a:t>
            </a:r>
            <a:endParaRPr lang="de-DE" altLang="de-DE" sz="1800" b="1" dirty="0">
              <a:latin typeface="Calibri" pitchFamily="34" charset="0"/>
            </a:endParaRPr>
          </a:p>
        </p:txBody>
      </p:sp>
      <p:sp>
        <p:nvSpPr>
          <p:cNvPr id="9" name="Text Box 10"/>
          <p:cNvSpPr txBox="1">
            <a:spLocks noChangeArrowheads="1"/>
          </p:cNvSpPr>
          <p:nvPr/>
        </p:nvSpPr>
        <p:spPr bwMode="auto">
          <a:xfrm>
            <a:off x="1524000" y="31627"/>
            <a:ext cx="9463553"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dirty="0" err="1">
                <a:solidFill>
                  <a:schemeClr val="bg1"/>
                </a:solidFill>
                <a:effectLst>
                  <a:outerShdw blurRad="38100" dist="38100" dir="2700000" algn="tl">
                    <a:srgbClr val="000000">
                      <a:alpha val="43137"/>
                    </a:srgbClr>
                  </a:outerShdw>
                </a:effectLst>
                <a:latin typeface="Calibri" pitchFamily="34" charset="0"/>
              </a:rPr>
              <a:t>Atomic</a:t>
            </a:r>
            <a:r>
              <a:rPr lang="de-DE" altLang="de-DE" sz="3600" dirty="0">
                <a:solidFill>
                  <a:schemeClr val="bg1"/>
                </a:solidFill>
                <a:effectLst>
                  <a:outerShdw blurRad="38100" dist="38100" dir="2700000" algn="tl">
                    <a:srgbClr val="000000">
                      <a:alpha val="43137"/>
                    </a:srgbClr>
                  </a:outerShdw>
                </a:effectLst>
                <a:latin typeface="Calibri" pitchFamily="34" charset="0"/>
              </a:rPr>
              <a:t> </a:t>
            </a:r>
            <a:r>
              <a:rPr lang="de-DE" altLang="de-DE" sz="3600" dirty="0" err="1">
                <a:solidFill>
                  <a:schemeClr val="bg1"/>
                </a:solidFill>
                <a:effectLst>
                  <a:outerShdw blurRad="38100" dist="38100" dir="2700000" algn="tl">
                    <a:srgbClr val="000000">
                      <a:alpha val="43137"/>
                    </a:srgbClr>
                  </a:outerShdw>
                </a:effectLst>
                <a:latin typeface="Calibri" pitchFamily="34" charset="0"/>
              </a:rPr>
              <a:t>Candidates</a:t>
            </a:r>
            <a:r>
              <a:rPr lang="de-DE" altLang="de-DE" sz="3600" dirty="0">
                <a:solidFill>
                  <a:schemeClr val="bg1"/>
                </a:solidFill>
                <a:effectLst>
                  <a:outerShdw blurRad="38100" dist="38100" dir="2700000" algn="tl">
                    <a:srgbClr val="000000">
                      <a:alpha val="43137"/>
                    </a:srgbClr>
                  </a:outerShdw>
                </a:effectLst>
                <a:latin typeface="Calibri" pitchFamily="34" charset="0"/>
              </a:rPr>
              <a:t>:  Electric Quadrupole Moment</a:t>
            </a:r>
          </a:p>
        </p:txBody>
      </p:sp>
      <p:sp>
        <p:nvSpPr>
          <p:cNvPr id="2" name="Rechteck 1"/>
          <p:cNvSpPr>
            <a:spLocks noChangeArrowheads="1"/>
          </p:cNvSpPr>
          <p:nvPr/>
        </p:nvSpPr>
        <p:spPr bwMode="auto">
          <a:xfrm>
            <a:off x="233870" y="6405248"/>
            <a:ext cx="7478712"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spcBef>
                <a:spcPct val="0"/>
              </a:spcBef>
              <a:buFontTx/>
              <a:buNone/>
            </a:pPr>
            <a:r>
              <a:rPr lang="en-US" altLang="de-DE" sz="1600" i="1" err="1">
                <a:latin typeface="Calibri" pitchFamily="34" charset="0"/>
              </a:rPr>
              <a:t>Beloy</a:t>
            </a:r>
            <a:r>
              <a:rPr lang="en-US" altLang="de-DE" sz="1600" i="1">
                <a:latin typeface="Calibri" pitchFamily="34" charset="0"/>
              </a:rPr>
              <a:t> et al., Phys. Rev. A </a:t>
            </a:r>
            <a:r>
              <a:rPr lang="en-US" altLang="de-DE" sz="1600" b="1" i="1">
                <a:latin typeface="Calibri" pitchFamily="34" charset="0"/>
              </a:rPr>
              <a:t>95</a:t>
            </a:r>
            <a:r>
              <a:rPr lang="en-US" altLang="de-DE" sz="1600" i="1">
                <a:latin typeface="Calibri" pitchFamily="34" charset="0"/>
              </a:rPr>
              <a:t>, 043405 (2017),  </a:t>
            </a:r>
            <a:r>
              <a:rPr lang="de-DE" altLang="de-DE" sz="1600" i="1" err="1">
                <a:latin typeface="Calibri" pitchFamily="34" charset="0"/>
              </a:rPr>
              <a:t>Huntemann</a:t>
            </a:r>
            <a:r>
              <a:rPr lang="de-DE" altLang="de-DE" sz="1600" i="1">
                <a:latin typeface="Calibri" pitchFamily="34" charset="0"/>
              </a:rPr>
              <a:t> et al., PRL </a:t>
            </a:r>
            <a:r>
              <a:rPr lang="de-DE" altLang="de-DE" sz="1600" b="1" i="1">
                <a:latin typeface="Calibri" pitchFamily="34" charset="0"/>
              </a:rPr>
              <a:t>108, </a:t>
            </a:r>
            <a:r>
              <a:rPr lang="de-DE" altLang="de-DE" sz="1600" i="1">
                <a:latin typeface="Calibri" pitchFamily="34" charset="0"/>
              </a:rPr>
              <a:t>090801 (2012)</a:t>
            </a:r>
          </a:p>
          <a:p>
            <a:pPr>
              <a:spcBef>
                <a:spcPct val="0"/>
              </a:spcBef>
              <a:buFontTx/>
              <a:buNone/>
            </a:pPr>
            <a:endParaRPr lang="en-US" altLang="de-DE" sz="1600" i="1">
              <a:latin typeface="Calibri" pitchFamily="34" charset="0"/>
            </a:endParaRPr>
          </a:p>
        </p:txBody>
      </p:sp>
      <p:graphicFrame>
        <p:nvGraphicFramePr>
          <p:cNvPr id="3" name="Tabelle 2"/>
          <p:cNvGraphicFramePr>
            <a:graphicFrameLocks noGrp="1"/>
          </p:cNvGraphicFramePr>
          <p:nvPr>
            <p:extLst>
              <p:ext uri="{D42A27DB-BD31-4B8C-83A1-F6EECF244321}">
                <p14:modId xmlns:p14="http://schemas.microsoft.com/office/powerpoint/2010/main" val="2775693311"/>
              </p:ext>
            </p:extLst>
          </p:nvPr>
        </p:nvGraphicFramePr>
        <p:xfrm>
          <a:off x="1524000" y="4567219"/>
          <a:ext cx="9143999" cy="1503991"/>
        </p:xfrm>
        <a:graphic>
          <a:graphicData uri="http://schemas.openxmlformats.org/drawingml/2006/table">
            <a:tbl>
              <a:tblPr firstRow="1" bandRow="1">
                <a:tableStyleId>{5C22544A-7EE6-4342-B048-85BDC9FD1C3A}</a:tableStyleId>
              </a:tblPr>
              <a:tblGrid>
                <a:gridCol w="3813243">
                  <a:extLst>
                    <a:ext uri="{9D8B030D-6E8A-4147-A177-3AD203B41FA5}">
                      <a16:colId xmlns:a16="http://schemas.microsoft.com/office/drawing/2014/main" val="20000"/>
                    </a:ext>
                  </a:extLst>
                </a:gridCol>
                <a:gridCol w="1673157">
                  <a:extLst>
                    <a:ext uri="{9D8B030D-6E8A-4147-A177-3AD203B41FA5}">
                      <a16:colId xmlns:a16="http://schemas.microsoft.com/office/drawing/2014/main" val="20001"/>
                    </a:ext>
                  </a:extLst>
                </a:gridCol>
                <a:gridCol w="1449238">
                  <a:extLst>
                    <a:ext uri="{9D8B030D-6E8A-4147-A177-3AD203B41FA5}">
                      <a16:colId xmlns:a16="http://schemas.microsoft.com/office/drawing/2014/main" val="20002"/>
                    </a:ext>
                  </a:extLst>
                </a:gridCol>
                <a:gridCol w="2208361">
                  <a:extLst>
                    <a:ext uri="{9D8B030D-6E8A-4147-A177-3AD203B41FA5}">
                      <a16:colId xmlns:a16="http://schemas.microsoft.com/office/drawing/2014/main" val="20003"/>
                    </a:ext>
                  </a:extLst>
                </a:gridCol>
              </a:tblGrid>
              <a:tr h="355856">
                <a:tc>
                  <a:txBody>
                    <a:bodyPr/>
                    <a:lstStyle/>
                    <a:p>
                      <a:endParaRPr lang="de-DE" sz="1800"/>
                    </a:p>
                  </a:txBody>
                  <a:tcPr marL="91439" marR="91439" marT="45705" marB="45705"/>
                </a:tc>
                <a:tc>
                  <a:txBody>
                    <a:bodyPr/>
                    <a:lstStyle/>
                    <a:p>
                      <a:pPr algn="ctr"/>
                      <a:r>
                        <a:rPr lang="de-DE" sz="2000" dirty="0">
                          <a:solidFill>
                            <a:schemeClr val="bg1"/>
                          </a:solidFill>
                          <a:latin typeface="Calibri" panose="020F0502020204030204" pitchFamily="34" charset="0"/>
                        </a:rPr>
                        <a:t>Al</a:t>
                      </a:r>
                      <a:r>
                        <a:rPr lang="de-DE" sz="2000" baseline="30000" dirty="0">
                          <a:solidFill>
                            <a:schemeClr val="bg1"/>
                          </a:solidFill>
                          <a:latin typeface="Calibri" panose="020F0502020204030204" pitchFamily="34" charset="0"/>
                        </a:rPr>
                        <a:t>+</a:t>
                      </a:r>
                      <a:r>
                        <a:rPr lang="de-DE" sz="2000" dirty="0">
                          <a:solidFill>
                            <a:schemeClr val="bg1"/>
                          </a:solidFill>
                          <a:latin typeface="Calibri" panose="020F0502020204030204" pitchFamily="34" charset="0"/>
                        </a:rPr>
                        <a:t> </a:t>
                      </a:r>
                    </a:p>
                  </a:txBody>
                  <a:tcPr marL="91439" marR="91439" marT="45705" marB="45705" anchor="ctr"/>
                </a:tc>
                <a:tc>
                  <a:txBody>
                    <a:bodyPr/>
                    <a:lstStyle/>
                    <a:p>
                      <a:pPr algn="ctr"/>
                      <a:r>
                        <a:rPr lang="de-DE" sz="2000" dirty="0">
                          <a:solidFill>
                            <a:schemeClr val="bg1"/>
                          </a:solidFill>
                          <a:latin typeface="Calibri" panose="020F0502020204030204" pitchFamily="34" charset="0"/>
                        </a:rPr>
                        <a:t>In</a:t>
                      </a:r>
                      <a:r>
                        <a:rPr lang="de-DE" sz="2000" baseline="30000" dirty="0">
                          <a:solidFill>
                            <a:schemeClr val="bg1"/>
                          </a:solidFill>
                          <a:latin typeface="Calibri" panose="020F0502020204030204" pitchFamily="34" charset="0"/>
                        </a:rPr>
                        <a:t>+</a:t>
                      </a:r>
                      <a:r>
                        <a:rPr lang="de-DE" sz="2000" dirty="0">
                          <a:solidFill>
                            <a:schemeClr val="bg1"/>
                          </a:solidFill>
                          <a:latin typeface="Calibri" panose="020F0502020204030204" pitchFamily="34" charset="0"/>
                        </a:rPr>
                        <a:t> </a:t>
                      </a:r>
                    </a:p>
                  </a:txBody>
                  <a:tcPr marL="91439" marR="91439" marT="45705" marB="45705" anchor="ctr"/>
                </a:tc>
                <a:tc>
                  <a:txBody>
                    <a:bodyPr/>
                    <a:lstStyle/>
                    <a:p>
                      <a:pPr algn="ctr"/>
                      <a:r>
                        <a:rPr lang="de-DE" sz="2000" dirty="0" err="1">
                          <a:solidFill>
                            <a:schemeClr val="bg1"/>
                          </a:solidFill>
                          <a:latin typeface="Calibri" panose="020F0502020204030204" pitchFamily="34" charset="0"/>
                        </a:rPr>
                        <a:t>Yb</a:t>
                      </a:r>
                      <a:r>
                        <a:rPr lang="de-DE" sz="2000" baseline="30000" dirty="0">
                          <a:solidFill>
                            <a:schemeClr val="bg1"/>
                          </a:solidFill>
                          <a:latin typeface="Calibri" panose="020F0502020204030204" pitchFamily="34" charset="0"/>
                        </a:rPr>
                        <a:t>+</a:t>
                      </a:r>
                      <a:r>
                        <a:rPr lang="de-DE" sz="2000" dirty="0">
                          <a:solidFill>
                            <a:schemeClr val="bg1"/>
                          </a:solidFill>
                          <a:latin typeface="Calibri" panose="020F0502020204030204" pitchFamily="34" charset="0"/>
                        </a:rPr>
                        <a:t> (F-</a:t>
                      </a:r>
                      <a:r>
                        <a:rPr lang="de-DE" sz="2000" dirty="0" err="1">
                          <a:solidFill>
                            <a:schemeClr val="bg1"/>
                          </a:solidFill>
                          <a:latin typeface="Calibri" panose="020F0502020204030204" pitchFamily="34" charset="0"/>
                        </a:rPr>
                        <a:t>state</a:t>
                      </a:r>
                      <a:r>
                        <a:rPr lang="de-DE" sz="2000" dirty="0">
                          <a:solidFill>
                            <a:schemeClr val="bg1"/>
                          </a:solidFill>
                          <a:latin typeface="Calibri" panose="020F0502020204030204" pitchFamily="34" charset="0"/>
                        </a:rPr>
                        <a:t>)</a:t>
                      </a:r>
                    </a:p>
                  </a:txBody>
                  <a:tcPr marL="91439" marR="91439" marT="45705" marB="45705" anchor="ctr"/>
                </a:tc>
                <a:extLst>
                  <a:ext uri="{0D108BD9-81ED-4DB2-BD59-A6C34878D82A}">
                    <a16:rowId xmlns:a16="http://schemas.microsoft.com/office/drawing/2014/main" val="10000"/>
                  </a:ext>
                </a:extLst>
              </a:tr>
              <a:tr h="328480">
                <a:tc>
                  <a:txBody>
                    <a:bodyPr/>
                    <a:lstStyle/>
                    <a:p>
                      <a:r>
                        <a:rPr lang="de-DE" sz="1800">
                          <a:latin typeface="Symbol" panose="05050102010706020507" pitchFamily="18" charset="2"/>
                        </a:rPr>
                        <a:t>Q</a:t>
                      </a:r>
                      <a:r>
                        <a:rPr lang="de-DE" sz="1800"/>
                        <a:t>(ea</a:t>
                      </a:r>
                      <a:r>
                        <a:rPr lang="de-DE" sz="1800" baseline="-25000"/>
                        <a:t>B</a:t>
                      </a:r>
                      <a:r>
                        <a:rPr lang="de-DE" sz="1800" baseline="30000"/>
                        <a:t>2</a:t>
                      </a:r>
                      <a:r>
                        <a:rPr lang="de-DE" sz="1800" baseline="0"/>
                        <a:t>)</a:t>
                      </a:r>
                      <a:endParaRPr lang="de-DE" sz="1800"/>
                    </a:p>
                  </a:txBody>
                  <a:tcPr marL="91439" marR="91439" marT="45705" marB="45705"/>
                </a:tc>
                <a:tc>
                  <a:txBody>
                    <a:bodyPr/>
                    <a:lstStyle/>
                    <a:p>
                      <a:r>
                        <a:rPr lang="de-DE" sz="1800" dirty="0"/>
                        <a:t>-0.17</a:t>
                      </a:r>
                      <a:r>
                        <a:rPr lang="de-DE" sz="1800" baseline="0" dirty="0"/>
                        <a:t> x 10</a:t>
                      </a:r>
                      <a:r>
                        <a:rPr lang="de-DE" sz="1800" baseline="30000" dirty="0"/>
                        <a:t>-5</a:t>
                      </a:r>
                      <a:endParaRPr lang="de-DE" sz="1800" dirty="0"/>
                    </a:p>
                  </a:txBody>
                  <a:tcPr marL="91439" marR="91439" marT="45705" marB="45705"/>
                </a:tc>
                <a:tc>
                  <a:txBody>
                    <a:bodyPr/>
                    <a:lstStyle/>
                    <a:p>
                      <a:r>
                        <a:rPr lang="de-DE" sz="1800"/>
                        <a:t>-1.59 x 10</a:t>
                      </a:r>
                      <a:r>
                        <a:rPr lang="de-DE" sz="1800" baseline="30000"/>
                        <a:t>-5</a:t>
                      </a:r>
                      <a:endParaRPr lang="de-DE" sz="1800"/>
                    </a:p>
                  </a:txBody>
                  <a:tcPr marL="91439" marR="91439" marT="45705" marB="45705"/>
                </a:tc>
                <a:tc>
                  <a:txBody>
                    <a:bodyPr/>
                    <a:lstStyle/>
                    <a:p>
                      <a:r>
                        <a:rPr lang="de-DE" sz="1800" dirty="0"/>
                        <a:t>-4.1 x 10</a:t>
                      </a:r>
                      <a:r>
                        <a:rPr lang="de-DE" sz="1800" baseline="30000" dirty="0"/>
                        <a:t>-2</a:t>
                      </a:r>
                      <a:endParaRPr lang="de-DE" sz="1800" dirty="0"/>
                    </a:p>
                  </a:txBody>
                  <a:tcPr marL="91439" marR="91439" marT="45705" marB="45705"/>
                </a:tc>
                <a:extLst>
                  <a:ext uri="{0D108BD9-81ED-4DB2-BD59-A6C34878D82A}">
                    <a16:rowId xmlns:a16="http://schemas.microsoft.com/office/drawing/2014/main" val="10001"/>
                  </a:ext>
                </a:extLst>
              </a:tr>
              <a:tr h="742051">
                <a:tc>
                  <a:txBody>
                    <a:bodyPr/>
                    <a:lstStyle/>
                    <a:p>
                      <a:r>
                        <a:rPr lang="de-DE" sz="1800" dirty="0" err="1">
                          <a:latin typeface="Symbol" panose="05050102010706020507" pitchFamily="18" charset="2"/>
                        </a:rPr>
                        <a:t>Dn</a:t>
                      </a:r>
                      <a:r>
                        <a:rPr lang="de-DE" sz="1800" dirty="0">
                          <a:latin typeface="Symbol" panose="05050102010706020507" pitchFamily="18" charset="2"/>
                        </a:rPr>
                        <a:t>/n</a:t>
                      </a:r>
                      <a:r>
                        <a:rPr lang="de-DE" sz="1800" baseline="-25000" dirty="0">
                          <a:latin typeface="Symbol" panose="05050102010706020507" pitchFamily="18" charset="2"/>
                        </a:rPr>
                        <a:t>0</a:t>
                      </a:r>
                    </a:p>
                    <a:p>
                      <a:r>
                        <a:rPr lang="de-DE" sz="1800" baseline="0" dirty="0" err="1">
                          <a:latin typeface="Calibri" panose="020F0502020204030204" pitchFamily="34" charset="0"/>
                        </a:rPr>
                        <a:t>max</a:t>
                      </a:r>
                      <a:r>
                        <a:rPr lang="de-DE" sz="1800" baseline="0" dirty="0">
                          <a:latin typeface="Calibri" panose="020F0502020204030204" pitchFamily="34" charset="0"/>
                        </a:rPr>
                        <a:t> shift </a:t>
                      </a:r>
                      <a:r>
                        <a:rPr lang="de-DE" sz="1800" baseline="0" dirty="0" err="1">
                          <a:latin typeface="Calibri" panose="020F0502020204030204" pitchFamily="34" charset="0"/>
                        </a:rPr>
                        <a:t>for</a:t>
                      </a:r>
                      <a:r>
                        <a:rPr lang="de-DE" sz="1800" baseline="0" dirty="0">
                          <a:latin typeface="Calibri" panose="020F0502020204030204" pitchFamily="34" charset="0"/>
                        </a:rPr>
                        <a:t> 10 </a:t>
                      </a:r>
                      <a:r>
                        <a:rPr lang="de-DE" sz="1800" baseline="0" dirty="0" err="1">
                          <a:latin typeface="Calibri" panose="020F0502020204030204" pitchFamily="34" charset="0"/>
                        </a:rPr>
                        <a:t>ions</a:t>
                      </a:r>
                      <a:r>
                        <a:rPr lang="de-DE" sz="1800" baseline="0" dirty="0">
                          <a:latin typeface="Calibri" panose="020F0502020204030204" pitchFamily="34" charset="0"/>
                        </a:rPr>
                        <a:t> </a:t>
                      </a:r>
                      <a:r>
                        <a:rPr lang="de-DE" sz="1800" baseline="0" dirty="0" err="1">
                          <a:latin typeface="Calibri" panose="020F0502020204030204" pitchFamily="34" charset="0"/>
                        </a:rPr>
                        <a:t>with</a:t>
                      </a:r>
                      <a:r>
                        <a:rPr lang="de-DE" sz="1800" baseline="0" dirty="0">
                          <a:latin typeface="Calibri" panose="020F0502020204030204" pitchFamily="34" charset="0"/>
                        </a:rPr>
                        <a:t> </a:t>
                      </a:r>
                      <a:r>
                        <a:rPr lang="de-DE" sz="1800" baseline="0" dirty="0" err="1">
                          <a:latin typeface="Symbol" panose="05050102010706020507" pitchFamily="18" charset="2"/>
                        </a:rPr>
                        <a:t>n</a:t>
                      </a:r>
                      <a:r>
                        <a:rPr lang="de-DE" sz="1800" baseline="-25000" dirty="0" err="1">
                          <a:latin typeface="Calibri" panose="020F0502020204030204" pitchFamily="34" charset="0"/>
                        </a:rPr>
                        <a:t>axial</a:t>
                      </a:r>
                      <a:r>
                        <a:rPr lang="de-DE" sz="1800" baseline="0" dirty="0">
                          <a:latin typeface="Calibri" panose="020F0502020204030204" pitchFamily="34" charset="0"/>
                        </a:rPr>
                        <a:t>=82 kHz </a:t>
                      </a:r>
                      <a:endParaRPr lang="de-DE" sz="1800" baseline="0" dirty="0">
                        <a:latin typeface="Symbol" panose="05050102010706020507" pitchFamily="18" charset="2"/>
                      </a:endParaRPr>
                    </a:p>
                  </a:txBody>
                  <a:tcPr marL="91439" marR="91439" marT="45705" marB="45705"/>
                </a:tc>
                <a:tc>
                  <a:txBody>
                    <a:bodyPr/>
                    <a:lstStyle/>
                    <a:p>
                      <a:r>
                        <a:rPr lang="de-DE" sz="1800" dirty="0"/>
                        <a:t>-0.0005 x 10</a:t>
                      </a:r>
                      <a:r>
                        <a:rPr lang="de-DE" sz="1800" baseline="30000" dirty="0"/>
                        <a:t>-18</a:t>
                      </a:r>
                      <a:endParaRPr lang="de-DE" sz="1800" dirty="0"/>
                    </a:p>
                  </a:txBody>
                  <a:tcPr marL="91439" marR="91439" marT="45705" marB="45705"/>
                </a:tc>
                <a:tc>
                  <a:txBody>
                    <a:bodyPr/>
                    <a:lstStyle/>
                    <a:p>
                      <a:r>
                        <a:rPr lang="de-DE" sz="1800" dirty="0"/>
                        <a:t>-0.02 x 10</a:t>
                      </a:r>
                      <a:r>
                        <a:rPr lang="de-DE" sz="1800" baseline="30000" dirty="0"/>
                        <a:t>-18 </a:t>
                      </a:r>
                      <a:endParaRPr lang="de-DE" sz="1800" dirty="0"/>
                    </a:p>
                  </a:txBody>
                  <a:tcPr marL="91439" marR="91439" marT="45705" marB="45705"/>
                </a:tc>
                <a:tc>
                  <a:txBody>
                    <a:bodyPr/>
                    <a:lstStyle/>
                    <a:p>
                      <a:r>
                        <a:rPr lang="de-DE" sz="1800" dirty="0"/>
                        <a:t>-77 x 10</a:t>
                      </a:r>
                      <a:r>
                        <a:rPr lang="de-DE" sz="1800" baseline="30000" dirty="0"/>
                        <a:t>-18</a:t>
                      </a:r>
                      <a:endParaRPr lang="de-DE" sz="1800" dirty="0"/>
                    </a:p>
                  </a:txBody>
                  <a:tcPr marL="91439" marR="91439" marT="45705" marB="45705"/>
                </a:tc>
                <a:extLst>
                  <a:ext uri="{0D108BD9-81ED-4DB2-BD59-A6C34878D82A}">
                    <a16:rowId xmlns:a16="http://schemas.microsoft.com/office/drawing/2014/main" val="10002"/>
                  </a:ext>
                </a:extLst>
              </a:tr>
            </a:tbl>
          </a:graphicData>
        </a:graphic>
      </p:graphicFrame>
      <p:sp>
        <p:nvSpPr>
          <p:cNvPr id="4" name="Ellipse 3"/>
          <p:cNvSpPr/>
          <p:nvPr/>
        </p:nvSpPr>
        <p:spPr>
          <a:xfrm>
            <a:off x="6992502" y="5235952"/>
            <a:ext cx="1440160" cy="648072"/>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Ellipse 12">
            <a:extLst>
              <a:ext uri="{FF2B5EF4-FFF2-40B4-BE49-F238E27FC236}">
                <a16:creationId xmlns:a16="http://schemas.microsoft.com/office/drawing/2014/main" id="{23DE43E6-698D-4BAE-9170-6C90CB137C30}"/>
              </a:ext>
            </a:extLst>
          </p:cNvPr>
          <p:cNvSpPr/>
          <p:nvPr/>
        </p:nvSpPr>
        <p:spPr>
          <a:xfrm>
            <a:off x="8432662" y="5235952"/>
            <a:ext cx="1440160" cy="648072"/>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5" name="Picture 5">
            <a:extLst>
              <a:ext uri="{FF2B5EF4-FFF2-40B4-BE49-F238E27FC236}">
                <a16:creationId xmlns:a16="http://schemas.microsoft.com/office/drawing/2014/main" id="{2E431107-69AB-3BCD-AEC2-1C61C5D645D6}"/>
              </a:ext>
            </a:extLst>
          </p:cNvPr>
          <p:cNvPicPr>
            <a:picLocks noChangeAspect="1"/>
          </p:cNvPicPr>
          <p:nvPr/>
        </p:nvPicPr>
        <p:blipFill rotWithShape="1">
          <a:blip r:embed="rId6"/>
          <a:srcRect l="28272" t="7240"/>
          <a:stretch/>
        </p:blipFill>
        <p:spPr>
          <a:xfrm>
            <a:off x="7800974" y="1216083"/>
            <a:ext cx="4269732" cy="738270"/>
          </a:xfrm>
          <a:prstGeom prst="rect">
            <a:avLst/>
          </a:prstGeom>
        </p:spPr>
      </p:pic>
      <mc:AlternateContent xmlns:mc="http://schemas.openxmlformats.org/markup-compatibility/2006" xmlns:a14="http://schemas.microsoft.com/office/drawing/2010/main">
        <mc:Choice Requires="a14">
          <p:sp>
            <p:nvSpPr>
              <p:cNvPr id="6" name="Textfeld 5">
                <a:extLst>
                  <a:ext uri="{FF2B5EF4-FFF2-40B4-BE49-F238E27FC236}">
                    <a16:creationId xmlns:a16="http://schemas.microsoft.com/office/drawing/2014/main" id="{50050E4E-D38F-386F-4249-9C020D1A5596}"/>
                  </a:ext>
                </a:extLst>
              </p:cNvPr>
              <p:cNvSpPr txBox="1"/>
              <p:nvPr/>
            </p:nvSpPr>
            <p:spPr>
              <a:xfrm>
                <a:off x="6967626" y="1356520"/>
                <a:ext cx="735714" cy="36933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m:rPr>
                          <m:sty m:val="p"/>
                        </m:rPr>
                        <a:rPr lang="de-DE" sz="2400" b="0" i="0" smtClean="0">
                          <a:latin typeface="Cambria Math" panose="02040503050406030204" pitchFamily="18" charset="0"/>
                        </a:rPr>
                        <m:t>Δ</m:t>
                      </m:r>
                      <m:r>
                        <a:rPr lang="de-DE" sz="2400" b="0" i="1" smtClean="0">
                          <a:latin typeface="Cambria Math" panose="02040503050406030204" pitchFamily="18" charset="0"/>
                        </a:rPr>
                        <m:t>𝜈</m:t>
                      </m:r>
                      <m:r>
                        <a:rPr lang="de-DE" sz="2400" b="0" i="1" smtClean="0">
                          <a:latin typeface="Cambria Math" panose="02040503050406030204" pitchFamily="18" charset="0"/>
                        </a:rPr>
                        <m:t>∝</m:t>
                      </m:r>
                    </m:oMath>
                  </m:oMathPara>
                </a14:m>
                <a:endParaRPr lang="de-DE" sz="2400" dirty="0"/>
              </a:p>
            </p:txBody>
          </p:sp>
        </mc:Choice>
        <mc:Fallback xmlns="">
          <p:sp>
            <p:nvSpPr>
              <p:cNvPr id="6" name="Textfeld 5">
                <a:extLst>
                  <a:ext uri="{FF2B5EF4-FFF2-40B4-BE49-F238E27FC236}">
                    <a16:creationId xmlns:a16="http://schemas.microsoft.com/office/drawing/2014/main" id="{50050E4E-D38F-386F-4249-9C020D1A5596}"/>
                  </a:ext>
                </a:extLst>
              </p:cNvPr>
              <p:cNvSpPr txBox="1">
                <a:spLocks noRot="1" noChangeAspect="1" noMove="1" noResize="1" noEditPoints="1" noAdjustHandles="1" noChangeArrowheads="1" noChangeShapeType="1" noTextEdit="1"/>
              </p:cNvSpPr>
              <p:nvPr/>
            </p:nvSpPr>
            <p:spPr>
              <a:xfrm>
                <a:off x="6967626" y="1356520"/>
                <a:ext cx="735714" cy="369332"/>
              </a:xfrm>
              <a:prstGeom prst="rect">
                <a:avLst/>
              </a:prstGeom>
              <a:blipFill>
                <a:blip r:embed="rId7"/>
                <a:stretch>
                  <a:fillRect l="-9091" r="-4132" b="-10000"/>
                </a:stretch>
              </a:blipFill>
            </p:spPr>
            <p:txBody>
              <a:bodyPr/>
              <a:lstStyle/>
              <a:p>
                <a:r>
                  <a:rPr lang="de-DE">
                    <a:noFill/>
                  </a:rPr>
                  <a:t> </a:t>
                </a:r>
              </a:p>
            </p:txBody>
          </p:sp>
        </mc:Fallback>
      </mc:AlternateContent>
    </p:spTree>
    <p:extLst>
      <p:ext uri="{BB962C8B-B14F-4D97-AF65-F5344CB8AC3E}">
        <p14:creationId xmlns:p14="http://schemas.microsoft.com/office/powerpoint/2010/main" val="31437765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2" grpId="0"/>
      <p:bldP spid="4" grpId="0" animBg="1"/>
      <p:bldP spid="13" grpId="0" animBg="1"/>
      <p:bldP spid="6" grpId="0"/>
    </p:bldLst>
  </p:timing>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92E21AE-1893-5180-6AC2-BD8E34DE53DB}"/>
              </a:ext>
            </a:extLst>
          </p:cNvPr>
          <p:cNvPicPr>
            <a:picLocks noChangeAspect="1"/>
          </p:cNvPicPr>
          <p:nvPr/>
        </p:nvPicPr>
        <p:blipFill>
          <a:blip r:embed="rId3"/>
          <a:stretch>
            <a:fillRect/>
          </a:stretch>
        </p:blipFill>
        <p:spPr>
          <a:xfrm>
            <a:off x="1790403" y="1985437"/>
            <a:ext cx="8611194" cy="1151342"/>
          </a:xfrm>
          <a:prstGeom prst="rect">
            <a:avLst/>
          </a:prstGeom>
        </p:spPr>
      </p:pic>
      <p:sp>
        <p:nvSpPr>
          <p:cNvPr id="31" name="Text Box 10">
            <a:extLst>
              <a:ext uri="{FF2B5EF4-FFF2-40B4-BE49-F238E27FC236}">
                <a16:creationId xmlns:a16="http://schemas.microsoft.com/office/drawing/2014/main" id="{E0D0F8D0-2AFB-4F94-ACFF-0A0272C3136A}"/>
              </a:ext>
            </a:extLst>
          </p:cNvPr>
          <p:cNvSpPr txBox="1">
            <a:spLocks noChangeArrowheads="1"/>
          </p:cNvSpPr>
          <p:nvPr/>
        </p:nvSpPr>
        <p:spPr bwMode="auto">
          <a:xfrm>
            <a:off x="0" y="89965"/>
            <a:ext cx="789632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b="1" dirty="0">
                <a:solidFill>
                  <a:schemeClr val="bg1">
                    <a:lumMod val="95000"/>
                  </a:schemeClr>
                </a:solidFill>
                <a:latin typeface="Calibri" pitchFamily="34" charset="0"/>
              </a:rPr>
              <a:t>Electric </a:t>
            </a:r>
            <a:r>
              <a:rPr lang="de-DE" altLang="de-DE" b="1" dirty="0" err="1">
                <a:solidFill>
                  <a:schemeClr val="bg1">
                    <a:lumMod val="95000"/>
                  </a:schemeClr>
                </a:solidFill>
                <a:latin typeface="Calibri" pitchFamily="34" charset="0"/>
              </a:rPr>
              <a:t>quadrupole</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moment</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of</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the</a:t>
            </a:r>
            <a:r>
              <a:rPr lang="de-DE" altLang="de-DE" b="1" dirty="0">
                <a:solidFill>
                  <a:schemeClr val="bg1">
                    <a:lumMod val="95000"/>
                  </a:schemeClr>
                </a:solidFill>
                <a:latin typeface="Calibri" pitchFamily="34" charset="0"/>
              </a:rPr>
              <a:t> </a:t>
            </a:r>
            <a:r>
              <a:rPr lang="de-DE" altLang="de-DE" b="1" baseline="30000" dirty="0">
                <a:solidFill>
                  <a:schemeClr val="bg1">
                    <a:lumMod val="95000"/>
                  </a:schemeClr>
                </a:solidFill>
                <a:latin typeface="Calibri" pitchFamily="34" charset="0"/>
              </a:rPr>
              <a:t>2</a:t>
            </a:r>
            <a:r>
              <a:rPr lang="de-DE" altLang="de-DE" b="1" i="1" dirty="0">
                <a:solidFill>
                  <a:schemeClr val="bg1">
                    <a:lumMod val="95000"/>
                  </a:schemeClr>
                </a:solidFill>
                <a:latin typeface="Calibri" pitchFamily="34" charset="0"/>
              </a:rPr>
              <a:t>F</a:t>
            </a:r>
            <a:r>
              <a:rPr lang="de-DE" altLang="de-DE" b="1" baseline="-25000" dirty="0">
                <a:solidFill>
                  <a:schemeClr val="bg1">
                    <a:lumMod val="95000"/>
                  </a:schemeClr>
                </a:solidFill>
                <a:latin typeface="Calibri" pitchFamily="34" charset="0"/>
              </a:rPr>
              <a:t>7/2</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state</a:t>
            </a:r>
            <a:endParaRPr lang="de-DE" altLang="de-DE" b="1" dirty="0">
              <a:solidFill>
                <a:schemeClr val="bg1">
                  <a:lumMod val="95000"/>
                </a:schemeClr>
              </a:solidFill>
              <a:latin typeface="Calibri" pitchFamily="34" charset="0"/>
            </a:endParaRPr>
          </a:p>
        </p:txBody>
      </p:sp>
      <p:sp>
        <p:nvSpPr>
          <p:cNvPr id="8" name="Rectangle 7">
            <a:extLst>
              <a:ext uri="{FF2B5EF4-FFF2-40B4-BE49-F238E27FC236}">
                <a16:creationId xmlns:a16="http://schemas.microsoft.com/office/drawing/2014/main" id="{BE157162-D0A6-4FBE-8728-4982AE5A19EB}"/>
              </a:ext>
            </a:extLst>
          </p:cNvPr>
          <p:cNvSpPr/>
          <p:nvPr/>
        </p:nvSpPr>
        <p:spPr>
          <a:xfrm>
            <a:off x="6890197" y="2088951"/>
            <a:ext cx="663050" cy="965478"/>
          </a:xfrm>
          <a:prstGeom prst="rect">
            <a:avLst/>
          </a:prstGeom>
          <a:solidFill>
            <a:schemeClr val="accent1">
              <a:alpha val="31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3" name="Rectangle 22">
            <a:extLst>
              <a:ext uri="{FF2B5EF4-FFF2-40B4-BE49-F238E27FC236}">
                <a16:creationId xmlns:a16="http://schemas.microsoft.com/office/drawing/2014/main" id="{79637974-55A1-4043-8B70-4DC2AC7FC4CC}"/>
              </a:ext>
            </a:extLst>
          </p:cNvPr>
          <p:cNvSpPr/>
          <p:nvPr/>
        </p:nvSpPr>
        <p:spPr>
          <a:xfrm>
            <a:off x="9348528" y="2309516"/>
            <a:ext cx="328297" cy="506918"/>
          </a:xfrm>
          <a:prstGeom prst="rect">
            <a:avLst/>
          </a:prstGeom>
          <a:solidFill>
            <a:schemeClr val="accent6">
              <a:alpha val="31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6" name="Rectangle 25">
            <a:extLst>
              <a:ext uri="{FF2B5EF4-FFF2-40B4-BE49-F238E27FC236}">
                <a16:creationId xmlns:a16="http://schemas.microsoft.com/office/drawing/2014/main" id="{2783064A-37B2-4C80-92FF-4F158145E79D}"/>
              </a:ext>
            </a:extLst>
          </p:cNvPr>
          <p:cNvSpPr/>
          <p:nvPr/>
        </p:nvSpPr>
        <p:spPr>
          <a:xfrm>
            <a:off x="7755306" y="2309516"/>
            <a:ext cx="328297" cy="506918"/>
          </a:xfrm>
          <a:prstGeom prst="rect">
            <a:avLst/>
          </a:prstGeom>
          <a:solidFill>
            <a:srgbClr val="FF0000">
              <a:alpha val="31000"/>
            </a:srgb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8" name="矩形 1">
            <a:extLst>
              <a:ext uri="{FF2B5EF4-FFF2-40B4-BE49-F238E27FC236}">
                <a16:creationId xmlns:a16="http://schemas.microsoft.com/office/drawing/2014/main" id="{5255862C-003C-4132-B637-08B85DBA49B3}"/>
              </a:ext>
            </a:extLst>
          </p:cNvPr>
          <p:cNvSpPr/>
          <p:nvPr/>
        </p:nvSpPr>
        <p:spPr>
          <a:xfrm>
            <a:off x="0" y="5938236"/>
            <a:ext cx="4145494" cy="738664"/>
          </a:xfrm>
          <a:prstGeom prst="rect">
            <a:avLst/>
          </a:prstGeom>
        </p:spPr>
        <p:txBody>
          <a:bodyPr wrap="none">
            <a:spAutoFit/>
          </a:bodyPr>
          <a:lstStyle/>
          <a:p>
            <a:r>
              <a:rPr lang="en-US" altLang="zh-CN" sz="1400" dirty="0">
                <a:solidFill>
                  <a:schemeClr val="accent6">
                    <a:lumMod val="50000"/>
                  </a:schemeClr>
                </a:solidFill>
              </a:rPr>
              <a:t>[1] R. </a:t>
            </a:r>
            <a:r>
              <a:rPr lang="en-US" altLang="zh-CN" sz="1400" dirty="0" err="1">
                <a:solidFill>
                  <a:schemeClr val="accent6">
                    <a:lumMod val="50000"/>
                  </a:schemeClr>
                </a:solidFill>
              </a:rPr>
              <a:t>Shaniv</a:t>
            </a:r>
            <a:r>
              <a:rPr lang="en-US" altLang="zh-CN" sz="1400" dirty="0">
                <a:solidFill>
                  <a:schemeClr val="accent6">
                    <a:lumMod val="50000"/>
                  </a:schemeClr>
                </a:solidFill>
              </a:rPr>
              <a:t>, et al</a:t>
            </a:r>
            <a:r>
              <a:rPr lang="en-US" altLang="zh-CN" sz="1400" dirty="0">
                <a:solidFill>
                  <a:srgbClr val="385723"/>
                </a:solidFill>
              </a:rPr>
              <a:t>., </a:t>
            </a:r>
            <a:r>
              <a:rPr lang="nl-NL" sz="1400" i="1" dirty="0">
                <a:solidFill>
                  <a:srgbClr val="385723"/>
                </a:solidFill>
                <a:effectLst/>
              </a:rPr>
              <a:t>Phys. Rev. Lett. </a:t>
            </a:r>
            <a:r>
              <a:rPr lang="nl-NL" sz="1400" b="1" i="0" dirty="0">
                <a:solidFill>
                  <a:srgbClr val="385723"/>
                </a:solidFill>
                <a:effectLst/>
              </a:rPr>
              <a:t>116</a:t>
            </a:r>
            <a:r>
              <a:rPr lang="nl-NL" sz="1400" i="0" dirty="0">
                <a:solidFill>
                  <a:srgbClr val="385723"/>
                </a:solidFill>
                <a:effectLst/>
              </a:rPr>
              <a:t>, 140801 (2016)</a:t>
            </a:r>
          </a:p>
          <a:p>
            <a:r>
              <a:rPr lang="en-US" altLang="zh-CN" sz="1400" dirty="0">
                <a:solidFill>
                  <a:schemeClr val="accent6">
                    <a:lumMod val="50000"/>
                  </a:schemeClr>
                </a:solidFill>
              </a:rPr>
              <a:t>[2] L. S. </a:t>
            </a:r>
            <a:r>
              <a:rPr lang="en-US" altLang="zh-CN" sz="1400" dirty="0" err="1">
                <a:solidFill>
                  <a:schemeClr val="accent6">
                    <a:lumMod val="50000"/>
                  </a:schemeClr>
                </a:solidFill>
              </a:rPr>
              <a:t>Dreissen</a:t>
            </a:r>
            <a:r>
              <a:rPr lang="en-US" altLang="zh-CN" sz="1400" dirty="0">
                <a:solidFill>
                  <a:schemeClr val="accent6">
                    <a:lumMod val="50000"/>
                  </a:schemeClr>
                </a:solidFill>
              </a:rPr>
              <a:t>, et al</a:t>
            </a:r>
            <a:r>
              <a:rPr lang="en-US" altLang="zh-CN" sz="1400" dirty="0">
                <a:solidFill>
                  <a:srgbClr val="385723"/>
                </a:solidFill>
              </a:rPr>
              <a:t>., </a:t>
            </a:r>
            <a:r>
              <a:rPr lang="nl-NL" sz="1400" i="1" dirty="0">
                <a:solidFill>
                  <a:srgbClr val="385723"/>
                </a:solidFill>
                <a:effectLst/>
              </a:rPr>
              <a:t>Nature Commu. </a:t>
            </a:r>
            <a:r>
              <a:rPr lang="nl-NL" sz="1400" b="1" i="0" dirty="0">
                <a:solidFill>
                  <a:srgbClr val="385723"/>
                </a:solidFill>
                <a:effectLst/>
              </a:rPr>
              <a:t>13</a:t>
            </a:r>
            <a:r>
              <a:rPr lang="nl-NL" sz="1400" i="0" dirty="0">
                <a:solidFill>
                  <a:srgbClr val="385723"/>
                </a:solidFill>
                <a:effectLst/>
              </a:rPr>
              <a:t>, 1-6 (2022)</a:t>
            </a:r>
          </a:p>
          <a:p>
            <a:r>
              <a:rPr lang="en-US" altLang="zh-CN" sz="1400" dirty="0">
                <a:solidFill>
                  <a:schemeClr val="accent6">
                    <a:lumMod val="50000"/>
                  </a:schemeClr>
                </a:solidFill>
              </a:rPr>
              <a:t>[3] R. Lange, et al</a:t>
            </a:r>
            <a:r>
              <a:rPr lang="en-US" altLang="zh-CN" sz="1400" dirty="0">
                <a:solidFill>
                  <a:srgbClr val="385723"/>
                </a:solidFill>
              </a:rPr>
              <a:t>., </a:t>
            </a:r>
            <a:r>
              <a:rPr lang="nl-NL" sz="1400" i="1" dirty="0">
                <a:solidFill>
                  <a:srgbClr val="385723"/>
                </a:solidFill>
                <a:effectLst/>
              </a:rPr>
              <a:t>Phys. Rev. Lett. </a:t>
            </a:r>
            <a:r>
              <a:rPr lang="nl-NL" sz="1400" b="1" i="0" dirty="0">
                <a:solidFill>
                  <a:srgbClr val="385723"/>
                </a:solidFill>
                <a:effectLst/>
              </a:rPr>
              <a:t>125</a:t>
            </a:r>
            <a:r>
              <a:rPr lang="nl-NL" sz="1400" i="0" dirty="0">
                <a:solidFill>
                  <a:srgbClr val="385723"/>
                </a:solidFill>
                <a:effectLst/>
              </a:rPr>
              <a:t>, 143201 (2020)</a:t>
            </a:r>
            <a:endParaRPr lang="en-US" altLang="zh-CN" sz="1400" dirty="0">
              <a:solidFill>
                <a:srgbClr val="385723"/>
              </a:solidFill>
            </a:endParaRPr>
          </a:p>
        </p:txBody>
      </p:sp>
      <p:cxnSp>
        <p:nvCxnSpPr>
          <p:cNvPr id="16" name="Straight Arrow Connector 15">
            <a:extLst>
              <a:ext uri="{FF2B5EF4-FFF2-40B4-BE49-F238E27FC236}">
                <a16:creationId xmlns:a16="http://schemas.microsoft.com/office/drawing/2014/main" id="{7D59C212-45B3-4F0A-ACD0-7CEBEE44E540}"/>
              </a:ext>
            </a:extLst>
          </p:cNvPr>
          <p:cNvCxnSpPr>
            <a:cxnSpLocks/>
            <a:stCxn id="8" idx="0"/>
            <a:endCxn id="17" idx="2"/>
          </p:cNvCxnSpPr>
          <p:nvPr/>
        </p:nvCxnSpPr>
        <p:spPr>
          <a:xfrm flipV="1">
            <a:off x="7221722" y="1910483"/>
            <a:ext cx="359894" cy="17846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9F840E5-A2A3-4A21-A31F-52F13A4ED97F}"/>
              </a:ext>
            </a:extLst>
          </p:cNvPr>
          <p:cNvSpPr txBox="1"/>
          <p:nvPr/>
        </p:nvSpPr>
        <p:spPr>
          <a:xfrm>
            <a:off x="6404755" y="1541151"/>
            <a:ext cx="2353721" cy="36933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wrap="none" rtlCol="0">
            <a:spAutoFit/>
          </a:bodyPr>
          <a:lstStyle/>
          <a:p>
            <a:r>
              <a:rPr lang="en-US" dirty="0">
                <a:latin typeface="Calibri" panose="020F0502020204030204" pitchFamily="34" charset="0"/>
                <a:cs typeface="Calibri" panose="020F0502020204030204" pitchFamily="34" charset="0"/>
              </a:rPr>
              <a:t>Axial secular frequency</a:t>
            </a:r>
          </a:p>
        </p:txBody>
      </p:sp>
      <p:sp>
        <p:nvSpPr>
          <p:cNvPr id="20" name="TextBox 19">
            <a:extLst>
              <a:ext uri="{FF2B5EF4-FFF2-40B4-BE49-F238E27FC236}">
                <a16:creationId xmlns:a16="http://schemas.microsoft.com/office/drawing/2014/main" id="{374E4A00-92EE-404C-89AA-D61CFFE6C398}"/>
              </a:ext>
            </a:extLst>
          </p:cNvPr>
          <p:cNvSpPr txBox="1"/>
          <p:nvPr/>
        </p:nvSpPr>
        <p:spPr>
          <a:xfrm>
            <a:off x="7667625" y="3127124"/>
            <a:ext cx="1385646" cy="646331"/>
          </a:xfrm>
          <a:prstGeom prst="rect">
            <a:avLst/>
          </a:prstGeom>
          <a:solidFill>
            <a:srgbClr val="FF0000"/>
          </a:solidFill>
          <a:ln>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wrap="square" rtlCol="0">
            <a:spAutoFit/>
          </a:bodyPr>
          <a:lstStyle/>
          <a:p>
            <a:pPr algn="ctr"/>
            <a:r>
              <a:rPr lang="en-US" dirty="0">
                <a:latin typeface="Calibri" panose="020F0502020204030204" pitchFamily="34" charset="0"/>
                <a:cs typeface="Calibri" panose="020F0502020204030204" pitchFamily="34" charset="0"/>
              </a:rPr>
              <a:t>Quadrupole moment</a:t>
            </a:r>
          </a:p>
        </p:txBody>
      </p:sp>
      <p:cxnSp>
        <p:nvCxnSpPr>
          <p:cNvPr id="29" name="Straight Arrow Connector 28">
            <a:extLst>
              <a:ext uri="{FF2B5EF4-FFF2-40B4-BE49-F238E27FC236}">
                <a16:creationId xmlns:a16="http://schemas.microsoft.com/office/drawing/2014/main" id="{70440C1D-1ABF-4207-8904-F3545C5E44A8}"/>
              </a:ext>
            </a:extLst>
          </p:cNvPr>
          <p:cNvCxnSpPr>
            <a:cxnSpLocks/>
            <a:stCxn id="26" idx="2"/>
            <a:endCxn id="20" idx="0"/>
          </p:cNvCxnSpPr>
          <p:nvPr/>
        </p:nvCxnSpPr>
        <p:spPr>
          <a:xfrm>
            <a:off x="7919455" y="2816434"/>
            <a:ext cx="440993" cy="310690"/>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5EE91794-0E73-49AF-9F51-97B412B3B10C}"/>
              </a:ext>
            </a:extLst>
          </p:cNvPr>
          <p:cNvSpPr txBox="1"/>
          <p:nvPr/>
        </p:nvSpPr>
        <p:spPr>
          <a:xfrm>
            <a:off x="9574690" y="3127124"/>
            <a:ext cx="1910080" cy="64633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wrap="square" rtlCol="0">
            <a:spAutoFit/>
          </a:bodyPr>
          <a:lstStyle/>
          <a:p>
            <a:r>
              <a:rPr lang="en-US" dirty="0">
                <a:latin typeface="Calibri" panose="020F0502020204030204" pitchFamily="34" charset="0"/>
                <a:cs typeface="Calibri" panose="020F0502020204030204" pitchFamily="34" charset="0"/>
              </a:rPr>
              <a:t>Angle between B-field and trap axis</a:t>
            </a:r>
          </a:p>
        </p:txBody>
      </p:sp>
      <p:cxnSp>
        <p:nvCxnSpPr>
          <p:cNvPr id="41" name="Straight Arrow Connector 40">
            <a:extLst>
              <a:ext uri="{FF2B5EF4-FFF2-40B4-BE49-F238E27FC236}">
                <a16:creationId xmlns:a16="http://schemas.microsoft.com/office/drawing/2014/main" id="{045165C2-9E58-446A-BF28-D5C5E5BFD4D9}"/>
              </a:ext>
            </a:extLst>
          </p:cNvPr>
          <p:cNvCxnSpPr>
            <a:cxnSpLocks/>
            <a:stCxn id="23" idx="2"/>
            <a:endCxn id="33" idx="0"/>
          </p:cNvCxnSpPr>
          <p:nvPr/>
        </p:nvCxnSpPr>
        <p:spPr>
          <a:xfrm>
            <a:off x="9512677" y="2816434"/>
            <a:ext cx="1017053" cy="310690"/>
          </a:xfrm>
          <a:prstGeom prst="straightConnector1">
            <a:avLst/>
          </a:prstGeom>
          <a:ln w="19050">
            <a:solidFill>
              <a:srgbClr val="70AD47"/>
            </a:solidFill>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10AC5927-E483-4E87-8F81-24AFD2E8BA19}"/>
              </a:ext>
            </a:extLst>
          </p:cNvPr>
          <p:cNvSpPr txBox="1"/>
          <p:nvPr/>
        </p:nvSpPr>
        <p:spPr>
          <a:xfrm>
            <a:off x="10363513" y="2222301"/>
            <a:ext cx="414020" cy="646331"/>
          </a:xfrm>
          <a:prstGeom prst="rect">
            <a:avLst/>
          </a:prstGeom>
          <a:noFill/>
        </p:spPr>
        <p:txBody>
          <a:bodyPr wrap="square">
            <a:spAutoFit/>
          </a:bodyPr>
          <a:lstStyle/>
          <a:p>
            <a:r>
              <a:rPr lang="en-US" altLang="zh-CN" sz="1800" dirty="0">
                <a:solidFill>
                  <a:schemeClr val="accent6">
                    <a:lumMod val="50000"/>
                  </a:schemeClr>
                </a:solidFill>
                <a:latin typeface="Calibri" panose="020F0502020204030204" pitchFamily="34" charset="0"/>
                <a:cs typeface="Calibri" panose="020F0502020204030204" pitchFamily="34" charset="0"/>
              </a:rPr>
              <a:t>[1] </a:t>
            </a:r>
            <a:endParaRPr lang="en-US"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E1E17349-5C09-4A5F-B516-CF4C3FBC8B95}"/>
                  </a:ext>
                </a:extLst>
              </p:cNvPr>
              <p:cNvSpPr txBox="1"/>
              <p:nvPr/>
            </p:nvSpPr>
            <p:spPr>
              <a:xfrm>
                <a:off x="1800669" y="3485852"/>
                <a:ext cx="2883546" cy="1323439"/>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Our measurements:</a:t>
                </a:r>
              </a:p>
              <a:p>
                <a:pPr marL="285750" indent="-285750">
                  <a:buFont typeface="Arial" panose="020B0604020202020204" pitchFamily="34" charset="0"/>
                  <a:buChar char="•"/>
                </a:pPr>
                <a14:m>
                  <m:oMath xmlns:m="http://schemas.openxmlformats.org/officeDocument/2006/math">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𝜈</m:t>
                        </m:r>
                      </m:e>
                      <m:sub>
                        <m:r>
                          <m:rPr>
                            <m:sty m:val="p"/>
                          </m:rPr>
                          <a:rPr lang="en-US" sz="2000" b="0" i="0" smtClean="0">
                            <a:latin typeface="Cambria Math" panose="02040503050406030204" pitchFamily="18" charset="0"/>
                          </a:rPr>
                          <m:t>ax</m:t>
                        </m:r>
                      </m:sub>
                    </m:sSub>
                    <m:r>
                      <a:rPr lang="en-US" sz="2000" b="0" i="1" smtClean="0">
                        <a:latin typeface="Cambria Math" panose="02040503050406030204" pitchFamily="18" charset="0"/>
                      </a:rPr>
                      <m:t>=235.72</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10</m:t>
                        </m:r>
                      </m:e>
                    </m:d>
                    <m:r>
                      <a:rPr lang="en-US" sz="2000" b="0" i="1" smtClean="0">
                        <a:latin typeface="Cambria Math" panose="02040503050406030204" pitchFamily="18" charset="0"/>
                      </a:rPr>
                      <m:t> </m:t>
                    </m:r>
                  </m:oMath>
                </a14:m>
                <a:r>
                  <a:rPr lang="en-US" sz="2000" dirty="0">
                    <a:latin typeface="Calibri" panose="020F0502020204030204" pitchFamily="34" charset="0"/>
                    <a:cs typeface="Calibri" panose="020F0502020204030204" pitchFamily="34" charset="0"/>
                  </a:rPr>
                  <a:t>kHz</a:t>
                </a:r>
              </a:p>
              <a:p>
                <a:pPr marL="285750" indent="-28575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𝛽</m:t>
                    </m:r>
                    <m:r>
                      <a:rPr lang="en-US" sz="2000" b="0" i="1" smtClean="0">
                        <a:latin typeface="Cambria Math" panose="02040503050406030204" pitchFamily="18" charset="0"/>
                      </a:rPr>
                      <m:t>=26.8</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4.0</m:t>
                        </m:r>
                      </m:e>
                    </m:d>
                    <m:r>
                      <a:rPr lang="en-US" sz="2000" b="0" i="1" smtClean="0">
                        <a:latin typeface="Cambria Math" panose="02040503050406030204" pitchFamily="18" charset="0"/>
                      </a:rPr>
                      <m:t> °</m:t>
                    </m:r>
                  </m:oMath>
                </a14:m>
                <a:endParaRPr lang="en-US" sz="20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14:m>
                  <m:oMath xmlns:m="http://schemas.openxmlformats.org/officeDocument/2006/math">
                    <m:r>
                      <a:rPr lang="en-US" sz="2000" b="0" i="1" smtClean="0">
                        <a:latin typeface="Cambria Math" panose="02040503050406030204" pitchFamily="18" charset="0"/>
                      </a:rPr>
                      <m:t>𝜅</m:t>
                    </m:r>
                    <m:r>
                      <a:rPr lang="en-US" sz="2000" b="0" i="1" smtClean="0">
                        <a:latin typeface="Cambria Math" panose="02040503050406030204" pitchFamily="18" charset="0"/>
                      </a:rPr>
                      <m:t>=123</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5</m:t>
                        </m:r>
                      </m:e>
                    </m:d>
                  </m:oMath>
                </a14:m>
                <a:r>
                  <a:rPr lang="en-US" sz="2000" dirty="0">
                    <a:latin typeface="Calibri" panose="020F0502020204030204" pitchFamily="34" charset="0"/>
                    <a:cs typeface="Calibri" panose="020F0502020204030204" pitchFamily="34" charset="0"/>
                  </a:rPr>
                  <a:t> mrad/s [2]</a:t>
                </a:r>
              </a:p>
            </p:txBody>
          </p:sp>
        </mc:Choice>
        <mc:Fallback xmlns="">
          <p:sp>
            <p:nvSpPr>
              <p:cNvPr id="47" name="TextBox 46">
                <a:extLst>
                  <a:ext uri="{FF2B5EF4-FFF2-40B4-BE49-F238E27FC236}">
                    <a16:creationId xmlns:a16="http://schemas.microsoft.com/office/drawing/2014/main" id="{E1E17349-5C09-4A5F-B516-CF4C3FBC8B95}"/>
                  </a:ext>
                </a:extLst>
              </p:cNvPr>
              <p:cNvSpPr txBox="1">
                <a:spLocks noRot="1" noChangeAspect="1" noMove="1" noResize="1" noEditPoints="1" noAdjustHandles="1" noChangeArrowheads="1" noChangeShapeType="1" noTextEdit="1"/>
              </p:cNvSpPr>
              <p:nvPr/>
            </p:nvSpPr>
            <p:spPr>
              <a:xfrm>
                <a:off x="1800669" y="3485852"/>
                <a:ext cx="2883546" cy="1323439"/>
              </a:xfrm>
              <a:prstGeom prst="rect">
                <a:avLst/>
              </a:prstGeom>
              <a:blipFill>
                <a:blip r:embed="rId4"/>
                <a:stretch>
                  <a:fillRect l="-2114" t="-2765" r="-1268" b="-7373"/>
                </a:stretch>
              </a:blipFill>
            </p:spPr>
            <p:txBody>
              <a:bodyPr/>
              <a:lstStyle/>
              <a:p>
                <a:r>
                  <a:rPr lang="de-DE">
                    <a:noFill/>
                  </a:rPr>
                  <a:t> </a:t>
                </a:r>
              </a:p>
            </p:txBody>
          </p:sp>
        </mc:Fallback>
      </mc:AlternateContent>
      <p:sp>
        <p:nvSpPr>
          <p:cNvPr id="48" name="Arrow: Right 47">
            <a:extLst>
              <a:ext uri="{FF2B5EF4-FFF2-40B4-BE49-F238E27FC236}">
                <a16:creationId xmlns:a16="http://schemas.microsoft.com/office/drawing/2014/main" id="{A9937FAE-0B41-48DD-A14B-CF548F8EB81F}"/>
              </a:ext>
            </a:extLst>
          </p:cNvPr>
          <p:cNvSpPr/>
          <p:nvPr/>
        </p:nvSpPr>
        <p:spPr>
          <a:xfrm>
            <a:off x="5622758" y="3897797"/>
            <a:ext cx="914400" cy="886606"/>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EAB52EAB-A881-45B3-A223-C65DFC41D314}"/>
                  </a:ext>
                </a:extLst>
              </p:cNvPr>
              <p:cNvSpPr txBox="1"/>
              <p:nvPr/>
            </p:nvSpPr>
            <p:spPr>
              <a:xfrm>
                <a:off x="6954713" y="4137073"/>
                <a:ext cx="2658035" cy="406137"/>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Θ</m:t>
                      </m:r>
                      <m:r>
                        <a:rPr lang="en-US" sz="2000" b="0" i="1" smtClean="0">
                          <a:latin typeface="Cambria Math" panose="02040503050406030204" pitchFamily="18" charset="0"/>
                        </a:rPr>
                        <m:t>=−0.0298(38) </m:t>
                      </m:r>
                      <m:r>
                        <a:rPr lang="en-US" sz="2000" b="0" i="1" smtClean="0">
                          <a:latin typeface="Cambria Math" panose="02040503050406030204" pitchFamily="18" charset="0"/>
                        </a:rPr>
                        <m:t>𝑒</m:t>
                      </m:r>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𝑎</m:t>
                          </m:r>
                        </m:e>
                        <m:sub>
                          <m:r>
                            <a:rPr lang="en-US" sz="2000" b="0" i="1" smtClean="0">
                              <a:latin typeface="Cambria Math" panose="02040503050406030204" pitchFamily="18" charset="0"/>
                            </a:rPr>
                            <m:t>0</m:t>
                          </m:r>
                        </m:sub>
                        <m:sup>
                          <m:r>
                            <a:rPr lang="en-US" sz="2000" b="0" i="1" smtClean="0">
                              <a:latin typeface="Cambria Math" panose="02040503050406030204" pitchFamily="18" charset="0"/>
                            </a:rPr>
                            <m:t>2</m:t>
                          </m:r>
                        </m:sup>
                      </m:sSubSup>
                    </m:oMath>
                  </m:oMathPara>
                </a14:m>
                <a:endParaRPr lang="en-US" sz="2000" dirty="0">
                  <a:latin typeface="Calibri" panose="020F0502020204030204" pitchFamily="34" charset="0"/>
                  <a:cs typeface="Calibri" panose="020F0502020204030204" pitchFamily="34" charset="0"/>
                </a:endParaRPr>
              </a:p>
            </p:txBody>
          </p:sp>
        </mc:Choice>
        <mc:Fallback xmlns="">
          <p:sp>
            <p:nvSpPr>
              <p:cNvPr id="49" name="TextBox 48">
                <a:extLst>
                  <a:ext uri="{FF2B5EF4-FFF2-40B4-BE49-F238E27FC236}">
                    <a16:creationId xmlns:a16="http://schemas.microsoft.com/office/drawing/2014/main" id="{EAB52EAB-A881-45B3-A223-C65DFC41D314}"/>
                  </a:ext>
                </a:extLst>
              </p:cNvPr>
              <p:cNvSpPr txBox="1">
                <a:spLocks noRot="1" noChangeAspect="1" noMove="1" noResize="1" noEditPoints="1" noAdjustHandles="1" noChangeArrowheads="1" noChangeShapeType="1" noTextEdit="1"/>
              </p:cNvSpPr>
              <p:nvPr/>
            </p:nvSpPr>
            <p:spPr>
              <a:xfrm>
                <a:off x="6954713" y="4137073"/>
                <a:ext cx="2658035" cy="406137"/>
              </a:xfrm>
              <a:prstGeom prst="rect">
                <a:avLst/>
              </a:prstGeom>
              <a:blipFill>
                <a:blip r:embed="rId5"/>
                <a:stretch>
                  <a:fillRect b="-15152"/>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50" name="TextBox 49">
                <a:extLst>
                  <a:ext uri="{FF2B5EF4-FFF2-40B4-BE49-F238E27FC236}">
                    <a16:creationId xmlns:a16="http://schemas.microsoft.com/office/drawing/2014/main" id="{1D40AF4B-5BE4-466B-ABFA-DF8F23CE5445}"/>
                  </a:ext>
                </a:extLst>
              </p:cNvPr>
              <p:cNvSpPr txBox="1"/>
              <p:nvPr/>
            </p:nvSpPr>
            <p:spPr>
              <a:xfrm>
                <a:off x="5598621" y="5516744"/>
                <a:ext cx="6023957" cy="713913"/>
              </a:xfrm>
              <a:prstGeom prst="rect">
                <a:avLst/>
              </a:prstGeom>
              <a:noFill/>
            </p:spPr>
            <p:txBody>
              <a:bodyPr wrap="none" rtlCol="0">
                <a:spAutoFit/>
              </a:bodyPr>
              <a:lstStyle/>
              <a:p>
                <a:r>
                  <a:rPr lang="en-US" sz="2000" dirty="0">
                    <a:latin typeface="Calibri" panose="020F0502020204030204" pitchFamily="34" charset="0"/>
                    <a:cs typeface="Calibri" panose="020F0502020204030204" pitchFamily="34" charset="0"/>
                  </a:rPr>
                  <a:t>Can be comparable to Ref. [3] with clock measurements:</a:t>
                </a:r>
              </a:p>
              <a:p>
                <a:pPr/>
                <a14:m>
                  <m:oMathPara xmlns:m="http://schemas.openxmlformats.org/officeDocument/2006/math">
                    <m:oMathParaPr>
                      <m:jc m:val="centerGroup"/>
                    </m:oMathParaPr>
                    <m:oMath xmlns:m="http://schemas.openxmlformats.org/officeDocument/2006/math">
                      <m:r>
                        <m:rPr>
                          <m:sty m:val="p"/>
                        </m:rPr>
                        <a:rPr lang="en-US" sz="2000" b="0" i="0" smtClean="0">
                          <a:latin typeface="Cambria Math" panose="02040503050406030204" pitchFamily="18" charset="0"/>
                        </a:rPr>
                        <m:t>Θ</m:t>
                      </m:r>
                      <m:r>
                        <a:rPr lang="en-US" sz="2000" i="1">
                          <a:latin typeface="Cambria Math" panose="02040503050406030204" pitchFamily="18" charset="0"/>
                        </a:rPr>
                        <m:t>=</m:t>
                      </m:r>
                      <m:r>
                        <a:rPr lang="en-US" sz="2000" b="0" i="1" smtClean="0">
                          <a:latin typeface="Cambria Math" panose="02040503050406030204" pitchFamily="18" charset="0"/>
                        </a:rPr>
                        <m:t>−0.0297</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5</m:t>
                          </m:r>
                        </m:e>
                      </m:d>
                      <m:r>
                        <a:rPr lang="en-US" sz="2000" b="0" i="1" smtClean="0">
                          <a:latin typeface="Cambria Math" panose="02040503050406030204" pitchFamily="18" charset="0"/>
                        </a:rPr>
                        <m:t> </m:t>
                      </m:r>
                      <m:r>
                        <a:rPr lang="en-US" sz="2000" i="1">
                          <a:latin typeface="Cambria Math" panose="02040503050406030204" pitchFamily="18" charset="0"/>
                        </a:rPr>
                        <m:t>𝑒</m:t>
                      </m:r>
                      <m:sSubSup>
                        <m:sSubSupPr>
                          <m:ctrlPr>
                            <a:rPr lang="en-US" sz="2000" i="1">
                              <a:latin typeface="Cambria Math" panose="02040503050406030204" pitchFamily="18" charset="0"/>
                            </a:rPr>
                          </m:ctrlPr>
                        </m:sSubSupPr>
                        <m:e>
                          <m:r>
                            <a:rPr lang="en-US" sz="2000" i="1">
                              <a:latin typeface="Cambria Math" panose="02040503050406030204" pitchFamily="18" charset="0"/>
                            </a:rPr>
                            <m:t>𝑎</m:t>
                          </m:r>
                        </m:e>
                        <m:sub>
                          <m:r>
                            <a:rPr lang="en-US" sz="2000" i="1">
                              <a:latin typeface="Cambria Math" panose="02040503050406030204" pitchFamily="18" charset="0"/>
                            </a:rPr>
                            <m:t>0</m:t>
                          </m:r>
                        </m:sub>
                        <m:sup>
                          <m:r>
                            <a:rPr lang="en-US" sz="2000" i="1">
                              <a:latin typeface="Cambria Math" panose="02040503050406030204" pitchFamily="18" charset="0"/>
                            </a:rPr>
                            <m:t>2</m:t>
                          </m:r>
                        </m:sup>
                      </m:sSubSup>
                    </m:oMath>
                  </m:oMathPara>
                </a14:m>
                <a:endParaRPr lang="en-US" sz="2000" dirty="0">
                  <a:latin typeface="Calibri" panose="020F0502020204030204" pitchFamily="34" charset="0"/>
                  <a:cs typeface="Calibri" panose="020F0502020204030204" pitchFamily="34" charset="0"/>
                </a:endParaRPr>
              </a:p>
            </p:txBody>
          </p:sp>
        </mc:Choice>
        <mc:Fallback xmlns="">
          <p:sp>
            <p:nvSpPr>
              <p:cNvPr id="50" name="TextBox 49">
                <a:extLst>
                  <a:ext uri="{FF2B5EF4-FFF2-40B4-BE49-F238E27FC236}">
                    <a16:creationId xmlns:a16="http://schemas.microsoft.com/office/drawing/2014/main" id="{1D40AF4B-5BE4-466B-ABFA-DF8F23CE5445}"/>
                  </a:ext>
                </a:extLst>
              </p:cNvPr>
              <p:cNvSpPr txBox="1">
                <a:spLocks noRot="1" noChangeAspect="1" noMove="1" noResize="1" noEditPoints="1" noAdjustHandles="1" noChangeArrowheads="1" noChangeShapeType="1" noTextEdit="1"/>
              </p:cNvSpPr>
              <p:nvPr/>
            </p:nvSpPr>
            <p:spPr>
              <a:xfrm>
                <a:off x="5598621" y="5516744"/>
                <a:ext cx="6023957" cy="713913"/>
              </a:xfrm>
              <a:prstGeom prst="rect">
                <a:avLst/>
              </a:prstGeom>
              <a:blipFill>
                <a:blip r:embed="rId6"/>
                <a:stretch>
                  <a:fillRect l="-1011" t="-5128" r="-708" b="-85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6D3D5E11-8917-45E9-A77F-B1714B654777}"/>
                  </a:ext>
                </a:extLst>
              </p:cNvPr>
              <p:cNvSpPr txBox="1"/>
              <p:nvPr/>
            </p:nvSpPr>
            <p:spPr>
              <a:xfrm>
                <a:off x="5112544" y="3566022"/>
                <a:ext cx="1966912" cy="409792"/>
              </a:xfrm>
              <a:prstGeom prst="rect">
                <a:avLst/>
              </a:prstGeom>
              <a:noFill/>
            </p:spPr>
            <p:txBody>
              <a:bodyPr wrap="square">
                <a:spAutoFit/>
              </a:bodyPr>
              <a:lstStyle/>
              <a:p>
                <a:r>
                  <a:rPr lang="en-US" sz="1800" dirty="0">
                    <a:latin typeface="Calibri" panose="020F0502020204030204" pitchFamily="34" charset="0"/>
                    <a:cs typeface="Calibri" panose="020F0502020204030204" pitchFamily="34" charset="0"/>
                  </a:rPr>
                  <a:t>(</a:t>
                </a:r>
                <a14:m>
                  <m:oMath xmlns:m="http://schemas.openxmlformats.org/officeDocument/2006/math">
                    <m:d>
                      <m:dPr>
                        <m:begChr m:val="|"/>
                        <m:endChr m:val="|"/>
                        <m:ctrlPr>
                          <a:rPr lang="en-US" sz="1800" b="0" i="1" dirty="0" smtClean="0">
                            <a:latin typeface="Cambria Math" panose="02040503050406030204" pitchFamily="18" charset="0"/>
                          </a:rPr>
                        </m:ctrlPr>
                      </m:dPr>
                      <m:e>
                        <m:sSub>
                          <m:sSubPr>
                            <m:ctrlPr>
                              <a:rPr lang="en-US" sz="1800" i="1" dirty="0">
                                <a:latin typeface="Cambria Math" panose="02040503050406030204" pitchFamily="18" charset="0"/>
                              </a:rPr>
                            </m:ctrlPr>
                          </m:sSubPr>
                          <m:e>
                            <m:r>
                              <a:rPr lang="en-US" sz="1800" i="1" dirty="0">
                                <a:latin typeface="Cambria Math" panose="02040503050406030204" pitchFamily="18" charset="0"/>
                              </a:rPr>
                              <m:t>𝜈</m:t>
                            </m:r>
                          </m:e>
                          <m:sub>
                            <m:r>
                              <m:rPr>
                                <m:sty m:val="p"/>
                              </m:rPr>
                              <a:rPr lang="en-US" sz="1800" dirty="0">
                                <a:latin typeface="Cambria Math" panose="02040503050406030204" pitchFamily="18" charset="0"/>
                              </a:rPr>
                              <m:t>QS</m:t>
                            </m:r>
                          </m:sub>
                        </m:sSub>
                      </m:e>
                    </m:d>
                    <m:r>
                      <a:rPr lang="en-US" sz="1800" b="0" i="1" dirty="0" smtClean="0">
                        <a:latin typeface="Cambria Math" panose="02040503050406030204" pitchFamily="18" charset="0"/>
                      </a:rPr>
                      <m:t>≈0.02</m:t>
                    </m:r>
                  </m:oMath>
                </a14:m>
                <a:r>
                  <a:rPr lang="en-US" sz="1800" dirty="0">
                    <a:latin typeface="Calibri" panose="020F0502020204030204" pitchFamily="34" charset="0"/>
                    <a:cs typeface="Calibri" panose="020F0502020204030204" pitchFamily="34" charset="0"/>
                  </a:rPr>
                  <a:t> Hz)</a:t>
                </a:r>
                <a:endParaRPr lang="en-US" dirty="0">
                  <a:latin typeface="Calibri" panose="020F0502020204030204" pitchFamily="34" charset="0"/>
                  <a:cs typeface="Calibri" panose="020F0502020204030204" pitchFamily="34" charset="0"/>
                </a:endParaRPr>
              </a:p>
            </p:txBody>
          </p:sp>
        </mc:Choice>
        <mc:Fallback xmlns="">
          <p:sp>
            <p:nvSpPr>
              <p:cNvPr id="34" name="TextBox 33">
                <a:extLst>
                  <a:ext uri="{FF2B5EF4-FFF2-40B4-BE49-F238E27FC236}">
                    <a16:creationId xmlns:a16="http://schemas.microsoft.com/office/drawing/2014/main" id="{6D3D5E11-8917-45E9-A77F-B1714B654777}"/>
                  </a:ext>
                </a:extLst>
              </p:cNvPr>
              <p:cNvSpPr txBox="1">
                <a:spLocks noRot="1" noChangeAspect="1" noMove="1" noResize="1" noEditPoints="1" noAdjustHandles="1" noChangeArrowheads="1" noChangeShapeType="1" noTextEdit="1"/>
              </p:cNvSpPr>
              <p:nvPr/>
            </p:nvSpPr>
            <p:spPr>
              <a:xfrm>
                <a:off x="5112544" y="3566022"/>
                <a:ext cx="1966912" cy="409792"/>
              </a:xfrm>
              <a:prstGeom prst="rect">
                <a:avLst/>
              </a:prstGeom>
              <a:blipFill>
                <a:blip r:embed="rId7"/>
                <a:stretch>
                  <a:fillRect l="-2795" t="-2985" b="-19403"/>
                </a:stretch>
              </a:blipFill>
            </p:spPr>
            <p:txBody>
              <a:bodyPr/>
              <a:lstStyle/>
              <a:p>
                <a:r>
                  <a:rPr lang="de-DE">
                    <a:noFill/>
                  </a:rPr>
                  <a:t> </a:t>
                </a:r>
              </a:p>
            </p:txBody>
          </p:sp>
        </mc:Fallback>
      </mc:AlternateContent>
      <p:grpSp>
        <p:nvGrpSpPr>
          <p:cNvPr id="4" name="Group 3">
            <a:extLst>
              <a:ext uri="{FF2B5EF4-FFF2-40B4-BE49-F238E27FC236}">
                <a16:creationId xmlns:a16="http://schemas.microsoft.com/office/drawing/2014/main" id="{B3F04E96-1010-F0EC-6702-07E2E599799E}"/>
              </a:ext>
            </a:extLst>
          </p:cNvPr>
          <p:cNvGrpSpPr/>
          <p:nvPr/>
        </p:nvGrpSpPr>
        <p:grpSpPr>
          <a:xfrm>
            <a:off x="77322" y="877158"/>
            <a:ext cx="3118217" cy="1287383"/>
            <a:chOff x="7533274" y="1618419"/>
            <a:chExt cx="3118217" cy="1287383"/>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E112BEF0-4021-1A29-DF69-95A5E1E78090}"/>
                    </a:ext>
                  </a:extLst>
                </p:cNvPr>
                <p:cNvSpPr txBox="1"/>
                <p:nvPr/>
              </p:nvSpPr>
              <p:spPr>
                <a:xfrm>
                  <a:off x="7533274" y="1618419"/>
                  <a:ext cx="1257011" cy="307200"/>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m:rPr>
                                <m:sty m:val="p"/>
                              </m:rPr>
                              <a:rPr lang="en-US" b="0" i="0" smtClean="0">
                                <a:latin typeface="Cambria Math" panose="02040503050406030204" pitchFamily="18" charset="0"/>
                              </a:rPr>
                              <m:t>quad</m:t>
                            </m:r>
                          </m:sub>
                        </m:sSub>
                        <m:r>
                          <a:rPr lang="en-US" b="0" i="1" smtClean="0">
                            <a:latin typeface="Cambria Math" panose="02040503050406030204" pitchFamily="18" charset="0"/>
                          </a:rPr>
                          <m:t>=</m:t>
                        </m:r>
                        <m:r>
                          <a:rPr lang="en-US" b="0" i="1" smtClean="0">
                            <a:latin typeface="Cambria Math" panose="02040503050406030204" pitchFamily="18" charset="0"/>
                          </a:rPr>
                          <m:t>𝜅</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𝑧</m:t>
                            </m:r>
                          </m:sub>
                          <m:sup>
                            <m:r>
                              <a:rPr lang="en-US" b="0" i="1" smtClean="0">
                                <a:latin typeface="Cambria Math" panose="02040503050406030204" pitchFamily="18" charset="0"/>
                              </a:rPr>
                              <m:t>2</m:t>
                            </m:r>
                          </m:sup>
                        </m:sSubSup>
                      </m:oMath>
                    </m:oMathPara>
                  </a14:m>
                  <a:endParaRPr lang="nl-NL" dirty="0">
                    <a:latin typeface="Calibri" panose="020F0502020204030204" pitchFamily="34" charset="0"/>
                    <a:cs typeface="Calibri" panose="020F0502020204030204" pitchFamily="34" charset="0"/>
                  </a:endParaRPr>
                </a:p>
              </p:txBody>
            </p:sp>
          </mc:Choice>
          <mc:Fallback xmlns="">
            <p:sp>
              <p:nvSpPr>
                <p:cNvPr id="5" name="TextBox 4">
                  <a:extLst>
                    <a:ext uri="{FF2B5EF4-FFF2-40B4-BE49-F238E27FC236}">
                      <a16:creationId xmlns:a16="http://schemas.microsoft.com/office/drawing/2014/main" id="{E112BEF0-4021-1A29-DF69-95A5E1E78090}"/>
                    </a:ext>
                  </a:extLst>
                </p:cNvPr>
                <p:cNvSpPr txBox="1">
                  <a:spLocks noRot="1" noChangeAspect="1" noMove="1" noResize="1" noEditPoints="1" noAdjustHandles="1" noChangeArrowheads="1" noChangeShapeType="1" noTextEdit="1"/>
                </p:cNvSpPr>
                <p:nvPr/>
              </p:nvSpPr>
              <p:spPr>
                <a:xfrm>
                  <a:off x="7533274" y="1618419"/>
                  <a:ext cx="1257011" cy="307200"/>
                </a:xfrm>
                <a:prstGeom prst="rect">
                  <a:avLst/>
                </a:prstGeom>
                <a:blipFill>
                  <a:blip r:embed="rId8"/>
                  <a:stretch>
                    <a:fillRect l="-4369" r="-1456" b="-28000"/>
                  </a:stretch>
                </a:blipFill>
              </p:spPr>
              <p:txBody>
                <a:bodyPr/>
                <a:lstStyle/>
                <a:p>
                  <a:r>
                    <a:rPr lang="de-DE">
                      <a:noFill/>
                    </a:rPr>
                    <a:t> </a:t>
                  </a:r>
                </a:p>
              </p:txBody>
            </p:sp>
          </mc:Fallback>
        </mc:AlternateContent>
        <p:grpSp>
          <p:nvGrpSpPr>
            <p:cNvPr id="10" name="Group 9">
              <a:extLst>
                <a:ext uri="{FF2B5EF4-FFF2-40B4-BE49-F238E27FC236}">
                  <a16:creationId xmlns:a16="http://schemas.microsoft.com/office/drawing/2014/main" id="{A3BA8405-6307-65CE-6A18-EBF57CDC0DDD}"/>
                </a:ext>
              </a:extLst>
            </p:cNvPr>
            <p:cNvGrpSpPr/>
            <p:nvPr/>
          </p:nvGrpSpPr>
          <p:grpSpPr>
            <a:xfrm>
              <a:off x="8433636" y="1916094"/>
              <a:ext cx="2217855" cy="989708"/>
              <a:chOff x="8640645" y="1472619"/>
              <a:chExt cx="2217855" cy="989708"/>
            </a:xfrm>
          </p:grpSpPr>
          <p:cxnSp>
            <p:nvCxnSpPr>
              <p:cNvPr id="11" name="Straight Connector 10">
                <a:extLst>
                  <a:ext uri="{FF2B5EF4-FFF2-40B4-BE49-F238E27FC236}">
                    <a16:creationId xmlns:a16="http://schemas.microsoft.com/office/drawing/2014/main" id="{CE5269C5-5955-F47D-1043-D07A818426FC}"/>
                  </a:ext>
                </a:extLst>
              </p:cNvPr>
              <p:cNvCxnSpPr>
                <a:cxnSpLocks/>
              </p:cNvCxnSpPr>
              <p:nvPr/>
            </p:nvCxnSpPr>
            <p:spPr>
              <a:xfrm>
                <a:off x="8703880" y="1472619"/>
                <a:ext cx="0" cy="544633"/>
              </a:xfrm>
              <a:prstGeom prst="line">
                <a:avLst/>
              </a:prstGeom>
              <a:ln w="28575">
                <a:solidFill>
                  <a:srgbClr val="FFC000"/>
                </a:solidFill>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5FF78A2B-B77C-FEA6-B318-42D26C006C01}"/>
                  </a:ext>
                </a:extLst>
              </p:cNvPr>
              <p:cNvCxnSpPr>
                <a:cxnSpLocks/>
              </p:cNvCxnSpPr>
              <p:nvPr/>
            </p:nvCxnSpPr>
            <p:spPr>
              <a:xfrm>
                <a:off x="8697085" y="2017248"/>
                <a:ext cx="320040" cy="0"/>
              </a:xfrm>
              <a:prstGeom prst="straightConnector1">
                <a:avLst/>
              </a:prstGeom>
              <a:ln w="28575">
                <a:solidFill>
                  <a:srgbClr val="FFC000"/>
                </a:solidFill>
                <a:tailEnd type="triangle"/>
              </a:ln>
            </p:spPr>
            <p:style>
              <a:lnRef idx="1">
                <a:schemeClr val="dk1"/>
              </a:lnRef>
              <a:fillRef idx="0">
                <a:schemeClr val="dk1"/>
              </a:fillRef>
              <a:effectRef idx="0">
                <a:schemeClr val="dk1"/>
              </a:effectRef>
              <a:fontRef idx="minor">
                <a:schemeClr val="tx1"/>
              </a:fontRef>
            </p:style>
          </p:cxnSp>
          <p:cxnSp>
            <p:nvCxnSpPr>
              <p:cNvPr id="13" name="Straight Connector 12">
                <a:extLst>
                  <a:ext uri="{FF2B5EF4-FFF2-40B4-BE49-F238E27FC236}">
                    <a16:creationId xmlns:a16="http://schemas.microsoft.com/office/drawing/2014/main" id="{F1C6F7FB-ADC2-0E09-D23D-2FED2767317C}"/>
                  </a:ext>
                </a:extLst>
              </p:cNvPr>
              <p:cNvCxnSpPr>
                <a:cxnSpLocks/>
              </p:cNvCxnSpPr>
              <p:nvPr/>
            </p:nvCxnSpPr>
            <p:spPr>
              <a:xfrm>
                <a:off x="8640645" y="1475421"/>
                <a:ext cx="126470" cy="0"/>
              </a:xfrm>
              <a:prstGeom prst="line">
                <a:avLst/>
              </a:prstGeom>
              <a:ln w="19050">
                <a:solidFill>
                  <a:srgbClr val="FFC000"/>
                </a:solidFill>
              </a:ln>
            </p:spPr>
            <p:style>
              <a:lnRef idx="1">
                <a:schemeClr val="dk1"/>
              </a:lnRef>
              <a:fillRef idx="0">
                <a:schemeClr val="dk1"/>
              </a:fillRef>
              <a:effectRef idx="0">
                <a:schemeClr val="dk1"/>
              </a:effectRef>
              <a:fontRef idx="minor">
                <a:schemeClr val="tx1"/>
              </a:fontRef>
            </p:style>
          </p:cxnSp>
          <p:sp>
            <p:nvSpPr>
              <p:cNvPr id="14" name="Rectangle 13">
                <a:extLst>
                  <a:ext uri="{FF2B5EF4-FFF2-40B4-BE49-F238E27FC236}">
                    <a16:creationId xmlns:a16="http://schemas.microsoft.com/office/drawing/2014/main" id="{FBB7C442-9CA2-A459-A61E-D7470E457BE5}"/>
                  </a:ext>
                </a:extLst>
              </p:cNvPr>
              <p:cNvSpPr/>
              <p:nvPr/>
            </p:nvSpPr>
            <p:spPr>
              <a:xfrm>
                <a:off x="9038049" y="1512539"/>
                <a:ext cx="1763301" cy="927385"/>
              </a:xfrm>
              <a:prstGeom prst="rect">
                <a:avLst/>
              </a:prstGeom>
              <a:solidFill>
                <a:schemeClr val="bg1"/>
              </a:solidFill>
              <a:ln w="12700" cap="flat" cmpd="sng" algn="ctr">
                <a:solidFill>
                  <a:schemeClr val="accent4"/>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accent4"/>
              </a:fontRef>
            </p:style>
            <p:txBody>
              <a:bodyPr rtlCol="0" anchor="ctr"/>
              <a:lstStyle/>
              <a:p>
                <a:pPr algn="ctr"/>
                <a:endParaRPr lang="nl-N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5" name="TextBox 14">
                    <a:extLst>
                      <a:ext uri="{FF2B5EF4-FFF2-40B4-BE49-F238E27FC236}">
                        <a16:creationId xmlns:a16="http://schemas.microsoft.com/office/drawing/2014/main" id="{727F794A-A945-DBFB-EF6F-AFEA3FE26430}"/>
                      </a:ext>
                    </a:extLst>
                  </p:cNvPr>
                  <p:cNvSpPr txBox="1"/>
                  <p:nvPr/>
                </p:nvSpPr>
                <p:spPr>
                  <a:xfrm>
                    <a:off x="9047312" y="1513990"/>
                    <a:ext cx="1811188" cy="948337"/>
                  </a:xfrm>
                  <a:prstGeom prst="rect">
                    <a:avLst/>
                  </a:prstGeom>
                  <a:noFill/>
                </p:spPr>
                <p:txBody>
                  <a:bodyPr wrap="square" rtlCol="0">
                    <a:spAutoFit/>
                  </a:bodyPr>
                  <a:lstStyle/>
                  <a:p>
                    <a:r>
                      <a:rPr lang="en-US" dirty="0">
                        <a:solidFill>
                          <a:srgbClr val="FF0000"/>
                        </a:solidFill>
                        <a:latin typeface="Calibri" panose="020F0502020204030204" pitchFamily="34" charset="0"/>
                        <a:cs typeface="Calibri" panose="020F0502020204030204" pitchFamily="34" charset="0"/>
                      </a:rPr>
                      <a:t>Quadrupole shift  </a:t>
                    </a:r>
                    <a:r>
                      <a:rPr lang="en-US"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potential LV</a:t>
                    </a: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𝜅</m:t>
                          </m:r>
                          <m:r>
                            <a:rPr lang="en-US" i="1">
                              <a:latin typeface="Cambria Math" panose="02040503050406030204" pitchFamily="18" charset="0"/>
                            </a:rPr>
                            <m:t>=</m:t>
                          </m:r>
                          <m:sSub>
                            <m:sSubPr>
                              <m:ctrlPr>
                                <a:rPr lang="en-US" i="1" smtClean="0">
                                  <a:solidFill>
                                    <a:srgbClr val="FF0000"/>
                                  </a:solidFill>
                                  <a:latin typeface="Cambria Math" panose="02040503050406030204" pitchFamily="18" charset="0"/>
                                </a:rPr>
                              </m:ctrlPr>
                            </m:sSubPr>
                            <m:e>
                              <m:r>
                                <a:rPr lang="en-US" i="1">
                                  <a:solidFill>
                                    <a:srgbClr val="FF0000"/>
                                  </a:solidFill>
                                  <a:latin typeface="Cambria Math" panose="02040503050406030204" pitchFamily="18" charset="0"/>
                                </a:rPr>
                                <m:t>𝜅</m:t>
                              </m:r>
                            </m:e>
                            <m:sub>
                              <m:r>
                                <m:rPr>
                                  <m:sty m:val="p"/>
                                </m:rPr>
                                <a:rPr lang="en-US">
                                  <a:solidFill>
                                    <a:srgbClr val="FF0000"/>
                                  </a:solidFill>
                                  <a:latin typeface="Cambria Math" panose="02040503050406030204" pitchFamily="18" charset="0"/>
                                </a:rPr>
                                <m:t>QS</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𝜅</m:t>
                              </m:r>
                            </m:e>
                            <m:sub>
                              <m:r>
                                <m:rPr>
                                  <m:sty m:val="p"/>
                                </m:rPr>
                                <a:rPr lang="en-US">
                                  <a:latin typeface="Cambria Math" panose="02040503050406030204" pitchFamily="18" charset="0"/>
                                </a:rPr>
                                <m:t>LV</m:t>
                              </m:r>
                            </m:sub>
                          </m:sSub>
                        </m:oMath>
                      </m:oMathPara>
                    </a14:m>
                    <a:endParaRPr lang="nl-NL" dirty="0">
                      <a:latin typeface="Calibri" panose="020F0502020204030204" pitchFamily="34" charset="0"/>
                      <a:cs typeface="Calibri" panose="020F0502020204030204" pitchFamily="34" charset="0"/>
                    </a:endParaRPr>
                  </a:p>
                </p:txBody>
              </p:sp>
            </mc:Choice>
            <mc:Fallback xmlns="">
              <p:sp>
                <p:nvSpPr>
                  <p:cNvPr id="15" name="TextBox 14">
                    <a:extLst>
                      <a:ext uri="{FF2B5EF4-FFF2-40B4-BE49-F238E27FC236}">
                        <a16:creationId xmlns:a16="http://schemas.microsoft.com/office/drawing/2014/main" id="{727F794A-A945-DBFB-EF6F-AFEA3FE26430}"/>
                      </a:ext>
                    </a:extLst>
                  </p:cNvPr>
                  <p:cNvSpPr txBox="1">
                    <a:spLocks noRot="1" noChangeAspect="1" noMove="1" noResize="1" noEditPoints="1" noAdjustHandles="1" noChangeArrowheads="1" noChangeShapeType="1" noTextEdit="1"/>
                  </p:cNvSpPr>
                  <p:nvPr/>
                </p:nvSpPr>
                <p:spPr>
                  <a:xfrm>
                    <a:off x="9047312" y="1513990"/>
                    <a:ext cx="1811188" cy="948337"/>
                  </a:xfrm>
                  <a:prstGeom prst="rect">
                    <a:avLst/>
                  </a:prstGeom>
                  <a:blipFill>
                    <a:blip r:embed="rId9"/>
                    <a:stretch>
                      <a:fillRect l="-2694" t="-3871" r="-6061" b="-2581"/>
                    </a:stretch>
                  </a:blipFill>
                </p:spPr>
                <p:txBody>
                  <a:bodyPr/>
                  <a:lstStyle/>
                  <a:p>
                    <a:r>
                      <a:rPr lang="de-DE">
                        <a:noFill/>
                      </a:rPr>
                      <a:t> </a:t>
                    </a:r>
                  </a:p>
                </p:txBody>
              </p:sp>
            </mc:Fallback>
          </mc:AlternateContent>
        </p:grpSp>
      </p:grpSp>
    </p:spTree>
    <p:extLst>
      <p:ext uri="{BB962C8B-B14F-4D97-AF65-F5344CB8AC3E}">
        <p14:creationId xmlns:p14="http://schemas.microsoft.com/office/powerpoint/2010/main" val="1605153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fade">
                                      <p:cBhvr>
                                        <p:cTn id="10" dur="500"/>
                                        <p:tgtEl>
                                          <p:spTgt spid="8"/>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3"/>
                                        </p:tgtEl>
                                        <p:attrNameLst>
                                          <p:attrName>style.visibility</p:attrName>
                                        </p:attrNameLst>
                                      </p:cBhvr>
                                      <p:to>
                                        <p:strVal val="visible"/>
                                      </p:to>
                                    </p:set>
                                    <p:animEffect transition="in" filter="fade">
                                      <p:cBhvr>
                                        <p:cTn id="13" dur="500"/>
                                        <p:tgtEl>
                                          <p:spTgt spid="2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6"/>
                                        </p:tgtEl>
                                        <p:attrNameLst>
                                          <p:attrName>style.visibility</p:attrName>
                                        </p:attrNameLst>
                                      </p:cBhvr>
                                      <p:to>
                                        <p:strVal val="visible"/>
                                      </p:to>
                                    </p:set>
                                    <p:animEffect transition="in" filter="fade">
                                      <p:cBhvr>
                                        <p:cTn id="16" dur="500"/>
                                        <p:tgtEl>
                                          <p:spTgt spid="26"/>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fade">
                                      <p:cBhvr>
                                        <p:cTn id="22" dur="500"/>
                                        <p:tgtEl>
                                          <p:spTgt spid="17"/>
                                        </p:tgtEl>
                                      </p:cBhvr>
                                    </p:animEffect>
                                  </p:childTnLst>
                                </p:cTn>
                              </p:par>
                              <p:par>
                                <p:cTn id="23" presetID="10" presetClass="entr" presetSubtype="0" fill="hold" nodeType="withEffect">
                                  <p:stCondLst>
                                    <p:cond delay="0"/>
                                  </p:stCondLst>
                                  <p:childTnLst>
                                    <p:set>
                                      <p:cBhvr>
                                        <p:cTn id="24" dur="1" fill="hold">
                                          <p:stCondLst>
                                            <p:cond delay="0"/>
                                          </p:stCondLst>
                                        </p:cTn>
                                        <p:tgtEl>
                                          <p:spTgt spid="29"/>
                                        </p:tgtEl>
                                        <p:attrNameLst>
                                          <p:attrName>style.visibility</p:attrName>
                                        </p:attrNameLst>
                                      </p:cBhvr>
                                      <p:to>
                                        <p:strVal val="visible"/>
                                      </p:to>
                                    </p:set>
                                    <p:animEffect transition="in" filter="fade">
                                      <p:cBhvr>
                                        <p:cTn id="25" dur="500"/>
                                        <p:tgtEl>
                                          <p:spTgt spid="29"/>
                                        </p:tgtEl>
                                      </p:cBhvr>
                                    </p:animEffect>
                                  </p:childTnLst>
                                </p:cTn>
                              </p:par>
                              <p:par>
                                <p:cTn id="26" presetID="10" presetClass="entr" presetSubtype="0" fill="hold" nodeType="withEffect">
                                  <p:stCondLst>
                                    <p:cond delay="0"/>
                                  </p:stCondLst>
                                  <p:childTnLst>
                                    <p:set>
                                      <p:cBhvr>
                                        <p:cTn id="27" dur="1" fill="hold">
                                          <p:stCondLst>
                                            <p:cond delay="0"/>
                                          </p:stCondLst>
                                        </p:cTn>
                                        <p:tgtEl>
                                          <p:spTgt spid="41"/>
                                        </p:tgtEl>
                                        <p:attrNameLst>
                                          <p:attrName>style.visibility</p:attrName>
                                        </p:attrNameLst>
                                      </p:cBhvr>
                                      <p:to>
                                        <p:strVal val="visible"/>
                                      </p:to>
                                    </p:set>
                                    <p:animEffect transition="in" filter="fade">
                                      <p:cBhvr>
                                        <p:cTn id="28" dur="500"/>
                                        <p:tgtEl>
                                          <p:spTgt spid="4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3"/>
                                        </p:tgtEl>
                                        <p:attrNameLst>
                                          <p:attrName>style.visibility</p:attrName>
                                        </p:attrNameLst>
                                      </p:cBhvr>
                                      <p:to>
                                        <p:strVal val="visible"/>
                                      </p:to>
                                    </p:set>
                                    <p:animEffect transition="in" filter="fade">
                                      <p:cBhvr>
                                        <p:cTn id="34" dur="500"/>
                                        <p:tgtEl>
                                          <p:spTgt spid="33"/>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visible"/>
                                      </p:to>
                                    </p:set>
                                    <p:animEffect transition="in" filter="fade">
                                      <p:cBhvr>
                                        <p:cTn id="37" dur="500"/>
                                        <p:tgtEl>
                                          <p:spTgt spid="2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7"/>
                                        </p:tgtEl>
                                        <p:attrNameLst>
                                          <p:attrName>style.visibility</p:attrName>
                                        </p:attrNameLst>
                                      </p:cBhvr>
                                      <p:to>
                                        <p:strVal val="visible"/>
                                      </p:to>
                                    </p:set>
                                    <p:animEffect transition="in" filter="fade">
                                      <p:cBhvr>
                                        <p:cTn id="42" dur="500"/>
                                        <p:tgtEl>
                                          <p:spTgt spid="47"/>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49"/>
                                        </p:tgtEl>
                                        <p:attrNameLst>
                                          <p:attrName>style.visibility</p:attrName>
                                        </p:attrNameLst>
                                      </p:cBhvr>
                                      <p:to>
                                        <p:strVal val="visible"/>
                                      </p:to>
                                    </p:set>
                                    <p:animEffect transition="in" filter="fade">
                                      <p:cBhvr>
                                        <p:cTn id="48" dur="500"/>
                                        <p:tgtEl>
                                          <p:spTgt spid="4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4"/>
                                        </p:tgtEl>
                                        <p:attrNameLst>
                                          <p:attrName>style.visibility</p:attrName>
                                        </p:attrNameLst>
                                      </p:cBhvr>
                                      <p:to>
                                        <p:strVal val="visible"/>
                                      </p:to>
                                    </p:set>
                                    <p:animEffect transition="in" filter="fade">
                                      <p:cBhvr>
                                        <p:cTn id="51" dur="500"/>
                                        <p:tgtEl>
                                          <p:spTgt spid="34"/>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23" grpId="0" animBg="1"/>
      <p:bldP spid="26" grpId="0" animBg="1"/>
      <p:bldP spid="17" grpId="0" animBg="1"/>
      <p:bldP spid="20" grpId="0" animBg="1"/>
      <p:bldP spid="33" grpId="0" animBg="1"/>
      <p:bldP spid="46" grpId="0"/>
      <p:bldP spid="47" grpId="0"/>
      <p:bldP spid="48" grpId="0" animBg="1"/>
      <p:bldP spid="49" grpId="0"/>
      <p:bldP spid="50" grpId="0"/>
      <p:bldP spid="3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hteck 6">
            <a:extLst>
              <a:ext uri="{FF2B5EF4-FFF2-40B4-BE49-F238E27FC236}">
                <a16:creationId xmlns:a16="http://schemas.microsoft.com/office/drawing/2014/main" id="{E30DA36E-D0E1-4A12-A816-1469C441779A}"/>
              </a:ext>
            </a:extLst>
          </p:cNvPr>
          <p:cNvSpPr>
            <a:spLocks noChangeArrowheads="1"/>
          </p:cNvSpPr>
          <p:nvPr/>
        </p:nvSpPr>
        <p:spPr bwMode="auto">
          <a:xfrm>
            <a:off x="2421098" y="52389"/>
            <a:ext cx="950436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r>
              <a:rPr lang="en-US" sz="3600" dirty="0">
                <a:solidFill>
                  <a:schemeClr val="bg1"/>
                </a:solidFill>
                <a:latin typeface="Calibri" panose="020F0502020204030204" pitchFamily="34" charset="0"/>
                <a:cs typeface="Calibri" panose="020F0502020204030204" pitchFamily="34" charset="0"/>
              </a:rPr>
              <a:t>“Quantum Clocks and Complex Systems”</a:t>
            </a:r>
            <a:endParaRPr lang="de-DE" sz="3600" dirty="0">
              <a:solidFill>
                <a:schemeClr val="bg1"/>
              </a:solidFill>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BB58AE73-8400-4AD2-AFFF-88589CB0761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9200469" y="4200291"/>
            <a:ext cx="2895366" cy="1411899"/>
          </a:xfrm>
          <a:prstGeom prst="rect">
            <a:avLst/>
          </a:prstGeom>
          <a:effectLst>
            <a:outerShdw blurRad="50800" dist="38100" dir="2700000" algn="tl" rotWithShape="0">
              <a:prstClr val="black">
                <a:alpha val="40000"/>
              </a:prstClr>
            </a:outerShdw>
          </a:effectLst>
        </p:spPr>
      </p:pic>
      <p:sp>
        <p:nvSpPr>
          <p:cNvPr id="12" name="Rechteck: abgerundete Ecken 11">
            <a:extLst>
              <a:ext uri="{FF2B5EF4-FFF2-40B4-BE49-F238E27FC236}">
                <a16:creationId xmlns:a16="http://schemas.microsoft.com/office/drawing/2014/main" id="{6916BD39-0422-4447-B728-F8EBD0D5FEBF}"/>
              </a:ext>
            </a:extLst>
          </p:cNvPr>
          <p:cNvSpPr/>
          <p:nvPr/>
        </p:nvSpPr>
        <p:spPr bwMode="auto">
          <a:xfrm>
            <a:off x="1127630" y="1196300"/>
            <a:ext cx="3384376" cy="914866"/>
          </a:xfrm>
          <a:prstGeom prst="roundRect">
            <a:avLst/>
          </a:prstGeom>
          <a:solidFill>
            <a:schemeClr val="accent1">
              <a:lumMod val="40000"/>
              <a:lumOff val="60000"/>
            </a:schemeClr>
          </a:solidFill>
          <a:ln>
            <a:headEnd type="none" w="med" len="med"/>
            <a:tailEnd type="none" w="med" len="med"/>
          </a:ln>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lIns="36000" tIns="46800" rIns="36000" bIns="46800" rtlCol="0" anchor="ctr" anchorCtr="1"/>
          <a:lstStyle/>
          <a:p>
            <a:pPr algn="ctr">
              <a:spcBef>
                <a:spcPct val="20000"/>
              </a:spcBef>
            </a:pPr>
            <a:r>
              <a:rPr lang="de-DE" sz="2200" kern="0" baseline="30000" dirty="0">
                <a:solidFill>
                  <a:schemeClr val="tx1"/>
                </a:solidFill>
              </a:rPr>
              <a:t>115</a:t>
            </a:r>
            <a:r>
              <a:rPr lang="de-DE" sz="2200" kern="0" dirty="0">
                <a:solidFill>
                  <a:schemeClr val="tx1"/>
                </a:solidFill>
              </a:rPr>
              <a:t>In</a:t>
            </a:r>
            <a:r>
              <a:rPr lang="de-DE" sz="2200" kern="0" baseline="30000" dirty="0">
                <a:solidFill>
                  <a:schemeClr val="tx1"/>
                </a:solidFill>
              </a:rPr>
              <a:t>+</a:t>
            </a:r>
            <a:br>
              <a:rPr lang="de-DE" sz="2200" kern="0" dirty="0">
                <a:solidFill>
                  <a:schemeClr val="tx1"/>
                </a:solidFill>
              </a:rPr>
            </a:br>
            <a:r>
              <a:rPr lang="de-DE" sz="2200" kern="0" dirty="0">
                <a:solidFill>
                  <a:schemeClr val="tx1"/>
                </a:solidFill>
              </a:rPr>
              <a:t>Multi-Ion Clock </a:t>
            </a:r>
            <a:endParaRPr lang="en-GB" sz="2200" kern="0" dirty="0" err="1">
              <a:solidFill>
                <a:schemeClr val="tx1"/>
              </a:solidFill>
            </a:endParaRPr>
          </a:p>
        </p:txBody>
      </p:sp>
      <p:sp>
        <p:nvSpPr>
          <p:cNvPr id="13" name="Rechteck: abgerundete Ecken 12">
            <a:extLst>
              <a:ext uri="{FF2B5EF4-FFF2-40B4-BE49-F238E27FC236}">
                <a16:creationId xmlns:a16="http://schemas.microsoft.com/office/drawing/2014/main" id="{7DF32862-7764-4A73-9283-F85E0FD5AA0E}"/>
              </a:ext>
            </a:extLst>
          </p:cNvPr>
          <p:cNvSpPr/>
          <p:nvPr/>
        </p:nvSpPr>
        <p:spPr bwMode="auto">
          <a:xfrm>
            <a:off x="1127630" y="3383602"/>
            <a:ext cx="3384376" cy="914865"/>
          </a:xfrm>
          <a:prstGeom prst="roundRect">
            <a:avLst/>
          </a:prstGeom>
          <a:solidFill>
            <a:schemeClr val="accent1">
              <a:lumMod val="40000"/>
              <a:lumOff val="60000"/>
            </a:schemeClr>
          </a:solidFill>
          <a:ln>
            <a:headEnd type="none" w="med" len="med"/>
            <a:tailEnd type="none" w="med" len="med"/>
          </a:ln>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lIns="36000" tIns="46800" rIns="36000" bIns="46800" rtlCol="0" anchor="ctr" anchorCtr="1"/>
          <a:lstStyle/>
          <a:p>
            <a:pPr algn="ctr">
              <a:spcBef>
                <a:spcPct val="20000"/>
              </a:spcBef>
            </a:pPr>
            <a:r>
              <a:rPr lang="de-DE" sz="2200" kern="0" dirty="0">
                <a:solidFill>
                  <a:schemeClr val="tx1"/>
                </a:solidFill>
              </a:rPr>
              <a:t>Dynamics </a:t>
            </a:r>
            <a:r>
              <a:rPr lang="de-DE" sz="2200" kern="0" dirty="0" err="1">
                <a:solidFill>
                  <a:schemeClr val="tx1"/>
                </a:solidFill>
              </a:rPr>
              <a:t>of</a:t>
            </a:r>
            <a:r>
              <a:rPr lang="de-DE" sz="2200" kern="0" dirty="0">
                <a:solidFill>
                  <a:schemeClr val="tx1"/>
                </a:solidFill>
              </a:rPr>
              <a:t> </a:t>
            </a:r>
            <a:br>
              <a:rPr lang="de-DE" sz="2200" kern="0" dirty="0">
                <a:solidFill>
                  <a:schemeClr val="tx1"/>
                </a:solidFill>
              </a:rPr>
            </a:br>
            <a:r>
              <a:rPr lang="de-DE" sz="2200" kern="0" dirty="0">
                <a:solidFill>
                  <a:schemeClr val="tx1"/>
                </a:solidFill>
              </a:rPr>
              <a:t>Coulomb-Crystals</a:t>
            </a:r>
            <a:endParaRPr lang="en-GB" sz="2200" kern="0" dirty="0" err="1">
              <a:solidFill>
                <a:schemeClr val="tx1"/>
              </a:solidFill>
            </a:endParaRPr>
          </a:p>
        </p:txBody>
      </p:sp>
      <p:sp>
        <p:nvSpPr>
          <p:cNvPr id="14" name="Rechteck: abgerundete Ecken 13">
            <a:extLst>
              <a:ext uri="{FF2B5EF4-FFF2-40B4-BE49-F238E27FC236}">
                <a16:creationId xmlns:a16="http://schemas.microsoft.com/office/drawing/2014/main" id="{D0DDFC02-C6E4-4949-A2D6-397D3F867667}"/>
              </a:ext>
            </a:extLst>
          </p:cNvPr>
          <p:cNvSpPr/>
          <p:nvPr/>
        </p:nvSpPr>
        <p:spPr bwMode="auto">
          <a:xfrm>
            <a:off x="1127630" y="4477252"/>
            <a:ext cx="3384376" cy="914865"/>
          </a:xfrm>
          <a:prstGeom prst="roundRect">
            <a:avLst/>
          </a:prstGeom>
          <a:solidFill>
            <a:schemeClr val="accent1">
              <a:lumMod val="40000"/>
              <a:lumOff val="60000"/>
            </a:schemeClr>
          </a:solidFill>
          <a:ln>
            <a:headEnd type="none" w="med" len="med"/>
            <a:tailEnd type="none" w="med" len="med"/>
          </a:ln>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lIns="36000" tIns="46800" rIns="36000" bIns="46800" rtlCol="0" anchor="ctr" anchorCtr="1"/>
          <a:lstStyle/>
          <a:p>
            <a:pPr algn="ctr">
              <a:spcBef>
                <a:spcPct val="20000"/>
              </a:spcBef>
            </a:pPr>
            <a:r>
              <a:rPr lang="de-DE" sz="2200" kern="0" dirty="0">
                <a:solidFill>
                  <a:schemeClr val="tx1"/>
                </a:solidFill>
              </a:rPr>
              <a:t>Integrated Ion Traps</a:t>
            </a:r>
            <a:endParaRPr lang="en-GB" sz="2200" kern="0" dirty="0" err="1">
              <a:solidFill>
                <a:schemeClr val="tx1"/>
              </a:solidFill>
            </a:endParaRPr>
          </a:p>
        </p:txBody>
      </p:sp>
      <p:sp>
        <p:nvSpPr>
          <p:cNvPr id="15" name="Textfeld 14">
            <a:extLst>
              <a:ext uri="{FF2B5EF4-FFF2-40B4-BE49-F238E27FC236}">
                <a16:creationId xmlns:a16="http://schemas.microsoft.com/office/drawing/2014/main" id="{C88D3191-2A5A-4720-A8C5-AE7AA0F78190}"/>
              </a:ext>
            </a:extLst>
          </p:cNvPr>
          <p:cNvSpPr txBox="1"/>
          <p:nvPr/>
        </p:nvSpPr>
        <p:spPr>
          <a:xfrm>
            <a:off x="551566" y="1495254"/>
            <a:ext cx="461986" cy="430887"/>
          </a:xfrm>
          <a:prstGeom prst="rect">
            <a:avLst/>
          </a:prstGeom>
          <a:noFill/>
        </p:spPr>
        <p:txBody>
          <a:bodyPr wrap="none" rtlCol="0">
            <a:spAutoFit/>
          </a:bodyPr>
          <a:lstStyle/>
          <a:p>
            <a:r>
              <a:rPr lang="de-DE" sz="2200" dirty="0">
                <a:solidFill>
                  <a:schemeClr val="tx1"/>
                </a:solidFill>
                <a:latin typeface="+mn-lt"/>
              </a:rPr>
              <a:t> 1.</a:t>
            </a:r>
          </a:p>
        </p:txBody>
      </p:sp>
      <p:sp>
        <p:nvSpPr>
          <p:cNvPr id="16" name="Textfeld 15">
            <a:extLst>
              <a:ext uri="{FF2B5EF4-FFF2-40B4-BE49-F238E27FC236}">
                <a16:creationId xmlns:a16="http://schemas.microsoft.com/office/drawing/2014/main" id="{DCF59D75-9290-465A-849D-F5411781420F}"/>
              </a:ext>
            </a:extLst>
          </p:cNvPr>
          <p:cNvSpPr txBox="1"/>
          <p:nvPr/>
        </p:nvSpPr>
        <p:spPr>
          <a:xfrm>
            <a:off x="551566" y="2552210"/>
            <a:ext cx="461986" cy="430887"/>
          </a:xfrm>
          <a:prstGeom prst="rect">
            <a:avLst/>
          </a:prstGeom>
          <a:noFill/>
        </p:spPr>
        <p:txBody>
          <a:bodyPr wrap="none" rtlCol="0">
            <a:spAutoFit/>
          </a:bodyPr>
          <a:lstStyle/>
          <a:p>
            <a:r>
              <a:rPr lang="de-DE" sz="2200" dirty="0">
                <a:solidFill>
                  <a:schemeClr val="tx1"/>
                </a:solidFill>
                <a:latin typeface="+mn-lt"/>
              </a:rPr>
              <a:t> 2.</a:t>
            </a:r>
          </a:p>
        </p:txBody>
      </p:sp>
      <p:sp>
        <p:nvSpPr>
          <p:cNvPr id="17" name="Textfeld 16">
            <a:extLst>
              <a:ext uri="{FF2B5EF4-FFF2-40B4-BE49-F238E27FC236}">
                <a16:creationId xmlns:a16="http://schemas.microsoft.com/office/drawing/2014/main" id="{07985BDC-511F-4232-93A8-9C9770D9E14B}"/>
              </a:ext>
            </a:extLst>
          </p:cNvPr>
          <p:cNvSpPr txBox="1"/>
          <p:nvPr/>
        </p:nvSpPr>
        <p:spPr>
          <a:xfrm>
            <a:off x="551566" y="3625590"/>
            <a:ext cx="461986" cy="430887"/>
          </a:xfrm>
          <a:prstGeom prst="rect">
            <a:avLst/>
          </a:prstGeom>
          <a:noFill/>
        </p:spPr>
        <p:txBody>
          <a:bodyPr wrap="none" rtlCol="0">
            <a:spAutoFit/>
          </a:bodyPr>
          <a:lstStyle/>
          <a:p>
            <a:r>
              <a:rPr lang="de-DE" sz="2200" dirty="0">
                <a:solidFill>
                  <a:schemeClr val="tx1"/>
                </a:solidFill>
                <a:latin typeface="+mn-lt"/>
              </a:rPr>
              <a:t> 3.</a:t>
            </a:r>
          </a:p>
        </p:txBody>
      </p:sp>
      <p:sp>
        <p:nvSpPr>
          <p:cNvPr id="18" name="Rechteck: abgerundete Ecken 17">
            <a:extLst>
              <a:ext uri="{FF2B5EF4-FFF2-40B4-BE49-F238E27FC236}">
                <a16:creationId xmlns:a16="http://schemas.microsoft.com/office/drawing/2014/main" id="{6973E3E2-9EE5-4EAE-A537-DD8B4CAD5030}"/>
              </a:ext>
            </a:extLst>
          </p:cNvPr>
          <p:cNvSpPr/>
          <p:nvPr/>
        </p:nvSpPr>
        <p:spPr bwMode="auto">
          <a:xfrm>
            <a:off x="1127630" y="5570903"/>
            <a:ext cx="3384376" cy="914865"/>
          </a:xfrm>
          <a:prstGeom prst="roundRect">
            <a:avLst/>
          </a:prstGeom>
          <a:solidFill>
            <a:schemeClr val="accent1">
              <a:lumMod val="40000"/>
              <a:lumOff val="60000"/>
            </a:schemeClr>
          </a:solidFill>
          <a:ln>
            <a:headEnd type="none" w="med" len="med"/>
            <a:tailEnd type="none" w="med" len="med"/>
          </a:ln>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lIns="36000" tIns="46800" rIns="36000" bIns="46800" rtlCol="0" anchor="ctr" anchorCtr="1"/>
          <a:lstStyle/>
          <a:p>
            <a:pPr algn="ctr">
              <a:spcBef>
                <a:spcPct val="20000"/>
              </a:spcBef>
            </a:pPr>
            <a:r>
              <a:rPr lang="de-DE" sz="2200" kern="0" dirty="0">
                <a:solidFill>
                  <a:schemeClr val="tx1"/>
                </a:solidFill>
              </a:rPr>
              <a:t>QTZ User Facility</a:t>
            </a:r>
          </a:p>
          <a:p>
            <a:pPr algn="ctr">
              <a:spcBef>
                <a:spcPct val="20000"/>
              </a:spcBef>
            </a:pPr>
            <a:r>
              <a:rPr lang="de-DE" sz="2200" kern="0" dirty="0">
                <a:solidFill>
                  <a:schemeClr val="tx1"/>
                </a:solidFill>
              </a:rPr>
              <a:t>„Ion Traps“</a:t>
            </a:r>
            <a:endParaRPr lang="en-GB" sz="2200" kern="0" dirty="0" err="1">
              <a:solidFill>
                <a:schemeClr val="tx1"/>
              </a:solidFill>
            </a:endParaRPr>
          </a:p>
        </p:txBody>
      </p:sp>
      <p:sp>
        <p:nvSpPr>
          <p:cNvPr id="19" name="Textfeld 18">
            <a:extLst>
              <a:ext uri="{FF2B5EF4-FFF2-40B4-BE49-F238E27FC236}">
                <a16:creationId xmlns:a16="http://schemas.microsoft.com/office/drawing/2014/main" id="{77CB7426-DA39-4E31-817D-CE24FD6CC65C}"/>
              </a:ext>
            </a:extLst>
          </p:cNvPr>
          <p:cNvSpPr txBox="1"/>
          <p:nvPr/>
        </p:nvSpPr>
        <p:spPr>
          <a:xfrm>
            <a:off x="525437" y="4714001"/>
            <a:ext cx="461986" cy="430887"/>
          </a:xfrm>
          <a:prstGeom prst="rect">
            <a:avLst/>
          </a:prstGeom>
          <a:noFill/>
        </p:spPr>
        <p:txBody>
          <a:bodyPr wrap="none" rtlCol="0">
            <a:spAutoFit/>
          </a:bodyPr>
          <a:lstStyle/>
          <a:p>
            <a:r>
              <a:rPr lang="de-DE" sz="2200" dirty="0">
                <a:solidFill>
                  <a:schemeClr val="tx1"/>
                </a:solidFill>
                <a:latin typeface="+mn-lt"/>
              </a:rPr>
              <a:t> 4.</a:t>
            </a:r>
          </a:p>
        </p:txBody>
      </p:sp>
      <p:sp>
        <p:nvSpPr>
          <p:cNvPr id="20" name="Rechteck: abgerundete Ecken 19">
            <a:extLst>
              <a:ext uri="{FF2B5EF4-FFF2-40B4-BE49-F238E27FC236}">
                <a16:creationId xmlns:a16="http://schemas.microsoft.com/office/drawing/2014/main" id="{1D023FCF-61B5-4CE1-B00A-53A96EFBD91A}"/>
              </a:ext>
            </a:extLst>
          </p:cNvPr>
          <p:cNvSpPr/>
          <p:nvPr/>
        </p:nvSpPr>
        <p:spPr bwMode="auto">
          <a:xfrm>
            <a:off x="1127630" y="2289951"/>
            <a:ext cx="3384376" cy="914865"/>
          </a:xfrm>
          <a:prstGeom prst="roundRect">
            <a:avLst/>
          </a:prstGeom>
          <a:solidFill>
            <a:schemeClr val="accent1">
              <a:lumMod val="40000"/>
              <a:lumOff val="60000"/>
            </a:schemeClr>
          </a:solidFill>
          <a:ln>
            <a:headEnd type="none" w="med" len="med"/>
            <a:tailEnd type="none" w="med" len="med"/>
          </a:ln>
          <a:effectLst>
            <a:outerShdw blurRad="50800" dist="38100" dir="2700000" algn="tl" rotWithShape="0">
              <a:prstClr val="black">
                <a:alpha val="40000"/>
              </a:prstClr>
            </a:outerShdw>
          </a:effectLst>
        </p:spPr>
        <p:style>
          <a:lnRef idx="0">
            <a:schemeClr val="accent2"/>
          </a:lnRef>
          <a:fillRef idx="3">
            <a:schemeClr val="accent2"/>
          </a:fillRef>
          <a:effectRef idx="3">
            <a:schemeClr val="accent2"/>
          </a:effectRef>
          <a:fontRef idx="minor">
            <a:schemeClr val="lt1"/>
          </a:fontRef>
        </p:style>
        <p:txBody>
          <a:bodyPr lIns="36000" tIns="46800" rIns="36000" bIns="46800" rtlCol="0" anchor="ctr" anchorCtr="1"/>
          <a:lstStyle/>
          <a:p>
            <a:pPr algn="ctr">
              <a:spcBef>
                <a:spcPct val="20000"/>
              </a:spcBef>
            </a:pPr>
            <a:r>
              <a:rPr lang="de-DE" sz="2200" kern="0" dirty="0">
                <a:solidFill>
                  <a:schemeClr val="tx1"/>
                </a:solidFill>
              </a:rPr>
              <a:t>Precision </a:t>
            </a:r>
            <a:r>
              <a:rPr lang="de-DE" sz="2200" kern="0" dirty="0" err="1">
                <a:solidFill>
                  <a:schemeClr val="tx1"/>
                </a:solidFill>
              </a:rPr>
              <a:t>Spectroscopy</a:t>
            </a:r>
            <a:r>
              <a:rPr lang="de-DE" sz="2200" kern="0" dirty="0">
                <a:solidFill>
                  <a:schemeClr val="tx1"/>
                </a:solidFill>
              </a:rPr>
              <a:t>  in </a:t>
            </a:r>
            <a:r>
              <a:rPr lang="de-DE" sz="2200" kern="0" baseline="30000" dirty="0">
                <a:solidFill>
                  <a:schemeClr val="tx1"/>
                </a:solidFill>
              </a:rPr>
              <a:t>172</a:t>
            </a:r>
            <a:r>
              <a:rPr lang="de-DE" sz="2200" kern="0" dirty="0">
                <a:solidFill>
                  <a:schemeClr val="tx1"/>
                </a:solidFill>
              </a:rPr>
              <a:t>Yb</a:t>
            </a:r>
            <a:r>
              <a:rPr lang="de-DE" sz="2200" kern="0" baseline="30000" dirty="0">
                <a:solidFill>
                  <a:schemeClr val="tx1"/>
                </a:solidFill>
              </a:rPr>
              <a:t>+</a:t>
            </a:r>
            <a:r>
              <a:rPr lang="de-DE" sz="2200" kern="0" dirty="0">
                <a:solidFill>
                  <a:schemeClr val="tx1"/>
                </a:solidFill>
              </a:rPr>
              <a:t> Ions</a:t>
            </a:r>
            <a:endParaRPr lang="en-GB" sz="2200" kern="0" dirty="0" err="1">
              <a:solidFill>
                <a:schemeClr val="tx1"/>
              </a:solidFill>
            </a:endParaRPr>
          </a:p>
        </p:txBody>
      </p:sp>
      <p:sp>
        <p:nvSpPr>
          <p:cNvPr id="21" name="Textfeld 20">
            <a:extLst>
              <a:ext uri="{FF2B5EF4-FFF2-40B4-BE49-F238E27FC236}">
                <a16:creationId xmlns:a16="http://schemas.microsoft.com/office/drawing/2014/main" id="{4F2D13D6-5C91-42F9-899A-7BADB6F404D2}"/>
              </a:ext>
            </a:extLst>
          </p:cNvPr>
          <p:cNvSpPr txBox="1"/>
          <p:nvPr/>
        </p:nvSpPr>
        <p:spPr>
          <a:xfrm>
            <a:off x="574013" y="5813498"/>
            <a:ext cx="397866" cy="430887"/>
          </a:xfrm>
          <a:prstGeom prst="rect">
            <a:avLst/>
          </a:prstGeom>
          <a:noFill/>
        </p:spPr>
        <p:txBody>
          <a:bodyPr wrap="none" rtlCol="0">
            <a:spAutoFit/>
          </a:bodyPr>
          <a:lstStyle/>
          <a:p>
            <a:r>
              <a:rPr lang="de-DE" sz="2200" dirty="0">
                <a:solidFill>
                  <a:schemeClr val="tx1"/>
                </a:solidFill>
                <a:latin typeface="+mn-lt"/>
              </a:rPr>
              <a:t>5.</a:t>
            </a:r>
          </a:p>
        </p:txBody>
      </p:sp>
      <p:pic>
        <p:nvPicPr>
          <p:cNvPr id="22" name="Grafik 21">
            <a:extLst>
              <a:ext uri="{FF2B5EF4-FFF2-40B4-BE49-F238E27FC236}">
                <a16:creationId xmlns:a16="http://schemas.microsoft.com/office/drawing/2014/main" id="{CBFFD5AE-69C3-4214-A4BC-19ADB5CD2381}"/>
              </a:ext>
            </a:extLst>
          </p:cNvPr>
          <p:cNvPicPr>
            <a:picLocks noChangeAspect="1"/>
          </p:cNvPicPr>
          <p:nvPr/>
        </p:nvPicPr>
        <p:blipFill rotWithShape="1">
          <a:blip r:embed="rId4"/>
          <a:srcRect l="8525" r="58861"/>
          <a:stretch/>
        </p:blipFill>
        <p:spPr>
          <a:xfrm>
            <a:off x="4994582" y="5332654"/>
            <a:ext cx="2220238" cy="1387838"/>
          </a:xfrm>
          <a:prstGeom prst="rect">
            <a:avLst/>
          </a:prstGeom>
        </p:spPr>
      </p:pic>
      <p:pic>
        <p:nvPicPr>
          <p:cNvPr id="23" name="Grafik 22">
            <a:extLst>
              <a:ext uri="{FF2B5EF4-FFF2-40B4-BE49-F238E27FC236}">
                <a16:creationId xmlns:a16="http://schemas.microsoft.com/office/drawing/2014/main" id="{33A2E4FB-C06D-4BCB-90D9-8A97D5226BE7}"/>
              </a:ext>
            </a:extLst>
          </p:cNvPr>
          <p:cNvPicPr>
            <a:picLocks noChangeAspect="1"/>
          </p:cNvPicPr>
          <p:nvPr/>
        </p:nvPicPr>
        <p:blipFill rotWithShape="1">
          <a:blip r:embed="rId4"/>
          <a:srcRect l="72266"/>
          <a:stretch/>
        </p:blipFill>
        <p:spPr>
          <a:xfrm>
            <a:off x="7214820" y="5332654"/>
            <a:ext cx="1888042" cy="1387838"/>
          </a:xfrm>
          <a:prstGeom prst="rect">
            <a:avLst/>
          </a:prstGeom>
        </p:spPr>
      </p:pic>
      <p:pic>
        <p:nvPicPr>
          <p:cNvPr id="24" name="Grafik 23">
            <a:extLst>
              <a:ext uri="{FF2B5EF4-FFF2-40B4-BE49-F238E27FC236}">
                <a16:creationId xmlns:a16="http://schemas.microsoft.com/office/drawing/2014/main" id="{0B3F4BC3-231F-466A-BAD1-E46F062E2E58}"/>
              </a:ext>
            </a:extLst>
          </p:cNvPr>
          <p:cNvPicPr>
            <a:picLocks noChangeAspect="1"/>
          </p:cNvPicPr>
          <p:nvPr/>
        </p:nvPicPr>
        <p:blipFill rotWithShape="1">
          <a:blip r:embed="rId5"/>
          <a:srcRect l="621" t="32095" r="49379" b="40828"/>
          <a:stretch/>
        </p:blipFill>
        <p:spPr>
          <a:xfrm>
            <a:off x="8972379" y="2020689"/>
            <a:ext cx="2208838" cy="1272436"/>
          </a:xfrm>
          <a:prstGeom prst="rect">
            <a:avLst/>
          </a:prstGeom>
        </p:spPr>
      </p:pic>
      <p:pic>
        <p:nvPicPr>
          <p:cNvPr id="25" name="Picture 12" descr="C:\Users\mehlst01\Desktop\Camel\Selektierte ICC Bilder 2016\Pictures\Blue\5.jpg">
            <a:extLst>
              <a:ext uri="{FF2B5EF4-FFF2-40B4-BE49-F238E27FC236}">
                <a16:creationId xmlns:a16="http://schemas.microsoft.com/office/drawing/2014/main" id="{FC147EAB-3C87-491D-ADEB-5814D23DD51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034854" y="3247280"/>
            <a:ext cx="2645139" cy="1348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6" name="Grafik 25">
            <a:extLst>
              <a:ext uri="{FF2B5EF4-FFF2-40B4-BE49-F238E27FC236}">
                <a16:creationId xmlns:a16="http://schemas.microsoft.com/office/drawing/2014/main" id="{6E76BF97-6F28-441A-8410-85FD83A2219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57114" y="7052228"/>
            <a:ext cx="5576473" cy="623405"/>
          </a:xfrm>
          <a:prstGeom prst="rect">
            <a:avLst/>
          </a:prstGeom>
        </p:spPr>
      </p:pic>
      <p:sp>
        <p:nvSpPr>
          <p:cNvPr id="28" name="Textfeld 27">
            <a:extLst>
              <a:ext uri="{FF2B5EF4-FFF2-40B4-BE49-F238E27FC236}">
                <a16:creationId xmlns:a16="http://schemas.microsoft.com/office/drawing/2014/main" id="{F193F36D-DDE1-4A03-8884-E5054F31F823}"/>
              </a:ext>
            </a:extLst>
          </p:cNvPr>
          <p:cNvSpPr txBox="1"/>
          <p:nvPr/>
        </p:nvSpPr>
        <p:spPr>
          <a:xfrm>
            <a:off x="7605644" y="2361011"/>
            <a:ext cx="271228" cy="553998"/>
          </a:xfrm>
          <a:prstGeom prst="rect">
            <a:avLst/>
          </a:prstGeom>
          <a:solidFill>
            <a:schemeClr val="bg1"/>
          </a:solidFill>
          <a:effectLst/>
        </p:spPr>
        <p:txBody>
          <a:bodyPr wrap="none">
            <a:spAutoFit/>
          </a:bodyPr>
          <a:lstStyle/>
          <a:p>
            <a:pPr eaLnBrk="1" hangingPunct="1">
              <a:defRPr/>
            </a:pPr>
            <a:r>
              <a:rPr lang="de-DE" sz="3000" b="1" dirty="0">
                <a:solidFill>
                  <a:schemeClr val="bg1">
                    <a:lumMod val="50000"/>
                  </a:schemeClr>
                </a:solidFill>
                <a:latin typeface="Calibri" panose="020F0502020204030204" pitchFamily="34" charset="0"/>
                <a:cs typeface="Calibri" panose="020F0502020204030204" pitchFamily="34" charset="0"/>
              </a:rPr>
              <a:t> </a:t>
            </a:r>
          </a:p>
        </p:txBody>
      </p:sp>
      <p:pic>
        <p:nvPicPr>
          <p:cNvPr id="29" name="Grafik 28">
            <a:extLst>
              <a:ext uri="{FF2B5EF4-FFF2-40B4-BE49-F238E27FC236}">
                <a16:creationId xmlns:a16="http://schemas.microsoft.com/office/drawing/2014/main" id="{4ED5F79D-8301-44EB-9297-0291F471631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994582" y="1260093"/>
            <a:ext cx="6103189" cy="515576"/>
          </a:xfrm>
          <a:prstGeom prst="rect">
            <a:avLst/>
          </a:prstGeom>
        </p:spPr>
      </p:pic>
      <p:pic>
        <p:nvPicPr>
          <p:cNvPr id="30" name="Picture 1" descr="O:\Quest\Multi-Ion-Traps\Papers (our group)\2012_KZM\2013_Nature_Physics\figure_3_NP.jpg">
            <a:extLst>
              <a:ext uri="{FF2B5EF4-FFF2-40B4-BE49-F238E27FC236}">
                <a16:creationId xmlns:a16="http://schemas.microsoft.com/office/drawing/2014/main" id="{7F42B9E1-CC6A-4A2B-8C15-914AEA330F6B}"/>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94582" y="3223512"/>
            <a:ext cx="3507814" cy="1395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 name="Textfeld 30">
            <a:extLst>
              <a:ext uri="{FF2B5EF4-FFF2-40B4-BE49-F238E27FC236}">
                <a16:creationId xmlns:a16="http://schemas.microsoft.com/office/drawing/2014/main" id="{E315B85B-C2EC-46A9-A76C-1979C51AE321}"/>
              </a:ext>
            </a:extLst>
          </p:cNvPr>
          <p:cNvSpPr txBox="1"/>
          <p:nvPr/>
        </p:nvSpPr>
        <p:spPr>
          <a:xfrm>
            <a:off x="4900768" y="4592270"/>
            <a:ext cx="3442096" cy="369332"/>
          </a:xfrm>
          <a:prstGeom prst="rect">
            <a:avLst/>
          </a:prstGeom>
          <a:noFill/>
        </p:spPr>
        <p:txBody>
          <a:bodyPr wrap="none" rtlCol="0">
            <a:spAutoFit/>
          </a:bodyPr>
          <a:lstStyle/>
          <a:p>
            <a:r>
              <a:rPr lang="de-DE" dirty="0" err="1"/>
              <a:t>Topological</a:t>
            </a:r>
            <a:r>
              <a:rPr lang="de-DE" dirty="0"/>
              <a:t> </a:t>
            </a:r>
            <a:r>
              <a:rPr lang="de-DE" dirty="0" err="1"/>
              <a:t>Defects</a:t>
            </a:r>
            <a:r>
              <a:rPr lang="de-DE" dirty="0"/>
              <a:t> &amp; Transport</a:t>
            </a:r>
          </a:p>
        </p:txBody>
      </p:sp>
      <p:sp>
        <p:nvSpPr>
          <p:cNvPr id="32" name="Textfeld 31">
            <a:extLst>
              <a:ext uri="{FF2B5EF4-FFF2-40B4-BE49-F238E27FC236}">
                <a16:creationId xmlns:a16="http://schemas.microsoft.com/office/drawing/2014/main" id="{28AE6E00-FE5C-42B0-AC86-E15A3CB72CD2}"/>
              </a:ext>
            </a:extLst>
          </p:cNvPr>
          <p:cNvSpPr txBox="1"/>
          <p:nvPr/>
        </p:nvSpPr>
        <p:spPr>
          <a:xfrm>
            <a:off x="9196398" y="5597445"/>
            <a:ext cx="3031664" cy="923330"/>
          </a:xfrm>
          <a:prstGeom prst="rect">
            <a:avLst/>
          </a:prstGeom>
          <a:noFill/>
        </p:spPr>
        <p:txBody>
          <a:bodyPr wrap="none" rtlCol="0">
            <a:spAutoFit/>
          </a:bodyPr>
          <a:lstStyle/>
          <a:p>
            <a:r>
              <a:rPr lang="de-DE" dirty="0"/>
              <a:t>Integrated &amp; </a:t>
            </a:r>
            <a:r>
              <a:rPr lang="de-DE" dirty="0" err="1"/>
              <a:t>Scalable</a:t>
            </a:r>
            <a:r>
              <a:rPr lang="de-DE" dirty="0"/>
              <a:t> Traps</a:t>
            </a:r>
          </a:p>
          <a:p>
            <a:pPr marL="285750" indent="-285750">
              <a:buFont typeface="Wingdings" panose="05000000000000000000" pitchFamily="2" charset="2"/>
              <a:buChar char="à"/>
            </a:pPr>
            <a:r>
              <a:rPr lang="de-DE" dirty="0" err="1">
                <a:sym typeface="Wingdings" panose="05000000000000000000" pitchFamily="2" charset="2"/>
              </a:rPr>
              <a:t>Nanophotonics</a:t>
            </a:r>
            <a:endParaRPr lang="de-DE" dirty="0">
              <a:sym typeface="Wingdings" panose="05000000000000000000" pitchFamily="2" charset="2"/>
            </a:endParaRPr>
          </a:p>
          <a:p>
            <a:pPr marL="285750" indent="-285750">
              <a:buFont typeface="Wingdings" panose="05000000000000000000" pitchFamily="2" charset="2"/>
              <a:buChar char="à"/>
            </a:pPr>
            <a:r>
              <a:rPr lang="de-DE" dirty="0">
                <a:sym typeface="Wingdings" panose="05000000000000000000" pitchFamily="2" charset="2"/>
              </a:rPr>
              <a:t>Quantum Information </a:t>
            </a:r>
            <a:endParaRPr lang="de-DE" dirty="0"/>
          </a:p>
        </p:txBody>
      </p:sp>
      <p:sp>
        <p:nvSpPr>
          <p:cNvPr id="33" name="Textfeld 32">
            <a:extLst>
              <a:ext uri="{FF2B5EF4-FFF2-40B4-BE49-F238E27FC236}">
                <a16:creationId xmlns:a16="http://schemas.microsoft.com/office/drawing/2014/main" id="{0DE09A3B-B4E1-4D1A-B64E-8D982DA2E470}"/>
              </a:ext>
            </a:extLst>
          </p:cNvPr>
          <p:cNvSpPr txBox="1"/>
          <p:nvPr/>
        </p:nvSpPr>
        <p:spPr>
          <a:xfrm>
            <a:off x="4900768" y="1764058"/>
            <a:ext cx="3390672" cy="369332"/>
          </a:xfrm>
          <a:prstGeom prst="rect">
            <a:avLst/>
          </a:prstGeom>
          <a:noFill/>
        </p:spPr>
        <p:txBody>
          <a:bodyPr wrap="none" rtlCol="0">
            <a:spAutoFit/>
          </a:bodyPr>
          <a:lstStyle/>
          <a:p>
            <a:r>
              <a:rPr lang="de-DE" dirty="0"/>
              <a:t>In</a:t>
            </a:r>
            <a:r>
              <a:rPr lang="de-DE" baseline="30000" dirty="0"/>
              <a:t>+</a:t>
            </a:r>
            <a:r>
              <a:rPr lang="de-DE" dirty="0"/>
              <a:t> /</a:t>
            </a:r>
            <a:r>
              <a:rPr lang="de-DE" dirty="0" err="1"/>
              <a:t>Yb</a:t>
            </a:r>
            <a:r>
              <a:rPr lang="de-DE" baseline="30000" dirty="0"/>
              <a:t>+</a:t>
            </a:r>
            <a:r>
              <a:rPr lang="de-DE" dirty="0"/>
              <a:t> </a:t>
            </a:r>
            <a:r>
              <a:rPr lang="de-DE" dirty="0" err="1"/>
              <a:t>crystals</a:t>
            </a:r>
            <a:r>
              <a:rPr lang="de-DE" dirty="0"/>
              <a:t> – </a:t>
            </a:r>
            <a:r>
              <a:rPr lang="de-DE" dirty="0" err="1"/>
              <a:t>optical</a:t>
            </a:r>
            <a:r>
              <a:rPr lang="de-DE" dirty="0"/>
              <a:t> </a:t>
            </a:r>
            <a:r>
              <a:rPr lang="de-DE" dirty="0" err="1"/>
              <a:t>clock</a:t>
            </a:r>
            <a:r>
              <a:rPr lang="de-DE" dirty="0"/>
              <a:t> </a:t>
            </a:r>
          </a:p>
        </p:txBody>
      </p:sp>
      <p:sp>
        <p:nvSpPr>
          <p:cNvPr id="34" name="Textfeld 33">
            <a:extLst>
              <a:ext uri="{FF2B5EF4-FFF2-40B4-BE49-F238E27FC236}">
                <a16:creationId xmlns:a16="http://schemas.microsoft.com/office/drawing/2014/main" id="{5D8FBA8A-7559-4FF4-81FD-05BA0EECE787}"/>
              </a:ext>
            </a:extLst>
          </p:cNvPr>
          <p:cNvSpPr txBox="1"/>
          <p:nvPr/>
        </p:nvSpPr>
        <p:spPr>
          <a:xfrm>
            <a:off x="4900768" y="2337042"/>
            <a:ext cx="4288353" cy="723275"/>
          </a:xfrm>
          <a:prstGeom prst="rect">
            <a:avLst/>
          </a:prstGeom>
          <a:solidFill>
            <a:schemeClr val="bg1"/>
          </a:solidFill>
          <a:effectLst/>
        </p:spPr>
        <p:txBody>
          <a:bodyPr wrap="none">
            <a:spAutoFit/>
          </a:bodyPr>
          <a:lstStyle/>
          <a:p>
            <a:pPr eaLnBrk="1" hangingPunct="1">
              <a:spcAft>
                <a:spcPts val="600"/>
              </a:spcAft>
              <a:defRPr/>
            </a:pPr>
            <a:r>
              <a:rPr lang="de-DE" b="1" dirty="0">
                <a:latin typeface="+mn-lt"/>
                <a:cs typeface="Calibri" panose="020F0502020204030204" pitchFamily="34" charset="0"/>
              </a:rPr>
              <a:t>Test </a:t>
            </a:r>
            <a:r>
              <a:rPr lang="de-DE" b="1" dirty="0" err="1">
                <a:latin typeface="+mn-lt"/>
                <a:cs typeface="Calibri" panose="020F0502020204030204" pitchFamily="34" charset="0"/>
              </a:rPr>
              <a:t>of</a:t>
            </a:r>
            <a:r>
              <a:rPr lang="de-DE" b="1" dirty="0">
                <a:latin typeface="+mn-lt"/>
                <a:cs typeface="Calibri" panose="020F0502020204030204" pitchFamily="34" charset="0"/>
              </a:rPr>
              <a:t> </a:t>
            </a:r>
            <a:r>
              <a:rPr lang="de-DE" b="1" dirty="0" err="1">
                <a:latin typeface="+mn-lt"/>
                <a:cs typeface="Calibri" panose="020F0502020204030204" pitchFamily="34" charset="0"/>
              </a:rPr>
              <a:t>Local</a:t>
            </a:r>
            <a:r>
              <a:rPr lang="de-DE" b="1" dirty="0">
                <a:latin typeface="+mn-lt"/>
                <a:cs typeface="Calibri" panose="020F0502020204030204" pitchFamily="34" charset="0"/>
              </a:rPr>
              <a:t> Lorentz </a:t>
            </a:r>
            <a:r>
              <a:rPr lang="de-DE" b="1" dirty="0" err="1">
                <a:latin typeface="+mn-lt"/>
                <a:cs typeface="Calibri" panose="020F0502020204030204" pitchFamily="34" charset="0"/>
              </a:rPr>
              <a:t>Invariance</a:t>
            </a:r>
            <a:r>
              <a:rPr lang="de-DE" b="1" dirty="0">
                <a:latin typeface="+mn-lt"/>
                <a:cs typeface="Calibri" panose="020F0502020204030204" pitchFamily="34" charset="0"/>
              </a:rPr>
              <a:t> &amp;</a:t>
            </a:r>
          </a:p>
          <a:p>
            <a:pPr eaLnBrk="1" hangingPunct="1">
              <a:spcAft>
                <a:spcPts val="600"/>
              </a:spcAft>
              <a:defRPr/>
            </a:pPr>
            <a:r>
              <a:rPr lang="de-DE" b="1" dirty="0">
                <a:latin typeface="+mn-lt"/>
                <a:cs typeface="Calibri" panose="020F0502020204030204" pitchFamily="34" charset="0"/>
              </a:rPr>
              <a:t>Isotope </a:t>
            </a:r>
            <a:r>
              <a:rPr lang="de-DE" b="1" dirty="0" err="1">
                <a:latin typeface="+mn-lt"/>
                <a:cs typeface="Calibri" panose="020F0502020204030204" pitchFamily="34" charset="0"/>
              </a:rPr>
              <a:t>Shifts</a:t>
            </a:r>
            <a:r>
              <a:rPr lang="de-DE" b="1" dirty="0">
                <a:latin typeface="+mn-lt"/>
                <a:cs typeface="Calibri" panose="020F0502020204030204" pitchFamily="34" charset="0"/>
              </a:rPr>
              <a:t>/</a:t>
            </a:r>
            <a:r>
              <a:rPr lang="de-DE" b="1" dirty="0" err="1">
                <a:latin typeface="+mn-lt"/>
                <a:cs typeface="Calibri" panose="020F0502020204030204" pitchFamily="34" charset="0"/>
              </a:rPr>
              <a:t>search</a:t>
            </a:r>
            <a:r>
              <a:rPr lang="de-DE" b="1" dirty="0">
                <a:latin typeface="+mn-lt"/>
                <a:cs typeface="Calibri" panose="020F0502020204030204" pitchFamily="34" charset="0"/>
              </a:rPr>
              <a:t> </a:t>
            </a:r>
            <a:r>
              <a:rPr lang="de-DE" b="1" dirty="0" err="1">
                <a:latin typeface="+mn-lt"/>
                <a:cs typeface="Calibri" panose="020F0502020204030204" pitchFamily="34" charset="0"/>
              </a:rPr>
              <a:t>for</a:t>
            </a:r>
            <a:r>
              <a:rPr lang="de-DE" b="1" dirty="0">
                <a:latin typeface="+mn-lt"/>
                <a:cs typeface="Calibri" panose="020F0502020204030204" pitchFamily="34" charset="0"/>
              </a:rPr>
              <a:t> </a:t>
            </a:r>
            <a:r>
              <a:rPr lang="de-DE" b="1" dirty="0" err="1">
                <a:latin typeface="+mn-lt"/>
                <a:cs typeface="Calibri" panose="020F0502020204030204" pitchFamily="34" charset="0"/>
              </a:rPr>
              <a:t>new</a:t>
            </a:r>
            <a:r>
              <a:rPr lang="de-DE" b="1" dirty="0">
                <a:latin typeface="+mn-lt"/>
                <a:cs typeface="Calibri" panose="020F0502020204030204" pitchFamily="34" charset="0"/>
              </a:rPr>
              <a:t> </a:t>
            </a:r>
            <a:r>
              <a:rPr lang="de-DE" b="1" dirty="0" err="1">
                <a:latin typeface="+mn-lt"/>
                <a:cs typeface="Calibri" panose="020F0502020204030204" pitchFamily="34" charset="0"/>
              </a:rPr>
              <a:t>bosons</a:t>
            </a:r>
            <a:endParaRPr lang="de-DE" b="1" dirty="0">
              <a:latin typeface="+mn-lt"/>
              <a:cs typeface="Calibri" panose="020F0502020204030204" pitchFamily="34" charset="0"/>
            </a:endParaRPr>
          </a:p>
        </p:txBody>
      </p:sp>
      <p:pic>
        <p:nvPicPr>
          <p:cNvPr id="27" name="Grafik 26">
            <a:extLst>
              <a:ext uri="{FF2B5EF4-FFF2-40B4-BE49-F238E27FC236}">
                <a16:creationId xmlns:a16="http://schemas.microsoft.com/office/drawing/2014/main" id="{520518C5-2569-461B-81E8-043AE54ED3FB}"/>
              </a:ext>
            </a:extLst>
          </p:cNvPr>
          <p:cNvPicPr>
            <a:picLocks noChangeAspect="1"/>
          </p:cNvPicPr>
          <p:nvPr/>
        </p:nvPicPr>
        <p:blipFill rotWithShape="1">
          <a:blip r:embed="rId10" cstate="screen">
            <a:extLst>
              <a:ext uri="{28A0092B-C50C-407E-A947-70E740481C1C}">
                <a14:useLocalDpi xmlns:a14="http://schemas.microsoft.com/office/drawing/2010/main"/>
              </a:ext>
            </a:extLst>
          </a:blip>
          <a:srcRect r="1404"/>
          <a:stretch/>
        </p:blipFill>
        <p:spPr>
          <a:xfrm>
            <a:off x="9050727" y="2029788"/>
            <a:ext cx="3089639" cy="1688105"/>
          </a:xfrm>
          <a:prstGeom prst="rect">
            <a:avLst/>
          </a:prstGeom>
          <a:solidFill>
            <a:schemeClr val="bg1"/>
          </a:solidFill>
        </p:spPr>
      </p:pic>
      <p:sp>
        <p:nvSpPr>
          <p:cNvPr id="35" name="Rechteck 34">
            <a:extLst>
              <a:ext uri="{FF2B5EF4-FFF2-40B4-BE49-F238E27FC236}">
                <a16:creationId xmlns:a16="http://schemas.microsoft.com/office/drawing/2014/main" id="{F544EAFE-E4F6-44B5-9D84-F3E2A4AEED90}"/>
              </a:ext>
            </a:extLst>
          </p:cNvPr>
          <p:cNvSpPr/>
          <p:nvPr/>
        </p:nvSpPr>
        <p:spPr>
          <a:xfrm>
            <a:off x="274320" y="1143000"/>
            <a:ext cx="4488180" cy="106808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Rechteck 1">
            <a:extLst>
              <a:ext uri="{FF2B5EF4-FFF2-40B4-BE49-F238E27FC236}">
                <a16:creationId xmlns:a16="http://schemas.microsoft.com/office/drawing/2014/main" id="{A0867212-1093-7112-8B19-C55DFFC34DFD}"/>
              </a:ext>
            </a:extLst>
          </p:cNvPr>
          <p:cNvSpPr/>
          <p:nvPr/>
        </p:nvSpPr>
        <p:spPr>
          <a:xfrm>
            <a:off x="274320" y="2225040"/>
            <a:ext cx="4488180" cy="1068085"/>
          </a:xfrm>
          <a:prstGeom prst="rect">
            <a:avLst/>
          </a:prstGeom>
          <a:no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88488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0">
            <a:extLst>
              <a:ext uri="{FF2B5EF4-FFF2-40B4-BE49-F238E27FC236}">
                <a16:creationId xmlns:a16="http://schemas.microsoft.com/office/drawing/2014/main" id="{DA1C3C89-9DEE-42CA-965D-68DDE06BF6DF}"/>
              </a:ext>
            </a:extLst>
          </p:cNvPr>
          <p:cNvSpPr txBox="1">
            <a:spLocks noChangeArrowheads="1"/>
          </p:cNvSpPr>
          <p:nvPr/>
        </p:nvSpPr>
        <p:spPr bwMode="auto">
          <a:xfrm>
            <a:off x="225632" y="73564"/>
            <a:ext cx="12081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dirty="0" err="1">
                <a:solidFill>
                  <a:schemeClr val="bg1"/>
                </a:solidFill>
                <a:latin typeface="Calibri" pitchFamily="34" charset="0"/>
              </a:rPr>
              <a:t>Our</a:t>
            </a:r>
            <a:r>
              <a:rPr lang="de-DE" altLang="de-DE" dirty="0">
                <a:solidFill>
                  <a:schemeClr val="bg1"/>
                </a:solidFill>
                <a:latin typeface="Calibri" pitchFamily="34" charset="0"/>
              </a:rPr>
              <a:t> </a:t>
            </a:r>
            <a:r>
              <a:rPr lang="de-DE" altLang="de-DE" dirty="0" err="1">
                <a:solidFill>
                  <a:schemeClr val="bg1"/>
                </a:solidFill>
                <a:latin typeface="Calibri" pitchFamily="34" charset="0"/>
              </a:rPr>
              <a:t>atomic</a:t>
            </a:r>
            <a:r>
              <a:rPr lang="de-DE" altLang="de-DE" dirty="0">
                <a:solidFill>
                  <a:schemeClr val="bg1"/>
                </a:solidFill>
                <a:latin typeface="Calibri" pitchFamily="34" charset="0"/>
              </a:rPr>
              <a:t> </a:t>
            </a:r>
            <a:r>
              <a:rPr lang="de-DE" altLang="de-DE" dirty="0" err="1">
                <a:solidFill>
                  <a:schemeClr val="bg1"/>
                </a:solidFill>
                <a:latin typeface="Calibri" pitchFamily="34" charset="0"/>
              </a:rPr>
              <a:t>candidates</a:t>
            </a:r>
            <a:r>
              <a:rPr lang="de-DE" altLang="de-DE" dirty="0">
                <a:solidFill>
                  <a:schemeClr val="bg1"/>
                </a:solidFill>
                <a:latin typeface="Calibri" pitchFamily="34" charset="0"/>
              </a:rPr>
              <a:t>:        In</a:t>
            </a:r>
            <a:r>
              <a:rPr lang="de-DE" altLang="de-DE" baseline="30000" dirty="0">
                <a:solidFill>
                  <a:schemeClr val="bg1"/>
                </a:solidFill>
                <a:latin typeface="Calibri" pitchFamily="34" charset="0"/>
              </a:rPr>
              <a:t>+ </a:t>
            </a:r>
            <a:r>
              <a:rPr lang="de-DE" altLang="de-DE" dirty="0">
                <a:solidFill>
                  <a:schemeClr val="bg1"/>
                </a:solidFill>
                <a:latin typeface="Calibri" pitchFamily="34" charset="0"/>
              </a:rPr>
              <a:t>(</a:t>
            </a:r>
            <a:r>
              <a:rPr lang="de-DE" altLang="de-DE" dirty="0" err="1">
                <a:solidFill>
                  <a:schemeClr val="bg1"/>
                </a:solidFill>
                <a:latin typeface="Calibri" pitchFamily="34" charset="0"/>
              </a:rPr>
              <a:t>clock</a:t>
            </a:r>
            <a:r>
              <a:rPr lang="de-DE" altLang="de-DE" dirty="0">
                <a:solidFill>
                  <a:schemeClr val="bg1"/>
                </a:solidFill>
                <a:latin typeface="Calibri" pitchFamily="34" charset="0"/>
              </a:rPr>
              <a:t>) </a:t>
            </a:r>
            <a:r>
              <a:rPr lang="de-DE" altLang="de-DE" dirty="0" err="1">
                <a:solidFill>
                  <a:schemeClr val="bg1"/>
                </a:solidFill>
                <a:latin typeface="Calibri" pitchFamily="34" charset="0"/>
              </a:rPr>
              <a:t>sympathetically</a:t>
            </a:r>
            <a:r>
              <a:rPr lang="de-DE" altLang="de-DE" dirty="0">
                <a:solidFill>
                  <a:schemeClr val="bg1"/>
                </a:solidFill>
                <a:latin typeface="Calibri" pitchFamily="34" charset="0"/>
              </a:rPr>
              <a:t> </a:t>
            </a:r>
            <a:r>
              <a:rPr lang="de-DE" altLang="de-DE" dirty="0" err="1">
                <a:solidFill>
                  <a:schemeClr val="bg1"/>
                </a:solidFill>
                <a:latin typeface="Calibri" pitchFamily="34" charset="0"/>
              </a:rPr>
              <a:t>cooled</a:t>
            </a:r>
            <a:r>
              <a:rPr lang="de-DE" altLang="de-DE" dirty="0">
                <a:solidFill>
                  <a:schemeClr val="bg1"/>
                </a:solidFill>
                <a:latin typeface="Calibri" pitchFamily="34" charset="0"/>
              </a:rPr>
              <a:t> </a:t>
            </a:r>
            <a:r>
              <a:rPr lang="de-DE" altLang="de-DE" dirty="0" err="1">
                <a:solidFill>
                  <a:schemeClr val="bg1"/>
                </a:solidFill>
                <a:latin typeface="Calibri" pitchFamily="34" charset="0"/>
              </a:rPr>
              <a:t>with</a:t>
            </a:r>
            <a:r>
              <a:rPr lang="de-DE" altLang="de-DE" dirty="0">
                <a:solidFill>
                  <a:schemeClr val="bg1"/>
                </a:solidFill>
                <a:latin typeface="Calibri" pitchFamily="34" charset="0"/>
              </a:rPr>
              <a:t> </a:t>
            </a:r>
            <a:r>
              <a:rPr lang="de-DE" altLang="de-DE" dirty="0" err="1">
                <a:solidFill>
                  <a:schemeClr val="bg1"/>
                </a:solidFill>
                <a:latin typeface="Calibri" pitchFamily="34" charset="0"/>
              </a:rPr>
              <a:t>Yb</a:t>
            </a:r>
            <a:r>
              <a:rPr lang="de-DE" altLang="de-DE" baseline="30000" dirty="0">
                <a:solidFill>
                  <a:schemeClr val="bg1"/>
                </a:solidFill>
                <a:latin typeface="Calibri" pitchFamily="34" charset="0"/>
              </a:rPr>
              <a:t>+</a:t>
            </a:r>
            <a:endParaRPr lang="de-DE" altLang="de-DE" dirty="0">
              <a:solidFill>
                <a:schemeClr val="bg1"/>
              </a:solidFill>
              <a:latin typeface="Calibri" pitchFamily="34" charset="0"/>
            </a:endParaRPr>
          </a:p>
        </p:txBody>
      </p:sp>
      <p:cxnSp>
        <p:nvCxnSpPr>
          <p:cNvPr id="38" name="Gerade Verbindung mit Pfeil 37">
            <a:extLst>
              <a:ext uri="{FF2B5EF4-FFF2-40B4-BE49-F238E27FC236}">
                <a16:creationId xmlns:a16="http://schemas.microsoft.com/office/drawing/2014/main" id="{57E9B9B4-E1DA-4173-9321-399A0FFF2BD6}"/>
              </a:ext>
            </a:extLst>
          </p:cNvPr>
          <p:cNvCxnSpPr/>
          <p:nvPr/>
        </p:nvCxnSpPr>
        <p:spPr>
          <a:xfrm flipV="1">
            <a:off x="9624229" y="2571751"/>
            <a:ext cx="1588" cy="2673350"/>
          </a:xfrm>
          <a:prstGeom prst="straightConnector1">
            <a:avLst/>
          </a:prstGeom>
          <a:ln w="31750">
            <a:solidFill>
              <a:srgbClr val="CCCCFF"/>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2" name="Gerade Verbindung 36">
            <a:extLst>
              <a:ext uri="{FF2B5EF4-FFF2-40B4-BE49-F238E27FC236}">
                <a16:creationId xmlns:a16="http://schemas.microsoft.com/office/drawing/2014/main" id="{A2468C13-0089-4533-A09B-7C6132EEE4B8}"/>
              </a:ext>
            </a:extLst>
          </p:cNvPr>
          <p:cNvCxnSpPr/>
          <p:nvPr/>
        </p:nvCxnSpPr>
        <p:spPr>
          <a:xfrm>
            <a:off x="10289392" y="3597276"/>
            <a:ext cx="747712"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3" name="Gerade Verbindung mit Pfeil 42">
            <a:extLst>
              <a:ext uri="{FF2B5EF4-FFF2-40B4-BE49-F238E27FC236}">
                <a16:creationId xmlns:a16="http://schemas.microsoft.com/office/drawing/2014/main" id="{2AD5C5C6-7BEB-4D82-8264-34FD5AEDB8D5}"/>
              </a:ext>
            </a:extLst>
          </p:cNvPr>
          <p:cNvCxnSpPr/>
          <p:nvPr/>
        </p:nvCxnSpPr>
        <p:spPr>
          <a:xfrm flipV="1">
            <a:off x="9621054" y="4310064"/>
            <a:ext cx="984250" cy="968375"/>
          </a:xfrm>
          <a:prstGeom prst="straightConnector1">
            <a:avLst/>
          </a:prstGeom>
          <a:ln w="31750">
            <a:solidFill>
              <a:schemeClr val="accent1">
                <a:shade val="95000"/>
                <a:satMod val="105000"/>
                <a:alpha val="79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4" name="Gerade Verbindung mit Pfeil 43">
            <a:extLst>
              <a:ext uri="{FF2B5EF4-FFF2-40B4-BE49-F238E27FC236}">
                <a16:creationId xmlns:a16="http://schemas.microsoft.com/office/drawing/2014/main" id="{5367611F-6A7C-4CD2-92D0-AE21B5818ACB}"/>
              </a:ext>
            </a:extLst>
          </p:cNvPr>
          <p:cNvCxnSpPr/>
          <p:nvPr/>
        </p:nvCxnSpPr>
        <p:spPr>
          <a:xfrm flipV="1">
            <a:off x="9595654" y="3625851"/>
            <a:ext cx="1042988" cy="1663700"/>
          </a:xfrm>
          <a:prstGeom prst="straightConnector1">
            <a:avLst/>
          </a:prstGeom>
          <a:ln w="31750">
            <a:solidFill>
              <a:srgbClr val="7030A0">
                <a:alpha val="62000"/>
              </a:srgb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5" name="Gerade Verbindung 39">
            <a:extLst>
              <a:ext uri="{FF2B5EF4-FFF2-40B4-BE49-F238E27FC236}">
                <a16:creationId xmlns:a16="http://schemas.microsoft.com/office/drawing/2014/main" id="{A49E4A88-F6FA-4C43-874A-6090C640AED5}"/>
              </a:ext>
            </a:extLst>
          </p:cNvPr>
          <p:cNvCxnSpPr/>
          <p:nvPr/>
        </p:nvCxnSpPr>
        <p:spPr>
          <a:xfrm>
            <a:off x="10289392" y="4281488"/>
            <a:ext cx="747712"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6" name="Gerade Verbindung 40">
            <a:extLst>
              <a:ext uri="{FF2B5EF4-FFF2-40B4-BE49-F238E27FC236}">
                <a16:creationId xmlns:a16="http://schemas.microsoft.com/office/drawing/2014/main" id="{E9DD3AB2-56EE-4771-BCF1-C087F115EA23}"/>
              </a:ext>
            </a:extLst>
          </p:cNvPr>
          <p:cNvCxnSpPr/>
          <p:nvPr/>
        </p:nvCxnSpPr>
        <p:spPr>
          <a:xfrm>
            <a:off x="9246405" y="5289551"/>
            <a:ext cx="74771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feld 41">
            <a:extLst>
              <a:ext uri="{FF2B5EF4-FFF2-40B4-BE49-F238E27FC236}">
                <a16:creationId xmlns:a16="http://schemas.microsoft.com/office/drawing/2014/main" id="{F6D4A9BD-CF6A-4B5A-9CD5-219F311F4272}"/>
              </a:ext>
            </a:extLst>
          </p:cNvPr>
          <p:cNvSpPr txBox="1">
            <a:spLocks noChangeArrowheads="1"/>
          </p:cNvSpPr>
          <p:nvPr/>
        </p:nvSpPr>
        <p:spPr bwMode="auto">
          <a:xfrm>
            <a:off x="8686018" y="5405438"/>
            <a:ext cx="1425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1</a:t>
            </a:r>
            <a:r>
              <a:rPr lang="de-DE" altLang="de-DE" sz="1800"/>
              <a:t>S</a:t>
            </a:r>
            <a:r>
              <a:rPr lang="de-DE" altLang="de-DE" sz="1800" baseline="-25000"/>
              <a:t>0</a:t>
            </a:r>
            <a:r>
              <a:rPr lang="de-DE" altLang="de-DE" sz="1800"/>
              <a:t>,  F = 9/2</a:t>
            </a:r>
          </a:p>
        </p:txBody>
      </p:sp>
      <p:sp>
        <p:nvSpPr>
          <p:cNvPr id="48" name="Textfeld 42">
            <a:extLst>
              <a:ext uri="{FF2B5EF4-FFF2-40B4-BE49-F238E27FC236}">
                <a16:creationId xmlns:a16="http://schemas.microsoft.com/office/drawing/2014/main" id="{C521FEA7-DEC7-4D67-AAF6-4211D4E64048}"/>
              </a:ext>
            </a:extLst>
          </p:cNvPr>
          <p:cNvSpPr txBox="1">
            <a:spLocks noChangeArrowheads="1"/>
          </p:cNvSpPr>
          <p:nvPr/>
        </p:nvSpPr>
        <p:spPr bwMode="auto">
          <a:xfrm>
            <a:off x="11121242" y="4140202"/>
            <a:ext cx="508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3</a:t>
            </a:r>
            <a:r>
              <a:rPr lang="de-DE" altLang="de-DE" sz="1800"/>
              <a:t>P</a:t>
            </a:r>
            <a:r>
              <a:rPr lang="de-DE" altLang="de-DE" sz="1800" baseline="-25000"/>
              <a:t>0</a:t>
            </a:r>
            <a:endParaRPr lang="de-DE" altLang="de-DE" sz="1800"/>
          </a:p>
        </p:txBody>
      </p:sp>
      <p:sp>
        <p:nvSpPr>
          <p:cNvPr id="49" name="Textfeld 43">
            <a:extLst>
              <a:ext uri="{FF2B5EF4-FFF2-40B4-BE49-F238E27FC236}">
                <a16:creationId xmlns:a16="http://schemas.microsoft.com/office/drawing/2014/main" id="{3BCDB142-FE86-4CA4-A6BF-16C3E7E8B44E}"/>
              </a:ext>
            </a:extLst>
          </p:cNvPr>
          <p:cNvSpPr txBox="1">
            <a:spLocks noChangeArrowheads="1"/>
          </p:cNvSpPr>
          <p:nvPr/>
        </p:nvSpPr>
        <p:spPr bwMode="auto">
          <a:xfrm>
            <a:off x="11121242" y="3416301"/>
            <a:ext cx="508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3</a:t>
            </a:r>
            <a:r>
              <a:rPr lang="de-DE" altLang="de-DE" sz="1800"/>
              <a:t>P</a:t>
            </a:r>
            <a:r>
              <a:rPr lang="de-DE" altLang="de-DE" sz="1800" baseline="-25000"/>
              <a:t>1</a:t>
            </a:r>
            <a:endParaRPr lang="de-DE" altLang="de-DE" sz="1800"/>
          </a:p>
        </p:txBody>
      </p:sp>
      <p:sp>
        <p:nvSpPr>
          <p:cNvPr id="50" name="Textfeld 44">
            <a:extLst>
              <a:ext uri="{FF2B5EF4-FFF2-40B4-BE49-F238E27FC236}">
                <a16:creationId xmlns:a16="http://schemas.microsoft.com/office/drawing/2014/main" id="{2480616A-DEEF-47FA-A636-8113B97AE5D3}"/>
              </a:ext>
            </a:extLst>
          </p:cNvPr>
          <p:cNvSpPr txBox="1">
            <a:spLocks noChangeArrowheads="1"/>
          </p:cNvSpPr>
          <p:nvPr/>
        </p:nvSpPr>
        <p:spPr bwMode="auto">
          <a:xfrm>
            <a:off x="10292568" y="4811714"/>
            <a:ext cx="930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t>236.5 nm</a:t>
            </a:r>
          </a:p>
        </p:txBody>
      </p:sp>
      <p:sp>
        <p:nvSpPr>
          <p:cNvPr id="51" name="Textfeld 45">
            <a:extLst>
              <a:ext uri="{FF2B5EF4-FFF2-40B4-BE49-F238E27FC236}">
                <a16:creationId xmlns:a16="http://schemas.microsoft.com/office/drawing/2014/main" id="{464DAF80-1759-4F0C-83F2-4E1BF54152F3}"/>
              </a:ext>
            </a:extLst>
          </p:cNvPr>
          <p:cNvSpPr txBox="1">
            <a:spLocks noChangeArrowheads="1"/>
          </p:cNvSpPr>
          <p:nvPr/>
        </p:nvSpPr>
        <p:spPr bwMode="auto">
          <a:xfrm>
            <a:off x="10511643" y="3852864"/>
            <a:ext cx="930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t>230.5 nm</a:t>
            </a:r>
          </a:p>
        </p:txBody>
      </p:sp>
      <p:sp>
        <p:nvSpPr>
          <p:cNvPr id="52" name="Textfeld 46">
            <a:extLst>
              <a:ext uri="{FF2B5EF4-FFF2-40B4-BE49-F238E27FC236}">
                <a16:creationId xmlns:a16="http://schemas.microsoft.com/office/drawing/2014/main" id="{53AF8EB5-401C-481E-937A-A3DCE38A93DB}"/>
              </a:ext>
            </a:extLst>
          </p:cNvPr>
          <p:cNvSpPr txBox="1">
            <a:spLocks noChangeArrowheads="1"/>
          </p:cNvSpPr>
          <p:nvPr/>
        </p:nvSpPr>
        <p:spPr bwMode="auto">
          <a:xfrm>
            <a:off x="8547904" y="3171827"/>
            <a:ext cx="781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t>159 nm</a:t>
            </a:r>
          </a:p>
        </p:txBody>
      </p:sp>
      <p:sp>
        <p:nvSpPr>
          <p:cNvPr id="53" name="Textfeld 47">
            <a:extLst>
              <a:ext uri="{FF2B5EF4-FFF2-40B4-BE49-F238E27FC236}">
                <a16:creationId xmlns:a16="http://schemas.microsoft.com/office/drawing/2014/main" id="{87AF4802-33B8-49F0-A77F-64B8F6AED910}"/>
              </a:ext>
            </a:extLst>
          </p:cNvPr>
          <p:cNvSpPr txBox="1">
            <a:spLocks noChangeArrowheads="1"/>
          </p:cNvSpPr>
          <p:nvPr/>
        </p:nvSpPr>
        <p:spPr bwMode="auto">
          <a:xfrm>
            <a:off x="10083018" y="3209927"/>
            <a:ext cx="11191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latin typeface="Symbol" panose="05050102010706020507" pitchFamily="18" charset="2"/>
              </a:rPr>
              <a:t>g</a:t>
            </a:r>
            <a:r>
              <a:rPr lang="de-DE" altLang="de-DE" sz="1400"/>
              <a:t> = 360 kHz</a:t>
            </a:r>
          </a:p>
        </p:txBody>
      </p:sp>
      <p:sp>
        <p:nvSpPr>
          <p:cNvPr id="54" name="Textfeld 48">
            <a:extLst>
              <a:ext uri="{FF2B5EF4-FFF2-40B4-BE49-F238E27FC236}">
                <a16:creationId xmlns:a16="http://schemas.microsoft.com/office/drawing/2014/main" id="{8140D849-8EA9-4176-BA0C-3E6CD4C5B94C}"/>
              </a:ext>
            </a:extLst>
          </p:cNvPr>
          <p:cNvSpPr txBox="1">
            <a:spLocks noChangeArrowheads="1"/>
          </p:cNvSpPr>
          <p:nvPr/>
        </p:nvSpPr>
        <p:spPr bwMode="auto">
          <a:xfrm>
            <a:off x="10302093" y="4548189"/>
            <a:ext cx="97948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latin typeface="Symbol" panose="05050102010706020507" pitchFamily="18" charset="2"/>
              </a:rPr>
              <a:t>g</a:t>
            </a:r>
            <a:r>
              <a:rPr lang="de-DE" altLang="de-DE" sz="1400"/>
              <a:t> = 0.8 Hz</a:t>
            </a:r>
          </a:p>
        </p:txBody>
      </p:sp>
      <p:sp>
        <p:nvSpPr>
          <p:cNvPr id="55" name="Textfeld 49">
            <a:extLst>
              <a:ext uri="{FF2B5EF4-FFF2-40B4-BE49-F238E27FC236}">
                <a16:creationId xmlns:a16="http://schemas.microsoft.com/office/drawing/2014/main" id="{76C066BA-2DA5-4322-9A53-29C09E23CAE9}"/>
              </a:ext>
            </a:extLst>
          </p:cNvPr>
          <p:cNvSpPr txBox="1">
            <a:spLocks noChangeArrowheads="1"/>
          </p:cNvSpPr>
          <p:nvPr/>
        </p:nvSpPr>
        <p:spPr bwMode="auto">
          <a:xfrm>
            <a:off x="9147980" y="2109789"/>
            <a:ext cx="1177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latin typeface="Symbol" panose="05050102010706020507" pitchFamily="18" charset="2"/>
              </a:rPr>
              <a:t>g</a:t>
            </a:r>
            <a:r>
              <a:rPr lang="de-DE" altLang="de-DE" sz="1400"/>
              <a:t> = 194 MHz</a:t>
            </a:r>
          </a:p>
        </p:txBody>
      </p:sp>
      <p:cxnSp>
        <p:nvCxnSpPr>
          <p:cNvPr id="56" name="Gerade Verbindung 50">
            <a:extLst>
              <a:ext uri="{FF2B5EF4-FFF2-40B4-BE49-F238E27FC236}">
                <a16:creationId xmlns:a16="http://schemas.microsoft.com/office/drawing/2014/main" id="{9AE41456-08D9-492C-ADA8-1AC47774D80F}"/>
              </a:ext>
            </a:extLst>
          </p:cNvPr>
          <p:cNvCxnSpPr/>
          <p:nvPr/>
        </p:nvCxnSpPr>
        <p:spPr>
          <a:xfrm>
            <a:off x="9246405" y="2501901"/>
            <a:ext cx="74771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57" name="Textfeld 55">
            <a:extLst>
              <a:ext uri="{FF2B5EF4-FFF2-40B4-BE49-F238E27FC236}">
                <a16:creationId xmlns:a16="http://schemas.microsoft.com/office/drawing/2014/main" id="{67AB8350-0E26-4AD3-89BB-E2CA0832709B}"/>
              </a:ext>
            </a:extLst>
          </p:cNvPr>
          <p:cNvSpPr txBox="1">
            <a:spLocks noChangeArrowheads="1"/>
          </p:cNvSpPr>
          <p:nvPr/>
        </p:nvSpPr>
        <p:spPr bwMode="auto">
          <a:xfrm>
            <a:off x="8686017" y="2324101"/>
            <a:ext cx="546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000" baseline="30000"/>
              <a:t>1</a:t>
            </a:r>
            <a:r>
              <a:rPr lang="de-DE" altLang="de-DE" sz="2000"/>
              <a:t>P</a:t>
            </a:r>
            <a:r>
              <a:rPr lang="de-DE" altLang="de-DE" sz="2000" baseline="-25000"/>
              <a:t>1</a:t>
            </a:r>
            <a:endParaRPr lang="de-DE" altLang="de-DE" sz="2000"/>
          </a:p>
        </p:txBody>
      </p:sp>
      <p:sp>
        <p:nvSpPr>
          <p:cNvPr id="58" name="Ellipse 57">
            <a:extLst>
              <a:ext uri="{FF2B5EF4-FFF2-40B4-BE49-F238E27FC236}">
                <a16:creationId xmlns:a16="http://schemas.microsoft.com/office/drawing/2014/main" id="{207AFE65-AA8D-46C6-9A4E-190185ED0C22}"/>
              </a:ext>
            </a:extLst>
          </p:cNvPr>
          <p:cNvSpPr/>
          <p:nvPr/>
        </p:nvSpPr>
        <p:spPr bwMode="auto">
          <a:xfrm>
            <a:off x="10202079" y="4464051"/>
            <a:ext cx="1081088" cy="431800"/>
          </a:xfrm>
          <a:prstGeom prst="ellipse">
            <a:avLst/>
          </a:prstGeom>
          <a:noFill/>
          <a:ln w="2540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59" name="Ellipse 58">
            <a:extLst>
              <a:ext uri="{FF2B5EF4-FFF2-40B4-BE49-F238E27FC236}">
                <a16:creationId xmlns:a16="http://schemas.microsoft.com/office/drawing/2014/main" id="{DC681B5C-7F4A-4D78-AB8C-1FA1672560E9}"/>
              </a:ext>
            </a:extLst>
          </p:cNvPr>
          <p:cNvSpPr/>
          <p:nvPr/>
        </p:nvSpPr>
        <p:spPr bwMode="auto">
          <a:xfrm>
            <a:off x="10059205" y="3140076"/>
            <a:ext cx="1133475" cy="436562"/>
          </a:xfrm>
          <a:prstGeom prst="ellipse">
            <a:avLst/>
          </a:prstGeom>
          <a:noFill/>
          <a:ln w="22225">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sp>
        <p:nvSpPr>
          <p:cNvPr id="60" name="Rechteck 3">
            <a:extLst>
              <a:ext uri="{FF2B5EF4-FFF2-40B4-BE49-F238E27FC236}">
                <a16:creationId xmlns:a16="http://schemas.microsoft.com/office/drawing/2014/main" id="{A03E6929-BE4D-4170-93EC-3FD0EA7E3F18}"/>
              </a:ext>
            </a:extLst>
          </p:cNvPr>
          <p:cNvSpPr>
            <a:spLocks noChangeArrowheads="1"/>
          </p:cNvSpPr>
          <p:nvPr/>
        </p:nvSpPr>
        <p:spPr bwMode="auto">
          <a:xfrm>
            <a:off x="7285990" y="6356351"/>
            <a:ext cx="4279900" cy="307975"/>
          </a:xfrm>
          <a:prstGeom prst="rect">
            <a:avLst/>
          </a:prstGeom>
          <a:noFill/>
          <a:ln w="9525">
            <a:noFill/>
            <a:miter lim="800000"/>
            <a:headEnd/>
            <a:tailEnd/>
          </a:ln>
        </p:spPr>
        <p:txBody>
          <a:bodyPr>
            <a:spAutoFit/>
          </a:bodyPr>
          <a:lstStyle/>
          <a:p>
            <a:pPr>
              <a:defRPr/>
            </a:pPr>
            <a:r>
              <a:rPr lang="de-DE" sz="1400" i="1" dirty="0">
                <a:latin typeface="+mn-lt"/>
              </a:rPr>
              <a:t>N. </a:t>
            </a:r>
            <a:r>
              <a:rPr lang="de-DE" sz="1400" i="1" dirty="0" err="1">
                <a:latin typeface="+mn-lt"/>
              </a:rPr>
              <a:t>Herschbach</a:t>
            </a:r>
            <a:r>
              <a:rPr lang="de-DE" sz="1400" i="1" dirty="0">
                <a:latin typeface="+mn-lt"/>
              </a:rPr>
              <a:t> et al., </a:t>
            </a:r>
            <a:r>
              <a:rPr lang="de-DE" sz="1400" i="1" dirty="0" err="1">
                <a:latin typeface="+mn-lt"/>
              </a:rPr>
              <a:t>Appl</a:t>
            </a:r>
            <a:r>
              <a:rPr lang="de-DE" sz="1400" i="1" dirty="0">
                <a:latin typeface="+mn-lt"/>
              </a:rPr>
              <a:t>. Phys. B 107, 891 (</a:t>
            </a:r>
            <a:r>
              <a:rPr lang="de-DE" sz="1400" b="1" i="1" dirty="0">
                <a:latin typeface="+mn-lt"/>
              </a:rPr>
              <a:t>2012</a:t>
            </a:r>
            <a:r>
              <a:rPr lang="de-DE" sz="1400" i="1" dirty="0">
                <a:latin typeface="+mn-lt"/>
              </a:rPr>
              <a:t>) </a:t>
            </a:r>
          </a:p>
        </p:txBody>
      </p:sp>
      <p:sp>
        <p:nvSpPr>
          <p:cNvPr id="61" name="Textfeld 1">
            <a:extLst>
              <a:ext uri="{FF2B5EF4-FFF2-40B4-BE49-F238E27FC236}">
                <a16:creationId xmlns:a16="http://schemas.microsoft.com/office/drawing/2014/main" id="{3A9441C7-3AE4-4BB3-9185-0FF881C1A279}"/>
              </a:ext>
            </a:extLst>
          </p:cNvPr>
          <p:cNvSpPr txBox="1">
            <a:spLocks noChangeArrowheads="1"/>
          </p:cNvSpPr>
          <p:nvPr/>
        </p:nvSpPr>
        <p:spPr bwMode="auto">
          <a:xfrm>
            <a:off x="441086" y="1146404"/>
            <a:ext cx="5037138"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800" b="1" baseline="30000" dirty="0">
                <a:latin typeface="Calibri" panose="020F0502020204030204" pitchFamily="34" charset="0"/>
              </a:rPr>
              <a:t>115</a:t>
            </a:r>
            <a:r>
              <a:rPr lang="de-DE" altLang="de-DE" sz="2800" b="1" dirty="0">
                <a:latin typeface="Calibri" panose="020F0502020204030204" pitchFamily="34" charset="0"/>
              </a:rPr>
              <a:t>In</a:t>
            </a:r>
            <a:r>
              <a:rPr lang="de-DE" altLang="de-DE" sz="2800" b="1" baseline="30000" dirty="0">
                <a:latin typeface="Calibri" panose="020F0502020204030204" pitchFamily="34" charset="0"/>
              </a:rPr>
              <a:t>+ </a:t>
            </a:r>
            <a:r>
              <a:rPr lang="de-DE" altLang="de-DE" sz="2800" b="1" dirty="0">
                <a:latin typeface="Calibri" panose="020F0502020204030204" pitchFamily="34" charset="0"/>
              </a:rPr>
              <a:t> </a:t>
            </a:r>
            <a:r>
              <a:rPr lang="de-DE" altLang="de-DE" sz="2800" dirty="0">
                <a:latin typeface="Calibri" panose="020F0502020204030204" pitchFamily="34" charset="0"/>
              </a:rPr>
              <a:t>…a </a:t>
            </a:r>
            <a:r>
              <a:rPr lang="de-DE" altLang="de-DE" sz="2800" dirty="0" err="1">
                <a:latin typeface="Calibri" panose="020F0502020204030204" pitchFamily="34" charset="0"/>
              </a:rPr>
              <a:t>first</a:t>
            </a:r>
            <a:r>
              <a:rPr lang="de-DE" altLang="de-DE" sz="2800" dirty="0">
                <a:latin typeface="Calibri" panose="020F0502020204030204" pitchFamily="34" charset="0"/>
              </a:rPr>
              <a:t> „</a:t>
            </a:r>
            <a:r>
              <a:rPr lang="de-DE" altLang="de-DE" sz="2800" i="1" dirty="0">
                <a:latin typeface="Calibri" panose="020F0502020204030204" pitchFamily="34" charset="0"/>
              </a:rPr>
              <a:t>simple</a:t>
            </a:r>
            <a:r>
              <a:rPr lang="de-DE" altLang="de-DE" sz="2800" dirty="0">
                <a:latin typeface="Calibri" panose="020F0502020204030204" pitchFamily="34" charset="0"/>
              </a:rPr>
              <a:t>“ </a:t>
            </a:r>
            <a:r>
              <a:rPr lang="de-DE" altLang="de-DE" sz="2800" dirty="0" err="1">
                <a:latin typeface="Calibri" panose="020F0502020204030204" pitchFamily="34" charset="0"/>
              </a:rPr>
              <a:t>approach</a:t>
            </a:r>
            <a:r>
              <a:rPr lang="de-DE" altLang="de-DE" sz="2800" dirty="0">
                <a:latin typeface="Calibri" panose="020F0502020204030204" pitchFamily="34" charset="0"/>
              </a:rPr>
              <a:t>:</a:t>
            </a:r>
          </a:p>
        </p:txBody>
      </p:sp>
      <p:sp>
        <p:nvSpPr>
          <p:cNvPr id="64" name="Textfeld 63">
            <a:extLst>
              <a:ext uri="{FF2B5EF4-FFF2-40B4-BE49-F238E27FC236}">
                <a16:creationId xmlns:a16="http://schemas.microsoft.com/office/drawing/2014/main" id="{758F7D22-2AB6-45C6-B7B2-D2287BF8B0FB}"/>
              </a:ext>
            </a:extLst>
          </p:cNvPr>
          <p:cNvSpPr txBox="1"/>
          <p:nvPr/>
        </p:nvSpPr>
        <p:spPr>
          <a:xfrm>
            <a:off x="265384" y="6356549"/>
            <a:ext cx="6210300" cy="307777"/>
          </a:xfrm>
          <a:prstGeom prst="rect">
            <a:avLst/>
          </a:prstGeom>
          <a:noFill/>
        </p:spPr>
        <p:txBody>
          <a:bodyPr wrap="square">
            <a:spAutoFit/>
          </a:bodyPr>
          <a:lstStyle/>
          <a:p>
            <a:r>
              <a:rPr lang="nb-NO" sz="1400" b="0" i="1" u="none" strike="noStrike" baseline="0" dirty="0">
                <a:latin typeface="+mn-lt"/>
              </a:rPr>
              <a:t>[1] Safronova et al., Phys. Rev. Lett. 107, 143006 (</a:t>
            </a:r>
            <a:r>
              <a:rPr lang="nb-NO" sz="1400" b="1" i="1" u="none" strike="noStrike" baseline="0" dirty="0">
                <a:latin typeface="+mn-lt"/>
              </a:rPr>
              <a:t>2011</a:t>
            </a:r>
            <a:r>
              <a:rPr lang="nb-NO" sz="1400" b="0" i="1" u="none" strike="noStrike" baseline="0" dirty="0">
                <a:latin typeface="+mn-lt"/>
              </a:rPr>
              <a:t>)</a:t>
            </a:r>
            <a:endParaRPr lang="de-DE" sz="1400" i="1" dirty="0">
              <a:latin typeface="+mn-lt"/>
            </a:endParaRPr>
          </a:p>
        </p:txBody>
      </p:sp>
      <p:sp>
        <p:nvSpPr>
          <p:cNvPr id="65" name="Ellipse 64">
            <a:extLst>
              <a:ext uri="{FF2B5EF4-FFF2-40B4-BE49-F238E27FC236}">
                <a16:creationId xmlns:a16="http://schemas.microsoft.com/office/drawing/2014/main" id="{913AE4B0-5E15-4315-9AD4-7D7399E6017E}"/>
              </a:ext>
            </a:extLst>
          </p:cNvPr>
          <p:cNvSpPr/>
          <p:nvPr/>
        </p:nvSpPr>
        <p:spPr>
          <a:xfrm>
            <a:off x="10632508" y="909951"/>
            <a:ext cx="1152000" cy="1151412"/>
          </a:xfrm>
          <a:prstGeom prst="ellipse">
            <a:avLst/>
          </a:prstGeom>
          <a:solidFill>
            <a:srgbClr val="7030A0"/>
          </a:solidFill>
          <a:ln>
            <a:noFill/>
          </a:ln>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baseline="30000" dirty="0"/>
              <a:t>172</a:t>
            </a:r>
            <a:r>
              <a:rPr lang="de-DE" dirty="0"/>
              <a:t>Yb</a:t>
            </a:r>
            <a:r>
              <a:rPr lang="de-DE" baseline="30000" dirty="0"/>
              <a:t>+</a:t>
            </a:r>
            <a:endParaRPr lang="de-DE" dirty="0"/>
          </a:p>
        </p:txBody>
      </p:sp>
      <p:sp>
        <p:nvSpPr>
          <p:cNvPr id="67" name="Textfeld 25">
            <a:extLst>
              <a:ext uri="{FF2B5EF4-FFF2-40B4-BE49-F238E27FC236}">
                <a16:creationId xmlns:a16="http://schemas.microsoft.com/office/drawing/2014/main" id="{8220DECA-280C-4445-B160-7C98309755AD}"/>
              </a:ext>
            </a:extLst>
          </p:cNvPr>
          <p:cNvSpPr txBox="1">
            <a:spLocks noChangeArrowheads="1"/>
          </p:cNvSpPr>
          <p:nvPr/>
        </p:nvSpPr>
        <p:spPr bwMode="auto">
          <a:xfrm>
            <a:off x="10194009" y="1256196"/>
            <a:ext cx="319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a:t>+</a:t>
            </a:r>
          </a:p>
        </p:txBody>
      </p:sp>
      <p:sp>
        <p:nvSpPr>
          <p:cNvPr id="68" name="Ellipse 67">
            <a:extLst>
              <a:ext uri="{FF2B5EF4-FFF2-40B4-BE49-F238E27FC236}">
                <a16:creationId xmlns:a16="http://schemas.microsoft.com/office/drawing/2014/main" id="{1C2A7CCB-8466-436E-89F8-187D0D179606}"/>
              </a:ext>
            </a:extLst>
          </p:cNvPr>
          <p:cNvSpPr/>
          <p:nvPr/>
        </p:nvSpPr>
        <p:spPr>
          <a:xfrm>
            <a:off x="9079706" y="953469"/>
            <a:ext cx="1003312" cy="967407"/>
          </a:xfrm>
          <a:prstGeom prst="ellipse">
            <a:avLst/>
          </a:prstGeom>
          <a:solidFill>
            <a:srgbClr val="0033CC"/>
          </a:solidFill>
          <a:ln>
            <a:noFill/>
          </a:ln>
          <a:scene3d>
            <a:camera prst="orthographicFront"/>
            <a:lightRig rig="twoPt" dir="t">
              <a:rot lat="0" lon="0" rev="6600000"/>
            </a:lightRig>
          </a:scene3d>
          <a:sp3d extrusionH="76200" contourW="12700" prstMaterial="plastic">
            <a:bevelT/>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baseline="30000" dirty="0"/>
              <a:t>115</a:t>
            </a:r>
            <a:r>
              <a:rPr lang="de-DE" dirty="0"/>
              <a:t>In</a:t>
            </a:r>
            <a:r>
              <a:rPr lang="de-DE" baseline="30000" dirty="0"/>
              <a:t>+</a:t>
            </a:r>
            <a:endParaRPr lang="de-DE" dirty="0"/>
          </a:p>
        </p:txBody>
      </p:sp>
      <p:sp>
        <p:nvSpPr>
          <p:cNvPr id="69" name="Textfeld 25">
            <a:extLst>
              <a:ext uri="{FF2B5EF4-FFF2-40B4-BE49-F238E27FC236}">
                <a16:creationId xmlns:a16="http://schemas.microsoft.com/office/drawing/2014/main" id="{B5138F18-2941-4F19-B610-599C982A0F56}"/>
              </a:ext>
            </a:extLst>
          </p:cNvPr>
          <p:cNvSpPr txBox="1">
            <a:spLocks noChangeArrowheads="1"/>
          </p:cNvSpPr>
          <p:nvPr/>
        </p:nvSpPr>
        <p:spPr bwMode="auto">
          <a:xfrm>
            <a:off x="10194009" y="1262546"/>
            <a:ext cx="319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a:t>+</a:t>
            </a:r>
          </a:p>
        </p:txBody>
      </p:sp>
      <p:sp>
        <p:nvSpPr>
          <p:cNvPr id="2" name="Text Box 47">
            <a:extLst>
              <a:ext uri="{FF2B5EF4-FFF2-40B4-BE49-F238E27FC236}">
                <a16:creationId xmlns:a16="http://schemas.microsoft.com/office/drawing/2014/main" id="{2BC5E486-1E0B-0E66-272C-D6761D83ADB8}"/>
              </a:ext>
            </a:extLst>
          </p:cNvPr>
          <p:cNvSpPr txBox="1">
            <a:spLocks noChangeArrowheads="1"/>
          </p:cNvSpPr>
          <p:nvPr/>
        </p:nvSpPr>
        <p:spPr bwMode="auto">
          <a:xfrm>
            <a:off x="576110" y="2172687"/>
            <a:ext cx="7768594" cy="1492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marL="342900" indent="-342900" eaLnBrk="1" hangingPunct="1">
              <a:spcBef>
                <a:spcPts val="1200"/>
              </a:spcBef>
              <a:defRPr/>
            </a:pPr>
            <a:r>
              <a:rPr lang="de-DE" altLang="de-DE" sz="2000" dirty="0">
                <a:latin typeface="Calibri" panose="020F0502020204030204" pitchFamily="34" charset="0"/>
                <a:cs typeface="Calibri" panose="020F0502020204030204" pitchFamily="34" charset="0"/>
              </a:rPr>
              <a:t>Large mass, m = 115 u:</a:t>
            </a:r>
            <a:endParaRPr lang="de-DE" altLang="de-DE" sz="2000" dirty="0">
              <a:solidFill>
                <a:srgbClr val="333399"/>
              </a:solidFill>
              <a:latin typeface="Calibri" panose="020F0502020204030204" pitchFamily="34" charset="0"/>
              <a:cs typeface="Calibri" panose="020F0502020204030204" pitchFamily="34" charset="0"/>
            </a:endParaRPr>
          </a:p>
          <a:p>
            <a:pPr eaLnBrk="1" hangingPunct="1">
              <a:spcBef>
                <a:spcPts val="600"/>
              </a:spcBef>
              <a:buNone/>
              <a:defRPr/>
            </a:pPr>
            <a:r>
              <a:rPr lang="de-DE" altLang="de-DE" sz="2000" dirty="0">
                <a:latin typeface="Calibri" panose="020F0502020204030204" pitchFamily="34" charset="0"/>
                <a:cs typeface="Calibri" panose="020F0502020204030204" pitchFamily="34" charset="0"/>
              </a:rPr>
              <a:t>      </a:t>
            </a:r>
            <a:r>
              <a:rPr lang="de-DE" altLang="de-DE" sz="2000" b="1" dirty="0">
                <a:latin typeface="Calibri" panose="020F0502020204030204" pitchFamily="34" charset="0"/>
                <a:cs typeface="Calibri" panose="020F0502020204030204" pitchFamily="34" charset="0"/>
              </a:rPr>
              <a:t>Time dilation</a:t>
            </a:r>
            <a:r>
              <a:rPr lang="de-DE" altLang="de-DE" sz="2000" dirty="0">
                <a:latin typeface="Calibri" panose="020F0502020204030204" pitchFamily="34" charset="0"/>
                <a:cs typeface="Calibri" panose="020F0502020204030204" pitchFamily="34" charset="0"/>
              </a:rPr>
              <a:t>: </a:t>
            </a:r>
            <a:r>
              <a:rPr lang="de-DE" altLang="de-DE" sz="2000" dirty="0">
                <a:latin typeface="Symbol" panose="05050102010706020507" pitchFamily="18" charset="2"/>
                <a:cs typeface="Calibri" panose="020F0502020204030204" pitchFamily="34" charset="0"/>
              </a:rPr>
              <a:t>  /n</a:t>
            </a:r>
            <a:r>
              <a:rPr lang="de-DE" altLang="de-DE" sz="2000" dirty="0">
                <a:latin typeface="Calibri" panose="020F0502020204030204" pitchFamily="34" charset="0"/>
                <a:cs typeface="Calibri" panose="020F0502020204030204" pitchFamily="34" charset="0"/>
              </a:rPr>
              <a:t> = - E</a:t>
            </a:r>
            <a:r>
              <a:rPr lang="de-DE" altLang="de-DE" sz="2000" baseline="-25000" dirty="0">
                <a:latin typeface="Calibri" panose="020F0502020204030204" pitchFamily="34" charset="0"/>
                <a:cs typeface="Calibri" panose="020F0502020204030204" pitchFamily="34" charset="0"/>
              </a:rPr>
              <a:t>kin</a:t>
            </a:r>
            <a:r>
              <a:rPr lang="de-DE" altLang="de-DE" sz="2000" dirty="0">
                <a:latin typeface="Calibri" panose="020F0502020204030204" pitchFamily="34" charset="0"/>
                <a:cs typeface="Calibri" panose="020F0502020204030204" pitchFamily="34" charset="0"/>
              </a:rPr>
              <a:t>/mc</a:t>
            </a:r>
            <a:r>
              <a:rPr lang="de-DE" altLang="de-DE" sz="2000" baseline="30000" dirty="0">
                <a:latin typeface="Calibri" panose="020F0502020204030204" pitchFamily="34" charset="0"/>
                <a:cs typeface="Calibri" panose="020F0502020204030204" pitchFamily="34" charset="0"/>
              </a:rPr>
              <a:t>2</a:t>
            </a:r>
            <a:r>
              <a:rPr lang="de-DE" altLang="de-DE" sz="2000" dirty="0">
                <a:latin typeface="Calibri" panose="020F0502020204030204" pitchFamily="34" charset="0"/>
                <a:cs typeface="Calibri" panose="020F0502020204030204" pitchFamily="34" charset="0"/>
              </a:rPr>
              <a:t> = - v²/2c²  = -</a:t>
            </a:r>
            <a:r>
              <a:rPr lang="de-DE" altLang="de-DE" sz="2000" b="1" dirty="0">
                <a:latin typeface="Calibri" panose="020F0502020204030204" pitchFamily="34" charset="0"/>
                <a:cs typeface="Calibri" panose="020F0502020204030204" pitchFamily="34" charset="0"/>
              </a:rPr>
              <a:t>10</a:t>
            </a:r>
            <a:r>
              <a:rPr lang="de-DE" altLang="de-DE" sz="2000" b="1" baseline="30000" dirty="0">
                <a:latin typeface="Calibri" panose="020F0502020204030204" pitchFamily="34" charset="0"/>
                <a:cs typeface="Calibri" panose="020F0502020204030204" pitchFamily="34" charset="0"/>
              </a:rPr>
              <a:t>-18</a:t>
            </a:r>
            <a:r>
              <a:rPr lang="de-DE" altLang="de-DE" sz="2000" b="1" dirty="0">
                <a:latin typeface="Calibri" panose="020F0502020204030204" pitchFamily="34" charset="0"/>
                <a:cs typeface="Calibri" panose="020F0502020204030204" pitchFamily="34" charset="0"/>
              </a:rPr>
              <a:t> @T</a:t>
            </a:r>
            <a:r>
              <a:rPr lang="de-DE" altLang="de-DE" sz="2000" b="1" baseline="-25000" dirty="0">
                <a:latin typeface="Calibri" panose="020F0502020204030204" pitchFamily="34" charset="0"/>
                <a:cs typeface="Calibri" panose="020F0502020204030204" pitchFamily="34" charset="0"/>
              </a:rPr>
              <a:t>Doppler</a:t>
            </a:r>
            <a:r>
              <a:rPr lang="de-DE" altLang="de-DE" sz="2000" b="1" dirty="0">
                <a:latin typeface="Calibri" panose="020F0502020204030204" pitchFamily="34" charset="0"/>
                <a:cs typeface="Calibri" panose="020F0502020204030204" pitchFamily="34" charset="0"/>
              </a:rPr>
              <a:t> = 0.5 </a:t>
            </a:r>
            <a:r>
              <a:rPr lang="de-DE" altLang="de-DE" sz="2000" b="1" dirty="0" err="1">
                <a:latin typeface="Calibri" panose="020F0502020204030204" pitchFamily="34" charset="0"/>
                <a:cs typeface="Calibri" panose="020F0502020204030204" pitchFamily="34" charset="0"/>
              </a:rPr>
              <a:t>mK</a:t>
            </a:r>
            <a:r>
              <a:rPr lang="de-DE" altLang="de-DE" sz="2000" b="1" dirty="0">
                <a:latin typeface="Calibri" panose="020F0502020204030204" pitchFamily="34" charset="0"/>
                <a:cs typeface="Calibri" panose="020F0502020204030204" pitchFamily="34" charset="0"/>
              </a:rPr>
              <a:t>   </a:t>
            </a:r>
            <a:endParaRPr lang="de-DE" altLang="de-DE" sz="2000" b="1" baseline="30000" dirty="0">
              <a:latin typeface="Calibri" panose="020F0502020204030204" pitchFamily="34" charset="0"/>
              <a:cs typeface="Calibri" panose="020F0502020204030204" pitchFamily="34" charset="0"/>
            </a:endParaRPr>
          </a:p>
          <a:p>
            <a:pPr eaLnBrk="1" hangingPunct="1">
              <a:lnSpc>
                <a:spcPct val="130000"/>
              </a:lnSpc>
              <a:spcBef>
                <a:spcPct val="0"/>
              </a:spcBef>
              <a:buFont typeface="Wingdings" pitchFamily="2" charset="2"/>
              <a:buChar char="§"/>
              <a:defRPr/>
            </a:pPr>
            <a:endParaRPr lang="de-DE" altLang="de-DE" sz="2000" dirty="0">
              <a:latin typeface="Calibri" panose="020F0502020204030204" pitchFamily="34" charset="0"/>
              <a:cs typeface="Calibri" panose="020F0502020204030204" pitchFamily="34" charset="0"/>
            </a:endParaRPr>
          </a:p>
          <a:p>
            <a:pPr eaLnBrk="1" hangingPunct="1">
              <a:spcBef>
                <a:spcPct val="0"/>
              </a:spcBef>
              <a:buFont typeface="Wingdings" pitchFamily="2" charset="2"/>
              <a:buChar char="§"/>
              <a:defRPr/>
            </a:pPr>
            <a:endParaRPr lang="de-DE" altLang="de-DE" sz="2000" dirty="0">
              <a:latin typeface="Calibri" panose="020F0502020204030204" pitchFamily="34" charset="0"/>
              <a:cs typeface="Calibri" panose="020F0502020204030204" pitchFamily="34" charset="0"/>
              <a:sym typeface="Mathematica1" pitchFamily="2" charset="2"/>
            </a:endParaRPr>
          </a:p>
        </p:txBody>
      </p:sp>
      <p:sp>
        <p:nvSpPr>
          <p:cNvPr id="3" name="Rechteck 24">
            <a:extLst>
              <a:ext uri="{FF2B5EF4-FFF2-40B4-BE49-F238E27FC236}">
                <a16:creationId xmlns:a16="http://schemas.microsoft.com/office/drawing/2014/main" id="{EE299C74-433E-F606-BE94-B9AEAF566D64}"/>
              </a:ext>
            </a:extLst>
          </p:cNvPr>
          <p:cNvSpPr>
            <a:spLocks noChangeArrowheads="1"/>
          </p:cNvSpPr>
          <p:nvPr/>
        </p:nvSpPr>
        <p:spPr bwMode="auto">
          <a:xfrm>
            <a:off x="581826" y="3250019"/>
            <a:ext cx="762337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marL="342900" indent="-342900" eaLnBrk="1" hangingPunct="1">
              <a:spcBef>
                <a:spcPct val="0"/>
              </a:spcBef>
              <a:defRPr/>
            </a:pPr>
            <a:r>
              <a:rPr lang="de-DE" altLang="de-DE" sz="2000" b="1" dirty="0">
                <a:latin typeface="Calibri" panose="020F0502020204030204" pitchFamily="34" charset="0"/>
                <a:cs typeface="Calibri" panose="020F0502020204030204" pitchFamily="34" charset="0"/>
              </a:rPr>
              <a:t>Low </a:t>
            </a:r>
            <a:r>
              <a:rPr lang="de-DE" altLang="de-DE" sz="2000" b="1" dirty="0" err="1">
                <a:latin typeface="Calibri" panose="020F0502020204030204" pitchFamily="34" charset="0"/>
                <a:cs typeface="Calibri" panose="020F0502020204030204" pitchFamily="34" charset="0"/>
              </a:rPr>
              <a:t>blackbody</a:t>
            </a:r>
            <a:r>
              <a:rPr lang="de-DE" altLang="de-DE" sz="2000" b="1" dirty="0">
                <a:latin typeface="Calibri" panose="020F0502020204030204" pitchFamily="34" charset="0"/>
                <a:cs typeface="Calibri" panose="020F0502020204030204" pitchFamily="34" charset="0"/>
              </a:rPr>
              <a:t> shift</a:t>
            </a:r>
            <a:r>
              <a:rPr lang="de-DE" altLang="de-DE" sz="2000" baseline="30000" dirty="0">
                <a:latin typeface="Calibri" panose="020F0502020204030204" pitchFamily="34" charset="0"/>
                <a:cs typeface="Calibri" panose="020F0502020204030204" pitchFamily="34" charset="0"/>
              </a:rPr>
              <a:t>[1]</a:t>
            </a:r>
            <a:r>
              <a:rPr lang="de-DE" altLang="de-DE" sz="2000" dirty="0">
                <a:latin typeface="Calibri" panose="020F0502020204030204" pitchFamily="34" charset="0"/>
                <a:cs typeface="Calibri" panose="020F0502020204030204" pitchFamily="34" charset="0"/>
              </a:rPr>
              <a:t>:  </a:t>
            </a:r>
            <a:r>
              <a:rPr lang="de-DE" altLang="de-DE" sz="2000" dirty="0">
                <a:latin typeface="Symbol" panose="05050102010706020507" pitchFamily="18" charset="2"/>
                <a:cs typeface="Calibri" panose="020F0502020204030204" pitchFamily="34" charset="0"/>
              </a:rPr>
              <a:t>Da</a:t>
            </a:r>
            <a:r>
              <a:rPr lang="de-DE" altLang="de-DE" sz="2000" baseline="-25000" dirty="0">
                <a:latin typeface="Calibri" panose="020F0502020204030204" pitchFamily="34" charset="0"/>
                <a:cs typeface="Calibri" panose="020F0502020204030204" pitchFamily="34" charset="0"/>
              </a:rPr>
              <a:t>0</a:t>
            </a:r>
            <a:r>
              <a:rPr lang="de-DE" sz="2000" b="0" i="0" u="none" strike="noStrike" baseline="0" dirty="0">
                <a:latin typeface="CMR7"/>
              </a:rPr>
              <a:t> </a:t>
            </a:r>
            <a:r>
              <a:rPr lang="de-DE" sz="2000" b="0" i="0" u="none" strike="noStrike" baseline="0" dirty="0">
                <a:latin typeface="CMR10"/>
              </a:rPr>
              <a:t>= </a:t>
            </a:r>
            <a:r>
              <a:rPr lang="de-DE" sz="2000" b="0" i="0" u="none" strike="noStrike" dirty="0">
                <a:latin typeface="CMR10"/>
              </a:rPr>
              <a:t>5 x 10</a:t>
            </a:r>
            <a:r>
              <a:rPr lang="de-DE" sz="2000" baseline="30000" dirty="0">
                <a:latin typeface="CMR10"/>
              </a:rPr>
              <a:t>-8</a:t>
            </a:r>
            <a:r>
              <a:rPr lang="de-DE" sz="2000" b="0" i="0" u="none" strike="noStrike" dirty="0">
                <a:latin typeface="CMR10"/>
              </a:rPr>
              <a:t> Hz</a:t>
            </a:r>
            <a:r>
              <a:rPr lang="de-DE" sz="2000" b="0" i="0" u="none" strike="noStrike" baseline="0" dirty="0">
                <a:latin typeface="CMR10"/>
              </a:rPr>
              <a:t>/(V/m)</a:t>
            </a:r>
            <a:r>
              <a:rPr lang="de-DE" sz="2000" dirty="0">
                <a:latin typeface="CMR7"/>
              </a:rPr>
              <a:t>²</a:t>
            </a:r>
            <a:endParaRPr lang="de-DE" altLang="de-DE" sz="2000" dirty="0">
              <a:latin typeface="Calibri" panose="020F0502020204030204" pitchFamily="34" charset="0"/>
              <a:cs typeface="Calibri" panose="020F0502020204030204" pitchFamily="34" charset="0"/>
            </a:endParaRPr>
          </a:p>
          <a:p>
            <a:pPr eaLnBrk="1" hangingPunct="1">
              <a:spcBef>
                <a:spcPct val="0"/>
              </a:spcBef>
              <a:buFontTx/>
              <a:buNone/>
              <a:defRPr/>
            </a:pPr>
            <a:r>
              <a:rPr lang="de-DE" altLang="de-DE" sz="2000" dirty="0">
                <a:latin typeface="Calibri" panose="020F0502020204030204" pitchFamily="34" charset="0"/>
                <a:cs typeface="Calibri" panose="020F0502020204030204" pitchFamily="34" charset="0"/>
              </a:rPr>
              <a:t>      </a:t>
            </a:r>
            <a:r>
              <a:rPr lang="de-DE" altLang="de-DE" sz="2000" dirty="0">
                <a:latin typeface="Symbol" panose="05050102010706020507" pitchFamily="18" charset="2"/>
                <a:cs typeface="Calibri" panose="020F0502020204030204" pitchFamily="34" charset="0"/>
              </a:rPr>
              <a:t>Dn/n </a:t>
            </a:r>
            <a:r>
              <a:rPr lang="de-DE" altLang="de-DE" sz="2000" dirty="0">
                <a:latin typeface="Calibri" panose="020F0502020204030204" pitchFamily="34" charset="0"/>
                <a:cs typeface="Calibri" panose="020F0502020204030204" pitchFamily="34" charset="0"/>
              </a:rPr>
              <a:t>= (1.36 ± 0.1)×10</a:t>
            </a:r>
            <a:r>
              <a:rPr lang="de-DE" altLang="de-DE" sz="2000" baseline="30000" dirty="0">
                <a:latin typeface="Calibri" panose="020F0502020204030204" pitchFamily="34" charset="0"/>
                <a:cs typeface="Calibri" panose="020F0502020204030204" pitchFamily="34" charset="0"/>
              </a:rPr>
              <a:t>-17</a:t>
            </a:r>
            <a:r>
              <a:rPr lang="de-DE" altLang="de-DE" sz="2000" dirty="0">
                <a:latin typeface="Calibri" panose="020F0502020204030204" pitchFamily="34" charset="0"/>
                <a:cs typeface="Calibri" panose="020F0502020204030204" pitchFamily="34" charset="0"/>
              </a:rPr>
              <a:t> @ T = 300 K</a:t>
            </a:r>
          </a:p>
          <a:p>
            <a:pPr eaLnBrk="1" hangingPunct="1">
              <a:spcBef>
                <a:spcPct val="0"/>
              </a:spcBef>
              <a:buFontTx/>
              <a:buNone/>
              <a:defRPr/>
            </a:pPr>
            <a:r>
              <a:rPr lang="de-DE" altLang="de-DE" sz="2000" dirty="0">
                <a:latin typeface="Calibri" panose="020F0502020204030204" pitchFamily="34" charset="0"/>
                <a:cs typeface="Calibri" panose="020F0502020204030204" pitchFamily="34" charset="0"/>
              </a:rPr>
              <a:t>     </a:t>
            </a:r>
            <a:r>
              <a:rPr lang="de-DE" altLang="de-DE" sz="2000" dirty="0">
                <a:solidFill>
                  <a:srgbClr val="808080"/>
                </a:solidFill>
                <a:latin typeface="Calibri" panose="020F0502020204030204" pitchFamily="34" charset="0"/>
                <a:cs typeface="Calibri" panose="020F0502020204030204" pitchFamily="34" charset="0"/>
              </a:rPr>
              <a:t>      </a:t>
            </a:r>
          </a:p>
        </p:txBody>
      </p:sp>
      <p:sp>
        <p:nvSpPr>
          <p:cNvPr id="5" name="Rechteck 29">
            <a:extLst>
              <a:ext uri="{FF2B5EF4-FFF2-40B4-BE49-F238E27FC236}">
                <a16:creationId xmlns:a16="http://schemas.microsoft.com/office/drawing/2014/main" id="{F590C5C4-990F-3CA8-38F8-BAC09A537776}"/>
              </a:ext>
            </a:extLst>
          </p:cNvPr>
          <p:cNvSpPr>
            <a:spLocks noChangeArrowheads="1"/>
          </p:cNvSpPr>
          <p:nvPr/>
        </p:nvSpPr>
        <p:spPr bwMode="auto">
          <a:xfrm>
            <a:off x="576110" y="5207001"/>
            <a:ext cx="632618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marL="342900" indent="-342900" eaLnBrk="1" hangingPunct="1">
              <a:spcBef>
                <a:spcPct val="0"/>
              </a:spcBef>
              <a:defRPr/>
            </a:pPr>
            <a:r>
              <a:rPr lang="de-DE" altLang="de-DE" sz="2000" b="1" dirty="0">
                <a:latin typeface="Calibri" panose="020F0502020204030204" pitchFamily="34" charset="0"/>
                <a:cs typeface="Calibri" panose="020F0502020204030204" pitchFamily="34" charset="0"/>
              </a:rPr>
              <a:t>Directly detectable </a:t>
            </a:r>
            <a:r>
              <a:rPr lang="de-DE" altLang="de-DE" sz="2000" dirty="0">
                <a:latin typeface="Calibri" panose="020F0502020204030204" pitchFamily="34" charset="0"/>
                <a:cs typeface="Calibri" panose="020F0502020204030204" pitchFamily="34" charset="0"/>
              </a:rPr>
              <a:t>transition to </a:t>
            </a:r>
            <a:r>
              <a:rPr lang="de-DE" altLang="de-DE" sz="2000" baseline="30000" dirty="0">
                <a:latin typeface="Calibri" panose="020F0502020204030204" pitchFamily="34" charset="0"/>
                <a:cs typeface="Calibri" panose="020F0502020204030204" pitchFamily="34" charset="0"/>
              </a:rPr>
              <a:t>3</a:t>
            </a:r>
            <a:r>
              <a:rPr lang="de-DE" altLang="de-DE" sz="2000" dirty="0">
                <a:latin typeface="Calibri" panose="020F0502020204030204" pitchFamily="34" charset="0"/>
                <a:cs typeface="Calibri" panose="020F0502020204030204" pitchFamily="34" charset="0"/>
              </a:rPr>
              <a:t>P</a:t>
            </a:r>
            <a:r>
              <a:rPr lang="de-DE" altLang="de-DE" sz="2000" baseline="-25000" dirty="0">
                <a:latin typeface="Calibri" panose="020F0502020204030204" pitchFamily="34" charset="0"/>
                <a:cs typeface="Calibri" panose="020F0502020204030204" pitchFamily="34" charset="0"/>
              </a:rPr>
              <a:t>1</a:t>
            </a:r>
            <a:r>
              <a:rPr lang="de-DE" altLang="de-DE" sz="2000" dirty="0">
                <a:latin typeface="Calibri" panose="020F0502020204030204" pitchFamily="34" charset="0"/>
                <a:cs typeface="Calibri" panose="020F0502020204030204" pitchFamily="34" charset="0"/>
              </a:rPr>
              <a:t>!</a:t>
            </a:r>
            <a:endParaRPr lang="de-DE" altLang="de-DE" sz="2000" baseline="-25000" dirty="0">
              <a:latin typeface="Calibri" panose="020F0502020204030204" pitchFamily="34" charset="0"/>
              <a:cs typeface="Calibri" panose="020F0502020204030204" pitchFamily="34" charset="0"/>
            </a:endParaRPr>
          </a:p>
          <a:p>
            <a:pPr eaLnBrk="1" hangingPunct="1">
              <a:spcBef>
                <a:spcPct val="0"/>
              </a:spcBef>
              <a:buFontTx/>
              <a:buNone/>
              <a:defRPr/>
            </a:pPr>
            <a:r>
              <a:rPr lang="de-DE" altLang="de-DE" sz="2000" dirty="0">
                <a:latin typeface="Calibri" panose="020F0502020204030204" pitchFamily="34" charset="0"/>
                <a:cs typeface="Calibri" panose="020F0502020204030204" pitchFamily="34" charset="0"/>
              </a:rPr>
              <a:t>      direct cooling: T &lt; 100 µK</a:t>
            </a:r>
          </a:p>
        </p:txBody>
      </p:sp>
      <p:cxnSp>
        <p:nvCxnSpPr>
          <p:cNvPr id="6" name="Gerade Verbindung 2">
            <a:extLst>
              <a:ext uri="{FF2B5EF4-FFF2-40B4-BE49-F238E27FC236}">
                <a16:creationId xmlns:a16="http://schemas.microsoft.com/office/drawing/2014/main" id="{25E7D205-F1CF-B76B-BB76-AD73F2E1A0FF}"/>
              </a:ext>
            </a:extLst>
          </p:cNvPr>
          <p:cNvCxnSpPr/>
          <p:nvPr/>
        </p:nvCxnSpPr>
        <p:spPr>
          <a:xfrm>
            <a:off x="4582719" y="2698526"/>
            <a:ext cx="117475" cy="0"/>
          </a:xfrm>
          <a:prstGeom prst="line">
            <a:avLst/>
          </a:prstGeom>
          <a:ln w="19050">
            <a:solidFill>
              <a:srgbClr val="333399"/>
            </a:solidFill>
          </a:ln>
        </p:spPr>
        <p:style>
          <a:lnRef idx="1">
            <a:schemeClr val="accent1"/>
          </a:lnRef>
          <a:fillRef idx="0">
            <a:schemeClr val="accent1"/>
          </a:fillRef>
          <a:effectRef idx="0">
            <a:schemeClr val="accent1"/>
          </a:effectRef>
          <a:fontRef idx="minor">
            <a:schemeClr val="tx1"/>
          </a:fontRef>
        </p:style>
      </p:cxnSp>
      <p:sp>
        <p:nvSpPr>
          <p:cNvPr id="7" name="Rechteck 6">
            <a:extLst>
              <a:ext uri="{FF2B5EF4-FFF2-40B4-BE49-F238E27FC236}">
                <a16:creationId xmlns:a16="http://schemas.microsoft.com/office/drawing/2014/main" id="{467AC6ED-CC54-B700-B36B-940B4291A439}"/>
              </a:ext>
            </a:extLst>
          </p:cNvPr>
          <p:cNvSpPr/>
          <p:nvPr/>
        </p:nvSpPr>
        <p:spPr>
          <a:xfrm>
            <a:off x="576110" y="4278313"/>
            <a:ext cx="5689600" cy="707886"/>
          </a:xfrm>
          <a:prstGeom prst="rect">
            <a:avLst/>
          </a:prstGeom>
        </p:spPr>
        <p:txBody>
          <a:bodyPr>
            <a:spAutoFit/>
          </a:bodyPr>
          <a:lstStyle/>
          <a:p>
            <a:pPr marL="342900" indent="-342900">
              <a:buFont typeface="Arial" panose="020B0604020202020204" pitchFamily="34" charset="0"/>
              <a:buChar char="•"/>
              <a:defRPr/>
            </a:pPr>
            <a:r>
              <a:rPr lang="de-DE" sz="2000" b="1" dirty="0">
                <a:latin typeface="Calibri" panose="020F0502020204030204" pitchFamily="34" charset="0"/>
                <a:cs typeface="Calibri" panose="020F0502020204030204" pitchFamily="34" charset="0"/>
              </a:rPr>
              <a:t>Low 2</a:t>
            </a:r>
            <a:r>
              <a:rPr lang="de-DE" sz="2000" b="1" baseline="30000" dirty="0">
                <a:latin typeface="Calibri" panose="020F0502020204030204" pitchFamily="34" charset="0"/>
                <a:cs typeface="Calibri" panose="020F0502020204030204" pitchFamily="34" charset="0"/>
              </a:rPr>
              <a:t>nd</a:t>
            </a:r>
            <a:r>
              <a:rPr lang="de-DE" sz="2000" b="1" dirty="0">
                <a:latin typeface="Calibri" panose="020F0502020204030204" pitchFamily="34" charset="0"/>
                <a:cs typeface="Calibri" panose="020F0502020204030204" pitchFamily="34" charset="0"/>
              </a:rPr>
              <a:t> order Zeeman shift</a:t>
            </a:r>
            <a:r>
              <a:rPr lang="de-DE" sz="2000" dirty="0">
                <a:latin typeface="Calibri" panose="020F0502020204030204" pitchFamily="34" charset="0"/>
                <a:cs typeface="Calibri" panose="020F0502020204030204" pitchFamily="34" charset="0"/>
              </a:rPr>
              <a:t>:  4.1 Hz/mT²</a:t>
            </a:r>
          </a:p>
          <a:p>
            <a:pPr>
              <a:defRPr/>
            </a:pPr>
            <a:r>
              <a:rPr lang="de-DE" sz="2000" dirty="0">
                <a:solidFill>
                  <a:srgbClr val="002060"/>
                </a:solidFill>
                <a:latin typeface="Calibri" panose="020F0502020204030204" pitchFamily="34" charset="0"/>
                <a:cs typeface="Calibri" panose="020F0502020204030204" pitchFamily="34" charset="0"/>
              </a:rPr>
              <a:t>        </a:t>
            </a:r>
            <a:r>
              <a:rPr lang="de-DE" sz="2000" dirty="0">
                <a:solidFill>
                  <a:srgbClr val="333399"/>
                </a:solidFill>
                <a:latin typeface="Calibri" panose="020F0502020204030204" pitchFamily="34" charset="0"/>
                <a:cs typeface="Calibri" panose="020F0502020204030204" pitchFamily="34" charset="0"/>
              </a:rPr>
              <a:t>(</a:t>
            </a:r>
            <a:r>
              <a:rPr lang="de-DE" sz="2000" baseline="30000" dirty="0">
                <a:solidFill>
                  <a:srgbClr val="333399"/>
                </a:solidFill>
                <a:latin typeface="Calibri" panose="020F0502020204030204" pitchFamily="34" charset="0"/>
                <a:cs typeface="Calibri" panose="020F0502020204030204" pitchFamily="34" charset="0"/>
              </a:rPr>
              <a:t>27</a:t>
            </a:r>
            <a:r>
              <a:rPr lang="de-DE" sz="2000" dirty="0">
                <a:solidFill>
                  <a:srgbClr val="333399"/>
                </a:solidFill>
                <a:latin typeface="Calibri" panose="020F0502020204030204" pitchFamily="34" charset="0"/>
                <a:cs typeface="Calibri" panose="020F0502020204030204" pitchFamily="34" charset="0"/>
              </a:rPr>
              <a:t>Al</a:t>
            </a:r>
            <a:r>
              <a:rPr lang="de-DE" sz="2000" baseline="30000" dirty="0">
                <a:solidFill>
                  <a:srgbClr val="333399"/>
                </a:solidFill>
                <a:latin typeface="Calibri" panose="020F0502020204030204" pitchFamily="34" charset="0"/>
                <a:cs typeface="Calibri" panose="020F0502020204030204" pitchFamily="34" charset="0"/>
              </a:rPr>
              <a:t>+</a:t>
            </a:r>
            <a:r>
              <a:rPr lang="de-DE" sz="2000" dirty="0">
                <a:solidFill>
                  <a:srgbClr val="333399"/>
                </a:solidFill>
                <a:latin typeface="Calibri" panose="020F0502020204030204" pitchFamily="34" charset="0"/>
                <a:cs typeface="Calibri" panose="020F0502020204030204" pitchFamily="34" charset="0"/>
              </a:rPr>
              <a:t>: 72 Hz/mT² , </a:t>
            </a:r>
            <a:r>
              <a:rPr lang="de-DE" sz="2000" baseline="30000" dirty="0">
                <a:solidFill>
                  <a:srgbClr val="333399"/>
                </a:solidFill>
                <a:latin typeface="Calibri" panose="020F0502020204030204" pitchFamily="34" charset="0"/>
                <a:cs typeface="Calibri" panose="020F0502020204030204" pitchFamily="34" charset="0"/>
              </a:rPr>
              <a:t>171</a:t>
            </a:r>
            <a:r>
              <a:rPr lang="de-DE" sz="2000" dirty="0">
                <a:solidFill>
                  <a:srgbClr val="333399"/>
                </a:solidFill>
                <a:latin typeface="Calibri" panose="020F0502020204030204" pitchFamily="34" charset="0"/>
                <a:cs typeface="Calibri" panose="020F0502020204030204" pitchFamily="34" charset="0"/>
              </a:rPr>
              <a:t>Yb</a:t>
            </a:r>
            <a:r>
              <a:rPr lang="de-DE" sz="2000" baseline="30000" dirty="0">
                <a:solidFill>
                  <a:srgbClr val="333399"/>
                </a:solidFill>
                <a:latin typeface="Calibri" panose="020F0502020204030204" pitchFamily="34" charset="0"/>
                <a:cs typeface="Calibri" panose="020F0502020204030204" pitchFamily="34" charset="0"/>
              </a:rPr>
              <a:t>+</a:t>
            </a:r>
            <a:r>
              <a:rPr lang="de-DE" sz="2000" dirty="0">
                <a:solidFill>
                  <a:srgbClr val="333399"/>
                </a:solidFill>
                <a:latin typeface="Calibri" panose="020F0502020204030204" pitchFamily="34" charset="0"/>
                <a:cs typeface="Calibri" panose="020F0502020204030204" pitchFamily="34" charset="0"/>
              </a:rPr>
              <a:t>: 52 kHz/mT²) </a:t>
            </a:r>
          </a:p>
        </p:txBody>
      </p:sp>
      <mc:AlternateContent xmlns:mc="http://schemas.openxmlformats.org/markup-compatibility/2006" xmlns:a14="http://schemas.microsoft.com/office/drawing/2010/main">
        <mc:Choice Requires="a14">
          <p:sp>
            <p:nvSpPr>
              <p:cNvPr id="8" name="Textfeld 7">
                <a:extLst>
                  <a:ext uri="{FF2B5EF4-FFF2-40B4-BE49-F238E27FC236}">
                    <a16:creationId xmlns:a16="http://schemas.microsoft.com/office/drawing/2014/main" id="{0A9944EE-8709-1774-46CE-D933BF8DA0D1}"/>
                  </a:ext>
                </a:extLst>
              </p:cNvPr>
              <p:cNvSpPr txBox="1"/>
              <p:nvPr/>
            </p:nvSpPr>
            <p:spPr>
              <a:xfrm>
                <a:off x="2566183" y="2483532"/>
                <a:ext cx="2734480" cy="528158"/>
              </a:xfrm>
              <a:prstGeom prst="rect">
                <a:avLst/>
              </a:prstGeom>
              <a:solidFill>
                <a:schemeClr val="bg1"/>
              </a:solidFill>
            </p:spPr>
            <p:txBody>
              <a:bodyPr wrap="square" lIns="0" tIns="0" rIns="0" bIns="0" rtlCol="0">
                <a:spAutoFit/>
              </a:bodyPr>
              <a:lstStyle/>
              <a:p>
                <a:r>
                  <a:rPr lang="de-DE" dirty="0">
                    <a:latin typeface="Calibri" panose="020F0502020204030204" pitchFamily="34" charset="0"/>
                    <a:cs typeface="Calibri" panose="020F0502020204030204" pitchFamily="34" charset="0"/>
                  </a:rPr>
                  <a:t>  </a:t>
                </a:r>
                <a14:m>
                  <m:oMath xmlns:m="http://schemas.openxmlformats.org/officeDocument/2006/math">
                    <m:f>
                      <m:fPr>
                        <m:ctrlPr>
                          <a:rPr lang="de-DE" sz="2200" i="1" smtClean="0">
                            <a:latin typeface="Cambria Math" panose="02040503050406030204" pitchFamily="18" charset="0"/>
                          </a:rPr>
                        </m:ctrlPr>
                      </m:fPr>
                      <m:num>
                        <m:r>
                          <m:rPr>
                            <m:sty m:val="p"/>
                          </m:rPr>
                          <a:rPr lang="de-DE" sz="2200" b="0" i="0" smtClean="0">
                            <a:latin typeface="Cambria Math" panose="02040503050406030204" pitchFamily="18" charset="0"/>
                          </a:rPr>
                          <m:t>Δ</m:t>
                        </m:r>
                        <m:r>
                          <a:rPr lang="de-DE" sz="2200" b="0" i="1" smtClean="0">
                            <a:latin typeface="Cambria Math" panose="02040503050406030204" pitchFamily="18" charset="0"/>
                          </a:rPr>
                          <m:t>𝜈</m:t>
                        </m:r>
                      </m:num>
                      <m:den>
                        <m:r>
                          <a:rPr lang="de-DE" sz="2200" b="0" i="1" smtClean="0">
                            <a:latin typeface="Cambria Math" panose="02040503050406030204" pitchFamily="18" charset="0"/>
                          </a:rPr>
                          <m:t>𝜈</m:t>
                        </m:r>
                      </m:den>
                    </m:f>
                    <m:r>
                      <a:rPr lang="de-DE" sz="2200" b="0" i="1" smtClean="0">
                        <a:latin typeface="Cambria Math" panose="02040503050406030204" pitchFamily="18" charset="0"/>
                      </a:rPr>
                      <m:t>=−</m:t>
                    </m:r>
                    <m:f>
                      <m:fPr>
                        <m:ctrlPr>
                          <a:rPr lang="de-DE" sz="2200" i="1">
                            <a:latin typeface="Cambria Math" panose="02040503050406030204" pitchFamily="18" charset="0"/>
                          </a:rPr>
                        </m:ctrlPr>
                      </m:fPr>
                      <m:num>
                        <m:sSub>
                          <m:sSubPr>
                            <m:ctrlPr>
                              <a:rPr lang="de-DE" sz="2200" b="0" i="1" smtClean="0">
                                <a:latin typeface="Cambria Math" panose="02040503050406030204" pitchFamily="18" charset="0"/>
                              </a:rPr>
                            </m:ctrlPr>
                          </m:sSubPr>
                          <m:e>
                            <m:r>
                              <m:rPr>
                                <m:sty m:val="p"/>
                              </m:rPr>
                              <a:rPr lang="de-DE" sz="2200" b="0" i="0" smtClean="0">
                                <a:latin typeface="Cambria Math" panose="02040503050406030204" pitchFamily="18" charset="0"/>
                              </a:rPr>
                              <m:t>E</m:t>
                            </m:r>
                          </m:e>
                          <m:sub>
                            <m:r>
                              <m:rPr>
                                <m:sty m:val="p"/>
                              </m:rPr>
                              <a:rPr lang="de-DE" sz="2200" b="0" i="0" smtClean="0">
                                <a:latin typeface="Cambria Math" panose="02040503050406030204" pitchFamily="18" charset="0"/>
                              </a:rPr>
                              <m:t>kin</m:t>
                            </m:r>
                          </m:sub>
                        </m:sSub>
                      </m:num>
                      <m:den>
                        <m:r>
                          <a:rPr lang="de-DE" sz="2200" b="0" i="1" smtClean="0">
                            <a:latin typeface="Cambria Math" panose="02040503050406030204" pitchFamily="18" charset="0"/>
                          </a:rPr>
                          <m:t>𝑚</m:t>
                        </m:r>
                        <m:sSup>
                          <m:sSupPr>
                            <m:ctrlPr>
                              <a:rPr lang="de-DE" sz="2200" b="0" i="1" smtClean="0">
                                <a:latin typeface="Cambria Math" panose="02040503050406030204" pitchFamily="18" charset="0"/>
                              </a:rPr>
                            </m:ctrlPr>
                          </m:sSupPr>
                          <m:e>
                            <m:r>
                              <a:rPr lang="de-DE" sz="2200" b="0" i="1" smtClean="0">
                                <a:latin typeface="Cambria Math" panose="02040503050406030204" pitchFamily="18" charset="0"/>
                              </a:rPr>
                              <m:t>𝑐</m:t>
                            </m:r>
                          </m:e>
                          <m:sup>
                            <m:r>
                              <a:rPr lang="de-DE" sz="2200" b="0" i="1" smtClean="0">
                                <a:latin typeface="Cambria Math" panose="02040503050406030204" pitchFamily="18" charset="0"/>
                              </a:rPr>
                              <m:t>2</m:t>
                            </m:r>
                          </m:sup>
                        </m:sSup>
                      </m:den>
                    </m:f>
                    <m:r>
                      <a:rPr lang="de-DE" sz="2200" i="1">
                        <a:latin typeface="Cambria Math" panose="02040503050406030204" pitchFamily="18" charset="0"/>
                      </a:rPr>
                      <m:t>=−</m:t>
                    </m:r>
                    <m:f>
                      <m:fPr>
                        <m:ctrlPr>
                          <a:rPr lang="de-DE" sz="2200" i="1">
                            <a:latin typeface="Cambria Math" panose="02040503050406030204" pitchFamily="18" charset="0"/>
                          </a:rPr>
                        </m:ctrlPr>
                      </m:fPr>
                      <m:num>
                        <m:sSup>
                          <m:sSupPr>
                            <m:ctrlPr>
                              <a:rPr lang="de-DE" sz="2200" b="0" i="1" smtClean="0">
                                <a:latin typeface="Cambria Math" panose="02040503050406030204" pitchFamily="18" charset="0"/>
                              </a:rPr>
                            </m:ctrlPr>
                          </m:sSupPr>
                          <m:e>
                            <m:acc>
                              <m:accPr>
                                <m:chr m:val="̅"/>
                                <m:ctrlPr>
                                  <a:rPr lang="de-DE" sz="2200" i="1" smtClean="0">
                                    <a:latin typeface="Cambria Math" panose="02040503050406030204" pitchFamily="18" charset="0"/>
                                  </a:rPr>
                                </m:ctrlPr>
                              </m:accPr>
                              <m:e>
                                <m:r>
                                  <a:rPr lang="de-DE" sz="2200" b="0" i="1" smtClean="0">
                                    <a:latin typeface="Cambria Math" panose="02040503050406030204" pitchFamily="18" charset="0"/>
                                  </a:rPr>
                                  <m:t>𝑣</m:t>
                                </m:r>
                              </m:e>
                            </m:acc>
                          </m:e>
                          <m:sup>
                            <m:r>
                              <a:rPr lang="de-DE" sz="2200" b="0" i="1" smtClean="0">
                                <a:latin typeface="Cambria Math" panose="02040503050406030204" pitchFamily="18" charset="0"/>
                              </a:rPr>
                              <m:t>2</m:t>
                            </m:r>
                          </m:sup>
                        </m:sSup>
                      </m:num>
                      <m:den>
                        <m:r>
                          <a:rPr lang="de-DE" sz="2200" b="0" i="1" smtClean="0">
                            <a:latin typeface="Cambria Math" panose="02040503050406030204" pitchFamily="18" charset="0"/>
                          </a:rPr>
                          <m:t>2</m:t>
                        </m:r>
                        <m:sSup>
                          <m:sSupPr>
                            <m:ctrlPr>
                              <a:rPr lang="de-DE" sz="2200" i="1">
                                <a:latin typeface="Cambria Math" panose="02040503050406030204" pitchFamily="18" charset="0"/>
                              </a:rPr>
                            </m:ctrlPr>
                          </m:sSupPr>
                          <m:e>
                            <m:r>
                              <a:rPr lang="de-DE" sz="2200" i="1">
                                <a:latin typeface="Cambria Math" panose="02040503050406030204" pitchFamily="18" charset="0"/>
                              </a:rPr>
                              <m:t>𝑐</m:t>
                            </m:r>
                          </m:e>
                          <m:sup>
                            <m:r>
                              <a:rPr lang="de-DE" sz="2200" i="1">
                                <a:latin typeface="Cambria Math" panose="02040503050406030204" pitchFamily="18" charset="0"/>
                              </a:rPr>
                              <m:t>2</m:t>
                            </m:r>
                          </m:sup>
                        </m:sSup>
                      </m:den>
                    </m:f>
                    <m:r>
                      <a:rPr lang="de-DE" sz="2200" b="0" i="1" smtClean="0">
                        <a:latin typeface="Cambria Math" panose="02040503050406030204" pitchFamily="18" charset="0"/>
                      </a:rPr>
                      <m:t>=</m:t>
                    </m:r>
                  </m:oMath>
                </a14:m>
                <a:endParaRPr lang="de-DE" sz="2200" dirty="0"/>
              </a:p>
            </p:txBody>
          </p:sp>
        </mc:Choice>
        <mc:Fallback xmlns="">
          <p:sp>
            <p:nvSpPr>
              <p:cNvPr id="8" name="Textfeld 7">
                <a:extLst>
                  <a:ext uri="{FF2B5EF4-FFF2-40B4-BE49-F238E27FC236}">
                    <a16:creationId xmlns:a16="http://schemas.microsoft.com/office/drawing/2014/main" id="{0A9944EE-8709-1774-46CE-D933BF8DA0D1}"/>
                  </a:ext>
                </a:extLst>
              </p:cNvPr>
              <p:cNvSpPr txBox="1">
                <a:spLocks noRot="1" noChangeAspect="1" noMove="1" noResize="1" noEditPoints="1" noAdjustHandles="1" noChangeArrowheads="1" noChangeShapeType="1" noTextEdit="1"/>
              </p:cNvSpPr>
              <p:nvPr/>
            </p:nvSpPr>
            <p:spPr>
              <a:xfrm>
                <a:off x="2566183" y="2483532"/>
                <a:ext cx="2734480" cy="528158"/>
              </a:xfrm>
              <a:prstGeom prst="rect">
                <a:avLst/>
              </a:prstGeom>
              <a:blipFill>
                <a:blip r:embed="rId3"/>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144593372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Gerade Verbindung mit Pfeil 2">
            <a:extLst>
              <a:ext uri="{FF2B5EF4-FFF2-40B4-BE49-F238E27FC236}">
                <a16:creationId xmlns:a16="http://schemas.microsoft.com/office/drawing/2014/main" id="{B49F5F6E-74BD-4B08-89F4-BD96D9C231EE}"/>
              </a:ext>
            </a:extLst>
          </p:cNvPr>
          <p:cNvCxnSpPr/>
          <p:nvPr/>
        </p:nvCxnSpPr>
        <p:spPr>
          <a:xfrm flipV="1">
            <a:off x="3138489" y="2971799"/>
            <a:ext cx="1587" cy="2673350"/>
          </a:xfrm>
          <a:prstGeom prst="straightConnector1">
            <a:avLst/>
          </a:prstGeom>
          <a:ln w="31750">
            <a:solidFill>
              <a:srgbClr val="CCCCFF"/>
            </a:solidFill>
            <a:tailEnd type="stealth" w="lg" len="lg"/>
          </a:ln>
        </p:spPr>
        <p:style>
          <a:lnRef idx="1">
            <a:schemeClr val="accent1"/>
          </a:lnRef>
          <a:fillRef idx="0">
            <a:schemeClr val="accent1"/>
          </a:fillRef>
          <a:effectRef idx="0">
            <a:schemeClr val="accent1"/>
          </a:effectRef>
          <a:fontRef idx="minor">
            <a:schemeClr val="tx1"/>
          </a:fontRef>
        </p:style>
      </p:cxnSp>
      <p:sp>
        <p:nvSpPr>
          <p:cNvPr id="4" name="Text Box 10">
            <a:extLst>
              <a:ext uri="{FF2B5EF4-FFF2-40B4-BE49-F238E27FC236}">
                <a16:creationId xmlns:a16="http://schemas.microsoft.com/office/drawing/2014/main" id="{DA1C3C89-9DEE-42CA-965D-68DDE06BF6DF}"/>
              </a:ext>
            </a:extLst>
          </p:cNvPr>
          <p:cNvSpPr txBox="1">
            <a:spLocks noChangeArrowheads="1"/>
          </p:cNvSpPr>
          <p:nvPr/>
        </p:nvSpPr>
        <p:spPr bwMode="auto">
          <a:xfrm>
            <a:off x="225632" y="73564"/>
            <a:ext cx="12081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dirty="0" err="1">
                <a:solidFill>
                  <a:schemeClr val="bg1"/>
                </a:solidFill>
                <a:latin typeface="Calibri" pitchFamily="34" charset="0"/>
              </a:rPr>
              <a:t>Our</a:t>
            </a:r>
            <a:r>
              <a:rPr lang="de-DE" altLang="de-DE" dirty="0">
                <a:solidFill>
                  <a:schemeClr val="bg1"/>
                </a:solidFill>
                <a:latin typeface="Calibri" pitchFamily="34" charset="0"/>
              </a:rPr>
              <a:t> </a:t>
            </a:r>
            <a:r>
              <a:rPr lang="de-DE" altLang="de-DE" dirty="0" err="1">
                <a:solidFill>
                  <a:schemeClr val="bg1"/>
                </a:solidFill>
                <a:latin typeface="Calibri" pitchFamily="34" charset="0"/>
              </a:rPr>
              <a:t>atomic</a:t>
            </a:r>
            <a:r>
              <a:rPr lang="de-DE" altLang="de-DE" dirty="0">
                <a:solidFill>
                  <a:schemeClr val="bg1"/>
                </a:solidFill>
                <a:latin typeface="Calibri" pitchFamily="34" charset="0"/>
              </a:rPr>
              <a:t> </a:t>
            </a:r>
            <a:r>
              <a:rPr lang="de-DE" altLang="de-DE" dirty="0" err="1">
                <a:solidFill>
                  <a:schemeClr val="bg1"/>
                </a:solidFill>
                <a:latin typeface="Calibri" pitchFamily="34" charset="0"/>
              </a:rPr>
              <a:t>candidates</a:t>
            </a:r>
            <a:r>
              <a:rPr lang="de-DE" altLang="de-DE" dirty="0">
                <a:solidFill>
                  <a:schemeClr val="bg1"/>
                </a:solidFill>
                <a:latin typeface="Calibri" pitchFamily="34" charset="0"/>
              </a:rPr>
              <a:t>:        In</a:t>
            </a:r>
            <a:r>
              <a:rPr lang="de-DE" altLang="de-DE" baseline="30000" dirty="0">
                <a:solidFill>
                  <a:schemeClr val="bg1"/>
                </a:solidFill>
                <a:latin typeface="Calibri" pitchFamily="34" charset="0"/>
              </a:rPr>
              <a:t>+ </a:t>
            </a:r>
            <a:r>
              <a:rPr lang="de-DE" altLang="de-DE" dirty="0">
                <a:solidFill>
                  <a:schemeClr val="bg1"/>
                </a:solidFill>
                <a:latin typeface="Calibri" pitchFamily="34" charset="0"/>
              </a:rPr>
              <a:t>(</a:t>
            </a:r>
            <a:r>
              <a:rPr lang="de-DE" altLang="de-DE" dirty="0" err="1">
                <a:solidFill>
                  <a:schemeClr val="bg1"/>
                </a:solidFill>
                <a:latin typeface="Calibri" pitchFamily="34" charset="0"/>
              </a:rPr>
              <a:t>clock</a:t>
            </a:r>
            <a:r>
              <a:rPr lang="de-DE" altLang="de-DE" dirty="0">
                <a:solidFill>
                  <a:schemeClr val="bg1"/>
                </a:solidFill>
                <a:latin typeface="Calibri" pitchFamily="34" charset="0"/>
              </a:rPr>
              <a:t>) </a:t>
            </a:r>
            <a:r>
              <a:rPr lang="de-DE" altLang="de-DE" dirty="0" err="1">
                <a:solidFill>
                  <a:schemeClr val="bg1"/>
                </a:solidFill>
                <a:latin typeface="Calibri" pitchFamily="34" charset="0"/>
              </a:rPr>
              <a:t>sympathetically</a:t>
            </a:r>
            <a:r>
              <a:rPr lang="de-DE" altLang="de-DE" dirty="0">
                <a:solidFill>
                  <a:schemeClr val="bg1"/>
                </a:solidFill>
                <a:latin typeface="Calibri" pitchFamily="34" charset="0"/>
              </a:rPr>
              <a:t> </a:t>
            </a:r>
            <a:r>
              <a:rPr lang="de-DE" altLang="de-DE" dirty="0" err="1">
                <a:solidFill>
                  <a:schemeClr val="bg1"/>
                </a:solidFill>
                <a:latin typeface="Calibri" pitchFamily="34" charset="0"/>
              </a:rPr>
              <a:t>cooled</a:t>
            </a:r>
            <a:r>
              <a:rPr lang="de-DE" altLang="de-DE" dirty="0">
                <a:solidFill>
                  <a:schemeClr val="bg1"/>
                </a:solidFill>
                <a:latin typeface="Calibri" pitchFamily="34" charset="0"/>
              </a:rPr>
              <a:t> </a:t>
            </a:r>
            <a:r>
              <a:rPr lang="de-DE" altLang="de-DE" dirty="0" err="1">
                <a:solidFill>
                  <a:schemeClr val="bg1"/>
                </a:solidFill>
                <a:latin typeface="Calibri" pitchFamily="34" charset="0"/>
              </a:rPr>
              <a:t>with</a:t>
            </a:r>
            <a:r>
              <a:rPr lang="de-DE" altLang="de-DE" dirty="0">
                <a:solidFill>
                  <a:schemeClr val="bg1"/>
                </a:solidFill>
                <a:latin typeface="Calibri" pitchFamily="34" charset="0"/>
              </a:rPr>
              <a:t> </a:t>
            </a:r>
            <a:r>
              <a:rPr lang="de-DE" altLang="de-DE" dirty="0" err="1">
                <a:solidFill>
                  <a:schemeClr val="bg1"/>
                </a:solidFill>
                <a:latin typeface="Calibri" pitchFamily="34" charset="0"/>
              </a:rPr>
              <a:t>Yb</a:t>
            </a:r>
            <a:r>
              <a:rPr lang="de-DE" altLang="de-DE" baseline="30000" dirty="0">
                <a:solidFill>
                  <a:schemeClr val="bg1"/>
                </a:solidFill>
                <a:latin typeface="Calibri" pitchFamily="34" charset="0"/>
              </a:rPr>
              <a:t>+</a:t>
            </a:r>
            <a:endParaRPr lang="de-DE" altLang="de-DE" dirty="0">
              <a:solidFill>
                <a:schemeClr val="bg1"/>
              </a:solidFill>
              <a:latin typeface="Calibri" pitchFamily="34" charset="0"/>
            </a:endParaRPr>
          </a:p>
        </p:txBody>
      </p:sp>
      <p:cxnSp>
        <p:nvCxnSpPr>
          <p:cNvPr id="5" name="Gerade Verbindung 4">
            <a:extLst>
              <a:ext uri="{FF2B5EF4-FFF2-40B4-BE49-F238E27FC236}">
                <a16:creationId xmlns:a16="http://schemas.microsoft.com/office/drawing/2014/main" id="{0984302A-AFFB-4CF1-B7E8-CA9FD12D69F7}"/>
              </a:ext>
            </a:extLst>
          </p:cNvPr>
          <p:cNvCxnSpPr/>
          <p:nvPr/>
        </p:nvCxnSpPr>
        <p:spPr>
          <a:xfrm>
            <a:off x="3803651" y="3997324"/>
            <a:ext cx="74771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 name="Gerade Verbindung mit Pfeil 5">
            <a:extLst>
              <a:ext uri="{FF2B5EF4-FFF2-40B4-BE49-F238E27FC236}">
                <a16:creationId xmlns:a16="http://schemas.microsoft.com/office/drawing/2014/main" id="{BF790AB4-11A9-41E7-A22B-A14BDFBB2570}"/>
              </a:ext>
            </a:extLst>
          </p:cNvPr>
          <p:cNvCxnSpPr/>
          <p:nvPr/>
        </p:nvCxnSpPr>
        <p:spPr>
          <a:xfrm flipV="1">
            <a:off x="3135313" y="4710112"/>
            <a:ext cx="984250" cy="968375"/>
          </a:xfrm>
          <a:prstGeom prst="straightConnector1">
            <a:avLst/>
          </a:prstGeom>
          <a:ln w="76200">
            <a:solidFill>
              <a:schemeClr val="accent1">
                <a:shade val="95000"/>
                <a:satMod val="105000"/>
                <a:alpha val="79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7" name="Gerade Verbindung mit Pfeil 6">
            <a:extLst>
              <a:ext uri="{FF2B5EF4-FFF2-40B4-BE49-F238E27FC236}">
                <a16:creationId xmlns:a16="http://schemas.microsoft.com/office/drawing/2014/main" id="{DD2911FC-927D-4C27-9C6E-FFA09898CCCD}"/>
              </a:ext>
            </a:extLst>
          </p:cNvPr>
          <p:cNvCxnSpPr/>
          <p:nvPr/>
        </p:nvCxnSpPr>
        <p:spPr>
          <a:xfrm flipV="1">
            <a:off x="3109914" y="4025899"/>
            <a:ext cx="1042987" cy="1663700"/>
          </a:xfrm>
          <a:prstGeom prst="straightConnector1">
            <a:avLst/>
          </a:prstGeom>
          <a:ln w="31750">
            <a:solidFill>
              <a:srgbClr val="7030A0">
                <a:alpha val="62000"/>
              </a:srgb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8" name="Gerade Verbindung 7">
            <a:extLst>
              <a:ext uri="{FF2B5EF4-FFF2-40B4-BE49-F238E27FC236}">
                <a16:creationId xmlns:a16="http://schemas.microsoft.com/office/drawing/2014/main" id="{05CBFF3D-158F-45A4-8D53-4C103C8887B8}"/>
              </a:ext>
            </a:extLst>
          </p:cNvPr>
          <p:cNvCxnSpPr/>
          <p:nvPr/>
        </p:nvCxnSpPr>
        <p:spPr>
          <a:xfrm>
            <a:off x="3803651" y="4681536"/>
            <a:ext cx="74771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Gerade Verbindung 8">
            <a:extLst>
              <a:ext uri="{FF2B5EF4-FFF2-40B4-BE49-F238E27FC236}">
                <a16:creationId xmlns:a16="http://schemas.microsoft.com/office/drawing/2014/main" id="{F7D10BE3-801F-41A8-9FE3-82BE900399DF}"/>
              </a:ext>
            </a:extLst>
          </p:cNvPr>
          <p:cNvCxnSpPr/>
          <p:nvPr/>
        </p:nvCxnSpPr>
        <p:spPr>
          <a:xfrm>
            <a:off x="2760663" y="5689599"/>
            <a:ext cx="747712"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9161" name="Textfeld 41">
            <a:extLst>
              <a:ext uri="{FF2B5EF4-FFF2-40B4-BE49-F238E27FC236}">
                <a16:creationId xmlns:a16="http://schemas.microsoft.com/office/drawing/2014/main" id="{F501B203-A21F-489F-BB57-99FC72660853}"/>
              </a:ext>
            </a:extLst>
          </p:cNvPr>
          <p:cNvSpPr txBox="1">
            <a:spLocks noChangeArrowheads="1"/>
          </p:cNvSpPr>
          <p:nvPr/>
        </p:nvSpPr>
        <p:spPr bwMode="auto">
          <a:xfrm>
            <a:off x="2200276" y="5805486"/>
            <a:ext cx="1425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1</a:t>
            </a:r>
            <a:r>
              <a:rPr lang="de-DE" altLang="de-DE" sz="1800"/>
              <a:t>S</a:t>
            </a:r>
            <a:r>
              <a:rPr lang="de-DE" altLang="de-DE" sz="1800" baseline="-25000"/>
              <a:t>0</a:t>
            </a:r>
            <a:r>
              <a:rPr lang="de-DE" altLang="de-DE" sz="1800"/>
              <a:t>,  F = 9/2</a:t>
            </a:r>
          </a:p>
        </p:txBody>
      </p:sp>
      <p:sp>
        <p:nvSpPr>
          <p:cNvPr id="49162" name="Textfeld 42">
            <a:extLst>
              <a:ext uri="{FF2B5EF4-FFF2-40B4-BE49-F238E27FC236}">
                <a16:creationId xmlns:a16="http://schemas.microsoft.com/office/drawing/2014/main" id="{900E9BC3-49FB-4E44-A8E1-0F138977DA56}"/>
              </a:ext>
            </a:extLst>
          </p:cNvPr>
          <p:cNvSpPr txBox="1">
            <a:spLocks noChangeArrowheads="1"/>
          </p:cNvSpPr>
          <p:nvPr/>
        </p:nvSpPr>
        <p:spPr bwMode="auto">
          <a:xfrm>
            <a:off x="4635500" y="4540250"/>
            <a:ext cx="508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3</a:t>
            </a:r>
            <a:r>
              <a:rPr lang="de-DE" altLang="de-DE" sz="1800"/>
              <a:t>P</a:t>
            </a:r>
            <a:r>
              <a:rPr lang="de-DE" altLang="de-DE" sz="1800" baseline="-25000"/>
              <a:t>0</a:t>
            </a:r>
            <a:endParaRPr lang="de-DE" altLang="de-DE" sz="1800"/>
          </a:p>
        </p:txBody>
      </p:sp>
      <p:sp>
        <p:nvSpPr>
          <p:cNvPr id="49163" name="Textfeld 43">
            <a:extLst>
              <a:ext uri="{FF2B5EF4-FFF2-40B4-BE49-F238E27FC236}">
                <a16:creationId xmlns:a16="http://schemas.microsoft.com/office/drawing/2014/main" id="{D42BD0AD-2660-4807-910B-6A2816F1B04C}"/>
              </a:ext>
            </a:extLst>
          </p:cNvPr>
          <p:cNvSpPr txBox="1">
            <a:spLocks noChangeArrowheads="1"/>
          </p:cNvSpPr>
          <p:nvPr/>
        </p:nvSpPr>
        <p:spPr bwMode="auto">
          <a:xfrm>
            <a:off x="4635500" y="3816349"/>
            <a:ext cx="508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3</a:t>
            </a:r>
            <a:r>
              <a:rPr lang="de-DE" altLang="de-DE" sz="1800"/>
              <a:t>P</a:t>
            </a:r>
            <a:r>
              <a:rPr lang="de-DE" altLang="de-DE" sz="1800" baseline="-25000"/>
              <a:t>1</a:t>
            </a:r>
            <a:endParaRPr lang="de-DE" altLang="de-DE" sz="1800"/>
          </a:p>
        </p:txBody>
      </p:sp>
      <p:sp>
        <p:nvSpPr>
          <p:cNvPr id="49164" name="Textfeld 44">
            <a:extLst>
              <a:ext uri="{FF2B5EF4-FFF2-40B4-BE49-F238E27FC236}">
                <a16:creationId xmlns:a16="http://schemas.microsoft.com/office/drawing/2014/main" id="{E9250190-3D0C-475C-AAFA-DB985D7BF6C7}"/>
              </a:ext>
            </a:extLst>
          </p:cNvPr>
          <p:cNvSpPr txBox="1">
            <a:spLocks noChangeArrowheads="1"/>
          </p:cNvSpPr>
          <p:nvPr/>
        </p:nvSpPr>
        <p:spPr bwMode="auto">
          <a:xfrm>
            <a:off x="3771314" y="5344930"/>
            <a:ext cx="930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t>236.5 nm</a:t>
            </a:r>
          </a:p>
        </p:txBody>
      </p:sp>
      <p:sp>
        <p:nvSpPr>
          <p:cNvPr id="49165" name="Textfeld 45">
            <a:extLst>
              <a:ext uri="{FF2B5EF4-FFF2-40B4-BE49-F238E27FC236}">
                <a16:creationId xmlns:a16="http://schemas.microsoft.com/office/drawing/2014/main" id="{253555B2-95C4-4004-9F47-261EE9961956}"/>
              </a:ext>
            </a:extLst>
          </p:cNvPr>
          <p:cNvSpPr txBox="1">
            <a:spLocks noChangeArrowheads="1"/>
          </p:cNvSpPr>
          <p:nvPr/>
        </p:nvSpPr>
        <p:spPr bwMode="auto">
          <a:xfrm>
            <a:off x="4019551" y="4154487"/>
            <a:ext cx="930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t>230.5 nm</a:t>
            </a:r>
          </a:p>
        </p:txBody>
      </p:sp>
      <p:sp>
        <p:nvSpPr>
          <p:cNvPr id="49166" name="Textfeld 46">
            <a:extLst>
              <a:ext uri="{FF2B5EF4-FFF2-40B4-BE49-F238E27FC236}">
                <a16:creationId xmlns:a16="http://schemas.microsoft.com/office/drawing/2014/main" id="{3EF42BAB-3136-4239-8A9C-778C9CA1F907}"/>
              </a:ext>
            </a:extLst>
          </p:cNvPr>
          <p:cNvSpPr txBox="1">
            <a:spLocks noChangeArrowheads="1"/>
          </p:cNvSpPr>
          <p:nvPr/>
        </p:nvSpPr>
        <p:spPr bwMode="auto">
          <a:xfrm>
            <a:off x="2405063" y="3571875"/>
            <a:ext cx="78105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t>159 nm</a:t>
            </a:r>
          </a:p>
        </p:txBody>
      </p:sp>
      <p:sp>
        <p:nvSpPr>
          <p:cNvPr id="49167" name="Textfeld 47">
            <a:extLst>
              <a:ext uri="{FF2B5EF4-FFF2-40B4-BE49-F238E27FC236}">
                <a16:creationId xmlns:a16="http://schemas.microsoft.com/office/drawing/2014/main" id="{FA610090-4F2D-435E-8510-AA116754A596}"/>
              </a:ext>
            </a:extLst>
          </p:cNvPr>
          <p:cNvSpPr txBox="1">
            <a:spLocks noChangeArrowheads="1"/>
          </p:cNvSpPr>
          <p:nvPr/>
        </p:nvSpPr>
        <p:spPr bwMode="auto">
          <a:xfrm>
            <a:off x="3625850" y="3624262"/>
            <a:ext cx="1119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b="1">
                <a:latin typeface="Symbol" panose="05050102010706020507" pitchFamily="18" charset="2"/>
              </a:rPr>
              <a:t>g</a:t>
            </a:r>
            <a:r>
              <a:rPr lang="de-DE" altLang="de-DE" sz="1400" b="1"/>
              <a:t> = 360 kHz</a:t>
            </a:r>
          </a:p>
        </p:txBody>
      </p:sp>
      <p:sp>
        <p:nvSpPr>
          <p:cNvPr id="49168" name="Textfeld 48">
            <a:extLst>
              <a:ext uri="{FF2B5EF4-FFF2-40B4-BE49-F238E27FC236}">
                <a16:creationId xmlns:a16="http://schemas.microsoft.com/office/drawing/2014/main" id="{8CA5B78A-65D2-4F08-98C8-CB66B4D87F96}"/>
              </a:ext>
            </a:extLst>
          </p:cNvPr>
          <p:cNvSpPr txBox="1">
            <a:spLocks noChangeArrowheads="1"/>
          </p:cNvSpPr>
          <p:nvPr/>
        </p:nvSpPr>
        <p:spPr bwMode="auto">
          <a:xfrm>
            <a:off x="3790363" y="5062355"/>
            <a:ext cx="979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b="1">
                <a:latin typeface="Symbol" panose="05050102010706020507" pitchFamily="18" charset="2"/>
              </a:rPr>
              <a:t>g</a:t>
            </a:r>
            <a:r>
              <a:rPr lang="de-DE" altLang="de-DE" sz="1400" b="1"/>
              <a:t> = 0.8 Hz</a:t>
            </a:r>
          </a:p>
        </p:txBody>
      </p:sp>
      <p:sp>
        <p:nvSpPr>
          <p:cNvPr id="49169" name="Textfeld 49">
            <a:extLst>
              <a:ext uri="{FF2B5EF4-FFF2-40B4-BE49-F238E27FC236}">
                <a16:creationId xmlns:a16="http://schemas.microsoft.com/office/drawing/2014/main" id="{44C841DD-AB93-4020-8914-FF0B1814726D}"/>
              </a:ext>
            </a:extLst>
          </p:cNvPr>
          <p:cNvSpPr txBox="1">
            <a:spLocks noChangeArrowheads="1"/>
          </p:cNvSpPr>
          <p:nvPr/>
        </p:nvSpPr>
        <p:spPr bwMode="auto">
          <a:xfrm>
            <a:off x="2662239" y="2509837"/>
            <a:ext cx="11779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latin typeface="Symbol" panose="05050102010706020507" pitchFamily="18" charset="2"/>
              </a:rPr>
              <a:t>g</a:t>
            </a:r>
            <a:r>
              <a:rPr lang="de-DE" altLang="de-DE" sz="1400"/>
              <a:t> = 194 MHz</a:t>
            </a:r>
          </a:p>
        </p:txBody>
      </p:sp>
      <p:cxnSp>
        <p:nvCxnSpPr>
          <p:cNvPr id="19" name="Gerade Verbindung 18">
            <a:extLst>
              <a:ext uri="{FF2B5EF4-FFF2-40B4-BE49-F238E27FC236}">
                <a16:creationId xmlns:a16="http://schemas.microsoft.com/office/drawing/2014/main" id="{9A9F579D-5EE2-4C2D-B8AF-D11F6ECF53BB}"/>
              </a:ext>
            </a:extLst>
          </p:cNvPr>
          <p:cNvCxnSpPr/>
          <p:nvPr/>
        </p:nvCxnSpPr>
        <p:spPr>
          <a:xfrm>
            <a:off x="2760663" y="2901949"/>
            <a:ext cx="747712"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9171" name="Textfeld 55">
            <a:extLst>
              <a:ext uri="{FF2B5EF4-FFF2-40B4-BE49-F238E27FC236}">
                <a16:creationId xmlns:a16="http://schemas.microsoft.com/office/drawing/2014/main" id="{A60F362C-6B0A-4929-B507-133B9B5D82FC}"/>
              </a:ext>
            </a:extLst>
          </p:cNvPr>
          <p:cNvSpPr txBox="1">
            <a:spLocks noChangeArrowheads="1"/>
          </p:cNvSpPr>
          <p:nvPr/>
        </p:nvSpPr>
        <p:spPr bwMode="auto">
          <a:xfrm>
            <a:off x="2200275" y="2724150"/>
            <a:ext cx="508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1</a:t>
            </a:r>
            <a:r>
              <a:rPr lang="de-DE" altLang="de-DE" sz="1800"/>
              <a:t>P</a:t>
            </a:r>
            <a:r>
              <a:rPr lang="de-DE" altLang="de-DE" sz="1800" baseline="-25000"/>
              <a:t>1</a:t>
            </a:r>
            <a:endParaRPr lang="de-DE" altLang="de-DE" sz="1800"/>
          </a:p>
        </p:txBody>
      </p:sp>
      <p:sp>
        <p:nvSpPr>
          <p:cNvPr id="49179" name="Textfeld 1">
            <a:extLst>
              <a:ext uri="{FF2B5EF4-FFF2-40B4-BE49-F238E27FC236}">
                <a16:creationId xmlns:a16="http://schemas.microsoft.com/office/drawing/2014/main" id="{10E8639B-4DAF-442B-A693-6BB810120E70}"/>
              </a:ext>
            </a:extLst>
          </p:cNvPr>
          <p:cNvSpPr txBox="1">
            <a:spLocks noChangeArrowheads="1"/>
          </p:cNvSpPr>
          <p:nvPr/>
        </p:nvSpPr>
        <p:spPr bwMode="auto">
          <a:xfrm>
            <a:off x="310757" y="1654772"/>
            <a:ext cx="4859022"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800" b="1" baseline="30000" dirty="0">
                <a:latin typeface="Calibri" panose="020F0502020204030204" pitchFamily="34" charset="0"/>
              </a:rPr>
              <a:t>115</a:t>
            </a:r>
            <a:r>
              <a:rPr lang="de-DE" altLang="de-DE" sz="2800" b="1" dirty="0">
                <a:latin typeface="Calibri" panose="020F0502020204030204" pitchFamily="34" charset="0"/>
              </a:rPr>
              <a:t>In</a:t>
            </a:r>
            <a:r>
              <a:rPr lang="de-DE" altLang="de-DE" sz="2800" b="1" baseline="30000" dirty="0">
                <a:latin typeface="Calibri" panose="020F0502020204030204" pitchFamily="34" charset="0"/>
              </a:rPr>
              <a:t>+ </a:t>
            </a:r>
            <a:r>
              <a:rPr lang="de-DE" altLang="de-DE" sz="2800" b="1" dirty="0">
                <a:latin typeface="Calibri" panose="020F0502020204030204" pitchFamily="34" charset="0"/>
              </a:rPr>
              <a:t> </a:t>
            </a:r>
            <a:r>
              <a:rPr lang="de-DE" altLang="de-DE" sz="2400" dirty="0">
                <a:latin typeface="Calibri" panose="020F0502020204030204" pitchFamily="34" charset="0"/>
              </a:rPr>
              <a:t>…heavy </a:t>
            </a:r>
            <a:r>
              <a:rPr lang="de-DE" altLang="de-DE" sz="2400" dirty="0" err="1">
                <a:latin typeface="Calibri" panose="020F0502020204030204" pitchFamily="34" charset="0"/>
              </a:rPr>
              <a:t>ion</a:t>
            </a:r>
            <a:r>
              <a:rPr lang="de-DE" altLang="de-DE" sz="2400" dirty="0">
                <a:latin typeface="Calibri" panose="020F0502020204030204" pitchFamily="34" charset="0"/>
              </a:rPr>
              <a:t>, potential </a:t>
            </a:r>
            <a:r>
              <a:rPr lang="de-DE" altLang="de-DE" sz="2400" dirty="0" err="1">
                <a:latin typeface="Calibri" panose="020F0502020204030204" pitchFamily="34" charset="0"/>
              </a:rPr>
              <a:t>for</a:t>
            </a:r>
            <a:r>
              <a:rPr lang="de-DE" altLang="de-DE" sz="2400" dirty="0">
                <a:latin typeface="Calibri" panose="020F0502020204030204" pitchFamily="34" charset="0"/>
              </a:rPr>
              <a:t> 10</a:t>
            </a:r>
            <a:r>
              <a:rPr lang="de-DE" altLang="de-DE" sz="2400" baseline="30000" dirty="0">
                <a:latin typeface="Calibri" panose="020F0502020204030204" pitchFamily="34" charset="0"/>
              </a:rPr>
              <a:t>-19</a:t>
            </a:r>
            <a:endParaRPr lang="de-DE" altLang="de-DE" sz="2400" dirty="0">
              <a:latin typeface="Calibri" panose="020F0502020204030204" pitchFamily="34" charset="0"/>
            </a:endParaRPr>
          </a:p>
        </p:txBody>
      </p:sp>
      <p:pic>
        <p:nvPicPr>
          <p:cNvPr id="49180" name="Grafik 21" descr="Beschreibung: Beschreibung: Beschreibung: Beschreibung: C:\Users\mehlst01\Desktop\Anträge\level_scheme.jpg">
            <a:extLst>
              <a:ext uri="{FF2B5EF4-FFF2-40B4-BE49-F238E27FC236}">
                <a16:creationId xmlns:a16="http://schemas.microsoft.com/office/drawing/2014/main" id="{22A98A0E-AB77-473C-885C-365DFDAB0EB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16576" y="3467100"/>
            <a:ext cx="5026025" cy="2981325"/>
          </a:xfrm>
          <a:prstGeom prst="rect">
            <a:avLst/>
          </a:prstGeom>
          <a:solidFill>
            <a:srgbClr val="FF0000"/>
          </a:solidFill>
          <a:ln>
            <a:noFill/>
          </a:ln>
          <a:extLst>
            <a:ext uri="{91240B29-F687-4F45-9708-019B960494DF}">
              <a14:hiddenLine xmlns:a14="http://schemas.microsoft.com/office/drawing/2010/main" w="38100">
                <a:solidFill>
                  <a:srgbClr val="000000"/>
                </a:solidFill>
                <a:miter lim="800000"/>
                <a:headEnd/>
                <a:tailEnd/>
              </a14:hiddenLine>
            </a:ext>
          </a:extLst>
        </p:spPr>
      </p:pic>
      <p:sp>
        <p:nvSpPr>
          <p:cNvPr id="49182" name="Textfeld 1">
            <a:extLst>
              <a:ext uri="{FF2B5EF4-FFF2-40B4-BE49-F238E27FC236}">
                <a16:creationId xmlns:a16="http://schemas.microsoft.com/office/drawing/2014/main" id="{B43D652F-298E-46CA-A79E-71183664EDBD}"/>
              </a:ext>
            </a:extLst>
          </p:cNvPr>
          <p:cNvSpPr txBox="1">
            <a:spLocks noChangeArrowheads="1"/>
          </p:cNvSpPr>
          <p:nvPr/>
        </p:nvSpPr>
        <p:spPr bwMode="auto">
          <a:xfrm>
            <a:off x="5838825" y="2753854"/>
            <a:ext cx="527580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800" b="1" baseline="30000" dirty="0">
                <a:latin typeface="Calibri" panose="020F0502020204030204" pitchFamily="34" charset="0"/>
              </a:rPr>
              <a:t>172</a:t>
            </a:r>
            <a:r>
              <a:rPr lang="de-DE" altLang="de-DE" sz="2800" b="1" dirty="0">
                <a:latin typeface="Calibri" panose="020F0502020204030204" pitchFamily="34" charset="0"/>
              </a:rPr>
              <a:t>Yb</a:t>
            </a:r>
            <a:r>
              <a:rPr lang="de-DE" altLang="de-DE" sz="2800" b="1" baseline="30000" dirty="0">
                <a:latin typeface="Calibri" panose="020F0502020204030204" pitchFamily="34" charset="0"/>
              </a:rPr>
              <a:t>+ </a:t>
            </a:r>
            <a:r>
              <a:rPr lang="de-DE" altLang="de-DE" sz="2800" b="1" dirty="0">
                <a:latin typeface="Calibri" panose="020F0502020204030204" pitchFamily="34" charset="0"/>
              </a:rPr>
              <a:t> </a:t>
            </a:r>
            <a:r>
              <a:rPr lang="de-DE" altLang="de-DE" sz="2400" dirty="0">
                <a:latin typeface="Calibri" panose="020F0502020204030204" pitchFamily="34" charset="0"/>
              </a:rPr>
              <a:t>… heavy </a:t>
            </a:r>
            <a:r>
              <a:rPr lang="de-DE" altLang="de-DE" sz="2400" dirty="0" err="1">
                <a:latin typeface="Calibri" panose="020F0502020204030204" pitchFamily="34" charset="0"/>
              </a:rPr>
              <a:t>ion</a:t>
            </a:r>
            <a:r>
              <a:rPr lang="de-DE" altLang="de-DE" sz="2400" dirty="0">
                <a:latin typeface="Calibri" panose="020F0502020204030204" pitchFamily="34" charset="0"/>
              </a:rPr>
              <a:t> + 2 </a:t>
            </a:r>
            <a:r>
              <a:rPr lang="de-DE" altLang="de-DE" sz="2400" dirty="0" err="1">
                <a:latin typeface="Calibri" panose="020F0502020204030204" pitchFamily="34" charset="0"/>
              </a:rPr>
              <a:t>clock</a:t>
            </a:r>
            <a:r>
              <a:rPr lang="de-DE" altLang="de-DE" sz="2400" dirty="0">
                <a:latin typeface="Calibri" panose="020F0502020204030204" pitchFamily="34" charset="0"/>
              </a:rPr>
              <a:t> </a:t>
            </a:r>
            <a:r>
              <a:rPr lang="de-DE" altLang="de-DE" sz="2400" dirty="0" err="1">
                <a:latin typeface="Calibri" panose="020F0502020204030204" pitchFamily="34" charset="0"/>
              </a:rPr>
              <a:t>transitions</a:t>
            </a:r>
            <a:endParaRPr lang="de-DE" altLang="de-DE" sz="2400" dirty="0">
              <a:latin typeface="Calibri" panose="020F0502020204030204" pitchFamily="34" charset="0"/>
            </a:endParaRPr>
          </a:p>
        </p:txBody>
      </p:sp>
      <p:sp>
        <p:nvSpPr>
          <p:cNvPr id="2" name="Textfeld 1">
            <a:extLst>
              <a:ext uri="{FF2B5EF4-FFF2-40B4-BE49-F238E27FC236}">
                <a16:creationId xmlns:a16="http://schemas.microsoft.com/office/drawing/2014/main" id="{80A3B348-1EAB-44F3-B5C6-D01D20D3B10C}"/>
              </a:ext>
            </a:extLst>
          </p:cNvPr>
          <p:cNvSpPr txBox="1"/>
          <p:nvPr/>
        </p:nvSpPr>
        <p:spPr>
          <a:xfrm>
            <a:off x="9094789" y="5405437"/>
            <a:ext cx="1233030" cy="307777"/>
          </a:xfrm>
          <a:prstGeom prst="rect">
            <a:avLst/>
          </a:prstGeom>
          <a:noFill/>
        </p:spPr>
        <p:txBody>
          <a:bodyPr wrap="none">
            <a:spAutoFit/>
          </a:bodyPr>
          <a:lstStyle/>
          <a:p>
            <a:pPr eaLnBrk="1" hangingPunct="1">
              <a:defRPr/>
            </a:pPr>
            <a:r>
              <a:rPr lang="de-DE" sz="1400" b="1" dirty="0">
                <a:latin typeface="Symbol" panose="05050102010706020507" pitchFamily="18" charset="2"/>
              </a:rPr>
              <a:t>t</a:t>
            </a:r>
            <a:r>
              <a:rPr lang="de-DE" sz="1400" b="1" dirty="0"/>
              <a:t> </a:t>
            </a:r>
            <a:r>
              <a:rPr lang="de-DE" sz="1400" b="1" dirty="0">
                <a:latin typeface="+mn-lt"/>
                <a:sym typeface="Mathematica1"/>
              </a:rPr>
              <a:t>~</a:t>
            </a:r>
            <a:r>
              <a:rPr lang="de-DE" sz="1400" b="1" dirty="0">
                <a:latin typeface="+mn-lt"/>
              </a:rPr>
              <a:t> 1.6 </a:t>
            </a:r>
            <a:r>
              <a:rPr lang="de-DE" sz="1400" b="1" dirty="0" err="1">
                <a:latin typeface="+mn-lt"/>
              </a:rPr>
              <a:t>years</a:t>
            </a:r>
            <a:endParaRPr lang="de-DE" sz="1400" b="1" dirty="0">
              <a:latin typeface="+mn-lt"/>
            </a:endParaRPr>
          </a:p>
        </p:txBody>
      </p:sp>
      <p:sp>
        <p:nvSpPr>
          <p:cNvPr id="10" name="Rechteck 9">
            <a:extLst>
              <a:ext uri="{FF2B5EF4-FFF2-40B4-BE49-F238E27FC236}">
                <a16:creationId xmlns:a16="http://schemas.microsoft.com/office/drawing/2014/main" id="{7C68800D-2344-4C8E-9164-7D1A2F363DE3}"/>
              </a:ext>
            </a:extLst>
          </p:cNvPr>
          <p:cNvSpPr/>
          <p:nvPr/>
        </p:nvSpPr>
        <p:spPr>
          <a:xfrm>
            <a:off x="7840664" y="5235574"/>
            <a:ext cx="923925" cy="66516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cxnSp>
        <p:nvCxnSpPr>
          <p:cNvPr id="12" name="Gerade Verbindung mit Pfeil 11">
            <a:extLst>
              <a:ext uri="{FF2B5EF4-FFF2-40B4-BE49-F238E27FC236}">
                <a16:creationId xmlns:a16="http://schemas.microsoft.com/office/drawing/2014/main" id="{99FD8F2F-5B64-4F35-9F05-D03A40CFD055}"/>
              </a:ext>
            </a:extLst>
          </p:cNvPr>
          <p:cNvCxnSpPr/>
          <p:nvPr/>
        </p:nvCxnSpPr>
        <p:spPr>
          <a:xfrm flipV="1">
            <a:off x="7188200" y="5146675"/>
            <a:ext cx="1906588" cy="542925"/>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
        <p:nvSpPr>
          <p:cNvPr id="31" name="Rechteck 30">
            <a:extLst>
              <a:ext uri="{FF2B5EF4-FFF2-40B4-BE49-F238E27FC236}">
                <a16:creationId xmlns:a16="http://schemas.microsoft.com/office/drawing/2014/main" id="{C508F41C-54BA-40B0-8F19-80871904DD72}"/>
              </a:ext>
            </a:extLst>
          </p:cNvPr>
          <p:cNvSpPr/>
          <p:nvPr/>
        </p:nvSpPr>
        <p:spPr>
          <a:xfrm>
            <a:off x="9826626" y="4957762"/>
            <a:ext cx="765175" cy="4603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32" name="Textfeld 31">
            <a:extLst>
              <a:ext uri="{FF2B5EF4-FFF2-40B4-BE49-F238E27FC236}">
                <a16:creationId xmlns:a16="http://schemas.microsoft.com/office/drawing/2014/main" id="{27F901A9-88F7-4BCA-BCBA-14A8B074CF7E}"/>
              </a:ext>
            </a:extLst>
          </p:cNvPr>
          <p:cNvSpPr txBox="1"/>
          <p:nvPr/>
        </p:nvSpPr>
        <p:spPr>
          <a:xfrm>
            <a:off x="7392194" y="5694239"/>
            <a:ext cx="2081213" cy="523220"/>
          </a:xfrm>
          <a:prstGeom prst="rect">
            <a:avLst/>
          </a:prstGeom>
          <a:noFill/>
        </p:spPr>
        <p:txBody>
          <a:bodyPr wrap="square">
            <a:spAutoFit/>
          </a:bodyPr>
          <a:lstStyle/>
          <a:p>
            <a:pPr algn="ctr" eaLnBrk="1" hangingPunct="1">
              <a:defRPr/>
            </a:pPr>
            <a:r>
              <a:rPr lang="de-DE" sz="1400" b="1">
                <a:latin typeface="+mn-lt"/>
              </a:rPr>
              <a:t>E3 </a:t>
            </a:r>
            <a:r>
              <a:rPr lang="de-DE" sz="1400" b="1" err="1">
                <a:latin typeface="+mn-lt"/>
              </a:rPr>
              <a:t>transition</a:t>
            </a:r>
            <a:r>
              <a:rPr lang="de-DE" sz="1400" b="1">
                <a:latin typeface="+mn-lt"/>
              </a:rPr>
              <a:t>,</a:t>
            </a:r>
            <a:r>
              <a:rPr lang="de-DE" altLang="de-DE" sz="1400" b="1">
                <a:latin typeface="Symbol" panose="05050102010706020507" pitchFamily="18" charset="2"/>
              </a:rPr>
              <a:t> g</a:t>
            </a:r>
            <a:r>
              <a:rPr lang="de-DE" altLang="de-DE" sz="1400" b="1"/>
              <a:t> </a:t>
            </a:r>
            <a:r>
              <a:rPr lang="de-DE" altLang="de-DE" sz="1400" b="1">
                <a:latin typeface="Calibri" panose="020F0502020204030204" pitchFamily="34" charset="0"/>
                <a:cs typeface="Calibri" panose="020F0502020204030204" pitchFamily="34" charset="0"/>
              </a:rPr>
              <a:t>≈</a:t>
            </a:r>
            <a:r>
              <a:rPr lang="de-DE" altLang="de-DE" sz="1400" b="1"/>
              <a:t> </a:t>
            </a:r>
            <a:r>
              <a:rPr lang="de-DE" altLang="de-DE" sz="1400" b="1" err="1"/>
              <a:t>nHz</a:t>
            </a:r>
            <a:r>
              <a:rPr lang="de-DE" sz="1400">
                <a:latin typeface="+mn-lt"/>
              </a:rPr>
              <a:t>: </a:t>
            </a:r>
          </a:p>
          <a:p>
            <a:pPr algn="ctr" eaLnBrk="1" hangingPunct="1">
              <a:defRPr/>
            </a:pPr>
            <a:r>
              <a:rPr lang="de-DE" sz="1400">
                <a:latin typeface="+mn-lt"/>
              </a:rPr>
              <a:t>467 </a:t>
            </a:r>
            <a:r>
              <a:rPr lang="de-DE" sz="1400" err="1">
                <a:latin typeface="+mn-lt"/>
              </a:rPr>
              <a:t>nm</a:t>
            </a:r>
            <a:endParaRPr lang="de-DE" sz="1400">
              <a:latin typeface="+mn-lt"/>
            </a:endParaRPr>
          </a:p>
        </p:txBody>
      </p:sp>
      <p:sp>
        <p:nvSpPr>
          <p:cNvPr id="33" name="Textfeld 32">
            <a:extLst>
              <a:ext uri="{FF2B5EF4-FFF2-40B4-BE49-F238E27FC236}">
                <a16:creationId xmlns:a16="http://schemas.microsoft.com/office/drawing/2014/main" id="{E8391200-37D5-4657-8783-CE2BF022601F}"/>
              </a:ext>
            </a:extLst>
          </p:cNvPr>
          <p:cNvSpPr txBox="1"/>
          <p:nvPr/>
        </p:nvSpPr>
        <p:spPr>
          <a:xfrm>
            <a:off x="7489825" y="4714875"/>
            <a:ext cx="768350" cy="307975"/>
          </a:xfrm>
          <a:prstGeom prst="rect">
            <a:avLst/>
          </a:prstGeom>
          <a:noFill/>
        </p:spPr>
        <p:txBody>
          <a:bodyPr wrap="none">
            <a:spAutoFit/>
          </a:bodyPr>
          <a:lstStyle/>
          <a:p>
            <a:pPr eaLnBrk="1" hangingPunct="1">
              <a:defRPr/>
            </a:pPr>
            <a:r>
              <a:rPr lang="de-DE" sz="1400">
                <a:latin typeface="+mn-lt"/>
              </a:rPr>
              <a:t>411 nm</a:t>
            </a:r>
          </a:p>
        </p:txBody>
      </p:sp>
      <p:sp>
        <p:nvSpPr>
          <p:cNvPr id="37" name="Ellipse 36">
            <a:extLst>
              <a:ext uri="{FF2B5EF4-FFF2-40B4-BE49-F238E27FC236}">
                <a16:creationId xmlns:a16="http://schemas.microsoft.com/office/drawing/2014/main" id="{4D57DC4D-5014-4C65-BE00-3C435637BA46}"/>
              </a:ext>
            </a:extLst>
          </p:cNvPr>
          <p:cNvSpPr/>
          <p:nvPr/>
        </p:nvSpPr>
        <p:spPr>
          <a:xfrm>
            <a:off x="3528341" y="4957762"/>
            <a:ext cx="1484984" cy="8032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a:extLst>
              <a:ext uri="{FF2B5EF4-FFF2-40B4-BE49-F238E27FC236}">
                <a16:creationId xmlns:a16="http://schemas.microsoft.com/office/drawing/2014/main" id="{7785F7D7-5284-41B4-8B54-D58818E73396}"/>
              </a:ext>
            </a:extLst>
          </p:cNvPr>
          <p:cNvSpPr txBox="1"/>
          <p:nvPr/>
        </p:nvSpPr>
        <p:spPr>
          <a:xfrm>
            <a:off x="6264492" y="6858048"/>
            <a:ext cx="4454553" cy="369332"/>
          </a:xfrm>
          <a:prstGeom prst="rect">
            <a:avLst/>
          </a:prstGeom>
          <a:noFill/>
        </p:spPr>
        <p:txBody>
          <a:bodyPr wrap="none" rtlCol="0">
            <a:spAutoFit/>
          </a:bodyPr>
          <a:lstStyle/>
          <a:p>
            <a:r>
              <a:rPr lang="de-DE" err="1">
                <a:solidFill>
                  <a:srgbClr val="FF0000"/>
                </a:solidFill>
                <a:latin typeface="Calibri" panose="020F0502020204030204" pitchFamily="34" charset="0"/>
                <a:cs typeface="Calibri" panose="020F0502020204030204" pitchFamily="34" charset="0"/>
              </a:rPr>
              <a:t>Spatially</a:t>
            </a:r>
            <a:r>
              <a:rPr lang="de-DE">
                <a:solidFill>
                  <a:srgbClr val="FF0000"/>
                </a:solidFill>
                <a:latin typeface="Calibri" panose="020F0502020204030204" pitchFamily="34" charset="0"/>
                <a:cs typeface="Calibri" panose="020F0502020204030204" pitchFamily="34" charset="0"/>
              </a:rPr>
              <a:t> </a:t>
            </a:r>
            <a:r>
              <a:rPr lang="de-DE" err="1">
                <a:solidFill>
                  <a:srgbClr val="FF0000"/>
                </a:solidFill>
                <a:latin typeface="Calibri" panose="020F0502020204030204" pitchFamily="34" charset="0"/>
                <a:cs typeface="Calibri" panose="020F0502020204030204" pitchFamily="34" charset="0"/>
              </a:rPr>
              <a:t>resolved</a:t>
            </a:r>
            <a:r>
              <a:rPr lang="de-DE">
                <a:solidFill>
                  <a:srgbClr val="FF0000"/>
                </a:solidFill>
                <a:latin typeface="Calibri" panose="020F0502020204030204" pitchFamily="34" charset="0"/>
                <a:cs typeface="Calibri" panose="020F0502020204030204" pitchFamily="34" charset="0"/>
              </a:rPr>
              <a:t> </a:t>
            </a:r>
            <a:r>
              <a:rPr lang="de-DE" err="1">
                <a:solidFill>
                  <a:srgbClr val="FF0000"/>
                </a:solidFill>
                <a:latin typeface="Calibri" panose="020F0502020204030204" pitchFamily="34" charset="0"/>
                <a:cs typeface="Calibri" panose="020F0502020204030204" pitchFamily="34" charset="0"/>
              </a:rPr>
              <a:t>detection</a:t>
            </a:r>
            <a:r>
              <a:rPr lang="de-DE">
                <a:solidFill>
                  <a:srgbClr val="FF0000"/>
                </a:solidFill>
                <a:latin typeface="Calibri" panose="020F0502020204030204" pitchFamily="34" charset="0"/>
                <a:cs typeface="Calibri" panose="020F0502020204030204" pitchFamily="34" charset="0"/>
              </a:rPr>
              <a:t> </a:t>
            </a:r>
            <a:r>
              <a:rPr lang="de-DE" err="1">
                <a:solidFill>
                  <a:srgbClr val="FF0000"/>
                </a:solidFill>
                <a:latin typeface="Calibri" panose="020F0502020204030204" pitchFamily="34" charset="0"/>
                <a:cs typeface="Calibri" panose="020F0502020204030204" pitchFamily="34" charset="0"/>
              </a:rPr>
              <a:t>with</a:t>
            </a:r>
            <a:r>
              <a:rPr lang="de-DE">
                <a:solidFill>
                  <a:srgbClr val="FF0000"/>
                </a:solidFill>
                <a:latin typeface="Calibri" panose="020F0502020204030204" pitchFamily="34" charset="0"/>
                <a:cs typeface="Calibri" panose="020F0502020204030204" pitchFamily="34" charset="0"/>
              </a:rPr>
              <a:t> ROIs on CCD</a:t>
            </a:r>
          </a:p>
        </p:txBody>
      </p:sp>
      <p:sp>
        <p:nvSpPr>
          <p:cNvPr id="11" name="Ellipse 10">
            <a:extLst>
              <a:ext uri="{FF2B5EF4-FFF2-40B4-BE49-F238E27FC236}">
                <a16:creationId xmlns:a16="http://schemas.microsoft.com/office/drawing/2014/main" id="{0FE5FDFE-BED0-42E2-9EC5-DE37378221A7}"/>
              </a:ext>
            </a:extLst>
          </p:cNvPr>
          <p:cNvSpPr/>
          <p:nvPr/>
        </p:nvSpPr>
        <p:spPr>
          <a:xfrm>
            <a:off x="7443788" y="5507084"/>
            <a:ext cx="1981200" cy="8032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Ellipse 13">
            <a:extLst>
              <a:ext uri="{FF2B5EF4-FFF2-40B4-BE49-F238E27FC236}">
                <a16:creationId xmlns:a16="http://schemas.microsoft.com/office/drawing/2014/main" id="{4E008153-1A7E-A131-52E7-DD7B8DF3FF3A}"/>
              </a:ext>
            </a:extLst>
          </p:cNvPr>
          <p:cNvSpPr/>
          <p:nvPr/>
        </p:nvSpPr>
        <p:spPr>
          <a:xfrm>
            <a:off x="10632508" y="909951"/>
            <a:ext cx="1152000" cy="1151412"/>
          </a:xfrm>
          <a:prstGeom prst="ellipse">
            <a:avLst/>
          </a:prstGeom>
          <a:solidFill>
            <a:srgbClr val="7030A0"/>
          </a:solidFill>
          <a:ln>
            <a:noFill/>
          </a:ln>
          <a:scene3d>
            <a:camera prst="orthographicFront"/>
            <a:lightRig rig="threePt" dir="t"/>
          </a:scene3d>
          <a:sp3d prstMaterial="plastic">
            <a:bevelT/>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baseline="30000" dirty="0"/>
              <a:t>172</a:t>
            </a:r>
            <a:r>
              <a:rPr lang="de-DE" dirty="0"/>
              <a:t>Yb</a:t>
            </a:r>
            <a:r>
              <a:rPr lang="de-DE" baseline="30000" dirty="0"/>
              <a:t>+</a:t>
            </a:r>
            <a:endParaRPr lang="de-DE" dirty="0"/>
          </a:p>
        </p:txBody>
      </p:sp>
      <p:sp>
        <p:nvSpPr>
          <p:cNvPr id="15" name="Textfeld 25">
            <a:extLst>
              <a:ext uri="{FF2B5EF4-FFF2-40B4-BE49-F238E27FC236}">
                <a16:creationId xmlns:a16="http://schemas.microsoft.com/office/drawing/2014/main" id="{EA1EC72E-722C-B872-67DB-BAF9DCAA4351}"/>
              </a:ext>
            </a:extLst>
          </p:cNvPr>
          <p:cNvSpPr txBox="1">
            <a:spLocks noChangeArrowheads="1"/>
          </p:cNvSpPr>
          <p:nvPr/>
        </p:nvSpPr>
        <p:spPr bwMode="auto">
          <a:xfrm>
            <a:off x="10194009" y="1256196"/>
            <a:ext cx="319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a:t>+</a:t>
            </a:r>
          </a:p>
        </p:txBody>
      </p:sp>
      <p:sp>
        <p:nvSpPr>
          <p:cNvPr id="16" name="Ellipse 15">
            <a:extLst>
              <a:ext uri="{FF2B5EF4-FFF2-40B4-BE49-F238E27FC236}">
                <a16:creationId xmlns:a16="http://schemas.microsoft.com/office/drawing/2014/main" id="{57B7FAF8-B010-2776-1DF0-3245FA37A4E6}"/>
              </a:ext>
            </a:extLst>
          </p:cNvPr>
          <p:cNvSpPr/>
          <p:nvPr/>
        </p:nvSpPr>
        <p:spPr>
          <a:xfrm>
            <a:off x="9079706" y="953469"/>
            <a:ext cx="1003312" cy="967407"/>
          </a:xfrm>
          <a:prstGeom prst="ellipse">
            <a:avLst/>
          </a:prstGeom>
          <a:solidFill>
            <a:srgbClr val="0033CC"/>
          </a:solidFill>
          <a:ln>
            <a:noFill/>
          </a:ln>
          <a:scene3d>
            <a:camera prst="orthographicFront"/>
            <a:lightRig rig="twoPt" dir="t">
              <a:rot lat="0" lon="0" rev="6600000"/>
            </a:lightRig>
          </a:scene3d>
          <a:sp3d extrusionH="76200" contourW="12700" prstMaterial="plastic">
            <a:bevelT/>
            <a:extrusionClr>
              <a:schemeClr val="bg1"/>
            </a:extrusionClr>
            <a:contourClr>
              <a:schemeClr val="bg1"/>
            </a:contourClr>
          </a:sp3d>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baseline="30000" dirty="0"/>
              <a:t>115</a:t>
            </a:r>
            <a:r>
              <a:rPr lang="de-DE" dirty="0"/>
              <a:t>In</a:t>
            </a:r>
            <a:r>
              <a:rPr lang="de-DE" baseline="30000" dirty="0"/>
              <a:t>+</a:t>
            </a:r>
            <a:endParaRPr lang="de-DE" dirty="0"/>
          </a:p>
        </p:txBody>
      </p:sp>
      <p:sp>
        <p:nvSpPr>
          <p:cNvPr id="17" name="Textfeld 25">
            <a:extLst>
              <a:ext uri="{FF2B5EF4-FFF2-40B4-BE49-F238E27FC236}">
                <a16:creationId xmlns:a16="http://schemas.microsoft.com/office/drawing/2014/main" id="{D30174AC-5301-CA73-C763-D66763098BA3}"/>
              </a:ext>
            </a:extLst>
          </p:cNvPr>
          <p:cNvSpPr txBox="1">
            <a:spLocks noChangeArrowheads="1"/>
          </p:cNvSpPr>
          <p:nvPr/>
        </p:nvSpPr>
        <p:spPr bwMode="auto">
          <a:xfrm>
            <a:off x="10194009" y="1262546"/>
            <a:ext cx="31908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a:t>+</a:t>
            </a:r>
          </a:p>
        </p:txBody>
      </p:sp>
    </p:spTree>
    <p:extLst>
      <p:ext uri="{BB962C8B-B14F-4D97-AF65-F5344CB8AC3E}">
        <p14:creationId xmlns:p14="http://schemas.microsoft.com/office/powerpoint/2010/main" val="39488801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44D65D50-B9F4-4C26-860E-293660D3E81C}"/>
              </a:ext>
            </a:extLst>
          </p:cNvPr>
          <p:cNvSpPr/>
          <p:nvPr/>
        </p:nvSpPr>
        <p:spPr>
          <a:xfrm>
            <a:off x="1565079" y="1402673"/>
            <a:ext cx="5436440" cy="45897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Textfeld 5">
            <a:extLst>
              <a:ext uri="{FF2B5EF4-FFF2-40B4-BE49-F238E27FC236}">
                <a16:creationId xmlns:a16="http://schemas.microsoft.com/office/drawing/2014/main" id="{D703CEE9-015A-45E7-8794-1F7D9634FFCE}"/>
              </a:ext>
            </a:extLst>
          </p:cNvPr>
          <p:cNvSpPr txBox="1">
            <a:spLocks noChangeArrowheads="1"/>
          </p:cNvSpPr>
          <p:nvPr/>
        </p:nvSpPr>
        <p:spPr bwMode="auto">
          <a:xfrm>
            <a:off x="1675159" y="2136260"/>
            <a:ext cx="9457461" cy="6524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marL="457200" indent="-457200" eaLnBrk="1" hangingPunct="1">
              <a:spcBef>
                <a:spcPct val="0"/>
              </a:spcBef>
              <a:spcAft>
                <a:spcPts val="1200"/>
              </a:spcAft>
              <a:defRPr/>
            </a:pPr>
            <a:r>
              <a:rPr lang="de-DE" altLang="de-DE" sz="2000" dirty="0">
                <a:solidFill>
                  <a:srgbClr val="C00000"/>
                </a:solidFill>
                <a:latin typeface="Calibri" panose="020F0502020204030204" pitchFamily="34" charset="0"/>
                <a:cs typeface="Calibri" panose="020F0502020204030204" pitchFamily="34" charset="0"/>
              </a:rPr>
              <a:t>on-</a:t>
            </a:r>
            <a:r>
              <a:rPr lang="de-DE" altLang="de-DE" sz="2000" dirty="0" err="1">
                <a:solidFill>
                  <a:srgbClr val="C00000"/>
                </a:solidFill>
                <a:latin typeface="Calibri" panose="020F0502020204030204" pitchFamily="34" charset="0"/>
                <a:cs typeface="Calibri" panose="020F0502020204030204" pitchFamily="34" charset="0"/>
              </a:rPr>
              <a:t>axis</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micromotion</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distorted</a:t>
            </a:r>
            <a:r>
              <a:rPr lang="de-DE" altLang="de-DE" sz="2000" dirty="0">
                <a:solidFill>
                  <a:srgbClr val="C00000"/>
                </a:solidFill>
                <a:latin typeface="Calibri" panose="020F0502020204030204" pitchFamily="34" charset="0"/>
                <a:cs typeface="Calibri" panose="020F0502020204030204" pitchFamily="34" charset="0"/>
              </a:rPr>
              <a:t> E</a:t>
            </a:r>
            <a:r>
              <a:rPr lang="de-DE" altLang="de-DE" sz="2000" baseline="-25000" dirty="0">
                <a:solidFill>
                  <a:srgbClr val="C00000"/>
                </a:solidFill>
                <a:latin typeface="Calibri" panose="020F0502020204030204" pitchFamily="34" charset="0"/>
                <a:cs typeface="Calibri" panose="020F0502020204030204" pitchFamily="34" charset="0"/>
              </a:rPr>
              <a:t>RF</a:t>
            </a:r>
            <a:r>
              <a:rPr lang="de-DE" altLang="de-DE" sz="2000" dirty="0">
                <a:solidFill>
                  <a:srgbClr val="C00000"/>
                </a:solidFill>
                <a:latin typeface="Calibri" panose="020F0502020204030204" pitchFamily="34" charset="0"/>
                <a:cs typeface="Calibri" panose="020F0502020204030204" pitchFamily="34" charset="0"/>
              </a:rPr>
              <a:t>-</a:t>
            </a:r>
            <a:r>
              <a:rPr lang="de-DE" altLang="de-DE" sz="2000" dirty="0" err="1">
                <a:solidFill>
                  <a:srgbClr val="C00000"/>
                </a:solidFill>
                <a:latin typeface="Calibri" panose="020F0502020204030204" pitchFamily="34" charset="0"/>
                <a:cs typeface="Calibri" panose="020F0502020204030204" pitchFamily="34" charset="0"/>
              </a:rPr>
              <a:t>fields</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FEM </a:t>
            </a:r>
            <a:r>
              <a:rPr lang="de-DE" altLang="de-DE" sz="2000" dirty="0" err="1">
                <a:latin typeface="Calibri" panose="020F0502020204030204" pitchFamily="34" charset="0"/>
                <a:cs typeface="Calibri" panose="020F0502020204030204" pitchFamily="34" charset="0"/>
                <a:sym typeface="Wingdings" panose="05000000000000000000" pitchFamily="2" charset="2"/>
              </a:rPr>
              <a:t>based</a:t>
            </a:r>
            <a:r>
              <a:rPr lang="de-DE" altLang="de-DE" sz="2000" dirty="0">
                <a:latin typeface="Calibri" panose="020F0502020204030204" pitchFamily="34" charset="0"/>
                <a:cs typeface="Calibri" panose="020F0502020204030204" pitchFamily="34" charset="0"/>
                <a:sym typeface="Wingdings" panose="05000000000000000000" pitchFamily="2" charset="2"/>
              </a:rPr>
              <a:t> design &amp; </a:t>
            </a:r>
            <a:r>
              <a:rPr lang="de-DE" altLang="de-DE" sz="2000" dirty="0" err="1">
                <a:latin typeface="Calibri" panose="020F0502020204030204" pitchFamily="34" charset="0"/>
                <a:cs typeface="Calibri" panose="020F0502020204030204" pitchFamily="34" charset="0"/>
                <a:sym typeface="Wingdings" panose="05000000000000000000" pitchFamily="2" charset="2"/>
              </a:rPr>
              <a:t>tolerances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solidFill>
                  <a:srgbClr val="C00000"/>
                </a:solidFill>
                <a:latin typeface="Calibri" panose="020F0502020204030204" pitchFamily="34" charset="0"/>
                <a:cs typeface="Calibri" panose="020F0502020204030204" pitchFamily="34" charset="0"/>
              </a:rPr>
              <a:t>heating</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of</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ion</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motion</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low</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noise</a:t>
            </a:r>
            <a:r>
              <a:rPr lang="de-DE" altLang="de-DE" sz="2000" dirty="0">
                <a:latin typeface="Calibri" panose="020F0502020204030204" pitchFamily="34" charset="0"/>
                <a:cs typeface="Calibri" panose="020F0502020204030204" pitchFamily="34" charset="0"/>
                <a:sym typeface="Wingdings" panose="05000000000000000000" pitchFamily="2" charset="2"/>
              </a:rPr>
              <a:t> on-board </a:t>
            </a:r>
            <a:r>
              <a:rPr lang="de-DE" altLang="de-DE" sz="2000" dirty="0" err="1">
                <a:latin typeface="Calibri" panose="020F0502020204030204" pitchFamily="34" charset="0"/>
                <a:cs typeface="Calibri" panose="020F0502020204030204" pitchFamily="34" charset="0"/>
                <a:sym typeface="Wingdings" panose="05000000000000000000" pitchFamily="2" charset="2"/>
              </a:rPr>
              <a:t>filters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solidFill>
                  <a:srgbClr val="C00000"/>
                </a:solidFill>
                <a:latin typeface="Calibri" panose="020F0502020204030204" pitchFamily="34" charset="0"/>
                <a:cs typeface="Calibri" panose="020F0502020204030204" pitchFamily="34" charset="0"/>
              </a:rPr>
              <a:t>warming</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of</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trap</a:t>
            </a:r>
            <a:r>
              <a:rPr lang="de-DE" altLang="de-DE" sz="2000" dirty="0">
                <a:solidFill>
                  <a:srgbClr val="C00000"/>
                </a:solidFill>
                <a:latin typeface="Calibri" panose="020F0502020204030204" pitchFamily="34" charset="0"/>
                <a:cs typeface="Calibri" panose="020F0502020204030204" pitchFamily="34" charset="0"/>
              </a:rPr>
              <a:t> (U</a:t>
            </a:r>
            <a:r>
              <a:rPr lang="de-DE" altLang="de-DE" sz="2000" baseline="-25000" dirty="0">
                <a:solidFill>
                  <a:srgbClr val="C00000"/>
                </a:solidFill>
                <a:latin typeface="Calibri" panose="020F0502020204030204" pitchFamily="34" charset="0"/>
                <a:cs typeface="Calibri" panose="020F0502020204030204" pitchFamily="34" charset="0"/>
              </a:rPr>
              <a:t>RF</a:t>
            </a:r>
            <a:r>
              <a:rPr lang="de-DE" altLang="de-DE" sz="2000" dirty="0">
                <a:solidFill>
                  <a:srgbClr val="C00000"/>
                </a:solidFill>
                <a:latin typeface="Calibri" panose="020F0502020204030204" pitchFamily="34" charset="0"/>
                <a:cs typeface="Calibri" panose="020F0502020204030204" pitchFamily="34" charset="0"/>
              </a:rPr>
              <a:t> ≈1 kV, I</a:t>
            </a:r>
            <a:r>
              <a:rPr lang="de-DE" altLang="de-DE" sz="2000" baseline="-25000" dirty="0">
                <a:solidFill>
                  <a:srgbClr val="C00000"/>
                </a:solidFill>
                <a:latin typeface="Calibri" panose="020F0502020204030204" pitchFamily="34" charset="0"/>
                <a:cs typeface="Calibri" panose="020F0502020204030204" pitchFamily="34" charset="0"/>
              </a:rPr>
              <a:t>RF</a:t>
            </a:r>
            <a:r>
              <a:rPr lang="de-DE" altLang="de-DE" sz="2000" baseline="30000" dirty="0">
                <a:solidFill>
                  <a:srgbClr val="C00000"/>
                </a:solidFill>
                <a:latin typeface="Calibri" panose="020F0502020204030204" pitchFamily="34" charset="0"/>
                <a:cs typeface="Calibri" panose="020F0502020204030204" pitchFamily="34" charset="0"/>
              </a:rPr>
              <a:t> </a:t>
            </a:r>
            <a:r>
              <a:rPr lang="de-DE" altLang="de-DE" sz="2000" dirty="0">
                <a:solidFill>
                  <a:srgbClr val="C00000"/>
                </a:solidFill>
                <a:latin typeface="Calibri" panose="020F0502020204030204" pitchFamily="34" charset="0"/>
                <a:cs typeface="Calibri" panose="020F0502020204030204" pitchFamily="34" charset="0"/>
              </a:rPr>
              <a:t>≈1 A)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heat</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management</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solidFill>
                  <a:srgbClr val="C00000"/>
                </a:solidFill>
                <a:latin typeface="Calibri" panose="020F0502020204030204" pitchFamily="34" charset="0"/>
                <a:cs typeface="Calibri" panose="020F0502020204030204" pitchFamily="34" charset="0"/>
              </a:rPr>
              <a:t>magnetic</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err="1">
                <a:solidFill>
                  <a:srgbClr val="C00000"/>
                </a:solidFill>
                <a:latin typeface="Calibri" panose="020F0502020204030204" pitchFamily="34" charset="0"/>
                <a:cs typeface="Calibri" panose="020F0502020204030204" pitchFamily="34" charset="0"/>
              </a:rPr>
              <a:t>fields</a:t>
            </a:r>
            <a:r>
              <a:rPr lang="de-DE" altLang="de-DE" sz="2000" dirty="0">
                <a:solidFill>
                  <a:srgbClr val="C00000"/>
                </a:solidFill>
                <a:latin typeface="Calibri" panose="020F0502020204030204" pitchFamily="34" charset="0"/>
                <a:cs typeface="Calibri" panose="020F0502020204030204" pitchFamily="34" charset="0"/>
              </a:rPr>
              <a:t> &amp; </a:t>
            </a:r>
            <a:r>
              <a:rPr lang="de-DE" altLang="de-DE" sz="2000" dirty="0" err="1">
                <a:solidFill>
                  <a:srgbClr val="C00000"/>
                </a:solidFill>
                <a:latin typeface="Calibri" panose="020F0502020204030204" pitchFamily="34" charset="0"/>
                <a:cs typeface="Calibri" panose="020F0502020204030204" pitchFamily="34" charset="0"/>
              </a:rPr>
              <a:t>gradients</a:t>
            </a:r>
            <a:r>
              <a:rPr lang="de-DE" altLang="de-DE" sz="2000" dirty="0">
                <a:solidFill>
                  <a:srgbClr val="C00000"/>
                </a:solidFill>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non-</a:t>
            </a:r>
            <a:r>
              <a:rPr lang="de-DE" altLang="de-DE" sz="2000" dirty="0" err="1">
                <a:latin typeface="Calibri" panose="020F0502020204030204" pitchFamily="34" charset="0"/>
                <a:cs typeface="Calibri" panose="020F0502020204030204" pitchFamily="34" charset="0"/>
                <a:sym typeface="Wingdings" panose="05000000000000000000" pitchFamily="2" charset="2"/>
              </a:rPr>
              <a:t>magnetic</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materials</a:t>
            </a: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dirty="0" err="1">
                <a:latin typeface="Calibri" panose="020F0502020204030204" pitchFamily="34" charset="0"/>
                <a:cs typeface="Calibri" panose="020F0502020204030204" pitchFamily="34" charset="0"/>
              </a:rPr>
              <a:t>quadrupole</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shifts</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averaging</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zeroing</a:t>
            </a:r>
            <a:r>
              <a:rPr lang="de-DE" altLang="de-DE" sz="2000" dirty="0">
                <a:latin typeface="Calibri" panose="020F0502020204030204" pitchFamily="34" charset="0"/>
                <a:cs typeface="Calibri" panose="020F0502020204030204" pitchFamily="34" charset="0"/>
                <a:sym typeface="Wingdings" panose="05000000000000000000" pitchFamily="2" charset="2"/>
              </a:rPr>
              <a:t>, J ≤ ½ </a:t>
            </a:r>
            <a:r>
              <a:rPr lang="de-DE" altLang="de-DE" sz="2000" dirty="0" err="1">
                <a:latin typeface="Calibri" panose="020F0502020204030204" pitchFamily="34" charset="0"/>
                <a:cs typeface="Calibri" panose="020F0502020204030204" pitchFamily="34" charset="0"/>
                <a:sym typeface="Wingdings" panose="05000000000000000000" pitchFamily="2" charset="2"/>
              </a:rPr>
              <a:t>states</a:t>
            </a:r>
            <a:r>
              <a:rPr lang="de-DE" altLang="de-DE" sz="2000" dirty="0">
                <a:latin typeface="Calibri" panose="020F0502020204030204" pitchFamily="34" charset="0"/>
                <a:cs typeface="Calibri" panose="020F0502020204030204" pitchFamily="34" charset="0"/>
                <a:sym typeface="Wingdings" panose="05000000000000000000" pitchFamily="2" charset="2"/>
              </a:rPr>
              <a:t>  </a:t>
            </a:r>
            <a:endParaRPr lang="de-DE" altLang="de-DE" sz="2000" dirty="0">
              <a:solidFill>
                <a:srgbClr val="C00000"/>
              </a:solidFill>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r>
              <a:rPr lang="de-DE" altLang="de-DE" sz="2000" b="1" dirty="0" err="1">
                <a:latin typeface="Calibri" panose="020F0502020204030204" pitchFamily="34" charset="0"/>
                <a:cs typeface="Calibri" panose="020F0502020204030204" pitchFamily="34" charset="0"/>
              </a:rPr>
              <a:t>control</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of</a:t>
            </a:r>
            <a:r>
              <a:rPr lang="de-DE" altLang="de-DE" sz="2000" b="1" dirty="0">
                <a:latin typeface="Calibri" panose="020F0502020204030204" pitchFamily="34" charset="0"/>
                <a:cs typeface="Calibri" panose="020F0502020204030204" pitchFamily="34" charset="0"/>
              </a:rPr>
              <a:t> a </a:t>
            </a:r>
            <a:r>
              <a:rPr lang="de-DE" altLang="de-DE" sz="2000" b="1" dirty="0" err="1">
                <a:latin typeface="Calibri" panose="020F0502020204030204" pitchFamily="34" charset="0"/>
                <a:cs typeface="Calibri" panose="020F0502020204030204" pitchFamily="34" charset="0"/>
              </a:rPr>
              <a:t>complex</a:t>
            </a:r>
            <a:r>
              <a:rPr lang="de-DE" altLang="de-DE" sz="2000" b="1" dirty="0">
                <a:latin typeface="Calibri" panose="020F0502020204030204" pitchFamily="34" charset="0"/>
                <a:cs typeface="Calibri" panose="020F0502020204030204" pitchFamily="34" charset="0"/>
              </a:rPr>
              <a:t> </a:t>
            </a:r>
            <a:r>
              <a:rPr lang="de-DE" altLang="de-DE" sz="2000" b="1" dirty="0" err="1">
                <a:latin typeface="Calibri" panose="020F0502020204030204" pitchFamily="34" charset="0"/>
                <a:cs typeface="Calibri" panose="020F0502020204030204" pitchFamily="34" charset="0"/>
              </a:rPr>
              <a:t>many</a:t>
            </a:r>
            <a:r>
              <a:rPr lang="de-DE" altLang="de-DE" sz="2000" b="1" dirty="0">
                <a:latin typeface="Calibri" panose="020F0502020204030204" pitchFamily="34" charset="0"/>
                <a:cs typeface="Calibri" panose="020F0502020204030204" pitchFamily="34" charset="0"/>
              </a:rPr>
              <a:t>-body </a:t>
            </a:r>
            <a:r>
              <a:rPr lang="de-DE" altLang="de-DE" sz="2000" b="1" dirty="0" err="1">
                <a:latin typeface="Calibri" panose="020F0502020204030204" pitchFamily="34" charset="0"/>
                <a:cs typeface="Calibri" panose="020F0502020204030204" pitchFamily="34" charset="0"/>
              </a:rPr>
              <a:t>system</a:t>
            </a:r>
            <a:r>
              <a:rPr lang="de-DE" altLang="de-DE" sz="2000"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automated</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particle</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detection</a:t>
            </a:r>
            <a:r>
              <a:rPr lang="de-DE" altLang="de-DE" sz="2000" dirty="0">
                <a:latin typeface="Calibri" panose="020F0502020204030204" pitchFamily="34" charset="0"/>
                <a:cs typeface="Calibri" panose="020F0502020204030204" pitchFamily="34" charset="0"/>
                <a:sym typeface="Wingdings" panose="05000000000000000000" pitchFamily="2" charset="2"/>
              </a:rPr>
              <a:t>,  </a:t>
            </a:r>
            <a:br>
              <a:rPr lang="de-DE" altLang="de-DE" sz="2000" dirty="0">
                <a:latin typeface="Calibri" panose="020F0502020204030204" pitchFamily="34" charset="0"/>
                <a:cs typeface="Calibri" panose="020F0502020204030204" pitchFamily="34" charset="0"/>
                <a:sym typeface="Wingdings" panose="05000000000000000000" pitchFamily="2" charset="2"/>
              </a:rPr>
            </a:b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rPr>
              <a:t>computer</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controlled</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problem</a:t>
            </a:r>
            <a:r>
              <a:rPr lang="de-DE" altLang="de-DE" sz="2000" dirty="0">
                <a:latin typeface="Calibri" panose="020F0502020204030204" pitchFamily="34" charset="0"/>
                <a:cs typeface="Calibri" panose="020F0502020204030204" pitchFamily="34" charset="0"/>
              </a:rPr>
              <a:t> </a:t>
            </a:r>
            <a:br>
              <a:rPr lang="de-DE" altLang="de-DE" sz="2000" dirty="0">
                <a:latin typeface="Calibri" panose="020F0502020204030204" pitchFamily="34" charset="0"/>
                <a:cs typeface="Calibri" panose="020F0502020204030204" pitchFamily="34" charset="0"/>
              </a:rPr>
            </a:b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recognition</a:t>
            </a:r>
            <a:r>
              <a:rPr lang="de-DE" altLang="de-DE" sz="2000" dirty="0">
                <a:latin typeface="Calibri" panose="020F0502020204030204" pitchFamily="34" charset="0"/>
                <a:cs typeface="Calibri" panose="020F0502020204030204" pitchFamily="34" charset="0"/>
              </a:rPr>
              <a:t>, </a:t>
            </a:r>
            <a:r>
              <a:rPr lang="de-DE" altLang="de-DE" sz="2000" dirty="0" err="1">
                <a:latin typeface="Calibri" panose="020F0502020204030204" pitchFamily="34" charset="0"/>
                <a:cs typeface="Calibri" panose="020F0502020204030204" pitchFamily="34" charset="0"/>
              </a:rPr>
              <a:t>sorting</a:t>
            </a:r>
            <a:r>
              <a:rPr lang="de-DE" altLang="de-DE" sz="2000" dirty="0">
                <a:latin typeface="Calibri" panose="020F0502020204030204" pitchFamily="34" charset="0"/>
                <a:cs typeface="Calibri" panose="020F0502020204030204" pitchFamily="34" charset="0"/>
              </a:rPr>
              <a:t> &amp; </a:t>
            </a:r>
            <a:r>
              <a:rPr lang="de-DE" altLang="de-DE" sz="2000" dirty="0" err="1">
                <a:latin typeface="Calibri" panose="020F0502020204030204" pitchFamily="34" charset="0"/>
                <a:cs typeface="Calibri" panose="020F0502020204030204" pitchFamily="34" charset="0"/>
              </a:rPr>
              <a:t>reloading</a:t>
            </a: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r>
              <a:rPr lang="de-DE" altLang="de-DE" sz="2000" dirty="0">
                <a:latin typeface="Calibri" panose="020F0502020204030204" pitchFamily="34" charset="0"/>
                <a:cs typeface="Calibri" panose="020F0502020204030204" pitchFamily="34" charset="0"/>
                <a:sym typeface="Wingdings" panose="05000000000000000000" pitchFamily="2" charset="2"/>
              </a:rPr>
              <a:t>						 high </a:t>
            </a:r>
            <a:r>
              <a:rPr lang="de-DE" altLang="de-DE" sz="2000" dirty="0" err="1">
                <a:latin typeface="Calibri" panose="020F0502020204030204" pitchFamily="34" charset="0"/>
                <a:cs typeface="Calibri" panose="020F0502020204030204" pitchFamily="34" charset="0"/>
                <a:sym typeface="Wingdings" panose="05000000000000000000" pitchFamily="2" charset="2"/>
              </a:rPr>
              <a:t>motional</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control</a:t>
            </a:r>
            <a:r>
              <a:rPr lang="de-DE" altLang="de-DE" sz="2000" dirty="0">
                <a:latin typeface="Calibri" panose="020F0502020204030204" pitchFamily="34" charset="0"/>
                <a:cs typeface="Calibri" panose="020F0502020204030204" pitchFamily="34" charset="0"/>
                <a:sym typeface="Wingdings" panose="05000000000000000000" pitchFamily="2" charset="2"/>
              </a:rPr>
              <a:t> (</a:t>
            </a:r>
            <a:r>
              <a:rPr lang="de-DE" altLang="de-DE" sz="2000" dirty="0" err="1">
                <a:latin typeface="Calibri" panose="020F0502020204030204" pitchFamily="34" charset="0"/>
                <a:cs typeface="Calibri" panose="020F0502020204030204" pitchFamily="34" charset="0"/>
                <a:sym typeface="Wingdings" panose="05000000000000000000" pitchFamily="2" charset="2"/>
              </a:rPr>
              <a:t>phonons</a:t>
            </a:r>
            <a:r>
              <a:rPr lang="de-DE" altLang="de-DE" sz="2000" dirty="0">
                <a:latin typeface="Calibri" panose="020F0502020204030204" pitchFamily="34" charset="0"/>
                <a:cs typeface="Calibri" panose="020F0502020204030204" pitchFamily="34" charset="0"/>
                <a:sym typeface="Wingdings" panose="05000000000000000000" pitchFamily="2" charset="2"/>
              </a:rPr>
              <a:t>) </a:t>
            </a:r>
            <a:endParaRPr lang="de-DE" altLang="de-DE" sz="2000" dirty="0">
              <a:latin typeface="Calibri" panose="020F0502020204030204" pitchFamily="34" charset="0"/>
              <a:cs typeface="Calibri" panose="020F0502020204030204" pitchFamily="34" charset="0"/>
            </a:endParaRPr>
          </a:p>
          <a:p>
            <a:pPr marL="4343400" lvl="8" indent="-457200" eaLnBrk="1" hangingPunct="1">
              <a:spcBef>
                <a:spcPct val="0"/>
              </a:spcBef>
              <a:spcAft>
                <a:spcPts val="1200"/>
              </a:spcAft>
              <a:defRPr/>
            </a:pPr>
            <a:endParaRPr lang="de-DE" altLang="de-DE" sz="8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br>
              <a:rPr lang="de-DE" altLang="de-DE" sz="2000" dirty="0">
                <a:latin typeface="Calibri" panose="020F0502020204030204" pitchFamily="34" charset="0"/>
                <a:cs typeface="Calibri" panose="020F0502020204030204" pitchFamily="34" charset="0"/>
              </a:rPr>
            </a:br>
            <a:endParaRPr lang="de-DE" altLang="de-DE" sz="2000" dirty="0">
              <a:latin typeface="Calibri" panose="020F0502020204030204" pitchFamily="34" charset="0"/>
              <a:cs typeface="Calibri" panose="020F0502020204030204" pitchFamily="34" charset="0"/>
            </a:endParaRPr>
          </a:p>
          <a:p>
            <a:pPr marL="457200" indent="-457200" eaLnBrk="1" hangingPunct="1">
              <a:spcBef>
                <a:spcPct val="0"/>
              </a:spcBef>
              <a:spcAft>
                <a:spcPts val="1200"/>
              </a:spcAft>
              <a:defRPr/>
            </a:pP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br>
              <a:rPr lang="de-DE" altLang="de-DE" sz="2000" dirty="0">
                <a:latin typeface="Calibri" panose="020F0502020204030204" pitchFamily="34" charset="0"/>
                <a:cs typeface="Calibri" panose="020F0502020204030204" pitchFamily="34" charset="0"/>
              </a:rPr>
            </a:br>
            <a:endParaRPr lang="de-DE" altLang="de-DE" sz="2000" dirty="0">
              <a:latin typeface="Calibri" panose="020F0502020204030204" pitchFamily="34" charset="0"/>
              <a:cs typeface="Calibri" panose="020F0502020204030204" pitchFamily="34" charset="0"/>
            </a:endParaRPr>
          </a:p>
          <a:p>
            <a:pPr eaLnBrk="1" hangingPunct="1">
              <a:spcBef>
                <a:spcPct val="0"/>
              </a:spcBef>
              <a:spcAft>
                <a:spcPts val="1200"/>
              </a:spcAft>
              <a:buNone/>
              <a:defRPr/>
            </a:pPr>
            <a:endParaRPr lang="de-DE" altLang="de-DE" sz="2000" dirty="0">
              <a:latin typeface="Calibri" panose="020F0502020204030204" pitchFamily="34" charset="0"/>
              <a:cs typeface="Calibri" panose="020F0502020204030204" pitchFamily="34" charset="0"/>
            </a:endParaRPr>
          </a:p>
        </p:txBody>
      </p:sp>
      <p:pic>
        <p:nvPicPr>
          <p:cNvPr id="19" name="Picture 13">
            <a:extLst>
              <a:ext uri="{FF2B5EF4-FFF2-40B4-BE49-F238E27FC236}">
                <a16:creationId xmlns:a16="http://schemas.microsoft.com/office/drawing/2014/main" id="{8BED662F-AA59-446B-BDA5-0B9548DD324D}"/>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5267657" y="5172055"/>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 name="Picture 13">
            <a:extLst>
              <a:ext uri="{FF2B5EF4-FFF2-40B4-BE49-F238E27FC236}">
                <a16:creationId xmlns:a16="http://schemas.microsoft.com/office/drawing/2014/main" id="{32B31B11-79B2-4B31-98C9-8567CCAEEA80}"/>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a:off x="4584837" y="5179584"/>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1" name="Picture 13">
            <a:extLst>
              <a:ext uri="{FF2B5EF4-FFF2-40B4-BE49-F238E27FC236}">
                <a16:creationId xmlns:a16="http://schemas.microsoft.com/office/drawing/2014/main" id="{8BD25325-DF49-4D4A-860C-CC191EACA1AB}"/>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3907847" y="5176402"/>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8" name="Picture 13">
            <a:extLst>
              <a:ext uri="{FF2B5EF4-FFF2-40B4-BE49-F238E27FC236}">
                <a16:creationId xmlns:a16="http://schemas.microsoft.com/office/drawing/2014/main" id="{0C8618C5-03D3-4217-BD0C-C31F7B3FD755}"/>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29241">
            <a:off x="3301141" y="5176403"/>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13">
            <a:extLst>
              <a:ext uri="{FF2B5EF4-FFF2-40B4-BE49-F238E27FC236}">
                <a16:creationId xmlns:a16="http://schemas.microsoft.com/office/drawing/2014/main" id="{A2246F3B-5E9B-416F-8184-3AC24B2FC10E}"/>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2582656" y="5172056"/>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0" name="Ellipse 29">
            <a:extLst>
              <a:ext uri="{FF2B5EF4-FFF2-40B4-BE49-F238E27FC236}">
                <a16:creationId xmlns:a16="http://schemas.microsoft.com/office/drawing/2014/main" id="{318921B6-A53A-4C13-A834-14A4723F1212}"/>
              </a:ext>
            </a:extLst>
          </p:cNvPr>
          <p:cNvSpPr/>
          <p:nvPr/>
        </p:nvSpPr>
        <p:spPr>
          <a:xfrm>
            <a:off x="3686735" y="5177678"/>
            <a:ext cx="261938"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1" name="Ellipse 30">
            <a:extLst>
              <a:ext uri="{FF2B5EF4-FFF2-40B4-BE49-F238E27FC236}">
                <a16:creationId xmlns:a16="http://schemas.microsoft.com/office/drawing/2014/main" id="{321EDDA5-2171-405E-B835-F0B1F8DAAAD8}"/>
              </a:ext>
            </a:extLst>
          </p:cNvPr>
          <p:cNvSpPr/>
          <p:nvPr/>
        </p:nvSpPr>
        <p:spPr>
          <a:xfrm>
            <a:off x="4323324" y="5177678"/>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2" name="Ellipse 31">
            <a:extLst>
              <a:ext uri="{FF2B5EF4-FFF2-40B4-BE49-F238E27FC236}">
                <a16:creationId xmlns:a16="http://schemas.microsoft.com/office/drawing/2014/main" id="{7AD50B84-A618-48DA-BB43-706C70A8BE99}"/>
              </a:ext>
            </a:extLst>
          </p:cNvPr>
          <p:cNvSpPr/>
          <p:nvPr/>
        </p:nvSpPr>
        <p:spPr>
          <a:xfrm>
            <a:off x="226433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3" name="Ellipse 32">
            <a:extLst>
              <a:ext uri="{FF2B5EF4-FFF2-40B4-BE49-F238E27FC236}">
                <a16:creationId xmlns:a16="http://schemas.microsoft.com/office/drawing/2014/main" id="{D2187B9F-15E0-4F2A-8052-90E5DC1764E4}"/>
              </a:ext>
            </a:extLst>
          </p:cNvPr>
          <p:cNvSpPr/>
          <p:nvPr/>
        </p:nvSpPr>
        <p:spPr>
          <a:xfrm>
            <a:off x="3097774" y="5214192"/>
            <a:ext cx="179387"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pic>
        <p:nvPicPr>
          <p:cNvPr id="34" name="Picture 13">
            <a:extLst>
              <a:ext uri="{FF2B5EF4-FFF2-40B4-BE49-F238E27FC236}">
                <a16:creationId xmlns:a16="http://schemas.microsoft.com/office/drawing/2014/main" id="{A0EABC2A-4FB9-4973-9ECC-6F3AFF8C33F3}"/>
              </a:ext>
            </a:extLst>
          </p:cNvPr>
          <p:cNvPicPr>
            <a:picLocks noChangeAspect="1" noChangeArrowheads="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val="0"/>
              </a:ext>
            </a:extLst>
          </a:blip>
          <a:srcRect/>
          <a:stretch>
            <a:fillRect/>
          </a:stretch>
        </p:blipFill>
        <p:spPr bwMode="auto">
          <a:xfrm rot="21480000">
            <a:off x="5947592" y="5172056"/>
            <a:ext cx="486119" cy="26331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Ellipse 34">
            <a:extLst>
              <a:ext uri="{FF2B5EF4-FFF2-40B4-BE49-F238E27FC236}">
                <a16:creationId xmlns:a16="http://schemas.microsoft.com/office/drawing/2014/main" id="{6C38F534-D732-41F2-9007-90F08080A5FD}"/>
              </a:ext>
            </a:extLst>
          </p:cNvPr>
          <p:cNvSpPr/>
          <p:nvPr/>
        </p:nvSpPr>
        <p:spPr>
          <a:xfrm>
            <a:off x="6374374" y="5177678"/>
            <a:ext cx="261937" cy="242888"/>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6" name="Ellipse 35">
            <a:extLst>
              <a:ext uri="{FF2B5EF4-FFF2-40B4-BE49-F238E27FC236}">
                <a16:creationId xmlns:a16="http://schemas.microsoft.com/office/drawing/2014/main" id="{59CA1BC1-10A6-49B2-8E30-880CDDD31FA5}"/>
              </a:ext>
            </a:extLst>
          </p:cNvPr>
          <p:cNvSpPr/>
          <p:nvPr/>
        </p:nvSpPr>
        <p:spPr>
          <a:xfrm>
            <a:off x="5774299" y="5214192"/>
            <a:ext cx="180975"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7" name="Ellipse 36">
            <a:extLst>
              <a:ext uri="{FF2B5EF4-FFF2-40B4-BE49-F238E27FC236}">
                <a16:creationId xmlns:a16="http://schemas.microsoft.com/office/drawing/2014/main" id="{E8C03D4B-F64E-4A62-89A9-61EB2AE7E91F}"/>
              </a:ext>
            </a:extLst>
          </p:cNvPr>
          <p:cNvSpPr/>
          <p:nvPr/>
        </p:nvSpPr>
        <p:spPr>
          <a:xfrm>
            <a:off x="5056749" y="5220542"/>
            <a:ext cx="179387" cy="180975"/>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8" name="Ellipse 37">
            <a:extLst>
              <a:ext uri="{FF2B5EF4-FFF2-40B4-BE49-F238E27FC236}">
                <a16:creationId xmlns:a16="http://schemas.microsoft.com/office/drawing/2014/main" id="{282B33F0-82E1-45E9-8915-C49211848CBE}"/>
              </a:ext>
            </a:extLst>
          </p:cNvPr>
          <p:cNvSpPr/>
          <p:nvPr/>
        </p:nvSpPr>
        <p:spPr>
          <a:xfrm>
            <a:off x="364228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9" name="Ellipse 38">
            <a:extLst>
              <a:ext uri="{FF2B5EF4-FFF2-40B4-BE49-F238E27FC236}">
                <a16:creationId xmlns:a16="http://schemas.microsoft.com/office/drawing/2014/main" id="{C90AD6ED-2BE9-4B02-BA32-46C0A56BEB6B}"/>
              </a:ext>
            </a:extLst>
          </p:cNvPr>
          <p:cNvSpPr/>
          <p:nvPr/>
        </p:nvSpPr>
        <p:spPr>
          <a:xfrm>
            <a:off x="4321735" y="5134816"/>
            <a:ext cx="350838"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40" name="Ellipse 39">
            <a:extLst>
              <a:ext uri="{FF2B5EF4-FFF2-40B4-BE49-F238E27FC236}">
                <a16:creationId xmlns:a16="http://schemas.microsoft.com/office/drawing/2014/main" id="{888A8B89-4000-4EBF-8E89-B76145837AE6}"/>
              </a:ext>
            </a:extLst>
          </p:cNvPr>
          <p:cNvSpPr/>
          <p:nvPr/>
        </p:nvSpPr>
        <p:spPr>
          <a:xfrm>
            <a:off x="6329924" y="5126878"/>
            <a:ext cx="350837" cy="361950"/>
          </a:xfrm>
          <a:prstGeom prst="ellipse">
            <a:avLst/>
          </a:prstGeom>
          <a:solidFill>
            <a:srgbClr val="333399"/>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r>
              <a:rPr lang="de-DE"/>
              <a:t>+</a:t>
            </a:r>
          </a:p>
        </p:txBody>
      </p:sp>
      <p:sp>
        <p:nvSpPr>
          <p:cNvPr id="3" name="Untertitel 2">
            <a:extLst>
              <a:ext uri="{FF2B5EF4-FFF2-40B4-BE49-F238E27FC236}">
                <a16:creationId xmlns:a16="http://schemas.microsoft.com/office/drawing/2014/main" id="{AE185FD9-9B65-41F3-92A3-53AE3B697FD4}"/>
              </a:ext>
            </a:extLst>
          </p:cNvPr>
          <p:cNvSpPr>
            <a:spLocks noGrp="1"/>
          </p:cNvSpPr>
          <p:nvPr>
            <p:ph type="subTitle" idx="1"/>
          </p:nvPr>
        </p:nvSpPr>
        <p:spPr/>
        <p:txBody>
          <a:bodyPr/>
          <a:lstStyle/>
          <a:p>
            <a:r>
              <a:rPr lang="de-DE" err="1"/>
              <a:t>Challenges</a:t>
            </a:r>
            <a:endParaRPr lang="de-DE"/>
          </a:p>
        </p:txBody>
      </p:sp>
      <p:sp>
        <p:nvSpPr>
          <p:cNvPr id="4" name="Textfeld 3">
            <a:extLst>
              <a:ext uri="{FF2B5EF4-FFF2-40B4-BE49-F238E27FC236}">
                <a16:creationId xmlns:a16="http://schemas.microsoft.com/office/drawing/2014/main" id="{E9B8843F-4AF3-4847-8486-67EE65E6FE90}"/>
              </a:ext>
            </a:extLst>
          </p:cNvPr>
          <p:cNvSpPr txBox="1"/>
          <p:nvPr/>
        </p:nvSpPr>
        <p:spPr>
          <a:xfrm>
            <a:off x="7136382" y="1734098"/>
            <a:ext cx="1184940" cy="369332"/>
          </a:xfrm>
          <a:prstGeom prst="rect">
            <a:avLst/>
          </a:prstGeom>
          <a:noFill/>
        </p:spPr>
        <p:txBody>
          <a:bodyPr wrap="none" rtlCol="0">
            <a:spAutoFit/>
          </a:bodyPr>
          <a:lstStyle/>
          <a:p>
            <a:r>
              <a:rPr lang="de-DE" b="1"/>
              <a:t>Solution:</a:t>
            </a:r>
          </a:p>
        </p:txBody>
      </p:sp>
      <p:sp>
        <p:nvSpPr>
          <p:cNvPr id="45" name="Textfeld 44">
            <a:extLst>
              <a:ext uri="{FF2B5EF4-FFF2-40B4-BE49-F238E27FC236}">
                <a16:creationId xmlns:a16="http://schemas.microsoft.com/office/drawing/2014/main" id="{9AC1B9E6-08B6-4B47-941D-6A7F78B0A2FD}"/>
              </a:ext>
            </a:extLst>
          </p:cNvPr>
          <p:cNvSpPr txBox="1"/>
          <p:nvPr/>
        </p:nvSpPr>
        <p:spPr>
          <a:xfrm>
            <a:off x="1671865" y="1734098"/>
            <a:ext cx="1492716" cy="369332"/>
          </a:xfrm>
          <a:prstGeom prst="rect">
            <a:avLst/>
          </a:prstGeom>
          <a:noFill/>
        </p:spPr>
        <p:txBody>
          <a:bodyPr wrap="none" rtlCol="0">
            <a:spAutoFit/>
          </a:bodyPr>
          <a:lstStyle/>
          <a:p>
            <a:r>
              <a:rPr lang="de-DE" b="1" err="1"/>
              <a:t>Challenges</a:t>
            </a:r>
            <a:r>
              <a:rPr lang="de-DE" b="1"/>
              <a:t>:</a:t>
            </a:r>
          </a:p>
        </p:txBody>
      </p:sp>
      <p:sp>
        <p:nvSpPr>
          <p:cNvPr id="46" name="Rechteck 45">
            <a:extLst>
              <a:ext uri="{FF2B5EF4-FFF2-40B4-BE49-F238E27FC236}">
                <a16:creationId xmlns:a16="http://schemas.microsoft.com/office/drawing/2014/main" id="{8F79180C-2B39-45DB-B098-9615366F9497}"/>
              </a:ext>
            </a:extLst>
          </p:cNvPr>
          <p:cNvSpPr/>
          <p:nvPr/>
        </p:nvSpPr>
        <p:spPr>
          <a:xfrm>
            <a:off x="7001526" y="1405111"/>
            <a:ext cx="4091397" cy="458975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aphicFrame>
        <p:nvGraphicFramePr>
          <p:cNvPr id="25" name="Object 8">
            <a:extLst>
              <a:ext uri="{FF2B5EF4-FFF2-40B4-BE49-F238E27FC236}">
                <a16:creationId xmlns:a16="http://schemas.microsoft.com/office/drawing/2014/main" id="{B77418E4-D128-488B-85C7-210EEFF24212}"/>
              </a:ext>
            </a:extLst>
          </p:cNvPr>
          <p:cNvGraphicFramePr>
            <a:graphicFrameLocks noChangeAspect="1"/>
          </p:cNvGraphicFramePr>
          <p:nvPr/>
        </p:nvGraphicFramePr>
        <p:xfrm>
          <a:off x="9343438" y="176495"/>
          <a:ext cx="2566965" cy="1814860"/>
        </p:xfrm>
        <a:graphic>
          <a:graphicData uri="http://schemas.openxmlformats.org/presentationml/2006/ole">
            <mc:AlternateContent xmlns:mc="http://schemas.openxmlformats.org/markup-compatibility/2006">
              <mc:Choice xmlns:v="urn:schemas-microsoft-com:vml" Requires="v">
                <p:oleObj name="Acrobat Document" r:id="rId4" imgW="8019048" imgH="5668166" progId="AcroExch.Document.7">
                  <p:embed/>
                </p:oleObj>
              </mc:Choice>
              <mc:Fallback>
                <p:oleObj name="Acrobat Document" r:id="rId4" imgW="8019048" imgH="5668166" progId="AcroExch.Document.7">
                  <p:embed/>
                  <p:pic>
                    <p:nvPicPr>
                      <p:cNvPr id="25" name="Object 8">
                        <a:extLst>
                          <a:ext uri="{FF2B5EF4-FFF2-40B4-BE49-F238E27FC236}">
                            <a16:creationId xmlns:a16="http://schemas.microsoft.com/office/drawing/2014/main" id="{B77418E4-D128-488B-85C7-210EEFF2421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343438" y="176495"/>
                        <a:ext cx="2566965" cy="1814860"/>
                      </a:xfrm>
                      <a:prstGeom prst="rect">
                        <a:avLst/>
                      </a:prstGeom>
                      <a:noFill/>
                      <a:ln>
                        <a:noFill/>
                      </a:ln>
                      <a:effectLst/>
                    </p:spPr>
                  </p:pic>
                </p:oleObj>
              </mc:Fallback>
            </mc:AlternateContent>
          </a:graphicData>
        </a:graphic>
      </p:graphicFrame>
      <p:sp>
        <p:nvSpPr>
          <p:cNvPr id="2" name="Textfeld 1">
            <a:extLst>
              <a:ext uri="{FF2B5EF4-FFF2-40B4-BE49-F238E27FC236}">
                <a16:creationId xmlns:a16="http://schemas.microsoft.com/office/drawing/2014/main" id="{EE670DD1-6E25-41D2-825A-22BE12EFA2B8}"/>
              </a:ext>
            </a:extLst>
          </p:cNvPr>
          <p:cNvSpPr txBox="1"/>
          <p:nvPr/>
        </p:nvSpPr>
        <p:spPr>
          <a:xfrm>
            <a:off x="9876426" y="93070"/>
            <a:ext cx="1500988" cy="307777"/>
          </a:xfrm>
          <a:prstGeom prst="rect">
            <a:avLst/>
          </a:prstGeom>
          <a:noFill/>
        </p:spPr>
        <p:txBody>
          <a:bodyPr wrap="none" rtlCol="0">
            <a:spAutoFit/>
          </a:bodyPr>
          <a:lstStyle/>
          <a:p>
            <a:r>
              <a:rPr lang="de-DE" sz="1400" dirty="0">
                <a:latin typeface="Calibri" panose="020F0502020204030204" pitchFamily="34" charset="0"/>
                <a:cs typeface="Calibri" panose="020F0502020204030204" pitchFamily="34" charset="0"/>
              </a:rPr>
              <a:t>axial </a:t>
            </a:r>
            <a:r>
              <a:rPr lang="de-DE" sz="1400" dirty="0" err="1">
                <a:latin typeface="Calibri" panose="020F0502020204030204" pitchFamily="34" charset="0"/>
                <a:cs typeface="Calibri" panose="020F0502020204030204" pitchFamily="34" charset="0"/>
              </a:rPr>
              <a:t>micromotion</a:t>
            </a:r>
            <a:endParaRPr lang="de-DE" sz="1400" dirty="0">
              <a:latin typeface="Calibri" panose="020F0502020204030204" pitchFamily="34" charset="0"/>
              <a:cs typeface="Calibri" panose="020F0502020204030204" pitchFamily="34" charset="0"/>
            </a:endParaRPr>
          </a:p>
        </p:txBody>
      </p:sp>
      <p:sp>
        <p:nvSpPr>
          <p:cNvPr id="27" name="Textfeld 26">
            <a:extLst>
              <a:ext uri="{FF2B5EF4-FFF2-40B4-BE49-F238E27FC236}">
                <a16:creationId xmlns:a16="http://schemas.microsoft.com/office/drawing/2014/main" id="{0544A520-C913-403F-A03D-9F650FBF8352}"/>
              </a:ext>
            </a:extLst>
          </p:cNvPr>
          <p:cNvSpPr txBox="1"/>
          <p:nvPr/>
        </p:nvSpPr>
        <p:spPr>
          <a:xfrm>
            <a:off x="66420" y="2740927"/>
            <a:ext cx="2072080" cy="369332"/>
          </a:xfrm>
          <a:prstGeom prst="rect">
            <a:avLst/>
          </a:prstGeom>
          <a:noFill/>
        </p:spPr>
        <p:txBody>
          <a:bodyPr wrap="square">
            <a:spAutoFit/>
          </a:bodyPr>
          <a:lstStyle/>
          <a:p>
            <a:r>
              <a:rPr lang="en-US" altLang="de-DE" sz="1800" b="1" dirty="0">
                <a:solidFill>
                  <a:srgbClr val="FF0000"/>
                </a:solidFill>
                <a:latin typeface="Arial" panose="020B0604020202020204" pitchFamily="34" charset="0"/>
                <a:cs typeface="Arial" panose="020B0604020202020204" pitchFamily="34" charset="0"/>
              </a:rPr>
              <a:t>trap related</a:t>
            </a:r>
            <a:endParaRPr lang="de-DE" dirty="0"/>
          </a:p>
        </p:txBody>
      </p:sp>
    </p:spTree>
    <p:extLst>
      <p:ext uri="{BB962C8B-B14F-4D97-AF65-F5344CB8AC3E}">
        <p14:creationId xmlns:p14="http://schemas.microsoft.com/office/powerpoint/2010/main" val="1198677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Grafik 5">
            <a:extLst>
              <a:ext uri="{FF2B5EF4-FFF2-40B4-BE49-F238E27FC236}">
                <a16:creationId xmlns:a16="http://schemas.microsoft.com/office/drawing/2014/main" id="{ABE8FFA2-0A2D-4714-B202-E7970A6BD05F}"/>
              </a:ext>
            </a:extLst>
          </p:cNvPr>
          <p:cNvPicPr>
            <a:picLocks noChangeAspect="1"/>
          </p:cNvPicPr>
          <p:nvPr/>
        </p:nvPicPr>
        <p:blipFill>
          <a:blip r:embed="rId3"/>
          <a:stretch>
            <a:fillRect/>
          </a:stretch>
        </p:blipFill>
        <p:spPr>
          <a:xfrm>
            <a:off x="406800" y="889642"/>
            <a:ext cx="2436180" cy="2002387"/>
          </a:xfrm>
          <a:prstGeom prst="rect">
            <a:avLst/>
          </a:prstGeom>
        </p:spPr>
      </p:pic>
      <p:pic>
        <p:nvPicPr>
          <p:cNvPr id="11" name="Grafik 10">
            <a:extLst>
              <a:ext uri="{FF2B5EF4-FFF2-40B4-BE49-F238E27FC236}">
                <a16:creationId xmlns:a16="http://schemas.microsoft.com/office/drawing/2014/main" id="{32417D31-DC35-4664-A560-1F01CEDB592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42434" y="1038652"/>
            <a:ext cx="3179846" cy="2384884"/>
          </a:xfrm>
          <a:prstGeom prst="rect">
            <a:avLst/>
          </a:prstGeom>
        </p:spPr>
      </p:pic>
      <p:sp>
        <p:nvSpPr>
          <p:cNvPr id="3" name="Rechteck 2">
            <a:extLst>
              <a:ext uri="{FF2B5EF4-FFF2-40B4-BE49-F238E27FC236}">
                <a16:creationId xmlns:a16="http://schemas.microsoft.com/office/drawing/2014/main" id="{358DE0EF-940E-4C71-9468-AA3B2BC2D854}"/>
              </a:ext>
            </a:extLst>
          </p:cNvPr>
          <p:cNvSpPr/>
          <p:nvPr/>
        </p:nvSpPr>
        <p:spPr>
          <a:xfrm>
            <a:off x="5645217" y="3490728"/>
            <a:ext cx="2078454" cy="369332"/>
          </a:xfrm>
          <a:prstGeom prst="rect">
            <a:avLst/>
          </a:prstGeom>
        </p:spPr>
        <p:txBody>
          <a:bodyPr wrap="none">
            <a:spAutoFit/>
          </a:bodyPr>
          <a:lstStyle/>
          <a:p>
            <a:r>
              <a:rPr lang="de-DE" altLang="de-DE" dirty="0">
                <a:latin typeface="Calibri" pitchFamily="34" charset="0"/>
                <a:ea typeface="Gill Sans"/>
                <a:cs typeface="Gill Sans"/>
              </a:rPr>
              <a:t>Ti and Au </a:t>
            </a:r>
            <a:r>
              <a:rPr lang="de-DE" altLang="de-DE" dirty="0" err="1">
                <a:latin typeface="Calibri" pitchFamily="34" charset="0"/>
                <a:ea typeface="Gill Sans"/>
                <a:cs typeface="Gill Sans"/>
              </a:rPr>
              <a:t>sputtering</a:t>
            </a:r>
            <a:endParaRPr lang="de-DE" dirty="0"/>
          </a:p>
        </p:txBody>
      </p:sp>
      <p:sp>
        <p:nvSpPr>
          <p:cNvPr id="12" name="Rechteck 11">
            <a:extLst>
              <a:ext uri="{FF2B5EF4-FFF2-40B4-BE49-F238E27FC236}">
                <a16:creationId xmlns:a16="http://schemas.microsoft.com/office/drawing/2014/main" id="{7EB73D10-CC60-4055-A40D-09207B52BBEE}"/>
              </a:ext>
            </a:extLst>
          </p:cNvPr>
          <p:cNvSpPr/>
          <p:nvPr/>
        </p:nvSpPr>
        <p:spPr>
          <a:xfrm>
            <a:off x="8187866" y="3490728"/>
            <a:ext cx="3530775" cy="369332"/>
          </a:xfrm>
          <a:prstGeom prst="rect">
            <a:avLst/>
          </a:prstGeom>
        </p:spPr>
        <p:txBody>
          <a:bodyPr wrap="none">
            <a:spAutoFit/>
          </a:bodyPr>
          <a:lstStyle/>
          <a:p>
            <a:r>
              <a:rPr lang="de-DE" altLang="de-DE" dirty="0">
                <a:latin typeface="Calibri" pitchFamily="34" charset="0"/>
                <a:ea typeface="Gill Sans"/>
                <a:cs typeface="Gill Sans"/>
              </a:rPr>
              <a:t>Precision </a:t>
            </a:r>
            <a:r>
              <a:rPr lang="de-DE" altLang="de-DE" dirty="0" err="1">
                <a:latin typeface="Calibri" pitchFamily="34" charset="0"/>
                <a:ea typeface="Gill Sans"/>
                <a:cs typeface="Gill Sans"/>
              </a:rPr>
              <a:t>measurement</a:t>
            </a:r>
            <a:r>
              <a:rPr lang="de-DE" altLang="de-DE" dirty="0">
                <a:latin typeface="Calibri" pitchFamily="34" charset="0"/>
                <a:ea typeface="Gill Sans"/>
                <a:cs typeface="Gill Sans"/>
              </a:rPr>
              <a:t> </a:t>
            </a:r>
            <a:r>
              <a:rPr lang="de-DE" altLang="de-DE" dirty="0" err="1">
                <a:latin typeface="Calibri" pitchFamily="34" charset="0"/>
                <a:ea typeface="Gill Sans"/>
                <a:cs typeface="Gill Sans"/>
              </a:rPr>
              <a:t>microscope</a:t>
            </a:r>
            <a:endParaRPr lang="de-DE" dirty="0"/>
          </a:p>
        </p:txBody>
      </p:sp>
      <p:pic>
        <p:nvPicPr>
          <p:cNvPr id="5" name="Grafik 4">
            <a:extLst>
              <a:ext uri="{FF2B5EF4-FFF2-40B4-BE49-F238E27FC236}">
                <a16:creationId xmlns:a16="http://schemas.microsoft.com/office/drawing/2014/main" id="{4F30BDAC-693C-4BBD-B199-0E5F07656D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13011" y="1038652"/>
            <a:ext cx="2390337" cy="2390337"/>
          </a:xfrm>
          <a:prstGeom prst="rect">
            <a:avLst/>
          </a:prstGeom>
        </p:spPr>
      </p:pic>
      <p:sp>
        <p:nvSpPr>
          <p:cNvPr id="9" name="Rechteck 8">
            <a:extLst>
              <a:ext uri="{FF2B5EF4-FFF2-40B4-BE49-F238E27FC236}">
                <a16:creationId xmlns:a16="http://schemas.microsoft.com/office/drawing/2014/main" id="{99E62AAE-7A10-4A73-B270-D50597B6C51F}"/>
              </a:ext>
            </a:extLst>
          </p:cNvPr>
          <p:cNvSpPr/>
          <p:nvPr/>
        </p:nvSpPr>
        <p:spPr>
          <a:xfrm>
            <a:off x="406800" y="3213729"/>
            <a:ext cx="2436180" cy="646331"/>
          </a:xfrm>
          <a:prstGeom prst="rect">
            <a:avLst/>
          </a:prstGeom>
        </p:spPr>
        <p:txBody>
          <a:bodyPr wrap="none">
            <a:spAutoFit/>
          </a:bodyPr>
          <a:lstStyle/>
          <a:p>
            <a:r>
              <a:rPr lang="de-DE" altLang="de-DE" dirty="0">
                <a:latin typeface="Calibri" pitchFamily="34" charset="0"/>
                <a:ea typeface="Gill Sans"/>
                <a:cs typeface="Gill Sans"/>
              </a:rPr>
              <a:t>Industrial grade </a:t>
            </a:r>
            <a:r>
              <a:rPr lang="de-DE" altLang="de-DE" dirty="0" err="1">
                <a:latin typeface="Calibri" pitchFamily="34" charset="0"/>
                <a:ea typeface="Gill Sans"/>
                <a:cs typeface="Gill Sans"/>
              </a:rPr>
              <a:t>fs</a:t>
            </a:r>
            <a:r>
              <a:rPr lang="de-DE" altLang="de-DE" dirty="0">
                <a:latin typeface="Calibri" pitchFamily="34" charset="0"/>
                <a:ea typeface="Gill Sans"/>
                <a:cs typeface="Gill Sans"/>
              </a:rPr>
              <a:t>-laser </a:t>
            </a:r>
            <a:br>
              <a:rPr lang="de-DE" altLang="de-DE" dirty="0">
                <a:latin typeface="Calibri" pitchFamily="34" charset="0"/>
                <a:ea typeface="Gill Sans"/>
                <a:cs typeface="Gill Sans"/>
              </a:rPr>
            </a:br>
            <a:r>
              <a:rPr lang="de-DE" altLang="de-DE" dirty="0">
                <a:latin typeface="Calibri" pitchFamily="34" charset="0"/>
                <a:ea typeface="Gill Sans"/>
                <a:cs typeface="Gill Sans"/>
              </a:rPr>
              <a:t>µm </a:t>
            </a:r>
            <a:r>
              <a:rPr lang="de-DE" altLang="de-DE" dirty="0" err="1">
                <a:latin typeface="Calibri" pitchFamily="34" charset="0"/>
                <a:ea typeface="Gill Sans"/>
                <a:cs typeface="Gill Sans"/>
              </a:rPr>
              <a:t>precision</a:t>
            </a:r>
            <a:r>
              <a:rPr lang="de-DE" altLang="de-DE" dirty="0">
                <a:latin typeface="Calibri" pitchFamily="34" charset="0"/>
                <a:ea typeface="Gill Sans"/>
                <a:cs typeface="Gill Sans"/>
              </a:rPr>
              <a:t> </a:t>
            </a:r>
            <a:r>
              <a:rPr lang="de-DE" altLang="de-DE" dirty="0" err="1">
                <a:latin typeface="Calibri" pitchFamily="34" charset="0"/>
                <a:ea typeface="Gill Sans"/>
                <a:cs typeface="Gill Sans"/>
              </a:rPr>
              <a:t>machining</a:t>
            </a:r>
            <a:endParaRPr lang="de-DE" dirty="0"/>
          </a:p>
        </p:txBody>
      </p:sp>
      <p:sp>
        <p:nvSpPr>
          <p:cNvPr id="13" name="Titel 1">
            <a:extLst>
              <a:ext uri="{FF2B5EF4-FFF2-40B4-BE49-F238E27FC236}">
                <a16:creationId xmlns:a16="http://schemas.microsoft.com/office/drawing/2014/main" id="{D0179DBF-726A-4775-9126-DF5ADB64D351}"/>
              </a:ext>
            </a:extLst>
          </p:cNvPr>
          <p:cNvSpPr txBox="1">
            <a:spLocks/>
          </p:cNvSpPr>
          <p:nvPr/>
        </p:nvSpPr>
        <p:spPr bwMode="auto">
          <a:xfrm>
            <a:off x="370306" y="6227698"/>
            <a:ext cx="3374439" cy="334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Arial" pitchFamily="34" charset="0"/>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de-DE" sz="1800" dirty="0" err="1">
                <a:latin typeface="Calibri" panose="020F0502020204030204" pitchFamily="34" charset="0"/>
                <a:cs typeface="Calibri" panose="020F0502020204030204" pitchFamily="34" charset="0"/>
              </a:rPr>
              <a:t>Fineplacer</a:t>
            </a:r>
            <a:r>
              <a:rPr lang="de-DE" sz="1800" dirty="0">
                <a:latin typeface="Calibri" panose="020F0502020204030204" pitchFamily="34" charset="0"/>
                <a:cs typeface="Calibri" panose="020F0502020204030204" pitchFamily="34" charset="0"/>
              </a:rPr>
              <a:t>®, </a:t>
            </a:r>
            <a:r>
              <a:rPr lang="de-DE" sz="1800" dirty="0" err="1">
                <a:latin typeface="Calibri" panose="020F0502020204030204" pitchFamily="34" charset="0"/>
                <a:cs typeface="Calibri" panose="020F0502020204030204" pitchFamily="34" charset="0"/>
              </a:rPr>
              <a:t>precision</a:t>
            </a:r>
            <a:r>
              <a:rPr lang="de-DE" sz="1800" dirty="0">
                <a:latin typeface="Calibri" panose="020F0502020204030204" pitchFamily="34" charset="0"/>
                <a:cs typeface="Calibri" panose="020F0502020204030204" pitchFamily="34" charset="0"/>
              </a:rPr>
              <a:t> &lt; 1 µm</a:t>
            </a:r>
          </a:p>
        </p:txBody>
      </p:sp>
      <p:pic>
        <p:nvPicPr>
          <p:cNvPr id="14" name="Inhaltsplatzhalter 5">
            <a:extLst>
              <a:ext uri="{FF2B5EF4-FFF2-40B4-BE49-F238E27FC236}">
                <a16:creationId xmlns:a16="http://schemas.microsoft.com/office/drawing/2014/main" id="{03971D56-3566-4953-8E17-A49FAB39AB06}"/>
              </a:ext>
            </a:extLst>
          </p:cNvPr>
          <p:cNvPicPr>
            <a:picLocks noChangeAspect="1"/>
          </p:cNvPicPr>
          <p:nvPr/>
        </p:nvPicPr>
        <p:blipFill rotWithShape="1">
          <a:blip r:embed="rId6">
            <a:extLst>
              <a:ext uri="{28A0092B-C50C-407E-A947-70E740481C1C}">
                <a14:useLocalDpi xmlns:a14="http://schemas.microsoft.com/office/drawing/2010/main" val="0"/>
              </a:ext>
            </a:extLst>
          </a:blip>
          <a:srcRect l="3715" t="15662" r="5122" b="1933"/>
          <a:stretch/>
        </p:blipFill>
        <p:spPr bwMode="auto">
          <a:xfrm>
            <a:off x="461639" y="4332303"/>
            <a:ext cx="2847900" cy="19307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Inhaltsplatzhalter 3">
            <a:extLst>
              <a:ext uri="{FF2B5EF4-FFF2-40B4-BE49-F238E27FC236}">
                <a16:creationId xmlns:a16="http://schemas.microsoft.com/office/drawing/2014/main" id="{33853ED2-9EC6-4107-AACC-7BF1D47DADF0}"/>
              </a:ext>
            </a:extLst>
          </p:cNvPr>
          <p:cNvSpPr txBox="1">
            <a:spLocks/>
          </p:cNvSpPr>
          <p:nvPr/>
        </p:nvSpPr>
        <p:spPr>
          <a:xfrm>
            <a:off x="3744745" y="4687268"/>
            <a:ext cx="2550610" cy="734428"/>
          </a:xfrm>
          <a:prstGeom prst="rect">
            <a:avLst/>
          </a:prstGeom>
        </p:spPr>
        <p:txBody>
          <a:bodyPr/>
          <a:lst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Arial" pitchFamily="34" charset="0"/>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Arial" pitchFamily="34" charset="0"/>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Arial" pitchFamily="34" charset="0"/>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Arial" pitchFamily="34"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de-DE" sz="1800" dirty="0">
                <a:latin typeface="Calibri" panose="020F0502020204030204" pitchFamily="34" charset="0"/>
                <a:cs typeface="Calibri" panose="020F0502020204030204" pitchFamily="34" charset="0"/>
              </a:rPr>
              <a:t>Flip-Chip-Bonding </a:t>
            </a:r>
          </a:p>
          <a:p>
            <a:r>
              <a:rPr lang="de-DE" sz="1800" dirty="0">
                <a:latin typeface="Calibri" panose="020F0502020204030204" pitchFamily="34" charset="0"/>
                <a:cs typeface="Calibri" panose="020F0502020204030204" pitchFamily="34" charset="0"/>
              </a:rPr>
              <a:t>Thermo-</a:t>
            </a:r>
            <a:r>
              <a:rPr lang="de-DE" sz="1800" dirty="0" err="1">
                <a:latin typeface="Calibri" panose="020F0502020204030204" pitchFamily="34" charset="0"/>
                <a:cs typeface="Calibri" panose="020F0502020204030204" pitchFamily="34" charset="0"/>
              </a:rPr>
              <a:t>Compression</a:t>
            </a:r>
            <a:endParaRPr lang="de-DE" sz="1800" dirty="0">
              <a:latin typeface="Calibri" panose="020F0502020204030204" pitchFamily="34" charset="0"/>
              <a:cs typeface="Calibri" panose="020F0502020204030204" pitchFamily="34" charset="0"/>
            </a:endParaRPr>
          </a:p>
          <a:p>
            <a:r>
              <a:rPr lang="de-DE" sz="1800" dirty="0">
                <a:latin typeface="Calibri" panose="020F0502020204030204" pitchFamily="34" charset="0"/>
                <a:cs typeface="Calibri" panose="020F0502020204030204" pitchFamily="34" charset="0"/>
              </a:rPr>
              <a:t>Ribbon Bonding</a:t>
            </a:r>
          </a:p>
          <a:p>
            <a:r>
              <a:rPr lang="de-DE" sz="1800" dirty="0">
                <a:latin typeface="Calibri" panose="020F0502020204030204" pitchFamily="34" charset="0"/>
                <a:cs typeface="Calibri" panose="020F0502020204030204" pitchFamily="34" charset="0"/>
              </a:rPr>
              <a:t>Wire Bonding</a:t>
            </a:r>
          </a:p>
        </p:txBody>
      </p:sp>
      <p:pic>
        <p:nvPicPr>
          <p:cNvPr id="17" name="Grafik 16" descr="Ein Bild, das Schaltkreis, Essen enthält.&#10;&#10;Automatisch generierte Beschreibung">
            <a:extLst>
              <a:ext uri="{FF2B5EF4-FFF2-40B4-BE49-F238E27FC236}">
                <a16:creationId xmlns:a16="http://schemas.microsoft.com/office/drawing/2014/main" id="{65C75A68-4170-4ED6-AA10-03E597CECBD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4608" t="10466" r="14906" b="14736"/>
          <a:stretch/>
        </p:blipFill>
        <p:spPr>
          <a:xfrm>
            <a:off x="8694160" y="4332303"/>
            <a:ext cx="2985731" cy="2098081"/>
          </a:xfrm>
          <a:prstGeom prst="rect">
            <a:avLst/>
          </a:prstGeom>
        </p:spPr>
      </p:pic>
      <p:pic>
        <p:nvPicPr>
          <p:cNvPr id="18" name="Grafik 17" descr="Ein Bild, das drinnen, Tisch, Küche, gefüllt enthält.&#10;&#10;Automatisch generierte Beschreibung">
            <a:extLst>
              <a:ext uri="{FF2B5EF4-FFF2-40B4-BE49-F238E27FC236}">
                <a16:creationId xmlns:a16="http://schemas.microsoft.com/office/drawing/2014/main" id="{12D43FE7-2DEA-4EA2-BE56-52D520F6C5F1}"/>
              </a:ext>
            </a:extLst>
          </p:cNvPr>
          <p:cNvPicPr>
            <a:picLocks noChangeAspect="1"/>
          </p:cNvPicPr>
          <p:nvPr/>
        </p:nvPicPr>
        <p:blipFill rotWithShape="1">
          <a:blip r:embed="rId8" cstate="print">
            <a:extLst>
              <a:ext uri="{BEBA8EAE-BF5A-486C-A8C5-ECC9F3942E4B}">
                <a14:imgProps xmlns:a14="http://schemas.microsoft.com/office/drawing/2010/main">
                  <a14:imgLayer r:embed="rId9">
                    <a14:imgEffect>
                      <a14:colorTemperature colorTemp="11200"/>
                    </a14:imgEffect>
                  </a14:imgLayer>
                </a14:imgProps>
              </a:ext>
              <a:ext uri="{28A0092B-C50C-407E-A947-70E740481C1C}">
                <a14:useLocalDpi xmlns:a14="http://schemas.microsoft.com/office/drawing/2010/main" val="0"/>
              </a:ext>
            </a:extLst>
          </a:blip>
          <a:srcRect l="4297" r="14505"/>
          <a:stretch/>
        </p:blipFill>
        <p:spPr>
          <a:xfrm rot="5400000">
            <a:off x="6376173" y="4522329"/>
            <a:ext cx="2098081" cy="1718029"/>
          </a:xfrm>
          <a:prstGeom prst="rect">
            <a:avLst/>
          </a:prstGeom>
        </p:spPr>
      </p:pic>
      <p:sp>
        <p:nvSpPr>
          <p:cNvPr id="7" name="Untertitel 6">
            <a:extLst>
              <a:ext uri="{FF2B5EF4-FFF2-40B4-BE49-F238E27FC236}">
                <a16:creationId xmlns:a16="http://schemas.microsoft.com/office/drawing/2014/main" id="{B89C01EA-7B05-4A39-9455-0864935A8753}"/>
              </a:ext>
            </a:extLst>
          </p:cNvPr>
          <p:cNvSpPr>
            <a:spLocks noGrp="1"/>
          </p:cNvSpPr>
          <p:nvPr>
            <p:ph type="subTitle" idx="1"/>
          </p:nvPr>
        </p:nvSpPr>
        <p:spPr/>
        <p:txBody>
          <a:bodyPr/>
          <a:lstStyle/>
          <a:p>
            <a:r>
              <a:rPr lang="de-DE" altLang="de-DE" sz="3200" dirty="0">
                <a:effectLst>
                  <a:outerShdw blurRad="38100" dist="38100" dir="2700000" algn="tl">
                    <a:srgbClr val="000000">
                      <a:alpha val="43137"/>
                    </a:srgbClr>
                  </a:outerShdw>
                </a:effectLst>
              </a:rPr>
              <a:t>3D Ion Trap </a:t>
            </a:r>
            <a:r>
              <a:rPr lang="de-DE" altLang="de-DE" sz="3200" dirty="0" err="1">
                <a:effectLst>
                  <a:outerShdw blurRad="38100" dist="38100" dir="2700000" algn="tl">
                    <a:srgbClr val="000000">
                      <a:alpha val="43137"/>
                    </a:srgbClr>
                  </a:outerShdw>
                </a:effectLst>
              </a:rPr>
              <a:t>Production</a:t>
            </a:r>
            <a:r>
              <a:rPr lang="de-DE" altLang="de-DE" sz="3200" dirty="0">
                <a:effectLst>
                  <a:outerShdw blurRad="38100" dist="38100" dir="2700000" algn="tl">
                    <a:srgbClr val="000000">
                      <a:alpha val="43137"/>
                    </a:srgbClr>
                  </a:outerShdw>
                </a:effectLst>
              </a:rPr>
              <a:t> at PTB Clean Room</a:t>
            </a:r>
            <a:endParaRPr lang="de-DE" sz="3200" dirty="0"/>
          </a:p>
        </p:txBody>
      </p:sp>
      <p:cxnSp>
        <p:nvCxnSpPr>
          <p:cNvPr id="10" name="Gerader Verbinder 9">
            <a:extLst>
              <a:ext uri="{FF2B5EF4-FFF2-40B4-BE49-F238E27FC236}">
                <a16:creationId xmlns:a16="http://schemas.microsoft.com/office/drawing/2014/main" id="{4FECB5E6-A224-4423-ABD5-4D524F651B74}"/>
              </a:ext>
            </a:extLst>
          </p:cNvPr>
          <p:cNvCxnSpPr/>
          <p:nvPr/>
        </p:nvCxnSpPr>
        <p:spPr>
          <a:xfrm>
            <a:off x="0" y="3950567"/>
            <a:ext cx="12192000" cy="0"/>
          </a:xfrm>
          <a:prstGeom prst="line">
            <a:avLst/>
          </a:prstGeom>
          <a:ln w="28575">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pic>
        <p:nvPicPr>
          <p:cNvPr id="4" name="Grafik 3">
            <a:extLst>
              <a:ext uri="{FF2B5EF4-FFF2-40B4-BE49-F238E27FC236}">
                <a16:creationId xmlns:a16="http://schemas.microsoft.com/office/drawing/2014/main" id="{4EB8817D-D915-46AA-954B-515FAF50940B}"/>
              </a:ext>
            </a:extLst>
          </p:cNvPr>
          <p:cNvPicPr>
            <a:picLocks noChangeAspect="1"/>
          </p:cNvPicPr>
          <p:nvPr/>
        </p:nvPicPr>
        <p:blipFill rotWithShape="1">
          <a:blip r:embed="rId10">
            <a:extLst>
              <a:ext uri="{28A0092B-C50C-407E-A947-70E740481C1C}">
                <a14:useLocalDpi xmlns:a14="http://schemas.microsoft.com/office/drawing/2010/main" val="0"/>
              </a:ext>
            </a:extLst>
          </a:blip>
          <a:srcRect b="21418"/>
          <a:stretch/>
        </p:blipFill>
        <p:spPr>
          <a:xfrm rot="5400000">
            <a:off x="-2141626" y="3233941"/>
            <a:ext cx="2390335" cy="1252237"/>
          </a:xfrm>
          <a:prstGeom prst="rect">
            <a:avLst/>
          </a:prstGeom>
        </p:spPr>
      </p:pic>
      <p:pic>
        <p:nvPicPr>
          <p:cNvPr id="16" name="Grafik 15">
            <a:extLst>
              <a:ext uri="{FF2B5EF4-FFF2-40B4-BE49-F238E27FC236}">
                <a16:creationId xmlns:a16="http://schemas.microsoft.com/office/drawing/2014/main" id="{C1C59222-D676-4D8A-AEC9-B351E286C60C}"/>
              </a:ext>
            </a:extLst>
          </p:cNvPr>
          <p:cNvPicPr>
            <a:picLocks noChangeAspect="1"/>
          </p:cNvPicPr>
          <p:nvPr/>
        </p:nvPicPr>
        <p:blipFill rotWithShape="1">
          <a:blip r:embed="rId11">
            <a:extLst>
              <a:ext uri="{28A0092B-C50C-407E-A947-70E740481C1C}">
                <a14:useLocalDpi xmlns:a14="http://schemas.microsoft.com/office/drawing/2010/main" val="0"/>
              </a:ext>
            </a:extLst>
          </a:blip>
          <a:srcRect l="11343"/>
          <a:stretch/>
        </p:blipFill>
        <p:spPr>
          <a:xfrm rot="5400000">
            <a:off x="5629776" y="1335096"/>
            <a:ext cx="2390337" cy="1797451"/>
          </a:xfrm>
          <a:prstGeom prst="rect">
            <a:avLst/>
          </a:prstGeom>
        </p:spPr>
      </p:pic>
    </p:spTree>
    <p:extLst>
      <p:ext uri="{BB962C8B-B14F-4D97-AF65-F5344CB8AC3E}">
        <p14:creationId xmlns:p14="http://schemas.microsoft.com/office/powerpoint/2010/main" val="21328870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4" name="Rechteck 3">
            <a:extLst>
              <a:ext uri="{FF2B5EF4-FFF2-40B4-BE49-F238E27FC236}">
                <a16:creationId xmlns:a16="http://schemas.microsoft.com/office/drawing/2014/main" id="{94733D4B-69D7-48F7-BBB2-50DD0BCE5B6C}"/>
              </a:ext>
            </a:extLst>
          </p:cNvPr>
          <p:cNvSpPr>
            <a:spLocks noChangeArrowheads="1"/>
          </p:cNvSpPr>
          <p:nvPr/>
        </p:nvSpPr>
        <p:spPr bwMode="auto">
          <a:xfrm>
            <a:off x="579311" y="6230947"/>
            <a:ext cx="4623721" cy="369332"/>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defRPr/>
            </a:pPr>
            <a:r>
              <a:rPr lang="de-DE" altLang="de-DE" sz="1800" dirty="0">
                <a:latin typeface="Calibri" panose="020F0502020204030204" pitchFamily="34" charset="0"/>
              </a:rPr>
              <a:t>Herschbach et al., </a:t>
            </a:r>
            <a:r>
              <a:rPr lang="de-DE" altLang="de-DE" sz="1800" i="1" dirty="0">
                <a:latin typeface="Calibri" panose="020F0502020204030204" pitchFamily="34" charset="0"/>
              </a:rPr>
              <a:t>Appl. Phys. B </a:t>
            </a:r>
            <a:r>
              <a:rPr lang="de-DE" altLang="de-DE" sz="1800" dirty="0">
                <a:latin typeface="Calibri" panose="020F0502020204030204" pitchFamily="34" charset="0"/>
              </a:rPr>
              <a:t>107, 891 (</a:t>
            </a:r>
            <a:r>
              <a:rPr lang="de-DE" altLang="de-DE" sz="1800" b="1" dirty="0">
                <a:latin typeface="Calibri" panose="020F0502020204030204" pitchFamily="34" charset="0"/>
              </a:rPr>
              <a:t>2012</a:t>
            </a:r>
            <a:r>
              <a:rPr lang="de-DE" altLang="de-DE" sz="1800" dirty="0">
                <a:latin typeface="Calibri" panose="020F0502020204030204" pitchFamily="34" charset="0"/>
              </a:rPr>
              <a:t>) </a:t>
            </a:r>
          </a:p>
        </p:txBody>
      </p:sp>
      <p:pic>
        <p:nvPicPr>
          <p:cNvPr id="15" name="Picture 2">
            <a:extLst>
              <a:ext uri="{FF2B5EF4-FFF2-40B4-BE49-F238E27FC236}">
                <a16:creationId xmlns:a16="http://schemas.microsoft.com/office/drawing/2014/main" id="{6094695F-B7B5-42ED-B14C-A0FA1BC7946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245507" y="2598205"/>
            <a:ext cx="5198346" cy="3288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 name="Gerade Verbindung mit Pfeil 16">
            <a:extLst>
              <a:ext uri="{FF2B5EF4-FFF2-40B4-BE49-F238E27FC236}">
                <a16:creationId xmlns:a16="http://schemas.microsoft.com/office/drawing/2014/main" id="{E0790876-FCDD-4FC2-81FF-93D685971474}"/>
              </a:ext>
            </a:extLst>
          </p:cNvPr>
          <p:cNvCxnSpPr/>
          <p:nvPr/>
        </p:nvCxnSpPr>
        <p:spPr>
          <a:xfrm>
            <a:off x="2717949" y="2424857"/>
            <a:ext cx="1357313" cy="1320800"/>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8" name="Ellipse 17">
            <a:extLst>
              <a:ext uri="{FF2B5EF4-FFF2-40B4-BE49-F238E27FC236}">
                <a16:creationId xmlns:a16="http://schemas.microsoft.com/office/drawing/2014/main" id="{FE03481E-F21A-4F70-B3DF-F38912075CC0}"/>
              </a:ext>
            </a:extLst>
          </p:cNvPr>
          <p:cNvSpPr/>
          <p:nvPr/>
        </p:nvSpPr>
        <p:spPr>
          <a:xfrm>
            <a:off x="3900636" y="3848846"/>
            <a:ext cx="608012" cy="566737"/>
          </a:xfrm>
          <a:prstGeom prst="ellipse">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2" name="Textfeld 1">
            <a:extLst>
              <a:ext uri="{FF2B5EF4-FFF2-40B4-BE49-F238E27FC236}">
                <a16:creationId xmlns:a16="http://schemas.microsoft.com/office/drawing/2014/main" id="{A0292517-DAA5-44E2-B4F8-A11B8465E653}"/>
              </a:ext>
            </a:extLst>
          </p:cNvPr>
          <p:cNvSpPr txBox="1"/>
          <p:nvPr/>
        </p:nvSpPr>
        <p:spPr>
          <a:xfrm>
            <a:off x="8592586" y="1302991"/>
            <a:ext cx="2693173" cy="769441"/>
          </a:xfrm>
          <a:prstGeom prst="rect">
            <a:avLst/>
          </a:prstGeom>
          <a:noFill/>
        </p:spPr>
        <p:txBody>
          <a:bodyPr wrap="none" rtlCol="0">
            <a:spAutoFit/>
          </a:bodyPr>
          <a:lstStyle/>
          <a:p>
            <a:r>
              <a:rPr lang="de-DE" sz="2200" dirty="0">
                <a:latin typeface="Calibri" panose="020F0502020204030204" pitchFamily="34" charset="0"/>
                <a:cs typeface="Calibri" panose="020F0502020204030204" pitchFamily="34" charset="0"/>
              </a:rPr>
              <a:t>Laser </a:t>
            </a:r>
            <a:r>
              <a:rPr lang="de-DE" sz="2200" dirty="0" err="1">
                <a:latin typeface="Calibri" panose="020F0502020204030204" pitchFamily="34" charset="0"/>
                <a:cs typeface="Calibri" panose="020F0502020204030204" pitchFamily="34" charset="0"/>
              </a:rPr>
              <a:t>structured</a:t>
            </a:r>
            <a:r>
              <a:rPr lang="de-DE" sz="2200" dirty="0">
                <a:latin typeface="Calibri" panose="020F0502020204030204" pitchFamily="34" charset="0"/>
                <a:cs typeface="Calibri" panose="020F0502020204030204" pitchFamily="34" charset="0"/>
              </a:rPr>
              <a:t> </a:t>
            </a:r>
            <a:r>
              <a:rPr lang="de-DE" sz="2200" dirty="0" err="1">
                <a:latin typeface="Calibri" panose="020F0502020204030204" pitchFamily="34" charset="0"/>
                <a:cs typeface="Calibri" panose="020F0502020204030204" pitchFamily="34" charset="0"/>
              </a:rPr>
              <a:t>chips</a:t>
            </a:r>
            <a:endParaRPr lang="de-DE" sz="2200" dirty="0">
              <a:latin typeface="Calibri" panose="020F0502020204030204" pitchFamily="34" charset="0"/>
              <a:cs typeface="Calibri" panose="020F0502020204030204" pitchFamily="34" charset="0"/>
            </a:endParaRPr>
          </a:p>
          <a:p>
            <a:r>
              <a:rPr lang="de-DE" sz="2200" dirty="0">
                <a:latin typeface="Calibri" panose="020F0502020204030204" pitchFamily="34" charset="0"/>
                <a:cs typeface="Calibri" panose="020F0502020204030204" pitchFamily="34" charset="0"/>
                <a:sym typeface="Wingdings" panose="05000000000000000000" pitchFamily="2" charset="2"/>
              </a:rPr>
              <a:t> High </a:t>
            </a:r>
            <a:r>
              <a:rPr lang="de-DE" sz="2200" dirty="0" err="1">
                <a:latin typeface="Calibri" panose="020F0502020204030204" pitchFamily="34" charset="0"/>
                <a:cs typeface="Calibri" panose="020F0502020204030204" pitchFamily="34" charset="0"/>
                <a:sym typeface="Wingdings" panose="05000000000000000000" pitchFamily="2" charset="2"/>
              </a:rPr>
              <a:t>precision</a:t>
            </a:r>
            <a:endParaRPr lang="de-DE" sz="2200" dirty="0">
              <a:latin typeface="Calibri" panose="020F0502020204030204" pitchFamily="34" charset="0"/>
              <a:cs typeface="Calibri" panose="020F0502020204030204" pitchFamily="34" charset="0"/>
            </a:endParaRPr>
          </a:p>
        </p:txBody>
      </p:sp>
      <p:sp>
        <p:nvSpPr>
          <p:cNvPr id="3" name="Untertitel 2">
            <a:extLst>
              <a:ext uri="{FF2B5EF4-FFF2-40B4-BE49-F238E27FC236}">
                <a16:creationId xmlns:a16="http://schemas.microsoft.com/office/drawing/2014/main" id="{72A10245-6635-4BF3-B4A4-5A9B35AA73BF}"/>
              </a:ext>
            </a:extLst>
          </p:cNvPr>
          <p:cNvSpPr>
            <a:spLocks noGrp="1"/>
          </p:cNvSpPr>
          <p:nvPr>
            <p:ph type="subTitle" idx="1"/>
          </p:nvPr>
        </p:nvSpPr>
        <p:spPr/>
        <p:txBody>
          <a:bodyPr/>
          <a:lstStyle/>
          <a:p>
            <a:r>
              <a:rPr lang="de-DE" altLang="de-DE" dirty="0">
                <a:effectLst>
                  <a:outerShdw blurRad="38100" dist="38100" dir="2700000" algn="tl">
                    <a:srgbClr val="000000">
                      <a:alpha val="43137"/>
                    </a:srgbClr>
                  </a:outerShdw>
                </a:effectLst>
              </a:rPr>
              <a:t>Precision </a:t>
            </a:r>
            <a:r>
              <a:rPr lang="de-DE" altLang="de-DE" dirty="0" err="1">
                <a:effectLst>
                  <a:outerShdw blurRad="38100" dist="38100" dir="2700000" algn="tl">
                    <a:srgbClr val="000000">
                      <a:alpha val="43137"/>
                    </a:srgbClr>
                  </a:outerShdw>
                </a:effectLst>
              </a:rPr>
              <a:t>Scalable</a:t>
            </a:r>
            <a:r>
              <a:rPr lang="de-DE" altLang="de-DE" dirty="0">
                <a:effectLst>
                  <a:outerShdw blurRad="38100" dist="38100" dir="2700000" algn="tl">
                    <a:srgbClr val="000000">
                      <a:alpha val="43137"/>
                    </a:srgbClr>
                  </a:outerShdw>
                </a:effectLst>
              </a:rPr>
              <a:t> Chip Ion Traps </a:t>
            </a:r>
            <a:endParaRPr lang="de-DE" dirty="0"/>
          </a:p>
        </p:txBody>
      </p:sp>
      <p:sp>
        <p:nvSpPr>
          <p:cNvPr id="10" name="Textfeld 5">
            <a:extLst>
              <a:ext uri="{FF2B5EF4-FFF2-40B4-BE49-F238E27FC236}">
                <a16:creationId xmlns:a16="http://schemas.microsoft.com/office/drawing/2014/main" id="{08E32CE4-1A00-4E93-B8D1-ED4F7BFE7C86}"/>
              </a:ext>
            </a:extLst>
          </p:cNvPr>
          <p:cNvSpPr txBox="1">
            <a:spLocks noChangeArrowheads="1"/>
          </p:cNvSpPr>
          <p:nvPr/>
        </p:nvSpPr>
        <p:spPr bwMode="auto">
          <a:xfrm>
            <a:off x="584200" y="1101725"/>
            <a:ext cx="6977359"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ts val="0"/>
              </a:spcBef>
              <a:buFont typeface="Wingdings" panose="05000000000000000000" pitchFamily="2" charset="2"/>
              <a:buChar char="§"/>
            </a:pPr>
            <a:r>
              <a:rPr lang="de-DE" altLang="de-DE" sz="2200" dirty="0">
                <a:latin typeface="Calibri" panose="020F0502020204030204" pitchFamily="34" charset="0"/>
              </a:rPr>
              <a:t>  Low axial </a:t>
            </a:r>
            <a:r>
              <a:rPr lang="de-DE" altLang="de-DE" sz="2200" dirty="0" err="1">
                <a:latin typeface="Calibri" panose="020F0502020204030204" pitchFamily="34" charset="0"/>
              </a:rPr>
              <a:t>micromotion</a:t>
            </a:r>
            <a:r>
              <a:rPr lang="de-DE" altLang="de-DE" sz="2200" dirty="0">
                <a:latin typeface="Calibri" panose="020F0502020204030204" pitchFamily="34" charset="0"/>
              </a:rPr>
              <a:t> (</a:t>
            </a:r>
            <a:r>
              <a:rPr lang="de-DE" altLang="de-DE" sz="2200" dirty="0" err="1">
                <a:latin typeface="Calibri" panose="020F0502020204030204" pitchFamily="34" charset="0"/>
              </a:rPr>
              <a:t>optimized</a:t>
            </a:r>
            <a:r>
              <a:rPr lang="de-DE" altLang="de-DE" sz="2200" dirty="0">
                <a:latin typeface="Calibri" panose="020F0502020204030204" pitchFamily="34" charset="0"/>
              </a:rPr>
              <a:t> </a:t>
            </a:r>
            <a:r>
              <a:rPr lang="de-DE" altLang="de-DE" sz="2200" dirty="0" err="1">
                <a:latin typeface="Calibri" panose="020F0502020204030204" pitchFamily="34" charset="0"/>
              </a:rPr>
              <a:t>by</a:t>
            </a:r>
            <a:r>
              <a:rPr lang="de-DE" altLang="de-DE" sz="2200" dirty="0">
                <a:latin typeface="Calibri" panose="020F0502020204030204" pitchFamily="34" charset="0"/>
              </a:rPr>
              <a:t> FEM </a:t>
            </a:r>
            <a:r>
              <a:rPr lang="de-DE" altLang="de-DE" sz="2200" dirty="0" err="1">
                <a:latin typeface="Calibri" panose="020F0502020204030204" pitchFamily="34" charset="0"/>
              </a:rPr>
              <a:t>simulations</a:t>
            </a:r>
            <a:r>
              <a:rPr lang="de-DE" altLang="de-DE" sz="2200" dirty="0">
                <a:latin typeface="Calibri" panose="020F0502020204030204" pitchFamily="34" charset="0"/>
              </a:rPr>
              <a:t>)</a:t>
            </a:r>
          </a:p>
          <a:p>
            <a:pPr eaLnBrk="1" hangingPunct="1">
              <a:spcBef>
                <a:spcPts val="0"/>
              </a:spcBef>
              <a:buFont typeface="Wingdings" panose="05000000000000000000" pitchFamily="2" charset="2"/>
              <a:buChar char="§"/>
            </a:pPr>
            <a:r>
              <a:rPr lang="de-DE" altLang="de-DE" sz="2200" dirty="0">
                <a:latin typeface="Calibri" panose="020F0502020204030204" pitchFamily="34" charset="0"/>
              </a:rPr>
              <a:t>  3D </a:t>
            </a:r>
            <a:r>
              <a:rPr lang="de-DE" altLang="de-DE" sz="2200" dirty="0" err="1">
                <a:latin typeface="Calibri" panose="020F0502020204030204" pitchFamily="34" charset="0"/>
              </a:rPr>
              <a:t>micromotion</a:t>
            </a:r>
            <a:r>
              <a:rPr lang="de-DE" altLang="de-DE" sz="2200" dirty="0">
                <a:latin typeface="Calibri" panose="020F0502020204030204" pitchFamily="34" charset="0"/>
              </a:rPr>
              <a:t> </a:t>
            </a:r>
            <a:r>
              <a:rPr lang="de-DE" altLang="de-DE" sz="2200" dirty="0" err="1">
                <a:latin typeface="Calibri" panose="020F0502020204030204" pitchFamily="34" charset="0"/>
              </a:rPr>
              <a:t>compensation</a:t>
            </a:r>
            <a:r>
              <a:rPr lang="de-DE" altLang="de-DE" sz="2200" dirty="0">
                <a:latin typeface="Calibri" panose="020F0502020204030204" pitchFamily="34" charset="0"/>
              </a:rPr>
              <a:t> + </a:t>
            </a:r>
            <a:r>
              <a:rPr lang="de-DE" altLang="de-DE" sz="2200" dirty="0" err="1">
                <a:latin typeface="Calibri" panose="020F0502020204030204" pitchFamily="34" charset="0"/>
              </a:rPr>
              <a:t>laser</a:t>
            </a:r>
            <a:r>
              <a:rPr lang="de-DE" altLang="de-DE" sz="2200" dirty="0">
                <a:latin typeface="Calibri" panose="020F0502020204030204" pitchFamily="34" charset="0"/>
              </a:rPr>
              <a:t> </a:t>
            </a:r>
            <a:r>
              <a:rPr lang="de-DE" altLang="de-DE" sz="2200" dirty="0" err="1">
                <a:latin typeface="Calibri" panose="020F0502020204030204" pitchFamily="34" charset="0"/>
              </a:rPr>
              <a:t>access</a:t>
            </a:r>
            <a:endParaRPr lang="de-DE" altLang="de-DE" sz="2200" dirty="0">
              <a:latin typeface="Calibri" panose="020F0502020204030204" pitchFamily="34" charset="0"/>
            </a:endParaRPr>
          </a:p>
          <a:p>
            <a:pPr eaLnBrk="1" hangingPunct="1">
              <a:spcBef>
                <a:spcPts val="0"/>
              </a:spcBef>
              <a:buFont typeface="Wingdings" panose="05000000000000000000" pitchFamily="2" charset="2"/>
              <a:buChar char="§"/>
            </a:pPr>
            <a:r>
              <a:rPr lang="de-DE" altLang="de-DE" sz="2200" dirty="0">
                <a:latin typeface="Calibri" panose="020F0502020204030204" pitchFamily="34" charset="0"/>
              </a:rPr>
              <a:t>  </a:t>
            </a:r>
            <a:r>
              <a:rPr lang="de-DE" altLang="de-DE" sz="2200" dirty="0" err="1">
                <a:latin typeface="Calibri" panose="020F0502020204030204" pitchFamily="34" charset="0"/>
              </a:rPr>
              <a:t>Separated</a:t>
            </a:r>
            <a:r>
              <a:rPr lang="de-DE" altLang="de-DE" sz="2200" dirty="0">
                <a:latin typeface="Calibri" panose="020F0502020204030204" pitchFamily="34" charset="0"/>
              </a:rPr>
              <a:t> (</a:t>
            </a:r>
            <a:r>
              <a:rPr lang="de-DE" altLang="de-DE" sz="2200" dirty="0" err="1">
                <a:latin typeface="Calibri" panose="020F0502020204030204" pitchFamily="34" charset="0"/>
              </a:rPr>
              <a:t>protected</a:t>
            </a:r>
            <a:r>
              <a:rPr lang="de-DE" altLang="de-DE" sz="2200" dirty="0">
                <a:latin typeface="Calibri" panose="020F0502020204030204" pitchFamily="34" charset="0"/>
              </a:rPr>
              <a:t>) </a:t>
            </a:r>
            <a:r>
              <a:rPr lang="de-DE" altLang="de-DE" sz="2200" dirty="0" err="1">
                <a:latin typeface="Calibri" panose="020F0502020204030204" pitchFamily="34" charset="0"/>
              </a:rPr>
              <a:t>loading</a:t>
            </a:r>
            <a:r>
              <a:rPr lang="de-DE" altLang="de-DE" sz="2200" dirty="0">
                <a:latin typeface="Calibri" panose="020F0502020204030204" pitchFamily="34" charset="0"/>
              </a:rPr>
              <a:t> and </a:t>
            </a:r>
            <a:r>
              <a:rPr lang="de-DE" altLang="de-DE" sz="2200" dirty="0" err="1">
                <a:latin typeface="Calibri" panose="020F0502020204030204" pitchFamily="34" charset="0"/>
              </a:rPr>
              <a:t>spectroscopy</a:t>
            </a:r>
            <a:r>
              <a:rPr lang="de-DE" altLang="de-DE" sz="2200" dirty="0">
                <a:latin typeface="Calibri" panose="020F0502020204030204" pitchFamily="34" charset="0"/>
              </a:rPr>
              <a:t> </a:t>
            </a:r>
            <a:r>
              <a:rPr lang="de-DE" altLang="de-DE" sz="2200" dirty="0" err="1">
                <a:latin typeface="Calibri" panose="020F0502020204030204" pitchFamily="34" charset="0"/>
              </a:rPr>
              <a:t>segment</a:t>
            </a:r>
            <a:br>
              <a:rPr lang="de-DE" altLang="de-DE" sz="2200" dirty="0">
                <a:latin typeface="Calibri" panose="020F0502020204030204" pitchFamily="34" charset="0"/>
              </a:rPr>
            </a:br>
            <a:r>
              <a:rPr lang="de-DE" altLang="de-DE" sz="2200" dirty="0">
                <a:latin typeface="Calibri" panose="020F0502020204030204" pitchFamily="34" charset="0"/>
              </a:rPr>
              <a:t>    </a:t>
            </a:r>
          </a:p>
        </p:txBody>
      </p:sp>
      <p:pic>
        <p:nvPicPr>
          <p:cNvPr id="11" name="Grafik 10">
            <a:extLst>
              <a:ext uri="{FF2B5EF4-FFF2-40B4-BE49-F238E27FC236}">
                <a16:creationId xmlns:a16="http://schemas.microsoft.com/office/drawing/2014/main" id="{7A82C3C3-8810-47A7-A34D-A8FF0FC5432A}"/>
              </a:ext>
            </a:extLst>
          </p:cNvPr>
          <p:cNvPicPr>
            <a:picLocks noChangeAspect="1"/>
          </p:cNvPicPr>
          <p:nvPr/>
        </p:nvPicPr>
        <p:blipFill>
          <a:blip r:embed="rId4"/>
          <a:stretch>
            <a:fillRect/>
          </a:stretch>
        </p:blipFill>
        <p:spPr>
          <a:xfrm>
            <a:off x="8664710" y="2388691"/>
            <a:ext cx="3196300" cy="3873997"/>
          </a:xfrm>
          <a:prstGeom prst="rect">
            <a:avLst/>
          </a:prstGeom>
        </p:spPr>
      </p:pic>
    </p:spTree>
    <p:extLst>
      <p:ext uri="{BB962C8B-B14F-4D97-AF65-F5344CB8AC3E}">
        <p14:creationId xmlns:p14="http://schemas.microsoft.com/office/powerpoint/2010/main" val="1732430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1.66667E-6 -4.81481E-6 L 0.0612 0.00325 " pathEditMode="relative" rAng="0" ptsTypes="AA">
                                      <p:cBhvr>
                                        <p:cTn id="10" dur="2000" fill="hold"/>
                                        <p:tgtEl>
                                          <p:spTgt spid="18"/>
                                        </p:tgtEl>
                                        <p:attrNameLst>
                                          <p:attrName>ppt_x</p:attrName>
                                          <p:attrName>ppt_y</p:attrName>
                                        </p:attrNameLst>
                                      </p:cBhvr>
                                      <p:rCtr x="3060" y="16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3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5123" name="Object 8">
            <a:extLst>
              <a:ext uri="{FF2B5EF4-FFF2-40B4-BE49-F238E27FC236}">
                <a16:creationId xmlns:a16="http://schemas.microsoft.com/office/drawing/2014/main" id="{71DD4BBC-5E81-495B-A21D-EA93B977F609}"/>
              </a:ext>
            </a:extLst>
          </p:cNvPr>
          <p:cNvGraphicFramePr>
            <a:graphicFrameLocks noChangeAspect="1"/>
          </p:cNvGraphicFramePr>
          <p:nvPr>
            <p:extLst>
              <p:ext uri="{D42A27DB-BD31-4B8C-83A1-F6EECF244321}">
                <p14:modId xmlns:p14="http://schemas.microsoft.com/office/powerpoint/2010/main" val="3001595635"/>
              </p:ext>
            </p:extLst>
          </p:nvPr>
        </p:nvGraphicFramePr>
        <p:xfrm>
          <a:off x="2147884" y="4035698"/>
          <a:ext cx="3240088" cy="2290762"/>
        </p:xfrm>
        <a:graphic>
          <a:graphicData uri="http://schemas.openxmlformats.org/presentationml/2006/ole">
            <mc:AlternateContent xmlns:mc="http://schemas.openxmlformats.org/markup-compatibility/2006">
              <mc:Choice xmlns:v="urn:schemas-microsoft-com:vml" Requires="v">
                <p:oleObj name="Acrobat Document" r:id="rId2" imgW="8019048" imgH="5668166" progId="AcroExch.Document.7">
                  <p:embed/>
                </p:oleObj>
              </mc:Choice>
              <mc:Fallback>
                <p:oleObj name="Acrobat Document" r:id="rId2" imgW="8019048" imgH="5668166" progId="AcroExch.Document.7">
                  <p:embed/>
                  <p:pic>
                    <p:nvPicPr>
                      <p:cNvPr id="5123" name="Object 8">
                        <a:extLst>
                          <a:ext uri="{FF2B5EF4-FFF2-40B4-BE49-F238E27FC236}">
                            <a16:creationId xmlns:a16="http://schemas.microsoft.com/office/drawing/2014/main" id="{71DD4BBC-5E81-495B-A21D-EA93B977F60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7884" y="4035698"/>
                        <a:ext cx="3240088" cy="22907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pic>
        <p:nvPicPr>
          <p:cNvPr id="5124" name="Picture 4">
            <a:extLst>
              <a:ext uri="{FF2B5EF4-FFF2-40B4-BE49-F238E27FC236}">
                <a16:creationId xmlns:a16="http://schemas.microsoft.com/office/drawing/2014/main" id="{783EEDD4-5F03-4BE2-894A-62D582090FD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l="3575" t="16090" r="3801" b="7957"/>
          <a:stretch>
            <a:fillRect/>
          </a:stretch>
        </p:blipFill>
        <p:spPr bwMode="auto">
          <a:xfrm>
            <a:off x="7513640" y="1952896"/>
            <a:ext cx="2233613" cy="1443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6" name="Text Box 17">
            <a:extLst>
              <a:ext uri="{FF2B5EF4-FFF2-40B4-BE49-F238E27FC236}">
                <a16:creationId xmlns:a16="http://schemas.microsoft.com/office/drawing/2014/main" id="{D64EBFAE-DDC1-4D62-B593-39DB92FA4D3C}"/>
              </a:ext>
            </a:extLst>
          </p:cNvPr>
          <p:cNvSpPr txBox="1">
            <a:spLocks noChangeArrowheads="1"/>
          </p:cNvSpPr>
          <p:nvPr/>
        </p:nvSpPr>
        <p:spPr bwMode="auto">
          <a:xfrm>
            <a:off x="2657473" y="3822973"/>
            <a:ext cx="237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Tolerance on notches</a:t>
            </a:r>
          </a:p>
        </p:txBody>
      </p:sp>
      <p:sp>
        <p:nvSpPr>
          <p:cNvPr id="5127" name="Rechteck 3">
            <a:extLst>
              <a:ext uri="{FF2B5EF4-FFF2-40B4-BE49-F238E27FC236}">
                <a16:creationId xmlns:a16="http://schemas.microsoft.com/office/drawing/2014/main" id="{98ABA0DB-7D0B-4FCB-9F80-83A960608E56}"/>
              </a:ext>
            </a:extLst>
          </p:cNvPr>
          <p:cNvSpPr>
            <a:spLocks noChangeArrowheads="1"/>
          </p:cNvSpPr>
          <p:nvPr/>
        </p:nvSpPr>
        <p:spPr bwMode="auto">
          <a:xfrm>
            <a:off x="8839201" y="6510662"/>
            <a:ext cx="317804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1400" dirty="0">
                <a:latin typeface="Calibri" panose="020F0502020204030204" pitchFamily="34" charset="0"/>
              </a:rPr>
              <a:t>N. Herschbach et al., </a:t>
            </a:r>
            <a:r>
              <a:rPr lang="de-DE" altLang="de-DE" sz="1400" dirty="0" err="1">
                <a:latin typeface="Calibri" panose="020F0502020204030204" pitchFamily="34" charset="0"/>
              </a:rPr>
              <a:t>Appl</a:t>
            </a:r>
            <a:r>
              <a:rPr lang="de-DE" altLang="de-DE" sz="1400" dirty="0">
                <a:latin typeface="Calibri" panose="020F0502020204030204" pitchFamily="34" charset="0"/>
              </a:rPr>
              <a:t>. Phys. B (2012)</a:t>
            </a:r>
          </a:p>
        </p:txBody>
      </p:sp>
      <p:sp>
        <p:nvSpPr>
          <p:cNvPr id="5128" name="Textfeld 20">
            <a:extLst>
              <a:ext uri="{FF2B5EF4-FFF2-40B4-BE49-F238E27FC236}">
                <a16:creationId xmlns:a16="http://schemas.microsoft.com/office/drawing/2014/main" id="{82168AD8-1AA9-4214-9EEE-83128CDD8A54}"/>
              </a:ext>
            </a:extLst>
          </p:cNvPr>
          <p:cNvSpPr txBox="1">
            <a:spLocks noChangeArrowheads="1"/>
          </p:cNvSpPr>
          <p:nvPr/>
        </p:nvSpPr>
        <p:spPr bwMode="auto">
          <a:xfrm>
            <a:off x="6440490" y="1258365"/>
            <a:ext cx="43799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sz="2400" b="1" dirty="0">
                <a:latin typeface="Calibri" panose="020F0502020204030204" pitchFamily="34" charset="0"/>
              </a:rPr>
              <a:t>FEM </a:t>
            </a:r>
            <a:r>
              <a:rPr lang="de-DE" altLang="de-DE" sz="2400" b="1" dirty="0" err="1">
                <a:latin typeface="Calibri" panose="020F0502020204030204" pitchFamily="34" charset="0"/>
              </a:rPr>
              <a:t>calculations</a:t>
            </a:r>
            <a:r>
              <a:rPr lang="de-DE" altLang="de-DE" sz="2400" b="1" dirty="0">
                <a:latin typeface="Calibri" panose="020F0502020204030204" pitchFamily="34" charset="0"/>
              </a:rPr>
              <a:t> </a:t>
            </a:r>
            <a:r>
              <a:rPr lang="de-DE" altLang="de-DE" sz="2400" b="1" dirty="0" err="1">
                <a:latin typeface="Calibri" panose="020F0502020204030204" pitchFamily="34" charset="0"/>
              </a:rPr>
              <a:t>of</a:t>
            </a:r>
            <a:r>
              <a:rPr lang="de-DE" altLang="de-DE" sz="2400" b="1" dirty="0">
                <a:latin typeface="Calibri" panose="020F0502020204030204" pitchFamily="34" charset="0"/>
              </a:rPr>
              <a:t> RF-potential</a:t>
            </a:r>
          </a:p>
        </p:txBody>
      </p:sp>
      <p:cxnSp>
        <p:nvCxnSpPr>
          <p:cNvPr id="13" name="Gerade Verbindung mit Pfeil 12">
            <a:extLst>
              <a:ext uri="{FF2B5EF4-FFF2-40B4-BE49-F238E27FC236}">
                <a16:creationId xmlns:a16="http://schemas.microsoft.com/office/drawing/2014/main" id="{2D5E305E-9E5D-42D6-A4EC-259F881582D0}"/>
              </a:ext>
            </a:extLst>
          </p:cNvPr>
          <p:cNvCxnSpPr/>
          <p:nvPr/>
        </p:nvCxnSpPr>
        <p:spPr>
          <a:xfrm flipH="1">
            <a:off x="5037134" y="4913586"/>
            <a:ext cx="312738" cy="131763"/>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graphicFrame>
        <p:nvGraphicFramePr>
          <p:cNvPr id="5122" name="Object 7">
            <a:extLst>
              <a:ext uri="{FF2B5EF4-FFF2-40B4-BE49-F238E27FC236}">
                <a16:creationId xmlns:a16="http://schemas.microsoft.com/office/drawing/2014/main" id="{640046A1-B048-4C53-819E-01BA1A44CB4F}"/>
              </a:ext>
            </a:extLst>
          </p:cNvPr>
          <p:cNvGraphicFramePr>
            <a:graphicFrameLocks noChangeAspect="1"/>
          </p:cNvGraphicFramePr>
          <p:nvPr>
            <p:extLst>
              <p:ext uri="{D42A27DB-BD31-4B8C-83A1-F6EECF244321}">
                <p14:modId xmlns:p14="http://schemas.microsoft.com/office/powerpoint/2010/main" val="1549361849"/>
              </p:ext>
            </p:extLst>
          </p:nvPr>
        </p:nvGraphicFramePr>
        <p:xfrm>
          <a:off x="6948490" y="4021410"/>
          <a:ext cx="3306763" cy="2336800"/>
        </p:xfrm>
        <a:graphic>
          <a:graphicData uri="http://schemas.openxmlformats.org/presentationml/2006/ole">
            <mc:AlternateContent xmlns:mc="http://schemas.openxmlformats.org/markup-compatibility/2006">
              <mc:Choice xmlns:v="urn:schemas-microsoft-com:vml" Requires="v">
                <p:oleObj name="Acrobat Document" r:id="rId5" imgW="8019048" imgH="5668166" progId="AcroExch.Document.7">
                  <p:embed/>
                </p:oleObj>
              </mc:Choice>
              <mc:Fallback>
                <p:oleObj name="Acrobat Document" r:id="rId5" imgW="8019048" imgH="5668166" progId="AcroExch.Document.7">
                  <p:embed/>
                  <p:pic>
                    <p:nvPicPr>
                      <p:cNvPr id="5122" name="Object 7">
                        <a:extLst>
                          <a:ext uri="{FF2B5EF4-FFF2-40B4-BE49-F238E27FC236}">
                            <a16:creationId xmlns:a16="http://schemas.microsoft.com/office/drawing/2014/main" id="{640046A1-B048-4C53-819E-01BA1A44CB4F}"/>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948490" y="4021410"/>
                        <a:ext cx="3306763" cy="2336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 name="Text Box 18">
            <a:extLst>
              <a:ext uri="{FF2B5EF4-FFF2-40B4-BE49-F238E27FC236}">
                <a16:creationId xmlns:a16="http://schemas.microsoft.com/office/drawing/2014/main" id="{BB16567C-0292-4323-ADD7-1684A7F33679}"/>
              </a:ext>
            </a:extLst>
          </p:cNvPr>
          <p:cNvSpPr txBox="1">
            <a:spLocks noChangeArrowheads="1"/>
          </p:cNvSpPr>
          <p:nvPr/>
        </p:nvSpPr>
        <p:spPr bwMode="auto">
          <a:xfrm>
            <a:off x="7173914" y="3808685"/>
            <a:ext cx="30797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Finite length effect on rf field</a:t>
            </a:r>
          </a:p>
        </p:txBody>
      </p:sp>
      <p:cxnSp>
        <p:nvCxnSpPr>
          <p:cNvPr id="15" name="Gerade Verbindung mit Pfeil 14">
            <a:extLst>
              <a:ext uri="{FF2B5EF4-FFF2-40B4-BE49-F238E27FC236}">
                <a16:creationId xmlns:a16="http://schemas.microsoft.com/office/drawing/2014/main" id="{38089D43-24B6-487C-97E4-E96C462FBDA0}"/>
              </a:ext>
            </a:extLst>
          </p:cNvPr>
          <p:cNvCxnSpPr/>
          <p:nvPr/>
        </p:nvCxnSpPr>
        <p:spPr>
          <a:xfrm flipH="1" flipV="1">
            <a:off x="9858378" y="4996135"/>
            <a:ext cx="346075" cy="106362"/>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Gerade Verbindung mit Pfeil 16">
            <a:extLst>
              <a:ext uri="{FF2B5EF4-FFF2-40B4-BE49-F238E27FC236}">
                <a16:creationId xmlns:a16="http://schemas.microsoft.com/office/drawing/2014/main" id="{4F42832A-F4F9-4F3D-980B-104E50C9F58E}"/>
              </a:ext>
            </a:extLst>
          </p:cNvPr>
          <p:cNvCxnSpPr/>
          <p:nvPr/>
        </p:nvCxnSpPr>
        <p:spPr>
          <a:xfrm flipH="1">
            <a:off x="9867902" y="5110435"/>
            <a:ext cx="328612" cy="107950"/>
          </a:xfrm>
          <a:prstGeom prst="straightConnector1">
            <a:avLst/>
          </a:prstGeom>
          <a:ln>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135" name="Textfeld 17">
            <a:extLst>
              <a:ext uri="{FF2B5EF4-FFF2-40B4-BE49-F238E27FC236}">
                <a16:creationId xmlns:a16="http://schemas.microsoft.com/office/drawing/2014/main" id="{CB5AD088-BEF2-4CA3-8508-B39448046565}"/>
              </a:ext>
            </a:extLst>
          </p:cNvPr>
          <p:cNvSpPr txBox="1">
            <a:spLocks noChangeArrowheads="1"/>
          </p:cNvSpPr>
          <p:nvPr/>
        </p:nvSpPr>
        <p:spPr bwMode="auto">
          <a:xfrm>
            <a:off x="10229853" y="4929461"/>
            <a:ext cx="66198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10</a:t>
            </a:r>
            <a:r>
              <a:rPr lang="de-DE" altLang="de-DE" baseline="30000"/>
              <a:t>-18</a:t>
            </a:r>
            <a:endParaRPr lang="de-DE" altLang="de-DE"/>
          </a:p>
        </p:txBody>
      </p:sp>
      <p:sp>
        <p:nvSpPr>
          <p:cNvPr id="5136" name="Textfeld 18">
            <a:extLst>
              <a:ext uri="{FF2B5EF4-FFF2-40B4-BE49-F238E27FC236}">
                <a16:creationId xmlns:a16="http://schemas.microsoft.com/office/drawing/2014/main" id="{C160CF9A-CC07-47A1-AB58-40750CBA3FBC}"/>
              </a:ext>
            </a:extLst>
          </p:cNvPr>
          <p:cNvSpPr txBox="1">
            <a:spLocks noChangeArrowheads="1"/>
          </p:cNvSpPr>
          <p:nvPr/>
        </p:nvSpPr>
        <p:spPr bwMode="auto">
          <a:xfrm>
            <a:off x="5303835" y="4694510"/>
            <a:ext cx="663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de-DE" altLang="de-DE"/>
              <a:t>10</a:t>
            </a:r>
            <a:r>
              <a:rPr lang="de-DE" altLang="de-DE" baseline="30000"/>
              <a:t>-18</a:t>
            </a:r>
            <a:endParaRPr lang="de-DE" altLang="de-DE"/>
          </a:p>
        </p:txBody>
      </p:sp>
      <p:pic>
        <p:nvPicPr>
          <p:cNvPr id="4" name="Picture 2">
            <a:extLst>
              <a:ext uri="{FF2B5EF4-FFF2-40B4-BE49-F238E27FC236}">
                <a16:creationId xmlns:a16="http://schemas.microsoft.com/office/drawing/2014/main" id="{A5A1A7E0-9906-450A-9E59-557CB6D00C9C}"/>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32700" t="6557" r="4359" b="21919"/>
          <a:stretch>
            <a:fillRect/>
          </a:stretch>
        </p:blipFill>
        <p:spPr bwMode="auto">
          <a:xfrm>
            <a:off x="2230435" y="1535385"/>
            <a:ext cx="3014663" cy="216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feld 15">
            <a:extLst>
              <a:ext uri="{FF2B5EF4-FFF2-40B4-BE49-F238E27FC236}">
                <a16:creationId xmlns:a16="http://schemas.microsoft.com/office/drawing/2014/main" id="{DC60A0E9-3478-4F23-9D47-32AEC4CC5D67}"/>
              </a:ext>
            </a:extLst>
          </p:cNvPr>
          <p:cNvSpPr txBox="1"/>
          <p:nvPr/>
        </p:nvSpPr>
        <p:spPr>
          <a:xfrm>
            <a:off x="4343397" y="2179910"/>
            <a:ext cx="698500" cy="369888"/>
          </a:xfrm>
          <a:prstGeom prst="rect">
            <a:avLst/>
          </a:prstGeom>
          <a:solidFill>
            <a:schemeClr val="tx2">
              <a:lumMod val="20000"/>
              <a:lumOff val="80000"/>
            </a:schemeClr>
          </a:solidFill>
        </p:spPr>
        <p:txBody>
          <a:bodyPr wrap="none">
            <a:spAutoFit/>
          </a:bodyPr>
          <a:lstStyle/>
          <a:p>
            <a:pPr>
              <a:defRPr/>
            </a:pPr>
            <a:r>
              <a:rPr lang="de-DE" dirty="0"/>
              <a:t>GND</a:t>
            </a:r>
          </a:p>
        </p:txBody>
      </p:sp>
      <p:sp>
        <p:nvSpPr>
          <p:cNvPr id="18" name="Textfeld 17">
            <a:extLst>
              <a:ext uri="{FF2B5EF4-FFF2-40B4-BE49-F238E27FC236}">
                <a16:creationId xmlns:a16="http://schemas.microsoft.com/office/drawing/2014/main" id="{D0E5B378-7790-4613-B651-76A9B130EC21}"/>
              </a:ext>
            </a:extLst>
          </p:cNvPr>
          <p:cNvSpPr txBox="1"/>
          <p:nvPr/>
        </p:nvSpPr>
        <p:spPr>
          <a:xfrm>
            <a:off x="4400548" y="3038748"/>
            <a:ext cx="555625" cy="368300"/>
          </a:xfrm>
          <a:prstGeom prst="rect">
            <a:avLst/>
          </a:prstGeom>
          <a:solidFill>
            <a:schemeClr val="accent6">
              <a:lumMod val="40000"/>
              <a:lumOff val="60000"/>
            </a:schemeClr>
          </a:solidFill>
        </p:spPr>
        <p:txBody>
          <a:bodyPr wrap="none">
            <a:spAutoFit/>
          </a:bodyPr>
          <a:lstStyle/>
          <a:p>
            <a:pPr>
              <a:defRPr/>
            </a:pPr>
            <a:r>
              <a:rPr lang="de-DE" dirty="0"/>
              <a:t>U</a:t>
            </a:r>
            <a:r>
              <a:rPr lang="de-DE" baseline="-25000" dirty="0"/>
              <a:t>RF</a:t>
            </a:r>
            <a:endParaRPr lang="de-DE" dirty="0"/>
          </a:p>
        </p:txBody>
      </p:sp>
      <p:sp>
        <p:nvSpPr>
          <p:cNvPr id="19" name="Untertitel 2">
            <a:extLst>
              <a:ext uri="{FF2B5EF4-FFF2-40B4-BE49-F238E27FC236}">
                <a16:creationId xmlns:a16="http://schemas.microsoft.com/office/drawing/2014/main" id="{44348264-5CFF-4227-8811-4F4219BC256C}"/>
              </a:ext>
            </a:extLst>
          </p:cNvPr>
          <p:cNvSpPr>
            <a:spLocks noGrp="1"/>
          </p:cNvSpPr>
          <p:nvPr>
            <p:ph type="subTitle" idx="1"/>
          </p:nvPr>
        </p:nvSpPr>
        <p:spPr>
          <a:xfrm>
            <a:off x="0" y="58620"/>
            <a:ext cx="12192000" cy="761020"/>
          </a:xfrm>
        </p:spPr>
        <p:txBody>
          <a:bodyPr/>
          <a:lstStyle/>
          <a:p>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Minimized</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on-</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axis</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rf</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trap</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fields</a:t>
            </a:r>
            <a:endParaRPr lang="de-DE" sz="3600" dirty="0">
              <a:solidFill>
                <a:schemeClr val="bg1"/>
              </a:solidFill>
              <a:latin typeface="Calibri" panose="020F0502020204030204" pitchFamily="34" charset="0"/>
              <a:cs typeface="Calibri" panose="020F0502020204030204" pitchFamily="34" charset="0"/>
            </a:endParaRP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5" name="Picture 2" descr="N:\Quest\Multi-Ion-Traps\Photos\Fallenherstellung\Ruprecht_AlN Falle 2ter Versuch\D1652_051.jpg"/>
          <p:cNvPicPr>
            <a:picLocks noChangeAspect="1" noChangeArrowheads="1"/>
          </p:cNvPicPr>
          <p:nvPr/>
        </p:nvPicPr>
        <p:blipFill>
          <a:blip r:embed="rId3">
            <a:extLst>
              <a:ext uri="{28A0092B-C50C-407E-A947-70E740481C1C}">
                <a14:useLocalDpi xmlns:a14="http://schemas.microsoft.com/office/drawing/2010/main" val="0"/>
              </a:ext>
            </a:extLst>
          </a:blip>
          <a:srcRect l="1923" t="4735" b="4778"/>
          <a:stretch>
            <a:fillRect/>
          </a:stretch>
        </p:blipFill>
        <p:spPr bwMode="auto">
          <a:xfrm>
            <a:off x="2551460" y="1978022"/>
            <a:ext cx="6062663" cy="3875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7154" name="Picture 2" descr="N:\Quest\Multi-Ion-Traps\Photos\Fallenherstellung\Ruprecht_AlN Falle 2ter Versuch\D1652_068.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51460" y="1984906"/>
            <a:ext cx="6062663" cy="431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8" name="Gerade Verbindung mit Pfeil 7"/>
          <p:cNvCxnSpPr>
            <a:cxnSpLocks/>
          </p:cNvCxnSpPr>
          <p:nvPr/>
        </p:nvCxnSpPr>
        <p:spPr>
          <a:xfrm>
            <a:off x="2797433" y="5553167"/>
            <a:ext cx="1290459" cy="1"/>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3561" name="Textfeld 8"/>
          <p:cNvSpPr txBox="1">
            <a:spLocks noChangeArrowheads="1"/>
          </p:cNvSpPr>
          <p:nvPr/>
        </p:nvSpPr>
        <p:spPr bwMode="auto">
          <a:xfrm>
            <a:off x="409832" y="4983815"/>
            <a:ext cx="3164864"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1800" dirty="0">
                <a:solidFill>
                  <a:srgbClr val="FF0000"/>
                </a:solidFill>
                <a:latin typeface="Calibri" panose="020F0502020204030204" pitchFamily="34" charset="0"/>
                <a:cs typeface="Calibri" panose="020F0502020204030204" pitchFamily="34" charset="0"/>
              </a:rPr>
              <a:t>PT100</a:t>
            </a:r>
            <a:br>
              <a:rPr lang="de-DE" altLang="de-DE" sz="1800" dirty="0">
                <a:solidFill>
                  <a:srgbClr val="FF0000"/>
                </a:solidFill>
                <a:latin typeface="Calibri" panose="020F0502020204030204" pitchFamily="34" charset="0"/>
                <a:cs typeface="Calibri" panose="020F0502020204030204" pitchFamily="34" charset="0"/>
              </a:rPr>
            </a:br>
            <a:r>
              <a:rPr lang="de-DE" altLang="de-DE" sz="1800" dirty="0" err="1">
                <a:solidFill>
                  <a:srgbClr val="FF0000"/>
                </a:solidFill>
                <a:latin typeface="Calibri" panose="020F0502020204030204" pitchFamily="34" charset="0"/>
                <a:cs typeface="Calibri" panose="020F0502020204030204" pitchFamily="34" charset="0"/>
              </a:rPr>
              <a:t>temperature</a:t>
            </a:r>
            <a:r>
              <a:rPr lang="de-DE" altLang="de-DE" sz="1800" dirty="0">
                <a:solidFill>
                  <a:srgbClr val="FF0000"/>
                </a:solidFill>
                <a:latin typeface="Calibri" panose="020F0502020204030204" pitchFamily="34" charset="0"/>
                <a:cs typeface="Calibri" panose="020F0502020204030204" pitchFamily="34" charset="0"/>
              </a:rPr>
              <a:t> </a:t>
            </a:r>
            <a:r>
              <a:rPr lang="de-DE" altLang="de-DE" sz="1800" dirty="0" err="1">
                <a:solidFill>
                  <a:srgbClr val="FF0000"/>
                </a:solidFill>
                <a:latin typeface="Calibri" panose="020F0502020204030204" pitchFamily="34" charset="0"/>
                <a:cs typeface="Calibri" panose="020F0502020204030204" pitchFamily="34" charset="0"/>
              </a:rPr>
              <a:t>sensor</a:t>
            </a:r>
            <a:endParaRPr lang="de-DE" altLang="de-DE" sz="1800" dirty="0">
              <a:solidFill>
                <a:srgbClr val="FF0000"/>
              </a:solidFill>
              <a:latin typeface="Calibri" panose="020F0502020204030204" pitchFamily="34" charset="0"/>
              <a:cs typeface="Calibri" panose="020F0502020204030204" pitchFamily="34" charset="0"/>
            </a:endParaRPr>
          </a:p>
          <a:p>
            <a:pPr eaLnBrk="1" hangingPunct="1">
              <a:spcBef>
                <a:spcPct val="0"/>
              </a:spcBef>
              <a:buFontTx/>
              <a:buNone/>
              <a:defRPr/>
            </a:pPr>
            <a:r>
              <a:rPr lang="de-DE" altLang="de-DE" sz="1800" dirty="0">
                <a:solidFill>
                  <a:srgbClr val="FF0000"/>
                </a:solidFill>
                <a:latin typeface="Calibri" panose="020F0502020204030204" pitchFamily="34" charset="0"/>
                <a:cs typeface="Calibri" panose="020F0502020204030204" pitchFamily="34" charset="0"/>
              </a:rPr>
              <a:t>(</a:t>
            </a:r>
            <a:r>
              <a:rPr lang="de-DE" altLang="de-DE" sz="1800" dirty="0" err="1">
                <a:solidFill>
                  <a:srgbClr val="FF0000"/>
                </a:solidFill>
                <a:latin typeface="Symbol" panose="05050102010706020507" pitchFamily="18" charset="2"/>
                <a:cs typeface="Arial" panose="020B0604020202020204" pitchFamily="34" charset="0"/>
              </a:rPr>
              <a:t>s</a:t>
            </a:r>
            <a:r>
              <a:rPr lang="de-DE" altLang="de-DE" sz="1800" baseline="-25000" dirty="0" err="1">
                <a:solidFill>
                  <a:srgbClr val="FF0000"/>
                </a:solidFill>
                <a:latin typeface="Calibri" panose="020F0502020204030204" pitchFamily="34" charset="0"/>
                <a:cs typeface="Calibri" panose="020F0502020204030204" pitchFamily="34" charset="0"/>
              </a:rPr>
              <a:t>T</a:t>
            </a:r>
            <a:r>
              <a:rPr lang="de-DE" altLang="de-DE" sz="1800" baseline="-25000" dirty="0">
                <a:solidFill>
                  <a:srgbClr val="FF0000"/>
                </a:solidFill>
                <a:latin typeface="Calibri" panose="020F0502020204030204" pitchFamily="34" charset="0"/>
                <a:cs typeface="Calibri" panose="020F0502020204030204" pitchFamily="34" charset="0"/>
              </a:rPr>
              <a:t> </a:t>
            </a:r>
            <a:r>
              <a:rPr lang="de-DE" altLang="de-DE" sz="1800" dirty="0">
                <a:solidFill>
                  <a:srgbClr val="FF0000"/>
                </a:solidFill>
                <a:latin typeface="Calibri" panose="020F0502020204030204" pitchFamily="34" charset="0"/>
                <a:cs typeface="Calibri" panose="020F0502020204030204" pitchFamily="34" charset="0"/>
              </a:rPr>
              <a:t>= 30 – 60 </a:t>
            </a:r>
            <a:r>
              <a:rPr lang="de-DE" altLang="de-DE" sz="1800" dirty="0" err="1">
                <a:solidFill>
                  <a:srgbClr val="FF0000"/>
                </a:solidFill>
                <a:latin typeface="Calibri" panose="020F0502020204030204" pitchFamily="34" charset="0"/>
                <a:cs typeface="Calibri" panose="020F0502020204030204" pitchFamily="34" charset="0"/>
              </a:rPr>
              <a:t>mK</a:t>
            </a:r>
            <a:r>
              <a:rPr lang="de-DE" altLang="de-DE" sz="1800" dirty="0">
                <a:solidFill>
                  <a:srgbClr val="FF0000"/>
                </a:solidFill>
                <a:latin typeface="Calibri" panose="020F0502020204030204" pitchFamily="34" charset="0"/>
                <a:cs typeface="Calibri" panose="020F0502020204030204" pitchFamily="34" charset="0"/>
              </a:rPr>
              <a:t>)</a:t>
            </a:r>
          </a:p>
        </p:txBody>
      </p:sp>
      <p:graphicFrame>
        <p:nvGraphicFramePr>
          <p:cNvPr id="2" name="Tabelle 1"/>
          <p:cNvGraphicFramePr>
            <a:graphicFrameLocks noGrp="1"/>
          </p:cNvGraphicFramePr>
          <p:nvPr/>
        </p:nvGraphicFramePr>
        <p:xfrm>
          <a:off x="-1427162" y="4789192"/>
          <a:ext cx="8229600" cy="365760"/>
        </p:xfrm>
        <a:graphic>
          <a:graphicData uri="http://schemas.openxmlformats.org/drawingml/2006/table">
            <a:tbl>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0">
                <a:tc>
                  <a:txBody>
                    <a:bodyPr/>
                    <a:lstStyle/>
                    <a:p>
                      <a:endParaRPr lang="de-DE" dirty="0"/>
                    </a:p>
                  </a:txBody>
                  <a:tcPr anchor="ctr">
                    <a:lnL>
                      <a:noFill/>
                    </a:lnL>
                    <a:lnR>
                      <a:noFill/>
                    </a:lnR>
                    <a:lnT>
                      <a:noFill/>
                    </a:lnT>
                    <a:lnB>
                      <a:noFill/>
                    </a:lnB>
                  </a:tcPr>
                </a:tc>
                <a:tc>
                  <a:txBody>
                    <a:bodyPr/>
                    <a:lstStyle/>
                    <a:p>
                      <a:endParaRPr lang="de-DE" dirty="0"/>
                    </a:p>
                  </a:txBody>
                  <a:tcPr anchor="ctr">
                    <a:lnL>
                      <a:noFill/>
                    </a:lnL>
                    <a:lnR>
                      <a:noFill/>
                    </a:lnR>
                    <a:lnT>
                      <a:noFill/>
                    </a:lnT>
                    <a:lnB>
                      <a:noFill/>
                    </a:lnB>
                  </a:tcPr>
                </a:tc>
                <a:extLst>
                  <a:ext uri="{0D108BD9-81ED-4DB2-BD59-A6C34878D82A}">
                    <a16:rowId xmlns:a16="http://schemas.microsoft.com/office/drawing/2014/main" val="10000"/>
                  </a:ext>
                </a:extLst>
              </a:tr>
            </a:tbl>
          </a:graphicData>
        </a:graphic>
      </p:graphicFrame>
      <p:sp>
        <p:nvSpPr>
          <p:cNvPr id="14" name="Text Placeholder 1">
            <a:extLst>
              <a:ext uri="{FF2B5EF4-FFF2-40B4-BE49-F238E27FC236}">
                <a16:creationId xmlns:a16="http://schemas.microsoft.com/office/drawing/2014/main" id="{8B271BCF-CABF-4D26-9B47-5E8A6FF450A0}"/>
              </a:ext>
            </a:extLst>
          </p:cNvPr>
          <p:cNvSpPr>
            <a:spLocks/>
          </p:cNvSpPr>
          <p:nvPr/>
        </p:nvSpPr>
        <p:spPr bwMode="auto">
          <a:xfrm>
            <a:off x="221763" y="966171"/>
            <a:ext cx="11692647" cy="2198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42888" indent="-242888">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spcBef>
                <a:spcPts val="600"/>
              </a:spcBef>
              <a:buNone/>
            </a:pPr>
            <a:r>
              <a:rPr lang="de-DE" altLang="de-DE" sz="2200" dirty="0">
                <a:latin typeface="Calibri" pitchFamily="34" charset="0"/>
                <a:ea typeface="Gill Sans"/>
                <a:cs typeface="Gill Sans"/>
              </a:rPr>
              <a:t>	Laser </a:t>
            </a:r>
            <a:r>
              <a:rPr lang="de-DE" altLang="de-DE" sz="2200" dirty="0" err="1">
                <a:latin typeface="Calibri" pitchFamily="34" charset="0"/>
                <a:ea typeface="Gill Sans"/>
                <a:cs typeface="Gill Sans"/>
              </a:rPr>
              <a:t>cut</a:t>
            </a:r>
            <a:r>
              <a:rPr lang="de-DE" altLang="de-DE" sz="2200" dirty="0">
                <a:latin typeface="Calibri" pitchFamily="34" charset="0"/>
                <a:ea typeface="Gill Sans"/>
                <a:cs typeface="Gill Sans"/>
              </a:rPr>
              <a:t> and </a:t>
            </a:r>
            <a:r>
              <a:rPr lang="de-DE" altLang="de-DE" sz="2200" dirty="0" err="1">
                <a:latin typeface="Calibri" pitchFamily="34" charset="0"/>
                <a:ea typeface="Gill Sans"/>
                <a:cs typeface="Gill Sans"/>
              </a:rPr>
              <a:t>structured</a:t>
            </a:r>
            <a:r>
              <a:rPr lang="de-DE" altLang="de-DE" sz="2200" dirty="0">
                <a:latin typeface="Calibri" pitchFamily="34" charset="0"/>
                <a:ea typeface="Gill Sans"/>
                <a:cs typeface="Gill Sans"/>
              </a:rPr>
              <a:t>, ultra-</a:t>
            </a:r>
            <a:r>
              <a:rPr lang="de-DE" altLang="de-DE" sz="2200" dirty="0" err="1">
                <a:latin typeface="Calibri" pitchFamily="34" charset="0"/>
                <a:ea typeface="Gill Sans"/>
                <a:cs typeface="Gill Sans"/>
              </a:rPr>
              <a:t>precise</a:t>
            </a:r>
            <a:r>
              <a:rPr lang="de-DE" altLang="de-DE" sz="2200" dirty="0">
                <a:latin typeface="Calibri" pitchFamily="34" charset="0"/>
                <a:ea typeface="Gill Sans"/>
                <a:cs typeface="Gill Sans"/>
              </a:rPr>
              <a:t>, 3D </a:t>
            </a:r>
            <a:r>
              <a:rPr lang="de-DE" altLang="de-DE" sz="2200" dirty="0" err="1">
                <a:latin typeface="Calibri" pitchFamily="34" charset="0"/>
                <a:ea typeface="Gill Sans"/>
                <a:cs typeface="Gill Sans"/>
              </a:rPr>
              <a:t>laser</a:t>
            </a:r>
            <a:r>
              <a:rPr lang="de-DE" altLang="de-DE" sz="2200" dirty="0">
                <a:latin typeface="Calibri" pitchFamily="34" charset="0"/>
                <a:ea typeface="Gill Sans"/>
                <a:cs typeface="Gill Sans"/>
              </a:rPr>
              <a:t> </a:t>
            </a:r>
            <a:r>
              <a:rPr lang="de-DE" altLang="de-DE" sz="2200" dirty="0" err="1">
                <a:latin typeface="Calibri" pitchFamily="34" charset="0"/>
                <a:ea typeface="Gill Sans"/>
                <a:cs typeface="Gill Sans"/>
              </a:rPr>
              <a:t>access</a:t>
            </a:r>
            <a:r>
              <a:rPr lang="de-DE" altLang="de-DE" sz="2200" dirty="0">
                <a:latin typeface="Calibri" pitchFamily="34" charset="0"/>
                <a:ea typeface="Gill Sans"/>
                <a:cs typeface="Gill Sans"/>
              </a:rPr>
              <a:t>, UHV </a:t>
            </a:r>
            <a:r>
              <a:rPr lang="de-DE" altLang="de-DE" sz="2200" dirty="0" err="1">
                <a:latin typeface="Calibri" pitchFamily="34" charset="0"/>
                <a:ea typeface="Gill Sans"/>
                <a:cs typeface="Gill Sans"/>
              </a:rPr>
              <a:t>proof</a:t>
            </a:r>
            <a:r>
              <a:rPr lang="de-DE" altLang="de-DE" sz="2200" dirty="0">
                <a:latin typeface="Calibri" pitchFamily="34" charset="0"/>
                <a:ea typeface="Gill Sans"/>
                <a:cs typeface="Gill Sans"/>
              </a:rPr>
              <a:t>, non-</a:t>
            </a:r>
            <a:r>
              <a:rPr lang="de-DE" altLang="de-DE" sz="2200" dirty="0" err="1">
                <a:latin typeface="Calibri" pitchFamily="34" charset="0"/>
                <a:ea typeface="Gill Sans"/>
                <a:cs typeface="Gill Sans"/>
              </a:rPr>
              <a:t>magnetic</a:t>
            </a:r>
            <a:r>
              <a:rPr lang="de-DE" altLang="de-DE" sz="2200" dirty="0">
                <a:latin typeface="Calibri" pitchFamily="34" charset="0"/>
                <a:ea typeface="Gill Sans"/>
                <a:cs typeface="Gill Sans"/>
              </a:rPr>
              <a:t>, </a:t>
            </a:r>
            <a:r>
              <a:rPr lang="de-DE" altLang="de-DE" sz="2200" dirty="0" err="1">
                <a:latin typeface="Calibri" pitchFamily="34" charset="0"/>
                <a:ea typeface="Gill Sans"/>
                <a:cs typeface="Gill Sans"/>
              </a:rPr>
              <a:t>integrated</a:t>
            </a:r>
            <a:r>
              <a:rPr lang="de-DE" altLang="de-DE" sz="2200" dirty="0">
                <a:latin typeface="Calibri" pitchFamily="34" charset="0"/>
                <a:ea typeface="Gill Sans"/>
                <a:cs typeface="Gill Sans"/>
              </a:rPr>
              <a:t> electronic </a:t>
            </a:r>
            <a:r>
              <a:rPr lang="de-DE" altLang="de-DE" sz="2200" dirty="0" err="1">
                <a:latin typeface="Calibri" pitchFamily="34" charset="0"/>
                <a:ea typeface="Gill Sans"/>
                <a:cs typeface="Gill Sans"/>
              </a:rPr>
              <a:t>filters</a:t>
            </a:r>
            <a:r>
              <a:rPr lang="de-DE" altLang="de-DE" sz="2200" dirty="0">
                <a:latin typeface="Calibri" pitchFamily="34" charset="0"/>
                <a:ea typeface="Gill Sans"/>
                <a:cs typeface="Gill Sans"/>
              </a:rPr>
              <a:t>, ... </a:t>
            </a:r>
            <a:endParaRPr lang="de-DE" altLang="de-DE" sz="2200" dirty="0">
              <a:solidFill>
                <a:srgbClr val="003D81"/>
              </a:solidFill>
              <a:latin typeface="Calibri" pitchFamily="34" charset="0"/>
              <a:ea typeface="Gill Sans"/>
              <a:cs typeface="Gill Sans"/>
            </a:endParaRPr>
          </a:p>
          <a:p>
            <a:pPr>
              <a:spcBef>
                <a:spcPts val="1200"/>
              </a:spcBef>
              <a:buNone/>
            </a:pPr>
            <a:endParaRPr lang="de-DE" altLang="de-DE" sz="2200" dirty="0">
              <a:solidFill>
                <a:srgbClr val="003D81"/>
              </a:solidFill>
              <a:latin typeface="Calibri" pitchFamily="34" charset="0"/>
              <a:ea typeface="Gill Sans"/>
              <a:cs typeface="Gill Sans"/>
            </a:endParaRPr>
          </a:p>
          <a:p>
            <a:pPr>
              <a:spcBef>
                <a:spcPts val="1200"/>
              </a:spcBef>
              <a:buNone/>
            </a:pPr>
            <a:endParaRPr lang="de-DE" altLang="de-DE" sz="2200" dirty="0">
              <a:solidFill>
                <a:srgbClr val="003D81"/>
              </a:solidFill>
              <a:latin typeface="Calibri" pitchFamily="34" charset="0"/>
              <a:ea typeface="Gill Sans"/>
              <a:cs typeface="Gill Sans"/>
            </a:endParaRPr>
          </a:p>
          <a:p>
            <a:pPr>
              <a:spcBef>
                <a:spcPts val="1200"/>
              </a:spcBef>
              <a:buNone/>
            </a:pPr>
            <a:endParaRPr lang="de-DE" altLang="de-DE" sz="2200" dirty="0">
              <a:solidFill>
                <a:srgbClr val="003D81"/>
              </a:solidFill>
              <a:latin typeface="Calibri" pitchFamily="34" charset="0"/>
              <a:ea typeface="Gill Sans"/>
              <a:cs typeface="Gill Sans"/>
            </a:endParaRPr>
          </a:p>
        </p:txBody>
      </p:sp>
      <p:sp>
        <p:nvSpPr>
          <p:cNvPr id="11" name="Rechteck 10">
            <a:extLst>
              <a:ext uri="{FF2B5EF4-FFF2-40B4-BE49-F238E27FC236}">
                <a16:creationId xmlns:a16="http://schemas.microsoft.com/office/drawing/2014/main" id="{D2EBAFBA-091C-4AB7-A081-BBFBC2E8E4E3}"/>
              </a:ext>
            </a:extLst>
          </p:cNvPr>
          <p:cNvSpPr/>
          <p:nvPr/>
        </p:nvSpPr>
        <p:spPr>
          <a:xfrm>
            <a:off x="121318" y="6149082"/>
            <a:ext cx="8492805" cy="584775"/>
          </a:xfrm>
          <a:prstGeom prst="rect">
            <a:avLst/>
          </a:prstGeom>
          <a:noFill/>
        </p:spPr>
        <p:txBody>
          <a:bodyPr wrap="square">
            <a:spAutoFit/>
          </a:bodyPr>
          <a:lstStyle/>
          <a:p>
            <a:r>
              <a:rPr lang="de-DE" sz="1600" dirty="0">
                <a:latin typeface="Calibri" panose="020F0502020204030204" pitchFamily="34" charset="0"/>
                <a:cs typeface="Calibri" panose="020F0502020204030204" pitchFamily="34" charset="0"/>
              </a:rPr>
              <a:t>Pyka et al., APB (</a:t>
            </a:r>
            <a:r>
              <a:rPr lang="de-DE" sz="1600" b="1" dirty="0">
                <a:latin typeface="Calibri" panose="020F0502020204030204" pitchFamily="34" charset="0"/>
                <a:cs typeface="Calibri" panose="020F0502020204030204" pitchFamily="34" charset="0"/>
              </a:rPr>
              <a:t>2014</a:t>
            </a:r>
            <a:r>
              <a:rPr lang="de-DE" sz="1600" dirty="0">
                <a:latin typeface="Calibri" panose="020F0502020204030204" pitchFamily="34" charset="0"/>
                <a:cs typeface="Calibri" panose="020F0502020204030204" pitchFamily="34" charset="0"/>
              </a:rPr>
              <a:t>)</a:t>
            </a:r>
            <a:br>
              <a:rPr lang="de-DE" sz="1600" dirty="0">
                <a:latin typeface="Calibri" panose="020F0502020204030204" pitchFamily="34" charset="0"/>
                <a:cs typeface="Calibri" panose="020F0502020204030204" pitchFamily="34" charset="0"/>
              </a:rPr>
            </a:br>
            <a:r>
              <a:rPr lang="de-DE" sz="1600" dirty="0">
                <a:latin typeface="Calibri" panose="020F0502020204030204" pitchFamily="34" charset="0"/>
                <a:cs typeface="Calibri" panose="020F0502020204030204" pitchFamily="34" charset="0"/>
              </a:rPr>
              <a:t>Dolezal </a:t>
            </a:r>
            <a:r>
              <a:rPr lang="de-DE" sz="1600" i="1" dirty="0">
                <a:latin typeface="Calibri" panose="020F0502020204030204" pitchFamily="34" charset="0"/>
                <a:cs typeface="Calibri" panose="020F0502020204030204" pitchFamily="34" charset="0"/>
              </a:rPr>
              <a:t>et al., </a:t>
            </a:r>
            <a:r>
              <a:rPr lang="de-DE" sz="1600" dirty="0" err="1">
                <a:latin typeface="Calibri" panose="020F0502020204030204" pitchFamily="34" charset="0"/>
                <a:cs typeface="Calibri" panose="020F0502020204030204" pitchFamily="34" charset="0"/>
              </a:rPr>
              <a:t>Metrologia</a:t>
            </a:r>
            <a:r>
              <a:rPr lang="de-DE" sz="1600" dirty="0">
                <a:latin typeface="Calibri" panose="020F0502020204030204" pitchFamily="34" charset="0"/>
                <a:cs typeface="Calibri" panose="020F0502020204030204" pitchFamily="34" charset="0"/>
              </a:rPr>
              <a:t> </a:t>
            </a:r>
            <a:r>
              <a:rPr lang="de-DE" sz="1600" b="1" dirty="0">
                <a:latin typeface="Calibri" panose="020F0502020204030204" pitchFamily="34" charset="0"/>
                <a:cs typeface="Calibri" panose="020F0502020204030204" pitchFamily="34" charset="0"/>
              </a:rPr>
              <a:t>(2015), </a:t>
            </a:r>
            <a:r>
              <a:rPr lang="de-DE" sz="1600" dirty="0">
                <a:latin typeface="Calibri" panose="020F0502020204030204" pitchFamily="34" charset="0"/>
                <a:cs typeface="Calibri" panose="020F0502020204030204" pitchFamily="34" charset="0"/>
              </a:rPr>
              <a:t>Keller </a:t>
            </a:r>
            <a:r>
              <a:rPr lang="de-DE" sz="1600" i="1" dirty="0">
                <a:latin typeface="Calibri" panose="020F0502020204030204" pitchFamily="34" charset="0"/>
                <a:cs typeface="Calibri" panose="020F0502020204030204" pitchFamily="34" charset="0"/>
              </a:rPr>
              <a:t>et al., </a:t>
            </a:r>
            <a:r>
              <a:rPr lang="de-DE" sz="1600" dirty="0">
                <a:latin typeface="Calibri" panose="020F0502020204030204" pitchFamily="34" charset="0"/>
                <a:cs typeface="Calibri" panose="020F0502020204030204" pitchFamily="34" charset="0"/>
              </a:rPr>
              <a:t>PRA 99 (</a:t>
            </a:r>
            <a:r>
              <a:rPr lang="de-DE" sz="1600" b="1" dirty="0">
                <a:latin typeface="Calibri" panose="020F0502020204030204" pitchFamily="34" charset="0"/>
                <a:cs typeface="Calibri" panose="020F0502020204030204" pitchFamily="34" charset="0"/>
              </a:rPr>
              <a:t>2019</a:t>
            </a:r>
            <a:r>
              <a:rPr lang="de-DE" sz="1600" dirty="0">
                <a:latin typeface="Calibri" panose="020F0502020204030204" pitchFamily="34" charset="0"/>
                <a:cs typeface="Calibri" panose="020F0502020204030204" pitchFamily="34" charset="0"/>
              </a:rPr>
              <a:t>), Nordmann </a:t>
            </a:r>
            <a:r>
              <a:rPr lang="de-DE" sz="1600" i="1" dirty="0">
                <a:latin typeface="Calibri" panose="020F0502020204030204" pitchFamily="34" charset="0"/>
                <a:cs typeface="Calibri" panose="020F0502020204030204" pitchFamily="34" charset="0"/>
              </a:rPr>
              <a:t>et al</a:t>
            </a:r>
            <a:r>
              <a:rPr lang="de-DE" sz="1600" dirty="0">
                <a:latin typeface="Calibri" panose="020F0502020204030204" pitchFamily="34" charset="0"/>
                <a:cs typeface="Calibri" panose="020F0502020204030204" pitchFamily="34" charset="0"/>
              </a:rPr>
              <a:t>., RSI 91 (</a:t>
            </a:r>
            <a:r>
              <a:rPr lang="de-DE" sz="1600" b="1" dirty="0">
                <a:latin typeface="Calibri" panose="020F0502020204030204" pitchFamily="34" charset="0"/>
                <a:cs typeface="Calibri" panose="020F0502020204030204" pitchFamily="34" charset="0"/>
              </a:rPr>
              <a:t>2020</a:t>
            </a:r>
            <a:r>
              <a:rPr lang="de-DE" sz="1600" dirty="0">
                <a:latin typeface="Calibri" panose="020F0502020204030204" pitchFamily="34" charset="0"/>
                <a:cs typeface="Calibri" panose="020F0502020204030204" pitchFamily="34" charset="0"/>
              </a:rPr>
              <a:t>) </a:t>
            </a:r>
          </a:p>
        </p:txBody>
      </p:sp>
      <p:sp>
        <p:nvSpPr>
          <p:cNvPr id="16" name="Untertitel 2">
            <a:extLst>
              <a:ext uri="{FF2B5EF4-FFF2-40B4-BE49-F238E27FC236}">
                <a16:creationId xmlns:a16="http://schemas.microsoft.com/office/drawing/2014/main" id="{27B29242-6781-4274-96AC-23DFE8D0B24D}"/>
              </a:ext>
            </a:extLst>
          </p:cNvPr>
          <p:cNvSpPr>
            <a:spLocks noGrp="1"/>
          </p:cNvSpPr>
          <p:nvPr>
            <p:ph type="subTitle" idx="1"/>
          </p:nvPr>
        </p:nvSpPr>
        <p:spPr>
          <a:xfrm>
            <a:off x="0" y="51613"/>
            <a:ext cx="12192000" cy="761020"/>
          </a:xfrm>
        </p:spPr>
        <p:txBody>
          <a:bodyPr/>
          <a:lstStyle/>
          <a:p>
            <a:r>
              <a:rPr lang="de-DE" altLang="de-DE" sz="3400" dirty="0" err="1">
                <a:solidFill>
                  <a:schemeClr val="bg1"/>
                </a:solidFill>
                <a:latin typeface="Calibri" panose="020F0502020204030204" pitchFamily="34" charset="0"/>
                <a:cs typeface="Calibri" panose="020F0502020204030204" pitchFamily="34" charset="0"/>
              </a:rPr>
              <a:t>Scalable</a:t>
            </a:r>
            <a:r>
              <a:rPr lang="de-DE" altLang="de-DE" sz="3400" dirty="0">
                <a:solidFill>
                  <a:schemeClr val="bg1"/>
                </a:solidFill>
                <a:latin typeface="Calibri" panose="020F0502020204030204" pitchFamily="34" charset="0"/>
                <a:cs typeface="Calibri" panose="020F0502020204030204" pitchFamily="34" charset="0"/>
              </a:rPr>
              <a:t> Chip Ion Traps </a:t>
            </a:r>
            <a:r>
              <a:rPr lang="de-DE" altLang="de-DE" sz="3400" dirty="0" err="1">
                <a:solidFill>
                  <a:schemeClr val="bg1"/>
                </a:solidFill>
                <a:latin typeface="Calibri" panose="020F0502020204030204" pitchFamily="34" charset="0"/>
                <a:cs typeface="Calibri" panose="020F0502020204030204" pitchFamily="34" charset="0"/>
              </a:rPr>
              <a:t>for</a:t>
            </a:r>
            <a:r>
              <a:rPr lang="de-DE" altLang="de-DE" sz="3400" dirty="0">
                <a:solidFill>
                  <a:schemeClr val="bg1"/>
                </a:solidFill>
                <a:latin typeface="Calibri" panose="020F0502020204030204" pitchFamily="34" charset="0"/>
                <a:cs typeface="Calibri" panose="020F0502020204030204" pitchFamily="34" charset="0"/>
              </a:rPr>
              <a:t> </a:t>
            </a:r>
            <a:r>
              <a:rPr lang="de-DE" altLang="de-DE" sz="3400" dirty="0" err="1">
                <a:solidFill>
                  <a:schemeClr val="bg1"/>
                </a:solidFill>
                <a:latin typeface="Calibri" panose="020F0502020204030204" pitchFamily="34" charset="0"/>
                <a:cs typeface="Calibri" panose="020F0502020204030204" pitchFamily="34" charset="0"/>
              </a:rPr>
              <a:t>Metrology</a:t>
            </a:r>
            <a:endParaRPr lang="de-DE" sz="3400" dirty="0">
              <a:solidFill>
                <a:schemeClr val="bg1"/>
              </a:solidFill>
              <a:latin typeface="Calibri" panose="020F0502020204030204" pitchFamily="34" charset="0"/>
              <a:cs typeface="Calibri" panose="020F0502020204030204" pitchFamily="34" charset="0"/>
            </a:endParaRPr>
          </a:p>
        </p:txBody>
      </p:sp>
      <p:pic>
        <p:nvPicPr>
          <p:cNvPr id="3" name="Grafik 2">
            <a:extLst>
              <a:ext uri="{FF2B5EF4-FFF2-40B4-BE49-F238E27FC236}">
                <a16:creationId xmlns:a16="http://schemas.microsoft.com/office/drawing/2014/main" id="{67D81115-8DC3-8178-23E3-7CC0468EA3B2}"/>
              </a:ext>
            </a:extLst>
          </p:cNvPr>
          <p:cNvPicPr>
            <a:picLocks noChangeAspect="1"/>
          </p:cNvPicPr>
          <p:nvPr/>
        </p:nvPicPr>
        <p:blipFill>
          <a:blip r:embed="rId5"/>
          <a:stretch>
            <a:fillRect/>
          </a:stretch>
        </p:blipFill>
        <p:spPr>
          <a:xfrm>
            <a:off x="8664710" y="2388691"/>
            <a:ext cx="3196300" cy="3873997"/>
          </a:xfrm>
          <a:prstGeom prst="rect">
            <a:avLst/>
          </a:prstGeom>
        </p:spPr>
      </p:pic>
    </p:spTree>
    <p:extLst>
      <p:ext uri="{BB962C8B-B14F-4D97-AF65-F5344CB8AC3E}">
        <p14:creationId xmlns:p14="http://schemas.microsoft.com/office/powerpoint/2010/main" val="383097233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F83A0D9D-D3FA-4A81-8141-0D8D949D13E6}"/>
              </a:ext>
            </a:extLst>
          </p:cNvPr>
          <p:cNvSpPr>
            <a:spLocks noGrp="1"/>
          </p:cNvSpPr>
          <p:nvPr>
            <p:ph type="subTitle" idx="1"/>
          </p:nvPr>
        </p:nvSpPr>
        <p:spPr/>
        <p:txBody>
          <a:bodyPr/>
          <a:lstStyle/>
          <a:p>
            <a:r>
              <a:rPr lang="de-DE" dirty="0"/>
              <a:t>Ion traps </a:t>
            </a:r>
            <a:r>
              <a:rPr lang="de-DE" dirty="0" err="1"/>
              <a:t>for</a:t>
            </a:r>
            <a:r>
              <a:rPr lang="de-DE" dirty="0"/>
              <a:t> </a:t>
            </a:r>
            <a:r>
              <a:rPr lang="de-DE" dirty="0" err="1"/>
              <a:t>other</a:t>
            </a:r>
            <a:r>
              <a:rPr lang="de-DE" dirty="0"/>
              <a:t> </a:t>
            </a:r>
            <a:r>
              <a:rPr lang="de-DE" dirty="0" err="1"/>
              <a:t>groups</a:t>
            </a:r>
            <a:endParaRPr lang="de-DE" dirty="0"/>
          </a:p>
        </p:txBody>
      </p:sp>
      <p:pic>
        <p:nvPicPr>
          <p:cNvPr id="4" name="Grafik 3">
            <a:extLst>
              <a:ext uri="{FF2B5EF4-FFF2-40B4-BE49-F238E27FC236}">
                <a16:creationId xmlns:a16="http://schemas.microsoft.com/office/drawing/2014/main" id="{966D2257-B48C-42B3-A8FE-9DA048C5EBA1}"/>
              </a:ext>
            </a:extLst>
          </p:cNvPr>
          <p:cNvPicPr>
            <a:picLocks noChangeAspect="1"/>
          </p:cNvPicPr>
          <p:nvPr/>
        </p:nvPicPr>
        <p:blipFill rotWithShape="1">
          <a:blip r:embed="rId3">
            <a:extLst>
              <a:ext uri="{28A0092B-C50C-407E-A947-70E740481C1C}">
                <a14:useLocalDpi xmlns:a14="http://schemas.microsoft.com/office/drawing/2010/main" val="0"/>
              </a:ext>
            </a:extLst>
          </a:blip>
          <a:srcRect t="5661" b="4919"/>
          <a:stretch/>
        </p:blipFill>
        <p:spPr>
          <a:xfrm>
            <a:off x="1362519" y="1173480"/>
            <a:ext cx="9466962" cy="5402580"/>
          </a:xfrm>
          <a:prstGeom prst="rect">
            <a:avLst/>
          </a:prstGeom>
        </p:spPr>
      </p:pic>
      <p:pic>
        <p:nvPicPr>
          <p:cNvPr id="6" name="Picture 10">
            <a:extLst>
              <a:ext uri="{FF2B5EF4-FFF2-40B4-BE49-F238E27FC236}">
                <a16:creationId xmlns:a16="http://schemas.microsoft.com/office/drawing/2014/main" id="{A2F026D0-90BF-9FC3-76EA-BBE07149AEE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476571" y="4246011"/>
            <a:ext cx="2621784" cy="1278489"/>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72657122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F83A0D9D-D3FA-4A81-8141-0D8D949D13E6}"/>
              </a:ext>
            </a:extLst>
          </p:cNvPr>
          <p:cNvSpPr>
            <a:spLocks noGrp="1"/>
          </p:cNvSpPr>
          <p:nvPr>
            <p:ph type="subTitle" idx="1"/>
          </p:nvPr>
        </p:nvSpPr>
        <p:spPr/>
        <p:txBody>
          <a:bodyPr/>
          <a:lstStyle/>
          <a:p>
            <a:r>
              <a:rPr lang="de-DE" dirty="0"/>
              <a:t>Technology Transfer</a:t>
            </a:r>
          </a:p>
        </p:txBody>
      </p:sp>
      <p:sp>
        <p:nvSpPr>
          <p:cNvPr id="3" name="Textfeld 2">
            <a:extLst>
              <a:ext uri="{FF2B5EF4-FFF2-40B4-BE49-F238E27FC236}">
                <a16:creationId xmlns:a16="http://schemas.microsoft.com/office/drawing/2014/main" id="{59BEF0A8-EABA-371B-18CA-D70E779C9BC5}"/>
              </a:ext>
            </a:extLst>
          </p:cNvPr>
          <p:cNvSpPr txBox="1"/>
          <p:nvPr/>
        </p:nvSpPr>
        <p:spPr>
          <a:xfrm flipH="1">
            <a:off x="906776" y="1353265"/>
            <a:ext cx="8145783" cy="1231106"/>
          </a:xfrm>
          <a:prstGeom prst="rect">
            <a:avLst/>
          </a:prstGeom>
          <a:noFill/>
        </p:spPr>
        <p:txBody>
          <a:bodyPr wrap="square" rtlCol="0">
            <a:spAutoFit/>
          </a:bodyPr>
          <a:lstStyle/>
          <a:p>
            <a:pPr marL="285750" indent="-285750">
              <a:spcAft>
                <a:spcPts val="1200"/>
              </a:spcAft>
              <a:buFont typeface="Arial" panose="020B0604020202020204" pitchFamily="34" charset="0"/>
              <a:buChar char="•"/>
            </a:pPr>
            <a:r>
              <a:rPr lang="de-DE" dirty="0"/>
              <a:t>1 Patent</a:t>
            </a:r>
          </a:p>
          <a:p>
            <a:pPr marL="285750" indent="-285750">
              <a:spcAft>
                <a:spcPts val="1200"/>
              </a:spcAft>
              <a:buFont typeface="Arial" panose="020B0604020202020204" pitchFamily="34" charset="0"/>
              <a:buChar char="•"/>
            </a:pPr>
            <a:r>
              <a:rPr lang="de-DE" dirty="0"/>
              <a:t>2 Patents </a:t>
            </a:r>
            <a:r>
              <a:rPr lang="de-DE" dirty="0" err="1"/>
              <a:t>submitted</a:t>
            </a:r>
            <a:r>
              <a:rPr lang="de-DE" dirty="0"/>
              <a:t> (in 2023)</a:t>
            </a:r>
          </a:p>
          <a:p>
            <a:pPr marL="285750" indent="-285750">
              <a:spcAft>
                <a:spcPts val="1200"/>
              </a:spcAft>
              <a:buFont typeface="Arial" panose="020B0604020202020204" pitchFamily="34" charset="0"/>
              <a:buChar char="•"/>
            </a:pPr>
            <a:r>
              <a:rPr lang="de-DE" dirty="0"/>
              <a:t>„</a:t>
            </a:r>
            <a:r>
              <a:rPr lang="de-DE" dirty="0" err="1"/>
              <a:t>Opticlock</a:t>
            </a:r>
            <a:r>
              <a:rPr lang="de-DE" dirty="0"/>
              <a:t>“ </a:t>
            </a:r>
            <a:r>
              <a:rPr lang="de-DE" dirty="0" err="1"/>
              <a:t>trap</a:t>
            </a:r>
            <a:r>
              <a:rPr lang="de-DE" dirty="0"/>
              <a:t> </a:t>
            </a:r>
            <a:r>
              <a:rPr lang="de-DE" dirty="0" err="1"/>
              <a:t>licensed</a:t>
            </a:r>
            <a:r>
              <a:rPr lang="de-DE" dirty="0"/>
              <a:t> an </a:t>
            </a:r>
            <a:r>
              <a:rPr lang="de-DE" dirty="0" err="1"/>
              <a:t>LaserNanoFab</a:t>
            </a:r>
            <a:r>
              <a:rPr lang="de-DE" dirty="0"/>
              <a:t> GmbH</a:t>
            </a:r>
          </a:p>
        </p:txBody>
      </p:sp>
      <p:pic>
        <p:nvPicPr>
          <p:cNvPr id="6" name="Grafik 5">
            <a:extLst>
              <a:ext uri="{FF2B5EF4-FFF2-40B4-BE49-F238E27FC236}">
                <a16:creationId xmlns:a16="http://schemas.microsoft.com/office/drawing/2014/main" id="{DFA1F2A1-D655-B7BA-A999-0BFD3385D5EA}"/>
              </a:ext>
            </a:extLst>
          </p:cNvPr>
          <p:cNvPicPr>
            <a:picLocks noChangeAspect="1"/>
          </p:cNvPicPr>
          <p:nvPr/>
        </p:nvPicPr>
        <p:blipFill>
          <a:blip r:embed="rId3"/>
          <a:stretch>
            <a:fillRect/>
          </a:stretch>
        </p:blipFill>
        <p:spPr>
          <a:xfrm>
            <a:off x="3939541" y="3372515"/>
            <a:ext cx="3985259" cy="3134964"/>
          </a:xfrm>
          <a:prstGeom prst="rect">
            <a:avLst/>
          </a:prstGeom>
        </p:spPr>
      </p:pic>
      <p:pic>
        <p:nvPicPr>
          <p:cNvPr id="8" name="Grafik 7">
            <a:extLst>
              <a:ext uri="{FF2B5EF4-FFF2-40B4-BE49-F238E27FC236}">
                <a16:creationId xmlns:a16="http://schemas.microsoft.com/office/drawing/2014/main" id="{D8296D41-512B-C738-5B53-91ACBDA48E8B}"/>
              </a:ext>
            </a:extLst>
          </p:cNvPr>
          <p:cNvPicPr>
            <a:picLocks noChangeAspect="1"/>
          </p:cNvPicPr>
          <p:nvPr/>
        </p:nvPicPr>
        <p:blipFill>
          <a:blip r:embed="rId4"/>
          <a:stretch>
            <a:fillRect/>
          </a:stretch>
        </p:blipFill>
        <p:spPr>
          <a:xfrm>
            <a:off x="4094475" y="3062637"/>
            <a:ext cx="4703138" cy="3368958"/>
          </a:xfrm>
          <a:prstGeom prst="rect">
            <a:avLst/>
          </a:prstGeom>
        </p:spPr>
      </p:pic>
    </p:spTree>
    <p:extLst>
      <p:ext uri="{BB962C8B-B14F-4D97-AF65-F5344CB8AC3E}">
        <p14:creationId xmlns:p14="http://schemas.microsoft.com/office/powerpoint/2010/main" val="10515582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a:extLst>
              <a:ext uri="{FF2B5EF4-FFF2-40B4-BE49-F238E27FC236}">
                <a16:creationId xmlns:a16="http://schemas.microsoft.com/office/drawing/2014/main" id="{ED6FA983-68D3-4DB3-AB3F-94B8DA7C94F2}"/>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1113884" y="1980653"/>
            <a:ext cx="9964232" cy="2545135"/>
          </a:xfrm>
          <a:prstGeom prst="rect">
            <a:avLst/>
          </a:prstGeom>
        </p:spPr>
      </p:pic>
      <p:sp>
        <p:nvSpPr>
          <p:cNvPr id="2" name="Untertitel 1">
            <a:extLst>
              <a:ext uri="{FF2B5EF4-FFF2-40B4-BE49-F238E27FC236}">
                <a16:creationId xmlns:a16="http://schemas.microsoft.com/office/drawing/2014/main" id="{519FD41F-9D7D-2632-C66B-8CD9D47A1FE2}"/>
              </a:ext>
            </a:extLst>
          </p:cNvPr>
          <p:cNvSpPr>
            <a:spLocks noGrp="1"/>
          </p:cNvSpPr>
          <p:nvPr>
            <p:ph type="subTitle" idx="1"/>
          </p:nvPr>
        </p:nvSpPr>
        <p:spPr/>
        <p:txBody>
          <a:bodyPr/>
          <a:lstStyle/>
          <a:p>
            <a:r>
              <a:rPr lang="de-DE" dirty="0" err="1"/>
              <a:t>Photonic</a:t>
            </a:r>
            <a:r>
              <a:rPr lang="de-DE" dirty="0"/>
              <a:t> Integrated Systems </a:t>
            </a:r>
            <a:r>
              <a:rPr lang="de-DE" dirty="0" err="1"/>
              <a:t>for</a:t>
            </a:r>
            <a:r>
              <a:rPr lang="de-DE" dirty="0"/>
              <a:t> Chip </a:t>
            </a:r>
            <a:r>
              <a:rPr lang="de-DE" dirty="0" err="1"/>
              <a:t>Scale</a:t>
            </a:r>
            <a:r>
              <a:rPr lang="de-DE" dirty="0"/>
              <a:t> Clocks</a:t>
            </a:r>
            <a:endParaRPr lang="en-GB" sz="3600" dirty="0"/>
          </a:p>
        </p:txBody>
      </p:sp>
      <p:pic>
        <p:nvPicPr>
          <p:cNvPr id="4" name="Grafik 3">
            <a:extLst>
              <a:ext uri="{FF2B5EF4-FFF2-40B4-BE49-F238E27FC236}">
                <a16:creationId xmlns:a16="http://schemas.microsoft.com/office/drawing/2014/main" id="{6E7E36FD-BB2D-C7CF-A174-D7806FE313A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913943" y="4334606"/>
            <a:ext cx="3824833" cy="2151595"/>
          </a:xfrm>
          <a:prstGeom prst="rect">
            <a:avLst/>
          </a:prstGeom>
        </p:spPr>
      </p:pic>
      <p:grpSp>
        <p:nvGrpSpPr>
          <p:cNvPr id="6" name="Gruppieren 5">
            <a:extLst>
              <a:ext uri="{FF2B5EF4-FFF2-40B4-BE49-F238E27FC236}">
                <a16:creationId xmlns:a16="http://schemas.microsoft.com/office/drawing/2014/main" id="{6A34C330-6C8B-14D5-3221-CD4AB49A6334}"/>
              </a:ext>
            </a:extLst>
          </p:cNvPr>
          <p:cNvGrpSpPr/>
          <p:nvPr/>
        </p:nvGrpSpPr>
        <p:grpSpPr>
          <a:xfrm>
            <a:off x="12547970" y="3253221"/>
            <a:ext cx="4554855" cy="3254866"/>
            <a:chOff x="214853" y="2828702"/>
            <a:chExt cx="4554855" cy="3254866"/>
          </a:xfrm>
        </p:grpSpPr>
        <p:pic>
          <p:nvPicPr>
            <p:cNvPr id="7" name="Bild" descr="Bild">
              <a:extLst>
                <a:ext uri="{FF2B5EF4-FFF2-40B4-BE49-F238E27FC236}">
                  <a16:creationId xmlns:a16="http://schemas.microsoft.com/office/drawing/2014/main" id="{B7EC68AA-9D46-159F-0802-28E26F5E1E23}"/>
                </a:ext>
              </a:extLst>
            </p:cNvPr>
            <p:cNvPicPr>
              <a:picLocks noChangeAspect="1"/>
            </p:cNvPicPr>
            <p:nvPr/>
          </p:nvPicPr>
          <p:blipFill>
            <a:blip r:embed="rId5"/>
            <a:stretch>
              <a:fillRect/>
            </a:stretch>
          </p:blipFill>
          <p:spPr>
            <a:xfrm>
              <a:off x="214853" y="2828702"/>
              <a:ext cx="4545942" cy="3254866"/>
            </a:xfrm>
            <a:prstGeom prst="rect">
              <a:avLst/>
            </a:prstGeom>
            <a:ln w="12700" cap="flat">
              <a:noFill/>
              <a:miter lim="400000"/>
            </a:ln>
            <a:effectLst/>
          </p:spPr>
        </p:pic>
        <p:sp>
          <p:nvSpPr>
            <p:cNvPr id="9" name="Textfeld 8">
              <a:extLst>
                <a:ext uri="{FF2B5EF4-FFF2-40B4-BE49-F238E27FC236}">
                  <a16:creationId xmlns:a16="http://schemas.microsoft.com/office/drawing/2014/main" id="{C9730EA7-5CF1-83E0-66C5-47D47F7E8F75}"/>
                </a:ext>
              </a:extLst>
            </p:cNvPr>
            <p:cNvSpPr txBox="1"/>
            <p:nvPr/>
          </p:nvSpPr>
          <p:spPr>
            <a:xfrm>
              <a:off x="3663008" y="4385041"/>
              <a:ext cx="1106700" cy="369332"/>
            </a:xfrm>
            <a:prstGeom prst="rect">
              <a:avLst/>
            </a:prstGeom>
            <a:noFill/>
          </p:spPr>
          <p:txBody>
            <a:bodyPr wrap="square">
              <a:spAutoFit/>
            </a:bodyPr>
            <a:lstStyle/>
            <a:p>
              <a:r>
                <a:rPr lang="de-DE" baseline="30000" dirty="0">
                  <a:solidFill>
                    <a:schemeClr val="bg2">
                      <a:lumMod val="90000"/>
                    </a:schemeClr>
                  </a:solidFill>
                  <a:latin typeface="Calibri" panose="020F0502020204030204" pitchFamily="34" charset="0"/>
                  <a:cs typeface="Calibri" panose="020F0502020204030204" pitchFamily="34" charset="0"/>
                </a:rPr>
                <a:t>©</a:t>
              </a:r>
              <a:r>
                <a:rPr lang="de-DE" dirty="0">
                  <a:solidFill>
                    <a:schemeClr val="bg2">
                      <a:lumMod val="90000"/>
                    </a:schemeClr>
                  </a:solidFill>
                  <a:latin typeface="Calibri" panose="020F0502020204030204" pitchFamily="34" charset="0"/>
                  <a:cs typeface="Calibri" panose="020F0502020204030204" pitchFamily="34" charset="0"/>
                </a:rPr>
                <a:t>S. Sauer</a:t>
              </a:r>
            </a:p>
          </p:txBody>
        </p:sp>
      </p:grpSp>
      <p:sp>
        <p:nvSpPr>
          <p:cNvPr id="5" name="Textfeld 4">
            <a:extLst>
              <a:ext uri="{FF2B5EF4-FFF2-40B4-BE49-F238E27FC236}">
                <a16:creationId xmlns:a16="http://schemas.microsoft.com/office/drawing/2014/main" id="{7DF46F51-D8BF-855C-C5F2-7B1B49BFB905}"/>
              </a:ext>
            </a:extLst>
          </p:cNvPr>
          <p:cNvSpPr txBox="1"/>
          <p:nvPr/>
        </p:nvSpPr>
        <p:spPr>
          <a:xfrm flipH="1">
            <a:off x="4081938" y="5363149"/>
            <a:ext cx="4790600" cy="584775"/>
          </a:xfrm>
          <a:prstGeom prst="rect">
            <a:avLst/>
          </a:prstGeom>
          <a:noFill/>
        </p:spPr>
        <p:txBody>
          <a:bodyPr wrap="square" rtlCol="0">
            <a:spAutoFit/>
          </a:bodyPr>
          <a:lstStyle/>
          <a:p>
            <a:r>
              <a:rPr lang="de-DE" sz="3200" b="1" dirty="0"/>
              <a:t>1000 </a:t>
            </a:r>
            <a:r>
              <a:rPr lang="de-DE" sz="3200" b="1" dirty="0" err="1"/>
              <a:t>ions</a:t>
            </a:r>
            <a:r>
              <a:rPr lang="de-DE" sz="3200" b="1" dirty="0"/>
              <a:t> in 2D </a:t>
            </a:r>
            <a:r>
              <a:rPr lang="de-DE" sz="3200" b="1" dirty="0" err="1"/>
              <a:t>array</a:t>
            </a:r>
            <a:endParaRPr lang="de-DE" sz="3200" b="1" dirty="0"/>
          </a:p>
        </p:txBody>
      </p:sp>
    </p:spTree>
    <p:extLst>
      <p:ext uri="{BB962C8B-B14F-4D97-AF65-F5344CB8AC3E}">
        <p14:creationId xmlns:p14="http://schemas.microsoft.com/office/powerpoint/2010/main" val="30585940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hteck 1">
            <a:extLst>
              <a:ext uri="{FF2B5EF4-FFF2-40B4-BE49-F238E27FC236}">
                <a16:creationId xmlns:a16="http://schemas.microsoft.com/office/drawing/2014/main" id="{1FBBA4E7-1013-4438-97CC-7E477CAFF291}"/>
              </a:ext>
            </a:extLst>
          </p:cNvPr>
          <p:cNvSpPr>
            <a:spLocks noChangeArrowheads="1"/>
          </p:cNvSpPr>
          <p:nvPr/>
        </p:nvSpPr>
        <p:spPr bwMode="auto">
          <a:xfrm>
            <a:off x="3552177" y="3105834"/>
            <a:ext cx="5087676"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4200" dirty="0" err="1">
                <a:latin typeface="Calibri" panose="020F0502020204030204" pitchFamily="34" charset="0"/>
                <a:cs typeface="Calibri" panose="020F0502020204030204" pitchFamily="34" charset="0"/>
              </a:rPr>
              <a:t>Why</a:t>
            </a:r>
            <a:r>
              <a:rPr lang="de-DE" altLang="de-DE" sz="4200" dirty="0">
                <a:latin typeface="Calibri" panose="020F0502020204030204" pitchFamily="34" charset="0"/>
                <a:cs typeface="Calibri" panose="020F0502020204030204" pitchFamily="34" charset="0"/>
              </a:rPr>
              <a:t> Multi-Ion Clocks?</a:t>
            </a:r>
          </a:p>
        </p:txBody>
      </p:sp>
    </p:spTree>
    <p:extLst>
      <p:ext uri="{BB962C8B-B14F-4D97-AF65-F5344CB8AC3E}">
        <p14:creationId xmlns:p14="http://schemas.microsoft.com/office/powerpoint/2010/main" val="866173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1A6F05FB-B4C0-432E-A652-52CC2E6D6F88}"/>
              </a:ext>
            </a:extLst>
          </p:cNvPr>
          <p:cNvSpPr>
            <a:spLocks noGrp="1"/>
          </p:cNvSpPr>
          <p:nvPr>
            <p:ph type="subTitle" idx="1"/>
          </p:nvPr>
        </p:nvSpPr>
        <p:spPr/>
        <p:txBody>
          <a:bodyPr/>
          <a:lstStyle/>
          <a:p>
            <a:r>
              <a:rPr lang="de-DE" dirty="0" err="1"/>
              <a:t>Characterization</a:t>
            </a:r>
            <a:r>
              <a:rPr lang="de-DE" dirty="0"/>
              <a:t> </a:t>
            </a:r>
            <a:r>
              <a:rPr lang="de-DE" dirty="0" err="1"/>
              <a:t>of</a:t>
            </a:r>
            <a:r>
              <a:rPr lang="de-DE" dirty="0"/>
              <a:t> Ion Trap </a:t>
            </a:r>
            <a:r>
              <a:rPr lang="de-DE" dirty="0" err="1"/>
              <a:t>Systematics</a:t>
            </a:r>
            <a:endParaRPr lang="de-DE" dirty="0"/>
          </a:p>
        </p:txBody>
      </p:sp>
      <p:pic>
        <p:nvPicPr>
          <p:cNvPr id="4" name="Grafik 3">
            <a:extLst>
              <a:ext uri="{FF2B5EF4-FFF2-40B4-BE49-F238E27FC236}">
                <a16:creationId xmlns:a16="http://schemas.microsoft.com/office/drawing/2014/main" id="{3E8A9540-AF2D-49E2-96D1-C8BA8D099CCE}"/>
              </a:ext>
            </a:extLst>
          </p:cNvPr>
          <p:cNvPicPr>
            <a:picLocks noChangeAspect="1"/>
          </p:cNvPicPr>
          <p:nvPr/>
        </p:nvPicPr>
        <p:blipFill>
          <a:blip r:embed="rId3"/>
          <a:stretch>
            <a:fillRect/>
          </a:stretch>
        </p:blipFill>
        <p:spPr>
          <a:xfrm>
            <a:off x="-3201770" y="2481116"/>
            <a:ext cx="3031599" cy="3674375"/>
          </a:xfrm>
          <a:prstGeom prst="rect">
            <a:avLst/>
          </a:prstGeom>
        </p:spPr>
      </p:pic>
      <p:pic>
        <p:nvPicPr>
          <p:cNvPr id="7" name="Grafik 6">
            <a:extLst>
              <a:ext uri="{FF2B5EF4-FFF2-40B4-BE49-F238E27FC236}">
                <a16:creationId xmlns:a16="http://schemas.microsoft.com/office/drawing/2014/main" id="{46CF8C8B-165A-4543-89D7-08D3023B0A0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46746" y="2648514"/>
            <a:ext cx="3174963" cy="2507066"/>
          </a:xfrm>
          <a:prstGeom prst="rect">
            <a:avLst/>
          </a:prstGeom>
        </p:spPr>
      </p:pic>
      <p:pic>
        <p:nvPicPr>
          <p:cNvPr id="8" name="Grafik 7">
            <a:extLst>
              <a:ext uri="{FF2B5EF4-FFF2-40B4-BE49-F238E27FC236}">
                <a16:creationId xmlns:a16="http://schemas.microsoft.com/office/drawing/2014/main" id="{6B7FD11A-5FE6-4CF8-BF3E-675B05AACCD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345170" y="2310970"/>
            <a:ext cx="4049796" cy="3099052"/>
          </a:xfrm>
          <a:prstGeom prst="rect">
            <a:avLst/>
          </a:prstGeom>
        </p:spPr>
      </p:pic>
      <p:sp>
        <p:nvSpPr>
          <p:cNvPr id="9" name="Textfeld 2">
            <a:extLst>
              <a:ext uri="{FF2B5EF4-FFF2-40B4-BE49-F238E27FC236}">
                <a16:creationId xmlns:a16="http://schemas.microsoft.com/office/drawing/2014/main" id="{9EEC2F90-C731-4B94-B62A-5998249BE733}"/>
              </a:ext>
            </a:extLst>
          </p:cNvPr>
          <p:cNvSpPr txBox="1">
            <a:spLocks noChangeArrowheads="1"/>
          </p:cNvSpPr>
          <p:nvPr/>
        </p:nvSpPr>
        <p:spPr bwMode="auto">
          <a:xfrm>
            <a:off x="3725761" y="1339097"/>
            <a:ext cx="3769769"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eaLnBrk="1" hangingPunct="1"/>
            <a:r>
              <a:rPr lang="en-US" altLang="de-DE" dirty="0">
                <a:latin typeface="Arial" panose="020B0604020202020204" pitchFamily="34" charset="0"/>
                <a:cs typeface="Arial" panose="020B0604020202020204" pitchFamily="34" charset="0"/>
              </a:rPr>
              <a:t>2) </a:t>
            </a:r>
            <a:r>
              <a:rPr lang="en-US" altLang="de-DE" b="1" dirty="0">
                <a:latin typeface="Arial" panose="020B0604020202020204" pitchFamily="34" charset="0"/>
                <a:cs typeface="Arial" panose="020B0604020202020204" pitchFamily="34" charset="0"/>
              </a:rPr>
              <a:t>Low axial excess micromotion </a:t>
            </a:r>
            <a:r>
              <a:rPr lang="en-US" altLang="de-DE" dirty="0">
                <a:latin typeface="Arial" panose="020B0604020202020204" pitchFamily="34" charset="0"/>
                <a:cs typeface="Arial" panose="020B0604020202020204" pitchFamily="34" charset="0"/>
              </a:rPr>
              <a:t>across all trapping regions</a:t>
            </a:r>
          </a:p>
        </p:txBody>
      </p:sp>
      <p:sp>
        <p:nvSpPr>
          <p:cNvPr id="11" name="Textfeld 2">
            <a:extLst>
              <a:ext uri="{FF2B5EF4-FFF2-40B4-BE49-F238E27FC236}">
                <a16:creationId xmlns:a16="http://schemas.microsoft.com/office/drawing/2014/main" id="{14507E30-61D4-4FCC-A559-075A68C40490}"/>
              </a:ext>
            </a:extLst>
          </p:cNvPr>
          <p:cNvSpPr txBox="1">
            <a:spLocks noChangeArrowheads="1"/>
          </p:cNvSpPr>
          <p:nvPr/>
        </p:nvSpPr>
        <p:spPr bwMode="auto">
          <a:xfrm>
            <a:off x="10084" y="1339097"/>
            <a:ext cx="300334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lgn="ctr" eaLnBrk="1" hangingPunct="1"/>
            <a:r>
              <a:rPr lang="en-US" altLang="de-DE" dirty="0">
                <a:latin typeface="Arial" panose="020B0604020202020204" pitchFamily="34" charset="0"/>
                <a:cs typeface="Arial" panose="020B0604020202020204" pitchFamily="34" charset="0"/>
              </a:rPr>
              <a:t>1) </a:t>
            </a:r>
            <a:r>
              <a:rPr lang="en-US" altLang="de-DE" b="1" dirty="0">
                <a:latin typeface="Arial" panose="020B0604020202020204" pitchFamily="34" charset="0"/>
                <a:cs typeface="Arial" panose="020B0604020202020204" pitchFamily="34" charset="0"/>
              </a:rPr>
              <a:t>Very low trap warming</a:t>
            </a:r>
          </a:p>
        </p:txBody>
      </p:sp>
      <p:sp>
        <p:nvSpPr>
          <p:cNvPr id="13" name="Textfeld 12">
            <a:extLst>
              <a:ext uri="{FF2B5EF4-FFF2-40B4-BE49-F238E27FC236}">
                <a16:creationId xmlns:a16="http://schemas.microsoft.com/office/drawing/2014/main" id="{0A211A08-A805-472D-8F17-C2578E55B596}"/>
              </a:ext>
            </a:extLst>
          </p:cNvPr>
          <p:cNvSpPr txBox="1"/>
          <p:nvPr/>
        </p:nvSpPr>
        <p:spPr>
          <a:xfrm>
            <a:off x="2556253" y="1989029"/>
            <a:ext cx="6108782" cy="369332"/>
          </a:xfrm>
          <a:prstGeom prst="rect">
            <a:avLst/>
          </a:prstGeom>
          <a:noFill/>
        </p:spPr>
        <p:txBody>
          <a:bodyPr wrap="square">
            <a:spAutoFit/>
          </a:bodyPr>
          <a:lstStyle/>
          <a:p>
            <a:pPr algn="ctr" eaLnBrk="1" hangingPunct="1"/>
            <a:r>
              <a:rPr lang="en-US" altLang="de-DE" dirty="0">
                <a:latin typeface="Arial" panose="020B0604020202020204" pitchFamily="34" charset="0"/>
                <a:cs typeface="Arial" panose="020B0604020202020204" pitchFamily="34" charset="0"/>
                <a:sym typeface="Wingdings" panose="05000000000000000000" pitchFamily="2" charset="2"/>
              </a:rPr>
              <a:t> time dilation shifts &lt;10</a:t>
            </a:r>
            <a:r>
              <a:rPr lang="en-US" altLang="de-DE" baseline="30000" dirty="0">
                <a:latin typeface="Arial" panose="020B0604020202020204" pitchFamily="34" charset="0"/>
                <a:cs typeface="Arial" panose="020B0604020202020204" pitchFamily="34" charset="0"/>
                <a:sym typeface="Wingdings" panose="05000000000000000000" pitchFamily="2" charset="2"/>
              </a:rPr>
              <a:t>-18</a:t>
            </a:r>
            <a:endParaRPr lang="en-US" altLang="de-DE" baseline="30000" dirty="0">
              <a:latin typeface="Arial" panose="020B0604020202020204" pitchFamily="34" charset="0"/>
              <a:cs typeface="Arial" panose="020B0604020202020204" pitchFamily="34" charset="0"/>
            </a:endParaRPr>
          </a:p>
        </p:txBody>
      </p:sp>
      <p:sp>
        <p:nvSpPr>
          <p:cNvPr id="15" name="Textfeld 14">
            <a:extLst>
              <a:ext uri="{FF2B5EF4-FFF2-40B4-BE49-F238E27FC236}">
                <a16:creationId xmlns:a16="http://schemas.microsoft.com/office/drawing/2014/main" id="{E46857A6-41D1-4201-A182-DD8D2BB492A7}"/>
              </a:ext>
            </a:extLst>
          </p:cNvPr>
          <p:cNvSpPr txBox="1"/>
          <p:nvPr/>
        </p:nvSpPr>
        <p:spPr>
          <a:xfrm>
            <a:off x="-828934" y="1675713"/>
            <a:ext cx="4664046" cy="646331"/>
          </a:xfrm>
          <a:prstGeom prst="rect">
            <a:avLst/>
          </a:prstGeom>
          <a:noFill/>
        </p:spPr>
        <p:txBody>
          <a:bodyPr wrap="square">
            <a:spAutoFit/>
          </a:bodyPr>
          <a:lstStyle/>
          <a:p>
            <a:pPr algn="ctr" eaLnBrk="1" hangingPunct="1"/>
            <a:r>
              <a:rPr lang="en-US" altLang="de-DE" dirty="0">
                <a:latin typeface="Arial" panose="020B0604020202020204" pitchFamily="34" charset="0"/>
                <a:cs typeface="Arial" panose="020B0604020202020204" pitchFamily="34" charset="0"/>
                <a:sym typeface="Wingdings" panose="05000000000000000000" pitchFamily="2" charset="2"/>
              </a:rPr>
              <a:t> </a:t>
            </a:r>
            <a:r>
              <a:rPr lang="en-US" altLang="de-DE" dirty="0">
                <a:cs typeface="Arial" panose="020B0604020202020204" pitchFamily="34" charset="0"/>
                <a:sym typeface="Wingdings" panose="05000000000000000000" pitchFamily="2" charset="2"/>
              </a:rPr>
              <a:t>t</a:t>
            </a:r>
            <a:r>
              <a:rPr lang="en-US" altLang="de-DE" dirty="0">
                <a:latin typeface="Arial" panose="020B0604020202020204" pitchFamily="34" charset="0"/>
                <a:cs typeface="Arial" panose="020B0604020202020204" pitchFamily="34" charset="0"/>
                <a:sym typeface="Wingdings" panose="05000000000000000000" pitchFamily="2" charset="2"/>
              </a:rPr>
              <a:t>rap-related BBR shift </a:t>
            </a:r>
            <a:br>
              <a:rPr lang="en-US" altLang="de-DE" dirty="0">
                <a:latin typeface="Arial" panose="020B0604020202020204" pitchFamily="34" charset="0"/>
                <a:cs typeface="Arial" panose="020B0604020202020204" pitchFamily="34" charset="0"/>
                <a:sym typeface="Wingdings" panose="05000000000000000000" pitchFamily="2" charset="2"/>
              </a:rPr>
            </a:br>
            <a:r>
              <a:rPr lang="en-US" altLang="de-DE" dirty="0">
                <a:latin typeface="Arial" panose="020B0604020202020204" pitchFamily="34" charset="0"/>
                <a:cs typeface="Arial" panose="020B0604020202020204" pitchFamily="34" charset="0"/>
                <a:sym typeface="Wingdings" panose="05000000000000000000" pitchFamily="2" charset="2"/>
              </a:rPr>
              <a:t>uncertainty &lt;10</a:t>
            </a:r>
            <a:r>
              <a:rPr lang="en-US" altLang="de-DE" baseline="30000" dirty="0">
                <a:latin typeface="Arial" panose="020B0604020202020204" pitchFamily="34" charset="0"/>
                <a:cs typeface="Arial" panose="020B0604020202020204" pitchFamily="34" charset="0"/>
                <a:sym typeface="Wingdings" panose="05000000000000000000" pitchFamily="2" charset="2"/>
              </a:rPr>
              <a:t>-18</a:t>
            </a:r>
            <a:endParaRPr lang="en-US" altLang="de-DE" baseline="30000" dirty="0">
              <a:latin typeface="Arial" panose="020B0604020202020204" pitchFamily="34" charset="0"/>
              <a:cs typeface="Arial" panose="020B0604020202020204" pitchFamily="34" charset="0"/>
            </a:endParaRPr>
          </a:p>
        </p:txBody>
      </p:sp>
      <p:sp>
        <p:nvSpPr>
          <p:cNvPr id="16" name="Textfeld 2">
            <a:extLst>
              <a:ext uri="{FF2B5EF4-FFF2-40B4-BE49-F238E27FC236}">
                <a16:creationId xmlns:a16="http://schemas.microsoft.com/office/drawing/2014/main" id="{5F648170-0187-4FB0-82DE-34383B5068AA}"/>
              </a:ext>
            </a:extLst>
          </p:cNvPr>
          <p:cNvSpPr txBox="1">
            <a:spLocks noChangeArrowheads="1"/>
          </p:cNvSpPr>
          <p:nvPr/>
        </p:nvSpPr>
        <p:spPr bwMode="auto">
          <a:xfrm>
            <a:off x="8106666" y="1339097"/>
            <a:ext cx="6420605"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de-DE"/>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eaLnBrk="1" hangingPunct="1"/>
            <a:r>
              <a:rPr lang="en-US" altLang="de-DE" dirty="0">
                <a:latin typeface="Arial" panose="020B0604020202020204" pitchFamily="34" charset="0"/>
                <a:cs typeface="Arial" panose="020B0604020202020204" pitchFamily="34" charset="0"/>
              </a:rPr>
              <a:t>3) </a:t>
            </a:r>
            <a:r>
              <a:rPr lang="en-US" altLang="de-DE" b="1" dirty="0">
                <a:latin typeface="Arial" panose="020B0604020202020204" pitchFamily="34" charset="0"/>
                <a:cs typeface="Arial" panose="020B0604020202020204" pitchFamily="34" charset="0"/>
              </a:rPr>
              <a:t>Low heating rate </a:t>
            </a:r>
            <a:r>
              <a:rPr lang="en-US" altLang="de-DE" dirty="0">
                <a:latin typeface="Arial" panose="020B0604020202020204" pitchFamily="34" charset="0"/>
                <a:cs typeface="Arial" panose="020B0604020202020204" pitchFamily="34" charset="0"/>
              </a:rPr>
              <a:t>of </a:t>
            </a:r>
            <a:br>
              <a:rPr lang="en-US" altLang="de-DE" dirty="0">
                <a:latin typeface="Arial" panose="020B0604020202020204" pitchFamily="34" charset="0"/>
                <a:cs typeface="Arial" panose="020B0604020202020204" pitchFamily="34" charset="0"/>
              </a:rPr>
            </a:br>
            <a:r>
              <a:rPr lang="en-US" altLang="de-DE" dirty="0">
                <a:latin typeface="Arial" panose="020B0604020202020204" pitchFamily="34" charset="0"/>
                <a:cs typeface="Arial" panose="020B0604020202020204" pitchFamily="34" charset="0"/>
              </a:rPr>
              <a:t>    &lt;0.5 phonons/s at 1MHz</a:t>
            </a:r>
            <a:br>
              <a:rPr lang="en-US" altLang="de-DE" dirty="0">
                <a:latin typeface="Arial" panose="020B0604020202020204" pitchFamily="34" charset="0"/>
                <a:cs typeface="Arial" panose="020B0604020202020204" pitchFamily="34" charset="0"/>
              </a:rPr>
            </a:br>
            <a:endParaRPr lang="en-US" altLang="de-DE" baseline="30000" dirty="0">
              <a:latin typeface="Arial" panose="020B0604020202020204" pitchFamily="34" charset="0"/>
              <a:cs typeface="Arial" panose="020B0604020202020204" pitchFamily="34" charset="0"/>
            </a:endParaRPr>
          </a:p>
        </p:txBody>
      </p:sp>
      <p:sp>
        <p:nvSpPr>
          <p:cNvPr id="14" name="Rechteck 3">
            <a:extLst>
              <a:ext uri="{FF2B5EF4-FFF2-40B4-BE49-F238E27FC236}">
                <a16:creationId xmlns:a16="http://schemas.microsoft.com/office/drawing/2014/main" id="{6911410A-A28A-479F-ACE9-D9A5C0B94772}"/>
              </a:ext>
            </a:extLst>
          </p:cNvPr>
          <p:cNvSpPr>
            <a:spLocks noChangeArrowheads="1"/>
          </p:cNvSpPr>
          <p:nvPr/>
        </p:nvSpPr>
        <p:spPr bwMode="auto">
          <a:xfrm>
            <a:off x="99327" y="6079002"/>
            <a:ext cx="3833885" cy="461665"/>
          </a:xfrm>
          <a:prstGeom prst="rect">
            <a:avLst/>
          </a:prstGeom>
          <a:solidFill>
            <a:schemeClr val="bg1"/>
          </a:solidFill>
          <a:ln>
            <a:noFill/>
          </a:ln>
        </p:spPr>
        <p:txBody>
          <a:bodyPr wrap="squar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None/>
              <a:defRPr/>
            </a:pPr>
            <a:r>
              <a:rPr lang="nb-NO" sz="1200" dirty="0">
                <a:latin typeface="+mj-lt"/>
                <a:cs typeface="Calibri" panose="020F0502020204030204" pitchFamily="34" charset="0"/>
              </a:rPr>
              <a:t>Nordmann et al., </a:t>
            </a:r>
            <a:r>
              <a:rPr lang="nb-NO" sz="1200" i="1" dirty="0">
                <a:latin typeface="+mj-lt"/>
                <a:cs typeface="Calibri" panose="020F0502020204030204" pitchFamily="34" charset="0"/>
              </a:rPr>
              <a:t>Rev. Sci. Instrum</a:t>
            </a:r>
            <a:r>
              <a:rPr lang="nb-NO" sz="1200" dirty="0">
                <a:latin typeface="+mj-lt"/>
                <a:cs typeface="Calibri" panose="020F0502020204030204" pitchFamily="34" charset="0"/>
              </a:rPr>
              <a:t>. </a:t>
            </a:r>
            <a:r>
              <a:rPr lang="nb-NO" sz="1200" b="1" dirty="0">
                <a:latin typeface="+mj-lt"/>
                <a:cs typeface="Calibri" panose="020F0502020204030204" pitchFamily="34" charset="0"/>
              </a:rPr>
              <a:t>99</a:t>
            </a:r>
            <a:r>
              <a:rPr lang="nb-NO" sz="1200" dirty="0">
                <a:latin typeface="+mj-lt"/>
                <a:cs typeface="Calibri" panose="020F0502020204030204" pitchFamily="34" charset="0"/>
              </a:rPr>
              <a:t>, 11301 (2020)</a:t>
            </a:r>
            <a:endParaRPr kumimoji="0" lang="de-DE" sz="1200" u="none" strike="noStrike" kern="1200" cap="none" spc="0" normalizeH="0" baseline="0" noProof="0" dirty="0">
              <a:ln>
                <a:noFill/>
              </a:ln>
              <a:solidFill>
                <a:prstClr val="black"/>
              </a:solidFill>
              <a:effectLst/>
              <a:uLnTx/>
              <a:uFillTx/>
              <a:latin typeface="+mj-lt"/>
              <a:cs typeface="Calibri" panose="020F0502020204030204" pitchFamily="34" charset="0"/>
            </a:endParaRPr>
          </a:p>
          <a:p>
            <a:pPr>
              <a:spcBef>
                <a:spcPct val="0"/>
              </a:spcBef>
              <a:buNone/>
              <a:defRPr/>
            </a:pPr>
            <a:r>
              <a:rPr kumimoji="0" lang="de-DE" sz="1200" u="none" strike="noStrike" kern="1200" cap="none" spc="0" normalizeH="0" baseline="0" noProof="0" dirty="0">
                <a:ln>
                  <a:noFill/>
                </a:ln>
                <a:solidFill>
                  <a:prstClr val="black"/>
                </a:solidFill>
                <a:effectLst/>
                <a:uLnTx/>
                <a:uFillTx/>
                <a:latin typeface="+mj-lt"/>
                <a:cs typeface="Calibri" panose="020F0502020204030204" pitchFamily="34" charset="0"/>
              </a:rPr>
              <a:t>Dolezal et al., </a:t>
            </a:r>
            <a:r>
              <a:rPr lang="de-DE" sz="1200" i="1" dirty="0" err="1">
                <a:solidFill>
                  <a:prstClr val="black"/>
                </a:solidFill>
                <a:latin typeface="+mj-lt"/>
                <a:cs typeface="Calibri" panose="020F0502020204030204" pitchFamily="34" charset="0"/>
              </a:rPr>
              <a:t>Metrologia</a:t>
            </a:r>
            <a:r>
              <a:rPr lang="de-DE" sz="1200" i="1" dirty="0">
                <a:solidFill>
                  <a:prstClr val="black"/>
                </a:solidFill>
                <a:latin typeface="+mj-lt"/>
                <a:cs typeface="Calibri" panose="020F0502020204030204" pitchFamily="34" charset="0"/>
              </a:rPr>
              <a:t>,</a:t>
            </a:r>
            <a:r>
              <a:rPr lang="de-DE" sz="1200" dirty="0">
                <a:solidFill>
                  <a:prstClr val="black"/>
                </a:solidFill>
                <a:latin typeface="+mj-lt"/>
                <a:cs typeface="Calibri" panose="020F0502020204030204" pitchFamily="34" charset="0"/>
              </a:rPr>
              <a:t> </a:t>
            </a:r>
            <a:r>
              <a:rPr lang="de-DE" sz="1200" b="1" dirty="0">
                <a:solidFill>
                  <a:prstClr val="black"/>
                </a:solidFill>
                <a:latin typeface="+mj-lt"/>
                <a:cs typeface="Calibri" panose="020F0502020204030204" pitchFamily="34" charset="0"/>
              </a:rPr>
              <a:t>52</a:t>
            </a:r>
            <a:r>
              <a:rPr lang="de-DE" sz="1200" dirty="0">
                <a:solidFill>
                  <a:prstClr val="black"/>
                </a:solidFill>
                <a:latin typeface="+mj-lt"/>
                <a:cs typeface="Calibri" panose="020F0502020204030204" pitchFamily="34" charset="0"/>
              </a:rPr>
              <a:t>, 842-856 (2014);</a:t>
            </a:r>
            <a:r>
              <a:rPr kumimoji="0" lang="de-DE" sz="1200" i="0" u="none" strike="noStrike" kern="1200" cap="none" spc="0" normalizeH="0" baseline="0" noProof="0" dirty="0">
                <a:ln>
                  <a:noFill/>
                </a:ln>
                <a:solidFill>
                  <a:prstClr val="black"/>
                </a:solidFill>
                <a:effectLst/>
                <a:uLnTx/>
                <a:uFillTx/>
                <a:latin typeface="+mj-lt"/>
                <a:cs typeface="Calibri" panose="020F0502020204030204" pitchFamily="34" charset="0"/>
              </a:rPr>
              <a:t> </a:t>
            </a:r>
            <a:endParaRPr lang="de-DE" sz="1200" dirty="0">
              <a:latin typeface="+mj-lt"/>
              <a:cs typeface="Calibri" panose="020F0502020204030204" pitchFamily="34" charset="0"/>
            </a:endParaRPr>
          </a:p>
        </p:txBody>
      </p:sp>
      <p:pic>
        <p:nvPicPr>
          <p:cNvPr id="17" name="Grafik 16">
            <a:extLst>
              <a:ext uri="{FF2B5EF4-FFF2-40B4-BE49-F238E27FC236}">
                <a16:creationId xmlns:a16="http://schemas.microsoft.com/office/drawing/2014/main" id="{768D24A2-00CB-4B18-90B8-CB2AC5DEEAE0}"/>
              </a:ext>
            </a:extLst>
          </p:cNvPr>
          <p:cNvPicPr>
            <a:picLocks noChangeAspect="1"/>
          </p:cNvPicPr>
          <p:nvPr/>
        </p:nvPicPr>
        <p:blipFill>
          <a:blip r:embed="rId6"/>
          <a:stretch>
            <a:fillRect/>
          </a:stretch>
        </p:blipFill>
        <p:spPr>
          <a:xfrm>
            <a:off x="64691" y="2371718"/>
            <a:ext cx="2948741" cy="3716933"/>
          </a:xfrm>
          <a:prstGeom prst="rect">
            <a:avLst/>
          </a:prstGeom>
        </p:spPr>
      </p:pic>
      <p:pic>
        <p:nvPicPr>
          <p:cNvPr id="5" name="Grafik 4">
            <a:extLst>
              <a:ext uri="{FF2B5EF4-FFF2-40B4-BE49-F238E27FC236}">
                <a16:creationId xmlns:a16="http://schemas.microsoft.com/office/drawing/2014/main" id="{7177A116-9A56-4E2F-816A-521181C351B1}"/>
              </a:ext>
            </a:extLst>
          </p:cNvPr>
          <p:cNvPicPr>
            <a:picLocks noChangeAspect="1"/>
          </p:cNvPicPr>
          <p:nvPr/>
        </p:nvPicPr>
        <p:blipFill>
          <a:blip r:embed="rId7"/>
          <a:stretch>
            <a:fillRect/>
          </a:stretch>
        </p:blipFill>
        <p:spPr>
          <a:xfrm>
            <a:off x="7715126" y="2453157"/>
            <a:ext cx="4321835" cy="2993283"/>
          </a:xfrm>
          <a:prstGeom prst="rect">
            <a:avLst/>
          </a:prstGeom>
        </p:spPr>
      </p:pic>
      <p:sp>
        <p:nvSpPr>
          <p:cNvPr id="19" name="Textfeld 8">
            <a:extLst>
              <a:ext uri="{FF2B5EF4-FFF2-40B4-BE49-F238E27FC236}">
                <a16:creationId xmlns:a16="http://schemas.microsoft.com/office/drawing/2014/main" id="{6D103194-6FB1-475F-8BDA-EE26F78D99D8}"/>
              </a:ext>
            </a:extLst>
          </p:cNvPr>
          <p:cNvSpPr txBox="1">
            <a:spLocks noChangeArrowheads="1"/>
          </p:cNvSpPr>
          <p:nvPr/>
        </p:nvSpPr>
        <p:spPr bwMode="auto">
          <a:xfrm>
            <a:off x="8064700" y="6263668"/>
            <a:ext cx="377415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buFont typeface="Arial" pitchFamily="34" charset="0"/>
              <a:buNone/>
            </a:pPr>
            <a:r>
              <a:rPr lang="de-DE" altLang="de-DE" sz="1200" dirty="0" err="1">
                <a:latin typeface="+mj-lt"/>
                <a:cs typeface="Calibri" panose="020F0502020204030204" pitchFamily="34" charset="0"/>
              </a:rPr>
              <a:t>Brownnutt</a:t>
            </a:r>
            <a:r>
              <a:rPr lang="de-DE" altLang="de-DE" sz="1200" dirty="0">
                <a:latin typeface="+mj-lt"/>
                <a:cs typeface="Calibri" panose="020F0502020204030204" pitchFamily="34" charset="0"/>
              </a:rPr>
              <a:t> et al., </a:t>
            </a:r>
            <a:r>
              <a:rPr lang="de-DE" altLang="de-DE" sz="1200" i="1" dirty="0">
                <a:latin typeface="+mj-lt"/>
                <a:cs typeface="Calibri" panose="020F0502020204030204" pitchFamily="34" charset="0"/>
              </a:rPr>
              <a:t>Rev. Mod. Phys</a:t>
            </a:r>
            <a:r>
              <a:rPr lang="de-DE" altLang="de-DE" sz="1200" dirty="0">
                <a:latin typeface="+mj-lt"/>
                <a:cs typeface="Calibri" panose="020F0502020204030204" pitchFamily="34" charset="0"/>
              </a:rPr>
              <a:t>. 87, 1419 (2015)</a:t>
            </a:r>
          </a:p>
        </p:txBody>
      </p:sp>
      <p:sp>
        <p:nvSpPr>
          <p:cNvPr id="20" name="Rechteck 19">
            <a:extLst>
              <a:ext uri="{FF2B5EF4-FFF2-40B4-BE49-F238E27FC236}">
                <a16:creationId xmlns:a16="http://schemas.microsoft.com/office/drawing/2014/main" id="{23B18E7B-E8F6-4130-8563-891E3561D73E}"/>
              </a:ext>
            </a:extLst>
          </p:cNvPr>
          <p:cNvSpPr/>
          <p:nvPr/>
        </p:nvSpPr>
        <p:spPr>
          <a:xfrm>
            <a:off x="8064700" y="6075983"/>
            <a:ext cx="4925556" cy="276999"/>
          </a:xfrm>
          <a:prstGeom prst="rect">
            <a:avLst/>
          </a:prstGeom>
        </p:spPr>
        <p:txBody>
          <a:bodyPr wrap="square">
            <a:spAutoFit/>
          </a:bodyPr>
          <a:lstStyle/>
          <a:p>
            <a:r>
              <a:rPr lang="de-DE" sz="1200" dirty="0" err="1">
                <a:latin typeface="+mj-lt"/>
                <a:cs typeface="Calibri" panose="020F0502020204030204" pitchFamily="34" charset="0"/>
              </a:rPr>
              <a:t>Kalincev</a:t>
            </a:r>
            <a:r>
              <a:rPr lang="de-DE" sz="1200" dirty="0">
                <a:latin typeface="+mj-lt"/>
                <a:cs typeface="Calibri" panose="020F0502020204030204" pitchFamily="34" charset="0"/>
              </a:rPr>
              <a:t> et al., </a:t>
            </a:r>
            <a:r>
              <a:rPr lang="de-DE" sz="1200" i="1" dirty="0">
                <a:latin typeface="+mj-lt"/>
                <a:cs typeface="Calibri" panose="020F0502020204030204" pitchFamily="34" charset="0"/>
              </a:rPr>
              <a:t>Quantum </a:t>
            </a:r>
            <a:r>
              <a:rPr lang="de-DE" sz="1200" i="1" dirty="0" err="1">
                <a:latin typeface="+mj-lt"/>
                <a:cs typeface="Calibri" panose="020F0502020204030204" pitchFamily="34" charset="0"/>
              </a:rPr>
              <a:t>Sci</a:t>
            </a:r>
            <a:r>
              <a:rPr lang="de-DE" sz="1200" i="1" dirty="0">
                <a:latin typeface="+mj-lt"/>
                <a:cs typeface="Calibri" panose="020F0502020204030204" pitchFamily="34" charset="0"/>
              </a:rPr>
              <a:t>. </a:t>
            </a:r>
            <a:r>
              <a:rPr lang="de-DE" sz="1200" i="1" dirty="0" err="1">
                <a:latin typeface="+mj-lt"/>
                <a:cs typeface="Calibri" panose="020F0502020204030204" pitchFamily="34" charset="0"/>
              </a:rPr>
              <a:t>Technol</a:t>
            </a:r>
            <a:r>
              <a:rPr lang="de-DE" sz="1200" dirty="0">
                <a:latin typeface="+mj-lt"/>
                <a:cs typeface="Calibri" panose="020F0502020204030204" pitchFamily="34" charset="0"/>
              </a:rPr>
              <a:t>. 6, 034003 (2021) </a:t>
            </a:r>
          </a:p>
        </p:txBody>
      </p:sp>
      <p:sp>
        <p:nvSpPr>
          <p:cNvPr id="21" name="Rechteck 20">
            <a:extLst>
              <a:ext uri="{FF2B5EF4-FFF2-40B4-BE49-F238E27FC236}">
                <a16:creationId xmlns:a16="http://schemas.microsoft.com/office/drawing/2014/main" id="{EEE47525-3890-43FA-BEAA-BC82B06484C6}"/>
              </a:ext>
            </a:extLst>
          </p:cNvPr>
          <p:cNvSpPr/>
          <p:nvPr/>
        </p:nvSpPr>
        <p:spPr>
          <a:xfrm>
            <a:off x="3967848" y="5894336"/>
            <a:ext cx="3455993" cy="646331"/>
          </a:xfrm>
          <a:prstGeom prst="rect">
            <a:avLst/>
          </a:prstGeom>
          <a:solidFill>
            <a:schemeClr val="bg1">
              <a:lumMod val="95000"/>
            </a:schemeClr>
          </a:solidFill>
        </p:spPr>
        <p:txBody>
          <a:bodyPr wrap="square">
            <a:spAutoFit/>
          </a:bodyPr>
          <a:lstStyle/>
          <a:p>
            <a:r>
              <a:rPr lang="en-US" sz="1200" dirty="0">
                <a:latin typeface="+mj-lt"/>
                <a:cs typeface="Calibri" panose="020F0502020204030204" pitchFamily="34" charset="0"/>
              </a:rPr>
              <a:t>“Probing Time Dilation in Coulomb Crystals in a </a:t>
            </a:r>
            <a:br>
              <a:rPr lang="en-US" sz="1200" dirty="0">
                <a:latin typeface="+mj-lt"/>
                <a:cs typeface="Calibri" panose="020F0502020204030204" pitchFamily="34" charset="0"/>
              </a:rPr>
            </a:br>
            <a:r>
              <a:rPr lang="en-US" sz="1200" dirty="0">
                <a:latin typeface="+mj-lt"/>
                <a:cs typeface="Calibri" panose="020F0502020204030204" pitchFamily="34" charset="0"/>
              </a:rPr>
              <a:t>high-precision Ion Trap”,  </a:t>
            </a:r>
            <a:br>
              <a:rPr lang="en-US" sz="1200" dirty="0">
                <a:latin typeface="+mj-lt"/>
                <a:cs typeface="Calibri" panose="020F0502020204030204" pitchFamily="34" charset="0"/>
              </a:rPr>
            </a:br>
            <a:r>
              <a:rPr lang="en-US" sz="1200" dirty="0">
                <a:latin typeface="+mj-lt"/>
                <a:cs typeface="Calibri" panose="020F0502020204030204" pitchFamily="34" charset="0"/>
              </a:rPr>
              <a:t>Keller et al., </a:t>
            </a:r>
            <a:r>
              <a:rPr lang="en-GB" sz="1200" i="1" dirty="0">
                <a:latin typeface="+mj-lt"/>
                <a:cs typeface="Calibri" panose="020F0502020204030204" pitchFamily="34" charset="0"/>
              </a:rPr>
              <a:t>Phys. Rev. Appl. </a:t>
            </a:r>
            <a:r>
              <a:rPr lang="en-GB" sz="1200" dirty="0">
                <a:latin typeface="+mj-lt"/>
                <a:cs typeface="Calibri" panose="020F0502020204030204" pitchFamily="34" charset="0"/>
              </a:rPr>
              <a:t>11, 011002 (2019)</a:t>
            </a:r>
            <a:endParaRPr lang="en-US" sz="1200" dirty="0">
              <a:latin typeface="+mj-lt"/>
              <a:cs typeface="Calibri" panose="020F0502020204030204" pitchFamily="34" charset="0"/>
            </a:endParaRPr>
          </a:p>
        </p:txBody>
      </p:sp>
      <p:pic>
        <p:nvPicPr>
          <p:cNvPr id="22" name="Picture 2">
            <a:extLst>
              <a:ext uri="{FF2B5EF4-FFF2-40B4-BE49-F238E27FC236}">
                <a16:creationId xmlns:a16="http://schemas.microsoft.com/office/drawing/2014/main" id="{271FA793-3D08-4E8D-9D04-469D22CDA036}"/>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33212" y="5120612"/>
            <a:ext cx="3525266" cy="4607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51483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2"/>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1" grpId="0"/>
      <p:bldP spid="13" grpId="0"/>
      <p:bldP spid="15" grpId="0"/>
      <p:bldP spid="16" grpId="0"/>
      <p:bldP spid="14" grpId="0" animBg="1"/>
      <p:bldP spid="19" grpId="0"/>
      <p:bldP spid="20" grpId="0"/>
      <p:bldP spid="21"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3" name="Rechteck 2"/>
          <p:cNvSpPr/>
          <p:nvPr/>
        </p:nvSpPr>
        <p:spPr>
          <a:xfrm>
            <a:off x="1524000" y="1"/>
            <a:ext cx="9144000" cy="765175"/>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360363" indent="1588" algn="ctr" eaLnBrk="1" hangingPunct="1">
              <a:defRPr/>
            </a:pPr>
            <a:r>
              <a:rPr lang="en-US" sz="3600" dirty="0">
                <a:solidFill>
                  <a:schemeClr val="bg1">
                    <a:lumMod val="95000"/>
                  </a:schemeClr>
                </a:solidFill>
                <a:effectLst>
                  <a:outerShdw blurRad="38100" dist="38100" dir="2700000" algn="tl">
                    <a:srgbClr val="000000">
                      <a:alpha val="43137"/>
                    </a:srgbClr>
                  </a:outerShdw>
                </a:effectLst>
                <a:latin typeface="Calibri" panose="020F0502020204030204" pitchFamily="34" charset="0"/>
              </a:rPr>
              <a:t>Linear crystals of </a:t>
            </a:r>
            <a:r>
              <a:rPr lang="en-US" sz="3600" dirty="0" err="1">
                <a:solidFill>
                  <a:schemeClr val="bg1">
                    <a:lumMod val="95000"/>
                  </a:schemeClr>
                </a:solidFill>
                <a:effectLst>
                  <a:outerShdw blurRad="38100" dist="38100" dir="2700000" algn="tl">
                    <a:srgbClr val="000000">
                      <a:alpha val="43137"/>
                    </a:srgbClr>
                  </a:outerShdw>
                </a:effectLst>
                <a:latin typeface="Calibri" panose="020F0502020204030204" pitchFamily="34" charset="0"/>
              </a:rPr>
              <a:t>Yb</a:t>
            </a:r>
            <a:r>
              <a:rPr lang="en-US" sz="3600" baseline="30000" dirty="0">
                <a:solidFill>
                  <a:schemeClr val="bg1">
                    <a:lumMod val="95000"/>
                  </a:schemeClr>
                </a:solidFill>
                <a:effectLst>
                  <a:outerShdw blurRad="38100" dist="38100" dir="2700000" algn="tl">
                    <a:srgbClr val="000000">
                      <a:alpha val="43137"/>
                    </a:srgbClr>
                  </a:outerShdw>
                </a:effectLst>
                <a:latin typeface="Calibri" panose="020F0502020204030204" pitchFamily="34" charset="0"/>
              </a:rPr>
              <a:t>+</a:t>
            </a:r>
            <a:r>
              <a:rPr lang="en-US" sz="3600" dirty="0">
                <a:solidFill>
                  <a:schemeClr val="bg1">
                    <a:lumMod val="95000"/>
                  </a:schemeClr>
                </a:solidFill>
                <a:effectLst>
                  <a:outerShdw blurRad="38100" dist="38100" dir="2700000" algn="tl">
                    <a:srgbClr val="000000">
                      <a:alpha val="43137"/>
                    </a:srgbClr>
                  </a:outerShdw>
                </a:effectLst>
                <a:latin typeface="Calibri" panose="020F0502020204030204" pitchFamily="34" charset="0"/>
              </a:rPr>
              <a:t> ions</a:t>
            </a:r>
          </a:p>
        </p:txBody>
      </p:sp>
      <p:pic>
        <p:nvPicPr>
          <p:cNvPr id="4" name="Picture 7" descr="O:\Quest\users\Tanja\1_Eigene Vorträge_Neu\Kuratorium_2013\vlcsnap-2013-04-24-15h50m28s202.png"/>
          <p:cNvPicPr>
            <a:picLocks noChangeAspect="1" noChangeArrowheads="1"/>
          </p:cNvPicPr>
          <p:nvPr/>
        </p:nvPicPr>
        <p:blipFill>
          <a:blip r:embed="rId3">
            <a:extLst>
              <a:ext uri="{28A0092B-C50C-407E-A947-70E740481C1C}">
                <a14:useLocalDpi xmlns:a14="http://schemas.microsoft.com/office/drawing/2010/main" val="0"/>
              </a:ext>
            </a:extLst>
          </a:blip>
          <a:srcRect t="23917" b="21146"/>
          <a:stretch>
            <a:fillRect/>
          </a:stretch>
        </p:blipFill>
        <p:spPr bwMode="auto">
          <a:xfrm>
            <a:off x="2359555" y="3192992"/>
            <a:ext cx="7319962"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a:extLst>
              <a:ext uri="{FF2B5EF4-FFF2-40B4-BE49-F238E27FC236}">
                <a16:creationId xmlns:a16="http://schemas.microsoft.com/office/drawing/2014/main" id="{C3B84701-6F8C-408E-987A-9019A817127C}"/>
              </a:ext>
            </a:extLst>
          </p:cNvPr>
          <p:cNvSpPr txBox="1"/>
          <p:nvPr/>
        </p:nvSpPr>
        <p:spPr>
          <a:xfrm flipH="1">
            <a:off x="2436018" y="5146397"/>
            <a:ext cx="7319963" cy="830997"/>
          </a:xfrm>
          <a:prstGeom prst="rect">
            <a:avLst/>
          </a:prstGeom>
          <a:noFill/>
        </p:spPr>
        <p:txBody>
          <a:bodyPr wrap="square" rtlCol="0">
            <a:spAutoFit/>
          </a:bodyPr>
          <a:lstStyle/>
          <a:p>
            <a:pPr algn="ctr"/>
            <a:r>
              <a:rPr lang="de-DE" sz="2400" dirty="0" err="1">
                <a:solidFill>
                  <a:srgbClr val="FF0000"/>
                </a:solidFill>
              </a:rPr>
              <a:t>Does</a:t>
            </a:r>
            <a:r>
              <a:rPr lang="de-DE" sz="2400" dirty="0">
                <a:solidFill>
                  <a:srgbClr val="FF0000"/>
                </a:solidFill>
              </a:rPr>
              <a:t> </a:t>
            </a:r>
            <a:r>
              <a:rPr lang="de-DE" sz="2400" dirty="0" err="1">
                <a:solidFill>
                  <a:srgbClr val="FF0000"/>
                </a:solidFill>
              </a:rPr>
              <a:t>micromotion</a:t>
            </a:r>
            <a:r>
              <a:rPr lang="de-DE" sz="2400" dirty="0">
                <a:solidFill>
                  <a:srgbClr val="FF0000"/>
                </a:solidFill>
              </a:rPr>
              <a:t> </a:t>
            </a:r>
            <a:r>
              <a:rPr lang="de-DE" sz="2400" dirty="0" err="1">
                <a:solidFill>
                  <a:srgbClr val="FF0000"/>
                </a:solidFill>
              </a:rPr>
              <a:t>really</a:t>
            </a:r>
            <a:r>
              <a:rPr lang="de-DE" sz="2400" dirty="0">
                <a:solidFill>
                  <a:srgbClr val="FF0000"/>
                </a:solidFill>
              </a:rPr>
              <a:t> </a:t>
            </a:r>
            <a:r>
              <a:rPr lang="de-DE" sz="2400" dirty="0" err="1">
                <a:solidFill>
                  <a:srgbClr val="FF0000"/>
                </a:solidFill>
              </a:rPr>
              <a:t>vanish</a:t>
            </a:r>
            <a:r>
              <a:rPr lang="de-DE" sz="2400" dirty="0">
                <a:solidFill>
                  <a:srgbClr val="FF0000"/>
                </a:solidFill>
              </a:rPr>
              <a:t> </a:t>
            </a:r>
            <a:r>
              <a:rPr lang="de-DE" sz="2400" dirty="0" err="1">
                <a:solidFill>
                  <a:srgbClr val="FF0000"/>
                </a:solidFill>
              </a:rPr>
              <a:t>along</a:t>
            </a:r>
            <a:r>
              <a:rPr lang="de-DE" sz="2400" dirty="0">
                <a:solidFill>
                  <a:srgbClr val="FF0000"/>
                </a:solidFill>
              </a:rPr>
              <a:t> </a:t>
            </a:r>
            <a:r>
              <a:rPr lang="de-DE" sz="2400" dirty="0" err="1">
                <a:solidFill>
                  <a:srgbClr val="FF0000"/>
                </a:solidFill>
              </a:rPr>
              <a:t>the</a:t>
            </a:r>
            <a:r>
              <a:rPr lang="de-DE" sz="2400" dirty="0">
                <a:solidFill>
                  <a:srgbClr val="FF0000"/>
                </a:solidFill>
              </a:rPr>
              <a:t> </a:t>
            </a:r>
            <a:r>
              <a:rPr lang="de-DE" sz="2400" dirty="0" err="1">
                <a:solidFill>
                  <a:srgbClr val="FF0000"/>
                </a:solidFill>
              </a:rPr>
              <a:t>crystal</a:t>
            </a:r>
            <a:r>
              <a:rPr lang="de-DE" sz="2400" dirty="0">
                <a:solidFill>
                  <a:srgbClr val="FF0000"/>
                </a:solidFill>
              </a:rPr>
              <a:t>?</a:t>
            </a:r>
            <a:br>
              <a:rPr lang="de-DE" sz="2400" dirty="0">
                <a:solidFill>
                  <a:srgbClr val="FF0000"/>
                </a:solidFill>
              </a:rPr>
            </a:br>
            <a:r>
              <a:rPr lang="de-DE" sz="2400" dirty="0">
                <a:solidFill>
                  <a:srgbClr val="FF0000"/>
                </a:solidFill>
              </a:rPr>
              <a:t>(at </a:t>
            </a:r>
            <a:r>
              <a:rPr lang="de-DE" sz="2400" dirty="0" err="1">
                <a:solidFill>
                  <a:srgbClr val="FF0000"/>
                </a:solidFill>
              </a:rPr>
              <a:t>nodal</a:t>
            </a:r>
            <a:r>
              <a:rPr lang="de-DE" sz="2400" dirty="0">
                <a:solidFill>
                  <a:srgbClr val="FF0000"/>
                </a:solidFill>
              </a:rPr>
              <a:t> </a:t>
            </a:r>
            <a:r>
              <a:rPr lang="de-DE" sz="2400" dirty="0" err="1">
                <a:solidFill>
                  <a:srgbClr val="FF0000"/>
                </a:solidFill>
              </a:rPr>
              <a:t>line</a:t>
            </a:r>
            <a:r>
              <a:rPr lang="de-DE" sz="2400" dirty="0">
                <a:solidFill>
                  <a:srgbClr val="FF0000"/>
                </a:solidFill>
              </a:rPr>
              <a:t>)</a:t>
            </a:r>
          </a:p>
        </p:txBody>
      </p:sp>
    </p:spTree>
    <p:extLst>
      <p:ext uri="{BB962C8B-B14F-4D97-AF65-F5344CB8AC3E}">
        <p14:creationId xmlns:p14="http://schemas.microsoft.com/office/powerpoint/2010/main" val="315690888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a:extLst>
              <a:ext uri="{FF2B5EF4-FFF2-40B4-BE49-F238E27FC236}">
                <a16:creationId xmlns:a16="http://schemas.microsoft.com/office/drawing/2014/main" id="{DC05AF5F-21B4-1148-ED2D-AF86C36BCB30}"/>
              </a:ext>
            </a:extLst>
          </p:cNvPr>
          <p:cNvSpPr/>
          <p:nvPr/>
        </p:nvSpPr>
        <p:spPr>
          <a:xfrm>
            <a:off x="2128375" y="89530"/>
            <a:ext cx="7935249" cy="584775"/>
          </a:xfrm>
          <a:prstGeom prst="rect">
            <a:avLst/>
          </a:prstGeom>
        </p:spPr>
        <p:txBody>
          <a:bodyPr wrap="none">
            <a:spAutoFit/>
          </a:bodyPr>
          <a:lstStyle/>
          <a:p>
            <a:pPr marL="360363" indent="1588">
              <a:defRPr/>
            </a:pPr>
            <a:r>
              <a:rPr lang="en-GB" sz="3200" dirty="0">
                <a:solidFill>
                  <a:schemeClr val="bg1"/>
                </a:solidFill>
                <a:effectLst>
                  <a:outerShdw blurRad="38100" dist="38100" dir="2700000" algn="tl">
                    <a:srgbClr val="000000">
                      <a:alpha val="43137"/>
                    </a:srgbClr>
                  </a:outerShdw>
                </a:effectLst>
                <a:latin typeface="Calibri" panose="020F0502020204030204" pitchFamily="34" charset="0"/>
              </a:rPr>
              <a:t>Measuring micromotion in rf traps precisely </a:t>
            </a:r>
          </a:p>
        </p:txBody>
      </p:sp>
      <p:sp>
        <p:nvSpPr>
          <p:cNvPr id="44035" name="Rechteck 5">
            <a:extLst>
              <a:ext uri="{FF2B5EF4-FFF2-40B4-BE49-F238E27FC236}">
                <a16:creationId xmlns:a16="http://schemas.microsoft.com/office/drawing/2014/main" id="{E63EB5DE-38A0-04E1-9F45-E0C978B96E5E}"/>
              </a:ext>
            </a:extLst>
          </p:cNvPr>
          <p:cNvSpPr>
            <a:spLocks noChangeArrowheads="1"/>
          </p:cNvSpPr>
          <p:nvPr/>
        </p:nvSpPr>
        <p:spPr bwMode="auto">
          <a:xfrm>
            <a:off x="6543676" y="1100138"/>
            <a:ext cx="3859213" cy="46196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fr-FR" altLang="de-DE" sz="2400">
                <a:latin typeface="Calibri" panose="020F0502020204030204" pitchFamily="34" charset="0"/>
              </a:rPr>
              <a:t>Sensitivity:  </a:t>
            </a:r>
            <a:r>
              <a:rPr lang="fr-FR" altLang="de-DE" sz="2400">
                <a:latin typeface="Symbol" panose="05050102010706020507" pitchFamily="18" charset="2"/>
              </a:rPr>
              <a:t>s</a:t>
            </a:r>
            <a:r>
              <a:rPr lang="fr-FR" altLang="de-DE" sz="2400">
                <a:latin typeface="Calibri" panose="020F0502020204030204" pitchFamily="34" charset="0"/>
              </a:rPr>
              <a:t>(</a:t>
            </a:r>
            <a:r>
              <a:rPr lang="fr-FR" altLang="de-DE" sz="2400">
                <a:latin typeface="Symbol" panose="05050102010706020507" pitchFamily="18" charset="2"/>
              </a:rPr>
              <a:t>Dn/n</a:t>
            </a:r>
            <a:r>
              <a:rPr lang="fr-FR" altLang="de-DE" sz="2400">
                <a:latin typeface="Calibri" panose="020F0502020204030204" pitchFamily="34" charset="0"/>
              </a:rPr>
              <a:t>)</a:t>
            </a:r>
            <a:r>
              <a:rPr lang="fr-FR" altLang="de-DE" sz="2400" baseline="-25000">
                <a:latin typeface="Calibri" panose="020F0502020204030204" pitchFamily="34" charset="0"/>
              </a:rPr>
              <a:t>D2</a:t>
            </a:r>
            <a:r>
              <a:rPr lang="fr-FR" altLang="de-DE" sz="2400">
                <a:latin typeface="Calibri" panose="020F0502020204030204" pitchFamily="34" charset="0"/>
              </a:rPr>
              <a:t> &lt; 10</a:t>
            </a:r>
            <a:r>
              <a:rPr lang="fr-FR" altLang="de-DE" sz="2400" baseline="30000">
                <a:latin typeface="Calibri" panose="020F0502020204030204" pitchFamily="34" charset="0"/>
              </a:rPr>
              <a:t>-20</a:t>
            </a:r>
            <a:r>
              <a:rPr lang="fr-FR" altLang="de-DE" sz="2400">
                <a:latin typeface="Calibri" panose="020F0502020204030204" pitchFamily="34" charset="0"/>
              </a:rPr>
              <a:t>  </a:t>
            </a:r>
            <a:endParaRPr lang="en-US" altLang="de-DE" sz="2400">
              <a:latin typeface="Calibri" panose="020F0502020204030204" pitchFamily="34" charset="0"/>
            </a:endParaRPr>
          </a:p>
        </p:txBody>
      </p:sp>
      <p:sp>
        <p:nvSpPr>
          <p:cNvPr id="21" name="Pfeil nach rechts 20">
            <a:extLst>
              <a:ext uri="{FF2B5EF4-FFF2-40B4-BE49-F238E27FC236}">
                <a16:creationId xmlns:a16="http://schemas.microsoft.com/office/drawing/2014/main" id="{55A7028A-532D-140C-D0AF-40955711E406}"/>
              </a:ext>
            </a:extLst>
          </p:cNvPr>
          <p:cNvSpPr/>
          <p:nvPr/>
        </p:nvSpPr>
        <p:spPr>
          <a:xfrm>
            <a:off x="5673726" y="1122364"/>
            <a:ext cx="625475" cy="428625"/>
          </a:xfrm>
          <a:prstGeom prst="rightArrow">
            <a:avLst/>
          </a:prstGeom>
          <a:solidFill>
            <a:srgbClr val="003D81"/>
          </a:solidFill>
          <a:ln>
            <a:solidFill>
              <a:srgbClr val="003D8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44037" name="Textfeld 9">
            <a:extLst>
              <a:ext uri="{FF2B5EF4-FFF2-40B4-BE49-F238E27FC236}">
                <a16:creationId xmlns:a16="http://schemas.microsoft.com/office/drawing/2014/main" id="{9D9B2B8D-7903-44C3-F270-C3A4989C22CB}"/>
              </a:ext>
            </a:extLst>
          </p:cNvPr>
          <p:cNvSpPr txBox="1">
            <a:spLocks noChangeArrowheads="1"/>
          </p:cNvSpPr>
          <p:nvPr/>
        </p:nvSpPr>
        <p:spPr bwMode="auto">
          <a:xfrm>
            <a:off x="1792288" y="1092201"/>
            <a:ext cx="4367212"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FontTx/>
              <a:buNone/>
            </a:pPr>
            <a:r>
              <a:rPr lang="de-DE" altLang="de-DE" sz="2400">
                <a:latin typeface="Calibri" panose="020F0502020204030204" pitchFamily="34" charset="0"/>
              </a:rPr>
              <a:t>Photon-correlation technique</a:t>
            </a:r>
            <a:endParaRPr lang="en-US" altLang="de-DE" sz="2400">
              <a:latin typeface="Calibri" panose="020F0502020204030204" pitchFamily="34" charset="0"/>
            </a:endParaRPr>
          </a:p>
        </p:txBody>
      </p:sp>
      <p:sp>
        <p:nvSpPr>
          <p:cNvPr id="24" name="Rechteck 23">
            <a:extLst>
              <a:ext uri="{FF2B5EF4-FFF2-40B4-BE49-F238E27FC236}">
                <a16:creationId xmlns:a16="http://schemas.microsoft.com/office/drawing/2014/main" id="{8823F06A-0DFC-786D-EBB4-0BEF3E52DAD6}"/>
              </a:ext>
            </a:extLst>
          </p:cNvPr>
          <p:cNvSpPr/>
          <p:nvPr/>
        </p:nvSpPr>
        <p:spPr>
          <a:xfrm>
            <a:off x="301626" y="6045296"/>
            <a:ext cx="4624388" cy="3698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spAutoFit/>
          </a:bodyPr>
          <a:lstStyle/>
          <a:p>
            <a:pPr>
              <a:defRPr/>
            </a:pPr>
            <a:r>
              <a:rPr lang="fr-FR" dirty="0">
                <a:solidFill>
                  <a:schemeClr val="tx1"/>
                </a:solidFill>
                <a:latin typeface="Calibri" panose="020F0502020204030204" pitchFamily="34" charset="0"/>
              </a:rPr>
              <a:t>J. Keller et al., J. </a:t>
            </a:r>
            <a:r>
              <a:rPr lang="fr-FR" dirty="0" err="1">
                <a:solidFill>
                  <a:schemeClr val="tx1"/>
                </a:solidFill>
                <a:latin typeface="Calibri" panose="020F0502020204030204" pitchFamily="34" charset="0"/>
              </a:rPr>
              <a:t>Appl</a:t>
            </a:r>
            <a:r>
              <a:rPr lang="fr-FR" dirty="0">
                <a:solidFill>
                  <a:schemeClr val="tx1"/>
                </a:solidFill>
                <a:latin typeface="Calibri" panose="020F0502020204030204" pitchFamily="34" charset="0"/>
              </a:rPr>
              <a:t>. Phys.</a:t>
            </a:r>
            <a:r>
              <a:rPr lang="fr-FR" b="1" dirty="0">
                <a:solidFill>
                  <a:schemeClr val="tx1"/>
                </a:solidFill>
                <a:latin typeface="Calibri" panose="020F0502020204030204" pitchFamily="34" charset="0"/>
              </a:rPr>
              <a:t> 118</a:t>
            </a:r>
            <a:r>
              <a:rPr lang="fr-FR" dirty="0">
                <a:solidFill>
                  <a:schemeClr val="tx1"/>
                </a:solidFill>
                <a:latin typeface="Calibri" panose="020F0502020204030204" pitchFamily="34" charset="0"/>
              </a:rPr>
              <a:t>, 104501 (</a:t>
            </a:r>
            <a:r>
              <a:rPr lang="fr-FR" b="1" dirty="0">
                <a:solidFill>
                  <a:schemeClr val="tx1"/>
                </a:solidFill>
                <a:latin typeface="Calibri" panose="020F0502020204030204" pitchFamily="34" charset="0"/>
              </a:rPr>
              <a:t>2015</a:t>
            </a:r>
            <a:r>
              <a:rPr lang="fr-FR" dirty="0">
                <a:solidFill>
                  <a:schemeClr val="tx1"/>
                </a:solidFill>
                <a:latin typeface="Calibri" panose="020F0502020204030204" pitchFamily="34" charset="0"/>
              </a:rPr>
              <a:t>)</a:t>
            </a:r>
          </a:p>
        </p:txBody>
      </p:sp>
      <p:sp>
        <p:nvSpPr>
          <p:cNvPr id="25" name="Textfeld 7">
            <a:extLst>
              <a:ext uri="{FF2B5EF4-FFF2-40B4-BE49-F238E27FC236}">
                <a16:creationId xmlns:a16="http://schemas.microsoft.com/office/drawing/2014/main" id="{F5B64C3D-7264-22D5-1FBE-E882AEBBD25A}"/>
              </a:ext>
            </a:extLst>
          </p:cNvPr>
          <p:cNvSpPr txBox="1">
            <a:spLocks noChangeArrowheads="1"/>
          </p:cNvSpPr>
          <p:nvPr/>
        </p:nvSpPr>
        <p:spPr bwMode="auto">
          <a:xfrm>
            <a:off x="4402252" y="1833563"/>
            <a:ext cx="3200171"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lgn="ctr" eaLnBrk="1" hangingPunct="1">
              <a:spcBef>
                <a:spcPct val="0"/>
              </a:spcBef>
              <a:buFontTx/>
              <a:buNone/>
              <a:defRPr/>
            </a:pPr>
            <a:r>
              <a:rPr lang="de-DE" altLang="de-DE" sz="2400" b="1" dirty="0">
                <a:latin typeface="Calibri" panose="020F0502020204030204" pitchFamily="34" charset="0"/>
              </a:rPr>
              <a:t>New </a:t>
            </a:r>
            <a:r>
              <a:rPr lang="de-DE" altLang="de-DE" sz="2400" b="1" dirty="0" err="1">
                <a:latin typeface="Calibri" panose="020F0502020204030204" pitchFamily="34" charset="0"/>
              </a:rPr>
              <a:t>model</a:t>
            </a:r>
            <a:r>
              <a:rPr lang="de-DE" altLang="de-DE" sz="2400" b="1" dirty="0">
                <a:latin typeface="Calibri" panose="020F0502020204030204" pitchFamily="34" charset="0"/>
              </a:rPr>
              <a:t> for </a:t>
            </a:r>
            <a:r>
              <a:rPr lang="de-DE" altLang="de-DE" sz="2400" b="1" dirty="0">
                <a:latin typeface="Symbol" panose="05050102010706020507" pitchFamily="18" charset="2"/>
              </a:rPr>
              <a:t>W</a:t>
            </a:r>
            <a:r>
              <a:rPr lang="de-DE" altLang="de-DE" sz="2400" b="1" baseline="-25000" dirty="0">
                <a:latin typeface="+mn-lt"/>
              </a:rPr>
              <a:t>RF</a:t>
            </a:r>
            <a:r>
              <a:rPr lang="de-DE" altLang="de-DE" sz="2400" b="1" dirty="0">
                <a:latin typeface="+mn-lt"/>
              </a:rPr>
              <a:t> ~ </a:t>
            </a:r>
            <a:r>
              <a:rPr lang="de-DE" altLang="de-DE" sz="2400" b="1" dirty="0">
                <a:latin typeface="Symbol" panose="05050102010706020507" pitchFamily="18" charset="2"/>
              </a:rPr>
              <a:t>G</a:t>
            </a:r>
          </a:p>
        </p:txBody>
      </p:sp>
      <p:sp>
        <p:nvSpPr>
          <p:cNvPr id="25611" name="Rechteck 3">
            <a:extLst>
              <a:ext uri="{FF2B5EF4-FFF2-40B4-BE49-F238E27FC236}">
                <a16:creationId xmlns:a16="http://schemas.microsoft.com/office/drawing/2014/main" id="{6D42AE33-69BC-84C7-5331-A22865074440}"/>
              </a:ext>
            </a:extLst>
          </p:cNvPr>
          <p:cNvSpPr>
            <a:spLocks noChangeArrowheads="1"/>
          </p:cNvSpPr>
          <p:nvPr/>
        </p:nvSpPr>
        <p:spPr bwMode="auto">
          <a:xfrm>
            <a:off x="311152" y="6391371"/>
            <a:ext cx="3952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en-US" altLang="de-DE" sz="1800" dirty="0" err="1">
                <a:latin typeface="Calibri" panose="020F0502020204030204" pitchFamily="34" charset="0"/>
              </a:rPr>
              <a:t>Berkeland</a:t>
            </a:r>
            <a:r>
              <a:rPr lang="en-US" altLang="de-DE" sz="1800" dirty="0">
                <a:latin typeface="Calibri" panose="020F0502020204030204" pitchFamily="34" charset="0"/>
              </a:rPr>
              <a:t> et al., J. Appl. Phys., 83 (</a:t>
            </a:r>
            <a:r>
              <a:rPr lang="en-US" altLang="de-DE" sz="1800" b="1" dirty="0">
                <a:latin typeface="Calibri" panose="020F0502020204030204" pitchFamily="34" charset="0"/>
              </a:rPr>
              <a:t>1998</a:t>
            </a:r>
            <a:r>
              <a:rPr lang="en-US" altLang="de-DE" sz="1800" dirty="0">
                <a:latin typeface="Calibri" panose="020F0502020204030204" pitchFamily="34" charset="0"/>
              </a:rPr>
              <a:t>)</a:t>
            </a:r>
          </a:p>
        </p:txBody>
      </p:sp>
      <p:pic>
        <p:nvPicPr>
          <p:cNvPr id="44041" name="Picture 15">
            <a:extLst>
              <a:ext uri="{FF2B5EF4-FFF2-40B4-BE49-F238E27FC236}">
                <a16:creationId xmlns:a16="http://schemas.microsoft.com/office/drawing/2014/main" id="{ACA87D95-63A3-52DC-0BC0-4C47F6A66CB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16076" y="2772093"/>
            <a:ext cx="4386263" cy="319881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42" name="Textfeld 1">
            <a:extLst>
              <a:ext uri="{FF2B5EF4-FFF2-40B4-BE49-F238E27FC236}">
                <a16:creationId xmlns:a16="http://schemas.microsoft.com/office/drawing/2014/main" id="{952A368E-749F-409D-F1BF-1D4E1814FC89}"/>
              </a:ext>
            </a:extLst>
          </p:cNvPr>
          <p:cNvSpPr txBox="1">
            <a:spLocks noChangeArrowheads="1"/>
          </p:cNvSpPr>
          <p:nvPr/>
        </p:nvSpPr>
        <p:spPr bwMode="auto">
          <a:xfrm>
            <a:off x="2349501" y="2595880"/>
            <a:ext cx="25765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a:latin typeface="Calibri" panose="020F0502020204030204" pitchFamily="34" charset="0"/>
              </a:rPr>
              <a:t>Relative Amplitude </a:t>
            </a:r>
            <a:r>
              <a:rPr lang="de-DE" altLang="de-DE" sz="1800" b="1">
                <a:latin typeface="Symbol" panose="05050102010706020507" pitchFamily="18" charset="2"/>
              </a:rPr>
              <a:t>D</a:t>
            </a:r>
            <a:r>
              <a:rPr lang="de-DE" altLang="de-DE" sz="1800" b="1"/>
              <a:t>S/S</a:t>
            </a:r>
          </a:p>
        </p:txBody>
      </p:sp>
      <p:sp>
        <p:nvSpPr>
          <p:cNvPr id="14" name="Textfeld 2">
            <a:extLst>
              <a:ext uri="{FF2B5EF4-FFF2-40B4-BE49-F238E27FC236}">
                <a16:creationId xmlns:a16="http://schemas.microsoft.com/office/drawing/2014/main" id="{4B32A062-981E-671F-3700-3F6721F49986}"/>
              </a:ext>
            </a:extLst>
          </p:cNvPr>
          <p:cNvSpPr txBox="1">
            <a:spLocks noChangeArrowheads="1"/>
          </p:cNvSpPr>
          <p:nvPr/>
        </p:nvSpPr>
        <p:spPr bwMode="auto">
          <a:xfrm>
            <a:off x="6672263" y="2595880"/>
            <a:ext cx="25844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a:latin typeface="Calibri" panose="020F0502020204030204" pitchFamily="34" charset="0"/>
              </a:rPr>
              <a:t>Phase of µ-Motion Signal</a:t>
            </a:r>
          </a:p>
        </p:txBody>
      </p:sp>
      <p:sp>
        <p:nvSpPr>
          <p:cNvPr id="15" name="Rechteck 14">
            <a:extLst>
              <a:ext uri="{FF2B5EF4-FFF2-40B4-BE49-F238E27FC236}">
                <a16:creationId xmlns:a16="http://schemas.microsoft.com/office/drawing/2014/main" id="{32EA1D26-C00B-7E46-EBC5-4CDD7978A2BD}"/>
              </a:ext>
            </a:extLst>
          </p:cNvPr>
          <p:cNvSpPr/>
          <p:nvPr/>
        </p:nvSpPr>
        <p:spPr bwMode="auto">
          <a:xfrm>
            <a:off x="10102850" y="2184401"/>
            <a:ext cx="50800" cy="29940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pic>
        <p:nvPicPr>
          <p:cNvPr id="16" name="Picture 3">
            <a:extLst>
              <a:ext uri="{FF2B5EF4-FFF2-40B4-BE49-F238E27FC236}">
                <a16:creationId xmlns:a16="http://schemas.microsoft.com/office/drawing/2014/main" id="{50B072A9-6B48-F1FB-FA67-CF28CC130F9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188076" y="3002281"/>
            <a:ext cx="4138613" cy="29686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7" name="Picture 14">
            <a:extLst>
              <a:ext uri="{FF2B5EF4-FFF2-40B4-BE49-F238E27FC236}">
                <a16:creationId xmlns:a16="http://schemas.microsoft.com/office/drawing/2014/main" id="{5A3DA78D-ABA0-D961-DC33-3AFBE1D52CD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43064" y="2868931"/>
            <a:ext cx="4359275" cy="31019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4047" name="Textfeld 19">
            <a:extLst>
              <a:ext uri="{FF2B5EF4-FFF2-40B4-BE49-F238E27FC236}">
                <a16:creationId xmlns:a16="http://schemas.microsoft.com/office/drawing/2014/main" id="{4751EF48-4E9F-6D3D-D003-4F36B8CFADC1}"/>
              </a:ext>
            </a:extLst>
          </p:cNvPr>
          <p:cNvSpPr txBox="1">
            <a:spLocks noChangeArrowheads="1"/>
          </p:cNvSpPr>
          <p:nvPr/>
        </p:nvSpPr>
        <p:spPr bwMode="auto">
          <a:xfrm>
            <a:off x="4951414" y="3329305"/>
            <a:ext cx="4921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solidFill>
                  <a:srgbClr val="0070C0"/>
                </a:solidFill>
              </a:rPr>
              <a:t>old</a:t>
            </a:r>
          </a:p>
        </p:txBody>
      </p:sp>
      <p:sp>
        <p:nvSpPr>
          <p:cNvPr id="44048" name="Textfeld 20">
            <a:extLst>
              <a:ext uri="{FF2B5EF4-FFF2-40B4-BE49-F238E27FC236}">
                <a16:creationId xmlns:a16="http://schemas.microsoft.com/office/drawing/2014/main" id="{A87CF448-E7AE-F474-6AB2-13459AB105CD}"/>
              </a:ext>
            </a:extLst>
          </p:cNvPr>
          <p:cNvSpPr txBox="1">
            <a:spLocks noChangeArrowheads="1"/>
          </p:cNvSpPr>
          <p:nvPr/>
        </p:nvSpPr>
        <p:spPr bwMode="auto">
          <a:xfrm>
            <a:off x="2614613" y="3329305"/>
            <a:ext cx="6080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solidFill>
                  <a:srgbClr val="FFA605"/>
                </a:solidFill>
              </a:rPr>
              <a:t>new</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grpId="0" nodeType="with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5611"/>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25611" grpId="0"/>
      <p:bldP spid="1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619286" y="2219719"/>
            <a:ext cx="9176999" cy="430887"/>
          </a:xfrm>
          <a:prstGeom prst="rect">
            <a:avLst/>
          </a:prstGeom>
          <a:noFill/>
        </p:spPr>
        <p:txBody>
          <a:bodyPr wrap="none" rtlCol="0">
            <a:spAutoFit/>
          </a:bodyPr>
          <a:lstStyle/>
          <a:p>
            <a:pPr algn="ctr">
              <a:spcAft>
                <a:spcPts val="600"/>
              </a:spcAft>
            </a:pPr>
            <a:r>
              <a:rPr lang="de-DE" sz="2200" dirty="0" err="1">
                <a:solidFill>
                  <a:srgbClr val="C00000"/>
                </a:solidFill>
                <a:latin typeface="Calibri" panose="020F0502020204030204" pitchFamily="34" charset="0"/>
                <a:cs typeface="Calibri" panose="020F0502020204030204" pitchFamily="34" charset="0"/>
              </a:rPr>
              <a:t>atomic</a:t>
            </a:r>
            <a:r>
              <a:rPr lang="de-DE" sz="2200" dirty="0">
                <a:solidFill>
                  <a:srgbClr val="C00000"/>
                </a:solidFill>
                <a:latin typeface="Calibri" panose="020F0502020204030204" pitchFamily="34" charset="0"/>
                <a:cs typeface="Calibri" panose="020F0502020204030204" pitchFamily="34" charset="0"/>
              </a:rPr>
              <a:t> </a:t>
            </a:r>
            <a:r>
              <a:rPr lang="de-DE" sz="2200" dirty="0" err="1">
                <a:solidFill>
                  <a:srgbClr val="C00000"/>
                </a:solidFill>
                <a:latin typeface="Calibri" panose="020F0502020204030204" pitchFamily="34" charset="0"/>
                <a:cs typeface="Calibri" panose="020F0502020204030204" pitchFamily="34" charset="0"/>
              </a:rPr>
              <a:t>resolution</a:t>
            </a:r>
            <a:r>
              <a:rPr lang="de-DE" sz="2200" b="1" dirty="0">
                <a:solidFill>
                  <a:srgbClr val="C00000"/>
                </a:solidFill>
                <a:latin typeface="Calibri" panose="020F0502020204030204" pitchFamily="34" charset="0"/>
                <a:cs typeface="Calibri" panose="020F0502020204030204" pitchFamily="34" charset="0"/>
              </a:rPr>
              <a:t>:  </a:t>
            </a:r>
            <a:r>
              <a:rPr lang="de-DE" sz="2200" b="1" dirty="0" err="1">
                <a:solidFill>
                  <a:srgbClr val="C00000"/>
                </a:solidFill>
                <a:latin typeface="Calibri" panose="020F0502020204030204" pitchFamily="34" charset="0"/>
                <a:cs typeface="Calibri" panose="020F0502020204030204" pitchFamily="34" charset="0"/>
              </a:rPr>
              <a:t>nm</a:t>
            </a:r>
            <a:r>
              <a:rPr lang="de-DE" sz="2200" b="1" dirty="0">
                <a:solidFill>
                  <a:srgbClr val="C00000"/>
                </a:solidFill>
                <a:latin typeface="Calibri" panose="020F0502020204030204" pitchFamily="34" charset="0"/>
                <a:cs typeface="Calibri" panose="020F0502020204030204" pitchFamily="34" charset="0"/>
              </a:rPr>
              <a:t> </a:t>
            </a:r>
            <a:r>
              <a:rPr lang="de-DE" sz="2200" dirty="0" err="1">
                <a:solidFill>
                  <a:srgbClr val="C00000"/>
                </a:solidFill>
                <a:latin typeface="Calibri" panose="020F0502020204030204" pitchFamily="34" charset="0"/>
                <a:cs typeface="Calibri" panose="020F0502020204030204" pitchFamily="34" charset="0"/>
              </a:rPr>
              <a:t>micromotion</a:t>
            </a:r>
            <a:r>
              <a:rPr lang="de-DE" sz="2200" dirty="0">
                <a:solidFill>
                  <a:srgbClr val="C00000"/>
                </a:solidFill>
                <a:latin typeface="Calibri" panose="020F0502020204030204" pitchFamily="34" charset="0"/>
                <a:cs typeface="Calibri" panose="020F0502020204030204" pitchFamily="34" charset="0"/>
              </a:rPr>
              <a:t> </a:t>
            </a:r>
            <a:r>
              <a:rPr lang="de-DE" sz="2200" dirty="0" err="1">
                <a:solidFill>
                  <a:srgbClr val="C00000"/>
                </a:solidFill>
                <a:latin typeface="Calibri" panose="020F0502020204030204" pitchFamily="34" charset="0"/>
                <a:cs typeface="Calibri" panose="020F0502020204030204" pitchFamily="34" charset="0"/>
              </a:rPr>
              <a:t>amplitudes</a:t>
            </a:r>
            <a:r>
              <a:rPr lang="de-DE" sz="2200" dirty="0">
                <a:solidFill>
                  <a:srgbClr val="C00000"/>
                </a:solidFill>
                <a:latin typeface="Calibri" panose="020F0502020204030204" pitchFamily="34" charset="0"/>
                <a:cs typeface="Calibri" panose="020F0502020204030204" pitchFamily="34" charset="0"/>
              </a:rPr>
              <a:t>    &amp;   temporal </a:t>
            </a:r>
            <a:r>
              <a:rPr lang="de-DE" sz="2200" dirty="0" err="1">
                <a:solidFill>
                  <a:srgbClr val="C00000"/>
                </a:solidFill>
                <a:latin typeface="Calibri" panose="020F0502020204030204" pitchFamily="34" charset="0"/>
                <a:cs typeface="Calibri" panose="020F0502020204030204" pitchFamily="34" charset="0"/>
              </a:rPr>
              <a:t>resolution</a:t>
            </a:r>
            <a:r>
              <a:rPr lang="de-DE" sz="2200" b="1" dirty="0">
                <a:solidFill>
                  <a:srgbClr val="C00000"/>
                </a:solidFill>
                <a:latin typeface="Calibri" panose="020F0502020204030204" pitchFamily="34" charset="0"/>
                <a:cs typeface="Calibri" panose="020F0502020204030204" pitchFamily="34" charset="0"/>
              </a:rPr>
              <a:t>:  </a:t>
            </a:r>
            <a:r>
              <a:rPr lang="de-DE" sz="2200" b="1" dirty="0" err="1">
                <a:solidFill>
                  <a:srgbClr val="C00000"/>
                </a:solidFill>
                <a:latin typeface="Calibri" panose="020F0502020204030204" pitchFamily="34" charset="0"/>
                <a:cs typeface="Calibri" panose="020F0502020204030204" pitchFamily="34" charset="0"/>
              </a:rPr>
              <a:t>ns</a:t>
            </a:r>
            <a:r>
              <a:rPr lang="de-DE" sz="2200" b="1" dirty="0">
                <a:solidFill>
                  <a:srgbClr val="C00000"/>
                </a:solidFill>
                <a:latin typeface="Calibri" panose="020F0502020204030204" pitchFamily="34" charset="0"/>
                <a:cs typeface="Calibri" panose="020F0502020204030204" pitchFamily="34" charset="0"/>
              </a:rPr>
              <a:t>  </a:t>
            </a:r>
          </a:p>
        </p:txBody>
      </p:sp>
      <p:pic>
        <p:nvPicPr>
          <p:cNvPr id="5" name="Picture 2">
            <a:extLst>
              <a:ext uri="{FF2B5EF4-FFF2-40B4-BE49-F238E27FC236}">
                <a16:creationId xmlns:a16="http://schemas.microsoft.com/office/drawing/2014/main" id="{2780F649-5E6D-44C0-8019-EDC6E84A6FA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5023" y="1054208"/>
            <a:ext cx="11585526" cy="10498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Untertitel 3">
            <a:extLst>
              <a:ext uri="{FF2B5EF4-FFF2-40B4-BE49-F238E27FC236}">
                <a16:creationId xmlns:a16="http://schemas.microsoft.com/office/drawing/2014/main" id="{90119781-FF3E-45DA-8A59-056B34466521}"/>
              </a:ext>
            </a:extLst>
          </p:cNvPr>
          <p:cNvSpPr>
            <a:spLocks noGrp="1"/>
          </p:cNvSpPr>
          <p:nvPr>
            <p:ph type="subTitle" idx="1"/>
          </p:nvPr>
        </p:nvSpPr>
        <p:spPr>
          <a:xfrm>
            <a:off x="0" y="72736"/>
            <a:ext cx="12192000" cy="761020"/>
          </a:xfrm>
        </p:spPr>
        <p:txBody>
          <a:bodyPr/>
          <a:lstStyle/>
          <a:p>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Atomically</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resolved</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micromotion</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of</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individual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ions</a:t>
            </a:r>
            <a:endParaRPr lang="de-DE" sz="3600" dirty="0">
              <a:solidFill>
                <a:schemeClr val="bg1"/>
              </a:solidFill>
              <a:latin typeface="Calibri" panose="020F0502020204030204" pitchFamily="34" charset="0"/>
              <a:cs typeface="Calibri" panose="020F0502020204030204" pitchFamily="34" charset="0"/>
            </a:endParaRPr>
          </a:p>
        </p:txBody>
      </p:sp>
      <p:sp>
        <p:nvSpPr>
          <p:cNvPr id="10" name="Textfeld 9">
            <a:extLst>
              <a:ext uri="{FF2B5EF4-FFF2-40B4-BE49-F238E27FC236}">
                <a16:creationId xmlns:a16="http://schemas.microsoft.com/office/drawing/2014/main" id="{6320787B-BE0B-28CE-B6D4-4E52C4CBD692}"/>
              </a:ext>
            </a:extLst>
          </p:cNvPr>
          <p:cNvSpPr txBox="1"/>
          <p:nvPr/>
        </p:nvSpPr>
        <p:spPr>
          <a:xfrm>
            <a:off x="7518985" y="3641642"/>
            <a:ext cx="3843429" cy="1319272"/>
          </a:xfrm>
          <a:prstGeom prst="rect">
            <a:avLst/>
          </a:prstGeom>
          <a:noFill/>
        </p:spPr>
        <p:txBody>
          <a:bodyPr wrap="square">
            <a:spAutoFit/>
          </a:bodyPr>
          <a:lstStyle/>
          <a:p>
            <a:pPr algn="ctr" eaLnBrk="1" hangingPunct="1">
              <a:lnSpc>
                <a:spcPct val="110000"/>
              </a:lnSpc>
              <a:spcBef>
                <a:spcPts val="1200"/>
              </a:spcBef>
              <a:spcAft>
                <a:spcPts val="600"/>
              </a:spcAft>
              <a:defRPr/>
            </a:pPr>
            <a:r>
              <a:rPr lang="de-DE" altLang="de-DE" sz="2000" b="1" dirty="0">
                <a:latin typeface="Calibri" panose="020F0502020204030204" pitchFamily="34" charset="0"/>
                <a:sym typeface="Wingdings" pitchFamily="2" charset="2"/>
              </a:rPr>
              <a:t>Time </a:t>
            </a:r>
            <a:r>
              <a:rPr lang="de-DE" altLang="de-DE" sz="2000" b="1" dirty="0" err="1">
                <a:latin typeface="Calibri" panose="020F0502020204030204" pitchFamily="34" charset="0"/>
                <a:sym typeface="Wingdings" pitchFamily="2" charset="2"/>
              </a:rPr>
              <a:t>dilation</a:t>
            </a:r>
            <a:r>
              <a:rPr lang="de-DE" altLang="de-DE" sz="2000" b="1" dirty="0">
                <a:latin typeface="Calibri" panose="020F0502020204030204" pitchFamily="34" charset="0"/>
                <a:sym typeface="Wingdings" pitchFamily="2" charset="2"/>
              </a:rPr>
              <a:t> </a:t>
            </a:r>
            <a:r>
              <a:rPr lang="de-DE" altLang="de-DE" sz="2000" b="1" dirty="0" err="1">
                <a:latin typeface="Calibri" panose="020F0502020204030204" pitchFamily="34" charset="0"/>
                <a:sym typeface="Wingdings" pitchFamily="2" charset="2"/>
              </a:rPr>
              <a:t>of</a:t>
            </a:r>
            <a:r>
              <a:rPr lang="de-DE" altLang="de-DE" sz="2000" b="1" dirty="0">
                <a:latin typeface="Calibri" panose="020F0502020204030204" pitchFamily="34" charset="0"/>
                <a:sym typeface="Wingdings" pitchFamily="2" charset="2"/>
              </a:rPr>
              <a:t> individual </a:t>
            </a:r>
            <a:r>
              <a:rPr lang="de-DE" altLang="de-DE" sz="2000" b="1" dirty="0" err="1">
                <a:latin typeface="Calibri" panose="020F0502020204030204" pitchFamily="34" charset="0"/>
                <a:sym typeface="Wingdings" pitchFamily="2" charset="2"/>
              </a:rPr>
              <a:t>ions</a:t>
            </a:r>
            <a:r>
              <a:rPr lang="de-DE" altLang="de-DE" sz="2000" b="1" dirty="0">
                <a:latin typeface="Calibri" panose="020F0502020204030204" pitchFamily="34" charset="0"/>
                <a:sym typeface="Wingdings" pitchFamily="2" charset="2"/>
              </a:rPr>
              <a:t> </a:t>
            </a:r>
            <a:br>
              <a:rPr lang="de-DE" altLang="de-DE" sz="2000" b="1" dirty="0">
                <a:latin typeface="Calibri" panose="020F0502020204030204" pitchFamily="34" charset="0"/>
                <a:sym typeface="Wingdings" pitchFamily="2" charset="2"/>
              </a:rPr>
            </a:br>
            <a:r>
              <a:rPr lang="de-DE" altLang="de-DE" sz="2000" dirty="0">
                <a:latin typeface="Calibri" panose="020F0502020204030204" pitchFamily="34" charset="0"/>
                <a:sym typeface="Wingdings" pitchFamily="2" charset="2"/>
              </a:rPr>
              <a:t>due </a:t>
            </a:r>
            <a:r>
              <a:rPr lang="de-DE" altLang="de-DE" sz="2000" dirty="0" err="1">
                <a:latin typeface="Calibri" panose="020F0502020204030204" pitchFamily="34" charset="0"/>
                <a:sym typeface="Wingdings" pitchFamily="2" charset="2"/>
              </a:rPr>
              <a:t>to</a:t>
            </a:r>
            <a:r>
              <a:rPr lang="de-DE" altLang="de-DE" sz="2000" dirty="0">
                <a:latin typeface="Calibri" panose="020F0502020204030204" pitchFamily="34" charset="0"/>
                <a:sym typeface="Wingdings" pitchFamily="2" charset="2"/>
              </a:rPr>
              <a:t> </a:t>
            </a:r>
            <a:r>
              <a:rPr lang="de-DE" altLang="de-DE" sz="2000" dirty="0" err="1">
                <a:latin typeface="Calibri" panose="020F0502020204030204" pitchFamily="34" charset="0"/>
                <a:sym typeface="Wingdings" pitchFamily="2" charset="2"/>
              </a:rPr>
              <a:t>rf</a:t>
            </a:r>
            <a:r>
              <a:rPr lang="de-DE" altLang="de-DE" sz="2000" dirty="0">
                <a:latin typeface="Calibri" panose="020F0502020204030204" pitchFamily="34" charset="0"/>
                <a:sym typeface="Wingdings" pitchFamily="2" charset="2"/>
              </a:rPr>
              <a:t> </a:t>
            </a:r>
            <a:r>
              <a:rPr lang="de-DE" altLang="de-DE" sz="2000" dirty="0" err="1">
                <a:latin typeface="Calibri" panose="020F0502020204030204" pitchFamily="34" charset="0"/>
                <a:sym typeface="Wingdings" pitchFamily="2" charset="2"/>
              </a:rPr>
              <a:t>motion</a:t>
            </a:r>
            <a:r>
              <a:rPr lang="de-DE" altLang="de-DE" sz="2000" dirty="0">
                <a:latin typeface="Calibri" panose="020F0502020204030204" pitchFamily="34" charset="0"/>
                <a:sym typeface="Wingdings" pitchFamily="2" charset="2"/>
              </a:rPr>
              <a:t>: </a:t>
            </a:r>
            <a:r>
              <a:rPr lang="de-DE" altLang="de-DE" sz="2000" b="1" dirty="0">
                <a:solidFill>
                  <a:srgbClr val="C00000"/>
                </a:solidFill>
                <a:latin typeface="Calibri" panose="020F0502020204030204" pitchFamily="34" charset="0"/>
                <a:sym typeface="Wingdings" pitchFamily="2" charset="2"/>
              </a:rPr>
              <a:t>     </a:t>
            </a:r>
          </a:p>
          <a:p>
            <a:pPr algn="ctr" eaLnBrk="1" hangingPunct="1">
              <a:lnSpc>
                <a:spcPct val="110000"/>
              </a:lnSpc>
              <a:spcBef>
                <a:spcPts val="1200"/>
              </a:spcBef>
              <a:spcAft>
                <a:spcPts val="600"/>
              </a:spcAft>
              <a:defRPr/>
            </a:pPr>
            <a:r>
              <a:rPr lang="de-DE" altLang="de-DE" sz="2000" b="1" dirty="0">
                <a:solidFill>
                  <a:srgbClr val="C00000"/>
                </a:solidFill>
                <a:latin typeface="Calibri" panose="020F0502020204030204" pitchFamily="34" charset="0"/>
                <a:sym typeface="Wingdings" pitchFamily="2" charset="2"/>
              </a:rPr>
              <a:t>|</a:t>
            </a:r>
            <a:r>
              <a:rPr lang="de-DE" altLang="de-DE" sz="2000" b="1" dirty="0" err="1">
                <a:solidFill>
                  <a:srgbClr val="C00000"/>
                </a:solidFill>
                <a:latin typeface="Symbol" panose="05050102010706020507" pitchFamily="18" charset="2"/>
                <a:sym typeface="Wingdings" pitchFamily="2" charset="2"/>
              </a:rPr>
              <a:t>Dn</a:t>
            </a:r>
            <a:r>
              <a:rPr lang="de-DE" altLang="de-DE" sz="2000" b="1" dirty="0">
                <a:solidFill>
                  <a:srgbClr val="C00000"/>
                </a:solidFill>
                <a:latin typeface="Symbol" panose="05050102010706020507" pitchFamily="18" charset="2"/>
                <a:sym typeface="Wingdings" pitchFamily="2" charset="2"/>
              </a:rPr>
              <a:t>/n</a:t>
            </a:r>
            <a:r>
              <a:rPr lang="de-DE" altLang="de-DE" sz="2000" b="1" dirty="0">
                <a:solidFill>
                  <a:srgbClr val="C00000"/>
                </a:solidFill>
                <a:latin typeface="Calibri" panose="020F0502020204030204" pitchFamily="34" charset="0"/>
                <a:sym typeface="Wingdings" pitchFamily="2" charset="2"/>
              </a:rPr>
              <a:t>|</a:t>
            </a:r>
            <a:r>
              <a:rPr lang="de-DE" altLang="de-DE" sz="2000" b="1" baseline="-25000" dirty="0">
                <a:solidFill>
                  <a:srgbClr val="C00000"/>
                </a:solidFill>
                <a:latin typeface="Calibri" panose="020F0502020204030204" pitchFamily="34" charset="0"/>
                <a:sym typeface="Wingdings" pitchFamily="2" charset="2"/>
              </a:rPr>
              <a:t>D2</a:t>
            </a:r>
            <a:r>
              <a:rPr lang="de-DE" altLang="de-DE" sz="2000" b="1" dirty="0">
                <a:solidFill>
                  <a:srgbClr val="C00000"/>
                </a:solidFill>
                <a:latin typeface="Calibri" panose="020F0502020204030204" pitchFamily="34" charset="0"/>
                <a:sym typeface="Wingdings" pitchFamily="2" charset="2"/>
              </a:rPr>
              <a:t> &lt; 1 </a:t>
            </a:r>
            <a:r>
              <a:rPr lang="de-DE" altLang="de-DE" sz="2000" b="1" dirty="0">
                <a:solidFill>
                  <a:srgbClr val="C00000"/>
                </a:solidFill>
                <a:latin typeface="Calibri" panose="020F0502020204030204" pitchFamily="34" charset="0"/>
                <a:cs typeface="Arial"/>
                <a:sym typeface="Mathematica1" pitchFamily="2" charset="2"/>
              </a:rPr>
              <a:t>×</a:t>
            </a:r>
            <a:r>
              <a:rPr lang="de-DE" altLang="de-DE" sz="2000" b="1" dirty="0">
                <a:solidFill>
                  <a:srgbClr val="C00000"/>
                </a:solidFill>
                <a:latin typeface="Calibri" panose="020F0502020204030204" pitchFamily="34" charset="0"/>
                <a:sym typeface="Mathematica1" pitchFamily="2" charset="2"/>
              </a:rPr>
              <a:t> </a:t>
            </a:r>
            <a:r>
              <a:rPr lang="de-DE" altLang="de-DE" sz="2000" b="1" dirty="0">
                <a:solidFill>
                  <a:srgbClr val="C00000"/>
                </a:solidFill>
                <a:latin typeface="Calibri" panose="020F0502020204030204" pitchFamily="34" charset="0"/>
                <a:sym typeface="Wingdings" pitchFamily="2" charset="2"/>
              </a:rPr>
              <a:t>10</a:t>
            </a:r>
            <a:r>
              <a:rPr lang="de-DE" altLang="de-DE" sz="2000" b="1" baseline="30000" dirty="0">
                <a:solidFill>
                  <a:srgbClr val="C00000"/>
                </a:solidFill>
                <a:latin typeface="Calibri" panose="020F0502020204030204" pitchFamily="34" charset="0"/>
                <a:sym typeface="Wingdings" pitchFamily="2" charset="2"/>
              </a:rPr>
              <a:t>-19</a:t>
            </a:r>
            <a:r>
              <a:rPr lang="de-DE" altLang="de-DE" sz="2000" b="1" dirty="0">
                <a:solidFill>
                  <a:srgbClr val="C00000"/>
                </a:solidFill>
                <a:latin typeface="Calibri" panose="020F0502020204030204" pitchFamily="34" charset="0"/>
                <a:sym typeface="Wingdings" pitchFamily="2" charset="2"/>
              </a:rPr>
              <a:t> </a:t>
            </a:r>
            <a:r>
              <a:rPr lang="de-DE" altLang="de-DE" sz="2000" b="1" baseline="30000" dirty="0">
                <a:solidFill>
                  <a:srgbClr val="C00000"/>
                </a:solidFill>
                <a:latin typeface="Calibri" panose="020F0502020204030204" pitchFamily="34" charset="0"/>
                <a:sym typeface="Wingdings" pitchFamily="2" charset="2"/>
              </a:rPr>
              <a:t> </a:t>
            </a:r>
            <a:r>
              <a:rPr lang="de-DE" altLang="de-DE" sz="2000" b="1" dirty="0" err="1">
                <a:solidFill>
                  <a:srgbClr val="C00000"/>
                </a:solidFill>
                <a:latin typeface="Calibri" panose="020F0502020204030204" pitchFamily="34" charset="0"/>
                <a:sym typeface="Wingdings" pitchFamily="2" charset="2"/>
              </a:rPr>
              <a:t>over</a:t>
            </a:r>
            <a:r>
              <a:rPr lang="de-DE" altLang="de-DE" sz="2000" b="1" dirty="0">
                <a:solidFill>
                  <a:srgbClr val="C00000"/>
                </a:solidFill>
                <a:latin typeface="Calibri" panose="020F0502020204030204" pitchFamily="34" charset="0"/>
                <a:sym typeface="Wingdings" pitchFamily="2" charset="2"/>
              </a:rPr>
              <a:t> 300 µm</a:t>
            </a:r>
          </a:p>
        </p:txBody>
      </p:sp>
      <p:sp>
        <p:nvSpPr>
          <p:cNvPr id="11" name="Rechteck 10">
            <a:extLst>
              <a:ext uri="{FF2B5EF4-FFF2-40B4-BE49-F238E27FC236}">
                <a16:creationId xmlns:a16="http://schemas.microsoft.com/office/drawing/2014/main" id="{321F2996-E0C2-29C1-8414-E1712679ED24}"/>
              </a:ext>
            </a:extLst>
          </p:cNvPr>
          <p:cNvSpPr/>
          <p:nvPr/>
        </p:nvSpPr>
        <p:spPr>
          <a:xfrm>
            <a:off x="177046" y="6415932"/>
            <a:ext cx="11823503" cy="369332"/>
          </a:xfrm>
          <a:prstGeom prst="rect">
            <a:avLst/>
          </a:prstGeom>
          <a:solidFill>
            <a:schemeClr val="bg1">
              <a:lumMod val="95000"/>
            </a:schemeClr>
          </a:solidFill>
        </p:spPr>
        <p:txBody>
          <a:bodyPr wrap="square">
            <a:spAutoFit/>
          </a:bodyPr>
          <a:lstStyle/>
          <a:p>
            <a:r>
              <a:rPr lang="en-US" dirty="0">
                <a:latin typeface="Calibri" panose="020F0502020204030204" pitchFamily="34" charset="0"/>
                <a:cs typeface="Calibri" panose="020F0502020204030204" pitchFamily="34" charset="0"/>
              </a:rPr>
              <a:t>Keller </a:t>
            </a:r>
            <a:r>
              <a:rPr lang="en-US" i="1" dirty="0">
                <a:latin typeface="Calibri" panose="020F0502020204030204" pitchFamily="34" charset="0"/>
                <a:cs typeface="Calibri" panose="020F0502020204030204" pitchFamily="34" charset="0"/>
              </a:rPr>
              <a:t>et al.,   </a:t>
            </a:r>
            <a:r>
              <a:rPr lang="en-US" dirty="0">
                <a:latin typeface="Calibri" panose="020F0502020204030204" pitchFamily="34" charset="0"/>
                <a:cs typeface="Calibri" panose="020F0502020204030204" pitchFamily="34" charset="0"/>
              </a:rPr>
              <a:t>“</a:t>
            </a:r>
            <a:r>
              <a:rPr lang="en-US" b="1" dirty="0">
                <a:latin typeface="Calibri" panose="020F0502020204030204" pitchFamily="34" charset="0"/>
                <a:cs typeface="Calibri" panose="020F0502020204030204" pitchFamily="34" charset="0"/>
              </a:rPr>
              <a:t>Probing Time Dilation in Coulomb Crystals in a high-precision Ion Trap</a:t>
            </a:r>
            <a:r>
              <a:rPr lang="en-US" dirty="0">
                <a:latin typeface="Calibri" panose="020F0502020204030204" pitchFamily="34" charset="0"/>
                <a:cs typeface="Calibri" panose="020F0502020204030204" pitchFamily="34" charset="0"/>
              </a:rPr>
              <a:t>”,   Phys. Rev. Appl. (</a:t>
            </a:r>
            <a:r>
              <a:rPr lang="en-US" b="1" dirty="0">
                <a:latin typeface="Calibri" panose="020F0502020204030204" pitchFamily="34" charset="0"/>
                <a:cs typeface="Calibri" panose="020F0502020204030204" pitchFamily="34" charset="0"/>
              </a:rPr>
              <a:t>2019</a:t>
            </a:r>
            <a:r>
              <a:rPr lang="en-US" dirty="0">
                <a:latin typeface="Calibri" panose="020F0502020204030204" pitchFamily="34" charset="0"/>
                <a:cs typeface="Calibri" panose="020F0502020204030204" pitchFamily="34" charset="0"/>
              </a:rPr>
              <a:t>) </a:t>
            </a:r>
          </a:p>
        </p:txBody>
      </p:sp>
      <p:pic>
        <p:nvPicPr>
          <p:cNvPr id="12" name="Picture 26" descr="C:\Users\didier01\Documents\Reports\20170327-Arbeitsplannung\Docs\EMMImageIntensifier.png">
            <a:extLst>
              <a:ext uri="{FF2B5EF4-FFF2-40B4-BE49-F238E27FC236}">
                <a16:creationId xmlns:a16="http://schemas.microsoft.com/office/drawing/2014/main" id="{286FB5E9-B48E-B6A5-097F-7AEC3D7C8CE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7022" t="8957" r="13051" b="5273"/>
          <a:stretch>
            <a:fillRect/>
          </a:stretch>
        </p:blipFill>
        <p:spPr bwMode="auto">
          <a:xfrm>
            <a:off x="2340627" y="2822954"/>
            <a:ext cx="4688682" cy="3510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53437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chteck 8">
            <a:extLst>
              <a:ext uri="{FF2B5EF4-FFF2-40B4-BE49-F238E27FC236}">
                <a16:creationId xmlns:a16="http://schemas.microsoft.com/office/drawing/2014/main" id="{E4C19522-3770-4B04-9F48-226DAD0EDB0D}"/>
              </a:ext>
            </a:extLst>
          </p:cNvPr>
          <p:cNvSpPr>
            <a:spLocks noChangeArrowheads="1"/>
          </p:cNvSpPr>
          <p:nvPr/>
        </p:nvSpPr>
        <p:spPr bwMode="auto">
          <a:xfrm>
            <a:off x="5188036" y="1450705"/>
            <a:ext cx="6826092" cy="2054793"/>
          </a:xfrm>
          <a:prstGeom prst="rect">
            <a:avLst/>
          </a:prstGeom>
          <a:solidFill>
            <a:schemeClr val="bg1"/>
          </a:solidFill>
          <a:ln>
            <a:noFill/>
          </a:ln>
        </p:spPr>
        <p:txBody>
          <a:bodyPr wrap="squar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342900" indent="-342900" eaLnBrk="1" hangingPunct="1">
              <a:lnSpc>
                <a:spcPct val="110000"/>
              </a:lnSpc>
              <a:spcBef>
                <a:spcPts val="1200"/>
              </a:spcBef>
              <a:spcAft>
                <a:spcPts val="600"/>
              </a:spcAft>
              <a:buFont typeface="Arial" panose="020B0604020202020204" pitchFamily="34" charset="0"/>
              <a:buChar char="•"/>
              <a:defRPr/>
            </a:pPr>
            <a:r>
              <a:rPr lang="de-DE" altLang="de-DE" sz="2200" b="1" dirty="0">
                <a:latin typeface="Calibri" panose="020F0502020204030204" pitchFamily="34" charset="0"/>
                <a:sym typeface="Wingdings" pitchFamily="2" charset="2"/>
              </a:rPr>
              <a:t>Time </a:t>
            </a:r>
            <a:r>
              <a:rPr lang="de-DE" altLang="de-DE" sz="2200" b="1" dirty="0" err="1">
                <a:latin typeface="Calibri" panose="020F0502020204030204" pitchFamily="34" charset="0"/>
                <a:sym typeface="Wingdings" pitchFamily="2" charset="2"/>
              </a:rPr>
              <a:t>dilation</a:t>
            </a:r>
            <a:r>
              <a:rPr lang="de-DE" altLang="de-DE" sz="2200" b="1" dirty="0">
                <a:latin typeface="Calibri" panose="020F0502020204030204" pitchFamily="34" charset="0"/>
                <a:sym typeface="Wingdings" pitchFamily="2" charset="2"/>
              </a:rPr>
              <a:t> shift </a:t>
            </a:r>
            <a:r>
              <a:rPr lang="de-DE" altLang="de-DE" sz="2200" b="1" dirty="0" err="1">
                <a:latin typeface="Calibri" panose="020F0502020204030204" pitchFamily="34" charset="0"/>
                <a:sym typeface="Wingdings" pitchFamily="2" charset="2"/>
              </a:rPr>
              <a:t>of</a:t>
            </a:r>
            <a:r>
              <a:rPr lang="de-DE" altLang="de-DE" sz="2200" b="1" dirty="0">
                <a:latin typeface="Calibri" panose="020F0502020204030204" pitchFamily="34" charset="0"/>
                <a:sym typeface="Wingdings" pitchFamily="2" charset="2"/>
              </a:rPr>
              <a:t> individual </a:t>
            </a:r>
            <a:r>
              <a:rPr lang="de-DE" altLang="de-DE" sz="2200" b="1" dirty="0" err="1">
                <a:latin typeface="Calibri" panose="020F0502020204030204" pitchFamily="34" charset="0"/>
                <a:sym typeface="Wingdings" pitchFamily="2" charset="2"/>
              </a:rPr>
              <a:t>ions</a:t>
            </a:r>
            <a:r>
              <a:rPr lang="de-DE" altLang="de-DE" sz="2200" b="1" dirty="0">
                <a:latin typeface="Calibri" panose="020F0502020204030204" pitchFamily="34" charset="0"/>
                <a:sym typeface="Wingdings" pitchFamily="2" charset="2"/>
              </a:rPr>
              <a:t> </a:t>
            </a:r>
            <a:r>
              <a:rPr lang="de-DE" altLang="de-DE" sz="2200" dirty="0">
                <a:latin typeface="Calibri" panose="020F0502020204030204" pitchFamily="34" charset="0"/>
                <a:sym typeface="Wingdings" pitchFamily="2" charset="2"/>
              </a:rPr>
              <a:t>due </a:t>
            </a:r>
            <a:r>
              <a:rPr lang="de-DE" altLang="de-DE" sz="2200" dirty="0" err="1">
                <a:latin typeface="Calibri" panose="020F0502020204030204" pitchFamily="34" charset="0"/>
                <a:sym typeface="Wingdings" pitchFamily="2" charset="2"/>
              </a:rPr>
              <a:t>to</a:t>
            </a:r>
            <a:r>
              <a:rPr lang="de-DE" altLang="de-DE" sz="2200" dirty="0">
                <a:latin typeface="Calibri" panose="020F0502020204030204" pitchFamily="34" charset="0"/>
                <a:sym typeface="Wingdings" pitchFamily="2" charset="2"/>
              </a:rPr>
              <a:t> </a:t>
            </a:r>
            <a:r>
              <a:rPr lang="de-DE" altLang="de-DE" sz="2200" dirty="0" err="1">
                <a:latin typeface="Calibri" panose="020F0502020204030204" pitchFamily="34" charset="0"/>
                <a:sym typeface="Wingdings" pitchFamily="2" charset="2"/>
              </a:rPr>
              <a:t>rf</a:t>
            </a:r>
            <a:r>
              <a:rPr lang="de-DE" altLang="de-DE" sz="2200" dirty="0">
                <a:latin typeface="Calibri" panose="020F0502020204030204" pitchFamily="34" charset="0"/>
                <a:sym typeface="Wingdings" pitchFamily="2" charset="2"/>
              </a:rPr>
              <a:t> </a:t>
            </a:r>
            <a:r>
              <a:rPr lang="de-DE" altLang="de-DE" sz="2200" dirty="0" err="1">
                <a:latin typeface="Calibri" panose="020F0502020204030204" pitchFamily="34" charset="0"/>
                <a:sym typeface="Wingdings" pitchFamily="2" charset="2"/>
              </a:rPr>
              <a:t>motion</a:t>
            </a:r>
            <a:r>
              <a:rPr lang="de-DE" altLang="de-DE" sz="2200" dirty="0">
                <a:latin typeface="Calibri" panose="020F0502020204030204" pitchFamily="34" charset="0"/>
                <a:sym typeface="Wingdings" pitchFamily="2" charset="2"/>
              </a:rPr>
              <a:t>: </a:t>
            </a:r>
          </a:p>
          <a:p>
            <a:pPr eaLnBrk="1" hangingPunct="1">
              <a:lnSpc>
                <a:spcPct val="110000"/>
              </a:lnSpc>
              <a:spcBef>
                <a:spcPts val="1200"/>
              </a:spcBef>
              <a:spcAft>
                <a:spcPts val="600"/>
              </a:spcAft>
              <a:defRPr/>
            </a:pPr>
            <a:r>
              <a:rPr lang="de-DE" altLang="de-DE" sz="2200" b="1" dirty="0">
                <a:solidFill>
                  <a:srgbClr val="C00000"/>
                </a:solidFill>
                <a:latin typeface="Calibri" panose="020F0502020204030204" pitchFamily="34" charset="0"/>
                <a:sym typeface="Wingdings" pitchFamily="2" charset="2"/>
              </a:rPr>
              <a:t>     |</a:t>
            </a:r>
            <a:r>
              <a:rPr lang="de-DE" altLang="de-DE" sz="2200" b="1" dirty="0" err="1">
                <a:solidFill>
                  <a:srgbClr val="C00000"/>
                </a:solidFill>
                <a:latin typeface="Symbol" panose="05050102010706020507" pitchFamily="18" charset="2"/>
                <a:sym typeface="Wingdings" pitchFamily="2" charset="2"/>
              </a:rPr>
              <a:t>Dn</a:t>
            </a:r>
            <a:r>
              <a:rPr lang="de-DE" altLang="de-DE" sz="2200" b="1" dirty="0">
                <a:solidFill>
                  <a:srgbClr val="C00000"/>
                </a:solidFill>
                <a:latin typeface="Symbol" panose="05050102010706020507" pitchFamily="18" charset="2"/>
                <a:sym typeface="Wingdings" pitchFamily="2" charset="2"/>
              </a:rPr>
              <a:t>/n</a:t>
            </a:r>
            <a:r>
              <a:rPr lang="de-DE" altLang="de-DE" sz="2200" b="1" dirty="0">
                <a:solidFill>
                  <a:srgbClr val="C00000"/>
                </a:solidFill>
                <a:latin typeface="Calibri" panose="020F0502020204030204" pitchFamily="34" charset="0"/>
                <a:sym typeface="Wingdings" pitchFamily="2" charset="2"/>
              </a:rPr>
              <a:t>|</a:t>
            </a:r>
            <a:r>
              <a:rPr lang="de-DE" altLang="de-DE" sz="2200" b="1" baseline="-25000" dirty="0">
                <a:solidFill>
                  <a:srgbClr val="C00000"/>
                </a:solidFill>
                <a:latin typeface="Calibri" panose="020F0502020204030204" pitchFamily="34" charset="0"/>
                <a:sym typeface="Wingdings" pitchFamily="2" charset="2"/>
              </a:rPr>
              <a:t>D2</a:t>
            </a:r>
            <a:r>
              <a:rPr lang="de-DE" altLang="de-DE" sz="2200" b="1" dirty="0">
                <a:solidFill>
                  <a:srgbClr val="C00000"/>
                </a:solidFill>
                <a:latin typeface="Calibri" panose="020F0502020204030204" pitchFamily="34" charset="0"/>
                <a:sym typeface="Wingdings" pitchFamily="2" charset="2"/>
              </a:rPr>
              <a:t> &lt; 1 </a:t>
            </a:r>
            <a:r>
              <a:rPr lang="de-DE" altLang="de-DE" sz="2200" b="1" dirty="0">
                <a:solidFill>
                  <a:srgbClr val="C00000"/>
                </a:solidFill>
                <a:latin typeface="Calibri" panose="020F0502020204030204" pitchFamily="34" charset="0"/>
                <a:cs typeface="Arial"/>
                <a:sym typeface="Mathematica1" pitchFamily="2" charset="2"/>
              </a:rPr>
              <a:t>×</a:t>
            </a:r>
            <a:r>
              <a:rPr lang="de-DE" altLang="de-DE" sz="2200" b="1" dirty="0">
                <a:solidFill>
                  <a:srgbClr val="C00000"/>
                </a:solidFill>
                <a:latin typeface="Calibri" panose="020F0502020204030204" pitchFamily="34" charset="0"/>
                <a:sym typeface="Mathematica1" pitchFamily="2" charset="2"/>
              </a:rPr>
              <a:t> </a:t>
            </a:r>
            <a:r>
              <a:rPr lang="de-DE" altLang="de-DE" sz="2200" b="1" dirty="0">
                <a:solidFill>
                  <a:srgbClr val="C00000"/>
                </a:solidFill>
                <a:latin typeface="Calibri" panose="020F0502020204030204" pitchFamily="34" charset="0"/>
                <a:sym typeface="Wingdings" pitchFamily="2" charset="2"/>
              </a:rPr>
              <a:t>10</a:t>
            </a:r>
            <a:r>
              <a:rPr lang="de-DE" altLang="de-DE" sz="2200" b="1" baseline="30000" dirty="0">
                <a:solidFill>
                  <a:srgbClr val="C00000"/>
                </a:solidFill>
                <a:latin typeface="Calibri" panose="020F0502020204030204" pitchFamily="34" charset="0"/>
                <a:sym typeface="Wingdings" pitchFamily="2" charset="2"/>
              </a:rPr>
              <a:t>-19</a:t>
            </a:r>
            <a:r>
              <a:rPr lang="de-DE" altLang="de-DE" sz="2200" b="1" dirty="0">
                <a:solidFill>
                  <a:srgbClr val="C00000"/>
                </a:solidFill>
                <a:latin typeface="Calibri" panose="020F0502020204030204" pitchFamily="34" charset="0"/>
                <a:sym typeface="Wingdings" pitchFamily="2" charset="2"/>
              </a:rPr>
              <a:t> </a:t>
            </a:r>
            <a:r>
              <a:rPr lang="de-DE" altLang="de-DE" sz="2200" b="1" baseline="30000" dirty="0">
                <a:solidFill>
                  <a:srgbClr val="C00000"/>
                </a:solidFill>
                <a:latin typeface="Calibri" panose="020F0502020204030204" pitchFamily="34" charset="0"/>
                <a:sym typeface="Wingdings" pitchFamily="2" charset="2"/>
              </a:rPr>
              <a:t> </a:t>
            </a:r>
            <a:r>
              <a:rPr lang="de-DE" altLang="de-DE" sz="2200" b="1" dirty="0" err="1">
                <a:solidFill>
                  <a:srgbClr val="C00000"/>
                </a:solidFill>
                <a:latin typeface="Calibri" panose="020F0502020204030204" pitchFamily="34" charset="0"/>
                <a:sym typeface="Wingdings" pitchFamily="2" charset="2"/>
              </a:rPr>
              <a:t>over</a:t>
            </a:r>
            <a:r>
              <a:rPr lang="de-DE" altLang="de-DE" sz="2200" b="1" dirty="0">
                <a:solidFill>
                  <a:srgbClr val="C00000"/>
                </a:solidFill>
                <a:latin typeface="Calibri" panose="020F0502020204030204" pitchFamily="34" charset="0"/>
                <a:sym typeface="Wingdings" pitchFamily="2" charset="2"/>
              </a:rPr>
              <a:t> 300 µm</a:t>
            </a:r>
          </a:p>
          <a:p>
            <a:pPr marL="342900" indent="-342900" eaLnBrk="1" hangingPunct="1">
              <a:lnSpc>
                <a:spcPct val="110000"/>
              </a:lnSpc>
              <a:spcBef>
                <a:spcPts val="1200"/>
              </a:spcBef>
              <a:buFont typeface="Arial" panose="020B0604020202020204" pitchFamily="34" charset="0"/>
              <a:buChar char="•"/>
              <a:defRPr/>
            </a:pPr>
            <a:endParaRPr lang="de-DE" altLang="de-DE" sz="2200" b="1" baseline="30000" dirty="0">
              <a:latin typeface="Calibri" panose="020F0502020204030204" pitchFamily="34" charset="0"/>
              <a:sym typeface="Wingdings" pitchFamily="2" charset="2"/>
            </a:endParaRPr>
          </a:p>
          <a:p>
            <a:pPr marL="342900" indent="-342900" eaLnBrk="1" hangingPunct="1">
              <a:lnSpc>
                <a:spcPct val="110000"/>
              </a:lnSpc>
              <a:spcBef>
                <a:spcPts val="1200"/>
              </a:spcBef>
              <a:buFont typeface="Arial" panose="020B0604020202020204" pitchFamily="34" charset="0"/>
              <a:buChar char="•"/>
              <a:defRPr/>
            </a:pPr>
            <a:r>
              <a:rPr lang="de-DE" altLang="de-DE" sz="2200" b="1" dirty="0">
                <a:latin typeface="Calibri" panose="020F0502020204030204" pitchFamily="34" charset="0"/>
                <a:sym typeface="Wingdings" pitchFamily="2" charset="2"/>
              </a:rPr>
              <a:t>Crosstalk </a:t>
            </a:r>
            <a:r>
              <a:rPr lang="de-DE" altLang="de-DE" sz="2200" b="1" dirty="0" err="1">
                <a:latin typeface="Calibri" panose="020F0502020204030204" pitchFamily="34" charset="0"/>
                <a:sym typeface="Wingdings" pitchFamily="2" charset="2"/>
              </a:rPr>
              <a:t>between</a:t>
            </a:r>
            <a:r>
              <a:rPr lang="de-DE" altLang="de-DE" sz="2200" b="1" dirty="0">
                <a:latin typeface="Calibri" panose="020F0502020204030204" pitchFamily="34" charset="0"/>
                <a:sym typeface="Wingdings" pitchFamily="2" charset="2"/>
              </a:rPr>
              <a:t> </a:t>
            </a:r>
            <a:r>
              <a:rPr lang="de-DE" altLang="de-DE" sz="2200" b="1" dirty="0" err="1">
                <a:latin typeface="Calibri" panose="020F0502020204030204" pitchFamily="34" charset="0"/>
                <a:sym typeface="Wingdings" pitchFamily="2" charset="2"/>
              </a:rPr>
              <a:t>ions</a:t>
            </a:r>
            <a:r>
              <a:rPr lang="de-DE" altLang="de-DE" sz="2200" b="1" dirty="0">
                <a:latin typeface="Calibri" panose="020F0502020204030204" pitchFamily="34" charset="0"/>
                <a:sym typeface="Wingdings" pitchFamily="2" charset="2"/>
              </a:rPr>
              <a:t>:     |E</a:t>
            </a:r>
            <a:r>
              <a:rPr lang="de-DE" altLang="de-DE" sz="2200" b="1" baseline="-25000" dirty="0">
                <a:latin typeface="Calibri" panose="020F0502020204030204" pitchFamily="34" charset="0"/>
                <a:sym typeface="Wingdings" pitchFamily="2" charset="2"/>
              </a:rPr>
              <a:t>21</a:t>
            </a:r>
            <a:r>
              <a:rPr lang="de-DE" altLang="de-DE" sz="2200" b="1" dirty="0">
                <a:latin typeface="Calibri" panose="020F0502020204030204" pitchFamily="34" charset="0"/>
                <a:sym typeface="Wingdings" pitchFamily="2" charset="2"/>
              </a:rPr>
              <a:t>/E</a:t>
            </a:r>
            <a:r>
              <a:rPr lang="de-DE" altLang="de-DE" sz="2200" b="1" baseline="-25000" dirty="0">
                <a:latin typeface="Calibri" panose="020F0502020204030204" pitchFamily="34" charset="0"/>
                <a:sym typeface="Wingdings" pitchFamily="2" charset="2"/>
              </a:rPr>
              <a:t>rf,2</a:t>
            </a:r>
            <a:r>
              <a:rPr lang="de-DE" altLang="de-DE" sz="2200" b="1" dirty="0">
                <a:latin typeface="Calibri" panose="020F0502020204030204" pitchFamily="34" charset="0"/>
                <a:sym typeface="Wingdings" pitchFamily="2" charset="2"/>
              </a:rPr>
              <a:t>|&lt; 10</a:t>
            </a:r>
            <a:r>
              <a:rPr lang="de-DE" altLang="de-DE" sz="2200" b="1" baseline="30000" dirty="0">
                <a:latin typeface="Calibri" panose="020F0502020204030204" pitchFamily="34" charset="0"/>
                <a:sym typeface="Wingdings" pitchFamily="2" charset="2"/>
              </a:rPr>
              <a:t>-3</a:t>
            </a:r>
            <a:endParaRPr lang="de-DE" altLang="de-DE" sz="2200" b="1" dirty="0">
              <a:latin typeface="Calibri" panose="020F0502020204030204" pitchFamily="34" charset="0"/>
              <a:sym typeface="Wingdings" pitchFamily="2" charset="2"/>
            </a:endParaRPr>
          </a:p>
        </p:txBody>
      </p:sp>
      <p:sp>
        <p:nvSpPr>
          <p:cNvPr id="3" name="Rechteck 2">
            <a:extLst>
              <a:ext uri="{FF2B5EF4-FFF2-40B4-BE49-F238E27FC236}">
                <a16:creationId xmlns:a16="http://schemas.microsoft.com/office/drawing/2014/main" id="{3E78FAE5-353F-4E3C-B723-DC698D809A48}"/>
              </a:ext>
            </a:extLst>
          </p:cNvPr>
          <p:cNvSpPr/>
          <p:nvPr/>
        </p:nvSpPr>
        <p:spPr>
          <a:xfrm>
            <a:off x="2225335" y="1618547"/>
            <a:ext cx="529701" cy="37939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 name="Untertitel 3">
            <a:extLst>
              <a:ext uri="{FF2B5EF4-FFF2-40B4-BE49-F238E27FC236}">
                <a16:creationId xmlns:a16="http://schemas.microsoft.com/office/drawing/2014/main" id="{DB367F39-8E7E-4F20-ACFD-8E538EB0DD62}"/>
              </a:ext>
            </a:extLst>
          </p:cNvPr>
          <p:cNvSpPr>
            <a:spLocks noGrp="1"/>
          </p:cNvSpPr>
          <p:nvPr>
            <p:ph type="subTitle" idx="1"/>
          </p:nvPr>
        </p:nvSpPr>
        <p:spPr/>
        <p:txBody>
          <a:bodyPr/>
          <a:lstStyle/>
          <a:p>
            <a:r>
              <a:rPr lang="de-DE" altLang="de-DE" dirty="0" err="1">
                <a:effectLst>
                  <a:outerShdw blurRad="38100" dist="38100" dir="2700000" algn="tl">
                    <a:srgbClr val="000000">
                      <a:alpha val="43137"/>
                    </a:srgbClr>
                  </a:outerShdw>
                </a:effectLst>
              </a:rPr>
              <a:t>Atomically</a:t>
            </a:r>
            <a:r>
              <a:rPr lang="de-DE" altLang="de-DE" dirty="0">
                <a:effectLst>
                  <a:outerShdw blurRad="38100" dist="38100" dir="2700000" algn="tl">
                    <a:srgbClr val="000000">
                      <a:alpha val="43137"/>
                    </a:srgbClr>
                  </a:outerShdw>
                </a:effectLst>
              </a:rPr>
              <a:t> </a:t>
            </a:r>
            <a:r>
              <a:rPr lang="de-DE" altLang="de-DE" dirty="0" err="1">
                <a:effectLst>
                  <a:outerShdw blurRad="38100" dist="38100" dir="2700000" algn="tl">
                    <a:srgbClr val="000000">
                      <a:alpha val="43137"/>
                    </a:srgbClr>
                  </a:outerShdw>
                </a:effectLst>
              </a:rPr>
              <a:t>resolved</a:t>
            </a:r>
            <a:r>
              <a:rPr lang="de-DE" altLang="de-DE" dirty="0">
                <a:effectLst>
                  <a:outerShdw blurRad="38100" dist="38100" dir="2700000" algn="tl">
                    <a:srgbClr val="000000">
                      <a:alpha val="43137"/>
                    </a:srgbClr>
                  </a:outerShdw>
                </a:effectLst>
              </a:rPr>
              <a:t> </a:t>
            </a:r>
            <a:r>
              <a:rPr lang="de-DE" altLang="de-DE" dirty="0" err="1">
                <a:effectLst>
                  <a:outerShdw blurRad="38100" dist="38100" dir="2700000" algn="tl">
                    <a:srgbClr val="000000">
                      <a:alpha val="43137"/>
                    </a:srgbClr>
                  </a:outerShdw>
                </a:effectLst>
              </a:rPr>
              <a:t>micromotion</a:t>
            </a:r>
            <a:r>
              <a:rPr lang="de-DE" altLang="de-DE" dirty="0">
                <a:effectLst>
                  <a:outerShdw blurRad="38100" dist="38100" dir="2700000" algn="tl">
                    <a:srgbClr val="000000">
                      <a:alpha val="43137"/>
                    </a:srgbClr>
                  </a:outerShdw>
                </a:effectLst>
              </a:rPr>
              <a:t> </a:t>
            </a:r>
            <a:r>
              <a:rPr lang="de-DE" altLang="de-DE" dirty="0" err="1">
                <a:effectLst>
                  <a:outerShdw blurRad="38100" dist="38100" dir="2700000" algn="tl">
                    <a:srgbClr val="000000">
                      <a:alpha val="43137"/>
                    </a:srgbClr>
                  </a:outerShdw>
                </a:effectLst>
              </a:rPr>
              <a:t>of</a:t>
            </a:r>
            <a:r>
              <a:rPr lang="de-DE" altLang="de-DE" dirty="0">
                <a:effectLst>
                  <a:outerShdw blurRad="38100" dist="38100" dir="2700000" algn="tl">
                    <a:srgbClr val="000000">
                      <a:alpha val="43137"/>
                    </a:srgbClr>
                  </a:outerShdw>
                </a:effectLst>
              </a:rPr>
              <a:t> individual </a:t>
            </a:r>
            <a:r>
              <a:rPr lang="de-DE" altLang="de-DE" dirty="0" err="1">
                <a:effectLst>
                  <a:outerShdw blurRad="38100" dist="38100" dir="2700000" algn="tl">
                    <a:srgbClr val="000000">
                      <a:alpha val="43137"/>
                    </a:srgbClr>
                  </a:outerShdw>
                </a:effectLst>
              </a:rPr>
              <a:t>ions</a:t>
            </a:r>
            <a:endParaRPr lang="de-DE" dirty="0"/>
          </a:p>
        </p:txBody>
      </p:sp>
      <p:sp>
        <p:nvSpPr>
          <p:cNvPr id="8" name="Rechteck 7">
            <a:extLst>
              <a:ext uri="{FF2B5EF4-FFF2-40B4-BE49-F238E27FC236}">
                <a16:creationId xmlns:a16="http://schemas.microsoft.com/office/drawing/2014/main" id="{CFF01954-7960-474B-A8F8-27A9BCE3F7FA}"/>
              </a:ext>
            </a:extLst>
          </p:cNvPr>
          <p:cNvSpPr/>
          <p:nvPr/>
        </p:nvSpPr>
        <p:spPr>
          <a:xfrm>
            <a:off x="419100" y="6245821"/>
            <a:ext cx="11353800" cy="369332"/>
          </a:xfrm>
          <a:prstGeom prst="rect">
            <a:avLst/>
          </a:prstGeom>
          <a:solidFill>
            <a:schemeClr val="accent1">
              <a:lumMod val="20000"/>
              <a:lumOff val="80000"/>
            </a:schemeClr>
          </a:solidFill>
        </p:spPr>
        <p:txBody>
          <a:bodyPr wrap="square">
            <a:spAutoFit/>
          </a:bodyPr>
          <a:lstStyle/>
          <a:p>
            <a:r>
              <a:rPr lang="en-US" dirty="0">
                <a:latin typeface="Calibri" panose="020F0502020204030204" pitchFamily="34" charset="0"/>
                <a:cs typeface="Calibri" panose="020F0502020204030204" pitchFamily="34" charset="0"/>
              </a:rPr>
              <a:t>“Probing Time Dilation in Coulomb Crystals in a high-precision Ion Trap”, </a:t>
            </a:r>
            <a:r>
              <a:rPr lang="en-US" i="1" dirty="0">
                <a:latin typeface="Calibri" panose="020F0502020204030204" pitchFamily="34" charset="0"/>
                <a:cs typeface="Calibri" panose="020F0502020204030204" pitchFamily="34" charset="0"/>
              </a:rPr>
              <a:t>Keller</a:t>
            </a:r>
            <a:r>
              <a:rPr lang="en-US" dirty="0">
                <a:latin typeface="Calibri" panose="020F0502020204030204" pitchFamily="34" charset="0"/>
                <a:cs typeface="Calibri" panose="020F0502020204030204" pitchFamily="34" charset="0"/>
              </a:rPr>
              <a:t> </a:t>
            </a:r>
            <a:r>
              <a:rPr lang="en-US" i="1" dirty="0">
                <a:latin typeface="Calibri" panose="020F0502020204030204" pitchFamily="34" charset="0"/>
                <a:cs typeface="Calibri" panose="020F0502020204030204" pitchFamily="34" charset="0"/>
              </a:rPr>
              <a:t>et al., </a:t>
            </a:r>
            <a:r>
              <a:rPr lang="en-GB" i="1" dirty="0">
                <a:latin typeface="Calibri" panose="020F0502020204030204" pitchFamily="34" charset="0"/>
                <a:cs typeface="Calibri" panose="020F0502020204030204" pitchFamily="34" charset="0"/>
              </a:rPr>
              <a:t>Phys. Rev. Appl. </a:t>
            </a:r>
            <a:r>
              <a:rPr lang="en-GB" dirty="0">
                <a:latin typeface="Calibri" panose="020F0502020204030204" pitchFamily="34" charset="0"/>
                <a:cs typeface="Calibri" panose="020F0502020204030204" pitchFamily="34" charset="0"/>
              </a:rPr>
              <a:t>11, 011002 (</a:t>
            </a:r>
            <a:r>
              <a:rPr lang="en-GB" b="1" dirty="0">
                <a:latin typeface="Calibri" panose="020F0502020204030204" pitchFamily="34" charset="0"/>
                <a:cs typeface="Calibri" panose="020F0502020204030204" pitchFamily="34" charset="0"/>
              </a:rPr>
              <a:t>2019</a:t>
            </a:r>
            <a:r>
              <a:rPr lang="en-GB" dirty="0">
                <a:latin typeface="Calibri" panose="020F0502020204030204" pitchFamily="34" charset="0"/>
                <a:cs typeface="Calibri" panose="020F0502020204030204" pitchFamily="34" charset="0"/>
              </a:rPr>
              <a:t>)</a:t>
            </a:r>
            <a:endParaRPr lang="en-US" dirty="0">
              <a:latin typeface="Calibri" panose="020F0502020204030204" pitchFamily="34" charset="0"/>
              <a:cs typeface="Calibri" panose="020F0502020204030204" pitchFamily="34" charset="0"/>
            </a:endParaRPr>
          </a:p>
        </p:txBody>
      </p:sp>
      <p:pic>
        <p:nvPicPr>
          <p:cNvPr id="10" name="Picture 26" descr="C:\Users\didier01\Documents\Reports\20170327-Arbeitsplannung\Docs\EMMImageIntensifier.png">
            <a:extLst>
              <a:ext uri="{FF2B5EF4-FFF2-40B4-BE49-F238E27FC236}">
                <a16:creationId xmlns:a16="http://schemas.microsoft.com/office/drawing/2014/main" id="{AE983A92-3CF3-4BC9-A614-F099B462187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7022" t="8957" r="13051" b="5273"/>
          <a:stretch>
            <a:fillRect/>
          </a:stretch>
        </p:blipFill>
        <p:spPr bwMode="auto">
          <a:xfrm>
            <a:off x="177872" y="1574935"/>
            <a:ext cx="4688682" cy="35106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Grafik 4">
            <a:extLst>
              <a:ext uri="{FF2B5EF4-FFF2-40B4-BE49-F238E27FC236}">
                <a16:creationId xmlns:a16="http://schemas.microsoft.com/office/drawing/2014/main" id="{8FB54CD5-A193-48C2-AB7D-9EF22F905E22}"/>
              </a:ext>
            </a:extLst>
          </p:cNvPr>
          <p:cNvPicPr>
            <a:picLocks noChangeAspect="1"/>
          </p:cNvPicPr>
          <p:nvPr/>
        </p:nvPicPr>
        <p:blipFill rotWithShape="1">
          <a:blip r:embed="rId4"/>
          <a:srcRect l="4927" t="19960" r="23474" b="63305"/>
          <a:stretch/>
        </p:blipFill>
        <p:spPr>
          <a:xfrm>
            <a:off x="5431290" y="3613241"/>
            <a:ext cx="4139310" cy="744445"/>
          </a:xfrm>
          <a:prstGeom prst="rect">
            <a:avLst/>
          </a:prstGeom>
        </p:spPr>
      </p:pic>
      <p:pic>
        <p:nvPicPr>
          <p:cNvPr id="11" name="Grafik 10">
            <a:extLst>
              <a:ext uri="{FF2B5EF4-FFF2-40B4-BE49-F238E27FC236}">
                <a16:creationId xmlns:a16="http://schemas.microsoft.com/office/drawing/2014/main" id="{827C4DD0-5383-48D4-88A0-DAB0CA7C9FCF}"/>
              </a:ext>
            </a:extLst>
          </p:cNvPr>
          <p:cNvPicPr>
            <a:picLocks noChangeAspect="1"/>
          </p:cNvPicPr>
          <p:nvPr/>
        </p:nvPicPr>
        <p:blipFill rotWithShape="1">
          <a:blip r:embed="rId4"/>
          <a:srcRect l="17424" t="70809" r="28206"/>
          <a:stretch/>
        </p:blipFill>
        <p:spPr>
          <a:xfrm>
            <a:off x="7550951" y="4357686"/>
            <a:ext cx="3143250" cy="1298627"/>
          </a:xfrm>
          <a:prstGeom prst="rect">
            <a:avLst/>
          </a:prstGeom>
        </p:spPr>
      </p:pic>
    </p:spTree>
    <p:extLst>
      <p:ext uri="{BB962C8B-B14F-4D97-AF65-F5344CB8AC3E}">
        <p14:creationId xmlns:p14="http://schemas.microsoft.com/office/powerpoint/2010/main" val="142734480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5" name="Tabelle 4">
                <a:extLst>
                  <a:ext uri="{FF2B5EF4-FFF2-40B4-BE49-F238E27FC236}">
                    <a16:creationId xmlns:a16="http://schemas.microsoft.com/office/drawing/2014/main" id="{FC7F6277-C907-415E-95D4-A70C53CEC3AA}"/>
                  </a:ext>
                </a:extLst>
              </p:cNvPr>
              <p:cNvGraphicFramePr>
                <a:graphicFrameLocks noGrp="1"/>
              </p:cNvGraphicFramePr>
              <p:nvPr/>
            </p:nvGraphicFramePr>
            <p:xfrm>
              <a:off x="2543945" y="2321148"/>
              <a:ext cx="6716475" cy="3606800"/>
            </p:xfrm>
            <a:graphic>
              <a:graphicData uri="http://schemas.openxmlformats.org/drawingml/2006/table">
                <a:tbl>
                  <a:tblPr firstRow="1" bandRow="1">
                    <a:tableStyleId>{5C22544A-7EE6-4342-B048-85BDC9FD1C3A}</a:tableStyleId>
                  </a:tblPr>
                  <a:tblGrid>
                    <a:gridCol w="2133156">
                      <a:extLst>
                        <a:ext uri="{9D8B030D-6E8A-4147-A177-3AD203B41FA5}">
                          <a16:colId xmlns:a16="http://schemas.microsoft.com/office/drawing/2014/main" val="3273885470"/>
                        </a:ext>
                      </a:extLst>
                    </a:gridCol>
                    <a:gridCol w="1103021">
                      <a:extLst>
                        <a:ext uri="{9D8B030D-6E8A-4147-A177-3AD203B41FA5}">
                          <a16:colId xmlns:a16="http://schemas.microsoft.com/office/drawing/2014/main" val="3024540493"/>
                        </a:ext>
                      </a:extLst>
                    </a:gridCol>
                    <a:gridCol w="1176556">
                      <a:extLst>
                        <a:ext uri="{9D8B030D-6E8A-4147-A177-3AD203B41FA5}">
                          <a16:colId xmlns:a16="http://schemas.microsoft.com/office/drawing/2014/main" val="3143258929"/>
                        </a:ext>
                      </a:extLst>
                    </a:gridCol>
                    <a:gridCol w="1151615">
                      <a:extLst>
                        <a:ext uri="{9D8B030D-6E8A-4147-A177-3AD203B41FA5}">
                          <a16:colId xmlns:a16="http://schemas.microsoft.com/office/drawing/2014/main" val="4107787193"/>
                        </a:ext>
                      </a:extLst>
                    </a:gridCol>
                    <a:gridCol w="1152127">
                      <a:extLst>
                        <a:ext uri="{9D8B030D-6E8A-4147-A177-3AD203B41FA5}">
                          <a16:colId xmlns:a16="http://schemas.microsoft.com/office/drawing/2014/main" val="1283942659"/>
                        </a:ext>
                      </a:extLst>
                    </a:gridCol>
                  </a:tblGrid>
                  <a:tr h="370840">
                    <a:tc>
                      <a:txBody>
                        <a:bodyPr/>
                        <a:lstStyle/>
                        <a:p>
                          <a:pPr algn="ctr"/>
                          <a:r>
                            <a:rPr lang="de-DE" sz="2200" dirty="0" err="1">
                              <a:latin typeface="Calibri" panose="020F0502020204030204" pitchFamily="34" charset="0"/>
                              <a:cs typeface="Calibri" panose="020F0502020204030204" pitchFamily="34" charset="0"/>
                            </a:rPr>
                            <a:t>Effect</a:t>
                          </a:r>
                          <a:endParaRPr lang="de-DE" sz="2200" baseline="30000" dirty="0">
                            <a:latin typeface="Calibri" panose="020F0502020204030204" pitchFamily="34" charset="0"/>
                            <a:cs typeface="Calibri" panose="020F0502020204030204" pitchFamily="34" charset="0"/>
                          </a:endParaRPr>
                        </a:p>
                      </a:txBody>
                      <a:tcPr anchor="ctr"/>
                    </a:tc>
                    <a:tc>
                      <a:txBody>
                        <a:bodyPr/>
                        <a:lstStyle/>
                        <a:p>
                          <a:pPr algn="ctr"/>
                          <a:r>
                            <a:rPr lang="de-DE" dirty="0">
                              <a:latin typeface="Calibri" panose="020F0502020204030204" pitchFamily="34" charset="0"/>
                              <a:cs typeface="Calibri" panose="020F0502020204030204" pitchFamily="34" charset="0"/>
                            </a:rPr>
                            <a:t>Max shift</a:t>
                          </a:r>
                        </a:p>
                        <a:p>
                          <a:pPr algn="ctr"/>
                          <a14:m>
                            <m:oMathPara xmlns:m="http://schemas.openxmlformats.org/officeDocument/2006/math">
                              <m:oMathParaPr>
                                <m:jc m:val="centerGroup"/>
                              </m:oMathParaPr>
                              <m:oMath xmlns:m="http://schemas.openxmlformats.org/officeDocument/2006/math">
                                <m:r>
                                  <a:rPr lang="de-DE" smtClean="0">
                                    <a:latin typeface="Cambria Math" panose="02040503050406030204" pitchFamily="18" charset="0"/>
                                  </a:rPr>
                                  <m:t>𝚫</m:t>
                                </m:r>
                                <m:r>
                                  <a:rPr lang="de-DE" smtClean="0">
                                    <a:latin typeface="Cambria Math" panose="02040503050406030204" pitchFamily="18" charset="0"/>
                                  </a:rPr>
                                  <m:t>𝝂</m:t>
                                </m:r>
                                <m:r>
                                  <a:rPr lang="de-DE" smtClean="0">
                                    <a:latin typeface="Cambria Math" panose="02040503050406030204" pitchFamily="18" charset="0"/>
                                  </a:rPr>
                                  <m:t>/</m:t>
                                </m:r>
                                <m:sSub>
                                  <m:sSubPr>
                                    <m:ctrlPr>
                                      <a:rPr lang="de-DE" i="1" smtClean="0">
                                        <a:latin typeface="Cambria Math" panose="02040503050406030204" pitchFamily="18" charset="0"/>
                                      </a:rPr>
                                    </m:ctrlPr>
                                  </m:sSubPr>
                                  <m:e>
                                    <m:r>
                                      <a:rPr lang="de-DE" smtClean="0">
                                        <a:latin typeface="Cambria Math" panose="02040503050406030204" pitchFamily="18" charset="0"/>
                                      </a:rPr>
                                      <m:t>𝝂</m:t>
                                    </m:r>
                                  </m:e>
                                  <m:sub>
                                    <m:r>
                                      <a:rPr lang="de-DE" smtClean="0">
                                        <a:latin typeface="Cambria Math" panose="02040503050406030204" pitchFamily="18" charset="0"/>
                                      </a:rPr>
                                      <m:t>𝟎</m:t>
                                    </m:r>
                                  </m:sub>
                                </m:sSub>
                              </m:oMath>
                            </m:oMathPara>
                          </a14:m>
                          <a:endParaRPr lang="de-DE" dirty="0">
                            <a:latin typeface="Calibri" panose="020F0502020204030204" pitchFamily="34" charset="0"/>
                            <a:cs typeface="Calibri" panose="020F050202020403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de-DE" smtClean="0">
                                  <a:latin typeface="Cambria Math" panose="02040503050406030204" pitchFamily="18" charset="0"/>
                                </a:rPr>
                                <m:t>𝐮</m:t>
                              </m:r>
                              <m:r>
                                <a:rPr lang="de-DE" smtClean="0">
                                  <a:latin typeface="Cambria Math" panose="02040503050406030204" pitchFamily="18" charset="0"/>
                                </a:rPr>
                                <m:t>(</m:t>
                              </m:r>
                              <m:r>
                                <a:rPr lang="de-DE" smtClean="0">
                                  <a:latin typeface="Cambria Math" panose="02040503050406030204" pitchFamily="18" charset="0"/>
                                </a:rPr>
                                <m:t>𝚫</m:t>
                              </m:r>
                              <m:r>
                                <a:rPr lang="de-DE" smtClean="0">
                                  <a:latin typeface="Cambria Math" panose="02040503050406030204" pitchFamily="18" charset="0"/>
                                </a:rPr>
                                <m:t>𝝂</m:t>
                              </m:r>
                              <m:r>
                                <a:rPr lang="de-DE" smtClean="0">
                                  <a:latin typeface="Cambria Math" panose="02040503050406030204" pitchFamily="18" charset="0"/>
                                </a:rPr>
                                <m:t>/</m:t>
                              </m:r>
                              <m:sSub>
                                <m:sSubPr>
                                  <m:ctrlPr>
                                    <a:rPr lang="de-DE" i="1" smtClean="0">
                                      <a:latin typeface="Cambria Math" panose="02040503050406030204" pitchFamily="18" charset="0"/>
                                    </a:rPr>
                                  </m:ctrlPr>
                                </m:sSubPr>
                                <m:e>
                                  <m:r>
                                    <a:rPr lang="de-DE" smtClean="0">
                                      <a:latin typeface="Cambria Math" panose="02040503050406030204" pitchFamily="18" charset="0"/>
                                    </a:rPr>
                                    <m:t>𝝂</m:t>
                                  </m:r>
                                </m:e>
                                <m:sub>
                                  <m:r>
                                    <a:rPr lang="de-DE" smtClean="0">
                                      <a:latin typeface="Cambria Math" panose="02040503050406030204" pitchFamily="18" charset="0"/>
                                    </a:rPr>
                                    <m:t>𝟎</m:t>
                                  </m:r>
                                </m:sub>
                              </m:sSub>
                            </m:oMath>
                          </a14:m>
                          <a:r>
                            <a:rPr lang="de-DE">
                              <a:latin typeface="Calibri" panose="020F0502020204030204" pitchFamily="34" charset="0"/>
                              <a:cs typeface="Calibri" panose="020F0502020204030204" pitchFamily="34" charset="0"/>
                            </a:rPr>
                            <a:t>)</a:t>
                          </a: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de-DE">
                              <a:latin typeface="Calibri" panose="020F0502020204030204" pitchFamily="34" charset="0"/>
                              <a:cs typeface="Calibri" panose="020F0502020204030204" pitchFamily="34" charset="0"/>
                            </a:rPr>
                            <a:t>Max shift</a:t>
                          </a:r>
                        </a:p>
                        <a:p>
                          <a:pPr marL="0" marR="0" lvl="0" indent="0" algn="ctr"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de-DE" smtClean="0">
                                    <a:latin typeface="Cambria Math" panose="02040503050406030204" pitchFamily="18" charset="0"/>
                                  </a:rPr>
                                  <m:t>𝚫</m:t>
                                </m:r>
                                <m:r>
                                  <a:rPr lang="de-DE" smtClean="0">
                                    <a:latin typeface="Cambria Math" panose="02040503050406030204" pitchFamily="18" charset="0"/>
                                  </a:rPr>
                                  <m:t>𝝂</m:t>
                                </m:r>
                                <m:r>
                                  <a:rPr lang="de-DE" smtClean="0">
                                    <a:latin typeface="Cambria Math" panose="02040503050406030204" pitchFamily="18" charset="0"/>
                                  </a:rPr>
                                  <m:t>/</m:t>
                                </m:r>
                                <m:sSub>
                                  <m:sSubPr>
                                    <m:ctrlPr>
                                      <a:rPr lang="de-DE" i="1" smtClean="0">
                                        <a:latin typeface="Cambria Math" panose="02040503050406030204" pitchFamily="18" charset="0"/>
                                      </a:rPr>
                                    </m:ctrlPr>
                                  </m:sSubPr>
                                  <m:e>
                                    <m:r>
                                      <a:rPr lang="de-DE" smtClean="0">
                                        <a:latin typeface="Cambria Math" panose="02040503050406030204" pitchFamily="18" charset="0"/>
                                      </a:rPr>
                                      <m:t>𝝂</m:t>
                                    </m:r>
                                  </m:e>
                                  <m:sub>
                                    <m:r>
                                      <a:rPr lang="de-DE" smtClean="0">
                                        <a:latin typeface="Cambria Math" panose="02040503050406030204" pitchFamily="18" charset="0"/>
                                      </a:rPr>
                                      <m:t>𝟎</m:t>
                                    </m:r>
                                  </m:sub>
                                </m:sSub>
                              </m:oMath>
                            </m:oMathPara>
                          </a14:m>
                          <a:endParaRPr lang="de-DE">
                            <a:latin typeface="Calibri" panose="020F0502020204030204" pitchFamily="34" charset="0"/>
                            <a:cs typeface="Calibri" panose="020F050202020403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de-DE" smtClean="0">
                                  <a:latin typeface="Cambria Math" panose="02040503050406030204" pitchFamily="18" charset="0"/>
                                </a:rPr>
                                <m:t>𝐮</m:t>
                              </m:r>
                              <m:r>
                                <a:rPr lang="de-DE" smtClean="0">
                                  <a:latin typeface="Cambria Math" panose="02040503050406030204" pitchFamily="18" charset="0"/>
                                </a:rPr>
                                <m:t>(</m:t>
                              </m:r>
                              <m:r>
                                <a:rPr lang="de-DE" smtClean="0">
                                  <a:latin typeface="Cambria Math" panose="02040503050406030204" pitchFamily="18" charset="0"/>
                                </a:rPr>
                                <m:t>𝚫</m:t>
                              </m:r>
                              <m:r>
                                <a:rPr lang="de-DE" smtClean="0">
                                  <a:latin typeface="Cambria Math" panose="02040503050406030204" pitchFamily="18" charset="0"/>
                                </a:rPr>
                                <m:t>𝝂</m:t>
                              </m:r>
                              <m:r>
                                <a:rPr lang="de-DE" smtClean="0">
                                  <a:latin typeface="Cambria Math" panose="02040503050406030204" pitchFamily="18" charset="0"/>
                                </a:rPr>
                                <m:t>/</m:t>
                              </m:r>
                              <m:sSub>
                                <m:sSubPr>
                                  <m:ctrlPr>
                                    <a:rPr lang="de-DE" i="1" smtClean="0">
                                      <a:latin typeface="Cambria Math" panose="02040503050406030204" pitchFamily="18" charset="0"/>
                                    </a:rPr>
                                  </m:ctrlPr>
                                </m:sSubPr>
                                <m:e>
                                  <m:r>
                                    <a:rPr lang="de-DE" smtClean="0">
                                      <a:latin typeface="Cambria Math" panose="02040503050406030204" pitchFamily="18" charset="0"/>
                                    </a:rPr>
                                    <m:t>𝝂</m:t>
                                  </m:r>
                                </m:e>
                                <m:sub>
                                  <m:r>
                                    <a:rPr lang="de-DE" smtClean="0">
                                      <a:latin typeface="Cambria Math" panose="02040503050406030204" pitchFamily="18" charset="0"/>
                                    </a:rPr>
                                    <m:t>𝟎</m:t>
                                  </m:r>
                                </m:sub>
                              </m:sSub>
                            </m:oMath>
                          </a14:m>
                          <a:r>
                            <a:rPr lang="de-DE">
                              <a:latin typeface="Calibri" panose="020F0502020204030204" pitchFamily="34" charset="0"/>
                              <a:cs typeface="Calibri" panose="020F0502020204030204" pitchFamily="34" charset="0"/>
                            </a:rPr>
                            <a:t>)</a:t>
                          </a:r>
                        </a:p>
                      </a:txBody>
                      <a:tcPr anchor="ctr"/>
                    </a:tc>
                    <a:extLst>
                      <a:ext uri="{0D108BD9-81ED-4DB2-BD59-A6C34878D82A}">
                        <a16:rowId xmlns:a16="http://schemas.microsoft.com/office/drawing/2014/main" val="4093639401"/>
                      </a:ext>
                    </a:extLst>
                  </a:tr>
                  <a:tr h="370840">
                    <a:tc>
                      <a:txBody>
                        <a:bodyPr/>
                        <a:lstStyle/>
                        <a:p>
                          <a:r>
                            <a:rPr lang="de-DE" sz="1600" dirty="0">
                              <a:latin typeface="Calibri" panose="020F0502020204030204" pitchFamily="34" charset="0"/>
                              <a:cs typeface="Calibri" panose="020F0502020204030204" pitchFamily="34" charset="0"/>
                            </a:rPr>
                            <a:t>Time </a:t>
                          </a:r>
                          <a:r>
                            <a:rPr lang="de-DE" sz="1600" dirty="0" err="1">
                              <a:latin typeface="Calibri" panose="020F0502020204030204" pitchFamily="34" charset="0"/>
                              <a:cs typeface="Calibri" panose="020F0502020204030204" pitchFamily="34" charset="0"/>
                            </a:rPr>
                            <a:t>dilation</a:t>
                          </a:r>
                          <a:r>
                            <a:rPr lang="de-DE" sz="1600" dirty="0">
                              <a:latin typeface="Calibri" panose="020F0502020204030204" pitchFamily="34" charset="0"/>
                              <a:cs typeface="Calibri" panose="020F0502020204030204" pitchFamily="34" charset="0"/>
                            </a:rPr>
                            <a:t> (thermal)</a:t>
                          </a:r>
                        </a:p>
                      </a:txBody>
                      <a:tcPr/>
                    </a:tc>
                    <a:tc>
                      <a:txBody>
                        <a:bodyPr/>
                        <a:lstStyle/>
                        <a:p>
                          <a:pPr algn="ctr"/>
                          <a:r>
                            <a:rPr lang="de-DE">
                              <a:latin typeface="Calibri" panose="020F0502020204030204" pitchFamily="34" charset="0"/>
                              <a:cs typeface="Calibri" panose="020F0502020204030204" pitchFamily="34" charset="0"/>
                            </a:rPr>
                            <a:t>-2</a:t>
                          </a:r>
                        </a:p>
                      </a:txBody>
                      <a:tcPr/>
                    </a:tc>
                    <a:tc>
                      <a:txBody>
                        <a:bodyPr/>
                        <a:lstStyle/>
                        <a:p>
                          <a:pPr algn="ctr"/>
                          <a:r>
                            <a:rPr lang="de-DE">
                              <a:latin typeface="Calibri" panose="020F0502020204030204" pitchFamily="34" charset="0"/>
                              <a:cs typeface="Calibri" panose="020F0502020204030204" pitchFamily="34" charset="0"/>
                            </a:rPr>
                            <a:t>0.4</a:t>
                          </a:r>
                        </a:p>
                      </a:txBody>
                      <a:tcPr/>
                    </a:tc>
                    <a:tc>
                      <a:txBody>
                        <a:bodyPr/>
                        <a:lstStyle/>
                        <a:p>
                          <a:pPr algn="ctr"/>
                          <a:r>
                            <a:rPr lang="de-DE">
                              <a:latin typeface="Calibri" panose="020F0502020204030204" pitchFamily="34" charset="0"/>
                              <a:cs typeface="Calibri" panose="020F0502020204030204" pitchFamily="34" charset="0"/>
                            </a:rPr>
                            <a:t>-19</a:t>
                          </a:r>
                        </a:p>
                      </a:txBody>
                      <a:tcPr/>
                    </a:tc>
                    <a:tc>
                      <a:txBody>
                        <a:bodyPr/>
                        <a:lstStyle/>
                        <a:p>
                          <a:pPr algn="ctr"/>
                          <a:r>
                            <a:rPr lang="de-DE">
                              <a:latin typeface="Calibri" panose="020F0502020204030204" pitchFamily="34" charset="0"/>
                              <a:cs typeface="Calibri" panose="020F0502020204030204" pitchFamily="34" charset="0"/>
                            </a:rPr>
                            <a:t>4</a:t>
                          </a:r>
                        </a:p>
                      </a:txBody>
                      <a:tcPr/>
                    </a:tc>
                    <a:extLst>
                      <a:ext uri="{0D108BD9-81ED-4DB2-BD59-A6C34878D82A}">
                        <a16:rowId xmlns:a16="http://schemas.microsoft.com/office/drawing/2014/main" val="1430536271"/>
                      </a:ext>
                    </a:extLst>
                  </a:tr>
                  <a:tr h="370840">
                    <a:tc>
                      <a:txBody>
                        <a:bodyPr/>
                        <a:lstStyle/>
                        <a:p>
                          <a:r>
                            <a:rPr lang="de-DE" sz="1600" err="1">
                              <a:latin typeface="Calibri" panose="020F0502020204030204" pitchFamily="34" charset="0"/>
                              <a:cs typeface="Calibri" panose="020F0502020204030204" pitchFamily="34" charset="0"/>
                            </a:rPr>
                            <a:t>Heating</a:t>
                          </a:r>
                          <a:r>
                            <a:rPr lang="de-DE" sz="1600">
                              <a:latin typeface="Calibri" panose="020F0502020204030204" pitchFamily="34" charset="0"/>
                              <a:cs typeface="Calibri" panose="020F0502020204030204" pitchFamily="34" charset="0"/>
                            </a:rPr>
                            <a:t> (per </a:t>
                          </a:r>
                          <a:r>
                            <a:rPr lang="de-DE" sz="1600" err="1">
                              <a:latin typeface="Calibri" panose="020F0502020204030204" pitchFamily="34" charset="0"/>
                              <a:cs typeface="Calibri" panose="020F0502020204030204" pitchFamily="34" charset="0"/>
                            </a:rPr>
                            <a:t>second</a:t>
                          </a:r>
                          <a:r>
                            <a:rPr lang="de-DE" sz="1600">
                              <a:latin typeface="Calibri" panose="020F0502020204030204" pitchFamily="34" charset="0"/>
                              <a:cs typeface="Calibri" panose="020F0502020204030204" pitchFamily="34" charset="0"/>
                            </a:rPr>
                            <a:t>)</a:t>
                          </a:r>
                        </a:p>
                      </a:txBody>
                      <a:tcPr/>
                    </a:tc>
                    <a:tc>
                      <a:txBody>
                        <a:bodyPr/>
                        <a:lstStyle/>
                        <a:p>
                          <a:pPr algn="ctr"/>
                          <a:r>
                            <a:rPr lang="de-DE">
                              <a:latin typeface="Calibri" panose="020F0502020204030204" pitchFamily="34" charset="0"/>
                              <a:cs typeface="Calibri" panose="020F0502020204030204" pitchFamily="34" charset="0"/>
                            </a:rPr>
                            <a:t>-3.1</a:t>
                          </a:r>
                        </a:p>
                      </a:txBody>
                      <a:tcPr/>
                    </a:tc>
                    <a:tc>
                      <a:txBody>
                        <a:bodyPr/>
                        <a:lstStyle/>
                        <a:p>
                          <a:pPr algn="ctr"/>
                          <a:r>
                            <a:rPr lang="de-DE">
                              <a:latin typeface="Calibri" panose="020F0502020204030204" pitchFamily="34" charset="0"/>
                              <a:cs typeface="Calibri" panose="020F0502020204030204" pitchFamily="34" charset="0"/>
                            </a:rPr>
                            <a:t>0.2</a:t>
                          </a:r>
                        </a:p>
                      </a:txBody>
                      <a:tcPr/>
                    </a:tc>
                    <a:tc>
                      <a:txBody>
                        <a:bodyPr/>
                        <a:lstStyle/>
                        <a:p>
                          <a:pPr algn="ctr"/>
                          <a:r>
                            <a:rPr lang="de-DE">
                              <a:latin typeface="Calibri" panose="020F0502020204030204" pitchFamily="34" charset="0"/>
                              <a:cs typeface="Calibri" panose="020F0502020204030204" pitchFamily="34" charset="0"/>
                            </a:rPr>
                            <a:t>-0.6</a:t>
                          </a:r>
                        </a:p>
                      </a:txBody>
                      <a:tcPr/>
                    </a:tc>
                    <a:tc>
                      <a:txBody>
                        <a:bodyPr/>
                        <a:lstStyle/>
                        <a:p>
                          <a:pPr algn="ctr"/>
                          <a:r>
                            <a:rPr lang="de-DE">
                              <a:latin typeface="Calibri" panose="020F0502020204030204" pitchFamily="34" charset="0"/>
                              <a:cs typeface="Calibri" panose="020F0502020204030204" pitchFamily="34" charset="0"/>
                            </a:rPr>
                            <a:t>0.02</a:t>
                          </a:r>
                        </a:p>
                      </a:txBody>
                      <a:tcPr/>
                    </a:tc>
                    <a:extLst>
                      <a:ext uri="{0D108BD9-81ED-4DB2-BD59-A6C34878D82A}">
                        <a16:rowId xmlns:a16="http://schemas.microsoft.com/office/drawing/2014/main" val="3874439053"/>
                      </a:ext>
                    </a:extLst>
                  </a:tr>
                  <a:tr h="370840">
                    <a:tc>
                      <a:txBody>
                        <a:bodyPr/>
                        <a:lstStyle/>
                        <a:p>
                          <a:r>
                            <a:rPr lang="de-DE" sz="1600" dirty="0">
                              <a:latin typeface="Calibri" panose="020F0502020204030204" pitchFamily="34" charset="0"/>
                              <a:cs typeface="Calibri" panose="020F0502020204030204" pitchFamily="34" charset="0"/>
                            </a:rPr>
                            <a:t>Time </a:t>
                          </a:r>
                          <a:r>
                            <a:rPr lang="de-DE" sz="1600" dirty="0" err="1">
                              <a:latin typeface="Calibri" panose="020F0502020204030204" pitchFamily="34" charset="0"/>
                              <a:cs typeface="Calibri" panose="020F0502020204030204" pitchFamily="34" charset="0"/>
                            </a:rPr>
                            <a:t>dilation</a:t>
                          </a:r>
                          <a:r>
                            <a:rPr lang="de-DE" sz="1600" dirty="0">
                              <a:latin typeface="Calibri" panose="020F0502020204030204" pitchFamily="34" charset="0"/>
                              <a:cs typeface="Calibri" panose="020F0502020204030204" pitchFamily="34" charset="0"/>
                            </a:rPr>
                            <a:t> (EMM)</a:t>
                          </a:r>
                        </a:p>
                      </a:txBody>
                      <a:tcPr/>
                    </a:tc>
                    <a:tc>
                      <a:txBody>
                        <a:bodyPr/>
                        <a:lstStyle/>
                        <a:p>
                          <a:pPr algn="ctr"/>
                          <a:r>
                            <a:rPr lang="de-DE">
                              <a:latin typeface="Calibri" panose="020F0502020204030204" pitchFamily="34" charset="0"/>
                              <a:cs typeface="Calibri" panose="020F0502020204030204" pitchFamily="34" charset="0"/>
                            </a:rPr>
                            <a:t>-1.8</a:t>
                          </a:r>
                        </a:p>
                      </a:txBody>
                      <a:tcPr/>
                    </a:tc>
                    <a:tc>
                      <a:txBody>
                        <a:bodyPr/>
                        <a:lstStyle/>
                        <a:p>
                          <a:pPr algn="ctr"/>
                          <a:r>
                            <a:rPr lang="de-DE">
                              <a:latin typeface="Calibri" panose="020F0502020204030204" pitchFamily="34" charset="0"/>
                              <a:cs typeface="Calibri" panose="020F0502020204030204" pitchFamily="34" charset="0"/>
                            </a:rPr>
                            <a:t>0.8</a:t>
                          </a:r>
                        </a:p>
                      </a:txBody>
                      <a:tcPr/>
                    </a:tc>
                    <a:tc>
                      <a:txBody>
                        <a:bodyPr/>
                        <a:lstStyle/>
                        <a:p>
                          <a:pPr algn="ctr"/>
                          <a:r>
                            <a:rPr lang="de-DE">
                              <a:latin typeface="Calibri" panose="020F0502020204030204" pitchFamily="34" charset="0"/>
                              <a:cs typeface="Calibri" panose="020F0502020204030204" pitchFamily="34" charset="0"/>
                            </a:rPr>
                            <a:t>-1.3</a:t>
                          </a:r>
                        </a:p>
                      </a:txBody>
                      <a:tcPr/>
                    </a:tc>
                    <a:tc>
                      <a:txBody>
                        <a:bodyPr/>
                        <a:lstStyle/>
                        <a:p>
                          <a:pPr algn="ctr"/>
                          <a:r>
                            <a:rPr lang="de-DE">
                              <a:latin typeface="Calibri" panose="020F0502020204030204" pitchFamily="34" charset="0"/>
                              <a:cs typeface="Calibri" panose="020F0502020204030204" pitchFamily="34" charset="0"/>
                            </a:rPr>
                            <a:t>0.6</a:t>
                          </a:r>
                        </a:p>
                      </a:txBody>
                      <a:tcPr/>
                    </a:tc>
                    <a:extLst>
                      <a:ext uri="{0D108BD9-81ED-4DB2-BD59-A6C34878D82A}">
                        <a16:rowId xmlns:a16="http://schemas.microsoft.com/office/drawing/2014/main" val="2588363720"/>
                      </a:ext>
                    </a:extLst>
                  </a:tr>
                  <a:tr h="370840">
                    <a:tc>
                      <a:txBody>
                        <a:bodyPr/>
                        <a:lstStyle/>
                        <a:p>
                          <a:r>
                            <a:rPr lang="de-DE" sz="1600">
                              <a:latin typeface="Calibri" panose="020F0502020204030204" pitchFamily="34" charset="0"/>
                              <a:cs typeface="Calibri" panose="020F0502020204030204" pitchFamily="34" charset="0"/>
                            </a:rPr>
                            <a:t>AC Stark (thermal MM)</a:t>
                          </a:r>
                        </a:p>
                      </a:txBody>
                      <a:tcPr/>
                    </a:tc>
                    <a:tc>
                      <a:txBody>
                        <a:bodyPr/>
                        <a:lstStyle/>
                        <a:p>
                          <a:pPr algn="ctr"/>
                          <a:r>
                            <a:rPr lang="de-DE">
                              <a:latin typeface="Calibri" panose="020F0502020204030204" pitchFamily="34" charset="0"/>
                              <a:cs typeface="Calibri" panose="020F0502020204030204" pitchFamily="34" charset="0"/>
                            </a:rPr>
                            <a:t>-0.003</a:t>
                          </a:r>
                        </a:p>
                      </a:txBody>
                      <a:tcPr/>
                    </a:tc>
                    <a:tc>
                      <a:txBody>
                        <a:bodyPr/>
                        <a:lstStyle/>
                        <a:p>
                          <a:pPr algn="ctr"/>
                          <a:endParaRPr lang="de-DE">
                            <a:latin typeface="Calibri" panose="020F0502020204030204" pitchFamily="34" charset="0"/>
                            <a:cs typeface="Calibri" panose="020F0502020204030204" pitchFamily="34" charset="0"/>
                          </a:endParaRPr>
                        </a:p>
                      </a:txBody>
                      <a:tcPr/>
                    </a:tc>
                    <a:tc>
                      <a:txBody>
                        <a:bodyPr/>
                        <a:lstStyle/>
                        <a:p>
                          <a:pPr algn="ctr"/>
                          <a:r>
                            <a:rPr lang="de-DE">
                              <a:latin typeface="Calibri" panose="020F0502020204030204" pitchFamily="34" charset="0"/>
                              <a:cs typeface="Calibri" panose="020F0502020204030204" pitchFamily="34" charset="0"/>
                            </a:rPr>
                            <a:t>-0.03</a:t>
                          </a:r>
                        </a:p>
                      </a:txBody>
                      <a:tcPr/>
                    </a:tc>
                    <a:tc>
                      <a:txBody>
                        <a:bodyPr/>
                        <a:lstStyle/>
                        <a:p>
                          <a:pPr algn="ctr"/>
                          <a:endParaRPr lang="de-DE">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944905272"/>
                      </a:ext>
                    </a:extLst>
                  </a:tr>
                  <a:tr h="370840">
                    <a:tc>
                      <a:txBody>
                        <a:bodyPr/>
                        <a:lstStyle/>
                        <a:p>
                          <a:r>
                            <a:rPr lang="de-DE" sz="1600">
                              <a:latin typeface="Calibri" panose="020F0502020204030204" pitchFamily="34" charset="0"/>
                              <a:cs typeface="Calibri" panose="020F0502020204030204" pitchFamily="34" charset="0"/>
                            </a:rPr>
                            <a:t>AC Stark (EMM)</a:t>
                          </a:r>
                        </a:p>
                      </a:txBody>
                      <a:tcPr/>
                    </a:tc>
                    <a:tc>
                      <a:txBody>
                        <a:bodyPr/>
                        <a:lstStyle/>
                        <a:p>
                          <a:pPr algn="ctr"/>
                          <a:r>
                            <a:rPr lang="de-DE">
                              <a:latin typeface="Calibri" panose="020F0502020204030204" pitchFamily="34" charset="0"/>
                              <a:cs typeface="Calibri" panose="020F0502020204030204" pitchFamily="34" charset="0"/>
                            </a:rPr>
                            <a:t>-0.2</a:t>
                          </a:r>
                        </a:p>
                      </a:txBody>
                      <a:tcPr/>
                    </a:tc>
                    <a:tc>
                      <a:txBody>
                        <a:bodyPr/>
                        <a:lstStyle/>
                        <a:p>
                          <a:pPr algn="ctr"/>
                          <a:r>
                            <a:rPr lang="de-DE">
                              <a:latin typeface="Calibri" panose="020F0502020204030204" pitchFamily="34" charset="0"/>
                              <a:cs typeface="Calibri" panose="020F0502020204030204" pitchFamily="34" charset="0"/>
                            </a:rPr>
                            <a:t>0.1</a:t>
                          </a:r>
                        </a:p>
                      </a:txBody>
                      <a:tcPr/>
                    </a:tc>
                    <a:tc>
                      <a:txBody>
                        <a:bodyPr/>
                        <a:lstStyle/>
                        <a:p>
                          <a:pPr algn="ctr"/>
                          <a:r>
                            <a:rPr lang="de-DE">
                              <a:latin typeface="Calibri" panose="020F0502020204030204" pitchFamily="34" charset="0"/>
                              <a:cs typeface="Calibri" panose="020F0502020204030204" pitchFamily="34" charset="0"/>
                            </a:rPr>
                            <a:t>-0.2</a:t>
                          </a:r>
                        </a:p>
                      </a:txBody>
                      <a:tcPr/>
                    </a:tc>
                    <a:tc>
                      <a:txBody>
                        <a:bodyPr/>
                        <a:lstStyle/>
                        <a:p>
                          <a:pPr algn="ctr"/>
                          <a:r>
                            <a:rPr lang="de-DE">
                              <a:latin typeface="Calibri" panose="020F0502020204030204" pitchFamily="34" charset="0"/>
                              <a:cs typeface="Calibri" panose="020F0502020204030204" pitchFamily="34" charset="0"/>
                            </a:rPr>
                            <a:t>0.1</a:t>
                          </a:r>
                        </a:p>
                      </a:txBody>
                      <a:tcPr/>
                    </a:tc>
                    <a:extLst>
                      <a:ext uri="{0D108BD9-81ED-4DB2-BD59-A6C34878D82A}">
                        <a16:rowId xmlns:a16="http://schemas.microsoft.com/office/drawing/2014/main" val="2438425059"/>
                      </a:ext>
                    </a:extLst>
                  </a:tr>
                  <a:tr h="370840">
                    <a:tc>
                      <a:txBody>
                        <a:bodyPr/>
                        <a:lstStyle/>
                        <a:p>
                          <a:r>
                            <a:rPr lang="de-DE" sz="1600">
                              <a:latin typeface="Calibri" panose="020F0502020204030204" pitchFamily="34" charset="0"/>
                              <a:cs typeface="Calibri" panose="020F0502020204030204" pitchFamily="34" charset="0"/>
                            </a:rPr>
                            <a:t>El. </a:t>
                          </a:r>
                          <a:r>
                            <a:rPr lang="de-DE" sz="1600" err="1">
                              <a:latin typeface="Calibri" panose="020F0502020204030204" pitchFamily="34" charset="0"/>
                              <a:cs typeface="Calibri" panose="020F0502020204030204" pitchFamily="34" charset="0"/>
                            </a:rPr>
                            <a:t>quadrupole</a:t>
                          </a:r>
                          <a:r>
                            <a:rPr lang="de-DE" sz="1600">
                              <a:latin typeface="Calibri" panose="020F0502020204030204" pitchFamily="34" charset="0"/>
                              <a:cs typeface="Calibri" panose="020F0502020204030204" pitchFamily="34" charset="0"/>
                            </a:rPr>
                            <a:t> shift</a:t>
                          </a:r>
                        </a:p>
                      </a:txBody>
                      <a:tcPr/>
                    </a:tc>
                    <a:tc>
                      <a:txBody>
                        <a:bodyPr/>
                        <a:lstStyle/>
                        <a:p>
                          <a:pPr algn="ctr"/>
                          <a:r>
                            <a:rPr lang="de-DE" dirty="0">
                              <a:latin typeface="Calibri" panose="020F0502020204030204" pitchFamily="34" charset="0"/>
                              <a:cs typeface="Calibri" panose="020F0502020204030204" pitchFamily="34" charset="0"/>
                            </a:rPr>
                            <a:t>-0.02</a:t>
                          </a:r>
                        </a:p>
                      </a:txBody>
                      <a:tcPr/>
                    </a:tc>
                    <a:tc>
                      <a:txBody>
                        <a:bodyPr/>
                        <a:lstStyle/>
                        <a:p>
                          <a:pPr algn="ctr"/>
                          <a:r>
                            <a:rPr lang="de-DE">
                              <a:latin typeface="Calibri" panose="020F0502020204030204" pitchFamily="34" charset="0"/>
                              <a:cs typeface="Calibri" panose="020F0502020204030204" pitchFamily="34" charset="0"/>
                            </a:rPr>
                            <a:t>&lt;0.01</a:t>
                          </a:r>
                        </a:p>
                      </a:txBody>
                      <a:tcPr/>
                    </a:tc>
                    <a:tc>
                      <a:txBody>
                        <a:bodyPr/>
                        <a:lstStyle/>
                        <a:p>
                          <a:pPr algn="ctr"/>
                          <a:r>
                            <a:rPr lang="de-DE">
                              <a:latin typeface="Calibri" panose="020F0502020204030204" pitchFamily="34" charset="0"/>
                              <a:cs typeface="Calibri" panose="020F0502020204030204" pitchFamily="34" charset="0"/>
                            </a:rPr>
                            <a:t>-1.1</a:t>
                          </a:r>
                        </a:p>
                      </a:txBody>
                      <a:tcPr/>
                    </a:tc>
                    <a:tc>
                      <a:txBody>
                        <a:bodyPr/>
                        <a:lstStyle/>
                        <a:p>
                          <a:pPr algn="ctr"/>
                          <a:r>
                            <a:rPr lang="de-DE">
                              <a:latin typeface="Calibri" panose="020F0502020204030204" pitchFamily="34" charset="0"/>
                              <a:cs typeface="Calibri" panose="020F0502020204030204" pitchFamily="34" charset="0"/>
                            </a:rPr>
                            <a:t>0.02</a:t>
                          </a:r>
                        </a:p>
                      </a:txBody>
                      <a:tcPr/>
                    </a:tc>
                    <a:extLst>
                      <a:ext uri="{0D108BD9-81ED-4DB2-BD59-A6C34878D82A}">
                        <a16:rowId xmlns:a16="http://schemas.microsoft.com/office/drawing/2014/main" val="2846126710"/>
                      </a:ext>
                    </a:extLst>
                  </a:tr>
                  <a:tr h="370840">
                    <a:tc>
                      <a:txBody>
                        <a:bodyPr/>
                        <a:lstStyle/>
                        <a:p>
                          <a:r>
                            <a:rPr lang="de-DE" sz="1600" dirty="0">
                              <a:latin typeface="Calibri" panose="020F0502020204030204" pitchFamily="34" charset="0"/>
                              <a:cs typeface="Calibri" panose="020F0502020204030204" pitchFamily="34" charset="0"/>
                            </a:rPr>
                            <a:t>BBR at 300 K</a:t>
                          </a:r>
                        </a:p>
                      </a:txBody>
                      <a:tcPr/>
                    </a:tc>
                    <a:tc>
                      <a:txBody>
                        <a:bodyPr/>
                        <a:lstStyle/>
                        <a:p>
                          <a:pPr algn="ctr"/>
                          <a:r>
                            <a:rPr lang="de-DE">
                              <a:latin typeface="Calibri" panose="020F0502020204030204" pitchFamily="34" charset="0"/>
                              <a:cs typeface="Calibri" panose="020F0502020204030204" pitchFamily="34" charset="0"/>
                            </a:rPr>
                            <a:t>-137</a:t>
                          </a:r>
                        </a:p>
                      </a:txBody>
                      <a:tcPr/>
                    </a:tc>
                    <a:tc>
                      <a:txBody>
                        <a:bodyPr/>
                        <a:lstStyle/>
                        <a:p>
                          <a:pPr algn="ctr"/>
                          <a:r>
                            <a:rPr lang="de-DE">
                              <a:latin typeface="Calibri" panose="020F0502020204030204" pitchFamily="34" charset="0"/>
                              <a:cs typeface="Calibri" panose="020F0502020204030204" pitchFamily="34" charset="0"/>
                            </a:rPr>
                            <a:t>0.15</a:t>
                          </a:r>
                        </a:p>
                      </a:txBody>
                      <a:tcPr/>
                    </a:tc>
                    <a:tc>
                      <a:txBody>
                        <a:bodyPr/>
                        <a:lstStyle/>
                        <a:p>
                          <a:pPr algn="ctr"/>
                          <a:r>
                            <a:rPr lang="de-DE">
                              <a:latin typeface="Calibri" panose="020F0502020204030204" pitchFamily="34" charset="0"/>
                              <a:cs typeface="Calibri" panose="020F0502020204030204" pitchFamily="34" charset="0"/>
                            </a:rPr>
                            <a:t>-137</a:t>
                          </a:r>
                        </a:p>
                      </a:txBody>
                      <a:tcPr/>
                    </a:tc>
                    <a:tc>
                      <a:txBody>
                        <a:bodyPr/>
                        <a:lstStyle/>
                        <a:p>
                          <a:pPr algn="ctr"/>
                          <a:r>
                            <a:rPr lang="de-DE">
                              <a:latin typeface="Calibri" panose="020F0502020204030204" pitchFamily="34" charset="0"/>
                              <a:cs typeface="Calibri" panose="020F0502020204030204" pitchFamily="34" charset="0"/>
                            </a:rPr>
                            <a:t>0.54</a:t>
                          </a:r>
                        </a:p>
                      </a:txBody>
                      <a:tcPr/>
                    </a:tc>
                    <a:extLst>
                      <a:ext uri="{0D108BD9-81ED-4DB2-BD59-A6C34878D82A}">
                        <a16:rowId xmlns:a16="http://schemas.microsoft.com/office/drawing/2014/main" val="1795235489"/>
                      </a:ext>
                    </a:extLst>
                  </a:tr>
                  <a:tr h="370840">
                    <a:tc>
                      <a:txBody>
                        <a:bodyPr/>
                        <a:lstStyle/>
                        <a:p>
                          <a:r>
                            <a:rPr lang="de-DE" sz="1600" dirty="0">
                              <a:latin typeface="Calibri" panose="020F0502020204030204" pitchFamily="34" charset="0"/>
                              <a:cs typeface="Calibri" panose="020F0502020204030204" pitchFamily="34" charset="0"/>
                            </a:rPr>
                            <a:t>Total</a:t>
                          </a:r>
                          <a:endParaRPr lang="de-DE" sz="1600" b="1" dirty="0">
                            <a:latin typeface="Calibri" panose="020F0502020204030204" pitchFamily="34" charset="0"/>
                            <a:cs typeface="Calibri" panose="020F0502020204030204" pitchFamily="34" charset="0"/>
                          </a:endParaRPr>
                        </a:p>
                      </a:txBody>
                      <a:tcPr/>
                    </a:tc>
                    <a:tc>
                      <a:txBody>
                        <a:bodyPr/>
                        <a:lstStyle/>
                        <a:p>
                          <a:pPr algn="ctr"/>
                          <a:r>
                            <a:rPr lang="de-DE">
                              <a:latin typeface="Calibri" panose="020F0502020204030204" pitchFamily="34" charset="0"/>
                              <a:cs typeface="Calibri" panose="020F0502020204030204" pitchFamily="34" charset="0"/>
                            </a:rPr>
                            <a:t>-141.3</a:t>
                          </a:r>
                          <a:endParaRPr lang="de-DE" b="1">
                            <a:latin typeface="Calibri" panose="020F0502020204030204" pitchFamily="34" charset="0"/>
                            <a:cs typeface="Calibri" panose="020F0502020204030204" pitchFamily="34" charset="0"/>
                          </a:endParaRPr>
                        </a:p>
                      </a:txBody>
                      <a:tcPr/>
                    </a:tc>
                    <a:tc>
                      <a:txBody>
                        <a:bodyPr/>
                        <a:lstStyle/>
                        <a:p>
                          <a:pPr algn="ctr"/>
                          <a:r>
                            <a:rPr lang="de-DE" dirty="0">
                              <a:latin typeface="Calibri" panose="020F0502020204030204" pitchFamily="34" charset="0"/>
                              <a:cs typeface="Calibri" panose="020F0502020204030204" pitchFamily="34" charset="0"/>
                            </a:rPr>
                            <a:t>0.9</a:t>
                          </a:r>
                          <a:endParaRPr lang="de-DE" b="1" dirty="0">
                            <a:latin typeface="Calibri" panose="020F0502020204030204" pitchFamily="34" charset="0"/>
                            <a:cs typeface="Calibri" panose="020F0502020204030204" pitchFamily="34" charset="0"/>
                          </a:endParaRPr>
                        </a:p>
                      </a:txBody>
                      <a:tcPr/>
                    </a:tc>
                    <a:tc>
                      <a:txBody>
                        <a:bodyPr/>
                        <a:lstStyle/>
                        <a:p>
                          <a:pPr algn="ctr"/>
                          <a:r>
                            <a:rPr lang="de-DE" dirty="0">
                              <a:latin typeface="Calibri" panose="020F0502020204030204" pitchFamily="34" charset="0"/>
                              <a:cs typeface="Calibri" panose="020F0502020204030204" pitchFamily="34" charset="0"/>
                            </a:rPr>
                            <a:t>-158.7</a:t>
                          </a:r>
                          <a:endParaRPr lang="de-DE" b="1" dirty="0">
                            <a:latin typeface="Calibri" panose="020F0502020204030204" pitchFamily="34" charset="0"/>
                            <a:cs typeface="Calibri" panose="020F0502020204030204" pitchFamily="34" charset="0"/>
                          </a:endParaRPr>
                        </a:p>
                      </a:txBody>
                      <a:tcPr/>
                    </a:tc>
                    <a:tc>
                      <a:txBody>
                        <a:bodyPr/>
                        <a:lstStyle/>
                        <a:p>
                          <a:pPr algn="ctr"/>
                          <a:r>
                            <a:rPr lang="de-DE" dirty="0">
                              <a:latin typeface="Calibri" panose="020F0502020204030204" pitchFamily="34" charset="0"/>
                              <a:cs typeface="Calibri" panose="020F0502020204030204" pitchFamily="34" charset="0"/>
                            </a:rPr>
                            <a:t>4.1</a:t>
                          </a:r>
                          <a:endParaRPr lang="de-DE" b="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336597612"/>
                      </a:ext>
                    </a:extLst>
                  </a:tr>
                </a:tbl>
              </a:graphicData>
            </a:graphic>
          </p:graphicFrame>
        </mc:Choice>
        <mc:Fallback xmlns="">
          <p:graphicFrame>
            <p:nvGraphicFramePr>
              <p:cNvPr id="5" name="Tabelle 4">
                <a:extLst>
                  <a:ext uri="{FF2B5EF4-FFF2-40B4-BE49-F238E27FC236}">
                    <a16:creationId xmlns:a16="http://schemas.microsoft.com/office/drawing/2014/main" id="{FC7F6277-C907-415E-95D4-A70C53CEC3AA}"/>
                  </a:ext>
                </a:extLst>
              </p:cNvPr>
              <p:cNvGraphicFramePr>
                <a:graphicFrameLocks noGrp="1"/>
              </p:cNvGraphicFramePr>
              <p:nvPr>
                <p:extLst>
                  <p:ext uri="{D42A27DB-BD31-4B8C-83A1-F6EECF244321}">
                    <p14:modId xmlns:p14="http://schemas.microsoft.com/office/powerpoint/2010/main" val="2891387273"/>
                  </p:ext>
                </p:extLst>
              </p:nvPr>
            </p:nvGraphicFramePr>
            <p:xfrm>
              <a:off x="2543945" y="2321148"/>
              <a:ext cx="6716475" cy="3606800"/>
            </p:xfrm>
            <a:graphic>
              <a:graphicData uri="http://schemas.openxmlformats.org/drawingml/2006/table">
                <a:tbl>
                  <a:tblPr firstRow="1" bandRow="1">
                    <a:tableStyleId>{5C22544A-7EE6-4342-B048-85BDC9FD1C3A}</a:tableStyleId>
                  </a:tblPr>
                  <a:tblGrid>
                    <a:gridCol w="2133156">
                      <a:extLst>
                        <a:ext uri="{9D8B030D-6E8A-4147-A177-3AD203B41FA5}">
                          <a16:colId xmlns:a16="http://schemas.microsoft.com/office/drawing/2014/main" val="3273885470"/>
                        </a:ext>
                      </a:extLst>
                    </a:gridCol>
                    <a:gridCol w="1103021">
                      <a:extLst>
                        <a:ext uri="{9D8B030D-6E8A-4147-A177-3AD203B41FA5}">
                          <a16:colId xmlns:a16="http://schemas.microsoft.com/office/drawing/2014/main" val="3024540493"/>
                        </a:ext>
                      </a:extLst>
                    </a:gridCol>
                    <a:gridCol w="1176556">
                      <a:extLst>
                        <a:ext uri="{9D8B030D-6E8A-4147-A177-3AD203B41FA5}">
                          <a16:colId xmlns:a16="http://schemas.microsoft.com/office/drawing/2014/main" val="3143258929"/>
                        </a:ext>
                      </a:extLst>
                    </a:gridCol>
                    <a:gridCol w="1151615">
                      <a:extLst>
                        <a:ext uri="{9D8B030D-6E8A-4147-A177-3AD203B41FA5}">
                          <a16:colId xmlns:a16="http://schemas.microsoft.com/office/drawing/2014/main" val="4107787193"/>
                        </a:ext>
                      </a:extLst>
                    </a:gridCol>
                    <a:gridCol w="1152127">
                      <a:extLst>
                        <a:ext uri="{9D8B030D-6E8A-4147-A177-3AD203B41FA5}">
                          <a16:colId xmlns:a16="http://schemas.microsoft.com/office/drawing/2014/main" val="1283942659"/>
                        </a:ext>
                      </a:extLst>
                    </a:gridCol>
                  </a:tblGrid>
                  <a:tr h="640080">
                    <a:tc>
                      <a:txBody>
                        <a:bodyPr/>
                        <a:lstStyle/>
                        <a:p>
                          <a:pPr algn="ctr"/>
                          <a:r>
                            <a:rPr lang="de-DE" sz="2200" dirty="0" err="1">
                              <a:latin typeface="Calibri" panose="020F0502020204030204" pitchFamily="34" charset="0"/>
                              <a:cs typeface="Calibri" panose="020F0502020204030204" pitchFamily="34" charset="0"/>
                            </a:rPr>
                            <a:t>Effect</a:t>
                          </a:r>
                          <a:endParaRPr lang="de-DE" sz="2200" baseline="30000" dirty="0">
                            <a:latin typeface="Calibri" panose="020F0502020204030204" pitchFamily="34" charset="0"/>
                            <a:cs typeface="Calibri" panose="020F0502020204030204" pitchFamily="34" charset="0"/>
                          </a:endParaRPr>
                        </a:p>
                      </a:txBody>
                      <a:tcPr anchor="ctr"/>
                    </a:tc>
                    <a:tc>
                      <a:txBody>
                        <a:bodyPr/>
                        <a:lstStyle/>
                        <a:p>
                          <a:endParaRPr lang="de-DE"/>
                        </a:p>
                      </a:txBody>
                      <a:tcPr anchor="ctr">
                        <a:blipFill>
                          <a:blip r:embed="rId3"/>
                          <a:stretch>
                            <a:fillRect l="-193923" t="-4762" r="-318232" b="-479048"/>
                          </a:stretch>
                        </a:blipFill>
                      </a:tcPr>
                    </a:tc>
                    <a:tc>
                      <a:txBody>
                        <a:bodyPr/>
                        <a:lstStyle/>
                        <a:p>
                          <a:endParaRPr lang="de-DE"/>
                        </a:p>
                      </a:txBody>
                      <a:tcPr anchor="ctr">
                        <a:blipFill>
                          <a:blip r:embed="rId3"/>
                          <a:stretch>
                            <a:fillRect l="-274227" t="-4762" r="-196907" b="-479048"/>
                          </a:stretch>
                        </a:blipFill>
                      </a:tcPr>
                    </a:tc>
                    <a:tc>
                      <a:txBody>
                        <a:bodyPr/>
                        <a:lstStyle/>
                        <a:p>
                          <a:endParaRPr lang="de-DE"/>
                        </a:p>
                      </a:txBody>
                      <a:tcPr anchor="ctr">
                        <a:blipFill>
                          <a:blip r:embed="rId3"/>
                          <a:stretch>
                            <a:fillRect l="-384127" t="-4762" r="-102116" b="-479048"/>
                          </a:stretch>
                        </a:blipFill>
                      </a:tcPr>
                    </a:tc>
                    <a:tc>
                      <a:txBody>
                        <a:bodyPr/>
                        <a:lstStyle/>
                        <a:p>
                          <a:endParaRPr lang="de-DE"/>
                        </a:p>
                      </a:txBody>
                      <a:tcPr anchor="ctr">
                        <a:blipFill>
                          <a:blip r:embed="rId3"/>
                          <a:stretch>
                            <a:fillRect l="-484127" t="-4762" r="-2116" b="-479048"/>
                          </a:stretch>
                        </a:blipFill>
                      </a:tcPr>
                    </a:tc>
                    <a:extLst>
                      <a:ext uri="{0D108BD9-81ED-4DB2-BD59-A6C34878D82A}">
                        <a16:rowId xmlns:a16="http://schemas.microsoft.com/office/drawing/2014/main" val="4093639401"/>
                      </a:ext>
                    </a:extLst>
                  </a:tr>
                  <a:tr h="370840">
                    <a:tc>
                      <a:txBody>
                        <a:bodyPr/>
                        <a:lstStyle/>
                        <a:p>
                          <a:r>
                            <a:rPr lang="de-DE" sz="1600" dirty="0">
                              <a:latin typeface="Calibri" panose="020F0502020204030204" pitchFamily="34" charset="0"/>
                              <a:cs typeface="Calibri" panose="020F0502020204030204" pitchFamily="34" charset="0"/>
                            </a:rPr>
                            <a:t>Time </a:t>
                          </a:r>
                          <a:r>
                            <a:rPr lang="de-DE" sz="1600" dirty="0" err="1">
                              <a:latin typeface="Calibri" panose="020F0502020204030204" pitchFamily="34" charset="0"/>
                              <a:cs typeface="Calibri" panose="020F0502020204030204" pitchFamily="34" charset="0"/>
                            </a:rPr>
                            <a:t>dilation</a:t>
                          </a:r>
                          <a:r>
                            <a:rPr lang="de-DE" sz="1600" dirty="0">
                              <a:latin typeface="Calibri" panose="020F0502020204030204" pitchFamily="34" charset="0"/>
                              <a:cs typeface="Calibri" panose="020F0502020204030204" pitchFamily="34" charset="0"/>
                            </a:rPr>
                            <a:t> (thermal)</a:t>
                          </a:r>
                        </a:p>
                      </a:txBody>
                      <a:tcPr/>
                    </a:tc>
                    <a:tc>
                      <a:txBody>
                        <a:bodyPr/>
                        <a:lstStyle/>
                        <a:p>
                          <a:pPr algn="ctr"/>
                          <a:r>
                            <a:rPr lang="de-DE">
                              <a:latin typeface="Calibri" panose="020F0502020204030204" pitchFamily="34" charset="0"/>
                              <a:cs typeface="Calibri" panose="020F0502020204030204" pitchFamily="34" charset="0"/>
                            </a:rPr>
                            <a:t>-2</a:t>
                          </a:r>
                        </a:p>
                      </a:txBody>
                      <a:tcPr/>
                    </a:tc>
                    <a:tc>
                      <a:txBody>
                        <a:bodyPr/>
                        <a:lstStyle/>
                        <a:p>
                          <a:pPr algn="ctr"/>
                          <a:r>
                            <a:rPr lang="de-DE">
                              <a:latin typeface="Calibri" panose="020F0502020204030204" pitchFamily="34" charset="0"/>
                              <a:cs typeface="Calibri" panose="020F0502020204030204" pitchFamily="34" charset="0"/>
                            </a:rPr>
                            <a:t>0.4</a:t>
                          </a:r>
                        </a:p>
                      </a:txBody>
                      <a:tcPr/>
                    </a:tc>
                    <a:tc>
                      <a:txBody>
                        <a:bodyPr/>
                        <a:lstStyle/>
                        <a:p>
                          <a:pPr algn="ctr"/>
                          <a:r>
                            <a:rPr lang="de-DE">
                              <a:latin typeface="Calibri" panose="020F0502020204030204" pitchFamily="34" charset="0"/>
                              <a:cs typeface="Calibri" panose="020F0502020204030204" pitchFamily="34" charset="0"/>
                            </a:rPr>
                            <a:t>-19</a:t>
                          </a:r>
                        </a:p>
                      </a:txBody>
                      <a:tcPr/>
                    </a:tc>
                    <a:tc>
                      <a:txBody>
                        <a:bodyPr/>
                        <a:lstStyle/>
                        <a:p>
                          <a:pPr algn="ctr"/>
                          <a:r>
                            <a:rPr lang="de-DE">
                              <a:latin typeface="Calibri" panose="020F0502020204030204" pitchFamily="34" charset="0"/>
                              <a:cs typeface="Calibri" panose="020F0502020204030204" pitchFamily="34" charset="0"/>
                            </a:rPr>
                            <a:t>4</a:t>
                          </a:r>
                        </a:p>
                      </a:txBody>
                      <a:tcPr/>
                    </a:tc>
                    <a:extLst>
                      <a:ext uri="{0D108BD9-81ED-4DB2-BD59-A6C34878D82A}">
                        <a16:rowId xmlns:a16="http://schemas.microsoft.com/office/drawing/2014/main" val="1430536271"/>
                      </a:ext>
                    </a:extLst>
                  </a:tr>
                  <a:tr h="370840">
                    <a:tc>
                      <a:txBody>
                        <a:bodyPr/>
                        <a:lstStyle/>
                        <a:p>
                          <a:r>
                            <a:rPr lang="de-DE" sz="1600" err="1">
                              <a:latin typeface="Calibri" panose="020F0502020204030204" pitchFamily="34" charset="0"/>
                              <a:cs typeface="Calibri" panose="020F0502020204030204" pitchFamily="34" charset="0"/>
                            </a:rPr>
                            <a:t>Heating</a:t>
                          </a:r>
                          <a:r>
                            <a:rPr lang="de-DE" sz="1600">
                              <a:latin typeface="Calibri" panose="020F0502020204030204" pitchFamily="34" charset="0"/>
                              <a:cs typeface="Calibri" panose="020F0502020204030204" pitchFamily="34" charset="0"/>
                            </a:rPr>
                            <a:t> (per </a:t>
                          </a:r>
                          <a:r>
                            <a:rPr lang="de-DE" sz="1600" err="1">
                              <a:latin typeface="Calibri" panose="020F0502020204030204" pitchFamily="34" charset="0"/>
                              <a:cs typeface="Calibri" panose="020F0502020204030204" pitchFamily="34" charset="0"/>
                            </a:rPr>
                            <a:t>second</a:t>
                          </a:r>
                          <a:r>
                            <a:rPr lang="de-DE" sz="1600">
                              <a:latin typeface="Calibri" panose="020F0502020204030204" pitchFamily="34" charset="0"/>
                              <a:cs typeface="Calibri" panose="020F0502020204030204" pitchFamily="34" charset="0"/>
                            </a:rPr>
                            <a:t>)</a:t>
                          </a:r>
                        </a:p>
                      </a:txBody>
                      <a:tcPr/>
                    </a:tc>
                    <a:tc>
                      <a:txBody>
                        <a:bodyPr/>
                        <a:lstStyle/>
                        <a:p>
                          <a:pPr algn="ctr"/>
                          <a:r>
                            <a:rPr lang="de-DE">
                              <a:latin typeface="Calibri" panose="020F0502020204030204" pitchFamily="34" charset="0"/>
                              <a:cs typeface="Calibri" panose="020F0502020204030204" pitchFamily="34" charset="0"/>
                            </a:rPr>
                            <a:t>-3.1</a:t>
                          </a:r>
                        </a:p>
                      </a:txBody>
                      <a:tcPr/>
                    </a:tc>
                    <a:tc>
                      <a:txBody>
                        <a:bodyPr/>
                        <a:lstStyle/>
                        <a:p>
                          <a:pPr algn="ctr"/>
                          <a:r>
                            <a:rPr lang="de-DE">
                              <a:latin typeface="Calibri" panose="020F0502020204030204" pitchFamily="34" charset="0"/>
                              <a:cs typeface="Calibri" panose="020F0502020204030204" pitchFamily="34" charset="0"/>
                            </a:rPr>
                            <a:t>0.2</a:t>
                          </a:r>
                        </a:p>
                      </a:txBody>
                      <a:tcPr/>
                    </a:tc>
                    <a:tc>
                      <a:txBody>
                        <a:bodyPr/>
                        <a:lstStyle/>
                        <a:p>
                          <a:pPr algn="ctr"/>
                          <a:r>
                            <a:rPr lang="de-DE">
                              <a:latin typeface="Calibri" panose="020F0502020204030204" pitchFamily="34" charset="0"/>
                              <a:cs typeface="Calibri" panose="020F0502020204030204" pitchFamily="34" charset="0"/>
                            </a:rPr>
                            <a:t>-0.6</a:t>
                          </a:r>
                        </a:p>
                      </a:txBody>
                      <a:tcPr/>
                    </a:tc>
                    <a:tc>
                      <a:txBody>
                        <a:bodyPr/>
                        <a:lstStyle/>
                        <a:p>
                          <a:pPr algn="ctr"/>
                          <a:r>
                            <a:rPr lang="de-DE">
                              <a:latin typeface="Calibri" panose="020F0502020204030204" pitchFamily="34" charset="0"/>
                              <a:cs typeface="Calibri" panose="020F0502020204030204" pitchFamily="34" charset="0"/>
                            </a:rPr>
                            <a:t>0.02</a:t>
                          </a:r>
                        </a:p>
                      </a:txBody>
                      <a:tcPr/>
                    </a:tc>
                    <a:extLst>
                      <a:ext uri="{0D108BD9-81ED-4DB2-BD59-A6C34878D82A}">
                        <a16:rowId xmlns:a16="http://schemas.microsoft.com/office/drawing/2014/main" val="3874439053"/>
                      </a:ext>
                    </a:extLst>
                  </a:tr>
                  <a:tr h="370840">
                    <a:tc>
                      <a:txBody>
                        <a:bodyPr/>
                        <a:lstStyle/>
                        <a:p>
                          <a:r>
                            <a:rPr lang="de-DE" sz="1600" dirty="0">
                              <a:latin typeface="Calibri" panose="020F0502020204030204" pitchFamily="34" charset="0"/>
                              <a:cs typeface="Calibri" panose="020F0502020204030204" pitchFamily="34" charset="0"/>
                            </a:rPr>
                            <a:t>Time </a:t>
                          </a:r>
                          <a:r>
                            <a:rPr lang="de-DE" sz="1600" dirty="0" err="1">
                              <a:latin typeface="Calibri" panose="020F0502020204030204" pitchFamily="34" charset="0"/>
                              <a:cs typeface="Calibri" panose="020F0502020204030204" pitchFamily="34" charset="0"/>
                            </a:rPr>
                            <a:t>dilation</a:t>
                          </a:r>
                          <a:r>
                            <a:rPr lang="de-DE" sz="1600" dirty="0">
                              <a:latin typeface="Calibri" panose="020F0502020204030204" pitchFamily="34" charset="0"/>
                              <a:cs typeface="Calibri" panose="020F0502020204030204" pitchFamily="34" charset="0"/>
                            </a:rPr>
                            <a:t> (EMM)</a:t>
                          </a:r>
                        </a:p>
                      </a:txBody>
                      <a:tcPr/>
                    </a:tc>
                    <a:tc>
                      <a:txBody>
                        <a:bodyPr/>
                        <a:lstStyle/>
                        <a:p>
                          <a:pPr algn="ctr"/>
                          <a:r>
                            <a:rPr lang="de-DE">
                              <a:latin typeface="Calibri" panose="020F0502020204030204" pitchFamily="34" charset="0"/>
                              <a:cs typeface="Calibri" panose="020F0502020204030204" pitchFamily="34" charset="0"/>
                            </a:rPr>
                            <a:t>-1.8</a:t>
                          </a:r>
                        </a:p>
                      </a:txBody>
                      <a:tcPr/>
                    </a:tc>
                    <a:tc>
                      <a:txBody>
                        <a:bodyPr/>
                        <a:lstStyle/>
                        <a:p>
                          <a:pPr algn="ctr"/>
                          <a:r>
                            <a:rPr lang="de-DE">
                              <a:latin typeface="Calibri" panose="020F0502020204030204" pitchFamily="34" charset="0"/>
                              <a:cs typeface="Calibri" panose="020F0502020204030204" pitchFamily="34" charset="0"/>
                            </a:rPr>
                            <a:t>0.8</a:t>
                          </a:r>
                        </a:p>
                      </a:txBody>
                      <a:tcPr/>
                    </a:tc>
                    <a:tc>
                      <a:txBody>
                        <a:bodyPr/>
                        <a:lstStyle/>
                        <a:p>
                          <a:pPr algn="ctr"/>
                          <a:r>
                            <a:rPr lang="de-DE">
                              <a:latin typeface="Calibri" panose="020F0502020204030204" pitchFamily="34" charset="0"/>
                              <a:cs typeface="Calibri" panose="020F0502020204030204" pitchFamily="34" charset="0"/>
                            </a:rPr>
                            <a:t>-1.3</a:t>
                          </a:r>
                        </a:p>
                      </a:txBody>
                      <a:tcPr/>
                    </a:tc>
                    <a:tc>
                      <a:txBody>
                        <a:bodyPr/>
                        <a:lstStyle/>
                        <a:p>
                          <a:pPr algn="ctr"/>
                          <a:r>
                            <a:rPr lang="de-DE">
                              <a:latin typeface="Calibri" panose="020F0502020204030204" pitchFamily="34" charset="0"/>
                              <a:cs typeface="Calibri" panose="020F0502020204030204" pitchFamily="34" charset="0"/>
                            </a:rPr>
                            <a:t>0.6</a:t>
                          </a:r>
                        </a:p>
                      </a:txBody>
                      <a:tcPr/>
                    </a:tc>
                    <a:extLst>
                      <a:ext uri="{0D108BD9-81ED-4DB2-BD59-A6C34878D82A}">
                        <a16:rowId xmlns:a16="http://schemas.microsoft.com/office/drawing/2014/main" val="2588363720"/>
                      </a:ext>
                    </a:extLst>
                  </a:tr>
                  <a:tr h="370840">
                    <a:tc>
                      <a:txBody>
                        <a:bodyPr/>
                        <a:lstStyle/>
                        <a:p>
                          <a:r>
                            <a:rPr lang="de-DE" sz="1600">
                              <a:latin typeface="Calibri" panose="020F0502020204030204" pitchFamily="34" charset="0"/>
                              <a:cs typeface="Calibri" panose="020F0502020204030204" pitchFamily="34" charset="0"/>
                            </a:rPr>
                            <a:t>AC Stark (thermal MM)</a:t>
                          </a:r>
                        </a:p>
                      </a:txBody>
                      <a:tcPr/>
                    </a:tc>
                    <a:tc>
                      <a:txBody>
                        <a:bodyPr/>
                        <a:lstStyle/>
                        <a:p>
                          <a:pPr algn="ctr"/>
                          <a:r>
                            <a:rPr lang="de-DE">
                              <a:latin typeface="Calibri" panose="020F0502020204030204" pitchFamily="34" charset="0"/>
                              <a:cs typeface="Calibri" panose="020F0502020204030204" pitchFamily="34" charset="0"/>
                            </a:rPr>
                            <a:t>-0.003</a:t>
                          </a:r>
                        </a:p>
                      </a:txBody>
                      <a:tcPr/>
                    </a:tc>
                    <a:tc>
                      <a:txBody>
                        <a:bodyPr/>
                        <a:lstStyle/>
                        <a:p>
                          <a:pPr algn="ctr"/>
                          <a:endParaRPr lang="de-DE">
                            <a:latin typeface="Calibri" panose="020F0502020204030204" pitchFamily="34" charset="0"/>
                            <a:cs typeface="Calibri" panose="020F0502020204030204" pitchFamily="34" charset="0"/>
                          </a:endParaRPr>
                        </a:p>
                      </a:txBody>
                      <a:tcPr/>
                    </a:tc>
                    <a:tc>
                      <a:txBody>
                        <a:bodyPr/>
                        <a:lstStyle/>
                        <a:p>
                          <a:pPr algn="ctr"/>
                          <a:r>
                            <a:rPr lang="de-DE">
                              <a:latin typeface="Calibri" panose="020F0502020204030204" pitchFamily="34" charset="0"/>
                              <a:cs typeface="Calibri" panose="020F0502020204030204" pitchFamily="34" charset="0"/>
                            </a:rPr>
                            <a:t>-0.03</a:t>
                          </a:r>
                        </a:p>
                      </a:txBody>
                      <a:tcPr/>
                    </a:tc>
                    <a:tc>
                      <a:txBody>
                        <a:bodyPr/>
                        <a:lstStyle/>
                        <a:p>
                          <a:pPr algn="ctr"/>
                          <a:endParaRPr lang="de-DE">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944905272"/>
                      </a:ext>
                    </a:extLst>
                  </a:tr>
                  <a:tr h="370840">
                    <a:tc>
                      <a:txBody>
                        <a:bodyPr/>
                        <a:lstStyle/>
                        <a:p>
                          <a:r>
                            <a:rPr lang="de-DE" sz="1600">
                              <a:latin typeface="Calibri" panose="020F0502020204030204" pitchFamily="34" charset="0"/>
                              <a:cs typeface="Calibri" panose="020F0502020204030204" pitchFamily="34" charset="0"/>
                            </a:rPr>
                            <a:t>AC Stark (EMM)</a:t>
                          </a:r>
                        </a:p>
                      </a:txBody>
                      <a:tcPr/>
                    </a:tc>
                    <a:tc>
                      <a:txBody>
                        <a:bodyPr/>
                        <a:lstStyle/>
                        <a:p>
                          <a:pPr algn="ctr"/>
                          <a:r>
                            <a:rPr lang="de-DE">
                              <a:latin typeface="Calibri" panose="020F0502020204030204" pitchFamily="34" charset="0"/>
                              <a:cs typeface="Calibri" panose="020F0502020204030204" pitchFamily="34" charset="0"/>
                            </a:rPr>
                            <a:t>-0.2</a:t>
                          </a:r>
                        </a:p>
                      </a:txBody>
                      <a:tcPr/>
                    </a:tc>
                    <a:tc>
                      <a:txBody>
                        <a:bodyPr/>
                        <a:lstStyle/>
                        <a:p>
                          <a:pPr algn="ctr"/>
                          <a:r>
                            <a:rPr lang="de-DE">
                              <a:latin typeface="Calibri" panose="020F0502020204030204" pitchFamily="34" charset="0"/>
                              <a:cs typeface="Calibri" panose="020F0502020204030204" pitchFamily="34" charset="0"/>
                            </a:rPr>
                            <a:t>0.1</a:t>
                          </a:r>
                        </a:p>
                      </a:txBody>
                      <a:tcPr/>
                    </a:tc>
                    <a:tc>
                      <a:txBody>
                        <a:bodyPr/>
                        <a:lstStyle/>
                        <a:p>
                          <a:pPr algn="ctr"/>
                          <a:r>
                            <a:rPr lang="de-DE">
                              <a:latin typeface="Calibri" panose="020F0502020204030204" pitchFamily="34" charset="0"/>
                              <a:cs typeface="Calibri" panose="020F0502020204030204" pitchFamily="34" charset="0"/>
                            </a:rPr>
                            <a:t>-0.2</a:t>
                          </a:r>
                        </a:p>
                      </a:txBody>
                      <a:tcPr/>
                    </a:tc>
                    <a:tc>
                      <a:txBody>
                        <a:bodyPr/>
                        <a:lstStyle/>
                        <a:p>
                          <a:pPr algn="ctr"/>
                          <a:r>
                            <a:rPr lang="de-DE">
                              <a:latin typeface="Calibri" panose="020F0502020204030204" pitchFamily="34" charset="0"/>
                              <a:cs typeface="Calibri" panose="020F0502020204030204" pitchFamily="34" charset="0"/>
                            </a:rPr>
                            <a:t>0.1</a:t>
                          </a:r>
                        </a:p>
                      </a:txBody>
                      <a:tcPr/>
                    </a:tc>
                    <a:extLst>
                      <a:ext uri="{0D108BD9-81ED-4DB2-BD59-A6C34878D82A}">
                        <a16:rowId xmlns:a16="http://schemas.microsoft.com/office/drawing/2014/main" val="2438425059"/>
                      </a:ext>
                    </a:extLst>
                  </a:tr>
                  <a:tr h="370840">
                    <a:tc>
                      <a:txBody>
                        <a:bodyPr/>
                        <a:lstStyle/>
                        <a:p>
                          <a:r>
                            <a:rPr lang="de-DE" sz="1600">
                              <a:latin typeface="Calibri" panose="020F0502020204030204" pitchFamily="34" charset="0"/>
                              <a:cs typeface="Calibri" panose="020F0502020204030204" pitchFamily="34" charset="0"/>
                            </a:rPr>
                            <a:t>El. </a:t>
                          </a:r>
                          <a:r>
                            <a:rPr lang="de-DE" sz="1600" err="1">
                              <a:latin typeface="Calibri" panose="020F0502020204030204" pitchFamily="34" charset="0"/>
                              <a:cs typeface="Calibri" panose="020F0502020204030204" pitchFamily="34" charset="0"/>
                            </a:rPr>
                            <a:t>quadrupole</a:t>
                          </a:r>
                          <a:r>
                            <a:rPr lang="de-DE" sz="1600">
                              <a:latin typeface="Calibri" panose="020F0502020204030204" pitchFamily="34" charset="0"/>
                              <a:cs typeface="Calibri" panose="020F0502020204030204" pitchFamily="34" charset="0"/>
                            </a:rPr>
                            <a:t> shift</a:t>
                          </a:r>
                        </a:p>
                      </a:txBody>
                      <a:tcPr/>
                    </a:tc>
                    <a:tc>
                      <a:txBody>
                        <a:bodyPr/>
                        <a:lstStyle/>
                        <a:p>
                          <a:pPr algn="ctr"/>
                          <a:r>
                            <a:rPr lang="de-DE" dirty="0">
                              <a:latin typeface="Calibri" panose="020F0502020204030204" pitchFamily="34" charset="0"/>
                              <a:cs typeface="Calibri" panose="020F0502020204030204" pitchFamily="34" charset="0"/>
                            </a:rPr>
                            <a:t>-0.02</a:t>
                          </a:r>
                        </a:p>
                      </a:txBody>
                      <a:tcPr/>
                    </a:tc>
                    <a:tc>
                      <a:txBody>
                        <a:bodyPr/>
                        <a:lstStyle/>
                        <a:p>
                          <a:pPr algn="ctr"/>
                          <a:r>
                            <a:rPr lang="de-DE">
                              <a:latin typeface="Calibri" panose="020F0502020204030204" pitchFamily="34" charset="0"/>
                              <a:cs typeface="Calibri" panose="020F0502020204030204" pitchFamily="34" charset="0"/>
                            </a:rPr>
                            <a:t>&lt;0.01</a:t>
                          </a:r>
                        </a:p>
                      </a:txBody>
                      <a:tcPr/>
                    </a:tc>
                    <a:tc>
                      <a:txBody>
                        <a:bodyPr/>
                        <a:lstStyle/>
                        <a:p>
                          <a:pPr algn="ctr"/>
                          <a:r>
                            <a:rPr lang="de-DE">
                              <a:latin typeface="Calibri" panose="020F0502020204030204" pitchFamily="34" charset="0"/>
                              <a:cs typeface="Calibri" panose="020F0502020204030204" pitchFamily="34" charset="0"/>
                            </a:rPr>
                            <a:t>-1.1</a:t>
                          </a:r>
                        </a:p>
                      </a:txBody>
                      <a:tcPr/>
                    </a:tc>
                    <a:tc>
                      <a:txBody>
                        <a:bodyPr/>
                        <a:lstStyle/>
                        <a:p>
                          <a:pPr algn="ctr"/>
                          <a:r>
                            <a:rPr lang="de-DE">
                              <a:latin typeface="Calibri" panose="020F0502020204030204" pitchFamily="34" charset="0"/>
                              <a:cs typeface="Calibri" panose="020F0502020204030204" pitchFamily="34" charset="0"/>
                            </a:rPr>
                            <a:t>0.02</a:t>
                          </a:r>
                        </a:p>
                      </a:txBody>
                      <a:tcPr/>
                    </a:tc>
                    <a:extLst>
                      <a:ext uri="{0D108BD9-81ED-4DB2-BD59-A6C34878D82A}">
                        <a16:rowId xmlns:a16="http://schemas.microsoft.com/office/drawing/2014/main" val="2846126710"/>
                      </a:ext>
                    </a:extLst>
                  </a:tr>
                  <a:tr h="370840">
                    <a:tc>
                      <a:txBody>
                        <a:bodyPr/>
                        <a:lstStyle/>
                        <a:p>
                          <a:r>
                            <a:rPr lang="de-DE" sz="1600" dirty="0">
                              <a:latin typeface="Calibri" panose="020F0502020204030204" pitchFamily="34" charset="0"/>
                              <a:cs typeface="Calibri" panose="020F0502020204030204" pitchFamily="34" charset="0"/>
                            </a:rPr>
                            <a:t>BBR at 300 K</a:t>
                          </a:r>
                        </a:p>
                      </a:txBody>
                      <a:tcPr/>
                    </a:tc>
                    <a:tc>
                      <a:txBody>
                        <a:bodyPr/>
                        <a:lstStyle/>
                        <a:p>
                          <a:pPr algn="ctr"/>
                          <a:r>
                            <a:rPr lang="de-DE">
                              <a:latin typeface="Calibri" panose="020F0502020204030204" pitchFamily="34" charset="0"/>
                              <a:cs typeface="Calibri" panose="020F0502020204030204" pitchFamily="34" charset="0"/>
                            </a:rPr>
                            <a:t>-137</a:t>
                          </a:r>
                        </a:p>
                      </a:txBody>
                      <a:tcPr/>
                    </a:tc>
                    <a:tc>
                      <a:txBody>
                        <a:bodyPr/>
                        <a:lstStyle/>
                        <a:p>
                          <a:pPr algn="ctr"/>
                          <a:r>
                            <a:rPr lang="de-DE">
                              <a:latin typeface="Calibri" panose="020F0502020204030204" pitchFamily="34" charset="0"/>
                              <a:cs typeface="Calibri" panose="020F0502020204030204" pitchFamily="34" charset="0"/>
                            </a:rPr>
                            <a:t>0.15</a:t>
                          </a:r>
                        </a:p>
                      </a:txBody>
                      <a:tcPr/>
                    </a:tc>
                    <a:tc>
                      <a:txBody>
                        <a:bodyPr/>
                        <a:lstStyle/>
                        <a:p>
                          <a:pPr algn="ctr"/>
                          <a:r>
                            <a:rPr lang="de-DE">
                              <a:latin typeface="Calibri" panose="020F0502020204030204" pitchFamily="34" charset="0"/>
                              <a:cs typeface="Calibri" panose="020F0502020204030204" pitchFamily="34" charset="0"/>
                            </a:rPr>
                            <a:t>-137</a:t>
                          </a:r>
                        </a:p>
                      </a:txBody>
                      <a:tcPr/>
                    </a:tc>
                    <a:tc>
                      <a:txBody>
                        <a:bodyPr/>
                        <a:lstStyle/>
                        <a:p>
                          <a:pPr algn="ctr"/>
                          <a:r>
                            <a:rPr lang="de-DE">
                              <a:latin typeface="Calibri" panose="020F0502020204030204" pitchFamily="34" charset="0"/>
                              <a:cs typeface="Calibri" panose="020F0502020204030204" pitchFamily="34" charset="0"/>
                            </a:rPr>
                            <a:t>0.54</a:t>
                          </a:r>
                        </a:p>
                      </a:txBody>
                      <a:tcPr/>
                    </a:tc>
                    <a:extLst>
                      <a:ext uri="{0D108BD9-81ED-4DB2-BD59-A6C34878D82A}">
                        <a16:rowId xmlns:a16="http://schemas.microsoft.com/office/drawing/2014/main" val="1795235489"/>
                      </a:ext>
                    </a:extLst>
                  </a:tr>
                  <a:tr h="370840">
                    <a:tc>
                      <a:txBody>
                        <a:bodyPr/>
                        <a:lstStyle/>
                        <a:p>
                          <a:r>
                            <a:rPr lang="de-DE" sz="1600" dirty="0">
                              <a:latin typeface="Calibri" panose="020F0502020204030204" pitchFamily="34" charset="0"/>
                              <a:cs typeface="Calibri" panose="020F0502020204030204" pitchFamily="34" charset="0"/>
                            </a:rPr>
                            <a:t>Total</a:t>
                          </a:r>
                          <a:endParaRPr lang="de-DE" sz="1600" b="1" dirty="0">
                            <a:latin typeface="Calibri" panose="020F0502020204030204" pitchFamily="34" charset="0"/>
                            <a:cs typeface="Calibri" panose="020F0502020204030204" pitchFamily="34" charset="0"/>
                          </a:endParaRPr>
                        </a:p>
                      </a:txBody>
                      <a:tcPr/>
                    </a:tc>
                    <a:tc>
                      <a:txBody>
                        <a:bodyPr/>
                        <a:lstStyle/>
                        <a:p>
                          <a:pPr algn="ctr"/>
                          <a:r>
                            <a:rPr lang="de-DE">
                              <a:latin typeface="Calibri" panose="020F0502020204030204" pitchFamily="34" charset="0"/>
                              <a:cs typeface="Calibri" panose="020F0502020204030204" pitchFamily="34" charset="0"/>
                            </a:rPr>
                            <a:t>-141.3</a:t>
                          </a:r>
                          <a:endParaRPr lang="de-DE" b="1">
                            <a:latin typeface="Calibri" panose="020F0502020204030204" pitchFamily="34" charset="0"/>
                            <a:cs typeface="Calibri" panose="020F0502020204030204" pitchFamily="34" charset="0"/>
                          </a:endParaRPr>
                        </a:p>
                      </a:txBody>
                      <a:tcPr/>
                    </a:tc>
                    <a:tc>
                      <a:txBody>
                        <a:bodyPr/>
                        <a:lstStyle/>
                        <a:p>
                          <a:pPr algn="ctr"/>
                          <a:r>
                            <a:rPr lang="de-DE" dirty="0">
                              <a:latin typeface="Calibri" panose="020F0502020204030204" pitchFamily="34" charset="0"/>
                              <a:cs typeface="Calibri" panose="020F0502020204030204" pitchFamily="34" charset="0"/>
                            </a:rPr>
                            <a:t>0.9</a:t>
                          </a:r>
                          <a:endParaRPr lang="de-DE" b="1" dirty="0">
                            <a:latin typeface="Calibri" panose="020F0502020204030204" pitchFamily="34" charset="0"/>
                            <a:cs typeface="Calibri" panose="020F0502020204030204" pitchFamily="34" charset="0"/>
                          </a:endParaRPr>
                        </a:p>
                      </a:txBody>
                      <a:tcPr/>
                    </a:tc>
                    <a:tc>
                      <a:txBody>
                        <a:bodyPr/>
                        <a:lstStyle/>
                        <a:p>
                          <a:pPr algn="ctr"/>
                          <a:r>
                            <a:rPr lang="de-DE" dirty="0">
                              <a:latin typeface="Calibri" panose="020F0502020204030204" pitchFamily="34" charset="0"/>
                              <a:cs typeface="Calibri" panose="020F0502020204030204" pitchFamily="34" charset="0"/>
                            </a:rPr>
                            <a:t>-158.7</a:t>
                          </a:r>
                          <a:endParaRPr lang="de-DE" b="1" dirty="0">
                            <a:latin typeface="Calibri" panose="020F0502020204030204" pitchFamily="34" charset="0"/>
                            <a:cs typeface="Calibri" panose="020F0502020204030204" pitchFamily="34" charset="0"/>
                          </a:endParaRPr>
                        </a:p>
                      </a:txBody>
                      <a:tcPr/>
                    </a:tc>
                    <a:tc>
                      <a:txBody>
                        <a:bodyPr/>
                        <a:lstStyle/>
                        <a:p>
                          <a:pPr algn="ctr"/>
                          <a:r>
                            <a:rPr lang="de-DE" dirty="0">
                              <a:latin typeface="Calibri" panose="020F0502020204030204" pitchFamily="34" charset="0"/>
                              <a:cs typeface="Calibri" panose="020F0502020204030204" pitchFamily="34" charset="0"/>
                            </a:rPr>
                            <a:t>4.1</a:t>
                          </a:r>
                          <a:endParaRPr lang="de-DE" b="1" dirty="0">
                            <a:latin typeface="Calibri" panose="020F0502020204030204" pitchFamily="34" charset="0"/>
                            <a:cs typeface="Calibri" panose="020F0502020204030204" pitchFamily="34" charset="0"/>
                          </a:endParaRPr>
                        </a:p>
                      </a:txBody>
                      <a:tcPr/>
                    </a:tc>
                    <a:extLst>
                      <a:ext uri="{0D108BD9-81ED-4DB2-BD59-A6C34878D82A}">
                        <a16:rowId xmlns:a16="http://schemas.microsoft.com/office/drawing/2014/main" val="2336597612"/>
                      </a:ext>
                    </a:extLst>
                  </a:tr>
                </a:tbl>
              </a:graphicData>
            </a:graphic>
          </p:graphicFrame>
        </mc:Fallback>
      </mc:AlternateContent>
      <p:grpSp>
        <p:nvGrpSpPr>
          <p:cNvPr id="10" name="Gruppieren 9">
            <a:extLst>
              <a:ext uri="{FF2B5EF4-FFF2-40B4-BE49-F238E27FC236}">
                <a16:creationId xmlns:a16="http://schemas.microsoft.com/office/drawing/2014/main" id="{E3CEBB77-EFFD-476E-BB83-7F85EA161EB1}"/>
              </a:ext>
            </a:extLst>
          </p:cNvPr>
          <p:cNvGrpSpPr/>
          <p:nvPr/>
        </p:nvGrpSpPr>
        <p:grpSpPr>
          <a:xfrm>
            <a:off x="4687044" y="-699353"/>
            <a:ext cx="2506214" cy="2472169"/>
            <a:chOff x="8053247" y="4331244"/>
            <a:chExt cx="1995707" cy="1968597"/>
          </a:xfrm>
        </p:grpSpPr>
        <p:sp>
          <p:nvSpPr>
            <p:cNvPr id="11" name="Bogen 10">
              <a:extLst>
                <a:ext uri="{FF2B5EF4-FFF2-40B4-BE49-F238E27FC236}">
                  <a16:creationId xmlns:a16="http://schemas.microsoft.com/office/drawing/2014/main" id="{D5868FE4-85E7-4752-AF78-843CAF6449EC}"/>
                </a:ext>
              </a:extLst>
            </p:cNvPr>
            <p:cNvSpPr/>
            <p:nvPr/>
          </p:nvSpPr>
          <p:spPr>
            <a:xfrm rot="8107199">
              <a:off x="8053247" y="4331244"/>
              <a:ext cx="1995707" cy="1968597"/>
            </a:xfrm>
            <a:prstGeom prst="arc">
              <a:avLst/>
            </a:prstGeom>
            <a:ln w="222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pic>
          <p:nvPicPr>
            <p:cNvPr id="12" name="Grafik 11">
              <a:extLst>
                <a:ext uri="{FF2B5EF4-FFF2-40B4-BE49-F238E27FC236}">
                  <a16:creationId xmlns:a16="http://schemas.microsoft.com/office/drawing/2014/main" id="{00E7A6F1-B289-48EE-B344-1CF381B2FB4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502203" y="6042546"/>
              <a:ext cx="1097794" cy="76030"/>
            </a:xfrm>
            <a:prstGeom prst="rect">
              <a:avLst/>
            </a:prstGeom>
          </p:spPr>
        </p:pic>
      </p:grpSp>
      <p:grpSp>
        <p:nvGrpSpPr>
          <p:cNvPr id="16" name="Gruppieren 15">
            <a:extLst>
              <a:ext uri="{FF2B5EF4-FFF2-40B4-BE49-F238E27FC236}">
                <a16:creationId xmlns:a16="http://schemas.microsoft.com/office/drawing/2014/main" id="{E8CB36BB-2730-4EF9-9A3B-BBADDFF5BAC1}"/>
              </a:ext>
            </a:extLst>
          </p:cNvPr>
          <p:cNvGrpSpPr/>
          <p:nvPr/>
        </p:nvGrpSpPr>
        <p:grpSpPr>
          <a:xfrm>
            <a:off x="7712577" y="827024"/>
            <a:ext cx="1140606" cy="1017800"/>
            <a:chOff x="3563888" y="3728120"/>
            <a:chExt cx="2302449" cy="2054552"/>
          </a:xfrm>
        </p:grpSpPr>
        <p:sp>
          <p:nvSpPr>
            <p:cNvPr id="17" name="Freihandform: Form 16">
              <a:extLst>
                <a:ext uri="{FF2B5EF4-FFF2-40B4-BE49-F238E27FC236}">
                  <a16:creationId xmlns:a16="http://schemas.microsoft.com/office/drawing/2014/main" id="{E173A69B-1E89-420B-93A7-EA68675923FA}"/>
                </a:ext>
              </a:extLst>
            </p:cNvPr>
            <p:cNvSpPr/>
            <p:nvPr/>
          </p:nvSpPr>
          <p:spPr>
            <a:xfrm rot="19762742">
              <a:off x="3563888" y="3728120"/>
              <a:ext cx="2302449" cy="2054552"/>
            </a:xfrm>
            <a:custGeom>
              <a:avLst/>
              <a:gdLst>
                <a:gd name="connsiteX0" fmla="*/ 7416 w 1753088"/>
                <a:gd name="connsiteY0" fmla="*/ 0 h 1457102"/>
                <a:gd name="connsiteX1" fmla="*/ 266034 w 1753088"/>
                <a:gd name="connsiteY1" fmla="*/ 1413163 h 1457102"/>
                <a:gd name="connsiteX2" fmla="*/ 1753088 w 1753088"/>
                <a:gd name="connsiteY2" fmla="*/ 960581 h 1457102"/>
              </a:gdLst>
              <a:ahLst/>
              <a:cxnLst>
                <a:cxn ang="0">
                  <a:pos x="connsiteX0" y="connsiteY0"/>
                </a:cxn>
                <a:cxn ang="0">
                  <a:pos x="connsiteX1" y="connsiteY1"/>
                </a:cxn>
                <a:cxn ang="0">
                  <a:pos x="connsiteX2" y="connsiteY2"/>
                </a:cxn>
              </a:cxnLst>
              <a:rect l="l" t="t" r="r" b="b"/>
              <a:pathLst>
                <a:path w="1753088" h="1457102">
                  <a:moveTo>
                    <a:pt x="7416" y="0"/>
                  </a:moveTo>
                  <a:cubicBezTo>
                    <a:pt x="-8748" y="626533"/>
                    <a:pt x="-24911" y="1253066"/>
                    <a:pt x="266034" y="1413163"/>
                  </a:cubicBezTo>
                  <a:cubicBezTo>
                    <a:pt x="556979" y="1573260"/>
                    <a:pt x="1155033" y="1266920"/>
                    <a:pt x="1753088" y="960581"/>
                  </a:cubicBezTo>
                </a:path>
              </a:pathLst>
            </a:cu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8" name="Grafik 17">
              <a:extLst>
                <a:ext uri="{FF2B5EF4-FFF2-40B4-BE49-F238E27FC236}">
                  <a16:creationId xmlns:a16="http://schemas.microsoft.com/office/drawing/2014/main" id="{A8FD6FCD-94D7-43BE-BD5B-A1083C3FBF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39468" y="4882667"/>
              <a:ext cx="1552612" cy="154707"/>
            </a:xfrm>
            <a:prstGeom prst="rect">
              <a:avLst/>
            </a:prstGeom>
          </p:spPr>
        </p:pic>
      </p:grpSp>
      <p:sp>
        <p:nvSpPr>
          <p:cNvPr id="2" name="TextBox 1">
            <a:extLst>
              <a:ext uri="{FF2B5EF4-FFF2-40B4-BE49-F238E27FC236}">
                <a16:creationId xmlns:a16="http://schemas.microsoft.com/office/drawing/2014/main" id="{4BD29A8D-E3CC-4187-BDFC-ADB45D34ECD6}"/>
              </a:ext>
            </a:extLst>
          </p:cNvPr>
          <p:cNvSpPr txBox="1"/>
          <p:nvPr/>
        </p:nvSpPr>
        <p:spPr>
          <a:xfrm>
            <a:off x="5015880" y="824002"/>
            <a:ext cx="1728192" cy="369332"/>
          </a:xfrm>
          <a:prstGeom prst="rect">
            <a:avLst/>
          </a:prstGeom>
          <a:noFill/>
        </p:spPr>
        <p:txBody>
          <a:bodyPr wrap="square" rtlCol="0">
            <a:spAutoFit/>
          </a:bodyPr>
          <a:lstStyle/>
          <a:p>
            <a:pPr algn="ctr"/>
            <a:r>
              <a:rPr lang="de-DE" u="sng" err="1">
                <a:latin typeface="Calibri" panose="020F0502020204030204" pitchFamily="34" charset="0"/>
                <a:cs typeface="Calibri" panose="020F0502020204030204" pitchFamily="34" charset="0"/>
              </a:rPr>
              <a:t>Confinement</a:t>
            </a:r>
            <a:r>
              <a:rPr lang="de-DE" u="sng">
                <a:latin typeface="Calibri" panose="020F0502020204030204" pitchFamily="34" charset="0"/>
                <a:cs typeface="Calibri" panose="020F0502020204030204" pitchFamily="34" charset="0"/>
              </a:rPr>
              <a:t> A</a:t>
            </a:r>
            <a:endParaRPr lang="en-US" u="sng">
              <a:latin typeface="Calibri" panose="020F0502020204030204" pitchFamily="34" charset="0"/>
              <a:cs typeface="Calibri" panose="020F0502020204030204" pitchFamily="34" charset="0"/>
            </a:endParaRPr>
          </a:p>
        </p:txBody>
      </p:sp>
      <p:sp>
        <p:nvSpPr>
          <p:cNvPr id="22" name="TextBox 21">
            <a:extLst>
              <a:ext uri="{FF2B5EF4-FFF2-40B4-BE49-F238E27FC236}">
                <a16:creationId xmlns:a16="http://schemas.microsoft.com/office/drawing/2014/main" id="{5CC2843A-259F-44E3-8E3D-8573E02A1670}"/>
              </a:ext>
            </a:extLst>
          </p:cNvPr>
          <p:cNvSpPr txBox="1"/>
          <p:nvPr/>
        </p:nvSpPr>
        <p:spPr>
          <a:xfrm>
            <a:off x="7320034" y="824002"/>
            <a:ext cx="1728192" cy="369332"/>
          </a:xfrm>
          <a:prstGeom prst="rect">
            <a:avLst/>
          </a:prstGeom>
          <a:noFill/>
        </p:spPr>
        <p:txBody>
          <a:bodyPr wrap="square" rtlCol="0">
            <a:spAutoFit/>
          </a:bodyPr>
          <a:lstStyle/>
          <a:p>
            <a:pPr algn="ctr"/>
            <a:r>
              <a:rPr lang="de-DE" u="sng" err="1">
                <a:latin typeface="Calibri" panose="020F0502020204030204" pitchFamily="34" charset="0"/>
                <a:cs typeface="Calibri" panose="020F0502020204030204" pitchFamily="34" charset="0"/>
              </a:rPr>
              <a:t>Confinement</a:t>
            </a:r>
            <a:r>
              <a:rPr lang="de-DE" u="sng">
                <a:latin typeface="Calibri" panose="020F0502020204030204" pitchFamily="34" charset="0"/>
                <a:cs typeface="Calibri" panose="020F0502020204030204" pitchFamily="34" charset="0"/>
              </a:rPr>
              <a:t> B</a:t>
            </a:r>
            <a:endParaRPr lang="en-US" u="sng">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9CF81209-6A8F-40B3-9ABD-1915FA671CFF}"/>
              </a:ext>
            </a:extLst>
          </p:cNvPr>
          <p:cNvSpPr txBox="1"/>
          <p:nvPr/>
        </p:nvSpPr>
        <p:spPr>
          <a:xfrm>
            <a:off x="9336357" y="2350389"/>
            <a:ext cx="1947486" cy="492443"/>
          </a:xfrm>
          <a:prstGeom prst="rect">
            <a:avLst/>
          </a:prstGeom>
          <a:noFill/>
        </p:spPr>
        <p:txBody>
          <a:bodyPr wrap="square" rtlCol="0">
            <a:spAutoFit/>
          </a:bodyPr>
          <a:lstStyle/>
          <a:p>
            <a:r>
              <a:rPr lang="de-DE" sz="2600" b="1" dirty="0">
                <a:solidFill>
                  <a:srgbClr val="FF0000"/>
                </a:solidFill>
                <a:latin typeface="Calibri" panose="020F0502020204030204" pitchFamily="34" charset="0"/>
                <a:cs typeface="Calibri" panose="020F0502020204030204" pitchFamily="34" charset="0"/>
              </a:rPr>
              <a:t>Units: 10</a:t>
            </a:r>
            <a:r>
              <a:rPr lang="de-DE" sz="2600" b="1" baseline="30000" dirty="0">
                <a:solidFill>
                  <a:srgbClr val="FF0000"/>
                </a:solidFill>
                <a:latin typeface="Calibri" panose="020F0502020204030204" pitchFamily="34" charset="0"/>
                <a:cs typeface="Calibri" panose="020F0502020204030204" pitchFamily="34" charset="0"/>
              </a:rPr>
              <a:t>-19</a:t>
            </a:r>
            <a:endParaRPr lang="en-US" sz="2600" b="1" dirty="0">
              <a:solidFill>
                <a:srgbClr val="FF0000"/>
              </a:solidFill>
              <a:latin typeface="Calibri" panose="020F0502020204030204" pitchFamily="34" charset="0"/>
              <a:cs typeface="Calibri" panose="020F0502020204030204" pitchFamily="34" charset="0"/>
            </a:endParaRPr>
          </a:p>
        </p:txBody>
      </p:sp>
      <p:sp>
        <p:nvSpPr>
          <p:cNvPr id="23" name="Rechteck 22">
            <a:extLst>
              <a:ext uri="{FF2B5EF4-FFF2-40B4-BE49-F238E27FC236}">
                <a16:creationId xmlns:a16="http://schemas.microsoft.com/office/drawing/2014/main" id="{5571FF0F-5FD3-431D-AAD8-D9FA8FE932A7}"/>
              </a:ext>
            </a:extLst>
          </p:cNvPr>
          <p:cNvSpPr/>
          <p:nvPr/>
        </p:nvSpPr>
        <p:spPr>
          <a:xfrm>
            <a:off x="230745" y="6175897"/>
            <a:ext cx="11961255" cy="369332"/>
          </a:xfrm>
          <a:prstGeom prst="rect">
            <a:avLst/>
          </a:prstGeom>
          <a:noFill/>
        </p:spPr>
        <p:txBody>
          <a:bodyPr wrap="square">
            <a:spAutoFit/>
          </a:bodyPr>
          <a:lstStyle/>
          <a:p>
            <a:pPr>
              <a:spcBef>
                <a:spcPts val="0"/>
              </a:spcBef>
              <a:spcAft>
                <a:spcPts val="1200"/>
              </a:spcAft>
            </a:pPr>
            <a:r>
              <a:rPr lang="en-GB" dirty="0">
                <a:latin typeface="Calibri" panose="020F0502020204030204" pitchFamily="34" charset="0"/>
                <a:cs typeface="Calibri" panose="020F0502020204030204" pitchFamily="34" charset="0"/>
              </a:rPr>
              <a:t>Keller et al., “</a:t>
            </a:r>
            <a:r>
              <a:rPr lang="en-GB" b="1" dirty="0">
                <a:latin typeface="Calibri" panose="020F0502020204030204" pitchFamily="34" charset="0"/>
                <a:cs typeface="Calibri" panose="020F0502020204030204" pitchFamily="34" charset="0"/>
              </a:rPr>
              <a:t>Controlling systematic frequency uncertainties at the 10</a:t>
            </a:r>
            <a:r>
              <a:rPr lang="en-GB" b="1" baseline="30000" dirty="0">
                <a:latin typeface="Calibri" panose="020F0502020204030204" pitchFamily="34" charset="0"/>
                <a:cs typeface="Calibri" panose="020F0502020204030204" pitchFamily="34" charset="0"/>
              </a:rPr>
              <a:t>−19 </a:t>
            </a:r>
            <a:r>
              <a:rPr lang="en-GB" b="1" dirty="0">
                <a:latin typeface="Calibri" panose="020F0502020204030204" pitchFamily="34" charset="0"/>
                <a:cs typeface="Calibri" panose="020F0502020204030204" pitchFamily="34" charset="0"/>
              </a:rPr>
              <a:t>level in linear Coulomb crystals</a:t>
            </a:r>
            <a:r>
              <a:rPr lang="en-GB" dirty="0">
                <a:latin typeface="Calibri" panose="020F0502020204030204" pitchFamily="34" charset="0"/>
                <a:cs typeface="Calibri" panose="020F0502020204030204" pitchFamily="34" charset="0"/>
              </a:rPr>
              <a:t>“, PRA 99, 1 </a:t>
            </a:r>
            <a:r>
              <a:rPr lang="de-DE" b="1" dirty="0">
                <a:latin typeface="Calibri" panose="020F0502020204030204" pitchFamily="34" charset="0"/>
                <a:cs typeface="Calibri" panose="020F0502020204030204" pitchFamily="34" charset="0"/>
              </a:rPr>
              <a:t>(2019)</a:t>
            </a:r>
          </a:p>
        </p:txBody>
      </p:sp>
      <p:sp>
        <p:nvSpPr>
          <p:cNvPr id="4" name="Ellipse 3">
            <a:extLst>
              <a:ext uri="{FF2B5EF4-FFF2-40B4-BE49-F238E27FC236}">
                <a16:creationId xmlns:a16="http://schemas.microsoft.com/office/drawing/2014/main" id="{E971106B-1204-4359-86FE-872EE33C5C90}"/>
              </a:ext>
            </a:extLst>
          </p:cNvPr>
          <p:cNvSpPr/>
          <p:nvPr/>
        </p:nvSpPr>
        <p:spPr>
          <a:xfrm>
            <a:off x="5787893" y="5515884"/>
            <a:ext cx="1121134" cy="50888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Ellipse 19">
            <a:extLst>
              <a:ext uri="{FF2B5EF4-FFF2-40B4-BE49-F238E27FC236}">
                <a16:creationId xmlns:a16="http://schemas.microsoft.com/office/drawing/2014/main" id="{79C476DA-8837-4FEC-95D4-2DC6CA281913}"/>
              </a:ext>
            </a:extLst>
          </p:cNvPr>
          <p:cNvSpPr/>
          <p:nvPr/>
        </p:nvSpPr>
        <p:spPr>
          <a:xfrm>
            <a:off x="8139286" y="5515884"/>
            <a:ext cx="1121134" cy="508887"/>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 name="Untertitel 5">
            <a:extLst>
              <a:ext uri="{FF2B5EF4-FFF2-40B4-BE49-F238E27FC236}">
                <a16:creationId xmlns:a16="http://schemas.microsoft.com/office/drawing/2014/main" id="{1A039398-EFC9-448F-9075-D6DA0B2EF6B1}"/>
              </a:ext>
            </a:extLst>
          </p:cNvPr>
          <p:cNvSpPr>
            <a:spLocks noGrp="1"/>
          </p:cNvSpPr>
          <p:nvPr>
            <p:ph type="subTitle" idx="1"/>
          </p:nvPr>
        </p:nvSpPr>
        <p:spPr/>
        <p:txBody>
          <a:bodyPr/>
          <a:lstStyle/>
          <a:p>
            <a:r>
              <a:rPr lang="de-DE" sz="3200" dirty="0">
                <a:effectLst>
                  <a:outerShdw blurRad="38100" dist="38100" dir="2700000" algn="tl">
                    <a:srgbClr val="000000">
                      <a:alpha val="43137"/>
                    </a:srgbClr>
                  </a:outerShdw>
                </a:effectLst>
              </a:rPr>
              <a:t>2019:  Measurement </a:t>
            </a:r>
            <a:r>
              <a:rPr lang="de-DE" sz="3200" dirty="0" err="1">
                <a:effectLst>
                  <a:outerShdw blurRad="38100" dist="38100" dir="2700000" algn="tl">
                    <a:srgbClr val="000000">
                      <a:alpha val="43137"/>
                    </a:srgbClr>
                  </a:outerShdw>
                </a:effectLst>
              </a:rPr>
              <a:t>based</a:t>
            </a:r>
            <a:r>
              <a:rPr lang="de-DE" sz="3200" dirty="0">
                <a:effectLst>
                  <a:outerShdw blurRad="38100" dist="38100" dir="2700000" algn="tl">
                    <a:srgbClr val="000000">
                      <a:alpha val="43137"/>
                    </a:srgbClr>
                  </a:outerShdw>
                </a:effectLst>
              </a:rPr>
              <a:t> </a:t>
            </a:r>
            <a:r>
              <a:rPr lang="de-DE" sz="3200" u="sng" dirty="0">
                <a:effectLst>
                  <a:outerShdw blurRad="38100" dist="38100" dir="2700000" algn="tl">
                    <a:srgbClr val="000000">
                      <a:alpha val="43137"/>
                    </a:srgbClr>
                  </a:outerShdw>
                </a:effectLst>
              </a:rPr>
              <a:t>multi-</a:t>
            </a:r>
            <a:r>
              <a:rPr lang="de-DE" sz="3200" u="sng" dirty="0" err="1">
                <a:effectLst>
                  <a:outerShdw blurRad="38100" dist="38100" dir="2700000" algn="tl">
                    <a:srgbClr val="000000">
                      <a:alpha val="43137"/>
                    </a:srgbClr>
                  </a:outerShdw>
                </a:effectLst>
              </a:rPr>
              <a:t>ion</a:t>
            </a:r>
            <a:r>
              <a:rPr lang="de-DE" sz="3200" u="sng" dirty="0">
                <a:effectLst>
                  <a:outerShdw blurRad="38100" dist="38100" dir="2700000" algn="tl">
                    <a:srgbClr val="000000">
                      <a:alpha val="43137"/>
                    </a:srgbClr>
                  </a:outerShdw>
                </a:effectLst>
              </a:rPr>
              <a:t> </a:t>
            </a:r>
            <a:r>
              <a:rPr lang="de-DE" sz="3200" u="sng" dirty="0" err="1">
                <a:effectLst>
                  <a:outerShdw blurRad="38100" dist="38100" dir="2700000" algn="tl">
                    <a:srgbClr val="000000">
                      <a:alpha val="43137"/>
                    </a:srgbClr>
                  </a:outerShdw>
                </a:effectLst>
              </a:rPr>
              <a:t>uncertainty</a:t>
            </a:r>
            <a:r>
              <a:rPr lang="de-DE" sz="3200" u="sng" dirty="0">
                <a:effectLst>
                  <a:outerShdw blurRad="38100" dist="38100" dir="2700000" algn="tl">
                    <a:srgbClr val="000000">
                      <a:alpha val="43137"/>
                    </a:srgbClr>
                  </a:outerShdw>
                </a:effectLst>
              </a:rPr>
              <a:t> </a:t>
            </a:r>
            <a:r>
              <a:rPr lang="de-DE" sz="3200" u="sng" dirty="0" err="1">
                <a:effectLst>
                  <a:outerShdw blurRad="38100" dist="38100" dir="2700000" algn="tl">
                    <a:srgbClr val="000000">
                      <a:alpha val="43137"/>
                    </a:srgbClr>
                  </a:outerShdw>
                </a:effectLst>
              </a:rPr>
              <a:t>budget</a:t>
            </a:r>
            <a:r>
              <a:rPr lang="de-DE" sz="3200" u="sng" dirty="0">
                <a:effectLst>
                  <a:outerShdw blurRad="38100" dist="38100" dir="2700000" algn="tl">
                    <a:srgbClr val="000000">
                      <a:alpha val="43137"/>
                    </a:srgbClr>
                  </a:outerShdw>
                </a:effectLst>
              </a:rPr>
              <a:t> (</a:t>
            </a:r>
            <a:r>
              <a:rPr lang="de-DE" sz="3200" u="sng" dirty="0" err="1">
                <a:effectLst>
                  <a:outerShdw blurRad="38100" dist="38100" dir="2700000" algn="tl">
                    <a:srgbClr val="000000">
                      <a:alpha val="43137"/>
                    </a:srgbClr>
                  </a:outerShdw>
                </a:effectLst>
              </a:rPr>
              <a:t>trap</a:t>
            </a:r>
            <a:r>
              <a:rPr lang="de-DE" sz="3200" u="sng" dirty="0">
                <a:effectLst>
                  <a:outerShdw blurRad="38100" dist="38100" dir="2700000" algn="tl">
                    <a:srgbClr val="000000">
                      <a:alpha val="43137"/>
                    </a:srgbClr>
                  </a:outerShdw>
                </a:effectLst>
              </a:rPr>
              <a:t> </a:t>
            </a:r>
            <a:r>
              <a:rPr lang="de-DE" sz="3200" u="sng" dirty="0" err="1">
                <a:effectLst>
                  <a:outerShdw blurRad="38100" dist="38100" dir="2700000" algn="tl">
                    <a:srgbClr val="000000">
                      <a:alpha val="43137"/>
                    </a:srgbClr>
                  </a:outerShdw>
                </a:effectLst>
              </a:rPr>
              <a:t>based</a:t>
            </a:r>
            <a:r>
              <a:rPr lang="de-DE" sz="3200" u="sng" dirty="0">
                <a:effectLst>
                  <a:outerShdw blurRad="38100" dist="38100" dir="2700000" algn="tl">
                    <a:srgbClr val="000000">
                      <a:alpha val="43137"/>
                    </a:srgbClr>
                  </a:outerShdw>
                </a:effectLst>
              </a:rPr>
              <a:t>)</a:t>
            </a:r>
            <a:endParaRPr lang="en-US" sz="3200" u="sng" dirty="0">
              <a:effectLst>
                <a:outerShdw blurRad="38100" dist="38100" dir="2700000" algn="tl">
                  <a:srgbClr val="000000">
                    <a:alpha val="43137"/>
                  </a:srgbClr>
                </a:outerShdw>
              </a:effectLst>
            </a:endParaRPr>
          </a:p>
        </p:txBody>
      </p:sp>
      <p:sp>
        <p:nvSpPr>
          <p:cNvPr id="7" name="Textfeld 6">
            <a:extLst>
              <a:ext uri="{FF2B5EF4-FFF2-40B4-BE49-F238E27FC236}">
                <a16:creationId xmlns:a16="http://schemas.microsoft.com/office/drawing/2014/main" id="{8255D453-5ADF-4E00-92A8-D606B9F7F7EA}"/>
              </a:ext>
            </a:extLst>
          </p:cNvPr>
          <p:cNvSpPr txBox="1"/>
          <p:nvPr/>
        </p:nvSpPr>
        <p:spPr>
          <a:xfrm flipH="1">
            <a:off x="2847432" y="1151258"/>
            <a:ext cx="2281563" cy="369332"/>
          </a:xfrm>
          <a:prstGeom prst="rect">
            <a:avLst/>
          </a:prstGeom>
          <a:noFill/>
        </p:spPr>
        <p:txBody>
          <a:bodyPr wrap="square" rtlCol="0">
            <a:spAutoFit/>
          </a:bodyPr>
          <a:lstStyle/>
          <a:p>
            <a:r>
              <a:rPr lang="de-DE" b="1" dirty="0">
                <a:solidFill>
                  <a:srgbClr val="333399"/>
                </a:solidFill>
              </a:rPr>
              <a:t>A) </a:t>
            </a:r>
            <a:r>
              <a:rPr lang="de-DE" b="1" dirty="0" err="1">
                <a:solidFill>
                  <a:srgbClr val="333399"/>
                </a:solidFill>
              </a:rPr>
              <a:t>Direct</a:t>
            </a:r>
            <a:r>
              <a:rPr lang="de-DE" b="1" dirty="0">
                <a:solidFill>
                  <a:srgbClr val="333399"/>
                </a:solidFill>
              </a:rPr>
              <a:t> </a:t>
            </a:r>
            <a:r>
              <a:rPr lang="de-DE" b="1" dirty="0" err="1">
                <a:solidFill>
                  <a:srgbClr val="333399"/>
                </a:solidFill>
              </a:rPr>
              <a:t>cooling</a:t>
            </a:r>
            <a:endParaRPr lang="de-DE" b="1" dirty="0">
              <a:solidFill>
                <a:srgbClr val="333399"/>
              </a:solidFill>
            </a:endParaRPr>
          </a:p>
        </p:txBody>
      </p:sp>
      <p:sp>
        <p:nvSpPr>
          <p:cNvPr id="19" name="Textfeld 18">
            <a:extLst>
              <a:ext uri="{FF2B5EF4-FFF2-40B4-BE49-F238E27FC236}">
                <a16:creationId xmlns:a16="http://schemas.microsoft.com/office/drawing/2014/main" id="{57C7892F-500A-4D87-B16D-1F1B3AAA54EC}"/>
              </a:ext>
            </a:extLst>
          </p:cNvPr>
          <p:cNvSpPr txBox="1"/>
          <p:nvPr/>
        </p:nvSpPr>
        <p:spPr>
          <a:xfrm flipH="1">
            <a:off x="9134724" y="1151258"/>
            <a:ext cx="2895350" cy="369332"/>
          </a:xfrm>
          <a:prstGeom prst="rect">
            <a:avLst/>
          </a:prstGeom>
          <a:noFill/>
        </p:spPr>
        <p:txBody>
          <a:bodyPr wrap="square" rtlCol="0">
            <a:spAutoFit/>
          </a:bodyPr>
          <a:lstStyle/>
          <a:p>
            <a:r>
              <a:rPr lang="de-DE" b="1" dirty="0">
                <a:solidFill>
                  <a:srgbClr val="333399"/>
                </a:solidFill>
              </a:rPr>
              <a:t>B) </a:t>
            </a:r>
            <a:r>
              <a:rPr lang="de-DE" b="1" dirty="0" err="1">
                <a:solidFill>
                  <a:srgbClr val="333399"/>
                </a:solidFill>
              </a:rPr>
              <a:t>Sympathetic</a:t>
            </a:r>
            <a:r>
              <a:rPr lang="de-DE" b="1" dirty="0">
                <a:solidFill>
                  <a:srgbClr val="333399"/>
                </a:solidFill>
              </a:rPr>
              <a:t> </a:t>
            </a:r>
            <a:r>
              <a:rPr lang="de-DE" b="1" dirty="0" err="1">
                <a:solidFill>
                  <a:srgbClr val="333399"/>
                </a:solidFill>
              </a:rPr>
              <a:t>cooling</a:t>
            </a:r>
            <a:endParaRPr lang="de-DE" b="1" dirty="0">
              <a:solidFill>
                <a:srgbClr val="333399"/>
              </a:solidFill>
            </a:endParaRPr>
          </a:p>
        </p:txBody>
      </p:sp>
      <p:sp>
        <p:nvSpPr>
          <p:cNvPr id="8" name="Textfeld 7">
            <a:extLst>
              <a:ext uri="{FF2B5EF4-FFF2-40B4-BE49-F238E27FC236}">
                <a16:creationId xmlns:a16="http://schemas.microsoft.com/office/drawing/2014/main" id="{F40F166A-85D5-4F62-AB7A-E33179EE7E40}"/>
              </a:ext>
            </a:extLst>
          </p:cNvPr>
          <p:cNvSpPr txBox="1"/>
          <p:nvPr/>
        </p:nvSpPr>
        <p:spPr>
          <a:xfrm>
            <a:off x="2542840" y="5333715"/>
            <a:ext cx="2029082" cy="307777"/>
          </a:xfrm>
          <a:prstGeom prst="rect">
            <a:avLst/>
          </a:prstGeom>
          <a:noFill/>
        </p:spPr>
        <p:txBody>
          <a:bodyPr wrap="none" rtlCol="0">
            <a:spAutoFit/>
          </a:bodyPr>
          <a:lstStyle/>
          <a:p>
            <a:r>
              <a:rPr lang="de-DE" sz="1400" dirty="0" err="1">
                <a:latin typeface="Calibri" panose="020F0502020204030204" pitchFamily="34" charset="0"/>
                <a:cs typeface="Calibri" panose="020F0502020204030204" pitchFamily="34" charset="0"/>
              </a:rPr>
              <a:t>temperature</a:t>
            </a:r>
            <a:r>
              <a:rPr lang="de-DE" sz="1400" dirty="0">
                <a:latin typeface="Calibri" panose="020F0502020204030204" pitchFamily="34" charset="0"/>
                <a:cs typeface="Calibri" panose="020F0502020204030204" pitchFamily="34" charset="0"/>
              </a:rPr>
              <a:t> </a:t>
            </a:r>
            <a:r>
              <a:rPr lang="de-DE" sz="1400" dirty="0" err="1">
                <a:latin typeface="Calibri" panose="020F0502020204030204" pitchFamily="34" charset="0"/>
                <a:cs typeface="Calibri" panose="020F0502020204030204" pitchFamily="34" charset="0"/>
              </a:rPr>
              <a:t>uncertainty</a:t>
            </a:r>
            <a:endParaRPr lang="de-DE" sz="1400" dirty="0">
              <a:latin typeface="Calibri" panose="020F0502020204030204" pitchFamily="34" charset="0"/>
              <a:cs typeface="Calibri" panose="020F0502020204030204" pitchFamily="34" charset="0"/>
            </a:endParaRPr>
          </a:p>
        </p:txBody>
      </p:sp>
      <p:pic>
        <p:nvPicPr>
          <p:cNvPr id="21" name="Grafik 20">
            <a:extLst>
              <a:ext uri="{FF2B5EF4-FFF2-40B4-BE49-F238E27FC236}">
                <a16:creationId xmlns:a16="http://schemas.microsoft.com/office/drawing/2014/main" id="{0131C397-2988-420F-94D4-21F0F4098B1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8680" y="1959958"/>
            <a:ext cx="4581740" cy="307850"/>
          </a:xfrm>
          <a:prstGeom prst="rect">
            <a:avLst/>
          </a:prstGeom>
        </p:spPr>
      </p:pic>
    </p:spTree>
    <p:extLst>
      <p:ext uri="{BB962C8B-B14F-4D97-AF65-F5344CB8AC3E}">
        <p14:creationId xmlns:p14="http://schemas.microsoft.com/office/powerpoint/2010/main" val="175586856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hteck 1">
            <a:extLst>
              <a:ext uri="{FF2B5EF4-FFF2-40B4-BE49-F238E27FC236}">
                <a16:creationId xmlns:a16="http://schemas.microsoft.com/office/drawing/2014/main" id="{1FBBA4E7-1013-4438-97CC-7E477CAFF291}"/>
              </a:ext>
            </a:extLst>
          </p:cNvPr>
          <p:cNvSpPr>
            <a:spLocks noChangeArrowheads="1"/>
          </p:cNvSpPr>
          <p:nvPr/>
        </p:nvSpPr>
        <p:spPr bwMode="auto">
          <a:xfrm>
            <a:off x="4453284" y="1306615"/>
            <a:ext cx="3682418"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spcAft>
                <a:spcPts val="600"/>
              </a:spcAft>
              <a:buFontTx/>
              <a:buNone/>
            </a:pPr>
            <a:r>
              <a:rPr lang="de-DE" altLang="de-DE" sz="4200" dirty="0">
                <a:latin typeface="Calibri" panose="020F0502020204030204" pitchFamily="34" charset="0"/>
                <a:cs typeface="Calibri" panose="020F0502020204030204" pitchFamily="34" charset="0"/>
              </a:rPr>
              <a:t>Clock Operation</a:t>
            </a:r>
          </a:p>
        </p:txBody>
      </p:sp>
      <p:pic>
        <p:nvPicPr>
          <p:cNvPr id="2" name="Inhaltsplatzhalter 4">
            <a:extLst>
              <a:ext uri="{FF2B5EF4-FFF2-40B4-BE49-F238E27FC236}">
                <a16:creationId xmlns:a16="http://schemas.microsoft.com/office/drawing/2014/main" id="{A92326FC-2A5B-105F-8FF5-25D38E156EC9}"/>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13611" b="10570"/>
          <a:stretch/>
        </p:blipFill>
        <p:spPr bwMode="auto">
          <a:xfrm>
            <a:off x="-1826341" y="-2136242"/>
            <a:ext cx="4724401" cy="6482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Grafik 3">
            <a:extLst>
              <a:ext uri="{FF2B5EF4-FFF2-40B4-BE49-F238E27FC236}">
                <a16:creationId xmlns:a16="http://schemas.microsoft.com/office/drawing/2014/main" id="{15276473-5C27-A556-1109-15BA939ADFB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73573" y="-1136737"/>
            <a:ext cx="6174402" cy="521592"/>
          </a:xfrm>
          <a:prstGeom prst="rect">
            <a:avLst/>
          </a:prstGeom>
        </p:spPr>
      </p:pic>
      <p:pic>
        <p:nvPicPr>
          <p:cNvPr id="6" name="Picture 2">
            <a:extLst>
              <a:ext uri="{FF2B5EF4-FFF2-40B4-BE49-F238E27FC236}">
                <a16:creationId xmlns:a16="http://schemas.microsoft.com/office/drawing/2014/main" id="{297F22E0-FCC8-A00A-A07E-761433EE6641}"/>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7783435" y="5477405"/>
            <a:ext cx="2520280" cy="13558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Grafik 6">
            <a:extLst>
              <a:ext uri="{FF2B5EF4-FFF2-40B4-BE49-F238E27FC236}">
                <a16:creationId xmlns:a16="http://schemas.microsoft.com/office/drawing/2014/main" id="{6B945EFD-2C6E-8B4E-C779-71548939F4A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63355" y="2652782"/>
            <a:ext cx="3766165" cy="2824623"/>
          </a:xfrm>
          <a:prstGeom prst="rect">
            <a:avLst/>
          </a:prstGeom>
        </p:spPr>
      </p:pic>
      <p:grpSp>
        <p:nvGrpSpPr>
          <p:cNvPr id="8" name="Group 25">
            <a:extLst>
              <a:ext uri="{FF2B5EF4-FFF2-40B4-BE49-F238E27FC236}">
                <a16:creationId xmlns:a16="http://schemas.microsoft.com/office/drawing/2014/main" id="{D0EBB2E3-9737-8A9A-0C62-D0A18D53F21F}"/>
              </a:ext>
            </a:extLst>
          </p:cNvPr>
          <p:cNvGrpSpPr>
            <a:grpSpLocks noChangeAspect="1"/>
          </p:cNvGrpSpPr>
          <p:nvPr/>
        </p:nvGrpSpPr>
        <p:grpSpPr>
          <a:xfrm>
            <a:off x="1693955" y="2661114"/>
            <a:ext cx="5201456" cy="3467637"/>
            <a:chOff x="5332150" y="2172669"/>
            <a:chExt cx="6313750" cy="4209166"/>
          </a:xfrm>
        </p:grpSpPr>
        <p:pic>
          <p:nvPicPr>
            <p:cNvPr id="9" name="Picture 16">
              <a:extLst>
                <a:ext uri="{FF2B5EF4-FFF2-40B4-BE49-F238E27FC236}">
                  <a16:creationId xmlns:a16="http://schemas.microsoft.com/office/drawing/2014/main" id="{B4014081-5D57-9D8B-70EC-E70D25A445F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332150" y="2172669"/>
              <a:ext cx="6313750" cy="4209166"/>
            </a:xfrm>
            <a:custGeom>
              <a:avLst/>
              <a:gdLst>
                <a:gd name="connsiteX0" fmla="*/ 703 w 6313750"/>
                <a:gd name="connsiteY0" fmla="*/ 444 h 4209166"/>
                <a:gd name="connsiteX1" fmla="*/ 6314453 w 6313750"/>
                <a:gd name="connsiteY1" fmla="*/ 444 h 4209166"/>
                <a:gd name="connsiteX2" fmla="*/ 6314453 w 6313750"/>
                <a:gd name="connsiteY2" fmla="*/ 4209611 h 4209166"/>
                <a:gd name="connsiteX3" fmla="*/ 703 w 6313750"/>
                <a:gd name="connsiteY3" fmla="*/ 4209611 h 4209166"/>
              </a:gdLst>
              <a:ahLst/>
              <a:cxnLst>
                <a:cxn ang="0">
                  <a:pos x="connsiteX0" y="connsiteY0"/>
                </a:cxn>
                <a:cxn ang="0">
                  <a:pos x="connsiteX1" y="connsiteY1"/>
                </a:cxn>
                <a:cxn ang="0">
                  <a:pos x="connsiteX2" y="connsiteY2"/>
                </a:cxn>
                <a:cxn ang="0">
                  <a:pos x="connsiteX3" y="connsiteY3"/>
                </a:cxn>
              </a:cxnLst>
              <a:rect l="l" t="t" r="r" b="b"/>
              <a:pathLst>
                <a:path w="6313750" h="4209166">
                  <a:moveTo>
                    <a:pt x="703" y="444"/>
                  </a:moveTo>
                  <a:lnTo>
                    <a:pt x="6314453" y="444"/>
                  </a:lnTo>
                  <a:lnTo>
                    <a:pt x="6314453" y="4209611"/>
                  </a:lnTo>
                  <a:lnTo>
                    <a:pt x="703" y="4209611"/>
                  </a:lnTo>
                  <a:close/>
                </a:path>
              </a:pathLst>
            </a:custGeom>
          </p:spPr>
        </p:pic>
        <p:sp>
          <p:nvSpPr>
            <p:cNvPr id="10" name="Freeform: Shape 17">
              <a:extLst>
                <a:ext uri="{FF2B5EF4-FFF2-40B4-BE49-F238E27FC236}">
                  <a16:creationId xmlns:a16="http://schemas.microsoft.com/office/drawing/2014/main" id="{85A1E070-D64D-C322-6CF8-948C2C06AC21}"/>
                </a:ext>
              </a:extLst>
            </p:cNvPr>
            <p:cNvSpPr/>
            <p:nvPr/>
          </p:nvSpPr>
          <p:spPr>
            <a:xfrm>
              <a:off x="8663640" y="2366102"/>
              <a:ext cx="2777053" cy="1019591"/>
            </a:xfrm>
            <a:custGeom>
              <a:avLst/>
              <a:gdLst>
                <a:gd name="connsiteX0" fmla="*/ 1002 w 2777053"/>
                <a:gd name="connsiteY0" fmla="*/ 175 h 1019591"/>
                <a:gd name="connsiteX1" fmla="*/ 2778056 w 2777053"/>
                <a:gd name="connsiteY1" fmla="*/ 175 h 1019591"/>
                <a:gd name="connsiteX2" fmla="*/ 2778056 w 2777053"/>
                <a:gd name="connsiteY2" fmla="*/ 1019766 h 1019591"/>
                <a:gd name="connsiteX3" fmla="*/ 1002 w 2777053"/>
                <a:gd name="connsiteY3" fmla="*/ 1019766 h 1019591"/>
              </a:gdLst>
              <a:ahLst/>
              <a:cxnLst>
                <a:cxn ang="0">
                  <a:pos x="connsiteX0" y="connsiteY0"/>
                </a:cxn>
                <a:cxn ang="0">
                  <a:pos x="connsiteX1" y="connsiteY1"/>
                </a:cxn>
                <a:cxn ang="0">
                  <a:pos x="connsiteX2" y="connsiteY2"/>
                </a:cxn>
                <a:cxn ang="0">
                  <a:pos x="connsiteX3" y="connsiteY3"/>
                </a:cxn>
              </a:cxnLst>
              <a:rect l="l" t="t" r="r" b="b"/>
              <a:pathLst>
                <a:path w="2777053" h="1019591">
                  <a:moveTo>
                    <a:pt x="1002" y="175"/>
                  </a:moveTo>
                  <a:lnTo>
                    <a:pt x="2778056" y="175"/>
                  </a:lnTo>
                  <a:lnTo>
                    <a:pt x="2778056" y="1019766"/>
                  </a:lnTo>
                  <a:lnTo>
                    <a:pt x="1002" y="1019766"/>
                  </a:lnTo>
                  <a:close/>
                </a:path>
              </a:pathLst>
            </a:custGeom>
            <a:solidFill>
              <a:srgbClr val="000000"/>
            </a:solidFill>
            <a:ln w="27749" cap="flat">
              <a:solidFill>
                <a:srgbClr val="FFFFFF"/>
              </a:solidFill>
              <a:prstDash val="solid"/>
              <a:miter/>
            </a:ln>
          </p:spPr>
          <p:txBody>
            <a:bodyPr rtlCol="0" anchor="ctr"/>
            <a:lstStyle/>
            <a:p>
              <a:endParaRPr lang="de-DE"/>
            </a:p>
          </p:txBody>
        </p:sp>
        <p:sp>
          <p:nvSpPr>
            <p:cNvPr id="11" name="Freeform: Shape 18">
              <a:extLst>
                <a:ext uri="{FF2B5EF4-FFF2-40B4-BE49-F238E27FC236}">
                  <a16:creationId xmlns:a16="http://schemas.microsoft.com/office/drawing/2014/main" id="{2CF493D7-7287-53FD-ABCF-119CE021C41B}"/>
                </a:ext>
              </a:extLst>
            </p:cNvPr>
            <p:cNvSpPr/>
            <p:nvPr/>
          </p:nvSpPr>
          <p:spPr>
            <a:xfrm>
              <a:off x="8431972" y="3393366"/>
              <a:ext cx="270541" cy="1038319"/>
            </a:xfrm>
            <a:custGeom>
              <a:avLst/>
              <a:gdLst>
                <a:gd name="connsiteX0" fmla="*/ 718 w 270541"/>
                <a:gd name="connsiteY0" fmla="*/ 1038693 h 1038319"/>
                <a:gd name="connsiteX1" fmla="*/ 232385 w 270541"/>
                <a:gd name="connsiteY1" fmla="*/ 374 h 1038319"/>
              </a:gdLst>
              <a:ahLst/>
              <a:cxnLst>
                <a:cxn ang="0">
                  <a:pos x="connsiteX0" y="connsiteY0"/>
                </a:cxn>
                <a:cxn ang="0">
                  <a:pos x="connsiteX1" y="connsiteY1"/>
                </a:cxn>
              </a:cxnLst>
              <a:rect l="l" t="t" r="r" b="b"/>
              <a:pathLst>
                <a:path w="270541" h="1038319">
                  <a:moveTo>
                    <a:pt x="718" y="1038693"/>
                  </a:moveTo>
                  <a:cubicBezTo>
                    <a:pt x="411519" y="410869"/>
                    <a:pt x="232385" y="374"/>
                    <a:pt x="232385" y="374"/>
                  </a:cubicBezTo>
                </a:path>
              </a:pathLst>
            </a:custGeom>
            <a:noFill/>
            <a:ln w="21717" cap="flat">
              <a:solidFill>
                <a:srgbClr val="FFFFFF"/>
              </a:solidFill>
              <a:prstDash val="solid"/>
              <a:miter/>
            </a:ln>
          </p:spPr>
          <p:txBody>
            <a:bodyPr rtlCol="0" anchor="ctr"/>
            <a:lstStyle/>
            <a:p>
              <a:endParaRPr lang="de-DE"/>
            </a:p>
          </p:txBody>
        </p:sp>
        <p:sp>
          <p:nvSpPr>
            <p:cNvPr id="12" name="Freeform: Shape 19">
              <a:extLst>
                <a:ext uri="{FF2B5EF4-FFF2-40B4-BE49-F238E27FC236}">
                  <a16:creationId xmlns:a16="http://schemas.microsoft.com/office/drawing/2014/main" id="{9E14B686-2DF8-1B16-6C3B-D717C1AA627C}"/>
                </a:ext>
              </a:extLst>
            </p:cNvPr>
            <p:cNvSpPr/>
            <p:nvPr/>
          </p:nvSpPr>
          <p:spPr>
            <a:xfrm>
              <a:off x="8431972" y="3385693"/>
              <a:ext cx="3008720" cy="1045992"/>
            </a:xfrm>
            <a:custGeom>
              <a:avLst/>
              <a:gdLst>
                <a:gd name="connsiteX0" fmla="*/ 980 w 3008720"/>
                <a:gd name="connsiteY0" fmla="*/ 1046366 h 1045992"/>
                <a:gd name="connsiteX1" fmla="*/ 3009701 w 3008720"/>
                <a:gd name="connsiteY1" fmla="*/ 373 h 1045992"/>
              </a:gdLst>
              <a:ahLst/>
              <a:cxnLst>
                <a:cxn ang="0">
                  <a:pos x="connsiteX0" y="connsiteY0"/>
                </a:cxn>
                <a:cxn ang="0">
                  <a:pos x="connsiteX1" y="connsiteY1"/>
                </a:cxn>
              </a:cxnLst>
              <a:rect l="l" t="t" r="r" b="b"/>
              <a:pathLst>
                <a:path w="3008720" h="1045992">
                  <a:moveTo>
                    <a:pt x="980" y="1046366"/>
                  </a:moveTo>
                  <a:cubicBezTo>
                    <a:pt x="411782" y="418542"/>
                    <a:pt x="3009701" y="373"/>
                    <a:pt x="3009701" y="373"/>
                  </a:cubicBezTo>
                </a:path>
              </a:pathLst>
            </a:custGeom>
            <a:noFill/>
            <a:ln w="21717" cap="flat">
              <a:solidFill>
                <a:srgbClr val="FFFFFF"/>
              </a:solidFill>
              <a:prstDash val="solid"/>
              <a:miter/>
            </a:ln>
          </p:spPr>
          <p:txBody>
            <a:bodyPr rtlCol="0" anchor="ctr"/>
            <a:lstStyle/>
            <a:p>
              <a:endParaRPr lang="de-DE"/>
            </a:p>
          </p:txBody>
        </p:sp>
        <p:pic>
          <p:nvPicPr>
            <p:cNvPr id="13" name="Picture 20">
              <a:extLst>
                <a:ext uri="{FF2B5EF4-FFF2-40B4-BE49-F238E27FC236}">
                  <a16:creationId xmlns:a16="http://schemas.microsoft.com/office/drawing/2014/main" id="{95352858-2302-CCC5-9E9F-720861793D38}"/>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687783" y="2622407"/>
              <a:ext cx="2724897" cy="493118"/>
            </a:xfrm>
            <a:custGeom>
              <a:avLst/>
              <a:gdLst>
                <a:gd name="connsiteX0" fmla="*/ 982 w 2724897"/>
                <a:gd name="connsiteY0" fmla="*/ 137 h 493118"/>
                <a:gd name="connsiteX1" fmla="*/ 2725879 w 2724897"/>
                <a:gd name="connsiteY1" fmla="*/ 137 h 493118"/>
                <a:gd name="connsiteX2" fmla="*/ 2725879 w 2724897"/>
                <a:gd name="connsiteY2" fmla="*/ 493255 h 493118"/>
                <a:gd name="connsiteX3" fmla="*/ 982 w 2724897"/>
                <a:gd name="connsiteY3" fmla="*/ 493255 h 493118"/>
              </a:gdLst>
              <a:ahLst/>
              <a:cxnLst>
                <a:cxn ang="0">
                  <a:pos x="connsiteX0" y="connsiteY0"/>
                </a:cxn>
                <a:cxn ang="0">
                  <a:pos x="connsiteX1" y="connsiteY1"/>
                </a:cxn>
                <a:cxn ang="0">
                  <a:pos x="connsiteX2" y="connsiteY2"/>
                </a:cxn>
                <a:cxn ang="0">
                  <a:pos x="connsiteX3" y="connsiteY3"/>
                </a:cxn>
              </a:cxnLst>
              <a:rect l="l" t="t" r="r" b="b"/>
              <a:pathLst>
                <a:path w="2724897" h="493118">
                  <a:moveTo>
                    <a:pt x="982" y="137"/>
                  </a:moveTo>
                  <a:lnTo>
                    <a:pt x="2725879" y="137"/>
                  </a:lnTo>
                  <a:lnTo>
                    <a:pt x="2725879" y="493255"/>
                  </a:lnTo>
                  <a:lnTo>
                    <a:pt x="982" y="493255"/>
                  </a:lnTo>
                  <a:close/>
                </a:path>
              </a:pathLst>
            </a:custGeom>
          </p:spPr>
        </p:pic>
      </p:grpSp>
    </p:spTree>
    <p:extLst>
      <p:ext uri="{BB962C8B-B14F-4D97-AF65-F5344CB8AC3E}">
        <p14:creationId xmlns:p14="http://schemas.microsoft.com/office/powerpoint/2010/main" val="412603988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5630" name="Line 27">
            <a:extLst>
              <a:ext uri="{FF2B5EF4-FFF2-40B4-BE49-F238E27FC236}">
                <a16:creationId xmlns:a16="http://schemas.microsoft.com/office/drawing/2014/main" id="{780C82FF-5B04-4B0E-B8D8-6D0CE6BD665D}"/>
              </a:ext>
            </a:extLst>
          </p:cNvPr>
          <p:cNvSpPr>
            <a:spLocks noChangeShapeType="1"/>
          </p:cNvSpPr>
          <p:nvPr/>
        </p:nvSpPr>
        <p:spPr bwMode="auto">
          <a:xfrm flipV="1">
            <a:off x="3630613" y="3643313"/>
            <a:ext cx="0" cy="1174750"/>
          </a:xfrm>
          <a:prstGeom prst="line">
            <a:avLst/>
          </a:prstGeom>
          <a:noFill/>
          <a:ln w="12700">
            <a:solidFill>
              <a:schemeClr val="tx1"/>
            </a:solidFill>
            <a:prstDash val="dash"/>
            <a:round/>
            <a:headEnd/>
            <a:tailEnd/>
          </a:ln>
          <a:extLst>
            <a:ext uri="{909E8E84-426E-40DD-AFC4-6F175D3DCCD1}">
              <a14:hiddenFill xmlns:a14="http://schemas.microsoft.com/office/drawing/2010/main">
                <a:noFill/>
              </a14:hiddenFill>
            </a:ext>
          </a:extLst>
        </p:spPr>
        <p:txBody>
          <a:bodyPr/>
          <a:lstStyle/>
          <a:p>
            <a:endParaRPr lang="de-DE"/>
          </a:p>
        </p:txBody>
      </p:sp>
      <p:sp>
        <p:nvSpPr>
          <p:cNvPr id="15" name="Textfeld 14">
            <a:extLst>
              <a:ext uri="{FF2B5EF4-FFF2-40B4-BE49-F238E27FC236}">
                <a16:creationId xmlns:a16="http://schemas.microsoft.com/office/drawing/2014/main" id="{88336CA2-2AD1-48AB-922F-F5944050C40D}"/>
              </a:ext>
            </a:extLst>
          </p:cNvPr>
          <p:cNvSpPr txBox="1">
            <a:spLocks noChangeArrowheads="1"/>
          </p:cNvSpPr>
          <p:nvPr/>
        </p:nvSpPr>
        <p:spPr bwMode="auto">
          <a:xfrm>
            <a:off x="431008" y="4084638"/>
            <a:ext cx="2959100" cy="461962"/>
          </a:xfrm>
          <a:prstGeom prst="rect">
            <a:avLst/>
          </a:prstGeom>
          <a:solidFill>
            <a:schemeClr val="accent2">
              <a:lumMod val="20000"/>
              <a:lumOff val="80000"/>
            </a:schemeClr>
          </a:solidFill>
          <a:ln>
            <a:noFill/>
          </a:ln>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de-DE" altLang="de-DE" sz="2400" dirty="0">
                <a:solidFill>
                  <a:srgbClr val="990000"/>
                </a:solidFill>
              </a:rPr>
              <a:t>Long </a:t>
            </a:r>
            <a:r>
              <a:rPr lang="de-DE" altLang="de-DE" sz="2400" dirty="0" err="1">
                <a:solidFill>
                  <a:srgbClr val="990000"/>
                </a:solidFill>
              </a:rPr>
              <a:t>term</a:t>
            </a:r>
            <a:r>
              <a:rPr lang="de-DE" altLang="de-DE" sz="2400" dirty="0">
                <a:solidFill>
                  <a:srgbClr val="990000"/>
                </a:solidFill>
              </a:rPr>
              <a:t> </a:t>
            </a:r>
            <a:r>
              <a:rPr lang="de-DE" altLang="de-DE" sz="2400" dirty="0" err="1">
                <a:solidFill>
                  <a:srgbClr val="990000"/>
                </a:solidFill>
              </a:rPr>
              <a:t>reference</a:t>
            </a:r>
            <a:endParaRPr lang="en-US" altLang="de-DE" sz="2400" dirty="0">
              <a:solidFill>
                <a:srgbClr val="990000"/>
              </a:solidFill>
            </a:endParaRPr>
          </a:p>
        </p:txBody>
      </p:sp>
      <p:pic>
        <p:nvPicPr>
          <p:cNvPr id="35" name="Picture 10">
            <a:extLst>
              <a:ext uri="{FF2B5EF4-FFF2-40B4-BE49-F238E27FC236}">
                <a16:creationId xmlns:a16="http://schemas.microsoft.com/office/drawing/2014/main" id="{D9EBD7C6-CB9E-411D-8530-85ACC4B7559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73017" y="5267855"/>
            <a:ext cx="1836984" cy="12869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hteck 1">
            <a:extLst>
              <a:ext uri="{FF2B5EF4-FFF2-40B4-BE49-F238E27FC236}">
                <a16:creationId xmlns:a16="http://schemas.microsoft.com/office/drawing/2014/main" id="{E585CACA-13BD-4F19-8842-E4F15DC61159}"/>
              </a:ext>
            </a:extLst>
          </p:cNvPr>
          <p:cNvSpPr/>
          <p:nvPr/>
        </p:nvSpPr>
        <p:spPr>
          <a:xfrm>
            <a:off x="1919289" y="5176837"/>
            <a:ext cx="3381058" cy="1355726"/>
          </a:xfrm>
          <a:prstGeom prst="rect">
            <a:avLst/>
          </a:prstGeom>
          <a:noFill/>
          <a:ln w="38100">
            <a:solidFill>
              <a:srgbClr val="333399"/>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de-DE"/>
          </a:p>
        </p:txBody>
      </p:sp>
      <p:pic>
        <p:nvPicPr>
          <p:cNvPr id="25604" name="Grafik 13" descr="30cmcavity.jpg">
            <a:extLst>
              <a:ext uri="{FF2B5EF4-FFF2-40B4-BE49-F238E27FC236}">
                <a16:creationId xmlns:a16="http://schemas.microsoft.com/office/drawing/2014/main" id="{C7E2DE77-D221-41A1-851A-0DB7A7FAAE6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16625" y="3862389"/>
            <a:ext cx="2605088" cy="2016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06" name="Grafik 8" descr="12cmcavitypluscu.jpg">
            <a:extLst>
              <a:ext uri="{FF2B5EF4-FFF2-40B4-BE49-F238E27FC236}">
                <a16:creationId xmlns:a16="http://schemas.microsoft.com/office/drawing/2014/main" id="{5AD6FE04-807E-4B98-A3F5-015EF3F8778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4201775" y="3763963"/>
            <a:ext cx="2422525"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Line 6">
            <a:extLst>
              <a:ext uri="{FF2B5EF4-FFF2-40B4-BE49-F238E27FC236}">
                <a16:creationId xmlns:a16="http://schemas.microsoft.com/office/drawing/2014/main" id="{AF792D2F-F687-4661-BCB4-67A2B9F75DF2}"/>
              </a:ext>
            </a:extLst>
          </p:cNvPr>
          <p:cNvSpPr>
            <a:spLocks noChangeShapeType="1"/>
          </p:cNvSpPr>
          <p:nvPr/>
        </p:nvSpPr>
        <p:spPr bwMode="auto">
          <a:xfrm flipH="1">
            <a:off x="4483101" y="2840038"/>
            <a:ext cx="1116013" cy="0"/>
          </a:xfrm>
          <a:prstGeom prst="line">
            <a:avLst/>
          </a:prstGeom>
          <a:noFill/>
          <a:ln w="25400">
            <a:solidFill>
              <a:srgbClr val="003399"/>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5608" name="Line 7">
            <a:extLst>
              <a:ext uri="{FF2B5EF4-FFF2-40B4-BE49-F238E27FC236}">
                <a16:creationId xmlns:a16="http://schemas.microsoft.com/office/drawing/2014/main" id="{47B804BC-A408-4A17-BFC4-8935515531BE}"/>
              </a:ext>
            </a:extLst>
          </p:cNvPr>
          <p:cNvSpPr>
            <a:spLocks noChangeShapeType="1"/>
          </p:cNvSpPr>
          <p:nvPr/>
        </p:nvSpPr>
        <p:spPr bwMode="auto">
          <a:xfrm>
            <a:off x="6694488" y="2862263"/>
            <a:ext cx="1446212" cy="0"/>
          </a:xfrm>
          <a:prstGeom prst="line">
            <a:avLst/>
          </a:prstGeom>
          <a:noFill/>
          <a:ln w="25400">
            <a:solidFill>
              <a:srgbClr val="003399"/>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5609" name="Line 8">
            <a:extLst>
              <a:ext uri="{FF2B5EF4-FFF2-40B4-BE49-F238E27FC236}">
                <a16:creationId xmlns:a16="http://schemas.microsoft.com/office/drawing/2014/main" id="{EFA8A00F-C33B-4314-A390-5D9C82CB18C9}"/>
              </a:ext>
            </a:extLst>
          </p:cNvPr>
          <p:cNvSpPr>
            <a:spLocks noChangeShapeType="1"/>
          </p:cNvSpPr>
          <p:nvPr/>
        </p:nvSpPr>
        <p:spPr bwMode="auto">
          <a:xfrm flipV="1">
            <a:off x="6086475" y="3338513"/>
            <a:ext cx="0" cy="1200150"/>
          </a:xfrm>
          <a:prstGeom prst="line">
            <a:avLst/>
          </a:prstGeom>
          <a:noFill/>
          <a:ln w="25400">
            <a:solidFill>
              <a:srgbClr val="003399"/>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5610" name="Line 10">
            <a:extLst>
              <a:ext uri="{FF2B5EF4-FFF2-40B4-BE49-F238E27FC236}">
                <a16:creationId xmlns:a16="http://schemas.microsoft.com/office/drawing/2014/main" id="{C6774F61-82EE-4745-BF0A-802BD36C4F5C}"/>
              </a:ext>
            </a:extLst>
          </p:cNvPr>
          <p:cNvSpPr>
            <a:spLocks noChangeShapeType="1"/>
          </p:cNvSpPr>
          <p:nvPr/>
        </p:nvSpPr>
        <p:spPr bwMode="auto">
          <a:xfrm>
            <a:off x="6080126" y="4530725"/>
            <a:ext cx="277813" cy="0"/>
          </a:xfrm>
          <a:prstGeom prst="line">
            <a:avLst/>
          </a:prstGeom>
          <a:noFill/>
          <a:ln w="25400">
            <a:solidFill>
              <a:srgbClr val="003399"/>
            </a:solidFill>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5611" name="Text Box 17">
            <a:extLst>
              <a:ext uri="{FF2B5EF4-FFF2-40B4-BE49-F238E27FC236}">
                <a16:creationId xmlns:a16="http://schemas.microsoft.com/office/drawing/2014/main" id="{C05658F1-91AB-41A3-ABDD-E19358F769E4}"/>
              </a:ext>
            </a:extLst>
          </p:cNvPr>
          <p:cNvSpPr txBox="1">
            <a:spLocks noChangeArrowheads="1"/>
          </p:cNvSpPr>
          <p:nvPr/>
        </p:nvSpPr>
        <p:spPr bwMode="auto">
          <a:xfrm>
            <a:off x="2482850" y="1660525"/>
            <a:ext cx="21478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1800" b="1" err="1">
                <a:cs typeface="Arial" panose="020B0604020202020204" pitchFamily="34" charset="0"/>
              </a:rPr>
              <a:t>Atomic</a:t>
            </a:r>
            <a:r>
              <a:rPr lang="de-DE" altLang="de-DE" sz="1800" b="1">
                <a:cs typeface="Arial" panose="020B0604020202020204" pitchFamily="34" charset="0"/>
              </a:rPr>
              <a:t> Reference</a:t>
            </a:r>
          </a:p>
        </p:txBody>
      </p:sp>
      <p:sp>
        <p:nvSpPr>
          <p:cNvPr id="10" name="Rectangle 25">
            <a:extLst>
              <a:ext uri="{FF2B5EF4-FFF2-40B4-BE49-F238E27FC236}">
                <a16:creationId xmlns:a16="http://schemas.microsoft.com/office/drawing/2014/main" id="{AE8F14E8-5F1A-4F00-B9CD-3C7DACCD7D10}"/>
              </a:ext>
            </a:extLst>
          </p:cNvPr>
          <p:cNvSpPr>
            <a:spLocks noChangeArrowheads="1"/>
          </p:cNvSpPr>
          <p:nvPr/>
        </p:nvSpPr>
        <p:spPr bwMode="auto">
          <a:xfrm>
            <a:off x="5378451" y="2347913"/>
            <a:ext cx="1597025" cy="957262"/>
          </a:xfrm>
          <a:prstGeom prst="rect">
            <a:avLst/>
          </a:prstGeom>
          <a:solidFill>
            <a:schemeClr val="tx2">
              <a:lumMod val="40000"/>
              <a:lumOff val="60000"/>
            </a:schemeClr>
          </a:solidFill>
          <a:ln w="38100">
            <a:solidFill>
              <a:srgbClr val="003399"/>
            </a:solidFill>
            <a:miter lim="800000"/>
            <a:headEnd/>
            <a:tailEnd/>
          </a:ln>
        </p:spPr>
        <p:txBody>
          <a:bodyPr wrap="none" anchor="ctr"/>
          <a:lstStyle/>
          <a:p>
            <a:pPr algn="ctr">
              <a:defRPr/>
            </a:pPr>
            <a:endParaRPr lang="de-DE">
              <a:cs typeface="Arial" pitchFamily="34" charset="0"/>
            </a:endParaRPr>
          </a:p>
          <a:p>
            <a:pPr algn="ctr">
              <a:defRPr/>
            </a:pPr>
            <a:r>
              <a:rPr lang="de-DE" b="1">
                <a:cs typeface="Arial" pitchFamily="34" charset="0"/>
              </a:rPr>
              <a:t>Laser</a:t>
            </a:r>
          </a:p>
        </p:txBody>
      </p:sp>
      <p:sp>
        <p:nvSpPr>
          <p:cNvPr id="25613" name="Rectangle 26">
            <a:extLst>
              <a:ext uri="{FF2B5EF4-FFF2-40B4-BE49-F238E27FC236}">
                <a16:creationId xmlns:a16="http://schemas.microsoft.com/office/drawing/2014/main" id="{F675DF18-C754-40D5-B9FF-AA0FD4CFA291}"/>
              </a:ext>
            </a:extLst>
          </p:cNvPr>
          <p:cNvSpPr>
            <a:spLocks noChangeArrowheads="1"/>
          </p:cNvSpPr>
          <p:nvPr/>
        </p:nvSpPr>
        <p:spPr bwMode="auto">
          <a:xfrm>
            <a:off x="5372100" y="2486026"/>
            <a:ext cx="1498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cs typeface="Arial" panose="020B0604020202020204" pitchFamily="34" charset="0"/>
              </a:rPr>
              <a:t>f ~ 1000 THz</a:t>
            </a:r>
          </a:p>
        </p:txBody>
      </p:sp>
      <p:sp>
        <p:nvSpPr>
          <p:cNvPr id="25614" name="Line 27">
            <a:extLst>
              <a:ext uri="{FF2B5EF4-FFF2-40B4-BE49-F238E27FC236}">
                <a16:creationId xmlns:a16="http://schemas.microsoft.com/office/drawing/2014/main" id="{E9423671-446E-495A-B704-C90F3515877B}"/>
              </a:ext>
            </a:extLst>
          </p:cNvPr>
          <p:cNvSpPr>
            <a:spLocks noChangeShapeType="1"/>
          </p:cNvSpPr>
          <p:nvPr/>
        </p:nvSpPr>
        <p:spPr bwMode="auto">
          <a:xfrm flipV="1">
            <a:off x="6429375" y="3327400"/>
            <a:ext cx="0" cy="1174750"/>
          </a:xfrm>
          <a:prstGeom prst="line">
            <a:avLst/>
          </a:prstGeom>
          <a:noFill/>
          <a:ln w="127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5615" name="Line 28">
            <a:extLst>
              <a:ext uri="{FF2B5EF4-FFF2-40B4-BE49-F238E27FC236}">
                <a16:creationId xmlns:a16="http://schemas.microsoft.com/office/drawing/2014/main" id="{E3F4E964-1AB5-494C-8D82-539D576C98B7}"/>
              </a:ext>
            </a:extLst>
          </p:cNvPr>
          <p:cNvSpPr>
            <a:spLocks noChangeShapeType="1"/>
          </p:cNvSpPr>
          <p:nvPr/>
        </p:nvSpPr>
        <p:spPr bwMode="auto">
          <a:xfrm>
            <a:off x="3648075" y="4802188"/>
            <a:ext cx="1951038" cy="0"/>
          </a:xfrm>
          <a:prstGeom prst="line">
            <a:avLst/>
          </a:prstGeom>
          <a:noFill/>
          <a:ln w="12700">
            <a:solidFill>
              <a:schemeClr val="tx1"/>
            </a:solidFill>
            <a:prstDash val="dash"/>
            <a:round/>
            <a:headEn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5616" name="Text Box 30">
            <a:extLst>
              <a:ext uri="{FF2B5EF4-FFF2-40B4-BE49-F238E27FC236}">
                <a16:creationId xmlns:a16="http://schemas.microsoft.com/office/drawing/2014/main" id="{C3B5E7DF-7FC7-4A57-9AC1-4CCD3070EE33}"/>
              </a:ext>
            </a:extLst>
          </p:cNvPr>
          <p:cNvSpPr txBox="1">
            <a:spLocks noChangeArrowheads="1"/>
          </p:cNvSpPr>
          <p:nvPr/>
        </p:nvSpPr>
        <p:spPr bwMode="auto">
          <a:xfrm>
            <a:off x="5259388" y="1660525"/>
            <a:ext cx="19161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a:cs typeface="Arial" panose="020B0604020202020204" pitchFamily="34" charset="0"/>
              </a:rPr>
              <a:t>Local Oscillator</a:t>
            </a:r>
          </a:p>
        </p:txBody>
      </p:sp>
      <p:sp>
        <p:nvSpPr>
          <p:cNvPr id="16" name="Textfeld 15">
            <a:extLst>
              <a:ext uri="{FF2B5EF4-FFF2-40B4-BE49-F238E27FC236}">
                <a16:creationId xmlns:a16="http://schemas.microsoft.com/office/drawing/2014/main" id="{5BED17A4-4900-496A-95B4-6C9D5CCDCD45}"/>
              </a:ext>
            </a:extLst>
          </p:cNvPr>
          <p:cNvSpPr txBox="1">
            <a:spLocks noChangeArrowheads="1"/>
          </p:cNvSpPr>
          <p:nvPr/>
        </p:nvSpPr>
        <p:spPr bwMode="auto">
          <a:xfrm>
            <a:off x="8515335" y="5965033"/>
            <a:ext cx="3006725" cy="461962"/>
          </a:xfrm>
          <a:prstGeom prst="rect">
            <a:avLst/>
          </a:prstGeom>
          <a:solidFill>
            <a:schemeClr val="accent2">
              <a:lumMod val="20000"/>
              <a:lumOff val="80000"/>
            </a:schemeClr>
          </a:solidFill>
          <a:ln>
            <a:noFill/>
          </a:ln>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defRPr/>
            </a:pPr>
            <a:r>
              <a:rPr lang="de-DE" altLang="de-DE" sz="2400">
                <a:solidFill>
                  <a:srgbClr val="990000"/>
                </a:solidFill>
              </a:rPr>
              <a:t>Short term reference</a:t>
            </a:r>
            <a:endParaRPr lang="en-US" altLang="de-DE" sz="2400">
              <a:solidFill>
                <a:srgbClr val="990000"/>
              </a:solidFill>
            </a:endParaRPr>
          </a:p>
        </p:txBody>
      </p:sp>
      <p:sp>
        <p:nvSpPr>
          <p:cNvPr id="25618" name="Textfeld 16">
            <a:extLst>
              <a:ext uri="{FF2B5EF4-FFF2-40B4-BE49-F238E27FC236}">
                <a16:creationId xmlns:a16="http://schemas.microsoft.com/office/drawing/2014/main" id="{18F75812-7FDF-403E-A093-CC7098231C3B}"/>
              </a:ext>
            </a:extLst>
          </p:cNvPr>
          <p:cNvSpPr txBox="1">
            <a:spLocks noChangeArrowheads="1"/>
          </p:cNvSpPr>
          <p:nvPr/>
        </p:nvSpPr>
        <p:spPr bwMode="auto">
          <a:xfrm>
            <a:off x="4457701" y="4384675"/>
            <a:ext cx="11207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dirty="0" err="1"/>
              <a:t>feedback</a:t>
            </a:r>
            <a:endParaRPr lang="en-US" altLang="de-DE" sz="1800" dirty="0"/>
          </a:p>
        </p:txBody>
      </p:sp>
      <p:sp>
        <p:nvSpPr>
          <p:cNvPr id="25619" name="Textfeld 17">
            <a:extLst>
              <a:ext uri="{FF2B5EF4-FFF2-40B4-BE49-F238E27FC236}">
                <a16:creationId xmlns:a16="http://schemas.microsoft.com/office/drawing/2014/main" id="{9C2F5502-C721-4730-AE62-06B90D762E95}"/>
              </a:ext>
            </a:extLst>
          </p:cNvPr>
          <p:cNvSpPr txBox="1">
            <a:spLocks noChangeArrowheads="1"/>
          </p:cNvSpPr>
          <p:nvPr/>
        </p:nvSpPr>
        <p:spPr bwMode="auto">
          <a:xfrm>
            <a:off x="6469064" y="3544889"/>
            <a:ext cx="11207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a:t>feedback</a:t>
            </a:r>
            <a:endParaRPr lang="en-US" altLang="de-DE" sz="1800"/>
          </a:p>
        </p:txBody>
      </p:sp>
      <p:pic>
        <p:nvPicPr>
          <p:cNvPr id="25620" name="Picture 3" descr="O:\4-4\4-43\Ytterbium\pictures\Spektren\Spekt1-0 gS.jpg">
            <a:extLst>
              <a:ext uri="{FF2B5EF4-FFF2-40B4-BE49-F238E27FC236}">
                <a16:creationId xmlns:a16="http://schemas.microsoft.com/office/drawing/2014/main" id="{88150A1D-02AE-499D-81CC-4EF67FDB8EF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692525" y="4052888"/>
            <a:ext cx="1825625" cy="1352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21" name="Text Box 30">
            <a:extLst>
              <a:ext uri="{FF2B5EF4-FFF2-40B4-BE49-F238E27FC236}">
                <a16:creationId xmlns:a16="http://schemas.microsoft.com/office/drawing/2014/main" id="{280CEE30-587C-4BD3-A450-D818DE0F27CB}"/>
              </a:ext>
            </a:extLst>
          </p:cNvPr>
          <p:cNvSpPr txBox="1">
            <a:spLocks noChangeArrowheads="1"/>
          </p:cNvSpPr>
          <p:nvPr/>
        </p:nvSpPr>
        <p:spPr bwMode="auto">
          <a:xfrm>
            <a:off x="7939088" y="5314950"/>
            <a:ext cx="21336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dirty="0" err="1">
                <a:cs typeface="Arial" panose="020B0604020202020204" pitchFamily="34" charset="0"/>
              </a:rPr>
              <a:t>Ultrastable</a:t>
            </a:r>
            <a:r>
              <a:rPr lang="de-DE" altLang="de-DE" sz="1800" b="1" dirty="0">
                <a:cs typeface="Arial" panose="020B0604020202020204" pitchFamily="34" charset="0"/>
              </a:rPr>
              <a:t> </a:t>
            </a:r>
            <a:r>
              <a:rPr lang="de-DE" altLang="de-DE" sz="1800" b="1" dirty="0" err="1">
                <a:cs typeface="Arial" panose="020B0604020202020204" pitchFamily="34" charset="0"/>
              </a:rPr>
              <a:t>Cavity</a:t>
            </a:r>
            <a:endParaRPr lang="de-DE" altLang="de-DE" sz="1800" b="1" dirty="0">
              <a:cs typeface="Arial" panose="020B0604020202020204" pitchFamily="34" charset="0"/>
            </a:endParaRPr>
          </a:p>
        </p:txBody>
      </p:sp>
      <p:sp>
        <p:nvSpPr>
          <p:cNvPr id="25622" name="Textfeld 2">
            <a:extLst>
              <a:ext uri="{FF2B5EF4-FFF2-40B4-BE49-F238E27FC236}">
                <a16:creationId xmlns:a16="http://schemas.microsoft.com/office/drawing/2014/main" id="{99549C4B-13FD-43A7-BC31-57EC434543AA}"/>
              </a:ext>
            </a:extLst>
          </p:cNvPr>
          <p:cNvSpPr txBox="1">
            <a:spLocks noChangeArrowheads="1"/>
          </p:cNvSpPr>
          <p:nvPr/>
        </p:nvSpPr>
        <p:spPr bwMode="auto">
          <a:xfrm>
            <a:off x="-2967038" y="5857876"/>
            <a:ext cx="552450" cy="3079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b="1"/>
              <a:t>1 Hz</a:t>
            </a:r>
            <a:endParaRPr lang="en-US" altLang="de-DE" sz="1400" b="1"/>
          </a:p>
        </p:txBody>
      </p:sp>
      <p:sp>
        <p:nvSpPr>
          <p:cNvPr id="25623" name="Text Box 29">
            <a:extLst>
              <a:ext uri="{FF2B5EF4-FFF2-40B4-BE49-F238E27FC236}">
                <a16:creationId xmlns:a16="http://schemas.microsoft.com/office/drawing/2014/main" id="{22D8CD43-7EF1-4997-827C-A3106FFE463F}"/>
              </a:ext>
            </a:extLst>
          </p:cNvPr>
          <p:cNvSpPr txBox="1">
            <a:spLocks noChangeArrowheads="1"/>
          </p:cNvSpPr>
          <p:nvPr/>
        </p:nvSpPr>
        <p:spPr bwMode="auto">
          <a:xfrm>
            <a:off x="4029076" y="957263"/>
            <a:ext cx="2233613"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2400" dirty="0" err="1">
                <a:solidFill>
                  <a:srgbClr val="C00000"/>
                </a:solidFill>
              </a:rPr>
              <a:t>Oscillator</a:t>
            </a:r>
            <a:r>
              <a:rPr lang="de-DE" altLang="de-DE" sz="2400" dirty="0">
                <a:solidFill>
                  <a:srgbClr val="C00000"/>
                </a:solidFill>
              </a:rPr>
              <a:t>         </a:t>
            </a:r>
          </a:p>
        </p:txBody>
      </p:sp>
      <p:sp>
        <p:nvSpPr>
          <p:cNvPr id="25624" name="Text Box 30">
            <a:extLst>
              <a:ext uri="{FF2B5EF4-FFF2-40B4-BE49-F238E27FC236}">
                <a16:creationId xmlns:a16="http://schemas.microsoft.com/office/drawing/2014/main" id="{04FBE06A-66BA-4810-9434-23B5ECC8A904}"/>
              </a:ext>
            </a:extLst>
          </p:cNvPr>
          <p:cNvSpPr txBox="1">
            <a:spLocks noChangeArrowheads="1"/>
          </p:cNvSpPr>
          <p:nvPr/>
        </p:nvSpPr>
        <p:spPr bwMode="auto">
          <a:xfrm>
            <a:off x="8097838" y="2608264"/>
            <a:ext cx="2547492"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400" dirty="0" err="1">
                <a:solidFill>
                  <a:srgbClr val="C00000"/>
                </a:solidFill>
              </a:rPr>
              <a:t>Frequency</a:t>
            </a:r>
            <a:r>
              <a:rPr lang="de-DE" altLang="de-DE" sz="2400" dirty="0">
                <a:solidFill>
                  <a:srgbClr val="C00000"/>
                </a:solidFill>
              </a:rPr>
              <a:t> </a:t>
            </a:r>
            <a:r>
              <a:rPr lang="de-DE" altLang="de-DE" sz="2400" dirty="0" err="1">
                <a:solidFill>
                  <a:srgbClr val="C00000"/>
                </a:solidFill>
              </a:rPr>
              <a:t>Comb</a:t>
            </a:r>
            <a:endParaRPr lang="de-DE" altLang="de-DE" sz="2400" dirty="0">
              <a:solidFill>
                <a:srgbClr val="C00000"/>
              </a:solidFill>
            </a:endParaRPr>
          </a:p>
        </p:txBody>
      </p:sp>
      <p:sp>
        <p:nvSpPr>
          <p:cNvPr id="25" name="Geschweifte Klammer links 24">
            <a:extLst>
              <a:ext uri="{FF2B5EF4-FFF2-40B4-BE49-F238E27FC236}">
                <a16:creationId xmlns:a16="http://schemas.microsoft.com/office/drawing/2014/main" id="{4DEE6688-7C3F-4D63-A9BE-AB5352C6A27A}"/>
              </a:ext>
            </a:extLst>
          </p:cNvPr>
          <p:cNvSpPr/>
          <p:nvPr/>
        </p:nvSpPr>
        <p:spPr>
          <a:xfrm rot="5400000">
            <a:off x="4625975" y="222250"/>
            <a:ext cx="292100" cy="2584450"/>
          </a:xfrm>
          <a:prstGeom prst="leftBrace">
            <a:avLst/>
          </a:prstGeom>
          <a:ln w="28575">
            <a:solidFill>
              <a:srgbClr val="C00000"/>
            </a:solidFill>
          </a:ln>
        </p:spPr>
        <p:style>
          <a:lnRef idx="1">
            <a:schemeClr val="accent1"/>
          </a:lnRef>
          <a:fillRef idx="0">
            <a:schemeClr val="accent1"/>
          </a:fillRef>
          <a:effectRef idx="0">
            <a:schemeClr val="accent1"/>
          </a:effectRef>
          <a:fontRef idx="minor">
            <a:schemeClr val="tx1"/>
          </a:fontRef>
        </p:style>
        <p:txBody>
          <a:bodyPr anchor="ctr"/>
          <a:lstStyle/>
          <a:p>
            <a:pPr algn="ctr">
              <a:defRPr/>
            </a:pPr>
            <a:endParaRPr lang="en-US"/>
          </a:p>
        </p:txBody>
      </p:sp>
      <p:pic>
        <p:nvPicPr>
          <p:cNvPr id="25626" name="Picture 8" descr="C:\Users\ion1\Desktop\Zeichnung.wmf">
            <a:extLst>
              <a:ext uri="{FF2B5EF4-FFF2-40B4-BE49-F238E27FC236}">
                <a16:creationId xmlns:a16="http://schemas.microsoft.com/office/drawing/2014/main" id="{FC70DD08-7952-4F39-AB98-AF7FE36EE4D7}"/>
              </a:ext>
            </a:extLst>
          </p:cNvPr>
          <p:cNvPicPr>
            <a:picLocks noChangeAspect="1" noChangeArrowheads="1"/>
          </p:cNvPicPr>
          <p:nvPr/>
        </p:nvPicPr>
        <p:blipFill>
          <a:blip r:embed="rId7">
            <a:extLst>
              <a:ext uri="{28A0092B-C50C-407E-A947-70E740481C1C}">
                <a14:useLocalDpi xmlns:a14="http://schemas.microsoft.com/office/drawing/2010/main" val="0"/>
              </a:ext>
            </a:extLst>
          </a:blip>
          <a:srcRect r="25931"/>
          <a:stretch>
            <a:fillRect/>
          </a:stretch>
        </p:blipFill>
        <p:spPr bwMode="auto">
          <a:xfrm>
            <a:off x="4600576" y="2513014"/>
            <a:ext cx="796925"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27" name="Picture 8" descr="C:\Users\ion1\Desktop\Zeichnung.wmf">
            <a:extLst>
              <a:ext uri="{FF2B5EF4-FFF2-40B4-BE49-F238E27FC236}">
                <a16:creationId xmlns:a16="http://schemas.microsoft.com/office/drawing/2014/main" id="{7E8A7C6E-94C6-42C7-90F6-35EA99894E5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70713" y="2513014"/>
            <a:ext cx="1077912" cy="636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0" name="Picture 2" descr="File:Stylised Lithium Atom.svg">
            <a:extLst>
              <a:ext uri="{FF2B5EF4-FFF2-40B4-BE49-F238E27FC236}">
                <a16:creationId xmlns:a16="http://schemas.microsoft.com/office/drawing/2014/main" id="{A6EA1747-1795-4696-A339-173DECAE51C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014663" y="2262189"/>
            <a:ext cx="1266825" cy="1317625"/>
          </a:xfrm>
          <a:prstGeom prst="rect">
            <a:avLst/>
          </a:prstGeom>
          <a:solidFill>
            <a:schemeClr val="bg1">
              <a:lumMod val="85000"/>
            </a:schemeClr>
          </a:solidFill>
        </p:spPr>
      </p:pic>
      <p:sp>
        <p:nvSpPr>
          <p:cNvPr id="36" name="Textfeld 35">
            <a:extLst>
              <a:ext uri="{FF2B5EF4-FFF2-40B4-BE49-F238E27FC236}">
                <a16:creationId xmlns:a16="http://schemas.microsoft.com/office/drawing/2014/main" id="{8A5C14EE-9A78-4F71-A113-81FD1E2257F4}"/>
              </a:ext>
            </a:extLst>
          </p:cNvPr>
          <p:cNvSpPr txBox="1">
            <a:spLocks noChangeArrowheads="1"/>
          </p:cNvSpPr>
          <p:nvPr/>
        </p:nvSpPr>
        <p:spPr bwMode="auto">
          <a:xfrm>
            <a:off x="3623470" y="5622926"/>
            <a:ext cx="165782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000" b="1" dirty="0" err="1">
                <a:solidFill>
                  <a:srgbClr val="C00000"/>
                </a:solidFill>
                <a:latin typeface="Comic Sans MS" panose="030F0702030302020204" pitchFamily="66" charset="0"/>
              </a:rPr>
              <a:t>f</a:t>
            </a:r>
            <a:r>
              <a:rPr lang="de-DE" altLang="de-DE" sz="2000" b="1" baseline="-25000" dirty="0" err="1">
                <a:solidFill>
                  <a:srgbClr val="C00000"/>
                </a:solidFill>
                <a:latin typeface="Comic Sans MS" panose="030F0702030302020204" pitchFamily="66" charset="0"/>
              </a:rPr>
              <a:t>laser</a:t>
            </a:r>
            <a:r>
              <a:rPr lang="de-DE" altLang="de-DE" sz="2000" b="1" dirty="0">
                <a:solidFill>
                  <a:srgbClr val="C00000"/>
                </a:solidFill>
                <a:latin typeface="Comic Sans MS" panose="030F0702030302020204" pitchFamily="66" charset="0"/>
              </a:rPr>
              <a:t>= </a:t>
            </a:r>
            <a:r>
              <a:rPr lang="de-DE" altLang="de-DE" sz="2000" b="1" dirty="0" err="1">
                <a:solidFill>
                  <a:srgbClr val="C00000"/>
                </a:solidFill>
                <a:latin typeface="Comic Sans MS" panose="030F0702030302020204" pitchFamily="66" charset="0"/>
              </a:rPr>
              <a:t>f</a:t>
            </a:r>
            <a:r>
              <a:rPr lang="de-DE" altLang="de-DE" sz="2000" b="1" baseline="-25000" dirty="0" err="1">
                <a:solidFill>
                  <a:srgbClr val="C00000"/>
                </a:solidFill>
                <a:latin typeface="Comic Sans MS" panose="030F0702030302020204" pitchFamily="66" charset="0"/>
              </a:rPr>
              <a:t>atom</a:t>
            </a:r>
            <a:r>
              <a:rPr lang="de-DE" altLang="de-DE" sz="2000" b="1" dirty="0">
                <a:solidFill>
                  <a:srgbClr val="C00000"/>
                </a:solidFill>
                <a:latin typeface="Comic Sans MS" panose="030F0702030302020204" pitchFamily="66" charset="0"/>
              </a:rPr>
              <a:t>?</a:t>
            </a:r>
          </a:p>
        </p:txBody>
      </p:sp>
      <p:sp>
        <p:nvSpPr>
          <p:cNvPr id="3" name="Untertitel 2">
            <a:extLst>
              <a:ext uri="{FF2B5EF4-FFF2-40B4-BE49-F238E27FC236}">
                <a16:creationId xmlns:a16="http://schemas.microsoft.com/office/drawing/2014/main" id="{6AF2F1A8-363C-4139-B194-96B0681B7E93}"/>
              </a:ext>
            </a:extLst>
          </p:cNvPr>
          <p:cNvSpPr>
            <a:spLocks noGrp="1"/>
          </p:cNvSpPr>
          <p:nvPr>
            <p:ph type="subTitle" idx="1"/>
          </p:nvPr>
        </p:nvSpPr>
        <p:spPr/>
        <p:txBody>
          <a:bodyPr/>
          <a:lstStyle/>
          <a:p>
            <a:r>
              <a:rPr lang="de-DE" altLang="de-DE" dirty="0" err="1">
                <a:solidFill>
                  <a:schemeClr val="bg1">
                    <a:lumMod val="95000"/>
                  </a:schemeClr>
                </a:solidFill>
              </a:rPr>
              <a:t>Ingredients</a:t>
            </a:r>
            <a:r>
              <a:rPr lang="de-DE" altLang="de-DE" dirty="0">
                <a:solidFill>
                  <a:schemeClr val="bg1">
                    <a:lumMod val="95000"/>
                  </a:schemeClr>
                </a:solidFill>
              </a:rPr>
              <a:t> </a:t>
            </a:r>
            <a:r>
              <a:rPr lang="de-DE" altLang="de-DE" dirty="0" err="1">
                <a:solidFill>
                  <a:schemeClr val="bg1">
                    <a:lumMod val="95000"/>
                  </a:schemeClr>
                </a:solidFill>
              </a:rPr>
              <a:t>for</a:t>
            </a:r>
            <a:r>
              <a:rPr lang="de-DE" altLang="de-DE" dirty="0">
                <a:solidFill>
                  <a:schemeClr val="bg1">
                    <a:lumMod val="95000"/>
                  </a:schemeClr>
                </a:solidFill>
              </a:rPr>
              <a:t> an </a:t>
            </a:r>
            <a:r>
              <a:rPr lang="de-DE" altLang="de-DE" dirty="0" err="1">
                <a:solidFill>
                  <a:schemeClr val="bg1">
                    <a:lumMod val="95000"/>
                  </a:schemeClr>
                </a:solidFill>
              </a:rPr>
              <a:t>optical</a:t>
            </a:r>
            <a:r>
              <a:rPr lang="de-DE" altLang="de-DE" dirty="0">
                <a:solidFill>
                  <a:schemeClr val="bg1">
                    <a:lumMod val="95000"/>
                  </a:schemeClr>
                </a:solidFill>
              </a:rPr>
              <a:t> </a:t>
            </a:r>
            <a:r>
              <a:rPr lang="de-DE" altLang="de-DE" dirty="0" err="1">
                <a:solidFill>
                  <a:schemeClr val="bg1">
                    <a:lumMod val="95000"/>
                  </a:schemeClr>
                </a:solidFill>
              </a:rPr>
              <a:t>clock</a:t>
            </a:r>
            <a:endParaRPr lang="de-DE" dirty="0"/>
          </a:p>
        </p:txBody>
      </p:sp>
      <p:sp>
        <p:nvSpPr>
          <p:cNvPr id="44" name="Rechteck 43">
            <a:extLst>
              <a:ext uri="{FF2B5EF4-FFF2-40B4-BE49-F238E27FC236}">
                <a16:creationId xmlns:a16="http://schemas.microsoft.com/office/drawing/2014/main" id="{0E283370-2539-4CA9-9E86-AD5BCAC9881B}"/>
              </a:ext>
            </a:extLst>
          </p:cNvPr>
          <p:cNvSpPr/>
          <p:nvPr/>
        </p:nvSpPr>
        <p:spPr>
          <a:xfrm>
            <a:off x="8744498" y="4356387"/>
            <a:ext cx="3193503" cy="830997"/>
          </a:xfrm>
          <a:prstGeom prst="rect">
            <a:avLst/>
          </a:prstGeom>
        </p:spPr>
        <p:txBody>
          <a:bodyPr wrap="none">
            <a:spAutoFit/>
          </a:bodyPr>
          <a:lstStyle/>
          <a:p>
            <a:r>
              <a:rPr lang="de-DE" altLang="de-DE" sz="2400" b="1" dirty="0" err="1">
                <a:solidFill>
                  <a:srgbClr val="333399"/>
                </a:solidFill>
                <a:latin typeface="Calibri" panose="020F0502020204030204" pitchFamily="34" charset="0"/>
                <a:cs typeface="Calibri" panose="020F0502020204030204" pitchFamily="34" charset="0"/>
              </a:rPr>
              <a:t>our</a:t>
            </a:r>
            <a:r>
              <a:rPr lang="de-DE" altLang="de-DE" sz="2400" b="1" dirty="0">
                <a:solidFill>
                  <a:srgbClr val="333399"/>
                </a:solidFill>
                <a:latin typeface="Calibri" panose="020F0502020204030204" pitchFamily="34" charset="0"/>
                <a:cs typeface="Calibri" panose="020F0502020204030204" pitchFamily="34" charset="0"/>
              </a:rPr>
              <a:t> lab:</a:t>
            </a:r>
          </a:p>
          <a:p>
            <a:r>
              <a:rPr lang="de-DE" altLang="de-DE" sz="2400" dirty="0" err="1">
                <a:solidFill>
                  <a:srgbClr val="333399"/>
                </a:solidFill>
                <a:latin typeface="Symbol" panose="05050102010706020507" pitchFamily="18" charset="2"/>
              </a:rPr>
              <a:t>s</a:t>
            </a:r>
            <a:r>
              <a:rPr lang="de-DE" altLang="de-DE" sz="2400" baseline="-25000" dirty="0" err="1">
                <a:solidFill>
                  <a:srgbClr val="333399"/>
                </a:solidFill>
                <a:latin typeface="Symbol" panose="05050102010706020507" pitchFamily="18" charset="2"/>
              </a:rPr>
              <a:t>Dn</a:t>
            </a:r>
            <a:r>
              <a:rPr lang="de-DE" altLang="de-DE" sz="2400" dirty="0">
                <a:solidFill>
                  <a:srgbClr val="333399"/>
                </a:solidFill>
                <a:latin typeface="Symbol" panose="05050102010706020507" pitchFamily="18" charset="2"/>
              </a:rPr>
              <a:t>/n </a:t>
            </a:r>
            <a:r>
              <a:rPr lang="de-DE" altLang="de-DE" sz="2400" dirty="0">
                <a:solidFill>
                  <a:srgbClr val="333399"/>
                </a:solidFill>
                <a:latin typeface="Calibri" panose="020F0502020204030204" pitchFamily="34" charset="0"/>
              </a:rPr>
              <a:t>= 1.1 x 10</a:t>
            </a:r>
            <a:r>
              <a:rPr lang="de-DE" altLang="de-DE" sz="2400" baseline="30000" dirty="0">
                <a:solidFill>
                  <a:srgbClr val="333399"/>
                </a:solidFill>
                <a:latin typeface="Calibri" panose="020F0502020204030204" pitchFamily="34" charset="0"/>
              </a:rPr>
              <a:t>-16 </a:t>
            </a:r>
            <a:r>
              <a:rPr lang="de-DE" altLang="de-DE" sz="2400" dirty="0">
                <a:solidFill>
                  <a:srgbClr val="333399"/>
                </a:solidFill>
                <a:latin typeface="Calibri" panose="020F0502020204030204" pitchFamily="34" charset="0"/>
              </a:rPr>
              <a:t>@ 1 s </a:t>
            </a:r>
            <a:endParaRPr lang="de-DE" sz="2400" dirty="0">
              <a:solidFill>
                <a:srgbClr val="333399"/>
              </a:solidFill>
            </a:endParaRPr>
          </a:p>
        </p:txBody>
      </p:sp>
    </p:spTree>
    <p:extLst>
      <p:ext uri="{BB962C8B-B14F-4D97-AF65-F5344CB8AC3E}">
        <p14:creationId xmlns:p14="http://schemas.microsoft.com/office/powerpoint/2010/main" val="71615583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7107" name="Text Box 10">
            <a:extLst>
              <a:ext uri="{FF2B5EF4-FFF2-40B4-BE49-F238E27FC236}">
                <a16:creationId xmlns:a16="http://schemas.microsoft.com/office/drawing/2014/main" id="{24FE33EF-A6BD-44F1-8AD0-43F6B37FD123}"/>
              </a:ext>
            </a:extLst>
          </p:cNvPr>
          <p:cNvSpPr txBox="1">
            <a:spLocks noChangeArrowheads="1"/>
          </p:cNvSpPr>
          <p:nvPr/>
        </p:nvSpPr>
        <p:spPr bwMode="auto">
          <a:xfrm>
            <a:off x="3200495" y="96277"/>
            <a:ext cx="579100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dirty="0">
                <a:solidFill>
                  <a:schemeClr val="bg1"/>
                </a:solidFill>
                <a:latin typeface="Calibri" pitchFamily="34" charset="0"/>
              </a:rPr>
              <a:t>Ultra-</a:t>
            </a:r>
            <a:r>
              <a:rPr lang="de-DE" altLang="de-DE" dirty="0" err="1">
                <a:solidFill>
                  <a:schemeClr val="bg1"/>
                </a:solidFill>
                <a:latin typeface="Calibri" pitchFamily="34" charset="0"/>
              </a:rPr>
              <a:t>stable</a:t>
            </a:r>
            <a:r>
              <a:rPr lang="de-DE" altLang="de-DE" dirty="0">
                <a:solidFill>
                  <a:schemeClr val="bg1"/>
                </a:solidFill>
                <a:latin typeface="Calibri" pitchFamily="34" charset="0"/>
              </a:rPr>
              <a:t> </a:t>
            </a:r>
            <a:r>
              <a:rPr lang="de-DE" altLang="de-DE" dirty="0" err="1">
                <a:solidFill>
                  <a:schemeClr val="bg1"/>
                </a:solidFill>
                <a:latin typeface="Calibri" pitchFamily="34" charset="0"/>
              </a:rPr>
              <a:t>clock</a:t>
            </a:r>
            <a:r>
              <a:rPr lang="de-DE" altLang="de-DE" dirty="0">
                <a:solidFill>
                  <a:schemeClr val="bg1"/>
                </a:solidFill>
                <a:latin typeface="Calibri" pitchFamily="34" charset="0"/>
              </a:rPr>
              <a:t> </a:t>
            </a:r>
            <a:r>
              <a:rPr lang="de-DE" altLang="de-DE" dirty="0" err="1">
                <a:solidFill>
                  <a:schemeClr val="bg1"/>
                </a:solidFill>
                <a:latin typeface="Calibri" pitchFamily="34" charset="0"/>
              </a:rPr>
              <a:t>lasers</a:t>
            </a:r>
            <a:r>
              <a:rPr lang="de-DE" altLang="de-DE" dirty="0">
                <a:solidFill>
                  <a:schemeClr val="bg1"/>
                </a:solidFill>
                <a:latin typeface="Calibri" pitchFamily="34" charset="0"/>
              </a:rPr>
              <a:t> in </a:t>
            </a:r>
            <a:r>
              <a:rPr lang="de-DE" altLang="de-DE" dirty="0" err="1">
                <a:solidFill>
                  <a:schemeClr val="bg1"/>
                </a:solidFill>
                <a:latin typeface="Calibri" pitchFamily="34" charset="0"/>
              </a:rPr>
              <a:t>our</a:t>
            </a:r>
            <a:r>
              <a:rPr lang="de-DE" altLang="de-DE" dirty="0">
                <a:solidFill>
                  <a:schemeClr val="bg1"/>
                </a:solidFill>
                <a:latin typeface="Calibri" pitchFamily="34" charset="0"/>
              </a:rPr>
              <a:t> lab</a:t>
            </a:r>
          </a:p>
        </p:txBody>
      </p:sp>
      <p:pic>
        <p:nvPicPr>
          <p:cNvPr id="8" name="Image 8">
            <a:extLst>
              <a:ext uri="{FF2B5EF4-FFF2-40B4-BE49-F238E27FC236}">
                <a16:creationId xmlns:a16="http://schemas.microsoft.com/office/drawing/2014/main" id="{D641BCF4-27D1-4E6C-B696-409AB248061D}"/>
              </a:ext>
            </a:extLst>
          </p:cNvPr>
          <p:cNvPicPr>
            <a:picLocks noChangeAspect="1"/>
          </p:cNvPicPr>
          <p:nvPr/>
        </p:nvPicPr>
        <p:blipFill>
          <a:blip r:embed="rId2"/>
          <a:stretch>
            <a:fillRect/>
          </a:stretch>
        </p:blipFill>
        <p:spPr>
          <a:xfrm>
            <a:off x="5226402" y="2022283"/>
            <a:ext cx="6524468" cy="3124200"/>
          </a:xfrm>
          <a:prstGeom prst="rect">
            <a:avLst/>
          </a:prstGeom>
        </p:spPr>
      </p:pic>
      <p:pic>
        <p:nvPicPr>
          <p:cNvPr id="9" name="Grafik 13" descr="30cmcavity.jpg">
            <a:extLst>
              <a:ext uri="{FF2B5EF4-FFF2-40B4-BE49-F238E27FC236}">
                <a16:creationId xmlns:a16="http://schemas.microsoft.com/office/drawing/2014/main" id="{21979C68-7961-4C7D-B44F-C7FD9887FD6C}"/>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022285" y="3693702"/>
            <a:ext cx="3635382" cy="2813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hteck 5">
            <a:extLst>
              <a:ext uri="{FF2B5EF4-FFF2-40B4-BE49-F238E27FC236}">
                <a16:creationId xmlns:a16="http://schemas.microsoft.com/office/drawing/2014/main" id="{B67587FC-4C14-4AE1-AE5F-83D66EFC6F9B}"/>
              </a:ext>
            </a:extLst>
          </p:cNvPr>
          <p:cNvSpPr>
            <a:spLocks noChangeArrowheads="1"/>
          </p:cNvSpPr>
          <p:nvPr/>
        </p:nvSpPr>
        <p:spPr bwMode="auto">
          <a:xfrm>
            <a:off x="4936014" y="5555121"/>
            <a:ext cx="7059112"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dirty="0" err="1">
                <a:latin typeface="Calibri" panose="020F0502020204030204" pitchFamily="34" charset="0"/>
                <a:cs typeface="Calibri" panose="020F0502020204030204" pitchFamily="34" charset="0"/>
              </a:rPr>
              <a:t>Systematic</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noise</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contributions</a:t>
            </a:r>
            <a:r>
              <a:rPr lang="de-DE" altLang="de-DE" sz="1800" dirty="0">
                <a:latin typeface="Calibri" panose="020F0502020204030204" pitchFamily="34" charset="0"/>
                <a:cs typeface="Calibri" panose="020F0502020204030204" pitchFamily="34" charset="0"/>
              </a:rPr>
              <a:t>:         </a:t>
            </a:r>
            <a:r>
              <a:rPr lang="de-DE" altLang="de-DE" sz="1800" i="1" dirty="0">
                <a:latin typeface="Calibri" panose="020F0502020204030204" pitchFamily="34" charset="0"/>
                <a:cs typeface="Calibri" panose="020F0502020204030204" pitchFamily="34" charset="0"/>
              </a:rPr>
              <a:t>Keller et al., </a:t>
            </a:r>
            <a:r>
              <a:rPr lang="de-DE" altLang="de-DE" sz="1800" i="1" dirty="0" err="1">
                <a:latin typeface="Calibri" panose="020F0502020204030204" pitchFamily="34" charset="0"/>
                <a:cs typeface="Calibri" panose="020F0502020204030204" pitchFamily="34" charset="0"/>
              </a:rPr>
              <a:t>Appl</a:t>
            </a:r>
            <a:r>
              <a:rPr lang="de-DE" altLang="de-DE" sz="1800" i="1" dirty="0">
                <a:latin typeface="Calibri" panose="020F0502020204030204" pitchFamily="34" charset="0"/>
                <a:cs typeface="Calibri" panose="020F0502020204030204" pitchFamily="34" charset="0"/>
              </a:rPr>
              <a:t>. Phys. B, 116 </a:t>
            </a:r>
            <a:r>
              <a:rPr lang="de-DE" altLang="de-DE" sz="1800" b="1" i="1" dirty="0">
                <a:latin typeface="Calibri" panose="020F0502020204030204" pitchFamily="34" charset="0"/>
                <a:cs typeface="Calibri" panose="020F0502020204030204" pitchFamily="34" charset="0"/>
              </a:rPr>
              <a:t>(2014)</a:t>
            </a:r>
          </a:p>
          <a:p>
            <a:pPr eaLnBrk="1" hangingPunct="1">
              <a:spcBef>
                <a:spcPct val="0"/>
              </a:spcBef>
              <a:buFontTx/>
              <a:buNone/>
            </a:pPr>
            <a:r>
              <a:rPr lang="de-DE" altLang="de-DE" sz="1800" dirty="0">
                <a:latin typeface="Calibri" panose="020F0502020204030204" pitchFamily="34" charset="0"/>
                <a:cs typeface="Calibri" panose="020F0502020204030204" pitchFamily="34" charset="0"/>
              </a:rPr>
              <a:t>10</a:t>
            </a:r>
            <a:r>
              <a:rPr lang="de-DE" altLang="de-DE" sz="1800" baseline="30000" dirty="0">
                <a:latin typeface="Calibri" panose="020F0502020204030204" pitchFamily="34" charset="0"/>
                <a:cs typeface="Calibri" panose="020F0502020204030204" pitchFamily="34" charset="0"/>
              </a:rPr>
              <a:t>-16</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laser</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stability</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demonstrated</a:t>
            </a:r>
            <a:r>
              <a:rPr lang="de-DE" altLang="de-DE" sz="1800" dirty="0">
                <a:latin typeface="Calibri" panose="020F0502020204030204" pitchFamily="34" charset="0"/>
                <a:cs typeface="Calibri" panose="020F0502020204030204" pitchFamily="34" charset="0"/>
              </a:rPr>
              <a:t>:    </a:t>
            </a:r>
            <a:r>
              <a:rPr lang="de-DE" altLang="de-DE" sz="1800" i="1" dirty="0">
                <a:latin typeface="Calibri" panose="020F0502020204030204" pitchFamily="34" charset="0"/>
                <a:cs typeface="Calibri" panose="020F0502020204030204" pitchFamily="34" charset="0"/>
              </a:rPr>
              <a:t>Didier et al., </a:t>
            </a:r>
            <a:r>
              <a:rPr lang="de-DE" altLang="de-DE" sz="1800" i="1" dirty="0" err="1">
                <a:latin typeface="Calibri" panose="020F0502020204030204" pitchFamily="34" charset="0"/>
                <a:cs typeface="Calibri" panose="020F0502020204030204" pitchFamily="34" charset="0"/>
              </a:rPr>
              <a:t>Opt</a:t>
            </a:r>
            <a:r>
              <a:rPr lang="de-DE" altLang="de-DE" sz="1800" i="1" dirty="0">
                <a:latin typeface="Calibri" panose="020F0502020204030204" pitchFamily="34" charset="0"/>
                <a:cs typeface="Calibri" panose="020F0502020204030204" pitchFamily="34" charset="0"/>
              </a:rPr>
              <a:t>. Lett., 44 </a:t>
            </a:r>
            <a:r>
              <a:rPr lang="de-DE" altLang="de-DE" sz="1800" b="1" i="1" dirty="0">
                <a:latin typeface="Calibri" panose="020F0502020204030204" pitchFamily="34" charset="0"/>
                <a:cs typeface="Calibri" panose="020F0502020204030204" pitchFamily="34" charset="0"/>
              </a:rPr>
              <a:t>(2019)</a:t>
            </a:r>
          </a:p>
        </p:txBody>
      </p:sp>
      <p:pic>
        <p:nvPicPr>
          <p:cNvPr id="7" name="Grafik 8" descr="12cmcavitypluscu.jpg">
            <a:extLst>
              <a:ext uri="{FF2B5EF4-FFF2-40B4-BE49-F238E27FC236}">
                <a16:creationId xmlns:a16="http://schemas.microsoft.com/office/drawing/2014/main" id="{52471098-917B-4DDF-A9D0-FFE4F438E2B3}"/>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728" y="802217"/>
            <a:ext cx="2696913" cy="2362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feld 1">
            <a:extLst>
              <a:ext uri="{FF2B5EF4-FFF2-40B4-BE49-F238E27FC236}">
                <a16:creationId xmlns:a16="http://schemas.microsoft.com/office/drawing/2014/main" id="{3B1B1367-2315-4666-B7A5-05A349870225}"/>
              </a:ext>
            </a:extLst>
          </p:cNvPr>
          <p:cNvSpPr txBox="1"/>
          <p:nvPr/>
        </p:nvSpPr>
        <p:spPr>
          <a:xfrm>
            <a:off x="2197685" y="2656996"/>
            <a:ext cx="753732"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12 cm</a:t>
            </a:r>
          </a:p>
        </p:txBody>
      </p:sp>
      <p:sp>
        <p:nvSpPr>
          <p:cNvPr id="11" name="Textfeld 10">
            <a:extLst>
              <a:ext uri="{FF2B5EF4-FFF2-40B4-BE49-F238E27FC236}">
                <a16:creationId xmlns:a16="http://schemas.microsoft.com/office/drawing/2014/main" id="{5417C817-6FA1-41B8-818F-4BDC2D45AC86}"/>
              </a:ext>
            </a:extLst>
          </p:cNvPr>
          <p:cNvSpPr txBox="1"/>
          <p:nvPr/>
        </p:nvSpPr>
        <p:spPr>
          <a:xfrm>
            <a:off x="590137" y="5208420"/>
            <a:ext cx="753732"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30 cm</a:t>
            </a:r>
          </a:p>
        </p:txBody>
      </p:sp>
      <p:sp>
        <p:nvSpPr>
          <p:cNvPr id="12" name="Rechteck 11">
            <a:extLst>
              <a:ext uri="{FF2B5EF4-FFF2-40B4-BE49-F238E27FC236}">
                <a16:creationId xmlns:a16="http://schemas.microsoft.com/office/drawing/2014/main" id="{59691DFD-C5A7-4DDE-8987-8187D5856E50}"/>
              </a:ext>
            </a:extLst>
          </p:cNvPr>
          <p:cNvSpPr>
            <a:spLocks noChangeArrowheads="1"/>
          </p:cNvSpPr>
          <p:nvPr/>
        </p:nvSpPr>
        <p:spPr bwMode="auto">
          <a:xfrm>
            <a:off x="2455482" y="876349"/>
            <a:ext cx="282098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sz="2400" b="1">
                <a:solidFill>
                  <a:srgbClr val="FF0000"/>
                </a:solidFill>
                <a:latin typeface="Symbol" panose="05050102010706020507" pitchFamily="18" charset="2"/>
              </a:rPr>
              <a:t>s</a:t>
            </a:r>
            <a:r>
              <a:rPr lang="de-DE" altLang="de-DE" sz="2400" b="1" baseline="-25000">
                <a:solidFill>
                  <a:srgbClr val="FF0000"/>
                </a:solidFill>
                <a:latin typeface="Calibri" panose="020F0502020204030204" pitchFamily="34" charset="0"/>
              </a:rPr>
              <a:t>f</a:t>
            </a:r>
            <a:r>
              <a:rPr lang="de-DE" altLang="de-DE" sz="2400">
                <a:solidFill>
                  <a:srgbClr val="FF0000"/>
                </a:solidFill>
                <a:latin typeface="Calibri" panose="020F0502020204030204" pitchFamily="34" charset="0"/>
              </a:rPr>
              <a:t>/</a:t>
            </a:r>
            <a:r>
              <a:rPr lang="de-DE" altLang="de-DE" sz="2400" b="1">
                <a:solidFill>
                  <a:srgbClr val="FF0000"/>
                </a:solidFill>
                <a:latin typeface="Calibri" panose="020F0502020204030204" pitchFamily="34" charset="0"/>
              </a:rPr>
              <a:t>f = 4 x 10</a:t>
            </a:r>
            <a:r>
              <a:rPr lang="de-DE" altLang="de-DE" sz="2400" b="1" baseline="30000">
                <a:solidFill>
                  <a:srgbClr val="FF0000"/>
                </a:solidFill>
                <a:latin typeface="Calibri" panose="020F0502020204030204" pitchFamily="34" charset="0"/>
              </a:rPr>
              <a:t>-16 </a:t>
            </a:r>
            <a:r>
              <a:rPr lang="de-DE" altLang="de-DE" sz="2400" b="1">
                <a:solidFill>
                  <a:srgbClr val="FF0000"/>
                </a:solidFill>
                <a:latin typeface="Calibri" panose="020F0502020204030204" pitchFamily="34" charset="0"/>
              </a:rPr>
              <a:t>@ 1 s </a:t>
            </a:r>
            <a:endParaRPr lang="de-DE" altLang="de-DE" sz="2400">
              <a:solidFill>
                <a:srgbClr val="FF0000"/>
              </a:solidFill>
            </a:endParaRPr>
          </a:p>
        </p:txBody>
      </p:sp>
      <p:sp>
        <p:nvSpPr>
          <p:cNvPr id="13" name="Rechteck 12">
            <a:extLst>
              <a:ext uri="{FF2B5EF4-FFF2-40B4-BE49-F238E27FC236}">
                <a16:creationId xmlns:a16="http://schemas.microsoft.com/office/drawing/2014/main" id="{FFCBBA02-1D77-4CD1-99BE-5721358CD771}"/>
              </a:ext>
            </a:extLst>
          </p:cNvPr>
          <p:cNvSpPr>
            <a:spLocks noChangeArrowheads="1"/>
          </p:cNvSpPr>
          <p:nvPr/>
        </p:nvSpPr>
        <p:spPr bwMode="auto">
          <a:xfrm>
            <a:off x="73838" y="3600840"/>
            <a:ext cx="293862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sz="2400" b="1" dirty="0">
                <a:solidFill>
                  <a:srgbClr val="FF0000"/>
                </a:solidFill>
                <a:latin typeface="Symbol" panose="05050102010706020507" pitchFamily="18" charset="2"/>
              </a:rPr>
              <a:t>s</a:t>
            </a:r>
            <a:r>
              <a:rPr lang="de-DE" altLang="de-DE" sz="2400" b="1" baseline="-25000" dirty="0">
                <a:solidFill>
                  <a:srgbClr val="FF0000"/>
                </a:solidFill>
                <a:latin typeface="Calibri" panose="020F0502020204030204" pitchFamily="34" charset="0"/>
              </a:rPr>
              <a:t>f</a:t>
            </a:r>
            <a:r>
              <a:rPr lang="de-DE" altLang="de-DE" sz="2400" dirty="0">
                <a:solidFill>
                  <a:srgbClr val="FF0000"/>
                </a:solidFill>
                <a:latin typeface="Calibri" panose="020F0502020204030204" pitchFamily="34" charset="0"/>
              </a:rPr>
              <a:t>/</a:t>
            </a:r>
            <a:r>
              <a:rPr lang="de-DE" altLang="de-DE" sz="2400" b="1" dirty="0">
                <a:solidFill>
                  <a:srgbClr val="FF0000"/>
                </a:solidFill>
                <a:latin typeface="Calibri" panose="020F0502020204030204" pitchFamily="34" charset="0"/>
              </a:rPr>
              <a:t>f = 1.0 x 10</a:t>
            </a:r>
            <a:r>
              <a:rPr lang="de-DE" altLang="de-DE" sz="2400" b="1" baseline="30000" dirty="0">
                <a:solidFill>
                  <a:srgbClr val="FF0000"/>
                </a:solidFill>
                <a:latin typeface="Calibri" panose="020F0502020204030204" pitchFamily="34" charset="0"/>
              </a:rPr>
              <a:t>-16 </a:t>
            </a:r>
            <a:r>
              <a:rPr lang="de-DE" altLang="de-DE" sz="2400" b="1" dirty="0">
                <a:solidFill>
                  <a:srgbClr val="FF0000"/>
                </a:solidFill>
                <a:latin typeface="Calibri" panose="020F0502020204030204" pitchFamily="34" charset="0"/>
              </a:rPr>
              <a:t>@ 1 s</a:t>
            </a:r>
          </a:p>
        </p:txBody>
      </p:sp>
      <p:cxnSp>
        <p:nvCxnSpPr>
          <p:cNvPr id="14" name="Gerade Verbindung mit Pfeil 13">
            <a:extLst>
              <a:ext uri="{FF2B5EF4-FFF2-40B4-BE49-F238E27FC236}">
                <a16:creationId xmlns:a16="http://schemas.microsoft.com/office/drawing/2014/main" id="{A2FDCBE7-5CCA-42D8-B794-B6ED2A666001}"/>
              </a:ext>
            </a:extLst>
          </p:cNvPr>
          <p:cNvCxnSpPr>
            <a:cxnSpLocks/>
          </p:cNvCxnSpPr>
          <p:nvPr/>
        </p:nvCxnSpPr>
        <p:spPr>
          <a:xfrm>
            <a:off x="1419184" y="4036391"/>
            <a:ext cx="1155367" cy="118976"/>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Gerade Verbindung mit Pfeil 14">
            <a:extLst>
              <a:ext uri="{FF2B5EF4-FFF2-40B4-BE49-F238E27FC236}">
                <a16:creationId xmlns:a16="http://schemas.microsoft.com/office/drawing/2014/main" id="{AFBCC199-C85A-442C-A041-A32BF0F4A84C}"/>
              </a:ext>
            </a:extLst>
          </p:cNvPr>
          <p:cNvCxnSpPr>
            <a:cxnSpLocks/>
          </p:cNvCxnSpPr>
          <p:nvPr/>
        </p:nvCxnSpPr>
        <p:spPr>
          <a:xfrm flipH="1">
            <a:off x="2455482" y="1316219"/>
            <a:ext cx="1311554" cy="244118"/>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6050006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0C0FBA38-7F3F-4A3A-9E2E-31E540840D2F}"/>
              </a:ext>
            </a:extLst>
          </p:cNvPr>
          <p:cNvSpPr>
            <a:spLocks noGrp="1"/>
          </p:cNvSpPr>
          <p:nvPr>
            <p:ph type="subTitle" idx="1"/>
          </p:nvPr>
        </p:nvSpPr>
        <p:spPr/>
        <p:txBody>
          <a:bodyPr/>
          <a:lstStyle/>
          <a:p>
            <a:endParaRPr lang="de-DE"/>
          </a:p>
        </p:txBody>
      </p:sp>
      <p:pic>
        <p:nvPicPr>
          <p:cNvPr id="4" name="Inhaltsplatzhalter 4">
            <a:extLst>
              <a:ext uri="{FF2B5EF4-FFF2-40B4-BE49-F238E27FC236}">
                <a16:creationId xmlns:a16="http://schemas.microsoft.com/office/drawing/2014/main" id="{40D05A9D-090B-4EBE-8F21-29BDE4AB794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auto">
          <a:xfrm>
            <a:off x="456962" y="3017674"/>
            <a:ext cx="4724401" cy="8550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feld 4">
            <a:extLst>
              <a:ext uri="{FF2B5EF4-FFF2-40B4-BE49-F238E27FC236}">
                <a16:creationId xmlns:a16="http://schemas.microsoft.com/office/drawing/2014/main" id="{D98435C3-8C99-4E32-A55F-34C4793452E8}"/>
              </a:ext>
            </a:extLst>
          </p:cNvPr>
          <p:cNvSpPr txBox="1"/>
          <p:nvPr/>
        </p:nvSpPr>
        <p:spPr>
          <a:xfrm>
            <a:off x="431562" y="2709752"/>
            <a:ext cx="1351652" cy="307777"/>
          </a:xfrm>
          <a:prstGeom prst="rect">
            <a:avLst/>
          </a:prstGeom>
          <a:noFill/>
        </p:spPr>
        <p:txBody>
          <a:bodyPr wrap="none" rtlCol="0">
            <a:spAutoFit/>
          </a:bodyPr>
          <a:lstStyle/>
          <a:p>
            <a:r>
              <a:rPr lang="de-DE" sz="1400" b="1">
                <a:solidFill>
                  <a:schemeClr val="tx1"/>
                </a:solidFill>
                <a:latin typeface="+mn-lt"/>
              </a:rPr>
              <a:t>4 </a:t>
            </a:r>
            <a:r>
              <a:rPr lang="de-DE" sz="1400" b="1" err="1">
                <a:solidFill>
                  <a:schemeClr val="tx1"/>
                </a:solidFill>
                <a:latin typeface="+mn-lt"/>
              </a:rPr>
              <a:t>Yb</a:t>
            </a:r>
            <a:r>
              <a:rPr lang="de-DE" sz="1400" b="1" baseline="30000">
                <a:solidFill>
                  <a:schemeClr val="tx1"/>
                </a:solidFill>
                <a:latin typeface="+mn-lt"/>
              </a:rPr>
              <a:t>+</a:t>
            </a:r>
            <a:r>
              <a:rPr lang="de-DE" sz="1400" b="1">
                <a:solidFill>
                  <a:schemeClr val="tx1"/>
                </a:solidFill>
                <a:latin typeface="+mn-lt"/>
              </a:rPr>
              <a:t> and 10 In</a:t>
            </a:r>
            <a:r>
              <a:rPr lang="de-DE" sz="1400" b="1" baseline="30000">
                <a:solidFill>
                  <a:schemeClr val="tx1"/>
                </a:solidFill>
                <a:latin typeface="+mn-lt"/>
              </a:rPr>
              <a:t>+</a:t>
            </a:r>
          </a:p>
        </p:txBody>
      </p:sp>
      <p:pic>
        <p:nvPicPr>
          <p:cNvPr id="6" name="Grafik 5">
            <a:extLst>
              <a:ext uri="{FF2B5EF4-FFF2-40B4-BE49-F238E27FC236}">
                <a16:creationId xmlns:a16="http://schemas.microsoft.com/office/drawing/2014/main" id="{368A80A5-D6B1-49F6-BFFB-A2F8AE0E727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56963" y="4477955"/>
            <a:ext cx="4724400" cy="912050"/>
          </a:xfrm>
          <a:prstGeom prst="rect">
            <a:avLst/>
          </a:prstGeom>
        </p:spPr>
      </p:pic>
      <p:sp>
        <p:nvSpPr>
          <p:cNvPr id="7" name="Textfeld 6">
            <a:extLst>
              <a:ext uri="{FF2B5EF4-FFF2-40B4-BE49-F238E27FC236}">
                <a16:creationId xmlns:a16="http://schemas.microsoft.com/office/drawing/2014/main" id="{290AC6ED-5527-4DA0-A47E-2BAEBB68C13E}"/>
              </a:ext>
            </a:extLst>
          </p:cNvPr>
          <p:cNvSpPr txBox="1"/>
          <p:nvPr/>
        </p:nvSpPr>
        <p:spPr>
          <a:xfrm>
            <a:off x="431562" y="4170178"/>
            <a:ext cx="1857624" cy="307777"/>
          </a:xfrm>
          <a:prstGeom prst="rect">
            <a:avLst/>
          </a:prstGeom>
          <a:noFill/>
        </p:spPr>
        <p:txBody>
          <a:bodyPr wrap="none" rtlCol="0">
            <a:spAutoFit/>
          </a:bodyPr>
          <a:lstStyle/>
          <a:p>
            <a:r>
              <a:rPr lang="de-DE" sz="1400" b="1">
                <a:solidFill>
                  <a:schemeClr val="tx1"/>
                </a:solidFill>
                <a:latin typeface="+mn-lt"/>
              </a:rPr>
              <a:t>4 </a:t>
            </a:r>
            <a:r>
              <a:rPr lang="de-DE" sz="1400" b="1" err="1">
                <a:solidFill>
                  <a:schemeClr val="tx1"/>
                </a:solidFill>
                <a:latin typeface="+mn-lt"/>
              </a:rPr>
              <a:t>Yb</a:t>
            </a:r>
            <a:r>
              <a:rPr lang="de-DE" sz="1400" b="1" baseline="30000">
                <a:solidFill>
                  <a:schemeClr val="tx1"/>
                </a:solidFill>
                <a:latin typeface="+mn-lt"/>
              </a:rPr>
              <a:t>+</a:t>
            </a:r>
            <a:r>
              <a:rPr lang="de-DE" sz="1400" b="1">
                <a:solidFill>
                  <a:schemeClr val="tx1"/>
                </a:solidFill>
                <a:latin typeface="+mn-lt"/>
              </a:rPr>
              <a:t> and 10 In</a:t>
            </a:r>
            <a:r>
              <a:rPr lang="de-DE" sz="1400" b="1" baseline="30000">
                <a:solidFill>
                  <a:schemeClr val="tx1"/>
                </a:solidFill>
                <a:latin typeface="+mn-lt"/>
              </a:rPr>
              <a:t>+ </a:t>
            </a:r>
            <a:r>
              <a:rPr lang="de-DE" sz="1400" b="1" err="1">
                <a:solidFill>
                  <a:schemeClr val="tx1"/>
                </a:solidFill>
                <a:latin typeface="+mn-lt"/>
              </a:rPr>
              <a:t>sorted</a:t>
            </a:r>
            <a:endParaRPr lang="de-DE" sz="1400" b="1" baseline="30000">
              <a:solidFill>
                <a:schemeClr val="tx1"/>
              </a:solidFill>
              <a:latin typeface="+mn-lt"/>
            </a:endParaRPr>
          </a:p>
        </p:txBody>
      </p:sp>
      <p:pic>
        <p:nvPicPr>
          <p:cNvPr id="8" name="Grafik 7">
            <a:extLst>
              <a:ext uri="{FF2B5EF4-FFF2-40B4-BE49-F238E27FC236}">
                <a16:creationId xmlns:a16="http://schemas.microsoft.com/office/drawing/2014/main" id="{AE7CA65E-DD08-4AF4-A83D-FEA183720FE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57042" y="3018195"/>
            <a:ext cx="6103189" cy="515576"/>
          </a:xfrm>
          <a:prstGeom prst="rect">
            <a:avLst/>
          </a:prstGeom>
        </p:spPr>
      </p:pic>
      <p:sp>
        <p:nvSpPr>
          <p:cNvPr id="9" name="Textfeld 8">
            <a:extLst>
              <a:ext uri="{FF2B5EF4-FFF2-40B4-BE49-F238E27FC236}">
                <a16:creationId xmlns:a16="http://schemas.microsoft.com/office/drawing/2014/main" id="{3CD477EF-2C67-4861-ABEC-E62B00D965AA}"/>
              </a:ext>
            </a:extLst>
          </p:cNvPr>
          <p:cNvSpPr txBox="1"/>
          <p:nvPr/>
        </p:nvSpPr>
        <p:spPr>
          <a:xfrm>
            <a:off x="5701938" y="2710273"/>
            <a:ext cx="1351652" cy="307777"/>
          </a:xfrm>
          <a:prstGeom prst="rect">
            <a:avLst/>
          </a:prstGeom>
          <a:noFill/>
        </p:spPr>
        <p:txBody>
          <a:bodyPr wrap="none" rtlCol="0">
            <a:spAutoFit/>
          </a:bodyPr>
          <a:lstStyle/>
          <a:p>
            <a:r>
              <a:rPr lang="de-DE" sz="1400" b="1">
                <a:solidFill>
                  <a:schemeClr val="tx1"/>
                </a:solidFill>
                <a:latin typeface="+mn-lt"/>
              </a:rPr>
              <a:t>6 </a:t>
            </a:r>
            <a:r>
              <a:rPr lang="de-DE" sz="1400" b="1" err="1">
                <a:solidFill>
                  <a:schemeClr val="tx1"/>
                </a:solidFill>
                <a:latin typeface="+mn-lt"/>
              </a:rPr>
              <a:t>Yb</a:t>
            </a:r>
            <a:r>
              <a:rPr lang="de-DE" sz="1400" b="1" baseline="30000">
                <a:solidFill>
                  <a:schemeClr val="tx1"/>
                </a:solidFill>
                <a:latin typeface="+mn-lt"/>
              </a:rPr>
              <a:t>+</a:t>
            </a:r>
            <a:r>
              <a:rPr lang="de-DE" sz="1400" b="1">
                <a:solidFill>
                  <a:schemeClr val="tx1"/>
                </a:solidFill>
                <a:latin typeface="+mn-lt"/>
              </a:rPr>
              <a:t> and 15 In</a:t>
            </a:r>
            <a:r>
              <a:rPr lang="de-DE" sz="1400" b="1" baseline="30000">
                <a:solidFill>
                  <a:schemeClr val="tx1"/>
                </a:solidFill>
                <a:latin typeface="+mn-lt"/>
              </a:rPr>
              <a:t>+</a:t>
            </a:r>
          </a:p>
        </p:txBody>
      </p:sp>
      <p:sp>
        <p:nvSpPr>
          <p:cNvPr id="10" name="Textfeld 9">
            <a:extLst>
              <a:ext uri="{FF2B5EF4-FFF2-40B4-BE49-F238E27FC236}">
                <a16:creationId xmlns:a16="http://schemas.microsoft.com/office/drawing/2014/main" id="{2B470BA9-AE49-48BF-ACB3-14AA2389A5CE}"/>
              </a:ext>
            </a:extLst>
          </p:cNvPr>
          <p:cNvSpPr txBox="1"/>
          <p:nvPr/>
        </p:nvSpPr>
        <p:spPr>
          <a:xfrm>
            <a:off x="5701938" y="4170178"/>
            <a:ext cx="1351652" cy="307777"/>
          </a:xfrm>
          <a:prstGeom prst="rect">
            <a:avLst/>
          </a:prstGeom>
          <a:noFill/>
        </p:spPr>
        <p:txBody>
          <a:bodyPr wrap="none" rtlCol="0">
            <a:spAutoFit/>
          </a:bodyPr>
          <a:lstStyle/>
          <a:p>
            <a:r>
              <a:rPr lang="de-DE" sz="1400" b="1">
                <a:solidFill>
                  <a:schemeClr val="tx1"/>
                </a:solidFill>
                <a:latin typeface="+mn-lt"/>
              </a:rPr>
              <a:t>6 </a:t>
            </a:r>
            <a:r>
              <a:rPr lang="de-DE" sz="1400" b="1" err="1">
                <a:solidFill>
                  <a:schemeClr val="tx1"/>
                </a:solidFill>
                <a:latin typeface="+mn-lt"/>
              </a:rPr>
              <a:t>Yb</a:t>
            </a:r>
            <a:r>
              <a:rPr lang="de-DE" sz="1400" b="1" baseline="30000">
                <a:solidFill>
                  <a:schemeClr val="tx1"/>
                </a:solidFill>
                <a:latin typeface="+mn-lt"/>
              </a:rPr>
              <a:t>+</a:t>
            </a:r>
            <a:r>
              <a:rPr lang="de-DE" sz="1400" b="1">
                <a:solidFill>
                  <a:schemeClr val="tx1"/>
                </a:solidFill>
                <a:latin typeface="+mn-lt"/>
              </a:rPr>
              <a:t> and 16 In</a:t>
            </a:r>
            <a:r>
              <a:rPr lang="de-DE" sz="1400" b="1" baseline="30000">
                <a:solidFill>
                  <a:schemeClr val="tx1"/>
                </a:solidFill>
                <a:latin typeface="+mn-lt"/>
              </a:rPr>
              <a:t>+</a:t>
            </a:r>
          </a:p>
        </p:txBody>
      </p:sp>
      <p:pic>
        <p:nvPicPr>
          <p:cNvPr id="11" name="Grafik 10">
            <a:extLst>
              <a:ext uri="{FF2B5EF4-FFF2-40B4-BE49-F238E27FC236}">
                <a16:creationId xmlns:a16="http://schemas.microsoft.com/office/drawing/2014/main" id="{D3E73AE8-3A91-4595-BC19-C7BB407474E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90962" y="4477955"/>
            <a:ext cx="5740400" cy="686595"/>
          </a:xfrm>
          <a:prstGeom prst="rect">
            <a:avLst/>
          </a:prstGeom>
        </p:spPr>
      </p:pic>
      <p:sp>
        <p:nvSpPr>
          <p:cNvPr id="13" name="Textfeld 12">
            <a:extLst>
              <a:ext uri="{FF2B5EF4-FFF2-40B4-BE49-F238E27FC236}">
                <a16:creationId xmlns:a16="http://schemas.microsoft.com/office/drawing/2014/main" id="{0F41395A-8E08-4449-BA26-9B4C2F73CD55}"/>
              </a:ext>
            </a:extLst>
          </p:cNvPr>
          <p:cNvSpPr txBox="1"/>
          <p:nvPr/>
        </p:nvSpPr>
        <p:spPr>
          <a:xfrm>
            <a:off x="431562" y="1153823"/>
            <a:ext cx="11428669" cy="1015663"/>
          </a:xfrm>
          <a:prstGeom prst="rect">
            <a:avLst/>
          </a:prstGeom>
          <a:noFill/>
        </p:spPr>
        <p:txBody>
          <a:bodyPr wrap="square">
            <a:spAutoFit/>
          </a:bodyPr>
          <a:lstStyle/>
          <a:p>
            <a:r>
              <a:rPr lang="en-US" sz="3000" dirty="0">
                <a:latin typeface="Calibri" panose="020F0502020204030204" pitchFamily="34" charset="0"/>
                <a:cs typeface="Calibri" panose="020F0502020204030204" pitchFamily="34" charset="0"/>
              </a:rPr>
              <a:t>Multi-ion spectroscopy </a:t>
            </a:r>
            <a:r>
              <a:rPr lang="en-US" sz="3000" dirty="0">
                <a:latin typeface="Calibri" panose="020F0502020204030204" pitchFamily="34" charset="0"/>
                <a:cs typeface="Calibri" panose="020F0502020204030204" pitchFamily="34" charset="0"/>
                <a:sym typeface="Wingdings" panose="05000000000000000000" pitchFamily="2" charset="2"/>
              </a:rPr>
              <a:t> spatially resolved bi-chromatic</a:t>
            </a:r>
            <a:br>
              <a:rPr lang="en-US" sz="3000" dirty="0">
                <a:latin typeface="Calibri" panose="020F0502020204030204" pitchFamily="34" charset="0"/>
                <a:cs typeface="Calibri" panose="020F0502020204030204" pitchFamily="34" charset="0"/>
                <a:sym typeface="Wingdings" panose="05000000000000000000" pitchFamily="2" charset="2"/>
              </a:rPr>
            </a:br>
            <a:r>
              <a:rPr lang="en-US" sz="3000" dirty="0">
                <a:latin typeface="Calibri" panose="020F0502020204030204" pitchFamily="34" charset="0"/>
                <a:cs typeface="Calibri" panose="020F0502020204030204" pitchFamily="34" charset="0"/>
                <a:sym typeface="Wingdings" panose="05000000000000000000" pitchFamily="2" charset="2"/>
              </a:rPr>
              <a:t>ion detection on same EMCCD camera</a:t>
            </a:r>
            <a:r>
              <a:rPr lang="en-US" sz="3000" dirty="0">
                <a:latin typeface="Calibri" panose="020F0502020204030204" pitchFamily="34" charset="0"/>
                <a:cs typeface="Calibri" panose="020F0502020204030204" pitchFamily="34" charset="0"/>
              </a:rPr>
              <a:t> (</a:t>
            </a:r>
            <a:r>
              <a:rPr lang="en-US" sz="3000" b="1" dirty="0">
                <a:latin typeface="Calibri" panose="020F0502020204030204" pitchFamily="34" charset="0"/>
                <a:cs typeface="Calibri" panose="020F0502020204030204" pitchFamily="34" charset="0"/>
              </a:rPr>
              <a:t>230 nm and 370 nm</a:t>
            </a:r>
            <a:r>
              <a:rPr lang="en-US" sz="3000" dirty="0">
                <a:latin typeface="Calibri" panose="020F0502020204030204" pitchFamily="34" charset="0"/>
                <a:cs typeface="Calibri" panose="020F0502020204030204" pitchFamily="34" charset="0"/>
              </a:rPr>
              <a:t>)</a:t>
            </a:r>
            <a:endParaRPr lang="de-DE" sz="3000" dirty="0">
              <a:latin typeface="Calibri" panose="020F0502020204030204" pitchFamily="34" charset="0"/>
              <a:cs typeface="Calibri" panose="020F0502020204030204" pitchFamily="34" charset="0"/>
            </a:endParaRPr>
          </a:p>
        </p:txBody>
      </p:sp>
      <p:sp>
        <p:nvSpPr>
          <p:cNvPr id="12" name="Textfeld 11">
            <a:extLst>
              <a:ext uri="{FF2B5EF4-FFF2-40B4-BE49-F238E27FC236}">
                <a16:creationId xmlns:a16="http://schemas.microsoft.com/office/drawing/2014/main" id="{7B70F5A2-7484-4AC6-6B38-7F86826069A2}"/>
              </a:ext>
            </a:extLst>
          </p:cNvPr>
          <p:cNvSpPr txBox="1"/>
          <p:nvPr/>
        </p:nvSpPr>
        <p:spPr>
          <a:xfrm>
            <a:off x="8803945" y="5947151"/>
            <a:ext cx="3056286" cy="323165"/>
          </a:xfrm>
          <a:prstGeom prst="rect">
            <a:avLst/>
          </a:prstGeom>
          <a:noFill/>
        </p:spPr>
        <p:txBody>
          <a:bodyPr wrap="none" rtlCol="0">
            <a:spAutoFit/>
          </a:bodyPr>
          <a:lstStyle/>
          <a:p>
            <a:r>
              <a:rPr lang="de-DE" sz="1500" dirty="0" err="1">
                <a:latin typeface="Calibri" panose="020F0502020204030204" pitchFamily="34" charset="0"/>
                <a:cs typeface="Calibri" panose="020F0502020204030204" pitchFamily="34" charset="0"/>
              </a:rPr>
              <a:t>Collaboration</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with</a:t>
            </a:r>
            <a:r>
              <a:rPr lang="de-DE" sz="1500" dirty="0">
                <a:latin typeface="Calibri" panose="020F0502020204030204" pitchFamily="34" charset="0"/>
                <a:cs typeface="Calibri" panose="020F0502020204030204" pitchFamily="34" charset="0"/>
              </a:rPr>
              <a:t> </a:t>
            </a:r>
            <a:r>
              <a:rPr lang="de-DE" sz="1500" dirty="0" err="1">
                <a:latin typeface="Calibri" panose="020F0502020204030204" pitchFamily="34" charset="0"/>
                <a:cs typeface="Calibri" panose="020F0502020204030204" pitchFamily="34" charset="0"/>
              </a:rPr>
              <a:t>Asphericon</a:t>
            </a:r>
            <a:r>
              <a:rPr lang="de-DE" sz="1500" dirty="0">
                <a:latin typeface="Calibri" panose="020F0502020204030204" pitchFamily="34" charset="0"/>
                <a:cs typeface="Calibri" panose="020F0502020204030204" pitchFamily="34" charset="0"/>
              </a:rPr>
              <a:t> (Jena)</a:t>
            </a:r>
          </a:p>
        </p:txBody>
      </p:sp>
      <p:sp>
        <p:nvSpPr>
          <p:cNvPr id="14" name="Textfeld 13">
            <a:extLst>
              <a:ext uri="{FF2B5EF4-FFF2-40B4-BE49-F238E27FC236}">
                <a16:creationId xmlns:a16="http://schemas.microsoft.com/office/drawing/2014/main" id="{0466FADD-FF03-ABD5-C42A-56B4904B1F6D}"/>
              </a:ext>
            </a:extLst>
          </p:cNvPr>
          <p:cNvSpPr txBox="1"/>
          <p:nvPr/>
        </p:nvSpPr>
        <p:spPr>
          <a:xfrm>
            <a:off x="431561" y="5947151"/>
            <a:ext cx="6706657" cy="553998"/>
          </a:xfrm>
          <a:prstGeom prst="rect">
            <a:avLst/>
          </a:prstGeom>
          <a:noFill/>
        </p:spPr>
        <p:txBody>
          <a:bodyPr wrap="square">
            <a:spAutoFit/>
          </a:bodyPr>
          <a:lstStyle/>
          <a:p>
            <a:r>
              <a:rPr lang="en-US" sz="1500" i="0" dirty="0">
                <a:solidFill>
                  <a:srgbClr val="2D2D2D"/>
                </a:solidFill>
                <a:effectLst/>
                <a:latin typeface="Calibri" panose="020F0502020204030204" pitchFamily="34" charset="0"/>
                <a:cs typeface="Calibri" panose="020F0502020204030204" pitchFamily="34" charset="0"/>
              </a:rPr>
              <a:t>T. Nordmann </a:t>
            </a:r>
            <a:r>
              <a:rPr lang="en-US" sz="1500" i="1" dirty="0">
                <a:solidFill>
                  <a:srgbClr val="2D2D2D"/>
                </a:solidFill>
                <a:effectLst/>
                <a:latin typeface="Calibri" panose="020F0502020204030204" pitchFamily="34" charset="0"/>
                <a:cs typeface="Calibri" panose="020F0502020204030204" pitchFamily="34" charset="0"/>
              </a:rPr>
              <a:t>et al., </a:t>
            </a:r>
            <a:r>
              <a:rPr lang="en-US" sz="1500" b="1" i="0" dirty="0" err="1">
                <a:solidFill>
                  <a:srgbClr val="2D2D2D"/>
                </a:solidFill>
                <a:effectLst/>
                <a:latin typeface="Calibri" panose="020F0502020204030204" pitchFamily="34" charset="0"/>
                <a:cs typeface="Calibri" panose="020F0502020204030204" pitchFamily="34" charset="0"/>
              </a:rPr>
              <a:t>Bichromatic</a:t>
            </a:r>
            <a:r>
              <a:rPr lang="en-US" sz="1500" b="1" i="0" dirty="0">
                <a:solidFill>
                  <a:srgbClr val="2D2D2D"/>
                </a:solidFill>
                <a:effectLst/>
                <a:latin typeface="Calibri" panose="020F0502020204030204" pitchFamily="34" charset="0"/>
                <a:cs typeface="Calibri" panose="020F0502020204030204" pitchFamily="34" charset="0"/>
              </a:rPr>
              <a:t> UV detection system for atomically-resolved imaging of ions</a:t>
            </a:r>
            <a:r>
              <a:rPr lang="en-US" sz="1500" i="0" dirty="0">
                <a:solidFill>
                  <a:srgbClr val="2D2D2D"/>
                </a:solidFill>
                <a:effectLst/>
                <a:latin typeface="Calibri" panose="020F0502020204030204" pitchFamily="34" charset="0"/>
                <a:cs typeface="Calibri" panose="020F0502020204030204" pitchFamily="34" charset="0"/>
              </a:rPr>
              <a:t>, Rev. Sci. Inst. (2023)</a:t>
            </a:r>
            <a:endParaRPr lang="de-DE" sz="15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837153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7">
            <a:extLst>
              <a:ext uri="{FF2B5EF4-FFF2-40B4-BE49-F238E27FC236}">
                <a16:creationId xmlns:a16="http://schemas.microsoft.com/office/drawing/2014/main" id="{CF74F1D9-9CBB-4131-9F4D-EF713BFD8EF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770581" y="1312100"/>
            <a:ext cx="2393881" cy="237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4" descr="Planck's detailed map of the oldest light in our universe">
            <a:extLst>
              <a:ext uri="{FF2B5EF4-FFF2-40B4-BE49-F238E27FC236}">
                <a16:creationId xmlns:a16="http://schemas.microsoft.com/office/drawing/2014/main" id="{881EB31D-0B7E-45C5-956F-3E62267F8C53}"/>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51654" b="26883"/>
          <a:stretch/>
        </p:blipFill>
        <p:spPr bwMode="auto">
          <a:xfrm>
            <a:off x="5226121" y="3276274"/>
            <a:ext cx="2393881" cy="2623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8" name="Rechteck 1">
            <a:extLst>
              <a:ext uri="{FF2B5EF4-FFF2-40B4-BE49-F238E27FC236}">
                <a16:creationId xmlns:a16="http://schemas.microsoft.com/office/drawing/2014/main" id="{1FBBA4E7-1013-4438-97CC-7E477CAFF291}"/>
              </a:ext>
            </a:extLst>
          </p:cNvPr>
          <p:cNvSpPr>
            <a:spLocks noChangeArrowheads="1"/>
          </p:cNvSpPr>
          <p:nvPr/>
        </p:nvSpPr>
        <p:spPr bwMode="auto">
          <a:xfrm>
            <a:off x="3107162" y="5752638"/>
            <a:ext cx="6439263"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4200" dirty="0">
                <a:latin typeface="Calibri" panose="020F0502020204030204" pitchFamily="34" charset="0"/>
                <a:cs typeface="Calibri" panose="020F0502020204030204" pitchFamily="34" charset="0"/>
              </a:rPr>
              <a:t>Test </a:t>
            </a:r>
            <a:r>
              <a:rPr lang="de-DE" altLang="de-DE" sz="4200" dirty="0" err="1">
                <a:latin typeface="Calibri" panose="020F0502020204030204" pitchFamily="34" charset="0"/>
                <a:cs typeface="Calibri" panose="020F0502020204030204" pitchFamily="34" charset="0"/>
              </a:rPr>
              <a:t>of</a:t>
            </a:r>
            <a:r>
              <a:rPr lang="de-DE" altLang="de-DE" sz="4200" dirty="0">
                <a:latin typeface="Calibri" panose="020F0502020204030204" pitchFamily="34" charset="0"/>
                <a:cs typeface="Calibri" panose="020F0502020204030204" pitchFamily="34" charset="0"/>
              </a:rPr>
              <a:t> Fundamental Physics </a:t>
            </a:r>
          </a:p>
        </p:txBody>
      </p:sp>
      <p:sp>
        <p:nvSpPr>
          <p:cNvPr id="5" name="Rechteck 1">
            <a:extLst>
              <a:ext uri="{FF2B5EF4-FFF2-40B4-BE49-F238E27FC236}">
                <a16:creationId xmlns:a16="http://schemas.microsoft.com/office/drawing/2014/main" id="{9E14C753-2948-4260-A890-135A59F47F7B}"/>
              </a:ext>
            </a:extLst>
          </p:cNvPr>
          <p:cNvSpPr>
            <a:spLocks noChangeArrowheads="1"/>
          </p:cNvSpPr>
          <p:nvPr/>
        </p:nvSpPr>
        <p:spPr bwMode="auto">
          <a:xfrm rot="1601381">
            <a:off x="7069272" y="3611679"/>
            <a:ext cx="4527394" cy="7386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4200" dirty="0" err="1">
                <a:latin typeface="Calibri" panose="020F0502020204030204" pitchFamily="34" charset="0"/>
                <a:cs typeface="Calibri" panose="020F0502020204030204" pitchFamily="34" charset="0"/>
              </a:rPr>
              <a:t>Relativistic</a:t>
            </a:r>
            <a:r>
              <a:rPr lang="de-DE" altLang="de-DE" sz="4200" dirty="0">
                <a:latin typeface="Calibri" panose="020F0502020204030204" pitchFamily="34" charset="0"/>
                <a:cs typeface="Calibri" panose="020F0502020204030204" pitchFamily="34" charset="0"/>
              </a:rPr>
              <a:t> </a:t>
            </a:r>
            <a:r>
              <a:rPr lang="de-DE" altLang="de-DE" sz="4200" dirty="0" err="1">
                <a:latin typeface="Calibri" panose="020F0502020204030204" pitchFamily="34" charset="0"/>
                <a:cs typeface="Calibri" panose="020F0502020204030204" pitchFamily="34" charset="0"/>
              </a:rPr>
              <a:t>Geodesy</a:t>
            </a:r>
            <a:endParaRPr lang="de-DE" altLang="de-DE" sz="4200" dirty="0">
              <a:latin typeface="Calibri" panose="020F0502020204030204" pitchFamily="34" charset="0"/>
              <a:cs typeface="Calibri" panose="020F0502020204030204" pitchFamily="34" charset="0"/>
            </a:endParaRPr>
          </a:p>
        </p:txBody>
      </p:sp>
      <p:pic>
        <p:nvPicPr>
          <p:cNvPr id="6" name="Grafik 5">
            <a:extLst>
              <a:ext uri="{FF2B5EF4-FFF2-40B4-BE49-F238E27FC236}">
                <a16:creationId xmlns:a16="http://schemas.microsoft.com/office/drawing/2014/main" id="{B69BAF11-4E87-45D6-9490-4EDAAA0E35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08376" y="986034"/>
            <a:ext cx="2920946" cy="2700141"/>
          </a:xfrm>
          <a:prstGeom prst="rect">
            <a:avLst/>
          </a:prstGeom>
        </p:spPr>
      </p:pic>
      <p:sp>
        <p:nvSpPr>
          <p:cNvPr id="9" name="Textfeld 8">
            <a:extLst>
              <a:ext uri="{FF2B5EF4-FFF2-40B4-BE49-F238E27FC236}">
                <a16:creationId xmlns:a16="http://schemas.microsoft.com/office/drawing/2014/main" id="{F9EDB289-9304-446A-ABD9-D134A532D158}"/>
              </a:ext>
            </a:extLst>
          </p:cNvPr>
          <p:cNvSpPr txBox="1"/>
          <p:nvPr/>
        </p:nvSpPr>
        <p:spPr>
          <a:xfrm>
            <a:off x="310893" y="3686175"/>
            <a:ext cx="2226109" cy="646331"/>
          </a:xfrm>
          <a:prstGeom prst="rect">
            <a:avLst/>
          </a:prstGeom>
          <a:noFill/>
        </p:spPr>
        <p:txBody>
          <a:bodyPr wrap="square">
            <a:spAutoFit/>
          </a:bodyPr>
          <a:lstStyle/>
          <a:p>
            <a:r>
              <a:rPr lang="de-DE" sz="1200" dirty="0"/>
              <a:t>https://space-geodesy.nasa.gov/techniques/VLBI.html</a:t>
            </a:r>
          </a:p>
        </p:txBody>
      </p:sp>
      <p:pic>
        <p:nvPicPr>
          <p:cNvPr id="10" name="Picture 11" descr="navig_galileo">
            <a:extLst>
              <a:ext uri="{FF2B5EF4-FFF2-40B4-BE49-F238E27FC236}">
                <a16:creationId xmlns:a16="http://schemas.microsoft.com/office/drawing/2014/main" id="{27B504DC-5874-41D8-95EF-A4E83A9F55F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26805" y="996549"/>
            <a:ext cx="2899989" cy="204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hteck 1">
            <a:extLst>
              <a:ext uri="{FF2B5EF4-FFF2-40B4-BE49-F238E27FC236}">
                <a16:creationId xmlns:a16="http://schemas.microsoft.com/office/drawing/2014/main" id="{E36FB30C-0A0F-4572-AC1A-0FE5F4B2F373}"/>
              </a:ext>
            </a:extLst>
          </p:cNvPr>
          <p:cNvSpPr>
            <a:spLocks noChangeArrowheads="1"/>
          </p:cNvSpPr>
          <p:nvPr/>
        </p:nvSpPr>
        <p:spPr bwMode="auto">
          <a:xfrm rot="20272941">
            <a:off x="1057342" y="3678153"/>
            <a:ext cx="4738925" cy="1107996"/>
          </a:xfrm>
          <a:prstGeom prst="rect">
            <a:avLst/>
          </a:prstGeom>
          <a:noFill/>
          <a:ln>
            <a:noFill/>
          </a:ln>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4200" dirty="0">
                <a:latin typeface="Calibri" panose="020F0502020204030204" pitchFamily="34" charset="0"/>
                <a:cs typeface="Calibri" panose="020F0502020204030204" pitchFamily="34" charset="0"/>
              </a:rPr>
              <a:t>Timing &amp; Navigation,</a:t>
            </a:r>
            <a:br>
              <a:rPr lang="de-DE" altLang="de-DE" sz="4200" dirty="0">
                <a:latin typeface="Calibri" panose="020F0502020204030204" pitchFamily="34" charset="0"/>
                <a:cs typeface="Calibri" panose="020F0502020204030204" pitchFamily="34" charset="0"/>
              </a:rPr>
            </a:br>
            <a:r>
              <a:rPr lang="de-DE" altLang="de-DE" sz="2400" dirty="0" err="1">
                <a:latin typeface="Calibri" panose="020F0502020204030204" pitchFamily="34" charset="0"/>
                <a:cs typeface="Calibri" panose="020F0502020204030204" pitchFamily="34" charset="0"/>
              </a:rPr>
              <a:t>autonomous</a:t>
            </a:r>
            <a:r>
              <a:rPr lang="de-DE" altLang="de-DE" sz="2400" dirty="0">
                <a:latin typeface="Calibri" panose="020F0502020204030204" pitchFamily="34" charset="0"/>
                <a:cs typeface="Calibri" panose="020F0502020204030204" pitchFamily="34" charset="0"/>
              </a:rPr>
              <a:t> </a:t>
            </a:r>
            <a:r>
              <a:rPr lang="de-DE" altLang="de-DE" sz="2400" dirty="0" err="1">
                <a:latin typeface="Calibri" panose="020F0502020204030204" pitchFamily="34" charset="0"/>
                <a:cs typeface="Calibri" panose="020F0502020204030204" pitchFamily="34" charset="0"/>
              </a:rPr>
              <a:t>driving</a:t>
            </a:r>
            <a:r>
              <a:rPr lang="de-DE" altLang="de-DE" sz="2400" dirty="0">
                <a:latin typeface="Calibri" panose="020F0502020204030204" pitchFamily="34" charset="0"/>
                <a:cs typeface="Calibri" panose="020F0502020204030204" pitchFamily="34" charset="0"/>
              </a:rPr>
              <a:t>…</a:t>
            </a:r>
          </a:p>
        </p:txBody>
      </p:sp>
      <p:sp>
        <p:nvSpPr>
          <p:cNvPr id="8" name="Textfeld 7">
            <a:extLst>
              <a:ext uri="{FF2B5EF4-FFF2-40B4-BE49-F238E27FC236}">
                <a16:creationId xmlns:a16="http://schemas.microsoft.com/office/drawing/2014/main" id="{276AB6E5-5090-406B-97CD-DE9E22506859}"/>
              </a:ext>
            </a:extLst>
          </p:cNvPr>
          <p:cNvSpPr txBox="1"/>
          <p:nvPr/>
        </p:nvSpPr>
        <p:spPr>
          <a:xfrm>
            <a:off x="4131870" y="1087918"/>
            <a:ext cx="838691" cy="369332"/>
          </a:xfrm>
          <a:prstGeom prst="rect">
            <a:avLst/>
          </a:prstGeom>
          <a:noFill/>
        </p:spPr>
        <p:txBody>
          <a:bodyPr wrap="none" rtlCol="0">
            <a:spAutoFit/>
          </a:bodyPr>
          <a:lstStyle/>
          <a:p>
            <a:r>
              <a:rPr lang="de-DE" dirty="0">
                <a:solidFill>
                  <a:schemeClr val="bg1"/>
                </a:solidFill>
              </a:rPr>
              <a:t>GNSS</a:t>
            </a:r>
          </a:p>
        </p:txBody>
      </p:sp>
      <p:sp>
        <p:nvSpPr>
          <p:cNvPr id="13" name="Untertitel 3">
            <a:extLst>
              <a:ext uri="{FF2B5EF4-FFF2-40B4-BE49-F238E27FC236}">
                <a16:creationId xmlns:a16="http://schemas.microsoft.com/office/drawing/2014/main" id="{7E29537B-BA9E-47DE-8D4B-80179236FD3B}"/>
              </a:ext>
            </a:extLst>
          </p:cNvPr>
          <p:cNvSpPr>
            <a:spLocks noGrp="1"/>
          </p:cNvSpPr>
          <p:nvPr>
            <p:ph type="subTitle" idx="1"/>
          </p:nvPr>
        </p:nvSpPr>
        <p:spPr>
          <a:xfrm>
            <a:off x="0" y="101928"/>
            <a:ext cx="12192000" cy="761020"/>
          </a:xfrm>
        </p:spPr>
        <p:txBody>
          <a:bodyPr>
            <a:normAutofit/>
          </a:bodyPr>
          <a:lstStyle/>
          <a:p>
            <a:r>
              <a:rPr lang="de-DE" altLang="de-DE" sz="3600" dirty="0" err="1">
                <a:solidFill>
                  <a:schemeClr val="bg1">
                    <a:lumMod val="95000"/>
                  </a:schemeClr>
                </a:solidFill>
              </a:rPr>
              <a:t>Applications</a:t>
            </a:r>
            <a:r>
              <a:rPr lang="de-DE" altLang="de-DE" sz="3600" dirty="0">
                <a:solidFill>
                  <a:schemeClr val="bg1">
                    <a:lumMod val="95000"/>
                  </a:schemeClr>
                </a:solidFill>
              </a:rPr>
              <a:t> </a:t>
            </a:r>
            <a:r>
              <a:rPr lang="de-DE" altLang="de-DE" sz="3600" dirty="0" err="1">
                <a:solidFill>
                  <a:schemeClr val="bg1">
                    <a:lumMod val="95000"/>
                  </a:schemeClr>
                </a:solidFill>
              </a:rPr>
              <a:t>of</a:t>
            </a:r>
            <a:r>
              <a:rPr lang="de-DE" altLang="de-DE" sz="3600" dirty="0">
                <a:solidFill>
                  <a:schemeClr val="bg1">
                    <a:lumMod val="95000"/>
                  </a:schemeClr>
                </a:solidFill>
              </a:rPr>
              <a:t> Clocks</a:t>
            </a:r>
            <a:endParaRPr lang="de-DE" sz="3600" dirty="0"/>
          </a:p>
        </p:txBody>
      </p:sp>
    </p:spTree>
    <p:extLst>
      <p:ext uri="{BB962C8B-B14F-4D97-AF65-F5344CB8AC3E}">
        <p14:creationId xmlns:p14="http://schemas.microsoft.com/office/powerpoint/2010/main" val="267332498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5" name="Titel 1">
            <a:extLst>
              <a:ext uri="{FF2B5EF4-FFF2-40B4-BE49-F238E27FC236}">
                <a16:creationId xmlns:a16="http://schemas.microsoft.com/office/drawing/2014/main" id="{29A66F92-04BC-40F4-831B-8A6F96DF222D}"/>
              </a:ext>
            </a:extLst>
          </p:cNvPr>
          <p:cNvSpPr txBox="1">
            <a:spLocks/>
          </p:cNvSpPr>
          <p:nvPr/>
        </p:nvSpPr>
        <p:spPr>
          <a:xfrm>
            <a:off x="-1390132" y="57788"/>
            <a:ext cx="9988957" cy="766354"/>
          </a:xfrm>
          <a:prstGeom prst="rect">
            <a:avLst/>
          </a:prstGeom>
        </p:spPr>
        <p:txBody>
          <a:bodyPr vert="horz" lIns="91440" tIns="45720" rIns="91440" bIns="45720" rtlCol="0" anchor="ctr" anchorCtr="0">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endParaRPr lang="de-DE" sz="3200" b="1">
              <a:solidFill>
                <a:srgbClr val="FF0000"/>
              </a:solidFill>
              <a:highlight>
                <a:srgbClr val="FFFF00"/>
              </a:highlight>
              <a:latin typeface="Calibri" panose="020F0502020204030204" pitchFamily="34" charset="0"/>
              <a:cs typeface="Calibri" panose="020F0502020204030204" pitchFamily="34" charset="0"/>
            </a:endParaRPr>
          </a:p>
        </p:txBody>
      </p:sp>
      <p:sp>
        <p:nvSpPr>
          <p:cNvPr id="43" name="Rechteck 42">
            <a:extLst>
              <a:ext uri="{FF2B5EF4-FFF2-40B4-BE49-F238E27FC236}">
                <a16:creationId xmlns:a16="http://schemas.microsoft.com/office/drawing/2014/main" id="{0891CC0E-9AB8-4DD2-8F90-65B30FCD5F7B}"/>
              </a:ext>
            </a:extLst>
          </p:cNvPr>
          <p:cNvSpPr/>
          <p:nvPr/>
        </p:nvSpPr>
        <p:spPr>
          <a:xfrm>
            <a:off x="304800" y="946926"/>
            <a:ext cx="5331710" cy="400110"/>
          </a:xfrm>
          <a:prstGeom prst="rect">
            <a:avLst/>
          </a:prstGeom>
        </p:spPr>
        <p:txBody>
          <a:bodyPr wrap="square">
            <a:spAutoFit/>
          </a:bodyPr>
          <a:lstStyle/>
          <a:p>
            <a:r>
              <a:rPr lang="de-DE" sz="2000" b="1">
                <a:latin typeface="Calibri" panose="020F0502020204030204" pitchFamily="34" charset="0"/>
                <a:cs typeface="Calibri" panose="020F0502020204030204" pitchFamily="34" charset="0"/>
              </a:rPr>
              <a:t>DC </a:t>
            </a:r>
            <a:r>
              <a:rPr lang="de-DE" sz="2000" b="1" err="1">
                <a:latin typeface="Calibri" panose="020F0502020204030204" pitchFamily="34" charset="0"/>
                <a:cs typeface="Calibri" panose="020F0502020204030204" pitchFamily="34" charset="0"/>
              </a:rPr>
              <a:t>increase</a:t>
            </a:r>
            <a:r>
              <a:rPr lang="de-DE" sz="2000" b="1">
                <a:latin typeface="Calibri" panose="020F0502020204030204" pitchFamily="34" charset="0"/>
                <a:cs typeface="Calibri" panose="020F0502020204030204" pitchFamily="34" charset="0"/>
              </a:rPr>
              <a:t>, RF </a:t>
            </a:r>
            <a:r>
              <a:rPr lang="de-DE" sz="2000" b="1" err="1">
                <a:latin typeface="Calibri" panose="020F0502020204030204" pitchFamily="34" charset="0"/>
                <a:cs typeface="Calibri" panose="020F0502020204030204" pitchFamily="34" charset="0"/>
              </a:rPr>
              <a:t>lowering</a:t>
            </a:r>
            <a:r>
              <a:rPr lang="de-DE" sz="2000" b="1">
                <a:latin typeface="Calibri" panose="020F0502020204030204" pitchFamily="34" charset="0"/>
                <a:cs typeface="Calibri" panose="020F0502020204030204" pitchFamily="34" charset="0"/>
              </a:rPr>
              <a:t> and radial </a:t>
            </a:r>
            <a:r>
              <a:rPr lang="de-DE" sz="2000" b="1" err="1">
                <a:latin typeface="Calibri" panose="020F0502020204030204" pitchFamily="34" charset="0"/>
                <a:cs typeface="Calibri" panose="020F0502020204030204" pitchFamily="34" charset="0"/>
              </a:rPr>
              <a:t>field</a:t>
            </a:r>
            <a:r>
              <a:rPr lang="de-DE" sz="2000" b="1">
                <a:latin typeface="Calibri" panose="020F0502020204030204" pitchFamily="34" charset="0"/>
                <a:cs typeface="Calibri" panose="020F0502020204030204" pitchFamily="34" charset="0"/>
              </a:rPr>
              <a:t>:</a:t>
            </a:r>
            <a:endParaRPr lang="en-US" sz="2000" b="1">
              <a:latin typeface="Calibri" panose="020F0502020204030204" pitchFamily="34" charset="0"/>
              <a:cs typeface="Calibri" panose="020F0502020204030204" pitchFamily="34" charset="0"/>
            </a:endParaRPr>
          </a:p>
        </p:txBody>
      </p:sp>
      <p:pic>
        <p:nvPicPr>
          <p:cNvPr id="44" name="Grafik 43">
            <a:extLst>
              <a:ext uri="{FF2B5EF4-FFF2-40B4-BE49-F238E27FC236}">
                <a16:creationId xmlns:a16="http://schemas.microsoft.com/office/drawing/2014/main" id="{DBA0F532-A281-4921-B181-3FE1329164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27986" y="1605761"/>
            <a:ext cx="310522" cy="310522"/>
          </a:xfrm>
          <a:prstGeom prst="rect">
            <a:avLst/>
          </a:prstGeom>
        </p:spPr>
      </p:pic>
      <p:pic>
        <p:nvPicPr>
          <p:cNvPr id="45" name="Grafik 44">
            <a:extLst>
              <a:ext uri="{FF2B5EF4-FFF2-40B4-BE49-F238E27FC236}">
                <a16:creationId xmlns:a16="http://schemas.microsoft.com/office/drawing/2014/main" id="{F35E209C-823A-4307-AF62-48ACE790C4B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643903" y="1638197"/>
            <a:ext cx="251377" cy="251377"/>
          </a:xfrm>
          <a:prstGeom prst="rect">
            <a:avLst/>
          </a:prstGeom>
        </p:spPr>
      </p:pic>
      <p:sp>
        <p:nvSpPr>
          <p:cNvPr id="46" name="Textfeld 45">
            <a:extLst>
              <a:ext uri="{FF2B5EF4-FFF2-40B4-BE49-F238E27FC236}">
                <a16:creationId xmlns:a16="http://schemas.microsoft.com/office/drawing/2014/main" id="{17295494-8D32-4FFB-8C28-FA0C4138990E}"/>
              </a:ext>
            </a:extLst>
          </p:cNvPr>
          <p:cNvSpPr txBox="1"/>
          <p:nvPr/>
        </p:nvSpPr>
        <p:spPr>
          <a:xfrm>
            <a:off x="3438508" y="1576356"/>
            <a:ext cx="811441" cy="369332"/>
          </a:xfrm>
          <a:prstGeom prst="rect">
            <a:avLst/>
          </a:prstGeom>
          <a:noFill/>
        </p:spPr>
        <p:txBody>
          <a:bodyPr wrap="none" rtlCol="0">
            <a:spAutoFit/>
          </a:bodyPr>
          <a:lstStyle/>
          <a:p>
            <a:r>
              <a:rPr lang="de-DE" baseline="30000"/>
              <a:t>172</a:t>
            </a:r>
            <a:r>
              <a:rPr lang="de-DE"/>
              <a:t>Yb</a:t>
            </a:r>
            <a:r>
              <a:rPr lang="de-DE" baseline="30000"/>
              <a:t>+</a:t>
            </a:r>
          </a:p>
        </p:txBody>
      </p:sp>
      <p:sp>
        <p:nvSpPr>
          <p:cNvPr id="47" name="Textfeld 46">
            <a:extLst>
              <a:ext uri="{FF2B5EF4-FFF2-40B4-BE49-F238E27FC236}">
                <a16:creationId xmlns:a16="http://schemas.microsoft.com/office/drawing/2014/main" id="{8E15585D-BFA8-4859-9B81-A1AEB7EA7E5B}"/>
              </a:ext>
            </a:extLst>
          </p:cNvPr>
          <p:cNvSpPr txBox="1"/>
          <p:nvPr/>
        </p:nvSpPr>
        <p:spPr>
          <a:xfrm>
            <a:off x="4895279" y="1581151"/>
            <a:ext cx="710259" cy="369332"/>
          </a:xfrm>
          <a:prstGeom prst="rect">
            <a:avLst/>
          </a:prstGeom>
          <a:noFill/>
        </p:spPr>
        <p:txBody>
          <a:bodyPr wrap="none" rtlCol="0">
            <a:spAutoFit/>
          </a:bodyPr>
          <a:lstStyle/>
          <a:p>
            <a:r>
              <a:rPr lang="de-DE" baseline="30000"/>
              <a:t>115</a:t>
            </a:r>
            <a:r>
              <a:rPr lang="de-DE"/>
              <a:t>In</a:t>
            </a:r>
            <a:r>
              <a:rPr lang="de-DE" baseline="30000"/>
              <a:t>+</a:t>
            </a:r>
          </a:p>
        </p:txBody>
      </p:sp>
      <p:sp>
        <p:nvSpPr>
          <p:cNvPr id="3" name="Textfeld 2">
            <a:extLst>
              <a:ext uri="{FF2B5EF4-FFF2-40B4-BE49-F238E27FC236}">
                <a16:creationId xmlns:a16="http://schemas.microsoft.com/office/drawing/2014/main" id="{EE5FB1A0-DB4B-4A7F-A778-F7D1136F6BD9}"/>
              </a:ext>
            </a:extLst>
          </p:cNvPr>
          <p:cNvSpPr txBox="1"/>
          <p:nvPr/>
        </p:nvSpPr>
        <p:spPr>
          <a:xfrm>
            <a:off x="1915029" y="2144323"/>
            <a:ext cx="373653" cy="338554"/>
          </a:xfrm>
          <a:prstGeom prst="rect">
            <a:avLst/>
          </a:prstGeom>
          <a:noFill/>
        </p:spPr>
        <p:txBody>
          <a:bodyPr wrap="square" rtlCol="0">
            <a:spAutoFit/>
          </a:bodyPr>
          <a:lstStyle/>
          <a:p>
            <a:r>
              <a:rPr lang="de-DE" sz="1600"/>
              <a:t>1)</a:t>
            </a:r>
          </a:p>
        </p:txBody>
      </p:sp>
      <p:sp>
        <p:nvSpPr>
          <p:cNvPr id="16" name="Textfeld 15">
            <a:extLst>
              <a:ext uri="{FF2B5EF4-FFF2-40B4-BE49-F238E27FC236}">
                <a16:creationId xmlns:a16="http://schemas.microsoft.com/office/drawing/2014/main" id="{8DF0F25C-72B2-4820-A8BA-40F434357F89}"/>
              </a:ext>
            </a:extLst>
          </p:cNvPr>
          <p:cNvSpPr txBox="1"/>
          <p:nvPr/>
        </p:nvSpPr>
        <p:spPr>
          <a:xfrm>
            <a:off x="4976476" y="2131437"/>
            <a:ext cx="373652" cy="338554"/>
          </a:xfrm>
          <a:prstGeom prst="rect">
            <a:avLst/>
          </a:prstGeom>
          <a:noFill/>
        </p:spPr>
        <p:txBody>
          <a:bodyPr wrap="square" rtlCol="0">
            <a:spAutoFit/>
          </a:bodyPr>
          <a:lstStyle/>
          <a:p>
            <a:r>
              <a:rPr lang="de-DE" sz="1600"/>
              <a:t>2)</a:t>
            </a:r>
          </a:p>
        </p:txBody>
      </p:sp>
      <p:sp>
        <p:nvSpPr>
          <p:cNvPr id="17" name="Textfeld 16">
            <a:extLst>
              <a:ext uri="{FF2B5EF4-FFF2-40B4-BE49-F238E27FC236}">
                <a16:creationId xmlns:a16="http://schemas.microsoft.com/office/drawing/2014/main" id="{1552FC0A-2C5E-4418-A8D1-817286C328F0}"/>
              </a:ext>
            </a:extLst>
          </p:cNvPr>
          <p:cNvSpPr txBox="1"/>
          <p:nvPr/>
        </p:nvSpPr>
        <p:spPr>
          <a:xfrm>
            <a:off x="7539147" y="2102237"/>
            <a:ext cx="422430" cy="338554"/>
          </a:xfrm>
          <a:prstGeom prst="rect">
            <a:avLst/>
          </a:prstGeom>
          <a:noFill/>
        </p:spPr>
        <p:txBody>
          <a:bodyPr wrap="square" rtlCol="0">
            <a:spAutoFit/>
          </a:bodyPr>
          <a:lstStyle/>
          <a:p>
            <a:r>
              <a:rPr lang="de-DE" sz="1600"/>
              <a:t>3)</a:t>
            </a:r>
          </a:p>
        </p:txBody>
      </p:sp>
      <p:sp>
        <p:nvSpPr>
          <p:cNvPr id="18" name="Ellipse 17">
            <a:extLst>
              <a:ext uri="{FF2B5EF4-FFF2-40B4-BE49-F238E27FC236}">
                <a16:creationId xmlns:a16="http://schemas.microsoft.com/office/drawing/2014/main" id="{33504849-CFBD-4941-840A-5D97C1E8B043}"/>
              </a:ext>
            </a:extLst>
          </p:cNvPr>
          <p:cNvSpPr/>
          <p:nvPr/>
        </p:nvSpPr>
        <p:spPr>
          <a:xfrm>
            <a:off x="2682904" y="2747748"/>
            <a:ext cx="1546649" cy="3640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9" name="Ellipse 18">
            <a:extLst>
              <a:ext uri="{FF2B5EF4-FFF2-40B4-BE49-F238E27FC236}">
                <a16:creationId xmlns:a16="http://schemas.microsoft.com/office/drawing/2014/main" id="{A7B98E15-C27D-46D2-A6A3-7BF2680E77B3}"/>
              </a:ext>
            </a:extLst>
          </p:cNvPr>
          <p:cNvSpPr/>
          <p:nvPr/>
        </p:nvSpPr>
        <p:spPr>
          <a:xfrm>
            <a:off x="8481604" y="2731709"/>
            <a:ext cx="1546649" cy="36408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Ellipse 19">
            <a:extLst>
              <a:ext uri="{FF2B5EF4-FFF2-40B4-BE49-F238E27FC236}">
                <a16:creationId xmlns:a16="http://schemas.microsoft.com/office/drawing/2014/main" id="{25014462-BAED-435D-9320-BB7FB66951AD}"/>
              </a:ext>
            </a:extLst>
          </p:cNvPr>
          <p:cNvSpPr/>
          <p:nvPr/>
        </p:nvSpPr>
        <p:spPr>
          <a:xfrm>
            <a:off x="5657995" y="2655735"/>
            <a:ext cx="672144" cy="54132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3" name="Gerade Verbindung mit Pfeil 22">
            <a:extLst>
              <a:ext uri="{FF2B5EF4-FFF2-40B4-BE49-F238E27FC236}">
                <a16:creationId xmlns:a16="http://schemas.microsoft.com/office/drawing/2014/main" id="{54C5E21F-F117-4487-B34F-B1804001FCC2}"/>
              </a:ext>
            </a:extLst>
          </p:cNvPr>
          <p:cNvCxnSpPr>
            <a:cxnSpLocks/>
          </p:cNvCxnSpPr>
          <p:nvPr/>
        </p:nvCxnSpPr>
        <p:spPr>
          <a:xfrm flipV="1">
            <a:off x="6508461" y="2712028"/>
            <a:ext cx="0" cy="35034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5" name="Textfeld 24">
                <a:extLst>
                  <a:ext uri="{FF2B5EF4-FFF2-40B4-BE49-F238E27FC236}">
                    <a16:creationId xmlns:a16="http://schemas.microsoft.com/office/drawing/2014/main" id="{726B1764-1913-4739-A02F-4B9485EC13BB}"/>
                  </a:ext>
                </a:extLst>
              </p:cNvPr>
              <p:cNvSpPr txBox="1"/>
              <p:nvPr/>
            </p:nvSpPr>
            <p:spPr>
              <a:xfrm>
                <a:off x="6584960" y="2712028"/>
                <a:ext cx="289375" cy="414088"/>
              </a:xfrm>
              <a:prstGeom prst="rect">
                <a:avLst/>
              </a:prstGeom>
              <a:solidFill>
                <a:schemeClr val="bg1"/>
              </a:solid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de-DE" sz="2400" i="1" smtClean="0">
                              <a:solidFill>
                                <a:schemeClr val="tx1"/>
                              </a:solidFill>
                              <a:latin typeface="Cambria Math" panose="02040503050406030204" pitchFamily="18" charset="0"/>
                            </a:rPr>
                          </m:ctrlPr>
                        </m:accPr>
                        <m:e>
                          <m:r>
                            <a:rPr lang="de-DE" sz="2400" i="1">
                              <a:solidFill>
                                <a:schemeClr val="tx1"/>
                              </a:solidFill>
                              <a:latin typeface="Cambria Math" panose="02040503050406030204" pitchFamily="18" charset="0"/>
                            </a:rPr>
                            <m:t>𝐸</m:t>
                          </m:r>
                        </m:e>
                      </m:acc>
                    </m:oMath>
                  </m:oMathPara>
                </a14:m>
                <a:endParaRPr lang="de-DE" sz="2400" dirty="0">
                  <a:solidFill>
                    <a:schemeClr val="tx1"/>
                  </a:solidFill>
                </a:endParaRPr>
              </a:p>
            </p:txBody>
          </p:sp>
        </mc:Choice>
        <mc:Fallback xmlns="">
          <p:sp>
            <p:nvSpPr>
              <p:cNvPr id="25" name="Textfeld 24">
                <a:extLst>
                  <a:ext uri="{FF2B5EF4-FFF2-40B4-BE49-F238E27FC236}">
                    <a16:creationId xmlns:a16="http://schemas.microsoft.com/office/drawing/2014/main" id="{726B1764-1913-4739-A02F-4B9485EC13BB}"/>
                  </a:ext>
                </a:extLst>
              </p:cNvPr>
              <p:cNvSpPr txBox="1">
                <a:spLocks noRot="1" noChangeAspect="1" noMove="1" noResize="1" noEditPoints="1" noAdjustHandles="1" noChangeArrowheads="1" noChangeShapeType="1" noTextEdit="1"/>
              </p:cNvSpPr>
              <p:nvPr/>
            </p:nvSpPr>
            <p:spPr>
              <a:xfrm>
                <a:off x="6584960" y="2712028"/>
                <a:ext cx="289375" cy="414088"/>
              </a:xfrm>
              <a:prstGeom prst="rect">
                <a:avLst/>
              </a:prstGeom>
              <a:blipFill>
                <a:blip r:embed="rId9"/>
                <a:stretch>
                  <a:fillRect/>
                </a:stretch>
              </a:blipFill>
            </p:spPr>
            <p:txBody>
              <a:bodyPr/>
              <a:lstStyle/>
              <a:p>
                <a:r>
                  <a:rPr lang="de-DE">
                    <a:noFill/>
                  </a:rPr>
                  <a:t> </a:t>
                </a:r>
              </a:p>
            </p:txBody>
          </p:sp>
        </mc:Fallback>
      </mc:AlternateContent>
      <p:pic>
        <p:nvPicPr>
          <p:cNvPr id="34" name="Grafik 33">
            <a:extLst>
              <a:ext uri="{FF2B5EF4-FFF2-40B4-BE49-F238E27FC236}">
                <a16:creationId xmlns:a16="http://schemas.microsoft.com/office/drawing/2014/main" id="{54868346-2059-46BB-9D21-51C28759E6E6}"/>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2470110" y="2223453"/>
            <a:ext cx="1972236" cy="173292"/>
          </a:xfrm>
          <a:prstGeom prst="rect">
            <a:avLst/>
          </a:prstGeom>
        </p:spPr>
      </p:pic>
      <p:pic>
        <p:nvPicPr>
          <p:cNvPr id="35" name="Grafik 34">
            <a:extLst>
              <a:ext uri="{FF2B5EF4-FFF2-40B4-BE49-F238E27FC236}">
                <a16:creationId xmlns:a16="http://schemas.microsoft.com/office/drawing/2014/main" id="{77AE6199-D0A7-4F95-AB43-9B66B1EAE603}"/>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8143006" y="1887518"/>
            <a:ext cx="2223861" cy="199578"/>
          </a:xfrm>
          <a:prstGeom prst="rect">
            <a:avLst/>
          </a:prstGeom>
        </p:spPr>
      </p:pic>
      <p:pic>
        <p:nvPicPr>
          <p:cNvPr id="39" name="Grafik 38">
            <a:extLst>
              <a:ext uri="{FF2B5EF4-FFF2-40B4-BE49-F238E27FC236}">
                <a16:creationId xmlns:a16="http://schemas.microsoft.com/office/drawing/2014/main" id="{C568060B-9476-405B-9504-C78FEAC342E2}"/>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0800000">
            <a:off x="8143005" y="2349323"/>
            <a:ext cx="2223848" cy="199577"/>
          </a:xfrm>
          <a:prstGeom prst="rect">
            <a:avLst/>
          </a:prstGeom>
        </p:spPr>
      </p:pic>
      <p:pic>
        <p:nvPicPr>
          <p:cNvPr id="41" name="Grafik 40">
            <a:extLst>
              <a:ext uri="{FF2B5EF4-FFF2-40B4-BE49-F238E27FC236}">
                <a16:creationId xmlns:a16="http://schemas.microsoft.com/office/drawing/2014/main" id="{0456BB81-362C-4B8A-BC6D-7345C7DA45E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rot="10800000">
            <a:off x="5385482" y="1964425"/>
            <a:ext cx="1672859" cy="566333"/>
          </a:xfrm>
          <a:prstGeom prst="rect">
            <a:avLst/>
          </a:prstGeom>
        </p:spPr>
      </p:pic>
      <p:sp>
        <p:nvSpPr>
          <p:cNvPr id="42" name="Textfeld 41">
            <a:extLst>
              <a:ext uri="{FF2B5EF4-FFF2-40B4-BE49-F238E27FC236}">
                <a16:creationId xmlns:a16="http://schemas.microsoft.com/office/drawing/2014/main" id="{469D38C3-F26F-457E-A46E-A4E7DBB5761F}"/>
              </a:ext>
            </a:extLst>
          </p:cNvPr>
          <p:cNvSpPr txBox="1"/>
          <p:nvPr/>
        </p:nvSpPr>
        <p:spPr>
          <a:xfrm>
            <a:off x="9077078" y="2087096"/>
            <a:ext cx="287258" cy="230832"/>
          </a:xfrm>
          <a:prstGeom prst="rect">
            <a:avLst/>
          </a:prstGeom>
          <a:noFill/>
        </p:spPr>
        <p:txBody>
          <a:bodyPr wrap="none" rtlCol="0">
            <a:spAutoFit/>
          </a:bodyPr>
          <a:lstStyle/>
          <a:p>
            <a:r>
              <a:rPr lang="de-DE" sz="900" err="1"/>
              <a:t>or</a:t>
            </a:r>
            <a:endParaRPr lang="de-DE" sz="900"/>
          </a:p>
        </p:txBody>
      </p:sp>
      <p:pic>
        <p:nvPicPr>
          <p:cNvPr id="2" name="37slowB">
            <a:hlinkClick r:id="" action="ppaction://media"/>
            <a:extLst>
              <a:ext uri="{FF2B5EF4-FFF2-40B4-BE49-F238E27FC236}">
                <a16:creationId xmlns:a16="http://schemas.microsoft.com/office/drawing/2014/main" id="{E66127D8-DC9F-4062-8B48-870690863DB9}"/>
              </a:ext>
            </a:extLst>
          </p:cNvPr>
          <p:cNvPicPr>
            <a:picLocks noChangeAspect="1"/>
          </p:cNvPicPr>
          <p:nvPr>
            <a:videoFile r:link="rId2"/>
            <p:extLst>
              <p:ext uri="{DAA4B4D4-6D71-4841-9C94-3DE7FCFB9230}">
                <p14:media xmlns:p14="http://schemas.microsoft.com/office/powerpoint/2010/main" r:embed="rId1"/>
              </p:ext>
            </p:extLst>
          </p:nvPr>
        </p:nvPicPr>
        <p:blipFill>
          <a:blip r:embed="rId16"/>
          <a:stretch>
            <a:fillRect/>
          </a:stretch>
        </p:blipFill>
        <p:spPr>
          <a:xfrm>
            <a:off x="6160425" y="3430401"/>
            <a:ext cx="4876800" cy="3048000"/>
          </a:xfrm>
          <a:prstGeom prst="rect">
            <a:avLst/>
          </a:prstGeom>
        </p:spPr>
      </p:pic>
      <p:sp>
        <p:nvSpPr>
          <p:cNvPr id="48" name="TextBox 47">
            <a:extLst>
              <a:ext uri="{FF2B5EF4-FFF2-40B4-BE49-F238E27FC236}">
                <a16:creationId xmlns:a16="http://schemas.microsoft.com/office/drawing/2014/main" id="{457C35E2-36D3-4AB3-9ACD-3D6042D1FAE0}"/>
              </a:ext>
            </a:extLst>
          </p:cNvPr>
          <p:cNvSpPr txBox="1"/>
          <p:nvPr/>
        </p:nvSpPr>
        <p:spPr>
          <a:xfrm>
            <a:off x="6155320" y="5488591"/>
            <a:ext cx="883032" cy="369332"/>
          </a:xfrm>
          <a:prstGeom prst="rect">
            <a:avLst/>
          </a:prstGeom>
          <a:noFill/>
        </p:spPr>
        <p:txBody>
          <a:bodyPr wrap="square" rtlCol="0">
            <a:spAutoFit/>
          </a:bodyPr>
          <a:lstStyle/>
          <a:p>
            <a:r>
              <a:rPr lang="de-DE">
                <a:solidFill>
                  <a:schemeClr val="bg1"/>
                </a:solidFill>
              </a:rPr>
              <a:t>Target:</a:t>
            </a:r>
          </a:p>
        </p:txBody>
      </p:sp>
      <p:pic>
        <p:nvPicPr>
          <p:cNvPr id="49" name="Grafik 34">
            <a:extLst>
              <a:ext uri="{FF2B5EF4-FFF2-40B4-BE49-F238E27FC236}">
                <a16:creationId xmlns:a16="http://schemas.microsoft.com/office/drawing/2014/main" id="{BD4647AB-13F6-4249-BBB4-C12FBD62162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181161" y="5331981"/>
            <a:ext cx="3027934" cy="271739"/>
          </a:xfrm>
          <a:prstGeom prst="rect">
            <a:avLst/>
          </a:prstGeom>
        </p:spPr>
      </p:pic>
      <p:pic>
        <p:nvPicPr>
          <p:cNvPr id="50" name="Grafik 38">
            <a:extLst>
              <a:ext uri="{FF2B5EF4-FFF2-40B4-BE49-F238E27FC236}">
                <a16:creationId xmlns:a16="http://schemas.microsoft.com/office/drawing/2014/main" id="{DED86F2A-8BAC-4D40-BDB6-AFA542FAE9C9}"/>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rot="10800000">
            <a:off x="7181159" y="5793783"/>
            <a:ext cx="3027916" cy="271737"/>
          </a:xfrm>
          <a:prstGeom prst="rect">
            <a:avLst/>
          </a:prstGeom>
        </p:spPr>
      </p:pic>
      <p:sp>
        <p:nvSpPr>
          <p:cNvPr id="4" name="Textfeld 3">
            <a:extLst>
              <a:ext uri="{FF2B5EF4-FFF2-40B4-BE49-F238E27FC236}">
                <a16:creationId xmlns:a16="http://schemas.microsoft.com/office/drawing/2014/main" id="{D8D3F7A8-88AE-415A-BF54-28D914F78B0A}"/>
              </a:ext>
            </a:extLst>
          </p:cNvPr>
          <p:cNvSpPr txBox="1"/>
          <p:nvPr/>
        </p:nvSpPr>
        <p:spPr>
          <a:xfrm>
            <a:off x="340304" y="5269489"/>
            <a:ext cx="4512967" cy="1077218"/>
          </a:xfrm>
          <a:prstGeom prst="rect">
            <a:avLst/>
          </a:prstGeom>
          <a:noFill/>
        </p:spPr>
        <p:txBody>
          <a:bodyPr wrap="none" rtlCol="0">
            <a:spAutoFit/>
          </a:bodyPr>
          <a:lstStyle/>
          <a:p>
            <a:r>
              <a:rPr lang="de-DE" sz="2400" b="1" dirty="0" err="1">
                <a:latin typeface="Calibri" panose="020F0502020204030204" pitchFamily="34" charset="0"/>
                <a:cs typeface="Calibri" panose="020F0502020204030204" pitchFamily="34" charset="0"/>
              </a:rPr>
              <a:t>Success</a:t>
            </a:r>
            <a:r>
              <a:rPr lang="de-DE" sz="2400" b="1" dirty="0">
                <a:latin typeface="Calibri" panose="020F0502020204030204" pitchFamily="34" charset="0"/>
                <a:cs typeface="Calibri" panose="020F0502020204030204" pitchFamily="34" charset="0"/>
              </a:rPr>
              <a:t> per </a:t>
            </a:r>
            <a:r>
              <a:rPr lang="de-DE" sz="2400" b="1" dirty="0" err="1">
                <a:latin typeface="Calibri" panose="020F0502020204030204" pitchFamily="34" charset="0"/>
                <a:cs typeface="Calibri" panose="020F0502020204030204" pitchFamily="34" charset="0"/>
              </a:rPr>
              <a:t>swap</a:t>
            </a:r>
            <a:r>
              <a:rPr lang="de-DE" sz="2400" b="1" dirty="0">
                <a:latin typeface="Calibri" panose="020F0502020204030204" pitchFamily="34" charset="0"/>
                <a:cs typeface="Calibri" panose="020F0502020204030204" pitchFamily="34" charset="0"/>
              </a:rPr>
              <a:t>: 90 %</a:t>
            </a:r>
            <a:br>
              <a:rPr lang="de-DE" sz="2000" b="1" dirty="0">
                <a:latin typeface="Calibri" panose="020F0502020204030204" pitchFamily="34" charset="0"/>
                <a:cs typeface="Calibri" panose="020F0502020204030204" pitchFamily="34" charset="0"/>
              </a:rPr>
            </a:br>
            <a:endParaRPr lang="de-DE" sz="2000" b="1" dirty="0">
              <a:latin typeface="Calibri" panose="020F0502020204030204" pitchFamily="34" charset="0"/>
              <a:cs typeface="Calibri" panose="020F0502020204030204" pitchFamily="34" charset="0"/>
            </a:endParaRPr>
          </a:p>
          <a:p>
            <a:r>
              <a:rPr lang="de-DE" sz="2000" b="1" dirty="0" err="1">
                <a:latin typeface="Calibri" panose="020F0502020204030204" pitchFamily="34" charset="0"/>
                <a:cs typeface="Calibri" panose="020F0502020204030204" pitchFamily="34" charset="0"/>
              </a:rPr>
              <a:t>To</a:t>
            </a:r>
            <a:r>
              <a:rPr lang="de-DE" sz="2000" b="1" dirty="0">
                <a:latin typeface="Calibri" panose="020F0502020204030204" pitchFamily="34" charset="0"/>
                <a:cs typeface="Calibri" panose="020F0502020204030204" pitchFamily="34" charset="0"/>
              </a:rPr>
              <a:t> </a:t>
            </a:r>
            <a:r>
              <a:rPr lang="de-DE" sz="2000" b="1" dirty="0" err="1">
                <a:latin typeface="Calibri" panose="020F0502020204030204" pitchFamily="34" charset="0"/>
                <a:cs typeface="Calibri" panose="020F0502020204030204" pitchFamily="34" charset="0"/>
              </a:rPr>
              <a:t>be</a:t>
            </a:r>
            <a:r>
              <a:rPr lang="de-DE" sz="2000" b="1" dirty="0">
                <a:latin typeface="Calibri" panose="020F0502020204030204" pitchFamily="34" charset="0"/>
                <a:cs typeface="Calibri" panose="020F0502020204030204" pitchFamily="34" charset="0"/>
              </a:rPr>
              <a:t> </a:t>
            </a:r>
            <a:r>
              <a:rPr lang="de-DE" sz="2000" b="1" dirty="0" err="1">
                <a:latin typeface="Calibri" panose="020F0502020204030204" pitchFamily="34" charset="0"/>
                <a:cs typeface="Calibri" panose="020F0502020204030204" pitchFamily="34" charset="0"/>
              </a:rPr>
              <a:t>published</a:t>
            </a:r>
            <a:r>
              <a:rPr lang="de-DE" sz="2000" b="1" dirty="0">
                <a:latin typeface="Calibri" panose="020F0502020204030204" pitchFamily="34" charset="0"/>
                <a:cs typeface="Calibri" panose="020F0502020204030204" pitchFamily="34" charset="0"/>
              </a:rPr>
              <a:t>:  Nordmann et al. (2023)</a:t>
            </a:r>
          </a:p>
        </p:txBody>
      </p:sp>
      <p:sp>
        <p:nvSpPr>
          <p:cNvPr id="29" name="Rechteck 28">
            <a:extLst>
              <a:ext uri="{FF2B5EF4-FFF2-40B4-BE49-F238E27FC236}">
                <a16:creationId xmlns:a16="http://schemas.microsoft.com/office/drawing/2014/main" id="{A0EF8A52-CB0E-4528-9658-86BF91817ADF}"/>
              </a:ext>
            </a:extLst>
          </p:cNvPr>
          <p:cNvSpPr/>
          <p:nvPr/>
        </p:nvSpPr>
        <p:spPr>
          <a:xfrm>
            <a:off x="0" y="1"/>
            <a:ext cx="12192000" cy="765175"/>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de-DE" sz="3200" dirty="0" err="1">
                <a:solidFill>
                  <a:schemeClr val="bg1"/>
                </a:solidFill>
                <a:latin typeface="Calibri" panose="020F0502020204030204" pitchFamily="34" charset="0"/>
                <a:cs typeface="Calibri" panose="020F0502020204030204" pitchFamily="34" charset="0"/>
              </a:rPr>
              <a:t>For</a:t>
            </a:r>
            <a:r>
              <a:rPr lang="de-DE" sz="3200" dirty="0">
                <a:solidFill>
                  <a:schemeClr val="bg1"/>
                </a:solidFill>
                <a:latin typeface="Calibri" panose="020F0502020204030204" pitchFamily="34" charset="0"/>
                <a:cs typeface="Calibri" panose="020F0502020204030204" pitchFamily="34" charset="0"/>
              </a:rPr>
              <a:t> optimal </a:t>
            </a:r>
            <a:r>
              <a:rPr lang="de-DE" sz="3200" dirty="0" err="1">
                <a:solidFill>
                  <a:schemeClr val="bg1"/>
                </a:solidFill>
                <a:latin typeface="Calibri" panose="020F0502020204030204" pitchFamily="34" charset="0"/>
                <a:cs typeface="Calibri" panose="020F0502020204030204" pitchFamily="34" charset="0"/>
              </a:rPr>
              <a:t>sympathetic</a:t>
            </a:r>
            <a:r>
              <a:rPr lang="de-DE" sz="3200" dirty="0">
                <a:solidFill>
                  <a:schemeClr val="bg1"/>
                </a:solidFill>
                <a:latin typeface="Calibri" panose="020F0502020204030204" pitchFamily="34" charset="0"/>
                <a:cs typeface="Calibri" panose="020F0502020204030204" pitchFamily="34" charset="0"/>
              </a:rPr>
              <a:t> </a:t>
            </a:r>
            <a:r>
              <a:rPr lang="de-DE" sz="3200" dirty="0" err="1">
                <a:solidFill>
                  <a:schemeClr val="bg1"/>
                </a:solidFill>
                <a:latin typeface="Calibri" panose="020F0502020204030204" pitchFamily="34" charset="0"/>
                <a:cs typeface="Calibri" panose="020F0502020204030204" pitchFamily="34" charset="0"/>
              </a:rPr>
              <a:t>cooling</a:t>
            </a:r>
            <a:r>
              <a:rPr lang="de-DE" sz="3200" dirty="0">
                <a:solidFill>
                  <a:schemeClr val="bg1"/>
                </a:solidFill>
                <a:latin typeface="Calibri" panose="020F0502020204030204" pitchFamily="34" charset="0"/>
                <a:cs typeface="Calibri" panose="020F0502020204030204" pitchFamily="34" charset="0"/>
              </a:rPr>
              <a:t>: </a:t>
            </a:r>
            <a:r>
              <a:rPr lang="de-DE" sz="3200" dirty="0" err="1">
                <a:solidFill>
                  <a:schemeClr val="bg1"/>
                </a:solidFill>
                <a:latin typeface="Calibri" panose="020F0502020204030204" pitchFamily="34" charset="0"/>
                <a:cs typeface="Calibri" panose="020F0502020204030204" pitchFamily="34" charset="0"/>
              </a:rPr>
              <a:t>Automatized</a:t>
            </a:r>
            <a:r>
              <a:rPr lang="de-DE" sz="3200" dirty="0">
                <a:solidFill>
                  <a:schemeClr val="bg1"/>
                </a:solidFill>
                <a:latin typeface="Calibri" panose="020F0502020204030204" pitchFamily="34" charset="0"/>
                <a:cs typeface="Calibri" panose="020F0502020204030204" pitchFamily="34" charset="0"/>
              </a:rPr>
              <a:t> </a:t>
            </a:r>
            <a:r>
              <a:rPr lang="de-DE" sz="3200" dirty="0" err="1">
                <a:solidFill>
                  <a:schemeClr val="bg1"/>
                </a:solidFill>
                <a:latin typeface="Calibri" panose="020F0502020204030204" pitchFamily="34" charset="0"/>
                <a:cs typeface="Calibri" panose="020F0502020204030204" pitchFamily="34" charset="0"/>
              </a:rPr>
              <a:t>sorting</a:t>
            </a:r>
            <a:r>
              <a:rPr lang="de-DE" sz="3200" dirty="0">
                <a:solidFill>
                  <a:schemeClr val="bg1"/>
                </a:solidFill>
                <a:latin typeface="Calibri" panose="020F0502020204030204" pitchFamily="34" charset="0"/>
                <a:cs typeface="Calibri" panose="020F0502020204030204" pitchFamily="34" charset="0"/>
              </a:rPr>
              <a:t> </a:t>
            </a:r>
            <a:r>
              <a:rPr lang="de-DE" sz="3200" dirty="0" err="1">
                <a:solidFill>
                  <a:schemeClr val="bg1"/>
                </a:solidFill>
                <a:latin typeface="Calibri" panose="020F0502020204030204" pitchFamily="34" charset="0"/>
                <a:cs typeface="Calibri" panose="020F0502020204030204" pitchFamily="34" charset="0"/>
              </a:rPr>
              <a:t>of</a:t>
            </a:r>
            <a:r>
              <a:rPr lang="de-DE" sz="3200" dirty="0">
                <a:solidFill>
                  <a:schemeClr val="bg1"/>
                </a:solidFill>
                <a:latin typeface="Calibri" panose="020F0502020204030204" pitchFamily="34" charset="0"/>
                <a:cs typeface="Calibri" panose="020F0502020204030204" pitchFamily="34" charset="0"/>
              </a:rPr>
              <a:t> In</a:t>
            </a:r>
            <a:r>
              <a:rPr lang="de-DE" sz="3200" baseline="30000" dirty="0">
                <a:solidFill>
                  <a:schemeClr val="bg1"/>
                </a:solidFill>
                <a:latin typeface="Calibri" panose="020F0502020204030204" pitchFamily="34" charset="0"/>
                <a:cs typeface="Calibri" panose="020F0502020204030204" pitchFamily="34" charset="0"/>
              </a:rPr>
              <a:t>+</a:t>
            </a:r>
            <a:r>
              <a:rPr lang="de-DE" sz="3200" dirty="0">
                <a:solidFill>
                  <a:schemeClr val="bg1"/>
                </a:solidFill>
                <a:latin typeface="Calibri" panose="020F0502020204030204" pitchFamily="34" charset="0"/>
                <a:cs typeface="Calibri" panose="020F0502020204030204" pitchFamily="34" charset="0"/>
              </a:rPr>
              <a:t>/</a:t>
            </a:r>
            <a:r>
              <a:rPr lang="de-DE" sz="3200" dirty="0" err="1">
                <a:solidFill>
                  <a:schemeClr val="bg1"/>
                </a:solidFill>
                <a:latin typeface="Calibri" panose="020F0502020204030204" pitchFamily="34" charset="0"/>
                <a:cs typeface="Calibri" panose="020F0502020204030204" pitchFamily="34" charset="0"/>
              </a:rPr>
              <a:t>Yb</a:t>
            </a:r>
            <a:r>
              <a:rPr lang="de-DE" sz="3200" baseline="30000" dirty="0">
                <a:solidFill>
                  <a:schemeClr val="bg1"/>
                </a:solidFill>
                <a:latin typeface="Calibri" panose="020F0502020204030204" pitchFamily="34" charset="0"/>
                <a:cs typeface="Calibri" panose="020F0502020204030204" pitchFamily="34" charset="0"/>
              </a:rPr>
              <a:t>+</a:t>
            </a:r>
            <a:r>
              <a:rPr lang="de-DE" sz="3200" dirty="0">
                <a:solidFill>
                  <a:schemeClr val="bg1"/>
                </a:solidFill>
                <a:latin typeface="Calibri" panose="020F0502020204030204" pitchFamily="34" charset="0"/>
                <a:cs typeface="Calibri" panose="020F0502020204030204" pitchFamily="34" charset="0"/>
              </a:rPr>
              <a:t> </a:t>
            </a:r>
            <a:r>
              <a:rPr lang="de-DE" sz="3200" dirty="0" err="1">
                <a:solidFill>
                  <a:schemeClr val="bg1"/>
                </a:solidFill>
                <a:latin typeface="Calibri" panose="020F0502020204030204" pitchFamily="34" charset="0"/>
                <a:cs typeface="Calibri" panose="020F0502020204030204" pitchFamily="34" charset="0"/>
              </a:rPr>
              <a:t>crystals</a:t>
            </a:r>
            <a:endParaRPr lang="de-DE" sz="3200" dirty="0">
              <a:solidFill>
                <a:srgbClr val="FF0000"/>
              </a:solidFill>
              <a:highlight>
                <a:srgbClr val="FFFF00"/>
              </a:highlight>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696837367"/>
      </p:ext>
    </p:extLst>
  </p:cSld>
  <p:clrMapOvr>
    <a:masterClrMapping/>
  </p:clrMapOvr>
  <p:timing>
    <p:tnLst>
      <p:par>
        <p:cTn id="1" dur="indefinite" restart="never" nodeType="tmRoot">
          <p:childTnLst>
            <p:video>
              <p:cMediaNode vol="80000">
                <p:cTn id="2" fill="hold" display="0">
                  <p:stCondLst>
                    <p:cond delay="indefinite"/>
                  </p:stCondLst>
                </p:cTn>
                <p:tgtEl>
                  <p:spTgt spid="2"/>
                </p:tgtEl>
              </p:cMediaNode>
            </p:video>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6562" name="Text Box 3"/>
          <p:cNvSpPr txBox="1">
            <a:spLocks noChangeArrowheads="1"/>
          </p:cNvSpPr>
          <p:nvPr/>
        </p:nvSpPr>
        <p:spPr bwMode="auto">
          <a:xfrm>
            <a:off x="1672024" y="2957513"/>
            <a:ext cx="8771761"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spAutoFit/>
          </a:bodyPr>
          <a:lstStyle>
            <a:lvl1pPr>
              <a:spcBef>
                <a:spcPct val="20000"/>
              </a:spcBef>
              <a:buFont typeface="Arial" pitchFamily="34" charset="0"/>
              <a:buChar char="•"/>
              <a:defRPr sz="3200">
                <a:solidFill>
                  <a:schemeClr val="tx1"/>
                </a:solidFill>
                <a:latin typeface="Arial" pitchFamily="34" charset="0"/>
              </a:defRPr>
            </a:lvl1pPr>
            <a:lvl2pPr marL="742950" indent="-285750">
              <a:spcBef>
                <a:spcPct val="20000"/>
              </a:spcBef>
              <a:buFont typeface="Arial" pitchFamily="34" charset="0"/>
              <a:buChar char="–"/>
              <a:defRPr sz="2800">
                <a:solidFill>
                  <a:schemeClr val="tx1"/>
                </a:solidFill>
                <a:latin typeface="Arial" pitchFamily="34" charset="0"/>
              </a:defRPr>
            </a:lvl2pPr>
            <a:lvl3pPr marL="1143000" indent="-228600">
              <a:spcBef>
                <a:spcPct val="20000"/>
              </a:spcBef>
              <a:buFont typeface="Arial" pitchFamily="34" charset="0"/>
              <a:buChar char="•"/>
              <a:defRPr sz="2400">
                <a:solidFill>
                  <a:schemeClr val="tx1"/>
                </a:solidFill>
                <a:latin typeface="Arial" pitchFamily="34" charset="0"/>
              </a:defRPr>
            </a:lvl3pPr>
            <a:lvl4pPr marL="1600200" indent="-228600">
              <a:spcBef>
                <a:spcPct val="20000"/>
              </a:spcBef>
              <a:buFont typeface="Arial" pitchFamily="34" charset="0"/>
              <a:buChar char="–"/>
              <a:defRPr sz="2000">
                <a:solidFill>
                  <a:schemeClr val="tx1"/>
                </a:solidFill>
                <a:latin typeface="Arial" pitchFamily="34" charset="0"/>
              </a:defRPr>
            </a:lvl4pPr>
            <a:lvl5pPr marL="2057400" indent="-22860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lgn="ctr" eaLnBrk="1" hangingPunct="1">
              <a:spcBef>
                <a:spcPct val="0"/>
              </a:spcBef>
              <a:buFontTx/>
              <a:buNone/>
            </a:pPr>
            <a:r>
              <a:rPr lang="de-DE" altLang="de-DE" sz="2800" dirty="0">
                <a:solidFill>
                  <a:srgbClr val="C00000"/>
                </a:solidFill>
                <a:latin typeface="Calibri" pitchFamily="34" charset="0"/>
              </a:rPr>
              <a:t>Example: </a:t>
            </a:r>
            <a:r>
              <a:rPr lang="de-DE" altLang="de-DE" sz="2800" dirty="0" err="1">
                <a:solidFill>
                  <a:srgbClr val="C00000"/>
                </a:solidFill>
                <a:latin typeface="Calibri" pitchFamily="34" charset="0"/>
              </a:rPr>
              <a:t>photos</a:t>
            </a:r>
            <a:r>
              <a:rPr lang="de-DE" altLang="de-DE" sz="2800" dirty="0">
                <a:solidFill>
                  <a:srgbClr val="C00000"/>
                </a:solidFill>
                <a:latin typeface="Calibri" pitchFamily="34" charset="0"/>
              </a:rPr>
              <a:t> </a:t>
            </a:r>
            <a:r>
              <a:rPr lang="de-DE" altLang="de-DE" sz="2800" dirty="0" err="1">
                <a:solidFill>
                  <a:srgbClr val="C00000"/>
                </a:solidFill>
                <a:latin typeface="Calibri" pitchFamily="34" charset="0"/>
              </a:rPr>
              <a:t>of</a:t>
            </a:r>
            <a:r>
              <a:rPr lang="de-DE" altLang="de-DE" sz="2800" dirty="0">
                <a:solidFill>
                  <a:srgbClr val="C00000"/>
                </a:solidFill>
                <a:latin typeface="Calibri" pitchFamily="34" charset="0"/>
              </a:rPr>
              <a:t> </a:t>
            </a:r>
            <a:r>
              <a:rPr lang="de-DE" altLang="de-DE" sz="2800" dirty="0" err="1">
                <a:solidFill>
                  <a:srgbClr val="C00000"/>
                </a:solidFill>
                <a:latin typeface="Calibri" pitchFamily="34" charset="0"/>
              </a:rPr>
              <a:t>first</a:t>
            </a:r>
            <a:r>
              <a:rPr lang="de-DE" altLang="de-DE" sz="2800" b="1" dirty="0">
                <a:solidFill>
                  <a:srgbClr val="C00000"/>
                </a:solidFill>
                <a:latin typeface="Calibri" pitchFamily="34" charset="0"/>
              </a:rPr>
              <a:t> 3 collective modes of linear crystal</a:t>
            </a:r>
          </a:p>
        </p:txBody>
      </p:sp>
      <p:pic>
        <p:nvPicPr>
          <p:cNvPr id="66563" name="Picture 3"/>
          <p:cNvPicPr>
            <a:picLocks noChangeAspect="1" noChangeArrowheads="1"/>
          </p:cNvPicPr>
          <p:nvPr/>
        </p:nvPicPr>
        <p:blipFill>
          <a:blip r:embed="rId3">
            <a:extLst>
              <a:ext uri="{28A0092B-C50C-407E-A947-70E740481C1C}">
                <a14:useLocalDpi xmlns:a14="http://schemas.microsoft.com/office/drawing/2010/main" val="0"/>
              </a:ext>
            </a:extLst>
          </a:blip>
          <a:srcRect t="26065"/>
          <a:stretch>
            <a:fillRect/>
          </a:stretch>
        </p:blipFill>
        <p:spPr bwMode="auto">
          <a:xfrm>
            <a:off x="1533525" y="3660776"/>
            <a:ext cx="9144000" cy="2862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6" name="Freeform 35"/>
          <p:cNvSpPr>
            <a:spLocks/>
          </p:cNvSpPr>
          <p:nvPr/>
        </p:nvSpPr>
        <p:spPr bwMode="auto">
          <a:xfrm>
            <a:off x="2351089" y="1787525"/>
            <a:ext cx="681037"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47" name="Line 37"/>
          <p:cNvSpPr>
            <a:spLocks noChangeShapeType="1"/>
          </p:cNvSpPr>
          <p:nvPr/>
        </p:nvSpPr>
        <p:spPr bwMode="auto">
          <a:xfrm>
            <a:off x="2528889" y="2190750"/>
            <a:ext cx="338137"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48" name="Line 38"/>
          <p:cNvSpPr>
            <a:spLocks noChangeShapeType="1"/>
          </p:cNvSpPr>
          <p:nvPr/>
        </p:nvSpPr>
        <p:spPr bwMode="auto">
          <a:xfrm>
            <a:off x="2430464"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49" name="Line 39"/>
          <p:cNvSpPr>
            <a:spLocks noChangeShapeType="1"/>
          </p:cNvSpPr>
          <p:nvPr/>
        </p:nvSpPr>
        <p:spPr bwMode="auto">
          <a:xfrm>
            <a:off x="2384426" y="1833563"/>
            <a:ext cx="627063"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0" name="Freeform 35"/>
          <p:cNvSpPr>
            <a:spLocks/>
          </p:cNvSpPr>
          <p:nvPr/>
        </p:nvSpPr>
        <p:spPr bwMode="auto">
          <a:xfrm>
            <a:off x="3143250"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51" name="Line 37"/>
          <p:cNvSpPr>
            <a:spLocks noChangeShapeType="1"/>
          </p:cNvSpPr>
          <p:nvPr/>
        </p:nvSpPr>
        <p:spPr bwMode="auto">
          <a:xfrm>
            <a:off x="3321050"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2" name="Line 38"/>
          <p:cNvSpPr>
            <a:spLocks noChangeShapeType="1"/>
          </p:cNvSpPr>
          <p:nvPr/>
        </p:nvSpPr>
        <p:spPr bwMode="auto">
          <a:xfrm>
            <a:off x="3222626"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3" name="Line 39"/>
          <p:cNvSpPr>
            <a:spLocks noChangeShapeType="1"/>
          </p:cNvSpPr>
          <p:nvPr/>
        </p:nvSpPr>
        <p:spPr bwMode="auto">
          <a:xfrm>
            <a:off x="3176588"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4" name="Freeform 35"/>
          <p:cNvSpPr>
            <a:spLocks/>
          </p:cNvSpPr>
          <p:nvPr/>
        </p:nvSpPr>
        <p:spPr bwMode="auto">
          <a:xfrm>
            <a:off x="3863975"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55" name="Line 37"/>
          <p:cNvSpPr>
            <a:spLocks noChangeShapeType="1"/>
          </p:cNvSpPr>
          <p:nvPr/>
        </p:nvSpPr>
        <p:spPr bwMode="auto">
          <a:xfrm>
            <a:off x="4041775"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6" name="Line 38"/>
          <p:cNvSpPr>
            <a:spLocks noChangeShapeType="1"/>
          </p:cNvSpPr>
          <p:nvPr/>
        </p:nvSpPr>
        <p:spPr bwMode="auto">
          <a:xfrm>
            <a:off x="3943351"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7" name="Line 39"/>
          <p:cNvSpPr>
            <a:spLocks noChangeShapeType="1"/>
          </p:cNvSpPr>
          <p:nvPr/>
        </p:nvSpPr>
        <p:spPr bwMode="auto">
          <a:xfrm>
            <a:off x="3897313"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58" name="Freeform 35"/>
          <p:cNvSpPr>
            <a:spLocks/>
          </p:cNvSpPr>
          <p:nvPr/>
        </p:nvSpPr>
        <p:spPr bwMode="auto">
          <a:xfrm>
            <a:off x="4622800"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59" name="Line 37"/>
          <p:cNvSpPr>
            <a:spLocks noChangeShapeType="1"/>
          </p:cNvSpPr>
          <p:nvPr/>
        </p:nvSpPr>
        <p:spPr bwMode="auto">
          <a:xfrm>
            <a:off x="4800600"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60" name="Line 38"/>
          <p:cNvSpPr>
            <a:spLocks noChangeShapeType="1"/>
          </p:cNvSpPr>
          <p:nvPr/>
        </p:nvSpPr>
        <p:spPr bwMode="auto">
          <a:xfrm>
            <a:off x="4702176"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1" name="Line 39"/>
          <p:cNvSpPr>
            <a:spLocks noChangeShapeType="1"/>
          </p:cNvSpPr>
          <p:nvPr/>
        </p:nvSpPr>
        <p:spPr bwMode="auto">
          <a:xfrm>
            <a:off x="4656138"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3" name="Freeform 35"/>
          <p:cNvSpPr>
            <a:spLocks/>
          </p:cNvSpPr>
          <p:nvPr/>
        </p:nvSpPr>
        <p:spPr bwMode="auto">
          <a:xfrm>
            <a:off x="5375276" y="1787525"/>
            <a:ext cx="682625"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04" name="Line 37"/>
          <p:cNvSpPr>
            <a:spLocks noChangeShapeType="1"/>
          </p:cNvSpPr>
          <p:nvPr/>
        </p:nvSpPr>
        <p:spPr bwMode="auto">
          <a:xfrm>
            <a:off x="5553076" y="2190750"/>
            <a:ext cx="3397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5" name="Line 38"/>
          <p:cNvSpPr>
            <a:spLocks noChangeShapeType="1"/>
          </p:cNvSpPr>
          <p:nvPr/>
        </p:nvSpPr>
        <p:spPr bwMode="auto">
          <a:xfrm>
            <a:off x="5454651"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6" name="Line 39"/>
          <p:cNvSpPr>
            <a:spLocks noChangeShapeType="1"/>
          </p:cNvSpPr>
          <p:nvPr/>
        </p:nvSpPr>
        <p:spPr bwMode="auto">
          <a:xfrm>
            <a:off x="5408613" y="1833563"/>
            <a:ext cx="628650"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7" name="Freeform 35"/>
          <p:cNvSpPr>
            <a:spLocks/>
          </p:cNvSpPr>
          <p:nvPr/>
        </p:nvSpPr>
        <p:spPr bwMode="auto">
          <a:xfrm>
            <a:off x="6096000"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08" name="Line 37"/>
          <p:cNvSpPr>
            <a:spLocks noChangeShapeType="1"/>
          </p:cNvSpPr>
          <p:nvPr/>
        </p:nvSpPr>
        <p:spPr bwMode="auto">
          <a:xfrm>
            <a:off x="6273800"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09" name="Line 38"/>
          <p:cNvSpPr>
            <a:spLocks noChangeShapeType="1"/>
          </p:cNvSpPr>
          <p:nvPr/>
        </p:nvSpPr>
        <p:spPr bwMode="auto">
          <a:xfrm>
            <a:off x="6175376"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0" name="Line 39"/>
          <p:cNvSpPr>
            <a:spLocks noChangeShapeType="1"/>
          </p:cNvSpPr>
          <p:nvPr/>
        </p:nvSpPr>
        <p:spPr bwMode="auto">
          <a:xfrm>
            <a:off x="6129338"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1" name="Freeform 35"/>
          <p:cNvSpPr>
            <a:spLocks/>
          </p:cNvSpPr>
          <p:nvPr/>
        </p:nvSpPr>
        <p:spPr bwMode="auto">
          <a:xfrm>
            <a:off x="6821489" y="1787525"/>
            <a:ext cx="681037"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12" name="Line 37"/>
          <p:cNvSpPr>
            <a:spLocks noChangeShapeType="1"/>
          </p:cNvSpPr>
          <p:nvPr/>
        </p:nvSpPr>
        <p:spPr bwMode="auto">
          <a:xfrm>
            <a:off x="6999289" y="2190750"/>
            <a:ext cx="338137"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3" name="Line 38"/>
          <p:cNvSpPr>
            <a:spLocks noChangeShapeType="1"/>
          </p:cNvSpPr>
          <p:nvPr/>
        </p:nvSpPr>
        <p:spPr bwMode="auto">
          <a:xfrm>
            <a:off x="6900864"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4" name="Line 39"/>
          <p:cNvSpPr>
            <a:spLocks noChangeShapeType="1"/>
          </p:cNvSpPr>
          <p:nvPr/>
        </p:nvSpPr>
        <p:spPr bwMode="auto">
          <a:xfrm>
            <a:off x="6854826" y="1833563"/>
            <a:ext cx="627063"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5" name="Freeform 35"/>
          <p:cNvSpPr>
            <a:spLocks/>
          </p:cNvSpPr>
          <p:nvPr/>
        </p:nvSpPr>
        <p:spPr bwMode="auto">
          <a:xfrm>
            <a:off x="7542214" y="1787525"/>
            <a:ext cx="681037"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16" name="Line 37"/>
          <p:cNvSpPr>
            <a:spLocks noChangeShapeType="1"/>
          </p:cNvSpPr>
          <p:nvPr/>
        </p:nvSpPr>
        <p:spPr bwMode="auto">
          <a:xfrm>
            <a:off x="7718426" y="2190750"/>
            <a:ext cx="3397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7" name="Line 38"/>
          <p:cNvSpPr>
            <a:spLocks noChangeShapeType="1"/>
          </p:cNvSpPr>
          <p:nvPr/>
        </p:nvSpPr>
        <p:spPr bwMode="auto">
          <a:xfrm>
            <a:off x="7620001"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8" name="Line 39"/>
          <p:cNvSpPr>
            <a:spLocks noChangeShapeType="1"/>
          </p:cNvSpPr>
          <p:nvPr/>
        </p:nvSpPr>
        <p:spPr bwMode="auto">
          <a:xfrm>
            <a:off x="7575551" y="1833563"/>
            <a:ext cx="627063"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19" name="Freeform 35"/>
          <p:cNvSpPr>
            <a:spLocks/>
          </p:cNvSpPr>
          <p:nvPr/>
        </p:nvSpPr>
        <p:spPr bwMode="auto">
          <a:xfrm>
            <a:off x="8294689" y="1787525"/>
            <a:ext cx="681037"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20" name="Line 37"/>
          <p:cNvSpPr>
            <a:spLocks noChangeShapeType="1"/>
          </p:cNvSpPr>
          <p:nvPr/>
        </p:nvSpPr>
        <p:spPr bwMode="auto">
          <a:xfrm>
            <a:off x="8472489" y="2190750"/>
            <a:ext cx="338137"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1" name="Line 38"/>
          <p:cNvSpPr>
            <a:spLocks noChangeShapeType="1"/>
          </p:cNvSpPr>
          <p:nvPr/>
        </p:nvSpPr>
        <p:spPr bwMode="auto">
          <a:xfrm>
            <a:off x="8374064"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2" name="Line 39"/>
          <p:cNvSpPr>
            <a:spLocks noChangeShapeType="1"/>
          </p:cNvSpPr>
          <p:nvPr/>
        </p:nvSpPr>
        <p:spPr bwMode="auto">
          <a:xfrm>
            <a:off x="8328026" y="1833563"/>
            <a:ext cx="627063"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3" name="Freeform 35"/>
          <p:cNvSpPr>
            <a:spLocks/>
          </p:cNvSpPr>
          <p:nvPr/>
        </p:nvSpPr>
        <p:spPr bwMode="auto">
          <a:xfrm>
            <a:off x="9086850" y="1787525"/>
            <a:ext cx="681038" cy="534988"/>
          </a:xfrm>
          <a:custGeom>
            <a:avLst/>
            <a:gdLst>
              <a:gd name="T0" fmla="*/ 0 w 2066"/>
              <a:gd name="T1" fmla="*/ 0 h 2434"/>
              <a:gd name="T2" fmla="*/ 46 w 2066"/>
              <a:gd name="T3" fmla="*/ 216 h 2434"/>
              <a:gd name="T4" fmla="*/ 94 w 2066"/>
              <a:gd name="T5" fmla="*/ 422 h 2434"/>
              <a:gd name="T6" fmla="*/ 140 w 2066"/>
              <a:gd name="T7" fmla="*/ 618 h 2434"/>
              <a:gd name="T8" fmla="*/ 188 w 2066"/>
              <a:gd name="T9" fmla="*/ 804 h 2434"/>
              <a:gd name="T10" fmla="*/ 234 w 2066"/>
              <a:gd name="T11" fmla="*/ 980 h 2434"/>
              <a:gd name="T12" fmla="*/ 282 w 2066"/>
              <a:gd name="T13" fmla="*/ 1146 h 2434"/>
              <a:gd name="T14" fmla="*/ 328 w 2066"/>
              <a:gd name="T15" fmla="*/ 1302 h 2434"/>
              <a:gd name="T16" fmla="*/ 376 w 2066"/>
              <a:gd name="T17" fmla="*/ 1448 h 2434"/>
              <a:gd name="T18" fmla="*/ 422 w 2066"/>
              <a:gd name="T19" fmla="*/ 1584 h 2434"/>
              <a:gd name="T20" fmla="*/ 470 w 2066"/>
              <a:gd name="T21" fmla="*/ 1710 h 2434"/>
              <a:gd name="T22" fmla="*/ 516 w 2066"/>
              <a:gd name="T23" fmla="*/ 1826 h 2434"/>
              <a:gd name="T24" fmla="*/ 562 w 2066"/>
              <a:gd name="T25" fmla="*/ 1930 h 2434"/>
              <a:gd name="T26" fmla="*/ 610 w 2066"/>
              <a:gd name="T27" fmla="*/ 2026 h 2434"/>
              <a:gd name="T28" fmla="*/ 656 w 2066"/>
              <a:gd name="T29" fmla="*/ 2112 h 2434"/>
              <a:gd name="T30" fmla="*/ 704 w 2066"/>
              <a:gd name="T31" fmla="*/ 2188 h 2434"/>
              <a:gd name="T32" fmla="*/ 750 w 2066"/>
              <a:gd name="T33" fmla="*/ 2252 h 2434"/>
              <a:gd name="T34" fmla="*/ 798 w 2066"/>
              <a:gd name="T35" fmla="*/ 2308 h 2434"/>
              <a:gd name="T36" fmla="*/ 844 w 2066"/>
              <a:gd name="T37" fmla="*/ 2354 h 2434"/>
              <a:gd name="T38" fmla="*/ 892 w 2066"/>
              <a:gd name="T39" fmla="*/ 2388 h 2434"/>
              <a:gd name="T40" fmla="*/ 938 w 2066"/>
              <a:gd name="T41" fmla="*/ 2414 h 2434"/>
              <a:gd name="T42" fmla="*/ 986 w 2066"/>
              <a:gd name="T43" fmla="*/ 2428 h 2434"/>
              <a:gd name="T44" fmla="*/ 1032 w 2066"/>
              <a:gd name="T45" fmla="*/ 2434 h 2434"/>
              <a:gd name="T46" fmla="*/ 1080 w 2066"/>
              <a:gd name="T47" fmla="*/ 2428 h 2434"/>
              <a:gd name="T48" fmla="*/ 1126 w 2066"/>
              <a:gd name="T49" fmla="*/ 2414 h 2434"/>
              <a:gd name="T50" fmla="*/ 1174 w 2066"/>
              <a:gd name="T51" fmla="*/ 2388 h 2434"/>
              <a:gd name="T52" fmla="*/ 1220 w 2066"/>
              <a:gd name="T53" fmla="*/ 2354 h 2434"/>
              <a:gd name="T54" fmla="*/ 1268 w 2066"/>
              <a:gd name="T55" fmla="*/ 2308 h 2434"/>
              <a:gd name="T56" fmla="*/ 1314 w 2066"/>
              <a:gd name="T57" fmla="*/ 2252 h 2434"/>
              <a:gd name="T58" fmla="*/ 1360 w 2066"/>
              <a:gd name="T59" fmla="*/ 2188 h 2434"/>
              <a:gd name="T60" fmla="*/ 1408 w 2066"/>
              <a:gd name="T61" fmla="*/ 2112 h 2434"/>
              <a:gd name="T62" fmla="*/ 1454 w 2066"/>
              <a:gd name="T63" fmla="*/ 2026 h 2434"/>
              <a:gd name="T64" fmla="*/ 1502 w 2066"/>
              <a:gd name="T65" fmla="*/ 1930 h 2434"/>
              <a:gd name="T66" fmla="*/ 1548 w 2066"/>
              <a:gd name="T67" fmla="*/ 1826 h 2434"/>
              <a:gd name="T68" fmla="*/ 1596 w 2066"/>
              <a:gd name="T69" fmla="*/ 1710 h 2434"/>
              <a:gd name="T70" fmla="*/ 1642 w 2066"/>
              <a:gd name="T71" fmla="*/ 1584 h 2434"/>
              <a:gd name="T72" fmla="*/ 1690 w 2066"/>
              <a:gd name="T73" fmla="*/ 1448 h 2434"/>
              <a:gd name="T74" fmla="*/ 1736 w 2066"/>
              <a:gd name="T75" fmla="*/ 1302 h 2434"/>
              <a:gd name="T76" fmla="*/ 1784 w 2066"/>
              <a:gd name="T77" fmla="*/ 1146 h 2434"/>
              <a:gd name="T78" fmla="*/ 1830 w 2066"/>
              <a:gd name="T79" fmla="*/ 980 h 2434"/>
              <a:gd name="T80" fmla="*/ 1878 w 2066"/>
              <a:gd name="T81" fmla="*/ 804 h 2434"/>
              <a:gd name="T82" fmla="*/ 1924 w 2066"/>
              <a:gd name="T83" fmla="*/ 618 h 2434"/>
              <a:gd name="T84" fmla="*/ 1972 w 2066"/>
              <a:gd name="T85" fmla="*/ 422 h 2434"/>
              <a:gd name="T86" fmla="*/ 2018 w 2066"/>
              <a:gd name="T87" fmla="*/ 216 h 2434"/>
              <a:gd name="T88" fmla="*/ 2066 w 2066"/>
              <a:gd name="T89" fmla="*/ 0 h 243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2066"/>
              <a:gd name="T136" fmla="*/ 0 h 2434"/>
              <a:gd name="T137" fmla="*/ 2066 w 2066"/>
              <a:gd name="T138" fmla="*/ 2434 h 2434"/>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2066" h="2434">
                <a:moveTo>
                  <a:pt x="0" y="0"/>
                </a:moveTo>
                <a:lnTo>
                  <a:pt x="46" y="216"/>
                </a:lnTo>
                <a:lnTo>
                  <a:pt x="94" y="422"/>
                </a:lnTo>
                <a:lnTo>
                  <a:pt x="140" y="618"/>
                </a:lnTo>
                <a:lnTo>
                  <a:pt x="188" y="804"/>
                </a:lnTo>
                <a:lnTo>
                  <a:pt x="234" y="980"/>
                </a:lnTo>
                <a:lnTo>
                  <a:pt x="282" y="1146"/>
                </a:lnTo>
                <a:lnTo>
                  <a:pt x="328" y="1302"/>
                </a:lnTo>
                <a:lnTo>
                  <a:pt x="376" y="1448"/>
                </a:lnTo>
                <a:lnTo>
                  <a:pt x="422" y="1584"/>
                </a:lnTo>
                <a:lnTo>
                  <a:pt x="470" y="1710"/>
                </a:lnTo>
                <a:lnTo>
                  <a:pt x="516" y="1826"/>
                </a:lnTo>
                <a:lnTo>
                  <a:pt x="562" y="1930"/>
                </a:lnTo>
                <a:lnTo>
                  <a:pt x="610" y="2026"/>
                </a:lnTo>
                <a:lnTo>
                  <a:pt x="656" y="2112"/>
                </a:lnTo>
                <a:lnTo>
                  <a:pt x="704" y="2188"/>
                </a:lnTo>
                <a:lnTo>
                  <a:pt x="750" y="2252"/>
                </a:lnTo>
                <a:lnTo>
                  <a:pt x="798" y="2308"/>
                </a:lnTo>
                <a:lnTo>
                  <a:pt x="844" y="2354"/>
                </a:lnTo>
                <a:lnTo>
                  <a:pt x="892" y="2388"/>
                </a:lnTo>
                <a:lnTo>
                  <a:pt x="938" y="2414"/>
                </a:lnTo>
                <a:lnTo>
                  <a:pt x="986" y="2428"/>
                </a:lnTo>
                <a:lnTo>
                  <a:pt x="1032" y="2434"/>
                </a:lnTo>
                <a:lnTo>
                  <a:pt x="1080" y="2428"/>
                </a:lnTo>
                <a:lnTo>
                  <a:pt x="1126" y="2414"/>
                </a:lnTo>
                <a:lnTo>
                  <a:pt x="1174" y="2388"/>
                </a:lnTo>
                <a:lnTo>
                  <a:pt x="1220" y="2354"/>
                </a:lnTo>
                <a:lnTo>
                  <a:pt x="1268" y="2308"/>
                </a:lnTo>
                <a:lnTo>
                  <a:pt x="1314" y="2252"/>
                </a:lnTo>
                <a:lnTo>
                  <a:pt x="1360" y="2188"/>
                </a:lnTo>
                <a:lnTo>
                  <a:pt x="1408" y="2112"/>
                </a:lnTo>
                <a:lnTo>
                  <a:pt x="1454" y="2026"/>
                </a:lnTo>
                <a:lnTo>
                  <a:pt x="1502" y="1930"/>
                </a:lnTo>
                <a:lnTo>
                  <a:pt x="1548" y="1826"/>
                </a:lnTo>
                <a:lnTo>
                  <a:pt x="1596" y="1710"/>
                </a:lnTo>
                <a:lnTo>
                  <a:pt x="1642" y="1584"/>
                </a:lnTo>
                <a:lnTo>
                  <a:pt x="1690" y="1448"/>
                </a:lnTo>
                <a:lnTo>
                  <a:pt x="1736" y="1302"/>
                </a:lnTo>
                <a:lnTo>
                  <a:pt x="1784" y="1146"/>
                </a:lnTo>
                <a:lnTo>
                  <a:pt x="1830" y="980"/>
                </a:lnTo>
                <a:lnTo>
                  <a:pt x="1878" y="804"/>
                </a:lnTo>
                <a:lnTo>
                  <a:pt x="1924" y="618"/>
                </a:lnTo>
                <a:lnTo>
                  <a:pt x="1972" y="422"/>
                </a:lnTo>
                <a:lnTo>
                  <a:pt x="2018" y="216"/>
                </a:lnTo>
                <a:lnTo>
                  <a:pt x="2066" y="0"/>
                </a:lnTo>
              </a:path>
            </a:pathLst>
          </a:custGeom>
          <a:noFill/>
          <a:ln w="28575" cmpd="sng">
            <a:solidFill>
              <a:schemeClr val="tx1"/>
            </a:solidFill>
            <a:prstDash val="solid"/>
            <a:round/>
            <a:headEnd/>
            <a:tailEnd/>
          </a:ln>
        </p:spPr>
        <p:txBody>
          <a:bodyPr/>
          <a:lstStyle/>
          <a:p>
            <a:pPr eaLnBrk="1" hangingPunct="1">
              <a:defRPr/>
            </a:pPr>
            <a:endParaRPr lang="de-DE">
              <a:latin typeface="+mn-lt"/>
            </a:endParaRPr>
          </a:p>
        </p:txBody>
      </p:sp>
      <p:sp>
        <p:nvSpPr>
          <p:cNvPr id="124" name="Line 37"/>
          <p:cNvSpPr>
            <a:spLocks noChangeShapeType="1"/>
          </p:cNvSpPr>
          <p:nvPr/>
        </p:nvSpPr>
        <p:spPr bwMode="auto">
          <a:xfrm>
            <a:off x="9264650" y="2190750"/>
            <a:ext cx="338138"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5" name="Line 38"/>
          <p:cNvSpPr>
            <a:spLocks noChangeShapeType="1"/>
          </p:cNvSpPr>
          <p:nvPr/>
        </p:nvSpPr>
        <p:spPr bwMode="auto">
          <a:xfrm>
            <a:off x="9166226" y="2012950"/>
            <a:ext cx="530225"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6" name="Line 39"/>
          <p:cNvSpPr>
            <a:spLocks noChangeShapeType="1"/>
          </p:cNvSpPr>
          <p:nvPr/>
        </p:nvSpPr>
        <p:spPr bwMode="auto">
          <a:xfrm>
            <a:off x="9120188" y="1833563"/>
            <a:ext cx="627062" cy="0"/>
          </a:xfrm>
          <a:prstGeom prst="line">
            <a:avLst/>
          </a:prstGeom>
          <a:noFill/>
          <a:ln w="12700">
            <a:solidFill>
              <a:schemeClr val="tx1"/>
            </a:solidFill>
            <a:round/>
            <a:headEnd/>
            <a:tailEnd/>
          </a:ln>
        </p:spPr>
        <p:txBody>
          <a:bodyPr/>
          <a:lstStyle/>
          <a:p>
            <a:pPr eaLnBrk="1" hangingPunct="1">
              <a:defRPr/>
            </a:pPr>
            <a:endParaRPr lang="de-DE">
              <a:latin typeface="+mn-lt"/>
            </a:endParaRPr>
          </a:p>
        </p:txBody>
      </p:sp>
      <p:sp>
        <p:nvSpPr>
          <p:cNvPr id="127" name="Ellipse 126"/>
          <p:cNvSpPr/>
          <p:nvPr/>
        </p:nvSpPr>
        <p:spPr>
          <a:xfrm>
            <a:off x="3357563"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28" name="Ellipse 127"/>
          <p:cNvSpPr/>
          <p:nvPr/>
        </p:nvSpPr>
        <p:spPr>
          <a:xfrm>
            <a:off x="2565401"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29" name="Ellipse 128"/>
          <p:cNvSpPr/>
          <p:nvPr/>
        </p:nvSpPr>
        <p:spPr>
          <a:xfrm>
            <a:off x="4084638"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0" name="Ellipse 129"/>
          <p:cNvSpPr/>
          <p:nvPr/>
        </p:nvSpPr>
        <p:spPr>
          <a:xfrm>
            <a:off x="5594351"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1" name="Ellipse 130"/>
          <p:cNvSpPr/>
          <p:nvPr/>
        </p:nvSpPr>
        <p:spPr>
          <a:xfrm>
            <a:off x="4843463"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2" name="Ellipse 131"/>
          <p:cNvSpPr/>
          <p:nvPr/>
        </p:nvSpPr>
        <p:spPr>
          <a:xfrm>
            <a:off x="6316663"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3" name="Ellipse 132"/>
          <p:cNvSpPr/>
          <p:nvPr/>
        </p:nvSpPr>
        <p:spPr>
          <a:xfrm>
            <a:off x="7042151"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4" name="Ellipse 133"/>
          <p:cNvSpPr/>
          <p:nvPr/>
        </p:nvSpPr>
        <p:spPr>
          <a:xfrm>
            <a:off x="7756526"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5" name="Ellipse 134"/>
          <p:cNvSpPr/>
          <p:nvPr/>
        </p:nvSpPr>
        <p:spPr>
          <a:xfrm>
            <a:off x="8515351" y="1898651"/>
            <a:ext cx="252413"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136" name="Ellipse 135"/>
          <p:cNvSpPr/>
          <p:nvPr/>
        </p:nvSpPr>
        <p:spPr>
          <a:xfrm>
            <a:off x="9307513" y="1898651"/>
            <a:ext cx="252412" cy="252413"/>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de-DE"/>
          </a:p>
        </p:txBody>
      </p:sp>
      <p:sp>
        <p:nvSpPr>
          <p:cNvPr id="62" name="Text Box 10">
            <a:extLst>
              <a:ext uri="{FF2B5EF4-FFF2-40B4-BE49-F238E27FC236}">
                <a16:creationId xmlns:a16="http://schemas.microsoft.com/office/drawing/2014/main" id="{4EB491DA-9B27-48D7-9FD4-594C6D5B5B1C}"/>
              </a:ext>
            </a:extLst>
          </p:cNvPr>
          <p:cNvSpPr txBox="1">
            <a:spLocks noChangeArrowheads="1"/>
          </p:cNvSpPr>
          <p:nvPr/>
        </p:nvSpPr>
        <p:spPr bwMode="auto">
          <a:xfrm>
            <a:off x="367317" y="64126"/>
            <a:ext cx="551215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dirty="0">
                <a:solidFill>
                  <a:schemeClr val="bg1">
                    <a:lumMod val="95000"/>
                  </a:schemeClr>
                </a:solidFill>
                <a:effectLst>
                  <a:outerShdw blurRad="38100" dist="38100" dir="2700000" algn="tl">
                    <a:srgbClr val="000000">
                      <a:alpha val="43137"/>
                    </a:srgbClr>
                  </a:outerShdw>
                </a:effectLst>
                <a:latin typeface="Calibri" pitchFamily="34" charset="0"/>
              </a:rPr>
              <a:t>Coupled Many-Body System:</a:t>
            </a:r>
          </a:p>
        </p:txBody>
      </p:sp>
    </p:spTree>
    <p:extLst>
      <p:ext uri="{BB962C8B-B14F-4D97-AF65-F5344CB8AC3E}">
        <p14:creationId xmlns:p14="http://schemas.microsoft.com/office/powerpoint/2010/main" val="400782295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14FDD64A-7DD2-478D-BB4C-30946A9CEA56}"/>
              </a:ext>
            </a:extLst>
          </p:cNvPr>
          <p:cNvSpPr/>
          <p:nvPr/>
        </p:nvSpPr>
        <p:spPr>
          <a:xfrm>
            <a:off x="327499" y="0"/>
            <a:ext cx="11021943" cy="765175"/>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Clock Evaluation and Measurement </a:t>
            </a:r>
            <a:r>
              <a:rPr 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Campaigns</a:t>
            </a:r>
            <a:endPar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sp>
        <p:nvSpPr>
          <p:cNvPr id="13" name="Rechteck 12">
            <a:extLst>
              <a:ext uri="{FF2B5EF4-FFF2-40B4-BE49-F238E27FC236}">
                <a16:creationId xmlns:a16="http://schemas.microsoft.com/office/drawing/2014/main" id="{20C8AA41-3695-49A1-95D0-39B10218C548}"/>
              </a:ext>
            </a:extLst>
          </p:cNvPr>
          <p:cNvSpPr/>
          <p:nvPr/>
        </p:nvSpPr>
        <p:spPr>
          <a:xfrm>
            <a:off x="9583509" y="98731"/>
            <a:ext cx="2458976" cy="1542481"/>
          </a:xfrm>
          <a:prstGeom prst="rect">
            <a:avLst/>
          </a:prstGeom>
          <a:solidFill>
            <a:schemeClr val="bg1"/>
          </a:solid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Rechteck 1">
            <a:extLst>
              <a:ext uri="{FF2B5EF4-FFF2-40B4-BE49-F238E27FC236}">
                <a16:creationId xmlns:a16="http://schemas.microsoft.com/office/drawing/2014/main" id="{AD51DFC2-343D-48C9-9323-2185EFFF6D11}"/>
              </a:ext>
            </a:extLst>
          </p:cNvPr>
          <p:cNvSpPr/>
          <p:nvPr/>
        </p:nvSpPr>
        <p:spPr>
          <a:xfrm>
            <a:off x="1598615" y="6920487"/>
            <a:ext cx="9214382" cy="400110"/>
          </a:xfrm>
          <a:prstGeom prst="rect">
            <a:avLst/>
          </a:prstGeom>
        </p:spPr>
        <p:txBody>
          <a:bodyPr wrap="none">
            <a:spAutoFit/>
          </a:bodyPr>
          <a:lstStyle/>
          <a:p>
            <a:pPr marL="285750" indent="-285750">
              <a:buFont typeface="Arial" panose="020B0604020202020204" pitchFamily="34" charset="0"/>
              <a:buChar char="•"/>
            </a:pPr>
            <a:r>
              <a:rPr lang="nl-NL" sz="2000" dirty="0">
                <a:latin typeface="Calibri" panose="020F0502020204030204" pitchFamily="34" charset="0"/>
                <a:cs typeface="Calibri" panose="020F0502020204030204" pitchFamily="34" charset="0"/>
              </a:rPr>
              <a:t>Dörscher </a:t>
            </a:r>
            <a:r>
              <a:rPr lang="nl-NL" sz="2000" i="1" dirty="0">
                <a:latin typeface="Calibri" panose="020F0502020204030204" pitchFamily="34" charset="0"/>
                <a:cs typeface="Calibri" panose="020F0502020204030204" pitchFamily="34" charset="0"/>
              </a:rPr>
              <a:t>et al.,</a:t>
            </a:r>
            <a:r>
              <a:rPr lang="nl-NL" sz="2000" dirty="0">
                <a:latin typeface="Calibri" panose="020F0502020204030204" pitchFamily="34" charset="0"/>
                <a:cs typeface="Calibri" panose="020F0502020204030204" pitchFamily="34" charset="0"/>
              </a:rPr>
              <a:t> </a:t>
            </a:r>
            <a:r>
              <a:rPr lang="nl-NL" sz="2000" i="1" dirty="0">
                <a:latin typeface="Calibri" panose="020F0502020204030204" pitchFamily="34" charset="0"/>
                <a:cs typeface="Calibri" panose="020F0502020204030204" pitchFamily="34" charset="0"/>
              </a:rPr>
              <a:t>Metrologia</a:t>
            </a:r>
            <a:r>
              <a:rPr lang="nl-NL" sz="2000" dirty="0">
                <a:latin typeface="Calibri" panose="020F0502020204030204" pitchFamily="34" charset="0"/>
                <a:cs typeface="Calibri" panose="020F0502020204030204" pitchFamily="34" charset="0"/>
              </a:rPr>
              <a:t> </a:t>
            </a:r>
            <a:r>
              <a:rPr lang="nl-NL" sz="2000" b="1" dirty="0">
                <a:latin typeface="Calibri" panose="020F0502020204030204" pitchFamily="34" charset="0"/>
                <a:cs typeface="Calibri" panose="020F0502020204030204" pitchFamily="34" charset="0"/>
              </a:rPr>
              <a:t>58</a:t>
            </a:r>
            <a:r>
              <a:rPr lang="nl-NL" sz="2000" dirty="0">
                <a:latin typeface="Calibri" panose="020F0502020204030204" pitchFamily="34" charset="0"/>
                <a:cs typeface="Calibri" panose="020F0502020204030204" pitchFamily="34" charset="0"/>
              </a:rPr>
              <a:t> 015005 (2021)  </a:t>
            </a:r>
            <a:r>
              <a:rPr lang="nl-NL" sz="2000" dirty="0">
                <a:latin typeface="Calibri" panose="020F0502020204030204" pitchFamily="34" charset="0"/>
                <a:cs typeface="Calibri" panose="020F0502020204030204" pitchFamily="34" charset="0"/>
                <a:sym typeface="Wingdings" panose="05000000000000000000" pitchFamily="2" charset="2"/>
              </a:rPr>
              <a:t> </a:t>
            </a:r>
            <a:r>
              <a:rPr lang="nl-NL" sz="2000" b="1" dirty="0">
                <a:latin typeface="Calibri" panose="020F0502020204030204" pitchFamily="34" charset="0"/>
                <a:cs typeface="Calibri" panose="020F0502020204030204" pitchFamily="34" charset="0"/>
                <a:sym typeface="Wingdings" panose="05000000000000000000" pitchFamily="2" charset="2"/>
              </a:rPr>
              <a:t>ratio Sr - </a:t>
            </a:r>
            <a:r>
              <a:rPr lang="nl-NL" sz="2000" b="1" baseline="30000" dirty="0">
                <a:latin typeface="Calibri" panose="020F0502020204030204" pitchFamily="34" charset="0"/>
                <a:cs typeface="Calibri" panose="020F0502020204030204" pitchFamily="34" charset="0"/>
                <a:sym typeface="Wingdings" panose="05000000000000000000" pitchFamily="2" charset="2"/>
              </a:rPr>
              <a:t>171</a:t>
            </a:r>
            <a:r>
              <a:rPr lang="nl-NL" sz="2000" b="1" dirty="0">
                <a:latin typeface="Calibri" panose="020F0502020204030204" pitchFamily="34" charset="0"/>
                <a:cs typeface="Calibri" panose="020F0502020204030204" pitchFamily="34" charset="0"/>
                <a:sym typeface="Wingdings" panose="05000000000000000000" pitchFamily="2" charset="2"/>
              </a:rPr>
              <a:t>Yb</a:t>
            </a:r>
            <a:r>
              <a:rPr lang="nl-NL" sz="2000" b="1" baseline="30000" dirty="0">
                <a:latin typeface="Calibri" panose="020F0502020204030204" pitchFamily="34" charset="0"/>
                <a:cs typeface="Calibri" panose="020F0502020204030204" pitchFamily="34" charset="0"/>
                <a:sym typeface="Wingdings" panose="05000000000000000000" pitchFamily="2" charset="2"/>
              </a:rPr>
              <a:t>+</a:t>
            </a:r>
            <a:r>
              <a:rPr lang="nl-NL" sz="2000" b="1" dirty="0">
                <a:latin typeface="Calibri" panose="020F0502020204030204" pitchFamily="34" charset="0"/>
                <a:cs typeface="Calibri" panose="020F0502020204030204" pitchFamily="34" charset="0"/>
                <a:sym typeface="Wingdings" panose="05000000000000000000" pitchFamily="2" charset="2"/>
              </a:rPr>
              <a:t> at level 2.5 x 10</a:t>
            </a:r>
            <a:r>
              <a:rPr lang="nl-NL" sz="2000" b="1" baseline="30000" dirty="0">
                <a:latin typeface="Calibri" panose="020F0502020204030204" pitchFamily="34" charset="0"/>
                <a:cs typeface="Calibri" panose="020F0502020204030204" pitchFamily="34" charset="0"/>
                <a:sym typeface="Wingdings" panose="05000000000000000000" pitchFamily="2" charset="2"/>
              </a:rPr>
              <a:t>-17</a:t>
            </a:r>
            <a:endParaRPr lang="de-DE" sz="2000" b="1" dirty="0">
              <a:latin typeface="Calibri" panose="020F0502020204030204" pitchFamily="34" charset="0"/>
              <a:cs typeface="Calibri" panose="020F0502020204030204" pitchFamily="34" charset="0"/>
            </a:endParaRPr>
          </a:p>
        </p:txBody>
      </p:sp>
      <p:sp>
        <p:nvSpPr>
          <p:cNvPr id="5" name="Rechteck 4">
            <a:extLst>
              <a:ext uri="{FF2B5EF4-FFF2-40B4-BE49-F238E27FC236}">
                <a16:creationId xmlns:a16="http://schemas.microsoft.com/office/drawing/2014/main" id="{E33B936C-B2D8-408F-B409-E22DD9B59D76}"/>
              </a:ext>
            </a:extLst>
          </p:cNvPr>
          <p:cNvSpPr/>
          <p:nvPr/>
        </p:nvSpPr>
        <p:spPr>
          <a:xfrm>
            <a:off x="327499" y="2090344"/>
            <a:ext cx="11298869" cy="1785104"/>
          </a:xfrm>
          <a:prstGeom prst="rect">
            <a:avLst/>
          </a:prstGeom>
        </p:spPr>
        <p:txBody>
          <a:bodyPr wrap="square">
            <a:spAutoFit/>
          </a:bodyPr>
          <a:lstStyle/>
          <a:p>
            <a:pPr marL="285750" indent="-285750">
              <a:buFont typeface="Arial" panose="020B0604020202020204" pitchFamily="34" charset="0"/>
              <a:buChar char="•"/>
            </a:pPr>
            <a:r>
              <a:rPr lang="en-US" sz="2200" b="1" dirty="0">
                <a:latin typeface="Calibri" panose="020F0502020204030204" pitchFamily="34" charset="0"/>
                <a:cs typeface="Calibri" panose="020F0502020204030204" pitchFamily="34" charset="0"/>
              </a:rPr>
              <a:t>July-September 2021</a:t>
            </a:r>
            <a:r>
              <a:rPr lang="en-US" sz="2200" dirty="0">
                <a:latin typeface="Calibri" panose="020F0502020204030204" pitchFamily="34" charset="0"/>
                <a:cs typeface="Calibri" panose="020F0502020204030204" pitchFamily="34" charset="0"/>
              </a:rPr>
              <a:t>: Frequency ratio measurement </a:t>
            </a:r>
            <a:r>
              <a:rPr lang="de-DE" sz="2200" b="1" baseline="30000" dirty="0">
                <a:latin typeface="Calibri" panose="020F0502020204030204" pitchFamily="34" charset="0"/>
                <a:cs typeface="Calibri" panose="020F0502020204030204" pitchFamily="34" charset="0"/>
              </a:rPr>
              <a:t>115</a:t>
            </a:r>
            <a:r>
              <a:rPr lang="de-DE" sz="2200" b="1" dirty="0">
                <a:latin typeface="Calibri" panose="020F0502020204030204" pitchFamily="34" charset="0"/>
                <a:cs typeface="Calibri" panose="020F0502020204030204" pitchFamily="34" charset="0"/>
              </a:rPr>
              <a:t>In</a:t>
            </a:r>
            <a:r>
              <a:rPr lang="de-DE" sz="2200" b="1" baseline="30000" dirty="0">
                <a:latin typeface="Calibri" panose="020F0502020204030204" pitchFamily="34" charset="0"/>
                <a:cs typeface="Calibri" panose="020F0502020204030204" pitchFamily="34" charset="0"/>
              </a:rPr>
              <a:t>+</a:t>
            </a:r>
            <a:r>
              <a:rPr lang="de-DE" sz="2200" b="1" dirty="0">
                <a:latin typeface="Calibri" panose="020F0502020204030204" pitchFamily="34" charset="0"/>
                <a:cs typeface="Calibri" panose="020F0502020204030204" pitchFamily="34" charset="0"/>
              </a:rPr>
              <a:t> - Sr - </a:t>
            </a:r>
            <a:r>
              <a:rPr lang="de-DE" sz="2200" b="1" baseline="30000" dirty="0">
                <a:latin typeface="Calibri" panose="020F0502020204030204" pitchFamily="34" charset="0"/>
                <a:cs typeface="Calibri" panose="020F0502020204030204" pitchFamily="34" charset="0"/>
              </a:rPr>
              <a:t>171</a:t>
            </a:r>
            <a:r>
              <a:rPr lang="de-DE" sz="2200" b="1" dirty="0">
                <a:latin typeface="Calibri" panose="020F0502020204030204" pitchFamily="34" charset="0"/>
                <a:cs typeface="Calibri" panose="020F0502020204030204" pitchFamily="34" charset="0"/>
              </a:rPr>
              <a:t>Yb</a:t>
            </a:r>
            <a:r>
              <a:rPr lang="de-DE" sz="2200" b="1" baseline="30000" dirty="0">
                <a:latin typeface="Calibri" panose="020F0502020204030204" pitchFamily="34" charset="0"/>
                <a:cs typeface="Calibri" panose="020F0502020204030204" pitchFamily="34" charset="0"/>
              </a:rPr>
              <a:t>+ </a:t>
            </a:r>
            <a:r>
              <a:rPr lang="en-US" sz="2200" dirty="0">
                <a:latin typeface="Calibri" panose="020F0502020204030204" pitchFamily="34" charset="0"/>
                <a:cs typeface="Calibri" panose="020F0502020204030204" pitchFamily="34" charset="0"/>
              </a:rPr>
              <a:t>at &lt; 10</a:t>
            </a:r>
            <a:r>
              <a:rPr lang="en-US" sz="2200" baseline="30000" dirty="0">
                <a:latin typeface="Calibri" panose="020F0502020204030204" pitchFamily="34" charset="0"/>
                <a:cs typeface="Calibri" panose="020F0502020204030204" pitchFamily="34" charset="0"/>
              </a:rPr>
              <a:t>-16 </a:t>
            </a:r>
            <a:r>
              <a:rPr lang="en-US" sz="2200" dirty="0">
                <a:latin typeface="Calibri" panose="020F0502020204030204" pitchFamily="34" charset="0"/>
                <a:cs typeface="Calibri" panose="020F0502020204030204" pitchFamily="34" charset="0"/>
              </a:rPr>
              <a:t>level</a:t>
            </a:r>
          </a:p>
          <a:p>
            <a:pPr marL="285750" indent="-285750">
              <a:buFont typeface="Arial" panose="020B0604020202020204" pitchFamily="34" charset="0"/>
              <a:buChar char="•"/>
            </a:pPr>
            <a:endParaRPr lang="en-US" sz="2200" dirty="0">
              <a:latin typeface="Calibri" panose="020F0502020204030204" pitchFamily="34" charset="0"/>
              <a:cs typeface="Calibri" panose="020F0502020204030204" pitchFamily="34" charset="0"/>
            </a:endParaRPr>
          </a:p>
          <a:p>
            <a:pPr marL="285750" indent="-285750">
              <a:buFont typeface="Arial" panose="020B0604020202020204" pitchFamily="34" charset="0"/>
              <a:buChar char="•"/>
            </a:pPr>
            <a:r>
              <a:rPr lang="en-US" sz="2200" b="1" dirty="0">
                <a:latin typeface="Calibri" panose="020F0502020204030204" pitchFamily="34" charset="0"/>
                <a:cs typeface="Calibri" panose="020F0502020204030204" pitchFamily="34" charset="0"/>
              </a:rPr>
              <a:t>March 2022</a:t>
            </a:r>
            <a:r>
              <a:rPr lang="en-US" sz="2200" dirty="0">
                <a:latin typeface="Calibri" panose="020F0502020204030204" pitchFamily="34" charset="0"/>
                <a:cs typeface="Calibri" panose="020F0502020204030204" pitchFamily="34" charset="0"/>
              </a:rPr>
              <a:t>:  international clock comparison campaign:  </a:t>
            </a:r>
            <a:br>
              <a:rPr lang="en-US" sz="2200" dirty="0">
                <a:latin typeface="Calibri" panose="020F0502020204030204" pitchFamily="34" charset="0"/>
                <a:cs typeface="Calibri" panose="020F0502020204030204" pitchFamily="34" charset="0"/>
              </a:rPr>
            </a:br>
            <a:r>
              <a:rPr lang="en-US" sz="2200" dirty="0">
                <a:latin typeface="Calibri" panose="020F0502020204030204" pitchFamily="34" charset="0"/>
                <a:cs typeface="Calibri" panose="020F0502020204030204" pitchFamily="34" charset="0"/>
              </a:rPr>
              <a:t>optical clock measurements against Yb and Sr lattice </a:t>
            </a:r>
            <a:br>
              <a:rPr lang="en-US" sz="2200" dirty="0">
                <a:latin typeface="Calibri" panose="020F0502020204030204" pitchFamily="34" charset="0"/>
                <a:cs typeface="Calibri" panose="020F0502020204030204" pitchFamily="34" charset="0"/>
              </a:rPr>
            </a:br>
            <a:r>
              <a:rPr lang="en-US" sz="2200" dirty="0">
                <a:latin typeface="Calibri" panose="020F0502020204030204" pitchFamily="34" charset="0"/>
                <a:cs typeface="Calibri" panose="020F0502020204030204" pitchFamily="34" charset="0"/>
              </a:rPr>
              <a:t>clocks at PTB, INRIM and SYRTE at &lt; 10</a:t>
            </a:r>
            <a:r>
              <a:rPr lang="en-US" sz="2200" baseline="30000" dirty="0">
                <a:latin typeface="Calibri" panose="020F0502020204030204" pitchFamily="34" charset="0"/>
                <a:cs typeface="Calibri" panose="020F0502020204030204" pitchFamily="34" charset="0"/>
              </a:rPr>
              <a:t>-17 </a:t>
            </a:r>
            <a:r>
              <a:rPr lang="en-US" sz="2200" dirty="0">
                <a:latin typeface="Calibri" panose="020F0502020204030204" pitchFamily="34" charset="0"/>
                <a:cs typeface="Calibri" panose="020F0502020204030204" pitchFamily="34" charset="0"/>
              </a:rPr>
              <a:t> level</a:t>
            </a:r>
          </a:p>
        </p:txBody>
      </p:sp>
      <p:pic>
        <p:nvPicPr>
          <p:cNvPr id="6" name="Picture 22">
            <a:extLst>
              <a:ext uri="{FF2B5EF4-FFF2-40B4-BE49-F238E27FC236}">
                <a16:creationId xmlns:a16="http://schemas.microsoft.com/office/drawing/2014/main" id="{64834EF1-C0E4-469D-BE9C-871D3998A2C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96667" y="953366"/>
            <a:ext cx="2046287" cy="904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feld 2">
            <a:extLst>
              <a:ext uri="{FF2B5EF4-FFF2-40B4-BE49-F238E27FC236}">
                <a16:creationId xmlns:a16="http://schemas.microsoft.com/office/drawing/2014/main" id="{F49481EC-16D9-4B7E-8225-5DCA5F59AFE9}"/>
              </a:ext>
            </a:extLst>
          </p:cNvPr>
          <p:cNvSpPr txBox="1"/>
          <p:nvPr/>
        </p:nvSpPr>
        <p:spPr>
          <a:xfrm>
            <a:off x="2945266" y="1190359"/>
            <a:ext cx="3150734" cy="430887"/>
          </a:xfrm>
          <a:prstGeom prst="rect">
            <a:avLst/>
          </a:prstGeom>
          <a:noFill/>
        </p:spPr>
        <p:txBody>
          <a:bodyPr wrap="none" rtlCol="0">
            <a:spAutoFit/>
          </a:bodyPr>
          <a:lstStyle/>
          <a:p>
            <a:r>
              <a:rPr lang="de-DE" sz="2200" dirty="0">
                <a:latin typeface="Calibri" panose="020F0502020204030204" pitchFamily="34" charset="0"/>
                <a:cs typeface="Calibri" panose="020F0502020204030204" pitchFamily="34" charset="0"/>
                <a:sym typeface="Wingdings" panose="05000000000000000000" pitchFamily="2" charset="2"/>
              </a:rPr>
              <a:t> </a:t>
            </a:r>
            <a:r>
              <a:rPr lang="de-DE" sz="2200" dirty="0">
                <a:latin typeface="Calibri" panose="020F0502020204030204" pitchFamily="34" charset="0"/>
                <a:cs typeface="Calibri" panose="020F0502020204030204" pitchFamily="34" charset="0"/>
              </a:rPr>
              <a:t>EMPIR </a:t>
            </a:r>
            <a:r>
              <a:rPr lang="de-DE" sz="2200" dirty="0" err="1">
                <a:latin typeface="Calibri" panose="020F0502020204030204" pitchFamily="34" charset="0"/>
                <a:cs typeface="Calibri" panose="020F0502020204030204" pitchFamily="34" charset="0"/>
              </a:rPr>
              <a:t>project</a:t>
            </a:r>
            <a:r>
              <a:rPr lang="de-DE" sz="2200" dirty="0">
                <a:latin typeface="Calibri" panose="020F0502020204030204" pitchFamily="34" charset="0"/>
                <a:cs typeface="Calibri" panose="020F0502020204030204" pitchFamily="34" charset="0"/>
              </a:rPr>
              <a:t> „ROCIT“</a:t>
            </a:r>
          </a:p>
        </p:txBody>
      </p:sp>
      <p:sp>
        <p:nvSpPr>
          <p:cNvPr id="7" name="Rechteck 6">
            <a:extLst>
              <a:ext uri="{FF2B5EF4-FFF2-40B4-BE49-F238E27FC236}">
                <a16:creationId xmlns:a16="http://schemas.microsoft.com/office/drawing/2014/main" id="{D8A4B571-47C5-4D29-8910-91FAE9ED91E1}"/>
              </a:ext>
            </a:extLst>
          </p:cNvPr>
          <p:cNvSpPr/>
          <p:nvPr/>
        </p:nvSpPr>
        <p:spPr>
          <a:xfrm>
            <a:off x="9634956" y="183000"/>
            <a:ext cx="907621" cy="461665"/>
          </a:xfrm>
          <a:prstGeom prst="rect">
            <a:avLst/>
          </a:prstGeom>
          <a:ln>
            <a:noFill/>
          </a:ln>
        </p:spPr>
        <p:txBody>
          <a:bodyPr wrap="none">
            <a:spAutoFit/>
          </a:bodyPr>
          <a:lstStyle/>
          <a:p>
            <a:r>
              <a:rPr lang="de-DE" sz="2400" baseline="300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115</a:t>
            </a:r>
            <a:r>
              <a:rPr lang="de-DE" sz="24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In</a:t>
            </a:r>
            <a:r>
              <a:rPr lang="de-DE" sz="2400" baseline="300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de-DE" sz="24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endParaRPr lang="de-DE" sz="2400" dirty="0">
              <a:solidFill>
                <a:schemeClr val="tx2"/>
              </a:solidFill>
            </a:endParaRPr>
          </a:p>
        </p:txBody>
      </p:sp>
      <p:sp>
        <p:nvSpPr>
          <p:cNvPr id="8" name="Rechteck 7">
            <a:extLst>
              <a:ext uri="{FF2B5EF4-FFF2-40B4-BE49-F238E27FC236}">
                <a16:creationId xmlns:a16="http://schemas.microsoft.com/office/drawing/2014/main" id="{4AD4F146-0C95-4BB6-850B-9004B81C2410}"/>
              </a:ext>
            </a:extLst>
          </p:cNvPr>
          <p:cNvSpPr/>
          <p:nvPr/>
        </p:nvSpPr>
        <p:spPr>
          <a:xfrm>
            <a:off x="10542577" y="1108495"/>
            <a:ext cx="570990" cy="461665"/>
          </a:xfrm>
          <a:prstGeom prst="rect">
            <a:avLst/>
          </a:prstGeom>
          <a:ln>
            <a:noFill/>
          </a:ln>
        </p:spPr>
        <p:txBody>
          <a:bodyPr wrap="none">
            <a:spAutoFit/>
          </a:bodyPr>
          <a:lstStyle/>
          <a:p>
            <a:r>
              <a:rPr lang="de-DE" sz="24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Sr </a:t>
            </a:r>
            <a:endParaRPr lang="de-DE" sz="2400" dirty="0"/>
          </a:p>
        </p:txBody>
      </p:sp>
      <p:sp>
        <p:nvSpPr>
          <p:cNvPr id="9" name="Rechteck 8">
            <a:extLst>
              <a:ext uri="{FF2B5EF4-FFF2-40B4-BE49-F238E27FC236}">
                <a16:creationId xmlns:a16="http://schemas.microsoft.com/office/drawing/2014/main" id="{8BF2E0A3-4730-41CC-AC4C-85C2745B0F56}"/>
              </a:ext>
            </a:extLst>
          </p:cNvPr>
          <p:cNvSpPr/>
          <p:nvPr/>
        </p:nvSpPr>
        <p:spPr>
          <a:xfrm>
            <a:off x="11083435" y="183000"/>
            <a:ext cx="912429" cy="461665"/>
          </a:xfrm>
          <a:prstGeom prst="rect">
            <a:avLst/>
          </a:prstGeom>
          <a:ln>
            <a:noFill/>
          </a:ln>
        </p:spPr>
        <p:txBody>
          <a:bodyPr wrap="none">
            <a:spAutoFit/>
          </a:bodyPr>
          <a:lstStyle/>
          <a:p>
            <a:r>
              <a:rPr lang="de-DE" sz="2400" baseline="300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171</a:t>
            </a:r>
            <a:r>
              <a:rPr lang="de-DE" sz="24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Yb</a:t>
            </a:r>
            <a:r>
              <a:rPr lang="de-DE" sz="2400" baseline="30000" dirty="0">
                <a:solidFill>
                  <a:schemeClr val="tx2"/>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endParaRPr lang="de-DE" sz="2400" dirty="0"/>
          </a:p>
        </p:txBody>
      </p:sp>
      <p:sp>
        <p:nvSpPr>
          <p:cNvPr id="10" name="Gleichschenkliges Dreieck 9">
            <a:extLst>
              <a:ext uri="{FF2B5EF4-FFF2-40B4-BE49-F238E27FC236}">
                <a16:creationId xmlns:a16="http://schemas.microsoft.com/office/drawing/2014/main" id="{601A2619-1181-486E-BCDA-D71AA35B9B46}"/>
              </a:ext>
            </a:extLst>
          </p:cNvPr>
          <p:cNvSpPr/>
          <p:nvPr/>
        </p:nvSpPr>
        <p:spPr>
          <a:xfrm flipV="1">
            <a:off x="10438028" y="553224"/>
            <a:ext cx="713523" cy="555271"/>
          </a:xfrm>
          <a:prstGeom prst="triangle">
            <a:avLst/>
          </a:prstGeom>
          <a:solidFill>
            <a:schemeClr val="accent1">
              <a:lumMod val="40000"/>
              <a:lumOff val="60000"/>
            </a:schemeClr>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1" name="Picture 2">
            <a:extLst>
              <a:ext uri="{FF2B5EF4-FFF2-40B4-BE49-F238E27FC236}">
                <a16:creationId xmlns:a16="http://schemas.microsoft.com/office/drawing/2014/main" id="{83A39026-1FD8-4124-96F0-B53C9BE51A2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791908" y="2679918"/>
            <a:ext cx="4222472" cy="4012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extfeld 11">
            <a:extLst>
              <a:ext uri="{FF2B5EF4-FFF2-40B4-BE49-F238E27FC236}">
                <a16:creationId xmlns:a16="http://schemas.microsoft.com/office/drawing/2014/main" id="{FA7A7CC1-0781-4EF9-90F7-FDAE1783FEA8}"/>
              </a:ext>
            </a:extLst>
          </p:cNvPr>
          <p:cNvSpPr txBox="1"/>
          <p:nvPr/>
        </p:nvSpPr>
        <p:spPr>
          <a:xfrm>
            <a:off x="578156" y="4405706"/>
            <a:ext cx="6598153" cy="769441"/>
          </a:xfrm>
          <a:prstGeom prst="rect">
            <a:avLst/>
          </a:prstGeom>
          <a:noFill/>
        </p:spPr>
        <p:txBody>
          <a:bodyPr wrap="none" rtlCol="0">
            <a:spAutoFit/>
          </a:bodyPr>
          <a:lstStyle/>
          <a:p>
            <a:r>
              <a:rPr lang="de-DE" sz="2200" dirty="0">
                <a:latin typeface="Calibri" panose="020F0502020204030204" pitchFamily="34" charset="0"/>
                <a:cs typeface="Calibri" panose="020F0502020204030204" pitchFamily="34" charset="0"/>
              </a:rPr>
              <a:t>Optical </a:t>
            </a:r>
            <a:r>
              <a:rPr lang="de-DE" sz="2200" dirty="0" err="1">
                <a:latin typeface="Calibri" panose="020F0502020204030204" pitchFamily="34" charset="0"/>
                <a:cs typeface="Calibri" panose="020F0502020204030204" pitchFamily="34" charset="0"/>
              </a:rPr>
              <a:t>clock</a:t>
            </a:r>
            <a:r>
              <a:rPr lang="de-DE" sz="2200" dirty="0">
                <a:latin typeface="Calibri" panose="020F0502020204030204" pitchFamily="34" charset="0"/>
                <a:cs typeface="Calibri" panose="020F0502020204030204" pitchFamily="34" charset="0"/>
              </a:rPr>
              <a:t> </a:t>
            </a:r>
            <a:r>
              <a:rPr lang="de-DE" sz="2200" dirty="0" err="1">
                <a:latin typeface="Calibri" panose="020F0502020204030204" pitchFamily="34" charset="0"/>
                <a:cs typeface="Calibri" panose="020F0502020204030204" pitchFamily="34" charset="0"/>
              </a:rPr>
              <a:t>comparison</a:t>
            </a:r>
            <a:r>
              <a:rPr lang="de-DE" sz="2200" dirty="0">
                <a:latin typeface="Calibri" panose="020F0502020204030204" pitchFamily="34" charset="0"/>
                <a:cs typeface="Calibri" panose="020F0502020204030204" pitchFamily="34" charset="0"/>
              </a:rPr>
              <a:t> versus </a:t>
            </a:r>
            <a:r>
              <a:rPr lang="de-DE" sz="2200" b="1" dirty="0">
                <a:latin typeface="Calibri" panose="020F0502020204030204" pitchFamily="34" charset="0"/>
                <a:cs typeface="Calibri" panose="020F0502020204030204" pitchFamily="34" charset="0"/>
              </a:rPr>
              <a:t>Paris (F) and Torino (IT)</a:t>
            </a:r>
          </a:p>
          <a:p>
            <a:r>
              <a:rPr lang="de-DE" sz="2200" dirty="0">
                <a:latin typeface="Calibri" panose="020F0502020204030204" pitchFamily="34" charset="0"/>
                <a:cs typeface="Calibri" panose="020F0502020204030204" pitchFamily="34" charset="0"/>
              </a:rPr>
              <a:t>via</a:t>
            </a:r>
            <a:r>
              <a:rPr lang="de-DE" sz="2200" b="1" dirty="0">
                <a:latin typeface="Calibri" panose="020F0502020204030204" pitchFamily="34" charset="0"/>
                <a:cs typeface="Calibri" panose="020F0502020204030204" pitchFamily="34" charset="0"/>
              </a:rPr>
              <a:t> European Fiber Network</a:t>
            </a:r>
          </a:p>
        </p:txBody>
      </p:sp>
    </p:spTree>
    <p:extLst>
      <p:ext uri="{BB962C8B-B14F-4D97-AF65-F5344CB8AC3E}">
        <p14:creationId xmlns:p14="http://schemas.microsoft.com/office/powerpoint/2010/main" val="13413055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 name="Picture 3">
            <a:extLst>
              <a:ext uri="{FF2B5EF4-FFF2-40B4-BE49-F238E27FC236}">
                <a16:creationId xmlns:a16="http://schemas.microsoft.com/office/drawing/2014/main" id="{54EDEBA1-7D11-4AE7-AC78-902C9A0441BC}"/>
              </a:ext>
            </a:extLst>
          </p:cNvPr>
          <p:cNvPicPr>
            <a:picLocks noChangeAspect="1"/>
          </p:cNvPicPr>
          <p:nvPr/>
        </p:nvPicPr>
        <p:blipFill rotWithShape="1">
          <a:blip r:embed="rId3">
            <a:extLst>
              <a:ext uri="{28A0092B-C50C-407E-A947-70E740481C1C}">
                <a14:useLocalDpi xmlns:a14="http://schemas.microsoft.com/office/drawing/2010/main" val="0"/>
              </a:ext>
            </a:extLst>
          </a:blip>
          <a:srcRect t="18031"/>
          <a:stretch/>
        </p:blipFill>
        <p:spPr>
          <a:xfrm>
            <a:off x="4069493" y="3280483"/>
            <a:ext cx="4094162" cy="2516949"/>
          </a:xfrm>
          <a:prstGeom prst="rect">
            <a:avLst/>
          </a:prstGeom>
        </p:spPr>
      </p:pic>
      <p:pic>
        <p:nvPicPr>
          <p:cNvPr id="41" name="Picture 5">
            <a:extLst>
              <a:ext uri="{FF2B5EF4-FFF2-40B4-BE49-F238E27FC236}">
                <a16:creationId xmlns:a16="http://schemas.microsoft.com/office/drawing/2014/main" id="{391F1917-2289-470C-95F9-92CC0D93AB6F}"/>
              </a:ext>
            </a:extLst>
          </p:cNvPr>
          <p:cNvPicPr>
            <a:picLocks noChangeAspect="1"/>
          </p:cNvPicPr>
          <p:nvPr/>
        </p:nvPicPr>
        <p:blipFill rotWithShape="1">
          <a:blip r:embed="rId4">
            <a:extLst>
              <a:ext uri="{28A0092B-C50C-407E-A947-70E740481C1C}">
                <a14:useLocalDpi xmlns:a14="http://schemas.microsoft.com/office/drawing/2010/main" val="0"/>
              </a:ext>
            </a:extLst>
          </a:blip>
          <a:srcRect t="18031"/>
          <a:stretch/>
        </p:blipFill>
        <p:spPr>
          <a:xfrm>
            <a:off x="8122508" y="3362601"/>
            <a:ext cx="3987510" cy="2451383"/>
          </a:xfrm>
          <a:prstGeom prst="rect">
            <a:avLst/>
          </a:prstGeom>
        </p:spPr>
      </p:pic>
      <p:sp>
        <p:nvSpPr>
          <p:cNvPr id="43" name="Rectangle 42">
            <a:extLst>
              <a:ext uri="{FF2B5EF4-FFF2-40B4-BE49-F238E27FC236}">
                <a16:creationId xmlns:a16="http://schemas.microsoft.com/office/drawing/2014/main" id="{B3EFC95F-33A1-4A23-B532-D36B2374BDAC}"/>
              </a:ext>
            </a:extLst>
          </p:cNvPr>
          <p:cNvSpPr/>
          <p:nvPr/>
        </p:nvSpPr>
        <p:spPr>
          <a:xfrm>
            <a:off x="9057355" y="2600441"/>
            <a:ext cx="2178310" cy="64633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Untertitel 1">
            <a:extLst>
              <a:ext uri="{FF2B5EF4-FFF2-40B4-BE49-F238E27FC236}">
                <a16:creationId xmlns:a16="http://schemas.microsoft.com/office/drawing/2014/main" id="{1A6F05FB-B4C0-432E-A652-52CC2E6D6F88}"/>
              </a:ext>
            </a:extLst>
          </p:cNvPr>
          <p:cNvSpPr>
            <a:spLocks noGrp="1"/>
          </p:cNvSpPr>
          <p:nvPr>
            <p:ph type="subTitle" idx="1"/>
          </p:nvPr>
        </p:nvSpPr>
        <p:spPr/>
        <p:txBody>
          <a:bodyPr/>
          <a:lstStyle/>
          <a:p>
            <a:pPr algn="ctr"/>
            <a:r>
              <a:rPr lang="en-CA" dirty="0"/>
              <a:t>Summer 2021:    </a:t>
            </a:r>
            <a:r>
              <a:rPr lang="de-DE" sz="3600" dirty="0">
                <a:solidFill>
                  <a:schemeClr val="bg1"/>
                </a:solidFill>
                <a:effectLst>
                  <a:outerShdw blurRad="38100" dist="38100" dir="2700000" algn="tl">
                    <a:srgbClr val="000000">
                      <a:alpha val="43137"/>
                    </a:srgbClr>
                  </a:outerShdw>
                </a:effectLst>
              </a:rPr>
              <a:t>First </a:t>
            </a:r>
            <a:r>
              <a:rPr lang="de-DE" sz="3600" dirty="0" err="1">
                <a:solidFill>
                  <a:schemeClr val="bg1"/>
                </a:solidFill>
                <a:effectLst>
                  <a:outerShdw blurRad="38100" dist="38100" dir="2700000" algn="tl">
                    <a:srgbClr val="000000">
                      <a:alpha val="43137"/>
                    </a:srgbClr>
                  </a:outerShdw>
                </a:effectLst>
              </a:rPr>
              <a:t>frequency</a:t>
            </a:r>
            <a:r>
              <a:rPr lang="de-DE" sz="3600" dirty="0">
                <a:solidFill>
                  <a:schemeClr val="bg1"/>
                </a:solidFill>
                <a:effectLst>
                  <a:outerShdw blurRad="38100" dist="38100" dir="2700000" algn="tl">
                    <a:srgbClr val="000000">
                      <a:alpha val="43137"/>
                    </a:srgbClr>
                  </a:outerShdw>
                </a:effectLst>
              </a:rPr>
              <a:t> </a:t>
            </a:r>
            <a:r>
              <a:rPr lang="de-DE" sz="3600" dirty="0" err="1">
                <a:solidFill>
                  <a:schemeClr val="bg1"/>
                </a:solidFill>
                <a:effectLst>
                  <a:outerShdw blurRad="38100" dist="38100" dir="2700000" algn="tl">
                    <a:srgbClr val="000000">
                      <a:alpha val="43137"/>
                    </a:srgbClr>
                  </a:outerShdw>
                </a:effectLst>
              </a:rPr>
              <a:t>ratio</a:t>
            </a:r>
            <a:r>
              <a:rPr lang="de-DE" sz="3600" dirty="0">
                <a:solidFill>
                  <a:schemeClr val="bg1"/>
                </a:solidFill>
                <a:effectLst>
                  <a:outerShdw blurRad="38100" dist="38100" dir="2700000" algn="tl">
                    <a:srgbClr val="000000">
                      <a:alpha val="43137"/>
                    </a:srgbClr>
                  </a:outerShdw>
                </a:effectLst>
              </a:rPr>
              <a:t> </a:t>
            </a:r>
            <a:r>
              <a:rPr lang="de-DE" sz="3600" baseline="30000" dirty="0">
                <a:solidFill>
                  <a:schemeClr val="bg1"/>
                </a:solidFill>
                <a:effectLst>
                  <a:outerShdw blurRad="38100" dist="38100" dir="2700000" algn="tl">
                    <a:srgbClr val="000000">
                      <a:alpha val="43137"/>
                    </a:srgbClr>
                  </a:outerShdw>
                </a:effectLst>
              </a:rPr>
              <a:t>115</a:t>
            </a:r>
            <a:r>
              <a:rPr lang="de-DE" sz="3600" dirty="0">
                <a:solidFill>
                  <a:schemeClr val="bg1"/>
                </a:solidFill>
                <a:effectLst>
                  <a:outerShdw blurRad="38100" dist="38100" dir="2700000" algn="tl">
                    <a:srgbClr val="000000">
                      <a:alpha val="43137"/>
                    </a:srgbClr>
                  </a:outerShdw>
                </a:effectLst>
              </a:rPr>
              <a:t>In</a:t>
            </a:r>
            <a:r>
              <a:rPr lang="de-DE" sz="3600" baseline="30000" dirty="0">
                <a:solidFill>
                  <a:schemeClr val="bg1"/>
                </a:solidFill>
                <a:effectLst>
                  <a:outerShdw blurRad="38100" dist="38100" dir="2700000" algn="tl">
                    <a:srgbClr val="000000">
                      <a:alpha val="43137"/>
                    </a:srgbClr>
                  </a:outerShdw>
                </a:effectLst>
              </a:rPr>
              <a:t>+</a:t>
            </a:r>
            <a:r>
              <a:rPr lang="de-DE" sz="3600" dirty="0">
                <a:solidFill>
                  <a:schemeClr val="bg1"/>
                </a:solidFill>
                <a:effectLst>
                  <a:outerShdw blurRad="38100" dist="38100" dir="2700000" algn="tl">
                    <a:srgbClr val="000000">
                      <a:alpha val="43137"/>
                    </a:srgbClr>
                  </a:outerShdw>
                </a:effectLst>
              </a:rPr>
              <a:t> - </a:t>
            </a:r>
            <a:r>
              <a:rPr lang="de-DE" sz="3600" baseline="30000" dirty="0">
                <a:solidFill>
                  <a:schemeClr val="bg1"/>
                </a:solidFill>
                <a:effectLst>
                  <a:outerShdw blurRad="38100" dist="38100" dir="2700000" algn="tl">
                    <a:srgbClr val="000000">
                      <a:alpha val="43137"/>
                    </a:srgbClr>
                  </a:outerShdw>
                </a:effectLst>
              </a:rPr>
              <a:t>87</a:t>
            </a:r>
            <a:r>
              <a:rPr lang="de-DE" sz="3600" dirty="0">
                <a:solidFill>
                  <a:schemeClr val="bg1"/>
                </a:solidFill>
                <a:effectLst>
                  <a:outerShdw blurRad="38100" dist="38100" dir="2700000" algn="tl">
                    <a:srgbClr val="000000">
                      <a:alpha val="43137"/>
                    </a:srgbClr>
                  </a:outerShdw>
                </a:effectLst>
              </a:rPr>
              <a:t>Sr - </a:t>
            </a:r>
            <a:r>
              <a:rPr lang="de-DE" sz="3600" baseline="30000" dirty="0">
                <a:solidFill>
                  <a:schemeClr val="bg1"/>
                </a:solidFill>
                <a:effectLst>
                  <a:outerShdw blurRad="38100" dist="38100" dir="2700000" algn="tl">
                    <a:srgbClr val="000000">
                      <a:alpha val="43137"/>
                    </a:srgbClr>
                  </a:outerShdw>
                </a:effectLst>
              </a:rPr>
              <a:t>171</a:t>
            </a:r>
            <a:r>
              <a:rPr lang="de-DE" sz="3600" dirty="0">
                <a:solidFill>
                  <a:schemeClr val="bg1"/>
                </a:solidFill>
                <a:effectLst>
                  <a:outerShdw blurRad="38100" dist="38100" dir="2700000" algn="tl">
                    <a:srgbClr val="000000">
                      <a:alpha val="43137"/>
                    </a:srgbClr>
                  </a:outerShdw>
                </a:effectLst>
              </a:rPr>
              <a:t>Yb</a:t>
            </a:r>
            <a:r>
              <a:rPr lang="de-DE" sz="3600" baseline="30000" dirty="0">
                <a:solidFill>
                  <a:schemeClr val="bg1"/>
                </a:solidFill>
                <a:effectLst>
                  <a:outerShdw blurRad="38100" dist="38100" dir="2700000" algn="tl">
                    <a:srgbClr val="000000">
                      <a:alpha val="43137"/>
                    </a:srgbClr>
                  </a:outerShdw>
                </a:effectLst>
              </a:rPr>
              <a:t>+</a:t>
            </a:r>
            <a:endParaRPr lang="de-DE" sz="3600" dirty="0">
              <a:solidFill>
                <a:schemeClr val="bg1"/>
              </a:solidFill>
              <a:effectLst>
                <a:outerShdw blurRad="38100" dist="38100" dir="2700000" algn="tl">
                  <a:srgbClr val="000000">
                    <a:alpha val="43137"/>
                  </a:srgbClr>
                </a:outerShdw>
              </a:effectLst>
            </a:endParaRPr>
          </a:p>
        </p:txBody>
      </p:sp>
      <p:sp>
        <p:nvSpPr>
          <p:cNvPr id="9" name="Rechteck 8">
            <a:extLst>
              <a:ext uri="{FF2B5EF4-FFF2-40B4-BE49-F238E27FC236}">
                <a16:creationId xmlns:a16="http://schemas.microsoft.com/office/drawing/2014/main" id="{51F38B9E-7007-41A2-BEA6-15C367C676F9}"/>
              </a:ext>
            </a:extLst>
          </p:cNvPr>
          <p:cNvSpPr/>
          <p:nvPr/>
        </p:nvSpPr>
        <p:spPr>
          <a:xfrm>
            <a:off x="8530405" y="2645660"/>
            <a:ext cx="3606516" cy="707886"/>
          </a:xfrm>
          <a:prstGeom prst="rect">
            <a:avLst/>
          </a:prstGeom>
          <a:solidFill>
            <a:schemeClr val="bg1"/>
          </a:solidFill>
        </p:spPr>
        <p:txBody>
          <a:bodyPr wrap="square">
            <a:spAutoFit/>
          </a:bodyPr>
          <a:lstStyle/>
          <a:p>
            <a:pPr algn="ctr"/>
            <a:r>
              <a:rPr lang="de-DE" sz="2000" b="1" baseline="30000" dirty="0">
                <a:latin typeface="Calibri" panose="020F0502020204030204" pitchFamily="34" charset="0"/>
                <a:cs typeface="Calibri" panose="020F0502020204030204" pitchFamily="34" charset="0"/>
              </a:rPr>
              <a:t>115</a:t>
            </a:r>
            <a:r>
              <a:rPr lang="de-DE" sz="2000" b="1" dirty="0">
                <a:latin typeface="Calibri" panose="020F0502020204030204" pitchFamily="34" charset="0"/>
                <a:cs typeface="Calibri" panose="020F0502020204030204" pitchFamily="34" charset="0"/>
              </a:rPr>
              <a:t>In</a:t>
            </a:r>
            <a:r>
              <a:rPr lang="de-DE" sz="2000" b="1" baseline="30000" dirty="0">
                <a:latin typeface="Calibri" panose="020F0502020204030204" pitchFamily="34" charset="0"/>
                <a:cs typeface="Calibri" panose="020F0502020204030204" pitchFamily="34" charset="0"/>
              </a:rPr>
              <a:t>+</a:t>
            </a:r>
            <a:r>
              <a:rPr lang="de-DE" sz="2000" b="1" dirty="0">
                <a:latin typeface="Calibri" panose="020F0502020204030204" pitchFamily="34" charset="0"/>
                <a:cs typeface="Calibri" panose="020F0502020204030204" pitchFamily="34" charset="0"/>
              </a:rPr>
              <a:t>/</a:t>
            </a:r>
            <a:r>
              <a:rPr lang="de-DE" sz="2000" b="1" baseline="30000" dirty="0">
                <a:latin typeface="Calibri" panose="020F0502020204030204" pitchFamily="34" charset="0"/>
                <a:cs typeface="Calibri" panose="020F0502020204030204" pitchFamily="34" charset="0"/>
              </a:rPr>
              <a:t>172</a:t>
            </a:r>
            <a:r>
              <a:rPr lang="de-DE" sz="2000" b="1" dirty="0">
                <a:latin typeface="Calibri" panose="020F0502020204030204" pitchFamily="34" charset="0"/>
                <a:cs typeface="Calibri" panose="020F0502020204030204" pitchFamily="34" charset="0"/>
              </a:rPr>
              <a:t>Yb</a:t>
            </a:r>
            <a:r>
              <a:rPr lang="de-DE" sz="2000" b="1" baseline="30000" dirty="0">
                <a:latin typeface="Calibri" panose="020F0502020204030204" pitchFamily="34" charset="0"/>
                <a:cs typeface="Calibri" panose="020F0502020204030204" pitchFamily="34" charset="0"/>
              </a:rPr>
              <a:t>+</a:t>
            </a:r>
            <a:r>
              <a:rPr lang="de-DE" sz="2000" b="1" dirty="0">
                <a:latin typeface="Calibri" panose="020F0502020204030204" pitchFamily="34" charset="0"/>
                <a:cs typeface="Calibri" panose="020F0502020204030204" pitchFamily="34" charset="0"/>
              </a:rPr>
              <a:t> </a:t>
            </a:r>
            <a:r>
              <a:rPr lang="de-DE" sz="2000" b="1" dirty="0" err="1">
                <a:latin typeface="Calibri" panose="020F0502020204030204" pitchFamily="34" charset="0"/>
                <a:cs typeface="Calibri" panose="020F0502020204030204" pitchFamily="34" charset="0"/>
              </a:rPr>
              <a:t>clock</a:t>
            </a:r>
            <a:r>
              <a:rPr lang="de-DE" sz="2000" b="1" dirty="0">
                <a:latin typeface="Calibri" panose="020F0502020204030204" pitchFamily="34" charset="0"/>
                <a:cs typeface="Calibri" panose="020F0502020204030204" pitchFamily="34" charset="0"/>
              </a:rPr>
              <a:t> versus </a:t>
            </a:r>
            <a:r>
              <a:rPr lang="de-DE" sz="2000" b="1" baseline="30000" dirty="0">
                <a:latin typeface="Calibri" panose="020F0502020204030204" pitchFamily="34" charset="0"/>
                <a:cs typeface="Calibri" panose="020F0502020204030204" pitchFamily="34" charset="0"/>
              </a:rPr>
              <a:t>171</a:t>
            </a:r>
            <a:r>
              <a:rPr lang="de-DE" sz="2000" b="1" dirty="0">
                <a:latin typeface="Calibri" panose="020F0502020204030204" pitchFamily="34" charset="0"/>
                <a:cs typeface="Calibri" panose="020F0502020204030204" pitchFamily="34" charset="0"/>
              </a:rPr>
              <a:t>Yb</a:t>
            </a:r>
            <a:r>
              <a:rPr lang="de-DE" sz="2000" b="1" baseline="30000" dirty="0">
                <a:latin typeface="Calibri" panose="020F0502020204030204" pitchFamily="34" charset="0"/>
                <a:cs typeface="Calibri" panose="020F0502020204030204" pitchFamily="34" charset="0"/>
              </a:rPr>
              <a:t>+</a:t>
            </a:r>
            <a:r>
              <a:rPr lang="de-DE" sz="2000" b="1" dirty="0">
                <a:latin typeface="Calibri" panose="020F0502020204030204" pitchFamily="34" charset="0"/>
                <a:cs typeface="Calibri" panose="020F0502020204030204" pitchFamily="34" charset="0"/>
              </a:rPr>
              <a:t> </a:t>
            </a:r>
            <a:br>
              <a:rPr lang="de-DE" sz="2000" b="1" dirty="0">
                <a:latin typeface="Calibri" panose="020F0502020204030204" pitchFamily="34" charset="0"/>
                <a:cs typeface="Calibri" panose="020F0502020204030204" pitchFamily="34" charset="0"/>
              </a:rPr>
            </a:br>
            <a:r>
              <a:rPr lang="de-DE" sz="2000" b="1" dirty="0">
                <a:latin typeface="Calibri" panose="020F0502020204030204" pitchFamily="34" charset="0"/>
                <a:cs typeface="Calibri" panose="020F0502020204030204" pitchFamily="34" charset="0"/>
              </a:rPr>
              <a:t>(E3) </a:t>
            </a:r>
            <a:r>
              <a:rPr lang="de-DE" sz="2000" b="1" dirty="0" err="1">
                <a:latin typeface="Calibri" panose="020F0502020204030204" pitchFamily="34" charset="0"/>
                <a:cs typeface="Calibri" panose="020F0502020204030204" pitchFamily="34" charset="0"/>
              </a:rPr>
              <a:t>single</a:t>
            </a:r>
            <a:r>
              <a:rPr lang="de-DE" sz="2000" b="1" dirty="0">
                <a:latin typeface="Calibri" panose="020F0502020204030204" pitchFamily="34" charset="0"/>
                <a:cs typeface="Calibri" panose="020F0502020204030204" pitchFamily="34" charset="0"/>
              </a:rPr>
              <a:t> </a:t>
            </a:r>
            <a:r>
              <a:rPr lang="de-DE" sz="2000" b="1" dirty="0" err="1">
                <a:latin typeface="Calibri" panose="020F0502020204030204" pitchFamily="34" charset="0"/>
                <a:cs typeface="Calibri" panose="020F0502020204030204" pitchFamily="34" charset="0"/>
              </a:rPr>
              <a:t>ion</a:t>
            </a:r>
            <a:r>
              <a:rPr lang="de-DE" sz="2000" b="1" dirty="0">
                <a:latin typeface="Calibri" panose="020F0502020204030204" pitchFamily="34" charset="0"/>
                <a:cs typeface="Calibri" panose="020F0502020204030204" pitchFamily="34" charset="0"/>
              </a:rPr>
              <a:t> </a:t>
            </a:r>
            <a:r>
              <a:rPr lang="de-DE" sz="2000" b="1" dirty="0" err="1">
                <a:latin typeface="Calibri" panose="020F0502020204030204" pitchFamily="34" charset="0"/>
                <a:cs typeface="Calibri" panose="020F0502020204030204" pitchFamily="34" charset="0"/>
              </a:rPr>
              <a:t>clock</a:t>
            </a:r>
            <a:r>
              <a:rPr lang="de-DE" sz="2000" b="1" baseline="30000" dirty="0">
                <a:latin typeface="Calibri" panose="020F0502020204030204" pitchFamily="34" charset="0"/>
                <a:cs typeface="Calibri" panose="020F0502020204030204" pitchFamily="34" charset="0"/>
              </a:rPr>
              <a:t>[3]</a:t>
            </a:r>
            <a:r>
              <a:rPr lang="de-DE" sz="2000" b="1" dirty="0">
                <a:latin typeface="Calibri" panose="020F0502020204030204" pitchFamily="34" charset="0"/>
                <a:cs typeface="Calibri" panose="020F0502020204030204" pitchFamily="34" charset="0"/>
              </a:rPr>
              <a:t> </a:t>
            </a:r>
            <a:endParaRPr lang="de-DE" sz="2000" b="1" dirty="0">
              <a:solidFill>
                <a:schemeClr val="tx1"/>
              </a:solidFill>
              <a:latin typeface="Calibri" panose="020F0502020204030204" pitchFamily="34" charset="0"/>
              <a:cs typeface="Calibri" panose="020F0502020204030204" pitchFamily="34" charset="0"/>
            </a:endParaRPr>
          </a:p>
        </p:txBody>
      </p:sp>
      <p:sp>
        <p:nvSpPr>
          <p:cNvPr id="15" name="Textfeld 14">
            <a:extLst>
              <a:ext uri="{FF2B5EF4-FFF2-40B4-BE49-F238E27FC236}">
                <a16:creationId xmlns:a16="http://schemas.microsoft.com/office/drawing/2014/main" id="{8D6CF51E-F77E-4207-81E3-82A499B38D9B}"/>
              </a:ext>
            </a:extLst>
          </p:cNvPr>
          <p:cNvSpPr txBox="1"/>
          <p:nvPr/>
        </p:nvSpPr>
        <p:spPr>
          <a:xfrm>
            <a:off x="-68190" y="1551135"/>
            <a:ext cx="4796721" cy="707886"/>
          </a:xfrm>
          <a:prstGeom prst="rect">
            <a:avLst/>
          </a:prstGeom>
          <a:noFill/>
        </p:spPr>
        <p:txBody>
          <a:bodyPr wrap="square" rtlCol="0">
            <a:spAutoFit/>
          </a:bodyPr>
          <a:lstStyle/>
          <a:p>
            <a:pPr algn="ctr"/>
            <a:r>
              <a:rPr lang="en-US" sz="2000" b="1" dirty="0">
                <a:latin typeface="Calibri" panose="020F0502020204030204" pitchFamily="34" charset="0"/>
                <a:cs typeface="Calibri" panose="020F0502020204030204" pitchFamily="34" charset="0"/>
              </a:rPr>
              <a:t>Frequency </a:t>
            </a:r>
            <a:r>
              <a:rPr lang="en-US" sz="2000" b="1" dirty="0">
                <a:solidFill>
                  <a:schemeClr val="tx1"/>
                </a:solidFill>
                <a:latin typeface="Calibri" panose="020F0502020204030204" pitchFamily="34" charset="0"/>
                <a:cs typeface="Calibri" panose="020F0502020204030204" pitchFamily="34" charset="0"/>
              </a:rPr>
              <a:t>ratio measurement of  </a:t>
            </a:r>
            <a:br>
              <a:rPr lang="en-US" sz="2000" b="1" dirty="0">
                <a:solidFill>
                  <a:schemeClr val="tx1"/>
                </a:solidFill>
                <a:latin typeface="Calibri" panose="020F0502020204030204" pitchFamily="34" charset="0"/>
                <a:cs typeface="Calibri" panose="020F0502020204030204" pitchFamily="34" charset="0"/>
              </a:rPr>
            </a:br>
            <a:r>
              <a:rPr lang="en-US" sz="2000" b="1" baseline="30000" dirty="0">
                <a:solidFill>
                  <a:schemeClr val="tx1"/>
                </a:solidFill>
                <a:latin typeface="Calibri" panose="020F0502020204030204" pitchFamily="34" charset="0"/>
                <a:cs typeface="Calibri" panose="020F0502020204030204" pitchFamily="34" charset="0"/>
              </a:rPr>
              <a:t>115</a:t>
            </a:r>
            <a:r>
              <a:rPr lang="en-US" sz="2000" b="1" dirty="0">
                <a:solidFill>
                  <a:schemeClr val="tx1"/>
                </a:solidFill>
                <a:latin typeface="Calibri" panose="020F0502020204030204" pitchFamily="34" charset="0"/>
                <a:cs typeface="Calibri" panose="020F0502020204030204" pitchFamily="34" charset="0"/>
              </a:rPr>
              <a:t>In</a:t>
            </a:r>
            <a:r>
              <a:rPr lang="en-US" sz="2000" b="1" baseline="30000" dirty="0">
                <a:solidFill>
                  <a:schemeClr val="tx1"/>
                </a:solidFill>
                <a:latin typeface="Calibri" panose="020F0502020204030204" pitchFamily="34" charset="0"/>
                <a:cs typeface="Calibri" panose="020F0502020204030204" pitchFamily="34" charset="0"/>
              </a:rPr>
              <a:t>+</a:t>
            </a:r>
            <a:r>
              <a:rPr lang="en-US" sz="2000" b="1" dirty="0">
                <a:solidFill>
                  <a:schemeClr val="tx1"/>
                </a:solidFill>
                <a:latin typeface="Calibri" panose="020F0502020204030204" pitchFamily="34" charset="0"/>
                <a:cs typeface="Calibri" panose="020F0502020204030204" pitchFamily="34" charset="0"/>
              </a:rPr>
              <a:t>  versus </a:t>
            </a:r>
            <a:r>
              <a:rPr lang="en-US" sz="2000" b="1" baseline="30000" dirty="0">
                <a:solidFill>
                  <a:schemeClr val="tx1"/>
                </a:solidFill>
                <a:latin typeface="Calibri" panose="020F0502020204030204" pitchFamily="34" charset="0"/>
                <a:cs typeface="Calibri" panose="020F0502020204030204" pitchFamily="34" charset="0"/>
              </a:rPr>
              <a:t>87</a:t>
            </a:r>
            <a:r>
              <a:rPr lang="en-US" sz="2000" b="1" dirty="0">
                <a:solidFill>
                  <a:schemeClr val="tx1"/>
                </a:solidFill>
                <a:latin typeface="Calibri" panose="020F0502020204030204" pitchFamily="34" charset="0"/>
                <a:cs typeface="Calibri" panose="020F0502020204030204" pitchFamily="34" charset="0"/>
              </a:rPr>
              <a:t>Sr </a:t>
            </a:r>
            <a:r>
              <a:rPr lang="en-US" sz="2000" b="1" dirty="0">
                <a:latin typeface="Calibri" panose="020F0502020204030204" pitchFamily="34" charset="0"/>
                <a:cs typeface="Calibri" panose="020F0502020204030204" pitchFamily="34" charset="0"/>
              </a:rPr>
              <a:t>at NICT</a:t>
            </a:r>
            <a:r>
              <a:rPr lang="de-DE" sz="2000" b="1" dirty="0">
                <a:solidFill>
                  <a:schemeClr val="tx1"/>
                </a:solidFill>
                <a:latin typeface="Calibri" panose="020F0502020204030204" pitchFamily="34" charset="0"/>
                <a:cs typeface="Calibri" panose="020F0502020204030204" pitchFamily="34" charset="0"/>
              </a:rPr>
              <a:t> in Japan 2020</a:t>
            </a:r>
            <a:r>
              <a:rPr lang="de-DE" sz="2000" b="1" baseline="30000" dirty="0">
                <a:solidFill>
                  <a:schemeClr val="tx1"/>
                </a:solidFill>
                <a:latin typeface="Calibri" panose="020F0502020204030204" pitchFamily="34" charset="0"/>
                <a:cs typeface="Calibri" panose="020F0502020204030204" pitchFamily="34" charset="0"/>
              </a:rPr>
              <a:t>[1]</a:t>
            </a:r>
          </a:p>
        </p:txBody>
      </p:sp>
      <p:pic>
        <p:nvPicPr>
          <p:cNvPr id="17" name="Grafik 16">
            <a:extLst>
              <a:ext uri="{FF2B5EF4-FFF2-40B4-BE49-F238E27FC236}">
                <a16:creationId xmlns:a16="http://schemas.microsoft.com/office/drawing/2014/main" id="{BD027669-CAB7-43CE-876D-CC36B7F14C86}"/>
              </a:ext>
            </a:extLst>
          </p:cNvPr>
          <p:cNvPicPr>
            <a:picLocks noChangeAspect="1"/>
          </p:cNvPicPr>
          <p:nvPr/>
        </p:nvPicPr>
        <p:blipFill>
          <a:blip r:embed="rId5"/>
          <a:stretch>
            <a:fillRect/>
          </a:stretch>
        </p:blipFill>
        <p:spPr>
          <a:xfrm>
            <a:off x="265694" y="2155593"/>
            <a:ext cx="3723349" cy="2674654"/>
          </a:xfrm>
          <a:prstGeom prst="rect">
            <a:avLst/>
          </a:prstGeom>
        </p:spPr>
      </p:pic>
      <p:cxnSp>
        <p:nvCxnSpPr>
          <p:cNvPr id="18" name="Gerader Verbinder 17">
            <a:extLst>
              <a:ext uri="{FF2B5EF4-FFF2-40B4-BE49-F238E27FC236}">
                <a16:creationId xmlns:a16="http://schemas.microsoft.com/office/drawing/2014/main" id="{4C922971-7FAE-4F17-8096-076AF9E06D0B}"/>
              </a:ext>
            </a:extLst>
          </p:cNvPr>
          <p:cNvCxnSpPr/>
          <p:nvPr/>
        </p:nvCxnSpPr>
        <p:spPr>
          <a:xfrm>
            <a:off x="775702" y="3845787"/>
            <a:ext cx="3102791"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25" name="Rechteck 24">
            <a:extLst>
              <a:ext uri="{FF2B5EF4-FFF2-40B4-BE49-F238E27FC236}">
                <a16:creationId xmlns:a16="http://schemas.microsoft.com/office/drawing/2014/main" id="{122312A0-F9DA-48F2-816D-A883A752ED26}"/>
              </a:ext>
            </a:extLst>
          </p:cNvPr>
          <p:cNvSpPr/>
          <p:nvPr/>
        </p:nvSpPr>
        <p:spPr>
          <a:xfrm>
            <a:off x="281547" y="5797432"/>
            <a:ext cx="5053395" cy="738664"/>
          </a:xfrm>
          <a:prstGeom prst="rect">
            <a:avLst/>
          </a:prstGeom>
        </p:spPr>
        <p:txBody>
          <a:bodyPr wrap="square">
            <a:spAutoFit/>
          </a:bodyPr>
          <a:lstStyle/>
          <a:p>
            <a:r>
              <a:rPr lang="de-DE" sz="1400" dirty="0">
                <a:latin typeface="Calibri" panose="020F0502020204030204" pitchFamily="34" charset="0"/>
                <a:cs typeface="Calibri" panose="020F0502020204030204" pitchFamily="34" charset="0"/>
              </a:rPr>
              <a:t>[1] </a:t>
            </a:r>
            <a:r>
              <a:rPr lang="de-DE" sz="1400" dirty="0" err="1">
                <a:latin typeface="Calibri" panose="020F0502020204030204" pitchFamily="34" charset="0"/>
                <a:cs typeface="Calibri" panose="020F0502020204030204" pitchFamily="34" charset="0"/>
              </a:rPr>
              <a:t>Ohtsubo</a:t>
            </a:r>
            <a:r>
              <a:rPr lang="de-DE" sz="1400" dirty="0">
                <a:latin typeface="Calibri" panose="020F0502020204030204" pitchFamily="34" charset="0"/>
                <a:cs typeface="Calibri" panose="020F0502020204030204" pitchFamily="34" charset="0"/>
              </a:rPr>
              <a:t> et al., </a:t>
            </a:r>
            <a:r>
              <a:rPr lang="de-DE" sz="1400" i="1" dirty="0" err="1">
                <a:latin typeface="Calibri" panose="020F0502020204030204" pitchFamily="34" charset="0"/>
                <a:cs typeface="Calibri" panose="020F0502020204030204" pitchFamily="34" charset="0"/>
              </a:rPr>
              <a:t>Opt</a:t>
            </a:r>
            <a:r>
              <a:rPr lang="de-DE" sz="1400" i="1" dirty="0">
                <a:latin typeface="Calibri" panose="020F0502020204030204" pitchFamily="34" charset="0"/>
                <a:cs typeface="Calibri" panose="020F0502020204030204" pitchFamily="34" charset="0"/>
              </a:rPr>
              <a:t>. Lett. </a:t>
            </a:r>
            <a:r>
              <a:rPr lang="de-DE" sz="1400" b="1" dirty="0">
                <a:latin typeface="Calibri" panose="020F0502020204030204" pitchFamily="34" charset="0"/>
                <a:cs typeface="Calibri" panose="020F0502020204030204" pitchFamily="34" charset="0"/>
              </a:rPr>
              <a:t>45</a:t>
            </a:r>
            <a:r>
              <a:rPr lang="de-DE" sz="1400" dirty="0">
                <a:latin typeface="Calibri" panose="020F0502020204030204" pitchFamily="34" charset="0"/>
                <a:cs typeface="Calibri" panose="020F0502020204030204" pitchFamily="34" charset="0"/>
              </a:rPr>
              <a:t>, 5950 (2020)</a:t>
            </a:r>
            <a:endParaRPr lang="nl-NL" sz="1400" dirty="0">
              <a:latin typeface="Calibri" panose="020F0502020204030204" pitchFamily="34" charset="0"/>
              <a:cs typeface="Calibri" panose="020F0502020204030204" pitchFamily="34" charset="0"/>
            </a:endParaRPr>
          </a:p>
          <a:p>
            <a:r>
              <a:rPr lang="nl-NL" sz="1400" dirty="0">
                <a:latin typeface="Calibri" panose="020F0502020204030204" pitchFamily="34" charset="0"/>
                <a:cs typeface="Calibri" panose="020F0502020204030204" pitchFamily="34" charset="0"/>
              </a:rPr>
              <a:t>[2] Dörscher et al., </a:t>
            </a:r>
            <a:r>
              <a:rPr lang="nl-NL" sz="1400" i="1" dirty="0">
                <a:latin typeface="Calibri" panose="020F0502020204030204" pitchFamily="34" charset="0"/>
                <a:cs typeface="Calibri" panose="020F0502020204030204" pitchFamily="34" charset="0"/>
              </a:rPr>
              <a:t>Metrologia</a:t>
            </a:r>
            <a:r>
              <a:rPr lang="nl-NL" sz="1400" dirty="0">
                <a:latin typeface="Calibri" panose="020F0502020204030204" pitchFamily="34" charset="0"/>
                <a:cs typeface="Calibri" panose="020F0502020204030204" pitchFamily="34" charset="0"/>
              </a:rPr>
              <a:t> </a:t>
            </a:r>
            <a:r>
              <a:rPr lang="nl-NL" sz="1400" b="1" dirty="0">
                <a:latin typeface="Calibri" panose="020F0502020204030204" pitchFamily="34" charset="0"/>
                <a:cs typeface="Calibri" panose="020F0502020204030204" pitchFamily="34" charset="0"/>
              </a:rPr>
              <a:t>58</a:t>
            </a:r>
            <a:r>
              <a:rPr lang="nl-NL" sz="1400" dirty="0">
                <a:latin typeface="Calibri" panose="020F0502020204030204" pitchFamily="34" charset="0"/>
                <a:cs typeface="Calibri" panose="020F0502020204030204" pitchFamily="34" charset="0"/>
              </a:rPr>
              <a:t> 015005 (2021)</a:t>
            </a:r>
          </a:p>
          <a:p>
            <a:r>
              <a:rPr lang="nl-NL" sz="1400" dirty="0">
                <a:latin typeface="Calibri" panose="020F0502020204030204" pitchFamily="34" charset="0"/>
                <a:cs typeface="Calibri" panose="020F0502020204030204" pitchFamily="34" charset="0"/>
              </a:rPr>
              <a:t>[3] Huntemann et al., </a:t>
            </a:r>
            <a:r>
              <a:rPr lang="nl-NL" sz="1400" i="1" dirty="0">
                <a:latin typeface="Calibri" panose="020F0502020204030204" pitchFamily="34" charset="0"/>
                <a:cs typeface="Calibri" panose="020F0502020204030204" pitchFamily="34" charset="0"/>
              </a:rPr>
              <a:t>Phys. Rev. Lett. </a:t>
            </a:r>
            <a:r>
              <a:rPr lang="nl-NL" sz="1400" b="1" dirty="0">
                <a:latin typeface="Calibri" panose="020F0502020204030204" pitchFamily="34" charset="0"/>
                <a:cs typeface="Calibri" panose="020F0502020204030204" pitchFamily="34" charset="0"/>
              </a:rPr>
              <a:t>116</a:t>
            </a:r>
            <a:r>
              <a:rPr lang="nl-NL" sz="1400" dirty="0">
                <a:latin typeface="Calibri" panose="020F0502020204030204" pitchFamily="34" charset="0"/>
                <a:cs typeface="Calibri" panose="020F0502020204030204" pitchFamily="34" charset="0"/>
              </a:rPr>
              <a:t>, 063001</a:t>
            </a:r>
            <a:endParaRPr lang="en-US" sz="1400" dirty="0">
              <a:latin typeface="Calibri" panose="020F0502020204030204" pitchFamily="34" charset="0"/>
              <a:cs typeface="Calibri" panose="020F0502020204030204" pitchFamily="34" charset="0"/>
            </a:endParaRPr>
          </a:p>
        </p:txBody>
      </p:sp>
      <p:sp>
        <p:nvSpPr>
          <p:cNvPr id="35" name="Oval 34">
            <a:extLst>
              <a:ext uri="{FF2B5EF4-FFF2-40B4-BE49-F238E27FC236}">
                <a16:creationId xmlns:a16="http://schemas.microsoft.com/office/drawing/2014/main" id="{738586F6-8AB4-4DD1-B35B-E7EE2539CE35}"/>
              </a:ext>
            </a:extLst>
          </p:cNvPr>
          <p:cNvSpPr/>
          <p:nvPr/>
        </p:nvSpPr>
        <p:spPr>
          <a:xfrm>
            <a:off x="9783303" y="1292222"/>
            <a:ext cx="555963" cy="52659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7FBB5EDD-C86E-479B-95DD-FE990E21A45C}"/>
              </a:ext>
            </a:extLst>
          </p:cNvPr>
          <p:cNvSpPr/>
          <p:nvPr/>
        </p:nvSpPr>
        <p:spPr>
          <a:xfrm>
            <a:off x="10460260" y="1175010"/>
            <a:ext cx="750548" cy="761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TextBox 39">
            <a:extLst>
              <a:ext uri="{FF2B5EF4-FFF2-40B4-BE49-F238E27FC236}">
                <a16:creationId xmlns:a16="http://schemas.microsoft.com/office/drawing/2014/main" id="{D7480BBD-02F1-4AB8-9E91-0D7EF0BB6D58}"/>
              </a:ext>
            </a:extLst>
          </p:cNvPr>
          <p:cNvSpPr txBox="1"/>
          <p:nvPr/>
        </p:nvSpPr>
        <p:spPr>
          <a:xfrm>
            <a:off x="10561980" y="1370854"/>
            <a:ext cx="584656" cy="369332"/>
          </a:xfrm>
          <a:prstGeom prst="rect">
            <a:avLst/>
          </a:prstGeom>
          <a:noFill/>
        </p:spPr>
        <p:txBody>
          <a:bodyPr wrap="square" rtlCol="0">
            <a:spAutoFit/>
          </a:bodyPr>
          <a:lstStyle/>
          <a:p>
            <a:pPr algn="ctr"/>
            <a:r>
              <a:rPr lang="de-DE" dirty="0" err="1">
                <a:solidFill>
                  <a:schemeClr val="bg1"/>
                </a:solidFill>
              </a:rPr>
              <a:t>Yb</a:t>
            </a:r>
            <a:r>
              <a:rPr lang="de-DE" baseline="30000" dirty="0">
                <a:solidFill>
                  <a:schemeClr val="bg1"/>
                </a:solidFill>
              </a:rPr>
              <a:t>+</a:t>
            </a:r>
            <a:endParaRPr lang="en-US" baseline="30000" dirty="0">
              <a:solidFill>
                <a:schemeClr val="bg1"/>
              </a:solidFill>
            </a:endParaRPr>
          </a:p>
        </p:txBody>
      </p:sp>
      <p:sp>
        <p:nvSpPr>
          <p:cNvPr id="42" name="TextBox 41">
            <a:extLst>
              <a:ext uri="{FF2B5EF4-FFF2-40B4-BE49-F238E27FC236}">
                <a16:creationId xmlns:a16="http://schemas.microsoft.com/office/drawing/2014/main" id="{D07C2B0A-F923-4E7C-B97D-D7D47FF0CF0C}"/>
              </a:ext>
            </a:extLst>
          </p:cNvPr>
          <p:cNvSpPr txBox="1"/>
          <p:nvPr/>
        </p:nvSpPr>
        <p:spPr>
          <a:xfrm>
            <a:off x="9769595" y="1370854"/>
            <a:ext cx="584656" cy="369332"/>
          </a:xfrm>
          <a:prstGeom prst="rect">
            <a:avLst/>
          </a:prstGeom>
          <a:noFill/>
        </p:spPr>
        <p:txBody>
          <a:bodyPr wrap="square" rtlCol="0">
            <a:spAutoFit/>
          </a:bodyPr>
          <a:lstStyle/>
          <a:p>
            <a:pPr algn="ctr"/>
            <a:r>
              <a:rPr lang="de-DE" dirty="0">
                <a:solidFill>
                  <a:schemeClr val="bg1"/>
                </a:solidFill>
              </a:rPr>
              <a:t>In</a:t>
            </a:r>
            <a:r>
              <a:rPr lang="de-DE" baseline="30000" dirty="0">
                <a:solidFill>
                  <a:schemeClr val="bg1"/>
                </a:solidFill>
              </a:rPr>
              <a:t>+</a:t>
            </a:r>
            <a:endParaRPr lang="en-US" baseline="30000" dirty="0">
              <a:solidFill>
                <a:schemeClr val="bg1"/>
              </a:solidFill>
            </a:endParaRPr>
          </a:p>
        </p:txBody>
      </p:sp>
      <p:sp>
        <p:nvSpPr>
          <p:cNvPr id="8" name="Rechteck 7">
            <a:extLst>
              <a:ext uri="{FF2B5EF4-FFF2-40B4-BE49-F238E27FC236}">
                <a16:creationId xmlns:a16="http://schemas.microsoft.com/office/drawing/2014/main" id="{0DAFBAE3-0F13-479C-8FB6-F8DA2E22EC2F}"/>
              </a:ext>
            </a:extLst>
          </p:cNvPr>
          <p:cNvSpPr/>
          <p:nvPr/>
        </p:nvSpPr>
        <p:spPr>
          <a:xfrm>
            <a:off x="5729307" y="3218196"/>
            <a:ext cx="1278712" cy="1158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4" name="Rechteck 43">
            <a:extLst>
              <a:ext uri="{FF2B5EF4-FFF2-40B4-BE49-F238E27FC236}">
                <a16:creationId xmlns:a16="http://schemas.microsoft.com/office/drawing/2014/main" id="{3BFB1A43-16B4-473C-890F-DEBB68EA5418}"/>
              </a:ext>
            </a:extLst>
          </p:cNvPr>
          <p:cNvSpPr/>
          <p:nvPr/>
        </p:nvSpPr>
        <p:spPr>
          <a:xfrm>
            <a:off x="9753964" y="3293308"/>
            <a:ext cx="1278712" cy="11582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45" name="Gerader Verbinder 44">
            <a:extLst>
              <a:ext uri="{FF2B5EF4-FFF2-40B4-BE49-F238E27FC236}">
                <a16:creationId xmlns:a16="http://schemas.microsoft.com/office/drawing/2014/main" id="{0D79D626-8E36-4622-A492-8499D4FC2AE2}"/>
              </a:ext>
            </a:extLst>
          </p:cNvPr>
          <p:cNvCxnSpPr>
            <a:cxnSpLocks/>
          </p:cNvCxnSpPr>
          <p:nvPr/>
        </p:nvCxnSpPr>
        <p:spPr>
          <a:xfrm>
            <a:off x="4728531" y="3861347"/>
            <a:ext cx="321531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094D6148-9610-490D-AC35-DEB7BDFFD79D}"/>
              </a:ext>
            </a:extLst>
          </p:cNvPr>
          <p:cNvCxnSpPr>
            <a:cxnSpLocks/>
          </p:cNvCxnSpPr>
          <p:nvPr/>
        </p:nvCxnSpPr>
        <p:spPr>
          <a:xfrm>
            <a:off x="8752549" y="3930403"/>
            <a:ext cx="3215319" cy="0"/>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3" name="Textfeld 2">
            <a:extLst>
              <a:ext uri="{FF2B5EF4-FFF2-40B4-BE49-F238E27FC236}">
                <a16:creationId xmlns:a16="http://schemas.microsoft.com/office/drawing/2014/main" id="{009E0946-3563-41BA-A813-82DBB61D018E}"/>
              </a:ext>
            </a:extLst>
          </p:cNvPr>
          <p:cNvSpPr txBox="1"/>
          <p:nvPr/>
        </p:nvSpPr>
        <p:spPr>
          <a:xfrm flipH="1">
            <a:off x="6021160" y="5974969"/>
            <a:ext cx="4463957" cy="400110"/>
          </a:xfrm>
          <a:prstGeom prst="rect">
            <a:avLst/>
          </a:prstGeom>
          <a:solidFill>
            <a:schemeClr val="accent1">
              <a:lumMod val="20000"/>
              <a:lumOff val="80000"/>
            </a:schemeClr>
          </a:solidFill>
        </p:spPr>
        <p:txBody>
          <a:bodyPr wrap="square" rtlCol="0">
            <a:spAutoFit/>
          </a:bodyPr>
          <a:lstStyle/>
          <a:p>
            <a:r>
              <a:rPr lang="de-DE" sz="2000" b="1" dirty="0">
                <a:latin typeface="Calibri" panose="020F0502020204030204" pitchFamily="34" charset="0"/>
                <a:cs typeface="Calibri" panose="020F0502020204030204" pitchFamily="34" charset="0"/>
                <a:sym typeface="Wingdings" panose="05000000000000000000" pitchFamily="2" charset="2"/>
              </a:rPr>
              <a:t> 2 </a:t>
            </a:r>
            <a:r>
              <a:rPr lang="de-DE" sz="2000" b="1" dirty="0" err="1">
                <a:latin typeface="Calibri" panose="020F0502020204030204" pitchFamily="34" charset="0"/>
                <a:cs typeface="Calibri" panose="020F0502020204030204" pitchFamily="34" charset="0"/>
                <a:sym typeface="Wingdings" panose="05000000000000000000" pitchFamily="2" charset="2"/>
              </a:rPr>
              <a:t>orders</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of</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magnitude</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improvement</a:t>
            </a:r>
            <a:endParaRPr lang="de-DE" sz="2000" b="1" dirty="0">
              <a:latin typeface="Calibri" panose="020F0502020204030204" pitchFamily="34" charset="0"/>
              <a:cs typeface="Calibri" panose="020F0502020204030204" pitchFamily="34" charset="0"/>
            </a:endParaRPr>
          </a:p>
        </p:txBody>
      </p:sp>
      <p:sp>
        <p:nvSpPr>
          <p:cNvPr id="11" name="Rechteck 10">
            <a:extLst>
              <a:ext uri="{FF2B5EF4-FFF2-40B4-BE49-F238E27FC236}">
                <a16:creationId xmlns:a16="http://schemas.microsoft.com/office/drawing/2014/main" id="{34B69304-A0AA-41B0-B2C0-A188502CB37A}"/>
              </a:ext>
            </a:extLst>
          </p:cNvPr>
          <p:cNvSpPr/>
          <p:nvPr/>
        </p:nvSpPr>
        <p:spPr>
          <a:xfrm>
            <a:off x="4436243" y="2647545"/>
            <a:ext cx="3930684" cy="707886"/>
          </a:xfrm>
          <a:prstGeom prst="rect">
            <a:avLst/>
          </a:prstGeom>
          <a:solidFill>
            <a:schemeClr val="bg1"/>
          </a:solidFill>
        </p:spPr>
        <p:txBody>
          <a:bodyPr wrap="square">
            <a:spAutoFit/>
          </a:bodyPr>
          <a:lstStyle/>
          <a:p>
            <a:pPr algn="ctr"/>
            <a:r>
              <a:rPr lang="de-DE" sz="2000" b="1" baseline="30000" dirty="0">
                <a:latin typeface="Calibri" panose="020F0502020204030204" pitchFamily="34" charset="0"/>
                <a:cs typeface="Calibri" panose="020F0502020204030204" pitchFamily="34" charset="0"/>
              </a:rPr>
              <a:t>115</a:t>
            </a:r>
            <a:r>
              <a:rPr lang="de-DE" sz="2000" b="1" dirty="0">
                <a:latin typeface="Calibri" panose="020F0502020204030204" pitchFamily="34" charset="0"/>
                <a:cs typeface="Calibri" panose="020F0502020204030204" pitchFamily="34" charset="0"/>
              </a:rPr>
              <a:t>In</a:t>
            </a:r>
            <a:r>
              <a:rPr lang="de-DE" sz="2000" b="1" baseline="30000" dirty="0">
                <a:latin typeface="Calibri" panose="020F0502020204030204" pitchFamily="34" charset="0"/>
                <a:cs typeface="Calibri" panose="020F0502020204030204" pitchFamily="34" charset="0"/>
              </a:rPr>
              <a:t>+</a:t>
            </a:r>
            <a:r>
              <a:rPr lang="de-DE" sz="2000" b="1" dirty="0">
                <a:latin typeface="Calibri" panose="020F0502020204030204" pitchFamily="34" charset="0"/>
                <a:cs typeface="Calibri" panose="020F0502020204030204" pitchFamily="34" charset="0"/>
              </a:rPr>
              <a:t>/</a:t>
            </a:r>
            <a:r>
              <a:rPr lang="de-DE" sz="2000" b="1" baseline="30000" dirty="0">
                <a:latin typeface="Calibri" panose="020F0502020204030204" pitchFamily="34" charset="0"/>
                <a:cs typeface="Calibri" panose="020F0502020204030204" pitchFamily="34" charset="0"/>
              </a:rPr>
              <a:t>172</a:t>
            </a:r>
            <a:r>
              <a:rPr lang="de-DE" sz="2000" b="1" dirty="0">
                <a:latin typeface="Calibri" panose="020F0502020204030204" pitchFamily="34" charset="0"/>
                <a:cs typeface="Calibri" panose="020F0502020204030204" pitchFamily="34" charset="0"/>
              </a:rPr>
              <a:t>Yb</a:t>
            </a:r>
            <a:r>
              <a:rPr lang="de-DE" sz="2000" b="1" baseline="30000" dirty="0">
                <a:latin typeface="Calibri" panose="020F0502020204030204" pitchFamily="34" charset="0"/>
                <a:cs typeface="Calibri" panose="020F0502020204030204" pitchFamily="34" charset="0"/>
              </a:rPr>
              <a:t>+</a:t>
            </a:r>
            <a:r>
              <a:rPr lang="de-DE" sz="2000" b="1" dirty="0">
                <a:latin typeface="Calibri" panose="020F0502020204030204" pitchFamily="34" charset="0"/>
                <a:cs typeface="Calibri" panose="020F0502020204030204" pitchFamily="34" charset="0"/>
              </a:rPr>
              <a:t> </a:t>
            </a:r>
            <a:r>
              <a:rPr lang="de-DE" sz="2000" b="1" dirty="0" err="1">
                <a:latin typeface="Calibri" panose="020F0502020204030204" pitchFamily="34" charset="0"/>
                <a:cs typeface="Calibri" panose="020F0502020204030204" pitchFamily="34" charset="0"/>
              </a:rPr>
              <a:t>clock</a:t>
            </a:r>
            <a:r>
              <a:rPr lang="de-DE" sz="2000" b="1" dirty="0">
                <a:latin typeface="Calibri" panose="020F0502020204030204" pitchFamily="34" charset="0"/>
                <a:cs typeface="Calibri" panose="020F0502020204030204" pitchFamily="34" charset="0"/>
              </a:rPr>
              <a:t> versus </a:t>
            </a:r>
            <a:r>
              <a:rPr lang="de-DE" sz="2000" b="1" baseline="30000" dirty="0">
                <a:latin typeface="Calibri" panose="020F0502020204030204" pitchFamily="34" charset="0"/>
                <a:cs typeface="Calibri" panose="020F0502020204030204" pitchFamily="34" charset="0"/>
              </a:rPr>
              <a:t>87</a:t>
            </a:r>
            <a:r>
              <a:rPr lang="de-DE" sz="2000" b="1" dirty="0">
                <a:latin typeface="Calibri" panose="020F0502020204030204" pitchFamily="34" charset="0"/>
                <a:cs typeface="Calibri" panose="020F0502020204030204" pitchFamily="34" charset="0"/>
              </a:rPr>
              <a:t>Sr </a:t>
            </a:r>
            <a:br>
              <a:rPr lang="de-DE" sz="2000" b="1" dirty="0">
                <a:latin typeface="Calibri" panose="020F0502020204030204" pitchFamily="34" charset="0"/>
                <a:cs typeface="Calibri" panose="020F0502020204030204" pitchFamily="34" charset="0"/>
              </a:rPr>
            </a:br>
            <a:r>
              <a:rPr lang="de-DE" sz="2000" b="1" dirty="0" err="1">
                <a:latin typeface="Calibri" panose="020F0502020204030204" pitchFamily="34" charset="0"/>
                <a:cs typeface="Calibri" panose="020F0502020204030204" pitchFamily="34" charset="0"/>
              </a:rPr>
              <a:t>lattice</a:t>
            </a:r>
            <a:r>
              <a:rPr lang="de-DE" sz="2000" b="1" dirty="0">
                <a:latin typeface="Calibri" panose="020F0502020204030204" pitchFamily="34" charset="0"/>
                <a:cs typeface="Calibri" panose="020F0502020204030204" pitchFamily="34" charset="0"/>
              </a:rPr>
              <a:t> </a:t>
            </a:r>
            <a:r>
              <a:rPr lang="de-DE" sz="2000" b="1" dirty="0" err="1">
                <a:latin typeface="Calibri" panose="020F0502020204030204" pitchFamily="34" charset="0"/>
                <a:cs typeface="Calibri" panose="020F0502020204030204" pitchFamily="34" charset="0"/>
              </a:rPr>
              <a:t>clock</a:t>
            </a:r>
            <a:r>
              <a:rPr lang="de-DE" sz="2000" b="1" baseline="30000" dirty="0">
                <a:latin typeface="Calibri" panose="020F0502020204030204" pitchFamily="34" charset="0"/>
                <a:cs typeface="Calibri" panose="020F0502020204030204" pitchFamily="34" charset="0"/>
              </a:rPr>
              <a:t>[2]</a:t>
            </a:r>
            <a:endParaRPr lang="de-DE" sz="2000" b="1" baseline="30000"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635861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4"/>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animBg="1"/>
      <p:bldP spid="9" grpId="0" animBg="1"/>
      <p:bldP spid="8" grpId="0" animBg="1"/>
      <p:bldP spid="44" grpId="0" animBg="1"/>
      <p:bldP spid="3" grpId="0" animBg="1"/>
      <p:bldP spid="11" grpId="0" animBg="1"/>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0C0FBA38-7F3F-4A3A-9E2E-31E540840D2F}"/>
              </a:ext>
            </a:extLst>
          </p:cNvPr>
          <p:cNvSpPr>
            <a:spLocks noGrp="1"/>
          </p:cNvSpPr>
          <p:nvPr>
            <p:ph type="subTitle" idx="1"/>
          </p:nvPr>
        </p:nvSpPr>
        <p:spPr/>
        <p:txBody>
          <a:bodyPr/>
          <a:lstStyle/>
          <a:p>
            <a:r>
              <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2022: EMPIR Projekt  ROCIT </a:t>
            </a:r>
            <a:r>
              <a:rPr lang="de-DE" dirty="0"/>
              <a:t> – Evaluation </a:t>
            </a:r>
            <a:r>
              <a:rPr lang="de-DE" dirty="0" err="1"/>
              <a:t>of</a:t>
            </a:r>
            <a:r>
              <a:rPr lang="de-DE" dirty="0"/>
              <a:t> In</a:t>
            </a:r>
            <a:r>
              <a:rPr lang="de-DE" baseline="30000" dirty="0"/>
              <a:t>+</a:t>
            </a:r>
            <a:r>
              <a:rPr lang="de-DE" dirty="0"/>
              <a:t>/</a:t>
            </a:r>
            <a:r>
              <a:rPr lang="de-DE" dirty="0" err="1"/>
              <a:t>Yb</a:t>
            </a:r>
            <a:r>
              <a:rPr lang="de-DE" baseline="30000" dirty="0"/>
              <a:t>+</a:t>
            </a:r>
            <a:r>
              <a:rPr lang="de-DE" dirty="0"/>
              <a:t> </a:t>
            </a:r>
            <a:r>
              <a:rPr lang="de-DE" dirty="0" err="1"/>
              <a:t>clock</a:t>
            </a:r>
            <a:endParaRPr lang="de-DE" dirty="0"/>
          </a:p>
        </p:txBody>
      </p:sp>
      <p:pic>
        <p:nvPicPr>
          <p:cNvPr id="4" name="Grafik 3">
            <a:extLst>
              <a:ext uri="{FF2B5EF4-FFF2-40B4-BE49-F238E27FC236}">
                <a16:creationId xmlns:a16="http://schemas.microsoft.com/office/drawing/2014/main" id="{72F6DFEB-FF70-40FB-BAF0-5DBBB2BAB7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38283" y="1241948"/>
            <a:ext cx="6746247" cy="5059685"/>
          </a:xfrm>
          <a:prstGeom prst="rect">
            <a:avLst/>
          </a:prstGeom>
        </p:spPr>
      </p:pic>
      <p:sp>
        <p:nvSpPr>
          <p:cNvPr id="5" name="Oval 30">
            <a:extLst>
              <a:ext uri="{FF2B5EF4-FFF2-40B4-BE49-F238E27FC236}">
                <a16:creationId xmlns:a16="http://schemas.microsoft.com/office/drawing/2014/main" id="{0C64F838-38B3-4738-BAD6-6E49F07D1E47}"/>
              </a:ext>
            </a:extLst>
          </p:cNvPr>
          <p:cNvSpPr/>
          <p:nvPr/>
        </p:nvSpPr>
        <p:spPr>
          <a:xfrm>
            <a:off x="8482284" y="1111469"/>
            <a:ext cx="750548" cy="761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34">
            <a:extLst>
              <a:ext uri="{FF2B5EF4-FFF2-40B4-BE49-F238E27FC236}">
                <a16:creationId xmlns:a16="http://schemas.microsoft.com/office/drawing/2014/main" id="{09CB0502-692B-437C-AFD4-EFEA14985F92}"/>
              </a:ext>
            </a:extLst>
          </p:cNvPr>
          <p:cNvSpPr/>
          <p:nvPr/>
        </p:nvSpPr>
        <p:spPr>
          <a:xfrm>
            <a:off x="9353826" y="1228681"/>
            <a:ext cx="555963" cy="526597"/>
          </a:xfrm>
          <a:prstGeom prst="ellipse">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a:p>
        </p:txBody>
      </p:sp>
      <p:sp>
        <p:nvSpPr>
          <p:cNvPr id="7" name="Oval 37">
            <a:extLst>
              <a:ext uri="{FF2B5EF4-FFF2-40B4-BE49-F238E27FC236}">
                <a16:creationId xmlns:a16="http://schemas.microsoft.com/office/drawing/2014/main" id="{0771CD95-8EFA-4DE6-8F0A-4D2C1263AC40}"/>
              </a:ext>
            </a:extLst>
          </p:cNvPr>
          <p:cNvSpPr/>
          <p:nvPr/>
        </p:nvSpPr>
        <p:spPr>
          <a:xfrm>
            <a:off x="10030783" y="1111469"/>
            <a:ext cx="750548" cy="761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38">
            <a:extLst>
              <a:ext uri="{FF2B5EF4-FFF2-40B4-BE49-F238E27FC236}">
                <a16:creationId xmlns:a16="http://schemas.microsoft.com/office/drawing/2014/main" id="{D12FBD09-9E3C-4DE6-8E73-BE71E8E5828F}"/>
              </a:ext>
            </a:extLst>
          </p:cNvPr>
          <p:cNvSpPr/>
          <p:nvPr/>
        </p:nvSpPr>
        <p:spPr>
          <a:xfrm>
            <a:off x="10902326" y="1111469"/>
            <a:ext cx="750548" cy="7610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22">
            <a:extLst>
              <a:ext uri="{FF2B5EF4-FFF2-40B4-BE49-F238E27FC236}">
                <a16:creationId xmlns:a16="http://schemas.microsoft.com/office/drawing/2014/main" id="{34F3DA5C-D01D-44B0-8628-8D263C2D09B2}"/>
              </a:ext>
            </a:extLst>
          </p:cNvPr>
          <p:cNvSpPr txBox="1"/>
          <p:nvPr/>
        </p:nvSpPr>
        <p:spPr>
          <a:xfrm>
            <a:off x="8571658" y="1307313"/>
            <a:ext cx="584656" cy="369332"/>
          </a:xfrm>
          <a:prstGeom prst="rect">
            <a:avLst/>
          </a:prstGeom>
          <a:noFill/>
        </p:spPr>
        <p:txBody>
          <a:bodyPr wrap="square" rtlCol="0">
            <a:spAutoFit/>
          </a:bodyPr>
          <a:lstStyle/>
          <a:p>
            <a:pPr algn="ctr"/>
            <a:r>
              <a:rPr lang="de-DE" dirty="0" err="1">
                <a:solidFill>
                  <a:schemeClr val="bg1"/>
                </a:solidFill>
              </a:rPr>
              <a:t>Yb</a:t>
            </a:r>
            <a:r>
              <a:rPr lang="de-DE" baseline="30000" dirty="0">
                <a:solidFill>
                  <a:schemeClr val="bg1"/>
                </a:solidFill>
              </a:rPr>
              <a:t>+</a:t>
            </a:r>
            <a:endParaRPr lang="en-US" baseline="30000" dirty="0">
              <a:solidFill>
                <a:schemeClr val="bg1"/>
              </a:solidFill>
            </a:endParaRPr>
          </a:p>
        </p:txBody>
      </p:sp>
      <p:sp>
        <p:nvSpPr>
          <p:cNvPr id="10" name="TextBox 39">
            <a:extLst>
              <a:ext uri="{FF2B5EF4-FFF2-40B4-BE49-F238E27FC236}">
                <a16:creationId xmlns:a16="http://schemas.microsoft.com/office/drawing/2014/main" id="{0C78DBF8-F3BB-4F48-BD3C-315D9D17658E}"/>
              </a:ext>
            </a:extLst>
          </p:cNvPr>
          <p:cNvSpPr txBox="1"/>
          <p:nvPr/>
        </p:nvSpPr>
        <p:spPr>
          <a:xfrm>
            <a:off x="10132503" y="1307313"/>
            <a:ext cx="584656" cy="369332"/>
          </a:xfrm>
          <a:prstGeom prst="rect">
            <a:avLst/>
          </a:prstGeom>
          <a:noFill/>
        </p:spPr>
        <p:txBody>
          <a:bodyPr wrap="square" rtlCol="0">
            <a:spAutoFit/>
          </a:bodyPr>
          <a:lstStyle/>
          <a:p>
            <a:pPr algn="ctr"/>
            <a:r>
              <a:rPr lang="de-DE" dirty="0" err="1">
                <a:solidFill>
                  <a:schemeClr val="bg1"/>
                </a:solidFill>
              </a:rPr>
              <a:t>Yb</a:t>
            </a:r>
            <a:r>
              <a:rPr lang="de-DE" baseline="30000" dirty="0">
                <a:solidFill>
                  <a:schemeClr val="bg1"/>
                </a:solidFill>
              </a:rPr>
              <a:t>+</a:t>
            </a:r>
            <a:endParaRPr lang="en-US" baseline="30000" dirty="0">
              <a:solidFill>
                <a:schemeClr val="bg1"/>
              </a:solidFill>
            </a:endParaRPr>
          </a:p>
        </p:txBody>
      </p:sp>
      <p:sp>
        <p:nvSpPr>
          <p:cNvPr id="11" name="TextBox 40">
            <a:extLst>
              <a:ext uri="{FF2B5EF4-FFF2-40B4-BE49-F238E27FC236}">
                <a16:creationId xmlns:a16="http://schemas.microsoft.com/office/drawing/2014/main" id="{48CA0959-FAFE-49C8-ADAA-86E5B255FE73}"/>
              </a:ext>
            </a:extLst>
          </p:cNvPr>
          <p:cNvSpPr txBox="1"/>
          <p:nvPr/>
        </p:nvSpPr>
        <p:spPr>
          <a:xfrm>
            <a:off x="11008177" y="1307313"/>
            <a:ext cx="584656" cy="369332"/>
          </a:xfrm>
          <a:prstGeom prst="rect">
            <a:avLst/>
          </a:prstGeom>
          <a:noFill/>
        </p:spPr>
        <p:txBody>
          <a:bodyPr wrap="square" rtlCol="0">
            <a:spAutoFit/>
          </a:bodyPr>
          <a:lstStyle/>
          <a:p>
            <a:pPr algn="ctr"/>
            <a:r>
              <a:rPr lang="de-DE" dirty="0" err="1">
                <a:solidFill>
                  <a:schemeClr val="bg1"/>
                </a:solidFill>
              </a:rPr>
              <a:t>Yb</a:t>
            </a:r>
            <a:r>
              <a:rPr lang="de-DE" baseline="30000" dirty="0">
                <a:solidFill>
                  <a:schemeClr val="bg1"/>
                </a:solidFill>
              </a:rPr>
              <a:t>+</a:t>
            </a:r>
            <a:endParaRPr lang="en-US" baseline="30000" dirty="0">
              <a:solidFill>
                <a:schemeClr val="bg1"/>
              </a:solidFill>
            </a:endParaRPr>
          </a:p>
        </p:txBody>
      </p:sp>
      <p:sp>
        <p:nvSpPr>
          <p:cNvPr id="12" name="TextBox 41">
            <a:extLst>
              <a:ext uri="{FF2B5EF4-FFF2-40B4-BE49-F238E27FC236}">
                <a16:creationId xmlns:a16="http://schemas.microsoft.com/office/drawing/2014/main" id="{C5850436-8FC1-4EF0-8EE4-18294BEE2620}"/>
              </a:ext>
            </a:extLst>
          </p:cNvPr>
          <p:cNvSpPr txBox="1"/>
          <p:nvPr/>
        </p:nvSpPr>
        <p:spPr>
          <a:xfrm>
            <a:off x="9340118" y="1307313"/>
            <a:ext cx="584656" cy="369332"/>
          </a:xfrm>
          <a:prstGeom prst="rect">
            <a:avLst/>
          </a:prstGeom>
          <a:noFill/>
        </p:spPr>
        <p:txBody>
          <a:bodyPr wrap="square" rtlCol="0">
            <a:spAutoFit/>
          </a:bodyPr>
          <a:lstStyle/>
          <a:p>
            <a:pPr algn="ctr"/>
            <a:r>
              <a:rPr lang="de-DE" dirty="0">
                <a:solidFill>
                  <a:schemeClr val="bg1"/>
                </a:solidFill>
              </a:rPr>
              <a:t>In</a:t>
            </a:r>
            <a:r>
              <a:rPr lang="de-DE" baseline="30000" dirty="0">
                <a:solidFill>
                  <a:schemeClr val="bg1"/>
                </a:solidFill>
              </a:rPr>
              <a:t>+</a:t>
            </a:r>
            <a:endParaRPr lang="en-US" baseline="30000" dirty="0">
              <a:solidFill>
                <a:schemeClr val="bg1"/>
              </a:solidFill>
            </a:endParaRPr>
          </a:p>
        </p:txBody>
      </p:sp>
      <p:sp>
        <p:nvSpPr>
          <p:cNvPr id="3" name="Textfeld 2">
            <a:extLst>
              <a:ext uri="{FF2B5EF4-FFF2-40B4-BE49-F238E27FC236}">
                <a16:creationId xmlns:a16="http://schemas.microsoft.com/office/drawing/2014/main" id="{0317B366-5FA6-4938-ABDC-09ECACC723AE}"/>
              </a:ext>
            </a:extLst>
          </p:cNvPr>
          <p:cNvSpPr txBox="1"/>
          <p:nvPr/>
        </p:nvSpPr>
        <p:spPr>
          <a:xfrm>
            <a:off x="475008" y="1328350"/>
            <a:ext cx="1531188" cy="369332"/>
          </a:xfrm>
          <a:prstGeom prst="rect">
            <a:avLst/>
          </a:prstGeom>
          <a:noFill/>
        </p:spPr>
        <p:txBody>
          <a:bodyPr wrap="none" rtlCol="0">
            <a:spAutoFit/>
          </a:bodyPr>
          <a:lstStyle/>
          <a:p>
            <a:r>
              <a:rPr lang="de-DE" b="1" dirty="0"/>
              <a:t>74 % </a:t>
            </a:r>
            <a:r>
              <a:rPr lang="de-DE" b="1" dirty="0" err="1"/>
              <a:t>uptime</a:t>
            </a:r>
            <a:endParaRPr lang="de-DE" b="1" dirty="0"/>
          </a:p>
        </p:txBody>
      </p:sp>
      <p:sp>
        <p:nvSpPr>
          <p:cNvPr id="13" name="Textfeld 12">
            <a:extLst>
              <a:ext uri="{FF2B5EF4-FFF2-40B4-BE49-F238E27FC236}">
                <a16:creationId xmlns:a16="http://schemas.microsoft.com/office/drawing/2014/main" id="{40575FFE-1961-456D-BC51-2AECB86B08BC}"/>
              </a:ext>
            </a:extLst>
          </p:cNvPr>
          <p:cNvSpPr txBox="1"/>
          <p:nvPr/>
        </p:nvSpPr>
        <p:spPr>
          <a:xfrm>
            <a:off x="3785085" y="1357319"/>
            <a:ext cx="2441694" cy="369332"/>
          </a:xfrm>
          <a:prstGeom prst="rect">
            <a:avLst/>
          </a:prstGeom>
          <a:solidFill>
            <a:schemeClr val="bg1"/>
          </a:solidFill>
        </p:spPr>
        <p:txBody>
          <a:bodyPr wrap="none" rtlCol="0">
            <a:spAutoFit/>
          </a:bodyPr>
          <a:lstStyle/>
          <a:p>
            <a:r>
              <a:rPr lang="de-DE" dirty="0"/>
              <a:t>  In</a:t>
            </a:r>
            <a:r>
              <a:rPr lang="de-DE" baseline="30000" dirty="0"/>
              <a:t>+</a:t>
            </a:r>
            <a:r>
              <a:rPr lang="de-DE" dirty="0"/>
              <a:t> versus Sr-</a:t>
            </a:r>
            <a:r>
              <a:rPr lang="de-DE" dirty="0" err="1"/>
              <a:t>lattice</a:t>
            </a:r>
            <a:r>
              <a:rPr lang="de-DE" dirty="0"/>
              <a:t>  </a:t>
            </a:r>
          </a:p>
        </p:txBody>
      </p:sp>
      <p:sp>
        <p:nvSpPr>
          <p:cNvPr id="14" name="Textfeld 13">
            <a:extLst>
              <a:ext uri="{FF2B5EF4-FFF2-40B4-BE49-F238E27FC236}">
                <a16:creationId xmlns:a16="http://schemas.microsoft.com/office/drawing/2014/main" id="{217C23B9-665A-4F1F-858A-2504B39AD216}"/>
              </a:ext>
            </a:extLst>
          </p:cNvPr>
          <p:cNvSpPr txBox="1"/>
          <p:nvPr/>
        </p:nvSpPr>
        <p:spPr>
          <a:xfrm>
            <a:off x="7670430" y="5149704"/>
            <a:ext cx="1337226" cy="461665"/>
          </a:xfrm>
          <a:prstGeom prst="rect">
            <a:avLst/>
          </a:prstGeom>
          <a:noFill/>
        </p:spPr>
        <p:txBody>
          <a:bodyPr wrap="none" rtlCol="0">
            <a:spAutoFit/>
          </a:bodyPr>
          <a:lstStyle/>
          <a:p>
            <a:r>
              <a:rPr lang="de-DE" sz="2400" b="1" dirty="0"/>
              <a:t>3 x 10</a:t>
            </a:r>
            <a:r>
              <a:rPr lang="de-DE" sz="2400" b="1" baseline="30000" dirty="0"/>
              <a:t>-18</a:t>
            </a:r>
            <a:endParaRPr lang="de-DE" sz="2400" b="1" dirty="0"/>
          </a:p>
        </p:txBody>
      </p:sp>
      <p:sp>
        <p:nvSpPr>
          <p:cNvPr id="15" name="Textfeld 14">
            <a:extLst>
              <a:ext uri="{FF2B5EF4-FFF2-40B4-BE49-F238E27FC236}">
                <a16:creationId xmlns:a16="http://schemas.microsoft.com/office/drawing/2014/main" id="{9BD0019C-BDE0-4EA4-A6F9-A395FE51DBBE}"/>
              </a:ext>
            </a:extLst>
          </p:cNvPr>
          <p:cNvSpPr txBox="1"/>
          <p:nvPr/>
        </p:nvSpPr>
        <p:spPr>
          <a:xfrm flipH="1">
            <a:off x="315209" y="6218989"/>
            <a:ext cx="4463957" cy="400110"/>
          </a:xfrm>
          <a:prstGeom prst="rect">
            <a:avLst/>
          </a:prstGeom>
          <a:solidFill>
            <a:schemeClr val="accent1">
              <a:lumMod val="20000"/>
              <a:lumOff val="80000"/>
            </a:schemeClr>
          </a:solidFill>
        </p:spPr>
        <p:txBody>
          <a:bodyPr wrap="square" rtlCol="0">
            <a:spAutoFit/>
          </a:bodyPr>
          <a:lstStyle/>
          <a:p>
            <a:r>
              <a:rPr lang="de-DE" sz="2000" b="1" dirty="0">
                <a:latin typeface="Calibri" panose="020F0502020204030204" pitchFamily="34" charset="0"/>
                <a:cs typeface="Calibri" panose="020F0502020204030204" pitchFamily="34" charset="0"/>
                <a:sym typeface="Wingdings" panose="05000000000000000000" pitchFamily="2" charset="2"/>
              </a:rPr>
              <a:t> 2 </a:t>
            </a:r>
            <a:r>
              <a:rPr lang="de-DE" sz="2000" b="1" dirty="0" err="1">
                <a:latin typeface="Calibri" panose="020F0502020204030204" pitchFamily="34" charset="0"/>
                <a:cs typeface="Calibri" panose="020F0502020204030204" pitchFamily="34" charset="0"/>
                <a:sym typeface="Wingdings" panose="05000000000000000000" pitchFamily="2" charset="2"/>
              </a:rPr>
              <a:t>orders</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of</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magnitude</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improvement</a:t>
            </a:r>
            <a:endParaRPr lang="de-DE" sz="2000" b="1" dirty="0">
              <a:latin typeface="Calibri" panose="020F0502020204030204" pitchFamily="34" charset="0"/>
              <a:cs typeface="Calibri" panose="020F0502020204030204" pitchFamily="34" charset="0"/>
            </a:endParaRPr>
          </a:p>
        </p:txBody>
      </p:sp>
      <p:pic>
        <p:nvPicPr>
          <p:cNvPr id="16" name="Picture 4">
            <a:extLst>
              <a:ext uri="{FF2B5EF4-FFF2-40B4-BE49-F238E27FC236}">
                <a16:creationId xmlns:a16="http://schemas.microsoft.com/office/drawing/2014/main" id="{79C77D21-792A-EB25-56DF-A82CE08F58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084231" y="2434984"/>
            <a:ext cx="3739464" cy="2671045"/>
          </a:xfrm>
          <a:prstGeom prst="rect">
            <a:avLst/>
          </a:prstGeom>
        </p:spPr>
      </p:pic>
      <p:sp>
        <p:nvSpPr>
          <p:cNvPr id="17" name="Textfeld 16">
            <a:extLst>
              <a:ext uri="{FF2B5EF4-FFF2-40B4-BE49-F238E27FC236}">
                <a16:creationId xmlns:a16="http://schemas.microsoft.com/office/drawing/2014/main" id="{073FD139-5E6A-C326-22AE-54F20A1ECF30}"/>
              </a:ext>
            </a:extLst>
          </p:cNvPr>
          <p:cNvSpPr txBox="1"/>
          <p:nvPr/>
        </p:nvSpPr>
        <p:spPr>
          <a:xfrm>
            <a:off x="8600952" y="3512989"/>
            <a:ext cx="915635" cy="646331"/>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120 </a:t>
            </a:r>
            <a:r>
              <a:rPr lang="de-DE" dirty="0" err="1">
                <a:latin typeface="Calibri" panose="020F0502020204030204" pitchFamily="34" charset="0"/>
                <a:cs typeface="Calibri" panose="020F0502020204030204" pitchFamily="34" charset="0"/>
              </a:rPr>
              <a:t>ms</a:t>
            </a:r>
            <a:r>
              <a:rPr lang="de-DE" dirty="0">
                <a:latin typeface="Calibri" panose="020F0502020204030204" pitchFamily="34" charset="0"/>
                <a:cs typeface="Calibri" panose="020F0502020204030204" pitchFamily="34" charset="0"/>
              </a:rPr>
              <a:t> </a:t>
            </a:r>
          </a:p>
          <a:p>
            <a:r>
              <a:rPr lang="de-DE" dirty="0" err="1">
                <a:latin typeface="Calibri" panose="020F0502020204030204" pitchFamily="34" charset="0"/>
                <a:cs typeface="Calibri" panose="020F0502020204030204" pitchFamily="34" charset="0"/>
              </a:rPr>
              <a:t>pulses</a:t>
            </a:r>
            <a:endParaRPr lang="de-DE" dirty="0">
              <a:latin typeface="Calibri" panose="020F0502020204030204" pitchFamily="34" charset="0"/>
              <a:cs typeface="Calibri" panose="020F0502020204030204" pitchFamily="34" charset="0"/>
            </a:endParaRPr>
          </a:p>
        </p:txBody>
      </p:sp>
      <p:sp>
        <p:nvSpPr>
          <p:cNvPr id="18" name="Rechteck 17">
            <a:extLst>
              <a:ext uri="{FF2B5EF4-FFF2-40B4-BE49-F238E27FC236}">
                <a16:creationId xmlns:a16="http://schemas.microsoft.com/office/drawing/2014/main" id="{3CC80686-F906-683F-9FCA-E4A8B38426E2}"/>
              </a:ext>
            </a:extLst>
          </p:cNvPr>
          <p:cNvSpPr/>
          <p:nvPr/>
        </p:nvSpPr>
        <p:spPr>
          <a:xfrm>
            <a:off x="8631096" y="2115005"/>
            <a:ext cx="3032369" cy="382092"/>
          </a:xfrm>
          <a:prstGeom prst="rect">
            <a:avLst/>
          </a:prstGeom>
          <a:solidFill>
            <a:schemeClr val="bg1"/>
          </a:solidFill>
        </p:spPr>
        <p:txBody>
          <a:bodyPr wrap="none">
            <a:spAutoFit/>
          </a:bodyPr>
          <a:lstStyle/>
          <a:p>
            <a:pPr>
              <a:lnSpc>
                <a:spcPct val="150000"/>
              </a:lnSpc>
            </a:pPr>
            <a:r>
              <a:rPr lang="de-DE" sz="1400" b="1" dirty="0">
                <a:solidFill>
                  <a:schemeClr val="tx1"/>
                </a:solidFill>
                <a:latin typeface="Calibri" panose="020F0502020204030204" pitchFamily="34" charset="0"/>
                <a:cs typeface="Calibri" panose="020F0502020204030204" pitchFamily="34" charset="0"/>
              </a:rPr>
              <a:t>Signal </a:t>
            </a:r>
            <a:r>
              <a:rPr lang="de-DE" sz="1400" b="1" dirty="0" err="1">
                <a:solidFill>
                  <a:schemeClr val="tx1"/>
                </a:solidFill>
                <a:latin typeface="Calibri" panose="020F0502020204030204" pitchFamily="34" charset="0"/>
                <a:cs typeface="Calibri" panose="020F0502020204030204" pitchFamily="34" charset="0"/>
              </a:rPr>
              <a:t>of</a:t>
            </a:r>
            <a:r>
              <a:rPr lang="de-DE" sz="1400" b="1" dirty="0">
                <a:solidFill>
                  <a:schemeClr val="tx1"/>
                </a:solidFill>
                <a:latin typeface="Calibri" panose="020F0502020204030204" pitchFamily="34" charset="0"/>
                <a:cs typeface="Calibri" panose="020F0502020204030204" pitchFamily="34" charset="0"/>
              </a:rPr>
              <a:t> In</a:t>
            </a:r>
            <a:r>
              <a:rPr lang="de-DE" sz="1400" b="1" baseline="30000" dirty="0">
                <a:solidFill>
                  <a:schemeClr val="tx1"/>
                </a:solidFill>
                <a:latin typeface="Calibri" panose="020F0502020204030204" pitchFamily="34" charset="0"/>
                <a:cs typeface="Calibri" panose="020F0502020204030204" pitchFamily="34" charset="0"/>
              </a:rPr>
              <a:t>+</a:t>
            </a:r>
            <a:r>
              <a:rPr lang="de-DE" sz="1400" b="1" dirty="0">
                <a:solidFill>
                  <a:schemeClr val="tx1"/>
                </a:solidFill>
                <a:latin typeface="Calibri" panose="020F0502020204030204" pitchFamily="34" charset="0"/>
                <a:cs typeface="Calibri" panose="020F0502020204030204" pitchFamily="34" charset="0"/>
              </a:rPr>
              <a:t> </a:t>
            </a:r>
            <a:r>
              <a:rPr lang="de-DE" sz="1400" b="1" dirty="0" err="1">
                <a:solidFill>
                  <a:schemeClr val="tx1"/>
                </a:solidFill>
                <a:latin typeface="Calibri" panose="020F0502020204030204" pitchFamily="34" charset="0"/>
                <a:cs typeface="Calibri" panose="020F0502020204030204" pitchFamily="34" charset="0"/>
              </a:rPr>
              <a:t>clock</a:t>
            </a:r>
            <a:r>
              <a:rPr lang="de-DE" sz="1400" b="1" dirty="0">
                <a:solidFill>
                  <a:schemeClr val="tx1"/>
                </a:solidFill>
                <a:latin typeface="Calibri" panose="020F0502020204030204" pitchFamily="34" charset="0"/>
                <a:cs typeface="Calibri" panose="020F0502020204030204" pitchFamily="34" charset="0"/>
              </a:rPr>
              <a:t> </a:t>
            </a:r>
            <a:r>
              <a:rPr lang="de-DE" sz="1400" b="1" dirty="0" err="1">
                <a:solidFill>
                  <a:schemeClr val="tx1"/>
                </a:solidFill>
                <a:latin typeface="Calibri" panose="020F0502020204030204" pitchFamily="34" charset="0"/>
                <a:cs typeface="Calibri" panose="020F0502020204030204" pitchFamily="34" charset="0"/>
              </a:rPr>
              <a:t>transition</a:t>
            </a:r>
            <a:r>
              <a:rPr lang="de-DE" sz="1400" b="1" dirty="0">
                <a:solidFill>
                  <a:schemeClr val="tx1"/>
                </a:solidFill>
                <a:latin typeface="Calibri" panose="020F0502020204030204" pitchFamily="34" charset="0"/>
                <a:cs typeface="Calibri" panose="020F0502020204030204" pitchFamily="34" charset="0"/>
              </a:rPr>
              <a:t> at 236 </a:t>
            </a:r>
            <a:r>
              <a:rPr lang="de-DE" sz="1400" b="1" dirty="0" err="1">
                <a:solidFill>
                  <a:schemeClr val="tx1"/>
                </a:solidFill>
                <a:latin typeface="Calibri" panose="020F0502020204030204" pitchFamily="34" charset="0"/>
                <a:cs typeface="Calibri" panose="020F0502020204030204" pitchFamily="34" charset="0"/>
              </a:rPr>
              <a:t>nm</a:t>
            </a:r>
            <a:endParaRPr lang="de-DE" sz="1400" b="1" dirty="0">
              <a:solidFill>
                <a:schemeClr val="tx1"/>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8792534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animBg="1"/>
      <p:bldP spid="9" grpId="0"/>
      <p:bldP spid="10" grpId="0"/>
      <p:bldP spid="11" grpId="0"/>
      <p:bldP spid="12"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14734921-498B-FB18-A81E-89F4CBF9F713}"/>
              </a:ext>
            </a:extLst>
          </p:cNvPr>
          <p:cNvPicPr>
            <a:picLocks noChangeAspect="1"/>
          </p:cNvPicPr>
          <p:nvPr/>
        </p:nvPicPr>
        <p:blipFill>
          <a:blip r:embed="rId3"/>
          <a:stretch>
            <a:fillRect/>
          </a:stretch>
        </p:blipFill>
        <p:spPr>
          <a:xfrm>
            <a:off x="931267" y="1021528"/>
            <a:ext cx="10363200" cy="5728470"/>
          </a:xfrm>
          <a:prstGeom prst="rect">
            <a:avLst/>
          </a:prstGeom>
        </p:spPr>
      </p:pic>
      <p:sp>
        <p:nvSpPr>
          <p:cNvPr id="5" name="Rechteck 4">
            <a:extLst>
              <a:ext uri="{FF2B5EF4-FFF2-40B4-BE49-F238E27FC236}">
                <a16:creationId xmlns:a16="http://schemas.microsoft.com/office/drawing/2014/main" id="{FCFB6488-735C-692C-1645-86427FFECE7A}"/>
              </a:ext>
            </a:extLst>
          </p:cNvPr>
          <p:cNvSpPr/>
          <p:nvPr/>
        </p:nvSpPr>
        <p:spPr>
          <a:xfrm>
            <a:off x="6096000" y="1021528"/>
            <a:ext cx="6096000" cy="577137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Untertitel 1">
            <a:extLst>
              <a:ext uri="{FF2B5EF4-FFF2-40B4-BE49-F238E27FC236}">
                <a16:creationId xmlns:a16="http://schemas.microsoft.com/office/drawing/2014/main" id="{8F8D1095-3D10-C212-6610-86BDDB9FA085}"/>
              </a:ext>
            </a:extLst>
          </p:cNvPr>
          <p:cNvSpPr>
            <a:spLocks noGrp="1"/>
          </p:cNvSpPr>
          <p:nvPr>
            <p:ph type="subTitle" idx="1"/>
          </p:nvPr>
        </p:nvSpPr>
        <p:spPr>
          <a:xfrm>
            <a:off x="0" y="4763"/>
            <a:ext cx="12192000" cy="760412"/>
          </a:xfrm>
        </p:spPr>
        <p:txBody>
          <a:bodyPr/>
          <a:lstStyle/>
          <a:p>
            <a:r>
              <a:rPr lang="de-DE" dirty="0"/>
              <a:t>2022 – Evaluation </a:t>
            </a:r>
            <a:r>
              <a:rPr lang="de-DE" dirty="0" err="1"/>
              <a:t>of</a:t>
            </a:r>
            <a:r>
              <a:rPr lang="de-DE" dirty="0"/>
              <a:t> In</a:t>
            </a:r>
            <a:r>
              <a:rPr lang="de-DE" baseline="30000" dirty="0"/>
              <a:t>+</a:t>
            </a:r>
            <a:r>
              <a:rPr lang="de-DE" dirty="0"/>
              <a:t>/</a:t>
            </a:r>
            <a:r>
              <a:rPr lang="de-DE" dirty="0" err="1"/>
              <a:t>Yb</a:t>
            </a:r>
            <a:r>
              <a:rPr lang="de-DE" baseline="30000" dirty="0"/>
              <a:t>+</a:t>
            </a:r>
            <a:r>
              <a:rPr lang="de-DE" dirty="0"/>
              <a:t> </a:t>
            </a:r>
            <a:r>
              <a:rPr lang="de-DE" dirty="0" err="1"/>
              <a:t>crystal</a:t>
            </a:r>
            <a:r>
              <a:rPr lang="de-DE" dirty="0"/>
              <a:t> </a:t>
            </a:r>
            <a:r>
              <a:rPr lang="de-DE" dirty="0" err="1"/>
              <a:t>clock</a:t>
            </a:r>
            <a:endParaRPr lang="de-DE" dirty="0"/>
          </a:p>
        </p:txBody>
      </p:sp>
      <p:sp>
        <p:nvSpPr>
          <p:cNvPr id="19" name="Textfeld 18">
            <a:extLst>
              <a:ext uri="{FF2B5EF4-FFF2-40B4-BE49-F238E27FC236}">
                <a16:creationId xmlns:a16="http://schemas.microsoft.com/office/drawing/2014/main" id="{F64D8918-14E3-C7AB-4171-CE900592CF05}"/>
              </a:ext>
            </a:extLst>
          </p:cNvPr>
          <p:cNvSpPr txBox="1"/>
          <p:nvPr/>
        </p:nvSpPr>
        <p:spPr>
          <a:xfrm>
            <a:off x="852685" y="1021528"/>
            <a:ext cx="4395819" cy="584775"/>
          </a:xfrm>
          <a:prstGeom prst="rect">
            <a:avLst/>
          </a:prstGeom>
          <a:solidFill>
            <a:schemeClr val="bg1"/>
          </a:solidFill>
        </p:spPr>
        <p:txBody>
          <a:bodyPr wrap="none" rtlCol="0">
            <a:spAutoFit/>
          </a:bodyPr>
          <a:lstStyle/>
          <a:p>
            <a:r>
              <a:rPr lang="de-DE" sz="3200" dirty="0" err="1">
                <a:solidFill>
                  <a:srgbClr val="C00000"/>
                </a:solidFill>
                <a:latin typeface="Calibri" panose="020F0502020204030204" pitchFamily="34" charset="0"/>
                <a:cs typeface="Calibri" panose="020F0502020204030204" pitchFamily="34" charset="0"/>
              </a:rPr>
              <a:t>Systematic</a:t>
            </a:r>
            <a:r>
              <a:rPr lang="de-DE" sz="3200" dirty="0">
                <a:solidFill>
                  <a:srgbClr val="C00000"/>
                </a:solidFill>
                <a:latin typeface="Calibri" panose="020F0502020204030204" pitchFamily="34" charset="0"/>
                <a:cs typeface="Calibri" panose="020F0502020204030204" pitchFamily="34" charset="0"/>
              </a:rPr>
              <a:t> </a:t>
            </a:r>
            <a:r>
              <a:rPr lang="de-DE" sz="3200" dirty="0" err="1">
                <a:solidFill>
                  <a:srgbClr val="C00000"/>
                </a:solidFill>
                <a:latin typeface="Calibri" panose="020F0502020204030204" pitchFamily="34" charset="0"/>
                <a:cs typeface="Calibri" panose="020F0502020204030204" pitchFamily="34" charset="0"/>
              </a:rPr>
              <a:t>Uncertainty</a:t>
            </a:r>
            <a:r>
              <a:rPr lang="de-DE" sz="3200" dirty="0">
                <a:solidFill>
                  <a:srgbClr val="C00000"/>
                </a:solidFill>
                <a:latin typeface="Calibri" panose="020F0502020204030204" pitchFamily="34" charset="0"/>
                <a:cs typeface="Calibri" panose="020F0502020204030204" pitchFamily="34" charset="0"/>
              </a:rPr>
              <a:t>    </a:t>
            </a:r>
          </a:p>
        </p:txBody>
      </p:sp>
      <p:pic>
        <p:nvPicPr>
          <p:cNvPr id="4" name="Grafik 3">
            <a:extLst>
              <a:ext uri="{FF2B5EF4-FFF2-40B4-BE49-F238E27FC236}">
                <a16:creationId xmlns:a16="http://schemas.microsoft.com/office/drawing/2014/main" id="{28AA1C30-34F1-932A-630A-1FFB1361BCCE}"/>
              </a:ext>
            </a:extLst>
          </p:cNvPr>
          <p:cNvPicPr>
            <a:picLocks noChangeAspect="1"/>
          </p:cNvPicPr>
          <p:nvPr/>
        </p:nvPicPr>
        <p:blipFill rotWithShape="1">
          <a:blip r:embed="rId3"/>
          <a:srcRect l="47654" t="35390"/>
          <a:stretch/>
        </p:blipFill>
        <p:spPr>
          <a:xfrm>
            <a:off x="6793606" y="1743305"/>
            <a:ext cx="5016412" cy="3422666"/>
          </a:xfrm>
          <a:prstGeom prst="rect">
            <a:avLst/>
          </a:prstGeom>
        </p:spPr>
      </p:pic>
      <p:sp>
        <p:nvSpPr>
          <p:cNvPr id="6" name="Rechteck 5">
            <a:extLst>
              <a:ext uri="{FF2B5EF4-FFF2-40B4-BE49-F238E27FC236}">
                <a16:creationId xmlns:a16="http://schemas.microsoft.com/office/drawing/2014/main" id="{66128E4F-299F-9DF1-5F49-15B4724756FA}"/>
              </a:ext>
            </a:extLst>
          </p:cNvPr>
          <p:cNvSpPr/>
          <p:nvPr/>
        </p:nvSpPr>
        <p:spPr>
          <a:xfrm>
            <a:off x="6500813" y="1471613"/>
            <a:ext cx="592931" cy="2995087"/>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32782454-5DA4-0B32-A5FF-1A1D4469FA51}"/>
              </a:ext>
            </a:extLst>
          </p:cNvPr>
          <p:cNvSpPr/>
          <p:nvPr/>
        </p:nvSpPr>
        <p:spPr>
          <a:xfrm>
            <a:off x="5164931" y="5972175"/>
            <a:ext cx="2021682" cy="700088"/>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3" name="Grafik 2">
            <a:extLst>
              <a:ext uri="{FF2B5EF4-FFF2-40B4-BE49-F238E27FC236}">
                <a16:creationId xmlns:a16="http://schemas.microsoft.com/office/drawing/2014/main" id="{4A4527C8-E4FC-9FE1-3A62-ECE61A246154}"/>
              </a:ext>
            </a:extLst>
          </p:cNvPr>
          <p:cNvPicPr>
            <a:picLocks noChangeAspect="1"/>
          </p:cNvPicPr>
          <p:nvPr/>
        </p:nvPicPr>
        <p:blipFill>
          <a:blip r:embed="rId4"/>
          <a:stretch>
            <a:fillRect/>
          </a:stretch>
        </p:blipFill>
        <p:spPr>
          <a:xfrm>
            <a:off x="728760" y="5241012"/>
            <a:ext cx="10110988" cy="1550172"/>
          </a:xfrm>
          <a:prstGeom prst="rect">
            <a:avLst/>
          </a:prstGeom>
        </p:spPr>
      </p:pic>
      <p:sp>
        <p:nvSpPr>
          <p:cNvPr id="8" name="Textfeld 7">
            <a:extLst>
              <a:ext uri="{FF2B5EF4-FFF2-40B4-BE49-F238E27FC236}">
                <a16:creationId xmlns:a16="http://schemas.microsoft.com/office/drawing/2014/main" id="{111E29CC-0213-5AAE-2D04-8105CB2C34C6}"/>
              </a:ext>
            </a:extLst>
          </p:cNvPr>
          <p:cNvSpPr txBox="1"/>
          <p:nvPr/>
        </p:nvSpPr>
        <p:spPr>
          <a:xfrm flipH="1">
            <a:off x="7086732" y="1193058"/>
            <a:ext cx="3007387" cy="369332"/>
          </a:xfrm>
          <a:prstGeom prst="rect">
            <a:avLst/>
          </a:prstGeom>
          <a:solidFill>
            <a:schemeClr val="accent6">
              <a:lumMod val="20000"/>
              <a:lumOff val="80000"/>
            </a:schemeClr>
          </a:solidFill>
        </p:spPr>
        <p:txBody>
          <a:bodyPr wrap="square" rtlCol="0">
            <a:spAutoFit/>
          </a:bodyPr>
          <a:lstStyle/>
          <a:p>
            <a:r>
              <a:rPr lang="de-DE" dirty="0" err="1"/>
              <a:t>Preliminary</a:t>
            </a:r>
            <a:r>
              <a:rPr lang="de-DE" dirty="0"/>
              <a:t>, </a:t>
            </a:r>
            <a:r>
              <a:rPr lang="de-DE" dirty="0" err="1"/>
              <a:t>to</a:t>
            </a:r>
            <a:r>
              <a:rPr lang="de-DE" dirty="0"/>
              <a:t> </a:t>
            </a:r>
            <a:r>
              <a:rPr lang="de-DE" dirty="0" err="1"/>
              <a:t>be</a:t>
            </a:r>
            <a:r>
              <a:rPr lang="de-DE" dirty="0"/>
              <a:t> </a:t>
            </a:r>
            <a:r>
              <a:rPr lang="de-DE" dirty="0" err="1"/>
              <a:t>published</a:t>
            </a:r>
            <a:endParaRPr lang="de-DE" dirty="0"/>
          </a:p>
        </p:txBody>
      </p:sp>
      <p:sp>
        <p:nvSpPr>
          <p:cNvPr id="10" name="Rechteck 9">
            <a:extLst>
              <a:ext uri="{FF2B5EF4-FFF2-40B4-BE49-F238E27FC236}">
                <a16:creationId xmlns:a16="http://schemas.microsoft.com/office/drawing/2014/main" id="{490497B7-13C0-A16F-ADCA-76CA1DA44442}"/>
              </a:ext>
            </a:extLst>
          </p:cNvPr>
          <p:cNvSpPr/>
          <p:nvPr/>
        </p:nvSpPr>
        <p:spPr>
          <a:xfrm>
            <a:off x="5649705" y="5686425"/>
            <a:ext cx="336758" cy="40005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8">
            <a:extLst>
              <a:ext uri="{FF2B5EF4-FFF2-40B4-BE49-F238E27FC236}">
                <a16:creationId xmlns:a16="http://schemas.microsoft.com/office/drawing/2014/main" id="{C99E18FA-B5BF-DB59-47CE-BA31677F7A30}"/>
              </a:ext>
            </a:extLst>
          </p:cNvPr>
          <p:cNvSpPr txBox="1"/>
          <p:nvPr/>
        </p:nvSpPr>
        <p:spPr>
          <a:xfrm flipH="1">
            <a:off x="5598785" y="5585814"/>
            <a:ext cx="599798" cy="338554"/>
          </a:xfrm>
          <a:prstGeom prst="rect">
            <a:avLst/>
          </a:prstGeom>
          <a:noFill/>
        </p:spPr>
        <p:txBody>
          <a:bodyPr wrap="square" rtlCol="0">
            <a:spAutoFit/>
          </a:bodyPr>
          <a:lstStyle/>
          <a:p>
            <a:r>
              <a:rPr lang="de-DE" sz="1600" dirty="0">
                <a:solidFill>
                  <a:srgbClr val="FF0000"/>
                </a:solidFill>
              </a:rPr>
              <a:t>5.5</a:t>
            </a:r>
          </a:p>
        </p:txBody>
      </p:sp>
      <p:sp>
        <p:nvSpPr>
          <p:cNvPr id="11" name="Textfeld 10">
            <a:extLst>
              <a:ext uri="{FF2B5EF4-FFF2-40B4-BE49-F238E27FC236}">
                <a16:creationId xmlns:a16="http://schemas.microsoft.com/office/drawing/2014/main" id="{F28B86F0-69D1-5E68-E2C0-BC311B99E5FC}"/>
              </a:ext>
            </a:extLst>
          </p:cNvPr>
          <p:cNvSpPr txBox="1"/>
          <p:nvPr/>
        </p:nvSpPr>
        <p:spPr>
          <a:xfrm flipH="1">
            <a:off x="5601165" y="5802510"/>
            <a:ext cx="599798" cy="338554"/>
          </a:xfrm>
          <a:prstGeom prst="rect">
            <a:avLst/>
          </a:prstGeom>
          <a:noFill/>
        </p:spPr>
        <p:txBody>
          <a:bodyPr wrap="square" rtlCol="0">
            <a:spAutoFit/>
          </a:bodyPr>
          <a:lstStyle/>
          <a:p>
            <a:r>
              <a:rPr lang="de-DE" sz="1600" dirty="0">
                <a:solidFill>
                  <a:srgbClr val="FF0000"/>
                </a:solidFill>
              </a:rPr>
              <a:t>8.6</a:t>
            </a:r>
          </a:p>
        </p:txBody>
      </p:sp>
    </p:spTree>
    <p:extLst>
      <p:ext uri="{BB962C8B-B14F-4D97-AF65-F5344CB8AC3E}">
        <p14:creationId xmlns:p14="http://schemas.microsoft.com/office/powerpoint/2010/main" val="3180399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p:bldP spid="11"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0C0FBA38-7F3F-4A3A-9E2E-31E540840D2F}"/>
              </a:ext>
            </a:extLst>
          </p:cNvPr>
          <p:cNvSpPr>
            <a:spLocks noGrp="1"/>
          </p:cNvSpPr>
          <p:nvPr>
            <p:ph type="subTitle" idx="1"/>
          </p:nvPr>
        </p:nvSpPr>
        <p:spPr/>
        <p:txBody>
          <a:bodyPr/>
          <a:lstStyle/>
          <a:p>
            <a:r>
              <a:rPr lang="de-DE" dirty="0"/>
              <a:t>Fist </a:t>
            </a:r>
            <a:r>
              <a:rPr lang="de-DE" dirty="0" err="1"/>
              <a:t>frequency</a:t>
            </a:r>
            <a:r>
              <a:rPr lang="de-DE" dirty="0"/>
              <a:t> </a:t>
            </a:r>
            <a:r>
              <a:rPr lang="de-DE" dirty="0" err="1"/>
              <a:t>ratio</a:t>
            </a:r>
            <a:r>
              <a:rPr lang="de-DE" dirty="0"/>
              <a:t> </a:t>
            </a:r>
            <a:r>
              <a:rPr lang="de-DE" dirty="0" err="1"/>
              <a:t>measurements</a:t>
            </a:r>
            <a:r>
              <a:rPr lang="de-DE" dirty="0"/>
              <a:t> </a:t>
            </a:r>
            <a:r>
              <a:rPr lang="de-DE" dirty="0" err="1"/>
              <a:t>with</a:t>
            </a:r>
            <a:r>
              <a:rPr lang="de-DE" dirty="0"/>
              <a:t> multiple</a:t>
            </a:r>
            <a:r>
              <a:rPr lang="de-DE" baseline="30000" dirty="0"/>
              <a:t>  </a:t>
            </a:r>
            <a:r>
              <a:rPr lang="de-DE" dirty="0" err="1"/>
              <a:t>ions</a:t>
            </a:r>
            <a:endParaRPr lang="de-DE" dirty="0"/>
          </a:p>
        </p:txBody>
      </p:sp>
      <p:pic>
        <p:nvPicPr>
          <p:cNvPr id="5" name="Picture 8">
            <a:extLst>
              <a:ext uri="{FF2B5EF4-FFF2-40B4-BE49-F238E27FC236}">
                <a16:creationId xmlns:a16="http://schemas.microsoft.com/office/drawing/2014/main" id="{2D9D6B73-91DF-47BB-842D-859BC785E403}"/>
              </a:ext>
            </a:extLst>
          </p:cNvPr>
          <p:cNvPicPr>
            <a:picLocks noChangeAspect="1"/>
          </p:cNvPicPr>
          <p:nvPr/>
        </p:nvPicPr>
        <p:blipFill rotWithShape="1">
          <a:blip r:embed="rId3">
            <a:extLst>
              <a:ext uri="{28A0092B-C50C-407E-A947-70E740481C1C}">
                <a14:useLocalDpi xmlns:a14="http://schemas.microsoft.com/office/drawing/2010/main" val="0"/>
              </a:ext>
            </a:extLst>
          </a:blip>
          <a:srcRect b="37917"/>
          <a:stretch/>
        </p:blipFill>
        <p:spPr>
          <a:xfrm>
            <a:off x="0" y="1021571"/>
            <a:ext cx="12145218" cy="4257675"/>
          </a:xfrm>
          <a:prstGeom prst="rect">
            <a:avLst/>
          </a:prstGeom>
        </p:spPr>
      </p:pic>
      <p:sp>
        <p:nvSpPr>
          <p:cNvPr id="6" name="TextBox 9">
            <a:extLst>
              <a:ext uri="{FF2B5EF4-FFF2-40B4-BE49-F238E27FC236}">
                <a16:creationId xmlns:a16="http://schemas.microsoft.com/office/drawing/2014/main" id="{3BA445F6-48D2-45E3-9593-049DC1E153FD}"/>
              </a:ext>
            </a:extLst>
          </p:cNvPr>
          <p:cNvSpPr txBox="1"/>
          <p:nvPr/>
        </p:nvSpPr>
        <p:spPr>
          <a:xfrm>
            <a:off x="8002516" y="2815687"/>
            <a:ext cx="665567" cy="292388"/>
          </a:xfrm>
          <a:prstGeom prst="rect">
            <a:avLst/>
          </a:prstGeom>
          <a:noFill/>
        </p:spPr>
        <p:txBody>
          <a:bodyPr wrap="none" rtlCol="0">
            <a:spAutoFit/>
          </a:bodyPr>
          <a:lstStyle/>
          <a:p>
            <a:r>
              <a:rPr lang="de-DE" sz="1300" b="1" dirty="0">
                <a:solidFill>
                  <a:srgbClr val="C00000"/>
                </a:solidFill>
              </a:rPr>
              <a:t>2In4Yb</a:t>
            </a:r>
            <a:endParaRPr lang="en-GB" sz="1300" b="1" dirty="0">
              <a:solidFill>
                <a:srgbClr val="C00000"/>
              </a:solidFill>
            </a:endParaRPr>
          </a:p>
        </p:txBody>
      </p:sp>
      <p:sp>
        <p:nvSpPr>
          <p:cNvPr id="7" name="TextBox 11">
            <a:extLst>
              <a:ext uri="{FF2B5EF4-FFF2-40B4-BE49-F238E27FC236}">
                <a16:creationId xmlns:a16="http://schemas.microsoft.com/office/drawing/2014/main" id="{A0AE9760-ACDF-4051-9591-28C22F80D661}"/>
              </a:ext>
            </a:extLst>
          </p:cNvPr>
          <p:cNvSpPr txBox="1"/>
          <p:nvPr/>
        </p:nvSpPr>
        <p:spPr>
          <a:xfrm>
            <a:off x="9111657" y="2815687"/>
            <a:ext cx="665567" cy="292388"/>
          </a:xfrm>
          <a:prstGeom prst="rect">
            <a:avLst/>
          </a:prstGeom>
          <a:noFill/>
        </p:spPr>
        <p:txBody>
          <a:bodyPr wrap="none" rtlCol="0">
            <a:spAutoFit/>
          </a:bodyPr>
          <a:lstStyle/>
          <a:p>
            <a:r>
              <a:rPr lang="de-DE" sz="1300" b="1" dirty="0">
                <a:solidFill>
                  <a:srgbClr val="C00000"/>
                </a:solidFill>
              </a:rPr>
              <a:t>4In8Yb</a:t>
            </a:r>
            <a:endParaRPr lang="en-GB" sz="1300" b="1" dirty="0">
              <a:solidFill>
                <a:srgbClr val="C00000"/>
              </a:solidFill>
            </a:endParaRPr>
          </a:p>
        </p:txBody>
      </p:sp>
      <p:sp>
        <p:nvSpPr>
          <p:cNvPr id="8" name="TextBox 13">
            <a:extLst>
              <a:ext uri="{FF2B5EF4-FFF2-40B4-BE49-F238E27FC236}">
                <a16:creationId xmlns:a16="http://schemas.microsoft.com/office/drawing/2014/main" id="{E243AFB9-B66B-4931-95CF-99A99ACAFA8F}"/>
              </a:ext>
            </a:extLst>
          </p:cNvPr>
          <p:cNvSpPr txBox="1"/>
          <p:nvPr/>
        </p:nvSpPr>
        <p:spPr>
          <a:xfrm>
            <a:off x="10472921" y="2815687"/>
            <a:ext cx="665567" cy="292388"/>
          </a:xfrm>
          <a:prstGeom prst="rect">
            <a:avLst/>
          </a:prstGeom>
          <a:noFill/>
        </p:spPr>
        <p:txBody>
          <a:bodyPr wrap="none" rtlCol="0">
            <a:spAutoFit/>
          </a:bodyPr>
          <a:lstStyle/>
          <a:p>
            <a:r>
              <a:rPr lang="de-DE" sz="1300" b="1" dirty="0">
                <a:solidFill>
                  <a:srgbClr val="C00000"/>
                </a:solidFill>
              </a:rPr>
              <a:t>2In4Yb</a:t>
            </a:r>
            <a:endParaRPr lang="en-GB" sz="1300" b="1" dirty="0">
              <a:solidFill>
                <a:srgbClr val="C00000"/>
              </a:solidFill>
            </a:endParaRPr>
          </a:p>
        </p:txBody>
      </p:sp>
      <p:sp>
        <p:nvSpPr>
          <p:cNvPr id="9" name="TextBox 14">
            <a:extLst>
              <a:ext uri="{FF2B5EF4-FFF2-40B4-BE49-F238E27FC236}">
                <a16:creationId xmlns:a16="http://schemas.microsoft.com/office/drawing/2014/main" id="{947F448E-9C13-4B58-8FA2-85D090BE52F0}"/>
              </a:ext>
            </a:extLst>
          </p:cNvPr>
          <p:cNvSpPr txBox="1"/>
          <p:nvPr/>
        </p:nvSpPr>
        <p:spPr>
          <a:xfrm>
            <a:off x="3530847" y="2815687"/>
            <a:ext cx="665567" cy="292388"/>
          </a:xfrm>
          <a:prstGeom prst="rect">
            <a:avLst/>
          </a:prstGeom>
          <a:noFill/>
        </p:spPr>
        <p:txBody>
          <a:bodyPr wrap="none" rtlCol="0">
            <a:spAutoFit/>
          </a:bodyPr>
          <a:lstStyle/>
          <a:p>
            <a:r>
              <a:rPr lang="de-DE" sz="1300" b="1" dirty="0">
                <a:solidFill>
                  <a:srgbClr val="C00000"/>
                </a:solidFill>
              </a:rPr>
              <a:t>1In3Yb</a:t>
            </a:r>
            <a:endParaRPr lang="en-GB" sz="1300" b="1" dirty="0">
              <a:solidFill>
                <a:srgbClr val="C00000"/>
              </a:solidFill>
            </a:endParaRPr>
          </a:p>
        </p:txBody>
      </p:sp>
      <p:sp>
        <p:nvSpPr>
          <p:cNvPr id="10" name="TextBox 15">
            <a:extLst>
              <a:ext uri="{FF2B5EF4-FFF2-40B4-BE49-F238E27FC236}">
                <a16:creationId xmlns:a16="http://schemas.microsoft.com/office/drawing/2014/main" id="{80A5837B-80A6-4F45-9E3D-5DB92D91B3B4}"/>
              </a:ext>
            </a:extLst>
          </p:cNvPr>
          <p:cNvSpPr txBox="1"/>
          <p:nvPr/>
        </p:nvSpPr>
        <p:spPr>
          <a:xfrm>
            <a:off x="11169563" y="2815687"/>
            <a:ext cx="665567" cy="292388"/>
          </a:xfrm>
          <a:prstGeom prst="rect">
            <a:avLst/>
          </a:prstGeom>
          <a:noFill/>
        </p:spPr>
        <p:txBody>
          <a:bodyPr wrap="none" rtlCol="0">
            <a:spAutoFit/>
          </a:bodyPr>
          <a:lstStyle/>
          <a:p>
            <a:r>
              <a:rPr lang="de-DE" sz="1300" b="1" dirty="0">
                <a:solidFill>
                  <a:srgbClr val="C00000"/>
                </a:solidFill>
              </a:rPr>
              <a:t>1In3Yb</a:t>
            </a:r>
            <a:endParaRPr lang="en-GB" sz="1300" b="1" dirty="0">
              <a:solidFill>
                <a:srgbClr val="C00000"/>
              </a:solidFill>
            </a:endParaRPr>
          </a:p>
        </p:txBody>
      </p:sp>
      <p:sp>
        <p:nvSpPr>
          <p:cNvPr id="11" name="Rectangle 5">
            <a:extLst>
              <a:ext uri="{FF2B5EF4-FFF2-40B4-BE49-F238E27FC236}">
                <a16:creationId xmlns:a16="http://schemas.microsoft.com/office/drawing/2014/main" id="{A43EA6DF-F327-4F65-B9C9-61BA64591D14}"/>
              </a:ext>
            </a:extLst>
          </p:cNvPr>
          <p:cNvSpPr/>
          <p:nvPr/>
        </p:nvSpPr>
        <p:spPr>
          <a:xfrm>
            <a:off x="7111057" y="1585097"/>
            <a:ext cx="2069711" cy="1529974"/>
          </a:xfrm>
          <a:prstGeom prst="rect">
            <a:avLst/>
          </a:prstGeom>
          <a:noFill/>
          <a:ln w="1905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2" name="Rectangle 10">
            <a:extLst>
              <a:ext uri="{FF2B5EF4-FFF2-40B4-BE49-F238E27FC236}">
                <a16:creationId xmlns:a16="http://schemas.microsoft.com/office/drawing/2014/main" id="{3F1B5DD1-7107-4528-8072-D6D76EDB0033}"/>
              </a:ext>
            </a:extLst>
          </p:cNvPr>
          <p:cNvSpPr/>
          <p:nvPr/>
        </p:nvSpPr>
        <p:spPr>
          <a:xfrm>
            <a:off x="9180768" y="1585097"/>
            <a:ext cx="502249" cy="1529974"/>
          </a:xfrm>
          <a:prstGeom prst="rect">
            <a:avLst/>
          </a:prstGeom>
          <a:noFill/>
          <a:ln w="1905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3" name="Rectangle 12">
            <a:extLst>
              <a:ext uri="{FF2B5EF4-FFF2-40B4-BE49-F238E27FC236}">
                <a16:creationId xmlns:a16="http://schemas.microsoft.com/office/drawing/2014/main" id="{CD2D614B-04B2-48A8-8279-D0A8A9FD80B5}"/>
              </a:ext>
            </a:extLst>
          </p:cNvPr>
          <p:cNvSpPr/>
          <p:nvPr/>
        </p:nvSpPr>
        <p:spPr>
          <a:xfrm>
            <a:off x="10279473" y="1585097"/>
            <a:ext cx="890090" cy="1529974"/>
          </a:xfrm>
          <a:prstGeom prst="rect">
            <a:avLst/>
          </a:prstGeom>
          <a:noFill/>
          <a:ln w="1905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14" name="Rectangle 16">
            <a:extLst>
              <a:ext uri="{FF2B5EF4-FFF2-40B4-BE49-F238E27FC236}">
                <a16:creationId xmlns:a16="http://schemas.microsoft.com/office/drawing/2014/main" id="{2FDABB87-C4C3-4DA6-A8D2-9D6C0B062AA2}"/>
              </a:ext>
            </a:extLst>
          </p:cNvPr>
          <p:cNvSpPr/>
          <p:nvPr/>
        </p:nvSpPr>
        <p:spPr>
          <a:xfrm>
            <a:off x="869745" y="1587944"/>
            <a:ext cx="6241312" cy="1527127"/>
          </a:xfrm>
          <a:prstGeom prst="rect">
            <a:avLst/>
          </a:prstGeom>
          <a:noFill/>
          <a:ln w="1905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dirty="0"/>
          </a:p>
        </p:txBody>
      </p:sp>
      <p:sp>
        <p:nvSpPr>
          <p:cNvPr id="15" name="Rectangle 17">
            <a:extLst>
              <a:ext uri="{FF2B5EF4-FFF2-40B4-BE49-F238E27FC236}">
                <a16:creationId xmlns:a16="http://schemas.microsoft.com/office/drawing/2014/main" id="{9FC81F60-76A5-4832-A915-2D09BFCEA16E}"/>
              </a:ext>
            </a:extLst>
          </p:cNvPr>
          <p:cNvSpPr/>
          <p:nvPr/>
        </p:nvSpPr>
        <p:spPr>
          <a:xfrm>
            <a:off x="11169564" y="1585097"/>
            <a:ext cx="696642" cy="1529974"/>
          </a:xfrm>
          <a:prstGeom prst="rect">
            <a:avLst/>
          </a:prstGeom>
          <a:noFill/>
          <a:ln w="1905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6" name="Rectangle 21">
            <a:extLst>
              <a:ext uri="{FF2B5EF4-FFF2-40B4-BE49-F238E27FC236}">
                <a16:creationId xmlns:a16="http://schemas.microsoft.com/office/drawing/2014/main" id="{3073EA36-B520-4DCB-A901-A3A482196523}"/>
              </a:ext>
            </a:extLst>
          </p:cNvPr>
          <p:cNvSpPr/>
          <p:nvPr/>
        </p:nvSpPr>
        <p:spPr>
          <a:xfrm>
            <a:off x="9683017" y="1585097"/>
            <a:ext cx="596456" cy="1529974"/>
          </a:xfrm>
          <a:prstGeom prst="rect">
            <a:avLst/>
          </a:prstGeom>
          <a:noFill/>
          <a:ln w="19050"/>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GB"/>
          </a:p>
        </p:txBody>
      </p:sp>
      <p:sp>
        <p:nvSpPr>
          <p:cNvPr id="17" name="TextBox 22">
            <a:extLst>
              <a:ext uri="{FF2B5EF4-FFF2-40B4-BE49-F238E27FC236}">
                <a16:creationId xmlns:a16="http://schemas.microsoft.com/office/drawing/2014/main" id="{6341562D-B8C9-411D-A452-EDB3F2E1E7CE}"/>
              </a:ext>
            </a:extLst>
          </p:cNvPr>
          <p:cNvSpPr txBox="1"/>
          <p:nvPr/>
        </p:nvSpPr>
        <p:spPr>
          <a:xfrm>
            <a:off x="9671862" y="2815687"/>
            <a:ext cx="665567" cy="292388"/>
          </a:xfrm>
          <a:prstGeom prst="rect">
            <a:avLst/>
          </a:prstGeom>
          <a:noFill/>
        </p:spPr>
        <p:txBody>
          <a:bodyPr wrap="none" rtlCol="0">
            <a:spAutoFit/>
          </a:bodyPr>
          <a:lstStyle/>
          <a:p>
            <a:r>
              <a:rPr lang="de-DE" sz="1300" b="1" dirty="0">
                <a:solidFill>
                  <a:srgbClr val="C00000"/>
                </a:solidFill>
              </a:rPr>
              <a:t>1In3Yb</a:t>
            </a:r>
            <a:endParaRPr lang="en-GB" sz="1300" b="1" dirty="0">
              <a:solidFill>
                <a:srgbClr val="C00000"/>
              </a:solidFill>
            </a:endParaRPr>
          </a:p>
        </p:txBody>
      </p:sp>
      <p:sp>
        <p:nvSpPr>
          <p:cNvPr id="3" name="Textfeld 2">
            <a:extLst>
              <a:ext uri="{FF2B5EF4-FFF2-40B4-BE49-F238E27FC236}">
                <a16:creationId xmlns:a16="http://schemas.microsoft.com/office/drawing/2014/main" id="{11A1C79F-8DB5-4BAA-A19E-D2130A58EA3B}"/>
              </a:ext>
            </a:extLst>
          </p:cNvPr>
          <p:cNvSpPr txBox="1"/>
          <p:nvPr/>
        </p:nvSpPr>
        <p:spPr>
          <a:xfrm>
            <a:off x="3255318" y="5659347"/>
            <a:ext cx="5681363" cy="769441"/>
          </a:xfrm>
          <a:prstGeom prst="rect">
            <a:avLst/>
          </a:prstGeom>
          <a:noFill/>
        </p:spPr>
        <p:txBody>
          <a:bodyPr wrap="none" rtlCol="0">
            <a:spAutoFit/>
          </a:bodyPr>
          <a:lstStyle/>
          <a:p>
            <a:pPr marL="342900" indent="-342900">
              <a:buFont typeface="Wingdings" panose="05000000000000000000" pitchFamily="2" charset="2"/>
              <a:buChar char="à"/>
            </a:pPr>
            <a:r>
              <a:rPr lang="de-DE" sz="2200" b="1" dirty="0" err="1">
                <a:sym typeface="Wingdings" panose="05000000000000000000" pitchFamily="2" charset="2"/>
              </a:rPr>
              <a:t>Stable</a:t>
            </a:r>
            <a:r>
              <a:rPr lang="de-DE" sz="2200" b="1" dirty="0">
                <a:sym typeface="Wingdings" panose="05000000000000000000" pitchFamily="2" charset="2"/>
              </a:rPr>
              <a:t> and </a:t>
            </a:r>
            <a:r>
              <a:rPr lang="de-DE" sz="2200" b="1" dirty="0" err="1">
                <a:sym typeface="Wingdings" panose="05000000000000000000" pitchFamily="2" charset="2"/>
              </a:rPr>
              <a:t>accurate</a:t>
            </a:r>
            <a:r>
              <a:rPr lang="de-DE" sz="2200" b="1" dirty="0">
                <a:sym typeface="Wingdings" panose="05000000000000000000" pitchFamily="2" charset="2"/>
              </a:rPr>
              <a:t> at </a:t>
            </a:r>
            <a:r>
              <a:rPr lang="de-DE" sz="2200" b="1" dirty="0" err="1">
                <a:sym typeface="Wingdings" panose="05000000000000000000" pitchFamily="2" charset="2"/>
              </a:rPr>
              <a:t>the</a:t>
            </a:r>
            <a:r>
              <a:rPr lang="de-DE" sz="2200" b="1" dirty="0">
                <a:sym typeface="Wingdings" panose="05000000000000000000" pitchFamily="2" charset="2"/>
              </a:rPr>
              <a:t> </a:t>
            </a:r>
            <a:r>
              <a:rPr lang="de-DE" sz="2200" b="1" dirty="0" err="1">
                <a:sym typeface="Wingdings" panose="05000000000000000000" pitchFamily="2" charset="2"/>
              </a:rPr>
              <a:t>level</a:t>
            </a:r>
            <a:r>
              <a:rPr lang="de-DE" sz="2200" b="1" dirty="0">
                <a:sym typeface="Wingdings" panose="05000000000000000000" pitchFamily="2" charset="2"/>
              </a:rPr>
              <a:t> </a:t>
            </a:r>
            <a:r>
              <a:rPr lang="de-DE" sz="2200" b="1" dirty="0" err="1">
                <a:sym typeface="Wingdings" panose="05000000000000000000" pitchFamily="2" charset="2"/>
              </a:rPr>
              <a:t>of</a:t>
            </a:r>
            <a:r>
              <a:rPr lang="de-DE" sz="2200" b="1" dirty="0">
                <a:sym typeface="Wingdings" panose="05000000000000000000" pitchFamily="2" charset="2"/>
              </a:rPr>
              <a:t> 10</a:t>
            </a:r>
            <a:r>
              <a:rPr lang="de-DE" sz="2200" b="1" baseline="30000" dirty="0">
                <a:sym typeface="Wingdings" panose="05000000000000000000" pitchFamily="2" charset="2"/>
              </a:rPr>
              <a:t>-17</a:t>
            </a:r>
          </a:p>
          <a:p>
            <a:pPr marL="342900" indent="-342900">
              <a:buFont typeface="Wingdings" panose="05000000000000000000" pitchFamily="2" charset="2"/>
              <a:buChar char="à"/>
            </a:pPr>
            <a:endParaRPr lang="de-DE" sz="2200" b="1" dirty="0"/>
          </a:p>
        </p:txBody>
      </p:sp>
      <p:sp>
        <p:nvSpPr>
          <p:cNvPr id="4" name="Textfeld 3">
            <a:extLst>
              <a:ext uri="{FF2B5EF4-FFF2-40B4-BE49-F238E27FC236}">
                <a16:creationId xmlns:a16="http://schemas.microsoft.com/office/drawing/2014/main" id="{F0902E48-A831-48C2-A608-80AA1D7DA107}"/>
              </a:ext>
            </a:extLst>
          </p:cNvPr>
          <p:cNvSpPr txBox="1"/>
          <p:nvPr/>
        </p:nvSpPr>
        <p:spPr>
          <a:xfrm flipH="1">
            <a:off x="824947" y="5267946"/>
            <a:ext cx="789168" cy="338554"/>
          </a:xfrm>
          <a:prstGeom prst="rect">
            <a:avLst/>
          </a:prstGeom>
          <a:noFill/>
        </p:spPr>
        <p:txBody>
          <a:bodyPr wrap="square" rtlCol="0">
            <a:spAutoFit/>
          </a:bodyPr>
          <a:lstStyle/>
          <a:p>
            <a:r>
              <a:rPr lang="de-DE" sz="1600" b="1" dirty="0"/>
              <a:t>Feb</a:t>
            </a:r>
          </a:p>
        </p:txBody>
      </p:sp>
      <p:sp>
        <p:nvSpPr>
          <p:cNvPr id="18" name="Textfeld 17">
            <a:extLst>
              <a:ext uri="{FF2B5EF4-FFF2-40B4-BE49-F238E27FC236}">
                <a16:creationId xmlns:a16="http://schemas.microsoft.com/office/drawing/2014/main" id="{3FBAC33E-23FC-4C3A-9246-1980DD34129F}"/>
              </a:ext>
            </a:extLst>
          </p:cNvPr>
          <p:cNvSpPr txBox="1"/>
          <p:nvPr/>
        </p:nvSpPr>
        <p:spPr>
          <a:xfrm flipH="1">
            <a:off x="10948946" y="5267946"/>
            <a:ext cx="1009785" cy="338554"/>
          </a:xfrm>
          <a:prstGeom prst="rect">
            <a:avLst/>
          </a:prstGeom>
          <a:noFill/>
        </p:spPr>
        <p:txBody>
          <a:bodyPr wrap="square" rtlCol="0">
            <a:spAutoFit/>
          </a:bodyPr>
          <a:lstStyle/>
          <a:p>
            <a:r>
              <a:rPr lang="de-DE" sz="1600" b="1" dirty="0"/>
              <a:t>March</a:t>
            </a:r>
          </a:p>
        </p:txBody>
      </p:sp>
      <p:sp>
        <p:nvSpPr>
          <p:cNvPr id="19" name="Textfeld 18">
            <a:extLst>
              <a:ext uri="{FF2B5EF4-FFF2-40B4-BE49-F238E27FC236}">
                <a16:creationId xmlns:a16="http://schemas.microsoft.com/office/drawing/2014/main" id="{27304883-37EC-4713-B83C-768ABFBDFDA7}"/>
              </a:ext>
            </a:extLst>
          </p:cNvPr>
          <p:cNvSpPr txBox="1"/>
          <p:nvPr/>
        </p:nvSpPr>
        <p:spPr>
          <a:xfrm flipH="1">
            <a:off x="-69423" y="1121193"/>
            <a:ext cx="1524511" cy="338554"/>
          </a:xfrm>
          <a:prstGeom prst="rect">
            <a:avLst/>
          </a:prstGeom>
          <a:noFill/>
        </p:spPr>
        <p:txBody>
          <a:bodyPr wrap="square" rtlCol="0">
            <a:spAutoFit/>
          </a:bodyPr>
          <a:lstStyle/>
          <a:p>
            <a:r>
              <a:rPr lang="de-DE" sz="1600" b="1" baseline="30000" dirty="0"/>
              <a:t>115</a:t>
            </a:r>
            <a:r>
              <a:rPr lang="de-DE" sz="1600" b="1" dirty="0"/>
              <a:t>In</a:t>
            </a:r>
            <a:r>
              <a:rPr lang="de-DE" sz="1600" b="1" baseline="30000" dirty="0"/>
              <a:t>+</a:t>
            </a:r>
            <a:r>
              <a:rPr lang="de-DE" sz="1600" b="1" dirty="0"/>
              <a:t>/</a:t>
            </a:r>
            <a:r>
              <a:rPr lang="de-DE" sz="1600" b="1" baseline="30000" dirty="0"/>
              <a:t>171</a:t>
            </a:r>
            <a:r>
              <a:rPr lang="de-DE" sz="1600" b="1" dirty="0"/>
              <a:t>Yb</a:t>
            </a:r>
            <a:r>
              <a:rPr lang="de-DE" sz="1600" b="1" baseline="30000" dirty="0"/>
              <a:t>+</a:t>
            </a:r>
            <a:endParaRPr lang="de-DE" sz="1600" b="1" dirty="0"/>
          </a:p>
        </p:txBody>
      </p:sp>
      <p:sp>
        <p:nvSpPr>
          <p:cNvPr id="20" name="Textfeld 19">
            <a:extLst>
              <a:ext uri="{FF2B5EF4-FFF2-40B4-BE49-F238E27FC236}">
                <a16:creationId xmlns:a16="http://schemas.microsoft.com/office/drawing/2014/main" id="{8F665862-23D7-49CF-A5BE-D844D693A523}"/>
              </a:ext>
            </a:extLst>
          </p:cNvPr>
          <p:cNvSpPr txBox="1"/>
          <p:nvPr/>
        </p:nvSpPr>
        <p:spPr>
          <a:xfrm flipH="1">
            <a:off x="-90295" y="3274068"/>
            <a:ext cx="1524511" cy="338554"/>
          </a:xfrm>
          <a:prstGeom prst="rect">
            <a:avLst/>
          </a:prstGeom>
          <a:noFill/>
        </p:spPr>
        <p:txBody>
          <a:bodyPr wrap="square" rtlCol="0">
            <a:spAutoFit/>
          </a:bodyPr>
          <a:lstStyle/>
          <a:p>
            <a:r>
              <a:rPr lang="de-DE" sz="1600" b="1" baseline="30000" dirty="0"/>
              <a:t>115</a:t>
            </a:r>
            <a:r>
              <a:rPr lang="de-DE" sz="1600" b="1" dirty="0"/>
              <a:t>In</a:t>
            </a:r>
            <a:r>
              <a:rPr lang="de-DE" sz="1600" b="1" baseline="30000" dirty="0"/>
              <a:t>+</a:t>
            </a:r>
            <a:r>
              <a:rPr lang="de-DE" sz="1600" b="1" dirty="0"/>
              <a:t>/</a:t>
            </a:r>
            <a:r>
              <a:rPr lang="de-DE" sz="1600" b="1" baseline="30000" dirty="0"/>
              <a:t>87</a:t>
            </a:r>
            <a:r>
              <a:rPr lang="de-DE" sz="1600" b="1" dirty="0"/>
              <a:t>Sr</a:t>
            </a:r>
          </a:p>
        </p:txBody>
      </p:sp>
      <p:sp>
        <p:nvSpPr>
          <p:cNvPr id="21" name="TextBox 15">
            <a:extLst>
              <a:ext uri="{FF2B5EF4-FFF2-40B4-BE49-F238E27FC236}">
                <a16:creationId xmlns:a16="http://schemas.microsoft.com/office/drawing/2014/main" id="{28D9608D-3E7E-F8AC-9811-E1A27F640945}"/>
              </a:ext>
            </a:extLst>
          </p:cNvPr>
          <p:cNvSpPr txBox="1"/>
          <p:nvPr/>
        </p:nvSpPr>
        <p:spPr>
          <a:xfrm>
            <a:off x="400051" y="6140240"/>
            <a:ext cx="12037217" cy="430887"/>
          </a:xfrm>
          <a:prstGeom prst="rect">
            <a:avLst/>
          </a:prstGeom>
          <a:noFill/>
        </p:spPr>
        <p:txBody>
          <a:bodyPr wrap="square">
            <a:spAutoFit/>
          </a:bodyPr>
          <a:lstStyle/>
          <a:p>
            <a:r>
              <a:rPr lang="de-DE" sz="2200" dirty="0" err="1">
                <a:latin typeface="+mj-lt"/>
                <a:cs typeface="Calibri" panose="020F0502020204030204" pitchFamily="34" charset="0"/>
              </a:rPr>
              <a:t>clock</a:t>
            </a:r>
            <a:r>
              <a:rPr lang="de-DE" sz="2200" dirty="0">
                <a:latin typeface="+mj-lt"/>
                <a:cs typeface="Calibri" panose="020F0502020204030204" pitchFamily="34" charset="0"/>
              </a:rPr>
              <a:t> </a:t>
            </a:r>
            <a:r>
              <a:rPr lang="de-DE" sz="2200" dirty="0" err="1">
                <a:latin typeface="+mj-lt"/>
                <a:cs typeface="Calibri" panose="020F0502020204030204" pitchFamily="34" charset="0"/>
              </a:rPr>
              <a:t>transition</a:t>
            </a:r>
            <a:r>
              <a:rPr lang="de-DE" sz="2200" dirty="0">
                <a:latin typeface="+mj-lt"/>
                <a:cs typeface="Calibri" panose="020F0502020204030204" pitchFamily="34" charset="0"/>
              </a:rPr>
              <a:t> </a:t>
            </a:r>
            <a:r>
              <a:rPr lang="de-DE" sz="2200" dirty="0" err="1">
                <a:latin typeface="+mj-lt"/>
                <a:cs typeface="Calibri" panose="020F0502020204030204" pitchFamily="34" charset="0"/>
              </a:rPr>
              <a:t>of</a:t>
            </a:r>
            <a:r>
              <a:rPr lang="de-DE" sz="2200" dirty="0">
                <a:latin typeface="+mj-lt"/>
                <a:cs typeface="Calibri" panose="020F0502020204030204" pitchFamily="34" charset="0"/>
              </a:rPr>
              <a:t> </a:t>
            </a:r>
            <a:r>
              <a:rPr lang="de-DE" sz="2200" b="1" dirty="0">
                <a:latin typeface="+mj-lt"/>
                <a:cs typeface="Calibri" panose="020F0502020204030204" pitchFamily="34" charset="0"/>
              </a:rPr>
              <a:t>all 8 In</a:t>
            </a:r>
            <a:r>
              <a:rPr lang="de-DE" sz="2200" b="1" baseline="30000" dirty="0">
                <a:latin typeface="+mj-lt"/>
                <a:cs typeface="Calibri" panose="020F0502020204030204" pitchFamily="34" charset="0"/>
              </a:rPr>
              <a:t>+</a:t>
            </a:r>
            <a:r>
              <a:rPr lang="de-DE" sz="2200" b="1" dirty="0">
                <a:latin typeface="+mj-lt"/>
                <a:cs typeface="Calibri" panose="020F0502020204030204" pitchFamily="34" charset="0"/>
              </a:rPr>
              <a:t> </a:t>
            </a:r>
            <a:r>
              <a:rPr lang="de-DE" sz="2200" b="1" dirty="0" err="1">
                <a:latin typeface="+mj-lt"/>
                <a:cs typeface="Calibri" panose="020F0502020204030204" pitchFamily="34" charset="0"/>
              </a:rPr>
              <a:t>ions</a:t>
            </a:r>
            <a:r>
              <a:rPr lang="de-DE" sz="2200" b="1" dirty="0">
                <a:latin typeface="+mj-lt"/>
                <a:cs typeface="Calibri" panose="020F0502020204030204" pitchFamily="34" charset="0"/>
              </a:rPr>
              <a:t> </a:t>
            </a:r>
            <a:r>
              <a:rPr lang="de-DE" sz="2200" dirty="0">
                <a:latin typeface="+mj-lt"/>
                <a:cs typeface="Calibri" panose="020F0502020204030204" pitchFamily="34" charset="0"/>
              </a:rPr>
              <a:t>@ 120ms pulse time </a:t>
            </a:r>
            <a:r>
              <a:rPr lang="de-DE" sz="2200" dirty="0">
                <a:latin typeface="+mj-lt"/>
                <a:cs typeface="Calibri" panose="020F0502020204030204" pitchFamily="34" charset="0"/>
                <a:sym typeface="Wingdings" panose="05000000000000000000" pitchFamily="2" charset="2"/>
              </a:rPr>
              <a:t> </a:t>
            </a:r>
            <a:r>
              <a:rPr lang="de-DE" sz="2200" b="1" dirty="0" err="1">
                <a:latin typeface="+mj-lt"/>
                <a:cs typeface="Calibri" panose="020F0502020204030204" pitchFamily="34" charset="0"/>
                <a:sym typeface="Wingdings" panose="05000000000000000000" pitchFamily="2" charset="2"/>
              </a:rPr>
              <a:t>no</a:t>
            </a:r>
            <a:r>
              <a:rPr lang="de-DE" sz="2200" b="1" dirty="0">
                <a:latin typeface="+mj-lt"/>
                <a:cs typeface="Calibri" panose="020F0502020204030204" pitchFamily="34" charset="0"/>
                <a:sym typeface="Wingdings" panose="05000000000000000000" pitchFamily="2" charset="2"/>
              </a:rPr>
              <a:t> </a:t>
            </a:r>
            <a:r>
              <a:rPr lang="de-DE" sz="2200" b="1" dirty="0" err="1">
                <a:latin typeface="+mj-lt"/>
                <a:cs typeface="Calibri" panose="020F0502020204030204" pitchFamily="34" charset="0"/>
                <a:sym typeface="Wingdings" panose="05000000000000000000" pitchFamily="2" charset="2"/>
              </a:rPr>
              <a:t>loss</a:t>
            </a:r>
            <a:r>
              <a:rPr lang="de-DE" sz="2200" b="1" dirty="0">
                <a:latin typeface="+mj-lt"/>
                <a:cs typeface="Calibri" panose="020F0502020204030204" pitchFamily="34" charset="0"/>
                <a:sym typeface="Wingdings" panose="05000000000000000000" pitchFamily="2" charset="2"/>
              </a:rPr>
              <a:t> </a:t>
            </a:r>
            <a:r>
              <a:rPr lang="de-DE" sz="2200" b="1" dirty="0" err="1">
                <a:latin typeface="+mj-lt"/>
                <a:cs typeface="Calibri" panose="020F0502020204030204" pitchFamily="34" charset="0"/>
                <a:sym typeface="Wingdings" panose="05000000000000000000" pitchFamily="2" charset="2"/>
              </a:rPr>
              <a:t>of</a:t>
            </a:r>
            <a:r>
              <a:rPr lang="de-DE" sz="2200" b="1" dirty="0">
                <a:latin typeface="+mj-lt"/>
                <a:cs typeface="Calibri" panose="020F0502020204030204" pitchFamily="34" charset="0"/>
                <a:sym typeface="Wingdings" panose="05000000000000000000" pitchFamily="2" charset="2"/>
              </a:rPr>
              <a:t> </a:t>
            </a:r>
            <a:r>
              <a:rPr lang="de-DE" sz="2200" b="1" dirty="0" err="1">
                <a:latin typeface="+mj-lt"/>
                <a:cs typeface="Calibri" panose="020F0502020204030204" pitchFamily="34" charset="0"/>
                <a:sym typeface="Wingdings" panose="05000000000000000000" pitchFamily="2" charset="2"/>
              </a:rPr>
              <a:t>contrast</a:t>
            </a:r>
            <a:r>
              <a:rPr lang="de-DE" sz="2200" b="1" dirty="0">
                <a:latin typeface="+mj-lt"/>
                <a:cs typeface="Calibri" panose="020F0502020204030204" pitchFamily="34" charset="0"/>
                <a:sym typeface="Wingdings" panose="05000000000000000000" pitchFamily="2" charset="2"/>
              </a:rPr>
              <a:t> </a:t>
            </a:r>
            <a:r>
              <a:rPr lang="de-DE" sz="2200" dirty="0" err="1">
                <a:latin typeface="+mj-lt"/>
                <a:cs typeface="Calibri" panose="020F0502020204030204" pitchFamily="34" charset="0"/>
                <a:sym typeface="Wingdings" panose="05000000000000000000" pitchFamily="2" charset="2"/>
              </a:rPr>
              <a:t>observed</a:t>
            </a:r>
            <a:endParaRPr lang="de-DE" sz="2200" dirty="0">
              <a:latin typeface="+mj-lt"/>
              <a:cs typeface="Calibri" panose="020F0502020204030204" pitchFamily="34" charset="0"/>
            </a:endParaRPr>
          </a:p>
        </p:txBody>
      </p:sp>
    </p:spTree>
    <p:extLst>
      <p:ext uri="{BB962C8B-B14F-4D97-AF65-F5344CB8AC3E}">
        <p14:creationId xmlns:p14="http://schemas.microsoft.com/office/powerpoint/2010/main" val="98456500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1A6F05FB-B4C0-432E-A652-52CC2E6D6F88}"/>
              </a:ext>
            </a:extLst>
          </p:cNvPr>
          <p:cNvSpPr>
            <a:spLocks noGrp="1"/>
          </p:cNvSpPr>
          <p:nvPr>
            <p:ph type="subTitle" idx="1"/>
          </p:nvPr>
        </p:nvSpPr>
        <p:spPr/>
        <p:txBody>
          <a:bodyPr/>
          <a:lstStyle/>
          <a:p>
            <a:pPr algn="ctr"/>
            <a:r>
              <a:rPr lang="de-DE" sz="3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Multi-</a:t>
            </a:r>
            <a:r>
              <a:rPr lang="de-DE" sz="360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ion</a:t>
            </a:r>
            <a:r>
              <a:rPr lang="de-DE" sz="3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sz="3600" dirty="0" err="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spectroscopy</a:t>
            </a:r>
            <a:endParaRPr lang="de-DE" sz="3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11" name="Gruppieren 10">
            <a:extLst>
              <a:ext uri="{FF2B5EF4-FFF2-40B4-BE49-F238E27FC236}">
                <a16:creationId xmlns:a16="http://schemas.microsoft.com/office/drawing/2014/main" id="{92AC1C57-4AA4-47E8-8D42-C6A88B33D35D}"/>
              </a:ext>
            </a:extLst>
          </p:cNvPr>
          <p:cNvGrpSpPr>
            <a:grpSpLocks noChangeAspect="1"/>
          </p:cNvGrpSpPr>
          <p:nvPr/>
        </p:nvGrpSpPr>
        <p:grpSpPr>
          <a:xfrm>
            <a:off x="237589" y="2329135"/>
            <a:ext cx="8859750" cy="3368611"/>
            <a:chOff x="68291" y="1590681"/>
            <a:chExt cx="9295303" cy="3534215"/>
          </a:xfrm>
        </p:grpSpPr>
        <p:sp>
          <p:nvSpPr>
            <p:cNvPr id="13" name="Textfeld 12">
              <a:extLst>
                <a:ext uri="{FF2B5EF4-FFF2-40B4-BE49-F238E27FC236}">
                  <a16:creationId xmlns:a16="http://schemas.microsoft.com/office/drawing/2014/main" id="{6002DD1D-4FEB-4029-989C-D0BA6951DF2E}"/>
                </a:ext>
              </a:extLst>
            </p:cNvPr>
            <p:cNvSpPr txBox="1"/>
            <p:nvPr/>
          </p:nvSpPr>
          <p:spPr>
            <a:xfrm>
              <a:off x="68291" y="1590681"/>
              <a:ext cx="9295303" cy="678105"/>
            </a:xfrm>
            <a:prstGeom prst="rect">
              <a:avLst/>
            </a:prstGeom>
            <a:noFill/>
          </p:spPr>
          <p:txBody>
            <a:bodyPr wrap="square" rtlCol="0">
              <a:spAutoFit/>
            </a:bodyPr>
            <a:lstStyle/>
            <a:p>
              <a:r>
                <a:rPr lang="de-DE" sz="3600" b="1" dirty="0">
                  <a:solidFill>
                    <a:srgbClr val="0000FF"/>
                  </a:solidFill>
                </a:rPr>
                <a:t>•    •    </a:t>
              </a:r>
              <a:r>
                <a:rPr lang="de-DE" sz="3600" b="1" dirty="0">
                  <a:solidFill>
                    <a:srgbClr val="FF00FF"/>
                  </a:solidFill>
                </a:rPr>
                <a:t>•   </a:t>
              </a:r>
              <a:r>
                <a:rPr lang="de-DE" sz="3600" b="1" dirty="0">
                  <a:solidFill>
                    <a:srgbClr val="0000FF"/>
                  </a:solidFill>
                </a:rPr>
                <a:t> •</a:t>
              </a:r>
              <a:r>
                <a:rPr lang="de-DE" sz="3600" b="1" dirty="0">
                  <a:solidFill>
                    <a:srgbClr val="0070C0"/>
                  </a:solidFill>
                </a:rPr>
                <a:t>    </a:t>
              </a:r>
              <a:r>
                <a:rPr lang="de-DE" sz="3600" b="1" dirty="0">
                  <a:solidFill>
                    <a:srgbClr val="FF00FF"/>
                  </a:solidFill>
                </a:rPr>
                <a:t>•</a:t>
              </a:r>
              <a:r>
                <a:rPr lang="de-DE" sz="3600" b="1" dirty="0">
                  <a:solidFill>
                    <a:srgbClr val="FFC000"/>
                  </a:solidFill>
                </a:rPr>
                <a:t>    </a:t>
              </a:r>
              <a:r>
                <a:rPr lang="de-DE" sz="3600" b="1" dirty="0">
                  <a:solidFill>
                    <a:srgbClr val="0000FF"/>
                  </a:solidFill>
                </a:rPr>
                <a:t>•</a:t>
              </a:r>
              <a:r>
                <a:rPr lang="de-DE" sz="3600" b="1" dirty="0">
                  <a:solidFill>
                    <a:srgbClr val="FFC000"/>
                  </a:solidFill>
                </a:rPr>
                <a:t>    </a:t>
              </a:r>
              <a:r>
                <a:rPr lang="de-DE" sz="3600" b="1" dirty="0">
                  <a:solidFill>
                    <a:srgbClr val="FF00FF"/>
                  </a:solidFill>
                </a:rPr>
                <a:t>•</a:t>
              </a:r>
              <a:r>
                <a:rPr lang="de-DE" sz="3600" b="1" dirty="0">
                  <a:solidFill>
                    <a:srgbClr val="0070C0"/>
                  </a:solidFill>
                </a:rPr>
                <a:t>    </a:t>
              </a:r>
              <a:r>
                <a:rPr lang="de-DE" sz="3600" b="1" dirty="0">
                  <a:solidFill>
                    <a:srgbClr val="0000FF"/>
                  </a:solidFill>
                </a:rPr>
                <a:t>•   </a:t>
              </a:r>
              <a:r>
                <a:rPr lang="de-DE" sz="3600" b="1" dirty="0">
                  <a:solidFill>
                    <a:srgbClr val="0070C0"/>
                  </a:solidFill>
                </a:rPr>
                <a:t> </a:t>
              </a:r>
              <a:r>
                <a:rPr lang="de-DE" sz="3600" b="1" dirty="0">
                  <a:solidFill>
                    <a:srgbClr val="FF00FF"/>
                  </a:solidFill>
                </a:rPr>
                <a:t>•   </a:t>
              </a:r>
              <a:r>
                <a:rPr lang="de-DE" sz="3600" b="1" dirty="0">
                  <a:solidFill>
                    <a:srgbClr val="FFC000"/>
                  </a:solidFill>
                </a:rPr>
                <a:t> </a:t>
              </a:r>
              <a:r>
                <a:rPr lang="de-DE" sz="3600" b="1" dirty="0">
                  <a:solidFill>
                    <a:srgbClr val="0000FF"/>
                  </a:solidFill>
                </a:rPr>
                <a:t>•   </a:t>
              </a:r>
              <a:r>
                <a:rPr lang="de-DE" sz="3600" b="1" dirty="0">
                  <a:solidFill>
                    <a:srgbClr val="FFC000"/>
                  </a:solidFill>
                </a:rPr>
                <a:t> </a:t>
              </a:r>
              <a:r>
                <a:rPr lang="de-DE" sz="3600" b="1" dirty="0">
                  <a:solidFill>
                    <a:srgbClr val="0000FF"/>
                  </a:solidFill>
                </a:rPr>
                <a:t>•</a:t>
              </a:r>
              <a:r>
                <a:rPr lang="de-DE" sz="3600" b="1" dirty="0">
                  <a:solidFill>
                    <a:srgbClr val="FFC000"/>
                  </a:solidFill>
                </a:rPr>
                <a:t>    </a:t>
              </a:r>
              <a:r>
                <a:rPr lang="de-DE" sz="3600" b="1" dirty="0">
                  <a:solidFill>
                    <a:srgbClr val="0000FF"/>
                  </a:solidFill>
                </a:rPr>
                <a:t>•</a:t>
              </a:r>
              <a:endParaRPr lang="en-US" sz="3600" dirty="0"/>
            </a:p>
          </p:txBody>
        </p:sp>
        <p:pic>
          <p:nvPicPr>
            <p:cNvPr id="14" name="Grafik 13">
              <a:extLst>
                <a:ext uri="{FF2B5EF4-FFF2-40B4-BE49-F238E27FC236}">
                  <a16:creationId xmlns:a16="http://schemas.microsoft.com/office/drawing/2014/main" id="{EF5A1498-88CB-4A03-84E1-6F79941C12E3}"/>
                </a:ext>
              </a:extLst>
            </p:cNvPr>
            <p:cNvPicPr>
              <a:picLocks noChangeAspect="1"/>
            </p:cNvPicPr>
            <p:nvPr/>
          </p:nvPicPr>
          <p:blipFill rotWithShape="1">
            <a:blip r:embed="rId3">
              <a:extLst>
                <a:ext uri="{28A0092B-C50C-407E-A947-70E740481C1C}">
                  <a14:useLocalDpi xmlns:a14="http://schemas.microsoft.com/office/drawing/2010/main" val="0"/>
                </a:ext>
              </a:extLst>
            </a:blip>
            <a:srcRect t="10492"/>
            <a:stretch/>
          </p:blipFill>
          <p:spPr>
            <a:xfrm>
              <a:off x="205036" y="2268786"/>
              <a:ext cx="6654357" cy="2856110"/>
            </a:xfrm>
            <a:prstGeom prst="rect">
              <a:avLst/>
            </a:prstGeom>
          </p:spPr>
        </p:pic>
      </p:grpSp>
      <p:sp>
        <p:nvSpPr>
          <p:cNvPr id="23" name="Textfeld 22">
            <a:extLst>
              <a:ext uri="{FF2B5EF4-FFF2-40B4-BE49-F238E27FC236}">
                <a16:creationId xmlns:a16="http://schemas.microsoft.com/office/drawing/2014/main" id="{57719856-81A0-48DC-9F53-465DBD2AB96F}"/>
              </a:ext>
            </a:extLst>
          </p:cNvPr>
          <p:cNvSpPr txBox="1"/>
          <p:nvPr/>
        </p:nvSpPr>
        <p:spPr>
          <a:xfrm>
            <a:off x="367929" y="1977022"/>
            <a:ext cx="4916731" cy="369332"/>
          </a:xfrm>
          <a:prstGeom prst="rect">
            <a:avLst/>
          </a:prstGeom>
          <a:noFill/>
        </p:spPr>
        <p:txBody>
          <a:bodyPr wrap="none" rtlCol="0">
            <a:spAutoFit/>
          </a:bodyPr>
          <a:lstStyle/>
          <a:p>
            <a:r>
              <a:rPr lang="en-US" b="1" dirty="0"/>
              <a:t>Spatially resolved individual In</a:t>
            </a:r>
            <a:r>
              <a:rPr lang="en-US" b="1" baseline="30000" dirty="0"/>
              <a:t>+</a:t>
            </a:r>
            <a:r>
              <a:rPr lang="en-US" b="1" dirty="0"/>
              <a:t> ion signals</a:t>
            </a:r>
          </a:p>
        </p:txBody>
      </p:sp>
      <p:sp>
        <p:nvSpPr>
          <p:cNvPr id="24" name="Title 1">
            <a:extLst>
              <a:ext uri="{FF2B5EF4-FFF2-40B4-BE49-F238E27FC236}">
                <a16:creationId xmlns:a16="http://schemas.microsoft.com/office/drawing/2014/main" id="{3229E188-CDC0-4B47-A396-CBC7338A1149}"/>
              </a:ext>
            </a:extLst>
          </p:cNvPr>
          <p:cNvSpPr txBox="1">
            <a:spLocks/>
          </p:cNvSpPr>
          <p:nvPr/>
        </p:nvSpPr>
        <p:spPr>
          <a:xfrm>
            <a:off x="-164520" y="944706"/>
            <a:ext cx="13749995" cy="1325563"/>
          </a:xfrm>
          <a:prstGeom prst="rect">
            <a:avLst/>
          </a:prstGeom>
        </p:spPr>
        <p:txBody>
          <a:bodyPr/>
          <a:lstStyle>
            <a:lvl1pPr algn="ctr" rtl="0" eaLnBrk="0" fontAlgn="base" hangingPunct="0">
              <a:spcBef>
                <a:spcPct val="0"/>
              </a:spcBef>
              <a:spcAft>
                <a:spcPct val="0"/>
              </a:spcAft>
              <a:defRPr sz="4400" kern="1200">
                <a:solidFill>
                  <a:schemeClr val="tx1"/>
                </a:solidFill>
                <a:latin typeface="Arial" pitchFamily="34" charset="0"/>
                <a:ea typeface="+mj-ea"/>
                <a:cs typeface="+mj-cs"/>
              </a:defRPr>
            </a:lvl1pPr>
            <a:lvl2pPr algn="ctr" rtl="0" eaLnBrk="0" fontAlgn="base" hangingPunct="0">
              <a:spcBef>
                <a:spcPct val="0"/>
              </a:spcBef>
              <a:spcAft>
                <a:spcPct val="0"/>
              </a:spcAft>
              <a:defRPr sz="4400">
                <a:solidFill>
                  <a:schemeClr val="tx1"/>
                </a:solidFill>
                <a:latin typeface="Arial" pitchFamily="34" charset="0"/>
              </a:defRPr>
            </a:lvl2pPr>
            <a:lvl3pPr algn="ctr" rtl="0" eaLnBrk="0" fontAlgn="base" hangingPunct="0">
              <a:spcBef>
                <a:spcPct val="0"/>
              </a:spcBef>
              <a:spcAft>
                <a:spcPct val="0"/>
              </a:spcAft>
              <a:defRPr sz="4400">
                <a:solidFill>
                  <a:schemeClr val="tx1"/>
                </a:solidFill>
                <a:latin typeface="Arial" pitchFamily="34" charset="0"/>
              </a:defRPr>
            </a:lvl3pPr>
            <a:lvl4pPr algn="ctr" rtl="0" eaLnBrk="0" fontAlgn="base" hangingPunct="0">
              <a:spcBef>
                <a:spcPct val="0"/>
              </a:spcBef>
              <a:spcAft>
                <a:spcPct val="0"/>
              </a:spcAft>
              <a:defRPr sz="4400">
                <a:solidFill>
                  <a:schemeClr val="tx1"/>
                </a:solidFill>
                <a:latin typeface="Arial" pitchFamily="34" charset="0"/>
              </a:defRPr>
            </a:lvl4pPr>
            <a:lvl5pPr algn="ctr" rtl="0" eaLnBrk="0" fontAlgn="base" hangingPunct="0">
              <a:spcBef>
                <a:spcPct val="0"/>
              </a:spcBef>
              <a:spcAft>
                <a:spcPct val="0"/>
              </a:spcAft>
              <a:defRPr sz="4400">
                <a:solidFill>
                  <a:schemeClr val="tx1"/>
                </a:solidFill>
                <a:latin typeface="Arial"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r>
              <a:rPr lang="de-DE" sz="3200" b="1" dirty="0">
                <a:solidFill>
                  <a:srgbClr val="FF00FF"/>
                </a:solidFill>
              </a:rPr>
              <a:t>• In</a:t>
            </a:r>
            <a:r>
              <a:rPr lang="de-DE" sz="3200" b="1" baseline="30000" dirty="0">
                <a:solidFill>
                  <a:srgbClr val="FF00FF"/>
                </a:solidFill>
              </a:rPr>
              <a:t>+</a:t>
            </a:r>
            <a:r>
              <a:rPr lang="de-DE" sz="3200" b="1" dirty="0">
                <a:solidFill>
                  <a:srgbClr val="FFC000"/>
                </a:solidFill>
              </a:rPr>
              <a:t> </a:t>
            </a:r>
            <a:r>
              <a:rPr lang="de-DE" sz="3200" b="1" dirty="0">
                <a:solidFill>
                  <a:srgbClr val="0000FF"/>
                </a:solidFill>
              </a:rPr>
              <a:t>• </a:t>
            </a:r>
            <a:r>
              <a:rPr lang="de-DE" sz="3200" b="1" dirty="0" err="1">
                <a:solidFill>
                  <a:srgbClr val="0000FF"/>
                </a:solidFill>
              </a:rPr>
              <a:t>Yb</a:t>
            </a:r>
            <a:r>
              <a:rPr lang="de-DE" sz="3200" b="1" baseline="30000" dirty="0">
                <a:solidFill>
                  <a:srgbClr val="0000FF"/>
                </a:solidFill>
              </a:rPr>
              <a:t>+                                                                                                          </a:t>
            </a:r>
            <a:r>
              <a:rPr lang="de-DE" sz="3200" b="1" dirty="0"/>
              <a:t>4In</a:t>
            </a:r>
            <a:r>
              <a:rPr lang="de-DE" sz="3200" b="1" baseline="30000" dirty="0"/>
              <a:t>+</a:t>
            </a:r>
            <a:r>
              <a:rPr lang="de-DE" sz="3200" b="1" dirty="0"/>
              <a:t> 8Yb</a:t>
            </a:r>
            <a:r>
              <a:rPr lang="de-DE" sz="3200" b="1" baseline="30000" dirty="0"/>
              <a:t>+ 					</a:t>
            </a:r>
            <a:r>
              <a:rPr lang="de-DE" sz="3200" b="1" dirty="0">
                <a:solidFill>
                  <a:srgbClr val="0000FF"/>
                </a:solidFill>
              </a:rPr>
              <a:t>			     </a:t>
            </a:r>
            <a:endParaRPr lang="en-GB" sz="3200" b="1" baseline="30000" dirty="0"/>
          </a:p>
        </p:txBody>
      </p:sp>
      <p:pic>
        <p:nvPicPr>
          <p:cNvPr id="25" name="Grafik 24">
            <a:extLst>
              <a:ext uri="{FF2B5EF4-FFF2-40B4-BE49-F238E27FC236}">
                <a16:creationId xmlns:a16="http://schemas.microsoft.com/office/drawing/2014/main" id="{F47B80C6-D56F-4455-9221-A9FC804D54BD}"/>
              </a:ext>
            </a:extLst>
          </p:cNvPr>
          <p:cNvPicPr>
            <a:picLocks noChangeAspect="1"/>
          </p:cNvPicPr>
          <p:nvPr/>
        </p:nvPicPr>
        <p:blipFill rotWithShape="1">
          <a:blip r:embed="rId4"/>
          <a:srcRect l="2745"/>
          <a:stretch/>
        </p:blipFill>
        <p:spPr>
          <a:xfrm>
            <a:off x="6907342" y="2329135"/>
            <a:ext cx="4993897" cy="3680815"/>
          </a:xfrm>
          <a:prstGeom prst="rect">
            <a:avLst/>
          </a:prstGeom>
        </p:spPr>
      </p:pic>
      <p:sp>
        <p:nvSpPr>
          <p:cNvPr id="27" name="TextBox 15">
            <a:extLst>
              <a:ext uri="{FF2B5EF4-FFF2-40B4-BE49-F238E27FC236}">
                <a16:creationId xmlns:a16="http://schemas.microsoft.com/office/drawing/2014/main" id="{AE327FF3-823C-4B9B-8D51-84A4D181A244}"/>
              </a:ext>
            </a:extLst>
          </p:cNvPr>
          <p:cNvSpPr txBox="1"/>
          <p:nvPr/>
        </p:nvSpPr>
        <p:spPr>
          <a:xfrm>
            <a:off x="7492413" y="1932709"/>
            <a:ext cx="4624551" cy="369332"/>
          </a:xfrm>
          <a:prstGeom prst="rect">
            <a:avLst/>
          </a:prstGeom>
          <a:noFill/>
        </p:spPr>
        <p:txBody>
          <a:bodyPr wrap="square">
            <a:spAutoFit/>
          </a:bodyPr>
          <a:lstStyle/>
          <a:p>
            <a:r>
              <a:rPr lang="de-DE" dirty="0">
                <a:sym typeface="Wingdings" pitchFamily="2" charset="2"/>
              </a:rPr>
              <a:t>All </a:t>
            </a:r>
            <a:r>
              <a:rPr lang="de-DE" dirty="0" err="1">
                <a:sym typeface="Wingdings" pitchFamily="2" charset="2"/>
              </a:rPr>
              <a:t>ions</a:t>
            </a:r>
            <a:r>
              <a:rPr lang="de-DE" dirty="0">
                <a:sym typeface="Wingdings" pitchFamily="2" charset="2"/>
              </a:rPr>
              <a:t> </a:t>
            </a:r>
            <a:r>
              <a:rPr lang="de-DE" dirty="0" err="1">
                <a:sym typeface="Wingdings" pitchFamily="2" charset="2"/>
              </a:rPr>
              <a:t>contribute</a:t>
            </a:r>
            <a:r>
              <a:rPr lang="de-DE" dirty="0">
                <a:sym typeface="Wingdings" pitchFamily="2" charset="2"/>
              </a:rPr>
              <a:t> </a:t>
            </a:r>
            <a:r>
              <a:rPr lang="de-DE" dirty="0" err="1">
                <a:sym typeface="Wingdings" pitchFamily="2" charset="2"/>
              </a:rPr>
              <a:t>with</a:t>
            </a:r>
            <a:r>
              <a:rPr lang="de-DE" dirty="0">
                <a:sym typeface="Wingdings" pitchFamily="2" charset="2"/>
              </a:rPr>
              <a:t> </a:t>
            </a:r>
            <a:r>
              <a:rPr lang="de-DE" dirty="0" err="1">
                <a:sym typeface="Wingdings" pitchFamily="2" charset="2"/>
              </a:rPr>
              <a:t>the</a:t>
            </a:r>
            <a:r>
              <a:rPr lang="de-DE" dirty="0">
                <a:sym typeface="Wingdings" pitchFamily="2" charset="2"/>
              </a:rPr>
              <a:t> same </a:t>
            </a:r>
            <a:r>
              <a:rPr lang="de-DE" dirty="0" err="1">
                <a:sym typeface="Wingdings" pitchFamily="2" charset="2"/>
              </a:rPr>
              <a:t>contrast</a:t>
            </a:r>
            <a:r>
              <a:rPr lang="de-DE" dirty="0">
                <a:sym typeface="Wingdings" pitchFamily="2" charset="2"/>
              </a:rPr>
              <a:t>:</a:t>
            </a:r>
            <a:endParaRPr lang="de-DE" dirty="0"/>
          </a:p>
        </p:txBody>
      </p:sp>
    </p:spTree>
    <p:extLst>
      <p:ext uri="{BB962C8B-B14F-4D97-AF65-F5344CB8AC3E}">
        <p14:creationId xmlns:p14="http://schemas.microsoft.com/office/powerpoint/2010/main" val="293617702"/>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1A6F05FB-B4C0-432E-A652-52CC2E6D6F88}"/>
              </a:ext>
            </a:extLst>
          </p:cNvPr>
          <p:cNvSpPr>
            <a:spLocks noGrp="1"/>
          </p:cNvSpPr>
          <p:nvPr>
            <p:ph type="subTitle" idx="1"/>
          </p:nvPr>
        </p:nvSpPr>
        <p:spPr/>
        <p:txBody>
          <a:bodyPr/>
          <a:lstStyle/>
          <a:p>
            <a:pPr algn="ctr"/>
            <a:r>
              <a:rPr lang="de-D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Multi-</a:t>
            </a:r>
            <a:r>
              <a:rPr lang="de-DE"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ion</a:t>
            </a:r>
            <a:r>
              <a:rPr lang="de-DE"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 </a:t>
            </a:r>
            <a:r>
              <a:rPr lang="de-DE" dirty="0" err="1">
                <a:effectLst>
                  <a:outerShdw blurRad="38100" dist="38100" dir="2700000" algn="tl">
                    <a:srgbClr val="000000">
                      <a:alpha val="43137"/>
                    </a:srgbClr>
                  </a:outerShdw>
                </a:effectLst>
                <a:latin typeface="Arial" panose="020B0604020202020204" pitchFamily="34" charset="0"/>
                <a:cs typeface="Arial" panose="020B0604020202020204" pitchFamily="34" charset="0"/>
              </a:rPr>
              <a:t>spectroscopy</a:t>
            </a:r>
            <a:endParaRPr lang="de-DE" sz="3600"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pic>
        <p:nvPicPr>
          <p:cNvPr id="15" name="Picture 14">
            <a:extLst>
              <a:ext uri="{FF2B5EF4-FFF2-40B4-BE49-F238E27FC236}">
                <a16:creationId xmlns:a16="http://schemas.microsoft.com/office/drawing/2014/main" id="{36531F35-B224-4F85-89BD-89D18E0411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73655" y="1637634"/>
            <a:ext cx="5387566" cy="3848261"/>
          </a:xfrm>
          <a:prstGeom prst="rect">
            <a:avLst/>
          </a:prstGeom>
        </p:spPr>
      </p:pic>
      <p:sp>
        <p:nvSpPr>
          <p:cNvPr id="12" name="Textfeld 7">
            <a:extLst>
              <a:ext uri="{FF2B5EF4-FFF2-40B4-BE49-F238E27FC236}">
                <a16:creationId xmlns:a16="http://schemas.microsoft.com/office/drawing/2014/main" id="{18CCF771-204C-45F2-935F-C6F97B45FDCA}"/>
              </a:ext>
            </a:extLst>
          </p:cNvPr>
          <p:cNvSpPr txBox="1"/>
          <p:nvPr/>
        </p:nvSpPr>
        <p:spPr>
          <a:xfrm>
            <a:off x="5046942" y="1110009"/>
            <a:ext cx="2854046" cy="584775"/>
          </a:xfrm>
          <a:prstGeom prst="rect">
            <a:avLst/>
          </a:prstGeom>
          <a:noFill/>
        </p:spPr>
        <p:txBody>
          <a:bodyPr wrap="square" rtlCol="0">
            <a:spAutoFit/>
          </a:bodyPr>
          <a:lstStyle/>
          <a:p>
            <a:pPr algn="ctr"/>
            <a:r>
              <a:rPr lang="de-DE" sz="3200" b="1" dirty="0">
                <a:sym typeface="Wingdings" panose="05000000000000000000" pitchFamily="2" charset="2"/>
              </a:rPr>
              <a:t>8In</a:t>
            </a:r>
            <a:r>
              <a:rPr lang="de-DE" sz="3200" b="1" baseline="30000" dirty="0">
                <a:sym typeface="Wingdings" panose="05000000000000000000" pitchFamily="2" charset="2"/>
              </a:rPr>
              <a:t>+</a:t>
            </a:r>
            <a:r>
              <a:rPr lang="de-DE" sz="3200" b="1" dirty="0">
                <a:sym typeface="Wingdings" panose="05000000000000000000" pitchFamily="2" charset="2"/>
              </a:rPr>
              <a:t> &amp; 4Yb</a:t>
            </a:r>
            <a:r>
              <a:rPr lang="de-DE" sz="3200" b="1" baseline="30000" dirty="0">
                <a:sym typeface="Wingdings" panose="05000000000000000000" pitchFamily="2" charset="2"/>
              </a:rPr>
              <a:t>+</a:t>
            </a:r>
            <a:endParaRPr lang="de-DE" sz="3200" b="1" baseline="30000" dirty="0"/>
          </a:p>
        </p:txBody>
      </p:sp>
      <p:sp>
        <p:nvSpPr>
          <p:cNvPr id="16" name="TextBox 15">
            <a:extLst>
              <a:ext uri="{FF2B5EF4-FFF2-40B4-BE49-F238E27FC236}">
                <a16:creationId xmlns:a16="http://schemas.microsoft.com/office/drawing/2014/main" id="{D9485CC5-85E4-4030-BB6D-11520109703E}"/>
              </a:ext>
            </a:extLst>
          </p:cNvPr>
          <p:cNvSpPr txBox="1"/>
          <p:nvPr/>
        </p:nvSpPr>
        <p:spPr>
          <a:xfrm>
            <a:off x="3261796" y="5541894"/>
            <a:ext cx="7012731" cy="723275"/>
          </a:xfrm>
          <a:prstGeom prst="rect">
            <a:avLst/>
          </a:prstGeom>
          <a:noFill/>
        </p:spPr>
        <p:txBody>
          <a:bodyPr wrap="square">
            <a:spAutoFit/>
          </a:bodyPr>
          <a:lstStyle/>
          <a:p>
            <a:r>
              <a:rPr lang="de-DE" dirty="0" err="1"/>
              <a:t>Averaged</a:t>
            </a:r>
            <a:r>
              <a:rPr lang="de-DE" dirty="0"/>
              <a:t> </a:t>
            </a:r>
            <a:r>
              <a:rPr lang="de-DE" dirty="0" err="1"/>
              <a:t>clock</a:t>
            </a:r>
            <a:r>
              <a:rPr lang="de-DE" dirty="0"/>
              <a:t> </a:t>
            </a:r>
            <a:r>
              <a:rPr lang="de-DE" dirty="0" err="1"/>
              <a:t>transition</a:t>
            </a:r>
            <a:r>
              <a:rPr lang="de-DE" dirty="0"/>
              <a:t> </a:t>
            </a:r>
            <a:r>
              <a:rPr lang="de-DE" dirty="0" err="1"/>
              <a:t>of</a:t>
            </a:r>
            <a:r>
              <a:rPr lang="de-DE" dirty="0"/>
              <a:t> all 8 In</a:t>
            </a:r>
            <a:r>
              <a:rPr lang="de-DE" baseline="30000" dirty="0"/>
              <a:t>+</a:t>
            </a:r>
            <a:r>
              <a:rPr lang="de-DE" dirty="0"/>
              <a:t> </a:t>
            </a:r>
            <a:r>
              <a:rPr lang="de-DE" dirty="0" err="1"/>
              <a:t>ions</a:t>
            </a:r>
            <a:r>
              <a:rPr lang="de-DE" dirty="0"/>
              <a:t> @ 120ms pulse time</a:t>
            </a:r>
          </a:p>
          <a:p>
            <a:pPr>
              <a:spcBef>
                <a:spcPts val="600"/>
              </a:spcBef>
            </a:pPr>
            <a:r>
              <a:rPr lang="de-DE" dirty="0">
                <a:sym typeface="Wingdings" panose="05000000000000000000" pitchFamily="2" charset="2"/>
              </a:rPr>
              <a:t> </a:t>
            </a:r>
            <a:r>
              <a:rPr lang="de-DE" dirty="0" err="1">
                <a:sym typeface="Wingdings" panose="05000000000000000000" pitchFamily="2" charset="2"/>
              </a:rPr>
              <a:t>no</a:t>
            </a:r>
            <a:r>
              <a:rPr lang="de-DE" dirty="0">
                <a:sym typeface="Wingdings" panose="05000000000000000000" pitchFamily="2" charset="2"/>
              </a:rPr>
              <a:t> </a:t>
            </a:r>
            <a:r>
              <a:rPr lang="de-DE" dirty="0" err="1">
                <a:sym typeface="Wingdings" panose="05000000000000000000" pitchFamily="2" charset="2"/>
              </a:rPr>
              <a:t>loss</a:t>
            </a:r>
            <a:r>
              <a:rPr lang="de-DE" dirty="0">
                <a:sym typeface="Wingdings" panose="05000000000000000000" pitchFamily="2" charset="2"/>
              </a:rPr>
              <a:t> </a:t>
            </a:r>
            <a:r>
              <a:rPr lang="de-DE" dirty="0" err="1">
                <a:sym typeface="Wingdings" panose="05000000000000000000" pitchFamily="2" charset="2"/>
              </a:rPr>
              <a:t>of</a:t>
            </a:r>
            <a:r>
              <a:rPr lang="de-DE" dirty="0">
                <a:sym typeface="Wingdings" panose="05000000000000000000" pitchFamily="2" charset="2"/>
              </a:rPr>
              <a:t> </a:t>
            </a:r>
            <a:r>
              <a:rPr lang="de-DE" dirty="0" err="1">
                <a:sym typeface="Wingdings" panose="05000000000000000000" pitchFamily="2" charset="2"/>
              </a:rPr>
              <a:t>contrast</a:t>
            </a:r>
            <a:r>
              <a:rPr lang="de-DE" dirty="0">
                <a:sym typeface="Wingdings" panose="05000000000000000000" pitchFamily="2" charset="2"/>
              </a:rPr>
              <a:t> </a:t>
            </a:r>
            <a:r>
              <a:rPr lang="de-DE" dirty="0" err="1">
                <a:sym typeface="Wingdings" panose="05000000000000000000" pitchFamily="2" charset="2"/>
              </a:rPr>
              <a:t>observed</a:t>
            </a:r>
            <a:endParaRPr lang="de-DE" dirty="0"/>
          </a:p>
        </p:txBody>
      </p:sp>
    </p:spTree>
    <p:extLst>
      <p:ext uri="{BB962C8B-B14F-4D97-AF65-F5344CB8AC3E}">
        <p14:creationId xmlns:p14="http://schemas.microsoft.com/office/powerpoint/2010/main" val="4112926144"/>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 name="Picture 46">
            <a:extLst>
              <a:ext uri="{FF2B5EF4-FFF2-40B4-BE49-F238E27FC236}">
                <a16:creationId xmlns:a16="http://schemas.microsoft.com/office/drawing/2014/main" id="{678D7462-B094-3792-A08C-6F46C8575B48}"/>
              </a:ext>
            </a:extLst>
          </p:cNvPr>
          <p:cNvPicPr>
            <a:picLocks noChangeAspect="1"/>
          </p:cNvPicPr>
          <p:nvPr/>
        </p:nvPicPr>
        <p:blipFill rotWithShape="1">
          <a:blip r:embed="rId3">
            <a:extLst>
              <a:ext uri="{28A0092B-C50C-407E-A947-70E740481C1C}">
                <a14:useLocalDpi xmlns:a14="http://schemas.microsoft.com/office/drawing/2010/main" val="0"/>
              </a:ext>
            </a:extLst>
          </a:blip>
          <a:srcRect l="2389" t="23941" r="23647" b="12506"/>
          <a:stretch/>
        </p:blipFill>
        <p:spPr>
          <a:xfrm>
            <a:off x="210763" y="2988140"/>
            <a:ext cx="2151109" cy="1386391"/>
          </a:xfrm>
          <a:prstGeom prst="rect">
            <a:avLst/>
          </a:prstGeom>
        </p:spPr>
      </p:pic>
      <p:sp>
        <p:nvSpPr>
          <p:cNvPr id="23" name="TextBox 22">
            <a:extLst>
              <a:ext uri="{FF2B5EF4-FFF2-40B4-BE49-F238E27FC236}">
                <a16:creationId xmlns:a16="http://schemas.microsoft.com/office/drawing/2014/main" id="{D3753289-AD3D-A643-9358-E8ECDDA42F49}"/>
              </a:ext>
            </a:extLst>
          </p:cNvPr>
          <p:cNvSpPr txBox="1"/>
          <p:nvPr/>
        </p:nvSpPr>
        <p:spPr>
          <a:xfrm>
            <a:off x="385762" y="1396659"/>
            <a:ext cx="8465344" cy="461665"/>
          </a:xfrm>
          <a:prstGeom prst="rect">
            <a:avLst/>
          </a:prstGeom>
          <a:noFill/>
        </p:spPr>
        <p:txBody>
          <a:bodyPr wrap="square" rtlCol="0">
            <a:spAutoFit/>
          </a:bodyPr>
          <a:lstStyle/>
          <a:p>
            <a:r>
              <a:rPr lang="nl-NL" sz="2400" dirty="0">
                <a:latin typeface="Calibri" panose="020F0502020204030204" pitchFamily="34" charset="0"/>
                <a:cs typeface="Calibri" panose="020F0502020204030204" pitchFamily="34" charset="0"/>
              </a:rPr>
              <a:t>Test: radial </a:t>
            </a:r>
            <a:r>
              <a:rPr lang="nl-NL" sz="2400" b="1" dirty="0">
                <a:latin typeface="Calibri" panose="020F0502020204030204" pitchFamily="34" charset="0"/>
                <a:cs typeface="Calibri" panose="020F0502020204030204" pitchFamily="34" charset="0"/>
              </a:rPr>
              <a:t>E3 excitation of 8  </a:t>
            </a:r>
            <a:r>
              <a:rPr lang="nl-NL" sz="2400" b="1" baseline="30000" dirty="0">
                <a:latin typeface="Calibri" panose="020F0502020204030204" pitchFamily="34" charset="0"/>
                <a:cs typeface="Calibri" panose="020F0502020204030204" pitchFamily="34" charset="0"/>
              </a:rPr>
              <a:t>172</a:t>
            </a:r>
            <a:r>
              <a:rPr lang="nl-NL" sz="2400" b="1" dirty="0">
                <a:latin typeface="Calibri" panose="020F0502020204030204" pitchFamily="34" charset="0"/>
                <a:cs typeface="Calibri" panose="020F0502020204030204" pitchFamily="34" charset="0"/>
              </a:rPr>
              <a:t>Yb</a:t>
            </a:r>
            <a:r>
              <a:rPr lang="nl-NL" sz="2400" b="1" baseline="30000" dirty="0">
                <a:latin typeface="Calibri" panose="020F0502020204030204" pitchFamily="34" charset="0"/>
                <a:cs typeface="Calibri" panose="020F0502020204030204" pitchFamily="34" charset="0"/>
              </a:rPr>
              <a:t>+</a:t>
            </a:r>
            <a:r>
              <a:rPr lang="nl-NL" sz="2400" b="1" dirty="0">
                <a:latin typeface="Calibri" panose="020F0502020204030204" pitchFamily="34" charset="0"/>
                <a:cs typeface="Calibri" panose="020F0502020204030204" pitchFamily="34" charset="0"/>
              </a:rPr>
              <a:t> ions </a:t>
            </a:r>
            <a:r>
              <a:rPr lang="nl-NL" sz="2400" dirty="0">
                <a:latin typeface="Calibri" panose="020F0502020204030204" pitchFamily="34" charset="0"/>
                <a:cs typeface="Calibri" panose="020F0502020204030204" pitchFamily="34" charset="0"/>
              </a:rPr>
              <a:t>with a</a:t>
            </a:r>
            <a:r>
              <a:rPr lang="nl-NL" sz="2400" b="1" dirty="0">
                <a:latin typeface="Calibri" panose="020F0502020204030204" pitchFamily="34" charset="0"/>
                <a:cs typeface="Calibri" panose="020F0502020204030204" pitchFamily="34" charset="0"/>
              </a:rPr>
              <a:t> flat-top beam</a:t>
            </a:r>
            <a:endParaRPr lang="en-US" sz="2400" b="1" dirty="0">
              <a:latin typeface="Calibri" panose="020F0502020204030204" pitchFamily="34" charset="0"/>
              <a:cs typeface="Calibri" panose="020F0502020204030204" pitchFamily="34" charset="0"/>
            </a:endParaRPr>
          </a:p>
        </p:txBody>
      </p:sp>
      <p:pic>
        <p:nvPicPr>
          <p:cNvPr id="6" name="Graphic 5">
            <a:extLst>
              <a:ext uri="{FF2B5EF4-FFF2-40B4-BE49-F238E27FC236}">
                <a16:creationId xmlns:a16="http://schemas.microsoft.com/office/drawing/2014/main" id="{D02519B8-CE15-929F-105C-619FD568B54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7129462" y="2491576"/>
            <a:ext cx="4659501" cy="3069446"/>
          </a:xfrm>
          <a:prstGeom prst="rect">
            <a:avLst/>
          </a:prstGeom>
        </p:spPr>
      </p:pic>
      <p:pic>
        <p:nvPicPr>
          <p:cNvPr id="15" name="Graphic 14">
            <a:extLst>
              <a:ext uri="{FF2B5EF4-FFF2-40B4-BE49-F238E27FC236}">
                <a16:creationId xmlns:a16="http://schemas.microsoft.com/office/drawing/2014/main" id="{7926F4F9-2F19-5389-0509-B52978F48144}"/>
              </a:ext>
            </a:extLst>
          </p:cNvPr>
          <p:cNvPicPr>
            <a:picLocks noChangeAspect="1"/>
          </p:cNvPicPr>
          <p:nvPr/>
        </p:nvPicPr>
        <p:blipFill rotWithShape="1">
          <a:blip r:embed="rId6">
            <a:extLst>
              <a:ext uri="{96DAC541-7B7A-43D3-8B79-37D633B846F1}">
                <asvg:svgBlip xmlns:asvg="http://schemas.microsoft.com/office/drawing/2016/SVG/main" r:embed="rId7"/>
              </a:ext>
            </a:extLst>
          </a:blip>
          <a:srcRect l="8907"/>
          <a:stretch/>
        </p:blipFill>
        <p:spPr>
          <a:xfrm>
            <a:off x="210762" y="2571444"/>
            <a:ext cx="6576095" cy="2800656"/>
          </a:xfrm>
          <a:prstGeom prst="rect">
            <a:avLst/>
          </a:prstGeom>
        </p:spPr>
      </p:pic>
      <p:sp>
        <p:nvSpPr>
          <p:cNvPr id="3" name="Text Box 10">
            <a:extLst>
              <a:ext uri="{FF2B5EF4-FFF2-40B4-BE49-F238E27FC236}">
                <a16:creationId xmlns:a16="http://schemas.microsoft.com/office/drawing/2014/main" id="{5DFD18B7-88F5-E320-B4D3-87E4697EB66A}"/>
              </a:ext>
            </a:extLst>
          </p:cNvPr>
          <p:cNvSpPr txBox="1">
            <a:spLocks noChangeArrowheads="1"/>
          </p:cNvSpPr>
          <p:nvPr/>
        </p:nvSpPr>
        <p:spPr bwMode="auto">
          <a:xfrm>
            <a:off x="280236" y="98764"/>
            <a:ext cx="1065118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b="1" dirty="0">
                <a:solidFill>
                  <a:schemeClr val="bg1">
                    <a:lumMod val="95000"/>
                  </a:schemeClr>
                </a:solidFill>
                <a:latin typeface="Calibri" pitchFamily="34" charset="0"/>
              </a:rPr>
              <a:t>Outlook:  </a:t>
            </a:r>
            <a:r>
              <a:rPr lang="de-DE" altLang="de-DE" sz="3600" dirty="0" err="1">
                <a:solidFill>
                  <a:schemeClr val="bg1">
                    <a:lumMod val="95000"/>
                  </a:schemeClr>
                </a:solidFill>
                <a:latin typeface="Calibri" pitchFamily="34" charset="0"/>
              </a:rPr>
              <a:t>prospects</a:t>
            </a:r>
            <a:r>
              <a:rPr lang="de-DE" altLang="de-DE" sz="3600" dirty="0">
                <a:solidFill>
                  <a:schemeClr val="bg1">
                    <a:lumMod val="95000"/>
                  </a:schemeClr>
                </a:solidFill>
                <a:latin typeface="Calibri" pitchFamily="34" charset="0"/>
              </a:rPr>
              <a:t> </a:t>
            </a:r>
            <a:r>
              <a:rPr lang="de-DE" altLang="de-DE" sz="3600" dirty="0" err="1">
                <a:solidFill>
                  <a:schemeClr val="bg1">
                    <a:lumMod val="95000"/>
                  </a:schemeClr>
                </a:solidFill>
                <a:latin typeface="Calibri" pitchFamily="34" charset="0"/>
              </a:rPr>
              <a:t>for</a:t>
            </a:r>
            <a:r>
              <a:rPr lang="de-DE" altLang="de-DE" sz="3600" dirty="0">
                <a:solidFill>
                  <a:schemeClr val="bg1">
                    <a:lumMod val="95000"/>
                  </a:schemeClr>
                </a:solidFill>
                <a:latin typeface="Calibri" pitchFamily="34" charset="0"/>
              </a:rPr>
              <a:t> a </a:t>
            </a:r>
            <a:r>
              <a:rPr lang="de-DE" altLang="de-DE" sz="3600" u="sng" dirty="0">
                <a:solidFill>
                  <a:schemeClr val="bg1">
                    <a:lumMod val="95000"/>
                  </a:schemeClr>
                </a:solidFill>
                <a:latin typeface="Calibri" pitchFamily="34" charset="0"/>
              </a:rPr>
              <a:t>multi-</a:t>
            </a:r>
            <a:r>
              <a:rPr lang="de-DE" altLang="de-DE" sz="3600" u="sng" dirty="0" err="1">
                <a:solidFill>
                  <a:schemeClr val="bg1">
                    <a:lumMod val="95000"/>
                  </a:schemeClr>
                </a:solidFill>
                <a:latin typeface="Calibri" pitchFamily="34" charset="0"/>
              </a:rPr>
              <a:t>ion</a:t>
            </a:r>
            <a:r>
              <a:rPr lang="de-DE" altLang="de-DE" sz="3600" u="sng" dirty="0">
                <a:solidFill>
                  <a:schemeClr val="bg1">
                    <a:lumMod val="95000"/>
                  </a:schemeClr>
                </a:solidFill>
                <a:latin typeface="Calibri" pitchFamily="34" charset="0"/>
              </a:rPr>
              <a:t> </a:t>
            </a:r>
            <a:r>
              <a:rPr lang="de-DE" altLang="de-DE" sz="3600" u="sng" dirty="0" err="1">
                <a:solidFill>
                  <a:schemeClr val="bg1">
                    <a:lumMod val="95000"/>
                  </a:schemeClr>
                </a:solidFill>
                <a:latin typeface="Calibri" pitchFamily="34" charset="0"/>
              </a:rPr>
              <a:t>Yb</a:t>
            </a:r>
            <a:r>
              <a:rPr lang="de-DE" altLang="de-DE" sz="3600" u="sng" baseline="30000" dirty="0">
                <a:solidFill>
                  <a:schemeClr val="bg1">
                    <a:lumMod val="95000"/>
                  </a:schemeClr>
                </a:solidFill>
                <a:latin typeface="Calibri" pitchFamily="34" charset="0"/>
              </a:rPr>
              <a:t>+</a:t>
            </a:r>
            <a:r>
              <a:rPr lang="de-DE" altLang="de-DE" sz="3600" u="sng" dirty="0">
                <a:solidFill>
                  <a:schemeClr val="bg1">
                    <a:lumMod val="95000"/>
                  </a:schemeClr>
                </a:solidFill>
                <a:latin typeface="Calibri" pitchFamily="34" charset="0"/>
              </a:rPr>
              <a:t> </a:t>
            </a:r>
            <a:r>
              <a:rPr lang="de-DE" altLang="de-DE" sz="3600" u="sng" dirty="0" err="1">
                <a:solidFill>
                  <a:schemeClr val="bg1">
                    <a:lumMod val="95000"/>
                  </a:schemeClr>
                </a:solidFill>
                <a:latin typeface="Calibri" pitchFamily="34" charset="0"/>
              </a:rPr>
              <a:t>clock</a:t>
            </a:r>
            <a:r>
              <a:rPr lang="de-DE" altLang="de-DE" sz="3600" u="sng" dirty="0">
                <a:solidFill>
                  <a:schemeClr val="bg1">
                    <a:lumMod val="95000"/>
                  </a:schemeClr>
                </a:solidFill>
                <a:latin typeface="Calibri" pitchFamily="34" charset="0"/>
              </a:rPr>
              <a:t> </a:t>
            </a:r>
            <a:r>
              <a:rPr lang="de-DE" altLang="de-DE" sz="3600" u="sng" dirty="0">
                <a:solidFill>
                  <a:schemeClr val="bg1">
                    <a:lumMod val="95000"/>
                  </a:schemeClr>
                </a:solidFill>
                <a:latin typeface="Calibri" pitchFamily="34" charset="0"/>
                <a:sym typeface="Wingdings" panose="05000000000000000000" pitchFamily="2" charset="2"/>
              </a:rPr>
              <a:t>  </a:t>
            </a:r>
            <a:r>
              <a:rPr lang="de-DE" altLang="de-DE" sz="3600" u="sng" baseline="30000" dirty="0">
                <a:solidFill>
                  <a:schemeClr val="bg1">
                    <a:lumMod val="95000"/>
                  </a:schemeClr>
                </a:solidFill>
                <a:latin typeface="Calibri" pitchFamily="34" charset="0"/>
                <a:sym typeface="Wingdings" panose="05000000000000000000" pitchFamily="2" charset="2"/>
              </a:rPr>
              <a:t>173</a:t>
            </a:r>
            <a:r>
              <a:rPr lang="de-DE" altLang="de-DE" sz="3600" u="sng" dirty="0">
                <a:solidFill>
                  <a:schemeClr val="bg1">
                    <a:lumMod val="95000"/>
                  </a:schemeClr>
                </a:solidFill>
                <a:latin typeface="Calibri" pitchFamily="34" charset="0"/>
                <a:sym typeface="Wingdings" panose="05000000000000000000" pitchFamily="2" charset="2"/>
              </a:rPr>
              <a:t>Yb</a:t>
            </a:r>
            <a:r>
              <a:rPr lang="de-DE" altLang="de-DE" sz="3600" u="sng" baseline="30000" dirty="0">
                <a:solidFill>
                  <a:schemeClr val="bg1">
                    <a:lumMod val="95000"/>
                  </a:schemeClr>
                </a:solidFill>
                <a:latin typeface="Calibri" pitchFamily="34" charset="0"/>
                <a:sym typeface="Wingdings" panose="05000000000000000000" pitchFamily="2" charset="2"/>
              </a:rPr>
              <a:t>+</a:t>
            </a:r>
            <a:endParaRPr lang="de-DE" altLang="de-DE" sz="3600" u="sng" dirty="0">
              <a:solidFill>
                <a:schemeClr val="bg1">
                  <a:lumMod val="95000"/>
                </a:schemeClr>
              </a:solidFill>
              <a:latin typeface="Calibri" pitchFamily="34" charset="0"/>
            </a:endParaRPr>
          </a:p>
        </p:txBody>
      </p:sp>
      <p:sp>
        <p:nvSpPr>
          <p:cNvPr id="2" name="TextBox 22">
            <a:extLst>
              <a:ext uri="{FF2B5EF4-FFF2-40B4-BE49-F238E27FC236}">
                <a16:creationId xmlns:a16="http://schemas.microsoft.com/office/drawing/2014/main" id="{E34D1566-C3A1-93BE-C487-A2E297D087CA}"/>
              </a:ext>
            </a:extLst>
          </p:cNvPr>
          <p:cNvSpPr txBox="1"/>
          <p:nvPr/>
        </p:nvSpPr>
        <p:spPr>
          <a:xfrm>
            <a:off x="385761" y="5836137"/>
            <a:ext cx="11087101" cy="461665"/>
          </a:xfrm>
          <a:prstGeom prst="rect">
            <a:avLst/>
          </a:prstGeom>
          <a:noFill/>
        </p:spPr>
        <p:txBody>
          <a:bodyPr wrap="square" rtlCol="0">
            <a:spAutoFit/>
          </a:bodyPr>
          <a:lstStyle/>
          <a:p>
            <a:r>
              <a:rPr lang="nl-NL" sz="2400" dirty="0">
                <a:latin typeface="Calibri" panose="020F0502020204030204" pitchFamily="34" charset="0"/>
                <a:cs typeface="Calibri" panose="020F0502020204030204" pitchFamily="34" charset="0"/>
              </a:rPr>
              <a:t>Clock spectroscopy with </a:t>
            </a:r>
            <a:r>
              <a:rPr lang="nl-NL" sz="2400" b="1" baseline="30000" dirty="0">
                <a:latin typeface="Calibri" panose="020F0502020204030204" pitchFamily="34" charset="0"/>
                <a:cs typeface="Calibri" panose="020F0502020204030204" pitchFamily="34" charset="0"/>
              </a:rPr>
              <a:t>173</a:t>
            </a:r>
            <a:r>
              <a:rPr lang="nl-NL" sz="2400" b="1" dirty="0">
                <a:latin typeface="Calibri" panose="020F0502020204030204" pitchFamily="34" charset="0"/>
                <a:cs typeface="Calibri" panose="020F0502020204030204" pitchFamily="34" charset="0"/>
              </a:rPr>
              <a:t>Yb</a:t>
            </a:r>
            <a:r>
              <a:rPr lang="nl-NL" sz="2400" b="1" baseline="30000" dirty="0">
                <a:latin typeface="Calibri" panose="020F0502020204030204" pitchFamily="34" charset="0"/>
                <a:cs typeface="Calibri" panose="020F0502020204030204" pitchFamily="34" charset="0"/>
              </a:rPr>
              <a:t>+</a:t>
            </a:r>
            <a:r>
              <a:rPr lang="nl-NL" sz="2400" b="1" dirty="0">
                <a:latin typeface="Calibri" panose="020F0502020204030204" pitchFamily="34" charset="0"/>
                <a:cs typeface="Calibri" panose="020F0502020204030204" pitchFamily="34" charset="0"/>
              </a:rPr>
              <a:t> ions </a:t>
            </a:r>
            <a:r>
              <a:rPr lang="nl-NL" sz="2400" dirty="0">
                <a:latin typeface="Calibri" panose="020F0502020204030204" pitchFamily="34" charset="0"/>
                <a:cs typeface="Calibri" panose="020F0502020204030204" pitchFamily="34" charset="0"/>
              </a:rPr>
              <a:t>would reduce the Stark shift by factor 100 </a:t>
            </a:r>
            <a:r>
              <a:rPr lang="nl-NL" sz="2400" baseline="30000" dirty="0">
                <a:latin typeface="Calibri" panose="020F0502020204030204" pitchFamily="34" charset="0"/>
                <a:cs typeface="Calibri" panose="020F0502020204030204" pitchFamily="34" charset="0"/>
              </a:rPr>
              <a:t> [1]</a:t>
            </a:r>
            <a:endParaRPr lang="en-US" sz="2400" b="1" dirty="0">
              <a:latin typeface="Calibri" panose="020F0502020204030204" pitchFamily="34" charset="0"/>
              <a:cs typeface="Calibri" panose="020F0502020204030204" pitchFamily="34" charset="0"/>
            </a:endParaRPr>
          </a:p>
        </p:txBody>
      </p:sp>
      <p:sp>
        <p:nvSpPr>
          <p:cNvPr id="5" name="Textfeld 4">
            <a:extLst>
              <a:ext uri="{FF2B5EF4-FFF2-40B4-BE49-F238E27FC236}">
                <a16:creationId xmlns:a16="http://schemas.microsoft.com/office/drawing/2014/main" id="{DDB6BF0D-7041-A52D-4658-C504E6853E78}"/>
              </a:ext>
            </a:extLst>
          </p:cNvPr>
          <p:cNvSpPr txBox="1"/>
          <p:nvPr/>
        </p:nvSpPr>
        <p:spPr>
          <a:xfrm>
            <a:off x="385761" y="6331500"/>
            <a:ext cx="6111478" cy="369332"/>
          </a:xfrm>
          <a:prstGeom prst="rect">
            <a:avLst/>
          </a:prstGeom>
          <a:noFill/>
        </p:spPr>
        <p:txBody>
          <a:bodyPr wrap="square">
            <a:spAutoFit/>
          </a:bodyPr>
          <a:lstStyle/>
          <a:p>
            <a:r>
              <a:rPr lang="en-US" dirty="0">
                <a:latin typeface="Calibri" panose="020F0502020204030204" pitchFamily="34" charset="0"/>
                <a:cs typeface="Calibri" panose="020F0502020204030204" pitchFamily="34" charset="0"/>
              </a:rPr>
              <a:t>[1] V. A. </a:t>
            </a:r>
            <a:r>
              <a:rPr lang="en-US" dirty="0" err="1">
                <a:latin typeface="Calibri" panose="020F0502020204030204" pitchFamily="34" charset="0"/>
                <a:cs typeface="Calibri" panose="020F0502020204030204" pitchFamily="34" charset="0"/>
              </a:rPr>
              <a:t>Dzuba</a:t>
            </a:r>
            <a:r>
              <a:rPr lang="en-US" dirty="0">
                <a:latin typeface="Calibri" panose="020F0502020204030204" pitchFamily="34" charset="0"/>
                <a:cs typeface="Calibri" panose="020F0502020204030204" pitchFamily="34" charset="0"/>
              </a:rPr>
              <a:t>, V. V. </a:t>
            </a:r>
            <a:r>
              <a:rPr lang="en-US" dirty="0" err="1">
                <a:latin typeface="Calibri" panose="020F0502020204030204" pitchFamily="34" charset="0"/>
                <a:cs typeface="Calibri" panose="020F0502020204030204" pitchFamily="34" charset="0"/>
              </a:rPr>
              <a:t>Flambaum</a:t>
            </a:r>
            <a:r>
              <a:rPr lang="en-US" dirty="0">
                <a:latin typeface="Calibri" panose="020F0502020204030204" pitchFamily="34" charset="0"/>
                <a:cs typeface="Calibri" panose="020F0502020204030204" pitchFamily="34" charset="0"/>
              </a:rPr>
              <a:t>, Phys. Rev. A (2016)</a:t>
            </a:r>
            <a:endParaRPr lang="de-DE"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817389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a:extLst>
              <a:ext uri="{FF2B5EF4-FFF2-40B4-BE49-F238E27FC236}">
                <a16:creationId xmlns:a16="http://schemas.microsoft.com/office/drawing/2014/main" id="{16A67C2F-7B53-47D3-9912-38700A227FD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2347" y="2110209"/>
            <a:ext cx="5619750" cy="3286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a:extLst>
              <a:ext uri="{FF2B5EF4-FFF2-40B4-BE49-F238E27FC236}">
                <a16:creationId xmlns:a16="http://schemas.microsoft.com/office/drawing/2014/main" id="{C517916C-8B49-432D-B24D-54EB0152391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28138" y="4675188"/>
            <a:ext cx="9058275" cy="13144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245" name="Rechteck 5">
            <a:extLst>
              <a:ext uri="{FF2B5EF4-FFF2-40B4-BE49-F238E27FC236}">
                <a16:creationId xmlns:a16="http://schemas.microsoft.com/office/drawing/2014/main" id="{ABF22DF1-5163-442B-812D-26087A48D139}"/>
              </a:ext>
            </a:extLst>
          </p:cNvPr>
          <p:cNvSpPr>
            <a:spLocks noChangeArrowheads="1"/>
          </p:cNvSpPr>
          <p:nvPr/>
        </p:nvSpPr>
        <p:spPr bwMode="auto">
          <a:xfrm>
            <a:off x="2423135" y="6074236"/>
            <a:ext cx="7652288" cy="369332"/>
          </a:xfrm>
          <a:prstGeom prst="rect">
            <a:avLst/>
          </a:prstGeom>
          <a:solidFill>
            <a:schemeClr val="accent1">
              <a:lumMod val="20000"/>
              <a:lumOff val="80000"/>
            </a:schemeClr>
          </a:solidFill>
          <a:ln>
            <a:noFill/>
          </a:ln>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1" dirty="0">
                <a:latin typeface="Calibri" panose="020F0502020204030204" pitchFamily="34" charset="0"/>
              </a:rPr>
              <a:t>Mehlstäubler </a:t>
            </a:r>
            <a:r>
              <a:rPr lang="de-DE" altLang="de-DE" sz="1800" b="1" i="1" dirty="0">
                <a:latin typeface="Calibri" panose="020F0502020204030204" pitchFamily="34" charset="0"/>
              </a:rPr>
              <a:t>et al., </a:t>
            </a:r>
            <a:r>
              <a:rPr lang="de-DE" altLang="de-DE" sz="1800" b="1" dirty="0">
                <a:latin typeface="Calibri" panose="020F0502020204030204" pitchFamily="34" charset="0"/>
              </a:rPr>
              <a:t>„</a:t>
            </a:r>
            <a:r>
              <a:rPr lang="de-DE" altLang="de-DE" sz="1800" b="1" dirty="0" err="1">
                <a:latin typeface="Calibri" panose="020F0502020204030204" pitchFamily="34" charset="0"/>
              </a:rPr>
              <a:t>Atomic</a:t>
            </a:r>
            <a:r>
              <a:rPr lang="de-DE" altLang="de-DE" sz="1800" b="1" dirty="0">
                <a:latin typeface="Calibri" panose="020F0502020204030204" pitchFamily="34" charset="0"/>
              </a:rPr>
              <a:t> Clocks </a:t>
            </a:r>
            <a:r>
              <a:rPr lang="de-DE" altLang="de-DE" sz="1800" b="1" dirty="0" err="1">
                <a:latin typeface="Calibri" panose="020F0502020204030204" pitchFamily="34" charset="0"/>
              </a:rPr>
              <a:t>for</a:t>
            </a:r>
            <a:r>
              <a:rPr lang="de-DE" altLang="de-DE" sz="1800" b="1" dirty="0">
                <a:latin typeface="Calibri" panose="020F0502020204030204" pitchFamily="34" charset="0"/>
              </a:rPr>
              <a:t> </a:t>
            </a:r>
            <a:r>
              <a:rPr lang="de-DE" altLang="de-DE" sz="1800" b="1" dirty="0" err="1">
                <a:latin typeface="Calibri" panose="020F0502020204030204" pitchFamily="34" charset="0"/>
              </a:rPr>
              <a:t>Geodesy</a:t>
            </a:r>
            <a:r>
              <a:rPr lang="de-DE" altLang="de-DE" sz="1800" b="1" dirty="0">
                <a:latin typeface="Calibri" panose="020F0502020204030204" pitchFamily="34" charset="0"/>
              </a:rPr>
              <a:t>“, Rep. </a:t>
            </a:r>
            <a:r>
              <a:rPr lang="de-DE" altLang="de-DE" sz="1800" b="1" dirty="0" err="1">
                <a:latin typeface="Calibri" panose="020F0502020204030204" pitchFamily="34" charset="0"/>
              </a:rPr>
              <a:t>Prog</a:t>
            </a:r>
            <a:r>
              <a:rPr lang="de-DE" altLang="de-DE" sz="1800" b="1" dirty="0">
                <a:latin typeface="Calibri" panose="020F0502020204030204" pitchFamily="34" charset="0"/>
              </a:rPr>
              <a:t>. Phys. 81, 6 (2018)</a:t>
            </a:r>
          </a:p>
        </p:txBody>
      </p:sp>
      <p:pic>
        <p:nvPicPr>
          <p:cNvPr id="10246" name="Picture 2">
            <a:extLst>
              <a:ext uri="{FF2B5EF4-FFF2-40B4-BE49-F238E27FC236}">
                <a16:creationId xmlns:a16="http://schemas.microsoft.com/office/drawing/2014/main" id="{27681BC8-B27B-45EF-94E7-328BA68328C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62235" y="1292646"/>
            <a:ext cx="1244600" cy="1090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 name="Gerade Verbindung mit Pfeil 2">
            <a:extLst>
              <a:ext uri="{FF2B5EF4-FFF2-40B4-BE49-F238E27FC236}">
                <a16:creationId xmlns:a16="http://schemas.microsoft.com/office/drawing/2014/main" id="{677A8E45-2E51-4910-AB81-26D8BC3038B2}"/>
              </a:ext>
            </a:extLst>
          </p:cNvPr>
          <p:cNvCxnSpPr/>
          <p:nvPr/>
        </p:nvCxnSpPr>
        <p:spPr>
          <a:xfrm flipH="1">
            <a:off x="5310173" y="2383259"/>
            <a:ext cx="676275" cy="549275"/>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0248" name="Textfeld 7">
            <a:extLst>
              <a:ext uri="{FF2B5EF4-FFF2-40B4-BE49-F238E27FC236}">
                <a16:creationId xmlns:a16="http://schemas.microsoft.com/office/drawing/2014/main" id="{67F4B045-043B-4559-9C9C-E78D75F66A06}"/>
              </a:ext>
            </a:extLst>
          </p:cNvPr>
          <p:cNvSpPr txBox="1">
            <a:spLocks noChangeArrowheads="1"/>
          </p:cNvSpPr>
          <p:nvPr/>
        </p:nvSpPr>
        <p:spPr bwMode="auto">
          <a:xfrm>
            <a:off x="5986448" y="1972096"/>
            <a:ext cx="18129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a:solidFill>
                  <a:srgbClr val="FF0000"/>
                </a:solidFill>
              </a:rPr>
              <a:t>Short-range 1/r²</a:t>
            </a:r>
          </a:p>
          <a:p>
            <a:r>
              <a:rPr lang="de-DE" altLang="de-DE">
                <a:solidFill>
                  <a:srgbClr val="FF0000"/>
                </a:solidFill>
              </a:rPr>
              <a:t>local variations</a:t>
            </a:r>
          </a:p>
        </p:txBody>
      </p:sp>
      <p:sp>
        <p:nvSpPr>
          <p:cNvPr id="10249" name="Textfeld 10">
            <a:extLst>
              <a:ext uri="{FF2B5EF4-FFF2-40B4-BE49-F238E27FC236}">
                <a16:creationId xmlns:a16="http://schemas.microsoft.com/office/drawing/2014/main" id="{19B873C6-C84E-463A-9D82-BAE607D06539}"/>
              </a:ext>
            </a:extLst>
          </p:cNvPr>
          <p:cNvSpPr txBox="1">
            <a:spLocks noChangeArrowheads="1"/>
          </p:cNvSpPr>
          <p:nvPr/>
        </p:nvSpPr>
        <p:spPr bwMode="auto">
          <a:xfrm>
            <a:off x="485761" y="1516483"/>
            <a:ext cx="18256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de-DE" altLang="de-DE">
                <a:solidFill>
                  <a:srgbClr val="FF0000"/>
                </a:solidFill>
              </a:rPr>
              <a:t>Long-range 1/r :</a:t>
            </a:r>
          </a:p>
          <a:p>
            <a:r>
              <a:rPr lang="de-DE" altLang="de-DE">
                <a:solidFill>
                  <a:srgbClr val="FF0000"/>
                </a:solidFill>
              </a:rPr>
              <a:t>height changes</a:t>
            </a:r>
          </a:p>
        </p:txBody>
      </p:sp>
      <p:cxnSp>
        <p:nvCxnSpPr>
          <p:cNvPr id="12" name="Gerade Verbindung mit Pfeil 11">
            <a:extLst>
              <a:ext uri="{FF2B5EF4-FFF2-40B4-BE49-F238E27FC236}">
                <a16:creationId xmlns:a16="http://schemas.microsoft.com/office/drawing/2014/main" id="{56A2079D-3BDD-42DB-9983-47BE6A4D5FA4}"/>
              </a:ext>
            </a:extLst>
          </p:cNvPr>
          <p:cNvCxnSpPr/>
          <p:nvPr/>
        </p:nvCxnSpPr>
        <p:spPr>
          <a:xfrm>
            <a:off x="2216135" y="2029245"/>
            <a:ext cx="677862" cy="0"/>
          </a:xfrm>
          <a:prstGeom prst="straightConnector1">
            <a:avLst/>
          </a:prstGeom>
          <a:ln w="28575">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2" name="Rechteck 1">
            <a:extLst>
              <a:ext uri="{FF2B5EF4-FFF2-40B4-BE49-F238E27FC236}">
                <a16:creationId xmlns:a16="http://schemas.microsoft.com/office/drawing/2014/main" id="{FEF6782D-8336-45A6-9AE9-5C8D0D34FCEB}"/>
              </a:ext>
            </a:extLst>
          </p:cNvPr>
          <p:cNvSpPr/>
          <p:nvPr/>
        </p:nvSpPr>
        <p:spPr>
          <a:xfrm>
            <a:off x="732108" y="6074236"/>
            <a:ext cx="1751505" cy="369332"/>
          </a:xfrm>
          <a:prstGeom prst="rect">
            <a:avLst/>
          </a:prstGeom>
        </p:spPr>
        <p:txBody>
          <a:bodyPr wrap="none">
            <a:spAutoFit/>
          </a:bodyPr>
          <a:lstStyle/>
          <a:p>
            <a:pPr eaLnBrk="1" hangingPunct="1">
              <a:spcAft>
                <a:spcPts val="600"/>
              </a:spcAft>
            </a:pPr>
            <a:r>
              <a:rPr lang="de-DE" altLang="de-DE" b="1" dirty="0">
                <a:latin typeface="Calibri" panose="020F0502020204030204" pitchFamily="34" charset="0"/>
              </a:rPr>
              <a:t>Review </a:t>
            </a:r>
            <a:r>
              <a:rPr lang="de-DE" altLang="de-DE" b="1" dirty="0" err="1">
                <a:latin typeface="Calibri" panose="020F0502020204030204" pitchFamily="34" charset="0"/>
              </a:rPr>
              <a:t>article</a:t>
            </a:r>
            <a:r>
              <a:rPr lang="de-DE" altLang="de-DE" b="1" dirty="0">
                <a:latin typeface="Calibri" panose="020F0502020204030204" pitchFamily="34" charset="0"/>
              </a:rPr>
              <a:t>:   </a:t>
            </a:r>
          </a:p>
        </p:txBody>
      </p:sp>
      <p:pic>
        <p:nvPicPr>
          <p:cNvPr id="13" name="Picture 2">
            <a:extLst>
              <a:ext uri="{FF2B5EF4-FFF2-40B4-BE49-F238E27FC236}">
                <a16:creationId xmlns:a16="http://schemas.microsoft.com/office/drawing/2014/main" id="{CAC3299A-1A6B-45FF-9C57-1B61DD68C29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307993" y="3362587"/>
            <a:ext cx="4713729" cy="18879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hteck 13">
            <a:extLst>
              <a:ext uri="{FF2B5EF4-FFF2-40B4-BE49-F238E27FC236}">
                <a16:creationId xmlns:a16="http://schemas.microsoft.com/office/drawing/2014/main" id="{AA13D214-32F1-4D7C-B426-DC17FAC1AE1D}"/>
              </a:ext>
            </a:extLst>
          </p:cNvPr>
          <p:cNvSpPr/>
          <p:nvPr/>
        </p:nvSpPr>
        <p:spPr>
          <a:xfrm>
            <a:off x="8864944" y="2295152"/>
            <a:ext cx="2921291" cy="830997"/>
          </a:xfrm>
          <a:prstGeom prst="rect">
            <a:avLst/>
          </a:prstGeom>
        </p:spPr>
        <p:txBody>
          <a:bodyPr wrap="square">
            <a:spAutoFit/>
          </a:bodyPr>
          <a:lstStyle/>
          <a:p>
            <a:pPr algn="just" eaLnBrk="1" hangingPunct="1">
              <a:defRPr/>
            </a:pPr>
            <a:r>
              <a:rPr lang="de-DE" altLang="de-DE" sz="1600" dirty="0">
                <a:latin typeface="Calibri" panose="020F0502020204030204" pitchFamily="34" charset="0"/>
                <a:cs typeface="Calibri" panose="020F0502020204030204" pitchFamily="34" charset="0"/>
              </a:rPr>
              <a:t>Example: </a:t>
            </a:r>
            <a:r>
              <a:rPr lang="de-DE" altLang="de-DE" sz="1600" dirty="0" err="1">
                <a:latin typeface="Calibri" panose="020F0502020204030204" pitchFamily="34" charset="0"/>
                <a:cs typeface="Calibri" panose="020F0502020204030204" pitchFamily="34" charset="0"/>
              </a:rPr>
              <a:t>impact</a:t>
            </a:r>
            <a:r>
              <a:rPr lang="de-DE" altLang="de-DE" sz="1600" dirty="0">
                <a:latin typeface="Calibri" panose="020F0502020204030204" pitchFamily="34" charset="0"/>
                <a:cs typeface="Calibri" panose="020F0502020204030204" pitchFamily="34" charset="0"/>
              </a:rPr>
              <a:t> of groundwater </a:t>
            </a:r>
            <a:r>
              <a:rPr lang="de-DE" altLang="de-DE" sz="1600" dirty="0" err="1">
                <a:latin typeface="Calibri" panose="020F0502020204030204" pitchFamily="34" charset="0"/>
                <a:cs typeface="Calibri" panose="020F0502020204030204" pitchFamily="34" charset="0"/>
              </a:rPr>
              <a:t>body</a:t>
            </a:r>
            <a:r>
              <a:rPr lang="de-DE" altLang="de-DE" sz="1600" dirty="0">
                <a:latin typeface="Calibri" panose="020F0502020204030204" pitchFamily="34" charset="0"/>
                <a:cs typeface="Calibri" panose="020F0502020204030204" pitchFamily="34" charset="0"/>
              </a:rPr>
              <a:t> on </a:t>
            </a:r>
            <a:r>
              <a:rPr lang="de-DE" altLang="de-DE" sz="1600" dirty="0" err="1">
                <a:latin typeface="Calibri" panose="020F0502020204030204" pitchFamily="34" charset="0"/>
                <a:cs typeface="Calibri" panose="020F0502020204030204" pitchFamily="34" charset="0"/>
              </a:rPr>
              <a:t>gravity</a:t>
            </a:r>
            <a:r>
              <a:rPr lang="de-DE" altLang="de-DE" sz="1600" dirty="0">
                <a:latin typeface="Calibri" panose="020F0502020204030204" pitchFamily="34" charset="0"/>
                <a:cs typeface="Calibri" panose="020F0502020204030204" pitchFamily="34" charset="0"/>
              </a:rPr>
              <a:t> acceleration </a:t>
            </a:r>
            <a:r>
              <a:rPr lang="de-DE" altLang="de-DE" sz="1600" dirty="0">
                <a:latin typeface="Symbol" panose="05050102010706020507" pitchFamily="18" charset="2"/>
                <a:cs typeface="Calibri" panose="020F0502020204030204" pitchFamily="34" charset="0"/>
              </a:rPr>
              <a:t>d</a:t>
            </a:r>
            <a:r>
              <a:rPr lang="de-DE" altLang="de-DE" sz="1600" dirty="0">
                <a:latin typeface="Calibri" panose="020F0502020204030204" pitchFamily="34" charset="0"/>
                <a:cs typeface="Calibri" panose="020F0502020204030204" pitchFamily="34" charset="0"/>
              </a:rPr>
              <a:t>g and gravitational potential </a:t>
            </a:r>
            <a:r>
              <a:rPr lang="de-DE" altLang="de-DE" sz="1600" dirty="0">
                <a:latin typeface="Symbol" panose="05050102010706020507" pitchFamily="18" charset="2"/>
                <a:cs typeface="Calibri" panose="020F0502020204030204" pitchFamily="34" charset="0"/>
              </a:rPr>
              <a:t>d</a:t>
            </a:r>
            <a:r>
              <a:rPr lang="de-DE" altLang="de-DE" sz="1600" dirty="0">
                <a:latin typeface="Calibri" panose="020F0502020204030204" pitchFamily="34" charset="0"/>
                <a:cs typeface="Calibri" panose="020F0502020204030204" pitchFamily="34" charset="0"/>
              </a:rPr>
              <a:t>N </a:t>
            </a:r>
          </a:p>
        </p:txBody>
      </p:sp>
      <p:sp>
        <p:nvSpPr>
          <p:cNvPr id="15" name="Textfeld 14">
            <a:extLst>
              <a:ext uri="{FF2B5EF4-FFF2-40B4-BE49-F238E27FC236}">
                <a16:creationId xmlns:a16="http://schemas.microsoft.com/office/drawing/2014/main" id="{4122DAD4-217F-42F8-92BA-F9F5A1B8CE21}"/>
              </a:ext>
            </a:extLst>
          </p:cNvPr>
          <p:cNvSpPr txBox="1"/>
          <p:nvPr/>
        </p:nvSpPr>
        <p:spPr>
          <a:xfrm>
            <a:off x="7883410" y="5265901"/>
            <a:ext cx="4138312" cy="338554"/>
          </a:xfrm>
          <a:prstGeom prst="rect">
            <a:avLst/>
          </a:prstGeom>
          <a:noFill/>
        </p:spPr>
        <p:txBody>
          <a:bodyPr wrap="none" rtlCol="0">
            <a:spAutoFit/>
          </a:bodyPr>
          <a:lstStyle/>
          <a:p>
            <a:r>
              <a:rPr lang="de-DE" sz="1600" dirty="0">
                <a:latin typeface="Calibri" panose="020F0502020204030204" pitchFamily="34" charset="0"/>
                <a:cs typeface="Calibri" panose="020F0502020204030204" pitchFamily="34" charset="0"/>
              </a:rPr>
              <a:t>Resolution of FG5 gravimeter: </a:t>
            </a:r>
            <a:r>
              <a:rPr lang="de-DE" sz="1600" b="1" dirty="0">
                <a:latin typeface="Calibri" panose="020F0502020204030204" pitchFamily="34" charset="0"/>
                <a:cs typeface="Calibri" panose="020F0502020204030204" pitchFamily="34" charset="0"/>
              </a:rPr>
              <a:t>10 nm/s² </a:t>
            </a:r>
            <a:r>
              <a:rPr lang="de-DE" sz="1600" b="1" dirty="0">
                <a:latin typeface="Calibri" panose="020F0502020204030204" pitchFamily="34" charset="0"/>
                <a:cs typeface="Calibri" panose="020F0502020204030204" pitchFamily="34" charset="0"/>
                <a:sym typeface="Mathematica1"/>
              </a:rPr>
              <a:t>≈</a:t>
            </a:r>
            <a:r>
              <a:rPr lang="de-DE" sz="1600" b="1" dirty="0">
                <a:latin typeface="Calibri" panose="020F0502020204030204" pitchFamily="34" charset="0"/>
                <a:cs typeface="Calibri" panose="020F0502020204030204" pitchFamily="34" charset="0"/>
              </a:rPr>
              <a:t> 10</a:t>
            </a:r>
            <a:r>
              <a:rPr lang="de-DE" sz="1600" b="1" baseline="30000" dirty="0">
                <a:latin typeface="Calibri" panose="020F0502020204030204" pitchFamily="34" charset="0"/>
                <a:cs typeface="Calibri" panose="020F0502020204030204" pitchFamily="34" charset="0"/>
              </a:rPr>
              <a:t>-9</a:t>
            </a:r>
            <a:r>
              <a:rPr lang="de-DE" sz="1600" b="1" dirty="0">
                <a:latin typeface="Calibri" panose="020F0502020204030204" pitchFamily="34" charset="0"/>
                <a:cs typeface="Calibri" panose="020F0502020204030204" pitchFamily="34" charset="0"/>
              </a:rPr>
              <a:t> g</a:t>
            </a:r>
          </a:p>
        </p:txBody>
      </p:sp>
      <p:sp>
        <p:nvSpPr>
          <p:cNvPr id="4" name="Untertitel 3">
            <a:extLst>
              <a:ext uri="{FF2B5EF4-FFF2-40B4-BE49-F238E27FC236}">
                <a16:creationId xmlns:a16="http://schemas.microsoft.com/office/drawing/2014/main" id="{7F3F4AFD-C96C-49A6-8706-79B4FDADBE9B}"/>
              </a:ext>
            </a:extLst>
          </p:cNvPr>
          <p:cNvSpPr>
            <a:spLocks noGrp="1"/>
          </p:cNvSpPr>
          <p:nvPr>
            <p:ph type="subTitle" idx="1"/>
          </p:nvPr>
        </p:nvSpPr>
        <p:spPr/>
        <p:txBody>
          <a:bodyPr/>
          <a:lstStyle/>
          <a:p>
            <a:pPr algn="l"/>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Clocks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as</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Quantum Sensors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for</a:t>
            </a:r>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alt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Geodesy</a:t>
            </a:r>
            <a:endParaRPr lang="de-DE" sz="3600" dirty="0">
              <a:solidFill>
                <a:schemeClr val="bg1"/>
              </a:solidFill>
              <a:latin typeface="Calibri" panose="020F0502020204030204" pitchFamily="34" charset="0"/>
              <a:cs typeface="Calibri" panose="020F0502020204030204" pitchFamily="34" charset="0"/>
            </a:endParaRPr>
          </a:p>
        </p:txBody>
      </p:sp>
      <p:pic>
        <p:nvPicPr>
          <p:cNvPr id="17" name="Picture 2">
            <a:extLst>
              <a:ext uri="{FF2B5EF4-FFF2-40B4-BE49-F238E27FC236}">
                <a16:creationId xmlns:a16="http://schemas.microsoft.com/office/drawing/2014/main" id="{D460105D-02B1-4707-9507-1664FC6F42D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l="21408"/>
          <a:stretch>
            <a:fillRect/>
          </a:stretch>
        </p:blipFill>
        <p:spPr bwMode="auto">
          <a:xfrm>
            <a:off x="5137639" y="1008878"/>
            <a:ext cx="712062" cy="144987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748041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10">
            <a:extLst>
              <a:ext uri="{FF2B5EF4-FFF2-40B4-BE49-F238E27FC236}">
                <a16:creationId xmlns:a16="http://schemas.microsoft.com/office/drawing/2014/main" id="{C9FAE8D3-EA5C-4C08-85F4-E1C9FE3F9D18}"/>
              </a:ext>
            </a:extLst>
          </p:cNvPr>
          <p:cNvPicPr>
            <a:picLocks noChangeAspect="1"/>
          </p:cNvPicPr>
          <p:nvPr/>
        </p:nvPicPr>
        <p:blipFill>
          <a:blip r:embed="rId3"/>
          <a:stretch>
            <a:fillRect/>
          </a:stretch>
        </p:blipFill>
        <p:spPr>
          <a:xfrm>
            <a:off x="394131" y="1565897"/>
            <a:ext cx="5491266" cy="3615750"/>
          </a:xfrm>
          <a:prstGeom prst="rect">
            <a:avLst/>
          </a:prstGeom>
        </p:spPr>
      </p:pic>
      <p:pic>
        <p:nvPicPr>
          <p:cNvPr id="4" name="Picture 11">
            <a:extLst>
              <a:ext uri="{FF2B5EF4-FFF2-40B4-BE49-F238E27FC236}">
                <a16:creationId xmlns:a16="http://schemas.microsoft.com/office/drawing/2014/main" id="{BB93C0C1-0C94-4570-A4FC-EDEF9DA55E61}"/>
              </a:ext>
            </a:extLst>
          </p:cNvPr>
          <p:cNvPicPr>
            <a:picLocks noChangeAspect="1"/>
          </p:cNvPicPr>
          <p:nvPr/>
        </p:nvPicPr>
        <p:blipFill>
          <a:blip r:embed="rId4"/>
          <a:stretch>
            <a:fillRect/>
          </a:stretch>
        </p:blipFill>
        <p:spPr>
          <a:xfrm>
            <a:off x="6306603" y="1569182"/>
            <a:ext cx="5491266" cy="3646496"/>
          </a:xfrm>
          <a:prstGeom prst="rect">
            <a:avLst/>
          </a:prstGeom>
        </p:spPr>
      </p:pic>
      <p:sp>
        <p:nvSpPr>
          <p:cNvPr id="5" name="TextBox 12">
            <a:extLst>
              <a:ext uri="{FF2B5EF4-FFF2-40B4-BE49-F238E27FC236}">
                <a16:creationId xmlns:a16="http://schemas.microsoft.com/office/drawing/2014/main" id="{85C06420-FF49-4BD4-87F6-BB72C3637FC2}"/>
              </a:ext>
            </a:extLst>
          </p:cNvPr>
          <p:cNvSpPr txBox="1"/>
          <p:nvPr/>
        </p:nvSpPr>
        <p:spPr>
          <a:xfrm>
            <a:off x="1147408" y="5363457"/>
            <a:ext cx="3664978" cy="769441"/>
          </a:xfrm>
          <a:prstGeom prst="rect">
            <a:avLst/>
          </a:prstGeom>
          <a:noFill/>
        </p:spPr>
        <p:txBody>
          <a:bodyPr wrap="none" rtlCol="0">
            <a:spAutoFit/>
          </a:bodyPr>
          <a:lstStyle/>
          <a:p>
            <a:r>
              <a:rPr lang="en-US" sz="2200" b="1" dirty="0">
                <a:latin typeface="Calibri" panose="020F0502020204030204" pitchFamily="34" charset="0"/>
                <a:cs typeface="Calibri" panose="020F0502020204030204" pitchFamily="34" charset="0"/>
              </a:rPr>
              <a:t>E2 transition </a:t>
            </a:r>
            <a:r>
              <a:rPr lang="en-US" sz="2200" b="1" dirty="0">
                <a:latin typeface="Calibri" panose="020F0502020204030204" pitchFamily="34" charset="0"/>
                <a:cs typeface="Calibri" panose="020F0502020204030204" pitchFamily="34" charset="0"/>
                <a:sym typeface="Wingdings" panose="05000000000000000000" pitchFamily="2" charset="2"/>
              </a:rPr>
              <a:t> 10</a:t>
            </a:r>
            <a:r>
              <a:rPr lang="en-US" sz="2200" b="1" baseline="30000" dirty="0">
                <a:latin typeface="Calibri" panose="020F0502020204030204" pitchFamily="34" charset="0"/>
                <a:cs typeface="Calibri" panose="020F0502020204030204" pitchFamily="34" charset="0"/>
                <a:sym typeface="Wingdings" panose="05000000000000000000" pitchFamily="2" charset="2"/>
              </a:rPr>
              <a:t>-17 </a:t>
            </a:r>
            <a:r>
              <a:rPr lang="en-US" sz="2200" b="1" dirty="0">
                <a:latin typeface="Calibri" panose="020F0502020204030204" pitchFamily="34" charset="0"/>
                <a:cs typeface="Calibri" panose="020F0502020204030204" pitchFamily="34" charset="0"/>
                <a:sym typeface="Wingdings" panose="05000000000000000000" pitchFamily="2" charset="2"/>
              </a:rPr>
              <a:t> possible</a:t>
            </a:r>
            <a:endParaRPr lang="en-US" sz="2200" b="1" dirty="0">
              <a:latin typeface="Calibri" panose="020F0502020204030204" pitchFamily="34" charset="0"/>
              <a:cs typeface="Calibri" panose="020F0502020204030204" pitchFamily="34" charset="0"/>
            </a:endParaRPr>
          </a:p>
          <a:p>
            <a:r>
              <a:rPr lang="el-GR" sz="2200" dirty="0">
                <a:latin typeface="Calibri" panose="020F0502020204030204" pitchFamily="34" charset="0"/>
                <a:cs typeface="Calibri" panose="020F0502020204030204" pitchFamily="34" charset="0"/>
              </a:rPr>
              <a:t>Θ</a:t>
            </a:r>
            <a:r>
              <a:rPr lang="en-US" sz="2200" dirty="0">
                <a:latin typeface="Calibri" panose="020F0502020204030204" pitchFamily="34" charset="0"/>
                <a:cs typeface="Calibri" panose="020F0502020204030204" pitchFamily="34" charset="0"/>
              </a:rPr>
              <a:t> = 2.08 ea</a:t>
            </a:r>
            <a:r>
              <a:rPr lang="en-US" sz="2200" baseline="-25000" dirty="0">
                <a:latin typeface="Calibri" panose="020F0502020204030204" pitchFamily="34" charset="0"/>
                <a:cs typeface="Calibri" panose="020F0502020204030204" pitchFamily="34" charset="0"/>
              </a:rPr>
              <a:t>0</a:t>
            </a:r>
            <a:r>
              <a:rPr lang="en-US" sz="2200" baseline="30000" dirty="0">
                <a:latin typeface="Calibri" panose="020F0502020204030204" pitchFamily="34" charset="0"/>
                <a:cs typeface="Calibri" panose="020F0502020204030204" pitchFamily="34" charset="0"/>
              </a:rPr>
              <a:t>2</a:t>
            </a:r>
            <a:r>
              <a:rPr lang="en-US" sz="2200" dirty="0">
                <a:latin typeface="Calibri" panose="020F0502020204030204" pitchFamily="34" charset="0"/>
                <a:cs typeface="Calibri" panose="020F0502020204030204" pitchFamily="34" charset="0"/>
              </a:rPr>
              <a:t> ,  B || z</a:t>
            </a:r>
            <a:endParaRPr lang="de-DE" sz="2200" dirty="0">
              <a:latin typeface="Calibri" panose="020F0502020204030204" pitchFamily="34" charset="0"/>
              <a:cs typeface="Calibri" panose="020F0502020204030204" pitchFamily="34" charset="0"/>
            </a:endParaRPr>
          </a:p>
        </p:txBody>
      </p:sp>
      <p:sp>
        <p:nvSpPr>
          <p:cNvPr id="6" name="TextBox 13">
            <a:extLst>
              <a:ext uri="{FF2B5EF4-FFF2-40B4-BE49-F238E27FC236}">
                <a16:creationId xmlns:a16="http://schemas.microsoft.com/office/drawing/2014/main" id="{AFD8EF48-FDA4-4DE8-BAF4-D4FCFB990287}"/>
              </a:ext>
            </a:extLst>
          </p:cNvPr>
          <p:cNvSpPr txBox="1"/>
          <p:nvPr/>
        </p:nvSpPr>
        <p:spPr>
          <a:xfrm>
            <a:off x="7001516" y="5363457"/>
            <a:ext cx="3644139" cy="769441"/>
          </a:xfrm>
          <a:prstGeom prst="rect">
            <a:avLst/>
          </a:prstGeom>
          <a:noFill/>
        </p:spPr>
        <p:txBody>
          <a:bodyPr wrap="none" rtlCol="0">
            <a:spAutoFit/>
          </a:bodyPr>
          <a:lstStyle/>
          <a:p>
            <a:r>
              <a:rPr lang="en-US" sz="2200" b="1" dirty="0">
                <a:latin typeface="Calibri" panose="020F0502020204030204" pitchFamily="34" charset="0"/>
                <a:cs typeface="Calibri" panose="020F0502020204030204" pitchFamily="34" charset="0"/>
              </a:rPr>
              <a:t>E3 transition </a:t>
            </a:r>
            <a:r>
              <a:rPr lang="en-US" sz="2200" b="1" dirty="0">
                <a:latin typeface="Calibri" panose="020F0502020204030204" pitchFamily="34" charset="0"/>
                <a:cs typeface="Calibri" panose="020F0502020204030204" pitchFamily="34" charset="0"/>
                <a:sym typeface="Wingdings" panose="05000000000000000000" pitchFamily="2" charset="2"/>
              </a:rPr>
              <a:t> 10</a:t>
            </a:r>
            <a:r>
              <a:rPr lang="en-US" sz="2200" b="1" baseline="30000" dirty="0">
                <a:latin typeface="Calibri" panose="020F0502020204030204" pitchFamily="34" charset="0"/>
                <a:cs typeface="Calibri" panose="020F0502020204030204" pitchFamily="34" charset="0"/>
                <a:sym typeface="Wingdings" panose="05000000000000000000" pitchFamily="2" charset="2"/>
              </a:rPr>
              <a:t>-19  </a:t>
            </a:r>
            <a:r>
              <a:rPr lang="en-US" sz="2200" b="1" dirty="0">
                <a:latin typeface="Calibri" panose="020F0502020204030204" pitchFamily="34" charset="0"/>
                <a:cs typeface="Calibri" panose="020F0502020204030204" pitchFamily="34" charset="0"/>
                <a:sym typeface="Wingdings" panose="05000000000000000000" pitchFamily="2" charset="2"/>
              </a:rPr>
              <a:t>possible</a:t>
            </a:r>
            <a:endParaRPr lang="en-US" sz="2200" b="1" dirty="0">
              <a:latin typeface="Calibri" panose="020F0502020204030204" pitchFamily="34" charset="0"/>
              <a:cs typeface="Calibri" panose="020F0502020204030204" pitchFamily="34" charset="0"/>
            </a:endParaRPr>
          </a:p>
          <a:p>
            <a:r>
              <a:rPr lang="el-GR" sz="2200" dirty="0">
                <a:latin typeface="Calibri" panose="020F0502020204030204" pitchFamily="34" charset="0"/>
                <a:cs typeface="Calibri" panose="020F0502020204030204" pitchFamily="34" charset="0"/>
              </a:rPr>
              <a:t>Θ</a:t>
            </a:r>
            <a:r>
              <a:rPr lang="en-US" sz="2200" dirty="0">
                <a:latin typeface="Calibri" panose="020F0502020204030204" pitchFamily="34" charset="0"/>
                <a:cs typeface="Calibri" panose="020F0502020204030204" pitchFamily="34" charset="0"/>
              </a:rPr>
              <a:t> = -0.041ea</a:t>
            </a:r>
            <a:r>
              <a:rPr lang="en-US" sz="2200" baseline="-25000" dirty="0">
                <a:latin typeface="Calibri" panose="020F0502020204030204" pitchFamily="34" charset="0"/>
                <a:cs typeface="Calibri" panose="020F0502020204030204" pitchFamily="34" charset="0"/>
              </a:rPr>
              <a:t>0</a:t>
            </a:r>
            <a:r>
              <a:rPr lang="en-US" sz="2200" baseline="30000" dirty="0">
                <a:latin typeface="Calibri" panose="020F0502020204030204" pitchFamily="34" charset="0"/>
                <a:cs typeface="Calibri" panose="020F0502020204030204" pitchFamily="34" charset="0"/>
              </a:rPr>
              <a:t>2</a:t>
            </a:r>
            <a:r>
              <a:rPr lang="en-US" sz="2200" dirty="0">
                <a:latin typeface="Calibri" panose="020F0502020204030204" pitchFamily="34" charset="0"/>
                <a:cs typeface="Calibri" panose="020F0502020204030204" pitchFamily="34" charset="0"/>
              </a:rPr>
              <a:t> ,  B || z</a:t>
            </a:r>
            <a:endParaRPr lang="de-DE" sz="2200" dirty="0">
              <a:latin typeface="Calibri" panose="020F0502020204030204" pitchFamily="34" charset="0"/>
              <a:cs typeface="Calibri" panose="020F0502020204030204" pitchFamily="34" charset="0"/>
            </a:endParaRPr>
          </a:p>
        </p:txBody>
      </p:sp>
      <p:sp>
        <p:nvSpPr>
          <p:cNvPr id="2" name="Rechteck 1">
            <a:extLst>
              <a:ext uri="{FF2B5EF4-FFF2-40B4-BE49-F238E27FC236}">
                <a16:creationId xmlns:a16="http://schemas.microsoft.com/office/drawing/2014/main" id="{40AA2AEC-4DB5-4549-88A0-C9E31193D7E1}"/>
              </a:ext>
            </a:extLst>
          </p:cNvPr>
          <p:cNvSpPr/>
          <p:nvPr/>
        </p:nvSpPr>
        <p:spPr>
          <a:xfrm>
            <a:off x="8647482" y="6434566"/>
            <a:ext cx="3267498" cy="307777"/>
          </a:xfrm>
          <a:prstGeom prst="rect">
            <a:avLst/>
          </a:prstGeom>
        </p:spPr>
        <p:txBody>
          <a:bodyPr wrap="none">
            <a:spAutoFit/>
          </a:bodyPr>
          <a:lstStyle/>
          <a:p>
            <a:r>
              <a:rPr lang="en-US" sz="1400" err="1">
                <a:latin typeface="Calibri" panose="020F0502020204030204" pitchFamily="34" charset="0"/>
                <a:cs typeface="Calibri" panose="020F0502020204030204" pitchFamily="34" charset="0"/>
              </a:rPr>
              <a:t>Huntemann</a:t>
            </a:r>
            <a:r>
              <a:rPr lang="en-US" sz="1400">
                <a:latin typeface="Calibri" panose="020F0502020204030204" pitchFamily="34" charset="0"/>
                <a:cs typeface="Calibri" panose="020F0502020204030204" pitchFamily="34" charset="0"/>
              </a:rPr>
              <a:t> et. al, PRL 108, 090801 (2012)</a:t>
            </a:r>
          </a:p>
        </p:txBody>
      </p:sp>
      <p:cxnSp>
        <p:nvCxnSpPr>
          <p:cNvPr id="8" name="Gerader Verbinder 7">
            <a:extLst>
              <a:ext uri="{FF2B5EF4-FFF2-40B4-BE49-F238E27FC236}">
                <a16:creationId xmlns:a16="http://schemas.microsoft.com/office/drawing/2014/main" id="{97474D21-0E43-4436-8835-9235368057AB}"/>
              </a:ext>
            </a:extLst>
          </p:cNvPr>
          <p:cNvCxnSpPr/>
          <p:nvPr/>
        </p:nvCxnSpPr>
        <p:spPr>
          <a:xfrm flipV="1">
            <a:off x="8015591" y="2412466"/>
            <a:ext cx="0" cy="224709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 name="Gerader Verbinder 9">
            <a:extLst>
              <a:ext uri="{FF2B5EF4-FFF2-40B4-BE49-F238E27FC236}">
                <a16:creationId xmlns:a16="http://schemas.microsoft.com/office/drawing/2014/main" id="{CE6FFF92-3C71-4CFB-8551-57DD725EA6EA}"/>
              </a:ext>
            </a:extLst>
          </p:cNvPr>
          <p:cNvCxnSpPr/>
          <p:nvPr/>
        </p:nvCxnSpPr>
        <p:spPr>
          <a:xfrm flipV="1">
            <a:off x="2146569" y="2412466"/>
            <a:ext cx="0" cy="224709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1" name="Text Box 10">
            <a:extLst>
              <a:ext uri="{FF2B5EF4-FFF2-40B4-BE49-F238E27FC236}">
                <a16:creationId xmlns:a16="http://schemas.microsoft.com/office/drawing/2014/main" id="{D6FB0967-2F96-47D8-83FB-96F834DCB2F5}"/>
              </a:ext>
            </a:extLst>
          </p:cNvPr>
          <p:cNvSpPr txBox="1">
            <a:spLocks noChangeArrowheads="1"/>
          </p:cNvSpPr>
          <p:nvPr/>
        </p:nvSpPr>
        <p:spPr bwMode="auto">
          <a:xfrm>
            <a:off x="280236" y="98764"/>
            <a:ext cx="8451866"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b="1" dirty="0">
                <a:solidFill>
                  <a:schemeClr val="bg1">
                    <a:lumMod val="95000"/>
                  </a:schemeClr>
                </a:solidFill>
                <a:latin typeface="Calibri" pitchFamily="34" charset="0"/>
              </a:rPr>
              <a:t>Outlook:  </a:t>
            </a:r>
            <a:r>
              <a:rPr lang="de-DE" altLang="de-DE" sz="3600" dirty="0" err="1">
                <a:solidFill>
                  <a:schemeClr val="bg1">
                    <a:lumMod val="95000"/>
                  </a:schemeClr>
                </a:solidFill>
                <a:latin typeface="Calibri" pitchFamily="34" charset="0"/>
              </a:rPr>
              <a:t>prospects</a:t>
            </a:r>
            <a:r>
              <a:rPr lang="de-DE" altLang="de-DE" sz="3600" dirty="0">
                <a:solidFill>
                  <a:schemeClr val="bg1">
                    <a:lumMod val="95000"/>
                  </a:schemeClr>
                </a:solidFill>
                <a:latin typeface="Calibri" pitchFamily="34" charset="0"/>
              </a:rPr>
              <a:t> </a:t>
            </a:r>
            <a:r>
              <a:rPr lang="de-DE" altLang="de-DE" sz="3600" dirty="0" err="1">
                <a:solidFill>
                  <a:schemeClr val="bg1">
                    <a:lumMod val="95000"/>
                  </a:schemeClr>
                </a:solidFill>
                <a:latin typeface="Calibri" pitchFamily="34" charset="0"/>
              </a:rPr>
              <a:t>for</a:t>
            </a:r>
            <a:r>
              <a:rPr lang="de-DE" altLang="de-DE" sz="3600" dirty="0">
                <a:solidFill>
                  <a:schemeClr val="bg1">
                    <a:lumMod val="95000"/>
                  </a:schemeClr>
                </a:solidFill>
                <a:latin typeface="Calibri" pitchFamily="34" charset="0"/>
              </a:rPr>
              <a:t> a </a:t>
            </a:r>
            <a:r>
              <a:rPr lang="de-DE" altLang="de-DE" sz="3600" u="sng" dirty="0">
                <a:solidFill>
                  <a:schemeClr val="bg1">
                    <a:lumMod val="95000"/>
                  </a:schemeClr>
                </a:solidFill>
                <a:latin typeface="Calibri" pitchFamily="34" charset="0"/>
              </a:rPr>
              <a:t>multi-</a:t>
            </a:r>
            <a:r>
              <a:rPr lang="de-DE" altLang="de-DE" sz="3600" u="sng" dirty="0" err="1">
                <a:solidFill>
                  <a:schemeClr val="bg1">
                    <a:lumMod val="95000"/>
                  </a:schemeClr>
                </a:solidFill>
                <a:latin typeface="Calibri" pitchFamily="34" charset="0"/>
              </a:rPr>
              <a:t>ion</a:t>
            </a:r>
            <a:r>
              <a:rPr lang="de-DE" altLang="de-DE" sz="3600" u="sng" dirty="0">
                <a:solidFill>
                  <a:schemeClr val="bg1">
                    <a:lumMod val="95000"/>
                  </a:schemeClr>
                </a:solidFill>
                <a:latin typeface="Calibri" pitchFamily="34" charset="0"/>
              </a:rPr>
              <a:t> </a:t>
            </a:r>
            <a:r>
              <a:rPr lang="de-DE" altLang="de-DE" sz="3600" u="sng" dirty="0" err="1">
                <a:solidFill>
                  <a:schemeClr val="bg1">
                    <a:lumMod val="95000"/>
                  </a:schemeClr>
                </a:solidFill>
                <a:latin typeface="Calibri" pitchFamily="34" charset="0"/>
              </a:rPr>
              <a:t>Yb</a:t>
            </a:r>
            <a:r>
              <a:rPr lang="de-DE" altLang="de-DE" sz="3600" u="sng" baseline="30000" dirty="0">
                <a:solidFill>
                  <a:schemeClr val="bg1">
                    <a:lumMod val="95000"/>
                  </a:schemeClr>
                </a:solidFill>
                <a:latin typeface="Calibri" pitchFamily="34" charset="0"/>
              </a:rPr>
              <a:t>+</a:t>
            </a:r>
            <a:r>
              <a:rPr lang="de-DE" altLang="de-DE" sz="3600" u="sng" dirty="0">
                <a:solidFill>
                  <a:schemeClr val="bg1">
                    <a:lumMod val="95000"/>
                  </a:schemeClr>
                </a:solidFill>
                <a:latin typeface="Calibri" pitchFamily="34" charset="0"/>
              </a:rPr>
              <a:t> </a:t>
            </a:r>
            <a:r>
              <a:rPr lang="de-DE" altLang="de-DE" sz="3600" u="sng" dirty="0" err="1">
                <a:solidFill>
                  <a:schemeClr val="bg1">
                    <a:lumMod val="95000"/>
                  </a:schemeClr>
                </a:solidFill>
                <a:latin typeface="Calibri" pitchFamily="34" charset="0"/>
              </a:rPr>
              <a:t>clock</a:t>
            </a:r>
            <a:endParaRPr lang="de-DE" altLang="de-DE" sz="3600" u="sng" dirty="0">
              <a:solidFill>
                <a:schemeClr val="bg1">
                  <a:lumMod val="95000"/>
                </a:schemeClr>
              </a:solidFill>
              <a:latin typeface="Calibri" pitchFamily="34" charset="0"/>
            </a:endParaRPr>
          </a:p>
        </p:txBody>
      </p:sp>
      <p:sp>
        <p:nvSpPr>
          <p:cNvPr id="9" name="Textfeld 8">
            <a:extLst>
              <a:ext uri="{FF2B5EF4-FFF2-40B4-BE49-F238E27FC236}">
                <a16:creationId xmlns:a16="http://schemas.microsoft.com/office/drawing/2014/main" id="{DBEED124-40AA-4997-A1BC-FF94B3B72FE4}"/>
              </a:ext>
            </a:extLst>
          </p:cNvPr>
          <p:cNvSpPr txBox="1"/>
          <p:nvPr/>
        </p:nvSpPr>
        <p:spPr>
          <a:xfrm>
            <a:off x="280236" y="1021178"/>
            <a:ext cx="4249881" cy="369332"/>
          </a:xfrm>
          <a:prstGeom prst="rect">
            <a:avLst/>
          </a:prstGeom>
          <a:noFill/>
        </p:spPr>
        <p:txBody>
          <a:bodyPr wrap="none" rtlCol="0">
            <a:spAutoFit/>
          </a:bodyPr>
          <a:lstStyle/>
          <a:p>
            <a:r>
              <a:rPr lang="de-DE" err="1"/>
              <a:t>Example</a:t>
            </a:r>
            <a:r>
              <a:rPr lang="de-DE"/>
              <a:t>: </a:t>
            </a:r>
            <a:r>
              <a:rPr lang="de-DE" err="1"/>
              <a:t>quadrupole</a:t>
            </a:r>
            <a:r>
              <a:rPr lang="de-DE"/>
              <a:t> </a:t>
            </a:r>
            <a:r>
              <a:rPr lang="de-DE" err="1"/>
              <a:t>shifts</a:t>
            </a:r>
            <a:r>
              <a:rPr lang="de-DE"/>
              <a:t> </a:t>
            </a:r>
            <a:r>
              <a:rPr lang="de-DE" err="1"/>
              <a:t>with</a:t>
            </a:r>
            <a:r>
              <a:rPr lang="de-DE"/>
              <a:t> 10 </a:t>
            </a:r>
            <a:r>
              <a:rPr lang="de-DE" err="1"/>
              <a:t>ions</a:t>
            </a:r>
            <a:endParaRPr lang="de-DE"/>
          </a:p>
        </p:txBody>
      </p:sp>
      <p:sp>
        <p:nvSpPr>
          <p:cNvPr id="12" name="Textfeld 11">
            <a:extLst>
              <a:ext uri="{FF2B5EF4-FFF2-40B4-BE49-F238E27FC236}">
                <a16:creationId xmlns:a16="http://schemas.microsoft.com/office/drawing/2014/main" id="{16688989-048F-4B63-98B4-B27AE7BA8C81}"/>
              </a:ext>
            </a:extLst>
          </p:cNvPr>
          <p:cNvSpPr txBox="1"/>
          <p:nvPr/>
        </p:nvSpPr>
        <p:spPr>
          <a:xfrm>
            <a:off x="274950" y="6320553"/>
            <a:ext cx="5052793"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„possible </a:t>
            </a:r>
            <a:r>
              <a:rPr lang="de-DE" dirty="0" err="1">
                <a:latin typeface="Calibri" panose="020F0502020204030204" pitchFamily="34" charset="0"/>
                <a:cs typeface="Calibri" panose="020F0502020204030204" pitchFamily="34" charset="0"/>
              </a:rPr>
              <a:t>means</a:t>
            </a:r>
            <a:r>
              <a:rPr lang="de-DE" dirty="0">
                <a:latin typeface="Calibri" panose="020F0502020204030204" pitchFamily="34" charset="0"/>
                <a:cs typeface="Calibri" panose="020F0502020204030204" pitchFamily="34" charset="0"/>
              </a:rPr>
              <a:t>“ = </a:t>
            </a:r>
            <a:r>
              <a:rPr lang="de-DE" dirty="0" err="1">
                <a:latin typeface="Calibri" panose="020F0502020204030204" pitchFamily="34" charset="0"/>
                <a:cs typeface="Calibri" panose="020F0502020204030204" pitchFamily="34" charset="0"/>
              </a:rPr>
              <a:t>control</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quadrupole</a:t>
            </a:r>
            <a:r>
              <a:rPr lang="de-DE" dirty="0">
                <a:latin typeface="Calibri" panose="020F0502020204030204" pitchFamily="34" charset="0"/>
                <a:cs typeface="Calibri" panose="020F0502020204030204" pitchFamily="34" charset="0"/>
              </a:rPr>
              <a:t> shift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1 %</a:t>
            </a:r>
          </a:p>
        </p:txBody>
      </p:sp>
      <p:sp>
        <p:nvSpPr>
          <p:cNvPr id="13" name="Textfeld 12">
            <a:extLst>
              <a:ext uri="{FF2B5EF4-FFF2-40B4-BE49-F238E27FC236}">
                <a16:creationId xmlns:a16="http://schemas.microsoft.com/office/drawing/2014/main" id="{A31F63C4-C642-4577-AFF8-6A1ADF7F8937}"/>
              </a:ext>
            </a:extLst>
          </p:cNvPr>
          <p:cNvSpPr txBox="1"/>
          <p:nvPr/>
        </p:nvSpPr>
        <p:spPr>
          <a:xfrm>
            <a:off x="2204919" y="3084653"/>
            <a:ext cx="2623282" cy="307777"/>
          </a:xfrm>
          <a:prstGeom prst="rect">
            <a:avLst/>
          </a:prstGeom>
          <a:noFill/>
        </p:spPr>
        <p:txBody>
          <a:bodyPr wrap="none" rtlCol="0">
            <a:spAutoFit/>
          </a:bodyPr>
          <a:lstStyle/>
          <a:p>
            <a:r>
              <a:rPr lang="de-DE" sz="1400" err="1">
                <a:solidFill>
                  <a:srgbClr val="C00000"/>
                </a:solidFill>
                <a:latin typeface="Calibri" panose="020F0502020204030204" pitchFamily="34" charset="0"/>
                <a:cs typeface="Calibri" panose="020F0502020204030204" pitchFamily="34" charset="0"/>
              </a:rPr>
              <a:t>typical</a:t>
            </a:r>
            <a:r>
              <a:rPr lang="de-DE" sz="1400">
                <a:solidFill>
                  <a:srgbClr val="C00000"/>
                </a:solidFill>
                <a:latin typeface="Calibri" panose="020F0502020204030204" pitchFamily="34" charset="0"/>
                <a:cs typeface="Calibri" panose="020F0502020204030204" pitchFamily="34" charset="0"/>
              </a:rPr>
              <a:t> axial </a:t>
            </a:r>
            <a:r>
              <a:rPr lang="de-DE" sz="1400" err="1">
                <a:solidFill>
                  <a:srgbClr val="C00000"/>
                </a:solidFill>
                <a:latin typeface="Calibri" panose="020F0502020204030204" pitchFamily="34" charset="0"/>
                <a:cs typeface="Calibri" panose="020F0502020204030204" pitchFamily="34" charset="0"/>
              </a:rPr>
              <a:t>frequency</a:t>
            </a:r>
            <a:r>
              <a:rPr lang="de-DE" sz="1400">
                <a:solidFill>
                  <a:srgbClr val="C00000"/>
                </a:solidFill>
                <a:latin typeface="Calibri" panose="020F0502020204030204" pitchFamily="34" charset="0"/>
                <a:cs typeface="Calibri" panose="020F0502020204030204" pitchFamily="34" charset="0"/>
              </a:rPr>
              <a:t> in </a:t>
            </a:r>
            <a:r>
              <a:rPr lang="de-DE" sz="1400" err="1">
                <a:solidFill>
                  <a:srgbClr val="C00000"/>
                </a:solidFill>
                <a:latin typeface="Calibri" panose="020F0502020204030204" pitchFamily="34" charset="0"/>
                <a:cs typeface="Calibri" panose="020F0502020204030204" pitchFamily="34" charset="0"/>
              </a:rPr>
              <a:t>our</a:t>
            </a:r>
            <a:r>
              <a:rPr lang="de-DE" sz="1400">
                <a:solidFill>
                  <a:srgbClr val="C00000"/>
                </a:solidFill>
                <a:latin typeface="Calibri" panose="020F0502020204030204" pitchFamily="34" charset="0"/>
                <a:cs typeface="Calibri" panose="020F0502020204030204" pitchFamily="34" charset="0"/>
              </a:rPr>
              <a:t> </a:t>
            </a:r>
            <a:r>
              <a:rPr lang="de-DE" sz="1400" err="1">
                <a:solidFill>
                  <a:srgbClr val="C00000"/>
                </a:solidFill>
                <a:latin typeface="Calibri" panose="020F0502020204030204" pitchFamily="34" charset="0"/>
                <a:cs typeface="Calibri" panose="020F0502020204030204" pitchFamily="34" charset="0"/>
              </a:rPr>
              <a:t>trap</a:t>
            </a:r>
            <a:endParaRPr lang="de-DE" sz="1400">
              <a:solidFill>
                <a:srgbClr val="C00000"/>
              </a:solidFill>
              <a:latin typeface="Calibri" panose="020F0502020204030204" pitchFamily="34" charset="0"/>
              <a:cs typeface="Calibri" panose="020F0502020204030204" pitchFamily="34" charset="0"/>
            </a:endParaRPr>
          </a:p>
        </p:txBody>
      </p:sp>
      <p:sp>
        <p:nvSpPr>
          <p:cNvPr id="15" name="Textfeld 14">
            <a:extLst>
              <a:ext uri="{FF2B5EF4-FFF2-40B4-BE49-F238E27FC236}">
                <a16:creationId xmlns:a16="http://schemas.microsoft.com/office/drawing/2014/main" id="{DE1F87C8-050E-417C-9117-C5F141917573}"/>
              </a:ext>
            </a:extLst>
          </p:cNvPr>
          <p:cNvSpPr txBox="1"/>
          <p:nvPr/>
        </p:nvSpPr>
        <p:spPr>
          <a:xfrm>
            <a:off x="8066799" y="3121223"/>
            <a:ext cx="2623282" cy="307777"/>
          </a:xfrm>
          <a:prstGeom prst="rect">
            <a:avLst/>
          </a:prstGeom>
          <a:noFill/>
        </p:spPr>
        <p:txBody>
          <a:bodyPr wrap="none" rtlCol="0">
            <a:spAutoFit/>
          </a:bodyPr>
          <a:lstStyle/>
          <a:p>
            <a:r>
              <a:rPr lang="de-DE" sz="1400" err="1">
                <a:solidFill>
                  <a:srgbClr val="C00000"/>
                </a:solidFill>
                <a:latin typeface="Calibri" panose="020F0502020204030204" pitchFamily="34" charset="0"/>
                <a:cs typeface="Calibri" panose="020F0502020204030204" pitchFamily="34" charset="0"/>
              </a:rPr>
              <a:t>typical</a:t>
            </a:r>
            <a:r>
              <a:rPr lang="de-DE" sz="1400">
                <a:solidFill>
                  <a:srgbClr val="C00000"/>
                </a:solidFill>
                <a:latin typeface="Calibri" panose="020F0502020204030204" pitchFamily="34" charset="0"/>
                <a:cs typeface="Calibri" panose="020F0502020204030204" pitchFamily="34" charset="0"/>
              </a:rPr>
              <a:t> axial </a:t>
            </a:r>
            <a:r>
              <a:rPr lang="de-DE" sz="1400" err="1">
                <a:solidFill>
                  <a:srgbClr val="C00000"/>
                </a:solidFill>
                <a:latin typeface="Calibri" panose="020F0502020204030204" pitchFamily="34" charset="0"/>
                <a:cs typeface="Calibri" panose="020F0502020204030204" pitchFamily="34" charset="0"/>
              </a:rPr>
              <a:t>frequency</a:t>
            </a:r>
            <a:r>
              <a:rPr lang="de-DE" sz="1400">
                <a:solidFill>
                  <a:srgbClr val="C00000"/>
                </a:solidFill>
                <a:latin typeface="Calibri" panose="020F0502020204030204" pitchFamily="34" charset="0"/>
                <a:cs typeface="Calibri" panose="020F0502020204030204" pitchFamily="34" charset="0"/>
              </a:rPr>
              <a:t> in </a:t>
            </a:r>
            <a:r>
              <a:rPr lang="de-DE" sz="1400" err="1">
                <a:solidFill>
                  <a:srgbClr val="C00000"/>
                </a:solidFill>
                <a:latin typeface="Calibri" panose="020F0502020204030204" pitchFamily="34" charset="0"/>
                <a:cs typeface="Calibri" panose="020F0502020204030204" pitchFamily="34" charset="0"/>
              </a:rPr>
              <a:t>our</a:t>
            </a:r>
            <a:r>
              <a:rPr lang="de-DE" sz="1400">
                <a:solidFill>
                  <a:srgbClr val="C00000"/>
                </a:solidFill>
                <a:latin typeface="Calibri" panose="020F0502020204030204" pitchFamily="34" charset="0"/>
                <a:cs typeface="Calibri" panose="020F0502020204030204" pitchFamily="34" charset="0"/>
              </a:rPr>
              <a:t> </a:t>
            </a:r>
            <a:r>
              <a:rPr lang="de-DE" sz="1400" err="1">
                <a:solidFill>
                  <a:srgbClr val="C00000"/>
                </a:solidFill>
                <a:latin typeface="Calibri" panose="020F0502020204030204" pitchFamily="34" charset="0"/>
                <a:cs typeface="Calibri" panose="020F0502020204030204" pitchFamily="34" charset="0"/>
              </a:rPr>
              <a:t>trap</a:t>
            </a:r>
            <a:endParaRPr lang="de-DE" sz="1400">
              <a:solidFill>
                <a:srgbClr val="C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0896570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2CEFFAB0-282F-4EB6-841F-785FAD840A1E}"/>
              </a:ext>
            </a:extLst>
          </p:cNvPr>
          <p:cNvPicPr>
            <a:picLocks noChangeAspect="1"/>
          </p:cNvPicPr>
          <p:nvPr/>
        </p:nvPicPr>
        <p:blipFill rotWithShape="1">
          <a:blip r:embed="rId3">
            <a:extLst>
              <a:ext uri="{28A0092B-C50C-407E-A947-70E740481C1C}">
                <a14:useLocalDpi xmlns:a14="http://schemas.microsoft.com/office/drawing/2010/main" val="0"/>
              </a:ext>
            </a:extLst>
          </a:blip>
          <a:srcRect t="144"/>
          <a:stretch/>
        </p:blipFill>
        <p:spPr>
          <a:xfrm>
            <a:off x="0" y="1"/>
            <a:ext cx="12192000" cy="6857832"/>
          </a:xfrm>
          <a:prstGeom prst="rect">
            <a:avLst/>
          </a:prstGeom>
        </p:spPr>
      </p:pic>
      <p:sp>
        <p:nvSpPr>
          <p:cNvPr id="22" name="Rectangle 21">
            <a:extLst>
              <a:ext uri="{FF2B5EF4-FFF2-40B4-BE49-F238E27FC236}">
                <a16:creationId xmlns:a16="http://schemas.microsoft.com/office/drawing/2014/main" id="{51D6B3D6-3BB7-4AF1-936C-BBB421890D47}"/>
              </a:ext>
            </a:extLst>
          </p:cNvPr>
          <p:cNvSpPr/>
          <p:nvPr/>
        </p:nvSpPr>
        <p:spPr>
          <a:xfrm>
            <a:off x="4599389" y="3449624"/>
            <a:ext cx="7043738" cy="1077218"/>
          </a:xfrm>
          <a:prstGeom prst="rect">
            <a:avLst/>
          </a:prstGeom>
          <a:noFill/>
        </p:spPr>
        <p:txBody>
          <a:bodyPr wrap="square" lIns="91440" tIns="45720" rIns="91440" bIns="45720">
            <a:spAutoFit/>
          </a:bodyPr>
          <a:lstStyle/>
          <a:p>
            <a:pPr algn="ctr"/>
            <a:r>
              <a:rPr lang="en-US" sz="3200" b="1" dirty="0">
                <a:ln w="10160">
                  <a:solidFill>
                    <a:schemeClr val="accent5"/>
                  </a:solidFill>
                  <a:prstDash val="solid"/>
                </a:ln>
                <a:solidFill>
                  <a:schemeClr val="bg1"/>
                </a:solidFill>
                <a:latin typeface="Calibri" panose="020F0502020204030204" pitchFamily="34" charset="0"/>
                <a:cs typeface="Calibri" panose="020F0502020204030204" pitchFamily="34" charset="0"/>
              </a:rPr>
              <a:t>Testing local Lorentz invariance </a:t>
            </a:r>
            <a:br>
              <a:rPr lang="en-US" sz="3200" b="1" dirty="0">
                <a:ln w="10160">
                  <a:solidFill>
                    <a:schemeClr val="accent5"/>
                  </a:solidFill>
                  <a:prstDash val="solid"/>
                </a:ln>
                <a:solidFill>
                  <a:schemeClr val="bg1"/>
                </a:solidFill>
                <a:latin typeface="Calibri" panose="020F0502020204030204" pitchFamily="34" charset="0"/>
                <a:cs typeface="Calibri" panose="020F0502020204030204" pitchFamily="34" charset="0"/>
              </a:rPr>
            </a:br>
            <a:r>
              <a:rPr lang="en-US" sz="3200" b="1" dirty="0">
                <a:ln w="10160">
                  <a:solidFill>
                    <a:schemeClr val="accent5"/>
                  </a:solidFill>
                  <a:prstDash val="solid"/>
                </a:ln>
                <a:solidFill>
                  <a:schemeClr val="bg1"/>
                </a:solidFill>
                <a:latin typeface="Calibri" panose="020F0502020204030204" pitchFamily="34" charset="0"/>
                <a:cs typeface="Calibri" panose="020F0502020204030204" pitchFamily="34" charset="0"/>
              </a:rPr>
              <a:t>with a single </a:t>
            </a:r>
            <a:r>
              <a:rPr lang="en-US" sz="3200" b="1" baseline="30000" dirty="0">
                <a:ln w="10160">
                  <a:solidFill>
                    <a:schemeClr val="accent5"/>
                  </a:solidFill>
                  <a:prstDash val="solid"/>
                </a:ln>
                <a:solidFill>
                  <a:schemeClr val="bg1"/>
                </a:solidFill>
                <a:latin typeface="Calibri" panose="020F0502020204030204" pitchFamily="34" charset="0"/>
                <a:cs typeface="Calibri" panose="020F0502020204030204" pitchFamily="34" charset="0"/>
              </a:rPr>
              <a:t>172</a:t>
            </a:r>
            <a:r>
              <a:rPr lang="en-US" sz="3200" b="1" dirty="0">
                <a:ln w="10160">
                  <a:solidFill>
                    <a:schemeClr val="accent5"/>
                  </a:solidFill>
                  <a:prstDash val="solid"/>
                </a:ln>
                <a:solidFill>
                  <a:schemeClr val="bg1"/>
                </a:solidFill>
                <a:latin typeface="Calibri" panose="020F0502020204030204" pitchFamily="34" charset="0"/>
                <a:cs typeface="Calibri" panose="020F0502020204030204" pitchFamily="34" charset="0"/>
              </a:rPr>
              <a:t>Yb</a:t>
            </a:r>
            <a:r>
              <a:rPr lang="en-US" sz="3200" b="1" baseline="30000" dirty="0">
                <a:ln w="10160">
                  <a:solidFill>
                    <a:schemeClr val="accent5"/>
                  </a:solidFill>
                  <a:prstDash val="solid"/>
                </a:ln>
                <a:solidFill>
                  <a:schemeClr val="bg1"/>
                </a:solidFill>
                <a:latin typeface="Calibri" panose="020F0502020204030204" pitchFamily="34" charset="0"/>
                <a:cs typeface="Calibri" panose="020F0502020204030204" pitchFamily="34" charset="0"/>
              </a:rPr>
              <a:t>+</a:t>
            </a:r>
            <a:r>
              <a:rPr lang="en-US" sz="3200" b="1" dirty="0">
                <a:ln w="10160">
                  <a:solidFill>
                    <a:schemeClr val="accent5"/>
                  </a:solidFill>
                  <a:prstDash val="solid"/>
                </a:ln>
                <a:solidFill>
                  <a:schemeClr val="bg1"/>
                </a:solidFill>
                <a:latin typeface="Calibri" panose="020F0502020204030204" pitchFamily="34" charset="0"/>
                <a:cs typeface="Calibri" panose="020F0502020204030204" pitchFamily="34" charset="0"/>
              </a:rPr>
              <a:t> ion</a:t>
            </a:r>
          </a:p>
        </p:txBody>
      </p:sp>
      <p:sp>
        <p:nvSpPr>
          <p:cNvPr id="23" name="TextBox 22">
            <a:extLst>
              <a:ext uri="{FF2B5EF4-FFF2-40B4-BE49-F238E27FC236}">
                <a16:creationId xmlns:a16="http://schemas.microsoft.com/office/drawing/2014/main" id="{D6E5ABE5-9042-44E4-911C-03F74BDE809A}"/>
              </a:ext>
            </a:extLst>
          </p:cNvPr>
          <p:cNvSpPr txBox="1"/>
          <p:nvPr/>
        </p:nvSpPr>
        <p:spPr>
          <a:xfrm>
            <a:off x="4340066" y="4638306"/>
            <a:ext cx="7836704" cy="1754326"/>
          </a:xfrm>
          <a:prstGeom prst="rect">
            <a:avLst/>
          </a:prstGeom>
          <a:noFill/>
        </p:spPr>
        <p:txBody>
          <a:bodyPr wrap="square" rtlCol="0">
            <a:spAutoFit/>
          </a:bodyPr>
          <a:lstStyle/>
          <a:p>
            <a:pPr algn="ctr"/>
            <a:r>
              <a:rPr lang="de-DE" sz="1600" dirty="0">
                <a:solidFill>
                  <a:schemeClr val="bg1"/>
                </a:solidFill>
                <a:latin typeface="Calibri" panose="020F0502020204030204" pitchFamily="34" charset="0"/>
                <a:cs typeface="Calibri" panose="020F0502020204030204" pitchFamily="34" charset="0"/>
              </a:rPr>
              <a:t>Laura S. </a:t>
            </a:r>
            <a:r>
              <a:rPr lang="de-DE" sz="1600" dirty="0" err="1">
                <a:solidFill>
                  <a:schemeClr val="bg1"/>
                </a:solidFill>
                <a:latin typeface="Calibri" panose="020F0502020204030204" pitchFamily="34" charset="0"/>
                <a:cs typeface="Calibri" panose="020F0502020204030204" pitchFamily="34" charset="0"/>
              </a:rPr>
              <a:t>Dreissen</a:t>
            </a:r>
            <a:r>
              <a:rPr lang="de-DE" sz="1600" dirty="0">
                <a:solidFill>
                  <a:schemeClr val="bg1"/>
                </a:solidFill>
                <a:latin typeface="Calibri" panose="020F0502020204030204" pitchFamily="34" charset="0"/>
                <a:cs typeface="Calibri" panose="020F0502020204030204" pitchFamily="34" charset="0"/>
              </a:rPr>
              <a:t>, </a:t>
            </a:r>
            <a:r>
              <a:rPr lang="en-US" sz="1600" dirty="0" err="1">
                <a:solidFill>
                  <a:schemeClr val="bg1"/>
                </a:solidFill>
                <a:latin typeface="Calibri" panose="020F0502020204030204" pitchFamily="34" charset="0"/>
                <a:cs typeface="Calibri" panose="020F0502020204030204" pitchFamily="34" charset="0"/>
              </a:rPr>
              <a:t>Chih</a:t>
            </a:r>
            <a:r>
              <a:rPr lang="en-US" sz="1600" dirty="0">
                <a:solidFill>
                  <a:schemeClr val="bg1"/>
                </a:solidFill>
                <a:latin typeface="Calibri" panose="020F0502020204030204" pitchFamily="34" charset="0"/>
                <a:cs typeface="Calibri" panose="020F0502020204030204" pitchFamily="34" charset="0"/>
              </a:rPr>
              <a:t>-Han Yeh, Henning A. F</a:t>
            </a:r>
            <a:r>
              <a:rPr lang="de-DE" sz="1600" dirty="0" err="1">
                <a:solidFill>
                  <a:schemeClr val="bg1"/>
                </a:solidFill>
                <a:latin typeface="Calibri" panose="020F0502020204030204" pitchFamily="34" charset="0"/>
                <a:cs typeface="Calibri" panose="020F0502020204030204" pitchFamily="34" charset="0"/>
              </a:rPr>
              <a:t>ürst</a:t>
            </a:r>
            <a:r>
              <a:rPr lang="de-DE" sz="1600" dirty="0">
                <a:solidFill>
                  <a:schemeClr val="bg1"/>
                </a:solidFill>
                <a:latin typeface="Calibri" panose="020F0502020204030204" pitchFamily="34" charset="0"/>
                <a:cs typeface="Calibri" panose="020F0502020204030204" pitchFamily="34" charset="0"/>
              </a:rPr>
              <a:t>, Kai C. </a:t>
            </a:r>
            <a:r>
              <a:rPr lang="de-DE" sz="1600" dirty="0" err="1">
                <a:solidFill>
                  <a:schemeClr val="bg1"/>
                </a:solidFill>
                <a:latin typeface="Calibri" panose="020F0502020204030204" pitchFamily="34" charset="0"/>
                <a:cs typeface="Calibri" panose="020F0502020204030204" pitchFamily="34" charset="0"/>
              </a:rPr>
              <a:t>Grensemann</a:t>
            </a:r>
            <a:r>
              <a:rPr lang="en-US" sz="1600" dirty="0">
                <a:solidFill>
                  <a:schemeClr val="bg1"/>
                </a:solidFill>
                <a:latin typeface="Calibri" panose="020F0502020204030204" pitchFamily="34" charset="0"/>
                <a:cs typeface="Calibri" panose="020F0502020204030204" pitchFamily="34" charset="0"/>
              </a:rPr>
              <a:t> </a:t>
            </a:r>
            <a:br>
              <a:rPr lang="en-US" sz="1600" dirty="0">
                <a:solidFill>
                  <a:schemeClr val="bg1"/>
                </a:solidFill>
                <a:latin typeface="Calibri" panose="020F0502020204030204" pitchFamily="34" charset="0"/>
                <a:cs typeface="Calibri" panose="020F0502020204030204" pitchFamily="34" charset="0"/>
              </a:rPr>
            </a:br>
            <a:r>
              <a:rPr lang="en-US" sz="1600" dirty="0">
                <a:solidFill>
                  <a:schemeClr val="bg1"/>
                </a:solidFill>
                <a:latin typeface="Calibri" panose="020F0502020204030204" pitchFamily="34" charset="0"/>
                <a:cs typeface="Calibri" panose="020F0502020204030204" pitchFamily="34" charset="0"/>
              </a:rPr>
              <a:t>and </a:t>
            </a:r>
            <a:r>
              <a:rPr lang="de-DE" sz="1600" dirty="0">
                <a:solidFill>
                  <a:schemeClr val="bg1"/>
                </a:solidFill>
                <a:latin typeface="Calibri" panose="020F0502020204030204" pitchFamily="34" charset="0"/>
                <a:cs typeface="Calibri" panose="020F0502020204030204" pitchFamily="34" charset="0"/>
              </a:rPr>
              <a:t>Tanja E. Mehlstäubler</a:t>
            </a:r>
          </a:p>
          <a:p>
            <a:pPr algn="ctr"/>
            <a:endParaRPr lang="de-DE" dirty="0">
              <a:solidFill>
                <a:schemeClr val="bg1"/>
              </a:solidFill>
            </a:endParaRPr>
          </a:p>
          <a:p>
            <a:pPr algn="ctr"/>
            <a:r>
              <a:rPr lang="de-DE" sz="2400" u="sng" dirty="0">
                <a:solidFill>
                  <a:schemeClr val="bg1"/>
                </a:solidFill>
                <a:latin typeface="Calibri" panose="020F0502020204030204" pitchFamily="34" charset="0"/>
                <a:cs typeface="Calibri" panose="020F0502020204030204" pitchFamily="34" charset="0"/>
                <a:sym typeface="Wingdings" panose="05000000000000000000" pitchFamily="2" charset="2"/>
              </a:rPr>
              <a:t>New </a:t>
            </a:r>
            <a:r>
              <a:rPr lang="de-DE" sz="2400" u="sng" dirty="0" err="1">
                <a:solidFill>
                  <a:schemeClr val="bg1"/>
                </a:solidFill>
                <a:latin typeface="Calibri" panose="020F0502020204030204" pitchFamily="34" charset="0"/>
                <a:cs typeface="Calibri" panose="020F0502020204030204" pitchFamily="34" charset="0"/>
                <a:sym typeface="Wingdings" panose="05000000000000000000" pitchFamily="2" charset="2"/>
              </a:rPr>
              <a:t>limit</a:t>
            </a:r>
            <a:r>
              <a:rPr lang="de-DE" sz="2400" u="sng" dirty="0">
                <a:solidFill>
                  <a:schemeClr val="bg1"/>
                </a:solidFill>
                <a:latin typeface="Calibri" panose="020F0502020204030204" pitchFamily="34" charset="0"/>
                <a:cs typeface="Calibri" panose="020F0502020204030204" pitchFamily="34" charset="0"/>
                <a:sym typeface="Wingdings" panose="05000000000000000000" pitchFamily="2" charset="2"/>
              </a:rPr>
              <a:t> in </a:t>
            </a:r>
            <a:r>
              <a:rPr lang="de-DE" sz="2400" u="sng" dirty="0" err="1">
                <a:solidFill>
                  <a:schemeClr val="bg1"/>
                </a:solidFill>
                <a:latin typeface="Calibri" panose="020F0502020204030204" pitchFamily="34" charset="0"/>
                <a:cs typeface="Calibri" panose="020F0502020204030204" pitchFamily="34" charset="0"/>
                <a:sym typeface="Wingdings" panose="05000000000000000000" pitchFamily="2" charset="2"/>
              </a:rPr>
              <a:t>electron</a:t>
            </a:r>
            <a:r>
              <a:rPr lang="de-DE" sz="2400" u="sng" dirty="0">
                <a:solidFill>
                  <a:schemeClr val="bg1"/>
                </a:solidFill>
                <a:latin typeface="Calibri" panose="020F0502020204030204" pitchFamily="34" charset="0"/>
                <a:cs typeface="Calibri" panose="020F0502020204030204" pitchFamily="34" charset="0"/>
                <a:sym typeface="Wingdings" panose="05000000000000000000" pitchFamily="2" charset="2"/>
              </a:rPr>
              <a:t>-photon </a:t>
            </a:r>
            <a:r>
              <a:rPr lang="de-DE" sz="2400" u="sng" dirty="0" err="1">
                <a:solidFill>
                  <a:schemeClr val="bg1"/>
                </a:solidFill>
                <a:latin typeface="Calibri" panose="020F0502020204030204" pitchFamily="34" charset="0"/>
                <a:cs typeface="Calibri" panose="020F0502020204030204" pitchFamily="34" charset="0"/>
                <a:sym typeface="Wingdings" panose="05000000000000000000" pitchFamily="2" charset="2"/>
              </a:rPr>
              <a:t>sector</a:t>
            </a:r>
            <a:r>
              <a:rPr lang="de-DE" sz="2400" u="sng" dirty="0">
                <a:solidFill>
                  <a:schemeClr val="bg1"/>
                </a:solidFill>
                <a:latin typeface="Calibri" panose="020F0502020204030204" pitchFamily="34" charset="0"/>
                <a:cs typeface="Calibri" panose="020F0502020204030204" pitchFamily="34" charset="0"/>
                <a:sym typeface="Wingdings" panose="05000000000000000000" pitchFamily="2" charset="2"/>
              </a:rPr>
              <a:t> at 10</a:t>
            </a:r>
            <a:r>
              <a:rPr lang="de-DE" sz="2400" u="sng" baseline="30000" dirty="0">
                <a:solidFill>
                  <a:schemeClr val="bg1"/>
                </a:solidFill>
                <a:latin typeface="Calibri" panose="020F0502020204030204" pitchFamily="34" charset="0"/>
                <a:cs typeface="Calibri" panose="020F0502020204030204" pitchFamily="34" charset="0"/>
                <a:sym typeface="Wingdings" panose="05000000000000000000" pitchFamily="2" charset="2"/>
              </a:rPr>
              <a:t>-21 </a:t>
            </a:r>
            <a:r>
              <a:rPr lang="de-DE" sz="2400" u="sng" dirty="0" err="1">
                <a:solidFill>
                  <a:schemeClr val="bg1"/>
                </a:solidFill>
                <a:latin typeface="Calibri" panose="020F0502020204030204" pitchFamily="34" charset="0"/>
                <a:cs typeface="Calibri" panose="020F0502020204030204" pitchFamily="34" charset="0"/>
                <a:sym typeface="Wingdings" panose="05000000000000000000" pitchFamily="2" charset="2"/>
              </a:rPr>
              <a:t>level</a:t>
            </a:r>
            <a:endParaRPr lang="de-DE" sz="2400" u="sng" dirty="0">
              <a:solidFill>
                <a:schemeClr val="bg1"/>
              </a:solidFill>
              <a:latin typeface="Calibri" panose="020F0502020204030204" pitchFamily="34" charset="0"/>
              <a:cs typeface="Calibri" panose="020F0502020204030204" pitchFamily="34" charset="0"/>
              <a:sym typeface="Wingdings" panose="05000000000000000000" pitchFamily="2" charset="2"/>
            </a:endParaRPr>
          </a:p>
          <a:p>
            <a:pPr algn="ctr"/>
            <a:r>
              <a:rPr lang="de-DE" sz="1600" dirty="0">
                <a:solidFill>
                  <a:schemeClr val="bg1"/>
                </a:solidFill>
                <a:latin typeface="Calibri" panose="020F0502020204030204" pitchFamily="34" charset="0"/>
                <a:cs typeface="Calibri" panose="020F0502020204030204" pitchFamily="34" charset="0"/>
                <a:sym typeface="Wingdings" panose="05000000000000000000" pitchFamily="2" charset="2"/>
              </a:rPr>
              <a:t>Nat. Commun. 13 (Nov. 2022)</a:t>
            </a:r>
            <a:endParaRPr lang="de-DE" sz="1600" dirty="0">
              <a:solidFill>
                <a:schemeClr val="bg1"/>
              </a:solidFill>
              <a:latin typeface="Calibri" panose="020F0502020204030204" pitchFamily="34" charset="0"/>
              <a:cs typeface="Calibri" panose="020F0502020204030204" pitchFamily="34" charset="0"/>
            </a:endParaRPr>
          </a:p>
          <a:p>
            <a:pPr algn="ctr"/>
            <a:endParaRPr lang="de-DE" dirty="0">
              <a:solidFill>
                <a:schemeClr val="bg1"/>
              </a:solidFill>
            </a:endParaRPr>
          </a:p>
        </p:txBody>
      </p:sp>
    </p:spTree>
    <p:extLst>
      <p:ext uri="{BB962C8B-B14F-4D97-AF65-F5344CB8AC3E}">
        <p14:creationId xmlns:p14="http://schemas.microsoft.com/office/powerpoint/2010/main" val="18694378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Rechteck 1"/>
          <p:cNvSpPr/>
          <p:nvPr/>
        </p:nvSpPr>
        <p:spPr>
          <a:xfrm>
            <a:off x="334939" y="33794"/>
            <a:ext cx="11516614" cy="646331"/>
          </a:xfrm>
          <a:prstGeom prst="rect">
            <a:avLst/>
          </a:prstGeom>
        </p:spPr>
        <p:txBody>
          <a:bodyPr wrap="none">
            <a:spAutoFit/>
          </a:bodyPr>
          <a:lstStyle/>
          <a:p>
            <a:pPr marL="360363" indent="1588"/>
            <a:r>
              <a:rPr lang="en-GB"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Testing General Relativity – Einstein’s Equivalence Principle</a:t>
            </a:r>
          </a:p>
        </p:txBody>
      </p:sp>
      <p:sp>
        <p:nvSpPr>
          <p:cNvPr id="38" name="Textfeld 6"/>
          <p:cNvSpPr txBox="1"/>
          <p:nvPr/>
        </p:nvSpPr>
        <p:spPr>
          <a:xfrm>
            <a:off x="534444" y="3124524"/>
            <a:ext cx="3179162" cy="1231106"/>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bg1"/>
                </a:solidFill>
                <a:latin typeface="Arial" charset="0"/>
                <a:ea typeface="+mn-ea"/>
                <a:cs typeface="+mn-cs"/>
              </a:defRPr>
            </a:lvl1pPr>
            <a:lvl2pPr marL="457200" algn="l" rtl="0" fontAlgn="base">
              <a:spcBef>
                <a:spcPct val="0"/>
              </a:spcBef>
              <a:spcAft>
                <a:spcPct val="0"/>
              </a:spcAft>
              <a:defRPr kern="1200">
                <a:solidFill>
                  <a:schemeClr val="bg1"/>
                </a:solidFill>
                <a:latin typeface="Arial" charset="0"/>
                <a:ea typeface="+mn-ea"/>
                <a:cs typeface="+mn-cs"/>
              </a:defRPr>
            </a:lvl2pPr>
            <a:lvl3pPr marL="914400" algn="l" rtl="0" fontAlgn="base">
              <a:spcBef>
                <a:spcPct val="0"/>
              </a:spcBef>
              <a:spcAft>
                <a:spcPct val="0"/>
              </a:spcAft>
              <a:defRPr kern="1200">
                <a:solidFill>
                  <a:schemeClr val="bg1"/>
                </a:solidFill>
                <a:latin typeface="Arial" charset="0"/>
                <a:ea typeface="+mn-ea"/>
                <a:cs typeface="+mn-cs"/>
              </a:defRPr>
            </a:lvl3pPr>
            <a:lvl4pPr marL="1371600" algn="l" rtl="0" fontAlgn="base">
              <a:spcBef>
                <a:spcPct val="0"/>
              </a:spcBef>
              <a:spcAft>
                <a:spcPct val="0"/>
              </a:spcAft>
              <a:defRPr kern="1200">
                <a:solidFill>
                  <a:schemeClr val="bg1"/>
                </a:solidFill>
                <a:latin typeface="Arial" charset="0"/>
                <a:ea typeface="+mn-ea"/>
                <a:cs typeface="+mn-cs"/>
              </a:defRPr>
            </a:lvl4pPr>
            <a:lvl5pPr marL="1828800" algn="l" rtl="0" fontAlgn="base">
              <a:spcBef>
                <a:spcPct val="0"/>
              </a:spcBef>
              <a:spcAft>
                <a:spcPct val="0"/>
              </a:spcAft>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a:lstStyle>
          <a:p>
            <a:r>
              <a:rPr lang="de-DE" b="1" u="sng" dirty="0" err="1">
                <a:solidFill>
                  <a:schemeClr val="tx1"/>
                </a:solidFill>
                <a:latin typeface="Calibri" panose="020F0502020204030204" pitchFamily="34" charset="0"/>
                <a:cs typeface="Calibri" panose="020F0502020204030204" pitchFamily="34" charset="0"/>
              </a:rPr>
              <a:t>Universality</a:t>
            </a:r>
            <a:r>
              <a:rPr lang="de-DE" b="1" u="sng" dirty="0">
                <a:solidFill>
                  <a:schemeClr val="tx1"/>
                </a:solidFill>
                <a:latin typeface="Calibri" panose="020F0502020204030204" pitchFamily="34" charset="0"/>
                <a:cs typeface="Calibri" panose="020F0502020204030204" pitchFamily="34" charset="0"/>
              </a:rPr>
              <a:t> </a:t>
            </a:r>
            <a:r>
              <a:rPr lang="de-DE" b="1" u="sng" dirty="0" err="1">
                <a:solidFill>
                  <a:schemeClr val="tx1"/>
                </a:solidFill>
                <a:latin typeface="Calibri" panose="020F0502020204030204" pitchFamily="34" charset="0"/>
                <a:cs typeface="Calibri" panose="020F0502020204030204" pitchFamily="34" charset="0"/>
              </a:rPr>
              <a:t>of</a:t>
            </a:r>
            <a:r>
              <a:rPr lang="de-DE" b="1" u="sng" dirty="0">
                <a:solidFill>
                  <a:schemeClr val="tx1"/>
                </a:solidFill>
                <a:latin typeface="Calibri" panose="020F0502020204030204" pitchFamily="34" charset="0"/>
                <a:cs typeface="Calibri" panose="020F0502020204030204" pitchFamily="34" charset="0"/>
              </a:rPr>
              <a:t> Free Fall (UFF)</a:t>
            </a:r>
            <a:endParaRPr lang="de-DE" u="sng" dirty="0">
              <a:solidFill>
                <a:schemeClr val="tx1"/>
              </a:solidFill>
              <a:latin typeface="Calibri" panose="020F0502020204030204" pitchFamily="34" charset="0"/>
              <a:cs typeface="Calibri" panose="020F0502020204030204" pitchFamily="34" charset="0"/>
            </a:endParaRPr>
          </a:p>
          <a:p>
            <a:r>
              <a:rPr lang="de-DE" sz="1400" i="1" dirty="0">
                <a:solidFill>
                  <a:schemeClr val="tx1"/>
                </a:solidFill>
                <a:latin typeface="Calibri" panose="020F0502020204030204" pitchFamily="34" charset="0"/>
                <a:cs typeface="Calibri" panose="020F0502020204030204" pitchFamily="34" charset="0"/>
              </a:rPr>
              <a:t>„The </a:t>
            </a:r>
            <a:r>
              <a:rPr lang="de-DE" sz="1400" i="1" dirty="0" err="1">
                <a:solidFill>
                  <a:schemeClr val="tx1"/>
                </a:solidFill>
                <a:latin typeface="Calibri" panose="020F0502020204030204" pitchFamily="34" charset="0"/>
                <a:cs typeface="Calibri" panose="020F0502020204030204" pitchFamily="34" charset="0"/>
              </a:rPr>
              <a:t>trajectory</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of</a:t>
            </a:r>
            <a:r>
              <a:rPr lang="de-DE" sz="1400" i="1" dirty="0">
                <a:solidFill>
                  <a:schemeClr val="tx1"/>
                </a:solidFill>
                <a:latin typeface="Calibri" panose="020F0502020204030204" pitchFamily="34" charset="0"/>
                <a:cs typeface="Calibri" panose="020F0502020204030204" pitchFamily="34" charset="0"/>
              </a:rPr>
              <a:t> a </a:t>
            </a:r>
            <a:r>
              <a:rPr lang="de-DE" sz="1400" i="1" dirty="0" err="1">
                <a:solidFill>
                  <a:schemeClr val="tx1"/>
                </a:solidFill>
                <a:latin typeface="Calibri" panose="020F0502020204030204" pitchFamily="34" charset="0"/>
                <a:cs typeface="Calibri" panose="020F0502020204030204" pitchFamily="34" charset="0"/>
              </a:rPr>
              <a:t>point</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mass</a:t>
            </a:r>
            <a:endParaRPr lang="de-DE" sz="1400" i="1" dirty="0">
              <a:solidFill>
                <a:schemeClr val="tx1"/>
              </a:solidFill>
              <a:latin typeface="Calibri" panose="020F0502020204030204" pitchFamily="34" charset="0"/>
              <a:cs typeface="Calibri" panose="020F0502020204030204" pitchFamily="34" charset="0"/>
            </a:endParaRPr>
          </a:p>
          <a:p>
            <a:r>
              <a:rPr lang="de-DE" sz="1400" i="1" dirty="0">
                <a:solidFill>
                  <a:schemeClr val="tx1"/>
                </a:solidFill>
                <a:latin typeface="Calibri" panose="020F0502020204030204" pitchFamily="34" charset="0"/>
                <a:cs typeface="Calibri" panose="020F0502020204030204" pitchFamily="34" charset="0"/>
              </a:rPr>
              <a:t>in a </a:t>
            </a:r>
            <a:r>
              <a:rPr lang="de-DE" sz="1400" i="1" dirty="0" err="1">
                <a:solidFill>
                  <a:schemeClr val="tx1"/>
                </a:solidFill>
                <a:latin typeface="Calibri" panose="020F0502020204030204" pitchFamily="34" charset="0"/>
                <a:cs typeface="Calibri" panose="020F0502020204030204" pitchFamily="34" charset="0"/>
              </a:rPr>
              <a:t>gravitational</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field</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only</a:t>
            </a:r>
            <a:r>
              <a:rPr lang="de-DE" sz="1400" i="1" dirty="0">
                <a:solidFill>
                  <a:schemeClr val="tx1"/>
                </a:solidFill>
                <a:latin typeface="Calibri" panose="020F0502020204030204" pitchFamily="34" charset="0"/>
                <a:cs typeface="Calibri" panose="020F0502020204030204" pitchFamily="34" charset="0"/>
              </a:rPr>
              <a:t> </a:t>
            </a:r>
          </a:p>
          <a:p>
            <a:r>
              <a:rPr lang="de-DE" sz="1400" i="1" dirty="0" err="1">
                <a:solidFill>
                  <a:schemeClr val="tx1"/>
                </a:solidFill>
                <a:latin typeface="Calibri" panose="020F0502020204030204" pitchFamily="34" charset="0"/>
                <a:cs typeface="Calibri" panose="020F0502020204030204" pitchFamily="34" charset="0"/>
              </a:rPr>
              <a:t>depends</a:t>
            </a:r>
            <a:r>
              <a:rPr lang="de-DE" sz="1400" i="1" dirty="0">
                <a:solidFill>
                  <a:schemeClr val="tx1"/>
                </a:solidFill>
                <a:latin typeface="Calibri" panose="020F0502020204030204" pitchFamily="34" charset="0"/>
                <a:cs typeface="Calibri" panose="020F0502020204030204" pitchFamily="34" charset="0"/>
              </a:rPr>
              <a:t> on </a:t>
            </a:r>
            <a:r>
              <a:rPr lang="de-DE" sz="1400" i="1" dirty="0" err="1">
                <a:solidFill>
                  <a:schemeClr val="tx1"/>
                </a:solidFill>
                <a:latin typeface="Calibri" panose="020F0502020204030204" pitchFamily="34" charset="0"/>
                <a:cs typeface="Calibri" panose="020F0502020204030204" pitchFamily="34" charset="0"/>
              </a:rPr>
              <a:t>its</a:t>
            </a:r>
            <a:r>
              <a:rPr lang="de-DE" sz="1400" i="1" dirty="0">
                <a:solidFill>
                  <a:schemeClr val="tx1"/>
                </a:solidFill>
                <a:latin typeface="Calibri" panose="020F0502020204030204" pitchFamily="34" charset="0"/>
                <a:cs typeface="Calibri" panose="020F0502020204030204" pitchFamily="34" charset="0"/>
              </a:rPr>
              <a:t> initial </a:t>
            </a:r>
            <a:r>
              <a:rPr lang="de-DE" sz="1400" i="1" dirty="0" err="1">
                <a:solidFill>
                  <a:schemeClr val="tx1"/>
                </a:solidFill>
                <a:latin typeface="Calibri" panose="020F0502020204030204" pitchFamily="34" charset="0"/>
                <a:cs typeface="Calibri" panose="020F0502020204030204" pitchFamily="34" charset="0"/>
              </a:rPr>
              <a:t>position</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and</a:t>
            </a:r>
            <a:endParaRPr lang="de-DE" sz="1400" i="1" dirty="0">
              <a:solidFill>
                <a:schemeClr val="tx1"/>
              </a:solidFill>
              <a:latin typeface="Calibri" panose="020F0502020204030204" pitchFamily="34" charset="0"/>
              <a:cs typeface="Calibri" panose="020F0502020204030204" pitchFamily="34" charset="0"/>
            </a:endParaRPr>
          </a:p>
          <a:p>
            <a:r>
              <a:rPr lang="de-DE" sz="1400" i="1" dirty="0" err="1">
                <a:solidFill>
                  <a:schemeClr val="tx1"/>
                </a:solidFill>
                <a:latin typeface="Calibri" panose="020F0502020204030204" pitchFamily="34" charset="0"/>
                <a:cs typeface="Calibri" panose="020F0502020204030204" pitchFamily="34" charset="0"/>
              </a:rPr>
              <a:t>velocity</a:t>
            </a:r>
            <a:r>
              <a:rPr lang="de-DE" sz="1400" i="1" dirty="0">
                <a:solidFill>
                  <a:schemeClr val="tx1"/>
                </a:solidFill>
                <a:latin typeface="Calibri" panose="020F0502020204030204" pitchFamily="34" charset="0"/>
                <a:cs typeface="Calibri" panose="020F0502020204030204" pitchFamily="34" charset="0"/>
              </a:rPr>
              <a:t>.“</a:t>
            </a:r>
          </a:p>
        </p:txBody>
      </p:sp>
      <p:sp>
        <p:nvSpPr>
          <p:cNvPr id="39" name="Textfeld 11"/>
          <p:cNvSpPr txBox="1"/>
          <p:nvPr/>
        </p:nvSpPr>
        <p:spPr>
          <a:xfrm>
            <a:off x="4554991" y="5678471"/>
            <a:ext cx="3589971" cy="800219"/>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bg1"/>
                </a:solidFill>
                <a:latin typeface="Arial" charset="0"/>
                <a:ea typeface="+mn-ea"/>
                <a:cs typeface="+mn-cs"/>
              </a:defRPr>
            </a:lvl1pPr>
            <a:lvl2pPr marL="457200" algn="l" rtl="0" fontAlgn="base">
              <a:spcBef>
                <a:spcPct val="0"/>
              </a:spcBef>
              <a:spcAft>
                <a:spcPct val="0"/>
              </a:spcAft>
              <a:defRPr kern="1200">
                <a:solidFill>
                  <a:schemeClr val="bg1"/>
                </a:solidFill>
                <a:latin typeface="Arial" charset="0"/>
                <a:ea typeface="+mn-ea"/>
                <a:cs typeface="+mn-cs"/>
              </a:defRPr>
            </a:lvl2pPr>
            <a:lvl3pPr marL="914400" algn="l" rtl="0" fontAlgn="base">
              <a:spcBef>
                <a:spcPct val="0"/>
              </a:spcBef>
              <a:spcAft>
                <a:spcPct val="0"/>
              </a:spcAft>
              <a:defRPr kern="1200">
                <a:solidFill>
                  <a:schemeClr val="bg1"/>
                </a:solidFill>
                <a:latin typeface="Arial" charset="0"/>
                <a:ea typeface="+mn-ea"/>
                <a:cs typeface="+mn-cs"/>
              </a:defRPr>
            </a:lvl3pPr>
            <a:lvl4pPr marL="1371600" algn="l" rtl="0" fontAlgn="base">
              <a:spcBef>
                <a:spcPct val="0"/>
              </a:spcBef>
              <a:spcAft>
                <a:spcPct val="0"/>
              </a:spcAft>
              <a:defRPr kern="1200">
                <a:solidFill>
                  <a:schemeClr val="bg1"/>
                </a:solidFill>
                <a:latin typeface="Arial" charset="0"/>
                <a:ea typeface="+mn-ea"/>
                <a:cs typeface="+mn-cs"/>
              </a:defRPr>
            </a:lvl4pPr>
            <a:lvl5pPr marL="1828800" algn="l" rtl="0" fontAlgn="base">
              <a:spcBef>
                <a:spcPct val="0"/>
              </a:spcBef>
              <a:spcAft>
                <a:spcPct val="0"/>
              </a:spcAft>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a:lstStyle>
          <a:p>
            <a:r>
              <a:rPr lang="de-DE" b="1" u="sng" dirty="0" err="1">
                <a:solidFill>
                  <a:schemeClr val="tx1"/>
                </a:solidFill>
                <a:latin typeface="Calibri" panose="020F0502020204030204" pitchFamily="34" charset="0"/>
                <a:cs typeface="Calibri" panose="020F0502020204030204" pitchFamily="34" charset="0"/>
              </a:rPr>
              <a:t>Local</a:t>
            </a:r>
            <a:r>
              <a:rPr lang="de-DE" b="1" u="sng" dirty="0">
                <a:solidFill>
                  <a:schemeClr val="tx1"/>
                </a:solidFill>
                <a:latin typeface="Calibri" panose="020F0502020204030204" pitchFamily="34" charset="0"/>
                <a:cs typeface="Calibri" panose="020F0502020204030204" pitchFamily="34" charset="0"/>
              </a:rPr>
              <a:t> Position </a:t>
            </a:r>
            <a:r>
              <a:rPr lang="de-DE" b="1" u="sng" dirty="0" err="1">
                <a:solidFill>
                  <a:schemeClr val="tx1"/>
                </a:solidFill>
                <a:latin typeface="Calibri" panose="020F0502020204030204" pitchFamily="34" charset="0"/>
                <a:cs typeface="Calibri" panose="020F0502020204030204" pitchFamily="34" charset="0"/>
              </a:rPr>
              <a:t>Invariance</a:t>
            </a:r>
            <a:r>
              <a:rPr lang="de-DE" b="1" u="sng" dirty="0">
                <a:solidFill>
                  <a:schemeClr val="tx1"/>
                </a:solidFill>
                <a:latin typeface="Calibri" panose="020F0502020204030204" pitchFamily="34" charset="0"/>
                <a:cs typeface="Calibri" panose="020F0502020204030204" pitchFamily="34" charset="0"/>
              </a:rPr>
              <a:t> (LPI)</a:t>
            </a:r>
          </a:p>
          <a:p>
            <a:r>
              <a:rPr lang="de-DE" sz="1400" i="1" dirty="0">
                <a:solidFill>
                  <a:schemeClr val="tx1"/>
                </a:solidFill>
                <a:latin typeface="Calibri" panose="020F0502020204030204" pitchFamily="34" charset="0"/>
                <a:cs typeface="Calibri" panose="020F0502020204030204" pitchFamily="34" charset="0"/>
              </a:rPr>
              <a:t>„The </a:t>
            </a:r>
            <a:r>
              <a:rPr lang="de-DE" sz="1400" i="1" dirty="0" err="1">
                <a:solidFill>
                  <a:schemeClr val="tx1"/>
                </a:solidFill>
                <a:latin typeface="Calibri" panose="020F0502020204030204" pitchFamily="34" charset="0"/>
                <a:cs typeface="Calibri" panose="020F0502020204030204" pitchFamily="34" charset="0"/>
              </a:rPr>
              <a:t>result</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of</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your</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experiment</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is</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independent</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of</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its</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location</a:t>
            </a:r>
            <a:r>
              <a:rPr lang="de-DE" sz="1400" i="1" dirty="0">
                <a:solidFill>
                  <a:schemeClr val="tx1"/>
                </a:solidFill>
                <a:latin typeface="Calibri" panose="020F0502020204030204" pitchFamily="34" charset="0"/>
                <a:cs typeface="Calibri" panose="020F0502020204030204" pitchFamily="34" charset="0"/>
              </a:rPr>
              <a:t> in </a:t>
            </a:r>
            <a:r>
              <a:rPr lang="de-DE" sz="1400" i="1" dirty="0" err="1">
                <a:solidFill>
                  <a:schemeClr val="tx1"/>
                </a:solidFill>
                <a:latin typeface="Calibri" panose="020F0502020204030204" pitchFamily="34" charset="0"/>
                <a:cs typeface="Calibri" panose="020F0502020204030204" pitchFamily="34" charset="0"/>
              </a:rPr>
              <a:t>space</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and</a:t>
            </a:r>
            <a:r>
              <a:rPr lang="de-DE" sz="1400" i="1" dirty="0">
                <a:solidFill>
                  <a:schemeClr val="tx1"/>
                </a:solidFill>
                <a:latin typeface="Calibri" panose="020F0502020204030204" pitchFamily="34" charset="0"/>
                <a:cs typeface="Calibri" panose="020F0502020204030204" pitchFamily="34" charset="0"/>
              </a:rPr>
              <a:t> time.“</a:t>
            </a:r>
          </a:p>
        </p:txBody>
      </p:sp>
      <p:sp>
        <p:nvSpPr>
          <p:cNvPr id="40" name="Textfeld 12"/>
          <p:cNvSpPr txBox="1"/>
          <p:nvPr/>
        </p:nvSpPr>
        <p:spPr>
          <a:xfrm>
            <a:off x="8944261" y="3124524"/>
            <a:ext cx="2965799" cy="1015663"/>
          </a:xfrm>
          <a:prstGeom prst="rect">
            <a:avLst/>
          </a:prstGeom>
          <a:noFill/>
        </p:spPr>
        <p:txBody>
          <a:bodyPr wrap="square" rtlCol="0">
            <a:spAutoFit/>
          </a:bodyPr>
          <a:lstStyle>
            <a:defPPr>
              <a:defRPr lang="en-US"/>
            </a:defPPr>
            <a:lvl1pPr algn="l" rtl="0" fontAlgn="base">
              <a:spcBef>
                <a:spcPct val="0"/>
              </a:spcBef>
              <a:spcAft>
                <a:spcPct val="0"/>
              </a:spcAft>
              <a:defRPr kern="1200">
                <a:solidFill>
                  <a:schemeClr val="bg1"/>
                </a:solidFill>
                <a:latin typeface="Arial" charset="0"/>
                <a:ea typeface="+mn-ea"/>
                <a:cs typeface="+mn-cs"/>
              </a:defRPr>
            </a:lvl1pPr>
            <a:lvl2pPr marL="457200" algn="l" rtl="0" fontAlgn="base">
              <a:spcBef>
                <a:spcPct val="0"/>
              </a:spcBef>
              <a:spcAft>
                <a:spcPct val="0"/>
              </a:spcAft>
              <a:defRPr kern="1200">
                <a:solidFill>
                  <a:schemeClr val="bg1"/>
                </a:solidFill>
                <a:latin typeface="Arial" charset="0"/>
                <a:ea typeface="+mn-ea"/>
                <a:cs typeface="+mn-cs"/>
              </a:defRPr>
            </a:lvl2pPr>
            <a:lvl3pPr marL="914400" algn="l" rtl="0" fontAlgn="base">
              <a:spcBef>
                <a:spcPct val="0"/>
              </a:spcBef>
              <a:spcAft>
                <a:spcPct val="0"/>
              </a:spcAft>
              <a:defRPr kern="1200">
                <a:solidFill>
                  <a:schemeClr val="bg1"/>
                </a:solidFill>
                <a:latin typeface="Arial" charset="0"/>
                <a:ea typeface="+mn-ea"/>
                <a:cs typeface="+mn-cs"/>
              </a:defRPr>
            </a:lvl3pPr>
            <a:lvl4pPr marL="1371600" algn="l" rtl="0" fontAlgn="base">
              <a:spcBef>
                <a:spcPct val="0"/>
              </a:spcBef>
              <a:spcAft>
                <a:spcPct val="0"/>
              </a:spcAft>
              <a:defRPr kern="1200">
                <a:solidFill>
                  <a:schemeClr val="bg1"/>
                </a:solidFill>
                <a:latin typeface="Arial" charset="0"/>
                <a:ea typeface="+mn-ea"/>
                <a:cs typeface="+mn-cs"/>
              </a:defRPr>
            </a:lvl4pPr>
            <a:lvl5pPr marL="1828800" algn="l" rtl="0" fontAlgn="base">
              <a:spcBef>
                <a:spcPct val="0"/>
              </a:spcBef>
              <a:spcAft>
                <a:spcPct val="0"/>
              </a:spcAft>
              <a:defRPr kern="1200">
                <a:solidFill>
                  <a:schemeClr val="bg1"/>
                </a:solidFill>
                <a:latin typeface="Arial" charset="0"/>
                <a:ea typeface="+mn-ea"/>
                <a:cs typeface="+mn-cs"/>
              </a:defRPr>
            </a:lvl5pPr>
            <a:lvl6pPr marL="2286000" algn="l" defTabSz="914400" rtl="0" eaLnBrk="1" latinLnBrk="0" hangingPunct="1">
              <a:defRPr kern="1200">
                <a:solidFill>
                  <a:schemeClr val="bg1"/>
                </a:solidFill>
                <a:latin typeface="Arial" charset="0"/>
                <a:ea typeface="+mn-ea"/>
                <a:cs typeface="+mn-cs"/>
              </a:defRPr>
            </a:lvl6pPr>
            <a:lvl7pPr marL="2743200" algn="l" defTabSz="914400" rtl="0" eaLnBrk="1" latinLnBrk="0" hangingPunct="1">
              <a:defRPr kern="1200">
                <a:solidFill>
                  <a:schemeClr val="bg1"/>
                </a:solidFill>
                <a:latin typeface="Arial" charset="0"/>
                <a:ea typeface="+mn-ea"/>
                <a:cs typeface="+mn-cs"/>
              </a:defRPr>
            </a:lvl7pPr>
            <a:lvl8pPr marL="3200400" algn="l" defTabSz="914400" rtl="0" eaLnBrk="1" latinLnBrk="0" hangingPunct="1">
              <a:defRPr kern="1200">
                <a:solidFill>
                  <a:schemeClr val="bg1"/>
                </a:solidFill>
                <a:latin typeface="Arial" charset="0"/>
                <a:ea typeface="+mn-ea"/>
                <a:cs typeface="+mn-cs"/>
              </a:defRPr>
            </a:lvl8pPr>
            <a:lvl9pPr marL="3657600" algn="l" defTabSz="914400" rtl="0" eaLnBrk="1" latinLnBrk="0" hangingPunct="1">
              <a:defRPr kern="1200">
                <a:solidFill>
                  <a:schemeClr val="bg1"/>
                </a:solidFill>
                <a:latin typeface="Arial" charset="0"/>
                <a:ea typeface="+mn-ea"/>
                <a:cs typeface="+mn-cs"/>
              </a:defRPr>
            </a:lvl9pPr>
          </a:lstStyle>
          <a:p>
            <a:r>
              <a:rPr lang="de-DE" b="1" u="sng" dirty="0" err="1">
                <a:solidFill>
                  <a:schemeClr val="tx1"/>
                </a:solidFill>
                <a:latin typeface="Calibri" panose="020F0502020204030204" pitchFamily="34" charset="0"/>
                <a:cs typeface="Calibri" panose="020F0502020204030204" pitchFamily="34" charset="0"/>
              </a:rPr>
              <a:t>Local</a:t>
            </a:r>
            <a:r>
              <a:rPr lang="de-DE" b="1" u="sng" dirty="0">
                <a:solidFill>
                  <a:schemeClr val="tx1"/>
                </a:solidFill>
                <a:latin typeface="Calibri" panose="020F0502020204030204" pitchFamily="34" charset="0"/>
                <a:cs typeface="Calibri" panose="020F0502020204030204" pitchFamily="34" charset="0"/>
              </a:rPr>
              <a:t> Lorentz </a:t>
            </a:r>
            <a:r>
              <a:rPr lang="de-DE" b="1" u="sng" dirty="0" err="1">
                <a:solidFill>
                  <a:schemeClr val="tx1"/>
                </a:solidFill>
                <a:latin typeface="Calibri" panose="020F0502020204030204" pitchFamily="34" charset="0"/>
                <a:cs typeface="Calibri" panose="020F0502020204030204" pitchFamily="34" charset="0"/>
              </a:rPr>
              <a:t>Invariance</a:t>
            </a:r>
            <a:r>
              <a:rPr lang="de-DE" b="1" u="sng" dirty="0">
                <a:solidFill>
                  <a:schemeClr val="tx1"/>
                </a:solidFill>
                <a:latin typeface="Calibri" panose="020F0502020204030204" pitchFamily="34" charset="0"/>
                <a:cs typeface="Calibri" panose="020F0502020204030204" pitchFamily="34" charset="0"/>
              </a:rPr>
              <a:t> (LLI)</a:t>
            </a:r>
            <a:endParaRPr lang="de-DE" u="sng" dirty="0">
              <a:solidFill>
                <a:schemeClr val="tx1"/>
              </a:solidFill>
              <a:latin typeface="Calibri" panose="020F0502020204030204" pitchFamily="34" charset="0"/>
              <a:cs typeface="Calibri" panose="020F0502020204030204" pitchFamily="34" charset="0"/>
            </a:endParaRPr>
          </a:p>
          <a:p>
            <a:r>
              <a:rPr lang="de-DE" sz="1400" i="1" dirty="0">
                <a:solidFill>
                  <a:schemeClr val="tx1"/>
                </a:solidFill>
                <a:latin typeface="Calibri" panose="020F0502020204030204" pitchFamily="34" charset="0"/>
                <a:cs typeface="Calibri" panose="020F0502020204030204" pitchFamily="34" charset="0"/>
              </a:rPr>
              <a:t>„The </a:t>
            </a:r>
            <a:r>
              <a:rPr lang="de-DE" sz="1400" i="1" dirty="0" err="1">
                <a:solidFill>
                  <a:schemeClr val="tx1"/>
                </a:solidFill>
                <a:latin typeface="Calibri" panose="020F0502020204030204" pitchFamily="34" charset="0"/>
                <a:cs typeface="Calibri" panose="020F0502020204030204" pitchFamily="34" charset="0"/>
              </a:rPr>
              <a:t>result</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of</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your</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experiment</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is</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independent</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of</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the</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orientation</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and</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velocity</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of</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the</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laboratory</a:t>
            </a:r>
            <a:r>
              <a:rPr lang="de-DE" sz="1400" i="1" dirty="0">
                <a:solidFill>
                  <a:schemeClr val="tx1"/>
                </a:solidFill>
                <a:latin typeface="Calibri" panose="020F0502020204030204" pitchFamily="34" charset="0"/>
                <a:cs typeface="Calibri" panose="020F0502020204030204" pitchFamily="34" charset="0"/>
              </a:rPr>
              <a:t> </a:t>
            </a:r>
            <a:r>
              <a:rPr lang="de-DE" sz="1400" i="1" dirty="0" err="1">
                <a:solidFill>
                  <a:schemeClr val="tx1"/>
                </a:solidFill>
                <a:latin typeface="Calibri" panose="020F0502020204030204" pitchFamily="34" charset="0"/>
                <a:cs typeface="Calibri" panose="020F0502020204030204" pitchFamily="34" charset="0"/>
              </a:rPr>
              <a:t>frame</a:t>
            </a:r>
            <a:r>
              <a:rPr lang="de-DE" sz="1400" i="1" dirty="0">
                <a:solidFill>
                  <a:schemeClr val="tx1"/>
                </a:solidFill>
                <a:latin typeface="Calibri" panose="020F0502020204030204" pitchFamily="34" charset="0"/>
                <a:cs typeface="Calibri" panose="020F0502020204030204" pitchFamily="34" charset="0"/>
              </a:rPr>
              <a:t>.“</a:t>
            </a:r>
          </a:p>
        </p:txBody>
      </p:sp>
      <p:grpSp>
        <p:nvGrpSpPr>
          <p:cNvPr id="13" name="Group 2">
            <a:extLst>
              <a:ext uri="{FF2B5EF4-FFF2-40B4-BE49-F238E27FC236}">
                <a16:creationId xmlns:a16="http://schemas.microsoft.com/office/drawing/2014/main" id="{666483CC-EB9D-477D-832C-77D09B559A93}"/>
              </a:ext>
            </a:extLst>
          </p:cNvPr>
          <p:cNvGrpSpPr/>
          <p:nvPr/>
        </p:nvGrpSpPr>
        <p:grpSpPr>
          <a:xfrm>
            <a:off x="3829045" y="1068784"/>
            <a:ext cx="4923712" cy="3772264"/>
            <a:chOff x="905834" y="1699551"/>
            <a:chExt cx="3473630" cy="3997274"/>
          </a:xfrm>
        </p:grpSpPr>
        <p:sp>
          <p:nvSpPr>
            <p:cNvPr id="14" name="Text Box 6">
              <a:extLst>
                <a:ext uri="{FF2B5EF4-FFF2-40B4-BE49-F238E27FC236}">
                  <a16:creationId xmlns:a16="http://schemas.microsoft.com/office/drawing/2014/main" id="{024AE2C7-EF23-4E5F-A48B-5B8361CB3287}"/>
                </a:ext>
              </a:extLst>
            </p:cNvPr>
            <p:cNvSpPr txBox="1">
              <a:spLocks noChangeArrowheads="1"/>
            </p:cNvSpPr>
            <p:nvPr/>
          </p:nvSpPr>
          <p:spPr bwMode="auto">
            <a:xfrm>
              <a:off x="2049078" y="5196218"/>
              <a:ext cx="1178361" cy="50060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lang="en-US" altLang="de-DE" sz="1200" b="1" u="sng" dirty="0">
                  <a:solidFill>
                    <a:srgbClr val="000000"/>
                  </a:solidFill>
                  <a:latin typeface="Times New Roman" panose="02020603050405020304" pitchFamily="18" charset="0"/>
                </a:rPr>
                <a:t>Local Position</a:t>
              </a:r>
            </a:p>
            <a:p>
              <a:pPr algn="ctr" eaLnBrk="0" fontAlgn="base" hangingPunct="0">
                <a:spcBef>
                  <a:spcPct val="0"/>
                </a:spcBef>
                <a:spcAft>
                  <a:spcPct val="0"/>
                </a:spcAft>
              </a:pPr>
              <a:r>
                <a:rPr lang="en-US" altLang="de-DE" sz="1200" b="1" u="sng" dirty="0">
                  <a:solidFill>
                    <a:srgbClr val="000000"/>
                  </a:solidFill>
                  <a:latin typeface="Times New Roman" panose="02020603050405020304" pitchFamily="18" charset="0"/>
                </a:rPr>
                <a:t>Invariance</a:t>
              </a:r>
            </a:p>
          </p:txBody>
        </p:sp>
        <p:grpSp>
          <p:nvGrpSpPr>
            <p:cNvPr id="15" name="Group 9">
              <a:extLst>
                <a:ext uri="{FF2B5EF4-FFF2-40B4-BE49-F238E27FC236}">
                  <a16:creationId xmlns:a16="http://schemas.microsoft.com/office/drawing/2014/main" id="{AFED4824-D792-412C-824B-2BC6E88452D6}"/>
                </a:ext>
              </a:extLst>
            </p:cNvPr>
            <p:cNvGrpSpPr/>
            <p:nvPr/>
          </p:nvGrpSpPr>
          <p:grpSpPr>
            <a:xfrm>
              <a:off x="905834" y="1699551"/>
              <a:ext cx="3473630" cy="3472067"/>
              <a:chOff x="3392162" y="141181"/>
              <a:chExt cx="4871258" cy="3989525"/>
            </a:xfrm>
          </p:grpSpPr>
          <p:sp>
            <p:nvSpPr>
              <p:cNvPr id="22" name="Isosceles Triangle 16">
                <a:extLst>
                  <a:ext uri="{FF2B5EF4-FFF2-40B4-BE49-F238E27FC236}">
                    <a16:creationId xmlns:a16="http://schemas.microsoft.com/office/drawing/2014/main" id="{A1B47185-6347-40F4-AFEA-F601AD443378}"/>
                  </a:ext>
                </a:extLst>
              </p:cNvPr>
              <p:cNvSpPr/>
              <p:nvPr/>
            </p:nvSpPr>
            <p:spPr>
              <a:xfrm>
                <a:off x="3392162" y="141181"/>
                <a:ext cx="4871258" cy="1725981"/>
              </a:xfrm>
              <a:prstGeom prst="triangle">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23" name="Rectangle 17">
                <a:extLst>
                  <a:ext uri="{FF2B5EF4-FFF2-40B4-BE49-F238E27FC236}">
                    <a16:creationId xmlns:a16="http://schemas.microsoft.com/office/drawing/2014/main" id="{90A8C672-70D3-4A62-8B27-9221E225E727}"/>
                  </a:ext>
                </a:extLst>
              </p:cNvPr>
              <p:cNvSpPr/>
              <p:nvPr/>
            </p:nvSpPr>
            <p:spPr>
              <a:xfrm>
                <a:off x="3860651" y="1867162"/>
                <a:ext cx="999101"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24" name="Rectangle 18">
                <a:extLst>
                  <a:ext uri="{FF2B5EF4-FFF2-40B4-BE49-F238E27FC236}">
                    <a16:creationId xmlns:a16="http://schemas.microsoft.com/office/drawing/2014/main" id="{1B36C4B2-C5EC-4670-9CA0-12EE411B326C}"/>
                  </a:ext>
                </a:extLst>
              </p:cNvPr>
              <p:cNvSpPr/>
              <p:nvPr/>
            </p:nvSpPr>
            <p:spPr>
              <a:xfrm>
                <a:off x="5328240" y="1867162"/>
                <a:ext cx="999101"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25" name="Rectangle 19">
                <a:extLst>
                  <a:ext uri="{FF2B5EF4-FFF2-40B4-BE49-F238E27FC236}">
                    <a16:creationId xmlns:a16="http://schemas.microsoft.com/office/drawing/2014/main" id="{274FE201-2C35-48AA-BF14-9DD828B56E45}"/>
                  </a:ext>
                </a:extLst>
              </p:cNvPr>
              <p:cNvSpPr/>
              <p:nvPr/>
            </p:nvSpPr>
            <p:spPr>
              <a:xfrm>
                <a:off x="6795829" y="1867162"/>
                <a:ext cx="999101"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26" name="Rectangle 20">
                <a:extLst>
                  <a:ext uri="{FF2B5EF4-FFF2-40B4-BE49-F238E27FC236}">
                    <a16:creationId xmlns:a16="http://schemas.microsoft.com/office/drawing/2014/main" id="{7E664D55-FB0C-4EB1-A6F6-950D37E22522}"/>
                  </a:ext>
                </a:extLst>
              </p:cNvPr>
              <p:cNvSpPr/>
              <p:nvPr/>
            </p:nvSpPr>
            <p:spPr>
              <a:xfrm>
                <a:off x="3962400" y="1939162"/>
                <a:ext cx="809625"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27" name="Rectangle 21">
                <a:extLst>
                  <a:ext uri="{FF2B5EF4-FFF2-40B4-BE49-F238E27FC236}">
                    <a16:creationId xmlns:a16="http://schemas.microsoft.com/office/drawing/2014/main" id="{A03FC613-94BC-4C8B-A68E-0D4DF063800F}"/>
                  </a:ext>
                </a:extLst>
              </p:cNvPr>
              <p:cNvSpPr/>
              <p:nvPr/>
            </p:nvSpPr>
            <p:spPr>
              <a:xfrm>
                <a:off x="5422977" y="1939162"/>
                <a:ext cx="809625"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28" name="Rectangle 22">
                <a:extLst>
                  <a:ext uri="{FF2B5EF4-FFF2-40B4-BE49-F238E27FC236}">
                    <a16:creationId xmlns:a16="http://schemas.microsoft.com/office/drawing/2014/main" id="{E6026953-469C-4660-9ED9-B0B2CCD281ED}"/>
                  </a:ext>
                </a:extLst>
              </p:cNvPr>
              <p:cNvSpPr/>
              <p:nvPr/>
            </p:nvSpPr>
            <p:spPr>
              <a:xfrm>
                <a:off x="6883554" y="1939162"/>
                <a:ext cx="809625"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29" name="Rectangle 23">
                <a:extLst>
                  <a:ext uri="{FF2B5EF4-FFF2-40B4-BE49-F238E27FC236}">
                    <a16:creationId xmlns:a16="http://schemas.microsoft.com/office/drawing/2014/main" id="{5AF5BFC0-0567-46C7-B537-596B3C4C468C}"/>
                  </a:ext>
                </a:extLst>
              </p:cNvPr>
              <p:cNvSpPr/>
              <p:nvPr/>
            </p:nvSpPr>
            <p:spPr>
              <a:xfrm>
                <a:off x="3860650" y="4058706"/>
                <a:ext cx="999101"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30" name="Rectangle 24">
                <a:extLst>
                  <a:ext uri="{FF2B5EF4-FFF2-40B4-BE49-F238E27FC236}">
                    <a16:creationId xmlns:a16="http://schemas.microsoft.com/office/drawing/2014/main" id="{C1370CE1-FD18-4937-99A8-FFD88ED85E2D}"/>
                  </a:ext>
                </a:extLst>
              </p:cNvPr>
              <p:cNvSpPr/>
              <p:nvPr/>
            </p:nvSpPr>
            <p:spPr>
              <a:xfrm>
                <a:off x="5322085" y="4058706"/>
                <a:ext cx="999101"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41" name="Rectangle 25">
                <a:extLst>
                  <a:ext uri="{FF2B5EF4-FFF2-40B4-BE49-F238E27FC236}">
                    <a16:creationId xmlns:a16="http://schemas.microsoft.com/office/drawing/2014/main" id="{F0D800E6-D0F7-4492-8FF8-0B92E2496C23}"/>
                  </a:ext>
                </a:extLst>
              </p:cNvPr>
              <p:cNvSpPr/>
              <p:nvPr/>
            </p:nvSpPr>
            <p:spPr>
              <a:xfrm>
                <a:off x="4058113" y="2011162"/>
                <a:ext cx="618198" cy="2047544"/>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42" name="Rectangle 26">
                <a:extLst>
                  <a:ext uri="{FF2B5EF4-FFF2-40B4-BE49-F238E27FC236}">
                    <a16:creationId xmlns:a16="http://schemas.microsoft.com/office/drawing/2014/main" id="{283781A4-6960-408A-8AE1-CF937FADF73E}"/>
                  </a:ext>
                </a:extLst>
              </p:cNvPr>
              <p:cNvSpPr/>
              <p:nvPr/>
            </p:nvSpPr>
            <p:spPr>
              <a:xfrm>
                <a:off x="5512537" y="2011162"/>
                <a:ext cx="618198" cy="2047544"/>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43" name="Rectangle 27">
                <a:extLst>
                  <a:ext uri="{FF2B5EF4-FFF2-40B4-BE49-F238E27FC236}">
                    <a16:creationId xmlns:a16="http://schemas.microsoft.com/office/drawing/2014/main" id="{A065F8FF-8ED0-4A48-9943-893A5876D7C5}"/>
                  </a:ext>
                </a:extLst>
              </p:cNvPr>
              <p:cNvSpPr/>
              <p:nvPr/>
            </p:nvSpPr>
            <p:spPr>
              <a:xfrm>
                <a:off x="6979267" y="2011162"/>
                <a:ext cx="618198" cy="2047544"/>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sp>
            <p:nvSpPr>
              <p:cNvPr id="44" name="Rectangle 28">
                <a:extLst>
                  <a:ext uri="{FF2B5EF4-FFF2-40B4-BE49-F238E27FC236}">
                    <a16:creationId xmlns:a16="http://schemas.microsoft.com/office/drawing/2014/main" id="{6DDE3940-6FBD-46C6-8EE0-FC38D5FCA617}"/>
                  </a:ext>
                </a:extLst>
              </p:cNvPr>
              <p:cNvSpPr/>
              <p:nvPr/>
            </p:nvSpPr>
            <p:spPr>
              <a:xfrm>
                <a:off x="6795829" y="4058706"/>
                <a:ext cx="999101" cy="72000"/>
              </a:xfrm>
              <a:prstGeom prst="rect">
                <a:avLst/>
              </a:prstGeom>
            </p:spPr>
            <p:style>
              <a:lnRef idx="3">
                <a:schemeClr val="lt1"/>
              </a:lnRef>
              <a:fillRef idx="1">
                <a:schemeClr val="accent5"/>
              </a:fillRef>
              <a:effectRef idx="1">
                <a:schemeClr val="accent5"/>
              </a:effectRef>
              <a:fontRef idx="minor">
                <a:schemeClr val="lt1"/>
              </a:fontRef>
            </p:style>
            <p:txBody>
              <a:bodyPr rtlCol="0" anchor="ctr"/>
              <a:lstStyle/>
              <a:p>
                <a:pPr algn="ctr"/>
                <a:endParaRPr lang="en-US"/>
              </a:p>
            </p:txBody>
          </p:sp>
        </p:grpSp>
        <p:sp>
          <p:nvSpPr>
            <p:cNvPr id="16" name="Text Box 4">
              <a:extLst>
                <a:ext uri="{FF2B5EF4-FFF2-40B4-BE49-F238E27FC236}">
                  <a16:creationId xmlns:a16="http://schemas.microsoft.com/office/drawing/2014/main" id="{A8A0BEB3-CD43-4677-B09E-E162905686B0}"/>
                </a:ext>
              </a:extLst>
            </p:cNvPr>
            <p:cNvSpPr txBox="1">
              <a:spLocks noChangeArrowheads="1"/>
            </p:cNvSpPr>
            <p:nvPr/>
          </p:nvSpPr>
          <p:spPr bwMode="auto">
            <a:xfrm>
              <a:off x="1302938" y="2312665"/>
              <a:ext cx="2767189" cy="682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lang="en-US" altLang="de-DE" sz="2200" b="1" dirty="0">
                  <a:solidFill>
                    <a:srgbClr val="000000"/>
                  </a:solidFill>
                  <a:latin typeface="Times New Roman" panose="02020603050405020304" pitchFamily="18" charset="0"/>
                </a:rPr>
                <a:t>Einstein’s</a:t>
              </a:r>
            </a:p>
            <a:p>
              <a:pPr algn="ctr" eaLnBrk="0" fontAlgn="base" hangingPunct="0">
                <a:spcBef>
                  <a:spcPct val="0"/>
                </a:spcBef>
                <a:spcAft>
                  <a:spcPct val="0"/>
                </a:spcAft>
              </a:pPr>
              <a:r>
                <a:rPr lang="en-US" altLang="de-DE" sz="2200" b="1" dirty="0">
                  <a:solidFill>
                    <a:srgbClr val="000000"/>
                  </a:solidFill>
                  <a:latin typeface="Times New Roman" panose="02020603050405020304" pitchFamily="18" charset="0"/>
                </a:rPr>
                <a:t>Equivalence Principle</a:t>
              </a:r>
              <a:endParaRPr lang="de-DE" altLang="de-DE" dirty="0">
                <a:latin typeface="Arial" panose="020B0604020202020204" pitchFamily="34" charset="0"/>
              </a:endParaRPr>
            </a:p>
          </p:txBody>
        </p:sp>
        <p:sp>
          <p:nvSpPr>
            <p:cNvPr id="17" name="Text Box 5">
              <a:extLst>
                <a:ext uri="{FF2B5EF4-FFF2-40B4-BE49-F238E27FC236}">
                  <a16:creationId xmlns:a16="http://schemas.microsoft.com/office/drawing/2014/main" id="{86A5D5E5-B5EC-42AE-9451-9D70FBE2CFF9}"/>
                </a:ext>
              </a:extLst>
            </p:cNvPr>
            <p:cNvSpPr txBox="1">
              <a:spLocks noChangeArrowheads="1"/>
            </p:cNvSpPr>
            <p:nvPr/>
          </p:nvSpPr>
          <p:spPr bwMode="auto">
            <a:xfrm>
              <a:off x="992344" y="5196218"/>
              <a:ext cx="1178361" cy="4001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lang="en-US" altLang="de-DE" sz="1200" b="1" u="sng" dirty="0">
                  <a:solidFill>
                    <a:srgbClr val="000000"/>
                  </a:solidFill>
                  <a:latin typeface="Times New Roman" panose="02020603050405020304" pitchFamily="18" charset="0"/>
                </a:rPr>
                <a:t>Universality of</a:t>
              </a:r>
            </a:p>
            <a:p>
              <a:pPr algn="ctr" eaLnBrk="0" fontAlgn="base" hangingPunct="0">
                <a:spcBef>
                  <a:spcPct val="0"/>
                </a:spcBef>
                <a:spcAft>
                  <a:spcPct val="0"/>
                </a:spcAft>
              </a:pPr>
              <a:r>
                <a:rPr lang="en-US" altLang="de-DE" sz="1200" b="1" u="sng" dirty="0">
                  <a:solidFill>
                    <a:srgbClr val="000000"/>
                  </a:solidFill>
                  <a:latin typeface="Times New Roman" panose="02020603050405020304" pitchFamily="18" charset="0"/>
                </a:rPr>
                <a:t>Free Fall</a:t>
              </a:r>
            </a:p>
          </p:txBody>
        </p:sp>
        <p:sp>
          <p:nvSpPr>
            <p:cNvPr id="18" name="Text Box 7">
              <a:extLst>
                <a:ext uri="{FF2B5EF4-FFF2-40B4-BE49-F238E27FC236}">
                  <a16:creationId xmlns:a16="http://schemas.microsoft.com/office/drawing/2014/main" id="{217CE1CE-1E1D-4BC5-84B1-3A08252C3C3F}"/>
                </a:ext>
              </a:extLst>
            </p:cNvPr>
            <p:cNvSpPr txBox="1">
              <a:spLocks noChangeArrowheads="1"/>
            </p:cNvSpPr>
            <p:nvPr/>
          </p:nvSpPr>
          <p:spPr bwMode="auto">
            <a:xfrm>
              <a:off x="3128442" y="5190668"/>
              <a:ext cx="1125730" cy="40011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lang="en-US" altLang="de-DE" sz="1200" b="1" u="sng" dirty="0">
                  <a:solidFill>
                    <a:srgbClr val="FF0000"/>
                  </a:solidFill>
                  <a:latin typeface="Times New Roman" panose="02020603050405020304" pitchFamily="18" charset="0"/>
                </a:rPr>
                <a:t>Local Lorentz</a:t>
              </a:r>
            </a:p>
            <a:p>
              <a:pPr algn="ctr" eaLnBrk="0" fontAlgn="base" hangingPunct="0">
                <a:spcBef>
                  <a:spcPct val="0"/>
                </a:spcBef>
                <a:spcAft>
                  <a:spcPct val="0"/>
                </a:spcAft>
              </a:pPr>
              <a:r>
                <a:rPr lang="en-US" altLang="de-DE" sz="1200" b="1" u="sng" dirty="0">
                  <a:solidFill>
                    <a:srgbClr val="FF0000"/>
                  </a:solidFill>
                  <a:latin typeface="Times New Roman" panose="02020603050405020304" pitchFamily="18" charset="0"/>
                </a:rPr>
                <a:t>Invariance</a:t>
              </a:r>
            </a:p>
          </p:txBody>
        </p:sp>
        <p:sp>
          <p:nvSpPr>
            <p:cNvPr id="19" name="Text Box 8">
              <a:extLst>
                <a:ext uri="{FF2B5EF4-FFF2-40B4-BE49-F238E27FC236}">
                  <a16:creationId xmlns:a16="http://schemas.microsoft.com/office/drawing/2014/main" id="{B945C23E-8D94-4320-B550-C57EC3C5FF68}"/>
                </a:ext>
              </a:extLst>
            </p:cNvPr>
            <p:cNvSpPr txBox="1">
              <a:spLocks noChangeArrowheads="1"/>
            </p:cNvSpPr>
            <p:nvPr/>
          </p:nvSpPr>
          <p:spPr bwMode="auto">
            <a:xfrm>
              <a:off x="1284886" y="4010431"/>
              <a:ext cx="618198" cy="339908"/>
            </a:xfrm>
            <a:prstGeom prst="rect">
              <a:avLst/>
            </a:prstGeom>
            <a:solidFill>
              <a:srgbClr val="FFFFFF"/>
            </a:solidFill>
            <a:ln w="254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lang="en-US" altLang="de-DE" sz="2000" b="1" dirty="0">
                  <a:solidFill>
                    <a:srgbClr val="000000"/>
                  </a:solidFill>
                  <a:latin typeface="Times New Roman" panose="02020603050405020304" pitchFamily="18" charset="0"/>
                </a:rPr>
                <a:t>UFF</a:t>
              </a:r>
              <a:endParaRPr lang="de-DE" altLang="de-DE" dirty="0">
                <a:latin typeface="Arial" panose="020B0604020202020204" pitchFamily="34" charset="0"/>
              </a:endParaRPr>
            </a:p>
          </p:txBody>
        </p:sp>
        <p:sp>
          <p:nvSpPr>
            <p:cNvPr id="20" name="Text Box 9">
              <a:extLst>
                <a:ext uri="{FF2B5EF4-FFF2-40B4-BE49-F238E27FC236}">
                  <a16:creationId xmlns:a16="http://schemas.microsoft.com/office/drawing/2014/main" id="{AC30A049-77A8-46EE-A386-2F92061036EA}"/>
                </a:ext>
              </a:extLst>
            </p:cNvPr>
            <p:cNvSpPr txBox="1">
              <a:spLocks noChangeArrowheads="1"/>
            </p:cNvSpPr>
            <p:nvPr/>
          </p:nvSpPr>
          <p:spPr bwMode="auto">
            <a:xfrm>
              <a:off x="2333547" y="4016687"/>
              <a:ext cx="618198" cy="339908"/>
            </a:xfrm>
            <a:prstGeom prst="rect">
              <a:avLst/>
            </a:prstGeom>
            <a:solidFill>
              <a:srgbClr val="FFFFFF"/>
            </a:solidFill>
            <a:ln w="25400" algn="ctr">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lang="en-US" altLang="de-DE" sz="2000" b="1" dirty="0">
                  <a:solidFill>
                    <a:srgbClr val="000000"/>
                  </a:solidFill>
                  <a:latin typeface="Times New Roman" panose="02020603050405020304" pitchFamily="18" charset="0"/>
                </a:rPr>
                <a:t>LPI</a:t>
              </a:r>
              <a:endParaRPr lang="de-DE" altLang="de-DE" dirty="0">
                <a:latin typeface="Arial" panose="020B0604020202020204" pitchFamily="34" charset="0"/>
              </a:endParaRPr>
            </a:p>
          </p:txBody>
        </p:sp>
        <p:sp>
          <p:nvSpPr>
            <p:cNvPr id="21" name="Text Box 10">
              <a:extLst>
                <a:ext uri="{FF2B5EF4-FFF2-40B4-BE49-F238E27FC236}">
                  <a16:creationId xmlns:a16="http://schemas.microsoft.com/office/drawing/2014/main" id="{9F81C3BF-2AB7-40CD-BE99-20E5128D1BEE}"/>
                </a:ext>
              </a:extLst>
            </p:cNvPr>
            <p:cNvSpPr txBox="1">
              <a:spLocks noChangeArrowheads="1"/>
            </p:cNvSpPr>
            <p:nvPr/>
          </p:nvSpPr>
          <p:spPr bwMode="auto">
            <a:xfrm>
              <a:off x="3382208" y="4023298"/>
              <a:ext cx="618198" cy="339908"/>
            </a:xfrm>
            <a:prstGeom prst="rect">
              <a:avLst/>
            </a:prstGeom>
            <a:solidFill>
              <a:srgbClr val="FFFFFF"/>
            </a:solidFill>
            <a:ln w="25400" algn="ctr">
              <a:solidFill>
                <a:srgbClr val="FF0000"/>
              </a:solidFill>
              <a:miter lim="800000"/>
              <a:headEnd/>
              <a:tailEnd/>
            </a:ln>
            <a:effectLst/>
            <a:extLst>
              <a:ext uri="{AF507438-7753-43E0-B8FC-AC1667EBCBE1}">
                <a14:hiddenEffects xmlns:a14="http://schemas.microsoft.com/office/drawing/2010/main">
                  <a:effectLst>
                    <a:outerShdw dist="35921" dir="2700000" algn="ctr" rotWithShape="0">
                      <a:srgbClr val="CCCCCC"/>
                    </a:outerShdw>
                  </a:effectLst>
                </a14:hiddenEffects>
              </a:ext>
            </a:extLst>
          </p:spPr>
          <p:txBody>
            <a:bodyPr vert="horz" wrap="square" lIns="36576" tIns="36576" rIns="36576" bIns="36576" numCol="1" anchor="t" anchorCtr="0" compatLnSpc="1">
              <a:prstTxWarp prst="textNoShape">
                <a:avLst/>
              </a:prstTxWarp>
            </a:bodyPr>
            <a:lstStyle/>
            <a:p>
              <a:pPr algn="ctr" eaLnBrk="0" fontAlgn="base" hangingPunct="0">
                <a:spcBef>
                  <a:spcPct val="0"/>
                </a:spcBef>
                <a:spcAft>
                  <a:spcPct val="0"/>
                </a:spcAft>
              </a:pPr>
              <a:r>
                <a:rPr lang="en-US" altLang="de-DE" sz="2000" b="1" dirty="0">
                  <a:solidFill>
                    <a:srgbClr val="FF0000"/>
                  </a:solidFill>
                  <a:latin typeface="Times New Roman" panose="02020603050405020304" pitchFamily="18" charset="0"/>
                </a:rPr>
                <a:t>LLI</a:t>
              </a:r>
              <a:endParaRPr lang="de-DE" altLang="de-DE" dirty="0">
                <a:solidFill>
                  <a:srgbClr val="FF0000"/>
                </a:solidFill>
                <a:latin typeface="Arial" panose="020B0604020202020204" pitchFamily="34" charset="0"/>
              </a:endParaRPr>
            </a:p>
          </p:txBody>
        </p:sp>
      </p:grpSp>
    </p:spTree>
    <p:extLst>
      <p:ext uri="{BB962C8B-B14F-4D97-AF65-F5344CB8AC3E}">
        <p14:creationId xmlns:p14="http://schemas.microsoft.com/office/powerpoint/2010/main" val="3099772432"/>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ext Box 10">
            <a:extLst>
              <a:ext uri="{FF2B5EF4-FFF2-40B4-BE49-F238E27FC236}">
                <a16:creationId xmlns:a16="http://schemas.microsoft.com/office/drawing/2014/main" id="{3E09A3D4-9A62-47EA-8C84-4A6EA4A26060}"/>
              </a:ext>
            </a:extLst>
          </p:cNvPr>
          <p:cNvSpPr txBox="1">
            <a:spLocks noChangeArrowheads="1"/>
          </p:cNvSpPr>
          <p:nvPr/>
        </p:nvSpPr>
        <p:spPr bwMode="auto">
          <a:xfrm>
            <a:off x="563880" y="89965"/>
            <a:ext cx="1107008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lgn="ctr" eaLnBrk="1" hangingPunct="1">
              <a:spcBef>
                <a:spcPct val="0"/>
              </a:spcBef>
              <a:buFontTx/>
              <a:buNone/>
              <a:defRPr/>
            </a:pPr>
            <a:r>
              <a:rPr lang="en-US" altLang="de-DE" dirty="0">
                <a:solidFill>
                  <a:schemeClr val="bg1">
                    <a:lumMod val="95000"/>
                  </a:schemeClr>
                </a:solidFill>
                <a:latin typeface="Calibri" pitchFamily="34" charset="0"/>
              </a:rPr>
              <a:t>Analog of the Michelson-Morley experiment </a:t>
            </a:r>
            <a:r>
              <a:rPr lang="en-US" altLang="de-DE" dirty="0">
                <a:solidFill>
                  <a:schemeClr val="bg1">
                    <a:lumMod val="95000"/>
                  </a:schemeClr>
                </a:solidFill>
                <a:latin typeface="Calibri" pitchFamily="34" charset="0"/>
                <a:sym typeface="Wingdings" panose="05000000000000000000" pitchFamily="2" charset="2"/>
              </a:rPr>
              <a:t> Electron Orbitals</a:t>
            </a:r>
            <a:endParaRPr lang="de-DE" altLang="de-DE" dirty="0">
              <a:solidFill>
                <a:schemeClr val="bg1">
                  <a:lumMod val="95000"/>
                </a:schemeClr>
              </a:solidFill>
              <a:latin typeface="Calibri" pitchFamily="34" charset="0"/>
            </a:endParaRPr>
          </a:p>
        </p:txBody>
      </p:sp>
      <p:grpSp>
        <p:nvGrpSpPr>
          <p:cNvPr id="36" name="Group 35">
            <a:extLst>
              <a:ext uri="{FF2B5EF4-FFF2-40B4-BE49-F238E27FC236}">
                <a16:creationId xmlns:a16="http://schemas.microsoft.com/office/drawing/2014/main" id="{3FE9AA5B-3054-4C44-8E0A-1FE5C52E0F30}"/>
              </a:ext>
            </a:extLst>
          </p:cNvPr>
          <p:cNvGrpSpPr/>
          <p:nvPr/>
        </p:nvGrpSpPr>
        <p:grpSpPr>
          <a:xfrm>
            <a:off x="7976882" y="1773580"/>
            <a:ext cx="1821588" cy="1810144"/>
            <a:chOff x="9140701" y="2291858"/>
            <a:chExt cx="2652714" cy="2652714"/>
          </a:xfrm>
        </p:grpSpPr>
        <p:pic>
          <p:nvPicPr>
            <p:cNvPr id="37" name="Picture 36">
              <a:extLst>
                <a:ext uri="{FF2B5EF4-FFF2-40B4-BE49-F238E27FC236}">
                  <a16:creationId xmlns:a16="http://schemas.microsoft.com/office/drawing/2014/main" id="{9B3A9F55-6129-46BC-93B5-845D7ED1B9F0}"/>
                </a:ext>
              </a:extLst>
            </p:cNvPr>
            <p:cNvPicPr>
              <a:picLocks noChangeAspect="1"/>
            </p:cNvPicPr>
            <p:nvPr/>
          </p:nvPicPr>
          <p:blipFill>
            <a:blip r:embed="rId3"/>
            <a:stretch>
              <a:fillRect/>
            </a:stretch>
          </p:blipFill>
          <p:spPr>
            <a:xfrm flipH="1">
              <a:off x="9140701" y="2291858"/>
              <a:ext cx="499673" cy="2153041"/>
            </a:xfrm>
            <a:prstGeom prst="rect">
              <a:avLst/>
            </a:prstGeom>
          </p:spPr>
        </p:pic>
        <p:pic>
          <p:nvPicPr>
            <p:cNvPr id="38" name="Picture 37">
              <a:extLst>
                <a:ext uri="{FF2B5EF4-FFF2-40B4-BE49-F238E27FC236}">
                  <a16:creationId xmlns:a16="http://schemas.microsoft.com/office/drawing/2014/main" id="{4488819B-4C0B-4A0A-AA36-187F1EC09E0A}"/>
                </a:ext>
              </a:extLst>
            </p:cNvPr>
            <p:cNvPicPr>
              <a:picLocks noChangeAspect="1"/>
            </p:cNvPicPr>
            <p:nvPr/>
          </p:nvPicPr>
          <p:blipFill>
            <a:blip r:embed="rId3"/>
            <a:stretch>
              <a:fillRect/>
            </a:stretch>
          </p:blipFill>
          <p:spPr>
            <a:xfrm rot="5400000" flipH="1">
              <a:off x="10467058" y="3618215"/>
              <a:ext cx="499673" cy="2153041"/>
            </a:xfrm>
            <a:prstGeom prst="rect">
              <a:avLst/>
            </a:prstGeom>
          </p:spPr>
        </p:pic>
        <p:cxnSp>
          <p:nvCxnSpPr>
            <p:cNvPr id="39" name="Straight Arrow Connector 38">
              <a:extLst>
                <a:ext uri="{FF2B5EF4-FFF2-40B4-BE49-F238E27FC236}">
                  <a16:creationId xmlns:a16="http://schemas.microsoft.com/office/drawing/2014/main" id="{A53D4637-A7E5-4F35-812D-9065379DF70E}"/>
                </a:ext>
              </a:extLst>
            </p:cNvPr>
            <p:cNvCxnSpPr/>
            <p:nvPr/>
          </p:nvCxnSpPr>
          <p:spPr>
            <a:xfrm flipV="1">
              <a:off x="9906000" y="3017587"/>
              <a:ext cx="0" cy="1085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0" name="Straight Arrow Connector 39">
              <a:extLst>
                <a:ext uri="{FF2B5EF4-FFF2-40B4-BE49-F238E27FC236}">
                  <a16:creationId xmlns:a16="http://schemas.microsoft.com/office/drawing/2014/main" id="{5E4B8994-9818-48B4-90A0-AFC2A1ADFAF2}"/>
                </a:ext>
              </a:extLst>
            </p:cNvPr>
            <p:cNvCxnSpPr>
              <a:cxnSpLocks/>
            </p:cNvCxnSpPr>
            <p:nvPr/>
          </p:nvCxnSpPr>
          <p:spPr>
            <a:xfrm rot="5400000" flipV="1">
              <a:off x="10450194" y="3560525"/>
              <a:ext cx="0" cy="108587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13" name="Arrow: Right 12">
            <a:extLst>
              <a:ext uri="{FF2B5EF4-FFF2-40B4-BE49-F238E27FC236}">
                <a16:creationId xmlns:a16="http://schemas.microsoft.com/office/drawing/2014/main" id="{A7D8C23C-FB10-4A54-96DE-7313D196A158}"/>
              </a:ext>
            </a:extLst>
          </p:cNvPr>
          <p:cNvSpPr/>
          <p:nvPr/>
        </p:nvSpPr>
        <p:spPr>
          <a:xfrm>
            <a:off x="5738518" y="3188765"/>
            <a:ext cx="1323473" cy="480467"/>
          </a:xfrm>
          <a:prstGeom prst="rightArrow">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nl-NL"/>
          </a:p>
        </p:txBody>
      </p:sp>
      <p:pic>
        <p:nvPicPr>
          <p:cNvPr id="19" name="Picture 18">
            <a:extLst>
              <a:ext uri="{FF2B5EF4-FFF2-40B4-BE49-F238E27FC236}">
                <a16:creationId xmlns:a16="http://schemas.microsoft.com/office/drawing/2014/main" id="{E428104B-E8B4-4CBB-8612-9E8C961AF3AB}"/>
              </a:ext>
            </a:extLst>
          </p:cNvPr>
          <p:cNvPicPr>
            <a:picLocks noChangeAspect="1"/>
          </p:cNvPicPr>
          <p:nvPr/>
        </p:nvPicPr>
        <p:blipFill rotWithShape="1">
          <a:blip r:embed="rId4"/>
          <a:srcRect l="76449" t="39191" r="9376" b="25979"/>
          <a:stretch/>
        </p:blipFill>
        <p:spPr>
          <a:xfrm>
            <a:off x="631304" y="1941437"/>
            <a:ext cx="4360084" cy="3375756"/>
          </a:xfrm>
          <a:prstGeom prst="rect">
            <a:avLst/>
          </a:prstGeom>
        </p:spPr>
      </p:pic>
      <p:grpSp>
        <p:nvGrpSpPr>
          <p:cNvPr id="20" name="Group 19">
            <a:extLst>
              <a:ext uri="{FF2B5EF4-FFF2-40B4-BE49-F238E27FC236}">
                <a16:creationId xmlns:a16="http://schemas.microsoft.com/office/drawing/2014/main" id="{453E8601-1AA9-4FB2-B252-961EFD12D60B}"/>
              </a:ext>
            </a:extLst>
          </p:cNvPr>
          <p:cNvGrpSpPr/>
          <p:nvPr/>
        </p:nvGrpSpPr>
        <p:grpSpPr>
          <a:xfrm>
            <a:off x="7583899" y="3406105"/>
            <a:ext cx="4209516" cy="2923256"/>
            <a:chOff x="4609864" y="3450217"/>
            <a:chExt cx="4170974" cy="2896491"/>
          </a:xfrm>
        </p:grpSpPr>
        <p:pic>
          <p:nvPicPr>
            <p:cNvPr id="21" name="Picture 20">
              <a:extLst>
                <a:ext uri="{FF2B5EF4-FFF2-40B4-BE49-F238E27FC236}">
                  <a16:creationId xmlns:a16="http://schemas.microsoft.com/office/drawing/2014/main" id="{8A519C7D-FD6B-4F0C-AD22-D44F8F4128A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09864" y="3450217"/>
              <a:ext cx="4170974" cy="2896491"/>
            </a:xfrm>
            <a:prstGeom prst="rect">
              <a:avLst/>
            </a:prstGeom>
          </p:spPr>
        </p:pic>
        <p:sp>
          <p:nvSpPr>
            <p:cNvPr id="22" name="Rectangle 21">
              <a:extLst>
                <a:ext uri="{FF2B5EF4-FFF2-40B4-BE49-F238E27FC236}">
                  <a16:creationId xmlns:a16="http://schemas.microsoft.com/office/drawing/2014/main" id="{CE9540AB-245F-4672-8209-8EBFD6C233CB}"/>
                </a:ext>
              </a:extLst>
            </p:cNvPr>
            <p:cNvSpPr/>
            <p:nvPr/>
          </p:nvSpPr>
          <p:spPr>
            <a:xfrm>
              <a:off x="6772321" y="4365104"/>
              <a:ext cx="1976143" cy="129614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grpSp>
      <p:sp>
        <p:nvSpPr>
          <p:cNvPr id="24" name="TextBox 11">
            <a:extLst>
              <a:ext uri="{FF2B5EF4-FFF2-40B4-BE49-F238E27FC236}">
                <a16:creationId xmlns:a16="http://schemas.microsoft.com/office/drawing/2014/main" id="{077F5D64-1625-4D45-857B-F9C463CCC4E2}"/>
              </a:ext>
            </a:extLst>
          </p:cNvPr>
          <p:cNvSpPr txBox="1"/>
          <p:nvPr/>
        </p:nvSpPr>
        <p:spPr>
          <a:xfrm>
            <a:off x="473307" y="6276113"/>
            <a:ext cx="5622693" cy="307777"/>
          </a:xfrm>
          <a:prstGeom prst="rect">
            <a:avLst/>
          </a:prstGeom>
          <a:noFill/>
        </p:spPr>
        <p:txBody>
          <a:bodyPr wrap="none" rtlCol="0">
            <a:spAutoFit/>
          </a:bodyPr>
          <a:lstStyle/>
          <a:p>
            <a:r>
              <a:rPr lang="en-US" sz="1400" dirty="0"/>
              <a:t>A. A. Michelson and E.W. Morley, </a:t>
            </a:r>
            <a:r>
              <a:rPr lang="en-US" sz="1400" i="1" dirty="0"/>
              <a:t>Philos. Mag. S.5</a:t>
            </a:r>
            <a:r>
              <a:rPr lang="en-US" sz="1400" dirty="0"/>
              <a:t>, 24(151), 449-463 (1887)</a:t>
            </a:r>
          </a:p>
        </p:txBody>
      </p:sp>
      <mc:AlternateContent xmlns:mc="http://schemas.openxmlformats.org/markup-compatibility/2006" xmlns:a14="http://schemas.microsoft.com/office/drawing/2010/main">
        <mc:Choice Requires="a14">
          <p:sp>
            <p:nvSpPr>
              <p:cNvPr id="18" name="Textfeld 17">
                <a:extLst>
                  <a:ext uri="{FF2B5EF4-FFF2-40B4-BE49-F238E27FC236}">
                    <a16:creationId xmlns:a16="http://schemas.microsoft.com/office/drawing/2014/main" id="{F9CF0B58-AC7D-4AC8-81B3-179968A874D4}"/>
                  </a:ext>
                </a:extLst>
              </p:cNvPr>
              <p:cNvSpPr txBox="1"/>
              <p:nvPr/>
            </p:nvSpPr>
            <p:spPr>
              <a:xfrm>
                <a:off x="6467475" y="990505"/>
                <a:ext cx="6183630" cy="784189"/>
              </a:xfrm>
              <a:prstGeom prst="rect">
                <a:avLst/>
              </a:prstGeom>
              <a:noFill/>
            </p:spPr>
            <p:txBody>
              <a:bodyPr wrap="square">
                <a:spAutoFit/>
              </a:bodyPr>
              <a:lstStyle/>
              <a:p>
                <a:r>
                  <a:rPr lang="en-US" sz="2200" dirty="0">
                    <a:latin typeface="Calibri" panose="020F0502020204030204" pitchFamily="34" charset="0"/>
                    <a:cs typeface="Calibri" panose="020F0502020204030204" pitchFamily="34" charset="0"/>
                  </a:rPr>
                  <a:t>Measure modulation in energy difference with</a:t>
                </a:r>
                <a:br>
                  <a:rPr lang="en-US" sz="2200" dirty="0">
                    <a:latin typeface="Calibri" panose="020F0502020204030204" pitchFamily="34" charset="0"/>
                    <a:cs typeface="Calibri" panose="020F0502020204030204" pitchFamily="34" charset="0"/>
                  </a:rPr>
                </a:br>
                <a:r>
                  <a:rPr lang="en-US" sz="2200" b="1" dirty="0">
                    <a:latin typeface="Calibri" panose="020F0502020204030204" pitchFamily="34" charset="0"/>
                    <a:cs typeface="Calibri" panose="020F0502020204030204" pitchFamily="34" charset="0"/>
                  </a:rPr>
                  <a:t>sidereal day </a:t>
                </a:r>
                <a:r>
                  <a:rPr lang="en-US" sz="2200" dirty="0">
                    <a:latin typeface="Calibri" panose="020F0502020204030204" pitchFamily="34" charset="0"/>
                    <a:cs typeface="Calibri" panose="020F0502020204030204" pitchFamily="34" charset="0"/>
                  </a:rPr>
                  <a:t>frequency </a:t>
                </a:r>
                <a14:m>
                  <m:oMath xmlns:m="http://schemas.openxmlformats.org/officeDocument/2006/math">
                    <m:sSub>
                      <m:sSubPr>
                        <m:ctrlPr>
                          <a:rPr lang="en-US" sz="2200" b="1" i="1">
                            <a:latin typeface="Cambria Math" panose="02040503050406030204" pitchFamily="18" charset="0"/>
                          </a:rPr>
                        </m:ctrlPr>
                      </m:sSubPr>
                      <m:e>
                        <m:r>
                          <a:rPr lang="en-US" sz="2200" b="1" i="1">
                            <a:latin typeface="Cambria Math" panose="02040503050406030204" pitchFamily="18" charset="0"/>
                          </a:rPr>
                          <m:t>𝝎</m:t>
                        </m:r>
                      </m:e>
                      <m:sub>
                        <m:r>
                          <a:rPr lang="en-US" sz="2200" b="1" i="1">
                            <a:latin typeface="Cambria Math" panose="02040503050406030204" pitchFamily="18" charset="0"/>
                            <a:ea typeface="Cambria Math" panose="02040503050406030204" pitchFamily="18" charset="0"/>
                          </a:rPr>
                          <m:t>⊕</m:t>
                        </m:r>
                      </m:sub>
                    </m:sSub>
                    <m:r>
                      <a:rPr lang="en-US" sz="2200" b="1" i="1">
                        <a:latin typeface="Cambria Math" panose="02040503050406030204" pitchFamily="18" charset="0"/>
                      </a:rPr>
                      <m:t>=</m:t>
                    </m:r>
                    <m:r>
                      <a:rPr lang="en-US" sz="2200" b="1" i="1">
                        <a:latin typeface="Cambria Math" panose="02040503050406030204" pitchFamily="18" charset="0"/>
                      </a:rPr>
                      <m:t>𝟐</m:t>
                    </m:r>
                    <m:r>
                      <a:rPr lang="en-US" sz="2200" b="1" i="1">
                        <a:latin typeface="Cambria Math" panose="02040503050406030204" pitchFamily="18" charset="0"/>
                      </a:rPr>
                      <m:t>𝝅</m:t>
                    </m:r>
                    <m:r>
                      <a:rPr lang="en-US" sz="2200" b="1" i="1">
                        <a:latin typeface="Cambria Math" panose="02040503050406030204" pitchFamily="18" charset="0"/>
                      </a:rPr>
                      <m:t>/</m:t>
                    </m:r>
                    <m:r>
                      <a:rPr lang="en-US" sz="2200" b="1" i="1">
                        <a:latin typeface="Cambria Math" panose="02040503050406030204" pitchFamily="18" charset="0"/>
                      </a:rPr>
                      <m:t>𝟐𝟑</m:t>
                    </m:r>
                    <m:r>
                      <a:rPr lang="en-US" sz="2200" b="1" i="1">
                        <a:latin typeface="Cambria Math" panose="02040503050406030204" pitchFamily="18" charset="0"/>
                      </a:rPr>
                      <m:t>.</m:t>
                    </m:r>
                  </m:oMath>
                </a14:m>
                <a:r>
                  <a:rPr lang="en-US" sz="2200" b="1" dirty="0">
                    <a:latin typeface="Calibri" panose="020F0502020204030204" pitchFamily="34" charset="0"/>
                    <a:cs typeface="Calibri" panose="020F0502020204030204" pitchFamily="34" charset="0"/>
                  </a:rPr>
                  <a:t>93 h</a:t>
                </a:r>
              </a:p>
            </p:txBody>
          </p:sp>
        </mc:Choice>
        <mc:Fallback xmlns="">
          <p:sp>
            <p:nvSpPr>
              <p:cNvPr id="18" name="Textfeld 17">
                <a:extLst>
                  <a:ext uri="{FF2B5EF4-FFF2-40B4-BE49-F238E27FC236}">
                    <a16:creationId xmlns:a16="http://schemas.microsoft.com/office/drawing/2014/main" id="{F9CF0B58-AC7D-4AC8-81B3-179968A874D4}"/>
                  </a:ext>
                </a:extLst>
              </p:cNvPr>
              <p:cNvSpPr txBox="1">
                <a:spLocks noRot="1" noChangeAspect="1" noMove="1" noResize="1" noEditPoints="1" noAdjustHandles="1" noChangeArrowheads="1" noChangeShapeType="1" noTextEdit="1"/>
              </p:cNvSpPr>
              <p:nvPr/>
            </p:nvSpPr>
            <p:spPr>
              <a:xfrm>
                <a:off x="6467475" y="990505"/>
                <a:ext cx="6183630" cy="784189"/>
              </a:xfrm>
              <a:prstGeom prst="rect">
                <a:avLst/>
              </a:prstGeom>
              <a:blipFill>
                <a:blip r:embed="rId6"/>
                <a:stretch>
                  <a:fillRect l="-1282" t="-4651" b="-13953"/>
                </a:stretch>
              </a:blipFill>
            </p:spPr>
            <p:txBody>
              <a:bodyPr/>
              <a:lstStyle/>
              <a:p>
                <a:r>
                  <a:rPr lang="de-DE">
                    <a:noFill/>
                  </a:rPr>
                  <a:t> </a:t>
                </a:r>
              </a:p>
            </p:txBody>
          </p:sp>
        </mc:Fallback>
      </mc:AlternateContent>
    </p:spTree>
    <p:extLst>
      <p:ext uri="{BB962C8B-B14F-4D97-AF65-F5344CB8AC3E}">
        <p14:creationId xmlns:p14="http://schemas.microsoft.com/office/powerpoint/2010/main" val="302553340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599F09D9-0F4B-4CC2-B9DD-F5969C6FA04F}"/>
              </a:ext>
            </a:extLst>
          </p:cNvPr>
          <p:cNvPicPr>
            <a:picLocks noChangeAspect="1"/>
          </p:cNvPicPr>
          <p:nvPr/>
        </p:nvPicPr>
        <p:blipFill>
          <a:blip r:embed="rId3"/>
          <a:stretch>
            <a:fillRect/>
          </a:stretch>
        </p:blipFill>
        <p:spPr>
          <a:xfrm>
            <a:off x="7624286" y="2229468"/>
            <a:ext cx="4495800" cy="2743200"/>
          </a:xfrm>
          <a:prstGeom prst="rect">
            <a:avLst/>
          </a:prstGeom>
        </p:spPr>
      </p:pic>
      <p:sp>
        <p:nvSpPr>
          <p:cNvPr id="12" name="Text Box 10">
            <a:extLst>
              <a:ext uri="{FF2B5EF4-FFF2-40B4-BE49-F238E27FC236}">
                <a16:creationId xmlns:a16="http://schemas.microsoft.com/office/drawing/2014/main" id="{36844C0E-D44C-49C7-9C00-E2B19977888D}"/>
              </a:ext>
            </a:extLst>
          </p:cNvPr>
          <p:cNvSpPr txBox="1">
            <a:spLocks noChangeArrowheads="1"/>
          </p:cNvSpPr>
          <p:nvPr/>
        </p:nvSpPr>
        <p:spPr bwMode="auto">
          <a:xfrm>
            <a:off x="2268855" y="71330"/>
            <a:ext cx="75173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a:solidFill>
                  <a:schemeClr val="bg1">
                    <a:lumMod val="95000"/>
                  </a:schemeClr>
                </a:solidFill>
                <a:latin typeface="Calibri" pitchFamily="34" charset="0"/>
              </a:rPr>
              <a:t>SME </a:t>
            </a:r>
            <a:r>
              <a:rPr lang="de-DE" altLang="de-DE" sz="3600" err="1">
                <a:solidFill>
                  <a:schemeClr val="bg1">
                    <a:lumMod val="95000"/>
                  </a:schemeClr>
                </a:solidFill>
                <a:latin typeface="Calibri" pitchFamily="34" charset="0"/>
              </a:rPr>
              <a:t>theory</a:t>
            </a:r>
            <a:r>
              <a:rPr lang="de-DE" altLang="de-DE" sz="3600">
                <a:solidFill>
                  <a:schemeClr val="bg1">
                    <a:lumMod val="95000"/>
                  </a:schemeClr>
                </a:solidFill>
                <a:latin typeface="Calibri" pitchFamily="34" charset="0"/>
              </a:rPr>
              <a:t> </a:t>
            </a:r>
            <a:r>
              <a:rPr lang="de-DE" altLang="de-DE" sz="3600" err="1">
                <a:solidFill>
                  <a:schemeClr val="bg1">
                    <a:lumMod val="95000"/>
                  </a:schemeClr>
                </a:solidFill>
                <a:latin typeface="Calibri" pitchFamily="34" charset="0"/>
              </a:rPr>
              <a:t>background</a:t>
            </a:r>
            <a:r>
              <a:rPr lang="de-DE" altLang="de-DE" sz="3600">
                <a:solidFill>
                  <a:schemeClr val="bg1">
                    <a:lumMod val="95000"/>
                  </a:schemeClr>
                </a:solidFill>
                <a:latin typeface="Calibri" pitchFamily="34" charset="0"/>
              </a:rPr>
              <a:t> - </a:t>
            </a:r>
            <a:r>
              <a:rPr lang="de-DE" altLang="de-DE" sz="3600" err="1">
                <a:solidFill>
                  <a:schemeClr val="bg1">
                    <a:lumMod val="95000"/>
                  </a:schemeClr>
                </a:solidFill>
                <a:latin typeface="Calibri" pitchFamily="34" charset="0"/>
              </a:rPr>
              <a:t>Spectroscopy</a:t>
            </a:r>
            <a:endParaRPr lang="de-DE" altLang="de-DE" sz="3600">
              <a:solidFill>
                <a:schemeClr val="bg1">
                  <a:lumMod val="95000"/>
                </a:schemeClr>
              </a:solidFill>
              <a:latin typeface="Calibri" pitchFamily="34" charset="0"/>
            </a:endParaRPr>
          </a:p>
        </p:txBody>
      </p:sp>
      <p:sp>
        <p:nvSpPr>
          <p:cNvPr id="3" name="Textfeld 2">
            <a:extLst>
              <a:ext uri="{FF2B5EF4-FFF2-40B4-BE49-F238E27FC236}">
                <a16:creationId xmlns:a16="http://schemas.microsoft.com/office/drawing/2014/main" id="{FA0702D9-05D3-412A-B89F-6288105D75CF}"/>
              </a:ext>
            </a:extLst>
          </p:cNvPr>
          <p:cNvSpPr txBox="1"/>
          <p:nvPr/>
        </p:nvSpPr>
        <p:spPr>
          <a:xfrm>
            <a:off x="628008" y="1430004"/>
            <a:ext cx="10131941" cy="4385816"/>
          </a:xfrm>
          <a:prstGeom prst="rect">
            <a:avLst/>
          </a:prstGeom>
          <a:noFill/>
        </p:spPr>
        <p:txBody>
          <a:bodyPr wrap="none" rtlCol="0">
            <a:spAutoFit/>
          </a:bodyPr>
          <a:lstStyle/>
          <a:p>
            <a:pPr marL="285750" indent="-285750">
              <a:spcAft>
                <a:spcPts val="600"/>
              </a:spcAft>
              <a:buFont typeface="Arial" panose="020B0604020202020204" pitchFamily="34" charset="0"/>
              <a:buChar char="•"/>
            </a:pPr>
            <a:r>
              <a:rPr lang="de-DE" dirty="0">
                <a:latin typeface="Calibri" panose="020F0502020204030204" pitchFamily="34" charset="0"/>
                <a:cs typeface="Calibri" panose="020F0502020204030204" pitchFamily="34" charset="0"/>
              </a:rPr>
              <a:t>LLI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quantified</a:t>
            </a:r>
            <a:r>
              <a:rPr lang="de-DE" dirty="0">
                <a:latin typeface="Calibri" panose="020F0502020204030204" pitchFamily="34" charset="0"/>
                <a:cs typeface="Calibri" panose="020F0502020204030204" pitchFamily="34" charset="0"/>
              </a:rPr>
              <a:t> in </a:t>
            </a:r>
            <a:r>
              <a:rPr lang="de-DE" dirty="0" err="1">
                <a:latin typeface="Calibri" panose="020F0502020204030204" pitchFamily="34" charset="0"/>
                <a:cs typeface="Calibri" panose="020F0502020204030204" pitchFamily="34" charset="0"/>
              </a:rPr>
              <a:t>the</a:t>
            </a:r>
            <a:r>
              <a:rPr lang="de-DE" dirty="0">
                <a:latin typeface="Calibri" panose="020F0502020204030204" pitchFamily="34" charset="0"/>
                <a:cs typeface="Calibri" panose="020F0502020204030204" pitchFamily="34" charset="0"/>
              </a:rPr>
              <a:t> SME </a:t>
            </a:r>
            <a:r>
              <a:rPr lang="de-DE" dirty="0" err="1">
                <a:latin typeface="Calibri" panose="020F0502020204030204" pitchFamily="34" charset="0"/>
                <a:cs typeface="Calibri" panose="020F0502020204030204" pitchFamily="34" charset="0"/>
              </a:rPr>
              <a:t>by</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adding</a:t>
            </a:r>
            <a:r>
              <a:rPr lang="de-DE" dirty="0">
                <a:latin typeface="Calibri" panose="020F0502020204030204" pitchFamily="34" charset="0"/>
                <a:cs typeface="Calibri" panose="020F0502020204030204" pitchFamily="34" charset="0"/>
              </a:rPr>
              <a:t> a </a:t>
            </a:r>
            <a:r>
              <a:rPr lang="de-DE" b="1" dirty="0" err="1">
                <a:latin typeface="Calibri" panose="020F0502020204030204" pitchFamily="34" charset="0"/>
                <a:cs typeface="Calibri" panose="020F0502020204030204" pitchFamily="34" charset="0"/>
              </a:rPr>
              <a:t>symmetry-breaking</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c</a:t>
            </a:r>
            <a:r>
              <a:rPr lang="de-DE" b="1" baseline="-25000" dirty="0" err="1">
                <a:latin typeface="Calibri" panose="020F0502020204030204" pitchFamily="34" charset="0"/>
                <a:cs typeface="Calibri" panose="020F0502020204030204" pitchFamily="34" charset="0"/>
              </a:rPr>
              <a:t>µ</a:t>
            </a:r>
            <a:r>
              <a:rPr lang="de-DE" b="1" baseline="-25000" dirty="0" err="1">
                <a:latin typeface="Symbol" panose="05050102010706020507" pitchFamily="18" charset="2"/>
                <a:cs typeface="Calibri" panose="020F0502020204030204" pitchFamily="34" charset="0"/>
              </a:rPr>
              <a:t>n</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tensor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kinetic</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term</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SM </a:t>
            </a:r>
            <a:r>
              <a:rPr lang="de-DE" dirty="0" err="1">
                <a:latin typeface="Calibri" panose="020F0502020204030204" pitchFamily="34" charset="0"/>
                <a:cs typeface="Calibri" panose="020F0502020204030204" pitchFamily="34" charset="0"/>
              </a:rPr>
              <a:t>Langragian</a:t>
            </a:r>
            <a:endParaRPr lang="de-DE"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endParaRPr lang="de-DE"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r>
              <a:rPr lang="de-DE" b="1" dirty="0">
                <a:solidFill>
                  <a:srgbClr val="C00000"/>
                </a:solidFill>
                <a:latin typeface="Calibri" panose="020F0502020204030204" pitchFamily="34" charset="0"/>
                <a:cs typeface="Calibri" panose="020F0502020204030204" pitchFamily="34" charset="0"/>
              </a:rPr>
              <a:t>Non-</a:t>
            </a:r>
            <a:r>
              <a:rPr lang="de-DE" b="1" dirty="0" err="1">
                <a:solidFill>
                  <a:srgbClr val="C00000"/>
                </a:solidFill>
                <a:latin typeface="Calibri" panose="020F0502020204030204" pitchFamily="34" charset="0"/>
                <a:cs typeface="Calibri" panose="020F0502020204030204" pitchFamily="34" charset="0"/>
              </a:rPr>
              <a:t>common</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mode</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energy</a:t>
            </a:r>
            <a:r>
              <a:rPr lang="de-DE" b="1" dirty="0">
                <a:solidFill>
                  <a:srgbClr val="C00000"/>
                </a:solidFill>
                <a:latin typeface="Calibri" panose="020F0502020204030204" pitchFamily="34" charset="0"/>
                <a:cs typeface="Calibri" panose="020F0502020204030204" pitchFamily="34" charset="0"/>
              </a:rPr>
              <a:t> shift at time-modulation </a:t>
            </a:r>
            <a:r>
              <a:rPr lang="de-DE" b="1" dirty="0" err="1">
                <a:solidFill>
                  <a:srgbClr val="C00000"/>
                </a:solidFill>
                <a:latin typeface="Calibri" panose="020F0502020204030204" pitchFamily="34" charset="0"/>
                <a:cs typeface="Calibri" panose="020F0502020204030204" pitchFamily="34" charset="0"/>
              </a:rPr>
              <a:t>period</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related</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to</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sidereal</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day</a:t>
            </a:r>
            <a:r>
              <a:rPr lang="de-DE" dirty="0">
                <a:latin typeface="Calibri" panose="020F0502020204030204" pitchFamily="34" charset="0"/>
                <a:cs typeface="Calibri" panose="020F0502020204030204" pitchFamily="34" charset="0"/>
              </a:rPr>
              <a:t>:</a:t>
            </a: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r>
              <a:rPr lang="de-DE" b="1" dirty="0">
                <a:latin typeface="Calibri" panose="020F0502020204030204" pitchFamily="34" charset="0"/>
                <a:cs typeface="Calibri" panose="020F0502020204030204" pitchFamily="34" charset="0"/>
              </a:rPr>
              <a:t>     T</a:t>
            </a:r>
            <a:r>
              <a:rPr lang="de-DE" b="1" baseline="-25000" dirty="0">
                <a:latin typeface="Calibri" panose="020F0502020204030204" pitchFamily="34" charset="0"/>
                <a:cs typeface="Calibri" panose="020F0502020204030204" pitchFamily="34" charset="0"/>
              </a:rPr>
              <a:t>0</a:t>
            </a:r>
            <a:r>
              <a:rPr lang="de-DE" b="1" baseline="30000" dirty="0">
                <a:latin typeface="Calibri" panose="020F0502020204030204" pitchFamily="34" charset="0"/>
                <a:cs typeface="Calibri" panose="020F0502020204030204" pitchFamily="34" charset="0"/>
              </a:rPr>
              <a:t>(2)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quadrupole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moment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operator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electronic </a:t>
            </a:r>
            <a:r>
              <a:rPr lang="de-DE" dirty="0" err="1">
                <a:latin typeface="Calibri" panose="020F0502020204030204" pitchFamily="34" charset="0"/>
                <a:cs typeface="Calibri" panose="020F0502020204030204" pitchFamily="34" charset="0"/>
              </a:rPr>
              <a:t>momentum</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distribution</a:t>
            </a: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r>
              <a:rPr lang="de-DE" b="1" dirty="0" err="1">
                <a:latin typeface="Calibri" panose="020F0502020204030204" pitchFamily="34" charset="0"/>
                <a:cs typeface="Calibri" panose="020F0502020204030204" pitchFamily="34" charset="0"/>
              </a:rPr>
              <a:t>Can‘t</a:t>
            </a:r>
            <a:r>
              <a:rPr lang="de-DE" b="1" dirty="0">
                <a:latin typeface="Calibri" panose="020F0502020204030204" pitchFamily="34" charset="0"/>
                <a:cs typeface="Calibri" panose="020F0502020204030204" pitchFamily="34" charset="0"/>
              </a:rPr>
              <a:t> separate </a:t>
            </a:r>
            <a:r>
              <a:rPr lang="de-DE" b="1" dirty="0" err="1">
                <a:latin typeface="Calibri" panose="020F0502020204030204" pitchFamily="34" charset="0"/>
                <a:cs typeface="Calibri" panose="020F0502020204030204" pitchFamily="34" charset="0"/>
              </a:rPr>
              <a:t>electron</a:t>
            </a:r>
            <a:r>
              <a:rPr lang="de-DE" b="1" dirty="0">
                <a:latin typeface="Calibri" panose="020F0502020204030204" pitchFamily="34" charset="0"/>
                <a:cs typeface="Calibri" panose="020F0502020204030204" pitchFamily="34" charset="0"/>
              </a:rPr>
              <a:t> and </a:t>
            </a:r>
            <a:r>
              <a:rPr lang="de-DE" b="1" dirty="0" err="1">
                <a:latin typeface="Calibri" panose="020F0502020204030204" pitchFamily="34" charset="0"/>
                <a:cs typeface="Calibri" panose="020F0502020204030204" pitchFamily="34" charset="0"/>
              </a:rPr>
              <a:t>photon</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sector</a:t>
            </a:r>
            <a:r>
              <a:rPr lang="de-DE" b="1" dirty="0">
                <a:latin typeface="Calibri" panose="020F0502020204030204" pitchFamily="34" charset="0"/>
                <a:cs typeface="Calibri" panose="020F0502020204030204" pitchFamily="34" charset="0"/>
              </a:rPr>
              <a:t>! </a:t>
            </a:r>
            <a:br>
              <a:rPr lang="de-DE" dirty="0">
                <a:latin typeface="Calibri" panose="020F0502020204030204" pitchFamily="34" charset="0"/>
                <a:cs typeface="Calibri" panose="020F0502020204030204" pitchFamily="34" charset="0"/>
              </a:rPr>
            </a:br>
            <a:br>
              <a:rPr lang="de-DE" dirty="0">
                <a:latin typeface="Calibri" panose="020F0502020204030204" pitchFamily="34" charset="0"/>
                <a:cs typeface="Calibri" panose="020F0502020204030204" pitchFamily="34" charset="0"/>
              </a:rPr>
            </a:br>
            <a:r>
              <a:rPr lang="de-DE" dirty="0">
                <a:latin typeface="Calibri" panose="020F0502020204030204" pitchFamily="34" charset="0"/>
                <a:cs typeface="Calibri" panose="020F0502020204030204" pitchFamily="34" charset="0"/>
                <a:sym typeface="Wingdings" panose="05000000000000000000" pitchFamily="2" charset="2"/>
              </a:rPr>
              <a:t> </a:t>
            </a:r>
            <a:r>
              <a:rPr lang="de-DE" dirty="0" err="1">
                <a:latin typeface="Calibri" panose="020F0502020204030204" pitchFamily="34" charset="0"/>
                <a:cs typeface="Calibri" panose="020F0502020204030204" pitchFamily="34" charset="0"/>
                <a:sym typeface="Wingdings" panose="05000000000000000000" pitchFamily="2" charset="2"/>
              </a:rPr>
              <a:t>use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combined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tensor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components</a:t>
            </a:r>
            <a:r>
              <a:rPr lang="de-DE" dirty="0">
                <a:latin typeface="Calibri" panose="020F0502020204030204" pitchFamily="34" charset="0"/>
                <a:cs typeface="Calibri" panose="020F0502020204030204" pitchFamily="34" charset="0"/>
              </a:rPr>
              <a:t>:</a:t>
            </a:r>
            <a:br>
              <a:rPr lang="de-DE" dirty="0">
                <a:latin typeface="Calibri" panose="020F0502020204030204" pitchFamily="34" charset="0"/>
                <a:cs typeface="Calibri" panose="020F0502020204030204" pitchFamily="34" charset="0"/>
                <a:sym typeface="Wingdings" panose="05000000000000000000" pitchFamily="2" charset="2"/>
              </a:rPr>
            </a:br>
            <a:endParaRPr lang="de-DE" dirty="0">
              <a:latin typeface="Calibri" panose="020F0502020204030204" pitchFamily="34" charset="0"/>
              <a:cs typeface="Calibri" panose="020F0502020204030204" pitchFamily="34" charset="0"/>
            </a:endParaRPr>
          </a:p>
        </p:txBody>
      </p:sp>
      <p:pic>
        <p:nvPicPr>
          <p:cNvPr id="2" name="Grafik 1">
            <a:extLst>
              <a:ext uri="{FF2B5EF4-FFF2-40B4-BE49-F238E27FC236}">
                <a16:creationId xmlns:a16="http://schemas.microsoft.com/office/drawing/2014/main" id="{599624DA-DA8E-4E3E-8B26-2578FE9CEC89}"/>
              </a:ext>
            </a:extLst>
          </p:cNvPr>
          <p:cNvPicPr>
            <a:picLocks noChangeAspect="1"/>
          </p:cNvPicPr>
          <p:nvPr/>
        </p:nvPicPr>
        <p:blipFill>
          <a:blip r:embed="rId4"/>
          <a:stretch>
            <a:fillRect/>
          </a:stretch>
        </p:blipFill>
        <p:spPr>
          <a:xfrm>
            <a:off x="801602" y="2686516"/>
            <a:ext cx="3513804" cy="914552"/>
          </a:xfrm>
          <a:prstGeom prst="rect">
            <a:avLst/>
          </a:prstGeom>
        </p:spPr>
      </p:pic>
      <p:pic>
        <p:nvPicPr>
          <p:cNvPr id="4" name="Grafik 3">
            <a:extLst>
              <a:ext uri="{FF2B5EF4-FFF2-40B4-BE49-F238E27FC236}">
                <a16:creationId xmlns:a16="http://schemas.microsoft.com/office/drawing/2014/main" id="{D4C19647-8C87-471A-B2D8-07B568CD430A}"/>
              </a:ext>
            </a:extLst>
          </p:cNvPr>
          <p:cNvPicPr>
            <a:picLocks noChangeAspect="1"/>
          </p:cNvPicPr>
          <p:nvPr/>
        </p:nvPicPr>
        <p:blipFill>
          <a:blip r:embed="rId5"/>
          <a:stretch>
            <a:fillRect/>
          </a:stretch>
        </p:blipFill>
        <p:spPr>
          <a:xfrm>
            <a:off x="4705125" y="6946798"/>
            <a:ext cx="2406715" cy="746082"/>
          </a:xfrm>
          <a:prstGeom prst="rect">
            <a:avLst/>
          </a:prstGeom>
        </p:spPr>
      </p:pic>
      <p:pic>
        <p:nvPicPr>
          <p:cNvPr id="5" name="Grafik 4">
            <a:extLst>
              <a:ext uri="{FF2B5EF4-FFF2-40B4-BE49-F238E27FC236}">
                <a16:creationId xmlns:a16="http://schemas.microsoft.com/office/drawing/2014/main" id="{F555BC7C-8ECB-4244-AA7C-F8120A0ABF2E}"/>
              </a:ext>
            </a:extLst>
          </p:cNvPr>
          <p:cNvPicPr>
            <a:picLocks noChangeAspect="1"/>
          </p:cNvPicPr>
          <p:nvPr/>
        </p:nvPicPr>
        <p:blipFill>
          <a:blip r:embed="rId6"/>
          <a:stretch>
            <a:fillRect/>
          </a:stretch>
        </p:blipFill>
        <p:spPr>
          <a:xfrm>
            <a:off x="4953820" y="2991970"/>
            <a:ext cx="1909327" cy="344962"/>
          </a:xfrm>
          <a:prstGeom prst="rect">
            <a:avLst/>
          </a:prstGeom>
        </p:spPr>
      </p:pic>
      <p:sp>
        <p:nvSpPr>
          <p:cNvPr id="6" name="Textfeld 5">
            <a:extLst>
              <a:ext uri="{FF2B5EF4-FFF2-40B4-BE49-F238E27FC236}">
                <a16:creationId xmlns:a16="http://schemas.microsoft.com/office/drawing/2014/main" id="{D404DC4B-4678-479E-99BC-A57D32836E38}"/>
              </a:ext>
            </a:extLst>
          </p:cNvPr>
          <p:cNvSpPr txBox="1"/>
          <p:nvPr/>
        </p:nvSpPr>
        <p:spPr>
          <a:xfrm>
            <a:off x="4262715" y="2967600"/>
            <a:ext cx="601447" cy="369332"/>
          </a:xfrm>
          <a:prstGeom prst="rect">
            <a:avLst/>
          </a:prstGeom>
          <a:noFill/>
        </p:spPr>
        <p:txBody>
          <a:bodyPr wrap="none" rtlCol="0">
            <a:spAutoFit/>
          </a:bodyPr>
          <a:lstStyle/>
          <a:p>
            <a:r>
              <a:rPr lang="de-DE" err="1">
                <a:latin typeface="Calibri" panose="020F0502020204030204" pitchFamily="34" charset="0"/>
                <a:cs typeface="Calibri" panose="020F0502020204030204" pitchFamily="34" charset="0"/>
              </a:rPr>
              <a:t>with</a:t>
            </a:r>
            <a:endParaRPr lang="de-DE">
              <a:latin typeface="Calibri" panose="020F0502020204030204" pitchFamily="34" charset="0"/>
              <a:cs typeface="Calibri" panose="020F0502020204030204" pitchFamily="34" charset="0"/>
            </a:endParaRPr>
          </a:p>
        </p:txBody>
      </p:sp>
      <p:sp>
        <p:nvSpPr>
          <p:cNvPr id="8" name="Rechteck 7">
            <a:extLst>
              <a:ext uri="{FF2B5EF4-FFF2-40B4-BE49-F238E27FC236}">
                <a16:creationId xmlns:a16="http://schemas.microsoft.com/office/drawing/2014/main" id="{46A4E4AA-F0F9-421E-8CF4-F5C2EEBCAA19}"/>
              </a:ext>
            </a:extLst>
          </p:cNvPr>
          <p:cNvSpPr/>
          <p:nvPr/>
        </p:nvSpPr>
        <p:spPr>
          <a:xfrm>
            <a:off x="310226" y="6075335"/>
            <a:ext cx="5387052" cy="646331"/>
          </a:xfrm>
          <a:prstGeom prst="rect">
            <a:avLst/>
          </a:prstGeom>
        </p:spPr>
        <p:txBody>
          <a:bodyPr wrap="none">
            <a:spAutoFit/>
          </a:bodyPr>
          <a:lstStyle/>
          <a:p>
            <a:r>
              <a:rPr lang="de-DE" sz="1800" i="1" dirty="0">
                <a:solidFill>
                  <a:prstClr val="black"/>
                </a:solidFill>
              </a:rPr>
              <a:t>D. </a:t>
            </a:r>
            <a:r>
              <a:rPr lang="de-DE" sz="1800" i="1" dirty="0" err="1">
                <a:solidFill>
                  <a:prstClr val="black"/>
                </a:solidFill>
              </a:rPr>
              <a:t>Colladay</a:t>
            </a:r>
            <a:r>
              <a:rPr lang="de-DE" sz="1800" i="1" dirty="0">
                <a:solidFill>
                  <a:prstClr val="black"/>
                </a:solidFill>
              </a:rPr>
              <a:t> and V. A. </a:t>
            </a:r>
            <a:r>
              <a:rPr lang="de-DE" sz="1800" i="1" dirty="0" err="1">
                <a:solidFill>
                  <a:prstClr val="black"/>
                </a:solidFill>
              </a:rPr>
              <a:t>Kostelecký</a:t>
            </a:r>
            <a:r>
              <a:rPr lang="de-DE" sz="1800" i="1" dirty="0">
                <a:solidFill>
                  <a:prstClr val="black"/>
                </a:solidFill>
              </a:rPr>
              <a:t>, PRL 58, 116002 (1998) </a:t>
            </a:r>
            <a:br>
              <a:rPr lang="de-DE" sz="1800" i="1" dirty="0">
                <a:solidFill>
                  <a:prstClr val="black"/>
                </a:solidFill>
              </a:rPr>
            </a:br>
            <a:r>
              <a:rPr lang="de-DE" i="1" dirty="0" err="1"/>
              <a:t>Dzuba</a:t>
            </a:r>
            <a:r>
              <a:rPr lang="de-DE" i="1" dirty="0"/>
              <a:t> et al., Nat. Phys. 12, 465 (2016)</a:t>
            </a:r>
          </a:p>
        </p:txBody>
      </p:sp>
      <p:sp>
        <p:nvSpPr>
          <p:cNvPr id="9" name="Rechteck 8">
            <a:extLst>
              <a:ext uri="{FF2B5EF4-FFF2-40B4-BE49-F238E27FC236}">
                <a16:creationId xmlns:a16="http://schemas.microsoft.com/office/drawing/2014/main" id="{64898EC1-CB46-4AD7-BF87-6781462EB2E1}"/>
              </a:ext>
            </a:extLst>
          </p:cNvPr>
          <p:cNvSpPr/>
          <p:nvPr/>
        </p:nvSpPr>
        <p:spPr>
          <a:xfrm>
            <a:off x="5390763" y="2881875"/>
            <a:ext cx="180975" cy="171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a:extLst>
              <a:ext uri="{FF2B5EF4-FFF2-40B4-BE49-F238E27FC236}">
                <a16:creationId xmlns:a16="http://schemas.microsoft.com/office/drawing/2014/main" id="{2EC59C4C-99E3-4BA8-842B-F7F8A8D66109}"/>
              </a:ext>
            </a:extLst>
          </p:cNvPr>
          <p:cNvSpPr/>
          <p:nvPr/>
        </p:nvSpPr>
        <p:spPr>
          <a:xfrm>
            <a:off x="6224299" y="3271671"/>
            <a:ext cx="601447" cy="2071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Grafik 12">
            <a:extLst>
              <a:ext uri="{FF2B5EF4-FFF2-40B4-BE49-F238E27FC236}">
                <a16:creationId xmlns:a16="http://schemas.microsoft.com/office/drawing/2014/main" id="{5D04507C-CA16-48C0-BCCB-19C2585C3A9D}"/>
              </a:ext>
            </a:extLst>
          </p:cNvPr>
          <p:cNvPicPr>
            <a:picLocks noChangeAspect="1"/>
          </p:cNvPicPr>
          <p:nvPr/>
        </p:nvPicPr>
        <p:blipFill>
          <a:blip r:embed="rId7"/>
          <a:stretch>
            <a:fillRect/>
          </a:stretch>
        </p:blipFill>
        <p:spPr>
          <a:xfrm>
            <a:off x="4757576" y="5148626"/>
            <a:ext cx="1961584" cy="359519"/>
          </a:xfrm>
          <a:prstGeom prst="rect">
            <a:avLst/>
          </a:prstGeom>
        </p:spPr>
      </p:pic>
      <p:sp>
        <p:nvSpPr>
          <p:cNvPr id="7" name="Rechteck 6">
            <a:extLst>
              <a:ext uri="{FF2B5EF4-FFF2-40B4-BE49-F238E27FC236}">
                <a16:creationId xmlns:a16="http://schemas.microsoft.com/office/drawing/2014/main" id="{0443B375-AB21-45DE-8E3C-D9A0F729BF95}"/>
              </a:ext>
            </a:extLst>
          </p:cNvPr>
          <p:cNvSpPr/>
          <p:nvPr/>
        </p:nvSpPr>
        <p:spPr>
          <a:xfrm>
            <a:off x="801602" y="2686516"/>
            <a:ext cx="3461113" cy="971084"/>
          </a:xfrm>
          <a:prstGeom prst="rect">
            <a:avLst/>
          </a:prstGeom>
          <a:noFill/>
          <a:ln w="38100">
            <a:solidFill>
              <a:srgbClr val="0055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687F492A-51D1-C27B-12EC-6AA4092D19B2}"/>
                  </a:ext>
                </a:extLst>
              </p:cNvPr>
              <p:cNvSpPr txBox="1"/>
              <p:nvPr/>
            </p:nvSpPr>
            <p:spPr>
              <a:xfrm>
                <a:off x="7863482" y="5508145"/>
                <a:ext cx="4152306" cy="381451"/>
              </a:xfrm>
              <a:prstGeom prst="rect">
                <a:avLst/>
              </a:prstGeom>
              <a:solidFill>
                <a:schemeClr val="accent1">
                  <a:lumMod val="20000"/>
                  <a:lumOff val="80000"/>
                </a:schemeClr>
              </a:solidFill>
              <a:ln>
                <a:solidFill>
                  <a:srgbClr val="333399"/>
                </a:solidFill>
              </a:ln>
            </p:spPr>
            <p:txBody>
              <a:bodyPr wrap="square">
                <a:spAutoFit/>
              </a:bodyPr>
              <a:lstStyle/>
              <a:p>
                <a:r>
                  <a:rPr lang="en-US" sz="1800" b="1" dirty="0">
                    <a:latin typeface="Calibri" panose="020F0502020204030204" pitchFamily="34" charset="0"/>
                    <a:cs typeface="Calibri" panose="020F0502020204030204" pitchFamily="34" charset="0"/>
                  </a:rPr>
                  <a:t>sidereal day </a:t>
                </a:r>
                <a:r>
                  <a:rPr lang="en-US" sz="1800" dirty="0">
                    <a:latin typeface="Calibri" panose="020F0502020204030204" pitchFamily="34" charset="0"/>
                    <a:cs typeface="Calibri" panose="020F0502020204030204" pitchFamily="34" charset="0"/>
                  </a:rPr>
                  <a:t>frequency </a:t>
                </a:r>
                <a14:m>
                  <m:oMath xmlns:m="http://schemas.openxmlformats.org/officeDocument/2006/math">
                    <m:sSub>
                      <m:sSubPr>
                        <m:ctrlPr>
                          <a:rPr lang="en-US" sz="1800" b="1" i="1">
                            <a:latin typeface="Cambria Math" panose="02040503050406030204" pitchFamily="18" charset="0"/>
                          </a:rPr>
                        </m:ctrlPr>
                      </m:sSubPr>
                      <m:e>
                        <m:r>
                          <a:rPr lang="en-US" sz="1800" b="1" i="1">
                            <a:latin typeface="Cambria Math" panose="02040503050406030204" pitchFamily="18" charset="0"/>
                          </a:rPr>
                          <m:t>𝝎</m:t>
                        </m:r>
                      </m:e>
                      <m:sub>
                        <m:r>
                          <a:rPr lang="en-US" sz="1800" b="1" i="1">
                            <a:latin typeface="Cambria Math" panose="02040503050406030204" pitchFamily="18" charset="0"/>
                            <a:ea typeface="Cambria Math" panose="02040503050406030204" pitchFamily="18" charset="0"/>
                          </a:rPr>
                          <m:t>⊕</m:t>
                        </m:r>
                      </m:sub>
                    </m:sSub>
                    <m:r>
                      <a:rPr lang="en-US" sz="1800" b="1" i="1">
                        <a:latin typeface="Cambria Math" panose="02040503050406030204" pitchFamily="18" charset="0"/>
                      </a:rPr>
                      <m:t>=</m:t>
                    </m:r>
                    <m:r>
                      <a:rPr lang="en-US" sz="1800" b="1" i="1">
                        <a:latin typeface="Cambria Math" panose="02040503050406030204" pitchFamily="18" charset="0"/>
                      </a:rPr>
                      <m:t>𝟐</m:t>
                    </m:r>
                    <m:r>
                      <a:rPr lang="en-US" sz="1800" b="1" i="1">
                        <a:latin typeface="Cambria Math" panose="02040503050406030204" pitchFamily="18" charset="0"/>
                      </a:rPr>
                      <m:t>𝝅</m:t>
                    </m:r>
                    <m:r>
                      <a:rPr lang="en-US" sz="1800" b="1" i="1">
                        <a:latin typeface="Cambria Math" panose="02040503050406030204" pitchFamily="18" charset="0"/>
                      </a:rPr>
                      <m:t>/</m:t>
                    </m:r>
                    <m:r>
                      <a:rPr lang="en-US" sz="1800" b="1" i="1">
                        <a:latin typeface="Cambria Math" panose="02040503050406030204" pitchFamily="18" charset="0"/>
                      </a:rPr>
                      <m:t>𝟐𝟑</m:t>
                    </m:r>
                    <m:r>
                      <a:rPr lang="en-US" sz="1800" b="1" i="1">
                        <a:latin typeface="Cambria Math" panose="02040503050406030204" pitchFamily="18" charset="0"/>
                      </a:rPr>
                      <m:t>.</m:t>
                    </m:r>
                  </m:oMath>
                </a14:m>
                <a:r>
                  <a:rPr lang="en-US" sz="1800" b="1" dirty="0">
                    <a:latin typeface="Calibri" panose="020F0502020204030204" pitchFamily="34" charset="0"/>
                    <a:cs typeface="Calibri" panose="020F0502020204030204" pitchFamily="34" charset="0"/>
                  </a:rPr>
                  <a:t>93 h</a:t>
                </a:r>
                <a:endParaRPr lang="de-DE" dirty="0"/>
              </a:p>
            </p:txBody>
          </p:sp>
        </mc:Choice>
        <mc:Fallback xmlns="">
          <p:sp>
            <p:nvSpPr>
              <p:cNvPr id="15" name="Textfeld 14">
                <a:extLst>
                  <a:ext uri="{FF2B5EF4-FFF2-40B4-BE49-F238E27FC236}">
                    <a16:creationId xmlns:a16="http://schemas.microsoft.com/office/drawing/2014/main" id="{687F492A-51D1-C27B-12EC-6AA4092D19B2}"/>
                  </a:ext>
                </a:extLst>
              </p:cNvPr>
              <p:cNvSpPr txBox="1">
                <a:spLocks noRot="1" noChangeAspect="1" noMove="1" noResize="1" noEditPoints="1" noAdjustHandles="1" noChangeArrowheads="1" noChangeShapeType="1" noTextEdit="1"/>
              </p:cNvSpPr>
              <p:nvPr/>
            </p:nvSpPr>
            <p:spPr>
              <a:xfrm>
                <a:off x="7863482" y="5508145"/>
                <a:ext cx="4152306" cy="381451"/>
              </a:xfrm>
              <a:prstGeom prst="rect">
                <a:avLst/>
              </a:prstGeom>
              <a:blipFill>
                <a:blip r:embed="rId8"/>
                <a:stretch>
                  <a:fillRect l="-1171" t="-6250" r="-1025" b="-21875"/>
                </a:stretch>
              </a:blipFill>
              <a:ln>
                <a:solidFill>
                  <a:srgbClr val="333399"/>
                </a:solidFill>
              </a:ln>
            </p:spPr>
            <p:txBody>
              <a:bodyPr/>
              <a:lstStyle/>
              <a:p>
                <a:r>
                  <a:rPr lang="de-DE">
                    <a:noFill/>
                  </a:rPr>
                  <a:t> </a:t>
                </a:r>
              </a:p>
            </p:txBody>
          </p:sp>
        </mc:Fallback>
      </mc:AlternateContent>
      <p:sp>
        <p:nvSpPr>
          <p:cNvPr id="14" name="Textfeld 13">
            <a:extLst>
              <a:ext uri="{FF2B5EF4-FFF2-40B4-BE49-F238E27FC236}">
                <a16:creationId xmlns:a16="http://schemas.microsoft.com/office/drawing/2014/main" id="{4CE0353E-0C9D-719C-7090-2F42E38BA518}"/>
              </a:ext>
            </a:extLst>
          </p:cNvPr>
          <p:cNvSpPr txBox="1"/>
          <p:nvPr/>
        </p:nvSpPr>
        <p:spPr>
          <a:xfrm flipH="1">
            <a:off x="7810974" y="6029168"/>
            <a:ext cx="3776188" cy="369332"/>
          </a:xfrm>
          <a:prstGeom prst="rect">
            <a:avLst/>
          </a:prstGeom>
          <a:noFill/>
        </p:spPr>
        <p:txBody>
          <a:bodyPr wrap="square" rtlCol="0">
            <a:spAutoFit/>
          </a:bodyPr>
          <a:lstStyle/>
          <a:p>
            <a:r>
              <a:rPr lang="de-DE" b="1" dirty="0" err="1">
                <a:latin typeface="Calibri" panose="020F0502020204030204" pitchFamily="34" charset="0"/>
                <a:cs typeface="Calibri" panose="020F0502020204030204" pitchFamily="34" charset="0"/>
              </a:rPr>
              <a:t>siderial</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day</a:t>
            </a:r>
            <a:r>
              <a:rPr lang="de-DE" b="1" dirty="0">
                <a:latin typeface="Calibri" panose="020F0502020204030204" pitchFamily="34" charset="0"/>
                <a:cs typeface="Calibri" panose="020F0502020204030204" pitchFamily="34" charset="0"/>
              </a:rPr>
              <a:t> = 23 h 56 min 4.1 s</a:t>
            </a:r>
          </a:p>
        </p:txBody>
      </p:sp>
    </p:spTree>
    <p:extLst>
      <p:ext uri="{BB962C8B-B14F-4D97-AF65-F5344CB8AC3E}">
        <p14:creationId xmlns:p14="http://schemas.microsoft.com/office/powerpoint/2010/main" val="22054135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1" name="Grafik 10">
            <a:extLst>
              <a:ext uri="{FF2B5EF4-FFF2-40B4-BE49-F238E27FC236}">
                <a16:creationId xmlns:a16="http://schemas.microsoft.com/office/drawing/2014/main" id="{599F09D9-0F4B-4CC2-B9DD-F5969C6FA04F}"/>
              </a:ext>
            </a:extLst>
          </p:cNvPr>
          <p:cNvPicPr>
            <a:picLocks noChangeAspect="1"/>
          </p:cNvPicPr>
          <p:nvPr/>
        </p:nvPicPr>
        <p:blipFill>
          <a:blip r:embed="rId3"/>
          <a:stretch>
            <a:fillRect/>
          </a:stretch>
        </p:blipFill>
        <p:spPr>
          <a:xfrm>
            <a:off x="7624286" y="2229468"/>
            <a:ext cx="4495800" cy="2743200"/>
          </a:xfrm>
          <a:prstGeom prst="rect">
            <a:avLst/>
          </a:prstGeom>
        </p:spPr>
      </p:pic>
      <p:sp>
        <p:nvSpPr>
          <p:cNvPr id="12" name="Text Box 10">
            <a:extLst>
              <a:ext uri="{FF2B5EF4-FFF2-40B4-BE49-F238E27FC236}">
                <a16:creationId xmlns:a16="http://schemas.microsoft.com/office/drawing/2014/main" id="{36844C0E-D44C-49C7-9C00-E2B19977888D}"/>
              </a:ext>
            </a:extLst>
          </p:cNvPr>
          <p:cNvSpPr txBox="1">
            <a:spLocks noChangeArrowheads="1"/>
          </p:cNvSpPr>
          <p:nvPr/>
        </p:nvSpPr>
        <p:spPr bwMode="auto">
          <a:xfrm>
            <a:off x="2268855" y="71330"/>
            <a:ext cx="75173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a:solidFill>
                  <a:schemeClr val="bg1">
                    <a:lumMod val="95000"/>
                  </a:schemeClr>
                </a:solidFill>
                <a:latin typeface="Calibri" pitchFamily="34" charset="0"/>
              </a:rPr>
              <a:t>SME </a:t>
            </a:r>
            <a:r>
              <a:rPr lang="de-DE" altLang="de-DE" sz="3600" err="1">
                <a:solidFill>
                  <a:schemeClr val="bg1">
                    <a:lumMod val="95000"/>
                  </a:schemeClr>
                </a:solidFill>
                <a:latin typeface="Calibri" pitchFamily="34" charset="0"/>
              </a:rPr>
              <a:t>theory</a:t>
            </a:r>
            <a:r>
              <a:rPr lang="de-DE" altLang="de-DE" sz="3600">
                <a:solidFill>
                  <a:schemeClr val="bg1">
                    <a:lumMod val="95000"/>
                  </a:schemeClr>
                </a:solidFill>
                <a:latin typeface="Calibri" pitchFamily="34" charset="0"/>
              </a:rPr>
              <a:t> </a:t>
            </a:r>
            <a:r>
              <a:rPr lang="de-DE" altLang="de-DE" sz="3600" err="1">
                <a:solidFill>
                  <a:schemeClr val="bg1">
                    <a:lumMod val="95000"/>
                  </a:schemeClr>
                </a:solidFill>
                <a:latin typeface="Calibri" pitchFamily="34" charset="0"/>
              </a:rPr>
              <a:t>background</a:t>
            </a:r>
            <a:r>
              <a:rPr lang="de-DE" altLang="de-DE" sz="3600">
                <a:solidFill>
                  <a:schemeClr val="bg1">
                    <a:lumMod val="95000"/>
                  </a:schemeClr>
                </a:solidFill>
                <a:latin typeface="Calibri" pitchFamily="34" charset="0"/>
              </a:rPr>
              <a:t> - </a:t>
            </a:r>
            <a:r>
              <a:rPr lang="de-DE" altLang="de-DE" sz="3600" err="1">
                <a:solidFill>
                  <a:schemeClr val="bg1">
                    <a:lumMod val="95000"/>
                  </a:schemeClr>
                </a:solidFill>
                <a:latin typeface="Calibri" pitchFamily="34" charset="0"/>
              </a:rPr>
              <a:t>Spectroscopy</a:t>
            </a:r>
            <a:endParaRPr lang="de-DE" altLang="de-DE" sz="3600">
              <a:solidFill>
                <a:schemeClr val="bg1">
                  <a:lumMod val="95000"/>
                </a:schemeClr>
              </a:solidFill>
              <a:latin typeface="Calibri" pitchFamily="34" charset="0"/>
            </a:endParaRPr>
          </a:p>
        </p:txBody>
      </p:sp>
      <p:sp>
        <p:nvSpPr>
          <p:cNvPr id="3" name="Textfeld 2">
            <a:extLst>
              <a:ext uri="{FF2B5EF4-FFF2-40B4-BE49-F238E27FC236}">
                <a16:creationId xmlns:a16="http://schemas.microsoft.com/office/drawing/2014/main" id="{FA0702D9-05D3-412A-B89F-6288105D75CF}"/>
              </a:ext>
            </a:extLst>
          </p:cNvPr>
          <p:cNvSpPr txBox="1"/>
          <p:nvPr/>
        </p:nvSpPr>
        <p:spPr>
          <a:xfrm>
            <a:off x="628008" y="1430004"/>
            <a:ext cx="10131941" cy="4385816"/>
          </a:xfrm>
          <a:prstGeom prst="rect">
            <a:avLst/>
          </a:prstGeom>
          <a:noFill/>
        </p:spPr>
        <p:txBody>
          <a:bodyPr wrap="none" rtlCol="0">
            <a:spAutoFit/>
          </a:bodyPr>
          <a:lstStyle/>
          <a:p>
            <a:pPr marL="285750" indent="-285750">
              <a:spcAft>
                <a:spcPts val="600"/>
              </a:spcAft>
              <a:buFont typeface="Arial" panose="020B0604020202020204" pitchFamily="34" charset="0"/>
              <a:buChar char="•"/>
            </a:pPr>
            <a:r>
              <a:rPr lang="de-DE" dirty="0">
                <a:latin typeface="Calibri" panose="020F0502020204030204" pitchFamily="34" charset="0"/>
                <a:cs typeface="Calibri" panose="020F0502020204030204" pitchFamily="34" charset="0"/>
              </a:rPr>
              <a:t>LLI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quantified</a:t>
            </a:r>
            <a:r>
              <a:rPr lang="de-DE" dirty="0">
                <a:latin typeface="Calibri" panose="020F0502020204030204" pitchFamily="34" charset="0"/>
                <a:cs typeface="Calibri" panose="020F0502020204030204" pitchFamily="34" charset="0"/>
              </a:rPr>
              <a:t> in </a:t>
            </a:r>
            <a:r>
              <a:rPr lang="de-DE" dirty="0" err="1">
                <a:latin typeface="Calibri" panose="020F0502020204030204" pitchFamily="34" charset="0"/>
                <a:cs typeface="Calibri" panose="020F0502020204030204" pitchFamily="34" charset="0"/>
              </a:rPr>
              <a:t>the</a:t>
            </a:r>
            <a:r>
              <a:rPr lang="de-DE" dirty="0">
                <a:latin typeface="Calibri" panose="020F0502020204030204" pitchFamily="34" charset="0"/>
                <a:cs typeface="Calibri" panose="020F0502020204030204" pitchFamily="34" charset="0"/>
              </a:rPr>
              <a:t> SME </a:t>
            </a:r>
            <a:r>
              <a:rPr lang="de-DE" dirty="0" err="1">
                <a:latin typeface="Calibri" panose="020F0502020204030204" pitchFamily="34" charset="0"/>
                <a:cs typeface="Calibri" panose="020F0502020204030204" pitchFamily="34" charset="0"/>
              </a:rPr>
              <a:t>by</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adding</a:t>
            </a:r>
            <a:r>
              <a:rPr lang="de-DE" dirty="0">
                <a:latin typeface="Calibri" panose="020F0502020204030204" pitchFamily="34" charset="0"/>
                <a:cs typeface="Calibri" panose="020F0502020204030204" pitchFamily="34" charset="0"/>
              </a:rPr>
              <a:t> a </a:t>
            </a:r>
            <a:r>
              <a:rPr lang="de-DE" b="1" dirty="0" err="1">
                <a:latin typeface="Calibri" panose="020F0502020204030204" pitchFamily="34" charset="0"/>
                <a:cs typeface="Calibri" panose="020F0502020204030204" pitchFamily="34" charset="0"/>
              </a:rPr>
              <a:t>symmetry-breaking</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c</a:t>
            </a:r>
            <a:r>
              <a:rPr lang="de-DE" b="1" baseline="-25000" dirty="0" err="1">
                <a:latin typeface="Calibri" panose="020F0502020204030204" pitchFamily="34" charset="0"/>
                <a:cs typeface="Calibri" panose="020F0502020204030204" pitchFamily="34" charset="0"/>
              </a:rPr>
              <a:t>µ</a:t>
            </a:r>
            <a:r>
              <a:rPr lang="de-DE" b="1" baseline="-25000" dirty="0" err="1">
                <a:latin typeface="Symbol" panose="05050102010706020507" pitchFamily="18" charset="2"/>
                <a:cs typeface="Calibri" panose="020F0502020204030204" pitchFamily="34" charset="0"/>
              </a:rPr>
              <a:t>n</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tensor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kinetic</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term</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SM </a:t>
            </a:r>
            <a:r>
              <a:rPr lang="de-DE" dirty="0" err="1">
                <a:latin typeface="Calibri" panose="020F0502020204030204" pitchFamily="34" charset="0"/>
                <a:cs typeface="Calibri" panose="020F0502020204030204" pitchFamily="34" charset="0"/>
              </a:rPr>
              <a:t>Langragian</a:t>
            </a:r>
            <a:endParaRPr lang="de-DE"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endParaRPr lang="de-DE"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r>
              <a:rPr lang="de-DE" b="1" dirty="0">
                <a:solidFill>
                  <a:srgbClr val="C00000"/>
                </a:solidFill>
                <a:latin typeface="Calibri" panose="020F0502020204030204" pitchFamily="34" charset="0"/>
                <a:cs typeface="Calibri" panose="020F0502020204030204" pitchFamily="34" charset="0"/>
              </a:rPr>
              <a:t>Non-</a:t>
            </a:r>
            <a:r>
              <a:rPr lang="de-DE" b="1" dirty="0" err="1">
                <a:solidFill>
                  <a:srgbClr val="C00000"/>
                </a:solidFill>
                <a:latin typeface="Calibri" panose="020F0502020204030204" pitchFamily="34" charset="0"/>
                <a:cs typeface="Calibri" panose="020F0502020204030204" pitchFamily="34" charset="0"/>
              </a:rPr>
              <a:t>common</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mode</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energy</a:t>
            </a:r>
            <a:r>
              <a:rPr lang="de-DE" b="1" dirty="0">
                <a:solidFill>
                  <a:srgbClr val="C00000"/>
                </a:solidFill>
                <a:latin typeface="Calibri" panose="020F0502020204030204" pitchFamily="34" charset="0"/>
                <a:cs typeface="Calibri" panose="020F0502020204030204" pitchFamily="34" charset="0"/>
              </a:rPr>
              <a:t> shift at time-modulation </a:t>
            </a:r>
            <a:r>
              <a:rPr lang="de-DE" b="1" dirty="0" err="1">
                <a:solidFill>
                  <a:srgbClr val="C00000"/>
                </a:solidFill>
                <a:latin typeface="Calibri" panose="020F0502020204030204" pitchFamily="34" charset="0"/>
                <a:cs typeface="Calibri" panose="020F0502020204030204" pitchFamily="34" charset="0"/>
              </a:rPr>
              <a:t>period</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related</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to</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sidereal</a:t>
            </a:r>
            <a:r>
              <a:rPr lang="de-DE" b="1" dirty="0">
                <a:solidFill>
                  <a:srgbClr val="C00000"/>
                </a:solidFill>
                <a:latin typeface="Calibri" panose="020F0502020204030204" pitchFamily="34" charset="0"/>
                <a:cs typeface="Calibri" panose="020F0502020204030204" pitchFamily="34" charset="0"/>
              </a:rPr>
              <a:t> </a:t>
            </a:r>
            <a:r>
              <a:rPr lang="de-DE" b="1" dirty="0" err="1">
                <a:solidFill>
                  <a:srgbClr val="C00000"/>
                </a:solidFill>
                <a:latin typeface="Calibri" panose="020F0502020204030204" pitchFamily="34" charset="0"/>
                <a:cs typeface="Calibri" panose="020F0502020204030204" pitchFamily="34" charset="0"/>
              </a:rPr>
              <a:t>day</a:t>
            </a:r>
            <a:r>
              <a:rPr lang="de-DE" dirty="0">
                <a:latin typeface="Calibri" panose="020F0502020204030204" pitchFamily="34" charset="0"/>
                <a:cs typeface="Calibri" panose="020F0502020204030204" pitchFamily="34" charset="0"/>
              </a:rPr>
              <a:t>:</a:t>
            </a: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r>
              <a:rPr lang="de-DE" b="1" dirty="0">
                <a:latin typeface="Calibri" panose="020F0502020204030204" pitchFamily="34" charset="0"/>
                <a:cs typeface="Calibri" panose="020F0502020204030204" pitchFamily="34" charset="0"/>
              </a:rPr>
              <a:t>     T</a:t>
            </a:r>
            <a:r>
              <a:rPr lang="de-DE" b="1" baseline="-25000" dirty="0">
                <a:latin typeface="Calibri" panose="020F0502020204030204" pitchFamily="34" charset="0"/>
                <a:cs typeface="Calibri" panose="020F0502020204030204" pitchFamily="34" charset="0"/>
              </a:rPr>
              <a:t>0</a:t>
            </a:r>
            <a:r>
              <a:rPr lang="de-DE" b="1" baseline="30000" dirty="0">
                <a:latin typeface="Calibri" panose="020F0502020204030204" pitchFamily="34" charset="0"/>
                <a:cs typeface="Calibri" panose="020F0502020204030204" pitchFamily="34" charset="0"/>
              </a:rPr>
              <a:t>(2)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quadrupole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moment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operator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electronic </a:t>
            </a:r>
            <a:r>
              <a:rPr lang="de-DE" dirty="0" err="1">
                <a:latin typeface="Calibri" panose="020F0502020204030204" pitchFamily="34" charset="0"/>
                <a:cs typeface="Calibri" panose="020F0502020204030204" pitchFamily="34" charset="0"/>
              </a:rPr>
              <a:t>momentum</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distribution</a:t>
            </a: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r>
              <a:rPr lang="de-DE" b="1" dirty="0" err="1">
                <a:latin typeface="Calibri" panose="020F0502020204030204" pitchFamily="34" charset="0"/>
                <a:cs typeface="Calibri" panose="020F0502020204030204" pitchFamily="34" charset="0"/>
              </a:rPr>
              <a:t>Can‘t</a:t>
            </a:r>
            <a:r>
              <a:rPr lang="de-DE" b="1" dirty="0">
                <a:latin typeface="Calibri" panose="020F0502020204030204" pitchFamily="34" charset="0"/>
                <a:cs typeface="Calibri" panose="020F0502020204030204" pitchFamily="34" charset="0"/>
              </a:rPr>
              <a:t> separate </a:t>
            </a:r>
            <a:r>
              <a:rPr lang="de-DE" b="1" dirty="0" err="1">
                <a:latin typeface="Calibri" panose="020F0502020204030204" pitchFamily="34" charset="0"/>
                <a:cs typeface="Calibri" panose="020F0502020204030204" pitchFamily="34" charset="0"/>
              </a:rPr>
              <a:t>electron</a:t>
            </a:r>
            <a:r>
              <a:rPr lang="de-DE" b="1" dirty="0">
                <a:latin typeface="Calibri" panose="020F0502020204030204" pitchFamily="34" charset="0"/>
                <a:cs typeface="Calibri" panose="020F0502020204030204" pitchFamily="34" charset="0"/>
              </a:rPr>
              <a:t> and </a:t>
            </a:r>
            <a:r>
              <a:rPr lang="de-DE" b="1" dirty="0" err="1">
                <a:latin typeface="Calibri" panose="020F0502020204030204" pitchFamily="34" charset="0"/>
                <a:cs typeface="Calibri" panose="020F0502020204030204" pitchFamily="34" charset="0"/>
              </a:rPr>
              <a:t>photon</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sector</a:t>
            </a:r>
            <a:r>
              <a:rPr lang="de-DE" b="1" dirty="0">
                <a:latin typeface="Calibri" panose="020F0502020204030204" pitchFamily="34" charset="0"/>
                <a:cs typeface="Calibri" panose="020F0502020204030204" pitchFamily="34" charset="0"/>
              </a:rPr>
              <a:t>! </a:t>
            </a:r>
            <a:br>
              <a:rPr lang="de-DE" dirty="0">
                <a:latin typeface="Calibri" panose="020F0502020204030204" pitchFamily="34" charset="0"/>
                <a:cs typeface="Calibri" panose="020F0502020204030204" pitchFamily="34" charset="0"/>
              </a:rPr>
            </a:br>
            <a:br>
              <a:rPr lang="de-DE" dirty="0">
                <a:latin typeface="Calibri" panose="020F0502020204030204" pitchFamily="34" charset="0"/>
                <a:cs typeface="Calibri" panose="020F0502020204030204" pitchFamily="34" charset="0"/>
              </a:rPr>
            </a:br>
            <a:r>
              <a:rPr lang="de-DE" dirty="0">
                <a:latin typeface="Calibri" panose="020F0502020204030204" pitchFamily="34" charset="0"/>
                <a:cs typeface="Calibri" panose="020F0502020204030204" pitchFamily="34" charset="0"/>
                <a:sym typeface="Wingdings" panose="05000000000000000000" pitchFamily="2" charset="2"/>
              </a:rPr>
              <a:t> </a:t>
            </a:r>
            <a:r>
              <a:rPr lang="de-DE" dirty="0" err="1">
                <a:latin typeface="Calibri" panose="020F0502020204030204" pitchFamily="34" charset="0"/>
                <a:cs typeface="Calibri" panose="020F0502020204030204" pitchFamily="34" charset="0"/>
                <a:sym typeface="Wingdings" panose="05000000000000000000" pitchFamily="2" charset="2"/>
              </a:rPr>
              <a:t>use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combined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tensor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components</a:t>
            </a:r>
            <a:r>
              <a:rPr lang="de-DE" dirty="0">
                <a:latin typeface="Calibri" panose="020F0502020204030204" pitchFamily="34" charset="0"/>
                <a:cs typeface="Calibri" panose="020F0502020204030204" pitchFamily="34" charset="0"/>
              </a:rPr>
              <a:t>:</a:t>
            </a:r>
            <a:br>
              <a:rPr lang="de-DE" dirty="0">
                <a:latin typeface="Calibri" panose="020F0502020204030204" pitchFamily="34" charset="0"/>
                <a:cs typeface="Calibri" panose="020F0502020204030204" pitchFamily="34" charset="0"/>
                <a:sym typeface="Wingdings" panose="05000000000000000000" pitchFamily="2" charset="2"/>
              </a:rPr>
            </a:br>
            <a:endParaRPr lang="de-DE" dirty="0">
              <a:latin typeface="Calibri" panose="020F0502020204030204" pitchFamily="34" charset="0"/>
              <a:cs typeface="Calibri" panose="020F0502020204030204" pitchFamily="34" charset="0"/>
            </a:endParaRPr>
          </a:p>
        </p:txBody>
      </p:sp>
      <p:pic>
        <p:nvPicPr>
          <p:cNvPr id="2" name="Grafik 1">
            <a:extLst>
              <a:ext uri="{FF2B5EF4-FFF2-40B4-BE49-F238E27FC236}">
                <a16:creationId xmlns:a16="http://schemas.microsoft.com/office/drawing/2014/main" id="{599624DA-DA8E-4E3E-8B26-2578FE9CEC89}"/>
              </a:ext>
            </a:extLst>
          </p:cNvPr>
          <p:cNvPicPr>
            <a:picLocks noChangeAspect="1"/>
          </p:cNvPicPr>
          <p:nvPr/>
        </p:nvPicPr>
        <p:blipFill>
          <a:blip r:embed="rId4"/>
          <a:stretch>
            <a:fillRect/>
          </a:stretch>
        </p:blipFill>
        <p:spPr>
          <a:xfrm>
            <a:off x="801602" y="2686516"/>
            <a:ext cx="3513804" cy="914552"/>
          </a:xfrm>
          <a:prstGeom prst="rect">
            <a:avLst/>
          </a:prstGeom>
        </p:spPr>
      </p:pic>
      <p:pic>
        <p:nvPicPr>
          <p:cNvPr id="4" name="Grafik 3">
            <a:extLst>
              <a:ext uri="{FF2B5EF4-FFF2-40B4-BE49-F238E27FC236}">
                <a16:creationId xmlns:a16="http://schemas.microsoft.com/office/drawing/2014/main" id="{D4C19647-8C87-471A-B2D8-07B568CD430A}"/>
              </a:ext>
            </a:extLst>
          </p:cNvPr>
          <p:cNvPicPr>
            <a:picLocks noChangeAspect="1"/>
          </p:cNvPicPr>
          <p:nvPr/>
        </p:nvPicPr>
        <p:blipFill>
          <a:blip r:embed="rId5"/>
          <a:stretch>
            <a:fillRect/>
          </a:stretch>
        </p:blipFill>
        <p:spPr>
          <a:xfrm>
            <a:off x="4705125" y="6946798"/>
            <a:ext cx="2406715" cy="746082"/>
          </a:xfrm>
          <a:prstGeom prst="rect">
            <a:avLst/>
          </a:prstGeom>
        </p:spPr>
      </p:pic>
      <p:pic>
        <p:nvPicPr>
          <p:cNvPr id="5" name="Grafik 4">
            <a:extLst>
              <a:ext uri="{FF2B5EF4-FFF2-40B4-BE49-F238E27FC236}">
                <a16:creationId xmlns:a16="http://schemas.microsoft.com/office/drawing/2014/main" id="{F555BC7C-8ECB-4244-AA7C-F8120A0ABF2E}"/>
              </a:ext>
            </a:extLst>
          </p:cNvPr>
          <p:cNvPicPr>
            <a:picLocks noChangeAspect="1"/>
          </p:cNvPicPr>
          <p:nvPr/>
        </p:nvPicPr>
        <p:blipFill>
          <a:blip r:embed="rId6"/>
          <a:stretch>
            <a:fillRect/>
          </a:stretch>
        </p:blipFill>
        <p:spPr>
          <a:xfrm>
            <a:off x="4953820" y="2991970"/>
            <a:ext cx="1909327" cy="344962"/>
          </a:xfrm>
          <a:prstGeom prst="rect">
            <a:avLst/>
          </a:prstGeom>
        </p:spPr>
      </p:pic>
      <p:sp>
        <p:nvSpPr>
          <p:cNvPr id="6" name="Textfeld 5">
            <a:extLst>
              <a:ext uri="{FF2B5EF4-FFF2-40B4-BE49-F238E27FC236}">
                <a16:creationId xmlns:a16="http://schemas.microsoft.com/office/drawing/2014/main" id="{D404DC4B-4678-479E-99BC-A57D32836E38}"/>
              </a:ext>
            </a:extLst>
          </p:cNvPr>
          <p:cNvSpPr txBox="1"/>
          <p:nvPr/>
        </p:nvSpPr>
        <p:spPr>
          <a:xfrm>
            <a:off x="4262715" y="2967600"/>
            <a:ext cx="601447" cy="369332"/>
          </a:xfrm>
          <a:prstGeom prst="rect">
            <a:avLst/>
          </a:prstGeom>
          <a:noFill/>
        </p:spPr>
        <p:txBody>
          <a:bodyPr wrap="none" rtlCol="0">
            <a:spAutoFit/>
          </a:bodyPr>
          <a:lstStyle/>
          <a:p>
            <a:r>
              <a:rPr lang="de-DE" err="1">
                <a:latin typeface="Calibri" panose="020F0502020204030204" pitchFamily="34" charset="0"/>
                <a:cs typeface="Calibri" panose="020F0502020204030204" pitchFamily="34" charset="0"/>
              </a:rPr>
              <a:t>with</a:t>
            </a:r>
            <a:endParaRPr lang="de-DE">
              <a:latin typeface="Calibri" panose="020F0502020204030204" pitchFamily="34" charset="0"/>
              <a:cs typeface="Calibri" panose="020F0502020204030204" pitchFamily="34" charset="0"/>
            </a:endParaRPr>
          </a:p>
        </p:txBody>
      </p:sp>
      <p:sp>
        <p:nvSpPr>
          <p:cNvPr id="8" name="Rechteck 7">
            <a:extLst>
              <a:ext uri="{FF2B5EF4-FFF2-40B4-BE49-F238E27FC236}">
                <a16:creationId xmlns:a16="http://schemas.microsoft.com/office/drawing/2014/main" id="{46A4E4AA-F0F9-421E-8CF4-F5C2EEBCAA19}"/>
              </a:ext>
            </a:extLst>
          </p:cNvPr>
          <p:cNvSpPr/>
          <p:nvPr/>
        </p:nvSpPr>
        <p:spPr>
          <a:xfrm>
            <a:off x="310226" y="6075335"/>
            <a:ext cx="5387052" cy="646331"/>
          </a:xfrm>
          <a:prstGeom prst="rect">
            <a:avLst/>
          </a:prstGeom>
        </p:spPr>
        <p:txBody>
          <a:bodyPr wrap="none">
            <a:spAutoFit/>
          </a:bodyPr>
          <a:lstStyle/>
          <a:p>
            <a:r>
              <a:rPr lang="de-DE" sz="1800" i="1" dirty="0">
                <a:solidFill>
                  <a:prstClr val="black"/>
                </a:solidFill>
              </a:rPr>
              <a:t>D. </a:t>
            </a:r>
            <a:r>
              <a:rPr lang="de-DE" sz="1800" i="1" dirty="0" err="1">
                <a:solidFill>
                  <a:prstClr val="black"/>
                </a:solidFill>
              </a:rPr>
              <a:t>Colladay</a:t>
            </a:r>
            <a:r>
              <a:rPr lang="de-DE" sz="1800" i="1" dirty="0">
                <a:solidFill>
                  <a:prstClr val="black"/>
                </a:solidFill>
              </a:rPr>
              <a:t> and V. A. </a:t>
            </a:r>
            <a:r>
              <a:rPr lang="de-DE" sz="1800" i="1" dirty="0" err="1">
                <a:solidFill>
                  <a:prstClr val="black"/>
                </a:solidFill>
              </a:rPr>
              <a:t>Kostelecký</a:t>
            </a:r>
            <a:r>
              <a:rPr lang="de-DE" sz="1800" i="1" dirty="0">
                <a:solidFill>
                  <a:prstClr val="black"/>
                </a:solidFill>
              </a:rPr>
              <a:t>, PRL 58, 116002 (1998) </a:t>
            </a:r>
            <a:br>
              <a:rPr lang="de-DE" sz="1800" i="1" dirty="0">
                <a:solidFill>
                  <a:prstClr val="black"/>
                </a:solidFill>
              </a:rPr>
            </a:br>
            <a:r>
              <a:rPr lang="de-DE" i="1" dirty="0" err="1"/>
              <a:t>Dzuba</a:t>
            </a:r>
            <a:r>
              <a:rPr lang="de-DE" i="1" dirty="0"/>
              <a:t> et al., Nat. Phys. 12, 465 (2016)</a:t>
            </a:r>
          </a:p>
        </p:txBody>
      </p:sp>
      <p:sp>
        <p:nvSpPr>
          <p:cNvPr id="9" name="Rechteck 8">
            <a:extLst>
              <a:ext uri="{FF2B5EF4-FFF2-40B4-BE49-F238E27FC236}">
                <a16:creationId xmlns:a16="http://schemas.microsoft.com/office/drawing/2014/main" id="{64898EC1-CB46-4AD7-BF87-6781462EB2E1}"/>
              </a:ext>
            </a:extLst>
          </p:cNvPr>
          <p:cNvSpPr/>
          <p:nvPr/>
        </p:nvSpPr>
        <p:spPr>
          <a:xfrm>
            <a:off x="5390763" y="2881875"/>
            <a:ext cx="180975" cy="171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a:extLst>
              <a:ext uri="{FF2B5EF4-FFF2-40B4-BE49-F238E27FC236}">
                <a16:creationId xmlns:a16="http://schemas.microsoft.com/office/drawing/2014/main" id="{2EC59C4C-99E3-4BA8-842B-F7F8A8D66109}"/>
              </a:ext>
            </a:extLst>
          </p:cNvPr>
          <p:cNvSpPr/>
          <p:nvPr/>
        </p:nvSpPr>
        <p:spPr>
          <a:xfrm>
            <a:off x="6224299" y="3271671"/>
            <a:ext cx="601447" cy="2071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3" name="Grafik 12">
            <a:extLst>
              <a:ext uri="{FF2B5EF4-FFF2-40B4-BE49-F238E27FC236}">
                <a16:creationId xmlns:a16="http://schemas.microsoft.com/office/drawing/2014/main" id="{5D04507C-CA16-48C0-BCCB-19C2585C3A9D}"/>
              </a:ext>
            </a:extLst>
          </p:cNvPr>
          <p:cNvPicPr>
            <a:picLocks noChangeAspect="1"/>
          </p:cNvPicPr>
          <p:nvPr/>
        </p:nvPicPr>
        <p:blipFill>
          <a:blip r:embed="rId7"/>
          <a:stretch>
            <a:fillRect/>
          </a:stretch>
        </p:blipFill>
        <p:spPr>
          <a:xfrm>
            <a:off x="4757576" y="5148626"/>
            <a:ext cx="1961584" cy="359519"/>
          </a:xfrm>
          <a:prstGeom prst="rect">
            <a:avLst/>
          </a:prstGeom>
        </p:spPr>
      </p:pic>
      <p:sp>
        <p:nvSpPr>
          <p:cNvPr id="7" name="Rechteck 6">
            <a:extLst>
              <a:ext uri="{FF2B5EF4-FFF2-40B4-BE49-F238E27FC236}">
                <a16:creationId xmlns:a16="http://schemas.microsoft.com/office/drawing/2014/main" id="{0443B375-AB21-45DE-8E3C-D9A0F729BF95}"/>
              </a:ext>
            </a:extLst>
          </p:cNvPr>
          <p:cNvSpPr/>
          <p:nvPr/>
        </p:nvSpPr>
        <p:spPr>
          <a:xfrm>
            <a:off x="801602" y="2686516"/>
            <a:ext cx="3461113" cy="971084"/>
          </a:xfrm>
          <a:prstGeom prst="rect">
            <a:avLst/>
          </a:prstGeom>
          <a:noFill/>
          <a:ln w="38100">
            <a:solidFill>
              <a:srgbClr val="0055D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11170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9" end="9"/>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ext Box 10">
            <a:extLst>
              <a:ext uri="{FF2B5EF4-FFF2-40B4-BE49-F238E27FC236}">
                <a16:creationId xmlns:a16="http://schemas.microsoft.com/office/drawing/2014/main" id="{36844C0E-D44C-49C7-9C00-E2B19977888D}"/>
              </a:ext>
            </a:extLst>
          </p:cNvPr>
          <p:cNvSpPr txBox="1">
            <a:spLocks noChangeArrowheads="1"/>
          </p:cNvSpPr>
          <p:nvPr/>
        </p:nvSpPr>
        <p:spPr bwMode="auto">
          <a:xfrm>
            <a:off x="2268855" y="71330"/>
            <a:ext cx="75173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a:solidFill>
                  <a:schemeClr val="bg1">
                    <a:lumMod val="95000"/>
                  </a:schemeClr>
                </a:solidFill>
                <a:latin typeface="Calibri" pitchFamily="34" charset="0"/>
              </a:rPr>
              <a:t>SME </a:t>
            </a:r>
            <a:r>
              <a:rPr lang="de-DE" altLang="de-DE" sz="3600" err="1">
                <a:solidFill>
                  <a:schemeClr val="bg1">
                    <a:lumMod val="95000"/>
                  </a:schemeClr>
                </a:solidFill>
                <a:latin typeface="Calibri" pitchFamily="34" charset="0"/>
              </a:rPr>
              <a:t>theory</a:t>
            </a:r>
            <a:r>
              <a:rPr lang="de-DE" altLang="de-DE" sz="3600">
                <a:solidFill>
                  <a:schemeClr val="bg1">
                    <a:lumMod val="95000"/>
                  </a:schemeClr>
                </a:solidFill>
                <a:latin typeface="Calibri" pitchFamily="34" charset="0"/>
              </a:rPr>
              <a:t> </a:t>
            </a:r>
            <a:r>
              <a:rPr lang="de-DE" altLang="de-DE" sz="3600" err="1">
                <a:solidFill>
                  <a:schemeClr val="bg1">
                    <a:lumMod val="95000"/>
                  </a:schemeClr>
                </a:solidFill>
                <a:latin typeface="Calibri" pitchFamily="34" charset="0"/>
              </a:rPr>
              <a:t>background</a:t>
            </a:r>
            <a:r>
              <a:rPr lang="de-DE" altLang="de-DE" sz="3600">
                <a:solidFill>
                  <a:schemeClr val="bg1">
                    <a:lumMod val="95000"/>
                  </a:schemeClr>
                </a:solidFill>
                <a:latin typeface="Calibri" pitchFamily="34" charset="0"/>
              </a:rPr>
              <a:t> - </a:t>
            </a:r>
            <a:r>
              <a:rPr lang="de-DE" altLang="de-DE" sz="3600" err="1">
                <a:solidFill>
                  <a:schemeClr val="bg1">
                    <a:lumMod val="95000"/>
                  </a:schemeClr>
                </a:solidFill>
                <a:latin typeface="Calibri" pitchFamily="34" charset="0"/>
              </a:rPr>
              <a:t>Spectroscopy</a:t>
            </a:r>
            <a:endParaRPr lang="de-DE" altLang="de-DE" sz="3600">
              <a:solidFill>
                <a:schemeClr val="bg1">
                  <a:lumMod val="95000"/>
                </a:schemeClr>
              </a:solidFill>
              <a:latin typeface="Calibri" pitchFamily="34" charset="0"/>
            </a:endParaRPr>
          </a:p>
        </p:txBody>
      </p:sp>
      <p:sp>
        <p:nvSpPr>
          <p:cNvPr id="3" name="Textfeld 2">
            <a:extLst>
              <a:ext uri="{FF2B5EF4-FFF2-40B4-BE49-F238E27FC236}">
                <a16:creationId xmlns:a16="http://schemas.microsoft.com/office/drawing/2014/main" id="{FA0702D9-05D3-412A-B89F-6288105D75CF}"/>
              </a:ext>
            </a:extLst>
          </p:cNvPr>
          <p:cNvSpPr txBox="1"/>
          <p:nvPr/>
        </p:nvSpPr>
        <p:spPr>
          <a:xfrm>
            <a:off x="628008" y="1430004"/>
            <a:ext cx="10131941" cy="3477875"/>
          </a:xfrm>
          <a:prstGeom prst="rect">
            <a:avLst/>
          </a:prstGeom>
          <a:noFill/>
        </p:spPr>
        <p:txBody>
          <a:bodyPr wrap="none" rtlCol="0">
            <a:spAutoFit/>
          </a:bodyPr>
          <a:lstStyle/>
          <a:p>
            <a:pPr marL="285750" indent="-285750">
              <a:spcAft>
                <a:spcPts val="600"/>
              </a:spcAft>
              <a:buFont typeface="Arial" panose="020B0604020202020204" pitchFamily="34" charset="0"/>
              <a:buChar char="•"/>
            </a:pPr>
            <a:r>
              <a:rPr lang="de-DE" dirty="0">
                <a:latin typeface="Calibri" panose="020F0502020204030204" pitchFamily="34" charset="0"/>
                <a:cs typeface="Calibri" panose="020F0502020204030204" pitchFamily="34" charset="0"/>
              </a:rPr>
              <a:t>LLI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quantified</a:t>
            </a:r>
            <a:r>
              <a:rPr lang="de-DE" dirty="0">
                <a:latin typeface="Calibri" panose="020F0502020204030204" pitchFamily="34" charset="0"/>
                <a:cs typeface="Calibri" panose="020F0502020204030204" pitchFamily="34" charset="0"/>
              </a:rPr>
              <a:t> in </a:t>
            </a:r>
            <a:r>
              <a:rPr lang="de-DE" dirty="0" err="1">
                <a:latin typeface="Calibri" panose="020F0502020204030204" pitchFamily="34" charset="0"/>
                <a:cs typeface="Calibri" panose="020F0502020204030204" pitchFamily="34" charset="0"/>
              </a:rPr>
              <a:t>the</a:t>
            </a:r>
            <a:r>
              <a:rPr lang="de-DE" dirty="0">
                <a:latin typeface="Calibri" panose="020F0502020204030204" pitchFamily="34" charset="0"/>
                <a:cs typeface="Calibri" panose="020F0502020204030204" pitchFamily="34" charset="0"/>
              </a:rPr>
              <a:t> SME </a:t>
            </a:r>
            <a:r>
              <a:rPr lang="de-DE" dirty="0" err="1">
                <a:latin typeface="Calibri" panose="020F0502020204030204" pitchFamily="34" charset="0"/>
                <a:cs typeface="Calibri" panose="020F0502020204030204" pitchFamily="34" charset="0"/>
              </a:rPr>
              <a:t>by</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adding</a:t>
            </a:r>
            <a:r>
              <a:rPr lang="de-DE" dirty="0">
                <a:latin typeface="Calibri" panose="020F0502020204030204" pitchFamily="34" charset="0"/>
                <a:cs typeface="Calibri" panose="020F0502020204030204" pitchFamily="34" charset="0"/>
              </a:rPr>
              <a:t> a </a:t>
            </a:r>
            <a:r>
              <a:rPr lang="de-DE" b="1" dirty="0" err="1">
                <a:latin typeface="Calibri" panose="020F0502020204030204" pitchFamily="34" charset="0"/>
                <a:cs typeface="Calibri" panose="020F0502020204030204" pitchFamily="34" charset="0"/>
              </a:rPr>
              <a:t>symmetry-breaking</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c</a:t>
            </a:r>
            <a:r>
              <a:rPr lang="de-DE" b="1" baseline="-25000" dirty="0" err="1">
                <a:latin typeface="Calibri" panose="020F0502020204030204" pitchFamily="34" charset="0"/>
                <a:cs typeface="Calibri" panose="020F0502020204030204" pitchFamily="34" charset="0"/>
              </a:rPr>
              <a:t>µ</a:t>
            </a:r>
            <a:r>
              <a:rPr lang="de-DE" b="1" baseline="-25000" dirty="0" err="1">
                <a:latin typeface="Symbol" panose="05050102010706020507" pitchFamily="18" charset="2"/>
                <a:cs typeface="Calibri" panose="020F0502020204030204" pitchFamily="34" charset="0"/>
              </a:rPr>
              <a:t>n</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tensor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kinetic</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term</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SM </a:t>
            </a:r>
            <a:r>
              <a:rPr lang="de-DE" dirty="0" err="1">
                <a:latin typeface="Calibri" panose="020F0502020204030204" pitchFamily="34" charset="0"/>
                <a:cs typeface="Calibri" panose="020F0502020204030204" pitchFamily="34" charset="0"/>
              </a:rPr>
              <a:t>Langragian</a:t>
            </a:r>
            <a:endParaRPr lang="de-DE"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endParaRPr lang="de-DE"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r>
              <a:rPr lang="de-DE" dirty="0">
                <a:latin typeface="Calibri" panose="020F0502020204030204" pitchFamily="34" charset="0"/>
                <a:cs typeface="Calibri" panose="020F0502020204030204" pitchFamily="34" charset="0"/>
              </a:rPr>
              <a:t>Non-</a:t>
            </a:r>
            <a:r>
              <a:rPr lang="de-DE" dirty="0" err="1">
                <a:latin typeface="Calibri" panose="020F0502020204030204" pitchFamily="34" charset="0"/>
                <a:cs typeface="Calibri" panose="020F0502020204030204" pitchFamily="34" charset="0"/>
              </a:rPr>
              <a:t>common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mode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energy</a:t>
            </a:r>
            <a:r>
              <a:rPr lang="de-DE" dirty="0">
                <a:latin typeface="Calibri" panose="020F0502020204030204" pitchFamily="34" charset="0"/>
                <a:cs typeface="Calibri" panose="020F0502020204030204" pitchFamily="34" charset="0"/>
              </a:rPr>
              <a:t> shift at time-modulation </a:t>
            </a:r>
            <a:r>
              <a:rPr lang="de-DE" dirty="0" err="1">
                <a:latin typeface="Calibri" panose="020F0502020204030204" pitchFamily="34" charset="0"/>
                <a:cs typeface="Calibri" panose="020F0502020204030204" pitchFamily="34" charset="0"/>
              </a:rPr>
              <a:t>period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related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to</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sidereal</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day</a:t>
            </a:r>
            <a:r>
              <a:rPr lang="de-DE" dirty="0">
                <a:latin typeface="Calibri" panose="020F0502020204030204" pitchFamily="34" charset="0"/>
                <a:cs typeface="Calibri" panose="020F0502020204030204" pitchFamily="34" charset="0"/>
              </a:rPr>
              <a:t>:</a:t>
            </a: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endParaRPr lang="de-DE" dirty="0">
              <a:latin typeface="Calibri" panose="020F0502020204030204" pitchFamily="34" charset="0"/>
              <a:cs typeface="Calibri" panose="020F0502020204030204" pitchFamily="34" charset="0"/>
            </a:endParaRPr>
          </a:p>
          <a:p>
            <a:pPr>
              <a:spcAft>
                <a:spcPts val="600"/>
              </a:spcAft>
            </a:pPr>
            <a:br>
              <a:rPr lang="de-DE" dirty="0">
                <a:latin typeface="Calibri" panose="020F0502020204030204" pitchFamily="34" charset="0"/>
                <a:cs typeface="Calibri" panose="020F0502020204030204" pitchFamily="34" charset="0"/>
                <a:sym typeface="Wingdings" panose="05000000000000000000" pitchFamily="2" charset="2"/>
              </a:rPr>
            </a:br>
            <a:endParaRPr lang="de-DE" dirty="0">
              <a:latin typeface="Calibri" panose="020F0502020204030204" pitchFamily="34" charset="0"/>
              <a:cs typeface="Calibri" panose="020F0502020204030204" pitchFamily="34" charset="0"/>
            </a:endParaRPr>
          </a:p>
        </p:txBody>
      </p:sp>
      <p:sp>
        <p:nvSpPr>
          <p:cNvPr id="9" name="Rechteck 8">
            <a:extLst>
              <a:ext uri="{FF2B5EF4-FFF2-40B4-BE49-F238E27FC236}">
                <a16:creationId xmlns:a16="http://schemas.microsoft.com/office/drawing/2014/main" id="{64898EC1-CB46-4AD7-BF87-6781462EB2E1}"/>
              </a:ext>
            </a:extLst>
          </p:cNvPr>
          <p:cNvSpPr/>
          <p:nvPr/>
        </p:nvSpPr>
        <p:spPr>
          <a:xfrm>
            <a:off x="5390763" y="2881875"/>
            <a:ext cx="180975" cy="171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a:extLst>
              <a:ext uri="{FF2B5EF4-FFF2-40B4-BE49-F238E27FC236}">
                <a16:creationId xmlns:a16="http://schemas.microsoft.com/office/drawing/2014/main" id="{2EC59C4C-99E3-4BA8-842B-F7F8A8D66109}"/>
              </a:ext>
            </a:extLst>
          </p:cNvPr>
          <p:cNvSpPr/>
          <p:nvPr/>
        </p:nvSpPr>
        <p:spPr>
          <a:xfrm>
            <a:off x="6224299" y="3271671"/>
            <a:ext cx="601447" cy="20716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a:extLst>
              <a:ext uri="{FF2B5EF4-FFF2-40B4-BE49-F238E27FC236}">
                <a16:creationId xmlns:a16="http://schemas.microsoft.com/office/drawing/2014/main" id="{65A18054-34CE-4005-8E35-12C7978DB3B7}"/>
              </a:ext>
            </a:extLst>
          </p:cNvPr>
          <p:cNvPicPr>
            <a:picLocks noChangeAspect="1"/>
          </p:cNvPicPr>
          <p:nvPr/>
        </p:nvPicPr>
        <p:blipFill>
          <a:blip r:embed="rId3"/>
          <a:stretch>
            <a:fillRect/>
          </a:stretch>
        </p:blipFill>
        <p:spPr>
          <a:xfrm>
            <a:off x="5786854" y="3634870"/>
            <a:ext cx="5070536" cy="2948230"/>
          </a:xfrm>
          <a:prstGeom prst="rect">
            <a:avLst/>
          </a:prstGeom>
        </p:spPr>
      </p:pic>
      <p:sp>
        <p:nvSpPr>
          <p:cNvPr id="7" name="Ellipse 6">
            <a:extLst>
              <a:ext uri="{FF2B5EF4-FFF2-40B4-BE49-F238E27FC236}">
                <a16:creationId xmlns:a16="http://schemas.microsoft.com/office/drawing/2014/main" id="{1E9508B7-1818-4684-8EF9-E9834E743BF6}"/>
              </a:ext>
            </a:extLst>
          </p:cNvPr>
          <p:cNvSpPr/>
          <p:nvPr/>
        </p:nvSpPr>
        <p:spPr>
          <a:xfrm>
            <a:off x="8904303" y="6001305"/>
            <a:ext cx="1047565" cy="28150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13" name="TextBox 31">
                <a:extLst>
                  <a:ext uri="{FF2B5EF4-FFF2-40B4-BE49-F238E27FC236}">
                    <a16:creationId xmlns:a16="http://schemas.microsoft.com/office/drawing/2014/main" id="{32983865-C712-480C-9196-8F4795CD3872}"/>
                  </a:ext>
                </a:extLst>
              </p:cNvPr>
              <p:cNvSpPr txBox="1"/>
              <p:nvPr/>
            </p:nvSpPr>
            <p:spPr>
              <a:xfrm>
                <a:off x="964426" y="5083618"/>
                <a:ext cx="3118336" cy="47981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nl-NL" b="0" i="1" smtClean="0">
                          <a:latin typeface="Cambria Math" panose="02040503050406030204" pitchFamily="18" charset="0"/>
                        </a:rPr>
                        <m:t>𝛿</m:t>
                      </m:r>
                      <m:sSub>
                        <m:sSubPr>
                          <m:ctrlPr>
                            <a:rPr lang="nl-NL" b="0" i="1" smtClean="0">
                              <a:latin typeface="Cambria Math" panose="02040503050406030204" pitchFamily="18" charset="0"/>
                            </a:rPr>
                          </m:ctrlPr>
                        </m:sSubPr>
                        <m:e>
                          <m:r>
                            <a:rPr lang="nl-NL" b="0" i="1" smtClean="0">
                              <a:latin typeface="Cambria Math" panose="02040503050406030204" pitchFamily="18" charset="0"/>
                            </a:rPr>
                            <m:t>𝐸</m:t>
                          </m:r>
                        </m:e>
                        <m:sub>
                          <m:r>
                            <a:rPr lang="nl-NL" b="0" i="1" smtClean="0">
                              <a:latin typeface="Cambria Math" panose="02040503050406030204" pitchFamily="18" charset="0"/>
                            </a:rPr>
                            <m:t>𝐿𝑉</m:t>
                          </m:r>
                        </m:sub>
                      </m:sSub>
                      <m:r>
                        <a:rPr lang="nl-NL" b="0" i="1" smtClean="0">
                          <a:latin typeface="Cambria Math" panose="02040503050406030204" pitchFamily="18" charset="0"/>
                        </a:rPr>
                        <m:t>∝</m:t>
                      </m:r>
                      <m:d>
                        <m:dPr>
                          <m:begChr m:val="⟨"/>
                          <m:endChr m:val="⟩"/>
                          <m:ctrlPr>
                            <a:rPr lang="nl-NL" b="0" i="1" smtClean="0">
                              <a:latin typeface="Cambria Math" panose="02040503050406030204" pitchFamily="18" charset="0"/>
                            </a:rPr>
                          </m:ctrlPr>
                        </m:dPr>
                        <m:e>
                          <m:r>
                            <a:rPr lang="nl-NL" b="0" i="1" smtClean="0">
                              <a:latin typeface="Cambria Math" panose="02040503050406030204" pitchFamily="18" charset="0"/>
                            </a:rPr>
                            <m:t>𝐽</m:t>
                          </m:r>
                          <m:r>
                            <a:rPr lang="nl-NL" b="0" i="1" smtClean="0">
                              <a:latin typeface="Cambria Math" panose="02040503050406030204" pitchFamily="18" charset="0"/>
                            </a:rPr>
                            <m:t>,</m:t>
                          </m:r>
                          <m:r>
                            <a:rPr lang="nl-NL" b="0" i="1" smtClean="0">
                              <a:latin typeface="Cambria Math" panose="02040503050406030204" pitchFamily="18" charset="0"/>
                            </a:rPr>
                            <m:t>𝑚</m:t>
                          </m:r>
                          <m:d>
                            <m:dPr>
                              <m:begChr m:val="‖"/>
                              <m:endChr m:val="‖"/>
                              <m:ctrlPr>
                                <a:rPr lang="nl-NL" b="0" i="1" smtClean="0">
                                  <a:latin typeface="Cambria Math" panose="02040503050406030204" pitchFamily="18" charset="0"/>
                                </a:rPr>
                              </m:ctrlPr>
                            </m:dPr>
                            <m:e>
                              <m:sSubSup>
                                <m:sSubSupPr>
                                  <m:ctrlPr>
                                    <a:rPr lang="nl-NL" b="0" i="1" smtClean="0">
                                      <a:latin typeface="Cambria Math" panose="02040503050406030204" pitchFamily="18" charset="0"/>
                                    </a:rPr>
                                  </m:ctrlPr>
                                </m:sSubSupPr>
                                <m:e>
                                  <m:r>
                                    <a:rPr lang="nl-NL" b="0" i="1" smtClean="0">
                                      <a:latin typeface="Cambria Math" panose="02040503050406030204" pitchFamily="18" charset="0"/>
                                    </a:rPr>
                                    <m:t>𝑇</m:t>
                                  </m:r>
                                </m:e>
                                <m:sub>
                                  <m:r>
                                    <a:rPr lang="nl-NL" b="0" i="1" smtClean="0">
                                      <a:latin typeface="Cambria Math" panose="02040503050406030204" pitchFamily="18" charset="0"/>
                                    </a:rPr>
                                    <m:t>0</m:t>
                                  </m:r>
                                </m:sub>
                                <m:sup>
                                  <m:d>
                                    <m:dPr>
                                      <m:ctrlPr>
                                        <a:rPr lang="nl-NL" b="0" i="1" smtClean="0">
                                          <a:latin typeface="Cambria Math" panose="02040503050406030204" pitchFamily="18" charset="0"/>
                                        </a:rPr>
                                      </m:ctrlPr>
                                    </m:dPr>
                                    <m:e>
                                      <m:r>
                                        <a:rPr lang="nl-NL" b="0" i="1" smtClean="0">
                                          <a:latin typeface="Cambria Math" panose="02040503050406030204" pitchFamily="18" charset="0"/>
                                        </a:rPr>
                                        <m:t>2</m:t>
                                      </m:r>
                                    </m:e>
                                  </m:d>
                                </m:sup>
                              </m:sSubSup>
                            </m:e>
                          </m:d>
                          <m:r>
                            <a:rPr lang="nl-NL" b="0" i="1" smtClean="0">
                              <a:latin typeface="Cambria Math" panose="02040503050406030204" pitchFamily="18" charset="0"/>
                            </a:rPr>
                            <m:t>𝐽</m:t>
                          </m:r>
                          <m:r>
                            <a:rPr lang="nl-NL" b="0" i="1" smtClean="0">
                              <a:latin typeface="Cambria Math" panose="02040503050406030204" pitchFamily="18" charset="0"/>
                            </a:rPr>
                            <m:t>,</m:t>
                          </m:r>
                          <m:r>
                            <a:rPr lang="nl-NL" b="0" i="1" smtClean="0">
                              <a:latin typeface="Cambria Math" panose="02040503050406030204" pitchFamily="18" charset="0"/>
                            </a:rPr>
                            <m:t>𝑚</m:t>
                          </m:r>
                        </m:e>
                      </m:d>
                      <m:r>
                        <a:rPr lang="nl-NL" b="0" i="1" smtClean="0">
                          <a:latin typeface="Cambria Math" panose="02040503050406030204" pitchFamily="18" charset="0"/>
                        </a:rPr>
                        <m:t>×</m:t>
                      </m:r>
                      <m:sSup>
                        <m:sSupPr>
                          <m:ctrlPr>
                            <a:rPr lang="nl-NL" b="0" i="1" smtClean="0">
                              <a:latin typeface="Cambria Math" panose="02040503050406030204" pitchFamily="18" charset="0"/>
                            </a:rPr>
                          </m:ctrlPr>
                        </m:sSupPr>
                        <m:e>
                          <m:r>
                            <a:rPr lang="nl-NL" b="0" i="1" smtClean="0">
                              <a:latin typeface="Cambria Math" panose="02040503050406030204" pitchFamily="18" charset="0"/>
                            </a:rPr>
                            <m:t>𝑚</m:t>
                          </m:r>
                        </m:e>
                        <m:sup>
                          <m:r>
                            <a:rPr lang="nl-NL" b="0" i="1" smtClean="0">
                              <a:latin typeface="Cambria Math" panose="02040503050406030204" pitchFamily="18" charset="0"/>
                            </a:rPr>
                            <m:t>2</m:t>
                          </m:r>
                        </m:sup>
                      </m:sSup>
                    </m:oMath>
                  </m:oMathPara>
                </a14:m>
                <a:endParaRPr lang="nl-NL" dirty="0"/>
              </a:p>
            </p:txBody>
          </p:sp>
        </mc:Choice>
        <mc:Fallback xmlns="">
          <p:sp>
            <p:nvSpPr>
              <p:cNvPr id="13" name="TextBox 31">
                <a:extLst>
                  <a:ext uri="{FF2B5EF4-FFF2-40B4-BE49-F238E27FC236}">
                    <a16:creationId xmlns:a16="http://schemas.microsoft.com/office/drawing/2014/main" id="{32983865-C712-480C-9196-8F4795CD3872}"/>
                  </a:ext>
                </a:extLst>
              </p:cNvPr>
              <p:cNvSpPr txBox="1">
                <a:spLocks noRot="1" noChangeAspect="1" noMove="1" noResize="1" noEditPoints="1" noAdjustHandles="1" noChangeArrowheads="1" noChangeShapeType="1" noTextEdit="1"/>
              </p:cNvSpPr>
              <p:nvPr/>
            </p:nvSpPr>
            <p:spPr>
              <a:xfrm>
                <a:off x="964426" y="5083618"/>
                <a:ext cx="3118336" cy="479811"/>
              </a:xfrm>
              <a:prstGeom prst="rect">
                <a:avLst/>
              </a:prstGeom>
              <a:blipFill>
                <a:blip r:embed="rId4"/>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5" name="TextBox 28">
                <a:extLst>
                  <a:ext uri="{FF2B5EF4-FFF2-40B4-BE49-F238E27FC236}">
                    <a16:creationId xmlns:a16="http://schemas.microsoft.com/office/drawing/2014/main" id="{30DCDF21-3393-4F26-8B75-890313420EA0}"/>
                  </a:ext>
                </a:extLst>
              </p:cNvPr>
              <p:cNvSpPr txBox="1"/>
              <p:nvPr/>
            </p:nvSpPr>
            <p:spPr>
              <a:xfrm>
                <a:off x="1072833" y="4186064"/>
                <a:ext cx="2683748" cy="736035"/>
              </a:xfrm>
              <a:prstGeom prst="rect">
                <a:avLst/>
              </a:prstGeom>
              <a:noFill/>
            </p:spPr>
            <p:txBody>
              <a:bodyPr wrap="none" rtlCol="0">
                <a:spAutoFit/>
              </a:bodyPr>
              <a:lstStyle/>
              <a:p>
                <a:r>
                  <a:rPr lang="en-US" dirty="0">
                    <a:solidFill>
                      <a:srgbClr val="00B050"/>
                    </a:solidFill>
                  </a:rPr>
                  <a:t>Elements of the </a:t>
                </a:r>
                <a14:m>
                  <m:oMath xmlns:m="http://schemas.openxmlformats.org/officeDocument/2006/math">
                    <m:sSub>
                      <m:sSubPr>
                        <m:ctrlPr>
                          <a:rPr lang="nl-NL" b="0" i="1" smtClean="0">
                            <a:solidFill>
                              <a:srgbClr val="00B050"/>
                            </a:solidFill>
                            <a:latin typeface="Cambria Math" panose="02040503050406030204" pitchFamily="18" charset="0"/>
                          </a:rPr>
                        </m:ctrlPr>
                      </m:sSubPr>
                      <m:e>
                        <m:r>
                          <a:rPr lang="nl-NL" b="0" i="1" smtClean="0">
                            <a:solidFill>
                              <a:srgbClr val="00B050"/>
                            </a:solidFill>
                            <a:latin typeface="Cambria Math" panose="02040503050406030204" pitchFamily="18" charset="0"/>
                          </a:rPr>
                          <m:t>𝑐</m:t>
                        </m:r>
                      </m:e>
                      <m:sub>
                        <m:r>
                          <a:rPr lang="nl-NL" b="0" i="1" smtClean="0">
                            <a:solidFill>
                              <a:srgbClr val="00B050"/>
                            </a:solidFill>
                            <a:latin typeface="Cambria Math" panose="02040503050406030204" pitchFamily="18" charset="0"/>
                          </a:rPr>
                          <m:t>𝜇𝜈</m:t>
                        </m:r>
                      </m:sub>
                    </m:sSub>
                  </m:oMath>
                </a14:m>
                <a:r>
                  <a:rPr lang="en-US" dirty="0">
                    <a:solidFill>
                      <a:srgbClr val="00B050"/>
                    </a:solidFill>
                  </a:rPr>
                  <a:t> tensor</a:t>
                </a:r>
              </a:p>
              <a:p>
                <a:pPr/>
                <a14:m>
                  <m:oMathPara xmlns:m="http://schemas.openxmlformats.org/officeDocument/2006/math">
                    <m:oMathParaPr>
                      <m:jc m:val="left"/>
                    </m:oMathParaPr>
                    <m:oMath xmlns:m="http://schemas.openxmlformats.org/officeDocument/2006/math">
                      <m:sSubSup>
                        <m:sSubSupPr>
                          <m:ctrlPr>
                            <a:rPr lang="nl-NL" b="0" i="1" smtClean="0">
                              <a:solidFill>
                                <a:srgbClr val="FFB201"/>
                              </a:solidFill>
                              <a:latin typeface="Cambria Math" panose="02040503050406030204" pitchFamily="18" charset="0"/>
                            </a:rPr>
                          </m:ctrlPr>
                        </m:sSubSupPr>
                        <m:e>
                          <m:r>
                            <a:rPr lang="nl-NL" b="0" i="1" smtClean="0">
                              <a:solidFill>
                                <a:srgbClr val="FFB201"/>
                              </a:solidFill>
                              <a:latin typeface="Cambria Math" panose="02040503050406030204" pitchFamily="18" charset="0"/>
                            </a:rPr>
                            <m:t>𝑇</m:t>
                          </m:r>
                        </m:e>
                        <m:sub>
                          <m:r>
                            <a:rPr lang="nl-NL" b="0" i="1" smtClean="0">
                              <a:solidFill>
                                <a:srgbClr val="FFB201"/>
                              </a:solidFill>
                              <a:latin typeface="Cambria Math" panose="02040503050406030204" pitchFamily="18" charset="0"/>
                            </a:rPr>
                            <m:t>0</m:t>
                          </m:r>
                        </m:sub>
                        <m:sup>
                          <m:d>
                            <m:dPr>
                              <m:ctrlPr>
                                <a:rPr lang="nl-NL" b="0" i="1" smtClean="0">
                                  <a:solidFill>
                                    <a:srgbClr val="FFB201"/>
                                  </a:solidFill>
                                  <a:latin typeface="Cambria Math" panose="02040503050406030204" pitchFamily="18" charset="0"/>
                                </a:rPr>
                              </m:ctrlPr>
                            </m:dPr>
                            <m:e>
                              <m:r>
                                <a:rPr lang="nl-NL" b="0" i="1" smtClean="0">
                                  <a:solidFill>
                                    <a:srgbClr val="FFB201"/>
                                  </a:solidFill>
                                  <a:latin typeface="Cambria Math" panose="02040503050406030204" pitchFamily="18" charset="0"/>
                                </a:rPr>
                                <m:t>2</m:t>
                              </m:r>
                            </m:e>
                          </m:d>
                        </m:sup>
                      </m:sSubSup>
                      <m:r>
                        <a:rPr lang="nl-NL" b="0" i="1" smtClean="0">
                          <a:solidFill>
                            <a:srgbClr val="FFB201"/>
                          </a:solidFill>
                          <a:latin typeface="Cambria Math" panose="02040503050406030204" pitchFamily="18" charset="0"/>
                        </a:rPr>
                        <m:t>=</m:t>
                      </m:r>
                      <m:sSup>
                        <m:sSupPr>
                          <m:ctrlPr>
                            <a:rPr lang="nl-NL" b="1" i="1" smtClean="0">
                              <a:solidFill>
                                <a:srgbClr val="FFB201"/>
                              </a:solidFill>
                              <a:latin typeface="Cambria Math" panose="02040503050406030204" pitchFamily="18" charset="0"/>
                            </a:rPr>
                          </m:ctrlPr>
                        </m:sSupPr>
                        <m:e>
                          <m:r>
                            <a:rPr lang="nl-NL" b="1" i="1" smtClean="0">
                              <a:solidFill>
                                <a:srgbClr val="FFB201"/>
                              </a:solidFill>
                              <a:latin typeface="Cambria Math" panose="02040503050406030204" pitchFamily="18" charset="0"/>
                            </a:rPr>
                            <m:t>𝒑</m:t>
                          </m:r>
                        </m:e>
                        <m:sup>
                          <m:r>
                            <a:rPr lang="nl-NL" b="0" i="1" smtClean="0">
                              <a:solidFill>
                                <a:srgbClr val="FFB201"/>
                              </a:solidFill>
                              <a:latin typeface="Cambria Math" panose="02040503050406030204" pitchFamily="18" charset="0"/>
                            </a:rPr>
                            <m:t>2</m:t>
                          </m:r>
                        </m:sup>
                      </m:sSup>
                      <m:r>
                        <a:rPr lang="nl-NL" b="1" i="1" smtClean="0">
                          <a:solidFill>
                            <a:srgbClr val="FFB201"/>
                          </a:solidFill>
                          <a:latin typeface="Cambria Math" panose="02040503050406030204" pitchFamily="18" charset="0"/>
                        </a:rPr>
                        <m:t>−</m:t>
                      </m:r>
                      <m:r>
                        <a:rPr lang="nl-NL" b="0" i="1" smtClean="0">
                          <a:solidFill>
                            <a:srgbClr val="FFB201"/>
                          </a:solidFill>
                          <a:latin typeface="Cambria Math" panose="02040503050406030204" pitchFamily="18" charset="0"/>
                        </a:rPr>
                        <m:t>3</m:t>
                      </m:r>
                      <m:sSubSup>
                        <m:sSubSupPr>
                          <m:ctrlPr>
                            <a:rPr lang="nl-NL" b="0" i="1" smtClean="0">
                              <a:solidFill>
                                <a:srgbClr val="FFB201"/>
                              </a:solidFill>
                              <a:latin typeface="Cambria Math" panose="02040503050406030204" pitchFamily="18" charset="0"/>
                            </a:rPr>
                          </m:ctrlPr>
                        </m:sSubSupPr>
                        <m:e>
                          <m:r>
                            <a:rPr lang="nl-NL" b="0" i="1" smtClean="0">
                              <a:solidFill>
                                <a:srgbClr val="FFB201"/>
                              </a:solidFill>
                              <a:latin typeface="Cambria Math" panose="02040503050406030204" pitchFamily="18" charset="0"/>
                            </a:rPr>
                            <m:t>𝑝</m:t>
                          </m:r>
                        </m:e>
                        <m:sub>
                          <m:r>
                            <a:rPr lang="nl-NL" b="0" i="1" smtClean="0">
                              <a:solidFill>
                                <a:srgbClr val="FFB201"/>
                              </a:solidFill>
                              <a:latin typeface="Cambria Math" panose="02040503050406030204" pitchFamily="18" charset="0"/>
                            </a:rPr>
                            <m:t>𝑧</m:t>
                          </m:r>
                        </m:sub>
                        <m:sup>
                          <m:r>
                            <a:rPr lang="nl-NL" b="0" i="1" smtClean="0">
                              <a:solidFill>
                                <a:srgbClr val="FFB201"/>
                              </a:solidFill>
                              <a:latin typeface="Cambria Math" panose="02040503050406030204" pitchFamily="18" charset="0"/>
                            </a:rPr>
                            <m:t>2</m:t>
                          </m:r>
                        </m:sup>
                      </m:sSubSup>
                    </m:oMath>
                  </m:oMathPara>
                </a14:m>
                <a:endParaRPr lang="en-US" b="1" dirty="0">
                  <a:solidFill>
                    <a:srgbClr val="FFB201"/>
                  </a:solidFill>
                </a:endParaRPr>
              </a:p>
            </p:txBody>
          </p:sp>
        </mc:Choice>
        <mc:Fallback xmlns="">
          <p:sp>
            <p:nvSpPr>
              <p:cNvPr id="15" name="TextBox 28">
                <a:extLst>
                  <a:ext uri="{FF2B5EF4-FFF2-40B4-BE49-F238E27FC236}">
                    <a16:creationId xmlns:a16="http://schemas.microsoft.com/office/drawing/2014/main" id="{30DCDF21-3393-4F26-8B75-890313420EA0}"/>
                  </a:ext>
                </a:extLst>
              </p:cNvPr>
              <p:cNvSpPr txBox="1">
                <a:spLocks noRot="1" noChangeAspect="1" noMove="1" noResize="1" noEditPoints="1" noAdjustHandles="1" noChangeArrowheads="1" noChangeShapeType="1" noTextEdit="1"/>
              </p:cNvSpPr>
              <p:nvPr/>
            </p:nvSpPr>
            <p:spPr>
              <a:xfrm>
                <a:off x="1072833" y="4186064"/>
                <a:ext cx="2683748" cy="736035"/>
              </a:xfrm>
              <a:prstGeom prst="rect">
                <a:avLst/>
              </a:prstGeom>
              <a:blipFill>
                <a:blip r:embed="rId5"/>
                <a:stretch>
                  <a:fillRect l="-2045" t="-5000" r="-7727" b="-1667"/>
                </a:stretch>
              </a:blipFill>
            </p:spPr>
            <p:txBody>
              <a:bodyPr/>
              <a:lstStyle/>
              <a:p>
                <a:r>
                  <a:rPr lang="de-DE">
                    <a:noFill/>
                  </a:rPr>
                  <a:t> </a:t>
                </a:r>
              </a:p>
            </p:txBody>
          </p:sp>
        </mc:Fallback>
      </mc:AlternateContent>
      <p:grpSp>
        <p:nvGrpSpPr>
          <p:cNvPr id="16" name="Group 29">
            <a:extLst>
              <a:ext uri="{FF2B5EF4-FFF2-40B4-BE49-F238E27FC236}">
                <a16:creationId xmlns:a16="http://schemas.microsoft.com/office/drawing/2014/main" id="{E0BE230C-021D-4CAB-8642-0EF328EC577E}"/>
              </a:ext>
            </a:extLst>
          </p:cNvPr>
          <p:cNvGrpSpPr/>
          <p:nvPr/>
        </p:nvGrpSpPr>
        <p:grpSpPr>
          <a:xfrm>
            <a:off x="932229" y="3544746"/>
            <a:ext cx="2287823" cy="699359"/>
            <a:chOff x="8922621" y="3844734"/>
            <a:chExt cx="2287823" cy="699359"/>
          </a:xfrm>
        </p:grpSpPr>
        <mc:AlternateContent xmlns:mc="http://schemas.openxmlformats.org/markup-compatibility/2006" xmlns:a14="http://schemas.microsoft.com/office/drawing/2010/main">
          <mc:Choice Requires="a14">
            <p:sp>
              <p:nvSpPr>
                <p:cNvPr id="17" name="TextBox 26">
                  <a:extLst>
                    <a:ext uri="{FF2B5EF4-FFF2-40B4-BE49-F238E27FC236}">
                      <a16:creationId xmlns:a16="http://schemas.microsoft.com/office/drawing/2014/main" id="{784B8DF6-1B64-4F0A-991C-832B86EAC0FB}"/>
                    </a:ext>
                  </a:extLst>
                </p:cNvPr>
                <p:cNvSpPr txBox="1"/>
                <p:nvPr/>
              </p:nvSpPr>
              <p:spPr>
                <a:xfrm>
                  <a:off x="8922621" y="3844734"/>
                  <a:ext cx="2287823" cy="69935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i="1" smtClean="0">
                            <a:latin typeface="Cambria Math" panose="02040503050406030204" pitchFamily="18" charset="0"/>
                          </a:rPr>
                          <m:t>𝛿</m:t>
                        </m:r>
                        <m:sSub>
                          <m:sSubPr>
                            <m:ctrlPr>
                              <a:rPr lang="nl-NL" b="0" i="1" smtClean="0">
                                <a:latin typeface="Cambria Math" panose="02040503050406030204" pitchFamily="18" charset="0"/>
                              </a:rPr>
                            </m:ctrlPr>
                          </m:sSubPr>
                          <m:e>
                            <m:r>
                              <a:rPr lang="en-US" i="1" smtClean="0">
                                <a:latin typeface="Cambria Math" panose="02040503050406030204" pitchFamily="18" charset="0"/>
                              </a:rPr>
                              <m:t>𝐻</m:t>
                            </m:r>
                          </m:e>
                          <m:sub>
                            <m:r>
                              <a:rPr lang="nl-NL" b="0" i="1" smtClean="0">
                                <a:latin typeface="Cambria Math" panose="02040503050406030204" pitchFamily="18" charset="0"/>
                              </a:rPr>
                              <m:t>𝐿𝑉</m:t>
                            </m:r>
                          </m:sub>
                        </m:sSub>
                        <m:r>
                          <a:rPr lang="en-US" i="1">
                            <a:latin typeface="Cambria Math" panose="02040503050406030204" pitchFamily="18" charset="0"/>
                          </a:rPr>
                          <m:t>=</m:t>
                        </m:r>
                        <m:f>
                          <m:fPr>
                            <m:ctrlPr>
                              <a:rPr lang="en-US" i="1">
                                <a:latin typeface="Cambria Math" panose="02040503050406030204" pitchFamily="18" charset="0"/>
                              </a:rPr>
                            </m:ctrlPr>
                          </m:fPr>
                          <m:num>
                            <m:r>
                              <a:rPr lang="en-US" i="1">
                                <a:latin typeface="Cambria Math" panose="02040503050406030204" pitchFamily="18" charset="0"/>
                              </a:rPr>
                              <m:t>−</m:t>
                            </m:r>
                            <m:sSubSup>
                              <m:sSubSupPr>
                                <m:ctrlPr>
                                  <a:rPr lang="en-US" i="1">
                                    <a:latin typeface="Cambria Math" panose="02040503050406030204" pitchFamily="18" charset="0"/>
                                  </a:rPr>
                                </m:ctrlPr>
                              </m:sSubSupPr>
                              <m:e>
                                <m:r>
                                  <a:rPr lang="en-US" i="1">
                                    <a:latin typeface="Cambria Math" panose="02040503050406030204" pitchFamily="18" charset="0"/>
                                  </a:rPr>
                                  <m:t>𝐶</m:t>
                                </m:r>
                              </m:e>
                              <m:sub>
                                <m:r>
                                  <a:rPr lang="en-US" i="1">
                                    <a:latin typeface="Cambria Math" panose="02040503050406030204" pitchFamily="18" charset="0"/>
                                  </a:rPr>
                                  <m:t>0</m:t>
                                </m:r>
                              </m:sub>
                              <m:sup>
                                <m:d>
                                  <m:dPr>
                                    <m:ctrlPr>
                                      <a:rPr lang="en-US" i="1">
                                        <a:latin typeface="Cambria Math" panose="02040503050406030204" pitchFamily="18" charset="0"/>
                                      </a:rPr>
                                    </m:ctrlPr>
                                  </m:dPr>
                                  <m:e>
                                    <m:r>
                                      <a:rPr lang="en-US" i="1">
                                        <a:latin typeface="Cambria Math" panose="02040503050406030204" pitchFamily="18" charset="0"/>
                                      </a:rPr>
                                      <m:t>2</m:t>
                                    </m:r>
                                  </m:e>
                                </m:d>
                              </m:sup>
                            </m:sSubSup>
                            <m:sSubSup>
                              <m:sSubSupPr>
                                <m:ctrlPr>
                                  <a:rPr lang="en-US" i="1">
                                    <a:latin typeface="Cambria Math" panose="02040503050406030204" pitchFamily="18" charset="0"/>
                                  </a:rPr>
                                </m:ctrlPr>
                              </m:sSubSupPr>
                              <m:e>
                                <m:r>
                                  <a:rPr lang="en-US" i="1">
                                    <a:latin typeface="Cambria Math" panose="02040503050406030204" pitchFamily="18" charset="0"/>
                                  </a:rPr>
                                  <m:t>𝑇</m:t>
                                </m:r>
                              </m:e>
                              <m:sub>
                                <m:r>
                                  <a:rPr lang="en-US" i="1">
                                    <a:latin typeface="Cambria Math" panose="02040503050406030204" pitchFamily="18" charset="0"/>
                                  </a:rPr>
                                  <m:t>0</m:t>
                                </m:r>
                              </m:sub>
                              <m:sup>
                                <m:r>
                                  <a:rPr lang="en-US" i="1">
                                    <a:latin typeface="Cambria Math" panose="02040503050406030204" pitchFamily="18" charset="0"/>
                                  </a:rPr>
                                  <m:t>(2)</m:t>
                                </m:r>
                              </m:sup>
                            </m:sSubSup>
                          </m:num>
                          <m:den>
                            <m:r>
                              <a:rPr lang="en-US" i="1">
                                <a:latin typeface="Cambria Math" panose="02040503050406030204" pitchFamily="18" charset="0"/>
                              </a:rPr>
                              <m:t>6</m:t>
                            </m:r>
                            <m:r>
                              <a:rPr lang="en-US" i="1">
                                <a:latin typeface="Cambria Math" panose="02040503050406030204" pitchFamily="18" charset="0"/>
                              </a:rPr>
                              <m:t>𝑚</m:t>
                            </m:r>
                          </m:den>
                        </m:f>
                      </m:oMath>
                    </m:oMathPara>
                  </a14:m>
                  <a:endParaRPr lang="en-US" dirty="0"/>
                </a:p>
              </p:txBody>
            </p:sp>
          </mc:Choice>
          <mc:Fallback xmlns="">
            <p:sp>
              <p:nvSpPr>
                <p:cNvPr id="27" name="TextBox 26">
                  <a:extLst>
                    <a:ext uri="{FF2B5EF4-FFF2-40B4-BE49-F238E27FC236}">
                      <a16:creationId xmlns:a16="http://schemas.microsoft.com/office/drawing/2014/main" id="{43FD9866-F6EC-B648-9336-EDD889E396EE}"/>
                    </a:ext>
                  </a:extLst>
                </p:cNvPr>
                <p:cNvSpPr txBox="1">
                  <a:spLocks noRot="1" noChangeAspect="1" noMove="1" noResize="1" noEditPoints="1" noAdjustHandles="1" noChangeArrowheads="1" noChangeShapeType="1" noTextEdit="1"/>
                </p:cNvSpPr>
                <p:nvPr/>
              </p:nvSpPr>
              <p:spPr>
                <a:xfrm>
                  <a:off x="8922621" y="3844734"/>
                  <a:ext cx="2287823" cy="699359"/>
                </a:xfrm>
                <a:prstGeom prst="rect">
                  <a:avLst/>
                </a:prstGeom>
                <a:blipFill>
                  <a:blip r:embed="rId7"/>
                  <a:stretch>
                    <a:fillRect b="-1786"/>
                  </a:stretch>
                </a:blipFill>
              </p:spPr>
              <p:txBody>
                <a:bodyPr/>
                <a:lstStyle/>
                <a:p>
                  <a:r>
                    <a:rPr lang="en-US">
                      <a:noFill/>
                    </a:rPr>
                    <a:t> </a:t>
                  </a:r>
                </a:p>
              </p:txBody>
            </p:sp>
          </mc:Fallback>
        </mc:AlternateContent>
        <p:sp>
          <p:nvSpPr>
            <p:cNvPr id="18" name="Rectangle 27">
              <a:extLst>
                <a:ext uri="{FF2B5EF4-FFF2-40B4-BE49-F238E27FC236}">
                  <a16:creationId xmlns:a16="http://schemas.microsoft.com/office/drawing/2014/main" id="{B6E479F0-23EA-48F8-930A-5D9763909D4B}"/>
                </a:ext>
              </a:extLst>
            </p:cNvPr>
            <p:cNvSpPr/>
            <p:nvPr/>
          </p:nvSpPr>
          <p:spPr>
            <a:xfrm>
              <a:off x="10164994" y="3912985"/>
              <a:ext cx="354203" cy="344893"/>
            </a:xfrm>
            <a:prstGeom prst="rect">
              <a:avLst/>
            </a:prstGeom>
            <a:solidFill>
              <a:srgbClr val="00B050">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Rectangle 40">
              <a:extLst>
                <a:ext uri="{FF2B5EF4-FFF2-40B4-BE49-F238E27FC236}">
                  <a16:creationId xmlns:a16="http://schemas.microsoft.com/office/drawing/2014/main" id="{E7A095D9-2682-4827-BDC9-CE5DD01421DD}"/>
                </a:ext>
              </a:extLst>
            </p:cNvPr>
            <p:cNvSpPr/>
            <p:nvPr/>
          </p:nvSpPr>
          <p:spPr>
            <a:xfrm>
              <a:off x="10521802" y="3912985"/>
              <a:ext cx="427144" cy="344893"/>
            </a:xfrm>
            <a:prstGeom prst="rect">
              <a:avLst/>
            </a:prstGeom>
            <a:solidFill>
              <a:srgbClr val="FFC000">
                <a:alpha val="2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grpSp>
      <p:sp>
        <p:nvSpPr>
          <p:cNvPr id="20" name="Rectangle 30">
            <a:extLst>
              <a:ext uri="{FF2B5EF4-FFF2-40B4-BE49-F238E27FC236}">
                <a16:creationId xmlns:a16="http://schemas.microsoft.com/office/drawing/2014/main" id="{3B67006F-AD9C-4A82-B76E-1AB0FF3E8C71}"/>
              </a:ext>
            </a:extLst>
          </p:cNvPr>
          <p:cNvSpPr/>
          <p:nvPr/>
        </p:nvSpPr>
        <p:spPr>
          <a:xfrm>
            <a:off x="972930" y="3053325"/>
            <a:ext cx="3028672" cy="272208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32">
            <a:extLst>
              <a:ext uri="{FF2B5EF4-FFF2-40B4-BE49-F238E27FC236}">
                <a16:creationId xmlns:a16="http://schemas.microsoft.com/office/drawing/2014/main" id="{51D741E8-0FFA-47AB-BC9E-B9C71D933E80}"/>
              </a:ext>
            </a:extLst>
          </p:cNvPr>
          <p:cNvSpPr txBox="1"/>
          <p:nvPr/>
        </p:nvSpPr>
        <p:spPr>
          <a:xfrm>
            <a:off x="980127" y="3035183"/>
            <a:ext cx="2052099" cy="400110"/>
          </a:xfrm>
          <a:prstGeom prst="rect">
            <a:avLst/>
          </a:prstGeom>
          <a:noFill/>
        </p:spPr>
        <p:txBody>
          <a:bodyPr wrap="square" rtlCol="0">
            <a:spAutoFit/>
          </a:bodyPr>
          <a:lstStyle/>
          <a:p>
            <a:r>
              <a:rPr lang="en-US" sz="2000" dirty="0"/>
              <a:t>LV energy shift</a:t>
            </a:r>
          </a:p>
        </p:txBody>
      </p:sp>
      <p:sp>
        <p:nvSpPr>
          <p:cNvPr id="22" name="Textfeld 21">
            <a:extLst>
              <a:ext uri="{FF2B5EF4-FFF2-40B4-BE49-F238E27FC236}">
                <a16:creationId xmlns:a16="http://schemas.microsoft.com/office/drawing/2014/main" id="{6E99550E-5D5F-4734-ABCF-D8DE9F040FA7}"/>
              </a:ext>
            </a:extLst>
          </p:cNvPr>
          <p:cNvSpPr txBox="1"/>
          <p:nvPr/>
        </p:nvSpPr>
        <p:spPr>
          <a:xfrm>
            <a:off x="5693978" y="2962085"/>
            <a:ext cx="6112042" cy="646331"/>
          </a:xfrm>
          <a:prstGeom prst="rect">
            <a:avLst/>
          </a:prstGeom>
          <a:noFill/>
        </p:spPr>
        <p:txBody>
          <a:bodyPr wrap="square">
            <a:spAutoFit/>
          </a:bodyPr>
          <a:lstStyle/>
          <a:p>
            <a:r>
              <a:rPr lang="de-DE" dirty="0">
                <a:latin typeface="Calibri" panose="020F0502020204030204" pitchFamily="34" charset="0"/>
                <a:cs typeface="Calibri" panose="020F0502020204030204" pitchFamily="34" charset="0"/>
              </a:rPr>
              <a:t> </a:t>
            </a:r>
            <a:r>
              <a:rPr lang="de-DE" b="1" dirty="0">
                <a:latin typeface="Calibri" panose="020F0502020204030204" pitchFamily="34" charset="0"/>
                <a:cs typeface="Calibri" panose="020F0502020204030204" pitchFamily="34" charset="0"/>
              </a:rPr>
              <a:t>T</a:t>
            </a:r>
            <a:r>
              <a:rPr lang="de-DE" b="1" baseline="-25000" dirty="0">
                <a:latin typeface="Calibri" panose="020F0502020204030204" pitchFamily="34" charset="0"/>
                <a:cs typeface="Calibri" panose="020F0502020204030204" pitchFamily="34" charset="0"/>
              </a:rPr>
              <a:t>0</a:t>
            </a:r>
            <a:r>
              <a:rPr lang="de-DE" b="1" baseline="30000" dirty="0">
                <a:latin typeface="Calibri" panose="020F0502020204030204" pitchFamily="34" charset="0"/>
                <a:cs typeface="Calibri" panose="020F0502020204030204" pitchFamily="34" charset="0"/>
              </a:rPr>
              <a:t>(2) </a:t>
            </a:r>
            <a:r>
              <a:rPr lang="de-DE" dirty="0" err="1">
                <a:latin typeface="Calibri" panose="020F0502020204030204" pitchFamily="34" charset="0"/>
                <a:cs typeface="Calibri" panose="020F0502020204030204" pitchFamily="34" charset="0"/>
              </a:rPr>
              <a:t>is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quadrupole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moment</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operator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of</a:t>
            </a:r>
            <a:r>
              <a:rPr lang="de-DE" dirty="0">
                <a:latin typeface="Calibri" panose="020F0502020204030204" pitchFamily="34" charset="0"/>
                <a:cs typeface="Calibri" panose="020F0502020204030204" pitchFamily="34" charset="0"/>
              </a:rPr>
              <a:t> </a:t>
            </a:r>
            <a:br>
              <a:rPr lang="de-DE" dirty="0">
                <a:latin typeface="Calibri" panose="020F0502020204030204" pitchFamily="34" charset="0"/>
                <a:cs typeface="Calibri" panose="020F0502020204030204" pitchFamily="34" charset="0"/>
              </a:rPr>
            </a:br>
            <a:r>
              <a:rPr lang="de-DE" dirty="0">
                <a:latin typeface="Calibri" panose="020F0502020204030204" pitchFamily="34" charset="0"/>
                <a:cs typeface="Calibri" panose="020F0502020204030204" pitchFamily="34" charset="0"/>
              </a:rPr>
              <a:t> electronic </a:t>
            </a:r>
            <a:r>
              <a:rPr lang="de-DE" dirty="0" err="1">
                <a:latin typeface="Calibri" panose="020F0502020204030204" pitchFamily="34" charset="0"/>
                <a:cs typeface="Calibri" panose="020F0502020204030204" pitchFamily="34" charset="0"/>
              </a:rPr>
              <a:t>momentum</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distribution</a:t>
            </a:r>
            <a:r>
              <a:rPr lang="de-DE" dirty="0">
                <a:latin typeface="Calibri" panose="020F0502020204030204" pitchFamily="34" charset="0"/>
                <a:cs typeface="Calibri" panose="020F0502020204030204" pitchFamily="34" charset="0"/>
              </a:rPr>
              <a:t>:</a:t>
            </a:r>
            <a:endParaRPr lang="de-DE" dirty="0"/>
          </a:p>
        </p:txBody>
      </p:sp>
      <p:sp>
        <p:nvSpPr>
          <p:cNvPr id="2" name="Rechteck 1">
            <a:extLst>
              <a:ext uri="{FF2B5EF4-FFF2-40B4-BE49-F238E27FC236}">
                <a16:creationId xmlns:a16="http://schemas.microsoft.com/office/drawing/2014/main" id="{B9C61E6D-452F-CBFF-0A4B-E42C6CD95011}"/>
              </a:ext>
            </a:extLst>
          </p:cNvPr>
          <p:cNvSpPr/>
          <p:nvPr/>
        </p:nvSpPr>
        <p:spPr>
          <a:xfrm>
            <a:off x="310226" y="6075335"/>
            <a:ext cx="5387052" cy="646331"/>
          </a:xfrm>
          <a:prstGeom prst="rect">
            <a:avLst/>
          </a:prstGeom>
        </p:spPr>
        <p:txBody>
          <a:bodyPr wrap="none">
            <a:spAutoFit/>
          </a:bodyPr>
          <a:lstStyle/>
          <a:p>
            <a:r>
              <a:rPr lang="de-DE" sz="1800" i="1" dirty="0">
                <a:solidFill>
                  <a:prstClr val="black"/>
                </a:solidFill>
                <a:latin typeface="Calibri" panose="020F0502020204030204" pitchFamily="34" charset="0"/>
                <a:cs typeface="Calibri" panose="020F0502020204030204" pitchFamily="34" charset="0"/>
              </a:rPr>
              <a:t>D. </a:t>
            </a:r>
            <a:r>
              <a:rPr lang="de-DE" sz="1800" i="1" dirty="0" err="1">
                <a:solidFill>
                  <a:prstClr val="black"/>
                </a:solidFill>
                <a:latin typeface="Calibri" panose="020F0502020204030204" pitchFamily="34" charset="0"/>
                <a:cs typeface="Calibri" panose="020F0502020204030204" pitchFamily="34" charset="0"/>
              </a:rPr>
              <a:t>Colladay</a:t>
            </a:r>
            <a:r>
              <a:rPr lang="de-DE" sz="1800" i="1" dirty="0">
                <a:solidFill>
                  <a:prstClr val="black"/>
                </a:solidFill>
                <a:latin typeface="Calibri" panose="020F0502020204030204" pitchFamily="34" charset="0"/>
                <a:cs typeface="Calibri" panose="020F0502020204030204" pitchFamily="34" charset="0"/>
              </a:rPr>
              <a:t> and V. A. </a:t>
            </a:r>
            <a:r>
              <a:rPr lang="de-DE" sz="1800" i="1" dirty="0" err="1">
                <a:solidFill>
                  <a:prstClr val="black"/>
                </a:solidFill>
                <a:latin typeface="Calibri" panose="020F0502020204030204" pitchFamily="34" charset="0"/>
                <a:cs typeface="Calibri" panose="020F0502020204030204" pitchFamily="34" charset="0"/>
              </a:rPr>
              <a:t>Kostelecký</a:t>
            </a:r>
            <a:r>
              <a:rPr lang="de-DE" sz="1800" i="1" dirty="0">
                <a:solidFill>
                  <a:prstClr val="black"/>
                </a:solidFill>
                <a:latin typeface="Calibri" panose="020F0502020204030204" pitchFamily="34" charset="0"/>
                <a:cs typeface="Calibri" panose="020F0502020204030204" pitchFamily="34" charset="0"/>
              </a:rPr>
              <a:t>, PRL 58, 116002 (1998) </a:t>
            </a:r>
            <a:br>
              <a:rPr lang="de-DE" sz="1800" i="1" dirty="0">
                <a:solidFill>
                  <a:prstClr val="black"/>
                </a:solidFill>
                <a:latin typeface="Calibri" panose="020F0502020204030204" pitchFamily="34" charset="0"/>
                <a:cs typeface="Calibri" panose="020F0502020204030204" pitchFamily="34" charset="0"/>
              </a:rPr>
            </a:br>
            <a:r>
              <a:rPr lang="de-DE" i="1" dirty="0" err="1">
                <a:latin typeface="Calibri" panose="020F0502020204030204" pitchFamily="34" charset="0"/>
                <a:cs typeface="Calibri" panose="020F0502020204030204" pitchFamily="34" charset="0"/>
              </a:rPr>
              <a:t>Dzuba</a:t>
            </a:r>
            <a:r>
              <a:rPr lang="de-DE" i="1" dirty="0">
                <a:latin typeface="Calibri" panose="020F0502020204030204" pitchFamily="34" charset="0"/>
                <a:cs typeface="Calibri" panose="020F0502020204030204" pitchFamily="34" charset="0"/>
              </a:rPr>
              <a:t> et al., Nat. Phys. 12, 465 (2016)</a:t>
            </a:r>
          </a:p>
        </p:txBody>
      </p:sp>
    </p:spTree>
    <p:extLst>
      <p:ext uri="{BB962C8B-B14F-4D97-AF65-F5344CB8AC3E}">
        <p14:creationId xmlns:p14="http://schemas.microsoft.com/office/powerpoint/2010/main" val="219042815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Text Box 10">
            <a:extLst>
              <a:ext uri="{FF2B5EF4-FFF2-40B4-BE49-F238E27FC236}">
                <a16:creationId xmlns:a16="http://schemas.microsoft.com/office/drawing/2014/main" id="{36844C0E-D44C-49C7-9C00-E2B19977888D}"/>
              </a:ext>
            </a:extLst>
          </p:cNvPr>
          <p:cNvSpPr txBox="1">
            <a:spLocks noChangeArrowheads="1"/>
          </p:cNvSpPr>
          <p:nvPr/>
        </p:nvSpPr>
        <p:spPr bwMode="auto">
          <a:xfrm>
            <a:off x="2268855" y="71330"/>
            <a:ext cx="751731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sz="3600">
                <a:solidFill>
                  <a:schemeClr val="bg1">
                    <a:lumMod val="95000"/>
                  </a:schemeClr>
                </a:solidFill>
                <a:latin typeface="Calibri" pitchFamily="34" charset="0"/>
              </a:rPr>
              <a:t>SME </a:t>
            </a:r>
            <a:r>
              <a:rPr lang="de-DE" altLang="de-DE" sz="3600" err="1">
                <a:solidFill>
                  <a:schemeClr val="bg1">
                    <a:lumMod val="95000"/>
                  </a:schemeClr>
                </a:solidFill>
                <a:latin typeface="Calibri" pitchFamily="34" charset="0"/>
              </a:rPr>
              <a:t>theory</a:t>
            </a:r>
            <a:r>
              <a:rPr lang="de-DE" altLang="de-DE" sz="3600">
                <a:solidFill>
                  <a:schemeClr val="bg1">
                    <a:lumMod val="95000"/>
                  </a:schemeClr>
                </a:solidFill>
                <a:latin typeface="Calibri" pitchFamily="34" charset="0"/>
              </a:rPr>
              <a:t> </a:t>
            </a:r>
            <a:r>
              <a:rPr lang="de-DE" altLang="de-DE" sz="3600" err="1">
                <a:solidFill>
                  <a:schemeClr val="bg1">
                    <a:lumMod val="95000"/>
                  </a:schemeClr>
                </a:solidFill>
                <a:latin typeface="Calibri" pitchFamily="34" charset="0"/>
              </a:rPr>
              <a:t>background</a:t>
            </a:r>
            <a:r>
              <a:rPr lang="de-DE" altLang="de-DE" sz="3600">
                <a:solidFill>
                  <a:schemeClr val="bg1">
                    <a:lumMod val="95000"/>
                  </a:schemeClr>
                </a:solidFill>
                <a:latin typeface="Calibri" pitchFamily="34" charset="0"/>
              </a:rPr>
              <a:t> - </a:t>
            </a:r>
            <a:r>
              <a:rPr lang="de-DE" altLang="de-DE" sz="3600" err="1">
                <a:solidFill>
                  <a:schemeClr val="bg1">
                    <a:lumMod val="95000"/>
                  </a:schemeClr>
                </a:solidFill>
                <a:latin typeface="Calibri" pitchFamily="34" charset="0"/>
              </a:rPr>
              <a:t>Spectroscopy</a:t>
            </a:r>
            <a:endParaRPr lang="de-DE" altLang="de-DE" sz="3600">
              <a:solidFill>
                <a:schemeClr val="bg1">
                  <a:lumMod val="95000"/>
                </a:schemeClr>
              </a:solidFill>
              <a:latin typeface="Calibri" pitchFamily="34" charset="0"/>
            </a:endParaRPr>
          </a:p>
        </p:txBody>
      </p:sp>
      <p:sp>
        <p:nvSpPr>
          <p:cNvPr id="2" name="Rectangle 14">
            <a:extLst>
              <a:ext uri="{FF2B5EF4-FFF2-40B4-BE49-F238E27FC236}">
                <a16:creationId xmlns:a16="http://schemas.microsoft.com/office/drawing/2014/main" id="{BCCF8068-147D-7838-6236-633D83E480D4}"/>
              </a:ext>
            </a:extLst>
          </p:cNvPr>
          <p:cNvSpPr/>
          <p:nvPr/>
        </p:nvSpPr>
        <p:spPr>
          <a:xfrm>
            <a:off x="2272812" y="2462754"/>
            <a:ext cx="7686675" cy="927085"/>
          </a:xfrm>
          <a:prstGeom prst="rect">
            <a:avLst/>
          </a:prstGeom>
          <a:noFill/>
          <a:ln w="190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nl-NL"/>
          </a:p>
        </p:txBody>
      </p:sp>
      <p:sp>
        <p:nvSpPr>
          <p:cNvPr id="4" name="TextBox 30">
            <a:extLst>
              <a:ext uri="{FF2B5EF4-FFF2-40B4-BE49-F238E27FC236}">
                <a16:creationId xmlns:a16="http://schemas.microsoft.com/office/drawing/2014/main" id="{1D8CA61E-CD0F-2366-3014-C188861972DF}"/>
              </a:ext>
            </a:extLst>
          </p:cNvPr>
          <p:cNvSpPr txBox="1"/>
          <p:nvPr/>
        </p:nvSpPr>
        <p:spPr>
          <a:xfrm>
            <a:off x="87924" y="6325962"/>
            <a:ext cx="5114349" cy="338554"/>
          </a:xfrm>
          <a:prstGeom prst="rect">
            <a:avLst/>
          </a:prstGeom>
          <a:noFill/>
        </p:spPr>
        <p:txBody>
          <a:bodyPr wrap="none" rtlCol="0">
            <a:spAutoFit/>
          </a:bodyPr>
          <a:lstStyle/>
          <a:p>
            <a:r>
              <a:rPr lang="en-US" sz="1600" b="1" dirty="0"/>
              <a:t>M. A. </a:t>
            </a:r>
            <a:r>
              <a:rPr lang="en-US" sz="1600" b="1" dirty="0" err="1"/>
              <a:t>Hohensee</a:t>
            </a:r>
            <a:r>
              <a:rPr lang="en-US" sz="1600" b="1" dirty="0"/>
              <a:t> et al., </a:t>
            </a:r>
            <a:r>
              <a:rPr lang="en-US" sz="1600" b="1" i="1" dirty="0"/>
              <a:t>Phys. Rev. Lett</a:t>
            </a:r>
            <a:r>
              <a:rPr lang="en-US" sz="1600" b="1" dirty="0"/>
              <a:t>., 111: 050401 (2013)</a:t>
            </a:r>
          </a:p>
        </p:txBody>
      </p:sp>
      <mc:AlternateContent xmlns:mc="http://schemas.openxmlformats.org/markup-compatibility/2006" xmlns:a14="http://schemas.microsoft.com/office/drawing/2010/main">
        <mc:Choice Requires="a14">
          <p:sp>
            <p:nvSpPr>
              <p:cNvPr id="5" name="TextBox 44">
                <a:extLst>
                  <a:ext uri="{FF2B5EF4-FFF2-40B4-BE49-F238E27FC236}">
                    <a16:creationId xmlns:a16="http://schemas.microsoft.com/office/drawing/2014/main" id="{7DEE4C0B-A168-F9E3-3AA1-1217591351DC}"/>
                  </a:ext>
                </a:extLst>
              </p:cNvPr>
              <p:cNvSpPr txBox="1"/>
              <p:nvPr/>
            </p:nvSpPr>
            <p:spPr>
              <a:xfrm>
                <a:off x="2136591" y="2538954"/>
                <a:ext cx="7987465" cy="7467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𝐽</m:t>
                          </m:r>
                          <m:r>
                            <a:rPr lang="en-US" sz="2000" b="0" i="1" smtClean="0">
                              <a:latin typeface="Cambria Math" panose="02040503050406030204" pitchFamily="18" charset="0"/>
                            </a:rPr>
                            <m:t>,</m:t>
                          </m:r>
                          <m:r>
                            <a:rPr lang="en-US" sz="2000" b="0" i="1" smtClean="0">
                              <a:latin typeface="Cambria Math" panose="02040503050406030204" pitchFamily="18" charset="0"/>
                            </a:rPr>
                            <m:t>𝑚</m:t>
                          </m:r>
                          <m:d>
                            <m:dPr>
                              <m:begChr m:val="|"/>
                              <m:endChr m:val="|"/>
                              <m:ctrlPr>
                                <a:rPr lang="en-US" sz="2000" b="0" i="1" smtClean="0">
                                  <a:latin typeface="Cambria Math" panose="02040503050406030204" pitchFamily="18" charset="0"/>
                                </a:rPr>
                              </m:ctrlPr>
                            </m:dPr>
                            <m:e>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𝑇</m:t>
                                  </m:r>
                                </m:e>
                                <m:sub>
                                  <m:r>
                                    <a:rPr lang="en-US" sz="2000" b="0" i="1" smtClean="0">
                                      <a:latin typeface="Cambria Math" panose="02040503050406030204" pitchFamily="18" charset="0"/>
                                    </a:rPr>
                                    <m:t>0</m:t>
                                  </m:r>
                                </m:sub>
                                <m:sup>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e>
                                  </m:d>
                                </m:sup>
                              </m:sSubSup>
                            </m:e>
                          </m:d>
                          <m:r>
                            <a:rPr lang="en-US" sz="2000" b="0" i="1" smtClean="0">
                              <a:latin typeface="Cambria Math" panose="02040503050406030204" pitchFamily="18" charset="0"/>
                            </a:rPr>
                            <m:t>𝐽</m:t>
                          </m:r>
                          <m:r>
                            <a:rPr lang="en-US" sz="2000" b="0" i="1" smtClean="0">
                              <a:latin typeface="Cambria Math" panose="02040503050406030204" pitchFamily="18" charset="0"/>
                            </a:rPr>
                            <m:t>,</m:t>
                          </m:r>
                          <m:r>
                            <a:rPr lang="en-US" sz="2000" b="0" i="1" smtClean="0">
                              <a:latin typeface="Cambria Math" panose="02040503050406030204" pitchFamily="18" charset="0"/>
                            </a:rPr>
                            <m:t>𝑚</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m:t>
                          </m:r>
                          <m:r>
                            <a:rPr lang="en-US" sz="2000" b="0" i="1" smtClean="0">
                              <a:latin typeface="Cambria Math" panose="02040503050406030204" pitchFamily="18" charset="0"/>
                            </a:rPr>
                            <m:t>𝐽</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𝐽</m:t>
                              </m:r>
                              <m:r>
                                <a:rPr lang="en-US" sz="2000" b="0" i="1" smtClean="0">
                                  <a:latin typeface="Cambria Math" panose="02040503050406030204" pitchFamily="18" charset="0"/>
                                </a:rPr>
                                <m:t>+1</m:t>
                              </m:r>
                            </m:e>
                          </m:d>
                          <m:r>
                            <a:rPr lang="en-US" sz="2000" b="0" i="1" smtClean="0">
                              <a:latin typeface="Cambria Math" panose="02040503050406030204" pitchFamily="18" charset="0"/>
                            </a:rPr>
                            <m:t>+</m:t>
                          </m:r>
                          <m:r>
                            <a:rPr lang="en-US" sz="2000" b="0" i="1" smtClean="0">
                              <a:solidFill>
                                <a:schemeClr val="tx1"/>
                              </a:solidFill>
                              <a:latin typeface="Cambria Math" panose="02040503050406030204" pitchFamily="18" charset="0"/>
                            </a:rPr>
                            <m:t>3</m:t>
                          </m:r>
                          <m:sSup>
                            <m:sSupPr>
                              <m:ctrlPr>
                                <a:rPr lang="en-US" sz="2000" b="0" i="1" smtClean="0">
                                  <a:solidFill>
                                    <a:schemeClr val="tx1"/>
                                  </a:solidFill>
                                  <a:latin typeface="Cambria Math" panose="02040503050406030204" pitchFamily="18" charset="0"/>
                                </a:rPr>
                              </m:ctrlPr>
                            </m:sSupPr>
                            <m:e>
                              <m:r>
                                <a:rPr lang="en-US" sz="2000" b="0" i="1" smtClean="0">
                                  <a:solidFill>
                                    <a:schemeClr val="tx1"/>
                                  </a:solidFill>
                                  <a:latin typeface="Cambria Math" panose="02040503050406030204" pitchFamily="18" charset="0"/>
                                </a:rPr>
                                <m:t>𝑚</m:t>
                              </m:r>
                            </m:e>
                            <m:sup>
                              <m:r>
                                <a:rPr lang="en-US" sz="2000" b="0" i="1" smtClean="0">
                                  <a:solidFill>
                                    <a:schemeClr val="tx1"/>
                                  </a:solidFill>
                                  <a:latin typeface="Cambria Math" panose="02040503050406030204" pitchFamily="18" charset="0"/>
                                </a:rPr>
                                <m:t>2</m:t>
                              </m:r>
                            </m:sup>
                          </m:sSup>
                        </m:num>
                        <m:den>
                          <m:rad>
                            <m:radPr>
                              <m:degHide m:val="on"/>
                              <m:ctrlPr>
                                <a:rPr lang="en-US" sz="2000" b="0" i="1" smtClean="0">
                                  <a:latin typeface="Cambria Math" panose="02040503050406030204" pitchFamily="18" charset="0"/>
                                </a:rPr>
                              </m:ctrlPr>
                            </m:radPr>
                            <m:deg/>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𝐽</m:t>
                                  </m:r>
                                  <m:r>
                                    <a:rPr lang="en-US" sz="2000" b="0" i="1" smtClean="0">
                                      <a:latin typeface="Cambria Math" panose="02040503050406030204" pitchFamily="18" charset="0"/>
                                    </a:rPr>
                                    <m:t>+3</m:t>
                                  </m:r>
                                </m:e>
                              </m:d>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𝐽</m:t>
                                  </m:r>
                                  <m:r>
                                    <a:rPr lang="en-US" sz="2000" b="0" i="1" smtClean="0">
                                      <a:latin typeface="Cambria Math" panose="02040503050406030204" pitchFamily="18" charset="0"/>
                                    </a:rPr>
                                    <m:t>+1</m:t>
                                  </m:r>
                                </m:e>
                              </m:d>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𝐽</m:t>
                                  </m:r>
                                  <m:r>
                                    <a:rPr lang="en-US" sz="2000" b="0" i="1" smtClean="0">
                                      <a:latin typeface="Cambria Math" panose="02040503050406030204" pitchFamily="18" charset="0"/>
                                    </a:rPr>
                                    <m:t>+1</m:t>
                                  </m:r>
                                </m:e>
                              </m:d>
                              <m:r>
                                <a:rPr lang="en-US" sz="2000" b="0" i="1" smtClean="0">
                                  <a:latin typeface="Cambria Math" panose="02040503050406030204" pitchFamily="18" charset="0"/>
                                </a:rPr>
                                <m:t>𝐽</m:t>
                              </m:r>
                              <m:r>
                                <a:rPr lang="en-US" sz="2000" b="0" i="1" smtClean="0">
                                  <a:latin typeface="Cambria Math" panose="02040503050406030204" pitchFamily="18" charset="0"/>
                                </a:rPr>
                                <m:t>(2</m:t>
                              </m:r>
                              <m:r>
                                <a:rPr lang="en-US" sz="2000" b="0" i="1" smtClean="0">
                                  <a:latin typeface="Cambria Math" panose="02040503050406030204" pitchFamily="18" charset="0"/>
                                </a:rPr>
                                <m:t>𝐽</m:t>
                              </m:r>
                              <m:r>
                                <a:rPr lang="en-US" sz="2000" b="0" i="1" smtClean="0">
                                  <a:latin typeface="Cambria Math" panose="02040503050406030204" pitchFamily="18" charset="0"/>
                                </a:rPr>
                                <m:t>−1)</m:t>
                              </m:r>
                            </m:e>
                          </m:rad>
                        </m:den>
                      </m:f>
                      <m:r>
                        <a:rPr lang="en-US" sz="2000" b="0" i="1" smtClean="0">
                          <a:solidFill>
                            <a:schemeClr val="tx1"/>
                          </a:solidFill>
                          <a:latin typeface="Cambria Math" panose="02040503050406030204" pitchFamily="18" charset="0"/>
                        </a:rPr>
                        <m:t>×</m:t>
                      </m:r>
                      <m:d>
                        <m:dPr>
                          <m:begChr m:val="⟨"/>
                          <m:endChr m:val="⟩"/>
                          <m:ctrlPr>
                            <a:rPr lang="en-US" sz="2000" b="0" i="1" smtClean="0">
                              <a:solidFill>
                                <a:schemeClr val="tx1"/>
                              </a:solidFill>
                              <a:latin typeface="Cambria Math" panose="02040503050406030204" pitchFamily="18" charset="0"/>
                            </a:rPr>
                          </m:ctrlPr>
                        </m:dPr>
                        <m:e>
                          <m:r>
                            <a:rPr lang="en-US" sz="2000" b="0" i="1" smtClean="0">
                              <a:solidFill>
                                <a:schemeClr val="tx1"/>
                              </a:solidFill>
                              <a:latin typeface="Cambria Math" panose="02040503050406030204" pitchFamily="18" charset="0"/>
                            </a:rPr>
                            <m:t>𝐽</m:t>
                          </m:r>
                          <m:d>
                            <m:dPr>
                              <m:begChr m:val="‖"/>
                              <m:endChr m:val="‖"/>
                              <m:ctrlPr>
                                <a:rPr lang="en-US" sz="2000" b="0" i="1" smtClean="0">
                                  <a:solidFill>
                                    <a:schemeClr val="tx1"/>
                                  </a:solidFill>
                                  <a:latin typeface="Cambria Math" panose="02040503050406030204" pitchFamily="18" charset="0"/>
                                </a:rPr>
                              </m:ctrlPr>
                            </m:dPr>
                            <m:e>
                              <m:sSubSup>
                                <m:sSubSupPr>
                                  <m:ctrlPr>
                                    <a:rPr lang="en-US" sz="2000" i="1">
                                      <a:latin typeface="Cambria Math" panose="02040503050406030204" pitchFamily="18" charset="0"/>
                                    </a:rPr>
                                  </m:ctrlPr>
                                </m:sSubSupPr>
                                <m:e>
                                  <m:r>
                                    <a:rPr lang="en-US" sz="2000" i="1">
                                      <a:latin typeface="Cambria Math" panose="02040503050406030204" pitchFamily="18" charset="0"/>
                                    </a:rPr>
                                    <m:t>𝑇</m:t>
                                  </m:r>
                                </m:e>
                                <m:sub>
                                  <m:r>
                                    <a:rPr lang="en-US" sz="2000" i="1">
                                      <a:latin typeface="Cambria Math" panose="02040503050406030204" pitchFamily="18" charset="0"/>
                                    </a:rPr>
                                    <m:t>0</m:t>
                                  </m:r>
                                </m:sub>
                                <m:sup>
                                  <m:r>
                                    <a:rPr lang="en-US" sz="2000" i="1">
                                      <a:latin typeface="Cambria Math" panose="02040503050406030204" pitchFamily="18" charset="0"/>
                                    </a:rPr>
                                    <m:t>(2)</m:t>
                                  </m:r>
                                </m:sup>
                              </m:sSubSup>
                            </m:e>
                          </m:d>
                          <m:r>
                            <a:rPr lang="en-US" sz="2000" b="0" i="1" smtClean="0">
                              <a:solidFill>
                                <a:schemeClr val="tx1"/>
                              </a:solidFill>
                              <a:latin typeface="Cambria Math" panose="02040503050406030204" pitchFamily="18" charset="0"/>
                            </a:rPr>
                            <m:t>𝐽</m:t>
                          </m:r>
                        </m:e>
                      </m:d>
                    </m:oMath>
                  </m:oMathPara>
                </a14:m>
                <a:endParaRPr lang="en-US" b="0" dirty="0">
                  <a:solidFill>
                    <a:srgbClr val="FF0000"/>
                  </a:solidFill>
                </a:endParaRPr>
              </a:p>
            </p:txBody>
          </p:sp>
        </mc:Choice>
        <mc:Fallback xmlns="">
          <p:sp>
            <p:nvSpPr>
              <p:cNvPr id="5" name="TextBox 44">
                <a:extLst>
                  <a:ext uri="{FF2B5EF4-FFF2-40B4-BE49-F238E27FC236}">
                    <a16:creationId xmlns:a16="http://schemas.microsoft.com/office/drawing/2014/main" id="{7DEE4C0B-A168-F9E3-3AA1-1217591351DC}"/>
                  </a:ext>
                </a:extLst>
              </p:cNvPr>
              <p:cNvSpPr txBox="1">
                <a:spLocks noRot="1" noChangeAspect="1" noMove="1" noResize="1" noEditPoints="1" noAdjustHandles="1" noChangeArrowheads="1" noChangeShapeType="1" noTextEdit="1"/>
              </p:cNvSpPr>
              <p:nvPr/>
            </p:nvSpPr>
            <p:spPr>
              <a:xfrm>
                <a:off x="2136591" y="2538954"/>
                <a:ext cx="7987465" cy="746743"/>
              </a:xfrm>
              <a:prstGeom prst="rect">
                <a:avLst/>
              </a:prstGeom>
              <a:blipFill>
                <a:blip r:embed="rId3"/>
                <a:stretch>
                  <a:fillRect/>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6" name="Rectangle 45">
                <a:extLst>
                  <a:ext uri="{FF2B5EF4-FFF2-40B4-BE49-F238E27FC236}">
                    <a16:creationId xmlns:a16="http://schemas.microsoft.com/office/drawing/2014/main" id="{18DF9B0C-27A6-79E2-9319-32257CCB2BFC}"/>
                  </a:ext>
                </a:extLst>
              </p:cNvPr>
              <p:cNvSpPr/>
              <p:nvPr/>
            </p:nvSpPr>
            <p:spPr>
              <a:xfrm>
                <a:off x="1357764" y="1764019"/>
                <a:ext cx="8878598" cy="369332"/>
              </a:xfrm>
              <a:prstGeom prst="rect">
                <a:avLst/>
              </a:prstGeom>
            </p:spPr>
            <p:txBody>
              <a:bodyPr wrap="square">
                <a:spAutoFit/>
              </a:bodyPr>
              <a:lstStyle/>
              <a:p>
                <a:pPr marL="285750" indent="-285750" algn="just">
                  <a:buFont typeface="Arial" panose="020B0604020202020204" pitchFamily="34" charset="0"/>
                  <a:buChar char="•"/>
                </a:pPr>
                <a:r>
                  <a:rPr lang="en-US" dirty="0"/>
                  <a:t>For a state</a:t>
                </a:r>
                <a14:m>
                  <m:oMath xmlns:m="http://schemas.openxmlformats.org/officeDocument/2006/math">
                    <m:r>
                      <a:rPr lang="en-US" b="0" i="0" smtClean="0">
                        <a:latin typeface="Cambria Math" panose="02040503050406030204" pitchFamily="18" charset="0"/>
                      </a:rPr>
                      <m:t> </m:t>
                    </m:r>
                    <m:d>
                      <m:dPr>
                        <m:begChr m:val="|"/>
                        <m:endChr m:val="⟩"/>
                        <m:ctrlPr>
                          <a:rPr lang="en-US" i="1">
                            <a:latin typeface="Cambria Math" panose="02040503050406030204" pitchFamily="18" charset="0"/>
                          </a:rPr>
                        </m:ctrlPr>
                      </m:dPr>
                      <m:e>
                        <m:r>
                          <a:rPr lang="en-US" i="1">
                            <a:latin typeface="Cambria Math" panose="02040503050406030204" pitchFamily="18" charset="0"/>
                          </a:rPr>
                          <m:t>𝐽</m:t>
                        </m:r>
                        <m:r>
                          <a:rPr lang="en-US" i="1">
                            <a:latin typeface="Cambria Math" panose="02040503050406030204" pitchFamily="18" charset="0"/>
                          </a:rPr>
                          <m:t>,</m:t>
                        </m:r>
                        <m:r>
                          <a:rPr lang="en-US" i="1">
                            <a:latin typeface="Cambria Math" panose="02040503050406030204" pitchFamily="18" charset="0"/>
                          </a:rPr>
                          <m:t>𝑚</m:t>
                        </m:r>
                      </m:e>
                    </m:d>
                  </m:oMath>
                </a14:m>
                <a:r>
                  <a:rPr lang="en-US" dirty="0"/>
                  <a:t>:</a:t>
                </a:r>
              </a:p>
            </p:txBody>
          </p:sp>
        </mc:Choice>
        <mc:Fallback xmlns="">
          <p:sp>
            <p:nvSpPr>
              <p:cNvPr id="6" name="Rectangle 45">
                <a:extLst>
                  <a:ext uri="{FF2B5EF4-FFF2-40B4-BE49-F238E27FC236}">
                    <a16:creationId xmlns:a16="http://schemas.microsoft.com/office/drawing/2014/main" id="{18DF9B0C-27A6-79E2-9319-32257CCB2BFC}"/>
                  </a:ext>
                </a:extLst>
              </p:cNvPr>
              <p:cNvSpPr>
                <a:spLocks noRot="1" noChangeAspect="1" noMove="1" noResize="1" noEditPoints="1" noAdjustHandles="1" noChangeArrowheads="1" noChangeShapeType="1" noTextEdit="1"/>
              </p:cNvSpPr>
              <p:nvPr/>
            </p:nvSpPr>
            <p:spPr>
              <a:xfrm>
                <a:off x="1357764" y="1764019"/>
                <a:ext cx="8878598" cy="369332"/>
              </a:xfrm>
              <a:prstGeom prst="rect">
                <a:avLst/>
              </a:prstGeom>
              <a:blipFill>
                <a:blip r:embed="rId4"/>
                <a:stretch>
                  <a:fillRect l="-481" t="-8197" b="-24590"/>
                </a:stretch>
              </a:blipFill>
            </p:spPr>
            <p:txBody>
              <a:bodyPr/>
              <a:lstStyle/>
              <a:p>
                <a:r>
                  <a:rPr lang="de-DE">
                    <a:noFill/>
                  </a:rPr>
                  <a:t> </a:t>
                </a:r>
              </a:p>
            </p:txBody>
          </p:sp>
        </mc:Fallback>
      </mc:AlternateContent>
      <p:sp>
        <p:nvSpPr>
          <p:cNvPr id="11" name="TextBox 47">
            <a:extLst>
              <a:ext uri="{FF2B5EF4-FFF2-40B4-BE49-F238E27FC236}">
                <a16:creationId xmlns:a16="http://schemas.microsoft.com/office/drawing/2014/main" id="{444ECF85-0474-ACFB-0593-573FCF4D2A34}"/>
              </a:ext>
            </a:extLst>
          </p:cNvPr>
          <p:cNvSpPr txBox="1"/>
          <p:nvPr/>
        </p:nvSpPr>
        <p:spPr>
          <a:xfrm>
            <a:off x="804310" y="3893653"/>
            <a:ext cx="10689857" cy="830997"/>
          </a:xfrm>
          <a:prstGeom prst="rect">
            <a:avLst/>
          </a:prstGeom>
          <a:noFill/>
        </p:spPr>
        <p:txBody>
          <a:bodyPr wrap="square">
            <a:spAutoFit/>
          </a:bodyPr>
          <a:lstStyle/>
          <a:p>
            <a:pPr algn="just"/>
            <a:r>
              <a:rPr lang="en-US" sz="2400" b="1" dirty="0">
                <a:solidFill>
                  <a:srgbClr val="FF0000"/>
                </a:solidFill>
                <a:latin typeface="Calibri" panose="020F0502020204030204" pitchFamily="34" charset="0"/>
                <a:cs typeface="Calibri" panose="020F0502020204030204" pitchFamily="34" charset="0"/>
              </a:rPr>
              <a:t>Challenge</a:t>
            </a:r>
            <a:r>
              <a:rPr lang="en-US" sz="2400" b="1" dirty="0">
                <a:latin typeface="Calibri" panose="020F0502020204030204" pitchFamily="34" charset="0"/>
                <a:cs typeface="Calibri" panose="020F0502020204030204" pitchFamily="34" charset="0"/>
              </a:rPr>
              <a:t>: </a:t>
            </a:r>
          </a:p>
          <a:p>
            <a:pPr algn="just"/>
            <a:r>
              <a:rPr lang="en-US" sz="2400" b="1" dirty="0">
                <a:latin typeface="Calibri" panose="020F0502020204030204" pitchFamily="34" charset="0"/>
                <a:cs typeface="Calibri" panose="020F0502020204030204" pitchFamily="34" charset="0"/>
              </a:rPr>
              <a:t>suppress influence from the 1st-order Zeeman shift due to magnetic field noise!</a:t>
            </a:r>
          </a:p>
        </p:txBody>
      </p:sp>
      <mc:AlternateContent xmlns:mc="http://schemas.openxmlformats.org/markup-compatibility/2006" xmlns:a14="http://schemas.microsoft.com/office/drawing/2010/main">
        <mc:Choice Requires="a14">
          <p:sp>
            <p:nvSpPr>
              <p:cNvPr id="23" name="TextBox 49">
                <a:extLst>
                  <a:ext uri="{FF2B5EF4-FFF2-40B4-BE49-F238E27FC236}">
                    <a16:creationId xmlns:a16="http://schemas.microsoft.com/office/drawing/2014/main" id="{19C48D82-BF97-4046-A5B2-D8DC4CEA2255}"/>
                  </a:ext>
                </a:extLst>
              </p:cNvPr>
              <p:cNvSpPr txBox="1"/>
              <p:nvPr/>
            </p:nvSpPr>
            <p:spPr>
              <a:xfrm>
                <a:off x="3222668" y="2098929"/>
                <a:ext cx="5660494" cy="369332"/>
              </a:xfrm>
              <a:prstGeom prst="rect">
                <a:avLst/>
              </a:prstGeom>
              <a:noFill/>
            </p:spPr>
            <p:txBody>
              <a:bodyPr wrap="square" rtlCol="0">
                <a:spAutoFit/>
              </a:bodyPr>
              <a:lstStyle/>
              <a:p>
                <a:r>
                  <a:rPr lang="en-US" dirty="0">
                    <a:solidFill>
                      <a:srgbClr val="00B050"/>
                    </a:solidFill>
                  </a:rPr>
                  <a:t>Measure energy differences between states with large </a:t>
                </a:r>
                <a14:m>
                  <m:oMath xmlns:m="http://schemas.openxmlformats.org/officeDocument/2006/math">
                    <m:r>
                      <m:rPr>
                        <m:sty m:val="p"/>
                      </m:rPr>
                      <a:rPr lang="en-US" b="0" i="0" smtClean="0">
                        <a:solidFill>
                          <a:srgbClr val="00B050"/>
                        </a:solidFill>
                        <a:latin typeface="Cambria Math" panose="02040503050406030204" pitchFamily="18" charset="0"/>
                      </a:rPr>
                      <m:t>Δ</m:t>
                    </m:r>
                    <m:r>
                      <a:rPr lang="en-US" i="1" smtClean="0">
                        <a:solidFill>
                          <a:srgbClr val="00B050"/>
                        </a:solidFill>
                        <a:latin typeface="Cambria Math" panose="02040503050406030204" pitchFamily="18" charset="0"/>
                      </a:rPr>
                      <m:t>𝑚</m:t>
                    </m:r>
                  </m:oMath>
                </a14:m>
                <a:endParaRPr lang="nl-NL" i="1" dirty="0">
                  <a:solidFill>
                    <a:srgbClr val="00B050"/>
                  </a:solidFill>
                </a:endParaRPr>
              </a:p>
            </p:txBody>
          </p:sp>
        </mc:Choice>
        <mc:Fallback xmlns="">
          <p:sp>
            <p:nvSpPr>
              <p:cNvPr id="23" name="TextBox 49">
                <a:extLst>
                  <a:ext uri="{FF2B5EF4-FFF2-40B4-BE49-F238E27FC236}">
                    <a16:creationId xmlns:a16="http://schemas.microsoft.com/office/drawing/2014/main" id="{19C48D82-BF97-4046-A5B2-D8DC4CEA2255}"/>
                  </a:ext>
                </a:extLst>
              </p:cNvPr>
              <p:cNvSpPr txBox="1">
                <a:spLocks noRot="1" noChangeAspect="1" noMove="1" noResize="1" noEditPoints="1" noAdjustHandles="1" noChangeArrowheads="1" noChangeShapeType="1" noTextEdit="1"/>
              </p:cNvSpPr>
              <p:nvPr/>
            </p:nvSpPr>
            <p:spPr>
              <a:xfrm>
                <a:off x="3222668" y="2098929"/>
                <a:ext cx="5660494" cy="369332"/>
              </a:xfrm>
              <a:prstGeom prst="rect">
                <a:avLst/>
              </a:prstGeom>
              <a:blipFill>
                <a:blip r:embed="rId5"/>
                <a:stretch>
                  <a:fillRect l="-970" t="-8197" b="-24590"/>
                </a:stretch>
              </a:blipFill>
            </p:spPr>
            <p:txBody>
              <a:bodyPr/>
              <a:lstStyle/>
              <a:p>
                <a:r>
                  <a:rPr lang="de-DE">
                    <a:noFill/>
                  </a:rPr>
                  <a:t> </a:t>
                </a:r>
              </a:p>
            </p:txBody>
          </p:sp>
        </mc:Fallback>
      </mc:AlternateContent>
    </p:spTree>
    <p:extLst>
      <p:ext uri="{BB962C8B-B14F-4D97-AF65-F5344CB8AC3E}">
        <p14:creationId xmlns:p14="http://schemas.microsoft.com/office/powerpoint/2010/main" val="2576602057"/>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ext Box 10">
            <a:extLst>
              <a:ext uri="{FF2B5EF4-FFF2-40B4-BE49-F238E27FC236}">
                <a16:creationId xmlns:a16="http://schemas.microsoft.com/office/drawing/2014/main" id="{4357EEAE-EEC3-45A5-B5ED-DAF68968A7CD}"/>
              </a:ext>
            </a:extLst>
          </p:cNvPr>
          <p:cNvSpPr txBox="1">
            <a:spLocks noChangeArrowheads="1"/>
          </p:cNvSpPr>
          <p:nvPr/>
        </p:nvSpPr>
        <p:spPr bwMode="auto">
          <a:xfrm>
            <a:off x="0" y="89965"/>
            <a:ext cx="55196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b="1" dirty="0">
                <a:solidFill>
                  <a:schemeClr val="bg1">
                    <a:lumMod val="95000"/>
                  </a:schemeClr>
                </a:solidFill>
                <a:latin typeface="Calibri" pitchFamily="34" charset="0"/>
              </a:rPr>
              <a:t>The </a:t>
            </a:r>
            <a:r>
              <a:rPr lang="de-DE" altLang="de-DE" b="1" dirty="0" err="1">
                <a:solidFill>
                  <a:schemeClr val="bg1">
                    <a:lumMod val="95000"/>
                  </a:schemeClr>
                </a:solidFill>
                <a:latin typeface="Calibri" pitchFamily="34" charset="0"/>
              </a:rPr>
              <a:t>full</a:t>
            </a:r>
            <a:r>
              <a:rPr lang="de-DE" altLang="de-DE" b="1" dirty="0">
                <a:solidFill>
                  <a:schemeClr val="bg1">
                    <a:lumMod val="95000"/>
                  </a:schemeClr>
                </a:solidFill>
                <a:latin typeface="Calibri" pitchFamily="34" charset="0"/>
              </a:rPr>
              <a:t> experimental </a:t>
            </a:r>
            <a:r>
              <a:rPr lang="de-DE" altLang="de-DE" b="1" dirty="0" err="1">
                <a:solidFill>
                  <a:schemeClr val="bg1">
                    <a:lumMod val="95000"/>
                  </a:schemeClr>
                </a:solidFill>
                <a:latin typeface="Calibri" pitchFamily="34" charset="0"/>
              </a:rPr>
              <a:t>sequence</a:t>
            </a:r>
            <a:endParaRPr lang="de-DE" altLang="de-DE" b="1" dirty="0">
              <a:solidFill>
                <a:schemeClr val="bg1">
                  <a:lumMod val="95000"/>
                </a:schemeClr>
              </a:solidFill>
              <a:latin typeface="Calibri" pitchFamily="34" charset="0"/>
            </a:endParaRPr>
          </a:p>
        </p:txBody>
      </p:sp>
      <p:pic>
        <p:nvPicPr>
          <p:cNvPr id="9" name="Picture 8">
            <a:extLst>
              <a:ext uri="{FF2B5EF4-FFF2-40B4-BE49-F238E27FC236}">
                <a16:creationId xmlns:a16="http://schemas.microsoft.com/office/drawing/2014/main" id="{B52C63E0-6988-4F02-B31B-2B308C7D21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410" y="1952721"/>
            <a:ext cx="8229943" cy="3734246"/>
          </a:xfrm>
          <a:prstGeom prst="rect">
            <a:avLst/>
          </a:prstGeom>
        </p:spPr>
      </p:pic>
      <p:sp>
        <p:nvSpPr>
          <p:cNvPr id="11" name="Oval 10">
            <a:extLst>
              <a:ext uri="{FF2B5EF4-FFF2-40B4-BE49-F238E27FC236}">
                <a16:creationId xmlns:a16="http://schemas.microsoft.com/office/drawing/2014/main" id="{B34E6DBB-6D66-46FC-AA2E-E71E15E9CAFF}"/>
              </a:ext>
            </a:extLst>
          </p:cNvPr>
          <p:cNvSpPr/>
          <p:nvPr/>
        </p:nvSpPr>
        <p:spPr>
          <a:xfrm>
            <a:off x="1184724" y="5484996"/>
            <a:ext cx="104274" cy="104274"/>
          </a:xfrm>
          <a:prstGeom prst="ellipse">
            <a:avLst/>
          </a:prstGeom>
          <a:solidFill>
            <a:srgbClr val="FF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2" name="TextBox 11">
            <a:extLst>
              <a:ext uri="{FF2B5EF4-FFF2-40B4-BE49-F238E27FC236}">
                <a16:creationId xmlns:a16="http://schemas.microsoft.com/office/drawing/2014/main" id="{0E5596E2-6B72-4ECE-9837-9F9C0A24687E}"/>
              </a:ext>
            </a:extLst>
          </p:cNvPr>
          <p:cNvSpPr txBox="1"/>
          <p:nvPr/>
        </p:nvSpPr>
        <p:spPr>
          <a:xfrm>
            <a:off x="3273303" y="4582627"/>
            <a:ext cx="817853" cy="369332"/>
          </a:xfrm>
          <a:prstGeom prst="rect">
            <a:avLst/>
          </a:prstGeom>
          <a:noFill/>
        </p:spPr>
        <p:txBody>
          <a:bodyPr wrap="none" rtlCol="0">
            <a:spAutoFit/>
          </a:bodyPr>
          <a:lstStyle/>
          <a:p>
            <a:r>
              <a:rPr lang="en-US" dirty="0">
                <a:solidFill>
                  <a:srgbClr val="095AD3"/>
                </a:solidFill>
              </a:rPr>
              <a:t>P=85%</a:t>
            </a:r>
            <a:endParaRPr lang="nl-NL" dirty="0">
              <a:solidFill>
                <a:srgbClr val="095AD3"/>
              </a:solidFill>
            </a:endParaRPr>
          </a:p>
        </p:txBody>
      </p:sp>
      <p:sp>
        <p:nvSpPr>
          <p:cNvPr id="22" name="TextBox 21">
            <a:extLst>
              <a:ext uri="{FF2B5EF4-FFF2-40B4-BE49-F238E27FC236}">
                <a16:creationId xmlns:a16="http://schemas.microsoft.com/office/drawing/2014/main" id="{FA2FC2CB-C125-4446-8C13-1C9276068535}"/>
              </a:ext>
            </a:extLst>
          </p:cNvPr>
          <p:cNvSpPr txBox="1"/>
          <p:nvPr/>
        </p:nvSpPr>
        <p:spPr>
          <a:xfrm>
            <a:off x="1484146" y="5398548"/>
            <a:ext cx="426720" cy="261610"/>
          </a:xfrm>
          <a:prstGeom prst="rect">
            <a:avLst/>
          </a:prstGeom>
          <a:noFill/>
        </p:spPr>
        <p:txBody>
          <a:bodyPr wrap="none" rtlCol="0">
            <a:spAutoFit/>
          </a:bodyPr>
          <a:lstStyle/>
          <a:p>
            <a:r>
              <a:rPr lang="en-US" sz="1100" dirty="0"/>
              <a:t>-1/2</a:t>
            </a:r>
            <a:endParaRPr lang="nl-NL" sz="1100" dirty="0"/>
          </a:p>
        </p:txBody>
      </p:sp>
      <p:pic>
        <p:nvPicPr>
          <p:cNvPr id="13" name="Grafik 12">
            <a:extLst>
              <a:ext uri="{FF2B5EF4-FFF2-40B4-BE49-F238E27FC236}">
                <a16:creationId xmlns:a16="http://schemas.microsoft.com/office/drawing/2014/main" id="{C7B5D7B3-747D-5453-9595-46B9DD6827D3}"/>
              </a:ext>
            </a:extLst>
          </p:cNvPr>
          <p:cNvPicPr>
            <a:picLocks noChangeAspect="1"/>
          </p:cNvPicPr>
          <p:nvPr/>
        </p:nvPicPr>
        <p:blipFill>
          <a:blip r:embed="rId4"/>
          <a:stretch>
            <a:fillRect/>
          </a:stretch>
        </p:blipFill>
        <p:spPr>
          <a:xfrm>
            <a:off x="8332323" y="184808"/>
            <a:ext cx="3461125" cy="1767913"/>
          </a:xfrm>
          <a:prstGeom prst="rect">
            <a:avLst/>
          </a:prstGeom>
          <a:ln w="28575">
            <a:solidFill>
              <a:schemeClr val="accent1"/>
            </a:solidFill>
          </a:ln>
        </p:spPr>
      </p:pic>
      <p:sp>
        <p:nvSpPr>
          <p:cNvPr id="2" name="Rectangle 14">
            <a:extLst>
              <a:ext uri="{FF2B5EF4-FFF2-40B4-BE49-F238E27FC236}">
                <a16:creationId xmlns:a16="http://schemas.microsoft.com/office/drawing/2014/main" id="{C8A6CDD2-A025-55E0-6BBA-07889E71A238}"/>
              </a:ext>
            </a:extLst>
          </p:cNvPr>
          <p:cNvSpPr/>
          <p:nvPr/>
        </p:nvSpPr>
        <p:spPr>
          <a:xfrm>
            <a:off x="4273062" y="5648867"/>
            <a:ext cx="7686675" cy="927085"/>
          </a:xfrm>
          <a:prstGeom prst="rect">
            <a:avLst/>
          </a:prstGeom>
          <a:noFill/>
          <a:ln w="19050" cap="flat" cmpd="sng" algn="ctr">
            <a:solidFill>
              <a:srgbClr val="00B050"/>
            </a:solidFill>
            <a:prstDash val="solid"/>
            <a:round/>
            <a:headEnd type="none" w="med" len="med"/>
            <a:tailEnd type="none" w="med" len="med"/>
          </a:ln>
        </p:spPr>
        <p:style>
          <a:lnRef idx="0">
            <a:scrgbClr r="0" g="0" b="0"/>
          </a:lnRef>
          <a:fillRef idx="0">
            <a:scrgbClr r="0" g="0" b="0"/>
          </a:fillRef>
          <a:effectRef idx="0">
            <a:scrgbClr r="0" g="0" b="0"/>
          </a:effectRef>
          <a:fontRef idx="minor">
            <a:schemeClr val="accent6"/>
          </a:fontRef>
        </p:style>
        <p:txBody>
          <a:bodyPr rtlCol="0" anchor="ctr"/>
          <a:lstStyle/>
          <a:p>
            <a:pPr algn="ctr"/>
            <a:endParaRPr lang="nl-NL"/>
          </a:p>
        </p:txBody>
      </p:sp>
      <mc:AlternateContent xmlns:mc="http://schemas.openxmlformats.org/markup-compatibility/2006" xmlns:a14="http://schemas.microsoft.com/office/drawing/2010/main">
        <mc:Choice Requires="a14">
          <p:sp>
            <p:nvSpPr>
              <p:cNvPr id="3" name="TextBox 44">
                <a:extLst>
                  <a:ext uri="{FF2B5EF4-FFF2-40B4-BE49-F238E27FC236}">
                    <a16:creationId xmlns:a16="http://schemas.microsoft.com/office/drawing/2014/main" id="{D71C7AD3-189C-8DF6-C396-8D02828CF74C}"/>
                  </a:ext>
                </a:extLst>
              </p:cNvPr>
              <p:cNvSpPr txBox="1"/>
              <p:nvPr/>
            </p:nvSpPr>
            <p:spPr>
              <a:xfrm>
                <a:off x="4136841" y="5725067"/>
                <a:ext cx="7987465" cy="74674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d>
                        <m:dPr>
                          <m:begChr m:val="⟨"/>
                          <m:endChr m:val="⟩"/>
                          <m:ctrlPr>
                            <a:rPr lang="en-US" sz="2000" b="0" i="1" smtClean="0">
                              <a:latin typeface="Cambria Math" panose="02040503050406030204" pitchFamily="18" charset="0"/>
                            </a:rPr>
                          </m:ctrlPr>
                        </m:dPr>
                        <m:e>
                          <m:r>
                            <a:rPr lang="en-US" sz="2000" b="0" i="1" smtClean="0">
                              <a:latin typeface="Cambria Math" panose="02040503050406030204" pitchFamily="18" charset="0"/>
                            </a:rPr>
                            <m:t>𝐽</m:t>
                          </m:r>
                          <m:r>
                            <a:rPr lang="en-US" sz="2000" b="0" i="1" smtClean="0">
                              <a:latin typeface="Cambria Math" panose="02040503050406030204" pitchFamily="18" charset="0"/>
                            </a:rPr>
                            <m:t>,</m:t>
                          </m:r>
                          <m:r>
                            <a:rPr lang="en-US" sz="2000" b="0" i="1" smtClean="0">
                              <a:latin typeface="Cambria Math" panose="02040503050406030204" pitchFamily="18" charset="0"/>
                            </a:rPr>
                            <m:t>𝑚</m:t>
                          </m:r>
                          <m:d>
                            <m:dPr>
                              <m:begChr m:val="|"/>
                              <m:endChr m:val="|"/>
                              <m:ctrlPr>
                                <a:rPr lang="en-US" sz="2000" b="0" i="1" smtClean="0">
                                  <a:latin typeface="Cambria Math" panose="02040503050406030204" pitchFamily="18" charset="0"/>
                                </a:rPr>
                              </m:ctrlPr>
                            </m:dPr>
                            <m:e>
                              <m:sSubSup>
                                <m:sSubSupPr>
                                  <m:ctrlPr>
                                    <a:rPr lang="en-US" sz="2000" b="0" i="1" smtClean="0">
                                      <a:latin typeface="Cambria Math" panose="02040503050406030204" pitchFamily="18" charset="0"/>
                                    </a:rPr>
                                  </m:ctrlPr>
                                </m:sSubSupPr>
                                <m:e>
                                  <m:r>
                                    <a:rPr lang="en-US" sz="2000" b="0" i="1" smtClean="0">
                                      <a:latin typeface="Cambria Math" panose="02040503050406030204" pitchFamily="18" charset="0"/>
                                    </a:rPr>
                                    <m:t>𝑇</m:t>
                                  </m:r>
                                </m:e>
                                <m:sub>
                                  <m:r>
                                    <a:rPr lang="en-US" sz="2000" b="0" i="1" smtClean="0">
                                      <a:latin typeface="Cambria Math" panose="02040503050406030204" pitchFamily="18" charset="0"/>
                                    </a:rPr>
                                    <m:t>0</m:t>
                                  </m:r>
                                </m:sub>
                                <m:sup>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e>
                                  </m:d>
                                </m:sup>
                              </m:sSubSup>
                            </m:e>
                          </m:d>
                          <m:r>
                            <a:rPr lang="en-US" sz="2000" b="0" i="1" smtClean="0">
                              <a:latin typeface="Cambria Math" panose="02040503050406030204" pitchFamily="18" charset="0"/>
                            </a:rPr>
                            <m:t>𝐽</m:t>
                          </m:r>
                          <m:r>
                            <a:rPr lang="en-US" sz="2000" b="0" i="1" smtClean="0">
                              <a:latin typeface="Cambria Math" panose="02040503050406030204" pitchFamily="18" charset="0"/>
                            </a:rPr>
                            <m:t>,</m:t>
                          </m:r>
                          <m:r>
                            <a:rPr lang="en-US" sz="2000" b="0" i="1" smtClean="0">
                              <a:latin typeface="Cambria Math" panose="02040503050406030204" pitchFamily="18" charset="0"/>
                            </a:rPr>
                            <m:t>𝑚</m:t>
                          </m:r>
                        </m:e>
                      </m:d>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rPr>
                            <m:t>−</m:t>
                          </m:r>
                          <m:r>
                            <a:rPr lang="en-US" sz="2000" b="0" i="1" smtClean="0">
                              <a:latin typeface="Cambria Math" panose="02040503050406030204" pitchFamily="18" charset="0"/>
                            </a:rPr>
                            <m:t>𝐽</m:t>
                          </m:r>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𝐽</m:t>
                              </m:r>
                              <m:r>
                                <a:rPr lang="en-US" sz="2000" b="0" i="1" smtClean="0">
                                  <a:latin typeface="Cambria Math" panose="02040503050406030204" pitchFamily="18" charset="0"/>
                                </a:rPr>
                                <m:t>+1</m:t>
                              </m:r>
                            </m:e>
                          </m:d>
                          <m:r>
                            <a:rPr lang="en-US" sz="2000" b="0" i="1" smtClean="0">
                              <a:latin typeface="Cambria Math" panose="02040503050406030204" pitchFamily="18" charset="0"/>
                            </a:rPr>
                            <m:t>+</m:t>
                          </m:r>
                          <m:r>
                            <a:rPr lang="en-US" sz="2000" b="0" i="1" smtClean="0">
                              <a:solidFill>
                                <a:schemeClr val="tx1"/>
                              </a:solidFill>
                              <a:latin typeface="Cambria Math" panose="02040503050406030204" pitchFamily="18" charset="0"/>
                            </a:rPr>
                            <m:t>3</m:t>
                          </m:r>
                          <m:sSup>
                            <m:sSupPr>
                              <m:ctrlPr>
                                <a:rPr lang="en-US" sz="2000" b="0" i="1" smtClean="0">
                                  <a:solidFill>
                                    <a:schemeClr val="tx1"/>
                                  </a:solidFill>
                                  <a:latin typeface="Cambria Math" panose="02040503050406030204" pitchFamily="18" charset="0"/>
                                </a:rPr>
                              </m:ctrlPr>
                            </m:sSupPr>
                            <m:e>
                              <m:r>
                                <a:rPr lang="en-US" sz="2000" b="0" i="1" smtClean="0">
                                  <a:solidFill>
                                    <a:schemeClr val="tx1"/>
                                  </a:solidFill>
                                  <a:latin typeface="Cambria Math" panose="02040503050406030204" pitchFamily="18" charset="0"/>
                                </a:rPr>
                                <m:t>𝑚</m:t>
                              </m:r>
                            </m:e>
                            <m:sup>
                              <m:r>
                                <a:rPr lang="en-US" sz="2000" b="0" i="1" smtClean="0">
                                  <a:solidFill>
                                    <a:schemeClr val="tx1"/>
                                  </a:solidFill>
                                  <a:latin typeface="Cambria Math" panose="02040503050406030204" pitchFamily="18" charset="0"/>
                                </a:rPr>
                                <m:t>2</m:t>
                              </m:r>
                            </m:sup>
                          </m:sSup>
                        </m:num>
                        <m:den>
                          <m:rad>
                            <m:radPr>
                              <m:degHide m:val="on"/>
                              <m:ctrlPr>
                                <a:rPr lang="en-US" sz="2000" b="0" i="1" smtClean="0">
                                  <a:latin typeface="Cambria Math" panose="02040503050406030204" pitchFamily="18" charset="0"/>
                                </a:rPr>
                              </m:ctrlPr>
                            </m:radPr>
                            <m:deg/>
                            <m:e>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𝐽</m:t>
                                  </m:r>
                                  <m:r>
                                    <a:rPr lang="en-US" sz="2000" b="0" i="1" smtClean="0">
                                      <a:latin typeface="Cambria Math" panose="02040503050406030204" pitchFamily="18" charset="0"/>
                                    </a:rPr>
                                    <m:t>+3</m:t>
                                  </m:r>
                                </m:e>
                              </m:d>
                              <m:d>
                                <m:dPr>
                                  <m:ctrlPr>
                                    <a:rPr lang="en-US" sz="2000" b="0" i="1" smtClean="0">
                                      <a:latin typeface="Cambria Math" panose="02040503050406030204" pitchFamily="18" charset="0"/>
                                    </a:rPr>
                                  </m:ctrlPr>
                                </m:dPr>
                                <m:e>
                                  <m:r>
                                    <a:rPr lang="en-US" sz="2000" b="0" i="1" smtClean="0">
                                      <a:latin typeface="Cambria Math" panose="02040503050406030204" pitchFamily="18" charset="0"/>
                                    </a:rPr>
                                    <m:t>𝐽</m:t>
                                  </m:r>
                                  <m:r>
                                    <a:rPr lang="en-US" sz="2000" b="0" i="1" smtClean="0">
                                      <a:latin typeface="Cambria Math" panose="02040503050406030204" pitchFamily="18" charset="0"/>
                                    </a:rPr>
                                    <m:t>+1</m:t>
                                  </m:r>
                                </m:e>
                              </m:d>
                              <m:d>
                                <m:dPr>
                                  <m:ctrlPr>
                                    <a:rPr lang="en-US" sz="2000" b="0" i="1" smtClean="0">
                                      <a:latin typeface="Cambria Math" panose="02040503050406030204" pitchFamily="18" charset="0"/>
                                    </a:rPr>
                                  </m:ctrlPr>
                                </m:dPr>
                                <m:e>
                                  <m:r>
                                    <a:rPr lang="en-US" sz="2000" b="0" i="1" smtClean="0">
                                      <a:latin typeface="Cambria Math" panose="02040503050406030204" pitchFamily="18" charset="0"/>
                                    </a:rPr>
                                    <m:t>2</m:t>
                                  </m:r>
                                  <m:r>
                                    <a:rPr lang="en-US" sz="2000" b="0" i="1" smtClean="0">
                                      <a:latin typeface="Cambria Math" panose="02040503050406030204" pitchFamily="18" charset="0"/>
                                    </a:rPr>
                                    <m:t>𝐽</m:t>
                                  </m:r>
                                  <m:r>
                                    <a:rPr lang="en-US" sz="2000" b="0" i="1" smtClean="0">
                                      <a:latin typeface="Cambria Math" panose="02040503050406030204" pitchFamily="18" charset="0"/>
                                    </a:rPr>
                                    <m:t>+1</m:t>
                                  </m:r>
                                </m:e>
                              </m:d>
                              <m:r>
                                <a:rPr lang="en-US" sz="2000" b="0" i="1" smtClean="0">
                                  <a:latin typeface="Cambria Math" panose="02040503050406030204" pitchFamily="18" charset="0"/>
                                </a:rPr>
                                <m:t>𝐽</m:t>
                              </m:r>
                              <m:r>
                                <a:rPr lang="en-US" sz="2000" b="0" i="1" smtClean="0">
                                  <a:latin typeface="Cambria Math" panose="02040503050406030204" pitchFamily="18" charset="0"/>
                                </a:rPr>
                                <m:t>(2</m:t>
                              </m:r>
                              <m:r>
                                <a:rPr lang="en-US" sz="2000" b="0" i="1" smtClean="0">
                                  <a:latin typeface="Cambria Math" panose="02040503050406030204" pitchFamily="18" charset="0"/>
                                </a:rPr>
                                <m:t>𝐽</m:t>
                              </m:r>
                              <m:r>
                                <a:rPr lang="en-US" sz="2000" b="0" i="1" smtClean="0">
                                  <a:latin typeface="Cambria Math" panose="02040503050406030204" pitchFamily="18" charset="0"/>
                                </a:rPr>
                                <m:t>−1)</m:t>
                              </m:r>
                            </m:e>
                          </m:rad>
                        </m:den>
                      </m:f>
                      <m:r>
                        <a:rPr lang="en-US" sz="2000" b="0" i="1" smtClean="0">
                          <a:solidFill>
                            <a:schemeClr val="tx1"/>
                          </a:solidFill>
                          <a:latin typeface="Cambria Math" panose="02040503050406030204" pitchFamily="18" charset="0"/>
                        </a:rPr>
                        <m:t>×</m:t>
                      </m:r>
                      <m:d>
                        <m:dPr>
                          <m:begChr m:val="⟨"/>
                          <m:endChr m:val="⟩"/>
                          <m:ctrlPr>
                            <a:rPr lang="en-US" sz="2000" b="0" i="1" smtClean="0">
                              <a:solidFill>
                                <a:schemeClr val="tx1"/>
                              </a:solidFill>
                              <a:latin typeface="Cambria Math" panose="02040503050406030204" pitchFamily="18" charset="0"/>
                            </a:rPr>
                          </m:ctrlPr>
                        </m:dPr>
                        <m:e>
                          <m:r>
                            <a:rPr lang="en-US" sz="2000" b="0" i="1" smtClean="0">
                              <a:solidFill>
                                <a:schemeClr val="tx1"/>
                              </a:solidFill>
                              <a:latin typeface="Cambria Math" panose="02040503050406030204" pitchFamily="18" charset="0"/>
                            </a:rPr>
                            <m:t>𝐽</m:t>
                          </m:r>
                          <m:d>
                            <m:dPr>
                              <m:begChr m:val="‖"/>
                              <m:endChr m:val="‖"/>
                              <m:ctrlPr>
                                <a:rPr lang="en-US" sz="2000" b="0" i="1" smtClean="0">
                                  <a:solidFill>
                                    <a:schemeClr val="tx1"/>
                                  </a:solidFill>
                                  <a:latin typeface="Cambria Math" panose="02040503050406030204" pitchFamily="18" charset="0"/>
                                </a:rPr>
                              </m:ctrlPr>
                            </m:dPr>
                            <m:e>
                              <m:sSubSup>
                                <m:sSubSupPr>
                                  <m:ctrlPr>
                                    <a:rPr lang="en-US" sz="2000" i="1">
                                      <a:latin typeface="Cambria Math" panose="02040503050406030204" pitchFamily="18" charset="0"/>
                                    </a:rPr>
                                  </m:ctrlPr>
                                </m:sSubSupPr>
                                <m:e>
                                  <m:r>
                                    <a:rPr lang="en-US" sz="2000" i="1">
                                      <a:latin typeface="Cambria Math" panose="02040503050406030204" pitchFamily="18" charset="0"/>
                                    </a:rPr>
                                    <m:t>𝑇</m:t>
                                  </m:r>
                                </m:e>
                                <m:sub>
                                  <m:r>
                                    <a:rPr lang="en-US" sz="2000" i="1">
                                      <a:latin typeface="Cambria Math" panose="02040503050406030204" pitchFamily="18" charset="0"/>
                                    </a:rPr>
                                    <m:t>0</m:t>
                                  </m:r>
                                </m:sub>
                                <m:sup>
                                  <m:r>
                                    <a:rPr lang="en-US" sz="2000" i="1">
                                      <a:latin typeface="Cambria Math" panose="02040503050406030204" pitchFamily="18" charset="0"/>
                                    </a:rPr>
                                    <m:t>(2)</m:t>
                                  </m:r>
                                </m:sup>
                              </m:sSubSup>
                            </m:e>
                          </m:d>
                          <m:r>
                            <a:rPr lang="en-US" sz="2000" b="0" i="1" smtClean="0">
                              <a:solidFill>
                                <a:schemeClr val="tx1"/>
                              </a:solidFill>
                              <a:latin typeface="Cambria Math" panose="02040503050406030204" pitchFamily="18" charset="0"/>
                            </a:rPr>
                            <m:t>𝐽</m:t>
                          </m:r>
                        </m:e>
                      </m:d>
                    </m:oMath>
                  </m:oMathPara>
                </a14:m>
                <a:endParaRPr lang="en-US" b="0" dirty="0">
                  <a:solidFill>
                    <a:srgbClr val="FF0000"/>
                  </a:solidFill>
                </a:endParaRPr>
              </a:p>
            </p:txBody>
          </p:sp>
        </mc:Choice>
        <mc:Fallback xmlns="">
          <p:sp>
            <p:nvSpPr>
              <p:cNvPr id="3" name="TextBox 44">
                <a:extLst>
                  <a:ext uri="{FF2B5EF4-FFF2-40B4-BE49-F238E27FC236}">
                    <a16:creationId xmlns:a16="http://schemas.microsoft.com/office/drawing/2014/main" id="{D71C7AD3-189C-8DF6-C396-8D02828CF74C}"/>
                  </a:ext>
                </a:extLst>
              </p:cNvPr>
              <p:cNvSpPr txBox="1">
                <a:spLocks noRot="1" noChangeAspect="1" noMove="1" noResize="1" noEditPoints="1" noAdjustHandles="1" noChangeArrowheads="1" noChangeShapeType="1" noTextEdit="1"/>
              </p:cNvSpPr>
              <p:nvPr/>
            </p:nvSpPr>
            <p:spPr>
              <a:xfrm>
                <a:off x="4136841" y="5725067"/>
                <a:ext cx="7987465" cy="746743"/>
              </a:xfrm>
              <a:prstGeom prst="rect">
                <a:avLst/>
              </a:prstGeom>
              <a:blipFill>
                <a:blip r:embed="rId5"/>
                <a:stretch>
                  <a:fillRect/>
                </a:stretch>
              </a:blipFill>
            </p:spPr>
            <p:txBody>
              <a:bodyPr/>
              <a:lstStyle/>
              <a:p>
                <a:r>
                  <a:rPr lang="de-DE">
                    <a:noFill/>
                  </a:rPr>
                  <a:t> </a:t>
                </a:r>
              </a:p>
            </p:txBody>
          </p:sp>
        </mc:Fallback>
      </mc:AlternateContent>
      <p:sp>
        <p:nvSpPr>
          <p:cNvPr id="4" name="Textfeld 3">
            <a:extLst>
              <a:ext uri="{FF2B5EF4-FFF2-40B4-BE49-F238E27FC236}">
                <a16:creationId xmlns:a16="http://schemas.microsoft.com/office/drawing/2014/main" id="{7F4284A0-33B3-D616-3AD2-F40280A50E18}"/>
              </a:ext>
            </a:extLst>
          </p:cNvPr>
          <p:cNvSpPr txBox="1"/>
          <p:nvPr/>
        </p:nvSpPr>
        <p:spPr>
          <a:xfrm flipH="1">
            <a:off x="6662658" y="5132969"/>
            <a:ext cx="3661887" cy="430887"/>
          </a:xfrm>
          <a:prstGeom prst="rect">
            <a:avLst/>
          </a:prstGeom>
          <a:noFill/>
        </p:spPr>
        <p:txBody>
          <a:bodyPr wrap="square" rtlCol="0">
            <a:spAutoFit/>
          </a:bodyPr>
          <a:lstStyle/>
          <a:p>
            <a:r>
              <a:rPr lang="de-DE" sz="2200" b="1" dirty="0">
                <a:latin typeface="Calibri" panose="020F0502020204030204" pitchFamily="34" charset="0"/>
                <a:cs typeface="Calibri" panose="020F0502020204030204" pitchFamily="34" charset="0"/>
              </a:rPr>
              <a:t>non-linear </a:t>
            </a:r>
            <a:r>
              <a:rPr lang="de-DE" sz="2200" b="1" dirty="0" err="1">
                <a:latin typeface="Calibri" panose="020F0502020204030204" pitchFamily="34" charset="0"/>
                <a:cs typeface="Calibri" panose="020F0502020204030204" pitchFamily="34" charset="0"/>
              </a:rPr>
              <a:t>energy</a:t>
            </a:r>
            <a:r>
              <a:rPr lang="de-DE" sz="2200" b="1" dirty="0">
                <a:latin typeface="Calibri" panose="020F0502020204030204" pitchFamily="34" charset="0"/>
                <a:cs typeface="Calibri" panose="020F0502020204030204" pitchFamily="34" charset="0"/>
              </a:rPr>
              <a:t> </a:t>
            </a:r>
            <a:r>
              <a:rPr lang="de-DE" sz="2200" b="1" dirty="0" err="1">
                <a:latin typeface="Calibri" panose="020F0502020204030204" pitchFamily="34" charset="0"/>
                <a:cs typeface="Calibri" panose="020F0502020204030204" pitchFamily="34" charset="0"/>
              </a:rPr>
              <a:t>splitting</a:t>
            </a:r>
            <a:endParaRPr lang="de-DE" sz="2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49899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grpId="0" nodeType="clickEffect">
                                  <p:stCondLst>
                                    <p:cond delay="0"/>
                                  </p:stCondLst>
                                  <p:childTnLst>
                                    <p:animMotion origin="layout" path="M -0.00078 -0.00209 L 0.23412 -0.25672 " pathEditMode="relative" rAng="0" ptsTypes="AA">
                                      <p:cBhvr>
                                        <p:cTn id="6" dur="500" fill="hold"/>
                                        <p:tgtEl>
                                          <p:spTgt spid="11"/>
                                        </p:tgtEl>
                                        <p:attrNameLst>
                                          <p:attrName>ppt_x</p:attrName>
                                          <p:attrName>ppt_y</p:attrName>
                                        </p:attrNameLst>
                                      </p:cBhvr>
                                      <p:rCtr x="11745" y="-12731"/>
                                    </p:animMotion>
                                  </p:childTnLst>
                                </p:cTn>
                              </p:par>
                            </p:childTnLst>
                          </p:cTn>
                        </p:par>
                        <p:par>
                          <p:cTn id="7" fill="hold">
                            <p:stCondLst>
                              <p:cond delay="500"/>
                            </p:stCondLst>
                            <p:childTnLst>
                              <p:par>
                                <p:cTn id="8" presetID="50" presetClass="path" presetSubtype="0" accel="50000" decel="50000" fill="hold" grpId="1" nodeType="afterEffect">
                                  <p:stCondLst>
                                    <p:cond delay="0"/>
                                  </p:stCondLst>
                                  <p:childTnLst>
                                    <p:animMotion origin="layout" path="M 0.23412 -0.25672 L 0.3263 -0.25672 C 0.36758 -0.25672 0.41849 -0.27639 0.41849 -0.29236 L 0.41849 -0.32801 " pathEditMode="relative" rAng="0" ptsTypes="AAAA">
                                      <p:cBhvr>
                                        <p:cTn id="9" dur="500" fill="hold"/>
                                        <p:tgtEl>
                                          <p:spTgt spid="11"/>
                                        </p:tgtEl>
                                        <p:attrNameLst>
                                          <p:attrName>ppt_x</p:attrName>
                                          <p:attrName>ppt_y</p:attrName>
                                        </p:attrNameLst>
                                      </p:cBhvr>
                                      <p:rCtr x="9219" y="-356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1" grpId="1" animBg="1"/>
    </p:bldLst>
  </p:timing>
</p:sld>
</file>

<file path=ppt/slides/slide6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ext Box 10">
            <a:extLst>
              <a:ext uri="{FF2B5EF4-FFF2-40B4-BE49-F238E27FC236}">
                <a16:creationId xmlns:a16="http://schemas.microsoft.com/office/drawing/2014/main" id="{3E09A3D4-9A62-47EA-8C84-4A6EA4A26060}"/>
              </a:ext>
            </a:extLst>
          </p:cNvPr>
          <p:cNvSpPr txBox="1">
            <a:spLocks noChangeArrowheads="1"/>
          </p:cNvSpPr>
          <p:nvPr/>
        </p:nvSpPr>
        <p:spPr bwMode="auto">
          <a:xfrm>
            <a:off x="0" y="89965"/>
            <a:ext cx="878695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b="1" dirty="0">
                <a:solidFill>
                  <a:schemeClr val="bg1">
                    <a:lumMod val="95000"/>
                  </a:schemeClr>
                </a:solidFill>
                <a:latin typeface="Calibri" pitchFamily="34" charset="0"/>
              </a:rPr>
              <a:t>Probe </a:t>
            </a:r>
            <a:r>
              <a:rPr lang="de-DE" altLang="de-DE" b="1" dirty="0" err="1">
                <a:solidFill>
                  <a:schemeClr val="bg1">
                    <a:lumMod val="95000"/>
                  </a:schemeClr>
                </a:solidFill>
                <a:latin typeface="Calibri" pitchFamily="34" charset="0"/>
              </a:rPr>
              <a:t>laser</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for</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the</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electric</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octupole</a:t>
            </a:r>
            <a:r>
              <a:rPr lang="de-DE" altLang="de-DE" b="1" dirty="0">
                <a:solidFill>
                  <a:schemeClr val="bg1">
                    <a:lumMod val="95000"/>
                  </a:schemeClr>
                </a:solidFill>
                <a:latin typeface="Calibri" pitchFamily="34" charset="0"/>
              </a:rPr>
              <a:t> (E3) </a:t>
            </a:r>
            <a:r>
              <a:rPr lang="de-DE" altLang="de-DE" b="1" dirty="0" err="1">
                <a:solidFill>
                  <a:schemeClr val="bg1">
                    <a:lumMod val="95000"/>
                  </a:schemeClr>
                </a:solidFill>
                <a:latin typeface="Calibri" pitchFamily="34" charset="0"/>
              </a:rPr>
              <a:t>transition</a:t>
            </a:r>
            <a:endParaRPr lang="de-DE" altLang="de-DE" b="1" dirty="0">
              <a:solidFill>
                <a:schemeClr val="bg1">
                  <a:lumMod val="95000"/>
                </a:schemeClr>
              </a:solidFill>
              <a:latin typeface="Calibri" pitchFamily="34" charset="0"/>
            </a:endParaRPr>
          </a:p>
        </p:txBody>
      </p:sp>
      <p:pic>
        <p:nvPicPr>
          <p:cNvPr id="11" name="Picture 10">
            <a:extLst>
              <a:ext uri="{FF2B5EF4-FFF2-40B4-BE49-F238E27FC236}">
                <a16:creationId xmlns:a16="http://schemas.microsoft.com/office/drawing/2014/main" id="{52FC04D2-BBE0-457B-B34F-CF6E8A00907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2882" y="1873882"/>
            <a:ext cx="5452897" cy="3576799"/>
          </a:xfrm>
          <a:prstGeom prst="rect">
            <a:avLst/>
          </a:prstGeom>
        </p:spPr>
      </p:pic>
      <p:pic>
        <p:nvPicPr>
          <p:cNvPr id="8" name="Grafik 2">
            <a:extLst>
              <a:ext uri="{FF2B5EF4-FFF2-40B4-BE49-F238E27FC236}">
                <a16:creationId xmlns:a16="http://schemas.microsoft.com/office/drawing/2014/main" id="{02A18387-D42A-4AF4-AEE8-2E73EF8FDE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93198" y="1791123"/>
            <a:ext cx="5365200" cy="3576799"/>
          </a:xfrm>
          <a:prstGeom prst="rect">
            <a:avLst/>
          </a:prstGeom>
        </p:spPr>
      </p:pic>
      <p:sp>
        <p:nvSpPr>
          <p:cNvPr id="9" name="TextBox 8">
            <a:extLst>
              <a:ext uri="{FF2B5EF4-FFF2-40B4-BE49-F238E27FC236}">
                <a16:creationId xmlns:a16="http://schemas.microsoft.com/office/drawing/2014/main" id="{9E41A565-D065-4D41-A653-9B3522264912}"/>
              </a:ext>
            </a:extLst>
          </p:cNvPr>
          <p:cNvSpPr txBox="1"/>
          <p:nvPr/>
        </p:nvSpPr>
        <p:spPr>
          <a:xfrm>
            <a:off x="7334514" y="1158146"/>
            <a:ext cx="3569823"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b) Active magnetic field stabilization</a:t>
            </a:r>
            <a:endParaRPr lang="de-DE"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E166CFAB-C2E0-4A5A-9F32-C67704F50BC7}"/>
                  </a:ext>
                </a:extLst>
              </p:cNvPr>
              <p:cNvSpPr txBox="1"/>
              <p:nvPr/>
            </p:nvSpPr>
            <p:spPr>
              <a:xfrm>
                <a:off x="7340811" y="5450681"/>
                <a:ext cx="3712306" cy="646331"/>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Feedback stabilization: </a:t>
                </a:r>
                <a:r>
                  <a:rPr lang="en-US" dirty="0">
                    <a:solidFill>
                      <a:srgbClr val="FF0000"/>
                    </a:solidFill>
                    <a:latin typeface="Calibri" panose="020F0502020204030204" pitchFamily="34" charset="0"/>
                    <a:cs typeface="Calibri" panose="020F0502020204030204" pitchFamily="34" charset="0"/>
                  </a:rPr>
                  <a:t>noises at </a:t>
                </a:r>
                <a:r>
                  <a:rPr lang="en-US" dirty="0">
                    <a:latin typeface="Calibri" panose="020F0502020204030204" pitchFamily="34" charset="0"/>
                    <a:cs typeface="Calibri" panose="020F0502020204030204" pitchFamily="34" charset="0"/>
                  </a:rPr>
                  <a:t>up to 550 Hz: reduced to </a:t>
                </a:r>
                <a14:m>
                  <m:oMath xmlns:m="http://schemas.openxmlformats.org/officeDocument/2006/math">
                    <m:r>
                      <a:rPr lang="en-US" i="1" dirty="0" smtClean="0">
                        <a:latin typeface="Cambria Math" panose="02040503050406030204" pitchFamily="18" charset="0"/>
                      </a:rPr>
                      <m:t>&lt;1</m:t>
                    </m:r>
                  </m:oMath>
                </a14:m>
                <a:r>
                  <a:rPr lang="en-US" dirty="0">
                    <a:latin typeface="Calibri" panose="020F0502020204030204" pitchFamily="34" charset="0"/>
                    <a:cs typeface="Calibri" panose="020F0502020204030204" pitchFamily="34" charset="0"/>
                  </a:rPr>
                  <a:t> </a:t>
                </a:r>
                <a:r>
                  <a:rPr lang="en-US" dirty="0" err="1">
                    <a:latin typeface="Calibri" panose="020F0502020204030204" pitchFamily="34" charset="0"/>
                    <a:cs typeface="Calibri" panose="020F0502020204030204" pitchFamily="34" charset="0"/>
                  </a:rPr>
                  <a:t>nT</a:t>
                </a:r>
                <a:r>
                  <a:rPr lang="en-US" dirty="0">
                    <a:latin typeface="Calibri" panose="020F0502020204030204" pitchFamily="34" charset="0"/>
                    <a:cs typeface="Calibri" panose="020F0502020204030204" pitchFamily="34" charset="0"/>
                  </a:rPr>
                  <a:t> (</a:t>
                </a:r>
                <a14:m>
                  <m:oMath xmlns:m="http://schemas.openxmlformats.org/officeDocument/2006/math">
                    <m:r>
                      <a:rPr lang="en-US" b="0" i="0" dirty="0" smtClean="0">
                        <a:latin typeface="Cambria Math" panose="02040503050406030204" pitchFamily="18" charset="0"/>
                      </a:rPr>
                      <m:t>&lt;</m:t>
                    </m:r>
                    <m:r>
                      <a:rPr lang="en-US" i="1" dirty="0" smtClean="0">
                        <a:latin typeface="Cambria Math" panose="02040503050406030204" pitchFamily="18" charset="0"/>
                      </a:rPr>
                      <m:t>10</m:t>
                    </m:r>
                  </m:oMath>
                </a14:m>
                <a:r>
                  <a:rPr lang="en-US" dirty="0">
                    <a:latin typeface="Calibri" panose="020F0502020204030204" pitchFamily="34" charset="0"/>
                    <a:cs typeface="Calibri" panose="020F0502020204030204" pitchFamily="34" charset="0"/>
                  </a:rPr>
                  <a:t> µG)</a:t>
                </a:r>
              </a:p>
            </p:txBody>
          </p:sp>
        </mc:Choice>
        <mc:Fallback xmlns="">
          <p:sp>
            <p:nvSpPr>
              <p:cNvPr id="10" name="TextBox 9">
                <a:extLst>
                  <a:ext uri="{FF2B5EF4-FFF2-40B4-BE49-F238E27FC236}">
                    <a16:creationId xmlns:a16="http://schemas.microsoft.com/office/drawing/2014/main" id="{E166CFAB-C2E0-4A5A-9F32-C67704F50BC7}"/>
                  </a:ext>
                </a:extLst>
              </p:cNvPr>
              <p:cNvSpPr txBox="1">
                <a:spLocks noRot="1" noChangeAspect="1" noMove="1" noResize="1" noEditPoints="1" noAdjustHandles="1" noChangeArrowheads="1" noChangeShapeType="1" noTextEdit="1"/>
              </p:cNvSpPr>
              <p:nvPr/>
            </p:nvSpPr>
            <p:spPr>
              <a:xfrm>
                <a:off x="7340811" y="5450681"/>
                <a:ext cx="3712306" cy="646331"/>
              </a:xfrm>
              <a:prstGeom prst="rect">
                <a:avLst/>
              </a:prstGeom>
              <a:blipFill>
                <a:blip r:embed="rId5"/>
                <a:stretch>
                  <a:fillRect l="-1314" t="-4717" r="-2627" b="-14151"/>
                </a:stretch>
              </a:blipFill>
            </p:spPr>
            <p:txBody>
              <a:bodyPr/>
              <a:lstStyle/>
              <a:p>
                <a:r>
                  <a:rPr lang="de-DE">
                    <a:noFill/>
                  </a:rPr>
                  <a:t> </a:t>
                </a:r>
              </a:p>
            </p:txBody>
          </p:sp>
        </mc:Fallback>
      </mc:AlternateContent>
      <p:sp>
        <p:nvSpPr>
          <p:cNvPr id="13" name="TextBox 12">
            <a:extLst>
              <a:ext uri="{FF2B5EF4-FFF2-40B4-BE49-F238E27FC236}">
                <a16:creationId xmlns:a16="http://schemas.microsoft.com/office/drawing/2014/main" id="{C5777F0A-89D1-494E-A651-3A6AC76C5BC5}"/>
              </a:ext>
            </a:extLst>
          </p:cNvPr>
          <p:cNvSpPr txBox="1"/>
          <p:nvPr/>
        </p:nvSpPr>
        <p:spPr>
          <a:xfrm>
            <a:off x="202882" y="1158146"/>
            <a:ext cx="2692725" cy="369332"/>
          </a:xfrm>
          <a:prstGeom prst="rect">
            <a:avLst/>
          </a:prstGeom>
          <a:noFill/>
        </p:spPr>
        <p:txBody>
          <a:bodyPr wrap="none" rtlCol="0">
            <a:spAutoFit/>
          </a:bodyPr>
          <a:lstStyle/>
          <a:p>
            <a:r>
              <a:rPr lang="en-US" dirty="0">
                <a:latin typeface="Calibri" panose="020F0502020204030204" pitchFamily="34" charset="0"/>
                <a:cs typeface="Calibri" panose="020F0502020204030204" pitchFamily="34" charset="0"/>
              </a:rPr>
              <a:t>a) Ultra-stable laser system</a:t>
            </a:r>
            <a:endParaRPr lang="de-DE"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15733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Textfeld 8">
            <a:extLst>
              <a:ext uri="{FF2B5EF4-FFF2-40B4-BE49-F238E27FC236}">
                <a16:creationId xmlns:a16="http://schemas.microsoft.com/office/drawing/2014/main" id="{DE0766F4-D17C-4ED3-9CE6-06B5E95FA0FC}"/>
              </a:ext>
            </a:extLst>
          </p:cNvPr>
          <p:cNvSpPr txBox="1"/>
          <p:nvPr/>
        </p:nvSpPr>
        <p:spPr>
          <a:xfrm>
            <a:off x="10305642" y="6030633"/>
            <a:ext cx="1638300" cy="523875"/>
          </a:xfrm>
          <a:prstGeom prst="rect">
            <a:avLst/>
          </a:prstGeom>
          <a:noFill/>
        </p:spPr>
        <p:txBody>
          <a:bodyPr wrap="none">
            <a:spAutoFit/>
          </a:bodyPr>
          <a:lstStyle/>
          <a:p>
            <a:pPr eaLnBrk="1" hangingPunct="1">
              <a:defRPr/>
            </a:pPr>
            <a:r>
              <a:rPr lang="en-US" sz="1400" dirty="0">
                <a:solidFill>
                  <a:schemeClr val="tx1">
                    <a:lumMod val="65000"/>
                    <a:lumOff val="35000"/>
                  </a:schemeClr>
                </a:solidFill>
                <a:latin typeface="Arial" charset="0"/>
              </a:rPr>
              <a:t>Gruber et al 2011 </a:t>
            </a:r>
          </a:p>
          <a:p>
            <a:pPr eaLnBrk="1" hangingPunct="1">
              <a:defRPr/>
            </a:pPr>
            <a:r>
              <a:rPr lang="en-US" sz="1400" dirty="0">
                <a:solidFill>
                  <a:schemeClr val="tx1">
                    <a:lumMod val="65000"/>
                    <a:lumOff val="35000"/>
                  </a:schemeClr>
                </a:solidFill>
                <a:latin typeface="Arial" charset="0"/>
              </a:rPr>
              <a:t>(</a:t>
            </a:r>
            <a:r>
              <a:rPr lang="en-US" sz="1400" dirty="0" err="1">
                <a:solidFill>
                  <a:schemeClr val="tx1">
                    <a:lumMod val="65000"/>
                    <a:lumOff val="35000"/>
                  </a:schemeClr>
                </a:solidFill>
                <a:latin typeface="Arial" charset="0"/>
              </a:rPr>
              <a:t>GOCEplus</a:t>
            </a:r>
            <a:r>
              <a:rPr lang="en-US" sz="1400" dirty="0">
                <a:solidFill>
                  <a:schemeClr val="tx1">
                    <a:lumMod val="65000"/>
                    <a:lumOff val="35000"/>
                  </a:schemeClr>
                </a:solidFill>
                <a:latin typeface="Arial" charset="0"/>
              </a:rPr>
              <a:t> study)</a:t>
            </a:r>
          </a:p>
        </p:txBody>
      </p:sp>
      <p:pic>
        <p:nvPicPr>
          <p:cNvPr id="16389" name="Bild 1" descr="euvnda_vs_goce_gruber.tiff">
            <a:extLst>
              <a:ext uri="{FF2B5EF4-FFF2-40B4-BE49-F238E27FC236}">
                <a16:creationId xmlns:a16="http://schemas.microsoft.com/office/drawing/2014/main" id="{C7C3E97C-40C2-4B5E-9BF8-9BCB348A952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851601" y="1042989"/>
            <a:ext cx="5145088" cy="491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feld 2">
            <a:extLst>
              <a:ext uri="{FF2B5EF4-FFF2-40B4-BE49-F238E27FC236}">
                <a16:creationId xmlns:a16="http://schemas.microsoft.com/office/drawing/2014/main" id="{B1FE33C2-B978-4B47-9EE7-3A35B2052BFF}"/>
              </a:ext>
            </a:extLst>
          </p:cNvPr>
          <p:cNvSpPr txBox="1">
            <a:spLocks noChangeArrowheads="1"/>
          </p:cNvSpPr>
          <p:nvPr/>
        </p:nvSpPr>
        <p:spPr bwMode="auto">
          <a:xfrm>
            <a:off x="1067208" y="6128895"/>
            <a:ext cx="90919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2000" dirty="0" err="1">
                <a:latin typeface="Calibri" panose="020F0502020204030204" pitchFamily="34" charset="0"/>
                <a:cs typeface="Calibri" panose="020F0502020204030204" pitchFamily="34" charset="0"/>
              </a:rPr>
              <a:t>Differences</a:t>
            </a:r>
            <a:r>
              <a:rPr lang="de-DE" altLang="de-DE" sz="2000" dirty="0">
                <a:latin typeface="Calibri" panose="020F0502020204030204" pitchFamily="34" charset="0"/>
                <a:cs typeface="Calibri" panose="020F0502020204030204" pitchFamily="34" charset="0"/>
              </a:rPr>
              <a:t> </a:t>
            </a:r>
            <a:r>
              <a:rPr lang="de-DE" altLang="de-DE" sz="2000" b="1" u="sng" dirty="0">
                <a:latin typeface="Calibri" panose="020F0502020204030204" pitchFamily="34" charset="0"/>
                <a:cs typeface="Calibri" panose="020F0502020204030204" pitchFamily="34" charset="0"/>
              </a:rPr>
              <a:t>European </a:t>
            </a:r>
            <a:r>
              <a:rPr lang="de-DE" altLang="de-DE" sz="2000" b="1" u="sng" dirty="0" err="1">
                <a:latin typeface="Calibri" panose="020F0502020204030204" pitchFamily="34" charset="0"/>
                <a:cs typeface="Calibri" panose="020F0502020204030204" pitchFamily="34" charset="0"/>
              </a:rPr>
              <a:t>leveling</a:t>
            </a:r>
            <a:r>
              <a:rPr lang="de-DE" altLang="de-DE" sz="2000" b="1" u="sng" dirty="0">
                <a:latin typeface="Calibri" panose="020F0502020204030204" pitchFamily="34" charset="0"/>
                <a:cs typeface="Calibri" panose="020F0502020204030204" pitchFamily="34" charset="0"/>
              </a:rPr>
              <a:t> network</a:t>
            </a:r>
            <a:r>
              <a:rPr lang="de-DE" altLang="de-DE" sz="2000" b="1" dirty="0">
                <a:latin typeface="Calibri" panose="020F0502020204030204" pitchFamily="34" charset="0"/>
                <a:cs typeface="Calibri" panose="020F0502020204030204" pitchFamily="34" charset="0"/>
              </a:rPr>
              <a:t> </a:t>
            </a:r>
            <a:r>
              <a:rPr lang="de-DE" altLang="de-DE" sz="2000" dirty="0">
                <a:latin typeface="Calibri" panose="020F0502020204030204" pitchFamily="34" charset="0"/>
                <a:cs typeface="Calibri" panose="020F0502020204030204" pitchFamily="34" charset="0"/>
              </a:rPr>
              <a:t>(EUVN-DA) vs. Heights </a:t>
            </a:r>
            <a:r>
              <a:rPr lang="de-DE" altLang="de-DE" sz="2000" dirty="0" err="1">
                <a:latin typeface="Calibri" panose="020F0502020204030204" pitchFamily="34" charset="0"/>
                <a:cs typeface="Calibri" panose="020F0502020204030204" pitchFamily="34" charset="0"/>
              </a:rPr>
              <a:t>from</a:t>
            </a:r>
            <a:r>
              <a:rPr lang="de-DE" altLang="de-DE" sz="2000" dirty="0">
                <a:latin typeface="Calibri" panose="020F0502020204030204" pitchFamily="34" charset="0"/>
                <a:cs typeface="Calibri" panose="020F0502020204030204" pitchFamily="34" charset="0"/>
              </a:rPr>
              <a:t> GPS + </a:t>
            </a:r>
            <a:r>
              <a:rPr lang="de-DE" altLang="de-DE" sz="2000" b="1" u="sng" dirty="0">
                <a:latin typeface="Calibri" panose="020F0502020204030204" pitchFamily="34" charset="0"/>
                <a:cs typeface="Calibri" panose="020F0502020204030204" pitchFamily="34" charset="0"/>
              </a:rPr>
              <a:t>GOCE </a:t>
            </a:r>
            <a:r>
              <a:rPr lang="de-DE" altLang="de-DE" sz="2000" b="1" u="sng" dirty="0" err="1">
                <a:latin typeface="Calibri" panose="020F0502020204030204" pitchFamily="34" charset="0"/>
                <a:cs typeface="Calibri" panose="020F0502020204030204" pitchFamily="34" charset="0"/>
              </a:rPr>
              <a:t>geoid</a:t>
            </a:r>
            <a:endParaRPr lang="de-DE" altLang="de-DE" sz="2000" b="1" u="sng" dirty="0">
              <a:latin typeface="Calibri" panose="020F0502020204030204" pitchFamily="34" charset="0"/>
              <a:cs typeface="Calibri" panose="020F0502020204030204" pitchFamily="34" charset="0"/>
            </a:endParaRPr>
          </a:p>
        </p:txBody>
      </p:sp>
      <p:sp>
        <p:nvSpPr>
          <p:cNvPr id="12" name="Rechteck 11">
            <a:extLst>
              <a:ext uri="{FF2B5EF4-FFF2-40B4-BE49-F238E27FC236}">
                <a16:creationId xmlns:a16="http://schemas.microsoft.com/office/drawing/2014/main" id="{83ED7763-753E-4084-8DE5-AB5936CED30D}"/>
              </a:ext>
            </a:extLst>
          </p:cNvPr>
          <p:cNvSpPr/>
          <p:nvPr/>
        </p:nvSpPr>
        <p:spPr>
          <a:xfrm>
            <a:off x="3164339" y="1384301"/>
            <a:ext cx="1801812" cy="322263"/>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eaLnBrk="1" hangingPunct="1">
              <a:defRPr/>
            </a:pPr>
            <a:endParaRPr lang="de-DE"/>
          </a:p>
        </p:txBody>
      </p:sp>
      <p:sp>
        <p:nvSpPr>
          <p:cNvPr id="2" name="Textfeld 1"/>
          <p:cNvSpPr txBox="1"/>
          <p:nvPr/>
        </p:nvSpPr>
        <p:spPr>
          <a:xfrm>
            <a:off x="8315712" y="3117751"/>
            <a:ext cx="3414781" cy="1184940"/>
          </a:xfrm>
          <a:prstGeom prst="rect">
            <a:avLst/>
          </a:prstGeom>
          <a:solidFill>
            <a:schemeClr val="tx2">
              <a:lumMod val="20000"/>
              <a:lumOff val="80000"/>
            </a:schemeClr>
          </a:solidFill>
        </p:spPr>
        <p:txBody>
          <a:bodyPr wrap="none" rtlCol="0">
            <a:spAutoFit/>
          </a:bodyPr>
          <a:lstStyle/>
          <a:p>
            <a:pPr marL="285750" indent="-285750">
              <a:buFont typeface="Wingdings" pitchFamily="2" charset="2"/>
              <a:buChar char="à"/>
            </a:pPr>
            <a:r>
              <a:rPr lang="de-DE" sz="2200" b="1" dirty="0">
                <a:latin typeface="Calibri" panose="020F0502020204030204" pitchFamily="34" charset="0"/>
                <a:cs typeface="Calibri" panose="020F0502020204030204" pitchFamily="34" charset="0"/>
              </a:rPr>
              <a:t> Clocks </a:t>
            </a:r>
            <a:r>
              <a:rPr lang="de-DE" sz="2200" b="1" dirty="0" err="1">
                <a:latin typeface="Calibri" panose="020F0502020204030204" pitchFamily="34" charset="0"/>
                <a:cs typeface="Calibri" panose="020F0502020204030204" pitchFamily="34" charset="0"/>
              </a:rPr>
              <a:t>can</a:t>
            </a:r>
            <a:r>
              <a:rPr lang="de-DE" sz="2200" b="1" dirty="0">
                <a:latin typeface="Calibri" panose="020F0502020204030204" pitchFamily="34" charset="0"/>
                <a:cs typeface="Calibri" panose="020F0502020204030204" pitchFamily="34" charset="0"/>
              </a:rPr>
              <a:t> </a:t>
            </a:r>
            <a:r>
              <a:rPr lang="de-DE" sz="2200" b="1" dirty="0" err="1">
                <a:latin typeface="Calibri" panose="020F0502020204030204" pitchFamily="34" charset="0"/>
                <a:cs typeface="Calibri" panose="020F0502020204030204" pitchFamily="34" charset="0"/>
              </a:rPr>
              <a:t>serve</a:t>
            </a:r>
            <a:r>
              <a:rPr lang="de-DE" sz="2200" b="1" dirty="0">
                <a:latin typeface="Calibri" panose="020F0502020204030204" pitchFamily="34" charset="0"/>
                <a:cs typeface="Calibri" panose="020F0502020204030204" pitchFamily="34" charset="0"/>
              </a:rPr>
              <a:t> </a:t>
            </a:r>
          </a:p>
          <a:p>
            <a:r>
              <a:rPr lang="de-DE" sz="2200" b="1" dirty="0">
                <a:latin typeface="Calibri" panose="020F0502020204030204" pitchFamily="34" charset="0"/>
                <a:cs typeface="Calibri" panose="020F0502020204030204" pitchFamily="34" charset="0"/>
              </a:rPr>
              <a:t>     </a:t>
            </a:r>
            <a:r>
              <a:rPr lang="de-DE" sz="2200" b="1" dirty="0" err="1">
                <a:latin typeface="Calibri" panose="020F0502020204030204" pitchFamily="34" charset="0"/>
                <a:cs typeface="Calibri" panose="020F0502020204030204" pitchFamily="34" charset="0"/>
              </a:rPr>
              <a:t>as</a:t>
            </a:r>
            <a:r>
              <a:rPr lang="de-DE" sz="2200" b="1" dirty="0">
                <a:latin typeface="Calibri" panose="020F0502020204030204" pitchFamily="34" charset="0"/>
                <a:cs typeface="Calibri" panose="020F0502020204030204" pitchFamily="34" charset="0"/>
              </a:rPr>
              <a:t> </a:t>
            </a:r>
            <a:r>
              <a:rPr lang="de-DE" sz="2200" b="1" dirty="0" err="1">
                <a:latin typeface="Calibri" panose="020F0502020204030204" pitchFamily="34" charset="0"/>
                <a:cs typeface="Calibri" panose="020F0502020204030204" pitchFamily="34" charset="0"/>
              </a:rPr>
              <a:t>height</a:t>
            </a:r>
            <a:r>
              <a:rPr lang="de-DE" sz="2200" b="1" dirty="0">
                <a:latin typeface="Calibri" panose="020F0502020204030204" pitchFamily="34" charset="0"/>
                <a:cs typeface="Calibri" panose="020F0502020204030204" pitchFamily="34" charset="0"/>
              </a:rPr>
              <a:t> </a:t>
            </a:r>
            <a:r>
              <a:rPr lang="de-DE" sz="2200" b="1" dirty="0" err="1">
                <a:latin typeface="Calibri" panose="020F0502020204030204" pitchFamily="34" charset="0"/>
                <a:cs typeface="Calibri" panose="020F0502020204030204" pitchFamily="34" charset="0"/>
              </a:rPr>
              <a:t>references</a:t>
            </a:r>
            <a:r>
              <a:rPr lang="de-DE" sz="2200" b="1" dirty="0">
                <a:latin typeface="Calibri" panose="020F0502020204030204" pitchFamily="34" charset="0"/>
                <a:cs typeface="Calibri" panose="020F0502020204030204" pitchFamily="34" charset="0"/>
              </a:rPr>
              <a:t> !</a:t>
            </a:r>
          </a:p>
          <a:p>
            <a:pPr>
              <a:spcBef>
                <a:spcPts val="600"/>
              </a:spcBef>
            </a:pPr>
            <a:r>
              <a:rPr lang="de-DE" sz="2200" b="1" dirty="0">
                <a:latin typeface="Calibri" panose="020F0502020204030204" pitchFamily="34" charset="0"/>
                <a:cs typeface="Calibri" panose="020F0502020204030204" pitchFamily="34" charset="0"/>
                <a:sym typeface="Wingdings" panose="05000000000000000000" pitchFamily="2" charset="2"/>
              </a:rPr>
              <a:t> 10</a:t>
            </a:r>
            <a:r>
              <a:rPr lang="de-DE" sz="2200" b="1" baseline="30000" dirty="0">
                <a:latin typeface="Calibri" panose="020F0502020204030204" pitchFamily="34" charset="0"/>
                <a:cs typeface="Calibri" panose="020F0502020204030204" pitchFamily="34" charset="0"/>
                <a:sym typeface="Wingdings" panose="05000000000000000000" pitchFamily="2" charset="2"/>
              </a:rPr>
              <a:t>-18</a:t>
            </a:r>
            <a:r>
              <a:rPr lang="de-DE" sz="2200" b="1" dirty="0">
                <a:latin typeface="Calibri" panose="020F0502020204030204" pitchFamily="34" charset="0"/>
                <a:cs typeface="Calibri" panose="020F0502020204030204" pitchFamily="34" charset="0"/>
                <a:sym typeface="Wingdings" panose="05000000000000000000" pitchFamily="2" charset="2"/>
              </a:rPr>
              <a:t> </a:t>
            </a:r>
            <a:r>
              <a:rPr lang="de-DE" sz="2200" b="1" dirty="0" err="1">
                <a:latin typeface="Calibri" panose="020F0502020204030204" pitchFamily="34" charset="0"/>
                <a:cs typeface="Calibri" panose="020F0502020204030204" pitchFamily="34" charset="0"/>
                <a:sym typeface="Wingdings" panose="05000000000000000000" pitchFamily="2" charset="2"/>
              </a:rPr>
              <a:t>resolution</a:t>
            </a:r>
            <a:r>
              <a:rPr lang="de-DE" sz="2200" b="1" dirty="0">
                <a:latin typeface="Calibri" panose="020F0502020204030204" pitchFamily="34" charset="0"/>
                <a:cs typeface="Calibri" panose="020F0502020204030204" pitchFamily="34" charset="0"/>
                <a:sym typeface="Wingdings" panose="05000000000000000000" pitchFamily="2" charset="2"/>
              </a:rPr>
              <a:t> </a:t>
            </a:r>
            <a:r>
              <a:rPr lang="de-DE" sz="2200" b="1" dirty="0" err="1">
                <a:latin typeface="Calibri" panose="020F0502020204030204" pitchFamily="34" charset="0"/>
                <a:cs typeface="Calibri" panose="020F0502020204030204" pitchFamily="34" charset="0"/>
                <a:sym typeface="Wingdings" panose="05000000000000000000" pitchFamily="2" charset="2"/>
              </a:rPr>
              <a:t>needed</a:t>
            </a:r>
            <a:r>
              <a:rPr lang="de-DE" sz="2200" b="1" dirty="0">
                <a:latin typeface="Calibri" panose="020F0502020204030204" pitchFamily="34" charset="0"/>
                <a:cs typeface="Calibri" panose="020F0502020204030204" pitchFamily="34" charset="0"/>
                <a:sym typeface="Wingdings" panose="05000000000000000000" pitchFamily="2" charset="2"/>
              </a:rPr>
              <a:t> !</a:t>
            </a:r>
            <a:endParaRPr lang="de-DE" sz="2200" b="1" dirty="0">
              <a:latin typeface="Calibri" panose="020F0502020204030204" pitchFamily="34" charset="0"/>
              <a:cs typeface="Calibri" panose="020F0502020204030204" pitchFamily="34" charset="0"/>
            </a:endParaRPr>
          </a:p>
        </p:txBody>
      </p:sp>
      <p:sp>
        <p:nvSpPr>
          <p:cNvPr id="3" name="Untertitel 2">
            <a:extLst>
              <a:ext uri="{FF2B5EF4-FFF2-40B4-BE49-F238E27FC236}">
                <a16:creationId xmlns:a16="http://schemas.microsoft.com/office/drawing/2014/main" id="{E81796A7-30C6-42F1-8719-211B002D8DBC}"/>
              </a:ext>
            </a:extLst>
          </p:cNvPr>
          <p:cNvSpPr>
            <a:spLocks noGrp="1"/>
          </p:cNvSpPr>
          <p:nvPr>
            <p:ph type="subTitle" idx="1"/>
          </p:nvPr>
        </p:nvSpPr>
        <p:spPr>
          <a:xfrm>
            <a:off x="0" y="82298"/>
            <a:ext cx="11943942" cy="709883"/>
          </a:xfrm>
        </p:spPr>
        <p:txBody>
          <a:bodyPr/>
          <a:lstStyle/>
          <a:p>
            <a:r>
              <a:rPr lang="de-DE" altLang="de-DE" sz="3600" dirty="0">
                <a:solidFill>
                  <a:schemeClr val="bg1"/>
                </a:solidFill>
                <a:latin typeface="Calibri" panose="020F0502020204030204" pitchFamily="34" charset="0"/>
                <a:cs typeface="Calibri" panose="020F0502020204030204" pitchFamily="34" charset="0"/>
              </a:rPr>
              <a:t>Height </a:t>
            </a:r>
            <a:r>
              <a:rPr lang="de-DE" altLang="de-DE" sz="3600" dirty="0" err="1">
                <a:solidFill>
                  <a:schemeClr val="bg1"/>
                </a:solidFill>
                <a:latin typeface="Calibri" panose="020F0502020204030204" pitchFamily="34" charset="0"/>
                <a:cs typeface="Calibri" panose="020F0502020204030204" pitchFamily="34" charset="0"/>
              </a:rPr>
              <a:t>inconsistencies</a:t>
            </a:r>
            <a:r>
              <a:rPr lang="de-DE" altLang="de-DE" sz="3600" dirty="0">
                <a:solidFill>
                  <a:schemeClr val="bg1"/>
                </a:solidFill>
                <a:latin typeface="Calibri" panose="020F0502020204030204" pitchFamily="34" charset="0"/>
                <a:cs typeface="Calibri" panose="020F0502020204030204" pitchFamily="34" charset="0"/>
              </a:rPr>
              <a:t>  (</a:t>
            </a:r>
            <a:r>
              <a:rPr lang="de-DE" altLang="de-DE" sz="3600" dirty="0" err="1">
                <a:solidFill>
                  <a:schemeClr val="bg1"/>
                </a:solidFill>
                <a:latin typeface="Calibri" panose="020F0502020204030204" pitchFamily="34" charset="0"/>
                <a:cs typeface="Calibri" panose="020F0502020204030204" pitchFamily="34" charset="0"/>
              </a:rPr>
              <a:t>satellite</a:t>
            </a:r>
            <a:r>
              <a:rPr lang="de-DE" altLang="de-DE" sz="3600" dirty="0">
                <a:solidFill>
                  <a:schemeClr val="bg1"/>
                </a:solidFill>
                <a:latin typeface="Calibri" panose="020F0502020204030204" pitchFamily="34" charset="0"/>
                <a:cs typeface="Calibri" panose="020F0502020204030204" pitchFamily="34" charset="0"/>
              </a:rPr>
              <a:t> </a:t>
            </a:r>
            <a:r>
              <a:rPr lang="de-DE" altLang="de-DE" sz="3600" dirty="0" err="1">
                <a:solidFill>
                  <a:schemeClr val="bg1"/>
                </a:solidFill>
                <a:latin typeface="Calibri" panose="020F0502020204030204" pitchFamily="34" charset="0"/>
                <a:cs typeface="Calibri" panose="020F0502020204030204" pitchFamily="34" charset="0"/>
              </a:rPr>
              <a:t>to</a:t>
            </a:r>
            <a:r>
              <a:rPr lang="de-DE" altLang="de-DE" sz="3600" dirty="0">
                <a:solidFill>
                  <a:schemeClr val="bg1"/>
                </a:solidFill>
                <a:latin typeface="Calibri" panose="020F0502020204030204" pitchFamily="34" charset="0"/>
                <a:cs typeface="Calibri" panose="020F0502020204030204" pitchFamily="34" charset="0"/>
              </a:rPr>
              <a:t> </a:t>
            </a:r>
            <a:r>
              <a:rPr lang="de-DE" altLang="de-DE" sz="3600" dirty="0" err="1">
                <a:solidFill>
                  <a:schemeClr val="bg1"/>
                </a:solidFill>
                <a:latin typeface="Calibri" panose="020F0502020204030204" pitchFamily="34" charset="0"/>
                <a:cs typeface="Calibri" panose="020F0502020204030204" pitchFamily="34" charset="0"/>
              </a:rPr>
              <a:t>leveling</a:t>
            </a:r>
            <a:r>
              <a:rPr lang="de-DE" altLang="de-DE" sz="3600" dirty="0">
                <a:solidFill>
                  <a:schemeClr val="bg1"/>
                </a:solidFill>
                <a:latin typeface="Calibri" panose="020F0502020204030204" pitchFamily="34" charset="0"/>
                <a:cs typeface="Calibri" panose="020F0502020204030204" pitchFamily="34" charset="0"/>
              </a:rPr>
              <a:t> </a:t>
            </a:r>
            <a:r>
              <a:rPr lang="de-DE" altLang="de-DE" sz="3600" dirty="0" err="1">
                <a:solidFill>
                  <a:schemeClr val="bg1"/>
                </a:solidFill>
                <a:latin typeface="Calibri" panose="020F0502020204030204" pitchFamily="34" charset="0"/>
                <a:cs typeface="Calibri" panose="020F0502020204030204" pitchFamily="34" charset="0"/>
              </a:rPr>
              <a:t>data</a:t>
            </a:r>
            <a:r>
              <a:rPr lang="de-DE" altLang="de-DE" sz="3600" dirty="0">
                <a:solidFill>
                  <a:schemeClr val="bg1"/>
                </a:solidFill>
                <a:latin typeface="Calibri" panose="020F0502020204030204" pitchFamily="34" charset="0"/>
                <a:cs typeface="Calibri" panose="020F0502020204030204" pitchFamily="34" charset="0"/>
              </a:rPr>
              <a:t>)</a:t>
            </a:r>
            <a:endParaRPr lang="de-DE" sz="3600" dirty="0">
              <a:solidFill>
                <a:schemeClr val="bg1"/>
              </a:solidFill>
              <a:latin typeface="Calibri" panose="020F0502020204030204" pitchFamily="34" charset="0"/>
              <a:cs typeface="Calibri" panose="020F0502020204030204" pitchFamily="34" charset="0"/>
            </a:endParaRPr>
          </a:p>
        </p:txBody>
      </p:sp>
      <p:sp>
        <p:nvSpPr>
          <p:cNvPr id="4" name="Textfeld 3">
            <a:extLst>
              <a:ext uri="{FF2B5EF4-FFF2-40B4-BE49-F238E27FC236}">
                <a16:creationId xmlns:a16="http://schemas.microsoft.com/office/drawing/2014/main" id="{B40559CF-1F74-404C-BC1B-A549631D6E82}"/>
              </a:ext>
            </a:extLst>
          </p:cNvPr>
          <p:cNvSpPr txBox="1"/>
          <p:nvPr/>
        </p:nvSpPr>
        <p:spPr>
          <a:xfrm>
            <a:off x="8256161" y="1865671"/>
            <a:ext cx="3313086" cy="646331"/>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Gravity </a:t>
            </a:r>
            <a:r>
              <a:rPr lang="de-DE" dirty="0" err="1">
                <a:latin typeface="Calibri" panose="020F0502020204030204" pitchFamily="34" charset="0"/>
                <a:cs typeface="Calibri" panose="020F0502020204030204" pitchFamily="34" charset="0"/>
              </a:rPr>
              <a:t>satellite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data</a:t>
            </a:r>
            <a:r>
              <a:rPr lang="de-DE" dirty="0">
                <a:latin typeface="Calibri" panose="020F0502020204030204" pitchFamily="34" charset="0"/>
                <a:cs typeface="Calibri" panose="020F0502020204030204" pitchFamily="34" charset="0"/>
              </a:rPr>
              <a:t> </a:t>
            </a:r>
            <a:br>
              <a:rPr lang="de-DE" dirty="0">
                <a:latin typeface="Calibri" panose="020F0502020204030204" pitchFamily="34" charset="0"/>
                <a:cs typeface="Calibri" panose="020F0502020204030204" pitchFamily="34" charset="0"/>
              </a:rPr>
            </a:br>
            <a:r>
              <a:rPr lang="de-DE" dirty="0">
                <a:latin typeface="Calibri" panose="020F0502020204030204" pitchFamily="34" charset="0"/>
                <a:cs typeface="Calibri" panose="020F0502020204030204" pitchFamily="34" charset="0"/>
                <a:sym typeface="Wingdings" panose="05000000000000000000" pitchFamily="2" charset="2"/>
              </a:rPr>
              <a:t> ca. &gt; 100 km </a:t>
            </a:r>
            <a:r>
              <a:rPr lang="de-DE" dirty="0" err="1">
                <a:latin typeface="Calibri" panose="020F0502020204030204" pitchFamily="34" charset="0"/>
                <a:cs typeface="Calibri" panose="020F0502020204030204" pitchFamily="34" charset="0"/>
                <a:sym typeface="Wingdings" panose="05000000000000000000" pitchFamily="2" charset="2"/>
              </a:rPr>
              <a:t>spatial</a:t>
            </a:r>
            <a:r>
              <a:rPr lang="de-DE" dirty="0">
                <a:latin typeface="Calibri" panose="020F0502020204030204" pitchFamily="34" charset="0"/>
                <a:cs typeface="Calibri" panose="020F0502020204030204" pitchFamily="34" charset="0"/>
                <a:sym typeface="Wingdings" panose="05000000000000000000" pitchFamily="2" charset="2"/>
              </a:rPr>
              <a:t> </a:t>
            </a:r>
            <a:r>
              <a:rPr lang="de-DE" dirty="0" err="1">
                <a:latin typeface="Calibri" panose="020F0502020204030204" pitchFamily="34" charset="0"/>
                <a:cs typeface="Calibri" panose="020F0502020204030204" pitchFamily="34" charset="0"/>
                <a:sym typeface="Wingdings" panose="05000000000000000000" pitchFamily="2" charset="2"/>
              </a:rPr>
              <a:t>resolution</a:t>
            </a:r>
            <a:endParaRPr lang="de-DE" dirty="0">
              <a:latin typeface="Calibri" panose="020F0502020204030204" pitchFamily="34" charset="0"/>
              <a:cs typeface="Calibri" panose="020F0502020204030204" pitchFamily="34" charset="0"/>
            </a:endParaRPr>
          </a:p>
        </p:txBody>
      </p:sp>
      <p:cxnSp>
        <p:nvCxnSpPr>
          <p:cNvPr id="6" name="Gerade Verbindung mit Pfeil 5">
            <a:extLst>
              <a:ext uri="{FF2B5EF4-FFF2-40B4-BE49-F238E27FC236}">
                <a16:creationId xmlns:a16="http://schemas.microsoft.com/office/drawing/2014/main" id="{D4599DC6-51F4-46F6-8015-27F4E62DE5CC}"/>
              </a:ext>
            </a:extLst>
          </p:cNvPr>
          <p:cNvCxnSpPr>
            <a:cxnSpLocks/>
          </p:cNvCxnSpPr>
          <p:nvPr/>
        </p:nvCxnSpPr>
        <p:spPr>
          <a:xfrm flipV="1">
            <a:off x="2139518" y="4394447"/>
            <a:ext cx="2459115" cy="2753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 name="Gerade Verbindung mit Pfeil 7">
            <a:extLst>
              <a:ext uri="{FF2B5EF4-FFF2-40B4-BE49-F238E27FC236}">
                <a16:creationId xmlns:a16="http://schemas.microsoft.com/office/drawing/2014/main" id="{83642D3F-268B-42B0-AF0B-0DF6109745B0}"/>
              </a:ext>
            </a:extLst>
          </p:cNvPr>
          <p:cNvCxnSpPr/>
          <p:nvPr/>
        </p:nvCxnSpPr>
        <p:spPr>
          <a:xfrm flipV="1">
            <a:off x="2068497" y="3429000"/>
            <a:ext cx="2334827" cy="21972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1" name="Textfeld 10">
            <a:extLst>
              <a:ext uri="{FF2B5EF4-FFF2-40B4-BE49-F238E27FC236}">
                <a16:creationId xmlns:a16="http://schemas.microsoft.com/office/drawing/2014/main" id="{9DAF0CF4-251C-4BB6-AF43-A884738462C0}"/>
              </a:ext>
            </a:extLst>
          </p:cNvPr>
          <p:cNvSpPr txBox="1"/>
          <p:nvPr/>
        </p:nvSpPr>
        <p:spPr>
          <a:xfrm>
            <a:off x="376427" y="3579416"/>
            <a:ext cx="2568332"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Tide </a:t>
            </a:r>
            <a:r>
              <a:rPr lang="de-DE" dirty="0" err="1">
                <a:latin typeface="Calibri" panose="020F0502020204030204" pitchFamily="34" charset="0"/>
                <a:cs typeface="Calibri" panose="020F0502020204030204" pitchFamily="34" charset="0"/>
              </a:rPr>
              <a:t>gauge</a:t>
            </a:r>
            <a:r>
              <a:rPr lang="de-DE" dirty="0">
                <a:latin typeface="Calibri" panose="020F0502020204030204" pitchFamily="34" charset="0"/>
                <a:cs typeface="Calibri" panose="020F0502020204030204" pitchFamily="34" charset="0"/>
              </a:rPr>
              <a:t> in Amsterdam</a:t>
            </a:r>
          </a:p>
        </p:txBody>
      </p:sp>
      <p:sp>
        <p:nvSpPr>
          <p:cNvPr id="15" name="Textfeld 14">
            <a:extLst>
              <a:ext uri="{FF2B5EF4-FFF2-40B4-BE49-F238E27FC236}">
                <a16:creationId xmlns:a16="http://schemas.microsoft.com/office/drawing/2014/main" id="{1D3B7FAA-3577-4390-A70F-5A9DD3B12128}"/>
              </a:ext>
            </a:extLst>
          </p:cNvPr>
          <p:cNvSpPr txBox="1"/>
          <p:nvPr/>
        </p:nvSpPr>
        <p:spPr>
          <a:xfrm>
            <a:off x="376427" y="4587815"/>
            <a:ext cx="2433102" cy="369332"/>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Tide </a:t>
            </a:r>
            <a:r>
              <a:rPr lang="de-DE" dirty="0" err="1">
                <a:latin typeface="Calibri" panose="020F0502020204030204" pitchFamily="34" charset="0"/>
                <a:cs typeface="Calibri" panose="020F0502020204030204" pitchFamily="34" charset="0"/>
              </a:rPr>
              <a:t>gauge</a:t>
            </a:r>
            <a:r>
              <a:rPr lang="de-DE" dirty="0">
                <a:latin typeface="Calibri" panose="020F0502020204030204" pitchFamily="34" charset="0"/>
                <a:cs typeface="Calibri" panose="020F0502020204030204" pitchFamily="34" charset="0"/>
              </a:rPr>
              <a:t> in Marseilles</a:t>
            </a:r>
          </a:p>
        </p:txBody>
      </p:sp>
      <p:sp>
        <p:nvSpPr>
          <p:cNvPr id="5" name="Rechteck 4">
            <a:extLst>
              <a:ext uri="{FF2B5EF4-FFF2-40B4-BE49-F238E27FC236}">
                <a16:creationId xmlns:a16="http://schemas.microsoft.com/office/drawing/2014/main" id="{7F645A2F-47C6-4E05-AF49-3A37BBD444CF}"/>
              </a:ext>
            </a:extLst>
          </p:cNvPr>
          <p:cNvSpPr/>
          <p:nvPr/>
        </p:nvSpPr>
        <p:spPr>
          <a:xfrm>
            <a:off x="8256161" y="4406387"/>
            <a:ext cx="3804051" cy="646331"/>
          </a:xfrm>
          <a:prstGeom prst="rect">
            <a:avLst/>
          </a:prstGeom>
        </p:spPr>
        <p:txBody>
          <a:bodyPr wrap="square">
            <a:spAutoFit/>
          </a:bodyPr>
          <a:lstStyle/>
          <a:p>
            <a:r>
              <a:rPr lang="en-US" sz="1200" dirty="0" err="1">
                <a:solidFill>
                  <a:srgbClr val="000000"/>
                </a:solidFill>
                <a:latin typeface="Calibri" panose="020F0502020204030204" pitchFamily="34" charset="0"/>
                <a:cs typeface="Calibri" panose="020F0502020204030204" pitchFamily="34" charset="0"/>
              </a:rPr>
              <a:t>Bjerhammar</a:t>
            </a:r>
            <a:r>
              <a:rPr lang="en-US" sz="1200" dirty="0">
                <a:solidFill>
                  <a:srgbClr val="000000"/>
                </a:solidFill>
                <a:latin typeface="Calibri" panose="020F0502020204030204" pitchFamily="34" charset="0"/>
                <a:cs typeface="Calibri" panose="020F0502020204030204" pitchFamily="34" charset="0"/>
              </a:rPr>
              <a:t>, Boll. di </a:t>
            </a:r>
            <a:r>
              <a:rPr lang="en-US" sz="1200" dirty="0" err="1">
                <a:solidFill>
                  <a:srgbClr val="000000"/>
                </a:solidFill>
                <a:latin typeface="Calibri" panose="020F0502020204030204" pitchFamily="34" charset="0"/>
                <a:cs typeface="Calibri" panose="020F0502020204030204" pitchFamily="34" charset="0"/>
              </a:rPr>
              <a:t>Geodesia</a:t>
            </a:r>
            <a:r>
              <a:rPr lang="en-US" sz="1200" dirty="0">
                <a:solidFill>
                  <a:srgbClr val="000000"/>
                </a:solidFill>
                <a:latin typeface="Calibri" panose="020F0502020204030204" pitchFamily="34" charset="0"/>
                <a:cs typeface="Calibri" panose="020F0502020204030204" pitchFamily="34" charset="0"/>
              </a:rPr>
              <a:t> e </a:t>
            </a:r>
            <a:r>
              <a:rPr lang="en-US" sz="1200" dirty="0" err="1">
                <a:solidFill>
                  <a:srgbClr val="000000"/>
                </a:solidFill>
                <a:latin typeface="Calibri" panose="020F0502020204030204" pitchFamily="34" charset="0"/>
                <a:cs typeface="Calibri" panose="020F0502020204030204" pitchFamily="34" charset="0"/>
              </a:rPr>
              <a:t>Scienze</a:t>
            </a:r>
            <a:r>
              <a:rPr lang="en-US" sz="1200" dirty="0">
                <a:solidFill>
                  <a:srgbClr val="000000"/>
                </a:solidFill>
                <a:latin typeface="Calibri" panose="020F0502020204030204" pitchFamily="34" charset="0"/>
                <a:cs typeface="Calibri" panose="020F0502020204030204" pitchFamily="34" charset="0"/>
              </a:rPr>
              <a:t> </a:t>
            </a:r>
            <a:r>
              <a:rPr lang="en-US" sz="1200" dirty="0" err="1">
                <a:solidFill>
                  <a:srgbClr val="000000"/>
                </a:solidFill>
                <a:latin typeface="Calibri" panose="020F0502020204030204" pitchFamily="34" charset="0"/>
                <a:cs typeface="Calibri" panose="020F0502020204030204" pitchFamily="34" charset="0"/>
              </a:rPr>
              <a:t>Affini</a:t>
            </a:r>
            <a:r>
              <a:rPr lang="en-US" sz="1200" dirty="0">
                <a:solidFill>
                  <a:srgbClr val="000000"/>
                </a:solidFill>
                <a:latin typeface="Calibri" panose="020F0502020204030204" pitchFamily="34" charset="0"/>
                <a:cs typeface="Calibri" panose="020F0502020204030204" pitchFamily="34" charset="0"/>
              </a:rPr>
              <a:t> 185 (1975)</a:t>
            </a:r>
            <a:br>
              <a:rPr lang="en-US" sz="1200" dirty="0">
                <a:solidFill>
                  <a:srgbClr val="000000"/>
                </a:solidFill>
                <a:latin typeface="Calibri" panose="020F0502020204030204" pitchFamily="34" charset="0"/>
                <a:cs typeface="Calibri" panose="020F0502020204030204" pitchFamily="34" charset="0"/>
              </a:rPr>
            </a:br>
            <a:r>
              <a:rPr lang="en-US" sz="1200" dirty="0">
                <a:latin typeface="Calibri" panose="020F0502020204030204" pitchFamily="34" charset="0"/>
                <a:cs typeface="Calibri" panose="020F0502020204030204" pitchFamily="34" charset="0"/>
              </a:rPr>
              <a:t>Vermeer, Rep. Finnish Geodetic Inst., 83 (1983)</a:t>
            </a:r>
          </a:p>
          <a:p>
            <a:endParaRPr lang="en-US" sz="1200" dirty="0">
              <a:solidFill>
                <a:srgbClr val="000000"/>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97196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p:bldLst>
  </p:timing>
</p:sld>
</file>

<file path=ppt/slides/slide7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12" name="Graphic 11">
            <a:extLst>
              <a:ext uri="{FF2B5EF4-FFF2-40B4-BE49-F238E27FC236}">
                <a16:creationId xmlns:a16="http://schemas.microsoft.com/office/drawing/2014/main" id="{EE80762E-85E8-0C1C-9153-C3391F5D85CE}"/>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06847" y="3218802"/>
            <a:ext cx="6222157" cy="2850756"/>
          </a:xfrm>
          <a:prstGeom prst="rect">
            <a:avLst/>
          </a:prstGeom>
        </p:spPr>
      </p:pic>
      <p:pic>
        <p:nvPicPr>
          <p:cNvPr id="17" name="Picture 16">
            <a:extLst>
              <a:ext uri="{FF2B5EF4-FFF2-40B4-BE49-F238E27FC236}">
                <a16:creationId xmlns:a16="http://schemas.microsoft.com/office/drawing/2014/main" id="{1A4D2622-FDF5-189C-54EF-2F3407F3514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479175" y="1256225"/>
            <a:ext cx="4236206" cy="1760543"/>
          </a:xfrm>
          <a:prstGeom prst="rect">
            <a:avLst/>
          </a:prstGeom>
        </p:spPr>
      </p:pic>
      <p:sp>
        <p:nvSpPr>
          <p:cNvPr id="4" name="Text Box 10">
            <a:extLst>
              <a:ext uri="{FF2B5EF4-FFF2-40B4-BE49-F238E27FC236}">
                <a16:creationId xmlns:a16="http://schemas.microsoft.com/office/drawing/2014/main" id="{DA1C3C89-9DEE-42CA-965D-68DDE06BF6DF}"/>
              </a:ext>
            </a:extLst>
          </p:cNvPr>
          <p:cNvSpPr txBox="1">
            <a:spLocks noChangeArrowheads="1"/>
          </p:cNvSpPr>
          <p:nvPr/>
        </p:nvSpPr>
        <p:spPr bwMode="auto">
          <a:xfrm>
            <a:off x="0" y="62255"/>
            <a:ext cx="687457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b="1" dirty="0">
                <a:solidFill>
                  <a:schemeClr val="bg1"/>
                </a:solidFill>
                <a:latin typeface="Calibri" pitchFamily="34" charset="0"/>
              </a:rPr>
              <a:t>Coherent </a:t>
            </a:r>
            <a:r>
              <a:rPr lang="de-DE" altLang="de-DE" b="1" dirty="0" err="1">
                <a:solidFill>
                  <a:schemeClr val="bg1"/>
                </a:solidFill>
                <a:latin typeface="Calibri" pitchFamily="34" charset="0"/>
              </a:rPr>
              <a:t>excitation</a:t>
            </a:r>
            <a:r>
              <a:rPr lang="de-DE" altLang="de-DE" b="1" dirty="0">
                <a:solidFill>
                  <a:schemeClr val="bg1"/>
                </a:solidFill>
                <a:latin typeface="Calibri" pitchFamily="34" charset="0"/>
              </a:rPr>
              <a:t> </a:t>
            </a:r>
            <a:r>
              <a:rPr lang="de-DE" altLang="de-DE" b="1" dirty="0" err="1">
                <a:solidFill>
                  <a:schemeClr val="bg1"/>
                </a:solidFill>
                <a:latin typeface="Calibri" pitchFamily="34" charset="0"/>
              </a:rPr>
              <a:t>of</a:t>
            </a:r>
            <a:r>
              <a:rPr lang="de-DE" altLang="de-DE" b="1" dirty="0">
                <a:solidFill>
                  <a:schemeClr val="bg1"/>
                </a:solidFill>
                <a:latin typeface="Calibri" pitchFamily="34" charset="0"/>
              </a:rPr>
              <a:t> </a:t>
            </a:r>
            <a:r>
              <a:rPr lang="de-DE" altLang="de-DE" b="1" dirty="0" err="1">
                <a:solidFill>
                  <a:schemeClr val="bg1"/>
                </a:solidFill>
                <a:latin typeface="Calibri" pitchFamily="34" charset="0"/>
              </a:rPr>
              <a:t>the</a:t>
            </a:r>
            <a:r>
              <a:rPr lang="de-DE" altLang="de-DE" b="1" dirty="0">
                <a:solidFill>
                  <a:schemeClr val="bg1"/>
                </a:solidFill>
                <a:latin typeface="Calibri" pitchFamily="34" charset="0"/>
              </a:rPr>
              <a:t> E3 </a:t>
            </a:r>
            <a:r>
              <a:rPr lang="de-DE" altLang="de-DE" b="1" dirty="0" err="1">
                <a:solidFill>
                  <a:schemeClr val="bg1"/>
                </a:solidFill>
                <a:latin typeface="Calibri" pitchFamily="34" charset="0"/>
              </a:rPr>
              <a:t>transition</a:t>
            </a:r>
            <a:endParaRPr lang="de-DE" altLang="de-DE" sz="2000" b="1" dirty="0">
              <a:solidFill>
                <a:schemeClr val="bg1"/>
              </a:solidFill>
              <a:latin typeface="Calibri" pitchFamily="34" charset="0"/>
            </a:endParaRPr>
          </a:p>
        </p:txBody>
      </p:sp>
      <p:sp>
        <p:nvSpPr>
          <p:cNvPr id="14" name="TextBox 13">
            <a:extLst>
              <a:ext uri="{FF2B5EF4-FFF2-40B4-BE49-F238E27FC236}">
                <a16:creationId xmlns:a16="http://schemas.microsoft.com/office/drawing/2014/main" id="{2E9EF3D6-A105-4EB6-8AAD-29D562FF47C4}"/>
              </a:ext>
            </a:extLst>
          </p:cNvPr>
          <p:cNvSpPr txBox="1"/>
          <p:nvPr/>
        </p:nvSpPr>
        <p:spPr>
          <a:xfrm>
            <a:off x="492202" y="1501632"/>
            <a:ext cx="6335198" cy="769441"/>
          </a:xfrm>
          <a:prstGeom prst="rect">
            <a:avLst/>
          </a:prstGeom>
          <a:noFill/>
        </p:spPr>
        <p:txBody>
          <a:bodyPr wrap="square" rtlCol="0">
            <a:spAutoFit/>
          </a:bodyPr>
          <a:lstStyle/>
          <a:p>
            <a:r>
              <a:rPr lang="en-US" sz="2200" b="1" dirty="0">
                <a:latin typeface="Calibri" panose="020F0502020204030204" pitchFamily="34" charset="0"/>
                <a:cs typeface="Calibri" panose="020F0502020204030204" pitchFamily="34" charset="0"/>
              </a:rPr>
              <a:t>Coherent atomic state manipulation via E3 </a:t>
            </a:r>
            <a:br>
              <a:rPr lang="en-US" sz="2200" b="1" dirty="0">
                <a:latin typeface="Calibri" panose="020F0502020204030204" pitchFamily="34" charset="0"/>
                <a:cs typeface="Calibri" panose="020F0502020204030204" pitchFamily="34" charset="0"/>
              </a:rPr>
            </a:br>
            <a:r>
              <a:rPr lang="en-US" sz="2200" b="1" dirty="0">
                <a:latin typeface="Calibri" panose="020F0502020204030204" pitchFamily="34" charset="0"/>
                <a:cs typeface="Calibri" panose="020F0502020204030204" pitchFamily="34" charset="0"/>
              </a:rPr>
              <a:t>in 1</a:t>
            </a:r>
            <a:r>
              <a:rPr lang="en-US" sz="2200" b="1" baseline="30000" dirty="0">
                <a:latin typeface="Calibri" panose="020F0502020204030204" pitchFamily="34" charset="0"/>
                <a:cs typeface="Calibri" panose="020F0502020204030204" pitchFamily="34" charset="0"/>
              </a:rPr>
              <a:t>st</a:t>
            </a:r>
            <a:r>
              <a:rPr lang="en-US" sz="2200" b="1" dirty="0">
                <a:latin typeface="Calibri" panose="020F0502020204030204" pitchFamily="34" charset="0"/>
                <a:cs typeface="Calibri" panose="020F0502020204030204" pitchFamily="34" charset="0"/>
              </a:rPr>
              <a:t>-order Zeeman sensitive transition </a:t>
            </a:r>
            <a:endParaRPr lang="de-DE" sz="2200" b="1" dirty="0">
              <a:latin typeface="Calibri" panose="020F0502020204030204" pitchFamily="34" charset="0"/>
              <a:cs typeface="Calibri" panose="020F0502020204030204" pitchFamily="34" charset="0"/>
            </a:endParaRPr>
          </a:p>
        </p:txBody>
      </p:sp>
      <p:pic>
        <p:nvPicPr>
          <p:cNvPr id="15" name="Picture 14">
            <a:extLst>
              <a:ext uri="{FF2B5EF4-FFF2-40B4-BE49-F238E27FC236}">
                <a16:creationId xmlns:a16="http://schemas.microsoft.com/office/drawing/2014/main" id="{1AC72223-9812-460C-B20F-753856E81B4F}"/>
              </a:ext>
            </a:extLst>
          </p:cNvPr>
          <p:cNvPicPr>
            <a:picLocks noChangeAspect="1"/>
          </p:cNvPicPr>
          <p:nvPr/>
        </p:nvPicPr>
        <p:blipFill>
          <a:blip r:embed="rId6"/>
          <a:stretch>
            <a:fillRect/>
          </a:stretch>
        </p:blipFill>
        <p:spPr>
          <a:xfrm>
            <a:off x="446554" y="3218802"/>
            <a:ext cx="4477318" cy="2746334"/>
          </a:xfrm>
          <a:prstGeom prst="rect">
            <a:avLst/>
          </a:prstGeom>
        </p:spPr>
      </p:pic>
      <p:sp>
        <p:nvSpPr>
          <p:cNvPr id="2" name="TextBox 1">
            <a:extLst>
              <a:ext uri="{FF2B5EF4-FFF2-40B4-BE49-F238E27FC236}">
                <a16:creationId xmlns:a16="http://schemas.microsoft.com/office/drawing/2014/main" id="{7626156E-6816-46E3-A4ED-599DA3F9FEDA}"/>
              </a:ext>
            </a:extLst>
          </p:cNvPr>
          <p:cNvSpPr txBox="1"/>
          <p:nvPr/>
        </p:nvSpPr>
        <p:spPr>
          <a:xfrm>
            <a:off x="8428832" y="3452091"/>
            <a:ext cx="3316614" cy="369332"/>
          </a:xfrm>
          <a:prstGeom prst="rect">
            <a:avLst/>
          </a:prstGeom>
          <a:noFill/>
        </p:spPr>
        <p:txBody>
          <a:bodyPr wrap="none" rtlCol="0">
            <a:spAutoFit/>
          </a:bodyPr>
          <a:lstStyle/>
          <a:p>
            <a:r>
              <a:rPr lang="en-US" dirty="0">
                <a:solidFill>
                  <a:srgbClr val="FF0000"/>
                </a:solidFill>
                <a:latin typeface="Calibri" panose="020F0502020204030204" pitchFamily="34" charset="0"/>
                <a:cs typeface="Calibri" panose="020F0502020204030204" pitchFamily="34" charset="0"/>
              </a:rPr>
              <a:t>Up to 90 % excitation probability!</a:t>
            </a:r>
            <a:endParaRPr lang="nl-NL" dirty="0">
              <a:solidFill>
                <a:srgbClr val="FF0000"/>
              </a:solidFill>
              <a:latin typeface="Calibri" panose="020F0502020204030204" pitchFamily="34" charset="0"/>
              <a:cs typeface="Calibri" panose="020F0502020204030204" pitchFamily="34" charset="0"/>
            </a:endParaRPr>
          </a:p>
        </p:txBody>
      </p:sp>
      <p:sp>
        <p:nvSpPr>
          <p:cNvPr id="8" name="TextBox 7">
            <a:extLst>
              <a:ext uri="{FF2B5EF4-FFF2-40B4-BE49-F238E27FC236}">
                <a16:creationId xmlns:a16="http://schemas.microsoft.com/office/drawing/2014/main" id="{2A1977D4-2253-CFA7-B943-773B62B0A81A}"/>
              </a:ext>
            </a:extLst>
          </p:cNvPr>
          <p:cNvSpPr txBox="1"/>
          <p:nvPr/>
        </p:nvSpPr>
        <p:spPr>
          <a:xfrm>
            <a:off x="492202" y="6191000"/>
            <a:ext cx="4100512" cy="369332"/>
          </a:xfrm>
          <a:prstGeom prst="rect">
            <a:avLst/>
          </a:prstGeom>
          <a:solidFill>
            <a:schemeClr val="accent1">
              <a:lumMod val="20000"/>
              <a:lumOff val="80000"/>
            </a:schemeClr>
          </a:solidFill>
        </p:spPr>
        <p:txBody>
          <a:bodyPr wrap="square" rtlCol="0">
            <a:spAutoFit/>
          </a:bodyPr>
          <a:lstStyle/>
          <a:p>
            <a:r>
              <a:rPr lang="en-GB" dirty="0">
                <a:latin typeface="Calibri" panose="020F0502020204030204" pitchFamily="34" charset="0"/>
                <a:cs typeface="Calibri" panose="020F0502020204030204" pitchFamily="34" charset="0"/>
              </a:rPr>
              <a:t>H. A. F</a:t>
            </a:r>
            <a:r>
              <a:rPr lang="en-US" dirty="0" err="1">
                <a:latin typeface="Calibri" panose="020F0502020204030204" pitchFamily="34" charset="0"/>
                <a:cs typeface="Calibri" panose="020F0502020204030204" pitchFamily="34" charset="0"/>
              </a:rPr>
              <a:t>ürst</a:t>
            </a:r>
            <a:r>
              <a:rPr lang="en-US" dirty="0">
                <a:latin typeface="Calibri" panose="020F0502020204030204" pitchFamily="34" charset="0"/>
                <a:cs typeface="Calibri" panose="020F0502020204030204" pitchFamily="34" charset="0"/>
              </a:rPr>
              <a:t> </a:t>
            </a:r>
            <a:r>
              <a:rPr lang="en-US" i="1" dirty="0">
                <a:latin typeface="Calibri" panose="020F0502020204030204" pitchFamily="34" charset="0"/>
                <a:cs typeface="Calibri" panose="020F0502020204030204" pitchFamily="34" charset="0"/>
              </a:rPr>
              <a:t>et al</a:t>
            </a:r>
            <a:r>
              <a:rPr lang="en-US" dirty="0">
                <a:latin typeface="Calibri" panose="020F0502020204030204" pitchFamily="34" charset="0"/>
                <a:cs typeface="Calibri" panose="020F0502020204030204" pitchFamily="34" charset="0"/>
              </a:rPr>
              <a:t>., PRL</a:t>
            </a:r>
            <a:r>
              <a:rPr lang="en-US" i="1" dirty="0">
                <a:latin typeface="Calibri" panose="020F0502020204030204" pitchFamily="34" charset="0"/>
                <a:cs typeface="Calibri" panose="020F0502020204030204" pitchFamily="34" charset="0"/>
              </a:rPr>
              <a:t> </a:t>
            </a:r>
            <a:r>
              <a:rPr lang="en-US" b="1" dirty="0">
                <a:latin typeface="Calibri" panose="020F0502020204030204" pitchFamily="34" charset="0"/>
                <a:cs typeface="Calibri" panose="020F0502020204030204" pitchFamily="34" charset="0"/>
              </a:rPr>
              <a:t>125</a:t>
            </a:r>
            <a:r>
              <a:rPr lang="en-US" dirty="0">
                <a:latin typeface="Calibri" panose="020F0502020204030204" pitchFamily="34" charset="0"/>
                <a:cs typeface="Calibri" panose="020F0502020204030204" pitchFamily="34" charset="0"/>
              </a:rPr>
              <a:t>, 163001 (2020)</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DC57692-9720-831D-D516-C88C4D246525}"/>
                  </a:ext>
                </a:extLst>
              </p:cNvPr>
              <p:cNvSpPr txBox="1"/>
              <p:nvPr/>
            </p:nvSpPr>
            <p:spPr>
              <a:xfrm>
                <a:off x="9444481" y="1241222"/>
                <a:ext cx="812800" cy="261610"/>
              </a:xfrm>
              <a:prstGeom prst="rect">
                <a:avLst/>
              </a:prstGeom>
              <a:noFill/>
            </p:spPr>
            <p:txBody>
              <a:bodyPr wrap="square" rtlCol="0">
                <a:spAutoFit/>
              </a:bodyPr>
              <a:lstStyle/>
              <a:p>
                <a14:m>
                  <m:oMath xmlns:m="http://schemas.openxmlformats.org/officeDocument/2006/math">
                    <m:r>
                      <a:rPr lang="en-US" sz="1100" b="1" i="1" smtClean="0">
                        <a:solidFill>
                          <a:schemeClr val="accent2"/>
                        </a:solidFill>
                        <a:latin typeface="Cambria Math" panose="02040503050406030204" pitchFamily="18" charset="0"/>
                      </a:rPr>
                      <m:t>𝝉</m:t>
                    </m:r>
                    <m:r>
                      <a:rPr lang="en-US" sz="1100" b="1" i="1" smtClean="0">
                        <a:solidFill>
                          <a:schemeClr val="accent2"/>
                        </a:solidFill>
                        <a:latin typeface="Cambria Math" panose="02040503050406030204" pitchFamily="18" charset="0"/>
                        <a:ea typeface="Cambria Math" panose="02040503050406030204" pitchFamily="18" charset="0"/>
                      </a:rPr>
                      <m:t>~</m:t>
                    </m:r>
                    <m:r>
                      <a:rPr lang="en-US" sz="1100" b="1" i="1" smtClean="0">
                        <a:solidFill>
                          <a:schemeClr val="accent2"/>
                        </a:solidFill>
                        <a:latin typeface="Cambria Math" panose="02040503050406030204" pitchFamily="18" charset="0"/>
                        <a:ea typeface="Cambria Math" panose="02040503050406030204" pitchFamily="18" charset="0"/>
                      </a:rPr>
                      <m:t>𝟕</m:t>
                    </m:r>
                  </m:oMath>
                </a14:m>
                <a:r>
                  <a:rPr lang="en-US" sz="1100" b="1" dirty="0">
                    <a:solidFill>
                      <a:schemeClr val="accent2"/>
                    </a:solidFill>
                    <a:latin typeface="Calibri" panose="020F0502020204030204" pitchFamily="34" charset="0"/>
                    <a:cs typeface="Calibri" panose="020F0502020204030204" pitchFamily="34" charset="0"/>
                  </a:rPr>
                  <a:t> ms</a:t>
                </a:r>
              </a:p>
            </p:txBody>
          </p:sp>
        </mc:Choice>
        <mc:Fallback xmlns="">
          <p:sp>
            <p:nvSpPr>
              <p:cNvPr id="7" name="TextBox 6">
                <a:extLst>
                  <a:ext uri="{FF2B5EF4-FFF2-40B4-BE49-F238E27FC236}">
                    <a16:creationId xmlns:a16="http://schemas.microsoft.com/office/drawing/2014/main" id="{6DC57692-9720-831D-D516-C88C4D246525}"/>
                  </a:ext>
                </a:extLst>
              </p:cNvPr>
              <p:cNvSpPr txBox="1">
                <a:spLocks noRot="1" noChangeAspect="1" noMove="1" noResize="1" noEditPoints="1" noAdjustHandles="1" noChangeArrowheads="1" noChangeShapeType="1" noTextEdit="1"/>
              </p:cNvSpPr>
              <p:nvPr/>
            </p:nvSpPr>
            <p:spPr>
              <a:xfrm>
                <a:off x="9444481" y="1241222"/>
                <a:ext cx="812800" cy="261610"/>
              </a:xfrm>
              <a:prstGeom prst="rect">
                <a:avLst/>
              </a:prstGeom>
              <a:blipFill>
                <a:blip r:embed="rId7"/>
                <a:stretch>
                  <a:fillRect b="-16279"/>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E068AAD2-88B7-3F63-D86B-3D66EAD3E786}"/>
                  </a:ext>
                </a:extLst>
              </p:cNvPr>
              <p:cNvSpPr txBox="1"/>
              <p:nvPr/>
            </p:nvSpPr>
            <p:spPr>
              <a:xfrm>
                <a:off x="10087138" y="1956977"/>
                <a:ext cx="976468" cy="261610"/>
              </a:xfrm>
              <a:prstGeom prst="rect">
                <a:avLst/>
              </a:prstGeom>
              <a:noFill/>
            </p:spPr>
            <p:txBody>
              <a:bodyPr wrap="square" rtlCol="0">
                <a:spAutoFit/>
              </a:bodyPr>
              <a:lstStyle/>
              <a:p>
                <a14:m>
                  <m:oMath xmlns:m="http://schemas.openxmlformats.org/officeDocument/2006/math">
                    <m:r>
                      <a:rPr lang="en-US" sz="1100" b="1" i="1" smtClean="0">
                        <a:solidFill>
                          <a:srgbClr val="0070C0"/>
                        </a:solidFill>
                        <a:latin typeface="Cambria Math" panose="02040503050406030204" pitchFamily="18" charset="0"/>
                      </a:rPr>
                      <m:t>𝝉</m:t>
                    </m:r>
                    <m:r>
                      <a:rPr lang="en-US" sz="1100" b="1" i="1" smtClean="0">
                        <a:solidFill>
                          <a:srgbClr val="0070C0"/>
                        </a:solidFill>
                        <a:latin typeface="Cambria Math" panose="02040503050406030204" pitchFamily="18" charset="0"/>
                        <a:ea typeface="Cambria Math" panose="02040503050406030204" pitchFamily="18" charset="0"/>
                      </a:rPr>
                      <m:t>~</m:t>
                    </m:r>
                    <m:r>
                      <a:rPr lang="en-US" sz="1100" b="1" i="1" smtClean="0">
                        <a:solidFill>
                          <a:srgbClr val="0070C0"/>
                        </a:solidFill>
                        <a:latin typeface="Cambria Math" panose="02040503050406030204" pitchFamily="18" charset="0"/>
                        <a:ea typeface="Cambria Math" panose="02040503050406030204" pitchFamily="18" charset="0"/>
                      </a:rPr>
                      <m:t>𝟏</m:t>
                    </m:r>
                    <m:r>
                      <a:rPr lang="en-US" sz="1100" b="1" i="1" smtClean="0">
                        <a:solidFill>
                          <a:srgbClr val="0070C0"/>
                        </a:solidFill>
                        <a:latin typeface="Cambria Math" panose="02040503050406030204" pitchFamily="18" charset="0"/>
                        <a:ea typeface="Cambria Math" panose="02040503050406030204" pitchFamily="18" charset="0"/>
                      </a:rPr>
                      <m:t>.</m:t>
                    </m:r>
                    <m:r>
                      <a:rPr lang="en-US" sz="1100" b="1" i="1" smtClean="0">
                        <a:solidFill>
                          <a:srgbClr val="0070C0"/>
                        </a:solidFill>
                        <a:latin typeface="Cambria Math" panose="02040503050406030204" pitchFamily="18" charset="0"/>
                        <a:ea typeface="Cambria Math" panose="02040503050406030204" pitchFamily="18" charset="0"/>
                      </a:rPr>
                      <m:t>𝟔</m:t>
                    </m:r>
                  </m:oMath>
                </a14:m>
                <a:r>
                  <a:rPr lang="en-US" sz="1100" b="1" dirty="0">
                    <a:solidFill>
                      <a:srgbClr val="0070C0"/>
                    </a:solidFill>
                    <a:latin typeface="Calibri" panose="020F0502020204030204" pitchFamily="34" charset="0"/>
                    <a:cs typeface="Calibri" panose="020F0502020204030204" pitchFamily="34" charset="0"/>
                  </a:rPr>
                  <a:t> years</a:t>
                </a:r>
              </a:p>
            </p:txBody>
          </p:sp>
        </mc:Choice>
        <mc:Fallback xmlns="">
          <p:sp>
            <p:nvSpPr>
              <p:cNvPr id="9" name="TextBox 8">
                <a:extLst>
                  <a:ext uri="{FF2B5EF4-FFF2-40B4-BE49-F238E27FC236}">
                    <a16:creationId xmlns:a16="http://schemas.microsoft.com/office/drawing/2014/main" id="{E068AAD2-88B7-3F63-D86B-3D66EAD3E786}"/>
                  </a:ext>
                </a:extLst>
              </p:cNvPr>
              <p:cNvSpPr txBox="1">
                <a:spLocks noRot="1" noChangeAspect="1" noMove="1" noResize="1" noEditPoints="1" noAdjustHandles="1" noChangeArrowheads="1" noChangeShapeType="1" noTextEdit="1"/>
              </p:cNvSpPr>
              <p:nvPr/>
            </p:nvSpPr>
            <p:spPr>
              <a:xfrm>
                <a:off x="10087138" y="1956977"/>
                <a:ext cx="976468" cy="261610"/>
              </a:xfrm>
              <a:prstGeom prst="rect">
                <a:avLst/>
              </a:prstGeom>
              <a:blipFill>
                <a:blip r:embed="rId8"/>
                <a:stretch>
                  <a:fillRect b="-16279"/>
                </a:stretch>
              </a:blipFill>
            </p:spPr>
            <p:txBody>
              <a:bodyPr/>
              <a:lstStyle/>
              <a:p>
                <a:r>
                  <a:rPr lang="de-DE">
                    <a:noFill/>
                  </a:rPr>
                  <a:t> </a:t>
                </a:r>
              </a:p>
            </p:txBody>
          </p:sp>
        </mc:Fallback>
      </mc:AlternateContent>
      <p:sp>
        <p:nvSpPr>
          <p:cNvPr id="13" name="TextBox 12">
            <a:extLst>
              <a:ext uri="{FF2B5EF4-FFF2-40B4-BE49-F238E27FC236}">
                <a16:creationId xmlns:a16="http://schemas.microsoft.com/office/drawing/2014/main" id="{5C2BC8CA-B870-0692-5F37-674B968D0B65}"/>
              </a:ext>
            </a:extLst>
          </p:cNvPr>
          <p:cNvSpPr txBox="1"/>
          <p:nvPr/>
        </p:nvSpPr>
        <p:spPr>
          <a:xfrm>
            <a:off x="9896100" y="1143407"/>
            <a:ext cx="382077" cy="276999"/>
          </a:xfrm>
          <a:prstGeom prst="rect">
            <a:avLst/>
          </a:prstGeom>
          <a:noFill/>
        </p:spPr>
        <p:txBody>
          <a:bodyPr wrap="square">
            <a:spAutoFit/>
          </a:bodyPr>
          <a:lstStyle/>
          <a:p>
            <a:r>
              <a:rPr lang="en-GB" sz="1200" dirty="0">
                <a:solidFill>
                  <a:schemeClr val="accent6">
                    <a:lumMod val="50000"/>
                  </a:schemeClr>
                </a:solidFill>
                <a:latin typeface="Calibri" panose="020F0502020204030204" pitchFamily="34" charset="0"/>
                <a:cs typeface="Calibri" panose="020F0502020204030204" pitchFamily="34" charset="0"/>
              </a:rPr>
              <a:t>[2] </a:t>
            </a:r>
            <a:endParaRPr lang="en-US" sz="1200" dirty="0">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9C8FBC52-0CE7-03FD-CDBC-06AFF0EB5DE1}"/>
              </a:ext>
            </a:extLst>
          </p:cNvPr>
          <p:cNvSpPr txBox="1"/>
          <p:nvPr/>
        </p:nvSpPr>
        <p:spPr>
          <a:xfrm>
            <a:off x="10816378" y="1845522"/>
            <a:ext cx="382077" cy="276999"/>
          </a:xfrm>
          <a:prstGeom prst="rect">
            <a:avLst/>
          </a:prstGeom>
          <a:noFill/>
        </p:spPr>
        <p:txBody>
          <a:bodyPr wrap="square">
            <a:spAutoFit/>
          </a:bodyPr>
          <a:lstStyle/>
          <a:p>
            <a:r>
              <a:rPr lang="en-GB" sz="1200" dirty="0">
                <a:solidFill>
                  <a:schemeClr val="accent6">
                    <a:lumMod val="50000"/>
                  </a:schemeClr>
                </a:solidFill>
                <a:latin typeface="Calibri" panose="020F0502020204030204" pitchFamily="34" charset="0"/>
                <a:cs typeface="Calibri" panose="020F0502020204030204" pitchFamily="34" charset="0"/>
              </a:rPr>
              <a:t>[3] </a:t>
            </a:r>
            <a:endParaRPr lang="en-US" sz="12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587999204"/>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83774A95-D435-4A25-A09B-D86B6B63658B}"/>
              </a:ext>
            </a:extLst>
          </p:cNvPr>
          <p:cNvPicPr>
            <a:picLocks noChangeAspect="1"/>
          </p:cNvPicPr>
          <p:nvPr/>
        </p:nvPicPr>
        <p:blipFill rotWithShape="1">
          <a:blip r:embed="rId3">
            <a:extLst>
              <a:ext uri="{28A0092B-C50C-407E-A947-70E740481C1C}">
                <a14:useLocalDpi xmlns:a14="http://schemas.microsoft.com/office/drawing/2010/main" val="0"/>
              </a:ext>
            </a:extLst>
          </a:blip>
          <a:srcRect l="50563"/>
          <a:stretch/>
        </p:blipFill>
        <p:spPr>
          <a:xfrm>
            <a:off x="671512" y="1561878"/>
            <a:ext cx="4068684" cy="3734244"/>
          </a:xfrm>
          <a:prstGeom prst="rect">
            <a:avLst/>
          </a:prstGeom>
        </p:spPr>
      </p:pic>
      <p:sp>
        <p:nvSpPr>
          <p:cNvPr id="31" name="Text Box 10">
            <a:extLst>
              <a:ext uri="{FF2B5EF4-FFF2-40B4-BE49-F238E27FC236}">
                <a16:creationId xmlns:a16="http://schemas.microsoft.com/office/drawing/2014/main" id="{E0D0F8D0-2AFB-4F94-ACFF-0A0272C3136A}"/>
              </a:ext>
            </a:extLst>
          </p:cNvPr>
          <p:cNvSpPr txBox="1">
            <a:spLocks noChangeArrowheads="1"/>
          </p:cNvSpPr>
          <p:nvPr/>
        </p:nvSpPr>
        <p:spPr bwMode="auto">
          <a:xfrm>
            <a:off x="264318" y="89965"/>
            <a:ext cx="392915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b="1" dirty="0">
                <a:solidFill>
                  <a:schemeClr val="bg1">
                    <a:lumMod val="95000"/>
                  </a:schemeClr>
                </a:solidFill>
                <a:latin typeface="Calibri" pitchFamily="34" charset="0"/>
              </a:rPr>
              <a:t>Ramsey </a:t>
            </a:r>
            <a:r>
              <a:rPr lang="de-DE" altLang="de-DE" b="1" dirty="0" err="1">
                <a:solidFill>
                  <a:schemeClr val="bg1">
                    <a:lumMod val="95000"/>
                  </a:schemeClr>
                </a:solidFill>
                <a:latin typeface="Calibri" pitchFamily="34" charset="0"/>
              </a:rPr>
              <a:t>spectroscopy</a:t>
            </a:r>
            <a:r>
              <a:rPr lang="de-DE" altLang="de-DE" b="1" dirty="0">
                <a:solidFill>
                  <a:schemeClr val="bg1">
                    <a:lumMod val="95000"/>
                  </a:schemeClr>
                </a:solidFill>
                <a:latin typeface="Calibri" pitchFamily="34" charset="0"/>
              </a:rPr>
              <a:t> </a:t>
            </a:r>
          </a:p>
        </p:txBody>
      </p:sp>
      <p:pic>
        <p:nvPicPr>
          <p:cNvPr id="16" name="Picture 15">
            <a:extLst>
              <a:ext uri="{FF2B5EF4-FFF2-40B4-BE49-F238E27FC236}">
                <a16:creationId xmlns:a16="http://schemas.microsoft.com/office/drawing/2014/main" id="{C0C00C76-9F74-4245-A65D-59939F07D09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63843" y="4788872"/>
            <a:ext cx="9564643" cy="1703835"/>
          </a:xfrm>
          <a:prstGeom prst="rect">
            <a:avLst/>
          </a:prstGeom>
        </p:spPr>
      </p:pic>
      <p:sp>
        <p:nvSpPr>
          <p:cNvPr id="6" name="Textfeld 5">
            <a:extLst>
              <a:ext uri="{FF2B5EF4-FFF2-40B4-BE49-F238E27FC236}">
                <a16:creationId xmlns:a16="http://schemas.microsoft.com/office/drawing/2014/main" id="{8683813C-DE79-418D-9368-1AB511BFEB3E}"/>
              </a:ext>
            </a:extLst>
          </p:cNvPr>
          <p:cNvSpPr txBox="1"/>
          <p:nvPr/>
        </p:nvSpPr>
        <p:spPr>
          <a:xfrm>
            <a:off x="6467576" y="6300250"/>
            <a:ext cx="2091022" cy="369332"/>
          </a:xfrm>
          <a:prstGeom prst="rect">
            <a:avLst/>
          </a:prstGeom>
          <a:noFill/>
        </p:spPr>
        <p:txBody>
          <a:bodyPr wrap="none" rtlCol="0">
            <a:spAutoFit/>
          </a:bodyPr>
          <a:lstStyle/>
          <a:p>
            <a:r>
              <a:rPr lang="de-DE" dirty="0">
                <a:solidFill>
                  <a:srgbClr val="C00000"/>
                </a:solidFill>
              </a:rPr>
              <a:t>RF </a:t>
            </a:r>
            <a:r>
              <a:rPr lang="de-DE" dirty="0" err="1">
                <a:solidFill>
                  <a:srgbClr val="C00000"/>
                </a:solidFill>
              </a:rPr>
              <a:t>composite</a:t>
            </a:r>
            <a:r>
              <a:rPr lang="de-DE" dirty="0">
                <a:solidFill>
                  <a:srgbClr val="C00000"/>
                </a:solidFill>
              </a:rPr>
              <a:t> </a:t>
            </a:r>
            <a:r>
              <a:rPr lang="de-DE" dirty="0" err="1">
                <a:solidFill>
                  <a:srgbClr val="C00000"/>
                </a:solidFill>
              </a:rPr>
              <a:t>pulses</a:t>
            </a:r>
            <a:endParaRPr lang="de-DE" dirty="0">
              <a:solidFill>
                <a:srgbClr val="C00000"/>
              </a:solidFill>
            </a:endParaRPr>
          </a:p>
        </p:txBody>
      </p:sp>
      <p:pic>
        <p:nvPicPr>
          <p:cNvPr id="3" name="Grafik 2">
            <a:extLst>
              <a:ext uri="{FF2B5EF4-FFF2-40B4-BE49-F238E27FC236}">
                <a16:creationId xmlns:a16="http://schemas.microsoft.com/office/drawing/2014/main" id="{08E92FA4-DF76-4EC9-A9F0-34CB180BA2BD}"/>
              </a:ext>
            </a:extLst>
          </p:cNvPr>
          <p:cNvPicPr>
            <a:picLocks noChangeAspect="1"/>
          </p:cNvPicPr>
          <p:nvPr/>
        </p:nvPicPr>
        <p:blipFill>
          <a:blip r:embed="rId5"/>
          <a:stretch>
            <a:fillRect/>
          </a:stretch>
        </p:blipFill>
        <p:spPr>
          <a:xfrm>
            <a:off x="5988387" y="89965"/>
            <a:ext cx="5827376" cy="4635108"/>
          </a:xfrm>
          <a:prstGeom prst="rect">
            <a:avLst/>
          </a:prstGeom>
        </p:spPr>
      </p:pic>
      <p:sp>
        <p:nvSpPr>
          <p:cNvPr id="2" name="Textfeld 1">
            <a:extLst>
              <a:ext uri="{FF2B5EF4-FFF2-40B4-BE49-F238E27FC236}">
                <a16:creationId xmlns:a16="http://schemas.microsoft.com/office/drawing/2014/main" id="{C4ABF653-850F-45AC-B4CD-157CDB188172}"/>
              </a:ext>
            </a:extLst>
          </p:cNvPr>
          <p:cNvSpPr txBox="1"/>
          <p:nvPr/>
        </p:nvSpPr>
        <p:spPr>
          <a:xfrm>
            <a:off x="79384" y="1015671"/>
            <a:ext cx="5993949" cy="646331"/>
          </a:xfrm>
          <a:prstGeom prst="rect">
            <a:avLst/>
          </a:prstGeom>
          <a:noFill/>
        </p:spPr>
        <p:txBody>
          <a:bodyPr wrap="none" rtlCol="0">
            <a:spAutoFit/>
          </a:bodyPr>
          <a:lstStyle/>
          <a:p>
            <a:pPr algn="ctr"/>
            <a:r>
              <a:rPr lang="de-DE" b="1" dirty="0"/>
              <a:t>Composite pulse </a:t>
            </a:r>
            <a:r>
              <a:rPr lang="de-DE" b="1" dirty="0" err="1"/>
              <a:t>sequence</a:t>
            </a:r>
            <a:r>
              <a:rPr lang="de-DE" b="1" dirty="0"/>
              <a:t> </a:t>
            </a:r>
            <a:r>
              <a:rPr lang="de-DE" b="1" dirty="0" err="1"/>
              <a:t>to</a:t>
            </a:r>
            <a:r>
              <a:rPr lang="de-DE" b="1" dirty="0"/>
              <a:t> </a:t>
            </a:r>
            <a:r>
              <a:rPr lang="de-DE" b="1" dirty="0" err="1"/>
              <a:t>suppress</a:t>
            </a:r>
            <a:r>
              <a:rPr lang="de-DE" b="1" dirty="0"/>
              <a:t> B-</a:t>
            </a:r>
            <a:r>
              <a:rPr lang="de-DE" b="1" dirty="0" err="1"/>
              <a:t>field</a:t>
            </a:r>
            <a:r>
              <a:rPr lang="de-DE" b="1" dirty="0"/>
              <a:t> </a:t>
            </a:r>
            <a:r>
              <a:rPr lang="de-DE" b="1" dirty="0" err="1"/>
              <a:t>noise</a:t>
            </a:r>
            <a:endParaRPr lang="de-DE" b="1" dirty="0"/>
          </a:p>
          <a:p>
            <a:pPr algn="ctr"/>
            <a:r>
              <a:rPr lang="de-DE" dirty="0"/>
              <a:t>(1st oder Zeeman </a:t>
            </a:r>
            <a:r>
              <a:rPr lang="de-DE" dirty="0" err="1"/>
              <a:t>sensitivity</a:t>
            </a:r>
            <a:r>
              <a:rPr lang="de-DE" dirty="0"/>
              <a:t>)</a:t>
            </a:r>
          </a:p>
        </p:txBody>
      </p:sp>
      <mc:AlternateContent xmlns:mc="http://schemas.openxmlformats.org/markup-compatibility/2006" xmlns:a14="http://schemas.microsoft.com/office/drawing/2010/main">
        <mc:Choice Requires="a14">
          <p:sp>
            <p:nvSpPr>
              <p:cNvPr id="5" name="Textfeld 4">
                <a:extLst>
                  <a:ext uri="{FF2B5EF4-FFF2-40B4-BE49-F238E27FC236}">
                    <a16:creationId xmlns:a16="http://schemas.microsoft.com/office/drawing/2014/main" id="{341CB815-DC17-8A13-A05F-DAC13260C1E9}"/>
                  </a:ext>
                </a:extLst>
              </p:cNvPr>
              <p:cNvSpPr txBox="1"/>
              <p:nvPr/>
            </p:nvSpPr>
            <p:spPr>
              <a:xfrm>
                <a:off x="147250" y="3741863"/>
                <a:ext cx="6105832" cy="1292662"/>
              </a:xfrm>
              <a:prstGeom prst="rect">
                <a:avLst/>
              </a:prstGeom>
              <a:noFill/>
            </p:spPr>
            <p:txBody>
              <a:bodyPr wrap="square">
                <a:spAutoFit/>
              </a:bodyPr>
              <a:lstStyle/>
              <a:p>
                <a:pPr>
                  <a:spcAft>
                    <a:spcPts val="600"/>
                  </a:spcAft>
                </a:pPr>
                <a:endParaRPr lang="en-US" sz="2400" dirty="0">
                  <a:latin typeface="Calibri" panose="020F0502020204030204" pitchFamily="34" charset="0"/>
                  <a:cs typeface="Calibri" panose="020F0502020204030204" pitchFamily="34" charset="0"/>
                </a:endParaRPr>
              </a:p>
              <a:p>
                <a:pPr>
                  <a:spcAft>
                    <a:spcPts val="600"/>
                  </a:spcAft>
                </a:pPr>
                <a:r>
                  <a:rPr lang="en-US" sz="2200" b="1" dirty="0">
                    <a:latin typeface="Calibri" panose="020F0502020204030204" pitchFamily="34" charset="0"/>
                    <a:cs typeface="Calibri" panose="020F0502020204030204" pitchFamily="34" charset="0"/>
                  </a:rPr>
                  <a:t>Factor 10,000 in coherence time     </a:t>
                </a:r>
              </a:p>
              <a:p>
                <a:pPr>
                  <a:spcAft>
                    <a:spcPts val="600"/>
                  </a:spcAft>
                </a:pPr>
                <a14:m>
                  <m:oMath xmlns:m="http://schemas.openxmlformats.org/officeDocument/2006/math">
                    <m:r>
                      <a:rPr lang="de-DE" sz="2200" b="1" i="1" smtClean="0">
                        <a:latin typeface="Cambria Math" panose="02040503050406030204" pitchFamily="18" charset="0"/>
                      </a:rPr>
                      <m:t>→</m:t>
                    </m:r>
                    <m:sSub>
                      <m:sSubPr>
                        <m:ctrlPr>
                          <a:rPr lang="nl-NL" sz="2200" b="1" i="1" smtClean="0">
                            <a:latin typeface="Cambria Math" panose="02040503050406030204" pitchFamily="18" charset="0"/>
                          </a:rPr>
                        </m:ctrlPr>
                      </m:sSubPr>
                      <m:e>
                        <m:r>
                          <a:rPr lang="nl-NL" sz="2200" b="1" i="1">
                            <a:latin typeface="Cambria Math" panose="02040503050406030204" pitchFamily="18" charset="0"/>
                          </a:rPr>
                          <m:t>𝑻</m:t>
                        </m:r>
                      </m:e>
                      <m:sub>
                        <m:r>
                          <a:rPr lang="nl-NL" sz="2200" b="1" i="1">
                            <a:latin typeface="Cambria Math" panose="02040503050406030204" pitchFamily="18" charset="0"/>
                          </a:rPr>
                          <m:t>𝑫</m:t>
                        </m:r>
                        <m:r>
                          <a:rPr lang="de-DE" sz="2200" b="1" i="1" smtClean="0">
                            <a:latin typeface="Cambria Math" panose="02040503050406030204" pitchFamily="18" charset="0"/>
                          </a:rPr>
                          <m:t>𝒂𝒓𝒌</m:t>
                        </m:r>
                      </m:sub>
                    </m:sSub>
                    <m:r>
                      <a:rPr lang="nl-NL" sz="2200" b="1" i="1" smtClean="0">
                        <a:latin typeface="Cambria Math" panose="02040503050406030204" pitchFamily="18" charset="0"/>
                      </a:rPr>
                      <m:t>=</m:t>
                    </m:r>
                    <m:r>
                      <a:rPr lang="de-DE" sz="2200" b="1" i="1" smtClean="0">
                        <a:latin typeface="Cambria Math" panose="02040503050406030204" pitchFamily="18" charset="0"/>
                      </a:rPr>
                      <m:t>𝟐</m:t>
                    </m:r>
                    <m:r>
                      <a:rPr lang="nl-NL" sz="2200" b="1" i="1" smtClean="0">
                        <a:latin typeface="Cambria Math" panose="02040503050406030204" pitchFamily="18" charset="0"/>
                      </a:rPr>
                      <m:t>.</m:t>
                    </m:r>
                    <m:r>
                      <a:rPr lang="nl-NL" sz="2200" b="1" i="1" smtClean="0">
                        <a:latin typeface="Cambria Math" panose="02040503050406030204" pitchFamily="18" charset="0"/>
                      </a:rPr>
                      <m:t>𝟓</m:t>
                    </m:r>
                  </m:oMath>
                </a14:m>
                <a:r>
                  <a:rPr lang="en-US" sz="2200" b="1" dirty="0">
                    <a:latin typeface="Calibri" panose="020F0502020204030204" pitchFamily="34" charset="0"/>
                    <a:cs typeface="Calibri" panose="020F0502020204030204" pitchFamily="34" charset="0"/>
                  </a:rPr>
                  <a:t> s   </a:t>
                </a:r>
              </a:p>
            </p:txBody>
          </p:sp>
        </mc:Choice>
        <mc:Fallback xmlns="">
          <p:sp>
            <p:nvSpPr>
              <p:cNvPr id="5" name="Textfeld 4">
                <a:extLst>
                  <a:ext uri="{FF2B5EF4-FFF2-40B4-BE49-F238E27FC236}">
                    <a16:creationId xmlns:a16="http://schemas.microsoft.com/office/drawing/2014/main" id="{341CB815-DC17-8A13-A05F-DAC13260C1E9}"/>
                  </a:ext>
                </a:extLst>
              </p:cNvPr>
              <p:cNvSpPr txBox="1">
                <a:spLocks noRot="1" noChangeAspect="1" noMove="1" noResize="1" noEditPoints="1" noAdjustHandles="1" noChangeArrowheads="1" noChangeShapeType="1" noTextEdit="1"/>
              </p:cNvSpPr>
              <p:nvPr/>
            </p:nvSpPr>
            <p:spPr>
              <a:xfrm>
                <a:off x="147250" y="3741863"/>
                <a:ext cx="6105832" cy="1292662"/>
              </a:xfrm>
              <a:prstGeom prst="rect">
                <a:avLst/>
              </a:prstGeom>
              <a:blipFill>
                <a:blip r:embed="rId6"/>
                <a:stretch>
                  <a:fillRect l="-1297" b="-8491"/>
                </a:stretch>
              </a:blipFill>
            </p:spPr>
            <p:txBody>
              <a:bodyPr/>
              <a:lstStyle/>
              <a:p>
                <a:r>
                  <a:rPr lang="de-DE">
                    <a:noFill/>
                  </a:rPr>
                  <a:t> </a:t>
                </a:r>
              </a:p>
            </p:txBody>
          </p:sp>
        </mc:Fallback>
      </mc:AlternateContent>
      <p:sp>
        <p:nvSpPr>
          <p:cNvPr id="4" name="Textfeld 3">
            <a:extLst>
              <a:ext uri="{FF2B5EF4-FFF2-40B4-BE49-F238E27FC236}">
                <a16:creationId xmlns:a16="http://schemas.microsoft.com/office/drawing/2014/main" id="{70D2C0CA-B894-CBFB-86F6-68B8FC860407}"/>
              </a:ext>
            </a:extLst>
          </p:cNvPr>
          <p:cNvSpPr txBox="1"/>
          <p:nvPr/>
        </p:nvSpPr>
        <p:spPr>
          <a:xfrm flipH="1">
            <a:off x="2154655" y="6110794"/>
            <a:ext cx="2091022" cy="430887"/>
          </a:xfrm>
          <a:prstGeom prst="rect">
            <a:avLst/>
          </a:prstGeom>
          <a:noFill/>
        </p:spPr>
        <p:txBody>
          <a:bodyPr wrap="square" rtlCol="0">
            <a:spAutoFit/>
          </a:bodyPr>
          <a:lstStyle/>
          <a:p>
            <a:r>
              <a:rPr lang="de-DE" sz="2200" b="1" dirty="0"/>
              <a:t>Ramsey</a:t>
            </a:r>
          </a:p>
        </p:txBody>
      </p:sp>
      <p:cxnSp>
        <p:nvCxnSpPr>
          <p:cNvPr id="8" name="Gerade Verbindung mit Pfeil 7">
            <a:extLst>
              <a:ext uri="{FF2B5EF4-FFF2-40B4-BE49-F238E27FC236}">
                <a16:creationId xmlns:a16="http://schemas.microsoft.com/office/drawing/2014/main" id="{1204F23C-F7FF-AE09-F779-8B037E3F45F8}"/>
              </a:ext>
            </a:extLst>
          </p:cNvPr>
          <p:cNvCxnSpPr/>
          <p:nvPr/>
        </p:nvCxnSpPr>
        <p:spPr>
          <a:xfrm flipV="1">
            <a:off x="3429153" y="5922169"/>
            <a:ext cx="685647" cy="378081"/>
          </a:xfrm>
          <a:prstGeom prst="straightConnector1">
            <a:avLst/>
          </a:prstGeom>
          <a:ln w="12700">
            <a:tailEnd type="triangle" w="lg" len="lg"/>
          </a:ln>
        </p:spPr>
        <p:style>
          <a:lnRef idx="1">
            <a:schemeClr val="dk1"/>
          </a:lnRef>
          <a:fillRef idx="0">
            <a:schemeClr val="dk1"/>
          </a:fillRef>
          <a:effectRef idx="0">
            <a:schemeClr val="dk1"/>
          </a:effectRef>
          <a:fontRef idx="minor">
            <a:schemeClr val="tx1"/>
          </a:fontRef>
        </p:style>
      </p:cxnSp>
      <p:cxnSp>
        <p:nvCxnSpPr>
          <p:cNvPr id="10" name="Gerade Verbindung mit Pfeil 9">
            <a:extLst>
              <a:ext uri="{FF2B5EF4-FFF2-40B4-BE49-F238E27FC236}">
                <a16:creationId xmlns:a16="http://schemas.microsoft.com/office/drawing/2014/main" id="{F5BBFB62-9FD4-6A8C-61EA-44947C038ECB}"/>
              </a:ext>
            </a:extLst>
          </p:cNvPr>
          <p:cNvCxnSpPr/>
          <p:nvPr/>
        </p:nvCxnSpPr>
        <p:spPr>
          <a:xfrm flipV="1">
            <a:off x="3429153" y="5915025"/>
            <a:ext cx="5000472" cy="385225"/>
          </a:xfrm>
          <a:prstGeom prst="straightConnector1">
            <a:avLst/>
          </a:prstGeom>
          <a:ln w="12700">
            <a:tailEnd type="triangle" w="lg" len="lg"/>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71775290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10">
            <a:extLst>
              <a:ext uri="{FF2B5EF4-FFF2-40B4-BE49-F238E27FC236}">
                <a16:creationId xmlns:a16="http://schemas.microsoft.com/office/drawing/2014/main" id="{E0D0F8D0-2AFB-4F94-ACFF-0A0272C3136A}"/>
              </a:ext>
            </a:extLst>
          </p:cNvPr>
          <p:cNvSpPr txBox="1">
            <a:spLocks noChangeArrowheads="1"/>
          </p:cNvSpPr>
          <p:nvPr/>
        </p:nvSpPr>
        <p:spPr bwMode="auto">
          <a:xfrm>
            <a:off x="0" y="89965"/>
            <a:ext cx="5837624"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b="1" dirty="0" err="1">
                <a:solidFill>
                  <a:schemeClr val="bg1">
                    <a:lumMod val="95000"/>
                  </a:schemeClr>
                </a:solidFill>
                <a:latin typeface="Calibri" pitchFamily="34" charset="0"/>
              </a:rPr>
              <a:t>Simulated</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stability</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diagram</a:t>
            </a:r>
            <a:r>
              <a:rPr lang="de-DE" altLang="de-DE" b="1" dirty="0">
                <a:solidFill>
                  <a:schemeClr val="bg1">
                    <a:lumMod val="95000"/>
                  </a:schemeClr>
                </a:solidFill>
                <a:latin typeface="Calibri" pitchFamily="34" charset="0"/>
              </a:rPr>
              <a:t> UR10</a:t>
            </a:r>
          </a:p>
        </p:txBody>
      </p:sp>
      <p:sp>
        <p:nvSpPr>
          <p:cNvPr id="19" name="TextBox 18">
            <a:extLst>
              <a:ext uri="{FF2B5EF4-FFF2-40B4-BE49-F238E27FC236}">
                <a16:creationId xmlns:a16="http://schemas.microsoft.com/office/drawing/2014/main" id="{E85937FB-7FF4-4BCB-BE82-9C6BFA43374D}"/>
              </a:ext>
            </a:extLst>
          </p:cNvPr>
          <p:cNvSpPr txBox="1"/>
          <p:nvPr/>
        </p:nvSpPr>
        <p:spPr>
          <a:xfrm>
            <a:off x="137160" y="6315958"/>
            <a:ext cx="5776068" cy="369332"/>
          </a:xfrm>
          <a:prstGeom prst="rect">
            <a:avLst/>
          </a:prstGeom>
          <a:noFill/>
        </p:spPr>
        <p:txBody>
          <a:bodyPr wrap="none" rtlCol="0">
            <a:spAutoFit/>
          </a:bodyPr>
          <a:lstStyle/>
          <a:p>
            <a:r>
              <a:rPr lang="nl-NL" dirty="0">
                <a:cs typeface="Calibri" panose="020F0502020204030204" pitchFamily="34" charset="0"/>
              </a:rPr>
              <a:t>G. T. Genov </a:t>
            </a:r>
            <a:r>
              <a:rPr lang="nl-NL" i="1" dirty="0">
                <a:cs typeface="Calibri" panose="020F0502020204030204" pitchFamily="34" charset="0"/>
              </a:rPr>
              <a:t>et al., </a:t>
            </a:r>
            <a:r>
              <a:rPr lang="nl-NL" dirty="0">
                <a:cs typeface="Calibri" panose="020F0502020204030204" pitchFamily="34" charset="0"/>
              </a:rPr>
              <a:t>Phys. Rev. Lett. 118, 133202 (2017)</a:t>
            </a:r>
          </a:p>
        </p:txBody>
      </p:sp>
      <mc:AlternateContent xmlns:mc="http://schemas.openxmlformats.org/markup-compatibility/2006" xmlns:a14="http://schemas.microsoft.com/office/drawing/2010/main">
        <mc:Choice Requires="a14">
          <p:sp>
            <p:nvSpPr>
              <p:cNvPr id="33" name="TextBox 32">
                <a:extLst>
                  <a:ext uri="{FF2B5EF4-FFF2-40B4-BE49-F238E27FC236}">
                    <a16:creationId xmlns:a16="http://schemas.microsoft.com/office/drawing/2014/main" id="{C03B1734-BDD9-4449-9B85-801B98FB24C0}"/>
                  </a:ext>
                </a:extLst>
              </p:cNvPr>
              <p:cNvSpPr txBox="1"/>
              <p:nvPr/>
            </p:nvSpPr>
            <p:spPr>
              <a:xfrm flipH="1">
                <a:off x="6902952" y="1009642"/>
                <a:ext cx="3758952" cy="646331"/>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UR 10 sequence:</a:t>
                </a:r>
              </a:p>
              <a:p>
                <a:pPr/>
                <a14:m>
                  <m:oMathPara xmlns:m="http://schemas.openxmlformats.org/officeDocument/2006/math">
                    <m:oMathParaPr>
                      <m:jc m:val="centerGroup"/>
                    </m:oMathParaPr>
                    <m:oMath xmlns:m="http://schemas.openxmlformats.org/officeDocument/2006/math">
                      <m:d>
                        <m:dPr>
                          <m:ctrlPr>
                            <a:rPr lang="en-US" b="1" i="1" smtClean="0">
                              <a:latin typeface="Cambria Math" panose="02040503050406030204" pitchFamily="18" charset="0"/>
                            </a:rPr>
                          </m:ctrlPr>
                        </m:dPr>
                        <m:e>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𝟐</m:t>
                          </m:r>
                          <m:r>
                            <a:rPr lang="en-US" b="1" i="1" smtClean="0">
                              <a:latin typeface="Cambria Math" panose="02040503050406030204" pitchFamily="18" charset="0"/>
                            </a:rPr>
                            <m:t>,</m:t>
                          </m:r>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𝟎</m:t>
                          </m:r>
                          <m:r>
                            <a:rPr lang="en-US" b="1" i="1" smtClean="0">
                              <a:latin typeface="Cambria Math" panose="02040503050406030204" pitchFamily="18" charset="0"/>
                            </a:rPr>
                            <m:t>,</m:t>
                          </m:r>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𝟐</m:t>
                          </m:r>
                          <m:r>
                            <a:rPr lang="en-US" b="1" i="1" smtClean="0">
                              <a:latin typeface="Cambria Math" panose="02040503050406030204" pitchFamily="18" charset="0"/>
                            </a:rPr>
                            <m:t>,</m:t>
                          </m:r>
                          <m:r>
                            <a:rPr lang="en-US" b="1" i="1" smtClean="0">
                              <a:latin typeface="Cambria Math" panose="02040503050406030204" pitchFamily="18" charset="0"/>
                            </a:rPr>
                            <m:t>𝟒</m:t>
                          </m:r>
                          <m:r>
                            <a:rPr lang="en-US" b="1" i="1" smtClean="0">
                              <a:latin typeface="Cambria Math" panose="02040503050406030204" pitchFamily="18" charset="0"/>
                            </a:rPr>
                            <m:t>,</m:t>
                          </m:r>
                          <m:r>
                            <a:rPr lang="en-US" b="1" i="1" smtClean="0">
                              <a:latin typeface="Cambria Math" panose="02040503050406030204" pitchFamily="18" charset="0"/>
                            </a:rPr>
                            <m:t>𝟎</m:t>
                          </m:r>
                        </m:e>
                      </m:d>
                      <m:r>
                        <a:rPr lang="en-US" b="1" i="1" smtClean="0">
                          <a:latin typeface="Cambria Math" panose="02040503050406030204" pitchFamily="18" charset="0"/>
                        </a:rPr>
                        <m:t>𝟒</m:t>
                      </m:r>
                      <m:r>
                        <a:rPr lang="en-US" b="1" i="1" smtClean="0">
                          <a:latin typeface="Cambria Math" panose="02040503050406030204" pitchFamily="18" charset="0"/>
                        </a:rPr>
                        <m:t>𝝅</m:t>
                      </m:r>
                      <m:r>
                        <a:rPr lang="en-US" b="1" i="1" smtClean="0">
                          <a:latin typeface="Cambria Math" panose="02040503050406030204" pitchFamily="18" charset="0"/>
                        </a:rPr>
                        <m:t>/</m:t>
                      </m:r>
                      <m:r>
                        <a:rPr lang="en-US" b="1" i="1" smtClean="0">
                          <a:latin typeface="Cambria Math" panose="02040503050406030204" pitchFamily="18" charset="0"/>
                        </a:rPr>
                        <m:t>𝟓</m:t>
                      </m:r>
                    </m:oMath>
                  </m:oMathPara>
                </a14:m>
                <a:endParaRPr lang="nl-NL" b="1" dirty="0">
                  <a:latin typeface="Calibri" panose="020F0502020204030204" pitchFamily="34" charset="0"/>
                  <a:cs typeface="Calibri" panose="020F0502020204030204" pitchFamily="34" charset="0"/>
                </a:endParaRPr>
              </a:p>
            </p:txBody>
          </p:sp>
        </mc:Choice>
        <mc:Fallback xmlns="">
          <p:sp>
            <p:nvSpPr>
              <p:cNvPr id="33" name="TextBox 32">
                <a:extLst>
                  <a:ext uri="{FF2B5EF4-FFF2-40B4-BE49-F238E27FC236}">
                    <a16:creationId xmlns:a16="http://schemas.microsoft.com/office/drawing/2014/main" id="{C03B1734-BDD9-4449-9B85-801B98FB24C0}"/>
                  </a:ext>
                </a:extLst>
              </p:cNvPr>
              <p:cNvSpPr txBox="1">
                <a:spLocks noRot="1" noChangeAspect="1" noMove="1" noResize="1" noEditPoints="1" noAdjustHandles="1" noChangeArrowheads="1" noChangeShapeType="1" noTextEdit="1"/>
              </p:cNvSpPr>
              <p:nvPr/>
            </p:nvSpPr>
            <p:spPr>
              <a:xfrm flipH="1">
                <a:off x="6902952" y="1009642"/>
                <a:ext cx="3758952" cy="646331"/>
              </a:xfrm>
              <a:prstGeom prst="rect">
                <a:avLst/>
              </a:prstGeom>
              <a:blipFill>
                <a:blip r:embed="rId3"/>
                <a:stretch>
                  <a:fillRect t="-5660" b="-6604"/>
                </a:stretch>
              </a:blipFill>
            </p:spPr>
            <p:txBody>
              <a:bodyPr/>
              <a:lstStyle/>
              <a:p>
                <a:r>
                  <a:rPr lang="de-DE">
                    <a:noFill/>
                  </a:rPr>
                  <a:t> </a:t>
                </a:r>
              </a:p>
            </p:txBody>
          </p:sp>
        </mc:Fallback>
      </mc:AlternateContent>
      <p:pic>
        <p:nvPicPr>
          <p:cNvPr id="13" name="Picture 12">
            <a:extLst>
              <a:ext uri="{FF2B5EF4-FFF2-40B4-BE49-F238E27FC236}">
                <a16:creationId xmlns:a16="http://schemas.microsoft.com/office/drawing/2014/main" id="{D07BB027-9FD5-41BC-BDAB-9355DA3AB8E6}"/>
              </a:ext>
            </a:extLst>
          </p:cNvPr>
          <p:cNvPicPr>
            <a:picLocks noChangeAspect="1"/>
          </p:cNvPicPr>
          <p:nvPr/>
        </p:nvPicPr>
        <p:blipFill>
          <a:blip r:embed="rId4"/>
          <a:stretch>
            <a:fillRect/>
          </a:stretch>
        </p:blipFill>
        <p:spPr>
          <a:xfrm>
            <a:off x="6210586" y="1673349"/>
            <a:ext cx="5654107" cy="4237636"/>
          </a:xfrm>
          <a:prstGeom prst="rect">
            <a:avLst/>
          </a:prstGeom>
        </p:spPr>
      </p:pic>
      <p:pic>
        <p:nvPicPr>
          <p:cNvPr id="10" name="Picture 9">
            <a:extLst>
              <a:ext uri="{FF2B5EF4-FFF2-40B4-BE49-F238E27FC236}">
                <a16:creationId xmlns:a16="http://schemas.microsoft.com/office/drawing/2014/main" id="{B4A702EE-CE1A-4ACB-A4A8-29CA69DAE805}"/>
              </a:ext>
            </a:extLst>
          </p:cNvPr>
          <p:cNvPicPr>
            <a:picLocks noChangeAspect="1"/>
          </p:cNvPicPr>
          <p:nvPr/>
        </p:nvPicPr>
        <p:blipFill>
          <a:blip r:embed="rId5"/>
          <a:stretch>
            <a:fillRect/>
          </a:stretch>
        </p:blipFill>
        <p:spPr>
          <a:xfrm>
            <a:off x="441895" y="1673351"/>
            <a:ext cx="5654105" cy="4237634"/>
          </a:xfrm>
          <a:prstGeom prst="rect">
            <a:avLst/>
          </a:prstGeom>
        </p:spPr>
      </p:pic>
      <p:sp>
        <p:nvSpPr>
          <p:cNvPr id="11" name="TextBox 10">
            <a:extLst>
              <a:ext uri="{FF2B5EF4-FFF2-40B4-BE49-F238E27FC236}">
                <a16:creationId xmlns:a16="http://schemas.microsoft.com/office/drawing/2014/main" id="{E2CD3C51-234C-43E3-8E6B-FD9D517D058F}"/>
              </a:ext>
            </a:extLst>
          </p:cNvPr>
          <p:cNvSpPr txBox="1"/>
          <p:nvPr/>
        </p:nvSpPr>
        <p:spPr>
          <a:xfrm flipH="1">
            <a:off x="1442257" y="1148141"/>
            <a:ext cx="3439084" cy="369332"/>
          </a:xfrm>
          <a:prstGeom prst="rect">
            <a:avLst/>
          </a:prstGeom>
          <a:noFill/>
        </p:spPr>
        <p:txBody>
          <a:bodyPr wrap="square" rtlCol="0">
            <a:spAutoFit/>
          </a:bodyPr>
          <a:lstStyle/>
          <a:p>
            <a:pPr algn="ctr"/>
            <a:r>
              <a:rPr lang="en-US" b="1" dirty="0">
                <a:latin typeface="Calibri" panose="020F0502020204030204" pitchFamily="34" charset="0"/>
                <a:cs typeface="Calibri" panose="020F0502020204030204" pitchFamily="34" charset="0"/>
              </a:rPr>
              <a:t>Simple spin-echo scheme</a:t>
            </a:r>
            <a:endParaRPr lang="nl-NL" b="1" dirty="0">
              <a:latin typeface="Calibri" panose="020F0502020204030204" pitchFamily="34" charset="0"/>
              <a:cs typeface="Calibri" panose="020F0502020204030204" pitchFamily="34" charset="0"/>
            </a:endParaRPr>
          </a:p>
        </p:txBody>
      </p:sp>
      <p:sp>
        <p:nvSpPr>
          <p:cNvPr id="2" name="TextBox 18">
            <a:extLst>
              <a:ext uri="{FF2B5EF4-FFF2-40B4-BE49-F238E27FC236}">
                <a16:creationId xmlns:a16="http://schemas.microsoft.com/office/drawing/2014/main" id="{26A935D9-D80F-4DEA-E21C-274B30CF71DE}"/>
              </a:ext>
            </a:extLst>
          </p:cNvPr>
          <p:cNvSpPr txBox="1"/>
          <p:nvPr/>
        </p:nvSpPr>
        <p:spPr>
          <a:xfrm>
            <a:off x="7152982" y="6315958"/>
            <a:ext cx="3155992" cy="369332"/>
          </a:xfrm>
          <a:prstGeom prst="rect">
            <a:avLst/>
          </a:prstGeom>
          <a:solidFill>
            <a:schemeClr val="accent1">
              <a:lumMod val="20000"/>
              <a:lumOff val="80000"/>
            </a:schemeClr>
          </a:solidFill>
        </p:spPr>
        <p:txBody>
          <a:bodyPr wrap="none" rtlCol="0">
            <a:spAutoFit/>
          </a:bodyPr>
          <a:lstStyle/>
          <a:p>
            <a:r>
              <a:rPr lang="nl-NL" dirty="0">
                <a:cs typeface="Calibri" panose="020F0502020204030204" pitchFamily="34" charset="0"/>
              </a:rPr>
              <a:t>Ch.-H. Yeh </a:t>
            </a:r>
            <a:r>
              <a:rPr lang="nl-NL" i="1" dirty="0">
                <a:cs typeface="Calibri" panose="020F0502020204030204" pitchFamily="34" charset="0"/>
              </a:rPr>
              <a:t>et al., </a:t>
            </a:r>
            <a:r>
              <a:rPr lang="de-DE" i="0" u="none" strike="noStrike" dirty="0">
                <a:effectLst/>
              </a:rPr>
              <a:t>NJP </a:t>
            </a:r>
            <a:r>
              <a:rPr lang="nl-NL" dirty="0">
                <a:cs typeface="Calibri" panose="020F0502020204030204" pitchFamily="34" charset="0"/>
              </a:rPr>
              <a:t>(</a:t>
            </a:r>
            <a:r>
              <a:rPr lang="nl-NL" b="1" dirty="0">
                <a:cs typeface="Calibri" panose="020F0502020204030204" pitchFamily="34" charset="0"/>
              </a:rPr>
              <a:t>2023</a:t>
            </a:r>
            <a:r>
              <a:rPr lang="nl-NL" dirty="0">
                <a:cs typeface="Calibri" panose="020F0502020204030204" pitchFamily="34" charset="0"/>
              </a:rPr>
              <a:t>)</a:t>
            </a:r>
          </a:p>
        </p:txBody>
      </p:sp>
      <p:sp>
        <p:nvSpPr>
          <p:cNvPr id="3" name="Rectangle 13">
            <a:extLst>
              <a:ext uri="{FF2B5EF4-FFF2-40B4-BE49-F238E27FC236}">
                <a16:creationId xmlns:a16="http://schemas.microsoft.com/office/drawing/2014/main" id="{9C591AA7-5DB2-8677-0F7A-4CEE964BB159}"/>
              </a:ext>
            </a:extLst>
          </p:cNvPr>
          <p:cNvSpPr/>
          <p:nvPr/>
        </p:nvSpPr>
        <p:spPr>
          <a:xfrm rot="20616181">
            <a:off x="5840161" y="4276012"/>
            <a:ext cx="3156422" cy="472736"/>
          </a:xfrm>
          <a:prstGeom prst="rect">
            <a:avLst/>
          </a:prstGeom>
          <a:solidFill>
            <a:schemeClr val="accent2">
              <a:lumMod val="40000"/>
              <a:lumOff val="60000"/>
            </a:schemeClr>
          </a:solidFill>
          <a:ln>
            <a:solidFill>
              <a:srgbClr val="FF0000"/>
            </a:solidFill>
          </a:ln>
        </p:spPr>
        <p:style>
          <a:lnRef idx="0">
            <a:schemeClr val="accent6"/>
          </a:lnRef>
          <a:fillRef idx="3">
            <a:schemeClr val="accent6"/>
          </a:fillRef>
          <a:effectRef idx="3">
            <a:schemeClr val="accent6"/>
          </a:effectRef>
          <a:fontRef idx="minor">
            <a:schemeClr val="lt1"/>
          </a:fontRef>
        </p:style>
        <p:txBody>
          <a:bodyPr rtlCol="0" anchor="ctr"/>
          <a:lstStyle/>
          <a:p>
            <a:pPr algn="ctr"/>
            <a:r>
              <a:rPr lang="en-US" sz="1600" b="1" dirty="0">
                <a:solidFill>
                  <a:srgbClr val="C00000"/>
                </a:solidFill>
                <a:latin typeface="Calibri" panose="020F0502020204030204" pitchFamily="34" charset="0"/>
                <a:cs typeface="Calibri" panose="020F0502020204030204" pitchFamily="34" charset="0"/>
              </a:rPr>
              <a:t>10</a:t>
            </a:r>
            <a:r>
              <a:rPr lang="en-US" sz="1600" b="1" baseline="30000" dirty="0">
                <a:solidFill>
                  <a:srgbClr val="C00000"/>
                </a:solidFill>
                <a:latin typeface="Calibri" panose="020F0502020204030204" pitchFamily="34" charset="0"/>
                <a:cs typeface="Calibri" panose="020F0502020204030204" pitchFamily="34" charset="0"/>
              </a:rPr>
              <a:t>4 </a:t>
            </a:r>
            <a:r>
              <a:rPr lang="en-US" sz="1600" b="1" dirty="0">
                <a:solidFill>
                  <a:srgbClr val="C00000"/>
                </a:solidFill>
                <a:latin typeface="Calibri" panose="020F0502020204030204" pitchFamily="34" charset="0"/>
                <a:cs typeface="Calibri" panose="020F0502020204030204" pitchFamily="34" charset="0"/>
              </a:rPr>
              <a:t> </a:t>
            </a:r>
            <a:r>
              <a:rPr lang="en-US" sz="1600" dirty="0">
                <a:solidFill>
                  <a:srgbClr val="C00000"/>
                </a:solidFill>
                <a:latin typeface="Calibri" panose="020F0502020204030204" pitchFamily="34" charset="0"/>
                <a:cs typeface="Calibri" panose="020F0502020204030204" pitchFamily="34" charset="0"/>
              </a:rPr>
              <a:t>more robust against errors!</a:t>
            </a:r>
            <a:endParaRPr lang="nl-NL" sz="1600" dirty="0">
              <a:solidFill>
                <a:srgbClr val="C00000"/>
              </a:solidFill>
              <a:latin typeface="Calibri" panose="020F0502020204030204" pitchFamily="34" charset="0"/>
              <a:cs typeface="Calibri" panose="020F0502020204030204" pitchFamily="34" charset="0"/>
            </a:endParaRPr>
          </a:p>
        </p:txBody>
      </p:sp>
      <p:sp>
        <p:nvSpPr>
          <p:cNvPr id="5" name="Textfeld 4">
            <a:extLst>
              <a:ext uri="{FF2B5EF4-FFF2-40B4-BE49-F238E27FC236}">
                <a16:creationId xmlns:a16="http://schemas.microsoft.com/office/drawing/2014/main" id="{28153A54-AE06-C771-5116-71BA74007C6E}"/>
              </a:ext>
            </a:extLst>
          </p:cNvPr>
          <p:cNvSpPr txBox="1"/>
          <p:nvPr/>
        </p:nvSpPr>
        <p:spPr>
          <a:xfrm>
            <a:off x="137160" y="5954713"/>
            <a:ext cx="8854793" cy="369332"/>
          </a:xfrm>
          <a:prstGeom prst="rect">
            <a:avLst/>
          </a:prstGeom>
          <a:noFill/>
        </p:spPr>
        <p:txBody>
          <a:bodyPr wrap="square">
            <a:spAutoFit/>
          </a:bodyPr>
          <a:lstStyle/>
          <a:p>
            <a:r>
              <a:rPr lang="en-US" b="1" dirty="0"/>
              <a:t>F &gt; 0.85 is reached for |</a:t>
            </a:r>
            <a:r>
              <a:rPr lang="en-US" b="1" dirty="0" err="1"/>
              <a:t>ηω</a:t>
            </a:r>
            <a:r>
              <a:rPr lang="en-US" b="1" dirty="0"/>
              <a:t>| &lt; 0.03 for a fixed pulse duration error |</a:t>
            </a:r>
            <a:r>
              <a:rPr lang="en-US" b="1" dirty="0" err="1"/>
              <a:t>ηt</a:t>
            </a:r>
            <a:r>
              <a:rPr lang="en-US" b="1" dirty="0"/>
              <a:t> | = 0.004</a:t>
            </a:r>
            <a:endParaRPr lang="de-DE" b="1" dirty="0"/>
          </a:p>
        </p:txBody>
      </p:sp>
    </p:spTree>
    <p:extLst>
      <p:ext uri="{BB962C8B-B14F-4D97-AF65-F5344CB8AC3E}">
        <p14:creationId xmlns:p14="http://schemas.microsoft.com/office/powerpoint/2010/main" val="3418842037"/>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 Box 10">
            <a:extLst>
              <a:ext uri="{FF2B5EF4-FFF2-40B4-BE49-F238E27FC236}">
                <a16:creationId xmlns:a16="http://schemas.microsoft.com/office/drawing/2014/main" id="{E0D0F8D0-2AFB-4F94-ACFF-0A0272C3136A}"/>
              </a:ext>
            </a:extLst>
          </p:cNvPr>
          <p:cNvSpPr txBox="1">
            <a:spLocks noChangeArrowheads="1"/>
          </p:cNvSpPr>
          <p:nvPr/>
        </p:nvSpPr>
        <p:spPr bwMode="auto">
          <a:xfrm>
            <a:off x="0" y="89965"/>
            <a:ext cx="8589403"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b="1" dirty="0">
                <a:solidFill>
                  <a:schemeClr val="bg1">
                    <a:lumMod val="95000"/>
                  </a:schemeClr>
                </a:solidFill>
                <a:latin typeface="Calibri" pitchFamily="34" charset="0"/>
              </a:rPr>
              <a:t>  Ramsey </a:t>
            </a:r>
            <a:r>
              <a:rPr lang="de-DE" altLang="de-DE" b="1" dirty="0" err="1">
                <a:solidFill>
                  <a:schemeClr val="bg1">
                    <a:lumMod val="95000"/>
                  </a:schemeClr>
                </a:solidFill>
                <a:latin typeface="Calibri" pitchFamily="34" charset="0"/>
              </a:rPr>
              <a:t>dark</a:t>
            </a:r>
            <a:r>
              <a:rPr lang="de-DE" altLang="de-DE" b="1" dirty="0">
                <a:solidFill>
                  <a:schemeClr val="bg1">
                    <a:lumMod val="95000"/>
                  </a:schemeClr>
                </a:solidFill>
                <a:latin typeface="Calibri" pitchFamily="34" charset="0"/>
              </a:rPr>
              <a:t>-time </a:t>
            </a:r>
            <a:r>
              <a:rPr lang="de-DE" altLang="de-DE" b="1" dirty="0" err="1">
                <a:solidFill>
                  <a:schemeClr val="bg1">
                    <a:lumMod val="95000"/>
                  </a:schemeClr>
                </a:solidFill>
                <a:latin typeface="Calibri" pitchFamily="34" charset="0"/>
              </a:rPr>
              <a:t>scan</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of</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the</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rf</a:t>
            </a:r>
            <a:r>
              <a:rPr lang="de-DE" altLang="de-DE" b="1" dirty="0">
                <a:solidFill>
                  <a:schemeClr val="bg1">
                    <a:lumMod val="95000"/>
                  </a:schemeClr>
                </a:solidFill>
                <a:latin typeface="Calibri" pitchFamily="34" charset="0"/>
              </a:rPr>
              <a:t> pulse </a:t>
            </a:r>
            <a:r>
              <a:rPr lang="de-DE" altLang="de-DE" b="1" dirty="0" err="1">
                <a:solidFill>
                  <a:schemeClr val="bg1">
                    <a:lumMod val="95000"/>
                  </a:schemeClr>
                </a:solidFill>
                <a:latin typeface="Calibri" pitchFamily="34" charset="0"/>
              </a:rPr>
              <a:t>sequence</a:t>
            </a:r>
            <a:endParaRPr lang="de-DE" altLang="de-DE" b="1" dirty="0">
              <a:solidFill>
                <a:schemeClr val="bg1">
                  <a:lumMod val="95000"/>
                </a:schemeClr>
              </a:solidFill>
              <a:latin typeface="Calibri" pitchFamily="34" charset="0"/>
            </a:endParaRPr>
          </a:p>
        </p:txBody>
      </p:sp>
      <p:pic>
        <p:nvPicPr>
          <p:cNvPr id="12" name="Picture 11">
            <a:extLst>
              <a:ext uri="{FF2B5EF4-FFF2-40B4-BE49-F238E27FC236}">
                <a16:creationId xmlns:a16="http://schemas.microsoft.com/office/drawing/2014/main" id="{695A5C1A-4795-43EB-A358-ABF8FF9B36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8670" y="2063546"/>
            <a:ext cx="5906817" cy="3922524"/>
          </a:xfrm>
          <a:prstGeom prst="rect">
            <a:avLst/>
          </a:prstGeom>
        </p:spPr>
      </p:pic>
      <p:cxnSp>
        <p:nvCxnSpPr>
          <p:cNvPr id="8" name="Straight Connector 7">
            <a:extLst>
              <a:ext uri="{FF2B5EF4-FFF2-40B4-BE49-F238E27FC236}">
                <a16:creationId xmlns:a16="http://schemas.microsoft.com/office/drawing/2014/main" id="{6B59485C-8811-483C-A41E-D913F95FCCC8}"/>
              </a:ext>
            </a:extLst>
          </p:cNvPr>
          <p:cNvCxnSpPr>
            <a:cxnSpLocks/>
          </p:cNvCxnSpPr>
          <p:nvPr/>
        </p:nvCxnSpPr>
        <p:spPr>
          <a:xfrm>
            <a:off x="1526245" y="2954868"/>
            <a:ext cx="5319242" cy="0"/>
          </a:xfrm>
          <a:prstGeom prst="line">
            <a:avLst/>
          </a:prstGeom>
          <a:ln>
            <a:prstDash val="dash"/>
          </a:ln>
        </p:spPr>
        <p:style>
          <a:lnRef idx="2">
            <a:schemeClr val="accent3"/>
          </a:lnRef>
          <a:fillRef idx="0">
            <a:schemeClr val="accent3"/>
          </a:fillRef>
          <a:effectRef idx="1">
            <a:schemeClr val="accent3"/>
          </a:effectRef>
          <a:fontRef idx="minor">
            <a:schemeClr val="tx1"/>
          </a:fontRef>
        </p:style>
      </p:cxnSp>
      <p:sp>
        <p:nvSpPr>
          <p:cNvPr id="17" name="Oval 16">
            <a:extLst>
              <a:ext uri="{FF2B5EF4-FFF2-40B4-BE49-F238E27FC236}">
                <a16:creationId xmlns:a16="http://schemas.microsoft.com/office/drawing/2014/main" id="{AE9839F3-667A-4BB0-9B56-688E2D48213D}"/>
              </a:ext>
            </a:extLst>
          </p:cNvPr>
          <p:cNvSpPr/>
          <p:nvPr/>
        </p:nvSpPr>
        <p:spPr>
          <a:xfrm>
            <a:off x="3301609" y="4090922"/>
            <a:ext cx="228600" cy="216613"/>
          </a:xfrm>
          <a:prstGeom prst="ellipse">
            <a:avLst/>
          </a:prstGeom>
          <a:solidFill>
            <a:schemeClr val="accent4">
              <a:alpha val="50000"/>
            </a:schemeClr>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nl-NL"/>
          </a:p>
        </p:txBody>
      </p:sp>
      <p:cxnSp>
        <p:nvCxnSpPr>
          <p:cNvPr id="18" name="Straight Arrow Connector 17">
            <a:extLst>
              <a:ext uri="{FF2B5EF4-FFF2-40B4-BE49-F238E27FC236}">
                <a16:creationId xmlns:a16="http://schemas.microsoft.com/office/drawing/2014/main" id="{EECD8052-A889-403A-8C5D-D201E64AC06D}"/>
              </a:ext>
            </a:extLst>
          </p:cNvPr>
          <p:cNvCxnSpPr>
            <a:cxnSpLocks/>
            <a:stCxn id="19" idx="1"/>
          </p:cNvCxnSpPr>
          <p:nvPr/>
        </p:nvCxnSpPr>
        <p:spPr>
          <a:xfrm flipH="1">
            <a:off x="3605434" y="3954547"/>
            <a:ext cx="291075" cy="149786"/>
          </a:xfrm>
          <a:prstGeom prst="straightConnector1">
            <a:avLst/>
          </a:prstGeom>
          <a:ln>
            <a:tailEnd type="triangle"/>
          </a:ln>
        </p:spPr>
        <p:style>
          <a:lnRef idx="1">
            <a:schemeClr val="accent4"/>
          </a:lnRef>
          <a:fillRef idx="0">
            <a:schemeClr val="accent4"/>
          </a:fillRef>
          <a:effectRef idx="0">
            <a:schemeClr val="accent4"/>
          </a:effectRef>
          <a:fontRef idx="minor">
            <a:schemeClr val="tx1"/>
          </a:fontRef>
        </p:style>
      </p:cxnSp>
      <mc:AlternateContent xmlns:mc="http://schemas.openxmlformats.org/markup-compatibility/2006" xmlns:a14="http://schemas.microsoft.com/office/drawing/2010/main">
        <mc:Choice Requires="a14">
          <p:sp>
            <p:nvSpPr>
              <p:cNvPr id="19" name="TextBox 18">
                <a:extLst>
                  <a:ext uri="{FF2B5EF4-FFF2-40B4-BE49-F238E27FC236}">
                    <a16:creationId xmlns:a16="http://schemas.microsoft.com/office/drawing/2014/main" id="{7C57CEED-D0E8-4D43-A5B7-1BB9BB7F51CB}"/>
                  </a:ext>
                </a:extLst>
              </p:cNvPr>
              <p:cNvSpPr txBox="1"/>
              <p:nvPr/>
            </p:nvSpPr>
            <p:spPr>
              <a:xfrm>
                <a:off x="3896509" y="3708903"/>
                <a:ext cx="1605794" cy="491288"/>
              </a:xfrm>
              <a:prstGeom prst="rect">
                <a:avLst/>
              </a:prstGeom>
              <a:effectLst>
                <a:outerShdw blurRad="50800" dist="38100" dir="2700000" algn="tl" rotWithShape="0">
                  <a:prstClr val="black">
                    <a:alpha val="40000"/>
                  </a:prstClr>
                </a:outerShdw>
              </a:effectLst>
            </p:spPr>
            <p:style>
              <a:lnRef idx="2">
                <a:schemeClr val="accent4"/>
              </a:lnRef>
              <a:fillRef idx="1">
                <a:schemeClr val="lt1"/>
              </a:fillRef>
              <a:effectRef idx="0">
                <a:schemeClr val="accent4"/>
              </a:effectRef>
              <a:fontRef idx="minor">
                <a:schemeClr val="dk1"/>
              </a:fontRef>
            </p:style>
            <p:txBody>
              <a:bodyPr wrap="square" rtlCol="0">
                <a:spAutoFit/>
              </a:bodyPr>
              <a:lstStyle/>
              <a:p>
                <a14:m>
                  <m:oMath xmlns:m="http://schemas.openxmlformats.org/officeDocument/2006/math">
                    <m:f>
                      <m:fPr>
                        <m:ctrlPr>
                          <a:rPr lang="en-US" b="0" i="1" smtClean="0">
                            <a:latin typeface="Cambria Math" panose="02040503050406030204" pitchFamily="18" charset="0"/>
                          </a:rPr>
                        </m:ctrlPr>
                      </m:fPr>
                      <m:num>
                        <m:r>
                          <a:rPr lang="en-US" b="0" i="1" smtClean="0">
                            <a:latin typeface="Cambria Math" panose="02040503050406030204" pitchFamily="18" charset="0"/>
                          </a:rPr>
                          <m:t>𝑑𝑃</m:t>
                        </m:r>
                      </m:num>
                      <m:den>
                        <m:r>
                          <a:rPr lang="en-US" b="0" i="1" smtClean="0">
                            <a:latin typeface="Cambria Math" panose="02040503050406030204" pitchFamily="18" charset="0"/>
                          </a:rPr>
                          <m:t>𝑑</m:t>
                        </m:r>
                        <m:r>
                          <a:rPr lang="en-US" b="0" i="1" smtClean="0">
                            <a:latin typeface="Cambria Math" panose="02040503050406030204" pitchFamily="18" charset="0"/>
                          </a:rPr>
                          <m:t>𝜅</m:t>
                        </m:r>
                      </m:den>
                    </m:f>
                  </m:oMath>
                </a14:m>
                <a:r>
                  <a:rPr lang="en-US" dirty="0"/>
                  <a:t> </a:t>
                </a:r>
                <a:r>
                  <a:rPr lang="en-US" dirty="0">
                    <a:latin typeface="Calibri" panose="020F0502020204030204" pitchFamily="34" charset="0"/>
                    <a:cs typeface="Calibri" panose="020F0502020204030204" pitchFamily="34" charset="0"/>
                  </a:rPr>
                  <a:t>maximized</a:t>
                </a:r>
              </a:p>
            </p:txBody>
          </p:sp>
        </mc:Choice>
        <mc:Fallback xmlns="">
          <p:sp>
            <p:nvSpPr>
              <p:cNvPr id="19" name="TextBox 18">
                <a:extLst>
                  <a:ext uri="{FF2B5EF4-FFF2-40B4-BE49-F238E27FC236}">
                    <a16:creationId xmlns:a16="http://schemas.microsoft.com/office/drawing/2014/main" id="{7C57CEED-D0E8-4D43-A5B7-1BB9BB7F51CB}"/>
                  </a:ext>
                </a:extLst>
              </p:cNvPr>
              <p:cNvSpPr txBox="1">
                <a:spLocks noRot="1" noChangeAspect="1" noMove="1" noResize="1" noEditPoints="1" noAdjustHandles="1" noChangeArrowheads="1" noChangeShapeType="1" noTextEdit="1"/>
              </p:cNvSpPr>
              <p:nvPr/>
            </p:nvSpPr>
            <p:spPr>
              <a:xfrm>
                <a:off x="3896509" y="3708903"/>
                <a:ext cx="1605794" cy="491288"/>
              </a:xfrm>
              <a:prstGeom prst="rect">
                <a:avLst/>
              </a:prstGeom>
              <a:blipFill>
                <a:blip r:embed="rId4"/>
                <a:stretch>
                  <a:fillRect/>
                </a:stretch>
              </a:blipFill>
              <a:effectLst>
                <a:outerShdw blurRad="50800" dist="38100" dir="2700000" algn="tl" rotWithShape="0">
                  <a:prstClr val="black">
                    <a:alpha val="40000"/>
                  </a:prstClr>
                </a:outerShdw>
              </a:effectLst>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33AE820E-D66A-4DE9-AF77-9AD3AA07BF16}"/>
                  </a:ext>
                </a:extLst>
              </p:cNvPr>
              <p:cNvSpPr txBox="1"/>
              <p:nvPr/>
            </p:nvSpPr>
            <p:spPr>
              <a:xfrm>
                <a:off x="7270038" y="2166390"/>
                <a:ext cx="3635162" cy="323294"/>
              </a:xfrm>
              <a:prstGeom prst="rect">
                <a:avLst/>
              </a:prstGeom>
              <a:noFill/>
            </p:spPr>
            <p:txBody>
              <a:bodyPr wrap="none" lIns="0" tIns="0" rIns="0" bIns="0"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𝐻</m:t>
                        </m:r>
                      </m:e>
                      <m:sub>
                        <m:r>
                          <m:rPr>
                            <m:sty m:val="p"/>
                          </m:rPr>
                          <a:rPr lang="en-US" b="0" i="0" smtClean="0">
                            <a:latin typeface="Cambria Math" panose="02040503050406030204" pitchFamily="18" charset="0"/>
                          </a:rPr>
                          <m:t>quad</m:t>
                        </m:r>
                      </m:sub>
                    </m:sSub>
                    <m:r>
                      <a:rPr lang="en-US" b="0" i="1" smtClean="0">
                        <a:latin typeface="Cambria Math" panose="02040503050406030204" pitchFamily="18" charset="0"/>
                      </a:rPr>
                      <m:t>=</m:t>
                    </m:r>
                    <m:r>
                      <a:rPr lang="en-US" b="0" i="1" smtClean="0">
                        <a:latin typeface="Cambria Math" panose="02040503050406030204" pitchFamily="18" charset="0"/>
                      </a:rPr>
                      <m:t>𝜅</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𝑧</m:t>
                        </m:r>
                      </m:sub>
                      <m:sup>
                        <m:r>
                          <a:rPr lang="en-US" b="0" i="1" smtClean="0">
                            <a:latin typeface="Cambria Math" panose="02040503050406030204" pitchFamily="18" charset="0"/>
                          </a:rPr>
                          <m:t>2</m:t>
                        </m:r>
                      </m:sup>
                    </m:sSubSup>
                  </m:oMath>
                </a14:m>
                <a:r>
                  <a:rPr lang="nl-NL" dirty="0"/>
                  <a:t>	proportional to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𝑚</m:t>
                        </m:r>
                      </m:e>
                      <m:sub>
                        <m:r>
                          <a:rPr lang="en-US" b="0" i="1" smtClean="0">
                            <a:latin typeface="Cambria Math" panose="02040503050406030204" pitchFamily="18" charset="0"/>
                          </a:rPr>
                          <m:t>𝑗</m:t>
                        </m:r>
                      </m:sub>
                      <m:sup>
                        <m:r>
                          <a:rPr lang="en-US" b="0" i="1" smtClean="0">
                            <a:latin typeface="Cambria Math" panose="02040503050406030204" pitchFamily="18" charset="0"/>
                          </a:rPr>
                          <m:t>2</m:t>
                        </m:r>
                      </m:sup>
                    </m:sSubSup>
                  </m:oMath>
                </a14:m>
                <a:endParaRPr lang="nl-NL" dirty="0"/>
              </a:p>
            </p:txBody>
          </p:sp>
        </mc:Choice>
        <mc:Fallback xmlns="">
          <p:sp>
            <p:nvSpPr>
              <p:cNvPr id="21" name="TextBox 20">
                <a:extLst>
                  <a:ext uri="{FF2B5EF4-FFF2-40B4-BE49-F238E27FC236}">
                    <a16:creationId xmlns:a16="http://schemas.microsoft.com/office/drawing/2014/main" id="{33AE820E-D66A-4DE9-AF77-9AD3AA07BF16}"/>
                  </a:ext>
                </a:extLst>
              </p:cNvPr>
              <p:cNvSpPr txBox="1">
                <a:spLocks noRot="1" noChangeAspect="1" noMove="1" noResize="1" noEditPoints="1" noAdjustHandles="1" noChangeArrowheads="1" noChangeShapeType="1" noTextEdit="1"/>
              </p:cNvSpPr>
              <p:nvPr/>
            </p:nvSpPr>
            <p:spPr>
              <a:xfrm>
                <a:off x="7270038" y="2166390"/>
                <a:ext cx="3635162" cy="323294"/>
              </a:xfrm>
              <a:prstGeom prst="rect">
                <a:avLst/>
              </a:prstGeom>
              <a:blipFill>
                <a:blip r:embed="rId5"/>
                <a:stretch>
                  <a:fillRect l="-2349" t="-18868" r="-503" b="-35849"/>
                </a:stretch>
              </a:blipFill>
            </p:spPr>
            <p:txBody>
              <a:bodyPr/>
              <a:lstStyle/>
              <a:p>
                <a:r>
                  <a:rPr lang="nl-NL">
                    <a:noFill/>
                  </a:rPr>
                  <a:t> </a:t>
                </a:r>
              </a:p>
            </p:txBody>
          </p:sp>
        </mc:Fallback>
      </mc:AlternateContent>
      <p:cxnSp>
        <p:nvCxnSpPr>
          <p:cNvPr id="22" name="Straight Connector 21">
            <a:extLst>
              <a:ext uri="{FF2B5EF4-FFF2-40B4-BE49-F238E27FC236}">
                <a16:creationId xmlns:a16="http://schemas.microsoft.com/office/drawing/2014/main" id="{26D8B686-E6B8-4509-B6E4-BC1940311F74}"/>
              </a:ext>
            </a:extLst>
          </p:cNvPr>
          <p:cNvCxnSpPr>
            <a:cxnSpLocks/>
          </p:cNvCxnSpPr>
          <p:nvPr/>
        </p:nvCxnSpPr>
        <p:spPr>
          <a:xfrm>
            <a:off x="8178515" y="2489684"/>
            <a:ext cx="7143" cy="520446"/>
          </a:xfrm>
          <a:prstGeom prst="line">
            <a:avLst/>
          </a:prstGeom>
          <a:ln w="28575">
            <a:solidFill>
              <a:srgbClr val="FFC000"/>
            </a:solidFill>
          </a:ln>
        </p:spPr>
        <p:style>
          <a:lnRef idx="1">
            <a:schemeClr val="dk1"/>
          </a:lnRef>
          <a:fillRef idx="0">
            <a:schemeClr val="dk1"/>
          </a:fillRef>
          <a:effectRef idx="0">
            <a:schemeClr val="dk1"/>
          </a:effectRef>
          <a:fontRef idx="minor">
            <a:schemeClr val="tx1"/>
          </a:fontRef>
        </p:style>
      </p:cxnSp>
      <p:cxnSp>
        <p:nvCxnSpPr>
          <p:cNvPr id="23" name="Straight Arrow Connector 22">
            <a:extLst>
              <a:ext uri="{FF2B5EF4-FFF2-40B4-BE49-F238E27FC236}">
                <a16:creationId xmlns:a16="http://schemas.microsoft.com/office/drawing/2014/main" id="{34073CE1-4CDB-4088-A90E-381D52FEC6FC}"/>
              </a:ext>
            </a:extLst>
          </p:cNvPr>
          <p:cNvCxnSpPr>
            <a:cxnSpLocks/>
          </p:cNvCxnSpPr>
          <p:nvPr/>
        </p:nvCxnSpPr>
        <p:spPr>
          <a:xfrm>
            <a:off x="8178515" y="2995844"/>
            <a:ext cx="320040" cy="0"/>
          </a:xfrm>
          <a:prstGeom prst="straightConnector1">
            <a:avLst/>
          </a:prstGeom>
          <a:ln w="28575">
            <a:solidFill>
              <a:srgbClr val="FFC000"/>
            </a:solidFill>
            <a:tailEnd type="triangle"/>
          </a:ln>
        </p:spPr>
        <p:style>
          <a:lnRef idx="1">
            <a:schemeClr val="dk1"/>
          </a:lnRef>
          <a:fillRef idx="0">
            <a:schemeClr val="dk1"/>
          </a:fillRef>
          <a:effectRef idx="0">
            <a:schemeClr val="dk1"/>
          </a:effectRef>
          <a:fontRef idx="minor">
            <a:schemeClr val="tx1"/>
          </a:fontRef>
        </p:style>
      </p:cxnSp>
      <p:cxnSp>
        <p:nvCxnSpPr>
          <p:cNvPr id="26" name="Straight Connector 25">
            <a:extLst>
              <a:ext uri="{FF2B5EF4-FFF2-40B4-BE49-F238E27FC236}">
                <a16:creationId xmlns:a16="http://schemas.microsoft.com/office/drawing/2014/main" id="{08AED1EB-E973-46E1-8626-436CB5241E2E}"/>
              </a:ext>
            </a:extLst>
          </p:cNvPr>
          <p:cNvCxnSpPr>
            <a:cxnSpLocks/>
          </p:cNvCxnSpPr>
          <p:nvPr/>
        </p:nvCxnSpPr>
        <p:spPr>
          <a:xfrm>
            <a:off x="8128749" y="2423206"/>
            <a:ext cx="126470" cy="0"/>
          </a:xfrm>
          <a:prstGeom prst="line">
            <a:avLst/>
          </a:prstGeom>
          <a:ln w="19050">
            <a:solidFill>
              <a:srgbClr val="FFC000"/>
            </a:solidFill>
          </a:ln>
        </p:spPr>
        <p:style>
          <a:lnRef idx="1">
            <a:schemeClr val="dk1"/>
          </a:lnRef>
          <a:fillRef idx="0">
            <a:schemeClr val="dk1"/>
          </a:fillRef>
          <a:effectRef idx="0">
            <a:schemeClr val="dk1"/>
          </a:effectRef>
          <a:fontRef idx="minor">
            <a:schemeClr val="tx1"/>
          </a:fontRef>
        </p:style>
      </p:cxn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60F21336-1304-485A-88E7-1CFAEAF7078F}"/>
                  </a:ext>
                </a:extLst>
              </p:cNvPr>
              <p:cNvSpPr txBox="1"/>
              <p:nvPr/>
            </p:nvSpPr>
            <p:spPr>
              <a:xfrm>
                <a:off x="4805389" y="4446932"/>
                <a:ext cx="2017796" cy="390748"/>
              </a:xfrm>
              <a:prstGeom prst="rect">
                <a:avLst/>
              </a:prstGeom>
              <a:noFill/>
            </p:spPr>
            <p:txBody>
              <a:bodyPr wrap="none" rtlCol="0">
                <a:spAutoFit/>
              </a:bodyPr>
              <a:lstStyle/>
              <a:p>
                <a14:m>
                  <m:oMath xmlns:m="http://schemas.openxmlformats.org/officeDocument/2006/math">
                    <m:sSub>
                      <m:sSubPr>
                        <m:ctrlPr>
                          <a:rPr lang="en-US" b="0" i="1" smtClean="0">
                            <a:solidFill>
                              <a:srgbClr val="FF0000"/>
                            </a:solidFill>
                            <a:latin typeface="Cambria Math" panose="02040503050406030204" pitchFamily="18" charset="0"/>
                          </a:rPr>
                        </m:ctrlPr>
                      </m:sSubPr>
                      <m:e>
                        <m:r>
                          <a:rPr lang="en-US" b="0" i="1" smtClean="0">
                            <a:solidFill>
                              <a:srgbClr val="FF0000"/>
                            </a:solidFill>
                            <a:latin typeface="Cambria Math" panose="02040503050406030204" pitchFamily="18" charset="0"/>
                          </a:rPr>
                          <m:t>𝜅</m:t>
                        </m:r>
                      </m:e>
                      <m:sub>
                        <m:r>
                          <a:rPr lang="en-US" b="0" i="1" smtClean="0">
                            <a:solidFill>
                              <a:srgbClr val="FF0000"/>
                            </a:solidFill>
                            <a:latin typeface="Cambria Math" panose="02040503050406030204" pitchFamily="18" charset="0"/>
                          </a:rPr>
                          <m:t>𝑞𝑢𝑎𝑑</m:t>
                        </m:r>
                      </m:sub>
                    </m:sSub>
                    <m:r>
                      <a:rPr lang="en-US" b="0" i="1" smtClean="0">
                        <a:solidFill>
                          <a:srgbClr val="FF0000"/>
                        </a:solidFill>
                        <a:latin typeface="Cambria Math" panose="02040503050406030204" pitchFamily="18" charset="0"/>
                      </a:rPr>
                      <m:t>=0.13</m:t>
                    </m:r>
                  </m:oMath>
                </a14:m>
                <a:r>
                  <a:rPr lang="nl-NL" dirty="0">
                    <a:solidFill>
                      <a:srgbClr val="FF0000"/>
                    </a:solidFill>
                  </a:rPr>
                  <a:t> rad/s</a:t>
                </a:r>
              </a:p>
            </p:txBody>
          </p:sp>
        </mc:Choice>
        <mc:Fallback xmlns="">
          <p:sp>
            <p:nvSpPr>
              <p:cNvPr id="9" name="TextBox 8">
                <a:extLst>
                  <a:ext uri="{FF2B5EF4-FFF2-40B4-BE49-F238E27FC236}">
                    <a16:creationId xmlns:a16="http://schemas.microsoft.com/office/drawing/2014/main" id="{60F21336-1304-485A-88E7-1CFAEAF7078F}"/>
                  </a:ext>
                </a:extLst>
              </p:cNvPr>
              <p:cNvSpPr txBox="1">
                <a:spLocks noRot="1" noChangeAspect="1" noMove="1" noResize="1" noEditPoints="1" noAdjustHandles="1" noChangeArrowheads="1" noChangeShapeType="1" noTextEdit="1"/>
              </p:cNvSpPr>
              <p:nvPr/>
            </p:nvSpPr>
            <p:spPr>
              <a:xfrm>
                <a:off x="4805389" y="4446932"/>
                <a:ext cx="2017796" cy="390748"/>
              </a:xfrm>
              <a:prstGeom prst="rect">
                <a:avLst/>
              </a:prstGeom>
              <a:blipFill>
                <a:blip r:embed="rId6"/>
                <a:stretch>
                  <a:fillRect t="-6154" r="-2115" b="-18462"/>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AAB13E68-7F51-44B5-A33B-1634606E58F4}"/>
                  </a:ext>
                </a:extLst>
              </p:cNvPr>
              <p:cNvSpPr txBox="1"/>
              <p:nvPr/>
            </p:nvSpPr>
            <p:spPr>
              <a:xfrm>
                <a:off x="380743" y="1512502"/>
                <a:ext cx="9290126" cy="400110"/>
              </a:xfrm>
              <a:prstGeom prst="rect">
                <a:avLst/>
              </a:prstGeom>
              <a:noFill/>
            </p:spPr>
            <p:txBody>
              <a:bodyPr wrap="square" rtlCol="0">
                <a:spAutoFit/>
              </a:bodyPr>
              <a:lstStyle/>
              <a:p>
                <a:r>
                  <a:rPr lang="en-US" sz="2000" b="1" dirty="0">
                    <a:latin typeface="Calibri" panose="020F0502020204030204" pitchFamily="34" charset="0"/>
                    <a:cs typeface="Calibri" panose="020F0502020204030204" pitchFamily="34" charset="0"/>
                  </a:rPr>
                  <a:t>Retrieved population as a function of the acquired phase </a:t>
                </a:r>
                <a14:m>
                  <m:oMath xmlns:m="http://schemas.openxmlformats.org/officeDocument/2006/math">
                    <m:r>
                      <a:rPr lang="nl-NL" sz="2000" b="1" i="1" dirty="0" smtClean="0">
                        <a:latin typeface="Cambria Math" panose="02040503050406030204" pitchFamily="18" charset="0"/>
                      </a:rPr>
                      <m:t>𝝌</m:t>
                    </m:r>
                    <m:r>
                      <a:rPr lang="nl-NL" sz="2000" b="1" i="1" dirty="0" smtClean="0">
                        <a:latin typeface="Cambria Math" panose="02040503050406030204" pitchFamily="18" charset="0"/>
                      </a:rPr>
                      <m:t>=</m:t>
                    </m:r>
                    <m:r>
                      <a:rPr lang="nl-NL" sz="2000" b="1" i="1">
                        <a:latin typeface="Cambria Math" panose="02040503050406030204" pitchFamily="18" charset="0"/>
                      </a:rPr>
                      <m:t>𝜿</m:t>
                    </m:r>
                    <m:sSub>
                      <m:sSubPr>
                        <m:ctrlPr>
                          <a:rPr lang="nl-NL" sz="2000" b="1" i="1" smtClean="0">
                            <a:latin typeface="Cambria Math" panose="02040503050406030204" pitchFamily="18" charset="0"/>
                          </a:rPr>
                        </m:ctrlPr>
                      </m:sSubPr>
                      <m:e>
                        <m:r>
                          <a:rPr lang="nl-NL" sz="2000" b="1" i="1" smtClean="0">
                            <a:latin typeface="Cambria Math" panose="02040503050406030204" pitchFamily="18" charset="0"/>
                          </a:rPr>
                          <m:t>𝑻</m:t>
                        </m:r>
                      </m:e>
                      <m:sub>
                        <m:r>
                          <a:rPr lang="nl-NL" sz="2000" b="1" i="1" smtClean="0">
                            <a:latin typeface="Cambria Math" panose="02040503050406030204" pitchFamily="18" charset="0"/>
                          </a:rPr>
                          <m:t>𝑫</m:t>
                        </m:r>
                      </m:sub>
                    </m:sSub>
                  </m:oMath>
                </a14:m>
                <a:endParaRPr lang="en-US" sz="2000" b="1" dirty="0"/>
              </a:p>
            </p:txBody>
          </p:sp>
        </mc:Choice>
        <mc:Fallback xmlns="">
          <p:sp>
            <p:nvSpPr>
              <p:cNvPr id="27" name="TextBox 26">
                <a:extLst>
                  <a:ext uri="{FF2B5EF4-FFF2-40B4-BE49-F238E27FC236}">
                    <a16:creationId xmlns:a16="http://schemas.microsoft.com/office/drawing/2014/main" id="{AAB13E68-7F51-44B5-A33B-1634606E58F4}"/>
                  </a:ext>
                </a:extLst>
              </p:cNvPr>
              <p:cNvSpPr txBox="1">
                <a:spLocks noRot="1" noChangeAspect="1" noMove="1" noResize="1" noEditPoints="1" noAdjustHandles="1" noChangeArrowheads="1" noChangeShapeType="1" noTextEdit="1"/>
              </p:cNvSpPr>
              <p:nvPr/>
            </p:nvSpPr>
            <p:spPr>
              <a:xfrm>
                <a:off x="380743" y="1512502"/>
                <a:ext cx="9290126" cy="400110"/>
              </a:xfrm>
              <a:prstGeom prst="rect">
                <a:avLst/>
              </a:prstGeom>
              <a:blipFill>
                <a:blip r:embed="rId8"/>
                <a:stretch>
                  <a:fillRect l="-656" t="-7576" b="-25758"/>
                </a:stretch>
              </a:blipFill>
            </p:spPr>
            <p:txBody>
              <a:bodyPr/>
              <a:lstStyle/>
              <a:p>
                <a:r>
                  <a:rPr lang="de-DE">
                    <a:noFill/>
                  </a:rPr>
                  <a:t> </a:t>
                </a:r>
              </a:p>
            </p:txBody>
          </p:sp>
        </mc:Fallback>
      </mc:AlternateContent>
      <p:sp>
        <p:nvSpPr>
          <p:cNvPr id="28" name="Rectangle 27">
            <a:extLst>
              <a:ext uri="{FF2B5EF4-FFF2-40B4-BE49-F238E27FC236}">
                <a16:creationId xmlns:a16="http://schemas.microsoft.com/office/drawing/2014/main" id="{AE60647B-5AEE-4C30-81B6-EF6F55E1E3DD}"/>
              </a:ext>
            </a:extLst>
          </p:cNvPr>
          <p:cNvSpPr/>
          <p:nvPr/>
        </p:nvSpPr>
        <p:spPr>
          <a:xfrm>
            <a:off x="8496435" y="2534510"/>
            <a:ext cx="3185651" cy="927385"/>
          </a:xfrm>
          <a:prstGeom prst="rect">
            <a:avLst/>
          </a:prstGeom>
          <a:solidFill>
            <a:schemeClr val="bg1"/>
          </a:solidFill>
          <a:ln w="12700" cap="flat" cmpd="sng" algn="ctr">
            <a:solidFill>
              <a:schemeClr val="accent4"/>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accent4"/>
          </a:fontRef>
        </p:style>
        <p:txBody>
          <a:bodyPr rtlCol="0" anchor="ctr"/>
          <a:lstStyle/>
          <a:p>
            <a:pPr algn="ctr"/>
            <a:endParaRPr lang="nl-NL"/>
          </a:p>
        </p:txBody>
      </p:sp>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60A20F4F-C234-45DC-AFE5-67EB3159876B}"/>
                  </a:ext>
                </a:extLst>
              </p:cNvPr>
              <p:cNvSpPr txBox="1"/>
              <p:nvPr/>
            </p:nvSpPr>
            <p:spPr>
              <a:xfrm>
                <a:off x="8505698" y="2535961"/>
                <a:ext cx="3176388" cy="948337"/>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Contains the quadrupole shift and a </a:t>
                </a:r>
                <a:r>
                  <a:rPr lang="en-US" b="1" dirty="0">
                    <a:latin typeface="Calibri" panose="020F0502020204030204" pitchFamily="34" charset="0"/>
                    <a:cs typeface="Calibri" panose="020F0502020204030204" pitchFamily="34" charset="0"/>
                  </a:rPr>
                  <a:t>potential LLI violation</a:t>
                </a:r>
              </a:p>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𝜅</m:t>
                      </m:r>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𝜅</m:t>
                          </m:r>
                        </m:e>
                        <m:sub>
                          <m:r>
                            <a:rPr lang="en-US" b="0" i="1" smtClean="0">
                              <a:latin typeface="Cambria Math" panose="02040503050406030204" pitchFamily="18" charset="0"/>
                            </a:rPr>
                            <m:t>𝑞𝑢𝑎𝑑</m:t>
                          </m:r>
                        </m:sub>
                      </m:sSub>
                      <m:r>
                        <a:rPr lang="en-US" b="0" i="1" smtClean="0">
                          <a:latin typeface="Cambria Math" panose="02040503050406030204" pitchFamily="18" charset="0"/>
                        </a:rPr>
                        <m:t>+</m:t>
                      </m:r>
                      <m:sSub>
                        <m:sSubPr>
                          <m:ctrlPr>
                            <a:rPr lang="en-US" i="1" smtClean="0">
                              <a:latin typeface="Cambria Math" panose="02040503050406030204" pitchFamily="18" charset="0"/>
                            </a:rPr>
                          </m:ctrlPr>
                        </m:sSubPr>
                        <m:e>
                          <m:r>
                            <a:rPr lang="en-US" b="0" i="1" smtClean="0">
                              <a:latin typeface="Cambria Math" panose="02040503050406030204" pitchFamily="18" charset="0"/>
                            </a:rPr>
                            <m:t>𝜅</m:t>
                          </m:r>
                        </m:e>
                        <m:sub>
                          <m:r>
                            <a:rPr lang="en-US" b="0" i="1" smtClean="0">
                              <a:latin typeface="Cambria Math" panose="02040503050406030204" pitchFamily="18" charset="0"/>
                            </a:rPr>
                            <m:t>𝐿𝐿𝐼</m:t>
                          </m:r>
                        </m:sub>
                      </m:sSub>
                    </m:oMath>
                  </m:oMathPara>
                </a14:m>
                <a:endParaRPr lang="nl-NL" dirty="0"/>
              </a:p>
            </p:txBody>
          </p:sp>
        </mc:Choice>
        <mc:Fallback xmlns="">
          <p:sp>
            <p:nvSpPr>
              <p:cNvPr id="29" name="TextBox 28">
                <a:extLst>
                  <a:ext uri="{FF2B5EF4-FFF2-40B4-BE49-F238E27FC236}">
                    <a16:creationId xmlns:a16="http://schemas.microsoft.com/office/drawing/2014/main" id="{60A20F4F-C234-45DC-AFE5-67EB3159876B}"/>
                  </a:ext>
                </a:extLst>
              </p:cNvPr>
              <p:cNvSpPr txBox="1">
                <a:spLocks noRot="1" noChangeAspect="1" noMove="1" noResize="1" noEditPoints="1" noAdjustHandles="1" noChangeArrowheads="1" noChangeShapeType="1" noTextEdit="1"/>
              </p:cNvSpPr>
              <p:nvPr/>
            </p:nvSpPr>
            <p:spPr>
              <a:xfrm>
                <a:off x="8505698" y="2535961"/>
                <a:ext cx="3176388" cy="948337"/>
              </a:xfrm>
              <a:prstGeom prst="rect">
                <a:avLst/>
              </a:prstGeom>
              <a:blipFill>
                <a:blip r:embed="rId9"/>
                <a:stretch>
                  <a:fillRect l="-1536" t="-3205" b="-1923"/>
                </a:stretch>
              </a:blipFill>
            </p:spPr>
            <p:txBody>
              <a:bodyPr/>
              <a:lstStyle/>
              <a:p>
                <a:r>
                  <a:rPr lang="de-DE">
                    <a:noFill/>
                  </a:rPr>
                  <a:t> </a:t>
                </a:r>
              </a:p>
            </p:txBody>
          </p:sp>
        </mc:Fallback>
      </mc:AlternateContent>
      <p:sp>
        <p:nvSpPr>
          <p:cNvPr id="43" name="TextBox 42">
            <a:extLst>
              <a:ext uri="{FF2B5EF4-FFF2-40B4-BE49-F238E27FC236}">
                <a16:creationId xmlns:a16="http://schemas.microsoft.com/office/drawing/2014/main" id="{6BCE9025-F3F3-4218-875D-0CF81760BFA4}"/>
              </a:ext>
            </a:extLst>
          </p:cNvPr>
          <p:cNvSpPr txBox="1"/>
          <p:nvPr/>
        </p:nvSpPr>
        <p:spPr>
          <a:xfrm>
            <a:off x="5118975" y="2594640"/>
            <a:ext cx="3034425" cy="369332"/>
          </a:xfrm>
          <a:prstGeom prst="rect">
            <a:avLst/>
          </a:prstGeom>
          <a:noFill/>
        </p:spPr>
        <p:txBody>
          <a:bodyPr wrap="square" rtlCol="0">
            <a:spAutoFit/>
          </a:bodyPr>
          <a:lstStyle/>
          <a:p>
            <a:r>
              <a:rPr lang="en-US" dirty="0">
                <a:solidFill>
                  <a:srgbClr val="A7A7A7"/>
                </a:solidFill>
              </a:rPr>
              <a:t>Contrast of 75%</a:t>
            </a:r>
            <a:endParaRPr lang="nl-NL" dirty="0">
              <a:solidFill>
                <a:srgbClr val="A7A7A7"/>
              </a:solidFill>
            </a:endParaRPr>
          </a:p>
        </p:txBody>
      </p:sp>
      <p:sp>
        <p:nvSpPr>
          <p:cNvPr id="25" name="Rectangle 24">
            <a:extLst>
              <a:ext uri="{FF2B5EF4-FFF2-40B4-BE49-F238E27FC236}">
                <a16:creationId xmlns:a16="http://schemas.microsoft.com/office/drawing/2014/main" id="{F5B11D65-6026-0C4E-BEC8-DABA32133C77}"/>
              </a:ext>
            </a:extLst>
          </p:cNvPr>
          <p:cNvSpPr/>
          <p:nvPr/>
        </p:nvSpPr>
        <p:spPr>
          <a:xfrm rot="20737836">
            <a:off x="212453" y="3534110"/>
            <a:ext cx="4165614" cy="404749"/>
          </a:xfrm>
          <a:prstGeom prst="rect">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a:t>Improved the coherence time by x 10</a:t>
            </a:r>
            <a:r>
              <a:rPr lang="en-US" baseline="30000" dirty="0"/>
              <a:t>4</a:t>
            </a:r>
            <a:endParaRPr lang="nl-NL" baseline="30000" dirty="0"/>
          </a:p>
        </p:txBody>
      </p:sp>
      <mc:AlternateContent xmlns:mc="http://schemas.openxmlformats.org/markup-compatibility/2006" xmlns:a14="http://schemas.microsoft.com/office/drawing/2010/main">
        <mc:Choice Requires="a14">
          <p:sp>
            <p:nvSpPr>
              <p:cNvPr id="2" name="TextBox 23">
                <a:extLst>
                  <a:ext uri="{FF2B5EF4-FFF2-40B4-BE49-F238E27FC236}">
                    <a16:creationId xmlns:a16="http://schemas.microsoft.com/office/drawing/2014/main" id="{74DC1354-9EE2-68FB-E84A-E4E9D4D8B93C}"/>
                  </a:ext>
                </a:extLst>
              </p:cNvPr>
              <p:cNvSpPr txBox="1"/>
              <p:nvPr/>
            </p:nvSpPr>
            <p:spPr>
              <a:xfrm>
                <a:off x="7356027" y="4773302"/>
                <a:ext cx="5015495" cy="1289712"/>
              </a:xfrm>
              <a:prstGeom prst="rect">
                <a:avLst/>
              </a:prstGeom>
              <a:noFill/>
            </p:spPr>
            <p:txBody>
              <a:bodyPr wrap="square" rtlCol="0">
                <a:spAutoFit/>
              </a:bodyPr>
              <a:lstStyle/>
              <a:p>
                <a:pPr marL="285750" indent="-285750">
                  <a:buFont typeface="Arial" panose="020B0604020202020204" pitchFamily="34" charset="0"/>
                  <a:buChar char="•"/>
                </a:pPr>
                <a:r>
                  <a:rPr lang="en-US" sz="2000" dirty="0">
                    <a:latin typeface="Calibri" panose="020F0502020204030204" pitchFamily="34" charset="0"/>
                    <a:cs typeface="Calibri" panose="020F0502020204030204" pitchFamily="34" charset="0"/>
                  </a:rPr>
                  <a:t>LV: modulation of the phase </a:t>
                </a:r>
                <a14:m>
                  <m:oMath xmlns:m="http://schemas.openxmlformats.org/officeDocument/2006/math">
                    <m:r>
                      <a:rPr lang="nl-NL" sz="2000" i="1" dirty="0" smtClean="0">
                        <a:latin typeface="Cambria Math" panose="02040503050406030204" pitchFamily="18" charset="0"/>
                      </a:rPr>
                      <m:t>𝜒</m:t>
                    </m:r>
                    <m:r>
                      <a:rPr lang="nl-NL" sz="2000" b="0" i="1" dirty="0" smtClean="0">
                        <a:latin typeface="Cambria Math" panose="02040503050406030204" pitchFamily="18" charset="0"/>
                      </a:rPr>
                      <m:t>=</m:t>
                    </m:r>
                    <m:r>
                      <a:rPr lang="nl-NL" sz="2000" i="1">
                        <a:latin typeface="Cambria Math" panose="02040503050406030204" pitchFamily="18" charset="0"/>
                      </a:rPr>
                      <m:t>𝜅</m:t>
                    </m:r>
                    <m:sSub>
                      <m:sSubPr>
                        <m:ctrlPr>
                          <a:rPr lang="nl-NL" sz="2000" b="0" i="1" smtClean="0">
                            <a:latin typeface="Cambria Math" panose="02040503050406030204" pitchFamily="18" charset="0"/>
                          </a:rPr>
                        </m:ctrlPr>
                      </m:sSubPr>
                      <m:e>
                        <m:r>
                          <a:rPr lang="nl-NL" sz="2000" b="0" i="1" smtClean="0">
                            <a:latin typeface="Cambria Math" panose="02040503050406030204" pitchFamily="18" charset="0"/>
                          </a:rPr>
                          <m:t>𝑇</m:t>
                        </m:r>
                      </m:e>
                      <m:sub>
                        <m:r>
                          <a:rPr lang="nl-NL" sz="2000" b="0" i="1" smtClean="0">
                            <a:latin typeface="Cambria Math" panose="02040503050406030204" pitchFamily="18" charset="0"/>
                          </a:rPr>
                          <m:t>𝐷</m:t>
                        </m:r>
                      </m:sub>
                    </m:sSub>
                  </m:oMath>
                </a14:m>
                <a:endParaRPr lang="en-US" sz="2000" dirty="0">
                  <a:latin typeface="Calibri" panose="020F0502020204030204" pitchFamily="34" charset="0"/>
                  <a:cs typeface="Calibri" panose="020F0502020204030204" pitchFamily="34" charset="0"/>
                </a:endParaRPr>
              </a:p>
              <a:p>
                <a:pPr marL="285750" indent="-285750">
                  <a:spcAft>
                    <a:spcPts val="600"/>
                  </a:spcAft>
                  <a:buFont typeface="Arial" panose="020B0604020202020204" pitchFamily="34" charset="0"/>
                  <a:buChar char="•"/>
                </a:pPr>
                <a:r>
                  <a:rPr lang="en-US" sz="2000" dirty="0">
                    <a:latin typeface="Calibri" panose="020F0502020204030204" pitchFamily="34" charset="0"/>
                    <a:cs typeface="Calibri" panose="020F0502020204030204" pitchFamily="34" charset="0"/>
                  </a:rPr>
                  <a:t>Sensitivity </a:t>
                </a:r>
                <a14:m>
                  <m:oMath xmlns:m="http://schemas.openxmlformats.org/officeDocument/2006/math">
                    <m:f>
                      <m:fPr>
                        <m:ctrlPr>
                          <a:rPr lang="en-US" sz="2000" i="1">
                            <a:latin typeface="Cambria Math" panose="02040503050406030204" pitchFamily="18" charset="0"/>
                          </a:rPr>
                        </m:ctrlPr>
                      </m:fPr>
                      <m:num>
                        <m:r>
                          <a:rPr lang="en-US" sz="2000" i="1">
                            <a:latin typeface="Cambria Math" panose="02040503050406030204" pitchFamily="18" charset="0"/>
                          </a:rPr>
                          <m:t>𝑑𝑃</m:t>
                        </m:r>
                      </m:num>
                      <m:den>
                        <m:r>
                          <a:rPr lang="en-US" sz="2000" i="1">
                            <a:latin typeface="Cambria Math" panose="02040503050406030204" pitchFamily="18" charset="0"/>
                          </a:rPr>
                          <m:t>𝑑</m:t>
                        </m:r>
                        <m:r>
                          <a:rPr lang="en-US" sz="2000" i="1">
                            <a:latin typeface="Cambria Math" panose="02040503050406030204" pitchFamily="18" charset="0"/>
                          </a:rPr>
                          <m:t>𝜅</m:t>
                        </m:r>
                      </m:den>
                    </m:f>
                    <m:r>
                      <a:rPr lang="nl-NL" sz="2000" b="0" i="1" smtClean="0">
                        <a:latin typeface="Cambria Math" panose="02040503050406030204" pitchFamily="18" charset="0"/>
                      </a:rPr>
                      <m:t>=−4.4(4)</m:t>
                    </m:r>
                  </m:oMath>
                </a14:m>
                <a:r>
                  <a:rPr lang="en-US" sz="2000" dirty="0">
                    <a:latin typeface="Calibri" panose="020F0502020204030204" pitchFamily="34" charset="0"/>
                    <a:cs typeface="Calibri" panose="020F0502020204030204" pitchFamily="34" charset="0"/>
                  </a:rPr>
                  <a:t> at T = 1.15s</a:t>
                </a:r>
              </a:p>
              <a:p>
                <a:pPr marL="342900" indent="-342900">
                  <a:spcAft>
                    <a:spcPts val="600"/>
                  </a:spcAft>
                  <a:buFont typeface="Arial" panose="020B0604020202020204" pitchFamily="34" charset="0"/>
                  <a:buChar char="•"/>
                </a:pPr>
                <a14:m>
                  <m:oMath xmlns:m="http://schemas.openxmlformats.org/officeDocument/2006/math">
                    <m:sSub>
                      <m:sSubPr>
                        <m:ctrlPr>
                          <a:rPr lang="nl-NL" sz="2400" b="1" i="1">
                            <a:latin typeface="Cambria Math" panose="02040503050406030204" pitchFamily="18" charset="0"/>
                          </a:rPr>
                        </m:ctrlPr>
                      </m:sSubPr>
                      <m:e>
                        <m:r>
                          <a:rPr lang="nl-NL" sz="2400" b="1" i="1">
                            <a:latin typeface="Cambria Math" panose="02040503050406030204" pitchFamily="18" charset="0"/>
                          </a:rPr>
                          <m:t>𝑻</m:t>
                        </m:r>
                      </m:e>
                      <m:sub>
                        <m:r>
                          <a:rPr lang="nl-NL" sz="2400" b="1" i="1">
                            <a:latin typeface="Cambria Math" panose="02040503050406030204" pitchFamily="18" charset="0"/>
                          </a:rPr>
                          <m:t>𝑫</m:t>
                        </m:r>
                        <m:r>
                          <a:rPr lang="de-DE" sz="2400" b="1" i="1" smtClean="0">
                            <a:latin typeface="Cambria Math" panose="02040503050406030204" pitchFamily="18" charset="0"/>
                          </a:rPr>
                          <m:t>𝒂𝒓𝒌</m:t>
                        </m:r>
                      </m:sub>
                    </m:sSub>
                    <m:r>
                      <a:rPr lang="nl-NL" sz="2400" b="1" i="1" smtClean="0">
                        <a:latin typeface="Cambria Math" panose="02040503050406030204" pitchFamily="18" charset="0"/>
                      </a:rPr>
                      <m:t>=</m:t>
                    </m:r>
                    <m:r>
                      <a:rPr lang="de-DE" sz="2400" b="1" i="1" smtClean="0">
                        <a:latin typeface="Cambria Math" panose="02040503050406030204" pitchFamily="18" charset="0"/>
                      </a:rPr>
                      <m:t>𝟐</m:t>
                    </m:r>
                    <m:r>
                      <a:rPr lang="nl-NL" sz="2400" b="1" i="1" smtClean="0">
                        <a:latin typeface="Cambria Math" panose="02040503050406030204" pitchFamily="18" charset="0"/>
                      </a:rPr>
                      <m:t>.</m:t>
                    </m:r>
                    <m:r>
                      <a:rPr lang="nl-NL" sz="2400" b="1" i="1" smtClean="0">
                        <a:latin typeface="Cambria Math" panose="02040503050406030204" pitchFamily="18" charset="0"/>
                      </a:rPr>
                      <m:t>𝟓</m:t>
                    </m:r>
                  </m:oMath>
                </a14:m>
                <a:r>
                  <a:rPr lang="en-US" sz="2400" b="1" dirty="0">
                    <a:latin typeface="Calibri" panose="020F0502020204030204" pitchFamily="34" charset="0"/>
                    <a:cs typeface="Calibri" panose="020F0502020204030204" pitchFamily="34" charset="0"/>
                  </a:rPr>
                  <a:t> s achieved</a:t>
                </a:r>
              </a:p>
            </p:txBody>
          </p:sp>
        </mc:Choice>
        <mc:Fallback xmlns="">
          <p:sp>
            <p:nvSpPr>
              <p:cNvPr id="2" name="TextBox 23">
                <a:extLst>
                  <a:ext uri="{FF2B5EF4-FFF2-40B4-BE49-F238E27FC236}">
                    <a16:creationId xmlns:a16="http://schemas.microsoft.com/office/drawing/2014/main" id="{74DC1354-9EE2-68FB-E84A-E4E9D4D8B93C}"/>
                  </a:ext>
                </a:extLst>
              </p:cNvPr>
              <p:cNvSpPr txBox="1">
                <a:spLocks noRot="1" noChangeAspect="1" noMove="1" noResize="1" noEditPoints="1" noAdjustHandles="1" noChangeArrowheads="1" noChangeShapeType="1" noTextEdit="1"/>
              </p:cNvSpPr>
              <p:nvPr/>
            </p:nvSpPr>
            <p:spPr>
              <a:xfrm>
                <a:off x="7356027" y="4773302"/>
                <a:ext cx="5015495" cy="1289712"/>
              </a:xfrm>
              <a:prstGeom prst="rect">
                <a:avLst/>
              </a:prstGeom>
              <a:blipFill>
                <a:blip r:embed="rId10"/>
                <a:stretch>
                  <a:fillRect l="-1703" t="-2358" b="-9434"/>
                </a:stretch>
              </a:blipFill>
            </p:spPr>
            <p:txBody>
              <a:bodyPr/>
              <a:lstStyle/>
              <a:p>
                <a:r>
                  <a:rPr lang="de-DE">
                    <a:noFill/>
                  </a:rPr>
                  <a:t> </a:t>
                </a:r>
              </a:p>
            </p:txBody>
          </p:sp>
        </mc:Fallback>
      </mc:AlternateContent>
    </p:spTree>
    <p:extLst>
      <p:ext uri="{BB962C8B-B14F-4D97-AF65-F5344CB8AC3E}">
        <p14:creationId xmlns:p14="http://schemas.microsoft.com/office/powerpoint/2010/main" val="2390013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7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3" name="Text Box 10">
            <a:extLst>
              <a:ext uri="{FF2B5EF4-FFF2-40B4-BE49-F238E27FC236}">
                <a16:creationId xmlns:a16="http://schemas.microsoft.com/office/drawing/2014/main" id="{CE017856-3C77-4ADC-A884-E2DAF5F61833}"/>
              </a:ext>
            </a:extLst>
          </p:cNvPr>
          <p:cNvSpPr txBox="1">
            <a:spLocks noChangeArrowheads="1"/>
          </p:cNvSpPr>
          <p:nvPr/>
        </p:nvSpPr>
        <p:spPr bwMode="auto">
          <a:xfrm>
            <a:off x="0" y="89965"/>
            <a:ext cx="4100546"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de-DE" altLang="de-DE" b="1" dirty="0" err="1">
                <a:solidFill>
                  <a:schemeClr val="bg1">
                    <a:lumMod val="95000"/>
                  </a:schemeClr>
                </a:solidFill>
                <a:latin typeface="Calibri" pitchFamily="34" charset="0"/>
              </a:rPr>
              <a:t>Theoretical</a:t>
            </a:r>
            <a:r>
              <a:rPr lang="de-DE" altLang="de-DE" b="1" dirty="0">
                <a:solidFill>
                  <a:schemeClr val="bg1">
                    <a:lumMod val="95000"/>
                  </a:schemeClr>
                </a:solidFill>
                <a:latin typeface="Calibri" pitchFamily="34" charset="0"/>
              </a:rPr>
              <a:t> </a:t>
            </a:r>
            <a:r>
              <a:rPr lang="de-DE" altLang="de-DE" b="1" dirty="0" err="1">
                <a:solidFill>
                  <a:schemeClr val="bg1">
                    <a:lumMod val="95000"/>
                  </a:schemeClr>
                </a:solidFill>
                <a:latin typeface="Calibri" pitchFamily="34" charset="0"/>
              </a:rPr>
              <a:t>description</a:t>
            </a:r>
            <a:endParaRPr lang="de-DE" altLang="de-DE" b="1" dirty="0">
              <a:solidFill>
                <a:schemeClr val="bg1">
                  <a:lumMod val="95000"/>
                </a:schemeClr>
              </a:solidFill>
              <a:latin typeface="Calibri" pitchFamily="34" charset="0"/>
            </a:endParaRPr>
          </a:p>
        </p:txBody>
      </p:sp>
      <p:grpSp>
        <p:nvGrpSpPr>
          <p:cNvPr id="12" name="Group 11">
            <a:extLst>
              <a:ext uri="{FF2B5EF4-FFF2-40B4-BE49-F238E27FC236}">
                <a16:creationId xmlns:a16="http://schemas.microsoft.com/office/drawing/2014/main" id="{12B59821-BC6A-4C9F-8882-8913263C109B}"/>
              </a:ext>
            </a:extLst>
          </p:cNvPr>
          <p:cNvGrpSpPr/>
          <p:nvPr/>
        </p:nvGrpSpPr>
        <p:grpSpPr>
          <a:xfrm>
            <a:off x="2194932" y="2814805"/>
            <a:ext cx="2584243" cy="341291"/>
            <a:chOff x="2527543" y="1408957"/>
            <a:chExt cx="2584243" cy="341291"/>
          </a:xfrm>
        </p:grpSpPr>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9F97C54B-EAE3-4CB8-BAE3-812ECB1827D0}"/>
                    </a:ext>
                  </a:extLst>
                </p:cNvPr>
                <p:cNvSpPr txBox="1"/>
                <p:nvPr/>
              </p:nvSpPr>
              <p:spPr>
                <a:xfrm>
                  <a:off x="2599031" y="1408957"/>
                  <a:ext cx="2503570" cy="299313"/>
                </a:xfrm>
                <a:prstGeom prst="rect">
                  <a:avLst/>
                </a:prstGeom>
                <a:noFill/>
              </p:spPr>
              <p:txBody>
                <a:bodyPr wrap="none" lIns="0" tIns="0" rIns="0" bIns="0" rtlCol="0">
                  <a:spAutoFit/>
                </a:bodyPr>
                <a:lstStyle/>
                <a:p>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𝑧</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𝑧</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𝑧</m:t>
                          </m:r>
                        </m:sub>
                      </m:sSub>
                    </m:oMath>
                  </a14:m>
                  <a:r>
                    <a:rPr lang="nl-NL" dirty="0">
                      <a:latin typeface="Calibri" panose="020F0502020204030204" pitchFamily="34" charset="0"/>
                      <a:cs typeface="Calibri" panose="020F0502020204030204" pitchFamily="34" charset="0"/>
                    </a:rPr>
                    <a:t>, proportional to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𝐽</m:t>
                          </m:r>
                        </m:sub>
                      </m:sSub>
                    </m:oMath>
                  </a14:m>
                  <a:endParaRPr lang="nl-NL" dirty="0">
                    <a:latin typeface="Calibri" panose="020F0502020204030204" pitchFamily="34" charset="0"/>
                    <a:cs typeface="Calibri" panose="020F0502020204030204" pitchFamily="34" charset="0"/>
                  </a:endParaRPr>
                </a:p>
              </p:txBody>
            </p:sp>
          </mc:Choice>
          <mc:Fallback xmlns="">
            <p:sp>
              <p:nvSpPr>
                <p:cNvPr id="23" name="TextBox 22">
                  <a:extLst>
                    <a:ext uri="{FF2B5EF4-FFF2-40B4-BE49-F238E27FC236}">
                      <a16:creationId xmlns:a16="http://schemas.microsoft.com/office/drawing/2014/main" id="{9F97C54B-EAE3-4CB8-BAE3-812ECB1827D0}"/>
                    </a:ext>
                  </a:extLst>
                </p:cNvPr>
                <p:cNvSpPr txBox="1">
                  <a:spLocks noRot="1" noChangeAspect="1" noMove="1" noResize="1" noEditPoints="1" noAdjustHandles="1" noChangeArrowheads="1" noChangeShapeType="1" noTextEdit="1"/>
                </p:cNvSpPr>
                <p:nvPr/>
              </p:nvSpPr>
              <p:spPr>
                <a:xfrm>
                  <a:off x="2599031" y="1408957"/>
                  <a:ext cx="2503570" cy="299313"/>
                </a:xfrm>
                <a:prstGeom prst="rect">
                  <a:avLst/>
                </a:prstGeom>
                <a:blipFill>
                  <a:blip r:embed="rId3"/>
                  <a:stretch>
                    <a:fillRect l="-3415" t="-24490" r="-2195" b="-42857"/>
                  </a:stretch>
                </a:blipFill>
              </p:spPr>
              <p:txBody>
                <a:bodyPr/>
                <a:lstStyle/>
                <a:p>
                  <a:r>
                    <a:rPr lang="en-US">
                      <a:noFill/>
                    </a:rPr>
                    <a:t> </a:t>
                  </a:r>
                </a:p>
              </p:txBody>
            </p:sp>
          </mc:Fallback>
        </mc:AlternateContent>
        <p:sp>
          <p:nvSpPr>
            <p:cNvPr id="42" name="Rectangle 41">
              <a:extLst>
                <a:ext uri="{FF2B5EF4-FFF2-40B4-BE49-F238E27FC236}">
                  <a16:creationId xmlns:a16="http://schemas.microsoft.com/office/drawing/2014/main" id="{28DDD3F5-1C32-4040-8937-1EA181847B3A}"/>
                </a:ext>
              </a:extLst>
            </p:cNvPr>
            <p:cNvSpPr/>
            <p:nvPr/>
          </p:nvSpPr>
          <p:spPr>
            <a:xfrm>
              <a:off x="2527543" y="1424928"/>
              <a:ext cx="2584243" cy="325320"/>
            </a:xfrm>
            <a:prstGeom prst="rect">
              <a:avLst/>
            </a:prstGeom>
            <a:solidFill>
              <a:schemeClr val="accent2">
                <a:alpha val="31000"/>
              </a:schemeClr>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grpSp>
      <p:grpSp>
        <p:nvGrpSpPr>
          <p:cNvPr id="46" name="Group 45">
            <a:extLst>
              <a:ext uri="{FF2B5EF4-FFF2-40B4-BE49-F238E27FC236}">
                <a16:creationId xmlns:a16="http://schemas.microsoft.com/office/drawing/2014/main" id="{55E21289-05DB-41A5-8085-A6C07F3565DA}"/>
              </a:ext>
            </a:extLst>
          </p:cNvPr>
          <p:cNvGrpSpPr/>
          <p:nvPr/>
        </p:nvGrpSpPr>
        <p:grpSpPr>
          <a:xfrm>
            <a:off x="4988067" y="2810703"/>
            <a:ext cx="2367477" cy="1379427"/>
            <a:chOff x="4988067" y="2497431"/>
            <a:chExt cx="2367477" cy="1379427"/>
          </a:xfrm>
        </p:grpSpPr>
        <p:grpSp>
          <p:nvGrpSpPr>
            <p:cNvPr id="9" name="Group 8">
              <a:extLst>
                <a:ext uri="{FF2B5EF4-FFF2-40B4-BE49-F238E27FC236}">
                  <a16:creationId xmlns:a16="http://schemas.microsoft.com/office/drawing/2014/main" id="{6CA55F9F-72C8-4AD7-BFB8-3D3075D19920}"/>
                </a:ext>
              </a:extLst>
            </p:cNvPr>
            <p:cNvGrpSpPr/>
            <p:nvPr/>
          </p:nvGrpSpPr>
          <p:grpSpPr>
            <a:xfrm>
              <a:off x="5084481" y="2887150"/>
              <a:ext cx="2217855" cy="989708"/>
              <a:chOff x="8640645" y="1472619"/>
              <a:chExt cx="2217855" cy="989708"/>
            </a:xfrm>
          </p:grpSpPr>
          <p:cxnSp>
            <p:nvCxnSpPr>
              <p:cNvPr id="28" name="Straight Connector 27">
                <a:extLst>
                  <a:ext uri="{FF2B5EF4-FFF2-40B4-BE49-F238E27FC236}">
                    <a16:creationId xmlns:a16="http://schemas.microsoft.com/office/drawing/2014/main" id="{623E3D61-E6A0-4455-8F72-7149E97FA2E1}"/>
                  </a:ext>
                </a:extLst>
              </p:cNvPr>
              <p:cNvCxnSpPr>
                <a:cxnSpLocks/>
              </p:cNvCxnSpPr>
              <p:nvPr/>
            </p:nvCxnSpPr>
            <p:spPr>
              <a:xfrm>
                <a:off x="8703880" y="1472619"/>
                <a:ext cx="0" cy="544633"/>
              </a:xfrm>
              <a:prstGeom prst="line">
                <a:avLst/>
              </a:prstGeom>
              <a:ln w="28575">
                <a:solidFill>
                  <a:srgbClr val="FFC000"/>
                </a:solidFill>
              </a:ln>
            </p:spPr>
            <p:style>
              <a:lnRef idx="1">
                <a:schemeClr val="dk1"/>
              </a:lnRef>
              <a:fillRef idx="0">
                <a:schemeClr val="dk1"/>
              </a:fillRef>
              <a:effectRef idx="0">
                <a:schemeClr val="dk1"/>
              </a:effectRef>
              <a:fontRef idx="minor">
                <a:schemeClr val="tx1"/>
              </a:fontRef>
            </p:style>
          </p:cxnSp>
          <p:cxnSp>
            <p:nvCxnSpPr>
              <p:cNvPr id="29" name="Straight Arrow Connector 28">
                <a:extLst>
                  <a:ext uri="{FF2B5EF4-FFF2-40B4-BE49-F238E27FC236}">
                    <a16:creationId xmlns:a16="http://schemas.microsoft.com/office/drawing/2014/main" id="{29B355F3-ACFD-4810-BF74-E7A96298FA66}"/>
                  </a:ext>
                </a:extLst>
              </p:cNvPr>
              <p:cNvCxnSpPr>
                <a:cxnSpLocks/>
              </p:cNvCxnSpPr>
              <p:nvPr/>
            </p:nvCxnSpPr>
            <p:spPr>
              <a:xfrm>
                <a:off x="8697085" y="2017248"/>
                <a:ext cx="320040" cy="0"/>
              </a:xfrm>
              <a:prstGeom prst="straightConnector1">
                <a:avLst/>
              </a:prstGeom>
              <a:ln w="28575">
                <a:solidFill>
                  <a:srgbClr val="FFC000"/>
                </a:solidFill>
                <a:tailEnd type="triangle"/>
              </a:ln>
            </p:spPr>
            <p:style>
              <a:lnRef idx="1">
                <a:schemeClr val="dk1"/>
              </a:lnRef>
              <a:fillRef idx="0">
                <a:schemeClr val="dk1"/>
              </a:fillRef>
              <a:effectRef idx="0">
                <a:schemeClr val="dk1"/>
              </a:effectRef>
              <a:fontRef idx="minor">
                <a:schemeClr val="tx1"/>
              </a:fontRef>
            </p:style>
          </p:cxnSp>
          <p:cxnSp>
            <p:nvCxnSpPr>
              <p:cNvPr id="30" name="Straight Connector 29">
                <a:extLst>
                  <a:ext uri="{FF2B5EF4-FFF2-40B4-BE49-F238E27FC236}">
                    <a16:creationId xmlns:a16="http://schemas.microsoft.com/office/drawing/2014/main" id="{D298DAD0-A237-4F55-8A85-46708ED53212}"/>
                  </a:ext>
                </a:extLst>
              </p:cNvPr>
              <p:cNvCxnSpPr>
                <a:cxnSpLocks/>
              </p:cNvCxnSpPr>
              <p:nvPr/>
            </p:nvCxnSpPr>
            <p:spPr>
              <a:xfrm>
                <a:off x="8640645" y="1475421"/>
                <a:ext cx="126470" cy="0"/>
              </a:xfrm>
              <a:prstGeom prst="line">
                <a:avLst/>
              </a:prstGeom>
              <a:ln w="19050">
                <a:solidFill>
                  <a:srgbClr val="FFC000"/>
                </a:solidFill>
              </a:ln>
            </p:spPr>
            <p:style>
              <a:lnRef idx="1">
                <a:schemeClr val="dk1"/>
              </a:lnRef>
              <a:fillRef idx="0">
                <a:schemeClr val="dk1"/>
              </a:fillRef>
              <a:effectRef idx="0">
                <a:schemeClr val="dk1"/>
              </a:effectRef>
              <a:fontRef idx="minor">
                <a:schemeClr val="tx1"/>
              </a:fontRef>
            </p:style>
          </p:cxnSp>
          <p:sp>
            <p:nvSpPr>
              <p:cNvPr id="31" name="Rectangle 30">
                <a:extLst>
                  <a:ext uri="{FF2B5EF4-FFF2-40B4-BE49-F238E27FC236}">
                    <a16:creationId xmlns:a16="http://schemas.microsoft.com/office/drawing/2014/main" id="{3264DAC7-B521-46E3-803D-488220025218}"/>
                  </a:ext>
                </a:extLst>
              </p:cNvPr>
              <p:cNvSpPr/>
              <p:nvPr/>
            </p:nvSpPr>
            <p:spPr>
              <a:xfrm>
                <a:off x="9038049" y="1512539"/>
                <a:ext cx="1763301" cy="927385"/>
              </a:xfrm>
              <a:prstGeom prst="rect">
                <a:avLst/>
              </a:prstGeom>
              <a:solidFill>
                <a:schemeClr val="bg1"/>
              </a:solidFill>
              <a:ln w="12700" cap="flat" cmpd="sng" algn="ctr">
                <a:solidFill>
                  <a:schemeClr val="accent4"/>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accent4"/>
              </a:fontRef>
            </p:style>
            <p:txBody>
              <a:bodyPr rtlCol="0" anchor="ctr"/>
              <a:lstStyle/>
              <a:p>
                <a:pPr algn="ctr"/>
                <a:endParaRPr lang="nl-N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BAAF4C3-DD4B-4D4D-A802-6041884C9FA5}"/>
                      </a:ext>
                    </a:extLst>
                  </p:cNvPr>
                  <p:cNvSpPr txBox="1"/>
                  <p:nvPr/>
                </p:nvSpPr>
                <p:spPr>
                  <a:xfrm>
                    <a:off x="9047312" y="1513990"/>
                    <a:ext cx="1811188" cy="948337"/>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Quadrupole shift  + </a:t>
                    </a:r>
                    <a:r>
                      <a:rPr lang="en-US" b="1" dirty="0">
                        <a:latin typeface="Calibri" panose="020F0502020204030204" pitchFamily="34" charset="0"/>
                        <a:cs typeface="Calibri" panose="020F0502020204030204" pitchFamily="34" charset="0"/>
                      </a:rPr>
                      <a:t>potential LV</a:t>
                    </a:r>
                  </a:p>
                  <a:p>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𝜅</m:t>
                          </m:r>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𝜅</m:t>
                              </m:r>
                            </m:e>
                            <m:sub>
                              <m:r>
                                <m:rPr>
                                  <m:sty m:val="p"/>
                                </m:rPr>
                                <a:rPr lang="en-US">
                                  <a:latin typeface="Cambria Math" panose="02040503050406030204" pitchFamily="18" charset="0"/>
                                </a:rPr>
                                <m:t>QS</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𝜅</m:t>
                              </m:r>
                            </m:e>
                            <m:sub>
                              <m:r>
                                <m:rPr>
                                  <m:sty m:val="p"/>
                                </m:rPr>
                                <a:rPr lang="en-US">
                                  <a:latin typeface="Cambria Math" panose="02040503050406030204" pitchFamily="18" charset="0"/>
                                </a:rPr>
                                <m:t>LV</m:t>
                              </m:r>
                            </m:sub>
                          </m:sSub>
                        </m:oMath>
                      </m:oMathPara>
                    </a14:m>
                    <a:endParaRPr lang="nl-NL" dirty="0">
                      <a:latin typeface="Calibri" panose="020F0502020204030204" pitchFamily="34" charset="0"/>
                      <a:cs typeface="Calibri" panose="020F0502020204030204" pitchFamily="34" charset="0"/>
                    </a:endParaRPr>
                  </a:p>
                </p:txBody>
              </p:sp>
            </mc:Choice>
            <mc:Fallback xmlns="">
              <p:sp>
                <p:nvSpPr>
                  <p:cNvPr id="32" name="TextBox 31">
                    <a:extLst>
                      <a:ext uri="{FF2B5EF4-FFF2-40B4-BE49-F238E27FC236}">
                        <a16:creationId xmlns:a16="http://schemas.microsoft.com/office/drawing/2014/main" id="{DBAAF4C3-DD4B-4D4D-A802-6041884C9FA5}"/>
                      </a:ext>
                    </a:extLst>
                  </p:cNvPr>
                  <p:cNvSpPr txBox="1">
                    <a:spLocks noRot="1" noChangeAspect="1" noMove="1" noResize="1" noEditPoints="1" noAdjustHandles="1" noChangeArrowheads="1" noChangeShapeType="1" noTextEdit="1"/>
                  </p:cNvSpPr>
                  <p:nvPr/>
                </p:nvSpPr>
                <p:spPr>
                  <a:xfrm>
                    <a:off x="9047312" y="1513990"/>
                    <a:ext cx="1811188" cy="948337"/>
                  </a:xfrm>
                  <a:prstGeom prst="rect">
                    <a:avLst/>
                  </a:prstGeom>
                  <a:blipFill>
                    <a:blip r:embed="rId4"/>
                    <a:stretch>
                      <a:fillRect l="-3030" t="-3205" r="-5724" b="-1923"/>
                    </a:stretch>
                  </a:blipFill>
                </p:spPr>
                <p:txBody>
                  <a:bodyPr/>
                  <a:lstStyle/>
                  <a:p>
                    <a:r>
                      <a:rPr lang="en-US">
                        <a:noFill/>
                      </a:rPr>
                      <a:t> </a:t>
                    </a:r>
                  </a:p>
                </p:txBody>
              </p:sp>
            </mc:Fallback>
          </mc:AlternateContent>
        </p:grpSp>
        <p:grpSp>
          <p:nvGrpSpPr>
            <p:cNvPr id="11" name="Group 10">
              <a:extLst>
                <a:ext uri="{FF2B5EF4-FFF2-40B4-BE49-F238E27FC236}">
                  <a16:creationId xmlns:a16="http://schemas.microsoft.com/office/drawing/2014/main" id="{DA777AB5-1307-453B-8837-C139055CE74A}"/>
                </a:ext>
              </a:extLst>
            </p:cNvPr>
            <p:cNvGrpSpPr/>
            <p:nvPr/>
          </p:nvGrpSpPr>
          <p:grpSpPr>
            <a:xfrm>
              <a:off x="4988067" y="2497431"/>
              <a:ext cx="2367477" cy="330295"/>
              <a:chOff x="6283832" y="1384976"/>
              <a:chExt cx="2367477" cy="330295"/>
            </a:xfrm>
          </p:grpSpPr>
          <mc:AlternateContent xmlns:mc="http://schemas.openxmlformats.org/markup-compatibility/2006" xmlns:a14="http://schemas.microsoft.com/office/drawing/2010/main">
            <mc:Choice Requires="a14">
              <p:sp>
                <p:nvSpPr>
                  <p:cNvPr id="26" name="TextBox 25">
                    <a:extLst>
                      <a:ext uri="{FF2B5EF4-FFF2-40B4-BE49-F238E27FC236}">
                        <a16:creationId xmlns:a16="http://schemas.microsoft.com/office/drawing/2014/main" id="{1FC9EA5C-5FC2-41BA-A113-7439CA81F990}"/>
                      </a:ext>
                    </a:extLst>
                  </p:cNvPr>
                  <p:cNvSpPr txBox="1"/>
                  <p:nvPr/>
                </p:nvSpPr>
                <p:spPr>
                  <a:xfrm>
                    <a:off x="6380246" y="1384976"/>
                    <a:ext cx="2230354" cy="310791"/>
                  </a:xfrm>
                  <a:prstGeom prst="rect">
                    <a:avLst/>
                  </a:prstGeom>
                  <a:noFill/>
                </p:spPr>
                <p:txBody>
                  <a:bodyPr wrap="none" lIns="0" tIns="0" rIns="0" bIns="0" rtlCol="0">
                    <a:spAutoFit/>
                  </a:bodyPr>
                  <a:lstStyle/>
                  <a:p>
                    <a14:m>
                      <m:oMath xmlns:m="http://schemas.openxmlformats.org/officeDocument/2006/math">
                        <m:r>
                          <a:rPr lang="en-US" b="0" i="1" smtClean="0">
                            <a:latin typeface="Cambria Math" panose="02040503050406030204" pitchFamily="18" charset="0"/>
                          </a:rPr>
                          <m:t>𝜅</m:t>
                        </m:r>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𝐽</m:t>
                            </m:r>
                          </m:e>
                          <m:sub>
                            <m:r>
                              <a:rPr lang="en-US" b="0" i="1" smtClean="0">
                                <a:latin typeface="Cambria Math" panose="02040503050406030204" pitchFamily="18" charset="0"/>
                              </a:rPr>
                              <m:t>𝑧</m:t>
                            </m:r>
                          </m:sub>
                          <m:sup>
                            <m:r>
                              <a:rPr lang="en-US" b="0" i="1" smtClean="0">
                                <a:latin typeface="Cambria Math" panose="02040503050406030204" pitchFamily="18" charset="0"/>
                              </a:rPr>
                              <m:t>2</m:t>
                            </m:r>
                          </m:sup>
                        </m:sSubSup>
                      </m:oMath>
                    </a14:m>
                    <a:r>
                      <a:rPr lang="nl-NL" dirty="0">
                        <a:latin typeface="Calibri" panose="020F0502020204030204" pitchFamily="34" charset="0"/>
                        <a:cs typeface="Calibri" panose="020F0502020204030204" pitchFamily="34" charset="0"/>
                      </a:rPr>
                      <a:t>, proportional to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𝑚</m:t>
                            </m:r>
                          </m:e>
                          <m:sub>
                            <m:r>
                              <a:rPr lang="en-US" b="0" i="1" smtClean="0">
                                <a:latin typeface="Cambria Math" panose="02040503050406030204" pitchFamily="18" charset="0"/>
                              </a:rPr>
                              <m:t>𝐽</m:t>
                            </m:r>
                          </m:sub>
                          <m:sup>
                            <m:r>
                              <a:rPr lang="en-US" b="0" i="1" smtClean="0">
                                <a:latin typeface="Cambria Math" panose="02040503050406030204" pitchFamily="18" charset="0"/>
                              </a:rPr>
                              <m:t>2</m:t>
                            </m:r>
                          </m:sup>
                        </m:sSubSup>
                      </m:oMath>
                    </a14:m>
                    <a:endParaRPr lang="nl-NL" dirty="0">
                      <a:latin typeface="Calibri" panose="020F0502020204030204" pitchFamily="34" charset="0"/>
                      <a:cs typeface="Calibri" panose="020F0502020204030204" pitchFamily="34" charset="0"/>
                    </a:endParaRPr>
                  </a:p>
                </p:txBody>
              </p:sp>
            </mc:Choice>
            <mc:Fallback xmlns="">
              <p:sp>
                <p:nvSpPr>
                  <p:cNvPr id="26" name="TextBox 25">
                    <a:extLst>
                      <a:ext uri="{FF2B5EF4-FFF2-40B4-BE49-F238E27FC236}">
                        <a16:creationId xmlns:a16="http://schemas.microsoft.com/office/drawing/2014/main" id="{1FC9EA5C-5FC2-41BA-A113-7439CA81F990}"/>
                      </a:ext>
                    </a:extLst>
                  </p:cNvPr>
                  <p:cNvSpPr txBox="1">
                    <a:spLocks noRot="1" noChangeAspect="1" noMove="1" noResize="1" noEditPoints="1" noAdjustHandles="1" noChangeArrowheads="1" noChangeShapeType="1" noTextEdit="1"/>
                  </p:cNvSpPr>
                  <p:nvPr/>
                </p:nvSpPr>
                <p:spPr>
                  <a:xfrm>
                    <a:off x="6380246" y="1384976"/>
                    <a:ext cx="2230354" cy="310791"/>
                  </a:xfrm>
                  <a:prstGeom prst="rect">
                    <a:avLst/>
                  </a:prstGeom>
                  <a:blipFill>
                    <a:blip r:embed="rId5"/>
                    <a:stretch>
                      <a:fillRect l="-2732" t="-21569" r="-1639" b="-37255"/>
                    </a:stretch>
                  </a:blipFill>
                </p:spPr>
                <p:txBody>
                  <a:bodyPr/>
                  <a:lstStyle/>
                  <a:p>
                    <a:r>
                      <a:rPr lang="en-US">
                        <a:noFill/>
                      </a:rPr>
                      <a:t> </a:t>
                    </a:r>
                  </a:p>
                </p:txBody>
              </p:sp>
            </mc:Fallback>
          </mc:AlternateContent>
          <p:sp>
            <p:nvSpPr>
              <p:cNvPr id="45" name="Rectangle 44">
                <a:extLst>
                  <a:ext uri="{FF2B5EF4-FFF2-40B4-BE49-F238E27FC236}">
                    <a16:creationId xmlns:a16="http://schemas.microsoft.com/office/drawing/2014/main" id="{F01540D2-5880-4677-A78D-09465027BFD2}"/>
                  </a:ext>
                </a:extLst>
              </p:cNvPr>
              <p:cNvSpPr/>
              <p:nvPr/>
            </p:nvSpPr>
            <p:spPr>
              <a:xfrm>
                <a:off x="6283832" y="1389951"/>
                <a:ext cx="2367477" cy="325320"/>
              </a:xfrm>
              <a:prstGeom prst="rect">
                <a:avLst/>
              </a:prstGeom>
              <a:solidFill>
                <a:schemeClr val="accent6">
                  <a:alpha val="31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dirty="0">
                  <a:latin typeface="Calibri" panose="020F0502020204030204" pitchFamily="34" charset="0"/>
                  <a:cs typeface="Calibri" panose="020F0502020204030204" pitchFamily="34" charset="0"/>
                </a:endParaRPr>
              </a:p>
            </p:txBody>
          </p:sp>
        </p:grpSp>
      </p:grpSp>
      <p:grpSp>
        <p:nvGrpSpPr>
          <p:cNvPr id="3" name="Group 2">
            <a:extLst>
              <a:ext uri="{FF2B5EF4-FFF2-40B4-BE49-F238E27FC236}">
                <a16:creationId xmlns:a16="http://schemas.microsoft.com/office/drawing/2014/main" id="{AC51A379-54AD-4C2A-8F8C-058762DCDCB7}"/>
              </a:ext>
            </a:extLst>
          </p:cNvPr>
          <p:cNvGrpSpPr/>
          <p:nvPr/>
        </p:nvGrpSpPr>
        <p:grpSpPr>
          <a:xfrm>
            <a:off x="3807399" y="1488210"/>
            <a:ext cx="4137671" cy="1231808"/>
            <a:chOff x="3807399" y="1488210"/>
            <a:chExt cx="4137671" cy="1231808"/>
          </a:xfrm>
        </p:grpSpPr>
        <p:grpSp>
          <p:nvGrpSpPr>
            <p:cNvPr id="20" name="Group 19">
              <a:extLst>
                <a:ext uri="{FF2B5EF4-FFF2-40B4-BE49-F238E27FC236}">
                  <a16:creationId xmlns:a16="http://schemas.microsoft.com/office/drawing/2014/main" id="{C7FCB0A9-5B26-4695-BA25-4CB369C504D6}"/>
                </a:ext>
              </a:extLst>
            </p:cNvPr>
            <p:cNvGrpSpPr/>
            <p:nvPr/>
          </p:nvGrpSpPr>
          <p:grpSpPr>
            <a:xfrm>
              <a:off x="3807399" y="2031227"/>
              <a:ext cx="4137671" cy="552431"/>
              <a:chOff x="3807399" y="1717955"/>
              <a:chExt cx="4137671" cy="552431"/>
            </a:xfrm>
          </p:grpSpPr>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AF596AF8-FB34-4952-8626-F90BE89C8373}"/>
                      </a:ext>
                    </a:extLst>
                  </p:cNvPr>
                  <p:cNvSpPr txBox="1"/>
                  <p:nvPr/>
                </p:nvSpPr>
                <p:spPr>
                  <a:xfrm>
                    <a:off x="3807399" y="1717955"/>
                    <a:ext cx="4137671" cy="536301"/>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3200" b="0" i="1" smtClean="0">
                              <a:latin typeface="Cambria Math" panose="02040503050406030204" pitchFamily="18" charset="0"/>
                            </a:rPr>
                            <m:t>𝐻</m:t>
                          </m:r>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𝐻</m:t>
                              </m:r>
                            </m:e>
                            <m:sub>
                              <m:r>
                                <m:rPr>
                                  <m:sty m:val="p"/>
                                </m:rPr>
                                <a:rPr lang="en-US" sz="3200" b="0" i="0" smtClean="0">
                                  <a:latin typeface="Cambria Math" panose="02040503050406030204" pitchFamily="18" charset="0"/>
                                </a:rPr>
                                <m:t>lin</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𝐻</m:t>
                              </m:r>
                            </m:e>
                            <m:sub>
                              <m:r>
                                <m:rPr>
                                  <m:sty m:val="p"/>
                                </m:rPr>
                                <a:rPr lang="en-US" sz="3200" b="0" i="0" smtClean="0">
                                  <a:latin typeface="Cambria Math" panose="02040503050406030204" pitchFamily="18" charset="0"/>
                                </a:rPr>
                                <m:t>quad</m:t>
                              </m:r>
                            </m:sub>
                          </m:sSub>
                          <m:r>
                            <a:rPr lang="en-US" sz="3200" b="0" i="1" smtClean="0">
                              <a:latin typeface="Cambria Math" panose="02040503050406030204" pitchFamily="18" charset="0"/>
                            </a:rPr>
                            <m:t>+</m:t>
                          </m:r>
                          <m:sSub>
                            <m:sSubPr>
                              <m:ctrlPr>
                                <a:rPr lang="en-US" sz="3200" b="0" i="1" smtClean="0">
                                  <a:latin typeface="Cambria Math" panose="02040503050406030204" pitchFamily="18" charset="0"/>
                                </a:rPr>
                              </m:ctrlPr>
                            </m:sSubPr>
                            <m:e>
                              <m:r>
                                <a:rPr lang="en-US" sz="3200" b="0" i="1" smtClean="0">
                                  <a:latin typeface="Cambria Math" panose="02040503050406030204" pitchFamily="18" charset="0"/>
                                </a:rPr>
                                <m:t>𝐻</m:t>
                              </m:r>
                            </m:e>
                            <m:sub>
                              <m:r>
                                <m:rPr>
                                  <m:sty m:val="p"/>
                                </m:rPr>
                                <a:rPr lang="en-US" sz="3200" b="0" i="0" smtClean="0">
                                  <a:latin typeface="Cambria Math" panose="02040503050406030204" pitchFamily="18" charset="0"/>
                                </a:rPr>
                                <m:t>rf</m:t>
                              </m:r>
                            </m:sub>
                          </m:sSub>
                        </m:oMath>
                      </m:oMathPara>
                    </a14:m>
                    <a:endParaRPr lang="nl-NL" sz="3200" dirty="0">
                      <a:latin typeface="Calibri" panose="020F0502020204030204" pitchFamily="34" charset="0"/>
                      <a:cs typeface="Calibri" panose="020F0502020204030204" pitchFamily="34" charset="0"/>
                    </a:endParaRPr>
                  </a:p>
                </p:txBody>
              </p:sp>
            </mc:Choice>
            <mc:Fallback xmlns="">
              <p:sp>
                <p:nvSpPr>
                  <p:cNvPr id="27" name="TextBox 26">
                    <a:extLst>
                      <a:ext uri="{FF2B5EF4-FFF2-40B4-BE49-F238E27FC236}">
                        <a16:creationId xmlns:a16="http://schemas.microsoft.com/office/drawing/2014/main" id="{AF596AF8-FB34-4952-8626-F90BE89C8373}"/>
                      </a:ext>
                    </a:extLst>
                  </p:cNvPr>
                  <p:cNvSpPr txBox="1">
                    <a:spLocks noRot="1" noChangeAspect="1" noMove="1" noResize="1" noEditPoints="1" noAdjustHandles="1" noChangeArrowheads="1" noChangeShapeType="1" noTextEdit="1"/>
                  </p:cNvSpPr>
                  <p:nvPr/>
                </p:nvSpPr>
                <p:spPr>
                  <a:xfrm>
                    <a:off x="3807399" y="1717955"/>
                    <a:ext cx="4137671" cy="536301"/>
                  </a:xfrm>
                  <a:prstGeom prst="rect">
                    <a:avLst/>
                  </a:prstGeom>
                  <a:blipFill>
                    <a:blip r:embed="rId6"/>
                    <a:stretch>
                      <a:fillRect/>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09BE80CC-76C2-443D-8969-1F34D12B55ED}"/>
                  </a:ext>
                </a:extLst>
              </p:cNvPr>
              <p:cNvSpPr/>
              <p:nvPr/>
            </p:nvSpPr>
            <p:spPr>
              <a:xfrm>
                <a:off x="4648154" y="1738525"/>
                <a:ext cx="767198" cy="525256"/>
              </a:xfrm>
              <a:prstGeom prst="rect">
                <a:avLst/>
              </a:prstGeom>
              <a:solidFill>
                <a:schemeClr val="accent2">
                  <a:alpha val="31000"/>
                </a:schemeClr>
              </a:solidFill>
            </p:spPr>
            <p:style>
              <a:lnRef idx="3">
                <a:schemeClr val="lt1"/>
              </a:lnRef>
              <a:fillRef idx="1">
                <a:schemeClr val="accent2"/>
              </a:fillRef>
              <a:effectRef idx="1">
                <a:schemeClr val="accent2"/>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4" name="Rectangle 43">
                <a:extLst>
                  <a:ext uri="{FF2B5EF4-FFF2-40B4-BE49-F238E27FC236}">
                    <a16:creationId xmlns:a16="http://schemas.microsoft.com/office/drawing/2014/main" id="{D1D61686-4D79-4847-AF43-8BFFD153E5B3}"/>
                  </a:ext>
                </a:extLst>
              </p:cNvPr>
              <p:cNvSpPr/>
              <p:nvPr/>
            </p:nvSpPr>
            <p:spPr>
              <a:xfrm>
                <a:off x="5812661" y="1745130"/>
                <a:ext cx="1095516" cy="525256"/>
              </a:xfrm>
              <a:prstGeom prst="rect">
                <a:avLst/>
              </a:prstGeom>
              <a:solidFill>
                <a:schemeClr val="accent6">
                  <a:alpha val="31000"/>
                </a:schemeClr>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19" name="Rectangle 18">
                <a:extLst>
                  <a:ext uri="{FF2B5EF4-FFF2-40B4-BE49-F238E27FC236}">
                    <a16:creationId xmlns:a16="http://schemas.microsoft.com/office/drawing/2014/main" id="{533F41FF-5E98-486C-878A-C5B7D7FC0F91}"/>
                  </a:ext>
                </a:extLst>
              </p:cNvPr>
              <p:cNvSpPr/>
              <p:nvPr/>
            </p:nvSpPr>
            <p:spPr>
              <a:xfrm>
                <a:off x="7314835" y="1745129"/>
                <a:ext cx="630235" cy="518651"/>
              </a:xfrm>
              <a:prstGeom prst="rect">
                <a:avLst/>
              </a:prstGeom>
              <a:solidFill>
                <a:schemeClr val="accent5">
                  <a:alpha val="31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24" name="Rectangle: Rounded Corners 23">
              <a:extLst>
                <a:ext uri="{FF2B5EF4-FFF2-40B4-BE49-F238E27FC236}">
                  <a16:creationId xmlns:a16="http://schemas.microsoft.com/office/drawing/2014/main" id="{AC72C2A8-31FE-49E8-B987-5EB9CAC67B91}"/>
                </a:ext>
              </a:extLst>
            </p:cNvPr>
            <p:cNvSpPr/>
            <p:nvPr/>
          </p:nvSpPr>
          <p:spPr>
            <a:xfrm>
              <a:off x="4592122" y="1928712"/>
              <a:ext cx="2367478" cy="791306"/>
            </a:xfrm>
            <a:prstGeom prst="roundRect">
              <a:avLst/>
            </a:prstGeom>
            <a:noFill/>
            <a:ln w="28575">
              <a:solidFill>
                <a:srgbClr val="7030A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7030A0"/>
                </a:solidFil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EA0E828F-3D20-49C4-902E-8C7787E6F3C9}"/>
                    </a:ext>
                  </a:extLst>
                </p:cNvPr>
                <p:cNvSpPr txBox="1"/>
                <p:nvPr/>
              </p:nvSpPr>
              <p:spPr>
                <a:xfrm>
                  <a:off x="5381760" y="1488210"/>
                  <a:ext cx="788202" cy="46166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2400" b="0" i="1" smtClean="0">
                                <a:solidFill>
                                  <a:srgbClr val="7030A0"/>
                                </a:solidFill>
                                <a:latin typeface="Cambria Math" panose="02040503050406030204" pitchFamily="18" charset="0"/>
                              </a:rPr>
                            </m:ctrlPr>
                          </m:sSubPr>
                          <m:e>
                            <m:r>
                              <a:rPr lang="en-US" sz="2400" b="0" i="1" smtClean="0">
                                <a:solidFill>
                                  <a:srgbClr val="7030A0"/>
                                </a:solidFill>
                                <a:latin typeface="Cambria Math" panose="02040503050406030204" pitchFamily="18" charset="0"/>
                              </a:rPr>
                              <m:t>𝐻</m:t>
                            </m:r>
                          </m:e>
                          <m:sub>
                            <m:r>
                              <m:rPr>
                                <m:sty m:val="p"/>
                              </m:rPr>
                              <a:rPr lang="en-US" sz="2400" b="0" i="0" smtClean="0">
                                <a:solidFill>
                                  <a:srgbClr val="7030A0"/>
                                </a:solidFill>
                                <a:latin typeface="Cambria Math" panose="02040503050406030204" pitchFamily="18" charset="0"/>
                              </a:rPr>
                              <m:t>free</m:t>
                            </m:r>
                          </m:sub>
                        </m:sSub>
                      </m:oMath>
                    </m:oMathPara>
                  </a14:m>
                  <a:endParaRPr lang="en-US" sz="2400" dirty="0">
                    <a:solidFill>
                      <a:srgbClr val="7030A0"/>
                    </a:solidFill>
                    <a:latin typeface="Calibri" panose="020F0502020204030204" pitchFamily="34" charset="0"/>
                    <a:cs typeface="Calibri" panose="020F0502020204030204" pitchFamily="34" charset="0"/>
                  </a:endParaRPr>
                </a:p>
              </p:txBody>
            </p:sp>
          </mc:Choice>
          <mc:Fallback xmlns="">
            <p:sp>
              <p:nvSpPr>
                <p:cNvPr id="54" name="TextBox 53">
                  <a:extLst>
                    <a:ext uri="{FF2B5EF4-FFF2-40B4-BE49-F238E27FC236}">
                      <a16:creationId xmlns:a16="http://schemas.microsoft.com/office/drawing/2014/main" id="{EA0E828F-3D20-49C4-902E-8C7787E6F3C9}"/>
                    </a:ext>
                  </a:extLst>
                </p:cNvPr>
                <p:cNvSpPr txBox="1">
                  <a:spLocks noRot="1" noChangeAspect="1" noMove="1" noResize="1" noEditPoints="1" noAdjustHandles="1" noChangeArrowheads="1" noChangeShapeType="1" noTextEdit="1"/>
                </p:cNvSpPr>
                <p:nvPr/>
              </p:nvSpPr>
              <p:spPr>
                <a:xfrm>
                  <a:off x="5381760" y="1488210"/>
                  <a:ext cx="788202" cy="461665"/>
                </a:xfrm>
                <a:prstGeom prst="rect">
                  <a:avLst/>
                </a:prstGeom>
                <a:blipFill>
                  <a:blip r:embed="rId7"/>
                  <a:stretch>
                    <a:fillRect l="-2326" r="-1550" b="-2632"/>
                  </a:stretch>
                </a:blipFill>
              </p:spPr>
              <p:txBody>
                <a:bodyPr/>
                <a:lstStyle/>
                <a:p>
                  <a:r>
                    <a:rPr lang="en-US">
                      <a:noFill/>
                    </a:rPr>
                    <a:t> </a:t>
                  </a:r>
                </a:p>
              </p:txBody>
            </p:sp>
          </mc:Fallback>
        </mc:AlternateContent>
      </p:grpSp>
      <p:sp>
        <p:nvSpPr>
          <p:cNvPr id="66" name="TextBox 1">
            <a:extLst>
              <a:ext uri="{FF2B5EF4-FFF2-40B4-BE49-F238E27FC236}">
                <a16:creationId xmlns:a16="http://schemas.microsoft.com/office/drawing/2014/main" id="{31AEE563-14D0-4483-834A-AA72BCC13963}"/>
              </a:ext>
            </a:extLst>
          </p:cNvPr>
          <p:cNvSpPr txBox="1"/>
          <p:nvPr/>
        </p:nvSpPr>
        <p:spPr>
          <a:xfrm>
            <a:off x="2550946" y="4379846"/>
            <a:ext cx="2899320" cy="369332"/>
          </a:xfrm>
          <a:prstGeom prst="rect">
            <a:avLst/>
          </a:prstGeom>
          <a:noFill/>
        </p:spPr>
        <p:txBody>
          <a:bodyPr wrap="non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latin typeface="Calibri" panose="020F0502020204030204" pitchFamily="34" charset="0"/>
                <a:cs typeface="Calibri" panose="020F0502020204030204" pitchFamily="34" charset="0"/>
              </a:rPr>
              <a:t>Interaction picture and RWA:</a:t>
            </a:r>
          </a:p>
        </p:txBody>
      </p:sp>
      <p:pic>
        <p:nvPicPr>
          <p:cNvPr id="69" name="Picture 68">
            <a:extLst>
              <a:ext uri="{FF2B5EF4-FFF2-40B4-BE49-F238E27FC236}">
                <a16:creationId xmlns:a16="http://schemas.microsoft.com/office/drawing/2014/main" id="{7992B64E-C98C-451F-BA32-2D630394AFD7}"/>
              </a:ext>
            </a:extLst>
          </p:cNvPr>
          <p:cNvPicPr>
            <a:picLocks noChangeAspect="1"/>
          </p:cNvPicPr>
          <p:nvPr/>
        </p:nvPicPr>
        <p:blipFill>
          <a:blip r:embed="rId8"/>
          <a:stretch>
            <a:fillRect/>
          </a:stretch>
        </p:blipFill>
        <p:spPr>
          <a:xfrm>
            <a:off x="2512121" y="4748044"/>
            <a:ext cx="7167755" cy="518651"/>
          </a:xfrm>
          <a:prstGeom prst="rect">
            <a:avLst/>
          </a:prstGeom>
        </p:spPr>
      </p:pic>
      <p:grpSp>
        <p:nvGrpSpPr>
          <p:cNvPr id="74" name="Group 73">
            <a:extLst>
              <a:ext uri="{FF2B5EF4-FFF2-40B4-BE49-F238E27FC236}">
                <a16:creationId xmlns:a16="http://schemas.microsoft.com/office/drawing/2014/main" id="{126C109C-9D43-476E-B3F4-3E74563D27D5}"/>
              </a:ext>
            </a:extLst>
          </p:cNvPr>
          <p:cNvGrpSpPr/>
          <p:nvPr/>
        </p:nvGrpSpPr>
        <p:grpSpPr>
          <a:xfrm>
            <a:off x="7226136" y="2801648"/>
            <a:ext cx="4606798" cy="1665740"/>
            <a:chOff x="7226136" y="2488376"/>
            <a:chExt cx="4606798" cy="1665740"/>
          </a:xfrm>
        </p:grpSpPr>
        <p:grpSp>
          <p:nvGrpSpPr>
            <p:cNvPr id="73" name="Group 72">
              <a:extLst>
                <a:ext uri="{FF2B5EF4-FFF2-40B4-BE49-F238E27FC236}">
                  <a16:creationId xmlns:a16="http://schemas.microsoft.com/office/drawing/2014/main" id="{0E8271B2-E630-4B8D-BE07-86851CAF743C}"/>
                </a:ext>
              </a:extLst>
            </p:cNvPr>
            <p:cNvGrpSpPr/>
            <p:nvPr/>
          </p:nvGrpSpPr>
          <p:grpSpPr>
            <a:xfrm>
              <a:off x="7226136" y="2488376"/>
              <a:ext cx="3282717" cy="369332"/>
              <a:chOff x="7226136" y="2488376"/>
              <a:chExt cx="3282717" cy="369332"/>
            </a:xfrm>
          </p:grpSpPr>
          <mc:AlternateContent xmlns:mc="http://schemas.openxmlformats.org/markup-compatibility/2006" xmlns:a14="http://schemas.microsoft.com/office/drawing/2010/main">
            <mc:Choice Requires="a14">
              <p:sp>
                <p:nvSpPr>
                  <p:cNvPr id="56" name="TextBox 55">
                    <a:extLst>
                      <a:ext uri="{FF2B5EF4-FFF2-40B4-BE49-F238E27FC236}">
                        <a16:creationId xmlns:a16="http://schemas.microsoft.com/office/drawing/2014/main" id="{252145E2-854D-4146-A2D2-35E4AD1D023E}"/>
                      </a:ext>
                    </a:extLst>
                  </p:cNvPr>
                  <p:cNvSpPr txBox="1"/>
                  <p:nvPr/>
                </p:nvSpPr>
                <p:spPr>
                  <a:xfrm>
                    <a:off x="7226136" y="2488376"/>
                    <a:ext cx="3282717" cy="369332"/>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m:rPr>
                              <m:sty m:val="p"/>
                            </m:rPr>
                            <a:rPr lang="en-US" b="0" i="0" smtClean="0">
                              <a:latin typeface="Cambria Math" panose="02040503050406030204" pitchFamily="18" charset="0"/>
                            </a:rPr>
                            <m:t>Ω</m:t>
                          </m:r>
                          <m:d>
                            <m:dPr>
                              <m:ctrlPr>
                                <a:rPr lang="en-US" b="0" i="1" smtClean="0">
                                  <a:latin typeface="Cambria Math" panose="02040503050406030204" pitchFamily="18" charset="0"/>
                                </a:rPr>
                              </m:ctrlPr>
                            </m:dPr>
                            <m:e>
                              <m:r>
                                <a:rPr lang="en-US" b="0" i="1" smtClean="0">
                                  <a:latin typeface="Cambria Math" panose="02040503050406030204" pitchFamily="18" charset="0"/>
                                </a:rPr>
                                <m:t>𝑡</m:t>
                              </m:r>
                            </m:e>
                          </m:d>
                          <m:r>
                            <a:rPr lang="en-US" b="0" i="1" smtClean="0">
                              <a:latin typeface="Cambria Math" panose="02040503050406030204" pitchFamily="18" charset="0"/>
                            </a:rPr>
                            <m:t>⋅</m:t>
                          </m:r>
                          <m:r>
                            <m:rPr>
                              <m:sty m:val="p"/>
                            </m:rPr>
                            <a:rPr lang="en-US" b="0" i="0" smtClean="0">
                              <a:latin typeface="Cambria Math" panose="02040503050406030204" pitchFamily="18" charset="0"/>
                            </a:rPr>
                            <m:t>cos</m:t>
                          </m:r>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m:rPr>
                                      <m:sty m:val="p"/>
                                    </m:rPr>
                                    <a:rPr lang="en-US" b="0" i="0" smtClean="0">
                                      <a:latin typeface="Cambria Math" panose="02040503050406030204" pitchFamily="18" charset="0"/>
                                    </a:rPr>
                                    <m:t>rf</m:t>
                                  </m:r>
                                </m:sub>
                              </m:sSub>
                              <m:r>
                                <a:rPr lang="en-US" b="0" i="1" smtClean="0">
                                  <a:latin typeface="Cambria Math" panose="02040503050406030204" pitchFamily="18" charset="0"/>
                                </a:rPr>
                                <m:t> </m:t>
                              </m:r>
                              <m:r>
                                <a:rPr lang="en-US" b="0" i="1" smtClean="0">
                                  <a:latin typeface="Cambria Math" panose="02040503050406030204" pitchFamily="18" charset="0"/>
                                </a:rPr>
                                <m:t>𝑡</m:t>
                              </m:r>
                              <m:r>
                                <a:rPr lang="en-US" b="0" i="1" smtClean="0">
                                  <a:latin typeface="Cambria Math" panose="02040503050406030204" pitchFamily="18" charset="0"/>
                                </a:rPr>
                                <m:t>+</m:t>
                              </m:r>
                              <m:r>
                                <a:rPr lang="en-US" b="0" i="1" smtClean="0">
                                  <a:latin typeface="Cambria Math" panose="02040503050406030204" pitchFamily="18" charset="0"/>
                                </a:rPr>
                                <m:t>𝜙</m:t>
                              </m:r>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𝐽</m:t>
                              </m:r>
                            </m:e>
                            <m:sub>
                              <m:r>
                                <a:rPr lang="en-US" b="0" i="1" smtClean="0">
                                  <a:latin typeface="Cambria Math" panose="02040503050406030204" pitchFamily="18" charset="0"/>
                                </a:rPr>
                                <m:t>𝑥</m:t>
                              </m:r>
                            </m:sub>
                          </m:sSub>
                        </m:oMath>
                      </m:oMathPara>
                    </a14:m>
                    <a:endParaRPr lang="en-US" dirty="0">
                      <a:latin typeface="Calibri" panose="020F0502020204030204" pitchFamily="34" charset="0"/>
                      <a:cs typeface="Calibri" panose="020F0502020204030204" pitchFamily="34" charset="0"/>
                    </a:endParaRPr>
                  </a:p>
                </p:txBody>
              </p:sp>
            </mc:Choice>
            <mc:Fallback xmlns="">
              <p:sp>
                <p:nvSpPr>
                  <p:cNvPr id="56" name="TextBox 55">
                    <a:extLst>
                      <a:ext uri="{FF2B5EF4-FFF2-40B4-BE49-F238E27FC236}">
                        <a16:creationId xmlns:a16="http://schemas.microsoft.com/office/drawing/2014/main" id="{252145E2-854D-4146-A2D2-35E4AD1D023E}"/>
                      </a:ext>
                    </a:extLst>
                  </p:cNvPr>
                  <p:cNvSpPr txBox="1">
                    <a:spLocks noRot="1" noChangeAspect="1" noMove="1" noResize="1" noEditPoints="1" noAdjustHandles="1" noChangeArrowheads="1" noChangeShapeType="1" noTextEdit="1"/>
                  </p:cNvSpPr>
                  <p:nvPr/>
                </p:nvSpPr>
                <p:spPr>
                  <a:xfrm>
                    <a:off x="7226136" y="2488376"/>
                    <a:ext cx="3282717" cy="369332"/>
                  </a:xfrm>
                  <a:prstGeom prst="rect">
                    <a:avLst/>
                  </a:prstGeom>
                  <a:blipFill>
                    <a:blip r:embed="rId9"/>
                    <a:stretch>
                      <a:fillRect b="-11475"/>
                    </a:stretch>
                  </a:blipFill>
                </p:spPr>
                <p:txBody>
                  <a:bodyPr/>
                  <a:lstStyle/>
                  <a:p>
                    <a:r>
                      <a:rPr lang="en-US">
                        <a:noFill/>
                      </a:rPr>
                      <a:t> </a:t>
                    </a:r>
                  </a:p>
                </p:txBody>
              </p:sp>
            </mc:Fallback>
          </mc:AlternateContent>
          <p:sp>
            <p:nvSpPr>
              <p:cNvPr id="57" name="Rectangle 56">
                <a:extLst>
                  <a:ext uri="{FF2B5EF4-FFF2-40B4-BE49-F238E27FC236}">
                    <a16:creationId xmlns:a16="http://schemas.microsoft.com/office/drawing/2014/main" id="{AEFD87A2-E406-4147-B4A4-66BA60E2846F}"/>
                  </a:ext>
                </a:extLst>
              </p:cNvPr>
              <p:cNvSpPr/>
              <p:nvPr/>
            </p:nvSpPr>
            <p:spPr>
              <a:xfrm>
                <a:off x="7643920" y="2512013"/>
                <a:ext cx="2424000" cy="330882"/>
              </a:xfrm>
              <a:prstGeom prst="rect">
                <a:avLst/>
              </a:prstGeom>
              <a:solidFill>
                <a:schemeClr val="accent5">
                  <a:alpha val="31000"/>
                </a:schemeClr>
              </a:solidFill>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cxnSp>
          <p:nvCxnSpPr>
            <p:cNvPr id="59" name="Straight Connector 58">
              <a:extLst>
                <a:ext uri="{FF2B5EF4-FFF2-40B4-BE49-F238E27FC236}">
                  <a16:creationId xmlns:a16="http://schemas.microsoft.com/office/drawing/2014/main" id="{A76F2543-2FA0-40EE-AFE0-E9FE9AEB5D92}"/>
                </a:ext>
              </a:extLst>
            </p:cNvPr>
            <p:cNvCxnSpPr>
              <a:cxnSpLocks/>
            </p:cNvCxnSpPr>
            <p:nvPr/>
          </p:nvCxnSpPr>
          <p:spPr>
            <a:xfrm>
              <a:off x="8826797" y="2885748"/>
              <a:ext cx="0" cy="544633"/>
            </a:xfrm>
            <a:prstGeom prst="line">
              <a:avLst/>
            </a:prstGeom>
            <a:ln w="28575">
              <a:solidFill>
                <a:srgbClr val="FFC000"/>
              </a:solidFill>
            </a:ln>
          </p:spPr>
          <p:style>
            <a:lnRef idx="1">
              <a:schemeClr val="dk1"/>
            </a:lnRef>
            <a:fillRef idx="0">
              <a:schemeClr val="dk1"/>
            </a:fillRef>
            <a:effectRef idx="0">
              <a:schemeClr val="dk1"/>
            </a:effectRef>
            <a:fontRef idx="minor">
              <a:schemeClr val="tx1"/>
            </a:fontRef>
          </p:style>
        </p:cxnSp>
        <p:cxnSp>
          <p:nvCxnSpPr>
            <p:cNvPr id="60" name="Straight Arrow Connector 59">
              <a:extLst>
                <a:ext uri="{FF2B5EF4-FFF2-40B4-BE49-F238E27FC236}">
                  <a16:creationId xmlns:a16="http://schemas.microsoft.com/office/drawing/2014/main" id="{E1FEB633-6BC6-495A-BC89-82589ECCBB13}"/>
                </a:ext>
              </a:extLst>
            </p:cNvPr>
            <p:cNvCxnSpPr>
              <a:cxnSpLocks/>
            </p:cNvCxnSpPr>
            <p:nvPr/>
          </p:nvCxnSpPr>
          <p:spPr>
            <a:xfrm>
              <a:off x="8820002" y="3430377"/>
              <a:ext cx="320040" cy="0"/>
            </a:xfrm>
            <a:prstGeom prst="straightConnector1">
              <a:avLst/>
            </a:prstGeom>
            <a:ln w="28575">
              <a:solidFill>
                <a:srgbClr val="FFC000"/>
              </a:solidFill>
              <a:tailEnd type="triangle"/>
            </a:ln>
          </p:spPr>
          <p:style>
            <a:lnRef idx="1">
              <a:schemeClr val="dk1"/>
            </a:lnRef>
            <a:fillRef idx="0">
              <a:schemeClr val="dk1"/>
            </a:fillRef>
            <a:effectRef idx="0">
              <a:schemeClr val="dk1"/>
            </a:effectRef>
            <a:fontRef idx="minor">
              <a:schemeClr val="tx1"/>
            </a:fontRef>
          </p:style>
        </p:cxnSp>
        <p:cxnSp>
          <p:nvCxnSpPr>
            <p:cNvPr id="61" name="Straight Connector 60">
              <a:extLst>
                <a:ext uri="{FF2B5EF4-FFF2-40B4-BE49-F238E27FC236}">
                  <a16:creationId xmlns:a16="http://schemas.microsoft.com/office/drawing/2014/main" id="{1028039F-BAF0-4000-8224-B9127116DBE6}"/>
                </a:ext>
              </a:extLst>
            </p:cNvPr>
            <p:cNvCxnSpPr>
              <a:cxnSpLocks/>
            </p:cNvCxnSpPr>
            <p:nvPr/>
          </p:nvCxnSpPr>
          <p:spPr>
            <a:xfrm>
              <a:off x="8770416" y="2888597"/>
              <a:ext cx="126470" cy="0"/>
            </a:xfrm>
            <a:prstGeom prst="line">
              <a:avLst/>
            </a:prstGeom>
            <a:ln w="19050">
              <a:solidFill>
                <a:srgbClr val="FFC000"/>
              </a:solidFill>
            </a:ln>
          </p:spPr>
          <p:style>
            <a:lnRef idx="1">
              <a:schemeClr val="dk1"/>
            </a:lnRef>
            <a:fillRef idx="0">
              <a:schemeClr val="dk1"/>
            </a:fillRef>
            <a:effectRef idx="0">
              <a:schemeClr val="dk1"/>
            </a:effectRef>
            <a:fontRef idx="minor">
              <a:schemeClr val="tx1"/>
            </a:fontRef>
          </p:style>
        </p:cxnSp>
        <p:sp>
          <p:nvSpPr>
            <p:cNvPr id="62" name="Rectangle 61">
              <a:extLst>
                <a:ext uri="{FF2B5EF4-FFF2-40B4-BE49-F238E27FC236}">
                  <a16:creationId xmlns:a16="http://schemas.microsoft.com/office/drawing/2014/main" id="{7206B51B-56C0-470D-BA7A-D9FA3E2AD403}"/>
                </a:ext>
              </a:extLst>
            </p:cNvPr>
            <p:cNvSpPr/>
            <p:nvPr/>
          </p:nvSpPr>
          <p:spPr>
            <a:xfrm>
              <a:off x="9160966" y="3118580"/>
              <a:ext cx="2472234" cy="590245"/>
            </a:xfrm>
            <a:prstGeom prst="rect">
              <a:avLst/>
            </a:prstGeom>
            <a:solidFill>
              <a:schemeClr val="bg1"/>
            </a:solidFill>
            <a:ln w="12700" cap="flat" cmpd="sng" algn="ctr">
              <a:solidFill>
                <a:schemeClr val="accent4"/>
              </a:solidFill>
              <a:prstDash val="solid"/>
              <a:round/>
              <a:headEnd type="none" w="med" len="med"/>
              <a:tailEnd type="none" w="med" len="med"/>
            </a:ln>
            <a:effectLst>
              <a:outerShdw blurRad="50800" dist="38100" dir="2700000" algn="tl" rotWithShape="0">
                <a:prstClr val="black">
                  <a:alpha val="40000"/>
                </a:prstClr>
              </a:outerShdw>
            </a:effectLst>
          </p:spPr>
          <p:style>
            <a:lnRef idx="0">
              <a:scrgbClr r="0" g="0" b="0"/>
            </a:lnRef>
            <a:fillRef idx="0">
              <a:scrgbClr r="0" g="0" b="0"/>
            </a:fillRef>
            <a:effectRef idx="0">
              <a:scrgbClr r="0" g="0" b="0"/>
            </a:effectRef>
            <a:fontRef idx="minor">
              <a:schemeClr val="accent4"/>
            </a:fontRef>
          </p:style>
          <p:txBody>
            <a:bodyPr rtlCol="0" anchor="ctr"/>
            <a:lstStyle/>
            <a:p>
              <a:pPr algn="ctr"/>
              <a:endParaRPr lang="nl-NL">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63" name="TextBox 62">
                  <a:extLst>
                    <a:ext uri="{FF2B5EF4-FFF2-40B4-BE49-F238E27FC236}">
                      <a16:creationId xmlns:a16="http://schemas.microsoft.com/office/drawing/2014/main" id="{1FA7177C-8590-45AC-8252-2C37F6F8C3B2}"/>
                    </a:ext>
                  </a:extLst>
                </p:cNvPr>
                <p:cNvSpPr txBox="1"/>
                <p:nvPr/>
              </p:nvSpPr>
              <p:spPr>
                <a:xfrm>
                  <a:off x="8983883" y="3118580"/>
                  <a:ext cx="2849051" cy="61087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a:latin typeface="Cambria Math" panose="02040503050406030204" pitchFamily="18" charset="0"/>
                              </a:rPr>
                              <m:t>𝜔</m:t>
                            </m:r>
                          </m:e>
                          <m:sub>
                            <m:r>
                              <m:rPr>
                                <m:sty m:val="p"/>
                              </m:rPr>
                              <a:rPr lang="en-US" i="0">
                                <a:latin typeface="Cambria Math" panose="02040503050406030204" pitchFamily="18" charset="0"/>
                              </a:rPr>
                              <m:t>r</m:t>
                            </m:r>
                            <m:r>
                              <m:rPr>
                                <m:sty m:val="p"/>
                              </m:rPr>
                              <a:rPr lang="en-US" b="0" i="0" smtClean="0">
                                <a:latin typeface="Cambria Math" panose="02040503050406030204" pitchFamily="18" charset="0"/>
                              </a:rPr>
                              <m:t>f</m:t>
                            </m:r>
                          </m:sub>
                        </m:sSub>
                        <m:r>
                          <a:rPr lang="en-US" i="1" smtClean="0">
                            <a:latin typeface="Cambria Math" panose="02040503050406030204" pitchFamily="18" charset="0"/>
                            <a:ea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𝜔</m:t>
                            </m:r>
                          </m:e>
                          <m:sub>
                            <m:r>
                              <m:rPr>
                                <m:sty m:val="p"/>
                              </m:rPr>
                              <a:rPr lang="en-US" b="0" i="0" smtClean="0">
                                <a:latin typeface="Cambria Math" panose="02040503050406030204" pitchFamily="18" charset="0"/>
                              </a:rPr>
                              <m:t>res</m:t>
                            </m:r>
                          </m:sub>
                        </m:sSub>
                        <m:r>
                          <a:rPr lang="en-US" b="0" i="1" smtClean="0">
                            <a:latin typeface="Cambria Math" panose="02040503050406030204" pitchFamily="18" charset="0"/>
                          </a:rPr>
                          <m:t>=</m:t>
                        </m:r>
                        <m:f>
                          <m:fPr>
                            <m:ctrlPr>
                              <a:rPr lang="en-US" b="0" i="1" smtClean="0">
                                <a:latin typeface="Cambria Math" panose="02040503050406030204" pitchFamily="18" charset="0"/>
                              </a:rPr>
                            </m:ctrlPr>
                          </m:fPr>
                          <m:num>
                            <m:sSub>
                              <m:sSubPr>
                                <m:ctrlPr>
                                  <a:rPr lang="en-US" b="0" i="1" smtClean="0">
                                    <a:latin typeface="Cambria Math" panose="02040503050406030204" pitchFamily="18" charset="0"/>
                                  </a:rPr>
                                </m:ctrlPr>
                              </m:sSubPr>
                              <m:e>
                                <m:r>
                                  <a:rPr lang="en-US" b="0" i="1" smtClean="0">
                                    <a:latin typeface="Cambria Math" panose="02040503050406030204" pitchFamily="18" charset="0"/>
                                  </a:rPr>
                                  <m:t>𝜇</m:t>
                                </m:r>
                              </m:e>
                              <m:sub>
                                <m:r>
                                  <a:rPr lang="en-US" b="0" i="1" smtClean="0">
                                    <a:latin typeface="Cambria Math" panose="02040503050406030204" pitchFamily="18" charset="0"/>
                                  </a:rPr>
                                  <m:t>𝑧</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𝐵</m:t>
                                </m:r>
                              </m:e>
                              <m:sub>
                                <m:r>
                                  <a:rPr lang="en-US" b="0" i="1" smtClean="0">
                                    <a:latin typeface="Cambria Math" panose="02040503050406030204" pitchFamily="18" charset="0"/>
                                  </a:rPr>
                                  <m:t>𝑧</m:t>
                                </m:r>
                              </m:sub>
                            </m:sSub>
                          </m:num>
                          <m:den>
                            <m:r>
                              <a:rPr lang="en-US" b="0" i="1" smtClean="0">
                                <a:latin typeface="Cambria Math" panose="02040503050406030204" pitchFamily="18" charset="0"/>
                              </a:rPr>
                              <m:t>ℏ</m:t>
                            </m:r>
                          </m:den>
                        </m:f>
                        <m:r>
                          <a:rPr lang="en-US" b="0" i="1" smtClean="0">
                            <a:latin typeface="Cambria Math" panose="02040503050406030204" pitchFamily="18" charset="0"/>
                          </a:rPr>
                          <m:t>+</m:t>
                        </m:r>
                        <m:r>
                          <a:rPr lang="en-US" b="0" i="1" smtClean="0">
                            <a:solidFill>
                              <a:schemeClr val="tx1"/>
                            </a:solidFill>
                            <a:latin typeface="Cambria Math" panose="02040503050406030204" pitchFamily="18" charset="0"/>
                          </a:rPr>
                          <m:t>𝛿𝜔</m:t>
                        </m:r>
                      </m:oMath>
                    </m:oMathPara>
                  </a14:m>
                  <a:endParaRPr lang="nl-NL" dirty="0">
                    <a:latin typeface="Calibri" panose="020F0502020204030204" pitchFamily="34" charset="0"/>
                    <a:cs typeface="Calibri" panose="020F0502020204030204" pitchFamily="34" charset="0"/>
                  </a:endParaRPr>
                </a:p>
              </p:txBody>
            </p:sp>
          </mc:Choice>
          <mc:Fallback xmlns="">
            <p:sp>
              <p:nvSpPr>
                <p:cNvPr id="63" name="TextBox 62">
                  <a:extLst>
                    <a:ext uri="{FF2B5EF4-FFF2-40B4-BE49-F238E27FC236}">
                      <a16:creationId xmlns:a16="http://schemas.microsoft.com/office/drawing/2014/main" id="{1FA7177C-8590-45AC-8252-2C37F6F8C3B2}"/>
                    </a:ext>
                  </a:extLst>
                </p:cNvPr>
                <p:cNvSpPr txBox="1">
                  <a:spLocks noRot="1" noChangeAspect="1" noMove="1" noResize="1" noEditPoints="1" noAdjustHandles="1" noChangeArrowheads="1" noChangeShapeType="1" noTextEdit="1"/>
                </p:cNvSpPr>
                <p:nvPr/>
              </p:nvSpPr>
              <p:spPr>
                <a:xfrm>
                  <a:off x="8983883" y="3118580"/>
                  <a:ext cx="2849051" cy="610873"/>
                </a:xfrm>
                <a:prstGeom prst="rect">
                  <a:avLst/>
                </a:prstGeom>
                <a:blipFill>
                  <a:blip r:embed="rId10"/>
                  <a:stretch>
                    <a:fillRect/>
                  </a:stretch>
                </a:blipFill>
              </p:spPr>
              <p:txBody>
                <a:bodyPr/>
                <a:lstStyle/>
                <a:p>
                  <a:r>
                    <a:rPr lang="en-US">
                      <a:noFill/>
                    </a:rPr>
                    <a:t> </a:t>
                  </a:r>
                </a:p>
              </p:txBody>
            </p:sp>
          </mc:Fallback>
        </mc:AlternateContent>
        <p:sp>
          <p:nvSpPr>
            <p:cNvPr id="65" name="TextBox 36">
              <a:extLst>
                <a:ext uri="{FF2B5EF4-FFF2-40B4-BE49-F238E27FC236}">
                  <a16:creationId xmlns:a16="http://schemas.microsoft.com/office/drawing/2014/main" id="{CDA10BD0-826E-43F8-AD85-6F71A3703594}"/>
                </a:ext>
              </a:extLst>
            </p:cNvPr>
            <p:cNvSpPr txBox="1"/>
            <p:nvPr/>
          </p:nvSpPr>
          <p:spPr>
            <a:xfrm>
              <a:off x="8302666" y="3784784"/>
              <a:ext cx="3520354" cy="369332"/>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dirty="0">
                  <a:solidFill>
                    <a:srgbClr val="FF0000"/>
                  </a:solidFill>
                  <a:latin typeface="Calibri" panose="020F0502020204030204" pitchFamily="34" charset="0"/>
                  <a:cs typeface="Calibri" panose="020F0502020204030204" pitchFamily="34" charset="0"/>
                </a:rPr>
                <a:t>Drifts in the ambient magnetic field</a:t>
              </a:r>
              <a:endParaRPr lang="nl-NL" dirty="0">
                <a:solidFill>
                  <a:srgbClr val="FF0000"/>
                </a:solidFill>
                <a:latin typeface="Calibri" panose="020F0502020204030204" pitchFamily="34" charset="0"/>
                <a:cs typeface="Calibri" panose="020F0502020204030204" pitchFamily="34" charset="0"/>
              </a:endParaRPr>
            </a:p>
          </p:txBody>
        </p:sp>
        <p:sp>
          <p:nvSpPr>
            <p:cNvPr id="70" name="Rectangle 69">
              <a:extLst>
                <a:ext uri="{FF2B5EF4-FFF2-40B4-BE49-F238E27FC236}">
                  <a16:creationId xmlns:a16="http://schemas.microsoft.com/office/drawing/2014/main" id="{544B5AB7-9014-42D3-AAF3-94667A56D284}"/>
                </a:ext>
              </a:extLst>
            </p:cNvPr>
            <p:cNvSpPr/>
            <p:nvPr/>
          </p:nvSpPr>
          <p:spPr>
            <a:xfrm>
              <a:off x="11247120" y="3241116"/>
              <a:ext cx="375920" cy="369332"/>
            </a:xfrm>
            <a:prstGeom prst="rect">
              <a:avLst/>
            </a:prstGeom>
            <a:solidFill>
              <a:srgbClr val="FF0000">
                <a:alpha val="31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grpSp>
      <p:sp>
        <p:nvSpPr>
          <p:cNvPr id="71" name="Rectangle 70">
            <a:extLst>
              <a:ext uri="{FF2B5EF4-FFF2-40B4-BE49-F238E27FC236}">
                <a16:creationId xmlns:a16="http://schemas.microsoft.com/office/drawing/2014/main" id="{4BD5A535-F073-4DDF-B6C9-9BAFBCABAAE4}"/>
              </a:ext>
            </a:extLst>
          </p:cNvPr>
          <p:cNvSpPr/>
          <p:nvPr/>
        </p:nvSpPr>
        <p:spPr>
          <a:xfrm>
            <a:off x="3638488" y="4755049"/>
            <a:ext cx="596961" cy="433295"/>
          </a:xfrm>
          <a:prstGeom prst="rect">
            <a:avLst/>
          </a:prstGeom>
          <a:solidFill>
            <a:srgbClr val="FF0000">
              <a:alpha val="31000"/>
            </a:srgbClr>
          </a:solidFill>
          <a:ln>
            <a:solidFill>
              <a:srgbClr val="FF0000"/>
            </a:solid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75" name="TextBox 74">
            <a:extLst>
              <a:ext uri="{FF2B5EF4-FFF2-40B4-BE49-F238E27FC236}">
                <a16:creationId xmlns:a16="http://schemas.microsoft.com/office/drawing/2014/main" id="{54A110ED-CA18-43DD-9C7A-0447ADA625E6}"/>
              </a:ext>
            </a:extLst>
          </p:cNvPr>
          <p:cNvSpPr txBox="1"/>
          <p:nvPr/>
        </p:nvSpPr>
        <p:spPr>
          <a:xfrm>
            <a:off x="0" y="6231136"/>
            <a:ext cx="3874074" cy="307777"/>
          </a:xfrm>
          <a:prstGeom prst="rect">
            <a:avLst/>
          </a:prstGeom>
          <a:noFill/>
        </p:spPr>
        <p:txBody>
          <a:bodyPr wrap="none" rtlCol="0">
            <a:spAutoFit/>
          </a:bodyPr>
          <a:lstStyle/>
          <a:p>
            <a:r>
              <a:rPr lang="en-US" sz="1400" dirty="0">
                <a:solidFill>
                  <a:schemeClr val="accent6">
                    <a:lumMod val="50000"/>
                  </a:schemeClr>
                </a:solidFill>
              </a:rPr>
              <a:t>R. </a:t>
            </a:r>
            <a:r>
              <a:rPr lang="en-US" sz="1400" dirty="0" err="1">
                <a:solidFill>
                  <a:schemeClr val="accent6">
                    <a:lumMod val="50000"/>
                  </a:schemeClr>
                </a:solidFill>
              </a:rPr>
              <a:t>Shaniv</a:t>
            </a:r>
            <a:r>
              <a:rPr lang="en-US" sz="1400" dirty="0">
                <a:solidFill>
                  <a:schemeClr val="accent6">
                    <a:lumMod val="50000"/>
                  </a:schemeClr>
                </a:solidFill>
              </a:rPr>
              <a:t>, et al., </a:t>
            </a:r>
            <a:r>
              <a:rPr lang="en-US" sz="1400" i="1" dirty="0">
                <a:solidFill>
                  <a:schemeClr val="accent6">
                    <a:lumMod val="50000"/>
                  </a:schemeClr>
                </a:solidFill>
              </a:rPr>
              <a:t>Phys. Rev. Lett</a:t>
            </a:r>
            <a:r>
              <a:rPr lang="en-US" sz="1400" dirty="0">
                <a:solidFill>
                  <a:schemeClr val="accent6">
                    <a:lumMod val="50000"/>
                  </a:schemeClr>
                </a:solidFill>
              </a:rPr>
              <a:t>. </a:t>
            </a:r>
            <a:r>
              <a:rPr lang="en-US" sz="1400" b="1" dirty="0">
                <a:solidFill>
                  <a:schemeClr val="accent6">
                    <a:lumMod val="50000"/>
                  </a:schemeClr>
                </a:solidFill>
              </a:rPr>
              <a:t>120</a:t>
            </a:r>
            <a:r>
              <a:rPr lang="en-US" sz="1400" dirty="0">
                <a:solidFill>
                  <a:schemeClr val="accent6">
                    <a:lumMod val="50000"/>
                  </a:schemeClr>
                </a:solidFill>
              </a:rPr>
              <a:t>,</a:t>
            </a:r>
            <a:r>
              <a:rPr lang="en-US" sz="1400" b="1" dirty="0">
                <a:solidFill>
                  <a:schemeClr val="accent6">
                    <a:lumMod val="50000"/>
                  </a:schemeClr>
                </a:solidFill>
              </a:rPr>
              <a:t> </a:t>
            </a:r>
            <a:r>
              <a:rPr lang="en-US" sz="1400" dirty="0">
                <a:solidFill>
                  <a:schemeClr val="accent6">
                    <a:lumMod val="50000"/>
                  </a:schemeClr>
                </a:solidFill>
              </a:rPr>
              <a:t>103202 (2018)</a:t>
            </a: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35257AEA-ED88-48EA-A0F7-5041CA2A90A8}"/>
                  </a:ext>
                </a:extLst>
              </p:cNvPr>
              <p:cNvSpPr txBox="1"/>
              <p:nvPr/>
            </p:nvSpPr>
            <p:spPr>
              <a:xfrm>
                <a:off x="116575" y="811449"/>
                <a:ext cx="7238969" cy="394275"/>
              </a:xfrm>
              <a:prstGeom prst="rect">
                <a:avLst/>
              </a:prstGeom>
              <a:noFill/>
            </p:spPr>
            <p:txBody>
              <a:bodyPr wrap="none" rtlCol="0">
                <a:spAutoFit/>
              </a:bodyPr>
              <a:lstStyle/>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Purpose: measure </a:t>
                </a:r>
                <a14:m>
                  <m:oMath xmlns:m="http://schemas.openxmlformats.org/officeDocument/2006/math">
                    <m:sSup>
                      <m:sSupPr>
                        <m:ctrlPr>
                          <a:rPr lang="nl-NL" b="0" i="1" smtClean="0">
                            <a:latin typeface="Cambria Math" panose="02040503050406030204" pitchFamily="18" charset="0"/>
                          </a:rPr>
                        </m:ctrlPr>
                      </m:sSupPr>
                      <m:e>
                        <m:sSub>
                          <m:sSubPr>
                            <m:ctrlPr>
                              <a:rPr lang="en-US" b="0" i="1" smtClean="0">
                                <a:latin typeface="Cambria Math" panose="02040503050406030204" pitchFamily="18" charset="0"/>
                              </a:rPr>
                            </m:ctrlPr>
                          </m:sSubPr>
                          <m:e>
                            <m:r>
                              <a:rPr lang="en-US" i="1">
                                <a:latin typeface="Cambria Math" panose="02040503050406030204" pitchFamily="18" charset="0"/>
                              </a:rPr>
                              <m:t>𝑚</m:t>
                            </m:r>
                          </m:e>
                          <m:sub>
                            <m:r>
                              <a:rPr lang="en-US" b="0" i="1" smtClean="0">
                                <a:latin typeface="Cambria Math" panose="02040503050406030204" pitchFamily="18" charset="0"/>
                              </a:rPr>
                              <m:t>𝐽</m:t>
                            </m:r>
                          </m:sub>
                        </m:sSub>
                      </m:e>
                      <m:sup>
                        <m:r>
                          <a:rPr lang="nl-NL" b="0" i="1" smtClean="0">
                            <a:latin typeface="Cambria Math" panose="02040503050406030204" pitchFamily="18" charset="0"/>
                          </a:rPr>
                          <m:t>2</m:t>
                        </m:r>
                      </m:sup>
                    </m:sSup>
                  </m:oMath>
                </a14:m>
                <a:r>
                  <a:rPr lang="en-US" dirty="0">
                    <a:latin typeface="Calibri" panose="020F0502020204030204" pitchFamily="34" charset="0"/>
                    <a:cs typeface="Calibri" panose="020F0502020204030204" pitchFamily="34" charset="0"/>
                  </a:rPr>
                  <a:t> dependent terms, suppress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𝑚</m:t>
                        </m:r>
                      </m:e>
                      <m:sub>
                        <m:r>
                          <a:rPr lang="en-US" b="0" i="1" smtClean="0">
                            <a:latin typeface="Cambria Math" panose="02040503050406030204" pitchFamily="18" charset="0"/>
                          </a:rPr>
                          <m:t>𝐽</m:t>
                        </m:r>
                      </m:sub>
                    </m:sSub>
                  </m:oMath>
                </a14:m>
                <a:r>
                  <a:rPr lang="en-US" dirty="0">
                    <a:latin typeface="Calibri" panose="020F0502020204030204" pitchFamily="34" charset="0"/>
                    <a:cs typeface="Calibri" panose="020F0502020204030204" pitchFamily="34" charset="0"/>
                  </a:rPr>
                  <a:t> dependent terms</a:t>
                </a:r>
              </a:p>
            </p:txBody>
          </p:sp>
        </mc:Choice>
        <mc:Fallback xmlns="">
          <p:sp>
            <p:nvSpPr>
              <p:cNvPr id="2" name="TextBox 1">
                <a:extLst>
                  <a:ext uri="{FF2B5EF4-FFF2-40B4-BE49-F238E27FC236}">
                    <a16:creationId xmlns:a16="http://schemas.microsoft.com/office/drawing/2014/main" id="{35257AEA-ED88-48EA-A0F7-5041CA2A90A8}"/>
                  </a:ext>
                </a:extLst>
              </p:cNvPr>
              <p:cNvSpPr txBox="1">
                <a:spLocks noRot="1" noChangeAspect="1" noMove="1" noResize="1" noEditPoints="1" noAdjustHandles="1" noChangeArrowheads="1" noChangeShapeType="1" noTextEdit="1"/>
              </p:cNvSpPr>
              <p:nvPr/>
            </p:nvSpPr>
            <p:spPr>
              <a:xfrm>
                <a:off x="116575" y="811449"/>
                <a:ext cx="7238969" cy="394275"/>
              </a:xfrm>
              <a:prstGeom prst="rect">
                <a:avLst/>
              </a:prstGeom>
              <a:blipFill>
                <a:blip r:embed="rId11"/>
                <a:stretch>
                  <a:fillRect l="-505" t="-4615" b="-20000"/>
                </a:stretch>
              </a:blipFill>
            </p:spPr>
            <p:txBody>
              <a:bodyPr/>
              <a:lstStyle/>
              <a:p>
                <a:r>
                  <a:rPr lang="de-DE">
                    <a:noFill/>
                  </a:rPr>
                  <a:t> </a:t>
                </a:r>
              </a:p>
            </p:txBody>
          </p:sp>
        </mc:Fallback>
      </mc:AlternateContent>
    </p:spTree>
    <p:extLst>
      <p:ext uri="{BB962C8B-B14F-4D97-AF65-F5344CB8AC3E}">
        <p14:creationId xmlns:p14="http://schemas.microsoft.com/office/powerpoint/2010/main" val="1308660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6"/>
                                        </p:tgtEl>
                                        <p:attrNameLst>
                                          <p:attrName>style.visibility</p:attrName>
                                        </p:attrNameLst>
                                      </p:cBhvr>
                                      <p:to>
                                        <p:strVal val="visible"/>
                                      </p:to>
                                    </p:set>
                                    <p:animEffect transition="in" filter="fade">
                                      <p:cBhvr>
                                        <p:cTn id="17" dur="500"/>
                                        <p:tgtEl>
                                          <p:spTgt spid="4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74"/>
                                        </p:tgtEl>
                                        <p:attrNameLst>
                                          <p:attrName>style.visibility</p:attrName>
                                        </p:attrNameLst>
                                      </p:cBhvr>
                                      <p:to>
                                        <p:strVal val="visible"/>
                                      </p:to>
                                    </p:set>
                                    <p:animEffect transition="in" filter="fade">
                                      <p:cBhvr>
                                        <p:cTn id="22" dur="500"/>
                                        <p:tgtEl>
                                          <p:spTgt spid="7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par>
                                <p:cTn id="28" presetID="10" presetClass="entr" presetSubtype="0" fill="hold" nodeType="withEffect">
                                  <p:stCondLst>
                                    <p:cond delay="0"/>
                                  </p:stCondLst>
                                  <p:childTnLst>
                                    <p:set>
                                      <p:cBhvr>
                                        <p:cTn id="29" dur="1" fill="hold">
                                          <p:stCondLst>
                                            <p:cond delay="0"/>
                                          </p:stCondLst>
                                        </p:cTn>
                                        <p:tgtEl>
                                          <p:spTgt spid="69"/>
                                        </p:tgtEl>
                                        <p:attrNameLst>
                                          <p:attrName>style.visibility</p:attrName>
                                        </p:attrNameLst>
                                      </p:cBhvr>
                                      <p:to>
                                        <p:strVal val="visible"/>
                                      </p:to>
                                    </p:set>
                                    <p:animEffect transition="in" filter="fade">
                                      <p:cBhvr>
                                        <p:cTn id="30" dur="500"/>
                                        <p:tgtEl>
                                          <p:spTgt spid="69"/>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71"/>
                                        </p:tgtEl>
                                        <p:attrNameLst>
                                          <p:attrName>style.visibility</p:attrName>
                                        </p:attrNameLst>
                                      </p:cBhvr>
                                      <p:to>
                                        <p:strVal val="visible"/>
                                      </p:to>
                                    </p:set>
                                    <p:animEffect transition="in" filter="fade">
                                      <p:cBhvr>
                                        <p:cTn id="33" dur="500"/>
                                        <p:tgtEl>
                                          <p:spTgt spid="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p:bldP spid="71"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8770F628-762F-476D-927B-F77A5C781C78}"/>
              </a:ext>
            </a:extLst>
          </p:cNvPr>
          <p:cNvSpPr/>
          <p:nvPr/>
        </p:nvSpPr>
        <p:spPr>
          <a:xfrm>
            <a:off x="0" y="0"/>
            <a:ext cx="12192000" cy="764704"/>
          </a:xfrm>
          <a:prstGeom prst="rect">
            <a:avLst/>
          </a:prstGeom>
          <a:solidFill>
            <a:srgbClr val="003D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58324"/>
              </a:solidFill>
            </a:endParaRPr>
          </a:p>
        </p:txBody>
      </p:sp>
      <p:cxnSp>
        <p:nvCxnSpPr>
          <p:cNvPr id="16" name="Gerade Verbindung 5">
            <a:extLst>
              <a:ext uri="{FF2B5EF4-FFF2-40B4-BE49-F238E27FC236}">
                <a16:creationId xmlns:a16="http://schemas.microsoft.com/office/drawing/2014/main" id="{3CC41A55-7258-45DF-B860-88C5BD9D00CA}"/>
              </a:ext>
            </a:extLst>
          </p:cNvPr>
          <p:cNvCxnSpPr>
            <a:cxnSpLocks/>
          </p:cNvCxnSpPr>
          <p:nvPr/>
        </p:nvCxnSpPr>
        <p:spPr>
          <a:xfrm>
            <a:off x="0" y="770456"/>
            <a:ext cx="12192000" cy="0"/>
          </a:xfrm>
          <a:prstGeom prst="line">
            <a:avLst/>
          </a:prstGeom>
          <a:ln w="38100">
            <a:solidFill>
              <a:srgbClr val="B2B3B3"/>
            </a:solidFill>
          </a:ln>
        </p:spPr>
        <p:style>
          <a:lnRef idx="1">
            <a:schemeClr val="accent1"/>
          </a:lnRef>
          <a:fillRef idx="0">
            <a:schemeClr val="accent1"/>
          </a:fillRef>
          <a:effectRef idx="0">
            <a:schemeClr val="accent1"/>
          </a:effectRef>
          <a:fontRef idx="minor">
            <a:schemeClr val="tx1"/>
          </a:fontRef>
        </p:style>
      </p:cxnSp>
      <p:sp>
        <p:nvSpPr>
          <p:cNvPr id="17" name="Text Box 10">
            <a:extLst>
              <a:ext uri="{FF2B5EF4-FFF2-40B4-BE49-F238E27FC236}">
                <a16:creationId xmlns:a16="http://schemas.microsoft.com/office/drawing/2014/main" id="{3E09A3D4-9A62-47EA-8C84-4A6EA4A26060}"/>
              </a:ext>
            </a:extLst>
          </p:cNvPr>
          <p:cNvSpPr txBox="1">
            <a:spLocks noChangeArrowheads="1"/>
          </p:cNvSpPr>
          <p:nvPr/>
        </p:nvSpPr>
        <p:spPr bwMode="auto">
          <a:xfrm>
            <a:off x="134077" y="69779"/>
            <a:ext cx="10753649"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en-US" altLang="de-DE" b="1" dirty="0">
                <a:solidFill>
                  <a:schemeClr val="bg1">
                    <a:lumMod val="95000"/>
                  </a:schemeClr>
                </a:solidFill>
                <a:latin typeface="Calibri" pitchFamily="34" charset="0"/>
              </a:rPr>
              <a:t>Single ion test of LLI  -   5 week measurement campaign (2022)</a:t>
            </a:r>
            <a:endParaRPr lang="de-DE" altLang="de-DE" b="1" dirty="0">
              <a:solidFill>
                <a:schemeClr val="bg1">
                  <a:lumMod val="95000"/>
                </a:schemeClr>
              </a:solidFill>
              <a:latin typeface="Calibri" pitchFamily="34" charset="0"/>
            </a:endParaRPr>
          </a:p>
        </p:txBody>
      </p:sp>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2A63343E-EA4D-4C0F-8CB7-D9D6ED2FD9AD}"/>
                  </a:ext>
                </a:extLst>
              </p:cNvPr>
              <p:cNvSpPr txBox="1"/>
              <p:nvPr/>
            </p:nvSpPr>
            <p:spPr>
              <a:xfrm>
                <a:off x="2705565" y="1134931"/>
                <a:ext cx="7209369" cy="277961"/>
              </a:xfrm>
              <a:prstGeom prst="rect">
                <a:avLst/>
              </a:prstGeom>
              <a:noFill/>
            </p:spPr>
            <p:txBody>
              <a:bodyPr wrap="square" lIns="0" tIns="0" rIns="0" bIns="0" rtlCol="0">
                <a:spAutoFit/>
              </a:bodyPr>
              <a:lstStyle/>
              <a:p>
                <a:r>
                  <a:rPr lang="en-US" sz="1600" dirty="0"/>
                  <a:t>Fit function:</a:t>
                </a:r>
                <a:r>
                  <a:rPr lang="nl-NL" sz="1600" i="1" dirty="0">
                    <a:latin typeface="Cambria Math" panose="02040503050406030204" pitchFamily="18" charset="0"/>
                  </a:rPr>
                  <a:t> </a:t>
                </a:r>
                <a14:m>
                  <m:oMath xmlns:m="http://schemas.openxmlformats.org/officeDocument/2006/math">
                    <m:sSub>
                      <m:sSubPr>
                        <m:ctrlPr>
                          <a:rPr lang="nl-NL" sz="1600" b="0" i="1" smtClean="0">
                            <a:latin typeface="Cambria Math" panose="02040503050406030204" pitchFamily="18" charset="0"/>
                          </a:rPr>
                        </m:ctrlPr>
                      </m:sSubPr>
                      <m:e>
                        <m:r>
                          <a:rPr lang="nl-NL" sz="1600" b="0" i="1" smtClean="0">
                            <a:latin typeface="Cambria Math" panose="02040503050406030204" pitchFamily="18" charset="0"/>
                          </a:rPr>
                          <m:t>𝜅</m:t>
                        </m:r>
                      </m:e>
                      <m:sub>
                        <m:r>
                          <a:rPr lang="nl-NL" sz="1600" b="0" i="1" smtClean="0">
                            <a:latin typeface="Cambria Math" panose="02040503050406030204" pitchFamily="18" charset="0"/>
                          </a:rPr>
                          <m:t>𝐿𝑉</m:t>
                        </m:r>
                      </m:sub>
                    </m:sSub>
                    <m:r>
                      <a:rPr lang="en-US" sz="1600" b="0" i="0" smtClean="0">
                        <a:latin typeface="Cambria Math" panose="02040503050406030204" pitchFamily="18" charset="0"/>
                      </a:rPr>
                      <m:t>=</m:t>
                    </m:r>
                    <m:r>
                      <m:rPr>
                        <m:sty m:val="p"/>
                      </m:rPr>
                      <a:rPr lang="en-US" sz="1600" b="0" i="0" smtClean="0">
                        <a:latin typeface="Cambria Math" panose="02040503050406030204" pitchFamily="18" charset="0"/>
                      </a:rPr>
                      <m:t>A</m:t>
                    </m:r>
                    <m:r>
                      <a:rPr lang="en-US" sz="1600" b="0" i="0" smtClean="0">
                        <a:latin typeface="Cambria Math" panose="02040503050406030204" pitchFamily="18" charset="0"/>
                      </a:rPr>
                      <m:t>[</m:t>
                    </m:r>
                    <m:r>
                      <m:rPr>
                        <m:sty m:val="p"/>
                      </m:rPr>
                      <a:rPr lang="en-US" sz="1600" b="0" i="0" smtClean="0">
                        <a:latin typeface="Cambria Math" panose="02040503050406030204" pitchFamily="18" charset="0"/>
                      </a:rPr>
                      <m:t>B</m:t>
                    </m:r>
                    <m:r>
                      <a:rPr lang="en-US" sz="1600" b="0" i="0" smtClean="0">
                        <a:latin typeface="Cambria Math" panose="02040503050406030204" pitchFamily="18" charset="0"/>
                      </a:rPr>
                      <m:t> </m:t>
                    </m:r>
                    <m:r>
                      <m:rPr>
                        <m:sty m:val="p"/>
                      </m:rPr>
                      <a:rPr lang="en-US" sz="1600" b="0" i="0" smtClean="0">
                        <a:latin typeface="Cambria Math" panose="02040503050406030204" pitchFamily="18" charset="0"/>
                      </a:rPr>
                      <m:t>cos</m:t>
                    </m:r>
                    <m:d>
                      <m:dPr>
                        <m:ctrlPr>
                          <a:rPr lang="en-US" sz="1600" b="0" i="1" smtClean="0">
                            <a:latin typeface="Cambria Math" panose="02040503050406030204" pitchFamily="18" charset="0"/>
                          </a:rPr>
                        </m:ctrlPr>
                      </m:dPr>
                      <m:e>
                        <m:sSub>
                          <m:sSubPr>
                            <m:ctrlPr>
                              <a:rPr lang="en-US" sz="1600" i="1">
                                <a:latin typeface="Cambria Math" panose="02040503050406030204" pitchFamily="18" charset="0"/>
                              </a:rPr>
                            </m:ctrlPr>
                          </m:sSubPr>
                          <m:e>
                            <m:r>
                              <a:rPr lang="en-US" sz="1600" i="1">
                                <a:latin typeface="Cambria Math" panose="02040503050406030204" pitchFamily="18" charset="0"/>
                              </a:rPr>
                              <m:t>𝜔</m:t>
                            </m:r>
                          </m:e>
                          <m:sub>
                            <m:r>
                              <a:rPr lang="en-US" sz="1600" i="1">
                                <a:latin typeface="Cambria Math" panose="02040503050406030204" pitchFamily="18" charset="0"/>
                                <a:ea typeface="Cambria Math" panose="02040503050406030204" pitchFamily="18" charset="0"/>
                              </a:rPr>
                              <m:t>⊕</m:t>
                            </m:r>
                          </m:sub>
                        </m:sSub>
                        <m:r>
                          <a:rPr lang="en-US" sz="1600" b="0" i="1" smtClean="0">
                            <a:latin typeface="Cambria Math" panose="02040503050406030204" pitchFamily="18" charset="0"/>
                          </a:rPr>
                          <m:t>𝑇</m:t>
                        </m:r>
                      </m:e>
                    </m:d>
                    <m:r>
                      <a:rPr lang="en-US" sz="1600" b="0" i="1" smtClean="0">
                        <a:latin typeface="Cambria Math" panose="02040503050406030204" pitchFamily="18" charset="0"/>
                      </a:rPr>
                      <m:t>+</m:t>
                    </m:r>
                    <m:r>
                      <a:rPr lang="en-US" sz="1600" b="0" i="1" smtClean="0">
                        <a:latin typeface="Cambria Math" panose="02040503050406030204" pitchFamily="18" charset="0"/>
                      </a:rPr>
                      <m:t>𝐶</m:t>
                    </m:r>
                    <m:r>
                      <m:rPr>
                        <m:lit/>
                      </m:rPr>
                      <a:rPr lang="en-US" sz="1600" b="0" i="1" smtClean="0">
                        <a:latin typeface="Cambria Math" panose="02040503050406030204" pitchFamily="18" charset="0"/>
                      </a:rPr>
                      <m:t> </m:t>
                    </m:r>
                    <m:r>
                      <m:rPr>
                        <m:sty m:val="p"/>
                      </m:rPr>
                      <a:rPr lang="en-US" sz="1600" b="0" i="1" smtClean="0">
                        <a:latin typeface="Cambria Math" panose="02040503050406030204" pitchFamily="18" charset="0"/>
                      </a:rPr>
                      <m:t>sin</m:t>
                    </m:r>
                    <m:d>
                      <m:dPr>
                        <m:ctrlPr>
                          <a:rPr lang="en-US" sz="1600" b="0" i="1" smtClean="0">
                            <a:latin typeface="Cambria Math" panose="02040503050406030204" pitchFamily="18" charset="0"/>
                          </a:rPr>
                        </m:ctrlPr>
                      </m:dPr>
                      <m:e>
                        <m:sSub>
                          <m:sSubPr>
                            <m:ctrlPr>
                              <a:rPr lang="en-US" sz="1600" i="1">
                                <a:latin typeface="Cambria Math" panose="02040503050406030204" pitchFamily="18" charset="0"/>
                              </a:rPr>
                            </m:ctrlPr>
                          </m:sSubPr>
                          <m:e>
                            <m:r>
                              <a:rPr lang="en-US" sz="1600" i="1">
                                <a:latin typeface="Cambria Math" panose="02040503050406030204" pitchFamily="18" charset="0"/>
                              </a:rPr>
                              <m:t>𝜔</m:t>
                            </m:r>
                          </m:e>
                          <m:sub>
                            <m:r>
                              <a:rPr lang="en-US" sz="1600" i="1">
                                <a:latin typeface="Cambria Math" panose="02040503050406030204" pitchFamily="18" charset="0"/>
                                <a:ea typeface="Cambria Math" panose="02040503050406030204" pitchFamily="18" charset="0"/>
                              </a:rPr>
                              <m:t>⊕</m:t>
                            </m:r>
                          </m:sub>
                        </m:sSub>
                        <m:r>
                          <a:rPr lang="en-US" sz="1600" b="0" i="1" smtClean="0">
                            <a:latin typeface="Cambria Math" panose="02040503050406030204" pitchFamily="18" charset="0"/>
                          </a:rPr>
                          <m:t>𝑇</m:t>
                        </m:r>
                      </m:e>
                    </m:d>
                    <m:r>
                      <a:rPr lang="en-US" sz="1600" b="0" i="1" smtClean="0">
                        <a:latin typeface="Cambria Math" panose="02040503050406030204" pitchFamily="18" charset="0"/>
                      </a:rPr>
                      <m:t>+</m:t>
                    </m:r>
                    <m:r>
                      <a:rPr lang="en-US" sz="1600" b="0" i="1" smtClean="0">
                        <a:latin typeface="Cambria Math" panose="02040503050406030204" pitchFamily="18" charset="0"/>
                      </a:rPr>
                      <m:t>𝐷</m:t>
                    </m:r>
                    <m:r>
                      <m:rPr>
                        <m:lit/>
                      </m:rPr>
                      <a:rPr lang="en-US" sz="1600" b="0" i="1" smtClean="0">
                        <a:latin typeface="Cambria Math" panose="02040503050406030204" pitchFamily="18" charset="0"/>
                      </a:rPr>
                      <m:t> </m:t>
                    </m:r>
                    <m:r>
                      <m:rPr>
                        <m:sty m:val="p"/>
                      </m:rPr>
                      <a:rPr lang="en-US" sz="1600" b="0" i="1" smtClean="0">
                        <a:latin typeface="Cambria Math" panose="02040503050406030204" pitchFamily="18" charset="0"/>
                      </a:rPr>
                      <m:t>cos</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2</m:t>
                        </m:r>
                        <m:sSub>
                          <m:sSubPr>
                            <m:ctrlPr>
                              <a:rPr lang="en-US" sz="1600" i="1">
                                <a:latin typeface="Cambria Math" panose="02040503050406030204" pitchFamily="18" charset="0"/>
                              </a:rPr>
                            </m:ctrlPr>
                          </m:sSubPr>
                          <m:e>
                            <m:r>
                              <a:rPr lang="en-US" sz="1600" i="1">
                                <a:latin typeface="Cambria Math" panose="02040503050406030204" pitchFamily="18" charset="0"/>
                              </a:rPr>
                              <m:t>𝜔</m:t>
                            </m:r>
                          </m:e>
                          <m:sub>
                            <m:r>
                              <a:rPr lang="en-US" sz="1600" i="1">
                                <a:latin typeface="Cambria Math" panose="02040503050406030204" pitchFamily="18" charset="0"/>
                                <a:ea typeface="Cambria Math" panose="02040503050406030204" pitchFamily="18" charset="0"/>
                              </a:rPr>
                              <m:t>⊕</m:t>
                            </m:r>
                          </m:sub>
                        </m:sSub>
                        <m:r>
                          <a:rPr lang="en-US" sz="1600" b="0" i="1" smtClean="0">
                            <a:latin typeface="Cambria Math" panose="02040503050406030204" pitchFamily="18" charset="0"/>
                          </a:rPr>
                          <m:t>𝑇</m:t>
                        </m:r>
                      </m:e>
                    </m:d>
                    <m:r>
                      <a:rPr lang="en-US" sz="1600" b="0" i="1" smtClean="0">
                        <a:latin typeface="Cambria Math" panose="02040503050406030204" pitchFamily="18" charset="0"/>
                      </a:rPr>
                      <m:t>+</m:t>
                    </m:r>
                    <m:r>
                      <a:rPr lang="en-US" sz="1600" b="0" i="1" smtClean="0">
                        <a:latin typeface="Cambria Math" panose="02040503050406030204" pitchFamily="18" charset="0"/>
                      </a:rPr>
                      <m:t>𝐸</m:t>
                    </m:r>
                    <m:r>
                      <a:rPr lang="en-US" sz="1600" b="0" i="1" smtClean="0">
                        <a:latin typeface="Cambria Math" panose="02040503050406030204" pitchFamily="18" charset="0"/>
                      </a:rPr>
                      <m:t> </m:t>
                    </m:r>
                    <m:r>
                      <m:rPr>
                        <m:sty m:val="p"/>
                      </m:rPr>
                      <a:rPr lang="en-US" sz="1600" b="0" i="1" smtClean="0">
                        <a:latin typeface="Cambria Math" panose="02040503050406030204" pitchFamily="18" charset="0"/>
                      </a:rPr>
                      <m:t>sin</m:t>
                    </m:r>
                    <m:d>
                      <m:dPr>
                        <m:ctrlPr>
                          <a:rPr lang="en-US" sz="1600" b="0" i="1" smtClean="0">
                            <a:latin typeface="Cambria Math" panose="02040503050406030204" pitchFamily="18" charset="0"/>
                          </a:rPr>
                        </m:ctrlPr>
                      </m:dPr>
                      <m:e>
                        <m:r>
                          <a:rPr lang="en-US" sz="1600" b="0" i="1" smtClean="0">
                            <a:latin typeface="Cambria Math" panose="02040503050406030204" pitchFamily="18" charset="0"/>
                          </a:rPr>
                          <m:t>2</m:t>
                        </m:r>
                        <m:sSub>
                          <m:sSubPr>
                            <m:ctrlPr>
                              <a:rPr lang="en-US" sz="1600" i="1">
                                <a:latin typeface="Cambria Math" panose="02040503050406030204" pitchFamily="18" charset="0"/>
                              </a:rPr>
                            </m:ctrlPr>
                          </m:sSubPr>
                          <m:e>
                            <m:r>
                              <a:rPr lang="en-US" sz="1600" i="1">
                                <a:latin typeface="Cambria Math" panose="02040503050406030204" pitchFamily="18" charset="0"/>
                              </a:rPr>
                              <m:t>𝜔</m:t>
                            </m:r>
                          </m:e>
                          <m:sub>
                            <m:r>
                              <a:rPr lang="en-US" sz="1600" i="1">
                                <a:latin typeface="Cambria Math" panose="02040503050406030204" pitchFamily="18" charset="0"/>
                                <a:ea typeface="Cambria Math" panose="02040503050406030204" pitchFamily="18" charset="0"/>
                              </a:rPr>
                              <m:t>⊕</m:t>
                            </m:r>
                          </m:sub>
                        </m:sSub>
                        <m:r>
                          <a:rPr lang="en-US" sz="1600" b="0" i="1" smtClean="0">
                            <a:latin typeface="Cambria Math" panose="02040503050406030204" pitchFamily="18" charset="0"/>
                          </a:rPr>
                          <m:t>𝑇</m:t>
                        </m:r>
                      </m:e>
                    </m:d>
                    <m:r>
                      <a:rPr lang="en-US" sz="1600" b="0" i="1" smtClean="0">
                        <a:latin typeface="Cambria Math" panose="02040503050406030204" pitchFamily="18" charset="0"/>
                      </a:rPr>
                      <m:t>]</m:t>
                    </m:r>
                  </m:oMath>
                </a14:m>
                <a:endParaRPr lang="nl-NL" sz="1600" dirty="0"/>
              </a:p>
            </p:txBody>
          </p:sp>
        </mc:Choice>
        <mc:Fallback xmlns="">
          <p:sp>
            <p:nvSpPr>
              <p:cNvPr id="13" name="TextBox 12">
                <a:extLst>
                  <a:ext uri="{FF2B5EF4-FFF2-40B4-BE49-F238E27FC236}">
                    <a16:creationId xmlns:a16="http://schemas.microsoft.com/office/drawing/2014/main" id="{2A63343E-EA4D-4C0F-8CB7-D9D6ED2FD9AD}"/>
                  </a:ext>
                </a:extLst>
              </p:cNvPr>
              <p:cNvSpPr txBox="1">
                <a:spLocks noRot="1" noChangeAspect="1" noMove="1" noResize="1" noEditPoints="1" noAdjustHandles="1" noChangeArrowheads="1" noChangeShapeType="1" noTextEdit="1"/>
              </p:cNvSpPr>
              <p:nvPr/>
            </p:nvSpPr>
            <p:spPr>
              <a:xfrm>
                <a:off x="2705565" y="1134931"/>
                <a:ext cx="7209369" cy="277961"/>
              </a:xfrm>
              <a:prstGeom prst="rect">
                <a:avLst/>
              </a:prstGeom>
              <a:blipFill>
                <a:blip r:embed="rId5"/>
                <a:stretch>
                  <a:fillRect l="-1777" t="-13043" b="-41304"/>
                </a:stretch>
              </a:blipFill>
            </p:spPr>
            <p:txBody>
              <a:bodyPr/>
              <a:lstStyle/>
              <a:p>
                <a:r>
                  <a:rPr lang="nl-NL">
                    <a:noFill/>
                  </a:rPr>
                  <a:t> </a:t>
                </a:r>
              </a:p>
            </p:txBody>
          </p:sp>
        </mc:Fallback>
      </mc:AlternateContent>
      <p:pic>
        <p:nvPicPr>
          <p:cNvPr id="6" name="Grafik 5">
            <a:extLst>
              <a:ext uri="{FF2B5EF4-FFF2-40B4-BE49-F238E27FC236}">
                <a16:creationId xmlns:a16="http://schemas.microsoft.com/office/drawing/2014/main" id="{65844D9C-23F2-459E-A57A-A9B70C5B5D45}"/>
              </a:ext>
            </a:extLst>
          </p:cNvPr>
          <p:cNvPicPr>
            <a:picLocks noChangeAspect="1"/>
          </p:cNvPicPr>
          <p:nvPr/>
        </p:nvPicPr>
        <p:blipFill>
          <a:blip r:embed="rId6"/>
          <a:stretch>
            <a:fillRect/>
          </a:stretch>
        </p:blipFill>
        <p:spPr>
          <a:xfrm>
            <a:off x="1388745" y="1777366"/>
            <a:ext cx="9414510" cy="4680660"/>
          </a:xfrm>
          <a:prstGeom prst="rect">
            <a:avLst/>
          </a:prstGeom>
        </p:spPr>
      </p:pic>
      <p:sp>
        <p:nvSpPr>
          <p:cNvPr id="7" name="Textfeld 6">
            <a:extLst>
              <a:ext uri="{FF2B5EF4-FFF2-40B4-BE49-F238E27FC236}">
                <a16:creationId xmlns:a16="http://schemas.microsoft.com/office/drawing/2014/main" id="{174D75C2-9D2D-4EE9-9523-7114AED81A6F}"/>
              </a:ext>
            </a:extLst>
          </p:cNvPr>
          <p:cNvSpPr txBox="1"/>
          <p:nvPr/>
        </p:nvSpPr>
        <p:spPr>
          <a:xfrm>
            <a:off x="10393680" y="1699260"/>
            <a:ext cx="494046" cy="369332"/>
          </a:xfrm>
          <a:prstGeom prst="rect">
            <a:avLst/>
          </a:prstGeom>
          <a:noFill/>
        </p:spPr>
        <p:txBody>
          <a:bodyPr wrap="none" rtlCol="0">
            <a:spAutoFit/>
          </a:bodyPr>
          <a:lstStyle/>
          <a:p>
            <a:r>
              <a:rPr lang="de-DE" dirty="0">
                <a:solidFill>
                  <a:schemeClr val="bg1">
                    <a:lumMod val="50000"/>
                  </a:schemeClr>
                </a:solidFill>
              </a:rPr>
              <a:t>1-p</a:t>
            </a:r>
          </a:p>
        </p:txBody>
      </p:sp>
      <p:sp>
        <p:nvSpPr>
          <p:cNvPr id="14" name="Textfeld 13">
            <a:extLst>
              <a:ext uri="{FF2B5EF4-FFF2-40B4-BE49-F238E27FC236}">
                <a16:creationId xmlns:a16="http://schemas.microsoft.com/office/drawing/2014/main" id="{5F62A5C8-8C73-4C9A-ABDA-EBB6A24F8C74}"/>
              </a:ext>
            </a:extLst>
          </p:cNvPr>
          <p:cNvSpPr txBox="1"/>
          <p:nvPr/>
        </p:nvSpPr>
        <p:spPr>
          <a:xfrm>
            <a:off x="2939415" y="3244334"/>
            <a:ext cx="6183630" cy="369332"/>
          </a:xfrm>
          <a:prstGeom prst="rect">
            <a:avLst/>
          </a:prstGeom>
          <a:noFill/>
        </p:spPr>
        <p:txBody>
          <a:bodyPr wrap="square">
            <a:spAutoFit/>
          </a:bodyPr>
          <a:lstStyle/>
          <a:p>
            <a:r>
              <a:rPr lang="de-DE" sz="800" b="0" i="0" u="none" strike="noStrike" baseline="0" dirty="0">
                <a:latin typeface="CMR6"/>
              </a:rPr>
              <a:t>2 </a:t>
            </a:r>
            <a:r>
              <a:rPr lang="de-DE" sz="1800" b="0" i="0" u="none" strike="noStrike" baseline="0" dirty="0">
                <a:latin typeface="CMR8"/>
              </a:rPr>
              <a:t>= 0</a:t>
            </a:r>
            <a:r>
              <a:rPr lang="de-DE" sz="1800" b="0" i="0" u="none" strike="noStrike" baseline="0" dirty="0">
                <a:latin typeface="CMMI8"/>
              </a:rPr>
              <a:t>:</a:t>
            </a:r>
            <a:r>
              <a:rPr lang="de-DE" sz="1800" b="0" i="0" u="none" strike="noStrike" baseline="0" dirty="0">
                <a:latin typeface="CMR8"/>
              </a:rPr>
              <a:t>92.</a:t>
            </a:r>
            <a:endParaRPr lang="de-DE" dirty="0"/>
          </a:p>
        </p:txBody>
      </p:sp>
      <p:sp>
        <p:nvSpPr>
          <p:cNvPr id="18" name="Textfeld 17">
            <a:extLst>
              <a:ext uri="{FF2B5EF4-FFF2-40B4-BE49-F238E27FC236}">
                <a16:creationId xmlns:a16="http://schemas.microsoft.com/office/drawing/2014/main" id="{1D7EAE44-F02A-4117-A02C-28A0102EAD73}"/>
              </a:ext>
            </a:extLst>
          </p:cNvPr>
          <p:cNvSpPr txBox="1"/>
          <p:nvPr/>
        </p:nvSpPr>
        <p:spPr>
          <a:xfrm>
            <a:off x="-1534779" y="4594143"/>
            <a:ext cx="1534779" cy="369332"/>
          </a:xfrm>
          <a:prstGeom prst="rect">
            <a:avLst/>
          </a:prstGeom>
          <a:noFill/>
        </p:spPr>
        <p:txBody>
          <a:bodyPr wrap="square">
            <a:spAutoFit/>
          </a:bodyPr>
          <a:lstStyle/>
          <a:p>
            <a:r>
              <a:rPr lang="de-DE" b="0" i="0" u="none" strike="noStrike" dirty="0">
                <a:latin typeface="Calibri" panose="020F0502020204030204" pitchFamily="34" charset="0"/>
                <a:cs typeface="Calibri" panose="020F0502020204030204" pitchFamily="34" charset="0"/>
              </a:rPr>
              <a:t>Chi 2 </a:t>
            </a:r>
            <a:r>
              <a:rPr lang="de-DE" sz="1800" b="0" i="0" u="none" strike="noStrike" baseline="0" dirty="0">
                <a:latin typeface="CMR8"/>
              </a:rPr>
              <a:t>= 0</a:t>
            </a:r>
            <a:r>
              <a:rPr lang="de-DE" dirty="0">
                <a:latin typeface="CMMI8"/>
              </a:rPr>
              <a:t>.</a:t>
            </a:r>
            <a:r>
              <a:rPr lang="de-DE" sz="1800" b="0" i="0" u="none" strike="noStrike" baseline="0" dirty="0">
                <a:latin typeface="CMR8"/>
              </a:rPr>
              <a:t>92</a:t>
            </a:r>
            <a:endParaRPr lang="de-DE" dirty="0"/>
          </a:p>
        </p:txBody>
      </p:sp>
      <p:sp>
        <p:nvSpPr>
          <p:cNvPr id="2" name="Textfeld 1">
            <a:extLst>
              <a:ext uri="{FF2B5EF4-FFF2-40B4-BE49-F238E27FC236}">
                <a16:creationId xmlns:a16="http://schemas.microsoft.com/office/drawing/2014/main" id="{228EB244-0124-4B3F-8AAF-B5A6D9F990D1}"/>
              </a:ext>
            </a:extLst>
          </p:cNvPr>
          <p:cNvSpPr txBox="1"/>
          <p:nvPr/>
        </p:nvSpPr>
        <p:spPr>
          <a:xfrm rot="16200000" flipH="1">
            <a:off x="7536181" y="4350302"/>
            <a:ext cx="487681" cy="369332"/>
          </a:xfrm>
          <a:prstGeom prst="rect">
            <a:avLst/>
          </a:prstGeom>
          <a:solidFill>
            <a:schemeClr val="bg1"/>
          </a:solidFill>
        </p:spPr>
        <p:txBody>
          <a:bodyPr wrap="square" rtlCol="0">
            <a:spAutoFit/>
          </a:bodyPr>
          <a:lstStyle/>
          <a:p>
            <a:r>
              <a:rPr lang="de-DE" dirty="0"/>
              <a:t>/s]</a:t>
            </a:r>
          </a:p>
        </p:txBody>
      </p:sp>
    </p:spTree>
    <p:custDataLst>
      <p:tags r:id="rId1"/>
    </p:custDataLst>
    <p:extLst>
      <p:ext uri="{BB962C8B-B14F-4D97-AF65-F5344CB8AC3E}">
        <p14:creationId xmlns:p14="http://schemas.microsoft.com/office/powerpoint/2010/main" val="321797494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8770F628-762F-476D-927B-F77A5C781C78}"/>
              </a:ext>
            </a:extLst>
          </p:cNvPr>
          <p:cNvSpPr/>
          <p:nvPr/>
        </p:nvSpPr>
        <p:spPr>
          <a:xfrm>
            <a:off x="0" y="0"/>
            <a:ext cx="12192000" cy="764704"/>
          </a:xfrm>
          <a:prstGeom prst="rect">
            <a:avLst/>
          </a:prstGeom>
          <a:solidFill>
            <a:srgbClr val="003D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58324"/>
              </a:solidFill>
            </a:endParaRPr>
          </a:p>
        </p:txBody>
      </p:sp>
      <p:cxnSp>
        <p:nvCxnSpPr>
          <p:cNvPr id="16" name="Gerade Verbindung 5">
            <a:extLst>
              <a:ext uri="{FF2B5EF4-FFF2-40B4-BE49-F238E27FC236}">
                <a16:creationId xmlns:a16="http://schemas.microsoft.com/office/drawing/2014/main" id="{3CC41A55-7258-45DF-B860-88C5BD9D00CA}"/>
              </a:ext>
            </a:extLst>
          </p:cNvPr>
          <p:cNvCxnSpPr>
            <a:cxnSpLocks/>
          </p:cNvCxnSpPr>
          <p:nvPr/>
        </p:nvCxnSpPr>
        <p:spPr>
          <a:xfrm>
            <a:off x="0" y="770456"/>
            <a:ext cx="12192000" cy="0"/>
          </a:xfrm>
          <a:prstGeom prst="line">
            <a:avLst/>
          </a:prstGeom>
          <a:ln w="38100">
            <a:solidFill>
              <a:srgbClr val="B2B3B3"/>
            </a:solidFill>
          </a:ln>
        </p:spPr>
        <p:style>
          <a:lnRef idx="1">
            <a:schemeClr val="accent1"/>
          </a:lnRef>
          <a:fillRef idx="0">
            <a:schemeClr val="accent1"/>
          </a:fillRef>
          <a:effectRef idx="0">
            <a:schemeClr val="accent1"/>
          </a:effectRef>
          <a:fontRef idx="minor">
            <a:schemeClr val="tx1"/>
          </a:fontRef>
        </p:style>
      </p:cxnSp>
      <p:sp>
        <p:nvSpPr>
          <p:cNvPr id="17" name="Text Box 10">
            <a:extLst>
              <a:ext uri="{FF2B5EF4-FFF2-40B4-BE49-F238E27FC236}">
                <a16:creationId xmlns:a16="http://schemas.microsoft.com/office/drawing/2014/main" id="{3E09A3D4-9A62-47EA-8C84-4A6EA4A26060}"/>
              </a:ext>
            </a:extLst>
          </p:cNvPr>
          <p:cNvSpPr txBox="1">
            <a:spLocks noChangeArrowheads="1"/>
          </p:cNvSpPr>
          <p:nvPr/>
        </p:nvSpPr>
        <p:spPr bwMode="auto">
          <a:xfrm>
            <a:off x="0" y="89965"/>
            <a:ext cx="3567002"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en-US" altLang="de-DE" b="1" dirty="0">
                <a:solidFill>
                  <a:schemeClr val="bg1">
                    <a:lumMod val="95000"/>
                  </a:schemeClr>
                </a:solidFill>
                <a:latin typeface="Calibri" pitchFamily="34" charset="0"/>
              </a:rPr>
              <a:t>Single ion test of LLI</a:t>
            </a:r>
            <a:endParaRPr lang="de-DE" altLang="de-DE" b="1" dirty="0">
              <a:solidFill>
                <a:schemeClr val="bg1">
                  <a:lumMod val="95000"/>
                </a:schemeClr>
              </a:solidFill>
              <a:latin typeface="Calibri" pitchFamily="34" charset="0"/>
            </a:endParaRPr>
          </a:p>
        </p:txBody>
      </p:sp>
      <p:sp>
        <p:nvSpPr>
          <p:cNvPr id="13" name="TextBox 12">
            <a:extLst>
              <a:ext uri="{FF2B5EF4-FFF2-40B4-BE49-F238E27FC236}">
                <a16:creationId xmlns:a16="http://schemas.microsoft.com/office/drawing/2014/main" id="{AAC4E5E9-F624-4AC6-8BA5-BE1B480588D9}"/>
              </a:ext>
            </a:extLst>
          </p:cNvPr>
          <p:cNvSpPr txBox="1"/>
          <p:nvPr/>
        </p:nvSpPr>
        <p:spPr>
          <a:xfrm>
            <a:off x="719909" y="1222030"/>
            <a:ext cx="10932025" cy="1384995"/>
          </a:xfrm>
          <a:prstGeom prst="rect">
            <a:avLst/>
          </a:prstGeom>
          <a:noFill/>
        </p:spPr>
        <p:txBody>
          <a:bodyPr wrap="square" rtlCol="0">
            <a:spAutoFit/>
          </a:bodyPr>
          <a:lstStyle/>
          <a:p>
            <a:endParaRPr lang="en-US" sz="2200" dirty="0"/>
          </a:p>
          <a:p>
            <a:endParaRPr lang="en-US" sz="800" dirty="0"/>
          </a:p>
          <a:p>
            <a:pPr marL="342900" indent="-342900">
              <a:buFont typeface="Arial" panose="020B0604020202020204" pitchFamily="34" charset="0"/>
              <a:buChar char="•"/>
            </a:pPr>
            <a:r>
              <a:rPr lang="en-US" sz="2200" dirty="0"/>
              <a:t>new scheme matches previous result obtained by optical clocks </a:t>
            </a:r>
            <a:r>
              <a:rPr lang="en-US" sz="2200" b="1" dirty="0"/>
              <a:t>9 times faster </a:t>
            </a:r>
            <a:r>
              <a:rPr lang="en-US" sz="2200" dirty="0"/>
              <a:t>!</a:t>
            </a:r>
          </a:p>
          <a:p>
            <a:endParaRPr lang="en-US" sz="1000" dirty="0"/>
          </a:p>
          <a:p>
            <a:pPr marL="342900" indent="-342900">
              <a:buFont typeface="Arial" panose="020B0604020202020204" pitchFamily="34" charset="0"/>
              <a:buChar char="•"/>
            </a:pPr>
            <a:r>
              <a:rPr lang="en-US" sz="2200" dirty="0"/>
              <a:t>sets new improved bounds in the </a:t>
            </a:r>
            <a:r>
              <a:rPr lang="en-US" sz="2200" b="1" dirty="0"/>
              <a:t>electron-photon sector</a:t>
            </a:r>
            <a:r>
              <a:rPr lang="en-US" sz="2200" dirty="0"/>
              <a:t>, </a:t>
            </a:r>
            <a:r>
              <a:rPr lang="en-US" sz="2200" b="1" dirty="0"/>
              <a:t>all in 10</a:t>
            </a:r>
            <a:r>
              <a:rPr lang="en-US" sz="2200" b="1" baseline="30000" dirty="0"/>
              <a:t>-21</a:t>
            </a:r>
            <a:r>
              <a:rPr lang="en-US" sz="2200" b="1" dirty="0"/>
              <a:t> range</a:t>
            </a:r>
          </a:p>
        </p:txBody>
      </p:sp>
      <mc:AlternateContent xmlns:mc="http://schemas.openxmlformats.org/markup-compatibility/2006" xmlns:a14="http://schemas.microsoft.com/office/drawing/2010/main">
        <mc:Choice Requires="a14">
          <p:graphicFrame>
            <p:nvGraphicFramePr>
              <p:cNvPr id="18" name="Table 10">
                <a:extLst>
                  <a:ext uri="{FF2B5EF4-FFF2-40B4-BE49-F238E27FC236}">
                    <a16:creationId xmlns:a16="http://schemas.microsoft.com/office/drawing/2014/main" id="{BDC93380-F720-4F60-B617-44597B9A2383}"/>
                  </a:ext>
                </a:extLst>
              </p:cNvPr>
              <p:cNvGraphicFramePr>
                <a:graphicFrameLocks noGrp="1"/>
              </p:cNvGraphicFramePr>
              <p:nvPr/>
            </p:nvGraphicFramePr>
            <p:xfrm>
              <a:off x="3312077" y="3336737"/>
              <a:ext cx="4990530" cy="2386455"/>
            </p:xfrm>
            <a:graphic>
              <a:graphicData uri="http://schemas.openxmlformats.org/drawingml/2006/table">
                <a:tbl>
                  <a:tblPr firstRow="1" bandRow="1">
                    <a:tableStyleId>{5C22544A-7EE6-4342-B048-85BDC9FD1C3A}</a:tableStyleId>
                  </a:tblPr>
                  <a:tblGrid>
                    <a:gridCol w="1692317">
                      <a:extLst>
                        <a:ext uri="{9D8B030D-6E8A-4147-A177-3AD203B41FA5}">
                          <a16:colId xmlns:a16="http://schemas.microsoft.com/office/drawing/2014/main" val="2390394751"/>
                        </a:ext>
                      </a:extLst>
                    </a:gridCol>
                    <a:gridCol w="3298213">
                      <a:extLst>
                        <a:ext uri="{9D8B030D-6E8A-4147-A177-3AD203B41FA5}">
                          <a16:colId xmlns:a16="http://schemas.microsoft.com/office/drawing/2014/main" val="3512204754"/>
                        </a:ext>
                      </a:extLst>
                    </a:gridCol>
                  </a:tblGrid>
                  <a:tr h="803611">
                    <a:tc>
                      <a:txBody>
                        <a:bodyPr/>
                        <a:lstStyle/>
                        <a:p>
                          <a:pPr algn="ctr"/>
                          <a:r>
                            <a:rPr lang="en-US" sz="1700" dirty="0"/>
                            <a:t>Correlated LV parameters</a:t>
                          </a:r>
                        </a:p>
                      </a:txBody>
                      <a:tcPr marL="112024" marR="112024" marT="56012" marB="56012" anchor="ctr"/>
                    </a:tc>
                    <a:tc>
                      <a:txBody>
                        <a:bodyPr/>
                        <a:lstStyle/>
                        <a:p>
                          <a:pPr algn="ctr"/>
                          <a:endParaRPr lang="en-US" sz="1700" dirty="0"/>
                        </a:p>
                        <a:p>
                          <a:r>
                            <a:rPr lang="en-US" sz="1700" dirty="0"/>
                            <a:t>Measurement time: </a:t>
                          </a:r>
                          <a14:m>
                            <m:oMath xmlns:m="http://schemas.openxmlformats.org/officeDocument/2006/math">
                              <m:r>
                                <a:rPr lang="en-US" sz="1700" b="1" i="1" smtClean="0">
                                  <a:latin typeface="Cambria Math" panose="02040503050406030204" pitchFamily="18" charset="0"/>
                                </a:rPr>
                                <m:t>𝟐</m:t>
                              </m:r>
                              <m:r>
                                <a:rPr lang="en-US" sz="1700" b="1" i="1" smtClean="0">
                                  <a:latin typeface="Cambria Math" panose="02040503050406030204" pitchFamily="18" charset="0"/>
                                </a:rPr>
                                <m:t>.</m:t>
                              </m:r>
                              <m:r>
                                <a:rPr lang="en-US" sz="1700" b="1" i="1" smtClean="0">
                                  <a:latin typeface="Cambria Math" panose="02040503050406030204" pitchFamily="18" charset="0"/>
                                </a:rPr>
                                <m:t>𝟐</m:t>
                              </m:r>
                              <m:r>
                                <a:rPr lang="en-US" sz="1700" b="1" i="1" smtClean="0">
                                  <a:latin typeface="Cambria Math" panose="02040503050406030204" pitchFamily="18" charset="0"/>
                                </a:rPr>
                                <m:t>×</m:t>
                              </m:r>
                              <m:r>
                                <a:rPr lang="en-US" sz="1700" b="1" i="1" smtClean="0">
                                  <a:latin typeface="Cambria Math" panose="02040503050406030204" pitchFamily="18" charset="0"/>
                                </a:rPr>
                                <m:t>𝟏</m:t>
                              </m:r>
                              <m:sSup>
                                <m:sSupPr>
                                  <m:ctrlPr>
                                    <a:rPr lang="en-US" sz="1700" b="1" i="1" smtClean="0">
                                      <a:latin typeface="Cambria Math" panose="02040503050406030204" pitchFamily="18" charset="0"/>
                                    </a:rPr>
                                  </m:ctrlPr>
                                </m:sSupPr>
                                <m:e>
                                  <m:r>
                                    <a:rPr lang="en-US" sz="1700" b="1" i="1" smtClean="0">
                                      <a:latin typeface="Cambria Math" panose="02040503050406030204" pitchFamily="18" charset="0"/>
                                    </a:rPr>
                                    <m:t>𝟎</m:t>
                                  </m:r>
                                </m:e>
                                <m:sup>
                                  <m:r>
                                    <a:rPr lang="en-US" sz="1700" b="1" i="1" smtClean="0">
                                      <a:latin typeface="Cambria Math" panose="02040503050406030204" pitchFamily="18" charset="0"/>
                                    </a:rPr>
                                    <m:t>𝟔</m:t>
                                  </m:r>
                                </m:sup>
                              </m:sSup>
                            </m:oMath>
                          </a14:m>
                          <a:r>
                            <a:rPr lang="en-US" sz="1700" dirty="0"/>
                            <a:t> s</a:t>
                          </a:r>
                        </a:p>
                      </a:txBody>
                      <a:tcPr marL="112024" marR="112024" marT="56012" marB="56012" anchor="ctr"/>
                    </a:tc>
                    <a:extLst>
                      <a:ext uri="{0D108BD9-81ED-4DB2-BD59-A6C34878D82A}">
                        <a16:rowId xmlns:a16="http://schemas.microsoft.com/office/drawing/2014/main" val="165143546"/>
                      </a:ext>
                    </a:extLst>
                  </a:tr>
                  <a:tr h="373415">
                    <a:tc>
                      <a:txBody>
                        <a:bodyPr/>
                        <a:lstStyle/>
                        <a:p>
                          <a:pPr/>
                          <a14:m>
                            <m:oMathPara xmlns:m="http://schemas.openxmlformats.org/officeDocument/2006/math">
                              <m:oMathParaPr>
                                <m:jc m:val="centerGroup"/>
                              </m:oMathParaPr>
                              <m:oMath xmlns:m="http://schemas.openxmlformats.org/officeDocument/2006/math">
                                <m:sSub>
                                  <m:sSubPr>
                                    <m:ctrlPr>
                                      <a:rPr lang="en-US" sz="1700" b="0" i="1" smtClean="0">
                                        <a:latin typeface="Cambria Math" panose="02040503050406030204" pitchFamily="18" charset="0"/>
                                      </a:rPr>
                                    </m:ctrlPr>
                                  </m:sSubPr>
                                  <m:e>
                                    <m:r>
                                      <a:rPr lang="en-US" sz="1700" b="0" i="1" smtClean="0">
                                        <a:latin typeface="Cambria Math" panose="02040503050406030204" pitchFamily="18" charset="0"/>
                                      </a:rPr>
                                      <m:t>𝑐</m:t>
                                    </m:r>
                                  </m:e>
                                  <m:sub>
                                    <m:r>
                                      <a:rPr lang="en-US" sz="1700" b="0" i="1" smtClean="0">
                                        <a:latin typeface="Cambria Math" panose="02040503050406030204" pitchFamily="18" charset="0"/>
                                      </a:rPr>
                                      <m:t>𝑋</m:t>
                                    </m:r>
                                    <m:r>
                                      <a:rPr lang="en-US" sz="1700" b="0" i="1" smtClean="0">
                                        <a:latin typeface="Cambria Math" panose="02040503050406030204" pitchFamily="18" charset="0"/>
                                      </a:rPr>
                                      <m:t>−</m:t>
                                    </m:r>
                                    <m:r>
                                      <a:rPr lang="en-US" sz="1700" b="0" i="1" smtClean="0">
                                        <a:latin typeface="Cambria Math" panose="02040503050406030204" pitchFamily="18" charset="0"/>
                                      </a:rPr>
                                      <m:t>𝑌</m:t>
                                    </m:r>
                                  </m:sub>
                                </m:sSub>
                              </m:oMath>
                            </m:oMathPara>
                          </a14:m>
                          <a:endParaRPr lang="en-US" sz="1700" dirty="0"/>
                        </a:p>
                      </a:txBody>
                      <a:tcPr marL="112024" marR="112024" marT="56012" marB="56012"/>
                    </a:tc>
                    <a:tc>
                      <a:txBody>
                        <a:bodyPr/>
                        <a:lstStyle/>
                        <a:p>
                          <a:pPr/>
                          <a14:m>
                            <m:oMathPara xmlns:m="http://schemas.openxmlformats.org/officeDocument/2006/math">
                              <m:oMathParaPr>
                                <m:jc m:val="centerGroup"/>
                              </m:oMathParaPr>
                              <m:oMath xmlns:m="http://schemas.openxmlformats.org/officeDocument/2006/math">
                                <m:d>
                                  <m:dPr>
                                    <m:ctrlPr>
                                      <a:rPr lang="en-US" sz="1700" b="0" i="1" smtClean="0">
                                        <a:latin typeface="Cambria Math" panose="02040503050406030204" pitchFamily="18" charset="0"/>
                                      </a:rPr>
                                    </m:ctrlPr>
                                  </m:dPr>
                                  <m:e>
                                    <m:r>
                                      <a:rPr lang="en-US" sz="1700" b="0" i="0" smtClean="0">
                                        <a:latin typeface="Cambria Math" panose="02040503050406030204" pitchFamily="18" charset="0"/>
                                      </a:rPr>
                                      <m:t>−5</m:t>
                                    </m:r>
                                    <m:r>
                                      <a:rPr lang="en-US" sz="1700" b="0" i="1" smtClean="0">
                                        <a:latin typeface="Cambria Math" panose="02040503050406030204" pitchFamily="18" charset="0"/>
                                      </a:rPr>
                                      <m:t>.2±</m:t>
                                    </m:r>
                                    <m:r>
                                      <a:rPr lang="en-US" sz="1700" b="0" i="1" smtClean="0">
                                        <a:solidFill>
                                          <a:srgbClr val="00B050"/>
                                        </a:solidFill>
                                        <a:latin typeface="Cambria Math" panose="02040503050406030204" pitchFamily="18" charset="0"/>
                                      </a:rPr>
                                      <m:t>7.8</m:t>
                                    </m:r>
                                  </m:e>
                                </m:d>
                                <m:r>
                                  <a:rPr lang="en-US" sz="1700" b="0" i="1" smtClean="0">
                                    <a:latin typeface="Cambria Math" panose="02040503050406030204" pitchFamily="18" charset="0"/>
                                  </a:rPr>
                                  <m:t>×</m:t>
                                </m:r>
                                <m:sSup>
                                  <m:sSupPr>
                                    <m:ctrlPr>
                                      <a:rPr lang="en-US" sz="1700" b="0" i="1" smtClean="0">
                                        <a:latin typeface="Cambria Math" panose="02040503050406030204" pitchFamily="18" charset="0"/>
                                      </a:rPr>
                                    </m:ctrlPr>
                                  </m:sSupPr>
                                  <m:e>
                                    <m:r>
                                      <a:rPr lang="en-US" sz="1700" b="0" i="1" smtClean="0">
                                        <a:latin typeface="Cambria Math" panose="02040503050406030204" pitchFamily="18" charset="0"/>
                                      </a:rPr>
                                      <m:t>10</m:t>
                                    </m:r>
                                  </m:e>
                                  <m:sup>
                                    <m:r>
                                      <a:rPr lang="en-US" sz="1700" b="0" i="1" smtClean="0">
                                        <a:latin typeface="Cambria Math" panose="02040503050406030204" pitchFamily="18" charset="0"/>
                                      </a:rPr>
                                      <m:t>−21</m:t>
                                    </m:r>
                                  </m:sup>
                                </m:sSup>
                              </m:oMath>
                            </m:oMathPara>
                          </a14:m>
                          <a:endParaRPr lang="en-US" sz="1700" dirty="0"/>
                        </a:p>
                      </a:txBody>
                      <a:tcPr marL="112024" marR="112024" marT="56012" marB="56012"/>
                    </a:tc>
                    <a:extLst>
                      <a:ext uri="{0D108BD9-81ED-4DB2-BD59-A6C34878D82A}">
                        <a16:rowId xmlns:a16="http://schemas.microsoft.com/office/drawing/2014/main" val="2315632989"/>
                      </a:ext>
                    </a:extLst>
                  </a:tr>
                  <a:tr h="373415">
                    <a:tc>
                      <a:txBody>
                        <a:bodyPr/>
                        <a:lstStyle/>
                        <a:p>
                          <a:pPr/>
                          <a14:m>
                            <m:oMathPara xmlns:m="http://schemas.openxmlformats.org/officeDocument/2006/math">
                              <m:oMathParaPr>
                                <m:jc m:val="centerGroup"/>
                              </m:oMathParaPr>
                              <m:oMath xmlns:m="http://schemas.openxmlformats.org/officeDocument/2006/math">
                                <m:sSub>
                                  <m:sSubPr>
                                    <m:ctrlPr>
                                      <a:rPr lang="en-US" sz="1700" b="0" i="1" smtClean="0">
                                        <a:latin typeface="Cambria Math" panose="02040503050406030204" pitchFamily="18" charset="0"/>
                                      </a:rPr>
                                    </m:ctrlPr>
                                  </m:sSubPr>
                                  <m:e>
                                    <m:r>
                                      <a:rPr lang="en-US" sz="1700" b="0" i="1" smtClean="0">
                                        <a:latin typeface="Cambria Math" panose="02040503050406030204" pitchFamily="18" charset="0"/>
                                      </a:rPr>
                                      <m:t>𝑐</m:t>
                                    </m:r>
                                  </m:e>
                                  <m:sub>
                                    <m:r>
                                      <a:rPr lang="en-US" sz="1700" b="0" i="1" smtClean="0">
                                        <a:latin typeface="Cambria Math" panose="02040503050406030204" pitchFamily="18" charset="0"/>
                                      </a:rPr>
                                      <m:t>𝑋𝑌</m:t>
                                    </m:r>
                                  </m:sub>
                                </m:sSub>
                              </m:oMath>
                            </m:oMathPara>
                          </a14:m>
                          <a:endParaRPr lang="en-US" sz="1700" dirty="0"/>
                        </a:p>
                      </a:txBody>
                      <a:tcPr marL="112024" marR="112024" marT="56012" marB="560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lang="en-US" sz="1700" b="0" i="1" smtClean="0">
                                        <a:latin typeface="Cambria Math" panose="02040503050406030204" pitchFamily="18" charset="0"/>
                                      </a:rPr>
                                    </m:ctrlPr>
                                  </m:dPr>
                                  <m:e>
                                    <m:r>
                                      <a:rPr lang="nl-NL" sz="1700" b="0" i="0" smtClean="0">
                                        <a:latin typeface="Cambria Math" panose="02040503050406030204" pitchFamily="18" charset="0"/>
                                      </a:rPr>
                                      <m:t>4</m:t>
                                    </m:r>
                                    <m:r>
                                      <a:rPr lang="en-US" sz="1700" b="0" i="0" smtClean="0">
                                        <a:latin typeface="Cambria Math" panose="02040503050406030204" pitchFamily="18" charset="0"/>
                                      </a:rPr>
                                      <m:t>.</m:t>
                                    </m:r>
                                    <m:r>
                                      <a:rPr lang="nl-NL" sz="1700" b="0" i="1" smtClean="0">
                                        <a:latin typeface="Cambria Math" panose="02040503050406030204" pitchFamily="18" charset="0"/>
                                      </a:rPr>
                                      <m:t>4</m:t>
                                    </m:r>
                                    <m:r>
                                      <a:rPr lang="en-US" sz="1700" b="0" i="1" smtClean="0">
                                        <a:latin typeface="Cambria Math" panose="02040503050406030204" pitchFamily="18" charset="0"/>
                                      </a:rPr>
                                      <m:t>±</m:t>
                                    </m:r>
                                    <m:r>
                                      <a:rPr lang="nl-NL" sz="1700" b="0" i="1" smtClean="0">
                                        <a:solidFill>
                                          <a:srgbClr val="00B050"/>
                                        </a:solidFill>
                                        <a:latin typeface="Cambria Math" panose="02040503050406030204" pitchFamily="18" charset="0"/>
                                      </a:rPr>
                                      <m:t>3</m:t>
                                    </m:r>
                                    <m:r>
                                      <a:rPr lang="en-US" sz="1700" b="0" i="1" smtClean="0">
                                        <a:solidFill>
                                          <a:srgbClr val="00B050"/>
                                        </a:solidFill>
                                        <a:latin typeface="Cambria Math" panose="02040503050406030204" pitchFamily="18" charset="0"/>
                                      </a:rPr>
                                      <m:t>.</m:t>
                                    </m:r>
                                    <m:r>
                                      <a:rPr lang="nl-NL" sz="1700" b="0" i="1" smtClean="0">
                                        <a:solidFill>
                                          <a:srgbClr val="00B050"/>
                                        </a:solidFill>
                                        <a:latin typeface="Cambria Math" panose="02040503050406030204" pitchFamily="18" charset="0"/>
                                      </a:rPr>
                                      <m:t> 9</m:t>
                                    </m:r>
                                  </m:e>
                                </m:d>
                                <m:r>
                                  <a:rPr lang="en-US" sz="1700" b="0" i="1" smtClean="0">
                                    <a:latin typeface="Cambria Math" panose="02040503050406030204" pitchFamily="18" charset="0"/>
                                  </a:rPr>
                                  <m:t>×</m:t>
                                </m:r>
                                <m:sSup>
                                  <m:sSupPr>
                                    <m:ctrlPr>
                                      <a:rPr lang="en-US" sz="1700" b="0" i="1" smtClean="0">
                                        <a:latin typeface="Cambria Math" panose="02040503050406030204" pitchFamily="18" charset="0"/>
                                      </a:rPr>
                                    </m:ctrlPr>
                                  </m:sSupPr>
                                  <m:e>
                                    <m:r>
                                      <a:rPr lang="en-US" sz="1700" b="0" i="1" smtClean="0">
                                        <a:latin typeface="Cambria Math" panose="02040503050406030204" pitchFamily="18" charset="0"/>
                                      </a:rPr>
                                      <m:t>10</m:t>
                                    </m:r>
                                  </m:e>
                                  <m:sup>
                                    <m:r>
                                      <a:rPr lang="en-US" sz="1700" b="0" i="1" smtClean="0">
                                        <a:latin typeface="Cambria Math" panose="02040503050406030204" pitchFamily="18" charset="0"/>
                                      </a:rPr>
                                      <m:t>−21</m:t>
                                    </m:r>
                                  </m:sup>
                                </m:sSup>
                              </m:oMath>
                            </m:oMathPara>
                          </a14:m>
                          <a:endParaRPr lang="en-US" sz="1700" dirty="0"/>
                        </a:p>
                      </a:txBody>
                      <a:tcPr marL="112024" marR="112024" marT="56012" marB="56012"/>
                    </a:tc>
                    <a:extLst>
                      <a:ext uri="{0D108BD9-81ED-4DB2-BD59-A6C34878D82A}">
                        <a16:rowId xmlns:a16="http://schemas.microsoft.com/office/drawing/2014/main" val="2887217178"/>
                      </a:ext>
                    </a:extLst>
                  </a:tr>
                  <a:tr h="373415">
                    <a:tc>
                      <a:txBody>
                        <a:bodyPr/>
                        <a:lstStyle/>
                        <a:p>
                          <a:pPr/>
                          <a14:m>
                            <m:oMathPara xmlns:m="http://schemas.openxmlformats.org/officeDocument/2006/math">
                              <m:oMathParaPr>
                                <m:jc m:val="centerGroup"/>
                              </m:oMathParaPr>
                              <m:oMath xmlns:m="http://schemas.openxmlformats.org/officeDocument/2006/math">
                                <m:sSub>
                                  <m:sSubPr>
                                    <m:ctrlPr>
                                      <a:rPr lang="en-US" sz="1700" b="0" i="1" smtClean="0">
                                        <a:latin typeface="Cambria Math" panose="02040503050406030204" pitchFamily="18" charset="0"/>
                                      </a:rPr>
                                    </m:ctrlPr>
                                  </m:sSubPr>
                                  <m:e>
                                    <m:r>
                                      <a:rPr lang="en-US" sz="1700" b="0" i="1" smtClean="0">
                                        <a:latin typeface="Cambria Math" panose="02040503050406030204" pitchFamily="18" charset="0"/>
                                      </a:rPr>
                                      <m:t>𝑐</m:t>
                                    </m:r>
                                  </m:e>
                                  <m:sub>
                                    <m:r>
                                      <a:rPr lang="en-US" sz="1700" b="0" i="1" smtClean="0">
                                        <a:latin typeface="Cambria Math" panose="02040503050406030204" pitchFamily="18" charset="0"/>
                                      </a:rPr>
                                      <m:t>𝑋𝑍</m:t>
                                    </m:r>
                                  </m:sub>
                                </m:sSub>
                              </m:oMath>
                            </m:oMathPara>
                          </a14:m>
                          <a:endParaRPr lang="en-US" sz="1700" dirty="0"/>
                        </a:p>
                      </a:txBody>
                      <a:tcPr marL="112024" marR="112024" marT="56012" marB="560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lang="en-US" sz="1700" b="0" i="1" smtClean="0">
                                        <a:latin typeface="Cambria Math" panose="02040503050406030204" pitchFamily="18" charset="0"/>
                                      </a:rPr>
                                    </m:ctrlPr>
                                  </m:dPr>
                                  <m:e>
                                    <m:r>
                                      <a:rPr lang="nl-NL" sz="1700" b="0" i="0" smtClean="0">
                                        <a:latin typeface="Cambria Math" panose="02040503050406030204" pitchFamily="18" charset="0"/>
                                      </a:rPr>
                                      <m:t>−5.0</m:t>
                                    </m:r>
                                    <m:r>
                                      <a:rPr lang="en-US" sz="1700" b="0" i="1" smtClean="0">
                                        <a:latin typeface="Cambria Math" panose="02040503050406030204" pitchFamily="18" charset="0"/>
                                      </a:rPr>
                                      <m:t>±</m:t>
                                    </m:r>
                                    <m:r>
                                      <a:rPr lang="en-US" sz="1700" b="0" i="1" smtClean="0">
                                        <a:solidFill>
                                          <a:srgbClr val="00B050"/>
                                        </a:solidFill>
                                        <a:latin typeface="Cambria Math" panose="02040503050406030204" pitchFamily="18" charset="0"/>
                                      </a:rPr>
                                      <m:t>9.3</m:t>
                                    </m:r>
                                  </m:e>
                                </m:d>
                                <m:r>
                                  <a:rPr lang="en-US" sz="1700" b="0" i="1" smtClean="0">
                                    <a:latin typeface="Cambria Math" panose="02040503050406030204" pitchFamily="18" charset="0"/>
                                  </a:rPr>
                                  <m:t>×</m:t>
                                </m:r>
                                <m:sSup>
                                  <m:sSupPr>
                                    <m:ctrlPr>
                                      <a:rPr lang="en-US" sz="1700" b="0" i="1" smtClean="0">
                                        <a:latin typeface="Cambria Math" panose="02040503050406030204" pitchFamily="18" charset="0"/>
                                      </a:rPr>
                                    </m:ctrlPr>
                                  </m:sSupPr>
                                  <m:e>
                                    <m:r>
                                      <a:rPr lang="en-US" sz="1700" b="0" i="1" smtClean="0">
                                        <a:latin typeface="Cambria Math" panose="02040503050406030204" pitchFamily="18" charset="0"/>
                                      </a:rPr>
                                      <m:t>10</m:t>
                                    </m:r>
                                  </m:e>
                                  <m:sup>
                                    <m:r>
                                      <a:rPr lang="en-US" sz="1700" b="0" i="1" smtClean="0">
                                        <a:latin typeface="Cambria Math" panose="02040503050406030204" pitchFamily="18" charset="0"/>
                                      </a:rPr>
                                      <m:t>−21</m:t>
                                    </m:r>
                                  </m:sup>
                                </m:sSup>
                              </m:oMath>
                            </m:oMathPara>
                          </a14:m>
                          <a:endParaRPr lang="en-US" sz="1700" dirty="0"/>
                        </a:p>
                      </a:txBody>
                      <a:tcPr marL="112024" marR="112024" marT="56012" marB="56012"/>
                    </a:tc>
                    <a:extLst>
                      <a:ext uri="{0D108BD9-81ED-4DB2-BD59-A6C34878D82A}">
                        <a16:rowId xmlns:a16="http://schemas.microsoft.com/office/drawing/2014/main" val="768887374"/>
                      </a:ext>
                    </a:extLst>
                  </a:tr>
                  <a:tr h="0">
                    <a:tc>
                      <a:txBody>
                        <a:bodyPr/>
                        <a:lstStyle/>
                        <a:p>
                          <a:pPr/>
                          <a14:m>
                            <m:oMathPara xmlns:m="http://schemas.openxmlformats.org/officeDocument/2006/math">
                              <m:oMathParaPr>
                                <m:jc m:val="centerGroup"/>
                              </m:oMathParaPr>
                              <m:oMath xmlns:m="http://schemas.openxmlformats.org/officeDocument/2006/math">
                                <m:sSub>
                                  <m:sSubPr>
                                    <m:ctrlPr>
                                      <a:rPr lang="en-US" sz="1700" b="0" i="1" smtClean="0">
                                        <a:latin typeface="Cambria Math" panose="02040503050406030204" pitchFamily="18" charset="0"/>
                                      </a:rPr>
                                    </m:ctrlPr>
                                  </m:sSubPr>
                                  <m:e>
                                    <m:r>
                                      <a:rPr lang="en-US" sz="1700" b="0" i="1" smtClean="0">
                                        <a:latin typeface="Cambria Math" panose="02040503050406030204" pitchFamily="18" charset="0"/>
                                      </a:rPr>
                                      <m:t>𝑐</m:t>
                                    </m:r>
                                  </m:e>
                                  <m:sub>
                                    <m:r>
                                      <a:rPr lang="en-US" sz="1700" b="0" i="1" smtClean="0">
                                        <a:latin typeface="Cambria Math" panose="02040503050406030204" pitchFamily="18" charset="0"/>
                                      </a:rPr>
                                      <m:t>𝑌𝑍</m:t>
                                    </m:r>
                                  </m:sub>
                                </m:sSub>
                              </m:oMath>
                            </m:oMathPara>
                          </a14:m>
                          <a:endParaRPr lang="en-US" sz="1700" dirty="0"/>
                        </a:p>
                      </a:txBody>
                      <a:tcPr marL="112024" marR="112024" marT="56012" marB="56012"/>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d>
                                  <m:dPr>
                                    <m:ctrlPr>
                                      <a:rPr lang="en-US" sz="1700" b="0" i="1" smtClean="0">
                                        <a:latin typeface="Cambria Math" panose="02040503050406030204" pitchFamily="18" charset="0"/>
                                      </a:rPr>
                                    </m:ctrlPr>
                                  </m:dPr>
                                  <m:e>
                                    <m:r>
                                      <a:rPr lang="nl-NL" sz="1700" b="0" i="1" smtClean="0">
                                        <a:latin typeface="Cambria Math" panose="02040503050406030204" pitchFamily="18" charset="0"/>
                                      </a:rPr>
                                      <m:t>6</m:t>
                                    </m:r>
                                    <m:r>
                                      <a:rPr lang="en-US" sz="1700" b="0" i="1" smtClean="0">
                                        <a:latin typeface="Cambria Math" panose="02040503050406030204" pitchFamily="18" charset="0"/>
                                      </a:rPr>
                                      <m:t>.</m:t>
                                    </m:r>
                                    <m:r>
                                      <a:rPr lang="nl-NL" sz="1700" b="0" i="1" smtClean="0">
                                        <a:latin typeface="Cambria Math" panose="02040503050406030204" pitchFamily="18" charset="0"/>
                                      </a:rPr>
                                      <m:t>3</m:t>
                                    </m:r>
                                    <m:r>
                                      <a:rPr lang="en-US" sz="1700" b="0" i="1" smtClean="0">
                                        <a:latin typeface="Cambria Math" panose="02040503050406030204" pitchFamily="18" charset="0"/>
                                      </a:rPr>
                                      <m:t>±</m:t>
                                    </m:r>
                                    <m:r>
                                      <a:rPr lang="nl-NL" sz="1700" b="0" i="1" smtClean="0">
                                        <a:solidFill>
                                          <a:srgbClr val="00B050"/>
                                        </a:solidFill>
                                        <a:latin typeface="Cambria Math" panose="02040503050406030204" pitchFamily="18" charset="0"/>
                                      </a:rPr>
                                      <m:t>8</m:t>
                                    </m:r>
                                    <m:r>
                                      <a:rPr lang="en-US" sz="1700" b="0" i="1" smtClean="0">
                                        <a:solidFill>
                                          <a:srgbClr val="00B050"/>
                                        </a:solidFill>
                                        <a:latin typeface="Cambria Math" panose="02040503050406030204" pitchFamily="18" charset="0"/>
                                      </a:rPr>
                                      <m:t>.</m:t>
                                    </m:r>
                                    <m:r>
                                      <a:rPr lang="nl-NL" sz="1700" b="0" i="1" smtClean="0">
                                        <a:solidFill>
                                          <a:srgbClr val="00B050"/>
                                        </a:solidFill>
                                        <a:latin typeface="Cambria Math" panose="02040503050406030204" pitchFamily="18" charset="0"/>
                                      </a:rPr>
                                      <m:t> 9</m:t>
                                    </m:r>
                                  </m:e>
                                </m:d>
                                <m:r>
                                  <a:rPr lang="en-US" sz="1700" b="0" i="1" smtClean="0">
                                    <a:latin typeface="Cambria Math" panose="02040503050406030204" pitchFamily="18" charset="0"/>
                                  </a:rPr>
                                  <m:t>×</m:t>
                                </m:r>
                                <m:sSup>
                                  <m:sSupPr>
                                    <m:ctrlPr>
                                      <a:rPr lang="en-US" sz="1700" b="0" i="1" smtClean="0">
                                        <a:latin typeface="Cambria Math" panose="02040503050406030204" pitchFamily="18" charset="0"/>
                                      </a:rPr>
                                    </m:ctrlPr>
                                  </m:sSupPr>
                                  <m:e>
                                    <m:r>
                                      <a:rPr lang="en-US" sz="1700" b="0" i="1" smtClean="0">
                                        <a:latin typeface="Cambria Math" panose="02040503050406030204" pitchFamily="18" charset="0"/>
                                      </a:rPr>
                                      <m:t>10</m:t>
                                    </m:r>
                                  </m:e>
                                  <m:sup>
                                    <m:r>
                                      <a:rPr lang="en-US" sz="1700" b="0" i="1" smtClean="0">
                                        <a:latin typeface="Cambria Math" panose="02040503050406030204" pitchFamily="18" charset="0"/>
                                      </a:rPr>
                                      <m:t>−21</m:t>
                                    </m:r>
                                  </m:sup>
                                </m:sSup>
                              </m:oMath>
                            </m:oMathPara>
                          </a14:m>
                          <a:endParaRPr lang="en-US" sz="1700" dirty="0"/>
                        </a:p>
                      </a:txBody>
                      <a:tcPr marL="112024" marR="112024" marT="56012" marB="56012"/>
                    </a:tc>
                    <a:extLst>
                      <a:ext uri="{0D108BD9-81ED-4DB2-BD59-A6C34878D82A}">
                        <a16:rowId xmlns:a16="http://schemas.microsoft.com/office/drawing/2014/main" val="4240442779"/>
                      </a:ext>
                    </a:extLst>
                  </a:tr>
                </a:tbl>
              </a:graphicData>
            </a:graphic>
          </p:graphicFrame>
        </mc:Choice>
        <mc:Fallback xmlns="">
          <p:graphicFrame>
            <p:nvGraphicFramePr>
              <p:cNvPr id="18" name="Table 10">
                <a:extLst>
                  <a:ext uri="{FF2B5EF4-FFF2-40B4-BE49-F238E27FC236}">
                    <a16:creationId xmlns:a16="http://schemas.microsoft.com/office/drawing/2014/main" id="{BDC93380-F720-4F60-B617-44597B9A2383}"/>
                  </a:ext>
                </a:extLst>
              </p:cNvPr>
              <p:cNvGraphicFramePr>
                <a:graphicFrameLocks noGrp="1"/>
              </p:cNvGraphicFramePr>
              <p:nvPr>
                <p:extLst>
                  <p:ext uri="{D42A27DB-BD31-4B8C-83A1-F6EECF244321}">
                    <p14:modId xmlns:p14="http://schemas.microsoft.com/office/powerpoint/2010/main" val="1856111097"/>
                  </p:ext>
                </p:extLst>
              </p:nvPr>
            </p:nvGraphicFramePr>
            <p:xfrm>
              <a:off x="3312077" y="3336737"/>
              <a:ext cx="4990530" cy="2294960"/>
            </p:xfrm>
            <a:graphic>
              <a:graphicData uri="http://schemas.openxmlformats.org/drawingml/2006/table">
                <a:tbl>
                  <a:tblPr firstRow="1" bandRow="1">
                    <a:tableStyleId>{5C22544A-7EE6-4342-B048-85BDC9FD1C3A}</a:tableStyleId>
                  </a:tblPr>
                  <a:tblGrid>
                    <a:gridCol w="1692317">
                      <a:extLst>
                        <a:ext uri="{9D8B030D-6E8A-4147-A177-3AD203B41FA5}">
                          <a16:colId xmlns:a16="http://schemas.microsoft.com/office/drawing/2014/main" val="2390394751"/>
                        </a:ext>
                      </a:extLst>
                    </a:gridCol>
                    <a:gridCol w="3298213">
                      <a:extLst>
                        <a:ext uri="{9D8B030D-6E8A-4147-A177-3AD203B41FA5}">
                          <a16:colId xmlns:a16="http://schemas.microsoft.com/office/drawing/2014/main" val="3512204754"/>
                        </a:ext>
                      </a:extLst>
                    </a:gridCol>
                  </a:tblGrid>
                  <a:tr h="803611">
                    <a:tc>
                      <a:txBody>
                        <a:bodyPr/>
                        <a:lstStyle/>
                        <a:p>
                          <a:pPr algn="ctr"/>
                          <a:r>
                            <a:rPr lang="en-US" sz="1700" dirty="0"/>
                            <a:t>Correlated LV parameters</a:t>
                          </a:r>
                        </a:p>
                      </a:txBody>
                      <a:tcPr marL="112024" marR="112024" marT="56012" marB="56012" anchor="ctr"/>
                    </a:tc>
                    <a:tc>
                      <a:txBody>
                        <a:bodyPr/>
                        <a:lstStyle/>
                        <a:p>
                          <a:endParaRPr lang="de-DE"/>
                        </a:p>
                      </a:txBody>
                      <a:tcPr marL="112024" marR="112024" marT="56012" marB="56012" anchor="ctr">
                        <a:blipFill>
                          <a:blip r:embed="rId4"/>
                          <a:stretch>
                            <a:fillRect l="-51571" t="-758" r="-924" b="-187121"/>
                          </a:stretch>
                        </a:blipFill>
                      </a:tcPr>
                    </a:tc>
                    <a:extLst>
                      <a:ext uri="{0D108BD9-81ED-4DB2-BD59-A6C34878D82A}">
                        <a16:rowId xmlns:a16="http://schemas.microsoft.com/office/drawing/2014/main" val="165143546"/>
                      </a:ext>
                    </a:extLst>
                  </a:tr>
                  <a:tr h="373415">
                    <a:tc>
                      <a:txBody>
                        <a:bodyPr/>
                        <a:lstStyle/>
                        <a:p>
                          <a:endParaRPr lang="de-DE"/>
                        </a:p>
                      </a:txBody>
                      <a:tcPr marL="112024" marR="112024" marT="56012" marB="56012">
                        <a:blipFill>
                          <a:blip r:embed="rId4"/>
                          <a:stretch>
                            <a:fillRect l="-360" t="-218033" r="-196403" b="-304918"/>
                          </a:stretch>
                        </a:blipFill>
                      </a:tcPr>
                    </a:tc>
                    <a:tc>
                      <a:txBody>
                        <a:bodyPr/>
                        <a:lstStyle/>
                        <a:p>
                          <a:endParaRPr lang="de-DE"/>
                        </a:p>
                      </a:txBody>
                      <a:tcPr marL="112024" marR="112024" marT="56012" marB="56012">
                        <a:blipFill>
                          <a:blip r:embed="rId4"/>
                          <a:stretch>
                            <a:fillRect l="-51571" t="-218033" r="-924" b="-304918"/>
                          </a:stretch>
                        </a:blipFill>
                      </a:tcPr>
                    </a:tc>
                    <a:extLst>
                      <a:ext uri="{0D108BD9-81ED-4DB2-BD59-A6C34878D82A}">
                        <a16:rowId xmlns:a16="http://schemas.microsoft.com/office/drawing/2014/main" val="2315632989"/>
                      </a:ext>
                    </a:extLst>
                  </a:tr>
                  <a:tr h="373415">
                    <a:tc>
                      <a:txBody>
                        <a:bodyPr/>
                        <a:lstStyle/>
                        <a:p>
                          <a:endParaRPr lang="de-DE"/>
                        </a:p>
                      </a:txBody>
                      <a:tcPr marL="112024" marR="112024" marT="56012" marB="56012">
                        <a:blipFill>
                          <a:blip r:embed="rId4"/>
                          <a:stretch>
                            <a:fillRect l="-360" t="-312903" r="-196403" b="-200000"/>
                          </a:stretch>
                        </a:blipFill>
                      </a:tcPr>
                    </a:tc>
                    <a:tc>
                      <a:txBody>
                        <a:bodyPr/>
                        <a:lstStyle/>
                        <a:p>
                          <a:endParaRPr lang="de-DE"/>
                        </a:p>
                      </a:txBody>
                      <a:tcPr marL="112024" marR="112024" marT="56012" marB="56012">
                        <a:blipFill>
                          <a:blip r:embed="rId4"/>
                          <a:stretch>
                            <a:fillRect l="-51571" t="-312903" r="-924" b="-200000"/>
                          </a:stretch>
                        </a:blipFill>
                      </a:tcPr>
                    </a:tc>
                    <a:extLst>
                      <a:ext uri="{0D108BD9-81ED-4DB2-BD59-A6C34878D82A}">
                        <a16:rowId xmlns:a16="http://schemas.microsoft.com/office/drawing/2014/main" val="2887217178"/>
                      </a:ext>
                    </a:extLst>
                  </a:tr>
                  <a:tr h="373415">
                    <a:tc>
                      <a:txBody>
                        <a:bodyPr/>
                        <a:lstStyle/>
                        <a:p>
                          <a:endParaRPr lang="de-DE"/>
                        </a:p>
                      </a:txBody>
                      <a:tcPr marL="112024" marR="112024" marT="56012" marB="56012">
                        <a:blipFill>
                          <a:blip r:embed="rId4"/>
                          <a:stretch>
                            <a:fillRect l="-360" t="-419672" r="-196403" b="-103279"/>
                          </a:stretch>
                        </a:blipFill>
                      </a:tcPr>
                    </a:tc>
                    <a:tc>
                      <a:txBody>
                        <a:bodyPr/>
                        <a:lstStyle/>
                        <a:p>
                          <a:endParaRPr lang="de-DE"/>
                        </a:p>
                      </a:txBody>
                      <a:tcPr marL="112024" marR="112024" marT="56012" marB="56012">
                        <a:blipFill>
                          <a:blip r:embed="rId4"/>
                          <a:stretch>
                            <a:fillRect l="-51571" t="-419672" r="-924" b="-103279"/>
                          </a:stretch>
                        </a:blipFill>
                      </a:tcPr>
                    </a:tc>
                    <a:extLst>
                      <a:ext uri="{0D108BD9-81ED-4DB2-BD59-A6C34878D82A}">
                        <a16:rowId xmlns:a16="http://schemas.microsoft.com/office/drawing/2014/main" val="768887374"/>
                      </a:ext>
                    </a:extLst>
                  </a:tr>
                  <a:tr h="371104">
                    <a:tc>
                      <a:txBody>
                        <a:bodyPr/>
                        <a:lstStyle/>
                        <a:p>
                          <a:endParaRPr lang="de-DE"/>
                        </a:p>
                      </a:txBody>
                      <a:tcPr marL="112024" marR="112024" marT="56012" marB="56012">
                        <a:blipFill>
                          <a:blip r:embed="rId4"/>
                          <a:stretch>
                            <a:fillRect l="-360" t="-519672" r="-196403" b="-3279"/>
                          </a:stretch>
                        </a:blipFill>
                      </a:tcPr>
                    </a:tc>
                    <a:tc>
                      <a:txBody>
                        <a:bodyPr/>
                        <a:lstStyle/>
                        <a:p>
                          <a:endParaRPr lang="de-DE"/>
                        </a:p>
                      </a:txBody>
                      <a:tcPr marL="112024" marR="112024" marT="56012" marB="56012">
                        <a:blipFill>
                          <a:blip r:embed="rId4"/>
                          <a:stretch>
                            <a:fillRect l="-51571" t="-519672" r="-924" b="-3279"/>
                          </a:stretch>
                        </a:blipFill>
                      </a:tcPr>
                    </a:tc>
                    <a:extLst>
                      <a:ext uri="{0D108BD9-81ED-4DB2-BD59-A6C34878D82A}">
                        <a16:rowId xmlns:a16="http://schemas.microsoft.com/office/drawing/2014/main" val="4240442779"/>
                      </a:ext>
                    </a:extLst>
                  </a:tr>
                </a:tbl>
              </a:graphicData>
            </a:graphic>
          </p:graphicFrame>
        </mc:Fallback>
      </mc:AlternateContent>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DDC06552-1279-4FA4-8029-AA33BF76DB59}"/>
                  </a:ext>
                </a:extLst>
              </p:cNvPr>
              <p:cNvSpPr txBox="1"/>
              <p:nvPr/>
            </p:nvSpPr>
            <p:spPr>
              <a:xfrm>
                <a:off x="3310666" y="2960811"/>
                <a:ext cx="6804931" cy="391646"/>
              </a:xfrm>
              <a:prstGeom prst="rect">
                <a:avLst/>
              </a:prstGeom>
              <a:noFill/>
            </p:spPr>
            <p:txBody>
              <a:bodyPr wrap="square">
                <a:spAutoFit/>
              </a:bodyPr>
              <a:lstStyle/>
              <a:p>
                <a:r>
                  <a:rPr lang="en-US" dirty="0"/>
                  <a:t>Components of the symmetry-breaking </a:t>
                </a:r>
                <a14:m>
                  <m:oMath xmlns:m="http://schemas.openxmlformats.org/officeDocument/2006/math">
                    <m:sSubSup>
                      <m:sSubSupPr>
                        <m:ctrlPr>
                          <a:rPr lang="en-US" b="0" i="1" smtClean="0">
                            <a:latin typeface="Cambria Math" panose="02040503050406030204" pitchFamily="18" charset="0"/>
                          </a:rPr>
                        </m:ctrlPr>
                      </m:sSubSupPr>
                      <m:e>
                        <m:r>
                          <a:rPr lang="en-US" b="0" i="1" smtClean="0">
                            <a:latin typeface="Cambria Math" panose="02040503050406030204" pitchFamily="18" charset="0"/>
                          </a:rPr>
                          <m:t>𝑐</m:t>
                        </m:r>
                      </m:e>
                      <m:sub>
                        <m:r>
                          <a:rPr lang="en-US" b="0" i="1" smtClean="0">
                            <a:latin typeface="Cambria Math" panose="02040503050406030204" pitchFamily="18" charset="0"/>
                          </a:rPr>
                          <m:t>𝜇𝜈</m:t>
                        </m:r>
                      </m:sub>
                      <m:sup>
                        <m:r>
                          <a:rPr lang="en-US" b="0" i="1" smtClean="0">
                            <a:latin typeface="Cambria Math" panose="02040503050406030204" pitchFamily="18" charset="0"/>
                          </a:rPr>
                          <m:t>′</m:t>
                        </m:r>
                      </m:sup>
                    </m:sSubSup>
                  </m:oMath>
                </a14:m>
                <a:r>
                  <a:rPr lang="en-US" dirty="0"/>
                  <a:t> tensor </a:t>
                </a:r>
              </a:p>
            </p:txBody>
          </p:sp>
        </mc:Choice>
        <mc:Fallback xmlns="">
          <p:sp>
            <p:nvSpPr>
              <p:cNvPr id="21" name="TextBox 20">
                <a:extLst>
                  <a:ext uri="{FF2B5EF4-FFF2-40B4-BE49-F238E27FC236}">
                    <a16:creationId xmlns:a16="http://schemas.microsoft.com/office/drawing/2014/main" id="{DDC06552-1279-4FA4-8029-AA33BF76DB59}"/>
                  </a:ext>
                </a:extLst>
              </p:cNvPr>
              <p:cNvSpPr txBox="1">
                <a:spLocks noRot="1" noChangeAspect="1" noMove="1" noResize="1" noEditPoints="1" noAdjustHandles="1" noChangeArrowheads="1" noChangeShapeType="1" noTextEdit="1"/>
              </p:cNvSpPr>
              <p:nvPr/>
            </p:nvSpPr>
            <p:spPr>
              <a:xfrm>
                <a:off x="3310666" y="2960811"/>
                <a:ext cx="6804931" cy="391646"/>
              </a:xfrm>
              <a:prstGeom prst="rect">
                <a:avLst/>
              </a:prstGeom>
              <a:blipFill>
                <a:blip r:embed="rId5"/>
                <a:stretch>
                  <a:fillRect l="-717" t="-7813" b="-20313"/>
                </a:stretch>
              </a:blipFill>
            </p:spPr>
            <p:txBody>
              <a:bodyPr/>
              <a:lstStyle/>
              <a:p>
                <a:r>
                  <a:rPr lang="de-DE">
                    <a:noFill/>
                  </a:rPr>
                  <a:t> </a:t>
                </a:r>
              </a:p>
            </p:txBody>
          </p:sp>
        </mc:Fallback>
      </mc:AlternateContent>
      <p:sp>
        <p:nvSpPr>
          <p:cNvPr id="23" name="矩形 1">
            <a:extLst>
              <a:ext uri="{FF2B5EF4-FFF2-40B4-BE49-F238E27FC236}">
                <a16:creationId xmlns:a16="http://schemas.microsoft.com/office/drawing/2014/main" id="{DBB4AE27-E3D3-4D4E-A923-518F6AC7C551}"/>
              </a:ext>
            </a:extLst>
          </p:cNvPr>
          <p:cNvSpPr/>
          <p:nvPr/>
        </p:nvSpPr>
        <p:spPr>
          <a:xfrm>
            <a:off x="719909" y="6099118"/>
            <a:ext cx="6221696" cy="369332"/>
          </a:xfrm>
          <a:prstGeom prst="rect">
            <a:avLst/>
          </a:prstGeom>
          <a:solidFill>
            <a:schemeClr val="accent1">
              <a:lumMod val="20000"/>
              <a:lumOff val="80000"/>
            </a:schemeClr>
          </a:solidFill>
        </p:spPr>
        <p:txBody>
          <a:bodyPr wrap="square">
            <a:spAutoFit/>
          </a:bodyPr>
          <a:lstStyle/>
          <a:p>
            <a:r>
              <a:rPr lang="en-US" altLang="zh-CN" dirty="0"/>
              <a:t> L. S. </a:t>
            </a:r>
            <a:r>
              <a:rPr lang="en-US" altLang="zh-CN" dirty="0" err="1"/>
              <a:t>Dreissen</a:t>
            </a:r>
            <a:r>
              <a:rPr lang="en-US" altLang="zh-CN" dirty="0"/>
              <a:t> </a:t>
            </a:r>
            <a:r>
              <a:rPr lang="en-US" altLang="zh-CN" i="1" dirty="0"/>
              <a:t>et al</a:t>
            </a:r>
            <a:r>
              <a:rPr lang="en-US" altLang="zh-CN" dirty="0"/>
              <a:t>., </a:t>
            </a:r>
            <a:r>
              <a:rPr lang="fr-FR" b="0" i="0" dirty="0">
                <a:effectLst/>
              </a:rPr>
              <a:t>Nat. </a:t>
            </a:r>
            <a:r>
              <a:rPr lang="fr-FR" b="0" i="0" dirty="0" err="1">
                <a:effectLst/>
              </a:rPr>
              <a:t>Comm</a:t>
            </a:r>
            <a:r>
              <a:rPr lang="fr-FR" b="0" i="0" dirty="0">
                <a:effectLst/>
              </a:rPr>
              <a:t>. 13, 7314 (</a:t>
            </a:r>
            <a:r>
              <a:rPr lang="fr-FR" b="1" i="0" dirty="0">
                <a:effectLst/>
              </a:rPr>
              <a:t>Nov. 2022</a:t>
            </a:r>
            <a:r>
              <a:rPr lang="fr-FR" b="0" i="0" dirty="0">
                <a:effectLst/>
              </a:rPr>
              <a:t>)</a:t>
            </a:r>
            <a:endParaRPr lang="en-US" altLang="zh-CN" dirty="0"/>
          </a:p>
        </p:txBody>
      </p:sp>
    </p:spTree>
    <p:custDataLst>
      <p:tags r:id="rId1"/>
    </p:custDataLst>
    <p:extLst>
      <p:ext uri="{BB962C8B-B14F-4D97-AF65-F5344CB8AC3E}">
        <p14:creationId xmlns:p14="http://schemas.microsoft.com/office/powerpoint/2010/main" val="121425630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51D6B3D6-3BB7-4AF1-936C-BBB421890D47}"/>
              </a:ext>
            </a:extLst>
          </p:cNvPr>
          <p:cNvSpPr/>
          <p:nvPr/>
        </p:nvSpPr>
        <p:spPr>
          <a:xfrm>
            <a:off x="971508" y="4311806"/>
            <a:ext cx="10382292" cy="646331"/>
          </a:xfrm>
          <a:prstGeom prst="rect">
            <a:avLst/>
          </a:prstGeom>
          <a:noFill/>
        </p:spPr>
        <p:txBody>
          <a:bodyPr wrap="square" lIns="91440" tIns="45720" rIns="91440" bIns="45720">
            <a:spAutoFit/>
          </a:bodyPr>
          <a:lstStyle/>
          <a:p>
            <a:pPr algn="ctr"/>
            <a:r>
              <a:rPr lang="en-US" sz="3600" b="1" dirty="0">
                <a:ln w="10160">
                  <a:solidFill>
                    <a:schemeClr val="accent5"/>
                  </a:solidFill>
                  <a:prstDash val="solid"/>
                </a:ln>
                <a:effectLst>
                  <a:outerShdw blurRad="38100" dist="22860" dir="5400000" algn="tl" rotWithShape="0">
                    <a:srgbClr val="000000">
                      <a:alpha val="30000"/>
                    </a:srgbClr>
                  </a:outerShdw>
                </a:effectLst>
              </a:rPr>
              <a:t>Isotope shift measurement in search for new boson</a:t>
            </a:r>
          </a:p>
        </p:txBody>
      </p:sp>
      <p:sp>
        <p:nvSpPr>
          <p:cNvPr id="26" name="Slide Number Placeholder 25">
            <a:extLst>
              <a:ext uri="{FF2B5EF4-FFF2-40B4-BE49-F238E27FC236}">
                <a16:creationId xmlns:a16="http://schemas.microsoft.com/office/drawing/2014/main" id="{956CAE7A-61E8-4718-867D-78713A8AEEC0}"/>
              </a:ext>
            </a:extLst>
          </p:cNvPr>
          <p:cNvSpPr>
            <a:spLocks noGrp="1"/>
          </p:cNvSpPr>
          <p:nvPr>
            <p:ph type="sldNum" sz="quarter" idx="12"/>
          </p:nvPr>
        </p:nvSpPr>
        <p:spPr/>
        <p:txBody>
          <a:bodyPr/>
          <a:lstStyle/>
          <a:p>
            <a:fld id="{3311056B-FB61-44CD-8749-B7A15646133A}" type="slidenum">
              <a:rPr lang="nl-NL" smtClean="0"/>
              <a:t>77</a:t>
            </a:fld>
            <a:endParaRPr lang="nl-NL"/>
          </a:p>
        </p:txBody>
      </p:sp>
      <p:grpSp>
        <p:nvGrpSpPr>
          <p:cNvPr id="11" name="Group 10">
            <a:extLst>
              <a:ext uri="{FF2B5EF4-FFF2-40B4-BE49-F238E27FC236}">
                <a16:creationId xmlns:a16="http://schemas.microsoft.com/office/drawing/2014/main" id="{0A556D86-EDD2-4776-A874-89024ED79CAF}"/>
              </a:ext>
            </a:extLst>
          </p:cNvPr>
          <p:cNvGrpSpPr/>
          <p:nvPr/>
        </p:nvGrpSpPr>
        <p:grpSpPr>
          <a:xfrm>
            <a:off x="3911411" y="1909374"/>
            <a:ext cx="4502485" cy="2402432"/>
            <a:chOff x="1797959" y="2079392"/>
            <a:chExt cx="4502485" cy="2402432"/>
          </a:xfrm>
        </p:grpSpPr>
        <p:grpSp>
          <p:nvGrpSpPr>
            <p:cNvPr id="12" name="Group 11">
              <a:extLst>
                <a:ext uri="{FF2B5EF4-FFF2-40B4-BE49-F238E27FC236}">
                  <a16:creationId xmlns:a16="http://schemas.microsoft.com/office/drawing/2014/main" id="{A6C1EF14-9C28-4D30-B779-19692A0BDCB3}"/>
                </a:ext>
              </a:extLst>
            </p:cNvPr>
            <p:cNvGrpSpPr/>
            <p:nvPr/>
          </p:nvGrpSpPr>
          <p:grpSpPr>
            <a:xfrm>
              <a:off x="2314072" y="3268579"/>
              <a:ext cx="962527" cy="884319"/>
              <a:chOff x="2314072" y="3268579"/>
              <a:chExt cx="962527" cy="884319"/>
            </a:xfrm>
          </p:grpSpPr>
          <p:grpSp>
            <p:nvGrpSpPr>
              <p:cNvPr id="29" name="Group 28">
                <a:extLst>
                  <a:ext uri="{FF2B5EF4-FFF2-40B4-BE49-F238E27FC236}">
                    <a16:creationId xmlns:a16="http://schemas.microsoft.com/office/drawing/2014/main" id="{1A53A0EA-B375-423B-A925-791B6940C2D7}"/>
                  </a:ext>
                </a:extLst>
              </p:cNvPr>
              <p:cNvGrpSpPr/>
              <p:nvPr/>
            </p:nvGrpSpPr>
            <p:grpSpPr>
              <a:xfrm>
                <a:off x="2314072" y="3268579"/>
                <a:ext cx="962527" cy="884319"/>
                <a:chOff x="2322093" y="2683043"/>
                <a:chExt cx="962527" cy="884319"/>
              </a:xfrm>
            </p:grpSpPr>
            <p:sp>
              <p:nvSpPr>
                <p:cNvPr id="31" name="Oval 30">
                  <a:extLst>
                    <a:ext uri="{FF2B5EF4-FFF2-40B4-BE49-F238E27FC236}">
                      <a16:creationId xmlns:a16="http://schemas.microsoft.com/office/drawing/2014/main" id="{61480883-3433-42FB-9268-B80D45186511}"/>
                    </a:ext>
                  </a:extLst>
                </p:cNvPr>
                <p:cNvSpPr/>
                <p:nvPr/>
              </p:nvSpPr>
              <p:spPr>
                <a:xfrm>
                  <a:off x="2422357" y="2703095"/>
                  <a:ext cx="393032" cy="3930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32" name="Oval 31">
                  <a:extLst>
                    <a:ext uri="{FF2B5EF4-FFF2-40B4-BE49-F238E27FC236}">
                      <a16:creationId xmlns:a16="http://schemas.microsoft.com/office/drawing/2014/main" id="{A3A16263-C206-45C9-A0A9-D73B70D30831}"/>
                    </a:ext>
                  </a:extLst>
                </p:cNvPr>
                <p:cNvSpPr/>
                <p:nvPr/>
              </p:nvSpPr>
              <p:spPr>
                <a:xfrm>
                  <a:off x="2695072" y="2683043"/>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3" name="Oval 32">
                  <a:extLst>
                    <a:ext uri="{FF2B5EF4-FFF2-40B4-BE49-F238E27FC236}">
                      <a16:creationId xmlns:a16="http://schemas.microsoft.com/office/drawing/2014/main" id="{C87C8C10-DDE2-462B-AE73-A062095F1FEF}"/>
                    </a:ext>
                  </a:extLst>
                </p:cNvPr>
                <p:cNvSpPr/>
                <p:nvPr/>
              </p:nvSpPr>
              <p:spPr>
                <a:xfrm>
                  <a:off x="2322093" y="2987840"/>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4" name="Oval 33">
                  <a:extLst>
                    <a:ext uri="{FF2B5EF4-FFF2-40B4-BE49-F238E27FC236}">
                      <a16:creationId xmlns:a16="http://schemas.microsoft.com/office/drawing/2014/main" id="{4AA56D3A-2CC2-427D-9B6D-254348F14461}"/>
                    </a:ext>
                  </a:extLst>
                </p:cNvPr>
                <p:cNvSpPr/>
                <p:nvPr/>
              </p:nvSpPr>
              <p:spPr>
                <a:xfrm>
                  <a:off x="2891588" y="2791327"/>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5" name="Oval 34">
                  <a:extLst>
                    <a:ext uri="{FF2B5EF4-FFF2-40B4-BE49-F238E27FC236}">
                      <a16:creationId xmlns:a16="http://schemas.microsoft.com/office/drawing/2014/main" id="{60882A7E-6BD2-4DD3-B82E-FE2F3CA44AA5}"/>
                    </a:ext>
                  </a:extLst>
                </p:cNvPr>
                <p:cNvSpPr/>
                <p:nvPr/>
              </p:nvSpPr>
              <p:spPr>
                <a:xfrm>
                  <a:off x="2568741" y="2869533"/>
                  <a:ext cx="393032" cy="3930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36" name="Oval 35">
                  <a:extLst>
                    <a:ext uri="{FF2B5EF4-FFF2-40B4-BE49-F238E27FC236}">
                      <a16:creationId xmlns:a16="http://schemas.microsoft.com/office/drawing/2014/main" id="{D451ADB9-6E3B-4672-B1E2-783D8E4E280C}"/>
                    </a:ext>
                  </a:extLst>
                </p:cNvPr>
                <p:cNvSpPr/>
                <p:nvPr/>
              </p:nvSpPr>
              <p:spPr>
                <a:xfrm>
                  <a:off x="2498556" y="3174330"/>
                  <a:ext cx="393032" cy="3930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37" name="Oval 36">
                  <a:extLst>
                    <a:ext uri="{FF2B5EF4-FFF2-40B4-BE49-F238E27FC236}">
                      <a16:creationId xmlns:a16="http://schemas.microsoft.com/office/drawing/2014/main" id="{67096436-00C9-4D89-8B66-389EFFCFED55}"/>
                    </a:ext>
                  </a:extLst>
                </p:cNvPr>
                <p:cNvSpPr/>
                <p:nvPr/>
              </p:nvSpPr>
              <p:spPr>
                <a:xfrm>
                  <a:off x="2771271" y="3174330"/>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p>
              </p:txBody>
            </p:sp>
            <p:sp>
              <p:nvSpPr>
                <p:cNvPr id="38" name="Oval 37">
                  <a:extLst>
                    <a:ext uri="{FF2B5EF4-FFF2-40B4-BE49-F238E27FC236}">
                      <a16:creationId xmlns:a16="http://schemas.microsoft.com/office/drawing/2014/main" id="{A428E96D-2D1B-4F35-894F-96FD2FFD3DE1}"/>
                    </a:ext>
                  </a:extLst>
                </p:cNvPr>
                <p:cNvSpPr/>
                <p:nvPr/>
              </p:nvSpPr>
              <p:spPr>
                <a:xfrm>
                  <a:off x="2855493" y="2983828"/>
                  <a:ext cx="393032" cy="3930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39" name="Oval 38">
                  <a:extLst>
                    <a:ext uri="{FF2B5EF4-FFF2-40B4-BE49-F238E27FC236}">
                      <a16:creationId xmlns:a16="http://schemas.microsoft.com/office/drawing/2014/main" id="{BC9CD542-D9EE-4103-9429-B4DDFE30C262}"/>
                    </a:ext>
                  </a:extLst>
                </p:cNvPr>
                <p:cNvSpPr/>
                <p:nvPr/>
              </p:nvSpPr>
              <p:spPr>
                <a:xfrm>
                  <a:off x="2618873" y="2967788"/>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b="1" dirty="0"/>
                </a:p>
              </p:txBody>
            </p:sp>
          </p:grpSp>
          <mc:AlternateContent xmlns:mc="http://schemas.openxmlformats.org/markup-compatibility/2006" xmlns:a14="http://schemas.microsoft.com/office/drawing/2010/main">
            <mc:Choice Requires="a14">
              <p:sp>
                <p:nvSpPr>
                  <p:cNvPr id="30" name="TextBox 29">
                    <a:extLst>
                      <a:ext uri="{FF2B5EF4-FFF2-40B4-BE49-F238E27FC236}">
                        <a16:creationId xmlns:a16="http://schemas.microsoft.com/office/drawing/2014/main" id="{A3B8E203-ED35-48E6-883F-624E5860E8F0}"/>
                      </a:ext>
                    </a:extLst>
                  </p:cNvPr>
                  <p:cNvSpPr txBox="1"/>
                  <p:nvPr/>
                </p:nvSpPr>
                <p:spPr>
                  <a:xfrm>
                    <a:off x="2600823" y="3445191"/>
                    <a:ext cx="393032"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1" i="1" smtClean="0">
                              <a:latin typeface="Cambria Math" panose="02040503050406030204" pitchFamily="18" charset="0"/>
                            </a:rPr>
                            <m:t>𝒏</m:t>
                          </m:r>
                        </m:oMath>
                      </m:oMathPara>
                    </a14:m>
                    <a:endParaRPr lang="en-US" b="1" dirty="0"/>
                  </a:p>
                </p:txBody>
              </p:sp>
            </mc:Choice>
            <mc:Fallback xmlns="">
              <p:sp>
                <p:nvSpPr>
                  <p:cNvPr id="30" name="TextBox 29">
                    <a:extLst>
                      <a:ext uri="{FF2B5EF4-FFF2-40B4-BE49-F238E27FC236}">
                        <a16:creationId xmlns:a16="http://schemas.microsoft.com/office/drawing/2014/main" id="{A3B8E203-ED35-48E6-883F-624E5860E8F0}"/>
                      </a:ext>
                    </a:extLst>
                  </p:cNvPr>
                  <p:cNvSpPr txBox="1">
                    <a:spLocks noRot="1" noChangeAspect="1" noMove="1" noResize="1" noEditPoints="1" noAdjustHandles="1" noChangeArrowheads="1" noChangeShapeType="1" noTextEdit="1"/>
                  </p:cNvSpPr>
                  <p:nvPr/>
                </p:nvSpPr>
                <p:spPr>
                  <a:xfrm>
                    <a:off x="2600823" y="3445191"/>
                    <a:ext cx="393032" cy="523220"/>
                  </a:xfrm>
                  <a:prstGeom prst="rect">
                    <a:avLst/>
                  </a:prstGeom>
                  <a:blipFill>
                    <a:blip r:embed="rId5"/>
                    <a:stretch>
                      <a:fillRect/>
                    </a:stretch>
                  </a:blipFill>
                </p:spPr>
                <p:txBody>
                  <a:bodyPr/>
                  <a:lstStyle/>
                  <a:p>
                    <a:r>
                      <a:rPr lang="en-US">
                        <a:noFill/>
                      </a:rPr>
                      <a:t> </a:t>
                    </a:r>
                  </a:p>
                </p:txBody>
              </p:sp>
            </mc:Fallback>
          </mc:AlternateContent>
        </p:grpSp>
        <p:grpSp>
          <p:nvGrpSpPr>
            <p:cNvPr id="13" name="Group 12">
              <a:extLst>
                <a:ext uri="{FF2B5EF4-FFF2-40B4-BE49-F238E27FC236}">
                  <a16:creationId xmlns:a16="http://schemas.microsoft.com/office/drawing/2014/main" id="{DBE05E99-0BF4-4B35-8AB3-57A1D1D12A54}"/>
                </a:ext>
              </a:extLst>
            </p:cNvPr>
            <p:cNvGrpSpPr/>
            <p:nvPr/>
          </p:nvGrpSpPr>
          <p:grpSpPr>
            <a:xfrm>
              <a:off x="1797959" y="2079392"/>
              <a:ext cx="4502485" cy="2402432"/>
              <a:chOff x="1797959" y="2079392"/>
              <a:chExt cx="4502485" cy="2402432"/>
            </a:xfrm>
            <a:noFill/>
          </p:grpSpPr>
          <p:sp>
            <p:nvSpPr>
              <p:cNvPr id="27" name="Arc 26">
                <a:extLst>
                  <a:ext uri="{FF2B5EF4-FFF2-40B4-BE49-F238E27FC236}">
                    <a16:creationId xmlns:a16="http://schemas.microsoft.com/office/drawing/2014/main" id="{224F21B3-3D15-45FD-8978-2765FFED2F10}"/>
                  </a:ext>
                </a:extLst>
              </p:cNvPr>
              <p:cNvSpPr/>
              <p:nvPr/>
            </p:nvSpPr>
            <p:spPr>
              <a:xfrm rot="4140777">
                <a:off x="3230944" y="646407"/>
                <a:ext cx="1195357" cy="4061328"/>
              </a:xfrm>
              <a:prstGeom prst="arc">
                <a:avLst>
                  <a:gd name="adj1" fmla="val 17488077"/>
                  <a:gd name="adj2" fmla="val 4160354"/>
                </a:avLst>
              </a:prstGeom>
              <a:grpFill/>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28" name="Arc 27">
                <a:extLst>
                  <a:ext uri="{FF2B5EF4-FFF2-40B4-BE49-F238E27FC236}">
                    <a16:creationId xmlns:a16="http://schemas.microsoft.com/office/drawing/2014/main" id="{423B4020-DA8B-4844-88C8-985D31D401D6}"/>
                  </a:ext>
                </a:extLst>
              </p:cNvPr>
              <p:cNvSpPr/>
              <p:nvPr/>
            </p:nvSpPr>
            <p:spPr>
              <a:xfrm rot="14940777">
                <a:off x="3672101" y="1853482"/>
                <a:ext cx="1195357" cy="4061328"/>
              </a:xfrm>
              <a:prstGeom prst="arc">
                <a:avLst>
                  <a:gd name="adj1" fmla="val 17488077"/>
                  <a:gd name="adj2" fmla="val 4160354"/>
                </a:avLst>
              </a:prstGeom>
              <a:grpFill/>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F64C1997-8D27-4CA2-8689-1B25E1771C78}"/>
                </a:ext>
              </a:extLst>
            </p:cNvPr>
            <p:cNvGrpSpPr/>
            <p:nvPr/>
          </p:nvGrpSpPr>
          <p:grpSpPr>
            <a:xfrm>
              <a:off x="5013159" y="2650774"/>
              <a:ext cx="393032" cy="369332"/>
              <a:chOff x="5021180" y="2634732"/>
              <a:chExt cx="393032" cy="369332"/>
            </a:xfrm>
          </p:grpSpPr>
          <p:sp>
            <p:nvSpPr>
              <p:cNvPr id="18" name="Oval 17">
                <a:extLst>
                  <a:ext uri="{FF2B5EF4-FFF2-40B4-BE49-F238E27FC236}">
                    <a16:creationId xmlns:a16="http://schemas.microsoft.com/office/drawing/2014/main" id="{9A33AE95-7E97-4829-98ED-88C4F74825A0}"/>
                  </a:ext>
                </a:extLst>
              </p:cNvPr>
              <p:cNvSpPr/>
              <p:nvPr/>
            </p:nvSpPr>
            <p:spPr>
              <a:xfrm>
                <a:off x="5053265" y="2654967"/>
                <a:ext cx="328863" cy="328863"/>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542B2535-E754-4ED0-AC65-341697BFAFF0}"/>
                      </a:ext>
                    </a:extLst>
                  </p:cNvPr>
                  <p:cNvSpPr txBox="1"/>
                  <p:nvPr/>
                </p:nvSpPr>
                <p:spPr>
                  <a:xfrm>
                    <a:off x="5021180" y="2634732"/>
                    <a:ext cx="39303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b="1" i="1" smtClean="0">
                                  <a:latin typeface="Cambria Math" panose="02040503050406030204" pitchFamily="18" charset="0"/>
                                </a:rPr>
                              </m:ctrlPr>
                            </m:sSupPr>
                            <m:e>
                              <m:r>
                                <a:rPr lang="en-US" b="1" i="1" smtClean="0">
                                  <a:latin typeface="Cambria Math" panose="02040503050406030204" pitchFamily="18" charset="0"/>
                                </a:rPr>
                                <m:t>𝒆</m:t>
                              </m:r>
                            </m:e>
                            <m:sup>
                              <m:r>
                                <a:rPr lang="en-US" b="1" i="1" smtClean="0">
                                  <a:latin typeface="Cambria Math" panose="02040503050406030204" pitchFamily="18" charset="0"/>
                                </a:rPr>
                                <m:t>−</m:t>
                              </m:r>
                            </m:sup>
                          </m:sSup>
                        </m:oMath>
                      </m:oMathPara>
                    </a14:m>
                    <a:endParaRPr lang="en-US" b="1" dirty="0"/>
                  </a:p>
                </p:txBody>
              </p:sp>
            </mc:Choice>
            <mc:Fallback xmlns="">
              <p:sp>
                <p:nvSpPr>
                  <p:cNvPr id="24" name="TextBox 23">
                    <a:extLst>
                      <a:ext uri="{FF2B5EF4-FFF2-40B4-BE49-F238E27FC236}">
                        <a16:creationId xmlns:a16="http://schemas.microsoft.com/office/drawing/2014/main" id="{542B2535-E754-4ED0-AC65-341697BFAFF0}"/>
                      </a:ext>
                    </a:extLst>
                  </p:cNvPr>
                  <p:cNvSpPr txBox="1">
                    <a:spLocks noRot="1" noChangeAspect="1" noMove="1" noResize="1" noEditPoints="1" noAdjustHandles="1" noChangeArrowheads="1" noChangeShapeType="1" noTextEdit="1"/>
                  </p:cNvSpPr>
                  <p:nvPr/>
                </p:nvSpPr>
                <p:spPr>
                  <a:xfrm>
                    <a:off x="5021180" y="2634732"/>
                    <a:ext cx="393032" cy="369332"/>
                  </a:xfrm>
                  <a:prstGeom prst="rect">
                    <a:avLst/>
                  </a:prstGeom>
                  <a:blipFill>
                    <a:blip r:embed="rId6"/>
                    <a:stretch>
                      <a:fillRect/>
                    </a:stretch>
                  </a:blipFill>
                </p:spPr>
                <p:txBody>
                  <a:bodyPr/>
                  <a:lstStyle/>
                  <a:p>
                    <a:r>
                      <a:rPr lang="en-US">
                        <a:noFill/>
                      </a:rPr>
                      <a:t> </a:t>
                    </a:r>
                  </a:p>
                </p:txBody>
              </p:sp>
            </mc:Fallback>
          </mc:AlternateContent>
        </p:grpSp>
        <p:grpSp>
          <p:nvGrpSpPr>
            <p:cNvPr id="15" name="Group 14">
              <a:extLst>
                <a:ext uri="{FF2B5EF4-FFF2-40B4-BE49-F238E27FC236}">
                  <a16:creationId xmlns:a16="http://schemas.microsoft.com/office/drawing/2014/main" id="{E0000404-C920-4F5A-9197-A472865653A0}"/>
                </a:ext>
              </a:extLst>
            </p:cNvPr>
            <p:cNvGrpSpPr/>
            <p:nvPr/>
          </p:nvGrpSpPr>
          <p:grpSpPr>
            <a:xfrm>
              <a:off x="3887629" y="3111422"/>
              <a:ext cx="393032" cy="261610"/>
              <a:chOff x="3887629" y="3111422"/>
              <a:chExt cx="393032" cy="261610"/>
            </a:xfrm>
          </p:grpSpPr>
          <p:sp>
            <p:nvSpPr>
              <p:cNvPr id="16" name="Oval 15">
                <a:extLst>
                  <a:ext uri="{FF2B5EF4-FFF2-40B4-BE49-F238E27FC236}">
                    <a16:creationId xmlns:a16="http://schemas.microsoft.com/office/drawing/2014/main" id="{4AF69CF5-3C12-4C55-ADD4-9853F71F20E3}"/>
                  </a:ext>
                </a:extLst>
              </p:cNvPr>
              <p:cNvSpPr/>
              <p:nvPr/>
            </p:nvSpPr>
            <p:spPr>
              <a:xfrm>
                <a:off x="3979871" y="3164305"/>
                <a:ext cx="192506" cy="19250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EFAD8364-AA23-4911-81B8-E2D74EBE2BE9}"/>
                      </a:ext>
                    </a:extLst>
                  </p:cNvPr>
                  <p:cNvSpPr txBox="1"/>
                  <p:nvPr/>
                </p:nvSpPr>
                <p:spPr>
                  <a:xfrm>
                    <a:off x="3887629" y="3111422"/>
                    <a:ext cx="393032"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100" b="1" i="1" smtClean="0">
                              <a:latin typeface="Cambria Math" panose="02040503050406030204" pitchFamily="18" charset="0"/>
                            </a:rPr>
                            <m:t>𝝓</m:t>
                          </m:r>
                        </m:oMath>
                      </m:oMathPara>
                    </a14:m>
                    <a:endParaRPr lang="en-US" b="1" dirty="0"/>
                  </a:p>
                </p:txBody>
              </p:sp>
            </mc:Choice>
            <mc:Fallback xmlns="">
              <p:sp>
                <p:nvSpPr>
                  <p:cNvPr id="17" name="TextBox 16">
                    <a:extLst>
                      <a:ext uri="{FF2B5EF4-FFF2-40B4-BE49-F238E27FC236}">
                        <a16:creationId xmlns:a16="http://schemas.microsoft.com/office/drawing/2014/main" id="{EFAD8364-AA23-4911-81B8-E2D74EBE2BE9}"/>
                      </a:ext>
                    </a:extLst>
                  </p:cNvPr>
                  <p:cNvSpPr txBox="1">
                    <a:spLocks noRot="1" noChangeAspect="1" noMove="1" noResize="1" noEditPoints="1" noAdjustHandles="1" noChangeArrowheads="1" noChangeShapeType="1" noTextEdit="1"/>
                  </p:cNvSpPr>
                  <p:nvPr/>
                </p:nvSpPr>
                <p:spPr>
                  <a:xfrm>
                    <a:off x="3887629" y="3111422"/>
                    <a:ext cx="393032" cy="261610"/>
                  </a:xfrm>
                  <a:prstGeom prst="rect">
                    <a:avLst/>
                  </a:prstGeom>
                  <a:blipFill>
                    <a:blip r:embed="rId7"/>
                    <a:stretch>
                      <a:fillRect b="-7143"/>
                    </a:stretch>
                  </a:blipFill>
                </p:spPr>
                <p:txBody>
                  <a:bodyPr/>
                  <a:lstStyle/>
                  <a:p>
                    <a:r>
                      <a:rPr lang="en-US">
                        <a:noFill/>
                      </a:rPr>
                      <a:t> </a:t>
                    </a:r>
                  </a:p>
                </p:txBody>
              </p:sp>
            </mc:Fallback>
          </mc:AlternateContent>
        </p:grpSp>
      </p:grpSp>
    </p:spTree>
    <p:extLst>
      <p:ext uri="{BB962C8B-B14F-4D97-AF65-F5344CB8AC3E}">
        <p14:creationId xmlns:p14="http://schemas.microsoft.com/office/powerpoint/2010/main" val="1976039622"/>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8770F628-762F-476D-927B-F77A5C781C78}"/>
              </a:ext>
            </a:extLst>
          </p:cNvPr>
          <p:cNvSpPr/>
          <p:nvPr/>
        </p:nvSpPr>
        <p:spPr>
          <a:xfrm>
            <a:off x="0" y="0"/>
            <a:ext cx="12192000" cy="764704"/>
          </a:xfrm>
          <a:prstGeom prst="rect">
            <a:avLst/>
          </a:prstGeom>
          <a:solidFill>
            <a:srgbClr val="003D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58324"/>
              </a:solidFill>
            </a:endParaRPr>
          </a:p>
        </p:txBody>
      </p:sp>
      <p:sp>
        <p:nvSpPr>
          <p:cNvPr id="17" name="Text Box 10">
            <a:extLst>
              <a:ext uri="{FF2B5EF4-FFF2-40B4-BE49-F238E27FC236}">
                <a16:creationId xmlns:a16="http://schemas.microsoft.com/office/drawing/2014/main" id="{3E09A3D4-9A62-47EA-8C84-4A6EA4A26060}"/>
              </a:ext>
            </a:extLst>
          </p:cNvPr>
          <p:cNvSpPr txBox="1">
            <a:spLocks noChangeArrowheads="1"/>
          </p:cNvSpPr>
          <p:nvPr/>
        </p:nvSpPr>
        <p:spPr bwMode="auto">
          <a:xfrm>
            <a:off x="0" y="89965"/>
            <a:ext cx="31379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en-US" altLang="de-DE" b="1" dirty="0">
                <a:solidFill>
                  <a:schemeClr val="bg1">
                    <a:lumMod val="95000"/>
                  </a:schemeClr>
                </a:solidFill>
                <a:latin typeface="Calibri" pitchFamily="34" charset="0"/>
              </a:rPr>
              <a:t>King plot analysis</a:t>
            </a:r>
            <a:endParaRPr lang="de-DE" altLang="de-DE" b="1" dirty="0">
              <a:solidFill>
                <a:schemeClr val="bg1">
                  <a:lumMod val="95000"/>
                </a:schemeClr>
              </a:solidFill>
              <a:latin typeface="Calibri" pitchFamily="34" charset="0"/>
            </a:endParaRPr>
          </a:p>
        </p:txBody>
      </p:sp>
      <p:pic>
        <p:nvPicPr>
          <p:cNvPr id="69" name="Picture 68">
            <a:extLst>
              <a:ext uri="{FF2B5EF4-FFF2-40B4-BE49-F238E27FC236}">
                <a16:creationId xmlns:a16="http://schemas.microsoft.com/office/drawing/2014/main" id="{6087037A-0B3A-454B-A445-52F4F903947E}"/>
              </a:ext>
            </a:extLst>
          </p:cNvPr>
          <p:cNvPicPr>
            <a:picLocks noChangeAspect="1"/>
          </p:cNvPicPr>
          <p:nvPr/>
        </p:nvPicPr>
        <p:blipFill>
          <a:blip r:embed="rId4"/>
          <a:stretch>
            <a:fillRect/>
          </a:stretch>
        </p:blipFill>
        <p:spPr>
          <a:xfrm>
            <a:off x="6010627" y="2846168"/>
            <a:ext cx="6087571" cy="923328"/>
          </a:xfrm>
          <a:prstGeom prst="rect">
            <a:avLst/>
          </a:prstGeom>
        </p:spPr>
      </p:pic>
      <p:sp>
        <p:nvSpPr>
          <p:cNvPr id="6" name="TextBox 5">
            <a:extLst>
              <a:ext uri="{FF2B5EF4-FFF2-40B4-BE49-F238E27FC236}">
                <a16:creationId xmlns:a16="http://schemas.microsoft.com/office/drawing/2014/main" id="{11BA3783-279F-443A-99E8-464CD51AE97F}"/>
              </a:ext>
            </a:extLst>
          </p:cNvPr>
          <p:cNvSpPr txBox="1"/>
          <p:nvPr/>
        </p:nvSpPr>
        <p:spPr>
          <a:xfrm>
            <a:off x="6734028" y="4675638"/>
            <a:ext cx="4334905" cy="923330"/>
          </a:xfrm>
          <a:prstGeom prst="rect">
            <a:avLst/>
          </a:prstGeom>
          <a:noFill/>
        </p:spPr>
        <p:txBody>
          <a:bodyPr wrap="none" rtlCol="0">
            <a:spAutoFit/>
          </a:bodyPr>
          <a:lstStyle/>
          <a:p>
            <a:r>
              <a:rPr lang="en-GB" b="1" dirty="0">
                <a:latin typeface="Calibri" panose="020F0502020204030204" pitchFamily="34" charset="0"/>
                <a:cs typeface="Calibri" panose="020F0502020204030204" pitchFamily="34" charset="0"/>
              </a:rPr>
              <a:t>Normalize to the IS of a second transitions: </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Less sensitive to nuclear charge moment</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Common mode effects drop out</a:t>
            </a:r>
            <a:endParaRPr lang="en-US"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85AF979-17D6-4C32-883F-64971C03FA2C}"/>
                  </a:ext>
                </a:extLst>
              </p:cNvPr>
              <p:cNvSpPr txBox="1"/>
              <p:nvPr/>
            </p:nvSpPr>
            <p:spPr>
              <a:xfrm>
                <a:off x="6778853" y="3976995"/>
                <a:ext cx="4322273" cy="405176"/>
              </a:xfrm>
              <a:prstGeom prst="rect">
                <a:avLst/>
              </a:prstGeom>
              <a:noFill/>
            </p:spPr>
            <p:txBody>
              <a:bodyPr wrap="none" lIns="0" tIns="0" rIns="0" bIns="0" rtlCol="0">
                <a:spAutoFit/>
              </a:bodyPr>
              <a:lstStyle/>
              <a:p>
                <a14:m>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𝑥</m:t>
                        </m:r>
                      </m:num>
                      <m:den>
                        <m:r>
                          <m:rPr>
                            <m:sty m:val="p"/>
                          </m:rPr>
                          <a:rPr lang="en-GB" b="0" i="0" smtClean="0">
                            <a:latin typeface="Cambria Math" panose="02040503050406030204" pitchFamily="18" charset="0"/>
                          </a:rPr>
                          <m:t>second</m:t>
                        </m:r>
                        <m:r>
                          <a:rPr lang="en-GB" b="0" i="0" smtClean="0">
                            <a:latin typeface="Cambria Math" panose="02040503050406030204" pitchFamily="18" charset="0"/>
                          </a:rPr>
                          <m:t> </m:t>
                        </m:r>
                        <m:r>
                          <m:rPr>
                            <m:sty m:val="p"/>
                          </m:rPr>
                          <a:rPr lang="en-GB" b="0" i="0" smtClean="0">
                            <a:latin typeface="Cambria Math" panose="02040503050406030204" pitchFamily="18" charset="0"/>
                          </a:rPr>
                          <m:t>transition</m:t>
                        </m:r>
                        <m:r>
                          <a:rPr lang="en-GB" b="0" i="0" smtClean="0">
                            <a:latin typeface="Cambria Math" panose="02040503050406030204" pitchFamily="18" charset="0"/>
                          </a:rPr>
                          <m:t> </m:t>
                        </m:r>
                        <m:r>
                          <m:rPr>
                            <m:sty m:val="p"/>
                          </m:rPr>
                          <a:rPr lang="en-GB" b="0" i="0" smtClean="0">
                            <a:latin typeface="Cambria Math" panose="02040503050406030204" pitchFamily="18" charset="0"/>
                          </a:rPr>
                          <m:t>isotope</m:t>
                        </m:r>
                        <m:r>
                          <a:rPr lang="en-GB" b="0" i="0" smtClean="0">
                            <a:latin typeface="Cambria Math" panose="02040503050406030204" pitchFamily="18" charset="0"/>
                          </a:rPr>
                          <m:t> </m:t>
                        </m:r>
                        <m:r>
                          <m:rPr>
                            <m:sty m:val="p"/>
                          </m:rPr>
                          <a:rPr lang="en-GB" b="0" i="0" smtClean="0">
                            <a:latin typeface="Cambria Math" panose="02040503050406030204" pitchFamily="18" charset="0"/>
                          </a:rPr>
                          <m:t>frequency</m:t>
                        </m:r>
                        <m:r>
                          <a:rPr lang="en-GB" b="0" i="0" smtClean="0">
                            <a:latin typeface="Cambria Math" panose="02040503050406030204" pitchFamily="18" charset="0"/>
                          </a:rPr>
                          <m:t> </m:t>
                        </m:r>
                        <m:r>
                          <m:rPr>
                            <m:sty m:val="p"/>
                          </m:rPr>
                          <a:rPr lang="en-GB" b="0" i="0" smtClean="0">
                            <a:latin typeface="Cambria Math" panose="02040503050406030204" pitchFamily="18" charset="0"/>
                          </a:rPr>
                          <m:t>difference</m:t>
                        </m:r>
                        <m:r>
                          <a:rPr lang="en-GB" b="0" i="0" smtClean="0">
                            <a:latin typeface="Cambria Math" panose="02040503050406030204" pitchFamily="18" charset="0"/>
                          </a:rPr>
                          <m:t> </m:t>
                        </m:r>
                      </m:den>
                    </m:f>
                  </m:oMath>
                </a14:m>
                <a:r>
                  <a:rPr lang="en-US" dirty="0">
                    <a:latin typeface="Calibri" panose="020F0502020204030204" pitchFamily="34" charset="0"/>
                    <a:cs typeface="Calibri" panose="020F0502020204030204" pitchFamily="34" charset="0"/>
                  </a:rPr>
                  <a:t> </a:t>
                </a:r>
              </a:p>
            </p:txBody>
          </p:sp>
        </mc:Choice>
        <mc:Fallback xmlns="">
          <p:sp>
            <p:nvSpPr>
              <p:cNvPr id="7" name="TextBox 6">
                <a:extLst>
                  <a:ext uri="{FF2B5EF4-FFF2-40B4-BE49-F238E27FC236}">
                    <a16:creationId xmlns:a16="http://schemas.microsoft.com/office/drawing/2014/main" id="{685AF979-17D6-4C32-883F-64971C03FA2C}"/>
                  </a:ext>
                </a:extLst>
              </p:cNvPr>
              <p:cNvSpPr txBox="1">
                <a:spLocks noRot="1" noChangeAspect="1" noMove="1" noResize="1" noEditPoints="1" noAdjustHandles="1" noChangeArrowheads="1" noChangeShapeType="1" noTextEdit="1"/>
              </p:cNvSpPr>
              <p:nvPr/>
            </p:nvSpPr>
            <p:spPr>
              <a:xfrm>
                <a:off x="6778853" y="3976995"/>
                <a:ext cx="4322273" cy="405176"/>
              </a:xfrm>
              <a:prstGeom prst="rect">
                <a:avLst/>
              </a:prstGeom>
              <a:blipFill>
                <a:blip r:embed="rId5"/>
                <a:stretch>
                  <a:fillRect l="-1410" b="-19403"/>
                </a:stretch>
              </a:blipFill>
            </p:spPr>
            <p:txBody>
              <a:bodyPr/>
              <a:lstStyle/>
              <a:p>
                <a:r>
                  <a:rPr lang="de-DE">
                    <a:noFill/>
                  </a:rPr>
                  <a:t> </a:t>
                </a:r>
              </a:p>
            </p:txBody>
          </p:sp>
        </mc:Fallback>
      </mc:AlternateContent>
      <p:sp>
        <p:nvSpPr>
          <p:cNvPr id="8" name="TextBox 7">
            <a:extLst>
              <a:ext uri="{FF2B5EF4-FFF2-40B4-BE49-F238E27FC236}">
                <a16:creationId xmlns:a16="http://schemas.microsoft.com/office/drawing/2014/main" id="{66498D3F-EA8D-46AD-8C07-FAA973ED81B5}"/>
              </a:ext>
            </a:extLst>
          </p:cNvPr>
          <p:cNvSpPr txBox="1"/>
          <p:nvPr/>
        </p:nvSpPr>
        <p:spPr>
          <a:xfrm>
            <a:off x="49573" y="6320392"/>
            <a:ext cx="6729280" cy="276999"/>
          </a:xfrm>
          <a:prstGeom prst="rect">
            <a:avLst/>
          </a:prstGeom>
          <a:noFill/>
        </p:spPr>
        <p:txBody>
          <a:bodyPr wrap="square" rtlCol="0">
            <a:spAutoFit/>
          </a:bodyPr>
          <a:lstStyle/>
          <a:p>
            <a:r>
              <a:rPr lang="en-GB" sz="1200" dirty="0">
                <a:latin typeface="Calibri" panose="020F0502020204030204" pitchFamily="34" charset="0"/>
                <a:cs typeface="Calibri" panose="020F0502020204030204" pitchFamily="34" charset="0"/>
              </a:rPr>
              <a:t>J. C. </a:t>
            </a:r>
            <a:r>
              <a:rPr lang="en-GB" sz="1200" dirty="0" err="1">
                <a:latin typeface="Calibri" panose="020F0502020204030204" pitchFamily="34" charset="0"/>
                <a:cs typeface="Calibri" panose="020F0502020204030204" pitchFamily="34" charset="0"/>
              </a:rPr>
              <a:t>Berengut</a:t>
            </a:r>
            <a:r>
              <a:rPr lang="en-GB" sz="1200" dirty="0">
                <a:latin typeface="Calibri" panose="020F0502020204030204" pitchFamily="34" charset="0"/>
                <a:cs typeface="Calibri" panose="020F0502020204030204" pitchFamily="34" charset="0"/>
              </a:rPr>
              <a:t>, et al., </a:t>
            </a:r>
            <a:r>
              <a:rPr lang="en-GB" sz="1200" i="1" dirty="0">
                <a:latin typeface="Calibri" panose="020F0502020204030204" pitchFamily="34" charset="0"/>
                <a:cs typeface="Calibri" panose="020F0502020204030204" pitchFamily="34" charset="0"/>
              </a:rPr>
              <a:t>Phys. Rev. Lett</a:t>
            </a:r>
            <a:r>
              <a:rPr lang="en-GB" sz="1200" dirty="0">
                <a:latin typeface="Calibri" panose="020F0502020204030204" pitchFamily="34" charset="0"/>
                <a:cs typeface="Calibri" panose="020F0502020204030204" pitchFamily="34" charset="0"/>
              </a:rPr>
              <a:t>. </a:t>
            </a:r>
            <a:r>
              <a:rPr lang="en-GB" sz="1200" b="1" dirty="0">
                <a:latin typeface="Calibri" panose="020F0502020204030204" pitchFamily="34" charset="0"/>
                <a:cs typeface="Calibri" panose="020F0502020204030204" pitchFamily="34" charset="0"/>
              </a:rPr>
              <a:t>120</a:t>
            </a:r>
            <a:r>
              <a:rPr lang="en-GB" sz="1200" dirty="0">
                <a:latin typeface="Calibri" panose="020F0502020204030204" pitchFamily="34" charset="0"/>
                <a:cs typeface="Calibri" panose="020F0502020204030204" pitchFamily="34" charset="0"/>
              </a:rPr>
              <a:t>, 091801 (2018)</a:t>
            </a:r>
            <a:endParaRPr lang="en-US" sz="1200" dirty="0">
              <a:latin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DA750FF8-4564-F04C-BDFD-60B81B6549F9}"/>
              </a:ext>
            </a:extLst>
          </p:cNvPr>
          <p:cNvSpPr/>
          <p:nvPr/>
        </p:nvSpPr>
        <p:spPr>
          <a:xfrm>
            <a:off x="5964133" y="2906457"/>
            <a:ext cx="2296464" cy="399845"/>
          </a:xfrm>
          <a:prstGeom prst="rect">
            <a:avLst/>
          </a:prstGeom>
          <a:solidFill>
            <a:srgbClr val="92D05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5" name="Rectangle 24">
            <a:extLst>
              <a:ext uri="{FF2B5EF4-FFF2-40B4-BE49-F238E27FC236}">
                <a16:creationId xmlns:a16="http://schemas.microsoft.com/office/drawing/2014/main" id="{1DD3E98D-F306-B244-82A9-CAD70764582C}"/>
              </a:ext>
            </a:extLst>
          </p:cNvPr>
          <p:cNvSpPr/>
          <p:nvPr/>
        </p:nvSpPr>
        <p:spPr>
          <a:xfrm>
            <a:off x="8508598" y="2906456"/>
            <a:ext cx="3053138" cy="399845"/>
          </a:xfrm>
          <a:prstGeom prst="rect">
            <a:avLst/>
          </a:prstGeom>
          <a:solidFill>
            <a:srgbClr val="FF000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6" name="Rectangle 25">
            <a:extLst>
              <a:ext uri="{FF2B5EF4-FFF2-40B4-BE49-F238E27FC236}">
                <a16:creationId xmlns:a16="http://schemas.microsoft.com/office/drawing/2014/main" id="{6D348D31-028A-0142-AE9B-384EBE536EA1}"/>
              </a:ext>
            </a:extLst>
          </p:cNvPr>
          <p:cNvSpPr/>
          <p:nvPr/>
        </p:nvSpPr>
        <p:spPr>
          <a:xfrm>
            <a:off x="6734028" y="3365685"/>
            <a:ext cx="1526569" cy="399845"/>
          </a:xfrm>
          <a:prstGeom prst="rect">
            <a:avLst/>
          </a:prstGeom>
          <a:solidFill>
            <a:srgbClr val="FF000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4F7AAAC2-47B6-A04D-961D-E44790C03A19}"/>
              </a:ext>
            </a:extLst>
          </p:cNvPr>
          <p:cNvSpPr txBox="1"/>
          <p:nvPr/>
        </p:nvSpPr>
        <p:spPr>
          <a:xfrm>
            <a:off x="5553917" y="1073520"/>
            <a:ext cx="6313962" cy="1477328"/>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King plot analysis: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Normalize to a second transition to eliminate the dominant terms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Observe nonlinearities in King plot of two different transitions in at least 3 isotopes</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78A6E9C-7A12-3440-BFF1-9F90E97CE796}"/>
                  </a:ext>
                </a:extLst>
              </p:cNvPr>
              <p:cNvSpPr txBox="1"/>
              <p:nvPr/>
            </p:nvSpPr>
            <p:spPr>
              <a:xfrm>
                <a:off x="6484630" y="2587139"/>
                <a:ext cx="1176732" cy="369332"/>
              </a:xfrm>
              <a:prstGeom prst="rect">
                <a:avLst/>
              </a:prstGeom>
              <a:noFill/>
            </p:spPr>
            <p:txBody>
              <a:bodyPr wrap="none" rtlCol="0">
                <a:spAutoFit/>
              </a:bodyPr>
              <a:lstStyle/>
              <a:p>
                <a:r>
                  <a:rPr lang="en-US" dirty="0">
                    <a:solidFill>
                      <a:srgbClr val="70AD47"/>
                    </a:solidFill>
                    <a:latin typeface="Calibri" panose="020F0502020204030204" pitchFamily="34" charset="0"/>
                    <a:cs typeface="Calibri" panose="020F0502020204030204" pitchFamily="34" charset="0"/>
                  </a:rPr>
                  <a:t>Linear in </a:t>
                </a:r>
                <a14:m>
                  <m:oMath xmlns:m="http://schemas.openxmlformats.org/officeDocument/2006/math">
                    <m:r>
                      <a:rPr lang="en-US" i="1" smtClean="0">
                        <a:solidFill>
                          <a:srgbClr val="70AD47"/>
                        </a:solidFill>
                        <a:latin typeface="Cambria Math" panose="02040503050406030204" pitchFamily="18" charset="0"/>
                        <a:ea typeface="Cambria Math" panose="02040503050406030204" pitchFamily="18" charset="0"/>
                      </a:rPr>
                      <m:t>𝜇</m:t>
                    </m:r>
                  </m:oMath>
                </a14:m>
                <a:endParaRPr lang="en-US" dirty="0">
                  <a:solidFill>
                    <a:srgbClr val="70AD47"/>
                  </a:solidFill>
                  <a:latin typeface="Calibri" panose="020F0502020204030204" pitchFamily="34" charset="0"/>
                  <a:cs typeface="Calibri" panose="020F0502020204030204" pitchFamily="34" charset="0"/>
                </a:endParaRPr>
              </a:p>
            </p:txBody>
          </p:sp>
        </mc:Choice>
        <mc:Fallback xmlns="">
          <p:sp>
            <p:nvSpPr>
              <p:cNvPr id="12" name="TextBox 11">
                <a:extLst>
                  <a:ext uri="{FF2B5EF4-FFF2-40B4-BE49-F238E27FC236}">
                    <a16:creationId xmlns:a16="http://schemas.microsoft.com/office/drawing/2014/main" id="{378A6E9C-7A12-3440-BFF1-9F90E97CE796}"/>
                  </a:ext>
                </a:extLst>
              </p:cNvPr>
              <p:cNvSpPr txBox="1">
                <a:spLocks noRot="1" noChangeAspect="1" noMove="1" noResize="1" noEditPoints="1" noAdjustHandles="1" noChangeArrowheads="1" noChangeShapeType="1" noTextEdit="1"/>
              </p:cNvSpPr>
              <p:nvPr/>
            </p:nvSpPr>
            <p:spPr>
              <a:xfrm>
                <a:off x="6484630" y="2587139"/>
                <a:ext cx="1176732" cy="369332"/>
              </a:xfrm>
              <a:prstGeom prst="rect">
                <a:avLst/>
              </a:prstGeom>
              <a:blipFill>
                <a:blip r:embed="rId6"/>
                <a:stretch>
                  <a:fillRect l="-4663" t="-8197" b="-24590"/>
                </a:stretch>
              </a:blipFill>
            </p:spPr>
            <p:txBody>
              <a:bodyPr/>
              <a:lstStyle/>
              <a:p>
                <a:r>
                  <a:rPr lang="de-DE">
                    <a:noFill/>
                  </a:rPr>
                  <a:t> </a:t>
                </a:r>
              </a:p>
            </p:txBody>
          </p:sp>
        </mc:Fallback>
      </mc:AlternateContent>
      <p:sp>
        <p:nvSpPr>
          <p:cNvPr id="31" name="TextBox 30">
            <a:extLst>
              <a:ext uri="{FF2B5EF4-FFF2-40B4-BE49-F238E27FC236}">
                <a16:creationId xmlns:a16="http://schemas.microsoft.com/office/drawing/2014/main" id="{6A4118EC-2F36-294B-90DF-42B94526D90A}"/>
              </a:ext>
            </a:extLst>
          </p:cNvPr>
          <p:cNvSpPr txBox="1"/>
          <p:nvPr/>
        </p:nvSpPr>
        <p:spPr>
          <a:xfrm>
            <a:off x="8439006" y="2579611"/>
            <a:ext cx="3223318" cy="369332"/>
          </a:xfrm>
          <a:prstGeom prst="rect">
            <a:avLst/>
          </a:prstGeom>
          <a:noFill/>
        </p:spPr>
        <p:txBody>
          <a:bodyPr wrap="none" rtlCol="0">
            <a:spAutoFit/>
          </a:bodyPr>
          <a:lstStyle/>
          <a:p>
            <a:r>
              <a:rPr lang="en-US" dirty="0">
                <a:solidFill>
                  <a:srgbClr val="FF0000"/>
                </a:solidFill>
                <a:latin typeface="Calibri" panose="020F0502020204030204" pitchFamily="34" charset="0"/>
                <a:cs typeface="Calibri" panose="020F0502020204030204" pitchFamily="34" charset="0"/>
              </a:rPr>
              <a:t>Possible nonlinear contributions</a:t>
            </a:r>
          </a:p>
        </p:txBody>
      </p:sp>
      <p:pic>
        <p:nvPicPr>
          <p:cNvPr id="22" name="Content Placeholder 6">
            <a:extLst>
              <a:ext uri="{FF2B5EF4-FFF2-40B4-BE49-F238E27FC236}">
                <a16:creationId xmlns:a16="http://schemas.microsoft.com/office/drawing/2014/main" id="{7CAFF73C-6757-1A48-BB11-62298E5472D3}"/>
              </a:ext>
            </a:extLst>
          </p:cNvPr>
          <p:cNvPicPr>
            <a:picLocks noChangeAspect="1"/>
          </p:cNvPicPr>
          <p:nvPr/>
        </p:nvPicPr>
        <p:blipFill>
          <a:blip r:embed="rId7"/>
          <a:stretch>
            <a:fillRect/>
          </a:stretch>
        </p:blipFill>
        <p:spPr>
          <a:xfrm>
            <a:off x="259239" y="1710712"/>
            <a:ext cx="4758216" cy="4351338"/>
          </a:xfrm>
          <a:prstGeom prst="rect">
            <a:avLst/>
          </a:prstGeom>
        </p:spPr>
      </p:pic>
      <p:sp>
        <p:nvSpPr>
          <p:cNvPr id="23" name="Rectangle 22">
            <a:extLst>
              <a:ext uri="{FF2B5EF4-FFF2-40B4-BE49-F238E27FC236}">
                <a16:creationId xmlns:a16="http://schemas.microsoft.com/office/drawing/2014/main" id="{C5210E77-5450-0E47-A295-C639D2E8B130}"/>
              </a:ext>
            </a:extLst>
          </p:cNvPr>
          <p:cNvSpPr/>
          <p:nvPr/>
        </p:nvSpPr>
        <p:spPr>
          <a:xfrm>
            <a:off x="364719" y="1190959"/>
            <a:ext cx="3342518" cy="369332"/>
          </a:xfrm>
          <a:prstGeom prst="rect">
            <a:avLst/>
          </a:prstGeom>
        </p:spPr>
        <p:txBody>
          <a:bodyPr wrap="none">
            <a:spAutoFit/>
          </a:bodyPr>
          <a:lstStyle/>
          <a:p>
            <a:r>
              <a:rPr lang="en-US" b="1" dirty="0">
                <a:latin typeface="Calibri" panose="020F0502020204030204" pitchFamily="34" charset="0"/>
                <a:cs typeface="Calibri" panose="020F0502020204030204" pitchFamily="34" charset="0"/>
              </a:rPr>
              <a:t>Possible bounds on a new boson</a:t>
            </a:r>
          </a:p>
        </p:txBody>
      </p:sp>
      <p:sp>
        <p:nvSpPr>
          <p:cNvPr id="2" name="Untertitel 1">
            <a:extLst>
              <a:ext uri="{FF2B5EF4-FFF2-40B4-BE49-F238E27FC236}">
                <a16:creationId xmlns:a16="http://schemas.microsoft.com/office/drawing/2014/main" id="{73538246-3454-5D79-C7AE-EB44F3EDABD8}"/>
              </a:ext>
            </a:extLst>
          </p:cNvPr>
          <p:cNvSpPr>
            <a:spLocks noGrp="1"/>
          </p:cNvSpPr>
          <p:nvPr>
            <p:ph type="subTitle" idx="1"/>
          </p:nvPr>
        </p:nvSpPr>
        <p:spPr/>
        <p:txBody>
          <a:bodyPr/>
          <a:lstStyle/>
          <a:p>
            <a:endParaRPr lang="de-DE" dirty="0"/>
          </a:p>
        </p:txBody>
      </p:sp>
    </p:spTree>
    <p:custDataLst>
      <p:tags r:id="rId1"/>
    </p:custDataLst>
    <p:extLst>
      <p:ext uri="{BB962C8B-B14F-4D97-AF65-F5344CB8AC3E}">
        <p14:creationId xmlns:p14="http://schemas.microsoft.com/office/powerpoint/2010/main" val="890661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animBg="1"/>
      <p:bldP spid="25" grpId="0" animBg="1"/>
      <p:bldP spid="26" grpId="0" animBg="1"/>
      <p:bldP spid="28" grpId="0"/>
      <p:bldP spid="12" grpId="0"/>
      <p:bldP spid="31" grpId="0"/>
    </p:bldLst>
  </p:timing>
</p:sld>
</file>

<file path=ppt/slides/slide7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7" name="Titel 1">
            <a:extLst>
              <a:ext uri="{FF2B5EF4-FFF2-40B4-BE49-F238E27FC236}">
                <a16:creationId xmlns:a16="http://schemas.microsoft.com/office/drawing/2014/main" id="{37715FEE-0CED-4EE3-9CE6-DFCE1935125C}"/>
              </a:ext>
            </a:extLst>
          </p:cNvPr>
          <p:cNvSpPr txBox="1">
            <a:spLocks/>
          </p:cNvSpPr>
          <p:nvPr/>
        </p:nvSpPr>
        <p:spPr>
          <a:xfrm>
            <a:off x="260282" y="-68689"/>
            <a:ext cx="12774469" cy="9361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bg1"/>
                </a:solidFill>
                <a:effectLst>
                  <a:outerShdw blurRad="38100" dist="38100" dir="2700000" algn="tl">
                    <a:srgbClr val="000000">
                      <a:alpha val="43137"/>
                    </a:srgbClr>
                  </a:outerShdw>
                </a:effectLst>
                <a:latin typeface="+mj-lt"/>
                <a:ea typeface="+mj-ea"/>
                <a:cs typeface="+mj-cs"/>
              </a:defRPr>
            </a:lvl1pPr>
          </a:lstStyle>
          <a:p>
            <a:pPr algn="l" fontAlgn="auto">
              <a:spcAft>
                <a:spcPts val="0"/>
              </a:spcAft>
            </a:pPr>
            <a:r>
              <a:rPr lang="de-DE" sz="3200" b="0" dirty="0">
                <a:effectLst/>
                <a:latin typeface="Calibri" panose="020F0502020204030204" pitchFamily="34" charset="0"/>
                <a:cs typeface="Calibri" panose="020F0502020204030204" pitchFamily="34" charset="0"/>
              </a:rPr>
              <a:t>King Plot Analysis    -   </a:t>
            </a:r>
            <a:r>
              <a:rPr lang="de-DE" sz="2800" b="0" dirty="0" err="1">
                <a:effectLst/>
                <a:latin typeface="Calibri" panose="020F0502020204030204" pitchFamily="34" charset="0"/>
                <a:cs typeface="Calibri" panose="020F0502020204030204" pitchFamily="34" charset="0"/>
              </a:rPr>
              <a:t>Yb</a:t>
            </a:r>
            <a:r>
              <a:rPr lang="de-DE" sz="2800" b="0" baseline="30000" dirty="0">
                <a:effectLst/>
                <a:latin typeface="Calibri" panose="020F0502020204030204" pitchFamily="34" charset="0"/>
                <a:cs typeface="Calibri" panose="020F0502020204030204" pitchFamily="34" charset="0"/>
              </a:rPr>
              <a:t>+</a:t>
            </a:r>
            <a:r>
              <a:rPr lang="de-DE" sz="2800" b="0" dirty="0">
                <a:effectLst/>
                <a:latin typeface="Calibri" panose="020F0502020204030204" pitchFamily="34" charset="0"/>
                <a:cs typeface="Calibri" panose="020F0502020204030204" pitchFamily="34" charset="0"/>
              </a:rPr>
              <a:t>-Isotope </a:t>
            </a:r>
            <a:r>
              <a:rPr lang="de-DE" sz="2800" b="0" dirty="0" err="1">
                <a:effectLst/>
                <a:latin typeface="Calibri" panose="020F0502020204030204" pitchFamily="34" charset="0"/>
                <a:cs typeface="Calibri" panose="020F0502020204030204" pitchFamily="34" charset="0"/>
              </a:rPr>
              <a:t>shifts</a:t>
            </a:r>
            <a:r>
              <a:rPr lang="de-DE" sz="2800" b="0" dirty="0">
                <a:effectLst/>
                <a:latin typeface="Calibri" panose="020F0502020204030204" pitchFamily="34" charset="0"/>
                <a:cs typeface="Calibri" panose="020F0502020204030204" pitchFamily="34" charset="0"/>
              </a:rPr>
              <a:t> (Yb-168, 170, 172, 174, 176)</a:t>
            </a:r>
          </a:p>
        </p:txBody>
      </p:sp>
      <p:sp>
        <p:nvSpPr>
          <p:cNvPr id="10" name="Rectangle 27">
            <a:extLst>
              <a:ext uri="{FF2B5EF4-FFF2-40B4-BE49-F238E27FC236}">
                <a16:creationId xmlns:a16="http://schemas.microsoft.com/office/drawing/2014/main" id="{6AF460CA-F7AD-4462-BAAE-5CD60E58DD7A}"/>
              </a:ext>
            </a:extLst>
          </p:cNvPr>
          <p:cNvSpPr>
            <a:spLocks noChangeArrowheads="1"/>
          </p:cNvSpPr>
          <p:nvPr/>
        </p:nvSpPr>
        <p:spPr bwMode="auto">
          <a:xfrm>
            <a:off x="136386" y="9624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1" name="Rectangle 28">
            <a:extLst>
              <a:ext uri="{FF2B5EF4-FFF2-40B4-BE49-F238E27FC236}">
                <a16:creationId xmlns:a16="http://schemas.microsoft.com/office/drawing/2014/main" id="{112CB7D1-A1DA-4CAA-AA19-89992B1B3210}"/>
              </a:ext>
            </a:extLst>
          </p:cNvPr>
          <p:cNvSpPr>
            <a:spLocks noChangeArrowheads="1"/>
          </p:cNvSpPr>
          <p:nvPr/>
        </p:nvSpPr>
        <p:spPr bwMode="auto">
          <a:xfrm>
            <a:off x="120226" y="5624171"/>
            <a:ext cx="1074736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2" name="TextBox 34">
            <a:extLst>
              <a:ext uri="{FF2B5EF4-FFF2-40B4-BE49-F238E27FC236}">
                <a16:creationId xmlns:a16="http://schemas.microsoft.com/office/drawing/2014/main" id="{E15E8B1B-891A-413D-B3E3-45408A3841C8}"/>
              </a:ext>
            </a:extLst>
          </p:cNvPr>
          <p:cNvSpPr txBox="1"/>
          <p:nvPr/>
        </p:nvSpPr>
        <p:spPr>
          <a:xfrm>
            <a:off x="96179" y="6160654"/>
            <a:ext cx="11072000" cy="646331"/>
          </a:xfrm>
          <a:prstGeom prst="rect">
            <a:avLst/>
          </a:prstGeom>
          <a:noFill/>
        </p:spPr>
        <p:txBody>
          <a:bodyPr wrap="square" rtlCol="0">
            <a:spAutoFit/>
          </a:bodyPr>
          <a:lstStyle/>
          <a:p>
            <a:r>
              <a:rPr lang="en-GB" sz="1200" dirty="0">
                <a:solidFill>
                  <a:schemeClr val="tx1"/>
                </a:solidFill>
              </a:rPr>
              <a:t>[18] I. Counts, et al., </a:t>
            </a:r>
            <a:r>
              <a:rPr lang="en-GB" sz="1200" i="1" dirty="0" err="1">
                <a:solidFill>
                  <a:schemeClr val="tx1"/>
                </a:solidFill>
              </a:rPr>
              <a:t>Phy</a:t>
            </a:r>
            <a:r>
              <a:rPr lang="en-GB" sz="1200" i="1" dirty="0">
                <a:solidFill>
                  <a:schemeClr val="tx1"/>
                </a:solidFill>
              </a:rPr>
              <a:t>. Rev. Lett.</a:t>
            </a:r>
            <a:r>
              <a:rPr lang="en-GB" sz="1200" dirty="0">
                <a:solidFill>
                  <a:schemeClr val="tx1"/>
                </a:solidFill>
              </a:rPr>
              <a:t> </a:t>
            </a:r>
            <a:r>
              <a:rPr lang="en-GB" sz="1200" b="1" dirty="0">
                <a:solidFill>
                  <a:schemeClr val="tx1"/>
                </a:solidFill>
              </a:rPr>
              <a:t>125</a:t>
            </a:r>
            <a:r>
              <a:rPr lang="en-GB" sz="1200" dirty="0">
                <a:solidFill>
                  <a:schemeClr val="tx1"/>
                </a:solidFill>
              </a:rPr>
              <a:t>, 123002 (2020). [19] J. </a:t>
            </a:r>
            <a:r>
              <a:rPr lang="en-GB" sz="1200" dirty="0" err="1">
                <a:solidFill>
                  <a:schemeClr val="tx1"/>
                </a:solidFill>
              </a:rPr>
              <a:t>Hur</a:t>
            </a:r>
            <a:r>
              <a:rPr lang="en-GB" sz="1200" dirty="0">
                <a:solidFill>
                  <a:schemeClr val="tx1"/>
                </a:solidFill>
              </a:rPr>
              <a:t>, et al</a:t>
            </a:r>
            <a:r>
              <a:rPr lang="en-GB" sz="1200" i="1" dirty="0">
                <a:solidFill>
                  <a:schemeClr val="tx1"/>
                </a:solidFill>
              </a:rPr>
              <a:t>., </a:t>
            </a:r>
            <a:r>
              <a:rPr lang="en-GB" sz="1200" i="1" dirty="0" err="1">
                <a:solidFill>
                  <a:schemeClr val="tx1"/>
                </a:solidFill>
              </a:rPr>
              <a:t>Phy</a:t>
            </a:r>
            <a:r>
              <a:rPr lang="en-GB" sz="1200" i="1" dirty="0">
                <a:solidFill>
                  <a:schemeClr val="tx1"/>
                </a:solidFill>
              </a:rPr>
              <a:t>. Rev. Lett</a:t>
            </a:r>
            <a:r>
              <a:rPr lang="en-GB" sz="1200" dirty="0">
                <a:solidFill>
                  <a:schemeClr val="tx1"/>
                </a:solidFill>
              </a:rPr>
              <a:t>. </a:t>
            </a:r>
            <a:r>
              <a:rPr lang="en-GB" sz="1200" b="1" dirty="0">
                <a:solidFill>
                  <a:schemeClr val="tx1"/>
                </a:solidFill>
              </a:rPr>
              <a:t>128</a:t>
            </a:r>
            <a:r>
              <a:rPr lang="en-GB" sz="1200" dirty="0">
                <a:solidFill>
                  <a:schemeClr val="tx1"/>
                </a:solidFill>
              </a:rPr>
              <a:t>, 163201 (2022).</a:t>
            </a:r>
          </a:p>
          <a:p>
            <a:r>
              <a:rPr lang="en-GB" sz="1200" dirty="0">
                <a:solidFill>
                  <a:schemeClr val="tx1"/>
                </a:solidFill>
              </a:rPr>
              <a:t>[20] </a:t>
            </a:r>
            <a:r>
              <a:rPr lang="nl-NL" sz="1200" b="0" i="0" dirty="0">
                <a:solidFill>
                  <a:schemeClr val="tx1"/>
                </a:solidFill>
                <a:effectLst/>
              </a:rPr>
              <a:t>N. L. Figueroa, </a:t>
            </a:r>
            <a:r>
              <a:rPr lang="en-GB" sz="1200" dirty="0">
                <a:solidFill>
                  <a:schemeClr val="tx1"/>
                </a:solidFill>
              </a:rPr>
              <a:t>et al</a:t>
            </a:r>
            <a:r>
              <a:rPr lang="en-GB" sz="1200" i="1" dirty="0">
                <a:solidFill>
                  <a:schemeClr val="tx1"/>
                </a:solidFill>
              </a:rPr>
              <a:t>., </a:t>
            </a:r>
            <a:r>
              <a:rPr lang="en-GB" sz="1200" i="1" dirty="0" err="1">
                <a:solidFill>
                  <a:schemeClr val="tx1"/>
                </a:solidFill>
              </a:rPr>
              <a:t>Phy</a:t>
            </a:r>
            <a:r>
              <a:rPr lang="en-GB" sz="1200" i="1" dirty="0">
                <a:solidFill>
                  <a:schemeClr val="tx1"/>
                </a:solidFill>
              </a:rPr>
              <a:t>. Rev. Lett</a:t>
            </a:r>
            <a:r>
              <a:rPr lang="en-GB" sz="1200" dirty="0">
                <a:solidFill>
                  <a:schemeClr val="tx1"/>
                </a:solidFill>
              </a:rPr>
              <a:t>. </a:t>
            </a:r>
            <a:r>
              <a:rPr lang="en-GB" sz="1200" b="1" dirty="0">
                <a:solidFill>
                  <a:schemeClr val="tx1"/>
                </a:solidFill>
              </a:rPr>
              <a:t>128</a:t>
            </a:r>
            <a:r>
              <a:rPr lang="en-GB" sz="1200" dirty="0">
                <a:solidFill>
                  <a:schemeClr val="tx1"/>
                </a:solidFill>
              </a:rPr>
              <a:t>, 073001 (2022). [21] Koki Ono, et al., </a:t>
            </a:r>
            <a:r>
              <a:rPr lang="en-GB" sz="1200" i="1" dirty="0" err="1">
                <a:solidFill>
                  <a:schemeClr val="tx1"/>
                </a:solidFill>
              </a:rPr>
              <a:t>Phy</a:t>
            </a:r>
            <a:r>
              <a:rPr lang="en-GB" sz="1200" i="1" dirty="0">
                <a:solidFill>
                  <a:schemeClr val="tx1"/>
                </a:solidFill>
              </a:rPr>
              <a:t>. Rev. X</a:t>
            </a:r>
            <a:r>
              <a:rPr lang="en-GB" sz="1200" dirty="0">
                <a:solidFill>
                  <a:schemeClr val="tx1"/>
                </a:solidFill>
              </a:rPr>
              <a:t> </a:t>
            </a:r>
            <a:r>
              <a:rPr lang="en-GB" sz="1200" b="1" dirty="0">
                <a:solidFill>
                  <a:schemeClr val="tx1"/>
                </a:solidFill>
              </a:rPr>
              <a:t>12</a:t>
            </a:r>
            <a:r>
              <a:rPr lang="en-GB" sz="1200" dirty="0">
                <a:solidFill>
                  <a:schemeClr val="tx1"/>
                </a:solidFill>
              </a:rPr>
              <a:t>, 021033 (2022).</a:t>
            </a:r>
          </a:p>
          <a:p>
            <a:r>
              <a:rPr lang="en-GB" sz="1200" dirty="0">
                <a:solidFill>
                  <a:schemeClr val="tx1"/>
                </a:solidFill>
              </a:rPr>
              <a:t>[22] </a:t>
            </a:r>
            <a:r>
              <a:rPr lang="nl-NL" sz="1200" dirty="0">
                <a:solidFill>
                  <a:schemeClr val="tx1"/>
                </a:solidFill>
              </a:rPr>
              <a:t>O</a:t>
            </a:r>
            <a:r>
              <a:rPr lang="nl-NL" sz="1200" b="0" i="0" dirty="0">
                <a:solidFill>
                  <a:schemeClr val="tx1"/>
                </a:solidFill>
                <a:effectLst/>
              </a:rPr>
              <a:t>. Saleh, </a:t>
            </a:r>
            <a:r>
              <a:rPr lang="en-GB" sz="1200" dirty="0">
                <a:solidFill>
                  <a:schemeClr val="tx1"/>
                </a:solidFill>
              </a:rPr>
              <a:t>et al</a:t>
            </a:r>
            <a:r>
              <a:rPr lang="en-GB" sz="1200" i="1" dirty="0">
                <a:solidFill>
                  <a:schemeClr val="tx1"/>
                </a:solidFill>
              </a:rPr>
              <a:t>., </a:t>
            </a:r>
            <a:r>
              <a:rPr lang="en-GB" sz="1200" i="1" dirty="0" err="1">
                <a:solidFill>
                  <a:schemeClr val="tx1"/>
                </a:solidFill>
              </a:rPr>
              <a:t>Phy</a:t>
            </a:r>
            <a:r>
              <a:rPr lang="en-GB" sz="1200" i="1" dirty="0">
                <a:solidFill>
                  <a:schemeClr val="tx1"/>
                </a:solidFill>
              </a:rPr>
              <a:t>. Rev. A</a:t>
            </a:r>
            <a:r>
              <a:rPr lang="en-GB" sz="1200" dirty="0">
                <a:solidFill>
                  <a:schemeClr val="tx1"/>
                </a:solidFill>
              </a:rPr>
              <a:t> </a:t>
            </a:r>
            <a:r>
              <a:rPr lang="en-GB" sz="1200" b="1" dirty="0">
                <a:solidFill>
                  <a:schemeClr val="tx1"/>
                </a:solidFill>
              </a:rPr>
              <a:t>103</a:t>
            </a:r>
            <a:r>
              <a:rPr lang="en-GB" sz="1200" dirty="0">
                <a:solidFill>
                  <a:schemeClr val="tx1"/>
                </a:solidFill>
              </a:rPr>
              <a:t>, L030801 (2021)</a:t>
            </a:r>
            <a:endParaRPr lang="en-US" sz="1200" dirty="0">
              <a:solidFill>
                <a:schemeClr val="tx1"/>
              </a:solidFill>
            </a:endParaRPr>
          </a:p>
        </p:txBody>
      </p:sp>
      <p:pic>
        <p:nvPicPr>
          <p:cNvPr id="14" name="Grafik 13">
            <a:extLst>
              <a:ext uri="{FF2B5EF4-FFF2-40B4-BE49-F238E27FC236}">
                <a16:creationId xmlns:a16="http://schemas.microsoft.com/office/drawing/2014/main" id="{9D0F3A67-8CC3-4760-B758-063EA0DD2625}"/>
              </a:ext>
            </a:extLst>
          </p:cNvPr>
          <p:cNvPicPr>
            <a:picLocks noChangeAspect="1"/>
          </p:cNvPicPr>
          <p:nvPr/>
        </p:nvPicPr>
        <p:blipFill rotWithShape="1">
          <a:blip r:embed="rId3"/>
          <a:srcRect b="11736"/>
          <a:stretch/>
        </p:blipFill>
        <p:spPr>
          <a:xfrm>
            <a:off x="35756" y="1207216"/>
            <a:ext cx="5680893" cy="4887691"/>
          </a:xfrm>
          <a:prstGeom prst="rect">
            <a:avLst/>
          </a:prstGeom>
        </p:spPr>
      </p:pic>
      <p:sp>
        <p:nvSpPr>
          <p:cNvPr id="2" name="Textfeld 1">
            <a:extLst>
              <a:ext uri="{FF2B5EF4-FFF2-40B4-BE49-F238E27FC236}">
                <a16:creationId xmlns:a16="http://schemas.microsoft.com/office/drawing/2014/main" id="{21FBC800-6CBF-4622-B9A1-A4BD031BE37D}"/>
              </a:ext>
            </a:extLst>
          </p:cNvPr>
          <p:cNvSpPr txBox="1"/>
          <p:nvPr/>
        </p:nvSpPr>
        <p:spPr>
          <a:xfrm>
            <a:off x="5632179" y="4008081"/>
            <a:ext cx="5490799" cy="1077218"/>
          </a:xfrm>
          <a:prstGeom prst="rect">
            <a:avLst/>
          </a:prstGeom>
          <a:noFill/>
        </p:spPr>
        <p:txBody>
          <a:bodyPr wrap="none" rtlCol="0">
            <a:spAutoFit/>
          </a:bodyPr>
          <a:lstStyle/>
          <a:p>
            <a:pPr>
              <a:spcAft>
                <a:spcPts val="600"/>
              </a:spcAft>
            </a:pPr>
            <a:r>
              <a:rPr lang="de-DE" b="1" dirty="0">
                <a:solidFill>
                  <a:schemeClr val="tx1"/>
                </a:solidFill>
                <a:latin typeface="Calibri" panose="020F0502020204030204" pitchFamily="34" charset="0"/>
                <a:cs typeface="Calibri" panose="020F0502020204030204" pitchFamily="34" charset="0"/>
              </a:rPr>
              <a:t>MIT:   </a:t>
            </a:r>
            <a:r>
              <a:rPr lang="de-DE" baseline="30000" dirty="0">
                <a:solidFill>
                  <a:schemeClr val="tx1"/>
                </a:solidFill>
                <a:latin typeface="Calibri" panose="020F0502020204030204" pitchFamily="34" charset="0"/>
                <a:cs typeface="Calibri" panose="020F0502020204030204" pitchFamily="34" charset="0"/>
              </a:rPr>
              <a:t>168,170,172,174,176</a:t>
            </a:r>
            <a:r>
              <a:rPr lang="de-DE" dirty="0">
                <a:solidFill>
                  <a:schemeClr val="tx1"/>
                </a:solidFill>
                <a:latin typeface="Calibri" panose="020F0502020204030204" pitchFamily="34" charset="0"/>
                <a:cs typeface="Calibri" panose="020F0502020204030204" pitchFamily="34" charset="0"/>
              </a:rPr>
              <a:t>Yb</a:t>
            </a:r>
            <a:r>
              <a:rPr lang="de-DE" baseline="30000" dirty="0">
                <a:solidFill>
                  <a:schemeClr val="tx1"/>
                </a:solidFill>
                <a:latin typeface="Calibri" panose="020F0502020204030204" pitchFamily="34" charset="0"/>
                <a:cs typeface="Calibri" panose="020F0502020204030204" pitchFamily="34" charset="0"/>
              </a:rPr>
              <a:t>+ </a:t>
            </a:r>
            <a:r>
              <a:rPr lang="de-DE" baseline="-25000" dirty="0">
                <a:solidFill>
                  <a:schemeClr val="tx1"/>
                </a:solidFill>
                <a:latin typeface="Calibri" panose="020F0502020204030204" pitchFamily="34" charset="0"/>
                <a:cs typeface="Calibri" panose="020F0502020204030204" pitchFamily="34" charset="0"/>
              </a:rPr>
              <a:t>  </a:t>
            </a:r>
            <a:r>
              <a:rPr lang="de-DE" dirty="0">
                <a:solidFill>
                  <a:schemeClr val="tx1"/>
                </a:solidFill>
                <a:latin typeface="Calibri" panose="020F0502020204030204" pitchFamily="34" charset="0"/>
                <a:cs typeface="Calibri" panose="020F0502020204030204" pitchFamily="34" charset="0"/>
              </a:rPr>
              <a:t>E2 and E3  </a:t>
            </a:r>
            <a:r>
              <a:rPr lang="de-DE" dirty="0" err="1">
                <a:solidFill>
                  <a:schemeClr val="tx1"/>
                </a:solidFill>
                <a:latin typeface="Calibri" panose="020F0502020204030204" pitchFamily="34" charset="0"/>
                <a:cs typeface="Calibri" panose="020F0502020204030204" pitchFamily="34" charset="0"/>
              </a:rPr>
              <a:t>transition</a:t>
            </a:r>
            <a:r>
              <a:rPr lang="de-DE" dirty="0">
                <a:solidFill>
                  <a:schemeClr val="tx1"/>
                </a:solidFill>
                <a:latin typeface="Calibri" panose="020F0502020204030204" pitchFamily="34" charset="0"/>
                <a:cs typeface="Calibri" panose="020F0502020204030204" pitchFamily="34" charset="0"/>
              </a:rPr>
              <a:t> </a:t>
            </a:r>
            <a:r>
              <a:rPr lang="de-DE" dirty="0" err="1">
                <a:solidFill>
                  <a:schemeClr val="tx1"/>
                </a:solidFill>
                <a:latin typeface="Calibri" panose="020F0502020204030204" pitchFamily="34" charset="0"/>
                <a:cs typeface="Calibri" panose="020F0502020204030204" pitchFamily="34" charset="0"/>
              </a:rPr>
              <a:t>measured</a:t>
            </a:r>
            <a:r>
              <a:rPr lang="de-DE" dirty="0">
                <a:solidFill>
                  <a:schemeClr val="tx1"/>
                </a:solidFill>
                <a:latin typeface="Calibri" panose="020F0502020204030204" pitchFamily="34" charset="0"/>
                <a:cs typeface="Calibri" panose="020F0502020204030204" pitchFamily="34" charset="0"/>
              </a:rPr>
              <a:t> </a:t>
            </a:r>
            <a:br>
              <a:rPr lang="de-DE" dirty="0">
                <a:solidFill>
                  <a:schemeClr val="tx1"/>
                </a:solidFill>
                <a:latin typeface="Calibri" panose="020F0502020204030204" pitchFamily="34" charset="0"/>
                <a:cs typeface="Calibri" panose="020F0502020204030204" pitchFamily="34" charset="0"/>
              </a:rPr>
            </a:br>
            <a:r>
              <a:rPr lang="de-DE" dirty="0">
                <a:solidFill>
                  <a:schemeClr val="tx1"/>
                </a:solidFill>
                <a:latin typeface="Calibri" panose="020F0502020204030204" pitchFamily="34" charset="0"/>
                <a:cs typeface="Calibri" panose="020F0502020204030204" pitchFamily="34" charset="0"/>
              </a:rPr>
              <a:t>          </a:t>
            </a:r>
            <a:r>
              <a:rPr lang="de-DE" dirty="0" err="1">
                <a:solidFill>
                  <a:schemeClr val="tx1"/>
                </a:solidFill>
                <a:latin typeface="Calibri" panose="020F0502020204030204" pitchFamily="34" charset="0"/>
                <a:cs typeface="Calibri" panose="020F0502020204030204" pitchFamily="34" charset="0"/>
              </a:rPr>
              <a:t>with</a:t>
            </a:r>
            <a:r>
              <a:rPr lang="de-DE" dirty="0">
                <a:latin typeface="Calibri" panose="020F0502020204030204" pitchFamily="34" charset="0"/>
                <a:cs typeface="Calibri" panose="020F0502020204030204" pitchFamily="34" charset="0"/>
              </a:rPr>
              <a:t> </a:t>
            </a:r>
            <a:r>
              <a:rPr lang="de-DE" b="1" dirty="0">
                <a:solidFill>
                  <a:schemeClr val="tx1"/>
                </a:solidFill>
                <a:latin typeface="Calibri" panose="020F0502020204030204" pitchFamily="34" charset="0"/>
                <a:cs typeface="Calibri" panose="020F0502020204030204" pitchFamily="34" charset="0"/>
              </a:rPr>
              <a:t>300 Hz </a:t>
            </a:r>
            <a:r>
              <a:rPr lang="de-DE" dirty="0">
                <a:solidFill>
                  <a:schemeClr val="tx1"/>
                </a:solidFill>
                <a:latin typeface="Calibri" panose="020F0502020204030204" pitchFamily="34" charset="0"/>
                <a:cs typeface="Calibri" panose="020F0502020204030204" pitchFamily="34" charset="0"/>
              </a:rPr>
              <a:t>and </a:t>
            </a:r>
            <a:r>
              <a:rPr lang="de-DE" b="1" dirty="0">
                <a:solidFill>
                  <a:schemeClr val="tx1"/>
                </a:solidFill>
                <a:latin typeface="Calibri" panose="020F0502020204030204" pitchFamily="34" charset="0"/>
                <a:cs typeface="Calibri" panose="020F0502020204030204" pitchFamily="34" charset="0"/>
              </a:rPr>
              <a:t>500 Hz </a:t>
            </a:r>
            <a:r>
              <a:rPr lang="de-DE" dirty="0" err="1">
                <a:solidFill>
                  <a:schemeClr val="tx1"/>
                </a:solidFill>
                <a:latin typeface="Calibri" panose="020F0502020204030204" pitchFamily="34" charset="0"/>
                <a:cs typeface="Calibri" panose="020F0502020204030204" pitchFamily="34" charset="0"/>
              </a:rPr>
              <a:t>precision</a:t>
            </a:r>
            <a:r>
              <a:rPr lang="de-DE" dirty="0">
                <a:solidFill>
                  <a:schemeClr val="tx1"/>
                </a:solidFill>
                <a:latin typeface="Calibri" panose="020F0502020204030204" pitchFamily="34" charset="0"/>
                <a:cs typeface="Calibri" panose="020F0502020204030204" pitchFamily="34" charset="0"/>
              </a:rPr>
              <a:t> [19]</a:t>
            </a:r>
          </a:p>
          <a:p>
            <a:pPr>
              <a:spcBef>
                <a:spcPts val="600"/>
              </a:spcBef>
            </a:pPr>
            <a:r>
              <a:rPr lang="de-DE" b="1" dirty="0">
                <a:solidFill>
                  <a:schemeClr val="tx1"/>
                </a:solidFill>
                <a:latin typeface="Calibri" panose="020F0502020204030204" pitchFamily="34" charset="0"/>
                <a:cs typeface="Calibri" panose="020F0502020204030204" pitchFamily="34" charset="0"/>
              </a:rPr>
              <a:t>PTB:  3 Hz</a:t>
            </a:r>
            <a:r>
              <a:rPr lang="de-DE" dirty="0">
                <a:solidFill>
                  <a:schemeClr val="tx1"/>
                </a:solidFill>
                <a:latin typeface="Calibri" panose="020F0502020204030204" pitchFamily="34" charset="0"/>
                <a:cs typeface="Calibri" panose="020F0502020204030204" pitchFamily="34" charset="0"/>
              </a:rPr>
              <a:t> </a:t>
            </a:r>
            <a:r>
              <a:rPr lang="de-DE" dirty="0">
                <a:latin typeface="Calibri" panose="020F0502020204030204" pitchFamily="34" charset="0"/>
                <a:cs typeface="Calibri" panose="020F0502020204030204" pitchFamily="34" charset="0"/>
              </a:rPr>
              <a:t>a</a:t>
            </a:r>
            <a:r>
              <a:rPr lang="de-DE" dirty="0">
                <a:solidFill>
                  <a:schemeClr val="tx1"/>
                </a:solidFill>
                <a:latin typeface="Calibri" panose="020F0502020204030204" pitchFamily="34" charset="0"/>
                <a:cs typeface="Calibri" panose="020F0502020204030204" pitchFamily="34" charset="0"/>
              </a:rPr>
              <a:t>nd </a:t>
            </a:r>
            <a:r>
              <a:rPr lang="de-DE" b="1" dirty="0">
                <a:solidFill>
                  <a:schemeClr val="tx1"/>
                </a:solidFill>
                <a:latin typeface="Calibri" panose="020F0502020204030204" pitchFamily="34" charset="0"/>
                <a:cs typeface="Calibri" panose="020F0502020204030204" pitchFamily="34" charset="0"/>
              </a:rPr>
              <a:t>16 Hz</a:t>
            </a:r>
            <a:r>
              <a:rPr lang="de-DE" dirty="0">
                <a:solidFill>
                  <a:schemeClr val="tx1"/>
                </a:solidFill>
                <a:latin typeface="Calibri" panose="020F0502020204030204" pitchFamily="34" charset="0"/>
                <a:cs typeface="Calibri" panose="020F0502020204030204" pitchFamily="34" charset="0"/>
              </a:rPr>
              <a:t> </a:t>
            </a:r>
            <a:r>
              <a:rPr lang="de-DE" dirty="0" err="1">
                <a:solidFill>
                  <a:schemeClr val="tx1"/>
                </a:solidFill>
                <a:latin typeface="Calibri" panose="020F0502020204030204" pitchFamily="34" charset="0"/>
                <a:cs typeface="Calibri" panose="020F0502020204030204" pitchFamily="34" charset="0"/>
              </a:rPr>
              <a:t>achieved</a:t>
            </a:r>
            <a:r>
              <a:rPr lang="de-DE" dirty="0">
                <a:solidFill>
                  <a:schemeClr val="tx1"/>
                </a:solidFill>
                <a:latin typeface="Calibri" panose="020F0502020204030204" pitchFamily="34" charset="0"/>
                <a:cs typeface="Calibri" panose="020F0502020204030204" pitchFamily="34" charset="0"/>
              </a:rPr>
              <a:t> (2023)</a:t>
            </a:r>
            <a:endParaRPr lang="de-DE" dirty="0">
              <a:latin typeface="Calibri" panose="020F0502020204030204" pitchFamily="34" charset="0"/>
              <a:cs typeface="Calibri" panose="020F0502020204030204" pitchFamily="34" charset="0"/>
            </a:endParaRPr>
          </a:p>
        </p:txBody>
      </p:sp>
      <p:sp>
        <p:nvSpPr>
          <p:cNvPr id="4" name="Textfeld 3">
            <a:extLst>
              <a:ext uri="{FF2B5EF4-FFF2-40B4-BE49-F238E27FC236}">
                <a16:creationId xmlns:a16="http://schemas.microsoft.com/office/drawing/2014/main" id="{E08E3BD9-FC02-F5B1-F91C-1E3CCE9CC9FE}"/>
              </a:ext>
            </a:extLst>
          </p:cNvPr>
          <p:cNvSpPr txBox="1"/>
          <p:nvPr/>
        </p:nvSpPr>
        <p:spPr>
          <a:xfrm>
            <a:off x="5632179" y="1285947"/>
            <a:ext cx="7222331" cy="2062103"/>
          </a:xfrm>
          <a:prstGeom prst="rect">
            <a:avLst/>
          </a:prstGeom>
          <a:noFill/>
        </p:spPr>
        <p:txBody>
          <a:bodyPr wrap="square">
            <a:spAutoFit/>
          </a:bodyPr>
          <a:lstStyle/>
          <a:p>
            <a:pPr>
              <a:spcAft>
                <a:spcPts val="600"/>
              </a:spcAft>
            </a:pPr>
            <a:r>
              <a:rPr lang="en-US" dirty="0">
                <a:latin typeface="Calibri" panose="020F0502020204030204" pitchFamily="34" charset="0"/>
                <a:cs typeface="Calibri" panose="020F0502020204030204" pitchFamily="34" charset="0"/>
              </a:rPr>
              <a:t>Generalized King Plot</a:t>
            </a:r>
            <a:r>
              <a:rPr lang="en-US" baseline="30000" dirty="0">
                <a:latin typeface="Calibri" panose="020F0502020204030204" pitchFamily="34" charset="0"/>
                <a:cs typeface="Calibri" panose="020F0502020204030204" pitchFamily="34" charset="0"/>
              </a:rPr>
              <a:t>[19] </a:t>
            </a:r>
            <a:r>
              <a:rPr lang="en-US" dirty="0">
                <a:latin typeface="Calibri" panose="020F0502020204030204" pitchFamily="34" charset="0"/>
                <a:cs typeface="Calibri" panose="020F0502020204030204" pitchFamily="34" charset="0"/>
              </a:rPr>
              <a:t>normalized with 578nm</a:t>
            </a:r>
            <a:r>
              <a:rPr lang="en-US" baseline="30000" dirty="0">
                <a:latin typeface="Calibri" panose="020F0502020204030204" pitchFamily="34" charset="0"/>
                <a:cs typeface="Calibri" panose="020F0502020204030204" pitchFamily="34" charset="0"/>
              </a:rPr>
              <a:t>[21]</a:t>
            </a:r>
          </a:p>
          <a:p>
            <a:pPr marL="342900" indent="-342900">
              <a:spcAft>
                <a:spcPts val="600"/>
              </a:spcAft>
              <a:buFont typeface="Arial" panose="020B0604020202020204" pitchFamily="34" charset="0"/>
              <a:buChar char="•"/>
            </a:pPr>
            <a:r>
              <a:rPr lang="en-US" dirty="0">
                <a:latin typeface="Calibri" panose="020F0502020204030204" pitchFamily="34" charset="0"/>
                <a:cs typeface="Calibri" panose="020F0502020204030204" pitchFamily="34" charset="0"/>
              </a:rPr>
              <a:t>For visibility data points are shown with enlarged </a:t>
            </a:r>
            <a:br>
              <a:rPr lang="en-US" dirty="0">
                <a:latin typeface="Calibri" panose="020F0502020204030204" pitchFamily="34" charset="0"/>
                <a:cs typeface="Calibri" panose="020F0502020204030204" pitchFamily="34" charset="0"/>
              </a:rPr>
            </a:br>
            <a:r>
              <a:rPr lang="en-US" dirty="0">
                <a:latin typeface="Calibri" panose="020F0502020204030204" pitchFamily="34" charset="0"/>
                <a:cs typeface="Calibri" panose="020F0502020204030204" pitchFamily="34" charset="0"/>
              </a:rPr>
              <a:t>uncertainty interval by a factor of 100</a:t>
            </a:r>
          </a:p>
          <a:p>
            <a:pPr marL="342900" indent="-342900">
              <a:spcAft>
                <a:spcPts val="600"/>
              </a:spcAft>
              <a:buFont typeface="Arial" panose="020B0604020202020204" pitchFamily="34" charset="0"/>
              <a:buChar char="•"/>
            </a:pPr>
            <a:r>
              <a:rPr lang="en-US" dirty="0">
                <a:latin typeface="Calibri" panose="020F0502020204030204" pitchFamily="34" charset="0"/>
                <a:cs typeface="Calibri" panose="020F0502020204030204" pitchFamily="34" charset="0"/>
              </a:rPr>
              <a:t>yellow line is a single source fit</a:t>
            </a:r>
          </a:p>
          <a:p>
            <a:pPr marL="342900" indent="-342900">
              <a:spcAft>
                <a:spcPts val="600"/>
              </a:spcAft>
              <a:buFont typeface="Arial" panose="020B0604020202020204" pitchFamily="34" charset="0"/>
              <a:buChar char="•"/>
            </a:pPr>
            <a:r>
              <a:rPr lang="en-US" b="1" dirty="0">
                <a:latin typeface="Calibri" panose="020F0502020204030204" pitchFamily="34" charset="0"/>
                <a:cs typeface="Calibri" panose="020F0502020204030204" pitchFamily="34" charset="0"/>
              </a:rPr>
              <a:t>87.6 σ for a second nonlinearity source </a:t>
            </a:r>
            <a:endParaRPr lang="en-US" dirty="0">
              <a:latin typeface="Calibri" panose="020F0502020204030204" pitchFamily="34" charset="0"/>
              <a:cs typeface="Calibri" panose="020F0502020204030204" pitchFamily="34" charset="0"/>
            </a:endParaRPr>
          </a:p>
          <a:p>
            <a:pPr marL="342900" indent="-342900">
              <a:spcAft>
                <a:spcPts val="600"/>
              </a:spcAft>
              <a:buFont typeface="Arial" panose="020B0604020202020204" pitchFamily="34" charset="0"/>
              <a:buChar char="•"/>
            </a:pPr>
            <a:r>
              <a:rPr lang="en-US" dirty="0">
                <a:latin typeface="Calibri" panose="020F0502020204030204" pitchFamily="34" charset="0"/>
                <a:cs typeface="Calibri" panose="020F0502020204030204" pitchFamily="34" charset="0"/>
                <a:sym typeface="Wingdings" panose="05000000000000000000" pitchFamily="2" charset="2"/>
              </a:rPr>
              <a:t> </a:t>
            </a:r>
            <a:r>
              <a:rPr lang="en-US" dirty="0">
                <a:latin typeface="Calibri" panose="020F0502020204030204" pitchFamily="34" charset="0"/>
                <a:cs typeface="Calibri" panose="020F0502020204030204" pitchFamily="34" charset="0"/>
              </a:rPr>
              <a:t>Compare to nuclear structure calculations </a:t>
            </a:r>
          </a:p>
        </p:txBody>
      </p:sp>
      <p:sp>
        <p:nvSpPr>
          <p:cNvPr id="3" name="Textfeld 2">
            <a:extLst>
              <a:ext uri="{FF2B5EF4-FFF2-40B4-BE49-F238E27FC236}">
                <a16:creationId xmlns:a16="http://schemas.microsoft.com/office/drawing/2014/main" id="{B9EB6A6A-D46B-CD54-3719-7EC82CD6E3E4}"/>
              </a:ext>
            </a:extLst>
          </p:cNvPr>
          <p:cNvSpPr txBox="1"/>
          <p:nvPr/>
        </p:nvSpPr>
        <p:spPr>
          <a:xfrm>
            <a:off x="5632179" y="5408727"/>
            <a:ext cx="4507068" cy="430887"/>
          </a:xfrm>
          <a:prstGeom prst="rect">
            <a:avLst/>
          </a:prstGeom>
          <a:noFill/>
        </p:spPr>
        <p:txBody>
          <a:bodyPr wrap="none" rtlCol="0">
            <a:spAutoFit/>
          </a:bodyPr>
          <a:lstStyle/>
          <a:p>
            <a:r>
              <a:rPr lang="de-DE" sz="2200" b="1" dirty="0">
                <a:latin typeface="Calibri" panose="020F0502020204030204" pitchFamily="34" charset="0"/>
                <a:cs typeface="Calibri" panose="020F0502020204030204" pitchFamily="34" charset="0"/>
                <a:sym typeface="Wingdings" panose="05000000000000000000" pitchFamily="2" charset="2"/>
              </a:rPr>
              <a:t> New </a:t>
            </a:r>
            <a:r>
              <a:rPr lang="de-DE" sz="2200" b="1" dirty="0" err="1">
                <a:latin typeface="Calibri" panose="020F0502020204030204" pitchFamily="34" charset="0"/>
                <a:cs typeface="Calibri" panose="020F0502020204030204" pitchFamily="34" charset="0"/>
                <a:sym typeface="Wingdings" panose="05000000000000000000" pitchFamily="2" charset="2"/>
              </a:rPr>
              <a:t>bounds</a:t>
            </a:r>
            <a:r>
              <a:rPr lang="de-DE" sz="2200" b="1" dirty="0">
                <a:latin typeface="Calibri" panose="020F0502020204030204" pitchFamily="34" charset="0"/>
                <a:cs typeface="Calibri" panose="020F0502020204030204" pitchFamily="34" charset="0"/>
                <a:sym typeface="Wingdings" panose="05000000000000000000" pitchFamily="2" charset="2"/>
              </a:rPr>
              <a:t> </a:t>
            </a:r>
            <a:r>
              <a:rPr lang="de-DE" sz="2200" b="1" dirty="0" err="1">
                <a:latin typeface="Calibri" panose="020F0502020204030204" pitchFamily="34" charset="0"/>
                <a:cs typeface="Calibri" panose="020F0502020204030204" pitchFamily="34" charset="0"/>
                <a:sym typeface="Wingdings" panose="05000000000000000000" pitchFamily="2" charset="2"/>
              </a:rPr>
              <a:t>to</a:t>
            </a:r>
            <a:r>
              <a:rPr lang="de-DE" sz="2200" b="1" dirty="0">
                <a:latin typeface="Calibri" panose="020F0502020204030204" pitchFamily="34" charset="0"/>
                <a:cs typeface="Calibri" panose="020F0502020204030204" pitchFamily="34" charset="0"/>
                <a:sym typeface="Wingdings" panose="05000000000000000000" pitchFamily="2" charset="2"/>
              </a:rPr>
              <a:t> </a:t>
            </a:r>
            <a:r>
              <a:rPr lang="de-DE" sz="2200" b="1" dirty="0" err="1">
                <a:latin typeface="Calibri" panose="020F0502020204030204" pitchFamily="34" charset="0"/>
                <a:cs typeface="Calibri" panose="020F0502020204030204" pitchFamily="34" charset="0"/>
                <a:sym typeface="Wingdings" panose="05000000000000000000" pitchFamily="2" charset="2"/>
              </a:rPr>
              <a:t>be</a:t>
            </a:r>
            <a:r>
              <a:rPr lang="de-DE" sz="2200" b="1" dirty="0">
                <a:latin typeface="Calibri" panose="020F0502020204030204" pitchFamily="34" charset="0"/>
                <a:cs typeface="Calibri" panose="020F0502020204030204" pitchFamily="34" charset="0"/>
                <a:sym typeface="Wingdings" panose="05000000000000000000" pitchFamily="2" charset="2"/>
              </a:rPr>
              <a:t> </a:t>
            </a:r>
            <a:r>
              <a:rPr lang="de-DE" sz="2200" b="1" dirty="0" err="1">
                <a:latin typeface="Calibri" panose="020F0502020204030204" pitchFamily="34" charset="0"/>
                <a:cs typeface="Calibri" panose="020F0502020204030204" pitchFamily="34" charset="0"/>
                <a:sym typeface="Wingdings" panose="05000000000000000000" pitchFamily="2" charset="2"/>
              </a:rPr>
              <a:t>published</a:t>
            </a:r>
            <a:r>
              <a:rPr lang="de-DE" sz="2200" b="1" dirty="0">
                <a:latin typeface="Calibri" panose="020F0502020204030204" pitchFamily="34" charset="0"/>
                <a:cs typeface="Calibri" panose="020F0502020204030204" pitchFamily="34" charset="0"/>
                <a:sym typeface="Wingdings" panose="05000000000000000000" pitchFamily="2" charset="2"/>
              </a:rPr>
              <a:t> 2023</a:t>
            </a:r>
            <a:endParaRPr lang="de-DE" sz="2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1942729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2A7ADB08-EF09-4BEA-9252-32122E36F9C9}"/>
              </a:ext>
            </a:extLst>
          </p:cNvPr>
          <p:cNvPicPr>
            <a:picLocks noChangeAspect="1"/>
          </p:cNvPicPr>
          <p:nvPr/>
        </p:nvPicPr>
        <p:blipFill>
          <a:blip r:embed="rId3"/>
          <a:stretch>
            <a:fillRect/>
          </a:stretch>
        </p:blipFill>
        <p:spPr>
          <a:xfrm>
            <a:off x="13496925" y="1697474"/>
            <a:ext cx="4953000" cy="2590800"/>
          </a:xfrm>
          <a:prstGeom prst="rect">
            <a:avLst/>
          </a:prstGeom>
        </p:spPr>
      </p:pic>
      <p:sp>
        <p:nvSpPr>
          <p:cNvPr id="5" name="Textfeld 4">
            <a:extLst>
              <a:ext uri="{FF2B5EF4-FFF2-40B4-BE49-F238E27FC236}">
                <a16:creationId xmlns:a16="http://schemas.microsoft.com/office/drawing/2014/main" id="{64E84EA2-9BE6-4526-AA9F-5E12A42B510D}"/>
              </a:ext>
            </a:extLst>
          </p:cNvPr>
          <p:cNvSpPr txBox="1"/>
          <p:nvPr/>
        </p:nvSpPr>
        <p:spPr>
          <a:xfrm>
            <a:off x="521493" y="1142528"/>
            <a:ext cx="10365581" cy="5016758"/>
          </a:xfrm>
          <a:prstGeom prst="rect">
            <a:avLst/>
          </a:prstGeom>
          <a:noFill/>
        </p:spPr>
        <p:txBody>
          <a:bodyPr wrap="square">
            <a:spAutoFit/>
          </a:bodyPr>
          <a:lstStyle/>
          <a:p>
            <a:r>
              <a:rPr lang="en-US" sz="2400" b="1" dirty="0">
                <a:latin typeface="Calibri" panose="020F0502020204030204" pitchFamily="34" charset="0"/>
                <a:cs typeface="Calibri" panose="020F0502020204030204" pitchFamily="34" charset="0"/>
              </a:rPr>
              <a:t>2021 Bloomberg TV "Atomic Clocks are Reinventing Time“  &gt; 820 000 views </a:t>
            </a:r>
          </a:p>
          <a:p>
            <a:endParaRPr lang="en-US" sz="2200" dirty="0">
              <a:latin typeface="Calibri" panose="020F0502020204030204" pitchFamily="34" charset="0"/>
              <a:cs typeface="Calibri" panose="020F0502020204030204" pitchFamily="34" charset="0"/>
            </a:endParaRPr>
          </a:p>
          <a:p>
            <a:endParaRPr lang="en-US" sz="2200" dirty="0">
              <a:latin typeface="Calibri" panose="020F0502020204030204" pitchFamily="34" charset="0"/>
              <a:cs typeface="Calibri" panose="020F0502020204030204" pitchFamily="34" charset="0"/>
            </a:endParaRPr>
          </a:p>
          <a:p>
            <a:r>
              <a:rPr lang="en-US" sz="2000" dirty="0">
                <a:latin typeface="Calibri" panose="020F0502020204030204" pitchFamily="34" charset="0"/>
                <a:cs typeface="Calibri" panose="020F0502020204030204" pitchFamily="34" charset="0"/>
              </a:rPr>
              <a:t>Featuring Don Lincoln (</a:t>
            </a:r>
            <a:r>
              <a:rPr lang="en-US" sz="2000" b="1" dirty="0">
                <a:latin typeface="Calibri" panose="020F0502020204030204" pitchFamily="34" charset="0"/>
                <a:cs typeface="Calibri" panose="020F0502020204030204" pitchFamily="34" charset="0"/>
              </a:rPr>
              <a:t>Fermi Lab</a:t>
            </a:r>
            <a:r>
              <a:rPr lang="en-US" sz="2000" dirty="0">
                <a:latin typeface="Calibri" panose="020F0502020204030204" pitchFamily="34" charset="0"/>
                <a:cs typeface="Calibri" panose="020F0502020204030204" pitchFamily="34" charset="0"/>
              </a:rPr>
              <a:t>), </a:t>
            </a:r>
          </a:p>
          <a:p>
            <a:r>
              <a:rPr lang="en-US" sz="2000" dirty="0">
                <a:latin typeface="Calibri" panose="020F0502020204030204" pitchFamily="34" charset="0"/>
                <a:cs typeface="Calibri" panose="020F0502020204030204" pitchFamily="34" charset="0"/>
              </a:rPr>
              <a:t>David Hume (</a:t>
            </a:r>
            <a:r>
              <a:rPr lang="en-US" sz="2000" b="1" dirty="0">
                <a:latin typeface="Calibri" panose="020F0502020204030204" pitchFamily="34" charset="0"/>
                <a:cs typeface="Calibri" panose="020F0502020204030204" pitchFamily="34" charset="0"/>
              </a:rPr>
              <a:t>NIST</a:t>
            </a:r>
            <a:r>
              <a:rPr lang="en-US" sz="2000" dirty="0">
                <a:latin typeface="Calibri" panose="020F0502020204030204" pitchFamily="34" charset="0"/>
                <a:cs typeface="Calibri" panose="020F0502020204030204" pitchFamily="34" charset="0"/>
              </a:rPr>
              <a:t>) and </a:t>
            </a:r>
          </a:p>
          <a:p>
            <a:r>
              <a:rPr lang="en-US" sz="2000" dirty="0">
                <a:latin typeface="Calibri" panose="020F0502020204030204" pitchFamily="34" charset="0"/>
                <a:cs typeface="Calibri" panose="020F0502020204030204" pitchFamily="34" charset="0"/>
              </a:rPr>
              <a:t>Tanja Mehlstäubler (</a:t>
            </a:r>
            <a:r>
              <a:rPr lang="en-US" sz="2000" b="1" dirty="0">
                <a:latin typeface="Calibri" panose="020F0502020204030204" pitchFamily="34" charset="0"/>
                <a:cs typeface="Calibri" panose="020F0502020204030204" pitchFamily="34" charset="0"/>
              </a:rPr>
              <a:t>PTB/LUH</a:t>
            </a:r>
            <a:r>
              <a:rPr lang="en-US" sz="2000" dirty="0">
                <a:latin typeface="Calibri" panose="020F0502020204030204" pitchFamily="34" charset="0"/>
                <a:cs typeface="Calibri" panose="020F0502020204030204" pitchFamily="34" charset="0"/>
              </a:rPr>
              <a:t>). </a:t>
            </a:r>
            <a:br>
              <a:rPr lang="en-US" sz="2200" dirty="0">
                <a:latin typeface="Calibri" panose="020F0502020204030204" pitchFamily="34" charset="0"/>
                <a:cs typeface="Calibri" panose="020F0502020204030204" pitchFamily="34" charset="0"/>
              </a:rPr>
            </a:br>
            <a:endParaRPr lang="en-US" sz="2200" dirty="0">
              <a:latin typeface="Calibri" panose="020F0502020204030204" pitchFamily="34" charset="0"/>
              <a:cs typeface="Calibri" panose="020F0502020204030204" pitchFamily="34" charset="0"/>
            </a:endParaRPr>
          </a:p>
          <a:p>
            <a:endParaRPr lang="en-US" sz="2200" dirty="0">
              <a:latin typeface="Calibri" panose="020F0502020204030204" pitchFamily="34" charset="0"/>
              <a:cs typeface="Calibri" panose="020F0502020204030204" pitchFamily="34" charset="0"/>
            </a:endParaRPr>
          </a:p>
          <a:p>
            <a:endParaRPr lang="en-US" sz="2200" dirty="0">
              <a:latin typeface="Calibri" panose="020F0502020204030204" pitchFamily="34" charset="0"/>
              <a:cs typeface="Calibri" panose="020F0502020204030204" pitchFamily="34" charset="0"/>
            </a:endParaRPr>
          </a:p>
          <a:p>
            <a:endParaRPr lang="en-US" sz="2200" dirty="0">
              <a:latin typeface="Calibri" panose="020F0502020204030204" pitchFamily="34" charset="0"/>
              <a:cs typeface="Calibri" panose="020F0502020204030204" pitchFamily="34" charset="0"/>
            </a:endParaRPr>
          </a:p>
          <a:p>
            <a:endParaRPr lang="en-US" sz="2200" dirty="0">
              <a:latin typeface="Calibri" panose="020F0502020204030204" pitchFamily="34" charset="0"/>
              <a:cs typeface="Calibri" panose="020F0502020204030204" pitchFamily="34" charset="0"/>
            </a:endParaRPr>
          </a:p>
          <a:p>
            <a:endParaRPr lang="en-US" sz="2200" dirty="0">
              <a:latin typeface="Calibri" panose="020F0502020204030204" pitchFamily="34" charset="0"/>
              <a:cs typeface="Calibri" panose="020F0502020204030204" pitchFamily="34" charset="0"/>
            </a:endParaRPr>
          </a:p>
          <a:p>
            <a:r>
              <a:rPr lang="en-US" i="1" dirty="0">
                <a:latin typeface="Calibri" panose="020F0502020204030204" pitchFamily="34" charset="0"/>
                <a:cs typeface="Calibri" panose="020F0502020204030204" pitchFamily="34" charset="0"/>
              </a:rPr>
              <a:t>On Bloomberg TV and YouTube:</a:t>
            </a:r>
          </a:p>
          <a:p>
            <a:r>
              <a:rPr lang="en-US" i="1" dirty="0">
                <a:latin typeface="Calibri" panose="020F0502020204030204" pitchFamily="34" charset="0"/>
                <a:cs typeface="Calibri" panose="020F0502020204030204" pitchFamily="34" charset="0"/>
              </a:rPr>
              <a:t>https://www.youtube.com/watch?</a:t>
            </a:r>
            <a:br>
              <a:rPr lang="en-US" i="1" dirty="0">
                <a:latin typeface="Calibri" panose="020F0502020204030204" pitchFamily="34" charset="0"/>
                <a:cs typeface="Calibri" panose="020F0502020204030204" pitchFamily="34" charset="0"/>
              </a:rPr>
            </a:br>
            <a:r>
              <a:rPr lang="en-US" i="1" dirty="0">
                <a:latin typeface="Calibri" panose="020F0502020204030204" pitchFamily="34" charset="0"/>
                <a:cs typeface="Calibri" panose="020F0502020204030204" pitchFamily="34" charset="0"/>
              </a:rPr>
              <a:t>v=hzLTgtFaPLY</a:t>
            </a:r>
          </a:p>
        </p:txBody>
      </p:sp>
      <p:pic>
        <p:nvPicPr>
          <p:cNvPr id="6" name="Grafik 5">
            <a:extLst>
              <a:ext uri="{FF2B5EF4-FFF2-40B4-BE49-F238E27FC236}">
                <a16:creationId xmlns:a16="http://schemas.microsoft.com/office/drawing/2014/main" id="{B255B4D4-E061-4A5B-9B06-7E06C2B185DA}"/>
              </a:ext>
            </a:extLst>
          </p:cNvPr>
          <p:cNvPicPr>
            <a:picLocks noChangeAspect="1"/>
          </p:cNvPicPr>
          <p:nvPr/>
        </p:nvPicPr>
        <p:blipFill>
          <a:blip r:embed="rId4"/>
          <a:stretch>
            <a:fillRect/>
          </a:stretch>
        </p:blipFill>
        <p:spPr>
          <a:xfrm>
            <a:off x="5867400" y="1817550"/>
            <a:ext cx="5660534" cy="3977349"/>
          </a:xfrm>
          <a:prstGeom prst="rect">
            <a:avLst/>
          </a:prstGeom>
        </p:spPr>
      </p:pic>
      <p:pic>
        <p:nvPicPr>
          <p:cNvPr id="8" name="Grafik 7">
            <a:extLst>
              <a:ext uri="{FF2B5EF4-FFF2-40B4-BE49-F238E27FC236}">
                <a16:creationId xmlns:a16="http://schemas.microsoft.com/office/drawing/2014/main" id="{635AF369-658C-4F4C-BEDD-D26810DA8E28}"/>
              </a:ext>
            </a:extLst>
          </p:cNvPr>
          <p:cNvPicPr>
            <a:picLocks noChangeAspect="1"/>
          </p:cNvPicPr>
          <p:nvPr/>
        </p:nvPicPr>
        <p:blipFill>
          <a:blip r:embed="rId5"/>
          <a:stretch>
            <a:fillRect/>
          </a:stretch>
        </p:blipFill>
        <p:spPr>
          <a:xfrm>
            <a:off x="5496436" y="1697474"/>
            <a:ext cx="6174071" cy="4740093"/>
          </a:xfrm>
          <a:prstGeom prst="rect">
            <a:avLst/>
          </a:prstGeom>
        </p:spPr>
      </p:pic>
      <p:sp>
        <p:nvSpPr>
          <p:cNvPr id="10" name="Textfeld 9">
            <a:extLst>
              <a:ext uri="{FF2B5EF4-FFF2-40B4-BE49-F238E27FC236}">
                <a16:creationId xmlns:a16="http://schemas.microsoft.com/office/drawing/2014/main" id="{2D9A2339-23B4-4FBA-9138-F0A302F57B83}"/>
              </a:ext>
            </a:extLst>
          </p:cNvPr>
          <p:cNvSpPr txBox="1"/>
          <p:nvPr/>
        </p:nvSpPr>
        <p:spPr>
          <a:xfrm flipH="1">
            <a:off x="272426" y="46611"/>
            <a:ext cx="10178665" cy="646331"/>
          </a:xfrm>
          <a:prstGeom prst="rect">
            <a:avLst/>
          </a:prstGeom>
          <a:noFill/>
        </p:spPr>
        <p:txBody>
          <a:bodyPr wrap="square" rtlCol="0">
            <a:spAutoFit/>
          </a:bodyPr>
          <a:lstStyle/>
          <a:p>
            <a:r>
              <a:rPr lang="de-DE" alt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Time Dilation</a:t>
            </a:r>
            <a:endParaRPr lang="de-DE" sz="3600" dirty="0">
              <a:solidFill>
                <a:schemeClr val="bg1"/>
              </a:solidFill>
              <a:latin typeface="Calibri" panose="020F0502020204030204" pitchFamily="34" charset="0"/>
              <a:cs typeface="Calibri" panose="020F0502020204030204" pitchFamily="34" charset="0"/>
            </a:endParaRPr>
          </a:p>
        </p:txBody>
      </p:sp>
      <p:pic>
        <p:nvPicPr>
          <p:cNvPr id="4" name="Grafik 3">
            <a:extLst>
              <a:ext uri="{FF2B5EF4-FFF2-40B4-BE49-F238E27FC236}">
                <a16:creationId xmlns:a16="http://schemas.microsoft.com/office/drawing/2014/main" id="{1D3BD875-55E1-FECE-282A-1EB8D34F62F5}"/>
              </a:ext>
            </a:extLst>
          </p:cNvPr>
          <p:cNvPicPr>
            <a:picLocks noChangeAspect="1"/>
          </p:cNvPicPr>
          <p:nvPr/>
        </p:nvPicPr>
        <p:blipFill>
          <a:blip r:embed="rId6"/>
          <a:stretch>
            <a:fillRect/>
          </a:stretch>
        </p:blipFill>
        <p:spPr>
          <a:xfrm>
            <a:off x="5050257" y="1664942"/>
            <a:ext cx="6857872" cy="4943930"/>
          </a:xfrm>
          <a:prstGeom prst="rect">
            <a:avLst/>
          </a:prstGeom>
        </p:spPr>
      </p:pic>
    </p:spTree>
    <p:extLst>
      <p:ext uri="{BB962C8B-B14F-4D97-AF65-F5344CB8AC3E}">
        <p14:creationId xmlns:p14="http://schemas.microsoft.com/office/powerpoint/2010/main" val="337268801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el 1">
            <a:extLst>
              <a:ext uri="{FF2B5EF4-FFF2-40B4-BE49-F238E27FC236}">
                <a16:creationId xmlns:a16="http://schemas.microsoft.com/office/drawing/2014/main" id="{37715FEE-0CED-4EE3-9CE6-DFCE1935125C}"/>
              </a:ext>
            </a:extLst>
          </p:cNvPr>
          <p:cNvSpPr txBox="1">
            <a:spLocks/>
          </p:cNvSpPr>
          <p:nvPr/>
        </p:nvSpPr>
        <p:spPr>
          <a:xfrm>
            <a:off x="-291235" y="-98708"/>
            <a:ext cx="12774469" cy="936104"/>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3600" b="1" kern="1200">
                <a:solidFill>
                  <a:schemeClr val="bg1"/>
                </a:solidFill>
                <a:effectLst>
                  <a:outerShdw blurRad="38100" dist="38100" dir="2700000" algn="tl">
                    <a:srgbClr val="000000">
                      <a:alpha val="43137"/>
                    </a:srgbClr>
                  </a:outerShdw>
                </a:effectLst>
                <a:latin typeface="+mj-lt"/>
                <a:ea typeface="+mj-ea"/>
                <a:cs typeface="+mj-cs"/>
              </a:defRPr>
            </a:lvl1pPr>
          </a:lstStyle>
          <a:p>
            <a:pPr fontAlgn="auto">
              <a:spcAft>
                <a:spcPts val="0"/>
              </a:spcAft>
            </a:pPr>
            <a:r>
              <a:rPr lang="de-DE" sz="3200" b="0" dirty="0" err="1">
                <a:effectLst/>
                <a:latin typeface="Calibri" panose="020F0502020204030204" pitchFamily="34" charset="0"/>
                <a:cs typeface="Calibri" panose="020F0502020204030204" pitchFamily="34" charset="0"/>
              </a:rPr>
              <a:t>Yb</a:t>
            </a:r>
            <a:r>
              <a:rPr lang="de-DE" sz="3200" b="0" baseline="30000" dirty="0">
                <a:effectLst/>
                <a:latin typeface="Calibri" panose="020F0502020204030204" pitchFamily="34" charset="0"/>
                <a:cs typeface="Calibri" panose="020F0502020204030204" pitchFamily="34" charset="0"/>
              </a:rPr>
              <a:t>+</a:t>
            </a:r>
            <a:r>
              <a:rPr lang="de-DE" sz="3200" b="0" dirty="0">
                <a:effectLst/>
                <a:latin typeface="Calibri" panose="020F0502020204030204" pitchFamily="34" charset="0"/>
                <a:cs typeface="Calibri" panose="020F0502020204030204" pitchFamily="34" charset="0"/>
              </a:rPr>
              <a:t>-Isotope shift </a:t>
            </a:r>
            <a:r>
              <a:rPr lang="de-DE" sz="3200" b="0" dirty="0" err="1">
                <a:effectLst/>
                <a:latin typeface="Calibri" panose="020F0502020204030204" pitchFamily="34" charset="0"/>
                <a:cs typeface="Calibri" panose="020F0502020204030204" pitchFamily="34" charset="0"/>
              </a:rPr>
              <a:t>measurements</a:t>
            </a:r>
            <a:r>
              <a:rPr lang="de-DE" sz="3200" b="0" dirty="0">
                <a:effectLst/>
                <a:latin typeface="Calibri" panose="020F0502020204030204" pitchFamily="34" charset="0"/>
                <a:cs typeface="Calibri" panose="020F0502020204030204" pitchFamily="34" charset="0"/>
              </a:rPr>
              <a:t> </a:t>
            </a:r>
            <a:r>
              <a:rPr lang="de-DE" sz="2800" b="0" dirty="0">
                <a:effectLst/>
                <a:latin typeface="Calibri" panose="020F0502020204030204" pitchFamily="34" charset="0"/>
                <a:cs typeface="Calibri" panose="020F0502020204030204" pitchFamily="34" charset="0"/>
              </a:rPr>
              <a:t>(Yb-168, 170, 172, 174, 176)</a:t>
            </a:r>
          </a:p>
        </p:txBody>
      </p:sp>
      <p:sp>
        <p:nvSpPr>
          <p:cNvPr id="10" name="Rectangle 27">
            <a:extLst>
              <a:ext uri="{FF2B5EF4-FFF2-40B4-BE49-F238E27FC236}">
                <a16:creationId xmlns:a16="http://schemas.microsoft.com/office/drawing/2014/main" id="{6AF460CA-F7AD-4462-BAAE-5CD60E58DD7A}"/>
              </a:ext>
            </a:extLst>
          </p:cNvPr>
          <p:cNvSpPr>
            <a:spLocks noChangeArrowheads="1"/>
          </p:cNvSpPr>
          <p:nvPr/>
        </p:nvSpPr>
        <p:spPr bwMode="auto">
          <a:xfrm>
            <a:off x="136386" y="962419"/>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1" name="Rectangle 28">
            <a:extLst>
              <a:ext uri="{FF2B5EF4-FFF2-40B4-BE49-F238E27FC236}">
                <a16:creationId xmlns:a16="http://schemas.microsoft.com/office/drawing/2014/main" id="{112CB7D1-A1DA-4CAA-AA19-89992B1B3210}"/>
              </a:ext>
            </a:extLst>
          </p:cNvPr>
          <p:cNvSpPr>
            <a:spLocks noChangeArrowheads="1"/>
          </p:cNvSpPr>
          <p:nvPr/>
        </p:nvSpPr>
        <p:spPr bwMode="auto">
          <a:xfrm>
            <a:off x="120226" y="5624171"/>
            <a:ext cx="10747362"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12" name="TextBox 34">
            <a:extLst>
              <a:ext uri="{FF2B5EF4-FFF2-40B4-BE49-F238E27FC236}">
                <a16:creationId xmlns:a16="http://schemas.microsoft.com/office/drawing/2014/main" id="{E15E8B1B-891A-413D-B3E3-45408A3841C8}"/>
              </a:ext>
            </a:extLst>
          </p:cNvPr>
          <p:cNvSpPr txBox="1"/>
          <p:nvPr/>
        </p:nvSpPr>
        <p:spPr>
          <a:xfrm>
            <a:off x="0" y="6223025"/>
            <a:ext cx="11072000" cy="646331"/>
          </a:xfrm>
          <a:prstGeom prst="rect">
            <a:avLst/>
          </a:prstGeom>
          <a:noFill/>
        </p:spPr>
        <p:txBody>
          <a:bodyPr wrap="square" rtlCol="0">
            <a:spAutoFit/>
          </a:bodyPr>
          <a:lstStyle/>
          <a:p>
            <a:r>
              <a:rPr lang="en-GB" sz="1200" dirty="0">
                <a:solidFill>
                  <a:schemeClr val="tx1"/>
                </a:solidFill>
              </a:rPr>
              <a:t>[18] I. Counts, et al., </a:t>
            </a:r>
            <a:r>
              <a:rPr lang="en-GB" sz="1200" i="1" dirty="0" err="1">
                <a:solidFill>
                  <a:schemeClr val="tx1"/>
                </a:solidFill>
              </a:rPr>
              <a:t>Phy</a:t>
            </a:r>
            <a:r>
              <a:rPr lang="en-GB" sz="1200" i="1" dirty="0">
                <a:solidFill>
                  <a:schemeClr val="tx1"/>
                </a:solidFill>
              </a:rPr>
              <a:t>. Rev. Lett.</a:t>
            </a:r>
            <a:r>
              <a:rPr lang="en-GB" sz="1200" dirty="0">
                <a:solidFill>
                  <a:schemeClr val="tx1"/>
                </a:solidFill>
              </a:rPr>
              <a:t> </a:t>
            </a:r>
            <a:r>
              <a:rPr lang="en-GB" sz="1200" b="1" dirty="0">
                <a:solidFill>
                  <a:schemeClr val="tx1"/>
                </a:solidFill>
              </a:rPr>
              <a:t>125</a:t>
            </a:r>
            <a:r>
              <a:rPr lang="en-GB" sz="1200" dirty="0">
                <a:solidFill>
                  <a:schemeClr val="tx1"/>
                </a:solidFill>
              </a:rPr>
              <a:t>, 123002 (2020). [19] J. </a:t>
            </a:r>
            <a:r>
              <a:rPr lang="en-GB" sz="1200" dirty="0" err="1">
                <a:solidFill>
                  <a:schemeClr val="tx1"/>
                </a:solidFill>
              </a:rPr>
              <a:t>Hur</a:t>
            </a:r>
            <a:r>
              <a:rPr lang="en-GB" sz="1200" dirty="0">
                <a:solidFill>
                  <a:schemeClr val="tx1"/>
                </a:solidFill>
              </a:rPr>
              <a:t>, et al</a:t>
            </a:r>
            <a:r>
              <a:rPr lang="en-GB" sz="1200" i="1" dirty="0">
                <a:solidFill>
                  <a:schemeClr val="tx1"/>
                </a:solidFill>
              </a:rPr>
              <a:t>., </a:t>
            </a:r>
            <a:r>
              <a:rPr lang="en-GB" sz="1200" i="1" dirty="0" err="1">
                <a:solidFill>
                  <a:schemeClr val="tx1"/>
                </a:solidFill>
              </a:rPr>
              <a:t>Phy</a:t>
            </a:r>
            <a:r>
              <a:rPr lang="en-GB" sz="1200" i="1" dirty="0">
                <a:solidFill>
                  <a:schemeClr val="tx1"/>
                </a:solidFill>
              </a:rPr>
              <a:t>. Rev. Lett</a:t>
            </a:r>
            <a:r>
              <a:rPr lang="en-GB" sz="1200" dirty="0">
                <a:solidFill>
                  <a:schemeClr val="tx1"/>
                </a:solidFill>
              </a:rPr>
              <a:t>. </a:t>
            </a:r>
            <a:r>
              <a:rPr lang="en-GB" sz="1200" b="1" dirty="0">
                <a:solidFill>
                  <a:schemeClr val="tx1"/>
                </a:solidFill>
              </a:rPr>
              <a:t>128</a:t>
            </a:r>
            <a:r>
              <a:rPr lang="en-GB" sz="1200" dirty="0">
                <a:solidFill>
                  <a:schemeClr val="tx1"/>
                </a:solidFill>
              </a:rPr>
              <a:t>, 163201 (2022).</a:t>
            </a:r>
          </a:p>
          <a:p>
            <a:r>
              <a:rPr lang="en-GB" sz="1200" dirty="0">
                <a:solidFill>
                  <a:schemeClr val="tx1"/>
                </a:solidFill>
              </a:rPr>
              <a:t>[20] </a:t>
            </a:r>
            <a:r>
              <a:rPr lang="nl-NL" sz="1200" b="0" i="0" dirty="0">
                <a:solidFill>
                  <a:schemeClr val="tx1"/>
                </a:solidFill>
                <a:effectLst/>
              </a:rPr>
              <a:t>N. L. Figueroa, </a:t>
            </a:r>
            <a:r>
              <a:rPr lang="en-GB" sz="1200" dirty="0">
                <a:solidFill>
                  <a:schemeClr val="tx1"/>
                </a:solidFill>
              </a:rPr>
              <a:t>et al</a:t>
            </a:r>
            <a:r>
              <a:rPr lang="en-GB" sz="1200" i="1" dirty="0">
                <a:solidFill>
                  <a:schemeClr val="tx1"/>
                </a:solidFill>
              </a:rPr>
              <a:t>., </a:t>
            </a:r>
            <a:r>
              <a:rPr lang="en-GB" sz="1200" i="1" dirty="0" err="1">
                <a:solidFill>
                  <a:schemeClr val="tx1"/>
                </a:solidFill>
              </a:rPr>
              <a:t>Phy</a:t>
            </a:r>
            <a:r>
              <a:rPr lang="en-GB" sz="1200" i="1" dirty="0">
                <a:solidFill>
                  <a:schemeClr val="tx1"/>
                </a:solidFill>
              </a:rPr>
              <a:t>. Rev. Lett</a:t>
            </a:r>
            <a:r>
              <a:rPr lang="en-GB" sz="1200" dirty="0">
                <a:solidFill>
                  <a:schemeClr val="tx1"/>
                </a:solidFill>
              </a:rPr>
              <a:t>. </a:t>
            </a:r>
            <a:r>
              <a:rPr lang="en-GB" sz="1200" b="1" dirty="0">
                <a:solidFill>
                  <a:schemeClr val="tx1"/>
                </a:solidFill>
              </a:rPr>
              <a:t>128</a:t>
            </a:r>
            <a:r>
              <a:rPr lang="en-GB" sz="1200" dirty="0">
                <a:solidFill>
                  <a:schemeClr val="tx1"/>
                </a:solidFill>
              </a:rPr>
              <a:t>, 073001 (2022). [21] Koki Ono, et al., </a:t>
            </a:r>
            <a:r>
              <a:rPr lang="en-GB" sz="1200" i="1" dirty="0" err="1">
                <a:solidFill>
                  <a:schemeClr val="tx1"/>
                </a:solidFill>
              </a:rPr>
              <a:t>Phy</a:t>
            </a:r>
            <a:r>
              <a:rPr lang="en-GB" sz="1200" i="1" dirty="0">
                <a:solidFill>
                  <a:schemeClr val="tx1"/>
                </a:solidFill>
              </a:rPr>
              <a:t>. Rev. X</a:t>
            </a:r>
            <a:r>
              <a:rPr lang="en-GB" sz="1200" dirty="0">
                <a:solidFill>
                  <a:schemeClr val="tx1"/>
                </a:solidFill>
              </a:rPr>
              <a:t> </a:t>
            </a:r>
            <a:r>
              <a:rPr lang="en-GB" sz="1200" b="1" dirty="0">
                <a:solidFill>
                  <a:schemeClr val="tx1"/>
                </a:solidFill>
              </a:rPr>
              <a:t>12</a:t>
            </a:r>
            <a:r>
              <a:rPr lang="en-GB" sz="1200" dirty="0">
                <a:solidFill>
                  <a:schemeClr val="tx1"/>
                </a:solidFill>
              </a:rPr>
              <a:t>, 021033 (2022).</a:t>
            </a:r>
          </a:p>
          <a:p>
            <a:r>
              <a:rPr lang="en-GB" sz="1200" dirty="0">
                <a:solidFill>
                  <a:schemeClr val="tx1"/>
                </a:solidFill>
              </a:rPr>
              <a:t>[22] </a:t>
            </a:r>
            <a:r>
              <a:rPr lang="nl-NL" sz="1200" dirty="0">
                <a:solidFill>
                  <a:schemeClr val="tx1"/>
                </a:solidFill>
              </a:rPr>
              <a:t>O</a:t>
            </a:r>
            <a:r>
              <a:rPr lang="nl-NL" sz="1200" b="0" i="0" dirty="0">
                <a:solidFill>
                  <a:schemeClr val="tx1"/>
                </a:solidFill>
                <a:effectLst/>
              </a:rPr>
              <a:t>. Saleh, </a:t>
            </a:r>
            <a:r>
              <a:rPr lang="en-GB" sz="1200" dirty="0">
                <a:solidFill>
                  <a:schemeClr val="tx1"/>
                </a:solidFill>
              </a:rPr>
              <a:t>et al</a:t>
            </a:r>
            <a:r>
              <a:rPr lang="en-GB" sz="1200" i="1" dirty="0">
                <a:solidFill>
                  <a:schemeClr val="tx1"/>
                </a:solidFill>
              </a:rPr>
              <a:t>., </a:t>
            </a:r>
            <a:r>
              <a:rPr lang="en-GB" sz="1200" i="1" dirty="0" err="1">
                <a:solidFill>
                  <a:schemeClr val="tx1"/>
                </a:solidFill>
              </a:rPr>
              <a:t>Phy</a:t>
            </a:r>
            <a:r>
              <a:rPr lang="en-GB" sz="1200" i="1" dirty="0">
                <a:solidFill>
                  <a:schemeClr val="tx1"/>
                </a:solidFill>
              </a:rPr>
              <a:t>. Rev. A</a:t>
            </a:r>
            <a:r>
              <a:rPr lang="en-GB" sz="1200" dirty="0">
                <a:solidFill>
                  <a:schemeClr val="tx1"/>
                </a:solidFill>
              </a:rPr>
              <a:t> </a:t>
            </a:r>
            <a:r>
              <a:rPr lang="en-GB" sz="1200" b="1" dirty="0">
                <a:solidFill>
                  <a:schemeClr val="tx1"/>
                </a:solidFill>
              </a:rPr>
              <a:t>103</a:t>
            </a:r>
            <a:r>
              <a:rPr lang="en-GB" sz="1200" dirty="0">
                <a:solidFill>
                  <a:schemeClr val="tx1"/>
                </a:solidFill>
              </a:rPr>
              <a:t>, L030801 (2021)</a:t>
            </a:r>
            <a:endParaRPr lang="en-US" sz="1200" dirty="0">
              <a:solidFill>
                <a:schemeClr val="tx1"/>
              </a:solidFill>
            </a:endParaRPr>
          </a:p>
        </p:txBody>
      </p:sp>
      <p:pic>
        <p:nvPicPr>
          <p:cNvPr id="14" name="Grafik 13">
            <a:extLst>
              <a:ext uri="{FF2B5EF4-FFF2-40B4-BE49-F238E27FC236}">
                <a16:creationId xmlns:a16="http://schemas.microsoft.com/office/drawing/2014/main" id="{9D0F3A67-8CC3-4760-B758-063EA0DD2625}"/>
              </a:ext>
            </a:extLst>
          </p:cNvPr>
          <p:cNvPicPr>
            <a:picLocks noChangeAspect="1"/>
          </p:cNvPicPr>
          <p:nvPr/>
        </p:nvPicPr>
        <p:blipFill rotWithShape="1">
          <a:blip r:embed="rId3"/>
          <a:srcRect b="11736"/>
          <a:stretch/>
        </p:blipFill>
        <p:spPr>
          <a:xfrm>
            <a:off x="0" y="1347213"/>
            <a:ext cx="5372565" cy="4622414"/>
          </a:xfrm>
          <a:prstGeom prst="rect">
            <a:avLst/>
          </a:prstGeom>
        </p:spPr>
      </p:pic>
      <p:sp>
        <p:nvSpPr>
          <p:cNvPr id="19" name="Rectangle 21">
            <a:extLst>
              <a:ext uri="{FF2B5EF4-FFF2-40B4-BE49-F238E27FC236}">
                <a16:creationId xmlns:a16="http://schemas.microsoft.com/office/drawing/2014/main" id="{71A01A69-8047-4ED3-B8AD-3596FFEFE5F1}"/>
              </a:ext>
            </a:extLst>
          </p:cNvPr>
          <p:cNvSpPr/>
          <p:nvPr/>
        </p:nvSpPr>
        <p:spPr>
          <a:xfrm>
            <a:off x="5136822" y="1155022"/>
            <a:ext cx="5938821" cy="830997"/>
          </a:xfrm>
          <a:prstGeom prst="rect">
            <a:avLst/>
          </a:prstGeom>
          <a:noFill/>
        </p:spPr>
        <p:txBody>
          <a:bodyPr wrap="square" lIns="91440" tIns="45720" rIns="91440" bIns="45720">
            <a:spAutoFit/>
          </a:bodyPr>
          <a:lstStyle/>
          <a:p>
            <a:pPr algn="ctr"/>
            <a:r>
              <a:rPr lang="en-US" sz="2400" b="1" dirty="0">
                <a:ln w="10160">
                  <a:solidFill>
                    <a:schemeClr val="accent5"/>
                  </a:solidFill>
                  <a:prstDash val="solid"/>
                </a:ln>
                <a:solidFill>
                  <a:schemeClr val="tx1"/>
                </a:solidFill>
                <a:effectLst>
                  <a:outerShdw blurRad="38100" dist="22860" dir="5400000" algn="tl" rotWithShape="0">
                    <a:srgbClr val="000000">
                      <a:alpha val="30000"/>
                    </a:srgbClr>
                  </a:outerShdw>
                </a:effectLst>
              </a:rPr>
              <a:t>Isotope shift measurement in </a:t>
            </a:r>
          </a:p>
          <a:p>
            <a:pPr algn="ctr"/>
            <a:r>
              <a:rPr lang="en-US" sz="2400" b="1" dirty="0">
                <a:ln w="10160">
                  <a:solidFill>
                    <a:schemeClr val="accent5"/>
                  </a:solidFill>
                  <a:prstDash val="solid"/>
                </a:ln>
                <a:solidFill>
                  <a:schemeClr val="tx1"/>
                </a:solidFill>
                <a:effectLst>
                  <a:outerShdw blurRad="38100" dist="22860" dir="5400000" algn="tl" rotWithShape="0">
                    <a:srgbClr val="000000">
                      <a:alpha val="30000"/>
                    </a:srgbClr>
                  </a:outerShdw>
                </a:effectLst>
              </a:rPr>
              <a:t>search for new boson</a:t>
            </a:r>
          </a:p>
        </p:txBody>
      </p:sp>
      <p:grpSp>
        <p:nvGrpSpPr>
          <p:cNvPr id="20" name="Group 10">
            <a:extLst>
              <a:ext uri="{FF2B5EF4-FFF2-40B4-BE49-F238E27FC236}">
                <a16:creationId xmlns:a16="http://schemas.microsoft.com/office/drawing/2014/main" id="{08C90348-7AE3-4919-B99E-977186597CEA}"/>
              </a:ext>
            </a:extLst>
          </p:cNvPr>
          <p:cNvGrpSpPr/>
          <p:nvPr/>
        </p:nvGrpSpPr>
        <p:grpSpPr>
          <a:xfrm>
            <a:off x="7514759" y="1012388"/>
            <a:ext cx="4937302" cy="2679851"/>
            <a:chOff x="1797959" y="2079392"/>
            <a:chExt cx="4502485" cy="2402432"/>
          </a:xfrm>
        </p:grpSpPr>
        <p:grpSp>
          <p:nvGrpSpPr>
            <p:cNvPr id="21" name="Group 11">
              <a:extLst>
                <a:ext uri="{FF2B5EF4-FFF2-40B4-BE49-F238E27FC236}">
                  <a16:creationId xmlns:a16="http://schemas.microsoft.com/office/drawing/2014/main" id="{F4F6B8B2-E992-4BC3-A639-D19FDFFD1B5B}"/>
                </a:ext>
              </a:extLst>
            </p:cNvPr>
            <p:cNvGrpSpPr/>
            <p:nvPr/>
          </p:nvGrpSpPr>
          <p:grpSpPr>
            <a:xfrm>
              <a:off x="2314072" y="3268579"/>
              <a:ext cx="962527" cy="884319"/>
              <a:chOff x="2314072" y="3268579"/>
              <a:chExt cx="962527" cy="884319"/>
            </a:xfrm>
          </p:grpSpPr>
          <p:grpSp>
            <p:nvGrpSpPr>
              <p:cNvPr id="35" name="Group 28">
                <a:extLst>
                  <a:ext uri="{FF2B5EF4-FFF2-40B4-BE49-F238E27FC236}">
                    <a16:creationId xmlns:a16="http://schemas.microsoft.com/office/drawing/2014/main" id="{0B84BFDB-3ECD-4631-8985-EA6DCD78EA5D}"/>
                  </a:ext>
                </a:extLst>
              </p:cNvPr>
              <p:cNvGrpSpPr/>
              <p:nvPr/>
            </p:nvGrpSpPr>
            <p:grpSpPr>
              <a:xfrm>
                <a:off x="2314072" y="3268579"/>
                <a:ext cx="962527" cy="884319"/>
                <a:chOff x="2322093" y="2683043"/>
                <a:chExt cx="962527" cy="884319"/>
              </a:xfrm>
            </p:grpSpPr>
            <p:sp>
              <p:nvSpPr>
                <p:cNvPr id="37" name="Oval 30">
                  <a:extLst>
                    <a:ext uri="{FF2B5EF4-FFF2-40B4-BE49-F238E27FC236}">
                      <a16:creationId xmlns:a16="http://schemas.microsoft.com/office/drawing/2014/main" id="{0B8402BB-E479-4A35-9FE1-168A4664A3C6}"/>
                    </a:ext>
                  </a:extLst>
                </p:cNvPr>
                <p:cNvSpPr/>
                <p:nvPr/>
              </p:nvSpPr>
              <p:spPr>
                <a:xfrm>
                  <a:off x="2422357" y="2703095"/>
                  <a:ext cx="393032" cy="3930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tx1"/>
                    </a:solidFill>
                  </a:endParaRPr>
                </a:p>
              </p:txBody>
            </p:sp>
            <p:sp>
              <p:nvSpPr>
                <p:cNvPr id="38" name="Oval 31">
                  <a:extLst>
                    <a:ext uri="{FF2B5EF4-FFF2-40B4-BE49-F238E27FC236}">
                      <a16:creationId xmlns:a16="http://schemas.microsoft.com/office/drawing/2014/main" id="{6D5CB44C-24F9-4A76-A09F-90018991D882}"/>
                    </a:ext>
                  </a:extLst>
                </p:cNvPr>
                <p:cNvSpPr/>
                <p:nvPr/>
              </p:nvSpPr>
              <p:spPr>
                <a:xfrm>
                  <a:off x="2695072" y="2683043"/>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solidFill>
                      <a:schemeClr val="tx1"/>
                    </a:solidFill>
                  </a:endParaRPr>
                </a:p>
              </p:txBody>
            </p:sp>
            <p:sp>
              <p:nvSpPr>
                <p:cNvPr id="39" name="Oval 32">
                  <a:extLst>
                    <a:ext uri="{FF2B5EF4-FFF2-40B4-BE49-F238E27FC236}">
                      <a16:creationId xmlns:a16="http://schemas.microsoft.com/office/drawing/2014/main" id="{753987E8-D71D-47E4-A391-6AEF96232FEF}"/>
                    </a:ext>
                  </a:extLst>
                </p:cNvPr>
                <p:cNvSpPr/>
                <p:nvPr/>
              </p:nvSpPr>
              <p:spPr>
                <a:xfrm>
                  <a:off x="2322093" y="2987840"/>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solidFill>
                      <a:schemeClr val="tx1"/>
                    </a:solidFill>
                  </a:endParaRPr>
                </a:p>
              </p:txBody>
            </p:sp>
            <p:sp>
              <p:nvSpPr>
                <p:cNvPr id="40" name="Oval 33">
                  <a:extLst>
                    <a:ext uri="{FF2B5EF4-FFF2-40B4-BE49-F238E27FC236}">
                      <a16:creationId xmlns:a16="http://schemas.microsoft.com/office/drawing/2014/main" id="{85FE45D7-0080-40DA-841C-4899FF545BE9}"/>
                    </a:ext>
                  </a:extLst>
                </p:cNvPr>
                <p:cNvSpPr/>
                <p:nvPr/>
              </p:nvSpPr>
              <p:spPr>
                <a:xfrm>
                  <a:off x="2891588" y="2791327"/>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solidFill>
                      <a:schemeClr val="tx1"/>
                    </a:solidFill>
                  </a:endParaRPr>
                </a:p>
              </p:txBody>
            </p:sp>
            <p:sp>
              <p:nvSpPr>
                <p:cNvPr id="41" name="Oval 34">
                  <a:extLst>
                    <a:ext uri="{FF2B5EF4-FFF2-40B4-BE49-F238E27FC236}">
                      <a16:creationId xmlns:a16="http://schemas.microsoft.com/office/drawing/2014/main" id="{24A3DFF7-2832-4220-B9FD-A2C593DE610F}"/>
                    </a:ext>
                  </a:extLst>
                </p:cNvPr>
                <p:cNvSpPr/>
                <p:nvPr/>
              </p:nvSpPr>
              <p:spPr>
                <a:xfrm>
                  <a:off x="2568741" y="2869533"/>
                  <a:ext cx="393032" cy="3930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tx1"/>
                    </a:solidFill>
                  </a:endParaRPr>
                </a:p>
              </p:txBody>
            </p:sp>
            <p:sp>
              <p:nvSpPr>
                <p:cNvPr id="42" name="Oval 35">
                  <a:extLst>
                    <a:ext uri="{FF2B5EF4-FFF2-40B4-BE49-F238E27FC236}">
                      <a16:creationId xmlns:a16="http://schemas.microsoft.com/office/drawing/2014/main" id="{A7A48960-B651-4326-9FD1-5CBC022F6271}"/>
                    </a:ext>
                  </a:extLst>
                </p:cNvPr>
                <p:cNvSpPr/>
                <p:nvPr/>
              </p:nvSpPr>
              <p:spPr>
                <a:xfrm>
                  <a:off x="2498556" y="3174330"/>
                  <a:ext cx="393032" cy="3930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tx1"/>
                    </a:solidFill>
                  </a:endParaRPr>
                </a:p>
              </p:txBody>
            </p:sp>
            <p:sp>
              <p:nvSpPr>
                <p:cNvPr id="43" name="Oval 36">
                  <a:extLst>
                    <a:ext uri="{FF2B5EF4-FFF2-40B4-BE49-F238E27FC236}">
                      <a16:creationId xmlns:a16="http://schemas.microsoft.com/office/drawing/2014/main" id="{0F24EE33-3312-4D7F-AA96-EB71E29146AB}"/>
                    </a:ext>
                  </a:extLst>
                </p:cNvPr>
                <p:cNvSpPr/>
                <p:nvPr/>
              </p:nvSpPr>
              <p:spPr>
                <a:xfrm>
                  <a:off x="2771271" y="3174330"/>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a:solidFill>
                      <a:schemeClr val="tx1"/>
                    </a:solidFill>
                  </a:endParaRPr>
                </a:p>
              </p:txBody>
            </p:sp>
            <p:sp>
              <p:nvSpPr>
                <p:cNvPr id="44" name="Oval 37">
                  <a:extLst>
                    <a:ext uri="{FF2B5EF4-FFF2-40B4-BE49-F238E27FC236}">
                      <a16:creationId xmlns:a16="http://schemas.microsoft.com/office/drawing/2014/main" id="{F9D6337F-EDFE-4F1D-9AF8-D502A6C1E568}"/>
                    </a:ext>
                  </a:extLst>
                </p:cNvPr>
                <p:cNvSpPr/>
                <p:nvPr/>
              </p:nvSpPr>
              <p:spPr>
                <a:xfrm>
                  <a:off x="2855493" y="2983828"/>
                  <a:ext cx="393032" cy="393032"/>
                </a:xfrm>
                <a:prstGeom prst="ellipse">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solidFill>
                      <a:schemeClr val="tx1"/>
                    </a:solidFill>
                  </a:endParaRPr>
                </a:p>
              </p:txBody>
            </p:sp>
            <p:sp>
              <p:nvSpPr>
                <p:cNvPr id="45" name="Oval 38">
                  <a:extLst>
                    <a:ext uri="{FF2B5EF4-FFF2-40B4-BE49-F238E27FC236}">
                      <a16:creationId xmlns:a16="http://schemas.microsoft.com/office/drawing/2014/main" id="{315D556A-F585-4FE7-82DC-51C229EFA346}"/>
                    </a:ext>
                  </a:extLst>
                </p:cNvPr>
                <p:cNvSpPr/>
                <p:nvPr/>
              </p:nvSpPr>
              <p:spPr>
                <a:xfrm>
                  <a:off x="2618873" y="2967788"/>
                  <a:ext cx="393032" cy="393032"/>
                </a:xfrm>
                <a:prstGeom prst="ellipse">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b="1" dirty="0">
                    <a:solidFill>
                      <a:schemeClr val="tx1"/>
                    </a:solidFill>
                  </a:endParaRPr>
                </a:p>
              </p:txBody>
            </p:sp>
          </p:grpSp>
          <mc:AlternateContent xmlns:mc="http://schemas.openxmlformats.org/markup-compatibility/2006" xmlns:a14="http://schemas.microsoft.com/office/drawing/2010/main">
            <mc:Choice Requires="a14">
              <p:sp>
                <p:nvSpPr>
                  <p:cNvPr id="36" name="TextBox 29">
                    <a:extLst>
                      <a:ext uri="{FF2B5EF4-FFF2-40B4-BE49-F238E27FC236}">
                        <a16:creationId xmlns:a16="http://schemas.microsoft.com/office/drawing/2014/main" id="{93F55081-5061-4BE6-B3F8-C8D1A8194A65}"/>
                      </a:ext>
                    </a:extLst>
                  </p:cNvPr>
                  <p:cNvSpPr txBox="1"/>
                  <p:nvPr/>
                </p:nvSpPr>
                <p:spPr>
                  <a:xfrm>
                    <a:off x="2627721" y="3484854"/>
                    <a:ext cx="393032" cy="52322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1" i="1" smtClean="0">
                              <a:solidFill>
                                <a:schemeClr val="tx1"/>
                              </a:solidFill>
                              <a:latin typeface="Cambria Math" panose="02040503050406030204" pitchFamily="18" charset="0"/>
                            </a:rPr>
                            <m:t>𝒏</m:t>
                          </m:r>
                        </m:oMath>
                      </m:oMathPara>
                    </a14:m>
                    <a:endParaRPr lang="en-US" b="1" dirty="0">
                      <a:solidFill>
                        <a:schemeClr val="tx1"/>
                      </a:solidFill>
                    </a:endParaRPr>
                  </a:p>
                </p:txBody>
              </p:sp>
            </mc:Choice>
            <mc:Fallback xmlns="">
              <p:sp>
                <p:nvSpPr>
                  <p:cNvPr id="36" name="TextBox 29">
                    <a:extLst>
                      <a:ext uri="{FF2B5EF4-FFF2-40B4-BE49-F238E27FC236}">
                        <a16:creationId xmlns:a16="http://schemas.microsoft.com/office/drawing/2014/main" id="{93F55081-5061-4BE6-B3F8-C8D1A8194A65}"/>
                      </a:ext>
                    </a:extLst>
                  </p:cNvPr>
                  <p:cNvSpPr txBox="1">
                    <a:spLocks noRot="1" noChangeAspect="1" noMove="1" noResize="1" noEditPoints="1" noAdjustHandles="1" noChangeArrowheads="1" noChangeShapeType="1" noTextEdit="1"/>
                  </p:cNvSpPr>
                  <p:nvPr/>
                </p:nvSpPr>
                <p:spPr>
                  <a:xfrm>
                    <a:off x="2627721" y="3484854"/>
                    <a:ext cx="393032" cy="523220"/>
                  </a:xfrm>
                  <a:prstGeom prst="rect">
                    <a:avLst/>
                  </a:prstGeom>
                  <a:blipFill>
                    <a:blip r:embed="rId4"/>
                    <a:stretch>
                      <a:fillRect/>
                    </a:stretch>
                  </a:blipFill>
                </p:spPr>
                <p:txBody>
                  <a:bodyPr/>
                  <a:lstStyle/>
                  <a:p>
                    <a:r>
                      <a:rPr lang="de-DE">
                        <a:noFill/>
                      </a:rPr>
                      <a:t> </a:t>
                    </a:r>
                  </a:p>
                </p:txBody>
              </p:sp>
            </mc:Fallback>
          </mc:AlternateContent>
        </p:grpSp>
        <p:grpSp>
          <p:nvGrpSpPr>
            <p:cNvPr id="22" name="Group 12">
              <a:extLst>
                <a:ext uri="{FF2B5EF4-FFF2-40B4-BE49-F238E27FC236}">
                  <a16:creationId xmlns:a16="http://schemas.microsoft.com/office/drawing/2014/main" id="{F28F6F7E-5147-48C3-8F70-3527707A8B5E}"/>
                </a:ext>
              </a:extLst>
            </p:cNvPr>
            <p:cNvGrpSpPr/>
            <p:nvPr/>
          </p:nvGrpSpPr>
          <p:grpSpPr>
            <a:xfrm>
              <a:off x="1797959" y="2079392"/>
              <a:ext cx="4502485" cy="2402432"/>
              <a:chOff x="1797959" y="2079392"/>
              <a:chExt cx="4502485" cy="2402432"/>
            </a:xfrm>
            <a:noFill/>
          </p:grpSpPr>
          <p:sp>
            <p:nvSpPr>
              <p:cNvPr id="33" name="Arc 26">
                <a:extLst>
                  <a:ext uri="{FF2B5EF4-FFF2-40B4-BE49-F238E27FC236}">
                    <a16:creationId xmlns:a16="http://schemas.microsoft.com/office/drawing/2014/main" id="{398F2060-E7BA-4C77-B7BB-C2EFD9AB378B}"/>
                  </a:ext>
                </a:extLst>
              </p:cNvPr>
              <p:cNvSpPr/>
              <p:nvPr/>
            </p:nvSpPr>
            <p:spPr>
              <a:xfrm rot="4140777">
                <a:off x="3230944" y="646407"/>
                <a:ext cx="1195357" cy="4061328"/>
              </a:xfrm>
              <a:prstGeom prst="arc">
                <a:avLst>
                  <a:gd name="adj1" fmla="val 17488077"/>
                  <a:gd name="adj2" fmla="val 4160354"/>
                </a:avLst>
              </a:prstGeom>
              <a:grpFill/>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34" name="Arc 27">
                <a:extLst>
                  <a:ext uri="{FF2B5EF4-FFF2-40B4-BE49-F238E27FC236}">
                    <a16:creationId xmlns:a16="http://schemas.microsoft.com/office/drawing/2014/main" id="{39CE574C-14B2-445A-87A5-7DFA211E9CD9}"/>
                  </a:ext>
                </a:extLst>
              </p:cNvPr>
              <p:cNvSpPr/>
              <p:nvPr/>
            </p:nvSpPr>
            <p:spPr>
              <a:xfrm rot="14940777">
                <a:off x="3672101" y="1853482"/>
                <a:ext cx="1195357" cy="4061328"/>
              </a:xfrm>
              <a:prstGeom prst="arc">
                <a:avLst>
                  <a:gd name="adj1" fmla="val 17488077"/>
                  <a:gd name="adj2" fmla="val 4160354"/>
                </a:avLst>
              </a:prstGeom>
              <a:grpFill/>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grpSp>
        <p:grpSp>
          <p:nvGrpSpPr>
            <p:cNvPr id="25" name="Group 13">
              <a:extLst>
                <a:ext uri="{FF2B5EF4-FFF2-40B4-BE49-F238E27FC236}">
                  <a16:creationId xmlns:a16="http://schemas.microsoft.com/office/drawing/2014/main" id="{A1593B4E-233D-4B26-B422-5E00AD3742C6}"/>
                </a:ext>
              </a:extLst>
            </p:cNvPr>
            <p:cNvGrpSpPr/>
            <p:nvPr/>
          </p:nvGrpSpPr>
          <p:grpSpPr>
            <a:xfrm>
              <a:off x="5013159" y="2650774"/>
              <a:ext cx="393032" cy="369332"/>
              <a:chOff x="5021180" y="2634732"/>
              <a:chExt cx="393032" cy="369332"/>
            </a:xfrm>
          </p:grpSpPr>
          <p:sp>
            <p:nvSpPr>
              <p:cNvPr id="31" name="Oval 17">
                <a:extLst>
                  <a:ext uri="{FF2B5EF4-FFF2-40B4-BE49-F238E27FC236}">
                    <a16:creationId xmlns:a16="http://schemas.microsoft.com/office/drawing/2014/main" id="{8B00D388-CC75-4317-AADD-EA4FA6001F33}"/>
                  </a:ext>
                </a:extLst>
              </p:cNvPr>
              <p:cNvSpPr/>
              <p:nvPr/>
            </p:nvSpPr>
            <p:spPr>
              <a:xfrm>
                <a:off x="5053265" y="2654967"/>
                <a:ext cx="328863" cy="328863"/>
              </a:xfrm>
              <a:prstGeom prst="ellipse">
                <a:avLst/>
              </a:prstGeom>
            </p:spPr>
            <p:style>
              <a:lnRef idx="1">
                <a:schemeClr val="dk1"/>
              </a:lnRef>
              <a:fillRef idx="2">
                <a:schemeClr val="dk1"/>
              </a:fillRef>
              <a:effectRef idx="1">
                <a:schemeClr val="dk1"/>
              </a:effectRef>
              <a:fontRef idx="minor">
                <a:schemeClr val="dk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32" name="TextBox 23">
                    <a:extLst>
                      <a:ext uri="{FF2B5EF4-FFF2-40B4-BE49-F238E27FC236}">
                        <a16:creationId xmlns:a16="http://schemas.microsoft.com/office/drawing/2014/main" id="{BFB0ECBC-345E-4754-8A28-773AA5F7A28F}"/>
                      </a:ext>
                    </a:extLst>
                  </p:cNvPr>
                  <p:cNvSpPr txBox="1"/>
                  <p:nvPr/>
                </p:nvSpPr>
                <p:spPr>
                  <a:xfrm>
                    <a:off x="5021180" y="2634732"/>
                    <a:ext cx="393032" cy="36933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p>
                            <m:sSupPr>
                              <m:ctrlPr>
                                <a:rPr lang="en-US" sz="2000" b="1" i="1" smtClean="0">
                                  <a:solidFill>
                                    <a:schemeClr val="tx1"/>
                                  </a:solidFill>
                                  <a:latin typeface="Cambria Math" panose="02040503050406030204" pitchFamily="18" charset="0"/>
                                </a:rPr>
                              </m:ctrlPr>
                            </m:sSupPr>
                            <m:e>
                              <m:r>
                                <a:rPr lang="en-US" sz="2000" b="1" i="1" smtClean="0">
                                  <a:solidFill>
                                    <a:schemeClr val="tx1"/>
                                  </a:solidFill>
                                  <a:latin typeface="Cambria Math" panose="02040503050406030204" pitchFamily="18" charset="0"/>
                                </a:rPr>
                                <m:t>𝒆</m:t>
                              </m:r>
                            </m:e>
                            <m:sup>
                              <m:r>
                                <a:rPr lang="en-US" sz="2000" b="1" i="1" smtClean="0">
                                  <a:solidFill>
                                    <a:schemeClr val="tx1"/>
                                  </a:solidFill>
                                  <a:latin typeface="Cambria Math" panose="02040503050406030204" pitchFamily="18" charset="0"/>
                                </a:rPr>
                                <m:t>−</m:t>
                              </m:r>
                            </m:sup>
                          </m:sSup>
                        </m:oMath>
                      </m:oMathPara>
                    </a14:m>
                    <a:endParaRPr lang="en-US" sz="2000" b="1" dirty="0">
                      <a:solidFill>
                        <a:schemeClr val="tx1"/>
                      </a:solidFill>
                    </a:endParaRPr>
                  </a:p>
                </p:txBody>
              </p:sp>
            </mc:Choice>
            <mc:Fallback xmlns="">
              <p:sp>
                <p:nvSpPr>
                  <p:cNvPr id="32" name="TextBox 23">
                    <a:extLst>
                      <a:ext uri="{FF2B5EF4-FFF2-40B4-BE49-F238E27FC236}">
                        <a16:creationId xmlns:a16="http://schemas.microsoft.com/office/drawing/2014/main" id="{BFB0ECBC-345E-4754-8A28-773AA5F7A28F}"/>
                      </a:ext>
                    </a:extLst>
                  </p:cNvPr>
                  <p:cNvSpPr txBox="1">
                    <a:spLocks noRot="1" noChangeAspect="1" noMove="1" noResize="1" noEditPoints="1" noAdjustHandles="1" noChangeArrowheads="1" noChangeShapeType="1" noTextEdit="1"/>
                  </p:cNvSpPr>
                  <p:nvPr/>
                </p:nvSpPr>
                <p:spPr>
                  <a:xfrm>
                    <a:off x="5021180" y="2634732"/>
                    <a:ext cx="393032" cy="369332"/>
                  </a:xfrm>
                  <a:prstGeom prst="rect">
                    <a:avLst/>
                  </a:prstGeom>
                  <a:blipFill>
                    <a:blip r:embed="rId5"/>
                    <a:stretch>
                      <a:fillRect/>
                    </a:stretch>
                  </a:blipFill>
                </p:spPr>
                <p:txBody>
                  <a:bodyPr/>
                  <a:lstStyle/>
                  <a:p>
                    <a:r>
                      <a:rPr lang="de-DE">
                        <a:noFill/>
                      </a:rPr>
                      <a:t> </a:t>
                    </a:r>
                  </a:p>
                </p:txBody>
              </p:sp>
            </mc:Fallback>
          </mc:AlternateContent>
        </p:grpSp>
        <p:grpSp>
          <p:nvGrpSpPr>
            <p:cNvPr id="28" name="Group 14">
              <a:extLst>
                <a:ext uri="{FF2B5EF4-FFF2-40B4-BE49-F238E27FC236}">
                  <a16:creationId xmlns:a16="http://schemas.microsoft.com/office/drawing/2014/main" id="{E7BF2947-52FC-43F8-B890-5B0F73608D1C}"/>
                </a:ext>
              </a:extLst>
            </p:cNvPr>
            <p:cNvGrpSpPr/>
            <p:nvPr/>
          </p:nvGrpSpPr>
          <p:grpSpPr>
            <a:xfrm>
              <a:off x="3887629" y="3111422"/>
              <a:ext cx="393032" cy="261610"/>
              <a:chOff x="3887629" y="3111422"/>
              <a:chExt cx="393032" cy="261610"/>
            </a:xfrm>
          </p:grpSpPr>
          <p:sp>
            <p:nvSpPr>
              <p:cNvPr id="29" name="Oval 15">
                <a:extLst>
                  <a:ext uri="{FF2B5EF4-FFF2-40B4-BE49-F238E27FC236}">
                    <a16:creationId xmlns:a16="http://schemas.microsoft.com/office/drawing/2014/main" id="{16EF4C6E-12F9-43C0-A8A0-7087D9B114C2}"/>
                  </a:ext>
                </a:extLst>
              </p:cNvPr>
              <p:cNvSpPr/>
              <p:nvPr/>
            </p:nvSpPr>
            <p:spPr>
              <a:xfrm>
                <a:off x="3979871" y="3164305"/>
                <a:ext cx="192506" cy="192506"/>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en-US" dirty="0">
                  <a:solidFill>
                    <a:schemeClr val="tx1"/>
                  </a:solidFill>
                </a:endParaRPr>
              </a:p>
            </p:txBody>
          </p:sp>
          <mc:AlternateContent xmlns:mc="http://schemas.openxmlformats.org/markup-compatibility/2006" xmlns:a14="http://schemas.microsoft.com/office/drawing/2010/main">
            <mc:Choice Requires="a14">
              <p:sp>
                <p:nvSpPr>
                  <p:cNvPr id="30" name="TextBox 16">
                    <a:extLst>
                      <a:ext uri="{FF2B5EF4-FFF2-40B4-BE49-F238E27FC236}">
                        <a16:creationId xmlns:a16="http://schemas.microsoft.com/office/drawing/2014/main" id="{D8AB8A95-A1FB-48F9-959D-92BD66906367}"/>
                      </a:ext>
                    </a:extLst>
                  </p:cNvPr>
                  <p:cNvSpPr txBox="1"/>
                  <p:nvPr/>
                </p:nvSpPr>
                <p:spPr>
                  <a:xfrm>
                    <a:off x="3887629" y="3111422"/>
                    <a:ext cx="393032" cy="2616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300" b="1" i="1" smtClean="0">
                              <a:solidFill>
                                <a:schemeClr val="tx1"/>
                              </a:solidFill>
                              <a:latin typeface="Cambria Math" panose="02040503050406030204" pitchFamily="18" charset="0"/>
                            </a:rPr>
                            <m:t>𝝓</m:t>
                          </m:r>
                        </m:oMath>
                      </m:oMathPara>
                    </a14:m>
                    <a:endParaRPr lang="en-US" sz="1300" b="1" dirty="0">
                      <a:solidFill>
                        <a:schemeClr val="tx1"/>
                      </a:solidFill>
                    </a:endParaRPr>
                  </a:p>
                </p:txBody>
              </p:sp>
            </mc:Choice>
            <mc:Fallback xmlns="">
              <p:sp>
                <p:nvSpPr>
                  <p:cNvPr id="30" name="TextBox 16">
                    <a:extLst>
                      <a:ext uri="{FF2B5EF4-FFF2-40B4-BE49-F238E27FC236}">
                        <a16:creationId xmlns:a16="http://schemas.microsoft.com/office/drawing/2014/main" id="{D8AB8A95-A1FB-48F9-959D-92BD66906367}"/>
                      </a:ext>
                    </a:extLst>
                  </p:cNvPr>
                  <p:cNvSpPr txBox="1">
                    <a:spLocks noRot="1" noChangeAspect="1" noMove="1" noResize="1" noEditPoints="1" noAdjustHandles="1" noChangeArrowheads="1" noChangeShapeType="1" noTextEdit="1"/>
                  </p:cNvSpPr>
                  <p:nvPr/>
                </p:nvSpPr>
                <p:spPr>
                  <a:xfrm>
                    <a:off x="3887629" y="3111422"/>
                    <a:ext cx="393032" cy="261610"/>
                  </a:xfrm>
                  <a:prstGeom prst="rect">
                    <a:avLst/>
                  </a:prstGeom>
                  <a:blipFill>
                    <a:blip r:embed="rId6"/>
                    <a:stretch>
                      <a:fillRect b="-8333"/>
                    </a:stretch>
                  </a:blipFill>
                </p:spPr>
                <p:txBody>
                  <a:bodyPr/>
                  <a:lstStyle/>
                  <a:p>
                    <a:r>
                      <a:rPr lang="de-DE">
                        <a:noFill/>
                      </a:rPr>
                      <a:t> </a:t>
                    </a:r>
                  </a:p>
                </p:txBody>
              </p:sp>
            </mc:Fallback>
          </mc:AlternateContent>
        </p:grpSp>
      </p:grpSp>
      <p:sp>
        <p:nvSpPr>
          <p:cNvPr id="2" name="Textfeld 1">
            <a:extLst>
              <a:ext uri="{FF2B5EF4-FFF2-40B4-BE49-F238E27FC236}">
                <a16:creationId xmlns:a16="http://schemas.microsoft.com/office/drawing/2014/main" id="{21FBC800-6CBF-4622-B9A1-A4BD031BE37D}"/>
              </a:ext>
            </a:extLst>
          </p:cNvPr>
          <p:cNvSpPr txBox="1"/>
          <p:nvPr/>
        </p:nvSpPr>
        <p:spPr>
          <a:xfrm>
            <a:off x="5492791" y="3779753"/>
            <a:ext cx="6064289" cy="1938992"/>
          </a:xfrm>
          <a:prstGeom prst="rect">
            <a:avLst/>
          </a:prstGeom>
          <a:noFill/>
        </p:spPr>
        <p:txBody>
          <a:bodyPr wrap="none" rtlCol="0">
            <a:spAutoFit/>
          </a:bodyPr>
          <a:lstStyle/>
          <a:p>
            <a:r>
              <a:rPr lang="de-DE" sz="2000" b="1" dirty="0">
                <a:solidFill>
                  <a:schemeClr val="tx1"/>
                </a:solidFill>
                <a:latin typeface="Calibri" panose="020F0502020204030204" pitchFamily="34" charset="0"/>
                <a:cs typeface="Calibri" panose="020F0502020204030204" pitchFamily="34" charset="0"/>
              </a:rPr>
              <a:t>MIT:   </a:t>
            </a:r>
            <a:r>
              <a:rPr lang="de-DE" sz="2000" baseline="30000" dirty="0">
                <a:solidFill>
                  <a:schemeClr val="tx1"/>
                </a:solidFill>
                <a:latin typeface="Calibri" panose="020F0502020204030204" pitchFamily="34" charset="0"/>
                <a:cs typeface="Calibri" panose="020F0502020204030204" pitchFamily="34" charset="0"/>
              </a:rPr>
              <a:t>168,170,172,174,176</a:t>
            </a:r>
            <a:r>
              <a:rPr lang="de-DE" sz="2000" dirty="0">
                <a:solidFill>
                  <a:schemeClr val="tx1"/>
                </a:solidFill>
                <a:latin typeface="Calibri" panose="020F0502020204030204" pitchFamily="34" charset="0"/>
                <a:cs typeface="Calibri" panose="020F0502020204030204" pitchFamily="34" charset="0"/>
              </a:rPr>
              <a:t>Yb</a:t>
            </a:r>
            <a:r>
              <a:rPr lang="de-DE" sz="2000" baseline="30000" dirty="0">
                <a:solidFill>
                  <a:schemeClr val="tx1"/>
                </a:solidFill>
                <a:latin typeface="Calibri" panose="020F0502020204030204" pitchFamily="34" charset="0"/>
                <a:cs typeface="Calibri" panose="020F0502020204030204" pitchFamily="34" charset="0"/>
              </a:rPr>
              <a:t>+ </a:t>
            </a:r>
            <a:r>
              <a:rPr lang="de-DE" sz="2000" baseline="-25000" dirty="0">
                <a:solidFill>
                  <a:schemeClr val="tx1"/>
                </a:solidFill>
                <a:latin typeface="Calibri" panose="020F0502020204030204" pitchFamily="34" charset="0"/>
                <a:cs typeface="Calibri" panose="020F0502020204030204" pitchFamily="34" charset="0"/>
              </a:rPr>
              <a:t>  </a:t>
            </a:r>
            <a:r>
              <a:rPr lang="de-DE" sz="2000" dirty="0">
                <a:solidFill>
                  <a:schemeClr val="tx1"/>
                </a:solidFill>
                <a:latin typeface="Calibri" panose="020F0502020204030204" pitchFamily="34" charset="0"/>
                <a:cs typeface="Calibri" panose="020F0502020204030204" pitchFamily="34" charset="0"/>
              </a:rPr>
              <a:t>E2 and E3  </a:t>
            </a:r>
            <a:r>
              <a:rPr lang="de-DE" sz="2000" dirty="0" err="1">
                <a:solidFill>
                  <a:schemeClr val="tx1"/>
                </a:solidFill>
                <a:latin typeface="Calibri" panose="020F0502020204030204" pitchFamily="34" charset="0"/>
                <a:cs typeface="Calibri" panose="020F0502020204030204" pitchFamily="34" charset="0"/>
              </a:rPr>
              <a:t>transition</a:t>
            </a:r>
            <a:r>
              <a:rPr lang="de-DE" sz="2000" dirty="0">
                <a:solidFill>
                  <a:schemeClr val="tx1"/>
                </a:solidFill>
                <a:latin typeface="Calibri" panose="020F0502020204030204" pitchFamily="34" charset="0"/>
                <a:cs typeface="Calibri" panose="020F0502020204030204" pitchFamily="34" charset="0"/>
              </a:rPr>
              <a:t> </a:t>
            </a:r>
            <a:r>
              <a:rPr lang="de-DE" sz="2000" dirty="0" err="1">
                <a:solidFill>
                  <a:schemeClr val="tx1"/>
                </a:solidFill>
                <a:latin typeface="Calibri" panose="020F0502020204030204" pitchFamily="34" charset="0"/>
                <a:cs typeface="Calibri" panose="020F0502020204030204" pitchFamily="34" charset="0"/>
              </a:rPr>
              <a:t>measured</a:t>
            </a:r>
            <a:r>
              <a:rPr lang="de-DE" sz="2000" dirty="0">
                <a:solidFill>
                  <a:schemeClr val="tx1"/>
                </a:solidFill>
                <a:latin typeface="Calibri" panose="020F0502020204030204" pitchFamily="34" charset="0"/>
                <a:cs typeface="Calibri" panose="020F0502020204030204" pitchFamily="34" charset="0"/>
              </a:rPr>
              <a:t> </a:t>
            </a:r>
            <a:br>
              <a:rPr lang="de-DE" sz="2000" dirty="0">
                <a:solidFill>
                  <a:schemeClr val="tx1"/>
                </a:solidFill>
                <a:latin typeface="Calibri" panose="020F0502020204030204" pitchFamily="34" charset="0"/>
                <a:cs typeface="Calibri" panose="020F0502020204030204" pitchFamily="34" charset="0"/>
              </a:rPr>
            </a:br>
            <a:r>
              <a:rPr lang="de-DE" sz="2000" dirty="0">
                <a:solidFill>
                  <a:schemeClr val="tx1"/>
                </a:solidFill>
                <a:latin typeface="Calibri" panose="020F0502020204030204" pitchFamily="34" charset="0"/>
                <a:cs typeface="Calibri" panose="020F0502020204030204" pitchFamily="34" charset="0"/>
              </a:rPr>
              <a:t>           </a:t>
            </a:r>
            <a:r>
              <a:rPr lang="de-DE" sz="2000" dirty="0" err="1">
                <a:solidFill>
                  <a:schemeClr val="tx1"/>
                </a:solidFill>
                <a:latin typeface="Calibri" panose="020F0502020204030204" pitchFamily="34" charset="0"/>
                <a:cs typeface="Calibri" panose="020F0502020204030204" pitchFamily="34" charset="0"/>
              </a:rPr>
              <a:t>with</a:t>
            </a:r>
            <a:r>
              <a:rPr lang="de-DE" sz="2000" dirty="0">
                <a:latin typeface="Calibri" panose="020F0502020204030204" pitchFamily="34" charset="0"/>
                <a:cs typeface="Calibri" panose="020F0502020204030204" pitchFamily="34" charset="0"/>
              </a:rPr>
              <a:t> </a:t>
            </a:r>
            <a:r>
              <a:rPr lang="de-DE" sz="2000" b="1" dirty="0">
                <a:solidFill>
                  <a:schemeClr val="tx1"/>
                </a:solidFill>
                <a:latin typeface="Calibri" panose="020F0502020204030204" pitchFamily="34" charset="0"/>
                <a:cs typeface="Calibri" panose="020F0502020204030204" pitchFamily="34" charset="0"/>
              </a:rPr>
              <a:t>300 Hz </a:t>
            </a:r>
            <a:r>
              <a:rPr lang="de-DE" sz="2000" dirty="0">
                <a:solidFill>
                  <a:schemeClr val="tx1"/>
                </a:solidFill>
                <a:latin typeface="Calibri" panose="020F0502020204030204" pitchFamily="34" charset="0"/>
                <a:cs typeface="Calibri" panose="020F0502020204030204" pitchFamily="34" charset="0"/>
              </a:rPr>
              <a:t>and </a:t>
            </a:r>
            <a:r>
              <a:rPr lang="de-DE" sz="2000" b="1" dirty="0">
                <a:solidFill>
                  <a:schemeClr val="tx1"/>
                </a:solidFill>
                <a:latin typeface="Calibri" panose="020F0502020204030204" pitchFamily="34" charset="0"/>
                <a:cs typeface="Calibri" panose="020F0502020204030204" pitchFamily="34" charset="0"/>
              </a:rPr>
              <a:t>500 Hz </a:t>
            </a:r>
            <a:r>
              <a:rPr lang="de-DE" sz="2000" dirty="0" err="1">
                <a:solidFill>
                  <a:schemeClr val="tx1"/>
                </a:solidFill>
                <a:latin typeface="Calibri" panose="020F0502020204030204" pitchFamily="34" charset="0"/>
                <a:cs typeface="Calibri" panose="020F0502020204030204" pitchFamily="34" charset="0"/>
              </a:rPr>
              <a:t>precision</a:t>
            </a:r>
            <a:r>
              <a:rPr lang="de-DE" sz="2000" dirty="0">
                <a:solidFill>
                  <a:schemeClr val="tx1"/>
                </a:solidFill>
                <a:latin typeface="Calibri" panose="020F0502020204030204" pitchFamily="34" charset="0"/>
                <a:cs typeface="Calibri" panose="020F0502020204030204" pitchFamily="34" charset="0"/>
              </a:rPr>
              <a:t> </a:t>
            </a:r>
            <a:br>
              <a:rPr lang="de-DE" sz="2000" dirty="0">
                <a:solidFill>
                  <a:schemeClr val="tx1"/>
                </a:solidFill>
                <a:latin typeface="Calibri" panose="020F0502020204030204" pitchFamily="34" charset="0"/>
                <a:cs typeface="Calibri" panose="020F0502020204030204" pitchFamily="34" charset="0"/>
              </a:rPr>
            </a:br>
            <a:endParaRPr lang="de-DE" sz="2000" dirty="0">
              <a:solidFill>
                <a:schemeClr val="tx1"/>
              </a:solidFill>
              <a:latin typeface="Calibri" panose="020F0502020204030204" pitchFamily="34" charset="0"/>
              <a:cs typeface="Calibri" panose="020F0502020204030204" pitchFamily="34" charset="0"/>
            </a:endParaRPr>
          </a:p>
          <a:p>
            <a:r>
              <a:rPr lang="de-DE" sz="2000" b="1" dirty="0">
                <a:solidFill>
                  <a:schemeClr val="tx1"/>
                </a:solidFill>
                <a:latin typeface="Calibri" panose="020F0502020204030204" pitchFamily="34" charset="0"/>
                <a:cs typeface="Calibri" panose="020F0502020204030204" pitchFamily="34" charset="0"/>
              </a:rPr>
              <a:t>PTB:   3 Hz</a:t>
            </a:r>
            <a:r>
              <a:rPr lang="de-DE" sz="2000" dirty="0">
                <a:solidFill>
                  <a:schemeClr val="tx1"/>
                </a:solidFill>
                <a:latin typeface="Calibri" panose="020F0502020204030204" pitchFamily="34" charset="0"/>
                <a:cs typeface="Calibri" panose="020F0502020204030204" pitchFamily="34" charset="0"/>
              </a:rPr>
              <a:t> (</a:t>
            </a:r>
            <a:r>
              <a:rPr lang="de-DE" sz="2000" dirty="0">
                <a:solidFill>
                  <a:srgbClr val="0033CC"/>
                </a:solidFill>
                <a:latin typeface="Calibri" panose="020F0502020204030204" pitchFamily="34" charset="0"/>
                <a:cs typeface="Calibri" panose="020F0502020204030204" pitchFamily="34" charset="0"/>
              </a:rPr>
              <a:t>E2</a:t>
            </a:r>
            <a:r>
              <a:rPr lang="de-DE" sz="2000" dirty="0">
                <a:solidFill>
                  <a:schemeClr val="tx1"/>
                </a:solidFill>
                <a:latin typeface="Calibri" panose="020F0502020204030204" pitchFamily="34" charset="0"/>
                <a:cs typeface="Calibri" panose="020F0502020204030204" pitchFamily="34" charset="0"/>
              </a:rPr>
              <a:t>) </a:t>
            </a:r>
            <a:r>
              <a:rPr lang="de-DE" sz="2000" dirty="0">
                <a:latin typeface="Calibri" panose="020F0502020204030204" pitchFamily="34" charset="0"/>
                <a:cs typeface="Calibri" panose="020F0502020204030204" pitchFamily="34" charset="0"/>
              </a:rPr>
              <a:t>a</a:t>
            </a:r>
            <a:r>
              <a:rPr lang="de-DE" sz="2000" dirty="0">
                <a:solidFill>
                  <a:schemeClr val="tx1"/>
                </a:solidFill>
                <a:latin typeface="Calibri" panose="020F0502020204030204" pitchFamily="34" charset="0"/>
                <a:cs typeface="Calibri" panose="020F0502020204030204" pitchFamily="34" charset="0"/>
              </a:rPr>
              <a:t>nd </a:t>
            </a:r>
            <a:r>
              <a:rPr lang="de-DE" sz="2000" b="1" dirty="0">
                <a:solidFill>
                  <a:schemeClr val="tx1"/>
                </a:solidFill>
                <a:latin typeface="Calibri" panose="020F0502020204030204" pitchFamily="34" charset="0"/>
                <a:cs typeface="Calibri" panose="020F0502020204030204" pitchFamily="34" charset="0"/>
              </a:rPr>
              <a:t>16 Hz</a:t>
            </a:r>
            <a:r>
              <a:rPr lang="de-DE" sz="2000" dirty="0">
                <a:solidFill>
                  <a:schemeClr val="tx1"/>
                </a:solidFill>
                <a:latin typeface="Calibri" panose="020F0502020204030204" pitchFamily="34" charset="0"/>
                <a:cs typeface="Calibri" panose="020F0502020204030204" pitchFamily="34" charset="0"/>
              </a:rPr>
              <a:t> (</a:t>
            </a:r>
            <a:r>
              <a:rPr lang="de-DE" sz="2000" dirty="0">
                <a:solidFill>
                  <a:srgbClr val="FF0000"/>
                </a:solidFill>
                <a:latin typeface="Calibri" panose="020F0502020204030204" pitchFamily="34" charset="0"/>
                <a:cs typeface="Calibri" panose="020F0502020204030204" pitchFamily="34" charset="0"/>
              </a:rPr>
              <a:t>E3</a:t>
            </a:r>
            <a:r>
              <a:rPr lang="de-DE" sz="2000" dirty="0">
                <a:solidFill>
                  <a:schemeClr val="tx1"/>
                </a:solidFill>
                <a:latin typeface="Calibri" panose="020F0502020204030204" pitchFamily="34" charset="0"/>
                <a:cs typeface="Calibri" panose="020F0502020204030204" pitchFamily="34" charset="0"/>
              </a:rPr>
              <a:t>)  </a:t>
            </a:r>
            <a:r>
              <a:rPr lang="de-DE" sz="2000" dirty="0" err="1">
                <a:solidFill>
                  <a:schemeClr val="tx1"/>
                </a:solidFill>
                <a:latin typeface="Calibri" panose="020F0502020204030204" pitchFamily="34" charset="0"/>
                <a:cs typeface="Calibri" panose="020F0502020204030204" pitchFamily="34" charset="0"/>
              </a:rPr>
              <a:t>achieved</a:t>
            </a:r>
            <a:r>
              <a:rPr lang="de-DE" sz="2000" dirty="0">
                <a:solidFill>
                  <a:schemeClr val="tx1"/>
                </a:solidFill>
                <a:latin typeface="Calibri" panose="020F0502020204030204" pitchFamily="34" charset="0"/>
                <a:cs typeface="Calibri" panose="020F0502020204030204" pitchFamily="34" charset="0"/>
              </a:rPr>
              <a:t> </a:t>
            </a:r>
          </a:p>
          <a:p>
            <a:endParaRPr lang="de-DE" sz="2000" dirty="0">
              <a:solidFill>
                <a:schemeClr val="tx1"/>
              </a:solidFill>
              <a:latin typeface="Calibri" panose="020F0502020204030204" pitchFamily="34" charset="0"/>
              <a:cs typeface="Calibri" panose="020F0502020204030204" pitchFamily="34" charset="0"/>
              <a:sym typeface="Wingdings" panose="05000000000000000000" pitchFamily="2" charset="2"/>
            </a:endParaRPr>
          </a:p>
          <a:p>
            <a:r>
              <a:rPr lang="de-DE" sz="2000" b="1" dirty="0">
                <a:latin typeface="Calibri" panose="020F0502020204030204" pitchFamily="34" charset="0"/>
                <a:cs typeface="Calibri" panose="020F0502020204030204" pitchFamily="34" charset="0"/>
                <a:sym typeface="Wingdings" panose="05000000000000000000" pitchFamily="2" charset="2"/>
              </a:rPr>
              <a:t> 86 </a:t>
            </a:r>
            <a:r>
              <a:rPr lang="de-DE" sz="2000" b="1" dirty="0" err="1">
                <a:latin typeface="Calibri" panose="020F0502020204030204" pitchFamily="34" charset="0"/>
                <a:cs typeface="Calibri" panose="020F0502020204030204" pitchFamily="34" charset="0"/>
                <a:sym typeface="Wingdings" panose="05000000000000000000" pitchFamily="2" charset="2"/>
              </a:rPr>
              <a:t>sigma</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signal</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for</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second</a:t>
            </a:r>
            <a:r>
              <a:rPr lang="de-DE" sz="2000" b="1" dirty="0">
                <a:latin typeface="Calibri" panose="020F0502020204030204" pitchFamily="34" charset="0"/>
                <a:cs typeface="Calibri" panose="020F0502020204030204" pitchFamily="34" charset="0"/>
                <a:sym typeface="Wingdings" panose="05000000000000000000" pitchFamily="2" charset="2"/>
              </a:rPr>
              <a:t> source </a:t>
            </a:r>
            <a:r>
              <a:rPr lang="de-DE" sz="2000" b="1" dirty="0" err="1">
                <a:latin typeface="Calibri" panose="020F0502020204030204" pitchFamily="34" charset="0"/>
                <a:cs typeface="Calibri" panose="020F0502020204030204" pitchFamily="34" charset="0"/>
                <a:sym typeface="Wingdings" panose="05000000000000000000" pitchFamily="2" charset="2"/>
              </a:rPr>
              <a:t>of</a:t>
            </a:r>
            <a:r>
              <a:rPr lang="de-DE" sz="2000" b="1" dirty="0">
                <a:latin typeface="Calibri" panose="020F0502020204030204" pitchFamily="34" charset="0"/>
                <a:cs typeface="Calibri" panose="020F0502020204030204" pitchFamily="34" charset="0"/>
                <a:sym typeface="Wingdings" panose="05000000000000000000" pitchFamily="2" charset="2"/>
              </a:rPr>
              <a:t> non-</a:t>
            </a:r>
            <a:r>
              <a:rPr lang="de-DE" sz="2000" b="1" dirty="0" err="1">
                <a:latin typeface="Calibri" panose="020F0502020204030204" pitchFamily="34" charset="0"/>
                <a:cs typeface="Calibri" panose="020F0502020204030204" pitchFamily="34" charset="0"/>
                <a:sym typeface="Wingdings" panose="05000000000000000000" pitchFamily="2" charset="2"/>
              </a:rPr>
              <a:t>linearity</a:t>
            </a:r>
            <a:endParaRPr lang="de-DE" sz="2000" b="1" dirty="0">
              <a:solidFill>
                <a:schemeClr val="tx1"/>
              </a:solidFill>
              <a:latin typeface="Calibri" panose="020F0502020204030204" pitchFamily="34" charset="0"/>
              <a:cs typeface="Calibri" panose="020F0502020204030204" pitchFamily="34" charset="0"/>
            </a:endParaRPr>
          </a:p>
        </p:txBody>
      </p:sp>
      <p:sp>
        <p:nvSpPr>
          <p:cNvPr id="3" name="Untertitel 2">
            <a:extLst>
              <a:ext uri="{FF2B5EF4-FFF2-40B4-BE49-F238E27FC236}">
                <a16:creationId xmlns:a16="http://schemas.microsoft.com/office/drawing/2014/main" id="{9E052E6D-61EC-472F-99D5-628F9F4204C3}"/>
              </a:ext>
            </a:extLst>
          </p:cNvPr>
          <p:cNvSpPr>
            <a:spLocks noGrp="1"/>
          </p:cNvSpPr>
          <p:nvPr>
            <p:ph type="subTitle" idx="1"/>
          </p:nvPr>
        </p:nvSpPr>
        <p:spPr>
          <a:xfrm>
            <a:off x="15322" y="-1264068"/>
            <a:ext cx="12192000" cy="761020"/>
          </a:xfrm>
        </p:spPr>
        <p:txBody>
          <a:bodyPr/>
          <a:lstStyle/>
          <a:p>
            <a:endParaRPr lang="de-DE" sz="3200" dirty="0"/>
          </a:p>
        </p:txBody>
      </p:sp>
      <p:sp>
        <p:nvSpPr>
          <p:cNvPr id="4" name="Textfeld 3">
            <a:extLst>
              <a:ext uri="{FF2B5EF4-FFF2-40B4-BE49-F238E27FC236}">
                <a16:creationId xmlns:a16="http://schemas.microsoft.com/office/drawing/2014/main" id="{5D36478E-2793-27FC-9218-B1447E6A72BA}"/>
              </a:ext>
            </a:extLst>
          </p:cNvPr>
          <p:cNvSpPr txBox="1"/>
          <p:nvPr/>
        </p:nvSpPr>
        <p:spPr>
          <a:xfrm>
            <a:off x="8254359" y="6093562"/>
            <a:ext cx="3510385" cy="430887"/>
          </a:xfrm>
          <a:prstGeom prst="rect">
            <a:avLst/>
          </a:prstGeom>
          <a:noFill/>
        </p:spPr>
        <p:txBody>
          <a:bodyPr wrap="none" rtlCol="0">
            <a:spAutoFit/>
          </a:bodyPr>
          <a:lstStyle/>
          <a:p>
            <a:r>
              <a:rPr lang="de-DE" sz="2200"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de-DE" sz="2200" dirty="0" err="1">
                <a:solidFill>
                  <a:schemeClr val="tx2"/>
                </a:solidFill>
                <a:latin typeface="Calibri" panose="020F0502020204030204" pitchFamily="34" charset="0"/>
                <a:cs typeface="Calibri" panose="020F0502020204030204" pitchFamily="34" charset="0"/>
                <a:sym typeface="Wingdings" panose="05000000000000000000" pitchFamily="2" charset="2"/>
              </a:rPr>
              <a:t>Manuscript</a:t>
            </a:r>
            <a:r>
              <a:rPr lang="de-DE" sz="2200" dirty="0">
                <a:solidFill>
                  <a:schemeClr val="tx2"/>
                </a:solidFill>
                <a:latin typeface="Calibri" panose="020F0502020204030204" pitchFamily="34" charset="0"/>
                <a:cs typeface="Calibri" panose="020F0502020204030204" pitchFamily="34" charset="0"/>
                <a:sym typeface="Wingdings" panose="05000000000000000000" pitchFamily="2" charset="2"/>
              </a:rPr>
              <a:t> in </a:t>
            </a:r>
            <a:r>
              <a:rPr lang="de-DE" sz="2200" dirty="0" err="1">
                <a:solidFill>
                  <a:schemeClr val="tx2"/>
                </a:solidFill>
                <a:latin typeface="Calibri" panose="020F0502020204030204" pitchFamily="34" charset="0"/>
                <a:cs typeface="Calibri" panose="020F0502020204030204" pitchFamily="34" charset="0"/>
                <a:sym typeface="Wingdings" panose="05000000000000000000" pitchFamily="2" charset="2"/>
              </a:rPr>
              <a:t>preparation</a:t>
            </a:r>
            <a:endParaRPr lang="de-DE" sz="2200" dirty="0">
              <a:solidFill>
                <a:schemeClr val="tx2"/>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74149638"/>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8770F628-762F-476D-927B-F77A5C781C78}"/>
              </a:ext>
            </a:extLst>
          </p:cNvPr>
          <p:cNvSpPr/>
          <p:nvPr/>
        </p:nvSpPr>
        <p:spPr>
          <a:xfrm>
            <a:off x="0" y="0"/>
            <a:ext cx="12192000" cy="764704"/>
          </a:xfrm>
          <a:prstGeom prst="rect">
            <a:avLst/>
          </a:prstGeom>
          <a:solidFill>
            <a:srgbClr val="003D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58324"/>
              </a:solidFill>
            </a:endParaRPr>
          </a:p>
        </p:txBody>
      </p:sp>
      <p:sp>
        <p:nvSpPr>
          <p:cNvPr id="17" name="Text Box 10">
            <a:extLst>
              <a:ext uri="{FF2B5EF4-FFF2-40B4-BE49-F238E27FC236}">
                <a16:creationId xmlns:a16="http://schemas.microsoft.com/office/drawing/2014/main" id="{3E09A3D4-9A62-47EA-8C84-4A6EA4A26060}"/>
              </a:ext>
            </a:extLst>
          </p:cNvPr>
          <p:cNvSpPr txBox="1">
            <a:spLocks noChangeArrowheads="1"/>
          </p:cNvSpPr>
          <p:nvPr/>
        </p:nvSpPr>
        <p:spPr bwMode="auto">
          <a:xfrm>
            <a:off x="0" y="89965"/>
            <a:ext cx="11890178"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en-US" altLang="de-DE" b="1" dirty="0">
                <a:solidFill>
                  <a:schemeClr val="bg1">
                    <a:lumMod val="95000"/>
                  </a:schemeClr>
                </a:solidFill>
                <a:latin typeface="Calibri" pitchFamily="34" charset="0"/>
              </a:rPr>
              <a:t>Frequency-normalized King plot – Yb</a:t>
            </a:r>
            <a:r>
              <a:rPr lang="en-US" altLang="de-DE" b="1" baseline="30000" dirty="0">
                <a:solidFill>
                  <a:schemeClr val="bg1">
                    <a:lumMod val="95000"/>
                  </a:schemeClr>
                </a:solidFill>
                <a:latin typeface="Calibri" pitchFamily="34" charset="0"/>
              </a:rPr>
              <a:t>+ </a:t>
            </a:r>
            <a:r>
              <a:rPr lang="en-US" altLang="de-DE" b="1" dirty="0">
                <a:solidFill>
                  <a:schemeClr val="bg1">
                    <a:lumMod val="95000"/>
                  </a:schemeClr>
                </a:solidFill>
                <a:latin typeface="Calibri" pitchFamily="34" charset="0"/>
              </a:rPr>
              <a:t>lines versus Yb neutral 578 nm </a:t>
            </a:r>
            <a:endParaRPr lang="de-DE" altLang="de-DE" b="1" dirty="0">
              <a:solidFill>
                <a:schemeClr val="bg1">
                  <a:lumMod val="95000"/>
                </a:schemeClr>
              </a:solidFill>
              <a:latin typeface="Calibri" pitchFamily="34" charset="0"/>
            </a:endParaRPr>
          </a:p>
        </p:txBody>
      </p:sp>
      <p:pic>
        <p:nvPicPr>
          <p:cNvPr id="5" name="Grafik 4">
            <a:extLst>
              <a:ext uri="{FF2B5EF4-FFF2-40B4-BE49-F238E27FC236}">
                <a16:creationId xmlns:a16="http://schemas.microsoft.com/office/drawing/2014/main" id="{EBA031FC-F2FC-4F9E-8CE4-8ED527EB39EA}"/>
              </a:ext>
            </a:extLst>
          </p:cNvPr>
          <p:cNvPicPr>
            <a:picLocks noChangeAspect="1"/>
          </p:cNvPicPr>
          <p:nvPr/>
        </p:nvPicPr>
        <p:blipFill rotWithShape="1">
          <a:blip r:embed="rId4"/>
          <a:srcRect b="24070"/>
          <a:stretch/>
        </p:blipFill>
        <p:spPr>
          <a:xfrm>
            <a:off x="987056" y="1153659"/>
            <a:ext cx="9916066" cy="4728981"/>
          </a:xfrm>
          <a:prstGeom prst="rect">
            <a:avLst/>
          </a:prstGeom>
        </p:spPr>
      </p:pic>
      <p:sp>
        <p:nvSpPr>
          <p:cNvPr id="22" name="Textfeld 21">
            <a:extLst>
              <a:ext uri="{FF2B5EF4-FFF2-40B4-BE49-F238E27FC236}">
                <a16:creationId xmlns:a16="http://schemas.microsoft.com/office/drawing/2014/main" id="{887F7BA8-723F-4BF9-A1EB-B95A4D288967}"/>
              </a:ext>
            </a:extLst>
          </p:cNvPr>
          <p:cNvSpPr txBox="1"/>
          <p:nvPr/>
        </p:nvSpPr>
        <p:spPr>
          <a:xfrm>
            <a:off x="166686" y="6271595"/>
            <a:ext cx="8902065" cy="369332"/>
          </a:xfrm>
          <a:prstGeom prst="rect">
            <a:avLst/>
          </a:prstGeom>
          <a:noFill/>
        </p:spPr>
        <p:txBody>
          <a:bodyPr wrap="square">
            <a:spAutoFit/>
          </a:bodyPr>
          <a:lstStyle/>
          <a:p>
            <a:r>
              <a:rPr lang="en-GB" dirty="0">
                <a:latin typeface="Calibri" panose="020F0502020204030204" pitchFamily="34" charset="0"/>
                <a:cs typeface="Calibri" panose="020F0502020204030204" pitchFamily="34" charset="0"/>
              </a:rPr>
              <a:t>578 nm data from Koki Ono, et al., </a:t>
            </a:r>
            <a:r>
              <a:rPr lang="en-GB" i="1" dirty="0" err="1">
                <a:latin typeface="Calibri" panose="020F0502020204030204" pitchFamily="34" charset="0"/>
                <a:cs typeface="Calibri" panose="020F0502020204030204" pitchFamily="34" charset="0"/>
              </a:rPr>
              <a:t>Phy</a:t>
            </a:r>
            <a:r>
              <a:rPr lang="en-GB" i="1" dirty="0">
                <a:latin typeface="Calibri" panose="020F0502020204030204" pitchFamily="34" charset="0"/>
                <a:cs typeface="Calibri" panose="020F0502020204030204" pitchFamily="34" charset="0"/>
              </a:rPr>
              <a:t>. Rev. X</a:t>
            </a:r>
            <a:r>
              <a:rPr lang="en-GB" dirty="0">
                <a:latin typeface="Calibri" panose="020F0502020204030204" pitchFamily="34" charset="0"/>
                <a:cs typeface="Calibri" panose="020F0502020204030204" pitchFamily="34" charset="0"/>
              </a:rPr>
              <a:t> </a:t>
            </a:r>
            <a:r>
              <a:rPr lang="en-GB" b="1" dirty="0">
                <a:latin typeface="Calibri" panose="020F0502020204030204" pitchFamily="34" charset="0"/>
                <a:cs typeface="Calibri" panose="020F0502020204030204" pitchFamily="34" charset="0"/>
              </a:rPr>
              <a:t>12</a:t>
            </a:r>
            <a:r>
              <a:rPr lang="en-GB" dirty="0">
                <a:latin typeface="Calibri" panose="020F0502020204030204" pitchFamily="34" charset="0"/>
                <a:cs typeface="Calibri" panose="020F0502020204030204" pitchFamily="34" charset="0"/>
              </a:rPr>
              <a:t>, 021033 (2022)</a:t>
            </a:r>
            <a:endParaRPr lang="de-DE" dirty="0">
              <a:latin typeface="Calibri" panose="020F0502020204030204" pitchFamily="34" charset="0"/>
              <a:cs typeface="Calibri" panose="020F0502020204030204" pitchFamily="34" charset="0"/>
            </a:endParaRPr>
          </a:p>
        </p:txBody>
      </p:sp>
      <p:sp>
        <p:nvSpPr>
          <p:cNvPr id="2" name="Textfeld 1">
            <a:extLst>
              <a:ext uri="{FF2B5EF4-FFF2-40B4-BE49-F238E27FC236}">
                <a16:creationId xmlns:a16="http://schemas.microsoft.com/office/drawing/2014/main" id="{6551519B-994C-6369-0DD9-E3D6818DF532}"/>
              </a:ext>
            </a:extLst>
          </p:cNvPr>
          <p:cNvSpPr txBox="1"/>
          <p:nvPr/>
        </p:nvSpPr>
        <p:spPr>
          <a:xfrm flipH="1">
            <a:off x="8089580" y="5996965"/>
            <a:ext cx="4300063" cy="369332"/>
          </a:xfrm>
          <a:prstGeom prst="rect">
            <a:avLst/>
          </a:prstGeom>
          <a:noFill/>
        </p:spPr>
        <p:txBody>
          <a:bodyPr wrap="square" rtlCol="0">
            <a:spAutoFit/>
          </a:bodyPr>
          <a:lstStyle/>
          <a:p>
            <a:r>
              <a:rPr lang="de-DE" dirty="0">
                <a:latin typeface="Calibri" panose="020F0502020204030204" pitchFamily="34" charset="0"/>
                <a:cs typeface="Calibri" panose="020F0502020204030204" pitchFamily="34" charset="0"/>
              </a:rPr>
              <a:t>(</a:t>
            </a:r>
            <a:r>
              <a:rPr lang="de-DE" dirty="0" err="1">
                <a:latin typeface="Calibri" panose="020F0502020204030204" pitchFamily="34" charset="0"/>
                <a:cs typeface="Calibri" panose="020F0502020204030204" pitchFamily="34" charset="0"/>
              </a:rPr>
              <a:t>error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bars</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smaller</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than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data</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points</a:t>
            </a:r>
            <a:r>
              <a:rPr lang="de-DE" dirty="0">
                <a:latin typeface="Calibri" panose="020F0502020204030204" pitchFamily="34" charset="0"/>
                <a:cs typeface="Calibri" panose="020F0502020204030204" pitchFamily="34" charset="0"/>
              </a:rPr>
              <a:t>)</a:t>
            </a:r>
          </a:p>
        </p:txBody>
      </p:sp>
    </p:spTree>
    <p:custDataLst>
      <p:tags r:id="rId1"/>
    </p:custDataLst>
    <p:extLst>
      <p:ext uri="{BB962C8B-B14F-4D97-AF65-F5344CB8AC3E}">
        <p14:creationId xmlns:p14="http://schemas.microsoft.com/office/powerpoint/2010/main" val="146068221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hteck 3">
            <a:extLst>
              <a:ext uri="{FF2B5EF4-FFF2-40B4-BE49-F238E27FC236}">
                <a16:creationId xmlns:a16="http://schemas.microsoft.com/office/drawing/2014/main" id="{8770F628-762F-476D-927B-F77A5C781C78}"/>
              </a:ext>
            </a:extLst>
          </p:cNvPr>
          <p:cNvSpPr/>
          <p:nvPr/>
        </p:nvSpPr>
        <p:spPr>
          <a:xfrm>
            <a:off x="0" y="0"/>
            <a:ext cx="12192000" cy="764704"/>
          </a:xfrm>
          <a:prstGeom prst="rect">
            <a:avLst/>
          </a:prstGeom>
          <a:solidFill>
            <a:srgbClr val="003D8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E58324"/>
              </a:solidFill>
            </a:endParaRPr>
          </a:p>
        </p:txBody>
      </p:sp>
      <p:sp>
        <p:nvSpPr>
          <p:cNvPr id="17" name="Text Box 10">
            <a:extLst>
              <a:ext uri="{FF2B5EF4-FFF2-40B4-BE49-F238E27FC236}">
                <a16:creationId xmlns:a16="http://schemas.microsoft.com/office/drawing/2014/main" id="{3E09A3D4-9A62-47EA-8C84-4A6EA4A26060}"/>
              </a:ext>
            </a:extLst>
          </p:cNvPr>
          <p:cNvSpPr txBox="1">
            <a:spLocks noChangeArrowheads="1"/>
          </p:cNvSpPr>
          <p:nvPr/>
        </p:nvSpPr>
        <p:spPr bwMode="auto">
          <a:xfrm>
            <a:off x="0" y="89965"/>
            <a:ext cx="313797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defRPr/>
            </a:pPr>
            <a:r>
              <a:rPr lang="en-US" altLang="de-DE" b="1" dirty="0">
                <a:solidFill>
                  <a:schemeClr val="bg1">
                    <a:lumMod val="95000"/>
                  </a:schemeClr>
                </a:solidFill>
                <a:latin typeface="Calibri" pitchFamily="34" charset="0"/>
              </a:rPr>
              <a:t>King plot analysis</a:t>
            </a:r>
            <a:endParaRPr lang="de-DE" altLang="de-DE" b="1" dirty="0">
              <a:solidFill>
                <a:schemeClr val="bg1">
                  <a:lumMod val="95000"/>
                </a:schemeClr>
              </a:solidFill>
              <a:latin typeface="Calibri" pitchFamily="34" charset="0"/>
            </a:endParaRPr>
          </a:p>
        </p:txBody>
      </p:sp>
      <p:pic>
        <p:nvPicPr>
          <p:cNvPr id="69" name="Picture 68">
            <a:extLst>
              <a:ext uri="{FF2B5EF4-FFF2-40B4-BE49-F238E27FC236}">
                <a16:creationId xmlns:a16="http://schemas.microsoft.com/office/drawing/2014/main" id="{6087037A-0B3A-454B-A445-52F4F903947E}"/>
              </a:ext>
            </a:extLst>
          </p:cNvPr>
          <p:cNvPicPr>
            <a:picLocks noChangeAspect="1"/>
          </p:cNvPicPr>
          <p:nvPr/>
        </p:nvPicPr>
        <p:blipFill>
          <a:blip r:embed="rId4"/>
          <a:stretch>
            <a:fillRect/>
          </a:stretch>
        </p:blipFill>
        <p:spPr>
          <a:xfrm>
            <a:off x="6010627" y="2846168"/>
            <a:ext cx="6087571" cy="923328"/>
          </a:xfrm>
          <a:prstGeom prst="rect">
            <a:avLst/>
          </a:prstGeom>
        </p:spPr>
      </p:pic>
      <p:sp>
        <p:nvSpPr>
          <p:cNvPr id="6" name="TextBox 5">
            <a:extLst>
              <a:ext uri="{FF2B5EF4-FFF2-40B4-BE49-F238E27FC236}">
                <a16:creationId xmlns:a16="http://schemas.microsoft.com/office/drawing/2014/main" id="{11BA3783-279F-443A-99E8-464CD51AE97F}"/>
              </a:ext>
            </a:extLst>
          </p:cNvPr>
          <p:cNvSpPr txBox="1"/>
          <p:nvPr/>
        </p:nvSpPr>
        <p:spPr>
          <a:xfrm>
            <a:off x="6734028" y="4675638"/>
            <a:ext cx="4334905" cy="923330"/>
          </a:xfrm>
          <a:prstGeom prst="rect">
            <a:avLst/>
          </a:prstGeom>
          <a:noFill/>
        </p:spPr>
        <p:txBody>
          <a:bodyPr wrap="none" rtlCol="0">
            <a:spAutoFit/>
          </a:bodyPr>
          <a:lstStyle/>
          <a:p>
            <a:r>
              <a:rPr lang="en-GB" b="1" dirty="0">
                <a:latin typeface="Calibri" panose="020F0502020204030204" pitchFamily="34" charset="0"/>
                <a:cs typeface="Calibri" panose="020F0502020204030204" pitchFamily="34" charset="0"/>
              </a:rPr>
              <a:t>Normalize to the IS of a second transitions: </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Less sensitive to nuclear charge moment</a:t>
            </a:r>
          </a:p>
          <a:p>
            <a:pPr marL="285750" indent="-285750">
              <a:buFont typeface="Arial" panose="020B0604020202020204" pitchFamily="34" charset="0"/>
              <a:buChar char="•"/>
            </a:pPr>
            <a:r>
              <a:rPr lang="en-GB" dirty="0">
                <a:latin typeface="Calibri" panose="020F0502020204030204" pitchFamily="34" charset="0"/>
                <a:cs typeface="Calibri" panose="020F0502020204030204" pitchFamily="34" charset="0"/>
              </a:rPr>
              <a:t>Common mode effects drop out</a:t>
            </a:r>
            <a:endParaRPr lang="en-US" dirty="0">
              <a:latin typeface="Calibri" panose="020F0502020204030204" pitchFamily="34" charset="0"/>
              <a:cs typeface="Calibri" panose="020F0502020204030204" pitchFamily="34" charset="0"/>
            </a:endParaRP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685AF979-17D6-4C32-883F-64971C03FA2C}"/>
                  </a:ext>
                </a:extLst>
              </p:cNvPr>
              <p:cNvSpPr txBox="1"/>
              <p:nvPr/>
            </p:nvSpPr>
            <p:spPr>
              <a:xfrm>
                <a:off x="6778853" y="3976995"/>
                <a:ext cx="4322273" cy="405176"/>
              </a:xfrm>
              <a:prstGeom prst="rect">
                <a:avLst/>
              </a:prstGeom>
              <a:noFill/>
            </p:spPr>
            <p:txBody>
              <a:bodyPr wrap="none" lIns="0" tIns="0" rIns="0" bIns="0" rtlCol="0">
                <a:spAutoFit/>
              </a:bodyPr>
              <a:lstStyle/>
              <a:p>
                <a14:m>
                  <m:oMath xmlns:m="http://schemas.openxmlformats.org/officeDocument/2006/math">
                    <m:acc>
                      <m:accPr>
                        <m:chr m:val="̅"/>
                        <m:ctrlPr>
                          <a:rPr lang="en-GB" b="0" i="1" smtClean="0">
                            <a:latin typeface="Cambria Math" panose="02040503050406030204" pitchFamily="18" charset="0"/>
                          </a:rPr>
                        </m:ctrlPr>
                      </m:accPr>
                      <m:e>
                        <m:r>
                          <a:rPr lang="en-GB" b="0" i="1" smtClean="0">
                            <a:latin typeface="Cambria Math" panose="02040503050406030204" pitchFamily="18" charset="0"/>
                          </a:rPr>
                          <m:t>𝑥</m:t>
                        </m:r>
                      </m:e>
                    </m:acc>
                    <m:r>
                      <a:rPr lang="en-GB" b="0" i="1" smtClean="0">
                        <a:latin typeface="Cambria Math" panose="02040503050406030204" pitchFamily="18" charset="0"/>
                      </a:rPr>
                      <m:t>→</m:t>
                    </m:r>
                    <m:f>
                      <m:fPr>
                        <m:ctrlPr>
                          <a:rPr lang="en-GB" b="0" i="1" smtClean="0">
                            <a:latin typeface="Cambria Math" panose="02040503050406030204" pitchFamily="18" charset="0"/>
                          </a:rPr>
                        </m:ctrlPr>
                      </m:fPr>
                      <m:num>
                        <m:r>
                          <a:rPr lang="en-GB" b="0" i="1" smtClean="0">
                            <a:latin typeface="Cambria Math" panose="02040503050406030204" pitchFamily="18" charset="0"/>
                          </a:rPr>
                          <m:t>𝑥</m:t>
                        </m:r>
                      </m:num>
                      <m:den>
                        <m:r>
                          <m:rPr>
                            <m:sty m:val="p"/>
                          </m:rPr>
                          <a:rPr lang="en-GB" b="0" i="0" smtClean="0">
                            <a:latin typeface="Cambria Math" panose="02040503050406030204" pitchFamily="18" charset="0"/>
                          </a:rPr>
                          <m:t>second</m:t>
                        </m:r>
                        <m:r>
                          <a:rPr lang="en-GB" b="0" i="0" smtClean="0">
                            <a:latin typeface="Cambria Math" panose="02040503050406030204" pitchFamily="18" charset="0"/>
                          </a:rPr>
                          <m:t> </m:t>
                        </m:r>
                        <m:r>
                          <m:rPr>
                            <m:sty m:val="p"/>
                          </m:rPr>
                          <a:rPr lang="en-GB" b="0" i="0" smtClean="0">
                            <a:latin typeface="Cambria Math" panose="02040503050406030204" pitchFamily="18" charset="0"/>
                          </a:rPr>
                          <m:t>transition</m:t>
                        </m:r>
                        <m:r>
                          <a:rPr lang="en-GB" b="0" i="0" smtClean="0">
                            <a:latin typeface="Cambria Math" panose="02040503050406030204" pitchFamily="18" charset="0"/>
                          </a:rPr>
                          <m:t> </m:t>
                        </m:r>
                        <m:r>
                          <m:rPr>
                            <m:sty m:val="p"/>
                          </m:rPr>
                          <a:rPr lang="en-GB" b="0" i="0" smtClean="0">
                            <a:latin typeface="Cambria Math" panose="02040503050406030204" pitchFamily="18" charset="0"/>
                          </a:rPr>
                          <m:t>isotope</m:t>
                        </m:r>
                        <m:r>
                          <a:rPr lang="en-GB" b="0" i="0" smtClean="0">
                            <a:latin typeface="Cambria Math" panose="02040503050406030204" pitchFamily="18" charset="0"/>
                          </a:rPr>
                          <m:t> </m:t>
                        </m:r>
                        <m:r>
                          <m:rPr>
                            <m:sty m:val="p"/>
                          </m:rPr>
                          <a:rPr lang="en-GB" b="0" i="0" smtClean="0">
                            <a:latin typeface="Cambria Math" panose="02040503050406030204" pitchFamily="18" charset="0"/>
                          </a:rPr>
                          <m:t>frequency</m:t>
                        </m:r>
                        <m:r>
                          <a:rPr lang="en-GB" b="0" i="0" smtClean="0">
                            <a:latin typeface="Cambria Math" panose="02040503050406030204" pitchFamily="18" charset="0"/>
                          </a:rPr>
                          <m:t> </m:t>
                        </m:r>
                        <m:r>
                          <m:rPr>
                            <m:sty m:val="p"/>
                          </m:rPr>
                          <a:rPr lang="en-GB" b="0" i="0" smtClean="0">
                            <a:latin typeface="Cambria Math" panose="02040503050406030204" pitchFamily="18" charset="0"/>
                          </a:rPr>
                          <m:t>difference</m:t>
                        </m:r>
                        <m:r>
                          <a:rPr lang="en-GB" b="0" i="0" smtClean="0">
                            <a:latin typeface="Cambria Math" panose="02040503050406030204" pitchFamily="18" charset="0"/>
                          </a:rPr>
                          <m:t> </m:t>
                        </m:r>
                      </m:den>
                    </m:f>
                  </m:oMath>
                </a14:m>
                <a:r>
                  <a:rPr lang="en-US" dirty="0">
                    <a:latin typeface="Calibri" panose="020F0502020204030204" pitchFamily="34" charset="0"/>
                    <a:cs typeface="Calibri" panose="020F0502020204030204" pitchFamily="34" charset="0"/>
                  </a:rPr>
                  <a:t> </a:t>
                </a:r>
              </a:p>
            </p:txBody>
          </p:sp>
        </mc:Choice>
        <mc:Fallback xmlns="">
          <p:sp>
            <p:nvSpPr>
              <p:cNvPr id="7" name="TextBox 6">
                <a:extLst>
                  <a:ext uri="{FF2B5EF4-FFF2-40B4-BE49-F238E27FC236}">
                    <a16:creationId xmlns:a16="http://schemas.microsoft.com/office/drawing/2014/main" id="{685AF979-17D6-4C32-883F-64971C03FA2C}"/>
                  </a:ext>
                </a:extLst>
              </p:cNvPr>
              <p:cNvSpPr txBox="1">
                <a:spLocks noRot="1" noChangeAspect="1" noMove="1" noResize="1" noEditPoints="1" noAdjustHandles="1" noChangeArrowheads="1" noChangeShapeType="1" noTextEdit="1"/>
              </p:cNvSpPr>
              <p:nvPr/>
            </p:nvSpPr>
            <p:spPr>
              <a:xfrm>
                <a:off x="6778853" y="3976995"/>
                <a:ext cx="4322273" cy="405176"/>
              </a:xfrm>
              <a:prstGeom prst="rect">
                <a:avLst/>
              </a:prstGeom>
              <a:blipFill>
                <a:blip r:embed="rId5"/>
                <a:stretch>
                  <a:fillRect l="-1410" b="-19403"/>
                </a:stretch>
              </a:blipFill>
            </p:spPr>
            <p:txBody>
              <a:bodyPr/>
              <a:lstStyle/>
              <a:p>
                <a:r>
                  <a:rPr lang="de-DE">
                    <a:noFill/>
                  </a:rPr>
                  <a:t> </a:t>
                </a:r>
              </a:p>
            </p:txBody>
          </p:sp>
        </mc:Fallback>
      </mc:AlternateContent>
      <p:sp>
        <p:nvSpPr>
          <p:cNvPr id="8" name="TextBox 7">
            <a:extLst>
              <a:ext uri="{FF2B5EF4-FFF2-40B4-BE49-F238E27FC236}">
                <a16:creationId xmlns:a16="http://schemas.microsoft.com/office/drawing/2014/main" id="{66498D3F-EA8D-46AD-8C07-FAA973ED81B5}"/>
              </a:ext>
            </a:extLst>
          </p:cNvPr>
          <p:cNvSpPr txBox="1"/>
          <p:nvPr/>
        </p:nvSpPr>
        <p:spPr>
          <a:xfrm>
            <a:off x="49573" y="6320392"/>
            <a:ext cx="6729280" cy="276999"/>
          </a:xfrm>
          <a:prstGeom prst="rect">
            <a:avLst/>
          </a:prstGeom>
          <a:noFill/>
        </p:spPr>
        <p:txBody>
          <a:bodyPr wrap="square" rtlCol="0">
            <a:spAutoFit/>
          </a:bodyPr>
          <a:lstStyle/>
          <a:p>
            <a:r>
              <a:rPr lang="en-GB" sz="1200" dirty="0">
                <a:latin typeface="Calibri" panose="020F0502020204030204" pitchFamily="34" charset="0"/>
                <a:cs typeface="Calibri" panose="020F0502020204030204" pitchFamily="34" charset="0"/>
              </a:rPr>
              <a:t>J. C. </a:t>
            </a:r>
            <a:r>
              <a:rPr lang="en-GB" sz="1200" dirty="0" err="1">
                <a:latin typeface="Calibri" panose="020F0502020204030204" pitchFamily="34" charset="0"/>
                <a:cs typeface="Calibri" panose="020F0502020204030204" pitchFamily="34" charset="0"/>
              </a:rPr>
              <a:t>Berengut</a:t>
            </a:r>
            <a:r>
              <a:rPr lang="en-GB" sz="1200" dirty="0">
                <a:latin typeface="Calibri" panose="020F0502020204030204" pitchFamily="34" charset="0"/>
                <a:cs typeface="Calibri" panose="020F0502020204030204" pitchFamily="34" charset="0"/>
              </a:rPr>
              <a:t>, et al., </a:t>
            </a:r>
            <a:r>
              <a:rPr lang="en-GB" sz="1200" i="1" dirty="0">
                <a:latin typeface="Calibri" panose="020F0502020204030204" pitchFamily="34" charset="0"/>
                <a:cs typeface="Calibri" panose="020F0502020204030204" pitchFamily="34" charset="0"/>
              </a:rPr>
              <a:t>Phys. Rev. Lett</a:t>
            </a:r>
            <a:r>
              <a:rPr lang="en-GB" sz="1200" dirty="0">
                <a:latin typeface="Calibri" panose="020F0502020204030204" pitchFamily="34" charset="0"/>
                <a:cs typeface="Calibri" panose="020F0502020204030204" pitchFamily="34" charset="0"/>
              </a:rPr>
              <a:t>. </a:t>
            </a:r>
            <a:r>
              <a:rPr lang="en-GB" sz="1200" b="1" dirty="0">
                <a:latin typeface="Calibri" panose="020F0502020204030204" pitchFamily="34" charset="0"/>
                <a:cs typeface="Calibri" panose="020F0502020204030204" pitchFamily="34" charset="0"/>
              </a:rPr>
              <a:t>120</a:t>
            </a:r>
            <a:r>
              <a:rPr lang="en-GB" sz="1200" dirty="0">
                <a:latin typeface="Calibri" panose="020F0502020204030204" pitchFamily="34" charset="0"/>
                <a:cs typeface="Calibri" panose="020F0502020204030204" pitchFamily="34" charset="0"/>
              </a:rPr>
              <a:t>, 091801 (2018)</a:t>
            </a:r>
            <a:endParaRPr lang="en-US" sz="1200" dirty="0">
              <a:latin typeface="Calibri" panose="020F0502020204030204" pitchFamily="34" charset="0"/>
              <a:cs typeface="Calibri" panose="020F0502020204030204" pitchFamily="34" charset="0"/>
            </a:endParaRPr>
          </a:p>
        </p:txBody>
      </p:sp>
      <p:sp>
        <p:nvSpPr>
          <p:cNvPr id="11" name="Rectangle 10">
            <a:extLst>
              <a:ext uri="{FF2B5EF4-FFF2-40B4-BE49-F238E27FC236}">
                <a16:creationId xmlns:a16="http://schemas.microsoft.com/office/drawing/2014/main" id="{DA750FF8-4564-F04C-BDFD-60B81B6549F9}"/>
              </a:ext>
            </a:extLst>
          </p:cNvPr>
          <p:cNvSpPr/>
          <p:nvPr/>
        </p:nvSpPr>
        <p:spPr>
          <a:xfrm>
            <a:off x="5964133" y="2906457"/>
            <a:ext cx="2296464" cy="399845"/>
          </a:xfrm>
          <a:prstGeom prst="rect">
            <a:avLst/>
          </a:prstGeom>
          <a:solidFill>
            <a:srgbClr val="92D05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5" name="Rectangle 24">
            <a:extLst>
              <a:ext uri="{FF2B5EF4-FFF2-40B4-BE49-F238E27FC236}">
                <a16:creationId xmlns:a16="http://schemas.microsoft.com/office/drawing/2014/main" id="{1DD3E98D-F306-B244-82A9-CAD70764582C}"/>
              </a:ext>
            </a:extLst>
          </p:cNvPr>
          <p:cNvSpPr/>
          <p:nvPr/>
        </p:nvSpPr>
        <p:spPr>
          <a:xfrm>
            <a:off x="8508598" y="2906456"/>
            <a:ext cx="3053138" cy="399845"/>
          </a:xfrm>
          <a:prstGeom prst="rect">
            <a:avLst/>
          </a:prstGeom>
          <a:solidFill>
            <a:srgbClr val="FF000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6" name="Rectangle 25">
            <a:extLst>
              <a:ext uri="{FF2B5EF4-FFF2-40B4-BE49-F238E27FC236}">
                <a16:creationId xmlns:a16="http://schemas.microsoft.com/office/drawing/2014/main" id="{6D348D31-028A-0142-AE9B-384EBE536EA1}"/>
              </a:ext>
            </a:extLst>
          </p:cNvPr>
          <p:cNvSpPr/>
          <p:nvPr/>
        </p:nvSpPr>
        <p:spPr>
          <a:xfrm>
            <a:off x="6734028" y="3365685"/>
            <a:ext cx="1526569" cy="399845"/>
          </a:xfrm>
          <a:prstGeom prst="rect">
            <a:avLst/>
          </a:prstGeom>
          <a:solidFill>
            <a:srgbClr val="FF0000">
              <a:alpha val="1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4F7AAAC2-47B6-A04D-961D-E44790C03A19}"/>
              </a:ext>
            </a:extLst>
          </p:cNvPr>
          <p:cNvSpPr txBox="1"/>
          <p:nvPr/>
        </p:nvSpPr>
        <p:spPr>
          <a:xfrm>
            <a:off x="5553917" y="1073520"/>
            <a:ext cx="6313962" cy="1477328"/>
          </a:xfrm>
          <a:prstGeom prst="rect">
            <a:avLst/>
          </a:prstGeom>
          <a:noFill/>
        </p:spPr>
        <p:txBody>
          <a:bodyPr wrap="square" rtlCol="0">
            <a:spAutoFit/>
          </a:bodyPr>
          <a:lstStyle/>
          <a:p>
            <a:r>
              <a:rPr lang="en-US" b="1" dirty="0">
                <a:latin typeface="Calibri" panose="020F0502020204030204" pitchFamily="34" charset="0"/>
                <a:cs typeface="Calibri" panose="020F0502020204030204" pitchFamily="34" charset="0"/>
              </a:rPr>
              <a:t>King plot analysis: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Normalize to a second transition to eliminate the dominant terms</a:t>
            </a:r>
          </a:p>
          <a:p>
            <a:pPr marL="285750" indent="-285750">
              <a:buFont typeface="Arial" panose="020B0604020202020204" pitchFamily="34" charset="0"/>
              <a:buChar char="•"/>
            </a:pPr>
            <a:r>
              <a:rPr lang="en-US" dirty="0">
                <a:latin typeface="Calibri" panose="020F0502020204030204" pitchFamily="34" charset="0"/>
                <a:cs typeface="Calibri" panose="020F0502020204030204" pitchFamily="34" charset="0"/>
              </a:rPr>
              <a:t>Observe nonlinearities in King plot of two different transitions in at least 3 isotopes</a:t>
            </a: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378A6E9C-7A12-3440-BFF1-9F90E97CE796}"/>
                  </a:ext>
                </a:extLst>
              </p:cNvPr>
              <p:cNvSpPr txBox="1"/>
              <p:nvPr/>
            </p:nvSpPr>
            <p:spPr>
              <a:xfrm>
                <a:off x="6484630" y="2587139"/>
                <a:ext cx="1176732" cy="369332"/>
              </a:xfrm>
              <a:prstGeom prst="rect">
                <a:avLst/>
              </a:prstGeom>
              <a:noFill/>
            </p:spPr>
            <p:txBody>
              <a:bodyPr wrap="none" rtlCol="0">
                <a:spAutoFit/>
              </a:bodyPr>
              <a:lstStyle/>
              <a:p>
                <a:r>
                  <a:rPr lang="en-US" dirty="0">
                    <a:solidFill>
                      <a:srgbClr val="70AD47"/>
                    </a:solidFill>
                    <a:latin typeface="Calibri" panose="020F0502020204030204" pitchFamily="34" charset="0"/>
                    <a:cs typeface="Calibri" panose="020F0502020204030204" pitchFamily="34" charset="0"/>
                  </a:rPr>
                  <a:t>Linear in </a:t>
                </a:r>
                <a14:m>
                  <m:oMath xmlns:m="http://schemas.openxmlformats.org/officeDocument/2006/math">
                    <m:r>
                      <a:rPr lang="en-US" i="1" smtClean="0">
                        <a:solidFill>
                          <a:srgbClr val="70AD47"/>
                        </a:solidFill>
                        <a:latin typeface="Cambria Math" panose="02040503050406030204" pitchFamily="18" charset="0"/>
                        <a:ea typeface="Cambria Math" panose="02040503050406030204" pitchFamily="18" charset="0"/>
                      </a:rPr>
                      <m:t>𝜇</m:t>
                    </m:r>
                  </m:oMath>
                </a14:m>
                <a:endParaRPr lang="en-US" dirty="0">
                  <a:solidFill>
                    <a:srgbClr val="70AD47"/>
                  </a:solidFill>
                  <a:latin typeface="Calibri" panose="020F0502020204030204" pitchFamily="34" charset="0"/>
                  <a:cs typeface="Calibri" panose="020F0502020204030204" pitchFamily="34" charset="0"/>
                </a:endParaRPr>
              </a:p>
            </p:txBody>
          </p:sp>
        </mc:Choice>
        <mc:Fallback xmlns="">
          <p:sp>
            <p:nvSpPr>
              <p:cNvPr id="12" name="TextBox 11">
                <a:extLst>
                  <a:ext uri="{FF2B5EF4-FFF2-40B4-BE49-F238E27FC236}">
                    <a16:creationId xmlns:a16="http://schemas.microsoft.com/office/drawing/2014/main" id="{378A6E9C-7A12-3440-BFF1-9F90E97CE796}"/>
                  </a:ext>
                </a:extLst>
              </p:cNvPr>
              <p:cNvSpPr txBox="1">
                <a:spLocks noRot="1" noChangeAspect="1" noMove="1" noResize="1" noEditPoints="1" noAdjustHandles="1" noChangeArrowheads="1" noChangeShapeType="1" noTextEdit="1"/>
              </p:cNvSpPr>
              <p:nvPr/>
            </p:nvSpPr>
            <p:spPr>
              <a:xfrm>
                <a:off x="6484630" y="2587139"/>
                <a:ext cx="1176732" cy="369332"/>
              </a:xfrm>
              <a:prstGeom prst="rect">
                <a:avLst/>
              </a:prstGeom>
              <a:blipFill>
                <a:blip r:embed="rId6"/>
                <a:stretch>
                  <a:fillRect l="-4663" t="-8197" b="-24590"/>
                </a:stretch>
              </a:blipFill>
            </p:spPr>
            <p:txBody>
              <a:bodyPr/>
              <a:lstStyle/>
              <a:p>
                <a:r>
                  <a:rPr lang="de-DE">
                    <a:noFill/>
                  </a:rPr>
                  <a:t> </a:t>
                </a:r>
              </a:p>
            </p:txBody>
          </p:sp>
        </mc:Fallback>
      </mc:AlternateContent>
      <p:sp>
        <p:nvSpPr>
          <p:cNvPr id="31" name="TextBox 30">
            <a:extLst>
              <a:ext uri="{FF2B5EF4-FFF2-40B4-BE49-F238E27FC236}">
                <a16:creationId xmlns:a16="http://schemas.microsoft.com/office/drawing/2014/main" id="{6A4118EC-2F36-294B-90DF-42B94526D90A}"/>
              </a:ext>
            </a:extLst>
          </p:cNvPr>
          <p:cNvSpPr txBox="1"/>
          <p:nvPr/>
        </p:nvSpPr>
        <p:spPr>
          <a:xfrm>
            <a:off x="8439006" y="2579611"/>
            <a:ext cx="3223318" cy="369332"/>
          </a:xfrm>
          <a:prstGeom prst="rect">
            <a:avLst/>
          </a:prstGeom>
          <a:noFill/>
        </p:spPr>
        <p:txBody>
          <a:bodyPr wrap="none" rtlCol="0">
            <a:spAutoFit/>
          </a:bodyPr>
          <a:lstStyle/>
          <a:p>
            <a:r>
              <a:rPr lang="en-US" dirty="0">
                <a:solidFill>
                  <a:srgbClr val="FF0000"/>
                </a:solidFill>
                <a:latin typeface="Calibri" panose="020F0502020204030204" pitchFamily="34" charset="0"/>
                <a:cs typeface="Calibri" panose="020F0502020204030204" pitchFamily="34" charset="0"/>
              </a:rPr>
              <a:t>Possible nonlinear contributions</a:t>
            </a:r>
          </a:p>
        </p:txBody>
      </p:sp>
      <p:pic>
        <p:nvPicPr>
          <p:cNvPr id="22" name="Content Placeholder 6">
            <a:extLst>
              <a:ext uri="{FF2B5EF4-FFF2-40B4-BE49-F238E27FC236}">
                <a16:creationId xmlns:a16="http://schemas.microsoft.com/office/drawing/2014/main" id="{7CAFF73C-6757-1A48-BB11-62298E5472D3}"/>
              </a:ext>
            </a:extLst>
          </p:cNvPr>
          <p:cNvPicPr>
            <a:picLocks noChangeAspect="1"/>
          </p:cNvPicPr>
          <p:nvPr/>
        </p:nvPicPr>
        <p:blipFill>
          <a:blip r:embed="rId7"/>
          <a:stretch>
            <a:fillRect/>
          </a:stretch>
        </p:blipFill>
        <p:spPr>
          <a:xfrm>
            <a:off x="259239" y="1710712"/>
            <a:ext cx="4758216" cy="4351338"/>
          </a:xfrm>
          <a:prstGeom prst="rect">
            <a:avLst/>
          </a:prstGeom>
        </p:spPr>
      </p:pic>
      <p:sp>
        <p:nvSpPr>
          <p:cNvPr id="23" name="Rectangle 22">
            <a:extLst>
              <a:ext uri="{FF2B5EF4-FFF2-40B4-BE49-F238E27FC236}">
                <a16:creationId xmlns:a16="http://schemas.microsoft.com/office/drawing/2014/main" id="{C5210E77-5450-0E47-A295-C639D2E8B130}"/>
              </a:ext>
            </a:extLst>
          </p:cNvPr>
          <p:cNvSpPr/>
          <p:nvPr/>
        </p:nvSpPr>
        <p:spPr>
          <a:xfrm>
            <a:off x="364719" y="1190959"/>
            <a:ext cx="3342518" cy="369332"/>
          </a:xfrm>
          <a:prstGeom prst="rect">
            <a:avLst/>
          </a:prstGeom>
        </p:spPr>
        <p:txBody>
          <a:bodyPr wrap="none">
            <a:spAutoFit/>
          </a:bodyPr>
          <a:lstStyle/>
          <a:p>
            <a:r>
              <a:rPr lang="en-US" b="1" dirty="0">
                <a:latin typeface="Calibri" panose="020F0502020204030204" pitchFamily="34" charset="0"/>
                <a:cs typeface="Calibri" panose="020F0502020204030204" pitchFamily="34" charset="0"/>
              </a:rPr>
              <a:t>Possible bounds on a new boson</a:t>
            </a:r>
          </a:p>
        </p:txBody>
      </p:sp>
      <p:sp>
        <p:nvSpPr>
          <p:cNvPr id="2" name="Untertitel 1">
            <a:extLst>
              <a:ext uri="{FF2B5EF4-FFF2-40B4-BE49-F238E27FC236}">
                <a16:creationId xmlns:a16="http://schemas.microsoft.com/office/drawing/2014/main" id="{73538246-3454-5D79-C7AE-EB44F3EDABD8}"/>
              </a:ext>
            </a:extLst>
          </p:cNvPr>
          <p:cNvSpPr>
            <a:spLocks noGrp="1"/>
          </p:cNvSpPr>
          <p:nvPr>
            <p:ph type="subTitle" idx="1"/>
          </p:nvPr>
        </p:nvSpPr>
        <p:spPr/>
        <p:txBody>
          <a:bodyPr/>
          <a:lstStyle/>
          <a:p>
            <a:endParaRPr lang="de-DE" dirty="0"/>
          </a:p>
        </p:txBody>
      </p:sp>
      <p:sp>
        <p:nvSpPr>
          <p:cNvPr id="4" name="Textfeld 3">
            <a:extLst>
              <a:ext uri="{FF2B5EF4-FFF2-40B4-BE49-F238E27FC236}">
                <a16:creationId xmlns:a16="http://schemas.microsoft.com/office/drawing/2014/main" id="{B14308C0-652E-4AC9-89E9-2AF7DD5A6944}"/>
              </a:ext>
            </a:extLst>
          </p:cNvPr>
          <p:cNvSpPr txBox="1"/>
          <p:nvPr/>
        </p:nvSpPr>
        <p:spPr>
          <a:xfrm>
            <a:off x="8254359" y="6093562"/>
            <a:ext cx="3510385" cy="430887"/>
          </a:xfrm>
          <a:prstGeom prst="rect">
            <a:avLst/>
          </a:prstGeom>
          <a:noFill/>
        </p:spPr>
        <p:txBody>
          <a:bodyPr wrap="none" rtlCol="0">
            <a:spAutoFit/>
          </a:bodyPr>
          <a:lstStyle/>
          <a:p>
            <a:r>
              <a:rPr lang="de-DE" sz="2200" dirty="0">
                <a:solidFill>
                  <a:schemeClr val="tx2"/>
                </a:solidFill>
                <a:latin typeface="Calibri" panose="020F0502020204030204" pitchFamily="34" charset="0"/>
                <a:cs typeface="Calibri" panose="020F0502020204030204" pitchFamily="34" charset="0"/>
                <a:sym typeface="Wingdings" panose="05000000000000000000" pitchFamily="2" charset="2"/>
              </a:rPr>
              <a:t> </a:t>
            </a:r>
            <a:r>
              <a:rPr lang="de-DE" sz="2200" dirty="0" err="1">
                <a:solidFill>
                  <a:schemeClr val="tx2"/>
                </a:solidFill>
                <a:latin typeface="Calibri" panose="020F0502020204030204" pitchFamily="34" charset="0"/>
                <a:cs typeface="Calibri" panose="020F0502020204030204" pitchFamily="34" charset="0"/>
                <a:sym typeface="Wingdings" panose="05000000000000000000" pitchFamily="2" charset="2"/>
              </a:rPr>
              <a:t>Manuscript</a:t>
            </a:r>
            <a:r>
              <a:rPr lang="de-DE" sz="2200" dirty="0">
                <a:solidFill>
                  <a:schemeClr val="tx2"/>
                </a:solidFill>
                <a:latin typeface="Calibri" panose="020F0502020204030204" pitchFamily="34" charset="0"/>
                <a:cs typeface="Calibri" panose="020F0502020204030204" pitchFamily="34" charset="0"/>
                <a:sym typeface="Wingdings" panose="05000000000000000000" pitchFamily="2" charset="2"/>
              </a:rPr>
              <a:t> in </a:t>
            </a:r>
            <a:r>
              <a:rPr lang="de-DE" sz="2200" dirty="0" err="1">
                <a:solidFill>
                  <a:schemeClr val="tx2"/>
                </a:solidFill>
                <a:latin typeface="Calibri" panose="020F0502020204030204" pitchFamily="34" charset="0"/>
                <a:cs typeface="Calibri" panose="020F0502020204030204" pitchFamily="34" charset="0"/>
                <a:sym typeface="Wingdings" panose="05000000000000000000" pitchFamily="2" charset="2"/>
              </a:rPr>
              <a:t>preparation</a:t>
            </a:r>
            <a:endParaRPr lang="de-DE" sz="2200" dirty="0">
              <a:solidFill>
                <a:schemeClr val="tx2"/>
              </a:solidFill>
              <a:latin typeface="Calibri" panose="020F0502020204030204" pitchFamily="34" charset="0"/>
              <a:cs typeface="Calibri" panose="020F0502020204030204" pitchFamily="34" charset="0"/>
            </a:endParaRPr>
          </a:p>
        </p:txBody>
      </p:sp>
    </p:spTree>
    <p:custDataLst>
      <p:tags r:id="rId1"/>
    </p:custDataLst>
    <p:extLst>
      <p:ext uri="{BB962C8B-B14F-4D97-AF65-F5344CB8AC3E}">
        <p14:creationId xmlns:p14="http://schemas.microsoft.com/office/powerpoint/2010/main" val="2988188962"/>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0C0FBA38-7F3F-4A3A-9E2E-31E540840D2F}"/>
              </a:ext>
            </a:extLst>
          </p:cNvPr>
          <p:cNvSpPr>
            <a:spLocks noGrp="1"/>
          </p:cNvSpPr>
          <p:nvPr>
            <p:ph type="subTitle" idx="1"/>
          </p:nvPr>
        </p:nvSpPr>
        <p:spPr/>
        <p:txBody>
          <a:bodyPr/>
          <a:lstStyle/>
          <a:p>
            <a:endParaRPr lang="de-DE"/>
          </a:p>
        </p:txBody>
      </p:sp>
      <p:sp>
        <p:nvSpPr>
          <p:cNvPr id="3" name="Textfeld 2">
            <a:extLst>
              <a:ext uri="{FF2B5EF4-FFF2-40B4-BE49-F238E27FC236}">
                <a16:creationId xmlns:a16="http://schemas.microsoft.com/office/drawing/2014/main" id="{957E1E86-4B0F-4161-A008-6F0A54707BC8}"/>
              </a:ext>
            </a:extLst>
          </p:cNvPr>
          <p:cNvSpPr txBox="1"/>
          <p:nvPr/>
        </p:nvSpPr>
        <p:spPr>
          <a:xfrm flipH="1">
            <a:off x="535868" y="3184304"/>
            <a:ext cx="11378566" cy="1785104"/>
          </a:xfrm>
          <a:prstGeom prst="rect">
            <a:avLst/>
          </a:prstGeom>
          <a:noFill/>
        </p:spPr>
        <p:txBody>
          <a:bodyPr wrap="square" rtlCol="0">
            <a:spAutoFit/>
          </a:bodyPr>
          <a:lstStyle/>
          <a:p>
            <a:pPr>
              <a:spcAft>
                <a:spcPts val="600"/>
              </a:spcAft>
            </a:pPr>
            <a:endParaRPr lang="de-DE" b="1" dirty="0"/>
          </a:p>
          <a:p>
            <a:pPr>
              <a:spcAft>
                <a:spcPts val="600"/>
              </a:spcAft>
            </a:pPr>
            <a:r>
              <a:rPr lang="de-DE" b="1" dirty="0" err="1"/>
              <a:t>Acknowledged</a:t>
            </a:r>
            <a:r>
              <a:rPr lang="de-DE" b="1" dirty="0"/>
              <a:t> support and </a:t>
            </a:r>
            <a:r>
              <a:rPr lang="de-DE" b="1" dirty="0" err="1"/>
              <a:t>cooperation</a:t>
            </a:r>
            <a:r>
              <a:rPr lang="de-DE" b="1" dirty="0"/>
              <a:t> </a:t>
            </a:r>
            <a:r>
              <a:rPr lang="de-DE" b="1" dirty="0" err="1"/>
              <a:t>regarding</a:t>
            </a:r>
            <a:r>
              <a:rPr lang="de-DE" b="1" dirty="0"/>
              <a:t> </a:t>
            </a:r>
            <a:r>
              <a:rPr lang="de-DE" b="1" dirty="0" err="1"/>
              <a:t>clock</a:t>
            </a:r>
            <a:r>
              <a:rPr lang="de-DE" b="1" dirty="0"/>
              <a:t> </a:t>
            </a:r>
            <a:r>
              <a:rPr lang="de-DE" b="1" dirty="0" err="1"/>
              <a:t>campaignes</a:t>
            </a:r>
            <a:r>
              <a:rPr lang="de-DE" b="1" dirty="0"/>
              <a:t>:</a:t>
            </a:r>
            <a:endParaRPr lang="de-DE" dirty="0"/>
          </a:p>
          <a:p>
            <a:pPr marL="285750" indent="-285750">
              <a:spcAft>
                <a:spcPts val="600"/>
              </a:spcAft>
              <a:buFont typeface="Arial" panose="020B0604020202020204" pitchFamily="34" charset="0"/>
              <a:buChar char="•"/>
            </a:pPr>
            <a:r>
              <a:rPr lang="de-DE" dirty="0"/>
              <a:t>Stefan Weyers, Johannes Rahm, Erik </a:t>
            </a:r>
            <a:r>
              <a:rPr lang="de-DE" dirty="0" err="1"/>
              <a:t>Benkler</a:t>
            </a:r>
            <a:r>
              <a:rPr lang="de-DE" dirty="0"/>
              <a:t>, Burghard </a:t>
            </a:r>
            <a:r>
              <a:rPr lang="de-DE" dirty="0" err="1"/>
              <a:t>Lippardt</a:t>
            </a:r>
            <a:r>
              <a:rPr lang="de-DE" dirty="0"/>
              <a:t>, Thomas </a:t>
            </a:r>
            <a:r>
              <a:rPr lang="de-DE" dirty="0" err="1"/>
              <a:t>Legero</a:t>
            </a:r>
            <a:r>
              <a:rPr lang="de-DE" dirty="0"/>
              <a:t> (</a:t>
            </a:r>
            <a:r>
              <a:rPr lang="de-DE" b="1" dirty="0"/>
              <a:t>PTB</a:t>
            </a:r>
            <a:r>
              <a:rPr lang="de-DE" dirty="0"/>
              <a:t>)</a:t>
            </a:r>
          </a:p>
          <a:p>
            <a:pPr marL="285750" indent="-285750">
              <a:spcAft>
                <a:spcPts val="600"/>
              </a:spcAft>
              <a:buFont typeface="Arial" panose="020B0604020202020204" pitchFamily="34" charset="0"/>
              <a:buChar char="•"/>
            </a:pPr>
            <a:r>
              <a:rPr lang="de-DE" dirty="0"/>
              <a:t>Miroslav Dolezal and Petr Balling (</a:t>
            </a:r>
            <a:r>
              <a:rPr lang="de-DE" b="1" dirty="0"/>
              <a:t>CMI</a:t>
            </a:r>
            <a:r>
              <a:rPr lang="de-DE" dirty="0"/>
              <a:t>)</a:t>
            </a:r>
          </a:p>
          <a:p>
            <a:pPr marL="285750" indent="-285750">
              <a:spcAft>
                <a:spcPts val="600"/>
              </a:spcAft>
              <a:buFont typeface="Arial" panose="020B0604020202020204" pitchFamily="34" charset="0"/>
              <a:buChar char="•"/>
            </a:pPr>
            <a:r>
              <a:rPr lang="de-DE" b="1" dirty="0"/>
              <a:t>Sr-</a:t>
            </a:r>
            <a:r>
              <a:rPr lang="de-DE" b="1" dirty="0" err="1"/>
              <a:t>lattice</a:t>
            </a:r>
            <a:r>
              <a:rPr lang="de-DE" b="1" dirty="0"/>
              <a:t> </a:t>
            </a:r>
            <a:r>
              <a:rPr lang="de-DE" b="1" dirty="0" err="1"/>
              <a:t>clock</a:t>
            </a:r>
            <a:r>
              <a:rPr lang="de-DE" b="1" dirty="0"/>
              <a:t> and </a:t>
            </a:r>
            <a:r>
              <a:rPr lang="de-DE" b="1" baseline="30000" dirty="0"/>
              <a:t>171</a:t>
            </a:r>
            <a:r>
              <a:rPr lang="de-DE" b="1" dirty="0"/>
              <a:t>Yb</a:t>
            </a:r>
            <a:r>
              <a:rPr lang="de-DE" b="1" baseline="30000" dirty="0"/>
              <a:t>+</a:t>
            </a:r>
            <a:r>
              <a:rPr lang="de-DE" b="1" dirty="0"/>
              <a:t>-single </a:t>
            </a:r>
            <a:r>
              <a:rPr lang="de-DE" b="1" dirty="0" err="1"/>
              <a:t>ion</a:t>
            </a:r>
            <a:r>
              <a:rPr lang="de-DE" b="1" dirty="0"/>
              <a:t> </a:t>
            </a:r>
            <a:r>
              <a:rPr lang="de-DE" b="1" dirty="0" err="1"/>
              <a:t>team</a:t>
            </a:r>
            <a:r>
              <a:rPr lang="de-DE" b="1" dirty="0"/>
              <a:t> at PTB </a:t>
            </a:r>
          </a:p>
        </p:txBody>
      </p:sp>
      <p:sp>
        <p:nvSpPr>
          <p:cNvPr id="4" name="Textfeld 3">
            <a:extLst>
              <a:ext uri="{FF2B5EF4-FFF2-40B4-BE49-F238E27FC236}">
                <a16:creationId xmlns:a16="http://schemas.microsoft.com/office/drawing/2014/main" id="{2CDE646C-692C-45B7-8195-94DF322FAA6B}"/>
              </a:ext>
            </a:extLst>
          </p:cNvPr>
          <p:cNvSpPr txBox="1"/>
          <p:nvPr/>
        </p:nvSpPr>
        <p:spPr>
          <a:xfrm flipH="1">
            <a:off x="3113573" y="1729212"/>
            <a:ext cx="6378357" cy="677108"/>
          </a:xfrm>
          <a:prstGeom prst="rect">
            <a:avLst/>
          </a:prstGeom>
          <a:noFill/>
        </p:spPr>
        <p:txBody>
          <a:bodyPr wrap="square" rtlCol="0">
            <a:spAutoFit/>
          </a:bodyPr>
          <a:lstStyle/>
          <a:p>
            <a:r>
              <a:rPr lang="de-DE" sz="3800" dirty="0" err="1"/>
              <a:t>Thank</a:t>
            </a:r>
            <a:r>
              <a:rPr lang="de-DE" sz="3800" dirty="0"/>
              <a:t> </a:t>
            </a:r>
            <a:r>
              <a:rPr lang="de-DE" sz="3800" dirty="0" err="1"/>
              <a:t>you</a:t>
            </a:r>
            <a:r>
              <a:rPr lang="de-DE" sz="3800" dirty="0"/>
              <a:t> </a:t>
            </a:r>
            <a:r>
              <a:rPr lang="de-DE" sz="3800" dirty="0" err="1"/>
              <a:t>for</a:t>
            </a:r>
            <a:r>
              <a:rPr lang="de-DE" sz="3800" dirty="0"/>
              <a:t> </a:t>
            </a:r>
            <a:r>
              <a:rPr lang="de-DE" sz="3800" dirty="0" err="1"/>
              <a:t>your</a:t>
            </a:r>
            <a:r>
              <a:rPr lang="de-DE" sz="3800" dirty="0"/>
              <a:t> </a:t>
            </a:r>
            <a:r>
              <a:rPr lang="de-DE" sz="3800" dirty="0" err="1"/>
              <a:t>attention</a:t>
            </a:r>
            <a:r>
              <a:rPr lang="de-DE" sz="3800" dirty="0"/>
              <a:t>! </a:t>
            </a:r>
          </a:p>
        </p:txBody>
      </p:sp>
      <p:pic>
        <p:nvPicPr>
          <p:cNvPr id="6" name="Grafik 5">
            <a:extLst>
              <a:ext uri="{FF2B5EF4-FFF2-40B4-BE49-F238E27FC236}">
                <a16:creationId xmlns:a16="http://schemas.microsoft.com/office/drawing/2014/main" id="{AAB03496-1BDE-4A98-BAFB-B5693F5E9E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17" t="-20708" r="117" b="-12462"/>
          <a:stretch/>
        </p:blipFill>
        <p:spPr>
          <a:xfrm>
            <a:off x="5970944" y="5979123"/>
            <a:ext cx="6103189" cy="686595"/>
          </a:xfrm>
          <a:prstGeom prst="rect">
            <a:avLst/>
          </a:prstGeom>
          <a:solidFill>
            <a:schemeClr val="tx1"/>
          </a:solidFill>
        </p:spPr>
      </p:pic>
      <p:sp>
        <p:nvSpPr>
          <p:cNvPr id="7" name="Textfeld 6">
            <a:extLst>
              <a:ext uri="{FF2B5EF4-FFF2-40B4-BE49-F238E27FC236}">
                <a16:creationId xmlns:a16="http://schemas.microsoft.com/office/drawing/2014/main" id="{8AA94A2E-28C6-4CAE-8EEF-7F96D0380031}"/>
              </a:ext>
            </a:extLst>
          </p:cNvPr>
          <p:cNvSpPr txBox="1"/>
          <p:nvPr/>
        </p:nvSpPr>
        <p:spPr>
          <a:xfrm>
            <a:off x="10756390" y="5677698"/>
            <a:ext cx="1295483" cy="307777"/>
          </a:xfrm>
          <a:prstGeom prst="rect">
            <a:avLst/>
          </a:prstGeom>
          <a:noFill/>
        </p:spPr>
        <p:txBody>
          <a:bodyPr wrap="none" rtlCol="0">
            <a:spAutoFit/>
          </a:bodyPr>
          <a:lstStyle/>
          <a:p>
            <a:r>
              <a:rPr lang="de-DE" sz="1400" b="1" dirty="0">
                <a:solidFill>
                  <a:schemeClr val="tx1"/>
                </a:solidFill>
                <a:latin typeface="+mn-lt"/>
              </a:rPr>
              <a:t>6 </a:t>
            </a:r>
            <a:r>
              <a:rPr lang="de-DE" sz="1400" b="1" dirty="0" err="1">
                <a:solidFill>
                  <a:schemeClr val="tx1"/>
                </a:solidFill>
                <a:latin typeface="+mn-lt"/>
              </a:rPr>
              <a:t>Yb</a:t>
            </a:r>
            <a:r>
              <a:rPr lang="de-DE" sz="1400" b="1" baseline="30000" dirty="0">
                <a:solidFill>
                  <a:schemeClr val="tx1"/>
                </a:solidFill>
                <a:latin typeface="+mn-lt"/>
              </a:rPr>
              <a:t>+ </a:t>
            </a:r>
            <a:r>
              <a:rPr lang="de-DE" sz="1400" b="1" dirty="0">
                <a:solidFill>
                  <a:schemeClr val="tx1"/>
                </a:solidFill>
                <a:latin typeface="+mn-lt"/>
              </a:rPr>
              <a:t>+ 15 In</a:t>
            </a:r>
            <a:r>
              <a:rPr lang="de-DE" sz="1400" b="1" baseline="30000" dirty="0">
                <a:solidFill>
                  <a:schemeClr val="tx1"/>
                </a:solidFill>
                <a:latin typeface="+mn-lt"/>
              </a:rPr>
              <a:t>+</a:t>
            </a:r>
          </a:p>
        </p:txBody>
      </p:sp>
      <p:sp>
        <p:nvSpPr>
          <p:cNvPr id="8" name="Textfeld 7">
            <a:extLst>
              <a:ext uri="{FF2B5EF4-FFF2-40B4-BE49-F238E27FC236}">
                <a16:creationId xmlns:a16="http://schemas.microsoft.com/office/drawing/2014/main" id="{26C2A508-6A53-4053-9AFB-AD6E525707B1}"/>
              </a:ext>
            </a:extLst>
          </p:cNvPr>
          <p:cNvSpPr txBox="1"/>
          <p:nvPr/>
        </p:nvSpPr>
        <p:spPr>
          <a:xfrm>
            <a:off x="145796" y="5671346"/>
            <a:ext cx="1351652" cy="307777"/>
          </a:xfrm>
          <a:prstGeom prst="rect">
            <a:avLst/>
          </a:prstGeom>
          <a:noFill/>
        </p:spPr>
        <p:txBody>
          <a:bodyPr wrap="none" rtlCol="0">
            <a:spAutoFit/>
          </a:bodyPr>
          <a:lstStyle/>
          <a:p>
            <a:r>
              <a:rPr lang="de-DE" sz="1400" b="1" dirty="0">
                <a:solidFill>
                  <a:schemeClr val="tx1"/>
                </a:solidFill>
                <a:latin typeface="+mn-lt"/>
              </a:rPr>
              <a:t>6 </a:t>
            </a:r>
            <a:r>
              <a:rPr lang="de-DE" sz="1400" b="1" dirty="0" err="1">
                <a:solidFill>
                  <a:schemeClr val="tx1"/>
                </a:solidFill>
                <a:latin typeface="+mn-lt"/>
              </a:rPr>
              <a:t>Yb</a:t>
            </a:r>
            <a:r>
              <a:rPr lang="de-DE" sz="1400" b="1" baseline="30000" dirty="0">
                <a:solidFill>
                  <a:schemeClr val="tx1"/>
                </a:solidFill>
                <a:latin typeface="+mn-lt"/>
              </a:rPr>
              <a:t>+</a:t>
            </a:r>
            <a:r>
              <a:rPr lang="de-DE" sz="1400" b="1" dirty="0">
                <a:solidFill>
                  <a:schemeClr val="tx1"/>
                </a:solidFill>
                <a:latin typeface="+mn-lt"/>
              </a:rPr>
              <a:t> + 16 In</a:t>
            </a:r>
            <a:r>
              <a:rPr lang="de-DE" sz="1400" b="1" baseline="30000" dirty="0">
                <a:solidFill>
                  <a:schemeClr val="tx1"/>
                </a:solidFill>
                <a:latin typeface="+mn-lt"/>
              </a:rPr>
              <a:t>+</a:t>
            </a:r>
          </a:p>
        </p:txBody>
      </p:sp>
      <p:pic>
        <p:nvPicPr>
          <p:cNvPr id="9" name="Grafik 8">
            <a:extLst>
              <a:ext uri="{FF2B5EF4-FFF2-40B4-BE49-F238E27FC236}">
                <a16:creationId xmlns:a16="http://schemas.microsoft.com/office/drawing/2014/main" id="{1834A776-14EF-46C2-A10C-BF97C00DDFD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62718" y="5979123"/>
            <a:ext cx="5740400" cy="686595"/>
          </a:xfrm>
          <a:prstGeom prst="rect">
            <a:avLst/>
          </a:prstGeom>
        </p:spPr>
      </p:pic>
    </p:spTree>
    <p:extLst>
      <p:ext uri="{BB962C8B-B14F-4D97-AF65-F5344CB8AC3E}">
        <p14:creationId xmlns:p14="http://schemas.microsoft.com/office/powerpoint/2010/main" val="1365432141"/>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0C0FBA38-7F3F-4A3A-9E2E-31E540840D2F}"/>
              </a:ext>
            </a:extLst>
          </p:cNvPr>
          <p:cNvSpPr>
            <a:spLocks noGrp="1"/>
          </p:cNvSpPr>
          <p:nvPr>
            <p:ph type="subTitle" idx="1"/>
          </p:nvPr>
        </p:nvSpPr>
        <p:spPr/>
        <p:txBody>
          <a:bodyPr/>
          <a:lstStyle/>
          <a:p>
            <a:endParaRPr lang="de-DE"/>
          </a:p>
        </p:txBody>
      </p:sp>
    </p:spTree>
    <p:extLst>
      <p:ext uri="{BB962C8B-B14F-4D97-AF65-F5344CB8AC3E}">
        <p14:creationId xmlns:p14="http://schemas.microsoft.com/office/powerpoint/2010/main" val="420065825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78B6D62F-A489-4049-8EF3-67C20A863536}"/>
              </a:ext>
            </a:extLst>
          </p:cNvPr>
          <p:cNvSpPr>
            <a:spLocks noGrp="1"/>
          </p:cNvSpPr>
          <p:nvPr>
            <p:ph type="subTitle" idx="1"/>
          </p:nvPr>
        </p:nvSpPr>
        <p:spPr/>
        <p:txBody>
          <a:bodyPr/>
          <a:lstStyle/>
          <a:p>
            <a:r>
              <a:rPr lang="de-DE" dirty="0"/>
              <a:t>First </a:t>
            </a:r>
            <a:r>
              <a:rPr lang="de-DE" dirty="0" err="1"/>
              <a:t>locking</a:t>
            </a:r>
            <a:r>
              <a:rPr lang="de-DE" dirty="0"/>
              <a:t> </a:t>
            </a:r>
            <a:r>
              <a:rPr lang="de-DE" dirty="0" err="1"/>
              <a:t>to</a:t>
            </a:r>
            <a:r>
              <a:rPr lang="de-DE" dirty="0"/>
              <a:t> multiple </a:t>
            </a:r>
            <a:r>
              <a:rPr lang="de-DE" dirty="0" err="1"/>
              <a:t>ions</a:t>
            </a:r>
            <a:endParaRPr lang="en-US" dirty="0"/>
          </a:p>
        </p:txBody>
      </p:sp>
      <p:pic>
        <p:nvPicPr>
          <p:cNvPr id="7" name="Graphic 6">
            <a:extLst>
              <a:ext uri="{FF2B5EF4-FFF2-40B4-BE49-F238E27FC236}">
                <a16:creationId xmlns:a16="http://schemas.microsoft.com/office/drawing/2014/main" id="{874AAA2E-D190-45C5-A706-662BD94E49DC}"/>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93356" y="1107960"/>
            <a:ext cx="8288505" cy="5686936"/>
          </a:xfrm>
          <a:prstGeom prst="rect">
            <a:avLst/>
          </a:prstGeom>
        </p:spPr>
      </p:pic>
      <p:sp>
        <p:nvSpPr>
          <p:cNvPr id="8" name="TextBox 7">
            <a:extLst>
              <a:ext uri="{FF2B5EF4-FFF2-40B4-BE49-F238E27FC236}">
                <a16:creationId xmlns:a16="http://schemas.microsoft.com/office/drawing/2014/main" id="{3FA13ACD-BD9B-457B-9F2F-8512C366ABEE}"/>
              </a:ext>
            </a:extLst>
          </p:cNvPr>
          <p:cNvSpPr txBox="1"/>
          <p:nvPr/>
        </p:nvSpPr>
        <p:spPr>
          <a:xfrm>
            <a:off x="8931880" y="4312566"/>
            <a:ext cx="3531476" cy="1708160"/>
          </a:xfrm>
          <a:prstGeom prst="rect">
            <a:avLst/>
          </a:prstGeom>
          <a:noFill/>
        </p:spPr>
        <p:txBody>
          <a:bodyPr wrap="square" rtlCol="0">
            <a:spAutoFit/>
          </a:bodyPr>
          <a:lstStyle/>
          <a:p>
            <a:pPr>
              <a:spcAft>
                <a:spcPts val="600"/>
              </a:spcAft>
            </a:pPr>
            <a:r>
              <a:rPr lang="de-DE" sz="2000" dirty="0">
                <a:latin typeface="Calibri" panose="020F0502020204030204" pitchFamily="34" charset="0"/>
                <a:cs typeface="Calibri" panose="020F0502020204030204" pitchFamily="34" charset="0"/>
              </a:rPr>
              <a:t>→ </a:t>
            </a:r>
            <a:r>
              <a:rPr lang="de-DE" sz="2000" dirty="0" err="1">
                <a:latin typeface="Calibri" panose="020F0502020204030204" pitchFamily="34" charset="0"/>
                <a:cs typeface="Calibri" panose="020F0502020204030204" pitchFamily="34" charset="0"/>
              </a:rPr>
              <a:t>dead</a:t>
            </a:r>
            <a:r>
              <a:rPr lang="de-DE" sz="2000" dirty="0">
                <a:latin typeface="Calibri" panose="020F0502020204030204" pitchFamily="34" charset="0"/>
                <a:cs typeface="Calibri" panose="020F0502020204030204" pitchFamily="34" charset="0"/>
              </a:rPr>
              <a:t> time </a:t>
            </a:r>
            <a:r>
              <a:rPr lang="de-DE" sz="2000" dirty="0" err="1">
                <a:latin typeface="Calibri" panose="020F0502020204030204" pitchFamily="34" charset="0"/>
                <a:cs typeface="Calibri" panose="020F0502020204030204" pitchFamily="34" charset="0"/>
              </a:rPr>
              <a:t>increase</a:t>
            </a:r>
            <a:r>
              <a:rPr lang="de-DE" sz="2000" dirty="0">
                <a:latin typeface="Calibri" panose="020F0502020204030204" pitchFamily="34" charset="0"/>
                <a:cs typeface="Calibri" panose="020F0502020204030204" pitchFamily="34" charset="0"/>
              </a:rPr>
              <a:t> </a:t>
            </a:r>
            <a:br>
              <a:rPr lang="de-DE" sz="2000" dirty="0">
                <a:latin typeface="Calibri" panose="020F0502020204030204" pitchFamily="34" charset="0"/>
                <a:cs typeface="Calibri" panose="020F0502020204030204" pitchFamily="34" charset="0"/>
              </a:rPr>
            </a:br>
            <a:r>
              <a:rPr lang="de-DE" sz="2000" dirty="0">
                <a:latin typeface="Calibri" panose="020F0502020204030204" pitchFamily="34" charset="0"/>
                <a:cs typeface="Calibri" panose="020F0502020204030204" pitchFamily="34" charset="0"/>
              </a:rPr>
              <a:t>due </a:t>
            </a:r>
            <a:r>
              <a:rPr lang="de-DE" sz="2000" dirty="0" err="1">
                <a:latin typeface="Calibri" panose="020F0502020204030204" pitchFamily="34" charset="0"/>
                <a:cs typeface="Calibri" panose="020F0502020204030204" pitchFamily="34" charset="0"/>
              </a:rPr>
              <a:t>to</a:t>
            </a:r>
            <a:r>
              <a:rPr lang="de-DE" sz="2000" dirty="0">
                <a:latin typeface="Calibri" panose="020F0502020204030204" pitchFamily="34" charset="0"/>
                <a:cs typeface="Calibri" panose="020F0502020204030204" pitchFamily="34" charset="0"/>
              </a:rPr>
              <a:t> </a:t>
            </a:r>
            <a:r>
              <a:rPr lang="de-DE" sz="2000" dirty="0" err="1">
                <a:latin typeface="Calibri" panose="020F0502020204030204" pitchFamily="34" charset="0"/>
                <a:cs typeface="Calibri" panose="020F0502020204030204" pitchFamily="34" charset="0"/>
              </a:rPr>
              <a:t>clock</a:t>
            </a:r>
            <a:r>
              <a:rPr lang="de-DE" sz="2000" dirty="0">
                <a:latin typeface="Calibri" panose="020F0502020204030204" pitchFamily="34" charset="0"/>
                <a:cs typeface="Calibri" panose="020F0502020204030204" pitchFamily="34" charset="0"/>
              </a:rPr>
              <a:t> </a:t>
            </a:r>
            <a:r>
              <a:rPr lang="de-DE" sz="2000" dirty="0" err="1">
                <a:latin typeface="Calibri" panose="020F0502020204030204" pitchFamily="34" charset="0"/>
                <a:cs typeface="Calibri" panose="020F0502020204030204" pitchFamily="34" charset="0"/>
              </a:rPr>
              <a:t>cycle</a:t>
            </a:r>
            <a:endParaRPr lang="de-DE" sz="2000" dirty="0">
              <a:latin typeface="Calibri" panose="020F0502020204030204" pitchFamily="34" charset="0"/>
              <a:cs typeface="Calibri" panose="020F0502020204030204" pitchFamily="34" charset="0"/>
            </a:endParaRPr>
          </a:p>
          <a:p>
            <a:r>
              <a:rPr lang="de-DE" sz="2000" dirty="0">
                <a:latin typeface="Calibri" panose="020F0502020204030204" pitchFamily="34" charset="0"/>
                <a:cs typeface="Calibri" panose="020F0502020204030204" pitchFamily="34" charset="0"/>
              </a:rPr>
              <a:t>→ </a:t>
            </a:r>
            <a:r>
              <a:rPr lang="de-DE" sz="2000" dirty="0" err="1">
                <a:latin typeface="Calibri" panose="020F0502020204030204" pitchFamily="34" charset="0"/>
                <a:cs typeface="Calibri" panose="020F0502020204030204" pitchFamily="34" charset="0"/>
              </a:rPr>
              <a:t>improved</a:t>
            </a:r>
            <a:r>
              <a:rPr lang="de-DE" sz="2000" dirty="0">
                <a:latin typeface="Calibri" panose="020F0502020204030204" pitchFamily="34" charset="0"/>
                <a:cs typeface="Calibri" panose="020F0502020204030204" pitchFamily="34" charset="0"/>
              </a:rPr>
              <a:t> code </a:t>
            </a:r>
            <a:br>
              <a:rPr lang="de-DE" sz="2000" dirty="0">
                <a:latin typeface="Calibri" panose="020F0502020204030204" pitchFamily="34" charset="0"/>
                <a:cs typeface="Calibri" panose="020F0502020204030204" pitchFamily="34" charset="0"/>
              </a:rPr>
            </a:br>
            <a:r>
              <a:rPr lang="de-DE" sz="2000" dirty="0">
                <a:latin typeface="Calibri" panose="020F0502020204030204" pitchFamily="34" charset="0"/>
                <a:cs typeface="Calibri" panose="020F0502020204030204" pitchFamily="34" charset="0"/>
              </a:rPr>
              <a:t>will </a:t>
            </a:r>
            <a:r>
              <a:rPr lang="de-DE" sz="2000" dirty="0" err="1">
                <a:latin typeface="Calibri" panose="020F0502020204030204" pitchFamily="34" charset="0"/>
                <a:cs typeface="Calibri" panose="020F0502020204030204" pitchFamily="34" charset="0"/>
              </a:rPr>
              <a:t>solve</a:t>
            </a:r>
            <a:r>
              <a:rPr lang="de-DE" sz="2000" dirty="0">
                <a:latin typeface="Calibri" panose="020F0502020204030204" pitchFamily="34" charset="0"/>
                <a:cs typeface="Calibri" panose="020F0502020204030204" pitchFamily="34" charset="0"/>
              </a:rPr>
              <a:t> </a:t>
            </a:r>
            <a:r>
              <a:rPr lang="de-DE" sz="2000" dirty="0" err="1">
                <a:latin typeface="Calibri" panose="020F0502020204030204" pitchFamily="34" charset="0"/>
                <a:cs typeface="Calibri" panose="020F0502020204030204" pitchFamily="34" charset="0"/>
              </a:rPr>
              <a:t>the</a:t>
            </a:r>
            <a:r>
              <a:rPr lang="de-DE" sz="2000" dirty="0">
                <a:latin typeface="Calibri" panose="020F0502020204030204" pitchFamily="34" charset="0"/>
                <a:cs typeface="Calibri" panose="020F0502020204030204" pitchFamily="34" charset="0"/>
              </a:rPr>
              <a:t> </a:t>
            </a:r>
            <a:r>
              <a:rPr lang="de-DE" sz="2000" dirty="0" err="1">
                <a:latin typeface="Calibri" panose="020F0502020204030204" pitchFamily="34" charset="0"/>
                <a:cs typeface="Calibri" panose="020F0502020204030204" pitchFamily="34" charset="0"/>
              </a:rPr>
              <a:t>issue</a:t>
            </a:r>
            <a:endParaRPr lang="de-DE" sz="2000" dirty="0">
              <a:latin typeface="Calibri" panose="020F0502020204030204" pitchFamily="34" charset="0"/>
              <a:cs typeface="Calibri" panose="020F0502020204030204" pitchFamily="34" charset="0"/>
            </a:endParaRPr>
          </a:p>
          <a:p>
            <a:endParaRPr lang="en-US" sz="2000" dirty="0">
              <a:latin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766BCDCD-4BF8-4BDC-9A5A-E097BF8B8D39}"/>
              </a:ext>
            </a:extLst>
          </p:cNvPr>
          <p:cNvSpPr txBox="1"/>
          <p:nvPr/>
        </p:nvSpPr>
        <p:spPr>
          <a:xfrm>
            <a:off x="417544" y="1912544"/>
            <a:ext cx="553998" cy="3032911"/>
          </a:xfrm>
          <a:prstGeom prst="rect">
            <a:avLst/>
          </a:prstGeom>
          <a:solidFill>
            <a:schemeClr val="bg1"/>
          </a:solidFill>
        </p:spPr>
        <p:txBody>
          <a:bodyPr vert="vert270" wrap="square" rtlCol="0">
            <a:spAutoFit/>
          </a:bodyPr>
          <a:lstStyle/>
          <a:p>
            <a:pPr algn="ctr"/>
            <a:r>
              <a:rPr lang="de-DE" sz="2400" dirty="0" err="1"/>
              <a:t>Instabilty</a:t>
            </a:r>
            <a:r>
              <a:rPr lang="de-DE" sz="2400" dirty="0"/>
              <a:t> at 1s</a:t>
            </a:r>
            <a:endParaRPr lang="en-US" sz="2400" dirty="0"/>
          </a:p>
        </p:txBody>
      </p:sp>
      <p:sp>
        <p:nvSpPr>
          <p:cNvPr id="6" name="Textfeld 5">
            <a:extLst>
              <a:ext uri="{FF2B5EF4-FFF2-40B4-BE49-F238E27FC236}">
                <a16:creationId xmlns:a16="http://schemas.microsoft.com/office/drawing/2014/main" id="{099A2018-D482-43CC-ABBD-A058435B1F48}"/>
              </a:ext>
            </a:extLst>
          </p:cNvPr>
          <p:cNvSpPr txBox="1"/>
          <p:nvPr/>
        </p:nvSpPr>
        <p:spPr>
          <a:xfrm>
            <a:off x="8931880" y="3551318"/>
            <a:ext cx="2430345" cy="400110"/>
          </a:xfrm>
          <a:prstGeom prst="rect">
            <a:avLst/>
          </a:prstGeom>
          <a:noFill/>
        </p:spPr>
        <p:txBody>
          <a:bodyPr wrap="none" rtlCol="0">
            <a:spAutoFit/>
          </a:bodyPr>
          <a:lstStyle/>
          <a:p>
            <a:r>
              <a:rPr lang="de-DE" sz="2000" dirty="0" err="1">
                <a:latin typeface="Calibri" panose="020F0502020204030204" pitchFamily="34" charset="0"/>
                <a:cs typeface="Calibri" panose="020F0502020204030204" pitchFamily="34" charset="0"/>
              </a:rPr>
              <a:t>No</a:t>
            </a:r>
            <a:r>
              <a:rPr lang="de-DE" sz="2000" dirty="0">
                <a:latin typeface="Calibri" panose="020F0502020204030204" pitchFamily="34" charset="0"/>
                <a:cs typeface="Calibri" panose="020F0502020204030204" pitchFamily="34" charset="0"/>
              </a:rPr>
              <a:t> fit </a:t>
            </a:r>
            <a:r>
              <a:rPr lang="de-DE" sz="2000" dirty="0">
                <a:latin typeface="Calibri" panose="020F0502020204030204" pitchFamily="34" charset="0"/>
                <a:cs typeface="Calibri" panose="020F0502020204030204" pitchFamily="34" charset="0"/>
                <a:sym typeface="Wingdings" panose="05000000000000000000" pitchFamily="2" charset="2"/>
              </a:rPr>
              <a:t> </a:t>
            </a:r>
            <a:r>
              <a:rPr lang="de-DE" sz="2000" dirty="0" err="1">
                <a:latin typeface="Calibri" panose="020F0502020204030204" pitchFamily="34" charset="0"/>
                <a:cs typeface="Calibri" panose="020F0502020204030204" pitchFamily="34" charset="0"/>
              </a:rPr>
              <a:t>model</a:t>
            </a:r>
            <a:r>
              <a:rPr lang="de-DE" sz="2000" dirty="0">
                <a:latin typeface="Calibri" panose="020F0502020204030204" pitchFamily="34" charset="0"/>
                <a:cs typeface="Calibri" panose="020F0502020204030204" pitchFamily="34" charset="0"/>
              </a:rPr>
              <a:t> </a:t>
            </a:r>
            <a:r>
              <a:rPr lang="de-DE" sz="2000" dirty="0" err="1">
                <a:latin typeface="Calibri" panose="020F0502020204030204" pitchFamily="34" charset="0"/>
                <a:cs typeface="Calibri" panose="020F0502020204030204" pitchFamily="34" charset="0"/>
              </a:rPr>
              <a:t>curve</a:t>
            </a:r>
            <a:endParaRPr lang="de-DE" sz="2000"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70569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C4411089-7CFB-4CE8-A809-EB0B88D8CD5F}"/>
              </a:ext>
            </a:extLst>
          </p:cNvPr>
          <p:cNvPicPr>
            <a:picLocks noChangeAspect="1"/>
          </p:cNvPicPr>
          <p:nvPr/>
        </p:nvPicPr>
        <p:blipFill>
          <a:blip r:embed="rId2"/>
          <a:stretch>
            <a:fillRect/>
          </a:stretch>
        </p:blipFill>
        <p:spPr>
          <a:xfrm>
            <a:off x="316755" y="1275012"/>
            <a:ext cx="2201402" cy="1989136"/>
          </a:xfrm>
          <a:prstGeom prst="rect">
            <a:avLst/>
          </a:prstGeom>
        </p:spPr>
      </p:pic>
      <p:sp>
        <p:nvSpPr>
          <p:cNvPr id="6" name="TextBox 5">
            <a:extLst>
              <a:ext uri="{FF2B5EF4-FFF2-40B4-BE49-F238E27FC236}">
                <a16:creationId xmlns:a16="http://schemas.microsoft.com/office/drawing/2014/main" id="{0143376B-061F-45AF-8512-E5FB22BE11C8}"/>
              </a:ext>
            </a:extLst>
          </p:cNvPr>
          <p:cNvSpPr txBox="1"/>
          <p:nvPr/>
        </p:nvSpPr>
        <p:spPr>
          <a:xfrm>
            <a:off x="809326" y="905679"/>
            <a:ext cx="1731305"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In</a:t>
            </a:r>
            <a:r>
              <a:rPr lang="en-US" sz="1600" baseline="30000"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(PTB) / Sr (PTB)</a:t>
            </a:r>
            <a:endParaRPr lang="de-DE" sz="1600" dirty="0">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6840B58A-C560-4238-A0F7-6768B38695F3}"/>
              </a:ext>
            </a:extLst>
          </p:cNvPr>
          <p:cNvPicPr>
            <a:picLocks noChangeAspect="1"/>
          </p:cNvPicPr>
          <p:nvPr/>
        </p:nvPicPr>
        <p:blipFill>
          <a:blip r:embed="rId3"/>
          <a:stretch>
            <a:fillRect/>
          </a:stretch>
        </p:blipFill>
        <p:spPr>
          <a:xfrm>
            <a:off x="2602754" y="1275011"/>
            <a:ext cx="2201402" cy="2013685"/>
          </a:xfrm>
          <a:prstGeom prst="rect">
            <a:avLst/>
          </a:prstGeom>
        </p:spPr>
      </p:pic>
      <p:sp>
        <p:nvSpPr>
          <p:cNvPr id="9" name="TextBox 8">
            <a:extLst>
              <a:ext uri="{FF2B5EF4-FFF2-40B4-BE49-F238E27FC236}">
                <a16:creationId xmlns:a16="http://schemas.microsoft.com/office/drawing/2014/main" id="{4ED63CC7-0CAF-4B98-B789-F568F730C7BB}"/>
              </a:ext>
            </a:extLst>
          </p:cNvPr>
          <p:cNvSpPr txBox="1"/>
          <p:nvPr/>
        </p:nvSpPr>
        <p:spPr>
          <a:xfrm>
            <a:off x="2970290" y="902673"/>
            <a:ext cx="1841822"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In</a:t>
            </a:r>
            <a:r>
              <a:rPr lang="en-US" sz="1600" baseline="30000"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(PTB) / Yb</a:t>
            </a:r>
            <a:r>
              <a:rPr lang="en-US" sz="1600" baseline="30000"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(PTB)</a:t>
            </a:r>
            <a:endParaRPr lang="de-DE" sz="1600" dirty="0">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9EDF7F81-E39F-48A1-8B99-1E2B8517516F}"/>
              </a:ext>
            </a:extLst>
          </p:cNvPr>
          <p:cNvPicPr>
            <a:picLocks noChangeAspect="1"/>
          </p:cNvPicPr>
          <p:nvPr/>
        </p:nvPicPr>
        <p:blipFill>
          <a:blip r:embed="rId4"/>
          <a:stretch>
            <a:fillRect/>
          </a:stretch>
        </p:blipFill>
        <p:spPr>
          <a:xfrm>
            <a:off x="4971953" y="1247675"/>
            <a:ext cx="2224018" cy="2013685"/>
          </a:xfrm>
          <a:prstGeom prst="rect">
            <a:avLst/>
          </a:prstGeom>
        </p:spPr>
      </p:pic>
      <p:sp>
        <p:nvSpPr>
          <p:cNvPr id="12" name="TextBox 11">
            <a:extLst>
              <a:ext uri="{FF2B5EF4-FFF2-40B4-BE49-F238E27FC236}">
                <a16:creationId xmlns:a16="http://schemas.microsoft.com/office/drawing/2014/main" id="{B442EA89-4736-4B4F-BD91-D1CB2C1BD65F}"/>
              </a:ext>
            </a:extLst>
          </p:cNvPr>
          <p:cNvSpPr txBox="1"/>
          <p:nvPr/>
        </p:nvSpPr>
        <p:spPr>
          <a:xfrm>
            <a:off x="5342014" y="909121"/>
            <a:ext cx="1915937"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Yb</a:t>
            </a:r>
            <a:r>
              <a:rPr lang="en-US" sz="1600" baseline="30000"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(PTB) / Sr (PTB)</a:t>
            </a:r>
            <a:endParaRPr lang="de-DE" sz="1600" dirty="0">
              <a:latin typeface="Calibri" panose="020F0502020204030204" pitchFamily="34" charset="0"/>
              <a:cs typeface="Calibri" panose="020F0502020204030204" pitchFamily="34" charset="0"/>
            </a:endParaRPr>
          </a:p>
        </p:txBody>
      </p:sp>
      <p:pic>
        <p:nvPicPr>
          <p:cNvPr id="14" name="Picture 13">
            <a:extLst>
              <a:ext uri="{FF2B5EF4-FFF2-40B4-BE49-F238E27FC236}">
                <a16:creationId xmlns:a16="http://schemas.microsoft.com/office/drawing/2014/main" id="{92B08114-E55C-4840-8E71-BA1296D3F52D}"/>
              </a:ext>
            </a:extLst>
          </p:cNvPr>
          <p:cNvPicPr>
            <a:picLocks noChangeAspect="1"/>
          </p:cNvPicPr>
          <p:nvPr/>
        </p:nvPicPr>
        <p:blipFill>
          <a:blip r:embed="rId5"/>
          <a:stretch>
            <a:fillRect/>
          </a:stretch>
        </p:blipFill>
        <p:spPr>
          <a:xfrm>
            <a:off x="262252" y="4392245"/>
            <a:ext cx="2255905" cy="2035561"/>
          </a:xfrm>
          <a:prstGeom prst="rect">
            <a:avLst/>
          </a:prstGeom>
        </p:spPr>
      </p:pic>
      <p:sp>
        <p:nvSpPr>
          <p:cNvPr id="15" name="TextBox 14">
            <a:extLst>
              <a:ext uri="{FF2B5EF4-FFF2-40B4-BE49-F238E27FC236}">
                <a16:creationId xmlns:a16="http://schemas.microsoft.com/office/drawing/2014/main" id="{112D5A91-EC13-46B3-B44A-B13D1D655F24}"/>
              </a:ext>
            </a:extLst>
          </p:cNvPr>
          <p:cNvSpPr txBox="1"/>
          <p:nvPr/>
        </p:nvSpPr>
        <p:spPr>
          <a:xfrm>
            <a:off x="567849" y="3996541"/>
            <a:ext cx="1971117"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In</a:t>
            </a:r>
            <a:r>
              <a:rPr lang="en-US" sz="1600" baseline="30000"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(PTB) / Yb (INRIM)</a:t>
            </a:r>
            <a:endParaRPr lang="de-DE" sz="1600" dirty="0">
              <a:latin typeface="Calibri" panose="020F0502020204030204" pitchFamily="34" charset="0"/>
              <a:cs typeface="Calibri" panose="020F0502020204030204" pitchFamily="34" charset="0"/>
            </a:endParaRPr>
          </a:p>
        </p:txBody>
      </p:sp>
      <p:pic>
        <p:nvPicPr>
          <p:cNvPr id="17" name="Picture 16">
            <a:extLst>
              <a:ext uri="{FF2B5EF4-FFF2-40B4-BE49-F238E27FC236}">
                <a16:creationId xmlns:a16="http://schemas.microsoft.com/office/drawing/2014/main" id="{F66740C7-8B1D-4351-B351-F3148FCEAA61}"/>
              </a:ext>
            </a:extLst>
          </p:cNvPr>
          <p:cNvPicPr>
            <a:picLocks noChangeAspect="1"/>
          </p:cNvPicPr>
          <p:nvPr/>
        </p:nvPicPr>
        <p:blipFill>
          <a:blip r:embed="rId6"/>
          <a:stretch>
            <a:fillRect/>
          </a:stretch>
        </p:blipFill>
        <p:spPr>
          <a:xfrm>
            <a:off x="2548250" y="4392245"/>
            <a:ext cx="2255906" cy="1990303"/>
          </a:xfrm>
          <a:prstGeom prst="rect">
            <a:avLst/>
          </a:prstGeom>
        </p:spPr>
      </p:pic>
      <p:sp>
        <p:nvSpPr>
          <p:cNvPr id="18" name="TextBox 17">
            <a:extLst>
              <a:ext uri="{FF2B5EF4-FFF2-40B4-BE49-F238E27FC236}">
                <a16:creationId xmlns:a16="http://schemas.microsoft.com/office/drawing/2014/main" id="{03035EBF-648D-4D95-B87F-91B207104FC7}"/>
              </a:ext>
            </a:extLst>
          </p:cNvPr>
          <p:cNvSpPr txBox="1"/>
          <p:nvPr/>
        </p:nvSpPr>
        <p:spPr>
          <a:xfrm>
            <a:off x="2833039" y="4006066"/>
            <a:ext cx="1911036"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In</a:t>
            </a:r>
            <a:r>
              <a:rPr lang="en-US" sz="1600" baseline="30000"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(PTB) / Sr (SYRTE)</a:t>
            </a:r>
            <a:endParaRPr lang="de-DE" sz="1600" dirty="0">
              <a:latin typeface="Calibri" panose="020F0502020204030204" pitchFamily="34" charset="0"/>
              <a:cs typeface="Calibri" panose="020F0502020204030204" pitchFamily="34" charset="0"/>
            </a:endParaRPr>
          </a:p>
        </p:txBody>
      </p:sp>
      <p:pic>
        <p:nvPicPr>
          <p:cNvPr id="20" name="Picture 19">
            <a:extLst>
              <a:ext uri="{FF2B5EF4-FFF2-40B4-BE49-F238E27FC236}">
                <a16:creationId xmlns:a16="http://schemas.microsoft.com/office/drawing/2014/main" id="{D0857B61-1705-45F8-9BCB-D323926FACC5}"/>
              </a:ext>
            </a:extLst>
          </p:cNvPr>
          <p:cNvPicPr>
            <a:picLocks noChangeAspect="1"/>
          </p:cNvPicPr>
          <p:nvPr/>
        </p:nvPicPr>
        <p:blipFill>
          <a:blip r:embed="rId7"/>
          <a:stretch>
            <a:fillRect/>
          </a:stretch>
        </p:blipFill>
        <p:spPr>
          <a:xfrm>
            <a:off x="4913899" y="4389204"/>
            <a:ext cx="2282072" cy="1996383"/>
          </a:xfrm>
          <a:prstGeom prst="rect">
            <a:avLst/>
          </a:prstGeom>
        </p:spPr>
      </p:pic>
      <p:sp>
        <p:nvSpPr>
          <p:cNvPr id="21" name="TextBox 20">
            <a:extLst>
              <a:ext uri="{FF2B5EF4-FFF2-40B4-BE49-F238E27FC236}">
                <a16:creationId xmlns:a16="http://schemas.microsoft.com/office/drawing/2014/main" id="{A9BACF77-19BA-4F78-A8F3-5A7C9D293EA7}"/>
              </a:ext>
            </a:extLst>
          </p:cNvPr>
          <p:cNvSpPr txBox="1"/>
          <p:nvPr/>
        </p:nvSpPr>
        <p:spPr>
          <a:xfrm>
            <a:off x="5284935" y="4006066"/>
            <a:ext cx="1911805"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Yb (INRIM) / Sr (PTB)</a:t>
            </a:r>
            <a:endParaRPr lang="de-DE" sz="1600" dirty="0">
              <a:latin typeface="Calibri" panose="020F0502020204030204" pitchFamily="34" charset="0"/>
              <a:cs typeface="Calibri" panose="020F0502020204030204" pitchFamily="34" charset="0"/>
            </a:endParaRPr>
          </a:p>
        </p:txBody>
      </p:sp>
      <p:pic>
        <p:nvPicPr>
          <p:cNvPr id="23" name="Picture 22">
            <a:extLst>
              <a:ext uri="{FF2B5EF4-FFF2-40B4-BE49-F238E27FC236}">
                <a16:creationId xmlns:a16="http://schemas.microsoft.com/office/drawing/2014/main" id="{732C73D2-9A2C-4C3C-959D-5AA5A3A3B157}"/>
              </a:ext>
            </a:extLst>
          </p:cNvPr>
          <p:cNvPicPr>
            <a:picLocks noChangeAspect="1"/>
          </p:cNvPicPr>
          <p:nvPr/>
        </p:nvPicPr>
        <p:blipFill>
          <a:blip r:embed="rId8"/>
          <a:stretch>
            <a:fillRect/>
          </a:stretch>
        </p:blipFill>
        <p:spPr>
          <a:xfrm>
            <a:off x="7257951" y="4386165"/>
            <a:ext cx="2260509" cy="1996383"/>
          </a:xfrm>
          <a:prstGeom prst="rect">
            <a:avLst/>
          </a:prstGeom>
        </p:spPr>
      </p:pic>
      <p:sp>
        <p:nvSpPr>
          <p:cNvPr id="24" name="TextBox 23">
            <a:extLst>
              <a:ext uri="{FF2B5EF4-FFF2-40B4-BE49-F238E27FC236}">
                <a16:creationId xmlns:a16="http://schemas.microsoft.com/office/drawing/2014/main" id="{980DF397-C064-4DCB-BB00-2A1A507CA936}"/>
              </a:ext>
            </a:extLst>
          </p:cNvPr>
          <p:cNvSpPr txBox="1"/>
          <p:nvPr/>
        </p:nvSpPr>
        <p:spPr>
          <a:xfrm>
            <a:off x="7504919" y="3996541"/>
            <a:ext cx="2097882"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Yb (INRIM) / Sr (SYRTE)</a:t>
            </a:r>
            <a:endParaRPr lang="de-DE" sz="1600" dirty="0">
              <a:latin typeface="Calibri" panose="020F0502020204030204" pitchFamily="34" charset="0"/>
              <a:cs typeface="Calibri" panose="020F0502020204030204" pitchFamily="34" charset="0"/>
            </a:endParaRPr>
          </a:p>
        </p:txBody>
      </p:sp>
      <p:pic>
        <p:nvPicPr>
          <p:cNvPr id="26" name="Picture 25">
            <a:extLst>
              <a:ext uri="{FF2B5EF4-FFF2-40B4-BE49-F238E27FC236}">
                <a16:creationId xmlns:a16="http://schemas.microsoft.com/office/drawing/2014/main" id="{E8731B8C-B56B-4103-A8F2-B800508AE3B1}"/>
              </a:ext>
            </a:extLst>
          </p:cNvPr>
          <p:cNvPicPr>
            <a:picLocks noChangeAspect="1"/>
          </p:cNvPicPr>
          <p:nvPr/>
        </p:nvPicPr>
        <p:blipFill>
          <a:blip r:embed="rId9"/>
          <a:stretch>
            <a:fillRect/>
          </a:stretch>
        </p:blipFill>
        <p:spPr>
          <a:xfrm>
            <a:off x="9602801" y="4386164"/>
            <a:ext cx="2245504" cy="1996383"/>
          </a:xfrm>
          <a:prstGeom prst="rect">
            <a:avLst/>
          </a:prstGeom>
        </p:spPr>
      </p:pic>
      <p:sp>
        <p:nvSpPr>
          <p:cNvPr id="27" name="TextBox 26">
            <a:extLst>
              <a:ext uri="{FF2B5EF4-FFF2-40B4-BE49-F238E27FC236}">
                <a16:creationId xmlns:a16="http://schemas.microsoft.com/office/drawing/2014/main" id="{1B954DF8-0F60-41AF-AFDB-5D695E7880C4}"/>
              </a:ext>
            </a:extLst>
          </p:cNvPr>
          <p:cNvSpPr txBox="1"/>
          <p:nvPr/>
        </p:nvSpPr>
        <p:spPr>
          <a:xfrm>
            <a:off x="9957584" y="4006066"/>
            <a:ext cx="1851725" cy="338554"/>
          </a:xfrm>
          <a:prstGeom prst="rect">
            <a:avLst/>
          </a:prstGeom>
          <a:noFill/>
        </p:spPr>
        <p:txBody>
          <a:bodyPr wrap="none" rtlCol="0">
            <a:spAutoFit/>
          </a:bodyPr>
          <a:lstStyle/>
          <a:p>
            <a:r>
              <a:rPr lang="en-US" sz="1600" dirty="0">
                <a:latin typeface="Calibri" panose="020F0502020204030204" pitchFamily="34" charset="0"/>
                <a:cs typeface="Calibri" panose="020F0502020204030204" pitchFamily="34" charset="0"/>
              </a:rPr>
              <a:t>Sr (PTB) / Sr (SYRTE)</a:t>
            </a:r>
            <a:endParaRPr lang="de-DE" sz="1600" dirty="0">
              <a:latin typeface="Calibri" panose="020F0502020204030204" pitchFamily="34" charset="0"/>
              <a:cs typeface="Calibri" panose="020F0502020204030204" pitchFamily="34" charset="0"/>
            </a:endParaRPr>
          </a:p>
        </p:txBody>
      </p:sp>
      <p:pic>
        <p:nvPicPr>
          <p:cNvPr id="29" name="Picture 28">
            <a:extLst>
              <a:ext uri="{FF2B5EF4-FFF2-40B4-BE49-F238E27FC236}">
                <a16:creationId xmlns:a16="http://schemas.microsoft.com/office/drawing/2014/main" id="{C2BDFE5D-CB65-4D6B-8E0A-D3A418F04D32}"/>
              </a:ext>
            </a:extLst>
          </p:cNvPr>
          <p:cNvPicPr>
            <a:picLocks noChangeAspect="1"/>
          </p:cNvPicPr>
          <p:nvPr/>
        </p:nvPicPr>
        <p:blipFill>
          <a:blip r:embed="rId10"/>
          <a:stretch>
            <a:fillRect/>
          </a:stretch>
        </p:blipFill>
        <p:spPr>
          <a:xfrm>
            <a:off x="7235478" y="1275011"/>
            <a:ext cx="2245505" cy="1961435"/>
          </a:xfrm>
          <a:prstGeom prst="rect">
            <a:avLst/>
          </a:prstGeom>
        </p:spPr>
      </p:pic>
      <p:sp>
        <p:nvSpPr>
          <p:cNvPr id="30" name="TextBox 29">
            <a:extLst>
              <a:ext uri="{FF2B5EF4-FFF2-40B4-BE49-F238E27FC236}">
                <a16:creationId xmlns:a16="http://schemas.microsoft.com/office/drawing/2014/main" id="{3420D0C0-DD70-45F3-A2ED-11FFE4B0A1BC}"/>
              </a:ext>
            </a:extLst>
          </p:cNvPr>
          <p:cNvSpPr txBox="1"/>
          <p:nvPr/>
        </p:nvSpPr>
        <p:spPr>
          <a:xfrm>
            <a:off x="7504920" y="902673"/>
            <a:ext cx="2097882"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Yb</a:t>
            </a:r>
            <a:r>
              <a:rPr lang="en-US" sz="1600" baseline="30000"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(PTB) / Yb (INRIM)</a:t>
            </a:r>
            <a:endParaRPr lang="de-DE" sz="1600" dirty="0">
              <a:latin typeface="Calibri" panose="020F0502020204030204" pitchFamily="34" charset="0"/>
              <a:cs typeface="Calibri" panose="020F0502020204030204" pitchFamily="34" charset="0"/>
            </a:endParaRPr>
          </a:p>
        </p:txBody>
      </p:sp>
      <p:pic>
        <p:nvPicPr>
          <p:cNvPr id="32" name="Picture 31">
            <a:extLst>
              <a:ext uri="{FF2B5EF4-FFF2-40B4-BE49-F238E27FC236}">
                <a16:creationId xmlns:a16="http://schemas.microsoft.com/office/drawing/2014/main" id="{924D6997-6A17-4D30-A562-2B7EB8C868A6}"/>
              </a:ext>
            </a:extLst>
          </p:cNvPr>
          <p:cNvPicPr>
            <a:picLocks noChangeAspect="1"/>
          </p:cNvPicPr>
          <p:nvPr/>
        </p:nvPicPr>
        <p:blipFill>
          <a:blip r:embed="rId11"/>
          <a:stretch>
            <a:fillRect/>
          </a:stretch>
        </p:blipFill>
        <p:spPr>
          <a:xfrm>
            <a:off x="9602801" y="1292296"/>
            <a:ext cx="2217599" cy="1944150"/>
          </a:xfrm>
          <a:prstGeom prst="rect">
            <a:avLst/>
          </a:prstGeom>
        </p:spPr>
      </p:pic>
      <p:sp>
        <p:nvSpPr>
          <p:cNvPr id="33" name="TextBox 32">
            <a:extLst>
              <a:ext uri="{FF2B5EF4-FFF2-40B4-BE49-F238E27FC236}">
                <a16:creationId xmlns:a16="http://schemas.microsoft.com/office/drawing/2014/main" id="{580B9989-F4D5-471C-B083-1799D039966D}"/>
              </a:ext>
            </a:extLst>
          </p:cNvPr>
          <p:cNvSpPr txBox="1"/>
          <p:nvPr/>
        </p:nvSpPr>
        <p:spPr>
          <a:xfrm>
            <a:off x="9849770" y="902673"/>
            <a:ext cx="2097882" cy="338554"/>
          </a:xfrm>
          <a:prstGeom prst="rect">
            <a:avLst/>
          </a:prstGeom>
          <a:noFill/>
        </p:spPr>
        <p:txBody>
          <a:bodyPr wrap="square" rtlCol="0">
            <a:spAutoFit/>
          </a:bodyPr>
          <a:lstStyle/>
          <a:p>
            <a:r>
              <a:rPr lang="en-US" sz="1600" dirty="0">
                <a:latin typeface="Calibri" panose="020F0502020204030204" pitchFamily="34" charset="0"/>
                <a:cs typeface="Calibri" panose="020F0502020204030204" pitchFamily="34" charset="0"/>
              </a:rPr>
              <a:t>Yb</a:t>
            </a:r>
            <a:r>
              <a:rPr lang="en-US" sz="1600" baseline="30000" dirty="0">
                <a:latin typeface="Calibri" panose="020F0502020204030204" pitchFamily="34" charset="0"/>
                <a:cs typeface="Calibri" panose="020F0502020204030204" pitchFamily="34" charset="0"/>
              </a:rPr>
              <a:t>+</a:t>
            </a:r>
            <a:r>
              <a:rPr lang="en-US" sz="1600" dirty="0">
                <a:latin typeface="Calibri" panose="020F0502020204030204" pitchFamily="34" charset="0"/>
                <a:cs typeface="Calibri" panose="020F0502020204030204" pitchFamily="34" charset="0"/>
              </a:rPr>
              <a:t> (PTB) / Sr (SYRTE)</a:t>
            </a:r>
            <a:endParaRPr lang="de-DE" sz="1600" dirty="0">
              <a:latin typeface="Calibri" panose="020F0502020204030204" pitchFamily="34" charset="0"/>
              <a:cs typeface="Calibri" panose="020F0502020204030204" pitchFamily="34" charset="0"/>
            </a:endParaRPr>
          </a:p>
        </p:txBody>
      </p:sp>
      <p:sp>
        <p:nvSpPr>
          <p:cNvPr id="25" name="Textfeld 24">
            <a:extLst>
              <a:ext uri="{FF2B5EF4-FFF2-40B4-BE49-F238E27FC236}">
                <a16:creationId xmlns:a16="http://schemas.microsoft.com/office/drawing/2014/main" id="{E382C605-4E96-4982-B9CD-77C5A7E7B1E9}"/>
              </a:ext>
            </a:extLst>
          </p:cNvPr>
          <p:cNvSpPr txBox="1"/>
          <p:nvPr/>
        </p:nvSpPr>
        <p:spPr>
          <a:xfrm>
            <a:off x="1553407" y="52236"/>
            <a:ext cx="9753344" cy="646331"/>
          </a:xfrm>
          <a:prstGeom prst="rect">
            <a:avLst/>
          </a:prstGeom>
          <a:noFill/>
        </p:spPr>
        <p:txBody>
          <a:bodyPr wrap="square">
            <a:spAutoFit/>
          </a:bodyPr>
          <a:lstStyle/>
          <a:p>
            <a:r>
              <a:rPr lang="de-DE" sz="3600" dirty="0">
                <a:solidFill>
                  <a:schemeClr val="bg1"/>
                </a:solidFill>
                <a:latin typeface="Calibri" panose="020F0502020204030204" pitchFamily="34" charset="0"/>
                <a:cs typeface="Calibri" panose="020F0502020204030204" pitchFamily="34" charset="0"/>
              </a:rPr>
              <a:t>Februar / March 2022 – International Campaign </a:t>
            </a:r>
          </a:p>
        </p:txBody>
      </p:sp>
    </p:spTree>
    <p:extLst>
      <p:ext uri="{BB962C8B-B14F-4D97-AF65-F5344CB8AC3E}">
        <p14:creationId xmlns:p14="http://schemas.microsoft.com/office/powerpoint/2010/main" val="51706778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Untertitel 2">
            <a:extLst>
              <a:ext uri="{FF2B5EF4-FFF2-40B4-BE49-F238E27FC236}">
                <a16:creationId xmlns:a16="http://schemas.microsoft.com/office/drawing/2014/main" id="{C09A677F-8B11-4DCC-A40A-BB6B957D2238}"/>
              </a:ext>
            </a:extLst>
          </p:cNvPr>
          <p:cNvSpPr>
            <a:spLocks noGrp="1"/>
          </p:cNvSpPr>
          <p:nvPr>
            <p:ph type="subTitle" idx="1"/>
          </p:nvPr>
        </p:nvSpPr>
        <p:spPr/>
        <p:txBody>
          <a:bodyPr/>
          <a:lstStyle/>
          <a:p>
            <a:r>
              <a:rPr lang="en-US" altLang="de-DE" dirty="0"/>
              <a:t>Quantum-Technology Competence Center of PTB</a:t>
            </a:r>
            <a:endParaRPr lang="de-DE" dirty="0"/>
          </a:p>
        </p:txBody>
      </p:sp>
      <p:sp>
        <p:nvSpPr>
          <p:cNvPr id="11" name="Textfeld 10">
            <a:extLst>
              <a:ext uri="{FF2B5EF4-FFF2-40B4-BE49-F238E27FC236}">
                <a16:creationId xmlns:a16="http://schemas.microsoft.com/office/drawing/2014/main" id="{7915B25B-F818-4A97-A31C-C68E795C03EC}"/>
              </a:ext>
            </a:extLst>
          </p:cNvPr>
          <p:cNvSpPr txBox="1"/>
          <p:nvPr/>
        </p:nvSpPr>
        <p:spPr>
          <a:xfrm>
            <a:off x="6009452" y="2111908"/>
            <a:ext cx="5419882" cy="1631216"/>
          </a:xfrm>
          <a:prstGeom prst="rect">
            <a:avLst/>
          </a:prstGeom>
          <a:solidFill>
            <a:schemeClr val="bg1"/>
          </a:solidFill>
        </p:spPr>
        <p:txBody>
          <a:bodyPr wrap="none" rtlCol="0">
            <a:spAutoFit/>
          </a:bodyPr>
          <a:lstStyle/>
          <a:p>
            <a:pPr marL="285750" indent="-285750">
              <a:spcBef>
                <a:spcPts val="1200"/>
              </a:spcBef>
              <a:buFont typeface="Arial" panose="020B0604020202020204" pitchFamily="34" charset="0"/>
              <a:buChar char="•"/>
            </a:pPr>
            <a:r>
              <a:rPr lang="de-DE" sz="2000" dirty="0" err="1">
                <a:latin typeface="Calibri" panose="020F0502020204030204" pitchFamily="34" charset="0"/>
                <a:cs typeface="Calibri" panose="020F0502020204030204" pitchFamily="34" charset="0"/>
              </a:rPr>
              <a:t>Standardization</a:t>
            </a:r>
            <a:r>
              <a:rPr lang="de-DE" sz="2000" dirty="0">
                <a:latin typeface="Calibri" panose="020F0502020204030204" pitchFamily="34" charset="0"/>
                <a:cs typeface="Calibri" panose="020F0502020204030204" pitchFamily="34" charset="0"/>
              </a:rPr>
              <a:t> </a:t>
            </a:r>
            <a:r>
              <a:rPr lang="de-DE" sz="2000" dirty="0" err="1">
                <a:latin typeface="Calibri" panose="020F0502020204030204" pitchFamily="34" charset="0"/>
                <a:cs typeface="Calibri" panose="020F0502020204030204" pitchFamily="34" charset="0"/>
              </a:rPr>
              <a:t>of</a:t>
            </a:r>
            <a:r>
              <a:rPr lang="de-DE" sz="2000" dirty="0">
                <a:latin typeface="Calibri" panose="020F0502020204030204" pitchFamily="34" charset="0"/>
                <a:cs typeface="Calibri" panose="020F0502020204030204" pitchFamily="34" charset="0"/>
              </a:rPr>
              <a:t> Ion Traps </a:t>
            </a:r>
            <a:r>
              <a:rPr lang="de-DE" sz="2000" dirty="0" err="1">
                <a:latin typeface="Calibri" panose="020F0502020204030204" pitchFamily="34" charset="0"/>
                <a:cs typeface="Calibri" panose="020F0502020204030204" pitchFamily="34" charset="0"/>
              </a:rPr>
              <a:t>for</a:t>
            </a:r>
            <a:r>
              <a:rPr lang="de-DE" sz="2000" dirty="0">
                <a:latin typeface="Calibri" panose="020F0502020204030204" pitchFamily="34" charset="0"/>
                <a:cs typeface="Calibri" panose="020F0502020204030204" pitchFamily="34" charset="0"/>
              </a:rPr>
              <a:t> QT </a:t>
            </a:r>
            <a:r>
              <a:rPr lang="de-DE" sz="2000" dirty="0" err="1">
                <a:latin typeface="Calibri" panose="020F0502020204030204" pitchFamily="34" charset="0"/>
                <a:cs typeface="Calibri" panose="020F0502020204030204" pitchFamily="34" charset="0"/>
              </a:rPr>
              <a:t>Applications</a:t>
            </a:r>
            <a:endParaRPr lang="de-DE" sz="2000" dirty="0">
              <a:latin typeface="Calibri" panose="020F0502020204030204" pitchFamily="34" charset="0"/>
              <a:cs typeface="Calibri" panose="020F0502020204030204" pitchFamily="34" charset="0"/>
            </a:endParaRPr>
          </a:p>
          <a:p>
            <a:pPr marL="285750" indent="-285750">
              <a:spcBef>
                <a:spcPts val="1200"/>
              </a:spcBef>
              <a:buFont typeface="Arial" panose="020B0604020202020204" pitchFamily="34" charset="0"/>
              <a:buChar char="•"/>
            </a:pPr>
            <a:r>
              <a:rPr lang="de-DE" sz="2000" u="sng" dirty="0" err="1">
                <a:latin typeface="Calibri" panose="020F0502020204030204" pitchFamily="34" charset="0"/>
                <a:cs typeface="Calibri" panose="020F0502020204030204" pitchFamily="34" charset="0"/>
              </a:rPr>
              <a:t>Characterization</a:t>
            </a:r>
            <a:r>
              <a:rPr lang="de-DE" sz="2000" u="sng" dirty="0">
                <a:latin typeface="Calibri" panose="020F0502020204030204" pitchFamily="34" charset="0"/>
                <a:cs typeface="Calibri" panose="020F0502020204030204" pitchFamily="34" charset="0"/>
              </a:rPr>
              <a:t> </a:t>
            </a:r>
            <a:r>
              <a:rPr lang="de-DE" sz="2000" u="sng" dirty="0" err="1">
                <a:latin typeface="Calibri" panose="020F0502020204030204" pitchFamily="34" charset="0"/>
                <a:cs typeface="Calibri" panose="020F0502020204030204" pitchFamily="34" charset="0"/>
              </a:rPr>
              <a:t>under</a:t>
            </a:r>
            <a:r>
              <a:rPr lang="de-DE" sz="2000" u="sng" dirty="0">
                <a:latin typeface="Calibri" panose="020F0502020204030204" pitchFamily="34" charset="0"/>
                <a:cs typeface="Calibri" panose="020F0502020204030204" pitchFamily="34" charset="0"/>
              </a:rPr>
              <a:t> </a:t>
            </a:r>
            <a:r>
              <a:rPr lang="de-DE" sz="2000" u="sng" dirty="0" err="1">
                <a:latin typeface="Calibri" panose="020F0502020204030204" pitchFamily="34" charset="0"/>
                <a:cs typeface="Calibri" panose="020F0502020204030204" pitchFamily="34" charset="0"/>
              </a:rPr>
              <a:t>Reproducible</a:t>
            </a:r>
            <a:r>
              <a:rPr lang="de-DE" sz="2000" u="sng" dirty="0">
                <a:latin typeface="Calibri" panose="020F0502020204030204" pitchFamily="34" charset="0"/>
                <a:cs typeface="Calibri" panose="020F0502020204030204" pitchFamily="34" charset="0"/>
              </a:rPr>
              <a:t> </a:t>
            </a:r>
            <a:br>
              <a:rPr lang="de-DE" sz="2000" u="sng" dirty="0">
                <a:latin typeface="Calibri" panose="020F0502020204030204" pitchFamily="34" charset="0"/>
                <a:cs typeface="Calibri" panose="020F0502020204030204" pitchFamily="34" charset="0"/>
              </a:rPr>
            </a:br>
            <a:r>
              <a:rPr lang="de-DE" sz="2000" u="sng" dirty="0">
                <a:latin typeface="Calibri" panose="020F0502020204030204" pitchFamily="34" charset="0"/>
                <a:cs typeface="Calibri" panose="020F0502020204030204" pitchFamily="34" charset="0"/>
              </a:rPr>
              <a:t>and </a:t>
            </a:r>
            <a:r>
              <a:rPr lang="de-DE" sz="2000" u="sng" dirty="0" err="1">
                <a:latin typeface="Calibri" panose="020F0502020204030204" pitchFamily="34" charset="0"/>
                <a:cs typeface="Calibri" panose="020F0502020204030204" pitchFamily="34" charset="0"/>
              </a:rPr>
              <a:t>Standardized</a:t>
            </a:r>
            <a:r>
              <a:rPr lang="de-DE" sz="2000" u="sng" dirty="0">
                <a:latin typeface="Calibri" panose="020F0502020204030204" pitchFamily="34" charset="0"/>
                <a:cs typeface="Calibri" panose="020F0502020204030204" pitchFamily="34" charset="0"/>
              </a:rPr>
              <a:t> </a:t>
            </a:r>
            <a:r>
              <a:rPr lang="de-DE" sz="2000" u="sng" dirty="0" err="1">
                <a:latin typeface="Calibri" panose="020F0502020204030204" pitchFamily="34" charset="0"/>
                <a:cs typeface="Calibri" panose="020F0502020204030204" pitchFamily="34" charset="0"/>
              </a:rPr>
              <a:t>Conditions</a:t>
            </a:r>
            <a:endParaRPr lang="de-DE" sz="2000" u="sng" dirty="0">
              <a:latin typeface="Calibri" panose="020F0502020204030204" pitchFamily="34" charset="0"/>
              <a:cs typeface="Calibri" panose="020F0502020204030204" pitchFamily="34" charset="0"/>
            </a:endParaRPr>
          </a:p>
          <a:p>
            <a:pPr marL="285750" indent="-285750">
              <a:spcBef>
                <a:spcPts val="1200"/>
              </a:spcBef>
              <a:buFont typeface="Arial" panose="020B0604020202020204" pitchFamily="34" charset="0"/>
              <a:buChar char="•"/>
            </a:pPr>
            <a:r>
              <a:rPr lang="de-DE" sz="2000" dirty="0">
                <a:latin typeface="Calibri" panose="020F0502020204030204" pitchFamily="34" charset="0"/>
                <a:cs typeface="Calibri" panose="020F0502020204030204" pitchFamily="34" charset="0"/>
              </a:rPr>
              <a:t>Service </a:t>
            </a:r>
            <a:r>
              <a:rPr lang="de-DE" sz="2000" dirty="0" err="1">
                <a:latin typeface="Calibri" panose="020F0502020204030204" pitchFamily="34" charset="0"/>
                <a:cs typeface="Calibri" panose="020F0502020204030204" pitchFamily="34" charset="0"/>
              </a:rPr>
              <a:t>for</a:t>
            </a:r>
            <a:r>
              <a:rPr lang="de-DE" sz="2000" dirty="0">
                <a:latin typeface="Calibri" panose="020F0502020204030204" pitchFamily="34" charset="0"/>
                <a:cs typeface="Calibri" panose="020F0502020204030204" pitchFamily="34" charset="0"/>
              </a:rPr>
              <a:t> Industry and Academia</a:t>
            </a:r>
          </a:p>
        </p:txBody>
      </p:sp>
      <p:pic>
        <p:nvPicPr>
          <p:cNvPr id="6" name="Grafik 5">
            <a:extLst>
              <a:ext uri="{FF2B5EF4-FFF2-40B4-BE49-F238E27FC236}">
                <a16:creationId xmlns:a16="http://schemas.microsoft.com/office/drawing/2014/main" id="{C8E1439E-D5A1-445C-B3EA-978C6F0978AE}"/>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228750" y="2059328"/>
            <a:ext cx="2974771" cy="1859486"/>
          </a:xfrm>
          <a:prstGeom prst="rect">
            <a:avLst/>
          </a:prstGeom>
        </p:spPr>
      </p:pic>
      <p:pic>
        <p:nvPicPr>
          <p:cNvPr id="13" name="Grafik 12">
            <a:extLst>
              <a:ext uri="{FF2B5EF4-FFF2-40B4-BE49-F238E27FC236}">
                <a16:creationId xmlns:a16="http://schemas.microsoft.com/office/drawing/2014/main" id="{B72A8FD4-B5E4-4EAE-843B-581C4C2111B0}"/>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3279746" y="2059328"/>
            <a:ext cx="2529681" cy="1859486"/>
          </a:xfrm>
          <a:prstGeom prst="rect">
            <a:avLst/>
          </a:prstGeom>
        </p:spPr>
      </p:pic>
      <p:sp>
        <p:nvSpPr>
          <p:cNvPr id="5" name="Rechteck 4">
            <a:extLst>
              <a:ext uri="{FF2B5EF4-FFF2-40B4-BE49-F238E27FC236}">
                <a16:creationId xmlns:a16="http://schemas.microsoft.com/office/drawing/2014/main" id="{477ABF44-7A32-4A94-957C-1D15853FFBAC}"/>
              </a:ext>
            </a:extLst>
          </p:cNvPr>
          <p:cNvSpPr/>
          <p:nvPr/>
        </p:nvSpPr>
        <p:spPr>
          <a:xfrm>
            <a:off x="260526" y="1055763"/>
            <a:ext cx="5375767" cy="553998"/>
          </a:xfrm>
          <a:prstGeom prst="rect">
            <a:avLst/>
          </a:prstGeom>
        </p:spPr>
        <p:txBody>
          <a:bodyPr wrap="none">
            <a:spAutoFit/>
          </a:bodyPr>
          <a:lstStyle/>
          <a:p>
            <a:r>
              <a:rPr lang="en-US" altLang="de-DE" sz="3000" b="1" dirty="0">
                <a:latin typeface="Calibri" panose="020F0502020204030204" pitchFamily="34" charset="0"/>
                <a:cs typeface="Calibri" panose="020F0502020204030204" pitchFamily="34" charset="0"/>
              </a:rPr>
              <a:t>User Platform “Ion Traps” (2019)</a:t>
            </a:r>
            <a:endParaRPr lang="de-DE" sz="3000" b="1" dirty="0">
              <a:latin typeface="Calibri" panose="020F0502020204030204" pitchFamily="34" charset="0"/>
              <a:cs typeface="Calibri" panose="020F0502020204030204" pitchFamily="34" charset="0"/>
            </a:endParaRPr>
          </a:p>
        </p:txBody>
      </p:sp>
      <p:pic>
        <p:nvPicPr>
          <p:cNvPr id="7" name="Picture 2">
            <a:extLst>
              <a:ext uri="{FF2B5EF4-FFF2-40B4-BE49-F238E27FC236}">
                <a16:creationId xmlns:a16="http://schemas.microsoft.com/office/drawing/2014/main" id="{2C621A7A-42D9-411F-B62C-344A99D9F65F}"/>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83284" y="5379577"/>
            <a:ext cx="2107740" cy="113391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Textfeld 7">
            <a:extLst>
              <a:ext uri="{FF2B5EF4-FFF2-40B4-BE49-F238E27FC236}">
                <a16:creationId xmlns:a16="http://schemas.microsoft.com/office/drawing/2014/main" id="{43483E76-0EC8-4699-ACC2-BDCE7B0B2AE7}"/>
              </a:ext>
            </a:extLst>
          </p:cNvPr>
          <p:cNvSpPr txBox="1"/>
          <p:nvPr/>
        </p:nvSpPr>
        <p:spPr>
          <a:xfrm>
            <a:off x="569757" y="5632343"/>
            <a:ext cx="5837817" cy="400110"/>
          </a:xfrm>
          <a:prstGeom prst="rect">
            <a:avLst/>
          </a:prstGeom>
          <a:noFill/>
        </p:spPr>
        <p:txBody>
          <a:bodyPr wrap="square" rtlCol="0">
            <a:spAutoFit/>
          </a:bodyPr>
          <a:lstStyle/>
          <a:p>
            <a:r>
              <a:rPr lang="de-DE" sz="2000" b="1" dirty="0" err="1">
                <a:solidFill>
                  <a:schemeClr val="tx1"/>
                </a:solidFill>
                <a:latin typeface="Calibri" panose="020F0502020204030204" pitchFamily="34" charset="0"/>
                <a:cs typeface="Calibri" panose="020F0502020204030204" pitchFamily="34" charset="0"/>
              </a:rPr>
              <a:t>Automized</a:t>
            </a:r>
            <a:r>
              <a:rPr lang="de-DE" sz="2000" b="1" dirty="0">
                <a:solidFill>
                  <a:schemeClr val="tx1"/>
                </a:solidFill>
                <a:latin typeface="Calibri" panose="020F0502020204030204" pitchFamily="34" charset="0"/>
                <a:cs typeface="Calibri" panose="020F0502020204030204" pitchFamily="34" charset="0"/>
              </a:rPr>
              <a:t> </a:t>
            </a:r>
            <a:r>
              <a:rPr lang="de-DE" sz="2000" b="1" dirty="0">
                <a:latin typeface="Calibri" panose="020F0502020204030204" pitchFamily="34" charset="0"/>
                <a:cs typeface="Calibri" panose="020F0502020204030204" pitchFamily="34" charset="0"/>
              </a:rPr>
              <a:t>Measurement </a:t>
            </a:r>
            <a:r>
              <a:rPr lang="de-DE" sz="2000" b="1" dirty="0" err="1">
                <a:latin typeface="Calibri" panose="020F0502020204030204" pitchFamily="34" charset="0"/>
                <a:cs typeface="Calibri" panose="020F0502020204030204" pitchFamily="34" charset="0"/>
              </a:rPr>
              <a:t>Protocols</a:t>
            </a:r>
            <a:r>
              <a:rPr lang="de-DE" sz="2000" b="1" dirty="0">
                <a:solidFill>
                  <a:schemeClr val="tx1"/>
                </a:solidFill>
                <a:latin typeface="Calibri" panose="020F0502020204030204" pitchFamily="34" charset="0"/>
                <a:cs typeface="Calibri" panose="020F0502020204030204" pitchFamily="34" charset="0"/>
              </a:rPr>
              <a:t> via</a:t>
            </a:r>
          </a:p>
        </p:txBody>
      </p:sp>
      <p:pic>
        <p:nvPicPr>
          <p:cNvPr id="9" name="Grafik 8">
            <a:extLst>
              <a:ext uri="{FF2B5EF4-FFF2-40B4-BE49-F238E27FC236}">
                <a16:creationId xmlns:a16="http://schemas.microsoft.com/office/drawing/2014/main" id="{45D49B50-6C89-4586-AFA0-892F36237463}"/>
              </a:ext>
            </a:extLst>
          </p:cNvPr>
          <p:cNvPicPr>
            <a:picLocks noChangeAspect="1"/>
          </p:cNvPicPr>
          <p:nvPr/>
        </p:nvPicPr>
        <p:blipFill>
          <a:blip r:embed="rId5"/>
          <a:stretch>
            <a:fillRect/>
          </a:stretch>
        </p:blipFill>
        <p:spPr>
          <a:xfrm>
            <a:off x="8494954" y="3918814"/>
            <a:ext cx="2971580" cy="2027719"/>
          </a:xfrm>
          <a:prstGeom prst="rect">
            <a:avLst/>
          </a:prstGeom>
        </p:spPr>
      </p:pic>
      <p:sp>
        <p:nvSpPr>
          <p:cNvPr id="10" name="Textfeld 9">
            <a:extLst>
              <a:ext uri="{FF2B5EF4-FFF2-40B4-BE49-F238E27FC236}">
                <a16:creationId xmlns:a16="http://schemas.microsoft.com/office/drawing/2014/main" id="{6AEFB36D-B6B6-4DA5-8253-6420773A9A42}"/>
              </a:ext>
            </a:extLst>
          </p:cNvPr>
          <p:cNvSpPr txBox="1"/>
          <p:nvPr/>
        </p:nvSpPr>
        <p:spPr>
          <a:xfrm>
            <a:off x="10390404" y="5946532"/>
            <a:ext cx="1149867" cy="307777"/>
          </a:xfrm>
          <a:prstGeom prst="rect">
            <a:avLst/>
          </a:prstGeom>
          <a:noFill/>
        </p:spPr>
        <p:txBody>
          <a:bodyPr wrap="none" rtlCol="0">
            <a:spAutoFit/>
          </a:bodyPr>
          <a:lstStyle/>
          <a:p>
            <a:r>
              <a:rPr lang="de-DE" sz="1400" dirty="0">
                <a:solidFill>
                  <a:schemeClr val="tx1"/>
                </a:solidFill>
                <a:latin typeface="Calibri" panose="020F0502020204030204" pitchFamily="34" charset="0"/>
                <a:cs typeface="Calibri" panose="020F0502020204030204" pitchFamily="34" charset="0"/>
              </a:rPr>
              <a:t>Infineon Trap</a:t>
            </a:r>
          </a:p>
        </p:txBody>
      </p:sp>
      <p:sp>
        <p:nvSpPr>
          <p:cNvPr id="12" name="Textfeld 11">
            <a:extLst>
              <a:ext uri="{FF2B5EF4-FFF2-40B4-BE49-F238E27FC236}">
                <a16:creationId xmlns:a16="http://schemas.microsoft.com/office/drawing/2014/main" id="{9219D037-8589-4C2A-8331-AD1B3F02C9AA}"/>
              </a:ext>
            </a:extLst>
          </p:cNvPr>
          <p:cNvSpPr txBox="1"/>
          <p:nvPr/>
        </p:nvSpPr>
        <p:spPr>
          <a:xfrm>
            <a:off x="228750" y="4521663"/>
            <a:ext cx="8462325" cy="707886"/>
          </a:xfrm>
          <a:prstGeom prst="rect">
            <a:avLst/>
          </a:prstGeom>
          <a:noFill/>
        </p:spPr>
        <p:txBody>
          <a:bodyPr wrap="square">
            <a:spAutoFit/>
          </a:bodyPr>
          <a:lstStyle/>
          <a:p>
            <a:pPr marL="342900" indent="-342900">
              <a:buFont typeface="Arial" panose="020B0604020202020204" pitchFamily="34" charset="0"/>
              <a:buChar char="•"/>
            </a:pPr>
            <a:r>
              <a:rPr lang="de-DE" sz="2000" b="1" dirty="0">
                <a:latin typeface="Calibri" panose="020F0502020204030204" pitchFamily="34" charset="0"/>
                <a:cs typeface="Calibri" panose="020F0502020204030204" pitchFamily="34" charset="0"/>
                <a:sym typeface="Wingdings" panose="05000000000000000000" pitchFamily="2" charset="2"/>
              </a:rPr>
              <a:t>EVAQS</a:t>
            </a:r>
            <a:r>
              <a:rPr lang="de-DE" sz="2000" dirty="0">
                <a:latin typeface="Calibri" panose="020F0502020204030204" pitchFamily="34" charset="0"/>
                <a:cs typeface="Calibri" panose="020F0502020204030204" pitchFamily="34" charset="0"/>
                <a:sym typeface="Wingdings" panose="05000000000000000000" pitchFamily="2" charset="2"/>
              </a:rPr>
              <a:t>:  Test and Development </a:t>
            </a:r>
            <a:r>
              <a:rPr lang="de-DE" sz="2000" dirty="0" err="1">
                <a:latin typeface="Calibri" panose="020F0502020204030204" pitchFamily="34" charset="0"/>
                <a:cs typeface="Calibri" panose="020F0502020204030204" pitchFamily="34" charset="0"/>
                <a:sym typeface="Wingdings" panose="05000000000000000000" pitchFamily="2" charset="2"/>
              </a:rPr>
              <a:t>of</a:t>
            </a:r>
            <a:r>
              <a:rPr lang="de-DE" sz="2000" dirty="0">
                <a:latin typeface="Calibri" panose="020F0502020204030204" pitchFamily="34" charset="0"/>
                <a:cs typeface="Calibri" panose="020F0502020204030204" pitchFamily="34" charset="0"/>
                <a:sym typeface="Wingdings" panose="05000000000000000000" pitchFamily="2" charset="2"/>
              </a:rPr>
              <a:t> XHV Technologies </a:t>
            </a:r>
            <a:r>
              <a:rPr lang="de-DE" sz="2000" dirty="0" err="1">
                <a:latin typeface="Calibri" panose="020F0502020204030204" pitchFamily="34" charset="0"/>
                <a:cs typeface="Calibri" panose="020F0502020204030204" pitchFamily="34" charset="0"/>
                <a:sym typeface="Wingdings" panose="05000000000000000000" pitchFamily="2" charset="2"/>
              </a:rPr>
              <a:t>for</a:t>
            </a:r>
            <a:r>
              <a:rPr lang="de-DE" sz="2000" dirty="0">
                <a:latin typeface="Calibri" panose="020F0502020204030204" pitchFamily="34" charset="0"/>
                <a:cs typeface="Calibri" panose="020F0502020204030204" pitchFamily="34" charset="0"/>
                <a:sym typeface="Wingdings" panose="05000000000000000000" pitchFamily="2" charset="2"/>
              </a:rPr>
              <a:t> QT </a:t>
            </a:r>
            <a:br>
              <a:rPr lang="de-DE" sz="2000" dirty="0">
                <a:latin typeface="Calibri" panose="020F0502020204030204" pitchFamily="34" charset="0"/>
                <a:cs typeface="Calibri" panose="020F0502020204030204" pitchFamily="34" charset="0"/>
                <a:sym typeface="Wingdings" panose="05000000000000000000" pitchFamily="2" charset="2"/>
              </a:rPr>
            </a:br>
            <a:r>
              <a:rPr lang="de-DE" sz="2000" dirty="0" err="1">
                <a:latin typeface="Calibri" panose="020F0502020204030204" pitchFamily="34" charset="0"/>
                <a:cs typeface="Calibri" panose="020F0502020204030204" pitchFamily="34" charset="0"/>
                <a:sym typeface="Wingdings" panose="05000000000000000000" pitchFamily="2" charset="2"/>
              </a:rPr>
              <a:t>with</a:t>
            </a:r>
            <a:r>
              <a:rPr lang="de-DE" sz="2000" dirty="0">
                <a:latin typeface="Calibri" panose="020F0502020204030204" pitchFamily="34" charset="0"/>
                <a:cs typeface="Calibri" panose="020F0502020204030204" pitchFamily="34" charset="0"/>
                <a:sym typeface="Wingdings" panose="05000000000000000000" pitchFamily="2" charset="2"/>
              </a:rPr>
              <a:t> German Industry (</a:t>
            </a:r>
            <a:r>
              <a:rPr lang="de-DE" sz="2000" dirty="0" err="1">
                <a:latin typeface="Calibri" panose="020F0502020204030204" pitchFamily="34" charset="0"/>
                <a:cs typeface="Calibri" panose="020F0502020204030204" pitchFamily="34" charset="0"/>
                <a:sym typeface="Wingdings" panose="05000000000000000000" pitchFamily="2" charset="2"/>
              </a:rPr>
              <a:t>Allectra</a:t>
            </a:r>
            <a:r>
              <a:rPr lang="de-DE" sz="2000" dirty="0">
                <a:latin typeface="Calibri" panose="020F0502020204030204" pitchFamily="34" charset="0"/>
                <a:cs typeface="Calibri" panose="020F0502020204030204" pitchFamily="34" charset="0"/>
                <a:sym typeface="Wingdings" panose="05000000000000000000" pitchFamily="2" charset="2"/>
              </a:rPr>
              <a:t>, </a:t>
            </a:r>
            <a:r>
              <a:rPr lang="de-DE" sz="2000" dirty="0" err="1">
                <a:latin typeface="Calibri" panose="020F0502020204030204" pitchFamily="34" charset="0"/>
                <a:cs typeface="Calibri" panose="020F0502020204030204" pitchFamily="34" charset="0"/>
                <a:sym typeface="Wingdings" panose="05000000000000000000" pitchFamily="2" charset="2"/>
              </a:rPr>
              <a:t>engionic</a:t>
            </a:r>
            <a:r>
              <a:rPr lang="de-DE" sz="2000" dirty="0">
                <a:latin typeface="Calibri" panose="020F0502020204030204" pitchFamily="34" charset="0"/>
                <a:cs typeface="Calibri" panose="020F0502020204030204" pitchFamily="34" charset="0"/>
                <a:sym typeface="Wingdings" panose="05000000000000000000" pitchFamily="2" charset="2"/>
              </a:rPr>
              <a:t> Fiber </a:t>
            </a:r>
            <a:r>
              <a:rPr lang="de-DE" sz="2000" dirty="0" err="1">
                <a:latin typeface="Calibri" panose="020F0502020204030204" pitchFamily="34" charset="0"/>
                <a:cs typeface="Calibri" panose="020F0502020204030204" pitchFamily="34" charset="0"/>
                <a:sym typeface="Wingdings" panose="05000000000000000000" pitchFamily="2" charset="2"/>
              </a:rPr>
              <a:t>Optics</a:t>
            </a:r>
            <a:r>
              <a:rPr lang="de-DE" sz="2000" dirty="0">
                <a:latin typeface="Calibri" panose="020F0502020204030204" pitchFamily="34" charset="0"/>
                <a:cs typeface="Calibri" panose="020F0502020204030204" pitchFamily="34" charset="0"/>
                <a:sym typeface="Wingdings" panose="05000000000000000000" pitchFamily="2" charset="2"/>
              </a:rPr>
              <a:t>)</a:t>
            </a:r>
          </a:p>
        </p:txBody>
      </p:sp>
      <p:pic>
        <p:nvPicPr>
          <p:cNvPr id="14" name="Grafik 13">
            <a:extLst>
              <a:ext uri="{FF2B5EF4-FFF2-40B4-BE49-F238E27FC236}">
                <a16:creationId xmlns:a16="http://schemas.microsoft.com/office/drawing/2014/main" id="{9210C39A-159E-4430-814E-802E67A77D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28348" y="5999113"/>
            <a:ext cx="1381638" cy="609072"/>
          </a:xfrm>
          <a:prstGeom prst="rect">
            <a:avLst/>
          </a:prstGeom>
        </p:spPr>
      </p:pic>
      <p:pic>
        <p:nvPicPr>
          <p:cNvPr id="4" name="Grafik 3">
            <a:extLst>
              <a:ext uri="{FF2B5EF4-FFF2-40B4-BE49-F238E27FC236}">
                <a16:creationId xmlns:a16="http://schemas.microsoft.com/office/drawing/2014/main" id="{0BAAD42B-F87B-483C-B861-D7905836B49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396392" y="1194189"/>
            <a:ext cx="2425700" cy="715600"/>
          </a:xfrm>
          <a:prstGeom prst="rect">
            <a:avLst/>
          </a:prstGeom>
        </p:spPr>
      </p:pic>
      <p:pic>
        <p:nvPicPr>
          <p:cNvPr id="16" name="Grafik 15">
            <a:extLst>
              <a:ext uri="{FF2B5EF4-FFF2-40B4-BE49-F238E27FC236}">
                <a16:creationId xmlns:a16="http://schemas.microsoft.com/office/drawing/2014/main" id="{34F69690-AD67-424F-B0DC-B950226D476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420100" y="1230657"/>
            <a:ext cx="876299" cy="679132"/>
          </a:xfrm>
          <a:prstGeom prst="rect">
            <a:avLst/>
          </a:prstGeom>
        </p:spPr>
      </p:pic>
    </p:spTree>
    <p:extLst>
      <p:ext uri="{BB962C8B-B14F-4D97-AF65-F5344CB8AC3E}">
        <p14:creationId xmlns:p14="http://schemas.microsoft.com/office/powerpoint/2010/main" val="2991429658"/>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solidFill>
          <a:srgbClr val="FF0000"/>
        </a:solidFill>
        <a:effectLst/>
      </p:bgPr>
    </p:bg>
    <p:spTree>
      <p:nvGrpSpPr>
        <p:cNvPr id="1" name=""/>
        <p:cNvGrpSpPr/>
        <p:nvPr/>
      </p:nvGrpSpPr>
      <p:grpSpPr>
        <a:xfrm>
          <a:off x="0" y="0"/>
          <a:ext cx="0" cy="0"/>
          <a:chOff x="0" y="0"/>
          <a:chExt cx="0" cy="0"/>
        </a:xfrm>
      </p:grpSpPr>
      <p:sp>
        <p:nvSpPr>
          <p:cNvPr id="2" name="Untertitel 1">
            <a:extLst>
              <a:ext uri="{FF2B5EF4-FFF2-40B4-BE49-F238E27FC236}">
                <a16:creationId xmlns:a16="http://schemas.microsoft.com/office/drawing/2014/main" id="{0C0FBA38-7F3F-4A3A-9E2E-31E540840D2F}"/>
              </a:ext>
            </a:extLst>
          </p:cNvPr>
          <p:cNvSpPr>
            <a:spLocks noGrp="1"/>
          </p:cNvSpPr>
          <p:nvPr>
            <p:ph type="subTitle" idx="1"/>
          </p:nvPr>
        </p:nvSpPr>
        <p:spPr/>
        <p:txBody>
          <a:bodyPr/>
          <a:lstStyle/>
          <a:p>
            <a:endParaRPr lang="de-DE"/>
          </a:p>
        </p:txBody>
      </p:sp>
    </p:spTree>
    <p:extLst>
      <p:ext uri="{BB962C8B-B14F-4D97-AF65-F5344CB8AC3E}">
        <p14:creationId xmlns:p14="http://schemas.microsoft.com/office/powerpoint/2010/main" val="2977689476"/>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hteck 1">
            <a:extLst>
              <a:ext uri="{FF2B5EF4-FFF2-40B4-BE49-F238E27FC236}">
                <a16:creationId xmlns:a16="http://schemas.microsoft.com/office/drawing/2014/main" id="{1FBBA4E7-1013-4438-97CC-7E477CAFF291}"/>
              </a:ext>
            </a:extLst>
          </p:cNvPr>
          <p:cNvSpPr>
            <a:spLocks noChangeArrowheads="1"/>
          </p:cNvSpPr>
          <p:nvPr/>
        </p:nvSpPr>
        <p:spPr bwMode="auto">
          <a:xfrm>
            <a:off x="2865412" y="2112789"/>
            <a:ext cx="6133282" cy="203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endParaRPr lang="de-DE" altLang="de-DE" sz="4200" b="1" dirty="0">
              <a:latin typeface="Calibri" panose="020F0502020204030204" pitchFamily="34" charset="0"/>
              <a:cs typeface="Calibri" panose="020F0502020204030204" pitchFamily="34" charset="0"/>
            </a:endParaRPr>
          </a:p>
          <a:p>
            <a:pPr algn="ctr" eaLnBrk="1" hangingPunct="1">
              <a:spcBef>
                <a:spcPct val="0"/>
              </a:spcBef>
              <a:buNone/>
            </a:pPr>
            <a:r>
              <a:rPr lang="de-DE" altLang="de-DE" sz="4200" b="1" dirty="0">
                <a:latin typeface="Calibri" panose="020F0502020204030204" pitchFamily="34" charset="0"/>
                <a:cs typeface="Calibri" panose="020F0502020204030204" pitchFamily="34" charset="0"/>
              </a:rPr>
              <a:t>Integration </a:t>
            </a:r>
            <a:r>
              <a:rPr lang="de-DE" altLang="de-DE" sz="4200" b="1" dirty="0" err="1">
                <a:latin typeface="Calibri" panose="020F0502020204030204" pitchFamily="34" charset="0"/>
                <a:cs typeface="Calibri" panose="020F0502020204030204" pitchFamily="34" charset="0"/>
              </a:rPr>
              <a:t>of</a:t>
            </a:r>
            <a:r>
              <a:rPr lang="de-DE" altLang="de-DE" sz="4200" b="1" dirty="0">
                <a:latin typeface="Calibri" panose="020F0502020204030204" pitchFamily="34" charset="0"/>
                <a:cs typeface="Calibri" panose="020F0502020204030204" pitchFamily="34" charset="0"/>
              </a:rPr>
              <a:t> Nano-</a:t>
            </a:r>
            <a:r>
              <a:rPr lang="de-DE" altLang="de-DE" sz="4200" b="1" dirty="0" err="1">
                <a:latin typeface="Calibri" panose="020F0502020204030204" pitchFamily="34" charset="0"/>
                <a:cs typeface="Calibri" panose="020F0502020204030204" pitchFamily="34" charset="0"/>
              </a:rPr>
              <a:t>Optics</a:t>
            </a:r>
            <a:endParaRPr lang="de-DE" altLang="de-DE" sz="4200" b="1" dirty="0">
              <a:latin typeface="Calibri" panose="020F0502020204030204" pitchFamily="34" charset="0"/>
              <a:cs typeface="Calibri" panose="020F0502020204030204" pitchFamily="34" charset="0"/>
            </a:endParaRPr>
          </a:p>
          <a:p>
            <a:pPr algn="ctr" eaLnBrk="1" hangingPunct="1">
              <a:spcBef>
                <a:spcPct val="0"/>
              </a:spcBef>
              <a:buNone/>
            </a:pPr>
            <a:endParaRPr lang="de-DE" altLang="de-DE" sz="4200"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233104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93081" y="1177102"/>
            <a:ext cx="1504950"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9" name="Picture 2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5631" y="1152694"/>
            <a:ext cx="2227262" cy="2219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0" name="Text Box 25"/>
          <p:cNvSpPr txBox="1">
            <a:spLocks noChangeArrowheads="1"/>
          </p:cNvSpPr>
          <p:nvPr/>
        </p:nvSpPr>
        <p:spPr bwMode="auto">
          <a:xfrm>
            <a:off x="1153949" y="3398784"/>
            <a:ext cx="10940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400">
                <a:latin typeface="Calibri" panose="020F0502020204030204" pitchFamily="34" charset="0"/>
                <a:cs typeface="Calibri" panose="020F0502020204030204" pitchFamily="34" charset="0"/>
              </a:rPr>
              <a:t>3D-Paul trap</a:t>
            </a:r>
          </a:p>
        </p:txBody>
      </p:sp>
      <p:sp>
        <p:nvSpPr>
          <p:cNvPr id="24581" name="Text Box 29"/>
          <p:cNvSpPr txBox="1">
            <a:spLocks noChangeArrowheads="1"/>
          </p:cNvSpPr>
          <p:nvPr/>
        </p:nvSpPr>
        <p:spPr bwMode="auto">
          <a:xfrm>
            <a:off x="3188331" y="2386776"/>
            <a:ext cx="117532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400">
                <a:latin typeface="Calibri" panose="020F0502020204030204" pitchFamily="34" charset="0"/>
                <a:cs typeface="Calibri" panose="020F0502020204030204" pitchFamily="34" charset="0"/>
              </a:rPr>
              <a:t>single Yb</a:t>
            </a:r>
            <a:r>
              <a:rPr lang="de-DE" altLang="de-DE" sz="1400" baseline="30000">
                <a:latin typeface="Calibri" panose="020F0502020204030204" pitchFamily="34" charset="0"/>
                <a:cs typeface="Calibri" panose="020F0502020204030204" pitchFamily="34" charset="0"/>
              </a:rPr>
              <a:t>+</a:t>
            </a:r>
            <a:r>
              <a:rPr lang="de-DE" altLang="de-DE" sz="1400">
                <a:latin typeface="Calibri" panose="020F0502020204030204" pitchFamily="34" charset="0"/>
                <a:cs typeface="Calibri" panose="020F0502020204030204" pitchFamily="34" charset="0"/>
              </a:rPr>
              <a:t>-ion</a:t>
            </a:r>
            <a:endParaRPr lang="de-DE" altLang="de-DE" sz="1400" baseline="30000">
              <a:latin typeface="Calibri" panose="020F0502020204030204" pitchFamily="34" charset="0"/>
              <a:cs typeface="Calibri" panose="020F0502020204030204" pitchFamily="34" charset="0"/>
            </a:endParaRPr>
          </a:p>
        </p:txBody>
      </p:sp>
      <p:pic>
        <p:nvPicPr>
          <p:cNvPr id="24583" name="Picture 1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53584" y="1634922"/>
            <a:ext cx="1754187" cy="1384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4" name="Line 14"/>
          <p:cNvSpPr>
            <a:spLocks noChangeShapeType="1"/>
          </p:cNvSpPr>
          <p:nvPr/>
        </p:nvSpPr>
        <p:spPr bwMode="auto">
          <a:xfrm>
            <a:off x="7469521" y="2671560"/>
            <a:ext cx="612775"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4585" name="Line 15"/>
          <p:cNvSpPr>
            <a:spLocks noChangeShapeType="1"/>
          </p:cNvSpPr>
          <p:nvPr/>
        </p:nvSpPr>
        <p:spPr bwMode="auto">
          <a:xfrm>
            <a:off x="7302833" y="2428672"/>
            <a:ext cx="9271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4586" name="Line 16"/>
          <p:cNvSpPr>
            <a:spLocks noChangeShapeType="1"/>
          </p:cNvSpPr>
          <p:nvPr/>
        </p:nvSpPr>
        <p:spPr bwMode="auto">
          <a:xfrm>
            <a:off x="7207583" y="2187372"/>
            <a:ext cx="1143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4587" name="Line 17"/>
          <p:cNvSpPr>
            <a:spLocks noChangeShapeType="1"/>
          </p:cNvSpPr>
          <p:nvPr/>
        </p:nvSpPr>
        <p:spPr bwMode="auto">
          <a:xfrm>
            <a:off x="7118683" y="1952422"/>
            <a:ext cx="132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de-DE"/>
          </a:p>
        </p:txBody>
      </p:sp>
      <p:sp>
        <p:nvSpPr>
          <p:cNvPr id="24588" name="Line 19"/>
          <p:cNvSpPr>
            <a:spLocks noChangeShapeType="1"/>
          </p:cNvSpPr>
          <p:nvPr/>
        </p:nvSpPr>
        <p:spPr bwMode="auto">
          <a:xfrm>
            <a:off x="8450595" y="2433435"/>
            <a:ext cx="0" cy="247650"/>
          </a:xfrm>
          <a:prstGeom prst="line">
            <a:avLst/>
          </a:prstGeom>
          <a:noFill/>
          <a:ln w="9525">
            <a:solidFill>
              <a:schemeClr val="tx1"/>
            </a:solidFill>
            <a:round/>
            <a:headEnd type="triangle" w="med" len="med"/>
            <a:tailEnd type="triangle" w="med" len="med"/>
          </a:ln>
          <a:extLst>
            <a:ext uri="{909E8E84-426E-40DD-AFC4-6F175D3DCCD1}">
              <a14:hiddenFill xmlns:a14="http://schemas.microsoft.com/office/drawing/2010/main">
                <a:noFill/>
              </a14:hiddenFill>
            </a:ext>
          </a:extLst>
        </p:spPr>
        <p:txBody>
          <a:bodyPr/>
          <a:lstStyle/>
          <a:p>
            <a:endParaRPr lang="de-DE"/>
          </a:p>
        </p:txBody>
      </p:sp>
      <p:sp>
        <p:nvSpPr>
          <p:cNvPr id="24589" name="Text Box 20"/>
          <p:cNvSpPr txBox="1">
            <a:spLocks noChangeArrowheads="1"/>
          </p:cNvSpPr>
          <p:nvPr/>
        </p:nvSpPr>
        <p:spPr bwMode="auto">
          <a:xfrm>
            <a:off x="8487108" y="2335010"/>
            <a:ext cx="539750"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a:latin typeface="Symbol" pitchFamily="18" charset="2"/>
                <a:cs typeface="Arial" pitchFamily="34" charset="0"/>
              </a:rPr>
              <a:t>n</a:t>
            </a:r>
            <a:r>
              <a:rPr lang="de-DE" altLang="de-DE" sz="1800" baseline="-25000">
                <a:cs typeface="Arial" pitchFamily="34" charset="0"/>
              </a:rPr>
              <a:t>sec</a:t>
            </a:r>
          </a:p>
        </p:txBody>
      </p:sp>
      <p:sp>
        <p:nvSpPr>
          <p:cNvPr id="24590" name="Text Box 22"/>
          <p:cNvSpPr txBox="1">
            <a:spLocks noChangeArrowheads="1"/>
          </p:cNvSpPr>
          <p:nvPr/>
        </p:nvSpPr>
        <p:spPr bwMode="auto">
          <a:xfrm>
            <a:off x="6209045" y="2523922"/>
            <a:ext cx="124104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dirty="0">
                <a:solidFill>
                  <a:srgbClr val="FF0000"/>
                </a:solidFill>
                <a:latin typeface="Symbol" pitchFamily="18" charset="2"/>
                <a:cs typeface="Arial" pitchFamily="34" charset="0"/>
              </a:rPr>
              <a:t>s</a:t>
            </a:r>
            <a:r>
              <a:rPr lang="de-DE" altLang="de-DE" sz="1800" baseline="-25000" dirty="0">
                <a:solidFill>
                  <a:srgbClr val="FF0000"/>
                </a:solidFill>
                <a:latin typeface="Symbol" pitchFamily="18" charset="2"/>
                <a:cs typeface="Arial" pitchFamily="34" charset="0"/>
              </a:rPr>
              <a:t>0</a:t>
            </a:r>
            <a:r>
              <a:rPr lang="de-DE" altLang="de-DE" sz="1800" dirty="0">
                <a:solidFill>
                  <a:srgbClr val="FF0000"/>
                </a:solidFill>
                <a:cs typeface="Arial" pitchFamily="34" charset="0"/>
              </a:rPr>
              <a:t> ~10 </a:t>
            </a:r>
            <a:r>
              <a:rPr lang="de-DE" altLang="de-DE" sz="1800" dirty="0" err="1">
                <a:solidFill>
                  <a:srgbClr val="FF0000"/>
                </a:solidFill>
                <a:cs typeface="Arial" pitchFamily="34" charset="0"/>
              </a:rPr>
              <a:t>nm</a:t>
            </a:r>
            <a:endParaRPr lang="de-DE" altLang="de-DE" sz="1800" dirty="0">
              <a:solidFill>
                <a:srgbClr val="FF0000"/>
              </a:solidFill>
              <a:cs typeface="Arial" pitchFamily="34" charset="0"/>
            </a:endParaRPr>
          </a:p>
        </p:txBody>
      </p:sp>
      <p:sp>
        <p:nvSpPr>
          <p:cNvPr id="24591" name="Text Box 12"/>
          <p:cNvSpPr txBox="1">
            <a:spLocks noChangeArrowheads="1"/>
          </p:cNvSpPr>
          <p:nvPr/>
        </p:nvSpPr>
        <p:spPr bwMode="auto">
          <a:xfrm>
            <a:off x="6480509" y="1134860"/>
            <a:ext cx="2905125"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2400" b="1">
                <a:solidFill>
                  <a:srgbClr val="FF0000"/>
                </a:solidFill>
                <a:cs typeface="Arial" pitchFamily="34" charset="0"/>
              </a:rPr>
              <a:t>Trap Depth ~ 10</a:t>
            </a:r>
            <a:r>
              <a:rPr lang="de-DE" altLang="de-DE" sz="2400" b="1" baseline="30000">
                <a:solidFill>
                  <a:srgbClr val="FF0000"/>
                </a:solidFill>
                <a:cs typeface="Arial" pitchFamily="34" charset="0"/>
              </a:rPr>
              <a:t>4</a:t>
            </a:r>
            <a:r>
              <a:rPr lang="de-DE" altLang="de-DE" sz="2400" b="1">
                <a:solidFill>
                  <a:srgbClr val="FF0000"/>
                </a:solidFill>
                <a:cs typeface="Arial" pitchFamily="34" charset="0"/>
              </a:rPr>
              <a:t> K</a:t>
            </a:r>
          </a:p>
        </p:txBody>
      </p:sp>
      <p:cxnSp>
        <p:nvCxnSpPr>
          <p:cNvPr id="6" name="Gerade Verbindung mit Pfeil 5"/>
          <p:cNvCxnSpPr/>
          <p:nvPr/>
        </p:nvCxnSpPr>
        <p:spPr>
          <a:xfrm>
            <a:off x="6953583" y="3019222"/>
            <a:ext cx="1903412"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4597" name="Textfeld 6"/>
          <p:cNvSpPr txBox="1">
            <a:spLocks noChangeArrowheads="1"/>
          </p:cNvSpPr>
          <p:nvPr/>
        </p:nvSpPr>
        <p:spPr bwMode="auto">
          <a:xfrm>
            <a:off x="8936370" y="2833486"/>
            <a:ext cx="261938"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algn="r" eaLnBrk="1" hangingPunct="1">
              <a:spcBef>
                <a:spcPct val="0"/>
              </a:spcBef>
              <a:buFontTx/>
              <a:buNone/>
            </a:pPr>
            <a:r>
              <a:rPr lang="de-DE" altLang="de-DE" sz="1800"/>
              <a:t>r</a:t>
            </a:r>
          </a:p>
        </p:txBody>
      </p:sp>
      <p:cxnSp>
        <p:nvCxnSpPr>
          <p:cNvPr id="9" name="Gerade Verbindung 8"/>
          <p:cNvCxnSpPr/>
          <p:nvPr/>
        </p:nvCxnSpPr>
        <p:spPr>
          <a:xfrm>
            <a:off x="7775909" y="2833486"/>
            <a:ext cx="3175" cy="384175"/>
          </a:xfrm>
          <a:prstGeom prst="line">
            <a:avLst/>
          </a:prstGeom>
        </p:spPr>
        <p:style>
          <a:lnRef idx="1">
            <a:schemeClr val="accent1"/>
          </a:lnRef>
          <a:fillRef idx="0">
            <a:schemeClr val="accent1"/>
          </a:fillRef>
          <a:effectRef idx="0">
            <a:schemeClr val="accent1"/>
          </a:effectRef>
          <a:fontRef idx="minor">
            <a:schemeClr val="tx1"/>
          </a:fontRef>
        </p:style>
      </p:cxnSp>
      <p:sp>
        <p:nvSpPr>
          <p:cNvPr id="24599" name="Textfeld 10"/>
          <p:cNvSpPr txBox="1">
            <a:spLocks noChangeArrowheads="1"/>
          </p:cNvSpPr>
          <p:nvPr/>
        </p:nvSpPr>
        <p:spPr bwMode="auto">
          <a:xfrm>
            <a:off x="7285370" y="3177972"/>
            <a:ext cx="1816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r>
              <a:rPr lang="de-DE" altLang="de-DE" sz="1800"/>
              <a:t>E(r) = 0</a:t>
            </a:r>
          </a:p>
        </p:txBody>
      </p:sp>
      <p:pic>
        <p:nvPicPr>
          <p:cNvPr id="24600" name="Picture 23"/>
          <p:cNvPicPr>
            <a:picLocks noChangeAspect="1" noChangeArrowheads="1"/>
          </p:cNvPicPr>
          <p:nvPr/>
        </p:nvPicPr>
        <p:blipFill>
          <a:blip r:embed="rId8">
            <a:extLst>
              <a:ext uri="{28A0092B-C50C-407E-A947-70E740481C1C}">
                <a14:useLocalDpi xmlns:a14="http://schemas.microsoft.com/office/drawing/2010/main" val="0"/>
              </a:ext>
            </a:extLst>
          </a:blip>
          <a:srcRect t="-9286" b="-20695"/>
          <a:stretch>
            <a:fillRect/>
          </a:stretch>
        </p:blipFill>
        <p:spPr bwMode="auto">
          <a:xfrm>
            <a:off x="7469521" y="2433436"/>
            <a:ext cx="612775" cy="2381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4601" name="Oval 18"/>
          <p:cNvSpPr>
            <a:spLocks noChangeArrowheads="1"/>
          </p:cNvSpPr>
          <p:nvPr/>
        </p:nvSpPr>
        <p:spPr bwMode="auto">
          <a:xfrm>
            <a:off x="7701296" y="2598536"/>
            <a:ext cx="155575" cy="155575"/>
          </a:xfrm>
          <a:prstGeom prst="ellipse">
            <a:avLst/>
          </a:prstGeom>
          <a:solidFill>
            <a:schemeClr val="accent1"/>
          </a:solidFill>
          <a:ln w="9525">
            <a:solidFill>
              <a:schemeClr val="tx1"/>
            </a:solidFill>
            <a:round/>
            <a:headEnd/>
            <a:tailEnd/>
          </a:ln>
        </p:spPr>
        <p:txBody>
          <a:bodyPr wrap="none" anchor="ctr"/>
          <a:lstStyle>
            <a:lvl1pPr eaLnBrk="0" hangingPunct="0">
              <a:spcBef>
                <a:spcPct val="20000"/>
              </a:spcBef>
              <a:buFont typeface="Arial" pitchFamily="34" charset="0"/>
              <a:buChar char="•"/>
              <a:defRPr sz="3200">
                <a:solidFill>
                  <a:schemeClr val="tx1"/>
                </a:solidFill>
                <a:latin typeface="Arial" pitchFamily="34" charset="0"/>
              </a:defRPr>
            </a:lvl1pPr>
            <a:lvl2pPr marL="742950" indent="-285750" eaLnBrk="0" hangingPunct="0">
              <a:spcBef>
                <a:spcPct val="20000"/>
              </a:spcBef>
              <a:buFont typeface="Arial" pitchFamily="34" charset="0"/>
              <a:buChar char="–"/>
              <a:defRPr sz="2800">
                <a:solidFill>
                  <a:schemeClr val="tx1"/>
                </a:solidFill>
                <a:latin typeface="Arial" pitchFamily="34" charset="0"/>
              </a:defRPr>
            </a:lvl2pPr>
            <a:lvl3pPr marL="1143000" indent="-228600" eaLnBrk="0" hangingPunct="0">
              <a:spcBef>
                <a:spcPct val="20000"/>
              </a:spcBef>
              <a:buFont typeface="Arial" pitchFamily="34" charset="0"/>
              <a:buChar char="•"/>
              <a:defRPr sz="2400">
                <a:solidFill>
                  <a:schemeClr val="tx1"/>
                </a:solidFill>
                <a:latin typeface="Arial" pitchFamily="34" charset="0"/>
              </a:defRPr>
            </a:lvl3pPr>
            <a:lvl4pPr marL="1600200" indent="-228600" eaLnBrk="0" hangingPunct="0">
              <a:spcBef>
                <a:spcPct val="20000"/>
              </a:spcBef>
              <a:buFont typeface="Arial" pitchFamily="34" charset="0"/>
              <a:buChar char="–"/>
              <a:defRPr sz="2000">
                <a:solidFill>
                  <a:schemeClr val="tx1"/>
                </a:solidFill>
                <a:latin typeface="Arial" pitchFamily="34" charset="0"/>
              </a:defRPr>
            </a:lvl4pPr>
            <a:lvl5pPr marL="2057400" indent="-228600" eaLnBrk="0" hangingPunct="0">
              <a:spcBef>
                <a:spcPct val="20000"/>
              </a:spcBef>
              <a:buFont typeface="Arial" pitchFamily="34" charset="0"/>
              <a:buChar char="»"/>
              <a:defRPr sz="2000">
                <a:solidFill>
                  <a:schemeClr val="tx1"/>
                </a:solidFill>
                <a:latin typeface="Arial"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Arial" pitchFamily="34" charset="0"/>
              </a:defRPr>
            </a:lvl9pPr>
          </a:lstStyle>
          <a:p>
            <a:pPr eaLnBrk="1" hangingPunct="1">
              <a:spcBef>
                <a:spcPct val="0"/>
              </a:spcBef>
              <a:buFontTx/>
              <a:buNone/>
            </a:pPr>
            <a:endParaRPr lang="en-US" altLang="de-DE" sz="1800"/>
          </a:p>
        </p:txBody>
      </p:sp>
      <mc:AlternateContent xmlns:mc="http://schemas.openxmlformats.org/markup-compatibility/2006" xmlns:a14="http://schemas.microsoft.com/office/drawing/2010/main">
        <mc:Choice Requires="a14">
          <p:sp>
            <p:nvSpPr>
              <p:cNvPr id="28" name="Text Box 7">
                <a:extLst>
                  <a:ext uri="{FF2B5EF4-FFF2-40B4-BE49-F238E27FC236}">
                    <a16:creationId xmlns:a16="http://schemas.microsoft.com/office/drawing/2014/main" id="{0B08CA99-AECD-4FA1-B0D9-21D79F7EAFBC}"/>
                  </a:ext>
                </a:extLst>
              </p:cNvPr>
              <p:cNvSpPr txBox="1">
                <a:spLocks noChangeArrowheads="1"/>
              </p:cNvSpPr>
              <p:nvPr/>
            </p:nvSpPr>
            <p:spPr bwMode="auto">
              <a:xfrm>
                <a:off x="1802083" y="4120694"/>
                <a:ext cx="9356852" cy="1908215"/>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a:spAutoFit/>
              </a:bodyPr>
              <a:lstStyle>
                <a:lvl1pPr marL="285750" indent="-285750" eaLnBrk="0" hangingPunct="0">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eaLnBrk="0" hangingPunct="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eaLnBrk="0" hangingPunct="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eaLnBrk="0" hangingPunct="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spcAft>
                    <a:spcPts val="600"/>
                  </a:spcAft>
                </a:pPr>
                <a:r>
                  <a:rPr lang="de-DE" altLang="de-DE" sz="1800" dirty="0">
                    <a:latin typeface="Calibri" panose="020F0502020204030204" pitchFamily="34" charset="0"/>
                    <a:cs typeface="Calibri" panose="020F0502020204030204" pitchFamily="34" charset="0"/>
                  </a:rPr>
                  <a:t>deep traps  →  </a:t>
                </a:r>
                <a:r>
                  <a:rPr lang="de-DE" altLang="de-DE" sz="1800" b="1" dirty="0" err="1">
                    <a:latin typeface="Calibri" panose="020F0502020204030204" pitchFamily="34" charset="0"/>
                    <a:cs typeface="Calibri" panose="020F0502020204030204" pitchFamily="34" charset="0"/>
                  </a:rPr>
                  <a:t>long</a:t>
                </a:r>
                <a:r>
                  <a:rPr lang="de-DE" altLang="de-DE" sz="1800" b="1"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trapping</a:t>
                </a:r>
                <a:r>
                  <a:rPr lang="de-DE" altLang="de-DE" sz="1800" b="1"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times</a:t>
                </a:r>
                <a:r>
                  <a:rPr lang="de-DE" altLang="de-DE" sz="1800" b="1"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for</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single</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ion</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up</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to</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months</a:t>
                </a:r>
                <a:r>
                  <a:rPr lang="de-DE" altLang="de-DE" sz="1800" dirty="0">
                    <a:latin typeface="Calibri" panose="020F0502020204030204" pitchFamily="34" charset="0"/>
                    <a:cs typeface="Calibri" panose="020F0502020204030204" pitchFamily="34" charset="0"/>
                  </a:rPr>
                  <a:t>)</a:t>
                </a:r>
              </a:p>
              <a:p>
                <a:pPr eaLnBrk="1" hangingPunct="1">
                  <a:spcBef>
                    <a:spcPct val="0"/>
                  </a:spcBef>
                  <a:spcAft>
                    <a:spcPts val="600"/>
                  </a:spcAft>
                </a:pPr>
                <a:r>
                  <a:rPr lang="de-DE" altLang="de-DE" sz="1800" dirty="0" err="1">
                    <a:latin typeface="Calibri" panose="020F0502020204030204" pitchFamily="34" charset="0"/>
                    <a:cs typeface="Calibri" panose="020F0502020204030204" pitchFamily="34" charset="0"/>
                  </a:rPr>
                  <a:t>ions</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are</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trapped</a:t>
                </a:r>
                <a:r>
                  <a:rPr lang="de-DE" altLang="de-DE" sz="1800" dirty="0">
                    <a:latin typeface="Calibri" panose="020F0502020204030204" pitchFamily="34" charset="0"/>
                    <a:cs typeface="Calibri" panose="020F0502020204030204" pitchFamily="34" charset="0"/>
                  </a:rPr>
                  <a:t> at </a:t>
                </a:r>
                <a:r>
                  <a:rPr lang="de-DE" altLang="de-DE" sz="1800" b="1" dirty="0">
                    <a:latin typeface="Calibri" panose="020F0502020204030204" pitchFamily="34" charset="0"/>
                    <a:cs typeface="Calibri" panose="020F0502020204030204" pitchFamily="34" charset="0"/>
                  </a:rPr>
                  <a:t>E = 0  </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no</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systematic</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shifts</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to</a:t>
                </a:r>
                <a:r>
                  <a:rPr lang="de-DE" altLang="de-DE" sz="1800" dirty="0">
                    <a:latin typeface="Calibri" panose="020F0502020204030204" pitchFamily="34" charset="0"/>
                    <a:cs typeface="Calibri" panose="020F0502020204030204" pitchFamily="34" charset="0"/>
                  </a:rPr>
                  <a:t> 1</a:t>
                </a:r>
                <a:r>
                  <a:rPr lang="de-DE" altLang="de-DE" sz="1800" baseline="30000" dirty="0">
                    <a:latin typeface="Calibri" panose="020F0502020204030204" pitchFamily="34" charset="0"/>
                    <a:cs typeface="Calibri" panose="020F0502020204030204" pitchFamily="34" charset="0"/>
                  </a:rPr>
                  <a:t>st</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order</a:t>
                </a:r>
                <a:r>
                  <a:rPr lang="de-DE" altLang="de-DE" sz="1800" dirty="0">
                    <a:latin typeface="Calibri" panose="020F0502020204030204" pitchFamily="34" charset="0"/>
                    <a:cs typeface="Calibri" panose="020F0502020204030204" pitchFamily="34" charset="0"/>
                  </a:rPr>
                  <a:t> </a:t>
                </a:r>
              </a:p>
              <a:p>
                <a:pPr eaLnBrk="1" hangingPunct="1">
                  <a:spcBef>
                    <a:spcPct val="0"/>
                  </a:spcBef>
                  <a:spcAft>
                    <a:spcPts val="600"/>
                  </a:spcAft>
                </a:pPr>
                <a:r>
                  <a:rPr lang="de-DE" altLang="de-DE" sz="1800" dirty="0">
                    <a:latin typeface="Calibri" panose="020F0502020204030204" pitchFamily="34" charset="0"/>
                    <a:cs typeface="Calibri" panose="020F0502020204030204" pitchFamily="34" charset="0"/>
                  </a:rPr>
                  <a:t>strong </a:t>
                </a:r>
                <a:r>
                  <a:rPr lang="de-DE" altLang="de-DE" sz="1800" dirty="0" err="1">
                    <a:latin typeface="Calibri" panose="020F0502020204030204" pitchFamily="34" charset="0"/>
                    <a:cs typeface="Calibri" panose="020F0502020204030204" pitchFamily="34" charset="0"/>
                  </a:rPr>
                  <a:t>trapping</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potentials</a:t>
                </a:r>
                <a:r>
                  <a:rPr lang="de-DE" altLang="de-DE" sz="1800" dirty="0">
                    <a:latin typeface="Calibri" panose="020F0502020204030204" pitchFamily="34" charset="0"/>
                    <a:cs typeface="Calibri" panose="020F0502020204030204" pitchFamily="34" charset="0"/>
                  </a:rPr>
                  <a:t>  →  </a:t>
                </a:r>
                <a:r>
                  <a:rPr lang="de-DE" altLang="de-DE" sz="1800" b="1" dirty="0">
                    <a:latin typeface="Calibri" panose="020F0502020204030204" pitchFamily="34" charset="0"/>
                    <a:cs typeface="Calibri" panose="020F0502020204030204" pitchFamily="34" charset="0"/>
                  </a:rPr>
                  <a:t>strong </a:t>
                </a:r>
                <a:r>
                  <a:rPr lang="de-DE" altLang="de-DE" sz="1800" b="1" dirty="0" err="1">
                    <a:latin typeface="Calibri" panose="020F0502020204030204" pitchFamily="34" charset="0"/>
                    <a:cs typeface="Calibri" panose="020F0502020204030204" pitchFamily="34" charset="0"/>
                  </a:rPr>
                  <a:t>localization</a:t>
                </a:r>
                <a:r>
                  <a:rPr lang="de-DE" altLang="de-DE" sz="1800" b="1" dirty="0">
                    <a:latin typeface="Calibri" panose="020F0502020204030204" pitchFamily="34" charset="0"/>
                    <a:cs typeface="Calibri" panose="020F0502020204030204" pitchFamily="34" charset="0"/>
                  </a:rPr>
                  <a:t> (≈ </a:t>
                </a:r>
                <a:r>
                  <a:rPr lang="de-DE" altLang="de-DE" sz="1800" b="1" dirty="0" err="1">
                    <a:latin typeface="Calibri" panose="020F0502020204030204" pitchFamily="34" charset="0"/>
                    <a:cs typeface="Calibri" panose="020F0502020204030204" pitchFamily="34" charset="0"/>
                  </a:rPr>
                  <a:t>nm</a:t>
                </a:r>
                <a:r>
                  <a:rPr lang="de-DE" altLang="de-DE" sz="1800" dirty="0">
                    <a:latin typeface="Calibri" panose="020F0502020204030204" pitchFamily="34" charset="0"/>
                    <a:cs typeface="Calibri" panose="020F0502020204030204" pitchFamily="34" charset="0"/>
                  </a:rPr>
                  <a:t>):  1</a:t>
                </a:r>
                <a:r>
                  <a:rPr lang="de-DE" altLang="de-DE" sz="1800" baseline="30000" dirty="0">
                    <a:latin typeface="Calibri" panose="020F0502020204030204" pitchFamily="34" charset="0"/>
                    <a:cs typeface="Calibri" panose="020F0502020204030204" pitchFamily="34" charset="0"/>
                  </a:rPr>
                  <a:t>st</a:t>
                </a:r>
                <a:r>
                  <a:rPr lang="de-DE" altLang="de-DE" sz="1800" dirty="0">
                    <a:latin typeface="Calibri" panose="020F0502020204030204" pitchFamily="34" charset="0"/>
                    <a:cs typeface="Calibri" panose="020F0502020204030204" pitchFamily="34" charset="0"/>
                  </a:rPr>
                  <a:t> oder Doppler </a:t>
                </a:r>
                <a:r>
                  <a:rPr lang="de-DE" altLang="de-DE" sz="1800" dirty="0" err="1">
                    <a:latin typeface="Calibri" panose="020F0502020204030204" pitchFamily="34" charset="0"/>
                    <a:cs typeface="Calibri" panose="020F0502020204030204" pitchFamily="34" charset="0"/>
                  </a:rPr>
                  <a:t>free</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if</a:t>
                </a:r>
                <a:r>
                  <a:rPr lang="de-DE" altLang="de-DE" sz="1800" dirty="0">
                    <a:latin typeface="Calibri" panose="020F0502020204030204" pitchFamily="34" charset="0"/>
                    <a:cs typeface="Calibri" panose="020F0502020204030204" pitchFamily="34" charset="0"/>
                  </a:rPr>
                  <a:t>  </a:t>
                </a:r>
                <a14:m>
                  <m:oMath xmlns:m="http://schemas.openxmlformats.org/officeDocument/2006/math">
                    <m:r>
                      <a:rPr lang="de-DE" altLang="de-DE" sz="1800" b="1" i="1" smtClean="0">
                        <a:latin typeface="Cambria Math" panose="02040503050406030204" pitchFamily="18" charset="0"/>
                        <a:cs typeface="Calibri" panose="020F0502020204030204" pitchFamily="34" charset="0"/>
                      </a:rPr>
                      <m:t>𝜼</m:t>
                    </m:r>
                    <m:r>
                      <a:rPr lang="de-DE" altLang="de-DE" sz="1800" b="1" i="1" smtClean="0">
                        <a:latin typeface="Cambria Math" panose="02040503050406030204" pitchFamily="18" charset="0"/>
                        <a:cs typeface="Calibri" panose="020F0502020204030204" pitchFamily="34" charset="0"/>
                      </a:rPr>
                      <m:t>=</m:t>
                    </m:r>
                    <m:f>
                      <m:fPr>
                        <m:ctrlPr>
                          <a:rPr lang="de-DE" altLang="de-DE" sz="1800" b="1" i="1" smtClean="0">
                            <a:latin typeface="Cambria Math" panose="02040503050406030204" pitchFamily="18" charset="0"/>
                            <a:cs typeface="Calibri" panose="020F0502020204030204" pitchFamily="34" charset="0"/>
                          </a:rPr>
                        </m:ctrlPr>
                      </m:fPr>
                      <m:num>
                        <m:r>
                          <a:rPr lang="de-DE" altLang="de-DE" sz="1800" b="1" i="1" smtClean="0">
                            <a:latin typeface="Cambria Math" panose="02040503050406030204" pitchFamily="18" charset="0"/>
                            <a:cs typeface="Calibri" panose="020F0502020204030204" pitchFamily="34" charset="0"/>
                          </a:rPr>
                          <m:t>𝟐</m:t>
                        </m:r>
                        <m:r>
                          <a:rPr lang="de-DE" altLang="de-DE" sz="1800" b="1" i="1" smtClean="0">
                            <a:latin typeface="Cambria Math" panose="02040503050406030204" pitchFamily="18" charset="0"/>
                            <a:cs typeface="Calibri" panose="020F0502020204030204" pitchFamily="34" charset="0"/>
                          </a:rPr>
                          <m:t>𝝅</m:t>
                        </m:r>
                      </m:num>
                      <m:den>
                        <m:r>
                          <a:rPr lang="de-DE" altLang="de-DE" sz="1800" b="1" i="1" smtClean="0">
                            <a:latin typeface="Cambria Math" panose="02040503050406030204" pitchFamily="18" charset="0"/>
                            <a:cs typeface="Calibri" panose="020F0502020204030204" pitchFamily="34" charset="0"/>
                          </a:rPr>
                          <m:t>𝝀</m:t>
                        </m:r>
                      </m:den>
                    </m:f>
                    <m:r>
                      <a:rPr lang="de-DE" altLang="de-DE" sz="1800" b="1" i="1" smtClean="0">
                        <a:latin typeface="Cambria Math" panose="02040503050406030204" pitchFamily="18" charset="0"/>
                        <a:cs typeface="Calibri" panose="020F0502020204030204" pitchFamily="34" charset="0"/>
                      </a:rPr>
                      <m:t>×</m:t>
                    </m:r>
                    <m:r>
                      <a:rPr lang="de-DE" altLang="de-DE" sz="1800" b="1" i="1" smtClean="0">
                        <a:latin typeface="Cambria Math" panose="02040503050406030204" pitchFamily="18" charset="0"/>
                        <a:cs typeface="Calibri" panose="020F0502020204030204" pitchFamily="34" charset="0"/>
                      </a:rPr>
                      <m:t>𝝈</m:t>
                    </m:r>
                  </m:oMath>
                </a14:m>
                <a:r>
                  <a:rPr lang="de-DE" altLang="de-DE" sz="1800" b="1" dirty="0">
                    <a:latin typeface="Calibri" panose="020F0502020204030204" pitchFamily="34" charset="0"/>
                    <a:cs typeface="Calibri" panose="020F0502020204030204" pitchFamily="34" charset="0"/>
                  </a:rPr>
                  <a:t> </a:t>
                </a:r>
              </a:p>
              <a:p>
                <a:pPr eaLnBrk="1" hangingPunct="1">
                  <a:spcBef>
                    <a:spcPct val="0"/>
                  </a:spcBef>
                  <a:spcAft>
                    <a:spcPts val="600"/>
                  </a:spcAft>
                </a:pPr>
                <a:r>
                  <a:rPr lang="de-DE" altLang="de-DE" sz="1800" dirty="0">
                    <a:latin typeface="Calibri" panose="020F0502020204030204" pitchFamily="34" charset="0"/>
                    <a:cs typeface="Calibri" panose="020F0502020204030204" pitchFamily="34" charset="0"/>
                  </a:rPr>
                  <a:t>high </a:t>
                </a:r>
                <a:r>
                  <a:rPr lang="de-DE" altLang="de-DE" sz="1800" dirty="0" err="1">
                    <a:latin typeface="Calibri" panose="020F0502020204030204" pitchFamily="34" charset="0"/>
                    <a:cs typeface="Calibri" panose="020F0502020204030204" pitchFamily="34" charset="0"/>
                  </a:rPr>
                  <a:t>level</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control</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of</a:t>
                </a:r>
                <a:r>
                  <a:rPr lang="de-DE" altLang="de-DE" sz="1800" dirty="0">
                    <a:latin typeface="Calibri" panose="020F0502020204030204" pitchFamily="34" charset="0"/>
                    <a:cs typeface="Calibri" panose="020F0502020204030204" pitchFamily="34" charset="0"/>
                  </a:rPr>
                  <a:t> internal &amp; external </a:t>
                </a:r>
                <a:r>
                  <a:rPr lang="de-DE" altLang="de-DE" sz="1800" dirty="0" err="1">
                    <a:latin typeface="Calibri" panose="020F0502020204030204" pitchFamily="34" charset="0"/>
                    <a:cs typeface="Calibri" panose="020F0502020204030204" pitchFamily="34" charset="0"/>
                  </a:rPr>
                  <a:t>degrees</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of</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freedom</a:t>
                </a:r>
                <a:endParaRPr lang="de-DE" altLang="de-DE" sz="1800" dirty="0">
                  <a:latin typeface="Calibri" panose="020F0502020204030204" pitchFamily="34" charset="0"/>
                  <a:cs typeface="Calibri" panose="020F0502020204030204" pitchFamily="34" charset="0"/>
                </a:endParaRPr>
              </a:p>
              <a:p>
                <a:pPr eaLnBrk="1" hangingPunct="1">
                  <a:spcBef>
                    <a:spcPct val="0"/>
                  </a:spcBef>
                  <a:spcAft>
                    <a:spcPts val="600"/>
                  </a:spcAft>
                </a:pPr>
                <a:r>
                  <a:rPr lang="de-DE" altLang="de-DE" sz="1800" dirty="0" err="1">
                    <a:latin typeface="Calibri" panose="020F0502020204030204" pitchFamily="34" charset="0"/>
                    <a:cs typeface="Calibri" panose="020F0502020204030204" pitchFamily="34" charset="0"/>
                  </a:rPr>
                  <a:t>physics</a:t>
                </a:r>
                <a:r>
                  <a:rPr lang="de-DE" altLang="de-DE" sz="1800" dirty="0">
                    <a:latin typeface="Calibri" panose="020F0502020204030204" pitchFamily="34" charset="0"/>
                    <a:cs typeface="Calibri" panose="020F0502020204030204" pitchFamily="34" charset="0"/>
                  </a:rPr>
                  <a:t> </a:t>
                </a:r>
                <a:r>
                  <a:rPr lang="de-DE" altLang="de-DE" sz="1800" dirty="0" err="1">
                    <a:latin typeface="Calibri" panose="020F0502020204030204" pitchFamily="34" charset="0"/>
                    <a:cs typeface="Calibri" panose="020F0502020204030204" pitchFamily="34" charset="0"/>
                  </a:rPr>
                  <a:t>package</a:t>
                </a:r>
                <a:r>
                  <a:rPr lang="de-DE" altLang="de-DE" sz="1800"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can</a:t>
                </a:r>
                <a:r>
                  <a:rPr lang="de-DE" altLang="de-DE" sz="1800" b="1"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be</a:t>
                </a:r>
                <a:r>
                  <a:rPr lang="de-DE" altLang="de-DE" sz="1800" b="1"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very</a:t>
                </a:r>
                <a:r>
                  <a:rPr lang="de-DE" altLang="de-DE" sz="1800" b="1" dirty="0">
                    <a:latin typeface="Calibri" panose="020F0502020204030204" pitchFamily="34" charset="0"/>
                    <a:cs typeface="Calibri" panose="020F0502020204030204" pitchFamily="34" charset="0"/>
                  </a:rPr>
                  <a:t> </a:t>
                </a:r>
                <a:r>
                  <a:rPr lang="de-DE" altLang="de-DE" sz="1800" b="1" dirty="0" err="1">
                    <a:latin typeface="Calibri" panose="020F0502020204030204" pitchFamily="34" charset="0"/>
                    <a:cs typeface="Calibri" panose="020F0502020204030204" pitchFamily="34" charset="0"/>
                  </a:rPr>
                  <a:t>compact</a:t>
                </a:r>
                <a:r>
                  <a:rPr lang="de-DE" altLang="de-DE" sz="1800" b="1" dirty="0">
                    <a:latin typeface="Calibri" panose="020F0502020204030204" pitchFamily="34" charset="0"/>
                    <a:cs typeface="Calibri" panose="020F0502020204030204" pitchFamily="34" charset="0"/>
                  </a:rPr>
                  <a:t> and robust</a:t>
                </a:r>
                <a:r>
                  <a:rPr lang="de-DE" altLang="de-DE" sz="1800" dirty="0">
                    <a:latin typeface="Calibri" panose="020F0502020204030204" pitchFamily="34" charset="0"/>
                    <a:cs typeface="Calibri" panose="020F0502020204030204" pitchFamily="34" charset="0"/>
                  </a:rPr>
                  <a:t>		</a:t>
                </a:r>
              </a:p>
            </p:txBody>
          </p:sp>
        </mc:Choice>
        <mc:Fallback xmlns="">
          <p:sp>
            <p:nvSpPr>
              <p:cNvPr id="28" name="Text Box 7">
                <a:extLst>
                  <a:ext uri="{FF2B5EF4-FFF2-40B4-BE49-F238E27FC236}">
                    <a16:creationId xmlns:a16="http://schemas.microsoft.com/office/drawing/2014/main" id="{0B08CA99-AECD-4FA1-B0D9-21D79F7EAFBC}"/>
                  </a:ext>
                </a:extLst>
              </p:cNvPr>
              <p:cNvSpPr txBox="1">
                <a:spLocks noRot="1" noChangeAspect="1" noMove="1" noResize="1" noEditPoints="1" noAdjustHandles="1" noChangeArrowheads="1" noChangeShapeType="1" noTextEdit="1"/>
              </p:cNvSpPr>
              <p:nvPr/>
            </p:nvSpPr>
            <p:spPr bwMode="auto">
              <a:xfrm>
                <a:off x="1802083" y="4120694"/>
                <a:ext cx="9356852" cy="1908215"/>
              </a:xfrm>
              <a:prstGeom prst="rect">
                <a:avLst/>
              </a:prstGeom>
              <a:blipFill>
                <a:blip r:embed="rId9"/>
                <a:stretch>
                  <a:fillRect l="-456" t="-1917" b="-4153"/>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de-DE">
                    <a:noFill/>
                  </a:rPr>
                  <a:t> </a:t>
                </a:r>
              </a:p>
            </p:txBody>
          </p:sp>
        </mc:Fallback>
      </mc:AlternateContent>
      <p:pic>
        <p:nvPicPr>
          <p:cNvPr id="25" name="ION8B">
            <a:hlinkClick r:id="" action="ppaction://media"/>
            <a:extLst>
              <a:ext uri="{FF2B5EF4-FFF2-40B4-BE49-F238E27FC236}">
                <a16:creationId xmlns:a16="http://schemas.microsoft.com/office/drawing/2014/main" id="{EEF4536A-F61C-4EDD-AF31-DAB46F63F087}"/>
              </a:ext>
            </a:extLst>
          </p:cNvPr>
          <p:cNvPicPr>
            <a:picLocks noChangeAspect="1"/>
          </p:cNvPicPr>
          <p:nvPr>
            <a:videoFile r:link="rId2"/>
            <p:extLst>
              <p:ext uri="{DAA4B4D4-6D71-4841-9C94-3DE7FCFB9230}">
                <p14:media xmlns:p14="http://schemas.microsoft.com/office/powerpoint/2010/main" r:embed="rId1"/>
              </p:ext>
            </p:extLst>
          </p:nvPr>
        </p:nvPicPr>
        <p:blipFill>
          <a:blip r:embed="rId10"/>
          <a:stretch>
            <a:fillRect/>
          </a:stretch>
        </p:blipFill>
        <p:spPr>
          <a:xfrm>
            <a:off x="9431670" y="1458795"/>
            <a:ext cx="2182734" cy="1435015"/>
          </a:xfrm>
          <a:prstGeom prst="rect">
            <a:avLst/>
          </a:prstGeom>
        </p:spPr>
      </p:pic>
      <p:sp>
        <p:nvSpPr>
          <p:cNvPr id="2" name="Untertitel 1">
            <a:extLst>
              <a:ext uri="{FF2B5EF4-FFF2-40B4-BE49-F238E27FC236}">
                <a16:creationId xmlns:a16="http://schemas.microsoft.com/office/drawing/2014/main" id="{6A5D7D2B-B03B-4FE5-ACA0-15C075FD3C97}"/>
              </a:ext>
            </a:extLst>
          </p:cNvPr>
          <p:cNvSpPr>
            <a:spLocks noGrp="1"/>
          </p:cNvSpPr>
          <p:nvPr>
            <p:ph type="subTitle" idx="1"/>
          </p:nvPr>
        </p:nvSpPr>
        <p:spPr>
          <a:xfrm>
            <a:off x="1493043" y="91113"/>
            <a:ext cx="9594056" cy="647448"/>
          </a:xfrm>
        </p:spPr>
        <p:txBody>
          <a:bodyPr/>
          <a:lstStyle/>
          <a:p>
            <a:r>
              <a:rPr lang="de-DE" altLang="de-DE" dirty="0" err="1">
                <a:solidFill>
                  <a:schemeClr val="bg1"/>
                </a:solidFill>
                <a:effectLst>
                  <a:outerShdw blurRad="38100" dist="38100" dir="2700000" algn="tl">
                    <a:srgbClr val="000000">
                      <a:alpha val="43137"/>
                    </a:srgbClr>
                  </a:outerShdw>
                </a:effectLst>
              </a:rPr>
              <a:t>Accuracy</a:t>
            </a:r>
            <a:r>
              <a:rPr lang="de-DE" altLang="de-DE" dirty="0">
                <a:solidFill>
                  <a:schemeClr val="bg1"/>
                </a:solidFill>
                <a:effectLst>
                  <a:outerShdw blurRad="38100" dist="38100" dir="2700000" algn="tl">
                    <a:srgbClr val="000000">
                      <a:alpha val="43137"/>
                    </a:srgbClr>
                  </a:outerShdw>
                </a:effectLst>
              </a:rPr>
              <a:t> </a:t>
            </a:r>
            <a:r>
              <a:rPr lang="de-DE" altLang="de-DE" dirty="0" err="1">
                <a:solidFill>
                  <a:schemeClr val="bg1"/>
                </a:solidFill>
                <a:effectLst>
                  <a:outerShdw blurRad="38100" dist="38100" dir="2700000" algn="tl">
                    <a:srgbClr val="000000">
                      <a:alpha val="43137"/>
                    </a:srgbClr>
                  </a:outerShdw>
                </a:effectLst>
              </a:rPr>
              <a:t>of</a:t>
            </a:r>
            <a:r>
              <a:rPr lang="de-DE" altLang="de-DE" dirty="0">
                <a:solidFill>
                  <a:schemeClr val="bg1"/>
                </a:solidFill>
                <a:effectLst>
                  <a:outerShdw blurRad="38100" dist="38100" dir="2700000" algn="tl">
                    <a:srgbClr val="000000">
                      <a:alpha val="43137"/>
                    </a:srgbClr>
                  </a:outerShdw>
                </a:effectLst>
              </a:rPr>
              <a:t> Single Ion Clocks </a:t>
            </a:r>
            <a:r>
              <a:rPr lang="de-DE" altLang="de-DE" dirty="0">
                <a:solidFill>
                  <a:schemeClr val="bg1"/>
                </a:solidFill>
                <a:effectLst>
                  <a:outerShdw blurRad="38100" dist="38100" dir="2700000" algn="tl">
                    <a:srgbClr val="000000">
                      <a:alpha val="43137"/>
                    </a:srgbClr>
                  </a:outerShdw>
                </a:effectLst>
                <a:sym typeface="Wingdings" panose="05000000000000000000" pitchFamily="2" charset="2"/>
              </a:rPr>
              <a:t> </a:t>
            </a:r>
            <a:r>
              <a:rPr lang="de-DE" altLang="de-DE" dirty="0" err="1">
                <a:solidFill>
                  <a:schemeClr val="bg1"/>
                </a:solidFill>
                <a:effectLst>
                  <a:outerShdw blurRad="38100" dist="38100" dir="2700000" algn="tl">
                    <a:srgbClr val="000000">
                      <a:alpha val="43137"/>
                    </a:srgbClr>
                  </a:outerShdw>
                </a:effectLst>
                <a:sym typeface="Wingdings" panose="05000000000000000000" pitchFamily="2" charset="2"/>
              </a:rPr>
              <a:t>for</a:t>
            </a:r>
            <a:r>
              <a:rPr lang="de-DE" altLang="de-DE" dirty="0">
                <a:solidFill>
                  <a:schemeClr val="bg1"/>
                </a:solidFill>
                <a:effectLst>
                  <a:outerShdw blurRad="38100" dist="38100" dir="2700000" algn="tl">
                    <a:srgbClr val="000000">
                      <a:alpha val="43137"/>
                    </a:srgbClr>
                  </a:outerShdw>
                </a:effectLst>
                <a:sym typeface="Wingdings" panose="05000000000000000000" pitchFamily="2" charset="2"/>
              </a:rPr>
              <a:t> 10</a:t>
            </a:r>
            <a:r>
              <a:rPr lang="de-DE" altLang="de-DE" baseline="30000" dirty="0">
                <a:solidFill>
                  <a:schemeClr val="bg1"/>
                </a:solidFill>
                <a:effectLst>
                  <a:outerShdw blurRad="38100" dist="38100" dir="2700000" algn="tl">
                    <a:srgbClr val="000000">
                      <a:alpha val="43137"/>
                    </a:srgbClr>
                  </a:outerShdw>
                </a:effectLst>
                <a:sym typeface="Wingdings" panose="05000000000000000000" pitchFamily="2" charset="2"/>
              </a:rPr>
              <a:t>-19 </a:t>
            </a:r>
            <a:r>
              <a:rPr lang="de-DE" altLang="de-DE" dirty="0">
                <a:solidFill>
                  <a:schemeClr val="bg1"/>
                </a:solidFill>
                <a:effectLst>
                  <a:outerShdw blurRad="38100" dist="38100" dir="2700000" algn="tl">
                    <a:srgbClr val="000000">
                      <a:alpha val="43137"/>
                    </a:srgbClr>
                  </a:outerShdw>
                </a:effectLst>
                <a:sym typeface="Wingdings" panose="05000000000000000000" pitchFamily="2" charset="2"/>
              </a:rPr>
              <a:t> </a:t>
            </a:r>
            <a:r>
              <a:rPr lang="de-DE" altLang="de-DE" dirty="0" err="1">
                <a:solidFill>
                  <a:schemeClr val="bg1"/>
                </a:solidFill>
                <a:effectLst>
                  <a:outerShdw blurRad="38100" dist="38100" dir="2700000" algn="tl">
                    <a:srgbClr val="000000">
                      <a:alpha val="43137"/>
                    </a:srgbClr>
                  </a:outerShdw>
                </a:effectLst>
                <a:sym typeface="Wingdings" panose="05000000000000000000" pitchFamily="2" charset="2"/>
              </a:rPr>
              <a:t>clocks</a:t>
            </a:r>
            <a:endParaRPr lang="de-DE" dirty="0">
              <a:solidFill>
                <a:schemeClr val="bg1"/>
              </a:solidFill>
            </a:endParaRPr>
          </a:p>
        </p:txBody>
      </p:sp>
      <p:graphicFrame>
        <p:nvGraphicFramePr>
          <p:cNvPr id="26" name="Object 9">
            <a:extLst>
              <a:ext uri="{FF2B5EF4-FFF2-40B4-BE49-F238E27FC236}">
                <a16:creationId xmlns:a16="http://schemas.microsoft.com/office/drawing/2014/main" id="{EEE306C1-16DA-4496-BA89-5536CA85F52E}"/>
              </a:ext>
            </a:extLst>
          </p:cNvPr>
          <p:cNvGraphicFramePr>
            <a:graphicFrameLocks noChangeAspect="1"/>
          </p:cNvGraphicFramePr>
          <p:nvPr/>
        </p:nvGraphicFramePr>
        <p:xfrm>
          <a:off x="10628186" y="3202494"/>
          <a:ext cx="1419225" cy="823912"/>
        </p:xfrm>
        <a:graphic>
          <a:graphicData uri="http://schemas.openxmlformats.org/presentationml/2006/ole">
            <mc:AlternateContent xmlns:mc="http://schemas.openxmlformats.org/markup-compatibility/2006">
              <mc:Choice xmlns:v="urn:schemas-microsoft-com:vml" Requires="v">
                <p:oleObj name="Formel" r:id="rId11" imgW="787400" imgH="457200" progId="Equation.3">
                  <p:embed/>
                </p:oleObj>
              </mc:Choice>
              <mc:Fallback>
                <p:oleObj name="Formel" r:id="rId11" imgW="787400" imgH="457200" progId="Equation.3">
                  <p:embed/>
                  <p:pic>
                    <p:nvPicPr>
                      <p:cNvPr id="26" name="Object 9">
                        <a:extLst>
                          <a:ext uri="{FF2B5EF4-FFF2-40B4-BE49-F238E27FC236}">
                            <a16:creationId xmlns:a16="http://schemas.microsoft.com/office/drawing/2014/main" id="{EEE306C1-16DA-4496-BA89-5536CA85F52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0628186" y="3202494"/>
                        <a:ext cx="1419225" cy="823912"/>
                      </a:xfrm>
                      <a:prstGeom prst="rect">
                        <a:avLst/>
                      </a:prstGeom>
                      <a:noFill/>
                      <a:ln>
                        <a:noFill/>
                      </a:ln>
                      <a:effectLst/>
                    </p:spPr>
                  </p:pic>
                </p:oleObj>
              </mc:Fallback>
            </mc:AlternateContent>
          </a:graphicData>
        </a:graphic>
      </p:graphicFrame>
      <p:sp>
        <p:nvSpPr>
          <p:cNvPr id="27" name="Textfeld 26">
            <a:extLst>
              <a:ext uri="{FF2B5EF4-FFF2-40B4-BE49-F238E27FC236}">
                <a16:creationId xmlns:a16="http://schemas.microsoft.com/office/drawing/2014/main" id="{72844740-1427-4813-AA2E-95892372220A}"/>
              </a:ext>
            </a:extLst>
          </p:cNvPr>
          <p:cNvSpPr txBox="1"/>
          <p:nvPr/>
        </p:nvSpPr>
        <p:spPr>
          <a:xfrm>
            <a:off x="10014281" y="2957336"/>
            <a:ext cx="2018309" cy="307777"/>
          </a:xfrm>
          <a:prstGeom prst="rect">
            <a:avLst/>
          </a:prstGeom>
          <a:noFill/>
        </p:spPr>
        <p:txBody>
          <a:bodyPr wrap="none" rtlCol="0">
            <a:spAutoFit/>
          </a:bodyPr>
          <a:lstStyle/>
          <a:p>
            <a:r>
              <a:rPr lang="de-DE" sz="1400" dirty="0" err="1">
                <a:latin typeface="Calibri" panose="020F0502020204030204" pitchFamily="34" charset="0"/>
                <a:cs typeface="Calibri" panose="020F0502020204030204" pitchFamily="34" charset="0"/>
              </a:rPr>
              <a:t>ponderomotive</a:t>
            </a:r>
            <a:r>
              <a:rPr lang="de-DE" sz="1400" dirty="0">
                <a:latin typeface="Calibri" panose="020F0502020204030204" pitchFamily="34" charset="0"/>
                <a:cs typeface="Calibri" panose="020F0502020204030204" pitchFamily="34" charset="0"/>
              </a:rPr>
              <a:t> potential</a:t>
            </a:r>
          </a:p>
        </p:txBody>
      </p:sp>
      <p:sp>
        <p:nvSpPr>
          <p:cNvPr id="7" name="Textfeld 6">
            <a:extLst>
              <a:ext uri="{FF2B5EF4-FFF2-40B4-BE49-F238E27FC236}">
                <a16:creationId xmlns:a16="http://schemas.microsoft.com/office/drawing/2014/main" id="{46514FDF-C913-8EA8-4F59-737A1F21D456}"/>
              </a:ext>
            </a:extLst>
          </p:cNvPr>
          <p:cNvSpPr txBox="1"/>
          <p:nvPr/>
        </p:nvSpPr>
        <p:spPr>
          <a:xfrm>
            <a:off x="-1302422" y="3819405"/>
            <a:ext cx="1321369" cy="923330"/>
          </a:xfrm>
          <a:prstGeom prst="rect">
            <a:avLst/>
          </a:prstGeom>
          <a:noFill/>
        </p:spPr>
        <p:txBody>
          <a:bodyPr wrap="square">
            <a:spAutoFit/>
          </a:bodyPr>
          <a:lstStyle/>
          <a:p>
            <a:r>
              <a:rPr lang="de-DE" altLang="de-DE" sz="1800" dirty="0" err="1">
                <a:latin typeface="Symbol" panose="05050102010706020507" pitchFamily="18" charset="2"/>
                <a:cs typeface="Calibri" panose="020F0502020204030204" pitchFamily="34" charset="0"/>
              </a:rPr>
              <a:t>Dn</a:t>
            </a:r>
            <a:r>
              <a:rPr lang="de-DE" altLang="de-DE" sz="1800" dirty="0">
                <a:latin typeface="Symbol" panose="05050102010706020507" pitchFamily="18" charset="2"/>
                <a:cs typeface="Calibri" panose="020F0502020204030204" pitchFamily="34" charset="0"/>
              </a:rPr>
              <a:t>/n</a:t>
            </a:r>
            <a:r>
              <a:rPr lang="de-DE" altLang="de-DE" sz="1800" dirty="0">
                <a:latin typeface="Calibri" panose="020F0502020204030204" pitchFamily="34" charset="0"/>
                <a:cs typeface="Calibri" panose="020F0502020204030204" pitchFamily="34" charset="0"/>
              </a:rPr>
              <a:t> = - E</a:t>
            </a:r>
            <a:r>
              <a:rPr lang="de-DE" altLang="de-DE" sz="1800" baseline="-25000" dirty="0">
                <a:latin typeface="Calibri" panose="020F0502020204030204" pitchFamily="34" charset="0"/>
                <a:cs typeface="Calibri" panose="020F0502020204030204" pitchFamily="34" charset="0"/>
              </a:rPr>
              <a:t>kin</a:t>
            </a:r>
            <a:r>
              <a:rPr lang="de-DE" altLang="de-DE" sz="1800" dirty="0">
                <a:latin typeface="Calibri" panose="020F0502020204030204" pitchFamily="34" charset="0"/>
                <a:cs typeface="Calibri" panose="020F0502020204030204" pitchFamily="34" charset="0"/>
              </a:rPr>
              <a:t>/mc</a:t>
            </a:r>
            <a:r>
              <a:rPr lang="de-DE" altLang="de-DE" sz="1800" baseline="30000" dirty="0">
                <a:latin typeface="Calibri" panose="020F0502020204030204" pitchFamily="34" charset="0"/>
                <a:cs typeface="Calibri" panose="020F0502020204030204" pitchFamily="34" charset="0"/>
              </a:rPr>
              <a:t>2</a:t>
            </a:r>
            <a:r>
              <a:rPr lang="de-DE" altLang="de-DE" sz="1800" dirty="0">
                <a:latin typeface="Calibri" panose="020F0502020204030204" pitchFamily="34" charset="0"/>
                <a:cs typeface="Calibri" panose="020F0502020204030204" pitchFamily="34" charset="0"/>
              </a:rPr>
              <a:t> = - v²/2c² </a:t>
            </a:r>
            <a:endParaRPr lang="de-DE" dirty="0"/>
          </a:p>
        </p:txBody>
      </p:sp>
      <mc:AlternateContent xmlns:mc="http://schemas.openxmlformats.org/markup-compatibility/2006" xmlns:a14="http://schemas.microsoft.com/office/drawing/2010/main">
        <mc:Choice Requires="a14">
          <p:sp>
            <p:nvSpPr>
              <p:cNvPr id="3" name="Textfeld 2">
                <a:extLst>
                  <a:ext uri="{FF2B5EF4-FFF2-40B4-BE49-F238E27FC236}">
                    <a16:creationId xmlns:a16="http://schemas.microsoft.com/office/drawing/2014/main" id="{EEF6A66C-BAF5-3237-9218-77EB021CBE98}"/>
                  </a:ext>
                </a:extLst>
              </p:cNvPr>
              <p:cNvSpPr txBox="1"/>
              <p:nvPr/>
            </p:nvSpPr>
            <p:spPr>
              <a:xfrm>
                <a:off x="7701296" y="7010597"/>
                <a:ext cx="3358397" cy="490391"/>
              </a:xfrm>
              <a:prstGeom prst="rect">
                <a:avLst/>
              </a:prstGeom>
              <a:noFill/>
            </p:spPr>
            <p:txBody>
              <a:bodyPr wrap="square" lIns="0" tIns="0" rIns="0" bIns="0" rtlCol="0">
                <a:spAutoFit/>
              </a:bodyPr>
              <a:lstStyle/>
              <a:p>
                <a:r>
                  <a:rPr lang="de-DE" dirty="0">
                    <a:latin typeface="Calibri" panose="020F0502020204030204" pitchFamily="34" charset="0"/>
                    <a:cs typeface="Calibri" panose="020F0502020204030204" pitchFamily="34" charset="0"/>
                  </a:rPr>
                  <a:t>2</a:t>
                </a:r>
                <a:r>
                  <a:rPr lang="de-DE" baseline="30000" dirty="0">
                    <a:latin typeface="Calibri" panose="020F0502020204030204" pitchFamily="34" charset="0"/>
                    <a:cs typeface="Calibri" panose="020F0502020204030204" pitchFamily="34" charset="0"/>
                  </a:rPr>
                  <a:t>nd </a:t>
                </a:r>
                <a:r>
                  <a:rPr lang="de-DE" dirty="0">
                    <a:latin typeface="Calibri" panose="020F0502020204030204" pitchFamily="34" charset="0"/>
                    <a:cs typeface="Calibri" panose="020F0502020204030204" pitchFamily="34" charset="0"/>
                  </a:rPr>
                  <a:t> oder Doppler  </a:t>
                </a:r>
                <a14:m>
                  <m:oMath xmlns:m="http://schemas.openxmlformats.org/officeDocument/2006/math">
                    <m:f>
                      <m:fPr>
                        <m:ctrlPr>
                          <a:rPr lang="de-DE" sz="2200" i="1" smtClean="0">
                            <a:latin typeface="Cambria Math" panose="02040503050406030204" pitchFamily="18" charset="0"/>
                          </a:rPr>
                        </m:ctrlPr>
                      </m:fPr>
                      <m:num>
                        <m:r>
                          <m:rPr>
                            <m:sty m:val="p"/>
                          </m:rPr>
                          <a:rPr lang="de-DE" sz="2200" b="0" i="0" smtClean="0">
                            <a:latin typeface="Cambria Math" panose="02040503050406030204" pitchFamily="18" charset="0"/>
                          </a:rPr>
                          <m:t>Δ</m:t>
                        </m:r>
                        <m:r>
                          <a:rPr lang="de-DE" sz="2200" b="0" i="1" smtClean="0">
                            <a:latin typeface="Cambria Math" panose="02040503050406030204" pitchFamily="18" charset="0"/>
                          </a:rPr>
                          <m:t>𝜈</m:t>
                        </m:r>
                      </m:num>
                      <m:den>
                        <m:r>
                          <a:rPr lang="de-DE" sz="2200" b="0" i="1" smtClean="0">
                            <a:latin typeface="Cambria Math" panose="02040503050406030204" pitchFamily="18" charset="0"/>
                          </a:rPr>
                          <m:t>𝜈</m:t>
                        </m:r>
                      </m:den>
                    </m:f>
                    <m:r>
                      <a:rPr lang="de-DE" sz="2200" b="0" i="1" smtClean="0">
                        <a:latin typeface="Cambria Math" panose="02040503050406030204" pitchFamily="18" charset="0"/>
                      </a:rPr>
                      <m:t>=−</m:t>
                    </m:r>
                    <m:f>
                      <m:fPr>
                        <m:ctrlPr>
                          <a:rPr lang="de-DE" sz="2200" i="1">
                            <a:latin typeface="Cambria Math" panose="02040503050406030204" pitchFamily="18" charset="0"/>
                          </a:rPr>
                        </m:ctrlPr>
                      </m:fPr>
                      <m:num>
                        <m:sSub>
                          <m:sSubPr>
                            <m:ctrlPr>
                              <a:rPr lang="de-DE" sz="2200" b="0" i="1" smtClean="0">
                                <a:latin typeface="Cambria Math" panose="02040503050406030204" pitchFamily="18" charset="0"/>
                              </a:rPr>
                            </m:ctrlPr>
                          </m:sSubPr>
                          <m:e>
                            <m:r>
                              <m:rPr>
                                <m:sty m:val="p"/>
                              </m:rPr>
                              <a:rPr lang="de-DE" sz="2200" b="0" i="0" smtClean="0">
                                <a:latin typeface="Cambria Math" panose="02040503050406030204" pitchFamily="18" charset="0"/>
                              </a:rPr>
                              <m:t>E</m:t>
                            </m:r>
                          </m:e>
                          <m:sub>
                            <m:r>
                              <m:rPr>
                                <m:sty m:val="p"/>
                              </m:rPr>
                              <a:rPr lang="de-DE" sz="2200" b="0" i="0" smtClean="0">
                                <a:latin typeface="Cambria Math" panose="02040503050406030204" pitchFamily="18" charset="0"/>
                              </a:rPr>
                              <m:t>kin</m:t>
                            </m:r>
                          </m:sub>
                        </m:sSub>
                      </m:num>
                      <m:den>
                        <m:r>
                          <a:rPr lang="de-DE" sz="2200" b="0" i="1" smtClean="0">
                            <a:latin typeface="Cambria Math" panose="02040503050406030204" pitchFamily="18" charset="0"/>
                          </a:rPr>
                          <m:t>𝑚</m:t>
                        </m:r>
                        <m:sSup>
                          <m:sSupPr>
                            <m:ctrlPr>
                              <a:rPr lang="de-DE" sz="2200" b="0" i="1" smtClean="0">
                                <a:latin typeface="Cambria Math" panose="02040503050406030204" pitchFamily="18" charset="0"/>
                              </a:rPr>
                            </m:ctrlPr>
                          </m:sSupPr>
                          <m:e>
                            <m:r>
                              <a:rPr lang="de-DE" sz="2200" b="0" i="1" smtClean="0">
                                <a:latin typeface="Cambria Math" panose="02040503050406030204" pitchFamily="18" charset="0"/>
                              </a:rPr>
                              <m:t>𝑐</m:t>
                            </m:r>
                          </m:e>
                          <m:sup>
                            <m:r>
                              <a:rPr lang="de-DE" sz="2200" b="0" i="1" smtClean="0">
                                <a:latin typeface="Cambria Math" panose="02040503050406030204" pitchFamily="18" charset="0"/>
                              </a:rPr>
                              <m:t>2</m:t>
                            </m:r>
                          </m:sup>
                        </m:sSup>
                      </m:den>
                    </m:f>
                  </m:oMath>
                </a14:m>
                <a:endParaRPr lang="de-DE" sz="2200" dirty="0"/>
              </a:p>
            </p:txBody>
          </p:sp>
        </mc:Choice>
        <mc:Fallback xmlns="">
          <p:sp>
            <p:nvSpPr>
              <p:cNvPr id="3" name="Textfeld 2">
                <a:extLst>
                  <a:ext uri="{FF2B5EF4-FFF2-40B4-BE49-F238E27FC236}">
                    <a16:creationId xmlns:a16="http://schemas.microsoft.com/office/drawing/2014/main" id="{EEF6A66C-BAF5-3237-9218-77EB021CBE98}"/>
                  </a:ext>
                </a:extLst>
              </p:cNvPr>
              <p:cNvSpPr txBox="1">
                <a:spLocks noRot="1" noChangeAspect="1" noMove="1" noResize="1" noEditPoints="1" noAdjustHandles="1" noChangeArrowheads="1" noChangeShapeType="1" noTextEdit="1"/>
              </p:cNvSpPr>
              <p:nvPr/>
            </p:nvSpPr>
            <p:spPr>
              <a:xfrm>
                <a:off x="7701296" y="7010597"/>
                <a:ext cx="3358397" cy="490391"/>
              </a:xfrm>
              <a:prstGeom prst="rect">
                <a:avLst/>
              </a:prstGeom>
              <a:blipFill>
                <a:blip r:embed="rId13"/>
                <a:stretch>
                  <a:fillRect l="-4174" b="-12500"/>
                </a:stretch>
              </a:blipFill>
            </p:spPr>
            <p:txBody>
              <a:bodyPr/>
              <a:lstStyle/>
              <a:p>
                <a:r>
                  <a:rPr lang="de-DE">
                    <a:noFill/>
                  </a:rPr>
                  <a:t> </a:t>
                </a:r>
              </a:p>
            </p:txBody>
          </p:sp>
        </mc:Fallback>
      </mc:AlternateContent>
    </p:spTree>
    <p:extLst>
      <p:ext uri="{BB962C8B-B14F-4D97-AF65-F5344CB8AC3E}">
        <p14:creationId xmlns:p14="http://schemas.microsoft.com/office/powerpoint/2010/main" val="2583380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2000" fill="hold"/>
                                        <p:tgtEl>
                                          <p:spTgt spid="2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5"/>
                </p:tgtEl>
              </p:cMediaNode>
            </p:video>
            <p:seq concurrent="1" nextAc="seek">
              <p:cTn id="8" restart="whenNotActive" fill="hold" evtFilter="cancelBubble" nodeType="interactiveSeq">
                <p:stCondLst>
                  <p:cond evt="onClick" delay="0">
                    <p:tgtEl>
                      <p:spTgt spid="2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5"/>
                                        </p:tgtEl>
                                      </p:cBhvr>
                                    </p:cmd>
                                  </p:childTnLst>
                                </p:cTn>
                              </p:par>
                            </p:childTnLst>
                          </p:cTn>
                        </p:par>
                      </p:childTnLst>
                    </p:cTn>
                  </p:par>
                </p:childTnLst>
              </p:cTn>
              <p:nextCondLst>
                <p:cond evt="onClick" delay="0">
                  <p:tgtEl>
                    <p:spTgt spid="25"/>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Untertitel 3">
            <a:extLst>
              <a:ext uri="{FF2B5EF4-FFF2-40B4-BE49-F238E27FC236}">
                <a16:creationId xmlns:a16="http://schemas.microsoft.com/office/drawing/2014/main" id="{CF664813-B975-7530-0A96-9EEC33D618E1}"/>
              </a:ext>
            </a:extLst>
          </p:cNvPr>
          <p:cNvSpPr>
            <a:spLocks noGrp="1"/>
          </p:cNvSpPr>
          <p:nvPr>
            <p:ph type="subTitle" idx="1"/>
          </p:nvPr>
        </p:nvSpPr>
        <p:spPr/>
        <p:txBody>
          <a:bodyPr/>
          <a:lstStyle/>
          <a:p>
            <a:r>
              <a:rPr lang="de-DE" sz="3600" dirty="0"/>
              <a:t>Integrated Nano-</a:t>
            </a:r>
            <a:r>
              <a:rPr lang="de-DE" sz="3600" dirty="0" err="1"/>
              <a:t>Photonics</a:t>
            </a:r>
            <a:r>
              <a:rPr lang="de-DE" sz="3600" dirty="0"/>
              <a:t> </a:t>
            </a:r>
            <a:r>
              <a:rPr lang="de-DE" sz="3600" dirty="0" err="1"/>
              <a:t>for</a:t>
            </a:r>
            <a:r>
              <a:rPr lang="de-DE" sz="3600" dirty="0"/>
              <a:t> high </a:t>
            </a:r>
            <a:r>
              <a:rPr lang="de-DE" dirty="0" err="1"/>
              <a:t>S</a:t>
            </a:r>
            <a:r>
              <a:rPr lang="de-DE" sz="3600" dirty="0" err="1"/>
              <a:t>calability</a:t>
            </a:r>
            <a:endParaRPr lang="de-DE" dirty="0"/>
          </a:p>
        </p:txBody>
      </p:sp>
      <p:sp>
        <p:nvSpPr>
          <p:cNvPr id="2" name="Rechteck 6">
            <a:extLst>
              <a:ext uri="{FF2B5EF4-FFF2-40B4-BE49-F238E27FC236}">
                <a16:creationId xmlns:a16="http://schemas.microsoft.com/office/drawing/2014/main" id="{DAA0E193-49C7-78AD-52AA-020B562BF787}"/>
              </a:ext>
            </a:extLst>
          </p:cNvPr>
          <p:cNvSpPr/>
          <p:nvPr/>
        </p:nvSpPr>
        <p:spPr>
          <a:xfrm>
            <a:off x="8994331" y="6311153"/>
            <a:ext cx="9976120" cy="822812"/>
          </a:xfrm>
          <a:prstGeom prst="rect">
            <a:avLst/>
          </a:prstGeom>
          <a:noFill/>
          <a:ln w="0">
            <a:noFill/>
          </a:ln>
        </p:spPr>
        <p:style>
          <a:lnRef idx="0">
            <a:scrgbClr r="0" g="0" b="0"/>
          </a:lnRef>
          <a:fillRef idx="0">
            <a:scrgbClr r="0" g="0" b="0"/>
          </a:fillRef>
          <a:effectRef idx="0">
            <a:scrgbClr r="0" g="0" b="0"/>
          </a:effectRef>
          <a:fontRef idx="minor"/>
        </p:style>
        <p:txBody>
          <a:bodyPr lIns="120000" tIns="60000" rIns="120000" bIns="60000">
            <a:noAutofit/>
          </a:bodyPr>
          <a:lstStyle/>
          <a:p>
            <a:pPr marL="228594" indent="-228594">
              <a:spcBef>
                <a:spcPts val="465"/>
              </a:spcBef>
              <a:buFont typeface="Wingdings" panose="05000000000000000000" pitchFamily="2" charset="2"/>
              <a:buChar char="§"/>
              <a:tabLst>
                <a:tab pos="0" algn="l"/>
                <a:tab pos="1219170" algn="l"/>
                <a:tab pos="2438339" algn="l"/>
                <a:tab pos="3657509" algn="l"/>
                <a:tab pos="4876678" algn="l"/>
                <a:tab pos="6095848" algn="l"/>
                <a:tab pos="7315017" algn="l"/>
                <a:tab pos="8534187" algn="l"/>
                <a:tab pos="9753356" algn="l"/>
                <a:tab pos="10972526" algn="l"/>
                <a:tab pos="12191695" algn="l"/>
                <a:tab pos="13410865" algn="l"/>
              </a:tabLst>
            </a:pPr>
            <a:r>
              <a:rPr lang="en-GB" sz="1600" spc="-1" dirty="0">
                <a:solidFill>
                  <a:srgbClr val="000000"/>
                </a:solidFill>
                <a:latin typeface="Arial" panose="020B0604020202020204" pitchFamily="34" charset="0"/>
                <a:ea typeface="DejaVu Sans"/>
                <a:cs typeface="Arial" panose="020B0604020202020204" pitchFamily="34" charset="0"/>
              </a:rPr>
              <a:t>Fabrication @ </a:t>
            </a:r>
            <a:r>
              <a:rPr lang="en-GB" sz="1600" spc="-1" dirty="0" err="1">
                <a:solidFill>
                  <a:srgbClr val="000000"/>
                </a:solidFill>
                <a:latin typeface="Arial" panose="020B0604020202020204" pitchFamily="34" charset="0"/>
                <a:ea typeface="DejaVu Sans"/>
                <a:cs typeface="Arial" panose="020B0604020202020204" pitchFamily="34" charset="0"/>
              </a:rPr>
              <a:t>LioniX</a:t>
            </a:r>
            <a:r>
              <a:rPr lang="en-GB" sz="1600" spc="-1" dirty="0">
                <a:solidFill>
                  <a:srgbClr val="000000"/>
                </a:solidFill>
                <a:latin typeface="Arial" panose="020B0604020202020204" pitchFamily="34" charset="0"/>
                <a:ea typeface="DejaVu Sans"/>
                <a:cs typeface="Arial" panose="020B0604020202020204" pitchFamily="34" charset="0"/>
              </a:rPr>
              <a:t> (NL)</a:t>
            </a:r>
          </a:p>
          <a:p>
            <a:pPr>
              <a:spcBef>
                <a:spcPts val="465"/>
              </a:spcBef>
              <a:tabLst>
                <a:tab pos="0" algn="l"/>
                <a:tab pos="1219170" algn="l"/>
                <a:tab pos="2438339" algn="l"/>
                <a:tab pos="3657509" algn="l"/>
                <a:tab pos="4876678" algn="l"/>
                <a:tab pos="6095848" algn="l"/>
                <a:tab pos="7315017" algn="l"/>
                <a:tab pos="8534187" algn="l"/>
                <a:tab pos="9753356" algn="l"/>
                <a:tab pos="10972526" algn="l"/>
                <a:tab pos="12191695" algn="l"/>
                <a:tab pos="13410865" algn="l"/>
              </a:tabLst>
            </a:pPr>
            <a:endParaRPr lang="en-GB" sz="1600" spc="-1" dirty="0">
              <a:solidFill>
                <a:srgbClr val="000000"/>
              </a:solidFill>
              <a:latin typeface="Arial" panose="020B0604020202020204" pitchFamily="34" charset="0"/>
              <a:ea typeface="DejaVu Sans"/>
              <a:cs typeface="Arial" panose="020B0604020202020204" pitchFamily="34" charset="0"/>
            </a:endParaRPr>
          </a:p>
          <a:p>
            <a:pPr>
              <a:spcBef>
                <a:spcPts val="465"/>
              </a:spcBef>
              <a:tabLst>
                <a:tab pos="0" algn="l"/>
                <a:tab pos="1219170" algn="l"/>
                <a:tab pos="2438339" algn="l"/>
                <a:tab pos="3657509" algn="l"/>
                <a:tab pos="4876678" algn="l"/>
                <a:tab pos="6095848" algn="l"/>
                <a:tab pos="7315017" algn="l"/>
                <a:tab pos="8534187" algn="l"/>
                <a:tab pos="9753356" algn="l"/>
                <a:tab pos="10972526" algn="l"/>
                <a:tab pos="12191695" algn="l"/>
                <a:tab pos="13410865" algn="l"/>
              </a:tabLst>
            </a:pPr>
            <a:endParaRPr lang="en-US" sz="1600" spc="-1" dirty="0">
              <a:latin typeface="Arial" panose="020B0604020202020204" pitchFamily="34" charset="0"/>
              <a:cs typeface="Arial" panose="020B0604020202020204" pitchFamily="34" charset="0"/>
            </a:endParaRPr>
          </a:p>
        </p:txBody>
      </p:sp>
      <p:pic>
        <p:nvPicPr>
          <p:cNvPr id="5" name="Grafik 3">
            <a:extLst>
              <a:ext uri="{FF2B5EF4-FFF2-40B4-BE49-F238E27FC236}">
                <a16:creationId xmlns:a16="http://schemas.microsoft.com/office/drawing/2014/main" id="{78CE7B3F-27E7-C1D4-B519-3B2633868809}"/>
              </a:ext>
            </a:extLst>
          </p:cNvPr>
          <p:cNvPicPr>
            <a:picLocks noChangeAspect="1"/>
          </p:cNvPicPr>
          <p:nvPr/>
        </p:nvPicPr>
        <p:blipFill>
          <a:blip r:embed="rId2"/>
          <a:stretch/>
        </p:blipFill>
        <p:spPr bwMode="auto">
          <a:xfrm>
            <a:off x="2424498" y="1856060"/>
            <a:ext cx="7336622" cy="4123502"/>
          </a:xfrm>
          <a:prstGeom prst="rect">
            <a:avLst/>
          </a:prstGeom>
        </p:spPr>
      </p:pic>
      <p:pic>
        <p:nvPicPr>
          <p:cNvPr id="6" name="Grafik 5">
            <a:extLst>
              <a:ext uri="{FF2B5EF4-FFF2-40B4-BE49-F238E27FC236}">
                <a16:creationId xmlns:a16="http://schemas.microsoft.com/office/drawing/2014/main" id="{9E240918-5DC9-74AD-4204-3EFD7B0E06E9}"/>
              </a:ext>
            </a:extLst>
          </p:cNvPr>
          <p:cNvPicPr>
            <a:picLocks noChangeAspect="1"/>
          </p:cNvPicPr>
          <p:nvPr/>
        </p:nvPicPr>
        <p:blipFill>
          <a:blip r:embed="rId3"/>
          <a:stretch/>
        </p:blipFill>
        <p:spPr bwMode="auto">
          <a:xfrm>
            <a:off x="2430879" y="1856060"/>
            <a:ext cx="7330241" cy="4123502"/>
          </a:xfrm>
          <a:prstGeom prst="rect">
            <a:avLst/>
          </a:prstGeom>
        </p:spPr>
      </p:pic>
      <p:sp>
        <p:nvSpPr>
          <p:cNvPr id="8" name="TextBox 7">
            <a:extLst>
              <a:ext uri="{FF2B5EF4-FFF2-40B4-BE49-F238E27FC236}">
                <a16:creationId xmlns:a16="http://schemas.microsoft.com/office/drawing/2014/main" id="{C10E7D23-D085-9C2F-9D7A-53022862587F}"/>
              </a:ext>
            </a:extLst>
          </p:cNvPr>
          <p:cNvSpPr txBox="1"/>
          <p:nvPr/>
        </p:nvSpPr>
        <p:spPr bwMode="auto">
          <a:xfrm>
            <a:off x="7414029" y="5218699"/>
            <a:ext cx="600075" cy="369332"/>
          </a:xfrm>
          <a:prstGeom prst="rect">
            <a:avLst/>
          </a:prstGeom>
          <a:noFill/>
        </p:spPr>
        <p:txBody>
          <a:bodyPr wrap="square" rtlCol="0">
            <a:spAutoFit/>
          </a:bodyPr>
          <a:lstStyle/>
          <a:p>
            <a:pPr>
              <a:defRPr/>
            </a:pPr>
            <a:r>
              <a:rPr lang="de-DE" dirty="0"/>
              <a:t>VIS</a:t>
            </a:r>
            <a:endParaRPr dirty="0"/>
          </a:p>
        </p:txBody>
      </p:sp>
      <p:sp>
        <p:nvSpPr>
          <p:cNvPr id="11" name="TextBox 8">
            <a:extLst>
              <a:ext uri="{FF2B5EF4-FFF2-40B4-BE49-F238E27FC236}">
                <a16:creationId xmlns:a16="http://schemas.microsoft.com/office/drawing/2014/main" id="{2995430B-6646-AD8C-D67E-0D10E00F1363}"/>
              </a:ext>
            </a:extLst>
          </p:cNvPr>
          <p:cNvSpPr txBox="1"/>
          <p:nvPr/>
        </p:nvSpPr>
        <p:spPr bwMode="auto">
          <a:xfrm>
            <a:off x="8171934" y="3770168"/>
            <a:ext cx="600075" cy="646331"/>
          </a:xfrm>
          <a:prstGeom prst="rect">
            <a:avLst/>
          </a:prstGeom>
          <a:noFill/>
        </p:spPr>
        <p:txBody>
          <a:bodyPr wrap="square" rtlCol="0">
            <a:spAutoFit/>
          </a:bodyPr>
          <a:lstStyle/>
          <a:p>
            <a:pPr>
              <a:defRPr/>
            </a:pPr>
            <a:endParaRPr lang="de-DE"/>
          </a:p>
          <a:p>
            <a:pPr>
              <a:defRPr/>
            </a:pPr>
            <a:r>
              <a:rPr lang="de-DE"/>
              <a:t>IR</a:t>
            </a:r>
            <a:endParaRPr/>
          </a:p>
        </p:txBody>
      </p:sp>
      <p:sp>
        <p:nvSpPr>
          <p:cNvPr id="12" name="TextBox 9">
            <a:extLst>
              <a:ext uri="{FF2B5EF4-FFF2-40B4-BE49-F238E27FC236}">
                <a16:creationId xmlns:a16="http://schemas.microsoft.com/office/drawing/2014/main" id="{7998883A-2C81-5279-9FB5-85E408C4E3F8}"/>
              </a:ext>
            </a:extLst>
          </p:cNvPr>
          <p:cNvSpPr txBox="1"/>
          <p:nvPr/>
        </p:nvSpPr>
        <p:spPr bwMode="auto">
          <a:xfrm>
            <a:off x="6882785" y="3480875"/>
            <a:ext cx="600075" cy="646331"/>
          </a:xfrm>
          <a:prstGeom prst="rect">
            <a:avLst/>
          </a:prstGeom>
          <a:noFill/>
        </p:spPr>
        <p:txBody>
          <a:bodyPr wrap="square" rtlCol="0">
            <a:spAutoFit/>
          </a:bodyPr>
          <a:lstStyle/>
          <a:p>
            <a:pPr>
              <a:defRPr/>
            </a:pPr>
            <a:endParaRPr lang="de-DE"/>
          </a:p>
          <a:p>
            <a:pPr>
              <a:defRPr/>
            </a:pPr>
            <a:r>
              <a:rPr lang="de-DE"/>
              <a:t>IR</a:t>
            </a:r>
            <a:endParaRPr/>
          </a:p>
        </p:txBody>
      </p:sp>
      <p:sp>
        <p:nvSpPr>
          <p:cNvPr id="13" name="TextBox 10">
            <a:extLst>
              <a:ext uri="{FF2B5EF4-FFF2-40B4-BE49-F238E27FC236}">
                <a16:creationId xmlns:a16="http://schemas.microsoft.com/office/drawing/2014/main" id="{DD615A33-879A-C55A-2299-D945C15E6F9A}"/>
              </a:ext>
            </a:extLst>
          </p:cNvPr>
          <p:cNvSpPr txBox="1"/>
          <p:nvPr/>
        </p:nvSpPr>
        <p:spPr bwMode="auto">
          <a:xfrm>
            <a:off x="3827866" y="4572368"/>
            <a:ext cx="600075" cy="646331"/>
          </a:xfrm>
          <a:prstGeom prst="rect">
            <a:avLst/>
          </a:prstGeom>
          <a:noFill/>
        </p:spPr>
        <p:txBody>
          <a:bodyPr wrap="square" rtlCol="0">
            <a:spAutoFit/>
          </a:bodyPr>
          <a:lstStyle/>
          <a:p>
            <a:pPr>
              <a:defRPr/>
            </a:pPr>
            <a:endParaRPr lang="de-DE"/>
          </a:p>
          <a:p>
            <a:pPr>
              <a:defRPr/>
            </a:pPr>
            <a:r>
              <a:rPr lang="de-DE"/>
              <a:t>UV</a:t>
            </a:r>
            <a:endParaRPr/>
          </a:p>
        </p:txBody>
      </p:sp>
      <p:sp>
        <p:nvSpPr>
          <p:cNvPr id="14" name="TextBox 11">
            <a:extLst>
              <a:ext uri="{FF2B5EF4-FFF2-40B4-BE49-F238E27FC236}">
                <a16:creationId xmlns:a16="http://schemas.microsoft.com/office/drawing/2014/main" id="{EF7C0874-8D49-E09E-BD49-3F0DA49DC3D9}"/>
              </a:ext>
            </a:extLst>
          </p:cNvPr>
          <p:cNvSpPr txBox="1"/>
          <p:nvPr/>
        </p:nvSpPr>
        <p:spPr bwMode="auto">
          <a:xfrm>
            <a:off x="3292650" y="4093333"/>
            <a:ext cx="600075" cy="646331"/>
          </a:xfrm>
          <a:prstGeom prst="rect">
            <a:avLst/>
          </a:prstGeom>
          <a:noFill/>
        </p:spPr>
        <p:txBody>
          <a:bodyPr wrap="square" rtlCol="0">
            <a:spAutoFit/>
          </a:bodyPr>
          <a:lstStyle/>
          <a:p>
            <a:pPr>
              <a:defRPr/>
            </a:pPr>
            <a:endParaRPr lang="de-DE"/>
          </a:p>
          <a:p>
            <a:pPr>
              <a:defRPr/>
            </a:pPr>
            <a:r>
              <a:rPr lang="de-DE"/>
              <a:t>UV</a:t>
            </a:r>
            <a:endParaRPr/>
          </a:p>
        </p:txBody>
      </p:sp>
      <p:sp>
        <p:nvSpPr>
          <p:cNvPr id="15" name="TextBox 12">
            <a:extLst>
              <a:ext uri="{FF2B5EF4-FFF2-40B4-BE49-F238E27FC236}">
                <a16:creationId xmlns:a16="http://schemas.microsoft.com/office/drawing/2014/main" id="{80D98A51-E024-B2EE-2045-1D7B14694DA9}"/>
              </a:ext>
            </a:extLst>
          </p:cNvPr>
          <p:cNvSpPr txBox="1"/>
          <p:nvPr/>
        </p:nvSpPr>
        <p:spPr bwMode="auto">
          <a:xfrm>
            <a:off x="5294716" y="2687056"/>
            <a:ext cx="600075" cy="646331"/>
          </a:xfrm>
          <a:prstGeom prst="rect">
            <a:avLst/>
          </a:prstGeom>
          <a:noFill/>
        </p:spPr>
        <p:txBody>
          <a:bodyPr wrap="square" rtlCol="0">
            <a:spAutoFit/>
          </a:bodyPr>
          <a:lstStyle/>
          <a:p>
            <a:pPr>
              <a:defRPr/>
            </a:pPr>
            <a:endParaRPr lang="de-DE"/>
          </a:p>
          <a:p>
            <a:pPr>
              <a:defRPr/>
            </a:pPr>
            <a:r>
              <a:rPr lang="de-DE"/>
              <a:t>VIS</a:t>
            </a:r>
            <a:endParaRPr/>
          </a:p>
        </p:txBody>
      </p:sp>
      <p:sp>
        <p:nvSpPr>
          <p:cNvPr id="16" name="TextBox 13">
            <a:extLst>
              <a:ext uri="{FF2B5EF4-FFF2-40B4-BE49-F238E27FC236}">
                <a16:creationId xmlns:a16="http://schemas.microsoft.com/office/drawing/2014/main" id="{3A6E0D85-F6EF-43E7-9192-764466A7B12A}"/>
              </a:ext>
            </a:extLst>
          </p:cNvPr>
          <p:cNvSpPr txBox="1"/>
          <p:nvPr/>
        </p:nvSpPr>
        <p:spPr bwMode="auto">
          <a:xfrm>
            <a:off x="5224853" y="4293856"/>
            <a:ext cx="600075" cy="646331"/>
          </a:xfrm>
          <a:prstGeom prst="rect">
            <a:avLst/>
          </a:prstGeom>
          <a:noFill/>
        </p:spPr>
        <p:txBody>
          <a:bodyPr wrap="square" rtlCol="0">
            <a:spAutoFit/>
          </a:bodyPr>
          <a:lstStyle/>
          <a:p>
            <a:pPr>
              <a:defRPr/>
            </a:pPr>
            <a:endParaRPr lang="de-DE"/>
          </a:p>
          <a:p>
            <a:pPr>
              <a:defRPr/>
            </a:pPr>
            <a:r>
              <a:rPr lang="de-DE"/>
              <a:t>IR</a:t>
            </a:r>
            <a:endParaRPr/>
          </a:p>
        </p:txBody>
      </p:sp>
      <p:sp>
        <p:nvSpPr>
          <p:cNvPr id="17" name="Textfeld 16">
            <a:extLst>
              <a:ext uri="{FF2B5EF4-FFF2-40B4-BE49-F238E27FC236}">
                <a16:creationId xmlns:a16="http://schemas.microsoft.com/office/drawing/2014/main" id="{26EC7258-DAF3-970F-3151-CC7904DDB2AC}"/>
              </a:ext>
            </a:extLst>
          </p:cNvPr>
          <p:cNvSpPr txBox="1"/>
          <p:nvPr/>
        </p:nvSpPr>
        <p:spPr>
          <a:xfrm>
            <a:off x="2230181" y="1228485"/>
            <a:ext cx="7725256" cy="369332"/>
          </a:xfrm>
          <a:prstGeom prst="rect">
            <a:avLst/>
          </a:prstGeom>
          <a:noFill/>
        </p:spPr>
        <p:txBody>
          <a:bodyPr wrap="none" rtlCol="0">
            <a:spAutoFit/>
          </a:bodyPr>
          <a:lstStyle/>
          <a:p>
            <a:r>
              <a:rPr lang="de-DE" dirty="0" err="1"/>
              <a:t>SiN</a:t>
            </a:r>
            <a:r>
              <a:rPr lang="de-DE" dirty="0"/>
              <a:t> and Al2O3 </a:t>
            </a:r>
            <a:r>
              <a:rPr lang="de-DE" dirty="0" err="1"/>
              <a:t>waveguides</a:t>
            </a:r>
            <a:r>
              <a:rPr lang="de-DE" dirty="0"/>
              <a:t> and Bragg </a:t>
            </a:r>
            <a:r>
              <a:rPr lang="de-DE" dirty="0" err="1"/>
              <a:t>outcouplers</a:t>
            </a:r>
            <a:r>
              <a:rPr lang="de-DE" dirty="0"/>
              <a:t> </a:t>
            </a:r>
            <a:r>
              <a:rPr lang="de-DE" dirty="0" err="1"/>
              <a:t>integrated</a:t>
            </a:r>
            <a:r>
              <a:rPr lang="de-DE" dirty="0"/>
              <a:t> </a:t>
            </a:r>
            <a:r>
              <a:rPr lang="de-DE" dirty="0" err="1"/>
              <a:t>into</a:t>
            </a:r>
            <a:r>
              <a:rPr lang="de-DE" dirty="0"/>
              <a:t> </a:t>
            </a:r>
            <a:r>
              <a:rPr lang="de-DE" dirty="0" err="1"/>
              <a:t>ion</a:t>
            </a:r>
            <a:r>
              <a:rPr lang="de-DE" dirty="0"/>
              <a:t> </a:t>
            </a:r>
            <a:r>
              <a:rPr lang="de-DE" dirty="0" err="1"/>
              <a:t>trap</a:t>
            </a:r>
            <a:endParaRPr lang="de-DE" dirty="0"/>
          </a:p>
        </p:txBody>
      </p:sp>
      <p:sp>
        <p:nvSpPr>
          <p:cNvPr id="3" name="Rechteck 6">
            <a:extLst>
              <a:ext uri="{FF2B5EF4-FFF2-40B4-BE49-F238E27FC236}">
                <a16:creationId xmlns:a16="http://schemas.microsoft.com/office/drawing/2014/main" id="{49589705-0911-0BDB-6889-21D65F82B4B1}"/>
              </a:ext>
            </a:extLst>
          </p:cNvPr>
          <p:cNvSpPr/>
          <p:nvPr/>
        </p:nvSpPr>
        <p:spPr>
          <a:xfrm>
            <a:off x="306656" y="6311153"/>
            <a:ext cx="9976120" cy="822812"/>
          </a:xfrm>
          <a:prstGeom prst="rect">
            <a:avLst/>
          </a:prstGeom>
          <a:noFill/>
          <a:ln w="0">
            <a:noFill/>
          </a:ln>
        </p:spPr>
        <p:style>
          <a:lnRef idx="0">
            <a:scrgbClr r="0" g="0" b="0"/>
          </a:lnRef>
          <a:fillRef idx="0">
            <a:scrgbClr r="0" g="0" b="0"/>
          </a:fillRef>
          <a:effectRef idx="0">
            <a:scrgbClr r="0" g="0" b="0"/>
          </a:effectRef>
          <a:fontRef idx="minor"/>
        </p:style>
        <p:txBody>
          <a:bodyPr lIns="120000" tIns="60000" rIns="120000" bIns="60000">
            <a:noAutofit/>
          </a:bodyPr>
          <a:lstStyle/>
          <a:p>
            <a:pPr marL="228594" indent="-228594">
              <a:spcBef>
                <a:spcPts val="465"/>
              </a:spcBef>
              <a:buFont typeface="Wingdings" panose="05000000000000000000" pitchFamily="2" charset="2"/>
              <a:buChar char="§"/>
              <a:tabLst>
                <a:tab pos="0" algn="l"/>
                <a:tab pos="1219170" algn="l"/>
                <a:tab pos="2438339" algn="l"/>
                <a:tab pos="3657509" algn="l"/>
                <a:tab pos="4876678" algn="l"/>
                <a:tab pos="6095848" algn="l"/>
                <a:tab pos="7315017" algn="l"/>
                <a:tab pos="8534187" algn="l"/>
                <a:tab pos="9753356" algn="l"/>
                <a:tab pos="10972526" algn="l"/>
                <a:tab pos="12191695" algn="l"/>
                <a:tab pos="13410865" algn="l"/>
              </a:tabLst>
            </a:pPr>
            <a:r>
              <a:rPr lang="en-GB" sz="1600" spc="-1" dirty="0">
                <a:solidFill>
                  <a:srgbClr val="000000"/>
                </a:solidFill>
                <a:latin typeface="Arial" panose="020B0604020202020204" pitchFamily="34" charset="0"/>
                <a:ea typeface="DejaVu Sans"/>
                <a:cs typeface="Arial" panose="020B0604020202020204" pitchFamily="34" charset="0"/>
              </a:rPr>
              <a:t>Collaboration: K. Mehta (Cornell University, US)</a:t>
            </a:r>
          </a:p>
          <a:p>
            <a:pPr>
              <a:spcBef>
                <a:spcPts val="465"/>
              </a:spcBef>
              <a:tabLst>
                <a:tab pos="0" algn="l"/>
                <a:tab pos="1219170" algn="l"/>
                <a:tab pos="2438339" algn="l"/>
                <a:tab pos="3657509" algn="l"/>
                <a:tab pos="4876678" algn="l"/>
                <a:tab pos="6095848" algn="l"/>
                <a:tab pos="7315017" algn="l"/>
                <a:tab pos="8534187" algn="l"/>
                <a:tab pos="9753356" algn="l"/>
                <a:tab pos="10972526" algn="l"/>
                <a:tab pos="12191695" algn="l"/>
                <a:tab pos="13410865" algn="l"/>
              </a:tabLst>
            </a:pPr>
            <a:endParaRPr lang="en-GB" sz="1600" spc="-1" dirty="0">
              <a:solidFill>
                <a:srgbClr val="000000"/>
              </a:solidFill>
              <a:latin typeface="Arial" panose="020B0604020202020204" pitchFamily="34" charset="0"/>
              <a:ea typeface="DejaVu Sans"/>
              <a:cs typeface="Arial" panose="020B0604020202020204" pitchFamily="34" charset="0"/>
            </a:endParaRPr>
          </a:p>
          <a:p>
            <a:pPr>
              <a:spcBef>
                <a:spcPts val="465"/>
              </a:spcBef>
              <a:tabLst>
                <a:tab pos="0" algn="l"/>
                <a:tab pos="1219170" algn="l"/>
                <a:tab pos="2438339" algn="l"/>
                <a:tab pos="3657509" algn="l"/>
                <a:tab pos="4876678" algn="l"/>
                <a:tab pos="6095848" algn="l"/>
                <a:tab pos="7315017" algn="l"/>
                <a:tab pos="8534187" algn="l"/>
                <a:tab pos="9753356" algn="l"/>
                <a:tab pos="10972526" algn="l"/>
                <a:tab pos="12191695" algn="l"/>
                <a:tab pos="13410865" algn="l"/>
              </a:tabLst>
            </a:pPr>
            <a:endParaRPr lang="en-US" sz="1600" spc="-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6075751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hteck 24">
            <a:extLst>
              <a:ext uri="{FF2B5EF4-FFF2-40B4-BE49-F238E27FC236}">
                <a16:creationId xmlns:a16="http://schemas.microsoft.com/office/drawing/2014/main" id="{03A10464-503C-47D5-919B-81CACDD539D7}"/>
              </a:ext>
            </a:extLst>
          </p:cNvPr>
          <p:cNvSpPr/>
          <p:nvPr/>
        </p:nvSpPr>
        <p:spPr>
          <a:xfrm>
            <a:off x="-137160" y="-1417075"/>
            <a:ext cx="12192000" cy="92392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itel 1">
            <a:extLst>
              <a:ext uri="{FF2B5EF4-FFF2-40B4-BE49-F238E27FC236}">
                <a16:creationId xmlns:a16="http://schemas.microsoft.com/office/drawing/2014/main" id="{C2943EFD-C701-4446-9C2B-089F0E7C08CA}"/>
              </a:ext>
            </a:extLst>
          </p:cNvPr>
          <p:cNvSpPr txBox="1">
            <a:spLocks/>
          </p:cNvSpPr>
          <p:nvPr/>
        </p:nvSpPr>
        <p:spPr>
          <a:xfrm>
            <a:off x="243838" y="-246382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b="1" dirty="0">
                <a:solidFill>
                  <a:schemeClr val="bg2"/>
                </a:solidFill>
              </a:rPr>
              <a:t>2020</a:t>
            </a:r>
            <a:endParaRPr lang="de-DE" sz="3600" dirty="0">
              <a:solidFill>
                <a:schemeClr val="bg1"/>
              </a:solidFill>
              <a:latin typeface="+mn-lt"/>
              <a:cs typeface="Calibri Light" panose="020F0302020204030204" pitchFamily="34" charset="0"/>
            </a:endParaRPr>
          </a:p>
        </p:txBody>
      </p:sp>
      <p:sp>
        <p:nvSpPr>
          <p:cNvPr id="13" name="Rechteck 1">
            <a:extLst>
              <a:ext uri="{FF2B5EF4-FFF2-40B4-BE49-F238E27FC236}">
                <a16:creationId xmlns:a16="http://schemas.microsoft.com/office/drawing/2014/main" id="{C05CB521-251F-4169-99AA-8560DC61C479}"/>
              </a:ext>
            </a:extLst>
          </p:cNvPr>
          <p:cNvSpPr>
            <a:spLocks noChangeArrowheads="1"/>
          </p:cNvSpPr>
          <p:nvPr/>
        </p:nvSpPr>
        <p:spPr bwMode="auto">
          <a:xfrm>
            <a:off x="243838" y="1878925"/>
            <a:ext cx="9029331"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FontTx/>
              <a:buNone/>
            </a:pPr>
            <a:r>
              <a:rPr lang="de-DE" altLang="de-DE" sz="2200" dirty="0">
                <a:latin typeface="Calibri" panose="020F0502020204030204" pitchFamily="34" charset="0"/>
                <a:cs typeface="Calibri" panose="020F0502020204030204" pitchFamily="34" charset="0"/>
              </a:rPr>
              <a:t>Trap </a:t>
            </a:r>
            <a:r>
              <a:rPr lang="de-DE" altLang="de-DE" sz="2200" dirty="0" err="1">
                <a:latin typeface="Calibri" panose="020F0502020204030204" pitchFamily="34" charset="0"/>
                <a:cs typeface="Calibri" panose="020F0502020204030204" pitchFamily="34" charset="0"/>
              </a:rPr>
              <a:t>chip</a:t>
            </a:r>
            <a:r>
              <a:rPr lang="de-DE" altLang="de-DE" sz="2200" dirty="0">
                <a:latin typeface="Calibri" panose="020F0502020204030204" pitchFamily="34" charset="0"/>
                <a:cs typeface="Calibri" panose="020F0502020204030204" pitchFamily="34" charset="0"/>
              </a:rPr>
              <a:t> </a:t>
            </a:r>
            <a:r>
              <a:rPr lang="de-DE" altLang="de-DE" sz="2200" dirty="0" err="1">
                <a:latin typeface="Calibri" panose="020F0502020204030204" pitchFamily="34" charset="0"/>
                <a:cs typeface="Calibri" panose="020F0502020204030204" pitchFamily="34" charset="0"/>
              </a:rPr>
              <a:t>with</a:t>
            </a:r>
            <a:r>
              <a:rPr lang="de-DE" altLang="de-DE" sz="2200" dirty="0">
                <a:latin typeface="Calibri" panose="020F0502020204030204" pitchFamily="34" charset="0"/>
                <a:cs typeface="Calibri" panose="020F0502020204030204" pitchFamily="34" charset="0"/>
              </a:rPr>
              <a:t> </a:t>
            </a:r>
            <a:r>
              <a:rPr lang="de-DE" altLang="de-DE" sz="2200" dirty="0" err="1">
                <a:latin typeface="Calibri" panose="020F0502020204030204" pitchFamily="34" charset="0"/>
                <a:cs typeface="Calibri" panose="020F0502020204030204" pitchFamily="34" charset="0"/>
              </a:rPr>
              <a:t>integrated</a:t>
            </a:r>
            <a:r>
              <a:rPr lang="de-DE" altLang="de-DE" sz="2200" dirty="0">
                <a:latin typeface="Calibri" panose="020F0502020204030204" pitchFamily="34" charset="0"/>
                <a:cs typeface="Calibri" panose="020F0502020204030204" pitchFamily="34" charset="0"/>
              </a:rPr>
              <a:t> </a:t>
            </a:r>
            <a:r>
              <a:rPr lang="de-DE" altLang="de-DE" sz="2200" dirty="0" err="1">
                <a:latin typeface="Calibri" panose="020F0502020204030204" pitchFamily="34" charset="0"/>
                <a:cs typeface="Calibri" panose="020F0502020204030204" pitchFamily="34" charset="0"/>
              </a:rPr>
              <a:t>with</a:t>
            </a:r>
            <a:r>
              <a:rPr lang="de-DE" altLang="de-DE" sz="2200" dirty="0">
                <a:latin typeface="Calibri" panose="020F0502020204030204" pitchFamily="34" charset="0"/>
                <a:cs typeface="Calibri" panose="020F0502020204030204" pitchFamily="34" charset="0"/>
              </a:rPr>
              <a:t> </a:t>
            </a:r>
            <a:r>
              <a:rPr lang="de-DE" altLang="de-DE" sz="2200" b="1" dirty="0">
                <a:latin typeface="Calibri" panose="020F0502020204030204" pitchFamily="34" charset="0"/>
                <a:cs typeface="Calibri" panose="020F0502020204030204" pitchFamily="34" charset="0"/>
              </a:rPr>
              <a:t>Si</a:t>
            </a:r>
            <a:r>
              <a:rPr lang="de-DE" altLang="de-DE" sz="2200" b="1" baseline="-25000" dirty="0">
                <a:latin typeface="Calibri" panose="020F0502020204030204" pitchFamily="34" charset="0"/>
                <a:cs typeface="Calibri" panose="020F0502020204030204" pitchFamily="34" charset="0"/>
              </a:rPr>
              <a:t>3</a:t>
            </a:r>
            <a:r>
              <a:rPr lang="de-DE" altLang="de-DE" sz="2200" b="1" dirty="0">
                <a:latin typeface="Calibri" panose="020F0502020204030204" pitchFamily="34" charset="0"/>
                <a:cs typeface="Calibri" panose="020F0502020204030204" pitchFamily="34" charset="0"/>
              </a:rPr>
              <a:t>N</a:t>
            </a:r>
            <a:r>
              <a:rPr lang="de-DE" altLang="de-DE" sz="2200" b="1" baseline="-25000" dirty="0">
                <a:latin typeface="Calibri" panose="020F0502020204030204" pitchFamily="34" charset="0"/>
                <a:cs typeface="Calibri" panose="020F0502020204030204" pitchFamily="34" charset="0"/>
              </a:rPr>
              <a:t>4</a:t>
            </a:r>
            <a:r>
              <a:rPr lang="de-DE" altLang="de-DE" sz="2200" dirty="0">
                <a:latin typeface="Calibri" panose="020F0502020204030204" pitchFamily="34" charset="0"/>
                <a:cs typeface="Calibri" panose="020F0502020204030204" pitchFamily="34" charset="0"/>
              </a:rPr>
              <a:t> and </a:t>
            </a:r>
            <a:r>
              <a:rPr lang="de-DE" altLang="de-DE" sz="2200" b="1" dirty="0">
                <a:latin typeface="Calibri" panose="020F0502020204030204" pitchFamily="34" charset="0"/>
                <a:cs typeface="Calibri" panose="020F0502020204030204" pitchFamily="34" charset="0"/>
              </a:rPr>
              <a:t>Al</a:t>
            </a:r>
            <a:r>
              <a:rPr lang="de-DE" altLang="de-DE" sz="2200" b="1" baseline="-25000" dirty="0">
                <a:latin typeface="Calibri" panose="020F0502020204030204" pitchFamily="34" charset="0"/>
                <a:cs typeface="Calibri" panose="020F0502020204030204" pitchFamily="34" charset="0"/>
              </a:rPr>
              <a:t>2</a:t>
            </a:r>
            <a:r>
              <a:rPr lang="de-DE" altLang="de-DE" sz="2200" b="1" dirty="0">
                <a:latin typeface="Calibri" panose="020F0502020204030204" pitchFamily="34" charset="0"/>
                <a:cs typeface="Calibri" panose="020F0502020204030204" pitchFamily="34" charset="0"/>
              </a:rPr>
              <a:t>O</a:t>
            </a:r>
            <a:r>
              <a:rPr lang="de-DE" altLang="de-DE" sz="2200" b="1" baseline="-25000" dirty="0">
                <a:latin typeface="Calibri" panose="020F0502020204030204" pitchFamily="34" charset="0"/>
                <a:cs typeface="Calibri" panose="020F0502020204030204" pitchFamily="34" charset="0"/>
              </a:rPr>
              <a:t>3</a:t>
            </a:r>
            <a:r>
              <a:rPr lang="de-DE" altLang="de-DE" sz="2200" b="1" dirty="0">
                <a:latin typeface="Calibri" panose="020F0502020204030204" pitchFamily="34" charset="0"/>
                <a:cs typeface="Calibri" panose="020F0502020204030204" pitchFamily="34" charset="0"/>
              </a:rPr>
              <a:t> </a:t>
            </a:r>
            <a:r>
              <a:rPr lang="de-DE" altLang="de-DE" sz="2200" b="1" dirty="0" err="1">
                <a:latin typeface="Calibri" panose="020F0502020204030204" pitchFamily="34" charset="0"/>
                <a:cs typeface="Calibri" panose="020F0502020204030204" pitchFamily="34" charset="0"/>
              </a:rPr>
              <a:t>waveguides</a:t>
            </a:r>
            <a:r>
              <a:rPr lang="de-DE" altLang="de-DE" sz="2200" b="1" dirty="0">
                <a:latin typeface="Calibri" panose="020F0502020204030204" pitchFamily="34" charset="0"/>
                <a:cs typeface="Calibri" panose="020F0502020204030204" pitchFamily="34" charset="0"/>
              </a:rPr>
              <a:t> </a:t>
            </a:r>
            <a:r>
              <a:rPr lang="de-DE" altLang="de-DE" sz="2200" dirty="0" err="1">
                <a:latin typeface="Calibri" panose="020F0502020204030204" pitchFamily="34" charset="0"/>
                <a:cs typeface="Calibri" panose="020F0502020204030204" pitchFamily="34" charset="0"/>
              </a:rPr>
              <a:t>for</a:t>
            </a:r>
            <a:r>
              <a:rPr lang="de-DE" altLang="de-DE" sz="2200" dirty="0">
                <a:latin typeface="Calibri" panose="020F0502020204030204" pitchFamily="34" charset="0"/>
                <a:cs typeface="Calibri" panose="020F0502020204030204" pitchFamily="34" charset="0"/>
              </a:rPr>
              <a:t> an </a:t>
            </a:r>
            <a:r>
              <a:rPr lang="de-DE" altLang="de-DE" sz="2200" dirty="0" err="1">
                <a:latin typeface="Calibri" panose="020F0502020204030204" pitchFamily="34" charset="0"/>
                <a:cs typeface="Calibri" panose="020F0502020204030204" pitchFamily="34" charset="0"/>
              </a:rPr>
              <a:t>Yb</a:t>
            </a:r>
            <a:r>
              <a:rPr lang="de-DE" altLang="de-DE" sz="2200" baseline="30000" dirty="0">
                <a:latin typeface="Calibri" panose="020F0502020204030204" pitchFamily="34" charset="0"/>
                <a:cs typeface="Calibri" panose="020F0502020204030204" pitchFamily="34" charset="0"/>
              </a:rPr>
              <a:t>+ </a:t>
            </a:r>
            <a:r>
              <a:rPr lang="de-DE" altLang="de-DE" sz="2200" dirty="0" err="1">
                <a:latin typeface="Calibri" panose="020F0502020204030204" pitchFamily="34" charset="0"/>
                <a:cs typeface="Calibri" panose="020F0502020204030204" pitchFamily="34" charset="0"/>
              </a:rPr>
              <a:t>ion</a:t>
            </a:r>
            <a:r>
              <a:rPr lang="de-DE" altLang="de-DE" sz="2200" dirty="0">
                <a:latin typeface="Calibri" panose="020F0502020204030204" pitchFamily="34" charset="0"/>
                <a:cs typeface="Calibri" panose="020F0502020204030204" pitchFamily="34" charset="0"/>
              </a:rPr>
              <a:t> </a:t>
            </a:r>
            <a:r>
              <a:rPr lang="de-DE" altLang="de-DE" sz="2200" dirty="0" err="1">
                <a:latin typeface="Calibri" panose="020F0502020204030204" pitchFamily="34" charset="0"/>
                <a:cs typeface="Calibri" panose="020F0502020204030204" pitchFamily="34" charset="0"/>
              </a:rPr>
              <a:t>clock</a:t>
            </a:r>
            <a:endParaRPr lang="de-DE" altLang="de-DE" sz="2200" dirty="0">
              <a:latin typeface="Calibri" panose="020F0502020204030204" pitchFamily="34" charset="0"/>
              <a:cs typeface="Calibri" panose="020F0502020204030204" pitchFamily="34" charset="0"/>
            </a:endParaRPr>
          </a:p>
        </p:txBody>
      </p:sp>
      <p:pic>
        <p:nvPicPr>
          <p:cNvPr id="14" name="Grafik 13">
            <a:extLst>
              <a:ext uri="{FF2B5EF4-FFF2-40B4-BE49-F238E27FC236}">
                <a16:creationId xmlns:a16="http://schemas.microsoft.com/office/drawing/2014/main" id="{443713D9-26E9-4558-B785-5AF71924DCE2}"/>
              </a:ext>
            </a:extLst>
          </p:cNvPr>
          <p:cNvPicPr>
            <a:picLocks noChangeAspect="1"/>
          </p:cNvPicPr>
          <p:nvPr/>
        </p:nvPicPr>
        <p:blipFill>
          <a:blip r:embed="rId2"/>
          <a:stretch>
            <a:fillRect/>
          </a:stretch>
        </p:blipFill>
        <p:spPr>
          <a:xfrm>
            <a:off x="431074" y="2769424"/>
            <a:ext cx="4468733" cy="3700018"/>
          </a:xfrm>
          <a:prstGeom prst="rect">
            <a:avLst/>
          </a:prstGeom>
        </p:spPr>
      </p:pic>
      <p:sp>
        <p:nvSpPr>
          <p:cNvPr id="15" name="Rechteck 1">
            <a:extLst>
              <a:ext uri="{FF2B5EF4-FFF2-40B4-BE49-F238E27FC236}">
                <a16:creationId xmlns:a16="http://schemas.microsoft.com/office/drawing/2014/main" id="{B8DDDA1B-57A2-4C33-B449-4B712AF10F22}"/>
              </a:ext>
            </a:extLst>
          </p:cNvPr>
          <p:cNvSpPr>
            <a:spLocks noChangeArrowheads="1"/>
          </p:cNvSpPr>
          <p:nvPr/>
        </p:nvSpPr>
        <p:spPr bwMode="auto">
          <a:xfrm>
            <a:off x="142238" y="1097495"/>
            <a:ext cx="1117485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lgn="ctr" eaLnBrk="1" hangingPunct="1">
              <a:spcBef>
                <a:spcPct val="0"/>
              </a:spcBef>
              <a:buNone/>
            </a:pPr>
            <a:r>
              <a:rPr lang="de-DE" altLang="de-DE" sz="2400" b="1" dirty="0" err="1">
                <a:latin typeface="Calibri" panose="020F0502020204030204" pitchFamily="34" charset="0"/>
                <a:cs typeface="Calibri" panose="020F0502020204030204" pitchFamily="34" charset="0"/>
              </a:rPr>
              <a:t>Collaboration</a:t>
            </a:r>
            <a:r>
              <a:rPr lang="de-DE" altLang="de-DE" sz="2400" b="1" dirty="0">
                <a:latin typeface="Calibri" panose="020F0502020204030204" pitchFamily="34" charset="0"/>
                <a:cs typeface="Calibri" panose="020F0502020204030204" pitchFamily="34" charset="0"/>
              </a:rPr>
              <a:t>:  Karan Mehta (Cornell),  </a:t>
            </a:r>
            <a:r>
              <a:rPr lang="de-DE" altLang="de-DE" sz="2400" b="1" dirty="0" err="1">
                <a:latin typeface="Calibri" panose="020F0502020204030204" pitchFamily="34" charset="0"/>
                <a:cs typeface="Calibri" panose="020F0502020204030204" pitchFamily="34" charset="0"/>
              </a:rPr>
              <a:t>production</a:t>
            </a:r>
            <a:r>
              <a:rPr lang="de-DE" altLang="de-DE" sz="2400" b="1" dirty="0">
                <a:latin typeface="Calibri" panose="020F0502020204030204" pitchFamily="34" charset="0"/>
                <a:cs typeface="Calibri" panose="020F0502020204030204" pitchFamily="34" charset="0"/>
              </a:rPr>
              <a:t> at </a:t>
            </a:r>
            <a:r>
              <a:rPr lang="de-DE" altLang="de-DE" sz="2400" b="1" dirty="0" err="1">
                <a:latin typeface="Calibri" panose="020F0502020204030204" pitchFamily="34" charset="0"/>
                <a:cs typeface="Calibri" panose="020F0502020204030204" pitchFamily="34" charset="0"/>
              </a:rPr>
              <a:t>LioniX</a:t>
            </a:r>
            <a:r>
              <a:rPr lang="de-DE" altLang="de-DE" sz="2400" b="1" dirty="0">
                <a:latin typeface="Calibri" panose="020F0502020204030204" pitchFamily="34" charset="0"/>
                <a:cs typeface="Calibri" panose="020F0502020204030204" pitchFamily="34" charset="0"/>
              </a:rPr>
              <a:t> (NL): </a:t>
            </a:r>
            <a:r>
              <a:rPr lang="de-DE" altLang="de-DE" sz="2400" dirty="0" err="1">
                <a:latin typeface="Calibri" panose="020F0502020204030204" pitchFamily="34" charset="0"/>
                <a:cs typeface="Calibri" panose="020F0502020204030204" pitchFamily="34" charset="0"/>
              </a:rPr>
              <a:t>first</a:t>
            </a:r>
            <a:r>
              <a:rPr lang="de-DE" altLang="de-DE" sz="2400" dirty="0">
                <a:latin typeface="Calibri" panose="020F0502020204030204" pitchFamily="34" charset="0"/>
                <a:cs typeface="Calibri" panose="020F0502020204030204" pitchFamily="34" charset="0"/>
              </a:rPr>
              <a:t> </a:t>
            </a:r>
            <a:r>
              <a:rPr lang="de-DE" altLang="de-DE" sz="2400" dirty="0" err="1">
                <a:latin typeface="Calibri" panose="020F0502020204030204" pitchFamily="34" charset="0"/>
                <a:cs typeface="Calibri" panose="020F0502020204030204" pitchFamily="34" charset="0"/>
              </a:rPr>
              <a:t>chip</a:t>
            </a:r>
            <a:r>
              <a:rPr lang="de-DE" altLang="de-DE" sz="2400" dirty="0">
                <a:latin typeface="Calibri" panose="020F0502020204030204" pitchFamily="34" charset="0"/>
                <a:cs typeface="Calibri" panose="020F0502020204030204" pitchFamily="34" charset="0"/>
              </a:rPr>
              <a:t> Aug. 2023 </a:t>
            </a:r>
          </a:p>
        </p:txBody>
      </p:sp>
      <p:sp>
        <p:nvSpPr>
          <p:cNvPr id="2" name="Untertitel 1">
            <a:extLst>
              <a:ext uri="{FF2B5EF4-FFF2-40B4-BE49-F238E27FC236}">
                <a16:creationId xmlns:a16="http://schemas.microsoft.com/office/drawing/2014/main" id="{D837B57B-59D1-8051-C622-051685BB6261}"/>
              </a:ext>
            </a:extLst>
          </p:cNvPr>
          <p:cNvSpPr>
            <a:spLocks noGrp="1"/>
          </p:cNvSpPr>
          <p:nvPr>
            <p:ph type="subTitle" idx="1"/>
          </p:nvPr>
        </p:nvSpPr>
        <p:spPr>
          <a:xfrm>
            <a:off x="0" y="16710"/>
            <a:ext cx="12192000" cy="761020"/>
          </a:xfrm>
        </p:spPr>
        <p:txBody>
          <a:bodyPr/>
          <a:lstStyle/>
          <a:p>
            <a:r>
              <a:rPr lang="de-DE" sz="3600" b="1" dirty="0">
                <a:solidFill>
                  <a:schemeClr val="bg2"/>
                </a:solidFill>
              </a:rPr>
              <a:t>2020:  Clock on a Chip  </a:t>
            </a:r>
            <a:r>
              <a:rPr lang="de-DE" sz="3600" b="1" dirty="0">
                <a:solidFill>
                  <a:schemeClr val="bg2"/>
                </a:solidFill>
                <a:sym typeface="Wingdings" panose="05000000000000000000" pitchFamily="2" charset="2"/>
              </a:rPr>
              <a:t>  PIC </a:t>
            </a:r>
            <a:r>
              <a:rPr lang="de-DE" sz="3600" b="1" dirty="0" err="1">
                <a:solidFill>
                  <a:schemeClr val="bg2"/>
                </a:solidFill>
                <a:sym typeface="Wingdings" panose="05000000000000000000" pitchFamily="2" charset="2"/>
              </a:rPr>
              <a:t>ion</a:t>
            </a:r>
            <a:r>
              <a:rPr lang="de-DE" sz="3600" b="1" dirty="0">
                <a:solidFill>
                  <a:schemeClr val="bg2"/>
                </a:solidFill>
                <a:sym typeface="Wingdings" panose="05000000000000000000" pitchFamily="2" charset="2"/>
              </a:rPr>
              <a:t> </a:t>
            </a:r>
            <a:r>
              <a:rPr lang="de-DE" sz="3600" b="1" dirty="0" err="1">
                <a:solidFill>
                  <a:schemeClr val="bg2"/>
                </a:solidFill>
                <a:sym typeface="Wingdings" panose="05000000000000000000" pitchFamily="2" charset="2"/>
              </a:rPr>
              <a:t>trap</a:t>
            </a:r>
            <a:r>
              <a:rPr lang="de-DE" sz="3600" b="1" dirty="0">
                <a:solidFill>
                  <a:schemeClr val="bg2"/>
                </a:solidFill>
                <a:sym typeface="Wingdings" panose="05000000000000000000" pitchFamily="2" charset="2"/>
              </a:rPr>
              <a:t>  </a:t>
            </a:r>
            <a:endParaRPr lang="de-DE" dirty="0"/>
          </a:p>
        </p:txBody>
      </p:sp>
      <p:pic>
        <p:nvPicPr>
          <p:cNvPr id="3" name="Grafik 2">
            <a:extLst>
              <a:ext uri="{FF2B5EF4-FFF2-40B4-BE49-F238E27FC236}">
                <a16:creationId xmlns:a16="http://schemas.microsoft.com/office/drawing/2014/main" id="{F95B0BB2-F821-C6D6-0435-AEE21E8FBD2F}"/>
              </a:ext>
            </a:extLst>
          </p:cNvPr>
          <p:cNvPicPr>
            <a:picLocks noChangeAspect="1"/>
          </p:cNvPicPr>
          <p:nvPr/>
        </p:nvPicPr>
        <p:blipFill>
          <a:blip r:embed="rId3"/>
          <a:stretch>
            <a:fillRect/>
          </a:stretch>
        </p:blipFill>
        <p:spPr>
          <a:xfrm>
            <a:off x="5185954" y="2769424"/>
            <a:ext cx="6577809" cy="3700018"/>
          </a:xfrm>
          <a:prstGeom prst="rect">
            <a:avLst/>
          </a:prstGeom>
        </p:spPr>
      </p:pic>
      <p:sp>
        <p:nvSpPr>
          <p:cNvPr id="4" name="Textfeld 3">
            <a:extLst>
              <a:ext uri="{FF2B5EF4-FFF2-40B4-BE49-F238E27FC236}">
                <a16:creationId xmlns:a16="http://schemas.microsoft.com/office/drawing/2014/main" id="{05926A7B-B0BD-3764-84A6-1D65A56BFB10}"/>
              </a:ext>
            </a:extLst>
          </p:cNvPr>
          <p:cNvSpPr txBox="1"/>
          <p:nvPr/>
        </p:nvSpPr>
        <p:spPr>
          <a:xfrm>
            <a:off x="3942254" y="6408056"/>
            <a:ext cx="816249" cy="369332"/>
          </a:xfrm>
          <a:prstGeom prst="rect">
            <a:avLst/>
          </a:prstGeom>
          <a:noFill/>
        </p:spPr>
        <p:txBody>
          <a:bodyPr wrap="none" rtlCol="0">
            <a:spAutoFit/>
          </a:bodyPr>
          <a:lstStyle/>
          <a:p>
            <a:r>
              <a:rPr lang="de-DE" dirty="0"/>
              <a:t>Design</a:t>
            </a:r>
          </a:p>
        </p:txBody>
      </p:sp>
      <p:sp>
        <p:nvSpPr>
          <p:cNvPr id="5" name="Textfeld 4">
            <a:extLst>
              <a:ext uri="{FF2B5EF4-FFF2-40B4-BE49-F238E27FC236}">
                <a16:creationId xmlns:a16="http://schemas.microsoft.com/office/drawing/2014/main" id="{B64DF68D-C0C4-4CD5-582B-CEFA30E873FB}"/>
              </a:ext>
            </a:extLst>
          </p:cNvPr>
          <p:cNvSpPr txBox="1"/>
          <p:nvPr/>
        </p:nvSpPr>
        <p:spPr>
          <a:xfrm>
            <a:off x="7897396" y="6408056"/>
            <a:ext cx="3948132" cy="369332"/>
          </a:xfrm>
          <a:prstGeom prst="rect">
            <a:avLst/>
          </a:prstGeom>
          <a:noFill/>
        </p:spPr>
        <p:txBody>
          <a:bodyPr wrap="none" rtlCol="0">
            <a:spAutoFit/>
          </a:bodyPr>
          <a:lstStyle/>
          <a:p>
            <a:r>
              <a:rPr lang="de-DE" dirty="0" err="1"/>
              <a:t>Fabricated</a:t>
            </a:r>
            <a:r>
              <a:rPr lang="de-DE" dirty="0"/>
              <a:t> </a:t>
            </a:r>
            <a:r>
              <a:rPr lang="de-DE" dirty="0" err="1"/>
              <a:t>optics</a:t>
            </a:r>
            <a:r>
              <a:rPr lang="de-DE" dirty="0"/>
              <a:t> </a:t>
            </a:r>
            <a:r>
              <a:rPr lang="de-DE" dirty="0" err="1"/>
              <a:t>chip</a:t>
            </a:r>
            <a:r>
              <a:rPr lang="de-DE" dirty="0"/>
              <a:t> </a:t>
            </a:r>
            <a:r>
              <a:rPr lang="de-DE" dirty="0" err="1"/>
              <a:t>without</a:t>
            </a:r>
            <a:r>
              <a:rPr lang="de-DE" dirty="0"/>
              <a:t> </a:t>
            </a:r>
            <a:r>
              <a:rPr lang="de-DE" dirty="0" err="1"/>
              <a:t>gold</a:t>
            </a:r>
            <a:r>
              <a:rPr lang="de-DE" dirty="0"/>
              <a:t> </a:t>
            </a:r>
            <a:r>
              <a:rPr lang="de-DE" dirty="0" err="1"/>
              <a:t>layer</a:t>
            </a:r>
            <a:endParaRPr lang="de-DE" dirty="0"/>
          </a:p>
        </p:txBody>
      </p:sp>
    </p:spTree>
    <p:extLst>
      <p:ext uri="{BB962C8B-B14F-4D97-AF65-F5344CB8AC3E}">
        <p14:creationId xmlns:p14="http://schemas.microsoft.com/office/powerpoint/2010/main" val="1391733096"/>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hteck 24">
            <a:extLst>
              <a:ext uri="{FF2B5EF4-FFF2-40B4-BE49-F238E27FC236}">
                <a16:creationId xmlns:a16="http://schemas.microsoft.com/office/drawing/2014/main" id="{03A10464-503C-47D5-919B-81CACDD539D7}"/>
              </a:ext>
            </a:extLst>
          </p:cNvPr>
          <p:cNvSpPr/>
          <p:nvPr/>
        </p:nvSpPr>
        <p:spPr>
          <a:xfrm>
            <a:off x="-137160" y="-1417075"/>
            <a:ext cx="12192000" cy="92392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itel 1">
            <a:extLst>
              <a:ext uri="{FF2B5EF4-FFF2-40B4-BE49-F238E27FC236}">
                <a16:creationId xmlns:a16="http://schemas.microsoft.com/office/drawing/2014/main" id="{C2943EFD-C701-4446-9C2B-089F0E7C08CA}"/>
              </a:ext>
            </a:extLst>
          </p:cNvPr>
          <p:cNvSpPr txBox="1">
            <a:spLocks/>
          </p:cNvSpPr>
          <p:nvPr/>
        </p:nvSpPr>
        <p:spPr>
          <a:xfrm>
            <a:off x="243838" y="-2463822"/>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de-DE" sz="3600" b="1" dirty="0">
                <a:solidFill>
                  <a:schemeClr val="bg2"/>
                </a:solidFill>
              </a:rPr>
              <a:t>2020</a:t>
            </a:r>
            <a:endParaRPr lang="de-DE" sz="3600" dirty="0">
              <a:solidFill>
                <a:schemeClr val="bg1"/>
              </a:solidFill>
              <a:latin typeface="+mn-lt"/>
              <a:cs typeface="Calibri Light" panose="020F0302020204030204" pitchFamily="34" charset="0"/>
            </a:endParaRPr>
          </a:p>
        </p:txBody>
      </p:sp>
      <p:sp>
        <p:nvSpPr>
          <p:cNvPr id="2" name="Untertitel 1">
            <a:extLst>
              <a:ext uri="{FF2B5EF4-FFF2-40B4-BE49-F238E27FC236}">
                <a16:creationId xmlns:a16="http://schemas.microsoft.com/office/drawing/2014/main" id="{D837B57B-59D1-8051-C622-051685BB6261}"/>
              </a:ext>
            </a:extLst>
          </p:cNvPr>
          <p:cNvSpPr>
            <a:spLocks noGrp="1"/>
          </p:cNvSpPr>
          <p:nvPr>
            <p:ph type="subTitle" idx="1"/>
          </p:nvPr>
        </p:nvSpPr>
        <p:spPr>
          <a:xfrm>
            <a:off x="0" y="16710"/>
            <a:ext cx="12192000" cy="761020"/>
          </a:xfrm>
        </p:spPr>
        <p:txBody>
          <a:bodyPr/>
          <a:lstStyle/>
          <a:p>
            <a:r>
              <a:rPr lang="de-DE" sz="3600" b="1" dirty="0">
                <a:solidFill>
                  <a:schemeClr val="bg2"/>
                </a:solidFill>
              </a:rPr>
              <a:t>Clock on a Chip  </a:t>
            </a:r>
            <a:r>
              <a:rPr lang="de-DE" sz="3600" b="1" dirty="0">
                <a:solidFill>
                  <a:schemeClr val="bg2"/>
                </a:solidFill>
                <a:sym typeface="Wingdings" panose="05000000000000000000" pitchFamily="2" charset="2"/>
              </a:rPr>
              <a:t>  PIC </a:t>
            </a:r>
            <a:r>
              <a:rPr lang="de-DE" sz="3600" b="1" dirty="0" err="1">
                <a:solidFill>
                  <a:schemeClr val="bg2"/>
                </a:solidFill>
                <a:sym typeface="Wingdings" panose="05000000000000000000" pitchFamily="2" charset="2"/>
              </a:rPr>
              <a:t>ion</a:t>
            </a:r>
            <a:r>
              <a:rPr lang="de-DE" sz="3600" b="1" dirty="0">
                <a:solidFill>
                  <a:schemeClr val="bg2"/>
                </a:solidFill>
                <a:sym typeface="Wingdings" panose="05000000000000000000" pitchFamily="2" charset="2"/>
              </a:rPr>
              <a:t> </a:t>
            </a:r>
            <a:r>
              <a:rPr lang="de-DE" sz="3600" b="1" dirty="0" err="1">
                <a:solidFill>
                  <a:schemeClr val="bg2"/>
                </a:solidFill>
                <a:sym typeface="Wingdings" panose="05000000000000000000" pitchFamily="2" charset="2"/>
              </a:rPr>
              <a:t>trap</a:t>
            </a:r>
            <a:r>
              <a:rPr lang="de-DE" sz="3600" b="1" dirty="0">
                <a:solidFill>
                  <a:schemeClr val="bg2"/>
                </a:solidFill>
                <a:sym typeface="Wingdings" panose="05000000000000000000" pitchFamily="2" charset="2"/>
              </a:rPr>
              <a:t>  </a:t>
            </a:r>
            <a:endParaRPr lang="de-DE" dirty="0"/>
          </a:p>
        </p:txBody>
      </p:sp>
      <p:pic>
        <p:nvPicPr>
          <p:cNvPr id="3" name="Grafik 2">
            <a:extLst>
              <a:ext uri="{FF2B5EF4-FFF2-40B4-BE49-F238E27FC236}">
                <a16:creationId xmlns:a16="http://schemas.microsoft.com/office/drawing/2014/main" id="{F95B0BB2-F821-C6D6-0435-AEE21E8FBD2F}"/>
              </a:ext>
            </a:extLst>
          </p:cNvPr>
          <p:cNvPicPr>
            <a:picLocks noChangeAspect="1"/>
          </p:cNvPicPr>
          <p:nvPr/>
        </p:nvPicPr>
        <p:blipFill>
          <a:blip r:embed="rId2"/>
          <a:stretch>
            <a:fillRect/>
          </a:stretch>
        </p:blipFill>
        <p:spPr>
          <a:xfrm>
            <a:off x="5171439" y="2769424"/>
            <a:ext cx="6690360" cy="3763328"/>
          </a:xfrm>
          <a:prstGeom prst="rect">
            <a:avLst/>
          </a:prstGeom>
        </p:spPr>
      </p:pic>
      <p:sp>
        <p:nvSpPr>
          <p:cNvPr id="4" name="Textfeld 3">
            <a:extLst>
              <a:ext uri="{FF2B5EF4-FFF2-40B4-BE49-F238E27FC236}">
                <a16:creationId xmlns:a16="http://schemas.microsoft.com/office/drawing/2014/main" id="{531106A5-07B5-8908-216E-6511D2B124ED}"/>
              </a:ext>
            </a:extLst>
          </p:cNvPr>
          <p:cNvSpPr txBox="1"/>
          <p:nvPr/>
        </p:nvSpPr>
        <p:spPr>
          <a:xfrm>
            <a:off x="5052978" y="1224646"/>
            <a:ext cx="4843249" cy="430887"/>
          </a:xfrm>
          <a:prstGeom prst="rect">
            <a:avLst/>
          </a:prstGeom>
          <a:noFill/>
        </p:spPr>
        <p:txBody>
          <a:bodyPr wrap="none" rtlCol="0">
            <a:spAutoFit/>
          </a:bodyPr>
          <a:lstStyle/>
          <a:p>
            <a:r>
              <a:rPr lang="de-DE" sz="2200" b="1" dirty="0"/>
              <a:t>Includes </a:t>
            </a:r>
            <a:r>
              <a:rPr lang="de-DE" sz="2200" b="1" dirty="0" err="1"/>
              <a:t>mode</a:t>
            </a:r>
            <a:r>
              <a:rPr lang="de-DE" sz="2200" b="1" dirty="0"/>
              <a:t> </a:t>
            </a:r>
            <a:r>
              <a:rPr lang="de-DE" sz="2200" b="1" dirty="0" err="1"/>
              <a:t>converter</a:t>
            </a:r>
            <a:r>
              <a:rPr lang="de-DE" sz="2200" b="1" dirty="0"/>
              <a:t> </a:t>
            </a:r>
            <a:r>
              <a:rPr lang="de-DE" sz="2200" b="1" dirty="0" err="1"/>
              <a:t>to</a:t>
            </a:r>
            <a:r>
              <a:rPr lang="de-DE" sz="2200" b="1" dirty="0"/>
              <a:t> HG10 </a:t>
            </a:r>
            <a:r>
              <a:rPr lang="de-DE" sz="2200" b="1" dirty="0" err="1"/>
              <a:t>mode</a:t>
            </a:r>
            <a:endParaRPr lang="de-DE" sz="2200" b="1" dirty="0"/>
          </a:p>
        </p:txBody>
      </p:sp>
      <p:pic>
        <p:nvPicPr>
          <p:cNvPr id="6" name="Grafik 5">
            <a:extLst>
              <a:ext uri="{FF2B5EF4-FFF2-40B4-BE49-F238E27FC236}">
                <a16:creationId xmlns:a16="http://schemas.microsoft.com/office/drawing/2014/main" id="{4E9FD659-AD30-AF1A-A58F-297DB42264A6}"/>
              </a:ext>
            </a:extLst>
          </p:cNvPr>
          <p:cNvPicPr>
            <a:picLocks noChangeAspect="1"/>
          </p:cNvPicPr>
          <p:nvPr/>
        </p:nvPicPr>
        <p:blipFill>
          <a:blip r:embed="rId3"/>
          <a:stretch>
            <a:fillRect/>
          </a:stretch>
        </p:blipFill>
        <p:spPr>
          <a:xfrm>
            <a:off x="1276872" y="901896"/>
            <a:ext cx="2852563" cy="5443362"/>
          </a:xfrm>
          <a:prstGeom prst="rect">
            <a:avLst/>
          </a:prstGeom>
        </p:spPr>
      </p:pic>
      <p:sp>
        <p:nvSpPr>
          <p:cNvPr id="7" name="Rechteck 6">
            <a:extLst>
              <a:ext uri="{FF2B5EF4-FFF2-40B4-BE49-F238E27FC236}">
                <a16:creationId xmlns:a16="http://schemas.microsoft.com/office/drawing/2014/main" id="{C4949831-1DF2-DB29-A7A0-853B4B7C2409}"/>
              </a:ext>
            </a:extLst>
          </p:cNvPr>
          <p:cNvSpPr/>
          <p:nvPr/>
        </p:nvSpPr>
        <p:spPr>
          <a:xfrm>
            <a:off x="825648" y="5788464"/>
            <a:ext cx="563880" cy="33528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Textfeld 8">
            <a:extLst>
              <a:ext uri="{FF2B5EF4-FFF2-40B4-BE49-F238E27FC236}">
                <a16:creationId xmlns:a16="http://schemas.microsoft.com/office/drawing/2014/main" id="{9741DFFB-D051-D7B3-66D9-52A20E2A20D4}"/>
              </a:ext>
            </a:extLst>
          </p:cNvPr>
          <p:cNvSpPr txBox="1"/>
          <p:nvPr/>
        </p:nvSpPr>
        <p:spPr>
          <a:xfrm>
            <a:off x="5052978" y="1722569"/>
            <a:ext cx="6172200" cy="646331"/>
          </a:xfrm>
          <a:prstGeom prst="rect">
            <a:avLst/>
          </a:prstGeom>
          <a:noFill/>
        </p:spPr>
        <p:txBody>
          <a:bodyPr wrap="square">
            <a:spAutoFit/>
          </a:bodyPr>
          <a:lstStyle/>
          <a:p>
            <a:r>
              <a:rPr lang="de-DE" b="0" i="0" dirty="0" err="1">
                <a:solidFill>
                  <a:srgbClr val="0070C0"/>
                </a:solidFill>
                <a:effectLst/>
              </a:rPr>
              <a:t>Peshkov</a:t>
            </a:r>
            <a:r>
              <a:rPr lang="de-DE" b="0" i="0" dirty="0">
                <a:solidFill>
                  <a:srgbClr val="0070C0"/>
                </a:solidFill>
                <a:effectLst/>
              </a:rPr>
              <a:t> </a:t>
            </a:r>
            <a:r>
              <a:rPr lang="de-DE" b="0" i="1" dirty="0">
                <a:solidFill>
                  <a:srgbClr val="0070C0"/>
                </a:solidFill>
                <a:effectLst/>
              </a:rPr>
              <a:t>et al.,</a:t>
            </a:r>
            <a:r>
              <a:rPr lang="de-DE" b="0" i="0" dirty="0">
                <a:solidFill>
                  <a:srgbClr val="0070C0"/>
                </a:solidFill>
                <a:effectLst/>
              </a:rPr>
              <a:t> Annalen der Physik 2300204 (</a:t>
            </a:r>
            <a:r>
              <a:rPr lang="de-DE" b="1" i="0" dirty="0">
                <a:solidFill>
                  <a:srgbClr val="0070C0"/>
                </a:solidFill>
                <a:effectLst/>
              </a:rPr>
              <a:t>2023</a:t>
            </a:r>
            <a:r>
              <a:rPr lang="de-DE" b="0" i="0" dirty="0">
                <a:solidFill>
                  <a:srgbClr val="0070C0"/>
                </a:solidFill>
                <a:effectLst/>
              </a:rPr>
              <a:t>)</a:t>
            </a:r>
          </a:p>
          <a:p>
            <a:r>
              <a:rPr lang="de-DE" dirty="0">
                <a:solidFill>
                  <a:srgbClr val="333333"/>
                </a:solidFill>
                <a:sym typeface="Wingdings" panose="05000000000000000000" pitchFamily="2" charset="2"/>
              </a:rPr>
              <a:t> Use </a:t>
            </a:r>
            <a:r>
              <a:rPr lang="de-DE" dirty="0" err="1">
                <a:solidFill>
                  <a:srgbClr val="333333"/>
                </a:solidFill>
                <a:sym typeface="Wingdings" panose="05000000000000000000" pitchFamily="2" charset="2"/>
              </a:rPr>
              <a:t>higher-oder</a:t>
            </a:r>
            <a:r>
              <a:rPr lang="de-DE" dirty="0">
                <a:solidFill>
                  <a:srgbClr val="333333"/>
                </a:solidFill>
                <a:sym typeface="Wingdings" panose="05000000000000000000" pitchFamily="2" charset="2"/>
              </a:rPr>
              <a:t> light </a:t>
            </a:r>
            <a:r>
              <a:rPr lang="de-DE" dirty="0" err="1">
                <a:solidFill>
                  <a:srgbClr val="333333"/>
                </a:solidFill>
                <a:sym typeface="Wingdings" panose="05000000000000000000" pitchFamily="2" charset="2"/>
              </a:rPr>
              <a:t>modes</a:t>
            </a:r>
            <a:r>
              <a:rPr lang="de-DE" dirty="0">
                <a:solidFill>
                  <a:srgbClr val="333333"/>
                </a:solidFill>
                <a:sym typeface="Wingdings" panose="05000000000000000000" pitchFamily="2" charset="2"/>
              </a:rPr>
              <a:t> </a:t>
            </a:r>
            <a:r>
              <a:rPr lang="de-DE" dirty="0" err="1">
                <a:solidFill>
                  <a:srgbClr val="333333"/>
                </a:solidFill>
                <a:sym typeface="Wingdings" panose="05000000000000000000" pitchFamily="2" charset="2"/>
              </a:rPr>
              <a:t>to</a:t>
            </a:r>
            <a:r>
              <a:rPr lang="de-DE" dirty="0">
                <a:solidFill>
                  <a:srgbClr val="333333"/>
                </a:solidFill>
                <a:sym typeface="Wingdings" panose="05000000000000000000" pitchFamily="2" charset="2"/>
              </a:rPr>
              <a:t> </a:t>
            </a:r>
            <a:r>
              <a:rPr lang="de-DE" dirty="0" err="1">
                <a:solidFill>
                  <a:srgbClr val="333333"/>
                </a:solidFill>
                <a:sym typeface="Wingdings" panose="05000000000000000000" pitchFamily="2" charset="2"/>
              </a:rPr>
              <a:t>suppress</a:t>
            </a:r>
            <a:r>
              <a:rPr lang="de-DE" dirty="0">
                <a:solidFill>
                  <a:srgbClr val="333333"/>
                </a:solidFill>
                <a:sym typeface="Wingdings" panose="05000000000000000000" pitchFamily="2" charset="2"/>
              </a:rPr>
              <a:t> Stark </a:t>
            </a:r>
            <a:r>
              <a:rPr lang="de-DE" dirty="0" err="1">
                <a:solidFill>
                  <a:srgbClr val="333333"/>
                </a:solidFill>
                <a:sym typeface="Wingdings" panose="05000000000000000000" pitchFamily="2" charset="2"/>
              </a:rPr>
              <a:t>shifts</a:t>
            </a:r>
            <a:r>
              <a:rPr lang="de-DE" dirty="0">
                <a:solidFill>
                  <a:srgbClr val="333333"/>
                </a:solidFill>
                <a:sym typeface="Wingdings" panose="05000000000000000000" pitchFamily="2" charset="2"/>
              </a:rPr>
              <a:t> </a:t>
            </a:r>
            <a:endParaRPr lang="de-DE" dirty="0"/>
          </a:p>
        </p:txBody>
      </p:sp>
      <p:sp>
        <p:nvSpPr>
          <p:cNvPr id="10" name="Textfeld 9">
            <a:extLst>
              <a:ext uri="{FF2B5EF4-FFF2-40B4-BE49-F238E27FC236}">
                <a16:creationId xmlns:a16="http://schemas.microsoft.com/office/drawing/2014/main" id="{61E6D9F1-5808-7872-5D51-D53379462050}"/>
              </a:ext>
            </a:extLst>
          </p:cNvPr>
          <p:cNvSpPr txBox="1"/>
          <p:nvPr/>
        </p:nvSpPr>
        <p:spPr>
          <a:xfrm rot="16200000">
            <a:off x="-222289" y="4491351"/>
            <a:ext cx="2217851" cy="646331"/>
          </a:xfrm>
          <a:prstGeom prst="rect">
            <a:avLst/>
          </a:prstGeom>
          <a:noFill/>
        </p:spPr>
        <p:txBody>
          <a:bodyPr wrap="none" rtlCol="0">
            <a:spAutoFit/>
          </a:bodyPr>
          <a:lstStyle/>
          <a:p>
            <a:r>
              <a:rPr lang="de-DE" dirty="0" err="1"/>
              <a:t>Excitation</a:t>
            </a:r>
            <a:r>
              <a:rPr lang="de-DE" dirty="0"/>
              <a:t> </a:t>
            </a:r>
            <a:r>
              <a:rPr lang="de-DE" dirty="0" err="1"/>
              <a:t>probability</a:t>
            </a:r>
            <a:r>
              <a:rPr lang="de-DE" dirty="0"/>
              <a:t> </a:t>
            </a:r>
          </a:p>
          <a:p>
            <a:r>
              <a:rPr lang="de-DE" dirty="0"/>
              <a:t>in 1.5 </a:t>
            </a:r>
            <a:r>
              <a:rPr lang="de-DE" dirty="0" err="1"/>
              <a:t>ms</a:t>
            </a:r>
            <a:r>
              <a:rPr lang="de-DE" dirty="0"/>
              <a:t> (1 mW)</a:t>
            </a:r>
          </a:p>
        </p:txBody>
      </p:sp>
    </p:spTree>
    <p:extLst>
      <p:ext uri="{BB962C8B-B14F-4D97-AF65-F5344CB8AC3E}">
        <p14:creationId xmlns:p14="http://schemas.microsoft.com/office/powerpoint/2010/main" val="2593922347"/>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Untertitel 22">
            <a:extLst>
              <a:ext uri="{FF2B5EF4-FFF2-40B4-BE49-F238E27FC236}">
                <a16:creationId xmlns:a16="http://schemas.microsoft.com/office/drawing/2014/main" id="{FB345167-C57C-AD00-E8B2-B7F0458C5AD2}"/>
              </a:ext>
            </a:extLst>
          </p:cNvPr>
          <p:cNvSpPr>
            <a:spLocks noGrp="1"/>
          </p:cNvSpPr>
          <p:nvPr>
            <p:ph type="subTitle" idx="1"/>
          </p:nvPr>
        </p:nvSpPr>
        <p:spPr/>
        <p:txBody>
          <a:bodyPr/>
          <a:lstStyle/>
          <a:p>
            <a:r>
              <a:rPr lang="de-DE" sz="3600" dirty="0"/>
              <a:t>First PICs </a:t>
            </a:r>
            <a:r>
              <a:rPr lang="de-DE" sz="3600" dirty="0" err="1"/>
              <a:t>arrive</a:t>
            </a:r>
            <a:r>
              <a:rPr lang="de-DE" dirty="0" err="1"/>
              <a:t>d</a:t>
            </a:r>
            <a:r>
              <a:rPr lang="de-DE" dirty="0"/>
              <a:t> in August!</a:t>
            </a:r>
          </a:p>
        </p:txBody>
      </p:sp>
      <p:sp>
        <p:nvSpPr>
          <p:cNvPr id="5" name="Titel 4"/>
          <p:cNvSpPr>
            <a:spLocks noGrp="1"/>
          </p:cNvSpPr>
          <p:nvPr>
            <p:ph type="title" idx="4294967295"/>
          </p:nvPr>
        </p:nvSpPr>
        <p:spPr>
          <a:xfrm>
            <a:off x="290917" y="-1227897"/>
            <a:ext cx="10167938" cy="777875"/>
          </a:xfrm>
        </p:spPr>
        <p:txBody>
          <a:bodyPr/>
          <a:lstStyle/>
          <a:p>
            <a:r>
              <a:rPr lang="de-DE" sz="3200" dirty="0"/>
              <a:t>                     Ion </a:t>
            </a:r>
            <a:r>
              <a:rPr lang="de-DE" sz="3200" dirty="0" err="1"/>
              <a:t>trap</a:t>
            </a:r>
            <a:r>
              <a:rPr lang="de-DE" sz="3200" dirty="0"/>
              <a:t> </a:t>
            </a:r>
            <a:r>
              <a:rPr lang="de-DE" sz="3200" dirty="0" err="1"/>
              <a:t>technology</a:t>
            </a:r>
            <a:r>
              <a:rPr lang="de-DE" sz="3200" dirty="0"/>
              <a:t> </a:t>
            </a:r>
            <a:r>
              <a:rPr lang="de-DE" sz="3200" dirty="0" err="1"/>
              <a:t>levels</a:t>
            </a:r>
            <a:endParaRPr lang="de-DE" sz="3200" dirty="0"/>
          </a:p>
        </p:txBody>
      </p:sp>
      <p:pic>
        <p:nvPicPr>
          <p:cNvPr id="6" name="Grafik 5">
            <a:extLst>
              <a:ext uri="{FF2B5EF4-FFF2-40B4-BE49-F238E27FC236}">
                <a16:creationId xmlns:a16="http://schemas.microsoft.com/office/drawing/2014/main" id="{DB2D1653-AF7F-4939-8928-CE362974D065}"/>
              </a:ext>
            </a:extLst>
          </p:cNvPr>
          <p:cNvPicPr>
            <a:picLocks noChangeAspect="1"/>
          </p:cNvPicPr>
          <p:nvPr/>
        </p:nvPicPr>
        <p:blipFill>
          <a:blip r:embed="rId2" cstate="screen">
            <a:extLst>
              <a:ext uri="{28A0092B-C50C-407E-A947-70E740481C1C}">
                <a14:useLocalDpi xmlns:a14="http://schemas.microsoft.com/office/drawing/2010/main"/>
              </a:ext>
            </a:extLst>
          </a:blip>
          <a:stretch/>
        </p:blipFill>
        <p:spPr bwMode="auto">
          <a:xfrm>
            <a:off x="-3113477" y="-845121"/>
            <a:ext cx="1900641" cy="735155"/>
          </a:xfrm>
          <a:prstGeom prst="rect">
            <a:avLst/>
          </a:prstGeom>
        </p:spPr>
      </p:pic>
      <p:pic>
        <p:nvPicPr>
          <p:cNvPr id="19" name="Grafik 18">
            <a:extLst>
              <a:ext uri="{FF2B5EF4-FFF2-40B4-BE49-F238E27FC236}">
                <a16:creationId xmlns:a16="http://schemas.microsoft.com/office/drawing/2014/main" id="{8B513424-888B-4505-8B7B-A0893A9121DA}"/>
              </a:ext>
            </a:extLst>
          </p:cNvPr>
          <p:cNvPicPr>
            <a:picLocks noChangeAspect="1"/>
          </p:cNvPicPr>
          <p:nvPr/>
        </p:nvPicPr>
        <p:blipFill>
          <a:blip r:embed="rId3" cstate="screen">
            <a:extLst>
              <a:ext uri="{28A0092B-C50C-407E-A947-70E740481C1C}">
                <a14:useLocalDpi xmlns:a14="http://schemas.microsoft.com/office/drawing/2010/main"/>
              </a:ext>
            </a:extLst>
          </a:blip>
          <a:stretch/>
        </p:blipFill>
        <p:spPr bwMode="auto">
          <a:xfrm>
            <a:off x="12570809" y="2042761"/>
            <a:ext cx="2464426" cy="1386239"/>
          </a:xfrm>
          <a:prstGeom prst="rect">
            <a:avLst/>
          </a:prstGeom>
          <a:ln>
            <a:noFill/>
          </a:ln>
          <a:effectLst>
            <a:softEdge rad="112500"/>
          </a:effectLst>
        </p:spPr>
      </p:pic>
      <p:grpSp>
        <p:nvGrpSpPr>
          <p:cNvPr id="25" name="Group 8">
            <a:extLst>
              <a:ext uri="{FF2B5EF4-FFF2-40B4-BE49-F238E27FC236}">
                <a16:creationId xmlns:a16="http://schemas.microsoft.com/office/drawing/2014/main" id="{E098D654-FFAA-6CA7-2972-EEF834FFE336}"/>
              </a:ext>
            </a:extLst>
          </p:cNvPr>
          <p:cNvGrpSpPr>
            <a:grpSpLocks/>
          </p:cNvGrpSpPr>
          <p:nvPr/>
        </p:nvGrpSpPr>
        <p:grpSpPr>
          <a:xfrm>
            <a:off x="8821510" y="1030739"/>
            <a:ext cx="3208813" cy="2057945"/>
            <a:chOff x="192930" y="314400"/>
            <a:chExt cx="7488831" cy="5616624"/>
          </a:xfrm>
        </p:grpSpPr>
        <p:pic>
          <p:nvPicPr>
            <p:cNvPr id="26" name="Picture 6" descr="A picture containing text, black, white&#10;&#10;Description automatically generated">
              <a:extLst>
                <a:ext uri="{FF2B5EF4-FFF2-40B4-BE49-F238E27FC236}">
                  <a16:creationId xmlns:a16="http://schemas.microsoft.com/office/drawing/2014/main" id="{6A805599-B89A-CAC1-7262-40060965654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2930" y="314400"/>
              <a:ext cx="7488831" cy="5616624"/>
            </a:xfrm>
            <a:prstGeom prst="rect">
              <a:avLst/>
            </a:prstGeom>
          </p:spPr>
        </p:pic>
        <p:sp>
          <p:nvSpPr>
            <p:cNvPr id="27" name="Rectangle 7">
              <a:extLst>
                <a:ext uri="{FF2B5EF4-FFF2-40B4-BE49-F238E27FC236}">
                  <a16:creationId xmlns:a16="http://schemas.microsoft.com/office/drawing/2014/main" id="{CA0A0186-4176-B32F-AD79-E5C3808F2D74}"/>
                </a:ext>
              </a:extLst>
            </p:cNvPr>
            <p:cNvSpPr>
              <a:spLocks/>
            </p:cNvSpPr>
            <p:nvPr/>
          </p:nvSpPr>
          <p:spPr>
            <a:xfrm>
              <a:off x="1561083" y="5210944"/>
              <a:ext cx="3456384" cy="432048"/>
            </a:xfrm>
            <a:prstGeom prst="rect">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2400" dirty="0"/>
            </a:p>
          </p:txBody>
        </p:sp>
      </p:grpSp>
      <p:pic>
        <p:nvPicPr>
          <p:cNvPr id="28" name="Picture 36" descr="A picture containing text, electronics&#10;&#10;Description automatically generated">
            <a:extLst>
              <a:ext uri="{FF2B5EF4-FFF2-40B4-BE49-F238E27FC236}">
                <a16:creationId xmlns:a16="http://schemas.microsoft.com/office/drawing/2014/main" id="{7E885884-6B67-8BE2-2E97-F87B1033F7C9}"/>
              </a:ext>
            </a:extLst>
          </p:cNvPr>
          <p:cNvPicPr>
            <a:picLocks noChangeAspect="1"/>
          </p:cNvPicPr>
          <p:nvPr/>
        </p:nvPicPr>
        <p:blipFill rotWithShape="1">
          <a:blip r:embed="rId5" cstate="print">
            <a:extLst>
              <a:ext uri="{BEBA8EAE-BF5A-486C-A8C5-ECC9F3942E4B}">
                <a14:imgProps xmlns:a14="http://schemas.microsoft.com/office/drawing/2010/main">
                  <a14:imgLayer r:embed="rId6">
                    <a14:imgEffect>
                      <a14:colorTemperature colorTemp="7200"/>
                    </a14:imgEffect>
                  </a14:imgLayer>
                </a14:imgProps>
              </a:ext>
              <a:ext uri="{28A0092B-C50C-407E-A947-70E740481C1C}">
                <a14:useLocalDpi xmlns:a14="http://schemas.microsoft.com/office/drawing/2010/main" val="0"/>
              </a:ext>
            </a:extLst>
          </a:blip>
          <a:srcRect l="17440" t="9290" r="22455" b="5573"/>
          <a:stretch/>
        </p:blipFill>
        <p:spPr>
          <a:xfrm rot="5400000">
            <a:off x="452021" y="955997"/>
            <a:ext cx="2398260" cy="2547746"/>
          </a:xfrm>
          <a:prstGeom prst="rect">
            <a:avLst/>
          </a:prstGeom>
        </p:spPr>
      </p:pic>
      <p:pic>
        <p:nvPicPr>
          <p:cNvPr id="29" name="Picture 37" descr="A picture containing text&#10;&#10;Description automatically generated">
            <a:extLst>
              <a:ext uri="{FF2B5EF4-FFF2-40B4-BE49-F238E27FC236}">
                <a16:creationId xmlns:a16="http://schemas.microsoft.com/office/drawing/2014/main" id="{72E2413E-8853-3505-CE46-2308A18D464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027243" y="1030739"/>
            <a:ext cx="2748699" cy="2057945"/>
          </a:xfrm>
          <a:prstGeom prst="rect">
            <a:avLst/>
          </a:prstGeom>
        </p:spPr>
      </p:pic>
      <p:pic>
        <p:nvPicPr>
          <p:cNvPr id="31" name="Picture 38" descr="A picture containing chart&#10;&#10;Description automatically generated">
            <a:extLst>
              <a:ext uri="{FF2B5EF4-FFF2-40B4-BE49-F238E27FC236}">
                <a16:creationId xmlns:a16="http://schemas.microsoft.com/office/drawing/2014/main" id="{78F63F9B-483C-CD09-334C-3B8B114A80E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943338" y="1030739"/>
            <a:ext cx="2748699" cy="2057945"/>
          </a:xfrm>
          <a:prstGeom prst="rect">
            <a:avLst/>
          </a:prstGeom>
        </p:spPr>
      </p:pic>
      <p:pic>
        <p:nvPicPr>
          <p:cNvPr id="32" name="Picture 18" descr="A graph of a graph of a graph&#10;&#10;Description automatically generated with medium confidence">
            <a:extLst>
              <a:ext uri="{FF2B5EF4-FFF2-40B4-BE49-F238E27FC236}">
                <a16:creationId xmlns:a16="http://schemas.microsoft.com/office/drawing/2014/main" id="{0B9437A1-3E20-C2D5-14A3-A65C3BEBC16B}"/>
              </a:ext>
            </a:extLst>
          </p:cNvPr>
          <p:cNvPicPr>
            <a:picLocks noChangeAspect="1"/>
          </p:cNvPicPr>
          <p:nvPr/>
        </p:nvPicPr>
        <p:blipFill>
          <a:blip r:embed="rId9"/>
          <a:stretch>
            <a:fillRect/>
          </a:stretch>
        </p:blipFill>
        <p:spPr>
          <a:xfrm>
            <a:off x="5548037" y="3149480"/>
            <a:ext cx="3993228" cy="3624849"/>
          </a:xfrm>
          <a:prstGeom prst="rect">
            <a:avLst/>
          </a:prstGeom>
        </p:spPr>
      </p:pic>
      <p:pic>
        <p:nvPicPr>
          <p:cNvPr id="33" name="Grafik 32">
            <a:extLst>
              <a:ext uri="{FF2B5EF4-FFF2-40B4-BE49-F238E27FC236}">
                <a16:creationId xmlns:a16="http://schemas.microsoft.com/office/drawing/2014/main" id="{037BD840-CE45-ECE4-ADAC-9E80568AE9FC}"/>
              </a:ext>
            </a:extLst>
          </p:cNvPr>
          <p:cNvPicPr>
            <a:picLocks noChangeAspect="1"/>
          </p:cNvPicPr>
          <p:nvPr/>
        </p:nvPicPr>
        <p:blipFill rotWithShape="1">
          <a:blip r:embed="rId10">
            <a:extLst>
              <a:ext uri="{28A0092B-C50C-407E-A947-70E740481C1C}">
                <a14:useLocalDpi xmlns:a14="http://schemas.microsoft.com/office/drawing/2010/main" val="0"/>
              </a:ext>
            </a:extLst>
          </a:blip>
          <a:srcRect l="24671" t="36090" r="25015" b="24782"/>
          <a:stretch/>
        </p:blipFill>
        <p:spPr>
          <a:xfrm>
            <a:off x="439972" y="3937732"/>
            <a:ext cx="4283766" cy="2274049"/>
          </a:xfrm>
          <a:prstGeom prst="rect">
            <a:avLst/>
          </a:prstGeom>
        </p:spPr>
      </p:pic>
      <p:sp>
        <p:nvSpPr>
          <p:cNvPr id="34" name="Textfeld 33">
            <a:extLst>
              <a:ext uri="{FF2B5EF4-FFF2-40B4-BE49-F238E27FC236}">
                <a16:creationId xmlns:a16="http://schemas.microsoft.com/office/drawing/2014/main" id="{F292A5DD-7B2D-3A09-5217-A08136FB50CD}"/>
              </a:ext>
            </a:extLst>
          </p:cNvPr>
          <p:cNvSpPr txBox="1"/>
          <p:nvPr/>
        </p:nvSpPr>
        <p:spPr>
          <a:xfrm>
            <a:off x="9091016" y="5987822"/>
            <a:ext cx="2661012" cy="923330"/>
          </a:xfrm>
          <a:prstGeom prst="rect">
            <a:avLst/>
          </a:prstGeom>
          <a:noFill/>
        </p:spPr>
        <p:txBody>
          <a:bodyPr wrap="square" rtlCol="0">
            <a:spAutoFit/>
          </a:bodyPr>
          <a:lstStyle/>
          <a:p>
            <a:r>
              <a:rPr lang="de-DE" dirty="0"/>
              <a:t>Carl </a:t>
            </a:r>
            <a:r>
              <a:rPr lang="de-DE" dirty="0" err="1"/>
              <a:t>Grimpe</a:t>
            </a:r>
            <a:r>
              <a:rPr lang="de-DE" dirty="0"/>
              <a:t>, G. Du and </a:t>
            </a:r>
            <a:r>
              <a:rPr lang="de-DE" sz="1800" dirty="0" err="1">
                <a:cs typeface="Arial" panose="020B0604020202020204" pitchFamily="34" charset="0"/>
              </a:rPr>
              <a:t>Anastasiia</a:t>
            </a:r>
            <a:r>
              <a:rPr lang="de-DE" sz="1800" dirty="0">
                <a:cs typeface="Arial" panose="020B0604020202020204" pitchFamily="34" charset="0"/>
              </a:rPr>
              <a:t> Sorokina</a:t>
            </a:r>
          </a:p>
          <a:p>
            <a:endParaRPr lang="en-GB" dirty="0"/>
          </a:p>
        </p:txBody>
      </p:sp>
      <p:cxnSp>
        <p:nvCxnSpPr>
          <p:cNvPr id="3" name="Gerade Verbindung mit Pfeil 2">
            <a:extLst>
              <a:ext uri="{FF2B5EF4-FFF2-40B4-BE49-F238E27FC236}">
                <a16:creationId xmlns:a16="http://schemas.microsoft.com/office/drawing/2014/main" id="{E4C1480C-880E-5178-808C-4E397FE7F3DF}"/>
              </a:ext>
            </a:extLst>
          </p:cNvPr>
          <p:cNvCxnSpPr/>
          <p:nvPr/>
        </p:nvCxnSpPr>
        <p:spPr>
          <a:xfrm flipH="1">
            <a:off x="3768918" y="5263763"/>
            <a:ext cx="508884" cy="461176"/>
          </a:xfrm>
          <a:prstGeom prst="straightConnector1">
            <a:avLst/>
          </a:prstGeom>
          <a:ln>
            <a:tailEnd type="triangle"/>
          </a:ln>
        </p:spPr>
        <p:style>
          <a:lnRef idx="1">
            <a:schemeClr val="accent2"/>
          </a:lnRef>
          <a:fillRef idx="0">
            <a:schemeClr val="accent2"/>
          </a:fillRef>
          <a:effectRef idx="0">
            <a:schemeClr val="accent2"/>
          </a:effectRef>
          <a:fontRef idx="minor">
            <a:schemeClr val="tx1"/>
          </a:fontRef>
        </p:style>
      </p:cxnSp>
      <p:sp>
        <p:nvSpPr>
          <p:cNvPr id="7" name="Textfeld 6">
            <a:extLst>
              <a:ext uri="{FF2B5EF4-FFF2-40B4-BE49-F238E27FC236}">
                <a16:creationId xmlns:a16="http://schemas.microsoft.com/office/drawing/2014/main" id="{84DD9728-EA66-F4B4-887F-192F67B9FB73}"/>
              </a:ext>
            </a:extLst>
          </p:cNvPr>
          <p:cNvSpPr txBox="1"/>
          <p:nvPr/>
        </p:nvSpPr>
        <p:spPr>
          <a:xfrm>
            <a:off x="2444258" y="4757490"/>
            <a:ext cx="2073003" cy="369332"/>
          </a:xfrm>
          <a:prstGeom prst="rect">
            <a:avLst/>
          </a:prstGeom>
          <a:noFill/>
        </p:spPr>
        <p:txBody>
          <a:bodyPr wrap="none" rtlCol="0">
            <a:spAutoFit/>
          </a:bodyPr>
          <a:lstStyle/>
          <a:p>
            <a:r>
              <a:rPr lang="de-DE" dirty="0">
                <a:solidFill>
                  <a:schemeClr val="bg1"/>
                </a:solidFill>
              </a:rPr>
              <a:t>end </a:t>
            </a:r>
            <a:r>
              <a:rPr lang="de-DE" dirty="0" err="1">
                <a:solidFill>
                  <a:schemeClr val="bg1"/>
                </a:solidFill>
              </a:rPr>
              <a:t>of</a:t>
            </a:r>
            <a:r>
              <a:rPr lang="de-DE" dirty="0">
                <a:solidFill>
                  <a:schemeClr val="bg1"/>
                </a:solidFill>
              </a:rPr>
              <a:t> SiO</a:t>
            </a:r>
            <a:r>
              <a:rPr lang="de-DE" baseline="-25000" dirty="0">
                <a:solidFill>
                  <a:schemeClr val="bg1"/>
                </a:solidFill>
              </a:rPr>
              <a:t>2</a:t>
            </a:r>
            <a:r>
              <a:rPr lang="de-DE" dirty="0">
                <a:solidFill>
                  <a:schemeClr val="bg1"/>
                </a:solidFill>
              </a:rPr>
              <a:t> </a:t>
            </a:r>
            <a:r>
              <a:rPr lang="de-DE" dirty="0" err="1">
                <a:solidFill>
                  <a:schemeClr val="bg1"/>
                </a:solidFill>
              </a:rPr>
              <a:t>cladding</a:t>
            </a:r>
            <a:endParaRPr lang="de-DE" dirty="0">
              <a:solidFill>
                <a:schemeClr val="bg1"/>
              </a:solidFill>
            </a:endParaRPr>
          </a:p>
        </p:txBody>
      </p:sp>
      <p:sp>
        <p:nvSpPr>
          <p:cNvPr id="8" name="Textfeld 7">
            <a:extLst>
              <a:ext uri="{FF2B5EF4-FFF2-40B4-BE49-F238E27FC236}">
                <a16:creationId xmlns:a16="http://schemas.microsoft.com/office/drawing/2014/main" id="{C6983FF9-0C14-8979-DA4F-CDF116D245F9}"/>
              </a:ext>
            </a:extLst>
          </p:cNvPr>
          <p:cNvSpPr txBox="1"/>
          <p:nvPr/>
        </p:nvSpPr>
        <p:spPr>
          <a:xfrm>
            <a:off x="9465066" y="3169581"/>
            <a:ext cx="1903598" cy="369332"/>
          </a:xfrm>
          <a:prstGeom prst="rect">
            <a:avLst/>
          </a:prstGeom>
          <a:noFill/>
        </p:spPr>
        <p:txBody>
          <a:bodyPr wrap="none" rtlCol="0">
            <a:spAutoFit/>
          </a:bodyPr>
          <a:lstStyle/>
          <a:p>
            <a:r>
              <a:rPr lang="de-DE" dirty="0"/>
              <a:t>IR PICs </a:t>
            </a:r>
            <a:r>
              <a:rPr lang="de-DE" dirty="0" err="1"/>
              <a:t>from</a:t>
            </a:r>
            <a:r>
              <a:rPr lang="de-DE" dirty="0"/>
              <a:t> AMO</a:t>
            </a:r>
          </a:p>
        </p:txBody>
      </p:sp>
      <p:sp>
        <p:nvSpPr>
          <p:cNvPr id="10" name="Textfeld 9">
            <a:extLst>
              <a:ext uri="{FF2B5EF4-FFF2-40B4-BE49-F238E27FC236}">
                <a16:creationId xmlns:a16="http://schemas.microsoft.com/office/drawing/2014/main" id="{97153928-ED68-9C6B-0A3E-6937D9EF2F53}"/>
              </a:ext>
            </a:extLst>
          </p:cNvPr>
          <p:cNvSpPr txBox="1"/>
          <p:nvPr/>
        </p:nvSpPr>
        <p:spPr>
          <a:xfrm>
            <a:off x="290917" y="6190388"/>
            <a:ext cx="4806871" cy="369332"/>
          </a:xfrm>
          <a:prstGeom prst="rect">
            <a:avLst/>
          </a:prstGeom>
          <a:noFill/>
        </p:spPr>
        <p:txBody>
          <a:bodyPr wrap="square">
            <a:spAutoFit/>
          </a:bodyPr>
          <a:lstStyle/>
          <a:p>
            <a:r>
              <a:rPr lang="de-DE" b="1" dirty="0"/>
              <a:t>First light </a:t>
            </a:r>
            <a:r>
              <a:rPr lang="de-DE" b="1" dirty="0" err="1"/>
              <a:t>coupled</a:t>
            </a:r>
            <a:r>
              <a:rPr lang="de-DE" b="1" dirty="0"/>
              <a:t> </a:t>
            </a:r>
            <a:r>
              <a:rPr lang="de-DE" b="1" dirty="0" err="1"/>
              <a:t>through</a:t>
            </a:r>
            <a:r>
              <a:rPr lang="de-DE" b="1" dirty="0"/>
              <a:t> </a:t>
            </a:r>
            <a:r>
              <a:rPr lang="de-DE" b="1" dirty="0" err="1"/>
              <a:t>chip</a:t>
            </a:r>
            <a:r>
              <a:rPr lang="de-DE" b="1" dirty="0"/>
              <a:t>. Test at 760 </a:t>
            </a:r>
            <a:r>
              <a:rPr lang="de-DE" b="1" dirty="0" err="1"/>
              <a:t>nm</a:t>
            </a:r>
            <a:endParaRPr lang="de-DE" b="1" dirty="0"/>
          </a:p>
        </p:txBody>
      </p:sp>
      <p:cxnSp>
        <p:nvCxnSpPr>
          <p:cNvPr id="2" name="Gerader Verbinder 1">
            <a:extLst>
              <a:ext uri="{FF2B5EF4-FFF2-40B4-BE49-F238E27FC236}">
                <a16:creationId xmlns:a16="http://schemas.microsoft.com/office/drawing/2014/main" id="{0010F93A-6097-DC27-6C63-35B8AD09C2EF}"/>
              </a:ext>
            </a:extLst>
          </p:cNvPr>
          <p:cNvCxnSpPr>
            <a:cxnSpLocks/>
          </p:cNvCxnSpPr>
          <p:nvPr/>
        </p:nvCxnSpPr>
        <p:spPr>
          <a:xfrm flipH="1">
            <a:off x="439972" y="5769174"/>
            <a:ext cx="4283766" cy="0"/>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926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Untertitel 12">
            <a:extLst>
              <a:ext uri="{FF2B5EF4-FFF2-40B4-BE49-F238E27FC236}">
                <a16:creationId xmlns:a16="http://schemas.microsoft.com/office/drawing/2014/main" id="{B0BC3F6B-83B7-1FF1-AC4F-C7DBFF45B0AB}"/>
              </a:ext>
            </a:extLst>
          </p:cNvPr>
          <p:cNvSpPr>
            <a:spLocks noGrp="1"/>
          </p:cNvSpPr>
          <p:nvPr>
            <p:ph type="subTitle" idx="1"/>
          </p:nvPr>
        </p:nvSpPr>
        <p:spPr/>
        <p:txBody>
          <a:bodyPr/>
          <a:lstStyle/>
          <a:p>
            <a:r>
              <a:rPr lang="de-DE" dirty="0" err="1"/>
              <a:t>December</a:t>
            </a:r>
            <a:r>
              <a:rPr lang="de-DE" dirty="0"/>
              <a:t> 2021:  „ATIQ“  </a:t>
            </a:r>
          </a:p>
        </p:txBody>
      </p:sp>
      <p:sp>
        <p:nvSpPr>
          <p:cNvPr id="2" name="Titel 1">
            <a:extLst>
              <a:ext uri="{FF2B5EF4-FFF2-40B4-BE49-F238E27FC236}">
                <a16:creationId xmlns:a16="http://schemas.microsoft.com/office/drawing/2014/main" id="{53EC3F9B-5C69-9CEE-E529-C84FE466C50B}"/>
              </a:ext>
            </a:extLst>
          </p:cNvPr>
          <p:cNvSpPr>
            <a:spLocks noGrp="1"/>
          </p:cNvSpPr>
          <p:nvPr>
            <p:ph type="title" idx="4294967295"/>
          </p:nvPr>
        </p:nvSpPr>
        <p:spPr>
          <a:xfrm>
            <a:off x="-1502569" y="7078895"/>
            <a:ext cx="10167938" cy="777875"/>
          </a:xfrm>
        </p:spPr>
        <p:txBody>
          <a:bodyPr/>
          <a:lstStyle/>
          <a:p>
            <a:r>
              <a:rPr lang="de-DE" dirty="0"/>
              <a:t>Nanofabrikation von PICs</a:t>
            </a:r>
          </a:p>
        </p:txBody>
      </p:sp>
      <p:pic>
        <p:nvPicPr>
          <p:cNvPr id="5" name="Picture 4">
            <a:extLst>
              <a:ext uri="{FF2B5EF4-FFF2-40B4-BE49-F238E27FC236}">
                <a16:creationId xmlns:a16="http://schemas.microsoft.com/office/drawing/2014/main" id="{B0E99616-B409-79A6-6D5D-90ECECB95304}"/>
              </a:ext>
            </a:extLst>
          </p:cNvPr>
          <p:cNvPicPr>
            <a:picLocks noChangeAspect="1"/>
          </p:cNvPicPr>
          <p:nvPr/>
        </p:nvPicPr>
        <p:blipFill>
          <a:blip r:embed="rId3"/>
          <a:stretch>
            <a:fillRect/>
          </a:stretch>
        </p:blipFill>
        <p:spPr>
          <a:xfrm>
            <a:off x="688348" y="2303243"/>
            <a:ext cx="4460490" cy="3744488"/>
          </a:xfrm>
          <a:prstGeom prst="rect">
            <a:avLst/>
          </a:prstGeom>
          <a:ln>
            <a:solidFill>
              <a:schemeClr val="bg1"/>
            </a:solidFill>
          </a:ln>
        </p:spPr>
      </p:pic>
      <p:pic>
        <p:nvPicPr>
          <p:cNvPr id="7" name="Picture 6">
            <a:extLst>
              <a:ext uri="{FF2B5EF4-FFF2-40B4-BE49-F238E27FC236}">
                <a16:creationId xmlns:a16="http://schemas.microsoft.com/office/drawing/2014/main" id="{34AFC23A-1D66-6495-2EE8-5F649EA7B02E}"/>
              </a:ext>
            </a:extLst>
          </p:cNvPr>
          <p:cNvPicPr>
            <a:picLocks noChangeAspect="1"/>
          </p:cNvPicPr>
          <p:nvPr/>
        </p:nvPicPr>
        <p:blipFill>
          <a:blip r:embed="rId4"/>
          <a:stretch>
            <a:fillRect/>
          </a:stretch>
        </p:blipFill>
        <p:spPr>
          <a:xfrm>
            <a:off x="776817" y="7555253"/>
            <a:ext cx="12192000" cy="4365248"/>
          </a:xfrm>
          <a:prstGeom prst="rect">
            <a:avLst/>
          </a:prstGeom>
        </p:spPr>
      </p:pic>
      <p:pic>
        <p:nvPicPr>
          <p:cNvPr id="9" name="Grafik 23">
            <a:extLst>
              <a:ext uri="{FF2B5EF4-FFF2-40B4-BE49-F238E27FC236}">
                <a16:creationId xmlns:a16="http://schemas.microsoft.com/office/drawing/2014/main" id="{97EF173B-B58A-2887-E89F-5201C59C7E23}"/>
              </a:ext>
            </a:extLst>
          </p:cNvPr>
          <p:cNvPicPr>
            <a:picLocks noChangeAspect="1"/>
          </p:cNvPicPr>
          <p:nvPr/>
        </p:nvPicPr>
        <p:blipFill>
          <a:blip r:embed="rId5"/>
          <a:stretch/>
        </p:blipFill>
        <p:spPr bwMode="auto">
          <a:xfrm>
            <a:off x="6096000" y="4518145"/>
            <a:ext cx="1834531" cy="878658"/>
          </a:xfrm>
          <a:prstGeom prst="rect">
            <a:avLst/>
          </a:prstGeom>
        </p:spPr>
      </p:pic>
      <p:pic>
        <p:nvPicPr>
          <p:cNvPr id="10" name="Grafik 9">
            <a:extLst>
              <a:ext uri="{FF2B5EF4-FFF2-40B4-BE49-F238E27FC236}">
                <a16:creationId xmlns:a16="http://schemas.microsoft.com/office/drawing/2014/main" id="{17A72B09-CFA2-389D-5B22-832721A69AFF}"/>
              </a:ext>
            </a:extLst>
          </p:cNvPr>
          <p:cNvPicPr>
            <a:picLocks noChangeAspect="1"/>
          </p:cNvPicPr>
          <p:nvPr/>
        </p:nvPicPr>
        <p:blipFill>
          <a:blip r:embed="rId6"/>
          <a:stretch/>
        </p:blipFill>
        <p:spPr bwMode="auto">
          <a:xfrm>
            <a:off x="9962746" y="42711"/>
            <a:ext cx="2010375" cy="777599"/>
          </a:xfrm>
          <a:prstGeom prst="rect">
            <a:avLst/>
          </a:prstGeom>
        </p:spPr>
      </p:pic>
      <p:pic>
        <p:nvPicPr>
          <p:cNvPr id="11" name="Grafik 41">
            <a:extLst>
              <a:ext uri="{FF2B5EF4-FFF2-40B4-BE49-F238E27FC236}">
                <a16:creationId xmlns:a16="http://schemas.microsoft.com/office/drawing/2014/main" id="{E0D2189F-58C4-1813-7918-A8F9A634EA66}"/>
              </a:ext>
            </a:extLst>
          </p:cNvPr>
          <p:cNvPicPr>
            <a:picLocks noChangeAspect="1"/>
          </p:cNvPicPr>
          <p:nvPr/>
        </p:nvPicPr>
        <p:blipFill>
          <a:blip r:embed="rId7"/>
          <a:stretch>
            <a:fillRect/>
          </a:stretch>
        </p:blipFill>
        <p:spPr bwMode="auto">
          <a:xfrm>
            <a:off x="6008077" y="5258649"/>
            <a:ext cx="3365178" cy="832725"/>
          </a:xfrm>
          <a:prstGeom prst="rect">
            <a:avLst/>
          </a:prstGeom>
        </p:spPr>
      </p:pic>
      <p:pic>
        <p:nvPicPr>
          <p:cNvPr id="12" name="Grafik 75">
            <a:extLst>
              <a:ext uri="{FF2B5EF4-FFF2-40B4-BE49-F238E27FC236}">
                <a16:creationId xmlns:a16="http://schemas.microsoft.com/office/drawing/2014/main" id="{212C1A33-72E0-9D32-4C3A-0286A729AE27}"/>
              </a:ext>
            </a:extLst>
          </p:cNvPr>
          <p:cNvPicPr>
            <a:picLocks noChangeAspect="1"/>
          </p:cNvPicPr>
          <p:nvPr/>
        </p:nvPicPr>
        <p:blipFill>
          <a:blip r:embed="rId8"/>
          <a:stretch/>
        </p:blipFill>
        <p:spPr bwMode="auto">
          <a:xfrm>
            <a:off x="8222128" y="4518145"/>
            <a:ext cx="2745806" cy="878658"/>
          </a:xfrm>
          <a:prstGeom prst="rect">
            <a:avLst/>
          </a:prstGeom>
        </p:spPr>
      </p:pic>
      <p:sp>
        <p:nvSpPr>
          <p:cNvPr id="14" name="TextBox 13">
            <a:extLst>
              <a:ext uri="{FF2B5EF4-FFF2-40B4-BE49-F238E27FC236}">
                <a16:creationId xmlns:a16="http://schemas.microsoft.com/office/drawing/2014/main" id="{5A10CDFD-38D8-AD3B-CA4D-34C8265D9261}"/>
              </a:ext>
            </a:extLst>
          </p:cNvPr>
          <p:cNvSpPr txBox="1"/>
          <p:nvPr/>
        </p:nvSpPr>
        <p:spPr>
          <a:xfrm>
            <a:off x="5591094" y="2260775"/>
            <a:ext cx="6532558" cy="1200329"/>
          </a:xfrm>
          <a:prstGeom prst="rect">
            <a:avLst/>
          </a:prstGeom>
          <a:noFill/>
        </p:spPr>
        <p:txBody>
          <a:bodyPr wrap="none" rtlCol="0">
            <a:spAutoFit/>
          </a:bodyPr>
          <a:lstStyle/>
          <a:p>
            <a:pPr marL="457200" indent="-457200">
              <a:buFont typeface="Arial" panose="020B0604020202020204" pitchFamily="34" charset="0"/>
              <a:buChar char="•"/>
            </a:pPr>
            <a:r>
              <a:rPr lang="de-DE" sz="2400" dirty="0"/>
              <a:t>Development </a:t>
            </a:r>
            <a:r>
              <a:rPr lang="de-DE" sz="2400" dirty="0" err="1"/>
              <a:t>of</a:t>
            </a:r>
            <a:r>
              <a:rPr lang="de-DE" sz="2400" dirty="0"/>
              <a:t> traps </a:t>
            </a:r>
            <a:r>
              <a:rPr lang="de-DE" sz="2400" dirty="0" err="1"/>
              <a:t>with</a:t>
            </a:r>
            <a:r>
              <a:rPr lang="de-DE" sz="2400" dirty="0"/>
              <a:t> </a:t>
            </a:r>
          </a:p>
          <a:p>
            <a:r>
              <a:rPr lang="de-DE" sz="2400" dirty="0"/>
              <a:t>      </a:t>
            </a:r>
            <a:r>
              <a:rPr lang="de-DE" sz="2400" dirty="0">
                <a:solidFill>
                  <a:srgbClr val="0070C0"/>
                </a:solidFill>
              </a:rPr>
              <a:t>Si</a:t>
            </a:r>
            <a:r>
              <a:rPr lang="de-DE" sz="2400" baseline="-25000" dirty="0">
                <a:solidFill>
                  <a:srgbClr val="0070C0"/>
                </a:solidFill>
              </a:rPr>
              <a:t>3</a:t>
            </a:r>
            <a:r>
              <a:rPr lang="de-DE" sz="2400" dirty="0">
                <a:solidFill>
                  <a:srgbClr val="0070C0"/>
                </a:solidFill>
              </a:rPr>
              <a:t>N</a:t>
            </a:r>
            <a:r>
              <a:rPr lang="de-DE" sz="2400" baseline="-25000" dirty="0">
                <a:solidFill>
                  <a:srgbClr val="0070C0"/>
                </a:solidFill>
              </a:rPr>
              <a:t>4</a:t>
            </a:r>
            <a:r>
              <a:rPr lang="de-DE" sz="2400" dirty="0">
                <a:solidFill>
                  <a:srgbClr val="0070C0"/>
                </a:solidFill>
              </a:rPr>
              <a:t>, </a:t>
            </a:r>
            <a:r>
              <a:rPr lang="de-DE" sz="2400" dirty="0" err="1">
                <a:solidFill>
                  <a:srgbClr val="0070C0"/>
                </a:solidFill>
              </a:rPr>
              <a:t>AlN</a:t>
            </a:r>
            <a:r>
              <a:rPr lang="de-DE" sz="2400" dirty="0">
                <a:solidFill>
                  <a:srgbClr val="0070C0"/>
                </a:solidFill>
              </a:rPr>
              <a:t> and Al</a:t>
            </a:r>
            <a:r>
              <a:rPr lang="de-DE" sz="2400" baseline="-25000" dirty="0">
                <a:solidFill>
                  <a:srgbClr val="0070C0"/>
                </a:solidFill>
              </a:rPr>
              <a:t>2</a:t>
            </a:r>
            <a:r>
              <a:rPr lang="de-DE" sz="2400" dirty="0">
                <a:solidFill>
                  <a:srgbClr val="0070C0"/>
                </a:solidFill>
              </a:rPr>
              <a:t>O</a:t>
            </a:r>
            <a:r>
              <a:rPr lang="de-DE" sz="2400" baseline="-25000" dirty="0">
                <a:solidFill>
                  <a:srgbClr val="0070C0"/>
                </a:solidFill>
              </a:rPr>
              <a:t>3 </a:t>
            </a:r>
            <a:r>
              <a:rPr lang="de-DE" sz="2400" dirty="0" err="1">
                <a:solidFill>
                  <a:srgbClr val="0070C0"/>
                </a:solidFill>
              </a:rPr>
              <a:t>waveguides</a:t>
            </a:r>
            <a:r>
              <a:rPr lang="de-DE" sz="2400" dirty="0">
                <a:solidFill>
                  <a:srgbClr val="0070C0"/>
                </a:solidFill>
              </a:rPr>
              <a:t> </a:t>
            </a:r>
            <a:br>
              <a:rPr lang="de-DE" sz="2400" dirty="0"/>
            </a:br>
            <a:r>
              <a:rPr lang="de-DE" sz="2400" dirty="0"/>
              <a:t>      and </a:t>
            </a:r>
            <a:r>
              <a:rPr lang="de-DE" sz="2400" dirty="0" err="1"/>
              <a:t>grating</a:t>
            </a:r>
            <a:r>
              <a:rPr lang="de-DE" sz="2400" dirty="0"/>
              <a:t> </a:t>
            </a:r>
            <a:r>
              <a:rPr lang="de-DE" sz="2400" dirty="0" err="1"/>
              <a:t>couplers</a:t>
            </a:r>
            <a:r>
              <a:rPr lang="de-DE" sz="2400" dirty="0"/>
              <a:t> </a:t>
            </a:r>
            <a:r>
              <a:rPr lang="de-DE" sz="2400" dirty="0" err="1"/>
              <a:t>with</a:t>
            </a:r>
            <a:r>
              <a:rPr lang="de-DE" sz="2400" dirty="0"/>
              <a:t> German </a:t>
            </a:r>
            <a:r>
              <a:rPr lang="de-DE" sz="2400" dirty="0" err="1"/>
              <a:t>partners</a:t>
            </a:r>
            <a:endParaRPr lang="de-DE" sz="2400" dirty="0"/>
          </a:p>
        </p:txBody>
      </p:sp>
      <p:sp>
        <p:nvSpPr>
          <p:cNvPr id="6" name="TextBox 5">
            <a:extLst>
              <a:ext uri="{FF2B5EF4-FFF2-40B4-BE49-F238E27FC236}">
                <a16:creationId xmlns:a16="http://schemas.microsoft.com/office/drawing/2014/main" id="{B69DD724-F9AA-D38A-CE76-8885FCED725A}"/>
              </a:ext>
            </a:extLst>
          </p:cNvPr>
          <p:cNvSpPr txBox="1"/>
          <p:nvPr/>
        </p:nvSpPr>
        <p:spPr>
          <a:xfrm>
            <a:off x="612305" y="6154757"/>
            <a:ext cx="4565545" cy="369332"/>
          </a:xfrm>
          <a:prstGeom prst="rect">
            <a:avLst/>
          </a:prstGeom>
          <a:noFill/>
        </p:spPr>
        <p:txBody>
          <a:bodyPr wrap="none" rtlCol="0">
            <a:spAutoFit/>
          </a:bodyPr>
          <a:lstStyle/>
          <a:p>
            <a:r>
              <a:rPr lang="de-DE" dirty="0"/>
              <a:t>E-Beam </a:t>
            </a:r>
            <a:r>
              <a:rPr lang="de-DE" dirty="0" err="1"/>
              <a:t>written</a:t>
            </a:r>
            <a:r>
              <a:rPr lang="de-DE" dirty="0"/>
              <a:t> </a:t>
            </a:r>
            <a:r>
              <a:rPr lang="de-DE" dirty="0" err="1"/>
              <a:t>optical</a:t>
            </a:r>
            <a:r>
              <a:rPr lang="de-DE" dirty="0"/>
              <a:t> </a:t>
            </a:r>
            <a:r>
              <a:rPr lang="de-DE" dirty="0" err="1"/>
              <a:t>grating</a:t>
            </a:r>
            <a:r>
              <a:rPr lang="de-DE" dirty="0"/>
              <a:t> (AMO, Aachen) </a:t>
            </a:r>
          </a:p>
        </p:txBody>
      </p:sp>
      <p:cxnSp>
        <p:nvCxnSpPr>
          <p:cNvPr id="15" name="Straight Connector 14">
            <a:extLst>
              <a:ext uri="{FF2B5EF4-FFF2-40B4-BE49-F238E27FC236}">
                <a16:creationId xmlns:a16="http://schemas.microsoft.com/office/drawing/2014/main" id="{959CD6F4-605F-46AA-EB2F-E442641A2E53}"/>
              </a:ext>
            </a:extLst>
          </p:cNvPr>
          <p:cNvCxnSpPr>
            <a:cxnSpLocks/>
          </p:cNvCxnSpPr>
          <p:nvPr/>
        </p:nvCxnSpPr>
        <p:spPr>
          <a:xfrm>
            <a:off x="770466" y="4815505"/>
            <a:ext cx="207434"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24919F26-1F81-3A71-37A4-66EF555911F6}"/>
              </a:ext>
            </a:extLst>
          </p:cNvPr>
          <p:cNvCxnSpPr>
            <a:cxnSpLocks/>
          </p:cNvCxnSpPr>
          <p:nvPr/>
        </p:nvCxnSpPr>
        <p:spPr>
          <a:xfrm rot="5400000">
            <a:off x="673100" y="4819738"/>
            <a:ext cx="20743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C66C67A0-8699-7F70-2A73-B8F277377834}"/>
              </a:ext>
            </a:extLst>
          </p:cNvPr>
          <p:cNvCxnSpPr>
            <a:cxnSpLocks/>
          </p:cNvCxnSpPr>
          <p:nvPr/>
        </p:nvCxnSpPr>
        <p:spPr>
          <a:xfrm rot="5400000">
            <a:off x="872072" y="4819739"/>
            <a:ext cx="207434" cy="0"/>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F89CA953-BA98-0B76-9A00-15B4AEF7E066}"/>
              </a:ext>
            </a:extLst>
          </p:cNvPr>
          <p:cNvSpPr txBox="1"/>
          <p:nvPr/>
        </p:nvSpPr>
        <p:spPr>
          <a:xfrm>
            <a:off x="612305" y="4395340"/>
            <a:ext cx="612668" cy="369332"/>
          </a:xfrm>
          <a:prstGeom prst="rect">
            <a:avLst/>
          </a:prstGeom>
          <a:noFill/>
        </p:spPr>
        <p:txBody>
          <a:bodyPr wrap="none" rtlCol="0">
            <a:spAutoFit/>
          </a:bodyPr>
          <a:lstStyle/>
          <a:p>
            <a:r>
              <a:rPr lang="de-DE" dirty="0">
                <a:solidFill>
                  <a:schemeClr val="bg1"/>
                </a:solidFill>
                <a:highlight>
                  <a:srgbClr val="000000"/>
                </a:highlight>
              </a:rPr>
              <a:t>2µm</a:t>
            </a:r>
          </a:p>
        </p:txBody>
      </p:sp>
      <p:pic>
        <p:nvPicPr>
          <p:cNvPr id="16" name="Grafik 15">
            <a:extLst>
              <a:ext uri="{FF2B5EF4-FFF2-40B4-BE49-F238E27FC236}">
                <a16:creationId xmlns:a16="http://schemas.microsoft.com/office/drawing/2014/main" id="{747C644C-58D9-AE3E-0208-4BAA33C408A5}"/>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0" y="657716"/>
            <a:ext cx="2159563" cy="1337129"/>
          </a:xfrm>
          <a:prstGeom prst="rect">
            <a:avLst/>
          </a:prstGeom>
        </p:spPr>
      </p:pic>
      <p:sp>
        <p:nvSpPr>
          <p:cNvPr id="17" name="Textfeld 16">
            <a:extLst>
              <a:ext uri="{FF2B5EF4-FFF2-40B4-BE49-F238E27FC236}">
                <a16:creationId xmlns:a16="http://schemas.microsoft.com/office/drawing/2014/main" id="{4621296C-0064-EED9-2525-C03DA536BB08}"/>
              </a:ext>
            </a:extLst>
          </p:cNvPr>
          <p:cNvSpPr txBox="1"/>
          <p:nvPr/>
        </p:nvSpPr>
        <p:spPr>
          <a:xfrm>
            <a:off x="1967542" y="901836"/>
            <a:ext cx="9119558" cy="492443"/>
          </a:xfrm>
          <a:prstGeom prst="rect">
            <a:avLst/>
          </a:prstGeom>
          <a:noFill/>
        </p:spPr>
        <p:txBody>
          <a:bodyPr wrap="square" rtlCol="0">
            <a:spAutoFit/>
          </a:bodyPr>
          <a:lstStyle/>
          <a:p>
            <a:pPr algn="ctr" defTabSz="609585"/>
            <a:r>
              <a:rPr lang="de-DE" sz="2600" b="1" dirty="0" err="1">
                <a:solidFill>
                  <a:prstClr val="black"/>
                </a:solidFill>
                <a:cs typeface="Arial" panose="020B0604020202020204" pitchFamily="34" charset="0"/>
              </a:rPr>
              <a:t>Photonic</a:t>
            </a:r>
            <a:r>
              <a:rPr lang="de-DE" sz="2600" b="1" dirty="0">
                <a:solidFill>
                  <a:prstClr val="black"/>
                </a:solidFill>
                <a:cs typeface="Arial" panose="020B0604020202020204" pitchFamily="34" charset="0"/>
              </a:rPr>
              <a:t> </a:t>
            </a:r>
            <a:r>
              <a:rPr lang="de-DE" sz="2600" b="1" dirty="0" err="1">
                <a:solidFill>
                  <a:prstClr val="black"/>
                </a:solidFill>
                <a:cs typeface="Arial" panose="020B0604020202020204" pitchFamily="34" charset="0"/>
              </a:rPr>
              <a:t>integrated</a:t>
            </a:r>
            <a:r>
              <a:rPr lang="de-DE" sz="2600" b="1" dirty="0">
                <a:solidFill>
                  <a:prstClr val="black"/>
                </a:solidFill>
                <a:cs typeface="Arial" panose="020B0604020202020204" pitchFamily="34" charset="0"/>
              </a:rPr>
              <a:t> </a:t>
            </a:r>
            <a:r>
              <a:rPr lang="de-DE" sz="2600" dirty="0" err="1">
                <a:solidFill>
                  <a:prstClr val="black"/>
                </a:solidFill>
                <a:cs typeface="Arial" panose="020B0604020202020204" pitchFamily="34" charset="0"/>
              </a:rPr>
              <a:t>ion</a:t>
            </a:r>
            <a:r>
              <a:rPr lang="de-DE" sz="2600" dirty="0">
                <a:solidFill>
                  <a:prstClr val="black"/>
                </a:solidFill>
                <a:cs typeface="Arial" panose="020B0604020202020204" pitchFamily="34" charset="0"/>
              </a:rPr>
              <a:t> traps </a:t>
            </a:r>
            <a:r>
              <a:rPr lang="de-DE" sz="2600" dirty="0" err="1">
                <a:solidFill>
                  <a:prstClr val="black"/>
                </a:solidFill>
                <a:cs typeface="Arial" panose="020B0604020202020204" pitchFamily="34" charset="0"/>
              </a:rPr>
              <a:t>for</a:t>
            </a:r>
            <a:r>
              <a:rPr lang="de-DE" sz="2600" dirty="0">
                <a:solidFill>
                  <a:prstClr val="black"/>
                </a:solidFill>
                <a:cs typeface="Arial" panose="020B0604020202020204" pitchFamily="34" charset="0"/>
              </a:rPr>
              <a:t> </a:t>
            </a:r>
            <a:r>
              <a:rPr lang="de-DE" sz="2600" dirty="0" err="1">
                <a:solidFill>
                  <a:prstClr val="black"/>
                </a:solidFill>
                <a:cs typeface="Arial" panose="020B0604020202020204" pitchFamily="34" charset="0"/>
              </a:rPr>
              <a:t>quantum</a:t>
            </a:r>
            <a:r>
              <a:rPr lang="de-DE" sz="2600" dirty="0">
                <a:solidFill>
                  <a:prstClr val="black"/>
                </a:solidFill>
                <a:cs typeface="Arial" panose="020B0604020202020204" pitchFamily="34" charset="0"/>
              </a:rPr>
              <a:t> </a:t>
            </a:r>
            <a:r>
              <a:rPr lang="de-DE" sz="2600" dirty="0" err="1">
                <a:solidFill>
                  <a:prstClr val="black"/>
                </a:solidFill>
                <a:cs typeface="Arial" panose="020B0604020202020204" pitchFamily="34" charset="0"/>
              </a:rPr>
              <a:t>computing</a:t>
            </a:r>
            <a:r>
              <a:rPr lang="de-DE" sz="2600" dirty="0">
                <a:solidFill>
                  <a:prstClr val="black"/>
                </a:solidFill>
                <a:cs typeface="Arial" panose="020B0604020202020204" pitchFamily="34" charset="0"/>
              </a:rPr>
              <a:t> (QC)</a:t>
            </a:r>
            <a:endParaRPr lang="en-GB" sz="2600" dirty="0">
              <a:solidFill>
                <a:prstClr val="black"/>
              </a:solidFill>
              <a:cs typeface="Arial" panose="020B0604020202020204" pitchFamily="34" charset="0"/>
            </a:endParaRPr>
          </a:p>
        </p:txBody>
      </p:sp>
      <p:pic>
        <p:nvPicPr>
          <p:cNvPr id="21" name="Grafik 20">
            <a:extLst>
              <a:ext uri="{FF2B5EF4-FFF2-40B4-BE49-F238E27FC236}">
                <a16:creationId xmlns:a16="http://schemas.microsoft.com/office/drawing/2014/main" id="{FF9A50CD-A55E-C2BE-18C3-BBD828976DA8}"/>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9518432" y="5475327"/>
            <a:ext cx="1449502" cy="537523"/>
          </a:xfrm>
          <a:prstGeom prst="rect">
            <a:avLst/>
          </a:prstGeom>
        </p:spPr>
      </p:pic>
    </p:spTree>
    <p:extLst>
      <p:ext uri="{BB962C8B-B14F-4D97-AF65-F5344CB8AC3E}">
        <p14:creationId xmlns:p14="http://schemas.microsoft.com/office/powerpoint/2010/main" val="1124038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 name="Group 35">
            <a:extLst>
              <a:ext uri="{FF2B5EF4-FFF2-40B4-BE49-F238E27FC236}">
                <a16:creationId xmlns:a16="http://schemas.microsoft.com/office/drawing/2014/main" id="{599AB670-0E1E-4BF4-F780-7C5392B821E5}"/>
              </a:ext>
            </a:extLst>
          </p:cNvPr>
          <p:cNvGrpSpPr/>
          <p:nvPr/>
        </p:nvGrpSpPr>
        <p:grpSpPr>
          <a:xfrm>
            <a:off x="-583569" y="4072820"/>
            <a:ext cx="8201031" cy="2191813"/>
            <a:chOff x="-437677" y="3054615"/>
            <a:chExt cx="6150773" cy="1643860"/>
          </a:xfrm>
        </p:grpSpPr>
        <p:grpSp>
          <p:nvGrpSpPr>
            <p:cNvPr id="18" name="Group 17">
              <a:extLst>
                <a:ext uri="{FF2B5EF4-FFF2-40B4-BE49-F238E27FC236}">
                  <a16:creationId xmlns:a16="http://schemas.microsoft.com/office/drawing/2014/main" id="{08395F14-9BED-6591-4F7B-43F41B06483F}"/>
                </a:ext>
              </a:extLst>
            </p:cNvPr>
            <p:cNvGrpSpPr>
              <a:grpSpLocks noChangeAspect="1"/>
            </p:cNvGrpSpPr>
            <p:nvPr/>
          </p:nvGrpSpPr>
          <p:grpSpPr>
            <a:xfrm>
              <a:off x="-437677" y="3054615"/>
              <a:ext cx="6150773" cy="1643860"/>
              <a:chOff x="-1256448" y="3181081"/>
              <a:chExt cx="7276370" cy="1944688"/>
            </a:xfrm>
          </p:grpSpPr>
          <p:grpSp>
            <p:nvGrpSpPr>
              <p:cNvPr id="7" name="Gruppieren 37">
                <a:extLst>
                  <a:ext uri="{FF2B5EF4-FFF2-40B4-BE49-F238E27FC236}">
                    <a16:creationId xmlns:a16="http://schemas.microsoft.com/office/drawing/2014/main" id="{A1E8F900-131F-7C9B-1407-EC4A8E574264}"/>
                  </a:ext>
                </a:extLst>
              </p:cNvPr>
              <p:cNvGrpSpPr>
                <a:grpSpLocks/>
              </p:cNvGrpSpPr>
              <p:nvPr/>
            </p:nvGrpSpPr>
            <p:grpSpPr bwMode="auto">
              <a:xfrm>
                <a:off x="2235322" y="3181081"/>
                <a:ext cx="3784600" cy="1922463"/>
                <a:chOff x="30971251" y="25940892"/>
                <a:chExt cx="3785309" cy="1921524"/>
              </a:xfrm>
            </p:grpSpPr>
            <p:pic>
              <p:nvPicPr>
                <p:cNvPr id="9" name="Grafik 31">
                  <a:extLst>
                    <a:ext uri="{FF2B5EF4-FFF2-40B4-BE49-F238E27FC236}">
                      <a16:creationId xmlns:a16="http://schemas.microsoft.com/office/drawing/2014/main" id="{AA7984D3-7EB8-E6BB-B6F1-D9468E062AD1}"/>
                    </a:ext>
                  </a:extLst>
                </p:cNvPr>
                <p:cNvPicPr>
                  <a:picLocks noChangeAspect="1"/>
                </p:cNvPicPr>
                <p:nvPr/>
              </p:nvPicPr>
              <p:blipFill rotWithShape="1">
                <a:blip r:embed="rId2"/>
                <a:srcRect l="392" r="18869" b="33621"/>
                <a:stretch/>
              </p:blipFill>
              <p:spPr>
                <a:xfrm>
                  <a:off x="30971251" y="25940892"/>
                  <a:ext cx="3785308" cy="1757808"/>
                </a:xfrm>
                <a:prstGeom prst="rect">
                  <a:avLst/>
                </a:prstGeom>
                <a:effectLst>
                  <a:innerShdw blurRad="41779">
                    <a:schemeClr val="bg2"/>
                  </a:innerShdw>
                </a:effectLst>
              </p:spPr>
            </p:pic>
            <p:pic>
              <p:nvPicPr>
                <p:cNvPr id="11" name="Grafik 33">
                  <a:extLst>
                    <a:ext uri="{FF2B5EF4-FFF2-40B4-BE49-F238E27FC236}">
                      <a16:creationId xmlns:a16="http://schemas.microsoft.com/office/drawing/2014/main" id="{BC5AC3D3-D59A-1FDD-4276-993B25424A86}"/>
                    </a:ext>
                  </a:extLst>
                </p:cNvPr>
                <p:cNvPicPr>
                  <a:picLocks noChangeAspect="1"/>
                </p:cNvPicPr>
                <p:nvPr/>
              </p:nvPicPr>
              <p:blipFill rotWithShape="1">
                <a:blip r:embed="rId2"/>
                <a:srcRect l="17168" t="68035" r="18870" b="13981"/>
                <a:stretch/>
              </p:blipFill>
              <p:spPr>
                <a:xfrm>
                  <a:off x="31757816" y="27381092"/>
                  <a:ext cx="2998744" cy="476250"/>
                </a:xfrm>
                <a:prstGeom prst="rect">
                  <a:avLst/>
                </a:prstGeom>
                <a:effectLst>
                  <a:innerShdw blurRad="41779">
                    <a:schemeClr val="bg2"/>
                  </a:innerShdw>
                </a:effectLst>
              </p:spPr>
            </p:pic>
            <p:pic>
              <p:nvPicPr>
                <p:cNvPr id="12" name="Grafik 35">
                  <a:extLst>
                    <a:ext uri="{FF2B5EF4-FFF2-40B4-BE49-F238E27FC236}">
                      <a16:creationId xmlns:a16="http://schemas.microsoft.com/office/drawing/2014/main" id="{1E9E6D4E-E5F2-5167-66F4-7C17C3A7EAA9}"/>
                    </a:ext>
                  </a:extLst>
                </p:cNvPr>
                <p:cNvPicPr>
                  <a:picLocks noChangeAspect="1"/>
                </p:cNvPicPr>
                <p:nvPr/>
              </p:nvPicPr>
              <p:blipFill rotWithShape="1">
                <a:blip r:embed="rId2"/>
                <a:srcRect l="17167" t="68035" r="46306" b="13789"/>
                <a:stretch/>
              </p:blipFill>
              <p:spPr>
                <a:xfrm>
                  <a:off x="30982187" y="27381091"/>
                  <a:ext cx="1712376" cy="481325"/>
                </a:xfrm>
                <a:prstGeom prst="rect">
                  <a:avLst/>
                </a:prstGeom>
                <a:effectLst>
                  <a:innerShdw blurRad="41779">
                    <a:schemeClr val="bg2"/>
                  </a:innerShdw>
                </a:effectLst>
              </p:spPr>
            </p:pic>
          </p:grpSp>
          <p:sp>
            <p:nvSpPr>
              <p:cNvPr id="13" name="Rechteck 46">
                <a:extLst>
                  <a:ext uri="{FF2B5EF4-FFF2-40B4-BE49-F238E27FC236}">
                    <a16:creationId xmlns:a16="http://schemas.microsoft.com/office/drawing/2014/main" id="{96E8384E-9102-8F8D-7E43-45E59CD746DD}"/>
                  </a:ext>
                </a:extLst>
              </p:cNvPr>
              <p:cNvSpPr>
                <a:spLocks noChangeArrowheads="1"/>
              </p:cNvSpPr>
              <p:nvPr/>
            </p:nvSpPr>
            <p:spPr bwMode="auto">
              <a:xfrm>
                <a:off x="1597147" y="3685906"/>
                <a:ext cx="649288" cy="1439863"/>
              </a:xfrm>
              <a:prstGeom prst="rect">
                <a:avLst/>
              </a:prstGeom>
              <a:solidFill>
                <a:srgbClr val="003978">
                  <a:alpha val="31764"/>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defTabSz="4160838">
                  <a:spcAft>
                    <a:spcPct val="30000"/>
                  </a:spcAft>
                  <a:defRPr sz="6000" b="1">
                    <a:solidFill>
                      <a:schemeClr val="tx1"/>
                    </a:solidFill>
                    <a:latin typeface="Arial" panose="020B0604020202020204" pitchFamily="34" charset="0"/>
                  </a:defRPr>
                </a:lvl1pPr>
                <a:lvl2pPr marL="742950" indent="-285750" defTabSz="4160838">
                  <a:spcBef>
                    <a:spcPct val="20000"/>
                  </a:spcBef>
                  <a:buFont typeface="Arial" panose="020B0604020202020204" pitchFamily="34" charset="0"/>
                  <a:defRPr sz="3200">
                    <a:solidFill>
                      <a:schemeClr val="tx1"/>
                    </a:solidFill>
                    <a:latin typeface="Arial" panose="020B0604020202020204" pitchFamily="34" charset="0"/>
                  </a:defRPr>
                </a:lvl2pPr>
                <a:lvl3pPr marL="1143000" indent="-228600" defTabSz="4160838">
                  <a:spcBef>
                    <a:spcPct val="20000"/>
                  </a:spcBef>
                  <a:buFont typeface="Arial" panose="020B0604020202020204" pitchFamily="34" charset="0"/>
                  <a:buChar char="■"/>
                  <a:defRPr sz="3200">
                    <a:solidFill>
                      <a:schemeClr val="tx1"/>
                    </a:solidFill>
                    <a:latin typeface="Arial" panose="020B0604020202020204" pitchFamily="34" charset="0"/>
                  </a:defRPr>
                </a:lvl3pPr>
                <a:lvl4pPr marL="1600200" indent="-228600" defTabSz="4160838">
                  <a:spcBef>
                    <a:spcPct val="20000"/>
                  </a:spcBef>
                  <a:defRPr sz="3200">
                    <a:solidFill>
                      <a:schemeClr val="tx1"/>
                    </a:solidFill>
                    <a:latin typeface="Arial" panose="020B0604020202020204" pitchFamily="34" charset="0"/>
                  </a:defRPr>
                </a:lvl4pPr>
                <a:lvl5pPr marL="2057400" indent="-228600" defTabSz="4160838">
                  <a:spcBef>
                    <a:spcPct val="20000"/>
                  </a:spcBef>
                  <a:defRPr sz="3200">
                    <a:solidFill>
                      <a:schemeClr val="tx1"/>
                    </a:solidFill>
                    <a:latin typeface="Arial" panose="020B0604020202020204" pitchFamily="34" charset="0"/>
                  </a:defRPr>
                </a:lvl5pPr>
                <a:lvl6pPr marL="2514600" indent="-228600" defTabSz="4160838" eaLnBrk="0" fontAlgn="base" hangingPunct="0">
                  <a:spcBef>
                    <a:spcPct val="20000"/>
                  </a:spcBef>
                  <a:spcAft>
                    <a:spcPct val="0"/>
                  </a:spcAft>
                  <a:defRPr sz="3200">
                    <a:solidFill>
                      <a:schemeClr val="tx1"/>
                    </a:solidFill>
                    <a:latin typeface="Arial" panose="020B0604020202020204" pitchFamily="34" charset="0"/>
                  </a:defRPr>
                </a:lvl6pPr>
                <a:lvl7pPr marL="2971800" indent="-228600" defTabSz="4160838" eaLnBrk="0" fontAlgn="base" hangingPunct="0">
                  <a:spcBef>
                    <a:spcPct val="20000"/>
                  </a:spcBef>
                  <a:spcAft>
                    <a:spcPct val="0"/>
                  </a:spcAft>
                  <a:defRPr sz="3200">
                    <a:solidFill>
                      <a:schemeClr val="tx1"/>
                    </a:solidFill>
                    <a:latin typeface="Arial" panose="020B0604020202020204" pitchFamily="34" charset="0"/>
                  </a:defRPr>
                </a:lvl7pPr>
                <a:lvl8pPr marL="3429000" indent="-228600" defTabSz="4160838" eaLnBrk="0" fontAlgn="base" hangingPunct="0">
                  <a:spcBef>
                    <a:spcPct val="20000"/>
                  </a:spcBef>
                  <a:spcAft>
                    <a:spcPct val="0"/>
                  </a:spcAft>
                  <a:defRPr sz="3200">
                    <a:solidFill>
                      <a:schemeClr val="tx1"/>
                    </a:solidFill>
                    <a:latin typeface="Arial" panose="020B0604020202020204" pitchFamily="34" charset="0"/>
                  </a:defRPr>
                </a:lvl8pPr>
                <a:lvl9pPr marL="3886200" indent="-228600" defTabSz="4160838" eaLnBrk="0" fontAlgn="base" hangingPunct="0">
                  <a:spcBef>
                    <a:spcPct val="20000"/>
                  </a:spcBef>
                  <a:spcAft>
                    <a:spcPct val="0"/>
                  </a:spcAft>
                  <a:defRPr sz="3200">
                    <a:solidFill>
                      <a:schemeClr val="tx1"/>
                    </a:solidFill>
                    <a:latin typeface="Arial" panose="020B0604020202020204" pitchFamily="34" charset="0"/>
                  </a:defRPr>
                </a:lvl9pPr>
              </a:lstStyle>
              <a:p>
                <a:pPr eaLnBrk="1" hangingPunct="1">
                  <a:spcAft>
                    <a:spcPct val="0"/>
                  </a:spcAft>
                </a:pPr>
                <a:endParaRPr lang="en-US" altLang="de-DE" sz="10933" b="0" dirty="0"/>
              </a:p>
            </p:txBody>
          </p:sp>
          <p:cxnSp>
            <p:nvCxnSpPr>
              <p:cNvPr id="15" name="Gerade Verbindung 14395">
                <a:extLst>
                  <a:ext uri="{FF2B5EF4-FFF2-40B4-BE49-F238E27FC236}">
                    <a16:creationId xmlns:a16="http://schemas.microsoft.com/office/drawing/2014/main" id="{8113F0E3-6AC7-BCA1-758E-1009F011B4A1}"/>
                  </a:ext>
                </a:extLst>
              </p:cNvPr>
              <p:cNvCxnSpPr>
                <a:cxnSpLocks/>
              </p:cNvCxnSpPr>
              <p:nvPr/>
            </p:nvCxnSpPr>
            <p:spPr bwMode="auto">
              <a:xfrm>
                <a:off x="-1256448" y="3828781"/>
                <a:ext cx="3502884" cy="0"/>
              </a:xfrm>
              <a:prstGeom prst="line">
                <a:avLst/>
              </a:prstGeom>
              <a:noFill/>
              <a:ln w="31750" algn="ctr">
                <a:solidFill>
                  <a:srgbClr val="BE1E3C"/>
                </a:solidFill>
                <a:round/>
                <a:headEnd/>
                <a:tailEnd/>
              </a:ln>
              <a:extLst>
                <a:ext uri="{909E8E84-426E-40DD-AFC4-6F175D3DCCD1}">
                  <a14:hiddenFill xmlns:a14="http://schemas.microsoft.com/office/drawing/2010/main">
                    <a:noFill/>
                  </a14:hiddenFill>
                </a:ext>
              </a:extLst>
            </p:spPr>
          </p:cxnSp>
        </p:grpSp>
        <p:cxnSp>
          <p:nvCxnSpPr>
            <p:cNvPr id="21" name="Gerade Verbindung 14395">
              <a:extLst>
                <a:ext uri="{FF2B5EF4-FFF2-40B4-BE49-F238E27FC236}">
                  <a16:creationId xmlns:a16="http://schemas.microsoft.com/office/drawing/2014/main" id="{7FC333C2-6A9A-D842-D48C-FEACDE9BA2F1}"/>
                </a:ext>
              </a:extLst>
            </p:cNvPr>
            <p:cNvCxnSpPr>
              <a:cxnSpLocks/>
            </p:cNvCxnSpPr>
            <p:nvPr/>
          </p:nvCxnSpPr>
          <p:spPr bwMode="auto">
            <a:xfrm>
              <a:off x="-437677" y="4595948"/>
              <a:ext cx="2961015" cy="0"/>
            </a:xfrm>
            <a:prstGeom prst="line">
              <a:avLst/>
            </a:prstGeom>
            <a:noFill/>
            <a:ln w="31750" algn="ctr">
              <a:solidFill>
                <a:srgbClr val="BE1E3C"/>
              </a:solidFill>
              <a:prstDash val="dash"/>
              <a:round/>
              <a:headEnd/>
              <a:tailEnd/>
            </a:ln>
            <a:extLst>
              <a:ext uri="{909E8E84-426E-40DD-AFC4-6F175D3DCCD1}">
                <a14:hiddenFill xmlns:a14="http://schemas.microsoft.com/office/drawing/2010/main">
                  <a:noFill/>
                </a14:hiddenFill>
              </a:ext>
            </a:extLst>
          </p:spPr>
        </p:cxnSp>
        <p:sp>
          <p:nvSpPr>
            <p:cNvPr id="23" name="TextBox 22">
              <a:extLst>
                <a:ext uri="{FF2B5EF4-FFF2-40B4-BE49-F238E27FC236}">
                  <a16:creationId xmlns:a16="http://schemas.microsoft.com/office/drawing/2014/main" id="{3C9FF2B9-2998-8098-B862-9612A0ED5613}"/>
                </a:ext>
              </a:extLst>
            </p:cNvPr>
            <p:cNvSpPr txBox="1"/>
            <p:nvPr/>
          </p:nvSpPr>
          <p:spPr>
            <a:xfrm>
              <a:off x="354563" y="3235923"/>
              <a:ext cx="1063690" cy="346249"/>
            </a:xfrm>
            <a:prstGeom prst="rect">
              <a:avLst/>
            </a:prstGeom>
            <a:noFill/>
          </p:spPr>
          <p:txBody>
            <a:bodyPr wrap="square" rtlCol="0">
              <a:spAutoFit/>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In</a:t>
              </a:r>
            </a:p>
          </p:txBody>
        </p:sp>
        <p:sp>
          <p:nvSpPr>
            <p:cNvPr id="25" name="TextBox 24">
              <a:extLst>
                <a:ext uri="{FF2B5EF4-FFF2-40B4-BE49-F238E27FC236}">
                  <a16:creationId xmlns:a16="http://schemas.microsoft.com/office/drawing/2014/main" id="{E6456971-A141-BD13-3DA1-EFB2BF3919E2}"/>
                </a:ext>
              </a:extLst>
            </p:cNvPr>
            <p:cNvSpPr txBox="1"/>
            <p:nvPr/>
          </p:nvSpPr>
          <p:spPr>
            <a:xfrm>
              <a:off x="354563" y="4230788"/>
              <a:ext cx="1063690" cy="346249"/>
            </a:xfrm>
            <a:prstGeom prst="rect">
              <a:avLst/>
            </a:prstGeom>
            <a:noFill/>
          </p:spPr>
          <p:txBody>
            <a:bodyPr wrap="square" rtlCol="0">
              <a:spAutoFit/>
            </a:bodyPr>
            <a:lstStyle/>
            <a:p>
              <a:r>
                <a:rPr lang="en-US" sz="2400" b="1" dirty="0">
                  <a:latin typeface="Open Sans" panose="020B0606030504020204" pitchFamily="34" charset="0"/>
                  <a:ea typeface="Open Sans" panose="020B0606030504020204" pitchFamily="34" charset="0"/>
                  <a:cs typeface="Open Sans" panose="020B0606030504020204" pitchFamily="34" charset="0"/>
                </a:rPr>
                <a:t>Out</a:t>
              </a:r>
            </a:p>
          </p:txBody>
        </p:sp>
        <p:sp>
          <p:nvSpPr>
            <p:cNvPr id="35" name="TextBox 34">
              <a:extLst>
                <a:ext uri="{FF2B5EF4-FFF2-40B4-BE49-F238E27FC236}">
                  <a16:creationId xmlns:a16="http://schemas.microsoft.com/office/drawing/2014/main" id="{FD1652B0-FE48-6B46-4B1B-B435336D8C3C}"/>
                </a:ext>
              </a:extLst>
            </p:cNvPr>
            <p:cNvSpPr txBox="1"/>
            <p:nvPr/>
          </p:nvSpPr>
          <p:spPr>
            <a:xfrm>
              <a:off x="1965095" y="3938421"/>
              <a:ext cx="548848" cy="346249"/>
            </a:xfrm>
            <a:prstGeom prst="rect">
              <a:avLst/>
            </a:prstGeom>
            <a:noFill/>
          </p:spPr>
          <p:txBody>
            <a:bodyPr wrap="square" rtlCol="0">
              <a:spAutoFit/>
            </a:bodyPr>
            <a:lstStyle/>
            <a:p>
              <a:pPr algn="ctr"/>
              <a:r>
                <a:rPr lang="en-US" sz="2400" b="1" dirty="0">
                  <a:latin typeface="Open Sans" panose="020B0606030504020204" pitchFamily="34" charset="0"/>
                  <a:ea typeface="Open Sans" panose="020B0606030504020204" pitchFamily="34" charset="0"/>
                  <a:cs typeface="Open Sans" panose="020B0606030504020204" pitchFamily="34" charset="0"/>
                </a:rPr>
                <a:t>FA</a:t>
              </a:r>
            </a:p>
          </p:txBody>
        </p:sp>
      </p:grpSp>
      <p:sp>
        <p:nvSpPr>
          <p:cNvPr id="2" name="Title 1">
            <a:extLst>
              <a:ext uri="{FF2B5EF4-FFF2-40B4-BE49-F238E27FC236}">
                <a16:creationId xmlns:a16="http://schemas.microsoft.com/office/drawing/2014/main" id="{8FE29BE9-7DF7-299E-6CF7-75C18007F5FB}"/>
              </a:ext>
            </a:extLst>
          </p:cNvPr>
          <p:cNvSpPr>
            <a:spLocks noGrp="1"/>
          </p:cNvSpPr>
          <p:nvPr>
            <p:ph type="title"/>
          </p:nvPr>
        </p:nvSpPr>
        <p:spPr>
          <a:xfrm>
            <a:off x="1214" y="35246"/>
            <a:ext cx="10290000" cy="987600"/>
          </a:xfrm>
        </p:spPr>
        <p:txBody>
          <a:bodyPr/>
          <a:lstStyle/>
          <a:p>
            <a:r>
              <a:rPr lang="en-US" dirty="0"/>
              <a:t>TEST measurements</a:t>
            </a:r>
          </a:p>
        </p:txBody>
      </p:sp>
      <p:sp>
        <p:nvSpPr>
          <p:cNvPr id="17" name="Text Placeholder 2">
            <a:extLst>
              <a:ext uri="{FF2B5EF4-FFF2-40B4-BE49-F238E27FC236}">
                <a16:creationId xmlns:a16="http://schemas.microsoft.com/office/drawing/2014/main" id="{F4157318-B437-5DC0-C867-21D6BB141A0F}"/>
              </a:ext>
            </a:extLst>
          </p:cNvPr>
          <p:cNvSpPr>
            <a:spLocks noGrp="1"/>
          </p:cNvSpPr>
          <p:nvPr>
            <p:ph type="body" idx="1"/>
          </p:nvPr>
        </p:nvSpPr>
        <p:spPr>
          <a:xfrm>
            <a:off x="46688" y="1430442"/>
            <a:ext cx="6049313" cy="2687580"/>
          </a:xfrm>
        </p:spPr>
        <p:txBody>
          <a:bodyPr anchor="ctr"/>
          <a:lstStyle/>
          <a:p>
            <a:pPr marL="203195" indent="0">
              <a:buNone/>
            </a:pPr>
            <a:r>
              <a:rPr lang="en-US" sz="2133" b="1" dirty="0"/>
              <a:t>Simplified and </a:t>
            </a:r>
            <a:r>
              <a:rPr lang="en-US" sz="2133" b="1" dirty="0" err="1"/>
              <a:t>automised</a:t>
            </a:r>
            <a:r>
              <a:rPr lang="en-US" sz="2133" b="1" dirty="0"/>
              <a:t> measurements flow</a:t>
            </a:r>
          </a:p>
          <a:p>
            <a:pPr>
              <a:buFont typeface="Arial" panose="020B0604020202020204" pitchFamily="34" charset="0"/>
              <a:buChar char="•"/>
            </a:pPr>
            <a:r>
              <a:rPr lang="en-US" sz="2133" dirty="0"/>
              <a:t>Sample preparation:</a:t>
            </a:r>
          </a:p>
          <a:p>
            <a:pPr lvl="1">
              <a:buFont typeface="Arial" panose="020B0604020202020204" pitchFamily="34" charset="0"/>
              <a:buChar char="•"/>
            </a:pPr>
            <a:r>
              <a:rPr lang="en-US" sz="2133" dirty="0"/>
              <a:t>Polishing/contacting fiber array (FA) with PM fibers to the chip</a:t>
            </a:r>
          </a:p>
          <a:p>
            <a:pPr>
              <a:buFont typeface="Arial" panose="020B0604020202020204" pitchFamily="34" charset="0"/>
              <a:buChar char="•"/>
            </a:pPr>
            <a:r>
              <a:rPr lang="en-US" sz="2133" dirty="0"/>
              <a:t>Getting the alignment with U-WG loop</a:t>
            </a:r>
          </a:p>
          <a:p>
            <a:pPr>
              <a:buFont typeface="Arial" panose="020B0604020202020204" pitchFamily="34" charset="0"/>
              <a:buChar char="•"/>
            </a:pPr>
            <a:r>
              <a:rPr lang="en-US" sz="2133" dirty="0"/>
              <a:t>Select GC, focus, and measure!</a:t>
            </a:r>
          </a:p>
        </p:txBody>
      </p:sp>
      <p:pic>
        <p:nvPicPr>
          <p:cNvPr id="8" name="Picture 7" descr="A machine with a round object&#10;&#10;Description automatically generated with medium confidence">
            <a:extLst>
              <a:ext uri="{FF2B5EF4-FFF2-40B4-BE49-F238E27FC236}">
                <a16:creationId xmlns:a16="http://schemas.microsoft.com/office/drawing/2014/main" id="{82C2B8A7-0B77-CB54-61E0-7D293D31D35E}"/>
              </a:ext>
            </a:extLst>
          </p:cNvPr>
          <p:cNvPicPr>
            <a:picLocks noChangeAspect="1"/>
          </p:cNvPicPr>
          <p:nvPr/>
        </p:nvPicPr>
        <p:blipFill>
          <a:blip r:embed="rId3"/>
          <a:stretch>
            <a:fillRect/>
          </a:stretch>
        </p:blipFill>
        <p:spPr>
          <a:xfrm>
            <a:off x="8334376" y="0"/>
            <a:ext cx="3857625" cy="6858000"/>
          </a:xfrm>
          <a:prstGeom prst="rect">
            <a:avLst/>
          </a:prstGeom>
        </p:spPr>
      </p:pic>
      <p:grpSp>
        <p:nvGrpSpPr>
          <p:cNvPr id="6" name="Group 5">
            <a:extLst>
              <a:ext uri="{FF2B5EF4-FFF2-40B4-BE49-F238E27FC236}">
                <a16:creationId xmlns:a16="http://schemas.microsoft.com/office/drawing/2014/main" id="{E72381F3-DF4D-D017-D02A-FFA6D29FEA2B}"/>
              </a:ext>
            </a:extLst>
          </p:cNvPr>
          <p:cNvGrpSpPr/>
          <p:nvPr/>
        </p:nvGrpSpPr>
        <p:grpSpPr>
          <a:xfrm>
            <a:off x="6283434" y="1442369"/>
            <a:ext cx="5306905" cy="2437307"/>
            <a:chOff x="4712575" y="1081777"/>
            <a:chExt cx="3980179" cy="1827980"/>
          </a:xfrm>
        </p:grpSpPr>
        <p:grpSp>
          <p:nvGrpSpPr>
            <p:cNvPr id="4" name="Group 3">
              <a:extLst>
                <a:ext uri="{FF2B5EF4-FFF2-40B4-BE49-F238E27FC236}">
                  <a16:creationId xmlns:a16="http://schemas.microsoft.com/office/drawing/2014/main" id="{BD81EBCE-B3B0-CC34-81B0-43DD365EE4A4}"/>
                </a:ext>
              </a:extLst>
            </p:cNvPr>
            <p:cNvGrpSpPr/>
            <p:nvPr/>
          </p:nvGrpSpPr>
          <p:grpSpPr>
            <a:xfrm>
              <a:off x="4718529" y="1082796"/>
              <a:ext cx="3974225" cy="1826961"/>
              <a:chOff x="4718529" y="1082796"/>
              <a:chExt cx="3974225" cy="1826961"/>
            </a:xfrm>
          </p:grpSpPr>
          <p:cxnSp>
            <p:nvCxnSpPr>
              <p:cNvPr id="14" name="Straight Connector 13">
                <a:extLst>
                  <a:ext uri="{FF2B5EF4-FFF2-40B4-BE49-F238E27FC236}">
                    <a16:creationId xmlns:a16="http://schemas.microsoft.com/office/drawing/2014/main" id="{F2F040FC-5F07-BBFE-D0EC-712E8E4DDD84}"/>
                  </a:ext>
                </a:extLst>
              </p:cNvPr>
              <p:cNvCxnSpPr>
                <a:stCxn id="10" idx="7"/>
              </p:cNvCxnSpPr>
              <p:nvPr/>
            </p:nvCxnSpPr>
            <p:spPr>
              <a:xfrm flipH="1" flipV="1">
                <a:off x="7486559" y="1082796"/>
                <a:ext cx="1101144" cy="1261779"/>
              </a:xfrm>
              <a:prstGeom prst="line">
                <a:avLst/>
              </a:prstGeom>
              <a:ln cmpd="sng">
                <a:solidFill>
                  <a:srgbClr val="FC703B"/>
                </a:solidFill>
                <a:prstDash val="sysDot"/>
              </a:ln>
              <a:effectLst>
                <a:glow rad="63500">
                  <a:srgbClr val="FC703B">
                    <a:alpha val="40000"/>
                  </a:srgbClr>
                </a:glow>
              </a:effectLst>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6046D66-914D-2EF9-0D27-6E557D7991E1}"/>
                  </a:ext>
                </a:extLst>
              </p:cNvPr>
              <p:cNvCxnSpPr>
                <a:stCxn id="10" idx="5"/>
              </p:cNvCxnSpPr>
              <p:nvPr/>
            </p:nvCxnSpPr>
            <p:spPr>
              <a:xfrm flipH="1" flipV="1">
                <a:off x="7486559" y="2545348"/>
                <a:ext cx="1101144" cy="267439"/>
              </a:xfrm>
              <a:prstGeom prst="line">
                <a:avLst/>
              </a:prstGeom>
              <a:ln cmpd="sng">
                <a:solidFill>
                  <a:srgbClr val="FC703B"/>
                </a:solidFill>
                <a:prstDash val="sysDot"/>
              </a:ln>
              <a:effectLst>
                <a:glow rad="63500">
                  <a:srgbClr val="FC703B">
                    <a:alpha val="40000"/>
                  </a:srgbClr>
                </a:glow>
              </a:effectLst>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6BC68FD3-7002-CD12-7F0B-76AAE652A023}"/>
                  </a:ext>
                </a:extLst>
              </p:cNvPr>
              <p:cNvCxnSpPr>
                <a:stCxn id="10" idx="1"/>
              </p:cNvCxnSpPr>
              <p:nvPr/>
            </p:nvCxnSpPr>
            <p:spPr>
              <a:xfrm flipH="1" flipV="1">
                <a:off x="4718529" y="1082796"/>
                <a:ext cx="3361945" cy="1261779"/>
              </a:xfrm>
              <a:prstGeom prst="line">
                <a:avLst/>
              </a:prstGeom>
              <a:ln cmpd="sng">
                <a:solidFill>
                  <a:srgbClr val="FC703B"/>
                </a:solidFill>
                <a:prstDash val="sysDot"/>
              </a:ln>
              <a:effectLst>
                <a:glow rad="63500">
                  <a:srgbClr val="FC703B">
                    <a:alpha val="40000"/>
                  </a:srgbClr>
                </a:glow>
              </a:effectLst>
            </p:spPr>
            <p:style>
              <a:lnRef idx="1">
                <a:schemeClr val="accent1"/>
              </a:lnRef>
              <a:fillRef idx="0">
                <a:schemeClr val="accent1"/>
              </a:fillRef>
              <a:effectRef idx="0">
                <a:schemeClr val="accent1"/>
              </a:effectRef>
              <a:fontRef idx="minor">
                <a:schemeClr val="tx1"/>
              </a:fontRef>
            </p:style>
          </p:cxnSp>
          <p:sp>
            <p:nvSpPr>
              <p:cNvPr id="10" name="Oval 9">
                <a:extLst>
                  <a:ext uri="{FF2B5EF4-FFF2-40B4-BE49-F238E27FC236}">
                    <a16:creationId xmlns:a16="http://schemas.microsoft.com/office/drawing/2014/main" id="{52848B51-4695-6153-B74C-D84B2C78BDE4}"/>
                  </a:ext>
                </a:extLst>
              </p:cNvPr>
              <p:cNvSpPr/>
              <p:nvPr/>
            </p:nvSpPr>
            <p:spPr>
              <a:xfrm>
                <a:off x="7975423" y="2247605"/>
                <a:ext cx="717331" cy="662152"/>
              </a:xfrm>
              <a:prstGeom prst="ellipse">
                <a:avLst/>
              </a:prstGeom>
              <a:noFill/>
              <a:ln cap="rnd" cmpd="sng">
                <a:solidFill>
                  <a:srgbClr val="FC703B"/>
                </a:solidFill>
                <a:prstDash val="sysDot"/>
                <a:extLst>
                  <a:ext uri="{C807C97D-BFC1-408E-A445-0C87EB9F89A2}">
                    <ask:lineSketchStyleProps xmlns:ask="http://schemas.microsoft.com/office/drawing/2018/sketchyshapes" sd="1219033472">
                      <a:custGeom>
                        <a:avLst/>
                        <a:gdLst>
                          <a:gd name="connsiteX0" fmla="*/ 0 w 717331"/>
                          <a:gd name="connsiteY0" fmla="*/ 331076 h 662152"/>
                          <a:gd name="connsiteX1" fmla="*/ 358666 w 717331"/>
                          <a:gd name="connsiteY1" fmla="*/ 0 h 662152"/>
                          <a:gd name="connsiteX2" fmla="*/ 717332 w 717331"/>
                          <a:gd name="connsiteY2" fmla="*/ 331076 h 662152"/>
                          <a:gd name="connsiteX3" fmla="*/ 358666 w 717331"/>
                          <a:gd name="connsiteY3" fmla="*/ 662152 h 662152"/>
                          <a:gd name="connsiteX4" fmla="*/ 0 w 717331"/>
                          <a:gd name="connsiteY4" fmla="*/ 331076 h 6621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17331" h="662152" extrusionOk="0">
                            <a:moveTo>
                              <a:pt x="0" y="331076"/>
                            </a:moveTo>
                            <a:cubicBezTo>
                              <a:pt x="-22903" y="134101"/>
                              <a:pt x="122200" y="14405"/>
                              <a:pt x="358666" y="0"/>
                            </a:cubicBezTo>
                            <a:cubicBezTo>
                              <a:pt x="596808" y="8433"/>
                              <a:pt x="665856" y="149865"/>
                              <a:pt x="717332" y="331076"/>
                            </a:cubicBezTo>
                            <a:cubicBezTo>
                              <a:pt x="699980" y="530869"/>
                              <a:pt x="551772" y="689679"/>
                              <a:pt x="358666" y="662152"/>
                            </a:cubicBezTo>
                            <a:cubicBezTo>
                              <a:pt x="153544" y="658302"/>
                              <a:pt x="49328" y="537493"/>
                              <a:pt x="0" y="331076"/>
                            </a:cubicBezTo>
                            <a:close/>
                          </a:path>
                        </a:pathLst>
                      </a:custGeom>
                      <ask:type>
                        <ask:lineSketchNone/>
                      </ask:type>
                    </ask:lineSketchStyleProps>
                  </a:ext>
                </a:extLst>
              </a:ln>
              <a:effectLst>
                <a:glow rad="101600">
                  <a:srgbClr val="FC703B">
                    <a:alpha val="40000"/>
                  </a:srgbClr>
                </a:glo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00" dirty="0"/>
              </a:p>
            </p:txBody>
          </p:sp>
          <p:cxnSp>
            <p:nvCxnSpPr>
              <p:cNvPr id="24" name="Straight Connector 23">
                <a:extLst>
                  <a:ext uri="{FF2B5EF4-FFF2-40B4-BE49-F238E27FC236}">
                    <a16:creationId xmlns:a16="http://schemas.microsoft.com/office/drawing/2014/main" id="{4A13D7AD-3104-6A86-9A28-1B2F19049120}"/>
                  </a:ext>
                </a:extLst>
              </p:cNvPr>
              <p:cNvCxnSpPr>
                <a:stCxn id="10" idx="3"/>
              </p:cNvCxnSpPr>
              <p:nvPr/>
            </p:nvCxnSpPr>
            <p:spPr>
              <a:xfrm flipH="1" flipV="1">
                <a:off x="4718529" y="2545348"/>
                <a:ext cx="3361945" cy="267439"/>
              </a:xfrm>
              <a:prstGeom prst="line">
                <a:avLst/>
              </a:prstGeom>
              <a:ln cmpd="sng">
                <a:solidFill>
                  <a:srgbClr val="FC703B"/>
                </a:solidFill>
                <a:prstDash val="sysDot"/>
              </a:ln>
              <a:effectLst>
                <a:glow rad="63500">
                  <a:srgbClr val="FC703B">
                    <a:alpha val="40000"/>
                  </a:srgbClr>
                </a:glow>
              </a:effectLst>
            </p:spPr>
            <p:style>
              <a:lnRef idx="1">
                <a:schemeClr val="accent1"/>
              </a:lnRef>
              <a:fillRef idx="0">
                <a:schemeClr val="accent1"/>
              </a:fillRef>
              <a:effectRef idx="0">
                <a:schemeClr val="accent1"/>
              </a:effectRef>
              <a:fontRef idx="minor">
                <a:schemeClr val="tx1"/>
              </a:fontRef>
            </p:style>
          </p:cxnSp>
        </p:grpSp>
        <p:pic>
          <p:nvPicPr>
            <p:cNvPr id="5" name="Picture 4" descr="A close up of a microscope&#10;&#10;Description automatically generated">
              <a:extLst>
                <a:ext uri="{FF2B5EF4-FFF2-40B4-BE49-F238E27FC236}">
                  <a16:creationId xmlns:a16="http://schemas.microsoft.com/office/drawing/2014/main" id="{38238B4E-3E61-848F-B701-25B6985E6539}"/>
                </a:ext>
              </a:extLst>
            </p:cNvPr>
            <p:cNvPicPr>
              <a:picLocks noChangeAspect="1"/>
            </p:cNvPicPr>
            <p:nvPr/>
          </p:nvPicPr>
          <p:blipFill rotWithShape="1">
            <a:blip r:embed="rId4"/>
            <a:srcRect t="40833" r="4327" b="30731"/>
            <a:stretch/>
          </p:blipFill>
          <p:spPr>
            <a:xfrm>
              <a:off x="4712575" y="1081777"/>
              <a:ext cx="2768030" cy="1462552"/>
            </a:xfrm>
            <a:prstGeom prst="rect">
              <a:avLst/>
            </a:prstGeom>
            <a:ln cmpd="sng">
              <a:solidFill>
                <a:srgbClr val="FC703B"/>
              </a:solidFill>
              <a:prstDash val="sysDot"/>
            </a:ln>
            <a:effectLst>
              <a:glow rad="63500">
                <a:srgbClr val="FC703B">
                  <a:alpha val="40000"/>
                </a:srgbClr>
              </a:glow>
            </a:effectLst>
          </p:spPr>
        </p:pic>
      </p:grpSp>
      <p:cxnSp>
        <p:nvCxnSpPr>
          <p:cNvPr id="27" name="Straight Arrow Connector 26">
            <a:extLst>
              <a:ext uri="{FF2B5EF4-FFF2-40B4-BE49-F238E27FC236}">
                <a16:creationId xmlns:a16="http://schemas.microsoft.com/office/drawing/2014/main" id="{ACCA0A08-6373-F114-BD50-AFE8D0C9E126}"/>
              </a:ext>
            </a:extLst>
          </p:cNvPr>
          <p:cNvCxnSpPr/>
          <p:nvPr/>
        </p:nvCxnSpPr>
        <p:spPr>
          <a:xfrm>
            <a:off x="3351926" y="4802828"/>
            <a:ext cx="678005" cy="0"/>
          </a:xfrm>
          <a:prstGeom prst="straightConnector1">
            <a:avLst/>
          </a:prstGeom>
          <a:ln>
            <a:solidFill>
              <a:srgbClr val="BE1E3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BAF5A24-8815-C548-C8C8-7751DAB1C821}"/>
              </a:ext>
            </a:extLst>
          </p:cNvPr>
          <p:cNvCxnSpPr/>
          <p:nvPr/>
        </p:nvCxnSpPr>
        <p:spPr>
          <a:xfrm>
            <a:off x="4372792" y="4286981"/>
            <a:ext cx="678005" cy="0"/>
          </a:xfrm>
          <a:prstGeom prst="straightConnector1">
            <a:avLst/>
          </a:prstGeom>
          <a:ln>
            <a:solidFill>
              <a:srgbClr val="BE1E3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8DAB066-2143-BB3F-226B-36BC846D8DEE}"/>
              </a:ext>
            </a:extLst>
          </p:cNvPr>
          <p:cNvCxnSpPr/>
          <p:nvPr/>
        </p:nvCxnSpPr>
        <p:spPr>
          <a:xfrm>
            <a:off x="5871392" y="4286981"/>
            <a:ext cx="678005" cy="0"/>
          </a:xfrm>
          <a:prstGeom prst="straightConnector1">
            <a:avLst/>
          </a:prstGeom>
          <a:ln>
            <a:solidFill>
              <a:srgbClr val="BE1E3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D321F640-E9AC-BB82-9886-E1DB1574EF02}"/>
              </a:ext>
            </a:extLst>
          </p:cNvPr>
          <p:cNvCxnSpPr>
            <a:cxnSpLocks/>
          </p:cNvCxnSpPr>
          <p:nvPr/>
        </p:nvCxnSpPr>
        <p:spPr>
          <a:xfrm rot="5400000">
            <a:off x="7124459" y="4761115"/>
            <a:ext cx="678005" cy="0"/>
          </a:xfrm>
          <a:prstGeom prst="straightConnector1">
            <a:avLst/>
          </a:prstGeom>
          <a:ln>
            <a:solidFill>
              <a:srgbClr val="BE1E3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A975A41F-56BB-011D-9343-6087A617EB2C}"/>
              </a:ext>
            </a:extLst>
          </p:cNvPr>
          <p:cNvCxnSpPr>
            <a:cxnSpLocks/>
          </p:cNvCxnSpPr>
          <p:nvPr/>
        </p:nvCxnSpPr>
        <p:spPr>
          <a:xfrm rot="5400000">
            <a:off x="7124459" y="5637415"/>
            <a:ext cx="678005" cy="0"/>
          </a:xfrm>
          <a:prstGeom prst="straightConnector1">
            <a:avLst/>
          </a:prstGeom>
          <a:ln>
            <a:solidFill>
              <a:srgbClr val="BE1E3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a:extLst>
              <a:ext uri="{FF2B5EF4-FFF2-40B4-BE49-F238E27FC236}">
                <a16:creationId xmlns:a16="http://schemas.microsoft.com/office/drawing/2014/main" id="{D1E9E0A1-7425-0B66-1738-0A1A889E5AD4}"/>
              </a:ext>
            </a:extLst>
          </p:cNvPr>
          <p:cNvCxnSpPr>
            <a:cxnSpLocks/>
          </p:cNvCxnSpPr>
          <p:nvPr/>
        </p:nvCxnSpPr>
        <p:spPr>
          <a:xfrm rot="10800000">
            <a:off x="6497926" y="6132715"/>
            <a:ext cx="678005" cy="0"/>
          </a:xfrm>
          <a:prstGeom prst="straightConnector1">
            <a:avLst/>
          </a:prstGeom>
          <a:ln>
            <a:solidFill>
              <a:srgbClr val="BE1E3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4C1C3D12-CA0B-C113-324B-FDF975B44568}"/>
              </a:ext>
            </a:extLst>
          </p:cNvPr>
          <p:cNvCxnSpPr>
            <a:cxnSpLocks/>
          </p:cNvCxnSpPr>
          <p:nvPr/>
        </p:nvCxnSpPr>
        <p:spPr>
          <a:xfrm rot="10800000">
            <a:off x="5359159" y="6132715"/>
            <a:ext cx="678005" cy="0"/>
          </a:xfrm>
          <a:prstGeom prst="straightConnector1">
            <a:avLst/>
          </a:prstGeom>
          <a:ln>
            <a:solidFill>
              <a:srgbClr val="BE1E3C"/>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028A7995-F80F-A048-46F2-89927C7A9198}"/>
              </a:ext>
            </a:extLst>
          </p:cNvPr>
          <p:cNvCxnSpPr>
            <a:cxnSpLocks/>
          </p:cNvCxnSpPr>
          <p:nvPr/>
        </p:nvCxnSpPr>
        <p:spPr>
          <a:xfrm rot="10800000">
            <a:off x="3928292" y="6136948"/>
            <a:ext cx="678005" cy="0"/>
          </a:xfrm>
          <a:prstGeom prst="straightConnector1">
            <a:avLst/>
          </a:prstGeom>
          <a:ln>
            <a:solidFill>
              <a:srgbClr val="BE1E3C"/>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715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childTnLst>
                          </p:cTn>
                        </p:par>
                        <p:par>
                          <p:cTn id="7" fill="hold">
                            <p:stCondLst>
                              <p:cond delay="0"/>
                            </p:stCondLst>
                            <p:childTnLst>
                              <p:par>
                                <p:cTn id="8" presetID="12" presetClass="entr" presetSubtype="8" repeatCount="0" fill="remove" nodeType="afterEffect">
                                  <p:stCondLst>
                                    <p:cond delay="0"/>
                                  </p:stCondLst>
                                  <p:childTnLst>
                                    <p:set>
                                      <p:cBhvr>
                                        <p:cTn id="9" dur="1" fill="hold">
                                          <p:stCondLst>
                                            <p:cond delay="0"/>
                                          </p:stCondLst>
                                        </p:cTn>
                                        <p:tgtEl>
                                          <p:spTgt spid="27"/>
                                        </p:tgtEl>
                                        <p:attrNameLst>
                                          <p:attrName>style.visibility</p:attrName>
                                        </p:attrNameLst>
                                      </p:cBhvr>
                                      <p:to>
                                        <p:strVal val="visible"/>
                                      </p:to>
                                    </p:set>
                                    <p:anim calcmode="lin" valueType="num">
                                      <p:cBhvr additive="base">
                                        <p:cTn id="10" dur="1000"/>
                                        <p:tgtEl>
                                          <p:spTgt spid="27"/>
                                        </p:tgtEl>
                                        <p:attrNameLst>
                                          <p:attrName>ppt_x</p:attrName>
                                        </p:attrNameLst>
                                      </p:cBhvr>
                                      <p:tavLst>
                                        <p:tav tm="0">
                                          <p:val>
                                            <p:strVal val="#ppt_x-#ppt_w*1.125000"/>
                                          </p:val>
                                        </p:tav>
                                        <p:tav tm="100000">
                                          <p:val>
                                            <p:strVal val="#ppt_x"/>
                                          </p:val>
                                        </p:tav>
                                      </p:tavLst>
                                    </p:anim>
                                    <p:animEffect transition="in" filter="wipe(right)">
                                      <p:cBhvr>
                                        <p:cTn id="11" dur="1000"/>
                                        <p:tgtEl>
                                          <p:spTgt spid="27"/>
                                        </p:tgtEl>
                                      </p:cBhvr>
                                    </p:animEffect>
                                  </p:childTnLst>
                                  <p:subTnLst>
                                    <p:set>
                                      <p:cBhvr override="childStyle">
                                        <p:cTn dur="1" fill="hold" display="0" masterRel="nextClick" afterEffect="1"/>
                                        <p:tgtEl>
                                          <p:spTgt spid="27"/>
                                        </p:tgtEl>
                                        <p:attrNameLst>
                                          <p:attrName>style.visibility</p:attrName>
                                        </p:attrNameLst>
                                      </p:cBhvr>
                                      <p:to>
                                        <p:strVal val="hidden"/>
                                      </p:to>
                                    </p:set>
                                  </p:subTnLst>
                                </p:cTn>
                              </p:par>
                            </p:childTnLst>
                          </p:cTn>
                        </p:par>
                        <p:par>
                          <p:cTn id="12" fill="hold">
                            <p:stCondLst>
                              <p:cond delay="1000"/>
                            </p:stCondLst>
                            <p:childTnLst>
                              <p:par>
                                <p:cTn id="13" presetID="12" presetClass="entr" presetSubtype="8" repeatCount="0" fill="remove" nodeType="afterEffect">
                                  <p:stCondLst>
                                    <p:cond delay="0"/>
                                  </p:stCondLst>
                                  <p:childTnLst>
                                    <p:set>
                                      <p:cBhvr>
                                        <p:cTn id="14" dur="1" fill="hold">
                                          <p:stCondLst>
                                            <p:cond delay="0"/>
                                          </p:stCondLst>
                                        </p:cTn>
                                        <p:tgtEl>
                                          <p:spTgt spid="28"/>
                                        </p:tgtEl>
                                        <p:attrNameLst>
                                          <p:attrName>style.visibility</p:attrName>
                                        </p:attrNameLst>
                                      </p:cBhvr>
                                      <p:to>
                                        <p:strVal val="visible"/>
                                      </p:to>
                                    </p:set>
                                    <p:anim calcmode="lin" valueType="num">
                                      <p:cBhvr additive="base">
                                        <p:cTn id="15" dur="1000"/>
                                        <p:tgtEl>
                                          <p:spTgt spid="28"/>
                                        </p:tgtEl>
                                        <p:attrNameLst>
                                          <p:attrName>ppt_x</p:attrName>
                                        </p:attrNameLst>
                                      </p:cBhvr>
                                      <p:tavLst>
                                        <p:tav tm="0">
                                          <p:val>
                                            <p:strVal val="#ppt_x-#ppt_w*1.125000"/>
                                          </p:val>
                                        </p:tav>
                                        <p:tav tm="100000">
                                          <p:val>
                                            <p:strVal val="#ppt_x"/>
                                          </p:val>
                                        </p:tav>
                                      </p:tavLst>
                                    </p:anim>
                                    <p:animEffect transition="in" filter="wipe(right)">
                                      <p:cBhvr>
                                        <p:cTn id="16" dur="1000"/>
                                        <p:tgtEl>
                                          <p:spTgt spid="28"/>
                                        </p:tgtEl>
                                      </p:cBhvr>
                                    </p:animEffect>
                                  </p:childTnLst>
                                  <p:subTnLst>
                                    <p:set>
                                      <p:cBhvr override="childStyle">
                                        <p:cTn dur="1" fill="hold" display="0" masterRel="nextClick" afterEffect="1"/>
                                        <p:tgtEl>
                                          <p:spTgt spid="28"/>
                                        </p:tgtEl>
                                        <p:attrNameLst>
                                          <p:attrName>style.visibility</p:attrName>
                                        </p:attrNameLst>
                                      </p:cBhvr>
                                      <p:to>
                                        <p:strVal val="hidden"/>
                                      </p:to>
                                    </p:set>
                                  </p:subTnLst>
                                </p:cTn>
                              </p:par>
                            </p:childTnLst>
                          </p:cTn>
                        </p:par>
                        <p:par>
                          <p:cTn id="17" fill="hold">
                            <p:stCondLst>
                              <p:cond delay="2000"/>
                            </p:stCondLst>
                            <p:childTnLst>
                              <p:par>
                                <p:cTn id="18" presetID="12" presetClass="entr" presetSubtype="8" repeatCount="0" fill="remove" nodeType="afterEffect">
                                  <p:stCondLst>
                                    <p:cond delay="0"/>
                                  </p:stCondLst>
                                  <p:childTnLst>
                                    <p:set>
                                      <p:cBhvr>
                                        <p:cTn id="19" dur="1" fill="hold">
                                          <p:stCondLst>
                                            <p:cond delay="0"/>
                                          </p:stCondLst>
                                        </p:cTn>
                                        <p:tgtEl>
                                          <p:spTgt spid="29"/>
                                        </p:tgtEl>
                                        <p:attrNameLst>
                                          <p:attrName>style.visibility</p:attrName>
                                        </p:attrNameLst>
                                      </p:cBhvr>
                                      <p:to>
                                        <p:strVal val="visible"/>
                                      </p:to>
                                    </p:set>
                                    <p:anim calcmode="lin" valueType="num">
                                      <p:cBhvr additive="base">
                                        <p:cTn id="20" dur="1000"/>
                                        <p:tgtEl>
                                          <p:spTgt spid="29"/>
                                        </p:tgtEl>
                                        <p:attrNameLst>
                                          <p:attrName>ppt_x</p:attrName>
                                        </p:attrNameLst>
                                      </p:cBhvr>
                                      <p:tavLst>
                                        <p:tav tm="0">
                                          <p:val>
                                            <p:strVal val="#ppt_x-#ppt_w*1.125000"/>
                                          </p:val>
                                        </p:tav>
                                        <p:tav tm="100000">
                                          <p:val>
                                            <p:strVal val="#ppt_x"/>
                                          </p:val>
                                        </p:tav>
                                      </p:tavLst>
                                    </p:anim>
                                    <p:animEffect transition="in" filter="wipe(right)">
                                      <p:cBhvr>
                                        <p:cTn id="21" dur="1000"/>
                                        <p:tgtEl>
                                          <p:spTgt spid="29"/>
                                        </p:tgtEl>
                                      </p:cBhvr>
                                    </p:animEffect>
                                  </p:childTnLst>
                                  <p:subTnLst>
                                    <p:set>
                                      <p:cBhvr override="childStyle">
                                        <p:cTn dur="1" fill="hold" display="0" masterRel="nextClick" afterEffect="1"/>
                                        <p:tgtEl>
                                          <p:spTgt spid="29"/>
                                        </p:tgtEl>
                                        <p:attrNameLst>
                                          <p:attrName>style.visibility</p:attrName>
                                        </p:attrNameLst>
                                      </p:cBhvr>
                                      <p:to>
                                        <p:strVal val="hidden"/>
                                      </p:to>
                                    </p:set>
                                  </p:subTnLst>
                                </p:cTn>
                              </p:par>
                            </p:childTnLst>
                          </p:cTn>
                        </p:par>
                        <p:par>
                          <p:cTn id="22" fill="hold">
                            <p:stCondLst>
                              <p:cond delay="3000"/>
                            </p:stCondLst>
                            <p:childTnLst>
                              <p:par>
                                <p:cTn id="23" presetID="12" presetClass="entr" presetSubtype="1" repeatCount="0" fill="remove" nodeType="afterEffect">
                                  <p:stCondLst>
                                    <p:cond delay="0"/>
                                  </p:stCondLst>
                                  <p:childTnLst>
                                    <p:set>
                                      <p:cBhvr>
                                        <p:cTn id="24" dur="1" fill="hold">
                                          <p:stCondLst>
                                            <p:cond delay="0"/>
                                          </p:stCondLst>
                                        </p:cTn>
                                        <p:tgtEl>
                                          <p:spTgt spid="30"/>
                                        </p:tgtEl>
                                        <p:attrNameLst>
                                          <p:attrName>style.visibility</p:attrName>
                                        </p:attrNameLst>
                                      </p:cBhvr>
                                      <p:to>
                                        <p:strVal val="visible"/>
                                      </p:to>
                                    </p:set>
                                    <p:anim calcmode="lin" valueType="num">
                                      <p:cBhvr additive="base">
                                        <p:cTn id="25" dur="1000"/>
                                        <p:tgtEl>
                                          <p:spTgt spid="30"/>
                                        </p:tgtEl>
                                        <p:attrNameLst>
                                          <p:attrName>ppt_y</p:attrName>
                                        </p:attrNameLst>
                                      </p:cBhvr>
                                      <p:tavLst>
                                        <p:tav tm="0">
                                          <p:val>
                                            <p:strVal val="#ppt_y-#ppt_h*1.125000"/>
                                          </p:val>
                                        </p:tav>
                                        <p:tav tm="100000">
                                          <p:val>
                                            <p:strVal val="#ppt_y"/>
                                          </p:val>
                                        </p:tav>
                                      </p:tavLst>
                                    </p:anim>
                                    <p:animEffect transition="in" filter="wipe(down)">
                                      <p:cBhvr>
                                        <p:cTn id="26" dur="1000"/>
                                        <p:tgtEl>
                                          <p:spTgt spid="30"/>
                                        </p:tgtEl>
                                      </p:cBhvr>
                                    </p:animEffect>
                                  </p:childTnLst>
                                  <p:subTnLst>
                                    <p:set>
                                      <p:cBhvr override="childStyle">
                                        <p:cTn dur="1" fill="hold" display="0" masterRel="nextClick" afterEffect="1"/>
                                        <p:tgtEl>
                                          <p:spTgt spid="30"/>
                                        </p:tgtEl>
                                        <p:attrNameLst>
                                          <p:attrName>style.visibility</p:attrName>
                                        </p:attrNameLst>
                                      </p:cBhvr>
                                      <p:to>
                                        <p:strVal val="hidden"/>
                                      </p:to>
                                    </p:set>
                                  </p:subTnLst>
                                </p:cTn>
                              </p:par>
                            </p:childTnLst>
                          </p:cTn>
                        </p:par>
                        <p:par>
                          <p:cTn id="27" fill="hold">
                            <p:stCondLst>
                              <p:cond delay="4000"/>
                            </p:stCondLst>
                            <p:childTnLst>
                              <p:par>
                                <p:cTn id="28" presetID="12" presetClass="entr" presetSubtype="1" repeatCount="0" fill="remove" nodeType="afterEffect">
                                  <p:stCondLst>
                                    <p:cond delay="0"/>
                                  </p:stCondLst>
                                  <p:childTnLst>
                                    <p:set>
                                      <p:cBhvr>
                                        <p:cTn id="29" dur="1" fill="hold">
                                          <p:stCondLst>
                                            <p:cond delay="0"/>
                                          </p:stCondLst>
                                        </p:cTn>
                                        <p:tgtEl>
                                          <p:spTgt spid="31"/>
                                        </p:tgtEl>
                                        <p:attrNameLst>
                                          <p:attrName>style.visibility</p:attrName>
                                        </p:attrNameLst>
                                      </p:cBhvr>
                                      <p:to>
                                        <p:strVal val="visible"/>
                                      </p:to>
                                    </p:set>
                                    <p:anim calcmode="lin" valueType="num">
                                      <p:cBhvr additive="base">
                                        <p:cTn id="30" dur="1000"/>
                                        <p:tgtEl>
                                          <p:spTgt spid="31"/>
                                        </p:tgtEl>
                                        <p:attrNameLst>
                                          <p:attrName>ppt_y</p:attrName>
                                        </p:attrNameLst>
                                      </p:cBhvr>
                                      <p:tavLst>
                                        <p:tav tm="0">
                                          <p:val>
                                            <p:strVal val="#ppt_y-#ppt_h*1.125000"/>
                                          </p:val>
                                        </p:tav>
                                        <p:tav tm="100000">
                                          <p:val>
                                            <p:strVal val="#ppt_y"/>
                                          </p:val>
                                        </p:tav>
                                      </p:tavLst>
                                    </p:anim>
                                    <p:animEffect transition="in" filter="wipe(down)">
                                      <p:cBhvr>
                                        <p:cTn id="31" dur="1000"/>
                                        <p:tgtEl>
                                          <p:spTgt spid="31"/>
                                        </p:tgtEl>
                                      </p:cBhvr>
                                    </p:animEffect>
                                  </p:childTnLst>
                                  <p:subTnLst>
                                    <p:set>
                                      <p:cBhvr override="childStyle">
                                        <p:cTn dur="1" fill="hold" display="0" masterRel="nextClick" afterEffect="1"/>
                                        <p:tgtEl>
                                          <p:spTgt spid="31"/>
                                        </p:tgtEl>
                                        <p:attrNameLst>
                                          <p:attrName>style.visibility</p:attrName>
                                        </p:attrNameLst>
                                      </p:cBhvr>
                                      <p:to>
                                        <p:strVal val="hidden"/>
                                      </p:to>
                                    </p:set>
                                  </p:subTnLst>
                                </p:cTn>
                              </p:par>
                            </p:childTnLst>
                          </p:cTn>
                        </p:par>
                        <p:par>
                          <p:cTn id="32" fill="hold">
                            <p:stCondLst>
                              <p:cond delay="5000"/>
                            </p:stCondLst>
                            <p:childTnLst>
                              <p:par>
                                <p:cTn id="33" presetID="12" presetClass="entr" presetSubtype="2" repeatCount="0" fill="remove" nodeType="afterEffect">
                                  <p:stCondLst>
                                    <p:cond delay="0"/>
                                  </p:stCondLst>
                                  <p:childTnLst>
                                    <p:set>
                                      <p:cBhvr>
                                        <p:cTn id="34" dur="1" fill="hold">
                                          <p:stCondLst>
                                            <p:cond delay="0"/>
                                          </p:stCondLst>
                                        </p:cTn>
                                        <p:tgtEl>
                                          <p:spTgt spid="32"/>
                                        </p:tgtEl>
                                        <p:attrNameLst>
                                          <p:attrName>style.visibility</p:attrName>
                                        </p:attrNameLst>
                                      </p:cBhvr>
                                      <p:to>
                                        <p:strVal val="visible"/>
                                      </p:to>
                                    </p:set>
                                    <p:anim calcmode="lin" valueType="num">
                                      <p:cBhvr additive="base">
                                        <p:cTn id="35" dur="1000"/>
                                        <p:tgtEl>
                                          <p:spTgt spid="32"/>
                                        </p:tgtEl>
                                        <p:attrNameLst>
                                          <p:attrName>ppt_x</p:attrName>
                                        </p:attrNameLst>
                                      </p:cBhvr>
                                      <p:tavLst>
                                        <p:tav tm="0">
                                          <p:val>
                                            <p:strVal val="#ppt_x+#ppt_w*1.125000"/>
                                          </p:val>
                                        </p:tav>
                                        <p:tav tm="100000">
                                          <p:val>
                                            <p:strVal val="#ppt_x"/>
                                          </p:val>
                                        </p:tav>
                                      </p:tavLst>
                                    </p:anim>
                                    <p:animEffect transition="in" filter="wipe(left)">
                                      <p:cBhvr>
                                        <p:cTn id="36" dur="1000"/>
                                        <p:tgtEl>
                                          <p:spTgt spid="32"/>
                                        </p:tgtEl>
                                      </p:cBhvr>
                                    </p:animEffect>
                                  </p:childTnLst>
                                  <p:subTnLst>
                                    <p:set>
                                      <p:cBhvr override="childStyle">
                                        <p:cTn dur="1" fill="hold" display="0" masterRel="nextClick" afterEffect="1"/>
                                        <p:tgtEl>
                                          <p:spTgt spid="32"/>
                                        </p:tgtEl>
                                        <p:attrNameLst>
                                          <p:attrName>style.visibility</p:attrName>
                                        </p:attrNameLst>
                                      </p:cBhvr>
                                      <p:to>
                                        <p:strVal val="hidden"/>
                                      </p:to>
                                    </p:set>
                                  </p:subTnLst>
                                </p:cTn>
                              </p:par>
                            </p:childTnLst>
                          </p:cTn>
                        </p:par>
                        <p:par>
                          <p:cTn id="37" fill="hold">
                            <p:stCondLst>
                              <p:cond delay="6000"/>
                            </p:stCondLst>
                            <p:childTnLst>
                              <p:par>
                                <p:cTn id="38" presetID="12" presetClass="entr" presetSubtype="2" repeatCount="0" fill="remove" nodeType="after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1000"/>
                                        <p:tgtEl>
                                          <p:spTgt spid="33"/>
                                        </p:tgtEl>
                                        <p:attrNameLst>
                                          <p:attrName>ppt_x</p:attrName>
                                        </p:attrNameLst>
                                      </p:cBhvr>
                                      <p:tavLst>
                                        <p:tav tm="0">
                                          <p:val>
                                            <p:strVal val="#ppt_x+#ppt_w*1.125000"/>
                                          </p:val>
                                        </p:tav>
                                        <p:tav tm="100000">
                                          <p:val>
                                            <p:strVal val="#ppt_x"/>
                                          </p:val>
                                        </p:tav>
                                      </p:tavLst>
                                    </p:anim>
                                    <p:animEffect transition="in" filter="wipe(left)">
                                      <p:cBhvr>
                                        <p:cTn id="41" dur="1000"/>
                                        <p:tgtEl>
                                          <p:spTgt spid="33"/>
                                        </p:tgtEl>
                                      </p:cBhvr>
                                    </p:animEffect>
                                  </p:childTnLst>
                                  <p:subTnLst>
                                    <p:set>
                                      <p:cBhvr override="childStyle">
                                        <p:cTn dur="1" fill="hold" display="0" masterRel="nextClick" afterEffect="1"/>
                                        <p:tgtEl>
                                          <p:spTgt spid="33"/>
                                        </p:tgtEl>
                                        <p:attrNameLst>
                                          <p:attrName>style.visibility</p:attrName>
                                        </p:attrNameLst>
                                      </p:cBhvr>
                                      <p:to>
                                        <p:strVal val="hidden"/>
                                      </p:to>
                                    </p:set>
                                  </p:subTnLst>
                                </p:cTn>
                              </p:par>
                            </p:childTnLst>
                          </p:cTn>
                        </p:par>
                        <p:par>
                          <p:cTn id="42" fill="hold">
                            <p:stCondLst>
                              <p:cond delay="7000"/>
                            </p:stCondLst>
                            <p:childTnLst>
                              <p:par>
                                <p:cTn id="43" presetID="12" presetClass="entr" presetSubtype="2" repeatCount="0" fill="remove" nodeType="afterEffect">
                                  <p:stCondLst>
                                    <p:cond delay="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1000"/>
                                        <p:tgtEl>
                                          <p:spTgt spid="34"/>
                                        </p:tgtEl>
                                        <p:attrNameLst>
                                          <p:attrName>ppt_x</p:attrName>
                                        </p:attrNameLst>
                                      </p:cBhvr>
                                      <p:tavLst>
                                        <p:tav tm="0">
                                          <p:val>
                                            <p:strVal val="#ppt_x+#ppt_w*1.125000"/>
                                          </p:val>
                                        </p:tav>
                                        <p:tav tm="100000">
                                          <p:val>
                                            <p:strVal val="#ppt_x"/>
                                          </p:val>
                                        </p:tav>
                                      </p:tavLst>
                                    </p:anim>
                                    <p:animEffect transition="in" filter="wipe(left)">
                                      <p:cBhvr>
                                        <p:cTn id="46" dur="1000"/>
                                        <p:tgtEl>
                                          <p:spTgt spid="34"/>
                                        </p:tgtEl>
                                      </p:cBhvr>
                                    </p:animEffect>
                                  </p:childTnLst>
                                  <p:subTnLst>
                                    <p:set>
                                      <p:cBhvr override="childStyle">
                                        <p:cTn dur="1" fill="hold" display="0" masterRel="nextClick" afterEffect="1"/>
                                        <p:tgtEl>
                                          <p:spTgt spid="3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Untertitel 22">
            <a:extLst>
              <a:ext uri="{FF2B5EF4-FFF2-40B4-BE49-F238E27FC236}">
                <a16:creationId xmlns:a16="http://schemas.microsoft.com/office/drawing/2014/main" id="{FB345167-C57C-AD00-E8B2-B7F0458C5AD2}"/>
              </a:ext>
            </a:extLst>
          </p:cNvPr>
          <p:cNvSpPr>
            <a:spLocks noGrp="1"/>
          </p:cNvSpPr>
          <p:nvPr>
            <p:ph type="subTitle" idx="1"/>
          </p:nvPr>
        </p:nvSpPr>
        <p:spPr/>
        <p:txBody>
          <a:bodyPr/>
          <a:lstStyle/>
          <a:p>
            <a:r>
              <a:rPr lang="de-DE" sz="3600" dirty="0"/>
              <a:t>First PICs </a:t>
            </a:r>
            <a:r>
              <a:rPr lang="de-DE" sz="3600" dirty="0" err="1"/>
              <a:t>arrive</a:t>
            </a:r>
            <a:r>
              <a:rPr lang="de-DE" dirty="0" err="1"/>
              <a:t>d</a:t>
            </a:r>
            <a:r>
              <a:rPr lang="de-DE" dirty="0"/>
              <a:t> in August!</a:t>
            </a:r>
          </a:p>
        </p:txBody>
      </p:sp>
      <p:sp>
        <p:nvSpPr>
          <p:cNvPr id="5" name="Titel 4"/>
          <p:cNvSpPr>
            <a:spLocks noGrp="1"/>
          </p:cNvSpPr>
          <p:nvPr>
            <p:ph type="title" idx="4294967295"/>
          </p:nvPr>
        </p:nvSpPr>
        <p:spPr>
          <a:xfrm>
            <a:off x="290917" y="-1227897"/>
            <a:ext cx="10167938" cy="777875"/>
          </a:xfrm>
        </p:spPr>
        <p:txBody>
          <a:bodyPr/>
          <a:lstStyle/>
          <a:p>
            <a:r>
              <a:rPr lang="de-DE" sz="3200" dirty="0"/>
              <a:t>                     Ion </a:t>
            </a:r>
            <a:r>
              <a:rPr lang="de-DE" sz="3200" dirty="0" err="1"/>
              <a:t>trap</a:t>
            </a:r>
            <a:r>
              <a:rPr lang="de-DE" sz="3200" dirty="0"/>
              <a:t> </a:t>
            </a:r>
            <a:r>
              <a:rPr lang="de-DE" sz="3200" dirty="0" err="1"/>
              <a:t>technology</a:t>
            </a:r>
            <a:r>
              <a:rPr lang="de-DE" sz="3200" dirty="0"/>
              <a:t> </a:t>
            </a:r>
            <a:r>
              <a:rPr lang="de-DE" sz="3200" dirty="0" err="1"/>
              <a:t>levels</a:t>
            </a:r>
            <a:endParaRPr lang="de-DE" sz="3200" dirty="0"/>
          </a:p>
        </p:txBody>
      </p:sp>
      <p:pic>
        <p:nvPicPr>
          <p:cNvPr id="6" name="Grafik 5">
            <a:extLst>
              <a:ext uri="{FF2B5EF4-FFF2-40B4-BE49-F238E27FC236}">
                <a16:creationId xmlns:a16="http://schemas.microsoft.com/office/drawing/2014/main" id="{DB2D1653-AF7F-4939-8928-CE362974D065}"/>
              </a:ext>
            </a:extLst>
          </p:cNvPr>
          <p:cNvPicPr>
            <a:picLocks noChangeAspect="1"/>
          </p:cNvPicPr>
          <p:nvPr/>
        </p:nvPicPr>
        <p:blipFill>
          <a:blip r:embed="rId2" cstate="screen">
            <a:extLst>
              <a:ext uri="{28A0092B-C50C-407E-A947-70E740481C1C}">
                <a14:useLocalDpi xmlns:a14="http://schemas.microsoft.com/office/drawing/2010/main"/>
              </a:ext>
            </a:extLst>
          </a:blip>
          <a:stretch/>
        </p:blipFill>
        <p:spPr bwMode="auto">
          <a:xfrm>
            <a:off x="-3113477" y="-845121"/>
            <a:ext cx="1900641" cy="735155"/>
          </a:xfrm>
          <a:prstGeom prst="rect">
            <a:avLst/>
          </a:prstGeom>
        </p:spPr>
      </p:pic>
      <p:pic>
        <p:nvPicPr>
          <p:cNvPr id="19" name="Grafik 18">
            <a:extLst>
              <a:ext uri="{FF2B5EF4-FFF2-40B4-BE49-F238E27FC236}">
                <a16:creationId xmlns:a16="http://schemas.microsoft.com/office/drawing/2014/main" id="{8B513424-888B-4505-8B7B-A0893A9121DA}"/>
              </a:ext>
            </a:extLst>
          </p:cNvPr>
          <p:cNvPicPr>
            <a:picLocks noChangeAspect="1"/>
          </p:cNvPicPr>
          <p:nvPr/>
        </p:nvPicPr>
        <p:blipFill>
          <a:blip r:embed="rId3" cstate="screen">
            <a:extLst>
              <a:ext uri="{28A0092B-C50C-407E-A947-70E740481C1C}">
                <a14:useLocalDpi xmlns:a14="http://schemas.microsoft.com/office/drawing/2010/main"/>
              </a:ext>
            </a:extLst>
          </a:blip>
          <a:stretch/>
        </p:blipFill>
        <p:spPr bwMode="auto">
          <a:xfrm>
            <a:off x="12570809" y="2042761"/>
            <a:ext cx="2464426" cy="1386239"/>
          </a:xfrm>
          <a:prstGeom prst="rect">
            <a:avLst/>
          </a:prstGeom>
          <a:ln>
            <a:noFill/>
          </a:ln>
          <a:effectLst>
            <a:softEdge rad="112500"/>
          </a:effectLst>
        </p:spPr>
      </p:pic>
      <p:pic>
        <p:nvPicPr>
          <p:cNvPr id="24" name="Picture 9">
            <a:extLst>
              <a:ext uri="{FF2B5EF4-FFF2-40B4-BE49-F238E27FC236}">
                <a16:creationId xmlns:a16="http://schemas.microsoft.com/office/drawing/2014/main" id="{EFB21275-4899-AA7B-DEAE-302CAA1C943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bwMode="auto">
          <a:xfrm>
            <a:off x="1806041" y="1505601"/>
            <a:ext cx="8877338" cy="3652599"/>
          </a:xfrm>
          <a:prstGeom prst="rect">
            <a:avLst/>
          </a:prstGeom>
        </p:spPr>
      </p:pic>
      <p:sp>
        <p:nvSpPr>
          <p:cNvPr id="4" name="Textfeld 3">
            <a:extLst>
              <a:ext uri="{FF2B5EF4-FFF2-40B4-BE49-F238E27FC236}">
                <a16:creationId xmlns:a16="http://schemas.microsoft.com/office/drawing/2014/main" id="{0D64AD36-76A9-0CBF-9785-9336A282AB2B}"/>
              </a:ext>
            </a:extLst>
          </p:cNvPr>
          <p:cNvSpPr txBox="1"/>
          <p:nvPr/>
        </p:nvSpPr>
        <p:spPr>
          <a:xfrm>
            <a:off x="4740078" y="5436496"/>
            <a:ext cx="3422732" cy="369332"/>
          </a:xfrm>
          <a:prstGeom prst="rect">
            <a:avLst/>
          </a:prstGeom>
          <a:noFill/>
        </p:spPr>
        <p:txBody>
          <a:bodyPr wrap="none" rtlCol="0">
            <a:spAutoFit/>
          </a:bodyPr>
          <a:lstStyle/>
          <a:p>
            <a:r>
              <a:rPr lang="de-DE" dirty="0"/>
              <a:t>Integrated </a:t>
            </a:r>
            <a:r>
              <a:rPr lang="de-DE" dirty="0" err="1"/>
              <a:t>ion</a:t>
            </a:r>
            <a:r>
              <a:rPr lang="de-DE" dirty="0"/>
              <a:t> </a:t>
            </a:r>
            <a:r>
              <a:rPr lang="de-DE" dirty="0" err="1"/>
              <a:t>trap</a:t>
            </a:r>
            <a:r>
              <a:rPr lang="de-DE" dirty="0"/>
              <a:t> PIC </a:t>
            </a:r>
            <a:r>
              <a:rPr lang="de-DE" dirty="0" err="1"/>
              <a:t>from</a:t>
            </a:r>
            <a:r>
              <a:rPr lang="de-DE" dirty="0"/>
              <a:t> </a:t>
            </a:r>
            <a:r>
              <a:rPr lang="de-DE" dirty="0" err="1"/>
              <a:t>LioniX</a:t>
            </a:r>
            <a:endParaRPr lang="de-DE" dirty="0"/>
          </a:p>
        </p:txBody>
      </p:sp>
    </p:spTree>
    <p:extLst>
      <p:ext uri="{BB962C8B-B14F-4D97-AF65-F5344CB8AC3E}">
        <p14:creationId xmlns:p14="http://schemas.microsoft.com/office/powerpoint/2010/main" val="1341439345"/>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hteck 6">
            <a:extLst>
              <a:ext uri="{FF2B5EF4-FFF2-40B4-BE49-F238E27FC236}">
                <a16:creationId xmlns:a16="http://schemas.microsoft.com/office/drawing/2014/main" id="{4592D16D-287B-4F9B-8DC5-A8B3231EBA8B}"/>
              </a:ext>
            </a:extLst>
          </p:cNvPr>
          <p:cNvSpPr/>
          <p:nvPr/>
        </p:nvSpPr>
        <p:spPr>
          <a:xfrm>
            <a:off x="-137160" y="-2133976"/>
            <a:ext cx="12192000" cy="923925"/>
          </a:xfrm>
          <a:prstGeom prst="rect">
            <a:avLst/>
          </a:prstGeom>
          <a:solidFill>
            <a:schemeClr val="accent1">
              <a:lumMod val="75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 name="Untertitel 4">
            <a:extLst>
              <a:ext uri="{FF2B5EF4-FFF2-40B4-BE49-F238E27FC236}">
                <a16:creationId xmlns:a16="http://schemas.microsoft.com/office/drawing/2014/main" id="{9BAEF71D-4560-D016-8C75-923ABB59F800}"/>
              </a:ext>
            </a:extLst>
          </p:cNvPr>
          <p:cNvSpPr>
            <a:spLocks noGrp="1"/>
          </p:cNvSpPr>
          <p:nvPr>
            <p:ph type="subTitle" idx="1"/>
          </p:nvPr>
        </p:nvSpPr>
        <p:spPr/>
        <p:txBody>
          <a:bodyPr/>
          <a:lstStyle/>
          <a:p>
            <a:r>
              <a:rPr lang="de-DE" u="sng" dirty="0"/>
              <a:t>Future Dream</a:t>
            </a:r>
            <a:r>
              <a:rPr lang="de-DE" dirty="0"/>
              <a:t>:   all </a:t>
            </a:r>
            <a:r>
              <a:rPr lang="de-DE" dirty="0" err="1"/>
              <a:t>optical</a:t>
            </a:r>
            <a:r>
              <a:rPr lang="de-DE" dirty="0"/>
              <a:t> </a:t>
            </a:r>
            <a:r>
              <a:rPr lang="de-DE" dirty="0" err="1"/>
              <a:t>integrated</a:t>
            </a:r>
            <a:r>
              <a:rPr lang="de-DE" dirty="0"/>
              <a:t> QT </a:t>
            </a:r>
            <a:r>
              <a:rPr lang="de-DE" dirty="0" err="1"/>
              <a:t>sensor</a:t>
            </a:r>
            <a:r>
              <a:rPr lang="de-DE" dirty="0"/>
              <a:t> </a:t>
            </a:r>
            <a:r>
              <a:rPr lang="de-DE" dirty="0" err="1"/>
              <a:t>platforms</a:t>
            </a:r>
            <a:endParaRPr lang="de-DE" dirty="0"/>
          </a:p>
        </p:txBody>
      </p:sp>
      <p:sp>
        <p:nvSpPr>
          <p:cNvPr id="2" name="Titel 1">
            <a:extLst>
              <a:ext uri="{FF2B5EF4-FFF2-40B4-BE49-F238E27FC236}">
                <a16:creationId xmlns:a16="http://schemas.microsoft.com/office/drawing/2014/main" id="{7E375E7E-9DD6-40DC-AD04-CF552B34AFEB}"/>
              </a:ext>
            </a:extLst>
          </p:cNvPr>
          <p:cNvSpPr>
            <a:spLocks noGrp="1"/>
          </p:cNvSpPr>
          <p:nvPr>
            <p:ph type="title" idx="4294967295"/>
          </p:nvPr>
        </p:nvSpPr>
        <p:spPr>
          <a:xfrm>
            <a:off x="838200" y="-2143741"/>
            <a:ext cx="10515600" cy="1325563"/>
          </a:xfrm>
        </p:spPr>
        <p:txBody>
          <a:bodyPr>
            <a:normAutofit/>
          </a:bodyPr>
          <a:lstStyle/>
          <a:p>
            <a:r>
              <a:rPr lang="de-DE" sz="3600" b="1" dirty="0">
                <a:solidFill>
                  <a:schemeClr val="bg2"/>
                </a:solidFill>
              </a:rPr>
              <a:t>The ALP-</a:t>
            </a:r>
            <a:r>
              <a:rPr lang="de-DE" sz="3600" b="1" dirty="0" err="1">
                <a:solidFill>
                  <a:schemeClr val="bg2"/>
                </a:solidFill>
              </a:rPr>
              <a:t>QuSense</a:t>
            </a:r>
            <a:r>
              <a:rPr lang="de-DE" sz="3600" b="1" dirty="0">
                <a:solidFill>
                  <a:schemeClr val="bg2"/>
                </a:solidFill>
              </a:rPr>
              <a:t> </a:t>
            </a:r>
            <a:r>
              <a:rPr lang="de-DE" sz="3600" b="1" dirty="0" err="1">
                <a:solidFill>
                  <a:schemeClr val="bg2"/>
                </a:solidFill>
              </a:rPr>
              <a:t>Platform</a:t>
            </a:r>
            <a:endParaRPr lang="de-DE" sz="3600" b="1" dirty="0">
              <a:solidFill>
                <a:schemeClr val="bg2"/>
              </a:solidFill>
            </a:endParaRPr>
          </a:p>
        </p:txBody>
      </p:sp>
      <p:pic>
        <p:nvPicPr>
          <p:cNvPr id="31" name="Grafik 30">
            <a:extLst>
              <a:ext uri="{FF2B5EF4-FFF2-40B4-BE49-F238E27FC236}">
                <a16:creationId xmlns:a16="http://schemas.microsoft.com/office/drawing/2014/main" id="{2C35BAC2-5BC6-44FF-ADAC-59ACF1840AE2}"/>
              </a:ext>
            </a:extLst>
          </p:cNvPr>
          <p:cNvPicPr>
            <a:picLocks noChangeAspect="1"/>
          </p:cNvPicPr>
          <p:nvPr/>
        </p:nvPicPr>
        <p:blipFill>
          <a:blip r:embed="rId2"/>
          <a:stretch/>
        </p:blipFill>
        <p:spPr bwMode="auto">
          <a:xfrm>
            <a:off x="3516836" y="2127916"/>
            <a:ext cx="5780645" cy="3235770"/>
          </a:xfrm>
          <a:prstGeom prst="rect">
            <a:avLst/>
          </a:prstGeom>
          <a:ln w="38100">
            <a:solidFill>
              <a:schemeClr val="accent1"/>
            </a:solidFill>
          </a:ln>
        </p:spPr>
      </p:pic>
      <p:pic>
        <p:nvPicPr>
          <p:cNvPr id="4" name="Grafik 3">
            <a:extLst>
              <a:ext uri="{FF2B5EF4-FFF2-40B4-BE49-F238E27FC236}">
                <a16:creationId xmlns:a16="http://schemas.microsoft.com/office/drawing/2014/main" id="{B732B279-1BC0-43F7-99A0-BAA4E7CDD0C7}"/>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573863" y="2127916"/>
            <a:ext cx="5676856" cy="3235769"/>
          </a:xfrm>
          <a:prstGeom prst="rect">
            <a:avLst/>
          </a:prstGeom>
        </p:spPr>
      </p:pic>
      <p:sp>
        <p:nvSpPr>
          <p:cNvPr id="3" name="Textfeld 2">
            <a:extLst>
              <a:ext uri="{FF2B5EF4-FFF2-40B4-BE49-F238E27FC236}">
                <a16:creationId xmlns:a16="http://schemas.microsoft.com/office/drawing/2014/main" id="{8E3EDC68-F85C-442D-9CA4-B120D7E643CD}"/>
              </a:ext>
            </a:extLst>
          </p:cNvPr>
          <p:cNvSpPr txBox="1"/>
          <p:nvPr/>
        </p:nvSpPr>
        <p:spPr>
          <a:xfrm flipH="1">
            <a:off x="4934881" y="1693660"/>
            <a:ext cx="3859075" cy="369332"/>
          </a:xfrm>
          <a:prstGeom prst="rect">
            <a:avLst/>
          </a:prstGeom>
          <a:noFill/>
        </p:spPr>
        <p:txBody>
          <a:bodyPr wrap="square" rtlCol="0">
            <a:spAutoFit/>
          </a:bodyPr>
          <a:lstStyle/>
          <a:p>
            <a:r>
              <a:rPr lang="de-DE" dirty="0"/>
              <a:t>Compact PIC-</a:t>
            </a:r>
            <a:r>
              <a:rPr lang="de-DE" dirty="0" err="1"/>
              <a:t>based</a:t>
            </a:r>
            <a:r>
              <a:rPr lang="de-DE" dirty="0"/>
              <a:t> Clocks</a:t>
            </a:r>
          </a:p>
        </p:txBody>
      </p:sp>
    </p:spTree>
    <p:extLst>
      <p:ext uri="{BB962C8B-B14F-4D97-AF65-F5344CB8AC3E}">
        <p14:creationId xmlns:p14="http://schemas.microsoft.com/office/powerpoint/2010/main" val="2665499718"/>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pSp>
        <p:nvGrpSpPr>
          <p:cNvPr id="38" name="Gruppieren 37">
            <a:extLst>
              <a:ext uri="{FF2B5EF4-FFF2-40B4-BE49-F238E27FC236}">
                <a16:creationId xmlns:a16="http://schemas.microsoft.com/office/drawing/2014/main" id="{3054F24D-6E81-47CC-A258-9C2602A15F11}"/>
              </a:ext>
            </a:extLst>
          </p:cNvPr>
          <p:cNvGrpSpPr/>
          <p:nvPr/>
        </p:nvGrpSpPr>
        <p:grpSpPr>
          <a:xfrm>
            <a:off x="-75151" y="1879670"/>
            <a:ext cx="4554855" cy="3254866"/>
            <a:chOff x="214853" y="2828702"/>
            <a:chExt cx="4554855" cy="3254866"/>
          </a:xfrm>
        </p:grpSpPr>
        <p:pic>
          <p:nvPicPr>
            <p:cNvPr id="4" name="Bild" descr="Bild">
              <a:extLst>
                <a:ext uri="{FF2B5EF4-FFF2-40B4-BE49-F238E27FC236}">
                  <a16:creationId xmlns:a16="http://schemas.microsoft.com/office/drawing/2014/main" id="{30EF00C5-C92D-4CF1-876C-74A8091FA09E}"/>
                </a:ext>
              </a:extLst>
            </p:cNvPr>
            <p:cNvPicPr>
              <a:picLocks noChangeAspect="1"/>
            </p:cNvPicPr>
            <p:nvPr/>
          </p:nvPicPr>
          <p:blipFill>
            <a:blip r:embed="rId2"/>
            <a:stretch>
              <a:fillRect/>
            </a:stretch>
          </p:blipFill>
          <p:spPr>
            <a:xfrm>
              <a:off x="214853" y="2828702"/>
              <a:ext cx="4545942" cy="3254866"/>
            </a:xfrm>
            <a:prstGeom prst="rect">
              <a:avLst/>
            </a:prstGeom>
            <a:ln w="12700" cap="flat">
              <a:noFill/>
              <a:miter lim="400000"/>
            </a:ln>
            <a:effectLst/>
          </p:spPr>
        </p:pic>
        <p:sp>
          <p:nvSpPr>
            <p:cNvPr id="28" name="Textfeld 27">
              <a:extLst>
                <a:ext uri="{FF2B5EF4-FFF2-40B4-BE49-F238E27FC236}">
                  <a16:creationId xmlns:a16="http://schemas.microsoft.com/office/drawing/2014/main" id="{E182AA97-C0D8-4682-B402-9FACA874DD5A}"/>
                </a:ext>
              </a:extLst>
            </p:cNvPr>
            <p:cNvSpPr txBox="1"/>
            <p:nvPr/>
          </p:nvSpPr>
          <p:spPr>
            <a:xfrm>
              <a:off x="3663008" y="4385041"/>
              <a:ext cx="1106700" cy="369332"/>
            </a:xfrm>
            <a:prstGeom prst="rect">
              <a:avLst/>
            </a:prstGeom>
            <a:noFill/>
          </p:spPr>
          <p:txBody>
            <a:bodyPr wrap="square">
              <a:spAutoFit/>
            </a:bodyPr>
            <a:lstStyle/>
            <a:p>
              <a:r>
                <a:rPr lang="de-DE" baseline="30000" dirty="0">
                  <a:solidFill>
                    <a:schemeClr val="bg2">
                      <a:lumMod val="90000"/>
                    </a:schemeClr>
                  </a:solidFill>
                  <a:latin typeface="Calibri" panose="020F0502020204030204" pitchFamily="34" charset="0"/>
                  <a:cs typeface="Calibri" panose="020F0502020204030204" pitchFamily="34" charset="0"/>
                </a:rPr>
                <a:t>©</a:t>
              </a:r>
              <a:r>
                <a:rPr lang="de-DE" dirty="0">
                  <a:solidFill>
                    <a:schemeClr val="bg2">
                      <a:lumMod val="90000"/>
                    </a:schemeClr>
                  </a:solidFill>
                  <a:latin typeface="Calibri" panose="020F0502020204030204" pitchFamily="34" charset="0"/>
                  <a:cs typeface="Calibri" panose="020F0502020204030204" pitchFamily="34" charset="0"/>
                </a:rPr>
                <a:t>S. Sauer</a:t>
              </a:r>
            </a:p>
          </p:txBody>
        </p:sp>
      </p:grpSp>
      <p:sp>
        <p:nvSpPr>
          <p:cNvPr id="46" name="Textfeld 45">
            <a:extLst>
              <a:ext uri="{FF2B5EF4-FFF2-40B4-BE49-F238E27FC236}">
                <a16:creationId xmlns:a16="http://schemas.microsoft.com/office/drawing/2014/main" id="{BD82C7F9-D9AC-4037-B997-7DC388154FA4}"/>
              </a:ext>
            </a:extLst>
          </p:cNvPr>
          <p:cNvSpPr txBox="1"/>
          <p:nvPr/>
        </p:nvSpPr>
        <p:spPr>
          <a:xfrm>
            <a:off x="9991134" y="3709261"/>
            <a:ext cx="806631" cy="646331"/>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Laser </a:t>
            </a:r>
          </a:p>
          <a:p>
            <a:r>
              <a:rPr lang="de-DE" dirty="0" err="1">
                <a:latin typeface="Calibri" panose="020F0502020204030204" pitchFamily="34" charset="0"/>
                <a:cs typeface="Calibri" panose="020F0502020204030204" pitchFamily="34" charset="0"/>
              </a:rPr>
              <a:t>beams</a:t>
            </a:r>
            <a:endParaRPr lang="de-DE" dirty="0">
              <a:latin typeface="Calibri" panose="020F0502020204030204" pitchFamily="34" charset="0"/>
              <a:cs typeface="Calibri" panose="020F0502020204030204" pitchFamily="34" charset="0"/>
            </a:endParaRPr>
          </a:p>
        </p:txBody>
      </p:sp>
      <p:sp>
        <p:nvSpPr>
          <p:cNvPr id="45" name="Textfeld 44">
            <a:extLst>
              <a:ext uri="{FF2B5EF4-FFF2-40B4-BE49-F238E27FC236}">
                <a16:creationId xmlns:a16="http://schemas.microsoft.com/office/drawing/2014/main" id="{33939F9C-B472-4E99-861B-31DEB0018936}"/>
              </a:ext>
            </a:extLst>
          </p:cNvPr>
          <p:cNvSpPr txBox="1"/>
          <p:nvPr/>
        </p:nvSpPr>
        <p:spPr>
          <a:xfrm>
            <a:off x="6850618" y="991479"/>
            <a:ext cx="4777502" cy="461665"/>
          </a:xfrm>
          <a:prstGeom prst="rect">
            <a:avLst/>
          </a:prstGeom>
          <a:noFill/>
        </p:spPr>
        <p:txBody>
          <a:bodyPr wrap="square">
            <a:spAutoFit/>
          </a:bodyPr>
          <a:lstStyle/>
          <a:p>
            <a:r>
              <a:rPr lang="de-DE" sz="2400" b="1" dirty="0" err="1">
                <a:solidFill>
                  <a:srgbClr val="333399"/>
                </a:solidFill>
                <a:latin typeface="Calibri" panose="020F0502020204030204" pitchFamily="34" charset="0"/>
                <a:cs typeface="Calibri" panose="020F0502020204030204" pitchFamily="34" charset="0"/>
              </a:rPr>
              <a:t>Optically</a:t>
            </a:r>
            <a:r>
              <a:rPr lang="de-DE" sz="2400" b="1" dirty="0">
                <a:solidFill>
                  <a:srgbClr val="333399"/>
                </a:solidFill>
                <a:latin typeface="Calibri" panose="020F0502020204030204" pitchFamily="34" charset="0"/>
                <a:cs typeface="Calibri" panose="020F0502020204030204" pitchFamily="34" charset="0"/>
              </a:rPr>
              <a:t> </a:t>
            </a:r>
            <a:r>
              <a:rPr lang="de-DE" sz="2400" b="1" dirty="0" err="1">
                <a:solidFill>
                  <a:srgbClr val="333399"/>
                </a:solidFill>
                <a:latin typeface="Calibri" panose="020F0502020204030204" pitchFamily="34" charset="0"/>
                <a:cs typeface="Calibri" panose="020F0502020204030204" pitchFamily="34" charset="0"/>
              </a:rPr>
              <a:t>integrated</a:t>
            </a:r>
            <a:r>
              <a:rPr lang="de-DE" sz="2400" b="1" dirty="0">
                <a:solidFill>
                  <a:srgbClr val="333399"/>
                </a:solidFill>
                <a:latin typeface="Calibri" panose="020F0502020204030204" pitchFamily="34" charset="0"/>
                <a:cs typeface="Calibri" panose="020F0502020204030204" pitchFamily="34" charset="0"/>
              </a:rPr>
              <a:t> </a:t>
            </a:r>
            <a:r>
              <a:rPr lang="de-DE" sz="2400" b="1" dirty="0" err="1">
                <a:solidFill>
                  <a:srgbClr val="333399"/>
                </a:solidFill>
                <a:latin typeface="Calibri" panose="020F0502020204030204" pitchFamily="34" charset="0"/>
                <a:cs typeface="Calibri" panose="020F0502020204030204" pitchFamily="34" charset="0"/>
              </a:rPr>
              <a:t>ion</a:t>
            </a:r>
            <a:r>
              <a:rPr lang="de-DE" sz="2400" b="1" dirty="0">
                <a:solidFill>
                  <a:srgbClr val="333399"/>
                </a:solidFill>
                <a:latin typeface="Calibri" panose="020F0502020204030204" pitchFamily="34" charset="0"/>
                <a:cs typeface="Calibri" panose="020F0502020204030204" pitchFamily="34" charset="0"/>
              </a:rPr>
              <a:t> traps</a:t>
            </a:r>
          </a:p>
        </p:txBody>
      </p:sp>
      <p:grpSp>
        <p:nvGrpSpPr>
          <p:cNvPr id="15" name="Gruppieren 14">
            <a:extLst>
              <a:ext uri="{FF2B5EF4-FFF2-40B4-BE49-F238E27FC236}">
                <a16:creationId xmlns:a16="http://schemas.microsoft.com/office/drawing/2014/main" id="{5DA953C7-4267-404B-B53F-B029932B850B}"/>
              </a:ext>
            </a:extLst>
          </p:cNvPr>
          <p:cNvGrpSpPr/>
          <p:nvPr/>
        </p:nvGrpSpPr>
        <p:grpSpPr>
          <a:xfrm>
            <a:off x="5782254" y="2795217"/>
            <a:ext cx="6782169" cy="2450206"/>
            <a:chOff x="7007372" y="4464219"/>
            <a:chExt cx="6782169" cy="2450206"/>
          </a:xfrm>
        </p:grpSpPr>
        <p:pic>
          <p:nvPicPr>
            <p:cNvPr id="3" name="Grafik 2">
              <a:extLst>
                <a:ext uri="{FF2B5EF4-FFF2-40B4-BE49-F238E27FC236}">
                  <a16:creationId xmlns:a16="http://schemas.microsoft.com/office/drawing/2014/main" id="{BE418C45-69EF-4C58-8D60-0A9547A649D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7372" y="4464219"/>
              <a:ext cx="6782169" cy="2450206"/>
            </a:xfrm>
            <a:prstGeom prst="rect">
              <a:avLst/>
            </a:prstGeom>
          </p:spPr>
        </p:pic>
        <p:sp>
          <p:nvSpPr>
            <p:cNvPr id="47" name="Textfeld 46">
              <a:extLst>
                <a:ext uri="{FF2B5EF4-FFF2-40B4-BE49-F238E27FC236}">
                  <a16:creationId xmlns:a16="http://schemas.microsoft.com/office/drawing/2014/main" id="{671EF31C-C102-4AE1-B2F3-2E470F2D5A73}"/>
                </a:ext>
              </a:extLst>
            </p:cNvPr>
            <p:cNvSpPr txBox="1"/>
            <p:nvPr/>
          </p:nvSpPr>
          <p:spPr>
            <a:xfrm>
              <a:off x="8229002" y="6132946"/>
              <a:ext cx="1357683" cy="276999"/>
            </a:xfrm>
            <a:prstGeom prst="rect">
              <a:avLst/>
            </a:prstGeom>
            <a:noFill/>
          </p:spPr>
          <p:txBody>
            <a:bodyPr wrap="square">
              <a:spAutoFit/>
            </a:bodyPr>
            <a:lstStyle/>
            <a:p>
              <a:r>
                <a:rPr lang="de-DE" sz="1200" baseline="30000" dirty="0">
                  <a:solidFill>
                    <a:schemeClr val="accent1">
                      <a:lumMod val="50000"/>
                    </a:schemeClr>
                  </a:solidFill>
                  <a:latin typeface="Calibri" panose="020F0502020204030204" pitchFamily="34" charset="0"/>
                  <a:cs typeface="Calibri" panose="020F0502020204030204" pitchFamily="34" charset="0"/>
                </a:rPr>
                <a:t>©</a:t>
              </a:r>
              <a:r>
                <a:rPr lang="de-DE" sz="1200" dirty="0" err="1">
                  <a:solidFill>
                    <a:schemeClr val="accent1">
                      <a:lumMod val="50000"/>
                    </a:schemeClr>
                  </a:solidFill>
                  <a:latin typeface="Calibri" panose="020F0502020204030204" pitchFamily="34" charset="0"/>
                  <a:cs typeface="Calibri" panose="020F0502020204030204" pitchFamily="34" charset="0"/>
                </a:rPr>
                <a:t>J.E.Jordan</a:t>
              </a:r>
              <a:endParaRPr lang="de-DE" sz="1200" dirty="0">
                <a:solidFill>
                  <a:schemeClr val="accent1">
                    <a:lumMod val="50000"/>
                  </a:schemeClr>
                </a:solidFill>
                <a:latin typeface="Calibri" panose="020F0502020204030204" pitchFamily="34" charset="0"/>
                <a:cs typeface="Calibri" panose="020F0502020204030204" pitchFamily="34" charset="0"/>
              </a:endParaRPr>
            </a:p>
          </p:txBody>
        </p:sp>
      </p:grpSp>
      <p:grpSp>
        <p:nvGrpSpPr>
          <p:cNvPr id="31" name="Gruppieren 30">
            <a:extLst>
              <a:ext uri="{FF2B5EF4-FFF2-40B4-BE49-F238E27FC236}">
                <a16:creationId xmlns:a16="http://schemas.microsoft.com/office/drawing/2014/main" id="{BEEEE733-8B22-4C20-AB8B-8A3ACB54FD43}"/>
              </a:ext>
            </a:extLst>
          </p:cNvPr>
          <p:cNvGrpSpPr/>
          <p:nvPr/>
        </p:nvGrpSpPr>
        <p:grpSpPr>
          <a:xfrm>
            <a:off x="3872531" y="2672683"/>
            <a:ext cx="2293289" cy="1400088"/>
            <a:chOff x="4837202" y="4178726"/>
            <a:chExt cx="2237607" cy="1263940"/>
          </a:xfrm>
        </p:grpSpPr>
        <p:sp>
          <p:nvSpPr>
            <p:cNvPr id="17" name="Ellipse 16">
              <a:extLst>
                <a:ext uri="{FF2B5EF4-FFF2-40B4-BE49-F238E27FC236}">
                  <a16:creationId xmlns:a16="http://schemas.microsoft.com/office/drawing/2014/main" id="{A0DEF8F8-238C-4934-9F3D-4E84382FACBC}"/>
                </a:ext>
              </a:extLst>
            </p:cNvPr>
            <p:cNvSpPr/>
            <p:nvPr/>
          </p:nvSpPr>
          <p:spPr>
            <a:xfrm>
              <a:off x="6939936" y="5318049"/>
              <a:ext cx="134873" cy="124617"/>
            </a:xfrm>
            <a:prstGeom prst="ellipse">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latin typeface="Calibri" panose="020F0502020204030204" pitchFamily="34" charset="0"/>
                <a:cs typeface="Calibri" panose="020F0502020204030204" pitchFamily="34" charset="0"/>
              </a:endParaRPr>
            </a:p>
          </p:txBody>
        </p:sp>
        <p:cxnSp>
          <p:nvCxnSpPr>
            <p:cNvPr id="19" name="Gerader Verbinder 18">
              <a:extLst>
                <a:ext uri="{FF2B5EF4-FFF2-40B4-BE49-F238E27FC236}">
                  <a16:creationId xmlns:a16="http://schemas.microsoft.com/office/drawing/2014/main" id="{36989D7F-35AE-440F-A503-AA0A9393B58A}"/>
                </a:ext>
              </a:extLst>
            </p:cNvPr>
            <p:cNvCxnSpPr>
              <a:cxnSpLocks/>
              <a:stCxn id="17" idx="1"/>
            </p:cNvCxnSpPr>
            <p:nvPr/>
          </p:nvCxnSpPr>
          <p:spPr>
            <a:xfrm flipH="1" flipV="1">
              <a:off x="4837202" y="4178726"/>
              <a:ext cx="2122485" cy="1157573"/>
            </a:xfrm>
            <a:prstGeom prst="line">
              <a:avLst/>
            </a:prstGeom>
          </p:spPr>
          <p:style>
            <a:lnRef idx="1">
              <a:schemeClr val="accent6"/>
            </a:lnRef>
            <a:fillRef idx="0">
              <a:schemeClr val="accent6"/>
            </a:fillRef>
            <a:effectRef idx="0">
              <a:schemeClr val="accent6"/>
            </a:effectRef>
            <a:fontRef idx="minor">
              <a:schemeClr val="tx1"/>
            </a:fontRef>
          </p:style>
        </p:cxnSp>
        <p:cxnSp>
          <p:nvCxnSpPr>
            <p:cNvPr id="24" name="Gerader Verbinder 23">
              <a:extLst>
                <a:ext uri="{FF2B5EF4-FFF2-40B4-BE49-F238E27FC236}">
                  <a16:creationId xmlns:a16="http://schemas.microsoft.com/office/drawing/2014/main" id="{B9AA95D8-A6D6-4E8E-9A91-E429832748F3}"/>
                </a:ext>
              </a:extLst>
            </p:cNvPr>
            <p:cNvCxnSpPr>
              <a:cxnSpLocks/>
              <a:stCxn id="17" idx="3"/>
            </p:cNvCxnSpPr>
            <p:nvPr/>
          </p:nvCxnSpPr>
          <p:spPr>
            <a:xfrm flipH="1" flipV="1">
              <a:off x="5280419" y="4772524"/>
              <a:ext cx="1679268" cy="651892"/>
            </a:xfrm>
            <a:prstGeom prst="line">
              <a:avLst/>
            </a:prstGeom>
          </p:spPr>
          <p:style>
            <a:lnRef idx="1">
              <a:schemeClr val="accent6"/>
            </a:lnRef>
            <a:fillRef idx="0">
              <a:schemeClr val="accent6"/>
            </a:fillRef>
            <a:effectRef idx="0">
              <a:schemeClr val="accent6"/>
            </a:effectRef>
            <a:fontRef idx="minor">
              <a:schemeClr val="tx1"/>
            </a:fontRef>
          </p:style>
        </p:cxnSp>
      </p:grpSp>
      <p:sp>
        <p:nvSpPr>
          <p:cNvPr id="36" name="Textfeld 35">
            <a:extLst>
              <a:ext uri="{FF2B5EF4-FFF2-40B4-BE49-F238E27FC236}">
                <a16:creationId xmlns:a16="http://schemas.microsoft.com/office/drawing/2014/main" id="{04657629-6104-4120-B1A0-5E65B706B12C}"/>
              </a:ext>
            </a:extLst>
          </p:cNvPr>
          <p:cNvSpPr txBox="1"/>
          <p:nvPr/>
        </p:nvSpPr>
        <p:spPr>
          <a:xfrm>
            <a:off x="4396489" y="4047733"/>
            <a:ext cx="1398524" cy="369332"/>
          </a:xfrm>
          <a:prstGeom prst="rect">
            <a:avLst/>
          </a:prstGeom>
          <a:noFill/>
        </p:spPr>
        <p:txBody>
          <a:bodyPr wrap="none" rtlCol="0">
            <a:spAutoFit/>
          </a:bodyPr>
          <a:lstStyle/>
          <a:p>
            <a:r>
              <a:rPr lang="de-DE" b="1" dirty="0">
                <a:latin typeface="Calibri" panose="020F0502020204030204" pitchFamily="34" charset="0"/>
                <a:cs typeface="Calibri" panose="020F0502020204030204" pitchFamily="34" charset="0"/>
              </a:rPr>
              <a:t>Array </a:t>
            </a:r>
            <a:r>
              <a:rPr lang="de-DE" b="1" dirty="0" err="1">
                <a:latin typeface="Calibri" panose="020F0502020204030204" pitchFamily="34" charset="0"/>
                <a:cs typeface="Calibri" panose="020F0502020204030204" pitchFamily="34" charset="0"/>
              </a:rPr>
              <a:t>of</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ions</a:t>
            </a:r>
            <a:endParaRPr lang="de-DE" b="1" dirty="0">
              <a:latin typeface="Calibri" panose="020F0502020204030204" pitchFamily="34" charset="0"/>
              <a:cs typeface="Calibri" panose="020F0502020204030204" pitchFamily="34" charset="0"/>
            </a:endParaRPr>
          </a:p>
        </p:txBody>
      </p:sp>
      <p:sp>
        <p:nvSpPr>
          <p:cNvPr id="42" name="Textfeld 41">
            <a:extLst>
              <a:ext uri="{FF2B5EF4-FFF2-40B4-BE49-F238E27FC236}">
                <a16:creationId xmlns:a16="http://schemas.microsoft.com/office/drawing/2014/main" id="{DF7B060A-C48F-41F1-948D-1C3D9D672A9B}"/>
              </a:ext>
            </a:extLst>
          </p:cNvPr>
          <p:cNvSpPr txBox="1"/>
          <p:nvPr/>
        </p:nvSpPr>
        <p:spPr>
          <a:xfrm>
            <a:off x="4396489" y="2494108"/>
            <a:ext cx="1901996" cy="369332"/>
          </a:xfrm>
          <a:prstGeom prst="rect">
            <a:avLst/>
          </a:prstGeom>
          <a:noFill/>
        </p:spPr>
        <p:txBody>
          <a:bodyPr wrap="none" rtlCol="0">
            <a:spAutoFit/>
          </a:bodyPr>
          <a:lstStyle/>
          <a:p>
            <a:r>
              <a:rPr lang="de-DE" b="1" dirty="0">
                <a:latin typeface="Calibri" panose="020F0502020204030204" pitchFamily="34" charset="0"/>
                <a:cs typeface="Calibri" panose="020F0502020204030204" pitchFamily="34" charset="0"/>
              </a:rPr>
              <a:t>Array </a:t>
            </a:r>
            <a:r>
              <a:rPr lang="de-DE" b="1" dirty="0" err="1">
                <a:latin typeface="Calibri" panose="020F0502020204030204" pitchFamily="34" charset="0"/>
                <a:cs typeface="Calibri" panose="020F0502020204030204" pitchFamily="34" charset="0"/>
              </a:rPr>
              <a:t>of</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detectors</a:t>
            </a:r>
            <a:endParaRPr lang="de-DE" b="1" dirty="0">
              <a:latin typeface="Calibri" panose="020F0502020204030204" pitchFamily="34" charset="0"/>
              <a:cs typeface="Calibri" panose="020F0502020204030204" pitchFamily="34" charset="0"/>
            </a:endParaRPr>
          </a:p>
        </p:txBody>
      </p:sp>
      <p:sp>
        <p:nvSpPr>
          <p:cNvPr id="18" name="Untertitel 2">
            <a:extLst>
              <a:ext uri="{FF2B5EF4-FFF2-40B4-BE49-F238E27FC236}">
                <a16:creationId xmlns:a16="http://schemas.microsoft.com/office/drawing/2014/main" id="{F164E726-1799-4079-A967-95306B21626F}"/>
              </a:ext>
            </a:extLst>
          </p:cNvPr>
          <p:cNvSpPr>
            <a:spLocks noGrp="1"/>
          </p:cNvSpPr>
          <p:nvPr>
            <p:ph type="subTitle" idx="1"/>
          </p:nvPr>
        </p:nvSpPr>
        <p:spPr>
          <a:xfrm>
            <a:off x="0" y="68478"/>
            <a:ext cx="12192000" cy="761020"/>
          </a:xfrm>
        </p:spPr>
        <p:txBody>
          <a:bodyPr/>
          <a:lstStyle/>
          <a:p>
            <a:r>
              <a:rPr lang="de-DE" altLang="de-DE" sz="3400" dirty="0">
                <a:solidFill>
                  <a:schemeClr val="bg1"/>
                </a:solidFill>
                <a:latin typeface="Calibri" panose="020F0502020204030204" pitchFamily="34" charset="0"/>
                <a:cs typeface="Calibri" panose="020F0502020204030204" pitchFamily="34" charset="0"/>
              </a:rPr>
              <a:t>Future Traps  - Clock on a Chip </a:t>
            </a:r>
            <a:endParaRPr lang="de-DE" sz="3400" dirty="0">
              <a:solidFill>
                <a:schemeClr val="bg1"/>
              </a:solidFill>
              <a:latin typeface="Calibri" panose="020F0502020204030204" pitchFamily="34" charset="0"/>
              <a:cs typeface="Calibri" panose="020F0502020204030204" pitchFamily="34" charset="0"/>
            </a:endParaRPr>
          </a:p>
        </p:txBody>
      </p:sp>
      <p:sp>
        <p:nvSpPr>
          <p:cNvPr id="20" name="Textfeld 19">
            <a:extLst>
              <a:ext uri="{FF2B5EF4-FFF2-40B4-BE49-F238E27FC236}">
                <a16:creationId xmlns:a16="http://schemas.microsoft.com/office/drawing/2014/main" id="{007BA6DC-087D-464E-921D-70FDE8DC0235}"/>
              </a:ext>
            </a:extLst>
          </p:cNvPr>
          <p:cNvSpPr txBox="1"/>
          <p:nvPr/>
        </p:nvSpPr>
        <p:spPr>
          <a:xfrm>
            <a:off x="167237" y="1566940"/>
            <a:ext cx="3903633" cy="369332"/>
          </a:xfrm>
          <a:prstGeom prst="rect">
            <a:avLst/>
          </a:prstGeom>
          <a:noFill/>
        </p:spPr>
        <p:txBody>
          <a:bodyPr wrap="none" rtlCol="0">
            <a:spAutoFit/>
          </a:bodyPr>
          <a:lstStyle/>
          <a:p>
            <a:r>
              <a:rPr lang="de-DE" b="1" dirty="0">
                <a:latin typeface="Calibri" panose="020F0502020204030204" pitchFamily="34" charset="0"/>
                <a:cs typeface="Calibri" panose="020F0502020204030204" pitchFamily="34" charset="0"/>
              </a:rPr>
              <a:t>Optical </a:t>
            </a:r>
            <a:r>
              <a:rPr lang="de-DE" b="1" dirty="0" err="1">
                <a:latin typeface="Calibri" panose="020F0502020204030204" pitchFamily="34" charset="0"/>
                <a:cs typeface="Calibri" panose="020F0502020204030204" pitchFamily="34" charset="0"/>
              </a:rPr>
              <a:t>waveguides</a:t>
            </a:r>
            <a:r>
              <a:rPr lang="de-DE" b="1" dirty="0">
                <a:latin typeface="Calibri" panose="020F0502020204030204" pitchFamily="34" charset="0"/>
                <a:cs typeface="Calibri" panose="020F0502020204030204" pitchFamily="34" charset="0"/>
              </a:rPr>
              <a:t> </a:t>
            </a:r>
            <a:r>
              <a:rPr lang="de-DE" b="1" dirty="0" err="1">
                <a:latin typeface="Calibri" panose="020F0502020204030204" pitchFamily="34" charset="0"/>
                <a:cs typeface="Calibri" panose="020F0502020204030204" pitchFamily="34" charset="0"/>
              </a:rPr>
              <a:t>with</a:t>
            </a:r>
            <a:r>
              <a:rPr lang="de-DE" b="1" dirty="0">
                <a:latin typeface="Calibri" panose="020F0502020204030204" pitchFamily="34" charset="0"/>
                <a:cs typeface="Calibri" panose="020F0502020204030204" pitchFamily="34" charset="0"/>
              </a:rPr>
              <a:t> Bragg-</a:t>
            </a:r>
            <a:r>
              <a:rPr lang="de-DE" b="1" dirty="0" err="1">
                <a:latin typeface="Calibri" panose="020F0502020204030204" pitchFamily="34" charset="0"/>
                <a:cs typeface="Calibri" panose="020F0502020204030204" pitchFamily="34" charset="0"/>
              </a:rPr>
              <a:t>coupler</a:t>
            </a:r>
            <a:endParaRPr lang="de-DE" b="1"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05508646"/>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9DBF58C7-9D9E-49B7-89F9-B2234969AED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2490285" y="871870"/>
            <a:ext cx="3812791" cy="2917686"/>
          </a:xfrm>
          <a:prstGeom prst="rect">
            <a:avLst/>
          </a:prstGeom>
          <a:effectLst>
            <a:outerShdw blurRad="50800" dist="38100" dir="2700000" algn="tl" rotWithShape="0">
              <a:prstClr val="black">
                <a:alpha val="40000"/>
              </a:prstClr>
            </a:outerShdw>
          </a:effectLst>
        </p:spPr>
      </p:pic>
      <p:sp>
        <p:nvSpPr>
          <p:cNvPr id="8" name="Textfeld 7">
            <a:extLst>
              <a:ext uri="{FF2B5EF4-FFF2-40B4-BE49-F238E27FC236}">
                <a16:creationId xmlns:a16="http://schemas.microsoft.com/office/drawing/2014/main" id="{7E2610C5-D885-43D6-82E8-BB467AA7FCFD}"/>
              </a:ext>
            </a:extLst>
          </p:cNvPr>
          <p:cNvSpPr txBox="1"/>
          <p:nvPr/>
        </p:nvSpPr>
        <p:spPr>
          <a:xfrm>
            <a:off x="236468" y="895439"/>
            <a:ext cx="4300216" cy="965970"/>
          </a:xfrm>
          <a:prstGeom prst="rect">
            <a:avLst/>
          </a:prstGeom>
          <a:noFill/>
        </p:spPr>
        <p:txBody>
          <a:bodyPr wrap="none" rtlCol="0">
            <a:spAutoFit/>
          </a:bodyPr>
          <a:lstStyle/>
          <a:p>
            <a:pPr>
              <a:lnSpc>
                <a:spcPct val="150000"/>
              </a:lnSpc>
            </a:pPr>
            <a:r>
              <a:rPr lang="de-DE" sz="2000" b="1" dirty="0" err="1">
                <a:latin typeface="Calibri" panose="020F0502020204030204" pitchFamily="34" charset="0"/>
                <a:cs typeface="Calibri" panose="020F0502020204030204" pitchFamily="34" charset="0"/>
                <a:sym typeface="Wingdings" panose="05000000000000000000" pitchFamily="2" charset="2"/>
              </a:rPr>
              <a:t>Direct</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fluorescence</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of</a:t>
            </a:r>
            <a:r>
              <a:rPr lang="de-DE" sz="2000" dirty="0">
                <a:latin typeface="Calibri" panose="020F0502020204030204" pitchFamily="34" charset="0"/>
                <a:cs typeface="Calibri" panose="020F0502020204030204" pitchFamily="34" charset="0"/>
                <a:sym typeface="Wingdings" panose="05000000000000000000" pitchFamily="2" charset="2"/>
              </a:rPr>
              <a:t> In</a:t>
            </a:r>
            <a:r>
              <a:rPr lang="de-DE" sz="2000" baseline="30000" dirty="0">
                <a:latin typeface="Calibri" panose="020F0502020204030204" pitchFamily="34" charset="0"/>
                <a:cs typeface="Calibri" panose="020F0502020204030204" pitchFamily="34" charset="0"/>
                <a:sym typeface="Wingdings" panose="05000000000000000000" pitchFamily="2" charset="2"/>
              </a:rPr>
              <a:t>+</a:t>
            </a:r>
            <a:r>
              <a:rPr lang="de-DE" sz="2000" dirty="0">
                <a:latin typeface="Calibri" panose="020F0502020204030204" pitchFamily="34" charset="0"/>
                <a:cs typeface="Calibri" panose="020F0502020204030204" pitchFamily="34" charset="0"/>
                <a:sym typeface="Wingdings" panose="05000000000000000000" pitchFamily="2" charset="2"/>
              </a:rPr>
              <a:t> (</a:t>
            </a:r>
            <a:r>
              <a:rPr lang="de-DE" sz="2000" dirty="0">
                <a:latin typeface="Symbol" panose="05050102010706020507" pitchFamily="18" charset="2"/>
                <a:cs typeface="Calibri" panose="020F0502020204030204" pitchFamily="34" charset="0"/>
                <a:sym typeface="Wingdings" panose="05000000000000000000" pitchFamily="2" charset="2"/>
              </a:rPr>
              <a:t>g</a:t>
            </a:r>
            <a:r>
              <a:rPr lang="de-DE" sz="2000" dirty="0">
                <a:latin typeface="Calibri" panose="020F0502020204030204" pitchFamily="34" charset="0"/>
                <a:cs typeface="Calibri" panose="020F0502020204030204" pitchFamily="34" charset="0"/>
                <a:sym typeface="Wingdings" panose="05000000000000000000" pitchFamily="2" charset="2"/>
              </a:rPr>
              <a:t> = 360 kHz) </a:t>
            </a:r>
          </a:p>
          <a:p>
            <a:pPr>
              <a:lnSpc>
                <a:spcPct val="150000"/>
              </a:lnSpc>
            </a:pPr>
            <a:r>
              <a:rPr lang="de-DE" sz="2000" dirty="0">
                <a:solidFill>
                  <a:schemeClr val="tx1"/>
                </a:solidFill>
                <a:latin typeface="Calibri" panose="020F0502020204030204" pitchFamily="34" charset="0"/>
                <a:cs typeface="Calibri" panose="020F0502020204030204" pitchFamily="34" charset="0"/>
                <a:sym typeface="Wingdings" panose="05000000000000000000" pitchFamily="2" charset="2"/>
              </a:rPr>
              <a:t> </a:t>
            </a:r>
            <a:r>
              <a:rPr lang="de-DE" sz="2000" dirty="0" err="1">
                <a:latin typeface="Calibri" panose="020F0502020204030204" pitchFamily="34" charset="0"/>
                <a:cs typeface="Calibri" panose="020F0502020204030204" pitchFamily="34" charset="0"/>
                <a:sym typeface="Wingdings" panose="05000000000000000000" pitchFamily="2" charset="2"/>
              </a:rPr>
              <a:t>d</a:t>
            </a:r>
            <a:r>
              <a:rPr lang="de-DE" sz="2000" dirty="0" err="1">
                <a:solidFill>
                  <a:schemeClr val="tx1"/>
                </a:solidFill>
                <a:latin typeface="Calibri" panose="020F0502020204030204" pitchFamily="34" charset="0"/>
                <a:cs typeface="Calibri" panose="020F0502020204030204" pitchFamily="34" charset="0"/>
                <a:sym typeface="Wingdings" panose="05000000000000000000" pitchFamily="2" charset="2"/>
              </a:rPr>
              <a:t>etection</a:t>
            </a:r>
            <a:r>
              <a:rPr lang="de-DE" sz="2000" dirty="0">
                <a:solidFill>
                  <a:schemeClr val="tx1"/>
                </a:solidFill>
                <a:latin typeface="Calibri" panose="020F0502020204030204" pitchFamily="34" charset="0"/>
                <a:cs typeface="Calibri" panose="020F0502020204030204" pitchFamily="34" charset="0"/>
                <a:sym typeface="Wingdings" panose="05000000000000000000" pitchFamily="2" charset="2"/>
              </a:rPr>
              <a:t> + </a:t>
            </a:r>
            <a:r>
              <a:rPr lang="de-DE" sz="2000" dirty="0" err="1">
                <a:latin typeface="Calibri" panose="020F0502020204030204" pitchFamily="34" charset="0"/>
                <a:cs typeface="Calibri" panose="020F0502020204030204" pitchFamily="34" charset="0"/>
                <a:sym typeface="Wingdings" panose="05000000000000000000" pitchFamily="2" charset="2"/>
              </a:rPr>
              <a:t>cooling</a:t>
            </a:r>
            <a:endParaRPr lang="de-DE" sz="2000" dirty="0">
              <a:solidFill>
                <a:schemeClr val="tx1"/>
              </a:solidFill>
              <a:latin typeface="Calibri" panose="020F0502020204030204" pitchFamily="34" charset="0"/>
              <a:cs typeface="Calibri" panose="020F0502020204030204" pitchFamily="34" charset="0"/>
            </a:endParaRPr>
          </a:p>
        </p:txBody>
      </p:sp>
      <p:sp>
        <p:nvSpPr>
          <p:cNvPr id="14" name="Rechteck 13">
            <a:extLst>
              <a:ext uri="{FF2B5EF4-FFF2-40B4-BE49-F238E27FC236}">
                <a16:creationId xmlns:a16="http://schemas.microsoft.com/office/drawing/2014/main" id="{17872F7A-E599-4D34-B81E-C60570C8C95D}"/>
              </a:ext>
            </a:extLst>
          </p:cNvPr>
          <p:cNvSpPr/>
          <p:nvPr/>
        </p:nvSpPr>
        <p:spPr>
          <a:xfrm>
            <a:off x="7260283" y="838569"/>
            <a:ext cx="4077142" cy="382092"/>
          </a:xfrm>
          <a:prstGeom prst="rect">
            <a:avLst/>
          </a:prstGeom>
        </p:spPr>
        <p:txBody>
          <a:bodyPr wrap="none">
            <a:spAutoFit/>
          </a:bodyPr>
          <a:lstStyle/>
          <a:p>
            <a:pPr>
              <a:lnSpc>
                <a:spcPct val="150000"/>
              </a:lnSpc>
            </a:pPr>
            <a:r>
              <a:rPr lang="de-DE" sz="1400" b="1" dirty="0">
                <a:solidFill>
                  <a:schemeClr val="tx1"/>
                </a:solidFill>
                <a:latin typeface="Calibri" panose="020F0502020204030204" pitchFamily="34" charset="0"/>
                <a:cs typeface="Calibri" panose="020F0502020204030204" pitchFamily="34" charset="0"/>
              </a:rPr>
              <a:t>In</a:t>
            </a:r>
            <a:r>
              <a:rPr lang="de-DE" sz="1400" b="1" baseline="30000" dirty="0">
                <a:solidFill>
                  <a:schemeClr val="tx1"/>
                </a:solidFill>
                <a:latin typeface="Calibri" panose="020F0502020204030204" pitchFamily="34" charset="0"/>
                <a:cs typeface="Calibri" panose="020F0502020204030204" pitchFamily="34" charset="0"/>
              </a:rPr>
              <a:t>+</a:t>
            </a:r>
            <a:r>
              <a:rPr lang="de-DE" sz="1400" b="1" dirty="0">
                <a:solidFill>
                  <a:schemeClr val="tx1"/>
                </a:solidFill>
                <a:latin typeface="Calibri" panose="020F0502020204030204" pitchFamily="34" charset="0"/>
                <a:cs typeface="Calibri" panose="020F0502020204030204" pitchFamily="34" charset="0"/>
              </a:rPr>
              <a:t> </a:t>
            </a:r>
            <a:r>
              <a:rPr lang="de-DE" sz="1400" b="1" dirty="0" err="1">
                <a:latin typeface="Calibri" panose="020F0502020204030204" pitchFamily="34" charset="0"/>
                <a:cs typeface="Calibri" panose="020F0502020204030204" pitchFamily="34" charset="0"/>
              </a:rPr>
              <a:t>d</a:t>
            </a:r>
            <a:r>
              <a:rPr lang="de-DE" sz="1400" b="1" dirty="0" err="1">
                <a:solidFill>
                  <a:schemeClr val="tx1"/>
                </a:solidFill>
                <a:latin typeface="Calibri" panose="020F0502020204030204" pitchFamily="34" charset="0"/>
                <a:cs typeface="Calibri" panose="020F0502020204030204" pitchFamily="34" charset="0"/>
              </a:rPr>
              <a:t>etection</a:t>
            </a:r>
            <a:r>
              <a:rPr lang="de-DE" sz="1400" b="1" dirty="0">
                <a:solidFill>
                  <a:schemeClr val="tx1"/>
                </a:solidFill>
                <a:latin typeface="Calibri" panose="020F0502020204030204" pitchFamily="34" charset="0"/>
                <a:cs typeface="Calibri" panose="020F0502020204030204" pitchFamily="34" charset="0"/>
              </a:rPr>
              <a:t> at 230 </a:t>
            </a:r>
            <a:r>
              <a:rPr lang="de-DE" sz="1400" b="1" dirty="0" err="1">
                <a:solidFill>
                  <a:schemeClr val="tx1"/>
                </a:solidFill>
                <a:latin typeface="Calibri" panose="020F0502020204030204" pitchFamily="34" charset="0"/>
                <a:cs typeface="Calibri" panose="020F0502020204030204" pitchFamily="34" charset="0"/>
              </a:rPr>
              <a:t>nm</a:t>
            </a:r>
            <a:r>
              <a:rPr lang="de-DE" sz="1400" b="1" dirty="0">
                <a:solidFill>
                  <a:schemeClr val="tx1"/>
                </a:solidFill>
                <a:latin typeface="Calibri" panose="020F0502020204030204" pitchFamily="34" charset="0"/>
                <a:cs typeface="Calibri" panose="020F0502020204030204" pitchFamily="34" charset="0"/>
              </a:rPr>
              <a:t> </a:t>
            </a:r>
            <a:r>
              <a:rPr lang="de-DE" sz="1400" b="1" dirty="0" err="1">
                <a:solidFill>
                  <a:schemeClr val="tx1"/>
                </a:solidFill>
                <a:latin typeface="Calibri" panose="020F0502020204030204" pitchFamily="34" charset="0"/>
                <a:cs typeface="Calibri" panose="020F0502020204030204" pitchFamily="34" charset="0"/>
              </a:rPr>
              <a:t>interleaved</a:t>
            </a:r>
            <a:r>
              <a:rPr lang="de-DE" sz="1400" b="1" dirty="0">
                <a:solidFill>
                  <a:schemeClr val="tx1"/>
                </a:solidFill>
                <a:latin typeface="Calibri" panose="020F0502020204030204" pitchFamily="34" charset="0"/>
                <a:cs typeface="Calibri" panose="020F0502020204030204" pitchFamily="34" charset="0"/>
              </a:rPr>
              <a:t> </a:t>
            </a:r>
            <a:r>
              <a:rPr lang="de-DE" sz="1400" b="1" dirty="0" err="1">
                <a:solidFill>
                  <a:schemeClr val="tx1"/>
                </a:solidFill>
                <a:latin typeface="Calibri" panose="020F0502020204030204" pitchFamily="34" charset="0"/>
                <a:cs typeface="Calibri" panose="020F0502020204030204" pitchFamily="34" charset="0"/>
              </a:rPr>
              <a:t>with</a:t>
            </a:r>
            <a:r>
              <a:rPr lang="de-DE" sz="1400" b="1" dirty="0">
                <a:solidFill>
                  <a:schemeClr val="tx1"/>
                </a:solidFill>
                <a:latin typeface="Calibri" panose="020F0502020204030204" pitchFamily="34" charset="0"/>
                <a:cs typeface="Calibri" panose="020F0502020204030204" pitchFamily="34" charset="0"/>
              </a:rPr>
              <a:t> </a:t>
            </a:r>
            <a:r>
              <a:rPr lang="de-DE" sz="1400" b="1" dirty="0" err="1">
                <a:solidFill>
                  <a:schemeClr val="tx1"/>
                </a:solidFill>
                <a:latin typeface="Calibri" panose="020F0502020204030204" pitchFamily="34" charset="0"/>
                <a:cs typeface="Calibri" panose="020F0502020204030204" pitchFamily="34" charset="0"/>
              </a:rPr>
              <a:t>Yb</a:t>
            </a:r>
            <a:r>
              <a:rPr lang="de-DE" sz="1400" b="1" baseline="30000" dirty="0">
                <a:solidFill>
                  <a:schemeClr val="tx1"/>
                </a:solidFill>
                <a:latin typeface="Calibri" panose="020F0502020204030204" pitchFamily="34" charset="0"/>
                <a:cs typeface="Calibri" panose="020F0502020204030204" pitchFamily="34" charset="0"/>
              </a:rPr>
              <a:t>+ </a:t>
            </a:r>
            <a:r>
              <a:rPr lang="de-DE" sz="1400" b="1" dirty="0" err="1">
                <a:latin typeface="Calibri" panose="020F0502020204030204" pitchFamily="34" charset="0"/>
                <a:cs typeface="Calibri" panose="020F0502020204030204" pitchFamily="34" charset="0"/>
              </a:rPr>
              <a:t>cooling</a:t>
            </a:r>
            <a:r>
              <a:rPr lang="de-DE" sz="1400" b="1" dirty="0">
                <a:latin typeface="Calibri" panose="020F0502020204030204" pitchFamily="34" charset="0"/>
                <a:cs typeface="Calibri" panose="020F0502020204030204" pitchFamily="34" charset="0"/>
              </a:rPr>
              <a:t> </a:t>
            </a:r>
            <a:endParaRPr lang="de-DE" sz="1400" b="1" dirty="0">
              <a:solidFill>
                <a:schemeClr val="tx1"/>
              </a:solidFill>
              <a:latin typeface="Calibri" panose="020F0502020204030204" pitchFamily="34" charset="0"/>
              <a:cs typeface="Calibri" panose="020F0502020204030204" pitchFamily="34" charset="0"/>
            </a:endParaRPr>
          </a:p>
        </p:txBody>
      </p:sp>
      <p:sp>
        <p:nvSpPr>
          <p:cNvPr id="18" name="Rechteck 17">
            <a:extLst>
              <a:ext uri="{FF2B5EF4-FFF2-40B4-BE49-F238E27FC236}">
                <a16:creationId xmlns:a16="http://schemas.microsoft.com/office/drawing/2014/main" id="{5D46AE87-4934-4380-96A2-E5C1FD150409}"/>
              </a:ext>
            </a:extLst>
          </p:cNvPr>
          <p:cNvSpPr/>
          <p:nvPr/>
        </p:nvSpPr>
        <p:spPr>
          <a:xfrm>
            <a:off x="1282700" y="1"/>
            <a:ext cx="9740900" cy="765175"/>
          </a:xfrm>
          <a:prstGeom prst="rect">
            <a:avLst/>
          </a:prstGeom>
          <a:solidFill>
            <a:srgbClr val="333399"/>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r>
              <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State-</a:t>
            </a:r>
            <a:r>
              <a:rPr 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of</a:t>
            </a:r>
            <a:r>
              <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the</a:t>
            </a:r>
            <a:r>
              <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-art </a:t>
            </a:r>
            <a:r>
              <a:rPr 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with</a:t>
            </a:r>
            <a:r>
              <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sz="3600" baseline="300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115</a:t>
            </a:r>
            <a:r>
              <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In</a:t>
            </a:r>
            <a:r>
              <a:rPr lang="de-DE" sz="3600" baseline="300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de-DE" sz="3600" dirty="0" err="1">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set-up</a:t>
            </a:r>
            <a:endParaRPr lang="de-DE" sz="3600" dirty="0">
              <a:solidFill>
                <a:schemeClr val="bg1"/>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endParaRPr>
          </a:p>
        </p:txBody>
      </p:sp>
      <p:grpSp>
        <p:nvGrpSpPr>
          <p:cNvPr id="4" name="Gruppieren 3">
            <a:extLst>
              <a:ext uri="{FF2B5EF4-FFF2-40B4-BE49-F238E27FC236}">
                <a16:creationId xmlns:a16="http://schemas.microsoft.com/office/drawing/2014/main" id="{FD0C9868-D6C6-4CA6-823D-905D02256959}"/>
              </a:ext>
            </a:extLst>
          </p:cNvPr>
          <p:cNvGrpSpPr/>
          <p:nvPr/>
        </p:nvGrpSpPr>
        <p:grpSpPr>
          <a:xfrm>
            <a:off x="3583462" y="1255440"/>
            <a:ext cx="2547538" cy="2235869"/>
            <a:chOff x="2016901" y="2930018"/>
            <a:chExt cx="2943224" cy="2551112"/>
          </a:xfrm>
        </p:grpSpPr>
        <p:cxnSp>
          <p:nvCxnSpPr>
            <p:cNvPr id="38" name="Gerade Verbindung 4">
              <a:extLst>
                <a:ext uri="{FF2B5EF4-FFF2-40B4-BE49-F238E27FC236}">
                  <a16:creationId xmlns:a16="http://schemas.microsoft.com/office/drawing/2014/main" id="{22651857-0777-4906-8D56-2B7E91C2BD93}"/>
                </a:ext>
              </a:extLst>
            </p:cNvPr>
            <p:cNvCxnSpPr/>
            <p:nvPr/>
          </p:nvCxnSpPr>
          <p:spPr>
            <a:xfrm>
              <a:off x="3620276" y="3303080"/>
              <a:ext cx="74771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Gerade Verbindung mit Pfeil 38">
              <a:extLst>
                <a:ext uri="{FF2B5EF4-FFF2-40B4-BE49-F238E27FC236}">
                  <a16:creationId xmlns:a16="http://schemas.microsoft.com/office/drawing/2014/main" id="{A6056D35-D33D-4BC1-A8AE-E4A55F655898}"/>
                </a:ext>
              </a:extLst>
            </p:cNvPr>
            <p:cNvCxnSpPr/>
            <p:nvPr/>
          </p:nvCxnSpPr>
          <p:spPr>
            <a:xfrm flipV="1">
              <a:off x="2951938" y="4015868"/>
              <a:ext cx="984250" cy="968375"/>
            </a:xfrm>
            <a:prstGeom prst="straightConnector1">
              <a:avLst/>
            </a:prstGeom>
            <a:ln w="76200">
              <a:solidFill>
                <a:schemeClr val="accent1">
                  <a:shade val="95000"/>
                  <a:satMod val="105000"/>
                  <a:alpha val="79000"/>
                </a:scheme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0" name="Gerade Verbindung mit Pfeil 39">
              <a:extLst>
                <a:ext uri="{FF2B5EF4-FFF2-40B4-BE49-F238E27FC236}">
                  <a16:creationId xmlns:a16="http://schemas.microsoft.com/office/drawing/2014/main" id="{57FE69A4-41EF-49BB-A80D-E4FC0FCDB099}"/>
                </a:ext>
              </a:extLst>
            </p:cNvPr>
            <p:cNvCxnSpPr/>
            <p:nvPr/>
          </p:nvCxnSpPr>
          <p:spPr>
            <a:xfrm flipV="1">
              <a:off x="2926539" y="3331655"/>
              <a:ext cx="1042987" cy="1663700"/>
            </a:xfrm>
            <a:prstGeom prst="straightConnector1">
              <a:avLst/>
            </a:prstGeom>
            <a:ln w="31750">
              <a:solidFill>
                <a:srgbClr val="7030A0">
                  <a:alpha val="62000"/>
                </a:srgbClr>
              </a:solidFill>
              <a:tailEnd type="stealth" w="lg" len="lg"/>
            </a:ln>
          </p:spPr>
          <p:style>
            <a:lnRef idx="1">
              <a:schemeClr val="accent1"/>
            </a:lnRef>
            <a:fillRef idx="0">
              <a:schemeClr val="accent1"/>
            </a:fillRef>
            <a:effectRef idx="0">
              <a:schemeClr val="accent1"/>
            </a:effectRef>
            <a:fontRef idx="minor">
              <a:schemeClr val="tx1"/>
            </a:fontRef>
          </p:style>
        </p:cxnSp>
        <p:cxnSp>
          <p:nvCxnSpPr>
            <p:cNvPr id="41" name="Gerade Verbindung 7">
              <a:extLst>
                <a:ext uri="{FF2B5EF4-FFF2-40B4-BE49-F238E27FC236}">
                  <a16:creationId xmlns:a16="http://schemas.microsoft.com/office/drawing/2014/main" id="{A5EC0D2D-A7BE-4C57-B247-2EF5A75104EF}"/>
                </a:ext>
              </a:extLst>
            </p:cNvPr>
            <p:cNvCxnSpPr/>
            <p:nvPr/>
          </p:nvCxnSpPr>
          <p:spPr>
            <a:xfrm>
              <a:off x="3620276" y="3987292"/>
              <a:ext cx="747713"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2" name="Gerade Verbindung 8">
              <a:extLst>
                <a:ext uri="{FF2B5EF4-FFF2-40B4-BE49-F238E27FC236}">
                  <a16:creationId xmlns:a16="http://schemas.microsoft.com/office/drawing/2014/main" id="{D87D16EF-9CF0-4FA5-969A-0E5FF09484F0}"/>
                </a:ext>
              </a:extLst>
            </p:cNvPr>
            <p:cNvCxnSpPr/>
            <p:nvPr/>
          </p:nvCxnSpPr>
          <p:spPr>
            <a:xfrm>
              <a:off x="2577288" y="4995355"/>
              <a:ext cx="747712" cy="0"/>
            </a:xfrm>
            <a:prstGeom prst="line">
              <a:avLst/>
            </a:prstGeom>
            <a:ln w="31750">
              <a:solidFill>
                <a:schemeClr val="tx1"/>
              </a:solidFill>
            </a:ln>
          </p:spPr>
          <p:style>
            <a:lnRef idx="1">
              <a:schemeClr val="accent1"/>
            </a:lnRef>
            <a:fillRef idx="0">
              <a:schemeClr val="accent1"/>
            </a:fillRef>
            <a:effectRef idx="0">
              <a:schemeClr val="accent1"/>
            </a:effectRef>
            <a:fontRef idx="minor">
              <a:schemeClr val="tx1"/>
            </a:fontRef>
          </p:style>
        </p:cxnSp>
        <p:sp>
          <p:nvSpPr>
            <p:cNvPr id="43" name="Textfeld 41">
              <a:extLst>
                <a:ext uri="{FF2B5EF4-FFF2-40B4-BE49-F238E27FC236}">
                  <a16:creationId xmlns:a16="http://schemas.microsoft.com/office/drawing/2014/main" id="{0F633531-00F9-4E3E-8704-F3A7777F22BB}"/>
                </a:ext>
              </a:extLst>
            </p:cNvPr>
            <p:cNvSpPr txBox="1">
              <a:spLocks noChangeArrowheads="1"/>
            </p:cNvSpPr>
            <p:nvPr/>
          </p:nvSpPr>
          <p:spPr bwMode="auto">
            <a:xfrm>
              <a:off x="2016901" y="5111242"/>
              <a:ext cx="14255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1</a:t>
              </a:r>
              <a:r>
                <a:rPr lang="de-DE" altLang="de-DE" sz="1800"/>
                <a:t>S</a:t>
              </a:r>
              <a:r>
                <a:rPr lang="de-DE" altLang="de-DE" sz="1800" baseline="-25000"/>
                <a:t>0</a:t>
              </a:r>
              <a:r>
                <a:rPr lang="de-DE" altLang="de-DE" sz="1800"/>
                <a:t>,  F = 9/2</a:t>
              </a:r>
            </a:p>
          </p:txBody>
        </p:sp>
        <p:sp>
          <p:nvSpPr>
            <p:cNvPr id="44" name="Textfeld 42">
              <a:extLst>
                <a:ext uri="{FF2B5EF4-FFF2-40B4-BE49-F238E27FC236}">
                  <a16:creationId xmlns:a16="http://schemas.microsoft.com/office/drawing/2014/main" id="{7A5579DF-4E8E-40E0-BAFE-4FAAFB52A9DC}"/>
                </a:ext>
              </a:extLst>
            </p:cNvPr>
            <p:cNvSpPr txBox="1">
              <a:spLocks noChangeArrowheads="1"/>
            </p:cNvSpPr>
            <p:nvPr/>
          </p:nvSpPr>
          <p:spPr bwMode="auto">
            <a:xfrm>
              <a:off x="4452125" y="3846006"/>
              <a:ext cx="5080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3</a:t>
              </a:r>
              <a:r>
                <a:rPr lang="de-DE" altLang="de-DE" sz="1800"/>
                <a:t>P</a:t>
              </a:r>
              <a:r>
                <a:rPr lang="de-DE" altLang="de-DE" sz="1800" baseline="-25000"/>
                <a:t>0</a:t>
              </a:r>
              <a:endParaRPr lang="de-DE" altLang="de-DE" sz="1800"/>
            </a:p>
          </p:txBody>
        </p:sp>
        <p:sp>
          <p:nvSpPr>
            <p:cNvPr id="45" name="Textfeld 43">
              <a:extLst>
                <a:ext uri="{FF2B5EF4-FFF2-40B4-BE49-F238E27FC236}">
                  <a16:creationId xmlns:a16="http://schemas.microsoft.com/office/drawing/2014/main" id="{4AE77BE8-558C-4F3A-90C4-834D50863139}"/>
                </a:ext>
              </a:extLst>
            </p:cNvPr>
            <p:cNvSpPr txBox="1">
              <a:spLocks noChangeArrowheads="1"/>
            </p:cNvSpPr>
            <p:nvPr/>
          </p:nvSpPr>
          <p:spPr bwMode="auto">
            <a:xfrm>
              <a:off x="4452125" y="3122105"/>
              <a:ext cx="5080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800" baseline="30000"/>
                <a:t>3</a:t>
              </a:r>
              <a:r>
                <a:rPr lang="de-DE" altLang="de-DE" sz="1800"/>
                <a:t>P</a:t>
              </a:r>
              <a:r>
                <a:rPr lang="de-DE" altLang="de-DE" sz="1800" baseline="-25000"/>
                <a:t>1</a:t>
              </a:r>
              <a:endParaRPr lang="de-DE" altLang="de-DE" sz="1800"/>
            </a:p>
          </p:txBody>
        </p:sp>
        <p:sp>
          <p:nvSpPr>
            <p:cNvPr id="46" name="Textfeld 44">
              <a:extLst>
                <a:ext uri="{FF2B5EF4-FFF2-40B4-BE49-F238E27FC236}">
                  <a16:creationId xmlns:a16="http://schemas.microsoft.com/office/drawing/2014/main" id="{F4094180-AFD3-4395-BC15-4DE8A5201754}"/>
                </a:ext>
              </a:extLst>
            </p:cNvPr>
            <p:cNvSpPr txBox="1">
              <a:spLocks noChangeArrowheads="1"/>
            </p:cNvSpPr>
            <p:nvPr/>
          </p:nvSpPr>
          <p:spPr bwMode="auto">
            <a:xfrm>
              <a:off x="3587939" y="4650686"/>
              <a:ext cx="930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t>236.5 nm</a:t>
              </a:r>
            </a:p>
          </p:txBody>
        </p:sp>
        <p:sp>
          <p:nvSpPr>
            <p:cNvPr id="47" name="Textfeld 45">
              <a:extLst>
                <a:ext uri="{FF2B5EF4-FFF2-40B4-BE49-F238E27FC236}">
                  <a16:creationId xmlns:a16="http://schemas.microsoft.com/office/drawing/2014/main" id="{E33296C5-F62E-4F16-9787-0AEC2F22669F}"/>
                </a:ext>
              </a:extLst>
            </p:cNvPr>
            <p:cNvSpPr txBox="1">
              <a:spLocks noChangeArrowheads="1"/>
            </p:cNvSpPr>
            <p:nvPr/>
          </p:nvSpPr>
          <p:spPr bwMode="auto">
            <a:xfrm>
              <a:off x="3836176" y="3460243"/>
              <a:ext cx="93027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a:t>230.5 nm</a:t>
              </a:r>
            </a:p>
          </p:txBody>
        </p:sp>
        <p:sp>
          <p:nvSpPr>
            <p:cNvPr id="49" name="Textfeld 47">
              <a:extLst>
                <a:ext uri="{FF2B5EF4-FFF2-40B4-BE49-F238E27FC236}">
                  <a16:creationId xmlns:a16="http://schemas.microsoft.com/office/drawing/2014/main" id="{C5A1F38E-6537-4A9C-B436-819E86DD8746}"/>
                </a:ext>
              </a:extLst>
            </p:cNvPr>
            <p:cNvSpPr txBox="1">
              <a:spLocks noChangeArrowheads="1"/>
            </p:cNvSpPr>
            <p:nvPr/>
          </p:nvSpPr>
          <p:spPr bwMode="auto">
            <a:xfrm>
              <a:off x="3442475" y="2930018"/>
              <a:ext cx="11191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b="1">
                  <a:latin typeface="Symbol" panose="05050102010706020507" pitchFamily="18" charset="2"/>
                </a:rPr>
                <a:t>g</a:t>
              </a:r>
              <a:r>
                <a:rPr lang="de-DE" altLang="de-DE" sz="1400" b="1"/>
                <a:t> = 360 kHz</a:t>
              </a:r>
            </a:p>
          </p:txBody>
        </p:sp>
        <p:sp>
          <p:nvSpPr>
            <p:cNvPr id="50" name="Textfeld 48">
              <a:extLst>
                <a:ext uri="{FF2B5EF4-FFF2-40B4-BE49-F238E27FC236}">
                  <a16:creationId xmlns:a16="http://schemas.microsoft.com/office/drawing/2014/main" id="{6D70E700-0107-4114-8FC9-259419D080BA}"/>
                </a:ext>
              </a:extLst>
            </p:cNvPr>
            <p:cNvSpPr txBox="1">
              <a:spLocks noChangeArrowheads="1"/>
            </p:cNvSpPr>
            <p:nvPr/>
          </p:nvSpPr>
          <p:spPr bwMode="auto">
            <a:xfrm>
              <a:off x="3606988" y="4368111"/>
              <a:ext cx="979488"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Arial" panose="020B0604020202020204" pitchFamily="34" charset="0"/>
                </a:defRPr>
              </a:lvl1pPr>
              <a:lvl2pPr marL="742950" indent="-285750">
                <a:spcBef>
                  <a:spcPct val="20000"/>
                </a:spcBef>
                <a:buFont typeface="Arial" panose="020B0604020202020204" pitchFamily="34" charset="0"/>
                <a:buChar char="–"/>
                <a:defRPr sz="2800">
                  <a:solidFill>
                    <a:schemeClr val="tx1"/>
                  </a:solidFill>
                  <a:latin typeface="Arial" panose="020B0604020202020204" pitchFamily="34" charset="0"/>
                </a:defRPr>
              </a:lvl2pPr>
              <a:lvl3pPr marL="1143000" indent="-228600">
                <a:spcBef>
                  <a:spcPct val="20000"/>
                </a:spcBef>
                <a:buFont typeface="Arial" panose="020B0604020202020204" pitchFamily="34" charset="0"/>
                <a:buChar char="•"/>
                <a:defRPr sz="24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eaLnBrk="1" hangingPunct="1">
                <a:spcBef>
                  <a:spcPct val="0"/>
                </a:spcBef>
                <a:buFontTx/>
                <a:buNone/>
              </a:pPr>
              <a:r>
                <a:rPr lang="de-DE" altLang="de-DE" sz="1400" b="1" dirty="0">
                  <a:latin typeface="Symbol" panose="05050102010706020507" pitchFamily="18" charset="2"/>
                </a:rPr>
                <a:t>g</a:t>
              </a:r>
              <a:r>
                <a:rPr lang="de-DE" altLang="de-DE" sz="1400" b="1" dirty="0"/>
                <a:t> = 0.8 Hz</a:t>
              </a:r>
            </a:p>
          </p:txBody>
        </p:sp>
      </p:grpSp>
      <p:pic>
        <p:nvPicPr>
          <p:cNvPr id="28" name="Picture 14">
            <a:extLst>
              <a:ext uri="{FF2B5EF4-FFF2-40B4-BE49-F238E27FC236}">
                <a16:creationId xmlns:a16="http://schemas.microsoft.com/office/drawing/2014/main" id="{E864E2AC-CAC1-40E4-B5F9-F5100D2211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2124" y="1180006"/>
            <a:ext cx="4705542" cy="2566660"/>
          </a:xfrm>
          <a:prstGeom prst="rect">
            <a:avLst/>
          </a:prstGeom>
        </p:spPr>
      </p:pic>
      <p:sp>
        <p:nvSpPr>
          <p:cNvPr id="2" name="Textfeld 1">
            <a:extLst>
              <a:ext uri="{FF2B5EF4-FFF2-40B4-BE49-F238E27FC236}">
                <a16:creationId xmlns:a16="http://schemas.microsoft.com/office/drawing/2014/main" id="{64615ABD-6594-497B-B253-34CC70FDCB5E}"/>
              </a:ext>
            </a:extLst>
          </p:cNvPr>
          <p:cNvSpPr txBox="1"/>
          <p:nvPr/>
        </p:nvSpPr>
        <p:spPr>
          <a:xfrm>
            <a:off x="7260283" y="1701865"/>
            <a:ext cx="2342501" cy="646331"/>
          </a:xfrm>
          <a:prstGeom prst="rect">
            <a:avLst/>
          </a:prstGeom>
          <a:noFill/>
        </p:spPr>
        <p:txBody>
          <a:bodyPr wrap="none" rtlCol="0">
            <a:spAutoFit/>
          </a:bodyPr>
          <a:lstStyle/>
          <a:p>
            <a:r>
              <a:rPr lang="de-DE" dirty="0">
                <a:latin typeface="Calibri" panose="020F0502020204030204" pitchFamily="34" charset="0"/>
                <a:cs typeface="Calibri" panose="020F0502020204030204" pitchFamily="34" charset="0"/>
              </a:rPr>
              <a:t>Single </a:t>
            </a:r>
            <a:r>
              <a:rPr lang="de-DE" dirty="0" err="1">
                <a:latin typeface="Calibri" panose="020F0502020204030204" pitchFamily="34" charset="0"/>
                <a:cs typeface="Calibri" panose="020F0502020204030204" pitchFamily="34" charset="0"/>
              </a:rPr>
              <a:t>ion</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fluorescence</a:t>
            </a:r>
            <a:br>
              <a:rPr lang="de-DE" dirty="0">
                <a:latin typeface="Calibri" panose="020F0502020204030204" pitchFamily="34" charset="0"/>
                <a:cs typeface="Calibri" panose="020F0502020204030204" pitchFamily="34" charset="0"/>
              </a:rPr>
            </a:br>
            <a:r>
              <a:rPr lang="de-DE" dirty="0">
                <a:latin typeface="Calibri" panose="020F0502020204030204" pitchFamily="34" charset="0"/>
                <a:cs typeface="Calibri" panose="020F0502020204030204" pitchFamily="34" charset="0"/>
              </a:rPr>
              <a:t>s=10</a:t>
            </a:r>
          </a:p>
        </p:txBody>
      </p:sp>
      <p:sp>
        <p:nvSpPr>
          <p:cNvPr id="3" name="Textfeld 2">
            <a:extLst>
              <a:ext uri="{FF2B5EF4-FFF2-40B4-BE49-F238E27FC236}">
                <a16:creationId xmlns:a16="http://schemas.microsoft.com/office/drawing/2014/main" id="{120AE0D0-0AB4-48D2-AEA2-249734E44B9E}"/>
              </a:ext>
            </a:extLst>
          </p:cNvPr>
          <p:cNvSpPr txBox="1"/>
          <p:nvPr/>
        </p:nvSpPr>
        <p:spPr>
          <a:xfrm>
            <a:off x="15534860" y="4100573"/>
            <a:ext cx="1345818" cy="369332"/>
          </a:xfrm>
          <a:prstGeom prst="rect">
            <a:avLst/>
          </a:prstGeom>
          <a:noFill/>
        </p:spPr>
        <p:txBody>
          <a:bodyPr wrap="none" rtlCol="0">
            <a:spAutoFit/>
          </a:bodyPr>
          <a:lstStyle/>
          <a:p>
            <a:r>
              <a:rPr lang="de-DE" dirty="0" err="1">
                <a:latin typeface="Calibri" panose="020F0502020204030204" pitchFamily="34" charset="0"/>
                <a:cs typeface="Calibri" panose="020F0502020204030204" pitchFamily="34" charset="0"/>
              </a:rPr>
              <a:t>red</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detuned</a:t>
            </a:r>
            <a:endParaRPr lang="de-DE" dirty="0">
              <a:latin typeface="Calibri" panose="020F0502020204030204" pitchFamily="34" charset="0"/>
              <a:cs typeface="Calibri" panose="020F0502020204030204" pitchFamily="34" charset="0"/>
            </a:endParaRPr>
          </a:p>
        </p:txBody>
      </p:sp>
      <p:sp>
        <p:nvSpPr>
          <p:cNvPr id="31" name="Textfeld 30">
            <a:extLst>
              <a:ext uri="{FF2B5EF4-FFF2-40B4-BE49-F238E27FC236}">
                <a16:creationId xmlns:a16="http://schemas.microsoft.com/office/drawing/2014/main" id="{4A49F767-3EFA-4F63-8271-8CFA956AE7DE}"/>
              </a:ext>
            </a:extLst>
          </p:cNvPr>
          <p:cNvSpPr txBox="1"/>
          <p:nvPr/>
        </p:nvSpPr>
        <p:spPr>
          <a:xfrm>
            <a:off x="12300047" y="4100573"/>
            <a:ext cx="1443408" cy="369332"/>
          </a:xfrm>
          <a:prstGeom prst="rect">
            <a:avLst/>
          </a:prstGeom>
          <a:noFill/>
        </p:spPr>
        <p:txBody>
          <a:bodyPr wrap="none" rtlCol="0">
            <a:spAutoFit/>
          </a:bodyPr>
          <a:lstStyle/>
          <a:p>
            <a:r>
              <a:rPr lang="de-DE" dirty="0" err="1">
                <a:latin typeface="Calibri" panose="020F0502020204030204" pitchFamily="34" charset="0"/>
                <a:cs typeface="Calibri" panose="020F0502020204030204" pitchFamily="34" charset="0"/>
              </a:rPr>
              <a:t>blue</a:t>
            </a:r>
            <a:r>
              <a:rPr lang="de-DE" dirty="0">
                <a:latin typeface="Calibri" panose="020F0502020204030204" pitchFamily="34" charset="0"/>
                <a:cs typeface="Calibri" panose="020F0502020204030204" pitchFamily="34" charset="0"/>
              </a:rPr>
              <a:t> </a:t>
            </a:r>
            <a:r>
              <a:rPr lang="de-DE" dirty="0" err="1">
                <a:latin typeface="Calibri" panose="020F0502020204030204" pitchFamily="34" charset="0"/>
                <a:cs typeface="Calibri" panose="020F0502020204030204" pitchFamily="34" charset="0"/>
              </a:rPr>
              <a:t>detuned</a:t>
            </a:r>
            <a:endParaRPr lang="de-DE" dirty="0">
              <a:latin typeface="Calibri" panose="020F0502020204030204" pitchFamily="34" charset="0"/>
              <a:cs typeface="Calibri" panose="020F0502020204030204" pitchFamily="34" charset="0"/>
            </a:endParaRPr>
          </a:p>
        </p:txBody>
      </p:sp>
      <p:sp>
        <p:nvSpPr>
          <p:cNvPr id="24" name="Textfeld 23">
            <a:extLst>
              <a:ext uri="{FF2B5EF4-FFF2-40B4-BE49-F238E27FC236}">
                <a16:creationId xmlns:a16="http://schemas.microsoft.com/office/drawing/2014/main" id="{95483A66-F34D-4E20-BA71-44495B524792}"/>
              </a:ext>
            </a:extLst>
          </p:cNvPr>
          <p:cNvSpPr txBox="1"/>
          <p:nvPr/>
        </p:nvSpPr>
        <p:spPr>
          <a:xfrm>
            <a:off x="236468" y="3262493"/>
            <a:ext cx="3234860" cy="707886"/>
          </a:xfrm>
          <a:prstGeom prst="rect">
            <a:avLst/>
          </a:prstGeom>
          <a:noFill/>
        </p:spPr>
        <p:txBody>
          <a:bodyPr wrap="none" rtlCol="0">
            <a:spAutoFit/>
          </a:bodyPr>
          <a:lstStyle/>
          <a:p>
            <a:r>
              <a:rPr lang="de-DE" sz="2000" b="1" dirty="0">
                <a:latin typeface="Calibri" panose="020F0502020204030204" pitchFamily="34" charset="0"/>
                <a:cs typeface="Calibri" panose="020F0502020204030204" pitchFamily="34" charset="0"/>
                <a:sym typeface="Wingdings" panose="05000000000000000000" pitchFamily="2" charset="2"/>
              </a:rPr>
              <a:t>2021: </a:t>
            </a:r>
            <a:br>
              <a:rPr lang="de-DE" sz="2000" b="1" dirty="0">
                <a:latin typeface="Calibri" panose="020F0502020204030204" pitchFamily="34" charset="0"/>
                <a:cs typeface="Calibri" panose="020F0502020204030204" pitchFamily="34" charset="0"/>
                <a:sym typeface="Wingdings" panose="05000000000000000000" pitchFamily="2" charset="2"/>
              </a:rPr>
            </a:br>
            <a:r>
              <a:rPr lang="de-DE" sz="2000" b="1" dirty="0">
                <a:latin typeface="Calibri" panose="020F0502020204030204" pitchFamily="34" charset="0"/>
                <a:cs typeface="Calibri" panose="020F0502020204030204" pitchFamily="34" charset="0"/>
                <a:sym typeface="Wingdings" panose="05000000000000000000" pitchFamily="2" charset="2"/>
              </a:rPr>
              <a:t>First </a:t>
            </a:r>
            <a:r>
              <a:rPr lang="de-DE" sz="2000" b="1" dirty="0" err="1">
                <a:latin typeface="Calibri" panose="020F0502020204030204" pitchFamily="34" charset="0"/>
                <a:cs typeface="Calibri" panose="020F0502020204030204" pitchFamily="34" charset="0"/>
                <a:sym typeface="Wingdings" panose="05000000000000000000" pitchFamily="2" charset="2"/>
              </a:rPr>
              <a:t>scans</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of</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clock</a:t>
            </a:r>
            <a:r>
              <a:rPr lang="de-DE" sz="2000" b="1" dirty="0">
                <a:latin typeface="Calibri" panose="020F0502020204030204" pitchFamily="34" charset="0"/>
                <a:cs typeface="Calibri" panose="020F0502020204030204" pitchFamily="34" charset="0"/>
                <a:sym typeface="Wingdings" panose="05000000000000000000" pitchFamily="2" charset="2"/>
              </a:rPr>
              <a:t> </a:t>
            </a:r>
            <a:r>
              <a:rPr lang="de-DE" sz="2000" b="1" dirty="0" err="1">
                <a:latin typeface="Calibri" panose="020F0502020204030204" pitchFamily="34" charset="0"/>
                <a:cs typeface="Calibri" panose="020F0502020204030204" pitchFamily="34" charset="0"/>
                <a:sym typeface="Wingdings" panose="05000000000000000000" pitchFamily="2" charset="2"/>
              </a:rPr>
              <a:t>transition</a:t>
            </a:r>
            <a:endParaRPr lang="de-DE" sz="2000" dirty="0">
              <a:solidFill>
                <a:schemeClr val="tx1"/>
              </a:solidFill>
              <a:latin typeface="Calibri" panose="020F0502020204030204" pitchFamily="34" charset="0"/>
              <a:cs typeface="Calibri" panose="020F0502020204030204" pitchFamily="34" charset="0"/>
              <a:sym typeface="Wingdings" panose="05000000000000000000" pitchFamily="2" charset="2"/>
            </a:endParaRPr>
          </a:p>
        </p:txBody>
      </p:sp>
      <p:pic>
        <p:nvPicPr>
          <p:cNvPr id="25" name="Picture 9">
            <a:extLst>
              <a:ext uri="{FF2B5EF4-FFF2-40B4-BE49-F238E27FC236}">
                <a16:creationId xmlns:a16="http://schemas.microsoft.com/office/drawing/2014/main" id="{6AF549DD-8F50-47CF-87D1-E6109B89AC4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422" y="4100573"/>
            <a:ext cx="4420375" cy="2645665"/>
          </a:xfrm>
          <a:prstGeom prst="rect">
            <a:avLst/>
          </a:prstGeom>
        </p:spPr>
      </p:pic>
      <p:sp>
        <p:nvSpPr>
          <p:cNvPr id="26" name="Ellipse 25">
            <a:extLst>
              <a:ext uri="{FF2B5EF4-FFF2-40B4-BE49-F238E27FC236}">
                <a16:creationId xmlns:a16="http://schemas.microsoft.com/office/drawing/2014/main" id="{762247CC-2D22-4D61-A717-D05A1F7C5FAA}"/>
              </a:ext>
            </a:extLst>
          </p:cNvPr>
          <p:cNvSpPr/>
          <p:nvPr/>
        </p:nvSpPr>
        <p:spPr>
          <a:xfrm>
            <a:off x="486192" y="4094938"/>
            <a:ext cx="659236" cy="215712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29" name="Picture 4">
            <a:extLst>
              <a:ext uri="{FF2B5EF4-FFF2-40B4-BE49-F238E27FC236}">
                <a16:creationId xmlns:a16="http://schemas.microsoft.com/office/drawing/2014/main" id="{1B3ECDA4-1835-4401-982A-AA2ABB185B1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284137" y="4223412"/>
            <a:ext cx="3739464" cy="2671045"/>
          </a:xfrm>
          <a:prstGeom prst="rect">
            <a:avLst/>
          </a:prstGeom>
        </p:spPr>
      </p:pic>
      <p:sp>
        <p:nvSpPr>
          <p:cNvPr id="30" name="Textfeld 29">
            <a:extLst>
              <a:ext uri="{FF2B5EF4-FFF2-40B4-BE49-F238E27FC236}">
                <a16:creationId xmlns:a16="http://schemas.microsoft.com/office/drawing/2014/main" id="{2C0EB934-FF6D-48EF-9B6D-DECB04A74E36}"/>
              </a:ext>
            </a:extLst>
          </p:cNvPr>
          <p:cNvSpPr txBox="1"/>
          <p:nvPr/>
        </p:nvSpPr>
        <p:spPr>
          <a:xfrm>
            <a:off x="7800858" y="5301417"/>
            <a:ext cx="1005403" cy="646331"/>
          </a:xfrm>
          <a:prstGeom prst="rect">
            <a:avLst/>
          </a:prstGeom>
          <a:noFill/>
        </p:spPr>
        <p:txBody>
          <a:bodyPr wrap="none" rtlCol="0">
            <a:spAutoFit/>
          </a:bodyPr>
          <a:lstStyle/>
          <a:p>
            <a:r>
              <a:rPr lang="de-DE" dirty="0">
                <a:solidFill>
                  <a:srgbClr val="FF0000"/>
                </a:solidFill>
                <a:latin typeface="+mn-lt"/>
              </a:rPr>
              <a:t>120 </a:t>
            </a:r>
            <a:r>
              <a:rPr lang="de-DE" dirty="0" err="1">
                <a:solidFill>
                  <a:srgbClr val="FF0000"/>
                </a:solidFill>
                <a:latin typeface="+mn-lt"/>
              </a:rPr>
              <a:t>ms</a:t>
            </a:r>
            <a:r>
              <a:rPr lang="de-DE" dirty="0">
                <a:solidFill>
                  <a:srgbClr val="FF0000"/>
                </a:solidFill>
                <a:latin typeface="+mn-lt"/>
              </a:rPr>
              <a:t> </a:t>
            </a:r>
          </a:p>
          <a:p>
            <a:r>
              <a:rPr lang="de-DE" dirty="0" err="1">
                <a:solidFill>
                  <a:srgbClr val="FF0000"/>
                </a:solidFill>
              </a:rPr>
              <a:t>pulses</a:t>
            </a:r>
            <a:endParaRPr lang="de-DE" dirty="0">
              <a:solidFill>
                <a:srgbClr val="FF0000"/>
              </a:solidFill>
              <a:latin typeface="+mn-lt"/>
            </a:endParaRPr>
          </a:p>
        </p:txBody>
      </p:sp>
      <p:sp>
        <p:nvSpPr>
          <p:cNvPr id="32" name="Rechteck 31">
            <a:extLst>
              <a:ext uri="{FF2B5EF4-FFF2-40B4-BE49-F238E27FC236}">
                <a16:creationId xmlns:a16="http://schemas.microsoft.com/office/drawing/2014/main" id="{0E8DF218-2CF5-4A9C-BC21-94FCE50321E4}"/>
              </a:ext>
            </a:extLst>
          </p:cNvPr>
          <p:cNvSpPr/>
          <p:nvPr/>
        </p:nvSpPr>
        <p:spPr>
          <a:xfrm>
            <a:off x="7831002" y="3903433"/>
            <a:ext cx="3032369" cy="382092"/>
          </a:xfrm>
          <a:prstGeom prst="rect">
            <a:avLst/>
          </a:prstGeom>
          <a:solidFill>
            <a:schemeClr val="bg1"/>
          </a:solidFill>
        </p:spPr>
        <p:txBody>
          <a:bodyPr wrap="none">
            <a:spAutoFit/>
          </a:bodyPr>
          <a:lstStyle/>
          <a:p>
            <a:pPr>
              <a:lnSpc>
                <a:spcPct val="150000"/>
              </a:lnSpc>
            </a:pPr>
            <a:r>
              <a:rPr lang="de-DE" sz="1400" b="1" dirty="0">
                <a:solidFill>
                  <a:schemeClr val="tx1"/>
                </a:solidFill>
                <a:latin typeface="Calibri" panose="020F0502020204030204" pitchFamily="34" charset="0"/>
                <a:cs typeface="Calibri" panose="020F0502020204030204" pitchFamily="34" charset="0"/>
              </a:rPr>
              <a:t>Signal </a:t>
            </a:r>
            <a:r>
              <a:rPr lang="de-DE" sz="1400" b="1" dirty="0" err="1">
                <a:solidFill>
                  <a:schemeClr val="tx1"/>
                </a:solidFill>
                <a:latin typeface="Calibri" panose="020F0502020204030204" pitchFamily="34" charset="0"/>
                <a:cs typeface="Calibri" panose="020F0502020204030204" pitchFamily="34" charset="0"/>
              </a:rPr>
              <a:t>of</a:t>
            </a:r>
            <a:r>
              <a:rPr lang="de-DE" sz="1400" b="1" dirty="0">
                <a:solidFill>
                  <a:schemeClr val="tx1"/>
                </a:solidFill>
                <a:latin typeface="Calibri" panose="020F0502020204030204" pitchFamily="34" charset="0"/>
                <a:cs typeface="Calibri" panose="020F0502020204030204" pitchFamily="34" charset="0"/>
              </a:rPr>
              <a:t> In</a:t>
            </a:r>
            <a:r>
              <a:rPr lang="de-DE" sz="1400" b="1" baseline="30000" dirty="0">
                <a:solidFill>
                  <a:schemeClr val="tx1"/>
                </a:solidFill>
                <a:latin typeface="Calibri" panose="020F0502020204030204" pitchFamily="34" charset="0"/>
                <a:cs typeface="Calibri" panose="020F0502020204030204" pitchFamily="34" charset="0"/>
              </a:rPr>
              <a:t>+</a:t>
            </a:r>
            <a:r>
              <a:rPr lang="de-DE" sz="1400" b="1" dirty="0">
                <a:solidFill>
                  <a:schemeClr val="tx1"/>
                </a:solidFill>
                <a:latin typeface="Calibri" panose="020F0502020204030204" pitchFamily="34" charset="0"/>
                <a:cs typeface="Calibri" panose="020F0502020204030204" pitchFamily="34" charset="0"/>
              </a:rPr>
              <a:t> </a:t>
            </a:r>
            <a:r>
              <a:rPr lang="de-DE" sz="1400" b="1" dirty="0" err="1">
                <a:solidFill>
                  <a:schemeClr val="tx1"/>
                </a:solidFill>
                <a:latin typeface="Calibri" panose="020F0502020204030204" pitchFamily="34" charset="0"/>
                <a:cs typeface="Calibri" panose="020F0502020204030204" pitchFamily="34" charset="0"/>
              </a:rPr>
              <a:t>clock</a:t>
            </a:r>
            <a:r>
              <a:rPr lang="de-DE" sz="1400" b="1" dirty="0">
                <a:solidFill>
                  <a:schemeClr val="tx1"/>
                </a:solidFill>
                <a:latin typeface="Calibri" panose="020F0502020204030204" pitchFamily="34" charset="0"/>
                <a:cs typeface="Calibri" panose="020F0502020204030204" pitchFamily="34" charset="0"/>
              </a:rPr>
              <a:t> </a:t>
            </a:r>
            <a:r>
              <a:rPr lang="de-DE" sz="1400" b="1" dirty="0" err="1">
                <a:solidFill>
                  <a:schemeClr val="tx1"/>
                </a:solidFill>
                <a:latin typeface="Calibri" panose="020F0502020204030204" pitchFamily="34" charset="0"/>
                <a:cs typeface="Calibri" panose="020F0502020204030204" pitchFamily="34" charset="0"/>
              </a:rPr>
              <a:t>transition</a:t>
            </a:r>
            <a:r>
              <a:rPr lang="de-DE" sz="1400" b="1" dirty="0">
                <a:solidFill>
                  <a:schemeClr val="tx1"/>
                </a:solidFill>
                <a:latin typeface="Calibri" panose="020F0502020204030204" pitchFamily="34" charset="0"/>
                <a:cs typeface="Calibri" panose="020F0502020204030204" pitchFamily="34" charset="0"/>
              </a:rPr>
              <a:t> at 236 </a:t>
            </a:r>
            <a:r>
              <a:rPr lang="de-DE" sz="1400" b="1" dirty="0" err="1">
                <a:solidFill>
                  <a:schemeClr val="tx1"/>
                </a:solidFill>
                <a:latin typeface="Calibri" panose="020F0502020204030204" pitchFamily="34" charset="0"/>
                <a:cs typeface="Calibri" panose="020F0502020204030204" pitchFamily="34" charset="0"/>
              </a:rPr>
              <a:t>nm</a:t>
            </a:r>
            <a:endParaRPr lang="de-DE" sz="1400" b="1" dirty="0">
              <a:solidFill>
                <a:schemeClr val="tx1"/>
              </a:solidFill>
              <a:latin typeface="Calibri" panose="020F0502020204030204" pitchFamily="34" charset="0"/>
              <a:cs typeface="Calibri" panose="020F0502020204030204" pitchFamily="34" charset="0"/>
            </a:endParaRPr>
          </a:p>
        </p:txBody>
      </p:sp>
      <p:sp>
        <p:nvSpPr>
          <p:cNvPr id="33" name="Ellipse 32">
            <a:extLst>
              <a:ext uri="{FF2B5EF4-FFF2-40B4-BE49-F238E27FC236}">
                <a16:creationId xmlns:a16="http://schemas.microsoft.com/office/drawing/2014/main" id="{A5C860AC-E8EC-446C-8A69-21ACED0A5301}"/>
              </a:ext>
            </a:extLst>
          </p:cNvPr>
          <p:cNvSpPr/>
          <p:nvPr/>
        </p:nvSpPr>
        <p:spPr>
          <a:xfrm>
            <a:off x="3971728" y="4589111"/>
            <a:ext cx="659236" cy="2157127"/>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3891693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17.7"/>
</p:tagLst>
</file>

<file path=ppt/tags/tag2.xml><?xml version="1.0" encoding="utf-8"?>
<p:tagLst xmlns:a="http://schemas.openxmlformats.org/drawingml/2006/main" xmlns:r="http://schemas.openxmlformats.org/officeDocument/2006/relationships" xmlns:p="http://schemas.openxmlformats.org/presentationml/2006/main">
  <p:tag name="TIMING" val="|17.7"/>
</p:tagLst>
</file>

<file path=ppt/tags/tag3.xml><?xml version="1.0" encoding="utf-8"?>
<p:tagLst xmlns:a="http://schemas.openxmlformats.org/drawingml/2006/main" xmlns:r="http://schemas.openxmlformats.org/officeDocument/2006/relationships" xmlns:p="http://schemas.openxmlformats.org/presentationml/2006/main">
  <p:tag name="TIMING" val="|0.4"/>
</p:tagLst>
</file>

<file path=ppt/tags/tag4.xml><?xml version="1.0" encoding="utf-8"?>
<p:tagLst xmlns:a="http://schemas.openxmlformats.org/drawingml/2006/main" xmlns:r="http://schemas.openxmlformats.org/officeDocument/2006/relationships" xmlns:p="http://schemas.openxmlformats.org/presentationml/2006/main">
  <p:tag name="TIMING" val="|0.4"/>
</p:tagLst>
</file>

<file path=ppt/tags/tag5.xml><?xml version="1.0" encoding="utf-8"?>
<p:tagLst xmlns:a="http://schemas.openxmlformats.org/drawingml/2006/main" xmlns:r="http://schemas.openxmlformats.org/officeDocument/2006/relationships" xmlns:p="http://schemas.openxmlformats.org/presentationml/2006/main">
  <p:tag name="TIMING" val="|0.4"/>
</p:tagLst>
</file>

<file path=ppt/theme/theme1.xml><?xml version="1.0" encoding="utf-8"?>
<a:theme xmlns:a="http://schemas.openxmlformats.org/drawingml/2006/main" name="2_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2_Larissa-Design">
      <a:majorFont>
        <a:latin typeface=""/>
        <a:ea typeface=""/>
        <a:cs typeface=""/>
      </a:majorFont>
      <a:minorFont>
        <a:latin typeface=""/>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EDD486657F8A544695DE750778235E79" ma:contentTypeVersion="11" ma:contentTypeDescription="Ein neues Dokument erstellen." ma:contentTypeScope="" ma:versionID="0733745d1c699ac8aac4cfe3d2a708c4">
  <xsd:schema xmlns:xsd="http://www.w3.org/2001/XMLSchema" xmlns:xs="http://www.w3.org/2001/XMLSchema" xmlns:p="http://schemas.microsoft.com/office/2006/metadata/properties" xmlns:ns3="3c766472-28c3-4f5a-9de4-6540278521b2" targetNamespace="http://schemas.microsoft.com/office/2006/metadata/properties" ma:root="true" ma:fieldsID="13bbc396d9ada0ab3a63e18158b7552b" ns3:_="">
    <xsd:import namespace="3c766472-28c3-4f5a-9de4-6540278521b2"/>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GenerationTime" minOccurs="0"/>
                <xsd:element ref="ns3:MediaServiceEventHashCode" minOccurs="0"/>
                <xsd:element ref="ns3:MediaServiceAutoKeyPoints" minOccurs="0"/>
                <xsd:element ref="ns3:MediaServiceKeyPoints" minOccurs="0"/>
                <xsd:element ref="ns3:MediaServiceLocation" minOccurs="0"/>
                <xsd:element ref="ns3: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c766472-28c3-4f5a-9de4-6540278521b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18"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C32C558-D384-4390-9847-76A57B66B76C}">
  <ds:schemaRefs>
    <ds:schemaRef ds:uri="http://schemas.microsoft.com/sharepoint/v3/contenttype/forms"/>
  </ds:schemaRefs>
</ds:datastoreItem>
</file>

<file path=customXml/itemProps2.xml><?xml version="1.0" encoding="utf-8"?>
<ds:datastoreItem xmlns:ds="http://schemas.openxmlformats.org/officeDocument/2006/customXml" ds:itemID="{C5107A2F-BC08-4F29-960F-F5603B7CA0AF}">
  <ds:schemaRefs>
    <ds:schemaRef ds:uri="http://purl.org/dc/elements/1.1/"/>
    <ds:schemaRef ds:uri="http://schemas.microsoft.com/office/infopath/2007/PartnerControls"/>
    <ds:schemaRef ds:uri="http://purl.org/dc/terms/"/>
    <ds:schemaRef ds:uri="http://schemas.openxmlformats.org/package/2006/metadata/core-properties"/>
    <ds:schemaRef ds:uri="http://purl.org/dc/dcmitype/"/>
    <ds:schemaRef ds:uri="http://schemas.microsoft.com/office/2006/documentManagement/types"/>
    <ds:schemaRef ds:uri="3c766472-28c3-4f5a-9de4-6540278521b2"/>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5B4F63F0-C7BF-400C-887C-A559112580D4}">
  <ds:schemaRefs>
    <ds:schemaRef ds:uri="3c766472-28c3-4f5a-9de4-6540278521b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otalTime>0</TotalTime>
  <Words>8092</Words>
  <Application>Microsoft Office PowerPoint</Application>
  <PresentationFormat>Breitbild</PresentationFormat>
  <Paragraphs>1211</Paragraphs>
  <Slides>105</Slides>
  <Notes>89</Notes>
  <HiddenSlides>28</HiddenSlides>
  <MMClips>4</MMClips>
  <ScaleCrop>false</ScaleCrop>
  <HeadingPairs>
    <vt:vector size="8" baseType="variant">
      <vt:variant>
        <vt:lpstr>Verwendete Schriftarten</vt:lpstr>
      </vt:variant>
      <vt:variant>
        <vt:i4>15</vt:i4>
      </vt:variant>
      <vt:variant>
        <vt:lpstr>Design</vt:lpstr>
      </vt:variant>
      <vt:variant>
        <vt:i4>1</vt:i4>
      </vt:variant>
      <vt:variant>
        <vt:lpstr>Eingebettete OLE-Server</vt:lpstr>
      </vt:variant>
      <vt:variant>
        <vt:i4>4</vt:i4>
      </vt:variant>
      <vt:variant>
        <vt:lpstr>Folientitel</vt:lpstr>
      </vt:variant>
      <vt:variant>
        <vt:i4>105</vt:i4>
      </vt:variant>
    </vt:vector>
  </HeadingPairs>
  <TitlesOfParts>
    <vt:vector size="125" baseType="lpstr">
      <vt:lpstr>Arial</vt:lpstr>
      <vt:lpstr>Calibri</vt:lpstr>
      <vt:lpstr>Cambria Math</vt:lpstr>
      <vt:lpstr>CMMI8</vt:lpstr>
      <vt:lpstr>CMR10</vt:lpstr>
      <vt:lpstr>CMR6</vt:lpstr>
      <vt:lpstr>CMR7</vt:lpstr>
      <vt:lpstr>CMR8</vt:lpstr>
      <vt:lpstr>Comic Sans MS</vt:lpstr>
      <vt:lpstr>Lancelot</vt:lpstr>
      <vt:lpstr>Open Sans</vt:lpstr>
      <vt:lpstr>Roboto Condensed Light</vt:lpstr>
      <vt:lpstr>Symbol</vt:lpstr>
      <vt:lpstr>Times New Roman</vt:lpstr>
      <vt:lpstr>Wingdings</vt:lpstr>
      <vt:lpstr>2_Larissa-Design</vt:lpstr>
      <vt:lpstr>Formel</vt:lpstr>
      <vt:lpstr>Bitmap</vt:lpstr>
      <vt:lpstr>Acrobat Document</vt:lpstr>
      <vt:lpstr>Graph</vt:lpstr>
      <vt:lpstr>"A Multi-ion Clock with In+/Yb+ Coulomb Crystals"</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                     Ion trap technology levels</vt:lpstr>
      <vt:lpstr>Nanofabrikation von PICs</vt:lpstr>
      <vt:lpstr>TEST measurements</vt:lpstr>
      <vt:lpstr>                     Ion trap technology levels</vt:lpstr>
      <vt:lpstr>The ALP-QuSense Platform</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Company>PTB Braunschweig &amp; Berlin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Microtraps</dc:title>
  <dc:creator>mehlst01</dc:creator>
  <cp:lastModifiedBy>Tanja Mehlstäubler</cp:lastModifiedBy>
  <cp:revision>146</cp:revision>
  <cp:lastPrinted>2023-02-09T17:48:45Z</cp:lastPrinted>
  <dcterms:created xsi:type="dcterms:W3CDTF">2012-01-12T20:51:05Z</dcterms:created>
  <dcterms:modified xsi:type="dcterms:W3CDTF">2023-10-16T01:59:22Z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0x010100EDD486657F8A544695DE750778235E79</vt:lpwstr>
  </property>
</Properties>
</file>