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09" r:id="rId1"/>
    <p:sldMasterId id="2147483729" r:id="rId2"/>
  </p:sldMasterIdLst>
  <p:notesMasterIdLst>
    <p:notesMasterId r:id="rId46"/>
  </p:notesMasterIdLst>
  <p:handoutMasterIdLst>
    <p:handoutMasterId r:id="rId47"/>
  </p:handoutMasterIdLst>
  <p:sldIdLst>
    <p:sldId id="493" r:id="rId3"/>
    <p:sldId id="1496" r:id="rId4"/>
    <p:sldId id="5615" r:id="rId5"/>
    <p:sldId id="5337" r:id="rId6"/>
    <p:sldId id="690" r:id="rId7"/>
    <p:sldId id="637" r:id="rId8"/>
    <p:sldId id="1523" r:id="rId9"/>
    <p:sldId id="299" r:id="rId10"/>
    <p:sldId id="5310" r:id="rId11"/>
    <p:sldId id="5355" r:id="rId12"/>
    <p:sldId id="5388" r:id="rId13"/>
    <p:sldId id="5640" r:id="rId14"/>
    <p:sldId id="5641" r:id="rId15"/>
    <p:sldId id="5642" r:id="rId16"/>
    <p:sldId id="5643" r:id="rId17"/>
    <p:sldId id="5645" r:id="rId18"/>
    <p:sldId id="5646" r:id="rId19"/>
    <p:sldId id="5647" r:id="rId20"/>
    <p:sldId id="5650" r:id="rId21"/>
    <p:sldId id="5648" r:id="rId22"/>
    <p:sldId id="5590" r:id="rId23"/>
    <p:sldId id="5339" r:id="rId24"/>
    <p:sldId id="5340" r:id="rId25"/>
    <p:sldId id="5341" r:id="rId26"/>
    <p:sldId id="5348" r:id="rId27"/>
    <p:sldId id="1506" r:id="rId28"/>
    <p:sldId id="5596" r:id="rId29"/>
    <p:sldId id="5597" r:id="rId30"/>
    <p:sldId id="5598" r:id="rId31"/>
    <p:sldId id="5599" r:id="rId32"/>
    <p:sldId id="5600" r:id="rId33"/>
    <p:sldId id="5601" r:id="rId34"/>
    <p:sldId id="5376" r:id="rId35"/>
    <p:sldId id="5330" r:id="rId36"/>
    <p:sldId id="5607" r:id="rId37"/>
    <p:sldId id="5617" r:id="rId38"/>
    <p:sldId id="5612" r:id="rId39"/>
    <p:sldId id="5578" r:id="rId40"/>
    <p:sldId id="5582" r:id="rId41"/>
    <p:sldId id="5583" r:id="rId42"/>
    <p:sldId id="5585" r:id="rId43"/>
    <p:sldId id="5579" r:id="rId44"/>
    <p:sldId id="537" r:id="rId45"/>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05" userDrawn="1">
          <p15:clr>
            <a:srgbClr val="A4A3A4"/>
          </p15:clr>
        </p15:guide>
        <p15:guide id="2" orient="horz" pos="4002" userDrawn="1">
          <p15:clr>
            <a:srgbClr val="A4A3A4"/>
          </p15:clr>
        </p15:guide>
        <p15:guide id="3" pos="3840" userDrawn="1">
          <p15:clr>
            <a:srgbClr val="A4A3A4"/>
          </p15:clr>
        </p15:guide>
      </p15:sldGuideLst>
    </p:ext>
    <p:ext uri="{2D200454-40CA-4A62-9FC3-DE9A4176ACB9}">
      <p15:notesGuideLst xmlns:p15="http://schemas.microsoft.com/office/powerpoint/2012/main">
        <p15:guide id="1" orient="horz" pos="2932">
          <p15:clr>
            <a:srgbClr val="A4A3A4"/>
          </p15:clr>
        </p15:guide>
        <p15:guide id="2" pos="221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rrmann, Cynthia A."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0F4F97"/>
    <a:srgbClr val="F6CE86"/>
    <a:srgbClr val="AEF8E5"/>
    <a:srgbClr val="0A8464"/>
    <a:srgbClr val="0DB78A"/>
    <a:srgbClr val="D68F10"/>
    <a:srgbClr val="F1B13D"/>
    <a:srgbClr val="10D6A2"/>
    <a:srgbClr val="2DEFBC"/>
    <a:srgbClr val="11D9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53" autoAdjust="0"/>
    <p:restoredTop sz="96327" autoAdjust="0"/>
  </p:normalViewPr>
  <p:slideViewPr>
    <p:cSldViewPr snapToGrid="0">
      <p:cViewPr varScale="1">
        <p:scale>
          <a:sx n="149" d="100"/>
          <a:sy n="149" d="100"/>
        </p:scale>
        <p:origin x="184" y="1328"/>
      </p:cViewPr>
      <p:guideLst>
        <p:guide orient="horz" pos="905"/>
        <p:guide orient="horz" pos="4002"/>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 d="1"/>
        <a:sy n="1" d="1"/>
      </p:scale>
      <p:origin x="0" y="0"/>
    </p:cViewPr>
  </p:sorterViewPr>
  <p:notesViewPr>
    <p:cSldViewPr snapToObjects="1">
      <p:cViewPr varScale="1">
        <p:scale>
          <a:sx n="165" d="100"/>
          <a:sy n="165" d="100"/>
        </p:scale>
        <p:origin x="-5256" y="-112"/>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DEF0F9-A9EE-464C-B6C8-AB45C1C0C831}" type="doc">
      <dgm:prSet loTypeId="urn:microsoft.com/office/officeart/2005/8/layout/process1" loCatId="" qsTypeId="urn:microsoft.com/office/officeart/2005/8/quickstyle/simple1" qsCatId="simple" csTypeId="urn:microsoft.com/office/officeart/2005/8/colors/colorful4" csCatId="colorful" phldr="1"/>
      <dgm:spPr/>
    </dgm:pt>
    <dgm:pt modelId="{85BB8259-866F-D446-B012-80932E4E821F}">
      <dgm:prSet phldrT="[Text]"/>
      <dgm:spPr>
        <a:solidFill>
          <a:schemeClr val="accent2">
            <a:lumMod val="40000"/>
            <a:lumOff val="60000"/>
          </a:schemeClr>
        </a:solidFill>
      </dgm:spPr>
      <dgm:t>
        <a:bodyPr/>
        <a:lstStyle/>
        <a:p>
          <a:r>
            <a:rPr lang="en-US" dirty="0">
              <a:solidFill>
                <a:schemeClr val="tx1"/>
              </a:solidFill>
            </a:rPr>
            <a:t>Contributors submit package changes</a:t>
          </a:r>
        </a:p>
      </dgm:t>
    </dgm:pt>
    <dgm:pt modelId="{2F040C05-ED23-D248-A639-386FB1C03480}" type="parTrans" cxnId="{5E6ADB8D-77FD-0240-A078-B6AB3B8040C0}">
      <dgm:prSet/>
      <dgm:spPr/>
      <dgm:t>
        <a:bodyPr/>
        <a:lstStyle/>
        <a:p>
          <a:endParaRPr lang="en-US"/>
        </a:p>
      </dgm:t>
    </dgm:pt>
    <dgm:pt modelId="{8876C176-7B8A-EC44-A3D3-72889FDF032F}" type="sibTrans" cxnId="{5E6ADB8D-77FD-0240-A078-B6AB3B8040C0}">
      <dgm:prSet/>
      <dgm:spPr>
        <a:solidFill>
          <a:schemeClr val="accent4">
            <a:lumMod val="60000"/>
            <a:lumOff val="40000"/>
          </a:schemeClr>
        </a:solidFill>
      </dgm:spPr>
      <dgm:t>
        <a:bodyPr/>
        <a:lstStyle/>
        <a:p>
          <a:endParaRPr lang="en-US"/>
        </a:p>
      </dgm:t>
    </dgm:pt>
    <dgm:pt modelId="{104081D2-3D7B-5947-A706-9CB01E34E1BD}">
      <dgm:prSet phldrT="[Text]"/>
      <dgm:spPr>
        <a:solidFill>
          <a:schemeClr val="tx2">
            <a:lumMod val="20000"/>
            <a:lumOff val="80000"/>
          </a:schemeClr>
        </a:solidFill>
      </dgm:spPr>
      <dgm:t>
        <a:bodyPr/>
        <a:lstStyle/>
        <a:p>
          <a:r>
            <a:rPr lang="en-US" dirty="0">
              <a:solidFill>
                <a:schemeClr val="tx1"/>
              </a:solidFill>
            </a:rPr>
            <a:t>Maintainers review PRs</a:t>
          </a:r>
        </a:p>
      </dgm:t>
    </dgm:pt>
    <dgm:pt modelId="{60CE354F-D73C-F345-B302-480BC00244BE}" type="parTrans" cxnId="{BF400816-7123-FD4B-A0D2-C02C99239965}">
      <dgm:prSet/>
      <dgm:spPr/>
      <dgm:t>
        <a:bodyPr/>
        <a:lstStyle/>
        <a:p>
          <a:endParaRPr lang="en-US"/>
        </a:p>
      </dgm:t>
    </dgm:pt>
    <dgm:pt modelId="{F533590A-45F2-834F-95F5-DB26B40A5EDE}" type="sibTrans" cxnId="{BF400816-7123-FD4B-A0D2-C02C99239965}">
      <dgm:prSet/>
      <dgm:spPr>
        <a:solidFill>
          <a:schemeClr val="accent2">
            <a:lumMod val="60000"/>
            <a:lumOff val="40000"/>
          </a:schemeClr>
        </a:solidFill>
      </dgm:spPr>
      <dgm:t>
        <a:bodyPr/>
        <a:lstStyle/>
        <a:p>
          <a:endParaRPr lang="en-US"/>
        </a:p>
      </dgm:t>
    </dgm:pt>
    <dgm:pt modelId="{0A7990AE-5AF4-EE4A-ABD0-6928AF3F717C}">
      <dgm:prSet phldrT="[Text]"/>
      <dgm:spPr>
        <a:solidFill>
          <a:schemeClr val="accent3">
            <a:lumMod val="60000"/>
            <a:lumOff val="40000"/>
          </a:schemeClr>
        </a:solidFill>
      </dgm:spPr>
      <dgm:t>
        <a:bodyPr/>
        <a:lstStyle/>
        <a:p>
          <a:r>
            <a:rPr lang="en-US" dirty="0">
              <a:solidFill>
                <a:schemeClr val="tx1"/>
              </a:solidFill>
            </a:rPr>
            <a:t>Rebuild and Sign</a:t>
          </a:r>
        </a:p>
      </dgm:t>
    </dgm:pt>
    <dgm:pt modelId="{3545E1A9-FCC2-6F4E-95C6-3E328F082B11}" type="parTrans" cxnId="{F958C68C-FF83-464B-805E-0A58EF4D3484}">
      <dgm:prSet/>
      <dgm:spPr/>
      <dgm:t>
        <a:bodyPr/>
        <a:lstStyle/>
        <a:p>
          <a:endParaRPr lang="en-US"/>
        </a:p>
      </dgm:t>
    </dgm:pt>
    <dgm:pt modelId="{79BEE3A3-8FC3-AF4C-BD47-9E340FA52A3E}" type="sibTrans" cxnId="{F958C68C-FF83-464B-805E-0A58EF4D3484}">
      <dgm:prSet/>
      <dgm:spPr/>
      <dgm:t>
        <a:bodyPr/>
        <a:lstStyle/>
        <a:p>
          <a:endParaRPr lang="en-US"/>
        </a:p>
      </dgm:t>
    </dgm:pt>
    <dgm:pt modelId="{986D6BB9-8F76-E642-90FC-1C3CE49C896A}">
      <dgm:prSet phldrT="[Text]"/>
      <dgm:spPr>
        <a:solidFill>
          <a:schemeClr val="accent2">
            <a:lumMod val="40000"/>
            <a:lumOff val="60000"/>
          </a:schemeClr>
        </a:solidFill>
      </dgm:spPr>
      <dgm:t>
        <a:bodyPr/>
        <a:lstStyle/>
        <a:p>
          <a:r>
            <a:rPr lang="en-US" dirty="0">
              <a:solidFill>
                <a:schemeClr val="tx1"/>
              </a:solidFill>
            </a:rPr>
            <a:t>Iterate on builds in PR</a:t>
          </a:r>
        </a:p>
      </dgm:t>
    </dgm:pt>
    <dgm:pt modelId="{0B73FC36-090E-5444-8ED9-D4C5F331F3A6}" type="parTrans" cxnId="{E3A5FA35-4BBF-3D43-B9D4-AA4D366B9DD9}">
      <dgm:prSet/>
      <dgm:spPr/>
      <dgm:t>
        <a:bodyPr/>
        <a:lstStyle/>
        <a:p>
          <a:endParaRPr lang="en-US"/>
        </a:p>
      </dgm:t>
    </dgm:pt>
    <dgm:pt modelId="{422A42C9-37E7-0547-916F-6343DD8591C6}" type="sibTrans" cxnId="{E3A5FA35-4BBF-3D43-B9D4-AA4D366B9DD9}">
      <dgm:prSet/>
      <dgm:spPr/>
      <dgm:t>
        <a:bodyPr/>
        <a:lstStyle/>
        <a:p>
          <a:endParaRPr lang="en-US"/>
        </a:p>
      </dgm:t>
    </dgm:pt>
    <dgm:pt modelId="{5C1A1F59-779C-8843-AF0F-70537296AA3B}">
      <dgm:prSet phldrT="[Text]"/>
      <dgm:spPr>
        <a:solidFill>
          <a:schemeClr val="accent2">
            <a:lumMod val="40000"/>
            <a:lumOff val="60000"/>
          </a:schemeClr>
        </a:solidFill>
      </dgm:spPr>
      <dgm:t>
        <a:bodyPr/>
        <a:lstStyle/>
        <a:p>
          <a:r>
            <a:rPr lang="en-US" dirty="0">
              <a:solidFill>
                <a:schemeClr val="tx1"/>
              </a:solidFill>
            </a:rPr>
            <a:t>Caches prevent unnecessary rebuilds</a:t>
          </a:r>
        </a:p>
      </dgm:t>
    </dgm:pt>
    <dgm:pt modelId="{955346F8-28EA-104B-AA71-60E390D68735}" type="parTrans" cxnId="{762737A5-6BFC-D14B-BC29-0E3909492154}">
      <dgm:prSet/>
      <dgm:spPr/>
      <dgm:t>
        <a:bodyPr/>
        <a:lstStyle/>
        <a:p>
          <a:endParaRPr lang="en-US"/>
        </a:p>
      </dgm:t>
    </dgm:pt>
    <dgm:pt modelId="{407B0A68-3BC8-D94F-BD7C-3B57434DAF5A}" type="sibTrans" cxnId="{762737A5-6BFC-D14B-BC29-0E3909492154}">
      <dgm:prSet/>
      <dgm:spPr/>
      <dgm:t>
        <a:bodyPr/>
        <a:lstStyle/>
        <a:p>
          <a:endParaRPr lang="en-US"/>
        </a:p>
      </dgm:t>
    </dgm:pt>
    <dgm:pt modelId="{03A9DD14-EEAA-CA47-B5F0-512F2CFBA296}">
      <dgm:prSet phldrT="[Text]"/>
      <dgm:spPr>
        <a:solidFill>
          <a:schemeClr val="tx2">
            <a:lumMod val="20000"/>
            <a:lumOff val="80000"/>
          </a:schemeClr>
        </a:solidFill>
      </dgm:spPr>
      <dgm:t>
        <a:bodyPr/>
        <a:lstStyle/>
        <a:p>
          <a:r>
            <a:rPr lang="en-US">
              <a:solidFill>
                <a:schemeClr val="tx1"/>
              </a:solidFill>
            </a:rPr>
            <a:t>Verify PR build succeeded</a:t>
          </a:r>
          <a:endParaRPr lang="en-US" dirty="0">
            <a:solidFill>
              <a:schemeClr val="tx1"/>
            </a:solidFill>
          </a:endParaRPr>
        </a:p>
      </dgm:t>
    </dgm:pt>
    <dgm:pt modelId="{2E3E0E6B-62D6-6446-9FAA-DBC5BB479116}" type="parTrans" cxnId="{44D1C201-B435-9D4B-A2D9-5566CE7B31ED}">
      <dgm:prSet/>
      <dgm:spPr/>
      <dgm:t>
        <a:bodyPr/>
        <a:lstStyle/>
        <a:p>
          <a:endParaRPr lang="en-US"/>
        </a:p>
      </dgm:t>
    </dgm:pt>
    <dgm:pt modelId="{15005164-C8D5-584C-9AE2-4DF688DA4B20}" type="sibTrans" cxnId="{44D1C201-B435-9D4B-A2D9-5566CE7B31ED}">
      <dgm:prSet/>
      <dgm:spPr/>
      <dgm:t>
        <a:bodyPr/>
        <a:lstStyle/>
        <a:p>
          <a:endParaRPr lang="en-US"/>
        </a:p>
      </dgm:t>
    </dgm:pt>
    <dgm:pt modelId="{01A934EE-B38A-AB44-ABF8-6F09E6637C3D}">
      <dgm:prSet phldrT="[Text]"/>
      <dgm:spPr>
        <a:solidFill>
          <a:schemeClr val="tx2">
            <a:lumMod val="20000"/>
            <a:lumOff val="80000"/>
          </a:schemeClr>
        </a:solidFill>
      </dgm:spPr>
      <dgm:t>
        <a:bodyPr/>
        <a:lstStyle/>
        <a:p>
          <a:r>
            <a:rPr lang="en-US" dirty="0">
              <a:solidFill>
                <a:schemeClr val="tx1"/>
              </a:solidFill>
            </a:rPr>
            <a:t>Review package code</a:t>
          </a:r>
        </a:p>
      </dgm:t>
    </dgm:pt>
    <dgm:pt modelId="{7615D99C-C8CF-3A46-88BE-25FD33197E69}" type="sibTrans" cxnId="{191B4581-2525-DA45-818B-91F55ECCAB85}">
      <dgm:prSet/>
      <dgm:spPr/>
      <dgm:t>
        <a:bodyPr/>
        <a:lstStyle/>
        <a:p>
          <a:endParaRPr lang="en-US"/>
        </a:p>
      </dgm:t>
    </dgm:pt>
    <dgm:pt modelId="{456A948F-3F03-1F4E-9E77-BFA7C53FF6CA}" type="parTrans" cxnId="{191B4581-2525-DA45-818B-91F55ECCAB85}">
      <dgm:prSet/>
      <dgm:spPr/>
      <dgm:t>
        <a:bodyPr/>
        <a:lstStyle/>
        <a:p>
          <a:endParaRPr lang="en-US"/>
        </a:p>
      </dgm:t>
    </dgm:pt>
    <dgm:pt modelId="{8DA8E6F7-FFE6-B443-B7CA-4C3EE0124DD2}">
      <dgm:prSet phldrT="[Text]"/>
      <dgm:spPr>
        <a:solidFill>
          <a:schemeClr val="accent3">
            <a:lumMod val="60000"/>
            <a:lumOff val="40000"/>
          </a:schemeClr>
        </a:solidFill>
      </dgm:spPr>
      <dgm:t>
        <a:bodyPr/>
        <a:lstStyle/>
        <a:p>
          <a:r>
            <a:rPr lang="en-US" dirty="0">
              <a:solidFill>
                <a:schemeClr val="tx1"/>
              </a:solidFill>
            </a:rPr>
            <a:t>Protected signing runners</a:t>
          </a:r>
        </a:p>
      </dgm:t>
    </dgm:pt>
    <dgm:pt modelId="{B6818805-D39B-CD4D-891B-DBCD1B23379F}" type="parTrans" cxnId="{12799EDF-8649-3D4B-936F-1DE8C84EE99A}">
      <dgm:prSet/>
      <dgm:spPr/>
      <dgm:t>
        <a:bodyPr/>
        <a:lstStyle/>
        <a:p>
          <a:endParaRPr lang="en-US"/>
        </a:p>
      </dgm:t>
    </dgm:pt>
    <dgm:pt modelId="{E4B2C82C-6E31-EE42-ABBE-71580C4F94C1}" type="sibTrans" cxnId="{12799EDF-8649-3D4B-936F-1DE8C84EE99A}">
      <dgm:prSet/>
      <dgm:spPr/>
      <dgm:t>
        <a:bodyPr/>
        <a:lstStyle/>
        <a:p>
          <a:endParaRPr lang="en-US"/>
        </a:p>
      </dgm:t>
    </dgm:pt>
    <dgm:pt modelId="{C12BC96F-3A75-174E-B091-7AB3E84C21C4}">
      <dgm:prSet phldrT="[Text]"/>
      <dgm:spPr>
        <a:solidFill>
          <a:schemeClr val="accent3">
            <a:lumMod val="60000"/>
            <a:lumOff val="40000"/>
          </a:schemeClr>
        </a:solidFill>
      </dgm:spPr>
      <dgm:t>
        <a:bodyPr/>
        <a:lstStyle/>
        <a:p>
          <a:r>
            <a:rPr lang="en-US" dirty="0">
              <a:solidFill>
                <a:schemeClr val="tx1"/>
              </a:solidFill>
            </a:rPr>
            <a:t>Ephemeral keys</a:t>
          </a:r>
        </a:p>
      </dgm:t>
    </dgm:pt>
    <dgm:pt modelId="{8543EF76-EE63-7F4F-AB69-C77DD2E5E520}" type="parTrans" cxnId="{5E6AA0FF-E56E-0044-B8DB-EACF93827CE1}">
      <dgm:prSet/>
      <dgm:spPr/>
      <dgm:t>
        <a:bodyPr/>
        <a:lstStyle/>
        <a:p>
          <a:endParaRPr lang="en-US"/>
        </a:p>
      </dgm:t>
    </dgm:pt>
    <dgm:pt modelId="{3DADBC03-C354-5248-8849-0F669CAC2860}" type="sibTrans" cxnId="{5E6AA0FF-E56E-0044-B8DB-EACF93827CE1}">
      <dgm:prSet/>
      <dgm:spPr/>
      <dgm:t>
        <a:bodyPr/>
        <a:lstStyle/>
        <a:p>
          <a:endParaRPr lang="en-US"/>
        </a:p>
      </dgm:t>
    </dgm:pt>
    <dgm:pt modelId="{6010050E-C7AE-D14F-813C-FEDD9F82F809}">
      <dgm:prSet phldrT="[Text]"/>
      <dgm:spPr>
        <a:solidFill>
          <a:schemeClr val="tx2">
            <a:lumMod val="20000"/>
            <a:lumOff val="80000"/>
          </a:schemeClr>
        </a:solidFill>
      </dgm:spPr>
      <dgm:t>
        <a:bodyPr/>
        <a:lstStyle/>
        <a:p>
          <a:r>
            <a:rPr lang="en-US" dirty="0">
              <a:solidFill>
                <a:schemeClr val="tx1"/>
              </a:solidFill>
            </a:rPr>
            <a:t>Merge to develop</a:t>
          </a:r>
        </a:p>
      </dgm:t>
    </dgm:pt>
    <dgm:pt modelId="{C5DFFC06-B72F-3D42-BE86-C99E2CD8D35F}" type="parTrans" cxnId="{46556B84-AEDB-FA40-80DF-702C73B4ED17}">
      <dgm:prSet/>
      <dgm:spPr/>
      <dgm:t>
        <a:bodyPr/>
        <a:lstStyle/>
        <a:p>
          <a:endParaRPr lang="en-US"/>
        </a:p>
      </dgm:t>
    </dgm:pt>
    <dgm:pt modelId="{6E625D78-F314-C645-9593-CAF2C1519FF0}" type="sibTrans" cxnId="{46556B84-AEDB-FA40-80DF-702C73B4ED17}">
      <dgm:prSet/>
      <dgm:spPr/>
      <dgm:t>
        <a:bodyPr/>
        <a:lstStyle/>
        <a:p>
          <a:endParaRPr lang="en-US"/>
        </a:p>
      </dgm:t>
    </dgm:pt>
    <dgm:pt modelId="{7480A7E3-8FCB-AA41-BC35-2BE1C45D939B}">
      <dgm:prSet phldrT="[Text]"/>
      <dgm:spPr>
        <a:solidFill>
          <a:schemeClr val="accent3">
            <a:lumMod val="60000"/>
            <a:lumOff val="40000"/>
          </a:schemeClr>
        </a:solidFill>
      </dgm:spPr>
      <dgm:t>
        <a:bodyPr/>
        <a:lstStyle/>
        <a:p>
          <a:r>
            <a:rPr lang="en-US" dirty="0">
              <a:solidFill>
                <a:schemeClr val="tx1"/>
              </a:solidFill>
            </a:rPr>
            <a:t>Published binaries built ONLY from approved code</a:t>
          </a:r>
        </a:p>
      </dgm:t>
    </dgm:pt>
    <dgm:pt modelId="{9D1711C3-DC22-2D46-BDB7-D25D64F02C35}" type="sibTrans" cxnId="{7BD62CDB-2E74-4249-9318-088CB32EE6CF}">
      <dgm:prSet/>
      <dgm:spPr/>
      <dgm:t>
        <a:bodyPr/>
        <a:lstStyle/>
        <a:p>
          <a:endParaRPr lang="en-US"/>
        </a:p>
      </dgm:t>
    </dgm:pt>
    <dgm:pt modelId="{4ACD9395-1F97-F64D-9C64-DDE9F9F40574}" type="parTrans" cxnId="{7BD62CDB-2E74-4249-9318-088CB32EE6CF}">
      <dgm:prSet/>
      <dgm:spPr/>
      <dgm:t>
        <a:bodyPr/>
        <a:lstStyle/>
        <a:p>
          <a:endParaRPr lang="en-US"/>
        </a:p>
      </dgm:t>
    </dgm:pt>
    <dgm:pt modelId="{6E91F027-6005-4643-9763-B4D4C0E031DF}" type="pres">
      <dgm:prSet presAssocID="{DADEF0F9-A9EE-464C-B6C8-AB45C1C0C831}" presName="Name0" presStyleCnt="0">
        <dgm:presLayoutVars>
          <dgm:dir/>
          <dgm:resizeHandles val="exact"/>
        </dgm:presLayoutVars>
      </dgm:prSet>
      <dgm:spPr/>
    </dgm:pt>
    <dgm:pt modelId="{3683F314-E273-9745-A9F2-12999BF5FE0A}" type="pres">
      <dgm:prSet presAssocID="{85BB8259-866F-D446-B012-80932E4E821F}" presName="node" presStyleLbl="node1" presStyleIdx="0" presStyleCnt="3">
        <dgm:presLayoutVars>
          <dgm:bulletEnabled val="1"/>
        </dgm:presLayoutVars>
      </dgm:prSet>
      <dgm:spPr/>
    </dgm:pt>
    <dgm:pt modelId="{A8ABA239-2905-5B4C-915D-D4139733068F}" type="pres">
      <dgm:prSet presAssocID="{8876C176-7B8A-EC44-A3D3-72889FDF032F}" presName="sibTrans" presStyleLbl="sibTrans2D1" presStyleIdx="0" presStyleCnt="2"/>
      <dgm:spPr/>
    </dgm:pt>
    <dgm:pt modelId="{11893DF0-E0AA-6D45-BD4B-30FC560BC6F4}" type="pres">
      <dgm:prSet presAssocID="{8876C176-7B8A-EC44-A3D3-72889FDF032F}" presName="connectorText" presStyleLbl="sibTrans2D1" presStyleIdx="0" presStyleCnt="2"/>
      <dgm:spPr/>
    </dgm:pt>
    <dgm:pt modelId="{1A87CDE5-367E-164B-B32D-6239CE5C91E3}" type="pres">
      <dgm:prSet presAssocID="{104081D2-3D7B-5947-A706-9CB01E34E1BD}" presName="node" presStyleLbl="node1" presStyleIdx="1" presStyleCnt="3" custScaleX="111896">
        <dgm:presLayoutVars>
          <dgm:bulletEnabled val="1"/>
        </dgm:presLayoutVars>
      </dgm:prSet>
      <dgm:spPr/>
    </dgm:pt>
    <dgm:pt modelId="{88E6E583-07A9-D949-9E8A-965E8E97382D}" type="pres">
      <dgm:prSet presAssocID="{F533590A-45F2-834F-95F5-DB26B40A5EDE}" presName="sibTrans" presStyleLbl="sibTrans2D1" presStyleIdx="1" presStyleCnt="2"/>
      <dgm:spPr/>
    </dgm:pt>
    <dgm:pt modelId="{1A6F41CE-733D-3142-A842-4CCD453321C1}" type="pres">
      <dgm:prSet presAssocID="{F533590A-45F2-834F-95F5-DB26B40A5EDE}" presName="connectorText" presStyleLbl="sibTrans2D1" presStyleIdx="1" presStyleCnt="2"/>
      <dgm:spPr/>
    </dgm:pt>
    <dgm:pt modelId="{CE49BF55-B3CF-4046-93A4-9EB1CC7B20ED}" type="pres">
      <dgm:prSet presAssocID="{0A7990AE-5AF4-EE4A-ABD0-6928AF3F717C}" presName="node" presStyleLbl="node1" presStyleIdx="2" presStyleCnt="3">
        <dgm:presLayoutVars>
          <dgm:bulletEnabled val="1"/>
        </dgm:presLayoutVars>
      </dgm:prSet>
      <dgm:spPr/>
    </dgm:pt>
  </dgm:ptLst>
  <dgm:cxnLst>
    <dgm:cxn modelId="{871C5701-34F4-854B-8BC2-17A35BD64190}" type="presOf" srcId="{DADEF0F9-A9EE-464C-B6C8-AB45C1C0C831}" destId="{6E91F027-6005-4643-9763-B4D4C0E031DF}" srcOrd="0" destOrd="0" presId="urn:microsoft.com/office/officeart/2005/8/layout/process1"/>
    <dgm:cxn modelId="{44D1C201-B435-9D4B-A2D9-5566CE7B31ED}" srcId="{104081D2-3D7B-5947-A706-9CB01E34E1BD}" destId="{03A9DD14-EEAA-CA47-B5F0-512F2CFBA296}" srcOrd="0" destOrd="0" parTransId="{2E3E0E6B-62D6-6446-9FAA-DBC5BB479116}" sibTransId="{15005164-C8D5-584C-9AE2-4DF688DA4B20}"/>
    <dgm:cxn modelId="{BF400816-7123-FD4B-A0D2-C02C99239965}" srcId="{DADEF0F9-A9EE-464C-B6C8-AB45C1C0C831}" destId="{104081D2-3D7B-5947-A706-9CB01E34E1BD}" srcOrd="1" destOrd="0" parTransId="{60CE354F-D73C-F345-B302-480BC00244BE}" sibTransId="{F533590A-45F2-834F-95F5-DB26B40A5EDE}"/>
    <dgm:cxn modelId="{61D91519-B01B-CD48-98F3-64852FB5320F}" type="presOf" srcId="{F533590A-45F2-834F-95F5-DB26B40A5EDE}" destId="{1A6F41CE-733D-3142-A842-4CCD453321C1}" srcOrd="1" destOrd="0" presId="urn:microsoft.com/office/officeart/2005/8/layout/process1"/>
    <dgm:cxn modelId="{5A91971C-8DB8-1D4F-B54C-1EC7C4D2B2F6}" type="presOf" srcId="{8DA8E6F7-FFE6-B443-B7CA-4C3EE0124DD2}" destId="{CE49BF55-B3CF-4046-93A4-9EB1CC7B20ED}" srcOrd="0" destOrd="2" presId="urn:microsoft.com/office/officeart/2005/8/layout/process1"/>
    <dgm:cxn modelId="{2FF15321-5725-774F-B8F3-71110DE26039}" type="presOf" srcId="{7480A7E3-8FCB-AA41-BC35-2BE1C45D939B}" destId="{CE49BF55-B3CF-4046-93A4-9EB1CC7B20ED}" srcOrd="0" destOrd="1" presId="urn:microsoft.com/office/officeart/2005/8/layout/process1"/>
    <dgm:cxn modelId="{0764F026-C010-4747-9DCC-1E232E1FE2DE}" type="presOf" srcId="{5C1A1F59-779C-8843-AF0F-70537296AA3B}" destId="{3683F314-E273-9745-A9F2-12999BF5FE0A}" srcOrd="0" destOrd="2" presId="urn:microsoft.com/office/officeart/2005/8/layout/process1"/>
    <dgm:cxn modelId="{AC494A2E-ECEB-AB4F-A810-1D0E7DC5DBAC}" type="presOf" srcId="{6010050E-C7AE-D14F-813C-FEDD9F82F809}" destId="{1A87CDE5-367E-164B-B32D-6239CE5C91E3}" srcOrd="0" destOrd="3" presId="urn:microsoft.com/office/officeart/2005/8/layout/process1"/>
    <dgm:cxn modelId="{E3A5FA35-4BBF-3D43-B9D4-AA4D366B9DD9}" srcId="{85BB8259-866F-D446-B012-80932E4E821F}" destId="{986D6BB9-8F76-E642-90FC-1C3CE49C896A}" srcOrd="0" destOrd="0" parTransId="{0B73FC36-090E-5444-8ED9-D4C5F331F3A6}" sibTransId="{422A42C9-37E7-0547-916F-6343DD8591C6}"/>
    <dgm:cxn modelId="{E26A8040-27AC-4148-85F7-91E4A6330F2E}" type="presOf" srcId="{F533590A-45F2-834F-95F5-DB26B40A5EDE}" destId="{88E6E583-07A9-D949-9E8A-965E8E97382D}" srcOrd="0" destOrd="0" presId="urn:microsoft.com/office/officeart/2005/8/layout/process1"/>
    <dgm:cxn modelId="{127F9057-9B83-1A43-9143-26DC53D925CE}" type="presOf" srcId="{8876C176-7B8A-EC44-A3D3-72889FDF032F}" destId="{A8ABA239-2905-5B4C-915D-D4139733068F}" srcOrd="0" destOrd="0" presId="urn:microsoft.com/office/officeart/2005/8/layout/process1"/>
    <dgm:cxn modelId="{55176463-ABC2-4D4F-8806-3503CD96AEF3}" type="presOf" srcId="{03A9DD14-EEAA-CA47-B5F0-512F2CFBA296}" destId="{1A87CDE5-367E-164B-B32D-6239CE5C91E3}" srcOrd="0" destOrd="1" presId="urn:microsoft.com/office/officeart/2005/8/layout/process1"/>
    <dgm:cxn modelId="{191B4581-2525-DA45-818B-91F55ECCAB85}" srcId="{104081D2-3D7B-5947-A706-9CB01E34E1BD}" destId="{01A934EE-B38A-AB44-ABF8-6F09E6637C3D}" srcOrd="1" destOrd="0" parTransId="{456A948F-3F03-1F4E-9E77-BFA7C53FF6CA}" sibTransId="{7615D99C-C8CF-3A46-88BE-25FD33197E69}"/>
    <dgm:cxn modelId="{46556B84-AEDB-FA40-80DF-702C73B4ED17}" srcId="{104081D2-3D7B-5947-A706-9CB01E34E1BD}" destId="{6010050E-C7AE-D14F-813C-FEDD9F82F809}" srcOrd="2" destOrd="0" parTransId="{C5DFFC06-B72F-3D42-BE86-C99E2CD8D35F}" sibTransId="{6E625D78-F314-C645-9593-CAF2C1519FF0}"/>
    <dgm:cxn modelId="{F958C68C-FF83-464B-805E-0A58EF4D3484}" srcId="{DADEF0F9-A9EE-464C-B6C8-AB45C1C0C831}" destId="{0A7990AE-5AF4-EE4A-ABD0-6928AF3F717C}" srcOrd="2" destOrd="0" parTransId="{3545E1A9-FCC2-6F4E-95C6-3E328F082B11}" sibTransId="{79BEE3A3-8FC3-AF4C-BD47-9E340FA52A3E}"/>
    <dgm:cxn modelId="{5E6ADB8D-77FD-0240-A078-B6AB3B8040C0}" srcId="{DADEF0F9-A9EE-464C-B6C8-AB45C1C0C831}" destId="{85BB8259-866F-D446-B012-80932E4E821F}" srcOrd="0" destOrd="0" parTransId="{2F040C05-ED23-D248-A639-386FB1C03480}" sibTransId="{8876C176-7B8A-EC44-A3D3-72889FDF032F}"/>
    <dgm:cxn modelId="{F7358797-E793-AE4E-A7AC-4025662CDC9A}" type="presOf" srcId="{104081D2-3D7B-5947-A706-9CB01E34E1BD}" destId="{1A87CDE5-367E-164B-B32D-6239CE5C91E3}" srcOrd="0" destOrd="0" presId="urn:microsoft.com/office/officeart/2005/8/layout/process1"/>
    <dgm:cxn modelId="{762737A5-6BFC-D14B-BC29-0E3909492154}" srcId="{85BB8259-866F-D446-B012-80932E4E821F}" destId="{5C1A1F59-779C-8843-AF0F-70537296AA3B}" srcOrd="1" destOrd="0" parTransId="{955346F8-28EA-104B-AA71-60E390D68735}" sibTransId="{407B0A68-3BC8-D94F-BD7C-3B57434DAF5A}"/>
    <dgm:cxn modelId="{C3CB8ECA-7231-9E48-A9E6-A9D89687B06D}" type="presOf" srcId="{85BB8259-866F-D446-B012-80932E4E821F}" destId="{3683F314-E273-9745-A9F2-12999BF5FE0A}" srcOrd="0" destOrd="0" presId="urn:microsoft.com/office/officeart/2005/8/layout/process1"/>
    <dgm:cxn modelId="{0979F8DA-F9D6-C441-8EEE-6E466D20F22A}" type="presOf" srcId="{0A7990AE-5AF4-EE4A-ABD0-6928AF3F717C}" destId="{CE49BF55-B3CF-4046-93A4-9EB1CC7B20ED}" srcOrd="0" destOrd="0" presId="urn:microsoft.com/office/officeart/2005/8/layout/process1"/>
    <dgm:cxn modelId="{7BD62CDB-2E74-4249-9318-088CB32EE6CF}" srcId="{0A7990AE-5AF4-EE4A-ABD0-6928AF3F717C}" destId="{7480A7E3-8FCB-AA41-BC35-2BE1C45D939B}" srcOrd="0" destOrd="0" parTransId="{4ACD9395-1F97-F64D-9C64-DDE9F9F40574}" sibTransId="{9D1711C3-DC22-2D46-BDB7-D25D64F02C35}"/>
    <dgm:cxn modelId="{8D7DBBDC-6AEE-4B4A-A719-1C1C04E0D2CF}" type="presOf" srcId="{C12BC96F-3A75-174E-B091-7AB3E84C21C4}" destId="{CE49BF55-B3CF-4046-93A4-9EB1CC7B20ED}" srcOrd="0" destOrd="3" presId="urn:microsoft.com/office/officeart/2005/8/layout/process1"/>
    <dgm:cxn modelId="{12799EDF-8649-3D4B-936F-1DE8C84EE99A}" srcId="{0A7990AE-5AF4-EE4A-ABD0-6928AF3F717C}" destId="{8DA8E6F7-FFE6-B443-B7CA-4C3EE0124DD2}" srcOrd="1" destOrd="0" parTransId="{B6818805-D39B-CD4D-891B-DBCD1B23379F}" sibTransId="{E4B2C82C-6E31-EE42-ABBE-71580C4F94C1}"/>
    <dgm:cxn modelId="{A74812F2-7BB3-2D41-9BFB-8FEB3119541B}" type="presOf" srcId="{8876C176-7B8A-EC44-A3D3-72889FDF032F}" destId="{11893DF0-E0AA-6D45-BD4B-30FC560BC6F4}" srcOrd="1" destOrd="0" presId="urn:microsoft.com/office/officeart/2005/8/layout/process1"/>
    <dgm:cxn modelId="{783D74F2-5159-E045-ACE5-F1F226CDD9E9}" type="presOf" srcId="{01A934EE-B38A-AB44-ABF8-6F09E6637C3D}" destId="{1A87CDE5-367E-164B-B32D-6239CE5C91E3}" srcOrd="0" destOrd="2" presId="urn:microsoft.com/office/officeart/2005/8/layout/process1"/>
    <dgm:cxn modelId="{48DABDF8-EB86-A748-8D6A-0E801DD8EB79}" type="presOf" srcId="{986D6BB9-8F76-E642-90FC-1C3CE49C896A}" destId="{3683F314-E273-9745-A9F2-12999BF5FE0A}" srcOrd="0" destOrd="1" presId="urn:microsoft.com/office/officeart/2005/8/layout/process1"/>
    <dgm:cxn modelId="{5E6AA0FF-E56E-0044-B8DB-EACF93827CE1}" srcId="{0A7990AE-5AF4-EE4A-ABD0-6928AF3F717C}" destId="{C12BC96F-3A75-174E-B091-7AB3E84C21C4}" srcOrd="2" destOrd="0" parTransId="{8543EF76-EE63-7F4F-AB69-C77DD2E5E520}" sibTransId="{3DADBC03-C354-5248-8849-0F669CAC2860}"/>
    <dgm:cxn modelId="{56B958F7-FC67-9C45-9B13-6D1E51C6DDA8}" type="presParOf" srcId="{6E91F027-6005-4643-9763-B4D4C0E031DF}" destId="{3683F314-E273-9745-A9F2-12999BF5FE0A}" srcOrd="0" destOrd="0" presId="urn:microsoft.com/office/officeart/2005/8/layout/process1"/>
    <dgm:cxn modelId="{1BC8CAC2-532E-6B4E-B54D-37BC224BA5D3}" type="presParOf" srcId="{6E91F027-6005-4643-9763-B4D4C0E031DF}" destId="{A8ABA239-2905-5B4C-915D-D4139733068F}" srcOrd="1" destOrd="0" presId="urn:microsoft.com/office/officeart/2005/8/layout/process1"/>
    <dgm:cxn modelId="{D0403424-3554-3441-8357-A44A59D411E6}" type="presParOf" srcId="{A8ABA239-2905-5B4C-915D-D4139733068F}" destId="{11893DF0-E0AA-6D45-BD4B-30FC560BC6F4}" srcOrd="0" destOrd="0" presId="urn:microsoft.com/office/officeart/2005/8/layout/process1"/>
    <dgm:cxn modelId="{B008FCBD-8C74-E041-8C29-9EC13A43E5E5}" type="presParOf" srcId="{6E91F027-6005-4643-9763-B4D4C0E031DF}" destId="{1A87CDE5-367E-164B-B32D-6239CE5C91E3}" srcOrd="2" destOrd="0" presId="urn:microsoft.com/office/officeart/2005/8/layout/process1"/>
    <dgm:cxn modelId="{F938A57F-E2ED-234B-A405-E12105B805A0}" type="presParOf" srcId="{6E91F027-6005-4643-9763-B4D4C0E031DF}" destId="{88E6E583-07A9-D949-9E8A-965E8E97382D}" srcOrd="3" destOrd="0" presId="urn:microsoft.com/office/officeart/2005/8/layout/process1"/>
    <dgm:cxn modelId="{4057B80B-BCCF-7B4F-911D-181B8277A1C1}" type="presParOf" srcId="{88E6E583-07A9-D949-9E8A-965E8E97382D}" destId="{1A6F41CE-733D-3142-A842-4CCD453321C1}" srcOrd="0" destOrd="0" presId="urn:microsoft.com/office/officeart/2005/8/layout/process1"/>
    <dgm:cxn modelId="{DE9F1173-33F8-434C-AA40-4E3EDDE21121}" type="presParOf" srcId="{6E91F027-6005-4643-9763-B4D4C0E031DF}" destId="{CE49BF55-B3CF-4046-93A4-9EB1CC7B20ED}"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83F314-E273-9745-A9F2-12999BF5FE0A}">
      <dsp:nvSpPr>
        <dsp:cNvPr id="0" name=""/>
        <dsp:cNvSpPr/>
      </dsp:nvSpPr>
      <dsp:spPr>
        <a:xfrm>
          <a:off x="6657" y="234740"/>
          <a:ext cx="3017993" cy="1810796"/>
        </a:xfrm>
        <a:prstGeom prst="roundRect">
          <a:avLst>
            <a:gd name="adj" fmla="val 10000"/>
          </a:avLst>
        </a:prstGeom>
        <a:solidFill>
          <a:schemeClr val="accent2">
            <a:lumMod val="40000"/>
            <a:lumOff val="6000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dirty="0">
              <a:solidFill>
                <a:schemeClr val="tx1"/>
              </a:solidFill>
            </a:rPr>
            <a:t>Contributors submit package changes</a:t>
          </a:r>
        </a:p>
        <a:p>
          <a:pPr marL="171450" lvl="1" indent="-171450" algn="l" defTabSz="755650">
            <a:lnSpc>
              <a:spcPct val="90000"/>
            </a:lnSpc>
            <a:spcBef>
              <a:spcPct val="0"/>
            </a:spcBef>
            <a:spcAft>
              <a:spcPct val="15000"/>
            </a:spcAft>
            <a:buChar char="•"/>
          </a:pPr>
          <a:r>
            <a:rPr lang="en-US" sz="1700" kern="1200" dirty="0">
              <a:solidFill>
                <a:schemeClr val="tx1"/>
              </a:solidFill>
            </a:rPr>
            <a:t>Iterate on builds in PR</a:t>
          </a:r>
        </a:p>
        <a:p>
          <a:pPr marL="171450" lvl="1" indent="-171450" algn="l" defTabSz="755650">
            <a:lnSpc>
              <a:spcPct val="90000"/>
            </a:lnSpc>
            <a:spcBef>
              <a:spcPct val="0"/>
            </a:spcBef>
            <a:spcAft>
              <a:spcPct val="15000"/>
            </a:spcAft>
            <a:buChar char="•"/>
          </a:pPr>
          <a:r>
            <a:rPr lang="en-US" sz="1700" kern="1200" dirty="0">
              <a:solidFill>
                <a:schemeClr val="tx1"/>
              </a:solidFill>
            </a:rPr>
            <a:t>Caches prevent unnecessary rebuilds</a:t>
          </a:r>
        </a:p>
      </dsp:txBody>
      <dsp:txXfrm>
        <a:off x="59693" y="287776"/>
        <a:ext cx="2911921" cy="1704724"/>
      </dsp:txXfrm>
    </dsp:sp>
    <dsp:sp modelId="{A8ABA239-2905-5B4C-915D-D4139733068F}">
      <dsp:nvSpPr>
        <dsp:cNvPr id="0" name=""/>
        <dsp:cNvSpPr/>
      </dsp:nvSpPr>
      <dsp:spPr>
        <a:xfrm>
          <a:off x="3326450" y="765907"/>
          <a:ext cx="639814" cy="748462"/>
        </a:xfrm>
        <a:prstGeom prst="rightArrow">
          <a:avLst>
            <a:gd name="adj1" fmla="val 60000"/>
            <a:gd name="adj2" fmla="val 50000"/>
          </a:avLst>
        </a:prstGeom>
        <a:solidFill>
          <a:schemeClr val="accent4">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3326450" y="915599"/>
        <a:ext cx="447870" cy="449078"/>
      </dsp:txXfrm>
    </dsp:sp>
    <dsp:sp modelId="{1A87CDE5-367E-164B-B32D-6239CE5C91E3}">
      <dsp:nvSpPr>
        <dsp:cNvPr id="0" name=""/>
        <dsp:cNvSpPr/>
      </dsp:nvSpPr>
      <dsp:spPr>
        <a:xfrm>
          <a:off x="4231848" y="234740"/>
          <a:ext cx="3377014" cy="1810796"/>
        </a:xfrm>
        <a:prstGeom prst="roundRect">
          <a:avLst>
            <a:gd name="adj" fmla="val 10000"/>
          </a:avLst>
        </a:prstGeom>
        <a:solidFill>
          <a:schemeClr val="tx2">
            <a:lumMod val="20000"/>
            <a:lumOff val="8000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dirty="0">
              <a:solidFill>
                <a:schemeClr val="tx1"/>
              </a:solidFill>
            </a:rPr>
            <a:t>Maintainers review PRs</a:t>
          </a:r>
        </a:p>
        <a:p>
          <a:pPr marL="171450" lvl="1" indent="-171450" algn="l" defTabSz="755650">
            <a:lnSpc>
              <a:spcPct val="90000"/>
            </a:lnSpc>
            <a:spcBef>
              <a:spcPct val="0"/>
            </a:spcBef>
            <a:spcAft>
              <a:spcPct val="15000"/>
            </a:spcAft>
            <a:buChar char="•"/>
          </a:pPr>
          <a:r>
            <a:rPr lang="en-US" sz="1700" kern="1200">
              <a:solidFill>
                <a:schemeClr val="tx1"/>
              </a:solidFill>
            </a:rPr>
            <a:t>Verify PR build succeeded</a:t>
          </a:r>
          <a:endParaRPr lang="en-US" sz="1700" kern="1200" dirty="0">
            <a:solidFill>
              <a:schemeClr val="tx1"/>
            </a:solidFill>
          </a:endParaRPr>
        </a:p>
        <a:p>
          <a:pPr marL="171450" lvl="1" indent="-171450" algn="l" defTabSz="755650">
            <a:lnSpc>
              <a:spcPct val="90000"/>
            </a:lnSpc>
            <a:spcBef>
              <a:spcPct val="0"/>
            </a:spcBef>
            <a:spcAft>
              <a:spcPct val="15000"/>
            </a:spcAft>
            <a:buChar char="•"/>
          </a:pPr>
          <a:r>
            <a:rPr lang="en-US" sz="1700" kern="1200" dirty="0">
              <a:solidFill>
                <a:schemeClr val="tx1"/>
              </a:solidFill>
            </a:rPr>
            <a:t>Review package code</a:t>
          </a:r>
        </a:p>
        <a:p>
          <a:pPr marL="171450" lvl="1" indent="-171450" algn="l" defTabSz="755650">
            <a:lnSpc>
              <a:spcPct val="90000"/>
            </a:lnSpc>
            <a:spcBef>
              <a:spcPct val="0"/>
            </a:spcBef>
            <a:spcAft>
              <a:spcPct val="15000"/>
            </a:spcAft>
            <a:buChar char="•"/>
          </a:pPr>
          <a:r>
            <a:rPr lang="en-US" sz="1700" kern="1200" dirty="0">
              <a:solidFill>
                <a:schemeClr val="tx1"/>
              </a:solidFill>
            </a:rPr>
            <a:t>Merge to develop</a:t>
          </a:r>
        </a:p>
      </dsp:txBody>
      <dsp:txXfrm>
        <a:off x="4284884" y="287776"/>
        <a:ext cx="3270942" cy="1704724"/>
      </dsp:txXfrm>
    </dsp:sp>
    <dsp:sp modelId="{88E6E583-07A9-D949-9E8A-965E8E97382D}">
      <dsp:nvSpPr>
        <dsp:cNvPr id="0" name=""/>
        <dsp:cNvSpPr/>
      </dsp:nvSpPr>
      <dsp:spPr>
        <a:xfrm>
          <a:off x="7910661" y="765907"/>
          <a:ext cx="639814" cy="748462"/>
        </a:xfrm>
        <a:prstGeom prst="rightArrow">
          <a:avLst>
            <a:gd name="adj1" fmla="val 60000"/>
            <a:gd name="adj2" fmla="val 50000"/>
          </a:avLst>
        </a:prstGeom>
        <a:solidFill>
          <a:schemeClr val="accent2">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7910661" y="915599"/>
        <a:ext cx="447870" cy="449078"/>
      </dsp:txXfrm>
    </dsp:sp>
    <dsp:sp modelId="{CE49BF55-B3CF-4046-93A4-9EB1CC7B20ED}">
      <dsp:nvSpPr>
        <dsp:cNvPr id="0" name=""/>
        <dsp:cNvSpPr/>
      </dsp:nvSpPr>
      <dsp:spPr>
        <a:xfrm>
          <a:off x="8816060" y="234740"/>
          <a:ext cx="3017993" cy="1810796"/>
        </a:xfrm>
        <a:prstGeom prst="roundRect">
          <a:avLst>
            <a:gd name="adj" fmla="val 10000"/>
          </a:avLst>
        </a:prstGeom>
        <a:solidFill>
          <a:schemeClr val="accent3">
            <a:lumMod val="60000"/>
            <a:lumOff val="4000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dirty="0">
              <a:solidFill>
                <a:schemeClr val="tx1"/>
              </a:solidFill>
            </a:rPr>
            <a:t>Rebuild and Sign</a:t>
          </a:r>
        </a:p>
        <a:p>
          <a:pPr marL="171450" lvl="1" indent="-171450" algn="l" defTabSz="755650">
            <a:lnSpc>
              <a:spcPct val="90000"/>
            </a:lnSpc>
            <a:spcBef>
              <a:spcPct val="0"/>
            </a:spcBef>
            <a:spcAft>
              <a:spcPct val="15000"/>
            </a:spcAft>
            <a:buChar char="•"/>
          </a:pPr>
          <a:r>
            <a:rPr lang="en-US" sz="1700" kern="1200" dirty="0">
              <a:solidFill>
                <a:schemeClr val="tx1"/>
              </a:solidFill>
            </a:rPr>
            <a:t>Published binaries built ONLY from approved code</a:t>
          </a:r>
        </a:p>
        <a:p>
          <a:pPr marL="171450" lvl="1" indent="-171450" algn="l" defTabSz="755650">
            <a:lnSpc>
              <a:spcPct val="90000"/>
            </a:lnSpc>
            <a:spcBef>
              <a:spcPct val="0"/>
            </a:spcBef>
            <a:spcAft>
              <a:spcPct val="15000"/>
            </a:spcAft>
            <a:buChar char="•"/>
          </a:pPr>
          <a:r>
            <a:rPr lang="en-US" sz="1700" kern="1200" dirty="0">
              <a:solidFill>
                <a:schemeClr val="tx1"/>
              </a:solidFill>
            </a:rPr>
            <a:t>Protected signing runners</a:t>
          </a:r>
        </a:p>
        <a:p>
          <a:pPr marL="171450" lvl="1" indent="-171450" algn="l" defTabSz="755650">
            <a:lnSpc>
              <a:spcPct val="90000"/>
            </a:lnSpc>
            <a:spcBef>
              <a:spcPct val="0"/>
            </a:spcBef>
            <a:spcAft>
              <a:spcPct val="15000"/>
            </a:spcAft>
            <a:buChar char="•"/>
          </a:pPr>
          <a:r>
            <a:rPr lang="en-US" sz="1700" kern="1200" dirty="0">
              <a:solidFill>
                <a:schemeClr val="tx1"/>
              </a:solidFill>
            </a:rPr>
            <a:t>Ephemeral keys</a:t>
          </a:r>
        </a:p>
      </dsp:txBody>
      <dsp:txXfrm>
        <a:off x="8869096" y="287776"/>
        <a:ext cx="2911921" cy="1704724"/>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43343" cy="465455"/>
          </a:xfrm>
          <a:prstGeom prst="rect">
            <a:avLst/>
          </a:prstGeom>
        </p:spPr>
        <p:txBody>
          <a:bodyPr vert="horz" lIns="93253" tIns="46627" rIns="93253" bIns="46627" rtlCol="0"/>
          <a:lstStyle>
            <a:lvl1pPr algn="l">
              <a:defRPr sz="1100"/>
            </a:lvl1pPr>
          </a:lstStyle>
          <a:p>
            <a:endParaRPr lang="en-US" dirty="0">
              <a:latin typeface="Arial"/>
            </a:endParaRPr>
          </a:p>
        </p:txBody>
      </p:sp>
      <p:sp>
        <p:nvSpPr>
          <p:cNvPr id="3" name="Date Placeholder 2"/>
          <p:cNvSpPr>
            <a:spLocks noGrp="1"/>
          </p:cNvSpPr>
          <p:nvPr>
            <p:ph type="dt" sz="quarter" idx="1"/>
          </p:nvPr>
        </p:nvSpPr>
        <p:spPr>
          <a:xfrm>
            <a:off x="3978132" y="2"/>
            <a:ext cx="3043343" cy="465455"/>
          </a:xfrm>
          <a:prstGeom prst="rect">
            <a:avLst/>
          </a:prstGeom>
        </p:spPr>
        <p:txBody>
          <a:bodyPr vert="horz" lIns="93253" tIns="46627" rIns="93253" bIns="46627" rtlCol="0"/>
          <a:lstStyle>
            <a:lvl1pPr algn="r">
              <a:defRPr sz="1100"/>
            </a:lvl1pPr>
          </a:lstStyle>
          <a:p>
            <a:fld id="{7A1D2F2F-8618-2143-A89B-2D6D3F007EBC}" type="datetimeFigureOut">
              <a:rPr lang="en-US" smtClean="0">
                <a:latin typeface="Arial"/>
              </a:rPr>
              <a:pPr/>
              <a:t>1/11/23</a:t>
            </a:fld>
            <a:endParaRPr lang="en-US" dirty="0">
              <a:latin typeface="Arial"/>
            </a:endParaRPr>
          </a:p>
        </p:txBody>
      </p:sp>
      <p:sp>
        <p:nvSpPr>
          <p:cNvPr id="4" name="Footer Placeholder 3"/>
          <p:cNvSpPr>
            <a:spLocks noGrp="1"/>
          </p:cNvSpPr>
          <p:nvPr>
            <p:ph type="ftr" sz="quarter" idx="2"/>
          </p:nvPr>
        </p:nvSpPr>
        <p:spPr>
          <a:xfrm>
            <a:off x="0" y="8842031"/>
            <a:ext cx="3043343" cy="465455"/>
          </a:xfrm>
          <a:prstGeom prst="rect">
            <a:avLst/>
          </a:prstGeom>
        </p:spPr>
        <p:txBody>
          <a:bodyPr vert="horz" lIns="93253" tIns="46627" rIns="93253" bIns="46627" rtlCol="0" anchor="b"/>
          <a:lstStyle>
            <a:lvl1pPr algn="l">
              <a:defRPr sz="1100"/>
            </a:lvl1pPr>
          </a:lstStyle>
          <a:p>
            <a:endParaRPr lang="en-US" dirty="0">
              <a:latin typeface="Arial"/>
            </a:endParaRPr>
          </a:p>
        </p:txBody>
      </p:sp>
      <p:sp>
        <p:nvSpPr>
          <p:cNvPr id="5" name="Slide Number Placeholder 4"/>
          <p:cNvSpPr>
            <a:spLocks noGrp="1"/>
          </p:cNvSpPr>
          <p:nvPr>
            <p:ph type="sldNum" sz="quarter" idx="3"/>
          </p:nvPr>
        </p:nvSpPr>
        <p:spPr>
          <a:xfrm>
            <a:off x="3978132" y="8842031"/>
            <a:ext cx="3043343" cy="465455"/>
          </a:xfrm>
          <a:prstGeom prst="rect">
            <a:avLst/>
          </a:prstGeom>
        </p:spPr>
        <p:txBody>
          <a:bodyPr vert="horz" lIns="93253" tIns="46627" rIns="93253" bIns="46627" rtlCol="0" anchor="b"/>
          <a:lstStyle>
            <a:lvl1pPr algn="r">
              <a:defRPr sz="1100"/>
            </a:lvl1pPr>
          </a:lstStyle>
          <a:p>
            <a:fld id="{CE221CE3-F987-1944-AB66-8BE5522C5EC6}" type="slidenum">
              <a:rPr lang="en-US" smtClean="0">
                <a:latin typeface="Arial"/>
              </a:rPr>
              <a:pPr/>
              <a:t>‹#›</a:t>
            </a:fld>
            <a:endParaRPr lang="en-US" dirty="0">
              <a:latin typeface="Arial"/>
            </a:endParaRPr>
          </a:p>
        </p:txBody>
      </p:sp>
    </p:spTree>
    <p:extLst>
      <p:ext uri="{BB962C8B-B14F-4D97-AF65-F5344CB8AC3E}">
        <p14:creationId xmlns:p14="http://schemas.microsoft.com/office/powerpoint/2010/main" val="33228481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43343" cy="465455"/>
          </a:xfrm>
          <a:prstGeom prst="rect">
            <a:avLst/>
          </a:prstGeom>
        </p:spPr>
        <p:txBody>
          <a:bodyPr vert="horz" lIns="93253" tIns="46627" rIns="93253" bIns="46627" rtlCol="0"/>
          <a:lstStyle>
            <a:lvl1pPr algn="l">
              <a:defRPr sz="1100">
                <a:latin typeface="Arial"/>
              </a:defRPr>
            </a:lvl1pPr>
          </a:lstStyle>
          <a:p>
            <a:endParaRPr lang="en-US" dirty="0"/>
          </a:p>
        </p:txBody>
      </p:sp>
      <p:sp>
        <p:nvSpPr>
          <p:cNvPr id="3" name="Date Placeholder 2"/>
          <p:cNvSpPr>
            <a:spLocks noGrp="1"/>
          </p:cNvSpPr>
          <p:nvPr>
            <p:ph type="dt" idx="1"/>
          </p:nvPr>
        </p:nvSpPr>
        <p:spPr>
          <a:xfrm>
            <a:off x="3978132" y="2"/>
            <a:ext cx="3043343" cy="465455"/>
          </a:xfrm>
          <a:prstGeom prst="rect">
            <a:avLst/>
          </a:prstGeom>
        </p:spPr>
        <p:txBody>
          <a:bodyPr vert="horz" lIns="93253" tIns="46627" rIns="93253" bIns="46627" rtlCol="0"/>
          <a:lstStyle>
            <a:lvl1pPr algn="r">
              <a:defRPr sz="1100">
                <a:latin typeface="Arial"/>
              </a:defRPr>
            </a:lvl1pPr>
          </a:lstStyle>
          <a:p>
            <a:fld id="{D8B0A143-2353-BE4A-A6C4-57C9AE3FBC68}" type="datetimeFigureOut">
              <a:rPr lang="en-US" smtClean="0"/>
              <a:pPr/>
              <a:t>1/11/23</a:t>
            </a:fld>
            <a:endParaRPr lang="en-US" dirty="0"/>
          </a:p>
        </p:txBody>
      </p:sp>
      <p:sp>
        <p:nvSpPr>
          <p:cNvPr id="4" name="Slide Image Placeholder 3"/>
          <p:cNvSpPr>
            <a:spLocks noGrp="1" noRot="1" noChangeAspect="1"/>
          </p:cNvSpPr>
          <p:nvPr>
            <p:ph type="sldImg" idx="2"/>
          </p:nvPr>
        </p:nvSpPr>
        <p:spPr>
          <a:xfrm>
            <a:off x="409575" y="698500"/>
            <a:ext cx="6203950" cy="3490913"/>
          </a:xfrm>
          <a:prstGeom prst="rect">
            <a:avLst/>
          </a:prstGeom>
          <a:noFill/>
          <a:ln w="12700">
            <a:solidFill>
              <a:prstClr val="black"/>
            </a:solidFill>
          </a:ln>
        </p:spPr>
        <p:txBody>
          <a:bodyPr vert="horz" lIns="93253" tIns="46627" rIns="93253" bIns="46627" rtlCol="0" anchor="ctr"/>
          <a:lstStyle/>
          <a:p>
            <a:endParaRPr lang="en-US" dirty="0"/>
          </a:p>
        </p:txBody>
      </p:sp>
      <p:sp>
        <p:nvSpPr>
          <p:cNvPr id="5" name="Notes Placeholder 4"/>
          <p:cNvSpPr>
            <a:spLocks noGrp="1"/>
          </p:cNvSpPr>
          <p:nvPr>
            <p:ph type="body" sz="quarter" idx="3"/>
          </p:nvPr>
        </p:nvSpPr>
        <p:spPr>
          <a:xfrm>
            <a:off x="702310" y="4421825"/>
            <a:ext cx="5618480" cy="4189095"/>
          </a:xfrm>
          <a:prstGeom prst="rect">
            <a:avLst/>
          </a:prstGeom>
        </p:spPr>
        <p:txBody>
          <a:bodyPr vert="horz" lIns="93253" tIns="46627" rIns="93253" bIns="46627"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42031"/>
            <a:ext cx="3043343" cy="465455"/>
          </a:xfrm>
          <a:prstGeom prst="rect">
            <a:avLst/>
          </a:prstGeom>
        </p:spPr>
        <p:txBody>
          <a:bodyPr vert="horz" lIns="93253" tIns="46627" rIns="93253" bIns="46627" rtlCol="0" anchor="b"/>
          <a:lstStyle>
            <a:lvl1pPr algn="l">
              <a:defRPr sz="1100">
                <a:latin typeface="Arial"/>
              </a:defRPr>
            </a:lvl1pPr>
          </a:lstStyle>
          <a:p>
            <a:endParaRPr lang="en-US" dirty="0"/>
          </a:p>
        </p:txBody>
      </p:sp>
      <p:sp>
        <p:nvSpPr>
          <p:cNvPr id="7" name="Slide Number Placeholder 6"/>
          <p:cNvSpPr>
            <a:spLocks noGrp="1"/>
          </p:cNvSpPr>
          <p:nvPr>
            <p:ph type="sldNum" sz="quarter" idx="5"/>
          </p:nvPr>
        </p:nvSpPr>
        <p:spPr>
          <a:xfrm>
            <a:off x="3978132" y="8842031"/>
            <a:ext cx="3043343" cy="465455"/>
          </a:xfrm>
          <a:prstGeom prst="rect">
            <a:avLst/>
          </a:prstGeom>
        </p:spPr>
        <p:txBody>
          <a:bodyPr vert="horz" lIns="93253" tIns="46627" rIns="93253" bIns="46627" rtlCol="0" anchor="b"/>
          <a:lstStyle>
            <a:lvl1pPr algn="r">
              <a:defRPr sz="1100">
                <a:latin typeface="Arial"/>
              </a:defRPr>
            </a:lvl1pPr>
          </a:lstStyle>
          <a:p>
            <a:fld id="{4CFDF800-FE0E-A944-8AC1-D57C07B352FC}" type="slidenum">
              <a:rPr lang="en-US" smtClean="0"/>
              <a:pPr/>
              <a:t>‹#›</a:t>
            </a:fld>
            <a:endParaRPr lang="en-US" dirty="0"/>
          </a:p>
        </p:txBody>
      </p:sp>
    </p:spTree>
    <p:extLst>
      <p:ext uri="{BB962C8B-B14F-4D97-AF65-F5344CB8AC3E}">
        <p14:creationId xmlns:p14="http://schemas.microsoft.com/office/powerpoint/2010/main" val="351676509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normAutofit/>
          </a:bodyPr>
          <a:lstStyle/>
          <a:p>
            <a:endParaRPr lang="en-US" baseline="0" dirty="0"/>
          </a:p>
        </p:txBody>
      </p:sp>
      <p:sp>
        <p:nvSpPr>
          <p:cNvPr id="4" name="Slide Number Placeholder 3"/>
          <p:cNvSpPr>
            <a:spLocks noGrp="1"/>
          </p:cNvSpPr>
          <p:nvPr>
            <p:ph type="sldNum" sz="quarter" idx="10"/>
          </p:nvPr>
        </p:nvSpPr>
        <p:spPr/>
        <p:txBody>
          <a:bodyPr/>
          <a:lstStyle/>
          <a:p>
            <a:fld id="{4CFDF800-FE0E-A944-8AC1-D57C07B352FC}" type="slidenum">
              <a:rPr lang="en-US" smtClean="0"/>
              <a:pPr/>
              <a:t>1</a:t>
            </a:fld>
            <a:endParaRPr lang="en-US" dirty="0"/>
          </a:p>
        </p:txBody>
      </p:sp>
    </p:spTree>
    <p:extLst>
      <p:ext uri="{BB962C8B-B14F-4D97-AF65-F5344CB8AC3E}">
        <p14:creationId xmlns:p14="http://schemas.microsoft.com/office/powerpoint/2010/main" val="1507663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FFD3CF7-ECE3-B945-9C4D-7B6A5D8E7448}" type="slidenum">
              <a:rPr lang="en-US" smtClean="0"/>
              <a:t>2</a:t>
            </a:fld>
            <a:endParaRPr lang="en-US"/>
          </a:p>
        </p:txBody>
      </p:sp>
    </p:spTree>
    <p:extLst>
      <p:ext uri="{BB962C8B-B14F-4D97-AF65-F5344CB8AC3E}">
        <p14:creationId xmlns:p14="http://schemas.microsoft.com/office/powerpoint/2010/main" val="1856984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3400" y="763588"/>
            <a:ext cx="6704013" cy="3771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FFD3CF7-ECE3-B945-9C4D-7B6A5D8E7448}" type="slidenum">
              <a:rPr kumimoji="0" lang="en-US" sz="1800" b="0" i="0" u="none" strike="noStrike" kern="1200" cap="none" spc="0" normalizeH="0" baseline="0" noProof="0" smtClean="0">
                <a:ln>
                  <a:noFill/>
                </a:ln>
                <a:solidFill>
                  <a:prstClr val="black"/>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3</a:t>
            </a:fld>
            <a:endParaRPr kumimoji="0" lang="en-US" sz="1800" b="0" i="0" u="none" strike="noStrike" kern="1200" cap="none" spc="0" normalizeH="0" baseline="0" noProof="0">
              <a:ln>
                <a:noFill/>
              </a:ln>
              <a:solidFill>
                <a:prstClr val="black"/>
              </a:solidFill>
              <a:effectLst/>
              <a:uLnTx/>
              <a:uFillTx/>
              <a:latin typeface="Arial"/>
              <a:cs typeface="Arial"/>
              <a:sym typeface="Arial"/>
            </a:endParaRPr>
          </a:p>
        </p:txBody>
      </p:sp>
    </p:spTree>
    <p:extLst>
      <p:ext uri="{BB962C8B-B14F-4D97-AF65-F5344CB8AC3E}">
        <p14:creationId xmlns:p14="http://schemas.microsoft.com/office/powerpoint/2010/main" val="554324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3400" y="763588"/>
            <a:ext cx="6704013" cy="3771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algn="r"/>
            <a:fld id="{C0E607DB-7AA2-4ABE-BC8D-42609C0766E0}" type="slidenum">
              <a:rPr lang="en-US" sz="1400" b="0" strike="noStrike" spc="-1" smtClean="0">
                <a:latin typeface="Times New Roman"/>
              </a:rPr>
              <a:t>7</a:t>
            </a:fld>
            <a:endParaRPr lang="en-US" sz="1400" b="0" strike="noStrike" spc="-1">
              <a:latin typeface="Times New Roman"/>
            </a:endParaRPr>
          </a:p>
        </p:txBody>
      </p:sp>
    </p:spTree>
    <p:extLst>
      <p:ext uri="{BB962C8B-B14F-4D97-AF65-F5344CB8AC3E}">
        <p14:creationId xmlns:p14="http://schemas.microsoft.com/office/powerpoint/2010/main" val="3216445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FDF800-FE0E-A944-8AC1-D57C07B352FC}" type="slidenum">
              <a:rPr lang="en-US" smtClean="0"/>
              <a:pPr/>
              <a:t>26</a:t>
            </a:fld>
            <a:endParaRPr lang="en-US" dirty="0"/>
          </a:p>
        </p:txBody>
      </p:sp>
    </p:spTree>
    <p:extLst>
      <p:ext uri="{BB962C8B-B14F-4D97-AF65-F5344CB8AC3E}">
        <p14:creationId xmlns:p14="http://schemas.microsoft.com/office/powerpoint/2010/main" val="5264974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3400" y="763588"/>
            <a:ext cx="6704013" cy="3771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BFF095A-F86B-4B29-8A9F-DF3D3D1F3E2A}" type="slidenum">
              <a:rPr kumimoji="0" lang="en-US" sz="1800" b="0" i="0" u="none" strike="noStrike" kern="1200" cap="none" spc="0" normalizeH="0" baseline="0" noProof="0" smtClean="0">
                <a:ln>
                  <a:noFill/>
                </a:ln>
                <a:solidFill>
                  <a:prstClr val="black"/>
                </a:solidFill>
                <a:effectLst/>
                <a:uLnTx/>
                <a:uFillTx/>
                <a:latin typeface="Arial"/>
              </a:rPr>
              <a:pPr marL="0" marR="0" lvl="0" indent="0" algn="l" defTabSz="914400" rtl="0" eaLnBrk="1" fontAlgn="auto" latinLnBrk="0" hangingPunct="1">
                <a:lnSpc>
                  <a:spcPct val="100000"/>
                </a:lnSpc>
                <a:spcBef>
                  <a:spcPts val="0"/>
                </a:spcBef>
                <a:spcAft>
                  <a:spcPts val="0"/>
                </a:spcAft>
                <a:buClrTx/>
                <a:buSzTx/>
                <a:buFontTx/>
                <a:buNone/>
                <a:tabLst/>
                <a:defRPr/>
              </a:pPr>
              <a:t>34</a:t>
            </a:fld>
            <a:endParaRPr kumimoji="0" lang="en-US" sz="1800" b="0" i="0" u="none" strike="noStrike" kern="1200" cap="none" spc="0" normalizeH="0" baseline="0" noProof="0" dirty="0">
              <a:ln>
                <a:noFill/>
              </a:ln>
              <a:solidFill>
                <a:prstClr val="black"/>
              </a:solidFill>
              <a:effectLst/>
              <a:uLnTx/>
              <a:uFillTx/>
              <a:latin typeface="Arial"/>
            </a:endParaRPr>
          </a:p>
        </p:txBody>
      </p:sp>
    </p:spTree>
    <p:extLst>
      <p:ext uri="{BB962C8B-B14F-4D97-AF65-F5344CB8AC3E}">
        <p14:creationId xmlns:p14="http://schemas.microsoft.com/office/powerpoint/2010/main" val="14898787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BA3D2A3-E316-5B4D-B559-0EBDF6B1377B}"/>
              </a:ext>
            </a:extLst>
          </p:cNvPr>
          <p:cNvPicPr>
            <a:picLocks noChangeAspect="1"/>
          </p:cNvPicPr>
          <p:nvPr userDrawn="1"/>
        </p:nvPicPr>
        <p:blipFill>
          <a:blip r:embed="rId2">
            <a:alphaModFix/>
          </a:blip>
          <a:stretch>
            <a:fillRect/>
          </a:stretch>
        </p:blipFill>
        <p:spPr>
          <a:xfrm>
            <a:off x="0" y="3575304"/>
            <a:ext cx="12192000" cy="2743200"/>
          </a:xfrm>
          <a:prstGeom prst="rect">
            <a:avLst/>
          </a:prstGeom>
          <a:gradFill flip="none" rotWithShape="1">
            <a:gsLst>
              <a:gs pos="0">
                <a:schemeClr val="accent1">
                  <a:lumMod val="0"/>
                  <a:lumOff val="100000"/>
                </a:schemeClr>
              </a:gs>
              <a:gs pos="35000">
                <a:schemeClr val="accent1">
                  <a:lumMod val="0"/>
                  <a:lumOff val="100000"/>
                </a:schemeClr>
              </a:gs>
              <a:gs pos="100000">
                <a:schemeClr val="bg1"/>
              </a:gs>
            </a:gsLst>
            <a:lin ang="2700000" scaled="1"/>
            <a:tileRect/>
          </a:gradFill>
        </p:spPr>
      </p:pic>
      <p:sp>
        <p:nvSpPr>
          <p:cNvPr id="8" name="Rectangle 7">
            <a:extLst>
              <a:ext uri="{FF2B5EF4-FFF2-40B4-BE49-F238E27FC236}">
                <a16:creationId xmlns:a16="http://schemas.microsoft.com/office/drawing/2014/main" id="{D6D9C9D9-72EC-6D46-9AAD-E59A139F1299}"/>
              </a:ext>
            </a:extLst>
          </p:cNvPr>
          <p:cNvSpPr/>
          <p:nvPr userDrawn="1"/>
        </p:nvSpPr>
        <p:spPr bwMode="auto">
          <a:xfrm>
            <a:off x="-504" y="3193257"/>
            <a:ext cx="12192504" cy="1028423"/>
          </a:xfrm>
          <a:prstGeom prst="rect">
            <a:avLst/>
          </a:prstGeom>
          <a:gradFill flip="none" rotWithShape="1">
            <a:gsLst>
              <a:gs pos="0">
                <a:schemeClr val="bg1">
                  <a:alpha val="0"/>
                  <a:lumMod val="0"/>
                  <a:lumOff val="100000"/>
                </a:schemeClr>
              </a:gs>
              <a:gs pos="51000">
                <a:schemeClr val="bg1"/>
              </a:gs>
            </a:gsLst>
            <a:lin ang="16200000" scaled="1"/>
            <a:tileRect/>
          </a:gradFill>
          <a:ln>
            <a:noFill/>
            <a:headEnd/>
            <a:tailEnd/>
          </a:ln>
          <a:effectLst/>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600" dirty="0">
              <a:solidFill>
                <a:srgbClr val="000000"/>
              </a:solidFill>
            </a:endParaRPr>
          </a:p>
        </p:txBody>
      </p:sp>
      <p:sp>
        <p:nvSpPr>
          <p:cNvPr id="19" name="Rectangle 18"/>
          <p:cNvSpPr/>
          <p:nvPr userDrawn="1"/>
        </p:nvSpPr>
        <p:spPr>
          <a:xfrm>
            <a:off x="-504" y="6316956"/>
            <a:ext cx="12192000" cy="544880"/>
          </a:xfrm>
          <a:prstGeom prst="rect">
            <a:avLst/>
          </a:prstGeom>
          <a:gradFill flip="none" rotWithShape="1">
            <a:gsLst>
              <a:gs pos="0">
                <a:srgbClr val="294861"/>
              </a:gs>
              <a:gs pos="46000">
                <a:schemeClr val="accent1">
                  <a:lumMod val="50000"/>
                </a:schemeClr>
              </a:gs>
              <a:gs pos="100000">
                <a:srgbClr val="4388B8"/>
              </a:gs>
            </a:gsLst>
            <a:lin ang="16200000" scaled="1"/>
            <a:tileRect/>
          </a:gradFill>
          <a:ln>
            <a:noFill/>
          </a:ln>
          <a:effectLst>
            <a:outerShdw blurRad="50800" dist="38100" dir="16200000"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1800" dirty="0">
              <a:latin typeface="Arial"/>
            </a:endParaRPr>
          </a:p>
        </p:txBody>
      </p:sp>
      <p:sp>
        <p:nvSpPr>
          <p:cNvPr id="10" name="Title 9"/>
          <p:cNvSpPr>
            <a:spLocks noGrp="1"/>
          </p:cNvSpPr>
          <p:nvPr>
            <p:ph type="title" hasCustomPrompt="1"/>
          </p:nvPr>
        </p:nvSpPr>
        <p:spPr>
          <a:xfrm>
            <a:off x="609600" y="565126"/>
            <a:ext cx="10972800" cy="1447576"/>
          </a:xfrm>
        </p:spPr>
        <p:txBody>
          <a:bodyPr anchor="b" anchorCtr="0"/>
          <a:lstStyle>
            <a:lvl1pPr>
              <a:lnSpc>
                <a:spcPts val="3800"/>
              </a:lnSpc>
              <a:defRPr sz="3600" b="1" i="0">
                <a:solidFill>
                  <a:schemeClr val="accent1">
                    <a:lumMod val="75000"/>
                  </a:schemeClr>
                </a:solidFill>
                <a:effectLst/>
                <a:latin typeface="Arial"/>
                <a:cs typeface="Arial"/>
              </a:defRPr>
            </a:lvl1pPr>
          </a:lstStyle>
          <a:p>
            <a:r>
              <a:rPr lang="en-US" dirty="0"/>
              <a:t>Click to edit </a:t>
            </a:r>
            <a:br>
              <a:rPr lang="en-US" dirty="0"/>
            </a:br>
            <a:r>
              <a:rPr lang="en-US" dirty="0"/>
              <a:t>Master title style</a:t>
            </a:r>
          </a:p>
        </p:txBody>
      </p:sp>
      <p:sp>
        <p:nvSpPr>
          <p:cNvPr id="12" name="Text Placeholder 11"/>
          <p:cNvSpPr>
            <a:spLocks noGrp="1"/>
          </p:cNvSpPr>
          <p:nvPr>
            <p:ph type="body" sz="quarter" idx="13"/>
          </p:nvPr>
        </p:nvSpPr>
        <p:spPr>
          <a:xfrm>
            <a:off x="609601" y="2024863"/>
            <a:ext cx="7505699" cy="369888"/>
          </a:xfrm>
        </p:spPr>
        <p:txBody>
          <a:bodyPr>
            <a:noAutofit/>
          </a:bodyPr>
          <a:lstStyle>
            <a:lvl1pPr>
              <a:lnSpc>
                <a:spcPts val="2200"/>
              </a:lnSpc>
              <a:buNone/>
              <a:defRPr sz="2000" b="0">
                <a:latin typeface="Arial"/>
                <a:cs typeface="Arial"/>
              </a:defRPr>
            </a:lvl1pPr>
            <a:lvl2pPr>
              <a:buNone/>
              <a:defRPr/>
            </a:lvl2pPr>
            <a:lvl3pPr>
              <a:buNone/>
              <a:defRPr/>
            </a:lvl3pPr>
            <a:lvl4pPr>
              <a:buNone/>
              <a:defRPr/>
            </a:lvl4pPr>
            <a:lvl5pPr>
              <a:buNone/>
              <a:defRPr/>
            </a:lvl5pPr>
          </a:lstStyle>
          <a:p>
            <a:pPr lvl="0"/>
            <a:r>
              <a:rPr lang="en-US"/>
              <a:t>Click to edit Master text styles</a:t>
            </a:r>
          </a:p>
        </p:txBody>
      </p:sp>
      <p:sp>
        <p:nvSpPr>
          <p:cNvPr id="14" name="TextBox 13"/>
          <p:cNvSpPr txBox="1"/>
          <p:nvPr userDrawn="1"/>
        </p:nvSpPr>
        <p:spPr>
          <a:xfrm>
            <a:off x="91181" y="6416000"/>
            <a:ext cx="6004819" cy="435504"/>
          </a:xfrm>
          <a:prstGeom prst="rect">
            <a:avLst/>
          </a:prstGeom>
          <a:noFill/>
          <a:effectLst/>
        </p:spPr>
        <p:txBody>
          <a:bodyPr wrap="square" rtlCol="0">
            <a:spAutoFit/>
          </a:bodyPr>
          <a:lstStyle/>
          <a:p>
            <a:pPr marL="0" algn="l" defTabSz="457200" rtl="0" eaLnBrk="1" latinLnBrk="0" hangingPunct="1">
              <a:lnSpc>
                <a:spcPct val="90000"/>
              </a:lnSpc>
              <a:spcAft>
                <a:spcPts val="300"/>
              </a:spcAft>
            </a:pPr>
            <a:r>
              <a:rPr lang="en-US" sz="800" kern="1200" dirty="0">
                <a:solidFill>
                  <a:schemeClr val="bg1"/>
                </a:solidFill>
                <a:effectLst/>
                <a:latin typeface="Arial"/>
                <a:ea typeface="+mn-ea"/>
                <a:cs typeface="Arial"/>
              </a:rPr>
              <a:t>LLNL-PRES-XXXXXX</a:t>
            </a:r>
          </a:p>
          <a:p>
            <a:pPr marL="0" algn="l" defTabSz="457200" rtl="0" eaLnBrk="1" latinLnBrk="0" hangingPunct="1">
              <a:lnSpc>
                <a:spcPct val="90000"/>
              </a:lnSpc>
              <a:spcAft>
                <a:spcPts val="600"/>
              </a:spcAft>
            </a:pPr>
            <a:r>
              <a:rPr lang="en-US" sz="700" kern="1200" dirty="0">
                <a:solidFill>
                  <a:schemeClr val="bg1"/>
                </a:solidFill>
                <a:effectLst/>
                <a:latin typeface="Arial"/>
                <a:ea typeface="+mn-ea"/>
                <a:cs typeface="Arial"/>
              </a:rPr>
              <a:t>This work was performed under the auspices of the</a:t>
            </a:r>
            <a:r>
              <a:rPr lang="en-US" sz="700" kern="1200" baseline="0" dirty="0">
                <a:solidFill>
                  <a:schemeClr val="bg1"/>
                </a:solidFill>
                <a:effectLst/>
                <a:latin typeface="Arial"/>
                <a:ea typeface="+mn-ea"/>
                <a:cs typeface="Arial"/>
              </a:rPr>
              <a:t> </a:t>
            </a:r>
            <a:r>
              <a:rPr lang="en-US" sz="700" kern="1200" dirty="0">
                <a:solidFill>
                  <a:schemeClr val="bg1"/>
                </a:solidFill>
                <a:effectLst/>
                <a:latin typeface="Arial"/>
                <a:ea typeface="+mn-ea"/>
                <a:cs typeface="Arial"/>
              </a:rPr>
              <a:t>U.S. Department of Energy by Lawrence Livermore National Laboratory under contract DE-AC52-07NA27344.</a:t>
            </a:r>
            <a:r>
              <a:rPr lang="en-US" sz="700" kern="1200" baseline="0" dirty="0">
                <a:solidFill>
                  <a:schemeClr val="bg1"/>
                </a:solidFill>
                <a:effectLst/>
                <a:latin typeface="Arial"/>
                <a:ea typeface="+mn-ea"/>
                <a:cs typeface="Arial"/>
              </a:rPr>
              <a:t> </a:t>
            </a:r>
            <a:r>
              <a:rPr lang="en-US" sz="700" kern="1200" dirty="0">
                <a:solidFill>
                  <a:schemeClr val="bg1"/>
                </a:solidFill>
                <a:effectLst/>
                <a:latin typeface="Arial"/>
                <a:ea typeface="+mn-ea"/>
                <a:cs typeface="Arial"/>
              </a:rPr>
              <a:t>Lawrence Livermore National Security, LLC</a:t>
            </a:r>
          </a:p>
        </p:txBody>
      </p:sp>
      <p:pic>
        <p:nvPicPr>
          <p:cNvPr id="18" name="Picture 17" descr="LLNL_Logo_WHT-LRG.png"/>
          <p:cNvPicPr>
            <a:picLocks/>
          </p:cNvPicPr>
          <p:nvPr userDrawn="1"/>
        </p:nvPicPr>
        <p:blipFill>
          <a:blip r:embed="rId3" cstate="print">
            <a:extLst>
              <a:ext uri="{28A0092B-C50C-407E-A947-70E740481C1C}">
                <a14:useLocalDpi xmlns:a14="http://schemas.microsoft.com/office/drawing/2010/main"/>
              </a:ext>
            </a:extLst>
          </a:blip>
          <a:stretch>
            <a:fillRect/>
          </a:stretch>
        </p:blipFill>
        <p:spPr>
          <a:xfrm>
            <a:off x="10055018" y="6446832"/>
            <a:ext cx="1865376" cy="314676"/>
          </a:xfrm>
          <a:prstGeom prst="rect">
            <a:avLst/>
          </a:prstGeom>
        </p:spPr>
      </p:pic>
      <p:sp>
        <p:nvSpPr>
          <p:cNvPr id="20" name="Rectangle 19"/>
          <p:cNvSpPr/>
          <p:nvPr userDrawn="1"/>
        </p:nvSpPr>
        <p:spPr>
          <a:xfrm>
            <a:off x="0" y="0"/>
            <a:ext cx="12192000" cy="112889"/>
          </a:xfrm>
          <a:prstGeom prst="rect">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1800" dirty="0">
              <a:latin typeface="Arial"/>
            </a:endParaRPr>
          </a:p>
        </p:txBody>
      </p:sp>
      <p:sp>
        <p:nvSpPr>
          <p:cNvPr id="3" name="Text Placeholder 2"/>
          <p:cNvSpPr>
            <a:spLocks noGrp="1"/>
          </p:cNvSpPr>
          <p:nvPr>
            <p:ph type="body" sz="quarter" idx="14" hasCustomPrompt="1"/>
          </p:nvPr>
        </p:nvSpPr>
        <p:spPr>
          <a:xfrm>
            <a:off x="6096001" y="3096715"/>
            <a:ext cx="6096000" cy="477838"/>
          </a:xfrm>
        </p:spPr>
        <p:txBody>
          <a:bodyPr rIns="182880" anchor="b" anchorCtr="0">
            <a:noAutofit/>
          </a:bodyPr>
          <a:lstStyle>
            <a:lvl1pPr marL="57150" indent="0" algn="r">
              <a:spcBef>
                <a:spcPts val="0"/>
              </a:spcBef>
              <a:buNone/>
              <a:defRPr sz="1600" b="0"/>
            </a:lvl1pPr>
            <a:lvl2pPr marL="342900" indent="0" algn="r">
              <a:buNone/>
              <a:defRPr sz="1600" b="0"/>
            </a:lvl2pPr>
            <a:lvl3pPr marL="628650" indent="0" algn="r">
              <a:buNone/>
              <a:defRPr sz="1600" b="0"/>
            </a:lvl3pPr>
            <a:lvl4pPr marL="857250" indent="0" algn="r">
              <a:buNone/>
              <a:defRPr sz="1600" b="0"/>
            </a:lvl4pPr>
            <a:lvl5pPr marL="1085850" indent="0" algn="r">
              <a:buNone/>
              <a:defRPr sz="1600" b="0"/>
            </a:lvl5pPr>
          </a:lstStyle>
          <a:p>
            <a:pPr lvl="0"/>
            <a:r>
              <a:rPr lang="en-US" dirty="0"/>
              <a:t>Authors Name</a:t>
            </a:r>
          </a:p>
          <a:p>
            <a:pPr lvl="0"/>
            <a:r>
              <a:rPr lang="en-US" dirty="0"/>
              <a:t>Title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0_end page">
    <p:bg>
      <p:bgPr>
        <a:solidFill>
          <a:srgbClr val="0F4F97"/>
        </a:solidFill>
        <a:effectLst/>
      </p:bgPr>
    </p:bg>
    <p:spTree>
      <p:nvGrpSpPr>
        <p:cNvPr id="1" name=""/>
        <p:cNvGrpSpPr/>
        <p:nvPr/>
      </p:nvGrpSpPr>
      <p:grpSpPr>
        <a:xfrm>
          <a:off x="0" y="0"/>
          <a:ext cx="0" cy="0"/>
          <a:chOff x="0" y="0"/>
          <a:chExt cx="0" cy="0"/>
        </a:xfrm>
      </p:grpSpPr>
      <p:pic>
        <p:nvPicPr>
          <p:cNvPr id="3" name="Picture 2" descr="LLNL_Logo_WHT-LRG.png"/>
          <p:cNvPicPr>
            <a:picLocks/>
          </p:cNvPicPr>
          <p:nvPr userDrawn="1"/>
        </p:nvPicPr>
        <p:blipFill>
          <a:blip r:embed="rId2"/>
          <a:stretch>
            <a:fillRect/>
          </a:stretch>
        </p:blipFill>
        <p:spPr>
          <a:xfrm>
            <a:off x="962469" y="5437487"/>
            <a:ext cx="3602736" cy="607768"/>
          </a:xfrm>
          <a:prstGeom prst="rect">
            <a:avLst/>
          </a:prstGeom>
        </p:spPr>
      </p:pic>
    </p:spTree>
    <p:extLst>
      <p:ext uri="{BB962C8B-B14F-4D97-AF65-F5344CB8AC3E}">
        <p14:creationId xmlns:p14="http://schemas.microsoft.com/office/powerpoint/2010/main" val="3127189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0500" y="230019"/>
            <a:ext cx="11658600" cy="908221"/>
          </a:xfrm>
        </p:spPr>
        <p:txBody>
          <a:bodyPr/>
          <a:lstStyle>
            <a:lvl1pPr>
              <a:lnSpc>
                <a:spcPct val="90000"/>
              </a:lnSpc>
              <a:defRPr sz="2999"/>
            </a:lvl1pPr>
          </a:lstStyle>
          <a:p>
            <a:r>
              <a:rPr lang="en-US"/>
              <a:t>Click to edit Master title style</a:t>
            </a:r>
            <a:endParaRPr lang="en-US" dirty="0"/>
          </a:p>
        </p:txBody>
      </p:sp>
      <p:sp>
        <p:nvSpPr>
          <p:cNvPr id="3" name="Content Placeholder 2"/>
          <p:cNvSpPr>
            <a:spLocks noGrp="1"/>
          </p:cNvSpPr>
          <p:nvPr>
            <p:ph idx="1"/>
          </p:nvPr>
        </p:nvSpPr>
        <p:spPr>
          <a:xfrm>
            <a:off x="190500" y="1450072"/>
            <a:ext cx="11658600" cy="4610100"/>
          </a:xfrm>
        </p:spPr>
        <p:txBody>
          <a:bodyPr/>
          <a:lstStyle>
            <a:lvl1pPr marL="228531" indent="-228531">
              <a:spcBef>
                <a:spcPts val="1799"/>
              </a:spcBef>
              <a:buClr>
                <a:schemeClr val="tx1"/>
              </a:buClr>
              <a:buSzPct val="90000"/>
              <a:buFont typeface="Century Gothic" panose="020B0502020202020204" pitchFamily="34" charset="0"/>
              <a:buChar char="•"/>
              <a:tabLst/>
              <a:defRPr lang="en-US" sz="1999" kern="1200" dirty="0">
                <a:solidFill>
                  <a:schemeClr val="tx1"/>
                </a:solidFill>
                <a:latin typeface="+mn-lt"/>
                <a:ea typeface="+mn-ea"/>
                <a:cs typeface="+mn-cs"/>
              </a:defRPr>
            </a:lvl1pPr>
            <a:lvl2pPr marL="571329" indent="-228531">
              <a:buClr>
                <a:schemeClr val="tx1"/>
              </a:buClr>
              <a:buSzPct val="90000"/>
              <a:buFont typeface="Century Gothic" panose="020B0502020202020204" pitchFamily="34" charset="0"/>
              <a:buChar char="–"/>
              <a:tabLst/>
              <a:defRPr sz="1799">
                <a:latin typeface="+mn-lt"/>
                <a:cs typeface="Arial" panose="020B0604020202020204" pitchFamily="34" charset="0"/>
              </a:defRPr>
            </a:lvl2pPr>
            <a:lvl3pPr marL="856993" indent="-171399">
              <a:buClr>
                <a:schemeClr val="tx1"/>
              </a:buClr>
              <a:buSzPct val="90000"/>
              <a:buFont typeface="Century Gothic" panose="020B0502020202020204" pitchFamily="34" charset="0"/>
              <a:buChar char="•"/>
              <a:defRPr sz="1600">
                <a:latin typeface="+mn-lt"/>
                <a:cs typeface="Arial" panose="020B0604020202020204" pitchFamily="34" charset="0"/>
              </a:defRPr>
            </a:lvl3pPr>
            <a:lvl4pPr>
              <a:buClr>
                <a:schemeClr val="tx1"/>
              </a:buClr>
              <a:defRPr>
                <a:latin typeface="+mn-lt"/>
                <a:cs typeface="Arial" panose="020B0604020202020204" pitchFamily="34" charset="0"/>
              </a:defRPr>
            </a:lvl4pPr>
            <a:lvl5pPr marL="1482280" indent="-222183">
              <a:buClr>
                <a:schemeClr val="tx1"/>
              </a:buClr>
              <a:buFont typeface="Arial" panose="020B0604020202020204" pitchFamily="34" charset="0"/>
              <a:buChar char="•"/>
              <a:defRPr>
                <a:latin typeface="+mn-lt"/>
                <a:cs typeface="Arial" panose="020B0604020202020204"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253922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Title with side-text-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ct val="90000"/>
              </a:lnSpc>
              <a:defRPr>
                <a:effectLst/>
              </a:defRPr>
            </a:lvl1pPr>
          </a:lstStyle>
          <a:p>
            <a:r>
              <a:rPr lang="en-US"/>
              <a:t>Click to edit Master title style</a:t>
            </a:r>
            <a:endParaRPr lang="en-US" dirty="0"/>
          </a:p>
        </p:txBody>
      </p:sp>
      <p:sp>
        <p:nvSpPr>
          <p:cNvPr id="4" name="Content Placeholder 2"/>
          <p:cNvSpPr>
            <a:spLocks noGrp="1"/>
          </p:cNvSpPr>
          <p:nvPr>
            <p:ph idx="1"/>
          </p:nvPr>
        </p:nvSpPr>
        <p:spPr>
          <a:xfrm>
            <a:off x="621101" y="1436689"/>
            <a:ext cx="5291328" cy="4881532"/>
          </a:xfrm>
        </p:spPr>
        <p:txBody>
          <a:bodyPr/>
          <a:lstStyle>
            <a:lvl1pPr>
              <a:spcBef>
                <a:spcPts val="1200"/>
              </a:spcBef>
              <a:spcAft>
                <a:spcPts val="600"/>
              </a:spcAft>
              <a:defRPr/>
            </a:lvl1pPr>
            <a:lvl2pPr>
              <a:spcAft>
                <a:spcPts val="600"/>
              </a:spcAft>
              <a:defRPr/>
            </a:lvl2pPr>
            <a:lvl3pPr>
              <a:spcAft>
                <a:spcPts val="600"/>
              </a:spcAft>
              <a:defRPr/>
            </a:lvl3pPr>
            <a:lvl4pPr>
              <a:spcAft>
                <a:spcPts val="600"/>
              </a:spcAft>
              <a:defRPr/>
            </a:lvl4pPr>
            <a:lvl5pPr>
              <a:spcAft>
                <a:spcPts val="600"/>
              </a:spcAft>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Tree>
    <p:extLst>
      <p:ext uri="{BB962C8B-B14F-4D97-AF65-F5344CB8AC3E}">
        <p14:creationId xmlns:p14="http://schemas.microsoft.com/office/powerpoint/2010/main" val="31148428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5857" y="0"/>
            <a:ext cx="11375435" cy="589280"/>
          </a:xfrm>
          <a:prstGeom prst="rect">
            <a:avLst/>
          </a:prstGeom>
        </p:spPr>
        <p:txBody>
          <a:bodyPr anchor="t" anchorCtr="0"/>
          <a:lstStyle/>
          <a:p>
            <a:r>
              <a:rPr lang="en-US" dirty="0"/>
              <a:t>Click to edit Master title style</a:t>
            </a:r>
          </a:p>
        </p:txBody>
      </p:sp>
      <p:sp>
        <p:nvSpPr>
          <p:cNvPr id="3" name="Content Placeholder 2"/>
          <p:cNvSpPr>
            <a:spLocks noGrp="1"/>
          </p:cNvSpPr>
          <p:nvPr>
            <p:ph idx="1" hasCustomPrompt="1"/>
          </p:nvPr>
        </p:nvSpPr>
        <p:spPr>
          <a:xfrm>
            <a:off x="365857" y="1076960"/>
            <a:ext cx="11372771" cy="4911245"/>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marL="1482688" indent="-222245">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level0.4	</a:t>
            </a:r>
          </a:p>
        </p:txBody>
      </p:sp>
    </p:spTree>
    <p:extLst>
      <p:ext uri="{BB962C8B-B14F-4D97-AF65-F5344CB8AC3E}">
        <p14:creationId xmlns:p14="http://schemas.microsoft.com/office/powerpoint/2010/main" val="1481029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lIns="0" bIns="0"/>
          <a:lstStyle>
            <a:lvl1pPr eaLnBrk="1" latinLnBrk="0" hangingPunct="1">
              <a:spcBef>
                <a:spcPts val="1799"/>
              </a:spcBef>
              <a:spcAft>
                <a:spcPts val="0"/>
              </a:spcAft>
              <a:defRPr/>
            </a:lvl1pPr>
            <a:lvl2pPr eaLnBrk="1" latinLnBrk="0" hangingPunct="1">
              <a:spcAft>
                <a:spcPts val="0"/>
              </a:spcAft>
              <a:defRPr/>
            </a:lvl2pPr>
            <a:lvl3pPr eaLnBrk="1" latinLnBrk="0" hangingPunct="1">
              <a:spcAft>
                <a:spcPts val="0"/>
              </a:spcAft>
              <a:defRPr/>
            </a:lvl3pPr>
            <a:lvl4pPr eaLnBrk="1" latinLnBrk="0" hangingPunct="1">
              <a:spcAft>
                <a:spcPts val="0"/>
              </a:spcAft>
              <a:defRPr/>
            </a:lvl4pPr>
            <a:lvl5pPr eaLnBrk="1" latinLnBrk="0" hangingPunct="1">
              <a:spcAft>
                <a:spcPts val="0"/>
              </a:spcAft>
              <a:defRPr/>
            </a:lvl5p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endParaRPr kumimoji="0" lang="en-US" dirty="0"/>
          </a:p>
        </p:txBody>
      </p:sp>
      <p:sp>
        <p:nvSpPr>
          <p:cNvPr id="5" name="Title Placeholder 1"/>
          <p:cNvSpPr>
            <a:spLocks noGrp="1"/>
          </p:cNvSpPr>
          <p:nvPr>
            <p:ph type="title"/>
          </p:nvPr>
        </p:nvSpPr>
        <p:spPr>
          <a:xfrm>
            <a:off x="609600" y="219517"/>
            <a:ext cx="10972801" cy="1008771"/>
          </a:xfrm>
          <a:prstGeom prst="rect">
            <a:avLst/>
          </a:prstGeom>
          <a:effectLst/>
        </p:spPr>
        <p:txBody>
          <a:bodyPr vert="horz" lIns="0" rIns="45720" rtlCol="0" anchor="ctr" anchorCtr="0">
            <a:noAutofit/>
            <a:scene3d>
              <a:camera prst="orthographicFront"/>
              <a:lightRig rig="threePt" dir="t">
                <a:rot lat="0" lon="0" rev="4800000"/>
              </a:lightRig>
            </a:scene3d>
            <a:sp3d prstMaterial="matte"/>
          </a:bodyPr>
          <a:lstStyle/>
          <a:p>
            <a:r>
              <a:rPr kumimoji="0" lang="en-US"/>
              <a:t>Click to edit Master title style</a:t>
            </a:r>
            <a:endParaRPr kumimoji="0" lang="en-US" dirty="0"/>
          </a:p>
        </p:txBody>
      </p:sp>
    </p:spTree>
    <p:extLst>
      <p:ext uri="{BB962C8B-B14F-4D97-AF65-F5344CB8AC3E}">
        <p14:creationId xmlns:p14="http://schemas.microsoft.com/office/powerpoint/2010/main" val="15570415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57518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6" name="PlaceHolder 1"/>
          <p:cNvSpPr>
            <a:spLocks noGrp="1"/>
          </p:cNvSpPr>
          <p:nvPr>
            <p:ph type="title"/>
          </p:nvPr>
        </p:nvSpPr>
        <p:spPr>
          <a:xfrm>
            <a:off x="609600" y="439702"/>
            <a:ext cx="10972320" cy="812595"/>
          </a:xfrm>
          <a:prstGeom prst="rect">
            <a:avLst/>
          </a:prstGeom>
        </p:spPr>
        <p:txBody>
          <a:bodyPr lIns="0" tIns="0" rIns="0" bIns="0" anchor="ctr">
            <a:spAutoFit/>
          </a:bodyPr>
          <a:lstStyle/>
          <a:p>
            <a:pPr algn="ctr"/>
            <a:endParaRPr lang="en-US" sz="5867" b="0" strike="noStrike" spc="-1" dirty="0">
              <a:latin typeface="Arial"/>
            </a:endParaRPr>
          </a:p>
        </p:txBody>
      </p:sp>
      <p:sp>
        <p:nvSpPr>
          <p:cNvPr id="17" name="PlaceHolder 2"/>
          <p:cNvSpPr>
            <a:spLocks noGrp="1"/>
          </p:cNvSpPr>
          <p:nvPr>
            <p:ph type="subTitle"/>
          </p:nvPr>
        </p:nvSpPr>
        <p:spPr>
          <a:xfrm>
            <a:off x="609600" y="3297782"/>
            <a:ext cx="10972320" cy="590996"/>
          </a:xfrm>
          <a:prstGeom prst="rect">
            <a:avLst/>
          </a:prstGeom>
        </p:spPr>
        <p:txBody>
          <a:bodyPr lIns="0" tIns="0" rIns="0" bIns="0" anchor="ctr">
            <a:spAutoFit/>
          </a:bodyPr>
          <a:lstStyle/>
          <a:p>
            <a:pPr algn="ctr"/>
            <a:endParaRPr lang="en-US" sz="4267" b="0" strike="noStrike" spc="-1">
              <a:latin typeface="Arial"/>
            </a:endParaRPr>
          </a:p>
        </p:txBody>
      </p:sp>
    </p:spTree>
    <p:extLst>
      <p:ext uri="{BB962C8B-B14F-4D97-AF65-F5344CB8AC3E}">
        <p14:creationId xmlns:p14="http://schemas.microsoft.com/office/powerpoint/2010/main" val="2973419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09600" y="439702"/>
            <a:ext cx="10972320" cy="812595"/>
          </a:xfrm>
          <a:prstGeom prst="rect">
            <a:avLst/>
          </a:prstGeom>
        </p:spPr>
        <p:txBody>
          <a:bodyPr lIns="0" tIns="0" rIns="0" bIns="0" anchor="ctr">
            <a:spAutoFit/>
          </a:bodyPr>
          <a:lstStyle/>
          <a:p>
            <a:pPr algn="ctr"/>
            <a:endParaRPr lang="en-US" sz="5867" b="0" strike="noStrike" spc="-1">
              <a:latin typeface="Arial"/>
            </a:endParaRPr>
          </a:p>
        </p:txBody>
      </p:sp>
      <p:sp>
        <p:nvSpPr>
          <p:cNvPr id="19" name="PlaceHolder 2"/>
          <p:cNvSpPr>
            <a:spLocks noGrp="1"/>
          </p:cNvSpPr>
          <p:nvPr>
            <p:ph type="body"/>
          </p:nvPr>
        </p:nvSpPr>
        <p:spPr>
          <a:xfrm>
            <a:off x="609600" y="1604640"/>
            <a:ext cx="10972320" cy="3977280"/>
          </a:xfrm>
          <a:prstGeom prst="rect">
            <a:avLst/>
          </a:prstGeom>
        </p:spPr>
        <p:txBody>
          <a:bodyPr lIns="0" tIns="0" rIns="0" bIns="0">
            <a:normAutofit/>
          </a:bodyPr>
          <a:lstStyle/>
          <a:p>
            <a:endParaRPr lang="en-US" sz="4267" b="0" strike="noStrike" spc="-1">
              <a:latin typeface="Arial"/>
            </a:endParaRPr>
          </a:p>
        </p:txBody>
      </p:sp>
    </p:spTree>
    <p:extLst>
      <p:ext uri="{BB962C8B-B14F-4D97-AF65-F5344CB8AC3E}">
        <p14:creationId xmlns:p14="http://schemas.microsoft.com/office/powerpoint/2010/main" val="3212934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609600" y="439702"/>
            <a:ext cx="10972320" cy="812595"/>
          </a:xfrm>
          <a:prstGeom prst="rect">
            <a:avLst/>
          </a:prstGeom>
        </p:spPr>
        <p:txBody>
          <a:bodyPr lIns="0" tIns="0" rIns="0" bIns="0" anchor="ctr">
            <a:spAutoFit/>
          </a:bodyPr>
          <a:lstStyle/>
          <a:p>
            <a:pPr algn="ctr"/>
            <a:endParaRPr lang="en-US" sz="5867" b="0" strike="noStrike" spc="-1">
              <a:latin typeface="Arial"/>
            </a:endParaRPr>
          </a:p>
        </p:txBody>
      </p:sp>
      <p:sp>
        <p:nvSpPr>
          <p:cNvPr id="21" name="PlaceHolder 2"/>
          <p:cNvSpPr>
            <a:spLocks noGrp="1"/>
          </p:cNvSpPr>
          <p:nvPr>
            <p:ph type="body"/>
          </p:nvPr>
        </p:nvSpPr>
        <p:spPr>
          <a:xfrm>
            <a:off x="609600" y="1604640"/>
            <a:ext cx="5354400" cy="3977280"/>
          </a:xfrm>
          <a:prstGeom prst="rect">
            <a:avLst/>
          </a:prstGeom>
        </p:spPr>
        <p:txBody>
          <a:bodyPr lIns="0" tIns="0" rIns="0" bIns="0">
            <a:normAutofit/>
          </a:bodyPr>
          <a:lstStyle/>
          <a:p>
            <a:endParaRPr lang="en-US" sz="4267" b="0" strike="noStrike" spc="-1">
              <a:latin typeface="Arial"/>
            </a:endParaRPr>
          </a:p>
        </p:txBody>
      </p:sp>
      <p:sp>
        <p:nvSpPr>
          <p:cNvPr id="22" name="PlaceHolder 3"/>
          <p:cNvSpPr>
            <a:spLocks noGrp="1"/>
          </p:cNvSpPr>
          <p:nvPr>
            <p:ph type="body"/>
          </p:nvPr>
        </p:nvSpPr>
        <p:spPr>
          <a:xfrm>
            <a:off x="6232320" y="1604640"/>
            <a:ext cx="5354400" cy="3977280"/>
          </a:xfrm>
          <a:prstGeom prst="rect">
            <a:avLst/>
          </a:prstGeom>
        </p:spPr>
        <p:txBody>
          <a:bodyPr lIns="0" tIns="0" rIns="0" bIns="0">
            <a:normAutofit/>
          </a:bodyPr>
          <a:lstStyle/>
          <a:p>
            <a:endParaRPr lang="en-US" sz="4267" b="0" strike="noStrike" spc="-1">
              <a:latin typeface="Arial"/>
            </a:endParaRPr>
          </a:p>
        </p:txBody>
      </p:sp>
    </p:spTree>
    <p:extLst>
      <p:ext uri="{BB962C8B-B14F-4D97-AF65-F5344CB8AC3E}">
        <p14:creationId xmlns:p14="http://schemas.microsoft.com/office/powerpoint/2010/main" val="7467155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3" name="PlaceHolder 1"/>
          <p:cNvSpPr>
            <a:spLocks noGrp="1"/>
          </p:cNvSpPr>
          <p:nvPr>
            <p:ph type="title"/>
          </p:nvPr>
        </p:nvSpPr>
        <p:spPr>
          <a:xfrm>
            <a:off x="609600" y="439702"/>
            <a:ext cx="10972320" cy="812595"/>
          </a:xfrm>
          <a:prstGeom prst="rect">
            <a:avLst/>
          </a:prstGeom>
        </p:spPr>
        <p:txBody>
          <a:bodyPr lIns="0" tIns="0" rIns="0" bIns="0" anchor="ctr">
            <a:spAutoFit/>
          </a:bodyPr>
          <a:lstStyle/>
          <a:p>
            <a:pPr algn="ctr"/>
            <a:endParaRPr lang="en-US" sz="5867" b="0" strike="noStrike" spc="-1">
              <a:latin typeface="Arial"/>
            </a:endParaRPr>
          </a:p>
        </p:txBody>
      </p:sp>
    </p:spTree>
    <p:extLst>
      <p:ext uri="{BB962C8B-B14F-4D97-AF65-F5344CB8AC3E}">
        <p14:creationId xmlns:p14="http://schemas.microsoft.com/office/powerpoint/2010/main" val="3344092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threePt" dir="t">
                <a:rot lat="0" lon="0" rev="4800000"/>
              </a:lightRig>
            </a:scene3d>
            <a:sp3d prstMaterial="matte"/>
          </a:bodyPr>
          <a:lstStyle/>
          <a:p>
            <a:r>
              <a:rPr kumimoji="0" lang="en-US"/>
              <a:t>Click to edit Master title style</a:t>
            </a:r>
            <a:endParaRPr kumimoji="0"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4" name="PlaceHolder 1"/>
          <p:cNvSpPr>
            <a:spLocks noGrp="1"/>
          </p:cNvSpPr>
          <p:nvPr>
            <p:ph type="subTitle"/>
          </p:nvPr>
        </p:nvSpPr>
        <p:spPr>
          <a:xfrm>
            <a:off x="609600" y="2632262"/>
            <a:ext cx="10972320" cy="590996"/>
          </a:xfrm>
          <a:prstGeom prst="rect">
            <a:avLst/>
          </a:prstGeom>
        </p:spPr>
        <p:txBody>
          <a:bodyPr lIns="0" tIns="0" rIns="0" bIns="0" anchor="ctr">
            <a:spAutoFit/>
          </a:bodyPr>
          <a:lstStyle/>
          <a:p>
            <a:pPr algn="ctr"/>
            <a:endParaRPr lang="en-US" sz="4267" b="0" strike="noStrike" spc="-1">
              <a:latin typeface="Arial"/>
            </a:endParaRPr>
          </a:p>
        </p:txBody>
      </p:sp>
    </p:spTree>
    <p:extLst>
      <p:ext uri="{BB962C8B-B14F-4D97-AF65-F5344CB8AC3E}">
        <p14:creationId xmlns:p14="http://schemas.microsoft.com/office/powerpoint/2010/main" val="42510885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609600" y="439702"/>
            <a:ext cx="10972320" cy="812595"/>
          </a:xfrm>
          <a:prstGeom prst="rect">
            <a:avLst/>
          </a:prstGeom>
        </p:spPr>
        <p:txBody>
          <a:bodyPr lIns="0" tIns="0" rIns="0" bIns="0" anchor="ctr">
            <a:spAutoFit/>
          </a:bodyPr>
          <a:lstStyle/>
          <a:p>
            <a:pPr algn="ctr"/>
            <a:endParaRPr lang="en-US" sz="5867" b="0" strike="noStrike" spc="-1">
              <a:latin typeface="Arial"/>
            </a:endParaRPr>
          </a:p>
        </p:txBody>
      </p:sp>
      <p:sp>
        <p:nvSpPr>
          <p:cNvPr id="26"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en-US" sz="4267" b="0" strike="noStrike" spc="-1">
              <a:latin typeface="Arial"/>
            </a:endParaRPr>
          </a:p>
        </p:txBody>
      </p:sp>
      <p:sp>
        <p:nvSpPr>
          <p:cNvPr id="27" name="PlaceHolder 3"/>
          <p:cNvSpPr>
            <a:spLocks noGrp="1"/>
          </p:cNvSpPr>
          <p:nvPr>
            <p:ph type="body"/>
          </p:nvPr>
        </p:nvSpPr>
        <p:spPr>
          <a:xfrm>
            <a:off x="6232320" y="1604640"/>
            <a:ext cx="5354400" cy="3977280"/>
          </a:xfrm>
          <a:prstGeom prst="rect">
            <a:avLst/>
          </a:prstGeom>
        </p:spPr>
        <p:txBody>
          <a:bodyPr lIns="0" tIns="0" rIns="0" bIns="0">
            <a:normAutofit/>
          </a:bodyPr>
          <a:lstStyle/>
          <a:p>
            <a:endParaRPr lang="en-US" sz="4267" b="0" strike="noStrike" spc="-1">
              <a:latin typeface="Arial"/>
            </a:endParaRPr>
          </a:p>
        </p:txBody>
      </p:sp>
      <p:sp>
        <p:nvSpPr>
          <p:cNvPr id="28" name="PlaceHolder 4"/>
          <p:cNvSpPr>
            <a:spLocks noGrp="1"/>
          </p:cNvSpPr>
          <p:nvPr>
            <p:ph type="body"/>
          </p:nvPr>
        </p:nvSpPr>
        <p:spPr>
          <a:xfrm>
            <a:off x="609600" y="3682560"/>
            <a:ext cx="5354400" cy="1896960"/>
          </a:xfrm>
          <a:prstGeom prst="rect">
            <a:avLst/>
          </a:prstGeom>
        </p:spPr>
        <p:txBody>
          <a:bodyPr lIns="0" tIns="0" rIns="0" bIns="0">
            <a:normAutofit/>
          </a:bodyPr>
          <a:lstStyle/>
          <a:p>
            <a:endParaRPr lang="en-US" sz="4267" b="0" strike="noStrike" spc="-1">
              <a:latin typeface="Arial"/>
            </a:endParaRPr>
          </a:p>
        </p:txBody>
      </p:sp>
    </p:spTree>
    <p:extLst>
      <p:ext uri="{BB962C8B-B14F-4D97-AF65-F5344CB8AC3E}">
        <p14:creationId xmlns:p14="http://schemas.microsoft.com/office/powerpoint/2010/main" val="23140292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09600" y="439702"/>
            <a:ext cx="10972320" cy="812595"/>
          </a:xfrm>
          <a:prstGeom prst="rect">
            <a:avLst/>
          </a:prstGeom>
        </p:spPr>
        <p:txBody>
          <a:bodyPr lIns="0" tIns="0" rIns="0" bIns="0" anchor="ctr">
            <a:spAutoFit/>
          </a:bodyPr>
          <a:lstStyle/>
          <a:p>
            <a:pPr algn="ctr"/>
            <a:endParaRPr lang="en-US" sz="5867" b="0" strike="noStrike" spc="-1">
              <a:latin typeface="Arial"/>
            </a:endParaRPr>
          </a:p>
        </p:txBody>
      </p:sp>
      <p:sp>
        <p:nvSpPr>
          <p:cNvPr id="30" name="PlaceHolder 2"/>
          <p:cNvSpPr>
            <a:spLocks noGrp="1"/>
          </p:cNvSpPr>
          <p:nvPr>
            <p:ph type="body"/>
          </p:nvPr>
        </p:nvSpPr>
        <p:spPr>
          <a:xfrm>
            <a:off x="609600" y="1604640"/>
            <a:ext cx="5354400" cy="3977280"/>
          </a:xfrm>
          <a:prstGeom prst="rect">
            <a:avLst/>
          </a:prstGeom>
        </p:spPr>
        <p:txBody>
          <a:bodyPr lIns="0" tIns="0" rIns="0" bIns="0">
            <a:normAutofit/>
          </a:bodyPr>
          <a:lstStyle/>
          <a:p>
            <a:endParaRPr lang="en-US" sz="4267" b="0" strike="noStrike" spc="-1">
              <a:latin typeface="Arial"/>
            </a:endParaRPr>
          </a:p>
        </p:txBody>
      </p:sp>
      <p:sp>
        <p:nvSpPr>
          <p:cNvPr id="31"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en-US" sz="4267" b="0" strike="noStrike" spc="-1">
              <a:latin typeface="Arial"/>
            </a:endParaRPr>
          </a:p>
        </p:txBody>
      </p:sp>
      <p:sp>
        <p:nvSpPr>
          <p:cNvPr id="32" name="PlaceHolder 4"/>
          <p:cNvSpPr>
            <a:spLocks noGrp="1"/>
          </p:cNvSpPr>
          <p:nvPr>
            <p:ph type="body"/>
          </p:nvPr>
        </p:nvSpPr>
        <p:spPr>
          <a:xfrm>
            <a:off x="6232320" y="3682560"/>
            <a:ext cx="5354400" cy="1896960"/>
          </a:xfrm>
          <a:prstGeom prst="rect">
            <a:avLst/>
          </a:prstGeom>
        </p:spPr>
        <p:txBody>
          <a:bodyPr lIns="0" tIns="0" rIns="0" bIns="0">
            <a:normAutofit/>
          </a:bodyPr>
          <a:lstStyle/>
          <a:p>
            <a:endParaRPr lang="en-US" sz="4267" b="0" strike="noStrike" spc="-1">
              <a:latin typeface="Arial"/>
            </a:endParaRPr>
          </a:p>
        </p:txBody>
      </p:sp>
    </p:spTree>
    <p:extLst>
      <p:ext uri="{BB962C8B-B14F-4D97-AF65-F5344CB8AC3E}">
        <p14:creationId xmlns:p14="http://schemas.microsoft.com/office/powerpoint/2010/main" val="33035732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609600" y="439702"/>
            <a:ext cx="10972320" cy="812595"/>
          </a:xfrm>
          <a:prstGeom prst="rect">
            <a:avLst/>
          </a:prstGeom>
        </p:spPr>
        <p:txBody>
          <a:bodyPr lIns="0" tIns="0" rIns="0" bIns="0" anchor="ctr">
            <a:spAutoFit/>
          </a:bodyPr>
          <a:lstStyle/>
          <a:p>
            <a:pPr algn="ctr"/>
            <a:endParaRPr lang="en-US" sz="5867" b="0" strike="noStrike" spc="-1">
              <a:latin typeface="Arial"/>
            </a:endParaRPr>
          </a:p>
        </p:txBody>
      </p:sp>
      <p:sp>
        <p:nvSpPr>
          <p:cNvPr id="34"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en-US" sz="4267" b="0" strike="noStrike" spc="-1">
              <a:latin typeface="Arial"/>
            </a:endParaRPr>
          </a:p>
        </p:txBody>
      </p:sp>
      <p:sp>
        <p:nvSpPr>
          <p:cNvPr id="35"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en-US" sz="4267" b="0" strike="noStrike" spc="-1">
              <a:latin typeface="Arial"/>
            </a:endParaRPr>
          </a:p>
        </p:txBody>
      </p:sp>
      <p:sp>
        <p:nvSpPr>
          <p:cNvPr id="36" name="PlaceHolder 4"/>
          <p:cNvSpPr>
            <a:spLocks noGrp="1"/>
          </p:cNvSpPr>
          <p:nvPr>
            <p:ph type="body"/>
          </p:nvPr>
        </p:nvSpPr>
        <p:spPr>
          <a:xfrm>
            <a:off x="609600" y="3682560"/>
            <a:ext cx="10972320" cy="1896960"/>
          </a:xfrm>
          <a:prstGeom prst="rect">
            <a:avLst/>
          </a:prstGeom>
        </p:spPr>
        <p:txBody>
          <a:bodyPr lIns="0" tIns="0" rIns="0" bIns="0">
            <a:normAutofit/>
          </a:bodyPr>
          <a:lstStyle/>
          <a:p>
            <a:endParaRPr lang="en-US" sz="4267" b="0" strike="noStrike" spc="-1">
              <a:latin typeface="Arial"/>
            </a:endParaRPr>
          </a:p>
        </p:txBody>
      </p:sp>
    </p:spTree>
    <p:extLst>
      <p:ext uri="{BB962C8B-B14F-4D97-AF65-F5344CB8AC3E}">
        <p14:creationId xmlns:p14="http://schemas.microsoft.com/office/powerpoint/2010/main" val="11226306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609600" y="439702"/>
            <a:ext cx="10972320" cy="812595"/>
          </a:xfrm>
          <a:prstGeom prst="rect">
            <a:avLst/>
          </a:prstGeom>
        </p:spPr>
        <p:txBody>
          <a:bodyPr lIns="0" tIns="0" rIns="0" bIns="0" anchor="ctr">
            <a:spAutoFit/>
          </a:bodyPr>
          <a:lstStyle/>
          <a:p>
            <a:pPr algn="ctr"/>
            <a:endParaRPr lang="en-US" sz="5867" b="0" strike="noStrike" spc="-1">
              <a:latin typeface="Arial"/>
            </a:endParaRPr>
          </a:p>
        </p:txBody>
      </p:sp>
      <p:sp>
        <p:nvSpPr>
          <p:cNvPr id="38" name="PlaceHolder 2"/>
          <p:cNvSpPr>
            <a:spLocks noGrp="1"/>
          </p:cNvSpPr>
          <p:nvPr>
            <p:ph type="body"/>
          </p:nvPr>
        </p:nvSpPr>
        <p:spPr>
          <a:xfrm>
            <a:off x="609600" y="1604640"/>
            <a:ext cx="10972320" cy="1896960"/>
          </a:xfrm>
          <a:prstGeom prst="rect">
            <a:avLst/>
          </a:prstGeom>
        </p:spPr>
        <p:txBody>
          <a:bodyPr lIns="0" tIns="0" rIns="0" bIns="0">
            <a:normAutofit/>
          </a:bodyPr>
          <a:lstStyle/>
          <a:p>
            <a:endParaRPr lang="en-US" sz="4267" b="0" strike="noStrike" spc="-1">
              <a:latin typeface="Arial"/>
            </a:endParaRPr>
          </a:p>
        </p:txBody>
      </p:sp>
      <p:sp>
        <p:nvSpPr>
          <p:cNvPr id="39" name="PlaceHolder 3"/>
          <p:cNvSpPr>
            <a:spLocks noGrp="1"/>
          </p:cNvSpPr>
          <p:nvPr>
            <p:ph type="body"/>
          </p:nvPr>
        </p:nvSpPr>
        <p:spPr>
          <a:xfrm>
            <a:off x="609600" y="3682560"/>
            <a:ext cx="10972320" cy="1896960"/>
          </a:xfrm>
          <a:prstGeom prst="rect">
            <a:avLst/>
          </a:prstGeom>
        </p:spPr>
        <p:txBody>
          <a:bodyPr lIns="0" tIns="0" rIns="0" bIns="0">
            <a:normAutofit/>
          </a:bodyPr>
          <a:lstStyle/>
          <a:p>
            <a:endParaRPr lang="en-US" sz="4267" b="0" strike="noStrike" spc="-1">
              <a:latin typeface="Arial"/>
            </a:endParaRPr>
          </a:p>
        </p:txBody>
      </p:sp>
    </p:spTree>
    <p:extLst>
      <p:ext uri="{BB962C8B-B14F-4D97-AF65-F5344CB8AC3E}">
        <p14:creationId xmlns:p14="http://schemas.microsoft.com/office/powerpoint/2010/main" val="23472152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609600" y="439702"/>
            <a:ext cx="10972320" cy="812595"/>
          </a:xfrm>
          <a:prstGeom prst="rect">
            <a:avLst/>
          </a:prstGeom>
        </p:spPr>
        <p:txBody>
          <a:bodyPr lIns="0" tIns="0" rIns="0" bIns="0" anchor="ctr">
            <a:spAutoFit/>
          </a:bodyPr>
          <a:lstStyle/>
          <a:p>
            <a:pPr algn="ctr"/>
            <a:endParaRPr lang="en-US" sz="5867" b="0" strike="noStrike" spc="-1">
              <a:latin typeface="Arial"/>
            </a:endParaRPr>
          </a:p>
        </p:txBody>
      </p:sp>
      <p:sp>
        <p:nvSpPr>
          <p:cNvPr id="41"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en-US" sz="4267" b="0" strike="noStrike" spc="-1">
              <a:latin typeface="Arial"/>
            </a:endParaRPr>
          </a:p>
        </p:txBody>
      </p:sp>
      <p:sp>
        <p:nvSpPr>
          <p:cNvPr id="42"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en-US" sz="4267" b="0" strike="noStrike" spc="-1">
              <a:latin typeface="Arial"/>
            </a:endParaRPr>
          </a:p>
        </p:txBody>
      </p:sp>
      <p:sp>
        <p:nvSpPr>
          <p:cNvPr id="43" name="PlaceHolder 4"/>
          <p:cNvSpPr>
            <a:spLocks noGrp="1"/>
          </p:cNvSpPr>
          <p:nvPr>
            <p:ph type="body"/>
          </p:nvPr>
        </p:nvSpPr>
        <p:spPr>
          <a:xfrm>
            <a:off x="609600" y="3682560"/>
            <a:ext cx="5354400" cy="1896960"/>
          </a:xfrm>
          <a:prstGeom prst="rect">
            <a:avLst/>
          </a:prstGeom>
        </p:spPr>
        <p:txBody>
          <a:bodyPr lIns="0" tIns="0" rIns="0" bIns="0">
            <a:normAutofit/>
          </a:bodyPr>
          <a:lstStyle/>
          <a:p>
            <a:endParaRPr lang="en-US" sz="4267" b="0" strike="noStrike" spc="-1">
              <a:latin typeface="Arial"/>
            </a:endParaRPr>
          </a:p>
        </p:txBody>
      </p:sp>
      <p:sp>
        <p:nvSpPr>
          <p:cNvPr id="44" name="PlaceHolder 5"/>
          <p:cNvSpPr>
            <a:spLocks noGrp="1"/>
          </p:cNvSpPr>
          <p:nvPr>
            <p:ph type="body"/>
          </p:nvPr>
        </p:nvSpPr>
        <p:spPr>
          <a:xfrm>
            <a:off x="6232320" y="3682560"/>
            <a:ext cx="5354400" cy="1896960"/>
          </a:xfrm>
          <a:prstGeom prst="rect">
            <a:avLst/>
          </a:prstGeom>
        </p:spPr>
        <p:txBody>
          <a:bodyPr lIns="0" tIns="0" rIns="0" bIns="0">
            <a:normAutofit/>
          </a:bodyPr>
          <a:lstStyle/>
          <a:p>
            <a:endParaRPr lang="en-US" sz="4267" b="0" strike="noStrike" spc="-1">
              <a:latin typeface="Arial"/>
            </a:endParaRPr>
          </a:p>
        </p:txBody>
      </p:sp>
    </p:spTree>
    <p:extLst>
      <p:ext uri="{BB962C8B-B14F-4D97-AF65-F5344CB8AC3E}">
        <p14:creationId xmlns:p14="http://schemas.microsoft.com/office/powerpoint/2010/main" val="5799917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609600" y="439702"/>
            <a:ext cx="10972320" cy="812595"/>
          </a:xfrm>
          <a:prstGeom prst="rect">
            <a:avLst/>
          </a:prstGeom>
        </p:spPr>
        <p:txBody>
          <a:bodyPr lIns="0" tIns="0" rIns="0" bIns="0" anchor="ctr">
            <a:spAutoFit/>
          </a:bodyPr>
          <a:lstStyle/>
          <a:p>
            <a:pPr algn="ctr"/>
            <a:endParaRPr lang="en-US" sz="5867" b="0" strike="noStrike" spc="-1">
              <a:latin typeface="Arial"/>
            </a:endParaRPr>
          </a:p>
        </p:txBody>
      </p:sp>
      <p:sp>
        <p:nvSpPr>
          <p:cNvPr id="46" name="PlaceHolder 2"/>
          <p:cNvSpPr>
            <a:spLocks noGrp="1"/>
          </p:cNvSpPr>
          <p:nvPr>
            <p:ph type="body"/>
          </p:nvPr>
        </p:nvSpPr>
        <p:spPr>
          <a:xfrm>
            <a:off x="609600" y="1604640"/>
            <a:ext cx="3532800" cy="1896960"/>
          </a:xfrm>
          <a:prstGeom prst="rect">
            <a:avLst/>
          </a:prstGeom>
        </p:spPr>
        <p:txBody>
          <a:bodyPr lIns="0" tIns="0" rIns="0" bIns="0">
            <a:normAutofit/>
          </a:bodyPr>
          <a:lstStyle/>
          <a:p>
            <a:endParaRPr lang="en-US" sz="4267" b="0" strike="noStrike" spc="-1">
              <a:latin typeface="Arial"/>
            </a:endParaRPr>
          </a:p>
        </p:txBody>
      </p:sp>
      <p:sp>
        <p:nvSpPr>
          <p:cNvPr id="47" name="PlaceHolder 3"/>
          <p:cNvSpPr>
            <a:spLocks noGrp="1"/>
          </p:cNvSpPr>
          <p:nvPr>
            <p:ph type="body"/>
          </p:nvPr>
        </p:nvSpPr>
        <p:spPr>
          <a:xfrm>
            <a:off x="4319520" y="1604640"/>
            <a:ext cx="3532800" cy="1896960"/>
          </a:xfrm>
          <a:prstGeom prst="rect">
            <a:avLst/>
          </a:prstGeom>
        </p:spPr>
        <p:txBody>
          <a:bodyPr lIns="0" tIns="0" rIns="0" bIns="0">
            <a:normAutofit/>
          </a:bodyPr>
          <a:lstStyle/>
          <a:p>
            <a:endParaRPr lang="en-US" sz="4267" b="0" strike="noStrike" spc="-1">
              <a:latin typeface="Arial"/>
            </a:endParaRPr>
          </a:p>
        </p:txBody>
      </p:sp>
      <p:sp>
        <p:nvSpPr>
          <p:cNvPr id="48" name="PlaceHolder 4"/>
          <p:cNvSpPr>
            <a:spLocks noGrp="1"/>
          </p:cNvSpPr>
          <p:nvPr>
            <p:ph type="body"/>
          </p:nvPr>
        </p:nvSpPr>
        <p:spPr>
          <a:xfrm>
            <a:off x="8029440" y="1604640"/>
            <a:ext cx="3532800" cy="1896960"/>
          </a:xfrm>
          <a:prstGeom prst="rect">
            <a:avLst/>
          </a:prstGeom>
        </p:spPr>
        <p:txBody>
          <a:bodyPr lIns="0" tIns="0" rIns="0" bIns="0">
            <a:normAutofit/>
          </a:bodyPr>
          <a:lstStyle/>
          <a:p>
            <a:endParaRPr lang="en-US" sz="4267" b="0" strike="noStrike" spc="-1">
              <a:latin typeface="Arial"/>
            </a:endParaRPr>
          </a:p>
        </p:txBody>
      </p:sp>
      <p:sp>
        <p:nvSpPr>
          <p:cNvPr id="49" name="PlaceHolder 5"/>
          <p:cNvSpPr>
            <a:spLocks noGrp="1"/>
          </p:cNvSpPr>
          <p:nvPr>
            <p:ph type="body"/>
          </p:nvPr>
        </p:nvSpPr>
        <p:spPr>
          <a:xfrm>
            <a:off x="609600" y="3682560"/>
            <a:ext cx="3532800" cy="1896960"/>
          </a:xfrm>
          <a:prstGeom prst="rect">
            <a:avLst/>
          </a:prstGeom>
        </p:spPr>
        <p:txBody>
          <a:bodyPr lIns="0" tIns="0" rIns="0" bIns="0">
            <a:normAutofit/>
          </a:bodyPr>
          <a:lstStyle/>
          <a:p>
            <a:endParaRPr lang="en-US" sz="4267" b="0" strike="noStrike" spc="-1">
              <a:latin typeface="Arial"/>
            </a:endParaRPr>
          </a:p>
        </p:txBody>
      </p:sp>
      <p:sp>
        <p:nvSpPr>
          <p:cNvPr id="50" name="PlaceHolder 6"/>
          <p:cNvSpPr>
            <a:spLocks noGrp="1"/>
          </p:cNvSpPr>
          <p:nvPr>
            <p:ph type="body"/>
          </p:nvPr>
        </p:nvSpPr>
        <p:spPr>
          <a:xfrm>
            <a:off x="4319520" y="3682560"/>
            <a:ext cx="3532800" cy="1896960"/>
          </a:xfrm>
          <a:prstGeom prst="rect">
            <a:avLst/>
          </a:prstGeom>
        </p:spPr>
        <p:txBody>
          <a:bodyPr lIns="0" tIns="0" rIns="0" bIns="0">
            <a:normAutofit/>
          </a:bodyPr>
          <a:lstStyle/>
          <a:p>
            <a:endParaRPr lang="en-US" sz="4267" b="0" strike="noStrike" spc="-1">
              <a:latin typeface="Arial"/>
            </a:endParaRPr>
          </a:p>
        </p:txBody>
      </p:sp>
      <p:sp>
        <p:nvSpPr>
          <p:cNvPr id="51" name="PlaceHolder 7"/>
          <p:cNvSpPr>
            <a:spLocks noGrp="1"/>
          </p:cNvSpPr>
          <p:nvPr>
            <p:ph type="body"/>
          </p:nvPr>
        </p:nvSpPr>
        <p:spPr>
          <a:xfrm>
            <a:off x="8029440" y="3682560"/>
            <a:ext cx="3532800" cy="1896960"/>
          </a:xfrm>
          <a:prstGeom prst="rect">
            <a:avLst/>
          </a:prstGeom>
        </p:spPr>
        <p:txBody>
          <a:bodyPr lIns="0" tIns="0" rIns="0" bIns="0">
            <a:normAutofit/>
          </a:bodyPr>
          <a:lstStyle/>
          <a:p>
            <a:endParaRPr lang="en-US" sz="4267" b="0" strike="noStrike" spc="-1">
              <a:latin typeface="Arial"/>
            </a:endParaRPr>
          </a:p>
        </p:txBody>
      </p:sp>
    </p:spTree>
    <p:extLst>
      <p:ext uri="{BB962C8B-B14F-4D97-AF65-F5344CB8AC3E}">
        <p14:creationId xmlns:p14="http://schemas.microsoft.com/office/powerpoint/2010/main" val="33246820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BA3D2A3-E316-5B4D-B559-0EBDF6B1377B}"/>
              </a:ext>
            </a:extLst>
          </p:cNvPr>
          <p:cNvPicPr>
            <a:picLocks noChangeAspect="1"/>
          </p:cNvPicPr>
          <p:nvPr userDrawn="1"/>
        </p:nvPicPr>
        <p:blipFill>
          <a:blip r:embed="rId2">
            <a:alphaModFix/>
          </a:blip>
          <a:stretch>
            <a:fillRect/>
          </a:stretch>
        </p:blipFill>
        <p:spPr>
          <a:xfrm>
            <a:off x="0" y="3575304"/>
            <a:ext cx="12192000" cy="2743200"/>
          </a:xfrm>
          <a:prstGeom prst="rect">
            <a:avLst/>
          </a:prstGeom>
          <a:gradFill flip="none" rotWithShape="1">
            <a:gsLst>
              <a:gs pos="0">
                <a:schemeClr val="accent1">
                  <a:lumMod val="0"/>
                  <a:lumOff val="100000"/>
                </a:schemeClr>
              </a:gs>
              <a:gs pos="35000">
                <a:schemeClr val="accent1">
                  <a:lumMod val="0"/>
                  <a:lumOff val="100000"/>
                </a:schemeClr>
              </a:gs>
              <a:gs pos="100000">
                <a:schemeClr val="bg1"/>
              </a:gs>
            </a:gsLst>
            <a:lin ang="2700000" scaled="1"/>
            <a:tileRect/>
          </a:gradFill>
        </p:spPr>
      </p:pic>
      <p:sp>
        <p:nvSpPr>
          <p:cNvPr id="8" name="Rectangle 7">
            <a:extLst>
              <a:ext uri="{FF2B5EF4-FFF2-40B4-BE49-F238E27FC236}">
                <a16:creationId xmlns:a16="http://schemas.microsoft.com/office/drawing/2014/main" id="{D6D9C9D9-72EC-6D46-9AAD-E59A139F1299}"/>
              </a:ext>
            </a:extLst>
          </p:cNvPr>
          <p:cNvSpPr/>
          <p:nvPr userDrawn="1"/>
        </p:nvSpPr>
        <p:spPr bwMode="auto">
          <a:xfrm>
            <a:off x="-504" y="3193257"/>
            <a:ext cx="12192504" cy="1028423"/>
          </a:xfrm>
          <a:prstGeom prst="rect">
            <a:avLst/>
          </a:prstGeom>
          <a:gradFill flip="none" rotWithShape="1">
            <a:gsLst>
              <a:gs pos="0">
                <a:schemeClr val="bg1">
                  <a:alpha val="0"/>
                  <a:lumMod val="0"/>
                  <a:lumOff val="100000"/>
                </a:schemeClr>
              </a:gs>
              <a:gs pos="51000">
                <a:schemeClr val="bg1"/>
              </a:gs>
            </a:gsLst>
            <a:lin ang="16200000" scaled="1"/>
            <a:tileRect/>
          </a:gradFill>
          <a:ln>
            <a:noFill/>
            <a:headEnd/>
            <a:tailEnd/>
          </a:ln>
          <a:effectLst/>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600">
              <a:solidFill>
                <a:srgbClr val="000000"/>
              </a:solidFill>
            </a:endParaRPr>
          </a:p>
        </p:txBody>
      </p:sp>
      <p:sp>
        <p:nvSpPr>
          <p:cNvPr id="19" name="Rectangle 18"/>
          <p:cNvSpPr/>
          <p:nvPr userDrawn="1"/>
        </p:nvSpPr>
        <p:spPr>
          <a:xfrm>
            <a:off x="-504" y="6316956"/>
            <a:ext cx="12192000" cy="544880"/>
          </a:xfrm>
          <a:prstGeom prst="rect">
            <a:avLst/>
          </a:prstGeom>
          <a:gradFill flip="none" rotWithShape="1">
            <a:gsLst>
              <a:gs pos="0">
                <a:srgbClr val="294861"/>
              </a:gs>
              <a:gs pos="46000">
                <a:schemeClr val="accent1">
                  <a:lumMod val="50000"/>
                </a:schemeClr>
              </a:gs>
              <a:gs pos="100000">
                <a:srgbClr val="4388B8"/>
              </a:gs>
            </a:gsLst>
            <a:lin ang="16200000" scaled="1"/>
            <a:tileRect/>
          </a:gradFill>
          <a:ln>
            <a:noFill/>
          </a:ln>
          <a:effectLst>
            <a:outerShdw blurRad="50800" dist="38100" dir="16200000"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1800">
              <a:latin typeface="Arial"/>
            </a:endParaRPr>
          </a:p>
        </p:txBody>
      </p:sp>
      <p:sp>
        <p:nvSpPr>
          <p:cNvPr id="10" name="Title 9"/>
          <p:cNvSpPr>
            <a:spLocks noGrp="1"/>
          </p:cNvSpPr>
          <p:nvPr>
            <p:ph type="title" hasCustomPrompt="1"/>
          </p:nvPr>
        </p:nvSpPr>
        <p:spPr>
          <a:xfrm>
            <a:off x="609600" y="565126"/>
            <a:ext cx="10972800" cy="1447576"/>
          </a:xfrm>
        </p:spPr>
        <p:txBody>
          <a:bodyPr anchor="b" anchorCtr="0"/>
          <a:lstStyle>
            <a:lvl1pPr>
              <a:lnSpc>
                <a:spcPts val="3800"/>
              </a:lnSpc>
              <a:defRPr sz="3600" b="1" i="0">
                <a:solidFill>
                  <a:schemeClr val="accent1">
                    <a:lumMod val="75000"/>
                  </a:schemeClr>
                </a:solidFill>
                <a:effectLst/>
                <a:latin typeface="Arial"/>
                <a:cs typeface="Arial"/>
              </a:defRPr>
            </a:lvl1pPr>
          </a:lstStyle>
          <a:p>
            <a:r>
              <a:rPr lang="en-US" dirty="0"/>
              <a:t>Click to edit </a:t>
            </a:r>
            <a:br>
              <a:rPr lang="en-US" dirty="0"/>
            </a:br>
            <a:r>
              <a:rPr lang="en-US" dirty="0"/>
              <a:t>Master title style</a:t>
            </a:r>
          </a:p>
        </p:txBody>
      </p:sp>
      <p:sp>
        <p:nvSpPr>
          <p:cNvPr id="12" name="Text Placeholder 11"/>
          <p:cNvSpPr>
            <a:spLocks noGrp="1"/>
          </p:cNvSpPr>
          <p:nvPr>
            <p:ph type="body" sz="quarter" idx="13"/>
          </p:nvPr>
        </p:nvSpPr>
        <p:spPr>
          <a:xfrm>
            <a:off x="609601" y="2024863"/>
            <a:ext cx="7505699" cy="369888"/>
          </a:xfrm>
        </p:spPr>
        <p:txBody>
          <a:bodyPr>
            <a:noAutofit/>
          </a:bodyPr>
          <a:lstStyle>
            <a:lvl1pPr>
              <a:lnSpc>
                <a:spcPts val="2200"/>
              </a:lnSpc>
              <a:buNone/>
              <a:defRPr sz="2000" b="0">
                <a:latin typeface="Arial"/>
                <a:cs typeface="Arial"/>
              </a:defRPr>
            </a:lvl1pPr>
            <a:lvl2pPr>
              <a:buNone/>
              <a:defRPr/>
            </a:lvl2pPr>
            <a:lvl3pPr>
              <a:buNone/>
              <a:defRPr/>
            </a:lvl3pPr>
            <a:lvl4pPr>
              <a:buNone/>
              <a:defRPr/>
            </a:lvl4pPr>
            <a:lvl5pPr>
              <a:buNone/>
              <a:defRPr/>
            </a:lvl5pPr>
          </a:lstStyle>
          <a:p>
            <a:pPr lvl="0"/>
            <a:r>
              <a:rPr lang="en-US"/>
              <a:t>Click to edit Master text styles</a:t>
            </a:r>
          </a:p>
        </p:txBody>
      </p:sp>
      <p:sp>
        <p:nvSpPr>
          <p:cNvPr id="14" name="TextBox 13"/>
          <p:cNvSpPr txBox="1"/>
          <p:nvPr userDrawn="1"/>
        </p:nvSpPr>
        <p:spPr>
          <a:xfrm>
            <a:off x="91181" y="6416000"/>
            <a:ext cx="6004819" cy="435504"/>
          </a:xfrm>
          <a:prstGeom prst="rect">
            <a:avLst/>
          </a:prstGeom>
          <a:noFill/>
          <a:effectLst/>
        </p:spPr>
        <p:txBody>
          <a:bodyPr wrap="square" rtlCol="0">
            <a:spAutoFit/>
          </a:bodyPr>
          <a:lstStyle/>
          <a:p>
            <a:pPr marL="0" algn="l" defTabSz="457200" rtl="0" eaLnBrk="1" latinLnBrk="0" hangingPunct="1">
              <a:lnSpc>
                <a:spcPct val="90000"/>
              </a:lnSpc>
              <a:spcAft>
                <a:spcPts val="300"/>
              </a:spcAft>
            </a:pPr>
            <a:r>
              <a:rPr lang="en-US" sz="800" kern="1200" dirty="0">
                <a:solidFill>
                  <a:schemeClr val="bg1"/>
                </a:solidFill>
                <a:effectLst/>
                <a:latin typeface="Arial"/>
                <a:ea typeface="+mn-ea"/>
                <a:cs typeface="Arial"/>
              </a:rPr>
              <a:t>LLNL-PRES-826942</a:t>
            </a:r>
          </a:p>
          <a:p>
            <a:pPr marL="0" algn="l" defTabSz="457200" rtl="0" eaLnBrk="1" latinLnBrk="0" hangingPunct="1">
              <a:lnSpc>
                <a:spcPct val="90000"/>
              </a:lnSpc>
              <a:spcAft>
                <a:spcPts val="600"/>
              </a:spcAft>
            </a:pPr>
            <a:r>
              <a:rPr lang="en-US" sz="700" kern="1200" dirty="0">
                <a:solidFill>
                  <a:schemeClr val="bg1"/>
                </a:solidFill>
                <a:effectLst/>
                <a:latin typeface="Arial"/>
                <a:ea typeface="+mn-ea"/>
                <a:cs typeface="Arial"/>
              </a:rPr>
              <a:t>This work was performed under the auspices of the</a:t>
            </a:r>
            <a:r>
              <a:rPr lang="en-US" sz="700" kern="1200" baseline="0" dirty="0">
                <a:solidFill>
                  <a:schemeClr val="bg1"/>
                </a:solidFill>
                <a:effectLst/>
                <a:latin typeface="Arial"/>
                <a:ea typeface="+mn-ea"/>
                <a:cs typeface="Arial"/>
              </a:rPr>
              <a:t> </a:t>
            </a:r>
            <a:r>
              <a:rPr lang="en-US" sz="700" kern="1200" dirty="0">
                <a:solidFill>
                  <a:schemeClr val="bg1"/>
                </a:solidFill>
                <a:effectLst/>
                <a:latin typeface="Arial"/>
                <a:ea typeface="+mn-ea"/>
                <a:cs typeface="Arial"/>
              </a:rPr>
              <a:t>U.S. Department of Energy by Lawrence Livermore National Laboratory under contract DE-AC52-07NA27344.</a:t>
            </a:r>
            <a:r>
              <a:rPr lang="en-US" sz="700" kern="1200" baseline="0" dirty="0">
                <a:solidFill>
                  <a:schemeClr val="bg1"/>
                </a:solidFill>
                <a:effectLst/>
                <a:latin typeface="Arial"/>
                <a:ea typeface="+mn-ea"/>
                <a:cs typeface="Arial"/>
              </a:rPr>
              <a:t> </a:t>
            </a:r>
            <a:r>
              <a:rPr lang="en-US" sz="700" kern="1200" dirty="0">
                <a:solidFill>
                  <a:schemeClr val="bg1"/>
                </a:solidFill>
                <a:effectLst/>
                <a:latin typeface="Arial"/>
                <a:ea typeface="+mn-ea"/>
                <a:cs typeface="Arial"/>
              </a:rPr>
              <a:t>Lawrence Livermore National Security, LLC</a:t>
            </a:r>
          </a:p>
        </p:txBody>
      </p:sp>
      <p:pic>
        <p:nvPicPr>
          <p:cNvPr id="18" name="Picture 17" descr="LLNL_Logo_WHT-LRG.png"/>
          <p:cNvPicPr>
            <a:picLocks/>
          </p:cNvPicPr>
          <p:nvPr userDrawn="1"/>
        </p:nvPicPr>
        <p:blipFill>
          <a:blip r:embed="rId3" cstate="print">
            <a:extLst>
              <a:ext uri="{28A0092B-C50C-407E-A947-70E740481C1C}">
                <a14:useLocalDpi xmlns:a14="http://schemas.microsoft.com/office/drawing/2010/main"/>
              </a:ext>
            </a:extLst>
          </a:blip>
          <a:stretch>
            <a:fillRect/>
          </a:stretch>
        </p:blipFill>
        <p:spPr>
          <a:xfrm>
            <a:off x="10055018" y="6446832"/>
            <a:ext cx="1865376" cy="314676"/>
          </a:xfrm>
          <a:prstGeom prst="rect">
            <a:avLst/>
          </a:prstGeom>
        </p:spPr>
      </p:pic>
      <p:sp>
        <p:nvSpPr>
          <p:cNvPr id="20" name="Rectangle 19"/>
          <p:cNvSpPr/>
          <p:nvPr userDrawn="1"/>
        </p:nvSpPr>
        <p:spPr>
          <a:xfrm>
            <a:off x="0" y="0"/>
            <a:ext cx="12192000" cy="112889"/>
          </a:xfrm>
          <a:prstGeom prst="rect">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1800">
              <a:latin typeface="Arial"/>
            </a:endParaRPr>
          </a:p>
        </p:txBody>
      </p:sp>
      <p:sp>
        <p:nvSpPr>
          <p:cNvPr id="3" name="Text Placeholder 2"/>
          <p:cNvSpPr>
            <a:spLocks noGrp="1"/>
          </p:cNvSpPr>
          <p:nvPr>
            <p:ph type="body" sz="quarter" idx="14" hasCustomPrompt="1"/>
          </p:nvPr>
        </p:nvSpPr>
        <p:spPr>
          <a:xfrm>
            <a:off x="6096001" y="3096715"/>
            <a:ext cx="6096000" cy="477838"/>
          </a:xfrm>
        </p:spPr>
        <p:txBody>
          <a:bodyPr rIns="182880" anchor="b" anchorCtr="0">
            <a:noAutofit/>
          </a:bodyPr>
          <a:lstStyle>
            <a:lvl1pPr marL="57150" indent="0" algn="r">
              <a:spcBef>
                <a:spcPts val="0"/>
              </a:spcBef>
              <a:buNone/>
              <a:defRPr sz="1600" b="0"/>
            </a:lvl1pPr>
            <a:lvl2pPr marL="342900" indent="0" algn="r">
              <a:buNone/>
              <a:defRPr sz="1600" b="0"/>
            </a:lvl2pPr>
            <a:lvl3pPr marL="628650" indent="0" algn="r">
              <a:buNone/>
              <a:defRPr sz="1600" b="0"/>
            </a:lvl3pPr>
            <a:lvl4pPr marL="857250" indent="0" algn="r">
              <a:buNone/>
              <a:defRPr sz="1600" b="0"/>
            </a:lvl4pPr>
            <a:lvl5pPr marL="1085850" indent="0" algn="r">
              <a:buNone/>
              <a:defRPr sz="1600" b="0"/>
            </a:lvl5pPr>
          </a:lstStyle>
          <a:p>
            <a:pPr lvl="0"/>
            <a:r>
              <a:rPr lang="en-US" dirty="0"/>
              <a:t>Authors Name</a:t>
            </a:r>
          </a:p>
          <a:p>
            <a:pPr lvl="0"/>
            <a:r>
              <a:rPr lang="en-US" dirty="0"/>
              <a:t>Title</a:t>
            </a:r>
          </a:p>
        </p:txBody>
      </p:sp>
    </p:spTree>
    <p:extLst>
      <p:ext uri="{BB962C8B-B14F-4D97-AF65-F5344CB8AC3E}">
        <p14:creationId xmlns:p14="http://schemas.microsoft.com/office/powerpoint/2010/main" val="3391198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lIns="0" bIns="0"/>
          <a:lstStyle>
            <a:lvl1pPr eaLnBrk="1" latinLnBrk="0" hangingPunct="1">
              <a:spcBef>
                <a:spcPts val="1800"/>
              </a:spcBef>
              <a:spcAft>
                <a:spcPts val="0"/>
              </a:spcAft>
              <a:defRPr/>
            </a:lvl1pPr>
            <a:lvl2pPr eaLnBrk="1" latinLnBrk="0" hangingPunct="1">
              <a:spcAft>
                <a:spcPts val="0"/>
              </a:spcAft>
              <a:defRPr/>
            </a:lvl2pPr>
            <a:lvl3pPr eaLnBrk="1" latinLnBrk="0" hangingPunct="1">
              <a:spcAft>
                <a:spcPts val="0"/>
              </a:spcAft>
              <a:defRPr/>
            </a:lvl3pPr>
            <a:lvl4pPr eaLnBrk="1" latinLnBrk="0" hangingPunct="1">
              <a:spcAft>
                <a:spcPts val="0"/>
              </a:spcAft>
              <a:defRPr/>
            </a:lvl4pPr>
            <a:lvl5pPr eaLnBrk="1" latinLnBrk="0" hangingPunct="1">
              <a:spcAft>
                <a:spcPts val="0"/>
              </a:spcAft>
              <a:defRPr/>
            </a:lvl5p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endParaRPr kumimoji="0" lang="en-US" dirty="0"/>
          </a:p>
        </p:txBody>
      </p:sp>
      <p:sp>
        <p:nvSpPr>
          <p:cNvPr id="5" name="Title Placeholder 1"/>
          <p:cNvSpPr>
            <a:spLocks noGrp="1"/>
          </p:cNvSpPr>
          <p:nvPr>
            <p:ph type="title"/>
          </p:nvPr>
        </p:nvSpPr>
        <p:spPr>
          <a:xfrm>
            <a:off x="609600" y="219514"/>
            <a:ext cx="10972800" cy="1008771"/>
          </a:xfrm>
          <a:prstGeom prst="rect">
            <a:avLst/>
          </a:prstGeom>
          <a:effectLst/>
        </p:spPr>
        <p:txBody>
          <a:bodyPr vert="horz" lIns="0" rIns="45720" rtlCol="0" anchor="ctr" anchorCtr="0">
            <a:noAutofit/>
            <a:scene3d>
              <a:camera prst="orthographicFront"/>
              <a:lightRig rig="threePt" dir="t">
                <a:rot lat="0" lon="0" rev="4800000"/>
              </a:lightRig>
            </a:scene3d>
            <a:sp3d prstMaterial="matte"/>
          </a:bodyPr>
          <a:lstStyle/>
          <a:p>
            <a:r>
              <a:rPr kumimoji="0" lang="en-US"/>
              <a:t>Click to edit Master title style</a:t>
            </a:r>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 with side-text-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ct val="90000"/>
              </a:lnSpc>
              <a:defRPr>
                <a:effectLst/>
              </a:defRPr>
            </a:lvl1pPr>
          </a:lstStyle>
          <a:p>
            <a:r>
              <a:rPr lang="en-US"/>
              <a:t>Click to edit Master title style</a:t>
            </a:r>
            <a:endParaRPr lang="en-US" dirty="0"/>
          </a:p>
        </p:txBody>
      </p:sp>
      <p:sp>
        <p:nvSpPr>
          <p:cNvPr id="4" name="Content Placeholder 2"/>
          <p:cNvSpPr>
            <a:spLocks noGrp="1"/>
          </p:cNvSpPr>
          <p:nvPr>
            <p:ph idx="1"/>
          </p:nvPr>
        </p:nvSpPr>
        <p:spPr>
          <a:xfrm>
            <a:off x="621101" y="1436688"/>
            <a:ext cx="5291328" cy="4881532"/>
          </a:xfrm>
        </p:spPr>
        <p:txBody>
          <a:bodyPr/>
          <a:lstStyle>
            <a:lvl1pPr>
              <a:spcBef>
                <a:spcPts val="1200"/>
              </a:spcBef>
              <a:spcAft>
                <a:spcPts val="600"/>
              </a:spcAft>
              <a:defRPr/>
            </a:lvl1pPr>
            <a:lvl2pPr>
              <a:spcAft>
                <a:spcPts val="600"/>
              </a:spcAft>
              <a:defRPr/>
            </a:lvl2pPr>
            <a:lvl3pPr>
              <a:spcAft>
                <a:spcPts val="600"/>
              </a:spcAft>
              <a:defRPr/>
            </a:lvl3pPr>
            <a:lvl4pPr>
              <a:spcAft>
                <a:spcPts val="600"/>
              </a:spcAft>
              <a:defRPr/>
            </a:lvl4pPr>
            <a:lvl5pPr>
              <a:spcAft>
                <a:spcPts val="600"/>
              </a:spcAft>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Title with side-text-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ct val="90000"/>
              </a:lnSpc>
              <a:defRPr>
                <a:effectLst/>
              </a:defRPr>
            </a:lvl1pPr>
          </a:lstStyle>
          <a:p>
            <a:r>
              <a:rPr lang="en-US"/>
              <a:t>Click to edit Master title style</a:t>
            </a:r>
            <a:endParaRPr lang="en-US" dirty="0"/>
          </a:p>
        </p:txBody>
      </p:sp>
      <p:sp>
        <p:nvSpPr>
          <p:cNvPr id="4" name="Content Placeholder 2"/>
          <p:cNvSpPr>
            <a:spLocks noGrp="1"/>
          </p:cNvSpPr>
          <p:nvPr>
            <p:ph idx="1"/>
          </p:nvPr>
        </p:nvSpPr>
        <p:spPr>
          <a:xfrm>
            <a:off x="6301619" y="1436688"/>
            <a:ext cx="5291328" cy="4881532"/>
          </a:xfrm>
        </p:spPr>
        <p:txBody>
          <a:bodyPr/>
          <a:lstStyle>
            <a:lvl1pPr>
              <a:spcBef>
                <a:spcPts val="1200"/>
              </a:spcBef>
              <a:spcAft>
                <a:spcPts val="600"/>
              </a:spcAft>
              <a:defRPr/>
            </a:lvl1pPr>
            <a:lvl2pPr>
              <a:spcAft>
                <a:spcPts val="600"/>
              </a:spcAft>
              <a:defRPr/>
            </a:lvl2pPr>
            <a:lvl3pPr>
              <a:spcAft>
                <a:spcPts val="600"/>
              </a:spcAft>
              <a:defRPr/>
            </a:lvl3pPr>
            <a:lvl4pPr>
              <a:spcAft>
                <a:spcPts val="600"/>
              </a:spcAft>
              <a:defRPr/>
            </a:lvl4pPr>
            <a:lvl5pPr>
              <a:spcAft>
                <a:spcPts val="600"/>
              </a:spcAft>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Tree>
    <p:extLst>
      <p:ext uri="{BB962C8B-B14F-4D97-AF65-F5344CB8AC3E}">
        <p14:creationId xmlns:p14="http://schemas.microsoft.com/office/powerpoint/2010/main" val="2083121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itle with side-by-side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ct val="90000"/>
              </a:lnSpc>
              <a:defRPr>
                <a:effectLst/>
              </a:defRPr>
            </a:lvl1pPr>
          </a:lstStyle>
          <a:p>
            <a:r>
              <a:rPr lang="en-US"/>
              <a:t>Click to edit Master title style</a:t>
            </a:r>
            <a:endParaRPr lang="en-US" dirty="0"/>
          </a:p>
        </p:txBody>
      </p:sp>
      <p:sp>
        <p:nvSpPr>
          <p:cNvPr id="4" name="Content Placeholder 2"/>
          <p:cNvSpPr>
            <a:spLocks noGrp="1"/>
          </p:cNvSpPr>
          <p:nvPr>
            <p:ph idx="1"/>
          </p:nvPr>
        </p:nvSpPr>
        <p:spPr>
          <a:xfrm>
            <a:off x="621101" y="1436688"/>
            <a:ext cx="5291328" cy="4881532"/>
          </a:xfrm>
        </p:spPr>
        <p:txBody>
          <a:bodyPr/>
          <a:lstStyle>
            <a:lvl1pPr>
              <a:spcBef>
                <a:spcPts val="1200"/>
              </a:spcBef>
              <a:spcAft>
                <a:spcPts val="600"/>
              </a:spcAft>
              <a:defRPr/>
            </a:lvl1pPr>
            <a:lvl2pPr>
              <a:spcAft>
                <a:spcPts val="600"/>
              </a:spcAft>
              <a:defRPr/>
            </a:lvl2pPr>
            <a:lvl3pPr>
              <a:spcAft>
                <a:spcPts val="600"/>
              </a:spcAft>
              <a:defRPr/>
            </a:lvl3pPr>
            <a:lvl4pPr>
              <a:spcAft>
                <a:spcPts val="600"/>
              </a:spcAft>
              <a:defRPr/>
            </a:lvl4pPr>
            <a:lvl5pPr>
              <a:spcAft>
                <a:spcPts val="600"/>
              </a:spcAft>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5" name="Content Placeholder 2"/>
          <p:cNvSpPr>
            <a:spLocks noGrp="1"/>
          </p:cNvSpPr>
          <p:nvPr>
            <p:ph idx="10"/>
          </p:nvPr>
        </p:nvSpPr>
        <p:spPr>
          <a:xfrm>
            <a:off x="6291532" y="1436688"/>
            <a:ext cx="5291328" cy="4881532"/>
          </a:xfrm>
        </p:spPr>
        <p:txBody>
          <a:bodyPr/>
          <a:lstStyle>
            <a:lvl1pPr>
              <a:spcBef>
                <a:spcPts val="1200"/>
              </a:spcBef>
              <a:spcAft>
                <a:spcPts val="600"/>
              </a:spcAft>
              <a:defRPr/>
            </a:lvl1pPr>
            <a:lvl2pPr>
              <a:spcAft>
                <a:spcPts val="600"/>
              </a:spcAft>
              <a:defRPr/>
            </a:lvl2pPr>
            <a:lvl3pPr>
              <a:spcAft>
                <a:spcPts val="600"/>
              </a:spcAft>
              <a:defRPr/>
            </a:lvl3pPr>
            <a:lvl4pPr>
              <a:spcAft>
                <a:spcPts val="600"/>
              </a:spcAft>
              <a:defRPr/>
            </a:lvl4pPr>
            <a:lvl5pPr>
              <a:spcAft>
                <a:spcPts val="600"/>
              </a:spcAft>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Tree>
    <p:extLst>
      <p:ext uri="{BB962C8B-B14F-4D97-AF65-F5344CB8AC3E}">
        <p14:creationId xmlns:p14="http://schemas.microsoft.com/office/powerpoint/2010/main" val="2294128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Full Image with Titl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349042"/>
          </a:xfrm>
        </p:spPr>
        <p:txBody>
          <a:bodyPr/>
          <a:lstStyle/>
          <a:p>
            <a:r>
              <a:rPr lang="en-US"/>
              <a:t>Click icon to add picture</a:t>
            </a:r>
            <a:endParaRPr lang="en-US" dirty="0"/>
          </a:p>
        </p:txBody>
      </p:sp>
      <p:sp>
        <p:nvSpPr>
          <p:cNvPr id="6" name="Title 5"/>
          <p:cNvSpPr>
            <a:spLocks noGrp="1"/>
          </p:cNvSpPr>
          <p:nvPr>
            <p:ph type="title"/>
          </p:nvPr>
        </p:nvSpPr>
        <p:spPr>
          <a:xfrm>
            <a:off x="5" y="7"/>
            <a:ext cx="12191999" cy="1228907"/>
          </a:xfrm>
          <a:solidFill>
            <a:schemeClr val="bg1"/>
          </a:solidFill>
          <a:effectLst/>
        </p:spPr>
        <p:txBody>
          <a:bodyPr vert="horz" lIns="457200" rIns="45720" rtlCol="0" anchor="ctr" anchorCtr="0">
            <a:normAutofit/>
            <a:scene3d>
              <a:camera prst="orthographicFront"/>
              <a:lightRig rig="threePt" dir="t">
                <a:rot lat="0" lon="0" rev="4800000"/>
              </a:lightRig>
            </a:scene3d>
            <a:sp3d prstMaterial="matte"/>
          </a:bodyPr>
          <a:lstStyle>
            <a:lvl1pPr marL="233363" indent="0" algn="l" rtl="0" eaLnBrk="1" latinLnBrk="0" hangingPunct="1">
              <a:lnSpc>
                <a:spcPct val="90000"/>
              </a:lnSpc>
              <a:spcBef>
                <a:spcPct val="0"/>
              </a:spcBef>
              <a:buNone/>
              <a:defRPr kumimoji="0" lang="en-US" sz="3200" b="1" kern="1200" dirty="0">
                <a:solidFill>
                  <a:schemeClr val="accent1">
                    <a:lumMod val="75000"/>
                  </a:schemeClr>
                </a:solidFill>
                <a:effectLst/>
                <a:latin typeface="Calibri" panose="020F0502020204030204" pitchFamily="34" charset="0"/>
                <a:ea typeface="+mj-ea"/>
                <a:cs typeface="Calibri" panose="020F0502020204030204"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Full Imag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349042"/>
          </a:xfrm>
        </p:spPr>
        <p:txBody>
          <a:bodyPr/>
          <a:lstStyle/>
          <a:p>
            <a:r>
              <a:rPr lang="en-US"/>
              <a:t>Click icon to add picture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9_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9.pn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image" Target="../media/image8.jpeg"/><Relationship Id="rId2" Type="http://schemas.openxmlformats.org/officeDocument/2006/relationships/slideLayout" Target="../slideLayouts/slideLayout16.xml"/><Relationship Id="rId16"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6.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p:nvSpPr>
        <p:spPr>
          <a:xfrm>
            <a:off x="0" y="6355080"/>
            <a:ext cx="12192000" cy="50292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Ins="0" rtlCol="0" anchor="ctr"/>
          <a:lstStyle/>
          <a:p>
            <a:pPr algn="ctr"/>
            <a:endParaRPr lang="en-US" sz="1800" dirty="0">
              <a:latin typeface="Arial"/>
            </a:endParaRPr>
          </a:p>
        </p:txBody>
      </p:sp>
      <p:pic>
        <p:nvPicPr>
          <p:cNvPr id="8" name="Picture 7">
            <a:extLst>
              <a:ext uri="{FF2B5EF4-FFF2-40B4-BE49-F238E27FC236}">
                <a16:creationId xmlns:a16="http://schemas.microsoft.com/office/drawing/2014/main" id="{9C590909-6878-E44E-9AA0-07880FBE8AE0}"/>
              </a:ext>
            </a:extLst>
          </p:cNvPr>
          <p:cNvPicPr>
            <a:picLocks/>
          </p:cNvPicPr>
          <p:nvPr userDrawn="1"/>
        </p:nvPicPr>
        <p:blipFill rotWithShape="1">
          <a:blip r:embed="rId16" cstate="print">
            <a:extLst>
              <a:ext uri="{28A0092B-C50C-407E-A947-70E740481C1C}">
                <a14:useLocalDpi xmlns:a14="http://schemas.microsoft.com/office/drawing/2010/main"/>
              </a:ext>
            </a:extLst>
          </a:blip>
          <a:srcRect/>
          <a:stretch/>
        </p:blipFill>
        <p:spPr>
          <a:xfrm>
            <a:off x="170688" y="6492240"/>
            <a:ext cx="2743200" cy="283464"/>
          </a:xfrm>
          <a:prstGeom prst="rect">
            <a:avLst/>
          </a:prstGeom>
        </p:spPr>
      </p:pic>
      <p:sp>
        <p:nvSpPr>
          <p:cNvPr id="3" name="Text Placeholder 2"/>
          <p:cNvSpPr>
            <a:spLocks noGrp="1"/>
          </p:cNvSpPr>
          <p:nvPr>
            <p:ph type="body" idx="1"/>
          </p:nvPr>
        </p:nvSpPr>
        <p:spPr>
          <a:xfrm>
            <a:off x="609600" y="1441524"/>
            <a:ext cx="10972800" cy="4906889"/>
          </a:xfrm>
          <a:prstGeom prst="rect">
            <a:avLst/>
          </a:prstGeom>
        </p:spPr>
        <p:txBody>
          <a:bodyPr vert="horz" lIns="0" tIns="0" rIns="0" bIns="0" rtlCol="0">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endParaRPr kumimoji="0" lang="en-US" dirty="0"/>
          </a:p>
        </p:txBody>
      </p:sp>
      <p:sp>
        <p:nvSpPr>
          <p:cNvPr id="10" name="Rectangle 9"/>
          <p:cNvSpPr/>
          <p:nvPr/>
        </p:nvSpPr>
        <p:spPr bwMode="invGray">
          <a:xfrm>
            <a:off x="1" y="6355080"/>
            <a:ext cx="12192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dirty="0">
              <a:latin typeface="Arial"/>
            </a:endParaRPr>
          </a:p>
        </p:txBody>
      </p:sp>
      <p:sp>
        <p:nvSpPr>
          <p:cNvPr id="19" name="Slide Number Placeholder 7"/>
          <p:cNvSpPr txBox="1">
            <a:spLocks/>
          </p:cNvSpPr>
          <p:nvPr/>
        </p:nvSpPr>
        <p:spPr>
          <a:xfrm>
            <a:off x="11768167" y="6403259"/>
            <a:ext cx="423836" cy="454747"/>
          </a:xfrm>
          <a:prstGeom prst="rect">
            <a:avLst/>
          </a:prstGeom>
        </p:spPr>
        <p:txBody>
          <a:bodyPr rIns="45720" anchor="ctr" anchorCtr="0"/>
          <a:lstStyle/>
          <a:p>
            <a:pPr marL="0" marR="0" lvl="0" indent="0" algn="r" defTabSz="457200" rtl="0" eaLnBrk="1" fontAlgn="auto" latinLnBrk="0" hangingPunct="1">
              <a:lnSpc>
                <a:spcPct val="100000"/>
              </a:lnSpc>
              <a:spcBef>
                <a:spcPts val="0"/>
              </a:spcBef>
              <a:spcAft>
                <a:spcPts val="0"/>
              </a:spcAft>
              <a:buClrTx/>
              <a:buSzTx/>
              <a:buFontTx/>
              <a:buNone/>
              <a:tabLst/>
              <a:defRPr/>
            </a:pPr>
            <a:fld id="{EAD690BD-BADF-4FBD-97E7-557E707EBBB2}" type="slidenum">
              <a:rPr kumimoji="0" lang="en-US" sz="1000" b="0" i="0" u="none" strike="noStrike" kern="1200" cap="none" spc="0" normalizeH="0" baseline="0" noProof="0" smtClean="0">
                <a:ln>
                  <a:noFill/>
                </a:ln>
                <a:solidFill>
                  <a:schemeClr val="tx1">
                    <a:lumMod val="65000"/>
                    <a:lumOff val="35000"/>
                  </a:schemeClr>
                </a:solidFill>
                <a:effectLst/>
                <a:uLnTx/>
                <a:uFillTx/>
                <a:latin typeface="Calibri" panose="020F0502020204030204" pitchFamily="34" charset="0"/>
                <a:ea typeface="+mn-ea"/>
                <a:cs typeface="Calibri" panose="020F050202020403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chemeClr val="tx1">
                  <a:lumMod val="65000"/>
                  <a:lumOff val="35000"/>
                </a:schemeClr>
              </a:solidFill>
              <a:effectLst/>
              <a:uLnTx/>
              <a:uFillTx/>
              <a:latin typeface="Calibri" panose="020F0502020204030204" pitchFamily="34" charset="0"/>
              <a:ea typeface="+mn-ea"/>
              <a:cs typeface="Calibri" panose="020F0502020204030204" pitchFamily="34" charset="0"/>
            </a:endParaRPr>
          </a:p>
        </p:txBody>
      </p:sp>
      <p:sp>
        <p:nvSpPr>
          <p:cNvPr id="14" name="TextBox 13"/>
          <p:cNvSpPr txBox="1"/>
          <p:nvPr/>
        </p:nvSpPr>
        <p:spPr>
          <a:xfrm>
            <a:off x="646609" y="6698653"/>
            <a:ext cx="1165161" cy="92333"/>
          </a:xfrm>
          <a:prstGeom prst="rect">
            <a:avLst/>
          </a:prstGeom>
          <a:noFill/>
        </p:spPr>
        <p:txBody>
          <a:bodyPr wrap="square" lIns="0" tIns="0" rIns="0" bIns="0" rtlCol="0" anchor="b" anchorCtr="0">
            <a:spAutoFit/>
          </a:bodyPr>
          <a:lstStyle/>
          <a:p>
            <a:pPr algn="l"/>
            <a:r>
              <a:rPr lang="en-US" sz="600" dirty="0">
                <a:latin typeface="Arial"/>
                <a:cs typeface="Arial"/>
              </a:rPr>
              <a:t>LLNL-PRES-xxxxxx</a:t>
            </a:r>
          </a:p>
        </p:txBody>
      </p:sp>
      <p:sp>
        <p:nvSpPr>
          <p:cNvPr id="2" name="Title Placeholder 1"/>
          <p:cNvSpPr>
            <a:spLocks noGrp="1"/>
          </p:cNvSpPr>
          <p:nvPr>
            <p:ph type="title"/>
          </p:nvPr>
        </p:nvSpPr>
        <p:spPr>
          <a:xfrm>
            <a:off x="609600" y="220136"/>
            <a:ext cx="10972800" cy="1005840"/>
          </a:xfrm>
          <a:prstGeom prst="rect">
            <a:avLst/>
          </a:prstGeom>
          <a:effectLst/>
        </p:spPr>
        <p:txBody>
          <a:bodyPr vert="horz" lIns="0" rIns="45720" rtlCol="0" anchor="ctr" anchorCtr="0">
            <a:noAutofit/>
            <a:scene3d>
              <a:camera prst="orthographicFront"/>
              <a:lightRig rig="threePt" dir="t">
                <a:rot lat="0" lon="0" rev="4800000"/>
              </a:lightRig>
            </a:scene3d>
            <a:sp3d prstMaterial="matte"/>
          </a:bodyPr>
          <a:lstStyle/>
          <a:p>
            <a:r>
              <a:rPr kumimoji="0" lang="en-US"/>
              <a:t>Click to edit Master title style</a:t>
            </a:r>
            <a:endParaRPr kumimoji="0" lang="en-US" dirty="0"/>
          </a:p>
        </p:txBody>
      </p:sp>
      <p:cxnSp>
        <p:nvCxnSpPr>
          <p:cNvPr id="5" name="Straight Connector 4"/>
          <p:cNvCxnSpPr/>
          <p:nvPr/>
        </p:nvCxnSpPr>
        <p:spPr>
          <a:xfrm>
            <a:off x="-8076" y="1267155"/>
            <a:ext cx="12200079" cy="0"/>
          </a:xfrm>
          <a:prstGeom prst="line">
            <a:avLst/>
          </a:prstGeom>
          <a:ln w="38100" cmpd="sng">
            <a:solidFill>
              <a:schemeClr val="accent1">
                <a:lumMod val="75000"/>
              </a:schemeClr>
            </a:solidFill>
          </a:ln>
          <a:effectLst/>
        </p:spPr>
        <p:style>
          <a:lnRef idx="2">
            <a:schemeClr val="accent1"/>
          </a:lnRef>
          <a:fillRef idx="0">
            <a:schemeClr val="accent1"/>
          </a:fillRef>
          <a:effectRef idx="1">
            <a:schemeClr val="accent1"/>
          </a:effectRef>
          <a:fontRef idx="minor">
            <a:schemeClr val="tx1"/>
          </a:fontRef>
        </p:style>
      </p:cxnSp>
      <p:pic>
        <p:nvPicPr>
          <p:cNvPr id="11" name="Picture 10">
            <a:extLst>
              <a:ext uri="{FF2B5EF4-FFF2-40B4-BE49-F238E27FC236}">
                <a16:creationId xmlns:a16="http://schemas.microsoft.com/office/drawing/2014/main" id="{A54311BD-8720-D040-927F-1192591CB67C}"/>
              </a:ext>
            </a:extLst>
          </p:cNvPr>
          <p:cNvPicPr>
            <a:picLocks/>
          </p:cNvPicPr>
          <p:nvPr userDrawn="1"/>
        </p:nvPicPr>
        <p:blipFill rotWithShape="1">
          <a:blip r:embed="rId17" cstate="print">
            <a:extLst>
              <a:ext uri="{28A0092B-C50C-407E-A947-70E740481C1C}">
                <a14:useLocalDpi xmlns:a14="http://schemas.microsoft.com/office/drawing/2010/main"/>
              </a:ext>
            </a:extLst>
          </a:blip>
          <a:srcRect/>
          <a:stretch/>
        </p:blipFill>
        <p:spPr>
          <a:xfrm>
            <a:off x="10944015" y="6446520"/>
            <a:ext cx="978408" cy="374904"/>
          </a:xfrm>
          <a:prstGeom prst="rect">
            <a:avLst/>
          </a:prstGeom>
        </p:spPr>
      </p:pic>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5" r:id="rId4"/>
    <p:sldLayoutId id="2147483722" r:id="rId5"/>
    <p:sldLayoutId id="2147483721" r:id="rId6"/>
    <p:sldLayoutId id="2147483717" r:id="rId7"/>
    <p:sldLayoutId id="2147483718" r:id="rId8"/>
    <p:sldLayoutId id="2147483719" r:id="rId9"/>
    <p:sldLayoutId id="2147483723" r:id="rId10"/>
    <p:sldLayoutId id="2147483726" r:id="rId11"/>
    <p:sldLayoutId id="2147483727" r:id="rId12"/>
    <p:sldLayoutId id="2147483744" r:id="rId13"/>
    <p:sldLayoutId id="2147483746" r:id="rId14"/>
  </p:sldLayoutIdLst>
  <p:hf hdr="0" ftr="0" dt="0"/>
  <p:txStyles>
    <p:titleStyle>
      <a:lvl1pPr algn="l" rtl="0" eaLnBrk="1" latinLnBrk="0" hangingPunct="1">
        <a:lnSpc>
          <a:spcPct val="90000"/>
        </a:lnSpc>
        <a:spcBef>
          <a:spcPct val="0"/>
        </a:spcBef>
        <a:buNone/>
        <a:defRPr kumimoji="0" sz="3200" b="1" kern="1200">
          <a:solidFill>
            <a:schemeClr val="accent1">
              <a:lumMod val="75000"/>
            </a:schemeClr>
          </a:solidFill>
          <a:effectLst/>
          <a:latin typeface="Calibri" panose="020F0502020204030204" pitchFamily="34" charset="0"/>
          <a:ea typeface="+mj-ea"/>
          <a:cs typeface="Calibri" panose="020F0502020204030204" pitchFamily="34" charset="0"/>
        </a:defRPr>
      </a:lvl1pPr>
    </p:titleStyle>
    <p:bodyStyle>
      <a:lvl1pPr marL="285750" indent="-228600" algn="l" rtl="0" eaLnBrk="1" latinLnBrk="0" hangingPunct="1">
        <a:spcBef>
          <a:spcPts val="1800"/>
        </a:spcBef>
        <a:spcAft>
          <a:spcPts val="0"/>
        </a:spcAft>
        <a:buClr>
          <a:schemeClr val="accent1">
            <a:lumMod val="75000"/>
          </a:schemeClr>
        </a:buClr>
        <a:buSzPct val="90000"/>
        <a:buFont typeface="Wingdings" charset="2"/>
        <a:buChar char="§"/>
        <a:tabLst/>
        <a:defRPr kumimoji="0" sz="2400" b="0" kern="1200">
          <a:solidFill>
            <a:schemeClr val="tx1"/>
          </a:solidFill>
          <a:latin typeface="Calibri" panose="020F0502020204030204" pitchFamily="34" charset="0"/>
          <a:ea typeface="+mn-ea"/>
          <a:cs typeface="Calibri" panose="020F0502020204030204" pitchFamily="34" charset="0"/>
        </a:defRPr>
      </a:lvl1pPr>
      <a:lvl2pPr marL="628650" indent="-285750" algn="l" rtl="0" eaLnBrk="1" latinLnBrk="0" hangingPunct="1">
        <a:spcBef>
          <a:spcPts val="0"/>
        </a:spcBef>
        <a:spcAft>
          <a:spcPts val="0"/>
        </a:spcAft>
        <a:buClrTx/>
        <a:buSzPct val="90000"/>
        <a:buFont typeface="Calibri" panose="020F0502020204030204" pitchFamily="34" charset="0"/>
        <a:buChar char="—"/>
        <a:defRPr kumimoji="0" sz="2000" kern="1200">
          <a:solidFill>
            <a:schemeClr val="tx1"/>
          </a:solidFill>
          <a:latin typeface="Calibri" panose="020F0502020204030204" pitchFamily="34" charset="0"/>
          <a:ea typeface="+mn-ea"/>
          <a:cs typeface="Calibri" panose="020F0502020204030204" pitchFamily="34" charset="0"/>
        </a:defRPr>
      </a:lvl2pPr>
      <a:lvl3pPr marL="800100" indent="-171450" algn="l" rtl="0" eaLnBrk="1" latinLnBrk="0" hangingPunct="1">
        <a:spcBef>
          <a:spcPts val="0"/>
        </a:spcBef>
        <a:spcAft>
          <a:spcPts val="0"/>
        </a:spcAft>
        <a:buClrTx/>
        <a:buSzPct val="90000"/>
        <a:buFont typeface="Arial" panose="020B0604020202020204" pitchFamily="34" charset="0"/>
        <a:buChar char="•"/>
        <a:defRPr kumimoji="0" sz="1800" kern="1200">
          <a:solidFill>
            <a:schemeClr val="tx1"/>
          </a:solidFill>
          <a:latin typeface="Calibri" panose="020F0502020204030204" pitchFamily="34" charset="0"/>
          <a:ea typeface="+mn-ea"/>
          <a:cs typeface="Calibri" panose="020F0502020204030204" pitchFamily="34" charset="0"/>
        </a:defRPr>
      </a:lvl3pPr>
      <a:lvl4pPr marL="1028700" indent="-171450" algn="l" rtl="0" eaLnBrk="1" latinLnBrk="0" hangingPunct="1">
        <a:spcBef>
          <a:spcPts val="0"/>
        </a:spcBef>
        <a:spcAft>
          <a:spcPts val="0"/>
        </a:spcAft>
        <a:buClrTx/>
        <a:buSzPct val="100000"/>
        <a:buFont typeface="Lucida Grande"/>
        <a:buChar char="–"/>
        <a:defRPr kumimoji="0" sz="1600" kern="1200">
          <a:solidFill>
            <a:schemeClr val="tx1"/>
          </a:solidFill>
          <a:latin typeface="Calibri" panose="020F0502020204030204" pitchFamily="34" charset="0"/>
          <a:ea typeface="+mn-ea"/>
          <a:cs typeface="Calibri" panose="020F0502020204030204" pitchFamily="34" charset="0"/>
        </a:defRPr>
      </a:lvl4pPr>
      <a:lvl5pPr marL="1257300" indent="-171450" algn="l" rtl="0" eaLnBrk="1" latinLnBrk="0" hangingPunct="1">
        <a:spcBef>
          <a:spcPts val="0"/>
        </a:spcBef>
        <a:spcAft>
          <a:spcPts val="0"/>
        </a:spcAft>
        <a:buClrTx/>
        <a:buFont typeface="Arial"/>
        <a:buChar char="•"/>
        <a:tabLst>
          <a:tab pos="1200150" algn="l"/>
        </a:tabLst>
        <a:defRPr kumimoji="0" lang="en-US" sz="1600" kern="1200" smtClean="0">
          <a:solidFill>
            <a:schemeClr val="tx1"/>
          </a:solidFill>
          <a:latin typeface="Calibri" panose="020F0502020204030204" pitchFamily="34" charset="0"/>
          <a:ea typeface="+mn-ea"/>
          <a:cs typeface="Calibri" panose="020F0502020204030204" pitchFamily="34" charset="0"/>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 name="CustomShape 1" hidden="1"/>
          <p:cNvSpPr/>
          <p:nvPr/>
        </p:nvSpPr>
        <p:spPr>
          <a:xfrm>
            <a:off x="0" y="6355200"/>
            <a:ext cx="12190560" cy="501600"/>
          </a:xfrm>
          <a:prstGeom prst="rect">
            <a:avLst/>
          </a:prstGeom>
          <a:solidFill>
            <a:schemeClr val="bg1">
              <a:lumMod val="85000"/>
            </a:schemeClr>
          </a:solidFill>
          <a:ln>
            <a:noFill/>
          </a:ln>
          <a:effectLst>
            <a:outerShdw blurRad="39000" dist="25560" dir="5400000" rotWithShape="0">
              <a:srgbClr val="000000">
                <a:alpha val="38000"/>
              </a:srgbClr>
            </a:outerShdw>
          </a:effectLst>
        </p:spPr>
        <p:style>
          <a:lnRef idx="1">
            <a:schemeClr val="accent1"/>
          </a:lnRef>
          <a:fillRef idx="3">
            <a:schemeClr val="accent1"/>
          </a:fillRef>
          <a:effectRef idx="2">
            <a:schemeClr val="accent1"/>
          </a:effectRef>
          <a:fontRef idx="minor"/>
        </p:style>
      </p:sp>
      <p:sp>
        <p:nvSpPr>
          <p:cNvPr id="17" name="CustomShape 2" hidden="1"/>
          <p:cNvSpPr/>
          <p:nvPr/>
        </p:nvSpPr>
        <p:spPr>
          <a:xfrm>
            <a:off x="84960" y="6705664"/>
            <a:ext cx="1163520" cy="102657"/>
          </a:xfrm>
          <a:prstGeom prst="rect">
            <a:avLst/>
          </a:prstGeom>
          <a:noFill/>
          <a:ln>
            <a:noFill/>
          </a:ln>
        </p:spPr>
        <p:style>
          <a:lnRef idx="0">
            <a:scrgbClr r="0" g="0" b="0"/>
          </a:lnRef>
          <a:fillRef idx="0">
            <a:scrgbClr r="0" g="0" b="0"/>
          </a:fillRef>
          <a:effectRef idx="0">
            <a:scrgbClr r="0" g="0" b="0"/>
          </a:effectRef>
          <a:fontRef idx="minor"/>
        </p:style>
        <p:txBody>
          <a:bodyPr lIns="0" tIns="0" rIns="0" bIns="0" anchor="b">
            <a:spAutoFit/>
          </a:bodyPr>
          <a:lstStyle/>
          <a:p>
            <a:pPr>
              <a:lnSpc>
                <a:spcPct val="100000"/>
              </a:lnSpc>
            </a:pPr>
            <a:r>
              <a:rPr lang="en-US" sz="667" b="0" strike="noStrike" spc="-1">
                <a:solidFill>
                  <a:srgbClr val="000000"/>
                </a:solidFill>
                <a:latin typeface="Arial"/>
                <a:ea typeface="DejaVu Sans"/>
              </a:rPr>
              <a:t>LLNL-PRES-806064</a:t>
            </a:r>
            <a:endParaRPr lang="en-US" sz="667" b="0" strike="noStrike" spc="-1">
              <a:latin typeface="Arial"/>
            </a:endParaRPr>
          </a:p>
        </p:txBody>
      </p:sp>
      <p:sp>
        <p:nvSpPr>
          <p:cNvPr id="2" name="CustomShape 3" hidden="1"/>
          <p:cNvSpPr/>
          <p:nvPr/>
        </p:nvSpPr>
        <p:spPr>
          <a:xfrm>
            <a:off x="11768160" y="6403200"/>
            <a:ext cx="422400" cy="453120"/>
          </a:xfrm>
          <a:prstGeom prst="rect">
            <a:avLst/>
          </a:prstGeom>
          <a:noFill/>
          <a:ln>
            <a:noFill/>
          </a:ln>
        </p:spPr>
        <p:style>
          <a:lnRef idx="0">
            <a:scrgbClr r="0" g="0" b="0"/>
          </a:lnRef>
          <a:fillRef idx="0">
            <a:scrgbClr r="0" g="0" b="0"/>
          </a:fillRef>
          <a:effectRef idx="0">
            <a:scrgbClr r="0" g="0" b="0"/>
          </a:effectRef>
          <a:fontRef idx="minor"/>
        </p:style>
        <p:txBody>
          <a:bodyPr lIns="120000" tIns="60000" rIns="60960" bIns="60000" anchor="ctr">
            <a:noAutofit/>
          </a:bodyPr>
          <a:lstStyle/>
          <a:p>
            <a:pPr algn="r">
              <a:lnSpc>
                <a:spcPct val="100000"/>
              </a:lnSpc>
            </a:pPr>
            <a:fld id="{A81C35FC-9458-4ADE-B8DB-5CEA19846C1F}" type="slidenum">
              <a:rPr lang="en-US" sz="1333" b="0" strike="noStrike" spc="-1">
                <a:solidFill>
                  <a:srgbClr val="595959"/>
                </a:solidFill>
                <a:latin typeface="Calibri"/>
                <a:ea typeface="DejaVu Sans"/>
              </a:rPr>
              <a:t>‹#›</a:t>
            </a:fld>
            <a:endParaRPr lang="en-US" sz="1333" b="0" strike="noStrike" spc="-1">
              <a:latin typeface="Arial"/>
            </a:endParaRPr>
          </a:p>
        </p:txBody>
      </p:sp>
      <p:sp>
        <p:nvSpPr>
          <p:cNvPr id="4" name="CustomShape 5" hidden="1"/>
          <p:cNvSpPr/>
          <p:nvPr/>
        </p:nvSpPr>
        <p:spPr>
          <a:xfrm>
            <a:off x="959520" y="6437760"/>
            <a:ext cx="2677690" cy="408495"/>
          </a:xfrm>
          <a:prstGeom prst="rect">
            <a:avLst/>
          </a:prstGeom>
          <a:noFill/>
          <a:ln>
            <a:noFill/>
          </a:ln>
        </p:spPr>
        <p:style>
          <a:lnRef idx="0">
            <a:scrgbClr r="0" g="0" b="0"/>
          </a:lnRef>
          <a:fillRef idx="0">
            <a:scrgbClr r="0" g="0" b="0"/>
          </a:fillRef>
          <a:effectRef idx="0">
            <a:scrgbClr r="0" g="0" b="0"/>
          </a:effectRef>
          <a:fontRef idx="minor"/>
        </p:style>
        <p:txBody>
          <a:bodyPr wrap="none" lIns="120000" tIns="60000" rIns="120000" bIns="60000">
            <a:spAutoFit/>
          </a:bodyPr>
          <a:lstStyle/>
          <a:p>
            <a:pPr>
              <a:lnSpc>
                <a:spcPct val="100000"/>
              </a:lnSpc>
            </a:pPr>
            <a:r>
              <a:rPr lang="en-US" sz="1867" b="1" strike="noStrike" spc="-1">
                <a:solidFill>
                  <a:srgbClr val="1F497D"/>
                </a:solidFill>
                <a:latin typeface="Calibri"/>
                <a:ea typeface="DejaVu Sans"/>
              </a:rPr>
              <a:t>github.com/spack/spack</a:t>
            </a:r>
            <a:endParaRPr lang="en-US" sz="1867" b="0" strike="noStrike" spc="-1">
              <a:latin typeface="Arial"/>
            </a:endParaRPr>
          </a:p>
        </p:txBody>
      </p:sp>
      <p:pic>
        <p:nvPicPr>
          <p:cNvPr id="5" name="Picture 5"/>
          <p:cNvPicPr/>
          <p:nvPr/>
        </p:nvPicPr>
        <p:blipFill>
          <a:blip r:embed="rId15"/>
          <a:stretch/>
        </p:blipFill>
        <p:spPr>
          <a:xfrm>
            <a:off x="8614560" y="6464640"/>
            <a:ext cx="1845600" cy="354720"/>
          </a:xfrm>
          <a:prstGeom prst="rect">
            <a:avLst/>
          </a:prstGeom>
          <a:ln>
            <a:noFill/>
          </a:ln>
        </p:spPr>
      </p:pic>
      <p:pic>
        <p:nvPicPr>
          <p:cNvPr id="6" name="Picture 26"/>
          <p:cNvPicPr/>
          <p:nvPr/>
        </p:nvPicPr>
        <p:blipFill>
          <a:blip r:embed="rId16"/>
          <a:stretch/>
        </p:blipFill>
        <p:spPr>
          <a:xfrm>
            <a:off x="10647360" y="6421440"/>
            <a:ext cx="933600" cy="425280"/>
          </a:xfrm>
          <a:prstGeom prst="rect">
            <a:avLst/>
          </a:prstGeom>
          <a:ln>
            <a:noFill/>
          </a:ln>
          <a:effectLst>
            <a:glow rad="25400">
              <a:schemeClr val="bg1">
                <a:alpha val="33000"/>
              </a:schemeClr>
            </a:glow>
          </a:effectLst>
        </p:spPr>
      </p:pic>
      <p:pic>
        <p:nvPicPr>
          <p:cNvPr id="7" name="Picture 5"/>
          <p:cNvPicPr/>
          <p:nvPr/>
        </p:nvPicPr>
        <p:blipFill>
          <a:blip r:embed="rId17"/>
          <a:stretch/>
        </p:blipFill>
        <p:spPr>
          <a:xfrm>
            <a:off x="0" y="2647200"/>
            <a:ext cx="12190560" cy="3656160"/>
          </a:xfrm>
          <a:prstGeom prst="rect">
            <a:avLst/>
          </a:prstGeom>
          <a:ln>
            <a:noFill/>
          </a:ln>
        </p:spPr>
      </p:pic>
      <p:sp>
        <p:nvSpPr>
          <p:cNvPr id="8" name="CustomShape 6"/>
          <p:cNvSpPr/>
          <p:nvPr/>
        </p:nvSpPr>
        <p:spPr>
          <a:xfrm>
            <a:off x="-480" y="6316800"/>
            <a:ext cx="12190560" cy="543360"/>
          </a:xfrm>
          <a:prstGeom prst="rect">
            <a:avLst/>
          </a:prstGeom>
          <a:gradFill rotWithShape="0">
            <a:gsLst>
              <a:gs pos="0">
                <a:srgbClr val="254061"/>
              </a:gs>
              <a:gs pos="100000">
                <a:srgbClr val="4388B8"/>
              </a:gs>
            </a:gsLst>
            <a:lin ang="16200000"/>
          </a:gradFill>
          <a:ln>
            <a:noFill/>
          </a:ln>
          <a:effectLst>
            <a:outerShdw blurRad="50800" dist="38160" dir="16200000" rotWithShape="0">
              <a:srgbClr val="000000">
                <a:alpha val="40000"/>
              </a:srgbClr>
            </a:outerShdw>
          </a:effectLst>
        </p:spPr>
        <p:style>
          <a:lnRef idx="1">
            <a:schemeClr val="accent1"/>
          </a:lnRef>
          <a:fillRef idx="3">
            <a:schemeClr val="accent1"/>
          </a:fillRef>
          <a:effectRef idx="2">
            <a:schemeClr val="accent1"/>
          </a:effectRef>
          <a:fontRef idx="minor"/>
        </p:style>
      </p:sp>
      <p:sp>
        <p:nvSpPr>
          <p:cNvPr id="9" name="CustomShape 7"/>
          <p:cNvSpPr/>
          <p:nvPr/>
        </p:nvSpPr>
        <p:spPr>
          <a:xfrm>
            <a:off x="-27840" y="6296640"/>
            <a:ext cx="1981440" cy="578477"/>
          </a:xfrm>
          <a:prstGeom prst="rect">
            <a:avLst/>
          </a:prstGeom>
          <a:noFill/>
          <a:ln>
            <a:noFill/>
          </a:ln>
        </p:spPr>
        <p:style>
          <a:lnRef idx="0">
            <a:scrgbClr r="0" g="0" b="0"/>
          </a:lnRef>
          <a:fillRef idx="0">
            <a:scrgbClr r="0" g="0" b="0"/>
          </a:fillRef>
          <a:effectRef idx="0">
            <a:scrgbClr r="0" g="0" b="0"/>
          </a:effectRef>
          <a:fontRef idx="minor"/>
        </p:style>
        <p:txBody>
          <a:bodyPr lIns="120000" tIns="60000" rIns="120000" bIns="60000">
            <a:spAutoFit/>
          </a:bodyPr>
          <a:lstStyle/>
          <a:p>
            <a:pPr>
              <a:lnSpc>
                <a:spcPct val="90000"/>
              </a:lnSpc>
              <a:spcAft>
                <a:spcPts val="400"/>
              </a:spcAft>
            </a:pPr>
            <a:r>
              <a:rPr lang="en-US" sz="800" b="0" strike="noStrike" spc="-1">
                <a:solidFill>
                  <a:srgbClr val="FFFFFF"/>
                </a:solidFill>
                <a:latin typeface="Arial"/>
                <a:ea typeface="DejaVu Sans"/>
              </a:rPr>
              <a:t>LLNL-PRES-806064</a:t>
            </a:r>
            <a:endParaRPr lang="en-US" sz="800" b="0" strike="noStrike" spc="-1">
              <a:latin typeface="Arial"/>
            </a:endParaRPr>
          </a:p>
          <a:p>
            <a:pPr>
              <a:lnSpc>
                <a:spcPct val="90000"/>
              </a:lnSpc>
              <a:spcAft>
                <a:spcPts val="801"/>
              </a:spcAft>
            </a:pPr>
            <a:r>
              <a:rPr lang="en-US" sz="533" b="0" strike="noStrike" spc="-1">
                <a:solidFill>
                  <a:srgbClr val="FFFFFF"/>
                </a:solidFill>
                <a:latin typeface="Arial"/>
                <a:ea typeface="DejaVu Sans"/>
              </a:rPr>
              <a:t>This work was performed under the auspices of the U.S. Department of Energy by Lawrence Livermore National Laboratory under contract DE-AC52-07NA27344. Lawrence Livermore National Security, LLC</a:t>
            </a:r>
            <a:endParaRPr lang="en-US" sz="533" b="0" strike="noStrike" spc="-1">
              <a:latin typeface="Arial"/>
            </a:endParaRPr>
          </a:p>
        </p:txBody>
      </p:sp>
      <p:pic>
        <p:nvPicPr>
          <p:cNvPr id="10" name="Picture 17"/>
          <p:cNvPicPr/>
          <p:nvPr/>
        </p:nvPicPr>
        <p:blipFill>
          <a:blip r:embed="rId18"/>
          <a:stretch/>
        </p:blipFill>
        <p:spPr>
          <a:xfrm>
            <a:off x="10153208" y="6453459"/>
            <a:ext cx="1824480" cy="306720"/>
          </a:xfrm>
          <a:prstGeom prst="rect">
            <a:avLst/>
          </a:prstGeom>
          <a:ln>
            <a:noFill/>
          </a:ln>
        </p:spPr>
      </p:pic>
      <p:sp>
        <p:nvSpPr>
          <p:cNvPr id="11" name="CustomShape 8"/>
          <p:cNvSpPr/>
          <p:nvPr/>
        </p:nvSpPr>
        <p:spPr>
          <a:xfrm>
            <a:off x="0" y="0"/>
            <a:ext cx="12190560" cy="111360"/>
          </a:xfrm>
          <a:prstGeom prst="rect">
            <a:avLst/>
          </a:prstGeom>
          <a:solidFill>
            <a:schemeClr val="accent1">
              <a:lumMod val="75000"/>
            </a:schemeClr>
          </a:solidFill>
          <a:ln>
            <a:solidFill>
              <a:srgbClr val="4A7EBB"/>
            </a:solidFill>
            <a:round/>
          </a:ln>
          <a:effectLst>
            <a:outerShdw blurRad="39000" dist="25560" dir="5400000" rotWithShape="0">
              <a:srgbClr val="000000">
                <a:alpha val="38000"/>
              </a:srgbClr>
            </a:outerShdw>
          </a:effectLst>
        </p:spPr>
        <p:style>
          <a:lnRef idx="1">
            <a:schemeClr val="accent1"/>
          </a:lnRef>
          <a:fillRef idx="3">
            <a:schemeClr val="accent1"/>
          </a:fillRef>
          <a:effectRef idx="2">
            <a:schemeClr val="accent1"/>
          </a:effectRef>
          <a:fontRef idx="minor"/>
        </p:style>
      </p:sp>
      <p:sp>
        <p:nvSpPr>
          <p:cNvPr id="12" name="CustomShape 9"/>
          <p:cNvSpPr/>
          <p:nvPr/>
        </p:nvSpPr>
        <p:spPr>
          <a:xfrm>
            <a:off x="1965121" y="6384480"/>
            <a:ext cx="1052437" cy="408495"/>
          </a:xfrm>
          <a:prstGeom prst="rect">
            <a:avLst/>
          </a:prstGeom>
          <a:noFill/>
          <a:ln>
            <a:noFill/>
          </a:ln>
        </p:spPr>
        <p:style>
          <a:lnRef idx="0">
            <a:scrgbClr r="0" g="0" b="0"/>
          </a:lnRef>
          <a:fillRef idx="0">
            <a:scrgbClr r="0" g="0" b="0"/>
          </a:fillRef>
          <a:effectRef idx="0">
            <a:scrgbClr r="0" g="0" b="0"/>
          </a:effectRef>
          <a:fontRef idx="minor"/>
        </p:style>
        <p:txBody>
          <a:bodyPr wrap="none" lIns="120000" tIns="60000" rIns="120000" bIns="60000">
            <a:spAutoFit/>
          </a:bodyPr>
          <a:lstStyle/>
          <a:p>
            <a:pPr>
              <a:lnSpc>
                <a:spcPct val="100000"/>
              </a:lnSpc>
            </a:pPr>
            <a:r>
              <a:rPr lang="en-US" sz="1867" b="1" strike="noStrike" spc="-1" dirty="0" err="1">
                <a:solidFill>
                  <a:srgbClr val="FFFFFF"/>
                </a:solidFill>
                <a:latin typeface="Calibri"/>
              </a:rPr>
              <a:t>spack.io</a:t>
            </a:r>
            <a:endParaRPr lang="en-US" sz="1867" b="0" strike="noStrike" spc="-1" dirty="0">
              <a:latin typeface="Arial"/>
            </a:endParaRPr>
          </a:p>
        </p:txBody>
      </p:sp>
      <p:sp>
        <p:nvSpPr>
          <p:cNvPr id="14" name="PlaceHolder 10"/>
          <p:cNvSpPr>
            <a:spLocks noGrp="1"/>
          </p:cNvSpPr>
          <p:nvPr>
            <p:ph type="title"/>
          </p:nvPr>
        </p:nvSpPr>
        <p:spPr>
          <a:xfrm>
            <a:off x="609600" y="273600"/>
            <a:ext cx="10972320" cy="1144800"/>
          </a:xfrm>
          <a:prstGeom prst="rect">
            <a:avLst/>
          </a:prstGeom>
        </p:spPr>
        <p:txBody>
          <a:bodyPr lIns="0" tIns="0" rIns="0" bIns="0" anchor="ctr">
            <a:noAutofit/>
          </a:bodyPr>
          <a:lstStyle/>
          <a:p>
            <a:pPr algn="ctr"/>
            <a:r>
              <a:rPr lang="en-US" sz="5867" b="0" strike="noStrike" spc="-1" dirty="0">
                <a:latin typeface="Arial"/>
              </a:rPr>
              <a:t>Click to edit the title text format</a:t>
            </a:r>
          </a:p>
        </p:txBody>
      </p:sp>
      <p:sp>
        <p:nvSpPr>
          <p:cNvPr id="15" name="PlaceHolder 11"/>
          <p:cNvSpPr>
            <a:spLocks noGrp="1"/>
          </p:cNvSpPr>
          <p:nvPr>
            <p:ph type="body"/>
          </p:nvPr>
        </p:nvSpPr>
        <p:spPr>
          <a:xfrm>
            <a:off x="609600" y="1604640"/>
            <a:ext cx="1097232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4267" b="0" strike="noStrike" spc="-1" dirty="0">
                <a:latin typeface="Arial"/>
              </a:rPr>
              <a:t>Click to edit the outline text format</a:t>
            </a:r>
          </a:p>
          <a:p>
            <a:pPr marL="1151971" lvl="1" indent="-431989">
              <a:spcBef>
                <a:spcPts val="1512"/>
              </a:spcBef>
              <a:buClr>
                <a:srgbClr val="000000"/>
              </a:buClr>
              <a:buSzPct val="75000"/>
              <a:buFont typeface="Symbol" charset="2"/>
              <a:buChar char=""/>
            </a:pPr>
            <a:r>
              <a:rPr lang="en-US" sz="3733" b="0" strike="noStrike" spc="-1" dirty="0">
                <a:latin typeface="Arial"/>
              </a:rPr>
              <a:t>Second Outline Level</a:t>
            </a:r>
          </a:p>
          <a:p>
            <a:pPr marL="1727957" lvl="2" indent="-383990">
              <a:spcBef>
                <a:spcPts val="1133"/>
              </a:spcBef>
              <a:buClr>
                <a:srgbClr val="000000"/>
              </a:buClr>
              <a:buSzPct val="45000"/>
              <a:buFont typeface="Wingdings" charset="2"/>
              <a:buChar char=""/>
            </a:pPr>
            <a:r>
              <a:rPr lang="en-US" sz="3200" b="0" strike="noStrike" spc="-1" dirty="0">
                <a:latin typeface="Arial"/>
              </a:rPr>
              <a:t>Third Outline Level</a:t>
            </a:r>
          </a:p>
          <a:p>
            <a:pPr marL="2303942" lvl="3" indent="-287993">
              <a:spcBef>
                <a:spcPts val="756"/>
              </a:spcBef>
              <a:buClr>
                <a:srgbClr val="000000"/>
              </a:buClr>
              <a:buSzPct val="75000"/>
              <a:buFont typeface="Symbol" charset="2"/>
              <a:buChar char=""/>
            </a:pPr>
            <a:r>
              <a:rPr lang="en-US" sz="2667" b="0" strike="noStrike" spc="-1" dirty="0">
                <a:latin typeface="Arial"/>
              </a:rPr>
              <a:t>Fourth Outline Level</a:t>
            </a:r>
          </a:p>
          <a:p>
            <a:pPr marL="2879928" lvl="4" indent="-287993">
              <a:spcBef>
                <a:spcPts val="377"/>
              </a:spcBef>
              <a:buClr>
                <a:srgbClr val="000000"/>
              </a:buClr>
              <a:buSzPct val="45000"/>
              <a:buFont typeface="Wingdings" charset="2"/>
              <a:buChar char=""/>
            </a:pPr>
            <a:r>
              <a:rPr lang="en-US" sz="2667" b="0" strike="noStrike" spc="-1" dirty="0">
                <a:latin typeface="Arial"/>
              </a:rPr>
              <a:t>Fifth Outline Level</a:t>
            </a:r>
          </a:p>
          <a:p>
            <a:pPr marL="3455914" lvl="5" indent="-287993">
              <a:spcBef>
                <a:spcPts val="377"/>
              </a:spcBef>
              <a:buClr>
                <a:srgbClr val="000000"/>
              </a:buClr>
              <a:buSzPct val="45000"/>
              <a:buFont typeface="Wingdings" charset="2"/>
              <a:buChar char=""/>
            </a:pPr>
            <a:r>
              <a:rPr lang="en-US" sz="2667" b="0" strike="noStrike" spc="-1" dirty="0">
                <a:latin typeface="Arial"/>
              </a:rPr>
              <a:t>Sixth Outline Level</a:t>
            </a:r>
          </a:p>
          <a:p>
            <a:pPr marL="4031899" lvl="6" indent="-287993">
              <a:spcBef>
                <a:spcPts val="377"/>
              </a:spcBef>
              <a:buClr>
                <a:srgbClr val="000000"/>
              </a:buClr>
              <a:buSzPct val="45000"/>
              <a:buFont typeface="Wingdings" charset="2"/>
              <a:buChar char=""/>
            </a:pPr>
            <a:r>
              <a:rPr lang="en-US" sz="2667" b="0" strike="noStrike" spc="-1" dirty="0">
                <a:latin typeface="Arial"/>
              </a:rPr>
              <a:t>Seventh Outline Level</a:t>
            </a:r>
          </a:p>
        </p:txBody>
      </p:sp>
    </p:spTree>
    <p:extLst>
      <p:ext uri="{BB962C8B-B14F-4D97-AF65-F5344CB8AC3E}">
        <p14:creationId xmlns:p14="http://schemas.microsoft.com/office/powerpoint/2010/main" val="2134626258"/>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5" r:id="rId13"/>
  </p:sldLayoutIdLst>
  <p:txStyles>
    <p:titleStyle>
      <a:lvl1pPr algn="l" defTabSz="1219170" rtl="0" eaLnBrk="1" latinLnBrk="0" hangingPunct="1">
        <a:lnSpc>
          <a:spcPct val="90000"/>
        </a:lnSpc>
        <a:spcBef>
          <a:spcPct val="0"/>
        </a:spcBef>
        <a:buNone/>
        <a:defRPr sz="3200" kern="1200">
          <a:solidFill>
            <a:schemeClr val="tx1"/>
          </a:solidFill>
          <a:latin typeface="Calibri" panose="020F0502020204030204" pitchFamily="34" charset="0"/>
          <a:ea typeface="+mj-ea"/>
          <a:cs typeface="Calibri" panose="020F0502020204030204" pitchFamily="34" charset="0"/>
        </a:defRPr>
      </a:lvl1pPr>
    </p:titleStyle>
    <p:bodyStyle>
      <a:lvl1pPr marL="575986" indent="-431989" algn="l" defTabSz="1219170" rtl="0" eaLnBrk="1" latinLnBrk="0" hangingPunct="1">
        <a:lnSpc>
          <a:spcPct val="90000"/>
        </a:lnSpc>
        <a:spcBef>
          <a:spcPts val="1889"/>
        </a:spcBef>
        <a:buClr>
          <a:srgbClr val="000000"/>
        </a:buClr>
        <a:buSzPct val="45000"/>
        <a:buFont typeface="Wingdings" charset="2"/>
        <a:buChar char=""/>
        <a:defRPr sz="3733" kern="1200">
          <a:solidFill>
            <a:schemeClr val="tx1"/>
          </a:solidFill>
          <a:latin typeface="Calibri" panose="020F0502020204030204" pitchFamily="34" charset="0"/>
          <a:ea typeface="+mn-ea"/>
          <a:cs typeface="Calibri" panose="020F0502020204030204" pitchFamily="34" charset="0"/>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Calibri" panose="020F0502020204030204" pitchFamily="34" charset="0"/>
          <a:ea typeface="+mn-ea"/>
          <a:cs typeface="Calibri" panose="020F0502020204030204" pitchFamily="34" charset="0"/>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Calibri" panose="020F0502020204030204" pitchFamily="34" charset="0"/>
          <a:ea typeface="+mn-ea"/>
          <a:cs typeface="Calibri" panose="020F0502020204030204" pitchFamily="34" charset="0"/>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hyperlink" Target="https://github.com/spack/spack/releases/tag/v0.17.0" TargetMode="External"/><Relationship Id="rId1" Type="http://schemas.openxmlformats.org/officeDocument/2006/relationships/slideLayout" Target="../slideLayouts/slideLayout9.xml"/><Relationship Id="rId4" Type="http://schemas.openxmlformats.org/officeDocument/2006/relationships/image" Target="../media/image11.emf"/></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xml"/><Relationship Id="rId5" Type="http://schemas.openxmlformats.org/officeDocument/2006/relationships/image" Target="../media/image10.emf"/><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1.emf"/></Relationships>
</file>

<file path=ppt/slides/_rels/slide2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45.png"/><Relationship Id="rId1" Type="http://schemas.openxmlformats.org/officeDocument/2006/relationships/slideLayout" Target="../slideLayouts/slideLayout3.xml"/><Relationship Id="rId4" Type="http://schemas.openxmlformats.org/officeDocument/2006/relationships/image" Target="../media/image46.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microsoft.com/office/2007/relationships/hdphoto" Target="../media/hdphoto1.wdp"/><Relationship Id="rId5" Type="http://schemas.openxmlformats.org/officeDocument/2006/relationships/image" Target="../media/image14.png"/><Relationship Id="rId4" Type="http://schemas.openxmlformats.org/officeDocument/2006/relationships/image" Target="../media/image13.emf"/></Relationships>
</file>

<file path=ppt/slides/_rels/slide3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3.xml"/><Relationship Id="rId5" Type="http://schemas.openxmlformats.org/officeDocument/2006/relationships/image" Target="../media/image54.png"/><Relationship Id="rId4" Type="http://schemas.openxmlformats.org/officeDocument/2006/relationships/image" Target="../media/image53.png"/></Relationships>
</file>

<file path=ppt/slides/_rels/slide3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3.xml"/><Relationship Id="rId4" Type="http://schemas.openxmlformats.org/officeDocument/2006/relationships/image" Target="../media/image57.png"/></Relationships>
</file>

<file path=ppt/slides/_rels/slide32.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image" Target="../media/image69.png"/><Relationship Id="rId3" Type="http://schemas.openxmlformats.org/officeDocument/2006/relationships/image" Target="../media/image59.png"/><Relationship Id="rId7" Type="http://schemas.openxmlformats.org/officeDocument/2006/relationships/image" Target="../media/image63.png"/><Relationship Id="rId12" Type="http://schemas.openxmlformats.org/officeDocument/2006/relationships/image" Target="../media/image68.png"/><Relationship Id="rId2" Type="http://schemas.openxmlformats.org/officeDocument/2006/relationships/image" Target="../media/image10.emf"/><Relationship Id="rId1" Type="http://schemas.openxmlformats.org/officeDocument/2006/relationships/slideLayout" Target="../slideLayouts/slideLayout12.xml"/><Relationship Id="rId6" Type="http://schemas.openxmlformats.org/officeDocument/2006/relationships/image" Target="../media/image62.png"/><Relationship Id="rId11" Type="http://schemas.openxmlformats.org/officeDocument/2006/relationships/image" Target="../media/image67.png"/><Relationship Id="rId5" Type="http://schemas.openxmlformats.org/officeDocument/2006/relationships/image" Target="../media/image61.png"/><Relationship Id="rId10" Type="http://schemas.openxmlformats.org/officeDocument/2006/relationships/image" Target="../media/image66.png"/><Relationship Id="rId4" Type="http://schemas.openxmlformats.org/officeDocument/2006/relationships/image" Target="../media/image60.png"/><Relationship Id="rId9" Type="http://schemas.openxmlformats.org/officeDocument/2006/relationships/image" Target="../media/image65.png"/></Relationships>
</file>

<file path=ppt/slides/_rels/slide34.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70.png"/><Relationship Id="rId7" Type="http://schemas.openxmlformats.org/officeDocument/2006/relationships/image" Target="../media/image73.png"/><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image" Target="../media/image72.png"/><Relationship Id="rId11" Type="http://schemas.openxmlformats.org/officeDocument/2006/relationships/image" Target="../media/image10.emf"/><Relationship Id="rId5" Type="http://schemas.openxmlformats.org/officeDocument/2006/relationships/image" Target="../media/image11.emf"/><Relationship Id="rId10" Type="http://schemas.openxmlformats.org/officeDocument/2006/relationships/image" Target="../media/image76.png"/><Relationship Id="rId4" Type="http://schemas.openxmlformats.org/officeDocument/2006/relationships/image" Target="../media/image71.png"/><Relationship Id="rId9" Type="http://schemas.openxmlformats.org/officeDocument/2006/relationships/image" Target="../media/image75.png"/></Relationships>
</file>

<file path=ppt/slides/_rels/slide3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11.xml"/><Relationship Id="rId6" Type="http://schemas.openxmlformats.org/officeDocument/2006/relationships/image" Target="../media/image81.jpeg"/><Relationship Id="rId5" Type="http://schemas.openxmlformats.org/officeDocument/2006/relationships/image" Target="../media/image80.png"/><Relationship Id="rId4" Type="http://schemas.openxmlformats.org/officeDocument/2006/relationships/image" Target="../media/image79.png"/></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7.xml.rels><?xml version="1.0" encoding="UTF-8" standalone="yes"?>
<Relationships xmlns="http://schemas.openxmlformats.org/package/2006/relationships"><Relationship Id="rId8" Type="http://schemas.openxmlformats.org/officeDocument/2006/relationships/image" Target="../media/image87.png"/><Relationship Id="rId13" Type="http://schemas.openxmlformats.org/officeDocument/2006/relationships/image" Target="../media/image92.emf"/><Relationship Id="rId3" Type="http://schemas.openxmlformats.org/officeDocument/2006/relationships/image" Target="../media/image11.emf"/><Relationship Id="rId7" Type="http://schemas.openxmlformats.org/officeDocument/2006/relationships/image" Target="../media/image86.png"/><Relationship Id="rId12" Type="http://schemas.openxmlformats.org/officeDocument/2006/relationships/image" Target="../media/image91.png"/><Relationship Id="rId2" Type="http://schemas.openxmlformats.org/officeDocument/2006/relationships/image" Target="../media/image82.png"/><Relationship Id="rId1" Type="http://schemas.openxmlformats.org/officeDocument/2006/relationships/slideLayout" Target="../slideLayouts/slideLayout9.xml"/><Relationship Id="rId6" Type="http://schemas.openxmlformats.org/officeDocument/2006/relationships/image" Target="../media/image85.png"/><Relationship Id="rId11" Type="http://schemas.openxmlformats.org/officeDocument/2006/relationships/image" Target="../media/image90.png"/><Relationship Id="rId5" Type="http://schemas.openxmlformats.org/officeDocument/2006/relationships/image" Target="../media/image84.png"/><Relationship Id="rId10" Type="http://schemas.openxmlformats.org/officeDocument/2006/relationships/image" Target="../media/image89.png"/><Relationship Id="rId4" Type="http://schemas.openxmlformats.org/officeDocument/2006/relationships/image" Target="../media/image83.png"/><Relationship Id="rId9" Type="http://schemas.openxmlformats.org/officeDocument/2006/relationships/image" Target="../media/image88.png"/></Relationships>
</file>

<file path=ppt/slides/_rels/slide38.xml.rels><?xml version="1.0" encoding="UTF-8" standalone="yes"?>
<Relationships xmlns="http://schemas.openxmlformats.org/package/2006/relationships"><Relationship Id="rId2" Type="http://schemas.openxmlformats.org/officeDocument/2006/relationships/image" Target="../media/image93.emf"/><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jpe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25.wmf"/></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3.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latin typeface="Calibri" panose="020F0502020204030204" pitchFamily="34" charset="0"/>
                <a:cs typeface="Calibri" panose="020F0502020204030204" pitchFamily="34" charset="0"/>
              </a:rPr>
              <a:t>Spack update</a:t>
            </a:r>
          </a:p>
        </p:txBody>
      </p:sp>
      <p:sp>
        <p:nvSpPr>
          <p:cNvPr id="5" name="Text Placeholder 4"/>
          <p:cNvSpPr>
            <a:spLocks noGrp="1"/>
          </p:cNvSpPr>
          <p:nvPr>
            <p:ph type="body" sz="quarter" idx="14"/>
          </p:nvPr>
        </p:nvSpPr>
        <p:spPr>
          <a:xfrm>
            <a:off x="4305513" y="3399171"/>
            <a:ext cx="7624983" cy="477838"/>
          </a:xfrm>
        </p:spPr>
        <p:txBody>
          <a:bodyPr/>
          <a:lstStyle/>
          <a:p>
            <a:pPr lvl="0"/>
            <a:r>
              <a:rPr lang="en-US" dirty="0"/>
              <a:t>Todd Gamblin</a:t>
            </a:r>
            <a:br>
              <a:rPr lang="en-US" i="1" dirty="0"/>
            </a:br>
            <a:r>
              <a:rPr lang="en-US" i="1" dirty="0"/>
              <a:t>Advanced Technology Office</a:t>
            </a:r>
          </a:p>
          <a:p>
            <a:pPr lvl="0"/>
            <a:r>
              <a:rPr lang="en-US" i="1" dirty="0"/>
              <a:t>Livermore Computing</a:t>
            </a:r>
          </a:p>
        </p:txBody>
      </p:sp>
      <p:sp>
        <p:nvSpPr>
          <p:cNvPr id="9" name="Text Placeholder 10"/>
          <p:cNvSpPr txBox="1">
            <a:spLocks/>
          </p:cNvSpPr>
          <p:nvPr/>
        </p:nvSpPr>
        <p:spPr>
          <a:xfrm>
            <a:off x="598025" y="3200593"/>
            <a:ext cx="5092770" cy="397500"/>
          </a:xfrm>
          <a:prstGeom prst="rect">
            <a:avLst/>
          </a:prstGeom>
        </p:spPr>
        <p:txBody>
          <a:bodyPr vert="horz" lIns="0" tIns="91440" rIns="0" rtlCol="0" anchor="ctr" anchorCtr="0">
            <a:noAutofit/>
          </a:bodyPr>
          <a:lstStyle/>
          <a:p>
            <a:pPr lvl="0">
              <a:lnSpc>
                <a:spcPct val="80000"/>
              </a:lnSpc>
            </a:pPr>
            <a:r>
              <a:rPr lang="en-US" sz="1600" dirty="0">
                <a:cs typeface="Lucida Handwriting"/>
              </a:rPr>
              <a:t>HEP Packaging Working Group</a:t>
            </a:r>
          </a:p>
          <a:p>
            <a:pPr lvl="0">
              <a:lnSpc>
                <a:spcPct val="80000"/>
              </a:lnSpc>
            </a:pPr>
            <a:r>
              <a:rPr lang="en-US" sz="1600" dirty="0">
                <a:cs typeface="Lucida Handwriting"/>
              </a:rPr>
              <a:t>January 11, 2023</a:t>
            </a:r>
          </a:p>
        </p:txBody>
      </p:sp>
      <p:pic>
        <p:nvPicPr>
          <p:cNvPr id="6" name="Picture 5" descr="spack-logo.pdf">
            <a:extLst>
              <a:ext uri="{FF2B5EF4-FFF2-40B4-BE49-F238E27FC236}">
                <a16:creationId xmlns:a16="http://schemas.microsoft.com/office/drawing/2014/main" id="{4C3C65D4-8AA2-EB4F-B4B5-C411F3D1048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53886" y="707502"/>
            <a:ext cx="2239936" cy="2234143"/>
          </a:xfrm>
          <a:prstGeom prst="rect">
            <a:avLst/>
          </a:prstGeom>
        </p:spPr>
      </p:pic>
      <p:sp>
        <p:nvSpPr>
          <p:cNvPr id="2" name="TextBox 1">
            <a:extLst>
              <a:ext uri="{FF2B5EF4-FFF2-40B4-BE49-F238E27FC236}">
                <a16:creationId xmlns:a16="http://schemas.microsoft.com/office/drawing/2014/main" id="{D8192F34-CB8F-F80E-4376-8EDE8F96F80C}"/>
              </a:ext>
            </a:extLst>
          </p:cNvPr>
          <p:cNvSpPr txBox="1"/>
          <p:nvPr/>
        </p:nvSpPr>
        <p:spPr>
          <a:xfrm>
            <a:off x="649480" y="2153540"/>
            <a:ext cx="3813608" cy="369332"/>
          </a:xfrm>
          <a:prstGeom prst="rect">
            <a:avLst/>
          </a:prstGeom>
          <a:noFill/>
        </p:spPr>
        <p:txBody>
          <a:bodyPr wrap="none" rtlCol="0">
            <a:spAutoFit/>
          </a:bodyPr>
          <a:lstStyle/>
          <a:p>
            <a:r>
              <a:rPr lang="en-US" dirty="0"/>
              <a:t>Recent developments and future plans</a:t>
            </a:r>
          </a:p>
        </p:txBody>
      </p:sp>
    </p:spTree>
  </p:cSld>
  <p:clrMapOvr>
    <a:masterClrMapping/>
  </p:clrMapOvr>
  <mc:AlternateContent xmlns:mc="http://schemas.openxmlformats.org/markup-compatibility/2006" xmlns:p14="http://schemas.microsoft.com/office/powerpoint/2010/main">
    <mc:Choice Requires="p14">
      <p:transition spd="slow" p14:dur="2000" advTm="23397"/>
    </mc:Choice>
    <mc:Fallback xmlns="">
      <p:transition spd="slow" advTm="23397"/>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 name="CustomShape 1"/>
          <p:cNvSpPr/>
          <p:nvPr/>
        </p:nvSpPr>
        <p:spPr>
          <a:xfrm>
            <a:off x="395332" y="1640791"/>
            <a:ext cx="10765476" cy="4253025"/>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fontScale="88000" lnSpcReduction="10000"/>
          </a:bodyPr>
          <a:lstStyle/>
          <a:p>
            <a:pPr marL="77758">
              <a:spcBef>
                <a:spcPts val="2400"/>
              </a:spcBef>
              <a:buClr>
                <a:srgbClr val="376092"/>
              </a:buClr>
              <a:buSzPct val="90000"/>
            </a:pPr>
            <a:r>
              <a:rPr lang="en-US" sz="2667" b="1" spc="-1" dirty="0">
                <a:solidFill>
                  <a:srgbClr val="000000"/>
                </a:solidFill>
                <a:latin typeface="Calibri"/>
                <a:ea typeface="DejaVu Sans"/>
              </a:rPr>
              <a:t>Major new features:</a:t>
            </a:r>
            <a:endParaRPr lang="en-US" sz="2667" spc="-1" dirty="0">
              <a:latin typeface="Arial"/>
            </a:endParaRPr>
          </a:p>
          <a:p>
            <a:pPr marL="914377" lvl="1" indent="-455989">
              <a:buClr>
                <a:srgbClr val="000000"/>
              </a:buClr>
              <a:buSzPct val="90000"/>
              <a:buFont typeface="Arial"/>
              <a:buAutoNum type="arabicPeriod"/>
            </a:pPr>
            <a:r>
              <a:rPr lang="en-US" sz="2400" spc="-1" dirty="0">
                <a:solidFill>
                  <a:srgbClr val="000000"/>
                </a:solidFill>
                <a:latin typeface="Calibri"/>
              </a:rPr>
              <a:t>New </a:t>
            </a:r>
            <a:r>
              <a:rPr lang="en-US" sz="2400" spc="-1" dirty="0" err="1">
                <a:solidFill>
                  <a:srgbClr val="000000"/>
                </a:solidFill>
                <a:latin typeface="Calibri"/>
              </a:rPr>
              <a:t>concretizer</a:t>
            </a:r>
            <a:r>
              <a:rPr lang="en-US" sz="2400" spc="-1" dirty="0">
                <a:solidFill>
                  <a:srgbClr val="000000"/>
                </a:solidFill>
                <a:latin typeface="Calibri"/>
              </a:rPr>
              <a:t> is now default</a:t>
            </a:r>
          </a:p>
          <a:p>
            <a:pPr marL="914377" lvl="1" indent="-455989">
              <a:buClr>
                <a:srgbClr val="000000"/>
              </a:buClr>
              <a:buSzPct val="90000"/>
              <a:buFont typeface="Arial"/>
              <a:buAutoNum type="arabicPeriod"/>
            </a:pPr>
            <a:r>
              <a:rPr lang="en-US" sz="2400" spc="-1" dirty="0">
                <a:solidFill>
                  <a:srgbClr val="000000"/>
                </a:solidFill>
                <a:latin typeface="Calibri"/>
              </a:rPr>
              <a:t>Binary bootstrapping enables us </a:t>
            </a:r>
            <a:r>
              <a:rPr lang="en-US" sz="2400" spc="-1" dirty="0" err="1">
                <a:solidFill>
                  <a:srgbClr val="000000"/>
                </a:solidFill>
                <a:latin typeface="Calibri"/>
              </a:rPr>
              <a:t>toget</a:t>
            </a:r>
            <a:r>
              <a:rPr lang="en-US" sz="2400" spc="-1" dirty="0">
                <a:solidFill>
                  <a:srgbClr val="000000"/>
                </a:solidFill>
                <a:latin typeface="Calibri"/>
              </a:rPr>
              <a:t> up and running fast</a:t>
            </a:r>
          </a:p>
          <a:p>
            <a:pPr marL="914377" lvl="1" indent="-455989">
              <a:buClr>
                <a:srgbClr val="000000"/>
              </a:buClr>
              <a:buSzPct val="90000"/>
              <a:buFont typeface="Arial"/>
              <a:buAutoNum type="arabicPeriod"/>
            </a:pPr>
            <a:r>
              <a:rPr lang="en-US" sz="1900" spc="-1" dirty="0" err="1">
                <a:solidFill>
                  <a:srgbClr val="000000"/>
                </a:solidFill>
                <a:latin typeface="Monaco" pitchFamily="2" charset="77"/>
              </a:rPr>
              <a:t>spack</a:t>
            </a:r>
            <a:r>
              <a:rPr lang="en-US" sz="1900" spc="-1" dirty="0">
                <a:solidFill>
                  <a:srgbClr val="000000"/>
                </a:solidFill>
                <a:latin typeface="Monaco" pitchFamily="2" charset="77"/>
              </a:rPr>
              <a:t> install --reuse </a:t>
            </a:r>
            <a:r>
              <a:rPr lang="en-US" sz="2400" spc="-1" dirty="0">
                <a:solidFill>
                  <a:srgbClr val="000000"/>
                </a:solidFill>
                <a:latin typeface="Calibri"/>
              </a:rPr>
              <a:t>aggressively reuses installed packages </a:t>
            </a:r>
          </a:p>
          <a:p>
            <a:pPr marL="914377" lvl="1" indent="-455989">
              <a:buClr>
                <a:srgbClr val="000000"/>
              </a:buClr>
              <a:buSzPct val="90000"/>
              <a:buFont typeface="Arial"/>
              <a:buAutoNum type="arabicPeriod"/>
            </a:pPr>
            <a:r>
              <a:rPr lang="en-US" sz="2400" spc="-1" dirty="0">
                <a:solidFill>
                  <a:srgbClr val="000000"/>
                </a:solidFill>
                <a:latin typeface="Calibri"/>
              </a:rPr>
              <a:t>Improved error messages</a:t>
            </a:r>
          </a:p>
          <a:p>
            <a:pPr marL="914377" lvl="1" indent="-455989">
              <a:buClr>
                <a:srgbClr val="000000"/>
              </a:buClr>
              <a:buSzPct val="90000"/>
              <a:buFont typeface="Arial"/>
              <a:buAutoNum type="arabicPeriod"/>
            </a:pPr>
            <a:r>
              <a:rPr lang="en-US" sz="2400" spc="-1" dirty="0">
                <a:solidFill>
                  <a:srgbClr val="000000"/>
                </a:solidFill>
                <a:latin typeface="Calibri"/>
              </a:rPr>
              <a:t>Conditional variants for more expressive packages</a:t>
            </a:r>
          </a:p>
          <a:p>
            <a:pPr marL="914377" lvl="1" indent="-455989">
              <a:buClr>
                <a:srgbClr val="000000"/>
              </a:buClr>
              <a:buSzPct val="90000"/>
              <a:buFont typeface="Arial"/>
              <a:buAutoNum type="arabicPeriod"/>
            </a:pPr>
            <a:r>
              <a:rPr lang="en-US" sz="2400" spc="-1" dirty="0">
                <a:solidFill>
                  <a:srgbClr val="000000"/>
                </a:solidFill>
                <a:latin typeface="Calibri"/>
              </a:rPr>
              <a:t>Git commit versioning</a:t>
            </a:r>
          </a:p>
          <a:p>
            <a:pPr marL="914377" lvl="1" indent="-455989">
              <a:buClr>
                <a:srgbClr val="000000"/>
              </a:buClr>
              <a:buSzPct val="90000"/>
              <a:buFont typeface="Arial"/>
              <a:buAutoNum type="arabicPeriod"/>
            </a:pPr>
            <a:r>
              <a:rPr lang="en-US" sz="2400" spc="-1" dirty="0">
                <a:solidFill>
                  <a:srgbClr val="000000"/>
                </a:solidFill>
                <a:latin typeface="Calibri"/>
              </a:rPr>
              <a:t>Overrides for default config directories</a:t>
            </a:r>
          </a:p>
          <a:p>
            <a:pPr marL="914377" lvl="1" indent="-455989">
              <a:buClr>
                <a:srgbClr val="000000"/>
              </a:buClr>
              <a:buSzPct val="90000"/>
              <a:buFont typeface="Arial"/>
              <a:buAutoNum type="arabicPeriod"/>
            </a:pPr>
            <a:r>
              <a:rPr lang="en-US" sz="2400" spc="-1" dirty="0">
                <a:solidFill>
                  <a:srgbClr val="000000"/>
                </a:solidFill>
                <a:latin typeface="Calibri"/>
              </a:rPr>
              <a:t>Improvements to </a:t>
            </a:r>
            <a:r>
              <a:rPr lang="en-US" sz="1900" spc="-1" dirty="0" err="1">
                <a:solidFill>
                  <a:srgbClr val="000000"/>
                </a:solidFill>
                <a:latin typeface="Monaco" pitchFamily="2" charset="77"/>
              </a:rPr>
              <a:t>spack</a:t>
            </a:r>
            <a:r>
              <a:rPr lang="en-US" sz="1900" spc="-1" dirty="0">
                <a:solidFill>
                  <a:srgbClr val="000000"/>
                </a:solidFill>
                <a:latin typeface="Monaco" pitchFamily="2" charset="77"/>
              </a:rPr>
              <a:t> containerize</a:t>
            </a:r>
          </a:p>
          <a:p>
            <a:pPr marL="914377" lvl="1" indent="-455989">
              <a:buClr>
                <a:srgbClr val="000000"/>
              </a:buClr>
              <a:buSzPct val="90000"/>
              <a:buFont typeface="Arial"/>
              <a:buAutoNum type="arabicPeriod"/>
            </a:pPr>
            <a:r>
              <a:rPr lang="en-US" sz="2400" spc="-1" dirty="0">
                <a:solidFill>
                  <a:srgbClr val="000000"/>
                </a:solidFill>
                <a:latin typeface="Calibri"/>
              </a:rPr>
              <a:t>New commands for querying packages and tests by tag</a:t>
            </a:r>
          </a:p>
          <a:p>
            <a:pPr marL="457429" indent="-455989">
              <a:spcBef>
                <a:spcPts val="2400"/>
              </a:spcBef>
              <a:buClr>
                <a:srgbClr val="376092"/>
              </a:buClr>
              <a:buSzPct val="90000"/>
              <a:buFont typeface="Wingdings" charset="2"/>
              <a:buChar char=""/>
            </a:pPr>
            <a:r>
              <a:rPr lang="en-US" sz="2667" spc="-1" dirty="0">
                <a:solidFill>
                  <a:srgbClr val="000000"/>
                </a:solidFill>
                <a:latin typeface="Calibri"/>
                <a:ea typeface="DejaVu Sans"/>
              </a:rPr>
              <a:t>5,969 packages (920 added since 0.16)</a:t>
            </a:r>
          </a:p>
          <a:p>
            <a:pPr marL="457429" indent="-455989">
              <a:spcBef>
                <a:spcPts val="2400"/>
              </a:spcBef>
              <a:buClr>
                <a:srgbClr val="376092"/>
              </a:buClr>
              <a:buSzPct val="90000"/>
              <a:buFont typeface="Wingdings" charset="2"/>
              <a:buChar char=""/>
            </a:pPr>
            <a:r>
              <a:rPr lang="en-US" sz="2667" b="1" spc="-1" dirty="0">
                <a:solidFill>
                  <a:srgbClr val="000000"/>
                </a:solidFill>
                <a:latin typeface="Calibri"/>
              </a:rPr>
              <a:t>Full release notes:</a:t>
            </a:r>
            <a:r>
              <a:rPr lang="en-US" sz="2667" spc="-1" dirty="0">
                <a:solidFill>
                  <a:srgbClr val="000000"/>
                </a:solidFill>
                <a:latin typeface="Calibri"/>
              </a:rPr>
              <a:t> </a:t>
            </a:r>
            <a:r>
              <a:rPr lang="en-US" sz="2667" dirty="0">
                <a:hlinkClick r:id="rId2"/>
              </a:rPr>
              <a:t>https://github.com/spack/spack/releases/tag/v0.17.0</a:t>
            </a:r>
            <a:endParaRPr lang="en-US" sz="2667" spc="-1" dirty="0">
              <a:latin typeface="Arial"/>
            </a:endParaRPr>
          </a:p>
        </p:txBody>
      </p:sp>
      <p:sp>
        <p:nvSpPr>
          <p:cNvPr id="350" name="CustomShape 2"/>
          <p:cNvSpPr/>
          <p:nvPr/>
        </p:nvSpPr>
        <p:spPr>
          <a:xfrm>
            <a:off x="609600" y="219360"/>
            <a:ext cx="10971360" cy="1007520"/>
          </a:xfrm>
          <a:prstGeom prst="rect">
            <a:avLst/>
          </a:prstGeom>
          <a:noFill/>
          <a:ln>
            <a:noFill/>
          </a:ln>
        </p:spPr>
        <p:style>
          <a:lnRef idx="0">
            <a:scrgbClr r="0" g="0" b="0"/>
          </a:lnRef>
          <a:fillRef idx="0">
            <a:scrgbClr r="0" g="0" b="0"/>
          </a:fillRef>
          <a:effectRef idx="0">
            <a:scrgbClr r="0" g="0" b="0"/>
          </a:effectRef>
          <a:fontRef idx="minor"/>
        </p:style>
        <p:txBody>
          <a:bodyPr lIns="0" tIns="60000" rIns="60960" bIns="60000" anchor="ctr">
            <a:noAutofit/>
          </a:bodyPr>
          <a:lstStyle/>
          <a:p>
            <a:pPr>
              <a:lnSpc>
                <a:spcPct val="90000"/>
              </a:lnSpc>
            </a:pPr>
            <a:r>
              <a:rPr lang="en-US" sz="3200" b="1" spc="-1" dirty="0">
                <a:solidFill>
                  <a:srgbClr val="376092"/>
                </a:solidFill>
                <a:latin typeface="Calibri"/>
                <a:ea typeface="DejaVu Sans"/>
              </a:rPr>
              <a:t>Last time I talked here was just before </a:t>
            </a:r>
            <a:br>
              <a:rPr lang="en-US" sz="3200" b="1" spc="-1" dirty="0">
                <a:solidFill>
                  <a:srgbClr val="376092"/>
                </a:solidFill>
                <a:latin typeface="Calibri"/>
                <a:ea typeface="DejaVu Sans"/>
              </a:rPr>
            </a:br>
            <a:r>
              <a:rPr lang="en-US" sz="3200" b="1" spc="-1" dirty="0">
                <a:solidFill>
                  <a:srgbClr val="376092"/>
                </a:solidFill>
                <a:latin typeface="Calibri"/>
                <a:ea typeface="DejaVu Sans"/>
              </a:rPr>
              <a:t>Spack v0.17.0 (November 2021)</a:t>
            </a:r>
            <a:endParaRPr lang="en-US" sz="3200" spc="-1" dirty="0">
              <a:latin typeface="Arial"/>
            </a:endParaRPr>
          </a:p>
        </p:txBody>
      </p:sp>
      <p:pic>
        <p:nvPicPr>
          <p:cNvPr id="2" name="Picture 1" descr="spack-logo.pdf">
            <a:extLst>
              <a:ext uri="{FF2B5EF4-FFF2-40B4-BE49-F238E27FC236}">
                <a16:creationId xmlns:a16="http://schemas.microsoft.com/office/drawing/2014/main" id="{FF998C7A-794B-BE84-C3B8-2D3710CA703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70934" y="1849500"/>
            <a:ext cx="2589874" cy="2583175"/>
          </a:xfrm>
          <a:prstGeom prst="rect">
            <a:avLst/>
          </a:prstGeom>
        </p:spPr>
      </p:pic>
      <p:grpSp>
        <p:nvGrpSpPr>
          <p:cNvPr id="3" name="Group 2">
            <a:extLst>
              <a:ext uri="{FF2B5EF4-FFF2-40B4-BE49-F238E27FC236}">
                <a16:creationId xmlns:a16="http://schemas.microsoft.com/office/drawing/2014/main" id="{EEC6755F-7CF4-83AC-151C-C61529E5D6A3}"/>
              </a:ext>
            </a:extLst>
          </p:cNvPr>
          <p:cNvGrpSpPr/>
          <p:nvPr/>
        </p:nvGrpSpPr>
        <p:grpSpPr>
          <a:xfrm>
            <a:off x="7708451" y="4662874"/>
            <a:ext cx="4314843" cy="554335"/>
            <a:chOff x="5735848" y="3427965"/>
            <a:chExt cx="4166777" cy="554478"/>
          </a:xfrm>
        </p:grpSpPr>
        <p:pic>
          <p:nvPicPr>
            <p:cNvPr id="4" name="Picture 3" descr="gh-logo.pdf">
              <a:extLst>
                <a:ext uri="{FF2B5EF4-FFF2-40B4-BE49-F238E27FC236}">
                  <a16:creationId xmlns:a16="http://schemas.microsoft.com/office/drawing/2014/main" id="{828C735E-8A42-E10B-29DC-508CB53BF53C}"/>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735848" y="3427965"/>
              <a:ext cx="469900" cy="482600"/>
            </a:xfrm>
            <a:prstGeom prst="rect">
              <a:avLst/>
            </a:prstGeom>
          </p:spPr>
        </p:pic>
        <p:sp>
          <p:nvSpPr>
            <p:cNvPr id="5" name="TextBox 4">
              <a:extLst>
                <a:ext uri="{FF2B5EF4-FFF2-40B4-BE49-F238E27FC236}">
                  <a16:creationId xmlns:a16="http://schemas.microsoft.com/office/drawing/2014/main" id="{4A45D6E5-4BA3-1370-A29E-8A625999DFCC}"/>
                </a:ext>
              </a:extLst>
            </p:cNvPr>
            <p:cNvSpPr txBox="1"/>
            <p:nvPr/>
          </p:nvSpPr>
          <p:spPr>
            <a:xfrm>
              <a:off x="6205746" y="3479678"/>
              <a:ext cx="3696879" cy="502765"/>
            </a:xfrm>
            <a:prstGeom prst="rect">
              <a:avLst/>
            </a:prstGeom>
            <a:noFill/>
          </p:spPr>
          <p:txBody>
            <a:bodyPr wrap="square" rtlCol="0">
              <a:spAutoFit/>
            </a:bodyPr>
            <a:lstStyle/>
            <a:p>
              <a:pPr defTabSz="914103"/>
              <a:r>
                <a:rPr lang="en-US" sz="2666" b="1" dirty="0" err="1">
                  <a:solidFill>
                    <a:prstClr val="black"/>
                  </a:solidFill>
                  <a:latin typeface="Calibri"/>
                  <a:cs typeface="Calibri"/>
                </a:rPr>
                <a:t>github.com</a:t>
              </a:r>
              <a:r>
                <a:rPr lang="en-US" sz="2666" b="1" dirty="0">
                  <a:solidFill>
                    <a:prstClr val="black"/>
                  </a:solidFill>
                  <a:latin typeface="Calibri"/>
                  <a:cs typeface="Calibri"/>
                </a:rPr>
                <a:t>/</a:t>
              </a:r>
              <a:r>
                <a:rPr lang="en-US" sz="2666" b="1" dirty="0" err="1">
                  <a:solidFill>
                    <a:prstClr val="black"/>
                  </a:solidFill>
                  <a:latin typeface="Calibri"/>
                  <a:cs typeface="Calibri"/>
                </a:rPr>
                <a:t>spack</a:t>
              </a:r>
              <a:r>
                <a:rPr lang="en-US" sz="2666" b="1" dirty="0">
                  <a:solidFill>
                    <a:prstClr val="black"/>
                  </a:solidFill>
                  <a:latin typeface="Calibri"/>
                  <a:cs typeface="Calibri"/>
                </a:rPr>
                <a:t>/</a:t>
              </a:r>
              <a:r>
                <a:rPr lang="en-US" sz="2666" b="1" dirty="0" err="1">
                  <a:solidFill>
                    <a:prstClr val="black"/>
                  </a:solidFill>
                  <a:latin typeface="Calibri"/>
                  <a:cs typeface="Calibri"/>
                </a:rPr>
                <a:t>spack</a:t>
              </a:r>
              <a:endParaRPr lang="en-US" sz="2666" b="1" dirty="0">
                <a:solidFill>
                  <a:prstClr val="black"/>
                </a:solidFill>
                <a:latin typeface="Calibri"/>
                <a:cs typeface="Calibri"/>
              </a:endParaRPr>
            </a:p>
          </p:txBody>
        </p:sp>
      </p:grpSp>
    </p:spTree>
    <p:extLst>
      <p:ext uri="{BB962C8B-B14F-4D97-AF65-F5344CB8AC3E}">
        <p14:creationId xmlns:p14="http://schemas.microsoft.com/office/powerpoint/2010/main" val="1493589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EE40C8-7640-FBCE-C975-C309282F0167}"/>
              </a:ext>
            </a:extLst>
          </p:cNvPr>
          <p:cNvSpPr>
            <a:spLocks noGrp="1"/>
          </p:cNvSpPr>
          <p:nvPr>
            <p:ph idx="1"/>
          </p:nvPr>
        </p:nvSpPr>
        <p:spPr>
          <a:xfrm>
            <a:off x="270384" y="1576156"/>
            <a:ext cx="11651232" cy="4601954"/>
          </a:xfrm>
        </p:spPr>
        <p:txBody>
          <a:bodyPr/>
          <a:lstStyle/>
          <a:p>
            <a:r>
              <a:rPr lang="en-US" sz="2399" b="1" dirty="0"/>
              <a:t>Major new features:</a:t>
            </a:r>
          </a:p>
          <a:p>
            <a:pPr marL="799840" lvl="1" indent="-457052">
              <a:buFont typeface="+mj-lt"/>
              <a:buAutoNum type="arabicPeriod"/>
            </a:pPr>
            <a:r>
              <a:rPr lang="en-US" dirty="0">
                <a:latin typeface="Monaco" pitchFamily="2" charset="77"/>
              </a:rPr>
              <a:t>--reuse </a:t>
            </a:r>
            <a:r>
              <a:rPr lang="en-US" dirty="0"/>
              <a:t>enabled by default</a:t>
            </a:r>
          </a:p>
          <a:p>
            <a:pPr lvl="2"/>
            <a:r>
              <a:rPr lang="en-US" dirty="0"/>
              <a:t>Reuse installed packages and build caches</a:t>
            </a:r>
          </a:p>
          <a:p>
            <a:pPr lvl="2"/>
            <a:r>
              <a:rPr lang="en-US" dirty="0"/>
              <a:t>Use </a:t>
            </a:r>
            <a:r>
              <a:rPr lang="en-US" dirty="0" err="1">
                <a:latin typeface="Monaco" pitchFamily="2" charset="77"/>
              </a:rPr>
              <a:t>spack</a:t>
            </a:r>
            <a:r>
              <a:rPr lang="en-US" dirty="0">
                <a:latin typeface="Monaco" pitchFamily="2" charset="77"/>
              </a:rPr>
              <a:t> install --fresh</a:t>
            </a:r>
            <a:r>
              <a:rPr lang="en-US" dirty="0"/>
              <a:t> to get the old behavior</a:t>
            </a:r>
          </a:p>
          <a:p>
            <a:pPr marL="799840" lvl="1" indent="-457052">
              <a:buFont typeface="+mj-lt"/>
              <a:buAutoNum type="arabicPeriod"/>
            </a:pPr>
            <a:r>
              <a:rPr lang="en-US" dirty="0"/>
              <a:t>Finer-grained spec hash + provenance</a:t>
            </a:r>
          </a:p>
          <a:p>
            <a:pPr marL="799840" lvl="1" indent="-457052">
              <a:buFont typeface="+mj-lt"/>
              <a:buAutoNum type="arabicPeriod"/>
            </a:pPr>
            <a:r>
              <a:rPr lang="en-US" dirty="0"/>
              <a:t>“Better” error messages</a:t>
            </a:r>
          </a:p>
          <a:p>
            <a:pPr marL="799840" lvl="1" indent="-457052">
              <a:buFont typeface="+mj-lt"/>
              <a:buAutoNum type="arabicPeriod"/>
            </a:pPr>
            <a:r>
              <a:rPr lang="en-US" dirty="0"/>
              <a:t>Unify </a:t>
            </a:r>
            <a:r>
              <a:rPr lang="en-US" i="1" dirty="0"/>
              <a:t>when possible </a:t>
            </a:r>
            <a:r>
              <a:rPr lang="en-US" dirty="0"/>
              <a:t>in environments</a:t>
            </a:r>
          </a:p>
          <a:p>
            <a:pPr marL="799840" lvl="1" indent="-457052">
              <a:buFont typeface="+mj-lt"/>
              <a:buAutoNum type="arabicPeriod"/>
            </a:pPr>
            <a:r>
              <a:rPr lang="en-US" dirty="0"/>
              <a:t>Cray manifest support</a:t>
            </a:r>
          </a:p>
          <a:p>
            <a:pPr marL="799840" lvl="1" indent="-457052">
              <a:buFont typeface="+mj-lt"/>
              <a:buAutoNum type="arabicPeriod"/>
            </a:pPr>
            <a:r>
              <a:rPr lang="en-US" dirty="0"/>
              <a:t>Windows support</a:t>
            </a:r>
          </a:p>
          <a:p>
            <a:pPr marL="799840" lvl="1" indent="-457052">
              <a:buFont typeface="+mj-lt"/>
              <a:buAutoNum type="arabicPeriod"/>
            </a:pPr>
            <a:r>
              <a:rPr lang="en-US" dirty="0"/>
              <a:t>New binary format + hardened package signing</a:t>
            </a:r>
          </a:p>
          <a:p>
            <a:pPr marL="799840" lvl="1" indent="-457052">
              <a:buFont typeface="+mj-lt"/>
              <a:buAutoNum type="arabicPeriod"/>
            </a:pPr>
            <a:r>
              <a:rPr lang="en-US" dirty="0"/>
              <a:t>Bootstrap mirror generation (for air gaps)</a:t>
            </a:r>
          </a:p>
          <a:p>
            <a:pPr marL="799840" lvl="1" indent="-457052">
              <a:buFont typeface="+mj-lt"/>
              <a:buAutoNum type="arabicPeriod"/>
            </a:pPr>
            <a:r>
              <a:rPr lang="en-US" dirty="0" err="1"/>
              <a:t>Makefile</a:t>
            </a:r>
            <a:r>
              <a:rPr lang="en-US" dirty="0"/>
              <a:t> generation</a:t>
            </a:r>
          </a:p>
          <a:p>
            <a:pPr marL="799840" lvl="1" indent="-457052">
              <a:buFont typeface="+mj-lt"/>
              <a:buAutoNum type="arabicPeriod"/>
            </a:pPr>
            <a:r>
              <a:rPr lang="en-US" dirty="0"/>
              <a:t>Conditional variant values and sticky variants</a:t>
            </a:r>
          </a:p>
        </p:txBody>
      </p:sp>
      <p:sp>
        <p:nvSpPr>
          <p:cNvPr id="3" name="Title 2">
            <a:extLst>
              <a:ext uri="{FF2B5EF4-FFF2-40B4-BE49-F238E27FC236}">
                <a16:creationId xmlns:a16="http://schemas.microsoft.com/office/drawing/2014/main" id="{77EAD6DD-DB4D-38E0-1AF0-F50B16B93395}"/>
              </a:ext>
            </a:extLst>
          </p:cNvPr>
          <p:cNvSpPr>
            <a:spLocks noGrp="1"/>
          </p:cNvSpPr>
          <p:nvPr>
            <p:ph type="title"/>
          </p:nvPr>
        </p:nvSpPr>
        <p:spPr>
          <a:xfrm>
            <a:off x="611030" y="220350"/>
            <a:ext cx="10969943" cy="1008508"/>
          </a:xfrm>
        </p:spPr>
        <p:txBody>
          <a:bodyPr/>
          <a:lstStyle/>
          <a:p>
            <a:r>
              <a:rPr lang="en-US" dirty="0"/>
              <a:t>Spack v0.18.0 (June 2022)</a:t>
            </a:r>
          </a:p>
        </p:txBody>
      </p:sp>
      <p:pic>
        <p:nvPicPr>
          <p:cNvPr id="4" name="Picture 3" descr="spack-logo.pdf">
            <a:extLst>
              <a:ext uri="{FF2B5EF4-FFF2-40B4-BE49-F238E27FC236}">
                <a16:creationId xmlns:a16="http://schemas.microsoft.com/office/drawing/2014/main" id="{56DED779-D6D2-62DF-906A-6C7BED49AE2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28613" y="1980059"/>
            <a:ext cx="2589874" cy="2583175"/>
          </a:xfrm>
          <a:prstGeom prst="rect">
            <a:avLst/>
          </a:prstGeom>
        </p:spPr>
      </p:pic>
      <p:grpSp>
        <p:nvGrpSpPr>
          <p:cNvPr id="5" name="Group 4">
            <a:extLst>
              <a:ext uri="{FF2B5EF4-FFF2-40B4-BE49-F238E27FC236}">
                <a16:creationId xmlns:a16="http://schemas.microsoft.com/office/drawing/2014/main" id="{4455E51D-4889-06CB-FCDD-27E295285E02}"/>
              </a:ext>
            </a:extLst>
          </p:cNvPr>
          <p:cNvGrpSpPr/>
          <p:nvPr/>
        </p:nvGrpSpPr>
        <p:grpSpPr>
          <a:xfrm>
            <a:off x="7266130" y="4793433"/>
            <a:ext cx="4314843" cy="554335"/>
            <a:chOff x="5735848" y="3427965"/>
            <a:chExt cx="4166777" cy="554478"/>
          </a:xfrm>
        </p:grpSpPr>
        <p:pic>
          <p:nvPicPr>
            <p:cNvPr id="6" name="Picture 5" descr="gh-logo.pdf">
              <a:extLst>
                <a:ext uri="{FF2B5EF4-FFF2-40B4-BE49-F238E27FC236}">
                  <a16:creationId xmlns:a16="http://schemas.microsoft.com/office/drawing/2014/main" id="{24A202FC-5CB0-B968-0DB8-68BC0CF5D25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735848" y="3427965"/>
              <a:ext cx="469900" cy="482600"/>
            </a:xfrm>
            <a:prstGeom prst="rect">
              <a:avLst/>
            </a:prstGeom>
          </p:spPr>
        </p:pic>
        <p:sp>
          <p:nvSpPr>
            <p:cNvPr id="7" name="TextBox 6">
              <a:extLst>
                <a:ext uri="{FF2B5EF4-FFF2-40B4-BE49-F238E27FC236}">
                  <a16:creationId xmlns:a16="http://schemas.microsoft.com/office/drawing/2014/main" id="{1CF17266-2EC9-A30E-403B-BDCB93212F79}"/>
                </a:ext>
              </a:extLst>
            </p:cNvPr>
            <p:cNvSpPr txBox="1"/>
            <p:nvPr/>
          </p:nvSpPr>
          <p:spPr>
            <a:xfrm>
              <a:off x="6205746" y="3479678"/>
              <a:ext cx="3696879" cy="502765"/>
            </a:xfrm>
            <a:prstGeom prst="rect">
              <a:avLst/>
            </a:prstGeom>
            <a:noFill/>
          </p:spPr>
          <p:txBody>
            <a:bodyPr wrap="square" rtlCol="0">
              <a:spAutoFit/>
            </a:bodyPr>
            <a:lstStyle/>
            <a:p>
              <a:pPr defTabSz="914103"/>
              <a:r>
                <a:rPr lang="en-US" sz="2666" b="1" dirty="0" err="1">
                  <a:solidFill>
                    <a:prstClr val="black"/>
                  </a:solidFill>
                  <a:latin typeface="Calibri"/>
                  <a:cs typeface="Calibri"/>
                </a:rPr>
                <a:t>github.com</a:t>
              </a:r>
              <a:r>
                <a:rPr lang="en-US" sz="2666" b="1" dirty="0">
                  <a:solidFill>
                    <a:prstClr val="black"/>
                  </a:solidFill>
                  <a:latin typeface="Calibri"/>
                  <a:cs typeface="Calibri"/>
                </a:rPr>
                <a:t>/</a:t>
              </a:r>
              <a:r>
                <a:rPr lang="en-US" sz="2666" b="1" dirty="0" err="1">
                  <a:solidFill>
                    <a:prstClr val="black"/>
                  </a:solidFill>
                  <a:latin typeface="Calibri"/>
                  <a:cs typeface="Calibri"/>
                </a:rPr>
                <a:t>spack</a:t>
              </a:r>
              <a:r>
                <a:rPr lang="en-US" sz="2666" b="1" dirty="0">
                  <a:solidFill>
                    <a:prstClr val="black"/>
                  </a:solidFill>
                  <a:latin typeface="Calibri"/>
                  <a:cs typeface="Calibri"/>
                </a:rPr>
                <a:t>/</a:t>
              </a:r>
              <a:r>
                <a:rPr lang="en-US" sz="2666" b="1" dirty="0" err="1">
                  <a:solidFill>
                    <a:prstClr val="black"/>
                  </a:solidFill>
                  <a:latin typeface="Calibri"/>
                  <a:cs typeface="Calibri"/>
                </a:rPr>
                <a:t>spack</a:t>
              </a:r>
              <a:endParaRPr lang="en-US" sz="2666" b="1" dirty="0">
                <a:solidFill>
                  <a:prstClr val="black"/>
                </a:solidFill>
                <a:latin typeface="Calibri"/>
                <a:cs typeface="Calibri"/>
              </a:endParaRPr>
            </a:p>
          </p:txBody>
        </p:sp>
      </p:grpSp>
    </p:spTree>
    <p:extLst>
      <p:ext uri="{BB962C8B-B14F-4D97-AF65-F5344CB8AC3E}">
        <p14:creationId xmlns:p14="http://schemas.microsoft.com/office/powerpoint/2010/main" val="17148932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EE40C8-7640-FBCE-C975-C309282F0167}"/>
              </a:ext>
            </a:extLst>
          </p:cNvPr>
          <p:cNvSpPr>
            <a:spLocks noGrp="1"/>
          </p:cNvSpPr>
          <p:nvPr>
            <p:ph idx="1"/>
          </p:nvPr>
        </p:nvSpPr>
        <p:spPr>
          <a:xfrm>
            <a:off x="609600" y="1441524"/>
            <a:ext cx="10972800" cy="4815437"/>
          </a:xfrm>
        </p:spPr>
        <p:txBody>
          <a:bodyPr>
            <a:normAutofit lnSpcReduction="10000"/>
          </a:bodyPr>
          <a:lstStyle/>
          <a:p>
            <a:r>
              <a:rPr lang="en-US" sz="2800" dirty="0"/>
              <a:t>Major new features:</a:t>
            </a:r>
          </a:p>
          <a:p>
            <a:pPr marL="800080" lvl="1" indent="-457189">
              <a:buFont typeface="+mj-lt"/>
              <a:buAutoNum type="arabicPeriod"/>
            </a:pPr>
            <a:r>
              <a:rPr lang="en-US" sz="2400" dirty="0"/>
              <a:t>Package requirements</a:t>
            </a:r>
          </a:p>
          <a:p>
            <a:pPr marL="800080" lvl="1" indent="-457189">
              <a:buFont typeface="+mj-lt"/>
              <a:buAutoNum type="arabicPeriod"/>
            </a:pPr>
            <a:r>
              <a:rPr lang="en-US" sz="2400" dirty="0"/>
              <a:t>Environment UI improvements</a:t>
            </a:r>
          </a:p>
          <a:p>
            <a:pPr marL="800080" lvl="1" indent="-457189">
              <a:buFont typeface="+mj-lt"/>
              <a:buAutoNum type="arabicPeriod"/>
            </a:pPr>
            <a:r>
              <a:rPr lang="en-US" sz="2400" dirty="0"/>
              <a:t>Packages with multiple build systems</a:t>
            </a:r>
          </a:p>
          <a:p>
            <a:pPr marL="800080" lvl="1" indent="-457189">
              <a:buFont typeface="+mj-lt"/>
              <a:buAutoNum type="arabicPeriod"/>
            </a:pPr>
            <a:r>
              <a:rPr lang="en-US" sz="2400" dirty="0"/>
              <a:t>Compiler/variant propagation</a:t>
            </a:r>
          </a:p>
          <a:p>
            <a:pPr marL="800080" lvl="1" indent="-457189">
              <a:buFont typeface="+mj-lt"/>
              <a:buAutoNum type="arabicPeriod"/>
            </a:pPr>
            <a:r>
              <a:rPr lang="en-US" sz="2400" dirty="0"/>
              <a:t>Enhanced git versions</a:t>
            </a:r>
          </a:p>
          <a:p>
            <a:pPr marL="800080" lvl="1" indent="-457189">
              <a:buFont typeface="+mj-lt"/>
              <a:buAutoNum type="arabicPeriod"/>
            </a:pPr>
            <a:r>
              <a:rPr lang="en-US" sz="2400" dirty="0"/>
              <a:t>Better Cray EX Support</a:t>
            </a:r>
          </a:p>
          <a:p>
            <a:pPr marL="800080" lvl="1" indent="-457189">
              <a:buFont typeface="+mj-lt"/>
              <a:buAutoNum type="arabicPeriod"/>
            </a:pPr>
            <a:r>
              <a:rPr lang="en-US" sz="2400" dirty="0"/>
              <a:t>Testing and CI improvements</a:t>
            </a:r>
          </a:p>
          <a:p>
            <a:pPr marL="800080" lvl="1" indent="-457189">
              <a:buFont typeface="+mj-lt"/>
              <a:buAutoNum type="arabicPeriod"/>
            </a:pPr>
            <a:r>
              <a:rPr lang="en-US" sz="2400" dirty="0"/>
              <a:t>Experimental binding link model</a:t>
            </a:r>
          </a:p>
          <a:p>
            <a:pPr marL="457191" indent="-457200"/>
            <a:r>
              <a:rPr lang="en-US" sz="2800" dirty="0"/>
              <a:t>This is the last Spack version that will</a:t>
            </a:r>
            <a:br>
              <a:rPr lang="en-US" sz="2800" dirty="0"/>
            </a:br>
            <a:r>
              <a:rPr lang="en-US" sz="2800" dirty="0"/>
              <a:t>support Python 2!</a:t>
            </a:r>
          </a:p>
          <a:p>
            <a:pPr marL="800091" lvl="1" indent="-457200"/>
            <a:r>
              <a:rPr lang="en-US" sz="2400" dirty="0"/>
              <a:t>v0.20 will remove support</a:t>
            </a:r>
          </a:p>
          <a:p>
            <a:pPr marL="800091" lvl="1" indent="-457200"/>
            <a:r>
              <a:rPr lang="en-US" sz="2400" dirty="0"/>
              <a:t>Already removed in develop</a:t>
            </a:r>
          </a:p>
        </p:txBody>
      </p:sp>
      <p:sp>
        <p:nvSpPr>
          <p:cNvPr id="3" name="Title 2">
            <a:extLst>
              <a:ext uri="{FF2B5EF4-FFF2-40B4-BE49-F238E27FC236}">
                <a16:creationId xmlns:a16="http://schemas.microsoft.com/office/drawing/2014/main" id="{77EAD6DD-DB4D-38E0-1AF0-F50B16B93395}"/>
              </a:ext>
            </a:extLst>
          </p:cNvPr>
          <p:cNvSpPr>
            <a:spLocks noGrp="1"/>
          </p:cNvSpPr>
          <p:nvPr>
            <p:ph type="title"/>
          </p:nvPr>
        </p:nvSpPr>
        <p:spPr/>
        <p:txBody>
          <a:bodyPr/>
          <a:lstStyle/>
          <a:p>
            <a:r>
              <a:rPr lang="en-US" dirty="0"/>
              <a:t>Spack v0.19.0 was released (November 2022)</a:t>
            </a:r>
          </a:p>
        </p:txBody>
      </p:sp>
      <p:pic>
        <p:nvPicPr>
          <p:cNvPr id="5" name="Picture 4" descr="spack-logo.pdf">
            <a:extLst>
              <a:ext uri="{FF2B5EF4-FFF2-40B4-BE49-F238E27FC236}">
                <a16:creationId xmlns:a16="http://schemas.microsoft.com/office/drawing/2014/main" id="{F5708366-2476-BAC3-EC0E-F9A684AEAE9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30040" y="1988605"/>
            <a:ext cx="2589874" cy="2583175"/>
          </a:xfrm>
          <a:prstGeom prst="rect">
            <a:avLst/>
          </a:prstGeom>
        </p:spPr>
      </p:pic>
      <p:grpSp>
        <p:nvGrpSpPr>
          <p:cNvPr id="7" name="Group 6">
            <a:extLst>
              <a:ext uri="{FF2B5EF4-FFF2-40B4-BE49-F238E27FC236}">
                <a16:creationId xmlns:a16="http://schemas.microsoft.com/office/drawing/2014/main" id="{64CE8EA6-5EC0-B2BB-4C7D-CD42A1B45A06}"/>
              </a:ext>
            </a:extLst>
          </p:cNvPr>
          <p:cNvGrpSpPr/>
          <p:nvPr/>
        </p:nvGrpSpPr>
        <p:grpSpPr>
          <a:xfrm>
            <a:off x="7267557" y="4801979"/>
            <a:ext cx="4314843" cy="554335"/>
            <a:chOff x="5735848" y="3427965"/>
            <a:chExt cx="4166777" cy="554478"/>
          </a:xfrm>
        </p:grpSpPr>
        <p:pic>
          <p:nvPicPr>
            <p:cNvPr id="8" name="Picture 7" descr="gh-logo.pdf">
              <a:extLst>
                <a:ext uri="{FF2B5EF4-FFF2-40B4-BE49-F238E27FC236}">
                  <a16:creationId xmlns:a16="http://schemas.microsoft.com/office/drawing/2014/main" id="{864D500B-E2EC-E134-7238-1696182D942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735848" y="3427965"/>
              <a:ext cx="469900" cy="482600"/>
            </a:xfrm>
            <a:prstGeom prst="rect">
              <a:avLst/>
            </a:prstGeom>
          </p:spPr>
        </p:pic>
        <p:sp>
          <p:nvSpPr>
            <p:cNvPr id="10" name="TextBox 9">
              <a:extLst>
                <a:ext uri="{FF2B5EF4-FFF2-40B4-BE49-F238E27FC236}">
                  <a16:creationId xmlns:a16="http://schemas.microsoft.com/office/drawing/2014/main" id="{A5165990-275E-56E9-D51F-9C3EE9115954}"/>
                </a:ext>
              </a:extLst>
            </p:cNvPr>
            <p:cNvSpPr txBox="1"/>
            <p:nvPr/>
          </p:nvSpPr>
          <p:spPr>
            <a:xfrm>
              <a:off x="6205746" y="3479678"/>
              <a:ext cx="3696879" cy="502765"/>
            </a:xfrm>
            <a:prstGeom prst="rect">
              <a:avLst/>
            </a:prstGeom>
            <a:noFill/>
          </p:spPr>
          <p:txBody>
            <a:bodyPr wrap="square" rtlCol="0">
              <a:spAutoFit/>
            </a:bodyPr>
            <a:lstStyle/>
            <a:p>
              <a:pPr defTabSz="914103"/>
              <a:r>
                <a:rPr lang="en-US" sz="2666" b="1" dirty="0" err="1">
                  <a:solidFill>
                    <a:prstClr val="black"/>
                  </a:solidFill>
                  <a:latin typeface="Calibri"/>
                  <a:cs typeface="Calibri"/>
                </a:rPr>
                <a:t>github.com</a:t>
              </a:r>
              <a:r>
                <a:rPr lang="en-US" sz="2666" b="1" dirty="0">
                  <a:solidFill>
                    <a:prstClr val="black"/>
                  </a:solidFill>
                  <a:latin typeface="Calibri"/>
                  <a:cs typeface="Calibri"/>
                </a:rPr>
                <a:t>/</a:t>
              </a:r>
              <a:r>
                <a:rPr lang="en-US" sz="2666" b="1" dirty="0" err="1">
                  <a:solidFill>
                    <a:prstClr val="black"/>
                  </a:solidFill>
                  <a:latin typeface="Calibri"/>
                  <a:cs typeface="Calibri"/>
                </a:rPr>
                <a:t>spack</a:t>
              </a:r>
              <a:r>
                <a:rPr lang="en-US" sz="2666" b="1" dirty="0">
                  <a:solidFill>
                    <a:prstClr val="black"/>
                  </a:solidFill>
                  <a:latin typeface="Calibri"/>
                  <a:cs typeface="Calibri"/>
                </a:rPr>
                <a:t>/</a:t>
              </a:r>
              <a:r>
                <a:rPr lang="en-US" sz="2666" b="1" dirty="0" err="1">
                  <a:solidFill>
                    <a:prstClr val="black"/>
                  </a:solidFill>
                  <a:latin typeface="Calibri"/>
                  <a:cs typeface="Calibri"/>
                </a:rPr>
                <a:t>spack</a:t>
              </a:r>
              <a:endParaRPr lang="en-US" sz="2666" b="1" dirty="0">
                <a:solidFill>
                  <a:prstClr val="black"/>
                </a:solidFill>
                <a:latin typeface="Calibri"/>
                <a:cs typeface="Calibri"/>
              </a:endParaRPr>
            </a:p>
          </p:txBody>
        </p:sp>
      </p:grpSp>
    </p:spTree>
    <p:extLst>
      <p:ext uri="{BB962C8B-B14F-4D97-AF65-F5344CB8AC3E}">
        <p14:creationId xmlns:p14="http://schemas.microsoft.com/office/powerpoint/2010/main" val="15493921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8914454-6446-2E1F-A752-AE7E440554CE}"/>
              </a:ext>
            </a:extLst>
          </p:cNvPr>
          <p:cNvSpPr>
            <a:spLocks noGrp="1"/>
          </p:cNvSpPr>
          <p:nvPr>
            <p:ph type="title"/>
          </p:nvPr>
        </p:nvSpPr>
        <p:spPr/>
        <p:txBody>
          <a:bodyPr/>
          <a:lstStyle/>
          <a:p>
            <a:r>
              <a:rPr lang="en-US" dirty="0"/>
              <a:t>You can now write hard requirements in </a:t>
            </a:r>
            <a:r>
              <a:rPr lang="en-US" dirty="0" err="1"/>
              <a:t>packages.yaml</a:t>
            </a:r>
            <a:endParaRPr lang="en-US" dirty="0"/>
          </a:p>
        </p:txBody>
      </p:sp>
      <p:sp>
        <p:nvSpPr>
          <p:cNvPr id="7" name="Content Placeholder 6">
            <a:extLst>
              <a:ext uri="{FF2B5EF4-FFF2-40B4-BE49-F238E27FC236}">
                <a16:creationId xmlns:a16="http://schemas.microsoft.com/office/drawing/2014/main" id="{62EF9959-B18A-44F7-C16B-BEDB038AE99F}"/>
              </a:ext>
            </a:extLst>
          </p:cNvPr>
          <p:cNvSpPr>
            <a:spLocks noGrp="1"/>
          </p:cNvSpPr>
          <p:nvPr>
            <p:ph idx="1"/>
          </p:nvPr>
        </p:nvSpPr>
        <p:spPr>
          <a:xfrm>
            <a:off x="609600" y="1613043"/>
            <a:ext cx="4671317" cy="4735370"/>
          </a:xfrm>
        </p:spPr>
        <p:txBody>
          <a:bodyPr/>
          <a:lstStyle/>
          <a:p>
            <a:r>
              <a:rPr lang="en-US" dirty="0"/>
              <a:t>Package preferences have always been soft preferences, BUT</a:t>
            </a:r>
          </a:p>
          <a:p>
            <a:pPr lvl="1"/>
            <a:r>
              <a:rPr lang="en-US" dirty="0"/>
              <a:t>Old </a:t>
            </a:r>
            <a:r>
              <a:rPr lang="en-US" dirty="0" err="1"/>
              <a:t>concretizer</a:t>
            </a:r>
            <a:r>
              <a:rPr lang="en-US" dirty="0"/>
              <a:t> was too naive to do soft preferences</a:t>
            </a:r>
          </a:p>
          <a:p>
            <a:pPr lvl="1"/>
            <a:r>
              <a:rPr lang="en-US" dirty="0"/>
              <a:t>they behaved more like hard </a:t>
            </a:r>
            <a:r>
              <a:rPr lang="en-US" dirty="0" err="1"/>
              <a:t>prefs</a:t>
            </a:r>
            <a:endParaRPr lang="en-US" dirty="0"/>
          </a:p>
          <a:p>
            <a:r>
              <a:rPr lang="en-US" dirty="0"/>
              <a:t>Users have asked for hard </a:t>
            </a:r>
            <a:r>
              <a:rPr lang="en-US" dirty="0" err="1"/>
              <a:t>prefs</a:t>
            </a:r>
            <a:endParaRPr lang="en-US" dirty="0"/>
          </a:p>
          <a:p>
            <a:r>
              <a:rPr lang="en-US" dirty="0"/>
              <a:t>We introduced a new syntax for require:</a:t>
            </a:r>
          </a:p>
          <a:p>
            <a:pPr lvl="1"/>
            <a:r>
              <a:rPr lang="en-US" dirty="0"/>
              <a:t>Less YAML, more spec syntax</a:t>
            </a:r>
          </a:p>
          <a:p>
            <a:pPr lvl="1"/>
            <a:r>
              <a:rPr lang="en-US" dirty="0"/>
              <a:t>Easier to remember</a:t>
            </a:r>
          </a:p>
          <a:p>
            <a:pPr lvl="1"/>
            <a:r>
              <a:rPr lang="en-US" dirty="0"/>
              <a:t>Supports </a:t>
            </a:r>
            <a:r>
              <a:rPr lang="en-US" sz="1800" dirty="0" err="1">
                <a:latin typeface="Monaco" pitchFamily="2" charset="77"/>
              </a:rPr>
              <a:t>one_of</a:t>
            </a:r>
            <a:r>
              <a:rPr lang="en-US" dirty="0"/>
              <a:t>, </a:t>
            </a:r>
            <a:r>
              <a:rPr lang="en-US" sz="1800" dirty="0" err="1">
                <a:latin typeface="Monaco" pitchFamily="2" charset="77"/>
              </a:rPr>
              <a:t>any_of</a:t>
            </a:r>
            <a:endParaRPr lang="en-US" dirty="0">
              <a:latin typeface="Monaco" pitchFamily="2" charset="77"/>
            </a:endParaRPr>
          </a:p>
          <a:p>
            <a:pPr lvl="1"/>
            <a:endParaRPr lang="en-US" dirty="0"/>
          </a:p>
          <a:p>
            <a:endParaRPr lang="en-US" dirty="0"/>
          </a:p>
        </p:txBody>
      </p:sp>
      <p:pic>
        <p:nvPicPr>
          <p:cNvPr id="8" name="Content Placeholder 4">
            <a:extLst>
              <a:ext uri="{FF2B5EF4-FFF2-40B4-BE49-F238E27FC236}">
                <a16:creationId xmlns:a16="http://schemas.microsoft.com/office/drawing/2014/main" id="{B5EB26D4-08E7-BC94-6EDD-293D445D980C}"/>
              </a:ext>
            </a:extLst>
          </p:cNvPr>
          <p:cNvPicPr>
            <a:picLocks noChangeAspect="1"/>
          </p:cNvPicPr>
          <p:nvPr/>
        </p:nvPicPr>
        <p:blipFill>
          <a:blip r:embed="rId2"/>
          <a:stretch>
            <a:fillRect/>
          </a:stretch>
        </p:blipFill>
        <p:spPr>
          <a:xfrm>
            <a:off x="5373384" y="2175699"/>
            <a:ext cx="6348352" cy="30230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491004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7B5C9FA-9DF5-5F7B-EE40-3B7EE5118163}"/>
              </a:ext>
            </a:extLst>
          </p:cNvPr>
          <p:cNvSpPr>
            <a:spLocks noGrp="1"/>
          </p:cNvSpPr>
          <p:nvPr>
            <p:ph idx="1"/>
          </p:nvPr>
        </p:nvSpPr>
        <p:spPr>
          <a:xfrm>
            <a:off x="386991" y="1451798"/>
            <a:ext cx="10113197" cy="4906889"/>
          </a:xfrm>
        </p:spPr>
        <p:txBody>
          <a:bodyPr>
            <a:normAutofit/>
          </a:bodyPr>
          <a:lstStyle/>
          <a:p>
            <a:r>
              <a:rPr lang="en-US" dirty="0"/>
              <a:t>Environments now default to </a:t>
            </a:r>
            <a:r>
              <a:rPr lang="en-US" sz="1800" dirty="0" err="1">
                <a:latin typeface="Monaco" pitchFamily="2" charset="77"/>
              </a:rPr>
              <a:t>concretizer:unify:true</a:t>
            </a:r>
            <a:endParaRPr lang="en-US" dirty="0"/>
          </a:p>
          <a:p>
            <a:r>
              <a:rPr lang="en-US" sz="2200" dirty="0" err="1">
                <a:latin typeface="Monaco" pitchFamily="2" charset="77"/>
              </a:rPr>
              <a:t>unify:false</a:t>
            </a:r>
            <a:r>
              <a:rPr lang="en-US" dirty="0"/>
              <a:t> was previous default</a:t>
            </a:r>
          </a:p>
          <a:p>
            <a:pPr lvl="1"/>
            <a:r>
              <a:rPr lang="en-US" dirty="0"/>
              <a:t>Really geared toward admins and deployers, who need to fine-tune </a:t>
            </a:r>
            <a:r>
              <a:rPr lang="en-US" dirty="0" err="1"/>
              <a:t>envs</a:t>
            </a:r>
            <a:r>
              <a:rPr lang="en-US" dirty="0"/>
              <a:t> anyway</a:t>
            </a:r>
          </a:p>
          <a:p>
            <a:pPr lvl="1"/>
            <a:r>
              <a:rPr lang="en-US" dirty="0"/>
              <a:t>Default should reflect average user’s case</a:t>
            </a:r>
          </a:p>
          <a:p>
            <a:pPr lvl="1"/>
            <a:endParaRPr lang="en-US" dirty="0"/>
          </a:p>
        </p:txBody>
      </p:sp>
      <p:sp>
        <p:nvSpPr>
          <p:cNvPr id="3" name="Title 2">
            <a:extLst>
              <a:ext uri="{FF2B5EF4-FFF2-40B4-BE49-F238E27FC236}">
                <a16:creationId xmlns:a16="http://schemas.microsoft.com/office/drawing/2014/main" id="{92D54649-6845-9BCA-CFA4-62FC2EB5F514}"/>
              </a:ext>
            </a:extLst>
          </p:cNvPr>
          <p:cNvSpPr>
            <a:spLocks noGrp="1"/>
          </p:cNvSpPr>
          <p:nvPr>
            <p:ph type="title"/>
          </p:nvPr>
        </p:nvSpPr>
        <p:spPr/>
        <p:txBody>
          <a:bodyPr/>
          <a:lstStyle/>
          <a:p>
            <a:r>
              <a:rPr lang="en-US" dirty="0"/>
              <a:t>Improvements to Environments</a:t>
            </a:r>
          </a:p>
        </p:txBody>
      </p:sp>
      <p:pic>
        <p:nvPicPr>
          <p:cNvPr id="6" name="Picture 5">
            <a:extLst>
              <a:ext uri="{FF2B5EF4-FFF2-40B4-BE49-F238E27FC236}">
                <a16:creationId xmlns:a16="http://schemas.microsoft.com/office/drawing/2014/main" id="{A4CA65CB-B7F4-BFB9-7679-69C7474A1B8A}"/>
              </a:ext>
            </a:extLst>
          </p:cNvPr>
          <p:cNvPicPr>
            <a:picLocks noChangeAspect="1"/>
          </p:cNvPicPr>
          <p:nvPr/>
        </p:nvPicPr>
        <p:blipFill>
          <a:blip r:embed="rId2"/>
          <a:stretch>
            <a:fillRect/>
          </a:stretch>
        </p:blipFill>
        <p:spPr>
          <a:xfrm>
            <a:off x="2555627" y="3356109"/>
            <a:ext cx="7080746" cy="276728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916090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C825FA-33F2-E7FC-D34D-62DE528783BC}"/>
              </a:ext>
            </a:extLst>
          </p:cNvPr>
          <p:cNvSpPr>
            <a:spLocks noGrp="1"/>
          </p:cNvSpPr>
          <p:nvPr>
            <p:ph idx="1"/>
          </p:nvPr>
        </p:nvSpPr>
        <p:spPr/>
        <p:txBody>
          <a:bodyPr/>
          <a:lstStyle/>
          <a:p>
            <a:r>
              <a:rPr lang="en-US" dirty="0"/>
              <a:t>Two major changes to environment CLI:</a:t>
            </a:r>
          </a:p>
          <a:p>
            <a:pPr lvl="1"/>
            <a:r>
              <a:rPr lang="en-US" dirty="0" err="1">
                <a:latin typeface="Monaco" pitchFamily="2" charset="77"/>
              </a:rPr>
              <a:t>spack</a:t>
            </a:r>
            <a:r>
              <a:rPr lang="en-US" dirty="0">
                <a:latin typeface="Monaco" pitchFamily="2" charset="77"/>
              </a:rPr>
              <a:t> install</a:t>
            </a:r>
            <a:r>
              <a:rPr lang="en-US" dirty="0"/>
              <a:t> will no longer </a:t>
            </a:r>
            <a:r>
              <a:rPr lang="en-US" i="1" dirty="0"/>
              <a:t>add </a:t>
            </a:r>
            <a:r>
              <a:rPr lang="en-US" dirty="0"/>
              <a:t>root specs</a:t>
            </a:r>
          </a:p>
          <a:p>
            <a:pPr lvl="1"/>
            <a:r>
              <a:rPr lang="en-US" dirty="0" err="1">
                <a:latin typeface="Monaco" pitchFamily="2" charset="77"/>
              </a:rPr>
              <a:t>spack</a:t>
            </a:r>
            <a:r>
              <a:rPr lang="en-US" dirty="0">
                <a:latin typeface="Monaco" pitchFamily="2" charset="77"/>
              </a:rPr>
              <a:t> uninstall</a:t>
            </a:r>
            <a:r>
              <a:rPr lang="en-US" dirty="0"/>
              <a:t> will not </a:t>
            </a:r>
            <a:r>
              <a:rPr lang="en-US" i="1" dirty="0"/>
              <a:t>remove</a:t>
            </a:r>
            <a:r>
              <a:rPr lang="en-US" dirty="0"/>
              <a:t> root specs</a:t>
            </a:r>
          </a:p>
          <a:p>
            <a:r>
              <a:rPr lang="en-US" dirty="0"/>
              <a:t>These commands will add/remove to the root specs:</a:t>
            </a:r>
          </a:p>
          <a:p>
            <a:pPr lvl="1"/>
            <a:r>
              <a:rPr lang="en-US" dirty="0" err="1">
                <a:latin typeface="Monaco" pitchFamily="2" charset="77"/>
              </a:rPr>
              <a:t>spack</a:t>
            </a:r>
            <a:r>
              <a:rPr lang="en-US" dirty="0">
                <a:latin typeface="Monaco" pitchFamily="2" charset="77"/>
              </a:rPr>
              <a:t> add</a:t>
            </a:r>
          </a:p>
          <a:p>
            <a:pPr lvl="1"/>
            <a:r>
              <a:rPr lang="en-US" dirty="0" err="1">
                <a:latin typeface="Monaco" pitchFamily="2" charset="77"/>
              </a:rPr>
              <a:t>spack</a:t>
            </a:r>
            <a:r>
              <a:rPr lang="en-US" dirty="0">
                <a:latin typeface="Monaco" pitchFamily="2" charset="77"/>
              </a:rPr>
              <a:t> remove</a:t>
            </a:r>
          </a:p>
          <a:p>
            <a:r>
              <a:rPr lang="en-US" dirty="0"/>
              <a:t>There are options for the old install/uninstall behavior:</a:t>
            </a:r>
            <a:endParaRPr lang="en-US" dirty="0">
              <a:latin typeface="Monaco" pitchFamily="2" charset="77"/>
            </a:endParaRPr>
          </a:p>
          <a:p>
            <a:pPr lvl="1"/>
            <a:r>
              <a:rPr lang="en-US" dirty="0" err="1">
                <a:latin typeface="Monaco" pitchFamily="2" charset="77"/>
              </a:rPr>
              <a:t>spack</a:t>
            </a:r>
            <a:r>
              <a:rPr lang="en-US" dirty="0">
                <a:latin typeface="Monaco" pitchFamily="2" charset="77"/>
              </a:rPr>
              <a:t> install --add</a:t>
            </a:r>
          </a:p>
          <a:p>
            <a:pPr lvl="1"/>
            <a:r>
              <a:rPr lang="en-US" dirty="0" err="1">
                <a:latin typeface="Monaco" pitchFamily="2" charset="77"/>
              </a:rPr>
              <a:t>spack</a:t>
            </a:r>
            <a:r>
              <a:rPr lang="en-US" dirty="0">
                <a:latin typeface="Monaco" pitchFamily="2" charset="77"/>
              </a:rPr>
              <a:t> uninstall --remove</a:t>
            </a:r>
          </a:p>
          <a:p>
            <a:r>
              <a:rPr lang="en-US" dirty="0"/>
              <a:t>Rationale:</a:t>
            </a:r>
          </a:p>
          <a:p>
            <a:pPr lvl="1"/>
            <a:r>
              <a:rPr lang="en-US" dirty="0"/>
              <a:t>An environment are like a skeleton that can be versioned in a repo</a:t>
            </a:r>
          </a:p>
          <a:p>
            <a:pPr lvl="1"/>
            <a:r>
              <a:rPr lang="en-US" dirty="0"/>
              <a:t>add/remove modify the skeleton</a:t>
            </a:r>
          </a:p>
          <a:p>
            <a:pPr lvl="1"/>
            <a:r>
              <a:rPr lang="en-US" dirty="0"/>
              <a:t>install/uninstall determine what parts you want</a:t>
            </a:r>
          </a:p>
        </p:txBody>
      </p:sp>
      <p:sp>
        <p:nvSpPr>
          <p:cNvPr id="3" name="Title 2">
            <a:extLst>
              <a:ext uri="{FF2B5EF4-FFF2-40B4-BE49-F238E27FC236}">
                <a16:creationId xmlns:a16="http://schemas.microsoft.com/office/drawing/2014/main" id="{D4D51CB6-3015-3A33-5F3D-3B5040D04C1F}"/>
              </a:ext>
            </a:extLst>
          </p:cNvPr>
          <p:cNvSpPr>
            <a:spLocks noGrp="1"/>
          </p:cNvSpPr>
          <p:nvPr>
            <p:ph type="title"/>
          </p:nvPr>
        </p:nvSpPr>
        <p:spPr/>
        <p:txBody>
          <a:bodyPr/>
          <a:lstStyle/>
          <a:p>
            <a:r>
              <a:rPr lang="en-US" dirty="0"/>
              <a:t>We have tried to reduce the likelihood of unintentionally modifying </a:t>
            </a:r>
            <a:r>
              <a:rPr lang="en-US" sz="2800" dirty="0" err="1">
                <a:latin typeface="Monaco" pitchFamily="2" charset="77"/>
              </a:rPr>
              <a:t>spack.yaml</a:t>
            </a:r>
            <a:endParaRPr lang="en-US" dirty="0">
              <a:latin typeface="Monaco" pitchFamily="2" charset="77"/>
            </a:endParaRPr>
          </a:p>
        </p:txBody>
      </p:sp>
    </p:spTree>
    <p:extLst>
      <p:ext uri="{BB962C8B-B14F-4D97-AF65-F5344CB8AC3E}">
        <p14:creationId xmlns:p14="http://schemas.microsoft.com/office/powerpoint/2010/main" val="2195574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21A156-BB5B-7D50-C38F-05AD46A5D08D}"/>
              </a:ext>
            </a:extLst>
          </p:cNvPr>
          <p:cNvSpPr>
            <a:spLocks noGrp="1"/>
          </p:cNvSpPr>
          <p:nvPr>
            <p:ph idx="1"/>
          </p:nvPr>
        </p:nvSpPr>
        <p:spPr>
          <a:xfrm>
            <a:off x="339047" y="1441524"/>
            <a:ext cx="4777484" cy="4906889"/>
          </a:xfrm>
        </p:spPr>
        <p:txBody>
          <a:bodyPr/>
          <a:lstStyle/>
          <a:p>
            <a:r>
              <a:rPr lang="en-US" dirty="0"/>
              <a:t>An increasing number of packages in the ecosystem need this</a:t>
            </a:r>
          </a:p>
          <a:p>
            <a:pPr lvl="1"/>
            <a:r>
              <a:rPr lang="en-US" dirty="0"/>
              <a:t>Lots of switches to </a:t>
            </a:r>
            <a:r>
              <a:rPr lang="en-US" dirty="0" err="1"/>
              <a:t>cmake</a:t>
            </a:r>
            <a:r>
              <a:rPr lang="en-US" dirty="0"/>
              <a:t>/meson</a:t>
            </a:r>
          </a:p>
          <a:p>
            <a:pPr lvl="1"/>
            <a:r>
              <a:rPr lang="en-US" dirty="0"/>
              <a:t>Many need a different build system on Windows</a:t>
            </a:r>
          </a:p>
          <a:p>
            <a:r>
              <a:rPr lang="en-US" dirty="0"/>
              <a:t>Package now has a </a:t>
            </a:r>
            <a:r>
              <a:rPr lang="en-US" i="1" dirty="0"/>
              <a:t>variant</a:t>
            </a:r>
            <a:r>
              <a:rPr lang="en-US" dirty="0"/>
              <a:t> that selects a </a:t>
            </a:r>
            <a:r>
              <a:rPr lang="en-US" i="1" dirty="0"/>
              <a:t>builder</a:t>
            </a:r>
          </a:p>
          <a:p>
            <a:pPr lvl="1"/>
            <a:r>
              <a:rPr lang="en-US" dirty="0"/>
              <a:t>Now much easier to separate code for different build systems</a:t>
            </a:r>
          </a:p>
          <a:p>
            <a:pPr lvl="1"/>
            <a:r>
              <a:rPr lang="en-US" dirty="0"/>
              <a:t>Previous approach left multiple inheritance issues up to packagers</a:t>
            </a:r>
          </a:p>
          <a:p>
            <a:endParaRPr lang="en-US" dirty="0"/>
          </a:p>
        </p:txBody>
      </p:sp>
      <p:sp>
        <p:nvSpPr>
          <p:cNvPr id="3" name="Title 2">
            <a:extLst>
              <a:ext uri="{FF2B5EF4-FFF2-40B4-BE49-F238E27FC236}">
                <a16:creationId xmlns:a16="http://schemas.microsoft.com/office/drawing/2014/main" id="{8CF74C9E-9E0D-19E7-7FF6-90E7DF597DC0}"/>
              </a:ext>
            </a:extLst>
          </p:cNvPr>
          <p:cNvSpPr>
            <a:spLocks noGrp="1"/>
          </p:cNvSpPr>
          <p:nvPr>
            <p:ph type="title"/>
          </p:nvPr>
        </p:nvSpPr>
        <p:spPr/>
        <p:txBody>
          <a:bodyPr/>
          <a:lstStyle/>
          <a:p>
            <a:r>
              <a:rPr lang="en-US" dirty="0"/>
              <a:t>Package recipes now support multiple build systems</a:t>
            </a:r>
          </a:p>
        </p:txBody>
      </p:sp>
      <p:pic>
        <p:nvPicPr>
          <p:cNvPr id="7" name="Picture 6">
            <a:extLst>
              <a:ext uri="{FF2B5EF4-FFF2-40B4-BE49-F238E27FC236}">
                <a16:creationId xmlns:a16="http://schemas.microsoft.com/office/drawing/2014/main" id="{8A3C4CB6-EA94-02AE-8F7A-707293C7130D}"/>
              </a:ext>
            </a:extLst>
          </p:cNvPr>
          <p:cNvPicPr>
            <a:picLocks noChangeAspect="1"/>
          </p:cNvPicPr>
          <p:nvPr/>
        </p:nvPicPr>
        <p:blipFill>
          <a:blip r:embed="rId2"/>
          <a:stretch>
            <a:fillRect/>
          </a:stretch>
        </p:blipFill>
        <p:spPr>
          <a:xfrm>
            <a:off x="5722706" y="2206903"/>
            <a:ext cx="6265023" cy="325821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051366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F17C90F-023F-19B5-8059-05124DFEF088}"/>
              </a:ext>
            </a:extLst>
          </p:cNvPr>
          <p:cNvSpPr>
            <a:spLocks noGrp="1"/>
          </p:cNvSpPr>
          <p:nvPr>
            <p:ph idx="1"/>
          </p:nvPr>
        </p:nvSpPr>
        <p:spPr>
          <a:xfrm>
            <a:off x="609600" y="1441524"/>
            <a:ext cx="10383748" cy="4906889"/>
          </a:xfrm>
        </p:spPr>
        <p:txBody>
          <a:bodyPr>
            <a:normAutofit/>
          </a:bodyPr>
          <a:lstStyle/>
          <a:p>
            <a:r>
              <a:rPr lang="en-US" sz="2200" dirty="0">
                <a:latin typeface="Monaco" pitchFamily="2" charset="77"/>
              </a:rPr>
              <a:t>New flag semantics:</a:t>
            </a:r>
          </a:p>
          <a:p>
            <a:pPr lvl="1">
              <a:tabLst>
                <a:tab pos="3255963" algn="l"/>
              </a:tabLst>
            </a:pPr>
            <a:r>
              <a:rPr lang="en-US" sz="1800" dirty="0">
                <a:latin typeface="Monaco" pitchFamily="2" charset="77"/>
              </a:rPr>
              <a:t>package ++variant</a:t>
            </a:r>
            <a:r>
              <a:rPr lang="en-US" dirty="0"/>
              <a:t>:	enabled variant that WILL be propagated to dependencies</a:t>
            </a:r>
          </a:p>
          <a:p>
            <a:pPr lvl="1">
              <a:tabLst>
                <a:tab pos="3255963" algn="l"/>
              </a:tabLst>
            </a:pPr>
            <a:r>
              <a:rPr lang="en-US" sz="1800" dirty="0">
                <a:latin typeface="Monaco" pitchFamily="2" charset="77"/>
              </a:rPr>
              <a:t>package +variant</a:t>
            </a:r>
            <a:r>
              <a:rPr lang="en-US" dirty="0"/>
              <a:t>:	enabled variant that will NOT be propagated to dependencies</a:t>
            </a:r>
          </a:p>
          <a:p>
            <a:pPr lvl="1">
              <a:tabLst>
                <a:tab pos="3255963" algn="l"/>
              </a:tabLst>
            </a:pPr>
            <a:r>
              <a:rPr lang="en-US" sz="1800" dirty="0">
                <a:latin typeface="Monaco" pitchFamily="2" charset="77"/>
              </a:rPr>
              <a:t>package ~~variant</a:t>
            </a:r>
            <a:r>
              <a:rPr lang="en-US" dirty="0"/>
              <a:t>:	disabled variant that will be propagated to dependencies</a:t>
            </a:r>
          </a:p>
          <a:p>
            <a:pPr lvl="1">
              <a:tabLst>
                <a:tab pos="3255963" algn="l"/>
              </a:tabLst>
            </a:pPr>
            <a:r>
              <a:rPr lang="en-US" sz="1800" dirty="0">
                <a:latin typeface="Monaco" pitchFamily="2" charset="77"/>
              </a:rPr>
              <a:t>package ~variant</a:t>
            </a:r>
            <a:r>
              <a:rPr lang="en-US" dirty="0"/>
              <a:t>:	disabled variant that will NOT be propagated to dependencies</a:t>
            </a:r>
          </a:p>
          <a:p>
            <a:pPr lvl="1">
              <a:tabLst>
                <a:tab pos="3255963" algn="l"/>
              </a:tabLst>
            </a:pPr>
            <a:r>
              <a:rPr lang="en-US" sz="1800" dirty="0">
                <a:latin typeface="Monaco" pitchFamily="2" charset="77"/>
              </a:rPr>
              <a:t>package </a:t>
            </a:r>
            <a:r>
              <a:rPr lang="en-US" sz="1800" dirty="0" err="1">
                <a:latin typeface="Monaco" pitchFamily="2" charset="77"/>
              </a:rPr>
              <a:t>cflags</a:t>
            </a:r>
            <a:r>
              <a:rPr lang="en-US" sz="1800" dirty="0">
                <a:latin typeface="Monaco" pitchFamily="2" charset="77"/>
              </a:rPr>
              <a:t>==-g</a:t>
            </a:r>
            <a:r>
              <a:rPr lang="en-US" dirty="0"/>
              <a:t>:	</a:t>
            </a:r>
            <a:r>
              <a:rPr lang="en-US" dirty="0" err="1"/>
              <a:t>cflags</a:t>
            </a:r>
            <a:r>
              <a:rPr lang="en-US" dirty="0"/>
              <a:t> will be propagated to dependencies</a:t>
            </a:r>
          </a:p>
          <a:p>
            <a:pPr lvl="1">
              <a:tabLst>
                <a:tab pos="3255963" algn="l"/>
              </a:tabLst>
            </a:pPr>
            <a:r>
              <a:rPr lang="en-US" sz="1800" dirty="0">
                <a:latin typeface="Monaco" pitchFamily="2" charset="77"/>
              </a:rPr>
              <a:t>package </a:t>
            </a:r>
            <a:r>
              <a:rPr lang="en-US" sz="1800" dirty="0" err="1">
                <a:latin typeface="Monaco" pitchFamily="2" charset="77"/>
              </a:rPr>
              <a:t>cflags</a:t>
            </a:r>
            <a:r>
              <a:rPr lang="en-US" sz="1800" dirty="0">
                <a:latin typeface="Monaco" pitchFamily="2" charset="77"/>
              </a:rPr>
              <a:t>=-g</a:t>
            </a:r>
            <a:r>
              <a:rPr lang="en-US" dirty="0"/>
              <a:t>: 	</a:t>
            </a:r>
            <a:r>
              <a:rPr lang="en-US" dirty="0" err="1"/>
              <a:t>cflags</a:t>
            </a:r>
            <a:r>
              <a:rPr lang="en-US" dirty="0"/>
              <a:t> will NOT be propagated to dependencies</a:t>
            </a:r>
          </a:p>
          <a:p>
            <a:pPr>
              <a:tabLst>
                <a:tab pos="3255963" algn="l"/>
              </a:tabLst>
            </a:pPr>
            <a:r>
              <a:rPr lang="en-US" dirty="0"/>
              <a:t>Previously:</a:t>
            </a:r>
          </a:p>
          <a:p>
            <a:pPr lvl="1">
              <a:tabLst>
                <a:tab pos="3255963" algn="l"/>
              </a:tabLst>
            </a:pPr>
            <a:r>
              <a:rPr lang="en-US" dirty="0"/>
              <a:t>Compiler flags propagated (were inherited by dependencies)</a:t>
            </a:r>
          </a:p>
          <a:p>
            <a:pPr lvl="2">
              <a:tabLst>
                <a:tab pos="3255963" algn="l"/>
              </a:tabLst>
            </a:pPr>
            <a:r>
              <a:rPr lang="en-US" dirty="0"/>
              <a:t>but variants were not</a:t>
            </a:r>
          </a:p>
          <a:p>
            <a:pPr lvl="1">
              <a:tabLst>
                <a:tab pos="3255963" algn="l"/>
              </a:tabLst>
            </a:pPr>
            <a:r>
              <a:rPr lang="en-US" dirty="0"/>
              <a:t>Now there’s a choice, and the syntax is the same for variants and flags</a:t>
            </a:r>
          </a:p>
          <a:p>
            <a:pPr>
              <a:tabLst>
                <a:tab pos="3255963" algn="l"/>
              </a:tabLst>
            </a:pPr>
            <a:r>
              <a:rPr lang="en-US" dirty="0"/>
              <a:t>One breaking change:</a:t>
            </a:r>
          </a:p>
          <a:p>
            <a:pPr lvl="1">
              <a:tabLst>
                <a:tab pos="3255963" algn="l"/>
              </a:tabLst>
            </a:pPr>
            <a:r>
              <a:rPr lang="en-US" sz="1800" dirty="0" err="1">
                <a:latin typeface="Monaco" pitchFamily="2" charset="77"/>
              </a:rPr>
              <a:t>cflags</a:t>
            </a:r>
            <a:r>
              <a:rPr lang="en-US" sz="1800" dirty="0">
                <a:latin typeface="Monaco" pitchFamily="2" charset="77"/>
              </a:rPr>
              <a:t>=-g</a:t>
            </a:r>
            <a:r>
              <a:rPr lang="en-US" dirty="0"/>
              <a:t> would have propagated before</a:t>
            </a:r>
          </a:p>
          <a:p>
            <a:pPr lvl="1">
              <a:tabLst>
                <a:tab pos="3255963" algn="l"/>
              </a:tabLst>
            </a:pPr>
            <a:r>
              <a:rPr lang="en-US" dirty="0"/>
              <a:t>You will have to use </a:t>
            </a:r>
            <a:r>
              <a:rPr lang="en-US" sz="1800" dirty="0" err="1">
                <a:latin typeface="Monaco" pitchFamily="2" charset="77"/>
              </a:rPr>
              <a:t>cflags</a:t>
            </a:r>
            <a:r>
              <a:rPr lang="en-US" sz="1800" dirty="0">
                <a:latin typeface="Monaco" pitchFamily="2" charset="77"/>
              </a:rPr>
              <a:t>==-g</a:t>
            </a:r>
            <a:r>
              <a:rPr lang="en-US" dirty="0"/>
              <a:t> to get the same effect</a:t>
            </a:r>
          </a:p>
        </p:txBody>
      </p:sp>
      <p:sp>
        <p:nvSpPr>
          <p:cNvPr id="3" name="Title 2">
            <a:extLst>
              <a:ext uri="{FF2B5EF4-FFF2-40B4-BE49-F238E27FC236}">
                <a16:creationId xmlns:a16="http://schemas.microsoft.com/office/drawing/2014/main" id="{B9518504-EF00-09B4-79FB-620E7A3A3B4B}"/>
              </a:ext>
            </a:extLst>
          </p:cNvPr>
          <p:cNvSpPr>
            <a:spLocks noGrp="1"/>
          </p:cNvSpPr>
          <p:nvPr>
            <p:ph type="title"/>
          </p:nvPr>
        </p:nvSpPr>
        <p:spPr/>
        <p:txBody>
          <a:bodyPr/>
          <a:lstStyle/>
          <a:p>
            <a:r>
              <a:rPr lang="en-US" dirty="0"/>
              <a:t>New feature: Variant and compiler flag propagation</a:t>
            </a:r>
          </a:p>
        </p:txBody>
      </p:sp>
      <p:grpSp>
        <p:nvGrpSpPr>
          <p:cNvPr id="29" name="Group 28">
            <a:extLst>
              <a:ext uri="{FF2B5EF4-FFF2-40B4-BE49-F238E27FC236}">
                <a16:creationId xmlns:a16="http://schemas.microsoft.com/office/drawing/2014/main" id="{403116B7-E94A-7DA6-8EF1-55A514987F88}"/>
              </a:ext>
            </a:extLst>
          </p:cNvPr>
          <p:cNvGrpSpPr/>
          <p:nvPr/>
        </p:nvGrpSpPr>
        <p:grpSpPr>
          <a:xfrm>
            <a:off x="9182744" y="4236395"/>
            <a:ext cx="1668106" cy="1908443"/>
            <a:chOff x="9182744" y="4236395"/>
            <a:chExt cx="1668106" cy="1908443"/>
          </a:xfrm>
        </p:grpSpPr>
        <p:grpSp>
          <p:nvGrpSpPr>
            <p:cNvPr id="14" name="Group 13">
              <a:extLst>
                <a:ext uri="{FF2B5EF4-FFF2-40B4-BE49-F238E27FC236}">
                  <a16:creationId xmlns:a16="http://schemas.microsoft.com/office/drawing/2014/main" id="{C900D23D-9682-0D0A-F65E-A6DF20AD7FCE}"/>
                </a:ext>
              </a:extLst>
            </p:cNvPr>
            <p:cNvGrpSpPr/>
            <p:nvPr/>
          </p:nvGrpSpPr>
          <p:grpSpPr>
            <a:xfrm>
              <a:off x="9182744" y="4236395"/>
              <a:ext cx="1668106" cy="1908443"/>
              <a:chOff x="3227005" y="1895666"/>
              <a:chExt cx="1668106" cy="1908443"/>
            </a:xfrm>
          </p:grpSpPr>
          <p:sp>
            <p:nvSpPr>
              <p:cNvPr id="15" name="Oval 14">
                <a:extLst>
                  <a:ext uri="{FF2B5EF4-FFF2-40B4-BE49-F238E27FC236}">
                    <a16:creationId xmlns:a16="http://schemas.microsoft.com/office/drawing/2014/main" id="{D6BFFF63-10C7-9E1A-CB1A-7FC045F00337}"/>
                  </a:ext>
                </a:extLst>
              </p:cNvPr>
              <p:cNvSpPr/>
              <p:nvPr/>
            </p:nvSpPr>
            <p:spPr bwMode="auto">
              <a:xfrm>
                <a:off x="3839493" y="1895666"/>
                <a:ext cx="434109" cy="434109"/>
              </a:xfrm>
              <a:prstGeom prst="ellipse">
                <a:avLst/>
              </a:prstGeom>
              <a:solidFill>
                <a:schemeClr val="bg1"/>
              </a:solidFill>
              <a:ln w="38100">
                <a:solidFill>
                  <a:schemeClr val="accent2"/>
                </a:solidFill>
                <a:headEnd/>
                <a:tailEnd/>
              </a:ln>
              <a:effectLst/>
            </p:spPr>
            <p:style>
              <a:lnRef idx="1">
                <a:schemeClr val="accent1"/>
              </a:lnRef>
              <a:fillRef idx="3">
                <a:schemeClr val="accent1"/>
              </a:fillRef>
              <a:effectRef idx="2">
                <a:schemeClr val="accent1"/>
              </a:effectRef>
              <a:fontRef idx="minor">
                <a:schemeClr val="lt1"/>
              </a:fontRef>
            </p:style>
            <p:txBody>
              <a:bodyPr rtlCol="0" anchor="ctr">
                <a:prstTxWarp prst="textNoShape">
                  <a:avLst/>
                </a:prstTxWarp>
              </a:bodyPr>
              <a:lstStyle/>
              <a:p>
                <a:pPr algn="ctr">
                  <a:spcBef>
                    <a:spcPct val="0"/>
                  </a:spcBef>
                </a:pPr>
                <a:r>
                  <a:rPr lang="en-US" sz="1600" dirty="0">
                    <a:solidFill>
                      <a:srgbClr val="000000"/>
                    </a:solidFill>
                  </a:rPr>
                  <a:t>a</a:t>
                </a:r>
              </a:p>
            </p:txBody>
          </p:sp>
          <p:sp>
            <p:nvSpPr>
              <p:cNvPr id="16" name="Oval 15">
                <a:extLst>
                  <a:ext uri="{FF2B5EF4-FFF2-40B4-BE49-F238E27FC236}">
                    <a16:creationId xmlns:a16="http://schemas.microsoft.com/office/drawing/2014/main" id="{6B661D15-8954-DADE-F066-2F9AE146A4F2}"/>
                  </a:ext>
                </a:extLst>
              </p:cNvPr>
              <p:cNvSpPr/>
              <p:nvPr/>
            </p:nvSpPr>
            <p:spPr bwMode="auto">
              <a:xfrm>
                <a:off x="4461002" y="2628930"/>
                <a:ext cx="434109" cy="434109"/>
              </a:xfrm>
              <a:prstGeom prst="ellipse">
                <a:avLst/>
              </a:prstGeom>
              <a:solidFill>
                <a:schemeClr val="bg1"/>
              </a:solidFill>
              <a:ln w="38100">
                <a:solidFill>
                  <a:schemeClr val="accent1"/>
                </a:solidFill>
                <a:headEnd/>
                <a:tailEnd/>
              </a:ln>
              <a:effectLst/>
            </p:spPr>
            <p:style>
              <a:lnRef idx="1">
                <a:schemeClr val="accent1"/>
              </a:lnRef>
              <a:fillRef idx="3">
                <a:schemeClr val="accent1"/>
              </a:fillRef>
              <a:effectRef idx="2">
                <a:schemeClr val="accent1"/>
              </a:effectRef>
              <a:fontRef idx="minor">
                <a:schemeClr val="lt1"/>
              </a:fontRef>
            </p:style>
            <p:txBody>
              <a:bodyPr rtlCol="0" anchor="ctr">
                <a:prstTxWarp prst="textNoShape">
                  <a:avLst/>
                </a:prstTxWarp>
              </a:bodyPr>
              <a:lstStyle/>
              <a:p>
                <a:pPr algn="ctr">
                  <a:spcBef>
                    <a:spcPct val="0"/>
                  </a:spcBef>
                </a:pPr>
                <a:r>
                  <a:rPr lang="en-US" sz="1600" dirty="0">
                    <a:solidFill>
                      <a:srgbClr val="000000"/>
                    </a:solidFill>
                  </a:rPr>
                  <a:t>c</a:t>
                </a:r>
              </a:p>
            </p:txBody>
          </p:sp>
          <p:sp>
            <p:nvSpPr>
              <p:cNvPr id="17" name="Oval 16">
                <a:extLst>
                  <a:ext uri="{FF2B5EF4-FFF2-40B4-BE49-F238E27FC236}">
                    <a16:creationId xmlns:a16="http://schemas.microsoft.com/office/drawing/2014/main" id="{391958F8-F169-0069-ECDF-879D7F28E700}"/>
                  </a:ext>
                </a:extLst>
              </p:cNvPr>
              <p:cNvSpPr/>
              <p:nvPr/>
            </p:nvSpPr>
            <p:spPr bwMode="auto">
              <a:xfrm>
                <a:off x="3227005" y="2628930"/>
                <a:ext cx="434109" cy="434109"/>
              </a:xfrm>
              <a:prstGeom prst="ellipse">
                <a:avLst/>
              </a:prstGeom>
              <a:solidFill>
                <a:schemeClr val="bg1"/>
              </a:solidFill>
              <a:ln w="38100">
                <a:solidFill>
                  <a:schemeClr val="accent1"/>
                </a:solidFill>
                <a:headEnd/>
                <a:tailEnd/>
              </a:ln>
              <a:effectLst/>
            </p:spPr>
            <p:style>
              <a:lnRef idx="1">
                <a:schemeClr val="accent1"/>
              </a:lnRef>
              <a:fillRef idx="3">
                <a:schemeClr val="accent1"/>
              </a:fillRef>
              <a:effectRef idx="2">
                <a:schemeClr val="accent1"/>
              </a:effectRef>
              <a:fontRef idx="minor">
                <a:schemeClr val="lt1"/>
              </a:fontRef>
            </p:style>
            <p:txBody>
              <a:bodyPr rtlCol="0" anchor="ctr">
                <a:prstTxWarp prst="textNoShape">
                  <a:avLst/>
                </a:prstTxWarp>
              </a:bodyPr>
              <a:lstStyle/>
              <a:p>
                <a:pPr algn="ctr">
                  <a:spcBef>
                    <a:spcPct val="0"/>
                  </a:spcBef>
                </a:pPr>
                <a:r>
                  <a:rPr lang="en-US" sz="1600" dirty="0">
                    <a:solidFill>
                      <a:srgbClr val="000000"/>
                    </a:solidFill>
                  </a:rPr>
                  <a:t>b</a:t>
                </a:r>
              </a:p>
            </p:txBody>
          </p:sp>
          <p:sp>
            <p:nvSpPr>
              <p:cNvPr id="18" name="Oval 17">
                <a:extLst>
                  <a:ext uri="{FF2B5EF4-FFF2-40B4-BE49-F238E27FC236}">
                    <a16:creationId xmlns:a16="http://schemas.microsoft.com/office/drawing/2014/main" id="{B0FBEA83-C423-5E36-F3E6-20334F3DFFD0}"/>
                  </a:ext>
                </a:extLst>
              </p:cNvPr>
              <p:cNvSpPr/>
              <p:nvPr/>
            </p:nvSpPr>
            <p:spPr bwMode="auto">
              <a:xfrm>
                <a:off x="3839492" y="3370000"/>
                <a:ext cx="434109" cy="434109"/>
              </a:xfrm>
              <a:prstGeom prst="ellipse">
                <a:avLst/>
              </a:prstGeom>
              <a:solidFill>
                <a:schemeClr val="bg1"/>
              </a:solidFill>
              <a:ln w="38100">
                <a:solidFill>
                  <a:schemeClr val="accent1"/>
                </a:solidFill>
                <a:headEnd/>
                <a:tailEnd/>
              </a:ln>
              <a:effectLst/>
            </p:spPr>
            <p:style>
              <a:lnRef idx="1">
                <a:schemeClr val="accent1"/>
              </a:lnRef>
              <a:fillRef idx="3">
                <a:schemeClr val="accent1"/>
              </a:fillRef>
              <a:effectRef idx="2">
                <a:schemeClr val="accent1"/>
              </a:effectRef>
              <a:fontRef idx="minor">
                <a:schemeClr val="lt1"/>
              </a:fontRef>
            </p:style>
            <p:txBody>
              <a:bodyPr rtlCol="0" anchor="ctr">
                <a:prstTxWarp prst="textNoShape">
                  <a:avLst/>
                </a:prstTxWarp>
              </a:bodyPr>
              <a:lstStyle/>
              <a:p>
                <a:pPr algn="ctr">
                  <a:spcBef>
                    <a:spcPct val="0"/>
                  </a:spcBef>
                </a:pPr>
                <a:r>
                  <a:rPr lang="en-US" sz="1600" dirty="0">
                    <a:solidFill>
                      <a:srgbClr val="000000"/>
                    </a:solidFill>
                  </a:rPr>
                  <a:t>d</a:t>
                </a:r>
              </a:p>
            </p:txBody>
          </p:sp>
          <p:cxnSp>
            <p:nvCxnSpPr>
              <p:cNvPr id="19" name="Straight Arrow Connector 18">
                <a:extLst>
                  <a:ext uri="{FF2B5EF4-FFF2-40B4-BE49-F238E27FC236}">
                    <a16:creationId xmlns:a16="http://schemas.microsoft.com/office/drawing/2014/main" id="{837D1088-9AC1-D53A-F1CC-BEDEEE9CBAEB}"/>
                  </a:ext>
                </a:extLst>
              </p:cNvPr>
              <p:cNvCxnSpPr>
                <a:stCxn id="15" idx="3"/>
                <a:endCxn id="17" idx="7"/>
              </p:cNvCxnSpPr>
              <p:nvPr/>
            </p:nvCxnSpPr>
            <p:spPr>
              <a:xfrm flipH="1">
                <a:off x="3597540" y="2266201"/>
                <a:ext cx="305527" cy="426303"/>
              </a:xfrm>
              <a:prstGeom prst="straightConnector1">
                <a:avLst/>
              </a:prstGeom>
              <a:ln w="28575" cmpd="sng">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22B8E1A5-E1EF-E3BA-0D59-DCC823794007}"/>
                  </a:ext>
                </a:extLst>
              </p:cNvPr>
              <p:cNvCxnSpPr>
                <a:cxnSpLocks/>
                <a:stCxn id="15" idx="5"/>
                <a:endCxn id="16" idx="1"/>
              </p:cNvCxnSpPr>
              <p:nvPr/>
            </p:nvCxnSpPr>
            <p:spPr>
              <a:xfrm>
                <a:off x="4210028" y="2266201"/>
                <a:ext cx="314548" cy="426303"/>
              </a:xfrm>
              <a:prstGeom prst="straightConnector1">
                <a:avLst/>
              </a:prstGeom>
              <a:ln w="28575" cmpd="sng">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E10A4289-10DB-A6D6-DB14-E72773C2FBA0}"/>
                  </a:ext>
                </a:extLst>
              </p:cNvPr>
              <p:cNvCxnSpPr>
                <a:cxnSpLocks/>
                <a:stCxn id="17" idx="5"/>
                <a:endCxn id="18" idx="1"/>
              </p:cNvCxnSpPr>
              <p:nvPr/>
            </p:nvCxnSpPr>
            <p:spPr>
              <a:xfrm>
                <a:off x="3597540" y="2999465"/>
                <a:ext cx="305526" cy="434109"/>
              </a:xfrm>
              <a:prstGeom prst="straightConnector1">
                <a:avLst/>
              </a:prstGeom>
              <a:ln w="28575" cmpd="sng">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02F4736E-4B95-E90F-955B-4601300AE468}"/>
                  </a:ext>
                </a:extLst>
              </p:cNvPr>
              <p:cNvCxnSpPr>
                <a:cxnSpLocks/>
                <a:stCxn id="16" idx="3"/>
                <a:endCxn id="18" idx="7"/>
              </p:cNvCxnSpPr>
              <p:nvPr/>
            </p:nvCxnSpPr>
            <p:spPr>
              <a:xfrm flipH="1">
                <a:off x="4210027" y="2999465"/>
                <a:ext cx="314549" cy="434109"/>
              </a:xfrm>
              <a:prstGeom prst="straightConnector1">
                <a:avLst/>
              </a:prstGeom>
              <a:ln w="28575" cmpd="sng">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25" name="TextBox 24">
              <a:extLst>
                <a:ext uri="{FF2B5EF4-FFF2-40B4-BE49-F238E27FC236}">
                  <a16:creationId xmlns:a16="http://schemas.microsoft.com/office/drawing/2014/main" id="{B74AB2E0-07EA-04AD-9F4A-2C9956A9472C}"/>
                </a:ext>
              </a:extLst>
            </p:cNvPr>
            <p:cNvSpPr txBox="1"/>
            <p:nvPr/>
          </p:nvSpPr>
          <p:spPr>
            <a:xfrm>
              <a:off x="10214602" y="4237598"/>
              <a:ext cx="404278" cy="369332"/>
            </a:xfrm>
            <a:prstGeom prst="rect">
              <a:avLst/>
            </a:prstGeom>
            <a:noFill/>
          </p:spPr>
          <p:txBody>
            <a:bodyPr wrap="none" rtlCol="0">
              <a:spAutoFit/>
            </a:bodyPr>
            <a:lstStyle/>
            <a:p>
              <a:r>
                <a:rPr lang="en-US" dirty="0"/>
                <a:t>+v</a:t>
              </a:r>
            </a:p>
          </p:txBody>
        </p:sp>
      </p:grpSp>
      <p:grpSp>
        <p:nvGrpSpPr>
          <p:cNvPr id="28" name="Group 27">
            <a:extLst>
              <a:ext uri="{FF2B5EF4-FFF2-40B4-BE49-F238E27FC236}">
                <a16:creationId xmlns:a16="http://schemas.microsoft.com/office/drawing/2014/main" id="{349205A2-5367-CBDF-3033-252557225D6D}"/>
              </a:ext>
            </a:extLst>
          </p:cNvPr>
          <p:cNvGrpSpPr/>
          <p:nvPr/>
        </p:nvGrpSpPr>
        <p:grpSpPr>
          <a:xfrm>
            <a:off x="10218534" y="1806977"/>
            <a:ext cx="1987527" cy="1990107"/>
            <a:chOff x="10218534" y="1806977"/>
            <a:chExt cx="1987527" cy="1990107"/>
          </a:xfrm>
        </p:grpSpPr>
        <p:grpSp>
          <p:nvGrpSpPr>
            <p:cNvPr id="5" name="Group 4">
              <a:extLst>
                <a:ext uri="{FF2B5EF4-FFF2-40B4-BE49-F238E27FC236}">
                  <a16:creationId xmlns:a16="http://schemas.microsoft.com/office/drawing/2014/main" id="{20CCC937-883B-C5BC-1AA9-AF0426507823}"/>
                </a:ext>
              </a:extLst>
            </p:cNvPr>
            <p:cNvGrpSpPr/>
            <p:nvPr/>
          </p:nvGrpSpPr>
          <p:grpSpPr>
            <a:xfrm>
              <a:off x="10327552" y="1888641"/>
              <a:ext cx="1668106" cy="1908443"/>
              <a:chOff x="3227005" y="1895666"/>
              <a:chExt cx="1668106" cy="1908443"/>
            </a:xfrm>
          </p:grpSpPr>
          <p:sp>
            <p:nvSpPr>
              <p:cNvPr id="6" name="Oval 5">
                <a:extLst>
                  <a:ext uri="{FF2B5EF4-FFF2-40B4-BE49-F238E27FC236}">
                    <a16:creationId xmlns:a16="http://schemas.microsoft.com/office/drawing/2014/main" id="{83B02DF9-ABAC-3DF8-CE94-7364C7B7BC5B}"/>
                  </a:ext>
                </a:extLst>
              </p:cNvPr>
              <p:cNvSpPr/>
              <p:nvPr/>
            </p:nvSpPr>
            <p:spPr bwMode="auto">
              <a:xfrm>
                <a:off x="3839493" y="1895666"/>
                <a:ext cx="434109" cy="434109"/>
              </a:xfrm>
              <a:prstGeom prst="ellipse">
                <a:avLst/>
              </a:prstGeom>
              <a:solidFill>
                <a:schemeClr val="bg1"/>
              </a:solidFill>
              <a:ln w="38100">
                <a:solidFill>
                  <a:schemeClr val="accent2"/>
                </a:solidFill>
                <a:headEnd/>
                <a:tailEnd/>
              </a:ln>
              <a:effectLst/>
            </p:spPr>
            <p:style>
              <a:lnRef idx="1">
                <a:schemeClr val="accent1"/>
              </a:lnRef>
              <a:fillRef idx="3">
                <a:schemeClr val="accent1"/>
              </a:fillRef>
              <a:effectRef idx="2">
                <a:schemeClr val="accent1"/>
              </a:effectRef>
              <a:fontRef idx="minor">
                <a:schemeClr val="lt1"/>
              </a:fontRef>
            </p:style>
            <p:txBody>
              <a:bodyPr rtlCol="0" anchor="ctr">
                <a:prstTxWarp prst="textNoShape">
                  <a:avLst/>
                </a:prstTxWarp>
              </a:bodyPr>
              <a:lstStyle/>
              <a:p>
                <a:pPr algn="ctr">
                  <a:spcBef>
                    <a:spcPct val="0"/>
                  </a:spcBef>
                </a:pPr>
                <a:r>
                  <a:rPr lang="en-US" sz="1600" dirty="0">
                    <a:solidFill>
                      <a:srgbClr val="000000"/>
                    </a:solidFill>
                  </a:rPr>
                  <a:t>a</a:t>
                </a:r>
              </a:p>
            </p:txBody>
          </p:sp>
          <p:sp>
            <p:nvSpPr>
              <p:cNvPr id="7" name="Oval 6">
                <a:extLst>
                  <a:ext uri="{FF2B5EF4-FFF2-40B4-BE49-F238E27FC236}">
                    <a16:creationId xmlns:a16="http://schemas.microsoft.com/office/drawing/2014/main" id="{8FCA5222-995E-6E3F-D27E-55DEDF5EDF84}"/>
                  </a:ext>
                </a:extLst>
              </p:cNvPr>
              <p:cNvSpPr/>
              <p:nvPr/>
            </p:nvSpPr>
            <p:spPr bwMode="auto">
              <a:xfrm>
                <a:off x="4461002" y="2628930"/>
                <a:ext cx="434109" cy="434109"/>
              </a:xfrm>
              <a:prstGeom prst="ellipse">
                <a:avLst/>
              </a:prstGeom>
              <a:solidFill>
                <a:schemeClr val="bg1"/>
              </a:solidFill>
              <a:ln w="38100">
                <a:solidFill>
                  <a:schemeClr val="accent2"/>
                </a:solidFill>
                <a:headEnd/>
                <a:tailEnd/>
              </a:ln>
              <a:effectLst/>
            </p:spPr>
            <p:style>
              <a:lnRef idx="1">
                <a:schemeClr val="accent1"/>
              </a:lnRef>
              <a:fillRef idx="3">
                <a:schemeClr val="accent1"/>
              </a:fillRef>
              <a:effectRef idx="2">
                <a:schemeClr val="accent1"/>
              </a:effectRef>
              <a:fontRef idx="minor">
                <a:schemeClr val="lt1"/>
              </a:fontRef>
            </p:style>
            <p:txBody>
              <a:bodyPr rtlCol="0" anchor="ctr">
                <a:prstTxWarp prst="textNoShape">
                  <a:avLst/>
                </a:prstTxWarp>
              </a:bodyPr>
              <a:lstStyle/>
              <a:p>
                <a:pPr algn="ctr">
                  <a:spcBef>
                    <a:spcPct val="0"/>
                  </a:spcBef>
                </a:pPr>
                <a:r>
                  <a:rPr lang="en-US" sz="1600" dirty="0">
                    <a:solidFill>
                      <a:srgbClr val="000000"/>
                    </a:solidFill>
                  </a:rPr>
                  <a:t>c</a:t>
                </a:r>
              </a:p>
            </p:txBody>
          </p:sp>
          <p:sp>
            <p:nvSpPr>
              <p:cNvPr id="8" name="Oval 7">
                <a:extLst>
                  <a:ext uri="{FF2B5EF4-FFF2-40B4-BE49-F238E27FC236}">
                    <a16:creationId xmlns:a16="http://schemas.microsoft.com/office/drawing/2014/main" id="{3D0AFD70-9B07-CAF8-116D-87C5CE634D61}"/>
                  </a:ext>
                </a:extLst>
              </p:cNvPr>
              <p:cNvSpPr/>
              <p:nvPr/>
            </p:nvSpPr>
            <p:spPr bwMode="auto">
              <a:xfrm>
                <a:off x="3227005" y="2628930"/>
                <a:ext cx="434109" cy="434109"/>
              </a:xfrm>
              <a:prstGeom prst="ellipse">
                <a:avLst/>
              </a:prstGeom>
              <a:solidFill>
                <a:schemeClr val="bg1"/>
              </a:solidFill>
              <a:ln w="38100">
                <a:solidFill>
                  <a:schemeClr val="accent2"/>
                </a:solidFill>
                <a:headEnd/>
                <a:tailEnd/>
              </a:ln>
              <a:effectLst/>
            </p:spPr>
            <p:style>
              <a:lnRef idx="1">
                <a:schemeClr val="accent1"/>
              </a:lnRef>
              <a:fillRef idx="3">
                <a:schemeClr val="accent1"/>
              </a:fillRef>
              <a:effectRef idx="2">
                <a:schemeClr val="accent1"/>
              </a:effectRef>
              <a:fontRef idx="minor">
                <a:schemeClr val="lt1"/>
              </a:fontRef>
            </p:style>
            <p:txBody>
              <a:bodyPr rtlCol="0" anchor="ctr">
                <a:prstTxWarp prst="textNoShape">
                  <a:avLst/>
                </a:prstTxWarp>
              </a:bodyPr>
              <a:lstStyle/>
              <a:p>
                <a:pPr algn="ctr">
                  <a:spcBef>
                    <a:spcPct val="0"/>
                  </a:spcBef>
                </a:pPr>
                <a:r>
                  <a:rPr lang="en-US" sz="1600" dirty="0">
                    <a:solidFill>
                      <a:srgbClr val="000000"/>
                    </a:solidFill>
                  </a:rPr>
                  <a:t>b</a:t>
                </a:r>
              </a:p>
            </p:txBody>
          </p:sp>
          <p:sp>
            <p:nvSpPr>
              <p:cNvPr id="9" name="Oval 8">
                <a:extLst>
                  <a:ext uri="{FF2B5EF4-FFF2-40B4-BE49-F238E27FC236}">
                    <a16:creationId xmlns:a16="http://schemas.microsoft.com/office/drawing/2014/main" id="{1BC6DC07-7DFC-2E6C-CC94-60E2839AEC60}"/>
                  </a:ext>
                </a:extLst>
              </p:cNvPr>
              <p:cNvSpPr/>
              <p:nvPr/>
            </p:nvSpPr>
            <p:spPr bwMode="auto">
              <a:xfrm>
                <a:off x="3839492" y="3370000"/>
                <a:ext cx="434109" cy="434109"/>
              </a:xfrm>
              <a:prstGeom prst="ellipse">
                <a:avLst/>
              </a:prstGeom>
              <a:solidFill>
                <a:schemeClr val="bg1"/>
              </a:solidFill>
              <a:ln w="38100">
                <a:solidFill>
                  <a:schemeClr val="accent2"/>
                </a:solidFill>
                <a:headEnd/>
                <a:tailEnd/>
              </a:ln>
              <a:effectLst/>
            </p:spPr>
            <p:style>
              <a:lnRef idx="1">
                <a:schemeClr val="accent1"/>
              </a:lnRef>
              <a:fillRef idx="3">
                <a:schemeClr val="accent1"/>
              </a:fillRef>
              <a:effectRef idx="2">
                <a:schemeClr val="accent1"/>
              </a:effectRef>
              <a:fontRef idx="minor">
                <a:schemeClr val="lt1"/>
              </a:fontRef>
            </p:style>
            <p:txBody>
              <a:bodyPr rtlCol="0" anchor="ctr">
                <a:prstTxWarp prst="textNoShape">
                  <a:avLst/>
                </a:prstTxWarp>
              </a:bodyPr>
              <a:lstStyle/>
              <a:p>
                <a:pPr algn="ctr">
                  <a:spcBef>
                    <a:spcPct val="0"/>
                  </a:spcBef>
                </a:pPr>
                <a:r>
                  <a:rPr lang="en-US" sz="1600" dirty="0">
                    <a:solidFill>
                      <a:srgbClr val="000000"/>
                    </a:solidFill>
                  </a:rPr>
                  <a:t>d</a:t>
                </a:r>
              </a:p>
            </p:txBody>
          </p:sp>
          <p:cxnSp>
            <p:nvCxnSpPr>
              <p:cNvPr id="10" name="Straight Arrow Connector 9">
                <a:extLst>
                  <a:ext uri="{FF2B5EF4-FFF2-40B4-BE49-F238E27FC236}">
                    <a16:creationId xmlns:a16="http://schemas.microsoft.com/office/drawing/2014/main" id="{699A7D00-DDDF-242A-9FA3-5B961EB0F4B6}"/>
                  </a:ext>
                </a:extLst>
              </p:cNvPr>
              <p:cNvCxnSpPr>
                <a:stCxn id="6" idx="3"/>
                <a:endCxn id="8" idx="7"/>
              </p:cNvCxnSpPr>
              <p:nvPr/>
            </p:nvCxnSpPr>
            <p:spPr>
              <a:xfrm flipH="1">
                <a:off x="3597540" y="2266201"/>
                <a:ext cx="305527" cy="426303"/>
              </a:xfrm>
              <a:prstGeom prst="straightConnector1">
                <a:avLst/>
              </a:prstGeom>
              <a:ln w="28575" cmpd="sng">
                <a:solidFill>
                  <a:schemeClr val="accent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F6AB743A-CD94-0AA6-1CCF-2EA38287B6FE}"/>
                  </a:ext>
                </a:extLst>
              </p:cNvPr>
              <p:cNvCxnSpPr>
                <a:cxnSpLocks/>
                <a:stCxn id="6" idx="5"/>
                <a:endCxn id="7" idx="1"/>
              </p:cNvCxnSpPr>
              <p:nvPr/>
            </p:nvCxnSpPr>
            <p:spPr>
              <a:xfrm>
                <a:off x="4210028" y="2266201"/>
                <a:ext cx="314548" cy="426303"/>
              </a:xfrm>
              <a:prstGeom prst="straightConnector1">
                <a:avLst/>
              </a:prstGeom>
              <a:ln w="28575" cmpd="sng">
                <a:solidFill>
                  <a:schemeClr val="accent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9FD0D944-EA31-EF8B-5B00-694ED0730359}"/>
                  </a:ext>
                </a:extLst>
              </p:cNvPr>
              <p:cNvCxnSpPr>
                <a:cxnSpLocks/>
                <a:stCxn id="8" idx="5"/>
                <a:endCxn id="9" idx="1"/>
              </p:cNvCxnSpPr>
              <p:nvPr/>
            </p:nvCxnSpPr>
            <p:spPr>
              <a:xfrm>
                <a:off x="3597540" y="2999465"/>
                <a:ext cx="305526" cy="434109"/>
              </a:xfrm>
              <a:prstGeom prst="straightConnector1">
                <a:avLst/>
              </a:prstGeom>
              <a:ln w="28575" cmpd="sng">
                <a:solidFill>
                  <a:schemeClr val="accent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37E43A24-2999-1362-DE71-A1A0C9FEFC97}"/>
                  </a:ext>
                </a:extLst>
              </p:cNvPr>
              <p:cNvCxnSpPr>
                <a:cxnSpLocks/>
                <a:stCxn id="7" idx="3"/>
                <a:endCxn id="9" idx="7"/>
              </p:cNvCxnSpPr>
              <p:nvPr/>
            </p:nvCxnSpPr>
            <p:spPr>
              <a:xfrm flipH="1">
                <a:off x="4210027" y="2999465"/>
                <a:ext cx="314549" cy="434109"/>
              </a:xfrm>
              <a:prstGeom prst="straightConnector1">
                <a:avLst/>
              </a:prstGeom>
              <a:ln w="28575" cmpd="sng">
                <a:solidFill>
                  <a:schemeClr val="accent2"/>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23" name="TextBox 22">
              <a:extLst>
                <a:ext uri="{FF2B5EF4-FFF2-40B4-BE49-F238E27FC236}">
                  <a16:creationId xmlns:a16="http://schemas.microsoft.com/office/drawing/2014/main" id="{B83AE641-F5C8-3CB1-0979-7E5C42FF40F0}"/>
                </a:ext>
              </a:extLst>
            </p:cNvPr>
            <p:cNvSpPr txBox="1"/>
            <p:nvPr/>
          </p:nvSpPr>
          <p:spPr>
            <a:xfrm>
              <a:off x="11315787" y="1806977"/>
              <a:ext cx="521361" cy="369332"/>
            </a:xfrm>
            <a:prstGeom prst="rect">
              <a:avLst/>
            </a:prstGeom>
            <a:noFill/>
          </p:spPr>
          <p:txBody>
            <a:bodyPr wrap="none" rtlCol="0">
              <a:spAutoFit/>
            </a:bodyPr>
            <a:lstStyle/>
            <a:p>
              <a:r>
                <a:rPr lang="en-US" dirty="0"/>
                <a:t>++v</a:t>
              </a:r>
            </a:p>
          </p:txBody>
        </p:sp>
        <p:sp>
          <p:nvSpPr>
            <p:cNvPr id="24" name="TextBox 23">
              <a:extLst>
                <a:ext uri="{FF2B5EF4-FFF2-40B4-BE49-F238E27FC236}">
                  <a16:creationId xmlns:a16="http://schemas.microsoft.com/office/drawing/2014/main" id="{E42DF9B5-AB3E-FA43-79CC-FECEFBDDD3C6}"/>
                </a:ext>
              </a:extLst>
            </p:cNvPr>
            <p:cNvSpPr txBox="1"/>
            <p:nvPr/>
          </p:nvSpPr>
          <p:spPr>
            <a:xfrm>
              <a:off x="10218534" y="2993643"/>
              <a:ext cx="404278" cy="369332"/>
            </a:xfrm>
            <a:prstGeom prst="rect">
              <a:avLst/>
            </a:prstGeom>
            <a:noFill/>
          </p:spPr>
          <p:txBody>
            <a:bodyPr wrap="none" rtlCol="0">
              <a:spAutoFit/>
            </a:bodyPr>
            <a:lstStyle/>
            <a:p>
              <a:r>
                <a:rPr lang="en-US" dirty="0"/>
                <a:t>+v</a:t>
              </a:r>
            </a:p>
          </p:txBody>
        </p:sp>
        <p:sp>
          <p:nvSpPr>
            <p:cNvPr id="26" name="TextBox 25">
              <a:extLst>
                <a:ext uri="{FF2B5EF4-FFF2-40B4-BE49-F238E27FC236}">
                  <a16:creationId xmlns:a16="http://schemas.microsoft.com/office/drawing/2014/main" id="{A6113EF2-A827-F15E-0323-FD65DE877613}"/>
                </a:ext>
              </a:extLst>
            </p:cNvPr>
            <p:cNvSpPr txBox="1"/>
            <p:nvPr/>
          </p:nvSpPr>
          <p:spPr>
            <a:xfrm>
              <a:off x="11801783" y="2976420"/>
              <a:ext cx="404278" cy="369332"/>
            </a:xfrm>
            <a:prstGeom prst="rect">
              <a:avLst/>
            </a:prstGeom>
            <a:noFill/>
          </p:spPr>
          <p:txBody>
            <a:bodyPr wrap="none" rtlCol="0">
              <a:spAutoFit/>
            </a:bodyPr>
            <a:lstStyle/>
            <a:p>
              <a:r>
                <a:rPr lang="en-US" dirty="0"/>
                <a:t>+v</a:t>
              </a:r>
            </a:p>
          </p:txBody>
        </p:sp>
        <p:sp>
          <p:nvSpPr>
            <p:cNvPr id="27" name="TextBox 26">
              <a:extLst>
                <a:ext uri="{FF2B5EF4-FFF2-40B4-BE49-F238E27FC236}">
                  <a16:creationId xmlns:a16="http://schemas.microsoft.com/office/drawing/2014/main" id="{A1D6BEA0-3885-1B28-93F7-C69B011D49D1}"/>
                </a:ext>
              </a:extLst>
            </p:cNvPr>
            <p:cNvSpPr txBox="1"/>
            <p:nvPr/>
          </p:nvSpPr>
          <p:spPr>
            <a:xfrm>
              <a:off x="11355034" y="3425940"/>
              <a:ext cx="404278" cy="369332"/>
            </a:xfrm>
            <a:prstGeom prst="rect">
              <a:avLst/>
            </a:prstGeom>
            <a:noFill/>
          </p:spPr>
          <p:txBody>
            <a:bodyPr wrap="none" rtlCol="0">
              <a:spAutoFit/>
            </a:bodyPr>
            <a:lstStyle/>
            <a:p>
              <a:r>
                <a:rPr lang="en-US" dirty="0"/>
                <a:t>+v</a:t>
              </a:r>
            </a:p>
          </p:txBody>
        </p:sp>
      </p:grpSp>
    </p:spTree>
    <p:extLst>
      <p:ext uri="{BB962C8B-B14F-4D97-AF65-F5344CB8AC3E}">
        <p14:creationId xmlns:p14="http://schemas.microsoft.com/office/powerpoint/2010/main" val="9567360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70FE776-F8C6-2DC2-55E9-D39181A4D7D5}"/>
              </a:ext>
            </a:extLst>
          </p:cNvPr>
          <p:cNvSpPr>
            <a:spLocks noGrp="1"/>
          </p:cNvSpPr>
          <p:nvPr>
            <p:ph idx="1"/>
          </p:nvPr>
        </p:nvSpPr>
        <p:spPr>
          <a:xfrm>
            <a:off x="609600" y="1441525"/>
            <a:ext cx="10972800" cy="3220350"/>
          </a:xfrm>
        </p:spPr>
        <p:txBody>
          <a:bodyPr>
            <a:normAutofit lnSpcReduction="10000"/>
          </a:bodyPr>
          <a:lstStyle/>
          <a:p>
            <a:r>
              <a:rPr lang="en-US" dirty="0"/>
              <a:t>We introduced commit versions in 0.18</a:t>
            </a:r>
          </a:p>
          <a:p>
            <a:r>
              <a:rPr lang="en-US" dirty="0"/>
              <a:t>Now you can do branches and tags with the </a:t>
            </a:r>
            <a:r>
              <a:rPr lang="en-US" sz="2000" dirty="0">
                <a:latin typeface="Monaco" pitchFamily="2" charset="77"/>
              </a:rPr>
              <a:t>git.</a:t>
            </a:r>
            <a:r>
              <a:rPr lang="en-US" dirty="0"/>
              <a:t> prefix:</a:t>
            </a:r>
          </a:p>
          <a:p>
            <a:endParaRPr lang="en-US" dirty="0"/>
          </a:p>
          <a:p>
            <a:endParaRPr lang="en-US" dirty="0"/>
          </a:p>
          <a:p>
            <a:endParaRPr lang="en-US" dirty="0"/>
          </a:p>
          <a:p>
            <a:r>
              <a:rPr lang="en-US" dirty="0"/>
              <a:t>You can also </a:t>
            </a:r>
            <a:r>
              <a:rPr lang="en-US" i="1" dirty="0"/>
              <a:t>force</a:t>
            </a:r>
            <a:r>
              <a:rPr lang="en-US" dirty="0"/>
              <a:t> Spack to interpret the commit as a concrete version:</a:t>
            </a:r>
          </a:p>
        </p:txBody>
      </p:sp>
      <p:sp>
        <p:nvSpPr>
          <p:cNvPr id="3" name="Title 2">
            <a:extLst>
              <a:ext uri="{FF2B5EF4-FFF2-40B4-BE49-F238E27FC236}">
                <a16:creationId xmlns:a16="http://schemas.microsoft.com/office/drawing/2014/main" id="{3167643F-2CC0-5668-EF96-598623444A2C}"/>
              </a:ext>
            </a:extLst>
          </p:cNvPr>
          <p:cNvSpPr>
            <a:spLocks noGrp="1"/>
          </p:cNvSpPr>
          <p:nvPr>
            <p:ph type="title"/>
          </p:nvPr>
        </p:nvSpPr>
        <p:spPr/>
        <p:txBody>
          <a:bodyPr/>
          <a:lstStyle/>
          <a:p>
            <a:r>
              <a:rPr lang="en-US" dirty="0"/>
              <a:t>We have improved git versioning in Spack</a:t>
            </a:r>
          </a:p>
        </p:txBody>
      </p:sp>
      <p:pic>
        <p:nvPicPr>
          <p:cNvPr id="5" name="Picture 4">
            <a:extLst>
              <a:ext uri="{FF2B5EF4-FFF2-40B4-BE49-F238E27FC236}">
                <a16:creationId xmlns:a16="http://schemas.microsoft.com/office/drawing/2014/main" id="{ABDEBE13-B037-4D39-DBBD-DD6608EBFCDB}"/>
              </a:ext>
            </a:extLst>
          </p:cNvPr>
          <p:cNvPicPr>
            <a:picLocks noChangeAspect="1"/>
          </p:cNvPicPr>
          <p:nvPr/>
        </p:nvPicPr>
        <p:blipFill>
          <a:blip r:embed="rId2"/>
          <a:stretch>
            <a:fillRect/>
          </a:stretch>
        </p:blipFill>
        <p:spPr>
          <a:xfrm>
            <a:off x="924674" y="2578816"/>
            <a:ext cx="8818224" cy="1316152"/>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BAB3F0D7-65BE-083C-5FE4-975AEBC7C1F8}"/>
              </a:ext>
            </a:extLst>
          </p:cNvPr>
          <p:cNvPicPr>
            <a:picLocks noChangeAspect="1"/>
          </p:cNvPicPr>
          <p:nvPr/>
        </p:nvPicPr>
        <p:blipFill>
          <a:blip r:embed="rId3"/>
          <a:stretch>
            <a:fillRect/>
          </a:stretch>
        </p:blipFill>
        <p:spPr>
          <a:xfrm>
            <a:off x="924674" y="4754341"/>
            <a:ext cx="7772400" cy="1509203"/>
          </a:xfrm>
          <a:prstGeom prst="rect">
            <a:avLst/>
          </a:prstGeom>
          <a:ln>
            <a:noFill/>
          </a:ln>
          <a:effectLst>
            <a:outerShdw blurRad="292100" dist="139700" dir="2700000" algn="tl" rotWithShape="0">
              <a:srgbClr val="333333">
                <a:alpha val="65000"/>
              </a:srgbClr>
            </a:outerShdw>
          </a:effectLst>
        </p:spPr>
      </p:pic>
      <p:pic>
        <p:nvPicPr>
          <p:cNvPr id="8" name="Picture 7">
            <a:extLst>
              <a:ext uri="{FF2B5EF4-FFF2-40B4-BE49-F238E27FC236}">
                <a16:creationId xmlns:a16="http://schemas.microsoft.com/office/drawing/2014/main" id="{CF81D04C-0881-EDCE-D34C-C76EFB9D50F0}"/>
              </a:ext>
            </a:extLst>
          </p:cNvPr>
          <p:cNvPicPr>
            <a:picLocks noChangeAspect="1"/>
          </p:cNvPicPr>
          <p:nvPr/>
        </p:nvPicPr>
        <p:blipFill>
          <a:blip r:embed="rId4"/>
          <a:stretch>
            <a:fillRect/>
          </a:stretch>
        </p:blipFill>
        <p:spPr>
          <a:xfrm>
            <a:off x="9927761" y="1623673"/>
            <a:ext cx="1805327" cy="1805327"/>
          </a:xfrm>
          <a:prstGeom prst="rect">
            <a:avLst/>
          </a:prstGeom>
        </p:spPr>
      </p:pic>
      <p:pic>
        <p:nvPicPr>
          <p:cNvPr id="9" name="Picture 8" descr="spack-logo.pdf">
            <a:extLst>
              <a:ext uri="{FF2B5EF4-FFF2-40B4-BE49-F238E27FC236}">
                <a16:creationId xmlns:a16="http://schemas.microsoft.com/office/drawing/2014/main" id="{830CF428-CAF0-B064-8448-8F9DF448492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23079" y="3703615"/>
            <a:ext cx="1810009" cy="180532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6791775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B544320-72DF-E24C-8ACF-852A9779FB21}"/>
              </a:ext>
            </a:extLst>
          </p:cNvPr>
          <p:cNvSpPr>
            <a:spLocks noGrp="1"/>
          </p:cNvSpPr>
          <p:nvPr>
            <p:ph idx="1"/>
          </p:nvPr>
        </p:nvSpPr>
        <p:spPr>
          <a:xfrm>
            <a:off x="609600" y="1441524"/>
            <a:ext cx="9983056" cy="4906889"/>
          </a:xfrm>
        </p:spPr>
        <p:txBody>
          <a:bodyPr/>
          <a:lstStyle/>
          <a:p>
            <a:r>
              <a:rPr lang="en-US" dirty="0"/>
              <a:t>HPE/Cray has added several features that allow the Cray Programming Environment (PE) to be used  in a module-less way:</a:t>
            </a:r>
          </a:p>
          <a:p>
            <a:pPr lvl="1"/>
            <a:r>
              <a:rPr lang="en-US" dirty="0"/>
              <a:t>Standalone Cray compiler drivers (</a:t>
            </a:r>
            <a:r>
              <a:rPr lang="en-US" sz="1800" dirty="0" err="1">
                <a:latin typeface="Monaco" pitchFamily="2" charset="77"/>
              </a:rPr>
              <a:t>craycc</a:t>
            </a:r>
            <a:r>
              <a:rPr lang="en-US" dirty="0"/>
              <a:t>, </a:t>
            </a:r>
            <a:r>
              <a:rPr lang="en-US" sz="1800" dirty="0" err="1">
                <a:latin typeface="Monaco" pitchFamily="2" charset="77"/>
              </a:rPr>
              <a:t>crayCC</a:t>
            </a:r>
            <a:r>
              <a:rPr lang="en-US" dirty="0"/>
              <a:t>, </a:t>
            </a:r>
            <a:r>
              <a:rPr lang="en-US" sz="1800" dirty="0" err="1">
                <a:latin typeface="Monaco" pitchFamily="2" charset="77"/>
              </a:rPr>
              <a:t>crayftn</a:t>
            </a:r>
            <a:r>
              <a:rPr lang="en-US" dirty="0"/>
              <a:t>)</a:t>
            </a:r>
          </a:p>
          <a:p>
            <a:pPr lvl="1"/>
            <a:r>
              <a:rPr lang="en-US" dirty="0"/>
              <a:t>Cray now includes MPI wrappers with cray-</a:t>
            </a:r>
            <a:r>
              <a:rPr lang="en-US" dirty="0" err="1"/>
              <a:t>mpich</a:t>
            </a:r>
            <a:r>
              <a:rPr lang="en-US" dirty="0"/>
              <a:t> (</a:t>
            </a:r>
            <a:r>
              <a:rPr lang="en-US" sz="1800" dirty="0" err="1">
                <a:latin typeface="Monaco" pitchFamily="2" charset="77"/>
              </a:rPr>
              <a:t>mpicc</a:t>
            </a:r>
            <a:r>
              <a:rPr lang="en-US" dirty="0"/>
              <a:t>, </a:t>
            </a:r>
            <a:r>
              <a:rPr lang="en-US" sz="1800" dirty="0" err="1">
                <a:latin typeface="Monaco" pitchFamily="2" charset="77"/>
              </a:rPr>
              <a:t>mpic</a:t>
            </a:r>
            <a:r>
              <a:rPr lang="en-US" sz="1800" dirty="0">
                <a:latin typeface="Monaco" pitchFamily="2" charset="77"/>
              </a:rPr>
              <a:t>++</a:t>
            </a:r>
            <a:r>
              <a:rPr lang="en-US" dirty="0"/>
              <a:t>, </a:t>
            </a:r>
            <a:r>
              <a:rPr lang="en-US" sz="1800" dirty="0" err="1">
                <a:latin typeface="Monaco" pitchFamily="2" charset="77"/>
              </a:rPr>
              <a:t>mpifc</a:t>
            </a:r>
            <a:r>
              <a:rPr lang="en-US" dirty="0"/>
              <a:t>, etc.)</a:t>
            </a:r>
          </a:p>
          <a:p>
            <a:r>
              <a:rPr lang="en-US" dirty="0"/>
              <a:t>Cray EX machines can be either </a:t>
            </a:r>
            <a:r>
              <a:rPr lang="en-US" dirty="0" err="1"/>
              <a:t>SuSE</a:t>
            </a:r>
            <a:r>
              <a:rPr lang="en-US" dirty="0"/>
              <a:t> or RHEL</a:t>
            </a:r>
          </a:p>
          <a:p>
            <a:pPr lvl="1"/>
            <a:r>
              <a:rPr lang="en-US" dirty="0"/>
              <a:t>Need to model the </a:t>
            </a:r>
            <a:r>
              <a:rPr lang="en-US" dirty="0" err="1"/>
              <a:t>linux</a:t>
            </a:r>
            <a:r>
              <a:rPr lang="en-US" dirty="0"/>
              <a:t> distribution used properly</a:t>
            </a:r>
          </a:p>
          <a:p>
            <a:r>
              <a:rPr lang="en-US" dirty="0"/>
              <a:t>Spack now treats Cray as just another Linux</a:t>
            </a:r>
          </a:p>
          <a:p>
            <a:pPr lvl="1"/>
            <a:r>
              <a:rPr lang="en-US" dirty="0"/>
              <a:t>Cray PE packages are a </a:t>
            </a:r>
            <a:r>
              <a:rPr lang="en-US" dirty="0" err="1"/>
              <a:t>mixin</a:t>
            </a:r>
            <a:endParaRPr lang="en-US" dirty="0"/>
          </a:p>
          <a:p>
            <a:pPr lvl="1"/>
            <a:r>
              <a:rPr lang="en-US" dirty="0"/>
              <a:t>Can be detected with:</a:t>
            </a:r>
          </a:p>
          <a:p>
            <a:pPr lvl="1"/>
            <a:endParaRPr lang="en-US" dirty="0"/>
          </a:p>
          <a:p>
            <a:pPr marL="342900" lvl="1" indent="0">
              <a:buNone/>
            </a:pPr>
            <a:r>
              <a:rPr lang="en-US" dirty="0">
                <a:latin typeface="Monaco" pitchFamily="2" charset="77"/>
              </a:rPr>
              <a:t>	</a:t>
            </a:r>
            <a:r>
              <a:rPr lang="en-US" dirty="0" err="1">
                <a:latin typeface="Monaco" pitchFamily="2" charset="77"/>
              </a:rPr>
              <a:t>spack</a:t>
            </a:r>
            <a:r>
              <a:rPr lang="en-US" dirty="0">
                <a:latin typeface="Monaco" pitchFamily="2" charset="77"/>
              </a:rPr>
              <a:t> external read-cray-manifest</a:t>
            </a:r>
          </a:p>
          <a:p>
            <a:r>
              <a:rPr lang="en-US" dirty="0"/>
              <a:t>Modules should no longer be required to build with PE externals!</a:t>
            </a:r>
          </a:p>
          <a:p>
            <a:pPr marL="342900" lvl="1" indent="0">
              <a:buNone/>
            </a:pPr>
            <a:endParaRPr lang="en-US" dirty="0">
              <a:latin typeface="Monaco" pitchFamily="2" charset="77"/>
            </a:endParaRPr>
          </a:p>
        </p:txBody>
      </p:sp>
      <p:sp>
        <p:nvSpPr>
          <p:cNvPr id="3" name="Title 2">
            <a:extLst>
              <a:ext uri="{FF2B5EF4-FFF2-40B4-BE49-F238E27FC236}">
                <a16:creationId xmlns:a16="http://schemas.microsoft.com/office/drawing/2014/main" id="{258D73AC-0C32-5F9C-BE91-59E9E3C79B7B}"/>
              </a:ext>
            </a:extLst>
          </p:cNvPr>
          <p:cNvSpPr>
            <a:spLocks noGrp="1"/>
          </p:cNvSpPr>
          <p:nvPr>
            <p:ph type="title"/>
          </p:nvPr>
        </p:nvSpPr>
        <p:spPr>
          <a:xfrm>
            <a:off x="609600" y="219514"/>
            <a:ext cx="11264900" cy="1008771"/>
          </a:xfrm>
        </p:spPr>
        <p:txBody>
          <a:bodyPr/>
          <a:lstStyle/>
          <a:p>
            <a:r>
              <a:rPr lang="en-US" dirty="0"/>
              <a:t>We are now treating Cray EX like Linux</a:t>
            </a:r>
          </a:p>
        </p:txBody>
      </p:sp>
    </p:spTree>
    <p:extLst>
      <p:ext uri="{BB962C8B-B14F-4D97-AF65-F5344CB8AC3E}">
        <p14:creationId xmlns:p14="http://schemas.microsoft.com/office/powerpoint/2010/main" val="760365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BE31271-EDA8-1648-936D-95403CE7C1EE}"/>
              </a:ext>
            </a:extLst>
          </p:cNvPr>
          <p:cNvSpPr/>
          <p:nvPr/>
        </p:nvSpPr>
        <p:spPr>
          <a:xfrm>
            <a:off x="11497" y="506362"/>
            <a:ext cx="1422594" cy="492308"/>
          </a:xfrm>
          <a:prstGeom prst="rect">
            <a:avLst/>
          </a:prstGeom>
          <a:solidFill>
            <a:srgbClr val="FFFFFF"/>
          </a:solidFill>
          <a:ln w="2540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60941" tIns="60941" rIns="60941" bIns="60941" numCol="1" spcCol="38100" rtlCol="0" anchor="ctr">
            <a:spAutoFit/>
          </a:bodyPr>
          <a:lstStyle/>
          <a:p>
            <a:pPr defTabSz="1218804" latinLnBrk="1" hangingPunct="0"/>
            <a:endParaRPr lang="en-US" sz="2399">
              <a:solidFill>
                <a:srgbClr val="000000"/>
              </a:solidFill>
              <a:latin typeface="+mj-lt"/>
              <a:ea typeface="+mj-ea"/>
              <a:cs typeface="+mj-cs"/>
              <a:sym typeface="Helvetica Neue"/>
            </a:endParaRPr>
          </a:p>
        </p:txBody>
      </p:sp>
      <p:pic>
        <p:nvPicPr>
          <p:cNvPr id="16" name="Picture 15" descr="spack-logo.pdf">
            <a:extLst>
              <a:ext uri="{FF2B5EF4-FFF2-40B4-BE49-F238E27FC236}">
                <a16:creationId xmlns:a16="http://schemas.microsoft.com/office/drawing/2014/main" id="{EF7499B5-D51F-E24D-BD91-3ED26F6CC45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05020" y="1558390"/>
            <a:ext cx="2482594" cy="2476174"/>
          </a:xfrm>
          <a:prstGeom prst="rect">
            <a:avLst/>
          </a:prstGeom>
        </p:spPr>
      </p:pic>
      <p:sp>
        <p:nvSpPr>
          <p:cNvPr id="26" name="Content Placeholder 1">
            <a:extLst>
              <a:ext uri="{FF2B5EF4-FFF2-40B4-BE49-F238E27FC236}">
                <a16:creationId xmlns:a16="http://schemas.microsoft.com/office/drawing/2014/main" id="{6E630118-00F9-064C-B347-54ACEE93EAF4}"/>
              </a:ext>
            </a:extLst>
          </p:cNvPr>
          <p:cNvSpPr txBox="1">
            <a:spLocks/>
          </p:cNvSpPr>
          <p:nvPr/>
        </p:nvSpPr>
        <p:spPr>
          <a:xfrm>
            <a:off x="192038" y="1269430"/>
            <a:ext cx="9320478" cy="4952413"/>
          </a:xfrm>
          <a:prstGeom prst="rect">
            <a:avLst/>
          </a:prstGeom>
        </p:spPr>
        <p:txBody>
          <a:bodyPr vert="horz" lIns="0" tIns="0" rIns="0" bIns="0" rtlCol="0">
            <a:normAutofit fontScale="85000" lnSpcReduction="20000"/>
          </a:bodyPr>
          <a:lstStyle>
            <a:lvl1pPr marL="0" indent="0" algn="ctr" rtl="0" eaLnBrk="1" latinLnBrk="0" hangingPunct="1">
              <a:spcBef>
                <a:spcPts val="1800"/>
              </a:spcBef>
              <a:spcAft>
                <a:spcPts val="0"/>
              </a:spcAft>
              <a:buClr>
                <a:schemeClr val="accent1">
                  <a:lumMod val="75000"/>
                </a:schemeClr>
              </a:buClr>
              <a:buSzPct val="90000"/>
              <a:buFont typeface="Wingdings" charset="2"/>
              <a:buNone/>
              <a:tabLst/>
              <a:defRPr kumimoji="0" sz="2400" b="0" kern="1200">
                <a:solidFill>
                  <a:schemeClr val="tx1"/>
                </a:solidFill>
                <a:latin typeface="Calibri" panose="020F0502020204030204" pitchFamily="34" charset="0"/>
                <a:ea typeface="+mn-ea"/>
                <a:cs typeface="Calibri" panose="020F0502020204030204" pitchFamily="34" charset="0"/>
              </a:defRPr>
            </a:lvl1pPr>
            <a:lvl2pPr marL="457200" indent="0" algn="ctr" rtl="0" eaLnBrk="1" latinLnBrk="0" hangingPunct="1">
              <a:spcBef>
                <a:spcPts val="0"/>
              </a:spcBef>
              <a:spcAft>
                <a:spcPts val="0"/>
              </a:spcAft>
              <a:buClrTx/>
              <a:buSzPct val="90000"/>
              <a:buFont typeface="Calibri" panose="020F0502020204030204" pitchFamily="34" charset="0"/>
              <a:buNone/>
              <a:defRPr kumimoji="0" sz="2000" kern="1200">
                <a:solidFill>
                  <a:schemeClr val="tx1"/>
                </a:solidFill>
                <a:latin typeface="Calibri" panose="020F0502020204030204" pitchFamily="34" charset="0"/>
                <a:ea typeface="+mn-ea"/>
                <a:cs typeface="Calibri" panose="020F0502020204030204" pitchFamily="34" charset="0"/>
              </a:defRPr>
            </a:lvl2pPr>
            <a:lvl3pPr marL="914400" indent="0" algn="ctr" rtl="0" eaLnBrk="1" latinLnBrk="0" hangingPunct="1">
              <a:spcBef>
                <a:spcPts val="0"/>
              </a:spcBef>
              <a:spcAft>
                <a:spcPts val="0"/>
              </a:spcAft>
              <a:buClrTx/>
              <a:buSzPct val="90000"/>
              <a:buFont typeface="Arial" panose="020B0604020202020204" pitchFamily="34" charset="0"/>
              <a:buNone/>
              <a:defRPr kumimoji="0" sz="1800" kern="1200">
                <a:solidFill>
                  <a:schemeClr val="tx1"/>
                </a:solidFill>
                <a:latin typeface="Calibri" panose="020F0502020204030204" pitchFamily="34" charset="0"/>
                <a:ea typeface="+mn-ea"/>
                <a:cs typeface="Calibri" panose="020F0502020204030204" pitchFamily="34" charset="0"/>
              </a:defRPr>
            </a:lvl3pPr>
            <a:lvl4pPr marL="1371600" indent="0" algn="ctr" rtl="0" eaLnBrk="1" latinLnBrk="0" hangingPunct="1">
              <a:spcBef>
                <a:spcPts val="0"/>
              </a:spcBef>
              <a:spcAft>
                <a:spcPts val="0"/>
              </a:spcAft>
              <a:buClrTx/>
              <a:buSzPct val="100000"/>
              <a:buFont typeface="Lucida Grande"/>
              <a:buNone/>
              <a:defRPr kumimoji="0" sz="1600" kern="1200">
                <a:solidFill>
                  <a:schemeClr val="tx1"/>
                </a:solidFill>
                <a:latin typeface="Calibri" panose="020F0502020204030204" pitchFamily="34" charset="0"/>
                <a:ea typeface="+mn-ea"/>
                <a:cs typeface="Calibri" panose="020F0502020204030204" pitchFamily="34" charset="0"/>
              </a:defRPr>
            </a:lvl4pPr>
            <a:lvl5pPr marL="1828800" indent="0" algn="ctr" rtl="0" eaLnBrk="1" latinLnBrk="0" hangingPunct="1">
              <a:spcBef>
                <a:spcPts val="0"/>
              </a:spcBef>
              <a:spcAft>
                <a:spcPts val="0"/>
              </a:spcAft>
              <a:buClrTx/>
              <a:buFont typeface="Arial"/>
              <a:buNone/>
              <a:tabLst>
                <a:tab pos="1200150" algn="l"/>
              </a:tabLst>
              <a:defRPr kumimoji="0" lang="en-US" sz="1600" kern="1200">
                <a:solidFill>
                  <a:schemeClr val="tx1"/>
                </a:solidFill>
                <a:latin typeface="Calibri" panose="020F0502020204030204" pitchFamily="34" charset="0"/>
                <a:ea typeface="+mn-ea"/>
                <a:cs typeface="Calibri" panose="020F0502020204030204" pitchFamily="34" charset="0"/>
              </a:defRPr>
            </a:lvl5pPr>
            <a:lvl6pPr marL="2286000" indent="0" algn="ctr" rtl="0" eaLnBrk="1" latinLnBrk="0" hangingPunct="1">
              <a:spcBef>
                <a:spcPct val="20000"/>
              </a:spcBef>
              <a:buClr>
                <a:schemeClr val="accent6"/>
              </a:buClr>
              <a:buSzPct val="100000"/>
              <a:buFont typeface="Wingdings 2"/>
              <a:buNone/>
              <a:defRPr kumimoji="0" sz="1600" kern="1200">
                <a:solidFill>
                  <a:schemeClr val="tx1"/>
                </a:solidFill>
                <a:latin typeface="+mn-lt"/>
                <a:ea typeface="+mn-ea"/>
                <a:cs typeface="+mn-cs"/>
              </a:defRPr>
            </a:lvl6pPr>
            <a:lvl7pPr marL="2743200" indent="0" algn="ctr" rtl="0" eaLnBrk="1" latinLnBrk="0" hangingPunct="1">
              <a:spcBef>
                <a:spcPct val="20000"/>
              </a:spcBef>
              <a:buClr>
                <a:schemeClr val="accent1"/>
              </a:buClr>
              <a:buSzPct val="100000"/>
              <a:buFont typeface="Wingdings 2"/>
              <a:buNone/>
              <a:defRPr kumimoji="0" sz="1600" kern="1200">
                <a:solidFill>
                  <a:schemeClr val="tx1"/>
                </a:solidFill>
                <a:latin typeface="+mn-lt"/>
                <a:ea typeface="+mn-ea"/>
                <a:cs typeface="+mn-cs"/>
              </a:defRPr>
            </a:lvl7pPr>
            <a:lvl8pPr marL="3200400" indent="0" algn="ctr" rtl="0" eaLnBrk="1" latinLnBrk="0" hangingPunct="1">
              <a:spcBef>
                <a:spcPct val="20000"/>
              </a:spcBef>
              <a:buClr>
                <a:schemeClr val="accent2"/>
              </a:buClr>
              <a:buFont typeface="Wingdings 2" pitchFamily="18" charset="2"/>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3"/>
              </a:buClr>
              <a:buFont typeface="Wingdings 2" pitchFamily="18" charset="2"/>
              <a:buNone/>
              <a:defRPr kumimoji="0" sz="1600" kern="1200" baseline="0">
                <a:solidFill>
                  <a:schemeClr val="tx1"/>
                </a:solidFill>
                <a:latin typeface="+mn-lt"/>
                <a:ea typeface="+mn-ea"/>
                <a:cs typeface="+mn-cs"/>
              </a:defRPr>
            </a:lvl9pPr>
          </a:lstStyle>
          <a:p>
            <a:pPr marL="238048" indent="-179330" algn="l" defTabSz="914103">
              <a:spcBef>
                <a:spcPts val="0"/>
              </a:spcBef>
              <a:buFont typeface="Arial" panose="020B0604020202020204" pitchFamily="34" charset="0"/>
              <a:buChar char="•"/>
            </a:pPr>
            <a:r>
              <a:rPr lang="en-US" sz="2399" dirty="0" err="1"/>
              <a:t>Spack</a:t>
            </a:r>
            <a:r>
              <a:rPr lang="en-US" sz="2399" dirty="0"/>
              <a:t> automates the build and installation of scientific software</a:t>
            </a:r>
          </a:p>
          <a:p>
            <a:pPr marL="238048" indent="-179330" algn="l" defTabSz="914103">
              <a:spcBef>
                <a:spcPts val="0"/>
              </a:spcBef>
              <a:buFont typeface="Arial" panose="020B0604020202020204" pitchFamily="34" charset="0"/>
              <a:buChar char="•"/>
            </a:pPr>
            <a:endParaRPr lang="en-US" sz="2399" dirty="0"/>
          </a:p>
          <a:p>
            <a:pPr marL="238048" indent="-179330" algn="l" defTabSz="914103">
              <a:spcBef>
                <a:spcPts val="0"/>
              </a:spcBef>
              <a:buFont typeface="Arial" panose="020B0604020202020204" pitchFamily="34" charset="0"/>
              <a:buChar char="•"/>
            </a:pPr>
            <a:r>
              <a:rPr lang="en-US" sz="2399" dirty="0"/>
              <a:t>Packages are </a:t>
            </a:r>
            <a:r>
              <a:rPr lang="en-US" sz="2399" i="1" dirty="0"/>
              <a:t>parameterized, </a:t>
            </a:r>
            <a:r>
              <a:rPr lang="en-US" sz="2399" dirty="0"/>
              <a:t>so that users can easily tweak and tune configuration</a:t>
            </a:r>
          </a:p>
          <a:p>
            <a:pPr marL="238048" indent="-179330" algn="l" defTabSz="914103">
              <a:spcBef>
                <a:spcPts val="0"/>
              </a:spcBef>
              <a:buFont typeface="Arial" panose="020B0604020202020204" pitchFamily="34" charset="0"/>
              <a:buChar char="•"/>
            </a:pPr>
            <a:endParaRPr lang="en-US" sz="2399" dirty="0"/>
          </a:p>
          <a:p>
            <a:pPr marL="238048" indent="-179330" algn="l" defTabSz="914103">
              <a:spcBef>
                <a:spcPts val="0"/>
              </a:spcBef>
              <a:buFont typeface="Arial" panose="020B0604020202020204" pitchFamily="34" charset="0"/>
              <a:buChar char="•"/>
            </a:pPr>
            <a:endParaRPr lang="en-US" sz="2399" dirty="0"/>
          </a:p>
          <a:p>
            <a:pPr marL="238048" indent="-179330" algn="l" defTabSz="914103">
              <a:spcBef>
                <a:spcPts val="0"/>
              </a:spcBef>
              <a:buFont typeface="Arial" panose="020B0604020202020204" pitchFamily="34" charset="0"/>
              <a:buChar char="•"/>
            </a:pPr>
            <a:endParaRPr lang="en-US" sz="2399" dirty="0"/>
          </a:p>
          <a:p>
            <a:pPr marL="238048" indent="-179330" algn="l" defTabSz="914103">
              <a:spcBef>
                <a:spcPts val="0"/>
              </a:spcBef>
              <a:buFont typeface="Arial" panose="020B0604020202020204" pitchFamily="34" charset="0"/>
              <a:buChar char="•"/>
            </a:pPr>
            <a:endParaRPr lang="en-US" sz="2399" dirty="0"/>
          </a:p>
          <a:p>
            <a:pPr marL="238048" indent="-179330" algn="l" defTabSz="914103">
              <a:spcBef>
                <a:spcPts val="0"/>
              </a:spcBef>
              <a:buFont typeface="Arial" panose="020B0604020202020204" pitchFamily="34" charset="0"/>
              <a:buChar char="•"/>
            </a:pPr>
            <a:endParaRPr lang="en-US" sz="2399" dirty="0"/>
          </a:p>
          <a:p>
            <a:pPr marL="238048" indent="-179330" algn="l" defTabSz="914103">
              <a:spcBef>
                <a:spcPts val="0"/>
              </a:spcBef>
              <a:buFont typeface="Arial" panose="020B0604020202020204" pitchFamily="34" charset="0"/>
              <a:buChar char="•"/>
            </a:pPr>
            <a:endParaRPr lang="en-US" sz="2399" dirty="0"/>
          </a:p>
          <a:p>
            <a:pPr marL="238048" indent="-179330" algn="l" defTabSz="914103">
              <a:spcBef>
                <a:spcPts val="0"/>
              </a:spcBef>
              <a:buFont typeface="Arial" panose="020B0604020202020204" pitchFamily="34" charset="0"/>
              <a:buChar char="•"/>
            </a:pPr>
            <a:endParaRPr lang="en-US" sz="2399" dirty="0"/>
          </a:p>
          <a:p>
            <a:pPr marL="238048" indent="-179330" algn="l" defTabSz="914103">
              <a:spcBef>
                <a:spcPts val="0"/>
              </a:spcBef>
              <a:buFont typeface="Arial" panose="020B0604020202020204" pitchFamily="34" charset="0"/>
              <a:buChar char="•"/>
            </a:pPr>
            <a:endParaRPr lang="en-US" sz="2399" dirty="0"/>
          </a:p>
          <a:p>
            <a:pPr marL="238048" indent="-179330" algn="l" defTabSz="914103">
              <a:spcBef>
                <a:spcPts val="0"/>
              </a:spcBef>
              <a:buFont typeface="Arial" panose="020B0604020202020204" pitchFamily="34" charset="0"/>
              <a:buChar char="•"/>
            </a:pPr>
            <a:endParaRPr lang="en-US" sz="2399" dirty="0"/>
          </a:p>
          <a:p>
            <a:pPr marL="238048" indent="-179330" algn="l" defTabSz="914103">
              <a:spcBef>
                <a:spcPts val="0"/>
              </a:spcBef>
              <a:buFont typeface="Arial" panose="020B0604020202020204" pitchFamily="34" charset="0"/>
              <a:buChar char="•"/>
            </a:pPr>
            <a:endParaRPr lang="en-US" sz="2399" dirty="0"/>
          </a:p>
          <a:p>
            <a:pPr marL="238048" indent="-179330" algn="l" defTabSz="914103">
              <a:spcBef>
                <a:spcPts val="0"/>
              </a:spcBef>
              <a:buFont typeface="Arial" panose="020B0604020202020204" pitchFamily="34" charset="0"/>
              <a:buChar char="•"/>
            </a:pPr>
            <a:endParaRPr lang="en-US" sz="2399" dirty="0"/>
          </a:p>
          <a:p>
            <a:pPr marL="238048" indent="-179330" algn="l" defTabSz="914103">
              <a:spcBef>
                <a:spcPts val="0"/>
              </a:spcBef>
              <a:buFont typeface="Arial" panose="020B0604020202020204" pitchFamily="34" charset="0"/>
              <a:buChar char="•"/>
            </a:pPr>
            <a:r>
              <a:rPr lang="en-US" sz="2399" dirty="0"/>
              <a:t>Ease of use of mainstream tools, with flexibility needed for HPC</a:t>
            </a:r>
          </a:p>
          <a:p>
            <a:pPr marL="238048" indent="-179330" algn="l" defTabSz="914103">
              <a:spcBef>
                <a:spcPts val="0"/>
              </a:spcBef>
              <a:buFont typeface="Arial" panose="020B0604020202020204" pitchFamily="34" charset="0"/>
              <a:buChar char="•"/>
            </a:pPr>
            <a:endParaRPr lang="en-US" sz="2399" dirty="0"/>
          </a:p>
          <a:p>
            <a:pPr marL="238048" indent="-179330" algn="l" defTabSz="914103">
              <a:spcBef>
                <a:spcPts val="0"/>
              </a:spcBef>
              <a:buFont typeface="Arial" panose="020B0604020202020204" pitchFamily="34" charset="0"/>
              <a:buChar char="•"/>
            </a:pPr>
            <a:r>
              <a:rPr lang="en-US" sz="2399" dirty="0"/>
              <a:t>In addition to CLI, </a:t>
            </a:r>
            <a:r>
              <a:rPr lang="en-US" sz="2399" dirty="0" err="1"/>
              <a:t>Spack</a:t>
            </a:r>
            <a:r>
              <a:rPr lang="en-US" sz="2399" dirty="0"/>
              <a:t> also:</a:t>
            </a:r>
          </a:p>
          <a:p>
            <a:pPr marL="695110" lvl="1" indent="-179330" algn="l" defTabSz="914103">
              <a:buFont typeface="Arial" panose="020B0604020202020204" pitchFamily="34" charset="0"/>
              <a:buChar char="•"/>
            </a:pPr>
            <a:r>
              <a:rPr lang="en-US" sz="1999" dirty="0"/>
              <a:t>Generates (but does </a:t>
            </a:r>
            <a:r>
              <a:rPr lang="en-US" sz="1999" b="1" dirty="0"/>
              <a:t>not </a:t>
            </a:r>
            <a:r>
              <a:rPr lang="en-US" sz="1999" dirty="0"/>
              <a:t>require) </a:t>
            </a:r>
            <a:r>
              <a:rPr lang="en-US" sz="1999" i="1" dirty="0"/>
              <a:t>modules</a:t>
            </a:r>
          </a:p>
          <a:p>
            <a:pPr marL="695110" lvl="1" indent="-179330" algn="l" defTabSz="914103">
              <a:buFont typeface="Arial" panose="020B0604020202020204" pitchFamily="34" charset="0"/>
              <a:buChar char="•"/>
            </a:pPr>
            <a:r>
              <a:rPr lang="en-US" sz="1999" dirty="0"/>
              <a:t>Allows </a:t>
            </a:r>
            <a:r>
              <a:rPr lang="en-US" sz="1999" dirty="0" err="1"/>
              <a:t>conda</a:t>
            </a:r>
            <a:r>
              <a:rPr lang="en-US" sz="1999" dirty="0"/>
              <a:t>/</a:t>
            </a:r>
            <a:r>
              <a:rPr lang="en-US" sz="1999" dirty="0" err="1"/>
              <a:t>virtualenv</a:t>
            </a:r>
            <a:r>
              <a:rPr lang="en-US" sz="1999" dirty="0"/>
              <a:t>-like </a:t>
            </a:r>
            <a:r>
              <a:rPr lang="en-US" sz="1999" i="1" dirty="0"/>
              <a:t>environments</a:t>
            </a:r>
            <a:endParaRPr lang="en-US" sz="1999" dirty="0"/>
          </a:p>
          <a:p>
            <a:pPr marL="695110" lvl="1" indent="-179330" algn="l" defTabSz="914103">
              <a:buFont typeface="Arial" panose="020B0604020202020204" pitchFamily="34" charset="0"/>
              <a:buChar char="•"/>
            </a:pPr>
            <a:r>
              <a:rPr lang="en-US" sz="1999" dirty="0"/>
              <a:t>Provides many </a:t>
            </a:r>
            <a:r>
              <a:rPr lang="en-US" sz="1999" dirty="0" err="1"/>
              <a:t>devops</a:t>
            </a:r>
            <a:r>
              <a:rPr lang="en-US" sz="1999" dirty="0"/>
              <a:t> features (CI, container generation, more)</a:t>
            </a:r>
          </a:p>
        </p:txBody>
      </p:sp>
      <p:sp>
        <p:nvSpPr>
          <p:cNvPr id="28" name="TextBox 27">
            <a:extLst>
              <a:ext uri="{FF2B5EF4-FFF2-40B4-BE49-F238E27FC236}">
                <a16:creationId xmlns:a16="http://schemas.microsoft.com/office/drawing/2014/main" id="{2A361CAE-70CD-194B-AA77-4A2FFCFEED80}"/>
              </a:ext>
            </a:extLst>
          </p:cNvPr>
          <p:cNvSpPr txBox="1"/>
          <p:nvPr/>
        </p:nvSpPr>
        <p:spPr>
          <a:xfrm>
            <a:off x="538004" y="3597761"/>
            <a:ext cx="7616608" cy="785424"/>
          </a:xfrm>
          <a:prstGeom prst="rect">
            <a:avLst/>
          </a:prstGeom>
          <a:solidFill>
            <a:srgbClr val="FFFFFF"/>
          </a:solidFill>
          <a:ln>
            <a:solidFill>
              <a:schemeClr val="tx1"/>
            </a:solidFill>
          </a:ln>
          <a:effectLst>
            <a:outerShdw blurRad="50800" dist="76200" dir="2700000" algn="tl" rotWithShape="0">
              <a:prstClr val="black">
                <a:alpha val="40000"/>
              </a:prstClr>
            </a:outerShdw>
          </a:effectLst>
        </p:spPr>
        <p:txBody>
          <a:bodyPr wrap="square" lIns="274249" tIns="91416" rIns="274249" bIns="91416" numCol="2" rtlCol="0">
            <a:spAutoFit/>
          </a:bodyPr>
          <a:lstStyle/>
          <a:p>
            <a:pPr>
              <a:lnSpc>
                <a:spcPct val="130000"/>
              </a:lnSpc>
            </a:pPr>
            <a:r>
              <a:rPr lang="en-US" sz="1000" dirty="0">
                <a:solidFill>
                  <a:schemeClr val="tx2">
                    <a:lumMod val="75000"/>
                  </a:schemeClr>
                </a:solidFill>
                <a:latin typeface="Menlo Regular"/>
                <a:cs typeface="Menlo Regular"/>
              </a:rPr>
              <a:t>$</a:t>
            </a:r>
            <a:r>
              <a:rPr lang="en-US" sz="1000" dirty="0">
                <a:latin typeface="Menlo Regular"/>
                <a:cs typeface="Menlo Regular"/>
              </a:rPr>
              <a:t> </a:t>
            </a:r>
            <a:r>
              <a:rPr lang="en-US" sz="1000" dirty="0" err="1">
                <a:latin typeface="Menlo Regular"/>
                <a:cs typeface="Menlo Regular"/>
              </a:rPr>
              <a:t>spack</a:t>
            </a:r>
            <a:r>
              <a:rPr lang="en-US" sz="1000" dirty="0">
                <a:latin typeface="Menlo Regular"/>
                <a:cs typeface="Menlo Regular"/>
              </a:rPr>
              <a:t> install </a:t>
            </a:r>
            <a:r>
              <a:rPr lang="en-US" sz="1000" dirty="0">
                <a:solidFill>
                  <a:srgbClr val="000000"/>
                </a:solidFill>
                <a:latin typeface="Menlo Regular"/>
                <a:cs typeface="Menlo Regular"/>
              </a:rPr>
              <a:t>hdf5</a:t>
            </a:r>
            <a:r>
              <a:rPr lang="en-US" sz="1000" dirty="0">
                <a:solidFill>
                  <a:srgbClr val="009DD9"/>
                </a:solidFill>
                <a:latin typeface="Menlo Regular"/>
                <a:cs typeface="Menlo Regular"/>
              </a:rPr>
              <a:t>@1.10.5</a:t>
            </a:r>
            <a:endParaRPr lang="en-US" sz="1000" dirty="0">
              <a:latin typeface="Menlo Regular"/>
              <a:cs typeface="Menlo Regular"/>
            </a:endParaRPr>
          </a:p>
          <a:p>
            <a:pPr>
              <a:lnSpc>
                <a:spcPct val="130000"/>
              </a:lnSpc>
            </a:pPr>
            <a:r>
              <a:rPr lang="en-US" sz="1000" dirty="0">
                <a:solidFill>
                  <a:srgbClr val="03495C"/>
                </a:solidFill>
                <a:latin typeface="Menlo Regular"/>
                <a:cs typeface="Menlo Regular"/>
              </a:rPr>
              <a:t>$</a:t>
            </a:r>
            <a:r>
              <a:rPr lang="en-US" sz="1000" dirty="0">
                <a:latin typeface="Menlo Regular"/>
                <a:cs typeface="Menlo Regular"/>
              </a:rPr>
              <a:t> </a:t>
            </a:r>
            <a:r>
              <a:rPr lang="en-US" sz="1000" dirty="0" err="1">
                <a:latin typeface="Menlo Regular"/>
                <a:cs typeface="Menlo Regular"/>
              </a:rPr>
              <a:t>spack</a:t>
            </a:r>
            <a:r>
              <a:rPr lang="en-US" sz="1000" dirty="0">
                <a:latin typeface="Menlo Regular"/>
                <a:cs typeface="Menlo Regular"/>
              </a:rPr>
              <a:t> install </a:t>
            </a:r>
            <a:r>
              <a:rPr lang="en-US" sz="1000" dirty="0">
                <a:solidFill>
                  <a:srgbClr val="000000"/>
                </a:solidFill>
                <a:latin typeface="Menlo Regular"/>
                <a:cs typeface="Menlo Regular"/>
              </a:rPr>
              <a:t>hdf5</a:t>
            </a:r>
            <a:r>
              <a:rPr lang="en-US" sz="1000" dirty="0">
                <a:solidFill>
                  <a:srgbClr val="009DD9"/>
                </a:solidFill>
                <a:latin typeface="Menlo Regular"/>
                <a:cs typeface="Menlo Regular"/>
              </a:rPr>
              <a:t>@1.10.5</a:t>
            </a:r>
            <a:r>
              <a:rPr lang="en-US" sz="1000" dirty="0">
                <a:latin typeface="Menlo Regular"/>
                <a:cs typeface="Menlo Regular"/>
              </a:rPr>
              <a:t> </a:t>
            </a:r>
            <a:r>
              <a:rPr lang="en-US" sz="1000" dirty="0">
                <a:solidFill>
                  <a:srgbClr val="D31A17"/>
                </a:solidFill>
                <a:latin typeface="Menlo Regular"/>
                <a:cs typeface="Menlo Regular"/>
              </a:rPr>
              <a:t>%clang@6.0</a:t>
            </a:r>
          </a:p>
          <a:p>
            <a:pPr>
              <a:lnSpc>
                <a:spcPct val="130000"/>
              </a:lnSpc>
            </a:pPr>
            <a:r>
              <a:rPr lang="en-US" sz="1000" dirty="0">
                <a:solidFill>
                  <a:srgbClr val="03495C"/>
                </a:solidFill>
                <a:latin typeface="Menlo Regular"/>
                <a:cs typeface="Menlo Regular"/>
              </a:rPr>
              <a:t>$</a:t>
            </a:r>
            <a:r>
              <a:rPr lang="en-US" sz="1000" dirty="0">
                <a:latin typeface="Menlo Regular"/>
                <a:cs typeface="Menlo Regular"/>
              </a:rPr>
              <a:t> </a:t>
            </a:r>
            <a:r>
              <a:rPr lang="en-US" sz="1000" dirty="0" err="1">
                <a:latin typeface="Menlo Regular"/>
                <a:cs typeface="Menlo Regular"/>
              </a:rPr>
              <a:t>spack</a:t>
            </a:r>
            <a:r>
              <a:rPr lang="en-US" sz="1000" dirty="0">
                <a:latin typeface="Menlo Regular"/>
                <a:cs typeface="Menlo Regular"/>
              </a:rPr>
              <a:t> install </a:t>
            </a:r>
            <a:r>
              <a:rPr lang="en-US" sz="1000" dirty="0">
                <a:solidFill>
                  <a:srgbClr val="000000"/>
                </a:solidFill>
                <a:latin typeface="Menlo Regular"/>
                <a:cs typeface="Menlo Regular"/>
              </a:rPr>
              <a:t>hdf5</a:t>
            </a:r>
            <a:r>
              <a:rPr lang="en-US" sz="1000" dirty="0">
                <a:solidFill>
                  <a:srgbClr val="009DD9"/>
                </a:solidFill>
                <a:latin typeface="Menlo Regular"/>
                <a:cs typeface="Menlo Regular"/>
              </a:rPr>
              <a:t>@1.10.5 </a:t>
            </a:r>
            <a:r>
              <a:rPr lang="en-US" sz="1000" dirty="0">
                <a:solidFill>
                  <a:srgbClr val="008000"/>
                </a:solidFill>
                <a:latin typeface="Menlo Regular"/>
                <a:cs typeface="Menlo Regular"/>
              </a:rPr>
              <a:t>+</a:t>
            </a:r>
            <a:r>
              <a:rPr lang="en-US" sz="1000" dirty="0" err="1">
                <a:solidFill>
                  <a:srgbClr val="008000"/>
                </a:solidFill>
                <a:latin typeface="Menlo Regular"/>
                <a:cs typeface="Menlo Regular"/>
              </a:rPr>
              <a:t>threadssafe</a:t>
            </a:r>
            <a:endParaRPr lang="en-US" sz="1000" dirty="0">
              <a:solidFill>
                <a:srgbClr val="03495C"/>
              </a:solidFill>
              <a:latin typeface="Menlo Regular"/>
              <a:cs typeface="Menlo Regular"/>
            </a:endParaRPr>
          </a:p>
          <a:p>
            <a:pPr>
              <a:lnSpc>
                <a:spcPct val="130000"/>
              </a:lnSpc>
            </a:pPr>
            <a:r>
              <a:rPr lang="en-US" sz="1000" dirty="0">
                <a:solidFill>
                  <a:srgbClr val="03495C"/>
                </a:solidFill>
                <a:latin typeface="Menlo Regular"/>
                <a:cs typeface="Menlo Regular"/>
              </a:rPr>
              <a:t>$</a:t>
            </a:r>
            <a:r>
              <a:rPr lang="en-US" sz="1000" dirty="0">
                <a:latin typeface="Menlo Regular"/>
                <a:cs typeface="Menlo Regular"/>
              </a:rPr>
              <a:t> </a:t>
            </a:r>
            <a:r>
              <a:rPr lang="en-US" sz="1000" dirty="0" err="1">
                <a:latin typeface="Menlo Regular"/>
                <a:cs typeface="Menlo Regular"/>
              </a:rPr>
              <a:t>spack</a:t>
            </a:r>
            <a:r>
              <a:rPr lang="en-US" sz="1000" dirty="0">
                <a:latin typeface="Menlo Regular"/>
                <a:cs typeface="Menlo Regular"/>
              </a:rPr>
              <a:t> install </a:t>
            </a:r>
            <a:r>
              <a:rPr lang="en-US" sz="1000" dirty="0">
                <a:solidFill>
                  <a:srgbClr val="000000"/>
                </a:solidFill>
                <a:latin typeface="Menlo Regular"/>
                <a:cs typeface="Menlo Regular"/>
              </a:rPr>
              <a:t>hdf5</a:t>
            </a:r>
            <a:r>
              <a:rPr lang="en-US" sz="1000" dirty="0">
                <a:solidFill>
                  <a:srgbClr val="009DD9"/>
                </a:solidFill>
                <a:latin typeface="Menlo Regular"/>
                <a:cs typeface="Menlo Regular"/>
              </a:rPr>
              <a:t>@1.10.5</a:t>
            </a:r>
            <a:r>
              <a:rPr lang="en-US" sz="1000" dirty="0">
                <a:latin typeface="Menlo Regular"/>
                <a:cs typeface="Menlo Regular"/>
              </a:rPr>
              <a:t> </a:t>
            </a:r>
            <a:r>
              <a:rPr lang="en-US" sz="1000" dirty="0" err="1">
                <a:solidFill>
                  <a:srgbClr val="660066"/>
                </a:solidFill>
                <a:latin typeface="Menlo Regular"/>
                <a:cs typeface="Menlo Regular"/>
              </a:rPr>
              <a:t>cppflags</a:t>
            </a:r>
            <a:r>
              <a:rPr lang="en-US" sz="1000" dirty="0">
                <a:solidFill>
                  <a:srgbClr val="660066"/>
                </a:solidFill>
                <a:latin typeface="Menlo Regular"/>
                <a:cs typeface="Menlo Regular"/>
              </a:rPr>
              <a:t>="-O3 –g3"</a:t>
            </a:r>
            <a:endParaRPr lang="en-US" sz="1000" dirty="0">
              <a:latin typeface="Menlo Regular"/>
              <a:cs typeface="Menlo Regular"/>
            </a:endParaRPr>
          </a:p>
          <a:p>
            <a:pPr>
              <a:lnSpc>
                <a:spcPct val="130000"/>
              </a:lnSpc>
            </a:pPr>
            <a:r>
              <a:rPr lang="en-US" sz="1000" dirty="0">
                <a:solidFill>
                  <a:srgbClr val="03495C"/>
                </a:solidFill>
                <a:latin typeface="Menlo Regular"/>
                <a:cs typeface="Menlo Regular"/>
              </a:rPr>
              <a:t>$</a:t>
            </a:r>
            <a:r>
              <a:rPr lang="en-US" sz="1000" dirty="0">
                <a:latin typeface="Menlo Regular"/>
                <a:cs typeface="Menlo Regular"/>
              </a:rPr>
              <a:t> </a:t>
            </a:r>
            <a:r>
              <a:rPr lang="en-US" sz="1000" dirty="0" err="1">
                <a:latin typeface="Menlo Regular"/>
                <a:cs typeface="Menlo Regular"/>
              </a:rPr>
              <a:t>spack</a:t>
            </a:r>
            <a:r>
              <a:rPr lang="en-US" sz="1000" dirty="0">
                <a:latin typeface="Menlo Regular"/>
                <a:cs typeface="Menlo Regular"/>
              </a:rPr>
              <a:t> install </a:t>
            </a:r>
            <a:r>
              <a:rPr lang="en-US" sz="1000" dirty="0">
                <a:solidFill>
                  <a:srgbClr val="000000"/>
                </a:solidFill>
                <a:latin typeface="Menlo Regular"/>
                <a:cs typeface="Menlo Regular"/>
              </a:rPr>
              <a:t>hdf5</a:t>
            </a:r>
            <a:r>
              <a:rPr lang="en-US" sz="1000" dirty="0">
                <a:solidFill>
                  <a:srgbClr val="009DD9"/>
                </a:solidFill>
                <a:latin typeface="Menlo Regular"/>
                <a:cs typeface="Menlo Regular"/>
              </a:rPr>
              <a:t>@1.10.5</a:t>
            </a:r>
            <a:r>
              <a:rPr lang="en-US" sz="1000" dirty="0">
                <a:latin typeface="Menlo Regular"/>
                <a:cs typeface="Menlo Regular"/>
              </a:rPr>
              <a:t> </a:t>
            </a:r>
            <a:r>
              <a:rPr lang="en-US" sz="1000" dirty="0">
                <a:solidFill>
                  <a:schemeClr val="accent6">
                    <a:lumMod val="75000"/>
                  </a:schemeClr>
                </a:solidFill>
                <a:latin typeface="Menlo Regular"/>
                <a:cs typeface="Menlo Regular"/>
              </a:rPr>
              <a:t>target=</a:t>
            </a:r>
            <a:r>
              <a:rPr lang="en-US" sz="1000" dirty="0" err="1">
                <a:solidFill>
                  <a:schemeClr val="accent6">
                    <a:lumMod val="75000"/>
                  </a:schemeClr>
                </a:solidFill>
                <a:latin typeface="Menlo Regular"/>
                <a:cs typeface="Menlo Regular"/>
              </a:rPr>
              <a:t>haswell</a:t>
            </a:r>
            <a:endParaRPr lang="en-US" sz="1000" dirty="0">
              <a:latin typeface="Menlo Regular"/>
              <a:cs typeface="Menlo Regular"/>
            </a:endParaRPr>
          </a:p>
          <a:p>
            <a:pPr>
              <a:lnSpc>
                <a:spcPct val="130000"/>
              </a:lnSpc>
            </a:pPr>
            <a:r>
              <a:rPr lang="en-US" sz="1000" dirty="0">
                <a:solidFill>
                  <a:srgbClr val="03495C"/>
                </a:solidFill>
                <a:latin typeface="Menlo Regular"/>
                <a:cs typeface="Menlo Regular"/>
              </a:rPr>
              <a:t>$</a:t>
            </a:r>
            <a:r>
              <a:rPr lang="en-US" sz="1000" dirty="0">
                <a:latin typeface="Menlo Regular"/>
                <a:cs typeface="Menlo Regular"/>
              </a:rPr>
              <a:t> </a:t>
            </a:r>
            <a:r>
              <a:rPr lang="en-US" sz="1000" dirty="0" err="1">
                <a:latin typeface="Menlo Regular"/>
                <a:cs typeface="Menlo Regular"/>
              </a:rPr>
              <a:t>spack</a:t>
            </a:r>
            <a:r>
              <a:rPr lang="en-US" sz="1000" dirty="0">
                <a:latin typeface="Menlo Regular"/>
                <a:cs typeface="Menlo Regular"/>
              </a:rPr>
              <a:t> install </a:t>
            </a:r>
            <a:r>
              <a:rPr lang="en-US" sz="1000" dirty="0">
                <a:solidFill>
                  <a:srgbClr val="000000"/>
                </a:solidFill>
                <a:latin typeface="Menlo Regular"/>
                <a:cs typeface="Menlo Regular"/>
              </a:rPr>
              <a:t>hdf5</a:t>
            </a:r>
            <a:r>
              <a:rPr lang="en-US" sz="1000" dirty="0">
                <a:solidFill>
                  <a:srgbClr val="009DD9"/>
                </a:solidFill>
                <a:latin typeface="Menlo Regular"/>
                <a:cs typeface="Menlo Regular"/>
              </a:rPr>
              <a:t>@1.10.5 </a:t>
            </a:r>
            <a:r>
              <a:rPr lang="en-US" sz="1000" dirty="0">
                <a:solidFill>
                  <a:srgbClr val="008000"/>
                </a:solidFill>
                <a:latin typeface="Menlo Regular"/>
                <a:cs typeface="Menlo Regular"/>
              </a:rPr>
              <a:t>+</a:t>
            </a:r>
            <a:r>
              <a:rPr lang="en-US" sz="1000" dirty="0" err="1">
                <a:solidFill>
                  <a:srgbClr val="008000"/>
                </a:solidFill>
                <a:latin typeface="Menlo Regular"/>
                <a:cs typeface="Menlo Regular"/>
              </a:rPr>
              <a:t>mpi</a:t>
            </a:r>
            <a:r>
              <a:rPr lang="en-US" sz="1000" dirty="0">
                <a:latin typeface="Menlo Regular"/>
                <a:cs typeface="Menlo Regular"/>
              </a:rPr>
              <a:t> ^mpich</a:t>
            </a:r>
            <a:r>
              <a:rPr lang="en-US" sz="1000" dirty="0">
                <a:solidFill>
                  <a:srgbClr val="009DD9"/>
                </a:solidFill>
                <a:latin typeface="Menlo Regular"/>
                <a:cs typeface="Menlo Regular"/>
              </a:rPr>
              <a:t>@3.2</a:t>
            </a:r>
            <a:endParaRPr lang="en-US" sz="1000" dirty="0">
              <a:latin typeface="Menlo Regular"/>
              <a:cs typeface="Menlo Regular"/>
            </a:endParaRPr>
          </a:p>
        </p:txBody>
      </p:sp>
      <p:sp>
        <p:nvSpPr>
          <p:cNvPr id="29" name="Rectangle 28">
            <a:extLst>
              <a:ext uri="{FF2B5EF4-FFF2-40B4-BE49-F238E27FC236}">
                <a16:creationId xmlns:a16="http://schemas.microsoft.com/office/drawing/2014/main" id="{CB03F9AB-9453-BF44-B146-B97E4FF27801}"/>
              </a:ext>
            </a:extLst>
          </p:cNvPr>
          <p:cNvSpPr/>
          <p:nvPr/>
        </p:nvSpPr>
        <p:spPr bwMode="auto">
          <a:xfrm>
            <a:off x="527334" y="2552363"/>
            <a:ext cx="3612799" cy="421575"/>
          </a:xfrm>
          <a:prstGeom prst="rect">
            <a:avLst/>
          </a:prstGeom>
          <a:solidFill>
            <a:srgbClr val="FFFFFF"/>
          </a:solidFill>
          <a:ln>
            <a:solidFill>
              <a:schemeClr val="tx1"/>
            </a:solidFill>
            <a:headEnd/>
            <a:tailEnd/>
          </a:ln>
          <a:effectLst>
            <a:outerShdw blurRad="50800" dist="762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prstTxWarp prst="textNoShape">
              <a:avLst/>
            </a:prstTxWarp>
          </a:bodyPr>
          <a:lstStyle/>
          <a:p>
            <a:r>
              <a:rPr lang="en-US" sz="1067" dirty="0">
                <a:solidFill>
                  <a:srgbClr val="0E6E6D"/>
                </a:solidFill>
                <a:latin typeface="Consolas"/>
              </a:rPr>
              <a:t>$ </a:t>
            </a:r>
            <a:r>
              <a:rPr lang="en-US" sz="1067" dirty="0">
                <a:solidFill>
                  <a:srgbClr val="313131"/>
                </a:solidFill>
                <a:latin typeface="Consolas"/>
              </a:rPr>
              <a:t>git clone https://github.com/spack/spack</a:t>
            </a:r>
          </a:p>
          <a:p>
            <a:r>
              <a:rPr lang="en-US" sz="1067" dirty="0">
                <a:solidFill>
                  <a:srgbClr val="0E6E6D"/>
                </a:solidFill>
                <a:latin typeface="Consolas"/>
              </a:rPr>
              <a:t>$</a:t>
            </a:r>
            <a:r>
              <a:rPr lang="en-US" sz="1067" dirty="0">
                <a:solidFill>
                  <a:srgbClr val="313131"/>
                </a:solidFill>
                <a:latin typeface="Consolas"/>
              </a:rPr>
              <a:t> </a:t>
            </a:r>
            <a:r>
              <a:rPr lang="en-US" sz="1067" dirty="0" err="1">
                <a:solidFill>
                  <a:srgbClr val="313131"/>
                </a:solidFill>
                <a:latin typeface="Consolas"/>
              </a:rPr>
              <a:t>spack</a:t>
            </a:r>
            <a:r>
              <a:rPr lang="en-US" sz="1067" dirty="0">
                <a:solidFill>
                  <a:srgbClr val="313131"/>
                </a:solidFill>
                <a:latin typeface="Consolas"/>
              </a:rPr>
              <a:t> install hdf5</a:t>
            </a:r>
          </a:p>
        </p:txBody>
      </p:sp>
      <p:sp>
        <p:nvSpPr>
          <p:cNvPr id="30" name="TextBox 29">
            <a:extLst>
              <a:ext uri="{FF2B5EF4-FFF2-40B4-BE49-F238E27FC236}">
                <a16:creationId xmlns:a16="http://schemas.microsoft.com/office/drawing/2014/main" id="{7EAD4728-ACB9-E745-8A9B-8BE19B1E9FE6}"/>
              </a:ext>
            </a:extLst>
          </p:cNvPr>
          <p:cNvSpPr txBox="1"/>
          <p:nvPr/>
        </p:nvSpPr>
        <p:spPr>
          <a:xfrm>
            <a:off x="445663" y="2140484"/>
            <a:ext cx="3781805" cy="369332"/>
          </a:xfrm>
          <a:prstGeom prst="rect">
            <a:avLst/>
          </a:prstGeom>
          <a:noFill/>
        </p:spPr>
        <p:txBody>
          <a:bodyPr wrap="none" rtlCol="0">
            <a:spAutoFit/>
          </a:bodyPr>
          <a:lstStyle/>
          <a:p>
            <a:r>
              <a:rPr lang="en-US" b="1" dirty="0">
                <a:solidFill>
                  <a:schemeClr val="accent1">
                    <a:lumMod val="75000"/>
                  </a:schemeClr>
                </a:solidFill>
              </a:rPr>
              <a:t>No installation required: clone and go</a:t>
            </a:r>
          </a:p>
        </p:txBody>
      </p:sp>
      <p:sp>
        <p:nvSpPr>
          <p:cNvPr id="31" name="TextBox 30">
            <a:extLst>
              <a:ext uri="{FF2B5EF4-FFF2-40B4-BE49-F238E27FC236}">
                <a16:creationId xmlns:a16="http://schemas.microsoft.com/office/drawing/2014/main" id="{2E5DFDC9-BD5C-754A-A961-69F2DCAB6FA6}"/>
              </a:ext>
            </a:extLst>
          </p:cNvPr>
          <p:cNvSpPr txBox="1"/>
          <p:nvPr/>
        </p:nvSpPr>
        <p:spPr>
          <a:xfrm>
            <a:off x="445923" y="3133467"/>
            <a:ext cx="5221515" cy="369236"/>
          </a:xfrm>
          <a:prstGeom prst="rect">
            <a:avLst/>
          </a:prstGeom>
          <a:noFill/>
        </p:spPr>
        <p:txBody>
          <a:bodyPr wrap="square" rtlCol="0">
            <a:spAutoFit/>
          </a:bodyPr>
          <a:lstStyle/>
          <a:p>
            <a:pPr algn="l"/>
            <a:r>
              <a:rPr lang="en-US" b="1" dirty="0">
                <a:solidFill>
                  <a:schemeClr val="accent1">
                    <a:lumMod val="75000"/>
                  </a:schemeClr>
                </a:solidFill>
              </a:rPr>
              <a:t>Simple syntax enables complex installs</a:t>
            </a:r>
          </a:p>
        </p:txBody>
      </p:sp>
      <p:grpSp>
        <p:nvGrpSpPr>
          <p:cNvPr id="32" name="Group 31">
            <a:extLst>
              <a:ext uri="{FF2B5EF4-FFF2-40B4-BE49-F238E27FC236}">
                <a16:creationId xmlns:a16="http://schemas.microsoft.com/office/drawing/2014/main" id="{78D7F8F7-9FCC-1D44-A01B-1DD0DD04AA24}"/>
              </a:ext>
            </a:extLst>
          </p:cNvPr>
          <p:cNvGrpSpPr/>
          <p:nvPr/>
        </p:nvGrpSpPr>
        <p:grpSpPr>
          <a:xfrm>
            <a:off x="8834572" y="4034563"/>
            <a:ext cx="3460010" cy="482474"/>
            <a:chOff x="5735848" y="3427965"/>
            <a:chExt cx="3341278" cy="482600"/>
          </a:xfrm>
        </p:grpSpPr>
        <p:pic>
          <p:nvPicPr>
            <p:cNvPr id="33" name="Picture 32" descr="gh-logo.pdf">
              <a:extLst>
                <a:ext uri="{FF2B5EF4-FFF2-40B4-BE49-F238E27FC236}">
                  <a16:creationId xmlns:a16="http://schemas.microsoft.com/office/drawing/2014/main" id="{AAD30563-9D3F-F942-B67E-CF3329DE623E}"/>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735848" y="3427965"/>
              <a:ext cx="469900" cy="482600"/>
            </a:xfrm>
            <a:prstGeom prst="rect">
              <a:avLst/>
            </a:prstGeom>
          </p:spPr>
        </p:pic>
        <p:sp>
          <p:nvSpPr>
            <p:cNvPr id="34" name="TextBox 33">
              <a:extLst>
                <a:ext uri="{FF2B5EF4-FFF2-40B4-BE49-F238E27FC236}">
                  <a16:creationId xmlns:a16="http://schemas.microsoft.com/office/drawing/2014/main" id="{BB2D0D43-F4E9-7548-9965-1F50713A14D4}"/>
                </a:ext>
              </a:extLst>
            </p:cNvPr>
            <p:cNvSpPr txBox="1"/>
            <p:nvPr/>
          </p:nvSpPr>
          <p:spPr>
            <a:xfrm>
              <a:off x="6205748" y="3479678"/>
              <a:ext cx="2871378" cy="400110"/>
            </a:xfrm>
            <a:prstGeom prst="rect">
              <a:avLst/>
            </a:prstGeom>
            <a:noFill/>
          </p:spPr>
          <p:txBody>
            <a:bodyPr wrap="square" rtlCol="0">
              <a:spAutoFit/>
            </a:bodyPr>
            <a:lstStyle/>
            <a:p>
              <a:r>
                <a:rPr lang="en-US" sz="1999" b="1" dirty="0" err="1">
                  <a:latin typeface="Calibri"/>
                  <a:cs typeface="Calibri"/>
                </a:rPr>
                <a:t>github.com</a:t>
              </a:r>
              <a:r>
                <a:rPr lang="en-US" sz="1999" b="1" dirty="0">
                  <a:latin typeface="Calibri"/>
                  <a:cs typeface="Calibri"/>
                </a:rPr>
                <a:t>/</a:t>
              </a:r>
              <a:r>
                <a:rPr lang="en-US" sz="1999" b="1" dirty="0" err="1">
                  <a:latin typeface="Calibri"/>
                  <a:cs typeface="Calibri"/>
                </a:rPr>
                <a:t>spack</a:t>
              </a:r>
              <a:r>
                <a:rPr lang="en-US" sz="1999" b="1" dirty="0">
                  <a:latin typeface="Calibri"/>
                  <a:cs typeface="Calibri"/>
                </a:rPr>
                <a:t>/</a:t>
              </a:r>
              <a:r>
                <a:rPr lang="en-US" sz="1999" b="1" dirty="0" err="1">
                  <a:latin typeface="Calibri"/>
                  <a:cs typeface="Calibri"/>
                </a:rPr>
                <a:t>spack</a:t>
              </a:r>
              <a:endParaRPr lang="en-US" sz="1999" b="1" dirty="0">
                <a:latin typeface="Calibri"/>
                <a:cs typeface="Calibri"/>
              </a:endParaRPr>
            </a:p>
          </p:txBody>
        </p:sp>
      </p:grpSp>
      <p:sp>
        <p:nvSpPr>
          <p:cNvPr id="13" name="Title 1">
            <a:extLst>
              <a:ext uri="{FF2B5EF4-FFF2-40B4-BE49-F238E27FC236}">
                <a16:creationId xmlns:a16="http://schemas.microsoft.com/office/drawing/2014/main" id="{F18D1328-30B3-6F4D-939C-B3D94EBD5E6A}"/>
              </a:ext>
            </a:extLst>
          </p:cNvPr>
          <p:cNvSpPr>
            <a:spLocks noGrp="1"/>
          </p:cNvSpPr>
          <p:nvPr>
            <p:ph type="title"/>
          </p:nvPr>
        </p:nvSpPr>
        <p:spPr>
          <a:xfrm>
            <a:off x="192038" y="230851"/>
            <a:ext cx="11655564" cy="907984"/>
          </a:xfrm>
        </p:spPr>
        <p:txBody>
          <a:bodyPr/>
          <a:lstStyle/>
          <a:p>
            <a:r>
              <a:rPr lang="en-US" dirty="0" err="1"/>
              <a:t>Spack</a:t>
            </a:r>
            <a:r>
              <a:rPr lang="en-US" dirty="0"/>
              <a:t> enables Software distribution for HPC</a:t>
            </a:r>
          </a:p>
        </p:txBody>
      </p:sp>
    </p:spTree>
    <p:extLst>
      <p:ext uri="{BB962C8B-B14F-4D97-AF65-F5344CB8AC3E}">
        <p14:creationId xmlns:p14="http://schemas.microsoft.com/office/powerpoint/2010/main" val="3157930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B544320-72DF-E24C-8ACF-852A9779FB21}"/>
              </a:ext>
            </a:extLst>
          </p:cNvPr>
          <p:cNvSpPr>
            <a:spLocks noGrp="1"/>
          </p:cNvSpPr>
          <p:nvPr>
            <p:ph idx="1"/>
          </p:nvPr>
        </p:nvSpPr>
        <p:spPr>
          <a:xfrm>
            <a:off x="609600" y="1562100"/>
            <a:ext cx="5486400" cy="4786313"/>
          </a:xfrm>
        </p:spPr>
        <p:txBody>
          <a:bodyPr/>
          <a:lstStyle/>
          <a:p>
            <a:r>
              <a:rPr lang="en-US" dirty="0"/>
              <a:t>You can now pre-bind absolute paths to dependency libraries</a:t>
            </a:r>
          </a:p>
          <a:p>
            <a:pPr lvl="1"/>
            <a:r>
              <a:rPr lang="en-US" dirty="0"/>
              <a:t>This is like RPATH, but even HIGHER precedence</a:t>
            </a:r>
          </a:p>
          <a:p>
            <a:r>
              <a:rPr lang="en-US" dirty="0"/>
              <a:t>Spack has always added RPATHs or RUNPATHs to installations</a:t>
            </a:r>
          </a:p>
          <a:p>
            <a:pPr lvl="1"/>
            <a:r>
              <a:rPr lang="en-US" dirty="0"/>
              <a:t>Can require searching a lot of installation paths</a:t>
            </a:r>
          </a:p>
          <a:p>
            <a:r>
              <a:rPr lang="en-US" dirty="0"/>
              <a:t>Pre-binding avoids path searches</a:t>
            </a:r>
          </a:p>
          <a:p>
            <a:pPr lvl="1"/>
            <a:r>
              <a:rPr lang="en-US" dirty="0"/>
              <a:t>We resolve libraries in advance</a:t>
            </a:r>
          </a:p>
          <a:p>
            <a:pPr lvl="1"/>
            <a:r>
              <a:rPr lang="en-US" dirty="0" err="1"/>
              <a:t>ld.so</a:t>
            </a:r>
            <a:r>
              <a:rPr lang="en-US" dirty="0"/>
              <a:t> only needs to open the library to use it</a:t>
            </a:r>
          </a:p>
          <a:p>
            <a:r>
              <a:rPr lang="en-US" dirty="0"/>
              <a:t>Can greatly improve parallel startup time on many nodes</a:t>
            </a:r>
          </a:p>
        </p:txBody>
      </p:sp>
      <p:sp>
        <p:nvSpPr>
          <p:cNvPr id="3" name="Title 2">
            <a:extLst>
              <a:ext uri="{FF2B5EF4-FFF2-40B4-BE49-F238E27FC236}">
                <a16:creationId xmlns:a16="http://schemas.microsoft.com/office/drawing/2014/main" id="{258D73AC-0C32-5F9C-BE91-59E9E3C79B7B}"/>
              </a:ext>
            </a:extLst>
          </p:cNvPr>
          <p:cNvSpPr>
            <a:spLocks noGrp="1"/>
          </p:cNvSpPr>
          <p:nvPr>
            <p:ph type="title"/>
          </p:nvPr>
        </p:nvSpPr>
        <p:spPr>
          <a:xfrm>
            <a:off x="609600" y="219514"/>
            <a:ext cx="11264900" cy="1008771"/>
          </a:xfrm>
        </p:spPr>
        <p:txBody>
          <a:bodyPr/>
          <a:lstStyle/>
          <a:p>
            <a:r>
              <a:rPr lang="en-US" dirty="0"/>
              <a:t>We have a new, experimental binding link model</a:t>
            </a:r>
          </a:p>
        </p:txBody>
      </p:sp>
      <p:pic>
        <p:nvPicPr>
          <p:cNvPr id="5" name="Picture 4">
            <a:extLst>
              <a:ext uri="{FF2B5EF4-FFF2-40B4-BE49-F238E27FC236}">
                <a16:creationId xmlns:a16="http://schemas.microsoft.com/office/drawing/2014/main" id="{66870D8C-4EF4-9698-5515-B1305D61E635}"/>
              </a:ext>
            </a:extLst>
          </p:cNvPr>
          <p:cNvPicPr>
            <a:picLocks noChangeAspect="1"/>
          </p:cNvPicPr>
          <p:nvPr/>
        </p:nvPicPr>
        <p:blipFill>
          <a:blip r:embed="rId2"/>
          <a:stretch>
            <a:fillRect/>
          </a:stretch>
        </p:blipFill>
        <p:spPr>
          <a:xfrm>
            <a:off x="6369424" y="2457450"/>
            <a:ext cx="5320926" cy="2114550"/>
          </a:xfrm>
          <a:prstGeom prst="rect">
            <a:avLst/>
          </a:prstGeom>
          <a:ln>
            <a:noFill/>
          </a:ln>
          <a:effectLst>
            <a:outerShdw blurRad="292100" dist="139700" dir="2700000" algn="tl" rotWithShape="0">
              <a:srgbClr val="333333">
                <a:alpha val="65000"/>
              </a:srgbClr>
            </a:outerShdw>
          </a:effectLst>
        </p:spPr>
      </p:pic>
      <p:sp>
        <p:nvSpPr>
          <p:cNvPr id="6" name="TextBox 5">
            <a:extLst>
              <a:ext uri="{FF2B5EF4-FFF2-40B4-BE49-F238E27FC236}">
                <a16:creationId xmlns:a16="http://schemas.microsoft.com/office/drawing/2014/main" id="{B66E1FC5-6682-FA57-2DA1-3FA3D3033552}"/>
              </a:ext>
            </a:extLst>
          </p:cNvPr>
          <p:cNvSpPr txBox="1"/>
          <p:nvPr/>
        </p:nvSpPr>
        <p:spPr>
          <a:xfrm>
            <a:off x="6519319" y="4826000"/>
            <a:ext cx="5171031" cy="400110"/>
          </a:xfrm>
          <a:prstGeom prst="rect">
            <a:avLst/>
          </a:prstGeom>
          <a:noFill/>
        </p:spPr>
        <p:txBody>
          <a:bodyPr wrap="none" rtlCol="0">
            <a:spAutoFit/>
          </a:bodyPr>
          <a:lstStyle/>
          <a:p>
            <a:r>
              <a:rPr lang="en-US" sz="2000" dirty="0"/>
              <a:t>Enable this with </a:t>
            </a:r>
            <a:r>
              <a:rPr lang="en-US" sz="2000" dirty="0" err="1"/>
              <a:t>config:shared_linking:bind:true</a:t>
            </a:r>
            <a:endParaRPr lang="en-US" sz="2000" dirty="0"/>
          </a:p>
        </p:txBody>
      </p:sp>
    </p:spTree>
    <p:extLst>
      <p:ext uri="{BB962C8B-B14F-4D97-AF65-F5344CB8AC3E}">
        <p14:creationId xmlns:p14="http://schemas.microsoft.com/office/powerpoint/2010/main" val="26924751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88593" y="220352"/>
            <a:ext cx="11292379" cy="1008508"/>
          </a:xfrm>
        </p:spPr>
        <p:txBody>
          <a:bodyPr/>
          <a:lstStyle/>
          <a:p>
            <a:r>
              <a:rPr lang="en-US" dirty="0"/>
              <a:t>Concretization is at the core of </a:t>
            </a:r>
            <a:r>
              <a:rPr lang="en-US" dirty="0" err="1"/>
              <a:t>Spack</a:t>
            </a:r>
            <a:r>
              <a:rPr lang="en-US" dirty="0"/>
              <a:t>!</a:t>
            </a:r>
          </a:p>
        </p:txBody>
      </p:sp>
      <p:pic>
        <p:nvPicPr>
          <p:cNvPr id="5" name="Picture 4">
            <a:extLst>
              <a:ext uri="{FF2B5EF4-FFF2-40B4-BE49-F238E27FC236}">
                <a16:creationId xmlns:a16="http://schemas.microsoft.com/office/drawing/2014/main" id="{9AD6385A-E4B4-784C-9E27-0992D84F660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8185" y="1362201"/>
            <a:ext cx="2469996" cy="1443059"/>
          </a:xfrm>
          <a:prstGeom prst="rect">
            <a:avLst/>
          </a:prstGeom>
        </p:spPr>
      </p:pic>
      <p:sp>
        <p:nvSpPr>
          <p:cNvPr id="7" name="TextBox 6">
            <a:extLst>
              <a:ext uri="{FF2B5EF4-FFF2-40B4-BE49-F238E27FC236}">
                <a16:creationId xmlns:a16="http://schemas.microsoft.com/office/drawing/2014/main" id="{CD8DBE50-20F4-4041-8B14-9B6686EC4799}"/>
              </a:ext>
            </a:extLst>
          </p:cNvPr>
          <p:cNvSpPr txBox="1"/>
          <p:nvPr/>
        </p:nvSpPr>
        <p:spPr>
          <a:xfrm>
            <a:off x="2347711" y="1824637"/>
            <a:ext cx="2130711" cy="830997"/>
          </a:xfrm>
          <a:prstGeom prst="rect">
            <a:avLst/>
          </a:prstGeom>
          <a:noFill/>
        </p:spPr>
        <p:txBody>
          <a:bodyPr wrap="none" rtlCol="0">
            <a:spAutoFit/>
          </a:bodyPr>
          <a:lstStyle/>
          <a:p>
            <a:pPr marL="380867" indent="-380867">
              <a:buFont typeface="Arial" panose="020B0604020202020204" pitchFamily="34" charset="0"/>
              <a:buChar char="•"/>
            </a:pPr>
            <a:r>
              <a:rPr lang="en-US" sz="1600" dirty="0"/>
              <a:t>new versions </a:t>
            </a:r>
          </a:p>
          <a:p>
            <a:pPr marL="380867" indent="-380867">
              <a:buFont typeface="Arial" panose="020B0604020202020204" pitchFamily="34" charset="0"/>
              <a:buChar char="•"/>
            </a:pPr>
            <a:r>
              <a:rPr lang="en-US" sz="1600" dirty="0"/>
              <a:t>new dependencies</a:t>
            </a:r>
          </a:p>
          <a:p>
            <a:pPr marL="380867" indent="-380867">
              <a:buFont typeface="Arial" panose="020B0604020202020204" pitchFamily="34" charset="0"/>
              <a:buChar char="•"/>
            </a:pPr>
            <a:r>
              <a:rPr lang="en-US" sz="1600" dirty="0"/>
              <a:t>new constraints</a:t>
            </a:r>
          </a:p>
        </p:txBody>
      </p:sp>
      <p:grpSp>
        <p:nvGrpSpPr>
          <p:cNvPr id="41" name="Group 40">
            <a:extLst>
              <a:ext uri="{FF2B5EF4-FFF2-40B4-BE49-F238E27FC236}">
                <a16:creationId xmlns:a16="http://schemas.microsoft.com/office/drawing/2014/main" id="{522FDC17-8C05-5349-A3E5-D7376B6E6B42}"/>
              </a:ext>
            </a:extLst>
          </p:cNvPr>
          <p:cNvGrpSpPr/>
          <p:nvPr/>
        </p:nvGrpSpPr>
        <p:grpSpPr>
          <a:xfrm>
            <a:off x="5706996" y="1164790"/>
            <a:ext cx="4485553" cy="1044757"/>
            <a:chOff x="210056" y="2550694"/>
            <a:chExt cx="3365041" cy="783772"/>
          </a:xfrm>
        </p:grpSpPr>
        <p:sp>
          <p:nvSpPr>
            <p:cNvPr id="4" name="Rounded Rectangle 3">
              <a:extLst>
                <a:ext uri="{FF2B5EF4-FFF2-40B4-BE49-F238E27FC236}">
                  <a16:creationId xmlns:a16="http://schemas.microsoft.com/office/drawing/2014/main" id="{3E0852FB-5DB3-5D46-A4EB-1F2F63819D0D}"/>
                </a:ext>
              </a:extLst>
            </p:cNvPr>
            <p:cNvSpPr/>
            <p:nvPr/>
          </p:nvSpPr>
          <p:spPr bwMode="auto">
            <a:xfrm>
              <a:off x="210056" y="2745922"/>
              <a:ext cx="3365041" cy="519793"/>
            </a:xfrm>
            <a:prstGeom prst="round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prstTxWarp prst="textNoShape">
                <a:avLst/>
              </a:prstTxWarp>
            </a:bodyPr>
            <a:lstStyle/>
            <a:p>
              <a:pPr algn="r">
                <a:spcBef>
                  <a:spcPct val="0"/>
                </a:spcBef>
              </a:pPr>
              <a:r>
                <a:rPr lang="en-US" sz="2132" dirty="0" err="1">
                  <a:solidFill>
                    <a:schemeClr val="bg1"/>
                  </a:solidFill>
                </a:rPr>
                <a:t>package.py</a:t>
              </a:r>
              <a:r>
                <a:rPr lang="en-US" sz="2132" dirty="0">
                  <a:solidFill>
                    <a:schemeClr val="bg1"/>
                  </a:solidFill>
                </a:rPr>
                <a:t> repository</a:t>
              </a:r>
            </a:p>
          </p:txBody>
        </p:sp>
        <p:sp>
          <p:nvSpPr>
            <p:cNvPr id="16" name="Folded Corner 15">
              <a:extLst>
                <a:ext uri="{FF2B5EF4-FFF2-40B4-BE49-F238E27FC236}">
                  <a16:creationId xmlns:a16="http://schemas.microsoft.com/office/drawing/2014/main" id="{51517FB3-9690-8C4E-8456-5C6DD6666D62}"/>
                </a:ext>
              </a:extLst>
            </p:cNvPr>
            <p:cNvSpPr/>
            <p:nvPr/>
          </p:nvSpPr>
          <p:spPr bwMode="auto">
            <a:xfrm rot="10800000" flipH="1">
              <a:off x="446887" y="2550694"/>
              <a:ext cx="360253" cy="478972"/>
            </a:xfrm>
            <a:prstGeom prst="foldedCorner">
              <a:avLst>
                <a:gd name="adj" fmla="val 32576"/>
              </a:avLst>
            </a:prstGeom>
            <a:solidFill>
              <a:schemeClr val="bg1"/>
            </a:soli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2132" dirty="0">
                <a:solidFill>
                  <a:srgbClr val="000000"/>
                </a:solidFill>
              </a:endParaRPr>
            </a:p>
          </p:txBody>
        </p:sp>
        <p:sp>
          <p:nvSpPr>
            <p:cNvPr id="20" name="Folded Corner 19">
              <a:extLst>
                <a:ext uri="{FF2B5EF4-FFF2-40B4-BE49-F238E27FC236}">
                  <a16:creationId xmlns:a16="http://schemas.microsoft.com/office/drawing/2014/main" id="{CCF028CD-05DF-5E40-97F2-B47B43D92A49}"/>
                </a:ext>
              </a:extLst>
            </p:cNvPr>
            <p:cNvSpPr/>
            <p:nvPr/>
          </p:nvSpPr>
          <p:spPr bwMode="auto">
            <a:xfrm rot="10800000" flipH="1">
              <a:off x="599287" y="2703094"/>
              <a:ext cx="360253" cy="478972"/>
            </a:xfrm>
            <a:prstGeom prst="foldedCorner">
              <a:avLst>
                <a:gd name="adj" fmla="val 32576"/>
              </a:avLst>
            </a:prstGeom>
            <a:solidFill>
              <a:schemeClr val="bg1"/>
            </a:soli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2132" dirty="0">
                <a:solidFill>
                  <a:srgbClr val="000000"/>
                </a:solidFill>
              </a:endParaRPr>
            </a:p>
          </p:txBody>
        </p:sp>
        <p:sp>
          <p:nvSpPr>
            <p:cNvPr id="21" name="Folded Corner 20">
              <a:extLst>
                <a:ext uri="{FF2B5EF4-FFF2-40B4-BE49-F238E27FC236}">
                  <a16:creationId xmlns:a16="http://schemas.microsoft.com/office/drawing/2014/main" id="{E084D16A-5596-C540-A4E0-E4B50AB827CF}"/>
                </a:ext>
              </a:extLst>
            </p:cNvPr>
            <p:cNvSpPr/>
            <p:nvPr/>
          </p:nvSpPr>
          <p:spPr bwMode="auto">
            <a:xfrm rot="10800000" flipH="1">
              <a:off x="751687" y="2855494"/>
              <a:ext cx="360253" cy="478972"/>
            </a:xfrm>
            <a:prstGeom prst="foldedCorner">
              <a:avLst>
                <a:gd name="adj" fmla="val 32576"/>
              </a:avLst>
            </a:prstGeom>
            <a:solidFill>
              <a:schemeClr val="bg1"/>
            </a:soli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2132" dirty="0">
                <a:solidFill>
                  <a:srgbClr val="000000"/>
                </a:solidFill>
              </a:endParaRPr>
            </a:p>
          </p:txBody>
        </p:sp>
      </p:grpSp>
      <p:grpSp>
        <p:nvGrpSpPr>
          <p:cNvPr id="25" name="Group 24">
            <a:extLst>
              <a:ext uri="{FF2B5EF4-FFF2-40B4-BE49-F238E27FC236}">
                <a16:creationId xmlns:a16="http://schemas.microsoft.com/office/drawing/2014/main" id="{2D156DA9-A29E-684A-9A26-8CFB03BED386}"/>
              </a:ext>
            </a:extLst>
          </p:cNvPr>
          <p:cNvGrpSpPr/>
          <p:nvPr/>
        </p:nvGrpSpPr>
        <p:grpSpPr>
          <a:xfrm>
            <a:off x="1348776" y="3761890"/>
            <a:ext cx="4206520" cy="702137"/>
            <a:chOff x="4468872" y="1695558"/>
            <a:chExt cx="3155712" cy="536347"/>
          </a:xfrm>
        </p:grpSpPr>
        <p:sp>
          <p:nvSpPr>
            <p:cNvPr id="23" name="Rounded Rectangle 22">
              <a:extLst>
                <a:ext uri="{FF2B5EF4-FFF2-40B4-BE49-F238E27FC236}">
                  <a16:creationId xmlns:a16="http://schemas.microsoft.com/office/drawing/2014/main" id="{7CE6F626-1204-434E-B0EF-B706B9530BCC}"/>
                </a:ext>
              </a:extLst>
            </p:cNvPr>
            <p:cNvSpPr/>
            <p:nvPr/>
          </p:nvSpPr>
          <p:spPr bwMode="auto">
            <a:xfrm>
              <a:off x="4468872" y="1769866"/>
              <a:ext cx="3155712" cy="462039"/>
            </a:xfrm>
            <a:prstGeom prst="round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prstTxWarp prst="textNoShape">
                <a:avLst/>
              </a:prstTxWarp>
            </a:bodyPr>
            <a:lstStyle/>
            <a:p>
              <a:pPr algn="r">
                <a:spcBef>
                  <a:spcPct val="0"/>
                </a:spcBef>
              </a:pPr>
              <a:r>
                <a:rPr lang="en-US" sz="1866" dirty="0">
                  <a:solidFill>
                    <a:schemeClr val="bg1"/>
                  </a:solidFill>
                </a:rPr>
                <a:t>local preferences config  </a:t>
              </a:r>
              <a:r>
                <a:rPr lang="en-US" sz="1600" dirty="0" err="1">
                  <a:solidFill>
                    <a:schemeClr val="bg1"/>
                  </a:solidFill>
                  <a:latin typeface="Monaco" pitchFamily="2" charset="77"/>
                </a:rPr>
                <a:t>packages.yaml</a:t>
              </a:r>
              <a:endParaRPr lang="en-US" sz="1600" dirty="0">
                <a:solidFill>
                  <a:schemeClr val="bg1"/>
                </a:solidFill>
                <a:latin typeface="Monaco" pitchFamily="2" charset="77"/>
              </a:endParaRPr>
            </a:p>
          </p:txBody>
        </p:sp>
        <p:sp>
          <p:nvSpPr>
            <p:cNvPr id="22" name="Folded Corner 21">
              <a:extLst>
                <a:ext uri="{FF2B5EF4-FFF2-40B4-BE49-F238E27FC236}">
                  <a16:creationId xmlns:a16="http://schemas.microsoft.com/office/drawing/2014/main" id="{BDEE6121-F080-7F44-8DF9-66D05E5EFED9}"/>
                </a:ext>
              </a:extLst>
            </p:cNvPr>
            <p:cNvSpPr/>
            <p:nvPr/>
          </p:nvSpPr>
          <p:spPr bwMode="auto">
            <a:xfrm rot="10800000" flipH="1">
              <a:off x="4653930" y="1695558"/>
              <a:ext cx="360253" cy="478972"/>
            </a:xfrm>
            <a:prstGeom prst="foldedCorner">
              <a:avLst>
                <a:gd name="adj" fmla="val 32576"/>
              </a:avLst>
            </a:prstGeom>
            <a:solidFill>
              <a:schemeClr val="bg1"/>
            </a:soli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866" dirty="0">
                <a:solidFill>
                  <a:srgbClr val="000000"/>
                </a:solidFill>
              </a:endParaRPr>
            </a:p>
          </p:txBody>
        </p:sp>
        <p:sp>
          <p:nvSpPr>
            <p:cNvPr id="24" name="TextBox 23">
              <a:extLst>
                <a:ext uri="{FF2B5EF4-FFF2-40B4-BE49-F238E27FC236}">
                  <a16:creationId xmlns:a16="http://schemas.microsoft.com/office/drawing/2014/main" id="{CAEF9B36-165D-0244-834F-D2802D66EE9B}"/>
                </a:ext>
              </a:extLst>
            </p:cNvPr>
            <p:cNvSpPr txBox="1"/>
            <p:nvPr/>
          </p:nvSpPr>
          <p:spPr>
            <a:xfrm>
              <a:off x="4606375" y="1834921"/>
              <a:ext cx="383759" cy="195918"/>
            </a:xfrm>
            <a:prstGeom prst="rect">
              <a:avLst/>
            </a:prstGeom>
            <a:noFill/>
          </p:spPr>
          <p:txBody>
            <a:bodyPr wrap="none" rtlCol="0">
              <a:spAutoFit/>
            </a:bodyPr>
            <a:lstStyle/>
            <a:p>
              <a:r>
                <a:rPr lang="en-US" sz="1067" dirty="0" err="1">
                  <a:latin typeface="Monaco" pitchFamily="2" charset="77"/>
                </a:rPr>
                <a:t>yaml</a:t>
              </a:r>
              <a:endParaRPr lang="en-US" sz="1067" dirty="0">
                <a:latin typeface="Monaco" pitchFamily="2" charset="77"/>
              </a:endParaRPr>
            </a:p>
          </p:txBody>
        </p:sp>
      </p:grpSp>
      <p:grpSp>
        <p:nvGrpSpPr>
          <p:cNvPr id="26" name="Group 25">
            <a:extLst>
              <a:ext uri="{FF2B5EF4-FFF2-40B4-BE49-F238E27FC236}">
                <a16:creationId xmlns:a16="http://schemas.microsoft.com/office/drawing/2014/main" id="{D51A2AC5-E855-3041-B0FD-AF39D212692F}"/>
              </a:ext>
            </a:extLst>
          </p:cNvPr>
          <p:cNvGrpSpPr/>
          <p:nvPr/>
        </p:nvGrpSpPr>
        <p:grpSpPr>
          <a:xfrm>
            <a:off x="1357943" y="4556607"/>
            <a:ext cx="4205272" cy="695563"/>
            <a:chOff x="4469809" y="1627558"/>
            <a:chExt cx="3154775" cy="521808"/>
          </a:xfrm>
        </p:grpSpPr>
        <p:sp>
          <p:nvSpPr>
            <p:cNvPr id="27" name="Rounded Rectangle 26">
              <a:extLst>
                <a:ext uri="{FF2B5EF4-FFF2-40B4-BE49-F238E27FC236}">
                  <a16:creationId xmlns:a16="http://schemas.microsoft.com/office/drawing/2014/main" id="{1708AA02-3430-BC44-833D-FF8A7BD0DE41}"/>
                </a:ext>
              </a:extLst>
            </p:cNvPr>
            <p:cNvSpPr/>
            <p:nvPr/>
          </p:nvSpPr>
          <p:spPr bwMode="auto">
            <a:xfrm>
              <a:off x="4469809" y="1681854"/>
              <a:ext cx="3154775" cy="467512"/>
            </a:xfrm>
            <a:prstGeom prst="round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prstTxWarp prst="textNoShape">
                <a:avLst/>
              </a:prstTxWarp>
            </a:bodyPr>
            <a:lstStyle/>
            <a:p>
              <a:pPr algn="r">
                <a:spcBef>
                  <a:spcPct val="0"/>
                </a:spcBef>
              </a:pPr>
              <a:r>
                <a:rPr lang="en-US" sz="1866" dirty="0">
                  <a:solidFill>
                    <a:schemeClr val="bg1"/>
                  </a:solidFill>
                </a:rPr>
                <a:t>local environment config </a:t>
              </a:r>
              <a:r>
                <a:rPr lang="en-US" sz="1600" dirty="0" err="1">
                  <a:solidFill>
                    <a:schemeClr val="bg1"/>
                  </a:solidFill>
                  <a:latin typeface="Monaco" pitchFamily="2" charset="77"/>
                </a:rPr>
                <a:t>spack.yaml</a:t>
              </a:r>
              <a:endParaRPr lang="en-US" sz="1600" dirty="0">
                <a:solidFill>
                  <a:schemeClr val="bg1"/>
                </a:solidFill>
                <a:latin typeface="Monaco" pitchFamily="2" charset="77"/>
              </a:endParaRPr>
            </a:p>
          </p:txBody>
        </p:sp>
        <p:sp>
          <p:nvSpPr>
            <p:cNvPr id="28" name="Folded Corner 27">
              <a:extLst>
                <a:ext uri="{FF2B5EF4-FFF2-40B4-BE49-F238E27FC236}">
                  <a16:creationId xmlns:a16="http://schemas.microsoft.com/office/drawing/2014/main" id="{A6AF2BBF-E180-4F48-87B9-9CFFB683E1D1}"/>
                </a:ext>
              </a:extLst>
            </p:cNvPr>
            <p:cNvSpPr/>
            <p:nvPr/>
          </p:nvSpPr>
          <p:spPr bwMode="auto">
            <a:xfrm rot="10800000" flipH="1">
              <a:off x="4653930" y="1627558"/>
              <a:ext cx="360253" cy="478972"/>
            </a:xfrm>
            <a:prstGeom prst="foldedCorner">
              <a:avLst>
                <a:gd name="adj" fmla="val 32576"/>
              </a:avLst>
            </a:prstGeom>
            <a:solidFill>
              <a:schemeClr val="bg1"/>
            </a:soli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866" dirty="0">
                <a:solidFill>
                  <a:srgbClr val="000000"/>
                </a:solidFill>
              </a:endParaRPr>
            </a:p>
          </p:txBody>
        </p:sp>
        <p:sp>
          <p:nvSpPr>
            <p:cNvPr id="29" name="TextBox 28">
              <a:extLst>
                <a:ext uri="{FF2B5EF4-FFF2-40B4-BE49-F238E27FC236}">
                  <a16:creationId xmlns:a16="http://schemas.microsoft.com/office/drawing/2014/main" id="{BF768D8F-7EBB-A842-B957-7B13953E5F74}"/>
                </a:ext>
              </a:extLst>
            </p:cNvPr>
            <p:cNvSpPr txBox="1"/>
            <p:nvPr/>
          </p:nvSpPr>
          <p:spPr>
            <a:xfrm>
              <a:off x="4606375" y="1766924"/>
              <a:ext cx="383759" cy="192409"/>
            </a:xfrm>
            <a:prstGeom prst="rect">
              <a:avLst/>
            </a:prstGeom>
            <a:noFill/>
          </p:spPr>
          <p:txBody>
            <a:bodyPr wrap="none" rtlCol="0">
              <a:spAutoFit/>
            </a:bodyPr>
            <a:lstStyle/>
            <a:p>
              <a:r>
                <a:rPr lang="en-US" sz="1067" dirty="0" err="1">
                  <a:latin typeface="Monaco" pitchFamily="2" charset="77"/>
                </a:rPr>
                <a:t>yaml</a:t>
              </a:r>
              <a:endParaRPr lang="en-US" sz="1067" dirty="0">
                <a:latin typeface="Monaco" pitchFamily="2" charset="77"/>
              </a:endParaRPr>
            </a:p>
          </p:txBody>
        </p:sp>
      </p:grpSp>
      <p:sp>
        <p:nvSpPr>
          <p:cNvPr id="31" name="TextBox 30">
            <a:extLst>
              <a:ext uri="{FF2B5EF4-FFF2-40B4-BE49-F238E27FC236}">
                <a16:creationId xmlns:a16="http://schemas.microsoft.com/office/drawing/2014/main" id="{B50B46A5-A8CA-F74D-ABFB-9A96E68EDCDC}"/>
              </a:ext>
            </a:extLst>
          </p:cNvPr>
          <p:cNvSpPr txBox="1"/>
          <p:nvPr/>
        </p:nvSpPr>
        <p:spPr>
          <a:xfrm>
            <a:off x="1591" y="3813341"/>
            <a:ext cx="947695" cy="666593"/>
          </a:xfrm>
          <a:prstGeom prst="rect">
            <a:avLst/>
          </a:prstGeom>
          <a:noFill/>
        </p:spPr>
        <p:txBody>
          <a:bodyPr wrap="none" rtlCol="0">
            <a:spAutoFit/>
          </a:bodyPr>
          <a:lstStyle/>
          <a:p>
            <a:r>
              <a:rPr lang="en-US" sz="1866" dirty="0"/>
              <a:t>admins,</a:t>
            </a:r>
            <a:br>
              <a:rPr lang="en-US" sz="1866" dirty="0"/>
            </a:br>
            <a:r>
              <a:rPr lang="en-US" sz="1866" dirty="0"/>
              <a:t>users</a:t>
            </a:r>
          </a:p>
        </p:txBody>
      </p:sp>
      <p:sp>
        <p:nvSpPr>
          <p:cNvPr id="32" name="TextBox 31">
            <a:extLst>
              <a:ext uri="{FF2B5EF4-FFF2-40B4-BE49-F238E27FC236}">
                <a16:creationId xmlns:a16="http://schemas.microsoft.com/office/drawing/2014/main" id="{A3DFED0C-1042-B447-8EC6-992DC12AD7D9}"/>
              </a:ext>
            </a:extLst>
          </p:cNvPr>
          <p:cNvSpPr txBox="1"/>
          <p:nvPr/>
        </p:nvSpPr>
        <p:spPr>
          <a:xfrm>
            <a:off x="1591" y="4715092"/>
            <a:ext cx="693523" cy="379463"/>
          </a:xfrm>
          <a:prstGeom prst="rect">
            <a:avLst/>
          </a:prstGeom>
          <a:noFill/>
        </p:spPr>
        <p:txBody>
          <a:bodyPr wrap="none" rtlCol="0">
            <a:spAutoFit/>
          </a:bodyPr>
          <a:lstStyle/>
          <a:p>
            <a:r>
              <a:rPr lang="en-US" sz="1866" dirty="0"/>
              <a:t>users</a:t>
            </a:r>
          </a:p>
        </p:txBody>
      </p:sp>
      <p:grpSp>
        <p:nvGrpSpPr>
          <p:cNvPr id="38" name="Group 37">
            <a:extLst>
              <a:ext uri="{FF2B5EF4-FFF2-40B4-BE49-F238E27FC236}">
                <a16:creationId xmlns:a16="http://schemas.microsoft.com/office/drawing/2014/main" id="{12FC4E39-1A8D-E744-BD6A-B01D4E32CCB9}"/>
              </a:ext>
            </a:extLst>
          </p:cNvPr>
          <p:cNvGrpSpPr/>
          <p:nvPr/>
        </p:nvGrpSpPr>
        <p:grpSpPr>
          <a:xfrm>
            <a:off x="1344193" y="5440620"/>
            <a:ext cx="4205272" cy="819651"/>
            <a:chOff x="5757970" y="3647718"/>
            <a:chExt cx="3154775" cy="614899"/>
          </a:xfrm>
        </p:grpSpPr>
        <p:sp>
          <p:nvSpPr>
            <p:cNvPr id="34" name="Rounded Rectangle 33">
              <a:extLst>
                <a:ext uri="{FF2B5EF4-FFF2-40B4-BE49-F238E27FC236}">
                  <a16:creationId xmlns:a16="http://schemas.microsoft.com/office/drawing/2014/main" id="{378FE875-0DD7-1A4F-B2B9-E26A53FFC535}"/>
                </a:ext>
              </a:extLst>
            </p:cNvPr>
            <p:cNvSpPr/>
            <p:nvPr/>
          </p:nvSpPr>
          <p:spPr bwMode="auto">
            <a:xfrm>
              <a:off x="5757970" y="3647718"/>
              <a:ext cx="3154775" cy="614899"/>
            </a:xfrm>
            <a:prstGeom prst="round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t">
              <a:prstTxWarp prst="textNoShape">
                <a:avLst/>
              </a:prstTxWarp>
            </a:bodyPr>
            <a:lstStyle/>
            <a:p>
              <a:pPr algn="r">
                <a:spcBef>
                  <a:spcPct val="0"/>
                </a:spcBef>
              </a:pPr>
              <a:r>
                <a:rPr lang="en-US" sz="1866" dirty="0">
                  <a:solidFill>
                    <a:schemeClr val="bg1"/>
                  </a:solidFill>
                </a:rPr>
                <a:t>Command line constraints</a:t>
              </a:r>
              <a:endParaRPr lang="en-US" sz="1600" dirty="0">
                <a:solidFill>
                  <a:schemeClr val="bg1"/>
                </a:solidFill>
                <a:latin typeface="Monaco" pitchFamily="2" charset="77"/>
              </a:endParaRPr>
            </a:p>
          </p:txBody>
        </p:sp>
        <p:sp>
          <p:nvSpPr>
            <p:cNvPr id="37" name="Rectangle 36">
              <a:extLst>
                <a:ext uri="{FF2B5EF4-FFF2-40B4-BE49-F238E27FC236}">
                  <a16:creationId xmlns:a16="http://schemas.microsoft.com/office/drawing/2014/main" id="{8FC30A06-4A4F-F644-948D-7DFC4C526FBA}"/>
                </a:ext>
              </a:extLst>
            </p:cNvPr>
            <p:cNvSpPr/>
            <p:nvPr/>
          </p:nvSpPr>
          <p:spPr bwMode="auto">
            <a:xfrm>
              <a:off x="5919536" y="3980734"/>
              <a:ext cx="2915079" cy="247507"/>
            </a:xfrm>
            <a:prstGeom prst="rect">
              <a:avLst/>
            </a:prstGeom>
            <a:solidFill>
              <a:schemeClr val="bg1"/>
            </a:soli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r>
                <a:rPr lang="en-US" sz="1400" dirty="0" err="1">
                  <a:solidFill>
                    <a:srgbClr val="000000"/>
                  </a:solidFill>
                  <a:latin typeface="Monaco" pitchFamily="2" charset="77"/>
                </a:rPr>
                <a:t>spack</a:t>
              </a:r>
              <a:r>
                <a:rPr lang="en-US" sz="1400" dirty="0">
                  <a:solidFill>
                    <a:srgbClr val="000000"/>
                  </a:solidFill>
                  <a:latin typeface="Monaco" pitchFamily="2" charset="77"/>
                </a:rPr>
                <a:t> install hdf5@1.12.0 +debug</a:t>
              </a:r>
            </a:p>
          </p:txBody>
        </p:sp>
      </p:grpSp>
      <p:sp>
        <p:nvSpPr>
          <p:cNvPr id="39" name="Right Arrow 38">
            <a:extLst>
              <a:ext uri="{FF2B5EF4-FFF2-40B4-BE49-F238E27FC236}">
                <a16:creationId xmlns:a16="http://schemas.microsoft.com/office/drawing/2014/main" id="{DDF41906-F69B-A244-8A0B-565507D88653}"/>
              </a:ext>
            </a:extLst>
          </p:cNvPr>
          <p:cNvSpPr/>
          <p:nvPr/>
        </p:nvSpPr>
        <p:spPr bwMode="auto">
          <a:xfrm>
            <a:off x="2439354" y="1623015"/>
            <a:ext cx="3189257" cy="192454"/>
          </a:xfrm>
          <a:prstGeom prst="rightArrow">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b">
            <a:prstTxWarp prst="textNoShape">
              <a:avLst/>
            </a:prstTxWarp>
          </a:bodyPr>
          <a:lstStyle/>
          <a:p>
            <a:pPr algn="ctr">
              <a:spcBef>
                <a:spcPct val="0"/>
              </a:spcBef>
            </a:pPr>
            <a:endParaRPr lang="en-US" sz="2132" dirty="0">
              <a:solidFill>
                <a:srgbClr val="000000"/>
              </a:solidFill>
            </a:endParaRPr>
          </a:p>
        </p:txBody>
      </p:sp>
      <p:sp>
        <p:nvSpPr>
          <p:cNvPr id="40" name="TextBox 39">
            <a:extLst>
              <a:ext uri="{FF2B5EF4-FFF2-40B4-BE49-F238E27FC236}">
                <a16:creationId xmlns:a16="http://schemas.microsoft.com/office/drawing/2014/main" id="{EB76B8E6-0B7A-5D49-8CBC-748A84F899D6}"/>
              </a:ext>
            </a:extLst>
          </p:cNvPr>
          <p:cNvSpPr txBox="1"/>
          <p:nvPr/>
        </p:nvSpPr>
        <p:spPr>
          <a:xfrm>
            <a:off x="1587" y="1292206"/>
            <a:ext cx="1407116" cy="379463"/>
          </a:xfrm>
          <a:prstGeom prst="rect">
            <a:avLst/>
          </a:prstGeom>
          <a:noFill/>
        </p:spPr>
        <p:txBody>
          <a:bodyPr wrap="none" rtlCol="0">
            <a:spAutoFit/>
          </a:bodyPr>
          <a:lstStyle/>
          <a:p>
            <a:r>
              <a:rPr lang="en-US" sz="1866" dirty="0"/>
              <a:t>Contributors</a:t>
            </a:r>
          </a:p>
        </p:txBody>
      </p:sp>
      <p:grpSp>
        <p:nvGrpSpPr>
          <p:cNvPr id="42" name="Group 41">
            <a:extLst>
              <a:ext uri="{FF2B5EF4-FFF2-40B4-BE49-F238E27FC236}">
                <a16:creationId xmlns:a16="http://schemas.microsoft.com/office/drawing/2014/main" id="{F0CC81ED-C77D-1E43-AC30-6E35AC2F6718}"/>
              </a:ext>
            </a:extLst>
          </p:cNvPr>
          <p:cNvGrpSpPr/>
          <p:nvPr/>
        </p:nvGrpSpPr>
        <p:grpSpPr>
          <a:xfrm>
            <a:off x="1357175" y="2998268"/>
            <a:ext cx="4206520" cy="702137"/>
            <a:chOff x="4468872" y="1695558"/>
            <a:chExt cx="3155712" cy="536347"/>
          </a:xfrm>
        </p:grpSpPr>
        <p:sp>
          <p:nvSpPr>
            <p:cNvPr id="43" name="Rounded Rectangle 42">
              <a:extLst>
                <a:ext uri="{FF2B5EF4-FFF2-40B4-BE49-F238E27FC236}">
                  <a16:creationId xmlns:a16="http://schemas.microsoft.com/office/drawing/2014/main" id="{32D4B435-F06D-A74A-9753-70EE20EBA13A}"/>
                </a:ext>
              </a:extLst>
            </p:cNvPr>
            <p:cNvSpPr/>
            <p:nvPr/>
          </p:nvSpPr>
          <p:spPr bwMode="auto">
            <a:xfrm>
              <a:off x="4468872" y="1769866"/>
              <a:ext cx="3155712" cy="462039"/>
            </a:xfrm>
            <a:prstGeom prst="round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prstTxWarp prst="textNoShape">
                <a:avLst/>
              </a:prstTxWarp>
            </a:bodyPr>
            <a:lstStyle/>
            <a:p>
              <a:pPr algn="r">
                <a:spcBef>
                  <a:spcPct val="0"/>
                </a:spcBef>
              </a:pPr>
              <a:r>
                <a:rPr lang="en-US" sz="1866" dirty="0">
                  <a:solidFill>
                    <a:schemeClr val="bg1"/>
                  </a:solidFill>
                </a:rPr>
                <a:t>default config </a:t>
              </a:r>
            </a:p>
            <a:p>
              <a:pPr algn="r">
                <a:spcBef>
                  <a:spcPct val="0"/>
                </a:spcBef>
              </a:pPr>
              <a:r>
                <a:rPr lang="en-US" sz="1600" dirty="0" err="1">
                  <a:solidFill>
                    <a:schemeClr val="bg1"/>
                  </a:solidFill>
                  <a:latin typeface="Monaco" pitchFamily="2" charset="77"/>
                </a:rPr>
                <a:t>packages.yaml</a:t>
              </a:r>
              <a:endParaRPr lang="en-US" sz="1600" dirty="0">
                <a:solidFill>
                  <a:schemeClr val="bg1"/>
                </a:solidFill>
                <a:latin typeface="Monaco" pitchFamily="2" charset="77"/>
              </a:endParaRPr>
            </a:p>
          </p:txBody>
        </p:sp>
        <p:sp>
          <p:nvSpPr>
            <p:cNvPr id="44" name="Folded Corner 43">
              <a:extLst>
                <a:ext uri="{FF2B5EF4-FFF2-40B4-BE49-F238E27FC236}">
                  <a16:creationId xmlns:a16="http://schemas.microsoft.com/office/drawing/2014/main" id="{23AC2197-D6E8-5847-9979-FF4EB620F669}"/>
                </a:ext>
              </a:extLst>
            </p:cNvPr>
            <p:cNvSpPr/>
            <p:nvPr/>
          </p:nvSpPr>
          <p:spPr bwMode="auto">
            <a:xfrm rot="10800000" flipH="1">
              <a:off x="4653930" y="1695558"/>
              <a:ext cx="360253" cy="478972"/>
            </a:xfrm>
            <a:prstGeom prst="foldedCorner">
              <a:avLst>
                <a:gd name="adj" fmla="val 32576"/>
              </a:avLst>
            </a:prstGeom>
            <a:solidFill>
              <a:schemeClr val="bg1"/>
            </a:soli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866" dirty="0">
                <a:solidFill>
                  <a:srgbClr val="000000"/>
                </a:solidFill>
              </a:endParaRPr>
            </a:p>
          </p:txBody>
        </p:sp>
        <p:sp>
          <p:nvSpPr>
            <p:cNvPr id="45" name="TextBox 44">
              <a:extLst>
                <a:ext uri="{FF2B5EF4-FFF2-40B4-BE49-F238E27FC236}">
                  <a16:creationId xmlns:a16="http://schemas.microsoft.com/office/drawing/2014/main" id="{423CD536-1765-8E43-B420-58E8FB646EAC}"/>
                </a:ext>
              </a:extLst>
            </p:cNvPr>
            <p:cNvSpPr txBox="1"/>
            <p:nvPr/>
          </p:nvSpPr>
          <p:spPr>
            <a:xfrm>
              <a:off x="4606375" y="1834921"/>
              <a:ext cx="383759" cy="195918"/>
            </a:xfrm>
            <a:prstGeom prst="rect">
              <a:avLst/>
            </a:prstGeom>
            <a:noFill/>
          </p:spPr>
          <p:txBody>
            <a:bodyPr wrap="none" rtlCol="0">
              <a:spAutoFit/>
            </a:bodyPr>
            <a:lstStyle/>
            <a:p>
              <a:r>
                <a:rPr lang="en-US" sz="1067" dirty="0" err="1">
                  <a:latin typeface="Monaco" pitchFamily="2" charset="77"/>
                </a:rPr>
                <a:t>yaml</a:t>
              </a:r>
              <a:endParaRPr lang="en-US" sz="1067" dirty="0">
                <a:latin typeface="Monaco" pitchFamily="2" charset="77"/>
              </a:endParaRPr>
            </a:p>
          </p:txBody>
        </p:sp>
      </p:grpSp>
      <p:sp>
        <p:nvSpPr>
          <p:cNvPr id="46" name="TextBox 45">
            <a:extLst>
              <a:ext uri="{FF2B5EF4-FFF2-40B4-BE49-F238E27FC236}">
                <a16:creationId xmlns:a16="http://schemas.microsoft.com/office/drawing/2014/main" id="{7EB88815-E4B5-D84D-9AF0-A0AE3FC6C21F}"/>
              </a:ext>
            </a:extLst>
          </p:cNvPr>
          <p:cNvSpPr txBox="1"/>
          <p:nvPr/>
        </p:nvSpPr>
        <p:spPr>
          <a:xfrm>
            <a:off x="1587" y="3016024"/>
            <a:ext cx="1247906" cy="666593"/>
          </a:xfrm>
          <a:prstGeom prst="rect">
            <a:avLst/>
          </a:prstGeom>
          <a:noFill/>
        </p:spPr>
        <p:txBody>
          <a:bodyPr wrap="none" rtlCol="0">
            <a:spAutoFit/>
          </a:bodyPr>
          <a:lstStyle/>
          <a:p>
            <a:r>
              <a:rPr lang="en-US" sz="1866" dirty="0" err="1"/>
              <a:t>spack</a:t>
            </a:r>
            <a:br>
              <a:rPr lang="en-US" sz="1866" dirty="0"/>
            </a:br>
            <a:r>
              <a:rPr lang="en-US" sz="1866" dirty="0"/>
              <a:t>developers</a:t>
            </a:r>
          </a:p>
        </p:txBody>
      </p:sp>
      <p:sp>
        <p:nvSpPr>
          <p:cNvPr id="47" name="TextBox 46">
            <a:extLst>
              <a:ext uri="{FF2B5EF4-FFF2-40B4-BE49-F238E27FC236}">
                <a16:creationId xmlns:a16="http://schemas.microsoft.com/office/drawing/2014/main" id="{44BF3F4E-B017-C540-A49A-BF70BF54602D}"/>
              </a:ext>
            </a:extLst>
          </p:cNvPr>
          <p:cNvSpPr txBox="1"/>
          <p:nvPr/>
        </p:nvSpPr>
        <p:spPr>
          <a:xfrm>
            <a:off x="1591" y="5663620"/>
            <a:ext cx="694421" cy="379463"/>
          </a:xfrm>
          <a:prstGeom prst="rect">
            <a:avLst/>
          </a:prstGeom>
          <a:noFill/>
        </p:spPr>
        <p:txBody>
          <a:bodyPr wrap="none" rtlCol="0">
            <a:spAutoFit/>
          </a:bodyPr>
          <a:lstStyle/>
          <a:p>
            <a:r>
              <a:rPr lang="en-US" sz="1866" dirty="0"/>
              <a:t>users</a:t>
            </a:r>
          </a:p>
        </p:txBody>
      </p:sp>
      <p:grpSp>
        <p:nvGrpSpPr>
          <p:cNvPr id="60" name="Group 59">
            <a:extLst>
              <a:ext uri="{FF2B5EF4-FFF2-40B4-BE49-F238E27FC236}">
                <a16:creationId xmlns:a16="http://schemas.microsoft.com/office/drawing/2014/main" id="{5E424B01-8678-2941-B3C1-8B4F2A4A9247}"/>
              </a:ext>
            </a:extLst>
          </p:cNvPr>
          <p:cNvGrpSpPr/>
          <p:nvPr/>
        </p:nvGrpSpPr>
        <p:grpSpPr>
          <a:xfrm>
            <a:off x="8516338" y="2674152"/>
            <a:ext cx="2134584" cy="635906"/>
            <a:chOff x="6903369" y="2885489"/>
            <a:chExt cx="1601355" cy="477054"/>
          </a:xfrm>
        </p:grpSpPr>
        <p:pic>
          <p:nvPicPr>
            <p:cNvPr id="48" name="Picture 47" descr="spack-logo.pdf">
              <a:extLst>
                <a:ext uri="{FF2B5EF4-FFF2-40B4-BE49-F238E27FC236}">
                  <a16:creationId xmlns:a16="http://schemas.microsoft.com/office/drawing/2014/main" id="{5FF8B5D7-E6A7-FA44-8CB5-53D8FD14605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03369" y="2885489"/>
              <a:ext cx="478291" cy="477054"/>
            </a:xfrm>
            <a:prstGeom prst="rect">
              <a:avLst/>
            </a:prstGeom>
          </p:spPr>
        </p:pic>
        <p:sp>
          <p:nvSpPr>
            <p:cNvPr id="49" name="TextBox 48">
              <a:extLst>
                <a:ext uri="{FF2B5EF4-FFF2-40B4-BE49-F238E27FC236}">
                  <a16:creationId xmlns:a16="http://schemas.microsoft.com/office/drawing/2014/main" id="{AC8D5FE7-8721-A043-8635-638305C2E6AE}"/>
                </a:ext>
              </a:extLst>
            </p:cNvPr>
            <p:cNvSpPr txBox="1"/>
            <p:nvPr/>
          </p:nvSpPr>
          <p:spPr>
            <a:xfrm>
              <a:off x="7328951" y="2928829"/>
              <a:ext cx="1175773" cy="346243"/>
            </a:xfrm>
            <a:prstGeom prst="rect">
              <a:avLst/>
            </a:prstGeom>
            <a:noFill/>
          </p:spPr>
          <p:txBody>
            <a:bodyPr wrap="none" rtlCol="0">
              <a:spAutoFit/>
            </a:bodyPr>
            <a:lstStyle/>
            <a:p>
              <a:r>
                <a:rPr lang="en-US" sz="2399" dirty="0" err="1"/>
                <a:t>concretizer</a:t>
              </a:r>
              <a:endParaRPr lang="en-US" sz="2399" dirty="0"/>
            </a:p>
          </p:txBody>
        </p:sp>
      </p:grpSp>
      <p:cxnSp>
        <p:nvCxnSpPr>
          <p:cNvPr id="51" name="Elbow Connector 50">
            <a:extLst>
              <a:ext uri="{FF2B5EF4-FFF2-40B4-BE49-F238E27FC236}">
                <a16:creationId xmlns:a16="http://schemas.microsoft.com/office/drawing/2014/main" id="{EFE8733B-5F03-3149-BED6-96E41949020D}"/>
              </a:ext>
            </a:extLst>
          </p:cNvPr>
          <p:cNvCxnSpPr>
            <a:cxnSpLocks/>
            <a:stCxn id="4" idx="2"/>
            <a:endCxn id="48" idx="1"/>
          </p:cNvCxnSpPr>
          <p:nvPr/>
        </p:nvCxnSpPr>
        <p:spPr>
          <a:xfrm rot="16200000" flipH="1">
            <a:off x="7795958" y="2271715"/>
            <a:ext cx="874203" cy="566572"/>
          </a:xfrm>
          <a:prstGeom prst="bentConnector2">
            <a:avLst/>
          </a:prstGeom>
          <a:ln w="28575" cmpd="sng">
            <a:solidFill>
              <a:schemeClr val="bg1">
                <a:lumMod val="65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2" name="Elbow Connector 51">
            <a:extLst>
              <a:ext uri="{FF2B5EF4-FFF2-40B4-BE49-F238E27FC236}">
                <a16:creationId xmlns:a16="http://schemas.microsoft.com/office/drawing/2014/main" id="{C86C66F1-2428-704F-81F1-A1797DCA7D53}"/>
              </a:ext>
            </a:extLst>
          </p:cNvPr>
          <p:cNvCxnSpPr>
            <a:cxnSpLocks/>
            <a:stCxn id="43" idx="3"/>
            <a:endCxn id="48" idx="1"/>
          </p:cNvCxnSpPr>
          <p:nvPr/>
        </p:nvCxnSpPr>
        <p:spPr>
          <a:xfrm flipV="1">
            <a:off x="5563696" y="2992107"/>
            <a:ext cx="2952647" cy="405871"/>
          </a:xfrm>
          <a:prstGeom prst="bentConnector3">
            <a:avLst>
              <a:gd name="adj1" fmla="val 50000"/>
            </a:avLst>
          </a:prstGeom>
          <a:ln w="28575" cmpd="sng">
            <a:solidFill>
              <a:schemeClr val="bg1">
                <a:lumMod val="65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5" name="Elbow Connector 54">
            <a:extLst>
              <a:ext uri="{FF2B5EF4-FFF2-40B4-BE49-F238E27FC236}">
                <a16:creationId xmlns:a16="http://schemas.microsoft.com/office/drawing/2014/main" id="{FE709937-CD26-6F4E-A602-722B4F4CE59A}"/>
              </a:ext>
            </a:extLst>
          </p:cNvPr>
          <p:cNvCxnSpPr>
            <a:cxnSpLocks/>
            <a:stCxn id="23" idx="3"/>
            <a:endCxn id="48" idx="1"/>
          </p:cNvCxnSpPr>
          <p:nvPr/>
        </p:nvCxnSpPr>
        <p:spPr>
          <a:xfrm flipV="1">
            <a:off x="5555298" y="2992105"/>
            <a:ext cx="2961046" cy="1169494"/>
          </a:xfrm>
          <a:prstGeom prst="bentConnector3">
            <a:avLst>
              <a:gd name="adj1" fmla="val 50000"/>
            </a:avLst>
          </a:prstGeom>
          <a:ln w="28575" cmpd="sng">
            <a:solidFill>
              <a:schemeClr val="bg1">
                <a:lumMod val="65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1" name="Elbow Connector 60">
            <a:extLst>
              <a:ext uri="{FF2B5EF4-FFF2-40B4-BE49-F238E27FC236}">
                <a16:creationId xmlns:a16="http://schemas.microsoft.com/office/drawing/2014/main" id="{EC3DC102-D0DE-CD45-A1DC-819BA520BB4A}"/>
              </a:ext>
            </a:extLst>
          </p:cNvPr>
          <p:cNvCxnSpPr>
            <a:cxnSpLocks/>
            <a:stCxn id="27" idx="3"/>
            <a:endCxn id="48" idx="1"/>
          </p:cNvCxnSpPr>
          <p:nvPr/>
        </p:nvCxnSpPr>
        <p:spPr>
          <a:xfrm flipV="1">
            <a:off x="5563212" y="2992105"/>
            <a:ext cx="2953130" cy="1948472"/>
          </a:xfrm>
          <a:prstGeom prst="bentConnector3">
            <a:avLst>
              <a:gd name="adj1" fmla="val 50000"/>
            </a:avLst>
          </a:prstGeom>
          <a:ln w="28575" cmpd="sng">
            <a:solidFill>
              <a:schemeClr val="bg1">
                <a:lumMod val="65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3" name="Elbow Connector 62">
            <a:extLst>
              <a:ext uri="{FF2B5EF4-FFF2-40B4-BE49-F238E27FC236}">
                <a16:creationId xmlns:a16="http://schemas.microsoft.com/office/drawing/2014/main" id="{74934DBF-898A-864E-B7C5-1136E0E7C8EE}"/>
              </a:ext>
            </a:extLst>
          </p:cNvPr>
          <p:cNvCxnSpPr>
            <a:cxnSpLocks/>
            <a:stCxn id="34" idx="3"/>
            <a:endCxn id="48" idx="1"/>
          </p:cNvCxnSpPr>
          <p:nvPr/>
        </p:nvCxnSpPr>
        <p:spPr>
          <a:xfrm flipV="1">
            <a:off x="5549465" y="2992106"/>
            <a:ext cx="2966879" cy="2858339"/>
          </a:xfrm>
          <a:prstGeom prst="bentConnector3">
            <a:avLst>
              <a:gd name="adj1" fmla="val 50000"/>
            </a:avLst>
          </a:prstGeom>
          <a:ln w="28575" cmpd="sng">
            <a:solidFill>
              <a:schemeClr val="bg1">
                <a:lumMod val="65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72" name="Elbow Connector 71">
            <a:extLst>
              <a:ext uri="{FF2B5EF4-FFF2-40B4-BE49-F238E27FC236}">
                <a16:creationId xmlns:a16="http://schemas.microsoft.com/office/drawing/2014/main" id="{53A641C8-2991-F64D-9279-7E6478B3C4E6}"/>
              </a:ext>
            </a:extLst>
          </p:cNvPr>
          <p:cNvCxnSpPr>
            <a:cxnSpLocks/>
            <a:stCxn id="48" idx="2"/>
            <a:endCxn id="79" idx="1"/>
          </p:cNvCxnSpPr>
          <p:nvPr/>
        </p:nvCxnSpPr>
        <p:spPr>
          <a:xfrm rot="16200000" flipH="1">
            <a:off x="8419162" y="3726017"/>
            <a:ext cx="1401199" cy="569276"/>
          </a:xfrm>
          <a:prstGeom prst="bentConnector2">
            <a:avLst/>
          </a:prstGeom>
          <a:ln w="28575" cmpd="sng">
            <a:solidFill>
              <a:schemeClr val="bg1">
                <a:lumMod val="6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76" name="CustomShape 6">
            <a:extLst>
              <a:ext uri="{FF2B5EF4-FFF2-40B4-BE49-F238E27FC236}">
                <a16:creationId xmlns:a16="http://schemas.microsoft.com/office/drawing/2014/main" id="{5EEDDC69-49ED-2444-B7C3-37FF86400EC8}"/>
              </a:ext>
            </a:extLst>
          </p:cNvPr>
          <p:cNvSpPr/>
          <p:nvPr/>
        </p:nvSpPr>
        <p:spPr>
          <a:xfrm>
            <a:off x="7866692" y="4992607"/>
            <a:ext cx="1767494" cy="859612"/>
          </a:xfrm>
          <a:prstGeom prst="rect">
            <a:avLst/>
          </a:prstGeom>
          <a:noFill/>
          <a:ln>
            <a:noFill/>
          </a:ln>
        </p:spPr>
        <p:style>
          <a:lnRef idx="0">
            <a:scrgbClr r="0" g="0" b="0"/>
          </a:lnRef>
          <a:fillRef idx="0">
            <a:scrgbClr r="0" g="0" b="0"/>
          </a:fillRef>
          <a:effectRef idx="0">
            <a:scrgbClr r="0" g="0" b="0"/>
          </a:effectRef>
          <a:fontRef idx="minor"/>
        </p:style>
        <p:txBody>
          <a:bodyPr wrap="none" lIns="119969" tIns="59984" rIns="119969" bIns="59984">
            <a:spAutoFit/>
          </a:bodyPr>
          <a:lstStyle/>
          <a:p>
            <a:pPr algn="ctr">
              <a:lnSpc>
                <a:spcPct val="100000"/>
              </a:lnSpc>
            </a:pPr>
            <a:r>
              <a:rPr lang="en-US" sz="1600" i="1" spc="-1" dirty="0">
                <a:solidFill>
                  <a:srgbClr val="000000"/>
                </a:solidFill>
                <a:latin typeface="Arial"/>
                <a:ea typeface="DejaVu Sans"/>
              </a:rPr>
              <a:t>Concrete</a:t>
            </a:r>
            <a:r>
              <a:rPr lang="en-US" sz="1600" spc="-1" dirty="0">
                <a:solidFill>
                  <a:srgbClr val="000000"/>
                </a:solidFill>
                <a:latin typeface="Arial"/>
                <a:ea typeface="DejaVu Sans"/>
              </a:rPr>
              <a:t> spec is</a:t>
            </a:r>
            <a:br>
              <a:rPr lang="en-US" sz="1600" spc="-1" dirty="0">
                <a:solidFill>
                  <a:srgbClr val="000000"/>
                </a:solidFill>
                <a:latin typeface="Arial"/>
                <a:ea typeface="DejaVu Sans"/>
              </a:rPr>
            </a:br>
            <a:r>
              <a:rPr lang="en-US" sz="1600" spc="-1" dirty="0">
                <a:solidFill>
                  <a:srgbClr val="000000"/>
                </a:solidFill>
                <a:latin typeface="Arial"/>
                <a:ea typeface="DejaVu Sans"/>
              </a:rPr>
              <a:t>fully constrained</a:t>
            </a:r>
            <a:endParaRPr lang="en-US" sz="1600" spc="-1" dirty="0">
              <a:latin typeface="Arial"/>
            </a:endParaRPr>
          </a:p>
          <a:p>
            <a:pPr algn="ctr">
              <a:lnSpc>
                <a:spcPct val="100000"/>
              </a:lnSpc>
            </a:pPr>
            <a:r>
              <a:rPr lang="en-US" sz="1600" spc="-1" dirty="0">
                <a:solidFill>
                  <a:srgbClr val="000000"/>
                </a:solidFill>
                <a:latin typeface="Arial"/>
                <a:ea typeface="DejaVu Sans"/>
              </a:rPr>
              <a:t>and can be built.</a:t>
            </a:r>
            <a:endParaRPr lang="en-US" sz="1600" spc="-1" dirty="0">
              <a:latin typeface="Arial"/>
            </a:endParaRPr>
          </a:p>
        </p:txBody>
      </p:sp>
      <p:pic>
        <p:nvPicPr>
          <p:cNvPr id="79" name="Picture 78">
            <a:extLst>
              <a:ext uri="{FF2B5EF4-FFF2-40B4-BE49-F238E27FC236}">
                <a16:creationId xmlns:a16="http://schemas.microsoft.com/office/drawing/2014/main" id="{996A58A9-9508-4745-AC15-9A75684A1927}"/>
              </a:ext>
            </a:extLst>
          </p:cNvPr>
          <p:cNvPicPr>
            <a:picLocks noChangeAspect="1"/>
          </p:cNvPicPr>
          <p:nvPr/>
        </p:nvPicPr>
        <p:blipFill>
          <a:blip r:embed="rId4"/>
          <a:stretch>
            <a:fillRect/>
          </a:stretch>
        </p:blipFill>
        <p:spPr>
          <a:xfrm>
            <a:off x="9404399" y="3382193"/>
            <a:ext cx="2456093" cy="2658124"/>
          </a:xfrm>
          <a:prstGeom prst="rect">
            <a:avLst/>
          </a:prstGeom>
        </p:spPr>
      </p:pic>
      <p:sp>
        <p:nvSpPr>
          <p:cNvPr id="50" name="TextBox 49">
            <a:extLst>
              <a:ext uri="{FF2B5EF4-FFF2-40B4-BE49-F238E27FC236}">
                <a16:creationId xmlns:a16="http://schemas.microsoft.com/office/drawing/2014/main" id="{FAD4DE3E-4A19-3542-B738-DE915CEE9933}"/>
              </a:ext>
            </a:extLst>
          </p:cNvPr>
          <p:cNvSpPr txBox="1"/>
          <p:nvPr/>
        </p:nvSpPr>
        <p:spPr>
          <a:xfrm>
            <a:off x="9572974" y="453405"/>
            <a:ext cx="2118913" cy="830740"/>
          </a:xfrm>
          <a:prstGeom prst="rect">
            <a:avLst/>
          </a:prstGeom>
          <a:noFill/>
        </p:spPr>
        <p:txBody>
          <a:bodyPr wrap="none" rtlCol="0">
            <a:spAutoFit/>
          </a:bodyPr>
          <a:lstStyle/>
          <a:p>
            <a:pPr algn="ctr"/>
            <a:r>
              <a:rPr lang="en-US" sz="2399" b="1" dirty="0">
                <a:solidFill>
                  <a:schemeClr val="accent4"/>
                </a:solidFill>
              </a:rPr>
              <a:t>This problem is</a:t>
            </a:r>
            <a:br>
              <a:rPr lang="en-US" sz="2399" b="1" dirty="0">
                <a:solidFill>
                  <a:schemeClr val="accent4"/>
                </a:solidFill>
              </a:rPr>
            </a:br>
            <a:r>
              <a:rPr lang="en-US" sz="2399" b="1" dirty="0">
                <a:solidFill>
                  <a:schemeClr val="accent4"/>
                </a:solidFill>
              </a:rPr>
              <a:t>NP-hard!</a:t>
            </a:r>
          </a:p>
        </p:txBody>
      </p:sp>
    </p:spTree>
    <p:extLst>
      <p:ext uri="{BB962C8B-B14F-4D97-AF65-F5344CB8AC3E}">
        <p14:creationId xmlns:p14="http://schemas.microsoft.com/office/powerpoint/2010/main" val="3444030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443A245-D736-224E-8D1C-64EA4229BCA1}"/>
              </a:ext>
            </a:extLst>
          </p:cNvPr>
          <p:cNvSpPr>
            <a:spLocks noGrp="1"/>
          </p:cNvSpPr>
          <p:nvPr>
            <p:ph type="title"/>
          </p:nvPr>
        </p:nvSpPr>
        <p:spPr/>
        <p:txBody>
          <a:bodyPr/>
          <a:lstStyle/>
          <a:p>
            <a:r>
              <a:rPr lang="en-US" dirty="0"/>
              <a:t>Crash course in ASP</a:t>
            </a:r>
          </a:p>
        </p:txBody>
      </p:sp>
      <p:sp>
        <p:nvSpPr>
          <p:cNvPr id="7" name="Content Placeholder 6">
            <a:extLst>
              <a:ext uri="{FF2B5EF4-FFF2-40B4-BE49-F238E27FC236}">
                <a16:creationId xmlns:a16="http://schemas.microsoft.com/office/drawing/2014/main" id="{09775C34-A53E-264F-B11A-86FD72047BEA}"/>
              </a:ext>
            </a:extLst>
          </p:cNvPr>
          <p:cNvSpPr>
            <a:spLocks noGrp="1"/>
          </p:cNvSpPr>
          <p:nvPr>
            <p:ph idx="1"/>
          </p:nvPr>
        </p:nvSpPr>
        <p:spPr>
          <a:xfrm>
            <a:off x="252509" y="2046875"/>
            <a:ext cx="5027275" cy="4233440"/>
          </a:xfrm>
        </p:spPr>
        <p:txBody>
          <a:bodyPr>
            <a:normAutofit/>
          </a:bodyPr>
          <a:lstStyle/>
          <a:p>
            <a:r>
              <a:rPr lang="en-US" dirty="0"/>
              <a:t>ASP syntax is derived from </a:t>
            </a:r>
            <a:r>
              <a:rPr lang="en-US" b="1" dirty="0"/>
              <a:t>Prolog</a:t>
            </a:r>
          </a:p>
          <a:p>
            <a:r>
              <a:rPr lang="en-US" dirty="0"/>
              <a:t>Basic piece of a program is a </a:t>
            </a:r>
            <a:r>
              <a:rPr lang="en-US" i="1" dirty="0"/>
              <a:t>term</a:t>
            </a:r>
          </a:p>
          <a:p>
            <a:r>
              <a:rPr lang="en-US" dirty="0"/>
              <a:t>Terms can easily represent any data structure, e.g. this is a graph with:</a:t>
            </a:r>
          </a:p>
          <a:p>
            <a:pPr lvl="1"/>
            <a:r>
              <a:rPr lang="en-US" dirty="0"/>
              <a:t>2 nodes, one with a variant value</a:t>
            </a:r>
          </a:p>
          <a:p>
            <a:pPr lvl="1"/>
            <a:r>
              <a:rPr lang="en-US" dirty="0"/>
              <a:t>1 dependency edge</a:t>
            </a:r>
          </a:p>
          <a:p>
            <a:r>
              <a:rPr lang="en-US" dirty="0"/>
              <a:t>Terms followed by '</a:t>
            </a:r>
            <a:r>
              <a:rPr lang="en-US" b="1" dirty="0"/>
              <a:t>.</a:t>
            </a:r>
            <a:r>
              <a:rPr lang="en-US" dirty="0"/>
              <a:t>' are called </a:t>
            </a:r>
            <a:r>
              <a:rPr lang="en-US" i="1" dirty="0"/>
              <a:t>facts</a:t>
            </a:r>
            <a:endParaRPr lang="en-US" dirty="0"/>
          </a:p>
          <a:p>
            <a:pPr lvl="1"/>
            <a:r>
              <a:rPr lang="en-US" dirty="0"/>
              <a:t>Facts say "this is true!"</a:t>
            </a:r>
          </a:p>
        </p:txBody>
      </p:sp>
      <p:sp>
        <p:nvSpPr>
          <p:cNvPr id="6" name="TextBox 5">
            <a:extLst>
              <a:ext uri="{FF2B5EF4-FFF2-40B4-BE49-F238E27FC236}">
                <a16:creationId xmlns:a16="http://schemas.microsoft.com/office/drawing/2014/main" id="{2AB323B2-781F-AD46-8E5A-9F5A24EF776F}"/>
              </a:ext>
            </a:extLst>
          </p:cNvPr>
          <p:cNvSpPr txBox="1"/>
          <p:nvPr/>
        </p:nvSpPr>
        <p:spPr>
          <a:xfrm>
            <a:off x="5498234" y="1901442"/>
            <a:ext cx="6518845" cy="3476969"/>
          </a:xfrm>
          <a:prstGeom prst="rect">
            <a:avLst/>
          </a:prstGeom>
          <a:solidFill>
            <a:schemeClr val="bg1">
              <a:lumMod val="95000"/>
            </a:schemeClr>
          </a:solidFill>
          <a:ln>
            <a:solidFill>
              <a:schemeClr val="tx2"/>
            </a:solidFill>
          </a:ln>
          <a:effectLst>
            <a:outerShdw blurRad="50800" dist="38100" dir="2700000" algn="tl" rotWithShape="0">
              <a:prstClr val="black">
                <a:alpha val="40000"/>
              </a:prstClr>
            </a:outerShdw>
          </a:effectLst>
        </p:spPr>
        <p:txBody>
          <a:bodyPr wrap="square" rtlCol="0">
            <a:spAutoFit/>
          </a:bodyPr>
          <a:lstStyle/>
          <a:p>
            <a:endParaRPr lang="en-US" sz="1999" b="1" dirty="0">
              <a:latin typeface="Monaco" pitchFamily="2" charset="77"/>
            </a:endParaRPr>
          </a:p>
          <a:p>
            <a:r>
              <a:rPr lang="en-US" sz="1999" b="1" dirty="0" err="1">
                <a:latin typeface="Monaco" pitchFamily="2" charset="77"/>
              </a:rPr>
              <a:t>enable_some_feature</a:t>
            </a:r>
            <a:r>
              <a:rPr lang="en-US" sz="1999" b="1" dirty="0">
                <a:latin typeface="Monaco" pitchFamily="2" charset="77"/>
              </a:rPr>
              <a:t>.</a:t>
            </a:r>
          </a:p>
          <a:p>
            <a:endParaRPr lang="en-US" sz="1999" b="1" dirty="0">
              <a:latin typeface="Monaco" pitchFamily="2" charset="77"/>
            </a:endParaRPr>
          </a:p>
          <a:p>
            <a:r>
              <a:rPr lang="en-US" sz="1999" b="1" dirty="0">
                <a:latin typeface="Monaco" pitchFamily="2" charset="77"/>
              </a:rPr>
              <a:t>node("</a:t>
            </a:r>
            <a:r>
              <a:rPr lang="en-US" sz="1999" b="1" dirty="0" err="1">
                <a:latin typeface="Monaco" pitchFamily="2" charset="77"/>
              </a:rPr>
              <a:t>lammps</a:t>
            </a:r>
            <a:r>
              <a:rPr lang="en-US" sz="1999" b="1" dirty="0">
                <a:latin typeface="Monaco" pitchFamily="2" charset="77"/>
              </a:rPr>
              <a:t>").</a:t>
            </a:r>
          </a:p>
          <a:p>
            <a:endParaRPr lang="en-US" sz="1999" b="1" dirty="0">
              <a:latin typeface="Monaco" pitchFamily="2" charset="77"/>
            </a:endParaRPr>
          </a:p>
          <a:p>
            <a:r>
              <a:rPr lang="en-US" sz="1999" b="1" dirty="0">
                <a:latin typeface="Monaco" pitchFamily="2" charset="77"/>
              </a:rPr>
              <a:t>node("</a:t>
            </a:r>
            <a:r>
              <a:rPr lang="en-US" sz="1999" b="1" dirty="0" err="1">
                <a:latin typeface="Monaco" pitchFamily="2" charset="77"/>
              </a:rPr>
              <a:t>cuda</a:t>
            </a:r>
            <a:r>
              <a:rPr lang="en-US" sz="1999" b="1" dirty="0">
                <a:latin typeface="Monaco" pitchFamily="2" charset="77"/>
              </a:rPr>
              <a:t>").</a:t>
            </a:r>
          </a:p>
          <a:p>
            <a:endParaRPr lang="en-US" sz="1999" b="1" dirty="0">
              <a:latin typeface="Monaco" pitchFamily="2" charset="77"/>
            </a:endParaRPr>
          </a:p>
          <a:p>
            <a:r>
              <a:rPr lang="en-US" sz="1999" b="1" dirty="0" err="1">
                <a:latin typeface="Monaco" pitchFamily="2" charset="77"/>
              </a:rPr>
              <a:t>variant_value</a:t>
            </a:r>
            <a:r>
              <a:rPr lang="en-US" sz="1999" b="1" dirty="0">
                <a:latin typeface="Monaco" pitchFamily="2" charset="77"/>
              </a:rPr>
              <a:t>("</a:t>
            </a:r>
            <a:r>
              <a:rPr lang="en-US" sz="1999" b="1" dirty="0" err="1">
                <a:latin typeface="Monaco" pitchFamily="2" charset="77"/>
              </a:rPr>
              <a:t>lammps</a:t>
            </a:r>
            <a:r>
              <a:rPr lang="en-US" sz="1999" b="1" dirty="0">
                <a:latin typeface="Monaco" pitchFamily="2" charset="77"/>
              </a:rPr>
              <a:t>", "</a:t>
            </a:r>
            <a:r>
              <a:rPr lang="en-US" sz="1999" b="1" dirty="0" err="1">
                <a:latin typeface="Monaco" pitchFamily="2" charset="77"/>
              </a:rPr>
              <a:t>cuda</a:t>
            </a:r>
            <a:r>
              <a:rPr lang="en-US" sz="1999" b="1" dirty="0">
                <a:latin typeface="Monaco" pitchFamily="2" charset="77"/>
              </a:rPr>
              <a:t>", "False").</a:t>
            </a:r>
          </a:p>
          <a:p>
            <a:endParaRPr lang="en-US" sz="1999" b="1" dirty="0">
              <a:latin typeface="Monaco" pitchFamily="2" charset="77"/>
            </a:endParaRPr>
          </a:p>
          <a:p>
            <a:r>
              <a:rPr lang="en-US" sz="1999" b="1" dirty="0" err="1">
                <a:latin typeface="Monaco" pitchFamily="2" charset="77"/>
              </a:rPr>
              <a:t>depends_on</a:t>
            </a:r>
            <a:r>
              <a:rPr lang="en-US" sz="1999" b="1" dirty="0">
                <a:latin typeface="Monaco" pitchFamily="2" charset="77"/>
              </a:rPr>
              <a:t>("</a:t>
            </a:r>
            <a:r>
              <a:rPr lang="en-US" sz="1999" b="1" dirty="0" err="1">
                <a:latin typeface="Monaco" pitchFamily="2" charset="77"/>
              </a:rPr>
              <a:t>lammps</a:t>
            </a:r>
            <a:r>
              <a:rPr lang="en-US" sz="1999" b="1" dirty="0">
                <a:latin typeface="Monaco" pitchFamily="2" charset="77"/>
              </a:rPr>
              <a:t>", "</a:t>
            </a:r>
            <a:r>
              <a:rPr lang="en-US" sz="1999" b="1" dirty="0" err="1">
                <a:latin typeface="Monaco" pitchFamily="2" charset="77"/>
              </a:rPr>
              <a:t>cuda</a:t>
            </a:r>
            <a:r>
              <a:rPr lang="en-US" sz="1999" b="1" dirty="0">
                <a:latin typeface="Monaco" pitchFamily="2" charset="77"/>
              </a:rPr>
              <a:t>", "link").</a:t>
            </a:r>
          </a:p>
          <a:p>
            <a:endParaRPr lang="en-US" sz="1999" b="1" dirty="0">
              <a:latin typeface="Monaco" pitchFamily="2" charset="77"/>
            </a:endParaRPr>
          </a:p>
        </p:txBody>
      </p:sp>
    </p:spTree>
    <p:extLst>
      <p:ext uri="{BB962C8B-B14F-4D97-AF65-F5344CB8AC3E}">
        <p14:creationId xmlns:p14="http://schemas.microsoft.com/office/powerpoint/2010/main" val="40873937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443A245-D736-224E-8D1C-64EA4229BCA1}"/>
              </a:ext>
            </a:extLst>
          </p:cNvPr>
          <p:cNvSpPr>
            <a:spLocks noGrp="1"/>
          </p:cNvSpPr>
          <p:nvPr>
            <p:ph type="title"/>
          </p:nvPr>
        </p:nvSpPr>
        <p:spPr/>
        <p:txBody>
          <a:bodyPr/>
          <a:lstStyle/>
          <a:p>
            <a:r>
              <a:rPr lang="en-US" dirty="0"/>
              <a:t>Crash course in ASP</a:t>
            </a:r>
          </a:p>
        </p:txBody>
      </p:sp>
      <p:sp>
        <p:nvSpPr>
          <p:cNvPr id="7" name="Content Placeholder 6">
            <a:extLst>
              <a:ext uri="{FF2B5EF4-FFF2-40B4-BE49-F238E27FC236}">
                <a16:creationId xmlns:a16="http://schemas.microsoft.com/office/drawing/2014/main" id="{09775C34-A53E-264F-B11A-86FD72047BEA}"/>
              </a:ext>
            </a:extLst>
          </p:cNvPr>
          <p:cNvSpPr>
            <a:spLocks noGrp="1"/>
          </p:cNvSpPr>
          <p:nvPr>
            <p:ph idx="1"/>
          </p:nvPr>
        </p:nvSpPr>
        <p:spPr>
          <a:xfrm>
            <a:off x="252508" y="1571987"/>
            <a:ext cx="11740034" cy="2209224"/>
          </a:xfrm>
          <a:ln>
            <a:noFill/>
          </a:ln>
        </p:spPr>
        <p:txBody>
          <a:bodyPr numCol="2">
            <a:normAutofit/>
          </a:bodyPr>
          <a:lstStyle/>
          <a:p>
            <a:r>
              <a:rPr lang="en-US" dirty="0"/>
              <a:t>ASP programs also have </a:t>
            </a:r>
            <a:r>
              <a:rPr lang="en-US" b="1" i="1" dirty="0"/>
              <a:t>rules</a:t>
            </a:r>
            <a:r>
              <a:rPr lang="en-US" dirty="0"/>
              <a:t>.</a:t>
            </a:r>
          </a:p>
          <a:p>
            <a:pPr lvl="1"/>
            <a:r>
              <a:rPr lang="en-US" dirty="0"/>
              <a:t>Rules can derive additional facts.</a:t>
            </a:r>
          </a:p>
          <a:p>
            <a:r>
              <a:rPr lang="en-US" b="1" dirty="0"/>
              <a:t>:-</a:t>
            </a:r>
            <a:r>
              <a:rPr lang="en-US" dirty="0"/>
              <a:t> can be read as </a:t>
            </a:r>
            <a:r>
              <a:rPr lang="en-US" b="1" dirty="0"/>
              <a:t>"if"</a:t>
            </a:r>
          </a:p>
          <a:p>
            <a:pPr lvl="1"/>
            <a:r>
              <a:rPr lang="en-US" dirty="0"/>
              <a:t>The </a:t>
            </a:r>
            <a:r>
              <a:rPr lang="en-US" b="1" dirty="0">
                <a:solidFill>
                  <a:srgbClr val="00B050"/>
                </a:solidFill>
              </a:rPr>
              <a:t>head</a:t>
            </a:r>
            <a:r>
              <a:rPr lang="en-US" dirty="0"/>
              <a:t> (left side) is true</a:t>
            </a:r>
          </a:p>
          <a:p>
            <a:pPr lvl="1"/>
            <a:r>
              <a:rPr lang="en-US" b="1" dirty="0"/>
              <a:t>If</a:t>
            </a:r>
            <a:r>
              <a:rPr lang="en-US" dirty="0"/>
              <a:t> the </a:t>
            </a:r>
            <a:r>
              <a:rPr lang="en-US" b="1" dirty="0">
                <a:solidFill>
                  <a:srgbClr val="0070C0"/>
                </a:solidFill>
              </a:rPr>
              <a:t>body</a:t>
            </a:r>
            <a:r>
              <a:rPr lang="en-US" dirty="0"/>
              <a:t> (right side) is true</a:t>
            </a:r>
          </a:p>
          <a:p>
            <a:r>
              <a:rPr lang="en-US" b="1" dirty="0">
                <a:solidFill>
                  <a:schemeClr val="accent6">
                    <a:lumMod val="75000"/>
                  </a:schemeClr>
                </a:solidFill>
              </a:rPr>
              <a:t>Comma</a:t>
            </a:r>
            <a:r>
              <a:rPr lang="en-US" dirty="0"/>
              <a:t> in the body is like "</a:t>
            </a:r>
            <a:r>
              <a:rPr lang="en-US" b="1" dirty="0"/>
              <a:t>and</a:t>
            </a:r>
            <a:r>
              <a:rPr lang="en-US" dirty="0"/>
              <a:t>"</a:t>
            </a:r>
          </a:p>
          <a:p>
            <a:pPr lvl="1"/>
            <a:r>
              <a:rPr lang="en-US" dirty="0"/>
              <a:t>Writing same head twice is like "or"</a:t>
            </a:r>
          </a:p>
          <a:p>
            <a:r>
              <a:rPr lang="en-US" dirty="0"/>
              <a:t>Capital words are </a:t>
            </a:r>
            <a:r>
              <a:rPr lang="en-US" b="1" dirty="0">
                <a:solidFill>
                  <a:schemeClr val="accent2">
                    <a:lumMod val="75000"/>
                  </a:schemeClr>
                </a:solidFill>
              </a:rPr>
              <a:t>variables</a:t>
            </a:r>
          </a:p>
          <a:p>
            <a:pPr lvl="1"/>
            <a:r>
              <a:rPr lang="en-US" dirty="0"/>
              <a:t>Rules are instantiated with all possible substitutions for variables.</a:t>
            </a:r>
          </a:p>
          <a:p>
            <a:pPr lvl="1"/>
            <a:endParaRPr lang="en-US" dirty="0"/>
          </a:p>
        </p:txBody>
      </p:sp>
      <p:sp>
        <p:nvSpPr>
          <p:cNvPr id="6" name="TextBox 5">
            <a:extLst>
              <a:ext uri="{FF2B5EF4-FFF2-40B4-BE49-F238E27FC236}">
                <a16:creationId xmlns:a16="http://schemas.microsoft.com/office/drawing/2014/main" id="{2AB323B2-781F-AD46-8E5A-9F5A24EF776F}"/>
              </a:ext>
            </a:extLst>
          </p:cNvPr>
          <p:cNvSpPr txBox="1"/>
          <p:nvPr/>
        </p:nvSpPr>
        <p:spPr>
          <a:xfrm>
            <a:off x="507363" y="3842403"/>
            <a:ext cx="11350844" cy="1015399"/>
          </a:xfrm>
          <a:prstGeom prst="rect">
            <a:avLst/>
          </a:prstGeom>
          <a:solidFill>
            <a:schemeClr val="bg1">
              <a:lumMod val="95000"/>
            </a:schemeClr>
          </a:solidFill>
          <a:ln>
            <a:solidFill>
              <a:schemeClr val="tx2"/>
            </a:solidFill>
          </a:ln>
          <a:effectLst>
            <a:outerShdw blurRad="50800" dist="38100" dir="2700000" algn="tl" rotWithShape="0">
              <a:prstClr val="black">
                <a:alpha val="40000"/>
              </a:prstClr>
            </a:outerShdw>
          </a:effectLst>
        </p:spPr>
        <p:txBody>
          <a:bodyPr wrap="square" rtlCol="0">
            <a:spAutoFit/>
          </a:bodyPr>
          <a:lstStyle/>
          <a:p>
            <a:br>
              <a:rPr lang="en-US" sz="1999" b="1" dirty="0">
                <a:latin typeface="Monaco" pitchFamily="2" charset="77"/>
              </a:rPr>
            </a:br>
            <a:r>
              <a:rPr lang="en-US" sz="1999" b="1" dirty="0">
                <a:solidFill>
                  <a:srgbClr val="00B050"/>
                </a:solidFill>
                <a:latin typeface="Monaco" pitchFamily="2" charset="77"/>
              </a:rPr>
              <a:t>node(</a:t>
            </a:r>
            <a:r>
              <a:rPr lang="en-US" sz="1999" b="1" dirty="0">
                <a:solidFill>
                  <a:schemeClr val="accent2">
                    <a:lumMod val="75000"/>
                  </a:schemeClr>
                </a:solidFill>
                <a:latin typeface="Monaco" pitchFamily="2" charset="77"/>
              </a:rPr>
              <a:t>Dependency</a:t>
            </a:r>
            <a:r>
              <a:rPr lang="en-US" sz="1999" b="1" dirty="0">
                <a:solidFill>
                  <a:srgbClr val="00B050"/>
                </a:solidFill>
                <a:latin typeface="Monaco" pitchFamily="2" charset="77"/>
              </a:rPr>
              <a:t>) </a:t>
            </a:r>
            <a:r>
              <a:rPr lang="en-US" sz="1999" b="1" dirty="0">
                <a:latin typeface="Monaco" pitchFamily="2" charset="77"/>
              </a:rPr>
              <a:t>:- </a:t>
            </a:r>
            <a:r>
              <a:rPr lang="en-US" sz="1999" b="1" dirty="0">
                <a:solidFill>
                  <a:srgbClr val="0070C0"/>
                </a:solidFill>
                <a:latin typeface="Monaco" pitchFamily="2" charset="77"/>
              </a:rPr>
              <a:t>node(</a:t>
            </a:r>
            <a:r>
              <a:rPr lang="en-US" sz="1999" b="1" dirty="0">
                <a:solidFill>
                  <a:schemeClr val="accent2">
                    <a:lumMod val="75000"/>
                  </a:schemeClr>
                </a:solidFill>
                <a:latin typeface="Monaco" pitchFamily="2" charset="77"/>
              </a:rPr>
              <a:t>Package</a:t>
            </a:r>
            <a:r>
              <a:rPr lang="en-US" sz="1999" b="1" dirty="0">
                <a:solidFill>
                  <a:srgbClr val="0070C0"/>
                </a:solidFill>
                <a:latin typeface="Monaco" pitchFamily="2" charset="77"/>
              </a:rPr>
              <a:t>)</a:t>
            </a:r>
            <a:r>
              <a:rPr lang="en-US" sz="1999" b="1" dirty="0">
                <a:solidFill>
                  <a:schemeClr val="accent6">
                    <a:lumMod val="75000"/>
                  </a:schemeClr>
                </a:solidFill>
                <a:latin typeface="Monaco" pitchFamily="2" charset="77"/>
              </a:rPr>
              <a:t>,</a:t>
            </a:r>
            <a:r>
              <a:rPr lang="en-US" sz="1999" b="1" dirty="0">
                <a:solidFill>
                  <a:srgbClr val="0070C0"/>
                </a:solidFill>
                <a:latin typeface="Monaco" pitchFamily="2" charset="77"/>
              </a:rPr>
              <a:t> </a:t>
            </a:r>
            <a:r>
              <a:rPr lang="en-US" sz="1999" b="1" dirty="0" err="1">
                <a:solidFill>
                  <a:srgbClr val="0070C0"/>
                </a:solidFill>
                <a:latin typeface="Monaco" pitchFamily="2" charset="77"/>
              </a:rPr>
              <a:t>depends_on</a:t>
            </a:r>
            <a:r>
              <a:rPr lang="en-US" sz="1999" b="1" dirty="0">
                <a:solidFill>
                  <a:srgbClr val="0070C0"/>
                </a:solidFill>
                <a:latin typeface="Monaco" pitchFamily="2" charset="77"/>
              </a:rPr>
              <a:t>(</a:t>
            </a:r>
            <a:r>
              <a:rPr lang="en-US" sz="1999" b="1" dirty="0">
                <a:solidFill>
                  <a:schemeClr val="accent2">
                    <a:lumMod val="75000"/>
                  </a:schemeClr>
                </a:solidFill>
                <a:latin typeface="Monaco" pitchFamily="2" charset="77"/>
              </a:rPr>
              <a:t>Package</a:t>
            </a:r>
            <a:r>
              <a:rPr lang="en-US" sz="1999" b="1" dirty="0">
                <a:solidFill>
                  <a:srgbClr val="0070C0"/>
                </a:solidFill>
                <a:latin typeface="Monaco" pitchFamily="2" charset="77"/>
              </a:rPr>
              <a:t>, </a:t>
            </a:r>
            <a:r>
              <a:rPr lang="en-US" sz="1999" b="1" dirty="0">
                <a:solidFill>
                  <a:schemeClr val="accent2">
                    <a:lumMod val="75000"/>
                  </a:schemeClr>
                </a:solidFill>
                <a:latin typeface="Monaco" pitchFamily="2" charset="77"/>
              </a:rPr>
              <a:t>Dependency</a:t>
            </a:r>
            <a:r>
              <a:rPr lang="en-US" sz="1999" b="1" dirty="0">
                <a:solidFill>
                  <a:srgbClr val="0070C0"/>
                </a:solidFill>
                <a:latin typeface="Monaco" pitchFamily="2" charset="77"/>
              </a:rPr>
              <a:t>, </a:t>
            </a:r>
            <a:r>
              <a:rPr lang="en-US" sz="1999" b="1" dirty="0">
                <a:solidFill>
                  <a:schemeClr val="accent2">
                    <a:lumMod val="75000"/>
                  </a:schemeClr>
                </a:solidFill>
                <a:latin typeface="Monaco" pitchFamily="2" charset="77"/>
              </a:rPr>
              <a:t>Type</a:t>
            </a:r>
            <a:r>
              <a:rPr lang="en-US" sz="1999" b="1" dirty="0">
                <a:solidFill>
                  <a:srgbClr val="0070C0"/>
                </a:solidFill>
                <a:latin typeface="Monaco" pitchFamily="2" charset="77"/>
              </a:rPr>
              <a:t>).</a:t>
            </a:r>
            <a:br>
              <a:rPr lang="en-US" sz="1999" b="1" dirty="0">
                <a:latin typeface="Monaco" pitchFamily="2" charset="77"/>
              </a:rPr>
            </a:br>
            <a:endParaRPr lang="en-US" sz="1999" b="1" dirty="0">
              <a:latin typeface="Monaco" pitchFamily="2" charset="77"/>
            </a:endParaRPr>
          </a:p>
        </p:txBody>
      </p:sp>
      <p:sp>
        <p:nvSpPr>
          <p:cNvPr id="5" name="TextBox 4">
            <a:extLst>
              <a:ext uri="{FF2B5EF4-FFF2-40B4-BE49-F238E27FC236}">
                <a16:creationId xmlns:a16="http://schemas.microsoft.com/office/drawing/2014/main" id="{959AA383-A534-BB46-8F39-A49910B32823}"/>
              </a:ext>
            </a:extLst>
          </p:cNvPr>
          <p:cNvSpPr txBox="1"/>
          <p:nvPr/>
        </p:nvSpPr>
        <p:spPr>
          <a:xfrm>
            <a:off x="507363" y="5268322"/>
            <a:ext cx="2159756" cy="400006"/>
          </a:xfrm>
          <a:prstGeom prst="rect">
            <a:avLst/>
          </a:prstGeom>
          <a:solidFill>
            <a:schemeClr val="bg1">
              <a:lumMod val="95000"/>
            </a:schemeClr>
          </a:solidFill>
          <a:ln>
            <a:solidFill>
              <a:schemeClr val="tx2"/>
            </a:solidFill>
          </a:ln>
          <a:effectLst>
            <a:outerShdw blurRad="50800" dist="38100" dir="2700000" algn="tl" rotWithShape="0">
              <a:prstClr val="black">
                <a:alpha val="40000"/>
              </a:prstClr>
            </a:outerShdw>
          </a:effectLst>
        </p:spPr>
        <p:txBody>
          <a:bodyPr wrap="square" rtlCol="0">
            <a:spAutoFit/>
          </a:bodyPr>
          <a:lstStyle/>
          <a:p>
            <a:r>
              <a:rPr lang="en-US" sz="1999" b="1" dirty="0">
                <a:latin typeface="Monaco" pitchFamily="2" charset="77"/>
              </a:rPr>
              <a:t>node("</a:t>
            </a:r>
            <a:r>
              <a:rPr lang="en-US" sz="1999" b="1" dirty="0" err="1">
                <a:latin typeface="Monaco" pitchFamily="2" charset="77"/>
              </a:rPr>
              <a:t>cuda</a:t>
            </a:r>
            <a:r>
              <a:rPr lang="en-US" sz="1999" b="1" dirty="0">
                <a:latin typeface="Monaco" pitchFamily="2" charset="77"/>
              </a:rPr>
              <a:t>")</a:t>
            </a:r>
          </a:p>
        </p:txBody>
      </p:sp>
      <p:sp>
        <p:nvSpPr>
          <p:cNvPr id="9" name="TextBox 8">
            <a:extLst>
              <a:ext uri="{FF2B5EF4-FFF2-40B4-BE49-F238E27FC236}">
                <a16:creationId xmlns:a16="http://schemas.microsoft.com/office/drawing/2014/main" id="{FF5180FA-02F3-7A44-BCAD-40C6882FE83A}"/>
              </a:ext>
            </a:extLst>
          </p:cNvPr>
          <p:cNvSpPr txBox="1"/>
          <p:nvPr/>
        </p:nvSpPr>
        <p:spPr>
          <a:xfrm>
            <a:off x="4576016" y="5132141"/>
            <a:ext cx="5898521" cy="707702"/>
          </a:xfrm>
          <a:prstGeom prst="rect">
            <a:avLst/>
          </a:prstGeom>
          <a:solidFill>
            <a:schemeClr val="bg1">
              <a:lumMod val="95000"/>
            </a:schemeClr>
          </a:solidFill>
          <a:ln>
            <a:solidFill>
              <a:schemeClr val="tx2"/>
            </a:solidFill>
          </a:ln>
          <a:effectLst>
            <a:outerShdw blurRad="50800" dist="38100" dir="2700000" algn="tl" rotWithShape="0">
              <a:prstClr val="black">
                <a:alpha val="40000"/>
              </a:prstClr>
            </a:outerShdw>
          </a:effectLst>
        </p:spPr>
        <p:txBody>
          <a:bodyPr wrap="square" rtlCol="0">
            <a:spAutoFit/>
          </a:bodyPr>
          <a:lstStyle/>
          <a:p>
            <a:r>
              <a:rPr lang="en-US" sz="1999" b="1" dirty="0">
                <a:latin typeface="Monaco" pitchFamily="2" charset="77"/>
              </a:rPr>
              <a:t>node("</a:t>
            </a:r>
            <a:r>
              <a:rPr lang="en-US" sz="1999" b="1" dirty="0" err="1">
                <a:latin typeface="Monaco" pitchFamily="2" charset="77"/>
              </a:rPr>
              <a:t>lammps</a:t>
            </a:r>
            <a:r>
              <a:rPr lang="en-US" sz="1999" b="1" dirty="0">
                <a:latin typeface="Monaco" pitchFamily="2" charset="77"/>
              </a:rPr>
              <a:t>").</a:t>
            </a:r>
            <a:br>
              <a:rPr lang="en-US" sz="1999" b="1" dirty="0">
                <a:latin typeface="Monaco" pitchFamily="2" charset="77"/>
              </a:rPr>
            </a:br>
            <a:r>
              <a:rPr lang="en-US" sz="1999" b="1" dirty="0" err="1">
                <a:latin typeface="Monaco" pitchFamily="2" charset="77"/>
              </a:rPr>
              <a:t>depends_on</a:t>
            </a:r>
            <a:r>
              <a:rPr lang="en-US" sz="1999" b="1" dirty="0">
                <a:latin typeface="Monaco" pitchFamily="2" charset="77"/>
              </a:rPr>
              <a:t>("</a:t>
            </a:r>
            <a:r>
              <a:rPr lang="en-US" sz="1999" b="1" dirty="0" err="1">
                <a:latin typeface="Monaco" pitchFamily="2" charset="77"/>
              </a:rPr>
              <a:t>lammps</a:t>
            </a:r>
            <a:r>
              <a:rPr lang="en-US" sz="1999" b="1" dirty="0">
                <a:latin typeface="Monaco" pitchFamily="2" charset="77"/>
              </a:rPr>
              <a:t>", "</a:t>
            </a:r>
            <a:r>
              <a:rPr lang="en-US" sz="1999" b="1" dirty="0" err="1">
                <a:latin typeface="Monaco" pitchFamily="2" charset="77"/>
              </a:rPr>
              <a:t>cuda</a:t>
            </a:r>
            <a:r>
              <a:rPr lang="en-US" sz="1999" b="1" dirty="0">
                <a:latin typeface="Monaco" pitchFamily="2" charset="77"/>
              </a:rPr>
              <a:t>", "link").</a:t>
            </a:r>
          </a:p>
        </p:txBody>
      </p:sp>
      <p:sp>
        <p:nvSpPr>
          <p:cNvPr id="2" name="Right Arrow 1">
            <a:extLst>
              <a:ext uri="{FF2B5EF4-FFF2-40B4-BE49-F238E27FC236}">
                <a16:creationId xmlns:a16="http://schemas.microsoft.com/office/drawing/2014/main" id="{5735F2FA-A836-194D-828D-F2DE61F4EC6C}"/>
              </a:ext>
            </a:extLst>
          </p:cNvPr>
          <p:cNvSpPr/>
          <p:nvPr/>
        </p:nvSpPr>
        <p:spPr bwMode="auto">
          <a:xfrm flipH="1">
            <a:off x="3013394" y="5267334"/>
            <a:ext cx="1218883" cy="391783"/>
          </a:xfrm>
          <a:prstGeom prst="rightArrow">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16200000" scaled="1"/>
            <a:tileRect/>
          </a:gra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600" dirty="0">
              <a:solidFill>
                <a:srgbClr val="000000"/>
              </a:solidFill>
            </a:endParaRPr>
          </a:p>
        </p:txBody>
      </p:sp>
    </p:spTree>
    <p:extLst>
      <p:ext uri="{BB962C8B-B14F-4D97-AF65-F5344CB8AC3E}">
        <p14:creationId xmlns:p14="http://schemas.microsoft.com/office/powerpoint/2010/main" val="163150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443A245-D736-224E-8D1C-64EA4229BCA1}"/>
              </a:ext>
            </a:extLst>
          </p:cNvPr>
          <p:cNvSpPr>
            <a:spLocks noGrp="1"/>
          </p:cNvSpPr>
          <p:nvPr>
            <p:ph type="title"/>
          </p:nvPr>
        </p:nvSpPr>
        <p:spPr/>
        <p:txBody>
          <a:bodyPr/>
          <a:lstStyle/>
          <a:p>
            <a:r>
              <a:rPr lang="en-US" dirty="0"/>
              <a:t>Crash course in ASP</a:t>
            </a:r>
          </a:p>
        </p:txBody>
      </p:sp>
      <p:sp>
        <p:nvSpPr>
          <p:cNvPr id="7" name="Content Placeholder 6">
            <a:extLst>
              <a:ext uri="{FF2B5EF4-FFF2-40B4-BE49-F238E27FC236}">
                <a16:creationId xmlns:a16="http://schemas.microsoft.com/office/drawing/2014/main" id="{09775C34-A53E-264F-B11A-86FD72047BEA}"/>
              </a:ext>
            </a:extLst>
          </p:cNvPr>
          <p:cNvSpPr>
            <a:spLocks noGrp="1"/>
          </p:cNvSpPr>
          <p:nvPr>
            <p:ph idx="1"/>
          </p:nvPr>
        </p:nvSpPr>
        <p:spPr>
          <a:xfrm>
            <a:off x="244692" y="1258433"/>
            <a:ext cx="10871382" cy="4559924"/>
          </a:xfrm>
        </p:spPr>
        <p:txBody>
          <a:bodyPr numCol="1">
            <a:normAutofit/>
          </a:bodyPr>
          <a:lstStyle/>
          <a:p>
            <a:r>
              <a:rPr lang="en-US" b="1" i="1" dirty="0"/>
              <a:t>Constraints</a:t>
            </a:r>
            <a:r>
              <a:rPr lang="en-US" dirty="0"/>
              <a:t> say what </a:t>
            </a:r>
            <a:r>
              <a:rPr lang="en-US" b="1" i="1" dirty="0"/>
              <a:t>cannot</a:t>
            </a:r>
            <a:r>
              <a:rPr lang="en-US" i="1" dirty="0"/>
              <a:t> </a:t>
            </a:r>
            <a:r>
              <a:rPr lang="en-US" dirty="0"/>
              <a:t>happen</a:t>
            </a:r>
          </a:p>
          <a:p>
            <a:endParaRPr lang="en-US" dirty="0"/>
          </a:p>
          <a:p>
            <a:endParaRPr lang="en-US" dirty="0"/>
          </a:p>
          <a:p>
            <a:endParaRPr lang="en-US" dirty="0"/>
          </a:p>
          <a:p>
            <a:r>
              <a:rPr lang="en-US" b="1" i="1" dirty="0"/>
              <a:t>Choice rules</a:t>
            </a:r>
            <a:r>
              <a:rPr lang="en-US" i="1" dirty="0"/>
              <a:t> </a:t>
            </a:r>
            <a:r>
              <a:rPr lang="en-US" dirty="0"/>
              <a:t>give the solver freedom to choose from possible options:</a:t>
            </a:r>
          </a:p>
          <a:p>
            <a:endParaRPr lang="en-US" dirty="0"/>
          </a:p>
        </p:txBody>
      </p:sp>
      <p:sp>
        <p:nvSpPr>
          <p:cNvPr id="6" name="TextBox 5">
            <a:extLst>
              <a:ext uri="{FF2B5EF4-FFF2-40B4-BE49-F238E27FC236}">
                <a16:creationId xmlns:a16="http://schemas.microsoft.com/office/drawing/2014/main" id="{2AB323B2-781F-AD46-8E5A-9F5A24EF776F}"/>
              </a:ext>
            </a:extLst>
          </p:cNvPr>
          <p:cNvSpPr txBox="1"/>
          <p:nvPr/>
        </p:nvSpPr>
        <p:spPr>
          <a:xfrm>
            <a:off x="740733" y="1830281"/>
            <a:ext cx="11232123" cy="1323094"/>
          </a:xfrm>
          <a:prstGeom prst="rect">
            <a:avLst/>
          </a:prstGeom>
          <a:solidFill>
            <a:schemeClr val="bg1">
              <a:lumMod val="95000"/>
            </a:schemeClr>
          </a:solidFill>
          <a:ln>
            <a:solidFill>
              <a:schemeClr val="tx2"/>
            </a:solidFill>
          </a:ln>
          <a:effectLst>
            <a:outerShdw blurRad="50800" dist="38100" dir="2700000" algn="tl" rotWithShape="0">
              <a:prstClr val="black">
                <a:alpha val="40000"/>
              </a:prstClr>
            </a:outerShdw>
          </a:effectLst>
        </p:spPr>
        <p:txBody>
          <a:bodyPr wrap="square" rtlCol="0">
            <a:spAutoFit/>
          </a:bodyPr>
          <a:lstStyle/>
          <a:p>
            <a:r>
              <a:rPr lang="en-US" sz="1999" b="1" dirty="0">
                <a:latin typeface="Monaco" pitchFamily="2" charset="77"/>
              </a:rPr>
              <a:t>path(A, B) :- </a:t>
            </a:r>
            <a:r>
              <a:rPr lang="en-US" sz="1999" b="1" dirty="0" err="1">
                <a:latin typeface="Monaco" pitchFamily="2" charset="77"/>
              </a:rPr>
              <a:t>depends_on</a:t>
            </a:r>
            <a:r>
              <a:rPr lang="en-US" sz="1999" b="1" dirty="0">
                <a:latin typeface="Monaco" pitchFamily="2" charset="77"/>
              </a:rPr>
              <a:t>(A, B).</a:t>
            </a:r>
          </a:p>
          <a:p>
            <a:r>
              <a:rPr lang="en-US" sz="1999" b="1" dirty="0">
                <a:latin typeface="Monaco" pitchFamily="2" charset="77"/>
              </a:rPr>
              <a:t>path(A, C) :- path(A, B), </a:t>
            </a:r>
            <a:r>
              <a:rPr lang="en-US" sz="1999" b="1" dirty="0" err="1">
                <a:latin typeface="Monaco" pitchFamily="2" charset="77"/>
              </a:rPr>
              <a:t>depends_on</a:t>
            </a:r>
            <a:r>
              <a:rPr lang="en-US" sz="1999" b="1" dirty="0">
                <a:latin typeface="Monaco" pitchFamily="2" charset="77"/>
              </a:rPr>
              <a:t>(B, C).</a:t>
            </a:r>
          </a:p>
          <a:p>
            <a:endParaRPr lang="en-US" sz="1999" b="1" dirty="0">
              <a:latin typeface="Monaco" pitchFamily="2" charset="77"/>
            </a:endParaRPr>
          </a:p>
          <a:p>
            <a:r>
              <a:rPr lang="en-US" sz="1999" b="1" dirty="0">
                <a:latin typeface="Monaco" pitchFamily="2" charset="77"/>
              </a:rPr>
              <a:t>:- path(A, B), path(B</a:t>
            </a:r>
            <a:r>
              <a:rPr lang="en-US" sz="1999" b="1">
                <a:latin typeface="Monaco" pitchFamily="2" charset="77"/>
              </a:rPr>
              <a:t>, A).       </a:t>
            </a:r>
            <a:r>
              <a:rPr lang="en-US" sz="1999" b="1" dirty="0">
                <a:solidFill>
                  <a:srgbClr val="C00000"/>
                </a:solidFill>
                <a:latin typeface="Monaco" pitchFamily="2" charset="77"/>
              </a:rPr>
              <a:t>% this constraint says "no cycles"</a:t>
            </a:r>
          </a:p>
        </p:txBody>
      </p:sp>
      <p:sp>
        <p:nvSpPr>
          <p:cNvPr id="10" name="TextBox 9">
            <a:extLst>
              <a:ext uri="{FF2B5EF4-FFF2-40B4-BE49-F238E27FC236}">
                <a16:creationId xmlns:a16="http://schemas.microsoft.com/office/drawing/2014/main" id="{8D2CF2ED-6426-0042-8ABF-F7FDD8C7001D}"/>
              </a:ext>
            </a:extLst>
          </p:cNvPr>
          <p:cNvSpPr txBox="1"/>
          <p:nvPr/>
        </p:nvSpPr>
        <p:spPr>
          <a:xfrm>
            <a:off x="388522" y="4151299"/>
            <a:ext cx="11372610" cy="1630791"/>
          </a:xfrm>
          <a:prstGeom prst="rect">
            <a:avLst/>
          </a:prstGeom>
          <a:solidFill>
            <a:schemeClr val="bg1">
              <a:lumMod val="95000"/>
            </a:schemeClr>
          </a:solidFill>
          <a:ln>
            <a:solidFill>
              <a:schemeClr val="tx2"/>
            </a:solidFill>
          </a:ln>
          <a:effectLst>
            <a:outerShdw blurRad="50800" dist="38100" dir="2700000" algn="tl" rotWithShape="0">
              <a:prstClr val="black">
                <a:alpha val="40000"/>
              </a:prstClr>
            </a:outerShdw>
          </a:effectLst>
        </p:spPr>
        <p:txBody>
          <a:bodyPr wrap="square" rtlCol="0">
            <a:spAutoFit/>
          </a:bodyPr>
          <a:lstStyle/>
          <a:p>
            <a:endParaRPr lang="en-US" sz="1999" b="1" dirty="0">
              <a:solidFill>
                <a:schemeClr val="bg1">
                  <a:lumMod val="50000"/>
                </a:schemeClr>
              </a:solidFill>
              <a:latin typeface="Monaco" pitchFamily="2" charset="77"/>
            </a:endParaRPr>
          </a:p>
          <a:p>
            <a:r>
              <a:rPr lang="en-US" sz="1999" b="1" dirty="0">
                <a:solidFill>
                  <a:schemeClr val="bg1">
                    <a:lumMod val="50000"/>
                  </a:schemeClr>
                </a:solidFill>
                <a:latin typeface="Monaco" pitchFamily="2" charset="77"/>
              </a:rPr>
              <a:t>% if a package is in the graph, solver must choose exactly one version</a:t>
            </a:r>
            <a:br>
              <a:rPr lang="en-US" sz="1999" b="1" dirty="0">
                <a:solidFill>
                  <a:schemeClr val="bg1">
                    <a:lumMod val="50000"/>
                  </a:schemeClr>
                </a:solidFill>
                <a:latin typeface="Monaco" pitchFamily="2" charset="77"/>
              </a:rPr>
            </a:br>
            <a:r>
              <a:rPr lang="en-US" sz="1999" b="1" dirty="0">
                <a:solidFill>
                  <a:schemeClr val="bg1">
                    <a:lumMod val="50000"/>
                  </a:schemeClr>
                </a:solidFill>
                <a:latin typeface="Monaco" pitchFamily="2" charset="77"/>
              </a:rPr>
              <a:t>% out of that package's possible versions</a:t>
            </a:r>
          </a:p>
          <a:p>
            <a:r>
              <a:rPr lang="en-US" sz="1999" b="1" dirty="0">
                <a:latin typeface="Monaco" pitchFamily="2" charset="77"/>
              </a:rPr>
              <a:t>1 { version(V) : </a:t>
            </a:r>
            <a:r>
              <a:rPr lang="en-US" sz="1999" b="1" dirty="0" err="1">
                <a:latin typeface="Monaco" pitchFamily="2" charset="77"/>
              </a:rPr>
              <a:t>possible_version</a:t>
            </a:r>
            <a:r>
              <a:rPr lang="en-US" sz="1999" b="1" dirty="0">
                <a:latin typeface="Monaco" pitchFamily="2" charset="77"/>
              </a:rPr>
              <a:t>(Package, V) } 1 :- node(Package).</a:t>
            </a:r>
          </a:p>
          <a:p>
            <a:endParaRPr lang="en-US" sz="1999" b="1" dirty="0">
              <a:solidFill>
                <a:srgbClr val="C00000"/>
              </a:solidFill>
              <a:latin typeface="Monaco" pitchFamily="2" charset="77"/>
            </a:endParaRPr>
          </a:p>
        </p:txBody>
      </p:sp>
      <p:sp>
        <p:nvSpPr>
          <p:cNvPr id="12" name="TextBox 11">
            <a:extLst>
              <a:ext uri="{FF2B5EF4-FFF2-40B4-BE49-F238E27FC236}">
                <a16:creationId xmlns:a16="http://schemas.microsoft.com/office/drawing/2014/main" id="{73CF78D2-E44B-AE40-90B6-0A84CC515EAF}"/>
              </a:ext>
            </a:extLst>
          </p:cNvPr>
          <p:cNvSpPr txBox="1"/>
          <p:nvPr/>
        </p:nvSpPr>
        <p:spPr>
          <a:xfrm>
            <a:off x="388522" y="4151299"/>
            <a:ext cx="11372610" cy="1630791"/>
          </a:xfrm>
          <a:prstGeom prst="rect">
            <a:avLst/>
          </a:prstGeom>
          <a:solidFill>
            <a:schemeClr val="bg1">
              <a:lumMod val="95000"/>
            </a:schemeClr>
          </a:solidFill>
          <a:ln>
            <a:solidFill>
              <a:schemeClr val="tx2"/>
            </a:solidFill>
          </a:ln>
          <a:effectLst/>
        </p:spPr>
        <p:txBody>
          <a:bodyPr wrap="square" rtlCol="0">
            <a:spAutoFit/>
          </a:bodyPr>
          <a:lstStyle/>
          <a:p>
            <a:endParaRPr lang="en-US" sz="1999" b="1" dirty="0">
              <a:solidFill>
                <a:srgbClr val="C00000"/>
              </a:solidFill>
              <a:latin typeface="Monaco" pitchFamily="2" charset="77"/>
            </a:endParaRPr>
          </a:p>
          <a:p>
            <a:r>
              <a:rPr lang="en-US" sz="1999" b="1" dirty="0">
                <a:solidFill>
                  <a:schemeClr val="bg1">
                    <a:lumMod val="50000"/>
                  </a:schemeClr>
                </a:solidFill>
                <a:latin typeface="Monaco" pitchFamily="2" charset="77"/>
              </a:rPr>
              <a:t>%</a:t>
            </a:r>
            <a:r>
              <a:rPr lang="en-US" sz="1999" b="1" dirty="0">
                <a:solidFill>
                  <a:srgbClr val="C00000"/>
                </a:solidFill>
                <a:latin typeface="Monaco" pitchFamily="2" charset="77"/>
              </a:rPr>
              <a:t> </a:t>
            </a:r>
            <a:r>
              <a:rPr lang="en-US" sz="1999" b="1" dirty="0">
                <a:solidFill>
                  <a:schemeClr val="accent4"/>
                </a:solidFill>
                <a:latin typeface="Monaco" pitchFamily="2" charset="77"/>
              </a:rPr>
              <a:t>if a package is in the graph</a:t>
            </a:r>
            <a:r>
              <a:rPr lang="en-US" sz="1999" b="1" dirty="0">
                <a:solidFill>
                  <a:schemeClr val="bg1">
                    <a:lumMod val="50000"/>
                  </a:schemeClr>
                </a:solidFill>
                <a:latin typeface="Monaco" pitchFamily="2" charset="77"/>
              </a:rPr>
              <a:t>, solver must choose exactly one version</a:t>
            </a:r>
            <a:br>
              <a:rPr lang="en-US" sz="1999" b="1" dirty="0">
                <a:solidFill>
                  <a:schemeClr val="bg1">
                    <a:lumMod val="50000"/>
                  </a:schemeClr>
                </a:solidFill>
                <a:latin typeface="Monaco" pitchFamily="2" charset="77"/>
              </a:rPr>
            </a:br>
            <a:r>
              <a:rPr lang="en-US" sz="1999" b="1" dirty="0">
                <a:solidFill>
                  <a:schemeClr val="bg1">
                    <a:lumMod val="50000"/>
                  </a:schemeClr>
                </a:solidFill>
                <a:latin typeface="Monaco" pitchFamily="2" charset="77"/>
              </a:rPr>
              <a:t>% out of that package's possible versions</a:t>
            </a:r>
          </a:p>
          <a:p>
            <a:r>
              <a:rPr lang="en-US" sz="1999" b="1" dirty="0">
                <a:solidFill>
                  <a:schemeClr val="bg1">
                    <a:lumMod val="50000"/>
                  </a:schemeClr>
                </a:solidFill>
                <a:latin typeface="Monaco" pitchFamily="2" charset="77"/>
              </a:rPr>
              <a:t>1 { version(V) : </a:t>
            </a:r>
            <a:r>
              <a:rPr lang="en-US" sz="1999" b="1" dirty="0" err="1">
                <a:solidFill>
                  <a:schemeClr val="bg1">
                    <a:lumMod val="50000"/>
                  </a:schemeClr>
                </a:solidFill>
                <a:latin typeface="Monaco" pitchFamily="2" charset="77"/>
              </a:rPr>
              <a:t>possible_version</a:t>
            </a:r>
            <a:r>
              <a:rPr lang="en-US" sz="1999" b="1" dirty="0">
                <a:solidFill>
                  <a:schemeClr val="bg1">
                    <a:lumMod val="50000"/>
                  </a:schemeClr>
                </a:solidFill>
                <a:latin typeface="Monaco" pitchFamily="2" charset="77"/>
              </a:rPr>
              <a:t>(Package, V) } 1 </a:t>
            </a:r>
            <a:r>
              <a:rPr lang="en-US" sz="1999" b="1" dirty="0">
                <a:solidFill>
                  <a:schemeClr val="accent4"/>
                </a:solidFill>
                <a:latin typeface="Monaco" pitchFamily="2" charset="77"/>
              </a:rPr>
              <a:t>:- node(Package).</a:t>
            </a:r>
          </a:p>
          <a:p>
            <a:endParaRPr lang="en-US" sz="1999" b="1" dirty="0">
              <a:solidFill>
                <a:srgbClr val="C00000"/>
              </a:solidFill>
              <a:latin typeface="Monaco" pitchFamily="2" charset="77"/>
            </a:endParaRPr>
          </a:p>
        </p:txBody>
      </p:sp>
      <p:sp>
        <p:nvSpPr>
          <p:cNvPr id="13" name="TextBox 12">
            <a:extLst>
              <a:ext uri="{FF2B5EF4-FFF2-40B4-BE49-F238E27FC236}">
                <a16:creationId xmlns:a16="http://schemas.microsoft.com/office/drawing/2014/main" id="{DAEB236E-50B5-4243-B0F1-17A191500F7D}"/>
              </a:ext>
            </a:extLst>
          </p:cNvPr>
          <p:cNvSpPr txBox="1"/>
          <p:nvPr/>
        </p:nvSpPr>
        <p:spPr>
          <a:xfrm>
            <a:off x="388521" y="4151299"/>
            <a:ext cx="11372610" cy="1630791"/>
          </a:xfrm>
          <a:prstGeom prst="rect">
            <a:avLst/>
          </a:prstGeom>
          <a:solidFill>
            <a:schemeClr val="bg1">
              <a:lumMod val="95000"/>
            </a:schemeClr>
          </a:solidFill>
          <a:ln>
            <a:solidFill>
              <a:schemeClr val="tx2"/>
            </a:solidFill>
          </a:ln>
          <a:effectLst/>
        </p:spPr>
        <p:txBody>
          <a:bodyPr wrap="square" rtlCol="0">
            <a:spAutoFit/>
          </a:bodyPr>
          <a:lstStyle/>
          <a:p>
            <a:endParaRPr lang="en-US" sz="1999" b="1" dirty="0">
              <a:solidFill>
                <a:srgbClr val="C00000"/>
              </a:solidFill>
              <a:latin typeface="Monaco" pitchFamily="2" charset="77"/>
            </a:endParaRPr>
          </a:p>
          <a:p>
            <a:r>
              <a:rPr lang="en-US" sz="1999" b="1" dirty="0">
                <a:solidFill>
                  <a:schemeClr val="bg1">
                    <a:lumMod val="50000"/>
                  </a:schemeClr>
                </a:solidFill>
                <a:latin typeface="Monaco" pitchFamily="2" charset="77"/>
              </a:rPr>
              <a:t>%</a:t>
            </a:r>
            <a:r>
              <a:rPr lang="en-US" sz="1999" b="1" dirty="0">
                <a:solidFill>
                  <a:srgbClr val="C00000"/>
                </a:solidFill>
                <a:latin typeface="Monaco" pitchFamily="2" charset="77"/>
              </a:rPr>
              <a:t> </a:t>
            </a:r>
            <a:r>
              <a:rPr lang="en-US" sz="1999" b="1" dirty="0">
                <a:solidFill>
                  <a:schemeClr val="accent4"/>
                </a:solidFill>
                <a:latin typeface="Monaco" pitchFamily="2" charset="77"/>
              </a:rPr>
              <a:t>if a package is in the graph</a:t>
            </a:r>
            <a:r>
              <a:rPr lang="en-US" sz="1999" b="1" dirty="0">
                <a:solidFill>
                  <a:srgbClr val="C00000"/>
                </a:solidFill>
                <a:latin typeface="Monaco" pitchFamily="2" charset="77"/>
              </a:rPr>
              <a:t>, </a:t>
            </a:r>
            <a:r>
              <a:rPr lang="en-US" sz="1999" b="1" dirty="0">
                <a:solidFill>
                  <a:srgbClr val="EF9A1A"/>
                </a:solidFill>
                <a:latin typeface="Monaco" pitchFamily="2" charset="77"/>
              </a:rPr>
              <a:t>solver must choose</a:t>
            </a:r>
            <a:r>
              <a:rPr lang="en-US" sz="1999" b="1" dirty="0">
                <a:solidFill>
                  <a:schemeClr val="accent6">
                    <a:lumMod val="75000"/>
                  </a:schemeClr>
                </a:solidFill>
                <a:latin typeface="Monaco" pitchFamily="2" charset="77"/>
              </a:rPr>
              <a:t> </a:t>
            </a:r>
            <a:r>
              <a:rPr lang="en-US" sz="1999" b="1" dirty="0">
                <a:solidFill>
                  <a:schemeClr val="bg1">
                    <a:lumMod val="50000"/>
                  </a:schemeClr>
                </a:solidFill>
                <a:latin typeface="Monaco" pitchFamily="2" charset="77"/>
              </a:rPr>
              <a:t>exactly one version</a:t>
            </a:r>
            <a:br>
              <a:rPr lang="en-US" sz="1999" b="1" dirty="0">
                <a:solidFill>
                  <a:schemeClr val="bg1">
                    <a:lumMod val="50000"/>
                  </a:schemeClr>
                </a:solidFill>
                <a:latin typeface="Monaco" pitchFamily="2" charset="77"/>
              </a:rPr>
            </a:br>
            <a:r>
              <a:rPr lang="en-US" sz="1999" b="1" dirty="0">
                <a:solidFill>
                  <a:schemeClr val="bg1">
                    <a:lumMod val="50000"/>
                  </a:schemeClr>
                </a:solidFill>
                <a:latin typeface="Monaco" pitchFamily="2" charset="77"/>
              </a:rPr>
              <a:t>% out of that package's possible versions</a:t>
            </a:r>
          </a:p>
          <a:p>
            <a:r>
              <a:rPr lang="en-US" sz="1999" b="1" dirty="0">
                <a:solidFill>
                  <a:schemeClr val="bg1">
                    <a:lumMod val="50000"/>
                  </a:schemeClr>
                </a:solidFill>
                <a:latin typeface="Monaco" pitchFamily="2" charset="77"/>
              </a:rPr>
              <a:t>1</a:t>
            </a:r>
            <a:r>
              <a:rPr lang="en-US" sz="1999" b="1" dirty="0">
                <a:latin typeface="Monaco" pitchFamily="2" charset="77"/>
              </a:rPr>
              <a:t> </a:t>
            </a:r>
            <a:r>
              <a:rPr lang="en-US" sz="1999" b="1" dirty="0">
                <a:solidFill>
                  <a:srgbClr val="EF9A1A"/>
                </a:solidFill>
                <a:latin typeface="Monaco" pitchFamily="2" charset="77"/>
              </a:rPr>
              <a:t>{</a:t>
            </a:r>
            <a:r>
              <a:rPr lang="en-US" sz="1999" b="1" dirty="0">
                <a:latin typeface="Monaco" pitchFamily="2" charset="77"/>
              </a:rPr>
              <a:t> </a:t>
            </a:r>
            <a:r>
              <a:rPr lang="en-US" sz="1999" b="1" dirty="0">
                <a:solidFill>
                  <a:schemeClr val="bg1">
                    <a:lumMod val="50000"/>
                  </a:schemeClr>
                </a:solidFill>
                <a:latin typeface="Monaco" pitchFamily="2" charset="77"/>
              </a:rPr>
              <a:t>version(V) : </a:t>
            </a:r>
            <a:r>
              <a:rPr lang="en-US" sz="1999" b="1" dirty="0" err="1">
                <a:solidFill>
                  <a:schemeClr val="bg1">
                    <a:lumMod val="50000"/>
                  </a:schemeClr>
                </a:solidFill>
                <a:latin typeface="Monaco" pitchFamily="2" charset="77"/>
              </a:rPr>
              <a:t>possible_version</a:t>
            </a:r>
            <a:r>
              <a:rPr lang="en-US" sz="1999" b="1" dirty="0">
                <a:solidFill>
                  <a:schemeClr val="bg1">
                    <a:lumMod val="50000"/>
                  </a:schemeClr>
                </a:solidFill>
                <a:latin typeface="Monaco" pitchFamily="2" charset="77"/>
              </a:rPr>
              <a:t>(Package, V) </a:t>
            </a:r>
            <a:r>
              <a:rPr lang="en-US" sz="1999" b="1" dirty="0">
                <a:solidFill>
                  <a:srgbClr val="EF9A1A"/>
                </a:solidFill>
                <a:latin typeface="Monaco" pitchFamily="2" charset="77"/>
              </a:rPr>
              <a:t>}</a:t>
            </a:r>
            <a:r>
              <a:rPr lang="en-US" sz="1999" b="1" dirty="0">
                <a:latin typeface="Monaco" pitchFamily="2" charset="77"/>
              </a:rPr>
              <a:t> </a:t>
            </a:r>
            <a:r>
              <a:rPr lang="en-US" sz="1999" b="1" dirty="0">
                <a:solidFill>
                  <a:schemeClr val="bg1">
                    <a:lumMod val="50000"/>
                  </a:schemeClr>
                </a:solidFill>
                <a:latin typeface="Monaco" pitchFamily="2" charset="77"/>
              </a:rPr>
              <a:t>1</a:t>
            </a:r>
            <a:r>
              <a:rPr lang="en-US" sz="1999" b="1" dirty="0">
                <a:latin typeface="Monaco" pitchFamily="2" charset="77"/>
              </a:rPr>
              <a:t> </a:t>
            </a:r>
            <a:r>
              <a:rPr lang="en-US" sz="1999" b="1" dirty="0">
                <a:solidFill>
                  <a:schemeClr val="accent4"/>
                </a:solidFill>
                <a:latin typeface="Monaco" pitchFamily="2" charset="77"/>
              </a:rPr>
              <a:t>:- node(Package).</a:t>
            </a:r>
          </a:p>
          <a:p>
            <a:endParaRPr lang="en-US" sz="1999" b="1" dirty="0">
              <a:solidFill>
                <a:srgbClr val="C00000"/>
              </a:solidFill>
              <a:latin typeface="Monaco" pitchFamily="2" charset="77"/>
            </a:endParaRPr>
          </a:p>
        </p:txBody>
      </p:sp>
      <p:sp>
        <p:nvSpPr>
          <p:cNvPr id="14" name="TextBox 13">
            <a:extLst>
              <a:ext uri="{FF2B5EF4-FFF2-40B4-BE49-F238E27FC236}">
                <a16:creationId xmlns:a16="http://schemas.microsoft.com/office/drawing/2014/main" id="{1F3C301B-CA91-CE46-B296-3015691B02F6}"/>
              </a:ext>
            </a:extLst>
          </p:cNvPr>
          <p:cNvSpPr txBox="1"/>
          <p:nvPr/>
        </p:nvSpPr>
        <p:spPr>
          <a:xfrm>
            <a:off x="388520" y="4151299"/>
            <a:ext cx="11372610" cy="1630791"/>
          </a:xfrm>
          <a:prstGeom prst="rect">
            <a:avLst/>
          </a:prstGeom>
          <a:solidFill>
            <a:schemeClr val="bg1">
              <a:lumMod val="95000"/>
            </a:schemeClr>
          </a:solidFill>
          <a:ln>
            <a:solidFill>
              <a:schemeClr val="tx2"/>
            </a:solidFill>
          </a:ln>
          <a:effectLst/>
        </p:spPr>
        <p:txBody>
          <a:bodyPr wrap="square" rtlCol="0">
            <a:spAutoFit/>
          </a:bodyPr>
          <a:lstStyle/>
          <a:p>
            <a:endParaRPr lang="en-US" sz="1999" b="1" dirty="0">
              <a:solidFill>
                <a:srgbClr val="C00000"/>
              </a:solidFill>
              <a:latin typeface="Monaco" pitchFamily="2" charset="77"/>
            </a:endParaRPr>
          </a:p>
          <a:p>
            <a:r>
              <a:rPr lang="en-US" sz="1999" b="1" dirty="0">
                <a:solidFill>
                  <a:schemeClr val="bg1">
                    <a:lumMod val="50000"/>
                  </a:schemeClr>
                </a:solidFill>
                <a:latin typeface="Monaco" pitchFamily="2" charset="77"/>
              </a:rPr>
              <a:t>%</a:t>
            </a:r>
            <a:r>
              <a:rPr lang="en-US" sz="1999" b="1" dirty="0">
                <a:solidFill>
                  <a:srgbClr val="C00000"/>
                </a:solidFill>
                <a:latin typeface="Monaco" pitchFamily="2" charset="77"/>
              </a:rPr>
              <a:t> </a:t>
            </a:r>
            <a:r>
              <a:rPr lang="en-US" sz="1999" b="1" dirty="0">
                <a:solidFill>
                  <a:schemeClr val="accent4"/>
                </a:solidFill>
                <a:latin typeface="Monaco" pitchFamily="2" charset="77"/>
              </a:rPr>
              <a:t>if a package is in the graph</a:t>
            </a:r>
            <a:r>
              <a:rPr lang="en-US" sz="1999" b="1" dirty="0">
                <a:solidFill>
                  <a:srgbClr val="C00000"/>
                </a:solidFill>
                <a:latin typeface="Monaco" pitchFamily="2" charset="77"/>
              </a:rPr>
              <a:t>, </a:t>
            </a:r>
            <a:r>
              <a:rPr lang="en-US" sz="1999" b="1" dirty="0">
                <a:solidFill>
                  <a:srgbClr val="EF9A1A"/>
                </a:solidFill>
                <a:latin typeface="Monaco" pitchFamily="2" charset="77"/>
              </a:rPr>
              <a:t>solver must choose </a:t>
            </a:r>
            <a:r>
              <a:rPr lang="en-US" sz="1999" b="1" dirty="0">
                <a:solidFill>
                  <a:srgbClr val="00B050"/>
                </a:solidFill>
                <a:latin typeface="Monaco" pitchFamily="2" charset="77"/>
              </a:rPr>
              <a:t>exactly one version</a:t>
            </a:r>
            <a:br>
              <a:rPr lang="en-US" sz="1999" b="1" dirty="0">
                <a:solidFill>
                  <a:srgbClr val="C00000"/>
                </a:solidFill>
                <a:latin typeface="Monaco" pitchFamily="2" charset="77"/>
              </a:rPr>
            </a:br>
            <a:r>
              <a:rPr lang="en-US" sz="1999" b="1" dirty="0">
                <a:solidFill>
                  <a:schemeClr val="bg1">
                    <a:lumMod val="50000"/>
                  </a:schemeClr>
                </a:solidFill>
                <a:latin typeface="Monaco" pitchFamily="2" charset="77"/>
              </a:rPr>
              <a:t>%</a:t>
            </a:r>
            <a:r>
              <a:rPr lang="en-US" sz="1999" b="1" dirty="0">
                <a:solidFill>
                  <a:srgbClr val="C00000"/>
                </a:solidFill>
                <a:latin typeface="Monaco" pitchFamily="2" charset="77"/>
              </a:rPr>
              <a:t> </a:t>
            </a:r>
            <a:r>
              <a:rPr lang="en-US" sz="1999" b="1" dirty="0">
                <a:solidFill>
                  <a:schemeClr val="bg1">
                    <a:lumMod val="50000"/>
                  </a:schemeClr>
                </a:solidFill>
                <a:latin typeface="Monaco" pitchFamily="2" charset="77"/>
              </a:rPr>
              <a:t>out of that package's possible versions</a:t>
            </a:r>
          </a:p>
          <a:p>
            <a:r>
              <a:rPr lang="en-US" sz="1999" b="1" dirty="0">
                <a:solidFill>
                  <a:srgbClr val="00B050"/>
                </a:solidFill>
                <a:latin typeface="Monaco" pitchFamily="2" charset="77"/>
              </a:rPr>
              <a:t>1</a:t>
            </a:r>
            <a:r>
              <a:rPr lang="en-US" sz="1999" b="1" dirty="0">
                <a:latin typeface="Monaco" pitchFamily="2" charset="77"/>
              </a:rPr>
              <a:t> </a:t>
            </a:r>
            <a:r>
              <a:rPr lang="en-US" sz="1999" b="1" dirty="0">
                <a:solidFill>
                  <a:srgbClr val="EF9A1A"/>
                </a:solidFill>
                <a:latin typeface="Monaco" pitchFamily="2" charset="77"/>
              </a:rPr>
              <a:t>{</a:t>
            </a:r>
            <a:r>
              <a:rPr lang="en-US" sz="1999" b="1" dirty="0">
                <a:latin typeface="Monaco" pitchFamily="2" charset="77"/>
              </a:rPr>
              <a:t> </a:t>
            </a:r>
            <a:r>
              <a:rPr lang="en-US" sz="1999" b="1" dirty="0">
                <a:solidFill>
                  <a:srgbClr val="00B050"/>
                </a:solidFill>
                <a:latin typeface="Monaco" pitchFamily="2" charset="77"/>
              </a:rPr>
              <a:t>version(V) </a:t>
            </a:r>
            <a:r>
              <a:rPr lang="en-US" sz="1999" b="1" dirty="0">
                <a:solidFill>
                  <a:schemeClr val="bg1">
                    <a:lumMod val="50000"/>
                  </a:schemeClr>
                </a:solidFill>
                <a:latin typeface="Monaco" pitchFamily="2" charset="77"/>
              </a:rPr>
              <a:t>: </a:t>
            </a:r>
            <a:r>
              <a:rPr lang="en-US" sz="1999" b="1" dirty="0" err="1">
                <a:solidFill>
                  <a:schemeClr val="bg1">
                    <a:lumMod val="50000"/>
                  </a:schemeClr>
                </a:solidFill>
                <a:latin typeface="Monaco" pitchFamily="2" charset="77"/>
              </a:rPr>
              <a:t>possible_version</a:t>
            </a:r>
            <a:r>
              <a:rPr lang="en-US" sz="1999" b="1" dirty="0">
                <a:solidFill>
                  <a:schemeClr val="bg1">
                    <a:lumMod val="50000"/>
                  </a:schemeClr>
                </a:solidFill>
                <a:latin typeface="Monaco" pitchFamily="2" charset="77"/>
              </a:rPr>
              <a:t>(Package, V) </a:t>
            </a:r>
            <a:r>
              <a:rPr lang="en-US" sz="1999" b="1" dirty="0">
                <a:solidFill>
                  <a:srgbClr val="EF9A1A"/>
                </a:solidFill>
                <a:latin typeface="Monaco" pitchFamily="2" charset="77"/>
              </a:rPr>
              <a:t>}</a:t>
            </a:r>
            <a:r>
              <a:rPr lang="en-US" sz="1999" b="1" dirty="0">
                <a:latin typeface="Monaco" pitchFamily="2" charset="77"/>
              </a:rPr>
              <a:t> </a:t>
            </a:r>
            <a:r>
              <a:rPr lang="en-US" sz="1999" b="1" dirty="0">
                <a:solidFill>
                  <a:srgbClr val="00B050"/>
                </a:solidFill>
                <a:latin typeface="Monaco" pitchFamily="2" charset="77"/>
              </a:rPr>
              <a:t>1</a:t>
            </a:r>
            <a:r>
              <a:rPr lang="en-US" sz="1999" b="1" dirty="0">
                <a:latin typeface="Monaco" pitchFamily="2" charset="77"/>
              </a:rPr>
              <a:t> </a:t>
            </a:r>
            <a:r>
              <a:rPr lang="en-US" sz="1999" b="1" dirty="0">
                <a:solidFill>
                  <a:schemeClr val="accent4"/>
                </a:solidFill>
                <a:latin typeface="Monaco" pitchFamily="2" charset="77"/>
              </a:rPr>
              <a:t>:- node(Package).</a:t>
            </a:r>
          </a:p>
          <a:p>
            <a:endParaRPr lang="en-US" sz="1999" b="1" dirty="0">
              <a:solidFill>
                <a:srgbClr val="C00000"/>
              </a:solidFill>
              <a:latin typeface="Monaco" pitchFamily="2" charset="77"/>
            </a:endParaRPr>
          </a:p>
        </p:txBody>
      </p:sp>
      <p:sp>
        <p:nvSpPr>
          <p:cNvPr id="11" name="TextBox 10">
            <a:extLst>
              <a:ext uri="{FF2B5EF4-FFF2-40B4-BE49-F238E27FC236}">
                <a16:creationId xmlns:a16="http://schemas.microsoft.com/office/drawing/2014/main" id="{A3A36AD1-0926-654E-A0C1-E47B0868A336}"/>
              </a:ext>
            </a:extLst>
          </p:cNvPr>
          <p:cNvSpPr txBox="1"/>
          <p:nvPr/>
        </p:nvSpPr>
        <p:spPr>
          <a:xfrm>
            <a:off x="388520" y="4151298"/>
            <a:ext cx="11372610" cy="1630791"/>
          </a:xfrm>
          <a:prstGeom prst="rect">
            <a:avLst/>
          </a:prstGeom>
          <a:solidFill>
            <a:schemeClr val="bg1">
              <a:lumMod val="95000"/>
            </a:schemeClr>
          </a:solidFill>
          <a:ln>
            <a:solidFill>
              <a:schemeClr val="tx2"/>
            </a:solidFill>
          </a:ln>
          <a:effectLst/>
        </p:spPr>
        <p:txBody>
          <a:bodyPr wrap="square" rtlCol="0">
            <a:spAutoFit/>
          </a:bodyPr>
          <a:lstStyle/>
          <a:p>
            <a:endParaRPr lang="en-US" sz="1999" b="1" dirty="0">
              <a:solidFill>
                <a:srgbClr val="C00000"/>
              </a:solidFill>
              <a:latin typeface="Monaco" pitchFamily="2" charset="77"/>
            </a:endParaRPr>
          </a:p>
          <a:p>
            <a:r>
              <a:rPr lang="en-US" sz="1999" b="1" dirty="0">
                <a:solidFill>
                  <a:schemeClr val="bg1">
                    <a:lumMod val="50000"/>
                  </a:schemeClr>
                </a:solidFill>
                <a:latin typeface="Monaco" pitchFamily="2" charset="77"/>
              </a:rPr>
              <a:t>%</a:t>
            </a:r>
            <a:r>
              <a:rPr lang="en-US" sz="1999" b="1" dirty="0">
                <a:solidFill>
                  <a:srgbClr val="C00000"/>
                </a:solidFill>
                <a:latin typeface="Monaco" pitchFamily="2" charset="77"/>
              </a:rPr>
              <a:t> </a:t>
            </a:r>
            <a:r>
              <a:rPr lang="en-US" sz="1999" b="1" dirty="0">
                <a:solidFill>
                  <a:schemeClr val="accent4"/>
                </a:solidFill>
                <a:latin typeface="Monaco" pitchFamily="2" charset="77"/>
              </a:rPr>
              <a:t>if a package is in the graph</a:t>
            </a:r>
            <a:r>
              <a:rPr lang="en-US" sz="1999" b="1" dirty="0">
                <a:solidFill>
                  <a:srgbClr val="C00000"/>
                </a:solidFill>
                <a:latin typeface="Monaco" pitchFamily="2" charset="77"/>
              </a:rPr>
              <a:t>, </a:t>
            </a:r>
            <a:r>
              <a:rPr lang="en-US" sz="1999" b="1" dirty="0">
                <a:solidFill>
                  <a:srgbClr val="EF9A1A"/>
                </a:solidFill>
                <a:latin typeface="Monaco" pitchFamily="2" charset="77"/>
              </a:rPr>
              <a:t>solver must choose </a:t>
            </a:r>
            <a:r>
              <a:rPr lang="en-US" sz="1999" b="1" dirty="0">
                <a:solidFill>
                  <a:srgbClr val="00B050"/>
                </a:solidFill>
                <a:latin typeface="Monaco" pitchFamily="2" charset="77"/>
              </a:rPr>
              <a:t>exactly one version</a:t>
            </a:r>
            <a:br>
              <a:rPr lang="en-US" sz="1999" b="1" dirty="0">
                <a:solidFill>
                  <a:srgbClr val="C00000"/>
                </a:solidFill>
                <a:latin typeface="Monaco" pitchFamily="2" charset="77"/>
              </a:rPr>
            </a:br>
            <a:r>
              <a:rPr lang="en-US" sz="1999" b="1" dirty="0">
                <a:solidFill>
                  <a:schemeClr val="bg1">
                    <a:lumMod val="50000"/>
                  </a:schemeClr>
                </a:solidFill>
                <a:latin typeface="Monaco" pitchFamily="2" charset="77"/>
              </a:rPr>
              <a:t>%</a:t>
            </a:r>
            <a:r>
              <a:rPr lang="en-US" sz="1999" b="1" dirty="0">
                <a:solidFill>
                  <a:srgbClr val="C00000"/>
                </a:solidFill>
                <a:latin typeface="Monaco" pitchFamily="2" charset="77"/>
              </a:rPr>
              <a:t> </a:t>
            </a:r>
            <a:r>
              <a:rPr lang="en-US" sz="1999" b="1" dirty="0">
                <a:solidFill>
                  <a:srgbClr val="7030A0"/>
                </a:solidFill>
                <a:latin typeface="Monaco" pitchFamily="2" charset="77"/>
              </a:rPr>
              <a:t>out of that package's possible versions</a:t>
            </a:r>
          </a:p>
          <a:p>
            <a:r>
              <a:rPr lang="en-US" sz="1999" b="1" dirty="0">
                <a:solidFill>
                  <a:srgbClr val="00B050"/>
                </a:solidFill>
                <a:latin typeface="Monaco" pitchFamily="2" charset="77"/>
              </a:rPr>
              <a:t>1</a:t>
            </a:r>
            <a:r>
              <a:rPr lang="en-US" sz="1999" b="1" dirty="0">
                <a:latin typeface="Monaco" pitchFamily="2" charset="77"/>
              </a:rPr>
              <a:t> </a:t>
            </a:r>
            <a:r>
              <a:rPr lang="en-US" sz="1999" b="1" dirty="0">
                <a:solidFill>
                  <a:srgbClr val="EF9A1A"/>
                </a:solidFill>
                <a:latin typeface="Monaco" pitchFamily="2" charset="77"/>
              </a:rPr>
              <a:t>{</a:t>
            </a:r>
            <a:r>
              <a:rPr lang="en-US" sz="1999" b="1" dirty="0">
                <a:latin typeface="Monaco" pitchFamily="2" charset="77"/>
              </a:rPr>
              <a:t> </a:t>
            </a:r>
            <a:r>
              <a:rPr lang="en-US" sz="1999" b="1" dirty="0">
                <a:solidFill>
                  <a:srgbClr val="00B050"/>
                </a:solidFill>
                <a:latin typeface="Monaco" pitchFamily="2" charset="77"/>
              </a:rPr>
              <a:t>version(V) </a:t>
            </a:r>
            <a:r>
              <a:rPr lang="en-US" sz="1999" b="1" dirty="0">
                <a:solidFill>
                  <a:schemeClr val="accent2">
                    <a:lumMod val="75000"/>
                  </a:schemeClr>
                </a:solidFill>
                <a:latin typeface="Monaco" pitchFamily="2" charset="77"/>
              </a:rPr>
              <a:t>: </a:t>
            </a:r>
            <a:r>
              <a:rPr lang="en-US" sz="1999" b="1" dirty="0" err="1">
                <a:solidFill>
                  <a:srgbClr val="7030A0"/>
                </a:solidFill>
                <a:latin typeface="Monaco" pitchFamily="2" charset="77"/>
              </a:rPr>
              <a:t>possible_version</a:t>
            </a:r>
            <a:r>
              <a:rPr lang="en-US" sz="1999" b="1" dirty="0">
                <a:solidFill>
                  <a:srgbClr val="7030A0"/>
                </a:solidFill>
                <a:latin typeface="Monaco" pitchFamily="2" charset="77"/>
              </a:rPr>
              <a:t>(Package, V) </a:t>
            </a:r>
            <a:r>
              <a:rPr lang="en-US" sz="1999" b="1" dirty="0">
                <a:solidFill>
                  <a:srgbClr val="EF9A1A"/>
                </a:solidFill>
                <a:latin typeface="Monaco" pitchFamily="2" charset="77"/>
              </a:rPr>
              <a:t>}</a:t>
            </a:r>
            <a:r>
              <a:rPr lang="en-US" sz="1999" b="1" dirty="0">
                <a:latin typeface="Monaco" pitchFamily="2" charset="77"/>
              </a:rPr>
              <a:t> </a:t>
            </a:r>
            <a:r>
              <a:rPr lang="en-US" sz="1999" b="1" dirty="0">
                <a:solidFill>
                  <a:srgbClr val="00B050"/>
                </a:solidFill>
                <a:latin typeface="Monaco" pitchFamily="2" charset="77"/>
              </a:rPr>
              <a:t>1</a:t>
            </a:r>
            <a:r>
              <a:rPr lang="en-US" sz="1999" b="1" dirty="0">
                <a:latin typeface="Monaco" pitchFamily="2" charset="77"/>
              </a:rPr>
              <a:t> </a:t>
            </a:r>
            <a:r>
              <a:rPr lang="en-US" sz="1999" b="1" dirty="0">
                <a:solidFill>
                  <a:schemeClr val="accent4"/>
                </a:solidFill>
                <a:latin typeface="Monaco" pitchFamily="2" charset="77"/>
              </a:rPr>
              <a:t>:- node(Package).</a:t>
            </a:r>
          </a:p>
          <a:p>
            <a:endParaRPr lang="en-US" sz="1999" b="1" dirty="0">
              <a:solidFill>
                <a:srgbClr val="C00000"/>
              </a:solidFill>
              <a:latin typeface="Monaco" pitchFamily="2" charset="77"/>
            </a:endParaRPr>
          </a:p>
        </p:txBody>
      </p:sp>
    </p:spTree>
    <p:extLst>
      <p:ext uri="{BB962C8B-B14F-4D97-AF65-F5344CB8AC3E}">
        <p14:creationId xmlns:p14="http://schemas.microsoft.com/office/powerpoint/2010/main" val="1733686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2DD90-A140-8B4E-9B68-8569AEC46EC5}"/>
              </a:ext>
            </a:extLst>
          </p:cNvPr>
          <p:cNvSpPr>
            <a:spLocks noGrp="1"/>
          </p:cNvSpPr>
          <p:nvPr>
            <p:ph type="title"/>
          </p:nvPr>
        </p:nvSpPr>
        <p:spPr/>
        <p:txBody>
          <a:bodyPr/>
          <a:lstStyle/>
          <a:p>
            <a:r>
              <a:rPr lang="en-US" dirty="0"/>
              <a:t>ASP searches for </a:t>
            </a:r>
            <a:r>
              <a:rPr lang="en-US" i="1" dirty="0"/>
              <a:t>stable models </a:t>
            </a:r>
            <a:r>
              <a:rPr lang="en-US" dirty="0"/>
              <a:t>of the input program</a:t>
            </a:r>
          </a:p>
        </p:txBody>
      </p:sp>
      <p:sp>
        <p:nvSpPr>
          <p:cNvPr id="3" name="Content Placeholder 2">
            <a:extLst>
              <a:ext uri="{FF2B5EF4-FFF2-40B4-BE49-F238E27FC236}">
                <a16:creationId xmlns:a16="http://schemas.microsoft.com/office/drawing/2014/main" id="{B22ED2FD-ECCE-0244-8D36-EEF8BB09550A}"/>
              </a:ext>
            </a:extLst>
          </p:cNvPr>
          <p:cNvSpPr>
            <a:spLocks noGrp="1"/>
          </p:cNvSpPr>
          <p:nvPr>
            <p:ph idx="1"/>
          </p:nvPr>
        </p:nvSpPr>
        <p:spPr>
          <a:xfrm>
            <a:off x="622527" y="1748122"/>
            <a:ext cx="10732361" cy="4569346"/>
          </a:xfrm>
        </p:spPr>
        <p:txBody>
          <a:bodyPr/>
          <a:lstStyle/>
          <a:p>
            <a:r>
              <a:rPr lang="en-US" dirty="0"/>
              <a:t>Stable models are also called </a:t>
            </a:r>
            <a:r>
              <a:rPr lang="en-US" b="1" i="1" dirty="0"/>
              <a:t>answer sets</a:t>
            </a:r>
          </a:p>
          <a:p>
            <a:r>
              <a:rPr lang="en-US" dirty="0"/>
              <a:t>A </a:t>
            </a:r>
            <a:r>
              <a:rPr lang="en-US" b="1" i="1" dirty="0"/>
              <a:t>stable model </a:t>
            </a:r>
            <a:r>
              <a:rPr lang="en-US" dirty="0"/>
              <a:t>(loosely) is a set of true atoms that can be</a:t>
            </a:r>
            <a:br>
              <a:rPr lang="en-US" dirty="0"/>
            </a:br>
            <a:r>
              <a:rPr lang="en-US" dirty="0"/>
              <a:t>deduced from the inputs, where every rule is idempotent.</a:t>
            </a:r>
          </a:p>
          <a:p>
            <a:pPr lvl="1"/>
            <a:r>
              <a:rPr lang="en-US" dirty="0"/>
              <a:t>Similar to fixpoints</a:t>
            </a:r>
          </a:p>
          <a:p>
            <a:pPr lvl="1"/>
            <a:r>
              <a:rPr lang="en-US" dirty="0"/>
              <a:t>Put more simply: a set of atoms where all your rules are true!</a:t>
            </a:r>
          </a:p>
          <a:p>
            <a:r>
              <a:rPr lang="en-US" dirty="0"/>
              <a:t>Unlike Prolog:</a:t>
            </a:r>
          </a:p>
          <a:p>
            <a:pPr lvl="1"/>
            <a:r>
              <a:rPr lang="en-US" dirty="0"/>
              <a:t>Stable models contain everything that can be derived (vs. just querying values)</a:t>
            </a:r>
          </a:p>
          <a:p>
            <a:pPr lvl="1"/>
            <a:r>
              <a:rPr lang="en-US" dirty="0"/>
              <a:t>ASP is guaranteed to complete! </a:t>
            </a:r>
          </a:p>
        </p:txBody>
      </p:sp>
    </p:spTree>
    <p:extLst>
      <p:ext uri="{BB962C8B-B14F-4D97-AF65-F5344CB8AC3E}">
        <p14:creationId xmlns:p14="http://schemas.microsoft.com/office/powerpoint/2010/main" val="10511958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A65CB0C-61A0-0941-8D85-E9263AD57F9A}"/>
              </a:ext>
            </a:extLst>
          </p:cNvPr>
          <p:cNvSpPr>
            <a:spLocks noGrp="1"/>
          </p:cNvSpPr>
          <p:nvPr>
            <p:ph idx="1"/>
          </p:nvPr>
        </p:nvSpPr>
        <p:spPr>
          <a:xfrm>
            <a:off x="178416" y="1672504"/>
            <a:ext cx="8034024" cy="4611556"/>
          </a:xfrm>
        </p:spPr>
        <p:txBody>
          <a:bodyPr>
            <a:normAutofit/>
          </a:bodyPr>
          <a:lstStyle/>
          <a:p>
            <a:r>
              <a:rPr lang="en-US" dirty="0"/>
              <a:t>Used </a:t>
            </a:r>
            <a:r>
              <a:rPr lang="en-US" dirty="0" err="1"/>
              <a:t>Clingo</a:t>
            </a:r>
            <a:r>
              <a:rPr lang="en-US" dirty="0"/>
              <a:t>, the </a:t>
            </a:r>
            <a:r>
              <a:rPr lang="en-US" dirty="0" err="1"/>
              <a:t>Potassco</a:t>
            </a:r>
            <a:r>
              <a:rPr lang="en-US" dirty="0"/>
              <a:t> grounder/solver package</a:t>
            </a:r>
          </a:p>
          <a:p>
            <a:r>
              <a:rPr lang="en-US" dirty="0"/>
              <a:t>ASP program has 2 parts:</a:t>
            </a:r>
          </a:p>
          <a:p>
            <a:pPr marL="914103" lvl="1" indent="-457052">
              <a:buFont typeface="+mj-lt"/>
              <a:buAutoNum type="arabicPeriod"/>
            </a:pPr>
            <a:r>
              <a:rPr lang="en-US" dirty="0"/>
              <a:t>Large list of facts generated from package recipes (problem instance)</a:t>
            </a:r>
          </a:p>
          <a:p>
            <a:pPr lvl="2"/>
            <a:r>
              <a:rPr lang="en-US" dirty="0"/>
              <a:t>60k+ facts is typical – includes dependencies, options, etc.</a:t>
            </a:r>
          </a:p>
          <a:p>
            <a:pPr marL="914103" lvl="1" indent="-457052">
              <a:buFont typeface="+mj-lt"/>
              <a:buAutoNum type="arabicPeriod"/>
            </a:pPr>
            <a:r>
              <a:rPr lang="en-US" dirty="0"/>
              <a:t>Small logic program (~700 lines of ASP code) </a:t>
            </a:r>
          </a:p>
          <a:p>
            <a:r>
              <a:rPr lang="en-US" dirty="0"/>
              <a:t>Algorithm (the part we write) is conceptually simpler:</a:t>
            </a:r>
          </a:p>
          <a:p>
            <a:pPr lvl="1"/>
            <a:r>
              <a:rPr lang="en-US" dirty="0"/>
              <a:t>Generate facts for all possible dependencies</a:t>
            </a:r>
          </a:p>
          <a:p>
            <a:pPr lvl="1"/>
            <a:r>
              <a:rPr lang="en-US" dirty="0"/>
              <a:t>Send facts and our logic program to the solver</a:t>
            </a:r>
          </a:p>
          <a:p>
            <a:pPr lvl="1"/>
            <a:r>
              <a:rPr lang="en-US" dirty="0"/>
              <a:t>Rebuild a DAG from the results</a:t>
            </a:r>
          </a:p>
          <a:p>
            <a:endParaRPr lang="en-US" dirty="0"/>
          </a:p>
          <a:p>
            <a:endParaRPr lang="en-US" dirty="0"/>
          </a:p>
        </p:txBody>
      </p:sp>
      <p:sp>
        <p:nvSpPr>
          <p:cNvPr id="3" name="Title 2">
            <a:extLst>
              <a:ext uri="{FF2B5EF4-FFF2-40B4-BE49-F238E27FC236}">
                <a16:creationId xmlns:a16="http://schemas.microsoft.com/office/drawing/2014/main" id="{E9C34863-D996-4845-BDA2-8C9BE616E747}"/>
              </a:ext>
            </a:extLst>
          </p:cNvPr>
          <p:cNvSpPr>
            <a:spLocks noGrp="1"/>
          </p:cNvSpPr>
          <p:nvPr>
            <p:ph type="title"/>
          </p:nvPr>
        </p:nvSpPr>
        <p:spPr>
          <a:xfrm>
            <a:off x="230129" y="220350"/>
            <a:ext cx="11350843" cy="1008508"/>
          </a:xfrm>
        </p:spPr>
        <p:txBody>
          <a:bodyPr/>
          <a:lstStyle/>
          <a:p>
            <a:r>
              <a:rPr lang="en-US" dirty="0" err="1"/>
              <a:t>Spack’s</a:t>
            </a:r>
            <a:r>
              <a:rPr lang="en-US" dirty="0"/>
              <a:t> </a:t>
            </a:r>
            <a:r>
              <a:rPr lang="en-US" dirty="0" err="1"/>
              <a:t>concretizer</a:t>
            </a:r>
            <a:r>
              <a:rPr lang="en-US" dirty="0"/>
              <a:t> is now implemented in ASP</a:t>
            </a:r>
          </a:p>
        </p:txBody>
      </p:sp>
      <p:pic>
        <p:nvPicPr>
          <p:cNvPr id="5" name="Picture 4">
            <a:extLst>
              <a:ext uri="{FF2B5EF4-FFF2-40B4-BE49-F238E27FC236}">
                <a16:creationId xmlns:a16="http://schemas.microsoft.com/office/drawing/2014/main" id="{FFAEF7D4-AD0F-FC45-B265-4A98C492CDE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21111" y="602385"/>
            <a:ext cx="3492475" cy="5054717"/>
          </a:xfrm>
          <a:prstGeom prst="rect">
            <a:avLst/>
          </a:prstGeom>
          <a:ln>
            <a:noFill/>
          </a:ln>
          <a:effectLst>
            <a:outerShdw blurRad="292100" dist="139700" dir="2700000" algn="tl" rotWithShape="0">
              <a:srgbClr val="333333">
                <a:alpha val="65000"/>
              </a:srgbClr>
            </a:outerShdw>
          </a:effectLst>
        </p:spPr>
      </p:pic>
      <p:sp>
        <p:nvSpPr>
          <p:cNvPr id="6" name="TextBox 5">
            <a:extLst>
              <a:ext uri="{FF2B5EF4-FFF2-40B4-BE49-F238E27FC236}">
                <a16:creationId xmlns:a16="http://schemas.microsoft.com/office/drawing/2014/main" id="{912565C3-F145-D247-9280-EFDD2DB98D66}"/>
              </a:ext>
            </a:extLst>
          </p:cNvPr>
          <p:cNvSpPr txBox="1"/>
          <p:nvPr/>
        </p:nvSpPr>
        <p:spPr>
          <a:xfrm>
            <a:off x="8602014" y="5613189"/>
            <a:ext cx="3001143" cy="379463"/>
          </a:xfrm>
          <a:prstGeom prst="rect">
            <a:avLst/>
          </a:prstGeom>
          <a:noFill/>
        </p:spPr>
        <p:txBody>
          <a:bodyPr wrap="none" rtlCol="0">
            <a:spAutoFit/>
          </a:bodyPr>
          <a:lstStyle/>
          <a:p>
            <a:r>
              <a:rPr lang="en-US" sz="1866" dirty="0"/>
              <a:t>Some facts for HDF5 package</a:t>
            </a:r>
          </a:p>
        </p:txBody>
      </p:sp>
    </p:spTree>
    <p:extLst>
      <p:ext uri="{BB962C8B-B14F-4D97-AF65-F5344CB8AC3E}">
        <p14:creationId xmlns:p14="http://schemas.microsoft.com/office/powerpoint/2010/main" val="20572321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CD9A937-F727-A548-89D0-CFE51FD7801E}"/>
              </a:ext>
            </a:extLst>
          </p:cNvPr>
          <p:cNvSpPr txBox="1"/>
          <p:nvPr/>
        </p:nvSpPr>
        <p:spPr>
          <a:xfrm>
            <a:off x="7858142" y="1953754"/>
            <a:ext cx="3235181" cy="379463"/>
          </a:xfrm>
          <a:prstGeom prst="rect">
            <a:avLst/>
          </a:prstGeom>
          <a:noFill/>
        </p:spPr>
        <p:txBody>
          <a:bodyPr wrap="none" rtlCol="0">
            <a:spAutoFit/>
          </a:bodyPr>
          <a:lstStyle/>
          <a:p>
            <a:r>
              <a:rPr lang="en-US" sz="1866" dirty="0" err="1">
                <a:latin typeface="Monaco" pitchFamily="2" charset="77"/>
              </a:rPr>
              <a:t>cuda</a:t>
            </a:r>
            <a:r>
              <a:rPr lang="en-US" sz="1866" dirty="0"/>
              <a:t> is a variant (build option)</a:t>
            </a:r>
          </a:p>
        </p:txBody>
      </p:sp>
      <p:sp>
        <p:nvSpPr>
          <p:cNvPr id="7" name="TextBox 6">
            <a:extLst>
              <a:ext uri="{FF2B5EF4-FFF2-40B4-BE49-F238E27FC236}">
                <a16:creationId xmlns:a16="http://schemas.microsoft.com/office/drawing/2014/main" id="{633AB784-4C87-9D48-BF7F-B38E99CC6046}"/>
              </a:ext>
            </a:extLst>
          </p:cNvPr>
          <p:cNvSpPr txBox="1"/>
          <p:nvPr/>
        </p:nvSpPr>
        <p:spPr>
          <a:xfrm>
            <a:off x="7880143" y="2575989"/>
            <a:ext cx="3091937" cy="666593"/>
          </a:xfrm>
          <a:prstGeom prst="rect">
            <a:avLst/>
          </a:prstGeom>
          <a:noFill/>
        </p:spPr>
        <p:txBody>
          <a:bodyPr wrap="none" rtlCol="0">
            <a:spAutoFit/>
          </a:bodyPr>
          <a:lstStyle/>
          <a:p>
            <a:r>
              <a:rPr lang="en-US" sz="1866" dirty="0" err="1">
                <a:latin typeface="Monaco" pitchFamily="2" charset="77"/>
              </a:rPr>
              <a:t>cuda_arch</a:t>
            </a:r>
            <a:r>
              <a:rPr lang="en-US" sz="1866" dirty="0">
                <a:latin typeface="Monaco" pitchFamily="2" charset="77"/>
              </a:rPr>
              <a:t> </a:t>
            </a:r>
            <a:r>
              <a:rPr lang="en-US" sz="1866" dirty="0"/>
              <a:t>is only present </a:t>
            </a:r>
            <a:br>
              <a:rPr lang="en-US" sz="1866" dirty="0"/>
            </a:br>
            <a:r>
              <a:rPr lang="en-US" sz="1866" dirty="0"/>
              <a:t>if </a:t>
            </a:r>
            <a:r>
              <a:rPr lang="en-US" sz="1866" dirty="0" err="1"/>
              <a:t>cuda</a:t>
            </a:r>
            <a:r>
              <a:rPr lang="en-US" sz="1866" dirty="0"/>
              <a:t> is enabled</a:t>
            </a:r>
          </a:p>
        </p:txBody>
      </p:sp>
      <p:sp>
        <p:nvSpPr>
          <p:cNvPr id="8" name="TextBox 7">
            <a:extLst>
              <a:ext uri="{FF2B5EF4-FFF2-40B4-BE49-F238E27FC236}">
                <a16:creationId xmlns:a16="http://schemas.microsoft.com/office/drawing/2014/main" id="{7F60101C-1105-6C49-855C-FF56F41787AD}"/>
              </a:ext>
            </a:extLst>
          </p:cNvPr>
          <p:cNvSpPr txBox="1"/>
          <p:nvPr/>
        </p:nvSpPr>
        <p:spPr>
          <a:xfrm>
            <a:off x="7860284" y="3445092"/>
            <a:ext cx="3227165" cy="666593"/>
          </a:xfrm>
          <a:prstGeom prst="rect">
            <a:avLst/>
          </a:prstGeom>
          <a:noFill/>
        </p:spPr>
        <p:txBody>
          <a:bodyPr wrap="none" rtlCol="0">
            <a:spAutoFit/>
          </a:bodyPr>
          <a:lstStyle/>
          <a:p>
            <a:r>
              <a:rPr lang="en-US" sz="1866" dirty="0"/>
              <a:t>dependency on </a:t>
            </a:r>
            <a:r>
              <a:rPr lang="en-US" sz="1866" dirty="0" err="1">
                <a:latin typeface="Monaco" pitchFamily="2" charset="77"/>
              </a:rPr>
              <a:t>cuda</a:t>
            </a:r>
            <a:r>
              <a:rPr lang="en-US" sz="1866" dirty="0"/>
              <a:t>, but only</a:t>
            </a:r>
            <a:br>
              <a:rPr lang="en-US" sz="1866" dirty="0"/>
            </a:br>
            <a:r>
              <a:rPr lang="en-US" sz="1866" dirty="0"/>
              <a:t>if </a:t>
            </a:r>
            <a:r>
              <a:rPr lang="en-US" sz="1866" dirty="0" err="1">
                <a:latin typeface="Monaco" pitchFamily="2" charset="77"/>
              </a:rPr>
              <a:t>cuda</a:t>
            </a:r>
            <a:r>
              <a:rPr lang="en-US" sz="1866" dirty="0"/>
              <a:t> is enabled</a:t>
            </a:r>
          </a:p>
        </p:txBody>
      </p:sp>
      <p:pic>
        <p:nvPicPr>
          <p:cNvPr id="12" name="Picture 11">
            <a:extLst>
              <a:ext uri="{FF2B5EF4-FFF2-40B4-BE49-F238E27FC236}">
                <a16:creationId xmlns:a16="http://schemas.microsoft.com/office/drawing/2014/main" id="{EA6A405E-4611-524F-9C79-50680B792CED}"/>
              </a:ext>
            </a:extLst>
          </p:cNvPr>
          <p:cNvPicPr>
            <a:picLocks noChangeAspect="1"/>
          </p:cNvPicPr>
          <p:nvPr/>
        </p:nvPicPr>
        <p:blipFill>
          <a:blip r:embed="rId2"/>
          <a:stretch>
            <a:fillRect/>
          </a:stretch>
        </p:blipFill>
        <p:spPr>
          <a:xfrm>
            <a:off x="128880" y="1732287"/>
            <a:ext cx="7598528" cy="4133090"/>
          </a:xfrm>
          <a:prstGeom prst="rect">
            <a:avLst/>
          </a:prstGeom>
        </p:spPr>
      </p:pic>
      <p:sp>
        <p:nvSpPr>
          <p:cNvPr id="14" name="Title 13">
            <a:extLst>
              <a:ext uri="{FF2B5EF4-FFF2-40B4-BE49-F238E27FC236}">
                <a16:creationId xmlns:a16="http://schemas.microsoft.com/office/drawing/2014/main" id="{793F09C4-189B-334B-A5E7-83D7EEA4D20F}"/>
              </a:ext>
            </a:extLst>
          </p:cNvPr>
          <p:cNvSpPr>
            <a:spLocks noGrp="1"/>
          </p:cNvSpPr>
          <p:nvPr>
            <p:ph type="title"/>
          </p:nvPr>
        </p:nvSpPr>
        <p:spPr>
          <a:xfrm>
            <a:off x="530368" y="247237"/>
            <a:ext cx="11400136" cy="1008508"/>
          </a:xfrm>
        </p:spPr>
        <p:txBody>
          <a:bodyPr/>
          <a:lstStyle/>
          <a:p>
            <a:r>
              <a:rPr lang="en-US" dirty="0" err="1"/>
              <a:t>Spack</a:t>
            </a:r>
            <a:r>
              <a:rPr lang="en-US" dirty="0"/>
              <a:t> DSL allows </a:t>
            </a:r>
            <a:r>
              <a:rPr lang="en-US" i="1" dirty="0"/>
              <a:t>declarative</a:t>
            </a:r>
            <a:r>
              <a:rPr lang="en-US" dirty="0"/>
              <a:t> specification of complex constraints</a:t>
            </a:r>
          </a:p>
        </p:txBody>
      </p:sp>
      <p:sp>
        <p:nvSpPr>
          <p:cNvPr id="15" name="TextBox 14">
            <a:extLst>
              <a:ext uri="{FF2B5EF4-FFF2-40B4-BE49-F238E27FC236}">
                <a16:creationId xmlns:a16="http://schemas.microsoft.com/office/drawing/2014/main" id="{C09A77A7-9A4B-FB4B-9A81-83A2C3AE7830}"/>
              </a:ext>
            </a:extLst>
          </p:cNvPr>
          <p:cNvSpPr txBox="1"/>
          <p:nvPr/>
        </p:nvSpPr>
        <p:spPr>
          <a:xfrm>
            <a:off x="7833553" y="4348559"/>
            <a:ext cx="2944396" cy="379463"/>
          </a:xfrm>
          <a:prstGeom prst="rect">
            <a:avLst/>
          </a:prstGeom>
          <a:noFill/>
        </p:spPr>
        <p:txBody>
          <a:bodyPr wrap="none" rtlCol="0">
            <a:spAutoFit/>
          </a:bodyPr>
          <a:lstStyle/>
          <a:p>
            <a:r>
              <a:rPr lang="en-US" sz="1866" dirty="0"/>
              <a:t>constraints on </a:t>
            </a:r>
            <a:r>
              <a:rPr lang="en-US" sz="1866" dirty="0" err="1">
                <a:latin typeface="Monaco" pitchFamily="2" charset="77"/>
                <a:cs typeface="Modak" pitchFamily="2" charset="77"/>
              </a:rPr>
              <a:t>cuda</a:t>
            </a:r>
            <a:r>
              <a:rPr lang="en-US" sz="1866" dirty="0"/>
              <a:t> version</a:t>
            </a:r>
          </a:p>
        </p:txBody>
      </p:sp>
      <p:sp>
        <p:nvSpPr>
          <p:cNvPr id="16" name="TextBox 15">
            <a:extLst>
              <a:ext uri="{FF2B5EF4-FFF2-40B4-BE49-F238E27FC236}">
                <a16:creationId xmlns:a16="http://schemas.microsoft.com/office/drawing/2014/main" id="{97FB4F03-C6A6-034B-8476-ED09D475F49D}"/>
              </a:ext>
            </a:extLst>
          </p:cNvPr>
          <p:cNvSpPr txBox="1"/>
          <p:nvPr/>
        </p:nvSpPr>
        <p:spPr>
          <a:xfrm>
            <a:off x="7861814" y="5074086"/>
            <a:ext cx="3103157" cy="666593"/>
          </a:xfrm>
          <a:prstGeom prst="rect">
            <a:avLst/>
          </a:prstGeom>
          <a:noFill/>
        </p:spPr>
        <p:txBody>
          <a:bodyPr wrap="none" rtlCol="0">
            <a:spAutoFit/>
          </a:bodyPr>
          <a:lstStyle/>
          <a:p>
            <a:r>
              <a:rPr lang="en-US" sz="1866" dirty="0"/>
              <a:t>compiler support for </a:t>
            </a:r>
            <a:r>
              <a:rPr lang="en-US" sz="1866" dirty="0">
                <a:latin typeface="Monaco" pitchFamily="2" charset="77"/>
              </a:rPr>
              <a:t>x86_64</a:t>
            </a:r>
            <a:br>
              <a:rPr lang="en-US" sz="1866" dirty="0"/>
            </a:br>
            <a:r>
              <a:rPr lang="en-US" sz="1866" dirty="0"/>
              <a:t>and </a:t>
            </a:r>
            <a:r>
              <a:rPr lang="en-US" sz="1866" dirty="0">
                <a:latin typeface="Monaco" pitchFamily="2" charset="77"/>
              </a:rPr>
              <a:t>ppc64le</a:t>
            </a:r>
          </a:p>
        </p:txBody>
      </p:sp>
      <p:sp>
        <p:nvSpPr>
          <p:cNvPr id="17" name="TextBox 16">
            <a:extLst>
              <a:ext uri="{FF2B5EF4-FFF2-40B4-BE49-F238E27FC236}">
                <a16:creationId xmlns:a16="http://schemas.microsoft.com/office/drawing/2014/main" id="{94027830-C81F-494D-B65D-6530F05A57E3}"/>
              </a:ext>
            </a:extLst>
          </p:cNvPr>
          <p:cNvSpPr txBox="1"/>
          <p:nvPr/>
        </p:nvSpPr>
        <p:spPr>
          <a:xfrm>
            <a:off x="128880" y="1158553"/>
            <a:ext cx="6614439" cy="461537"/>
          </a:xfrm>
          <a:prstGeom prst="rect">
            <a:avLst/>
          </a:prstGeom>
          <a:noFill/>
        </p:spPr>
        <p:txBody>
          <a:bodyPr wrap="none" rtlCol="0">
            <a:spAutoFit/>
          </a:bodyPr>
          <a:lstStyle/>
          <a:p>
            <a:r>
              <a:rPr lang="en-US" sz="2399" b="1" dirty="0" err="1"/>
              <a:t>CudaPackage</a:t>
            </a:r>
            <a:r>
              <a:rPr lang="en-US" sz="2399" b="1" dirty="0"/>
              <a:t>: a mix-in for packages that use CUDA</a:t>
            </a:r>
          </a:p>
        </p:txBody>
      </p:sp>
      <p:sp>
        <p:nvSpPr>
          <p:cNvPr id="10" name="Rectangle 7">
            <a:extLst>
              <a:ext uri="{FF2B5EF4-FFF2-40B4-BE49-F238E27FC236}">
                <a16:creationId xmlns:a16="http://schemas.microsoft.com/office/drawing/2014/main" id="{BE2FBFCC-7968-C24E-814E-8765580AE9A0}"/>
              </a:ext>
            </a:extLst>
          </p:cNvPr>
          <p:cNvSpPr>
            <a:spLocks noChangeArrowheads="1"/>
          </p:cNvSpPr>
          <p:nvPr/>
        </p:nvSpPr>
        <p:spPr bwMode="auto">
          <a:xfrm>
            <a:off x="128880" y="5872141"/>
            <a:ext cx="7598529" cy="502635"/>
          </a:xfrm>
          <a:prstGeom prst="rect">
            <a:avLst/>
          </a:prstGeom>
          <a:solidFill>
            <a:schemeClr val="accent1">
              <a:lumMod val="75000"/>
            </a:schemeClr>
          </a:solidFill>
          <a:ln w="9525">
            <a:noFill/>
            <a:miter lim="800000"/>
            <a:headEnd/>
            <a:tailEnd/>
          </a:ln>
        </p:spPr>
        <p:txBody>
          <a:bodyPr wrap="square" anchor="b" anchorCtr="0">
            <a:spAutoFit/>
          </a:bodyPr>
          <a:lstStyle/>
          <a:p>
            <a:pPr algn="ctr" eaLnBrk="0" hangingPunct="0"/>
            <a:r>
              <a:rPr lang="en-US" sz="2666" b="1" dirty="0">
                <a:solidFill>
                  <a:schemeClr val="bg1"/>
                </a:solidFill>
                <a:latin typeface="Calibri" panose="020F0502020204030204" pitchFamily="34" charset="0"/>
                <a:cs typeface="Calibri" panose="020F0502020204030204" pitchFamily="34" charset="0"/>
              </a:rPr>
              <a:t>There is a lot of expressivity in this DSL.</a:t>
            </a:r>
          </a:p>
        </p:txBody>
      </p:sp>
    </p:spTree>
    <p:extLst>
      <p:ext uri="{BB962C8B-B14F-4D97-AF65-F5344CB8AC3E}">
        <p14:creationId xmlns:p14="http://schemas.microsoft.com/office/powerpoint/2010/main" val="2734538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FF0DCBB-DF67-6647-A485-90F81FFE4D9F}"/>
              </a:ext>
            </a:extLst>
          </p:cNvPr>
          <p:cNvSpPr>
            <a:spLocks noGrp="1"/>
          </p:cNvSpPr>
          <p:nvPr>
            <p:ph idx="1"/>
          </p:nvPr>
        </p:nvSpPr>
        <p:spPr>
          <a:xfrm>
            <a:off x="8082900" y="2065131"/>
            <a:ext cx="3979727" cy="4282523"/>
          </a:xfrm>
        </p:spPr>
        <p:txBody>
          <a:bodyPr/>
          <a:lstStyle/>
          <a:p>
            <a:r>
              <a:rPr lang="en-US" dirty="0"/>
              <a:t>Hash matches are very sensitive to small changes</a:t>
            </a:r>
          </a:p>
          <a:p>
            <a:r>
              <a:rPr lang="en-US" dirty="0"/>
              <a:t>In many cases, a satisfying cached or already installed spec can be missed</a:t>
            </a:r>
          </a:p>
          <a:p>
            <a:r>
              <a:rPr lang="en-US" dirty="0"/>
              <a:t>Nix, </a:t>
            </a:r>
            <a:r>
              <a:rPr lang="en-US" dirty="0" err="1"/>
              <a:t>Spack</a:t>
            </a:r>
            <a:r>
              <a:rPr lang="en-US" dirty="0"/>
              <a:t>, </a:t>
            </a:r>
            <a:r>
              <a:rPr lang="en-US" dirty="0" err="1"/>
              <a:t>Guix</a:t>
            </a:r>
            <a:r>
              <a:rPr lang="en-US" dirty="0"/>
              <a:t>, Conan, and others reuse this way</a:t>
            </a:r>
          </a:p>
        </p:txBody>
      </p:sp>
      <p:sp>
        <p:nvSpPr>
          <p:cNvPr id="3" name="Title 2">
            <a:extLst>
              <a:ext uri="{FF2B5EF4-FFF2-40B4-BE49-F238E27FC236}">
                <a16:creationId xmlns:a16="http://schemas.microsoft.com/office/drawing/2014/main" id="{B030E7F1-8586-A346-B1B9-1ABA28BFCC4B}"/>
              </a:ext>
            </a:extLst>
          </p:cNvPr>
          <p:cNvSpPr>
            <a:spLocks noGrp="1"/>
          </p:cNvSpPr>
          <p:nvPr>
            <p:ph type="title"/>
          </p:nvPr>
        </p:nvSpPr>
        <p:spPr/>
        <p:txBody>
          <a:bodyPr/>
          <a:lstStyle/>
          <a:p>
            <a:r>
              <a:rPr lang="en-US" dirty="0"/>
              <a:t>Many packaging systems reuse builds via metadata hashes</a:t>
            </a:r>
          </a:p>
        </p:txBody>
      </p:sp>
      <p:pic>
        <p:nvPicPr>
          <p:cNvPr id="4" name="Picture 11">
            <a:extLst>
              <a:ext uri="{FF2B5EF4-FFF2-40B4-BE49-F238E27FC236}">
                <a16:creationId xmlns:a16="http://schemas.microsoft.com/office/drawing/2014/main" id="{7FBE7CDB-A32C-1440-B066-9E05CC9C6BEE}"/>
              </a:ext>
            </a:extLst>
          </p:cNvPr>
          <p:cNvPicPr/>
          <p:nvPr/>
        </p:nvPicPr>
        <p:blipFill>
          <a:blip r:embed="rId2"/>
          <a:stretch/>
        </p:blipFill>
        <p:spPr>
          <a:xfrm>
            <a:off x="-94252" y="1264408"/>
            <a:ext cx="5795450" cy="1864794"/>
          </a:xfrm>
          <a:prstGeom prst="rect">
            <a:avLst/>
          </a:prstGeom>
          <a:ln>
            <a:noFill/>
          </a:ln>
        </p:spPr>
      </p:pic>
      <p:sp>
        <p:nvSpPr>
          <p:cNvPr id="5" name="Magnetic Disk 4">
            <a:extLst>
              <a:ext uri="{FF2B5EF4-FFF2-40B4-BE49-F238E27FC236}">
                <a16:creationId xmlns:a16="http://schemas.microsoft.com/office/drawing/2014/main" id="{3F6230AC-239F-A34E-891F-21C1D77ED7EB}"/>
              </a:ext>
            </a:extLst>
          </p:cNvPr>
          <p:cNvSpPr/>
          <p:nvPr/>
        </p:nvSpPr>
        <p:spPr bwMode="auto">
          <a:xfrm>
            <a:off x="5965756" y="4040898"/>
            <a:ext cx="1902048" cy="1437594"/>
          </a:xfrm>
          <a:prstGeom prst="flowChartMagneticDisk">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16200000" scaled="1"/>
            <a:tileRect/>
          </a:gra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ctr">
            <a:prstTxWarp prst="textNoShape">
              <a:avLst/>
            </a:prstTxWarp>
          </a:bodyPr>
          <a:lstStyle/>
          <a:p>
            <a:pPr algn="ctr">
              <a:spcBef>
                <a:spcPct val="0"/>
              </a:spcBef>
            </a:pPr>
            <a:r>
              <a:rPr lang="en-US" sz="1999" b="1" dirty="0">
                <a:solidFill>
                  <a:srgbClr val="000000"/>
                </a:solidFill>
              </a:rPr>
              <a:t>Package cache</a:t>
            </a:r>
          </a:p>
        </p:txBody>
      </p:sp>
      <p:grpSp>
        <p:nvGrpSpPr>
          <p:cNvPr id="31" name="Group 30">
            <a:extLst>
              <a:ext uri="{FF2B5EF4-FFF2-40B4-BE49-F238E27FC236}">
                <a16:creationId xmlns:a16="http://schemas.microsoft.com/office/drawing/2014/main" id="{71C54571-DA13-AD4E-988A-B3A99CDE674C}"/>
              </a:ext>
            </a:extLst>
          </p:cNvPr>
          <p:cNvGrpSpPr/>
          <p:nvPr/>
        </p:nvGrpSpPr>
        <p:grpSpPr>
          <a:xfrm>
            <a:off x="104800" y="3188172"/>
            <a:ext cx="6578068" cy="2359542"/>
            <a:chOff x="103239" y="3188109"/>
            <a:chExt cx="6579781" cy="2360157"/>
          </a:xfrm>
        </p:grpSpPr>
        <p:sp>
          <p:nvSpPr>
            <p:cNvPr id="21" name="TextBox 20">
              <a:extLst>
                <a:ext uri="{FF2B5EF4-FFF2-40B4-BE49-F238E27FC236}">
                  <a16:creationId xmlns:a16="http://schemas.microsoft.com/office/drawing/2014/main" id="{8294AE69-C052-EC49-AF45-2C5246814F32}"/>
                </a:ext>
              </a:extLst>
            </p:cNvPr>
            <p:cNvSpPr txBox="1"/>
            <p:nvPr/>
          </p:nvSpPr>
          <p:spPr>
            <a:xfrm>
              <a:off x="103239" y="5302045"/>
              <a:ext cx="2646878" cy="246221"/>
            </a:xfrm>
            <a:prstGeom prst="rect">
              <a:avLst/>
            </a:prstGeom>
            <a:noFill/>
          </p:spPr>
          <p:txBody>
            <a:bodyPr wrap="none" rtlCol="0">
              <a:spAutoFit/>
            </a:bodyPr>
            <a:lstStyle/>
            <a:p>
              <a:r>
                <a:rPr lang="en-US" sz="1000" b="1" dirty="0">
                  <a:solidFill>
                    <a:srgbClr val="C00000"/>
                  </a:solidFill>
                  <a:latin typeface="Monaco" pitchFamily="2" charset="77"/>
                </a:rPr>
                <a:t>6zvh4ueem6f5yrcfugh67k2hrtxbgbcs</a:t>
              </a:r>
            </a:p>
          </p:txBody>
        </p:sp>
        <p:sp>
          <p:nvSpPr>
            <p:cNvPr id="22" name="TextBox 21">
              <a:extLst>
                <a:ext uri="{FF2B5EF4-FFF2-40B4-BE49-F238E27FC236}">
                  <a16:creationId xmlns:a16="http://schemas.microsoft.com/office/drawing/2014/main" id="{F5C66866-F609-7240-A0C3-43C862269997}"/>
                </a:ext>
              </a:extLst>
            </p:cNvPr>
            <p:cNvSpPr txBox="1"/>
            <p:nvPr/>
          </p:nvSpPr>
          <p:spPr>
            <a:xfrm>
              <a:off x="936522" y="4729316"/>
              <a:ext cx="2646878" cy="246221"/>
            </a:xfrm>
            <a:prstGeom prst="rect">
              <a:avLst/>
            </a:prstGeom>
            <a:noFill/>
          </p:spPr>
          <p:txBody>
            <a:bodyPr wrap="none" rtlCol="0">
              <a:spAutoFit/>
            </a:bodyPr>
            <a:lstStyle/>
            <a:p>
              <a:r>
                <a:rPr lang="en-US" sz="1000" b="1" dirty="0">
                  <a:solidFill>
                    <a:srgbClr val="C00000"/>
                  </a:solidFill>
                  <a:latin typeface="Monaco" pitchFamily="2" charset="77"/>
                </a:rPr>
                <a:t>74mwnxgn6nujehpyyalhwizwojwn5zga</a:t>
              </a:r>
            </a:p>
          </p:txBody>
        </p:sp>
        <p:sp>
          <p:nvSpPr>
            <p:cNvPr id="23" name="TextBox 22">
              <a:extLst>
                <a:ext uri="{FF2B5EF4-FFF2-40B4-BE49-F238E27FC236}">
                  <a16:creationId xmlns:a16="http://schemas.microsoft.com/office/drawing/2014/main" id="{8E39880B-D17E-3A4F-86B6-4B067EC04D13}"/>
                </a:ext>
              </a:extLst>
            </p:cNvPr>
            <p:cNvSpPr txBox="1"/>
            <p:nvPr/>
          </p:nvSpPr>
          <p:spPr>
            <a:xfrm>
              <a:off x="1951703" y="4392562"/>
              <a:ext cx="2646878" cy="246221"/>
            </a:xfrm>
            <a:prstGeom prst="rect">
              <a:avLst/>
            </a:prstGeom>
            <a:noFill/>
          </p:spPr>
          <p:txBody>
            <a:bodyPr wrap="none" rtlCol="0">
              <a:spAutoFit/>
            </a:bodyPr>
            <a:lstStyle/>
            <a:p>
              <a:r>
                <a:rPr lang="en-US" sz="1000" b="1" dirty="0">
                  <a:solidFill>
                    <a:srgbClr val="C00000"/>
                  </a:solidFill>
                  <a:latin typeface="Monaco" pitchFamily="2" charset="77"/>
                </a:rPr>
                <a:t>4xxvh5ldm7gm32ngtixcm2odaer3cvvb</a:t>
              </a:r>
            </a:p>
          </p:txBody>
        </p:sp>
        <p:sp>
          <p:nvSpPr>
            <p:cNvPr id="24" name="TextBox 23">
              <a:extLst>
                <a:ext uri="{FF2B5EF4-FFF2-40B4-BE49-F238E27FC236}">
                  <a16:creationId xmlns:a16="http://schemas.microsoft.com/office/drawing/2014/main" id="{C1679724-E95C-0C4C-AC94-AC5C9978527F}"/>
                </a:ext>
              </a:extLst>
            </p:cNvPr>
            <p:cNvSpPr txBox="1"/>
            <p:nvPr/>
          </p:nvSpPr>
          <p:spPr>
            <a:xfrm>
              <a:off x="2706329" y="3861619"/>
              <a:ext cx="2646878" cy="246221"/>
            </a:xfrm>
            <a:prstGeom prst="rect">
              <a:avLst/>
            </a:prstGeom>
            <a:noFill/>
          </p:spPr>
          <p:txBody>
            <a:bodyPr wrap="none" rtlCol="0">
              <a:spAutoFit/>
            </a:bodyPr>
            <a:lstStyle/>
            <a:p>
              <a:r>
                <a:rPr lang="en-US" sz="1000" b="1" dirty="0">
                  <a:solidFill>
                    <a:srgbClr val="C00000"/>
                  </a:solidFill>
                  <a:latin typeface="Monaco" pitchFamily="2" charset="77"/>
                </a:rPr>
                <a:t>k2yumgxwq6ijubivfpbjpmrrbzyqcoot</a:t>
              </a:r>
            </a:p>
          </p:txBody>
        </p:sp>
        <p:sp>
          <p:nvSpPr>
            <p:cNvPr id="25" name="TextBox 24">
              <a:extLst>
                <a:ext uri="{FF2B5EF4-FFF2-40B4-BE49-F238E27FC236}">
                  <a16:creationId xmlns:a16="http://schemas.microsoft.com/office/drawing/2014/main" id="{2D55AFB9-5C20-F64D-8C03-76561789993C}"/>
                </a:ext>
              </a:extLst>
            </p:cNvPr>
            <p:cNvSpPr txBox="1"/>
            <p:nvPr/>
          </p:nvSpPr>
          <p:spPr>
            <a:xfrm>
              <a:off x="3333136" y="3483078"/>
              <a:ext cx="2646878" cy="246221"/>
            </a:xfrm>
            <a:prstGeom prst="rect">
              <a:avLst/>
            </a:prstGeom>
            <a:noFill/>
          </p:spPr>
          <p:txBody>
            <a:bodyPr wrap="none" rtlCol="0">
              <a:spAutoFit/>
            </a:bodyPr>
            <a:lstStyle/>
            <a:p>
              <a:r>
                <a:rPr lang="en-US" sz="1000" b="1" dirty="0">
                  <a:solidFill>
                    <a:srgbClr val="C00000"/>
                  </a:solidFill>
                  <a:latin typeface="Monaco" pitchFamily="2" charset="77"/>
                </a:rPr>
                <a:t>qo2af23r2npatxdtna3fmwkeennywixp</a:t>
              </a:r>
            </a:p>
          </p:txBody>
        </p:sp>
        <p:sp>
          <p:nvSpPr>
            <p:cNvPr id="26" name="TextBox 25">
              <a:extLst>
                <a:ext uri="{FF2B5EF4-FFF2-40B4-BE49-F238E27FC236}">
                  <a16:creationId xmlns:a16="http://schemas.microsoft.com/office/drawing/2014/main" id="{866FE2E9-E2D9-7149-84CE-B3C0CDF077E7}"/>
                </a:ext>
              </a:extLst>
            </p:cNvPr>
            <p:cNvSpPr txBox="1"/>
            <p:nvPr/>
          </p:nvSpPr>
          <p:spPr>
            <a:xfrm>
              <a:off x="4036142" y="3188109"/>
              <a:ext cx="2646878" cy="246221"/>
            </a:xfrm>
            <a:prstGeom prst="rect">
              <a:avLst/>
            </a:prstGeom>
            <a:noFill/>
          </p:spPr>
          <p:txBody>
            <a:bodyPr wrap="none" rtlCol="0">
              <a:spAutoFit/>
            </a:bodyPr>
            <a:lstStyle/>
            <a:p>
              <a:r>
                <a:rPr lang="en-US" sz="1000" b="1" dirty="0">
                  <a:solidFill>
                    <a:srgbClr val="C00000"/>
                  </a:solidFill>
                  <a:latin typeface="Monaco" pitchFamily="2" charset="77"/>
                </a:rPr>
                <a:t>cwx4qwk4bkamf4gjrglmxfu3bhasyt74</a:t>
              </a:r>
            </a:p>
          </p:txBody>
        </p:sp>
      </p:grpSp>
      <p:sp>
        <p:nvSpPr>
          <p:cNvPr id="32" name="TextBox 31">
            <a:extLst>
              <a:ext uri="{FF2B5EF4-FFF2-40B4-BE49-F238E27FC236}">
                <a16:creationId xmlns:a16="http://schemas.microsoft.com/office/drawing/2014/main" id="{958615B3-3FFD-ED46-89E0-730F5DFC934B}"/>
              </a:ext>
            </a:extLst>
          </p:cNvPr>
          <p:cNvSpPr txBox="1"/>
          <p:nvPr/>
        </p:nvSpPr>
        <p:spPr>
          <a:xfrm>
            <a:off x="5530794" y="2234693"/>
            <a:ext cx="1693669" cy="307777"/>
          </a:xfrm>
          <a:prstGeom prst="rect">
            <a:avLst/>
          </a:prstGeom>
          <a:noFill/>
        </p:spPr>
        <p:txBody>
          <a:bodyPr wrap="none" rtlCol="0">
            <a:spAutoFit/>
          </a:bodyPr>
          <a:lstStyle/>
          <a:p>
            <a:r>
              <a:rPr lang="en-US" sz="1400" b="1" dirty="0"/>
              <a:t>1. Resolve metadata</a:t>
            </a:r>
          </a:p>
        </p:txBody>
      </p:sp>
      <p:grpSp>
        <p:nvGrpSpPr>
          <p:cNvPr id="34" name="Group 33">
            <a:extLst>
              <a:ext uri="{FF2B5EF4-FFF2-40B4-BE49-F238E27FC236}">
                <a16:creationId xmlns:a16="http://schemas.microsoft.com/office/drawing/2014/main" id="{072AF8CF-2112-254E-8080-47069C6D0369}"/>
              </a:ext>
            </a:extLst>
          </p:cNvPr>
          <p:cNvGrpSpPr/>
          <p:nvPr/>
        </p:nvGrpSpPr>
        <p:grpSpPr>
          <a:xfrm>
            <a:off x="724070" y="2057758"/>
            <a:ext cx="6930530" cy="3229056"/>
            <a:chOff x="722671" y="2057400"/>
            <a:chExt cx="6932335" cy="3229897"/>
          </a:xfrm>
        </p:grpSpPr>
        <p:grpSp>
          <p:nvGrpSpPr>
            <p:cNvPr id="20" name="Group 19">
              <a:extLst>
                <a:ext uri="{FF2B5EF4-FFF2-40B4-BE49-F238E27FC236}">
                  <a16:creationId xmlns:a16="http://schemas.microsoft.com/office/drawing/2014/main" id="{8023CFC3-554C-5045-89AC-9D8EE43258DD}"/>
                </a:ext>
              </a:extLst>
            </p:cNvPr>
            <p:cNvGrpSpPr/>
            <p:nvPr/>
          </p:nvGrpSpPr>
          <p:grpSpPr>
            <a:xfrm>
              <a:off x="722671" y="2057400"/>
              <a:ext cx="3984523" cy="3229897"/>
              <a:chOff x="722671" y="2057400"/>
              <a:chExt cx="3984523" cy="3229897"/>
            </a:xfrm>
          </p:grpSpPr>
          <p:cxnSp>
            <p:nvCxnSpPr>
              <p:cNvPr id="8" name="Straight Arrow Connector 7">
                <a:extLst>
                  <a:ext uri="{FF2B5EF4-FFF2-40B4-BE49-F238E27FC236}">
                    <a16:creationId xmlns:a16="http://schemas.microsoft.com/office/drawing/2014/main" id="{DF7B1853-AFB5-DF4D-BC1F-EF24BCECAC07}"/>
                  </a:ext>
                </a:extLst>
              </p:cNvPr>
              <p:cNvCxnSpPr>
                <a:cxnSpLocks/>
              </p:cNvCxnSpPr>
              <p:nvPr/>
            </p:nvCxnSpPr>
            <p:spPr>
              <a:xfrm>
                <a:off x="722671" y="2315497"/>
                <a:ext cx="0" cy="2971800"/>
              </a:xfrm>
              <a:prstGeom prst="straightConnector1">
                <a:avLst/>
              </a:prstGeom>
              <a:ln w="19050" cmpd="sng">
                <a:solidFill>
                  <a:srgbClr val="C00000"/>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9F0E4E44-DFCC-E84E-9B6B-97C6ED80081A}"/>
                  </a:ext>
                </a:extLst>
              </p:cNvPr>
              <p:cNvCxnSpPr>
                <a:cxnSpLocks/>
              </p:cNvCxnSpPr>
              <p:nvPr/>
            </p:nvCxnSpPr>
            <p:spPr>
              <a:xfrm>
                <a:off x="1796845" y="2600633"/>
                <a:ext cx="0" cy="2170470"/>
              </a:xfrm>
              <a:prstGeom prst="straightConnector1">
                <a:avLst/>
              </a:prstGeom>
              <a:ln w="19050" cmpd="sng">
                <a:solidFill>
                  <a:srgbClr val="C00000"/>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988683CA-4576-D949-9EBC-79FC1C8CC421}"/>
                  </a:ext>
                </a:extLst>
              </p:cNvPr>
              <p:cNvCxnSpPr>
                <a:cxnSpLocks/>
              </p:cNvCxnSpPr>
              <p:nvPr/>
            </p:nvCxnSpPr>
            <p:spPr>
              <a:xfrm>
                <a:off x="2667000" y="2057400"/>
                <a:ext cx="0" cy="2374490"/>
              </a:xfrm>
              <a:prstGeom prst="straightConnector1">
                <a:avLst/>
              </a:prstGeom>
              <a:ln w="19050" cmpd="sng">
                <a:solidFill>
                  <a:srgbClr val="C00000"/>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F6B30F86-A9BE-404C-8F5B-7C8162087E35}"/>
                  </a:ext>
                </a:extLst>
              </p:cNvPr>
              <p:cNvCxnSpPr/>
              <p:nvPr/>
            </p:nvCxnSpPr>
            <p:spPr>
              <a:xfrm>
                <a:off x="2991465" y="2681749"/>
                <a:ext cx="0" cy="1246238"/>
              </a:xfrm>
              <a:prstGeom prst="straightConnector1">
                <a:avLst/>
              </a:prstGeom>
              <a:ln w="19050" cmpd="sng">
                <a:solidFill>
                  <a:srgbClr val="C00000"/>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242456A5-6F24-3B44-A4C3-B7741B4A5C7F}"/>
                  </a:ext>
                </a:extLst>
              </p:cNvPr>
              <p:cNvCxnSpPr>
                <a:cxnSpLocks/>
              </p:cNvCxnSpPr>
              <p:nvPr/>
            </p:nvCxnSpPr>
            <p:spPr>
              <a:xfrm>
                <a:off x="3645310" y="2435943"/>
                <a:ext cx="0" cy="1081547"/>
              </a:xfrm>
              <a:prstGeom prst="straightConnector1">
                <a:avLst/>
              </a:prstGeom>
              <a:ln w="19050" cmpd="sng">
                <a:solidFill>
                  <a:srgbClr val="C00000"/>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8820EDCE-CFB9-A54B-A6E9-B55F48D674EA}"/>
                  </a:ext>
                </a:extLst>
              </p:cNvPr>
              <p:cNvCxnSpPr>
                <a:cxnSpLocks/>
              </p:cNvCxnSpPr>
              <p:nvPr/>
            </p:nvCxnSpPr>
            <p:spPr>
              <a:xfrm>
                <a:off x="4707194" y="2679291"/>
                <a:ext cx="0" cy="528483"/>
              </a:xfrm>
              <a:prstGeom prst="straightConnector1">
                <a:avLst/>
              </a:prstGeom>
              <a:ln w="19050" cmpd="sng">
                <a:solidFill>
                  <a:srgbClr val="C00000"/>
                </a:solidFill>
                <a:prstDash val="dash"/>
                <a:tailEnd type="triangle"/>
              </a:ln>
              <a:effectLst/>
            </p:spPr>
            <p:style>
              <a:lnRef idx="2">
                <a:schemeClr val="accent1"/>
              </a:lnRef>
              <a:fillRef idx="0">
                <a:schemeClr val="accent1"/>
              </a:fillRef>
              <a:effectRef idx="1">
                <a:schemeClr val="accent1"/>
              </a:effectRef>
              <a:fontRef idx="minor">
                <a:schemeClr val="tx1"/>
              </a:fontRef>
            </p:style>
          </p:cxnSp>
        </p:grpSp>
        <p:sp>
          <p:nvSpPr>
            <p:cNvPr id="33" name="TextBox 32">
              <a:extLst>
                <a:ext uri="{FF2B5EF4-FFF2-40B4-BE49-F238E27FC236}">
                  <a16:creationId xmlns:a16="http://schemas.microsoft.com/office/drawing/2014/main" id="{1F0842A9-579A-284C-8DB2-C1719F0D485A}"/>
                </a:ext>
              </a:extLst>
            </p:cNvPr>
            <p:cNvSpPr txBox="1"/>
            <p:nvPr/>
          </p:nvSpPr>
          <p:spPr>
            <a:xfrm>
              <a:off x="5533103" y="2639961"/>
              <a:ext cx="2121903" cy="307857"/>
            </a:xfrm>
            <a:prstGeom prst="rect">
              <a:avLst/>
            </a:prstGeom>
            <a:noFill/>
          </p:spPr>
          <p:txBody>
            <a:bodyPr wrap="none" rtlCol="0">
              <a:spAutoFit/>
            </a:bodyPr>
            <a:lstStyle/>
            <a:p>
              <a:r>
                <a:rPr lang="en-US" sz="1400" b="1" dirty="0"/>
                <a:t>2. Create per-node hashes</a:t>
              </a:r>
            </a:p>
          </p:txBody>
        </p:sp>
      </p:grpSp>
      <p:grpSp>
        <p:nvGrpSpPr>
          <p:cNvPr id="40" name="Group 39">
            <a:extLst>
              <a:ext uri="{FF2B5EF4-FFF2-40B4-BE49-F238E27FC236}">
                <a16:creationId xmlns:a16="http://schemas.microsoft.com/office/drawing/2014/main" id="{F5587D67-8B91-6345-B1B6-BA0340D0444C}"/>
              </a:ext>
            </a:extLst>
          </p:cNvPr>
          <p:cNvGrpSpPr/>
          <p:nvPr/>
        </p:nvGrpSpPr>
        <p:grpSpPr>
          <a:xfrm>
            <a:off x="3702470" y="2705260"/>
            <a:ext cx="2750595" cy="2967968"/>
            <a:chOff x="3841955" y="2682948"/>
            <a:chExt cx="2751311" cy="2968741"/>
          </a:xfrm>
        </p:grpSpPr>
        <p:sp>
          <p:nvSpPr>
            <p:cNvPr id="35" name="TextBox 34">
              <a:extLst>
                <a:ext uri="{FF2B5EF4-FFF2-40B4-BE49-F238E27FC236}">
                  <a16:creationId xmlns:a16="http://schemas.microsoft.com/office/drawing/2014/main" id="{BE7553EB-AD2C-E347-9086-F0147704454D}"/>
                </a:ext>
              </a:extLst>
            </p:cNvPr>
            <p:cNvSpPr txBox="1"/>
            <p:nvPr/>
          </p:nvSpPr>
          <p:spPr>
            <a:xfrm>
              <a:off x="3841955" y="5343832"/>
              <a:ext cx="2408659" cy="307857"/>
            </a:xfrm>
            <a:prstGeom prst="rect">
              <a:avLst/>
            </a:prstGeom>
            <a:noFill/>
          </p:spPr>
          <p:txBody>
            <a:bodyPr wrap="none" rtlCol="0">
              <a:spAutoFit/>
            </a:bodyPr>
            <a:lstStyle/>
            <a:p>
              <a:r>
                <a:rPr lang="en-US" sz="1400" b="1" dirty="0"/>
                <a:t>3. Query for exact hash match</a:t>
              </a:r>
            </a:p>
          </p:txBody>
        </p:sp>
        <p:sp>
          <p:nvSpPr>
            <p:cNvPr id="38" name="Arc 37">
              <a:extLst>
                <a:ext uri="{FF2B5EF4-FFF2-40B4-BE49-F238E27FC236}">
                  <a16:creationId xmlns:a16="http://schemas.microsoft.com/office/drawing/2014/main" id="{7D4D5617-0961-AA40-9FD4-C2A26F9B6DF0}"/>
                </a:ext>
              </a:extLst>
            </p:cNvPr>
            <p:cNvSpPr/>
            <p:nvPr/>
          </p:nvSpPr>
          <p:spPr>
            <a:xfrm rot="8330715">
              <a:off x="4097483" y="2682948"/>
              <a:ext cx="2495783" cy="2637949"/>
            </a:xfrm>
            <a:prstGeom prst="arc">
              <a:avLst>
                <a:gd name="adj1" fmla="val 16200000"/>
                <a:gd name="adj2" fmla="val 676134"/>
              </a:avLst>
            </a:prstGeom>
            <a:ln w="28575" cmpd="sng">
              <a:solidFill>
                <a:schemeClr val="accent1">
                  <a:lumMod val="75000"/>
                </a:schemeClr>
              </a:solidFill>
              <a:headEnd type="triangl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39" name="TextBox 38">
              <a:extLst>
                <a:ext uri="{FF2B5EF4-FFF2-40B4-BE49-F238E27FC236}">
                  <a16:creationId xmlns:a16="http://schemas.microsoft.com/office/drawing/2014/main" id="{0D207E98-7288-0340-8E0B-ABA8E44EEAA6}"/>
                </a:ext>
              </a:extLst>
            </p:cNvPr>
            <p:cNvSpPr txBox="1"/>
            <p:nvPr/>
          </p:nvSpPr>
          <p:spPr>
            <a:xfrm>
              <a:off x="5169311" y="4940710"/>
              <a:ext cx="399572" cy="369428"/>
            </a:xfrm>
            <a:prstGeom prst="rect">
              <a:avLst/>
            </a:prstGeom>
            <a:noFill/>
          </p:spPr>
          <p:txBody>
            <a:bodyPr wrap="none" rtlCol="0">
              <a:spAutoFit/>
            </a:bodyPr>
            <a:lstStyle/>
            <a:p>
              <a:r>
                <a:rPr lang="en-US" b="1" dirty="0"/>
                <a:t>??</a:t>
              </a:r>
            </a:p>
          </p:txBody>
        </p:sp>
      </p:grpSp>
    </p:spTree>
    <p:extLst>
      <p:ext uri="{BB962C8B-B14F-4D97-AF65-F5344CB8AC3E}">
        <p14:creationId xmlns:p14="http://schemas.microsoft.com/office/powerpoint/2010/main" val="167119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AB936F7-A285-E54F-BA0A-19324DFD67DF}"/>
              </a:ext>
            </a:extLst>
          </p:cNvPr>
          <p:cNvSpPr>
            <a:spLocks noGrp="1"/>
          </p:cNvSpPr>
          <p:nvPr>
            <p:ph type="title"/>
          </p:nvPr>
        </p:nvSpPr>
        <p:spPr>
          <a:xfrm>
            <a:off x="317192" y="231233"/>
            <a:ext cx="10969943" cy="1008508"/>
          </a:xfrm>
        </p:spPr>
        <p:txBody>
          <a:bodyPr/>
          <a:lstStyle/>
          <a:p>
            <a:r>
              <a:rPr lang="en-US" dirty="0"/>
              <a:t>We can be more aggressive about reusing packages.</a:t>
            </a:r>
          </a:p>
        </p:txBody>
      </p:sp>
      <p:sp>
        <p:nvSpPr>
          <p:cNvPr id="5" name="TextBox 4">
            <a:extLst>
              <a:ext uri="{FF2B5EF4-FFF2-40B4-BE49-F238E27FC236}">
                <a16:creationId xmlns:a16="http://schemas.microsoft.com/office/drawing/2014/main" id="{AF10743E-D9E5-314C-A909-5A841EC0DF9D}"/>
              </a:ext>
            </a:extLst>
          </p:cNvPr>
          <p:cNvSpPr txBox="1"/>
          <p:nvPr/>
        </p:nvSpPr>
        <p:spPr>
          <a:xfrm>
            <a:off x="242131" y="1459619"/>
            <a:ext cx="10225876" cy="830740"/>
          </a:xfrm>
          <a:prstGeom prst="rect">
            <a:avLst/>
          </a:prstGeom>
          <a:noFill/>
        </p:spPr>
        <p:txBody>
          <a:bodyPr wrap="none" rtlCol="0">
            <a:spAutoFit/>
          </a:bodyPr>
          <a:lstStyle/>
          <a:p>
            <a:pPr marL="342797" indent="-342797">
              <a:buFont typeface="Arial" panose="020B0604020202020204" pitchFamily="34" charset="0"/>
              <a:buChar char="•"/>
            </a:pPr>
            <a:r>
              <a:rPr lang="en-US" sz="2399" dirty="0"/>
              <a:t>First, we need to tell the solver about all the installed packages!</a:t>
            </a:r>
          </a:p>
          <a:p>
            <a:pPr marL="342797" indent="-342797">
              <a:buFont typeface="Arial" panose="020B0604020202020204" pitchFamily="34" charset="0"/>
              <a:buChar char="•"/>
            </a:pPr>
            <a:r>
              <a:rPr lang="en-US" sz="2399" dirty="0"/>
              <a:t>Add constraints for all installed packages, with their hash as the associated ID:</a:t>
            </a:r>
          </a:p>
        </p:txBody>
      </p:sp>
      <p:pic>
        <p:nvPicPr>
          <p:cNvPr id="8" name="Picture 7">
            <a:extLst>
              <a:ext uri="{FF2B5EF4-FFF2-40B4-BE49-F238E27FC236}">
                <a16:creationId xmlns:a16="http://schemas.microsoft.com/office/drawing/2014/main" id="{600D9E79-CCFB-0948-A473-601AD7D9C34A}"/>
              </a:ext>
            </a:extLst>
          </p:cNvPr>
          <p:cNvPicPr>
            <a:picLocks noChangeAspect="1"/>
          </p:cNvPicPr>
          <p:nvPr/>
        </p:nvPicPr>
        <p:blipFill>
          <a:blip r:embed="rId2"/>
          <a:stretch>
            <a:fillRect/>
          </a:stretch>
        </p:blipFill>
        <p:spPr>
          <a:xfrm>
            <a:off x="356882" y="2532430"/>
            <a:ext cx="11573285" cy="3123720"/>
          </a:xfrm>
          <a:prstGeom prst="rect">
            <a:avLst/>
          </a:prstGeom>
        </p:spPr>
      </p:pic>
    </p:spTree>
    <p:extLst>
      <p:ext uri="{BB962C8B-B14F-4D97-AF65-F5344CB8AC3E}">
        <p14:creationId xmlns:p14="http://schemas.microsoft.com/office/powerpoint/2010/main" val="7691716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Map&#10;&#10;Description automatically generated">
            <a:extLst>
              <a:ext uri="{FF2B5EF4-FFF2-40B4-BE49-F238E27FC236}">
                <a16:creationId xmlns:a16="http://schemas.microsoft.com/office/drawing/2014/main" id="{34981352-25EB-8549-BA74-6E10CB9FC72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 y="733222"/>
            <a:ext cx="7196959" cy="4193505"/>
          </a:xfrm>
          <a:prstGeom prst="rect">
            <a:avLst/>
          </a:prstGeom>
        </p:spPr>
      </p:pic>
      <p:pic>
        <p:nvPicPr>
          <p:cNvPr id="5" name="Picture 4">
            <a:extLst>
              <a:ext uri="{FF2B5EF4-FFF2-40B4-BE49-F238E27FC236}">
                <a16:creationId xmlns:a16="http://schemas.microsoft.com/office/drawing/2014/main" id="{5C7945C9-47E0-434A-C86A-DF6C7C35401C}"/>
              </a:ext>
            </a:extLst>
          </p:cNvPr>
          <p:cNvPicPr>
            <a:picLocks noChangeAspect="1"/>
          </p:cNvPicPr>
          <p:nvPr/>
        </p:nvPicPr>
        <p:blipFill>
          <a:blip r:embed="rId4"/>
          <a:stretch>
            <a:fillRect/>
          </a:stretch>
        </p:blipFill>
        <p:spPr>
          <a:xfrm>
            <a:off x="6687566" y="1953468"/>
            <a:ext cx="5504431" cy="2752216"/>
          </a:xfrm>
          <a:prstGeom prst="rect">
            <a:avLst/>
          </a:prstGeom>
        </p:spPr>
      </p:pic>
      <p:sp>
        <p:nvSpPr>
          <p:cNvPr id="3" name="Title 2"/>
          <p:cNvSpPr>
            <a:spLocks noGrp="1"/>
          </p:cNvSpPr>
          <p:nvPr>
            <p:ph type="title"/>
          </p:nvPr>
        </p:nvSpPr>
        <p:spPr>
          <a:xfrm>
            <a:off x="323161" y="263581"/>
            <a:ext cx="10972800" cy="1008771"/>
          </a:xfrm>
        </p:spPr>
        <p:txBody>
          <a:bodyPr/>
          <a:lstStyle/>
          <a:p>
            <a:r>
              <a:rPr lang="en-US" dirty="0" err="1">
                <a:solidFill>
                  <a:schemeClr val="accent1"/>
                </a:solidFill>
              </a:rPr>
              <a:t>Spack</a:t>
            </a:r>
            <a:r>
              <a:rPr lang="en-US" dirty="0">
                <a:solidFill>
                  <a:schemeClr val="accent1"/>
                </a:solidFill>
              </a:rPr>
              <a:t> sustains the HPC software ecosystem</a:t>
            </a:r>
            <a:br>
              <a:rPr lang="en-US" dirty="0">
                <a:solidFill>
                  <a:schemeClr val="accent1"/>
                </a:solidFill>
              </a:rPr>
            </a:br>
            <a:r>
              <a:rPr lang="en-US" dirty="0">
                <a:solidFill>
                  <a:schemeClr val="accent1"/>
                </a:solidFill>
              </a:rPr>
              <a:t>with the help of its many contributors</a:t>
            </a:r>
          </a:p>
        </p:txBody>
      </p:sp>
      <p:sp>
        <p:nvSpPr>
          <p:cNvPr id="9" name="Rectangle 8">
            <a:extLst>
              <a:ext uri="{FF2B5EF4-FFF2-40B4-BE49-F238E27FC236}">
                <a16:creationId xmlns:a16="http://schemas.microsoft.com/office/drawing/2014/main" id="{7F4D7DAD-4419-AF46-B1C7-3021E075940F}"/>
              </a:ext>
            </a:extLst>
          </p:cNvPr>
          <p:cNvSpPr/>
          <p:nvPr/>
        </p:nvSpPr>
        <p:spPr>
          <a:xfrm>
            <a:off x="5544235" y="1272107"/>
            <a:ext cx="6578979" cy="830997"/>
          </a:xfrm>
          <a:prstGeom prst="rect">
            <a:avLst/>
          </a:prstGeom>
        </p:spPr>
        <p:txBody>
          <a:bodyPr wrap="square">
            <a:spAutoFit/>
          </a:bodyPr>
          <a:lstStyle/>
          <a:p>
            <a:pPr algn="r" defTabSz="1219140">
              <a:buClr>
                <a:srgbClr val="000000"/>
              </a:buClr>
            </a:pPr>
            <a:r>
              <a:rPr lang="en-US" sz="2400" b="1" kern="0" dirty="0">
                <a:solidFill>
                  <a:prstClr val="black"/>
                </a:solidFill>
                <a:latin typeface="Arial"/>
                <a:cs typeface="Arial"/>
                <a:sym typeface="Arial"/>
              </a:rPr>
              <a:t>Over 6,700</a:t>
            </a:r>
            <a:r>
              <a:rPr lang="en-US" sz="2400" kern="0" dirty="0">
                <a:solidFill>
                  <a:prstClr val="black"/>
                </a:solidFill>
                <a:latin typeface="Arial"/>
                <a:cs typeface="Arial"/>
                <a:sym typeface="Arial"/>
              </a:rPr>
              <a:t> software packages</a:t>
            </a:r>
          </a:p>
          <a:p>
            <a:pPr algn="r" defTabSz="1219140">
              <a:buClr>
                <a:srgbClr val="000000"/>
              </a:buClr>
            </a:pPr>
            <a:r>
              <a:rPr lang="en-US" sz="2400" b="1" kern="0" dirty="0">
                <a:solidFill>
                  <a:prstClr val="black"/>
                </a:solidFill>
                <a:latin typeface="Arial"/>
                <a:cs typeface="Arial"/>
                <a:sym typeface="Arial"/>
              </a:rPr>
              <a:t>Over 1,100</a:t>
            </a:r>
            <a:r>
              <a:rPr lang="en-US" sz="2400" kern="0" dirty="0">
                <a:solidFill>
                  <a:prstClr val="black"/>
                </a:solidFill>
                <a:latin typeface="Arial"/>
                <a:cs typeface="Arial"/>
                <a:sym typeface="Arial"/>
              </a:rPr>
              <a:t> contributors</a:t>
            </a:r>
          </a:p>
        </p:txBody>
      </p:sp>
      <p:grpSp>
        <p:nvGrpSpPr>
          <p:cNvPr id="13" name="Group 12">
            <a:extLst>
              <a:ext uri="{FF2B5EF4-FFF2-40B4-BE49-F238E27FC236}">
                <a16:creationId xmlns:a16="http://schemas.microsoft.com/office/drawing/2014/main" id="{E75A3068-948E-9445-BD3D-C564B2C1CC8E}"/>
              </a:ext>
            </a:extLst>
          </p:cNvPr>
          <p:cNvGrpSpPr/>
          <p:nvPr/>
        </p:nvGrpSpPr>
        <p:grpSpPr>
          <a:xfrm>
            <a:off x="167459" y="4672016"/>
            <a:ext cx="10339999" cy="1917249"/>
            <a:chOff x="277187" y="4679330"/>
            <a:chExt cx="10339996" cy="1917248"/>
          </a:xfrm>
        </p:grpSpPr>
        <p:sp>
          <p:nvSpPr>
            <p:cNvPr id="16" name="TextBox 15">
              <a:extLst>
                <a:ext uri="{FF2B5EF4-FFF2-40B4-BE49-F238E27FC236}">
                  <a16:creationId xmlns:a16="http://schemas.microsoft.com/office/drawing/2014/main" id="{F4ABE0F1-A78A-4346-BE70-C2EA91E19D4D}"/>
                </a:ext>
              </a:extLst>
            </p:cNvPr>
            <p:cNvSpPr txBox="1"/>
            <p:nvPr/>
          </p:nvSpPr>
          <p:spPr>
            <a:xfrm>
              <a:off x="5722312" y="5576785"/>
              <a:ext cx="4894871" cy="646331"/>
            </a:xfrm>
            <a:prstGeom prst="rect">
              <a:avLst/>
            </a:prstGeom>
            <a:noFill/>
          </p:spPr>
          <p:txBody>
            <a:bodyPr wrap="square" rtlCol="0">
              <a:spAutoFit/>
            </a:bodyPr>
            <a:lstStyle/>
            <a:p>
              <a:pPr defTabSz="1219140">
                <a:lnSpc>
                  <a:spcPct val="90000"/>
                </a:lnSpc>
                <a:buClr>
                  <a:srgbClr val="000000"/>
                </a:buClr>
              </a:pPr>
              <a:r>
                <a:rPr lang="en-US" sz="2000" kern="0" dirty="0">
                  <a:solidFill>
                    <a:srgbClr val="C00000"/>
                  </a:solidFill>
                  <a:latin typeface="Arial"/>
                  <a:cs typeface="Arial"/>
                  <a:sym typeface="Arial"/>
                </a:rPr>
                <a:t>Nearly 6,000 monthly active users</a:t>
              </a:r>
              <a:br>
                <a:rPr lang="en-US" sz="2000" kern="0" dirty="0">
                  <a:solidFill>
                    <a:srgbClr val="C00000"/>
                  </a:solidFill>
                  <a:latin typeface="Arial"/>
                  <a:cs typeface="Arial"/>
                  <a:sym typeface="Arial"/>
                </a:rPr>
              </a:br>
              <a:r>
                <a:rPr lang="en-US" sz="2000" kern="0" dirty="0">
                  <a:solidFill>
                    <a:srgbClr val="C00000"/>
                  </a:solidFill>
                  <a:latin typeface="Arial"/>
                  <a:cs typeface="Arial"/>
                  <a:sym typeface="Arial"/>
                </a:rPr>
                <a:t>(per documentation site)</a:t>
              </a:r>
            </a:p>
          </p:txBody>
        </p:sp>
        <p:grpSp>
          <p:nvGrpSpPr>
            <p:cNvPr id="8" name="Group 7">
              <a:extLst>
                <a:ext uri="{FF2B5EF4-FFF2-40B4-BE49-F238E27FC236}">
                  <a16:creationId xmlns:a16="http://schemas.microsoft.com/office/drawing/2014/main" id="{80F2866B-322A-1F48-AFFD-2C2D46FAA9DA}"/>
                </a:ext>
              </a:extLst>
            </p:cNvPr>
            <p:cNvGrpSpPr/>
            <p:nvPr/>
          </p:nvGrpSpPr>
          <p:grpSpPr>
            <a:xfrm>
              <a:off x="277187" y="4679330"/>
              <a:ext cx="5336975" cy="1917248"/>
              <a:chOff x="241592" y="5282957"/>
              <a:chExt cx="4324772" cy="1553626"/>
            </a:xfrm>
          </p:grpSpPr>
          <p:pic>
            <p:nvPicPr>
              <p:cNvPr id="7" name="Picture 6">
                <a:extLst>
                  <a:ext uri="{FF2B5EF4-FFF2-40B4-BE49-F238E27FC236}">
                    <a16:creationId xmlns:a16="http://schemas.microsoft.com/office/drawing/2014/main" id="{F797C9E3-14D7-1048-80A5-3AAE86619F06}"/>
                  </a:ext>
                </a:extLst>
              </p:cNvPr>
              <p:cNvPicPr>
                <a:picLocks noChangeAspect="1"/>
              </p:cNvPicPr>
              <p:nvPr/>
            </p:nvPicPr>
            <p:blipFill>
              <a:blip r:embed="rId5">
                <a:extLst>
                  <a:ext uri="{BEBA8EAE-BF5A-486C-A8C5-ECC9F3942E4B}">
                    <a14:imgProps xmlns:a14="http://schemas.microsoft.com/office/drawing/2010/main">
                      <a14:imgLayer r:embed="rId6">
                        <a14:imgEffect>
                          <a14:artisticPhotocopy/>
                        </a14:imgEffect>
                      </a14:imgLayer>
                    </a14:imgProps>
                  </a:ext>
                </a:extLst>
              </a:blip>
              <a:srcRect/>
              <a:stretch/>
            </p:blipFill>
            <p:spPr>
              <a:xfrm>
                <a:off x="241592" y="5282957"/>
                <a:ext cx="4324772" cy="1553626"/>
              </a:xfrm>
              <a:prstGeom prst="rect">
                <a:avLst/>
              </a:prstGeom>
              <a:ln>
                <a:noFill/>
              </a:ln>
              <a:effectLst>
                <a:outerShdw blurRad="292100" dist="139700" dir="2700000" algn="tl" rotWithShape="0">
                  <a:srgbClr val="333333">
                    <a:alpha val="65000"/>
                  </a:srgbClr>
                </a:outerShdw>
              </a:effectLst>
            </p:spPr>
          </p:pic>
          <p:sp>
            <p:nvSpPr>
              <p:cNvPr id="31" name="TextBox 30">
                <a:extLst>
                  <a:ext uri="{FF2B5EF4-FFF2-40B4-BE49-F238E27FC236}">
                    <a16:creationId xmlns:a16="http://schemas.microsoft.com/office/drawing/2014/main" id="{627BA30E-15CC-A54B-AAD6-2AE9F9495106}"/>
                  </a:ext>
                </a:extLst>
              </p:cNvPr>
              <p:cNvSpPr txBox="1"/>
              <p:nvPr/>
            </p:nvSpPr>
            <p:spPr>
              <a:xfrm>
                <a:off x="506633" y="5716995"/>
                <a:ext cx="1472003" cy="231946"/>
              </a:xfrm>
              <a:prstGeom prst="rect">
                <a:avLst/>
              </a:prstGeom>
              <a:noFill/>
            </p:spPr>
            <p:txBody>
              <a:bodyPr wrap="none" rtlCol="0">
                <a:spAutoFit/>
              </a:bodyPr>
              <a:lstStyle/>
              <a:p>
                <a:pPr defTabSz="1219140">
                  <a:lnSpc>
                    <a:spcPct val="90000"/>
                  </a:lnSpc>
                  <a:buClr>
                    <a:srgbClr val="000000"/>
                  </a:buClr>
                </a:pPr>
                <a:r>
                  <a:rPr lang="en-US" sz="1400" kern="0" dirty="0">
                    <a:solidFill>
                      <a:srgbClr val="FFFFFF"/>
                    </a:solidFill>
                    <a:latin typeface="Arial"/>
                    <a:cs typeface="Arial"/>
                    <a:sym typeface="Arial"/>
                  </a:rPr>
                  <a:t>Monthly active users</a:t>
                </a:r>
              </a:p>
            </p:txBody>
          </p:sp>
        </p:grpSp>
        <p:cxnSp>
          <p:nvCxnSpPr>
            <p:cNvPr id="17" name="Straight Arrow Connector 16">
              <a:extLst>
                <a:ext uri="{FF2B5EF4-FFF2-40B4-BE49-F238E27FC236}">
                  <a16:creationId xmlns:a16="http://schemas.microsoft.com/office/drawing/2014/main" id="{1C652852-6F6F-824B-85BF-6518C9DE7781}"/>
                </a:ext>
              </a:extLst>
            </p:cNvPr>
            <p:cNvCxnSpPr>
              <a:cxnSpLocks/>
            </p:cNvCxnSpPr>
            <p:nvPr/>
          </p:nvCxnSpPr>
          <p:spPr>
            <a:xfrm flipH="1" flipV="1">
              <a:off x="5554246" y="5005105"/>
              <a:ext cx="898313" cy="558935"/>
            </a:xfrm>
            <a:prstGeom prst="straightConnector1">
              <a:avLst/>
            </a:prstGeom>
            <a:ln w="28575">
              <a:solidFill>
                <a:schemeClr val="accent2"/>
              </a:solidFill>
              <a:tailEnd type="triangle"/>
            </a:ln>
          </p:spPr>
          <p:style>
            <a:lnRef idx="1">
              <a:schemeClr val="accent4"/>
            </a:lnRef>
            <a:fillRef idx="0">
              <a:schemeClr val="accent4"/>
            </a:fillRef>
            <a:effectRef idx="0">
              <a:schemeClr val="accent4"/>
            </a:effectRef>
            <a:fontRef idx="minor">
              <a:schemeClr val="tx1"/>
            </a:fontRef>
          </p:style>
        </p:cxnSp>
      </p:grpSp>
      <p:sp>
        <p:nvSpPr>
          <p:cNvPr id="18" name="TextBox 17">
            <a:extLst>
              <a:ext uri="{FF2B5EF4-FFF2-40B4-BE49-F238E27FC236}">
                <a16:creationId xmlns:a16="http://schemas.microsoft.com/office/drawing/2014/main" id="{1FDFC345-E130-0146-977A-70B3D4C8DEF2}"/>
              </a:ext>
            </a:extLst>
          </p:cNvPr>
          <p:cNvSpPr txBox="1"/>
          <p:nvPr/>
        </p:nvSpPr>
        <p:spPr>
          <a:xfrm>
            <a:off x="6392174" y="4818343"/>
            <a:ext cx="5621247" cy="535531"/>
          </a:xfrm>
          <a:prstGeom prst="rect">
            <a:avLst/>
          </a:prstGeom>
          <a:noFill/>
        </p:spPr>
        <p:txBody>
          <a:bodyPr wrap="square">
            <a:spAutoFit/>
          </a:bodyPr>
          <a:lstStyle/>
          <a:p>
            <a:pPr algn="r" defTabSz="1219140">
              <a:lnSpc>
                <a:spcPct val="90000"/>
              </a:lnSpc>
              <a:buClr>
                <a:srgbClr val="000000"/>
              </a:buClr>
            </a:pPr>
            <a:r>
              <a:rPr lang="en-US" kern="0" dirty="0">
                <a:solidFill>
                  <a:srgbClr val="C00000"/>
                </a:solidFill>
                <a:latin typeface="Arial"/>
                <a:cs typeface="Arial"/>
                <a:sym typeface="Arial"/>
              </a:rPr>
              <a:t>Most package contributions are </a:t>
            </a:r>
            <a:r>
              <a:rPr lang="en-US" sz="1400" b="1" i="1" kern="0" dirty="0">
                <a:solidFill>
                  <a:srgbClr val="C00000"/>
                </a:solidFill>
                <a:latin typeface="Arial"/>
                <a:cs typeface="Arial"/>
                <a:sym typeface="Arial"/>
              </a:rPr>
              <a:t>not</a:t>
            </a:r>
            <a:r>
              <a:rPr lang="en-US" sz="1400" kern="0" dirty="0">
                <a:solidFill>
                  <a:srgbClr val="C00000"/>
                </a:solidFill>
                <a:latin typeface="Arial"/>
                <a:cs typeface="Arial"/>
                <a:sym typeface="Arial"/>
              </a:rPr>
              <a:t> from DOE</a:t>
            </a:r>
            <a:br>
              <a:rPr lang="en-US" sz="1400" kern="0" dirty="0">
                <a:solidFill>
                  <a:srgbClr val="C00000"/>
                </a:solidFill>
                <a:latin typeface="Arial"/>
                <a:cs typeface="Arial"/>
                <a:sym typeface="Arial"/>
              </a:rPr>
            </a:br>
            <a:r>
              <a:rPr lang="en-US" sz="1400" kern="0" dirty="0">
                <a:solidFill>
                  <a:srgbClr val="C00000"/>
                </a:solidFill>
                <a:latin typeface="Arial"/>
                <a:cs typeface="Arial"/>
                <a:sym typeface="Arial"/>
              </a:rPr>
              <a:t>But they help sustain the DOE ecosystem!</a:t>
            </a:r>
          </a:p>
        </p:txBody>
      </p:sp>
    </p:spTree>
    <p:extLst>
      <p:ext uri="{BB962C8B-B14F-4D97-AF65-F5344CB8AC3E}">
        <p14:creationId xmlns:p14="http://schemas.microsoft.com/office/powerpoint/2010/main" val="921692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ADC6EB-72E5-4540-96E8-1B41FEA6FF51}"/>
              </a:ext>
            </a:extLst>
          </p:cNvPr>
          <p:cNvSpPr>
            <a:spLocks noGrp="1"/>
          </p:cNvSpPr>
          <p:nvPr>
            <p:ph type="title"/>
          </p:nvPr>
        </p:nvSpPr>
        <p:spPr/>
        <p:txBody>
          <a:bodyPr/>
          <a:lstStyle/>
          <a:p>
            <a:r>
              <a:rPr lang="en-US" dirty="0"/>
              <a:t>Telling the solver to minimize builds is surprisingly simple:</a:t>
            </a:r>
            <a:br>
              <a:rPr lang="en-US" dirty="0"/>
            </a:br>
            <a:r>
              <a:rPr lang="en-US" dirty="0"/>
              <a:t>it's just the </a:t>
            </a:r>
            <a:r>
              <a:rPr lang="en-US" i="1" dirty="0"/>
              <a:t>impose</a:t>
            </a:r>
            <a:r>
              <a:rPr lang="en-US" dirty="0"/>
              <a:t> half of a generalized condition.</a:t>
            </a:r>
          </a:p>
        </p:txBody>
      </p:sp>
      <p:grpSp>
        <p:nvGrpSpPr>
          <p:cNvPr id="22" name="Group 21">
            <a:extLst>
              <a:ext uri="{FF2B5EF4-FFF2-40B4-BE49-F238E27FC236}">
                <a16:creationId xmlns:a16="http://schemas.microsoft.com/office/drawing/2014/main" id="{88C15E90-D5CD-1548-8920-737868DAF75A}"/>
              </a:ext>
            </a:extLst>
          </p:cNvPr>
          <p:cNvGrpSpPr/>
          <p:nvPr/>
        </p:nvGrpSpPr>
        <p:grpSpPr>
          <a:xfrm>
            <a:off x="709616" y="1344360"/>
            <a:ext cx="10459514" cy="1174800"/>
            <a:chOff x="708212" y="1343817"/>
            <a:chExt cx="10462239" cy="1175106"/>
          </a:xfrm>
        </p:grpSpPr>
        <p:pic>
          <p:nvPicPr>
            <p:cNvPr id="10" name="Picture 9">
              <a:extLst>
                <a:ext uri="{FF2B5EF4-FFF2-40B4-BE49-F238E27FC236}">
                  <a16:creationId xmlns:a16="http://schemas.microsoft.com/office/drawing/2014/main" id="{9112C5D1-51D1-B04D-BBAA-DA547CA4EEC3}"/>
                </a:ext>
              </a:extLst>
            </p:cNvPr>
            <p:cNvPicPr>
              <a:picLocks noChangeAspect="1"/>
            </p:cNvPicPr>
            <p:nvPr/>
          </p:nvPicPr>
          <p:blipFill>
            <a:blip r:embed="rId2"/>
            <a:stretch>
              <a:fillRect/>
            </a:stretch>
          </p:blipFill>
          <p:spPr>
            <a:xfrm>
              <a:off x="756451" y="1871223"/>
              <a:ext cx="10414000" cy="647700"/>
            </a:xfrm>
            <a:prstGeom prst="rect">
              <a:avLst/>
            </a:prstGeom>
            <a:ln>
              <a:noFill/>
            </a:ln>
            <a:effectLst>
              <a:outerShdw blurRad="292100" dist="139700" dir="2700000" algn="tl" rotWithShape="0">
                <a:srgbClr val="333333">
                  <a:alpha val="65000"/>
                </a:srgbClr>
              </a:outerShdw>
            </a:effectLst>
          </p:spPr>
        </p:pic>
        <p:sp>
          <p:nvSpPr>
            <p:cNvPr id="16" name="TextBox 15">
              <a:extLst>
                <a:ext uri="{FF2B5EF4-FFF2-40B4-BE49-F238E27FC236}">
                  <a16:creationId xmlns:a16="http://schemas.microsoft.com/office/drawing/2014/main" id="{52B6C0A7-4FBE-0349-93D1-191FB30C29F2}"/>
                </a:ext>
              </a:extLst>
            </p:cNvPr>
            <p:cNvSpPr txBox="1"/>
            <p:nvPr/>
          </p:nvSpPr>
          <p:spPr>
            <a:xfrm>
              <a:off x="708212" y="1343817"/>
              <a:ext cx="7727576" cy="461665"/>
            </a:xfrm>
            <a:prstGeom prst="rect">
              <a:avLst/>
            </a:prstGeom>
            <a:noFill/>
          </p:spPr>
          <p:txBody>
            <a:bodyPr wrap="square">
              <a:spAutoFit/>
            </a:bodyPr>
            <a:lstStyle/>
            <a:p>
              <a:r>
                <a:rPr lang="en-US" sz="2399" dirty="0"/>
                <a:t>1. Allow the solver to </a:t>
              </a:r>
              <a:r>
                <a:rPr lang="en-US" sz="2399" i="1" dirty="0"/>
                <a:t>choose</a:t>
              </a:r>
              <a:r>
                <a:rPr lang="en-US" sz="2399" dirty="0"/>
                <a:t> a hash for any package:</a:t>
              </a:r>
            </a:p>
          </p:txBody>
        </p:sp>
      </p:grpSp>
      <p:grpSp>
        <p:nvGrpSpPr>
          <p:cNvPr id="23" name="Group 22">
            <a:extLst>
              <a:ext uri="{FF2B5EF4-FFF2-40B4-BE49-F238E27FC236}">
                <a16:creationId xmlns:a16="http://schemas.microsoft.com/office/drawing/2014/main" id="{D26AA967-E6C1-B842-8C77-3200851E84F9}"/>
              </a:ext>
            </a:extLst>
          </p:cNvPr>
          <p:cNvGrpSpPr/>
          <p:nvPr/>
        </p:nvGrpSpPr>
        <p:grpSpPr>
          <a:xfrm>
            <a:off x="687209" y="2591018"/>
            <a:ext cx="7725564" cy="1138222"/>
            <a:chOff x="685800" y="2590800"/>
            <a:chExt cx="7727576" cy="1138518"/>
          </a:xfrm>
        </p:grpSpPr>
        <p:pic>
          <p:nvPicPr>
            <p:cNvPr id="14" name="Picture 13">
              <a:extLst>
                <a:ext uri="{FF2B5EF4-FFF2-40B4-BE49-F238E27FC236}">
                  <a16:creationId xmlns:a16="http://schemas.microsoft.com/office/drawing/2014/main" id="{BD765E02-AF91-244C-A863-D53D5D44E6DE}"/>
                </a:ext>
              </a:extLst>
            </p:cNvPr>
            <p:cNvPicPr>
              <a:picLocks noChangeAspect="1"/>
            </p:cNvPicPr>
            <p:nvPr/>
          </p:nvPicPr>
          <p:blipFill rotWithShape="1">
            <a:blip r:embed="rId3"/>
            <a:srcRect b="17272"/>
            <a:stretch/>
          </p:blipFill>
          <p:spPr>
            <a:xfrm>
              <a:off x="745564" y="3151467"/>
              <a:ext cx="7366000" cy="577851"/>
            </a:xfrm>
            <a:prstGeom prst="rect">
              <a:avLst/>
            </a:prstGeom>
            <a:ln>
              <a:noFill/>
            </a:ln>
            <a:effectLst>
              <a:outerShdw blurRad="292100" dist="139700" dir="2700000" algn="tl" rotWithShape="0">
                <a:srgbClr val="333333">
                  <a:alpha val="65000"/>
                </a:srgbClr>
              </a:outerShdw>
            </a:effectLst>
          </p:spPr>
        </p:pic>
        <p:sp>
          <p:nvSpPr>
            <p:cNvPr id="17" name="TextBox 16">
              <a:extLst>
                <a:ext uri="{FF2B5EF4-FFF2-40B4-BE49-F238E27FC236}">
                  <a16:creationId xmlns:a16="http://schemas.microsoft.com/office/drawing/2014/main" id="{73C7BC67-5E88-2D48-BBFE-53CC84AEB233}"/>
                </a:ext>
              </a:extLst>
            </p:cNvPr>
            <p:cNvSpPr txBox="1"/>
            <p:nvPr/>
          </p:nvSpPr>
          <p:spPr>
            <a:xfrm>
              <a:off x="685800" y="2590800"/>
              <a:ext cx="7727576" cy="461665"/>
            </a:xfrm>
            <a:prstGeom prst="rect">
              <a:avLst/>
            </a:prstGeom>
            <a:noFill/>
          </p:spPr>
          <p:txBody>
            <a:bodyPr wrap="square">
              <a:spAutoFit/>
            </a:bodyPr>
            <a:lstStyle/>
            <a:p>
              <a:r>
                <a:rPr lang="en-US" sz="2399" dirty="0"/>
                <a:t>2. Choosing a hash means we impose its constraints:</a:t>
              </a:r>
            </a:p>
          </p:txBody>
        </p:sp>
      </p:grpSp>
      <p:grpSp>
        <p:nvGrpSpPr>
          <p:cNvPr id="24" name="Group 23">
            <a:extLst>
              <a:ext uri="{FF2B5EF4-FFF2-40B4-BE49-F238E27FC236}">
                <a16:creationId xmlns:a16="http://schemas.microsoft.com/office/drawing/2014/main" id="{B2B0BA72-5435-4B4F-88F9-A2A9B1EFE78D}"/>
              </a:ext>
            </a:extLst>
          </p:cNvPr>
          <p:cNvGrpSpPr/>
          <p:nvPr/>
        </p:nvGrpSpPr>
        <p:grpSpPr>
          <a:xfrm>
            <a:off x="687209" y="3886081"/>
            <a:ext cx="7725564" cy="1056440"/>
            <a:chOff x="685800" y="3886200"/>
            <a:chExt cx="7727576" cy="1056715"/>
          </a:xfrm>
        </p:grpSpPr>
        <p:pic>
          <p:nvPicPr>
            <p:cNvPr id="12" name="Picture 11">
              <a:extLst>
                <a:ext uri="{FF2B5EF4-FFF2-40B4-BE49-F238E27FC236}">
                  <a16:creationId xmlns:a16="http://schemas.microsoft.com/office/drawing/2014/main" id="{2036FB9C-A842-2F44-9400-6ECC304AA8F8}"/>
                </a:ext>
              </a:extLst>
            </p:cNvPr>
            <p:cNvPicPr>
              <a:picLocks noChangeAspect="1"/>
            </p:cNvPicPr>
            <p:nvPr/>
          </p:nvPicPr>
          <p:blipFill>
            <a:blip r:embed="rId4"/>
            <a:stretch>
              <a:fillRect/>
            </a:stretch>
          </p:blipFill>
          <p:spPr>
            <a:xfrm>
              <a:off x="735480" y="4371415"/>
              <a:ext cx="7099300" cy="571500"/>
            </a:xfrm>
            <a:prstGeom prst="rect">
              <a:avLst/>
            </a:prstGeom>
            <a:ln>
              <a:noFill/>
            </a:ln>
            <a:effectLst>
              <a:outerShdw blurRad="292100" dist="139700" dir="2700000" algn="tl" rotWithShape="0">
                <a:srgbClr val="333333">
                  <a:alpha val="65000"/>
                </a:srgbClr>
              </a:outerShdw>
            </a:effectLst>
          </p:spPr>
        </p:pic>
        <p:sp>
          <p:nvSpPr>
            <p:cNvPr id="20" name="TextBox 19">
              <a:extLst>
                <a:ext uri="{FF2B5EF4-FFF2-40B4-BE49-F238E27FC236}">
                  <a16:creationId xmlns:a16="http://schemas.microsoft.com/office/drawing/2014/main" id="{AC88EC9E-62E5-8B49-A272-EF1DC255BB2A}"/>
                </a:ext>
              </a:extLst>
            </p:cNvPr>
            <p:cNvSpPr txBox="1"/>
            <p:nvPr/>
          </p:nvSpPr>
          <p:spPr>
            <a:xfrm>
              <a:off x="685800" y="3886200"/>
              <a:ext cx="7727576" cy="461665"/>
            </a:xfrm>
            <a:prstGeom prst="rect">
              <a:avLst/>
            </a:prstGeom>
            <a:noFill/>
          </p:spPr>
          <p:txBody>
            <a:bodyPr wrap="square">
              <a:spAutoFit/>
            </a:bodyPr>
            <a:lstStyle/>
            <a:p>
              <a:r>
                <a:rPr lang="en-US" sz="2399" dirty="0"/>
                <a:t>3. Define a build as something </a:t>
              </a:r>
              <a:r>
                <a:rPr lang="en-US" sz="2399" i="1" dirty="0"/>
                <a:t>without</a:t>
              </a:r>
              <a:r>
                <a:rPr lang="en-US" sz="2399" dirty="0"/>
                <a:t> a hash:</a:t>
              </a:r>
            </a:p>
          </p:txBody>
        </p:sp>
      </p:grpSp>
      <p:grpSp>
        <p:nvGrpSpPr>
          <p:cNvPr id="25" name="Group 24">
            <a:extLst>
              <a:ext uri="{FF2B5EF4-FFF2-40B4-BE49-F238E27FC236}">
                <a16:creationId xmlns:a16="http://schemas.microsoft.com/office/drawing/2014/main" id="{C430C4DD-8C5F-DE4A-BFE0-A3D8D0B64651}"/>
              </a:ext>
            </a:extLst>
          </p:cNvPr>
          <p:cNvGrpSpPr/>
          <p:nvPr/>
        </p:nvGrpSpPr>
        <p:grpSpPr>
          <a:xfrm>
            <a:off x="709616" y="5078078"/>
            <a:ext cx="9677174" cy="1137421"/>
            <a:chOff x="708212" y="5078506"/>
            <a:chExt cx="9679695" cy="1137717"/>
          </a:xfrm>
        </p:grpSpPr>
        <p:pic>
          <p:nvPicPr>
            <p:cNvPr id="5" name="Picture 4">
              <a:extLst>
                <a:ext uri="{FF2B5EF4-FFF2-40B4-BE49-F238E27FC236}">
                  <a16:creationId xmlns:a16="http://schemas.microsoft.com/office/drawing/2014/main" id="{698A3EF3-1066-C24D-A28F-BDD07FFE7D1E}"/>
                </a:ext>
              </a:extLst>
            </p:cNvPr>
            <p:cNvPicPr>
              <a:picLocks noChangeAspect="1"/>
            </p:cNvPicPr>
            <p:nvPr/>
          </p:nvPicPr>
          <p:blipFill>
            <a:blip r:embed="rId5"/>
            <a:stretch>
              <a:fillRect/>
            </a:stretch>
          </p:blipFill>
          <p:spPr>
            <a:xfrm>
              <a:off x="723207" y="5568523"/>
              <a:ext cx="9664700" cy="647700"/>
            </a:xfrm>
            <a:prstGeom prst="rect">
              <a:avLst/>
            </a:prstGeom>
            <a:ln>
              <a:noFill/>
            </a:ln>
            <a:effectLst>
              <a:outerShdw blurRad="292100" dist="139700" dir="2700000" algn="tl" rotWithShape="0">
                <a:srgbClr val="333333">
                  <a:alpha val="65000"/>
                </a:srgbClr>
              </a:outerShdw>
            </a:effectLst>
          </p:spPr>
        </p:pic>
        <p:sp>
          <p:nvSpPr>
            <p:cNvPr id="21" name="TextBox 20">
              <a:extLst>
                <a:ext uri="{FF2B5EF4-FFF2-40B4-BE49-F238E27FC236}">
                  <a16:creationId xmlns:a16="http://schemas.microsoft.com/office/drawing/2014/main" id="{36630A47-034E-9540-8526-F1EF947FD27F}"/>
                </a:ext>
              </a:extLst>
            </p:cNvPr>
            <p:cNvSpPr txBox="1"/>
            <p:nvPr/>
          </p:nvSpPr>
          <p:spPr>
            <a:xfrm>
              <a:off x="708212" y="5078506"/>
              <a:ext cx="7727576" cy="461665"/>
            </a:xfrm>
            <a:prstGeom prst="rect">
              <a:avLst/>
            </a:prstGeom>
            <a:noFill/>
          </p:spPr>
          <p:txBody>
            <a:bodyPr wrap="square">
              <a:spAutoFit/>
            </a:bodyPr>
            <a:lstStyle/>
            <a:p>
              <a:r>
                <a:rPr lang="en-US" sz="2399" dirty="0"/>
                <a:t>4. Minimize builds!</a:t>
              </a:r>
            </a:p>
          </p:txBody>
        </p:sp>
      </p:grpSp>
    </p:spTree>
    <p:extLst>
      <p:ext uri="{BB962C8B-B14F-4D97-AF65-F5344CB8AC3E}">
        <p14:creationId xmlns:p14="http://schemas.microsoft.com/office/powerpoint/2010/main" val="1045805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AE5036-8A25-8747-99B3-2F22773F64A3}"/>
              </a:ext>
            </a:extLst>
          </p:cNvPr>
          <p:cNvSpPr>
            <a:spLocks noGrp="1"/>
          </p:cNvSpPr>
          <p:nvPr>
            <p:ph type="title"/>
          </p:nvPr>
        </p:nvSpPr>
        <p:spPr/>
        <p:txBody>
          <a:bodyPr/>
          <a:lstStyle/>
          <a:p>
            <a:r>
              <a:rPr lang="en-US" dirty="0"/>
              <a:t>With and without reuse optimization</a:t>
            </a:r>
          </a:p>
        </p:txBody>
      </p:sp>
      <p:grpSp>
        <p:nvGrpSpPr>
          <p:cNvPr id="14" name="Group 13">
            <a:extLst>
              <a:ext uri="{FF2B5EF4-FFF2-40B4-BE49-F238E27FC236}">
                <a16:creationId xmlns:a16="http://schemas.microsoft.com/office/drawing/2014/main" id="{AD6A9B40-2C12-E444-8D70-C3C4CCD798C6}"/>
              </a:ext>
            </a:extLst>
          </p:cNvPr>
          <p:cNvGrpSpPr/>
          <p:nvPr/>
        </p:nvGrpSpPr>
        <p:grpSpPr>
          <a:xfrm>
            <a:off x="424938" y="1228287"/>
            <a:ext cx="5414246" cy="4826143"/>
            <a:chOff x="387834" y="1414272"/>
            <a:chExt cx="5415656" cy="4827400"/>
          </a:xfrm>
        </p:grpSpPr>
        <p:grpSp>
          <p:nvGrpSpPr>
            <p:cNvPr id="12" name="Group 11">
              <a:extLst>
                <a:ext uri="{FF2B5EF4-FFF2-40B4-BE49-F238E27FC236}">
                  <a16:creationId xmlns:a16="http://schemas.microsoft.com/office/drawing/2014/main" id="{7A50E0F8-4BE3-8948-A89A-4604A6EE4F31}"/>
                </a:ext>
              </a:extLst>
            </p:cNvPr>
            <p:cNvGrpSpPr/>
            <p:nvPr/>
          </p:nvGrpSpPr>
          <p:grpSpPr>
            <a:xfrm>
              <a:off x="387834" y="1414272"/>
              <a:ext cx="5415656" cy="4440838"/>
              <a:chOff x="675428" y="1583878"/>
              <a:chExt cx="5415656" cy="4440838"/>
            </a:xfrm>
          </p:grpSpPr>
          <p:pic>
            <p:nvPicPr>
              <p:cNvPr id="5" name="Picture 4">
                <a:extLst>
                  <a:ext uri="{FF2B5EF4-FFF2-40B4-BE49-F238E27FC236}">
                    <a16:creationId xmlns:a16="http://schemas.microsoft.com/office/drawing/2014/main" id="{FE7DC225-039C-FF44-9755-977BFEB1F14B}"/>
                  </a:ext>
                </a:extLst>
              </p:cNvPr>
              <p:cNvPicPr>
                <a:picLocks noChangeAspect="1"/>
              </p:cNvPicPr>
              <p:nvPr/>
            </p:nvPicPr>
            <p:blipFill>
              <a:blip r:embed="rId2"/>
              <a:stretch>
                <a:fillRect/>
              </a:stretch>
            </p:blipFill>
            <p:spPr>
              <a:xfrm>
                <a:off x="675428" y="1583878"/>
                <a:ext cx="5415656" cy="4440838"/>
              </a:xfrm>
              <a:prstGeom prst="rect">
                <a:avLst/>
              </a:prstGeom>
            </p:spPr>
          </p:pic>
          <p:pic>
            <p:nvPicPr>
              <p:cNvPr id="11" name="Picture 10">
                <a:extLst>
                  <a:ext uri="{FF2B5EF4-FFF2-40B4-BE49-F238E27FC236}">
                    <a16:creationId xmlns:a16="http://schemas.microsoft.com/office/drawing/2014/main" id="{4986502A-BF9A-C045-93A3-2C30951AB837}"/>
                  </a:ext>
                </a:extLst>
              </p:cNvPr>
              <p:cNvPicPr>
                <a:picLocks noChangeAspect="1"/>
              </p:cNvPicPr>
              <p:nvPr/>
            </p:nvPicPr>
            <p:blipFill>
              <a:blip r:embed="rId3"/>
              <a:stretch>
                <a:fillRect/>
              </a:stretch>
            </p:blipFill>
            <p:spPr>
              <a:xfrm>
                <a:off x="4484943" y="2015088"/>
                <a:ext cx="241915" cy="102943"/>
              </a:xfrm>
              <a:prstGeom prst="rect">
                <a:avLst/>
              </a:prstGeom>
            </p:spPr>
          </p:pic>
        </p:grpSp>
        <p:sp>
          <p:nvSpPr>
            <p:cNvPr id="13" name="TextBox 12">
              <a:extLst>
                <a:ext uri="{FF2B5EF4-FFF2-40B4-BE49-F238E27FC236}">
                  <a16:creationId xmlns:a16="http://schemas.microsoft.com/office/drawing/2014/main" id="{C478750A-4742-5342-A48F-0700F7F7AD36}"/>
                </a:ext>
              </a:extLst>
            </p:cNvPr>
            <p:cNvSpPr txBox="1"/>
            <p:nvPr/>
          </p:nvSpPr>
          <p:spPr>
            <a:xfrm>
              <a:off x="1167581" y="5872244"/>
              <a:ext cx="3378728" cy="369428"/>
            </a:xfrm>
            <a:prstGeom prst="rect">
              <a:avLst/>
            </a:prstGeom>
            <a:noFill/>
          </p:spPr>
          <p:txBody>
            <a:bodyPr wrap="none" rtlCol="0">
              <a:spAutoFit/>
            </a:bodyPr>
            <a:lstStyle/>
            <a:p>
              <a:r>
                <a:rPr lang="en-US" b="1" dirty="0"/>
                <a:t>Pure hash-based reuse: all misses</a:t>
              </a:r>
            </a:p>
          </p:txBody>
        </p:sp>
      </p:grpSp>
      <p:grpSp>
        <p:nvGrpSpPr>
          <p:cNvPr id="17" name="Group 16">
            <a:extLst>
              <a:ext uri="{FF2B5EF4-FFF2-40B4-BE49-F238E27FC236}">
                <a16:creationId xmlns:a16="http://schemas.microsoft.com/office/drawing/2014/main" id="{9507549B-67F1-5642-BBCB-DAC952BCD624}"/>
              </a:ext>
            </a:extLst>
          </p:cNvPr>
          <p:cNvGrpSpPr/>
          <p:nvPr/>
        </p:nvGrpSpPr>
        <p:grpSpPr>
          <a:xfrm>
            <a:off x="6461659" y="1251572"/>
            <a:ext cx="5400675" cy="4826142"/>
            <a:chOff x="6426126" y="1437564"/>
            <a:chExt cx="5402082" cy="4827400"/>
          </a:xfrm>
        </p:grpSpPr>
        <p:pic>
          <p:nvPicPr>
            <p:cNvPr id="7" name="Picture 6">
              <a:extLst>
                <a:ext uri="{FF2B5EF4-FFF2-40B4-BE49-F238E27FC236}">
                  <a16:creationId xmlns:a16="http://schemas.microsoft.com/office/drawing/2014/main" id="{BD21B11D-C73A-CD41-9DC2-50610F8224D5}"/>
                </a:ext>
              </a:extLst>
            </p:cNvPr>
            <p:cNvPicPr>
              <a:picLocks noChangeAspect="1"/>
            </p:cNvPicPr>
            <p:nvPr/>
          </p:nvPicPr>
          <p:blipFill rotWithShape="1">
            <a:blip r:embed="rId4"/>
            <a:srcRect r="5787"/>
            <a:stretch/>
          </p:blipFill>
          <p:spPr>
            <a:xfrm>
              <a:off x="6426126" y="1437564"/>
              <a:ext cx="5402082" cy="4434680"/>
            </a:xfrm>
            <a:prstGeom prst="rect">
              <a:avLst/>
            </a:prstGeom>
            <a:ln w="38100">
              <a:noFill/>
            </a:ln>
          </p:spPr>
        </p:pic>
        <p:sp>
          <p:nvSpPr>
            <p:cNvPr id="16" name="TextBox 15">
              <a:extLst>
                <a:ext uri="{FF2B5EF4-FFF2-40B4-BE49-F238E27FC236}">
                  <a16:creationId xmlns:a16="http://schemas.microsoft.com/office/drawing/2014/main" id="{95DEF8E2-C612-AE43-B3BE-EC736D2FF11A}"/>
                </a:ext>
              </a:extLst>
            </p:cNvPr>
            <p:cNvSpPr txBox="1"/>
            <p:nvPr/>
          </p:nvSpPr>
          <p:spPr>
            <a:xfrm>
              <a:off x="6892740" y="5895536"/>
              <a:ext cx="4708999" cy="369428"/>
            </a:xfrm>
            <a:prstGeom prst="rect">
              <a:avLst/>
            </a:prstGeom>
            <a:noFill/>
            <a:ln w="38100">
              <a:noFill/>
            </a:ln>
          </p:spPr>
          <p:txBody>
            <a:bodyPr wrap="square" rtlCol="0">
              <a:spAutoFit/>
            </a:bodyPr>
            <a:lstStyle/>
            <a:p>
              <a:r>
                <a:rPr lang="en-US" b="1" dirty="0"/>
                <a:t>With --reuse: 16 packages were reusable </a:t>
              </a:r>
            </a:p>
          </p:txBody>
        </p:sp>
      </p:grpSp>
      <p:sp>
        <p:nvSpPr>
          <p:cNvPr id="19" name="Rectangle 18">
            <a:extLst>
              <a:ext uri="{FF2B5EF4-FFF2-40B4-BE49-F238E27FC236}">
                <a16:creationId xmlns:a16="http://schemas.microsoft.com/office/drawing/2014/main" id="{23CAFEC5-CCC5-FF4D-B6A1-D2A947368261}"/>
              </a:ext>
            </a:extLst>
          </p:cNvPr>
          <p:cNvSpPr/>
          <p:nvPr/>
        </p:nvSpPr>
        <p:spPr bwMode="auto">
          <a:xfrm>
            <a:off x="341927" y="3471030"/>
            <a:ext cx="302263" cy="2314893"/>
          </a:xfrm>
          <a:prstGeom prst="rect">
            <a:avLst/>
          </a:prstGeom>
          <a:noFill/>
          <a:ln w="38100">
            <a:solidFill>
              <a:srgbClr val="FF0000"/>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600" dirty="0">
              <a:solidFill>
                <a:srgbClr val="000000"/>
              </a:solidFill>
            </a:endParaRPr>
          </a:p>
        </p:txBody>
      </p:sp>
      <p:sp>
        <p:nvSpPr>
          <p:cNvPr id="18" name="Rectangle 17">
            <a:extLst>
              <a:ext uri="{FF2B5EF4-FFF2-40B4-BE49-F238E27FC236}">
                <a16:creationId xmlns:a16="http://schemas.microsoft.com/office/drawing/2014/main" id="{913847CF-551B-CB42-B8B7-CCBC6D70BDC3}"/>
              </a:ext>
            </a:extLst>
          </p:cNvPr>
          <p:cNvSpPr/>
          <p:nvPr/>
        </p:nvSpPr>
        <p:spPr bwMode="auto">
          <a:xfrm>
            <a:off x="6399478" y="3493148"/>
            <a:ext cx="302263" cy="2314893"/>
          </a:xfrm>
          <a:prstGeom prst="rect">
            <a:avLst/>
          </a:prstGeom>
          <a:noFill/>
          <a:ln w="38100">
            <a:solidFill>
              <a:srgbClr val="97F931"/>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600" dirty="0">
              <a:solidFill>
                <a:srgbClr val="000000"/>
              </a:solidFill>
            </a:endParaRPr>
          </a:p>
        </p:txBody>
      </p:sp>
      <p:grpSp>
        <p:nvGrpSpPr>
          <p:cNvPr id="30" name="Group 29">
            <a:extLst>
              <a:ext uri="{FF2B5EF4-FFF2-40B4-BE49-F238E27FC236}">
                <a16:creationId xmlns:a16="http://schemas.microsoft.com/office/drawing/2014/main" id="{50E34456-A0FF-E744-A1DA-D9D00FF4233A}"/>
              </a:ext>
            </a:extLst>
          </p:cNvPr>
          <p:cNvGrpSpPr/>
          <p:nvPr/>
        </p:nvGrpSpPr>
        <p:grpSpPr>
          <a:xfrm>
            <a:off x="9812840" y="485259"/>
            <a:ext cx="2124299" cy="1098468"/>
            <a:chOff x="9778181" y="671052"/>
            <a:chExt cx="2124852" cy="1098754"/>
          </a:xfrm>
        </p:grpSpPr>
        <p:sp>
          <p:nvSpPr>
            <p:cNvPr id="24" name="TextBox 23">
              <a:extLst>
                <a:ext uri="{FF2B5EF4-FFF2-40B4-BE49-F238E27FC236}">
                  <a16:creationId xmlns:a16="http://schemas.microsoft.com/office/drawing/2014/main" id="{4A153B34-C596-A54B-B8C3-9653E7836814}"/>
                </a:ext>
              </a:extLst>
            </p:cNvPr>
            <p:cNvSpPr txBox="1"/>
            <p:nvPr/>
          </p:nvSpPr>
          <p:spPr>
            <a:xfrm>
              <a:off x="9778181" y="671052"/>
              <a:ext cx="2124852" cy="646499"/>
            </a:xfrm>
            <a:prstGeom prst="rect">
              <a:avLst/>
            </a:prstGeom>
            <a:noFill/>
          </p:spPr>
          <p:txBody>
            <a:bodyPr wrap="none" rtlCol="0">
              <a:spAutoFit/>
            </a:bodyPr>
            <a:lstStyle/>
            <a:p>
              <a:r>
                <a:rPr lang="en-US" b="1" dirty="0">
                  <a:solidFill>
                    <a:schemeClr val="accent6">
                      <a:lumMod val="75000"/>
                    </a:schemeClr>
                  </a:solidFill>
                </a:rPr>
                <a:t>Note the bifurcated</a:t>
              </a:r>
            </a:p>
            <a:p>
              <a:r>
                <a:rPr lang="en-US" b="1" dirty="0">
                  <a:solidFill>
                    <a:schemeClr val="accent6">
                      <a:lumMod val="75000"/>
                    </a:schemeClr>
                  </a:solidFill>
                </a:rPr>
                <a:t>optimization criteria</a:t>
              </a:r>
            </a:p>
          </p:txBody>
        </p:sp>
        <p:cxnSp>
          <p:nvCxnSpPr>
            <p:cNvPr id="26" name="Straight Arrow Connector 25">
              <a:extLst>
                <a:ext uri="{FF2B5EF4-FFF2-40B4-BE49-F238E27FC236}">
                  <a16:creationId xmlns:a16="http://schemas.microsoft.com/office/drawing/2014/main" id="{45AD74E3-5A5D-9249-AAA2-DE746B0BA15A}"/>
                </a:ext>
              </a:extLst>
            </p:cNvPr>
            <p:cNvCxnSpPr>
              <a:stCxn id="24" idx="2"/>
            </p:cNvCxnSpPr>
            <p:nvPr/>
          </p:nvCxnSpPr>
          <p:spPr>
            <a:xfrm flipH="1">
              <a:off x="9940413" y="1317551"/>
              <a:ext cx="900194" cy="452255"/>
            </a:xfrm>
            <a:prstGeom prst="straightConnector1">
              <a:avLst/>
            </a:prstGeom>
            <a:ln w="28575" cmpd="sng">
              <a:solidFill>
                <a:schemeClr val="accent6">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CF053299-EA2C-1E40-80CA-C904FD2AFCEE}"/>
                </a:ext>
              </a:extLst>
            </p:cNvPr>
            <p:cNvCxnSpPr>
              <a:cxnSpLocks/>
              <a:stCxn id="24" idx="2"/>
            </p:cNvCxnSpPr>
            <p:nvPr/>
          </p:nvCxnSpPr>
          <p:spPr>
            <a:xfrm flipH="1">
              <a:off x="10500852" y="1317551"/>
              <a:ext cx="339755" cy="437507"/>
            </a:xfrm>
            <a:prstGeom prst="straightConnector1">
              <a:avLst/>
            </a:prstGeom>
            <a:ln w="28575" cmpd="sng">
              <a:solidFill>
                <a:schemeClr val="accent6">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771619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8C4F697-2AA6-EB48-9221-7B5331AE194C}"/>
              </a:ext>
            </a:extLst>
          </p:cNvPr>
          <p:cNvSpPr>
            <a:spLocks noGrp="1"/>
          </p:cNvSpPr>
          <p:nvPr>
            <p:ph idx="1"/>
          </p:nvPr>
        </p:nvSpPr>
        <p:spPr>
          <a:xfrm>
            <a:off x="97427" y="1984035"/>
            <a:ext cx="3118472" cy="3596902"/>
          </a:xfrm>
        </p:spPr>
        <p:txBody>
          <a:bodyPr>
            <a:normAutofit fontScale="92500" lnSpcReduction="10000"/>
          </a:bodyPr>
          <a:lstStyle/>
          <a:p>
            <a:r>
              <a:rPr lang="en-US" dirty="0"/>
              <a:t>Cumulative distribution of setup and solve times</a:t>
            </a:r>
          </a:p>
          <a:p>
            <a:r>
              <a:rPr lang="en-US" dirty="0"/>
              <a:t>Hypothesis: we don’t  see big combinatorial blow-up b/c we're strict about dependency hashes</a:t>
            </a:r>
          </a:p>
          <a:p>
            <a:r>
              <a:rPr lang="en-US" dirty="0"/>
              <a:t>Next: try mixed ABI, but </a:t>
            </a:r>
            <a:r>
              <a:rPr lang="en-US" i="1" dirty="0"/>
              <a:t>prefer</a:t>
            </a:r>
            <a:r>
              <a:rPr lang="en-US" dirty="0"/>
              <a:t> "pure" source-built dependencies</a:t>
            </a:r>
          </a:p>
        </p:txBody>
      </p:sp>
      <p:sp>
        <p:nvSpPr>
          <p:cNvPr id="3" name="Title 2">
            <a:extLst>
              <a:ext uri="{FF2B5EF4-FFF2-40B4-BE49-F238E27FC236}">
                <a16:creationId xmlns:a16="http://schemas.microsoft.com/office/drawing/2014/main" id="{E4552B36-6E13-644F-9B3F-B73E0EFE5F77}"/>
              </a:ext>
            </a:extLst>
          </p:cNvPr>
          <p:cNvSpPr>
            <a:spLocks noGrp="1"/>
          </p:cNvSpPr>
          <p:nvPr>
            <p:ph type="title"/>
          </p:nvPr>
        </p:nvSpPr>
        <p:spPr>
          <a:xfrm>
            <a:off x="407064" y="220350"/>
            <a:ext cx="11173908" cy="1008508"/>
          </a:xfrm>
        </p:spPr>
        <p:txBody>
          <a:bodyPr/>
          <a:lstStyle/>
          <a:p>
            <a:r>
              <a:rPr lang="en-US" dirty="0"/>
              <a:t>So far, it looks like we can handle very large problem sizes</a:t>
            </a:r>
            <a:br>
              <a:rPr lang="en-US" dirty="0"/>
            </a:br>
            <a:r>
              <a:rPr lang="en-US" dirty="0"/>
              <a:t>with the reusing solver</a:t>
            </a:r>
          </a:p>
        </p:txBody>
      </p:sp>
      <p:pic>
        <p:nvPicPr>
          <p:cNvPr id="5" name="Picture 4">
            <a:extLst>
              <a:ext uri="{FF2B5EF4-FFF2-40B4-BE49-F238E27FC236}">
                <a16:creationId xmlns:a16="http://schemas.microsoft.com/office/drawing/2014/main" id="{899D5AA5-979C-154F-9047-6F5348461FC2}"/>
              </a:ext>
            </a:extLst>
          </p:cNvPr>
          <p:cNvPicPr>
            <a:picLocks noChangeAspect="1"/>
          </p:cNvPicPr>
          <p:nvPr/>
        </p:nvPicPr>
        <p:blipFill rotWithShape="1">
          <a:blip r:embed="rId2"/>
          <a:srcRect r="65055" b="48140"/>
          <a:stretch/>
        </p:blipFill>
        <p:spPr>
          <a:xfrm>
            <a:off x="3320167" y="575679"/>
            <a:ext cx="4336300" cy="5005259"/>
          </a:xfrm>
          <a:prstGeom prst="rect">
            <a:avLst/>
          </a:prstGeom>
        </p:spPr>
      </p:pic>
      <p:pic>
        <p:nvPicPr>
          <p:cNvPr id="6" name="Picture 5">
            <a:extLst>
              <a:ext uri="{FF2B5EF4-FFF2-40B4-BE49-F238E27FC236}">
                <a16:creationId xmlns:a16="http://schemas.microsoft.com/office/drawing/2014/main" id="{8A7A19B0-1850-3148-963D-5C96D25D8644}"/>
              </a:ext>
            </a:extLst>
          </p:cNvPr>
          <p:cNvPicPr>
            <a:picLocks noChangeAspect="1"/>
          </p:cNvPicPr>
          <p:nvPr/>
        </p:nvPicPr>
        <p:blipFill rotWithShape="1">
          <a:blip r:embed="rId2"/>
          <a:srcRect t="51415" r="64700"/>
          <a:stretch/>
        </p:blipFill>
        <p:spPr>
          <a:xfrm>
            <a:off x="7733700" y="914666"/>
            <a:ext cx="4360875" cy="4668327"/>
          </a:xfrm>
          <a:prstGeom prst="rect">
            <a:avLst/>
          </a:prstGeom>
        </p:spPr>
      </p:pic>
      <p:sp>
        <p:nvSpPr>
          <p:cNvPr id="7" name="TextBox 6">
            <a:extLst>
              <a:ext uri="{FF2B5EF4-FFF2-40B4-BE49-F238E27FC236}">
                <a16:creationId xmlns:a16="http://schemas.microsoft.com/office/drawing/2014/main" id="{0633F2A1-C16C-BA45-8531-4C2AE6165210}"/>
              </a:ext>
            </a:extLst>
          </p:cNvPr>
          <p:cNvSpPr txBox="1"/>
          <p:nvPr/>
        </p:nvSpPr>
        <p:spPr>
          <a:xfrm>
            <a:off x="3686566" y="5485475"/>
            <a:ext cx="4068743" cy="523220"/>
          </a:xfrm>
          <a:prstGeom prst="rect">
            <a:avLst/>
          </a:prstGeom>
          <a:noFill/>
        </p:spPr>
        <p:txBody>
          <a:bodyPr wrap="none" rtlCol="0">
            <a:spAutoFit/>
          </a:bodyPr>
          <a:lstStyle/>
          <a:p>
            <a:pPr algn="ctr"/>
            <a:r>
              <a:rPr lang="en-US" sz="1400" b="1" dirty="0"/>
              <a:t>Most of the time is spent in setup</a:t>
            </a:r>
            <a:br>
              <a:rPr lang="en-US" sz="1400" b="1" dirty="0"/>
            </a:br>
            <a:r>
              <a:rPr lang="en-US" sz="1400" b="1" dirty="0"/>
              <a:t>(reading data in Python – can be sped up w/caching)</a:t>
            </a:r>
          </a:p>
        </p:txBody>
      </p:sp>
      <p:sp>
        <p:nvSpPr>
          <p:cNvPr id="8" name="TextBox 7">
            <a:extLst>
              <a:ext uri="{FF2B5EF4-FFF2-40B4-BE49-F238E27FC236}">
                <a16:creationId xmlns:a16="http://schemas.microsoft.com/office/drawing/2014/main" id="{A580579A-4C34-314D-B0B6-FCE0BD248587}"/>
              </a:ext>
            </a:extLst>
          </p:cNvPr>
          <p:cNvSpPr txBox="1"/>
          <p:nvPr/>
        </p:nvSpPr>
        <p:spPr>
          <a:xfrm>
            <a:off x="8677628" y="5458443"/>
            <a:ext cx="3004733" cy="523220"/>
          </a:xfrm>
          <a:prstGeom prst="rect">
            <a:avLst/>
          </a:prstGeom>
          <a:noFill/>
        </p:spPr>
        <p:txBody>
          <a:bodyPr wrap="none" rtlCol="0">
            <a:spAutoFit/>
          </a:bodyPr>
          <a:lstStyle/>
          <a:p>
            <a:pPr algn="ctr"/>
            <a:r>
              <a:rPr lang="en-US" sz="1400" b="1" dirty="0"/>
              <a:t>Even with 63k packages in a repo, </a:t>
            </a:r>
            <a:br>
              <a:rPr lang="en-US" sz="1400" b="1" dirty="0"/>
            </a:br>
            <a:r>
              <a:rPr lang="en-US" sz="1400" b="1" dirty="0"/>
              <a:t>nearly all package solves take &lt; 10 sec</a:t>
            </a:r>
          </a:p>
        </p:txBody>
      </p:sp>
      <p:cxnSp>
        <p:nvCxnSpPr>
          <p:cNvPr id="10" name="Straight Connector 9">
            <a:extLst>
              <a:ext uri="{FF2B5EF4-FFF2-40B4-BE49-F238E27FC236}">
                <a16:creationId xmlns:a16="http://schemas.microsoft.com/office/drawing/2014/main" id="{BDF23B59-685F-8845-87FA-E888758FD050}"/>
              </a:ext>
            </a:extLst>
          </p:cNvPr>
          <p:cNvCxnSpPr>
            <a:cxnSpLocks/>
          </p:cNvCxnSpPr>
          <p:nvPr/>
        </p:nvCxnSpPr>
        <p:spPr>
          <a:xfrm>
            <a:off x="9388951" y="1312768"/>
            <a:ext cx="0" cy="3214312"/>
          </a:xfrm>
          <a:prstGeom prst="line">
            <a:avLst/>
          </a:prstGeom>
          <a:ln w="12700" cmpd="sng">
            <a:solidFill>
              <a:srgbClr val="FF0000"/>
            </a:solidFill>
            <a:prstDash val="das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098716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a:extLst>
              <a:ext uri="{FF2B5EF4-FFF2-40B4-BE49-F238E27FC236}">
                <a16:creationId xmlns:a16="http://schemas.microsoft.com/office/drawing/2014/main" id="{7CE4D133-89B5-DE4E-97A3-C80E34D9DDEA}"/>
              </a:ext>
            </a:extLst>
          </p:cNvPr>
          <p:cNvSpPr/>
          <p:nvPr/>
        </p:nvSpPr>
        <p:spPr bwMode="auto">
          <a:xfrm>
            <a:off x="3041349" y="2214099"/>
            <a:ext cx="8837245" cy="3363427"/>
          </a:xfrm>
          <a:prstGeom prst="roundRect">
            <a:avLst>
              <a:gd name="adj" fmla="val 7117"/>
            </a:avLst>
          </a:prstGeom>
          <a:solidFill>
            <a:schemeClr val="bg1">
              <a:lumMod val="85000"/>
              <a:alpha val="50000"/>
            </a:schemeClr>
          </a:solidFill>
          <a:ln>
            <a:noFill/>
          </a:ln>
        </p:spPr>
        <p:style>
          <a:lnRef idx="0">
            <a:scrgbClr r="0" g="0" b="0"/>
          </a:lnRef>
          <a:fillRef idx="0">
            <a:scrgbClr r="0" g="0" b="0"/>
          </a:fillRef>
          <a:effectRef idx="0">
            <a:scrgbClr r="0" g="0" b="0"/>
          </a:effectRef>
          <a:fontRef idx="minor">
            <a:schemeClr val="lt1"/>
          </a:fontRef>
        </p:style>
        <p:txBody>
          <a:bodyPr rtlCol="0" anchor="b">
            <a:prstTxWarp prst="textNoShape">
              <a:avLst/>
            </a:prstTxWarp>
          </a:bodyPr>
          <a:lstStyle/>
          <a:p>
            <a:pPr>
              <a:spcBef>
                <a:spcPct val="0"/>
              </a:spcBef>
            </a:pPr>
            <a:r>
              <a:rPr lang="en-US" sz="2799" b="1" dirty="0" err="1">
                <a:solidFill>
                  <a:srgbClr val="000000"/>
                </a:solidFill>
              </a:rPr>
              <a:t>Spack</a:t>
            </a:r>
            <a:r>
              <a:rPr lang="en-US" sz="2799" b="1" dirty="0">
                <a:solidFill>
                  <a:srgbClr val="000000"/>
                </a:solidFill>
              </a:rPr>
              <a:t> Community</a:t>
            </a:r>
            <a:r>
              <a:rPr lang="en-US" sz="1999" b="1" dirty="0">
                <a:solidFill>
                  <a:srgbClr val="000000"/>
                </a:solidFill>
              </a:rPr>
              <a:t> </a:t>
            </a:r>
            <a:r>
              <a:rPr lang="en-US" sz="1999" dirty="0"/>
              <a:t>💁‍♂️ 💁🏾 💁 💁🏻‍♀️ 💁🏻 💁🏾‍♂️ 💁🏻‍♂️ 💁‍♀️ 💁🏼‍♂️ 💁🏾‍♀️ 💁🏼 💁🏽‍♀️ 💁🏽‍♂️ 💁🏽 💁🏼‍♀️</a:t>
            </a:r>
            <a:r>
              <a:rPr lang="en-US" sz="2799" dirty="0"/>
              <a:t> </a:t>
            </a:r>
            <a:r>
              <a:rPr lang="en-US" sz="2399" dirty="0"/>
              <a:t>💁🏼‍♂️</a:t>
            </a:r>
            <a:r>
              <a:rPr lang="en-US" sz="2799" dirty="0"/>
              <a:t> </a:t>
            </a:r>
          </a:p>
        </p:txBody>
      </p:sp>
      <p:sp>
        <p:nvSpPr>
          <p:cNvPr id="2" name="Title 1">
            <a:extLst>
              <a:ext uri="{FF2B5EF4-FFF2-40B4-BE49-F238E27FC236}">
                <a16:creationId xmlns:a16="http://schemas.microsoft.com/office/drawing/2014/main" id="{0B661F94-3767-D945-98F5-69DE06363234}"/>
              </a:ext>
            </a:extLst>
          </p:cNvPr>
          <p:cNvSpPr>
            <a:spLocks noGrp="1"/>
          </p:cNvSpPr>
          <p:nvPr>
            <p:ph type="title"/>
          </p:nvPr>
        </p:nvSpPr>
        <p:spPr/>
        <p:txBody>
          <a:bodyPr/>
          <a:lstStyle/>
          <a:p>
            <a:r>
              <a:rPr lang="en-US" dirty="0"/>
              <a:t>What does the </a:t>
            </a:r>
            <a:r>
              <a:rPr lang="en-US" dirty="0" err="1"/>
              <a:t>Spack</a:t>
            </a:r>
            <a:r>
              <a:rPr lang="en-US" dirty="0"/>
              <a:t> project look like?</a:t>
            </a:r>
          </a:p>
        </p:txBody>
      </p:sp>
      <p:grpSp>
        <p:nvGrpSpPr>
          <p:cNvPr id="26" name="Group 25">
            <a:extLst>
              <a:ext uri="{FF2B5EF4-FFF2-40B4-BE49-F238E27FC236}">
                <a16:creationId xmlns:a16="http://schemas.microsoft.com/office/drawing/2014/main" id="{E57018C1-BB3F-D344-8A04-F5E856A8AD98}"/>
              </a:ext>
            </a:extLst>
          </p:cNvPr>
          <p:cNvGrpSpPr/>
          <p:nvPr/>
        </p:nvGrpSpPr>
        <p:grpSpPr>
          <a:xfrm>
            <a:off x="5965840" y="3792321"/>
            <a:ext cx="5678970" cy="1172886"/>
            <a:chOff x="3899141" y="4779034"/>
            <a:chExt cx="5680448" cy="1173192"/>
          </a:xfrm>
        </p:grpSpPr>
        <p:sp>
          <p:nvSpPr>
            <p:cNvPr id="8" name="Rounded Rectangle 7">
              <a:extLst>
                <a:ext uri="{FF2B5EF4-FFF2-40B4-BE49-F238E27FC236}">
                  <a16:creationId xmlns:a16="http://schemas.microsoft.com/office/drawing/2014/main" id="{4D55E7E8-944D-1142-B143-89A914F9EB89}"/>
                </a:ext>
              </a:extLst>
            </p:cNvPr>
            <p:cNvSpPr/>
            <p:nvPr/>
          </p:nvSpPr>
          <p:spPr bwMode="auto">
            <a:xfrm>
              <a:off x="3899141" y="4779034"/>
              <a:ext cx="5680448" cy="1173192"/>
            </a:xfrm>
            <a:prstGeom prst="round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prstTxWarp prst="textNoShape">
                <a:avLst/>
              </a:prstTxWarp>
            </a:bodyPr>
            <a:lstStyle/>
            <a:p>
              <a:pPr algn="r">
                <a:spcBef>
                  <a:spcPct val="0"/>
                </a:spcBef>
              </a:pPr>
              <a:r>
                <a:rPr lang="en-US" sz="2799" b="1" dirty="0">
                  <a:solidFill>
                    <a:schemeClr val="bg1"/>
                  </a:solidFill>
                </a:rPr>
                <a:t>Core tool (CLI + Solver)</a:t>
              </a:r>
            </a:p>
          </p:txBody>
        </p:sp>
        <p:pic>
          <p:nvPicPr>
            <p:cNvPr id="9" name="Picture 8" descr="spack-logo.pdf">
              <a:extLst>
                <a:ext uri="{FF2B5EF4-FFF2-40B4-BE49-F238E27FC236}">
                  <a16:creationId xmlns:a16="http://schemas.microsoft.com/office/drawing/2014/main" id="{509DFD63-1C1F-2D47-B860-F55DD26F9BA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73353" y="4942936"/>
              <a:ext cx="798753" cy="796687"/>
            </a:xfrm>
            <a:prstGeom prst="rect">
              <a:avLst/>
            </a:prstGeom>
          </p:spPr>
        </p:pic>
      </p:grpSp>
      <p:grpSp>
        <p:nvGrpSpPr>
          <p:cNvPr id="27" name="Group 26">
            <a:extLst>
              <a:ext uri="{FF2B5EF4-FFF2-40B4-BE49-F238E27FC236}">
                <a16:creationId xmlns:a16="http://schemas.microsoft.com/office/drawing/2014/main" id="{E1B86D35-5B8B-264A-A65A-53ACD504239D}"/>
              </a:ext>
            </a:extLst>
          </p:cNvPr>
          <p:cNvGrpSpPr/>
          <p:nvPr/>
        </p:nvGrpSpPr>
        <p:grpSpPr>
          <a:xfrm>
            <a:off x="5965838" y="2527444"/>
            <a:ext cx="5678972" cy="1216008"/>
            <a:chOff x="3933644" y="3505200"/>
            <a:chExt cx="5680450" cy="1216325"/>
          </a:xfrm>
        </p:grpSpPr>
        <p:sp>
          <p:nvSpPr>
            <p:cNvPr id="10" name="Rounded Rectangle 9">
              <a:extLst>
                <a:ext uri="{FF2B5EF4-FFF2-40B4-BE49-F238E27FC236}">
                  <a16:creationId xmlns:a16="http://schemas.microsoft.com/office/drawing/2014/main" id="{D85C54CF-7A52-6B43-98A3-AE40E050D253}"/>
                </a:ext>
              </a:extLst>
            </p:cNvPr>
            <p:cNvSpPr/>
            <p:nvPr/>
          </p:nvSpPr>
          <p:spPr bwMode="auto">
            <a:xfrm>
              <a:off x="3933644" y="3505200"/>
              <a:ext cx="5680450" cy="1216325"/>
            </a:xfrm>
            <a:prstGeom prst="round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prstTxWarp prst="textNoShape">
                <a:avLst/>
              </a:prstTxWarp>
            </a:bodyPr>
            <a:lstStyle/>
            <a:p>
              <a:pPr algn="r">
                <a:spcBef>
                  <a:spcPct val="0"/>
                </a:spcBef>
              </a:pPr>
              <a:r>
                <a:rPr lang="en-US" sz="2799" b="1" dirty="0">
                  <a:solidFill>
                    <a:schemeClr val="bg1"/>
                  </a:solidFill>
                </a:rPr>
                <a:t>Package Recipes</a:t>
              </a:r>
            </a:p>
          </p:txBody>
        </p:sp>
        <p:sp>
          <p:nvSpPr>
            <p:cNvPr id="15" name="Folded Corner 14">
              <a:extLst>
                <a:ext uri="{FF2B5EF4-FFF2-40B4-BE49-F238E27FC236}">
                  <a16:creationId xmlns:a16="http://schemas.microsoft.com/office/drawing/2014/main" id="{D153820D-7259-1F4B-B5BA-F311FE16B2A3}"/>
                </a:ext>
              </a:extLst>
            </p:cNvPr>
            <p:cNvSpPr/>
            <p:nvPr/>
          </p:nvSpPr>
          <p:spPr bwMode="auto">
            <a:xfrm rot="10800000">
              <a:off x="4380263" y="3640347"/>
              <a:ext cx="424313" cy="543464"/>
            </a:xfrm>
            <a:prstGeom prst="foldedCorner">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16200000" scaled="1"/>
              <a:tileRect/>
            </a:gra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600" b="1" dirty="0">
                <a:solidFill>
                  <a:srgbClr val="000000"/>
                </a:solidFill>
              </a:endParaRPr>
            </a:p>
          </p:txBody>
        </p:sp>
        <p:sp>
          <p:nvSpPr>
            <p:cNvPr id="16" name="Folded Corner 15">
              <a:extLst>
                <a:ext uri="{FF2B5EF4-FFF2-40B4-BE49-F238E27FC236}">
                  <a16:creationId xmlns:a16="http://schemas.microsoft.com/office/drawing/2014/main" id="{9A590DFD-798C-3844-9195-77E2207DC47A}"/>
                </a:ext>
              </a:extLst>
            </p:cNvPr>
            <p:cNvSpPr/>
            <p:nvPr/>
          </p:nvSpPr>
          <p:spPr bwMode="auto">
            <a:xfrm rot="10800000">
              <a:off x="4570156" y="3792747"/>
              <a:ext cx="424313" cy="543464"/>
            </a:xfrm>
            <a:prstGeom prst="foldedCorner">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16200000" scaled="1"/>
              <a:tileRect/>
            </a:gra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600" b="1" dirty="0">
                <a:solidFill>
                  <a:srgbClr val="000000"/>
                </a:solidFill>
              </a:endParaRPr>
            </a:p>
          </p:txBody>
        </p:sp>
        <p:sp>
          <p:nvSpPr>
            <p:cNvPr id="17" name="Folded Corner 16">
              <a:extLst>
                <a:ext uri="{FF2B5EF4-FFF2-40B4-BE49-F238E27FC236}">
                  <a16:creationId xmlns:a16="http://schemas.microsoft.com/office/drawing/2014/main" id="{F7A096FF-D52D-704B-B405-EC320DE583AC}"/>
                </a:ext>
              </a:extLst>
            </p:cNvPr>
            <p:cNvSpPr/>
            <p:nvPr/>
          </p:nvSpPr>
          <p:spPr bwMode="auto">
            <a:xfrm rot="10800000">
              <a:off x="4760050" y="3945147"/>
              <a:ext cx="424313" cy="543464"/>
            </a:xfrm>
            <a:prstGeom prst="foldedCorner">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16200000" scaled="1"/>
              <a:tileRect/>
            </a:gra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600" b="1" dirty="0">
                <a:solidFill>
                  <a:srgbClr val="000000"/>
                </a:solidFill>
              </a:endParaRPr>
            </a:p>
          </p:txBody>
        </p:sp>
        <p:sp>
          <p:nvSpPr>
            <p:cNvPr id="18" name="Folded Corner 17">
              <a:extLst>
                <a:ext uri="{FF2B5EF4-FFF2-40B4-BE49-F238E27FC236}">
                  <a16:creationId xmlns:a16="http://schemas.microsoft.com/office/drawing/2014/main" id="{E2F37918-2068-6447-A624-5BB4208810B0}"/>
                </a:ext>
              </a:extLst>
            </p:cNvPr>
            <p:cNvSpPr/>
            <p:nvPr/>
          </p:nvSpPr>
          <p:spPr bwMode="auto">
            <a:xfrm rot="10800000">
              <a:off x="4949943" y="4097547"/>
              <a:ext cx="424313" cy="543464"/>
            </a:xfrm>
            <a:prstGeom prst="foldedCorner">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16200000" scaled="1"/>
              <a:tileRect/>
            </a:gra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600" b="1" dirty="0">
                <a:solidFill>
                  <a:srgbClr val="000000"/>
                </a:solidFill>
              </a:endParaRPr>
            </a:p>
          </p:txBody>
        </p:sp>
      </p:grpSp>
      <p:sp>
        <p:nvSpPr>
          <p:cNvPr id="19" name="Rounded Rectangle 18">
            <a:extLst>
              <a:ext uri="{FF2B5EF4-FFF2-40B4-BE49-F238E27FC236}">
                <a16:creationId xmlns:a16="http://schemas.microsoft.com/office/drawing/2014/main" id="{8E069803-00FD-9548-943C-A43D91D0E5CC}"/>
              </a:ext>
            </a:extLst>
          </p:cNvPr>
          <p:cNvSpPr/>
          <p:nvPr/>
        </p:nvSpPr>
        <p:spPr bwMode="auto">
          <a:xfrm>
            <a:off x="7553623" y="1611862"/>
            <a:ext cx="1060773" cy="871041"/>
          </a:xfrm>
          <a:prstGeom prst="roundRect">
            <a:avLst/>
          </a:prstGeom>
          <a:solidFill>
            <a:schemeClr val="accent3">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rtlCol="0" anchor="ctr">
            <a:prstTxWarp prst="textNoShape">
              <a:avLst/>
            </a:prstTxWarp>
          </a:bodyPr>
          <a:lstStyle/>
          <a:p>
            <a:pPr algn="ctr">
              <a:spcBef>
                <a:spcPct val="0"/>
              </a:spcBef>
            </a:pPr>
            <a:r>
              <a:rPr lang="en-US" sz="1999" dirty="0" err="1">
                <a:solidFill>
                  <a:srgbClr val="000000"/>
                </a:solidFill>
              </a:rPr>
              <a:t>xSDK</a:t>
            </a:r>
            <a:endParaRPr lang="en-US" sz="1999" dirty="0">
              <a:solidFill>
                <a:srgbClr val="000000"/>
              </a:solidFill>
            </a:endParaRPr>
          </a:p>
        </p:txBody>
      </p:sp>
      <p:sp>
        <p:nvSpPr>
          <p:cNvPr id="21" name="Rounded Rectangle 20">
            <a:extLst>
              <a:ext uri="{FF2B5EF4-FFF2-40B4-BE49-F238E27FC236}">
                <a16:creationId xmlns:a16="http://schemas.microsoft.com/office/drawing/2014/main" id="{32CB66B3-E915-FA46-8F4B-B53F6431B589}"/>
              </a:ext>
            </a:extLst>
          </p:cNvPr>
          <p:cNvSpPr/>
          <p:nvPr/>
        </p:nvSpPr>
        <p:spPr bwMode="auto">
          <a:xfrm>
            <a:off x="6371594" y="1648747"/>
            <a:ext cx="1134441" cy="826484"/>
          </a:xfrm>
          <a:prstGeom prst="roundRect">
            <a:avLst/>
          </a:prstGeom>
          <a:solidFill>
            <a:schemeClr val="accent1">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rtlCol="0" anchor="ctr">
            <a:prstTxWarp prst="textNoShape">
              <a:avLst/>
            </a:prstTxWarp>
          </a:bodyPr>
          <a:lstStyle/>
          <a:p>
            <a:pPr algn="ctr">
              <a:spcBef>
                <a:spcPct val="0"/>
              </a:spcBef>
            </a:pPr>
            <a:r>
              <a:rPr lang="en-US" sz="1999" dirty="0">
                <a:solidFill>
                  <a:srgbClr val="000000"/>
                </a:solidFill>
              </a:rPr>
              <a:t>LLNL stack</a:t>
            </a:r>
          </a:p>
        </p:txBody>
      </p:sp>
      <p:sp>
        <p:nvSpPr>
          <p:cNvPr id="22" name="Rounded Rectangle 21">
            <a:extLst>
              <a:ext uri="{FF2B5EF4-FFF2-40B4-BE49-F238E27FC236}">
                <a16:creationId xmlns:a16="http://schemas.microsoft.com/office/drawing/2014/main" id="{ACDB77F3-60BF-4046-916E-5A9C2B1C06A1}"/>
              </a:ext>
            </a:extLst>
          </p:cNvPr>
          <p:cNvSpPr/>
          <p:nvPr/>
        </p:nvSpPr>
        <p:spPr bwMode="auto">
          <a:xfrm>
            <a:off x="3673483" y="1646360"/>
            <a:ext cx="1364361" cy="827919"/>
          </a:xfrm>
          <a:prstGeom prst="roundRect">
            <a:avLst/>
          </a:prstGeom>
          <a:solidFill>
            <a:schemeClr val="accent2">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rtlCol="0" anchor="ctr">
            <a:prstTxWarp prst="textNoShape">
              <a:avLst/>
            </a:prstTxWarp>
          </a:bodyPr>
          <a:lstStyle/>
          <a:p>
            <a:pPr algn="ctr">
              <a:spcBef>
                <a:spcPct val="0"/>
              </a:spcBef>
            </a:pPr>
            <a:r>
              <a:rPr lang="en-US" sz="1999" dirty="0">
                <a:solidFill>
                  <a:schemeClr val="tx1"/>
                </a:solidFill>
              </a:rPr>
              <a:t>E4S</a:t>
            </a:r>
          </a:p>
        </p:txBody>
      </p:sp>
      <p:sp>
        <p:nvSpPr>
          <p:cNvPr id="23" name="Rounded Rectangle 22">
            <a:extLst>
              <a:ext uri="{FF2B5EF4-FFF2-40B4-BE49-F238E27FC236}">
                <a16:creationId xmlns:a16="http://schemas.microsoft.com/office/drawing/2014/main" id="{D187C8D8-2239-8041-AD42-EDCD6C105342}"/>
              </a:ext>
            </a:extLst>
          </p:cNvPr>
          <p:cNvSpPr/>
          <p:nvPr/>
        </p:nvSpPr>
        <p:spPr bwMode="auto">
          <a:xfrm>
            <a:off x="8657517" y="1603724"/>
            <a:ext cx="1076585" cy="871041"/>
          </a:xfrm>
          <a:prstGeom prst="roundRect">
            <a:avLst/>
          </a:prstGeom>
          <a:solidFill>
            <a:schemeClr val="accent6">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rtlCol="0" anchor="ctr">
            <a:prstTxWarp prst="textNoShape">
              <a:avLst/>
            </a:prstTxWarp>
          </a:bodyPr>
          <a:lstStyle/>
          <a:p>
            <a:pPr algn="ctr">
              <a:spcBef>
                <a:spcPct val="0"/>
              </a:spcBef>
            </a:pPr>
            <a:r>
              <a:rPr lang="en-US" sz="1999" dirty="0">
                <a:solidFill>
                  <a:srgbClr val="000000"/>
                </a:solidFill>
              </a:rPr>
              <a:t>Vis SDK</a:t>
            </a:r>
          </a:p>
        </p:txBody>
      </p:sp>
      <p:sp>
        <p:nvSpPr>
          <p:cNvPr id="25" name="TextBox 24">
            <a:extLst>
              <a:ext uri="{FF2B5EF4-FFF2-40B4-BE49-F238E27FC236}">
                <a16:creationId xmlns:a16="http://schemas.microsoft.com/office/drawing/2014/main" id="{CE0584A4-90AB-BD49-9FC8-4CF10F2774F2}"/>
              </a:ext>
            </a:extLst>
          </p:cNvPr>
          <p:cNvSpPr txBox="1"/>
          <p:nvPr/>
        </p:nvSpPr>
        <p:spPr>
          <a:xfrm>
            <a:off x="10963392" y="1834634"/>
            <a:ext cx="636713" cy="523092"/>
          </a:xfrm>
          <a:prstGeom prst="rect">
            <a:avLst/>
          </a:prstGeom>
          <a:noFill/>
        </p:spPr>
        <p:txBody>
          <a:bodyPr wrap="none" rtlCol="0">
            <a:spAutoFit/>
          </a:bodyPr>
          <a:lstStyle/>
          <a:p>
            <a:r>
              <a:rPr lang="en-US" sz="2799" b="1" dirty="0"/>
              <a:t>. . .</a:t>
            </a:r>
          </a:p>
        </p:txBody>
      </p:sp>
      <p:sp>
        <p:nvSpPr>
          <p:cNvPr id="28" name="Rounded Rectangle 27">
            <a:extLst>
              <a:ext uri="{FF2B5EF4-FFF2-40B4-BE49-F238E27FC236}">
                <a16:creationId xmlns:a16="http://schemas.microsoft.com/office/drawing/2014/main" id="{9428DE61-800D-1048-BB21-DC44F6182396}"/>
              </a:ext>
            </a:extLst>
          </p:cNvPr>
          <p:cNvSpPr/>
          <p:nvPr/>
        </p:nvSpPr>
        <p:spPr bwMode="auto">
          <a:xfrm>
            <a:off x="3235852" y="2550443"/>
            <a:ext cx="2686869" cy="2432015"/>
          </a:xfrm>
          <a:prstGeom prst="roundRect">
            <a:avLst>
              <a:gd name="adj" fmla="val 7166"/>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prstTxWarp prst="textNoShape">
              <a:avLst/>
            </a:prstTxWarp>
          </a:bodyPr>
          <a:lstStyle/>
          <a:p>
            <a:pPr algn="ctr">
              <a:spcBef>
                <a:spcPct val="0"/>
              </a:spcBef>
            </a:pPr>
            <a:r>
              <a:rPr lang="en-US" sz="1999" b="1" dirty="0">
                <a:solidFill>
                  <a:schemeClr val="bg1"/>
                </a:solidFill>
              </a:rPr>
              <a:t>Infrastructure</a:t>
            </a:r>
          </a:p>
        </p:txBody>
      </p:sp>
      <p:sp>
        <p:nvSpPr>
          <p:cNvPr id="31" name="TextBox 30">
            <a:extLst>
              <a:ext uri="{FF2B5EF4-FFF2-40B4-BE49-F238E27FC236}">
                <a16:creationId xmlns:a16="http://schemas.microsoft.com/office/drawing/2014/main" id="{68864F0F-F61B-8141-BB82-6995880131D6}"/>
              </a:ext>
            </a:extLst>
          </p:cNvPr>
          <p:cNvSpPr txBox="1"/>
          <p:nvPr/>
        </p:nvSpPr>
        <p:spPr>
          <a:xfrm>
            <a:off x="2153854" y="1812921"/>
            <a:ext cx="1700520" cy="307697"/>
          </a:xfrm>
          <a:prstGeom prst="rect">
            <a:avLst/>
          </a:prstGeom>
          <a:noFill/>
        </p:spPr>
        <p:txBody>
          <a:bodyPr wrap="square" rtlCol="0">
            <a:spAutoFit/>
          </a:bodyPr>
          <a:lstStyle/>
          <a:p>
            <a:r>
              <a:rPr lang="en-US" sz="1400" b="1" dirty="0"/>
              <a:t>External Stacks</a:t>
            </a:r>
          </a:p>
        </p:txBody>
      </p:sp>
      <p:sp>
        <p:nvSpPr>
          <p:cNvPr id="32" name="Rounded Rectangle 31">
            <a:extLst>
              <a:ext uri="{FF2B5EF4-FFF2-40B4-BE49-F238E27FC236}">
                <a16:creationId xmlns:a16="http://schemas.microsoft.com/office/drawing/2014/main" id="{1EE0E9DA-9F58-0A45-BBD4-4773BB6F9BDA}"/>
              </a:ext>
            </a:extLst>
          </p:cNvPr>
          <p:cNvSpPr/>
          <p:nvPr/>
        </p:nvSpPr>
        <p:spPr bwMode="auto">
          <a:xfrm>
            <a:off x="9797865" y="1604208"/>
            <a:ext cx="1076585" cy="871041"/>
          </a:xfrm>
          <a:prstGeom prst="roundRect">
            <a:avLst/>
          </a:prstGeom>
          <a:solidFill>
            <a:schemeClr val="accent4">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rtlCol="0" anchor="ctr">
            <a:prstTxWarp prst="textNoShape">
              <a:avLst/>
            </a:prstTxWarp>
          </a:bodyPr>
          <a:lstStyle/>
          <a:p>
            <a:pPr algn="ctr">
              <a:spcBef>
                <a:spcPct val="0"/>
              </a:spcBef>
            </a:pPr>
            <a:r>
              <a:rPr lang="en-US" sz="1999" dirty="0">
                <a:solidFill>
                  <a:srgbClr val="000000"/>
                </a:solidFill>
              </a:rPr>
              <a:t>App</a:t>
            </a:r>
          </a:p>
        </p:txBody>
      </p:sp>
      <p:sp>
        <p:nvSpPr>
          <p:cNvPr id="24" name="Rounded Rectangle 23">
            <a:extLst>
              <a:ext uri="{FF2B5EF4-FFF2-40B4-BE49-F238E27FC236}">
                <a16:creationId xmlns:a16="http://schemas.microsoft.com/office/drawing/2014/main" id="{948E4BAF-946B-5740-9BE9-5DD8E039AC7E}"/>
              </a:ext>
            </a:extLst>
          </p:cNvPr>
          <p:cNvSpPr/>
          <p:nvPr/>
        </p:nvSpPr>
        <p:spPr bwMode="auto">
          <a:xfrm>
            <a:off x="5108719" y="1640382"/>
            <a:ext cx="1192001" cy="827919"/>
          </a:xfrm>
          <a:prstGeom prst="roundRect">
            <a:avLst/>
          </a:prstGeom>
          <a:solidFill>
            <a:schemeClr val="accent5">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rtlCol="0" anchor="ctr">
            <a:prstTxWarp prst="textNoShape">
              <a:avLst/>
            </a:prstTxWarp>
          </a:bodyPr>
          <a:lstStyle/>
          <a:p>
            <a:pPr algn="ctr">
              <a:spcBef>
                <a:spcPct val="0"/>
              </a:spcBef>
            </a:pPr>
            <a:r>
              <a:rPr lang="en-US" sz="1999" dirty="0">
                <a:solidFill>
                  <a:schemeClr val="tx1"/>
                </a:solidFill>
              </a:rPr>
              <a:t>AWS</a:t>
            </a:r>
          </a:p>
        </p:txBody>
      </p:sp>
      <p:sp>
        <p:nvSpPr>
          <p:cNvPr id="3" name="Rectangular Callout 2">
            <a:extLst>
              <a:ext uri="{FF2B5EF4-FFF2-40B4-BE49-F238E27FC236}">
                <a16:creationId xmlns:a16="http://schemas.microsoft.com/office/drawing/2014/main" id="{12FB0306-1840-7DD8-E1F8-BC3E66EF5920}"/>
              </a:ext>
            </a:extLst>
          </p:cNvPr>
          <p:cNvSpPr/>
          <p:nvPr/>
        </p:nvSpPr>
        <p:spPr>
          <a:xfrm>
            <a:off x="321269" y="1429544"/>
            <a:ext cx="4201963" cy="3998912"/>
          </a:xfrm>
          <a:prstGeom prst="wedgeRectCallout">
            <a:avLst>
              <a:gd name="adj1" fmla="val 66039"/>
              <a:gd name="adj2" fmla="val -14326"/>
            </a:avLst>
          </a:prstGeom>
          <a:solidFill>
            <a:schemeClr val="accent4">
              <a:lumMod val="20000"/>
              <a:lumOff val="8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2400"/>
          </a:p>
        </p:txBody>
      </p:sp>
      <p:grpSp>
        <p:nvGrpSpPr>
          <p:cNvPr id="4" name="Group 3">
            <a:extLst>
              <a:ext uri="{FF2B5EF4-FFF2-40B4-BE49-F238E27FC236}">
                <a16:creationId xmlns:a16="http://schemas.microsoft.com/office/drawing/2014/main" id="{A849CFBC-C64E-F0AB-784C-68CFA3630F4A}"/>
              </a:ext>
            </a:extLst>
          </p:cNvPr>
          <p:cNvGrpSpPr/>
          <p:nvPr/>
        </p:nvGrpSpPr>
        <p:grpSpPr>
          <a:xfrm>
            <a:off x="1826619" y="1848411"/>
            <a:ext cx="2585368" cy="3347895"/>
            <a:chOff x="1369964" y="1386308"/>
            <a:chExt cx="1939026" cy="2510921"/>
          </a:xfrm>
        </p:grpSpPr>
        <p:sp>
          <p:nvSpPr>
            <p:cNvPr id="5" name="Rectangle 4">
              <a:extLst>
                <a:ext uri="{FF2B5EF4-FFF2-40B4-BE49-F238E27FC236}">
                  <a16:creationId xmlns:a16="http://schemas.microsoft.com/office/drawing/2014/main" id="{A1F7DED8-7338-03C1-551A-80859DAEF221}"/>
                </a:ext>
              </a:extLst>
            </p:cNvPr>
            <p:cNvSpPr/>
            <p:nvPr/>
          </p:nvSpPr>
          <p:spPr>
            <a:xfrm>
              <a:off x="1369964" y="1386308"/>
              <a:ext cx="1939026" cy="2510921"/>
            </a:xfrm>
            <a:prstGeom prst="rect">
              <a:avLst/>
            </a:prstGeom>
            <a:solidFill>
              <a:schemeClr val="bg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6" name="Picture 5">
              <a:extLst>
                <a:ext uri="{FF2B5EF4-FFF2-40B4-BE49-F238E27FC236}">
                  <a16:creationId xmlns:a16="http://schemas.microsoft.com/office/drawing/2014/main" id="{C9D91492-3171-9818-F3B3-18FC4F6316F0}"/>
                </a:ext>
              </a:extLst>
            </p:cNvPr>
            <p:cNvPicPr>
              <a:picLocks noChangeAspect="1"/>
            </p:cNvPicPr>
            <p:nvPr/>
          </p:nvPicPr>
          <p:blipFill>
            <a:blip r:embed="rId3"/>
            <a:stretch>
              <a:fillRect/>
            </a:stretch>
          </p:blipFill>
          <p:spPr>
            <a:xfrm>
              <a:off x="2411928" y="3361516"/>
              <a:ext cx="889190" cy="452217"/>
            </a:xfrm>
            <a:prstGeom prst="rect">
              <a:avLst/>
            </a:prstGeom>
          </p:spPr>
        </p:pic>
      </p:grpSp>
      <p:grpSp>
        <p:nvGrpSpPr>
          <p:cNvPr id="7" name="Group 6">
            <a:extLst>
              <a:ext uri="{FF2B5EF4-FFF2-40B4-BE49-F238E27FC236}">
                <a16:creationId xmlns:a16="http://schemas.microsoft.com/office/drawing/2014/main" id="{877656B1-A9BC-C9B6-3DC3-783E4CE37083}"/>
              </a:ext>
            </a:extLst>
          </p:cNvPr>
          <p:cNvGrpSpPr/>
          <p:nvPr/>
        </p:nvGrpSpPr>
        <p:grpSpPr>
          <a:xfrm>
            <a:off x="2069037" y="2991882"/>
            <a:ext cx="2235593" cy="1015213"/>
            <a:chOff x="1361555" y="1499892"/>
            <a:chExt cx="1676695" cy="761410"/>
          </a:xfrm>
        </p:grpSpPr>
        <p:grpSp>
          <p:nvGrpSpPr>
            <p:cNvPr id="11" name="Group 10">
              <a:extLst>
                <a:ext uri="{FF2B5EF4-FFF2-40B4-BE49-F238E27FC236}">
                  <a16:creationId xmlns:a16="http://schemas.microsoft.com/office/drawing/2014/main" id="{B152973F-D539-92E6-8096-F3FF97172486}"/>
                </a:ext>
              </a:extLst>
            </p:cNvPr>
            <p:cNvGrpSpPr/>
            <p:nvPr/>
          </p:nvGrpSpPr>
          <p:grpSpPr>
            <a:xfrm>
              <a:off x="1844260" y="1499892"/>
              <a:ext cx="1193990" cy="621267"/>
              <a:chOff x="1741540" y="2829069"/>
              <a:chExt cx="1193990" cy="621267"/>
            </a:xfrm>
          </p:grpSpPr>
          <p:grpSp>
            <p:nvGrpSpPr>
              <p:cNvPr id="13" name="Group 12">
                <a:extLst>
                  <a:ext uri="{FF2B5EF4-FFF2-40B4-BE49-F238E27FC236}">
                    <a16:creationId xmlns:a16="http://schemas.microsoft.com/office/drawing/2014/main" id="{B4659D00-7581-3862-4695-5BB48EDE0527}"/>
                  </a:ext>
                </a:extLst>
              </p:cNvPr>
              <p:cNvGrpSpPr/>
              <p:nvPr/>
            </p:nvGrpSpPr>
            <p:grpSpPr>
              <a:xfrm>
                <a:off x="1741540" y="2829069"/>
                <a:ext cx="889190" cy="316467"/>
                <a:chOff x="1741540" y="2829069"/>
                <a:chExt cx="889190" cy="316467"/>
              </a:xfrm>
            </p:grpSpPr>
            <p:sp>
              <p:nvSpPr>
                <p:cNvPr id="36" name="Rectangle 35">
                  <a:extLst>
                    <a:ext uri="{FF2B5EF4-FFF2-40B4-BE49-F238E27FC236}">
                      <a16:creationId xmlns:a16="http://schemas.microsoft.com/office/drawing/2014/main" id="{9677DA01-914B-6110-DBCE-575FC3E9E8C1}"/>
                    </a:ext>
                  </a:extLst>
                </p:cNvPr>
                <p:cNvSpPr/>
                <p:nvPr/>
              </p:nvSpPr>
              <p:spPr>
                <a:xfrm>
                  <a:off x="1741540" y="2829069"/>
                  <a:ext cx="889190" cy="316467"/>
                </a:xfrm>
                <a:prstGeom prst="rect">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37" name="Picture 36">
                  <a:extLst>
                    <a:ext uri="{FF2B5EF4-FFF2-40B4-BE49-F238E27FC236}">
                      <a16:creationId xmlns:a16="http://schemas.microsoft.com/office/drawing/2014/main" id="{FB713C30-A583-57A0-F249-4CD1DEC2BA96}"/>
                    </a:ext>
                  </a:extLst>
                </p:cNvPr>
                <p:cNvPicPr>
                  <a:picLocks noChangeAspect="1"/>
                </p:cNvPicPr>
                <p:nvPr/>
              </p:nvPicPr>
              <p:blipFill>
                <a:blip r:embed="rId4"/>
                <a:stretch>
                  <a:fillRect/>
                </a:stretch>
              </p:blipFill>
              <p:spPr>
                <a:xfrm>
                  <a:off x="1809714" y="2914757"/>
                  <a:ext cx="742391" cy="162365"/>
                </a:xfrm>
                <a:prstGeom prst="rect">
                  <a:avLst/>
                </a:prstGeom>
              </p:spPr>
            </p:pic>
          </p:grpSp>
          <p:grpSp>
            <p:nvGrpSpPr>
              <p:cNvPr id="14" name="Group 13">
                <a:extLst>
                  <a:ext uri="{FF2B5EF4-FFF2-40B4-BE49-F238E27FC236}">
                    <a16:creationId xmlns:a16="http://schemas.microsoft.com/office/drawing/2014/main" id="{697DA5D6-92B0-E1CD-1D27-C60506CC1B62}"/>
                  </a:ext>
                </a:extLst>
              </p:cNvPr>
              <p:cNvGrpSpPr/>
              <p:nvPr/>
            </p:nvGrpSpPr>
            <p:grpSpPr>
              <a:xfrm>
                <a:off x="1893940" y="2981469"/>
                <a:ext cx="889190" cy="316467"/>
                <a:chOff x="1741540" y="2829069"/>
                <a:chExt cx="889190" cy="316467"/>
              </a:xfrm>
            </p:grpSpPr>
            <p:sp>
              <p:nvSpPr>
                <p:cNvPr id="34" name="Rectangle 33">
                  <a:extLst>
                    <a:ext uri="{FF2B5EF4-FFF2-40B4-BE49-F238E27FC236}">
                      <a16:creationId xmlns:a16="http://schemas.microsoft.com/office/drawing/2014/main" id="{BCAB5432-536E-6394-EC31-8B6F6B7A1E13}"/>
                    </a:ext>
                  </a:extLst>
                </p:cNvPr>
                <p:cNvSpPr/>
                <p:nvPr/>
              </p:nvSpPr>
              <p:spPr>
                <a:xfrm>
                  <a:off x="1741540" y="2829069"/>
                  <a:ext cx="889190" cy="316467"/>
                </a:xfrm>
                <a:prstGeom prst="rect">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35" name="Picture 34">
                  <a:extLst>
                    <a:ext uri="{FF2B5EF4-FFF2-40B4-BE49-F238E27FC236}">
                      <a16:creationId xmlns:a16="http://schemas.microsoft.com/office/drawing/2014/main" id="{E3CDC714-0BB7-398A-08B6-7CF1DD3DBF57}"/>
                    </a:ext>
                  </a:extLst>
                </p:cNvPr>
                <p:cNvPicPr>
                  <a:picLocks noChangeAspect="1"/>
                </p:cNvPicPr>
                <p:nvPr/>
              </p:nvPicPr>
              <p:blipFill>
                <a:blip r:embed="rId4"/>
                <a:stretch>
                  <a:fillRect/>
                </a:stretch>
              </p:blipFill>
              <p:spPr>
                <a:xfrm>
                  <a:off x="1809714" y="2914757"/>
                  <a:ext cx="742391" cy="162365"/>
                </a:xfrm>
                <a:prstGeom prst="rect">
                  <a:avLst/>
                </a:prstGeom>
              </p:spPr>
            </p:pic>
          </p:grpSp>
          <p:grpSp>
            <p:nvGrpSpPr>
              <p:cNvPr id="20" name="Group 19">
                <a:extLst>
                  <a:ext uri="{FF2B5EF4-FFF2-40B4-BE49-F238E27FC236}">
                    <a16:creationId xmlns:a16="http://schemas.microsoft.com/office/drawing/2014/main" id="{CD7FAB21-5D66-493C-8E9E-041DE8FE9A2F}"/>
                  </a:ext>
                </a:extLst>
              </p:cNvPr>
              <p:cNvGrpSpPr/>
              <p:nvPr/>
            </p:nvGrpSpPr>
            <p:grpSpPr>
              <a:xfrm>
                <a:off x="2046340" y="3133869"/>
                <a:ext cx="889190" cy="316467"/>
                <a:chOff x="1741540" y="2829069"/>
                <a:chExt cx="889190" cy="316467"/>
              </a:xfrm>
            </p:grpSpPr>
            <p:sp>
              <p:nvSpPr>
                <p:cNvPr id="30" name="Rectangle 29">
                  <a:extLst>
                    <a:ext uri="{FF2B5EF4-FFF2-40B4-BE49-F238E27FC236}">
                      <a16:creationId xmlns:a16="http://schemas.microsoft.com/office/drawing/2014/main" id="{486A8BBE-6399-307D-A7C8-0514BDE5366F}"/>
                    </a:ext>
                  </a:extLst>
                </p:cNvPr>
                <p:cNvSpPr/>
                <p:nvPr/>
              </p:nvSpPr>
              <p:spPr>
                <a:xfrm>
                  <a:off x="1741540" y="2829069"/>
                  <a:ext cx="889190" cy="316467"/>
                </a:xfrm>
                <a:prstGeom prst="rect">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33" name="Picture 32">
                  <a:extLst>
                    <a:ext uri="{FF2B5EF4-FFF2-40B4-BE49-F238E27FC236}">
                      <a16:creationId xmlns:a16="http://schemas.microsoft.com/office/drawing/2014/main" id="{139AD74A-4B5D-2581-3C7B-B9BB948D599C}"/>
                    </a:ext>
                  </a:extLst>
                </p:cNvPr>
                <p:cNvPicPr>
                  <a:picLocks noChangeAspect="1"/>
                </p:cNvPicPr>
                <p:nvPr/>
              </p:nvPicPr>
              <p:blipFill>
                <a:blip r:embed="rId4"/>
                <a:stretch>
                  <a:fillRect/>
                </a:stretch>
              </p:blipFill>
              <p:spPr>
                <a:xfrm>
                  <a:off x="1809714" y="2914757"/>
                  <a:ext cx="742391" cy="162365"/>
                </a:xfrm>
                <a:prstGeom prst="rect">
                  <a:avLst/>
                </a:prstGeom>
              </p:spPr>
            </p:pic>
          </p:grpSp>
        </p:grpSp>
        <p:sp>
          <p:nvSpPr>
            <p:cNvPr id="12" name="TextBox 11">
              <a:extLst>
                <a:ext uri="{FF2B5EF4-FFF2-40B4-BE49-F238E27FC236}">
                  <a16:creationId xmlns:a16="http://schemas.microsoft.com/office/drawing/2014/main" id="{2D9BA81C-85ED-B9D6-E2F0-B2FA6A62E159}"/>
                </a:ext>
              </a:extLst>
            </p:cNvPr>
            <p:cNvSpPr txBox="1"/>
            <p:nvPr/>
          </p:nvSpPr>
          <p:spPr>
            <a:xfrm>
              <a:off x="1361555" y="1638054"/>
              <a:ext cx="743233" cy="623248"/>
            </a:xfrm>
            <a:prstGeom prst="rect">
              <a:avLst/>
            </a:prstGeom>
            <a:noFill/>
          </p:spPr>
          <p:txBody>
            <a:bodyPr wrap="none" rtlCol="0">
              <a:spAutoFit/>
            </a:bodyPr>
            <a:lstStyle/>
            <a:p>
              <a:r>
                <a:rPr lang="en-US" sz="2400" dirty="0"/>
                <a:t>HA</a:t>
              </a:r>
              <a:br>
                <a:rPr lang="en-US" sz="2400" dirty="0"/>
              </a:br>
              <a:r>
                <a:rPr lang="en-US" sz="2400" dirty="0"/>
                <a:t>GitLab</a:t>
              </a:r>
            </a:p>
          </p:txBody>
        </p:sp>
      </p:grpSp>
      <p:grpSp>
        <p:nvGrpSpPr>
          <p:cNvPr id="38" name="Group 37">
            <a:extLst>
              <a:ext uri="{FF2B5EF4-FFF2-40B4-BE49-F238E27FC236}">
                <a16:creationId xmlns:a16="http://schemas.microsoft.com/office/drawing/2014/main" id="{449F30AD-678D-5C81-4792-BA752DACD94B}"/>
              </a:ext>
            </a:extLst>
          </p:cNvPr>
          <p:cNvGrpSpPr/>
          <p:nvPr/>
        </p:nvGrpSpPr>
        <p:grpSpPr>
          <a:xfrm>
            <a:off x="136152" y="4198860"/>
            <a:ext cx="1896384" cy="1135989"/>
            <a:chOff x="823172" y="3857542"/>
            <a:chExt cx="1422288" cy="851992"/>
          </a:xfrm>
        </p:grpSpPr>
        <p:sp>
          <p:nvSpPr>
            <p:cNvPr id="39" name="Rectangle 38">
              <a:extLst>
                <a:ext uri="{FF2B5EF4-FFF2-40B4-BE49-F238E27FC236}">
                  <a16:creationId xmlns:a16="http://schemas.microsoft.com/office/drawing/2014/main" id="{3921D8C6-1120-9CD8-79C2-DA75D3BE0410}"/>
                </a:ext>
              </a:extLst>
            </p:cNvPr>
            <p:cNvSpPr/>
            <p:nvPr/>
          </p:nvSpPr>
          <p:spPr>
            <a:xfrm>
              <a:off x="823172" y="3857542"/>
              <a:ext cx="1422288" cy="851992"/>
            </a:xfrm>
            <a:prstGeom prst="rect">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0" name="Picture 39">
              <a:extLst>
                <a:ext uri="{FF2B5EF4-FFF2-40B4-BE49-F238E27FC236}">
                  <a16:creationId xmlns:a16="http://schemas.microsoft.com/office/drawing/2014/main" id="{FE890ED1-A800-05AE-FDD9-9A74B01EE8CA}"/>
                </a:ext>
              </a:extLst>
            </p:cNvPr>
            <p:cNvPicPr>
              <a:picLocks noChangeAspect="1"/>
            </p:cNvPicPr>
            <p:nvPr/>
          </p:nvPicPr>
          <p:blipFill rotWithShape="1">
            <a:blip r:embed="rId5"/>
            <a:srcRect l="11571" r="13135"/>
            <a:stretch/>
          </p:blipFill>
          <p:spPr>
            <a:xfrm>
              <a:off x="1477220" y="4000029"/>
              <a:ext cx="715197" cy="534644"/>
            </a:xfrm>
            <a:prstGeom prst="rect">
              <a:avLst/>
            </a:prstGeom>
          </p:spPr>
        </p:pic>
        <p:sp>
          <p:nvSpPr>
            <p:cNvPr id="41" name="TextBox 40">
              <a:extLst>
                <a:ext uri="{FF2B5EF4-FFF2-40B4-BE49-F238E27FC236}">
                  <a16:creationId xmlns:a16="http://schemas.microsoft.com/office/drawing/2014/main" id="{3FABFED4-9C5F-8D32-49A5-E79D0B50C91C}"/>
                </a:ext>
              </a:extLst>
            </p:cNvPr>
            <p:cNvSpPr txBox="1"/>
            <p:nvPr/>
          </p:nvSpPr>
          <p:spPr>
            <a:xfrm>
              <a:off x="860830" y="3995939"/>
              <a:ext cx="583333" cy="577226"/>
            </a:xfrm>
            <a:prstGeom prst="rect">
              <a:avLst/>
            </a:prstGeom>
            <a:noFill/>
          </p:spPr>
          <p:txBody>
            <a:bodyPr wrap="none" rtlCol="0">
              <a:spAutoFit/>
            </a:bodyPr>
            <a:lstStyle/>
            <a:p>
              <a:r>
                <a:rPr lang="en-US" sz="1467" dirty="0"/>
                <a:t>Bare</a:t>
              </a:r>
              <a:br>
                <a:rPr lang="en-US" sz="1467" dirty="0"/>
              </a:br>
              <a:r>
                <a:rPr lang="en-US" sz="1467" dirty="0"/>
                <a:t>metal</a:t>
              </a:r>
              <a:br>
                <a:rPr lang="en-US" sz="1467" dirty="0"/>
              </a:br>
              <a:r>
                <a:rPr lang="en-US" sz="1467" dirty="0"/>
                <a:t>runners</a:t>
              </a:r>
            </a:p>
          </p:txBody>
        </p:sp>
      </p:grpSp>
      <p:grpSp>
        <p:nvGrpSpPr>
          <p:cNvPr id="42" name="Group 41">
            <a:extLst>
              <a:ext uri="{FF2B5EF4-FFF2-40B4-BE49-F238E27FC236}">
                <a16:creationId xmlns:a16="http://schemas.microsoft.com/office/drawing/2014/main" id="{A9110C4A-B915-809C-6AF0-94E8F356EABA}"/>
              </a:ext>
            </a:extLst>
          </p:cNvPr>
          <p:cNvGrpSpPr/>
          <p:nvPr/>
        </p:nvGrpSpPr>
        <p:grpSpPr>
          <a:xfrm>
            <a:off x="2140059" y="2010536"/>
            <a:ext cx="1623927" cy="819172"/>
            <a:chOff x="4249648" y="-198527"/>
            <a:chExt cx="1217945" cy="614379"/>
          </a:xfrm>
        </p:grpSpPr>
        <p:grpSp>
          <p:nvGrpSpPr>
            <p:cNvPr id="43" name="Group 42">
              <a:extLst>
                <a:ext uri="{FF2B5EF4-FFF2-40B4-BE49-F238E27FC236}">
                  <a16:creationId xmlns:a16="http://schemas.microsoft.com/office/drawing/2014/main" id="{8BE2B084-A684-E567-345F-56BED0DEFEBE}"/>
                </a:ext>
              </a:extLst>
            </p:cNvPr>
            <p:cNvGrpSpPr/>
            <p:nvPr/>
          </p:nvGrpSpPr>
          <p:grpSpPr>
            <a:xfrm>
              <a:off x="4249648" y="-198527"/>
              <a:ext cx="804769" cy="461666"/>
              <a:chOff x="4249648" y="-198527"/>
              <a:chExt cx="804769" cy="461666"/>
            </a:xfrm>
          </p:grpSpPr>
          <p:sp>
            <p:nvSpPr>
              <p:cNvPr id="53" name="Rectangle 52">
                <a:extLst>
                  <a:ext uri="{FF2B5EF4-FFF2-40B4-BE49-F238E27FC236}">
                    <a16:creationId xmlns:a16="http://schemas.microsoft.com/office/drawing/2014/main" id="{7EB69863-63EA-656B-7862-57A77C94415D}"/>
                  </a:ext>
                </a:extLst>
              </p:cNvPr>
              <p:cNvSpPr/>
              <p:nvPr/>
            </p:nvSpPr>
            <p:spPr>
              <a:xfrm>
                <a:off x="4249648" y="-198527"/>
                <a:ext cx="804769" cy="461666"/>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4" name="TextBox 53">
                <a:extLst>
                  <a:ext uri="{FF2B5EF4-FFF2-40B4-BE49-F238E27FC236}">
                    <a16:creationId xmlns:a16="http://schemas.microsoft.com/office/drawing/2014/main" id="{C34FE127-2D04-F2D9-1793-ABEB38280EDC}"/>
                  </a:ext>
                </a:extLst>
              </p:cNvPr>
              <p:cNvSpPr txBox="1"/>
              <p:nvPr/>
            </p:nvSpPr>
            <p:spPr>
              <a:xfrm>
                <a:off x="4308829" y="-198527"/>
                <a:ext cx="686406" cy="438581"/>
              </a:xfrm>
              <a:prstGeom prst="rect">
                <a:avLst/>
              </a:prstGeom>
              <a:noFill/>
            </p:spPr>
            <p:txBody>
              <a:bodyPr wrap="square" rtlCol="0">
                <a:spAutoFit/>
              </a:bodyPr>
              <a:lstStyle/>
              <a:p>
                <a:pPr algn="ctr"/>
                <a:r>
                  <a:rPr lang="en-US" sz="1600" dirty="0"/>
                  <a:t>Runner</a:t>
                </a:r>
                <a:br>
                  <a:rPr lang="en-US" sz="1600" dirty="0"/>
                </a:br>
                <a:r>
                  <a:rPr lang="en-US" sz="1600" dirty="0"/>
                  <a:t>pools</a:t>
                </a:r>
              </a:p>
            </p:txBody>
          </p:sp>
        </p:grpSp>
        <p:grpSp>
          <p:nvGrpSpPr>
            <p:cNvPr id="44" name="Group 43">
              <a:extLst>
                <a:ext uri="{FF2B5EF4-FFF2-40B4-BE49-F238E27FC236}">
                  <a16:creationId xmlns:a16="http://schemas.microsoft.com/office/drawing/2014/main" id="{0707FABC-B38F-BB6E-3A06-B4775A75690E}"/>
                </a:ext>
              </a:extLst>
            </p:cNvPr>
            <p:cNvGrpSpPr/>
            <p:nvPr/>
          </p:nvGrpSpPr>
          <p:grpSpPr>
            <a:xfrm>
              <a:off x="4366192" y="-149622"/>
              <a:ext cx="804769" cy="461666"/>
              <a:chOff x="4249648" y="-198527"/>
              <a:chExt cx="804769" cy="461666"/>
            </a:xfrm>
          </p:grpSpPr>
          <p:sp>
            <p:nvSpPr>
              <p:cNvPr id="51" name="Rectangle 50">
                <a:extLst>
                  <a:ext uri="{FF2B5EF4-FFF2-40B4-BE49-F238E27FC236}">
                    <a16:creationId xmlns:a16="http://schemas.microsoft.com/office/drawing/2014/main" id="{B184BEA9-B42F-B955-7363-150B1AFA1A90}"/>
                  </a:ext>
                </a:extLst>
              </p:cNvPr>
              <p:cNvSpPr/>
              <p:nvPr/>
            </p:nvSpPr>
            <p:spPr>
              <a:xfrm>
                <a:off x="4249648" y="-198527"/>
                <a:ext cx="804769" cy="461666"/>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2" name="TextBox 51">
                <a:extLst>
                  <a:ext uri="{FF2B5EF4-FFF2-40B4-BE49-F238E27FC236}">
                    <a16:creationId xmlns:a16="http://schemas.microsoft.com/office/drawing/2014/main" id="{E0CB1953-80E2-137F-6E2D-C1EB80C1C195}"/>
                  </a:ext>
                </a:extLst>
              </p:cNvPr>
              <p:cNvSpPr txBox="1"/>
              <p:nvPr/>
            </p:nvSpPr>
            <p:spPr>
              <a:xfrm>
                <a:off x="4308829" y="-198527"/>
                <a:ext cx="686406" cy="438581"/>
              </a:xfrm>
              <a:prstGeom prst="rect">
                <a:avLst/>
              </a:prstGeom>
              <a:noFill/>
            </p:spPr>
            <p:txBody>
              <a:bodyPr wrap="square" rtlCol="0">
                <a:spAutoFit/>
              </a:bodyPr>
              <a:lstStyle/>
              <a:p>
                <a:pPr algn="ctr"/>
                <a:r>
                  <a:rPr lang="en-US" sz="1600" dirty="0"/>
                  <a:t>Runner</a:t>
                </a:r>
                <a:br>
                  <a:rPr lang="en-US" sz="1600" dirty="0"/>
                </a:br>
                <a:r>
                  <a:rPr lang="en-US" sz="1600" dirty="0"/>
                  <a:t>pools</a:t>
                </a:r>
              </a:p>
            </p:txBody>
          </p:sp>
        </p:grpSp>
        <p:grpSp>
          <p:nvGrpSpPr>
            <p:cNvPr id="45" name="Group 44">
              <a:extLst>
                <a:ext uri="{FF2B5EF4-FFF2-40B4-BE49-F238E27FC236}">
                  <a16:creationId xmlns:a16="http://schemas.microsoft.com/office/drawing/2014/main" id="{A3E7E326-2E29-74A9-623A-4DC8E635AD3E}"/>
                </a:ext>
              </a:extLst>
            </p:cNvPr>
            <p:cNvGrpSpPr/>
            <p:nvPr/>
          </p:nvGrpSpPr>
          <p:grpSpPr>
            <a:xfrm>
              <a:off x="4514508" y="-101189"/>
              <a:ext cx="804769" cy="461666"/>
              <a:chOff x="4249648" y="-198527"/>
              <a:chExt cx="804769" cy="461666"/>
            </a:xfrm>
          </p:grpSpPr>
          <p:sp>
            <p:nvSpPr>
              <p:cNvPr id="49" name="Rectangle 48">
                <a:extLst>
                  <a:ext uri="{FF2B5EF4-FFF2-40B4-BE49-F238E27FC236}">
                    <a16:creationId xmlns:a16="http://schemas.microsoft.com/office/drawing/2014/main" id="{04AE3932-9D71-06A8-506B-7FE526AB5754}"/>
                  </a:ext>
                </a:extLst>
              </p:cNvPr>
              <p:cNvSpPr/>
              <p:nvPr/>
            </p:nvSpPr>
            <p:spPr>
              <a:xfrm>
                <a:off x="4249648" y="-198527"/>
                <a:ext cx="804769" cy="461666"/>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0" name="TextBox 49">
                <a:extLst>
                  <a:ext uri="{FF2B5EF4-FFF2-40B4-BE49-F238E27FC236}">
                    <a16:creationId xmlns:a16="http://schemas.microsoft.com/office/drawing/2014/main" id="{7C843795-54CF-A090-2EDE-07348EA23236}"/>
                  </a:ext>
                </a:extLst>
              </p:cNvPr>
              <p:cNvSpPr txBox="1"/>
              <p:nvPr/>
            </p:nvSpPr>
            <p:spPr>
              <a:xfrm>
                <a:off x="4308829" y="-198527"/>
                <a:ext cx="686406" cy="438581"/>
              </a:xfrm>
              <a:prstGeom prst="rect">
                <a:avLst/>
              </a:prstGeom>
              <a:noFill/>
            </p:spPr>
            <p:txBody>
              <a:bodyPr wrap="square" rtlCol="0">
                <a:spAutoFit/>
              </a:bodyPr>
              <a:lstStyle/>
              <a:p>
                <a:pPr algn="ctr"/>
                <a:r>
                  <a:rPr lang="en-US" sz="1600" dirty="0"/>
                  <a:t>Runner</a:t>
                </a:r>
                <a:br>
                  <a:rPr lang="en-US" sz="1600" dirty="0"/>
                </a:br>
                <a:r>
                  <a:rPr lang="en-US" sz="1600" dirty="0"/>
                  <a:t>pools</a:t>
                </a:r>
              </a:p>
            </p:txBody>
          </p:sp>
        </p:grpSp>
        <p:grpSp>
          <p:nvGrpSpPr>
            <p:cNvPr id="46" name="Group 45">
              <a:extLst>
                <a:ext uri="{FF2B5EF4-FFF2-40B4-BE49-F238E27FC236}">
                  <a16:creationId xmlns:a16="http://schemas.microsoft.com/office/drawing/2014/main" id="{9457D628-09E4-FD42-B8AD-A65EB72F1855}"/>
                </a:ext>
              </a:extLst>
            </p:cNvPr>
            <p:cNvGrpSpPr/>
            <p:nvPr/>
          </p:nvGrpSpPr>
          <p:grpSpPr>
            <a:xfrm>
              <a:off x="4662824" y="-45814"/>
              <a:ext cx="804769" cy="461666"/>
              <a:chOff x="4249648" y="-198527"/>
              <a:chExt cx="804769" cy="461666"/>
            </a:xfrm>
          </p:grpSpPr>
          <p:sp>
            <p:nvSpPr>
              <p:cNvPr id="47" name="Rectangle 46">
                <a:extLst>
                  <a:ext uri="{FF2B5EF4-FFF2-40B4-BE49-F238E27FC236}">
                    <a16:creationId xmlns:a16="http://schemas.microsoft.com/office/drawing/2014/main" id="{FDE60AC0-99BF-2E8C-882E-B2E83887E73E}"/>
                  </a:ext>
                </a:extLst>
              </p:cNvPr>
              <p:cNvSpPr/>
              <p:nvPr/>
            </p:nvSpPr>
            <p:spPr>
              <a:xfrm>
                <a:off x="4249648" y="-198527"/>
                <a:ext cx="804769" cy="461666"/>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8" name="TextBox 47">
                <a:extLst>
                  <a:ext uri="{FF2B5EF4-FFF2-40B4-BE49-F238E27FC236}">
                    <a16:creationId xmlns:a16="http://schemas.microsoft.com/office/drawing/2014/main" id="{A29D66CB-B420-0071-8CBC-D12ED7E2939D}"/>
                  </a:ext>
                </a:extLst>
              </p:cNvPr>
              <p:cNvSpPr txBox="1"/>
              <p:nvPr/>
            </p:nvSpPr>
            <p:spPr>
              <a:xfrm>
                <a:off x="4308829" y="-198527"/>
                <a:ext cx="686406" cy="438581"/>
              </a:xfrm>
              <a:prstGeom prst="rect">
                <a:avLst/>
              </a:prstGeom>
              <a:noFill/>
            </p:spPr>
            <p:txBody>
              <a:bodyPr wrap="square" rtlCol="0">
                <a:spAutoFit/>
              </a:bodyPr>
              <a:lstStyle/>
              <a:p>
                <a:pPr algn="ctr"/>
                <a:r>
                  <a:rPr lang="en-US" sz="1600" dirty="0"/>
                  <a:t>Runner</a:t>
                </a:r>
                <a:br>
                  <a:rPr lang="en-US" sz="1600" dirty="0"/>
                </a:br>
                <a:r>
                  <a:rPr lang="en-US" sz="1600" dirty="0"/>
                  <a:t>pools</a:t>
                </a:r>
              </a:p>
            </p:txBody>
          </p:sp>
        </p:grpSp>
      </p:grpSp>
      <p:grpSp>
        <p:nvGrpSpPr>
          <p:cNvPr id="55" name="Group 54">
            <a:extLst>
              <a:ext uri="{FF2B5EF4-FFF2-40B4-BE49-F238E27FC236}">
                <a16:creationId xmlns:a16="http://schemas.microsoft.com/office/drawing/2014/main" id="{E4273088-9E91-36F4-A88B-95E5A058A3A2}"/>
              </a:ext>
            </a:extLst>
          </p:cNvPr>
          <p:cNvGrpSpPr/>
          <p:nvPr/>
        </p:nvGrpSpPr>
        <p:grpSpPr>
          <a:xfrm>
            <a:off x="2023784" y="4015549"/>
            <a:ext cx="1043619" cy="1069936"/>
            <a:chOff x="1517837" y="3011660"/>
            <a:chExt cx="782714" cy="802452"/>
          </a:xfrm>
        </p:grpSpPr>
        <p:grpSp>
          <p:nvGrpSpPr>
            <p:cNvPr id="56" name="Group 55">
              <a:extLst>
                <a:ext uri="{FF2B5EF4-FFF2-40B4-BE49-F238E27FC236}">
                  <a16:creationId xmlns:a16="http://schemas.microsoft.com/office/drawing/2014/main" id="{632C1AD2-7BF4-A671-F5CB-6A7E573352CB}"/>
                </a:ext>
              </a:extLst>
            </p:cNvPr>
            <p:cNvGrpSpPr/>
            <p:nvPr/>
          </p:nvGrpSpPr>
          <p:grpSpPr>
            <a:xfrm>
              <a:off x="1621326" y="3011660"/>
              <a:ext cx="642266" cy="563877"/>
              <a:chOff x="1621326" y="3011660"/>
              <a:chExt cx="642266" cy="563877"/>
            </a:xfrm>
          </p:grpSpPr>
          <p:pic>
            <p:nvPicPr>
              <p:cNvPr id="58" name="Picture 57">
                <a:extLst>
                  <a:ext uri="{FF2B5EF4-FFF2-40B4-BE49-F238E27FC236}">
                    <a16:creationId xmlns:a16="http://schemas.microsoft.com/office/drawing/2014/main" id="{E42C4EFE-8C0A-8F21-F5E5-E9207EF7ABCF}"/>
                  </a:ext>
                </a:extLst>
              </p:cNvPr>
              <p:cNvPicPr>
                <a:picLocks noChangeAspect="1"/>
              </p:cNvPicPr>
              <p:nvPr/>
            </p:nvPicPr>
            <p:blipFill>
              <a:blip r:embed="rId6"/>
              <a:stretch>
                <a:fillRect/>
              </a:stretch>
            </p:blipFill>
            <p:spPr>
              <a:xfrm>
                <a:off x="1635496" y="3011660"/>
                <a:ext cx="628096" cy="304627"/>
              </a:xfrm>
              <a:prstGeom prst="rect">
                <a:avLst/>
              </a:prstGeom>
            </p:spPr>
          </p:pic>
          <p:pic>
            <p:nvPicPr>
              <p:cNvPr id="59" name="Picture 58">
                <a:extLst>
                  <a:ext uri="{FF2B5EF4-FFF2-40B4-BE49-F238E27FC236}">
                    <a16:creationId xmlns:a16="http://schemas.microsoft.com/office/drawing/2014/main" id="{3B4F4813-728F-1D8E-E63D-12C48BB1F730}"/>
                  </a:ext>
                </a:extLst>
              </p:cNvPr>
              <p:cNvPicPr>
                <a:picLocks noChangeAspect="1"/>
              </p:cNvPicPr>
              <p:nvPr/>
            </p:nvPicPr>
            <p:blipFill>
              <a:blip r:embed="rId7"/>
              <a:stretch>
                <a:fillRect/>
              </a:stretch>
            </p:blipFill>
            <p:spPr>
              <a:xfrm>
                <a:off x="1621326" y="3304337"/>
                <a:ext cx="221908" cy="219890"/>
              </a:xfrm>
              <a:prstGeom prst="rect">
                <a:avLst/>
              </a:prstGeom>
            </p:spPr>
          </p:pic>
          <p:pic>
            <p:nvPicPr>
              <p:cNvPr id="60" name="Picture 59">
                <a:extLst>
                  <a:ext uri="{FF2B5EF4-FFF2-40B4-BE49-F238E27FC236}">
                    <a16:creationId xmlns:a16="http://schemas.microsoft.com/office/drawing/2014/main" id="{FCAE38EC-19DB-7EF6-29AF-B76C463836EC}"/>
                  </a:ext>
                </a:extLst>
              </p:cNvPr>
              <p:cNvPicPr>
                <a:picLocks noChangeAspect="1"/>
              </p:cNvPicPr>
              <p:nvPr/>
            </p:nvPicPr>
            <p:blipFill>
              <a:blip r:embed="rId8"/>
              <a:stretch>
                <a:fillRect/>
              </a:stretch>
            </p:blipFill>
            <p:spPr>
              <a:xfrm>
                <a:off x="1930648" y="3269769"/>
                <a:ext cx="283702" cy="305768"/>
              </a:xfrm>
              <a:prstGeom prst="rect">
                <a:avLst/>
              </a:prstGeom>
            </p:spPr>
          </p:pic>
        </p:grpSp>
        <p:sp>
          <p:nvSpPr>
            <p:cNvPr id="57" name="TextBox 56">
              <a:extLst>
                <a:ext uri="{FF2B5EF4-FFF2-40B4-BE49-F238E27FC236}">
                  <a16:creationId xmlns:a16="http://schemas.microsoft.com/office/drawing/2014/main" id="{458CF094-FDD4-834D-2AEA-DF513C82E056}"/>
                </a:ext>
              </a:extLst>
            </p:cNvPr>
            <p:cNvSpPr txBox="1"/>
            <p:nvPr/>
          </p:nvSpPr>
          <p:spPr>
            <a:xfrm>
              <a:off x="1517837" y="3575537"/>
              <a:ext cx="782714" cy="238575"/>
            </a:xfrm>
            <a:prstGeom prst="rect">
              <a:avLst/>
            </a:prstGeom>
            <a:noFill/>
          </p:spPr>
          <p:txBody>
            <a:bodyPr wrap="none" rtlCol="0">
              <a:spAutoFit/>
            </a:bodyPr>
            <a:lstStyle/>
            <a:p>
              <a:r>
                <a:rPr lang="en-US" sz="1467" dirty="0"/>
                <a:t>Monitoring</a:t>
              </a:r>
            </a:p>
          </p:txBody>
        </p:sp>
      </p:grpSp>
      <p:grpSp>
        <p:nvGrpSpPr>
          <p:cNvPr id="61" name="Group 60">
            <a:extLst>
              <a:ext uri="{FF2B5EF4-FFF2-40B4-BE49-F238E27FC236}">
                <a16:creationId xmlns:a16="http://schemas.microsoft.com/office/drawing/2014/main" id="{67FF9221-B273-7584-AD46-7D9715EC43F2}"/>
              </a:ext>
            </a:extLst>
          </p:cNvPr>
          <p:cNvGrpSpPr/>
          <p:nvPr/>
        </p:nvGrpSpPr>
        <p:grpSpPr>
          <a:xfrm>
            <a:off x="131234" y="1944914"/>
            <a:ext cx="1901127" cy="2130971"/>
            <a:chOff x="3501618" y="3479165"/>
            <a:chExt cx="1425845" cy="1598228"/>
          </a:xfrm>
        </p:grpSpPr>
        <p:grpSp>
          <p:nvGrpSpPr>
            <p:cNvPr id="62" name="Group 61">
              <a:extLst>
                <a:ext uri="{FF2B5EF4-FFF2-40B4-BE49-F238E27FC236}">
                  <a16:creationId xmlns:a16="http://schemas.microsoft.com/office/drawing/2014/main" id="{10CE51A1-540F-1790-DCDF-3EB2B1BA3B66}"/>
                </a:ext>
              </a:extLst>
            </p:cNvPr>
            <p:cNvGrpSpPr/>
            <p:nvPr/>
          </p:nvGrpSpPr>
          <p:grpSpPr>
            <a:xfrm>
              <a:off x="3501618" y="3479165"/>
              <a:ext cx="1425845" cy="1579050"/>
              <a:chOff x="108471" y="1499892"/>
              <a:chExt cx="1425845" cy="1579050"/>
            </a:xfrm>
          </p:grpSpPr>
          <p:grpSp>
            <p:nvGrpSpPr>
              <p:cNvPr id="66" name="Group 65">
                <a:extLst>
                  <a:ext uri="{FF2B5EF4-FFF2-40B4-BE49-F238E27FC236}">
                    <a16:creationId xmlns:a16="http://schemas.microsoft.com/office/drawing/2014/main" id="{00F227A2-F4F3-FA8D-A0C0-599051CFC6BF}"/>
                  </a:ext>
                </a:extLst>
              </p:cNvPr>
              <p:cNvGrpSpPr/>
              <p:nvPr/>
            </p:nvGrpSpPr>
            <p:grpSpPr>
              <a:xfrm>
                <a:off x="108471" y="1499892"/>
                <a:ext cx="1425845" cy="1579050"/>
                <a:chOff x="457200" y="2960574"/>
                <a:chExt cx="1425845" cy="1579050"/>
              </a:xfrm>
            </p:grpSpPr>
            <p:sp>
              <p:nvSpPr>
                <p:cNvPr id="71" name="Rectangle 70">
                  <a:extLst>
                    <a:ext uri="{FF2B5EF4-FFF2-40B4-BE49-F238E27FC236}">
                      <a16:creationId xmlns:a16="http://schemas.microsoft.com/office/drawing/2014/main" id="{14EA492D-047A-51E2-723E-1D775644E025}"/>
                    </a:ext>
                  </a:extLst>
                </p:cNvPr>
                <p:cNvSpPr/>
                <p:nvPr/>
              </p:nvSpPr>
              <p:spPr>
                <a:xfrm>
                  <a:off x="457200" y="2960574"/>
                  <a:ext cx="1425845" cy="1579050"/>
                </a:xfrm>
                <a:prstGeom prst="rect">
                  <a:avLst/>
                </a:prstGeom>
                <a:solidFill>
                  <a:srgbClr val="FDF3DA"/>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72" name="Picture 71">
                  <a:extLst>
                    <a:ext uri="{FF2B5EF4-FFF2-40B4-BE49-F238E27FC236}">
                      <a16:creationId xmlns:a16="http://schemas.microsoft.com/office/drawing/2014/main" id="{7D3106A7-4C51-C1CF-66CC-853286E01899}"/>
                    </a:ext>
                  </a:extLst>
                </p:cNvPr>
                <p:cNvPicPr>
                  <a:picLocks noChangeAspect="1"/>
                </p:cNvPicPr>
                <p:nvPr/>
              </p:nvPicPr>
              <p:blipFill>
                <a:blip r:embed="rId9"/>
                <a:stretch>
                  <a:fillRect/>
                </a:stretch>
              </p:blipFill>
              <p:spPr>
                <a:xfrm>
                  <a:off x="1142315" y="3177964"/>
                  <a:ext cx="569037" cy="340089"/>
                </a:xfrm>
                <a:prstGeom prst="rect">
                  <a:avLst/>
                </a:prstGeom>
              </p:spPr>
            </p:pic>
          </p:grpSp>
          <p:pic>
            <p:nvPicPr>
              <p:cNvPr id="67" name="Picture 66">
                <a:extLst>
                  <a:ext uri="{FF2B5EF4-FFF2-40B4-BE49-F238E27FC236}">
                    <a16:creationId xmlns:a16="http://schemas.microsoft.com/office/drawing/2014/main" id="{4FD3D04B-F76E-3E35-280E-F29476FFEDCF}"/>
                  </a:ext>
                </a:extLst>
              </p:cNvPr>
              <p:cNvPicPr>
                <a:picLocks noChangeAspect="1"/>
              </p:cNvPicPr>
              <p:nvPr/>
            </p:nvPicPr>
            <p:blipFill>
              <a:blip r:embed="rId10"/>
              <a:stretch>
                <a:fillRect/>
              </a:stretch>
            </p:blipFill>
            <p:spPr>
              <a:xfrm>
                <a:off x="214674" y="2209455"/>
                <a:ext cx="695852" cy="302417"/>
              </a:xfrm>
              <a:prstGeom prst="rect">
                <a:avLst/>
              </a:prstGeom>
            </p:spPr>
          </p:pic>
          <p:pic>
            <p:nvPicPr>
              <p:cNvPr id="68" name="Picture 67">
                <a:extLst>
                  <a:ext uri="{FF2B5EF4-FFF2-40B4-BE49-F238E27FC236}">
                    <a16:creationId xmlns:a16="http://schemas.microsoft.com/office/drawing/2014/main" id="{B8B6BD23-F395-E2B3-EF04-23C6917ADD08}"/>
                  </a:ext>
                </a:extLst>
              </p:cNvPr>
              <p:cNvPicPr>
                <a:picLocks noChangeAspect="1"/>
              </p:cNvPicPr>
              <p:nvPr/>
            </p:nvPicPr>
            <p:blipFill rotWithShape="1">
              <a:blip r:embed="rId11"/>
              <a:srcRect l="27446" r="27806"/>
              <a:stretch/>
            </p:blipFill>
            <p:spPr>
              <a:xfrm>
                <a:off x="160764" y="1499892"/>
                <a:ext cx="498362" cy="711530"/>
              </a:xfrm>
              <a:prstGeom prst="rect">
                <a:avLst/>
              </a:prstGeom>
            </p:spPr>
          </p:pic>
          <p:pic>
            <p:nvPicPr>
              <p:cNvPr id="69" name="Picture 68">
                <a:extLst>
                  <a:ext uri="{FF2B5EF4-FFF2-40B4-BE49-F238E27FC236}">
                    <a16:creationId xmlns:a16="http://schemas.microsoft.com/office/drawing/2014/main" id="{BB0F61F4-C5E0-9470-24C7-EB6E547F812C}"/>
                  </a:ext>
                </a:extLst>
              </p:cNvPr>
              <p:cNvPicPr>
                <a:picLocks noChangeAspect="1"/>
              </p:cNvPicPr>
              <p:nvPr/>
            </p:nvPicPr>
            <p:blipFill>
              <a:blip r:embed="rId12"/>
              <a:stretch>
                <a:fillRect/>
              </a:stretch>
            </p:blipFill>
            <p:spPr>
              <a:xfrm>
                <a:off x="948422" y="2507550"/>
                <a:ext cx="544617" cy="393566"/>
              </a:xfrm>
              <a:prstGeom prst="rect">
                <a:avLst/>
              </a:prstGeom>
            </p:spPr>
          </p:pic>
          <p:pic>
            <p:nvPicPr>
              <p:cNvPr id="70" name="Picture 69">
                <a:extLst>
                  <a:ext uri="{FF2B5EF4-FFF2-40B4-BE49-F238E27FC236}">
                    <a16:creationId xmlns:a16="http://schemas.microsoft.com/office/drawing/2014/main" id="{723D3C94-9C0D-4E6B-AD96-F0E7AB47778C}"/>
                  </a:ext>
                </a:extLst>
              </p:cNvPr>
              <p:cNvPicPr>
                <a:picLocks noChangeAspect="1"/>
              </p:cNvPicPr>
              <p:nvPr/>
            </p:nvPicPr>
            <p:blipFill>
              <a:blip r:embed="rId13"/>
              <a:stretch>
                <a:fillRect/>
              </a:stretch>
            </p:blipFill>
            <p:spPr>
              <a:xfrm>
                <a:off x="495452" y="2533363"/>
                <a:ext cx="318957" cy="386131"/>
              </a:xfrm>
              <a:prstGeom prst="rect">
                <a:avLst/>
              </a:prstGeom>
            </p:spPr>
          </p:pic>
        </p:grpSp>
        <p:grpSp>
          <p:nvGrpSpPr>
            <p:cNvPr id="63" name="Group 62">
              <a:extLst>
                <a:ext uri="{FF2B5EF4-FFF2-40B4-BE49-F238E27FC236}">
                  <a16:creationId xmlns:a16="http://schemas.microsoft.com/office/drawing/2014/main" id="{13F5EDC3-D915-2520-6FA3-FAD0563F0751}"/>
                </a:ext>
              </a:extLst>
            </p:cNvPr>
            <p:cNvGrpSpPr/>
            <p:nvPr/>
          </p:nvGrpSpPr>
          <p:grpSpPr>
            <a:xfrm>
              <a:off x="3870117" y="4838818"/>
              <a:ext cx="1022475" cy="238575"/>
              <a:chOff x="475191" y="2866902"/>
              <a:chExt cx="1022475" cy="238575"/>
            </a:xfrm>
          </p:grpSpPr>
          <p:sp>
            <p:nvSpPr>
              <p:cNvPr id="64" name="TextBox 63">
                <a:extLst>
                  <a:ext uri="{FF2B5EF4-FFF2-40B4-BE49-F238E27FC236}">
                    <a16:creationId xmlns:a16="http://schemas.microsoft.com/office/drawing/2014/main" id="{CAF66E7F-A431-7F14-0E80-3EEB34F1B45A}"/>
                  </a:ext>
                </a:extLst>
              </p:cNvPr>
              <p:cNvSpPr txBox="1"/>
              <p:nvPr/>
            </p:nvSpPr>
            <p:spPr>
              <a:xfrm>
                <a:off x="840322" y="2888572"/>
                <a:ext cx="657344" cy="207749"/>
              </a:xfrm>
              <a:prstGeom prst="rect">
                <a:avLst/>
              </a:prstGeom>
              <a:noFill/>
            </p:spPr>
            <p:txBody>
              <a:bodyPr wrap="none" rtlCol="0">
                <a:spAutoFit/>
              </a:bodyPr>
              <a:lstStyle/>
              <a:p>
                <a:r>
                  <a:rPr lang="en-US" sz="1200" dirty="0"/>
                  <a:t>CloudFront</a:t>
                </a:r>
              </a:p>
            </p:txBody>
          </p:sp>
          <p:sp>
            <p:nvSpPr>
              <p:cNvPr id="65" name="TextBox 64">
                <a:extLst>
                  <a:ext uri="{FF2B5EF4-FFF2-40B4-BE49-F238E27FC236}">
                    <a16:creationId xmlns:a16="http://schemas.microsoft.com/office/drawing/2014/main" id="{C14BBD2E-92F5-B890-4392-152E33EBA98D}"/>
                  </a:ext>
                </a:extLst>
              </p:cNvPr>
              <p:cNvSpPr txBox="1"/>
              <p:nvPr/>
            </p:nvSpPr>
            <p:spPr>
              <a:xfrm>
                <a:off x="475191" y="2866902"/>
                <a:ext cx="274355" cy="238575"/>
              </a:xfrm>
              <a:prstGeom prst="rect">
                <a:avLst/>
              </a:prstGeom>
              <a:noFill/>
            </p:spPr>
            <p:txBody>
              <a:bodyPr wrap="none" rtlCol="0">
                <a:spAutoFit/>
              </a:bodyPr>
              <a:lstStyle/>
              <a:p>
                <a:r>
                  <a:rPr lang="en-US" sz="1467" dirty="0"/>
                  <a:t>S3</a:t>
                </a:r>
              </a:p>
            </p:txBody>
          </p:sp>
        </p:grpSp>
      </p:grpSp>
    </p:spTree>
    <p:extLst>
      <p:ext uri="{BB962C8B-B14F-4D97-AF65-F5344CB8AC3E}">
        <p14:creationId xmlns:p14="http://schemas.microsoft.com/office/powerpoint/2010/main" val="3682662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7"/>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4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6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8"/>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19" grpId="0" animBg="1"/>
      <p:bldP spid="21" grpId="0" animBg="1"/>
      <p:bldP spid="22" grpId="0" animBg="1"/>
      <p:bldP spid="23" grpId="0" animBg="1"/>
      <p:bldP spid="25" grpId="0"/>
      <p:bldP spid="28" grpId="0" animBg="1"/>
      <p:bldP spid="31" grpId="0"/>
      <p:bldP spid="32" grpId="0" animBg="1"/>
      <p:bldP spid="24" grpId="0" animBg="1"/>
      <p:bldP spid="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45E8172C-34D3-5E44-BB50-548B58DE073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0234" y="3831222"/>
            <a:ext cx="4558422" cy="583068"/>
          </a:xfrm>
          <a:prstGeom prst="rect">
            <a:avLst/>
          </a:prstGeom>
          <a:ln>
            <a:noFill/>
          </a:ln>
          <a:effectLst>
            <a:outerShdw blurRad="292100" dist="139700" dir="2700000" algn="tl" rotWithShape="0">
              <a:srgbClr val="333333">
                <a:alpha val="65000"/>
              </a:srgbClr>
            </a:outerShdw>
          </a:effectLst>
        </p:spPr>
      </p:pic>
      <p:pic>
        <p:nvPicPr>
          <p:cNvPr id="18" name="Picture 17">
            <a:extLst>
              <a:ext uri="{FF2B5EF4-FFF2-40B4-BE49-F238E27FC236}">
                <a16:creationId xmlns:a16="http://schemas.microsoft.com/office/drawing/2014/main" id="{F51D8733-6236-E148-966F-F90694C6F9C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590" y="1438295"/>
            <a:ext cx="4371540" cy="2365077"/>
          </a:xfrm>
          <a:prstGeom prst="rect">
            <a:avLst/>
          </a:prstGeom>
        </p:spPr>
      </p:pic>
      <p:sp>
        <p:nvSpPr>
          <p:cNvPr id="2" name="Title 1">
            <a:extLst>
              <a:ext uri="{FF2B5EF4-FFF2-40B4-BE49-F238E27FC236}">
                <a16:creationId xmlns:a16="http://schemas.microsoft.com/office/drawing/2014/main" id="{B2AE5A57-C0C4-F24D-84AB-D2858A2419BE}"/>
              </a:ext>
            </a:extLst>
          </p:cNvPr>
          <p:cNvSpPr>
            <a:spLocks noGrp="1"/>
          </p:cNvSpPr>
          <p:nvPr>
            <p:ph type="title"/>
          </p:nvPr>
        </p:nvSpPr>
        <p:spPr>
          <a:xfrm>
            <a:off x="192038" y="294731"/>
            <a:ext cx="11655564" cy="844104"/>
          </a:xfrm>
        </p:spPr>
        <p:txBody>
          <a:bodyPr/>
          <a:lstStyle/>
          <a:p>
            <a:r>
              <a:rPr lang="en-US" sz="2799" dirty="0"/>
              <a:t>Spack relies on cloud CI to ensure that builds continue working</a:t>
            </a:r>
          </a:p>
        </p:txBody>
      </p:sp>
      <p:grpSp>
        <p:nvGrpSpPr>
          <p:cNvPr id="20" name="Group 19">
            <a:extLst>
              <a:ext uri="{FF2B5EF4-FFF2-40B4-BE49-F238E27FC236}">
                <a16:creationId xmlns:a16="http://schemas.microsoft.com/office/drawing/2014/main" id="{08B5ECE7-5053-1149-85C7-B4B85CD9AFBB}"/>
              </a:ext>
            </a:extLst>
          </p:cNvPr>
          <p:cNvGrpSpPr/>
          <p:nvPr/>
        </p:nvGrpSpPr>
        <p:grpSpPr>
          <a:xfrm>
            <a:off x="6571665" y="2261889"/>
            <a:ext cx="2556679" cy="821906"/>
            <a:chOff x="6571786" y="2261585"/>
            <a:chExt cx="2557345" cy="822121"/>
          </a:xfrm>
        </p:grpSpPr>
        <p:sp>
          <p:nvSpPr>
            <p:cNvPr id="9" name="Down Arrow 8">
              <a:extLst>
                <a:ext uri="{FF2B5EF4-FFF2-40B4-BE49-F238E27FC236}">
                  <a16:creationId xmlns:a16="http://schemas.microsoft.com/office/drawing/2014/main" id="{9B958AE9-77A4-1540-85B9-252B783B267E}"/>
                </a:ext>
              </a:extLst>
            </p:cNvPr>
            <p:cNvSpPr/>
            <p:nvPr/>
          </p:nvSpPr>
          <p:spPr>
            <a:xfrm rot="16200000">
              <a:off x="7608143" y="1225228"/>
              <a:ext cx="484632" cy="2557345"/>
            </a:xfrm>
            <a:prstGeom prst="downArrow">
              <a:avLst/>
            </a:prstGeom>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182832" tIns="182832" rIns="182832" bIns="182832" numCol="1" spcCol="0" rtlCol="0" fromWordArt="0" anchor="ctr" anchorCtr="0" forceAA="0" compatLnSpc="1">
              <a:prstTxWarp prst="textNoShape">
                <a:avLst/>
              </a:prstTxWarp>
              <a:noAutofit/>
            </a:bodyPr>
            <a:lstStyle/>
            <a:p>
              <a:pPr defTabSz="1218774">
                <a:lnSpc>
                  <a:spcPct val="90000"/>
                </a:lnSpc>
                <a:defRPr/>
              </a:pPr>
              <a:endParaRPr lang="en-US" sz="1400" dirty="0">
                <a:solidFill>
                  <a:prstClr val="black"/>
                </a:solidFill>
                <a:latin typeface="Arial"/>
              </a:endParaRPr>
            </a:p>
          </p:txBody>
        </p:sp>
        <p:sp>
          <p:nvSpPr>
            <p:cNvPr id="3" name="TextBox 2">
              <a:extLst>
                <a:ext uri="{FF2B5EF4-FFF2-40B4-BE49-F238E27FC236}">
                  <a16:creationId xmlns:a16="http://schemas.microsoft.com/office/drawing/2014/main" id="{1432F1BB-D307-E34E-8CD5-0601CA4E746D}"/>
                </a:ext>
              </a:extLst>
            </p:cNvPr>
            <p:cNvSpPr txBox="1"/>
            <p:nvPr/>
          </p:nvSpPr>
          <p:spPr>
            <a:xfrm>
              <a:off x="6968275" y="2622041"/>
              <a:ext cx="1659429" cy="461665"/>
            </a:xfrm>
            <a:prstGeom prst="rect">
              <a:avLst/>
            </a:prstGeom>
            <a:noFill/>
          </p:spPr>
          <p:txBody>
            <a:bodyPr wrap="none" rtlCol="0">
              <a:spAutoFit/>
            </a:bodyPr>
            <a:lstStyle/>
            <a:p>
              <a:pPr defTabSz="1218774">
                <a:defRPr/>
              </a:pPr>
              <a:r>
                <a:rPr lang="en-US" sz="2399" b="1" dirty="0">
                  <a:solidFill>
                    <a:prstClr val="black"/>
                  </a:solidFill>
                  <a:latin typeface="Monaco" pitchFamily="2" charset="77"/>
                </a:rPr>
                <a:t>spack ci</a:t>
              </a:r>
            </a:p>
          </p:txBody>
        </p:sp>
      </p:grpSp>
      <p:grpSp>
        <p:nvGrpSpPr>
          <p:cNvPr id="12" name="Group 11">
            <a:extLst>
              <a:ext uri="{FF2B5EF4-FFF2-40B4-BE49-F238E27FC236}">
                <a16:creationId xmlns:a16="http://schemas.microsoft.com/office/drawing/2014/main" id="{D2454968-690E-0346-81B0-B2C2B986F652}"/>
              </a:ext>
            </a:extLst>
          </p:cNvPr>
          <p:cNvGrpSpPr/>
          <p:nvPr/>
        </p:nvGrpSpPr>
        <p:grpSpPr>
          <a:xfrm>
            <a:off x="508048" y="1315988"/>
            <a:ext cx="3183583" cy="1107739"/>
            <a:chOff x="506591" y="1315435"/>
            <a:chExt cx="3184412" cy="1108026"/>
          </a:xfrm>
        </p:grpSpPr>
        <p:sp>
          <p:nvSpPr>
            <p:cNvPr id="19" name="TextBox 18">
              <a:extLst>
                <a:ext uri="{FF2B5EF4-FFF2-40B4-BE49-F238E27FC236}">
                  <a16:creationId xmlns:a16="http://schemas.microsoft.com/office/drawing/2014/main" id="{B6335D2C-7932-B546-A01A-3D770BA556E7}"/>
                </a:ext>
              </a:extLst>
            </p:cNvPr>
            <p:cNvSpPr txBox="1"/>
            <p:nvPr/>
          </p:nvSpPr>
          <p:spPr>
            <a:xfrm>
              <a:off x="1011045" y="1315435"/>
              <a:ext cx="2679958" cy="1108026"/>
            </a:xfrm>
            <a:prstGeom prst="rect">
              <a:avLst/>
            </a:prstGeom>
            <a:noFill/>
          </p:spPr>
          <p:txBody>
            <a:bodyPr wrap="none" rtlCol="0">
              <a:spAutoFit/>
            </a:bodyPr>
            <a:lstStyle/>
            <a:p>
              <a:pPr defTabSz="609387">
                <a:defRPr/>
              </a:pPr>
              <a:r>
                <a:rPr lang="en-US" sz="2399" dirty="0">
                  <a:solidFill>
                    <a:prstClr val="black"/>
                  </a:solidFill>
                  <a:latin typeface="Calibri" panose="020F0502020204030204"/>
                </a:rPr>
                <a:t>Spack Contributions</a:t>
              </a:r>
            </a:p>
            <a:p>
              <a:pPr defTabSz="609387">
                <a:defRPr/>
              </a:pPr>
              <a:r>
                <a:rPr lang="en-US" sz="2399" dirty="0">
                  <a:solidFill>
                    <a:prstClr val="black"/>
                  </a:solidFill>
                  <a:latin typeface="Calibri" panose="020F0502020204030204"/>
                </a:rPr>
                <a:t>on GitHub</a:t>
              </a:r>
              <a:br>
                <a:rPr lang="en-US" sz="2399" dirty="0">
                  <a:solidFill>
                    <a:prstClr val="black"/>
                  </a:solidFill>
                  <a:latin typeface="Calibri" panose="020F0502020204030204"/>
                </a:rPr>
              </a:br>
              <a:r>
                <a:rPr lang="en-US" dirty="0">
                  <a:solidFill>
                    <a:prstClr val="black"/>
                  </a:solidFill>
                  <a:latin typeface="Calibri" panose="020F0502020204030204"/>
                </a:rPr>
                <a:t>(over 1,000 contributors)</a:t>
              </a:r>
              <a:endParaRPr lang="en-US" sz="2399" dirty="0">
                <a:solidFill>
                  <a:prstClr val="black"/>
                </a:solidFill>
                <a:latin typeface="Calibri" panose="020F0502020204030204"/>
              </a:endParaRPr>
            </a:p>
          </p:txBody>
        </p:sp>
        <p:pic>
          <p:nvPicPr>
            <p:cNvPr id="13" name="Picture 12" descr="gh-logo.pdf">
              <a:extLst>
                <a:ext uri="{FF2B5EF4-FFF2-40B4-BE49-F238E27FC236}">
                  <a16:creationId xmlns:a16="http://schemas.microsoft.com/office/drawing/2014/main" id="{6931C353-B7C7-B445-823C-E962BBC7322F}"/>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06591" y="1683241"/>
              <a:ext cx="588564" cy="583576"/>
            </a:xfrm>
            <a:prstGeom prst="rect">
              <a:avLst/>
            </a:prstGeom>
          </p:spPr>
        </p:pic>
      </p:grpSp>
      <p:grpSp>
        <p:nvGrpSpPr>
          <p:cNvPr id="37" name="Group 36">
            <a:extLst>
              <a:ext uri="{FF2B5EF4-FFF2-40B4-BE49-F238E27FC236}">
                <a16:creationId xmlns:a16="http://schemas.microsoft.com/office/drawing/2014/main" id="{D6A34657-8FC6-364B-A103-50F0FFE37DA1}"/>
              </a:ext>
            </a:extLst>
          </p:cNvPr>
          <p:cNvGrpSpPr/>
          <p:nvPr/>
        </p:nvGrpSpPr>
        <p:grpSpPr>
          <a:xfrm>
            <a:off x="3707788" y="1304920"/>
            <a:ext cx="3758515" cy="3237542"/>
            <a:chOff x="3707163" y="1304366"/>
            <a:chExt cx="3759495" cy="3238384"/>
          </a:xfrm>
        </p:grpSpPr>
        <p:grpSp>
          <p:nvGrpSpPr>
            <p:cNvPr id="17" name="Group 16">
              <a:extLst>
                <a:ext uri="{FF2B5EF4-FFF2-40B4-BE49-F238E27FC236}">
                  <a16:creationId xmlns:a16="http://schemas.microsoft.com/office/drawing/2014/main" id="{829ABA4D-77A3-3445-958E-D5FB8EAF465A}"/>
                </a:ext>
              </a:extLst>
            </p:cNvPr>
            <p:cNvGrpSpPr/>
            <p:nvPr/>
          </p:nvGrpSpPr>
          <p:grpSpPr>
            <a:xfrm>
              <a:off x="5118028" y="1904997"/>
              <a:ext cx="1581466" cy="2637753"/>
              <a:chOff x="5118028" y="1904997"/>
              <a:chExt cx="1581466" cy="2637753"/>
            </a:xfrm>
          </p:grpSpPr>
          <p:pic>
            <p:nvPicPr>
              <p:cNvPr id="4" name="Picture 3" descr="A screenshot of text&#10;&#10;Description automatically generated">
                <a:extLst>
                  <a:ext uri="{FF2B5EF4-FFF2-40B4-BE49-F238E27FC236}">
                    <a16:creationId xmlns:a16="http://schemas.microsoft.com/office/drawing/2014/main" id="{B5B2725D-50D8-1C4C-9B10-777545D7118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118028" y="1904997"/>
                <a:ext cx="1581466" cy="1681993"/>
              </a:xfrm>
              <a:prstGeom prst="rect">
                <a:avLst/>
              </a:prstGeom>
              <a:ln>
                <a:noFill/>
              </a:ln>
              <a:effectLst>
                <a:outerShdw blurRad="292100" dist="139700" dir="2700000" algn="tl" rotWithShape="0">
                  <a:srgbClr val="333333">
                    <a:alpha val="65000"/>
                  </a:srgbClr>
                </a:outerShdw>
              </a:effectLst>
            </p:spPr>
          </p:pic>
          <p:sp>
            <p:nvSpPr>
              <p:cNvPr id="15" name="TextBox 14">
                <a:extLst>
                  <a:ext uri="{FF2B5EF4-FFF2-40B4-BE49-F238E27FC236}">
                    <a16:creationId xmlns:a16="http://schemas.microsoft.com/office/drawing/2014/main" id="{55510BA7-C1A6-6746-B7EA-AC95601E19D7}"/>
                  </a:ext>
                </a:extLst>
              </p:cNvPr>
              <p:cNvSpPr txBox="1"/>
              <p:nvPr/>
            </p:nvSpPr>
            <p:spPr>
              <a:xfrm>
                <a:off x="5289768" y="3674594"/>
                <a:ext cx="1408253" cy="868156"/>
              </a:xfrm>
              <a:prstGeom prst="rect">
                <a:avLst/>
              </a:prstGeom>
              <a:noFill/>
            </p:spPr>
            <p:txBody>
              <a:bodyPr wrap="none" rtlCol="0">
                <a:spAutoFit/>
              </a:bodyPr>
              <a:lstStyle/>
              <a:p>
                <a:pPr algn="ctr" defTabSz="1218774">
                  <a:lnSpc>
                    <a:spcPct val="90000"/>
                  </a:lnSpc>
                  <a:defRPr/>
                </a:pPr>
                <a:r>
                  <a:rPr lang="en-US" sz="1400" dirty="0">
                    <a:solidFill>
                      <a:prstClr val="black"/>
                    </a:solidFill>
                    <a:latin typeface="Monaco" pitchFamily="2" charset="77"/>
                  </a:rPr>
                  <a:t>spack.yaml</a:t>
                </a:r>
                <a:br>
                  <a:rPr lang="en-US" sz="1400" dirty="0">
                    <a:solidFill>
                      <a:prstClr val="black"/>
                    </a:solidFill>
                    <a:latin typeface="Monaco" pitchFamily="2" charset="77"/>
                    <a:cs typeface="Arabic Typesetting" panose="020F0502020204030204" pitchFamily="34" charset="0"/>
                  </a:rPr>
                </a:br>
                <a:r>
                  <a:rPr lang="en-US" sz="1400" dirty="0">
                    <a:solidFill>
                      <a:prstClr val="black"/>
                    </a:solidFill>
                    <a:cs typeface="Arabic Typesetting" panose="020F0502020204030204" pitchFamily="34" charset="0"/>
                  </a:rPr>
                  <a:t>configurations</a:t>
                </a:r>
              </a:p>
              <a:p>
                <a:pPr algn="ctr" defTabSz="1218774">
                  <a:lnSpc>
                    <a:spcPct val="90000"/>
                  </a:lnSpc>
                  <a:defRPr/>
                </a:pPr>
                <a:r>
                  <a:rPr lang="en-US" sz="1400" dirty="0">
                    <a:solidFill>
                      <a:prstClr val="black"/>
                    </a:solidFill>
                    <a:cs typeface="Arabic Typesetting" panose="020F0502020204030204" pitchFamily="34" charset="0"/>
                  </a:rPr>
                  <a:t>(E4S, SDKs, AWS,</a:t>
                </a:r>
                <a:br>
                  <a:rPr lang="en-US" sz="1400" dirty="0">
                    <a:solidFill>
                      <a:prstClr val="black"/>
                    </a:solidFill>
                    <a:cs typeface="Arabic Typesetting" panose="020F0502020204030204" pitchFamily="34" charset="0"/>
                  </a:rPr>
                </a:br>
                <a:r>
                  <a:rPr lang="en-US" sz="1400" dirty="0">
                    <a:solidFill>
                      <a:prstClr val="black"/>
                    </a:solidFill>
                    <a:cs typeface="Arabic Typesetting" panose="020F0502020204030204" pitchFamily="34" charset="0"/>
                  </a:rPr>
                  <a:t>others)</a:t>
                </a:r>
              </a:p>
            </p:txBody>
          </p:sp>
        </p:grpSp>
        <p:grpSp>
          <p:nvGrpSpPr>
            <p:cNvPr id="14" name="Group 13">
              <a:extLst>
                <a:ext uri="{FF2B5EF4-FFF2-40B4-BE49-F238E27FC236}">
                  <a16:creationId xmlns:a16="http://schemas.microsoft.com/office/drawing/2014/main" id="{F5550925-D964-C148-B7E3-9C7528F0813D}"/>
                </a:ext>
              </a:extLst>
            </p:cNvPr>
            <p:cNvGrpSpPr/>
            <p:nvPr/>
          </p:nvGrpSpPr>
          <p:grpSpPr>
            <a:xfrm>
              <a:off x="3707163" y="1304366"/>
              <a:ext cx="3759495" cy="611269"/>
              <a:chOff x="3707163" y="1304366"/>
              <a:chExt cx="3759495" cy="611269"/>
            </a:xfrm>
          </p:grpSpPr>
          <p:sp>
            <p:nvSpPr>
              <p:cNvPr id="7" name="Down Arrow 6">
                <a:extLst>
                  <a:ext uri="{FF2B5EF4-FFF2-40B4-BE49-F238E27FC236}">
                    <a16:creationId xmlns:a16="http://schemas.microsoft.com/office/drawing/2014/main" id="{FC5FBC14-116A-A64D-9320-EA3DC9EA21E5}"/>
                  </a:ext>
                </a:extLst>
              </p:cNvPr>
              <p:cNvSpPr/>
              <p:nvPr/>
            </p:nvSpPr>
            <p:spPr>
              <a:xfrm rot="16200000">
                <a:off x="4076523" y="992381"/>
                <a:ext cx="484632" cy="1223352"/>
              </a:xfrm>
              <a:prstGeom prst="downArrow">
                <a:avLst/>
              </a:prstGeom>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182832" tIns="182832" rIns="182832" bIns="182832" numCol="1" spcCol="0" rtlCol="0" fromWordArt="0" anchor="ctr" anchorCtr="0" forceAA="0" compatLnSpc="1">
                <a:prstTxWarp prst="textNoShape">
                  <a:avLst/>
                </a:prstTxWarp>
                <a:noAutofit/>
              </a:bodyPr>
              <a:lstStyle/>
              <a:p>
                <a:pPr defTabSz="1218774">
                  <a:lnSpc>
                    <a:spcPct val="90000"/>
                  </a:lnSpc>
                  <a:defRPr/>
                </a:pPr>
                <a:endParaRPr lang="en-US" sz="1400" dirty="0">
                  <a:solidFill>
                    <a:prstClr val="black"/>
                  </a:solidFill>
                  <a:latin typeface="Arial"/>
                </a:endParaRPr>
              </a:p>
            </p:txBody>
          </p:sp>
          <p:grpSp>
            <p:nvGrpSpPr>
              <p:cNvPr id="8" name="Group 7">
                <a:extLst>
                  <a:ext uri="{FF2B5EF4-FFF2-40B4-BE49-F238E27FC236}">
                    <a16:creationId xmlns:a16="http://schemas.microsoft.com/office/drawing/2014/main" id="{E5A8DBFB-2DF6-154B-A036-AD9ACEF9EBB0}"/>
                  </a:ext>
                </a:extLst>
              </p:cNvPr>
              <p:cNvGrpSpPr/>
              <p:nvPr/>
            </p:nvGrpSpPr>
            <p:grpSpPr>
              <a:xfrm>
                <a:off x="5128450" y="1304366"/>
                <a:ext cx="2338208" cy="611269"/>
                <a:chOff x="3838903" y="1613696"/>
                <a:chExt cx="1753656" cy="458452"/>
              </a:xfrm>
            </p:grpSpPr>
            <p:pic>
              <p:nvPicPr>
                <p:cNvPr id="5" name="Picture 4">
                  <a:extLst>
                    <a:ext uri="{FF2B5EF4-FFF2-40B4-BE49-F238E27FC236}">
                      <a16:creationId xmlns:a16="http://schemas.microsoft.com/office/drawing/2014/main" id="{2BFFD128-E802-284E-918F-5E33F4989AB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838903" y="1613696"/>
                  <a:ext cx="495204" cy="458452"/>
                </a:xfrm>
                <a:prstGeom prst="rect">
                  <a:avLst/>
                </a:prstGeom>
                <a:effectLst>
                  <a:outerShdw blurRad="50800" dist="38100" dir="2700000" algn="tl" rotWithShape="0">
                    <a:prstClr val="black">
                      <a:alpha val="40000"/>
                    </a:prstClr>
                  </a:outerShdw>
                </a:effectLst>
              </p:spPr>
            </p:pic>
            <p:sp>
              <p:nvSpPr>
                <p:cNvPr id="6" name="TextBox 5">
                  <a:extLst>
                    <a:ext uri="{FF2B5EF4-FFF2-40B4-BE49-F238E27FC236}">
                      <a16:creationId xmlns:a16="http://schemas.microsoft.com/office/drawing/2014/main" id="{6F2B6F6F-F431-6F4E-A800-BEEDD07BF476}"/>
                    </a:ext>
                  </a:extLst>
                </p:cNvPr>
                <p:cNvSpPr txBox="1"/>
                <p:nvPr/>
              </p:nvSpPr>
              <p:spPr>
                <a:xfrm>
                  <a:off x="4335637" y="1712816"/>
                  <a:ext cx="1256922" cy="276975"/>
                </a:xfrm>
                <a:prstGeom prst="rect">
                  <a:avLst/>
                </a:prstGeom>
                <a:noFill/>
              </p:spPr>
              <p:txBody>
                <a:bodyPr wrap="none" rtlCol="0">
                  <a:spAutoFit/>
                </a:bodyPr>
                <a:lstStyle/>
                <a:p>
                  <a:pPr defTabSz="1218774">
                    <a:lnSpc>
                      <a:spcPct val="90000"/>
                    </a:lnSpc>
                    <a:defRPr/>
                  </a:pPr>
                  <a:r>
                    <a:rPr lang="en-US" sz="1999" dirty="0">
                      <a:solidFill>
                        <a:prstClr val="black"/>
                      </a:solidFill>
                    </a:rPr>
                    <a:t>gitlab.spack.io</a:t>
                  </a:r>
                  <a:endParaRPr lang="en-US" sz="2799" dirty="0">
                    <a:solidFill>
                      <a:prstClr val="black"/>
                    </a:solidFill>
                  </a:endParaRPr>
                </a:p>
              </p:txBody>
            </p:sp>
          </p:grpSp>
        </p:grpSp>
      </p:grpSp>
      <p:grpSp>
        <p:nvGrpSpPr>
          <p:cNvPr id="21" name="Group 20">
            <a:extLst>
              <a:ext uri="{FF2B5EF4-FFF2-40B4-BE49-F238E27FC236}">
                <a16:creationId xmlns:a16="http://schemas.microsoft.com/office/drawing/2014/main" id="{25502F08-7C6E-B246-8307-73A987178499}"/>
              </a:ext>
            </a:extLst>
          </p:cNvPr>
          <p:cNvGrpSpPr/>
          <p:nvPr/>
        </p:nvGrpSpPr>
        <p:grpSpPr>
          <a:xfrm>
            <a:off x="647932" y="3309287"/>
            <a:ext cx="10986936" cy="1814280"/>
            <a:chOff x="646513" y="3309256"/>
            <a:chExt cx="10989798" cy="1814752"/>
          </a:xfrm>
        </p:grpSpPr>
        <p:sp>
          <p:nvSpPr>
            <p:cNvPr id="22" name="U-Turn Arrow 21">
              <a:extLst>
                <a:ext uri="{FF2B5EF4-FFF2-40B4-BE49-F238E27FC236}">
                  <a16:creationId xmlns:a16="http://schemas.microsoft.com/office/drawing/2014/main" id="{924E982C-0A59-D849-870A-4C3DA77778D8}"/>
                </a:ext>
              </a:extLst>
            </p:cNvPr>
            <p:cNvSpPr/>
            <p:nvPr/>
          </p:nvSpPr>
          <p:spPr>
            <a:xfrm flipH="1" flipV="1">
              <a:off x="646513" y="3309256"/>
              <a:ext cx="10989798" cy="1814752"/>
            </a:xfrm>
            <a:prstGeom prst="uturnArrow">
              <a:avLst>
                <a:gd name="adj1" fmla="val 12003"/>
                <a:gd name="adj2" fmla="val 11748"/>
                <a:gd name="adj3" fmla="val 13349"/>
                <a:gd name="adj4" fmla="val 50000"/>
                <a:gd name="adj5" fmla="val 33895"/>
              </a:avLst>
            </a:prstGeom>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243777" tIns="243777" rIns="243777" bIns="243777" numCol="1" spcCol="0" rtlCol="0" fromWordArt="0" anchor="ctr" anchorCtr="0" forceAA="0" compatLnSpc="1">
              <a:prstTxWarp prst="textNoShape">
                <a:avLst/>
              </a:prstTxWarp>
              <a:noAutofit/>
            </a:bodyPr>
            <a:lstStyle/>
            <a:p>
              <a:pPr defTabSz="1218774">
                <a:lnSpc>
                  <a:spcPct val="90000"/>
                </a:lnSpc>
                <a:defRPr/>
              </a:pPr>
              <a:endParaRPr lang="en-US" sz="2399" dirty="0">
                <a:solidFill>
                  <a:prstClr val="black"/>
                </a:solidFill>
                <a:latin typeface="Arial"/>
              </a:endParaRPr>
            </a:p>
          </p:txBody>
        </p:sp>
        <p:sp>
          <p:nvSpPr>
            <p:cNvPr id="16" name="TextBox 15">
              <a:extLst>
                <a:ext uri="{FF2B5EF4-FFF2-40B4-BE49-F238E27FC236}">
                  <a16:creationId xmlns:a16="http://schemas.microsoft.com/office/drawing/2014/main" id="{B350F9BF-E7B5-D547-BE7F-D520AE48141B}"/>
                </a:ext>
              </a:extLst>
            </p:cNvPr>
            <p:cNvSpPr txBox="1"/>
            <p:nvPr/>
          </p:nvSpPr>
          <p:spPr>
            <a:xfrm>
              <a:off x="7302687" y="3743813"/>
              <a:ext cx="2790658" cy="674206"/>
            </a:xfrm>
            <a:prstGeom prst="rect">
              <a:avLst/>
            </a:prstGeom>
            <a:noFill/>
          </p:spPr>
          <p:txBody>
            <a:bodyPr wrap="none" rtlCol="0">
              <a:spAutoFit/>
            </a:bodyPr>
            <a:lstStyle/>
            <a:p>
              <a:pPr defTabSz="1218774">
                <a:lnSpc>
                  <a:spcPct val="90000"/>
                </a:lnSpc>
                <a:defRPr/>
              </a:pPr>
              <a:r>
                <a:rPr lang="en-US" sz="1400" dirty="0">
                  <a:solidFill>
                    <a:prstClr val="black"/>
                  </a:solidFill>
                </a:rPr>
                <a:t>GitLab CI builds (changed) packages</a:t>
              </a:r>
            </a:p>
            <a:p>
              <a:pPr marL="380867" indent="-380867" defTabSz="1218774">
                <a:lnSpc>
                  <a:spcPct val="90000"/>
                </a:lnSpc>
                <a:buFont typeface="Arial" panose="020B0604020202020204" pitchFamily="34" charset="0"/>
                <a:buChar char="•"/>
                <a:defRPr/>
              </a:pPr>
              <a:r>
                <a:rPr lang="en-US" sz="1400" dirty="0">
                  <a:solidFill>
                    <a:prstClr val="black"/>
                  </a:solidFill>
                </a:rPr>
                <a:t>On every pull request</a:t>
              </a:r>
            </a:p>
            <a:p>
              <a:pPr marL="380867" indent="-380867" defTabSz="1218774">
                <a:lnSpc>
                  <a:spcPct val="90000"/>
                </a:lnSpc>
                <a:buFont typeface="Arial" panose="020B0604020202020204" pitchFamily="34" charset="0"/>
                <a:buChar char="•"/>
                <a:defRPr/>
              </a:pPr>
              <a:r>
                <a:rPr lang="en-US" sz="1400" dirty="0">
                  <a:solidFill>
                    <a:prstClr val="black"/>
                  </a:solidFill>
                </a:rPr>
                <a:t>On every release branch</a:t>
              </a:r>
            </a:p>
          </p:txBody>
        </p:sp>
      </p:grpSp>
      <p:grpSp>
        <p:nvGrpSpPr>
          <p:cNvPr id="10" name="Group 9">
            <a:extLst>
              <a:ext uri="{FF2B5EF4-FFF2-40B4-BE49-F238E27FC236}">
                <a16:creationId xmlns:a16="http://schemas.microsoft.com/office/drawing/2014/main" id="{DF981532-F245-9A4F-9D0E-6429F646B66B}"/>
              </a:ext>
            </a:extLst>
          </p:cNvPr>
          <p:cNvGrpSpPr/>
          <p:nvPr/>
        </p:nvGrpSpPr>
        <p:grpSpPr>
          <a:xfrm>
            <a:off x="9269299" y="1256332"/>
            <a:ext cx="2921115" cy="1983188"/>
            <a:chOff x="9270124" y="1255766"/>
            <a:chExt cx="2921876" cy="1983703"/>
          </a:xfrm>
        </p:grpSpPr>
        <p:grpSp>
          <p:nvGrpSpPr>
            <p:cNvPr id="24" name="Group 23">
              <a:extLst>
                <a:ext uri="{FF2B5EF4-FFF2-40B4-BE49-F238E27FC236}">
                  <a16:creationId xmlns:a16="http://schemas.microsoft.com/office/drawing/2014/main" id="{4EDDE5CC-0FD6-0743-A905-2D234C7FE86C}"/>
                </a:ext>
              </a:extLst>
            </p:cNvPr>
            <p:cNvGrpSpPr/>
            <p:nvPr/>
          </p:nvGrpSpPr>
          <p:grpSpPr>
            <a:xfrm>
              <a:off x="9270124" y="1255766"/>
              <a:ext cx="2829914" cy="569769"/>
              <a:chOff x="4105835" y="4222616"/>
              <a:chExt cx="4067503" cy="818941"/>
            </a:xfrm>
          </p:grpSpPr>
          <p:grpSp>
            <p:nvGrpSpPr>
              <p:cNvPr id="25" name="Group 24">
                <a:extLst>
                  <a:ext uri="{FF2B5EF4-FFF2-40B4-BE49-F238E27FC236}">
                    <a16:creationId xmlns:a16="http://schemas.microsoft.com/office/drawing/2014/main" id="{A0C56A33-381C-9D4E-8881-EBA86047AF14}"/>
                  </a:ext>
                </a:extLst>
              </p:cNvPr>
              <p:cNvGrpSpPr/>
              <p:nvPr/>
            </p:nvGrpSpPr>
            <p:grpSpPr>
              <a:xfrm>
                <a:off x="4105835" y="4222616"/>
                <a:ext cx="1350224" cy="818941"/>
                <a:chOff x="822716" y="4055262"/>
                <a:chExt cx="1634853" cy="991575"/>
              </a:xfrm>
            </p:grpSpPr>
            <p:pic>
              <p:nvPicPr>
                <p:cNvPr id="28" name="Picture 27" descr="A screenshot of a cell phone&#10;&#10;Description automatically generated">
                  <a:extLst>
                    <a:ext uri="{FF2B5EF4-FFF2-40B4-BE49-F238E27FC236}">
                      <a16:creationId xmlns:a16="http://schemas.microsoft.com/office/drawing/2014/main" id="{0FE46099-FCD5-9D4B-BABF-2E56A8112A08}"/>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822716" y="4055262"/>
                  <a:ext cx="1381538" cy="872896"/>
                </a:xfrm>
                <a:prstGeom prst="rect">
                  <a:avLst/>
                </a:prstGeom>
                <a:ln>
                  <a:noFill/>
                </a:ln>
                <a:effectLst>
                  <a:outerShdw blurRad="292100" dist="139700" dir="2700000" algn="tl" rotWithShape="0">
                    <a:srgbClr val="333333">
                      <a:alpha val="65000"/>
                    </a:srgbClr>
                  </a:outerShdw>
                </a:effectLst>
              </p:spPr>
            </p:pic>
            <p:pic>
              <p:nvPicPr>
                <p:cNvPr id="29" name="Picture 28">
                  <a:extLst>
                    <a:ext uri="{FF2B5EF4-FFF2-40B4-BE49-F238E27FC236}">
                      <a16:creationId xmlns:a16="http://schemas.microsoft.com/office/drawing/2014/main" id="{BA86B6F2-F53F-604C-AB96-C7BC81A07957}"/>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801990" y="4439912"/>
                  <a:ext cx="655579" cy="606925"/>
                </a:xfrm>
                <a:prstGeom prst="rect">
                  <a:avLst/>
                </a:prstGeom>
                <a:effectLst>
                  <a:outerShdw blurRad="50800" dist="38100" dir="2700000" algn="tl" rotWithShape="0">
                    <a:prstClr val="black">
                      <a:alpha val="40000"/>
                    </a:prstClr>
                  </a:outerShdw>
                </a:effectLst>
              </p:spPr>
            </p:pic>
          </p:grpSp>
          <p:sp>
            <p:nvSpPr>
              <p:cNvPr id="26" name="TextBox 25">
                <a:extLst>
                  <a:ext uri="{FF2B5EF4-FFF2-40B4-BE49-F238E27FC236}">
                    <a16:creationId xmlns:a16="http://schemas.microsoft.com/office/drawing/2014/main" id="{ED48ACF4-6EA5-2043-A3D8-66CB0DD353FE}"/>
                  </a:ext>
                </a:extLst>
              </p:cNvPr>
              <p:cNvSpPr txBox="1"/>
              <p:nvPr/>
            </p:nvSpPr>
            <p:spPr>
              <a:xfrm>
                <a:off x="5431456" y="4349215"/>
                <a:ext cx="2741882" cy="650290"/>
              </a:xfrm>
              <a:prstGeom prst="rect">
                <a:avLst/>
              </a:prstGeom>
              <a:noFill/>
            </p:spPr>
            <p:txBody>
              <a:bodyPr wrap="square" rtlCol="0">
                <a:spAutoFit/>
              </a:bodyPr>
              <a:lstStyle/>
              <a:p>
                <a:pPr algn="ctr">
                  <a:lnSpc>
                    <a:spcPct val="90000"/>
                  </a:lnSpc>
                </a:pPr>
                <a:r>
                  <a:rPr lang="en-US" sz="1300" b="1" dirty="0"/>
                  <a:t>x86_64</a:t>
                </a:r>
                <a:r>
                  <a:rPr lang="en-US" sz="1300" dirty="0"/>
                  <a:t> and </a:t>
                </a:r>
                <a:r>
                  <a:rPr lang="en-US" sz="1300" b="1" dirty="0"/>
                  <a:t>aarch64</a:t>
                </a:r>
                <a:br>
                  <a:rPr lang="en-US" sz="1300" b="1" dirty="0"/>
                </a:br>
                <a:r>
                  <a:rPr lang="en-US" sz="1300" dirty="0"/>
                  <a:t>pipelines in </a:t>
                </a:r>
                <a:r>
                  <a:rPr lang="en-US" sz="1300" b="1" dirty="0"/>
                  <a:t>AWS</a:t>
                </a:r>
              </a:p>
            </p:txBody>
          </p:sp>
          <p:pic>
            <p:nvPicPr>
              <p:cNvPr id="27" name="Picture 26">
                <a:extLst>
                  <a:ext uri="{FF2B5EF4-FFF2-40B4-BE49-F238E27FC236}">
                    <a16:creationId xmlns:a16="http://schemas.microsoft.com/office/drawing/2014/main" id="{DC48E801-DFE4-8449-85D6-4A6E17A6C947}"/>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266112" y="4347521"/>
                <a:ext cx="473674" cy="473675"/>
              </a:xfrm>
              <a:prstGeom prst="rect">
                <a:avLst/>
              </a:prstGeom>
            </p:spPr>
          </p:pic>
        </p:grpSp>
        <p:grpSp>
          <p:nvGrpSpPr>
            <p:cNvPr id="45" name="Group 44">
              <a:extLst>
                <a:ext uri="{FF2B5EF4-FFF2-40B4-BE49-F238E27FC236}">
                  <a16:creationId xmlns:a16="http://schemas.microsoft.com/office/drawing/2014/main" id="{15178E84-CCDF-0F40-BC55-29440BF356AE}"/>
                </a:ext>
              </a:extLst>
            </p:cNvPr>
            <p:cNvGrpSpPr/>
            <p:nvPr/>
          </p:nvGrpSpPr>
          <p:grpSpPr>
            <a:xfrm>
              <a:off x="9284872" y="1963804"/>
              <a:ext cx="2907128" cy="1275665"/>
              <a:chOff x="4105835" y="4218086"/>
              <a:chExt cx="4178484" cy="1833539"/>
            </a:xfrm>
          </p:grpSpPr>
          <p:grpSp>
            <p:nvGrpSpPr>
              <p:cNvPr id="46" name="Group 45">
                <a:extLst>
                  <a:ext uri="{FF2B5EF4-FFF2-40B4-BE49-F238E27FC236}">
                    <a16:creationId xmlns:a16="http://schemas.microsoft.com/office/drawing/2014/main" id="{10318DA8-FA69-7141-808D-7A02F33F323C}"/>
                  </a:ext>
                </a:extLst>
              </p:cNvPr>
              <p:cNvGrpSpPr/>
              <p:nvPr/>
            </p:nvGrpSpPr>
            <p:grpSpPr>
              <a:xfrm>
                <a:off x="4105835" y="4222616"/>
                <a:ext cx="1363885" cy="1829009"/>
                <a:chOff x="822716" y="4055262"/>
                <a:chExt cx="1651394" cy="2214567"/>
              </a:xfrm>
            </p:grpSpPr>
            <p:pic>
              <p:nvPicPr>
                <p:cNvPr id="49" name="Picture 48" descr="A screenshot of a cell phone&#10;&#10;Description automatically generated">
                  <a:extLst>
                    <a:ext uri="{FF2B5EF4-FFF2-40B4-BE49-F238E27FC236}">
                      <a16:creationId xmlns:a16="http://schemas.microsoft.com/office/drawing/2014/main" id="{0B012B80-F3C7-4642-8C37-B4117A85F747}"/>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822716" y="4055262"/>
                  <a:ext cx="1381538" cy="872896"/>
                </a:xfrm>
                <a:prstGeom prst="rect">
                  <a:avLst/>
                </a:prstGeom>
                <a:ln>
                  <a:noFill/>
                </a:ln>
                <a:effectLst>
                  <a:outerShdw blurRad="292100" dist="139700" dir="2700000" algn="tl" rotWithShape="0">
                    <a:srgbClr val="333333">
                      <a:alpha val="65000"/>
                    </a:srgbClr>
                  </a:outerShdw>
                </a:effectLst>
              </p:spPr>
            </p:pic>
            <p:pic>
              <p:nvPicPr>
                <p:cNvPr id="50" name="Picture 49">
                  <a:extLst>
                    <a:ext uri="{FF2B5EF4-FFF2-40B4-BE49-F238E27FC236}">
                      <a16:creationId xmlns:a16="http://schemas.microsoft.com/office/drawing/2014/main" id="{5D7F1EBD-E362-084E-BD91-EB2ADAA65EAA}"/>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801990" y="4439912"/>
                  <a:ext cx="655579" cy="606925"/>
                </a:xfrm>
                <a:prstGeom prst="rect">
                  <a:avLst/>
                </a:prstGeom>
                <a:effectLst>
                  <a:outerShdw blurRad="50800" dist="38100" dir="2700000" algn="tl" rotWithShape="0">
                    <a:prstClr val="black">
                      <a:alpha val="40000"/>
                    </a:prstClr>
                  </a:outerShdw>
                </a:effectLst>
              </p:spPr>
            </p:pic>
            <p:pic>
              <p:nvPicPr>
                <p:cNvPr id="55" name="Picture 54" descr="A screenshot of a cell phone&#10;&#10;Description automatically generated">
                  <a:extLst>
                    <a:ext uri="{FF2B5EF4-FFF2-40B4-BE49-F238E27FC236}">
                      <a16:creationId xmlns:a16="http://schemas.microsoft.com/office/drawing/2014/main" id="{2521D8C3-2955-8A4C-9761-9BDD79230DCE}"/>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839257" y="5278253"/>
                  <a:ext cx="1381538" cy="872896"/>
                </a:xfrm>
                <a:prstGeom prst="rect">
                  <a:avLst/>
                </a:prstGeom>
                <a:ln>
                  <a:noFill/>
                </a:ln>
                <a:effectLst>
                  <a:outerShdw blurRad="292100" dist="139700" dir="2700000" algn="tl" rotWithShape="0">
                    <a:srgbClr val="333333">
                      <a:alpha val="65000"/>
                    </a:srgbClr>
                  </a:outerShdw>
                </a:effectLst>
              </p:spPr>
            </p:pic>
            <p:pic>
              <p:nvPicPr>
                <p:cNvPr id="56" name="Picture 55">
                  <a:extLst>
                    <a:ext uri="{FF2B5EF4-FFF2-40B4-BE49-F238E27FC236}">
                      <a16:creationId xmlns:a16="http://schemas.microsoft.com/office/drawing/2014/main" id="{C5DE527C-F950-6240-801F-C8A503C828DF}"/>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818532" y="5662904"/>
                  <a:ext cx="655578" cy="606925"/>
                </a:xfrm>
                <a:prstGeom prst="rect">
                  <a:avLst/>
                </a:prstGeom>
                <a:effectLst>
                  <a:outerShdw blurRad="50800" dist="38100" dir="2700000" algn="tl" rotWithShape="0">
                    <a:prstClr val="black">
                      <a:alpha val="40000"/>
                    </a:prstClr>
                  </a:outerShdw>
                </a:effectLst>
              </p:spPr>
            </p:pic>
          </p:grpSp>
          <p:sp>
            <p:nvSpPr>
              <p:cNvPr id="47" name="TextBox 46">
                <a:extLst>
                  <a:ext uri="{FF2B5EF4-FFF2-40B4-BE49-F238E27FC236}">
                    <a16:creationId xmlns:a16="http://schemas.microsoft.com/office/drawing/2014/main" id="{8A01491B-C167-E24F-B6A1-DE8B5B7359A4}"/>
                  </a:ext>
                </a:extLst>
              </p:cNvPr>
              <p:cNvSpPr txBox="1"/>
              <p:nvPr/>
            </p:nvSpPr>
            <p:spPr>
              <a:xfrm>
                <a:off x="5327170" y="4218086"/>
                <a:ext cx="2846166" cy="650458"/>
              </a:xfrm>
              <a:prstGeom prst="rect">
                <a:avLst/>
              </a:prstGeom>
              <a:noFill/>
            </p:spPr>
            <p:txBody>
              <a:bodyPr wrap="square" rtlCol="0">
                <a:spAutoFit/>
              </a:bodyPr>
              <a:lstStyle/>
              <a:p>
                <a:pPr algn="ctr">
                  <a:lnSpc>
                    <a:spcPct val="90000"/>
                  </a:lnSpc>
                </a:pPr>
                <a:r>
                  <a:rPr lang="en-US" sz="1300" b="1" dirty="0"/>
                  <a:t>ppc64le, GPU</a:t>
                </a:r>
                <a:r>
                  <a:rPr lang="en-US" sz="1300" dirty="0"/>
                  <a:t> pipelines at</a:t>
                </a:r>
                <a:br>
                  <a:rPr lang="en-US" sz="1300" dirty="0"/>
                </a:br>
                <a:r>
                  <a:rPr lang="en-US" sz="1300" b="1" dirty="0"/>
                  <a:t>U. Oregon</a:t>
                </a:r>
              </a:p>
            </p:txBody>
          </p:sp>
          <p:pic>
            <p:nvPicPr>
              <p:cNvPr id="48" name="Picture 47">
                <a:extLst>
                  <a:ext uri="{FF2B5EF4-FFF2-40B4-BE49-F238E27FC236}">
                    <a16:creationId xmlns:a16="http://schemas.microsoft.com/office/drawing/2014/main" id="{723F6350-D181-A24C-9B80-C11D018594B0}"/>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266112" y="4347521"/>
                <a:ext cx="473674" cy="473675"/>
              </a:xfrm>
              <a:prstGeom prst="rect">
                <a:avLst/>
              </a:prstGeom>
            </p:spPr>
          </p:pic>
          <p:pic>
            <p:nvPicPr>
              <p:cNvPr id="57" name="Picture 56">
                <a:extLst>
                  <a:ext uri="{FF2B5EF4-FFF2-40B4-BE49-F238E27FC236}">
                    <a16:creationId xmlns:a16="http://schemas.microsoft.com/office/drawing/2014/main" id="{F45BEF4E-1F67-684A-9EA1-2AA861B6E6C3}"/>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279775" y="5357586"/>
                <a:ext cx="473674" cy="473675"/>
              </a:xfrm>
              <a:prstGeom prst="rect">
                <a:avLst/>
              </a:prstGeom>
            </p:spPr>
          </p:pic>
          <p:sp>
            <p:nvSpPr>
              <p:cNvPr id="58" name="TextBox 57">
                <a:extLst>
                  <a:ext uri="{FF2B5EF4-FFF2-40B4-BE49-F238E27FC236}">
                    <a16:creationId xmlns:a16="http://schemas.microsoft.com/office/drawing/2014/main" id="{A96561F5-3DF7-054E-A9E5-9422C4C13DF7}"/>
                  </a:ext>
                </a:extLst>
              </p:cNvPr>
              <p:cNvSpPr txBox="1"/>
              <p:nvPr/>
            </p:nvSpPr>
            <p:spPr>
              <a:xfrm>
                <a:off x="5378539" y="5180153"/>
                <a:ext cx="2905780" cy="650289"/>
              </a:xfrm>
              <a:prstGeom prst="rect">
                <a:avLst/>
              </a:prstGeom>
              <a:noFill/>
            </p:spPr>
            <p:txBody>
              <a:bodyPr wrap="square" rtlCol="0">
                <a:spAutoFit/>
              </a:bodyPr>
              <a:lstStyle/>
              <a:p>
                <a:pPr algn="ctr">
                  <a:lnSpc>
                    <a:spcPct val="90000"/>
                  </a:lnSpc>
                </a:pPr>
                <a:r>
                  <a:rPr lang="en-US" sz="1300" dirty="0"/>
                  <a:t>Pipelines at </a:t>
                </a:r>
                <a:r>
                  <a:rPr lang="en-US" sz="1300" b="1" dirty="0"/>
                  <a:t>LLNL</a:t>
                </a:r>
                <a:br>
                  <a:rPr lang="en-US" sz="1300" dirty="0"/>
                </a:br>
                <a:r>
                  <a:rPr lang="en-US" sz="1300" b="1" dirty="0"/>
                  <a:t>(Cray PE soon)</a:t>
                </a:r>
              </a:p>
            </p:txBody>
          </p:sp>
        </p:grpSp>
      </p:grpSp>
      <p:sp>
        <p:nvSpPr>
          <p:cNvPr id="44" name="Rectangle 7">
            <a:extLst>
              <a:ext uri="{FF2B5EF4-FFF2-40B4-BE49-F238E27FC236}">
                <a16:creationId xmlns:a16="http://schemas.microsoft.com/office/drawing/2014/main" id="{EF7608F8-0987-B54B-A348-AE07699D9345}"/>
              </a:ext>
            </a:extLst>
          </p:cNvPr>
          <p:cNvSpPr>
            <a:spLocks noChangeArrowheads="1"/>
          </p:cNvSpPr>
          <p:nvPr/>
        </p:nvSpPr>
        <p:spPr bwMode="auto">
          <a:xfrm>
            <a:off x="1588" y="5380703"/>
            <a:ext cx="12188825" cy="502635"/>
          </a:xfrm>
          <a:prstGeom prst="rect">
            <a:avLst/>
          </a:prstGeom>
          <a:solidFill>
            <a:schemeClr val="accent1">
              <a:lumMod val="75000"/>
            </a:schemeClr>
          </a:solidFill>
          <a:ln w="9525">
            <a:noFill/>
            <a:miter lim="800000"/>
            <a:headEnd/>
            <a:tailEnd/>
          </a:ln>
        </p:spPr>
        <p:txBody>
          <a:bodyPr wrap="square" anchor="b" anchorCtr="0">
            <a:spAutoFit/>
          </a:bodyPr>
          <a:lstStyle/>
          <a:p>
            <a:pPr algn="ctr" eaLnBrk="0" hangingPunct="0"/>
            <a:r>
              <a:rPr lang="en-US" sz="2666" b="1" dirty="0">
                <a:solidFill>
                  <a:schemeClr val="bg1"/>
                </a:solidFill>
                <a:latin typeface="Calibri" panose="020F0502020204030204" pitchFamily="34" charset="0"/>
                <a:cs typeface="Calibri" panose="020F0502020204030204" pitchFamily="34" charset="0"/>
              </a:rPr>
              <a:t>Do users really need to build from source?</a:t>
            </a:r>
          </a:p>
        </p:txBody>
      </p:sp>
      <p:pic>
        <p:nvPicPr>
          <p:cNvPr id="43" name="Picture 42" descr="spack-logo.pdf">
            <a:extLst>
              <a:ext uri="{FF2B5EF4-FFF2-40B4-BE49-F238E27FC236}">
                <a16:creationId xmlns:a16="http://schemas.microsoft.com/office/drawing/2014/main" id="{0F435DD2-4A45-B2D1-033C-2FE004C2287F}"/>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20780" y="1331599"/>
            <a:ext cx="616436" cy="614842"/>
          </a:xfrm>
          <a:prstGeom prst="rect">
            <a:avLst/>
          </a:prstGeom>
        </p:spPr>
      </p:pic>
    </p:spTree>
    <p:extLst>
      <p:ext uri="{BB962C8B-B14F-4D97-AF65-F5344CB8AC3E}">
        <p14:creationId xmlns:p14="http://schemas.microsoft.com/office/powerpoint/2010/main" val="867636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AF3CE2F-EB9C-1241-B7D2-D45136D80630}"/>
              </a:ext>
            </a:extLst>
          </p:cNvPr>
          <p:cNvPicPr>
            <a:picLocks noChangeAspect="1"/>
          </p:cNvPicPr>
          <p:nvPr/>
        </p:nvPicPr>
        <p:blipFill>
          <a:blip r:embed="rId2"/>
          <a:stretch>
            <a:fillRect/>
          </a:stretch>
        </p:blipFill>
        <p:spPr>
          <a:xfrm>
            <a:off x="8634754" y="1138240"/>
            <a:ext cx="3392955" cy="3392955"/>
          </a:xfrm>
          <a:prstGeom prst="rect">
            <a:avLst/>
          </a:prstGeom>
        </p:spPr>
      </p:pic>
      <p:sp>
        <p:nvSpPr>
          <p:cNvPr id="2" name="Title 1">
            <a:extLst>
              <a:ext uri="{FF2B5EF4-FFF2-40B4-BE49-F238E27FC236}">
                <a16:creationId xmlns:a16="http://schemas.microsoft.com/office/drawing/2014/main" id="{D4670FF6-00E5-DF44-8811-A665847451A0}"/>
              </a:ext>
            </a:extLst>
          </p:cNvPr>
          <p:cNvSpPr>
            <a:spLocks noGrp="1"/>
          </p:cNvSpPr>
          <p:nvPr>
            <p:ph type="title"/>
          </p:nvPr>
        </p:nvSpPr>
        <p:spPr/>
        <p:txBody>
          <a:bodyPr/>
          <a:lstStyle/>
          <a:p>
            <a:r>
              <a:rPr lang="en-US" sz="3599" dirty="0"/>
              <a:t>We partnered with AWS to host a public binary cache</a:t>
            </a:r>
            <a:br>
              <a:rPr lang="en-US" sz="3599" dirty="0"/>
            </a:br>
            <a:r>
              <a:rPr lang="en-US" sz="3599" dirty="0"/>
              <a:t>starting with v0.18 last June</a:t>
            </a:r>
          </a:p>
        </p:txBody>
      </p:sp>
      <p:sp>
        <p:nvSpPr>
          <p:cNvPr id="3" name="Content Placeholder 2">
            <a:extLst>
              <a:ext uri="{FF2B5EF4-FFF2-40B4-BE49-F238E27FC236}">
                <a16:creationId xmlns:a16="http://schemas.microsoft.com/office/drawing/2014/main" id="{1C405951-E95B-1942-B248-A64C93B1DEEB}"/>
              </a:ext>
            </a:extLst>
          </p:cNvPr>
          <p:cNvSpPr>
            <a:spLocks noGrp="1"/>
          </p:cNvSpPr>
          <p:nvPr>
            <p:ph idx="1"/>
          </p:nvPr>
        </p:nvSpPr>
        <p:spPr>
          <a:xfrm>
            <a:off x="164298" y="3311195"/>
            <a:ext cx="7141476" cy="2217630"/>
          </a:xfrm>
        </p:spPr>
        <p:txBody>
          <a:bodyPr>
            <a:normAutofit lnSpcReduction="10000"/>
          </a:bodyPr>
          <a:lstStyle/>
          <a:p>
            <a:r>
              <a:rPr lang="en-US" sz="2399" dirty="0"/>
              <a:t>Over 3,000 builds in the cache so far, for various platforms/OSes/compilers:</a:t>
            </a:r>
          </a:p>
          <a:p>
            <a:pPr lvl="1"/>
            <a:r>
              <a:rPr lang="en-US" sz="1800" dirty="0">
                <a:latin typeface="Monaco" pitchFamily="2" charset="77"/>
              </a:rPr>
              <a:t>Amazon Linux 2 (AWS App Stack)</a:t>
            </a:r>
          </a:p>
          <a:p>
            <a:pPr lvl="2"/>
            <a:r>
              <a:rPr lang="en-US" sz="1800" dirty="0">
                <a:latin typeface="Monaco" pitchFamily="2" charset="77"/>
              </a:rPr>
              <a:t>x86_64_v3, x86_64_v4, aarch64, neoverse-n1</a:t>
            </a:r>
          </a:p>
          <a:p>
            <a:pPr lvl="1"/>
            <a:r>
              <a:rPr lang="en-US" sz="1800" dirty="0">
                <a:latin typeface="Monaco" pitchFamily="2" charset="77"/>
              </a:rPr>
              <a:t>Ubuntu 20.04 (ECP E4S Stack)</a:t>
            </a:r>
          </a:p>
          <a:p>
            <a:pPr lvl="2"/>
            <a:r>
              <a:rPr lang="en-US" sz="1800" dirty="0">
                <a:latin typeface="Monaco" pitchFamily="2" charset="77"/>
              </a:rPr>
              <a:t>x86_64-gcc, x86_64-oneapi, ppc64le</a:t>
            </a:r>
          </a:p>
          <a:p>
            <a:pPr lvl="1"/>
            <a:r>
              <a:rPr lang="en-US" sz="1999" dirty="0">
                <a:latin typeface="Monaco" pitchFamily="2" charset="77"/>
              </a:rPr>
              <a:t>ML Stack</a:t>
            </a:r>
          </a:p>
          <a:p>
            <a:pPr lvl="2"/>
            <a:r>
              <a:rPr lang="en-US" sz="1800" dirty="0">
                <a:latin typeface="Monaco" pitchFamily="2" charset="77"/>
              </a:rPr>
              <a:t>x86_64_v4, CUDA, </a:t>
            </a:r>
            <a:r>
              <a:rPr lang="en-US" sz="1800" dirty="0" err="1">
                <a:latin typeface="Monaco" pitchFamily="2" charset="77"/>
              </a:rPr>
              <a:t>ROCm</a:t>
            </a:r>
            <a:endParaRPr lang="en-US" sz="1800" dirty="0">
              <a:latin typeface="Monaco" pitchFamily="2" charset="77"/>
            </a:endParaRPr>
          </a:p>
          <a:p>
            <a:pPr lvl="1"/>
            <a:endParaRPr lang="en-US" sz="2399" dirty="0"/>
          </a:p>
        </p:txBody>
      </p:sp>
      <p:sp>
        <p:nvSpPr>
          <p:cNvPr id="4" name="TextBox 3">
            <a:extLst>
              <a:ext uri="{FF2B5EF4-FFF2-40B4-BE49-F238E27FC236}">
                <a16:creationId xmlns:a16="http://schemas.microsoft.com/office/drawing/2014/main" id="{511B1C62-F2B5-EF45-9FA2-6E9B3E715AC5}"/>
              </a:ext>
            </a:extLst>
          </p:cNvPr>
          <p:cNvSpPr txBox="1"/>
          <p:nvPr/>
        </p:nvSpPr>
        <p:spPr>
          <a:xfrm>
            <a:off x="164295" y="1337949"/>
            <a:ext cx="8953966" cy="1753869"/>
          </a:xfrm>
          <a:prstGeom prst="rect">
            <a:avLst/>
          </a:prstGeom>
          <a:noFill/>
        </p:spPr>
        <p:txBody>
          <a:bodyPr wrap="none" rtlCol="0">
            <a:spAutoFit/>
          </a:bodyPr>
          <a:lstStyle/>
          <a:p>
            <a:pPr algn="l">
              <a:lnSpc>
                <a:spcPct val="90000"/>
              </a:lnSpc>
            </a:pPr>
            <a:r>
              <a:rPr lang="en-US" sz="1999" b="1" dirty="0">
                <a:solidFill>
                  <a:schemeClr val="accent4">
                    <a:lumMod val="75000"/>
                  </a:schemeClr>
                </a:solidFill>
                <a:latin typeface="Monaco" pitchFamily="2" charset="77"/>
              </a:rPr>
              <a:t># latest v0.18.x release binaries</a:t>
            </a:r>
          </a:p>
          <a:p>
            <a:pPr algn="l">
              <a:lnSpc>
                <a:spcPct val="90000"/>
              </a:lnSpc>
            </a:pPr>
            <a:r>
              <a:rPr lang="en-US" sz="1999" b="1" dirty="0" err="1">
                <a:latin typeface="Monaco" pitchFamily="2" charset="77"/>
              </a:rPr>
              <a:t>spack</a:t>
            </a:r>
            <a:r>
              <a:rPr lang="en-US" sz="1999" b="1" dirty="0">
                <a:latin typeface="Monaco" pitchFamily="2" charset="77"/>
              </a:rPr>
              <a:t> mirror add https://</a:t>
            </a:r>
            <a:r>
              <a:rPr lang="en-US" sz="1999" b="1" dirty="0" err="1">
                <a:latin typeface="Monaco" pitchFamily="2" charset="77"/>
              </a:rPr>
              <a:t>binaries.spack.io</a:t>
            </a:r>
            <a:r>
              <a:rPr lang="en-US" sz="1999" b="1" dirty="0">
                <a:latin typeface="Monaco" pitchFamily="2" charset="77"/>
              </a:rPr>
              <a:t>/releases/v0.18</a:t>
            </a:r>
            <a:br>
              <a:rPr lang="en-US" sz="1999" b="1" dirty="0">
                <a:latin typeface="Monaco" pitchFamily="2" charset="77"/>
              </a:rPr>
            </a:br>
            <a:endParaRPr lang="en-US" sz="1999" b="1" dirty="0">
              <a:latin typeface="Monaco" pitchFamily="2" charset="77"/>
            </a:endParaRPr>
          </a:p>
          <a:p>
            <a:pPr algn="l">
              <a:lnSpc>
                <a:spcPct val="90000"/>
              </a:lnSpc>
            </a:pPr>
            <a:endParaRPr lang="en-US" sz="1999" b="1" dirty="0">
              <a:latin typeface="Monaco" pitchFamily="2" charset="77"/>
            </a:endParaRPr>
          </a:p>
          <a:p>
            <a:pPr algn="l">
              <a:lnSpc>
                <a:spcPct val="90000"/>
              </a:lnSpc>
            </a:pPr>
            <a:r>
              <a:rPr lang="en-US" sz="1999" b="1" dirty="0">
                <a:solidFill>
                  <a:schemeClr val="accent4">
                    <a:lumMod val="75000"/>
                  </a:schemeClr>
                </a:solidFill>
                <a:latin typeface="Monaco" pitchFamily="2" charset="77"/>
              </a:rPr>
              <a:t># rolling release: bleeding edge binaries</a:t>
            </a:r>
          </a:p>
          <a:p>
            <a:pPr>
              <a:lnSpc>
                <a:spcPct val="90000"/>
              </a:lnSpc>
            </a:pPr>
            <a:r>
              <a:rPr lang="en-US" sz="1999" b="1" dirty="0" err="1">
                <a:latin typeface="Monaco" pitchFamily="2" charset="77"/>
              </a:rPr>
              <a:t>spack</a:t>
            </a:r>
            <a:r>
              <a:rPr lang="en-US" sz="1999" b="1" dirty="0">
                <a:latin typeface="Monaco" pitchFamily="2" charset="77"/>
              </a:rPr>
              <a:t> mirror add https://</a:t>
            </a:r>
            <a:r>
              <a:rPr lang="en-US" sz="1999" b="1" dirty="0" err="1">
                <a:latin typeface="Monaco" pitchFamily="2" charset="77"/>
              </a:rPr>
              <a:t>binaries.spack.io</a:t>
            </a:r>
            <a:r>
              <a:rPr lang="en-US" sz="1999" b="1" dirty="0">
                <a:latin typeface="Monaco" pitchFamily="2" charset="77"/>
              </a:rPr>
              <a:t>/develop</a:t>
            </a:r>
          </a:p>
        </p:txBody>
      </p:sp>
      <p:grpSp>
        <p:nvGrpSpPr>
          <p:cNvPr id="16" name="Group 15">
            <a:extLst>
              <a:ext uri="{FF2B5EF4-FFF2-40B4-BE49-F238E27FC236}">
                <a16:creationId xmlns:a16="http://schemas.microsoft.com/office/drawing/2014/main" id="{F4A61857-2933-A74E-B389-E7D09CC1802B}"/>
              </a:ext>
            </a:extLst>
          </p:cNvPr>
          <p:cNvGrpSpPr/>
          <p:nvPr/>
        </p:nvGrpSpPr>
        <p:grpSpPr>
          <a:xfrm>
            <a:off x="7657121" y="4445891"/>
            <a:ext cx="4370586" cy="863475"/>
            <a:chOff x="7287611" y="5729733"/>
            <a:chExt cx="4611619" cy="911095"/>
          </a:xfrm>
        </p:grpSpPr>
        <p:pic>
          <p:nvPicPr>
            <p:cNvPr id="11" name="Picture 10">
              <a:extLst>
                <a:ext uri="{FF2B5EF4-FFF2-40B4-BE49-F238E27FC236}">
                  <a16:creationId xmlns:a16="http://schemas.microsoft.com/office/drawing/2014/main" id="{9D32373F-5049-CB43-84F8-C33D2E0FD014}"/>
                </a:ext>
              </a:extLst>
            </p:cNvPr>
            <p:cNvPicPr>
              <a:picLocks noChangeAspect="1"/>
            </p:cNvPicPr>
            <p:nvPr/>
          </p:nvPicPr>
          <p:blipFill>
            <a:blip r:embed="rId3"/>
            <a:stretch>
              <a:fillRect/>
            </a:stretch>
          </p:blipFill>
          <p:spPr>
            <a:xfrm>
              <a:off x="10841582" y="5729733"/>
              <a:ext cx="1057648" cy="911095"/>
            </a:xfrm>
            <a:prstGeom prst="rect">
              <a:avLst/>
            </a:prstGeom>
          </p:spPr>
        </p:pic>
        <p:pic>
          <p:nvPicPr>
            <p:cNvPr id="13" name="Picture 12">
              <a:extLst>
                <a:ext uri="{FF2B5EF4-FFF2-40B4-BE49-F238E27FC236}">
                  <a16:creationId xmlns:a16="http://schemas.microsoft.com/office/drawing/2014/main" id="{44D2258B-5F7A-654D-BF6D-9688931E1216}"/>
                </a:ext>
              </a:extLst>
            </p:cNvPr>
            <p:cNvPicPr>
              <a:picLocks noChangeAspect="1"/>
            </p:cNvPicPr>
            <p:nvPr/>
          </p:nvPicPr>
          <p:blipFill>
            <a:blip r:embed="rId4"/>
            <a:stretch>
              <a:fillRect/>
            </a:stretch>
          </p:blipFill>
          <p:spPr>
            <a:xfrm>
              <a:off x="9525310" y="5855169"/>
              <a:ext cx="1226394" cy="732004"/>
            </a:xfrm>
            <a:prstGeom prst="rect">
              <a:avLst/>
            </a:prstGeom>
          </p:spPr>
        </p:pic>
        <p:pic>
          <p:nvPicPr>
            <p:cNvPr id="14" name="Picture 13">
              <a:extLst>
                <a:ext uri="{FF2B5EF4-FFF2-40B4-BE49-F238E27FC236}">
                  <a16:creationId xmlns:a16="http://schemas.microsoft.com/office/drawing/2014/main" id="{41C0F1FE-7B3F-F945-8DF1-CB585C93F0BD}"/>
                </a:ext>
              </a:extLst>
            </p:cNvPr>
            <p:cNvPicPr>
              <a:picLocks noChangeAspect="1"/>
            </p:cNvPicPr>
            <p:nvPr/>
          </p:nvPicPr>
          <p:blipFill>
            <a:blip r:embed="rId5"/>
            <a:stretch>
              <a:fillRect/>
            </a:stretch>
          </p:blipFill>
          <p:spPr>
            <a:xfrm>
              <a:off x="8357571" y="5888799"/>
              <a:ext cx="964904" cy="592963"/>
            </a:xfrm>
            <a:prstGeom prst="rect">
              <a:avLst/>
            </a:prstGeom>
          </p:spPr>
        </p:pic>
        <p:pic>
          <p:nvPicPr>
            <p:cNvPr id="15" name="Picture 14">
              <a:extLst>
                <a:ext uri="{FF2B5EF4-FFF2-40B4-BE49-F238E27FC236}">
                  <a16:creationId xmlns:a16="http://schemas.microsoft.com/office/drawing/2014/main" id="{64E4841A-5282-BB41-8C3F-43CFBD92516A}"/>
                </a:ext>
              </a:extLst>
            </p:cNvPr>
            <p:cNvPicPr>
              <a:picLocks noChangeAspect="1"/>
            </p:cNvPicPr>
            <p:nvPr/>
          </p:nvPicPr>
          <p:blipFill>
            <a:blip r:embed="rId6"/>
            <a:stretch>
              <a:fillRect/>
            </a:stretch>
          </p:blipFill>
          <p:spPr>
            <a:xfrm>
              <a:off x="7287611" y="5781320"/>
              <a:ext cx="805853" cy="805853"/>
            </a:xfrm>
            <a:prstGeom prst="rect">
              <a:avLst/>
            </a:prstGeom>
          </p:spPr>
        </p:pic>
      </p:grpSp>
      <p:sp>
        <p:nvSpPr>
          <p:cNvPr id="5" name="Google Shape;275;p28">
            <a:extLst>
              <a:ext uri="{FF2B5EF4-FFF2-40B4-BE49-F238E27FC236}">
                <a16:creationId xmlns:a16="http://schemas.microsoft.com/office/drawing/2014/main" id="{A6EACD35-7FFD-7541-8865-49F1FE0811B9}"/>
              </a:ext>
            </a:extLst>
          </p:cNvPr>
          <p:cNvSpPr txBox="1"/>
          <p:nvPr/>
        </p:nvSpPr>
        <p:spPr>
          <a:xfrm>
            <a:off x="0" y="5937965"/>
            <a:ext cx="12188825" cy="461504"/>
          </a:xfrm>
          <a:prstGeom prst="rect">
            <a:avLst/>
          </a:prstGeom>
          <a:solidFill>
            <a:schemeClr val="dk2"/>
          </a:solidFill>
          <a:ln>
            <a:noFill/>
          </a:ln>
        </p:spPr>
        <p:txBody>
          <a:bodyPr spcFirstLastPara="1" wrap="square" lIns="91409" tIns="45688" rIns="91409" bIns="45688" anchor="t" anchorCtr="0">
            <a:spAutoFit/>
          </a:bodyPr>
          <a:lstStyle/>
          <a:p>
            <a:pPr lvl="0" algn="ctr"/>
            <a:r>
              <a:rPr lang="en-US" sz="2399" b="1" dirty="0">
                <a:solidFill>
                  <a:schemeClr val="lt1"/>
                </a:solidFill>
                <a:latin typeface="Calibri"/>
                <a:ea typeface="Calibri"/>
                <a:cs typeface="Calibri"/>
                <a:sym typeface="Calibri"/>
              </a:rPr>
              <a:t>Build cache feature was added by HEP community – this wouldn’t be possible w/o you!</a:t>
            </a:r>
          </a:p>
        </p:txBody>
      </p:sp>
    </p:spTree>
    <p:extLst>
      <p:ext uri="{BB962C8B-B14F-4D97-AF65-F5344CB8AC3E}">
        <p14:creationId xmlns:p14="http://schemas.microsoft.com/office/powerpoint/2010/main" val="1431780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F959761D-3E42-B935-9445-B181731DEB7E}"/>
              </a:ext>
            </a:extLst>
          </p:cNvPr>
          <p:cNvGrpSpPr/>
          <p:nvPr/>
        </p:nvGrpSpPr>
        <p:grpSpPr>
          <a:xfrm>
            <a:off x="6692631" y="1356138"/>
            <a:ext cx="5154972" cy="1332019"/>
            <a:chOff x="6691042" y="1356138"/>
            <a:chExt cx="5154972" cy="1332019"/>
          </a:xfrm>
        </p:grpSpPr>
        <p:sp>
          <p:nvSpPr>
            <p:cNvPr id="7" name="Rounded Rectangle 6">
              <a:extLst>
                <a:ext uri="{FF2B5EF4-FFF2-40B4-BE49-F238E27FC236}">
                  <a16:creationId xmlns:a16="http://schemas.microsoft.com/office/drawing/2014/main" id="{F542BCAC-5B46-0648-9572-15FAD74BF1F1}"/>
                </a:ext>
              </a:extLst>
            </p:cNvPr>
            <p:cNvSpPr/>
            <p:nvPr/>
          </p:nvSpPr>
          <p:spPr>
            <a:xfrm>
              <a:off x="6815713" y="1746935"/>
              <a:ext cx="5030301" cy="941222"/>
            </a:xfrm>
            <a:prstGeom prst="roundRect">
              <a:avLst/>
            </a:prstGeom>
            <a:solidFill>
              <a:schemeClr val="accent3">
                <a:lumMod val="20000"/>
                <a:lumOff val="80000"/>
              </a:schemeClr>
            </a:solidFill>
            <a:ln w="19050">
              <a:solidFill>
                <a:schemeClr val="accent1">
                  <a:lumMod val="50000"/>
                </a:schemeClr>
              </a:solid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32" tIns="182832" rIns="182832" bIns="182832" numCol="1" spcCol="0" rtlCol="0" fromWordArt="0" anchor="t" anchorCtr="0" forceAA="0" compatLnSpc="1">
              <a:prstTxWarp prst="textNoShape">
                <a:avLst/>
              </a:prstTxWarp>
              <a:noAutofit/>
            </a:bodyPr>
            <a:lstStyle/>
            <a:p>
              <a:pPr algn="ctr">
                <a:lnSpc>
                  <a:spcPct val="90000"/>
                </a:lnSpc>
              </a:pPr>
              <a:r>
                <a:rPr lang="en-US" b="1" dirty="0">
                  <a:solidFill>
                    <a:schemeClr val="tx1"/>
                  </a:solidFill>
                </a:rPr>
                <a:t>https://</a:t>
              </a:r>
              <a:r>
                <a:rPr lang="en-US" b="1" dirty="0" err="1">
                  <a:solidFill>
                    <a:schemeClr val="tx1"/>
                  </a:solidFill>
                </a:rPr>
                <a:t>binaries.spack.io</a:t>
              </a:r>
              <a:endParaRPr lang="en-US" dirty="0">
                <a:solidFill>
                  <a:schemeClr val="tx1"/>
                </a:solidFill>
              </a:endParaRPr>
            </a:p>
          </p:txBody>
        </p:sp>
        <p:sp>
          <p:nvSpPr>
            <p:cNvPr id="18" name="TextBox 17">
              <a:extLst>
                <a:ext uri="{FF2B5EF4-FFF2-40B4-BE49-F238E27FC236}">
                  <a16:creationId xmlns:a16="http://schemas.microsoft.com/office/drawing/2014/main" id="{4EAC59AB-89C5-C24C-B6D3-AA50C9CA4797}"/>
                </a:ext>
              </a:extLst>
            </p:cNvPr>
            <p:cNvSpPr txBox="1"/>
            <p:nvPr/>
          </p:nvSpPr>
          <p:spPr>
            <a:xfrm>
              <a:off x="6691042" y="1356138"/>
              <a:ext cx="5032442" cy="341632"/>
            </a:xfrm>
            <a:prstGeom prst="rect">
              <a:avLst/>
            </a:prstGeom>
            <a:noFill/>
          </p:spPr>
          <p:txBody>
            <a:bodyPr wrap="square" rtlCol="0">
              <a:spAutoFit/>
            </a:bodyPr>
            <a:lstStyle/>
            <a:p>
              <a:pPr algn="ctr">
                <a:lnSpc>
                  <a:spcPct val="90000"/>
                </a:lnSpc>
              </a:pPr>
              <a:r>
                <a:rPr lang="en-US" b="1" dirty="0"/>
                <a:t>Public, signed binaries in CDN</a:t>
              </a:r>
            </a:p>
          </p:txBody>
        </p:sp>
      </p:grpSp>
      <p:sp>
        <p:nvSpPr>
          <p:cNvPr id="2" name="Title 1">
            <a:extLst>
              <a:ext uri="{FF2B5EF4-FFF2-40B4-BE49-F238E27FC236}">
                <a16:creationId xmlns:a16="http://schemas.microsoft.com/office/drawing/2014/main" id="{C6EDCC04-CCE8-8845-8041-4530670947DF}"/>
              </a:ext>
            </a:extLst>
          </p:cNvPr>
          <p:cNvSpPr>
            <a:spLocks noGrp="1"/>
          </p:cNvSpPr>
          <p:nvPr>
            <p:ph type="title"/>
          </p:nvPr>
        </p:nvSpPr>
        <p:spPr/>
        <p:txBody>
          <a:bodyPr/>
          <a:lstStyle/>
          <a:p>
            <a:r>
              <a:rPr lang="en-US" dirty="0"/>
              <a:t>Our infrastructure enables us to sustainably manage a </a:t>
            </a:r>
            <a:br>
              <a:rPr lang="en-US" dirty="0"/>
            </a:br>
            <a:r>
              <a:rPr lang="en-US" dirty="0"/>
              <a:t>binary distribution</a:t>
            </a:r>
          </a:p>
        </p:txBody>
      </p:sp>
      <p:sp>
        <p:nvSpPr>
          <p:cNvPr id="5" name="Content Placeholder 4">
            <a:extLst>
              <a:ext uri="{FF2B5EF4-FFF2-40B4-BE49-F238E27FC236}">
                <a16:creationId xmlns:a16="http://schemas.microsoft.com/office/drawing/2014/main" id="{3149E96A-3FF2-584D-853B-9E9DF374865F}"/>
              </a:ext>
            </a:extLst>
          </p:cNvPr>
          <p:cNvSpPr>
            <a:spLocks noGrp="1"/>
          </p:cNvSpPr>
          <p:nvPr>
            <p:ph idx="1"/>
          </p:nvPr>
        </p:nvSpPr>
        <p:spPr>
          <a:xfrm>
            <a:off x="192038" y="5452072"/>
            <a:ext cx="11655564" cy="967059"/>
          </a:xfrm>
        </p:spPr>
        <p:txBody>
          <a:bodyPr/>
          <a:lstStyle/>
          <a:p>
            <a:r>
              <a:rPr lang="en-US" dirty="0"/>
              <a:t>Moves bulk of binary maintenance upstream, onto PRs</a:t>
            </a:r>
          </a:p>
          <a:p>
            <a:pPr lvl="1"/>
            <a:r>
              <a:rPr lang="en-US" dirty="0"/>
              <a:t>Production binaries never reuse binaries from untrusted environment</a:t>
            </a:r>
          </a:p>
        </p:txBody>
      </p:sp>
      <p:sp>
        <p:nvSpPr>
          <p:cNvPr id="8" name="Rounded Rectangle 7">
            <a:extLst>
              <a:ext uri="{FF2B5EF4-FFF2-40B4-BE49-F238E27FC236}">
                <a16:creationId xmlns:a16="http://schemas.microsoft.com/office/drawing/2014/main" id="{5469F3B1-DC2F-CF41-8EAF-1490BEB67483}"/>
              </a:ext>
            </a:extLst>
          </p:cNvPr>
          <p:cNvSpPr/>
          <p:nvPr/>
        </p:nvSpPr>
        <p:spPr>
          <a:xfrm>
            <a:off x="7140729" y="2374879"/>
            <a:ext cx="1434885" cy="632523"/>
          </a:xfrm>
          <a:prstGeom prst="roundRect">
            <a:avLst/>
          </a:prstGeom>
          <a:solidFill>
            <a:schemeClr val="accent3">
              <a:lumMod val="60000"/>
              <a:lumOff val="40000"/>
            </a:schemeClr>
          </a:solidFill>
          <a:ln w="19050">
            <a:solidFill>
              <a:schemeClr val="accent1">
                <a:lumMod val="50000"/>
              </a:schemeClr>
            </a:solid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32" tIns="182832" rIns="182832" bIns="182832" numCol="1" spcCol="0" rtlCol="0" fromWordArt="0" anchor="ctr" anchorCtr="0" forceAA="0" compatLnSpc="1">
            <a:prstTxWarp prst="textNoShape">
              <a:avLst/>
            </a:prstTxWarp>
            <a:noAutofit/>
          </a:bodyPr>
          <a:lstStyle/>
          <a:p>
            <a:pPr algn="ctr">
              <a:lnSpc>
                <a:spcPct val="90000"/>
              </a:lnSpc>
            </a:pPr>
            <a:r>
              <a:rPr lang="en-US" dirty="0">
                <a:solidFill>
                  <a:schemeClr val="tx1"/>
                </a:solidFill>
              </a:rPr>
              <a:t>develop</a:t>
            </a:r>
          </a:p>
        </p:txBody>
      </p:sp>
      <p:sp>
        <p:nvSpPr>
          <p:cNvPr id="10" name="Rounded Rectangle 9">
            <a:extLst>
              <a:ext uri="{FF2B5EF4-FFF2-40B4-BE49-F238E27FC236}">
                <a16:creationId xmlns:a16="http://schemas.microsoft.com/office/drawing/2014/main" id="{82BE3A41-438C-2845-8D01-D21E3F12F14F}"/>
              </a:ext>
            </a:extLst>
          </p:cNvPr>
          <p:cNvSpPr/>
          <p:nvPr/>
        </p:nvSpPr>
        <p:spPr>
          <a:xfrm>
            <a:off x="8787087" y="2369940"/>
            <a:ext cx="2088686" cy="632523"/>
          </a:xfrm>
          <a:prstGeom prst="roundRect">
            <a:avLst/>
          </a:prstGeom>
          <a:solidFill>
            <a:schemeClr val="accent3">
              <a:lumMod val="60000"/>
              <a:lumOff val="40000"/>
            </a:schemeClr>
          </a:solidFill>
          <a:ln w="19050">
            <a:solidFill>
              <a:schemeClr val="accent1">
                <a:lumMod val="50000"/>
              </a:schemeClr>
            </a:solid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32" tIns="182832" rIns="182832" bIns="182832" numCol="1" spcCol="0" rtlCol="0" fromWordArt="0" anchor="ctr" anchorCtr="0" forceAA="0" compatLnSpc="1">
            <a:prstTxWarp prst="textNoShape">
              <a:avLst/>
            </a:prstTxWarp>
            <a:noAutofit/>
          </a:bodyPr>
          <a:lstStyle/>
          <a:p>
            <a:pPr algn="ctr">
              <a:lnSpc>
                <a:spcPct val="90000"/>
              </a:lnSpc>
            </a:pPr>
            <a:r>
              <a:rPr lang="en-US" dirty="0">
                <a:solidFill>
                  <a:schemeClr val="tx1"/>
                </a:solidFill>
              </a:rPr>
              <a:t>releases/v0.18</a:t>
            </a:r>
          </a:p>
        </p:txBody>
      </p:sp>
      <p:sp>
        <p:nvSpPr>
          <p:cNvPr id="12" name="TextBox 11">
            <a:extLst>
              <a:ext uri="{FF2B5EF4-FFF2-40B4-BE49-F238E27FC236}">
                <a16:creationId xmlns:a16="http://schemas.microsoft.com/office/drawing/2014/main" id="{EB4D3180-4FFB-5A48-BEEF-4C11A0A2D070}"/>
              </a:ext>
            </a:extLst>
          </p:cNvPr>
          <p:cNvSpPr txBox="1"/>
          <p:nvPr/>
        </p:nvSpPr>
        <p:spPr>
          <a:xfrm>
            <a:off x="10875773" y="2555087"/>
            <a:ext cx="348172" cy="341632"/>
          </a:xfrm>
          <a:prstGeom prst="rect">
            <a:avLst/>
          </a:prstGeom>
          <a:noFill/>
        </p:spPr>
        <p:txBody>
          <a:bodyPr wrap="none" rtlCol="0">
            <a:spAutoFit/>
          </a:bodyPr>
          <a:lstStyle/>
          <a:p>
            <a:pPr algn="l">
              <a:lnSpc>
                <a:spcPct val="90000"/>
              </a:lnSpc>
            </a:pPr>
            <a:r>
              <a:rPr lang="en-US" b="1" dirty="0"/>
              <a:t>…</a:t>
            </a:r>
          </a:p>
        </p:txBody>
      </p:sp>
      <p:grpSp>
        <p:nvGrpSpPr>
          <p:cNvPr id="3" name="Group 2">
            <a:extLst>
              <a:ext uri="{FF2B5EF4-FFF2-40B4-BE49-F238E27FC236}">
                <a16:creationId xmlns:a16="http://schemas.microsoft.com/office/drawing/2014/main" id="{B4FE13CB-539E-D399-F123-308510FA9EB1}"/>
              </a:ext>
            </a:extLst>
          </p:cNvPr>
          <p:cNvGrpSpPr/>
          <p:nvPr/>
        </p:nvGrpSpPr>
        <p:grpSpPr>
          <a:xfrm>
            <a:off x="301538" y="1400635"/>
            <a:ext cx="5530870" cy="1287522"/>
            <a:chOff x="299950" y="1400635"/>
            <a:chExt cx="5530870" cy="1287522"/>
          </a:xfrm>
        </p:grpSpPr>
        <p:sp>
          <p:nvSpPr>
            <p:cNvPr id="13" name="Rounded Rectangle 12">
              <a:extLst>
                <a:ext uri="{FF2B5EF4-FFF2-40B4-BE49-F238E27FC236}">
                  <a16:creationId xmlns:a16="http://schemas.microsoft.com/office/drawing/2014/main" id="{FF609373-E745-7242-A85B-390EACCBE7DA}"/>
                </a:ext>
              </a:extLst>
            </p:cNvPr>
            <p:cNvSpPr/>
            <p:nvPr/>
          </p:nvSpPr>
          <p:spPr>
            <a:xfrm>
              <a:off x="299950" y="1746935"/>
              <a:ext cx="5530870" cy="941222"/>
            </a:xfrm>
            <a:prstGeom prst="roundRect">
              <a:avLst/>
            </a:prstGeom>
            <a:solidFill>
              <a:schemeClr val="accent2">
                <a:lumMod val="20000"/>
                <a:lumOff val="80000"/>
              </a:schemeClr>
            </a:solidFill>
            <a:ln w="19050">
              <a:solidFill>
                <a:schemeClr val="accent1">
                  <a:lumMod val="50000"/>
                </a:schemeClr>
              </a:solid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32" tIns="182832" rIns="182832" bIns="182832" numCol="1" spcCol="0" rtlCol="0" fromWordArt="0" anchor="t" anchorCtr="0" forceAA="0" compatLnSpc="1">
              <a:prstTxWarp prst="textNoShape">
                <a:avLst/>
              </a:prstTxWarp>
              <a:noAutofit/>
            </a:bodyPr>
            <a:lstStyle/>
            <a:p>
              <a:pPr>
                <a:lnSpc>
                  <a:spcPct val="90000"/>
                </a:lnSpc>
              </a:pPr>
              <a:r>
                <a:rPr lang="en-US" b="1" dirty="0">
                  <a:solidFill>
                    <a:schemeClr val="tx1"/>
                  </a:solidFill>
                </a:rPr>
                <a:t>Internal per-PR build caches</a:t>
              </a:r>
              <a:endParaRPr lang="en-US" dirty="0">
                <a:solidFill>
                  <a:schemeClr val="tx1"/>
                </a:solidFill>
              </a:endParaRPr>
            </a:p>
          </p:txBody>
        </p:sp>
        <p:sp>
          <p:nvSpPr>
            <p:cNvPr id="15" name="TextBox 14">
              <a:extLst>
                <a:ext uri="{FF2B5EF4-FFF2-40B4-BE49-F238E27FC236}">
                  <a16:creationId xmlns:a16="http://schemas.microsoft.com/office/drawing/2014/main" id="{53D0AD27-D520-274B-9A3B-3FACEB164933}"/>
                </a:ext>
              </a:extLst>
            </p:cNvPr>
            <p:cNvSpPr txBox="1"/>
            <p:nvPr/>
          </p:nvSpPr>
          <p:spPr>
            <a:xfrm>
              <a:off x="1631314" y="1400635"/>
              <a:ext cx="2211503" cy="341632"/>
            </a:xfrm>
            <a:prstGeom prst="rect">
              <a:avLst/>
            </a:prstGeom>
            <a:noFill/>
          </p:spPr>
          <p:txBody>
            <a:bodyPr wrap="none" rtlCol="0">
              <a:spAutoFit/>
            </a:bodyPr>
            <a:lstStyle/>
            <a:p>
              <a:pPr algn="l">
                <a:lnSpc>
                  <a:spcPct val="90000"/>
                </a:lnSpc>
              </a:pPr>
              <a:r>
                <a:rPr lang="en-US" b="1" dirty="0"/>
                <a:t>Untrusted S3 buckets</a:t>
              </a:r>
            </a:p>
          </p:txBody>
        </p:sp>
      </p:grpSp>
      <p:sp>
        <p:nvSpPr>
          <p:cNvPr id="16" name="Rounded Rectangle 15">
            <a:extLst>
              <a:ext uri="{FF2B5EF4-FFF2-40B4-BE49-F238E27FC236}">
                <a16:creationId xmlns:a16="http://schemas.microsoft.com/office/drawing/2014/main" id="{3853976D-FD09-F84A-A4D1-2D96A97011C7}"/>
              </a:ext>
            </a:extLst>
          </p:cNvPr>
          <p:cNvSpPr/>
          <p:nvPr/>
        </p:nvSpPr>
        <p:spPr>
          <a:xfrm>
            <a:off x="2814904" y="2371896"/>
            <a:ext cx="2176052" cy="632523"/>
          </a:xfrm>
          <a:prstGeom prst="roundRect">
            <a:avLst/>
          </a:prstGeom>
          <a:solidFill>
            <a:schemeClr val="accent2">
              <a:lumMod val="40000"/>
              <a:lumOff val="60000"/>
            </a:schemeClr>
          </a:solidFill>
          <a:ln w="19050">
            <a:solidFill>
              <a:schemeClr val="accent1">
                <a:lumMod val="50000"/>
              </a:schemeClr>
            </a:solid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32" tIns="182832" rIns="182832" bIns="182832" numCol="1" spcCol="0" rtlCol="0" fromWordArt="0" anchor="ctr" anchorCtr="0" forceAA="0" compatLnSpc="1">
            <a:prstTxWarp prst="textNoShape">
              <a:avLst/>
            </a:prstTxWarp>
            <a:noAutofit/>
          </a:bodyPr>
          <a:lstStyle/>
          <a:p>
            <a:pPr algn="ctr">
              <a:lnSpc>
                <a:spcPct val="90000"/>
              </a:lnSpc>
            </a:pPr>
            <a:r>
              <a:rPr lang="en-US" dirty="0" err="1">
                <a:solidFill>
                  <a:schemeClr val="tx1"/>
                </a:solidFill>
              </a:rPr>
              <a:t>github</a:t>
            </a:r>
            <a:r>
              <a:rPr lang="en-US" dirty="0">
                <a:solidFill>
                  <a:schemeClr val="tx1"/>
                </a:solidFill>
              </a:rPr>
              <a:t>/pr-28469</a:t>
            </a:r>
          </a:p>
        </p:txBody>
      </p:sp>
      <p:sp>
        <p:nvSpPr>
          <p:cNvPr id="17" name="TextBox 16">
            <a:extLst>
              <a:ext uri="{FF2B5EF4-FFF2-40B4-BE49-F238E27FC236}">
                <a16:creationId xmlns:a16="http://schemas.microsoft.com/office/drawing/2014/main" id="{4B7D6E90-DCBA-2342-BB79-48E25316E8C9}"/>
              </a:ext>
            </a:extLst>
          </p:cNvPr>
          <p:cNvSpPr txBox="1"/>
          <p:nvPr/>
        </p:nvSpPr>
        <p:spPr>
          <a:xfrm>
            <a:off x="5100017" y="2626473"/>
            <a:ext cx="348172" cy="341632"/>
          </a:xfrm>
          <a:prstGeom prst="rect">
            <a:avLst/>
          </a:prstGeom>
          <a:noFill/>
        </p:spPr>
        <p:txBody>
          <a:bodyPr wrap="none" rtlCol="0">
            <a:spAutoFit/>
          </a:bodyPr>
          <a:lstStyle/>
          <a:p>
            <a:pPr algn="l">
              <a:lnSpc>
                <a:spcPct val="90000"/>
              </a:lnSpc>
            </a:pPr>
            <a:r>
              <a:rPr lang="en-US" b="1" dirty="0"/>
              <a:t>…</a:t>
            </a:r>
          </a:p>
        </p:txBody>
      </p:sp>
      <p:graphicFrame>
        <p:nvGraphicFramePr>
          <p:cNvPr id="20" name="Diagram 19">
            <a:extLst>
              <a:ext uri="{FF2B5EF4-FFF2-40B4-BE49-F238E27FC236}">
                <a16:creationId xmlns:a16="http://schemas.microsoft.com/office/drawing/2014/main" id="{3AD8C88E-45CD-EB47-AB58-9F0B059B8D23}"/>
              </a:ext>
            </a:extLst>
          </p:cNvPr>
          <p:cNvGraphicFramePr/>
          <p:nvPr/>
        </p:nvGraphicFramePr>
        <p:xfrm>
          <a:off x="192039" y="3247687"/>
          <a:ext cx="11840711" cy="22802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Rounded Rectangle 13">
            <a:extLst>
              <a:ext uri="{FF2B5EF4-FFF2-40B4-BE49-F238E27FC236}">
                <a16:creationId xmlns:a16="http://schemas.microsoft.com/office/drawing/2014/main" id="{09444133-FD72-2C4D-88D7-233F32DC14F0}"/>
              </a:ext>
            </a:extLst>
          </p:cNvPr>
          <p:cNvSpPr/>
          <p:nvPr/>
        </p:nvSpPr>
        <p:spPr>
          <a:xfrm>
            <a:off x="485526" y="2371896"/>
            <a:ext cx="2176052" cy="632523"/>
          </a:xfrm>
          <a:prstGeom prst="roundRect">
            <a:avLst/>
          </a:prstGeom>
          <a:solidFill>
            <a:schemeClr val="accent2">
              <a:lumMod val="40000"/>
              <a:lumOff val="60000"/>
            </a:schemeClr>
          </a:solidFill>
          <a:ln w="19050">
            <a:solidFill>
              <a:schemeClr val="accent1">
                <a:lumMod val="50000"/>
              </a:schemeClr>
            </a:solid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32" tIns="182832" rIns="182832" bIns="182832" numCol="1" spcCol="0" rtlCol="0" fromWordArt="0" anchor="ctr" anchorCtr="0" forceAA="0" compatLnSpc="1">
            <a:prstTxWarp prst="textNoShape">
              <a:avLst/>
            </a:prstTxWarp>
            <a:noAutofit/>
          </a:bodyPr>
          <a:lstStyle/>
          <a:p>
            <a:pPr algn="ctr">
              <a:lnSpc>
                <a:spcPct val="90000"/>
              </a:lnSpc>
            </a:pPr>
            <a:r>
              <a:rPr lang="en-US" dirty="0" err="1">
                <a:solidFill>
                  <a:schemeClr val="tx1"/>
                </a:solidFill>
              </a:rPr>
              <a:t>github</a:t>
            </a:r>
            <a:r>
              <a:rPr lang="en-US" dirty="0">
                <a:solidFill>
                  <a:schemeClr val="tx1"/>
                </a:solidFill>
              </a:rPr>
              <a:t>/pr-28468</a:t>
            </a:r>
          </a:p>
        </p:txBody>
      </p:sp>
    </p:spTree>
    <p:extLst>
      <p:ext uri="{BB962C8B-B14F-4D97-AF65-F5344CB8AC3E}">
        <p14:creationId xmlns:p14="http://schemas.microsoft.com/office/powerpoint/2010/main" val="2913540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graphicEl>
                                              <a:dgm id="{3683F314-E273-9745-A9F2-12999BF5FE0A}"/>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graphicEl>
                                              <a:dgm id="{A8ABA239-2905-5B4C-915D-D4139733068F}"/>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graphicEl>
                                              <a:dgm id="{1A87CDE5-367E-164B-B32D-6239CE5C91E3}"/>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
                                            <p:graphicEl>
                                              <a:dgm id="{88E6E583-07A9-D949-9E8A-965E8E97382D}"/>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
                                            <p:graphicEl>
                                              <a:dgm id="{CE49BF55-B3CF-4046-93A4-9EB1CC7B20ED}"/>
                                            </p:graphic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
                                            <p:txEl>
                                              <p:pRg st="0" end="0"/>
                                            </p:txEl>
                                          </p:spTgt>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8" grpId="0" animBg="1"/>
      <p:bldP spid="10" grpId="0" animBg="1"/>
      <p:bldP spid="12" grpId="0"/>
      <p:bldP spid="16" grpId="0" animBg="1"/>
      <p:bldP spid="17" grpId="0"/>
      <p:bldGraphic spid="20" grpId="0" uiExpand="1">
        <p:bldSub>
          <a:bldDgm bld="one"/>
        </p:bldSub>
      </p:bldGraphic>
      <p:bldP spid="1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EC5215D-1323-49C5-B20D-FF7ECF06EBA1}"/>
              </a:ext>
            </a:extLst>
          </p:cNvPr>
          <p:cNvSpPr/>
          <p:nvPr/>
        </p:nvSpPr>
        <p:spPr bwMode="auto">
          <a:xfrm>
            <a:off x="0" y="950494"/>
            <a:ext cx="12192000" cy="545234"/>
          </a:xfrm>
          <a:prstGeom prst="rect">
            <a:avLst/>
          </a:prstGeom>
          <a:solidFill>
            <a:schemeClr val="bg1"/>
          </a:solidFill>
          <a:ln>
            <a:solidFill>
              <a:schemeClr val="bg1"/>
            </a:solidFill>
            <a:headEnd/>
            <a:tailEnd/>
          </a:ln>
          <a:effectLst/>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600" dirty="0">
              <a:solidFill>
                <a:srgbClr val="000000"/>
              </a:solidFill>
            </a:endParaRPr>
          </a:p>
        </p:txBody>
      </p:sp>
      <p:sp>
        <p:nvSpPr>
          <p:cNvPr id="143" name="Circular Arrow 142">
            <a:extLst>
              <a:ext uri="{FF2B5EF4-FFF2-40B4-BE49-F238E27FC236}">
                <a16:creationId xmlns:a16="http://schemas.microsoft.com/office/drawing/2014/main" id="{2D6EFB9D-C650-4442-B35A-10EDF1A11A05}"/>
              </a:ext>
            </a:extLst>
          </p:cNvPr>
          <p:cNvSpPr/>
          <p:nvPr/>
        </p:nvSpPr>
        <p:spPr>
          <a:xfrm rot="3631882">
            <a:off x="8029895" y="2177125"/>
            <a:ext cx="1158898" cy="1166096"/>
          </a:xfrm>
          <a:prstGeom prst="circularArrow">
            <a:avLst>
              <a:gd name="adj1" fmla="val 6954"/>
              <a:gd name="adj2" fmla="val 1621979"/>
              <a:gd name="adj3" fmla="val 20574009"/>
              <a:gd name="adj4" fmla="val 13954822"/>
              <a:gd name="adj5" fmla="val 12182"/>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sz="1400">
              <a:solidFill>
                <a:schemeClr val="tx1"/>
              </a:solidFill>
            </a:endParaRPr>
          </a:p>
        </p:txBody>
      </p:sp>
      <p:sp>
        <p:nvSpPr>
          <p:cNvPr id="129" name="Right Arrow 128">
            <a:extLst>
              <a:ext uri="{FF2B5EF4-FFF2-40B4-BE49-F238E27FC236}">
                <a16:creationId xmlns:a16="http://schemas.microsoft.com/office/drawing/2014/main" id="{1F6D2C2F-6C9D-374C-B9F7-4BAF9E8B247F}"/>
              </a:ext>
            </a:extLst>
          </p:cNvPr>
          <p:cNvSpPr/>
          <p:nvPr/>
        </p:nvSpPr>
        <p:spPr>
          <a:xfrm>
            <a:off x="8289030" y="4058240"/>
            <a:ext cx="616639" cy="368119"/>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sz="1400"/>
          </a:p>
        </p:txBody>
      </p:sp>
      <p:sp>
        <p:nvSpPr>
          <p:cNvPr id="125" name="Bent Arrow 124">
            <a:extLst>
              <a:ext uri="{FF2B5EF4-FFF2-40B4-BE49-F238E27FC236}">
                <a16:creationId xmlns:a16="http://schemas.microsoft.com/office/drawing/2014/main" id="{99AD0677-AC47-8C46-9E5F-6FC0E9B6C5AE}"/>
              </a:ext>
            </a:extLst>
          </p:cNvPr>
          <p:cNvSpPr/>
          <p:nvPr/>
        </p:nvSpPr>
        <p:spPr>
          <a:xfrm rot="5400000" flipH="1">
            <a:off x="10871356" y="3485385"/>
            <a:ext cx="1136104" cy="590246"/>
          </a:xfrm>
          <a:prstGeom prst="bentArrow">
            <a:avLst>
              <a:gd name="adj1" fmla="val 29332"/>
              <a:gd name="adj2" fmla="val 29196"/>
              <a:gd name="adj3" fmla="val 33537"/>
              <a:gd name="adj4" fmla="val 4375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sz="1400">
              <a:solidFill>
                <a:schemeClr val="tx1"/>
              </a:solidFill>
            </a:endParaRPr>
          </a:p>
        </p:txBody>
      </p:sp>
      <p:sp>
        <p:nvSpPr>
          <p:cNvPr id="118" name="Bent Arrow 117">
            <a:extLst>
              <a:ext uri="{FF2B5EF4-FFF2-40B4-BE49-F238E27FC236}">
                <a16:creationId xmlns:a16="http://schemas.microsoft.com/office/drawing/2014/main" id="{F220B5AF-B37E-6E48-83AF-C26944CEF8F6}"/>
              </a:ext>
            </a:extLst>
          </p:cNvPr>
          <p:cNvSpPr/>
          <p:nvPr/>
        </p:nvSpPr>
        <p:spPr>
          <a:xfrm flipV="1">
            <a:off x="3631796" y="3013333"/>
            <a:ext cx="3726276" cy="1448600"/>
          </a:xfrm>
          <a:prstGeom prst="bentArrow">
            <a:avLst>
              <a:gd name="adj1" fmla="val 11208"/>
              <a:gd name="adj2" fmla="val 13635"/>
              <a:gd name="adj3" fmla="val 18681"/>
              <a:gd name="adj4" fmla="val 43750"/>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1400">
              <a:solidFill>
                <a:schemeClr val="tx1"/>
              </a:solidFill>
            </a:endParaRPr>
          </a:p>
        </p:txBody>
      </p:sp>
      <p:grpSp>
        <p:nvGrpSpPr>
          <p:cNvPr id="40" name="Group 39">
            <a:extLst>
              <a:ext uri="{FF2B5EF4-FFF2-40B4-BE49-F238E27FC236}">
                <a16:creationId xmlns:a16="http://schemas.microsoft.com/office/drawing/2014/main" id="{22F39A9F-CF26-C846-B5B1-AB12E53C1286}"/>
              </a:ext>
            </a:extLst>
          </p:cNvPr>
          <p:cNvGrpSpPr/>
          <p:nvPr/>
        </p:nvGrpSpPr>
        <p:grpSpPr>
          <a:xfrm>
            <a:off x="265320" y="1010756"/>
            <a:ext cx="2674890" cy="2164417"/>
            <a:chOff x="-179288" y="1787721"/>
            <a:chExt cx="3284689" cy="2391516"/>
          </a:xfrm>
        </p:grpSpPr>
        <p:pic>
          <p:nvPicPr>
            <p:cNvPr id="4" name="Picture 3">
              <a:extLst>
                <a:ext uri="{FF2B5EF4-FFF2-40B4-BE49-F238E27FC236}">
                  <a16:creationId xmlns:a16="http://schemas.microsoft.com/office/drawing/2014/main" id="{0C522417-3F67-A34B-BC12-7E6067618500}"/>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9993"/>
            <a:stretch/>
          </p:blipFill>
          <p:spPr>
            <a:xfrm>
              <a:off x="-6137" y="2495842"/>
              <a:ext cx="3111538" cy="1683395"/>
            </a:xfrm>
            <a:prstGeom prst="rect">
              <a:avLst/>
            </a:prstGeom>
          </p:spPr>
        </p:pic>
        <p:grpSp>
          <p:nvGrpSpPr>
            <p:cNvPr id="9" name="Group 8">
              <a:extLst>
                <a:ext uri="{FF2B5EF4-FFF2-40B4-BE49-F238E27FC236}">
                  <a16:creationId xmlns:a16="http://schemas.microsoft.com/office/drawing/2014/main" id="{979A0653-930E-B242-847B-77D6F351BED6}"/>
                </a:ext>
              </a:extLst>
            </p:cNvPr>
            <p:cNvGrpSpPr/>
            <p:nvPr/>
          </p:nvGrpSpPr>
          <p:grpSpPr>
            <a:xfrm>
              <a:off x="-179288" y="1787721"/>
              <a:ext cx="2879989" cy="645964"/>
              <a:chOff x="5231702" y="3857629"/>
              <a:chExt cx="2879989" cy="645964"/>
            </a:xfrm>
          </p:grpSpPr>
          <p:sp>
            <p:nvSpPr>
              <p:cNvPr id="7" name="TextBox 6">
                <a:extLst>
                  <a:ext uri="{FF2B5EF4-FFF2-40B4-BE49-F238E27FC236}">
                    <a16:creationId xmlns:a16="http://schemas.microsoft.com/office/drawing/2014/main" id="{C15BD0C8-7283-AD48-BCCA-664FBDFA8F08}"/>
                  </a:ext>
                </a:extLst>
              </p:cNvPr>
              <p:cNvSpPr txBox="1"/>
              <p:nvPr/>
            </p:nvSpPr>
            <p:spPr>
              <a:xfrm>
                <a:off x="5874098" y="3857629"/>
                <a:ext cx="2237593" cy="645964"/>
              </a:xfrm>
              <a:prstGeom prst="rect">
                <a:avLst/>
              </a:prstGeom>
              <a:noFill/>
            </p:spPr>
            <p:txBody>
              <a:bodyPr wrap="square" rtlCol="0">
                <a:spAutoFit/>
              </a:bodyPr>
              <a:lstStyle/>
              <a:p>
                <a:pPr defTabSz="609387">
                  <a:defRPr/>
                </a:pPr>
                <a:r>
                  <a:rPr lang="en-US" sz="1600" b="1" dirty="0">
                    <a:solidFill>
                      <a:prstClr val="black"/>
                    </a:solidFill>
                    <a:latin typeface="Calibri" panose="020F0502020204030204"/>
                  </a:rPr>
                  <a:t>Open Source Contributions</a:t>
                </a:r>
              </a:p>
            </p:txBody>
          </p:sp>
          <p:pic>
            <p:nvPicPr>
              <p:cNvPr id="8" name="Picture 7" descr="gh-logo.pdf">
                <a:extLst>
                  <a:ext uri="{FF2B5EF4-FFF2-40B4-BE49-F238E27FC236}">
                    <a16:creationId xmlns:a16="http://schemas.microsoft.com/office/drawing/2014/main" id="{1FE58B41-90F7-B348-A9B8-BE7463C0490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231702" y="3874734"/>
                <a:ext cx="634861" cy="593597"/>
              </a:xfrm>
              <a:prstGeom prst="rect">
                <a:avLst/>
              </a:prstGeom>
            </p:spPr>
          </p:pic>
        </p:grpSp>
      </p:grpSp>
      <p:pic>
        <p:nvPicPr>
          <p:cNvPr id="116" name="Picture 115" descr="Icon&#10;&#10;Description automatically generated">
            <a:extLst>
              <a:ext uri="{FF2B5EF4-FFF2-40B4-BE49-F238E27FC236}">
                <a16:creationId xmlns:a16="http://schemas.microsoft.com/office/drawing/2014/main" id="{7E9E0760-CD64-E34E-91D3-2D8E4F74C8F6}"/>
              </a:ext>
            </a:extLst>
          </p:cNvPr>
          <p:cNvPicPr>
            <a:picLocks noChangeAspect="1"/>
          </p:cNvPicPr>
          <p:nvPr/>
        </p:nvPicPr>
        <p:blipFill>
          <a:blip r:embed="rId4"/>
          <a:stretch>
            <a:fillRect/>
          </a:stretch>
        </p:blipFill>
        <p:spPr>
          <a:xfrm>
            <a:off x="7311970" y="3794305"/>
            <a:ext cx="852293" cy="788374"/>
          </a:xfrm>
          <a:prstGeom prst="rect">
            <a:avLst/>
          </a:prstGeom>
        </p:spPr>
      </p:pic>
      <p:sp>
        <p:nvSpPr>
          <p:cNvPr id="96" name="Bent Arrow 95">
            <a:extLst>
              <a:ext uri="{FF2B5EF4-FFF2-40B4-BE49-F238E27FC236}">
                <a16:creationId xmlns:a16="http://schemas.microsoft.com/office/drawing/2014/main" id="{8EE3C31B-25A5-AB44-86BA-84C63DDC658F}"/>
              </a:ext>
            </a:extLst>
          </p:cNvPr>
          <p:cNvSpPr/>
          <p:nvPr/>
        </p:nvSpPr>
        <p:spPr>
          <a:xfrm flipV="1">
            <a:off x="6142789" y="3031304"/>
            <a:ext cx="1215283" cy="1425229"/>
          </a:xfrm>
          <a:prstGeom prst="bentArrow">
            <a:avLst>
              <a:gd name="adj1" fmla="val 16522"/>
              <a:gd name="adj2" fmla="val 17178"/>
              <a:gd name="adj3" fmla="val 21338"/>
              <a:gd name="adj4" fmla="val 43750"/>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sz="1400">
              <a:solidFill>
                <a:schemeClr val="tx1"/>
              </a:solidFill>
            </a:endParaRPr>
          </a:p>
        </p:txBody>
      </p:sp>
      <p:cxnSp>
        <p:nvCxnSpPr>
          <p:cNvPr id="90" name="Straight Connector 89">
            <a:extLst>
              <a:ext uri="{FF2B5EF4-FFF2-40B4-BE49-F238E27FC236}">
                <a16:creationId xmlns:a16="http://schemas.microsoft.com/office/drawing/2014/main" id="{48E932B4-1AA7-C241-A6A7-5EDEF27D7F03}"/>
              </a:ext>
            </a:extLst>
          </p:cNvPr>
          <p:cNvCxnSpPr>
            <a:cxnSpLocks/>
          </p:cNvCxnSpPr>
          <p:nvPr/>
        </p:nvCxnSpPr>
        <p:spPr>
          <a:xfrm>
            <a:off x="6825919" y="474704"/>
            <a:ext cx="15089" cy="3758689"/>
          </a:xfrm>
          <a:prstGeom prst="line">
            <a:avLst/>
          </a:prstGeom>
          <a:ln w="19050">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1044" name="Bent Arrow 1043">
            <a:extLst>
              <a:ext uri="{FF2B5EF4-FFF2-40B4-BE49-F238E27FC236}">
                <a16:creationId xmlns:a16="http://schemas.microsoft.com/office/drawing/2014/main" id="{E2A96C96-FC19-B546-8E23-F5CB969938D4}"/>
              </a:ext>
            </a:extLst>
          </p:cNvPr>
          <p:cNvSpPr/>
          <p:nvPr/>
        </p:nvSpPr>
        <p:spPr>
          <a:xfrm>
            <a:off x="6191975" y="864669"/>
            <a:ext cx="1468418" cy="964549"/>
          </a:xfrm>
          <a:prstGeom prst="bentArrow">
            <a:avLst>
              <a:gd name="adj1" fmla="val 22015"/>
              <a:gd name="adj2" fmla="val 21269"/>
              <a:gd name="adj3" fmla="val 25000"/>
              <a:gd name="adj4" fmla="val 43750"/>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sz="1400">
              <a:solidFill>
                <a:schemeClr val="tx1"/>
              </a:solidFill>
            </a:endParaRPr>
          </a:p>
        </p:txBody>
      </p:sp>
      <p:cxnSp>
        <p:nvCxnSpPr>
          <p:cNvPr id="76" name="Straight Connector 75">
            <a:extLst>
              <a:ext uri="{FF2B5EF4-FFF2-40B4-BE49-F238E27FC236}">
                <a16:creationId xmlns:a16="http://schemas.microsoft.com/office/drawing/2014/main" id="{5245F7EB-18C8-2A40-BB7B-F00C707C3876}"/>
              </a:ext>
            </a:extLst>
          </p:cNvPr>
          <p:cNvCxnSpPr>
            <a:cxnSpLocks/>
          </p:cNvCxnSpPr>
          <p:nvPr/>
        </p:nvCxnSpPr>
        <p:spPr>
          <a:xfrm>
            <a:off x="6942380" y="475969"/>
            <a:ext cx="0" cy="597444"/>
          </a:xfrm>
          <a:prstGeom prst="line">
            <a:avLst/>
          </a:prstGeom>
          <a:ln w="19050">
            <a:solidFill>
              <a:schemeClr val="tx1"/>
            </a:solidFill>
            <a:tailEnd type="oval"/>
          </a:ln>
        </p:spPr>
        <p:style>
          <a:lnRef idx="1">
            <a:schemeClr val="accent1"/>
          </a:lnRef>
          <a:fillRef idx="0">
            <a:schemeClr val="accent1"/>
          </a:fillRef>
          <a:effectRef idx="0">
            <a:schemeClr val="accent1"/>
          </a:effectRef>
          <a:fontRef idx="minor">
            <a:schemeClr val="tx1"/>
          </a:fontRef>
        </p:style>
      </p:cxnSp>
      <p:pic>
        <p:nvPicPr>
          <p:cNvPr id="1033" name="Picture 1032" descr="Icon&#10;&#10;Description automatically generated">
            <a:extLst>
              <a:ext uri="{FF2B5EF4-FFF2-40B4-BE49-F238E27FC236}">
                <a16:creationId xmlns:a16="http://schemas.microsoft.com/office/drawing/2014/main" id="{60087CB8-86A5-F340-8B6E-A1295285257D}"/>
              </a:ext>
            </a:extLst>
          </p:cNvPr>
          <p:cNvPicPr>
            <a:picLocks noChangeAspect="1"/>
          </p:cNvPicPr>
          <p:nvPr/>
        </p:nvPicPr>
        <p:blipFill>
          <a:blip r:embed="rId5"/>
          <a:stretch>
            <a:fillRect/>
          </a:stretch>
        </p:blipFill>
        <p:spPr>
          <a:xfrm>
            <a:off x="8178659" y="2932162"/>
            <a:ext cx="532661" cy="538097"/>
          </a:xfrm>
          <a:prstGeom prst="rect">
            <a:avLst/>
          </a:prstGeom>
        </p:spPr>
      </p:pic>
      <p:sp>
        <p:nvSpPr>
          <p:cNvPr id="2" name="Title 1">
            <a:extLst>
              <a:ext uri="{FF2B5EF4-FFF2-40B4-BE49-F238E27FC236}">
                <a16:creationId xmlns:a16="http://schemas.microsoft.com/office/drawing/2014/main" id="{BC0B1712-10BA-884E-AEEB-00CA94B102AE}"/>
              </a:ext>
            </a:extLst>
          </p:cNvPr>
          <p:cNvSpPr>
            <a:spLocks noGrp="1"/>
          </p:cNvSpPr>
          <p:nvPr>
            <p:ph type="title" idx="4294967295"/>
          </p:nvPr>
        </p:nvSpPr>
        <p:spPr>
          <a:xfrm>
            <a:off x="265320" y="9413"/>
            <a:ext cx="10275856" cy="857028"/>
          </a:xfrm>
        </p:spPr>
        <p:txBody>
          <a:bodyPr/>
          <a:lstStyle/>
          <a:p>
            <a:r>
              <a:rPr lang="en-US" dirty="0"/>
              <a:t>A Notional Secure Pipeline</a:t>
            </a:r>
          </a:p>
        </p:txBody>
      </p:sp>
      <p:sp>
        <p:nvSpPr>
          <p:cNvPr id="134" name="Content Placeholder 2">
            <a:extLst>
              <a:ext uri="{FF2B5EF4-FFF2-40B4-BE49-F238E27FC236}">
                <a16:creationId xmlns:a16="http://schemas.microsoft.com/office/drawing/2014/main" id="{20ED8642-9BEE-B34B-89CD-03073E6C26C5}"/>
              </a:ext>
            </a:extLst>
          </p:cNvPr>
          <p:cNvSpPr>
            <a:spLocks noGrp="1"/>
          </p:cNvSpPr>
          <p:nvPr>
            <p:ph idx="4294967295"/>
          </p:nvPr>
        </p:nvSpPr>
        <p:spPr>
          <a:xfrm>
            <a:off x="151947" y="5058604"/>
            <a:ext cx="11687307" cy="1381291"/>
          </a:xfrm>
        </p:spPr>
        <p:txBody>
          <a:bodyPr>
            <a:normAutofit/>
          </a:bodyPr>
          <a:lstStyle/>
          <a:p>
            <a:r>
              <a:rPr lang="en-US" dirty="0"/>
              <a:t>We are working to establish a set of guidelines for supply chain integrity</a:t>
            </a:r>
          </a:p>
          <a:p>
            <a:pPr lvl="1"/>
            <a:r>
              <a:rPr lang="en-US" dirty="0"/>
              <a:t>Labs are trending towards GitLab, </a:t>
            </a:r>
            <a:r>
              <a:rPr lang="en-US" dirty="0" err="1"/>
              <a:t>Spack</a:t>
            </a:r>
            <a:r>
              <a:rPr lang="en-US" dirty="0"/>
              <a:t> for HPC</a:t>
            </a:r>
          </a:p>
          <a:p>
            <a:pPr lvl="1"/>
            <a:r>
              <a:rPr lang="en-US" dirty="0"/>
              <a:t>Standard container formats can help with scanning</a:t>
            </a:r>
          </a:p>
          <a:p>
            <a:pPr lvl="1"/>
            <a:r>
              <a:rPr lang="en-US" dirty="0"/>
              <a:t>Standard Software Bill of Materials (SBOM) format could help sites cross-validate codes</a:t>
            </a:r>
          </a:p>
        </p:txBody>
      </p:sp>
      <p:grpSp>
        <p:nvGrpSpPr>
          <p:cNvPr id="16" name="Group 15">
            <a:extLst>
              <a:ext uri="{FF2B5EF4-FFF2-40B4-BE49-F238E27FC236}">
                <a16:creationId xmlns:a16="http://schemas.microsoft.com/office/drawing/2014/main" id="{2AFAD123-DCBB-A149-B381-8CE8D1F7897E}"/>
              </a:ext>
            </a:extLst>
          </p:cNvPr>
          <p:cNvGrpSpPr/>
          <p:nvPr/>
        </p:nvGrpSpPr>
        <p:grpSpPr>
          <a:xfrm>
            <a:off x="2808586" y="984860"/>
            <a:ext cx="2112897" cy="307777"/>
            <a:chOff x="3146757" y="2786158"/>
            <a:chExt cx="2113446" cy="307857"/>
          </a:xfrm>
        </p:grpSpPr>
        <p:pic>
          <p:nvPicPr>
            <p:cNvPr id="1026" name="Picture 2" descr="Tgz Icons - Download Free Vector Icons | Noun Project">
              <a:extLst>
                <a:ext uri="{FF2B5EF4-FFF2-40B4-BE49-F238E27FC236}">
                  <a16:creationId xmlns:a16="http://schemas.microsoft.com/office/drawing/2014/main" id="{2F6B0636-978F-4B45-9C2F-712A5781C75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46757" y="2800118"/>
              <a:ext cx="277642" cy="277642"/>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01A56673-920B-2647-BD66-E88B1654B805}"/>
                </a:ext>
              </a:extLst>
            </p:cNvPr>
            <p:cNvSpPr txBox="1"/>
            <p:nvPr/>
          </p:nvSpPr>
          <p:spPr>
            <a:xfrm>
              <a:off x="3404726" y="2786158"/>
              <a:ext cx="1855477" cy="307857"/>
            </a:xfrm>
            <a:prstGeom prst="rect">
              <a:avLst/>
            </a:prstGeom>
            <a:noFill/>
          </p:spPr>
          <p:txBody>
            <a:bodyPr wrap="none" rtlCol="0">
              <a:spAutoFit/>
            </a:bodyPr>
            <a:lstStyle/>
            <a:p>
              <a:r>
                <a:rPr lang="en-US" sz="1400" b="1" dirty="0" err="1">
                  <a:solidFill>
                    <a:schemeClr val="accent1">
                      <a:lumMod val="75000"/>
                    </a:schemeClr>
                  </a:solidFill>
                </a:rPr>
                <a:t>Tarballs</a:t>
              </a:r>
              <a:r>
                <a:rPr lang="en-US" sz="1400" b="1" dirty="0">
                  <a:solidFill>
                    <a:schemeClr val="accent1">
                      <a:lumMod val="75000"/>
                    </a:schemeClr>
                  </a:solidFill>
                </a:rPr>
                <a:t>, other sources</a:t>
              </a:r>
            </a:p>
          </p:txBody>
        </p:sp>
      </p:grpSp>
      <p:grpSp>
        <p:nvGrpSpPr>
          <p:cNvPr id="17" name="Group 16">
            <a:extLst>
              <a:ext uri="{FF2B5EF4-FFF2-40B4-BE49-F238E27FC236}">
                <a16:creationId xmlns:a16="http://schemas.microsoft.com/office/drawing/2014/main" id="{D136F75A-20E4-674A-A152-5269F596869D}"/>
              </a:ext>
            </a:extLst>
          </p:cNvPr>
          <p:cNvGrpSpPr/>
          <p:nvPr/>
        </p:nvGrpSpPr>
        <p:grpSpPr>
          <a:xfrm>
            <a:off x="2819524" y="1309683"/>
            <a:ext cx="1355316" cy="307777"/>
            <a:chOff x="3280437" y="3221529"/>
            <a:chExt cx="1355670" cy="307857"/>
          </a:xfrm>
        </p:grpSpPr>
        <p:pic>
          <p:nvPicPr>
            <p:cNvPr id="13" name="Picture 12" descr="Icon&#10;&#10;Description automatically generated">
              <a:extLst>
                <a:ext uri="{FF2B5EF4-FFF2-40B4-BE49-F238E27FC236}">
                  <a16:creationId xmlns:a16="http://schemas.microsoft.com/office/drawing/2014/main" id="{7BB1FEE9-645C-6C40-BCF5-3FC9F148EF07}"/>
                </a:ext>
              </a:extLst>
            </p:cNvPr>
            <p:cNvPicPr>
              <a:picLocks noChangeAspect="1"/>
            </p:cNvPicPr>
            <p:nvPr/>
          </p:nvPicPr>
          <p:blipFill>
            <a:blip r:embed="rId7"/>
            <a:stretch>
              <a:fillRect/>
            </a:stretch>
          </p:blipFill>
          <p:spPr>
            <a:xfrm>
              <a:off x="3280437" y="3246427"/>
              <a:ext cx="274103" cy="274103"/>
            </a:xfrm>
            <a:prstGeom prst="rect">
              <a:avLst/>
            </a:prstGeom>
          </p:spPr>
        </p:pic>
        <p:sp>
          <p:nvSpPr>
            <p:cNvPr id="19" name="TextBox 18">
              <a:extLst>
                <a:ext uri="{FF2B5EF4-FFF2-40B4-BE49-F238E27FC236}">
                  <a16:creationId xmlns:a16="http://schemas.microsoft.com/office/drawing/2014/main" id="{FBC9B4D3-FABA-134D-AE49-FCF8A0C3FD8B}"/>
                </a:ext>
              </a:extLst>
            </p:cNvPr>
            <p:cNvSpPr txBox="1"/>
            <p:nvPr/>
          </p:nvSpPr>
          <p:spPr>
            <a:xfrm>
              <a:off x="3547961" y="3221529"/>
              <a:ext cx="1088146" cy="307857"/>
            </a:xfrm>
            <a:prstGeom prst="rect">
              <a:avLst/>
            </a:prstGeom>
            <a:noFill/>
          </p:spPr>
          <p:txBody>
            <a:bodyPr wrap="none" rtlCol="0">
              <a:spAutoFit/>
            </a:bodyPr>
            <a:lstStyle/>
            <a:p>
              <a:r>
                <a:rPr lang="en-US" sz="1400" b="1" dirty="0">
                  <a:solidFill>
                    <a:schemeClr val="accent1">
                      <a:lumMod val="75000"/>
                    </a:schemeClr>
                  </a:solidFill>
                </a:rPr>
                <a:t>Git commits</a:t>
              </a:r>
            </a:p>
          </p:txBody>
        </p:sp>
      </p:grpSp>
      <p:pic>
        <p:nvPicPr>
          <p:cNvPr id="21" name="Picture 20" descr="Icon&#10;&#10;Description automatically generated">
            <a:extLst>
              <a:ext uri="{FF2B5EF4-FFF2-40B4-BE49-F238E27FC236}">
                <a16:creationId xmlns:a16="http://schemas.microsoft.com/office/drawing/2014/main" id="{17C2C557-4F12-9D43-BF2B-E542662995FE}"/>
              </a:ext>
            </a:extLst>
          </p:cNvPr>
          <p:cNvPicPr>
            <a:picLocks noChangeAspect="1"/>
          </p:cNvPicPr>
          <p:nvPr/>
        </p:nvPicPr>
        <p:blipFill>
          <a:blip r:embed="rId4"/>
          <a:stretch>
            <a:fillRect/>
          </a:stretch>
        </p:blipFill>
        <p:spPr>
          <a:xfrm>
            <a:off x="4633069" y="1922795"/>
            <a:ext cx="890039" cy="823289"/>
          </a:xfrm>
          <a:prstGeom prst="rect">
            <a:avLst/>
          </a:prstGeom>
        </p:spPr>
      </p:pic>
      <p:grpSp>
        <p:nvGrpSpPr>
          <p:cNvPr id="44" name="Group 43">
            <a:extLst>
              <a:ext uri="{FF2B5EF4-FFF2-40B4-BE49-F238E27FC236}">
                <a16:creationId xmlns:a16="http://schemas.microsoft.com/office/drawing/2014/main" id="{F24476C2-9B05-7448-B430-54C104A2EE3D}"/>
              </a:ext>
            </a:extLst>
          </p:cNvPr>
          <p:cNvGrpSpPr/>
          <p:nvPr/>
        </p:nvGrpSpPr>
        <p:grpSpPr>
          <a:xfrm>
            <a:off x="6695321" y="210757"/>
            <a:ext cx="1190913" cy="523220"/>
            <a:chOff x="9852602" y="3062320"/>
            <a:chExt cx="1191223" cy="523354"/>
          </a:xfrm>
        </p:grpSpPr>
        <p:pic>
          <p:nvPicPr>
            <p:cNvPr id="26" name="Picture 25">
              <a:extLst>
                <a:ext uri="{FF2B5EF4-FFF2-40B4-BE49-F238E27FC236}">
                  <a16:creationId xmlns:a16="http://schemas.microsoft.com/office/drawing/2014/main" id="{BA0D717F-6364-DA40-AAC9-BECE38A7CA0B}"/>
                </a:ext>
              </a:extLst>
            </p:cNvPr>
            <p:cNvPicPr>
              <a:picLocks noChangeAspect="1"/>
            </p:cNvPicPr>
            <p:nvPr/>
          </p:nvPicPr>
          <p:blipFill>
            <a:blip r:embed="rId8"/>
            <a:stretch>
              <a:fillRect/>
            </a:stretch>
          </p:blipFill>
          <p:spPr>
            <a:xfrm>
              <a:off x="9852602" y="3142100"/>
              <a:ext cx="330734" cy="328621"/>
            </a:xfrm>
            <a:prstGeom prst="rect">
              <a:avLst/>
            </a:prstGeom>
            <a:solidFill>
              <a:schemeClr val="accent6">
                <a:lumMod val="40000"/>
                <a:lumOff val="60000"/>
              </a:schemeClr>
            </a:solidFill>
          </p:spPr>
        </p:pic>
        <p:sp>
          <p:nvSpPr>
            <p:cNvPr id="37" name="TextBox 36">
              <a:extLst>
                <a:ext uri="{FF2B5EF4-FFF2-40B4-BE49-F238E27FC236}">
                  <a16:creationId xmlns:a16="http://schemas.microsoft.com/office/drawing/2014/main" id="{EE232A67-C2AF-2B48-B42E-2F68820C7878}"/>
                </a:ext>
              </a:extLst>
            </p:cNvPr>
            <p:cNvSpPr txBox="1"/>
            <p:nvPr/>
          </p:nvSpPr>
          <p:spPr>
            <a:xfrm>
              <a:off x="10187277" y="3062320"/>
              <a:ext cx="856548" cy="523354"/>
            </a:xfrm>
            <a:prstGeom prst="rect">
              <a:avLst/>
            </a:prstGeom>
            <a:noFill/>
          </p:spPr>
          <p:txBody>
            <a:bodyPr wrap="none" rtlCol="0">
              <a:spAutoFit/>
            </a:bodyPr>
            <a:lstStyle/>
            <a:p>
              <a:r>
                <a:rPr lang="en-US" sz="1400" b="1" dirty="0">
                  <a:solidFill>
                    <a:schemeClr val="accent6">
                      <a:lumMod val="75000"/>
                    </a:schemeClr>
                  </a:solidFill>
                </a:rPr>
                <a:t>Binary</a:t>
              </a:r>
              <a:br>
                <a:rPr lang="en-US" sz="1400" b="1" dirty="0">
                  <a:solidFill>
                    <a:schemeClr val="accent6">
                      <a:lumMod val="75000"/>
                    </a:schemeClr>
                  </a:solidFill>
                </a:rPr>
              </a:br>
              <a:r>
                <a:rPr lang="en-US" sz="1400" b="1" dirty="0">
                  <a:solidFill>
                    <a:schemeClr val="accent6">
                      <a:lumMod val="75000"/>
                    </a:schemeClr>
                  </a:solidFill>
                </a:rPr>
                <a:t>Packages</a:t>
              </a:r>
            </a:p>
          </p:txBody>
        </p:sp>
      </p:grpSp>
      <p:sp>
        <p:nvSpPr>
          <p:cNvPr id="43" name="Right Arrow 42">
            <a:extLst>
              <a:ext uri="{FF2B5EF4-FFF2-40B4-BE49-F238E27FC236}">
                <a16:creationId xmlns:a16="http://schemas.microsoft.com/office/drawing/2014/main" id="{47CA266B-31C4-8341-9EBF-7F9EA712B59D}"/>
              </a:ext>
            </a:extLst>
          </p:cNvPr>
          <p:cNvSpPr/>
          <p:nvPr/>
        </p:nvSpPr>
        <p:spPr>
          <a:xfrm>
            <a:off x="2774559" y="2202024"/>
            <a:ext cx="646141" cy="368119"/>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1400"/>
          </a:p>
        </p:txBody>
      </p:sp>
      <p:sp>
        <p:nvSpPr>
          <p:cNvPr id="29" name="TextBox 28">
            <a:extLst>
              <a:ext uri="{FF2B5EF4-FFF2-40B4-BE49-F238E27FC236}">
                <a16:creationId xmlns:a16="http://schemas.microsoft.com/office/drawing/2014/main" id="{13D58854-AC34-9444-A46C-622E102CDB2B}"/>
              </a:ext>
            </a:extLst>
          </p:cNvPr>
          <p:cNvSpPr txBox="1"/>
          <p:nvPr/>
        </p:nvSpPr>
        <p:spPr>
          <a:xfrm>
            <a:off x="5995601" y="2567874"/>
            <a:ext cx="495649" cy="307777"/>
          </a:xfrm>
          <a:prstGeom prst="rect">
            <a:avLst/>
          </a:prstGeom>
          <a:noFill/>
        </p:spPr>
        <p:txBody>
          <a:bodyPr wrap="none" rtlCol="0">
            <a:spAutoFit/>
          </a:bodyPr>
          <a:lstStyle/>
          <a:p>
            <a:r>
              <a:rPr lang="en-US" sz="1400" b="1" dirty="0"/>
              <a:t>Sign</a:t>
            </a:r>
          </a:p>
        </p:txBody>
      </p:sp>
      <p:pic>
        <p:nvPicPr>
          <p:cNvPr id="46" name="Picture 45" descr="Icon&#10;&#10;Description automatically generated">
            <a:extLst>
              <a:ext uri="{FF2B5EF4-FFF2-40B4-BE49-F238E27FC236}">
                <a16:creationId xmlns:a16="http://schemas.microsoft.com/office/drawing/2014/main" id="{20BEC080-C019-2E44-872D-03A6E7293A87}"/>
              </a:ext>
            </a:extLst>
          </p:cNvPr>
          <p:cNvPicPr>
            <a:picLocks noChangeAspect="1"/>
          </p:cNvPicPr>
          <p:nvPr/>
        </p:nvPicPr>
        <p:blipFill>
          <a:blip r:embed="rId9"/>
          <a:stretch>
            <a:fillRect/>
          </a:stretch>
        </p:blipFill>
        <p:spPr>
          <a:xfrm>
            <a:off x="5988388" y="2023567"/>
            <a:ext cx="577194" cy="532930"/>
          </a:xfrm>
          <a:prstGeom prst="rect">
            <a:avLst/>
          </a:prstGeom>
        </p:spPr>
      </p:pic>
      <p:grpSp>
        <p:nvGrpSpPr>
          <p:cNvPr id="50" name="Group 49">
            <a:extLst>
              <a:ext uri="{FF2B5EF4-FFF2-40B4-BE49-F238E27FC236}">
                <a16:creationId xmlns:a16="http://schemas.microsoft.com/office/drawing/2014/main" id="{00ED3CB8-94E1-3D4D-8B62-83B35B393827}"/>
              </a:ext>
            </a:extLst>
          </p:cNvPr>
          <p:cNvGrpSpPr/>
          <p:nvPr/>
        </p:nvGrpSpPr>
        <p:grpSpPr>
          <a:xfrm>
            <a:off x="7842935" y="627140"/>
            <a:ext cx="724423" cy="974025"/>
            <a:chOff x="9426809" y="3244838"/>
            <a:chExt cx="724612" cy="974278"/>
          </a:xfrm>
        </p:grpSpPr>
        <p:pic>
          <p:nvPicPr>
            <p:cNvPr id="28" name="Picture 27" descr="A picture containing text, tableware, plate, dishware&#10;&#10;Description automatically generated">
              <a:extLst>
                <a:ext uri="{FF2B5EF4-FFF2-40B4-BE49-F238E27FC236}">
                  <a16:creationId xmlns:a16="http://schemas.microsoft.com/office/drawing/2014/main" id="{D2E8982F-6009-7642-B4E5-D26A1F534C6B}"/>
                </a:ext>
              </a:extLst>
            </p:cNvPr>
            <p:cNvPicPr>
              <a:picLocks noChangeAspect="1"/>
            </p:cNvPicPr>
            <p:nvPr/>
          </p:nvPicPr>
          <p:blipFill>
            <a:blip r:embed="rId10"/>
            <a:stretch>
              <a:fillRect/>
            </a:stretch>
          </p:blipFill>
          <p:spPr>
            <a:xfrm>
              <a:off x="9439277" y="3244838"/>
              <a:ext cx="712144" cy="752077"/>
            </a:xfrm>
            <a:prstGeom prst="rect">
              <a:avLst/>
            </a:prstGeom>
          </p:spPr>
        </p:pic>
        <p:sp>
          <p:nvSpPr>
            <p:cNvPr id="56" name="TextBox 55">
              <a:extLst>
                <a:ext uri="{FF2B5EF4-FFF2-40B4-BE49-F238E27FC236}">
                  <a16:creationId xmlns:a16="http://schemas.microsoft.com/office/drawing/2014/main" id="{0FF7B176-95BF-DE4B-B112-054FC08A1B64}"/>
                </a:ext>
              </a:extLst>
            </p:cNvPr>
            <p:cNvSpPr txBox="1"/>
            <p:nvPr/>
          </p:nvSpPr>
          <p:spPr>
            <a:xfrm>
              <a:off x="9426809" y="3911259"/>
              <a:ext cx="622127" cy="307857"/>
            </a:xfrm>
            <a:prstGeom prst="rect">
              <a:avLst/>
            </a:prstGeom>
            <a:noFill/>
          </p:spPr>
          <p:txBody>
            <a:bodyPr wrap="none" rtlCol="0">
              <a:spAutoFit/>
            </a:bodyPr>
            <a:lstStyle/>
            <a:p>
              <a:r>
                <a:rPr lang="en-US" sz="1400" b="1" dirty="0"/>
                <a:t>Verify</a:t>
              </a:r>
            </a:p>
          </p:txBody>
        </p:sp>
      </p:grpSp>
      <p:sp>
        <p:nvSpPr>
          <p:cNvPr id="59" name="Right Arrow 58">
            <a:extLst>
              <a:ext uri="{FF2B5EF4-FFF2-40B4-BE49-F238E27FC236}">
                <a16:creationId xmlns:a16="http://schemas.microsoft.com/office/drawing/2014/main" id="{35104EF4-D0D7-AF4E-A80C-C976AE9A1A92}"/>
              </a:ext>
            </a:extLst>
          </p:cNvPr>
          <p:cNvSpPr/>
          <p:nvPr/>
        </p:nvSpPr>
        <p:spPr>
          <a:xfrm>
            <a:off x="5529748" y="2149673"/>
            <a:ext cx="388699" cy="368119"/>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sz="1400"/>
          </a:p>
        </p:txBody>
      </p:sp>
      <p:sp>
        <p:nvSpPr>
          <p:cNvPr id="60" name="Right Arrow 59">
            <a:extLst>
              <a:ext uri="{FF2B5EF4-FFF2-40B4-BE49-F238E27FC236}">
                <a16:creationId xmlns:a16="http://schemas.microsoft.com/office/drawing/2014/main" id="{5022EEC3-E464-5648-9B92-77E69B35B825}"/>
              </a:ext>
            </a:extLst>
          </p:cNvPr>
          <p:cNvSpPr/>
          <p:nvPr/>
        </p:nvSpPr>
        <p:spPr>
          <a:xfrm>
            <a:off x="12469729" y="3192961"/>
            <a:ext cx="97762" cy="45707"/>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400"/>
          </a:p>
        </p:txBody>
      </p:sp>
      <p:cxnSp>
        <p:nvCxnSpPr>
          <p:cNvPr id="55" name="Straight Connector 54">
            <a:extLst>
              <a:ext uri="{FF2B5EF4-FFF2-40B4-BE49-F238E27FC236}">
                <a16:creationId xmlns:a16="http://schemas.microsoft.com/office/drawing/2014/main" id="{959EE891-A995-0B40-B46E-C353EF44BF79}"/>
              </a:ext>
            </a:extLst>
          </p:cNvPr>
          <p:cNvCxnSpPr>
            <a:cxnSpLocks/>
          </p:cNvCxnSpPr>
          <p:nvPr/>
        </p:nvCxnSpPr>
        <p:spPr>
          <a:xfrm>
            <a:off x="2944286" y="1676668"/>
            <a:ext cx="0" cy="669426"/>
          </a:xfrm>
          <a:prstGeom prst="line">
            <a:avLst/>
          </a:prstGeom>
          <a:ln w="19050">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E79C4113-BC59-D04E-9E22-3197A39A30AE}"/>
              </a:ext>
            </a:extLst>
          </p:cNvPr>
          <p:cNvSpPr txBox="1"/>
          <p:nvPr/>
        </p:nvSpPr>
        <p:spPr>
          <a:xfrm>
            <a:off x="11028518" y="2692394"/>
            <a:ext cx="709425" cy="307777"/>
          </a:xfrm>
          <a:prstGeom prst="rect">
            <a:avLst/>
          </a:prstGeom>
          <a:noFill/>
        </p:spPr>
        <p:txBody>
          <a:bodyPr wrap="none" rtlCol="0">
            <a:spAutoFit/>
          </a:bodyPr>
          <a:lstStyle/>
          <a:p>
            <a:r>
              <a:rPr lang="en-US" sz="1400" b="1" dirty="0"/>
              <a:t>Deploy</a:t>
            </a:r>
          </a:p>
        </p:txBody>
      </p:sp>
      <p:sp>
        <p:nvSpPr>
          <p:cNvPr id="83" name="TextBox 82">
            <a:extLst>
              <a:ext uri="{FF2B5EF4-FFF2-40B4-BE49-F238E27FC236}">
                <a16:creationId xmlns:a16="http://schemas.microsoft.com/office/drawing/2014/main" id="{1F3BBC2B-1CE0-2344-8618-DC505C77BB23}"/>
              </a:ext>
            </a:extLst>
          </p:cNvPr>
          <p:cNvSpPr txBox="1"/>
          <p:nvPr/>
        </p:nvSpPr>
        <p:spPr>
          <a:xfrm>
            <a:off x="7322183" y="4506319"/>
            <a:ext cx="914033" cy="523220"/>
          </a:xfrm>
          <a:prstGeom prst="rect">
            <a:avLst/>
          </a:prstGeom>
          <a:noFill/>
        </p:spPr>
        <p:txBody>
          <a:bodyPr wrap="none" rtlCol="0">
            <a:spAutoFit/>
          </a:bodyPr>
          <a:lstStyle/>
          <a:p>
            <a:pPr algn="ctr"/>
            <a:r>
              <a:rPr lang="en-US" sz="1400" b="1" dirty="0"/>
              <a:t>Container</a:t>
            </a:r>
            <a:br>
              <a:rPr lang="en-US" sz="1400" b="1" dirty="0"/>
            </a:br>
            <a:r>
              <a:rPr lang="en-US" sz="1400" b="1" dirty="0"/>
              <a:t>Build</a:t>
            </a:r>
          </a:p>
        </p:txBody>
      </p:sp>
      <p:cxnSp>
        <p:nvCxnSpPr>
          <p:cNvPr id="111" name="Straight Connector 110">
            <a:extLst>
              <a:ext uri="{FF2B5EF4-FFF2-40B4-BE49-F238E27FC236}">
                <a16:creationId xmlns:a16="http://schemas.microsoft.com/office/drawing/2014/main" id="{99A98191-3F10-B749-8778-74A4C3B588B3}"/>
              </a:ext>
            </a:extLst>
          </p:cNvPr>
          <p:cNvCxnSpPr>
            <a:cxnSpLocks/>
          </p:cNvCxnSpPr>
          <p:nvPr/>
        </p:nvCxnSpPr>
        <p:spPr>
          <a:xfrm>
            <a:off x="8438390" y="3510579"/>
            <a:ext cx="0" cy="722812"/>
          </a:xfrm>
          <a:prstGeom prst="line">
            <a:avLst/>
          </a:prstGeom>
          <a:ln w="19050">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ABB7115B-9064-F044-A9E0-A6C9A4ADD486}"/>
              </a:ext>
            </a:extLst>
          </p:cNvPr>
          <p:cNvSpPr txBox="1"/>
          <p:nvPr/>
        </p:nvSpPr>
        <p:spPr>
          <a:xfrm>
            <a:off x="8665082" y="3227964"/>
            <a:ext cx="913840" cy="523220"/>
          </a:xfrm>
          <a:prstGeom prst="rect">
            <a:avLst/>
          </a:prstGeom>
          <a:noFill/>
        </p:spPr>
        <p:txBody>
          <a:bodyPr wrap="none" rtlCol="0">
            <a:spAutoFit/>
          </a:bodyPr>
          <a:lstStyle/>
          <a:p>
            <a:r>
              <a:rPr lang="en-US" sz="1400" b="1" dirty="0">
                <a:solidFill>
                  <a:schemeClr val="accent2">
                    <a:lumMod val="75000"/>
                  </a:schemeClr>
                </a:solidFill>
              </a:rPr>
              <a:t>Container</a:t>
            </a:r>
            <a:br>
              <a:rPr lang="en-US" sz="1400" b="1" dirty="0">
                <a:solidFill>
                  <a:schemeClr val="accent2">
                    <a:lumMod val="75000"/>
                  </a:schemeClr>
                </a:solidFill>
              </a:rPr>
            </a:br>
            <a:r>
              <a:rPr lang="en-US" sz="1400" b="1" dirty="0">
                <a:solidFill>
                  <a:schemeClr val="accent2">
                    <a:lumMod val="75000"/>
                  </a:schemeClr>
                </a:solidFill>
              </a:rPr>
              <a:t>Images</a:t>
            </a:r>
          </a:p>
        </p:txBody>
      </p:sp>
      <p:sp>
        <p:nvSpPr>
          <p:cNvPr id="117" name="TextBox 116">
            <a:extLst>
              <a:ext uri="{FF2B5EF4-FFF2-40B4-BE49-F238E27FC236}">
                <a16:creationId xmlns:a16="http://schemas.microsoft.com/office/drawing/2014/main" id="{677464A2-ABB4-3B43-8F7E-CB764F1630C1}"/>
              </a:ext>
            </a:extLst>
          </p:cNvPr>
          <p:cNvSpPr txBox="1"/>
          <p:nvPr/>
        </p:nvSpPr>
        <p:spPr>
          <a:xfrm>
            <a:off x="4786011" y="2649206"/>
            <a:ext cx="566181" cy="307777"/>
          </a:xfrm>
          <a:prstGeom prst="rect">
            <a:avLst/>
          </a:prstGeom>
          <a:noFill/>
        </p:spPr>
        <p:txBody>
          <a:bodyPr wrap="none" rtlCol="0">
            <a:spAutoFit/>
          </a:bodyPr>
          <a:lstStyle/>
          <a:p>
            <a:pPr algn="ctr"/>
            <a:r>
              <a:rPr lang="en-US" sz="1400" b="1" dirty="0"/>
              <a:t>Build</a:t>
            </a:r>
          </a:p>
        </p:txBody>
      </p:sp>
      <p:pic>
        <p:nvPicPr>
          <p:cNvPr id="1062" name="Picture 1061" descr="Icon&#10;&#10;Description automatically generated">
            <a:extLst>
              <a:ext uri="{FF2B5EF4-FFF2-40B4-BE49-F238E27FC236}">
                <a16:creationId xmlns:a16="http://schemas.microsoft.com/office/drawing/2014/main" id="{FB889E58-70A5-F34D-8C50-00411B513E53}"/>
              </a:ext>
            </a:extLst>
          </p:cNvPr>
          <p:cNvPicPr>
            <a:picLocks noChangeAspect="1"/>
          </p:cNvPicPr>
          <p:nvPr/>
        </p:nvPicPr>
        <p:blipFill>
          <a:blip r:embed="rId11"/>
          <a:stretch>
            <a:fillRect/>
          </a:stretch>
        </p:blipFill>
        <p:spPr>
          <a:xfrm>
            <a:off x="11103895" y="1908092"/>
            <a:ext cx="853778" cy="858983"/>
          </a:xfrm>
          <a:prstGeom prst="rect">
            <a:avLst/>
          </a:prstGeom>
        </p:spPr>
      </p:pic>
      <p:sp>
        <p:nvSpPr>
          <p:cNvPr id="124" name="Bent Arrow 123">
            <a:extLst>
              <a:ext uri="{FF2B5EF4-FFF2-40B4-BE49-F238E27FC236}">
                <a16:creationId xmlns:a16="http://schemas.microsoft.com/office/drawing/2014/main" id="{42A4D809-D985-5C4B-8FE6-509136B1AF91}"/>
              </a:ext>
            </a:extLst>
          </p:cNvPr>
          <p:cNvSpPr/>
          <p:nvPr/>
        </p:nvSpPr>
        <p:spPr>
          <a:xfrm rot="5400000">
            <a:off x="9779042" y="-61491"/>
            <a:ext cx="909363" cy="2929637"/>
          </a:xfrm>
          <a:prstGeom prst="bentArrow">
            <a:avLst>
              <a:gd name="adj1" fmla="val 22015"/>
              <a:gd name="adj2" fmla="val 21269"/>
              <a:gd name="adj3" fmla="val 25000"/>
              <a:gd name="adj4" fmla="val 43750"/>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sz="1400">
              <a:solidFill>
                <a:schemeClr val="tx1"/>
              </a:solidFill>
            </a:endParaRPr>
          </a:p>
        </p:txBody>
      </p:sp>
      <p:grpSp>
        <p:nvGrpSpPr>
          <p:cNvPr id="126" name="Group 125">
            <a:extLst>
              <a:ext uri="{FF2B5EF4-FFF2-40B4-BE49-F238E27FC236}">
                <a16:creationId xmlns:a16="http://schemas.microsoft.com/office/drawing/2014/main" id="{56E66903-C06A-0B48-834B-2EA032F57707}"/>
              </a:ext>
            </a:extLst>
          </p:cNvPr>
          <p:cNvGrpSpPr/>
          <p:nvPr/>
        </p:nvGrpSpPr>
        <p:grpSpPr>
          <a:xfrm>
            <a:off x="10341887" y="3916221"/>
            <a:ext cx="680034" cy="910903"/>
            <a:chOff x="9434009" y="3286377"/>
            <a:chExt cx="680211" cy="911139"/>
          </a:xfrm>
        </p:grpSpPr>
        <p:pic>
          <p:nvPicPr>
            <p:cNvPr id="127" name="Picture 126" descr="A picture containing text, tableware, plate, dishware&#10;&#10;Description automatically generated">
              <a:extLst>
                <a:ext uri="{FF2B5EF4-FFF2-40B4-BE49-F238E27FC236}">
                  <a16:creationId xmlns:a16="http://schemas.microsoft.com/office/drawing/2014/main" id="{01C964E0-46A2-EB46-BEE0-BFCDBD9583EB}"/>
                </a:ext>
              </a:extLst>
            </p:cNvPr>
            <p:cNvPicPr>
              <a:picLocks noChangeAspect="1"/>
            </p:cNvPicPr>
            <p:nvPr/>
          </p:nvPicPr>
          <p:blipFill>
            <a:blip r:embed="rId10"/>
            <a:stretch>
              <a:fillRect/>
            </a:stretch>
          </p:blipFill>
          <p:spPr>
            <a:xfrm>
              <a:off x="9511277" y="3286377"/>
              <a:ext cx="602943" cy="636753"/>
            </a:xfrm>
            <a:prstGeom prst="rect">
              <a:avLst/>
            </a:prstGeom>
          </p:spPr>
        </p:pic>
        <p:sp>
          <p:nvSpPr>
            <p:cNvPr id="128" name="TextBox 127">
              <a:extLst>
                <a:ext uri="{FF2B5EF4-FFF2-40B4-BE49-F238E27FC236}">
                  <a16:creationId xmlns:a16="http://schemas.microsoft.com/office/drawing/2014/main" id="{470DFEBA-57C9-F543-B5AE-987789E87E4F}"/>
                </a:ext>
              </a:extLst>
            </p:cNvPr>
            <p:cNvSpPr txBox="1"/>
            <p:nvPr/>
          </p:nvSpPr>
          <p:spPr>
            <a:xfrm>
              <a:off x="9434009" y="3889659"/>
              <a:ext cx="622127" cy="307857"/>
            </a:xfrm>
            <a:prstGeom prst="rect">
              <a:avLst/>
            </a:prstGeom>
            <a:noFill/>
          </p:spPr>
          <p:txBody>
            <a:bodyPr wrap="none" rtlCol="0">
              <a:spAutoFit/>
            </a:bodyPr>
            <a:lstStyle/>
            <a:p>
              <a:r>
                <a:rPr lang="en-US" sz="1400" b="1" dirty="0"/>
                <a:t>Verify</a:t>
              </a:r>
            </a:p>
          </p:txBody>
        </p:sp>
      </p:grpSp>
      <p:sp>
        <p:nvSpPr>
          <p:cNvPr id="131" name="TextBox 130">
            <a:extLst>
              <a:ext uri="{FF2B5EF4-FFF2-40B4-BE49-F238E27FC236}">
                <a16:creationId xmlns:a16="http://schemas.microsoft.com/office/drawing/2014/main" id="{ECAB94A4-2E08-3043-BC9E-29C7C7849422}"/>
              </a:ext>
            </a:extLst>
          </p:cNvPr>
          <p:cNvSpPr txBox="1"/>
          <p:nvPr/>
        </p:nvSpPr>
        <p:spPr>
          <a:xfrm>
            <a:off x="9020013" y="4526963"/>
            <a:ext cx="495649" cy="307777"/>
          </a:xfrm>
          <a:prstGeom prst="rect">
            <a:avLst/>
          </a:prstGeom>
          <a:noFill/>
        </p:spPr>
        <p:txBody>
          <a:bodyPr wrap="none" rtlCol="0">
            <a:spAutoFit/>
          </a:bodyPr>
          <a:lstStyle/>
          <a:p>
            <a:r>
              <a:rPr lang="en-US" sz="1400" b="1" dirty="0"/>
              <a:t>Sign</a:t>
            </a:r>
          </a:p>
        </p:txBody>
      </p:sp>
      <p:pic>
        <p:nvPicPr>
          <p:cNvPr id="132" name="Picture 131" descr="Icon&#10;&#10;Description automatically generated">
            <a:extLst>
              <a:ext uri="{FF2B5EF4-FFF2-40B4-BE49-F238E27FC236}">
                <a16:creationId xmlns:a16="http://schemas.microsoft.com/office/drawing/2014/main" id="{CE8B4DF7-60E2-4B40-879C-DC3B9071D8B4}"/>
              </a:ext>
            </a:extLst>
          </p:cNvPr>
          <p:cNvPicPr>
            <a:picLocks noChangeAspect="1"/>
          </p:cNvPicPr>
          <p:nvPr/>
        </p:nvPicPr>
        <p:blipFill>
          <a:blip r:embed="rId9"/>
          <a:stretch>
            <a:fillRect/>
          </a:stretch>
        </p:blipFill>
        <p:spPr>
          <a:xfrm>
            <a:off x="8933623" y="3891180"/>
            <a:ext cx="691861" cy="638805"/>
          </a:xfrm>
          <a:prstGeom prst="rect">
            <a:avLst/>
          </a:prstGeom>
        </p:spPr>
      </p:pic>
      <p:sp>
        <p:nvSpPr>
          <p:cNvPr id="133" name="Right Arrow 132">
            <a:extLst>
              <a:ext uri="{FF2B5EF4-FFF2-40B4-BE49-F238E27FC236}">
                <a16:creationId xmlns:a16="http://schemas.microsoft.com/office/drawing/2014/main" id="{A10E9487-96CF-4149-B4C4-3284703B8D83}"/>
              </a:ext>
            </a:extLst>
          </p:cNvPr>
          <p:cNvSpPr/>
          <p:nvPr/>
        </p:nvSpPr>
        <p:spPr>
          <a:xfrm>
            <a:off x="9801836" y="4081034"/>
            <a:ext cx="494271" cy="368119"/>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sz="1400"/>
          </a:p>
        </p:txBody>
      </p:sp>
      <p:pic>
        <p:nvPicPr>
          <p:cNvPr id="1067" name="Picture 1066" descr="Icon&#10;&#10;Description automatically generated">
            <a:extLst>
              <a:ext uri="{FF2B5EF4-FFF2-40B4-BE49-F238E27FC236}">
                <a16:creationId xmlns:a16="http://schemas.microsoft.com/office/drawing/2014/main" id="{90C19F78-9275-D344-9EE9-DB7CA93690C2}"/>
              </a:ext>
            </a:extLst>
          </p:cNvPr>
          <p:cNvPicPr>
            <a:picLocks noChangeAspect="1"/>
          </p:cNvPicPr>
          <p:nvPr/>
        </p:nvPicPr>
        <p:blipFill>
          <a:blip r:embed="rId12"/>
          <a:stretch>
            <a:fillRect/>
          </a:stretch>
        </p:blipFill>
        <p:spPr>
          <a:xfrm>
            <a:off x="3480132" y="2029380"/>
            <a:ext cx="602794" cy="627481"/>
          </a:xfrm>
          <a:prstGeom prst="rect">
            <a:avLst/>
          </a:prstGeom>
        </p:spPr>
      </p:pic>
      <p:sp>
        <p:nvSpPr>
          <p:cNvPr id="139" name="Right Arrow 138">
            <a:extLst>
              <a:ext uri="{FF2B5EF4-FFF2-40B4-BE49-F238E27FC236}">
                <a16:creationId xmlns:a16="http://schemas.microsoft.com/office/drawing/2014/main" id="{7FB9B7A4-01F2-8547-B21A-ABF5853B3FA8}"/>
              </a:ext>
            </a:extLst>
          </p:cNvPr>
          <p:cNvSpPr/>
          <p:nvPr/>
        </p:nvSpPr>
        <p:spPr>
          <a:xfrm>
            <a:off x="4147708" y="2167233"/>
            <a:ext cx="511067" cy="368119"/>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1400"/>
          </a:p>
        </p:txBody>
      </p:sp>
      <p:sp>
        <p:nvSpPr>
          <p:cNvPr id="140" name="TextBox 139">
            <a:extLst>
              <a:ext uri="{FF2B5EF4-FFF2-40B4-BE49-F238E27FC236}">
                <a16:creationId xmlns:a16="http://schemas.microsoft.com/office/drawing/2014/main" id="{065FDE41-32EB-4748-B838-18183EE23BED}"/>
              </a:ext>
            </a:extLst>
          </p:cNvPr>
          <p:cNvSpPr txBox="1"/>
          <p:nvPr/>
        </p:nvSpPr>
        <p:spPr>
          <a:xfrm>
            <a:off x="3502258" y="2667201"/>
            <a:ext cx="528285" cy="307777"/>
          </a:xfrm>
          <a:prstGeom prst="rect">
            <a:avLst/>
          </a:prstGeom>
          <a:noFill/>
        </p:spPr>
        <p:txBody>
          <a:bodyPr wrap="none" rtlCol="0">
            <a:spAutoFit/>
          </a:bodyPr>
          <a:lstStyle/>
          <a:p>
            <a:pPr algn="ctr"/>
            <a:r>
              <a:rPr lang="en-US" sz="1400" b="1" dirty="0"/>
              <a:t>Scan</a:t>
            </a:r>
          </a:p>
        </p:txBody>
      </p:sp>
      <p:sp>
        <p:nvSpPr>
          <p:cNvPr id="142" name="Circular Arrow 141">
            <a:extLst>
              <a:ext uri="{FF2B5EF4-FFF2-40B4-BE49-F238E27FC236}">
                <a16:creationId xmlns:a16="http://schemas.microsoft.com/office/drawing/2014/main" id="{30A44739-9FA4-2942-A5E0-59ABC756F5B8}"/>
              </a:ext>
            </a:extLst>
          </p:cNvPr>
          <p:cNvSpPr/>
          <p:nvPr/>
        </p:nvSpPr>
        <p:spPr>
          <a:xfrm rot="14516512">
            <a:off x="7704780" y="2247908"/>
            <a:ext cx="1158898" cy="1166096"/>
          </a:xfrm>
          <a:prstGeom prst="circularArrow">
            <a:avLst>
              <a:gd name="adj1" fmla="val 6954"/>
              <a:gd name="adj2" fmla="val 1621979"/>
              <a:gd name="adj3" fmla="val 20574009"/>
              <a:gd name="adj4" fmla="val 13954822"/>
              <a:gd name="adj5" fmla="val 12182"/>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sz="1400">
              <a:solidFill>
                <a:schemeClr val="tx1"/>
              </a:solidFill>
            </a:endParaRPr>
          </a:p>
        </p:txBody>
      </p:sp>
      <p:pic>
        <p:nvPicPr>
          <p:cNvPr id="144" name="Picture 143" descr="Icon&#10;&#10;Description automatically generated">
            <a:extLst>
              <a:ext uri="{FF2B5EF4-FFF2-40B4-BE49-F238E27FC236}">
                <a16:creationId xmlns:a16="http://schemas.microsoft.com/office/drawing/2014/main" id="{25776427-D74E-F14F-8603-7A5C6B9A908C}"/>
              </a:ext>
            </a:extLst>
          </p:cNvPr>
          <p:cNvPicPr>
            <a:picLocks noChangeAspect="1"/>
          </p:cNvPicPr>
          <p:nvPr/>
        </p:nvPicPr>
        <p:blipFill>
          <a:blip r:embed="rId12"/>
          <a:stretch>
            <a:fillRect/>
          </a:stretch>
        </p:blipFill>
        <p:spPr>
          <a:xfrm>
            <a:off x="8217698" y="2181982"/>
            <a:ext cx="450434" cy="468881"/>
          </a:xfrm>
          <a:prstGeom prst="rect">
            <a:avLst/>
          </a:prstGeom>
        </p:spPr>
      </p:pic>
      <p:sp>
        <p:nvSpPr>
          <p:cNvPr id="145" name="TextBox 144">
            <a:extLst>
              <a:ext uri="{FF2B5EF4-FFF2-40B4-BE49-F238E27FC236}">
                <a16:creationId xmlns:a16="http://schemas.microsoft.com/office/drawing/2014/main" id="{1DBCD81E-53FB-7642-A6D2-330E5ACFE4FA}"/>
              </a:ext>
            </a:extLst>
          </p:cNvPr>
          <p:cNvSpPr txBox="1"/>
          <p:nvPr/>
        </p:nvSpPr>
        <p:spPr>
          <a:xfrm>
            <a:off x="8182239" y="2574825"/>
            <a:ext cx="528285" cy="307777"/>
          </a:xfrm>
          <a:prstGeom prst="rect">
            <a:avLst/>
          </a:prstGeom>
          <a:noFill/>
        </p:spPr>
        <p:txBody>
          <a:bodyPr wrap="none" rtlCol="0">
            <a:spAutoFit/>
          </a:bodyPr>
          <a:lstStyle/>
          <a:p>
            <a:pPr algn="ctr"/>
            <a:r>
              <a:rPr lang="en-US" sz="1400" b="1" dirty="0"/>
              <a:t>Scan</a:t>
            </a:r>
          </a:p>
        </p:txBody>
      </p:sp>
      <p:cxnSp>
        <p:nvCxnSpPr>
          <p:cNvPr id="146" name="Straight Connector 145">
            <a:extLst>
              <a:ext uri="{FF2B5EF4-FFF2-40B4-BE49-F238E27FC236}">
                <a16:creationId xmlns:a16="http://schemas.microsoft.com/office/drawing/2014/main" id="{9ED74AAC-DA37-3047-B66A-4F9E008A86AC}"/>
              </a:ext>
            </a:extLst>
          </p:cNvPr>
          <p:cNvCxnSpPr>
            <a:cxnSpLocks/>
          </p:cNvCxnSpPr>
          <p:nvPr/>
        </p:nvCxnSpPr>
        <p:spPr>
          <a:xfrm flipV="1">
            <a:off x="805047" y="2836955"/>
            <a:ext cx="60317" cy="989567"/>
          </a:xfrm>
          <a:prstGeom prst="line">
            <a:avLst/>
          </a:prstGeom>
          <a:ln w="19050">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1071" name="TextBox 1070">
            <a:extLst>
              <a:ext uri="{FF2B5EF4-FFF2-40B4-BE49-F238E27FC236}">
                <a16:creationId xmlns:a16="http://schemas.microsoft.com/office/drawing/2014/main" id="{D81CED39-C0A0-204B-BAF5-3A060D7E8E49}"/>
              </a:ext>
            </a:extLst>
          </p:cNvPr>
          <p:cNvSpPr txBox="1"/>
          <p:nvPr/>
        </p:nvSpPr>
        <p:spPr>
          <a:xfrm>
            <a:off x="669185" y="3816526"/>
            <a:ext cx="2199961" cy="523220"/>
          </a:xfrm>
          <a:prstGeom prst="rect">
            <a:avLst/>
          </a:prstGeom>
          <a:noFill/>
        </p:spPr>
        <p:txBody>
          <a:bodyPr wrap="none" rtlCol="0">
            <a:spAutoFit/>
          </a:bodyPr>
          <a:lstStyle/>
          <a:p>
            <a:r>
              <a:rPr lang="en-US" sz="1400" dirty="0" err="1"/>
              <a:t>Spack</a:t>
            </a:r>
            <a:r>
              <a:rPr lang="en-US" sz="1400" dirty="0"/>
              <a:t> has 6,500 packages,</a:t>
            </a:r>
            <a:br>
              <a:rPr lang="en-US" sz="1400" dirty="0"/>
            </a:br>
            <a:r>
              <a:rPr lang="en-US" sz="1400" dirty="0"/>
              <a:t>with many updates per day.</a:t>
            </a:r>
          </a:p>
        </p:txBody>
      </p:sp>
      <p:pic>
        <p:nvPicPr>
          <p:cNvPr id="1073" name="Picture 1072">
            <a:extLst>
              <a:ext uri="{FF2B5EF4-FFF2-40B4-BE49-F238E27FC236}">
                <a16:creationId xmlns:a16="http://schemas.microsoft.com/office/drawing/2014/main" id="{4BD1AFAD-CD04-8843-B3BA-2FC572CDA47D}"/>
              </a:ext>
            </a:extLst>
          </p:cNvPr>
          <p:cNvPicPr>
            <a:picLocks noChangeAspect="1"/>
          </p:cNvPicPr>
          <p:nvPr/>
        </p:nvPicPr>
        <p:blipFill>
          <a:blip r:embed="rId13"/>
          <a:stretch>
            <a:fillRect/>
          </a:stretch>
        </p:blipFill>
        <p:spPr>
          <a:xfrm>
            <a:off x="132412" y="3718482"/>
            <a:ext cx="595386" cy="593845"/>
          </a:xfrm>
          <a:prstGeom prst="rect">
            <a:avLst/>
          </a:prstGeom>
        </p:spPr>
      </p:pic>
    </p:spTree>
    <p:extLst>
      <p:ext uri="{BB962C8B-B14F-4D97-AF65-F5344CB8AC3E}">
        <p14:creationId xmlns:p14="http://schemas.microsoft.com/office/powerpoint/2010/main" val="18267809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C69D698-5C3D-8ACC-58FF-4CEA2B773821}"/>
              </a:ext>
            </a:extLst>
          </p:cNvPr>
          <p:cNvSpPr>
            <a:spLocks noGrp="1"/>
          </p:cNvSpPr>
          <p:nvPr>
            <p:ph idx="1"/>
          </p:nvPr>
        </p:nvSpPr>
        <p:spPr>
          <a:xfrm>
            <a:off x="154579" y="1362329"/>
            <a:ext cx="6408655" cy="4905611"/>
          </a:xfrm>
        </p:spPr>
        <p:txBody>
          <a:bodyPr/>
          <a:lstStyle/>
          <a:p>
            <a:r>
              <a:rPr lang="en-US" dirty="0"/>
              <a:t>We are working with the MARBL</a:t>
            </a:r>
            <a:br>
              <a:rPr lang="en-US" dirty="0"/>
            </a:br>
            <a:r>
              <a:rPr lang="en-US" dirty="0"/>
              <a:t>team to move their development</a:t>
            </a:r>
            <a:br>
              <a:rPr lang="en-US" dirty="0"/>
            </a:br>
            <a:r>
              <a:rPr lang="en-US" dirty="0"/>
              <a:t>environment to </a:t>
            </a:r>
            <a:r>
              <a:rPr lang="en-US" dirty="0" err="1"/>
              <a:t>Spack</a:t>
            </a:r>
            <a:endParaRPr lang="en-US" dirty="0"/>
          </a:p>
          <a:p>
            <a:r>
              <a:rPr lang="en-US" dirty="0"/>
              <a:t>We have established a</a:t>
            </a:r>
            <a:br>
              <a:rPr lang="en-US" dirty="0"/>
            </a:br>
            <a:r>
              <a:rPr lang="en-US" dirty="0"/>
              <a:t>build and deployment working</a:t>
            </a:r>
            <a:br>
              <a:rPr lang="en-US" dirty="0"/>
            </a:br>
            <a:r>
              <a:rPr lang="en-US" dirty="0"/>
              <a:t>group among WSC codes</a:t>
            </a:r>
          </a:p>
          <a:p>
            <a:r>
              <a:rPr lang="en-US" dirty="0"/>
              <a:t>We have an L2 milestone this year to:</a:t>
            </a:r>
          </a:p>
          <a:p>
            <a:pPr lvl="1"/>
            <a:r>
              <a:rPr lang="en-US" dirty="0"/>
              <a:t>Gather requirements for a common build farm</a:t>
            </a:r>
            <a:br>
              <a:rPr lang="en-US" dirty="0"/>
            </a:br>
            <a:r>
              <a:rPr lang="en-US" dirty="0"/>
              <a:t>for LLNL codes</a:t>
            </a:r>
          </a:p>
          <a:p>
            <a:pPr lvl="1"/>
            <a:r>
              <a:rPr lang="en-US" dirty="0"/>
              <a:t>Layer with </a:t>
            </a:r>
            <a:r>
              <a:rPr lang="en-US" dirty="0" err="1"/>
              <a:t>Spack’s</a:t>
            </a:r>
            <a:r>
              <a:rPr lang="en-US" dirty="0"/>
              <a:t> public build farm</a:t>
            </a:r>
          </a:p>
          <a:p>
            <a:pPr lvl="1"/>
            <a:r>
              <a:rPr lang="en-US" dirty="0"/>
              <a:t>Gradually bring teams together around standard</a:t>
            </a:r>
            <a:br>
              <a:rPr lang="en-US" dirty="0"/>
            </a:br>
            <a:r>
              <a:rPr lang="en-US" dirty="0"/>
              <a:t>build configurations and workflows</a:t>
            </a:r>
          </a:p>
        </p:txBody>
      </p:sp>
      <p:sp>
        <p:nvSpPr>
          <p:cNvPr id="3" name="Title 2">
            <a:extLst>
              <a:ext uri="{FF2B5EF4-FFF2-40B4-BE49-F238E27FC236}">
                <a16:creationId xmlns:a16="http://schemas.microsoft.com/office/drawing/2014/main" id="{9DDFD60C-0B46-CF1E-48F9-8B9B4528B3DD}"/>
              </a:ext>
            </a:extLst>
          </p:cNvPr>
          <p:cNvSpPr>
            <a:spLocks noGrp="1"/>
          </p:cNvSpPr>
          <p:nvPr>
            <p:ph type="title"/>
          </p:nvPr>
        </p:nvSpPr>
        <p:spPr/>
        <p:txBody>
          <a:bodyPr/>
          <a:lstStyle/>
          <a:p>
            <a:r>
              <a:rPr lang="en-US" dirty="0"/>
              <a:t>We are working with code teams to develop standard workflows for layered build farms</a:t>
            </a:r>
          </a:p>
        </p:txBody>
      </p:sp>
      <p:pic>
        <p:nvPicPr>
          <p:cNvPr id="4" name="Picture 3">
            <a:extLst>
              <a:ext uri="{FF2B5EF4-FFF2-40B4-BE49-F238E27FC236}">
                <a16:creationId xmlns:a16="http://schemas.microsoft.com/office/drawing/2014/main" id="{9E40D68B-5FD5-555B-BE59-5E05784C1C1F}"/>
              </a:ext>
            </a:extLst>
          </p:cNvPr>
          <p:cNvPicPr>
            <a:picLocks noChangeAspect="1"/>
          </p:cNvPicPr>
          <p:nvPr/>
        </p:nvPicPr>
        <p:blipFill>
          <a:blip r:embed="rId2"/>
          <a:stretch>
            <a:fillRect/>
          </a:stretch>
        </p:blipFill>
        <p:spPr>
          <a:xfrm>
            <a:off x="4790708" y="857921"/>
            <a:ext cx="5016552" cy="2847233"/>
          </a:xfrm>
          <a:prstGeom prst="rect">
            <a:avLst/>
          </a:prstGeom>
        </p:spPr>
      </p:pic>
      <p:grpSp>
        <p:nvGrpSpPr>
          <p:cNvPr id="74" name="Group 73">
            <a:extLst>
              <a:ext uri="{FF2B5EF4-FFF2-40B4-BE49-F238E27FC236}">
                <a16:creationId xmlns:a16="http://schemas.microsoft.com/office/drawing/2014/main" id="{76D84553-5BF2-5D3F-1C4D-852A11C41FCE}"/>
              </a:ext>
            </a:extLst>
          </p:cNvPr>
          <p:cNvGrpSpPr/>
          <p:nvPr/>
        </p:nvGrpSpPr>
        <p:grpSpPr>
          <a:xfrm>
            <a:off x="6637737" y="2518183"/>
            <a:ext cx="5228906" cy="3708150"/>
            <a:chOff x="5071280" y="1888459"/>
            <a:chExt cx="3922701" cy="2781837"/>
          </a:xfrm>
        </p:grpSpPr>
        <p:grpSp>
          <p:nvGrpSpPr>
            <p:cNvPr id="47" name="Group 46">
              <a:extLst>
                <a:ext uri="{FF2B5EF4-FFF2-40B4-BE49-F238E27FC236}">
                  <a16:creationId xmlns:a16="http://schemas.microsoft.com/office/drawing/2014/main" id="{808308F6-DD1A-4703-A1A6-DEBAC9DE7822}"/>
                </a:ext>
              </a:extLst>
            </p:cNvPr>
            <p:cNvGrpSpPr/>
            <p:nvPr/>
          </p:nvGrpSpPr>
          <p:grpSpPr>
            <a:xfrm>
              <a:off x="6483667" y="1888459"/>
              <a:ext cx="2510314" cy="2781837"/>
              <a:chOff x="7498080" y="1362456"/>
              <a:chExt cx="4480560" cy="4965192"/>
            </a:xfrm>
          </p:grpSpPr>
          <p:sp>
            <p:nvSpPr>
              <p:cNvPr id="48" name="Rounded Rectangle 47">
                <a:extLst>
                  <a:ext uri="{FF2B5EF4-FFF2-40B4-BE49-F238E27FC236}">
                    <a16:creationId xmlns:a16="http://schemas.microsoft.com/office/drawing/2014/main" id="{FFB3EBE4-8D19-B20E-D9A1-828EC6A1CEA3}"/>
                  </a:ext>
                </a:extLst>
              </p:cNvPr>
              <p:cNvSpPr/>
              <p:nvPr/>
            </p:nvSpPr>
            <p:spPr bwMode="auto">
              <a:xfrm>
                <a:off x="7498080" y="1362456"/>
                <a:ext cx="4462272" cy="2121408"/>
              </a:xfrm>
              <a:prstGeom prst="roundRect">
                <a:avLst/>
              </a:prstGeom>
              <a:solidFill>
                <a:srgbClr val="F79646">
                  <a:lumMod val="40000"/>
                  <a:lumOff val="60000"/>
                </a:srgbClr>
              </a:solidFill>
              <a:ln>
                <a:noFill/>
              </a:ln>
              <a:effectLst/>
            </p:spPr>
            <p:txBody>
              <a:bodyPr rtlCol="0" anchor="t">
                <a:prstTxWarp prst="textNoShape">
                  <a:avLst/>
                </a:prstTxWarp>
              </a:bodyPr>
              <a:lstStyle/>
              <a:p>
                <a:pPr algn="r" defTabSz="609402">
                  <a:defRPr/>
                </a:pPr>
                <a:r>
                  <a:rPr lang="en-US" sz="1200" b="1" dirty="0">
                    <a:solidFill>
                      <a:srgbClr val="000000"/>
                    </a:solidFill>
                    <a:latin typeface="Calibri" panose="020F0502020204030204"/>
                  </a:rPr>
                  <a:t>llnl.wci.mapp</a:t>
                </a:r>
              </a:p>
            </p:txBody>
          </p:sp>
          <p:sp>
            <p:nvSpPr>
              <p:cNvPr id="49" name="Rounded Rectangle 48">
                <a:extLst>
                  <a:ext uri="{FF2B5EF4-FFF2-40B4-BE49-F238E27FC236}">
                    <a16:creationId xmlns:a16="http://schemas.microsoft.com/office/drawing/2014/main" id="{592B60A2-1E5B-2BF2-7FA9-753B9A420E2D}"/>
                  </a:ext>
                </a:extLst>
              </p:cNvPr>
              <p:cNvSpPr/>
              <p:nvPr/>
            </p:nvSpPr>
            <p:spPr bwMode="auto">
              <a:xfrm>
                <a:off x="7513320" y="3520440"/>
                <a:ext cx="4462272" cy="1179576"/>
              </a:xfrm>
              <a:prstGeom prst="roundRect">
                <a:avLst/>
              </a:prstGeom>
              <a:solidFill>
                <a:srgbClr val="9BBB59">
                  <a:lumMod val="60000"/>
                  <a:lumOff val="40000"/>
                </a:srgbClr>
              </a:solidFill>
              <a:ln>
                <a:noFill/>
              </a:ln>
              <a:effectLst/>
            </p:spPr>
            <p:txBody>
              <a:bodyPr rtlCol="0" anchor="ctr">
                <a:prstTxWarp prst="textNoShape">
                  <a:avLst/>
                </a:prstTxWarp>
              </a:bodyPr>
              <a:lstStyle/>
              <a:p>
                <a:pPr algn="r" defTabSz="609402">
                  <a:defRPr/>
                </a:pPr>
                <a:r>
                  <a:rPr lang="en-US" sz="1200" b="1" dirty="0">
                    <a:solidFill>
                      <a:srgbClr val="000000"/>
                    </a:solidFill>
                    <a:latin typeface="Calibri" panose="020F0502020204030204"/>
                  </a:rPr>
                  <a:t>llnl.wci</a:t>
                </a:r>
              </a:p>
            </p:txBody>
          </p:sp>
          <p:sp>
            <p:nvSpPr>
              <p:cNvPr id="50" name="Rounded Rectangle 49">
                <a:extLst>
                  <a:ext uri="{FF2B5EF4-FFF2-40B4-BE49-F238E27FC236}">
                    <a16:creationId xmlns:a16="http://schemas.microsoft.com/office/drawing/2014/main" id="{4D8C708C-35D7-B7B1-2920-3BDE298A0031}"/>
                  </a:ext>
                </a:extLst>
              </p:cNvPr>
              <p:cNvSpPr/>
              <p:nvPr/>
            </p:nvSpPr>
            <p:spPr bwMode="auto">
              <a:xfrm>
                <a:off x="7516368" y="4736592"/>
                <a:ext cx="4462272" cy="1591056"/>
              </a:xfrm>
              <a:prstGeom prst="roundRect">
                <a:avLst/>
              </a:prstGeom>
              <a:solidFill>
                <a:srgbClr val="1F497D">
                  <a:lumMod val="20000"/>
                  <a:lumOff val="80000"/>
                </a:srgbClr>
              </a:solidFill>
              <a:ln>
                <a:noFill/>
              </a:ln>
              <a:effectLst/>
            </p:spPr>
            <p:txBody>
              <a:bodyPr rtlCol="0" anchor="b">
                <a:prstTxWarp prst="textNoShape">
                  <a:avLst/>
                </a:prstTxWarp>
              </a:bodyPr>
              <a:lstStyle/>
              <a:p>
                <a:pPr algn="r" defTabSz="609402">
                  <a:defRPr/>
                </a:pPr>
                <a:r>
                  <a:rPr lang="en-US" sz="1200" b="1" dirty="0">
                    <a:solidFill>
                      <a:srgbClr val="000000"/>
                    </a:solidFill>
                    <a:latin typeface="Calibri" panose="020F0502020204030204"/>
                  </a:rPr>
                  <a:t>builtin</a:t>
                </a:r>
              </a:p>
            </p:txBody>
          </p:sp>
          <p:sp>
            <p:nvSpPr>
              <p:cNvPr id="51" name="Oval 50">
                <a:extLst>
                  <a:ext uri="{FF2B5EF4-FFF2-40B4-BE49-F238E27FC236}">
                    <a16:creationId xmlns:a16="http://schemas.microsoft.com/office/drawing/2014/main" id="{9073B14B-FE52-986B-68D1-58DACDFE9728}"/>
                  </a:ext>
                </a:extLst>
              </p:cNvPr>
              <p:cNvSpPr/>
              <p:nvPr/>
            </p:nvSpPr>
            <p:spPr bwMode="auto">
              <a:xfrm>
                <a:off x="8597460" y="1408176"/>
                <a:ext cx="1234440" cy="557784"/>
              </a:xfrm>
              <a:prstGeom prst="ellipse">
                <a:avLst/>
              </a:prstGeom>
              <a:solidFill>
                <a:sysClr val="window" lastClr="FFFFFF">
                  <a:lumMod val="50000"/>
                </a:sysClr>
              </a:solidFill>
              <a:ln>
                <a:solidFill>
                  <a:sysClr val="windowText" lastClr="000000">
                    <a:lumMod val="75000"/>
                    <a:lumOff val="25000"/>
                  </a:sysClr>
                </a:solidFill>
              </a:ln>
              <a:effectLst>
                <a:outerShdw blurRad="50800" dist="38100" dir="2700000" algn="tl" rotWithShape="0">
                  <a:prstClr val="black">
                    <a:alpha val="40000"/>
                  </a:prstClr>
                </a:outerShdw>
              </a:effectLst>
            </p:spPr>
            <p:txBody>
              <a:bodyPr rtlCol="0" anchor="ctr">
                <a:prstTxWarp prst="textNoShape">
                  <a:avLst/>
                </a:prstTxWarp>
              </a:bodyPr>
              <a:lstStyle/>
              <a:p>
                <a:pPr algn="ctr" defTabSz="609402">
                  <a:defRPr/>
                </a:pPr>
                <a:r>
                  <a:rPr lang="en-US" sz="1067" b="1" dirty="0">
                    <a:solidFill>
                      <a:prstClr val="white"/>
                    </a:solidFill>
                    <a:latin typeface="Calibri" panose="020F0502020204030204"/>
                  </a:rPr>
                  <a:t>marbl</a:t>
                </a:r>
              </a:p>
            </p:txBody>
          </p:sp>
          <p:sp>
            <p:nvSpPr>
              <p:cNvPr id="52" name="Oval 51">
                <a:extLst>
                  <a:ext uri="{FF2B5EF4-FFF2-40B4-BE49-F238E27FC236}">
                    <a16:creationId xmlns:a16="http://schemas.microsoft.com/office/drawing/2014/main" id="{9F191B0A-B5E3-CD7D-B4B1-BF684CAD3608}"/>
                  </a:ext>
                </a:extLst>
              </p:cNvPr>
              <p:cNvSpPr/>
              <p:nvPr/>
            </p:nvSpPr>
            <p:spPr bwMode="auto">
              <a:xfrm>
                <a:off x="9517380" y="2286000"/>
                <a:ext cx="1382268" cy="557784"/>
              </a:xfrm>
              <a:prstGeom prst="ellipse">
                <a:avLst/>
              </a:prstGeom>
              <a:solidFill>
                <a:sysClr val="window" lastClr="FFFFFF">
                  <a:lumMod val="50000"/>
                </a:sysClr>
              </a:solidFill>
              <a:ln>
                <a:solidFill>
                  <a:sysClr val="windowText" lastClr="000000">
                    <a:lumMod val="75000"/>
                    <a:lumOff val="25000"/>
                  </a:sysClr>
                </a:solidFill>
              </a:ln>
              <a:effectLst>
                <a:outerShdw blurRad="50800" dist="38100" dir="2700000" algn="tl" rotWithShape="0">
                  <a:prstClr val="black">
                    <a:alpha val="40000"/>
                  </a:prstClr>
                </a:outerShdw>
              </a:effectLst>
            </p:spPr>
            <p:txBody>
              <a:bodyPr rtlCol="0" anchor="ctr">
                <a:prstTxWarp prst="textNoShape">
                  <a:avLst/>
                </a:prstTxWarp>
              </a:bodyPr>
              <a:lstStyle/>
              <a:p>
                <a:pPr algn="ctr" defTabSz="609402">
                  <a:defRPr/>
                </a:pPr>
                <a:r>
                  <a:rPr lang="en-US" sz="1067" b="1" dirty="0">
                    <a:solidFill>
                      <a:prstClr val="white"/>
                    </a:solidFill>
                    <a:latin typeface="Calibri" panose="020F0502020204030204"/>
                  </a:rPr>
                  <a:t>miranda</a:t>
                </a:r>
              </a:p>
            </p:txBody>
          </p:sp>
          <p:cxnSp>
            <p:nvCxnSpPr>
              <p:cNvPr id="53" name="Straight Arrow Connector 52">
                <a:extLst>
                  <a:ext uri="{FF2B5EF4-FFF2-40B4-BE49-F238E27FC236}">
                    <a16:creationId xmlns:a16="http://schemas.microsoft.com/office/drawing/2014/main" id="{07D505ED-1AAD-F94B-B7E6-CB7EBAE4EA27}"/>
                  </a:ext>
                </a:extLst>
              </p:cNvPr>
              <p:cNvCxnSpPr>
                <a:cxnSpLocks/>
                <a:stCxn id="51" idx="5"/>
                <a:endCxn id="52" idx="0"/>
              </p:cNvCxnSpPr>
              <p:nvPr/>
            </p:nvCxnSpPr>
            <p:spPr>
              <a:xfrm>
                <a:off x="9651120" y="1884274"/>
                <a:ext cx="557394" cy="401726"/>
              </a:xfrm>
              <a:prstGeom prst="straightConnector1">
                <a:avLst/>
              </a:prstGeom>
              <a:noFill/>
              <a:ln w="28575" cap="flat" cmpd="sng" algn="ctr">
                <a:solidFill>
                  <a:srgbClr val="4F81BD">
                    <a:lumMod val="75000"/>
                  </a:srgbClr>
                </a:solidFill>
                <a:prstDash val="solid"/>
                <a:tailEnd type="triangle"/>
              </a:ln>
              <a:effectLst/>
            </p:spPr>
          </p:cxnSp>
          <p:cxnSp>
            <p:nvCxnSpPr>
              <p:cNvPr id="54" name="Straight Arrow Connector 53">
                <a:extLst>
                  <a:ext uri="{FF2B5EF4-FFF2-40B4-BE49-F238E27FC236}">
                    <a16:creationId xmlns:a16="http://schemas.microsoft.com/office/drawing/2014/main" id="{0759E4DF-0580-A9B9-AFF9-627577C5D52A}"/>
                  </a:ext>
                </a:extLst>
              </p:cNvPr>
              <p:cNvCxnSpPr>
                <a:cxnSpLocks/>
                <a:stCxn id="52" idx="4"/>
                <a:endCxn id="55" idx="7"/>
              </p:cNvCxnSpPr>
              <p:nvPr/>
            </p:nvCxnSpPr>
            <p:spPr>
              <a:xfrm flipH="1">
                <a:off x="8675760" y="2843784"/>
                <a:ext cx="1532754" cy="1063142"/>
              </a:xfrm>
              <a:prstGeom prst="straightConnector1">
                <a:avLst/>
              </a:prstGeom>
              <a:noFill/>
              <a:ln w="28575" cap="flat" cmpd="sng" algn="ctr">
                <a:solidFill>
                  <a:srgbClr val="4F81BD">
                    <a:lumMod val="75000"/>
                  </a:srgbClr>
                </a:solidFill>
                <a:prstDash val="solid"/>
                <a:tailEnd type="triangle"/>
              </a:ln>
              <a:effectLst/>
            </p:spPr>
          </p:cxnSp>
          <p:sp>
            <p:nvSpPr>
              <p:cNvPr id="55" name="Oval 54">
                <a:extLst>
                  <a:ext uri="{FF2B5EF4-FFF2-40B4-BE49-F238E27FC236}">
                    <a16:creationId xmlns:a16="http://schemas.microsoft.com/office/drawing/2014/main" id="{24E79D60-4F5A-D906-0A9B-3F4673CFA5BF}"/>
                  </a:ext>
                </a:extLst>
              </p:cNvPr>
              <p:cNvSpPr/>
              <p:nvPr/>
            </p:nvSpPr>
            <p:spPr bwMode="auto">
              <a:xfrm>
                <a:off x="7622100" y="3825240"/>
                <a:ext cx="1234440" cy="557784"/>
              </a:xfrm>
              <a:prstGeom prst="ellipse">
                <a:avLst/>
              </a:prstGeom>
              <a:solidFill>
                <a:sysClr val="window" lastClr="FFFFFF">
                  <a:lumMod val="50000"/>
                </a:sysClr>
              </a:solidFill>
              <a:ln>
                <a:solidFill>
                  <a:sysClr val="windowText" lastClr="000000">
                    <a:lumMod val="75000"/>
                    <a:lumOff val="25000"/>
                  </a:sysClr>
                </a:solidFill>
              </a:ln>
              <a:effectLst>
                <a:outerShdw blurRad="50800" dist="38100" dir="2700000" algn="tl" rotWithShape="0">
                  <a:prstClr val="black">
                    <a:alpha val="40000"/>
                  </a:prstClr>
                </a:outerShdw>
              </a:effectLst>
            </p:spPr>
            <p:txBody>
              <a:bodyPr rtlCol="0" anchor="ctr">
                <a:prstTxWarp prst="textNoShape">
                  <a:avLst/>
                </a:prstTxWarp>
              </a:bodyPr>
              <a:lstStyle/>
              <a:p>
                <a:pPr algn="ctr" defTabSz="609402">
                  <a:defRPr/>
                </a:pPr>
                <a:r>
                  <a:rPr lang="en-US" sz="1067" b="1" dirty="0">
                    <a:solidFill>
                      <a:prstClr val="white"/>
                    </a:solidFill>
                    <a:latin typeface="Calibri" panose="020F0502020204030204"/>
                  </a:rPr>
                  <a:t>leos</a:t>
                </a:r>
              </a:p>
            </p:txBody>
          </p:sp>
          <p:sp>
            <p:nvSpPr>
              <p:cNvPr id="56" name="Oval 55">
                <a:extLst>
                  <a:ext uri="{FF2B5EF4-FFF2-40B4-BE49-F238E27FC236}">
                    <a16:creationId xmlns:a16="http://schemas.microsoft.com/office/drawing/2014/main" id="{3445C1D5-5BB1-F092-0EA1-47571565A955}"/>
                  </a:ext>
                </a:extLst>
              </p:cNvPr>
              <p:cNvSpPr/>
              <p:nvPr/>
            </p:nvSpPr>
            <p:spPr bwMode="auto">
              <a:xfrm>
                <a:off x="7607808" y="5129784"/>
                <a:ext cx="1234440" cy="557784"/>
              </a:xfrm>
              <a:prstGeom prst="ellipse">
                <a:avLst/>
              </a:prstGeom>
              <a:solidFill>
                <a:sysClr val="window" lastClr="FFFFFF">
                  <a:lumMod val="50000"/>
                </a:sysClr>
              </a:solidFill>
              <a:ln>
                <a:solidFill>
                  <a:sysClr val="windowText" lastClr="000000">
                    <a:lumMod val="75000"/>
                    <a:lumOff val="25000"/>
                  </a:sysClr>
                </a:solidFill>
              </a:ln>
              <a:effectLst>
                <a:outerShdw blurRad="50800" dist="38100" dir="2700000" algn="tl" rotWithShape="0">
                  <a:prstClr val="black">
                    <a:alpha val="40000"/>
                  </a:prstClr>
                </a:outerShdw>
              </a:effectLst>
            </p:spPr>
            <p:txBody>
              <a:bodyPr rtlCol="0" anchor="ctr">
                <a:prstTxWarp prst="textNoShape">
                  <a:avLst/>
                </a:prstTxWarp>
              </a:bodyPr>
              <a:lstStyle/>
              <a:p>
                <a:pPr algn="ctr" defTabSz="609402">
                  <a:defRPr/>
                </a:pPr>
                <a:r>
                  <a:rPr lang="en-US" sz="1067" b="1" dirty="0">
                    <a:solidFill>
                      <a:prstClr val="white"/>
                    </a:solidFill>
                    <a:latin typeface="Calibri" panose="020F0502020204030204"/>
                  </a:rPr>
                  <a:t>boost</a:t>
                </a:r>
              </a:p>
            </p:txBody>
          </p:sp>
          <p:sp>
            <p:nvSpPr>
              <p:cNvPr id="57" name="Oval 56">
                <a:extLst>
                  <a:ext uri="{FF2B5EF4-FFF2-40B4-BE49-F238E27FC236}">
                    <a16:creationId xmlns:a16="http://schemas.microsoft.com/office/drawing/2014/main" id="{95AE9B53-C10B-6871-D761-3CF0D232554C}"/>
                  </a:ext>
                </a:extLst>
              </p:cNvPr>
              <p:cNvSpPr/>
              <p:nvPr/>
            </p:nvSpPr>
            <p:spPr bwMode="auto">
              <a:xfrm>
                <a:off x="9012936" y="5132832"/>
                <a:ext cx="1234440" cy="557784"/>
              </a:xfrm>
              <a:prstGeom prst="ellipse">
                <a:avLst/>
              </a:prstGeom>
              <a:solidFill>
                <a:sysClr val="window" lastClr="FFFFFF">
                  <a:lumMod val="50000"/>
                </a:sysClr>
              </a:solidFill>
              <a:ln>
                <a:solidFill>
                  <a:sysClr val="windowText" lastClr="000000">
                    <a:lumMod val="75000"/>
                    <a:lumOff val="25000"/>
                  </a:sysClr>
                </a:solidFill>
              </a:ln>
              <a:effectLst>
                <a:outerShdw blurRad="50800" dist="38100" dir="2700000" algn="tl" rotWithShape="0">
                  <a:prstClr val="black">
                    <a:alpha val="40000"/>
                  </a:prstClr>
                </a:outerShdw>
              </a:effectLst>
            </p:spPr>
            <p:txBody>
              <a:bodyPr rtlCol="0" anchor="ctr">
                <a:prstTxWarp prst="textNoShape">
                  <a:avLst/>
                </a:prstTxWarp>
              </a:bodyPr>
              <a:lstStyle/>
              <a:p>
                <a:pPr algn="ctr" defTabSz="609402">
                  <a:defRPr/>
                </a:pPr>
                <a:r>
                  <a:rPr lang="en-US" sz="1067" b="1" dirty="0">
                    <a:solidFill>
                      <a:prstClr val="white"/>
                    </a:solidFill>
                    <a:latin typeface="Calibri" panose="020F0502020204030204"/>
                  </a:rPr>
                  <a:t>raja</a:t>
                </a:r>
              </a:p>
            </p:txBody>
          </p:sp>
          <p:sp>
            <p:nvSpPr>
              <p:cNvPr id="58" name="Oval 57">
                <a:extLst>
                  <a:ext uri="{FF2B5EF4-FFF2-40B4-BE49-F238E27FC236}">
                    <a16:creationId xmlns:a16="http://schemas.microsoft.com/office/drawing/2014/main" id="{9A03E24B-96D7-0308-7E02-4A7B23A46EED}"/>
                  </a:ext>
                </a:extLst>
              </p:cNvPr>
              <p:cNvSpPr/>
              <p:nvPr/>
            </p:nvSpPr>
            <p:spPr bwMode="auto">
              <a:xfrm>
                <a:off x="10391580" y="5105400"/>
                <a:ext cx="1234440" cy="557784"/>
              </a:xfrm>
              <a:prstGeom prst="ellipse">
                <a:avLst/>
              </a:prstGeom>
              <a:solidFill>
                <a:sysClr val="window" lastClr="FFFFFF">
                  <a:lumMod val="50000"/>
                </a:sysClr>
              </a:solidFill>
              <a:ln>
                <a:solidFill>
                  <a:sysClr val="windowText" lastClr="000000">
                    <a:lumMod val="75000"/>
                    <a:lumOff val="25000"/>
                  </a:sysClr>
                </a:solidFill>
              </a:ln>
              <a:effectLst>
                <a:outerShdw blurRad="50800" dist="38100" dir="2700000" algn="tl" rotWithShape="0">
                  <a:prstClr val="black">
                    <a:alpha val="40000"/>
                  </a:prstClr>
                </a:outerShdw>
              </a:effectLst>
            </p:spPr>
            <p:txBody>
              <a:bodyPr rtlCol="0" anchor="ctr">
                <a:prstTxWarp prst="textNoShape">
                  <a:avLst/>
                </a:prstTxWarp>
              </a:bodyPr>
              <a:lstStyle/>
              <a:p>
                <a:pPr algn="ctr" defTabSz="609402">
                  <a:defRPr/>
                </a:pPr>
                <a:r>
                  <a:rPr lang="en-US" sz="1067" b="1" dirty="0">
                    <a:solidFill>
                      <a:prstClr val="white"/>
                    </a:solidFill>
                    <a:latin typeface="Calibri" panose="020F0502020204030204"/>
                  </a:rPr>
                  <a:t>axom</a:t>
                </a:r>
              </a:p>
            </p:txBody>
          </p:sp>
          <p:sp>
            <p:nvSpPr>
              <p:cNvPr id="59" name="Oval 58">
                <a:extLst>
                  <a:ext uri="{FF2B5EF4-FFF2-40B4-BE49-F238E27FC236}">
                    <a16:creationId xmlns:a16="http://schemas.microsoft.com/office/drawing/2014/main" id="{05238299-50E9-A91D-74DC-D30879CA757E}"/>
                  </a:ext>
                </a:extLst>
              </p:cNvPr>
              <p:cNvSpPr/>
              <p:nvPr/>
            </p:nvSpPr>
            <p:spPr bwMode="auto">
              <a:xfrm>
                <a:off x="7708392" y="2267712"/>
                <a:ext cx="1234440" cy="557784"/>
              </a:xfrm>
              <a:prstGeom prst="ellipse">
                <a:avLst/>
              </a:prstGeom>
              <a:solidFill>
                <a:sysClr val="window" lastClr="FFFFFF">
                  <a:lumMod val="50000"/>
                </a:sysClr>
              </a:solidFill>
              <a:ln>
                <a:solidFill>
                  <a:sysClr val="windowText" lastClr="000000">
                    <a:lumMod val="75000"/>
                    <a:lumOff val="25000"/>
                  </a:sysClr>
                </a:solidFill>
              </a:ln>
              <a:effectLst>
                <a:outerShdw blurRad="50800" dist="38100" dir="2700000" algn="tl" rotWithShape="0">
                  <a:prstClr val="black">
                    <a:alpha val="40000"/>
                  </a:prstClr>
                </a:outerShdw>
              </a:effectLst>
            </p:spPr>
            <p:txBody>
              <a:bodyPr rtlCol="0" anchor="ctr">
                <a:prstTxWarp prst="textNoShape">
                  <a:avLst/>
                </a:prstTxWarp>
              </a:bodyPr>
              <a:lstStyle/>
              <a:p>
                <a:pPr algn="ctr" defTabSz="609402">
                  <a:defRPr/>
                </a:pPr>
                <a:r>
                  <a:rPr lang="en-US" sz="1067" b="1" dirty="0">
                    <a:solidFill>
                      <a:prstClr val="white"/>
                    </a:solidFill>
                    <a:latin typeface="Calibri" panose="020F0502020204030204"/>
                  </a:rPr>
                  <a:t>blast</a:t>
                </a:r>
              </a:p>
            </p:txBody>
          </p:sp>
          <p:cxnSp>
            <p:nvCxnSpPr>
              <p:cNvPr id="60" name="Straight Arrow Connector 59">
                <a:extLst>
                  <a:ext uri="{FF2B5EF4-FFF2-40B4-BE49-F238E27FC236}">
                    <a16:creationId xmlns:a16="http://schemas.microsoft.com/office/drawing/2014/main" id="{5A179BBC-B2CF-80F8-A657-1B0D8DD99FEF}"/>
                  </a:ext>
                </a:extLst>
              </p:cNvPr>
              <p:cNvCxnSpPr>
                <a:cxnSpLocks/>
                <a:stCxn id="51" idx="3"/>
                <a:endCxn id="59" idx="0"/>
              </p:cNvCxnSpPr>
              <p:nvPr/>
            </p:nvCxnSpPr>
            <p:spPr>
              <a:xfrm flipH="1">
                <a:off x="8325612" y="1884274"/>
                <a:ext cx="452628" cy="383438"/>
              </a:xfrm>
              <a:prstGeom prst="straightConnector1">
                <a:avLst/>
              </a:prstGeom>
              <a:noFill/>
              <a:ln w="28575" cap="flat" cmpd="sng" algn="ctr">
                <a:solidFill>
                  <a:srgbClr val="4F81BD">
                    <a:lumMod val="75000"/>
                  </a:srgbClr>
                </a:solidFill>
                <a:prstDash val="solid"/>
                <a:tailEnd type="triangle"/>
              </a:ln>
              <a:effectLst/>
            </p:spPr>
          </p:cxnSp>
          <p:cxnSp>
            <p:nvCxnSpPr>
              <p:cNvPr id="61" name="Straight Arrow Connector 60">
                <a:extLst>
                  <a:ext uri="{FF2B5EF4-FFF2-40B4-BE49-F238E27FC236}">
                    <a16:creationId xmlns:a16="http://schemas.microsoft.com/office/drawing/2014/main" id="{1356FF6B-9B63-D320-811F-0736ED61C972}"/>
                  </a:ext>
                </a:extLst>
              </p:cNvPr>
              <p:cNvCxnSpPr>
                <a:cxnSpLocks/>
                <a:stCxn id="59" idx="4"/>
                <a:endCxn id="55" idx="0"/>
              </p:cNvCxnSpPr>
              <p:nvPr/>
            </p:nvCxnSpPr>
            <p:spPr>
              <a:xfrm flipH="1">
                <a:off x="8239320" y="2825496"/>
                <a:ext cx="86292" cy="999744"/>
              </a:xfrm>
              <a:prstGeom prst="straightConnector1">
                <a:avLst/>
              </a:prstGeom>
              <a:noFill/>
              <a:ln w="28575" cap="flat" cmpd="sng" algn="ctr">
                <a:solidFill>
                  <a:srgbClr val="4F81BD">
                    <a:lumMod val="75000"/>
                  </a:srgbClr>
                </a:solidFill>
                <a:prstDash val="solid"/>
                <a:tailEnd type="triangle"/>
              </a:ln>
              <a:effectLst/>
            </p:spPr>
          </p:cxnSp>
          <p:cxnSp>
            <p:nvCxnSpPr>
              <p:cNvPr id="62" name="Straight Arrow Connector 61">
                <a:extLst>
                  <a:ext uri="{FF2B5EF4-FFF2-40B4-BE49-F238E27FC236}">
                    <a16:creationId xmlns:a16="http://schemas.microsoft.com/office/drawing/2014/main" id="{975279E0-176A-53D6-FC47-D11144370AE4}"/>
                  </a:ext>
                </a:extLst>
              </p:cNvPr>
              <p:cNvCxnSpPr>
                <a:cxnSpLocks/>
                <a:stCxn id="59" idx="5"/>
                <a:endCxn id="58" idx="1"/>
              </p:cNvCxnSpPr>
              <p:nvPr/>
            </p:nvCxnSpPr>
            <p:spPr>
              <a:xfrm>
                <a:off x="8762052" y="2743810"/>
                <a:ext cx="1810308" cy="2443276"/>
              </a:xfrm>
              <a:prstGeom prst="straightConnector1">
                <a:avLst/>
              </a:prstGeom>
              <a:noFill/>
              <a:ln w="28575" cap="flat" cmpd="sng" algn="ctr">
                <a:solidFill>
                  <a:srgbClr val="4F81BD">
                    <a:lumMod val="75000"/>
                  </a:srgbClr>
                </a:solidFill>
                <a:prstDash val="solid"/>
                <a:tailEnd type="triangle"/>
              </a:ln>
              <a:effectLst/>
            </p:spPr>
          </p:cxnSp>
          <p:cxnSp>
            <p:nvCxnSpPr>
              <p:cNvPr id="63" name="Straight Arrow Connector 62">
                <a:extLst>
                  <a:ext uri="{FF2B5EF4-FFF2-40B4-BE49-F238E27FC236}">
                    <a16:creationId xmlns:a16="http://schemas.microsoft.com/office/drawing/2014/main" id="{22F642E3-F487-9C06-B51E-F1205F9430D3}"/>
                  </a:ext>
                </a:extLst>
              </p:cNvPr>
              <p:cNvCxnSpPr>
                <a:cxnSpLocks/>
                <a:stCxn id="52" idx="4"/>
                <a:endCxn id="58" idx="0"/>
              </p:cNvCxnSpPr>
              <p:nvPr/>
            </p:nvCxnSpPr>
            <p:spPr>
              <a:xfrm>
                <a:off x="10208514" y="2843784"/>
                <a:ext cx="800286" cy="2261616"/>
              </a:xfrm>
              <a:prstGeom prst="straightConnector1">
                <a:avLst/>
              </a:prstGeom>
              <a:noFill/>
              <a:ln w="28575" cap="flat" cmpd="sng" algn="ctr">
                <a:solidFill>
                  <a:srgbClr val="4F81BD">
                    <a:lumMod val="75000"/>
                  </a:srgbClr>
                </a:solidFill>
                <a:prstDash val="solid"/>
                <a:tailEnd type="triangle"/>
              </a:ln>
              <a:effectLst/>
            </p:spPr>
          </p:cxnSp>
          <p:cxnSp>
            <p:nvCxnSpPr>
              <p:cNvPr id="64" name="Straight Arrow Connector 63">
                <a:extLst>
                  <a:ext uri="{FF2B5EF4-FFF2-40B4-BE49-F238E27FC236}">
                    <a16:creationId xmlns:a16="http://schemas.microsoft.com/office/drawing/2014/main" id="{6F3E516B-9227-53E6-B0AA-BD51156864EB}"/>
                  </a:ext>
                </a:extLst>
              </p:cNvPr>
              <p:cNvCxnSpPr>
                <a:cxnSpLocks/>
                <a:stCxn id="55" idx="5"/>
                <a:endCxn id="57" idx="1"/>
              </p:cNvCxnSpPr>
              <p:nvPr/>
            </p:nvCxnSpPr>
            <p:spPr>
              <a:xfrm>
                <a:off x="8675760" y="4301338"/>
                <a:ext cx="517956" cy="913180"/>
              </a:xfrm>
              <a:prstGeom prst="straightConnector1">
                <a:avLst/>
              </a:prstGeom>
              <a:noFill/>
              <a:ln w="28575" cap="flat" cmpd="sng" algn="ctr">
                <a:solidFill>
                  <a:srgbClr val="4F81BD">
                    <a:lumMod val="75000"/>
                  </a:srgbClr>
                </a:solidFill>
                <a:prstDash val="solid"/>
                <a:tailEnd type="triangle"/>
              </a:ln>
              <a:effectLst/>
            </p:spPr>
          </p:cxnSp>
          <p:cxnSp>
            <p:nvCxnSpPr>
              <p:cNvPr id="65" name="Straight Arrow Connector 64">
                <a:extLst>
                  <a:ext uri="{FF2B5EF4-FFF2-40B4-BE49-F238E27FC236}">
                    <a16:creationId xmlns:a16="http://schemas.microsoft.com/office/drawing/2014/main" id="{2B581757-367E-EC56-EB59-0E0FDB0E1502}"/>
                  </a:ext>
                </a:extLst>
              </p:cNvPr>
              <p:cNvCxnSpPr>
                <a:cxnSpLocks/>
                <a:stCxn id="59" idx="4"/>
                <a:endCxn id="57" idx="0"/>
              </p:cNvCxnSpPr>
              <p:nvPr/>
            </p:nvCxnSpPr>
            <p:spPr>
              <a:xfrm>
                <a:off x="8325612" y="2825496"/>
                <a:ext cx="1304544" cy="2307336"/>
              </a:xfrm>
              <a:prstGeom prst="straightConnector1">
                <a:avLst/>
              </a:prstGeom>
              <a:noFill/>
              <a:ln w="28575" cap="flat" cmpd="sng" algn="ctr">
                <a:solidFill>
                  <a:srgbClr val="4F81BD">
                    <a:lumMod val="75000"/>
                  </a:srgbClr>
                </a:solidFill>
                <a:prstDash val="solid"/>
                <a:tailEnd type="triangle"/>
              </a:ln>
              <a:effectLst/>
            </p:spPr>
          </p:cxnSp>
          <p:cxnSp>
            <p:nvCxnSpPr>
              <p:cNvPr id="66" name="Straight Arrow Connector 65">
                <a:extLst>
                  <a:ext uri="{FF2B5EF4-FFF2-40B4-BE49-F238E27FC236}">
                    <a16:creationId xmlns:a16="http://schemas.microsoft.com/office/drawing/2014/main" id="{6013EDCD-A601-0A97-D952-F95FFB84A5C6}"/>
                  </a:ext>
                </a:extLst>
              </p:cNvPr>
              <p:cNvCxnSpPr>
                <a:cxnSpLocks/>
                <a:stCxn id="55" idx="4"/>
                <a:endCxn id="56" idx="0"/>
              </p:cNvCxnSpPr>
              <p:nvPr/>
            </p:nvCxnSpPr>
            <p:spPr>
              <a:xfrm flipH="1">
                <a:off x="8225028" y="4383024"/>
                <a:ext cx="14292" cy="746760"/>
              </a:xfrm>
              <a:prstGeom prst="straightConnector1">
                <a:avLst/>
              </a:prstGeom>
              <a:noFill/>
              <a:ln w="28575" cap="flat" cmpd="sng" algn="ctr">
                <a:solidFill>
                  <a:srgbClr val="4F81BD">
                    <a:lumMod val="75000"/>
                  </a:srgbClr>
                </a:solidFill>
                <a:prstDash val="solid"/>
                <a:tailEnd type="triangle"/>
              </a:ln>
              <a:effectLst/>
            </p:spPr>
          </p:cxnSp>
        </p:grpSp>
        <p:sp>
          <p:nvSpPr>
            <p:cNvPr id="71" name="TextBox 70">
              <a:extLst>
                <a:ext uri="{FF2B5EF4-FFF2-40B4-BE49-F238E27FC236}">
                  <a16:creationId xmlns:a16="http://schemas.microsoft.com/office/drawing/2014/main" id="{F91360ED-0BF5-C8E9-D3E4-573FF867EC5C}"/>
                </a:ext>
              </a:extLst>
            </p:cNvPr>
            <p:cNvSpPr txBox="1"/>
            <p:nvPr/>
          </p:nvSpPr>
          <p:spPr>
            <a:xfrm>
              <a:off x="5411749" y="3186112"/>
              <a:ext cx="1033677" cy="438696"/>
            </a:xfrm>
            <a:prstGeom prst="rect">
              <a:avLst/>
            </a:prstGeom>
            <a:noFill/>
          </p:spPr>
          <p:txBody>
            <a:bodyPr wrap="none" rtlCol="0">
              <a:spAutoFit/>
            </a:bodyPr>
            <a:lstStyle/>
            <a:p>
              <a:pPr algn="r"/>
              <a:r>
                <a:rPr lang="en-US" sz="1600" dirty="0"/>
                <a:t>Common WSC</a:t>
              </a:r>
              <a:br>
                <a:rPr lang="en-US" sz="1600" dirty="0"/>
              </a:br>
              <a:r>
                <a:rPr lang="en-US" sz="1600" dirty="0"/>
                <a:t>packages</a:t>
              </a:r>
            </a:p>
          </p:txBody>
        </p:sp>
        <p:sp>
          <p:nvSpPr>
            <p:cNvPr id="72" name="TextBox 71">
              <a:extLst>
                <a:ext uri="{FF2B5EF4-FFF2-40B4-BE49-F238E27FC236}">
                  <a16:creationId xmlns:a16="http://schemas.microsoft.com/office/drawing/2014/main" id="{4450EECD-05B7-3424-CAB2-B7D87564B6A8}"/>
                </a:ext>
              </a:extLst>
            </p:cNvPr>
            <p:cNvSpPr txBox="1"/>
            <p:nvPr/>
          </p:nvSpPr>
          <p:spPr>
            <a:xfrm>
              <a:off x="5071280" y="2734468"/>
              <a:ext cx="1188375" cy="253982"/>
            </a:xfrm>
            <a:prstGeom prst="rect">
              <a:avLst/>
            </a:prstGeom>
            <a:noFill/>
          </p:spPr>
          <p:txBody>
            <a:bodyPr wrap="none" rtlCol="0">
              <a:spAutoFit/>
            </a:bodyPr>
            <a:lstStyle/>
            <a:p>
              <a:r>
                <a:rPr lang="en-US" sz="1600" dirty="0"/>
                <a:t>MARBL Packages</a:t>
              </a:r>
            </a:p>
          </p:txBody>
        </p:sp>
        <p:sp>
          <p:nvSpPr>
            <p:cNvPr id="73" name="TextBox 72">
              <a:extLst>
                <a:ext uri="{FF2B5EF4-FFF2-40B4-BE49-F238E27FC236}">
                  <a16:creationId xmlns:a16="http://schemas.microsoft.com/office/drawing/2014/main" id="{D12AC9EB-3962-8EB7-F48C-CC4D488D53E6}"/>
                </a:ext>
              </a:extLst>
            </p:cNvPr>
            <p:cNvSpPr txBox="1"/>
            <p:nvPr/>
          </p:nvSpPr>
          <p:spPr>
            <a:xfrm>
              <a:off x="5379496" y="3907631"/>
              <a:ext cx="1080145" cy="438696"/>
            </a:xfrm>
            <a:prstGeom prst="rect">
              <a:avLst/>
            </a:prstGeom>
            <a:noFill/>
          </p:spPr>
          <p:txBody>
            <a:bodyPr wrap="none" rtlCol="0">
              <a:spAutoFit/>
            </a:bodyPr>
            <a:lstStyle/>
            <a:p>
              <a:pPr algn="r"/>
              <a:r>
                <a:rPr lang="en-US" sz="1600" dirty="0"/>
                <a:t>Mainline </a:t>
              </a:r>
              <a:r>
                <a:rPr lang="en-US" sz="1600" dirty="0" err="1"/>
                <a:t>Spack</a:t>
              </a:r>
              <a:br>
                <a:rPr lang="en-US" sz="1600" dirty="0"/>
              </a:br>
              <a:r>
                <a:rPr lang="en-US" sz="1600" dirty="0"/>
                <a:t>packages</a:t>
              </a:r>
            </a:p>
          </p:txBody>
        </p:sp>
      </p:grpSp>
    </p:spTree>
    <p:extLst>
      <p:ext uri="{BB962C8B-B14F-4D97-AF65-F5344CB8AC3E}">
        <p14:creationId xmlns:p14="http://schemas.microsoft.com/office/powerpoint/2010/main" val="3779579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p:cTn id="7" dur="1000" fill="hold"/>
                                        <p:tgtEl>
                                          <p:spTgt spid="74"/>
                                        </p:tgtEl>
                                        <p:attrNameLst>
                                          <p:attrName>ppt_w</p:attrName>
                                        </p:attrNameLst>
                                      </p:cBhvr>
                                      <p:tavLst>
                                        <p:tav tm="0">
                                          <p:val>
                                            <p:fltVal val="0"/>
                                          </p:val>
                                        </p:tav>
                                        <p:tav tm="100000">
                                          <p:val>
                                            <p:strVal val="#ppt_w"/>
                                          </p:val>
                                        </p:tav>
                                      </p:tavLst>
                                    </p:anim>
                                    <p:anim calcmode="lin" valueType="num">
                                      <p:cBhvr>
                                        <p:cTn id="8" dur="1000" fill="hold"/>
                                        <p:tgtEl>
                                          <p:spTgt spid="74"/>
                                        </p:tgtEl>
                                        <p:attrNameLst>
                                          <p:attrName>ppt_h</p:attrName>
                                        </p:attrNameLst>
                                      </p:cBhvr>
                                      <p:tavLst>
                                        <p:tav tm="0">
                                          <p:val>
                                            <p:fltVal val="0"/>
                                          </p:val>
                                        </p:tav>
                                        <p:tav tm="100000">
                                          <p:val>
                                            <p:strVal val="#ppt_h"/>
                                          </p:val>
                                        </p:tav>
                                      </p:tavLst>
                                    </p:anim>
                                  </p:childTnLst>
                                </p:cTn>
                              </p:par>
                              <p:par>
                                <p:cTn id="9" presetID="0" presetClass="path" presetSubtype="0" accel="50000" decel="50000" fill="hold" nodeType="withEffect">
                                  <p:stCondLst>
                                    <p:cond delay="0"/>
                                  </p:stCondLst>
                                  <p:childTnLst>
                                    <p:animMotion origin="layout" path="M -0.14253 -0.28765 L 0.02309 0.00834 " pathEditMode="relative" rAng="0" ptsTypes="AA">
                                      <p:cBhvr>
                                        <p:cTn id="10" dur="1000" fill="hold"/>
                                        <p:tgtEl>
                                          <p:spTgt spid="74"/>
                                        </p:tgtEl>
                                        <p:attrNameLst>
                                          <p:attrName>ppt_x</p:attrName>
                                          <p:attrName>ppt_y</p:attrName>
                                        </p:attrNameLst>
                                      </p:cBhvr>
                                      <p:rCtr x="8281" y="1478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430DD-F77E-2E42-87A7-98BF65AA2421}"/>
              </a:ext>
            </a:extLst>
          </p:cNvPr>
          <p:cNvSpPr>
            <a:spLocks noGrp="1"/>
          </p:cNvSpPr>
          <p:nvPr>
            <p:ph type="title"/>
          </p:nvPr>
        </p:nvSpPr>
        <p:spPr>
          <a:xfrm>
            <a:off x="365857" y="320843"/>
            <a:ext cx="11375435" cy="589280"/>
          </a:xfrm>
        </p:spPr>
        <p:txBody>
          <a:bodyPr/>
          <a:lstStyle/>
          <a:p>
            <a:r>
              <a:rPr lang="en-US" dirty="0"/>
              <a:t>Spack v0.20 roadmap:</a:t>
            </a:r>
            <a:br>
              <a:rPr lang="en-US" dirty="0"/>
            </a:br>
            <a:r>
              <a:rPr lang="en-US" dirty="0"/>
              <a:t>Separate concretization of build dependencies</a:t>
            </a:r>
          </a:p>
        </p:txBody>
      </p:sp>
      <p:sp>
        <p:nvSpPr>
          <p:cNvPr id="3" name="Content Placeholder 2">
            <a:extLst>
              <a:ext uri="{FF2B5EF4-FFF2-40B4-BE49-F238E27FC236}">
                <a16:creationId xmlns:a16="http://schemas.microsoft.com/office/drawing/2014/main" id="{517A8937-C695-0B49-8302-14F5DCA85A64}"/>
              </a:ext>
            </a:extLst>
          </p:cNvPr>
          <p:cNvSpPr>
            <a:spLocks noGrp="1"/>
          </p:cNvSpPr>
          <p:nvPr>
            <p:ph idx="1"/>
          </p:nvPr>
        </p:nvSpPr>
        <p:spPr>
          <a:xfrm>
            <a:off x="609600" y="1441527"/>
            <a:ext cx="6322616" cy="4879063"/>
          </a:xfrm>
        </p:spPr>
        <p:txBody>
          <a:bodyPr>
            <a:normAutofit/>
          </a:bodyPr>
          <a:lstStyle/>
          <a:p>
            <a:r>
              <a:rPr lang="en-US" dirty="0"/>
              <a:t>We want to:</a:t>
            </a:r>
          </a:p>
          <a:p>
            <a:pPr lvl="1"/>
            <a:r>
              <a:rPr lang="en-US" dirty="0"/>
              <a:t>Build build dependencies with the "easy" compilers</a:t>
            </a:r>
          </a:p>
          <a:p>
            <a:pPr lvl="1"/>
            <a:r>
              <a:rPr lang="en-US" dirty="0"/>
              <a:t>Build rest of DAG (the link/run dependencies) with the fancy compiler</a:t>
            </a:r>
          </a:p>
          <a:p>
            <a:r>
              <a:rPr lang="en-US" dirty="0"/>
              <a:t>2 approaches to modify concretization:</a:t>
            </a:r>
          </a:p>
          <a:p>
            <a:pPr marL="685783" lvl="1" indent="-342891">
              <a:buFont typeface="+mj-lt"/>
              <a:buAutoNum type="arabicPeriod"/>
            </a:pPr>
            <a:r>
              <a:rPr lang="en-US" b="1" dirty="0"/>
              <a:t>Separate solves</a:t>
            </a:r>
          </a:p>
          <a:p>
            <a:pPr lvl="2"/>
            <a:r>
              <a:rPr lang="en-US" dirty="0"/>
              <a:t>Solve run and link dependencies first</a:t>
            </a:r>
          </a:p>
          <a:p>
            <a:pPr lvl="2"/>
            <a:r>
              <a:rPr lang="en-US" dirty="0"/>
              <a:t>Solve for build dependencies separately</a:t>
            </a:r>
          </a:p>
          <a:p>
            <a:pPr lvl="2"/>
            <a:r>
              <a:rPr lang="en-US" dirty="0"/>
              <a:t>May restrict possible solutions (build </a:t>
            </a:r>
            <a:r>
              <a:rPr lang="en-US" dirty="0">
                <a:sym typeface="Wingdings" pitchFamily="2" charset="2"/>
              </a:rPr>
              <a:t></a:t>
            </a:r>
            <a:r>
              <a:rPr lang="en-US" dirty="0"/>
              <a:t> run env constraints)</a:t>
            </a:r>
          </a:p>
          <a:p>
            <a:pPr marL="685783" lvl="1" indent="-342891">
              <a:buFont typeface="+mj-lt"/>
              <a:buAutoNum type="arabicPeriod"/>
            </a:pPr>
            <a:r>
              <a:rPr lang="en-US" b="1" dirty="0"/>
              <a:t>Separate models</a:t>
            </a:r>
          </a:p>
          <a:p>
            <a:pPr marL="971526" lvl="2" indent="-342891"/>
            <a:r>
              <a:rPr lang="en-US" i="1" dirty="0"/>
              <a:t>Allow </a:t>
            </a:r>
            <a:r>
              <a:rPr lang="en-US" dirty="0"/>
              <a:t>a bigger space of packages in the solve</a:t>
            </a:r>
          </a:p>
          <a:p>
            <a:pPr marL="971526" lvl="2" indent="-342891"/>
            <a:r>
              <a:rPr lang="en-US" dirty="0"/>
              <a:t>Solve </a:t>
            </a:r>
            <a:r>
              <a:rPr lang="en-US" i="1" dirty="0"/>
              <a:t>all</a:t>
            </a:r>
            <a:r>
              <a:rPr lang="en-US" dirty="0"/>
              <a:t> runtime environments together</a:t>
            </a:r>
          </a:p>
          <a:p>
            <a:pPr marL="971526" lvl="2" indent="-342891"/>
            <a:r>
              <a:rPr lang="en-US" dirty="0"/>
              <a:t>May explode (even more) combinatorially</a:t>
            </a:r>
          </a:p>
        </p:txBody>
      </p:sp>
      <p:sp>
        <p:nvSpPr>
          <p:cNvPr id="4" name="Oval 3">
            <a:extLst>
              <a:ext uri="{FF2B5EF4-FFF2-40B4-BE49-F238E27FC236}">
                <a16:creationId xmlns:a16="http://schemas.microsoft.com/office/drawing/2014/main" id="{DD53F1E9-C0A8-0447-A3ED-6655653DF040}"/>
              </a:ext>
            </a:extLst>
          </p:cNvPr>
          <p:cNvSpPr/>
          <p:nvPr/>
        </p:nvSpPr>
        <p:spPr bwMode="auto">
          <a:xfrm>
            <a:off x="9187468" y="1949437"/>
            <a:ext cx="623777" cy="623777"/>
          </a:xfrm>
          <a:prstGeom prst="ellipse">
            <a:avLst/>
          </a:prstGeom>
          <a:solidFill>
            <a:schemeClr val="bg1"/>
          </a:solidFill>
          <a:ln w="28575">
            <a:solidFill>
              <a:schemeClr val="tx2"/>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609555">
              <a:spcBef>
                <a:spcPct val="0"/>
              </a:spcBef>
            </a:pPr>
            <a:r>
              <a:rPr lang="en-US" sz="2133" dirty="0">
                <a:solidFill>
                  <a:srgbClr val="000000"/>
                </a:solidFill>
                <a:latin typeface="Arial"/>
              </a:rPr>
              <a:t>1</a:t>
            </a:r>
          </a:p>
        </p:txBody>
      </p:sp>
      <p:sp>
        <p:nvSpPr>
          <p:cNvPr id="5" name="Oval 4">
            <a:extLst>
              <a:ext uri="{FF2B5EF4-FFF2-40B4-BE49-F238E27FC236}">
                <a16:creationId xmlns:a16="http://schemas.microsoft.com/office/drawing/2014/main" id="{12E5D6A2-99B5-2143-B29E-E5FDCE6F2C37}"/>
              </a:ext>
            </a:extLst>
          </p:cNvPr>
          <p:cNvSpPr/>
          <p:nvPr/>
        </p:nvSpPr>
        <p:spPr bwMode="auto">
          <a:xfrm>
            <a:off x="7921668" y="2964701"/>
            <a:ext cx="623777" cy="623777"/>
          </a:xfrm>
          <a:prstGeom prst="ellipse">
            <a:avLst/>
          </a:prstGeom>
          <a:solidFill>
            <a:schemeClr val="bg1"/>
          </a:solidFill>
          <a:ln w="28575">
            <a:solidFill>
              <a:schemeClr val="tx2"/>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609555">
              <a:spcBef>
                <a:spcPct val="0"/>
              </a:spcBef>
            </a:pPr>
            <a:r>
              <a:rPr lang="en-US" sz="2133" dirty="0">
                <a:solidFill>
                  <a:srgbClr val="000000"/>
                </a:solidFill>
                <a:latin typeface="Arial"/>
              </a:rPr>
              <a:t>2</a:t>
            </a:r>
          </a:p>
        </p:txBody>
      </p:sp>
      <p:sp>
        <p:nvSpPr>
          <p:cNvPr id="6" name="Oval 5">
            <a:extLst>
              <a:ext uri="{FF2B5EF4-FFF2-40B4-BE49-F238E27FC236}">
                <a16:creationId xmlns:a16="http://schemas.microsoft.com/office/drawing/2014/main" id="{2FC6F175-030D-3547-8FE1-2FD4E783A9FF}"/>
              </a:ext>
            </a:extLst>
          </p:cNvPr>
          <p:cNvSpPr/>
          <p:nvPr/>
        </p:nvSpPr>
        <p:spPr bwMode="auto">
          <a:xfrm>
            <a:off x="10559354" y="2964360"/>
            <a:ext cx="623777" cy="623777"/>
          </a:xfrm>
          <a:prstGeom prst="ellipse">
            <a:avLst/>
          </a:prstGeom>
          <a:solidFill>
            <a:schemeClr val="bg1"/>
          </a:solidFill>
          <a:ln w="28575">
            <a:solidFill>
              <a:schemeClr val="tx2"/>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609555">
              <a:spcBef>
                <a:spcPct val="0"/>
              </a:spcBef>
            </a:pPr>
            <a:r>
              <a:rPr lang="en-US" sz="2133" dirty="0">
                <a:solidFill>
                  <a:srgbClr val="000000"/>
                </a:solidFill>
                <a:latin typeface="Arial"/>
              </a:rPr>
              <a:t>5</a:t>
            </a:r>
          </a:p>
        </p:txBody>
      </p:sp>
      <p:cxnSp>
        <p:nvCxnSpPr>
          <p:cNvPr id="8" name="Straight Arrow Connector 7">
            <a:extLst>
              <a:ext uri="{FF2B5EF4-FFF2-40B4-BE49-F238E27FC236}">
                <a16:creationId xmlns:a16="http://schemas.microsoft.com/office/drawing/2014/main" id="{56A74EFC-8803-9342-ACE2-BF970E588418}"/>
              </a:ext>
            </a:extLst>
          </p:cNvPr>
          <p:cNvCxnSpPr>
            <a:cxnSpLocks/>
            <a:stCxn id="4" idx="3"/>
            <a:endCxn id="5" idx="7"/>
          </p:cNvCxnSpPr>
          <p:nvPr/>
        </p:nvCxnSpPr>
        <p:spPr>
          <a:xfrm flipH="1">
            <a:off x="8454091" y="2481863"/>
            <a:ext cx="824724" cy="574188"/>
          </a:xfrm>
          <a:prstGeom prst="straightConnector1">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F5CE2A76-98D2-894A-8BF7-6E4CA3D94C98}"/>
              </a:ext>
            </a:extLst>
          </p:cNvPr>
          <p:cNvCxnSpPr>
            <a:cxnSpLocks/>
            <a:stCxn id="4" idx="5"/>
            <a:endCxn id="6" idx="1"/>
          </p:cNvCxnSpPr>
          <p:nvPr/>
        </p:nvCxnSpPr>
        <p:spPr>
          <a:xfrm>
            <a:off x="9719893" y="2481863"/>
            <a:ext cx="930811" cy="573847"/>
          </a:xfrm>
          <a:prstGeom prst="straightConnector1">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17" name="Oval 16">
            <a:extLst>
              <a:ext uri="{FF2B5EF4-FFF2-40B4-BE49-F238E27FC236}">
                <a16:creationId xmlns:a16="http://schemas.microsoft.com/office/drawing/2014/main" id="{4272EFBA-E411-4049-ACFC-973591D2B094}"/>
              </a:ext>
            </a:extLst>
          </p:cNvPr>
          <p:cNvSpPr/>
          <p:nvPr/>
        </p:nvSpPr>
        <p:spPr bwMode="auto">
          <a:xfrm>
            <a:off x="7212813" y="4144508"/>
            <a:ext cx="623777" cy="623777"/>
          </a:xfrm>
          <a:prstGeom prst="ellipse">
            <a:avLst/>
          </a:prstGeom>
          <a:solidFill>
            <a:schemeClr val="bg1"/>
          </a:solidFill>
          <a:ln w="28575">
            <a:solidFill>
              <a:schemeClr val="tx2"/>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609555">
              <a:spcBef>
                <a:spcPct val="0"/>
              </a:spcBef>
            </a:pPr>
            <a:r>
              <a:rPr lang="en-US" sz="2133" dirty="0">
                <a:solidFill>
                  <a:srgbClr val="000000"/>
                </a:solidFill>
                <a:latin typeface="Arial"/>
              </a:rPr>
              <a:t>3</a:t>
            </a:r>
          </a:p>
        </p:txBody>
      </p:sp>
      <p:cxnSp>
        <p:nvCxnSpPr>
          <p:cNvPr id="18" name="Straight Arrow Connector 17">
            <a:extLst>
              <a:ext uri="{FF2B5EF4-FFF2-40B4-BE49-F238E27FC236}">
                <a16:creationId xmlns:a16="http://schemas.microsoft.com/office/drawing/2014/main" id="{3B833AB4-2400-064C-8C37-A86115FFF682}"/>
              </a:ext>
            </a:extLst>
          </p:cNvPr>
          <p:cNvCxnSpPr>
            <a:cxnSpLocks/>
            <a:stCxn id="5" idx="3"/>
            <a:endCxn id="17" idx="0"/>
          </p:cNvCxnSpPr>
          <p:nvPr/>
        </p:nvCxnSpPr>
        <p:spPr>
          <a:xfrm flipH="1">
            <a:off x="7524699" y="3497127"/>
            <a:ext cx="488316" cy="647380"/>
          </a:xfrm>
          <a:prstGeom prst="straightConnector1">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A0639D21-E47C-6541-BA28-4B89186061F4}"/>
              </a:ext>
            </a:extLst>
          </p:cNvPr>
          <p:cNvCxnSpPr>
            <a:cxnSpLocks/>
            <a:stCxn id="5" idx="5"/>
            <a:endCxn id="25" idx="0"/>
          </p:cNvCxnSpPr>
          <p:nvPr/>
        </p:nvCxnSpPr>
        <p:spPr>
          <a:xfrm>
            <a:off x="8454092" y="3497125"/>
            <a:ext cx="497749" cy="645339"/>
          </a:xfrm>
          <a:prstGeom prst="straightConnector1">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25" name="Oval 24">
            <a:extLst>
              <a:ext uri="{FF2B5EF4-FFF2-40B4-BE49-F238E27FC236}">
                <a16:creationId xmlns:a16="http://schemas.microsoft.com/office/drawing/2014/main" id="{FECD2AA5-E2EC-EE4F-A136-5CFABDA6AF86}"/>
              </a:ext>
            </a:extLst>
          </p:cNvPr>
          <p:cNvSpPr/>
          <p:nvPr/>
        </p:nvSpPr>
        <p:spPr bwMode="auto">
          <a:xfrm>
            <a:off x="8639954" y="4142466"/>
            <a:ext cx="623777" cy="623777"/>
          </a:xfrm>
          <a:prstGeom prst="ellipse">
            <a:avLst/>
          </a:prstGeom>
          <a:solidFill>
            <a:schemeClr val="bg1"/>
          </a:solidFill>
          <a:ln w="28575">
            <a:solidFill>
              <a:schemeClr val="tx2"/>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609555">
              <a:spcBef>
                <a:spcPct val="0"/>
              </a:spcBef>
            </a:pPr>
            <a:r>
              <a:rPr lang="en-US" sz="2133" dirty="0">
                <a:solidFill>
                  <a:srgbClr val="000000"/>
                </a:solidFill>
                <a:latin typeface="Arial"/>
              </a:rPr>
              <a:t>4</a:t>
            </a:r>
          </a:p>
        </p:txBody>
      </p:sp>
      <p:sp>
        <p:nvSpPr>
          <p:cNvPr id="29" name="TextBox 28">
            <a:extLst>
              <a:ext uri="{FF2B5EF4-FFF2-40B4-BE49-F238E27FC236}">
                <a16:creationId xmlns:a16="http://schemas.microsoft.com/office/drawing/2014/main" id="{309AD1E1-6984-E74B-AA1E-11492BCF421D}"/>
              </a:ext>
            </a:extLst>
          </p:cNvPr>
          <p:cNvSpPr txBox="1"/>
          <p:nvPr/>
        </p:nvSpPr>
        <p:spPr>
          <a:xfrm>
            <a:off x="7464643" y="3575816"/>
            <a:ext cx="320922" cy="318100"/>
          </a:xfrm>
          <a:prstGeom prst="rect">
            <a:avLst/>
          </a:prstGeom>
          <a:noFill/>
        </p:spPr>
        <p:txBody>
          <a:bodyPr wrap="none" rtlCol="0">
            <a:spAutoFit/>
          </a:bodyPr>
          <a:lstStyle/>
          <a:p>
            <a:pPr defTabSz="609555"/>
            <a:r>
              <a:rPr lang="en-US" sz="1467" b="1" dirty="0">
                <a:solidFill>
                  <a:prstClr val="black"/>
                </a:solidFill>
                <a:latin typeface="Arial"/>
              </a:rPr>
              <a:t>B</a:t>
            </a:r>
          </a:p>
        </p:txBody>
      </p:sp>
      <p:sp>
        <p:nvSpPr>
          <p:cNvPr id="30" name="TextBox 29">
            <a:extLst>
              <a:ext uri="{FF2B5EF4-FFF2-40B4-BE49-F238E27FC236}">
                <a16:creationId xmlns:a16="http://schemas.microsoft.com/office/drawing/2014/main" id="{C0772DB0-95D3-D448-8F6C-B1C957D295F2}"/>
              </a:ext>
            </a:extLst>
          </p:cNvPr>
          <p:cNvSpPr txBox="1"/>
          <p:nvPr/>
        </p:nvSpPr>
        <p:spPr>
          <a:xfrm>
            <a:off x="8568439" y="2400072"/>
            <a:ext cx="320922" cy="318100"/>
          </a:xfrm>
          <a:prstGeom prst="rect">
            <a:avLst/>
          </a:prstGeom>
          <a:noFill/>
        </p:spPr>
        <p:txBody>
          <a:bodyPr wrap="none" rtlCol="0">
            <a:spAutoFit/>
          </a:bodyPr>
          <a:lstStyle/>
          <a:p>
            <a:pPr defTabSz="609555"/>
            <a:r>
              <a:rPr lang="en-US" sz="1467" b="1" dirty="0">
                <a:solidFill>
                  <a:prstClr val="black"/>
                </a:solidFill>
                <a:latin typeface="Arial"/>
              </a:rPr>
              <a:t>B</a:t>
            </a:r>
          </a:p>
        </p:txBody>
      </p:sp>
      <p:sp>
        <p:nvSpPr>
          <p:cNvPr id="32" name="Oval 31">
            <a:extLst>
              <a:ext uri="{FF2B5EF4-FFF2-40B4-BE49-F238E27FC236}">
                <a16:creationId xmlns:a16="http://schemas.microsoft.com/office/drawing/2014/main" id="{ECD3C90C-E616-DB4E-8CC5-2F8AF0E03419}"/>
              </a:ext>
            </a:extLst>
          </p:cNvPr>
          <p:cNvSpPr/>
          <p:nvPr/>
        </p:nvSpPr>
        <p:spPr bwMode="auto">
          <a:xfrm>
            <a:off x="11175246" y="4142125"/>
            <a:ext cx="623777" cy="623777"/>
          </a:xfrm>
          <a:prstGeom prst="ellipse">
            <a:avLst/>
          </a:prstGeom>
          <a:solidFill>
            <a:schemeClr val="bg1"/>
          </a:solidFill>
          <a:ln w="28575">
            <a:solidFill>
              <a:schemeClr val="tx2"/>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609555">
              <a:spcBef>
                <a:spcPct val="0"/>
              </a:spcBef>
            </a:pPr>
            <a:r>
              <a:rPr lang="en-US" sz="2133" dirty="0">
                <a:solidFill>
                  <a:srgbClr val="000000"/>
                </a:solidFill>
                <a:latin typeface="Arial"/>
              </a:rPr>
              <a:t>7</a:t>
            </a:r>
          </a:p>
        </p:txBody>
      </p:sp>
      <p:cxnSp>
        <p:nvCxnSpPr>
          <p:cNvPr id="33" name="Straight Arrow Connector 32">
            <a:extLst>
              <a:ext uri="{FF2B5EF4-FFF2-40B4-BE49-F238E27FC236}">
                <a16:creationId xmlns:a16="http://schemas.microsoft.com/office/drawing/2014/main" id="{44FB97B0-A80E-D94A-85F6-204A6D375FEA}"/>
              </a:ext>
            </a:extLst>
          </p:cNvPr>
          <p:cNvCxnSpPr>
            <a:cxnSpLocks/>
            <a:stCxn id="6" idx="5"/>
            <a:endCxn id="32" idx="0"/>
          </p:cNvCxnSpPr>
          <p:nvPr/>
        </p:nvCxnSpPr>
        <p:spPr>
          <a:xfrm>
            <a:off x="11091777" y="3496785"/>
            <a:ext cx="395355" cy="645339"/>
          </a:xfrm>
          <a:prstGeom prst="straightConnector1">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36" name="Oval 35">
            <a:extLst>
              <a:ext uri="{FF2B5EF4-FFF2-40B4-BE49-F238E27FC236}">
                <a16:creationId xmlns:a16="http://schemas.microsoft.com/office/drawing/2014/main" id="{839FF96E-C7F3-9948-A1B4-3390D4CA8063}"/>
              </a:ext>
            </a:extLst>
          </p:cNvPr>
          <p:cNvSpPr/>
          <p:nvPr/>
        </p:nvSpPr>
        <p:spPr bwMode="auto">
          <a:xfrm>
            <a:off x="9935577" y="4131094"/>
            <a:ext cx="623777" cy="623777"/>
          </a:xfrm>
          <a:prstGeom prst="ellipse">
            <a:avLst/>
          </a:prstGeom>
          <a:solidFill>
            <a:schemeClr val="bg1"/>
          </a:solidFill>
          <a:ln w="28575">
            <a:solidFill>
              <a:schemeClr val="tx2"/>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609555">
              <a:spcBef>
                <a:spcPct val="0"/>
              </a:spcBef>
            </a:pPr>
            <a:r>
              <a:rPr lang="en-US" sz="2133" dirty="0">
                <a:solidFill>
                  <a:srgbClr val="000000"/>
                </a:solidFill>
                <a:latin typeface="Arial"/>
              </a:rPr>
              <a:t>6</a:t>
            </a:r>
          </a:p>
        </p:txBody>
      </p:sp>
      <p:cxnSp>
        <p:nvCxnSpPr>
          <p:cNvPr id="37" name="Straight Arrow Connector 36">
            <a:extLst>
              <a:ext uri="{FF2B5EF4-FFF2-40B4-BE49-F238E27FC236}">
                <a16:creationId xmlns:a16="http://schemas.microsoft.com/office/drawing/2014/main" id="{2226BDBF-D2CC-0046-9B68-B892533BC523}"/>
              </a:ext>
            </a:extLst>
          </p:cNvPr>
          <p:cNvCxnSpPr>
            <a:cxnSpLocks/>
            <a:stCxn id="6" idx="3"/>
            <a:endCxn id="36" idx="0"/>
          </p:cNvCxnSpPr>
          <p:nvPr/>
        </p:nvCxnSpPr>
        <p:spPr>
          <a:xfrm flipH="1">
            <a:off x="10247466" y="3496783"/>
            <a:ext cx="403239" cy="634308"/>
          </a:xfrm>
          <a:prstGeom prst="straightConnector1">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51" name="TextBox 50">
            <a:extLst>
              <a:ext uri="{FF2B5EF4-FFF2-40B4-BE49-F238E27FC236}">
                <a16:creationId xmlns:a16="http://schemas.microsoft.com/office/drawing/2014/main" id="{20DC433F-582A-0F46-953A-C5BD63627004}"/>
              </a:ext>
            </a:extLst>
          </p:cNvPr>
          <p:cNvSpPr txBox="1"/>
          <p:nvPr/>
        </p:nvSpPr>
        <p:spPr>
          <a:xfrm>
            <a:off x="11248371" y="3533428"/>
            <a:ext cx="300082" cy="318100"/>
          </a:xfrm>
          <a:prstGeom prst="rect">
            <a:avLst/>
          </a:prstGeom>
          <a:noFill/>
        </p:spPr>
        <p:txBody>
          <a:bodyPr wrap="none" rtlCol="0">
            <a:spAutoFit/>
          </a:bodyPr>
          <a:lstStyle/>
          <a:p>
            <a:pPr defTabSz="609555"/>
            <a:r>
              <a:rPr lang="en-US" sz="1467" b="1" dirty="0">
                <a:solidFill>
                  <a:prstClr val="black"/>
                </a:solidFill>
                <a:latin typeface="Arial"/>
              </a:rPr>
              <a:t>L</a:t>
            </a:r>
          </a:p>
        </p:txBody>
      </p:sp>
      <p:sp>
        <p:nvSpPr>
          <p:cNvPr id="53" name="Oval 52">
            <a:extLst>
              <a:ext uri="{FF2B5EF4-FFF2-40B4-BE49-F238E27FC236}">
                <a16:creationId xmlns:a16="http://schemas.microsoft.com/office/drawing/2014/main" id="{693E186E-68F0-8843-9B01-098CC94C335F}"/>
              </a:ext>
            </a:extLst>
          </p:cNvPr>
          <p:cNvSpPr/>
          <p:nvPr/>
        </p:nvSpPr>
        <p:spPr bwMode="auto">
          <a:xfrm>
            <a:off x="11298121" y="5250730"/>
            <a:ext cx="623777" cy="623777"/>
          </a:xfrm>
          <a:prstGeom prst="ellipse">
            <a:avLst/>
          </a:prstGeom>
          <a:solidFill>
            <a:schemeClr val="bg1"/>
          </a:solidFill>
          <a:ln w="28575">
            <a:solidFill>
              <a:schemeClr val="tx2"/>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609555">
              <a:spcBef>
                <a:spcPct val="0"/>
              </a:spcBef>
            </a:pPr>
            <a:r>
              <a:rPr lang="en-US" sz="2133" dirty="0">
                <a:solidFill>
                  <a:srgbClr val="000000"/>
                </a:solidFill>
                <a:latin typeface="Arial"/>
              </a:rPr>
              <a:t>8</a:t>
            </a:r>
          </a:p>
        </p:txBody>
      </p:sp>
      <p:cxnSp>
        <p:nvCxnSpPr>
          <p:cNvPr id="54" name="Straight Arrow Connector 53">
            <a:extLst>
              <a:ext uri="{FF2B5EF4-FFF2-40B4-BE49-F238E27FC236}">
                <a16:creationId xmlns:a16="http://schemas.microsoft.com/office/drawing/2014/main" id="{9BE19092-5579-C948-981D-4AD8AD64EF6B}"/>
              </a:ext>
            </a:extLst>
          </p:cNvPr>
          <p:cNvCxnSpPr>
            <a:cxnSpLocks/>
            <a:stCxn id="32" idx="4"/>
            <a:endCxn id="53" idx="0"/>
          </p:cNvCxnSpPr>
          <p:nvPr/>
        </p:nvCxnSpPr>
        <p:spPr>
          <a:xfrm>
            <a:off x="11487133" y="4765899"/>
            <a:ext cx="122875" cy="484828"/>
          </a:xfrm>
          <a:prstGeom prst="straightConnector1">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57" name="TextBox 56">
            <a:extLst>
              <a:ext uri="{FF2B5EF4-FFF2-40B4-BE49-F238E27FC236}">
                <a16:creationId xmlns:a16="http://schemas.microsoft.com/office/drawing/2014/main" id="{2B61A624-E8A3-344A-8112-3508803D09A3}"/>
              </a:ext>
            </a:extLst>
          </p:cNvPr>
          <p:cNvSpPr txBox="1"/>
          <p:nvPr/>
        </p:nvSpPr>
        <p:spPr>
          <a:xfrm>
            <a:off x="11585132" y="4833906"/>
            <a:ext cx="320922" cy="318100"/>
          </a:xfrm>
          <a:prstGeom prst="rect">
            <a:avLst/>
          </a:prstGeom>
          <a:noFill/>
        </p:spPr>
        <p:txBody>
          <a:bodyPr wrap="none" rtlCol="0">
            <a:spAutoFit/>
          </a:bodyPr>
          <a:lstStyle/>
          <a:p>
            <a:pPr defTabSz="609555"/>
            <a:r>
              <a:rPr lang="en-US" sz="1467" b="1" dirty="0">
                <a:solidFill>
                  <a:prstClr val="black"/>
                </a:solidFill>
                <a:latin typeface="Arial"/>
              </a:rPr>
              <a:t>R</a:t>
            </a:r>
          </a:p>
        </p:txBody>
      </p:sp>
      <p:sp>
        <p:nvSpPr>
          <p:cNvPr id="58" name="TextBox 57">
            <a:extLst>
              <a:ext uri="{FF2B5EF4-FFF2-40B4-BE49-F238E27FC236}">
                <a16:creationId xmlns:a16="http://schemas.microsoft.com/office/drawing/2014/main" id="{395EA91D-BED2-5745-800A-00AAF36D5E67}"/>
              </a:ext>
            </a:extLst>
          </p:cNvPr>
          <p:cNvSpPr txBox="1"/>
          <p:nvPr/>
        </p:nvSpPr>
        <p:spPr>
          <a:xfrm>
            <a:off x="10112319" y="3510799"/>
            <a:ext cx="320922" cy="318100"/>
          </a:xfrm>
          <a:prstGeom prst="rect">
            <a:avLst/>
          </a:prstGeom>
          <a:noFill/>
        </p:spPr>
        <p:txBody>
          <a:bodyPr wrap="none" rtlCol="0">
            <a:spAutoFit/>
          </a:bodyPr>
          <a:lstStyle/>
          <a:p>
            <a:pPr defTabSz="609555"/>
            <a:r>
              <a:rPr lang="en-US" sz="1467" b="1" dirty="0">
                <a:solidFill>
                  <a:prstClr val="black"/>
                </a:solidFill>
                <a:latin typeface="Arial"/>
              </a:rPr>
              <a:t>B</a:t>
            </a:r>
          </a:p>
        </p:txBody>
      </p:sp>
      <p:sp>
        <p:nvSpPr>
          <p:cNvPr id="59" name="TextBox 58">
            <a:extLst>
              <a:ext uri="{FF2B5EF4-FFF2-40B4-BE49-F238E27FC236}">
                <a16:creationId xmlns:a16="http://schemas.microsoft.com/office/drawing/2014/main" id="{182CD963-F055-D14E-8494-D2F8F5EE7152}"/>
              </a:ext>
            </a:extLst>
          </p:cNvPr>
          <p:cNvSpPr txBox="1"/>
          <p:nvPr/>
        </p:nvSpPr>
        <p:spPr>
          <a:xfrm>
            <a:off x="8664943" y="3528560"/>
            <a:ext cx="300082" cy="318100"/>
          </a:xfrm>
          <a:prstGeom prst="rect">
            <a:avLst/>
          </a:prstGeom>
          <a:noFill/>
        </p:spPr>
        <p:txBody>
          <a:bodyPr wrap="none" rtlCol="0">
            <a:spAutoFit/>
          </a:bodyPr>
          <a:lstStyle/>
          <a:p>
            <a:pPr defTabSz="609555"/>
            <a:r>
              <a:rPr lang="en-US" sz="1467" b="1" dirty="0">
                <a:solidFill>
                  <a:prstClr val="black"/>
                </a:solidFill>
                <a:latin typeface="Arial"/>
              </a:rPr>
              <a:t>L</a:t>
            </a:r>
          </a:p>
        </p:txBody>
      </p:sp>
      <p:sp>
        <p:nvSpPr>
          <p:cNvPr id="28" name="TextBox 27">
            <a:extLst>
              <a:ext uri="{FF2B5EF4-FFF2-40B4-BE49-F238E27FC236}">
                <a16:creationId xmlns:a16="http://schemas.microsoft.com/office/drawing/2014/main" id="{30D0613D-8F5A-D745-B875-6B49CBFE214B}"/>
              </a:ext>
            </a:extLst>
          </p:cNvPr>
          <p:cNvSpPr txBox="1"/>
          <p:nvPr/>
        </p:nvSpPr>
        <p:spPr>
          <a:xfrm>
            <a:off x="7188462" y="6005284"/>
            <a:ext cx="3004349" cy="379656"/>
          </a:xfrm>
          <a:prstGeom prst="rect">
            <a:avLst/>
          </a:prstGeom>
          <a:noFill/>
        </p:spPr>
        <p:txBody>
          <a:bodyPr wrap="none" rtlCol="0">
            <a:spAutoFit/>
          </a:bodyPr>
          <a:lstStyle/>
          <a:p>
            <a:pPr defTabSz="609555"/>
            <a:r>
              <a:rPr lang="en-US" sz="1867" b="1" dirty="0">
                <a:solidFill>
                  <a:prstClr val="black"/>
                </a:solidFill>
                <a:latin typeface="Arial"/>
              </a:rPr>
              <a:t>B: build    L: link    R: run</a:t>
            </a:r>
          </a:p>
        </p:txBody>
      </p:sp>
      <p:sp>
        <p:nvSpPr>
          <p:cNvPr id="70" name="TextBox 69">
            <a:extLst>
              <a:ext uri="{FF2B5EF4-FFF2-40B4-BE49-F238E27FC236}">
                <a16:creationId xmlns:a16="http://schemas.microsoft.com/office/drawing/2014/main" id="{3AECF674-B166-7649-8BF7-0FAA2D560686}"/>
              </a:ext>
            </a:extLst>
          </p:cNvPr>
          <p:cNvSpPr txBox="1"/>
          <p:nvPr/>
        </p:nvSpPr>
        <p:spPr>
          <a:xfrm>
            <a:off x="8664943" y="1351776"/>
            <a:ext cx="3433276" cy="461600"/>
          </a:xfrm>
          <a:prstGeom prst="rect">
            <a:avLst/>
          </a:prstGeom>
          <a:solidFill>
            <a:schemeClr val="bg1">
              <a:lumMod val="95000"/>
            </a:schemeClr>
          </a:solidFill>
          <a:ln>
            <a:solidFill>
              <a:schemeClr val="tx1"/>
            </a:solidFill>
          </a:ln>
          <a:effectLst>
            <a:outerShdw blurRad="50800" dist="38100" dir="2700000" algn="tl" rotWithShape="0">
              <a:srgbClr val="000000">
                <a:alpha val="43000"/>
              </a:srgbClr>
            </a:outerShdw>
          </a:effectLst>
        </p:spPr>
        <p:txBody>
          <a:bodyPr wrap="square" lIns="365665" tIns="121888" rIns="365665" bIns="121888" rtlCol="0">
            <a:spAutoFit/>
          </a:bodyPr>
          <a:lstStyle/>
          <a:p>
            <a:pPr defTabSz="609555"/>
            <a:r>
              <a:rPr lang="en-US" sz="1400" b="1" dirty="0" err="1">
                <a:solidFill>
                  <a:prstClr val="black"/>
                </a:solidFill>
                <a:latin typeface="Menlo Bold"/>
                <a:cs typeface="Menlo Bold"/>
              </a:rPr>
              <a:t>spack</a:t>
            </a:r>
            <a:r>
              <a:rPr lang="en-US" sz="1400" b="1" dirty="0">
                <a:solidFill>
                  <a:prstClr val="black"/>
                </a:solidFill>
                <a:latin typeface="Menlo Bold"/>
                <a:cs typeface="Menlo Bold"/>
              </a:rPr>
              <a:t> install pkg1 %intel</a:t>
            </a:r>
            <a:endParaRPr lang="en-US" sz="1400" b="1" dirty="0">
              <a:solidFill>
                <a:srgbClr val="C0504D"/>
              </a:solidFill>
              <a:latin typeface="Menlo Bold"/>
              <a:cs typeface="Menlo Bold"/>
            </a:endParaRPr>
          </a:p>
        </p:txBody>
      </p:sp>
      <p:grpSp>
        <p:nvGrpSpPr>
          <p:cNvPr id="96" name="Group 95">
            <a:extLst>
              <a:ext uri="{FF2B5EF4-FFF2-40B4-BE49-F238E27FC236}">
                <a16:creationId xmlns:a16="http://schemas.microsoft.com/office/drawing/2014/main" id="{BF8CA139-0B3D-9C4E-9AF0-1584E1EF921C}"/>
              </a:ext>
            </a:extLst>
          </p:cNvPr>
          <p:cNvGrpSpPr/>
          <p:nvPr/>
        </p:nvGrpSpPr>
        <p:grpSpPr>
          <a:xfrm>
            <a:off x="6846085" y="1949433"/>
            <a:ext cx="5073687" cy="4066320"/>
            <a:chOff x="5134561" y="1462075"/>
            <a:chExt cx="3805265" cy="3049740"/>
          </a:xfrm>
        </p:grpSpPr>
        <p:sp>
          <p:nvSpPr>
            <p:cNvPr id="64" name="Oval 63">
              <a:extLst>
                <a:ext uri="{FF2B5EF4-FFF2-40B4-BE49-F238E27FC236}">
                  <a16:creationId xmlns:a16="http://schemas.microsoft.com/office/drawing/2014/main" id="{049007F1-BA7C-284C-AC40-55894D0F4EA3}"/>
                </a:ext>
              </a:extLst>
            </p:cNvPr>
            <p:cNvSpPr/>
            <p:nvPr/>
          </p:nvSpPr>
          <p:spPr bwMode="auto">
            <a:xfrm>
              <a:off x="5134561" y="4247202"/>
              <a:ext cx="255183" cy="255183"/>
            </a:xfrm>
            <a:prstGeom prst="ellipse">
              <a:avLst/>
            </a:prstGeom>
            <a:solidFill>
              <a:schemeClr val="bg1"/>
            </a:solidFill>
            <a:ln w="28575">
              <a:solidFill>
                <a:schemeClr val="accent2"/>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609555">
                <a:spcBef>
                  <a:spcPct val="0"/>
                </a:spcBef>
              </a:pPr>
              <a:endParaRPr lang="en-US" sz="1600" dirty="0">
                <a:solidFill>
                  <a:srgbClr val="000000"/>
                </a:solidFill>
                <a:latin typeface="Arial"/>
              </a:endParaRPr>
            </a:p>
          </p:txBody>
        </p:sp>
        <p:sp>
          <p:nvSpPr>
            <p:cNvPr id="65" name="Oval 64">
              <a:extLst>
                <a:ext uri="{FF2B5EF4-FFF2-40B4-BE49-F238E27FC236}">
                  <a16:creationId xmlns:a16="http://schemas.microsoft.com/office/drawing/2014/main" id="{9521AD5F-B392-FC4E-8764-E26C0A01CB43}"/>
                </a:ext>
              </a:extLst>
            </p:cNvPr>
            <p:cNvSpPr/>
            <p:nvPr/>
          </p:nvSpPr>
          <p:spPr bwMode="auto">
            <a:xfrm>
              <a:off x="5134562" y="3888587"/>
              <a:ext cx="255183" cy="255183"/>
            </a:xfrm>
            <a:prstGeom prst="ellipse">
              <a:avLst/>
            </a:prstGeom>
            <a:solidFill>
              <a:schemeClr val="bg1"/>
            </a:solidFill>
            <a:ln w="28575">
              <a:solidFill>
                <a:schemeClr val="accent3"/>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609555">
                <a:spcBef>
                  <a:spcPct val="0"/>
                </a:spcBef>
              </a:pPr>
              <a:endParaRPr lang="en-US" sz="1600" dirty="0">
                <a:solidFill>
                  <a:srgbClr val="000000"/>
                </a:solidFill>
                <a:latin typeface="Arial"/>
              </a:endParaRPr>
            </a:p>
          </p:txBody>
        </p:sp>
        <p:sp>
          <p:nvSpPr>
            <p:cNvPr id="66" name="TextBox 65">
              <a:extLst>
                <a:ext uri="{FF2B5EF4-FFF2-40B4-BE49-F238E27FC236}">
                  <a16:creationId xmlns:a16="http://schemas.microsoft.com/office/drawing/2014/main" id="{A1B1CAFC-90DC-3A4F-B502-4658DA7680B8}"/>
                </a:ext>
              </a:extLst>
            </p:cNvPr>
            <p:cNvSpPr txBox="1"/>
            <p:nvPr/>
          </p:nvSpPr>
          <p:spPr>
            <a:xfrm>
              <a:off x="5364962" y="3851421"/>
              <a:ext cx="1266212" cy="284742"/>
            </a:xfrm>
            <a:prstGeom prst="rect">
              <a:avLst/>
            </a:prstGeom>
            <a:noFill/>
          </p:spPr>
          <p:txBody>
            <a:bodyPr wrap="none" rtlCol="0">
              <a:spAutoFit/>
            </a:bodyPr>
            <a:lstStyle/>
            <a:p>
              <a:pPr defTabSz="609555"/>
              <a:r>
                <a:rPr lang="en-US" sz="1867" dirty="0">
                  <a:solidFill>
                    <a:prstClr val="black"/>
                  </a:solidFill>
                  <a:latin typeface="Arial"/>
                </a:rPr>
                <a:t>Easy compiler</a:t>
              </a:r>
            </a:p>
          </p:txBody>
        </p:sp>
        <p:sp>
          <p:nvSpPr>
            <p:cNvPr id="67" name="TextBox 66">
              <a:extLst>
                <a:ext uri="{FF2B5EF4-FFF2-40B4-BE49-F238E27FC236}">
                  <a16:creationId xmlns:a16="http://schemas.microsoft.com/office/drawing/2014/main" id="{2CC1B058-6441-464D-A1F4-96EDAA1531FA}"/>
                </a:ext>
              </a:extLst>
            </p:cNvPr>
            <p:cNvSpPr txBox="1"/>
            <p:nvPr/>
          </p:nvSpPr>
          <p:spPr>
            <a:xfrm>
              <a:off x="5374629" y="4227073"/>
              <a:ext cx="1355179" cy="284742"/>
            </a:xfrm>
            <a:prstGeom prst="rect">
              <a:avLst/>
            </a:prstGeom>
            <a:noFill/>
          </p:spPr>
          <p:txBody>
            <a:bodyPr wrap="none" rtlCol="0">
              <a:spAutoFit/>
            </a:bodyPr>
            <a:lstStyle/>
            <a:p>
              <a:pPr defTabSz="609555"/>
              <a:r>
                <a:rPr lang="en-US" sz="1867" dirty="0">
                  <a:solidFill>
                    <a:prstClr val="black"/>
                  </a:solidFill>
                  <a:latin typeface="Arial"/>
                </a:rPr>
                <a:t>Fancy compiler</a:t>
              </a:r>
            </a:p>
          </p:txBody>
        </p:sp>
        <p:grpSp>
          <p:nvGrpSpPr>
            <p:cNvPr id="94" name="Group 93">
              <a:extLst>
                <a:ext uri="{FF2B5EF4-FFF2-40B4-BE49-F238E27FC236}">
                  <a16:creationId xmlns:a16="http://schemas.microsoft.com/office/drawing/2014/main" id="{9C72CFC4-E146-5A4D-A98E-FEB617CB25D8}"/>
                </a:ext>
              </a:extLst>
            </p:cNvPr>
            <p:cNvGrpSpPr/>
            <p:nvPr/>
          </p:nvGrpSpPr>
          <p:grpSpPr>
            <a:xfrm>
              <a:off x="5408012" y="1462075"/>
              <a:ext cx="3531814" cy="2943803"/>
              <a:chOff x="5562007" y="1614475"/>
              <a:chExt cx="3531814" cy="2943803"/>
            </a:xfrm>
          </p:grpSpPr>
          <p:sp>
            <p:nvSpPr>
              <p:cNvPr id="72" name="Oval 71">
                <a:extLst>
                  <a:ext uri="{FF2B5EF4-FFF2-40B4-BE49-F238E27FC236}">
                    <a16:creationId xmlns:a16="http://schemas.microsoft.com/office/drawing/2014/main" id="{EFD25147-B9F8-A549-A4D6-67C038BB549F}"/>
                  </a:ext>
                </a:extLst>
              </p:cNvPr>
              <p:cNvSpPr/>
              <p:nvPr/>
            </p:nvSpPr>
            <p:spPr bwMode="auto">
              <a:xfrm>
                <a:off x="7042998" y="1614475"/>
                <a:ext cx="467833" cy="467833"/>
              </a:xfrm>
              <a:prstGeom prst="ellipse">
                <a:avLst/>
              </a:prstGeom>
              <a:solidFill>
                <a:schemeClr val="bg1"/>
              </a:solidFill>
              <a:ln w="28575">
                <a:solidFill>
                  <a:schemeClr val="accent2"/>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609555">
                  <a:spcBef>
                    <a:spcPct val="0"/>
                  </a:spcBef>
                </a:pPr>
                <a:r>
                  <a:rPr lang="en-US" sz="2133" dirty="0">
                    <a:solidFill>
                      <a:srgbClr val="000000"/>
                    </a:solidFill>
                    <a:latin typeface="Arial"/>
                  </a:rPr>
                  <a:t>1</a:t>
                </a:r>
              </a:p>
            </p:txBody>
          </p:sp>
          <p:sp>
            <p:nvSpPr>
              <p:cNvPr id="73" name="Oval 72">
                <a:extLst>
                  <a:ext uri="{FF2B5EF4-FFF2-40B4-BE49-F238E27FC236}">
                    <a16:creationId xmlns:a16="http://schemas.microsoft.com/office/drawing/2014/main" id="{70375F2D-1BC9-AA47-A9B1-1992F52FED56}"/>
                  </a:ext>
                </a:extLst>
              </p:cNvPr>
              <p:cNvSpPr/>
              <p:nvPr/>
            </p:nvSpPr>
            <p:spPr bwMode="auto">
              <a:xfrm>
                <a:off x="6093648" y="2375923"/>
                <a:ext cx="467833" cy="467833"/>
              </a:xfrm>
              <a:prstGeom prst="ellipse">
                <a:avLst/>
              </a:prstGeom>
              <a:solidFill>
                <a:schemeClr val="bg1"/>
              </a:solidFill>
              <a:ln w="28575">
                <a:solidFill>
                  <a:schemeClr val="accent3"/>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609555">
                  <a:spcBef>
                    <a:spcPct val="0"/>
                  </a:spcBef>
                </a:pPr>
                <a:r>
                  <a:rPr lang="en-US" sz="2133" dirty="0">
                    <a:solidFill>
                      <a:srgbClr val="000000"/>
                    </a:solidFill>
                    <a:latin typeface="Arial"/>
                  </a:rPr>
                  <a:t>2</a:t>
                </a:r>
              </a:p>
            </p:txBody>
          </p:sp>
          <p:sp>
            <p:nvSpPr>
              <p:cNvPr id="74" name="Oval 73">
                <a:extLst>
                  <a:ext uri="{FF2B5EF4-FFF2-40B4-BE49-F238E27FC236}">
                    <a16:creationId xmlns:a16="http://schemas.microsoft.com/office/drawing/2014/main" id="{D20B0C9E-F605-A242-998C-A47D8254405A}"/>
                  </a:ext>
                </a:extLst>
              </p:cNvPr>
              <p:cNvSpPr/>
              <p:nvPr/>
            </p:nvSpPr>
            <p:spPr bwMode="auto">
              <a:xfrm>
                <a:off x="8071913" y="2375667"/>
                <a:ext cx="467833" cy="467833"/>
              </a:xfrm>
              <a:prstGeom prst="ellipse">
                <a:avLst/>
              </a:prstGeom>
              <a:solidFill>
                <a:schemeClr val="bg1"/>
              </a:solidFill>
              <a:ln w="28575">
                <a:solidFill>
                  <a:schemeClr val="accent2"/>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609555">
                  <a:spcBef>
                    <a:spcPct val="0"/>
                  </a:spcBef>
                </a:pPr>
                <a:r>
                  <a:rPr lang="en-US" sz="2133" dirty="0">
                    <a:solidFill>
                      <a:srgbClr val="000000"/>
                    </a:solidFill>
                    <a:latin typeface="Arial"/>
                  </a:rPr>
                  <a:t>5</a:t>
                </a:r>
              </a:p>
            </p:txBody>
          </p:sp>
          <p:cxnSp>
            <p:nvCxnSpPr>
              <p:cNvPr id="75" name="Straight Arrow Connector 74">
                <a:extLst>
                  <a:ext uri="{FF2B5EF4-FFF2-40B4-BE49-F238E27FC236}">
                    <a16:creationId xmlns:a16="http://schemas.microsoft.com/office/drawing/2014/main" id="{E96FD8E8-412E-3A4F-8396-1A23E727C138}"/>
                  </a:ext>
                </a:extLst>
              </p:cNvPr>
              <p:cNvCxnSpPr>
                <a:cxnSpLocks/>
                <a:stCxn id="74" idx="3"/>
                <a:endCxn id="75" idx="7"/>
              </p:cNvCxnSpPr>
              <p:nvPr/>
            </p:nvCxnSpPr>
            <p:spPr>
              <a:xfrm flipH="1">
                <a:off x="6492968" y="2013795"/>
                <a:ext cx="618543" cy="430641"/>
              </a:xfrm>
              <a:prstGeom prst="straightConnector1">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76" name="Straight Arrow Connector 75">
                <a:extLst>
                  <a:ext uri="{FF2B5EF4-FFF2-40B4-BE49-F238E27FC236}">
                    <a16:creationId xmlns:a16="http://schemas.microsoft.com/office/drawing/2014/main" id="{7441B11B-73AF-944E-8207-876EBAF9D1EA}"/>
                  </a:ext>
                </a:extLst>
              </p:cNvPr>
              <p:cNvCxnSpPr>
                <a:cxnSpLocks/>
                <a:stCxn id="74" idx="5"/>
                <a:endCxn id="76" idx="1"/>
              </p:cNvCxnSpPr>
              <p:nvPr/>
            </p:nvCxnSpPr>
            <p:spPr>
              <a:xfrm>
                <a:off x="7442318" y="2013795"/>
                <a:ext cx="698108" cy="430385"/>
              </a:xfrm>
              <a:prstGeom prst="straightConnector1">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77" name="Oval 76">
                <a:extLst>
                  <a:ext uri="{FF2B5EF4-FFF2-40B4-BE49-F238E27FC236}">
                    <a16:creationId xmlns:a16="http://schemas.microsoft.com/office/drawing/2014/main" id="{01F37AA0-315E-1247-939B-C03C34DD1EBE}"/>
                  </a:ext>
                </a:extLst>
              </p:cNvPr>
              <p:cNvSpPr/>
              <p:nvPr/>
            </p:nvSpPr>
            <p:spPr bwMode="auto">
              <a:xfrm>
                <a:off x="5562007" y="3260778"/>
                <a:ext cx="467833" cy="467833"/>
              </a:xfrm>
              <a:prstGeom prst="ellipse">
                <a:avLst/>
              </a:prstGeom>
              <a:solidFill>
                <a:schemeClr val="bg1"/>
              </a:solidFill>
              <a:ln w="28575">
                <a:solidFill>
                  <a:schemeClr val="accent3"/>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609555">
                  <a:spcBef>
                    <a:spcPct val="0"/>
                  </a:spcBef>
                </a:pPr>
                <a:r>
                  <a:rPr lang="en-US" sz="2133" dirty="0">
                    <a:solidFill>
                      <a:srgbClr val="000000"/>
                    </a:solidFill>
                    <a:latin typeface="Arial"/>
                  </a:rPr>
                  <a:t>3</a:t>
                </a:r>
              </a:p>
            </p:txBody>
          </p:sp>
          <p:cxnSp>
            <p:nvCxnSpPr>
              <p:cNvPr id="79" name="Straight Arrow Connector 78">
                <a:extLst>
                  <a:ext uri="{FF2B5EF4-FFF2-40B4-BE49-F238E27FC236}">
                    <a16:creationId xmlns:a16="http://schemas.microsoft.com/office/drawing/2014/main" id="{889EC1EB-E4B0-294F-8C0C-52D0E0C72E74}"/>
                  </a:ext>
                </a:extLst>
              </p:cNvPr>
              <p:cNvCxnSpPr>
                <a:cxnSpLocks/>
                <a:stCxn id="75" idx="5"/>
              </p:cNvCxnSpPr>
              <p:nvPr/>
            </p:nvCxnSpPr>
            <p:spPr>
              <a:xfrm>
                <a:off x="6492968" y="2775243"/>
                <a:ext cx="373312" cy="484004"/>
              </a:xfrm>
              <a:prstGeom prst="straightConnector1">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80" name="Oval 79">
                <a:extLst>
                  <a:ext uri="{FF2B5EF4-FFF2-40B4-BE49-F238E27FC236}">
                    <a16:creationId xmlns:a16="http://schemas.microsoft.com/office/drawing/2014/main" id="{A8628CAE-09A3-A445-98FA-85B36B99EB0C}"/>
                  </a:ext>
                </a:extLst>
              </p:cNvPr>
              <p:cNvSpPr/>
              <p:nvPr/>
            </p:nvSpPr>
            <p:spPr bwMode="auto">
              <a:xfrm>
                <a:off x="6632363" y="3259247"/>
                <a:ext cx="467833" cy="467833"/>
              </a:xfrm>
              <a:prstGeom prst="ellipse">
                <a:avLst/>
              </a:prstGeom>
              <a:solidFill>
                <a:schemeClr val="bg1"/>
              </a:solidFill>
              <a:ln w="28575">
                <a:solidFill>
                  <a:schemeClr val="accent3"/>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609555">
                  <a:spcBef>
                    <a:spcPct val="0"/>
                  </a:spcBef>
                </a:pPr>
                <a:r>
                  <a:rPr lang="en-US" sz="2133" dirty="0">
                    <a:solidFill>
                      <a:srgbClr val="000000"/>
                    </a:solidFill>
                    <a:latin typeface="Arial"/>
                  </a:rPr>
                  <a:t>4</a:t>
                </a:r>
              </a:p>
            </p:txBody>
          </p:sp>
          <p:sp>
            <p:nvSpPr>
              <p:cNvPr id="81" name="TextBox 80">
                <a:extLst>
                  <a:ext uri="{FF2B5EF4-FFF2-40B4-BE49-F238E27FC236}">
                    <a16:creationId xmlns:a16="http://schemas.microsoft.com/office/drawing/2014/main" id="{EE7F79D7-DAB3-AC4A-8D19-A906891D29BC}"/>
                  </a:ext>
                </a:extLst>
              </p:cNvPr>
              <p:cNvSpPr txBox="1"/>
              <p:nvPr/>
            </p:nvSpPr>
            <p:spPr>
              <a:xfrm>
                <a:off x="5750882" y="2834262"/>
                <a:ext cx="240691" cy="238575"/>
              </a:xfrm>
              <a:prstGeom prst="rect">
                <a:avLst/>
              </a:prstGeom>
              <a:noFill/>
            </p:spPr>
            <p:txBody>
              <a:bodyPr wrap="none" rtlCol="0">
                <a:spAutoFit/>
              </a:bodyPr>
              <a:lstStyle/>
              <a:p>
                <a:pPr defTabSz="609555"/>
                <a:r>
                  <a:rPr lang="en-US" sz="1467" b="1" dirty="0">
                    <a:solidFill>
                      <a:prstClr val="black"/>
                    </a:solidFill>
                    <a:latin typeface="Arial"/>
                  </a:rPr>
                  <a:t>B</a:t>
                </a:r>
              </a:p>
            </p:txBody>
          </p:sp>
          <p:sp>
            <p:nvSpPr>
              <p:cNvPr id="82" name="TextBox 81">
                <a:extLst>
                  <a:ext uri="{FF2B5EF4-FFF2-40B4-BE49-F238E27FC236}">
                    <a16:creationId xmlns:a16="http://schemas.microsoft.com/office/drawing/2014/main" id="{5822327E-5E32-2745-A091-9166680F4992}"/>
                  </a:ext>
                </a:extLst>
              </p:cNvPr>
              <p:cNvSpPr txBox="1"/>
              <p:nvPr/>
            </p:nvSpPr>
            <p:spPr>
              <a:xfrm>
                <a:off x="6578729" y="1952454"/>
                <a:ext cx="240691" cy="238575"/>
              </a:xfrm>
              <a:prstGeom prst="rect">
                <a:avLst/>
              </a:prstGeom>
              <a:noFill/>
            </p:spPr>
            <p:txBody>
              <a:bodyPr wrap="none" rtlCol="0">
                <a:spAutoFit/>
              </a:bodyPr>
              <a:lstStyle/>
              <a:p>
                <a:pPr defTabSz="609555"/>
                <a:r>
                  <a:rPr lang="en-US" sz="1467" b="1" dirty="0">
                    <a:solidFill>
                      <a:prstClr val="black"/>
                    </a:solidFill>
                    <a:latin typeface="Arial"/>
                  </a:rPr>
                  <a:t>B</a:t>
                </a:r>
              </a:p>
            </p:txBody>
          </p:sp>
          <p:sp>
            <p:nvSpPr>
              <p:cNvPr id="83" name="Oval 82">
                <a:extLst>
                  <a:ext uri="{FF2B5EF4-FFF2-40B4-BE49-F238E27FC236}">
                    <a16:creationId xmlns:a16="http://schemas.microsoft.com/office/drawing/2014/main" id="{F5A4E2B1-7D4C-1E43-98D4-8FD65A3D1C14}"/>
                  </a:ext>
                </a:extLst>
              </p:cNvPr>
              <p:cNvSpPr/>
              <p:nvPr/>
            </p:nvSpPr>
            <p:spPr bwMode="auto">
              <a:xfrm>
                <a:off x="8533832" y="3258991"/>
                <a:ext cx="467833" cy="467833"/>
              </a:xfrm>
              <a:prstGeom prst="ellipse">
                <a:avLst/>
              </a:prstGeom>
              <a:solidFill>
                <a:schemeClr val="bg1"/>
              </a:solidFill>
              <a:ln w="28575">
                <a:solidFill>
                  <a:schemeClr val="accent2"/>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609555">
                  <a:spcBef>
                    <a:spcPct val="0"/>
                  </a:spcBef>
                </a:pPr>
                <a:r>
                  <a:rPr lang="en-US" sz="2133" dirty="0">
                    <a:solidFill>
                      <a:srgbClr val="000000"/>
                    </a:solidFill>
                    <a:latin typeface="Arial"/>
                  </a:rPr>
                  <a:t>7</a:t>
                </a:r>
              </a:p>
            </p:txBody>
          </p:sp>
          <p:cxnSp>
            <p:nvCxnSpPr>
              <p:cNvPr id="84" name="Straight Arrow Connector 83">
                <a:extLst>
                  <a:ext uri="{FF2B5EF4-FFF2-40B4-BE49-F238E27FC236}">
                    <a16:creationId xmlns:a16="http://schemas.microsoft.com/office/drawing/2014/main" id="{37F41226-13ED-B642-AD89-7CE32874EBF6}"/>
                  </a:ext>
                </a:extLst>
              </p:cNvPr>
              <p:cNvCxnSpPr>
                <a:cxnSpLocks/>
                <a:stCxn id="76" idx="5"/>
              </p:cNvCxnSpPr>
              <p:nvPr/>
            </p:nvCxnSpPr>
            <p:spPr>
              <a:xfrm>
                <a:off x="8471233" y="2774987"/>
                <a:ext cx="296516" cy="484004"/>
              </a:xfrm>
              <a:prstGeom prst="straightConnector1">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85" name="Oval 84">
                <a:extLst>
                  <a:ext uri="{FF2B5EF4-FFF2-40B4-BE49-F238E27FC236}">
                    <a16:creationId xmlns:a16="http://schemas.microsoft.com/office/drawing/2014/main" id="{21DE3FF1-61BB-944B-8337-82DC76AB8F99}"/>
                  </a:ext>
                </a:extLst>
              </p:cNvPr>
              <p:cNvSpPr/>
              <p:nvPr/>
            </p:nvSpPr>
            <p:spPr bwMode="auto">
              <a:xfrm>
                <a:off x="7604080" y="3250718"/>
                <a:ext cx="467833" cy="467833"/>
              </a:xfrm>
              <a:prstGeom prst="ellipse">
                <a:avLst/>
              </a:prstGeom>
              <a:solidFill>
                <a:schemeClr val="bg1"/>
              </a:solidFill>
              <a:ln w="28575">
                <a:solidFill>
                  <a:schemeClr val="accent3"/>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609555">
                  <a:spcBef>
                    <a:spcPct val="0"/>
                  </a:spcBef>
                </a:pPr>
                <a:r>
                  <a:rPr lang="en-US" sz="2133" dirty="0">
                    <a:solidFill>
                      <a:srgbClr val="000000"/>
                    </a:solidFill>
                    <a:latin typeface="Arial"/>
                  </a:rPr>
                  <a:t>6</a:t>
                </a:r>
              </a:p>
            </p:txBody>
          </p:sp>
          <p:cxnSp>
            <p:nvCxnSpPr>
              <p:cNvPr id="86" name="Straight Arrow Connector 85">
                <a:extLst>
                  <a:ext uri="{FF2B5EF4-FFF2-40B4-BE49-F238E27FC236}">
                    <a16:creationId xmlns:a16="http://schemas.microsoft.com/office/drawing/2014/main" id="{19E1E413-0967-0949-8D95-6C6AFD6C3974}"/>
                  </a:ext>
                </a:extLst>
              </p:cNvPr>
              <p:cNvCxnSpPr>
                <a:cxnSpLocks/>
                <a:stCxn id="76" idx="3"/>
              </p:cNvCxnSpPr>
              <p:nvPr/>
            </p:nvCxnSpPr>
            <p:spPr>
              <a:xfrm flipH="1">
                <a:off x="7837997" y="2774987"/>
                <a:ext cx="302429" cy="475731"/>
              </a:xfrm>
              <a:prstGeom prst="straightConnector1">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88" name="TextBox 87">
                <a:extLst>
                  <a:ext uri="{FF2B5EF4-FFF2-40B4-BE49-F238E27FC236}">
                    <a16:creationId xmlns:a16="http://schemas.microsoft.com/office/drawing/2014/main" id="{C00F37BA-1832-4B4C-887F-B6E3E66173AE}"/>
                  </a:ext>
                </a:extLst>
              </p:cNvPr>
              <p:cNvSpPr txBox="1"/>
              <p:nvPr/>
            </p:nvSpPr>
            <p:spPr>
              <a:xfrm>
                <a:off x="8588677" y="2802471"/>
                <a:ext cx="225061" cy="238575"/>
              </a:xfrm>
              <a:prstGeom prst="rect">
                <a:avLst/>
              </a:prstGeom>
              <a:noFill/>
            </p:spPr>
            <p:txBody>
              <a:bodyPr wrap="none" rtlCol="0">
                <a:spAutoFit/>
              </a:bodyPr>
              <a:lstStyle/>
              <a:p>
                <a:pPr defTabSz="609555"/>
                <a:r>
                  <a:rPr lang="en-US" sz="1467" b="1" dirty="0">
                    <a:solidFill>
                      <a:prstClr val="black"/>
                    </a:solidFill>
                    <a:latin typeface="Arial"/>
                  </a:rPr>
                  <a:t>L</a:t>
                </a:r>
              </a:p>
            </p:txBody>
          </p:sp>
          <p:sp>
            <p:nvSpPr>
              <p:cNvPr id="89" name="Oval 88">
                <a:extLst>
                  <a:ext uri="{FF2B5EF4-FFF2-40B4-BE49-F238E27FC236}">
                    <a16:creationId xmlns:a16="http://schemas.microsoft.com/office/drawing/2014/main" id="{FA0299CA-99AA-3A40-AB77-CE447D8DC17D}"/>
                  </a:ext>
                </a:extLst>
              </p:cNvPr>
              <p:cNvSpPr/>
              <p:nvPr/>
            </p:nvSpPr>
            <p:spPr bwMode="auto">
              <a:xfrm>
                <a:off x="8625988" y="4090445"/>
                <a:ext cx="467833" cy="467833"/>
              </a:xfrm>
              <a:prstGeom prst="ellipse">
                <a:avLst/>
              </a:prstGeom>
              <a:solidFill>
                <a:schemeClr val="bg1"/>
              </a:solidFill>
              <a:ln w="28575">
                <a:solidFill>
                  <a:schemeClr val="accent2"/>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609555">
                  <a:spcBef>
                    <a:spcPct val="0"/>
                  </a:spcBef>
                </a:pPr>
                <a:r>
                  <a:rPr lang="en-US" sz="2133" dirty="0">
                    <a:solidFill>
                      <a:srgbClr val="000000"/>
                    </a:solidFill>
                    <a:latin typeface="Arial"/>
                  </a:rPr>
                  <a:t>8</a:t>
                </a:r>
              </a:p>
            </p:txBody>
          </p:sp>
          <p:cxnSp>
            <p:nvCxnSpPr>
              <p:cNvPr id="90" name="Straight Arrow Connector 89">
                <a:extLst>
                  <a:ext uri="{FF2B5EF4-FFF2-40B4-BE49-F238E27FC236}">
                    <a16:creationId xmlns:a16="http://schemas.microsoft.com/office/drawing/2014/main" id="{29414CE3-6B09-054D-8121-44D3950C43C4}"/>
                  </a:ext>
                </a:extLst>
              </p:cNvPr>
              <p:cNvCxnSpPr>
                <a:cxnSpLocks/>
              </p:cNvCxnSpPr>
              <p:nvPr/>
            </p:nvCxnSpPr>
            <p:spPr>
              <a:xfrm>
                <a:off x="8767749" y="3726824"/>
                <a:ext cx="92156" cy="363621"/>
              </a:xfrm>
              <a:prstGeom prst="straightConnector1">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91" name="TextBox 90">
                <a:extLst>
                  <a:ext uri="{FF2B5EF4-FFF2-40B4-BE49-F238E27FC236}">
                    <a16:creationId xmlns:a16="http://schemas.microsoft.com/office/drawing/2014/main" id="{CE679D74-2187-904D-B96B-0EE3D70E9ECB}"/>
                  </a:ext>
                </a:extLst>
              </p:cNvPr>
              <p:cNvSpPr txBox="1"/>
              <p:nvPr/>
            </p:nvSpPr>
            <p:spPr>
              <a:xfrm>
                <a:off x="8841249" y="3777829"/>
                <a:ext cx="240691" cy="238575"/>
              </a:xfrm>
              <a:prstGeom prst="rect">
                <a:avLst/>
              </a:prstGeom>
              <a:noFill/>
            </p:spPr>
            <p:txBody>
              <a:bodyPr wrap="none" rtlCol="0">
                <a:spAutoFit/>
              </a:bodyPr>
              <a:lstStyle/>
              <a:p>
                <a:pPr defTabSz="609555"/>
                <a:r>
                  <a:rPr lang="en-US" sz="1467" b="1" dirty="0">
                    <a:solidFill>
                      <a:prstClr val="black"/>
                    </a:solidFill>
                    <a:latin typeface="Arial"/>
                  </a:rPr>
                  <a:t>R</a:t>
                </a:r>
              </a:p>
            </p:txBody>
          </p:sp>
          <p:sp>
            <p:nvSpPr>
              <p:cNvPr id="92" name="TextBox 91">
                <a:extLst>
                  <a:ext uri="{FF2B5EF4-FFF2-40B4-BE49-F238E27FC236}">
                    <a16:creationId xmlns:a16="http://schemas.microsoft.com/office/drawing/2014/main" id="{88993D58-E4B9-DE41-B07A-3C01455E375A}"/>
                  </a:ext>
                </a:extLst>
              </p:cNvPr>
              <p:cNvSpPr txBox="1"/>
              <p:nvPr/>
            </p:nvSpPr>
            <p:spPr>
              <a:xfrm>
                <a:off x="7736639" y="2785499"/>
                <a:ext cx="240691" cy="238575"/>
              </a:xfrm>
              <a:prstGeom prst="rect">
                <a:avLst/>
              </a:prstGeom>
              <a:noFill/>
            </p:spPr>
            <p:txBody>
              <a:bodyPr wrap="none" rtlCol="0">
                <a:spAutoFit/>
              </a:bodyPr>
              <a:lstStyle/>
              <a:p>
                <a:pPr defTabSz="609555"/>
                <a:r>
                  <a:rPr lang="en-US" sz="1467" b="1" dirty="0">
                    <a:solidFill>
                      <a:prstClr val="black"/>
                    </a:solidFill>
                    <a:latin typeface="Arial"/>
                  </a:rPr>
                  <a:t>B</a:t>
                </a:r>
              </a:p>
            </p:txBody>
          </p:sp>
          <p:sp>
            <p:nvSpPr>
              <p:cNvPr id="93" name="TextBox 92">
                <a:extLst>
                  <a:ext uri="{FF2B5EF4-FFF2-40B4-BE49-F238E27FC236}">
                    <a16:creationId xmlns:a16="http://schemas.microsoft.com/office/drawing/2014/main" id="{62B82574-B6B5-FA49-9479-B0C7897512BE}"/>
                  </a:ext>
                </a:extLst>
              </p:cNvPr>
              <p:cNvSpPr txBox="1"/>
              <p:nvPr/>
            </p:nvSpPr>
            <p:spPr>
              <a:xfrm>
                <a:off x="6651106" y="2798820"/>
                <a:ext cx="225061" cy="238575"/>
              </a:xfrm>
              <a:prstGeom prst="rect">
                <a:avLst/>
              </a:prstGeom>
              <a:noFill/>
            </p:spPr>
            <p:txBody>
              <a:bodyPr wrap="none" rtlCol="0">
                <a:spAutoFit/>
              </a:bodyPr>
              <a:lstStyle/>
              <a:p>
                <a:pPr defTabSz="609555"/>
                <a:r>
                  <a:rPr lang="en-US" sz="1467" b="1" dirty="0">
                    <a:solidFill>
                      <a:prstClr val="black"/>
                    </a:solidFill>
                    <a:latin typeface="Arial"/>
                  </a:rPr>
                  <a:t>L</a:t>
                </a:r>
              </a:p>
            </p:txBody>
          </p:sp>
          <p:sp>
            <p:nvSpPr>
              <p:cNvPr id="63" name="TextBox 62">
                <a:extLst>
                  <a:ext uri="{FF2B5EF4-FFF2-40B4-BE49-F238E27FC236}">
                    <a16:creationId xmlns:a16="http://schemas.microsoft.com/office/drawing/2014/main" id="{F67C5D81-F0D6-044E-B9A8-D027A348B211}"/>
                  </a:ext>
                </a:extLst>
              </p:cNvPr>
              <p:cNvSpPr txBox="1"/>
              <p:nvPr/>
            </p:nvSpPr>
            <p:spPr>
              <a:xfrm>
                <a:off x="7697794" y="1981200"/>
                <a:ext cx="225061" cy="238575"/>
              </a:xfrm>
              <a:prstGeom prst="rect">
                <a:avLst/>
              </a:prstGeom>
              <a:noFill/>
            </p:spPr>
            <p:txBody>
              <a:bodyPr wrap="none" rtlCol="0">
                <a:spAutoFit/>
              </a:bodyPr>
              <a:lstStyle/>
              <a:p>
                <a:pPr defTabSz="609555"/>
                <a:r>
                  <a:rPr lang="en-US" sz="1467" b="1" dirty="0">
                    <a:solidFill>
                      <a:prstClr val="black"/>
                    </a:solidFill>
                    <a:latin typeface="Arial"/>
                  </a:rPr>
                  <a:t>L</a:t>
                </a:r>
              </a:p>
            </p:txBody>
          </p:sp>
        </p:grpSp>
      </p:grpSp>
      <p:cxnSp>
        <p:nvCxnSpPr>
          <p:cNvPr id="56" name="Straight Arrow Connector 55">
            <a:extLst>
              <a:ext uri="{FF2B5EF4-FFF2-40B4-BE49-F238E27FC236}">
                <a16:creationId xmlns:a16="http://schemas.microsoft.com/office/drawing/2014/main" id="{54A63911-6AB2-2841-82C3-96773B8336DA}"/>
              </a:ext>
            </a:extLst>
          </p:cNvPr>
          <p:cNvCxnSpPr>
            <a:cxnSpLocks/>
          </p:cNvCxnSpPr>
          <p:nvPr/>
        </p:nvCxnSpPr>
        <p:spPr>
          <a:xfrm>
            <a:off x="9647441" y="2550074"/>
            <a:ext cx="930811" cy="573847"/>
          </a:xfrm>
          <a:prstGeom prst="straightConnector1">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60" name="TextBox 59">
            <a:extLst>
              <a:ext uri="{FF2B5EF4-FFF2-40B4-BE49-F238E27FC236}">
                <a16:creationId xmlns:a16="http://schemas.microsoft.com/office/drawing/2014/main" id="{9316CB77-3E42-B647-A1A5-0EAB93DCE809}"/>
              </a:ext>
            </a:extLst>
          </p:cNvPr>
          <p:cNvSpPr txBox="1"/>
          <p:nvPr/>
        </p:nvSpPr>
        <p:spPr>
          <a:xfrm>
            <a:off x="9787435" y="2768954"/>
            <a:ext cx="320922" cy="318100"/>
          </a:xfrm>
          <a:prstGeom prst="rect">
            <a:avLst/>
          </a:prstGeom>
          <a:noFill/>
        </p:spPr>
        <p:txBody>
          <a:bodyPr wrap="none" rtlCol="0">
            <a:spAutoFit/>
          </a:bodyPr>
          <a:lstStyle/>
          <a:p>
            <a:pPr defTabSz="609555"/>
            <a:r>
              <a:rPr lang="en-US" sz="1467" b="1" dirty="0">
                <a:solidFill>
                  <a:prstClr val="black"/>
                </a:solidFill>
                <a:latin typeface="Arial"/>
              </a:rPr>
              <a:t>B</a:t>
            </a:r>
          </a:p>
        </p:txBody>
      </p:sp>
      <p:cxnSp>
        <p:nvCxnSpPr>
          <p:cNvPr id="61" name="Straight Arrow Connector 60">
            <a:extLst>
              <a:ext uri="{FF2B5EF4-FFF2-40B4-BE49-F238E27FC236}">
                <a16:creationId xmlns:a16="http://schemas.microsoft.com/office/drawing/2014/main" id="{A7881D78-6D45-E647-A595-074DD0EA3565}"/>
              </a:ext>
            </a:extLst>
          </p:cNvPr>
          <p:cNvCxnSpPr>
            <a:cxnSpLocks/>
          </p:cNvCxnSpPr>
          <p:nvPr/>
        </p:nvCxnSpPr>
        <p:spPr>
          <a:xfrm>
            <a:off x="10468003" y="4663517"/>
            <a:ext cx="921468" cy="678560"/>
          </a:xfrm>
          <a:prstGeom prst="straightConnector1">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62" name="TextBox 61">
            <a:extLst>
              <a:ext uri="{FF2B5EF4-FFF2-40B4-BE49-F238E27FC236}">
                <a16:creationId xmlns:a16="http://schemas.microsoft.com/office/drawing/2014/main" id="{389FEADA-D19A-8D40-95AC-36AA79C230C0}"/>
              </a:ext>
            </a:extLst>
          </p:cNvPr>
          <p:cNvSpPr txBox="1"/>
          <p:nvPr/>
        </p:nvSpPr>
        <p:spPr>
          <a:xfrm>
            <a:off x="10652973" y="4580462"/>
            <a:ext cx="320922" cy="318100"/>
          </a:xfrm>
          <a:prstGeom prst="rect">
            <a:avLst/>
          </a:prstGeom>
          <a:noFill/>
        </p:spPr>
        <p:txBody>
          <a:bodyPr wrap="none" rtlCol="0">
            <a:spAutoFit/>
          </a:bodyPr>
          <a:lstStyle/>
          <a:p>
            <a:pPr defTabSz="609555"/>
            <a:r>
              <a:rPr lang="en-US" sz="1467" b="1" dirty="0">
                <a:solidFill>
                  <a:prstClr val="black"/>
                </a:solidFill>
                <a:latin typeface="Arial"/>
              </a:rPr>
              <a:t>R</a:t>
            </a:r>
          </a:p>
        </p:txBody>
      </p:sp>
    </p:spTree>
    <p:extLst>
      <p:ext uri="{BB962C8B-B14F-4D97-AF65-F5344CB8AC3E}">
        <p14:creationId xmlns:p14="http://schemas.microsoft.com/office/powerpoint/2010/main" val="167590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063C8F-D841-374D-B653-E7F713C8981F}"/>
              </a:ext>
            </a:extLst>
          </p:cNvPr>
          <p:cNvSpPr>
            <a:spLocks noGrp="1"/>
          </p:cNvSpPr>
          <p:nvPr>
            <p:ph type="title"/>
          </p:nvPr>
        </p:nvSpPr>
        <p:spPr/>
        <p:txBody>
          <a:bodyPr/>
          <a:lstStyle/>
          <a:p>
            <a:r>
              <a:rPr lang="en-US" dirty="0" err="1"/>
              <a:t>Spack</a:t>
            </a:r>
            <a:r>
              <a:rPr lang="en-US" dirty="0"/>
              <a:t> core development is sustained by a number of</a:t>
            </a:r>
            <a:br>
              <a:rPr lang="en-US" dirty="0"/>
            </a:br>
            <a:r>
              <a:rPr lang="en-US" dirty="0"/>
              <a:t>key DOE programs and partners</a:t>
            </a:r>
          </a:p>
        </p:txBody>
      </p:sp>
      <p:pic>
        <p:nvPicPr>
          <p:cNvPr id="5" name="Picture 4">
            <a:extLst>
              <a:ext uri="{FF2B5EF4-FFF2-40B4-BE49-F238E27FC236}">
                <a16:creationId xmlns:a16="http://schemas.microsoft.com/office/drawing/2014/main" id="{FB709D2F-2DC5-994E-8528-C28761ADB47F}"/>
              </a:ext>
            </a:extLst>
          </p:cNvPr>
          <p:cNvPicPr>
            <a:picLocks noChangeAspect="1"/>
          </p:cNvPicPr>
          <p:nvPr/>
        </p:nvPicPr>
        <p:blipFill>
          <a:blip r:embed="rId2"/>
          <a:stretch>
            <a:fillRect/>
          </a:stretch>
        </p:blipFill>
        <p:spPr>
          <a:xfrm>
            <a:off x="973588" y="1754959"/>
            <a:ext cx="2166428" cy="2031827"/>
          </a:xfrm>
          <a:prstGeom prst="rect">
            <a:avLst/>
          </a:prstGeom>
        </p:spPr>
      </p:pic>
      <p:pic>
        <p:nvPicPr>
          <p:cNvPr id="6" name="Picture 5">
            <a:extLst>
              <a:ext uri="{FF2B5EF4-FFF2-40B4-BE49-F238E27FC236}">
                <a16:creationId xmlns:a16="http://schemas.microsoft.com/office/drawing/2014/main" id="{82AB902A-7487-DF4F-B84B-BAE12103E4EF}"/>
              </a:ext>
            </a:extLst>
          </p:cNvPr>
          <p:cNvPicPr>
            <a:picLocks noChangeAspect="1"/>
          </p:cNvPicPr>
          <p:nvPr/>
        </p:nvPicPr>
        <p:blipFill>
          <a:blip r:embed="rId3"/>
          <a:stretch>
            <a:fillRect/>
          </a:stretch>
        </p:blipFill>
        <p:spPr>
          <a:xfrm>
            <a:off x="4319079" y="2081446"/>
            <a:ext cx="3020698" cy="1371360"/>
          </a:xfrm>
          <a:prstGeom prst="rect">
            <a:avLst/>
          </a:prstGeom>
        </p:spPr>
      </p:pic>
      <p:pic>
        <p:nvPicPr>
          <p:cNvPr id="8" name="Picture 7">
            <a:extLst>
              <a:ext uri="{FF2B5EF4-FFF2-40B4-BE49-F238E27FC236}">
                <a16:creationId xmlns:a16="http://schemas.microsoft.com/office/drawing/2014/main" id="{0135D206-302F-BC44-B255-85BFEAC0940C}"/>
              </a:ext>
            </a:extLst>
          </p:cNvPr>
          <p:cNvPicPr>
            <a:picLocks noChangeAspect="1"/>
          </p:cNvPicPr>
          <p:nvPr/>
        </p:nvPicPr>
        <p:blipFill>
          <a:blip r:embed="rId4"/>
          <a:stretch>
            <a:fillRect/>
          </a:stretch>
        </p:blipFill>
        <p:spPr>
          <a:xfrm>
            <a:off x="8091576" y="2452380"/>
            <a:ext cx="3608957" cy="605883"/>
          </a:xfrm>
          <a:prstGeom prst="rect">
            <a:avLst/>
          </a:prstGeom>
        </p:spPr>
      </p:pic>
      <p:sp>
        <p:nvSpPr>
          <p:cNvPr id="12" name="TextBox 11">
            <a:extLst>
              <a:ext uri="{FF2B5EF4-FFF2-40B4-BE49-F238E27FC236}">
                <a16:creationId xmlns:a16="http://schemas.microsoft.com/office/drawing/2014/main" id="{1434C5E1-E78C-2B46-AB69-6C6C9F06EFE6}"/>
              </a:ext>
            </a:extLst>
          </p:cNvPr>
          <p:cNvSpPr txBox="1"/>
          <p:nvPr/>
        </p:nvSpPr>
        <p:spPr>
          <a:xfrm>
            <a:off x="4511616" y="3892993"/>
            <a:ext cx="2736518" cy="738664"/>
          </a:xfrm>
          <a:prstGeom prst="rect">
            <a:avLst/>
          </a:prstGeom>
          <a:noFill/>
        </p:spPr>
        <p:txBody>
          <a:bodyPr wrap="none" rtlCol="0">
            <a:spAutoFit/>
          </a:bodyPr>
          <a:lstStyle/>
          <a:p>
            <a:pPr marL="285750" indent="-285750">
              <a:buFont typeface="Arial" panose="020B0604020202020204" pitchFamily="34" charset="0"/>
              <a:buChar char="•"/>
            </a:pPr>
            <a:r>
              <a:rPr lang="en-US" sz="1400" dirty="0"/>
              <a:t>Packaging Technologies Project</a:t>
            </a:r>
          </a:p>
          <a:p>
            <a:pPr marL="285750" indent="-285750">
              <a:buFont typeface="Arial" panose="020B0604020202020204" pitchFamily="34" charset="0"/>
              <a:buChar char="•"/>
            </a:pPr>
            <a:r>
              <a:rPr lang="en-US" sz="1400" dirty="0"/>
              <a:t>Facility Integration</a:t>
            </a:r>
          </a:p>
          <a:p>
            <a:pPr marL="285750" indent="-285750">
              <a:buFont typeface="Arial" panose="020B0604020202020204" pitchFamily="34" charset="0"/>
              <a:buChar char="•"/>
            </a:pPr>
            <a:r>
              <a:rPr lang="en-US" sz="1400" dirty="0"/>
              <a:t>Testing Task Force</a:t>
            </a:r>
          </a:p>
        </p:txBody>
      </p:sp>
      <p:pic>
        <p:nvPicPr>
          <p:cNvPr id="13" name="Picture 12">
            <a:extLst>
              <a:ext uri="{FF2B5EF4-FFF2-40B4-BE49-F238E27FC236}">
                <a16:creationId xmlns:a16="http://schemas.microsoft.com/office/drawing/2014/main" id="{F281CE4B-67E2-9446-9572-59A5204D8D09}"/>
              </a:ext>
            </a:extLst>
          </p:cNvPr>
          <p:cNvPicPr>
            <a:picLocks noChangeAspect="1"/>
          </p:cNvPicPr>
          <p:nvPr/>
        </p:nvPicPr>
        <p:blipFill>
          <a:blip r:embed="rId5"/>
          <a:stretch>
            <a:fillRect/>
          </a:stretch>
        </p:blipFill>
        <p:spPr>
          <a:xfrm>
            <a:off x="7970807" y="3350333"/>
            <a:ext cx="1503393" cy="917070"/>
          </a:xfrm>
          <a:prstGeom prst="rect">
            <a:avLst/>
          </a:prstGeom>
        </p:spPr>
      </p:pic>
      <p:sp>
        <p:nvSpPr>
          <p:cNvPr id="14" name="TextBox 13">
            <a:extLst>
              <a:ext uri="{FF2B5EF4-FFF2-40B4-BE49-F238E27FC236}">
                <a16:creationId xmlns:a16="http://schemas.microsoft.com/office/drawing/2014/main" id="{933379E3-51CE-B64A-A589-B02F32EF910C}"/>
              </a:ext>
            </a:extLst>
          </p:cNvPr>
          <p:cNvSpPr txBox="1"/>
          <p:nvPr/>
        </p:nvSpPr>
        <p:spPr>
          <a:xfrm>
            <a:off x="7694761" y="4169037"/>
            <a:ext cx="2198166" cy="276999"/>
          </a:xfrm>
          <a:prstGeom prst="rect">
            <a:avLst/>
          </a:prstGeom>
          <a:noFill/>
        </p:spPr>
        <p:txBody>
          <a:bodyPr wrap="none" rtlCol="0">
            <a:spAutoFit/>
          </a:bodyPr>
          <a:lstStyle/>
          <a:p>
            <a:r>
              <a:rPr lang="en-US" sz="1200" dirty="0"/>
              <a:t>https://</a:t>
            </a:r>
            <a:r>
              <a:rPr lang="en-US" sz="1200" dirty="0" err="1"/>
              <a:t>software.llnl.gov</a:t>
            </a:r>
            <a:r>
              <a:rPr lang="en-US" sz="1200" dirty="0"/>
              <a:t>/</a:t>
            </a:r>
            <a:r>
              <a:rPr lang="en-US" sz="1200" dirty="0" err="1"/>
              <a:t>radiuss</a:t>
            </a:r>
            <a:endParaRPr lang="en-US" sz="1200" dirty="0"/>
          </a:p>
        </p:txBody>
      </p:sp>
      <p:pic>
        <p:nvPicPr>
          <p:cNvPr id="16" name="Picture 15" descr="Logo, company name&#10;&#10;Description automatically generated">
            <a:extLst>
              <a:ext uri="{FF2B5EF4-FFF2-40B4-BE49-F238E27FC236}">
                <a16:creationId xmlns:a16="http://schemas.microsoft.com/office/drawing/2014/main" id="{AFA0203F-5227-254F-B5DE-0228147B59AC}"/>
              </a:ext>
            </a:extLst>
          </p:cNvPr>
          <p:cNvPicPr>
            <a:picLocks noChangeAspect="1"/>
          </p:cNvPicPr>
          <p:nvPr/>
        </p:nvPicPr>
        <p:blipFill>
          <a:blip r:embed="rId6"/>
          <a:stretch>
            <a:fillRect/>
          </a:stretch>
        </p:blipFill>
        <p:spPr>
          <a:xfrm>
            <a:off x="10403457" y="3474670"/>
            <a:ext cx="1544128" cy="1062570"/>
          </a:xfrm>
          <a:prstGeom prst="rect">
            <a:avLst/>
          </a:prstGeom>
        </p:spPr>
      </p:pic>
      <p:sp>
        <p:nvSpPr>
          <p:cNvPr id="17" name="TextBox 16">
            <a:extLst>
              <a:ext uri="{FF2B5EF4-FFF2-40B4-BE49-F238E27FC236}">
                <a16:creationId xmlns:a16="http://schemas.microsoft.com/office/drawing/2014/main" id="{E24B093F-C8AB-834E-810D-B22EECF0CCFA}"/>
              </a:ext>
            </a:extLst>
          </p:cNvPr>
          <p:cNvSpPr txBox="1"/>
          <p:nvPr/>
        </p:nvSpPr>
        <p:spPr>
          <a:xfrm>
            <a:off x="303361" y="3913120"/>
            <a:ext cx="3896195" cy="738664"/>
          </a:xfrm>
          <a:prstGeom prst="rect">
            <a:avLst/>
          </a:prstGeom>
          <a:noFill/>
        </p:spPr>
        <p:txBody>
          <a:bodyPr wrap="none" rtlCol="0">
            <a:spAutoFit/>
          </a:bodyPr>
          <a:lstStyle/>
          <a:p>
            <a:pPr marL="285750" indent="-285750">
              <a:buFont typeface="Arial" panose="020B0604020202020204" pitchFamily="34" charset="0"/>
              <a:buChar char="•"/>
            </a:pPr>
            <a:r>
              <a:rPr lang="en-US" sz="1400" dirty="0"/>
              <a:t>Common Compute Environment</a:t>
            </a:r>
          </a:p>
          <a:p>
            <a:pPr marL="285750" indent="-285750">
              <a:buFont typeface="Arial" panose="020B0604020202020204" pitchFamily="34" charset="0"/>
              <a:buChar char="•"/>
            </a:pPr>
            <a:r>
              <a:rPr lang="en-US" sz="1400" dirty="0"/>
              <a:t>Computation Systems &amp; Software Environment</a:t>
            </a:r>
          </a:p>
          <a:p>
            <a:pPr marL="285750" indent="-285750">
              <a:buFont typeface="Arial" panose="020B0604020202020204" pitchFamily="34" charset="0"/>
              <a:buChar char="•"/>
            </a:pPr>
            <a:r>
              <a:rPr lang="en-US" sz="1400" dirty="0"/>
              <a:t>Facility Operations &amp; User Support</a:t>
            </a:r>
          </a:p>
        </p:txBody>
      </p:sp>
      <p:pic>
        <p:nvPicPr>
          <p:cNvPr id="27" name="Picture 26">
            <a:extLst>
              <a:ext uri="{FF2B5EF4-FFF2-40B4-BE49-F238E27FC236}">
                <a16:creationId xmlns:a16="http://schemas.microsoft.com/office/drawing/2014/main" id="{50D2EE94-82CF-D44F-BE89-6D4BDF78167E}"/>
              </a:ext>
            </a:extLst>
          </p:cNvPr>
          <p:cNvPicPr>
            <a:picLocks noChangeAspect="1"/>
          </p:cNvPicPr>
          <p:nvPr/>
        </p:nvPicPr>
        <p:blipFill>
          <a:blip r:embed="rId7"/>
          <a:stretch>
            <a:fillRect/>
          </a:stretch>
        </p:blipFill>
        <p:spPr>
          <a:xfrm>
            <a:off x="3084567" y="5774114"/>
            <a:ext cx="1724281" cy="444724"/>
          </a:xfrm>
          <a:prstGeom prst="rect">
            <a:avLst/>
          </a:prstGeom>
        </p:spPr>
      </p:pic>
      <p:pic>
        <p:nvPicPr>
          <p:cNvPr id="28" name="Picture 27">
            <a:extLst>
              <a:ext uri="{FF2B5EF4-FFF2-40B4-BE49-F238E27FC236}">
                <a16:creationId xmlns:a16="http://schemas.microsoft.com/office/drawing/2014/main" id="{8926E45F-BEF8-E441-B5D8-F11AA6910011}"/>
              </a:ext>
            </a:extLst>
          </p:cNvPr>
          <p:cNvPicPr>
            <a:picLocks noChangeAspect="1"/>
          </p:cNvPicPr>
          <p:nvPr/>
        </p:nvPicPr>
        <p:blipFill>
          <a:blip r:embed="rId8"/>
          <a:stretch>
            <a:fillRect/>
          </a:stretch>
        </p:blipFill>
        <p:spPr>
          <a:xfrm>
            <a:off x="5321739" y="5862718"/>
            <a:ext cx="1563542" cy="332253"/>
          </a:xfrm>
          <a:prstGeom prst="rect">
            <a:avLst/>
          </a:prstGeom>
        </p:spPr>
      </p:pic>
      <p:pic>
        <p:nvPicPr>
          <p:cNvPr id="31" name="Picture 30">
            <a:extLst>
              <a:ext uri="{FF2B5EF4-FFF2-40B4-BE49-F238E27FC236}">
                <a16:creationId xmlns:a16="http://schemas.microsoft.com/office/drawing/2014/main" id="{CCD86E24-40E4-DB4E-B8C8-5A015BEE2C69}"/>
              </a:ext>
            </a:extLst>
          </p:cNvPr>
          <p:cNvPicPr>
            <a:picLocks noChangeAspect="1"/>
          </p:cNvPicPr>
          <p:nvPr/>
        </p:nvPicPr>
        <p:blipFill>
          <a:blip r:embed="rId9"/>
          <a:stretch>
            <a:fillRect/>
          </a:stretch>
        </p:blipFill>
        <p:spPr>
          <a:xfrm>
            <a:off x="1874126" y="5821390"/>
            <a:ext cx="540423" cy="494233"/>
          </a:xfrm>
          <a:prstGeom prst="rect">
            <a:avLst/>
          </a:prstGeom>
        </p:spPr>
      </p:pic>
      <p:sp>
        <p:nvSpPr>
          <p:cNvPr id="32" name="TextBox 31">
            <a:extLst>
              <a:ext uri="{FF2B5EF4-FFF2-40B4-BE49-F238E27FC236}">
                <a16:creationId xmlns:a16="http://schemas.microsoft.com/office/drawing/2014/main" id="{DDE10587-DAA8-7940-B81C-93573308F49B}"/>
              </a:ext>
            </a:extLst>
          </p:cNvPr>
          <p:cNvSpPr txBox="1"/>
          <p:nvPr/>
        </p:nvSpPr>
        <p:spPr>
          <a:xfrm>
            <a:off x="126124" y="5747253"/>
            <a:ext cx="1450428" cy="646331"/>
          </a:xfrm>
          <a:prstGeom prst="rect">
            <a:avLst/>
          </a:prstGeom>
          <a:noFill/>
        </p:spPr>
        <p:txBody>
          <a:bodyPr wrap="square" rtlCol="0">
            <a:spAutoFit/>
          </a:bodyPr>
          <a:lstStyle/>
          <a:p>
            <a:pPr algn="ctr"/>
            <a:r>
              <a:rPr lang="en-US" b="1" dirty="0"/>
              <a:t>np-complete</a:t>
            </a:r>
            <a:br>
              <a:rPr lang="en-US" b="1" dirty="0"/>
            </a:br>
            <a:r>
              <a:rPr lang="en-US" b="1" dirty="0" err="1"/>
              <a:t>S.r.l</a:t>
            </a:r>
            <a:r>
              <a:rPr lang="en-US" b="1" dirty="0"/>
              <a:t>.</a:t>
            </a:r>
          </a:p>
        </p:txBody>
      </p:sp>
      <p:pic>
        <p:nvPicPr>
          <p:cNvPr id="33" name="Picture 32">
            <a:extLst>
              <a:ext uri="{FF2B5EF4-FFF2-40B4-BE49-F238E27FC236}">
                <a16:creationId xmlns:a16="http://schemas.microsoft.com/office/drawing/2014/main" id="{6CC982CF-058D-0D40-91AB-E72E253A076B}"/>
              </a:ext>
            </a:extLst>
          </p:cNvPr>
          <p:cNvPicPr>
            <a:picLocks noChangeAspect="1"/>
          </p:cNvPicPr>
          <p:nvPr/>
        </p:nvPicPr>
        <p:blipFill>
          <a:blip r:embed="rId10"/>
          <a:stretch>
            <a:fillRect/>
          </a:stretch>
        </p:blipFill>
        <p:spPr>
          <a:xfrm>
            <a:off x="7498036" y="5864772"/>
            <a:ext cx="732440" cy="439464"/>
          </a:xfrm>
          <a:prstGeom prst="rect">
            <a:avLst/>
          </a:prstGeom>
        </p:spPr>
      </p:pic>
    </p:spTree>
    <p:extLst>
      <p:ext uri="{BB962C8B-B14F-4D97-AF65-F5344CB8AC3E}">
        <p14:creationId xmlns:p14="http://schemas.microsoft.com/office/powerpoint/2010/main" val="361377905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01BA044-74C3-384B-A9BA-D7657108BFD8}"/>
              </a:ext>
            </a:extLst>
          </p:cNvPr>
          <p:cNvSpPr>
            <a:spLocks noGrp="1"/>
          </p:cNvSpPr>
          <p:nvPr>
            <p:ph idx="1"/>
          </p:nvPr>
        </p:nvSpPr>
        <p:spPr>
          <a:xfrm>
            <a:off x="332907" y="1478316"/>
            <a:ext cx="6897223" cy="4906889"/>
          </a:xfrm>
        </p:spPr>
        <p:txBody>
          <a:bodyPr>
            <a:normAutofit/>
          </a:bodyPr>
          <a:lstStyle/>
          <a:p>
            <a:r>
              <a:rPr lang="en-US" b="1" dirty="0"/>
              <a:t>We need deeper modeling of compilers to handle compiler interoperability</a:t>
            </a:r>
          </a:p>
          <a:p>
            <a:pPr lvl="1"/>
            <a:r>
              <a:rPr lang="en-US" dirty="0" err="1"/>
              <a:t>libstdc</a:t>
            </a:r>
            <a:r>
              <a:rPr lang="en-US" dirty="0"/>
              <a:t>++, </a:t>
            </a:r>
            <a:r>
              <a:rPr lang="en-US" dirty="0" err="1"/>
              <a:t>libc</a:t>
            </a:r>
            <a:r>
              <a:rPr lang="en-US" dirty="0"/>
              <a:t>++ compatibility</a:t>
            </a:r>
          </a:p>
          <a:p>
            <a:pPr lvl="1"/>
            <a:r>
              <a:rPr lang="en-US" dirty="0"/>
              <a:t>Compilers that depend on compilers</a:t>
            </a:r>
          </a:p>
          <a:p>
            <a:pPr lvl="1"/>
            <a:r>
              <a:rPr lang="en-US" dirty="0"/>
              <a:t>Linking executables with multiple compilers </a:t>
            </a:r>
          </a:p>
          <a:p>
            <a:r>
              <a:rPr lang="en-US" b="1" dirty="0"/>
              <a:t>First prototype is complete!</a:t>
            </a:r>
          </a:p>
          <a:p>
            <a:pPr lvl="1"/>
            <a:r>
              <a:rPr lang="en-US" dirty="0"/>
              <a:t>We’ve done successful builds of some packages using compilers as dependencies</a:t>
            </a:r>
          </a:p>
          <a:p>
            <a:pPr lvl="1"/>
            <a:r>
              <a:rPr lang="en-US" dirty="0"/>
              <a:t>We need the new </a:t>
            </a:r>
            <a:r>
              <a:rPr lang="en-US" dirty="0" err="1"/>
              <a:t>concretizer</a:t>
            </a:r>
            <a:r>
              <a:rPr lang="en-US" dirty="0"/>
              <a:t> to move forward!</a:t>
            </a:r>
          </a:p>
          <a:p>
            <a:r>
              <a:rPr lang="en-US" b="1" dirty="0"/>
              <a:t>Packages that depend on languages</a:t>
            </a:r>
          </a:p>
          <a:p>
            <a:pPr lvl="1"/>
            <a:r>
              <a:rPr lang="en-US" dirty="0"/>
              <a:t>Depend on </a:t>
            </a:r>
            <a:r>
              <a:rPr lang="en-US" b="1" dirty="0"/>
              <a:t>cxx@2011</a:t>
            </a:r>
            <a:r>
              <a:rPr lang="en-US" dirty="0"/>
              <a:t>, </a:t>
            </a:r>
            <a:r>
              <a:rPr lang="en-US" b="1" dirty="0"/>
              <a:t>cxx@2017</a:t>
            </a:r>
            <a:r>
              <a:rPr lang="en-US" dirty="0"/>
              <a:t>, </a:t>
            </a:r>
            <a:r>
              <a:rPr lang="en-US" b="1" dirty="0"/>
              <a:t>fortran@1995</a:t>
            </a:r>
            <a:r>
              <a:rPr lang="en-US" dirty="0"/>
              <a:t>, </a:t>
            </a:r>
            <a:r>
              <a:rPr lang="en-US" dirty="0" err="1"/>
              <a:t>etc</a:t>
            </a:r>
            <a:endParaRPr lang="en-US" dirty="0"/>
          </a:p>
          <a:p>
            <a:pPr lvl="1"/>
            <a:r>
              <a:rPr lang="en-US" dirty="0"/>
              <a:t>Depend on </a:t>
            </a:r>
            <a:r>
              <a:rPr lang="en-US" b="1" dirty="0"/>
              <a:t>openmp@4.5</a:t>
            </a:r>
            <a:r>
              <a:rPr lang="en-US" dirty="0"/>
              <a:t>, other compiler features</a:t>
            </a:r>
          </a:p>
          <a:p>
            <a:pPr lvl="1"/>
            <a:r>
              <a:rPr lang="en-US" dirty="0"/>
              <a:t>Model languages, </a:t>
            </a:r>
            <a:r>
              <a:rPr lang="en-US" dirty="0" err="1"/>
              <a:t>openmp</a:t>
            </a:r>
            <a:r>
              <a:rPr lang="en-US" dirty="0"/>
              <a:t>, </a:t>
            </a:r>
            <a:r>
              <a:rPr lang="en-US" dirty="0" err="1"/>
              <a:t>cuda</a:t>
            </a:r>
            <a:r>
              <a:rPr lang="en-US" dirty="0"/>
              <a:t>, etc. as </a:t>
            </a:r>
            <a:r>
              <a:rPr lang="en-US" dirty="0" err="1"/>
              <a:t>virtuals</a:t>
            </a:r>
            <a:endParaRPr lang="en-US" dirty="0"/>
          </a:p>
          <a:p>
            <a:pPr lvl="1"/>
            <a:endParaRPr lang="en-US" dirty="0"/>
          </a:p>
          <a:p>
            <a:pPr lvl="1"/>
            <a:endParaRPr lang="en-US" dirty="0"/>
          </a:p>
        </p:txBody>
      </p:sp>
      <p:sp>
        <p:nvSpPr>
          <p:cNvPr id="3" name="Title 2">
            <a:extLst>
              <a:ext uri="{FF2B5EF4-FFF2-40B4-BE49-F238E27FC236}">
                <a16:creationId xmlns:a16="http://schemas.microsoft.com/office/drawing/2014/main" id="{7FE00A7B-99C1-E44C-8435-9C37B215F014}"/>
              </a:ext>
            </a:extLst>
          </p:cNvPr>
          <p:cNvSpPr>
            <a:spLocks noGrp="1"/>
          </p:cNvSpPr>
          <p:nvPr>
            <p:ph type="title"/>
          </p:nvPr>
        </p:nvSpPr>
        <p:spPr/>
        <p:txBody>
          <a:bodyPr/>
          <a:lstStyle/>
          <a:p>
            <a:r>
              <a:rPr lang="en-US" dirty="0"/>
              <a:t>Spack 0.20 Roadmap: compilers as dependencies</a:t>
            </a:r>
          </a:p>
        </p:txBody>
      </p:sp>
      <p:grpSp>
        <p:nvGrpSpPr>
          <p:cNvPr id="4" name="Group 3">
            <a:extLst>
              <a:ext uri="{FF2B5EF4-FFF2-40B4-BE49-F238E27FC236}">
                <a16:creationId xmlns:a16="http://schemas.microsoft.com/office/drawing/2014/main" id="{B4F8CAB6-E060-ED44-9092-FE4300CA57A1}"/>
              </a:ext>
            </a:extLst>
          </p:cNvPr>
          <p:cNvGrpSpPr/>
          <p:nvPr/>
        </p:nvGrpSpPr>
        <p:grpSpPr>
          <a:xfrm>
            <a:off x="7036523" y="2002938"/>
            <a:ext cx="4853332" cy="3293095"/>
            <a:chOff x="3757358" y="1169603"/>
            <a:chExt cx="5350173" cy="3436204"/>
          </a:xfrm>
        </p:grpSpPr>
        <p:sp>
          <p:nvSpPr>
            <p:cNvPr id="5" name="Oval 4">
              <a:extLst>
                <a:ext uri="{FF2B5EF4-FFF2-40B4-BE49-F238E27FC236}">
                  <a16:creationId xmlns:a16="http://schemas.microsoft.com/office/drawing/2014/main" id="{E5DE2232-4FFB-754B-9B07-E76A8A76869C}"/>
                </a:ext>
              </a:extLst>
            </p:cNvPr>
            <p:cNvSpPr/>
            <p:nvPr/>
          </p:nvSpPr>
          <p:spPr bwMode="auto">
            <a:xfrm>
              <a:off x="7792716" y="1227644"/>
              <a:ext cx="467833" cy="467833"/>
            </a:xfrm>
            <a:prstGeom prst="ellipse">
              <a:avLst/>
            </a:prstGeom>
            <a:solidFill>
              <a:schemeClr val="bg1"/>
            </a:solidFill>
            <a:ln w="28575">
              <a:solidFill>
                <a:schemeClr val="tx2"/>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1219110">
                <a:spcBef>
                  <a:spcPct val="0"/>
                </a:spcBef>
                <a:defRPr/>
              </a:pPr>
              <a:r>
                <a:rPr lang="en-US" sz="1200" b="1" dirty="0">
                  <a:solidFill>
                    <a:srgbClr val="000000"/>
                  </a:solidFill>
                  <a:latin typeface="Arial"/>
                </a:rPr>
                <a:t>1</a:t>
              </a:r>
            </a:p>
          </p:txBody>
        </p:sp>
        <p:sp>
          <p:nvSpPr>
            <p:cNvPr id="6" name="Oval 5">
              <a:extLst>
                <a:ext uri="{FF2B5EF4-FFF2-40B4-BE49-F238E27FC236}">
                  <a16:creationId xmlns:a16="http://schemas.microsoft.com/office/drawing/2014/main" id="{E2094A21-FD63-BE4D-AA5E-82F575DFDA08}"/>
                </a:ext>
              </a:extLst>
            </p:cNvPr>
            <p:cNvSpPr/>
            <p:nvPr/>
          </p:nvSpPr>
          <p:spPr bwMode="auto">
            <a:xfrm>
              <a:off x="7705177" y="2281295"/>
              <a:ext cx="1357426" cy="467833"/>
            </a:xfrm>
            <a:prstGeom prst="ellipse">
              <a:avLst/>
            </a:prstGeom>
            <a:solidFill>
              <a:schemeClr val="bg1"/>
            </a:solidFill>
            <a:ln w="28575">
              <a:solidFill>
                <a:schemeClr val="tx2"/>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1219110">
                <a:spcBef>
                  <a:spcPct val="0"/>
                </a:spcBef>
                <a:defRPr/>
              </a:pPr>
              <a:r>
                <a:rPr lang="en-US" sz="1100" b="1" dirty="0">
                  <a:solidFill>
                    <a:srgbClr val="000000"/>
                  </a:solidFill>
                  <a:latin typeface="Arial"/>
                </a:rPr>
                <a:t>intel@17</a:t>
              </a:r>
            </a:p>
          </p:txBody>
        </p:sp>
        <p:cxnSp>
          <p:nvCxnSpPr>
            <p:cNvPr id="7" name="Straight Arrow Connector 6">
              <a:extLst>
                <a:ext uri="{FF2B5EF4-FFF2-40B4-BE49-F238E27FC236}">
                  <a16:creationId xmlns:a16="http://schemas.microsoft.com/office/drawing/2014/main" id="{7AE79E3F-4CC6-6F47-A5AE-A82A26D01A4D}"/>
                </a:ext>
              </a:extLst>
            </p:cNvPr>
            <p:cNvCxnSpPr>
              <a:cxnSpLocks/>
              <a:endCxn id="6" idx="0"/>
            </p:cNvCxnSpPr>
            <p:nvPr/>
          </p:nvCxnSpPr>
          <p:spPr>
            <a:xfrm>
              <a:off x="8146483" y="1699389"/>
              <a:ext cx="237407" cy="581906"/>
            </a:xfrm>
            <a:prstGeom prst="straightConnector1">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8" name="Oval 7">
              <a:extLst>
                <a:ext uri="{FF2B5EF4-FFF2-40B4-BE49-F238E27FC236}">
                  <a16:creationId xmlns:a16="http://schemas.microsoft.com/office/drawing/2014/main" id="{39AA4FD0-3598-1548-9FB6-05CC54BC7233}"/>
                </a:ext>
              </a:extLst>
            </p:cNvPr>
            <p:cNvSpPr/>
            <p:nvPr/>
          </p:nvSpPr>
          <p:spPr bwMode="auto">
            <a:xfrm>
              <a:off x="7633223" y="3470989"/>
              <a:ext cx="1474308" cy="467833"/>
            </a:xfrm>
            <a:prstGeom prst="ellipse">
              <a:avLst/>
            </a:prstGeom>
            <a:solidFill>
              <a:schemeClr val="bg1"/>
            </a:solidFill>
            <a:ln w="28575">
              <a:solidFill>
                <a:schemeClr val="tx2"/>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1219110">
                <a:spcBef>
                  <a:spcPct val="0"/>
                </a:spcBef>
                <a:defRPr/>
              </a:pPr>
              <a:r>
                <a:rPr lang="en-US" sz="1200" b="1" dirty="0" err="1">
                  <a:solidFill>
                    <a:srgbClr val="000000"/>
                  </a:solidFill>
                  <a:latin typeface="Arial"/>
                </a:rPr>
                <a:t>gcc@xxx</a:t>
              </a:r>
              <a:endParaRPr lang="en-US" sz="1200" b="1" dirty="0">
                <a:solidFill>
                  <a:srgbClr val="000000"/>
                </a:solidFill>
                <a:latin typeface="Arial"/>
              </a:endParaRPr>
            </a:p>
          </p:txBody>
        </p:sp>
        <p:cxnSp>
          <p:nvCxnSpPr>
            <p:cNvPr id="9" name="Straight Arrow Connector 8">
              <a:extLst>
                <a:ext uri="{FF2B5EF4-FFF2-40B4-BE49-F238E27FC236}">
                  <a16:creationId xmlns:a16="http://schemas.microsoft.com/office/drawing/2014/main" id="{64095820-E91A-3245-9336-D3FD904D7E31}"/>
                </a:ext>
              </a:extLst>
            </p:cNvPr>
            <p:cNvCxnSpPr>
              <a:cxnSpLocks/>
              <a:stCxn id="6" idx="4"/>
            </p:cNvCxnSpPr>
            <p:nvPr/>
          </p:nvCxnSpPr>
          <p:spPr>
            <a:xfrm flipH="1">
              <a:off x="8146480" y="2749128"/>
              <a:ext cx="237410" cy="725773"/>
            </a:xfrm>
            <a:prstGeom prst="straightConnector1">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3705F95F-4430-A749-8F95-397E3B2EDD2D}"/>
                </a:ext>
              </a:extLst>
            </p:cNvPr>
            <p:cNvSpPr txBox="1"/>
            <p:nvPr/>
          </p:nvSpPr>
          <p:spPr>
            <a:xfrm>
              <a:off x="8240260" y="1827949"/>
              <a:ext cx="306062" cy="256921"/>
            </a:xfrm>
            <a:prstGeom prst="rect">
              <a:avLst/>
            </a:prstGeom>
            <a:noFill/>
          </p:spPr>
          <p:txBody>
            <a:bodyPr wrap="none" rtlCol="0">
              <a:spAutoFit/>
            </a:bodyPr>
            <a:lstStyle/>
            <a:p>
              <a:pPr defTabSz="1219110">
                <a:defRPr/>
              </a:pPr>
              <a:r>
                <a:rPr lang="en-US" sz="1000" b="1" dirty="0">
                  <a:solidFill>
                    <a:prstClr val="black"/>
                  </a:solidFill>
                  <a:latin typeface="Arial"/>
                </a:rPr>
                <a:t>B</a:t>
              </a:r>
            </a:p>
          </p:txBody>
        </p:sp>
        <p:sp>
          <p:nvSpPr>
            <p:cNvPr id="11" name="TextBox 10">
              <a:extLst>
                <a:ext uri="{FF2B5EF4-FFF2-40B4-BE49-F238E27FC236}">
                  <a16:creationId xmlns:a16="http://schemas.microsoft.com/office/drawing/2014/main" id="{DAC24C80-F03F-3D47-8117-628DFD482B33}"/>
                </a:ext>
              </a:extLst>
            </p:cNvPr>
            <p:cNvSpPr txBox="1"/>
            <p:nvPr/>
          </p:nvSpPr>
          <p:spPr>
            <a:xfrm>
              <a:off x="8258333" y="2975465"/>
              <a:ext cx="306062" cy="256921"/>
            </a:xfrm>
            <a:prstGeom prst="rect">
              <a:avLst/>
            </a:prstGeom>
            <a:noFill/>
          </p:spPr>
          <p:txBody>
            <a:bodyPr wrap="none" rtlCol="0">
              <a:spAutoFit/>
            </a:bodyPr>
            <a:lstStyle/>
            <a:p>
              <a:pPr defTabSz="1219110">
                <a:defRPr/>
              </a:pPr>
              <a:r>
                <a:rPr lang="en-US" sz="1000" b="1" dirty="0">
                  <a:solidFill>
                    <a:prstClr val="black"/>
                  </a:solidFill>
                  <a:latin typeface="Arial"/>
                </a:rPr>
                <a:t>R</a:t>
              </a:r>
            </a:p>
          </p:txBody>
        </p:sp>
        <p:sp>
          <p:nvSpPr>
            <p:cNvPr id="12" name="Oval 11">
              <a:extLst>
                <a:ext uri="{FF2B5EF4-FFF2-40B4-BE49-F238E27FC236}">
                  <a16:creationId xmlns:a16="http://schemas.microsoft.com/office/drawing/2014/main" id="{C88931BC-E939-FE41-92B3-DC65D7AFFFD2}"/>
                </a:ext>
              </a:extLst>
            </p:cNvPr>
            <p:cNvSpPr/>
            <p:nvPr/>
          </p:nvSpPr>
          <p:spPr bwMode="auto">
            <a:xfrm>
              <a:off x="6256219" y="1490922"/>
              <a:ext cx="467833" cy="467833"/>
            </a:xfrm>
            <a:prstGeom prst="ellipse">
              <a:avLst/>
            </a:prstGeom>
            <a:solidFill>
              <a:schemeClr val="bg1"/>
            </a:solidFill>
            <a:ln w="28575">
              <a:solidFill>
                <a:schemeClr val="accent3"/>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1219110">
                <a:spcBef>
                  <a:spcPct val="0"/>
                </a:spcBef>
                <a:defRPr/>
              </a:pPr>
              <a:r>
                <a:rPr lang="en-US" sz="1200" b="1" dirty="0">
                  <a:solidFill>
                    <a:srgbClr val="000000"/>
                  </a:solidFill>
                  <a:latin typeface="Arial"/>
                </a:rPr>
                <a:t>2</a:t>
              </a:r>
            </a:p>
          </p:txBody>
        </p:sp>
        <p:cxnSp>
          <p:nvCxnSpPr>
            <p:cNvPr id="13" name="Straight Arrow Connector 12">
              <a:extLst>
                <a:ext uri="{FF2B5EF4-FFF2-40B4-BE49-F238E27FC236}">
                  <a16:creationId xmlns:a16="http://schemas.microsoft.com/office/drawing/2014/main" id="{304E891F-F827-9642-8894-4A20CA983C16}"/>
                </a:ext>
              </a:extLst>
            </p:cNvPr>
            <p:cNvCxnSpPr>
              <a:cxnSpLocks/>
              <a:stCxn id="5" idx="2"/>
            </p:cNvCxnSpPr>
            <p:nvPr/>
          </p:nvCxnSpPr>
          <p:spPr>
            <a:xfrm flipH="1">
              <a:off x="6655540" y="1461561"/>
              <a:ext cx="1137176" cy="97874"/>
            </a:xfrm>
            <a:prstGeom prst="straightConnector1">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14" name="Oval 13">
              <a:extLst>
                <a:ext uri="{FF2B5EF4-FFF2-40B4-BE49-F238E27FC236}">
                  <a16:creationId xmlns:a16="http://schemas.microsoft.com/office/drawing/2014/main" id="{5FD5CFB6-EC20-D444-89DD-01E7D50A440F}"/>
                </a:ext>
              </a:extLst>
            </p:cNvPr>
            <p:cNvSpPr/>
            <p:nvPr/>
          </p:nvSpPr>
          <p:spPr bwMode="auto">
            <a:xfrm>
              <a:off x="4913003" y="2264637"/>
              <a:ext cx="1577132" cy="467833"/>
            </a:xfrm>
            <a:prstGeom prst="ellipse">
              <a:avLst/>
            </a:prstGeom>
            <a:solidFill>
              <a:schemeClr val="bg1"/>
            </a:solidFill>
            <a:ln w="28575">
              <a:solidFill>
                <a:schemeClr val="tx2"/>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1219110">
                <a:spcBef>
                  <a:spcPct val="0"/>
                </a:spcBef>
                <a:defRPr/>
              </a:pPr>
              <a:r>
                <a:rPr lang="en-US" sz="1100" b="1" dirty="0">
                  <a:solidFill>
                    <a:srgbClr val="000000"/>
                  </a:solidFill>
                  <a:latin typeface="Arial"/>
                </a:rPr>
                <a:t>intel@16</a:t>
              </a:r>
            </a:p>
          </p:txBody>
        </p:sp>
        <p:sp>
          <p:nvSpPr>
            <p:cNvPr id="15" name="TextBox 14">
              <a:extLst>
                <a:ext uri="{FF2B5EF4-FFF2-40B4-BE49-F238E27FC236}">
                  <a16:creationId xmlns:a16="http://schemas.microsoft.com/office/drawing/2014/main" id="{02FAF8B4-9727-EB4E-AE55-0E13624F9856}"/>
                </a:ext>
              </a:extLst>
            </p:cNvPr>
            <p:cNvSpPr txBox="1"/>
            <p:nvPr/>
          </p:nvSpPr>
          <p:spPr>
            <a:xfrm>
              <a:off x="5750470" y="1846199"/>
              <a:ext cx="306062" cy="256921"/>
            </a:xfrm>
            <a:prstGeom prst="rect">
              <a:avLst/>
            </a:prstGeom>
            <a:noFill/>
          </p:spPr>
          <p:txBody>
            <a:bodyPr wrap="none" rtlCol="0">
              <a:spAutoFit/>
            </a:bodyPr>
            <a:lstStyle/>
            <a:p>
              <a:pPr defTabSz="1219110">
                <a:defRPr/>
              </a:pPr>
              <a:r>
                <a:rPr lang="en-US" sz="1000" b="1" dirty="0">
                  <a:solidFill>
                    <a:prstClr val="black"/>
                  </a:solidFill>
                  <a:latin typeface="Arial"/>
                </a:rPr>
                <a:t>B</a:t>
              </a:r>
            </a:p>
          </p:txBody>
        </p:sp>
        <p:cxnSp>
          <p:nvCxnSpPr>
            <p:cNvPr id="16" name="Straight Arrow Connector 15">
              <a:extLst>
                <a:ext uri="{FF2B5EF4-FFF2-40B4-BE49-F238E27FC236}">
                  <a16:creationId xmlns:a16="http://schemas.microsoft.com/office/drawing/2014/main" id="{D224AFB3-749D-874C-81E7-B821B36169D3}"/>
                </a:ext>
              </a:extLst>
            </p:cNvPr>
            <p:cNvCxnSpPr>
              <a:cxnSpLocks/>
            </p:cNvCxnSpPr>
            <p:nvPr/>
          </p:nvCxnSpPr>
          <p:spPr>
            <a:xfrm flipH="1">
              <a:off x="5701569" y="1890242"/>
              <a:ext cx="623163" cy="374395"/>
            </a:xfrm>
            <a:prstGeom prst="straightConnector1">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17" name="Oval 16">
              <a:extLst>
                <a:ext uri="{FF2B5EF4-FFF2-40B4-BE49-F238E27FC236}">
                  <a16:creationId xmlns:a16="http://schemas.microsoft.com/office/drawing/2014/main" id="{2CC76DBE-E367-994C-97F9-411C9C0136B4}"/>
                </a:ext>
              </a:extLst>
            </p:cNvPr>
            <p:cNvSpPr/>
            <p:nvPr/>
          </p:nvSpPr>
          <p:spPr bwMode="auto">
            <a:xfrm>
              <a:off x="4539471" y="3112482"/>
              <a:ext cx="1464862" cy="467833"/>
            </a:xfrm>
            <a:prstGeom prst="ellipse">
              <a:avLst/>
            </a:prstGeom>
            <a:solidFill>
              <a:schemeClr val="bg1"/>
            </a:solidFill>
            <a:ln w="28575">
              <a:solidFill>
                <a:schemeClr val="tx2"/>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1219110">
                <a:spcBef>
                  <a:spcPct val="0"/>
                </a:spcBef>
                <a:defRPr/>
              </a:pPr>
              <a:r>
                <a:rPr lang="en-US" sz="1100" b="1" dirty="0">
                  <a:solidFill>
                    <a:srgbClr val="000000"/>
                  </a:solidFill>
                  <a:latin typeface="Arial"/>
                </a:rPr>
                <a:t>gcc@4.9.3</a:t>
              </a:r>
            </a:p>
          </p:txBody>
        </p:sp>
        <p:cxnSp>
          <p:nvCxnSpPr>
            <p:cNvPr id="18" name="Straight Arrow Connector 17">
              <a:extLst>
                <a:ext uri="{FF2B5EF4-FFF2-40B4-BE49-F238E27FC236}">
                  <a16:creationId xmlns:a16="http://schemas.microsoft.com/office/drawing/2014/main" id="{7A36317D-AC74-EE47-937D-08A937775C5F}"/>
                </a:ext>
              </a:extLst>
            </p:cNvPr>
            <p:cNvCxnSpPr>
              <a:cxnSpLocks/>
            </p:cNvCxnSpPr>
            <p:nvPr/>
          </p:nvCxnSpPr>
          <p:spPr>
            <a:xfrm flipH="1">
              <a:off x="5271902" y="2732470"/>
              <a:ext cx="429668" cy="380012"/>
            </a:xfrm>
            <a:prstGeom prst="straightConnector1">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D98E5F48-239F-524E-89AE-F451821A845E}"/>
                </a:ext>
              </a:extLst>
            </p:cNvPr>
            <p:cNvSpPr txBox="1"/>
            <p:nvPr/>
          </p:nvSpPr>
          <p:spPr>
            <a:xfrm>
              <a:off x="5064823" y="2811480"/>
              <a:ext cx="306062" cy="256921"/>
            </a:xfrm>
            <a:prstGeom prst="rect">
              <a:avLst/>
            </a:prstGeom>
            <a:noFill/>
          </p:spPr>
          <p:txBody>
            <a:bodyPr wrap="none" rtlCol="0">
              <a:spAutoFit/>
            </a:bodyPr>
            <a:lstStyle/>
            <a:p>
              <a:pPr defTabSz="1219110">
                <a:defRPr/>
              </a:pPr>
              <a:r>
                <a:rPr lang="en-US" sz="1000" b="1" dirty="0">
                  <a:solidFill>
                    <a:prstClr val="black"/>
                  </a:solidFill>
                  <a:latin typeface="Arial"/>
                </a:rPr>
                <a:t>R</a:t>
              </a:r>
            </a:p>
          </p:txBody>
        </p:sp>
        <p:sp>
          <p:nvSpPr>
            <p:cNvPr id="20" name="TextBox 19">
              <a:extLst>
                <a:ext uri="{FF2B5EF4-FFF2-40B4-BE49-F238E27FC236}">
                  <a16:creationId xmlns:a16="http://schemas.microsoft.com/office/drawing/2014/main" id="{84899CF7-84FA-8448-8DCF-BC883DFE4C78}"/>
                </a:ext>
              </a:extLst>
            </p:cNvPr>
            <p:cNvSpPr txBox="1"/>
            <p:nvPr/>
          </p:nvSpPr>
          <p:spPr>
            <a:xfrm>
              <a:off x="7192558" y="1523028"/>
              <a:ext cx="290160" cy="256921"/>
            </a:xfrm>
            <a:prstGeom prst="rect">
              <a:avLst/>
            </a:prstGeom>
            <a:noFill/>
          </p:spPr>
          <p:txBody>
            <a:bodyPr wrap="none" rtlCol="0">
              <a:spAutoFit/>
            </a:bodyPr>
            <a:lstStyle/>
            <a:p>
              <a:pPr defTabSz="1219110">
                <a:defRPr/>
              </a:pPr>
              <a:r>
                <a:rPr lang="en-US" sz="1000" b="1" dirty="0">
                  <a:solidFill>
                    <a:prstClr val="black"/>
                  </a:solidFill>
                  <a:latin typeface="Arial"/>
                </a:rPr>
                <a:t>L</a:t>
              </a:r>
            </a:p>
          </p:txBody>
        </p:sp>
        <p:grpSp>
          <p:nvGrpSpPr>
            <p:cNvPr id="22" name="Group 21">
              <a:extLst>
                <a:ext uri="{FF2B5EF4-FFF2-40B4-BE49-F238E27FC236}">
                  <a16:creationId xmlns:a16="http://schemas.microsoft.com/office/drawing/2014/main" id="{B7139C7E-805E-F949-98A3-A6F9A5AD786E}"/>
                </a:ext>
              </a:extLst>
            </p:cNvPr>
            <p:cNvGrpSpPr/>
            <p:nvPr/>
          </p:nvGrpSpPr>
          <p:grpSpPr>
            <a:xfrm>
              <a:off x="3757358" y="1169603"/>
              <a:ext cx="4103871" cy="3436204"/>
              <a:chOff x="3757358" y="1169603"/>
              <a:chExt cx="4103871" cy="3436204"/>
            </a:xfrm>
          </p:grpSpPr>
          <p:cxnSp>
            <p:nvCxnSpPr>
              <p:cNvPr id="23" name="Straight Arrow Connector 22">
                <a:extLst>
                  <a:ext uri="{FF2B5EF4-FFF2-40B4-BE49-F238E27FC236}">
                    <a16:creationId xmlns:a16="http://schemas.microsoft.com/office/drawing/2014/main" id="{2BFBF659-6856-BA42-9622-2A9DCB112D02}"/>
                  </a:ext>
                </a:extLst>
              </p:cNvPr>
              <p:cNvCxnSpPr>
                <a:cxnSpLocks/>
              </p:cNvCxnSpPr>
              <p:nvPr/>
            </p:nvCxnSpPr>
            <p:spPr>
              <a:xfrm flipH="1">
                <a:off x="3757358" y="1169603"/>
                <a:ext cx="448483" cy="290900"/>
              </a:xfrm>
              <a:prstGeom prst="straightConnector1">
                <a:avLst/>
              </a:prstGeom>
              <a:ln w="28575" cmpd="sng">
                <a:solidFill>
                  <a:srgbClr val="C00000"/>
                </a:solidFill>
                <a:prstDash val="dash"/>
                <a:tailEnd type="triangle"/>
              </a:ln>
              <a:effectLst/>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E8710CFC-16F0-BE4E-8235-17852EAD9D4E}"/>
                  </a:ext>
                </a:extLst>
              </p:cNvPr>
              <p:cNvSpPr txBox="1"/>
              <p:nvPr/>
            </p:nvSpPr>
            <p:spPr>
              <a:xfrm>
                <a:off x="4103004" y="1187720"/>
                <a:ext cx="2508105" cy="272979"/>
              </a:xfrm>
              <a:prstGeom prst="rect">
                <a:avLst/>
              </a:prstGeom>
              <a:noFill/>
            </p:spPr>
            <p:txBody>
              <a:bodyPr wrap="square" rtlCol="0">
                <a:spAutoFit/>
              </a:bodyPr>
              <a:lstStyle/>
              <a:p>
                <a:pPr defTabSz="1219110">
                  <a:defRPr/>
                </a:pPr>
                <a:r>
                  <a:rPr lang="en-US" sz="1100" b="1" dirty="0">
                    <a:solidFill>
                      <a:prstClr val="black"/>
                    </a:solidFill>
                    <a:latin typeface="Arial"/>
                  </a:rPr>
                  <a:t>Compiler-imposed dependency</a:t>
                </a:r>
              </a:p>
            </p:txBody>
          </p:sp>
          <p:sp>
            <p:nvSpPr>
              <p:cNvPr id="25" name="Oval 24">
                <a:extLst>
                  <a:ext uri="{FF2B5EF4-FFF2-40B4-BE49-F238E27FC236}">
                    <a16:creationId xmlns:a16="http://schemas.microsoft.com/office/drawing/2014/main" id="{E98A4366-38EA-D849-B6CE-9473B0681776}"/>
                  </a:ext>
                </a:extLst>
              </p:cNvPr>
              <p:cNvSpPr/>
              <p:nvPr/>
            </p:nvSpPr>
            <p:spPr bwMode="auto">
              <a:xfrm>
                <a:off x="5142001" y="4137974"/>
                <a:ext cx="1724664" cy="467833"/>
              </a:xfrm>
              <a:prstGeom prst="ellipse">
                <a:avLst/>
              </a:prstGeom>
              <a:solidFill>
                <a:schemeClr val="bg1"/>
              </a:solidFill>
              <a:ln w="28575">
                <a:solidFill>
                  <a:schemeClr val="tx2"/>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defTabSz="1219110">
                  <a:spcBef>
                    <a:spcPct val="0"/>
                  </a:spcBef>
                  <a:defRPr/>
                </a:pPr>
                <a:r>
                  <a:rPr lang="en-US" sz="1100" b="1" dirty="0" err="1">
                    <a:solidFill>
                      <a:srgbClr val="000000"/>
                    </a:solidFill>
                    <a:latin typeface="Arial"/>
                  </a:rPr>
                  <a:t>libstdc</a:t>
                </a:r>
                <a:r>
                  <a:rPr lang="en-US" sz="1100" b="1" dirty="0">
                    <a:solidFill>
                      <a:srgbClr val="000000"/>
                    </a:solidFill>
                    <a:latin typeface="Arial"/>
                  </a:rPr>
                  <a:t>++</a:t>
                </a:r>
              </a:p>
            </p:txBody>
          </p:sp>
          <p:cxnSp>
            <p:nvCxnSpPr>
              <p:cNvPr id="26" name="Straight Arrow Connector 25">
                <a:extLst>
                  <a:ext uri="{FF2B5EF4-FFF2-40B4-BE49-F238E27FC236}">
                    <a16:creationId xmlns:a16="http://schemas.microsoft.com/office/drawing/2014/main" id="{718DCA07-A60C-D54E-B1AA-BDE80F853226}"/>
                  </a:ext>
                </a:extLst>
              </p:cNvPr>
              <p:cNvCxnSpPr>
                <a:cxnSpLocks/>
                <a:stCxn id="5" idx="3"/>
                <a:endCxn id="25" idx="7"/>
              </p:cNvCxnSpPr>
              <p:nvPr/>
            </p:nvCxnSpPr>
            <p:spPr>
              <a:xfrm flipH="1">
                <a:off x="6614094" y="1626964"/>
                <a:ext cx="1247135" cy="2579523"/>
              </a:xfrm>
              <a:prstGeom prst="straightConnector1">
                <a:avLst/>
              </a:prstGeom>
              <a:ln w="28575" cmpd="sng">
                <a:solidFill>
                  <a:srgbClr val="C00000"/>
                </a:solidFill>
                <a:prstDash val="lgDash"/>
                <a:tailEnd type="triangle"/>
              </a:ln>
              <a:effectLst/>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C7001226-B520-CD4B-8351-7EEF6BE09BE1}"/>
                  </a:ext>
                </a:extLst>
              </p:cNvPr>
              <p:cNvCxnSpPr>
                <a:cxnSpLocks/>
                <a:stCxn id="12" idx="5"/>
              </p:cNvCxnSpPr>
              <p:nvPr/>
            </p:nvCxnSpPr>
            <p:spPr>
              <a:xfrm flipH="1">
                <a:off x="6396338" y="1890242"/>
                <a:ext cx="259201" cy="2247732"/>
              </a:xfrm>
              <a:prstGeom prst="straightConnector1">
                <a:avLst/>
              </a:prstGeom>
              <a:ln w="28575" cmpd="sng">
                <a:solidFill>
                  <a:srgbClr val="C00000"/>
                </a:solidFill>
                <a:prstDash val="lgDash"/>
                <a:tailEnd type="triangle"/>
              </a:ln>
              <a:effectLst/>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0492CD81-8BCB-7647-9658-9506381F3758}"/>
                  </a:ext>
                </a:extLst>
              </p:cNvPr>
              <p:cNvSpPr txBox="1"/>
              <p:nvPr/>
            </p:nvSpPr>
            <p:spPr>
              <a:xfrm>
                <a:off x="6601083" y="2470858"/>
                <a:ext cx="290160" cy="256921"/>
              </a:xfrm>
              <a:prstGeom prst="rect">
                <a:avLst/>
              </a:prstGeom>
              <a:noFill/>
            </p:spPr>
            <p:txBody>
              <a:bodyPr wrap="none" rtlCol="0">
                <a:spAutoFit/>
              </a:bodyPr>
              <a:lstStyle/>
              <a:p>
                <a:pPr defTabSz="1219110">
                  <a:defRPr/>
                </a:pPr>
                <a:r>
                  <a:rPr lang="en-US" sz="1000" b="1" dirty="0">
                    <a:solidFill>
                      <a:prstClr val="black"/>
                    </a:solidFill>
                    <a:latin typeface="Arial"/>
                  </a:rPr>
                  <a:t>L</a:t>
                </a:r>
              </a:p>
            </p:txBody>
          </p:sp>
          <p:sp>
            <p:nvSpPr>
              <p:cNvPr id="29" name="TextBox 28">
                <a:extLst>
                  <a:ext uri="{FF2B5EF4-FFF2-40B4-BE49-F238E27FC236}">
                    <a16:creationId xmlns:a16="http://schemas.microsoft.com/office/drawing/2014/main" id="{CAE4C6F1-5852-D14A-9DB0-23FD97E2D812}"/>
                  </a:ext>
                </a:extLst>
              </p:cNvPr>
              <p:cNvSpPr txBox="1"/>
              <p:nvPr/>
            </p:nvSpPr>
            <p:spPr>
              <a:xfrm>
                <a:off x="7309006" y="2662589"/>
                <a:ext cx="290160" cy="256921"/>
              </a:xfrm>
              <a:prstGeom prst="rect">
                <a:avLst/>
              </a:prstGeom>
              <a:noFill/>
            </p:spPr>
            <p:txBody>
              <a:bodyPr wrap="none" rtlCol="0">
                <a:spAutoFit/>
              </a:bodyPr>
              <a:lstStyle/>
              <a:p>
                <a:pPr defTabSz="1219110">
                  <a:defRPr/>
                </a:pPr>
                <a:r>
                  <a:rPr lang="en-US" sz="1000" b="1" dirty="0">
                    <a:solidFill>
                      <a:prstClr val="black"/>
                    </a:solidFill>
                    <a:latin typeface="Arial"/>
                  </a:rPr>
                  <a:t>L</a:t>
                </a:r>
              </a:p>
            </p:txBody>
          </p:sp>
        </p:grpSp>
      </p:grpSp>
      <p:sp>
        <p:nvSpPr>
          <p:cNvPr id="32" name="TextBox 31">
            <a:extLst>
              <a:ext uri="{FF2B5EF4-FFF2-40B4-BE49-F238E27FC236}">
                <a16:creationId xmlns:a16="http://schemas.microsoft.com/office/drawing/2014/main" id="{9FE46EC9-528D-164B-BF28-93C6BC366AEC}"/>
              </a:ext>
            </a:extLst>
          </p:cNvPr>
          <p:cNvSpPr txBox="1"/>
          <p:nvPr/>
        </p:nvSpPr>
        <p:spPr>
          <a:xfrm>
            <a:off x="7394501" y="5559194"/>
            <a:ext cx="4660729" cy="480131"/>
          </a:xfrm>
          <a:prstGeom prst="rect">
            <a:avLst/>
          </a:prstGeom>
          <a:noFill/>
        </p:spPr>
        <p:txBody>
          <a:bodyPr wrap="square" rtlCol="0">
            <a:spAutoFit/>
          </a:bodyPr>
          <a:lstStyle/>
          <a:p>
            <a:pPr algn="ctr" defTabSz="1219110">
              <a:lnSpc>
                <a:spcPct val="90000"/>
              </a:lnSpc>
              <a:defRPr/>
            </a:pPr>
            <a:r>
              <a:rPr lang="en-US" sz="1400" b="1" dirty="0">
                <a:solidFill>
                  <a:prstClr val="black"/>
                </a:solidFill>
                <a:latin typeface="Arial"/>
              </a:rPr>
              <a:t>Compilers and runtime libs fully modeled</a:t>
            </a:r>
            <a:br>
              <a:rPr lang="en-US" sz="1400" b="1" dirty="0">
                <a:solidFill>
                  <a:prstClr val="black"/>
                </a:solidFill>
                <a:latin typeface="Arial"/>
              </a:rPr>
            </a:br>
            <a:r>
              <a:rPr lang="en-US" sz="1400" b="1" dirty="0">
                <a:solidFill>
                  <a:prstClr val="black"/>
                </a:solidFill>
                <a:latin typeface="Arial"/>
              </a:rPr>
              <a:t>as dependencies</a:t>
            </a:r>
          </a:p>
        </p:txBody>
      </p:sp>
    </p:spTree>
    <p:extLst>
      <p:ext uri="{BB962C8B-B14F-4D97-AF65-F5344CB8AC3E}">
        <p14:creationId xmlns:p14="http://schemas.microsoft.com/office/powerpoint/2010/main" val="18196238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05986D1-D199-A7B3-FBB5-0679475D521D}"/>
              </a:ext>
            </a:extLst>
          </p:cNvPr>
          <p:cNvSpPr>
            <a:spLocks noGrp="1"/>
          </p:cNvSpPr>
          <p:nvPr>
            <p:ph idx="1"/>
          </p:nvPr>
        </p:nvSpPr>
        <p:spPr/>
        <p:txBody>
          <a:bodyPr/>
          <a:lstStyle/>
          <a:p>
            <a:r>
              <a:rPr lang="en-US" sz="3200" dirty="0"/>
              <a:t>Big things we’ve wanted for 1.0 are:</a:t>
            </a:r>
          </a:p>
          <a:p>
            <a:pPr lvl="1"/>
            <a:r>
              <a:rPr lang="en-US" sz="2667" dirty="0">
                <a:solidFill>
                  <a:srgbClr val="00B050"/>
                </a:solidFill>
              </a:rPr>
              <a:t>New </a:t>
            </a:r>
            <a:r>
              <a:rPr lang="en-US" sz="2667" dirty="0" err="1">
                <a:solidFill>
                  <a:srgbClr val="00B050"/>
                </a:solidFill>
              </a:rPr>
              <a:t>concretizer</a:t>
            </a:r>
            <a:endParaRPr lang="en-US" sz="2667" dirty="0">
              <a:solidFill>
                <a:srgbClr val="00B050"/>
              </a:solidFill>
            </a:endParaRPr>
          </a:p>
          <a:p>
            <a:pPr lvl="1"/>
            <a:r>
              <a:rPr lang="en-US" sz="2667" dirty="0">
                <a:solidFill>
                  <a:srgbClr val="00B050"/>
                </a:solidFill>
              </a:rPr>
              <a:t>production CI</a:t>
            </a:r>
          </a:p>
          <a:p>
            <a:pPr lvl="1"/>
            <a:r>
              <a:rPr lang="en-US" sz="2667" dirty="0">
                <a:solidFill>
                  <a:srgbClr val="00B050"/>
                </a:solidFill>
              </a:rPr>
              <a:t>production public build cache</a:t>
            </a:r>
          </a:p>
          <a:p>
            <a:pPr lvl="1"/>
            <a:r>
              <a:rPr lang="en-US" sz="2667" dirty="0">
                <a:solidFill>
                  <a:schemeClr val="accent5">
                    <a:lumMod val="75000"/>
                  </a:schemeClr>
                </a:solidFill>
              </a:rPr>
              <a:t>Compilers as dependencies</a:t>
            </a:r>
          </a:p>
          <a:p>
            <a:pPr lvl="1"/>
            <a:r>
              <a:rPr lang="en-US" sz="2667" dirty="0">
                <a:solidFill>
                  <a:schemeClr val="accent5">
                    <a:lumMod val="75000"/>
                  </a:schemeClr>
                </a:solidFill>
              </a:rPr>
              <a:t>Stable package API</a:t>
            </a:r>
          </a:p>
          <a:p>
            <a:pPr lvl="2"/>
            <a:r>
              <a:rPr lang="en-US" sz="2667" dirty="0">
                <a:solidFill>
                  <a:schemeClr val="accent5">
                    <a:lumMod val="75000"/>
                  </a:schemeClr>
                </a:solidFill>
              </a:rPr>
              <a:t>Enables separate package repository</a:t>
            </a:r>
          </a:p>
          <a:p>
            <a:r>
              <a:rPr lang="en-US" sz="3200" dirty="0"/>
              <a:t>Hoping to go 1.0 sometime after 0.20</a:t>
            </a:r>
            <a:endParaRPr lang="en-US" sz="2667" dirty="0"/>
          </a:p>
        </p:txBody>
      </p:sp>
      <p:sp>
        <p:nvSpPr>
          <p:cNvPr id="3" name="Title 2">
            <a:extLst>
              <a:ext uri="{FF2B5EF4-FFF2-40B4-BE49-F238E27FC236}">
                <a16:creationId xmlns:a16="http://schemas.microsoft.com/office/drawing/2014/main" id="{D21AC6B4-9E14-7B65-545F-F77A87D83D98}"/>
              </a:ext>
            </a:extLst>
          </p:cNvPr>
          <p:cNvSpPr>
            <a:spLocks noGrp="1"/>
          </p:cNvSpPr>
          <p:nvPr>
            <p:ph type="title"/>
          </p:nvPr>
        </p:nvSpPr>
        <p:spPr/>
        <p:txBody>
          <a:bodyPr/>
          <a:lstStyle/>
          <a:p>
            <a:r>
              <a:rPr lang="en-US" dirty="0"/>
              <a:t>When would we go 1.0?</a:t>
            </a:r>
          </a:p>
        </p:txBody>
      </p:sp>
    </p:spTree>
    <p:extLst>
      <p:ext uri="{BB962C8B-B14F-4D97-AF65-F5344CB8AC3E}">
        <p14:creationId xmlns:p14="http://schemas.microsoft.com/office/powerpoint/2010/main" val="14547532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066745-0F27-4822-5118-59DC58D9B2E6}"/>
              </a:ext>
            </a:extLst>
          </p:cNvPr>
          <p:cNvSpPr>
            <a:spLocks noGrp="1"/>
          </p:cNvSpPr>
          <p:nvPr>
            <p:ph idx="1"/>
          </p:nvPr>
        </p:nvSpPr>
        <p:spPr>
          <a:xfrm>
            <a:off x="285752" y="1400175"/>
            <a:ext cx="11296649" cy="4948239"/>
          </a:xfrm>
        </p:spPr>
        <p:txBody>
          <a:bodyPr>
            <a:normAutofit lnSpcReduction="10000"/>
          </a:bodyPr>
          <a:lstStyle/>
          <a:p>
            <a:r>
              <a:rPr lang="en-US" b="1" dirty="0"/>
              <a:t>We expect tri-lab ASC engagements to ramp up</a:t>
            </a:r>
          </a:p>
          <a:p>
            <a:pPr lvl="1"/>
            <a:r>
              <a:rPr lang="en-US" dirty="0"/>
              <a:t>LLNL, LANL, and SNL all forming </a:t>
            </a:r>
            <a:r>
              <a:rPr lang="en-US" dirty="0" err="1"/>
              <a:t>Spack</a:t>
            </a:r>
            <a:r>
              <a:rPr lang="en-US" dirty="0"/>
              <a:t> DevOps groups</a:t>
            </a:r>
          </a:p>
          <a:p>
            <a:pPr lvl="1"/>
            <a:r>
              <a:rPr lang="en-US" dirty="0"/>
              <a:t>TCE Stack has been successful collaboration between LANL, LLNL, and SNL</a:t>
            </a:r>
          </a:p>
          <a:p>
            <a:pPr lvl="1"/>
            <a:r>
              <a:rPr lang="en-US" dirty="0"/>
              <a:t>All NNSA labs using Cray systems, so HPE engagements should continue</a:t>
            </a:r>
          </a:p>
          <a:p>
            <a:r>
              <a:rPr lang="en-US" b="1" dirty="0"/>
              <a:t>Core ecosystem maintenance will need to continue</a:t>
            </a:r>
            <a:endParaRPr lang="en-US" dirty="0"/>
          </a:p>
          <a:p>
            <a:pPr lvl="1"/>
            <a:r>
              <a:rPr lang="en-US" dirty="0"/>
              <a:t>Contributions are constantly increasing</a:t>
            </a:r>
          </a:p>
          <a:p>
            <a:pPr lvl="1"/>
            <a:r>
              <a:rPr lang="en-US" dirty="0"/>
              <a:t>Continue to grow the community to keep the OSS stack current</a:t>
            </a:r>
          </a:p>
          <a:p>
            <a:pPr lvl="1"/>
            <a:r>
              <a:rPr lang="en-US" dirty="0"/>
              <a:t>Expanding CI and security automation is key to scaling this effort</a:t>
            </a:r>
          </a:p>
          <a:p>
            <a:r>
              <a:rPr lang="en-US" b="1" dirty="0"/>
              <a:t>We are hoping for a Software Stewardship program out of ASCR</a:t>
            </a:r>
          </a:p>
          <a:p>
            <a:pPr lvl="1"/>
            <a:r>
              <a:rPr lang="en-US" dirty="0" err="1"/>
              <a:t>Spack</a:t>
            </a:r>
            <a:r>
              <a:rPr lang="en-US" dirty="0"/>
              <a:t> is important to all of DOE and the worldwide HPC ecosystem.</a:t>
            </a:r>
          </a:p>
          <a:p>
            <a:pPr lvl="1"/>
            <a:r>
              <a:rPr lang="en-US" dirty="0"/>
              <a:t>Need to sustain the ASCR side of funding</a:t>
            </a:r>
          </a:p>
          <a:p>
            <a:r>
              <a:rPr lang="en-US" b="1" dirty="0"/>
              <a:t>Other mechanisms could potentially help</a:t>
            </a:r>
          </a:p>
          <a:p>
            <a:pPr lvl="1"/>
            <a:r>
              <a:rPr lang="en-US" dirty="0"/>
              <a:t>Linux Foundation could enable us to engage industry and raise money</a:t>
            </a:r>
          </a:p>
          <a:p>
            <a:pPr lvl="1"/>
            <a:r>
              <a:rPr lang="en-US" dirty="0"/>
              <a:t>Collaborations with industry (e.g., AWS) already beneficial to the larger project</a:t>
            </a:r>
          </a:p>
          <a:p>
            <a:pPr lvl="1"/>
            <a:endParaRPr lang="en-US" dirty="0"/>
          </a:p>
        </p:txBody>
      </p:sp>
      <p:sp>
        <p:nvSpPr>
          <p:cNvPr id="3" name="Title 2">
            <a:extLst>
              <a:ext uri="{FF2B5EF4-FFF2-40B4-BE49-F238E27FC236}">
                <a16:creationId xmlns:a16="http://schemas.microsoft.com/office/drawing/2014/main" id="{6449A2BF-E5EA-F456-0AEC-D2F014B75468}"/>
              </a:ext>
            </a:extLst>
          </p:cNvPr>
          <p:cNvSpPr>
            <a:spLocks noGrp="1"/>
          </p:cNvSpPr>
          <p:nvPr>
            <p:ph type="title"/>
          </p:nvPr>
        </p:nvSpPr>
        <p:spPr/>
        <p:txBody>
          <a:bodyPr/>
          <a:lstStyle/>
          <a:p>
            <a:r>
              <a:rPr lang="en-US" dirty="0"/>
              <a:t>We are working on plans to sustain </a:t>
            </a:r>
            <a:r>
              <a:rPr lang="en-US" dirty="0" err="1"/>
              <a:t>Spack</a:t>
            </a:r>
            <a:r>
              <a:rPr lang="en-US" dirty="0"/>
              <a:t> post-ATDM/ECP</a:t>
            </a:r>
          </a:p>
        </p:txBody>
      </p:sp>
      <p:pic>
        <p:nvPicPr>
          <p:cNvPr id="4" name="Picture 3" descr="spack-logo.pdf">
            <a:extLst>
              <a:ext uri="{FF2B5EF4-FFF2-40B4-BE49-F238E27FC236}">
                <a16:creationId xmlns:a16="http://schemas.microsoft.com/office/drawing/2014/main" id="{738724E1-0A17-9731-2309-6842FFD1DC4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33411" y="2177027"/>
            <a:ext cx="3184260" cy="3176024"/>
          </a:xfrm>
          <a:prstGeom prst="rect">
            <a:avLst/>
          </a:prstGeom>
        </p:spPr>
      </p:pic>
    </p:spTree>
    <p:extLst>
      <p:ext uri="{BB962C8B-B14F-4D97-AF65-F5344CB8AC3E}">
        <p14:creationId xmlns:p14="http://schemas.microsoft.com/office/powerpoint/2010/main" val="14937340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0" y="4896502"/>
            <a:ext cx="5715000" cy="1200329"/>
          </a:xfrm>
          <a:prstGeom prst="rect">
            <a:avLst/>
          </a:prstGeom>
        </p:spPr>
        <p:txBody>
          <a:bodyPr wrap="square" anchor="b" anchorCtr="0">
            <a:spAutoFit/>
          </a:bodyPr>
          <a:lstStyle/>
          <a:p>
            <a:r>
              <a:rPr lang="en-US" sz="800" b="1" dirty="0">
                <a:solidFill>
                  <a:schemeClr val="bg1"/>
                </a:solidFill>
              </a:rPr>
              <a:t>Disclaimer</a:t>
            </a:r>
          </a:p>
          <a:p>
            <a:r>
              <a:rPr lang="en-US" sz="800" dirty="0">
                <a:solidFill>
                  <a:schemeClr val="bg1"/>
                </a:solidFill>
              </a:rPr>
              <a:t>This document was prepared as an account of work sponsored by an agency of the United States government. Neither the United States government nor Lawrence Livermore National Security, LLC, nor any of their employees makes any warranty, expressed or implied, or assumes any legal liability or responsibility for the accuracy, completeness, or usefulness of any information, apparatus, product, or process disclosed, or represents that its use would not infringe privately owned rights. Reference herein to any specific commercial product, process, or service by trade name, trademark, manufacturer, or otherwise does not necessarily constitute or imply its endorsement, recommendation, or favoring by the United States government or Lawrence Livermore National Security, LLC. The views and opinions of authors expressed herein do not necessarily state or reflect those of the United States government or Lawrence Livermore National Security, LLC, and shall not be used for advertising or product endorsement purposes.</a:t>
            </a:r>
            <a:endParaRPr lang="en-US" sz="1050" b="0" i="0" dirty="0">
              <a:solidFill>
                <a:schemeClr val="bg1"/>
              </a:solidFill>
              <a:effectLst/>
              <a:latin typeface="Open Sans" panose="020B0606030504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1030" y="4116741"/>
            <a:ext cx="10969943" cy="2072793"/>
          </a:xfrm>
        </p:spPr>
        <p:txBody>
          <a:bodyPr>
            <a:normAutofit lnSpcReduction="10000"/>
          </a:bodyPr>
          <a:lstStyle/>
          <a:p>
            <a:r>
              <a:rPr lang="en-US" dirty="0"/>
              <a:t>Each expression is a </a:t>
            </a:r>
            <a:r>
              <a:rPr lang="en-US" b="1" i="1" dirty="0"/>
              <a:t>spec </a:t>
            </a:r>
            <a:r>
              <a:rPr lang="en-US" dirty="0"/>
              <a:t>for a particular configuration</a:t>
            </a:r>
          </a:p>
          <a:p>
            <a:pPr lvl="1"/>
            <a:r>
              <a:rPr lang="en-US" dirty="0"/>
              <a:t>Each clause adds a constraint to the spec</a:t>
            </a:r>
          </a:p>
          <a:p>
            <a:pPr lvl="1"/>
            <a:r>
              <a:rPr lang="en-US" dirty="0"/>
              <a:t>Constraints are optional – specify only what you need.</a:t>
            </a:r>
          </a:p>
          <a:p>
            <a:pPr lvl="1"/>
            <a:r>
              <a:rPr lang="en-US" dirty="0"/>
              <a:t>Customize install on the command line!</a:t>
            </a:r>
          </a:p>
          <a:p>
            <a:r>
              <a:rPr lang="en-US" dirty="0"/>
              <a:t>Spec syntax is recursive</a:t>
            </a:r>
          </a:p>
          <a:p>
            <a:pPr lvl="1"/>
            <a:r>
              <a:rPr lang="en-US" dirty="0"/>
              <a:t>Full control over the combinatorial build space</a:t>
            </a:r>
          </a:p>
          <a:p>
            <a:endParaRPr lang="en-US" dirty="0"/>
          </a:p>
        </p:txBody>
      </p:sp>
      <p:sp>
        <p:nvSpPr>
          <p:cNvPr id="3" name="Title 2"/>
          <p:cNvSpPr>
            <a:spLocks noGrp="1"/>
          </p:cNvSpPr>
          <p:nvPr>
            <p:ph type="title"/>
          </p:nvPr>
        </p:nvSpPr>
        <p:spPr>
          <a:xfrm>
            <a:off x="611028" y="220350"/>
            <a:ext cx="11243674" cy="1008508"/>
          </a:xfrm>
        </p:spPr>
        <p:txBody>
          <a:bodyPr/>
          <a:lstStyle/>
          <a:p>
            <a:r>
              <a:rPr lang="en-US" dirty="0" err="1"/>
              <a:t>Spack</a:t>
            </a:r>
            <a:r>
              <a:rPr lang="en-US" dirty="0"/>
              <a:t> provides a </a:t>
            </a:r>
            <a:r>
              <a:rPr lang="en-US" i="1" dirty="0"/>
              <a:t>spec </a:t>
            </a:r>
            <a:r>
              <a:rPr lang="en-US" dirty="0"/>
              <a:t>syntax to describe customized installations</a:t>
            </a:r>
          </a:p>
        </p:txBody>
      </p:sp>
      <p:sp>
        <p:nvSpPr>
          <p:cNvPr id="4" name="TextBox 3"/>
          <p:cNvSpPr txBox="1"/>
          <p:nvPr/>
        </p:nvSpPr>
        <p:spPr>
          <a:xfrm>
            <a:off x="704329" y="1447220"/>
            <a:ext cx="10775357" cy="2455417"/>
          </a:xfrm>
          <a:prstGeom prst="rect">
            <a:avLst/>
          </a:prstGeom>
          <a:solidFill>
            <a:srgbClr val="FFFFFF"/>
          </a:solidFill>
          <a:ln>
            <a:solidFill>
              <a:schemeClr val="tx1"/>
            </a:solidFill>
          </a:ln>
          <a:effectLst>
            <a:outerShdw blurRad="50800" dist="38100" dir="2700000" algn="tl" rotWithShape="0">
              <a:srgbClr val="000000">
                <a:alpha val="43000"/>
              </a:srgbClr>
            </a:outerShdw>
          </a:effectLst>
        </p:spPr>
        <p:txBody>
          <a:bodyPr wrap="square" lIns="365665" tIns="121888" rIns="365665" bIns="121888" rtlCol="0">
            <a:spAutoFit/>
          </a:bodyPr>
          <a:lstStyle/>
          <a:p>
            <a:pPr defTabSz="609402">
              <a:lnSpc>
                <a:spcPct val="130000"/>
              </a:lnSpc>
              <a:defRPr/>
            </a:pPr>
            <a:r>
              <a:rPr lang="en-US" sz="1600" b="1" dirty="0">
                <a:solidFill>
                  <a:srgbClr val="000000"/>
                </a:solidFill>
                <a:latin typeface="Monaco" pitchFamily="2" charset="77"/>
                <a:cs typeface="Menlo Regular"/>
              </a:rPr>
              <a:t>$ </a:t>
            </a:r>
            <a:r>
              <a:rPr lang="en-US" sz="1600" b="1" dirty="0" err="1">
                <a:solidFill>
                  <a:srgbClr val="000000"/>
                </a:solidFill>
                <a:latin typeface="Monaco" pitchFamily="2" charset="77"/>
                <a:cs typeface="Menlo Regular"/>
              </a:rPr>
              <a:t>spack</a:t>
            </a:r>
            <a:r>
              <a:rPr lang="en-US" sz="1600" b="1" dirty="0">
                <a:solidFill>
                  <a:srgbClr val="000000"/>
                </a:solidFill>
                <a:latin typeface="Monaco" pitchFamily="2" charset="77"/>
                <a:cs typeface="Menlo Regular"/>
              </a:rPr>
              <a:t> install </a:t>
            </a:r>
            <a:r>
              <a:rPr lang="en-US" sz="1600" b="1" dirty="0" err="1">
                <a:solidFill>
                  <a:srgbClr val="000000"/>
                </a:solidFill>
                <a:latin typeface="Monaco" pitchFamily="2" charset="77"/>
                <a:cs typeface="Menlo Regular"/>
              </a:rPr>
              <a:t>mpileaks</a:t>
            </a:r>
            <a:r>
              <a:rPr lang="en-US" sz="1600" b="1" dirty="0">
                <a:solidFill>
                  <a:srgbClr val="000000"/>
                </a:solidFill>
                <a:latin typeface="Monaco" pitchFamily="2" charset="77"/>
                <a:cs typeface="Menlo Regular"/>
              </a:rPr>
              <a:t>                             </a:t>
            </a:r>
            <a:r>
              <a:rPr lang="en-US" sz="1600" b="1" dirty="0">
                <a:solidFill>
                  <a:srgbClr val="C0504D"/>
                </a:solidFill>
                <a:latin typeface="Monaco" pitchFamily="2" charset="77"/>
                <a:cs typeface="Menlo Regular"/>
              </a:rPr>
              <a:t>unconstrained</a:t>
            </a:r>
            <a:endParaRPr lang="en-US" sz="1600" b="1" dirty="0">
              <a:solidFill>
                <a:srgbClr val="000000"/>
              </a:solidFill>
              <a:latin typeface="Monaco" pitchFamily="2" charset="77"/>
              <a:cs typeface="Menlo Regular"/>
            </a:endParaRPr>
          </a:p>
          <a:p>
            <a:pPr defTabSz="609402">
              <a:lnSpc>
                <a:spcPct val="130000"/>
              </a:lnSpc>
              <a:defRPr/>
            </a:pPr>
            <a:r>
              <a:rPr lang="en-US" sz="1600" b="1" dirty="0">
                <a:solidFill>
                  <a:srgbClr val="1F497D">
                    <a:lumMod val="75000"/>
                  </a:srgbClr>
                </a:solidFill>
                <a:latin typeface="Monaco" pitchFamily="2" charset="77"/>
                <a:cs typeface="Menlo Regular"/>
              </a:rPr>
              <a:t>$</a:t>
            </a:r>
            <a:r>
              <a:rPr lang="en-US" sz="1600" b="1" dirty="0">
                <a:solidFill>
                  <a:prstClr val="black"/>
                </a:solidFill>
                <a:latin typeface="Monaco" pitchFamily="2" charset="77"/>
                <a:cs typeface="Menlo Regular"/>
              </a:rPr>
              <a:t> </a:t>
            </a:r>
            <a:r>
              <a:rPr lang="en-US" sz="1600" b="1" dirty="0" err="1">
                <a:solidFill>
                  <a:prstClr val="black"/>
                </a:solidFill>
                <a:latin typeface="Monaco" pitchFamily="2" charset="77"/>
                <a:cs typeface="Menlo Regular"/>
              </a:rPr>
              <a:t>spack</a:t>
            </a:r>
            <a:r>
              <a:rPr lang="en-US" sz="1600" b="1" dirty="0">
                <a:solidFill>
                  <a:prstClr val="black"/>
                </a:solidFill>
                <a:latin typeface="Monaco" pitchFamily="2" charset="77"/>
                <a:cs typeface="Menlo Regular"/>
              </a:rPr>
              <a:t> install </a:t>
            </a:r>
            <a:r>
              <a:rPr lang="en-US" sz="1600" b="1" dirty="0">
                <a:solidFill>
                  <a:srgbClr val="000000"/>
                </a:solidFill>
                <a:latin typeface="Monaco" pitchFamily="2" charset="77"/>
                <a:cs typeface="Menlo Regular"/>
              </a:rPr>
              <a:t>mpileaks</a:t>
            </a:r>
            <a:r>
              <a:rPr lang="en-US" sz="1600" b="1" dirty="0">
                <a:solidFill>
                  <a:srgbClr val="009DD9"/>
                </a:solidFill>
                <a:latin typeface="Monaco" pitchFamily="2" charset="77"/>
                <a:cs typeface="Menlo Regular"/>
              </a:rPr>
              <a:t>@3.3</a:t>
            </a:r>
            <a:r>
              <a:rPr lang="en-US" sz="1600" b="1" dirty="0">
                <a:solidFill>
                  <a:prstClr val="black"/>
                </a:solidFill>
                <a:latin typeface="Monaco" pitchFamily="2" charset="77"/>
                <a:cs typeface="Menlo Regular"/>
              </a:rPr>
              <a:t>                         </a:t>
            </a:r>
            <a:r>
              <a:rPr lang="en-US" sz="1600" b="1" dirty="0">
                <a:solidFill>
                  <a:srgbClr val="C0504D"/>
                </a:solidFill>
                <a:latin typeface="Monaco" pitchFamily="2" charset="77"/>
                <a:cs typeface="Menlo Regular"/>
              </a:rPr>
              <a:t>@ custom version</a:t>
            </a:r>
            <a:endParaRPr lang="en-US" sz="1600" dirty="0">
              <a:solidFill>
                <a:prstClr val="black"/>
              </a:solidFill>
              <a:latin typeface="Monaco" pitchFamily="2" charset="77"/>
              <a:cs typeface="Menlo Regular"/>
            </a:endParaRPr>
          </a:p>
          <a:p>
            <a:pPr defTabSz="609402">
              <a:lnSpc>
                <a:spcPct val="130000"/>
              </a:lnSpc>
              <a:defRPr/>
            </a:pPr>
            <a:r>
              <a:rPr lang="en-US" sz="1600" b="1" dirty="0">
                <a:solidFill>
                  <a:srgbClr val="03495C"/>
                </a:solidFill>
                <a:latin typeface="Monaco" pitchFamily="2" charset="77"/>
                <a:cs typeface="Menlo Regular"/>
              </a:rPr>
              <a:t>$</a:t>
            </a:r>
            <a:r>
              <a:rPr lang="en-US" sz="1600" b="1" dirty="0">
                <a:solidFill>
                  <a:prstClr val="black"/>
                </a:solidFill>
                <a:latin typeface="Monaco" pitchFamily="2" charset="77"/>
                <a:cs typeface="Menlo Regular"/>
              </a:rPr>
              <a:t> </a:t>
            </a:r>
            <a:r>
              <a:rPr lang="en-US" sz="1600" b="1" dirty="0" err="1">
                <a:solidFill>
                  <a:prstClr val="black"/>
                </a:solidFill>
                <a:latin typeface="Monaco" pitchFamily="2" charset="77"/>
                <a:cs typeface="Menlo Regular"/>
              </a:rPr>
              <a:t>spack</a:t>
            </a:r>
            <a:r>
              <a:rPr lang="en-US" sz="1600" b="1" dirty="0">
                <a:solidFill>
                  <a:prstClr val="black"/>
                </a:solidFill>
                <a:latin typeface="Monaco" pitchFamily="2" charset="77"/>
                <a:cs typeface="Menlo Regular"/>
              </a:rPr>
              <a:t> install </a:t>
            </a:r>
            <a:r>
              <a:rPr lang="en-US" sz="1600" b="1" dirty="0">
                <a:solidFill>
                  <a:srgbClr val="000000"/>
                </a:solidFill>
                <a:latin typeface="Monaco" pitchFamily="2" charset="77"/>
                <a:cs typeface="Menlo Regular"/>
              </a:rPr>
              <a:t>mpileaks</a:t>
            </a:r>
            <a:r>
              <a:rPr lang="en-US" sz="1600" b="1" dirty="0">
                <a:solidFill>
                  <a:srgbClr val="009DD9"/>
                </a:solidFill>
                <a:latin typeface="Monaco" pitchFamily="2" charset="77"/>
                <a:cs typeface="Menlo Regular"/>
              </a:rPr>
              <a:t>@3.3</a:t>
            </a:r>
            <a:r>
              <a:rPr lang="en-US" sz="1600" b="1" dirty="0">
                <a:solidFill>
                  <a:prstClr val="black"/>
                </a:solidFill>
                <a:latin typeface="Monaco" pitchFamily="2" charset="77"/>
                <a:cs typeface="Menlo Regular"/>
              </a:rPr>
              <a:t> </a:t>
            </a:r>
            <a:r>
              <a:rPr lang="en-US" sz="1600" b="1" dirty="0">
                <a:solidFill>
                  <a:srgbClr val="D31A17"/>
                </a:solidFill>
                <a:latin typeface="Monaco" pitchFamily="2" charset="77"/>
                <a:cs typeface="Menlo Regular"/>
              </a:rPr>
              <a:t>%gcc@4.7.3</a:t>
            </a:r>
            <a:r>
              <a:rPr lang="en-US" sz="1600" b="1" dirty="0">
                <a:solidFill>
                  <a:prstClr val="black"/>
                </a:solidFill>
                <a:latin typeface="Monaco" pitchFamily="2" charset="77"/>
                <a:cs typeface="Menlo Regular"/>
              </a:rPr>
              <a:t>        </a:t>
            </a:r>
            <a:r>
              <a:rPr lang="en-US" sz="1600" b="1" dirty="0">
                <a:solidFill>
                  <a:srgbClr val="C0504D"/>
                </a:solidFill>
                <a:latin typeface="Monaco" pitchFamily="2" charset="77"/>
                <a:cs typeface="Menlo Regular"/>
              </a:rPr>
              <a:t>      % custom compiler</a:t>
            </a:r>
            <a:endParaRPr lang="en-US" sz="1600" dirty="0">
              <a:solidFill>
                <a:prstClr val="black"/>
              </a:solidFill>
              <a:latin typeface="Monaco" pitchFamily="2" charset="77"/>
              <a:cs typeface="Menlo Regular"/>
            </a:endParaRPr>
          </a:p>
          <a:p>
            <a:pPr defTabSz="609402">
              <a:lnSpc>
                <a:spcPct val="130000"/>
              </a:lnSpc>
              <a:defRPr/>
            </a:pPr>
            <a:r>
              <a:rPr lang="en-US" sz="1600" b="1" dirty="0">
                <a:solidFill>
                  <a:srgbClr val="03495C"/>
                </a:solidFill>
                <a:latin typeface="Monaco" pitchFamily="2" charset="77"/>
                <a:cs typeface="Menlo Regular"/>
              </a:rPr>
              <a:t>$</a:t>
            </a:r>
            <a:r>
              <a:rPr lang="en-US" sz="1600" b="1" dirty="0">
                <a:solidFill>
                  <a:prstClr val="black"/>
                </a:solidFill>
                <a:latin typeface="Monaco" pitchFamily="2" charset="77"/>
                <a:cs typeface="Menlo Regular"/>
              </a:rPr>
              <a:t> </a:t>
            </a:r>
            <a:r>
              <a:rPr lang="en-US" sz="1600" b="1" dirty="0" err="1">
                <a:solidFill>
                  <a:prstClr val="black"/>
                </a:solidFill>
                <a:latin typeface="Monaco" pitchFamily="2" charset="77"/>
                <a:cs typeface="Menlo Regular"/>
              </a:rPr>
              <a:t>spack</a:t>
            </a:r>
            <a:r>
              <a:rPr lang="en-US" sz="1600" b="1" dirty="0">
                <a:solidFill>
                  <a:prstClr val="black"/>
                </a:solidFill>
                <a:latin typeface="Monaco" pitchFamily="2" charset="77"/>
                <a:cs typeface="Menlo Regular"/>
              </a:rPr>
              <a:t> install </a:t>
            </a:r>
            <a:r>
              <a:rPr lang="en-US" sz="1600" b="1" dirty="0">
                <a:solidFill>
                  <a:srgbClr val="000000"/>
                </a:solidFill>
                <a:latin typeface="Monaco" pitchFamily="2" charset="77"/>
                <a:cs typeface="Menlo Regular"/>
              </a:rPr>
              <a:t>mpileaks</a:t>
            </a:r>
            <a:r>
              <a:rPr lang="en-US" sz="1600" b="1" dirty="0">
                <a:solidFill>
                  <a:srgbClr val="009DD9"/>
                </a:solidFill>
                <a:latin typeface="Monaco" pitchFamily="2" charset="77"/>
                <a:cs typeface="Menlo Regular"/>
              </a:rPr>
              <a:t>@3.3</a:t>
            </a:r>
            <a:r>
              <a:rPr lang="en-US" sz="1600" b="1" dirty="0">
                <a:solidFill>
                  <a:prstClr val="black"/>
                </a:solidFill>
                <a:latin typeface="Monaco" pitchFamily="2" charset="77"/>
                <a:cs typeface="Menlo Regular"/>
              </a:rPr>
              <a:t> </a:t>
            </a:r>
            <a:r>
              <a:rPr lang="en-US" sz="1600" b="1" dirty="0">
                <a:solidFill>
                  <a:srgbClr val="D31A17"/>
                </a:solidFill>
                <a:latin typeface="Monaco" pitchFamily="2" charset="77"/>
                <a:cs typeface="Menlo Regular"/>
              </a:rPr>
              <a:t>%gcc@4.7.3</a:t>
            </a:r>
            <a:r>
              <a:rPr lang="en-US" sz="1600" b="1" dirty="0">
                <a:solidFill>
                  <a:prstClr val="black"/>
                </a:solidFill>
                <a:latin typeface="Monaco" pitchFamily="2" charset="77"/>
                <a:cs typeface="Menlo Regular"/>
              </a:rPr>
              <a:t> </a:t>
            </a:r>
            <a:r>
              <a:rPr lang="en-US" sz="1600" b="1" dirty="0">
                <a:solidFill>
                  <a:srgbClr val="008000"/>
                </a:solidFill>
                <a:latin typeface="Monaco" pitchFamily="2" charset="77"/>
                <a:cs typeface="Menlo Regular"/>
              </a:rPr>
              <a:t>+threads     </a:t>
            </a:r>
            <a:r>
              <a:rPr lang="en-US" sz="1600" b="1" dirty="0">
                <a:solidFill>
                  <a:srgbClr val="C0504D"/>
                </a:solidFill>
                <a:latin typeface="Monaco" pitchFamily="2" charset="77"/>
                <a:cs typeface="Menlo Regular"/>
              </a:rPr>
              <a:t>+/- build option</a:t>
            </a:r>
            <a:endParaRPr lang="en-US" sz="1600" dirty="0">
              <a:solidFill>
                <a:prstClr val="black"/>
              </a:solidFill>
              <a:latin typeface="Monaco" pitchFamily="2" charset="77"/>
              <a:cs typeface="Menlo Regular"/>
            </a:endParaRPr>
          </a:p>
          <a:p>
            <a:pPr defTabSz="609402">
              <a:lnSpc>
                <a:spcPct val="130000"/>
              </a:lnSpc>
              <a:defRPr/>
            </a:pPr>
            <a:r>
              <a:rPr lang="en-US" sz="1600" b="1" dirty="0">
                <a:solidFill>
                  <a:srgbClr val="03495C"/>
                </a:solidFill>
                <a:latin typeface="Monaco" pitchFamily="2" charset="77"/>
                <a:cs typeface="Menlo Regular"/>
              </a:rPr>
              <a:t>$</a:t>
            </a:r>
            <a:r>
              <a:rPr lang="en-US" sz="1600" b="1" dirty="0">
                <a:solidFill>
                  <a:prstClr val="black"/>
                </a:solidFill>
                <a:latin typeface="Monaco" pitchFamily="2" charset="77"/>
                <a:cs typeface="Menlo Regular"/>
              </a:rPr>
              <a:t> </a:t>
            </a:r>
            <a:r>
              <a:rPr lang="en-US" sz="1600" b="1" dirty="0" err="1">
                <a:solidFill>
                  <a:prstClr val="black"/>
                </a:solidFill>
                <a:latin typeface="Monaco" pitchFamily="2" charset="77"/>
                <a:cs typeface="Menlo Regular"/>
              </a:rPr>
              <a:t>spack</a:t>
            </a:r>
            <a:r>
              <a:rPr lang="en-US" sz="1600" b="1" dirty="0">
                <a:solidFill>
                  <a:prstClr val="black"/>
                </a:solidFill>
                <a:latin typeface="Monaco" pitchFamily="2" charset="77"/>
                <a:cs typeface="Menlo Regular"/>
              </a:rPr>
              <a:t> install </a:t>
            </a:r>
            <a:r>
              <a:rPr lang="en-US" sz="1600" b="1" dirty="0">
                <a:solidFill>
                  <a:srgbClr val="000000"/>
                </a:solidFill>
                <a:latin typeface="Monaco" pitchFamily="2" charset="77"/>
                <a:cs typeface="Menlo Regular"/>
              </a:rPr>
              <a:t>mpileaks</a:t>
            </a:r>
            <a:r>
              <a:rPr lang="en-US" sz="1600" b="1" dirty="0">
                <a:solidFill>
                  <a:srgbClr val="009DD9"/>
                </a:solidFill>
                <a:latin typeface="Monaco" pitchFamily="2" charset="77"/>
                <a:cs typeface="Menlo Regular"/>
              </a:rPr>
              <a:t>@3.3</a:t>
            </a:r>
            <a:r>
              <a:rPr lang="en-US" sz="1600" b="1" dirty="0">
                <a:solidFill>
                  <a:prstClr val="black"/>
                </a:solidFill>
                <a:latin typeface="Monaco" pitchFamily="2" charset="77"/>
                <a:cs typeface="Menlo Regular"/>
              </a:rPr>
              <a:t> </a:t>
            </a:r>
            <a:r>
              <a:rPr lang="en-US" sz="1600" b="1" dirty="0" err="1">
                <a:solidFill>
                  <a:srgbClr val="660066"/>
                </a:solidFill>
                <a:latin typeface="Monaco" pitchFamily="2" charset="77"/>
                <a:cs typeface="Menlo Regular"/>
              </a:rPr>
              <a:t>cppflags</a:t>
            </a:r>
            <a:r>
              <a:rPr lang="en-US" sz="1600" b="1" dirty="0">
                <a:solidFill>
                  <a:srgbClr val="660066"/>
                </a:solidFill>
                <a:latin typeface="Monaco" pitchFamily="2" charset="77"/>
                <a:cs typeface="Menlo Regular"/>
              </a:rPr>
              <a:t>="-O3 –g3" </a:t>
            </a:r>
            <a:r>
              <a:rPr lang="en-US" sz="1600" b="1" dirty="0">
                <a:solidFill>
                  <a:prstClr val="black"/>
                </a:solidFill>
                <a:latin typeface="Monaco" pitchFamily="2" charset="77"/>
                <a:cs typeface="Menlo Regular"/>
              </a:rPr>
              <a:t>     </a:t>
            </a:r>
            <a:r>
              <a:rPr lang="en-US" sz="1600" b="1" dirty="0">
                <a:solidFill>
                  <a:srgbClr val="C0504D"/>
                </a:solidFill>
                <a:latin typeface="Monaco" pitchFamily="2" charset="77"/>
                <a:cs typeface="Menlo Regular"/>
              </a:rPr>
              <a:t>set compiler flags</a:t>
            </a:r>
            <a:endParaRPr lang="en-US" sz="1600" dirty="0">
              <a:solidFill>
                <a:prstClr val="black"/>
              </a:solidFill>
              <a:latin typeface="Monaco" pitchFamily="2" charset="77"/>
              <a:cs typeface="Menlo Regular"/>
            </a:endParaRPr>
          </a:p>
          <a:p>
            <a:pPr defTabSz="609402">
              <a:lnSpc>
                <a:spcPct val="130000"/>
              </a:lnSpc>
              <a:defRPr/>
            </a:pPr>
            <a:r>
              <a:rPr lang="en-US" sz="1600" b="1" dirty="0">
                <a:solidFill>
                  <a:srgbClr val="03495C"/>
                </a:solidFill>
                <a:latin typeface="Monaco" pitchFamily="2" charset="77"/>
                <a:cs typeface="Menlo Regular"/>
              </a:rPr>
              <a:t>$</a:t>
            </a:r>
            <a:r>
              <a:rPr lang="en-US" sz="1600" b="1" dirty="0">
                <a:solidFill>
                  <a:prstClr val="black"/>
                </a:solidFill>
                <a:latin typeface="Monaco" pitchFamily="2" charset="77"/>
                <a:cs typeface="Menlo Regular"/>
              </a:rPr>
              <a:t> </a:t>
            </a:r>
            <a:r>
              <a:rPr lang="en-US" sz="1600" b="1" dirty="0" err="1">
                <a:solidFill>
                  <a:prstClr val="black"/>
                </a:solidFill>
                <a:latin typeface="Monaco" pitchFamily="2" charset="77"/>
                <a:cs typeface="Menlo Regular"/>
              </a:rPr>
              <a:t>spack</a:t>
            </a:r>
            <a:r>
              <a:rPr lang="en-US" sz="1600" b="1" dirty="0">
                <a:solidFill>
                  <a:prstClr val="black"/>
                </a:solidFill>
                <a:latin typeface="Monaco" pitchFamily="2" charset="77"/>
                <a:cs typeface="Menlo Regular"/>
              </a:rPr>
              <a:t> install </a:t>
            </a:r>
            <a:r>
              <a:rPr lang="en-US" sz="1600" b="1" dirty="0">
                <a:solidFill>
                  <a:srgbClr val="000000"/>
                </a:solidFill>
                <a:latin typeface="Monaco" pitchFamily="2" charset="77"/>
                <a:cs typeface="Menlo Regular"/>
              </a:rPr>
              <a:t>mpileaks</a:t>
            </a:r>
            <a:r>
              <a:rPr lang="en-US" sz="1600" b="1" dirty="0">
                <a:solidFill>
                  <a:srgbClr val="009DD9"/>
                </a:solidFill>
                <a:latin typeface="Monaco" pitchFamily="2" charset="77"/>
                <a:cs typeface="Menlo Regular"/>
              </a:rPr>
              <a:t>@3.3</a:t>
            </a:r>
            <a:r>
              <a:rPr lang="en-US" sz="1600" b="1" dirty="0">
                <a:solidFill>
                  <a:prstClr val="black"/>
                </a:solidFill>
                <a:latin typeface="Monaco" pitchFamily="2" charset="77"/>
                <a:cs typeface="Menlo Regular"/>
              </a:rPr>
              <a:t> </a:t>
            </a:r>
            <a:r>
              <a:rPr lang="en-US" sz="1600" b="1" dirty="0">
                <a:solidFill>
                  <a:srgbClr val="F79646">
                    <a:lumMod val="75000"/>
                  </a:srgbClr>
                </a:solidFill>
                <a:latin typeface="Monaco" pitchFamily="2" charset="77"/>
                <a:cs typeface="Menlo Regular"/>
              </a:rPr>
              <a:t>target=zen2</a:t>
            </a:r>
            <a:r>
              <a:rPr lang="en-US" sz="1600" b="1" dirty="0">
                <a:solidFill>
                  <a:prstClr val="black"/>
                </a:solidFill>
                <a:latin typeface="Monaco" pitchFamily="2" charset="77"/>
                <a:cs typeface="Menlo Regular"/>
              </a:rPr>
              <a:t>             </a:t>
            </a:r>
            <a:r>
              <a:rPr lang="en-US" sz="1600" b="1" dirty="0">
                <a:solidFill>
                  <a:srgbClr val="C0504D"/>
                </a:solidFill>
                <a:latin typeface="Monaco" pitchFamily="2" charset="77"/>
                <a:cs typeface="Menlo Regular"/>
              </a:rPr>
              <a:t>set target microarchitecture</a:t>
            </a:r>
            <a:endParaRPr lang="en-US" sz="1600" b="1" dirty="0">
              <a:solidFill>
                <a:prstClr val="black"/>
              </a:solidFill>
              <a:latin typeface="Monaco" pitchFamily="2" charset="77"/>
              <a:cs typeface="Menlo Regular"/>
            </a:endParaRPr>
          </a:p>
          <a:p>
            <a:pPr defTabSz="609402">
              <a:lnSpc>
                <a:spcPct val="130000"/>
              </a:lnSpc>
              <a:defRPr/>
            </a:pPr>
            <a:r>
              <a:rPr lang="en-US" sz="1600" b="1" dirty="0">
                <a:solidFill>
                  <a:srgbClr val="03495C"/>
                </a:solidFill>
                <a:latin typeface="Monaco" pitchFamily="2" charset="77"/>
                <a:cs typeface="Menlo Regular"/>
              </a:rPr>
              <a:t>$</a:t>
            </a:r>
            <a:r>
              <a:rPr lang="en-US" sz="1600" b="1" dirty="0">
                <a:solidFill>
                  <a:prstClr val="black"/>
                </a:solidFill>
                <a:latin typeface="Monaco" pitchFamily="2" charset="77"/>
                <a:cs typeface="Menlo Regular"/>
              </a:rPr>
              <a:t> </a:t>
            </a:r>
            <a:r>
              <a:rPr lang="en-US" sz="1600" b="1" dirty="0" err="1">
                <a:solidFill>
                  <a:prstClr val="black"/>
                </a:solidFill>
                <a:latin typeface="Monaco" pitchFamily="2" charset="77"/>
                <a:cs typeface="Menlo Regular"/>
              </a:rPr>
              <a:t>spack</a:t>
            </a:r>
            <a:r>
              <a:rPr lang="en-US" sz="1600" b="1" dirty="0">
                <a:solidFill>
                  <a:prstClr val="black"/>
                </a:solidFill>
                <a:latin typeface="Monaco" pitchFamily="2" charset="77"/>
                <a:cs typeface="Menlo Regular"/>
              </a:rPr>
              <a:t> install </a:t>
            </a:r>
            <a:r>
              <a:rPr lang="en-US" sz="1600" b="1" dirty="0">
                <a:solidFill>
                  <a:srgbClr val="000000"/>
                </a:solidFill>
                <a:latin typeface="Monaco" pitchFamily="2" charset="77"/>
                <a:cs typeface="Menlo Regular"/>
              </a:rPr>
              <a:t>mpileaks</a:t>
            </a:r>
            <a:r>
              <a:rPr lang="en-US" sz="1600" b="1" dirty="0">
                <a:solidFill>
                  <a:srgbClr val="009DD9"/>
                </a:solidFill>
                <a:latin typeface="Monaco" pitchFamily="2" charset="77"/>
                <a:cs typeface="Menlo Regular"/>
              </a:rPr>
              <a:t>@3.3</a:t>
            </a:r>
            <a:r>
              <a:rPr lang="en-US" sz="1600" b="1" dirty="0">
                <a:solidFill>
                  <a:prstClr val="black"/>
                </a:solidFill>
                <a:latin typeface="Monaco" pitchFamily="2" charset="77"/>
                <a:cs typeface="Menlo Regular"/>
              </a:rPr>
              <a:t> ^mpich</a:t>
            </a:r>
            <a:r>
              <a:rPr lang="en-US" sz="1600" b="1" dirty="0">
                <a:solidFill>
                  <a:srgbClr val="009DD9"/>
                </a:solidFill>
                <a:latin typeface="Monaco" pitchFamily="2" charset="77"/>
                <a:cs typeface="Menlo Regular"/>
              </a:rPr>
              <a:t>@3.2</a:t>
            </a:r>
            <a:r>
              <a:rPr lang="en-US" sz="1600" b="1" dirty="0">
                <a:solidFill>
                  <a:srgbClr val="660066"/>
                </a:solidFill>
                <a:latin typeface="Monaco" pitchFamily="2" charset="77"/>
                <a:cs typeface="Menlo Regular"/>
              </a:rPr>
              <a:t> </a:t>
            </a:r>
            <a:r>
              <a:rPr lang="en-US" sz="1600" b="1" dirty="0">
                <a:solidFill>
                  <a:srgbClr val="D31A17"/>
                </a:solidFill>
                <a:latin typeface="Monaco" pitchFamily="2" charset="77"/>
                <a:cs typeface="Menlo Regular"/>
              </a:rPr>
              <a:t>%gcc@4.9.3</a:t>
            </a:r>
            <a:r>
              <a:rPr lang="en-US" sz="1600" b="1" dirty="0">
                <a:solidFill>
                  <a:srgbClr val="C0504D">
                    <a:lumMod val="75000"/>
                  </a:srgbClr>
                </a:solidFill>
                <a:latin typeface="Monaco" pitchFamily="2" charset="77"/>
                <a:cs typeface="Menlo Regular"/>
              </a:rPr>
              <a:t>   </a:t>
            </a:r>
            <a:r>
              <a:rPr lang="en-US" sz="1600" b="1" dirty="0">
                <a:solidFill>
                  <a:srgbClr val="C0504D"/>
                </a:solidFill>
                <a:latin typeface="Monaco" pitchFamily="2" charset="77"/>
                <a:cs typeface="Menlo Regular"/>
              </a:rPr>
              <a:t>^ dependency information</a:t>
            </a:r>
            <a:endParaRPr lang="en-US" sz="1600" b="1" dirty="0">
              <a:solidFill>
                <a:prstClr val="black"/>
              </a:solidFill>
              <a:latin typeface="Monaco" pitchFamily="2" charset="77"/>
              <a:cs typeface="Menlo Regular"/>
            </a:endParaRPr>
          </a:p>
        </p:txBody>
      </p:sp>
    </p:spTree>
    <p:extLst>
      <p:ext uri="{BB962C8B-B14F-4D97-AF65-F5344CB8AC3E}">
        <p14:creationId xmlns:p14="http://schemas.microsoft.com/office/powerpoint/2010/main" val="3606272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A4DCBF4-A83B-9642-AA45-9D6DB22755AA}"/>
              </a:ext>
            </a:extLst>
          </p:cNvPr>
          <p:cNvSpPr>
            <a:spLocks noGrp="1"/>
          </p:cNvSpPr>
          <p:nvPr>
            <p:ph type="title"/>
          </p:nvPr>
        </p:nvSpPr>
        <p:spPr>
          <a:xfrm>
            <a:off x="233581" y="433096"/>
            <a:ext cx="11758410" cy="564874"/>
          </a:xfrm>
        </p:spPr>
        <p:txBody>
          <a:bodyPr/>
          <a:lstStyle/>
          <a:p>
            <a:r>
              <a:rPr lang="en-US" sz="2666" dirty="0"/>
              <a:t>Spack packages are </a:t>
            </a:r>
            <a:r>
              <a:rPr lang="en-US" sz="2666" i="1" dirty="0"/>
              <a:t>templates</a:t>
            </a:r>
            <a:br>
              <a:rPr lang="en-US" sz="2666" i="1" dirty="0"/>
            </a:br>
            <a:r>
              <a:rPr lang="en-US" sz="2666" dirty="0"/>
              <a:t>They use a simple Python DSL to define how to build</a:t>
            </a:r>
            <a:endParaRPr lang="en-US" sz="2666" i="1" dirty="0"/>
          </a:p>
        </p:txBody>
      </p:sp>
      <p:sp>
        <p:nvSpPr>
          <p:cNvPr id="4" name="Title 2">
            <a:extLst>
              <a:ext uri="{FF2B5EF4-FFF2-40B4-BE49-F238E27FC236}">
                <a16:creationId xmlns:a16="http://schemas.microsoft.com/office/drawing/2014/main" id="{8761242C-0FFB-AC4D-8D25-99E1E99187D4}"/>
              </a:ext>
            </a:extLst>
          </p:cNvPr>
          <p:cNvSpPr txBox="1">
            <a:spLocks/>
          </p:cNvSpPr>
          <p:nvPr/>
        </p:nvSpPr>
        <p:spPr>
          <a:xfrm>
            <a:off x="26764239" y="34576335"/>
            <a:ext cx="10122632" cy="1237885"/>
          </a:xfrm>
          <a:prstGeom prst="rect">
            <a:avLst/>
          </a:prstGeom>
        </p:spPr>
        <p:txBody>
          <a:bodyPr vert="horz" lIns="547424" tIns="273713" rIns="547424" bIns="273713" rtlCol="0" anchor="ctr">
            <a:normAutofit fontScale="25000" lnSpcReduction="20000"/>
          </a:bodyPr>
          <a:lstStyle>
            <a:lvl1pPr algn="ctr" defTabSz="2053377" rtl="0" eaLnBrk="1" latinLnBrk="0" hangingPunct="1">
              <a:spcBef>
                <a:spcPct val="0"/>
              </a:spcBef>
              <a:buNone/>
              <a:defRPr sz="19800" kern="1200">
                <a:solidFill>
                  <a:schemeClr val="tx1"/>
                </a:solidFill>
                <a:latin typeface="+mj-lt"/>
                <a:ea typeface="+mj-ea"/>
                <a:cs typeface="+mj-cs"/>
              </a:defRPr>
            </a:lvl1pPr>
          </a:lstStyle>
          <a:p>
            <a:pPr algn="l"/>
            <a:endParaRPr lang="en-US" sz="26390" b="1" dirty="0"/>
          </a:p>
        </p:txBody>
      </p:sp>
      <p:sp>
        <p:nvSpPr>
          <p:cNvPr id="5" name="Title 2">
            <a:extLst>
              <a:ext uri="{FF2B5EF4-FFF2-40B4-BE49-F238E27FC236}">
                <a16:creationId xmlns:a16="http://schemas.microsoft.com/office/drawing/2014/main" id="{BAE139C0-01D7-1B44-9E07-EF6E71943DB7}"/>
              </a:ext>
            </a:extLst>
          </p:cNvPr>
          <p:cNvSpPr txBox="1">
            <a:spLocks/>
          </p:cNvSpPr>
          <p:nvPr/>
        </p:nvSpPr>
        <p:spPr>
          <a:xfrm>
            <a:off x="26967386" y="34779482"/>
            <a:ext cx="10122632" cy="1237885"/>
          </a:xfrm>
          <a:prstGeom prst="rect">
            <a:avLst/>
          </a:prstGeom>
        </p:spPr>
        <p:txBody>
          <a:bodyPr vert="horz" lIns="547424" tIns="273713" rIns="547424" bIns="273713" rtlCol="0" anchor="ctr">
            <a:normAutofit fontScale="25000" lnSpcReduction="20000"/>
          </a:bodyPr>
          <a:lstStyle>
            <a:lvl1pPr algn="ctr" defTabSz="2053377" rtl="0" eaLnBrk="1" latinLnBrk="0" hangingPunct="1">
              <a:spcBef>
                <a:spcPct val="0"/>
              </a:spcBef>
              <a:buNone/>
              <a:defRPr sz="19800" kern="1200">
                <a:solidFill>
                  <a:schemeClr val="tx1"/>
                </a:solidFill>
                <a:latin typeface="+mj-lt"/>
                <a:ea typeface="+mj-ea"/>
                <a:cs typeface="+mj-cs"/>
              </a:defRPr>
            </a:lvl1pPr>
          </a:lstStyle>
          <a:p>
            <a:pPr algn="l"/>
            <a:endParaRPr lang="en-US" sz="26390" b="1" dirty="0"/>
          </a:p>
        </p:txBody>
      </p:sp>
      <p:sp>
        <p:nvSpPr>
          <p:cNvPr id="7" name="TextBox 6">
            <a:extLst>
              <a:ext uri="{FF2B5EF4-FFF2-40B4-BE49-F238E27FC236}">
                <a16:creationId xmlns:a16="http://schemas.microsoft.com/office/drawing/2014/main" id="{FCB433C9-EF48-524C-A080-08A471B070C2}"/>
              </a:ext>
            </a:extLst>
          </p:cNvPr>
          <p:cNvSpPr txBox="1"/>
          <p:nvPr/>
        </p:nvSpPr>
        <p:spPr>
          <a:xfrm>
            <a:off x="9414439" y="2092851"/>
            <a:ext cx="2242922" cy="318100"/>
          </a:xfrm>
          <a:prstGeom prst="rect">
            <a:avLst/>
          </a:prstGeom>
          <a:noFill/>
        </p:spPr>
        <p:txBody>
          <a:bodyPr wrap="none" rtlCol="0">
            <a:spAutoFit/>
          </a:bodyPr>
          <a:lstStyle/>
          <a:p>
            <a:r>
              <a:rPr lang="en-US" sz="1467" b="1" dirty="0"/>
              <a:t>Metadata</a:t>
            </a:r>
            <a:r>
              <a:rPr lang="en-US" sz="1467" dirty="0"/>
              <a:t> at the class level</a:t>
            </a:r>
          </a:p>
        </p:txBody>
      </p:sp>
      <p:sp>
        <p:nvSpPr>
          <p:cNvPr id="8" name="Left Brace 7">
            <a:extLst>
              <a:ext uri="{FF2B5EF4-FFF2-40B4-BE49-F238E27FC236}">
                <a16:creationId xmlns:a16="http://schemas.microsoft.com/office/drawing/2014/main" id="{88D31F12-A4E2-ED40-B6E6-8F48AD42B852}"/>
              </a:ext>
            </a:extLst>
          </p:cNvPr>
          <p:cNvSpPr/>
          <p:nvPr/>
        </p:nvSpPr>
        <p:spPr>
          <a:xfrm flipH="1">
            <a:off x="8812214" y="1790228"/>
            <a:ext cx="549437" cy="923269"/>
          </a:xfrm>
          <a:prstGeom prst="leftBrace">
            <a:avLst/>
          </a:prstGeom>
          <a:ln w="31750" cmpd="sng"/>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467" dirty="0"/>
          </a:p>
        </p:txBody>
      </p:sp>
      <p:sp>
        <p:nvSpPr>
          <p:cNvPr id="9" name="TextBox 8">
            <a:extLst>
              <a:ext uri="{FF2B5EF4-FFF2-40B4-BE49-F238E27FC236}">
                <a16:creationId xmlns:a16="http://schemas.microsoft.com/office/drawing/2014/main" id="{5D7ECFAE-2AC4-D143-9445-6CD37DCD8B67}"/>
              </a:ext>
            </a:extLst>
          </p:cNvPr>
          <p:cNvSpPr txBox="1"/>
          <p:nvPr/>
        </p:nvSpPr>
        <p:spPr>
          <a:xfrm>
            <a:off x="9441489" y="2861607"/>
            <a:ext cx="2391254" cy="318017"/>
          </a:xfrm>
          <a:prstGeom prst="rect">
            <a:avLst/>
          </a:prstGeom>
          <a:noFill/>
        </p:spPr>
        <p:txBody>
          <a:bodyPr wrap="square" rtlCol="0">
            <a:spAutoFit/>
          </a:bodyPr>
          <a:lstStyle/>
          <a:p>
            <a:r>
              <a:rPr lang="en-US" sz="1467" b="1" dirty="0"/>
              <a:t>Versions</a:t>
            </a:r>
          </a:p>
        </p:txBody>
      </p:sp>
      <p:sp>
        <p:nvSpPr>
          <p:cNvPr id="10" name="Left Brace 9">
            <a:extLst>
              <a:ext uri="{FF2B5EF4-FFF2-40B4-BE49-F238E27FC236}">
                <a16:creationId xmlns:a16="http://schemas.microsoft.com/office/drawing/2014/main" id="{0732543A-59FF-7B4D-A145-90958898E2BF}"/>
              </a:ext>
            </a:extLst>
          </p:cNvPr>
          <p:cNvSpPr/>
          <p:nvPr/>
        </p:nvSpPr>
        <p:spPr>
          <a:xfrm flipH="1">
            <a:off x="8818528" y="2793429"/>
            <a:ext cx="549436" cy="468403"/>
          </a:xfrm>
          <a:prstGeom prst="leftBrace">
            <a:avLst/>
          </a:prstGeom>
          <a:ln w="31750" cmpd="sng"/>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467"/>
          </a:p>
        </p:txBody>
      </p:sp>
      <p:sp>
        <p:nvSpPr>
          <p:cNvPr id="11" name="TextBox 10">
            <a:extLst>
              <a:ext uri="{FF2B5EF4-FFF2-40B4-BE49-F238E27FC236}">
                <a16:creationId xmlns:a16="http://schemas.microsoft.com/office/drawing/2014/main" id="{7A9A57E0-B78D-FC4A-BD81-57D83BBF5CCA}"/>
              </a:ext>
            </a:extLst>
          </p:cNvPr>
          <p:cNvSpPr txBox="1"/>
          <p:nvPr/>
        </p:nvSpPr>
        <p:spPr>
          <a:xfrm>
            <a:off x="9457272" y="4938603"/>
            <a:ext cx="1727717" cy="543867"/>
          </a:xfrm>
          <a:prstGeom prst="rect">
            <a:avLst/>
          </a:prstGeom>
          <a:noFill/>
        </p:spPr>
        <p:txBody>
          <a:bodyPr wrap="none" rtlCol="0">
            <a:spAutoFit/>
          </a:bodyPr>
          <a:lstStyle/>
          <a:p>
            <a:r>
              <a:rPr lang="en-US" sz="1467" b="1" dirty="0"/>
              <a:t>Install logic</a:t>
            </a:r>
            <a:br>
              <a:rPr lang="en-US" sz="1467" b="1" dirty="0"/>
            </a:br>
            <a:r>
              <a:rPr lang="en-US" sz="1467" dirty="0"/>
              <a:t>in instance methods</a:t>
            </a:r>
          </a:p>
        </p:txBody>
      </p:sp>
      <p:sp>
        <p:nvSpPr>
          <p:cNvPr id="12" name="Left Brace 11">
            <a:extLst>
              <a:ext uri="{FF2B5EF4-FFF2-40B4-BE49-F238E27FC236}">
                <a16:creationId xmlns:a16="http://schemas.microsoft.com/office/drawing/2014/main" id="{62F83174-D62E-7142-83D1-396B858E45EC}"/>
              </a:ext>
            </a:extLst>
          </p:cNvPr>
          <p:cNvSpPr/>
          <p:nvPr/>
        </p:nvSpPr>
        <p:spPr>
          <a:xfrm flipH="1">
            <a:off x="8818526" y="4410118"/>
            <a:ext cx="638746" cy="1600696"/>
          </a:xfrm>
          <a:prstGeom prst="leftBrace">
            <a:avLst/>
          </a:prstGeom>
          <a:ln w="31750" cmpd="sng"/>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467"/>
          </a:p>
        </p:txBody>
      </p:sp>
      <p:sp>
        <p:nvSpPr>
          <p:cNvPr id="14" name="TextBox 13">
            <a:extLst>
              <a:ext uri="{FF2B5EF4-FFF2-40B4-BE49-F238E27FC236}">
                <a16:creationId xmlns:a16="http://schemas.microsoft.com/office/drawing/2014/main" id="{6F1D843C-2214-0045-A403-33E45E3D459F}"/>
              </a:ext>
            </a:extLst>
          </p:cNvPr>
          <p:cNvSpPr txBox="1"/>
          <p:nvPr/>
        </p:nvSpPr>
        <p:spPr>
          <a:xfrm>
            <a:off x="9367963" y="3991542"/>
            <a:ext cx="1623008" cy="543867"/>
          </a:xfrm>
          <a:prstGeom prst="rect">
            <a:avLst/>
          </a:prstGeom>
          <a:noFill/>
        </p:spPr>
        <p:txBody>
          <a:bodyPr wrap="none" rtlCol="0">
            <a:spAutoFit/>
          </a:bodyPr>
          <a:lstStyle/>
          <a:p>
            <a:r>
              <a:rPr lang="en-US" sz="1467" b="1" dirty="0"/>
              <a:t>Dependencies</a:t>
            </a:r>
            <a:br>
              <a:rPr lang="en-US" sz="1467" b="1" dirty="0"/>
            </a:br>
            <a:r>
              <a:rPr lang="en-US" sz="1467" dirty="0"/>
              <a:t>(same spec syntax)</a:t>
            </a:r>
          </a:p>
        </p:txBody>
      </p:sp>
      <p:sp>
        <p:nvSpPr>
          <p:cNvPr id="15" name="Left Brace 14">
            <a:extLst>
              <a:ext uri="{FF2B5EF4-FFF2-40B4-BE49-F238E27FC236}">
                <a16:creationId xmlns:a16="http://schemas.microsoft.com/office/drawing/2014/main" id="{93D6B3C2-609E-D94F-8A34-A38A84296450}"/>
              </a:ext>
            </a:extLst>
          </p:cNvPr>
          <p:cNvSpPr/>
          <p:nvPr/>
        </p:nvSpPr>
        <p:spPr>
          <a:xfrm flipH="1">
            <a:off x="8818528" y="3950961"/>
            <a:ext cx="549436" cy="377310"/>
          </a:xfrm>
          <a:prstGeom prst="leftBrace">
            <a:avLst/>
          </a:prstGeom>
          <a:ln w="31750" cmpd="sng"/>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467"/>
          </a:p>
        </p:txBody>
      </p:sp>
      <p:sp>
        <p:nvSpPr>
          <p:cNvPr id="16" name="TextBox 15">
            <a:extLst>
              <a:ext uri="{FF2B5EF4-FFF2-40B4-BE49-F238E27FC236}">
                <a16:creationId xmlns:a16="http://schemas.microsoft.com/office/drawing/2014/main" id="{639BCEDB-DA9A-914E-8D69-4A01766F5D5D}"/>
              </a:ext>
            </a:extLst>
          </p:cNvPr>
          <p:cNvSpPr txBox="1"/>
          <p:nvPr/>
        </p:nvSpPr>
        <p:spPr>
          <a:xfrm>
            <a:off x="8101261" y="64067"/>
            <a:ext cx="4008689" cy="543725"/>
          </a:xfrm>
          <a:prstGeom prst="rect">
            <a:avLst/>
          </a:prstGeom>
          <a:noFill/>
        </p:spPr>
        <p:txBody>
          <a:bodyPr wrap="square" rtlCol="0">
            <a:spAutoFit/>
          </a:bodyPr>
          <a:lstStyle/>
          <a:p>
            <a:pPr algn="r"/>
            <a:r>
              <a:rPr lang="en-US" sz="1467" b="1" dirty="0"/>
              <a:t>Not shown: patches</a:t>
            </a:r>
            <a:r>
              <a:rPr lang="en-US" sz="1467" dirty="0"/>
              <a:t>, </a:t>
            </a:r>
            <a:r>
              <a:rPr lang="en-US" sz="1467" b="1" dirty="0"/>
              <a:t>resources</a:t>
            </a:r>
            <a:r>
              <a:rPr lang="en-US" sz="1467" dirty="0"/>
              <a:t>, </a:t>
            </a:r>
            <a:r>
              <a:rPr lang="en-US" sz="1467" b="1" dirty="0"/>
              <a:t>conflicts</a:t>
            </a:r>
            <a:r>
              <a:rPr lang="en-US" sz="1467" dirty="0"/>
              <a:t>, </a:t>
            </a:r>
            <a:br>
              <a:rPr lang="en-US" sz="1467" dirty="0"/>
            </a:br>
            <a:r>
              <a:rPr lang="en-US" sz="1467" dirty="0"/>
              <a:t>other directives.</a:t>
            </a:r>
          </a:p>
        </p:txBody>
      </p:sp>
      <p:sp>
        <p:nvSpPr>
          <p:cNvPr id="2" name="Rectangle 1">
            <a:extLst>
              <a:ext uri="{FF2B5EF4-FFF2-40B4-BE49-F238E27FC236}">
                <a16:creationId xmlns:a16="http://schemas.microsoft.com/office/drawing/2014/main" id="{D196175D-F0E6-6447-A4CB-80F29007B171}"/>
              </a:ext>
            </a:extLst>
          </p:cNvPr>
          <p:cNvSpPr/>
          <p:nvPr/>
        </p:nvSpPr>
        <p:spPr>
          <a:xfrm>
            <a:off x="233579" y="1175376"/>
            <a:ext cx="8515749" cy="5104042"/>
          </a:xfrm>
          <a:prstGeom prst="rect">
            <a:avLst/>
          </a:prstGeom>
          <a:solidFill>
            <a:schemeClr val="bg1"/>
          </a:solidFill>
          <a:ln>
            <a:solidFill>
              <a:schemeClr val="tx1"/>
            </a:solidFill>
          </a:ln>
        </p:spPr>
        <p:txBody>
          <a:bodyPr wrap="square">
            <a:spAutoFit/>
          </a:bodyPr>
          <a:lstStyle/>
          <a:p>
            <a:r>
              <a:rPr lang="en-US" sz="1051" b="1" dirty="0">
                <a:solidFill>
                  <a:srgbClr val="9B2393"/>
                </a:solidFill>
                <a:latin typeface="Menlo-Bold" panose="020B0609030804020204" pitchFamily="49" charset="0"/>
              </a:rPr>
              <a:t>from</a:t>
            </a:r>
            <a:r>
              <a:rPr lang="en-US" sz="1051" dirty="0">
                <a:solidFill>
                  <a:srgbClr val="000000"/>
                </a:solidFill>
                <a:latin typeface="Menlo-Regular" panose="020B0609030804020204" pitchFamily="49" charset="0"/>
              </a:rPr>
              <a:t> </a:t>
            </a:r>
            <a:r>
              <a:rPr lang="en-US" sz="1051" dirty="0" err="1">
                <a:solidFill>
                  <a:srgbClr val="000000"/>
                </a:solidFill>
                <a:latin typeface="Menlo-Regular" panose="020B0609030804020204" pitchFamily="49" charset="0"/>
              </a:rPr>
              <a:t>spack</a:t>
            </a:r>
            <a:r>
              <a:rPr lang="en-US" sz="1051" dirty="0">
                <a:solidFill>
                  <a:srgbClr val="000000"/>
                </a:solidFill>
                <a:latin typeface="Menlo-Regular" panose="020B0609030804020204" pitchFamily="49" charset="0"/>
              </a:rPr>
              <a:t> </a:t>
            </a:r>
            <a:r>
              <a:rPr lang="en-US" sz="1051" b="1" dirty="0">
                <a:solidFill>
                  <a:srgbClr val="9B2393"/>
                </a:solidFill>
                <a:latin typeface="Menlo-Bold" panose="020B0609030804020204" pitchFamily="49" charset="0"/>
              </a:rPr>
              <a:t>import</a:t>
            </a:r>
            <a:r>
              <a:rPr lang="en-US" sz="1051" dirty="0">
                <a:solidFill>
                  <a:srgbClr val="000000"/>
                </a:solidFill>
                <a:latin typeface="Menlo-Regular" panose="020B0609030804020204" pitchFamily="49" charset="0"/>
              </a:rPr>
              <a:t> *</a:t>
            </a:r>
          </a:p>
          <a:p>
            <a:endParaRPr lang="en-US" sz="1051" b="1" dirty="0">
              <a:solidFill>
                <a:srgbClr val="000000"/>
              </a:solidFill>
              <a:latin typeface="Menlo-Regular" panose="020B0609030804020204" pitchFamily="49" charset="0"/>
            </a:endParaRPr>
          </a:p>
          <a:p>
            <a:r>
              <a:rPr lang="en-US" sz="1051" b="1" dirty="0">
                <a:solidFill>
                  <a:srgbClr val="9B2393"/>
                </a:solidFill>
                <a:latin typeface="Menlo-Bold" panose="020B0609030804020204" pitchFamily="49" charset="0"/>
              </a:rPr>
              <a:t>class</a:t>
            </a:r>
            <a:r>
              <a:rPr lang="en-US" sz="1051" dirty="0">
                <a:solidFill>
                  <a:srgbClr val="000000"/>
                </a:solidFill>
                <a:latin typeface="Menlo-Regular" panose="020B0609030804020204" pitchFamily="49" charset="0"/>
              </a:rPr>
              <a:t> </a:t>
            </a:r>
            <a:r>
              <a:rPr lang="en-US" sz="1051" b="1" dirty="0" err="1">
                <a:solidFill>
                  <a:srgbClr val="000000"/>
                </a:solidFill>
                <a:latin typeface="Menlo-Regular" panose="020B0609030804020204" pitchFamily="49" charset="0"/>
              </a:rPr>
              <a:t>Kripke</a:t>
            </a:r>
            <a:r>
              <a:rPr lang="en-US" sz="1051" dirty="0">
                <a:solidFill>
                  <a:srgbClr val="000000"/>
                </a:solidFill>
                <a:latin typeface="Menlo-Regular" panose="020B0609030804020204" pitchFamily="49" charset="0"/>
              </a:rPr>
              <a:t>(</a:t>
            </a:r>
            <a:r>
              <a:rPr lang="en-US" sz="1051" b="1" dirty="0" err="1">
                <a:solidFill>
                  <a:srgbClr val="000000"/>
                </a:solidFill>
                <a:latin typeface="Menlo-Regular" panose="020B0609030804020204" pitchFamily="49" charset="0"/>
              </a:rPr>
              <a:t>CMakePackage</a:t>
            </a:r>
            <a:r>
              <a:rPr lang="en-US" sz="1051" dirty="0">
                <a:solidFill>
                  <a:srgbClr val="000000"/>
                </a:solidFill>
                <a:latin typeface="Menlo-Regular" panose="020B0609030804020204" pitchFamily="49" charset="0"/>
              </a:rPr>
              <a:t>):</a:t>
            </a:r>
          </a:p>
          <a:p>
            <a:r>
              <a:rPr lang="en-US" sz="1051" dirty="0">
                <a:solidFill>
                  <a:srgbClr val="000000"/>
                </a:solidFill>
                <a:latin typeface="Menlo-Regular" panose="020B0609030804020204" pitchFamily="49" charset="0"/>
              </a:rPr>
              <a:t>    </a:t>
            </a:r>
            <a:r>
              <a:rPr lang="en-US" sz="1051" dirty="0">
                <a:solidFill>
                  <a:srgbClr val="C41A16"/>
                </a:solidFill>
                <a:latin typeface="Menlo-Regular" panose="020B0609030804020204" pitchFamily="49" charset="0"/>
              </a:rPr>
              <a:t>"""</a:t>
            </a:r>
            <a:r>
              <a:rPr lang="en-US" sz="1051" dirty="0" err="1">
                <a:solidFill>
                  <a:srgbClr val="C41A16"/>
                </a:solidFill>
                <a:latin typeface="Menlo-Regular" panose="020B0609030804020204" pitchFamily="49" charset="0"/>
              </a:rPr>
              <a:t>Kripke</a:t>
            </a:r>
            <a:r>
              <a:rPr lang="en-US" sz="1051" dirty="0">
                <a:solidFill>
                  <a:srgbClr val="C41A16"/>
                </a:solidFill>
                <a:latin typeface="Menlo-Regular" panose="020B0609030804020204" pitchFamily="49" charset="0"/>
              </a:rPr>
              <a:t> is a simple, scalable, 3D Sn deterministic particle</a:t>
            </a:r>
          </a:p>
          <a:p>
            <a:r>
              <a:rPr lang="en-US" sz="1051" dirty="0">
                <a:solidFill>
                  <a:srgbClr val="C41A16"/>
                </a:solidFill>
                <a:latin typeface="Menlo-Regular" panose="020B0609030804020204" pitchFamily="49" charset="0"/>
              </a:rPr>
              <a:t>       transport proxy/mini app.</a:t>
            </a:r>
          </a:p>
          <a:p>
            <a:r>
              <a:rPr lang="en-US" sz="1051" dirty="0">
                <a:solidFill>
                  <a:srgbClr val="C41A16"/>
                </a:solidFill>
                <a:latin typeface="Menlo-Regular" panose="020B0609030804020204" pitchFamily="49" charset="0"/>
              </a:rPr>
              <a:t>    """</a:t>
            </a:r>
          </a:p>
          <a:p>
            <a:endParaRPr lang="en-US" sz="1051" dirty="0">
              <a:solidFill>
                <a:srgbClr val="000000"/>
              </a:solidFill>
              <a:latin typeface="Menlo-Regular" panose="020B0609030804020204" pitchFamily="49" charset="0"/>
            </a:endParaRPr>
          </a:p>
          <a:p>
            <a:r>
              <a:rPr lang="en-US" sz="1051" dirty="0">
                <a:solidFill>
                  <a:srgbClr val="000000"/>
                </a:solidFill>
                <a:latin typeface="Menlo-Regular" panose="020B0609030804020204" pitchFamily="49" charset="0"/>
              </a:rPr>
              <a:t>    homepage = </a:t>
            </a:r>
            <a:r>
              <a:rPr lang="en-US" sz="1051" dirty="0">
                <a:solidFill>
                  <a:srgbClr val="C41A16"/>
                </a:solidFill>
                <a:latin typeface="Menlo-Regular" panose="020B0609030804020204" pitchFamily="49" charset="0"/>
              </a:rPr>
              <a:t>"https://</a:t>
            </a:r>
            <a:r>
              <a:rPr lang="en-US" sz="1051" dirty="0" err="1">
                <a:solidFill>
                  <a:srgbClr val="C41A16"/>
                </a:solidFill>
                <a:latin typeface="Menlo-Regular" panose="020B0609030804020204" pitchFamily="49" charset="0"/>
              </a:rPr>
              <a:t>computation.llnl.gov</a:t>
            </a:r>
            <a:r>
              <a:rPr lang="en-US" sz="1051" dirty="0">
                <a:solidFill>
                  <a:srgbClr val="C41A16"/>
                </a:solidFill>
                <a:latin typeface="Menlo-Regular" panose="020B0609030804020204" pitchFamily="49" charset="0"/>
              </a:rPr>
              <a:t>/projects/co-design/</a:t>
            </a:r>
            <a:r>
              <a:rPr lang="en-US" sz="1051" dirty="0" err="1">
                <a:solidFill>
                  <a:srgbClr val="C41A16"/>
                </a:solidFill>
                <a:latin typeface="Menlo-Regular" panose="020B0609030804020204" pitchFamily="49" charset="0"/>
              </a:rPr>
              <a:t>kripke</a:t>
            </a:r>
            <a:r>
              <a:rPr lang="en-US" sz="1051" dirty="0">
                <a:solidFill>
                  <a:srgbClr val="C41A16"/>
                </a:solidFill>
                <a:latin typeface="Menlo-Regular" panose="020B0609030804020204" pitchFamily="49" charset="0"/>
              </a:rPr>
              <a:t>"</a:t>
            </a:r>
          </a:p>
          <a:p>
            <a:r>
              <a:rPr lang="en-US" sz="1051" dirty="0">
                <a:solidFill>
                  <a:srgbClr val="000000"/>
                </a:solidFill>
                <a:latin typeface="Menlo-Regular" panose="020B0609030804020204" pitchFamily="49" charset="0"/>
              </a:rPr>
              <a:t>    </a:t>
            </a:r>
            <a:r>
              <a:rPr lang="en-US" sz="1051" dirty="0" err="1">
                <a:solidFill>
                  <a:srgbClr val="000000"/>
                </a:solidFill>
                <a:latin typeface="Menlo-Regular" panose="020B0609030804020204" pitchFamily="49" charset="0"/>
              </a:rPr>
              <a:t>url</a:t>
            </a:r>
            <a:r>
              <a:rPr lang="en-US" sz="1051" dirty="0">
                <a:solidFill>
                  <a:srgbClr val="000000"/>
                </a:solidFill>
                <a:latin typeface="Menlo-Regular" panose="020B0609030804020204" pitchFamily="49" charset="0"/>
              </a:rPr>
              <a:t>      = </a:t>
            </a:r>
            <a:r>
              <a:rPr lang="en-US" sz="1051" dirty="0">
                <a:solidFill>
                  <a:srgbClr val="C41A16"/>
                </a:solidFill>
                <a:latin typeface="Menlo-Regular" panose="020B0609030804020204" pitchFamily="49" charset="0"/>
              </a:rPr>
              <a:t>"https://computation.llnl.gov/projects/co-design/download/kripke-openmp-1.1.tar.gz"</a:t>
            </a:r>
          </a:p>
          <a:p>
            <a:endParaRPr lang="en-US" sz="1051" dirty="0">
              <a:solidFill>
                <a:srgbClr val="000000"/>
              </a:solidFill>
              <a:latin typeface="Menlo-Regular" panose="020B0609030804020204" pitchFamily="49" charset="0"/>
            </a:endParaRPr>
          </a:p>
          <a:p>
            <a:r>
              <a:rPr lang="en-US" sz="1051" dirty="0">
                <a:solidFill>
                  <a:srgbClr val="000000"/>
                </a:solidFill>
                <a:latin typeface="Menlo-Regular" panose="020B0609030804020204" pitchFamily="49" charset="0"/>
              </a:rPr>
              <a:t>    version(</a:t>
            </a:r>
            <a:r>
              <a:rPr lang="en-US" sz="1051" dirty="0">
                <a:solidFill>
                  <a:srgbClr val="1C00CF"/>
                </a:solidFill>
                <a:latin typeface="Menlo-Regular" panose="020B0609030804020204" pitchFamily="49" charset="0"/>
              </a:rPr>
              <a:t>‘1.2.3’</a:t>
            </a:r>
            <a:r>
              <a:rPr lang="en-US" sz="1051" dirty="0">
                <a:solidFill>
                  <a:srgbClr val="000000"/>
                </a:solidFill>
                <a:latin typeface="Menlo-Regular" panose="020B0609030804020204" pitchFamily="49" charset="0"/>
              </a:rPr>
              <a:t>, sha256=</a:t>
            </a:r>
            <a:r>
              <a:rPr lang="en-US" sz="1051" dirty="0">
                <a:solidFill>
                  <a:srgbClr val="1C00CF"/>
                </a:solidFill>
                <a:latin typeface="Menlo-Regular" panose="020B0609030804020204" pitchFamily="49" charset="0"/>
              </a:rPr>
              <a:t>'3f7f2eef0d1ba5825780d626741eb0b3f026a096048d7ec4794d2a7dfbe2b8a6’</a:t>
            </a:r>
            <a:r>
              <a:rPr lang="en-US" sz="1051" dirty="0">
                <a:solidFill>
                  <a:srgbClr val="000000"/>
                </a:solidFill>
                <a:latin typeface="Menlo-Regular" panose="020B0609030804020204" pitchFamily="49" charset="0"/>
              </a:rPr>
              <a:t>)</a:t>
            </a:r>
          </a:p>
          <a:p>
            <a:r>
              <a:rPr lang="en-US" sz="1051" dirty="0">
                <a:solidFill>
                  <a:srgbClr val="000000"/>
                </a:solidFill>
                <a:latin typeface="Menlo-Regular" panose="020B0609030804020204" pitchFamily="49" charset="0"/>
              </a:rPr>
              <a:t>    version(</a:t>
            </a:r>
            <a:r>
              <a:rPr lang="en-US" sz="1051" dirty="0">
                <a:solidFill>
                  <a:srgbClr val="1C00CF"/>
                </a:solidFill>
                <a:latin typeface="Menlo-Regular" panose="020B0609030804020204" pitchFamily="49" charset="0"/>
              </a:rPr>
              <a:t>‘1.2.2’</a:t>
            </a:r>
            <a:r>
              <a:rPr lang="en-US" sz="1051" dirty="0">
                <a:solidFill>
                  <a:srgbClr val="000000"/>
                </a:solidFill>
                <a:latin typeface="Menlo-Regular" panose="020B0609030804020204" pitchFamily="49" charset="0"/>
              </a:rPr>
              <a:t>, sha256=</a:t>
            </a:r>
            <a:r>
              <a:rPr lang="en-US" sz="1051" dirty="0">
                <a:solidFill>
                  <a:srgbClr val="1C00CF"/>
                </a:solidFill>
                <a:latin typeface="Menlo-Regular" panose="020B0609030804020204" pitchFamily="49" charset="0"/>
              </a:rPr>
              <a:t>'eaf9ddf562416974157b34d00c3a1c880fc5296fce2aa2efa039a86e0976f3a3’</a:t>
            </a:r>
            <a:r>
              <a:rPr lang="en-US" sz="1051" dirty="0">
                <a:solidFill>
                  <a:srgbClr val="000000"/>
                </a:solidFill>
                <a:latin typeface="Menlo-Regular" panose="020B0609030804020204" pitchFamily="49" charset="0"/>
              </a:rPr>
              <a:t>)</a:t>
            </a:r>
          </a:p>
          <a:p>
            <a:r>
              <a:rPr lang="en-US" sz="1051" dirty="0">
                <a:solidFill>
                  <a:srgbClr val="000000"/>
                </a:solidFill>
                <a:latin typeface="Menlo-Regular" panose="020B0609030804020204" pitchFamily="49" charset="0"/>
              </a:rPr>
              <a:t>    version(</a:t>
            </a:r>
            <a:r>
              <a:rPr lang="en-US" sz="1051" dirty="0">
                <a:solidFill>
                  <a:srgbClr val="1C00CF"/>
                </a:solidFill>
                <a:latin typeface="Menlo-Regular" panose="020B0609030804020204" pitchFamily="49" charset="0"/>
              </a:rPr>
              <a:t>'1.1’</a:t>
            </a:r>
            <a:r>
              <a:rPr lang="en-US" sz="1051" dirty="0">
                <a:solidFill>
                  <a:srgbClr val="000000"/>
                </a:solidFill>
                <a:latin typeface="Menlo-Regular" panose="020B0609030804020204" pitchFamily="49" charset="0"/>
              </a:rPr>
              <a:t>, sha256=</a:t>
            </a:r>
            <a:r>
              <a:rPr lang="en-US" sz="1051" dirty="0">
                <a:solidFill>
                  <a:srgbClr val="1C00CF"/>
                </a:solidFill>
                <a:latin typeface="Menlo-Regular" panose="020B0609030804020204" pitchFamily="49" charset="0"/>
              </a:rPr>
              <a:t>'232d74072fc7b848fa2adc8a1bc839ae8fb5f96d50224186601f55554a25f64a’</a:t>
            </a:r>
            <a:r>
              <a:rPr lang="en-US" sz="1051" dirty="0">
                <a:solidFill>
                  <a:srgbClr val="000000"/>
                </a:solidFill>
                <a:latin typeface="Menlo-Regular" panose="020B0609030804020204" pitchFamily="49" charset="0"/>
              </a:rPr>
              <a:t>)</a:t>
            </a:r>
          </a:p>
          <a:p>
            <a:endParaRPr lang="en-US" sz="1051" dirty="0">
              <a:solidFill>
                <a:srgbClr val="000000"/>
              </a:solidFill>
              <a:latin typeface="Menlo-Regular" panose="020B0609030804020204" pitchFamily="49" charset="0"/>
            </a:endParaRPr>
          </a:p>
          <a:p>
            <a:r>
              <a:rPr lang="en-US" sz="1051" dirty="0">
                <a:solidFill>
                  <a:srgbClr val="000000"/>
                </a:solidFill>
                <a:latin typeface="Menlo-Regular" panose="020B0609030804020204" pitchFamily="49" charset="0"/>
              </a:rPr>
              <a:t>    variant(</a:t>
            </a:r>
            <a:r>
              <a:rPr lang="en-US" sz="1051" dirty="0">
                <a:solidFill>
                  <a:srgbClr val="1C00CF"/>
                </a:solidFill>
                <a:latin typeface="Menlo-Regular" panose="020B0609030804020204" pitchFamily="49" charset="0"/>
              </a:rPr>
              <a:t>'</a:t>
            </a:r>
            <a:r>
              <a:rPr lang="en-US" sz="1051" dirty="0" err="1">
                <a:solidFill>
                  <a:srgbClr val="1C00CF"/>
                </a:solidFill>
                <a:latin typeface="Menlo-Regular" panose="020B0609030804020204" pitchFamily="49" charset="0"/>
              </a:rPr>
              <a:t>mpi</a:t>
            </a:r>
            <a:r>
              <a:rPr lang="en-US" sz="1051" dirty="0">
                <a:solidFill>
                  <a:srgbClr val="1C00CF"/>
                </a:solidFill>
                <a:latin typeface="Menlo-Regular" panose="020B0609030804020204" pitchFamily="49" charset="0"/>
              </a:rPr>
              <a:t>'</a:t>
            </a:r>
            <a:r>
              <a:rPr lang="en-US" sz="1051" dirty="0">
                <a:solidFill>
                  <a:srgbClr val="000000"/>
                </a:solidFill>
                <a:latin typeface="Menlo-Regular" panose="020B0609030804020204" pitchFamily="49" charset="0"/>
              </a:rPr>
              <a:t>,    default=True, description=</a:t>
            </a:r>
            <a:r>
              <a:rPr lang="en-US" sz="1051" dirty="0">
                <a:solidFill>
                  <a:srgbClr val="1C00CF"/>
                </a:solidFill>
                <a:latin typeface="Menlo-Regular" panose="020B0609030804020204" pitchFamily="49" charset="0"/>
              </a:rPr>
              <a:t>'Build with MPI.’</a:t>
            </a:r>
            <a:r>
              <a:rPr lang="en-US" sz="1051" dirty="0">
                <a:solidFill>
                  <a:srgbClr val="000000"/>
                </a:solidFill>
                <a:latin typeface="Menlo-Regular" panose="020B0609030804020204" pitchFamily="49" charset="0"/>
              </a:rPr>
              <a:t>)</a:t>
            </a:r>
          </a:p>
          <a:p>
            <a:r>
              <a:rPr lang="en-US" sz="1051" dirty="0">
                <a:solidFill>
                  <a:srgbClr val="000000"/>
                </a:solidFill>
                <a:latin typeface="Menlo-Regular" panose="020B0609030804020204" pitchFamily="49" charset="0"/>
              </a:rPr>
              <a:t>    variant(</a:t>
            </a:r>
            <a:r>
              <a:rPr lang="en-US" sz="1051" dirty="0">
                <a:solidFill>
                  <a:srgbClr val="1C00CF"/>
                </a:solidFill>
                <a:latin typeface="Menlo-Regular" panose="020B0609030804020204" pitchFamily="49" charset="0"/>
              </a:rPr>
              <a:t>'</a:t>
            </a:r>
            <a:r>
              <a:rPr lang="en-US" sz="1051" dirty="0" err="1">
                <a:solidFill>
                  <a:srgbClr val="1C00CF"/>
                </a:solidFill>
                <a:latin typeface="Menlo-Regular" panose="020B0609030804020204" pitchFamily="49" charset="0"/>
              </a:rPr>
              <a:t>openmp</a:t>
            </a:r>
            <a:r>
              <a:rPr lang="en-US" sz="1051" dirty="0">
                <a:solidFill>
                  <a:srgbClr val="1C00CF"/>
                </a:solidFill>
                <a:latin typeface="Menlo-Regular" panose="020B0609030804020204" pitchFamily="49" charset="0"/>
              </a:rPr>
              <a:t>'</a:t>
            </a:r>
            <a:r>
              <a:rPr lang="en-US" sz="1051" dirty="0">
                <a:solidFill>
                  <a:srgbClr val="000000"/>
                </a:solidFill>
                <a:latin typeface="Menlo-Regular" panose="020B0609030804020204" pitchFamily="49" charset="0"/>
              </a:rPr>
              <a:t>, default=True, description=</a:t>
            </a:r>
            <a:r>
              <a:rPr lang="en-US" sz="1051" dirty="0">
                <a:solidFill>
                  <a:srgbClr val="1C00CF"/>
                </a:solidFill>
                <a:latin typeface="Menlo-Regular" panose="020B0609030804020204" pitchFamily="49" charset="0"/>
              </a:rPr>
              <a:t>'Build with OpenMP enabled.’</a:t>
            </a:r>
            <a:r>
              <a:rPr lang="en-US" sz="1051" dirty="0">
                <a:solidFill>
                  <a:srgbClr val="000000"/>
                </a:solidFill>
                <a:latin typeface="Menlo-Regular" panose="020B0609030804020204" pitchFamily="49" charset="0"/>
              </a:rPr>
              <a:t>)</a:t>
            </a:r>
          </a:p>
          <a:p>
            <a:endParaRPr lang="en-US" sz="1051" dirty="0">
              <a:solidFill>
                <a:srgbClr val="000000"/>
              </a:solidFill>
              <a:latin typeface="Menlo-Regular" panose="020B0609030804020204" pitchFamily="49" charset="0"/>
            </a:endParaRPr>
          </a:p>
          <a:p>
            <a:r>
              <a:rPr lang="en-US" sz="1051" dirty="0">
                <a:solidFill>
                  <a:srgbClr val="000000"/>
                </a:solidFill>
                <a:latin typeface="Menlo-Regular" panose="020B0609030804020204" pitchFamily="49" charset="0"/>
              </a:rPr>
              <a:t>    </a:t>
            </a:r>
            <a:r>
              <a:rPr lang="en-US" sz="1051" dirty="0" err="1">
                <a:solidFill>
                  <a:srgbClr val="000000"/>
                </a:solidFill>
                <a:latin typeface="Menlo-Regular" panose="020B0609030804020204" pitchFamily="49" charset="0"/>
              </a:rPr>
              <a:t>depends_on</a:t>
            </a:r>
            <a:r>
              <a:rPr lang="en-US" sz="1051" dirty="0">
                <a:solidFill>
                  <a:srgbClr val="000000"/>
                </a:solidFill>
                <a:latin typeface="Menlo-Regular" panose="020B0609030804020204" pitchFamily="49" charset="0"/>
              </a:rPr>
              <a:t>(</a:t>
            </a:r>
            <a:r>
              <a:rPr lang="en-US" sz="1051" dirty="0">
                <a:solidFill>
                  <a:srgbClr val="1C00CF"/>
                </a:solidFill>
                <a:latin typeface="Menlo-Regular" panose="020B0609030804020204" pitchFamily="49" charset="0"/>
              </a:rPr>
              <a:t>'</a:t>
            </a:r>
            <a:r>
              <a:rPr lang="en-US" sz="1051" dirty="0" err="1">
                <a:solidFill>
                  <a:srgbClr val="1C00CF"/>
                </a:solidFill>
                <a:latin typeface="Menlo-Regular" panose="020B0609030804020204" pitchFamily="49" charset="0"/>
              </a:rPr>
              <a:t>mpi</a:t>
            </a:r>
            <a:r>
              <a:rPr lang="en-US" sz="1051" dirty="0">
                <a:solidFill>
                  <a:srgbClr val="1C00CF"/>
                </a:solidFill>
                <a:latin typeface="Menlo-Regular" panose="020B0609030804020204" pitchFamily="49" charset="0"/>
              </a:rPr>
              <a:t>'</a:t>
            </a:r>
            <a:r>
              <a:rPr lang="en-US" sz="1051" dirty="0">
                <a:solidFill>
                  <a:srgbClr val="000000"/>
                </a:solidFill>
                <a:latin typeface="Menlo-Regular" panose="020B0609030804020204" pitchFamily="49" charset="0"/>
              </a:rPr>
              <a:t>, when=</a:t>
            </a:r>
            <a:r>
              <a:rPr lang="en-US" sz="1051" dirty="0">
                <a:solidFill>
                  <a:srgbClr val="1C00CF"/>
                </a:solidFill>
                <a:latin typeface="Menlo-Regular" panose="020B0609030804020204" pitchFamily="49" charset="0"/>
              </a:rPr>
              <a:t>'+</a:t>
            </a:r>
            <a:r>
              <a:rPr lang="en-US" sz="1051" dirty="0" err="1">
                <a:solidFill>
                  <a:srgbClr val="1C00CF"/>
                </a:solidFill>
                <a:latin typeface="Menlo-Regular" panose="020B0609030804020204" pitchFamily="49" charset="0"/>
              </a:rPr>
              <a:t>mpi</a:t>
            </a:r>
            <a:r>
              <a:rPr lang="en-US" sz="1051" dirty="0">
                <a:solidFill>
                  <a:srgbClr val="1C00CF"/>
                </a:solidFill>
                <a:latin typeface="Menlo-Regular" panose="020B0609030804020204" pitchFamily="49" charset="0"/>
              </a:rPr>
              <a:t>’</a:t>
            </a:r>
            <a:r>
              <a:rPr lang="en-US" sz="1051" dirty="0">
                <a:solidFill>
                  <a:srgbClr val="000000"/>
                </a:solidFill>
                <a:latin typeface="Menlo-Regular" panose="020B0609030804020204" pitchFamily="49" charset="0"/>
              </a:rPr>
              <a:t>)</a:t>
            </a:r>
          </a:p>
          <a:p>
            <a:r>
              <a:rPr lang="en-US" sz="1051" dirty="0">
                <a:solidFill>
                  <a:srgbClr val="000000"/>
                </a:solidFill>
                <a:latin typeface="Menlo-Regular" panose="020B0609030804020204" pitchFamily="49" charset="0"/>
              </a:rPr>
              <a:t>    </a:t>
            </a:r>
            <a:r>
              <a:rPr lang="en-US" sz="1051" dirty="0" err="1">
                <a:solidFill>
                  <a:srgbClr val="000000"/>
                </a:solidFill>
                <a:latin typeface="Menlo-Regular" panose="020B0609030804020204" pitchFamily="49" charset="0"/>
              </a:rPr>
              <a:t>depends_on</a:t>
            </a:r>
            <a:r>
              <a:rPr lang="en-US" sz="1051" dirty="0">
                <a:solidFill>
                  <a:srgbClr val="000000"/>
                </a:solidFill>
                <a:latin typeface="Menlo-Regular" panose="020B0609030804020204" pitchFamily="49" charset="0"/>
              </a:rPr>
              <a:t>(</a:t>
            </a:r>
            <a:r>
              <a:rPr lang="en-US" sz="1051" dirty="0">
                <a:solidFill>
                  <a:srgbClr val="1C00CF"/>
                </a:solidFill>
                <a:latin typeface="Menlo-Regular" panose="020B0609030804020204" pitchFamily="49" charset="0"/>
              </a:rPr>
              <a:t>'cmake@3.0:'</a:t>
            </a:r>
            <a:r>
              <a:rPr lang="en-US" sz="1051" dirty="0">
                <a:solidFill>
                  <a:srgbClr val="000000"/>
                </a:solidFill>
                <a:latin typeface="Menlo-Regular" panose="020B0609030804020204" pitchFamily="49" charset="0"/>
              </a:rPr>
              <a:t>, type=</a:t>
            </a:r>
            <a:r>
              <a:rPr lang="en-US" sz="1051" dirty="0">
                <a:solidFill>
                  <a:srgbClr val="1C00CF"/>
                </a:solidFill>
                <a:latin typeface="Menlo-Regular" panose="020B0609030804020204" pitchFamily="49" charset="0"/>
              </a:rPr>
              <a:t>'build’</a:t>
            </a:r>
            <a:r>
              <a:rPr lang="en-US" sz="1051" dirty="0">
                <a:solidFill>
                  <a:srgbClr val="000000"/>
                </a:solidFill>
                <a:latin typeface="Menlo-Regular" panose="020B0609030804020204" pitchFamily="49" charset="0"/>
              </a:rPr>
              <a:t>)</a:t>
            </a:r>
          </a:p>
          <a:p>
            <a:endParaRPr lang="en-US" sz="1051" dirty="0">
              <a:solidFill>
                <a:srgbClr val="000000"/>
              </a:solidFill>
              <a:latin typeface="Menlo-Regular" panose="020B0609030804020204" pitchFamily="49" charset="0"/>
            </a:endParaRPr>
          </a:p>
          <a:p>
            <a:r>
              <a:rPr lang="en-US" sz="1051" dirty="0">
                <a:solidFill>
                  <a:srgbClr val="000000"/>
                </a:solidFill>
                <a:latin typeface="Menlo-Regular" panose="020B0609030804020204" pitchFamily="49" charset="0"/>
              </a:rPr>
              <a:t>    </a:t>
            </a:r>
            <a:r>
              <a:rPr lang="en-US" sz="1051" b="1" dirty="0">
                <a:solidFill>
                  <a:srgbClr val="9B2393"/>
                </a:solidFill>
                <a:latin typeface="Menlo-Bold" panose="020B0609030804020204" pitchFamily="49" charset="0"/>
              </a:rPr>
              <a:t>def</a:t>
            </a:r>
            <a:r>
              <a:rPr lang="en-US" sz="1051" dirty="0">
                <a:solidFill>
                  <a:srgbClr val="000000"/>
                </a:solidFill>
                <a:latin typeface="Menlo-Regular" panose="020B0609030804020204" pitchFamily="49" charset="0"/>
              </a:rPr>
              <a:t> </a:t>
            </a:r>
            <a:r>
              <a:rPr lang="en-US" sz="1051" b="1" dirty="0" err="1">
                <a:solidFill>
                  <a:srgbClr val="000000"/>
                </a:solidFill>
                <a:latin typeface="Menlo-Regular" panose="020B0609030804020204" pitchFamily="49" charset="0"/>
              </a:rPr>
              <a:t>cmake_args</a:t>
            </a:r>
            <a:r>
              <a:rPr lang="en-US" sz="1051" dirty="0">
                <a:solidFill>
                  <a:srgbClr val="000000"/>
                </a:solidFill>
                <a:latin typeface="Menlo-Regular" panose="020B0609030804020204" pitchFamily="49" charset="0"/>
              </a:rPr>
              <a:t>(self):</a:t>
            </a:r>
          </a:p>
          <a:p>
            <a:r>
              <a:rPr lang="en-US" sz="1051" b="1" dirty="0">
                <a:solidFill>
                  <a:srgbClr val="9B2393"/>
                </a:solidFill>
                <a:latin typeface="Menlo-Bold" panose="020B0609030804020204" pitchFamily="49" charset="0"/>
              </a:rPr>
              <a:t>        return</a:t>
            </a:r>
            <a:r>
              <a:rPr lang="en-US" sz="1051" dirty="0">
                <a:solidFill>
                  <a:srgbClr val="000000"/>
                </a:solidFill>
                <a:latin typeface="Menlo-Regular" panose="020B0609030804020204" pitchFamily="49" charset="0"/>
              </a:rPr>
              <a:t> [</a:t>
            </a:r>
          </a:p>
          <a:p>
            <a:r>
              <a:rPr lang="en-US" sz="1051" dirty="0">
                <a:solidFill>
                  <a:srgbClr val="000000"/>
                </a:solidFill>
                <a:latin typeface="Menlo-Regular" panose="020B0609030804020204" pitchFamily="49" charset="0"/>
              </a:rPr>
              <a:t>            </a:t>
            </a:r>
            <a:r>
              <a:rPr lang="en-US" sz="1051" dirty="0">
                <a:solidFill>
                  <a:srgbClr val="1C00CF"/>
                </a:solidFill>
                <a:latin typeface="Menlo-Regular" panose="020B0609030804020204" pitchFamily="49" charset="0"/>
              </a:rPr>
              <a:t>'-DENABLE_OPENMP=%s’</a:t>
            </a:r>
            <a:r>
              <a:rPr lang="en-US" sz="1051" dirty="0">
                <a:solidFill>
                  <a:srgbClr val="000000"/>
                </a:solidFill>
                <a:latin typeface="Menlo-Regular" panose="020B0609030804020204" pitchFamily="49" charset="0"/>
              </a:rPr>
              <a:t> % (</a:t>
            </a:r>
            <a:r>
              <a:rPr lang="en-US" sz="1051" dirty="0">
                <a:solidFill>
                  <a:srgbClr val="1C00CF"/>
                </a:solidFill>
                <a:latin typeface="Menlo-Regular" panose="020B0609030804020204" pitchFamily="49" charset="0"/>
              </a:rPr>
              <a:t>'+</a:t>
            </a:r>
            <a:r>
              <a:rPr lang="en-US" sz="1051" dirty="0" err="1">
                <a:solidFill>
                  <a:srgbClr val="1C00CF"/>
                </a:solidFill>
                <a:latin typeface="Menlo-Regular" panose="020B0609030804020204" pitchFamily="49" charset="0"/>
              </a:rPr>
              <a:t>openmp</a:t>
            </a:r>
            <a:r>
              <a:rPr lang="en-US" sz="1051" dirty="0">
                <a:solidFill>
                  <a:srgbClr val="1C00CF"/>
                </a:solidFill>
                <a:latin typeface="Menlo-Regular" panose="020B0609030804020204" pitchFamily="49" charset="0"/>
              </a:rPr>
              <a:t>’ in </a:t>
            </a:r>
            <a:r>
              <a:rPr lang="en-US" sz="1051" dirty="0" err="1">
                <a:solidFill>
                  <a:srgbClr val="000000"/>
                </a:solidFill>
                <a:latin typeface="Menlo-Regular" panose="020B0609030804020204" pitchFamily="49" charset="0"/>
              </a:rPr>
              <a:t>self.spec</a:t>
            </a:r>
            <a:r>
              <a:rPr lang="en-US" sz="1051" dirty="0">
                <a:solidFill>
                  <a:srgbClr val="000000"/>
                </a:solidFill>
                <a:latin typeface="Menlo-Regular" panose="020B0609030804020204" pitchFamily="49" charset="0"/>
              </a:rPr>
              <a:t>),</a:t>
            </a:r>
          </a:p>
          <a:p>
            <a:r>
              <a:rPr lang="en-US" sz="1051" dirty="0">
                <a:solidFill>
                  <a:srgbClr val="000000"/>
                </a:solidFill>
                <a:latin typeface="Menlo-Regular" panose="020B0609030804020204" pitchFamily="49" charset="0"/>
              </a:rPr>
              <a:t>            </a:t>
            </a:r>
            <a:r>
              <a:rPr lang="en-US" sz="1051" dirty="0">
                <a:solidFill>
                  <a:srgbClr val="1C00CF"/>
                </a:solidFill>
                <a:latin typeface="Menlo-Regular" panose="020B0609030804020204" pitchFamily="49" charset="0"/>
              </a:rPr>
              <a:t>'-DENABLE_MPI=%s'</a:t>
            </a:r>
            <a:r>
              <a:rPr lang="en-US" sz="1051" dirty="0">
                <a:solidFill>
                  <a:srgbClr val="000000"/>
                </a:solidFill>
                <a:latin typeface="Menlo-Regular" panose="020B0609030804020204" pitchFamily="49" charset="0"/>
              </a:rPr>
              <a:t> % (</a:t>
            </a:r>
            <a:r>
              <a:rPr lang="en-US" sz="1051" dirty="0">
                <a:solidFill>
                  <a:srgbClr val="1C00CF"/>
                </a:solidFill>
                <a:latin typeface="Menlo-Regular" panose="020B0609030804020204" pitchFamily="49" charset="0"/>
              </a:rPr>
              <a:t>'+</a:t>
            </a:r>
            <a:r>
              <a:rPr lang="en-US" sz="1051" dirty="0" err="1">
                <a:solidFill>
                  <a:srgbClr val="1C00CF"/>
                </a:solidFill>
                <a:latin typeface="Menlo-Regular" panose="020B0609030804020204" pitchFamily="49" charset="0"/>
              </a:rPr>
              <a:t>mpi</a:t>
            </a:r>
            <a:r>
              <a:rPr lang="en-US" sz="1051" dirty="0">
                <a:solidFill>
                  <a:srgbClr val="1C00CF"/>
                </a:solidFill>
                <a:latin typeface="Menlo-Regular" panose="020B0609030804020204" pitchFamily="49" charset="0"/>
              </a:rPr>
              <a:t>’ in </a:t>
            </a:r>
            <a:r>
              <a:rPr lang="en-US" sz="1051" dirty="0" err="1">
                <a:solidFill>
                  <a:srgbClr val="000000"/>
                </a:solidFill>
                <a:latin typeface="Menlo-Regular" panose="020B0609030804020204" pitchFamily="49" charset="0"/>
              </a:rPr>
              <a:t>self.spec</a:t>
            </a:r>
            <a:r>
              <a:rPr lang="en-US" sz="1051" dirty="0">
                <a:solidFill>
                  <a:srgbClr val="000000"/>
                </a:solidFill>
                <a:latin typeface="Menlo-Regular" panose="020B0609030804020204" pitchFamily="49" charset="0"/>
              </a:rPr>
              <a:t>),</a:t>
            </a:r>
          </a:p>
          <a:p>
            <a:r>
              <a:rPr lang="en-US" sz="1051" dirty="0">
                <a:solidFill>
                  <a:srgbClr val="000000"/>
                </a:solidFill>
                <a:latin typeface="Menlo-Regular" panose="020B0609030804020204" pitchFamily="49" charset="0"/>
              </a:rPr>
              <a:t>        ]</a:t>
            </a:r>
          </a:p>
          <a:p>
            <a:endParaRPr lang="en-US" sz="1051" dirty="0">
              <a:solidFill>
                <a:srgbClr val="000000"/>
              </a:solidFill>
              <a:latin typeface="Menlo-Regular" panose="020B0609030804020204" pitchFamily="49" charset="0"/>
            </a:endParaRPr>
          </a:p>
          <a:p>
            <a:r>
              <a:rPr lang="en-US" sz="1051" dirty="0">
                <a:solidFill>
                  <a:srgbClr val="000000"/>
                </a:solidFill>
                <a:latin typeface="Menlo-Regular" panose="020B0609030804020204" pitchFamily="49" charset="0"/>
              </a:rPr>
              <a:t>    </a:t>
            </a:r>
            <a:r>
              <a:rPr lang="en-US" sz="1051" b="1" dirty="0">
                <a:solidFill>
                  <a:srgbClr val="9B2393"/>
                </a:solidFill>
                <a:latin typeface="Menlo-Bold" panose="020B0609030804020204" pitchFamily="49" charset="0"/>
              </a:rPr>
              <a:t>def</a:t>
            </a:r>
            <a:r>
              <a:rPr lang="en-US" sz="1051" dirty="0">
                <a:solidFill>
                  <a:srgbClr val="000000"/>
                </a:solidFill>
                <a:latin typeface="Menlo-Regular" panose="020B0609030804020204" pitchFamily="49" charset="0"/>
              </a:rPr>
              <a:t> </a:t>
            </a:r>
            <a:r>
              <a:rPr lang="en-US" sz="1051" b="1" dirty="0">
                <a:solidFill>
                  <a:srgbClr val="000000"/>
                </a:solidFill>
                <a:latin typeface="Menlo-Regular" panose="020B0609030804020204" pitchFamily="49" charset="0"/>
              </a:rPr>
              <a:t>install</a:t>
            </a:r>
            <a:r>
              <a:rPr lang="en-US" sz="1051" dirty="0">
                <a:solidFill>
                  <a:srgbClr val="000000"/>
                </a:solidFill>
                <a:latin typeface="Menlo-Regular" panose="020B0609030804020204" pitchFamily="49" charset="0"/>
              </a:rPr>
              <a:t>(self, spec, prefix):</a:t>
            </a:r>
          </a:p>
          <a:p>
            <a:r>
              <a:rPr lang="en-US" sz="1051" dirty="0">
                <a:solidFill>
                  <a:srgbClr val="000000"/>
                </a:solidFill>
                <a:latin typeface="Menlo-Regular" panose="020B0609030804020204" pitchFamily="49" charset="0"/>
              </a:rPr>
              <a:t>        </a:t>
            </a:r>
            <a:r>
              <a:rPr lang="en-US" sz="1051" i="1" dirty="0">
                <a:solidFill>
                  <a:srgbClr val="536579"/>
                </a:solidFill>
                <a:latin typeface="Menlo-Italic" panose="020B0609030804020204" pitchFamily="49" charset="0"/>
              </a:rPr>
              <a:t># </a:t>
            </a:r>
            <a:r>
              <a:rPr lang="en-US" sz="1051" i="1" dirty="0" err="1">
                <a:solidFill>
                  <a:srgbClr val="536579"/>
                </a:solidFill>
                <a:latin typeface="Menlo-Italic" panose="020B0609030804020204" pitchFamily="49" charset="0"/>
              </a:rPr>
              <a:t>Kripke</a:t>
            </a:r>
            <a:r>
              <a:rPr lang="en-US" sz="1051" i="1" dirty="0">
                <a:solidFill>
                  <a:srgbClr val="536579"/>
                </a:solidFill>
                <a:latin typeface="Menlo-Italic" panose="020B0609030804020204" pitchFamily="49" charset="0"/>
              </a:rPr>
              <a:t> does not provide install target, so we have to copy</a:t>
            </a:r>
          </a:p>
          <a:p>
            <a:r>
              <a:rPr lang="en-US" sz="1051" dirty="0">
                <a:solidFill>
                  <a:srgbClr val="000000"/>
                </a:solidFill>
                <a:latin typeface="Menlo-Regular" panose="020B0609030804020204" pitchFamily="49" charset="0"/>
              </a:rPr>
              <a:t>        </a:t>
            </a:r>
            <a:r>
              <a:rPr lang="en-US" sz="1051" i="1" dirty="0">
                <a:solidFill>
                  <a:srgbClr val="536579"/>
                </a:solidFill>
                <a:latin typeface="Menlo-Italic" panose="020B0609030804020204" pitchFamily="49" charset="0"/>
              </a:rPr>
              <a:t># things into place.</a:t>
            </a:r>
          </a:p>
          <a:p>
            <a:r>
              <a:rPr lang="en-US" sz="1051" dirty="0">
                <a:solidFill>
                  <a:srgbClr val="000000"/>
                </a:solidFill>
                <a:latin typeface="Menlo-Regular" panose="020B0609030804020204" pitchFamily="49" charset="0"/>
              </a:rPr>
              <a:t>        </a:t>
            </a:r>
            <a:r>
              <a:rPr lang="en-US" sz="1051" dirty="0" err="1">
                <a:solidFill>
                  <a:srgbClr val="000000"/>
                </a:solidFill>
                <a:latin typeface="Menlo-Regular" panose="020B0609030804020204" pitchFamily="49" charset="0"/>
              </a:rPr>
              <a:t>mkdirp</a:t>
            </a:r>
            <a:r>
              <a:rPr lang="en-US" sz="1051" dirty="0">
                <a:solidFill>
                  <a:srgbClr val="000000"/>
                </a:solidFill>
                <a:latin typeface="Menlo-Regular" panose="020B0609030804020204" pitchFamily="49" charset="0"/>
              </a:rPr>
              <a:t>(</a:t>
            </a:r>
            <a:r>
              <a:rPr lang="en-US" sz="1051" dirty="0" err="1">
                <a:solidFill>
                  <a:srgbClr val="000000"/>
                </a:solidFill>
                <a:latin typeface="Menlo-Regular" panose="020B0609030804020204" pitchFamily="49" charset="0"/>
              </a:rPr>
              <a:t>prefix.bin</a:t>
            </a:r>
            <a:r>
              <a:rPr lang="en-US" sz="1051" dirty="0">
                <a:solidFill>
                  <a:srgbClr val="000000"/>
                </a:solidFill>
                <a:latin typeface="Menlo-Regular" panose="020B0609030804020204" pitchFamily="49" charset="0"/>
              </a:rPr>
              <a:t>)</a:t>
            </a:r>
          </a:p>
          <a:p>
            <a:r>
              <a:rPr lang="en-US" sz="1051" dirty="0">
                <a:solidFill>
                  <a:srgbClr val="000000"/>
                </a:solidFill>
                <a:latin typeface="Menlo-Regular" panose="020B0609030804020204" pitchFamily="49" charset="0"/>
              </a:rPr>
              <a:t>        install(</a:t>
            </a:r>
            <a:r>
              <a:rPr lang="en-US" sz="1051" dirty="0">
                <a:solidFill>
                  <a:srgbClr val="1C00CF"/>
                </a:solidFill>
                <a:latin typeface="Menlo-Regular" panose="020B0609030804020204" pitchFamily="49" charset="0"/>
              </a:rPr>
              <a:t>'../</a:t>
            </a:r>
            <a:r>
              <a:rPr lang="en-US" sz="1051" dirty="0" err="1">
                <a:solidFill>
                  <a:srgbClr val="1C00CF"/>
                </a:solidFill>
                <a:latin typeface="Menlo-Regular" panose="020B0609030804020204" pitchFamily="49" charset="0"/>
              </a:rPr>
              <a:t>spack</a:t>
            </a:r>
            <a:r>
              <a:rPr lang="en-US" sz="1051" dirty="0">
                <a:solidFill>
                  <a:srgbClr val="1C00CF"/>
                </a:solidFill>
                <a:latin typeface="Menlo-Regular" panose="020B0609030804020204" pitchFamily="49" charset="0"/>
              </a:rPr>
              <a:t>-build/</a:t>
            </a:r>
            <a:r>
              <a:rPr lang="en-US" sz="1051" dirty="0" err="1">
                <a:solidFill>
                  <a:srgbClr val="1C00CF"/>
                </a:solidFill>
                <a:latin typeface="Menlo-Regular" panose="020B0609030804020204" pitchFamily="49" charset="0"/>
              </a:rPr>
              <a:t>kripke</a:t>
            </a:r>
            <a:r>
              <a:rPr lang="en-US" sz="1051" dirty="0">
                <a:solidFill>
                  <a:srgbClr val="1C00CF"/>
                </a:solidFill>
                <a:latin typeface="Menlo-Regular" panose="020B0609030804020204" pitchFamily="49" charset="0"/>
              </a:rPr>
              <a:t>'</a:t>
            </a:r>
            <a:r>
              <a:rPr lang="en-US" sz="1051" dirty="0">
                <a:solidFill>
                  <a:srgbClr val="000000"/>
                </a:solidFill>
                <a:latin typeface="Menlo-Regular" panose="020B0609030804020204" pitchFamily="49" charset="0"/>
              </a:rPr>
              <a:t>, </a:t>
            </a:r>
            <a:r>
              <a:rPr lang="en-US" sz="1051" dirty="0" err="1">
                <a:solidFill>
                  <a:srgbClr val="000000"/>
                </a:solidFill>
                <a:latin typeface="Menlo-Regular" panose="020B0609030804020204" pitchFamily="49" charset="0"/>
              </a:rPr>
              <a:t>prefix.bin</a:t>
            </a:r>
            <a:r>
              <a:rPr lang="en-US" sz="1051" dirty="0">
                <a:solidFill>
                  <a:srgbClr val="000000"/>
                </a:solidFill>
                <a:latin typeface="Menlo-Regular" panose="020B0609030804020204" pitchFamily="49" charset="0"/>
              </a:rPr>
              <a:t>)</a:t>
            </a:r>
            <a:endParaRPr lang="en-US" sz="1051" dirty="0"/>
          </a:p>
        </p:txBody>
      </p:sp>
      <p:sp>
        <p:nvSpPr>
          <p:cNvPr id="19" name="Left Brace 18">
            <a:extLst>
              <a:ext uri="{FF2B5EF4-FFF2-40B4-BE49-F238E27FC236}">
                <a16:creationId xmlns:a16="http://schemas.microsoft.com/office/drawing/2014/main" id="{FA8A59CE-5BBF-A24E-B7E6-AF670191AFDA}"/>
              </a:ext>
            </a:extLst>
          </p:cNvPr>
          <p:cNvSpPr/>
          <p:nvPr/>
        </p:nvSpPr>
        <p:spPr>
          <a:xfrm flipH="1">
            <a:off x="8812214" y="1426085"/>
            <a:ext cx="549437" cy="247545"/>
          </a:xfrm>
          <a:prstGeom prst="leftBrace">
            <a:avLst/>
          </a:prstGeom>
          <a:ln w="31750" cmpd="sng"/>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467" dirty="0"/>
          </a:p>
        </p:txBody>
      </p:sp>
      <p:sp>
        <p:nvSpPr>
          <p:cNvPr id="20" name="TextBox 19">
            <a:extLst>
              <a:ext uri="{FF2B5EF4-FFF2-40B4-BE49-F238E27FC236}">
                <a16:creationId xmlns:a16="http://schemas.microsoft.com/office/drawing/2014/main" id="{AB5DFD86-D0B7-8841-8C6D-AFD22E4BF568}"/>
              </a:ext>
            </a:extLst>
          </p:cNvPr>
          <p:cNvSpPr txBox="1"/>
          <p:nvPr/>
        </p:nvSpPr>
        <p:spPr>
          <a:xfrm>
            <a:off x="9412447" y="1393282"/>
            <a:ext cx="1465786" cy="543867"/>
          </a:xfrm>
          <a:prstGeom prst="rect">
            <a:avLst/>
          </a:prstGeom>
          <a:noFill/>
        </p:spPr>
        <p:txBody>
          <a:bodyPr wrap="none" rtlCol="0">
            <a:spAutoFit/>
          </a:bodyPr>
          <a:lstStyle/>
          <a:p>
            <a:r>
              <a:rPr lang="en-US" sz="1467" b="1" dirty="0"/>
              <a:t>Base package</a:t>
            </a:r>
          </a:p>
          <a:p>
            <a:r>
              <a:rPr lang="en-US" sz="1467" dirty="0"/>
              <a:t>(</a:t>
            </a:r>
            <a:r>
              <a:rPr lang="en-US" sz="1467" dirty="0" err="1"/>
              <a:t>CMake</a:t>
            </a:r>
            <a:r>
              <a:rPr lang="en-US" sz="1467" dirty="0"/>
              <a:t> support)</a:t>
            </a:r>
          </a:p>
        </p:txBody>
      </p:sp>
      <p:sp>
        <p:nvSpPr>
          <p:cNvPr id="21" name="TextBox 20">
            <a:extLst>
              <a:ext uri="{FF2B5EF4-FFF2-40B4-BE49-F238E27FC236}">
                <a16:creationId xmlns:a16="http://schemas.microsoft.com/office/drawing/2014/main" id="{7628EC63-3F6C-5B49-8C30-6FE38FF80AA0}"/>
              </a:ext>
            </a:extLst>
          </p:cNvPr>
          <p:cNvSpPr txBox="1"/>
          <p:nvPr/>
        </p:nvSpPr>
        <p:spPr>
          <a:xfrm>
            <a:off x="9441491" y="3403993"/>
            <a:ext cx="2534719" cy="318017"/>
          </a:xfrm>
          <a:prstGeom prst="rect">
            <a:avLst/>
          </a:prstGeom>
          <a:noFill/>
        </p:spPr>
        <p:txBody>
          <a:bodyPr wrap="square" rtlCol="0">
            <a:spAutoFit/>
          </a:bodyPr>
          <a:lstStyle/>
          <a:p>
            <a:r>
              <a:rPr lang="en-US" sz="1467" b="1" dirty="0"/>
              <a:t>Variants </a:t>
            </a:r>
            <a:r>
              <a:rPr lang="en-US" sz="1467" dirty="0"/>
              <a:t>(build options)</a:t>
            </a:r>
          </a:p>
        </p:txBody>
      </p:sp>
      <p:sp>
        <p:nvSpPr>
          <p:cNvPr id="22" name="Left Brace 21">
            <a:extLst>
              <a:ext uri="{FF2B5EF4-FFF2-40B4-BE49-F238E27FC236}">
                <a16:creationId xmlns:a16="http://schemas.microsoft.com/office/drawing/2014/main" id="{7371E100-A37A-0E48-85D8-194B6CC02969}"/>
              </a:ext>
            </a:extLst>
          </p:cNvPr>
          <p:cNvSpPr/>
          <p:nvPr/>
        </p:nvSpPr>
        <p:spPr>
          <a:xfrm flipH="1">
            <a:off x="8818527" y="3371661"/>
            <a:ext cx="549436" cy="386196"/>
          </a:xfrm>
          <a:prstGeom prst="leftBrace">
            <a:avLst/>
          </a:prstGeom>
          <a:ln w="31750" cmpd="sng"/>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467"/>
          </a:p>
        </p:txBody>
      </p:sp>
      <p:sp>
        <p:nvSpPr>
          <p:cNvPr id="13" name="TextBox 12">
            <a:extLst>
              <a:ext uri="{FF2B5EF4-FFF2-40B4-BE49-F238E27FC236}">
                <a16:creationId xmlns:a16="http://schemas.microsoft.com/office/drawing/2014/main" id="{F8245460-4074-FB4F-8BA8-035432AF0952}"/>
              </a:ext>
            </a:extLst>
          </p:cNvPr>
          <p:cNvSpPr txBox="1"/>
          <p:nvPr/>
        </p:nvSpPr>
        <p:spPr>
          <a:xfrm>
            <a:off x="9457272" y="5571213"/>
            <a:ext cx="2744600" cy="646163"/>
          </a:xfrm>
          <a:prstGeom prst="rect">
            <a:avLst/>
          </a:prstGeom>
          <a:noFill/>
        </p:spPr>
        <p:txBody>
          <a:bodyPr wrap="square" rtlCol="0">
            <a:spAutoFit/>
          </a:bodyPr>
          <a:lstStyle/>
          <a:p>
            <a:r>
              <a:rPr lang="en-US" sz="1200" dirty="0"/>
              <a:t>Don’t typically need </a:t>
            </a:r>
            <a:r>
              <a:rPr lang="en-US" sz="1200" dirty="0">
                <a:latin typeface="Monaco" pitchFamily="2" charset="77"/>
              </a:rPr>
              <a:t>install() </a:t>
            </a:r>
            <a:r>
              <a:rPr lang="en-US" sz="1200" dirty="0"/>
              <a:t>for </a:t>
            </a:r>
            <a:r>
              <a:rPr lang="en-US" sz="1200" dirty="0" err="1">
                <a:latin typeface="Monaco" pitchFamily="2" charset="77"/>
              </a:rPr>
              <a:t>CMakePackage</a:t>
            </a:r>
            <a:r>
              <a:rPr lang="en-US" sz="1200" dirty="0"/>
              <a:t>, but we can work around codes that don’t have it.</a:t>
            </a:r>
          </a:p>
        </p:txBody>
      </p:sp>
    </p:spTree>
    <p:extLst>
      <p:ext uri="{BB962C8B-B14F-4D97-AF65-F5344CB8AC3E}">
        <p14:creationId xmlns:p14="http://schemas.microsoft.com/office/powerpoint/2010/main" val="3160276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 name="CustomShape 1"/>
          <p:cNvSpPr/>
          <p:nvPr/>
        </p:nvSpPr>
        <p:spPr>
          <a:xfrm>
            <a:off x="611030" y="220196"/>
            <a:ext cx="10968503" cy="1007258"/>
          </a:xfrm>
          <a:prstGeom prst="rect">
            <a:avLst/>
          </a:prstGeom>
          <a:noFill/>
          <a:ln>
            <a:noFill/>
          </a:ln>
        </p:spPr>
        <p:style>
          <a:lnRef idx="0">
            <a:scrgbClr r="0" g="0" b="0"/>
          </a:lnRef>
          <a:fillRef idx="0">
            <a:scrgbClr r="0" g="0" b="0"/>
          </a:fillRef>
          <a:effectRef idx="0">
            <a:scrgbClr r="0" g="0" b="0"/>
          </a:effectRef>
          <a:fontRef idx="minor"/>
        </p:style>
        <p:txBody>
          <a:bodyPr lIns="0" tIns="59984" rIns="60944" bIns="59984" anchor="ctr">
            <a:noAutofit/>
          </a:bodyPr>
          <a:lstStyle/>
          <a:p>
            <a:pPr defTabSz="1218804">
              <a:lnSpc>
                <a:spcPct val="90000"/>
              </a:lnSpc>
              <a:defRPr/>
            </a:pPr>
            <a:r>
              <a:rPr lang="en-US" sz="3199" b="1" spc="-1">
                <a:solidFill>
                  <a:srgbClr val="376092"/>
                </a:solidFill>
                <a:latin typeface="Calibri"/>
                <a:ea typeface="DejaVu Sans"/>
              </a:rPr>
              <a:t>Concretization fills in missing configuration details</a:t>
            </a:r>
            <a:br>
              <a:rPr sz="2399">
                <a:solidFill>
                  <a:prstClr val="black"/>
                </a:solidFill>
                <a:latin typeface="Arial"/>
              </a:rPr>
            </a:br>
            <a:r>
              <a:rPr lang="en-US" sz="3199" b="1" spc="-1">
                <a:solidFill>
                  <a:srgbClr val="376092"/>
                </a:solidFill>
                <a:latin typeface="Calibri"/>
                <a:ea typeface="DejaVu Sans"/>
              </a:rPr>
              <a:t>when the user is not explicit.</a:t>
            </a:r>
            <a:endParaRPr lang="en-US" sz="3199" spc="-1">
              <a:solidFill>
                <a:prstClr val="black"/>
              </a:solidFill>
              <a:latin typeface="Arial"/>
            </a:endParaRPr>
          </a:p>
        </p:txBody>
      </p:sp>
      <p:grpSp>
        <p:nvGrpSpPr>
          <p:cNvPr id="452" name="Group 2"/>
          <p:cNvGrpSpPr/>
          <p:nvPr/>
        </p:nvGrpSpPr>
        <p:grpSpPr>
          <a:xfrm>
            <a:off x="108533" y="1251340"/>
            <a:ext cx="10284097" cy="461545"/>
            <a:chOff x="62640" y="1015200"/>
            <a:chExt cx="7715082" cy="346249"/>
          </a:xfrm>
        </p:grpSpPr>
        <p:sp>
          <p:nvSpPr>
            <p:cNvPr id="453" name="CustomShape 3"/>
            <p:cNvSpPr/>
            <p:nvPr/>
          </p:nvSpPr>
          <p:spPr>
            <a:xfrm>
              <a:off x="62640" y="1015200"/>
              <a:ext cx="4311000" cy="346249"/>
            </a:xfrm>
            <a:prstGeom prst="rect">
              <a:avLst/>
            </a:prstGeom>
            <a:solidFill>
              <a:schemeClr val="bg1">
                <a:lumMod val="95000"/>
              </a:schemeClr>
            </a:solidFill>
            <a:ln>
              <a:solidFill>
                <a:schemeClr val="tx1"/>
              </a:solidFill>
            </a:ln>
            <a:effectLst>
              <a:outerShdw blurRad="50800" dist="37674" dir="2700000" algn="tl" rotWithShape="0">
                <a:srgbClr val="000000">
                  <a:alpha val="43000"/>
                </a:srgbClr>
              </a:outerShdw>
            </a:effectLst>
          </p:spPr>
          <p:style>
            <a:lnRef idx="0">
              <a:scrgbClr r="0" g="0" b="0"/>
            </a:lnRef>
            <a:fillRef idx="0">
              <a:scrgbClr r="0" g="0" b="0"/>
            </a:fillRef>
            <a:effectRef idx="0">
              <a:scrgbClr r="0" g="0" b="0"/>
            </a:effectRef>
            <a:fontRef idx="minor"/>
          </p:style>
          <p:txBody>
            <a:bodyPr lIns="365665" tIns="121888" rIns="365665" bIns="121888">
              <a:spAutoFit/>
            </a:bodyPr>
            <a:lstStyle/>
            <a:p>
              <a:pPr defTabSz="1218804">
                <a:defRPr/>
              </a:pPr>
              <a:r>
                <a:rPr lang="en-US" sz="1400" b="1" spc="-1">
                  <a:solidFill>
                    <a:srgbClr val="000000"/>
                  </a:solidFill>
                  <a:latin typeface="Menlo Bold"/>
                  <a:ea typeface="DejaVu Sans"/>
                </a:rPr>
                <a:t>mpileaks ^callpath</a:t>
              </a:r>
              <a:r>
                <a:rPr lang="en-US" sz="1400" b="1" spc="-1">
                  <a:solidFill>
                    <a:srgbClr val="009DD9"/>
                  </a:solidFill>
                  <a:latin typeface="Menlo Bold"/>
                  <a:ea typeface="DejaVu Sans"/>
                </a:rPr>
                <a:t>@1.0</a:t>
              </a:r>
              <a:r>
                <a:rPr lang="en-US" sz="1400" b="1" spc="-1">
                  <a:solidFill>
                    <a:srgbClr val="008000"/>
                  </a:solidFill>
                  <a:latin typeface="Menlo Bold"/>
                  <a:ea typeface="DejaVu Sans"/>
                </a:rPr>
                <a:t>+debug </a:t>
              </a:r>
              <a:r>
                <a:rPr lang="en-US" sz="1400" b="1" spc="-1">
                  <a:solidFill>
                    <a:srgbClr val="000000"/>
                  </a:solidFill>
                  <a:latin typeface="Menlo Bold"/>
                  <a:ea typeface="DejaVu Sans"/>
                </a:rPr>
                <a:t>^libelf</a:t>
              </a:r>
              <a:r>
                <a:rPr lang="en-US" sz="1400" b="1" spc="-1">
                  <a:solidFill>
                    <a:srgbClr val="009DD9"/>
                  </a:solidFill>
                  <a:latin typeface="Menlo Bold"/>
                  <a:ea typeface="DejaVu Sans"/>
                </a:rPr>
                <a:t>@0.8.11</a:t>
              </a:r>
              <a:endParaRPr lang="en-US" sz="1400" spc="-1">
                <a:solidFill>
                  <a:prstClr val="black"/>
                </a:solidFill>
                <a:latin typeface="Arial"/>
              </a:endParaRPr>
            </a:p>
          </p:txBody>
        </p:sp>
        <p:sp>
          <p:nvSpPr>
            <p:cNvPr id="454" name="CustomShape 4"/>
            <p:cNvSpPr/>
            <p:nvPr/>
          </p:nvSpPr>
          <p:spPr>
            <a:xfrm>
              <a:off x="4373640" y="1056672"/>
              <a:ext cx="3404082" cy="275545"/>
            </a:xfrm>
            <a:prstGeom prst="rect">
              <a:avLst/>
            </a:prstGeom>
            <a:noFill/>
            <a:ln>
              <a:noFill/>
            </a:ln>
          </p:spPr>
          <p:style>
            <a:lnRef idx="0">
              <a:scrgbClr r="0" g="0" b="0"/>
            </a:lnRef>
            <a:fillRef idx="0">
              <a:scrgbClr r="0" g="0" b="0"/>
            </a:fillRef>
            <a:effectRef idx="0">
              <a:scrgbClr r="0" g="0" b="0"/>
            </a:effectRef>
            <a:fontRef idx="minor"/>
          </p:style>
          <p:txBody>
            <a:bodyPr wrap="none" lIns="119969" tIns="59984" rIns="119969" bIns="59984">
              <a:spAutoFit/>
            </a:bodyPr>
            <a:lstStyle/>
            <a:p>
              <a:pPr defTabSz="1218804">
                <a:defRPr/>
              </a:pPr>
              <a:r>
                <a:rPr lang="en-US" sz="1600" spc="-1" dirty="0">
                  <a:solidFill>
                    <a:srgbClr val="000000"/>
                  </a:solidFill>
                  <a:latin typeface="Arial"/>
                  <a:ea typeface="DejaVu Sans"/>
                </a:rPr>
                <a:t>User input: </a:t>
              </a:r>
              <a:r>
                <a:rPr lang="en-US" sz="1600" i="1" spc="-1" dirty="0">
                  <a:solidFill>
                    <a:srgbClr val="000000"/>
                  </a:solidFill>
                  <a:latin typeface="Arial"/>
                  <a:ea typeface="DejaVu Sans"/>
                </a:rPr>
                <a:t>abstract</a:t>
              </a:r>
              <a:r>
                <a:rPr lang="en-US" sz="1600" spc="-1" dirty="0">
                  <a:solidFill>
                    <a:srgbClr val="000000"/>
                  </a:solidFill>
                  <a:latin typeface="Arial"/>
                  <a:ea typeface="DejaVu Sans"/>
                </a:rPr>
                <a:t> spec with some constraints</a:t>
              </a:r>
              <a:endParaRPr lang="en-US" sz="1600" spc="-1" dirty="0">
                <a:solidFill>
                  <a:prstClr val="black"/>
                </a:solidFill>
                <a:latin typeface="Arial"/>
              </a:endParaRPr>
            </a:p>
          </p:txBody>
        </p:sp>
      </p:grpSp>
      <p:grpSp>
        <p:nvGrpSpPr>
          <p:cNvPr id="455" name="Group 5"/>
          <p:cNvGrpSpPr/>
          <p:nvPr/>
        </p:nvGrpSpPr>
        <p:grpSpPr>
          <a:xfrm>
            <a:off x="4810978" y="1985068"/>
            <a:ext cx="3304466" cy="4175519"/>
            <a:chOff x="3525709" y="1623600"/>
            <a:chExt cx="2555184" cy="3219966"/>
          </a:xfrm>
        </p:grpSpPr>
        <p:sp>
          <p:nvSpPr>
            <p:cNvPr id="456" name="CustomShape 6"/>
            <p:cNvSpPr/>
            <p:nvPr/>
          </p:nvSpPr>
          <p:spPr>
            <a:xfrm>
              <a:off x="3525709" y="4370400"/>
              <a:ext cx="2555184" cy="473166"/>
            </a:xfrm>
            <a:prstGeom prst="rect">
              <a:avLst/>
            </a:prstGeom>
            <a:noFill/>
            <a:ln>
              <a:noFill/>
            </a:ln>
          </p:spPr>
          <p:style>
            <a:lnRef idx="0">
              <a:scrgbClr r="0" g="0" b="0"/>
            </a:lnRef>
            <a:fillRef idx="0">
              <a:scrgbClr r="0" g="0" b="0"/>
            </a:fillRef>
            <a:effectRef idx="0">
              <a:scrgbClr r="0" g="0" b="0"/>
            </a:effectRef>
            <a:fontRef idx="minor"/>
          </p:style>
          <p:txBody>
            <a:bodyPr wrap="none" lIns="119969" tIns="59984" rIns="119969" bIns="59984">
              <a:spAutoFit/>
            </a:bodyPr>
            <a:lstStyle/>
            <a:p>
              <a:pPr algn="ctr" defTabSz="1218804">
                <a:defRPr/>
              </a:pPr>
              <a:r>
                <a:rPr lang="en-US" sz="1600" i="1" spc="-1" dirty="0">
                  <a:solidFill>
                    <a:srgbClr val="000000"/>
                  </a:solidFill>
                  <a:latin typeface="Arial"/>
                  <a:ea typeface="DejaVu Sans"/>
                </a:rPr>
                <a:t>Concrete</a:t>
              </a:r>
              <a:r>
                <a:rPr lang="en-US" sz="1600" spc="-1" dirty="0">
                  <a:solidFill>
                    <a:srgbClr val="000000"/>
                  </a:solidFill>
                  <a:latin typeface="Arial"/>
                  <a:ea typeface="DejaVu Sans"/>
                </a:rPr>
                <a:t> spec is fully constrained</a:t>
              </a:r>
              <a:endParaRPr lang="en-US" sz="1600" spc="-1" dirty="0">
                <a:solidFill>
                  <a:prstClr val="black"/>
                </a:solidFill>
                <a:latin typeface="Arial"/>
              </a:endParaRPr>
            </a:p>
            <a:p>
              <a:pPr algn="ctr" defTabSz="1218804">
                <a:defRPr/>
              </a:pPr>
              <a:r>
                <a:rPr lang="en-US" sz="1600" spc="-1" dirty="0">
                  <a:solidFill>
                    <a:srgbClr val="000000"/>
                  </a:solidFill>
                  <a:latin typeface="Arial"/>
                  <a:ea typeface="DejaVu Sans"/>
                </a:rPr>
                <a:t>and can be passed to install</a:t>
              </a:r>
              <a:endParaRPr lang="en-US" sz="1600" spc="-1" dirty="0">
                <a:solidFill>
                  <a:prstClr val="black"/>
                </a:solidFill>
                <a:latin typeface="Arial"/>
              </a:endParaRPr>
            </a:p>
          </p:txBody>
        </p:sp>
        <p:pic>
          <p:nvPicPr>
            <p:cNvPr id="457" name="Picture 8"/>
            <p:cNvPicPr/>
            <p:nvPr/>
          </p:nvPicPr>
          <p:blipFill>
            <a:blip r:embed="rId3"/>
            <a:stretch/>
          </p:blipFill>
          <p:spPr>
            <a:xfrm>
              <a:off x="3794400" y="1623600"/>
              <a:ext cx="2049840" cy="2738880"/>
            </a:xfrm>
            <a:prstGeom prst="rect">
              <a:avLst/>
            </a:prstGeom>
            <a:ln>
              <a:noFill/>
            </a:ln>
          </p:spPr>
        </p:pic>
      </p:grpSp>
      <p:grpSp>
        <p:nvGrpSpPr>
          <p:cNvPr id="458" name="Group 7"/>
          <p:cNvGrpSpPr/>
          <p:nvPr/>
        </p:nvGrpSpPr>
        <p:grpSpPr>
          <a:xfrm>
            <a:off x="1035171" y="1961623"/>
            <a:ext cx="2598148" cy="4199439"/>
            <a:chOff x="757800" y="1565640"/>
            <a:chExt cx="2019960" cy="3277520"/>
          </a:xfrm>
        </p:grpSpPr>
        <p:sp>
          <p:nvSpPr>
            <p:cNvPr id="459" name="CustomShape 8"/>
            <p:cNvSpPr/>
            <p:nvPr/>
          </p:nvSpPr>
          <p:spPr>
            <a:xfrm>
              <a:off x="757800" y="4364280"/>
              <a:ext cx="2019960" cy="478880"/>
            </a:xfrm>
            <a:prstGeom prst="rect">
              <a:avLst/>
            </a:prstGeom>
            <a:noFill/>
            <a:ln>
              <a:noFill/>
            </a:ln>
          </p:spPr>
          <p:style>
            <a:lnRef idx="0">
              <a:scrgbClr r="0" g="0" b="0"/>
            </a:lnRef>
            <a:fillRef idx="0">
              <a:scrgbClr r="0" g="0" b="0"/>
            </a:fillRef>
            <a:effectRef idx="0">
              <a:scrgbClr r="0" g="0" b="0"/>
            </a:effectRef>
            <a:fontRef idx="minor"/>
          </p:style>
          <p:txBody>
            <a:bodyPr lIns="119969" tIns="59984" rIns="119969" bIns="59984">
              <a:spAutoFit/>
            </a:bodyPr>
            <a:lstStyle/>
            <a:p>
              <a:pPr algn="ctr" defTabSz="1218804">
                <a:defRPr/>
              </a:pPr>
              <a:r>
                <a:rPr lang="en-US" sz="1600" i="1" spc="-1" dirty="0">
                  <a:solidFill>
                    <a:srgbClr val="000000"/>
                  </a:solidFill>
                  <a:latin typeface="Arial"/>
                  <a:ea typeface="DejaVu Sans"/>
                </a:rPr>
                <a:t>Abstract</a:t>
              </a:r>
              <a:r>
                <a:rPr lang="en-US" sz="1600" spc="-1" dirty="0">
                  <a:solidFill>
                    <a:srgbClr val="000000"/>
                  </a:solidFill>
                  <a:latin typeface="Arial"/>
                  <a:ea typeface="DejaVu Sans"/>
                </a:rPr>
                <a:t>, normalized spec</a:t>
              </a:r>
              <a:endParaRPr lang="en-US" sz="1600" spc="-1" dirty="0">
                <a:solidFill>
                  <a:prstClr val="black"/>
                </a:solidFill>
                <a:latin typeface="Arial"/>
              </a:endParaRPr>
            </a:p>
            <a:p>
              <a:pPr algn="ctr" defTabSz="1218804">
                <a:defRPr/>
              </a:pPr>
              <a:r>
                <a:rPr lang="en-US" sz="1600" spc="-1" dirty="0">
                  <a:solidFill>
                    <a:srgbClr val="000000"/>
                  </a:solidFill>
                  <a:latin typeface="Arial"/>
                  <a:ea typeface="DejaVu Sans"/>
                </a:rPr>
                <a:t>with some dependencies</a:t>
              </a:r>
              <a:endParaRPr lang="en-US" sz="1600" spc="-1" dirty="0">
                <a:solidFill>
                  <a:prstClr val="black"/>
                </a:solidFill>
                <a:latin typeface="Arial"/>
              </a:endParaRPr>
            </a:p>
          </p:txBody>
        </p:sp>
        <p:pic>
          <p:nvPicPr>
            <p:cNvPr id="460" name="Picture 11"/>
            <p:cNvPicPr/>
            <p:nvPr/>
          </p:nvPicPr>
          <p:blipFill>
            <a:blip r:embed="rId4"/>
            <a:stretch/>
          </p:blipFill>
          <p:spPr>
            <a:xfrm>
              <a:off x="1056600" y="1565640"/>
              <a:ext cx="1393200" cy="2747160"/>
            </a:xfrm>
            <a:prstGeom prst="rect">
              <a:avLst/>
            </a:prstGeom>
            <a:ln>
              <a:noFill/>
            </a:ln>
          </p:spPr>
        </p:pic>
      </p:grpSp>
      <p:grpSp>
        <p:nvGrpSpPr>
          <p:cNvPr id="461" name="Group 9"/>
          <p:cNvGrpSpPr/>
          <p:nvPr/>
        </p:nvGrpSpPr>
        <p:grpSpPr>
          <a:xfrm>
            <a:off x="130607" y="1727854"/>
            <a:ext cx="1320136" cy="2184391"/>
            <a:chOff x="79200" y="1372680"/>
            <a:chExt cx="990360" cy="1638720"/>
          </a:xfrm>
        </p:grpSpPr>
        <p:sp>
          <p:nvSpPr>
            <p:cNvPr id="462" name="CustomShape 10"/>
            <p:cNvSpPr/>
            <p:nvPr/>
          </p:nvSpPr>
          <p:spPr>
            <a:xfrm rot="10800000" flipH="1">
              <a:off x="79200" y="1372680"/>
              <a:ext cx="990360" cy="1638720"/>
            </a:xfrm>
            <a:prstGeom prst="bentArrow">
              <a:avLst>
                <a:gd name="adj1" fmla="val 32573"/>
                <a:gd name="adj2" fmla="val 30466"/>
                <a:gd name="adj3" fmla="val 35812"/>
                <a:gd name="adj4" fmla="val 37463"/>
              </a:avLst>
            </a:prstGeom>
            <a:gradFill rotWithShape="0">
              <a:gsLst>
                <a:gs pos="0">
                  <a:srgbClr val="BFD4FE"/>
                </a:gs>
                <a:gs pos="100000">
                  <a:srgbClr val="E5EFFF"/>
                </a:gs>
              </a:gsLst>
              <a:lin ang="5400000"/>
            </a:gradFill>
            <a:ln>
              <a:solidFill>
                <a:srgbClr val="4A7EBB"/>
              </a:solidFill>
              <a:round/>
            </a:ln>
            <a:effectLst>
              <a:outerShdw blurRad="45000" dist="24840" dir="5400000" rotWithShape="0">
                <a:srgbClr val="000000">
                  <a:alpha val="38000"/>
                </a:srgbClr>
              </a:outerShdw>
            </a:effectLst>
          </p:spPr>
          <p:style>
            <a:lnRef idx="1">
              <a:schemeClr val="accent1"/>
            </a:lnRef>
            <a:fillRef idx="2">
              <a:schemeClr val="accent1"/>
            </a:fillRef>
            <a:effectRef idx="1">
              <a:schemeClr val="accent1"/>
            </a:effectRef>
            <a:fontRef idx="minor"/>
          </p:style>
        </p:sp>
        <p:sp>
          <p:nvSpPr>
            <p:cNvPr id="463" name="CustomShape 11"/>
            <p:cNvSpPr/>
            <p:nvPr/>
          </p:nvSpPr>
          <p:spPr>
            <a:xfrm rot="5400000">
              <a:off x="-195434" y="1802268"/>
              <a:ext cx="872188" cy="275545"/>
            </a:xfrm>
            <a:prstGeom prst="rect">
              <a:avLst/>
            </a:prstGeom>
            <a:noFill/>
            <a:ln>
              <a:noFill/>
            </a:ln>
          </p:spPr>
          <p:style>
            <a:lnRef idx="0">
              <a:scrgbClr r="0" g="0" b="0"/>
            </a:lnRef>
            <a:fillRef idx="0">
              <a:scrgbClr r="0" g="0" b="0"/>
            </a:fillRef>
            <a:effectRef idx="0">
              <a:scrgbClr r="0" g="0" b="0"/>
            </a:effectRef>
            <a:fontRef idx="minor"/>
          </p:style>
          <p:txBody>
            <a:bodyPr wrap="none" lIns="119969" tIns="59984" rIns="119969" bIns="59984">
              <a:spAutoFit/>
            </a:bodyPr>
            <a:lstStyle/>
            <a:p>
              <a:pPr defTabSz="1218804">
                <a:defRPr/>
              </a:pPr>
              <a:r>
                <a:rPr lang="en-US" sz="1600" spc="-1">
                  <a:solidFill>
                    <a:srgbClr val="000000"/>
                  </a:solidFill>
                  <a:latin typeface="Arial"/>
                  <a:ea typeface="DejaVu Sans"/>
                </a:rPr>
                <a:t>Normalize</a:t>
              </a:r>
              <a:endParaRPr lang="en-US" sz="1600" spc="-1">
                <a:solidFill>
                  <a:prstClr val="black"/>
                </a:solidFill>
                <a:latin typeface="Arial"/>
              </a:endParaRPr>
            </a:p>
          </p:txBody>
        </p:sp>
      </p:grpSp>
      <p:sp>
        <p:nvSpPr>
          <p:cNvPr id="464" name="CustomShape 12"/>
          <p:cNvSpPr/>
          <p:nvPr/>
        </p:nvSpPr>
        <p:spPr>
          <a:xfrm>
            <a:off x="3378504" y="3296940"/>
            <a:ext cx="1539110" cy="834618"/>
          </a:xfrm>
          <a:prstGeom prst="rightArrow">
            <a:avLst>
              <a:gd name="adj1" fmla="val 50000"/>
              <a:gd name="adj2" fmla="val 50000"/>
            </a:avLst>
          </a:prstGeom>
          <a:gradFill rotWithShape="0">
            <a:gsLst>
              <a:gs pos="0">
                <a:srgbClr val="BFD4FE"/>
              </a:gs>
              <a:gs pos="100000">
                <a:srgbClr val="E5EFFF"/>
              </a:gs>
            </a:gsLst>
            <a:lin ang="16200000"/>
          </a:gradFill>
          <a:ln>
            <a:solidFill>
              <a:srgbClr val="4A7EBB"/>
            </a:solidFill>
            <a:round/>
          </a:ln>
          <a:effectLst>
            <a:outerShdw blurRad="45000" dist="24840" dir="5400000" rotWithShape="0">
              <a:srgbClr val="000000">
                <a:alpha val="38000"/>
              </a:srgbClr>
            </a:outerShdw>
          </a:effectLst>
        </p:spPr>
        <p:style>
          <a:lnRef idx="1">
            <a:schemeClr val="accent1"/>
          </a:lnRef>
          <a:fillRef idx="2">
            <a:schemeClr val="accent1"/>
          </a:fillRef>
          <a:effectRef idx="1">
            <a:schemeClr val="accent1"/>
          </a:effectRef>
          <a:fontRef idx="minor"/>
        </p:style>
        <p:txBody>
          <a:bodyPr lIns="119969" tIns="59984" rIns="119969" bIns="59984" anchor="ctr">
            <a:noAutofit/>
          </a:bodyPr>
          <a:lstStyle/>
          <a:p>
            <a:pPr algn="ctr" defTabSz="1218804">
              <a:defRPr/>
            </a:pPr>
            <a:r>
              <a:rPr lang="en-US" sz="1600" spc="-1">
                <a:solidFill>
                  <a:srgbClr val="000000"/>
                </a:solidFill>
                <a:latin typeface="Arial"/>
                <a:ea typeface="DejaVu Sans"/>
              </a:rPr>
              <a:t>Concretize</a:t>
            </a:r>
            <a:endParaRPr lang="en-US" sz="1600" spc="-1">
              <a:solidFill>
                <a:prstClr val="black"/>
              </a:solidFill>
              <a:latin typeface="Arial"/>
            </a:endParaRPr>
          </a:p>
        </p:txBody>
      </p:sp>
      <p:sp>
        <p:nvSpPr>
          <p:cNvPr id="465" name="CustomShape 13"/>
          <p:cNvSpPr/>
          <p:nvPr/>
        </p:nvSpPr>
        <p:spPr>
          <a:xfrm>
            <a:off x="7643968" y="3302324"/>
            <a:ext cx="1136344" cy="872413"/>
          </a:xfrm>
          <a:prstGeom prst="rightArrow">
            <a:avLst>
              <a:gd name="adj1" fmla="val 50000"/>
              <a:gd name="adj2" fmla="val 50000"/>
            </a:avLst>
          </a:prstGeom>
          <a:gradFill rotWithShape="0">
            <a:gsLst>
              <a:gs pos="0">
                <a:srgbClr val="BFD4FE"/>
              </a:gs>
              <a:gs pos="100000">
                <a:srgbClr val="E5EFFF"/>
              </a:gs>
            </a:gsLst>
            <a:lin ang="16200000"/>
          </a:gradFill>
          <a:ln>
            <a:solidFill>
              <a:srgbClr val="4A7EBB"/>
            </a:solidFill>
            <a:round/>
          </a:ln>
          <a:effectLst>
            <a:outerShdw blurRad="45000" dist="24840" dir="5400000" rotWithShape="0">
              <a:srgbClr val="000000">
                <a:alpha val="38000"/>
              </a:srgbClr>
            </a:outerShdw>
          </a:effectLst>
        </p:spPr>
        <p:style>
          <a:lnRef idx="1">
            <a:schemeClr val="accent1"/>
          </a:lnRef>
          <a:fillRef idx="2">
            <a:schemeClr val="accent1"/>
          </a:fillRef>
          <a:effectRef idx="1">
            <a:schemeClr val="accent1"/>
          </a:effectRef>
          <a:fontRef idx="minor"/>
        </p:style>
        <p:txBody>
          <a:bodyPr lIns="119969" tIns="59984" rIns="119969" bIns="59984" anchor="ctr">
            <a:noAutofit/>
          </a:bodyPr>
          <a:lstStyle/>
          <a:p>
            <a:pPr algn="ctr" defTabSz="1218804">
              <a:defRPr/>
            </a:pPr>
            <a:r>
              <a:rPr lang="en-US" sz="1600" spc="-1">
                <a:solidFill>
                  <a:srgbClr val="000000"/>
                </a:solidFill>
                <a:latin typeface="Arial"/>
                <a:ea typeface="DejaVu Sans"/>
              </a:rPr>
              <a:t>Store</a:t>
            </a:r>
            <a:endParaRPr lang="en-US" sz="1600" spc="-1">
              <a:solidFill>
                <a:prstClr val="black"/>
              </a:solidFill>
              <a:latin typeface="Arial"/>
            </a:endParaRPr>
          </a:p>
        </p:txBody>
      </p:sp>
      <p:grpSp>
        <p:nvGrpSpPr>
          <p:cNvPr id="466" name="Group 14"/>
          <p:cNvGrpSpPr/>
          <p:nvPr/>
        </p:nvGrpSpPr>
        <p:grpSpPr>
          <a:xfrm>
            <a:off x="8685214" y="1461790"/>
            <a:ext cx="3302500" cy="4662640"/>
            <a:chOff x="6438600" y="1325520"/>
            <a:chExt cx="2477520" cy="3497891"/>
          </a:xfrm>
        </p:grpSpPr>
        <p:grpSp>
          <p:nvGrpSpPr>
            <p:cNvPr id="467" name="Group 15"/>
            <p:cNvGrpSpPr/>
            <p:nvPr/>
          </p:nvGrpSpPr>
          <p:grpSpPr>
            <a:xfrm>
              <a:off x="6665040" y="1325520"/>
              <a:ext cx="2193480" cy="3007440"/>
              <a:chOff x="6665040" y="1325520"/>
              <a:chExt cx="2193480" cy="3007440"/>
            </a:xfrm>
          </p:grpSpPr>
          <p:sp>
            <p:nvSpPr>
              <p:cNvPr id="468" name="CustomShape 16"/>
              <p:cNvSpPr/>
              <p:nvPr/>
            </p:nvSpPr>
            <p:spPr>
              <a:xfrm>
                <a:off x="6665040" y="1594080"/>
                <a:ext cx="2161800" cy="2738880"/>
              </a:xfrm>
              <a:prstGeom prst="rect">
                <a:avLst/>
              </a:prstGeom>
              <a:solidFill>
                <a:srgbClr val="FFFFFF"/>
              </a:solidFill>
              <a:ln>
                <a:solidFill>
                  <a:schemeClr val="accent1">
                    <a:lumMod val="75000"/>
                  </a:schemeClr>
                </a:solidFill>
                <a:round/>
              </a:ln>
              <a:effectLst>
                <a:outerShdw blurRad="45000" dist="24840" dir="5400000" rotWithShape="0">
                  <a:srgbClr val="000000">
                    <a:alpha val="38000"/>
                  </a:srgbClr>
                </a:outerShdw>
              </a:effectLst>
            </p:spPr>
            <p:style>
              <a:lnRef idx="1">
                <a:schemeClr val="accent1"/>
              </a:lnRef>
              <a:fillRef idx="2">
                <a:schemeClr val="accent1"/>
              </a:fillRef>
              <a:effectRef idx="1">
                <a:schemeClr val="accent1"/>
              </a:effectRef>
              <a:fontRef idx="minor"/>
            </p:style>
            <p:txBody>
              <a:bodyPr lIns="119969" tIns="59984" rIns="119969" bIns="59984">
                <a:noAutofit/>
              </a:bodyPr>
              <a:lstStyle/>
              <a:p>
                <a:pPr defTabSz="1218804">
                  <a:defRPr/>
                </a:pPr>
                <a:r>
                  <a:rPr lang="en-US" sz="667" spc="-1" dirty="0">
                    <a:solidFill>
                      <a:srgbClr val="C1651C"/>
                    </a:solidFill>
                    <a:latin typeface="Monaco"/>
                    <a:ea typeface="DejaVu Sans"/>
                  </a:rPr>
                  <a:t>spec</a:t>
                </a:r>
                <a:r>
                  <a:rPr lang="en-US" sz="667" spc="-1" dirty="0">
                    <a:solidFill>
                      <a:srgbClr val="000000"/>
                    </a:solidFill>
                    <a:latin typeface="Monaco"/>
                    <a:ea typeface="DejaVu Sans"/>
                  </a:rPr>
                  <a:t>:</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err="1">
                    <a:solidFill>
                      <a:srgbClr val="C1651C"/>
                    </a:solidFill>
                    <a:latin typeface="Monaco"/>
                    <a:ea typeface="DejaVu Sans"/>
                  </a:rPr>
                  <a:t>mpileaks</a:t>
                </a:r>
                <a:r>
                  <a:rPr lang="en-US" sz="667" spc="-1" dirty="0">
                    <a:solidFill>
                      <a:srgbClr val="000000"/>
                    </a:solidFill>
                    <a:latin typeface="Monaco"/>
                    <a:ea typeface="DejaVu Sans"/>
                  </a:rPr>
                  <a:t>:</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arch</a:t>
                </a:r>
                <a:r>
                  <a:rPr lang="en-US" sz="667" spc="-1" dirty="0">
                    <a:solidFill>
                      <a:srgbClr val="000000"/>
                    </a:solidFill>
                    <a:latin typeface="Monaco"/>
                    <a:ea typeface="DejaVu Sans"/>
                  </a:rPr>
                  <a:t>: linux-x86_64</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compiler</a:t>
                </a:r>
                <a:r>
                  <a:rPr lang="en-US" sz="667" spc="-1" dirty="0">
                    <a:solidFill>
                      <a:srgbClr val="000000"/>
                    </a:solidFill>
                    <a:latin typeface="Monaco"/>
                    <a:ea typeface="DejaVu Sans"/>
                  </a:rPr>
                  <a:t>:</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name</a:t>
                </a:r>
                <a:r>
                  <a:rPr lang="en-US" sz="667" spc="-1" dirty="0">
                    <a:solidFill>
                      <a:srgbClr val="000000"/>
                    </a:solidFill>
                    <a:latin typeface="Monaco"/>
                    <a:ea typeface="DejaVu Sans"/>
                  </a:rPr>
                  <a:t>: </a:t>
                </a:r>
                <a:r>
                  <a:rPr lang="en-US" sz="667" spc="-1" dirty="0" err="1">
                    <a:solidFill>
                      <a:srgbClr val="000000"/>
                    </a:solidFill>
                    <a:latin typeface="Monaco"/>
                    <a:ea typeface="DejaVu Sans"/>
                  </a:rPr>
                  <a:t>gcc</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version</a:t>
                </a:r>
                <a:r>
                  <a:rPr lang="en-US" sz="667" spc="-1" dirty="0">
                    <a:solidFill>
                      <a:srgbClr val="000000"/>
                    </a:solidFill>
                    <a:latin typeface="Monaco"/>
                    <a:ea typeface="DejaVu Sans"/>
                  </a:rPr>
                  <a:t>: 4.9.2</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dependencies</a:t>
                </a:r>
                <a:r>
                  <a:rPr lang="en-US" sz="667" spc="-1" dirty="0">
                    <a:solidFill>
                      <a:srgbClr val="000000"/>
                    </a:solidFill>
                    <a:latin typeface="Monaco"/>
                    <a:ea typeface="DejaVu Sans"/>
                  </a:rPr>
                  <a:t>:</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adept-utils</a:t>
                </a:r>
                <a:r>
                  <a:rPr lang="en-US" sz="667" spc="-1" dirty="0">
                    <a:solidFill>
                      <a:srgbClr val="000000"/>
                    </a:solidFill>
                    <a:latin typeface="Monaco"/>
                    <a:ea typeface="DejaVu Sans"/>
                  </a:rPr>
                  <a:t>: kszrtkpbzac3ss2ixcjkcorlaybnptp4</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err="1">
                    <a:solidFill>
                      <a:srgbClr val="C1651C"/>
                    </a:solidFill>
                    <a:latin typeface="Monaco"/>
                    <a:ea typeface="DejaVu Sans"/>
                  </a:rPr>
                  <a:t>callpath</a:t>
                </a:r>
                <a:r>
                  <a:rPr lang="en-US" sz="667" spc="-1" dirty="0">
                    <a:solidFill>
                      <a:srgbClr val="000000"/>
                    </a:solidFill>
                    <a:latin typeface="Monaco"/>
                    <a:ea typeface="DejaVu Sans"/>
                  </a:rPr>
                  <a:t>: bah5f4h4d2n47mgycej2mtrnrivvxy77</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err="1">
                    <a:solidFill>
                      <a:srgbClr val="C1651C"/>
                    </a:solidFill>
                    <a:latin typeface="Monaco"/>
                    <a:ea typeface="DejaVu Sans"/>
                  </a:rPr>
                  <a:t>mpich</a:t>
                </a:r>
                <a:r>
                  <a:rPr lang="en-US" sz="667" spc="-1" dirty="0">
                    <a:solidFill>
                      <a:srgbClr val="000000"/>
                    </a:solidFill>
                    <a:latin typeface="Monaco"/>
                    <a:ea typeface="DejaVu Sans"/>
                  </a:rPr>
                  <a:t>: aa4ar6ifj23yijqmdabeakpejcli72t3</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hash</a:t>
                </a:r>
                <a:r>
                  <a:rPr lang="en-US" sz="667" spc="-1" dirty="0">
                    <a:solidFill>
                      <a:srgbClr val="000000"/>
                    </a:solidFill>
                    <a:latin typeface="Monaco"/>
                    <a:ea typeface="DejaVu Sans"/>
                  </a:rPr>
                  <a:t>: 33hjjhxi7p6gyzn5ptgyes7sghyprujh</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variants</a:t>
                </a:r>
                <a:r>
                  <a:rPr lang="en-US" sz="667" spc="-1" dirty="0">
                    <a:solidFill>
                      <a:srgbClr val="000000"/>
                    </a:solidFill>
                    <a:latin typeface="Monaco"/>
                    <a:ea typeface="DejaVu Sans"/>
                  </a:rPr>
                  <a:t>: {</a:t>
                </a:r>
                <a:r>
                  <a:rPr lang="en-US" sz="667" spc="-1" dirty="0">
                    <a:solidFill>
                      <a:srgbClr val="C1651C"/>
                    </a:solidFill>
                    <a:latin typeface="Monaco"/>
                    <a:ea typeface="DejaVu Sans"/>
                  </a:rPr>
                  <a:t>}                                                                                                         </a:t>
                </a:r>
                <a:endParaRPr lang="en-US" sz="667" spc="-1" dirty="0">
                  <a:solidFill>
                    <a:prstClr val="black"/>
                  </a:solidFill>
                  <a:latin typeface="Arial"/>
                </a:endParaRPr>
              </a:p>
              <a:p>
                <a:pPr defTabSz="1218804">
                  <a:defRPr/>
                </a:pPr>
                <a:r>
                  <a:rPr lang="en-US" sz="667" spc="-1" dirty="0">
                    <a:solidFill>
                      <a:srgbClr val="C1651C"/>
                    </a:solidFill>
                    <a:latin typeface="Monaco"/>
                    <a:ea typeface="DejaVu Sans"/>
                  </a:rPr>
                  <a:t>    version</a:t>
                </a:r>
                <a:r>
                  <a:rPr lang="en-US" sz="667" spc="-1" dirty="0">
                    <a:solidFill>
                      <a:srgbClr val="000000"/>
                    </a:solidFill>
                    <a:latin typeface="Monaco"/>
                    <a:ea typeface="DejaVu Sans"/>
                  </a:rPr>
                  <a:t>: </a:t>
                </a:r>
                <a:r>
                  <a:rPr lang="en-US" sz="667" spc="-1" dirty="0">
                    <a:solidFill>
                      <a:srgbClr val="9D206F"/>
                    </a:solidFill>
                    <a:latin typeface="Monaco"/>
                    <a:ea typeface="DejaVu Sans"/>
                  </a:rPr>
                  <a:t>'1.0'</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adept-utils</a:t>
                </a:r>
                <a:r>
                  <a:rPr lang="en-US" sz="667" spc="-1" dirty="0">
                    <a:solidFill>
                      <a:srgbClr val="000000"/>
                    </a:solidFill>
                    <a:latin typeface="Monaco"/>
                    <a:ea typeface="DejaVu Sans"/>
                  </a:rPr>
                  <a:t>:</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arch</a:t>
                </a:r>
                <a:r>
                  <a:rPr lang="en-US" sz="667" spc="-1" dirty="0">
                    <a:solidFill>
                      <a:srgbClr val="000000"/>
                    </a:solidFill>
                    <a:latin typeface="Monaco"/>
                    <a:ea typeface="DejaVu Sans"/>
                  </a:rPr>
                  <a:t>: linux-x86_64</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compiler</a:t>
                </a:r>
                <a:r>
                  <a:rPr lang="en-US" sz="667" spc="-1" dirty="0">
                    <a:solidFill>
                      <a:srgbClr val="000000"/>
                    </a:solidFill>
                    <a:latin typeface="Monaco"/>
                    <a:ea typeface="DejaVu Sans"/>
                  </a:rPr>
                  <a:t>:</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name</a:t>
                </a:r>
                <a:r>
                  <a:rPr lang="en-US" sz="667" spc="-1" dirty="0">
                    <a:solidFill>
                      <a:srgbClr val="000000"/>
                    </a:solidFill>
                    <a:latin typeface="Monaco"/>
                    <a:ea typeface="DejaVu Sans"/>
                  </a:rPr>
                  <a:t>: </a:t>
                </a:r>
                <a:r>
                  <a:rPr lang="en-US" sz="667" spc="-1" dirty="0" err="1">
                    <a:solidFill>
                      <a:srgbClr val="000000"/>
                    </a:solidFill>
                    <a:latin typeface="Monaco"/>
                    <a:ea typeface="DejaVu Sans"/>
                  </a:rPr>
                  <a:t>gcc</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version</a:t>
                </a:r>
                <a:r>
                  <a:rPr lang="en-US" sz="667" spc="-1" dirty="0">
                    <a:solidFill>
                      <a:srgbClr val="000000"/>
                    </a:solidFill>
                    <a:latin typeface="Monaco"/>
                    <a:ea typeface="DejaVu Sans"/>
                  </a:rPr>
                  <a:t>: 4.9.2</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dependencies</a:t>
                </a:r>
                <a:r>
                  <a:rPr lang="en-US" sz="667" spc="-1" dirty="0">
                    <a:solidFill>
                      <a:srgbClr val="000000"/>
                    </a:solidFill>
                    <a:latin typeface="Monaco"/>
                    <a:ea typeface="DejaVu Sans"/>
                  </a:rPr>
                  <a:t>:</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boost</a:t>
                </a:r>
                <a:r>
                  <a:rPr lang="en-US" sz="667" spc="-1" dirty="0">
                    <a:solidFill>
                      <a:srgbClr val="000000"/>
                    </a:solidFill>
                    <a:latin typeface="Monaco"/>
                    <a:ea typeface="DejaVu Sans"/>
                  </a:rPr>
                  <a:t>: teesjv7ehpe5ksspjim5dk43a7qnowlq</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err="1">
                    <a:solidFill>
                      <a:srgbClr val="C1651C"/>
                    </a:solidFill>
                    <a:latin typeface="Monaco"/>
                    <a:ea typeface="DejaVu Sans"/>
                  </a:rPr>
                  <a:t>mpich</a:t>
                </a:r>
                <a:r>
                  <a:rPr lang="en-US" sz="667" spc="-1" dirty="0">
                    <a:solidFill>
                      <a:srgbClr val="000000"/>
                    </a:solidFill>
                    <a:latin typeface="Monaco"/>
                    <a:ea typeface="DejaVu Sans"/>
                  </a:rPr>
                  <a:t>: aa4ar6ifj23yijqmdabeakpejcli72t3</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hash</a:t>
                </a:r>
                <a:r>
                  <a:rPr lang="en-US" sz="667" spc="-1" dirty="0">
                    <a:solidFill>
                      <a:srgbClr val="000000"/>
                    </a:solidFill>
                    <a:latin typeface="Monaco"/>
                    <a:ea typeface="DejaVu Sans"/>
                  </a:rPr>
                  <a:t>: kszrtkpbzac3ss2ixcjkcorlaybnptp4</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variants</a:t>
                </a:r>
                <a:r>
                  <a:rPr lang="en-US" sz="667" spc="-1" dirty="0">
                    <a:solidFill>
                      <a:srgbClr val="000000"/>
                    </a:solidFill>
                    <a:latin typeface="Monaco"/>
                    <a:ea typeface="DejaVu Sans"/>
                  </a:rPr>
                  <a:t>: {</a:t>
                </a:r>
                <a:r>
                  <a:rPr lang="en-US" sz="667" spc="-1" dirty="0">
                    <a:solidFill>
                      <a:srgbClr val="C1651C"/>
                    </a:solidFill>
                    <a:latin typeface="Monaco"/>
                    <a:ea typeface="DejaVu Sans"/>
                  </a:rPr>
                  <a:t>}                                                                                                         </a:t>
                </a:r>
                <a:endParaRPr lang="en-US" sz="667" spc="-1" dirty="0">
                  <a:solidFill>
                    <a:prstClr val="black"/>
                  </a:solidFill>
                  <a:latin typeface="Arial"/>
                </a:endParaRPr>
              </a:p>
              <a:p>
                <a:pPr defTabSz="1218804">
                  <a:defRPr/>
                </a:pPr>
                <a:r>
                  <a:rPr lang="en-US" sz="667" spc="-1" dirty="0">
                    <a:solidFill>
                      <a:srgbClr val="C1651C"/>
                    </a:solidFill>
                    <a:latin typeface="Monaco"/>
                    <a:ea typeface="DejaVu Sans"/>
                  </a:rPr>
                  <a:t>    version</a:t>
                </a:r>
                <a:r>
                  <a:rPr lang="en-US" sz="667" spc="-1" dirty="0">
                    <a:solidFill>
                      <a:srgbClr val="000000"/>
                    </a:solidFill>
                    <a:latin typeface="Monaco"/>
                    <a:ea typeface="DejaVu Sans"/>
                  </a:rPr>
                  <a:t>: 1.0.1</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boost</a:t>
                </a:r>
                <a:r>
                  <a:rPr lang="en-US" sz="667" spc="-1" dirty="0">
                    <a:solidFill>
                      <a:srgbClr val="000000"/>
                    </a:solidFill>
                    <a:latin typeface="Monaco"/>
                    <a:ea typeface="DejaVu Sans"/>
                  </a:rPr>
                  <a:t>:</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arch</a:t>
                </a:r>
                <a:r>
                  <a:rPr lang="en-US" sz="667" spc="-1" dirty="0">
                    <a:solidFill>
                      <a:srgbClr val="000000"/>
                    </a:solidFill>
                    <a:latin typeface="Monaco"/>
                    <a:ea typeface="DejaVu Sans"/>
                  </a:rPr>
                  <a:t>: linux-x86_64</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compiler</a:t>
                </a:r>
                <a:r>
                  <a:rPr lang="en-US" sz="667" spc="-1" dirty="0">
                    <a:solidFill>
                      <a:srgbClr val="000000"/>
                    </a:solidFill>
                    <a:latin typeface="Monaco"/>
                    <a:ea typeface="DejaVu Sans"/>
                  </a:rPr>
                  <a:t>:</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name</a:t>
                </a:r>
                <a:r>
                  <a:rPr lang="en-US" sz="667" spc="-1" dirty="0">
                    <a:solidFill>
                      <a:srgbClr val="000000"/>
                    </a:solidFill>
                    <a:latin typeface="Monaco"/>
                    <a:ea typeface="DejaVu Sans"/>
                  </a:rPr>
                  <a:t>: </a:t>
                </a:r>
                <a:r>
                  <a:rPr lang="en-US" sz="667" spc="-1" dirty="0" err="1">
                    <a:solidFill>
                      <a:srgbClr val="000000"/>
                    </a:solidFill>
                    <a:latin typeface="Monaco"/>
                    <a:ea typeface="DejaVu Sans"/>
                  </a:rPr>
                  <a:t>gcc</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version</a:t>
                </a:r>
                <a:r>
                  <a:rPr lang="en-US" sz="667" spc="-1" dirty="0">
                    <a:solidFill>
                      <a:srgbClr val="000000"/>
                    </a:solidFill>
                    <a:latin typeface="Monaco"/>
                    <a:ea typeface="DejaVu Sans"/>
                  </a:rPr>
                  <a:t>: 4.9.2</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dependencies</a:t>
                </a:r>
                <a:r>
                  <a:rPr lang="en-US" sz="667" spc="-1" dirty="0">
                    <a:solidFill>
                      <a:srgbClr val="000000"/>
                    </a:solidFill>
                    <a:latin typeface="Monaco"/>
                    <a:ea typeface="DejaVu Sans"/>
                  </a:rPr>
                  <a:t>: {</a:t>
                </a:r>
                <a:r>
                  <a:rPr lang="en-US" sz="667" spc="-1" dirty="0">
                    <a:solidFill>
                      <a:srgbClr val="C1651C"/>
                    </a:solidFill>
                    <a:latin typeface="Monaco"/>
                    <a:ea typeface="DejaVu Sans"/>
                  </a:rPr>
                  <a:t>}                                                                                                     </a:t>
                </a:r>
                <a:endParaRPr lang="en-US" sz="667" spc="-1" dirty="0">
                  <a:solidFill>
                    <a:prstClr val="black"/>
                  </a:solidFill>
                  <a:latin typeface="Arial"/>
                </a:endParaRPr>
              </a:p>
              <a:p>
                <a:pPr defTabSz="1218804">
                  <a:defRPr/>
                </a:pPr>
                <a:r>
                  <a:rPr lang="en-US" sz="667" spc="-1" dirty="0">
                    <a:solidFill>
                      <a:srgbClr val="C1651C"/>
                    </a:solidFill>
                    <a:latin typeface="Monaco"/>
                    <a:ea typeface="DejaVu Sans"/>
                  </a:rPr>
                  <a:t>    hash</a:t>
                </a:r>
                <a:r>
                  <a:rPr lang="en-US" sz="667" spc="-1" dirty="0">
                    <a:solidFill>
                      <a:srgbClr val="000000"/>
                    </a:solidFill>
                    <a:latin typeface="Monaco"/>
                    <a:ea typeface="DejaVu Sans"/>
                  </a:rPr>
                  <a:t>: teesjv7ehpe5ksspjim5dk43a7qnowlq</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    </a:t>
                </a:r>
                <a:r>
                  <a:rPr lang="en-US" sz="667" spc="-1" dirty="0">
                    <a:solidFill>
                      <a:srgbClr val="C1651C"/>
                    </a:solidFill>
                    <a:latin typeface="Monaco"/>
                    <a:ea typeface="DejaVu Sans"/>
                  </a:rPr>
                  <a:t>variants</a:t>
                </a:r>
                <a:r>
                  <a:rPr lang="en-US" sz="667" spc="-1" dirty="0">
                    <a:solidFill>
                      <a:srgbClr val="000000"/>
                    </a:solidFill>
                    <a:latin typeface="Monaco"/>
                    <a:ea typeface="DejaVu Sans"/>
                  </a:rPr>
                  <a:t>: {</a:t>
                </a:r>
                <a:r>
                  <a:rPr lang="en-US" sz="667" spc="-1" dirty="0">
                    <a:solidFill>
                      <a:srgbClr val="C1651C"/>
                    </a:solidFill>
                    <a:latin typeface="Monaco"/>
                    <a:ea typeface="DejaVu Sans"/>
                  </a:rPr>
                  <a:t>}                                                                                                         </a:t>
                </a:r>
                <a:endParaRPr lang="en-US" sz="667" spc="-1" dirty="0">
                  <a:solidFill>
                    <a:prstClr val="black"/>
                  </a:solidFill>
                  <a:latin typeface="Arial"/>
                </a:endParaRPr>
              </a:p>
              <a:p>
                <a:pPr defTabSz="1218804">
                  <a:defRPr/>
                </a:pPr>
                <a:r>
                  <a:rPr lang="en-US" sz="667" spc="-1" dirty="0">
                    <a:solidFill>
                      <a:srgbClr val="C1651C"/>
                    </a:solidFill>
                    <a:latin typeface="Monaco"/>
                    <a:ea typeface="DejaVu Sans"/>
                  </a:rPr>
                  <a:t>    version</a:t>
                </a:r>
                <a:r>
                  <a:rPr lang="en-US" sz="667" spc="-1" dirty="0">
                    <a:solidFill>
                      <a:srgbClr val="000000"/>
                    </a:solidFill>
                    <a:latin typeface="Monaco"/>
                    <a:ea typeface="DejaVu Sans"/>
                  </a:rPr>
                  <a:t>: 1.59.0</a:t>
                </a:r>
                <a:endParaRPr lang="en-US" sz="667" spc="-1" dirty="0">
                  <a:solidFill>
                    <a:prstClr val="black"/>
                  </a:solidFill>
                  <a:latin typeface="Arial"/>
                </a:endParaRPr>
              </a:p>
              <a:p>
                <a:pPr defTabSz="1218804">
                  <a:defRPr/>
                </a:pPr>
                <a:r>
                  <a:rPr lang="en-US" sz="667" spc="-1" dirty="0">
                    <a:solidFill>
                      <a:srgbClr val="000000"/>
                    </a:solidFill>
                    <a:latin typeface="Monaco"/>
                    <a:ea typeface="DejaVu Sans"/>
                  </a:rPr>
                  <a:t>...</a:t>
                </a:r>
                <a:endParaRPr lang="en-US" sz="667" spc="-1" dirty="0">
                  <a:solidFill>
                    <a:prstClr val="black"/>
                  </a:solidFill>
                  <a:latin typeface="Arial"/>
                </a:endParaRPr>
              </a:p>
              <a:p>
                <a:pPr algn="ctr" defTabSz="1218804">
                  <a:defRPr/>
                </a:pPr>
                <a:endParaRPr lang="en-US" sz="667" spc="-1" dirty="0">
                  <a:solidFill>
                    <a:prstClr val="black"/>
                  </a:solidFill>
                  <a:latin typeface="Arial"/>
                </a:endParaRPr>
              </a:p>
            </p:txBody>
          </p:sp>
          <p:sp>
            <p:nvSpPr>
              <p:cNvPr id="469" name="CustomShape 17"/>
              <p:cNvSpPr/>
              <p:nvPr/>
            </p:nvSpPr>
            <p:spPr>
              <a:xfrm>
                <a:off x="6719760" y="1325520"/>
                <a:ext cx="2138760" cy="275545"/>
              </a:xfrm>
              <a:prstGeom prst="rect">
                <a:avLst/>
              </a:prstGeom>
              <a:noFill/>
              <a:ln>
                <a:noFill/>
              </a:ln>
            </p:spPr>
            <p:style>
              <a:lnRef idx="0">
                <a:scrgbClr r="0" g="0" b="0"/>
              </a:lnRef>
              <a:fillRef idx="0">
                <a:scrgbClr r="0" g="0" b="0"/>
              </a:fillRef>
              <a:effectRef idx="0">
                <a:scrgbClr r="0" g="0" b="0"/>
              </a:effectRef>
              <a:fontRef idx="minor"/>
            </p:style>
            <p:txBody>
              <a:bodyPr lIns="119969" tIns="59984" rIns="119969" bIns="59984">
                <a:spAutoFit/>
              </a:bodyPr>
              <a:lstStyle/>
              <a:p>
                <a:pPr algn="r" defTabSz="1218804">
                  <a:defRPr/>
                </a:pPr>
                <a:r>
                  <a:rPr lang="en-US" sz="1600" b="1" spc="-1" dirty="0" err="1">
                    <a:solidFill>
                      <a:srgbClr val="000000"/>
                    </a:solidFill>
                    <a:latin typeface="Monaco"/>
                    <a:ea typeface="DejaVu Sans"/>
                  </a:rPr>
                  <a:t>spec.yaml</a:t>
                </a:r>
                <a:endParaRPr lang="en-US" sz="1600" spc="-1" dirty="0">
                  <a:solidFill>
                    <a:prstClr val="black"/>
                  </a:solidFill>
                  <a:latin typeface="Arial"/>
                </a:endParaRPr>
              </a:p>
            </p:txBody>
          </p:sp>
        </p:grpSp>
        <p:sp>
          <p:nvSpPr>
            <p:cNvPr id="470" name="CustomShape 18"/>
            <p:cNvSpPr/>
            <p:nvPr/>
          </p:nvSpPr>
          <p:spPr>
            <a:xfrm>
              <a:off x="6438600" y="4363200"/>
              <a:ext cx="2477520" cy="460211"/>
            </a:xfrm>
            <a:prstGeom prst="rect">
              <a:avLst/>
            </a:prstGeom>
            <a:noFill/>
            <a:ln>
              <a:noFill/>
            </a:ln>
          </p:spPr>
          <p:style>
            <a:lnRef idx="0">
              <a:scrgbClr r="0" g="0" b="0"/>
            </a:lnRef>
            <a:fillRef idx="0">
              <a:scrgbClr r="0" g="0" b="0"/>
            </a:fillRef>
            <a:effectRef idx="0">
              <a:scrgbClr r="0" g="0" b="0"/>
            </a:effectRef>
            <a:fontRef idx="minor"/>
          </p:style>
          <p:txBody>
            <a:bodyPr lIns="119969" tIns="59984" rIns="119969" bIns="59984">
              <a:spAutoFit/>
            </a:bodyPr>
            <a:lstStyle/>
            <a:p>
              <a:pPr algn="ctr" defTabSz="1218804">
                <a:defRPr/>
              </a:pPr>
              <a:r>
                <a:rPr lang="en-US" sz="1600" spc="-1" dirty="0">
                  <a:solidFill>
                    <a:srgbClr val="000000"/>
                  </a:solidFill>
                  <a:latin typeface="Arial"/>
                  <a:ea typeface="DejaVu Sans"/>
                </a:rPr>
                <a:t>Detailed provenance stored</a:t>
              </a:r>
              <a:endParaRPr lang="en-US" sz="1600" spc="-1" dirty="0">
                <a:solidFill>
                  <a:prstClr val="black"/>
                </a:solidFill>
                <a:latin typeface="Arial"/>
              </a:endParaRPr>
            </a:p>
            <a:p>
              <a:pPr algn="ctr" defTabSz="1218804">
                <a:defRPr/>
              </a:pPr>
              <a:r>
                <a:rPr lang="en-US" sz="1600" spc="-1" dirty="0">
                  <a:solidFill>
                    <a:srgbClr val="000000"/>
                  </a:solidFill>
                  <a:latin typeface="Arial"/>
                  <a:ea typeface="DejaVu Sans"/>
                </a:rPr>
                <a:t>with installed package</a:t>
              </a:r>
              <a:endParaRPr lang="en-US" sz="1600" spc="-1" dirty="0">
                <a:solidFill>
                  <a:prstClr val="black"/>
                </a:solidFill>
                <a:latin typeface="Arial"/>
              </a:endParaRPr>
            </a:p>
          </p:txBody>
        </p:sp>
      </p:grpSp>
    </p:spTree>
    <p:extLst>
      <p:ext uri="{BB962C8B-B14F-4D97-AF65-F5344CB8AC3E}">
        <p14:creationId xmlns:p14="http://schemas.microsoft.com/office/powerpoint/2010/main" val="4086748300"/>
      </p:ext>
    </p:extLst>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46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45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46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45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p:cTn id="22" dur="1" fill="hold">
                                          <p:stCondLst>
                                            <p:cond delay="0"/>
                                          </p:stCondLst>
                                        </p:cTn>
                                        <p:tgtEl>
                                          <p:spTgt spid="46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p:cTn id="26" dur="1" fill="hold">
                                          <p:stCondLst>
                                            <p:cond delay="0"/>
                                          </p:stCondLst>
                                        </p:cTn>
                                        <p:tgtEl>
                                          <p:spTgt spid="4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79A779B-4E04-2241-9F52-351CD3B51A5D}"/>
              </a:ext>
            </a:extLst>
          </p:cNvPr>
          <p:cNvSpPr>
            <a:spLocks noGrp="1"/>
          </p:cNvSpPr>
          <p:nvPr>
            <p:ph idx="1"/>
          </p:nvPr>
        </p:nvSpPr>
        <p:spPr>
          <a:xfrm>
            <a:off x="369853" y="3239999"/>
            <a:ext cx="7616859" cy="3185659"/>
          </a:xfrm>
        </p:spPr>
        <p:txBody>
          <a:bodyPr>
            <a:normAutofit fontScale="92500" lnSpcReduction="10000"/>
          </a:bodyPr>
          <a:lstStyle/>
          <a:p>
            <a:r>
              <a:rPr lang="en-US" dirty="0"/>
              <a:t>Two files:</a:t>
            </a:r>
          </a:p>
          <a:p>
            <a:pPr lvl="1"/>
            <a:r>
              <a:rPr lang="en-US" sz="1500" dirty="0">
                <a:latin typeface="Monaco" pitchFamily="2" charset="77"/>
              </a:rPr>
              <a:t>spack.yaml </a:t>
            </a:r>
            <a:r>
              <a:rPr lang="en-US" dirty="0"/>
              <a:t>describes project requirements and configuration</a:t>
            </a:r>
          </a:p>
          <a:p>
            <a:pPr lvl="1"/>
            <a:r>
              <a:rPr lang="en-US" sz="1500" dirty="0">
                <a:latin typeface="Monaco" pitchFamily="2" charset="77"/>
              </a:rPr>
              <a:t>spack.lock </a:t>
            </a:r>
            <a:r>
              <a:rPr lang="en-US" dirty="0"/>
              <a:t>describes exactly what was installed</a:t>
            </a:r>
          </a:p>
          <a:p>
            <a:pPr lvl="2"/>
            <a:r>
              <a:rPr lang="en-US" dirty="0"/>
              <a:t>Allows you to reproduce an installation</a:t>
            </a:r>
          </a:p>
          <a:p>
            <a:r>
              <a:rPr lang="en-US" dirty="0"/>
              <a:t>An environment can be versioned in a repository</a:t>
            </a:r>
          </a:p>
          <a:p>
            <a:pPr lvl="1"/>
            <a:r>
              <a:rPr lang="en-US" dirty="0"/>
              <a:t>Technique used by uberenv, serac, other projects to manage dependencies</a:t>
            </a:r>
          </a:p>
          <a:p>
            <a:r>
              <a:rPr lang="en-US" dirty="0"/>
              <a:t>MAPP repository structure maps fairly well to a Spack environment</a:t>
            </a:r>
          </a:p>
        </p:txBody>
      </p:sp>
      <p:sp>
        <p:nvSpPr>
          <p:cNvPr id="3" name="Title 2">
            <a:extLst>
              <a:ext uri="{FF2B5EF4-FFF2-40B4-BE49-F238E27FC236}">
                <a16:creationId xmlns:a16="http://schemas.microsoft.com/office/drawing/2014/main" id="{07DC3A8F-B594-2F44-8C0B-561560B56C25}"/>
              </a:ext>
            </a:extLst>
          </p:cNvPr>
          <p:cNvSpPr>
            <a:spLocks noGrp="1"/>
          </p:cNvSpPr>
          <p:nvPr>
            <p:ph type="title"/>
          </p:nvPr>
        </p:nvSpPr>
        <p:spPr>
          <a:xfrm>
            <a:off x="344399" y="93332"/>
            <a:ext cx="10972800" cy="1008771"/>
          </a:xfrm>
        </p:spPr>
        <p:txBody>
          <a:bodyPr/>
          <a:lstStyle/>
          <a:p>
            <a:r>
              <a:rPr lang="en-US" dirty="0"/>
              <a:t>Spack’s environment abstraction allows users to work with a subset of packages</a:t>
            </a:r>
          </a:p>
        </p:txBody>
      </p:sp>
      <p:sp>
        <p:nvSpPr>
          <p:cNvPr id="10" name="TextBox 9">
            <a:extLst>
              <a:ext uri="{FF2B5EF4-FFF2-40B4-BE49-F238E27FC236}">
                <a16:creationId xmlns:a16="http://schemas.microsoft.com/office/drawing/2014/main" id="{44757731-DA50-B843-B9C7-A5B5A50EDB65}"/>
              </a:ext>
            </a:extLst>
          </p:cNvPr>
          <p:cNvSpPr txBox="1"/>
          <p:nvPr/>
        </p:nvSpPr>
        <p:spPr>
          <a:xfrm>
            <a:off x="8144785" y="918231"/>
            <a:ext cx="2002921" cy="338554"/>
          </a:xfrm>
          <a:prstGeom prst="rect">
            <a:avLst/>
          </a:prstGeom>
          <a:noFill/>
        </p:spPr>
        <p:txBody>
          <a:bodyPr wrap="none" rtlCol="0">
            <a:spAutoFit/>
          </a:bodyPr>
          <a:lstStyle/>
          <a:p>
            <a:r>
              <a:rPr lang="en-US" sz="1600" dirty="0"/>
              <a:t>Simple spack.yaml file</a:t>
            </a:r>
          </a:p>
        </p:txBody>
      </p:sp>
      <p:sp>
        <p:nvSpPr>
          <p:cNvPr id="12" name="Folded Corner 11">
            <a:extLst>
              <a:ext uri="{FF2B5EF4-FFF2-40B4-BE49-F238E27FC236}">
                <a16:creationId xmlns:a16="http://schemas.microsoft.com/office/drawing/2014/main" id="{640BEF10-E680-FC48-8727-9E12E92D8874}"/>
              </a:ext>
            </a:extLst>
          </p:cNvPr>
          <p:cNvSpPr/>
          <p:nvPr/>
        </p:nvSpPr>
        <p:spPr bwMode="auto">
          <a:xfrm rot="10800000" flipH="1">
            <a:off x="898243" y="1671644"/>
            <a:ext cx="454111" cy="599057"/>
          </a:xfrm>
          <a:prstGeom prst="foldedCorner">
            <a:avLst/>
          </a:prstGeom>
          <a:solidFill>
            <a:schemeClr val="accent2">
              <a:lumMod val="40000"/>
              <a:lumOff val="60000"/>
            </a:schemeClr>
          </a:soli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2133" dirty="0">
              <a:solidFill>
                <a:srgbClr val="000000"/>
              </a:solidFill>
            </a:endParaRPr>
          </a:p>
        </p:txBody>
      </p:sp>
      <p:sp>
        <p:nvSpPr>
          <p:cNvPr id="14" name="Rounded Rectangle 13">
            <a:extLst>
              <a:ext uri="{FF2B5EF4-FFF2-40B4-BE49-F238E27FC236}">
                <a16:creationId xmlns:a16="http://schemas.microsoft.com/office/drawing/2014/main" id="{63B56637-8C28-DB48-8600-FECDFF08021A}"/>
              </a:ext>
            </a:extLst>
          </p:cNvPr>
          <p:cNvSpPr/>
          <p:nvPr/>
        </p:nvSpPr>
        <p:spPr bwMode="auto">
          <a:xfrm>
            <a:off x="2409253" y="1850883"/>
            <a:ext cx="1085403" cy="423963"/>
          </a:xfrm>
          <a:prstGeom prst="roundRect">
            <a:avLst/>
          </a:prstGeom>
          <a:solidFill>
            <a:schemeClr val="tx2">
              <a:lumMod val="20000"/>
              <a:lumOff val="80000"/>
            </a:schemeClr>
          </a:soli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ctr">
            <a:prstTxWarp prst="textNoShape">
              <a:avLst/>
            </a:prstTxWarp>
          </a:bodyPr>
          <a:lstStyle/>
          <a:p>
            <a:pPr algn="ctr">
              <a:spcBef>
                <a:spcPct val="0"/>
              </a:spcBef>
            </a:pPr>
            <a:r>
              <a:rPr lang="en-US" sz="1600" dirty="0">
                <a:solidFill>
                  <a:srgbClr val="000000"/>
                </a:solidFill>
              </a:rPr>
              <a:t>install</a:t>
            </a:r>
          </a:p>
        </p:txBody>
      </p:sp>
      <p:sp>
        <p:nvSpPr>
          <p:cNvPr id="30" name="Rounded Rectangle 29">
            <a:extLst>
              <a:ext uri="{FF2B5EF4-FFF2-40B4-BE49-F238E27FC236}">
                <a16:creationId xmlns:a16="http://schemas.microsoft.com/office/drawing/2014/main" id="{543A5473-ECA1-E548-A802-4F3DFC3001D1}"/>
              </a:ext>
            </a:extLst>
          </p:cNvPr>
          <p:cNvSpPr/>
          <p:nvPr/>
        </p:nvSpPr>
        <p:spPr bwMode="auto">
          <a:xfrm>
            <a:off x="6666904" y="1730752"/>
            <a:ext cx="1054849" cy="635412"/>
          </a:xfrm>
          <a:prstGeom prst="roundRect">
            <a:avLst/>
          </a:prstGeom>
          <a:solidFill>
            <a:schemeClr val="tx2">
              <a:lumMod val="20000"/>
              <a:lumOff val="80000"/>
            </a:schemeClr>
          </a:soli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ctr">
            <a:prstTxWarp prst="textNoShape">
              <a:avLst/>
            </a:prstTxWarp>
          </a:bodyPr>
          <a:lstStyle/>
          <a:p>
            <a:pPr algn="ctr">
              <a:spcBef>
                <a:spcPct val="0"/>
              </a:spcBef>
            </a:pPr>
            <a:r>
              <a:rPr lang="en-US" sz="1600" dirty="0">
                <a:solidFill>
                  <a:srgbClr val="000000"/>
                </a:solidFill>
              </a:rPr>
              <a:t>build project</a:t>
            </a:r>
          </a:p>
        </p:txBody>
      </p:sp>
      <p:sp>
        <p:nvSpPr>
          <p:cNvPr id="32" name="TextBox 31">
            <a:extLst>
              <a:ext uri="{FF2B5EF4-FFF2-40B4-BE49-F238E27FC236}">
                <a16:creationId xmlns:a16="http://schemas.microsoft.com/office/drawing/2014/main" id="{7BC3827C-B049-C745-803D-9CADCBB95950}"/>
              </a:ext>
            </a:extLst>
          </p:cNvPr>
          <p:cNvSpPr txBox="1"/>
          <p:nvPr/>
        </p:nvSpPr>
        <p:spPr>
          <a:xfrm>
            <a:off x="46073" y="2270701"/>
            <a:ext cx="2158452" cy="769633"/>
          </a:xfrm>
          <a:prstGeom prst="rect">
            <a:avLst/>
          </a:prstGeom>
          <a:noFill/>
        </p:spPr>
        <p:txBody>
          <a:bodyPr wrap="square" rtlCol="0">
            <a:spAutoFit/>
          </a:bodyPr>
          <a:lstStyle/>
          <a:p>
            <a:pPr algn="ctr"/>
            <a:r>
              <a:rPr lang="en-US" sz="1467" dirty="0"/>
              <a:t>spack.yaml file with names of required dependencies</a:t>
            </a:r>
          </a:p>
        </p:txBody>
      </p:sp>
      <p:cxnSp>
        <p:nvCxnSpPr>
          <p:cNvPr id="35" name="Elbow Connector 34">
            <a:extLst>
              <a:ext uri="{FF2B5EF4-FFF2-40B4-BE49-F238E27FC236}">
                <a16:creationId xmlns:a16="http://schemas.microsoft.com/office/drawing/2014/main" id="{8CE36070-B1D5-C14A-9E33-C75615591467}"/>
              </a:ext>
            </a:extLst>
          </p:cNvPr>
          <p:cNvCxnSpPr>
            <a:cxnSpLocks/>
            <a:stCxn id="14" idx="2"/>
            <a:endCxn id="28" idx="1"/>
          </p:cNvCxnSpPr>
          <p:nvPr/>
        </p:nvCxnSpPr>
        <p:spPr>
          <a:xfrm rot="16200000" flipH="1">
            <a:off x="3268525" y="1958276"/>
            <a:ext cx="229960" cy="863100"/>
          </a:xfrm>
          <a:prstGeom prst="bentConnector2">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6" name="Elbow Connector 35">
            <a:extLst>
              <a:ext uri="{FF2B5EF4-FFF2-40B4-BE49-F238E27FC236}">
                <a16:creationId xmlns:a16="http://schemas.microsoft.com/office/drawing/2014/main" id="{61514F54-9853-B043-91B4-1A6A0A28DFF9}"/>
              </a:ext>
            </a:extLst>
          </p:cNvPr>
          <p:cNvCxnSpPr>
            <a:cxnSpLocks/>
            <a:stCxn id="14" idx="0"/>
            <a:endCxn id="26" idx="2"/>
          </p:cNvCxnSpPr>
          <p:nvPr/>
        </p:nvCxnSpPr>
        <p:spPr>
          <a:xfrm rot="5400000" flipH="1" flipV="1">
            <a:off x="3274132" y="1274654"/>
            <a:ext cx="254053" cy="898407"/>
          </a:xfrm>
          <a:prstGeom prst="bentConnector2">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51" name="Group 50">
            <a:extLst>
              <a:ext uri="{FF2B5EF4-FFF2-40B4-BE49-F238E27FC236}">
                <a16:creationId xmlns:a16="http://schemas.microsoft.com/office/drawing/2014/main" id="{8E2420C9-7EC8-C646-83CC-D983B2664DFE}"/>
              </a:ext>
            </a:extLst>
          </p:cNvPr>
          <p:cNvGrpSpPr/>
          <p:nvPr/>
        </p:nvGrpSpPr>
        <p:grpSpPr>
          <a:xfrm>
            <a:off x="3815055" y="2205278"/>
            <a:ext cx="2926001" cy="599057"/>
            <a:chOff x="2751233" y="3973077"/>
            <a:chExt cx="2194501" cy="449293"/>
          </a:xfrm>
        </p:grpSpPr>
        <p:sp>
          <p:nvSpPr>
            <p:cNvPr id="28" name="Folded Corner 27">
              <a:extLst>
                <a:ext uri="{FF2B5EF4-FFF2-40B4-BE49-F238E27FC236}">
                  <a16:creationId xmlns:a16="http://schemas.microsoft.com/office/drawing/2014/main" id="{9D2D5301-66B3-0941-B236-C02A917773FA}"/>
                </a:ext>
              </a:extLst>
            </p:cNvPr>
            <p:cNvSpPr/>
            <p:nvPr/>
          </p:nvSpPr>
          <p:spPr bwMode="auto">
            <a:xfrm rot="10800000" flipH="1">
              <a:off x="2751233" y="3973077"/>
              <a:ext cx="340583" cy="449293"/>
            </a:xfrm>
            <a:prstGeom prst="foldedCorner">
              <a:avLst/>
            </a:prstGeom>
            <a:solidFill>
              <a:schemeClr val="accent4">
                <a:lumMod val="40000"/>
                <a:lumOff val="60000"/>
              </a:schemeClr>
            </a:soli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2133" dirty="0">
                <a:solidFill>
                  <a:srgbClr val="000000"/>
                </a:solidFill>
              </a:endParaRPr>
            </a:p>
          </p:txBody>
        </p:sp>
        <p:sp>
          <p:nvSpPr>
            <p:cNvPr id="44" name="TextBox 43">
              <a:extLst>
                <a:ext uri="{FF2B5EF4-FFF2-40B4-BE49-F238E27FC236}">
                  <a16:creationId xmlns:a16="http://schemas.microsoft.com/office/drawing/2014/main" id="{B23B72A5-E360-764C-B5FD-3D8B8961A227}"/>
                </a:ext>
              </a:extLst>
            </p:cNvPr>
            <p:cNvSpPr txBox="1"/>
            <p:nvPr/>
          </p:nvSpPr>
          <p:spPr>
            <a:xfrm>
              <a:off x="3124575" y="3991483"/>
              <a:ext cx="1821159" cy="407900"/>
            </a:xfrm>
            <a:prstGeom prst="rect">
              <a:avLst/>
            </a:prstGeom>
            <a:noFill/>
          </p:spPr>
          <p:txBody>
            <a:bodyPr wrap="square" rtlCol="0">
              <a:spAutoFit/>
            </a:bodyPr>
            <a:lstStyle/>
            <a:p>
              <a:r>
                <a:rPr lang="en-US" sz="1467" dirty="0"/>
                <a:t>Lockfile describes </a:t>
              </a:r>
              <a:br>
                <a:rPr lang="en-US" sz="1467" dirty="0"/>
              </a:br>
              <a:r>
                <a:rPr lang="en-US" sz="1467" dirty="0"/>
                <a:t>exact versions installed</a:t>
              </a:r>
            </a:p>
          </p:txBody>
        </p:sp>
      </p:grpSp>
      <p:grpSp>
        <p:nvGrpSpPr>
          <p:cNvPr id="50" name="Group 49">
            <a:extLst>
              <a:ext uri="{FF2B5EF4-FFF2-40B4-BE49-F238E27FC236}">
                <a16:creationId xmlns:a16="http://schemas.microsoft.com/office/drawing/2014/main" id="{E4B92438-143D-7D40-B8C7-6CF825864310}"/>
              </a:ext>
            </a:extLst>
          </p:cNvPr>
          <p:cNvGrpSpPr/>
          <p:nvPr/>
        </p:nvGrpSpPr>
        <p:grpSpPr>
          <a:xfrm>
            <a:off x="3850362" y="1319092"/>
            <a:ext cx="2594147" cy="662773"/>
            <a:chOff x="2737383" y="3334935"/>
            <a:chExt cx="1945610" cy="497080"/>
          </a:xfrm>
        </p:grpSpPr>
        <p:grpSp>
          <p:nvGrpSpPr>
            <p:cNvPr id="31" name="Group 30">
              <a:extLst>
                <a:ext uri="{FF2B5EF4-FFF2-40B4-BE49-F238E27FC236}">
                  <a16:creationId xmlns:a16="http://schemas.microsoft.com/office/drawing/2014/main" id="{AFCF96F9-C5FB-314C-94A6-8E2163918CEF}"/>
                </a:ext>
              </a:extLst>
            </p:cNvPr>
            <p:cNvGrpSpPr/>
            <p:nvPr/>
          </p:nvGrpSpPr>
          <p:grpSpPr>
            <a:xfrm>
              <a:off x="2737383" y="3334935"/>
              <a:ext cx="851688" cy="497080"/>
              <a:chOff x="2917407" y="2895424"/>
              <a:chExt cx="851688" cy="497080"/>
            </a:xfrm>
          </p:grpSpPr>
          <p:sp>
            <p:nvSpPr>
              <p:cNvPr id="24" name="Cube 23">
                <a:extLst>
                  <a:ext uri="{FF2B5EF4-FFF2-40B4-BE49-F238E27FC236}">
                    <a16:creationId xmlns:a16="http://schemas.microsoft.com/office/drawing/2014/main" id="{B95EAD95-B3A8-754E-9DE1-DBBAB6001ECE}"/>
                  </a:ext>
                </a:extLst>
              </p:cNvPr>
              <p:cNvSpPr/>
              <p:nvPr/>
            </p:nvSpPr>
            <p:spPr bwMode="auto">
              <a:xfrm>
                <a:off x="3291997" y="2895424"/>
                <a:ext cx="333286" cy="333286"/>
              </a:xfrm>
              <a:prstGeom prst="cube">
                <a:avLst/>
              </a:prstGeom>
              <a:solidFill>
                <a:schemeClr val="bg2">
                  <a:lumMod val="90000"/>
                </a:schemeClr>
              </a:soli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2133" dirty="0">
                  <a:solidFill>
                    <a:srgbClr val="000000"/>
                  </a:solidFill>
                </a:endParaRPr>
              </a:p>
            </p:txBody>
          </p:sp>
          <p:sp>
            <p:nvSpPr>
              <p:cNvPr id="26" name="Cube 25">
                <a:extLst>
                  <a:ext uri="{FF2B5EF4-FFF2-40B4-BE49-F238E27FC236}">
                    <a16:creationId xmlns:a16="http://schemas.microsoft.com/office/drawing/2014/main" id="{B3F329E8-4681-1247-B55C-AA428785BE54}"/>
                  </a:ext>
                </a:extLst>
              </p:cNvPr>
              <p:cNvSpPr/>
              <p:nvPr/>
            </p:nvSpPr>
            <p:spPr bwMode="auto">
              <a:xfrm>
                <a:off x="2917407" y="2895424"/>
                <a:ext cx="333286" cy="333286"/>
              </a:xfrm>
              <a:prstGeom prst="cube">
                <a:avLst/>
              </a:prstGeom>
              <a:solidFill>
                <a:schemeClr val="bg2">
                  <a:lumMod val="90000"/>
                </a:schemeClr>
              </a:soli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2133" dirty="0">
                  <a:solidFill>
                    <a:srgbClr val="000000"/>
                  </a:solidFill>
                </a:endParaRPr>
              </a:p>
            </p:txBody>
          </p:sp>
          <p:sp>
            <p:nvSpPr>
              <p:cNvPr id="19" name="Cube 18">
                <a:extLst>
                  <a:ext uri="{FF2B5EF4-FFF2-40B4-BE49-F238E27FC236}">
                    <a16:creationId xmlns:a16="http://schemas.microsoft.com/office/drawing/2014/main" id="{D1B49D0F-861A-1546-9987-48DD1089E94C}"/>
                  </a:ext>
                </a:extLst>
              </p:cNvPr>
              <p:cNvSpPr/>
              <p:nvPr/>
            </p:nvSpPr>
            <p:spPr bwMode="auto">
              <a:xfrm>
                <a:off x="3435809" y="3059218"/>
                <a:ext cx="333286" cy="333286"/>
              </a:xfrm>
              <a:prstGeom prst="cube">
                <a:avLst/>
              </a:prstGeom>
              <a:solidFill>
                <a:schemeClr val="bg2">
                  <a:lumMod val="90000"/>
                </a:schemeClr>
              </a:soli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2133" dirty="0">
                  <a:solidFill>
                    <a:srgbClr val="000000"/>
                  </a:solidFill>
                </a:endParaRPr>
              </a:p>
            </p:txBody>
          </p:sp>
          <p:sp>
            <p:nvSpPr>
              <p:cNvPr id="17" name="Cube 16">
                <a:extLst>
                  <a:ext uri="{FF2B5EF4-FFF2-40B4-BE49-F238E27FC236}">
                    <a16:creationId xmlns:a16="http://schemas.microsoft.com/office/drawing/2014/main" id="{E49FBB85-67C3-0C4E-9D20-9BD5F15CF06D}"/>
                  </a:ext>
                </a:extLst>
              </p:cNvPr>
              <p:cNvSpPr/>
              <p:nvPr/>
            </p:nvSpPr>
            <p:spPr bwMode="auto">
              <a:xfrm>
                <a:off x="3061219" y="3059218"/>
                <a:ext cx="333286" cy="333286"/>
              </a:xfrm>
              <a:prstGeom prst="cube">
                <a:avLst/>
              </a:prstGeom>
              <a:solidFill>
                <a:schemeClr val="bg2">
                  <a:lumMod val="90000"/>
                </a:schemeClr>
              </a:soli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2133" dirty="0">
                  <a:solidFill>
                    <a:srgbClr val="000000"/>
                  </a:solidFill>
                </a:endParaRPr>
              </a:p>
            </p:txBody>
          </p:sp>
        </p:grpSp>
        <p:sp>
          <p:nvSpPr>
            <p:cNvPr id="47" name="TextBox 46">
              <a:extLst>
                <a:ext uri="{FF2B5EF4-FFF2-40B4-BE49-F238E27FC236}">
                  <a16:creationId xmlns:a16="http://schemas.microsoft.com/office/drawing/2014/main" id="{4DE65358-D8DE-2446-BD8A-41AB77F2F6B4}"/>
                </a:ext>
              </a:extLst>
            </p:cNvPr>
            <p:cNvSpPr txBox="1"/>
            <p:nvPr/>
          </p:nvSpPr>
          <p:spPr>
            <a:xfrm>
              <a:off x="3614531" y="3352290"/>
              <a:ext cx="1068462" cy="407900"/>
            </a:xfrm>
            <a:prstGeom prst="rect">
              <a:avLst/>
            </a:prstGeom>
            <a:noFill/>
          </p:spPr>
          <p:txBody>
            <a:bodyPr wrap="square" rtlCol="0">
              <a:spAutoFit/>
            </a:bodyPr>
            <a:lstStyle/>
            <a:p>
              <a:r>
                <a:rPr lang="en-US" sz="1467" dirty="0"/>
                <a:t>Dependency packages</a:t>
              </a:r>
            </a:p>
          </p:txBody>
        </p:sp>
      </p:grpSp>
      <p:sp>
        <p:nvSpPr>
          <p:cNvPr id="48" name="Right Arrow 47">
            <a:extLst>
              <a:ext uri="{FF2B5EF4-FFF2-40B4-BE49-F238E27FC236}">
                <a16:creationId xmlns:a16="http://schemas.microsoft.com/office/drawing/2014/main" id="{F11EF100-3722-2F4F-BB1F-33C1A567D990}"/>
              </a:ext>
            </a:extLst>
          </p:cNvPr>
          <p:cNvSpPr/>
          <p:nvPr/>
        </p:nvSpPr>
        <p:spPr bwMode="auto">
          <a:xfrm>
            <a:off x="5892491" y="1773645"/>
            <a:ext cx="674671" cy="578440"/>
          </a:xfrm>
          <a:prstGeom prst="rightArrow">
            <a:avLst/>
          </a:prstGeom>
          <a:solidFill>
            <a:schemeClr val="accent3">
              <a:lumMod val="40000"/>
              <a:lumOff val="60000"/>
            </a:schemeClr>
          </a:soli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2133" dirty="0">
              <a:solidFill>
                <a:srgbClr val="000000"/>
              </a:solidFill>
            </a:endParaRPr>
          </a:p>
        </p:txBody>
      </p:sp>
      <p:sp>
        <p:nvSpPr>
          <p:cNvPr id="49" name="Right Arrow 48">
            <a:extLst>
              <a:ext uri="{FF2B5EF4-FFF2-40B4-BE49-F238E27FC236}">
                <a16:creationId xmlns:a16="http://schemas.microsoft.com/office/drawing/2014/main" id="{B99708CE-B19F-634D-A4B7-5E8E89DD8489}"/>
              </a:ext>
            </a:extLst>
          </p:cNvPr>
          <p:cNvSpPr/>
          <p:nvPr/>
        </p:nvSpPr>
        <p:spPr bwMode="auto">
          <a:xfrm>
            <a:off x="1791733" y="1804387"/>
            <a:ext cx="539049" cy="578440"/>
          </a:xfrm>
          <a:prstGeom prst="rightArrow">
            <a:avLst/>
          </a:prstGeom>
          <a:solidFill>
            <a:schemeClr val="accent3">
              <a:lumMod val="40000"/>
              <a:lumOff val="60000"/>
            </a:schemeClr>
          </a:soli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2133" dirty="0">
              <a:solidFill>
                <a:srgbClr val="000000"/>
              </a:solidFill>
            </a:endParaRPr>
          </a:p>
        </p:txBody>
      </p:sp>
      <p:pic>
        <p:nvPicPr>
          <p:cNvPr id="7" name="Picture 6">
            <a:extLst>
              <a:ext uri="{FF2B5EF4-FFF2-40B4-BE49-F238E27FC236}">
                <a16:creationId xmlns:a16="http://schemas.microsoft.com/office/drawing/2014/main" id="{073C95E9-88E5-4A4B-ADA8-B511FC5F9501}"/>
              </a:ext>
            </a:extLst>
          </p:cNvPr>
          <p:cNvPicPr>
            <a:picLocks noChangeAspect="1"/>
          </p:cNvPicPr>
          <p:nvPr/>
        </p:nvPicPr>
        <p:blipFill>
          <a:blip r:embed="rId2"/>
          <a:stretch>
            <a:fillRect/>
          </a:stretch>
        </p:blipFill>
        <p:spPr>
          <a:xfrm>
            <a:off x="8144786" y="1302915"/>
            <a:ext cx="3862053" cy="2187812"/>
          </a:xfrm>
          <a:prstGeom prst="rect">
            <a:avLst/>
          </a:prstGeom>
          <a:ln>
            <a:noFill/>
          </a:ln>
          <a:effectLst>
            <a:outerShdw blurRad="292100" dist="139700" dir="2700000" algn="tl" rotWithShape="0">
              <a:srgbClr val="333333">
                <a:alpha val="65000"/>
              </a:srgbClr>
            </a:outerShdw>
          </a:effectLst>
        </p:spPr>
      </p:pic>
      <p:sp>
        <p:nvSpPr>
          <p:cNvPr id="27" name="Right Arrow 26">
            <a:extLst>
              <a:ext uri="{FF2B5EF4-FFF2-40B4-BE49-F238E27FC236}">
                <a16:creationId xmlns:a16="http://schemas.microsoft.com/office/drawing/2014/main" id="{2C303293-4AF1-5348-8857-760DE5AB7CAA}"/>
              </a:ext>
            </a:extLst>
          </p:cNvPr>
          <p:cNvSpPr/>
          <p:nvPr/>
        </p:nvSpPr>
        <p:spPr bwMode="auto">
          <a:xfrm rot="5400000">
            <a:off x="14155714" y="3993839"/>
            <a:ext cx="387757" cy="423644"/>
          </a:xfrm>
          <a:prstGeom prst="rightArrow">
            <a:avLst/>
          </a:prstGeom>
          <a:solidFill>
            <a:schemeClr val="accent3">
              <a:lumMod val="40000"/>
              <a:lumOff val="60000"/>
            </a:schemeClr>
          </a:soli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2133" dirty="0">
              <a:solidFill>
                <a:srgbClr val="000000"/>
              </a:solidFill>
            </a:endParaRPr>
          </a:p>
        </p:txBody>
      </p:sp>
      <p:sp>
        <p:nvSpPr>
          <p:cNvPr id="33" name="TextBox 32">
            <a:extLst>
              <a:ext uri="{FF2B5EF4-FFF2-40B4-BE49-F238E27FC236}">
                <a16:creationId xmlns:a16="http://schemas.microsoft.com/office/drawing/2014/main" id="{6B6674D7-6C7B-1A4E-AB42-1EE2C092EA5D}"/>
              </a:ext>
            </a:extLst>
          </p:cNvPr>
          <p:cNvSpPr txBox="1"/>
          <p:nvPr/>
        </p:nvSpPr>
        <p:spPr>
          <a:xfrm>
            <a:off x="8093616" y="3626144"/>
            <a:ext cx="3205749" cy="338554"/>
          </a:xfrm>
          <a:prstGeom prst="rect">
            <a:avLst/>
          </a:prstGeom>
          <a:noFill/>
        </p:spPr>
        <p:txBody>
          <a:bodyPr wrap="none" rtlCol="0">
            <a:spAutoFit/>
          </a:bodyPr>
          <a:lstStyle/>
          <a:p>
            <a:r>
              <a:rPr lang="en-US" sz="1600" dirty="0"/>
              <a:t>Concrete spack.lock file  (generated)</a:t>
            </a:r>
          </a:p>
        </p:txBody>
      </p:sp>
      <p:sp>
        <p:nvSpPr>
          <p:cNvPr id="11" name="Document 10">
            <a:extLst>
              <a:ext uri="{FF2B5EF4-FFF2-40B4-BE49-F238E27FC236}">
                <a16:creationId xmlns:a16="http://schemas.microsoft.com/office/drawing/2014/main" id="{07AA6720-15CF-0149-A069-744D12EE8D04}"/>
              </a:ext>
            </a:extLst>
          </p:cNvPr>
          <p:cNvSpPr/>
          <p:nvPr/>
        </p:nvSpPr>
        <p:spPr>
          <a:xfrm>
            <a:off x="8144785" y="3964698"/>
            <a:ext cx="3862054" cy="2790432"/>
          </a:xfrm>
          <a:prstGeom prst="flowChartDocument">
            <a:avLst/>
          </a:prstGeom>
          <a:blipFill dpi="0" rotWithShape="1">
            <a:blip r:embed="rId3" cstate="print">
              <a:extLst>
                <a:ext uri="{28A0092B-C50C-407E-A947-70E740481C1C}">
                  <a14:useLocalDpi xmlns:a14="http://schemas.microsoft.com/office/drawing/2010/main"/>
                </a:ext>
              </a:extLst>
            </a:blip>
            <a:srcRect/>
            <a:tile tx="0" ty="0" sx="60000" sy="60000" flip="none" algn="tl"/>
          </a:blipFill>
          <a:ln w="12700"/>
          <a:effectLst>
            <a:outerShdw blurRad="304800" dist="165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ffectLst>
                <a:outerShdw blurRad="50800" dist="38100" dir="2700000" algn="tl" rotWithShape="0">
                  <a:prstClr val="black">
                    <a:alpha val="40000"/>
                  </a:prstClr>
                </a:outerShdw>
              </a:effectLst>
            </a:endParaRPr>
          </a:p>
        </p:txBody>
      </p:sp>
    </p:spTree>
    <p:extLst>
      <p:ext uri="{BB962C8B-B14F-4D97-AF65-F5344CB8AC3E}">
        <p14:creationId xmlns:p14="http://schemas.microsoft.com/office/powerpoint/2010/main" val="2972766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B29F25E-20BF-E74F-B031-229C5377FE5A}"/>
              </a:ext>
            </a:extLst>
          </p:cNvPr>
          <p:cNvSpPr>
            <a:spLocks noGrp="1"/>
          </p:cNvSpPr>
          <p:nvPr>
            <p:ph type="title"/>
          </p:nvPr>
        </p:nvSpPr>
        <p:spPr/>
        <p:txBody>
          <a:bodyPr/>
          <a:lstStyle/>
          <a:p>
            <a:r>
              <a:rPr lang="en-US" dirty="0"/>
              <a:t>We have built a number of developer workflow features</a:t>
            </a:r>
            <a:br>
              <a:rPr lang="en-US" dirty="0"/>
            </a:br>
            <a:r>
              <a:rPr lang="en-US" dirty="0"/>
              <a:t>on top of </a:t>
            </a:r>
            <a:r>
              <a:rPr lang="en-US" dirty="0" err="1"/>
              <a:t>Spack</a:t>
            </a:r>
            <a:r>
              <a:rPr lang="en-US" dirty="0"/>
              <a:t> environments (similarities with </a:t>
            </a:r>
            <a:r>
              <a:rPr lang="en-US" dirty="0" err="1"/>
              <a:t>SpackDev</a:t>
            </a:r>
            <a:r>
              <a:rPr lang="en-US" dirty="0"/>
              <a:t>)</a:t>
            </a:r>
          </a:p>
        </p:txBody>
      </p:sp>
      <p:grpSp>
        <p:nvGrpSpPr>
          <p:cNvPr id="16" name="Group 15">
            <a:extLst>
              <a:ext uri="{FF2B5EF4-FFF2-40B4-BE49-F238E27FC236}">
                <a16:creationId xmlns:a16="http://schemas.microsoft.com/office/drawing/2014/main" id="{099F7146-BF21-9A4D-975D-EA290692A4FA}"/>
              </a:ext>
            </a:extLst>
          </p:cNvPr>
          <p:cNvGrpSpPr/>
          <p:nvPr/>
        </p:nvGrpSpPr>
        <p:grpSpPr>
          <a:xfrm>
            <a:off x="155448" y="1601260"/>
            <a:ext cx="7545064" cy="1736836"/>
            <a:chOff x="9144" y="2213908"/>
            <a:chExt cx="7545064" cy="1736836"/>
          </a:xfrm>
        </p:grpSpPr>
        <p:grpSp>
          <p:nvGrpSpPr>
            <p:cNvPr id="12" name="Group 11">
              <a:extLst>
                <a:ext uri="{FF2B5EF4-FFF2-40B4-BE49-F238E27FC236}">
                  <a16:creationId xmlns:a16="http://schemas.microsoft.com/office/drawing/2014/main" id="{CEE401F2-B42C-C44C-A955-8C483E95EEF0}"/>
                </a:ext>
              </a:extLst>
            </p:cNvPr>
            <p:cNvGrpSpPr/>
            <p:nvPr/>
          </p:nvGrpSpPr>
          <p:grpSpPr>
            <a:xfrm>
              <a:off x="9144" y="2213908"/>
              <a:ext cx="7545064" cy="1736836"/>
              <a:chOff x="-1072344" y="1485468"/>
              <a:chExt cx="16361448" cy="3766325"/>
            </a:xfrm>
          </p:grpSpPr>
          <p:pic>
            <p:nvPicPr>
              <p:cNvPr id="11" name="Picture 10">
                <a:extLst>
                  <a:ext uri="{FF2B5EF4-FFF2-40B4-BE49-F238E27FC236}">
                    <a16:creationId xmlns:a16="http://schemas.microsoft.com/office/drawing/2014/main" id="{0F70EF37-A6B4-ED43-A2AC-27DF8EE2E5E6}"/>
                  </a:ext>
                </a:extLst>
              </p:cNvPr>
              <p:cNvPicPr>
                <a:picLocks noChangeAspect="1"/>
              </p:cNvPicPr>
              <p:nvPr/>
            </p:nvPicPr>
            <p:blipFill>
              <a:blip r:embed="rId2"/>
              <a:stretch>
                <a:fillRect/>
              </a:stretch>
            </p:blipFill>
            <p:spPr>
              <a:xfrm>
                <a:off x="5036746" y="3266986"/>
                <a:ext cx="2641599" cy="1219201"/>
              </a:xfrm>
              <a:prstGeom prst="rect">
                <a:avLst/>
              </a:prstGeom>
              <a:ln>
                <a:noFill/>
              </a:ln>
              <a:effectLst>
                <a:outerShdw blurRad="292100" dist="139700" dir="2700000" algn="tl" rotWithShape="0">
                  <a:srgbClr val="333333">
                    <a:alpha val="65000"/>
                  </a:srgbClr>
                </a:outerShdw>
              </a:effectLst>
            </p:spPr>
          </p:pic>
          <p:grpSp>
            <p:nvGrpSpPr>
              <p:cNvPr id="6" name="Group 5">
                <a:extLst>
                  <a:ext uri="{FF2B5EF4-FFF2-40B4-BE49-F238E27FC236}">
                    <a16:creationId xmlns:a16="http://schemas.microsoft.com/office/drawing/2014/main" id="{111233A9-7620-9A49-89C8-83B1D78AAACD}"/>
                  </a:ext>
                </a:extLst>
              </p:cNvPr>
              <p:cNvGrpSpPr/>
              <p:nvPr/>
            </p:nvGrpSpPr>
            <p:grpSpPr>
              <a:xfrm>
                <a:off x="-1072344" y="1485468"/>
                <a:ext cx="16361448" cy="3766325"/>
                <a:chOff x="731730" y="987636"/>
                <a:chExt cx="12836699" cy="2954945"/>
              </a:xfrm>
            </p:grpSpPr>
            <p:pic>
              <p:nvPicPr>
                <p:cNvPr id="7" name="Picture 6">
                  <a:extLst>
                    <a:ext uri="{FF2B5EF4-FFF2-40B4-BE49-F238E27FC236}">
                      <a16:creationId xmlns:a16="http://schemas.microsoft.com/office/drawing/2014/main" id="{67EA29AF-1D62-7842-B667-AD9048AE4AC7}"/>
                    </a:ext>
                  </a:extLst>
                </p:cNvPr>
                <p:cNvPicPr>
                  <a:picLocks noChangeAspect="1"/>
                </p:cNvPicPr>
                <p:nvPr/>
              </p:nvPicPr>
              <p:blipFill>
                <a:blip r:embed="rId3"/>
                <a:stretch>
                  <a:fillRect/>
                </a:stretch>
              </p:blipFill>
              <p:spPr>
                <a:xfrm>
                  <a:off x="1057456" y="987636"/>
                  <a:ext cx="4209288" cy="2391819"/>
                </a:xfrm>
                <a:prstGeom prst="rect">
                  <a:avLst/>
                </a:prstGeom>
                <a:ln>
                  <a:noFill/>
                </a:ln>
                <a:effectLst>
                  <a:outerShdw blurRad="292100" dist="139700" dir="2700000" algn="tl" rotWithShape="0">
                    <a:srgbClr val="333333">
                      <a:alpha val="65000"/>
                    </a:srgbClr>
                  </a:outerShdw>
                </a:effectLst>
              </p:spPr>
            </p:pic>
            <p:sp>
              <p:nvSpPr>
                <p:cNvPr id="8" name="TextBox 7">
                  <a:extLst>
                    <a:ext uri="{FF2B5EF4-FFF2-40B4-BE49-F238E27FC236}">
                      <a16:creationId xmlns:a16="http://schemas.microsoft.com/office/drawing/2014/main" id="{D7F762FF-E545-7045-B7C8-D7BF47A63BF0}"/>
                    </a:ext>
                  </a:extLst>
                </p:cNvPr>
                <p:cNvSpPr txBox="1"/>
                <p:nvPr/>
              </p:nvSpPr>
              <p:spPr>
                <a:xfrm>
                  <a:off x="6643401" y="1593909"/>
                  <a:ext cx="6925028" cy="431997"/>
                </a:xfrm>
                <a:prstGeom prst="rect">
                  <a:avLst/>
                </a:prstGeom>
                <a:noFill/>
              </p:spPr>
              <p:txBody>
                <a:bodyPr wrap="none" rtlCol="0">
                  <a:spAutoFit/>
                </a:bodyPr>
                <a:lstStyle/>
                <a:p>
                  <a:pPr defTabSz="1219170">
                    <a:defRPr/>
                  </a:pPr>
                  <a:r>
                    <a:rPr lang="en-US" sz="1050" dirty="0">
                      <a:solidFill>
                        <a:prstClr val="black"/>
                      </a:solidFill>
                      <a:latin typeface="Arial"/>
                    </a:rPr>
                    <a:t>Automatically find and configure external packages on the system</a:t>
                  </a:r>
                  <a:endParaRPr lang="en-US" sz="1050" dirty="0">
                    <a:solidFill>
                      <a:prstClr val="black"/>
                    </a:solidFill>
                    <a:latin typeface="Monaco" pitchFamily="2" charset="77"/>
                  </a:endParaRPr>
                </a:p>
              </p:txBody>
            </p:sp>
            <p:sp>
              <p:nvSpPr>
                <p:cNvPr id="9" name="TextBox 8">
                  <a:extLst>
                    <a:ext uri="{FF2B5EF4-FFF2-40B4-BE49-F238E27FC236}">
                      <a16:creationId xmlns:a16="http://schemas.microsoft.com/office/drawing/2014/main" id="{DDAEB39F-85A7-6141-9496-CC8669C7A029}"/>
                    </a:ext>
                  </a:extLst>
                </p:cNvPr>
                <p:cNvSpPr txBox="1"/>
                <p:nvPr/>
              </p:nvSpPr>
              <p:spPr>
                <a:xfrm>
                  <a:off x="5026431" y="3418948"/>
                  <a:ext cx="3505059" cy="523633"/>
                </a:xfrm>
                <a:prstGeom prst="rect">
                  <a:avLst/>
                </a:prstGeom>
                <a:noFill/>
              </p:spPr>
              <p:txBody>
                <a:bodyPr wrap="none" rtlCol="0">
                  <a:spAutoFit/>
                </a:bodyPr>
                <a:lstStyle/>
                <a:p>
                  <a:pPr defTabSz="1219170">
                    <a:defRPr/>
                  </a:pPr>
                  <a:r>
                    <a:rPr lang="en-US" sz="1050" dirty="0">
                      <a:solidFill>
                        <a:prstClr val="black"/>
                      </a:solidFill>
                      <a:latin typeface="Monaco" pitchFamily="2" charset="77"/>
                    </a:rPr>
                    <a:t>spack.yaml</a:t>
                  </a:r>
                  <a:r>
                    <a:rPr lang="en-US" sz="1400" dirty="0">
                      <a:solidFill>
                        <a:prstClr val="black"/>
                      </a:solidFill>
                      <a:latin typeface="Arial"/>
                    </a:rPr>
                    <a:t> configuration</a:t>
                  </a:r>
                </a:p>
              </p:txBody>
            </p:sp>
            <p:sp>
              <p:nvSpPr>
                <p:cNvPr id="15" name="TextBox 14">
                  <a:extLst>
                    <a:ext uri="{FF2B5EF4-FFF2-40B4-BE49-F238E27FC236}">
                      <a16:creationId xmlns:a16="http://schemas.microsoft.com/office/drawing/2014/main" id="{23987F1E-00C6-8E42-B914-597C17055C8E}"/>
                    </a:ext>
                  </a:extLst>
                </p:cNvPr>
                <p:cNvSpPr txBox="1"/>
                <p:nvPr/>
              </p:nvSpPr>
              <p:spPr>
                <a:xfrm>
                  <a:off x="731730" y="3490515"/>
                  <a:ext cx="1677802" cy="431997"/>
                </a:xfrm>
                <a:prstGeom prst="rect">
                  <a:avLst/>
                </a:prstGeom>
                <a:noFill/>
              </p:spPr>
              <p:txBody>
                <a:bodyPr wrap="none" rtlCol="0">
                  <a:spAutoFit/>
                </a:bodyPr>
                <a:lstStyle/>
                <a:p>
                  <a:pPr defTabSz="1219170">
                    <a:defRPr/>
                  </a:pPr>
                  <a:r>
                    <a:rPr lang="en-US" sz="1050" dirty="0">
                      <a:solidFill>
                        <a:prstClr val="black"/>
                      </a:solidFill>
                      <a:latin typeface="Monaco" pitchFamily="2" charset="77"/>
                    </a:rPr>
                    <a:t>package.py</a:t>
                  </a:r>
                  <a:endParaRPr lang="en-US" sz="1050" dirty="0">
                    <a:solidFill>
                      <a:prstClr val="black"/>
                    </a:solidFill>
                    <a:latin typeface="Arial"/>
                  </a:endParaRPr>
                </a:p>
              </p:txBody>
            </p:sp>
            <p:sp>
              <p:nvSpPr>
                <p:cNvPr id="10" name="Bent-Up Arrow 9">
                  <a:extLst>
                    <a:ext uri="{FF2B5EF4-FFF2-40B4-BE49-F238E27FC236}">
                      <a16:creationId xmlns:a16="http://schemas.microsoft.com/office/drawing/2014/main" id="{C8CE57AC-325A-2A43-BAF1-5661DB06D40D}"/>
                    </a:ext>
                  </a:extLst>
                </p:cNvPr>
                <p:cNvSpPr/>
                <p:nvPr/>
              </p:nvSpPr>
              <p:spPr>
                <a:xfrm flipV="1">
                  <a:off x="5008663" y="1453326"/>
                  <a:ext cx="1155424" cy="984394"/>
                </a:xfrm>
                <a:prstGeom prst="bentUpArrow">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1219170">
                    <a:defRPr/>
                  </a:pPr>
                  <a:endParaRPr lang="en-US" sz="1050" dirty="0">
                    <a:solidFill>
                      <a:prstClr val="white"/>
                    </a:solidFill>
                    <a:latin typeface="Arial"/>
                  </a:endParaRPr>
                </a:p>
              </p:txBody>
            </p:sp>
          </p:grpSp>
        </p:grpSp>
        <p:sp>
          <p:nvSpPr>
            <p:cNvPr id="13" name="TextBox 12">
              <a:extLst>
                <a:ext uri="{FF2B5EF4-FFF2-40B4-BE49-F238E27FC236}">
                  <a16:creationId xmlns:a16="http://schemas.microsoft.com/office/drawing/2014/main" id="{716E12FC-DC89-D848-9A10-96578079BBE8}"/>
                </a:ext>
              </a:extLst>
            </p:cNvPr>
            <p:cNvSpPr txBox="1"/>
            <p:nvPr/>
          </p:nvSpPr>
          <p:spPr>
            <a:xfrm>
              <a:off x="3493008" y="2258568"/>
              <a:ext cx="2803973" cy="369332"/>
            </a:xfrm>
            <a:prstGeom prst="rect">
              <a:avLst/>
            </a:prstGeom>
            <a:noFill/>
          </p:spPr>
          <p:txBody>
            <a:bodyPr wrap="none" rtlCol="0">
              <a:spAutoFit/>
            </a:bodyPr>
            <a:lstStyle/>
            <a:p>
              <a:r>
                <a:rPr lang="en-US" b="1" dirty="0">
                  <a:latin typeface="Monaco" pitchFamily="2" charset="77"/>
                </a:rPr>
                <a:t>spack external find</a:t>
              </a:r>
            </a:p>
          </p:txBody>
        </p:sp>
      </p:grpSp>
      <p:grpSp>
        <p:nvGrpSpPr>
          <p:cNvPr id="27" name="Group 26">
            <a:extLst>
              <a:ext uri="{FF2B5EF4-FFF2-40B4-BE49-F238E27FC236}">
                <a16:creationId xmlns:a16="http://schemas.microsoft.com/office/drawing/2014/main" id="{37ADA119-1B3C-9B41-A28B-5C3C6FA5BBD6}"/>
              </a:ext>
            </a:extLst>
          </p:cNvPr>
          <p:cNvGrpSpPr/>
          <p:nvPr/>
        </p:nvGrpSpPr>
        <p:grpSpPr>
          <a:xfrm>
            <a:off x="5229735" y="4426948"/>
            <a:ext cx="6861167" cy="1837526"/>
            <a:chOff x="1047304" y="2020824"/>
            <a:chExt cx="7237159" cy="1938757"/>
          </a:xfrm>
        </p:grpSpPr>
        <p:grpSp>
          <p:nvGrpSpPr>
            <p:cNvPr id="25" name="Group 24">
              <a:extLst>
                <a:ext uri="{FF2B5EF4-FFF2-40B4-BE49-F238E27FC236}">
                  <a16:creationId xmlns:a16="http://schemas.microsoft.com/office/drawing/2014/main" id="{43BD0850-92F9-4B42-B362-525625FB427C}"/>
                </a:ext>
              </a:extLst>
            </p:cNvPr>
            <p:cNvGrpSpPr/>
            <p:nvPr/>
          </p:nvGrpSpPr>
          <p:grpSpPr>
            <a:xfrm>
              <a:off x="1360826" y="2020824"/>
              <a:ext cx="6923637" cy="1938757"/>
              <a:chOff x="-4219037" y="1667453"/>
              <a:chExt cx="15485788" cy="4336329"/>
            </a:xfrm>
          </p:grpSpPr>
          <p:pic>
            <p:nvPicPr>
              <p:cNvPr id="17" name="Picture 16">
                <a:extLst>
                  <a:ext uri="{FF2B5EF4-FFF2-40B4-BE49-F238E27FC236}">
                    <a16:creationId xmlns:a16="http://schemas.microsoft.com/office/drawing/2014/main" id="{8A24AA76-6C7D-734A-B54C-ED45211E2517}"/>
                  </a:ext>
                </a:extLst>
              </p:cNvPr>
              <p:cNvPicPr>
                <a:picLocks noChangeAspect="1"/>
              </p:cNvPicPr>
              <p:nvPr/>
            </p:nvPicPr>
            <p:blipFill rotWithShape="1">
              <a:blip r:embed="rId4"/>
              <a:srcRect r="40740"/>
              <a:stretch/>
            </p:blipFill>
            <p:spPr>
              <a:xfrm>
                <a:off x="2253991" y="1667453"/>
                <a:ext cx="3350201" cy="4250187"/>
              </a:xfrm>
              <a:prstGeom prst="rect">
                <a:avLst/>
              </a:prstGeom>
              <a:ln>
                <a:noFill/>
              </a:ln>
              <a:effectLst>
                <a:outerShdw blurRad="292100" dist="139700" dir="2700000" algn="tl" rotWithShape="0">
                  <a:srgbClr val="333333">
                    <a:alpha val="65000"/>
                  </a:srgbClr>
                </a:outerShdw>
              </a:effectLst>
            </p:spPr>
          </p:pic>
          <p:sp>
            <p:nvSpPr>
              <p:cNvPr id="18" name="TextBox 17">
                <a:extLst>
                  <a:ext uri="{FF2B5EF4-FFF2-40B4-BE49-F238E27FC236}">
                    <a16:creationId xmlns:a16="http://schemas.microsoft.com/office/drawing/2014/main" id="{76981AD8-30F9-1C43-970A-A1468868A325}"/>
                  </a:ext>
                </a:extLst>
              </p:cNvPr>
              <p:cNvSpPr txBox="1"/>
              <p:nvPr/>
            </p:nvSpPr>
            <p:spPr>
              <a:xfrm>
                <a:off x="-4219037" y="3823573"/>
                <a:ext cx="6289960" cy="871577"/>
              </a:xfrm>
              <a:prstGeom prst="rect">
                <a:avLst/>
              </a:prstGeom>
              <a:noFill/>
            </p:spPr>
            <p:txBody>
              <a:bodyPr wrap="none" rtlCol="0">
                <a:spAutoFit/>
              </a:bodyPr>
              <a:lstStyle/>
              <a:p>
                <a:r>
                  <a:rPr lang="en-US" b="1" dirty="0">
                    <a:latin typeface="Monaco" pitchFamily="2" charset="77"/>
                  </a:rPr>
                  <a:t>spack containerize</a:t>
                </a:r>
              </a:p>
            </p:txBody>
          </p:sp>
          <p:pic>
            <p:nvPicPr>
              <p:cNvPr id="19" name="Picture 18">
                <a:extLst>
                  <a:ext uri="{FF2B5EF4-FFF2-40B4-BE49-F238E27FC236}">
                    <a16:creationId xmlns:a16="http://schemas.microsoft.com/office/drawing/2014/main" id="{555755B1-B8CE-6C4E-A193-E4EDF250E336}"/>
                  </a:ext>
                </a:extLst>
              </p:cNvPr>
              <p:cNvPicPr>
                <a:picLocks noChangeAspect="1"/>
              </p:cNvPicPr>
              <p:nvPr/>
            </p:nvPicPr>
            <p:blipFill>
              <a:blip r:embed="rId5"/>
              <a:stretch>
                <a:fillRect/>
              </a:stretch>
            </p:blipFill>
            <p:spPr>
              <a:xfrm>
                <a:off x="6544009" y="1814798"/>
                <a:ext cx="4089385" cy="4188984"/>
              </a:xfrm>
              <a:prstGeom prst="rect">
                <a:avLst/>
              </a:prstGeom>
              <a:ln>
                <a:noFill/>
              </a:ln>
              <a:effectLst>
                <a:outerShdw blurRad="292100" dist="139700" dir="2700000" algn="tl" rotWithShape="0">
                  <a:srgbClr val="333333">
                    <a:alpha val="65000"/>
                  </a:srgbClr>
                </a:outerShdw>
              </a:effectLst>
            </p:spPr>
          </p:pic>
          <p:sp>
            <p:nvSpPr>
              <p:cNvPr id="20" name="Right Arrow 19">
                <a:extLst>
                  <a:ext uri="{FF2B5EF4-FFF2-40B4-BE49-F238E27FC236}">
                    <a16:creationId xmlns:a16="http://schemas.microsoft.com/office/drawing/2014/main" id="{036907A4-0DEE-5641-9CD8-EE49F12A8E23}"/>
                  </a:ext>
                </a:extLst>
              </p:cNvPr>
              <p:cNvSpPr/>
              <p:nvPr/>
            </p:nvSpPr>
            <p:spPr>
              <a:xfrm>
                <a:off x="5378787" y="3483401"/>
                <a:ext cx="1517960" cy="64633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A0E083A5-86F1-7C4D-8589-B47B623AC0DF}"/>
                  </a:ext>
                </a:extLst>
              </p:cNvPr>
              <p:cNvGrpSpPr/>
              <p:nvPr/>
            </p:nvGrpSpPr>
            <p:grpSpPr>
              <a:xfrm>
                <a:off x="9837559" y="1880779"/>
                <a:ext cx="1429192" cy="3665393"/>
                <a:chOff x="28650970" y="28571861"/>
                <a:chExt cx="1091941" cy="2800458"/>
              </a:xfrm>
            </p:grpSpPr>
            <p:pic>
              <p:nvPicPr>
                <p:cNvPr id="22" name="Shape 224">
                  <a:extLst>
                    <a:ext uri="{FF2B5EF4-FFF2-40B4-BE49-F238E27FC236}">
                      <a16:creationId xmlns:a16="http://schemas.microsoft.com/office/drawing/2014/main" id="{EAE76D16-88E7-B146-82A6-299712FBC73D}"/>
                    </a:ext>
                  </a:extLst>
                </p:cNvPr>
                <p:cNvPicPr preferRelativeResize="0"/>
                <p:nvPr/>
              </p:nvPicPr>
              <p:blipFill rotWithShape="1">
                <a:blip r:embed="rId6" cstate="print">
                  <a:alphaModFix/>
                  <a:extLst>
                    <a:ext uri="{28A0092B-C50C-407E-A947-70E740481C1C}">
                      <a14:useLocalDpi xmlns:a14="http://schemas.microsoft.com/office/drawing/2010/main"/>
                    </a:ext>
                  </a:extLst>
                </a:blip>
                <a:srcRect/>
                <a:stretch/>
              </p:blipFill>
              <p:spPr>
                <a:xfrm>
                  <a:off x="28825796" y="29495592"/>
                  <a:ext cx="733006" cy="755759"/>
                </a:xfrm>
                <a:prstGeom prst="rect">
                  <a:avLst/>
                </a:prstGeom>
                <a:noFill/>
                <a:ln>
                  <a:noFill/>
                </a:ln>
              </p:spPr>
            </p:pic>
            <p:pic>
              <p:nvPicPr>
                <p:cNvPr id="23" name="Picture 22">
                  <a:extLst>
                    <a:ext uri="{FF2B5EF4-FFF2-40B4-BE49-F238E27FC236}">
                      <a16:creationId xmlns:a16="http://schemas.microsoft.com/office/drawing/2014/main" id="{22949D51-CF63-5644-80CD-06C1557F7C15}"/>
                    </a:ext>
                  </a:extLst>
                </p:cNvPr>
                <p:cNvPicPr>
                  <a:picLocks noChangeAspect="1"/>
                </p:cNvPicPr>
                <p:nvPr/>
              </p:nvPicPr>
              <p:blipFill>
                <a:blip r:embed="rId7"/>
                <a:stretch>
                  <a:fillRect/>
                </a:stretch>
              </p:blipFill>
              <p:spPr>
                <a:xfrm>
                  <a:off x="28650970" y="28571861"/>
                  <a:ext cx="1061036" cy="903144"/>
                </a:xfrm>
                <a:prstGeom prst="rect">
                  <a:avLst/>
                </a:prstGeom>
              </p:spPr>
            </p:pic>
            <p:pic>
              <p:nvPicPr>
                <p:cNvPr id="24" name="Picture 23">
                  <a:extLst>
                    <a:ext uri="{FF2B5EF4-FFF2-40B4-BE49-F238E27FC236}">
                      <a16:creationId xmlns:a16="http://schemas.microsoft.com/office/drawing/2014/main" id="{9757CB02-1170-2C42-AA03-6668C90F5E82}"/>
                    </a:ext>
                  </a:extLst>
                </p:cNvPr>
                <p:cNvPicPr>
                  <a:picLocks noChangeAspect="1"/>
                </p:cNvPicPr>
                <p:nvPr/>
              </p:nvPicPr>
              <p:blipFill>
                <a:blip r:embed="rId8"/>
                <a:stretch>
                  <a:fillRect/>
                </a:stretch>
              </p:blipFill>
              <p:spPr>
                <a:xfrm>
                  <a:off x="28681875" y="30311283"/>
                  <a:ext cx="1061036" cy="1061036"/>
                </a:xfrm>
                <a:prstGeom prst="rect">
                  <a:avLst/>
                </a:prstGeom>
              </p:spPr>
            </p:pic>
          </p:grpSp>
        </p:grpSp>
        <p:sp>
          <p:nvSpPr>
            <p:cNvPr id="26" name="TextBox 25">
              <a:extLst>
                <a:ext uri="{FF2B5EF4-FFF2-40B4-BE49-F238E27FC236}">
                  <a16:creationId xmlns:a16="http://schemas.microsoft.com/office/drawing/2014/main" id="{C4E032C3-A8EF-F049-B7DC-078FCB247872}"/>
                </a:ext>
              </a:extLst>
            </p:cNvPr>
            <p:cNvSpPr txBox="1"/>
            <p:nvPr/>
          </p:nvSpPr>
          <p:spPr>
            <a:xfrm>
              <a:off x="1047304" y="3317219"/>
              <a:ext cx="3116570" cy="267904"/>
            </a:xfrm>
            <a:prstGeom prst="rect">
              <a:avLst/>
            </a:prstGeom>
            <a:noFill/>
          </p:spPr>
          <p:txBody>
            <a:bodyPr wrap="none" rtlCol="0">
              <a:spAutoFit/>
            </a:bodyPr>
            <a:lstStyle/>
            <a:p>
              <a:pPr defTabSz="1219170">
                <a:defRPr/>
              </a:pPr>
              <a:r>
                <a:rPr lang="en-US" sz="1050" dirty="0">
                  <a:solidFill>
                    <a:prstClr val="black"/>
                  </a:solidFill>
                  <a:latin typeface="Arial"/>
                </a:rPr>
                <a:t>Turn environments into container build recipes</a:t>
              </a:r>
              <a:endParaRPr lang="en-US" sz="1050" dirty="0">
                <a:solidFill>
                  <a:prstClr val="black"/>
                </a:solidFill>
                <a:latin typeface="Monaco" pitchFamily="2" charset="77"/>
              </a:endParaRPr>
            </a:p>
          </p:txBody>
        </p:sp>
      </p:grpSp>
      <p:grpSp>
        <p:nvGrpSpPr>
          <p:cNvPr id="43" name="Group 42">
            <a:extLst>
              <a:ext uri="{FF2B5EF4-FFF2-40B4-BE49-F238E27FC236}">
                <a16:creationId xmlns:a16="http://schemas.microsoft.com/office/drawing/2014/main" id="{A91220FB-8C33-DD4F-B3E7-0871D8F741A0}"/>
              </a:ext>
            </a:extLst>
          </p:cNvPr>
          <p:cNvGrpSpPr/>
          <p:nvPr/>
        </p:nvGrpSpPr>
        <p:grpSpPr>
          <a:xfrm>
            <a:off x="216974" y="3863408"/>
            <a:ext cx="6787209" cy="2162488"/>
            <a:chOff x="198686" y="1458536"/>
            <a:chExt cx="6787209" cy="2162488"/>
          </a:xfrm>
        </p:grpSpPr>
        <p:grpSp>
          <p:nvGrpSpPr>
            <p:cNvPr id="40" name="Group 39">
              <a:extLst>
                <a:ext uri="{FF2B5EF4-FFF2-40B4-BE49-F238E27FC236}">
                  <a16:creationId xmlns:a16="http://schemas.microsoft.com/office/drawing/2014/main" id="{A7406C39-953A-614D-82A3-3570016A05D7}"/>
                </a:ext>
              </a:extLst>
            </p:cNvPr>
            <p:cNvGrpSpPr/>
            <p:nvPr/>
          </p:nvGrpSpPr>
          <p:grpSpPr>
            <a:xfrm>
              <a:off x="198686" y="1458536"/>
              <a:ext cx="3850486" cy="2162488"/>
              <a:chOff x="308413" y="1476824"/>
              <a:chExt cx="3937745" cy="2211494"/>
            </a:xfrm>
          </p:grpSpPr>
          <p:grpSp>
            <p:nvGrpSpPr>
              <p:cNvPr id="36" name="Group 35">
                <a:extLst>
                  <a:ext uri="{FF2B5EF4-FFF2-40B4-BE49-F238E27FC236}">
                    <a16:creationId xmlns:a16="http://schemas.microsoft.com/office/drawing/2014/main" id="{9FCE8274-4E4D-E04E-A1D9-E94E38C8854D}"/>
                  </a:ext>
                </a:extLst>
              </p:cNvPr>
              <p:cNvGrpSpPr/>
              <p:nvPr/>
            </p:nvGrpSpPr>
            <p:grpSpPr>
              <a:xfrm>
                <a:off x="424824" y="1476824"/>
                <a:ext cx="3629310" cy="1924892"/>
                <a:chOff x="-305494" y="809364"/>
                <a:chExt cx="6986963" cy="3705703"/>
              </a:xfrm>
            </p:grpSpPr>
            <p:pic>
              <p:nvPicPr>
                <p:cNvPr id="32" name="Picture 31">
                  <a:extLst>
                    <a:ext uri="{FF2B5EF4-FFF2-40B4-BE49-F238E27FC236}">
                      <a16:creationId xmlns:a16="http://schemas.microsoft.com/office/drawing/2014/main" id="{F2B095DE-88C7-F244-ACC5-6118EF1DE263}"/>
                    </a:ext>
                  </a:extLst>
                </p:cNvPr>
                <p:cNvPicPr>
                  <a:picLocks noChangeAspect="1"/>
                </p:cNvPicPr>
                <p:nvPr/>
              </p:nvPicPr>
              <p:blipFill>
                <a:blip r:embed="rId9"/>
                <a:stretch>
                  <a:fillRect/>
                </a:stretch>
              </p:blipFill>
              <p:spPr>
                <a:xfrm>
                  <a:off x="-305494" y="809364"/>
                  <a:ext cx="2297981" cy="3705703"/>
                </a:xfrm>
                <a:prstGeom prst="rect">
                  <a:avLst/>
                </a:prstGeom>
                <a:ln>
                  <a:noFill/>
                </a:ln>
                <a:effectLst>
                  <a:outerShdw blurRad="292100" dist="139700" dir="2700000" algn="tl" rotWithShape="0">
                    <a:srgbClr val="333333">
                      <a:alpha val="65000"/>
                    </a:srgbClr>
                  </a:outerShdw>
                </a:effectLst>
              </p:spPr>
            </p:pic>
            <p:grpSp>
              <p:nvGrpSpPr>
                <p:cNvPr id="33" name="Group 32">
                  <a:extLst>
                    <a:ext uri="{FF2B5EF4-FFF2-40B4-BE49-F238E27FC236}">
                      <a16:creationId xmlns:a16="http://schemas.microsoft.com/office/drawing/2014/main" id="{D53B6666-97F6-8B4D-BF35-B8317B94AA9A}"/>
                    </a:ext>
                  </a:extLst>
                </p:cNvPr>
                <p:cNvGrpSpPr/>
                <p:nvPr/>
              </p:nvGrpSpPr>
              <p:grpSpPr>
                <a:xfrm>
                  <a:off x="1846698" y="1549666"/>
                  <a:ext cx="4834771" cy="1961453"/>
                  <a:chOff x="1846698" y="1549666"/>
                  <a:chExt cx="4834771" cy="1961453"/>
                </a:xfrm>
              </p:grpSpPr>
              <p:pic>
                <p:nvPicPr>
                  <p:cNvPr id="34" name="Picture 33">
                    <a:extLst>
                      <a:ext uri="{FF2B5EF4-FFF2-40B4-BE49-F238E27FC236}">
                        <a16:creationId xmlns:a16="http://schemas.microsoft.com/office/drawing/2014/main" id="{120FA47A-A95D-964D-B96C-D0402E4774DE}"/>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2750963" y="1549666"/>
                    <a:ext cx="3930506" cy="1961453"/>
                  </a:xfrm>
                  <a:prstGeom prst="rect">
                    <a:avLst/>
                  </a:prstGeom>
                  <a:ln>
                    <a:noFill/>
                  </a:ln>
                  <a:effectLst>
                    <a:outerShdw blurRad="292100" dist="139700" dir="2700000" algn="tl" rotWithShape="0">
                      <a:srgbClr val="333333">
                        <a:alpha val="65000"/>
                      </a:srgbClr>
                    </a:outerShdw>
                  </a:effectLst>
                </p:spPr>
              </p:pic>
              <p:sp>
                <p:nvSpPr>
                  <p:cNvPr id="35" name="Right Arrow 34">
                    <a:extLst>
                      <a:ext uri="{FF2B5EF4-FFF2-40B4-BE49-F238E27FC236}">
                        <a16:creationId xmlns:a16="http://schemas.microsoft.com/office/drawing/2014/main" id="{2A5B45BF-198E-8641-8FC7-41CF43BD6EB0}"/>
                      </a:ext>
                    </a:extLst>
                  </p:cNvPr>
                  <p:cNvSpPr/>
                  <p:nvPr/>
                </p:nvSpPr>
                <p:spPr>
                  <a:xfrm>
                    <a:off x="1846698" y="1916725"/>
                    <a:ext cx="869037" cy="1127233"/>
                  </a:xfrm>
                  <a:prstGeom prst="rightArrow">
                    <a:avLst/>
                  </a:prstGeom>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dirty="0">
                      <a:solidFill>
                        <a:schemeClr val="tx1"/>
                      </a:solidFill>
                    </a:endParaRPr>
                  </a:p>
                </p:txBody>
              </p:sp>
            </p:grpSp>
          </p:grpSp>
          <p:sp>
            <p:nvSpPr>
              <p:cNvPr id="37" name="TextBox 36">
                <a:extLst>
                  <a:ext uri="{FF2B5EF4-FFF2-40B4-BE49-F238E27FC236}">
                    <a16:creationId xmlns:a16="http://schemas.microsoft.com/office/drawing/2014/main" id="{F9FACBB7-12E3-9F44-91F1-DE56AA5B7A49}"/>
                  </a:ext>
                </a:extLst>
              </p:cNvPr>
              <p:cNvSpPr txBox="1"/>
              <p:nvPr/>
            </p:nvSpPr>
            <p:spPr>
              <a:xfrm>
                <a:off x="308413" y="3411319"/>
                <a:ext cx="1114408" cy="276999"/>
              </a:xfrm>
              <a:prstGeom prst="rect">
                <a:avLst/>
              </a:prstGeom>
              <a:noFill/>
            </p:spPr>
            <p:txBody>
              <a:bodyPr wrap="none" rtlCol="0">
                <a:spAutoFit/>
              </a:bodyPr>
              <a:lstStyle/>
              <a:p>
                <a:pPr defTabSz="1219170">
                  <a:defRPr/>
                </a:pPr>
                <a:r>
                  <a:rPr lang="en-US" sz="1200" dirty="0">
                    <a:solidFill>
                      <a:prstClr val="black"/>
                    </a:solidFill>
                    <a:latin typeface="Monaco" pitchFamily="2" charset="77"/>
                  </a:rPr>
                  <a:t>spack.yaml</a:t>
                </a:r>
                <a:endParaRPr lang="en-US" sz="1200" dirty="0">
                  <a:solidFill>
                    <a:prstClr val="black"/>
                  </a:solidFill>
                  <a:latin typeface="Arial"/>
                </a:endParaRPr>
              </a:p>
            </p:txBody>
          </p:sp>
          <p:pic>
            <p:nvPicPr>
              <p:cNvPr id="38" name="Picture 37">
                <a:extLst>
                  <a:ext uri="{FF2B5EF4-FFF2-40B4-BE49-F238E27FC236}">
                    <a16:creationId xmlns:a16="http://schemas.microsoft.com/office/drawing/2014/main" id="{A84E55B6-1A43-A349-9876-A8C3BC19BEBF}"/>
                  </a:ext>
                </a:extLst>
              </p:cNvPr>
              <p:cNvPicPr>
                <a:picLocks noChangeAspect="1"/>
              </p:cNvPicPr>
              <p:nvPr/>
            </p:nvPicPr>
            <p:blipFill>
              <a:blip r:embed="rId11"/>
              <a:stretch>
                <a:fillRect/>
              </a:stretch>
            </p:blipFill>
            <p:spPr>
              <a:xfrm>
                <a:off x="3458439" y="1844483"/>
                <a:ext cx="660272" cy="611269"/>
              </a:xfrm>
              <a:prstGeom prst="rect">
                <a:avLst/>
              </a:prstGeom>
              <a:effectLst>
                <a:outerShdw blurRad="50800" dist="38100" dir="2700000" algn="tl" rotWithShape="0">
                  <a:prstClr val="black">
                    <a:alpha val="40000"/>
                  </a:prstClr>
                </a:outerShdw>
              </a:effectLst>
            </p:spPr>
          </p:pic>
          <p:sp>
            <p:nvSpPr>
              <p:cNvPr id="39" name="TextBox 38">
                <a:extLst>
                  <a:ext uri="{FF2B5EF4-FFF2-40B4-BE49-F238E27FC236}">
                    <a16:creationId xmlns:a16="http://schemas.microsoft.com/office/drawing/2014/main" id="{73BFABCB-A0FB-5540-BC0B-8E2A5E2640B6}"/>
                  </a:ext>
                </a:extLst>
              </p:cNvPr>
              <p:cNvSpPr txBox="1"/>
              <p:nvPr/>
            </p:nvSpPr>
            <p:spPr>
              <a:xfrm>
                <a:off x="1804710" y="2923653"/>
                <a:ext cx="2441448" cy="338554"/>
              </a:xfrm>
              <a:prstGeom prst="rect">
                <a:avLst/>
              </a:prstGeom>
              <a:noFill/>
            </p:spPr>
            <p:txBody>
              <a:bodyPr wrap="square" rtlCol="0">
                <a:spAutoFit/>
              </a:bodyPr>
              <a:lstStyle/>
              <a:p>
                <a:pPr defTabSz="1219170">
                  <a:defRPr/>
                </a:pPr>
                <a:r>
                  <a:rPr lang="en-US" sz="1200" dirty="0">
                    <a:solidFill>
                      <a:prstClr val="black"/>
                    </a:solidFill>
                    <a:latin typeface="Monaco" pitchFamily="2" charset="77"/>
                  </a:rPr>
                  <a:t>.gitlab-ci.yml</a:t>
                </a:r>
                <a:r>
                  <a:rPr lang="en-US" sz="1600" dirty="0">
                    <a:solidFill>
                      <a:prstClr val="black"/>
                    </a:solidFill>
                    <a:latin typeface="Calibri" panose="020F0502020204030204" pitchFamily="34" charset="0"/>
                    <a:cs typeface="Calibri" panose="020F0502020204030204" pitchFamily="34" charset="0"/>
                  </a:rPr>
                  <a:t> CI pipeline</a:t>
                </a:r>
              </a:p>
            </p:txBody>
          </p:sp>
        </p:grpSp>
        <p:sp>
          <p:nvSpPr>
            <p:cNvPr id="41" name="TextBox 40">
              <a:extLst>
                <a:ext uri="{FF2B5EF4-FFF2-40B4-BE49-F238E27FC236}">
                  <a16:creationId xmlns:a16="http://schemas.microsoft.com/office/drawing/2014/main" id="{B5CE7B44-50DC-F44F-8B6D-D091BD703E15}"/>
                </a:ext>
              </a:extLst>
            </p:cNvPr>
            <p:cNvSpPr txBox="1"/>
            <p:nvPr/>
          </p:nvSpPr>
          <p:spPr>
            <a:xfrm>
              <a:off x="4056888" y="2082579"/>
              <a:ext cx="2929007" cy="415498"/>
            </a:xfrm>
            <a:prstGeom prst="rect">
              <a:avLst/>
            </a:prstGeom>
            <a:noFill/>
          </p:spPr>
          <p:txBody>
            <a:bodyPr wrap="none" rtlCol="0">
              <a:spAutoFit/>
            </a:bodyPr>
            <a:lstStyle/>
            <a:p>
              <a:pPr defTabSz="1219170">
                <a:defRPr/>
              </a:pPr>
              <a:r>
                <a:rPr lang="en-US" sz="1050" dirty="0">
                  <a:solidFill>
                    <a:prstClr val="black"/>
                  </a:solidFill>
                  <a:latin typeface="Arial"/>
                </a:rPr>
                <a:t>Automatically generate parallel build pipelines</a:t>
              </a:r>
            </a:p>
            <a:p>
              <a:pPr defTabSz="1219170">
                <a:defRPr/>
              </a:pPr>
              <a:r>
                <a:rPr lang="en-US" sz="1050" dirty="0">
                  <a:solidFill>
                    <a:prstClr val="black"/>
                  </a:solidFill>
                  <a:latin typeface="Arial"/>
                </a:rPr>
                <a:t>(more on this later)</a:t>
              </a:r>
              <a:endParaRPr lang="en-US" sz="1050" dirty="0">
                <a:solidFill>
                  <a:prstClr val="black"/>
                </a:solidFill>
                <a:latin typeface="Monaco" pitchFamily="2" charset="77"/>
              </a:endParaRPr>
            </a:p>
          </p:txBody>
        </p:sp>
        <p:sp>
          <p:nvSpPr>
            <p:cNvPr id="42" name="TextBox 41">
              <a:extLst>
                <a:ext uri="{FF2B5EF4-FFF2-40B4-BE49-F238E27FC236}">
                  <a16:creationId xmlns:a16="http://schemas.microsoft.com/office/drawing/2014/main" id="{A79864E9-2479-DD4E-81B0-61632A8E1113}"/>
                </a:ext>
              </a:extLst>
            </p:cNvPr>
            <p:cNvSpPr txBox="1"/>
            <p:nvPr/>
          </p:nvSpPr>
          <p:spPr>
            <a:xfrm>
              <a:off x="4066032" y="1770888"/>
              <a:ext cx="1287532" cy="369332"/>
            </a:xfrm>
            <a:prstGeom prst="rect">
              <a:avLst/>
            </a:prstGeom>
            <a:noFill/>
          </p:spPr>
          <p:txBody>
            <a:bodyPr wrap="none" rtlCol="0">
              <a:spAutoFit/>
            </a:bodyPr>
            <a:lstStyle/>
            <a:p>
              <a:r>
                <a:rPr lang="en-US" b="1" dirty="0">
                  <a:latin typeface="Monaco" pitchFamily="2" charset="77"/>
                </a:rPr>
                <a:t>spack ci</a:t>
              </a:r>
            </a:p>
          </p:txBody>
        </p:sp>
      </p:grpSp>
      <p:grpSp>
        <p:nvGrpSpPr>
          <p:cNvPr id="46" name="Group 45">
            <a:extLst>
              <a:ext uri="{FF2B5EF4-FFF2-40B4-BE49-F238E27FC236}">
                <a16:creationId xmlns:a16="http://schemas.microsoft.com/office/drawing/2014/main" id="{44602DF3-F1E2-1E46-BF4D-186F69BAD726}"/>
              </a:ext>
            </a:extLst>
          </p:cNvPr>
          <p:cNvGrpSpPr/>
          <p:nvPr/>
        </p:nvGrpSpPr>
        <p:grpSpPr>
          <a:xfrm>
            <a:off x="5794248" y="1854443"/>
            <a:ext cx="5992367" cy="2057073"/>
            <a:chOff x="5794248" y="1854443"/>
            <a:chExt cx="5992367" cy="2057073"/>
          </a:xfrm>
        </p:grpSpPr>
        <p:grpSp>
          <p:nvGrpSpPr>
            <p:cNvPr id="31" name="Group 30">
              <a:extLst>
                <a:ext uri="{FF2B5EF4-FFF2-40B4-BE49-F238E27FC236}">
                  <a16:creationId xmlns:a16="http://schemas.microsoft.com/office/drawing/2014/main" id="{B1D0DEFD-A510-264F-8015-A0756EAE4E55}"/>
                </a:ext>
              </a:extLst>
            </p:cNvPr>
            <p:cNvGrpSpPr/>
            <p:nvPr/>
          </p:nvGrpSpPr>
          <p:grpSpPr>
            <a:xfrm>
              <a:off x="5794248" y="1854443"/>
              <a:ext cx="5992367" cy="1692771"/>
              <a:chOff x="-2627376" y="4113011"/>
              <a:chExt cx="5992367" cy="1692771"/>
            </a:xfrm>
          </p:grpSpPr>
          <p:sp>
            <p:nvSpPr>
              <p:cNvPr id="28" name="Rectangle 27">
                <a:extLst>
                  <a:ext uri="{FF2B5EF4-FFF2-40B4-BE49-F238E27FC236}">
                    <a16:creationId xmlns:a16="http://schemas.microsoft.com/office/drawing/2014/main" id="{23F50D6C-9BDB-F746-BAF5-107F790B42DD}"/>
                  </a:ext>
                </a:extLst>
              </p:cNvPr>
              <p:cNvSpPr/>
              <p:nvPr/>
            </p:nvSpPr>
            <p:spPr>
              <a:xfrm>
                <a:off x="479168" y="4113011"/>
                <a:ext cx="2885823" cy="1692771"/>
              </a:xfrm>
              <a:prstGeom prst="rect">
                <a:avLst/>
              </a:prstGeom>
              <a:solidFill>
                <a:srgbClr val="F4F4F9"/>
              </a:solidFill>
              <a:ln>
                <a:solidFill>
                  <a:schemeClr val="tx1"/>
                </a:solidFill>
              </a:ln>
              <a:effectLst>
                <a:outerShdw blurRad="50800" dist="38100" dir="2700000" algn="tl" rotWithShape="0">
                  <a:prstClr val="black">
                    <a:alpha val="40000"/>
                  </a:prstClr>
                </a:outerShdw>
              </a:effectLst>
            </p:spPr>
            <p:txBody>
              <a:bodyPr wrap="square">
                <a:spAutoFit/>
              </a:bodyPr>
              <a:lstStyle/>
              <a:p>
                <a:r>
                  <a:rPr lang="en-US" sz="400" b="1" dirty="0">
                    <a:solidFill>
                      <a:srgbClr val="C00000"/>
                    </a:solidFill>
                    <a:latin typeface="Monaco" pitchFamily="2" charset="77"/>
                    <a:cs typeface="Calibri" panose="020F0502020204030204" pitchFamily="34" charset="0"/>
                  </a:rPr>
                  <a:t>class</a:t>
                </a:r>
                <a:r>
                  <a:rPr lang="en-US" sz="400" dirty="0">
                    <a:solidFill>
                      <a:srgbClr val="000000"/>
                    </a:solidFill>
                    <a:latin typeface="Monaco" pitchFamily="2" charset="77"/>
                    <a:cs typeface="Calibri" panose="020F0502020204030204" pitchFamily="34" charset="0"/>
                  </a:rPr>
                  <a:t> </a:t>
                </a:r>
                <a:r>
                  <a:rPr lang="en-US" sz="400" b="1" dirty="0">
                    <a:solidFill>
                      <a:srgbClr val="000000"/>
                    </a:solidFill>
                    <a:latin typeface="Monaco" pitchFamily="2" charset="77"/>
                    <a:cs typeface="Calibri" panose="020F0502020204030204" pitchFamily="34" charset="0"/>
                  </a:rPr>
                  <a:t>Libsigsegv</a:t>
                </a:r>
                <a:r>
                  <a:rPr lang="en-US" sz="400" dirty="0">
                    <a:solidFill>
                      <a:srgbClr val="000000"/>
                    </a:solidFill>
                    <a:latin typeface="Monaco" pitchFamily="2" charset="77"/>
                    <a:cs typeface="Calibri" panose="020F0502020204030204" pitchFamily="34" charset="0"/>
                  </a:rPr>
                  <a:t>(</a:t>
                </a:r>
                <a:r>
                  <a:rPr lang="en-US" sz="400" b="1" dirty="0">
                    <a:solidFill>
                      <a:srgbClr val="000000"/>
                    </a:solidFill>
                    <a:latin typeface="Monaco" pitchFamily="2" charset="77"/>
                    <a:cs typeface="Calibri" panose="020F0502020204030204" pitchFamily="34" charset="0"/>
                  </a:rPr>
                  <a:t>AutotoolsPackage, GNUMirrorPackage</a:t>
                </a:r>
                <a:r>
                  <a:rPr lang="en-US" sz="400" dirty="0">
                    <a:solidFill>
                      <a:srgbClr val="000000"/>
                    </a:solidFill>
                    <a:latin typeface="Monaco" pitchFamily="2" charset="77"/>
                    <a:cs typeface="Calibri" panose="020F0502020204030204" pitchFamily="34" charset="0"/>
                  </a:rPr>
                  <a:t>):</a:t>
                </a:r>
              </a:p>
              <a:p>
                <a:r>
                  <a:rPr lang="en-US" sz="400" dirty="0">
                    <a:solidFill>
                      <a:srgbClr val="000000"/>
                    </a:solidFill>
                    <a:latin typeface="Monaco" pitchFamily="2" charset="77"/>
                    <a:cs typeface="Calibri" panose="020F0502020204030204" pitchFamily="34" charset="0"/>
                  </a:rPr>
                  <a:t>    </a:t>
                </a:r>
                <a:r>
                  <a:rPr lang="en-US" sz="400" dirty="0">
                    <a:solidFill>
                      <a:schemeClr val="tx2"/>
                    </a:solidFill>
                    <a:latin typeface="Monaco" pitchFamily="2" charset="77"/>
                    <a:cs typeface="Calibri" panose="020F0502020204030204" pitchFamily="34" charset="0"/>
                  </a:rPr>
                  <a:t>"""GNU libsigsegv is a library for handling page faults in user mode."""</a:t>
                </a:r>
                <a:endParaRPr lang="en-US" sz="400" dirty="0">
                  <a:solidFill>
                    <a:srgbClr val="000000"/>
                  </a:solidFill>
                  <a:latin typeface="Monaco" pitchFamily="2" charset="77"/>
                  <a:cs typeface="Calibri" panose="020F0502020204030204" pitchFamily="34" charset="0"/>
                </a:endParaRPr>
              </a:p>
              <a:p>
                <a:endParaRPr lang="en-US" sz="400" dirty="0">
                  <a:solidFill>
                    <a:srgbClr val="000000"/>
                  </a:solidFill>
                  <a:latin typeface="Monaco" pitchFamily="2" charset="77"/>
                  <a:cs typeface="Calibri" panose="020F0502020204030204" pitchFamily="34" charset="0"/>
                </a:endParaRPr>
              </a:p>
              <a:p>
                <a:r>
                  <a:rPr lang="en-US" sz="400" dirty="0">
                    <a:solidFill>
                      <a:srgbClr val="000000"/>
                    </a:solidFill>
                    <a:latin typeface="Monaco" pitchFamily="2" charset="77"/>
                    <a:cs typeface="Calibri" panose="020F0502020204030204" pitchFamily="34" charset="0"/>
                  </a:rPr>
                  <a:t>    # ... spack package contents ...</a:t>
                </a:r>
              </a:p>
              <a:p>
                <a:endParaRPr lang="en-US" sz="400" dirty="0">
                  <a:solidFill>
                    <a:srgbClr val="000000"/>
                  </a:solidFill>
                  <a:latin typeface="Monaco" pitchFamily="2" charset="77"/>
                  <a:cs typeface="Calibri" panose="020F0502020204030204" pitchFamily="34" charset="0"/>
                </a:endParaRPr>
              </a:p>
              <a:p>
                <a:r>
                  <a:rPr lang="en-US" sz="400" b="1" dirty="0">
                    <a:solidFill>
                      <a:srgbClr val="000000"/>
                    </a:solidFill>
                    <a:latin typeface="Monaco" pitchFamily="2" charset="77"/>
                    <a:cs typeface="Calibri" panose="020F0502020204030204" pitchFamily="34" charset="0"/>
                  </a:rPr>
                  <a:t>    extra_install_tests </a:t>
                </a:r>
                <a:r>
                  <a:rPr lang="en-US" sz="400" dirty="0">
                    <a:solidFill>
                      <a:srgbClr val="000000"/>
                    </a:solidFill>
                    <a:latin typeface="Monaco" pitchFamily="2" charset="77"/>
                    <a:cs typeface="Calibri" panose="020F0502020204030204" pitchFamily="34" charset="0"/>
                  </a:rPr>
                  <a:t>= </a:t>
                </a:r>
                <a:r>
                  <a:rPr lang="en-US" sz="400" dirty="0">
                    <a:solidFill>
                      <a:schemeClr val="tx2"/>
                    </a:solidFill>
                    <a:latin typeface="Monaco" pitchFamily="2" charset="77"/>
                    <a:cs typeface="Calibri" panose="020F0502020204030204" pitchFamily="34" charset="0"/>
                  </a:rPr>
                  <a:t>‘tests/.libs’</a:t>
                </a:r>
              </a:p>
              <a:p>
                <a:endParaRPr lang="en-US" sz="400" dirty="0">
                  <a:solidFill>
                    <a:schemeClr val="tx2"/>
                  </a:solidFill>
                  <a:latin typeface="Monaco" pitchFamily="2" charset="77"/>
                  <a:cs typeface="Calibri" panose="020F0502020204030204" pitchFamily="34" charset="0"/>
                </a:endParaRPr>
              </a:p>
              <a:p>
                <a:r>
                  <a:rPr lang="en-US" sz="400" dirty="0">
                    <a:solidFill>
                      <a:srgbClr val="000000"/>
                    </a:solidFill>
                    <a:latin typeface="Monaco" pitchFamily="2" charset="77"/>
                    <a:cs typeface="Calibri" panose="020F0502020204030204" pitchFamily="34" charset="0"/>
                  </a:rPr>
                  <a:t>    </a:t>
                </a:r>
                <a:r>
                  <a:rPr lang="en-US" sz="400" b="1" dirty="0">
                    <a:solidFill>
                      <a:srgbClr val="C00000"/>
                    </a:solidFill>
                    <a:latin typeface="Monaco" pitchFamily="2" charset="77"/>
                    <a:cs typeface="Calibri" panose="020F0502020204030204" pitchFamily="34" charset="0"/>
                  </a:rPr>
                  <a:t>def</a:t>
                </a:r>
                <a:r>
                  <a:rPr lang="en-US" sz="400" dirty="0">
                    <a:solidFill>
                      <a:srgbClr val="000000"/>
                    </a:solidFill>
                    <a:latin typeface="Monaco" pitchFamily="2" charset="77"/>
                    <a:cs typeface="Calibri" panose="020F0502020204030204" pitchFamily="34" charset="0"/>
                  </a:rPr>
                  <a:t> </a:t>
                </a:r>
                <a:r>
                  <a:rPr lang="en-US" sz="400" b="1" dirty="0">
                    <a:solidFill>
                      <a:srgbClr val="7030A0"/>
                    </a:solidFill>
                    <a:latin typeface="Monaco" pitchFamily="2" charset="77"/>
                    <a:cs typeface="Calibri" panose="020F0502020204030204" pitchFamily="34" charset="0"/>
                  </a:rPr>
                  <a:t>test</a:t>
                </a:r>
                <a:r>
                  <a:rPr lang="en-US" sz="400" dirty="0">
                    <a:solidFill>
                      <a:srgbClr val="000000"/>
                    </a:solidFill>
                    <a:latin typeface="Monaco" pitchFamily="2" charset="77"/>
                    <a:cs typeface="Calibri" panose="020F0502020204030204" pitchFamily="34" charset="0"/>
                  </a:rPr>
                  <a:t>(self):</a:t>
                </a:r>
              </a:p>
              <a:p>
                <a:r>
                  <a:rPr lang="en-US" sz="400" dirty="0">
                    <a:solidFill>
                      <a:srgbClr val="000000"/>
                    </a:solidFill>
                    <a:latin typeface="Monaco" pitchFamily="2" charset="77"/>
                    <a:cs typeface="Calibri" panose="020F0502020204030204" pitchFamily="34" charset="0"/>
                  </a:rPr>
                  <a:t>        data_dir = self.</a:t>
                </a:r>
                <a:r>
                  <a:rPr lang="en-US" sz="400" b="1" dirty="0">
                    <a:solidFill>
                      <a:srgbClr val="000000"/>
                    </a:solidFill>
                    <a:latin typeface="Monaco" pitchFamily="2" charset="77"/>
                    <a:cs typeface="Calibri" panose="020F0502020204030204" pitchFamily="34" charset="0"/>
                  </a:rPr>
                  <a:t>test_suite.current_test_data_dir</a:t>
                </a:r>
                <a:endParaRPr lang="en-US" sz="400" dirty="0">
                  <a:solidFill>
                    <a:srgbClr val="000000"/>
                  </a:solidFill>
                  <a:latin typeface="Monaco" pitchFamily="2" charset="77"/>
                  <a:cs typeface="Calibri" panose="020F0502020204030204" pitchFamily="34" charset="0"/>
                </a:endParaRPr>
              </a:p>
              <a:p>
                <a:r>
                  <a:rPr lang="en-US" sz="400" dirty="0">
                    <a:solidFill>
                      <a:srgbClr val="000000"/>
                    </a:solidFill>
                    <a:latin typeface="Monaco" pitchFamily="2" charset="77"/>
                    <a:cs typeface="Calibri" panose="020F0502020204030204" pitchFamily="34" charset="0"/>
                  </a:rPr>
                  <a:t>        smoke_test_c = data_dir</a:t>
                </a:r>
                <a:r>
                  <a:rPr lang="en-US" sz="400" b="1" dirty="0">
                    <a:solidFill>
                      <a:srgbClr val="000000"/>
                    </a:solidFill>
                    <a:latin typeface="Monaco" pitchFamily="2" charset="77"/>
                    <a:cs typeface="Calibri" panose="020F0502020204030204" pitchFamily="34" charset="0"/>
                  </a:rPr>
                  <a:t>.join(</a:t>
                </a:r>
                <a:r>
                  <a:rPr lang="en-US" sz="400" dirty="0">
                    <a:solidFill>
                      <a:schemeClr val="tx2"/>
                    </a:solidFill>
                    <a:latin typeface="Monaco" pitchFamily="2" charset="77"/>
                    <a:cs typeface="Calibri" panose="020F0502020204030204" pitchFamily="34" charset="0"/>
                  </a:rPr>
                  <a:t>‘smoke_test.c’)</a:t>
                </a:r>
              </a:p>
              <a:p>
                <a:endParaRPr lang="en-US" sz="400" dirty="0">
                  <a:solidFill>
                    <a:schemeClr val="tx2"/>
                  </a:solidFill>
                  <a:latin typeface="Monaco" pitchFamily="2" charset="77"/>
                  <a:cs typeface="Calibri" panose="020F0502020204030204" pitchFamily="34" charset="0"/>
                </a:endParaRPr>
              </a:p>
              <a:p>
                <a:r>
                  <a:rPr lang="en-US" sz="400" dirty="0">
                    <a:solidFill>
                      <a:srgbClr val="000000"/>
                    </a:solidFill>
                    <a:latin typeface="Monaco" pitchFamily="2" charset="77"/>
                    <a:cs typeface="Calibri" panose="020F0502020204030204" pitchFamily="34" charset="0"/>
                  </a:rPr>
                  <a:t>        self.</a:t>
                </a:r>
                <a:r>
                  <a:rPr lang="en-US" sz="400" b="1" dirty="0">
                    <a:solidFill>
                      <a:srgbClr val="7030A0"/>
                    </a:solidFill>
                    <a:latin typeface="Monaco" pitchFamily="2" charset="77"/>
                    <a:cs typeface="Calibri" panose="020F0502020204030204" pitchFamily="34" charset="0"/>
                  </a:rPr>
                  <a:t>run_test</a:t>
                </a:r>
                <a:r>
                  <a:rPr lang="en-US" sz="400" dirty="0">
                    <a:solidFill>
                      <a:srgbClr val="000000"/>
                    </a:solidFill>
                    <a:latin typeface="Monaco" pitchFamily="2" charset="77"/>
                    <a:cs typeface="Calibri" panose="020F0502020204030204" pitchFamily="34" charset="0"/>
                  </a:rPr>
                  <a:t>(</a:t>
                </a:r>
              </a:p>
              <a:p>
                <a:r>
                  <a:rPr lang="en-US" sz="400" dirty="0">
                    <a:solidFill>
                      <a:srgbClr val="000000"/>
                    </a:solidFill>
                    <a:latin typeface="Monaco" pitchFamily="2" charset="77"/>
                    <a:cs typeface="Calibri" panose="020F0502020204030204" pitchFamily="34" charset="0"/>
                  </a:rPr>
                  <a:t>            </a:t>
                </a:r>
                <a:r>
                  <a:rPr lang="en-US" sz="400" dirty="0">
                    <a:solidFill>
                      <a:schemeClr val="tx2"/>
                    </a:solidFill>
                    <a:latin typeface="Monaco" pitchFamily="2" charset="77"/>
                    <a:cs typeface="Calibri" panose="020F0502020204030204" pitchFamily="34" charset="0"/>
                  </a:rPr>
                  <a:t>'cc’, </a:t>
                </a:r>
                <a:r>
                  <a:rPr lang="en-US" sz="400" dirty="0">
                    <a:solidFill>
                      <a:srgbClr val="000000"/>
                    </a:solidFill>
                    <a:latin typeface="Monaco" pitchFamily="2" charset="77"/>
                    <a:cs typeface="Calibri" panose="020F0502020204030204" pitchFamily="34" charset="0"/>
                  </a:rPr>
                  <a:t>[</a:t>
                </a:r>
              </a:p>
              <a:p>
                <a:r>
                  <a:rPr lang="en-US" sz="400" dirty="0">
                    <a:solidFill>
                      <a:srgbClr val="000000"/>
                    </a:solidFill>
                    <a:latin typeface="Monaco" pitchFamily="2" charset="77"/>
                    <a:cs typeface="Calibri" panose="020F0502020204030204" pitchFamily="34" charset="0"/>
                  </a:rPr>
                  <a:t>                </a:t>
                </a:r>
                <a:r>
                  <a:rPr lang="en-US" sz="400" dirty="0">
                    <a:solidFill>
                      <a:schemeClr val="tx2"/>
                    </a:solidFill>
                    <a:latin typeface="Monaco" pitchFamily="2" charset="77"/>
                    <a:cs typeface="Calibri" panose="020F0502020204030204" pitchFamily="34" charset="0"/>
                  </a:rPr>
                  <a:t>'-I%s' % </a:t>
                </a:r>
                <a:r>
                  <a:rPr lang="en-US" sz="400" dirty="0">
                    <a:solidFill>
                      <a:srgbClr val="000000"/>
                    </a:solidFill>
                    <a:latin typeface="Monaco" pitchFamily="2" charset="77"/>
                    <a:cs typeface="Calibri" panose="020F0502020204030204" pitchFamily="34" charset="0"/>
                  </a:rPr>
                  <a:t>self.</a:t>
                </a:r>
                <a:r>
                  <a:rPr lang="en-US" sz="400" b="1" dirty="0">
                    <a:solidFill>
                      <a:srgbClr val="000000"/>
                    </a:solidFill>
                    <a:latin typeface="Monaco" pitchFamily="2" charset="77"/>
                    <a:cs typeface="Calibri" panose="020F0502020204030204" pitchFamily="34" charset="0"/>
                  </a:rPr>
                  <a:t>prefix.include</a:t>
                </a:r>
                <a:r>
                  <a:rPr lang="en-US" sz="400" dirty="0">
                    <a:solidFill>
                      <a:srgbClr val="000000"/>
                    </a:solidFill>
                    <a:latin typeface="Monaco" pitchFamily="2" charset="77"/>
                    <a:cs typeface="Calibri" panose="020F0502020204030204" pitchFamily="34" charset="0"/>
                  </a:rPr>
                  <a:t>,</a:t>
                </a:r>
              </a:p>
              <a:p>
                <a:r>
                  <a:rPr lang="en-US" sz="400" dirty="0">
                    <a:solidFill>
                      <a:srgbClr val="000000"/>
                    </a:solidFill>
                    <a:latin typeface="Monaco" pitchFamily="2" charset="77"/>
                    <a:cs typeface="Calibri" panose="020F0502020204030204" pitchFamily="34" charset="0"/>
                  </a:rPr>
                  <a:t>                </a:t>
                </a:r>
                <a:r>
                  <a:rPr lang="en-US" sz="400" dirty="0">
                    <a:solidFill>
                      <a:schemeClr val="tx2"/>
                    </a:solidFill>
                    <a:latin typeface="Monaco" pitchFamily="2" charset="77"/>
                    <a:cs typeface="Calibri" panose="020F0502020204030204" pitchFamily="34" charset="0"/>
                  </a:rPr>
                  <a:t>'-L%s' % </a:t>
                </a:r>
                <a:r>
                  <a:rPr lang="en-US" sz="400" dirty="0">
                    <a:solidFill>
                      <a:srgbClr val="000000"/>
                    </a:solidFill>
                    <a:latin typeface="Monaco" pitchFamily="2" charset="77"/>
                    <a:cs typeface="Calibri" panose="020F0502020204030204" pitchFamily="34" charset="0"/>
                  </a:rPr>
                  <a:t>self.</a:t>
                </a:r>
                <a:r>
                  <a:rPr lang="en-US" sz="400" b="1" dirty="0">
                    <a:solidFill>
                      <a:srgbClr val="000000"/>
                    </a:solidFill>
                    <a:latin typeface="Monaco" pitchFamily="2" charset="77"/>
                    <a:cs typeface="Calibri" panose="020F0502020204030204" pitchFamily="34" charset="0"/>
                  </a:rPr>
                  <a:t>prefix.lib</a:t>
                </a:r>
                <a:r>
                  <a:rPr lang="en-US" sz="400" dirty="0">
                    <a:solidFill>
                      <a:srgbClr val="000000"/>
                    </a:solidFill>
                    <a:latin typeface="Monaco" pitchFamily="2" charset="77"/>
                    <a:cs typeface="Calibri" panose="020F0502020204030204" pitchFamily="34" charset="0"/>
                  </a:rPr>
                  <a:t>, </a:t>
                </a:r>
                <a:r>
                  <a:rPr lang="en-US" sz="400" dirty="0">
                    <a:solidFill>
                      <a:schemeClr val="tx2"/>
                    </a:solidFill>
                    <a:latin typeface="Monaco" pitchFamily="2" charset="77"/>
                    <a:cs typeface="Calibri" panose="020F0502020204030204" pitchFamily="34" charset="0"/>
                  </a:rPr>
                  <a:t>'-lsigsegv’,</a:t>
                </a:r>
              </a:p>
              <a:p>
                <a:r>
                  <a:rPr lang="en-US" sz="400" dirty="0">
                    <a:solidFill>
                      <a:schemeClr val="tx2"/>
                    </a:solidFill>
                    <a:latin typeface="Monaco" pitchFamily="2" charset="77"/>
                    <a:cs typeface="Calibri" panose="020F0502020204030204" pitchFamily="34" charset="0"/>
                  </a:rPr>
                  <a:t>                smoke_test_c,</a:t>
                </a:r>
              </a:p>
              <a:p>
                <a:r>
                  <a:rPr lang="en-US" sz="400" dirty="0">
                    <a:solidFill>
                      <a:schemeClr val="tx2"/>
                    </a:solidFill>
                    <a:latin typeface="Monaco" pitchFamily="2" charset="77"/>
                    <a:cs typeface="Calibri" panose="020F0502020204030204" pitchFamily="34" charset="0"/>
                  </a:rPr>
                  <a:t>                '-o'</a:t>
                </a:r>
                <a:r>
                  <a:rPr lang="en-US" sz="400" dirty="0">
                    <a:solidFill>
                      <a:srgbClr val="000000"/>
                    </a:solidFill>
                    <a:latin typeface="Monaco" pitchFamily="2" charset="77"/>
                    <a:cs typeface="Calibri" panose="020F0502020204030204" pitchFamily="34" charset="0"/>
                  </a:rPr>
                  <a:t>, </a:t>
                </a:r>
                <a:r>
                  <a:rPr lang="en-US" sz="400" dirty="0">
                    <a:solidFill>
                      <a:schemeClr val="tx2"/>
                    </a:solidFill>
                    <a:latin typeface="Monaco" pitchFamily="2" charset="77"/>
                    <a:cs typeface="Calibri" panose="020F0502020204030204" pitchFamily="34" charset="0"/>
                  </a:rPr>
                  <a:t>'smoke_test'</a:t>
                </a:r>
              </a:p>
              <a:p>
                <a:r>
                  <a:rPr lang="en-US" sz="400" dirty="0">
                    <a:solidFill>
                      <a:schemeClr val="tx2"/>
                    </a:solidFill>
                    <a:latin typeface="Monaco" pitchFamily="2" charset="77"/>
                    <a:cs typeface="Calibri" panose="020F0502020204030204" pitchFamily="34" charset="0"/>
                  </a:rPr>
                  <a:t>            ]</a:t>
                </a:r>
              </a:p>
              <a:p>
                <a:r>
                  <a:rPr lang="en-US" sz="400" dirty="0">
                    <a:solidFill>
                      <a:schemeClr val="tx2"/>
                    </a:solidFill>
                    <a:latin typeface="Monaco" pitchFamily="2" charset="77"/>
                    <a:cs typeface="Calibri" panose="020F0502020204030204" pitchFamily="34" charset="0"/>
                  </a:rPr>
                  <a:t>            </a:t>
                </a:r>
                <a:r>
                  <a:rPr lang="en-US" sz="400" dirty="0">
                    <a:solidFill>
                      <a:srgbClr val="000000"/>
                    </a:solidFill>
                    <a:latin typeface="Monaco" pitchFamily="2" charset="77"/>
                    <a:cs typeface="Calibri" panose="020F0502020204030204" pitchFamily="34" charset="0"/>
                  </a:rPr>
                  <a:t>purpose=</a:t>
                </a:r>
                <a:r>
                  <a:rPr lang="en-US" sz="400" dirty="0">
                    <a:solidFill>
                      <a:schemeClr val="tx2"/>
                    </a:solidFill>
                    <a:latin typeface="Monaco" pitchFamily="2" charset="77"/>
                    <a:cs typeface="Calibri" panose="020F0502020204030204" pitchFamily="34" charset="0"/>
                  </a:rPr>
                  <a:t>'check linking’)</a:t>
                </a:r>
              </a:p>
              <a:p>
                <a:endParaRPr lang="en-US" sz="400" dirty="0">
                  <a:solidFill>
                    <a:srgbClr val="000000"/>
                  </a:solidFill>
                  <a:latin typeface="Monaco" pitchFamily="2" charset="77"/>
                  <a:cs typeface="Calibri" panose="020F0502020204030204" pitchFamily="34" charset="0"/>
                </a:endParaRPr>
              </a:p>
              <a:p>
                <a:r>
                  <a:rPr lang="en-US" sz="400" dirty="0">
                    <a:solidFill>
                      <a:srgbClr val="000000"/>
                    </a:solidFill>
                    <a:latin typeface="Monaco" pitchFamily="2" charset="77"/>
                    <a:cs typeface="Calibri" panose="020F0502020204030204" pitchFamily="34" charset="0"/>
                  </a:rPr>
                  <a:t>        self.</a:t>
                </a:r>
                <a:r>
                  <a:rPr lang="en-US" sz="400" b="1" dirty="0">
                    <a:solidFill>
                      <a:srgbClr val="7030A0"/>
                    </a:solidFill>
                    <a:latin typeface="Monaco" pitchFamily="2" charset="77"/>
                    <a:cs typeface="Calibri" panose="020F0502020204030204" pitchFamily="34" charset="0"/>
                  </a:rPr>
                  <a:t>run_test</a:t>
                </a:r>
                <a:r>
                  <a:rPr lang="en-US" sz="400" dirty="0">
                    <a:solidFill>
                      <a:srgbClr val="000000"/>
                    </a:solidFill>
                    <a:latin typeface="Monaco" pitchFamily="2" charset="77"/>
                    <a:cs typeface="Calibri" panose="020F0502020204030204" pitchFamily="34" charset="0"/>
                  </a:rPr>
                  <a:t>(</a:t>
                </a:r>
              </a:p>
              <a:p>
                <a:r>
                  <a:rPr lang="en-US" sz="400" dirty="0">
                    <a:solidFill>
                      <a:srgbClr val="000000"/>
                    </a:solidFill>
                    <a:latin typeface="Monaco" pitchFamily="2" charset="77"/>
                    <a:cs typeface="Calibri" panose="020F0502020204030204" pitchFamily="34" charset="0"/>
                  </a:rPr>
                  <a:t>            ‘smoke_test’, [], </a:t>
                </a:r>
                <a:r>
                  <a:rPr lang="en-US" sz="400" b="1" dirty="0">
                    <a:solidFill>
                      <a:srgbClr val="000000"/>
                    </a:solidFill>
                    <a:latin typeface="Monaco" pitchFamily="2" charset="77"/>
                    <a:cs typeface="Calibri" panose="020F0502020204030204" pitchFamily="34" charset="0"/>
                  </a:rPr>
                  <a:t>data_dir</a:t>
                </a:r>
                <a:r>
                  <a:rPr lang="en-US" sz="400" dirty="0">
                    <a:solidFill>
                      <a:srgbClr val="000000"/>
                    </a:solidFill>
                    <a:latin typeface="Monaco" pitchFamily="2" charset="77"/>
                    <a:cs typeface="Calibri" panose="020F0502020204030204" pitchFamily="34" charset="0"/>
                  </a:rPr>
                  <a:t>.</a:t>
                </a:r>
                <a:r>
                  <a:rPr lang="en-US" sz="400" b="1" dirty="0">
                    <a:solidFill>
                      <a:srgbClr val="7030A0"/>
                    </a:solidFill>
                    <a:latin typeface="Monaco" pitchFamily="2" charset="77"/>
                    <a:cs typeface="Calibri" panose="020F0502020204030204" pitchFamily="34" charset="0"/>
                  </a:rPr>
                  <a:t>join</a:t>
                </a:r>
                <a:r>
                  <a:rPr lang="en-US" sz="400" dirty="0">
                    <a:solidFill>
                      <a:srgbClr val="000000"/>
                    </a:solidFill>
                    <a:latin typeface="Monaco" pitchFamily="2" charset="77"/>
                    <a:cs typeface="Calibri" panose="020F0502020204030204" pitchFamily="34" charset="0"/>
                  </a:rPr>
                  <a:t>('smoke_test.out’), </a:t>
                </a:r>
              </a:p>
              <a:p>
                <a:r>
                  <a:rPr lang="en-US" sz="400" dirty="0">
                    <a:solidFill>
                      <a:srgbClr val="000000"/>
                    </a:solidFill>
                    <a:latin typeface="Monaco" pitchFamily="2" charset="77"/>
                    <a:cs typeface="Calibri" panose="020F0502020204030204" pitchFamily="34" charset="0"/>
                  </a:rPr>
                  <a:t>            </a:t>
                </a:r>
                <a:r>
                  <a:rPr lang="en-US" sz="400" dirty="0">
                    <a:solidFill>
                      <a:schemeClr val="tx2"/>
                    </a:solidFill>
                    <a:latin typeface="Monaco" pitchFamily="2" charset="77"/>
                    <a:cs typeface="Calibri" panose="020F0502020204030204" pitchFamily="34" charset="0"/>
                  </a:rPr>
                  <a:t>purpose=‘run built smoke test’)</a:t>
                </a:r>
              </a:p>
              <a:p>
                <a:endParaRPr lang="en-US" sz="400" dirty="0">
                  <a:solidFill>
                    <a:srgbClr val="000000"/>
                  </a:solidFill>
                  <a:latin typeface="Monaco" pitchFamily="2" charset="77"/>
                  <a:cs typeface="Calibri" panose="020F0502020204030204" pitchFamily="34" charset="0"/>
                </a:endParaRPr>
              </a:p>
              <a:p>
                <a:r>
                  <a:rPr lang="en-US" sz="400" dirty="0">
                    <a:solidFill>
                      <a:srgbClr val="000000"/>
                    </a:solidFill>
                    <a:latin typeface="Monaco" pitchFamily="2" charset="77"/>
                    <a:cs typeface="Calibri" panose="020F0502020204030204" pitchFamily="34" charset="0"/>
                  </a:rPr>
                  <a:t>        self.</a:t>
                </a:r>
                <a:r>
                  <a:rPr lang="en-US" sz="400" b="1" dirty="0">
                    <a:solidFill>
                      <a:srgbClr val="7030A0"/>
                    </a:solidFill>
                    <a:latin typeface="Monaco" pitchFamily="2" charset="77"/>
                    <a:cs typeface="Calibri" panose="020F0502020204030204" pitchFamily="34" charset="0"/>
                  </a:rPr>
                  <a:t>run_test</a:t>
                </a:r>
                <a:r>
                  <a:rPr lang="en-US" sz="400" dirty="0">
                    <a:solidFill>
                      <a:srgbClr val="000000"/>
                    </a:solidFill>
                    <a:latin typeface="Monaco" pitchFamily="2" charset="77"/>
                    <a:cs typeface="Calibri" panose="020F0502020204030204" pitchFamily="34" charset="0"/>
                  </a:rPr>
                  <a:t>(</a:t>
                </a:r>
                <a:r>
                  <a:rPr lang="en-US" sz="400" dirty="0">
                    <a:solidFill>
                      <a:schemeClr val="tx2"/>
                    </a:solidFill>
                    <a:latin typeface="Monaco" pitchFamily="2" charset="77"/>
                    <a:cs typeface="Calibri" panose="020F0502020204030204" pitchFamily="34" charset="0"/>
                  </a:rPr>
                  <a:t>'sigsegv1': </a:t>
                </a:r>
                <a:r>
                  <a:rPr lang="en-US" sz="400" dirty="0">
                    <a:solidFill>
                      <a:srgbClr val="000000"/>
                    </a:solidFill>
                    <a:latin typeface="Monaco" pitchFamily="2" charset="77"/>
                    <a:cs typeface="Calibri" panose="020F0502020204030204" pitchFamily="34" charset="0"/>
                  </a:rPr>
                  <a:t>[</a:t>
                </a:r>
                <a:r>
                  <a:rPr lang="en-US" sz="400" dirty="0">
                    <a:solidFill>
                      <a:schemeClr val="tx2"/>
                    </a:solidFill>
                    <a:latin typeface="Monaco" pitchFamily="2" charset="77"/>
                    <a:cs typeface="Calibri" panose="020F0502020204030204" pitchFamily="34" charset="0"/>
                  </a:rPr>
                  <a:t>'Test passed’</a:t>
                </a:r>
                <a:r>
                  <a:rPr lang="en-US" sz="400" dirty="0">
                    <a:solidFill>
                      <a:srgbClr val="000000"/>
                    </a:solidFill>
                    <a:latin typeface="Monaco" pitchFamily="2" charset="77"/>
                    <a:cs typeface="Calibri" panose="020F0502020204030204" pitchFamily="34" charset="0"/>
                  </a:rPr>
                  <a:t>], purpose=</a:t>
                </a:r>
                <a:r>
                  <a:rPr lang="en-US" sz="400" dirty="0">
                    <a:solidFill>
                      <a:schemeClr val="tx2"/>
                    </a:solidFill>
                    <a:latin typeface="Monaco" pitchFamily="2" charset="77"/>
                    <a:cs typeface="Calibri" panose="020F0502020204030204" pitchFamily="34" charset="0"/>
                  </a:rPr>
                  <a:t>'check sigsegv1 output’</a:t>
                </a:r>
                <a:r>
                  <a:rPr lang="en-US" sz="400" dirty="0">
                    <a:solidFill>
                      <a:srgbClr val="000000"/>
                    </a:solidFill>
                    <a:latin typeface="Monaco" pitchFamily="2" charset="77"/>
                    <a:cs typeface="Calibri" panose="020F0502020204030204" pitchFamily="34" charset="0"/>
                  </a:rPr>
                  <a:t>)</a:t>
                </a:r>
              </a:p>
              <a:p>
                <a:r>
                  <a:rPr lang="en-US" sz="400" dirty="0">
                    <a:solidFill>
                      <a:srgbClr val="000000"/>
                    </a:solidFill>
                    <a:latin typeface="Monaco" pitchFamily="2" charset="77"/>
                    <a:cs typeface="Calibri" panose="020F0502020204030204" pitchFamily="34" charset="0"/>
                  </a:rPr>
                  <a:t>        self.</a:t>
                </a:r>
                <a:r>
                  <a:rPr lang="en-US" sz="400" b="1" dirty="0">
                    <a:solidFill>
                      <a:srgbClr val="7030A0"/>
                    </a:solidFill>
                    <a:latin typeface="Monaco" pitchFamily="2" charset="77"/>
                    <a:cs typeface="Calibri" panose="020F0502020204030204" pitchFamily="34" charset="0"/>
                  </a:rPr>
                  <a:t>run_test</a:t>
                </a:r>
                <a:r>
                  <a:rPr lang="en-US" sz="400" dirty="0">
                    <a:solidFill>
                      <a:srgbClr val="000000"/>
                    </a:solidFill>
                    <a:latin typeface="Monaco" pitchFamily="2" charset="77"/>
                    <a:cs typeface="Calibri" panose="020F0502020204030204" pitchFamily="34" charset="0"/>
                  </a:rPr>
                  <a:t>(</a:t>
                </a:r>
                <a:r>
                  <a:rPr lang="en-US" sz="400" dirty="0">
                    <a:solidFill>
                      <a:schemeClr val="tx2"/>
                    </a:solidFill>
                    <a:latin typeface="Monaco" pitchFamily="2" charset="77"/>
                    <a:cs typeface="Calibri" panose="020F0502020204030204" pitchFamily="34" charset="0"/>
                  </a:rPr>
                  <a:t>'sigsegv2': </a:t>
                </a:r>
                <a:r>
                  <a:rPr lang="en-US" sz="400" dirty="0">
                    <a:solidFill>
                      <a:srgbClr val="000000"/>
                    </a:solidFill>
                    <a:latin typeface="Monaco" pitchFamily="2" charset="77"/>
                    <a:cs typeface="Calibri" panose="020F0502020204030204" pitchFamily="34" charset="0"/>
                  </a:rPr>
                  <a:t>[</a:t>
                </a:r>
                <a:r>
                  <a:rPr lang="en-US" sz="400" dirty="0">
                    <a:solidFill>
                      <a:schemeClr val="tx2"/>
                    </a:solidFill>
                    <a:latin typeface="Monaco" pitchFamily="2" charset="77"/>
                    <a:cs typeface="Calibri" panose="020F0502020204030204" pitchFamily="34" charset="0"/>
                  </a:rPr>
                  <a:t>'Test passed’</a:t>
                </a:r>
                <a:r>
                  <a:rPr lang="en-US" sz="400" dirty="0">
                    <a:solidFill>
                      <a:srgbClr val="000000"/>
                    </a:solidFill>
                    <a:latin typeface="Monaco" pitchFamily="2" charset="77"/>
                    <a:cs typeface="Calibri" panose="020F0502020204030204" pitchFamily="34" charset="0"/>
                  </a:rPr>
                  <a:t>], purpose=</a:t>
                </a:r>
                <a:r>
                  <a:rPr lang="en-US" sz="400" dirty="0">
                    <a:solidFill>
                      <a:schemeClr val="tx2"/>
                    </a:solidFill>
                    <a:latin typeface="Monaco" pitchFamily="2" charset="77"/>
                    <a:cs typeface="Calibri" panose="020F0502020204030204" pitchFamily="34" charset="0"/>
                  </a:rPr>
                  <a:t>'check sigsegv2 output’</a:t>
                </a:r>
                <a:r>
                  <a:rPr lang="en-US" sz="400" dirty="0">
                    <a:solidFill>
                      <a:srgbClr val="000000"/>
                    </a:solidFill>
                    <a:latin typeface="Monaco" pitchFamily="2" charset="77"/>
                    <a:cs typeface="Calibri" panose="020F0502020204030204" pitchFamily="34" charset="0"/>
                  </a:rPr>
                  <a:t>)</a:t>
                </a:r>
              </a:p>
            </p:txBody>
          </p:sp>
          <p:sp>
            <p:nvSpPr>
              <p:cNvPr id="29" name="TextBox 28">
                <a:extLst>
                  <a:ext uri="{FF2B5EF4-FFF2-40B4-BE49-F238E27FC236}">
                    <a16:creationId xmlns:a16="http://schemas.microsoft.com/office/drawing/2014/main" id="{1426D63D-BAFA-CB4B-B7E1-5ACAE7E1116D}"/>
                  </a:ext>
                </a:extLst>
              </p:cNvPr>
              <p:cNvSpPr txBox="1"/>
              <p:nvPr/>
            </p:nvSpPr>
            <p:spPr>
              <a:xfrm>
                <a:off x="-1146048" y="5017008"/>
                <a:ext cx="1563248" cy="369332"/>
              </a:xfrm>
              <a:prstGeom prst="rect">
                <a:avLst/>
              </a:prstGeom>
              <a:noFill/>
            </p:spPr>
            <p:txBody>
              <a:bodyPr wrap="none" rtlCol="0">
                <a:spAutoFit/>
              </a:bodyPr>
              <a:lstStyle/>
              <a:p>
                <a:r>
                  <a:rPr lang="en-US" b="1" dirty="0">
                    <a:latin typeface="Monaco" pitchFamily="2" charset="77"/>
                  </a:rPr>
                  <a:t>spack test</a:t>
                </a:r>
              </a:p>
            </p:txBody>
          </p:sp>
          <p:sp>
            <p:nvSpPr>
              <p:cNvPr id="30" name="TextBox 29">
                <a:extLst>
                  <a:ext uri="{FF2B5EF4-FFF2-40B4-BE49-F238E27FC236}">
                    <a16:creationId xmlns:a16="http://schemas.microsoft.com/office/drawing/2014/main" id="{EF6DFD3C-C5EB-B545-9FFB-B13935E00FDC}"/>
                  </a:ext>
                </a:extLst>
              </p:cNvPr>
              <p:cNvSpPr txBox="1"/>
              <p:nvPr/>
            </p:nvSpPr>
            <p:spPr>
              <a:xfrm>
                <a:off x="-2627376" y="5310411"/>
                <a:ext cx="3092513" cy="253916"/>
              </a:xfrm>
              <a:prstGeom prst="rect">
                <a:avLst/>
              </a:prstGeom>
              <a:noFill/>
            </p:spPr>
            <p:txBody>
              <a:bodyPr wrap="none" rtlCol="0">
                <a:spAutoFit/>
              </a:bodyPr>
              <a:lstStyle/>
              <a:p>
                <a:pPr defTabSz="1219170">
                  <a:defRPr/>
                </a:pPr>
                <a:r>
                  <a:rPr lang="en-US" sz="1050" dirty="0">
                    <a:solidFill>
                      <a:prstClr val="black"/>
                    </a:solidFill>
                    <a:latin typeface="Arial"/>
                  </a:rPr>
                  <a:t>Packages know how to run their own test suites</a:t>
                </a:r>
                <a:endParaRPr lang="en-US" sz="1050" dirty="0">
                  <a:solidFill>
                    <a:prstClr val="black"/>
                  </a:solidFill>
                  <a:latin typeface="Monaco" pitchFamily="2" charset="77"/>
                </a:endParaRPr>
              </a:p>
            </p:txBody>
          </p:sp>
        </p:grpSp>
        <p:sp>
          <p:nvSpPr>
            <p:cNvPr id="45" name="TextBox 44">
              <a:extLst>
                <a:ext uri="{FF2B5EF4-FFF2-40B4-BE49-F238E27FC236}">
                  <a16:creationId xmlns:a16="http://schemas.microsoft.com/office/drawing/2014/main" id="{6021F95B-52DE-7745-B933-C9D3FF572238}"/>
                </a:ext>
              </a:extLst>
            </p:cNvPr>
            <p:cNvSpPr txBox="1"/>
            <p:nvPr/>
          </p:nvSpPr>
          <p:spPr>
            <a:xfrm>
              <a:off x="10744200" y="3657600"/>
              <a:ext cx="986167" cy="253916"/>
            </a:xfrm>
            <a:prstGeom prst="rect">
              <a:avLst/>
            </a:prstGeom>
            <a:noFill/>
          </p:spPr>
          <p:txBody>
            <a:bodyPr wrap="none" rtlCol="0">
              <a:spAutoFit/>
            </a:bodyPr>
            <a:lstStyle/>
            <a:p>
              <a:pPr defTabSz="1219170">
                <a:defRPr/>
              </a:pPr>
              <a:r>
                <a:rPr lang="en-US" sz="1050" dirty="0">
                  <a:solidFill>
                    <a:prstClr val="black"/>
                  </a:solidFill>
                  <a:latin typeface="Monaco" pitchFamily="2" charset="77"/>
                </a:rPr>
                <a:t>package.py</a:t>
              </a:r>
              <a:endParaRPr lang="en-US" sz="1050" dirty="0">
                <a:solidFill>
                  <a:prstClr val="black"/>
                </a:solidFill>
                <a:latin typeface="Arial"/>
              </a:endParaRPr>
            </a:p>
          </p:txBody>
        </p:sp>
      </p:grpSp>
    </p:spTree>
    <p:extLst>
      <p:ext uri="{BB962C8B-B14F-4D97-AF65-F5344CB8AC3E}">
        <p14:creationId xmlns:p14="http://schemas.microsoft.com/office/powerpoint/2010/main" val="1146454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2015_PPT_UNC_V7.06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bwMode="auto">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16200000" scaled="1"/>
          <a:tileRect/>
        </a:gradFill>
        <a:ln>
          <a:solidFill>
            <a:schemeClr val="accent1">
              <a:lumMod val="75000"/>
            </a:schemeClr>
          </a:solidFill>
          <a:headEnd/>
          <a:tailEnd/>
        </a:ln>
      </a:spPr>
      <a:bodyPr rtlCol="0" anchor="b">
        <a:prstTxWarp prst="textNoShape">
          <a:avLst/>
        </a:prstTxWarp>
      </a:bodyPr>
      <a:lstStyle>
        <a:defPPr algn="ctr">
          <a:spcBef>
            <a:spcPct val="0"/>
          </a:spcBef>
          <a:defRPr sz="1600" dirty="0">
            <a:solidFill>
              <a:srgbClr val="000000"/>
            </a:solidFill>
          </a:defRPr>
        </a:defPPr>
      </a:lstStyle>
      <a:style>
        <a:lnRef idx="1">
          <a:schemeClr val="accent1"/>
        </a:lnRef>
        <a:fillRef idx="2">
          <a:schemeClr val="accent1"/>
        </a:fillRef>
        <a:effectRef idx="1">
          <a:schemeClr val="accent1"/>
        </a:effectRef>
        <a:fontRef idx="minor">
          <a:schemeClr val="dk1"/>
        </a:fontRef>
      </a:style>
    </a:spDef>
    <a:lnDef>
      <a:spPr>
        <a:ln w="28575" cmpd="sng">
          <a:solidFill>
            <a:schemeClr val="accent1">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2018_PPT_UNC_V5.23_wide-16x9.potx" id="{83130911-C7AB-48B9-8C29-C9D32ACF0083}" vid="{243C0807-7D1A-4674-975A-BB624B10444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2015_PPT_UNC_V7</Template>
  <TotalTime>1712</TotalTime>
  <Words>4605</Words>
  <Application>Microsoft Macintosh PowerPoint</Application>
  <PresentationFormat>Widescreen</PresentationFormat>
  <Paragraphs>708</Paragraphs>
  <Slides>43</Slides>
  <Notes>6</Notes>
  <HiddenSlides>0</HiddenSlides>
  <MMClips>0</MMClips>
  <ScaleCrop>false</ScaleCrop>
  <HeadingPairs>
    <vt:vector size="6" baseType="variant">
      <vt:variant>
        <vt:lpstr>Fonts Used</vt:lpstr>
      </vt:variant>
      <vt:variant>
        <vt:i4>16</vt:i4>
      </vt:variant>
      <vt:variant>
        <vt:lpstr>Theme</vt:lpstr>
      </vt:variant>
      <vt:variant>
        <vt:i4>2</vt:i4>
      </vt:variant>
      <vt:variant>
        <vt:lpstr>Slide Titles</vt:lpstr>
      </vt:variant>
      <vt:variant>
        <vt:i4>43</vt:i4>
      </vt:variant>
    </vt:vector>
  </HeadingPairs>
  <TitlesOfParts>
    <vt:vector size="61" baseType="lpstr">
      <vt:lpstr>Arial</vt:lpstr>
      <vt:lpstr>Calibri</vt:lpstr>
      <vt:lpstr>Century Gothic</vt:lpstr>
      <vt:lpstr>Consolas</vt:lpstr>
      <vt:lpstr>Lucida Grande</vt:lpstr>
      <vt:lpstr>Menlo Bold</vt:lpstr>
      <vt:lpstr>Menlo Regular</vt:lpstr>
      <vt:lpstr>Menlo-Bold</vt:lpstr>
      <vt:lpstr>Menlo-Italic</vt:lpstr>
      <vt:lpstr>Menlo-Regular</vt:lpstr>
      <vt:lpstr>Monaco</vt:lpstr>
      <vt:lpstr>Open Sans</vt:lpstr>
      <vt:lpstr>Symbol</vt:lpstr>
      <vt:lpstr>Times New Roman</vt:lpstr>
      <vt:lpstr>Wingdings</vt:lpstr>
      <vt:lpstr>Wingdings 2</vt:lpstr>
      <vt:lpstr>2015_PPT_UNC_V7.06 (1)</vt:lpstr>
      <vt:lpstr>Office Theme</vt:lpstr>
      <vt:lpstr>Spack update</vt:lpstr>
      <vt:lpstr>Spack enables Software distribution for HPC</vt:lpstr>
      <vt:lpstr>Spack sustains the HPC software ecosystem with the help of its many contributors</vt:lpstr>
      <vt:lpstr>Spack core development is sustained by a number of key DOE programs and partners</vt:lpstr>
      <vt:lpstr>Spack provides a spec syntax to describe customized installations</vt:lpstr>
      <vt:lpstr>Spack packages are templates They use a simple Python DSL to define how to build</vt:lpstr>
      <vt:lpstr>PowerPoint Presentation</vt:lpstr>
      <vt:lpstr>Spack’s environment abstraction allows users to work with a subset of packages</vt:lpstr>
      <vt:lpstr>We have built a number of developer workflow features on top of Spack environments (similarities with SpackDev)</vt:lpstr>
      <vt:lpstr>PowerPoint Presentation</vt:lpstr>
      <vt:lpstr>Spack v0.18.0 (June 2022)</vt:lpstr>
      <vt:lpstr>Spack v0.19.0 was released (November 2022)</vt:lpstr>
      <vt:lpstr>You can now write hard requirements in packages.yaml</vt:lpstr>
      <vt:lpstr>Improvements to Environments</vt:lpstr>
      <vt:lpstr>We have tried to reduce the likelihood of unintentionally modifying spack.yaml</vt:lpstr>
      <vt:lpstr>Package recipes now support multiple build systems</vt:lpstr>
      <vt:lpstr>New feature: Variant and compiler flag propagation</vt:lpstr>
      <vt:lpstr>We have improved git versioning in Spack</vt:lpstr>
      <vt:lpstr>We are now treating Cray EX like Linux</vt:lpstr>
      <vt:lpstr>We have a new, experimental binding link model</vt:lpstr>
      <vt:lpstr>Concretization is at the core of Spack!</vt:lpstr>
      <vt:lpstr>Crash course in ASP</vt:lpstr>
      <vt:lpstr>Crash course in ASP</vt:lpstr>
      <vt:lpstr>Crash course in ASP</vt:lpstr>
      <vt:lpstr>ASP searches for stable models of the input program</vt:lpstr>
      <vt:lpstr>Spack’s concretizer is now implemented in ASP</vt:lpstr>
      <vt:lpstr>Spack DSL allows declarative specification of complex constraints</vt:lpstr>
      <vt:lpstr>Many packaging systems reuse builds via metadata hashes</vt:lpstr>
      <vt:lpstr>We can be more aggressive about reusing packages.</vt:lpstr>
      <vt:lpstr>Telling the solver to minimize builds is surprisingly simple: it's just the impose half of a generalized condition.</vt:lpstr>
      <vt:lpstr>With and without reuse optimization</vt:lpstr>
      <vt:lpstr>So far, it looks like we can handle very large problem sizes with the reusing solver</vt:lpstr>
      <vt:lpstr>What does the Spack project look like?</vt:lpstr>
      <vt:lpstr>Spack relies on cloud CI to ensure that builds continue working</vt:lpstr>
      <vt:lpstr>We partnered with AWS to host a public binary cache starting with v0.18 last June</vt:lpstr>
      <vt:lpstr>Our infrastructure enables us to sustainably manage a  binary distribution</vt:lpstr>
      <vt:lpstr>A Notional Secure Pipeline</vt:lpstr>
      <vt:lpstr>We are working with code teams to develop standard workflows for layered build farms</vt:lpstr>
      <vt:lpstr>Spack v0.20 roadmap: Separate concretization of build dependencies</vt:lpstr>
      <vt:lpstr>Spack 0.20 Roadmap: compilers as dependencies</vt:lpstr>
      <vt:lpstr>When would we go 1.0?</vt:lpstr>
      <vt:lpstr>We are working on plans to sustain Spack post-ATDM/ECP</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Should not exceed two lines</dc:title>
  <dc:creator>Gamblin, Todd</dc:creator>
  <cp:lastModifiedBy>Gamblin, Todd</cp:lastModifiedBy>
  <cp:revision>138</cp:revision>
  <cp:lastPrinted>2018-03-02T18:21:35Z</cp:lastPrinted>
  <dcterms:created xsi:type="dcterms:W3CDTF">2022-09-27T00:01:41Z</dcterms:created>
  <dcterms:modified xsi:type="dcterms:W3CDTF">2023-01-11T17:24:59Z</dcterms:modified>
</cp:coreProperties>
</file>