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39" r:id="rId2"/>
    <p:sldId id="537" r:id="rId3"/>
    <p:sldId id="538" r:id="rId4"/>
    <p:sldId id="539" r:id="rId5"/>
    <p:sldId id="540" r:id="rId6"/>
    <p:sldId id="536" r:id="rId7"/>
    <p:sldId id="541" r:id="rId8"/>
    <p:sldId id="533" r:id="rId9"/>
    <p:sldId id="550" r:id="rId10"/>
    <p:sldId id="542" r:id="rId11"/>
    <p:sldId id="591" r:id="rId12"/>
    <p:sldId id="552" r:id="rId13"/>
    <p:sldId id="554" r:id="rId14"/>
    <p:sldId id="555" r:id="rId15"/>
    <p:sldId id="556" r:id="rId16"/>
    <p:sldId id="557" r:id="rId17"/>
    <p:sldId id="558" r:id="rId18"/>
    <p:sldId id="559" r:id="rId19"/>
    <p:sldId id="545" r:id="rId20"/>
    <p:sldId id="575" r:id="rId21"/>
    <p:sldId id="566" r:id="rId22"/>
    <p:sldId id="576" r:id="rId23"/>
    <p:sldId id="570" r:id="rId24"/>
    <p:sldId id="567" r:id="rId25"/>
    <p:sldId id="578" r:id="rId26"/>
    <p:sldId id="571" r:id="rId27"/>
    <p:sldId id="580" r:id="rId28"/>
    <p:sldId id="582" r:id="rId29"/>
    <p:sldId id="584" r:id="rId30"/>
    <p:sldId id="583" r:id="rId31"/>
    <p:sldId id="57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8B00"/>
    <a:srgbClr val="FFF500"/>
    <a:srgbClr val="0070FF"/>
    <a:srgbClr val="2F2F2F"/>
    <a:srgbClr val="303030"/>
    <a:srgbClr val="E9FF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72" autoAdjust="0"/>
    <p:restoredTop sz="94686"/>
  </p:normalViewPr>
  <p:slideViewPr>
    <p:cSldViewPr snapToGrid="0" snapToObjects="1">
      <p:cViewPr>
        <p:scale>
          <a:sx n="108" d="100"/>
          <a:sy n="108" d="100"/>
        </p:scale>
        <p:origin x="736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commentAuthors" Target="commentAuthors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766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44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02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720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22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734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52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6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855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=""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=""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=""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=""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=""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=""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=""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=""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=""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=""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=""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=""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=""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=""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=""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=""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=""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=""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=""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6630" y="6720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=""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=""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2"/>
                </a:solidFill>
                <a:latin typeface="Corbel" panose="020B0503020204020204" pitchFamily="34" charset="0"/>
              </a:defRPr>
            </a:lvl1pPr>
            <a:lvl2pPr marL="324000" indent="-324000">
              <a:buFont typeface="Arial" charset="0"/>
              <a:buChar char="•"/>
              <a:tabLst/>
              <a:defRPr sz="2000">
                <a:solidFill>
                  <a:schemeClr val="tx2"/>
                </a:solidFill>
                <a:latin typeface="Corbel" panose="020B0503020204020204" pitchFamily="34" charset="0"/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/>
                </a:solidFill>
                <a:latin typeface="Corbel" panose="020B0503020204020204" pitchFamily="34" charset="0"/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 sz="1800">
                <a:solidFill>
                  <a:schemeClr val="tx2"/>
                </a:solidFill>
                <a:latin typeface="Corbel" panose="020B0503020204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7341" y="6409466"/>
            <a:ext cx="1299047" cy="365125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14965"/>
            <a:ext cx="6572221" cy="365125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 dirty="0" err="1" smtClean="0"/>
              <a:t>E.Senes</a:t>
            </a:r>
            <a:r>
              <a:rPr lang="en-US" dirty="0" smtClean="0"/>
              <a:t> | AWAKE </a:t>
            </a:r>
            <a:r>
              <a:rPr lang="en-US" dirty="0" err="1" smtClean="0"/>
              <a:t>ChDR</a:t>
            </a:r>
            <a:r>
              <a:rPr lang="en-US" dirty="0" smtClean="0"/>
              <a:t> BPMs summary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14965"/>
            <a:ext cx="681254" cy="365125"/>
          </a:xfrm>
        </p:spPr>
        <p:txBody>
          <a:bodyPr/>
          <a:lstStyle>
            <a:lvl1pPr>
              <a:defRPr sz="1800"/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20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20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60600" y="6409466"/>
            <a:ext cx="1449388" cy="365125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3362" y="6414965"/>
            <a:ext cx="6848284" cy="365125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14965"/>
            <a:ext cx="681254" cy="365125"/>
          </a:xfrm>
        </p:spPr>
        <p:txBody>
          <a:bodyPr/>
          <a:lstStyle>
            <a:lvl1pPr>
              <a:defRPr sz="1600"/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17341" y="6350851"/>
            <a:ext cx="1299047" cy="365125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=""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=""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=""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=""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=""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=""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=""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=""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28551" y="6350851"/>
            <a:ext cx="118783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=""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E.Senes | AWAKE ChDR BPMs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9.jpe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301" y="570393"/>
            <a:ext cx="1771087" cy="176911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84151"/>
            <a:ext cx="12192000" cy="7738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CB6E51C5-3272-6249-822A-715EFFE0DFFD}"/>
              </a:ext>
            </a:extLst>
          </p:cNvPr>
          <p:cNvSpPr txBox="1">
            <a:spLocks/>
          </p:cNvSpPr>
          <p:nvPr/>
        </p:nvSpPr>
        <p:spPr>
          <a:xfrm>
            <a:off x="820400" y="3681549"/>
            <a:ext cx="11376025" cy="92830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AWAKE </a:t>
            </a:r>
            <a:r>
              <a:rPr lang="en-US" sz="4000" dirty="0" err="1" smtClean="0"/>
              <a:t>ChDR</a:t>
            </a:r>
            <a:r>
              <a:rPr lang="en-US" sz="4000" dirty="0" smtClean="0"/>
              <a:t> </a:t>
            </a:r>
            <a:r>
              <a:rPr lang="en-US" sz="4000" dirty="0"/>
              <a:t>BPM </a:t>
            </a:r>
            <a:r>
              <a:rPr lang="en-US" sz="4000" dirty="0" smtClean="0"/>
              <a:t>summary</a:t>
            </a:r>
            <a:endParaRPr lang="en-US" sz="4000" dirty="0"/>
          </a:p>
        </p:txBody>
      </p:sp>
      <p:sp>
        <p:nvSpPr>
          <p:cNvPr id="8" name="Subtitle 2">
            <a:extLst>
              <a:ext uri="{FF2B5EF4-FFF2-40B4-BE49-F238E27FC236}">
                <a16:creationId xmlns="" xmlns:a16="http://schemas.microsoft.com/office/drawing/2014/main" id="{BB999459-0238-C64F-8F4D-7EA35945354F}"/>
              </a:ext>
            </a:extLst>
          </p:cNvPr>
          <p:cNvSpPr txBox="1">
            <a:spLocks/>
          </p:cNvSpPr>
          <p:nvPr/>
        </p:nvSpPr>
        <p:spPr>
          <a:xfrm>
            <a:off x="1082125" y="4628932"/>
            <a:ext cx="5099283" cy="60927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E. Senes</a:t>
            </a:r>
            <a:endParaRPr lang="en-US" sz="2400" b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5342" y="608994"/>
            <a:ext cx="3300004" cy="1687220"/>
          </a:xfrm>
          <a:prstGeom prst="rect">
            <a:avLst/>
          </a:prstGeom>
        </p:spPr>
      </p:pic>
      <p:sp>
        <p:nvSpPr>
          <p:cNvPr id="13" name="Subtitle 2">
            <a:extLst>
              <a:ext uri="{FF2B5EF4-FFF2-40B4-BE49-F238E27FC236}">
                <a16:creationId xmlns="" xmlns:a16="http://schemas.microsoft.com/office/drawing/2014/main" id="{BB999459-0238-C64F-8F4D-7EA35945354F}"/>
              </a:ext>
            </a:extLst>
          </p:cNvPr>
          <p:cNvSpPr txBox="1">
            <a:spLocks/>
          </p:cNvSpPr>
          <p:nvPr/>
        </p:nvSpPr>
        <p:spPr>
          <a:xfrm>
            <a:off x="6100787" y="5316377"/>
            <a:ext cx="5907599" cy="89275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mr-IN" sz="2400" b="0" dirty="0" smtClean="0"/>
              <a:t>…</a:t>
            </a:r>
            <a:r>
              <a:rPr lang="en-US" sz="2400" b="0" dirty="0" smtClean="0"/>
              <a:t> with many thanks to the BI colleagues, AWAKE OP and SY/ABT for the support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66319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6084151"/>
            <a:ext cx="12192000" cy="7738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CB6E51C5-3272-6249-822A-715EFFE0DFFD}"/>
              </a:ext>
            </a:extLst>
          </p:cNvPr>
          <p:cNvSpPr txBox="1">
            <a:spLocks/>
          </p:cNvSpPr>
          <p:nvPr/>
        </p:nvSpPr>
        <p:spPr>
          <a:xfrm>
            <a:off x="1188720" y="4183811"/>
            <a:ext cx="10600080" cy="92830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In-air Alumina prototype</a:t>
            </a:r>
            <a:endParaRPr lang="en-US" sz="4000" b="0" dirty="0" smtClean="0"/>
          </a:p>
          <a:p>
            <a:r>
              <a:rPr lang="en-US" sz="4000" b="0" dirty="0" smtClean="0"/>
              <a:t>Diodes, BPFs and attenuators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b="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2021 data, revisited in 2022</a:t>
            </a:r>
          </a:p>
          <a:p>
            <a:endParaRPr lang="en-US" sz="4000" b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07203" y="386117"/>
            <a:ext cx="5664706" cy="2889001"/>
            <a:chOff x="927725" y="3239590"/>
            <a:chExt cx="5664706" cy="288900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27725" y="3239590"/>
              <a:ext cx="5664706" cy="288900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100945" y="5559402"/>
              <a:ext cx="3493264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2020/21 </a:t>
              </a:r>
              <a:r>
                <a:rPr lang="mr-IN" kern="0" dirty="0" smtClean="0">
                  <a:solidFill>
                    <a:prstClr val="black"/>
                  </a:solidFill>
                  <a:latin typeface="Calibri" panose="020F0502020204030204"/>
                </a:rPr>
                <a:t>–</a:t>
              </a:r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 In-air alumina prototype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153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07989" y="373593"/>
            <a:ext cx="5906314" cy="57890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In-air alumina results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86629" y="1288815"/>
            <a:ext cx="7738846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/>
              <a:t>Lessons learned</a:t>
            </a:r>
            <a:endParaRPr lang="en-US" sz="28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1169860" y="1997355"/>
            <a:ext cx="10358992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We can test with excellent beam stability, but 1 Hz logging for charge</a:t>
            </a:r>
            <a:endParaRPr lang="en-US" sz="28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722134" y="1943772"/>
            <a:ext cx="20839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  <a:t>1</a:t>
            </a: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1169860" y="2604989"/>
            <a:ext cx="10358992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Full development of variable attenuator technique</a:t>
            </a:r>
            <a:endParaRPr lang="en-US" sz="2800" b="0" dirty="0"/>
          </a:p>
        </p:txBody>
      </p:sp>
      <p:sp>
        <p:nvSpPr>
          <p:cNvPr id="14" name="TextBox 13"/>
          <p:cNvSpPr txBox="1"/>
          <p:nvPr/>
        </p:nvSpPr>
        <p:spPr>
          <a:xfrm>
            <a:off x="722134" y="2551406"/>
            <a:ext cx="20839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2</a:t>
            </a:r>
            <a:endParaRPr lang="en-US" sz="3200" b="1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169859" y="3214081"/>
            <a:ext cx="11001543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I collected, refurbished and wrote code for lots of 30 GHz parts from BE/RF</a:t>
            </a:r>
            <a:endParaRPr lang="en-US" sz="2800" b="0" dirty="0"/>
          </a:p>
        </p:txBody>
      </p:sp>
      <p:sp>
        <p:nvSpPr>
          <p:cNvPr id="16" name="TextBox 15"/>
          <p:cNvSpPr txBox="1"/>
          <p:nvPr/>
        </p:nvSpPr>
        <p:spPr>
          <a:xfrm>
            <a:off x="722134" y="3160498"/>
            <a:ext cx="20839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  <p:sp>
        <p:nvSpPr>
          <p:cNvPr id="21" name="Content Placeholder 1"/>
          <p:cNvSpPr txBox="1">
            <a:spLocks/>
          </p:cNvSpPr>
          <p:nvPr/>
        </p:nvSpPr>
        <p:spPr>
          <a:xfrm>
            <a:off x="1169859" y="3823173"/>
            <a:ext cx="11001543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Validation test for the vacuum tight radiators</a:t>
            </a:r>
            <a:endParaRPr lang="en-US" sz="2800" b="0" dirty="0"/>
          </a:p>
        </p:txBody>
      </p:sp>
      <p:sp>
        <p:nvSpPr>
          <p:cNvPr id="22" name="TextBox 21"/>
          <p:cNvSpPr txBox="1"/>
          <p:nvPr/>
        </p:nvSpPr>
        <p:spPr>
          <a:xfrm>
            <a:off x="722134" y="3769590"/>
            <a:ext cx="20839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4</a:t>
            </a:r>
            <a:endParaRPr lang="en-US" sz="3200" b="1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7" name="Content Placeholder 1"/>
          <p:cNvSpPr txBox="1">
            <a:spLocks/>
          </p:cNvSpPr>
          <p:nvPr/>
        </p:nvSpPr>
        <p:spPr>
          <a:xfrm>
            <a:off x="686629" y="5046360"/>
            <a:ext cx="4663847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/>
              <a:t>Developed a standardized </a:t>
            </a:r>
            <a:br>
              <a:rPr lang="en-US" sz="2800" dirty="0" smtClean="0"/>
            </a:br>
            <a:r>
              <a:rPr lang="en-US" sz="2800" dirty="0" smtClean="0"/>
              <a:t>measurement protocol </a:t>
            </a:r>
            <a:endParaRPr lang="en-US" sz="2800" dirty="0"/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6113795" y="4724350"/>
            <a:ext cx="6403596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800" b="0" dirty="0" smtClean="0"/>
              <a:t>Alumina ø6 and ø15 mm in-air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800" b="0" dirty="0" err="1" smtClean="0"/>
              <a:t>Kacper’s</a:t>
            </a:r>
            <a:r>
              <a:rPr lang="en-US" sz="2800" b="0" dirty="0" smtClean="0"/>
              <a:t> test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800" b="0" dirty="0" smtClean="0"/>
              <a:t>AWAKE May test</a:t>
            </a:r>
          </a:p>
        </p:txBody>
      </p:sp>
      <p:sp>
        <p:nvSpPr>
          <p:cNvPr id="20" name="Left Brace 19"/>
          <p:cNvSpPr/>
          <p:nvPr/>
        </p:nvSpPr>
        <p:spPr>
          <a:xfrm>
            <a:off x="5350476" y="4716137"/>
            <a:ext cx="417330" cy="1226761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6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407989" y="373593"/>
            <a:ext cx="5906314" cy="57890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Typical measurement</a:t>
            </a:r>
            <a:endParaRPr lang="en-US" dirty="0"/>
          </a:p>
        </p:txBody>
      </p:sp>
      <p:pic>
        <p:nvPicPr>
          <p:cNvPr id="9" name="Content Placeholder 9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407"/>
          <a:stretch/>
        </p:blipFill>
        <p:spPr>
          <a:xfrm>
            <a:off x="4782311" y="663046"/>
            <a:ext cx="7251032" cy="5545144"/>
          </a:xfrm>
          <a:prstGeom prst="rect">
            <a:avLst/>
          </a:prstGeom>
        </p:spPr>
      </p:pic>
      <p:sp>
        <p:nvSpPr>
          <p:cNvPr id="10" name="Content Placeholder 1"/>
          <p:cNvSpPr txBox="1">
            <a:spLocks/>
          </p:cNvSpPr>
          <p:nvPr/>
        </p:nvSpPr>
        <p:spPr>
          <a:xfrm>
            <a:off x="799770" y="1300517"/>
            <a:ext cx="3599485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An example: </a:t>
            </a:r>
            <a:r>
              <a:rPr lang="en-US" b="0" dirty="0" smtClean="0"/>
              <a:t>a horn antenna measurement </a:t>
            </a:r>
            <a:endParaRPr lang="en-US" b="0" dirty="0"/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1287121" y="2354205"/>
            <a:ext cx="2915396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0" dirty="0" smtClean="0"/>
              <a:t>430 </a:t>
            </a:r>
            <a:r>
              <a:rPr lang="en-US" b="0" dirty="0" err="1" smtClean="0"/>
              <a:t>pC</a:t>
            </a:r>
            <a:endParaRPr lang="en-US" b="0" dirty="0"/>
          </a:p>
        </p:txBody>
      </p:sp>
      <p:sp>
        <p:nvSpPr>
          <p:cNvPr id="12" name="Chevron 11"/>
          <p:cNvSpPr/>
          <p:nvPr/>
        </p:nvSpPr>
        <p:spPr>
          <a:xfrm>
            <a:off x="812470" y="2389550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1287121" y="3359238"/>
            <a:ext cx="2915396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0" dirty="0" smtClean="0"/>
              <a:t>Pointing stability within 100 um (usually)</a:t>
            </a:r>
            <a:endParaRPr lang="en-US" b="0" dirty="0"/>
          </a:p>
        </p:txBody>
      </p:sp>
      <p:sp>
        <p:nvSpPr>
          <p:cNvPr id="14" name="Chevron 13"/>
          <p:cNvSpPr/>
          <p:nvPr/>
        </p:nvSpPr>
        <p:spPr>
          <a:xfrm>
            <a:off x="812470" y="339458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287121" y="4560215"/>
            <a:ext cx="2915396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0" dirty="0"/>
              <a:t>S</a:t>
            </a:r>
            <a:r>
              <a:rPr lang="en-US" b="0" dirty="0" smtClean="0"/>
              <a:t>ize stability less than 100 um</a:t>
            </a:r>
            <a:endParaRPr lang="en-US" b="0" dirty="0"/>
          </a:p>
        </p:txBody>
      </p:sp>
      <p:sp>
        <p:nvSpPr>
          <p:cNvPr id="16" name="Chevron 15"/>
          <p:cNvSpPr/>
          <p:nvPr/>
        </p:nvSpPr>
        <p:spPr>
          <a:xfrm>
            <a:off x="812470" y="4595560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92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6" name="Title 2"/>
          <p:cNvSpPr>
            <a:spLocks noGrp="1"/>
          </p:cNvSpPr>
          <p:nvPr>
            <p:ph type="title"/>
          </p:nvPr>
        </p:nvSpPr>
        <p:spPr>
          <a:xfrm>
            <a:off x="407989" y="373593"/>
            <a:ext cx="3635374" cy="578907"/>
          </a:xfrm>
        </p:spPr>
        <p:txBody>
          <a:bodyPr/>
          <a:lstStyle/>
          <a:p>
            <a:r>
              <a:rPr lang="en-US" dirty="0" smtClean="0"/>
              <a:t>Lesson learnt </a:t>
            </a:r>
            <a:endParaRPr lang="en-US" dirty="0"/>
          </a:p>
        </p:txBody>
      </p:sp>
      <p:pic>
        <p:nvPicPr>
          <p:cNvPr id="15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61582"/>
            <a:ext cx="12192000" cy="4064000"/>
          </a:xfrm>
        </p:spPr>
      </p:pic>
      <p:sp>
        <p:nvSpPr>
          <p:cNvPr id="25" name="Content Placeholder 1"/>
          <p:cNvSpPr txBox="1">
            <a:spLocks/>
          </p:cNvSpPr>
          <p:nvPr/>
        </p:nvSpPr>
        <p:spPr>
          <a:xfrm>
            <a:off x="1332243" y="1056872"/>
            <a:ext cx="3599485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An example: </a:t>
            </a:r>
            <a:r>
              <a:rPr lang="en-US" b="0" dirty="0" smtClean="0"/>
              <a:t>a horn antenna measurement </a:t>
            </a:r>
            <a:endParaRPr lang="en-US" b="0" dirty="0"/>
          </a:p>
        </p:txBody>
      </p:sp>
      <p:sp>
        <p:nvSpPr>
          <p:cNvPr id="3" name="Rectangle 2"/>
          <p:cNvSpPr/>
          <p:nvPr/>
        </p:nvSpPr>
        <p:spPr>
          <a:xfrm>
            <a:off x="5864230" y="303049"/>
            <a:ext cx="5583943" cy="10890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FULL DATASET REPROCESSED IN SUMMER 2022 </a:t>
            </a:r>
            <a:r>
              <a:rPr lang="en-US" sz="2400" smtClean="0"/>
              <a:t>UPON REQUEST</a:t>
            </a: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4043362" y="1761582"/>
            <a:ext cx="8148638" cy="4257081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5406378" y="2771781"/>
            <a:ext cx="5153978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Constant input voltage in the diode</a:t>
            </a:r>
            <a:endParaRPr lang="en-US" sz="2800" b="0" dirty="0"/>
          </a:p>
        </p:txBody>
      </p:sp>
      <p:sp>
        <p:nvSpPr>
          <p:cNvPr id="11" name="Chevron 10"/>
          <p:cNvSpPr/>
          <p:nvPr/>
        </p:nvSpPr>
        <p:spPr>
          <a:xfrm>
            <a:off x="4931728" y="2807126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5406378" y="3962977"/>
            <a:ext cx="5153978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Remote attenuator compensated in the data post-processing</a:t>
            </a:r>
            <a:endParaRPr lang="en-US" sz="2800" b="0" dirty="0"/>
          </a:p>
        </p:txBody>
      </p:sp>
      <p:sp>
        <p:nvSpPr>
          <p:cNvPr id="13" name="Chevron 12"/>
          <p:cNvSpPr/>
          <p:nvPr/>
        </p:nvSpPr>
        <p:spPr>
          <a:xfrm>
            <a:off x="4931728" y="3998322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72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6" name="Title 2"/>
          <p:cNvSpPr>
            <a:spLocks noGrp="1"/>
          </p:cNvSpPr>
          <p:nvPr>
            <p:ph type="title"/>
          </p:nvPr>
        </p:nvSpPr>
        <p:spPr>
          <a:xfrm>
            <a:off x="407989" y="373593"/>
            <a:ext cx="3635374" cy="578907"/>
          </a:xfrm>
        </p:spPr>
        <p:txBody>
          <a:bodyPr/>
          <a:lstStyle/>
          <a:p>
            <a:r>
              <a:rPr lang="en-US" dirty="0" smtClean="0"/>
              <a:t>Lesson learnt </a:t>
            </a:r>
            <a:endParaRPr lang="en-US" dirty="0"/>
          </a:p>
        </p:txBody>
      </p:sp>
      <p:pic>
        <p:nvPicPr>
          <p:cNvPr id="15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61582"/>
            <a:ext cx="12192000" cy="4064000"/>
          </a:xfrm>
        </p:spPr>
      </p:pic>
      <p:sp>
        <p:nvSpPr>
          <p:cNvPr id="9" name="Rectangle 8"/>
          <p:cNvSpPr/>
          <p:nvPr/>
        </p:nvSpPr>
        <p:spPr>
          <a:xfrm>
            <a:off x="5864230" y="303049"/>
            <a:ext cx="5583943" cy="10890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FULL DATASET REPROCESSED IN SUMMER 2022 </a:t>
            </a:r>
            <a:r>
              <a:rPr lang="en-US" sz="2400" smtClean="0"/>
              <a:t>UPON REQUEST</a:t>
            </a:r>
            <a:endParaRPr lang="en-US" sz="2400" dirty="0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1332243" y="1056872"/>
            <a:ext cx="3599485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An example: </a:t>
            </a:r>
            <a:r>
              <a:rPr lang="en-US" b="0" dirty="0" smtClean="0"/>
              <a:t>a horn antenna measurement 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31208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6096000" y="2000741"/>
          <a:ext cx="5670968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618"/>
                <a:gridCol w="1808052"/>
                <a:gridCol w="1549759"/>
                <a:gridCol w="153253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Coupler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Charge (</a:t>
                      </a:r>
                      <a:r>
                        <a:rPr lang="en-US" sz="2800" dirty="0" err="1" smtClean="0"/>
                        <a:t>pC</a:t>
                      </a:r>
                      <a:r>
                        <a:rPr lang="en-US" sz="280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Slope (1/mm)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#1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Horn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430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2.5 %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#2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Transition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180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2.4 %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#3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Transition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2.3</a:t>
                      </a:r>
                      <a:r>
                        <a:rPr lang="en-US" sz="2800" b="1" baseline="0" dirty="0" smtClean="0"/>
                        <a:t> %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#4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Transition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2.3 %</a:t>
                      </a:r>
                      <a:endParaRPr lang="en-US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tent Placeholder 1"/>
          <p:cNvSpPr txBox="1">
            <a:spLocks/>
          </p:cNvSpPr>
          <p:nvPr/>
        </p:nvSpPr>
        <p:spPr>
          <a:xfrm>
            <a:off x="1139541" y="1083158"/>
            <a:ext cx="4555865" cy="14078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All the measurements are consistent </a:t>
            </a:r>
            <a:r>
              <a:rPr lang="en-US" sz="2800" b="0" dirty="0"/>
              <a:t>within the experimental errors to a </a:t>
            </a:r>
            <a:r>
              <a:rPr lang="en-US" sz="2800" dirty="0"/>
              <a:t>sensitivity of 2.3-2.5 % mm</a:t>
            </a:r>
            <a:r>
              <a:rPr lang="en-US" sz="2800" baseline="30000" dirty="0"/>
              <a:t>-1</a:t>
            </a:r>
          </a:p>
        </p:txBody>
      </p:sp>
      <p:sp>
        <p:nvSpPr>
          <p:cNvPr id="10" name="Chevron 9"/>
          <p:cNvSpPr/>
          <p:nvPr/>
        </p:nvSpPr>
        <p:spPr>
          <a:xfrm>
            <a:off x="664891" y="111850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1139541" y="2872393"/>
            <a:ext cx="4555865" cy="19041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/>
              <a:t>When coupling with the horns, a large charge increase is required to match the same signal levels. The horn is far from an ideal coupler </a:t>
            </a:r>
            <a:r>
              <a:rPr lang="mr-IN" sz="2800" b="0" dirty="0"/>
              <a:t>…</a:t>
            </a:r>
            <a:endParaRPr lang="en-US" sz="2800" b="0" baseline="30000" dirty="0"/>
          </a:p>
        </p:txBody>
      </p:sp>
      <p:sp>
        <p:nvSpPr>
          <p:cNvPr id="12" name="Chevron 11"/>
          <p:cNvSpPr/>
          <p:nvPr/>
        </p:nvSpPr>
        <p:spPr>
          <a:xfrm>
            <a:off x="664891" y="2907739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1139541" y="5018261"/>
            <a:ext cx="4555865" cy="19041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Even if a </a:t>
            </a:r>
            <a:r>
              <a:rPr lang="en-US" sz="2800" b="0" dirty="0" err="1" smtClean="0"/>
              <a:t>prepulse</a:t>
            </a:r>
            <a:r>
              <a:rPr lang="en-US" sz="2800" b="0" dirty="0" smtClean="0"/>
              <a:t> might be present, the main peak scales with charge and position</a:t>
            </a:r>
            <a:endParaRPr lang="en-US" sz="2800" b="0" baseline="30000" dirty="0"/>
          </a:p>
        </p:txBody>
      </p:sp>
      <p:sp>
        <p:nvSpPr>
          <p:cNvPr id="14" name="Chevron 13"/>
          <p:cNvSpPr/>
          <p:nvPr/>
        </p:nvSpPr>
        <p:spPr>
          <a:xfrm>
            <a:off x="664891" y="5053607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0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summary (2)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1580357" y="1151424"/>
            <a:ext cx="10018700" cy="48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b="0" dirty="0" smtClean="0"/>
              <a:t>It was developed a </a:t>
            </a:r>
            <a:r>
              <a:rPr lang="en-US" sz="2800" dirty="0" smtClean="0"/>
              <a:t>strong measurement protocol based </a:t>
            </a:r>
            <a:r>
              <a:rPr lang="en-US" sz="2800" b="0" dirty="0" smtClean="0"/>
              <a:t>on Schottky diodes, BPFs, and</a:t>
            </a:r>
            <a:r>
              <a:rPr lang="en-US" sz="2800" dirty="0" smtClean="0"/>
              <a:t> variable attenuators.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07988" y="884454"/>
            <a:ext cx="965176" cy="12324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8000" dirty="0" smtClean="0">
                <a:solidFill>
                  <a:srgbClr val="00B0F0"/>
                </a:solidFill>
              </a:rPr>
              <a:t>1</a:t>
            </a: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2259756" y="2292024"/>
            <a:ext cx="10176082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Experience with the </a:t>
            </a:r>
            <a:r>
              <a:rPr lang="en-US" dirty="0" smtClean="0"/>
              <a:t>limited RF detection available </a:t>
            </a:r>
            <a:r>
              <a:rPr lang="en-US" b="0" dirty="0" smtClean="0"/>
              <a:t>(not even our VNA </a:t>
            </a:r>
            <a:r>
              <a:rPr lang="mr-IN" b="0" dirty="0" smtClean="0"/>
              <a:t>…</a:t>
            </a:r>
            <a:r>
              <a:rPr lang="en-US" b="0" dirty="0" smtClean="0"/>
              <a:t>)</a:t>
            </a:r>
          </a:p>
        </p:txBody>
      </p:sp>
      <p:sp>
        <p:nvSpPr>
          <p:cNvPr id="19" name="Chevron 18"/>
          <p:cNvSpPr/>
          <p:nvPr/>
        </p:nvSpPr>
        <p:spPr>
          <a:xfrm>
            <a:off x="1675083" y="233219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2259755" y="2857491"/>
            <a:ext cx="8738445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A lot of work </a:t>
            </a:r>
            <a:r>
              <a:rPr lang="en-US" dirty="0" smtClean="0"/>
              <a:t>procuring</a:t>
            </a:r>
            <a:r>
              <a:rPr lang="en-US" b="0" dirty="0" smtClean="0"/>
              <a:t>, </a:t>
            </a:r>
            <a:r>
              <a:rPr lang="en-US" dirty="0" smtClean="0"/>
              <a:t>refurbishing</a:t>
            </a:r>
            <a:r>
              <a:rPr lang="en-US" b="0" dirty="0" smtClean="0"/>
              <a:t>, </a:t>
            </a:r>
            <a:r>
              <a:rPr lang="en-US" dirty="0" smtClean="0"/>
              <a:t>adapting</a:t>
            </a:r>
            <a:r>
              <a:rPr lang="en-US" b="0" dirty="0" smtClean="0"/>
              <a:t> instrumentation</a:t>
            </a:r>
          </a:p>
        </p:txBody>
      </p:sp>
      <p:sp>
        <p:nvSpPr>
          <p:cNvPr id="21" name="Chevron 20"/>
          <p:cNvSpPr/>
          <p:nvPr/>
        </p:nvSpPr>
        <p:spPr>
          <a:xfrm>
            <a:off x="1675083" y="2897660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2259755" y="3401974"/>
            <a:ext cx="7850893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Code development </a:t>
            </a:r>
            <a:r>
              <a:rPr lang="en-US" b="0" dirty="0" smtClean="0"/>
              <a:t>for scopes, attenuators, analysis </a:t>
            </a:r>
            <a:r>
              <a:rPr lang="mr-IN" b="0" dirty="0" smtClean="0"/>
              <a:t>…</a:t>
            </a:r>
            <a:endParaRPr lang="en-US" b="0" dirty="0" smtClean="0"/>
          </a:p>
        </p:txBody>
      </p:sp>
      <p:sp>
        <p:nvSpPr>
          <p:cNvPr id="15" name="Chevron 14"/>
          <p:cNvSpPr/>
          <p:nvPr/>
        </p:nvSpPr>
        <p:spPr>
          <a:xfrm>
            <a:off x="1675083" y="344214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04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summary (2)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1580357" y="1151424"/>
            <a:ext cx="10018700" cy="48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b="0" dirty="0" smtClean="0"/>
              <a:t>It was developed a </a:t>
            </a:r>
            <a:r>
              <a:rPr lang="en-US" sz="2800" dirty="0" smtClean="0"/>
              <a:t>strong measurement protocol based </a:t>
            </a:r>
            <a:r>
              <a:rPr lang="en-US" sz="2800" b="0" dirty="0" smtClean="0"/>
              <a:t>on Schottky diodes, BPFs, and</a:t>
            </a:r>
            <a:r>
              <a:rPr lang="en-US" sz="2800" dirty="0" smtClean="0"/>
              <a:t> variable attenuators.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07988" y="884454"/>
            <a:ext cx="965176" cy="12324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8000" dirty="0" smtClean="0">
                <a:solidFill>
                  <a:srgbClr val="00B0F0"/>
                </a:solidFill>
              </a:rPr>
              <a:t>1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1580357" y="4095060"/>
            <a:ext cx="10018700" cy="48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b="0" dirty="0" smtClean="0"/>
              <a:t>This method </a:t>
            </a:r>
            <a:r>
              <a:rPr lang="en-US" sz="2800" dirty="0" smtClean="0"/>
              <a:t>removes uncertainties </a:t>
            </a:r>
            <a:r>
              <a:rPr lang="en-US" sz="2800" b="0" dirty="0" smtClean="0"/>
              <a:t>from the Schottky </a:t>
            </a:r>
            <a:r>
              <a:rPr lang="en-US" sz="2800" dirty="0" smtClean="0"/>
              <a:t>diodes transient response</a:t>
            </a:r>
            <a:r>
              <a:rPr lang="en-US" sz="2800" b="0" dirty="0" smtClean="0"/>
              <a:t>, that we can’t easily qualify.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407988" y="3828090"/>
            <a:ext cx="965176" cy="12324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8000" dirty="0">
                <a:solidFill>
                  <a:srgbClr val="00B0F0"/>
                </a:solidFill>
              </a:rPr>
              <a:t>2</a:t>
            </a:r>
            <a:endParaRPr lang="en-US" sz="8000" dirty="0" smtClean="0">
              <a:solidFill>
                <a:srgbClr val="00B0F0"/>
              </a:solidFill>
            </a:endParaRP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2259756" y="2292024"/>
            <a:ext cx="10176082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Experience with the limited RF detection available (not even our VNA </a:t>
            </a:r>
            <a:r>
              <a:rPr lang="mr-IN" b="0" dirty="0" smtClean="0"/>
              <a:t>…</a:t>
            </a:r>
            <a:r>
              <a:rPr lang="en-US" b="0" dirty="0" smtClean="0"/>
              <a:t>)</a:t>
            </a:r>
          </a:p>
        </p:txBody>
      </p:sp>
      <p:sp>
        <p:nvSpPr>
          <p:cNvPr id="19" name="Chevron 18"/>
          <p:cNvSpPr/>
          <p:nvPr/>
        </p:nvSpPr>
        <p:spPr>
          <a:xfrm>
            <a:off x="1675083" y="233219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2259755" y="2857491"/>
            <a:ext cx="8738445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A lot of work procuring, refurbishing, adapting instrumentation</a:t>
            </a:r>
          </a:p>
        </p:txBody>
      </p:sp>
      <p:sp>
        <p:nvSpPr>
          <p:cNvPr id="21" name="Chevron 20"/>
          <p:cNvSpPr/>
          <p:nvPr/>
        </p:nvSpPr>
        <p:spPr>
          <a:xfrm>
            <a:off x="1675083" y="2897660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2259755" y="3401974"/>
            <a:ext cx="7850893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Code development for scopes, attenuators, analysis </a:t>
            </a:r>
            <a:r>
              <a:rPr lang="mr-IN" b="0" dirty="0" smtClean="0"/>
              <a:t>…</a:t>
            </a:r>
            <a:endParaRPr lang="en-US" b="0" dirty="0" smtClean="0"/>
          </a:p>
        </p:txBody>
      </p:sp>
      <p:sp>
        <p:nvSpPr>
          <p:cNvPr id="15" name="Chevron 14"/>
          <p:cNvSpPr/>
          <p:nvPr/>
        </p:nvSpPr>
        <p:spPr>
          <a:xfrm>
            <a:off x="1675083" y="344214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32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summary (2)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1580357" y="1151424"/>
            <a:ext cx="10018700" cy="48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b="0" smtClean="0"/>
              <a:t>It was </a:t>
            </a:r>
            <a:r>
              <a:rPr lang="en-US" sz="2800" b="0" dirty="0" smtClean="0"/>
              <a:t>developed a </a:t>
            </a:r>
            <a:r>
              <a:rPr lang="en-US" sz="2800" dirty="0" smtClean="0"/>
              <a:t>strong measurement protocol based </a:t>
            </a:r>
            <a:r>
              <a:rPr lang="en-US" sz="2800" b="0" dirty="0" smtClean="0"/>
              <a:t>on Schottky diodes, BPFs, and</a:t>
            </a:r>
            <a:r>
              <a:rPr lang="en-US" sz="2800" dirty="0" smtClean="0"/>
              <a:t> variable attenuators.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07988" y="884454"/>
            <a:ext cx="965176" cy="12324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8000" dirty="0" smtClean="0">
                <a:solidFill>
                  <a:srgbClr val="00B0F0"/>
                </a:solidFill>
              </a:rPr>
              <a:t>1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1580357" y="4095060"/>
            <a:ext cx="10018700" cy="48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b="0" dirty="0" smtClean="0"/>
              <a:t>This method </a:t>
            </a:r>
            <a:r>
              <a:rPr lang="en-US" sz="2800" dirty="0" smtClean="0"/>
              <a:t>removes uncertainties </a:t>
            </a:r>
            <a:r>
              <a:rPr lang="en-US" sz="2800" b="0" dirty="0" smtClean="0"/>
              <a:t>from the Schottky </a:t>
            </a:r>
            <a:r>
              <a:rPr lang="en-US" sz="2800" dirty="0" smtClean="0"/>
              <a:t>diodes transient response</a:t>
            </a:r>
            <a:r>
              <a:rPr lang="en-US" sz="2800" b="0" dirty="0" smtClean="0"/>
              <a:t>, that we can’t easily qualify.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407988" y="3828090"/>
            <a:ext cx="965176" cy="12324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8000" dirty="0">
                <a:solidFill>
                  <a:srgbClr val="00B0F0"/>
                </a:solidFill>
              </a:rPr>
              <a:t>2</a:t>
            </a:r>
            <a:endParaRPr lang="en-US" sz="8000" dirty="0" smtClean="0">
              <a:solidFill>
                <a:srgbClr val="00B0F0"/>
              </a:solidFill>
            </a:endParaRP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2259756" y="2292024"/>
            <a:ext cx="10176082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Experience with the limited RF detection available (not even our VNA </a:t>
            </a:r>
            <a:r>
              <a:rPr lang="mr-IN" b="0" dirty="0" smtClean="0"/>
              <a:t>…</a:t>
            </a:r>
            <a:r>
              <a:rPr lang="en-US" b="0" dirty="0" smtClean="0"/>
              <a:t>)</a:t>
            </a:r>
          </a:p>
        </p:txBody>
      </p:sp>
      <p:sp>
        <p:nvSpPr>
          <p:cNvPr id="19" name="Chevron 18"/>
          <p:cNvSpPr/>
          <p:nvPr/>
        </p:nvSpPr>
        <p:spPr>
          <a:xfrm>
            <a:off x="1675083" y="233219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2259755" y="2857491"/>
            <a:ext cx="8738445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A lot of work procuring, refurbishing, adapting instrumentation</a:t>
            </a:r>
          </a:p>
        </p:txBody>
      </p:sp>
      <p:sp>
        <p:nvSpPr>
          <p:cNvPr id="21" name="Chevron 20"/>
          <p:cNvSpPr/>
          <p:nvPr/>
        </p:nvSpPr>
        <p:spPr>
          <a:xfrm>
            <a:off x="1675083" y="2897660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2259755" y="3401974"/>
            <a:ext cx="7850893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Code development for scopes, attenuators, analysis </a:t>
            </a:r>
            <a:r>
              <a:rPr lang="mr-IN" b="0" dirty="0" smtClean="0"/>
              <a:t>…</a:t>
            </a:r>
            <a:endParaRPr lang="en-US" b="0" dirty="0" smtClean="0"/>
          </a:p>
        </p:txBody>
      </p:sp>
      <p:sp>
        <p:nvSpPr>
          <p:cNvPr id="15" name="Chevron 14"/>
          <p:cNvSpPr/>
          <p:nvPr/>
        </p:nvSpPr>
        <p:spPr>
          <a:xfrm>
            <a:off x="1675083" y="344214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ontent Placeholder 1"/>
          <p:cNvSpPr txBox="1">
            <a:spLocks/>
          </p:cNvSpPr>
          <p:nvPr/>
        </p:nvSpPr>
        <p:spPr>
          <a:xfrm>
            <a:off x="1580356" y="5301018"/>
            <a:ext cx="10611643" cy="48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b="0" dirty="0" smtClean="0"/>
              <a:t>The </a:t>
            </a:r>
            <a:r>
              <a:rPr lang="en-US" sz="2800" dirty="0" smtClean="0"/>
              <a:t>insight </a:t>
            </a:r>
            <a:r>
              <a:rPr lang="en-US" sz="2800" b="0" dirty="0" smtClean="0"/>
              <a:t>was deemed </a:t>
            </a:r>
            <a:r>
              <a:rPr lang="en-US" sz="2800" dirty="0" smtClean="0"/>
              <a:t>sufficient</a:t>
            </a:r>
            <a:r>
              <a:rPr lang="en-US" sz="2800" b="0" dirty="0" smtClean="0"/>
              <a:t> to </a:t>
            </a:r>
            <a:r>
              <a:rPr lang="en-US" sz="2800" dirty="0" smtClean="0"/>
              <a:t>design vacuum-tight buttons</a:t>
            </a:r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420935" y="4789309"/>
            <a:ext cx="965176" cy="12324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8000" dirty="0" smtClean="0">
                <a:solidFill>
                  <a:srgbClr val="00B0F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35028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6084151"/>
            <a:ext cx="12192000" cy="7738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CB6E51C5-3272-6249-822A-715EFFE0DFFD}"/>
              </a:ext>
            </a:extLst>
          </p:cNvPr>
          <p:cNvSpPr txBox="1">
            <a:spLocks/>
          </p:cNvSpPr>
          <p:nvPr/>
        </p:nvSpPr>
        <p:spPr>
          <a:xfrm>
            <a:off x="1188719" y="3047172"/>
            <a:ext cx="7218302" cy="92830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AWAKE Tests</a:t>
            </a:r>
          </a:p>
          <a:p>
            <a:r>
              <a:rPr lang="en-US" sz="4000" b="0" dirty="0" smtClean="0"/>
              <a:t>Diodes, BPFs and attenuators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b="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May 2022</a:t>
            </a:r>
            <a:endParaRPr lang="en-US" sz="4000" b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1" y="0"/>
            <a:ext cx="0" cy="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8752474" y="884008"/>
            <a:ext cx="2695699" cy="5253741"/>
            <a:chOff x="6078976" y="270036"/>
            <a:chExt cx="2695699" cy="5253741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31" t="14167" r="7462" b="33423"/>
            <a:stretch/>
          </p:blipFill>
          <p:spPr>
            <a:xfrm rot="5400000">
              <a:off x="4799955" y="1549057"/>
              <a:ext cx="5253741" cy="2695699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840454" y="5024018"/>
              <a:ext cx="1842171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lvl="0"/>
              <a:r>
                <a:rPr lang="en-US" kern="0" smtClean="0">
                  <a:solidFill>
                    <a:prstClr val="black"/>
                  </a:solidFill>
                  <a:latin typeface="Calibri" panose="020F0502020204030204"/>
                </a:rPr>
                <a:t>Filters and diodes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573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9" y="373593"/>
            <a:ext cx="5885934" cy="578907"/>
          </a:xfrm>
        </p:spPr>
        <p:txBody>
          <a:bodyPr/>
          <a:lstStyle/>
          <a:p>
            <a:r>
              <a:rPr lang="en-US" smtClean="0"/>
              <a:t>Project 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E.Senes</a:t>
            </a:r>
            <a:r>
              <a:rPr lang="en-US" dirty="0" smtClean="0"/>
              <a:t> | AWAKE </a:t>
            </a:r>
            <a:r>
              <a:rPr lang="en-US" dirty="0" err="1" smtClean="0"/>
              <a:t>ChDR</a:t>
            </a:r>
            <a:r>
              <a:rPr lang="en-US" dirty="0" smtClean="0"/>
              <a:t> BPMs summary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1951677" y="1949079"/>
            <a:ext cx="9528200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0" dirty="0" smtClean="0"/>
              <a:t>Hopefully, this time in less than 115 slides</a:t>
            </a:r>
            <a:endParaRPr lang="en-US" sz="3600" b="0" dirty="0"/>
          </a:p>
        </p:txBody>
      </p:sp>
      <p:sp>
        <p:nvSpPr>
          <p:cNvPr id="17" name="Chevron 16"/>
          <p:cNvSpPr/>
          <p:nvPr/>
        </p:nvSpPr>
        <p:spPr>
          <a:xfrm>
            <a:off x="1377765" y="1841092"/>
            <a:ext cx="599315" cy="59985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1312713" y="3809438"/>
            <a:ext cx="10258977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b="0" dirty="0" smtClean="0"/>
              <a:t>However, it’s hard to summarize </a:t>
            </a:r>
            <a:br>
              <a:rPr lang="en-US" sz="3600" b="0" dirty="0" smtClean="0"/>
            </a:br>
            <a:r>
              <a:rPr lang="en-US" sz="3600" b="0" dirty="0" smtClean="0"/>
              <a:t>almost 4 years of work in 20’</a:t>
            </a:r>
            <a:endParaRPr lang="en-US" sz="3600" b="0" dirty="0"/>
          </a:p>
        </p:txBody>
      </p:sp>
      <p:sp>
        <p:nvSpPr>
          <p:cNvPr id="19" name="Chevron 18"/>
          <p:cNvSpPr/>
          <p:nvPr/>
        </p:nvSpPr>
        <p:spPr>
          <a:xfrm>
            <a:off x="1377765" y="3989022"/>
            <a:ext cx="599315" cy="59985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02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tests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872946" y="1215892"/>
            <a:ext cx="5832654" cy="48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dirty="0" smtClean="0"/>
              <a:t>Parasitic measurements only</a:t>
            </a:r>
            <a:endParaRPr lang="en-US" sz="2800" b="0" dirty="0" smtClean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1734699" y="2127513"/>
            <a:ext cx="4431323" cy="493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Same </a:t>
            </a:r>
            <a:r>
              <a:rPr lang="en-US" smtClean="0"/>
              <a:t>setup developed at CLEAR</a:t>
            </a:r>
            <a:endParaRPr lang="en-US" b="0" dirty="0" smtClean="0"/>
          </a:p>
        </p:txBody>
      </p:sp>
      <p:sp>
        <p:nvSpPr>
          <p:cNvPr id="9" name="Chevron 8"/>
          <p:cNvSpPr/>
          <p:nvPr/>
        </p:nvSpPr>
        <p:spPr>
          <a:xfrm>
            <a:off x="1150026" y="2167682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66" t="9902" r="7070"/>
          <a:stretch/>
        </p:blipFill>
        <p:spPr>
          <a:xfrm>
            <a:off x="6464773" y="1460631"/>
            <a:ext cx="5326863" cy="407811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998173" y="1659227"/>
            <a:ext cx="1074333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1e11 ppb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1734699" y="4142853"/>
            <a:ext cx="4730074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Protons: No signal </a:t>
            </a:r>
            <a:r>
              <a:rPr lang="en-US" b="0" dirty="0" smtClean="0"/>
              <a:t>from </a:t>
            </a:r>
            <a:r>
              <a:rPr lang="en-US" dirty="0" smtClean="0"/>
              <a:t>1e11 ppb </a:t>
            </a:r>
            <a:r>
              <a:rPr lang="en-US" b="0" dirty="0" smtClean="0"/>
              <a:t>with </a:t>
            </a:r>
            <a:r>
              <a:rPr lang="en-US" dirty="0" smtClean="0"/>
              <a:t>this system </a:t>
            </a:r>
            <a:r>
              <a:rPr lang="en-US" b="0" dirty="0" smtClean="0"/>
              <a:t>sensitivity (no amplifier)</a:t>
            </a:r>
          </a:p>
        </p:txBody>
      </p:sp>
      <p:sp>
        <p:nvSpPr>
          <p:cNvPr id="12" name="Chevron 11"/>
          <p:cNvSpPr/>
          <p:nvPr/>
        </p:nvSpPr>
        <p:spPr>
          <a:xfrm>
            <a:off x="1150026" y="4183022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1760099" y="3187341"/>
            <a:ext cx="4517133" cy="493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Typical signal with electrons shown</a:t>
            </a:r>
          </a:p>
        </p:txBody>
      </p:sp>
      <p:sp>
        <p:nvSpPr>
          <p:cNvPr id="16" name="Chevron 15"/>
          <p:cNvSpPr/>
          <p:nvPr/>
        </p:nvSpPr>
        <p:spPr>
          <a:xfrm>
            <a:off x="1175426" y="3227510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38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9" y="373593"/>
            <a:ext cx="8110978" cy="671765"/>
          </a:xfrm>
        </p:spPr>
        <p:txBody>
          <a:bodyPr/>
          <a:lstStyle/>
          <a:p>
            <a:r>
              <a:rPr lang="en-US" dirty="0" smtClean="0"/>
              <a:t>Electrons-only tests </a:t>
            </a:r>
            <a:r>
              <a:rPr lang="en-US" smtClean="0"/>
              <a:t>- 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872946" y="1215892"/>
            <a:ext cx="5832654" cy="48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dirty="0" smtClean="0"/>
              <a:t>Charge scan:</a:t>
            </a:r>
            <a:endParaRPr lang="en-US" sz="2800" b="0" dirty="0" smtClean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7614177" y="4045668"/>
          <a:ext cx="4349223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891"/>
                <a:gridCol w="1534912"/>
                <a:gridCol w="193542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Charge (</a:t>
                      </a:r>
                      <a:r>
                        <a:rPr lang="en-US" sz="2400" dirty="0" err="1" smtClean="0"/>
                        <a:t>pC</a:t>
                      </a:r>
                      <a:r>
                        <a:rPr lang="en-US" sz="2400" dirty="0" smtClean="0"/>
                        <a:t>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Slope (1/mm)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#1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4.8 ± 0.2 %</a:t>
                      </a:r>
                      <a:endParaRPr lang="en-US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#2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550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4.5 ± 0.11 %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Content Placeholder 1"/>
          <p:cNvSpPr txBox="1">
            <a:spLocks/>
          </p:cNvSpPr>
          <p:nvPr/>
        </p:nvSpPr>
        <p:spPr>
          <a:xfrm>
            <a:off x="1734699" y="1861390"/>
            <a:ext cx="4780169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Signal increases from both radiators when the charge is increased</a:t>
            </a:r>
          </a:p>
        </p:txBody>
      </p:sp>
      <p:sp>
        <p:nvSpPr>
          <p:cNvPr id="12" name="Chevron 11"/>
          <p:cNvSpPr/>
          <p:nvPr/>
        </p:nvSpPr>
        <p:spPr>
          <a:xfrm>
            <a:off x="1150026" y="1901559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872946" y="3724387"/>
            <a:ext cx="5832654" cy="48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dirty="0" smtClean="0"/>
              <a:t>Position scan:</a:t>
            </a:r>
            <a:endParaRPr lang="en-US" sz="2800" b="0" dirty="0" smtClean="0"/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1734699" y="4416182"/>
            <a:ext cx="5580501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Two measurements at low and high charge </a:t>
            </a:r>
          </a:p>
        </p:txBody>
      </p:sp>
      <p:sp>
        <p:nvSpPr>
          <p:cNvPr id="17" name="Chevron 16"/>
          <p:cNvSpPr/>
          <p:nvPr/>
        </p:nvSpPr>
        <p:spPr>
          <a:xfrm>
            <a:off x="1150026" y="4456351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1734699" y="2688047"/>
            <a:ext cx="5430030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Measured </a:t>
            </a:r>
            <a:r>
              <a:rPr lang="en-US" dirty="0" smtClean="0"/>
              <a:t>3 dB signal difference between the arms </a:t>
            </a:r>
            <a:r>
              <a:rPr lang="en-US" b="0" dirty="0" smtClean="0"/>
              <a:t>with beam in centre</a:t>
            </a:r>
          </a:p>
        </p:txBody>
      </p:sp>
      <p:sp>
        <p:nvSpPr>
          <p:cNvPr id="19" name="Chevron 18"/>
          <p:cNvSpPr/>
          <p:nvPr/>
        </p:nvSpPr>
        <p:spPr>
          <a:xfrm>
            <a:off x="1150026" y="2728216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ontent Placeholder 1"/>
          <p:cNvSpPr txBox="1">
            <a:spLocks/>
          </p:cNvSpPr>
          <p:nvPr/>
        </p:nvSpPr>
        <p:spPr>
          <a:xfrm>
            <a:off x="1734699" y="4965626"/>
            <a:ext cx="5580501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Similar position sensitivity in both measurements</a:t>
            </a:r>
          </a:p>
        </p:txBody>
      </p:sp>
      <p:sp>
        <p:nvSpPr>
          <p:cNvPr id="22" name="Chevron 21"/>
          <p:cNvSpPr/>
          <p:nvPr/>
        </p:nvSpPr>
        <p:spPr>
          <a:xfrm>
            <a:off x="1150026" y="5005795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4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 tests – intense protons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872946" y="1215892"/>
            <a:ext cx="5832654" cy="48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dirty="0" smtClean="0"/>
              <a:t>Parasitic measurements only</a:t>
            </a:r>
            <a:endParaRPr lang="en-US" sz="2800" b="0" dirty="0" smtClean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1734699" y="1988390"/>
            <a:ext cx="4094601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No signal </a:t>
            </a:r>
            <a:r>
              <a:rPr lang="en-US" b="0" dirty="0" smtClean="0"/>
              <a:t>from </a:t>
            </a:r>
            <a:r>
              <a:rPr lang="en-US" dirty="0" smtClean="0"/>
              <a:t>1e11 ppb </a:t>
            </a:r>
            <a:r>
              <a:rPr lang="en-US" b="0" dirty="0" smtClean="0"/>
              <a:t>with </a:t>
            </a:r>
            <a:r>
              <a:rPr lang="en-US" dirty="0" smtClean="0"/>
              <a:t>this system </a:t>
            </a:r>
            <a:r>
              <a:rPr lang="en-US" b="0" dirty="0" smtClean="0"/>
              <a:t>sensitivity</a:t>
            </a:r>
          </a:p>
        </p:txBody>
      </p:sp>
      <p:sp>
        <p:nvSpPr>
          <p:cNvPr id="9" name="Chevron 8"/>
          <p:cNvSpPr/>
          <p:nvPr/>
        </p:nvSpPr>
        <p:spPr>
          <a:xfrm>
            <a:off x="1150026" y="2028559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1734699" y="3046883"/>
            <a:ext cx="4094601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Some signal </a:t>
            </a:r>
            <a:r>
              <a:rPr lang="en-US" b="0" dirty="0" smtClean="0"/>
              <a:t>from </a:t>
            </a:r>
            <a:r>
              <a:rPr lang="en-US" dirty="0"/>
              <a:t>3</a:t>
            </a:r>
            <a:r>
              <a:rPr lang="en-US" dirty="0" smtClean="0"/>
              <a:t>e11 ppb, </a:t>
            </a:r>
            <a:r>
              <a:rPr lang="en-US" b="0" dirty="0" smtClean="0"/>
              <a:t>however with large variation</a:t>
            </a:r>
          </a:p>
        </p:txBody>
      </p:sp>
      <p:sp>
        <p:nvSpPr>
          <p:cNvPr id="12" name="Chevron 11"/>
          <p:cNvSpPr/>
          <p:nvPr/>
        </p:nvSpPr>
        <p:spPr>
          <a:xfrm>
            <a:off x="1150026" y="3087052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6874" y="1240580"/>
            <a:ext cx="5554326" cy="434650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998173" y="1659227"/>
            <a:ext cx="1074333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rgbClr val="FF0000"/>
                </a:solidFill>
                <a:latin typeface="Calibri" panose="020F0502020204030204"/>
              </a:rPr>
              <a:t>3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</a:rPr>
              <a:t>e11 ppb</a:t>
            </a:r>
          </a:p>
        </p:txBody>
      </p:sp>
      <p:sp>
        <p:nvSpPr>
          <p:cNvPr id="2" name="Rectangle 1"/>
          <p:cNvSpPr/>
          <p:nvPr/>
        </p:nvSpPr>
        <p:spPr>
          <a:xfrm>
            <a:off x="9347200" y="2794000"/>
            <a:ext cx="2108200" cy="5470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1"/>
          <p:cNvSpPr txBox="1">
            <a:spLocks/>
          </p:cNvSpPr>
          <p:nvPr/>
        </p:nvSpPr>
        <p:spPr>
          <a:xfrm>
            <a:off x="1734699" y="4054668"/>
            <a:ext cx="4094601" cy="10380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Quick statistic measurements </a:t>
            </a:r>
            <a:r>
              <a:rPr lang="en-US" b="0" dirty="0" smtClean="0"/>
              <a:t>with the available diagnostic &amp; time constraints</a:t>
            </a:r>
          </a:p>
        </p:txBody>
      </p:sp>
      <p:sp>
        <p:nvSpPr>
          <p:cNvPr id="18" name="Chevron 17"/>
          <p:cNvSpPr/>
          <p:nvPr/>
        </p:nvSpPr>
        <p:spPr>
          <a:xfrm>
            <a:off x="1150026" y="4094838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74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5086"/>
          </a:xfrm>
        </p:spPr>
        <p:txBody>
          <a:bodyPr/>
          <a:lstStyle/>
          <a:p>
            <a:r>
              <a:rPr lang="en-US" dirty="0" smtClean="0"/>
              <a:t>Proton signal statistics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872946" y="1215892"/>
            <a:ext cx="9579154" cy="48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dirty="0" smtClean="0"/>
              <a:t>Statistical study with electrons and protons</a:t>
            </a:r>
            <a:endParaRPr lang="en-US" sz="2800" b="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0960" y="1705370"/>
            <a:ext cx="9744986" cy="3897995"/>
          </a:xfrm>
          <a:prstGeom prst="rect">
            <a:avLst/>
          </a:prstGeom>
        </p:spPr>
      </p:pic>
      <p:sp>
        <p:nvSpPr>
          <p:cNvPr id="9" name="Content Placeholder 1"/>
          <p:cNvSpPr txBox="1">
            <a:spLocks/>
          </p:cNvSpPr>
          <p:nvPr/>
        </p:nvSpPr>
        <p:spPr>
          <a:xfrm>
            <a:off x="1696599" y="5603365"/>
            <a:ext cx="9309347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Systematic study limited </a:t>
            </a:r>
            <a:r>
              <a:rPr lang="en-US" b="0" dirty="0" smtClean="0"/>
              <a:t>by test equipment, time, available logging </a:t>
            </a:r>
            <a:r>
              <a:rPr lang="mr-IN" b="0" dirty="0" smtClean="0"/>
              <a:t>…</a:t>
            </a:r>
            <a:endParaRPr lang="en-US" b="0" dirty="0" smtClean="0"/>
          </a:p>
        </p:txBody>
      </p:sp>
      <p:sp>
        <p:nvSpPr>
          <p:cNvPr id="10" name="Chevron 9"/>
          <p:cNvSpPr/>
          <p:nvPr/>
        </p:nvSpPr>
        <p:spPr>
          <a:xfrm>
            <a:off x="1111926" y="5643534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36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6084151"/>
            <a:ext cx="12192000" cy="7738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CB6E51C5-3272-6249-822A-715EFFE0DFFD}"/>
              </a:ext>
            </a:extLst>
          </p:cNvPr>
          <p:cNvSpPr txBox="1">
            <a:spLocks/>
          </p:cNvSpPr>
          <p:nvPr/>
        </p:nvSpPr>
        <p:spPr>
          <a:xfrm>
            <a:off x="1188719" y="3047172"/>
            <a:ext cx="7218302" cy="92830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AWAKE Tests</a:t>
            </a:r>
          </a:p>
          <a:p>
            <a:r>
              <a:rPr lang="en-US" sz="4000" b="0" dirty="0" smtClean="0"/>
              <a:t>TRIUMF electronics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b="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August-December 2022</a:t>
            </a:r>
            <a:endParaRPr lang="en-US" sz="4000" b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1" y="0"/>
            <a:ext cx="0" cy="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8254282" y="832221"/>
            <a:ext cx="3193891" cy="5251930"/>
            <a:chOff x="8814033" y="271849"/>
            <a:chExt cx="3193891" cy="525193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7785014" y="1300868"/>
              <a:ext cx="5251930" cy="3193891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0683784" y="4747019"/>
              <a:ext cx="1207382" cy="64633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lvl="0"/>
              <a:r>
                <a:rPr lang="en-US" kern="0" smtClean="0">
                  <a:solidFill>
                    <a:prstClr val="black"/>
                  </a:solidFill>
                  <a:latin typeface="Calibri" panose="020F0502020204030204"/>
                </a:rPr>
                <a:t>TRIUMF </a:t>
              </a:r>
            </a:p>
            <a:p>
              <a:pPr lvl="0"/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electronics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529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TRIUMF electronics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9347200" y="2794000"/>
            <a:ext cx="2108200" cy="5470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687594" y="1192823"/>
            <a:ext cx="5832654" cy="48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dirty="0" smtClean="0"/>
              <a:t>Work performed and data collected:</a:t>
            </a:r>
            <a:endParaRPr lang="en-US" sz="2800" b="0" dirty="0" smtClean="0"/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1327557" y="1805029"/>
            <a:ext cx="5067800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Full CW calibration, both lab and tunnel</a:t>
            </a:r>
          </a:p>
        </p:txBody>
      </p:sp>
      <p:sp>
        <p:nvSpPr>
          <p:cNvPr id="21" name="Chevron 20"/>
          <p:cNvSpPr/>
          <p:nvPr/>
        </p:nvSpPr>
        <p:spPr>
          <a:xfrm>
            <a:off x="742884" y="1845198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369096" y="737688"/>
            <a:ext cx="6021978" cy="480785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354323" y="5136857"/>
            <a:ext cx="1399742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RF generator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30.5 GHz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7870785" y="4576461"/>
            <a:ext cx="183409" cy="560396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9270527" y="1028021"/>
            <a:ext cx="906808" cy="527532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503202" y="1770102"/>
            <a:ext cx="1077538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lvl="0" algn="ctr"/>
            <a:r>
              <a:rPr lang="en-US" kern="0" dirty="0">
                <a:solidFill>
                  <a:prstClr val="black"/>
                </a:solidFill>
                <a:latin typeface="Calibri" panose="020F0502020204030204"/>
              </a:rPr>
              <a:t>50Ω </a:t>
            </a:r>
            <a:r>
              <a:rPr lang="en-US" kern="0" dirty="0" smtClean="0">
                <a:solidFill>
                  <a:prstClr val="black"/>
                </a:solidFill>
                <a:latin typeface="Calibri" panose="020F0502020204030204"/>
              </a:rPr>
              <a:t>Load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8580740" y="1891528"/>
            <a:ext cx="1431361" cy="54687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0891646" y="4481054"/>
            <a:ext cx="534121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lvl="0" algn="ctr"/>
            <a:r>
              <a:rPr lang="en-US" kern="0" dirty="0" smtClean="0">
                <a:solidFill>
                  <a:prstClr val="black"/>
                </a:solidFill>
                <a:latin typeface="Calibri" panose="020F0502020204030204"/>
              </a:rPr>
              <a:t>BPF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10475089" y="4693948"/>
            <a:ext cx="416557" cy="543664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0922143" y="5087159"/>
            <a:ext cx="1126135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US" kern="0" dirty="0" smtClean="0">
                <a:solidFill>
                  <a:prstClr val="black"/>
                </a:solidFill>
                <a:latin typeface="Calibri" panose="020F0502020204030204"/>
              </a:rPr>
              <a:t>SPLITTER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10355126" y="5300053"/>
            <a:ext cx="567018" cy="319571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0831536" y="5697317"/>
            <a:ext cx="1126135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US" kern="0" dirty="0" smtClean="0">
                <a:solidFill>
                  <a:prstClr val="black"/>
                </a:solidFill>
                <a:latin typeface="Calibri" panose="020F0502020204030204"/>
              </a:rPr>
              <a:t>MIXER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10234013" y="5910211"/>
            <a:ext cx="597524" cy="52561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204736" y="798046"/>
            <a:ext cx="2092239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Channel</a:t>
            </a:r>
            <a:r>
              <a:rPr lang="en-US" kern="0" dirty="0" smtClean="0">
                <a:solidFill>
                  <a:prstClr val="black"/>
                </a:solidFill>
                <a:latin typeface="Calibri" panose="020F0502020204030204"/>
              </a:rPr>
              <a:t> Under Test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" name="Content Placeholder 1"/>
          <p:cNvSpPr txBox="1">
            <a:spLocks/>
          </p:cNvSpPr>
          <p:nvPr/>
        </p:nvSpPr>
        <p:spPr>
          <a:xfrm>
            <a:off x="1327557" y="2381962"/>
            <a:ext cx="5067800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Charge scan</a:t>
            </a:r>
          </a:p>
        </p:txBody>
      </p:sp>
      <p:sp>
        <p:nvSpPr>
          <p:cNvPr id="36" name="Chevron 35"/>
          <p:cNvSpPr/>
          <p:nvPr/>
        </p:nvSpPr>
        <p:spPr>
          <a:xfrm>
            <a:off x="742884" y="2422131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Content Placeholder 1"/>
          <p:cNvSpPr txBox="1">
            <a:spLocks/>
          </p:cNvSpPr>
          <p:nvPr/>
        </p:nvSpPr>
        <p:spPr>
          <a:xfrm>
            <a:off x="1327557" y="2964535"/>
            <a:ext cx="5067800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Rough position scan</a:t>
            </a:r>
          </a:p>
        </p:txBody>
      </p:sp>
      <p:sp>
        <p:nvSpPr>
          <p:cNvPr id="38" name="Chevron 37"/>
          <p:cNvSpPr/>
          <p:nvPr/>
        </p:nvSpPr>
        <p:spPr>
          <a:xfrm>
            <a:off x="742884" y="3004704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Content Placeholder 1"/>
          <p:cNvSpPr txBox="1">
            <a:spLocks/>
          </p:cNvSpPr>
          <p:nvPr/>
        </p:nvSpPr>
        <p:spPr>
          <a:xfrm>
            <a:off x="1327557" y="3547106"/>
            <a:ext cx="5067800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IF direct measurements</a:t>
            </a:r>
          </a:p>
        </p:txBody>
      </p:sp>
      <p:sp>
        <p:nvSpPr>
          <p:cNvPr id="40" name="Chevron 39"/>
          <p:cNvSpPr/>
          <p:nvPr/>
        </p:nvSpPr>
        <p:spPr>
          <a:xfrm>
            <a:off x="742884" y="3587275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Content Placeholder 1"/>
          <p:cNvSpPr txBox="1">
            <a:spLocks/>
          </p:cNvSpPr>
          <p:nvPr/>
        </p:nvSpPr>
        <p:spPr>
          <a:xfrm>
            <a:off x="1357789" y="4129676"/>
            <a:ext cx="5067800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LO phase scan</a:t>
            </a:r>
          </a:p>
        </p:txBody>
      </p:sp>
      <p:sp>
        <p:nvSpPr>
          <p:cNvPr id="42" name="Chevron 41"/>
          <p:cNvSpPr/>
          <p:nvPr/>
        </p:nvSpPr>
        <p:spPr>
          <a:xfrm>
            <a:off x="773116" y="4169845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Content Placeholder 1"/>
          <p:cNvSpPr txBox="1">
            <a:spLocks/>
          </p:cNvSpPr>
          <p:nvPr/>
        </p:nvSpPr>
        <p:spPr>
          <a:xfrm>
            <a:off x="1362641" y="4730014"/>
            <a:ext cx="5439858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Position scan (December run, with Collette)</a:t>
            </a:r>
          </a:p>
        </p:txBody>
      </p:sp>
      <p:sp>
        <p:nvSpPr>
          <p:cNvPr id="44" name="Chevron 43"/>
          <p:cNvSpPr/>
          <p:nvPr/>
        </p:nvSpPr>
        <p:spPr>
          <a:xfrm>
            <a:off x="777968" y="4770183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48470" y="5237612"/>
            <a:ext cx="6342848" cy="957148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FURTHER DEVELOPMENT AWAITING </a:t>
            </a:r>
            <a:r>
              <a:rPr lang="en-US" sz="2800" smtClean="0"/>
              <a:t>FOR INPUT AND PLANS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8202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676" y="314031"/>
            <a:ext cx="6153345" cy="57037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12011" y="4646140"/>
            <a:ext cx="2391680" cy="553998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 RED </a:t>
            </a:r>
            <a:r>
              <a:rPr lang="en-US" dirty="0" smtClean="0"/>
              <a:t>= </a:t>
            </a:r>
            <a:r>
              <a:rPr lang="en-US" dirty="0" err="1" smtClean="0"/>
              <a:t>eBPM</a:t>
            </a:r>
            <a:endParaRPr lang="en-US" dirty="0" smtClean="0"/>
          </a:p>
          <a:p>
            <a:pPr algn="l"/>
            <a:r>
              <a:rPr lang="en-US" b="1" dirty="0" smtClean="0">
                <a:solidFill>
                  <a:srgbClr val="000000"/>
                </a:solidFill>
              </a:rPr>
              <a:t> BLACK </a:t>
            </a:r>
            <a:r>
              <a:rPr lang="en-US" dirty="0" smtClean="0"/>
              <a:t>= </a:t>
            </a:r>
            <a:r>
              <a:rPr lang="en-US" dirty="0" err="1" smtClean="0"/>
              <a:t>ChDR</a:t>
            </a:r>
            <a:r>
              <a:rPr lang="en-US" dirty="0" smtClean="0"/>
              <a:t> BPM 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1244943" y="2238604"/>
            <a:ext cx="3961135" cy="49816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0" dirty="0"/>
              <a:t>Full infrastructure for 2x BPMs ready and in place</a:t>
            </a:r>
          </a:p>
        </p:txBody>
      </p:sp>
      <p:sp>
        <p:nvSpPr>
          <p:cNvPr id="11" name="Chevron 10"/>
          <p:cNvSpPr/>
          <p:nvPr/>
        </p:nvSpPr>
        <p:spPr>
          <a:xfrm>
            <a:off x="687594" y="2300389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687594" y="1180466"/>
            <a:ext cx="4292179" cy="48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800" dirty="0" smtClean="0"/>
              <a:t>Tw0 intense years of work to achieve:</a:t>
            </a:r>
            <a:endParaRPr lang="en-US" sz="2800" b="0" dirty="0"/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1266239" y="3220454"/>
            <a:ext cx="4220161" cy="7954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0" dirty="0" smtClean="0"/>
              <a:t>Partial commissioning of 1x </a:t>
            </a:r>
            <a:r>
              <a:rPr lang="en-US" b="0" smtClean="0"/>
              <a:t>BPM done, paused for the moment</a:t>
            </a:r>
            <a:endParaRPr lang="en-US" b="0" dirty="0"/>
          </a:p>
        </p:txBody>
      </p:sp>
      <p:sp>
        <p:nvSpPr>
          <p:cNvPr id="15" name="Chevron 14"/>
          <p:cNvSpPr/>
          <p:nvPr/>
        </p:nvSpPr>
        <p:spPr>
          <a:xfrm>
            <a:off x="708890" y="3282240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8890" y="4236686"/>
            <a:ext cx="4777510" cy="19269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THE WORK IS WELL ADVANCED, BUT REQUIRES FURTHER UNDERSTANDING OF THE </a:t>
            </a:r>
            <a:r>
              <a:rPr lang="en-US" sz="2400" dirty="0" err="1" smtClean="0"/>
              <a:t>ChDR</a:t>
            </a:r>
            <a:r>
              <a:rPr lang="en-US" sz="2400" dirty="0" smtClean="0"/>
              <a:t> BPM DEVICE</a:t>
            </a:r>
          </a:p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9861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6084151"/>
            <a:ext cx="12192000" cy="7738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CB6E51C5-3272-6249-822A-715EFFE0DFFD}"/>
              </a:ext>
            </a:extLst>
          </p:cNvPr>
          <p:cNvSpPr txBox="1">
            <a:spLocks/>
          </p:cNvSpPr>
          <p:nvPr/>
        </p:nvSpPr>
        <p:spPr>
          <a:xfrm>
            <a:off x="1089866" y="3627206"/>
            <a:ext cx="10600080" cy="92830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My proposal</a:t>
            </a:r>
            <a:endParaRPr lang="en-US" sz="4000" b="0" dirty="0" smtClean="0"/>
          </a:p>
          <a:p>
            <a:endParaRPr lang="en-US" sz="4000" b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14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606142" y="375633"/>
            <a:ext cx="9847674" cy="48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dirty="0" smtClean="0"/>
              <a:t>There is at least material for 2 Papers: </a:t>
            </a:r>
            <a:endParaRPr lang="en-US" sz="2800" b="0" dirty="0" smtClean="0"/>
          </a:p>
        </p:txBody>
      </p:sp>
      <p:sp>
        <p:nvSpPr>
          <p:cNvPr id="6" name="Rectangle 5"/>
          <p:cNvSpPr/>
          <p:nvPr/>
        </p:nvSpPr>
        <p:spPr>
          <a:xfrm>
            <a:off x="606142" y="1062681"/>
            <a:ext cx="5300388" cy="496485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02042" y="1309816"/>
            <a:ext cx="161903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0000"/>
                </a:solidFill>
              </a:rPr>
              <a:t>Paper #1:</a:t>
            </a:r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2042" y="1987838"/>
            <a:ext cx="4782066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A letter on the use of </a:t>
            </a:r>
            <a:r>
              <a:rPr lang="en-US" sz="2800" dirty="0" err="1" smtClean="0">
                <a:solidFill>
                  <a:srgbClr val="000000"/>
                </a:solidFill>
              </a:rPr>
              <a:t>ChDR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for future BPMs, showing some of the latest results with position scans in AWAKE. </a:t>
            </a:r>
          </a:p>
          <a:p>
            <a:pPr algn="l"/>
            <a:endParaRPr lang="en-US" sz="2800" dirty="0">
              <a:solidFill>
                <a:srgbClr val="000000"/>
              </a:solidFill>
            </a:endParaRPr>
          </a:p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Based on the Thibaut’s template that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has been sitting in overleaf for long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294369" y="1062681"/>
            <a:ext cx="5300388" cy="496485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590269" y="1309816"/>
            <a:ext cx="161903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0000"/>
                </a:solidFill>
              </a:rPr>
              <a:t>Paper #2:</a:t>
            </a:r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90269" y="1987838"/>
            <a:ext cx="4753234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PRAB paper specific on AWAKE:</a:t>
            </a:r>
          </a:p>
          <a:p>
            <a:pPr algn="l"/>
            <a:endParaRPr lang="en-US" sz="2800" dirty="0">
              <a:solidFill>
                <a:srgbClr val="000000"/>
              </a:solidFill>
            </a:endParaRPr>
          </a:p>
          <a:p>
            <a:pPr algn="l"/>
            <a:r>
              <a:rPr lang="en-US" sz="2800" i="1" dirty="0" smtClean="0">
                <a:solidFill>
                  <a:srgbClr val="000000"/>
                </a:solidFill>
              </a:rPr>
              <a:t>“Development of beam position monitors for </a:t>
            </a:r>
            <a:br>
              <a:rPr lang="en-US" sz="2800" i="1" dirty="0" smtClean="0">
                <a:solidFill>
                  <a:srgbClr val="000000"/>
                </a:solidFill>
              </a:rPr>
            </a:br>
            <a:r>
              <a:rPr lang="en-US" sz="2800" i="1" dirty="0" smtClean="0">
                <a:solidFill>
                  <a:srgbClr val="000000"/>
                </a:solidFill>
              </a:rPr>
              <a:t>co-propagating charged particle beams”</a:t>
            </a:r>
            <a:endParaRPr lang="en-US" sz="2800" i="1" dirty="0">
              <a:solidFill>
                <a:srgbClr val="000000"/>
              </a:solidFill>
            </a:endParaRPr>
          </a:p>
          <a:p>
            <a:pPr algn="l"/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46903" y="865111"/>
            <a:ext cx="5795319" cy="5300911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590269" y="1309816"/>
            <a:ext cx="147957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0000"/>
                </a:solidFill>
              </a:rPr>
              <a:t>Content:</a:t>
            </a:r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26" name="Content Placeholder 1"/>
          <p:cNvSpPr txBox="1">
            <a:spLocks/>
          </p:cNvSpPr>
          <p:nvPr/>
        </p:nvSpPr>
        <p:spPr>
          <a:xfrm>
            <a:off x="7244672" y="1938273"/>
            <a:ext cx="4819643" cy="8667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b="0" dirty="0" smtClean="0"/>
              <a:t>To be discussed </a:t>
            </a:r>
            <a:r>
              <a:rPr lang="mr-IN" b="0" dirty="0" smtClean="0"/>
              <a:t>…</a:t>
            </a:r>
            <a:endParaRPr lang="en-US" b="0" baseline="30000" dirty="0" smtClean="0"/>
          </a:p>
        </p:txBody>
      </p:sp>
      <p:sp>
        <p:nvSpPr>
          <p:cNvPr id="27" name="Chevron 26"/>
          <p:cNvSpPr/>
          <p:nvPr/>
        </p:nvSpPr>
        <p:spPr>
          <a:xfrm>
            <a:off x="6659999" y="1978442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03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606142" y="375633"/>
            <a:ext cx="5832654" cy="48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dirty="0" smtClean="0"/>
              <a:t>There is at least material for 2 Papers: </a:t>
            </a:r>
            <a:endParaRPr lang="en-US" sz="2800" b="0" dirty="0" smtClean="0"/>
          </a:p>
        </p:txBody>
      </p:sp>
      <p:sp>
        <p:nvSpPr>
          <p:cNvPr id="6" name="Rectangle 5"/>
          <p:cNvSpPr/>
          <p:nvPr/>
        </p:nvSpPr>
        <p:spPr>
          <a:xfrm>
            <a:off x="606142" y="1062681"/>
            <a:ext cx="5300388" cy="496485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02042" y="1309816"/>
            <a:ext cx="161903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0000"/>
                </a:solidFill>
              </a:rPr>
              <a:t>Paper #1:</a:t>
            </a:r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2042" y="1987838"/>
            <a:ext cx="4782066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A letter on the use of </a:t>
            </a:r>
            <a:r>
              <a:rPr lang="en-US" sz="2800" dirty="0" err="1" smtClean="0">
                <a:solidFill>
                  <a:srgbClr val="000000"/>
                </a:solidFill>
              </a:rPr>
              <a:t>ChDR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for future BPMs, showing some of the latest results with position scans in AWAKE. </a:t>
            </a:r>
          </a:p>
          <a:p>
            <a:pPr algn="l"/>
            <a:endParaRPr lang="en-US" sz="2800" dirty="0">
              <a:solidFill>
                <a:srgbClr val="000000"/>
              </a:solidFill>
            </a:endParaRPr>
          </a:p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Based on the Thibaut’s template that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has been sitting in overleaf for long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6294369" y="1062681"/>
            <a:ext cx="5300388" cy="496485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590269" y="1309816"/>
            <a:ext cx="161903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0000"/>
                </a:solidFill>
              </a:rPr>
              <a:t>Paper #2:</a:t>
            </a:r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90269" y="1987838"/>
            <a:ext cx="4753234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PRAB paper specific on AWAKE:</a:t>
            </a:r>
          </a:p>
          <a:p>
            <a:pPr algn="l"/>
            <a:endParaRPr lang="en-US" sz="2800" dirty="0">
              <a:solidFill>
                <a:srgbClr val="000000"/>
              </a:solidFill>
            </a:endParaRPr>
          </a:p>
          <a:p>
            <a:pPr algn="l"/>
            <a:r>
              <a:rPr lang="en-US" sz="2800" i="1" dirty="0" smtClean="0">
                <a:solidFill>
                  <a:srgbClr val="000000"/>
                </a:solidFill>
              </a:rPr>
              <a:t>“Development of beam position monitors for </a:t>
            </a:r>
            <a:br>
              <a:rPr lang="en-US" sz="2800" i="1" dirty="0" smtClean="0">
                <a:solidFill>
                  <a:srgbClr val="000000"/>
                </a:solidFill>
              </a:rPr>
            </a:br>
            <a:r>
              <a:rPr lang="en-US" sz="2800" i="1" dirty="0" smtClean="0">
                <a:solidFill>
                  <a:srgbClr val="000000"/>
                </a:solidFill>
              </a:rPr>
              <a:t>co-propagating charged particle beams”</a:t>
            </a:r>
            <a:endParaRPr lang="en-US" sz="2800" i="1" dirty="0">
              <a:solidFill>
                <a:srgbClr val="000000"/>
              </a:solidFill>
            </a:endParaRPr>
          </a:p>
          <a:p>
            <a:pPr algn="l"/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919" y="865111"/>
            <a:ext cx="5795319" cy="5300911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2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227083" y="270036"/>
            <a:ext cx="5664706" cy="2649339"/>
            <a:chOff x="927725" y="305661"/>
            <a:chExt cx="5664706" cy="264933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27725" y="305661"/>
              <a:ext cx="5664706" cy="264933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262850" y="475110"/>
              <a:ext cx="2677336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2019 </a:t>
              </a:r>
              <a:r>
                <a:rPr lang="mr-IN" kern="0" dirty="0" smtClean="0">
                  <a:solidFill>
                    <a:prstClr val="black"/>
                  </a:solidFill>
                  <a:latin typeface="Calibri" panose="020F0502020204030204"/>
                </a:rPr>
                <a:t>–</a:t>
              </a:r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 PTFE demonstrator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314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606142" y="375633"/>
            <a:ext cx="5832654" cy="489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800" dirty="0" smtClean="0"/>
              <a:t>There is at least material for 2 Papers: </a:t>
            </a:r>
            <a:endParaRPr lang="en-US" sz="2800" b="0" dirty="0" smtClean="0"/>
          </a:p>
        </p:txBody>
      </p:sp>
      <p:sp>
        <p:nvSpPr>
          <p:cNvPr id="6" name="Rectangle 5"/>
          <p:cNvSpPr/>
          <p:nvPr/>
        </p:nvSpPr>
        <p:spPr>
          <a:xfrm>
            <a:off x="606142" y="1062681"/>
            <a:ext cx="5300388" cy="496485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02042" y="1309816"/>
            <a:ext cx="161903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0000"/>
                </a:solidFill>
              </a:rPr>
              <a:t>Paper #1:</a:t>
            </a:r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2042" y="1987838"/>
            <a:ext cx="4782066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A letter on the use of </a:t>
            </a:r>
            <a:r>
              <a:rPr lang="en-US" sz="2800" dirty="0" err="1" smtClean="0">
                <a:solidFill>
                  <a:srgbClr val="000000"/>
                </a:solidFill>
              </a:rPr>
              <a:t>ChDR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for future BPMs, showing some of the latest results with position scans in AWAKE. </a:t>
            </a:r>
          </a:p>
          <a:p>
            <a:pPr algn="l"/>
            <a:endParaRPr lang="en-US" sz="2800" dirty="0">
              <a:solidFill>
                <a:srgbClr val="000000"/>
              </a:solidFill>
            </a:endParaRPr>
          </a:p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Based on the Thibaut’s template that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has been sitting in overleaf for long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6294369" y="1062681"/>
            <a:ext cx="5300388" cy="496485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590269" y="1309816"/>
            <a:ext cx="161903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0000"/>
                </a:solidFill>
              </a:rPr>
              <a:t>Paper #2:</a:t>
            </a:r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90269" y="1987838"/>
            <a:ext cx="4753234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dirty="0" smtClean="0">
                <a:solidFill>
                  <a:srgbClr val="000000"/>
                </a:solidFill>
              </a:rPr>
              <a:t>PRAB paper specific on AWAKE:</a:t>
            </a:r>
          </a:p>
          <a:p>
            <a:pPr algn="l"/>
            <a:endParaRPr lang="en-US" sz="2800" dirty="0">
              <a:solidFill>
                <a:srgbClr val="000000"/>
              </a:solidFill>
            </a:endParaRPr>
          </a:p>
          <a:p>
            <a:pPr algn="l"/>
            <a:r>
              <a:rPr lang="en-US" sz="2800" i="1" dirty="0" smtClean="0">
                <a:solidFill>
                  <a:srgbClr val="000000"/>
                </a:solidFill>
              </a:rPr>
              <a:t>“Development of beam position monitors for </a:t>
            </a:r>
            <a:br>
              <a:rPr lang="en-US" sz="2800" i="1" dirty="0" smtClean="0">
                <a:solidFill>
                  <a:srgbClr val="000000"/>
                </a:solidFill>
              </a:rPr>
            </a:br>
            <a:r>
              <a:rPr lang="en-US" sz="2800" i="1" dirty="0" smtClean="0">
                <a:solidFill>
                  <a:srgbClr val="000000"/>
                </a:solidFill>
              </a:rPr>
              <a:t>co-propagating charged particle beams”</a:t>
            </a:r>
            <a:endParaRPr lang="en-US" sz="2800" i="1" dirty="0">
              <a:solidFill>
                <a:srgbClr val="000000"/>
              </a:solidFill>
            </a:endParaRPr>
          </a:p>
          <a:p>
            <a:pPr algn="l"/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919" y="865111"/>
            <a:ext cx="5795319" cy="5300911"/>
          </a:xfrm>
          <a:prstGeom prst="rect">
            <a:avLst/>
          </a:prstGeom>
          <a:solidFill>
            <a:schemeClr val="bg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30192" y="1309816"/>
            <a:ext cx="147957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800" b="1" dirty="0" smtClean="0">
                <a:solidFill>
                  <a:srgbClr val="000000"/>
                </a:solidFill>
              </a:rPr>
              <a:t>Content:</a:t>
            </a:r>
            <a:endParaRPr 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1284595" y="1938273"/>
            <a:ext cx="4819643" cy="8667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The AWAKE problem</a:t>
            </a:r>
            <a:r>
              <a:rPr lang="en-US" b="0" dirty="0" smtClean="0"/>
              <a:t>, different spectral power of e</a:t>
            </a:r>
            <a:r>
              <a:rPr lang="en-US" b="0" baseline="30000" dirty="0" smtClean="0"/>
              <a:t>-</a:t>
            </a:r>
            <a:r>
              <a:rPr lang="en-US" b="0" dirty="0" smtClean="0"/>
              <a:t> and p</a:t>
            </a:r>
            <a:r>
              <a:rPr lang="en-US" b="0" baseline="30000" dirty="0" smtClean="0"/>
              <a:t>+</a:t>
            </a:r>
          </a:p>
        </p:txBody>
      </p:sp>
      <p:sp>
        <p:nvSpPr>
          <p:cNvPr id="15" name="Chevron 14"/>
          <p:cNvSpPr/>
          <p:nvPr/>
        </p:nvSpPr>
        <p:spPr>
          <a:xfrm>
            <a:off x="699922" y="1978442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1284595" y="2854549"/>
            <a:ext cx="4617522" cy="116167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err="1" smtClean="0"/>
              <a:t>ChDR</a:t>
            </a:r>
            <a:r>
              <a:rPr lang="en-US" dirty="0" smtClean="0"/>
              <a:t> BPMs </a:t>
            </a:r>
            <a:r>
              <a:rPr lang="en-US" b="0" dirty="0" smtClean="0"/>
              <a:t>test at AWAKE with BPF and diodes. Discussion of reflections and the asymmetric emission problem. </a:t>
            </a:r>
            <a:endParaRPr lang="en-US" b="0" baseline="30000" dirty="0" smtClean="0"/>
          </a:p>
        </p:txBody>
      </p:sp>
      <p:sp>
        <p:nvSpPr>
          <p:cNvPr id="17" name="Chevron 16"/>
          <p:cNvSpPr/>
          <p:nvPr/>
        </p:nvSpPr>
        <p:spPr>
          <a:xfrm>
            <a:off x="699921" y="2894718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1284595" y="4505700"/>
            <a:ext cx="4819643" cy="15312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dirty="0" smtClean="0"/>
              <a:t>HF BPMs </a:t>
            </a:r>
            <a:r>
              <a:rPr lang="en-US" b="0" dirty="0" smtClean="0"/>
              <a:t>with BPF filters measurements of protons and electrons and both, using data of the May and December scans in AWAKE.</a:t>
            </a:r>
            <a:endParaRPr lang="en-US" b="0" baseline="30000" dirty="0" smtClean="0"/>
          </a:p>
        </p:txBody>
      </p:sp>
      <p:sp>
        <p:nvSpPr>
          <p:cNvPr id="19" name="Chevron 18"/>
          <p:cNvSpPr/>
          <p:nvPr/>
        </p:nvSpPr>
        <p:spPr>
          <a:xfrm>
            <a:off x="699922" y="4545869"/>
            <a:ext cx="279400" cy="2540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5424616" y="2483708"/>
            <a:ext cx="2977980" cy="84026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486791" y="1210568"/>
            <a:ext cx="4856711" cy="2308324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To be discussed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which data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to be used. In principle this could leave room for a later paper (Collette ?) on the button characterization at CLEAR in different frequency bands </a:t>
            </a:r>
            <a:b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</a:b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(&gt;40 GHz is NOT AWAKE relevant )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5787586" y="4911010"/>
            <a:ext cx="2615010" cy="303173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400138" y="3658182"/>
            <a:ext cx="5298097" cy="193899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This most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likely concludes that the </a:t>
            </a:r>
            <a:r>
              <a:rPr kumimoji="0" lang="en-US" sz="24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proton shape is shot-by-shot dependent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, so further studies will be required to assess the resolution degradation due to the protons (Beth ?)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97636" y="5602496"/>
            <a:ext cx="5298097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671513" marR="0" lvl="0" indent="-30638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There are still data to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be looked into:</a:t>
            </a:r>
          </a:p>
          <a:p>
            <a:pPr marL="671513" marR="0" lvl="0" indent="-30638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lang="en-US" sz="2400" kern="0" noProof="0" dirty="0" smtClean="0">
                <a:solidFill>
                  <a:prstClr val="black"/>
                </a:solidFill>
                <a:latin typeface="Calibri" panose="020F0502020204030204"/>
              </a:rPr>
              <a:t>Proton data</a:t>
            </a:r>
          </a:p>
          <a:p>
            <a:pPr marL="671513" marR="0" lvl="0" indent="-30638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Electron December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data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6143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6960" y="6084151"/>
            <a:ext cx="12192000" cy="7738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1739900"/>
            <a:ext cx="2294636" cy="2294636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102741" y="4451896"/>
            <a:ext cx="6909248" cy="11424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i="0" kern="1200">
                <a:solidFill>
                  <a:srgbClr val="1B366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B3665"/>
                </a:solidFill>
                <a:effectLst/>
                <a:uLnTx/>
                <a:uFillTx/>
                <a:latin typeface="Calibri Light" panose="020F0302020204030204"/>
                <a:ea typeface=""/>
                <a:cs typeface=""/>
              </a:rPr>
              <a:t>Eugenio Senes  |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1B3665"/>
                </a:solidFill>
                <a:effectLst/>
                <a:uLnTx/>
                <a:uFillTx/>
                <a:latin typeface="Calibri Light" panose="020F0302020204030204"/>
                <a:ea typeface=""/>
                <a:cs typeface="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B3665"/>
                </a:solidFill>
                <a:effectLst/>
                <a:uLnTx/>
                <a:uFillTx/>
                <a:latin typeface="Calibri Light" panose="020F0302020204030204"/>
                <a:ea typeface=""/>
                <a:cs typeface=""/>
              </a:rPr>
              <a:t> </a:t>
            </a:r>
            <a:r>
              <a:rPr lang="en-US" sz="2400" dirty="0" smtClean="0">
                <a:latin typeface="Calibri Light" panose="020F0302020204030204"/>
              </a:rPr>
              <a:t>AWAKE </a:t>
            </a:r>
            <a:r>
              <a:rPr lang="en-US" sz="2400" dirty="0" err="1">
                <a:latin typeface="Calibri Light" panose="020F0302020204030204"/>
              </a:rPr>
              <a:t>ChDR</a:t>
            </a:r>
            <a:r>
              <a:rPr lang="en-US" sz="2400" dirty="0">
                <a:latin typeface="Calibri Light" panose="020F0302020204030204"/>
              </a:rPr>
              <a:t> BPMs summary</a:t>
            </a:r>
            <a:endParaRPr lang="en-GB" sz="2400" dirty="0">
              <a:latin typeface="Calibri Light" panose="020F03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1B3665"/>
              </a:solidFill>
              <a:effectLst/>
              <a:uLnTx/>
              <a:uFillTx/>
              <a:latin typeface="Calibri Light" panose="020F0302020204030204"/>
              <a:ea typeface=""/>
              <a:cs typeface="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505840" y="5736336"/>
            <a:ext cx="5193660" cy="635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i="0" kern="1200">
                <a:solidFill>
                  <a:srgbClr val="1B366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err="1" smtClean="0">
                <a:latin typeface="Calibri Light" panose="020F0302020204030204"/>
              </a:rPr>
              <a:t>eugenio.senes@cern.ch</a:t>
            </a:r>
            <a:endParaRPr lang="en-GB" sz="2000" dirty="0"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1277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227083" y="270036"/>
            <a:ext cx="5664706" cy="2649339"/>
            <a:chOff x="927725" y="305661"/>
            <a:chExt cx="5664706" cy="264933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27725" y="305661"/>
              <a:ext cx="5664706" cy="264933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262850" y="475110"/>
              <a:ext cx="2677336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2019 </a:t>
              </a:r>
              <a:r>
                <a:rPr lang="mr-IN" kern="0" dirty="0" smtClean="0">
                  <a:solidFill>
                    <a:prstClr val="black"/>
                  </a:solidFill>
                  <a:latin typeface="Calibri" panose="020F0502020204030204"/>
                </a:rPr>
                <a:t>–</a:t>
              </a:r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 PTFE demonstrator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27083" y="3203965"/>
            <a:ext cx="5664706" cy="2889001"/>
            <a:chOff x="927725" y="3239590"/>
            <a:chExt cx="5664706" cy="288900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27725" y="3239590"/>
              <a:ext cx="5664706" cy="288900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100945" y="5559402"/>
              <a:ext cx="3493264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2020/21 </a:t>
              </a:r>
              <a:r>
                <a:rPr lang="mr-IN" kern="0" dirty="0" smtClean="0">
                  <a:solidFill>
                    <a:prstClr val="black"/>
                  </a:solidFill>
                  <a:latin typeface="Calibri" panose="020F0502020204030204"/>
                </a:rPr>
                <a:t>–</a:t>
              </a:r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 In-air alumina prototype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256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227083" y="270036"/>
            <a:ext cx="5664706" cy="2649339"/>
            <a:chOff x="927725" y="305661"/>
            <a:chExt cx="5664706" cy="264933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27725" y="305661"/>
              <a:ext cx="5664706" cy="264933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262850" y="475110"/>
              <a:ext cx="2677336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2019 </a:t>
              </a:r>
              <a:r>
                <a:rPr lang="mr-IN" kern="0" dirty="0" smtClean="0">
                  <a:solidFill>
                    <a:prstClr val="black"/>
                  </a:solidFill>
                  <a:latin typeface="Calibri" panose="020F0502020204030204"/>
                </a:rPr>
                <a:t>–</a:t>
              </a:r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 PTFE demonstrator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27083" y="3203965"/>
            <a:ext cx="5664706" cy="2889001"/>
            <a:chOff x="927725" y="3239590"/>
            <a:chExt cx="5664706" cy="288900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27725" y="3239590"/>
              <a:ext cx="5664706" cy="288900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100945" y="5559402"/>
              <a:ext cx="3493264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2020/21 </a:t>
              </a:r>
              <a:r>
                <a:rPr lang="mr-IN" kern="0" dirty="0" smtClean="0">
                  <a:solidFill>
                    <a:prstClr val="black"/>
                  </a:solidFill>
                  <a:latin typeface="Calibri" panose="020F0502020204030204"/>
                </a:rPr>
                <a:t>–</a:t>
              </a:r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 In-air alumina prototype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584285" y="5660161"/>
            <a:ext cx="2380780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lvl="0" algn="ctr"/>
            <a:r>
              <a:rPr lang="en-US" kern="0" dirty="0" smtClean="0">
                <a:solidFill>
                  <a:prstClr val="black"/>
                </a:solidFill>
                <a:latin typeface="Calibri" panose="020F0502020204030204"/>
              </a:rPr>
              <a:t>2022 </a:t>
            </a:r>
            <a:r>
              <a:rPr lang="mr-IN" kern="0" dirty="0" smtClean="0">
                <a:solidFill>
                  <a:prstClr val="black"/>
                </a:solidFill>
                <a:latin typeface="Calibri" panose="020F0502020204030204"/>
              </a:rPr>
              <a:t>–</a:t>
            </a:r>
            <a:r>
              <a:rPr lang="en-US" kern="0" dirty="0" smtClean="0">
                <a:solidFill>
                  <a:prstClr val="black"/>
                </a:solidFill>
                <a:latin typeface="Calibri" panose="020F0502020204030204"/>
              </a:rPr>
              <a:t> Vacuum version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078976" y="270036"/>
            <a:ext cx="2695699" cy="5253741"/>
            <a:chOff x="6078976" y="270036"/>
            <a:chExt cx="2695699" cy="525374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31" t="14167" r="7462" b="33423"/>
            <a:stretch/>
          </p:blipFill>
          <p:spPr>
            <a:xfrm rot="5400000">
              <a:off x="4799955" y="1549057"/>
              <a:ext cx="5253741" cy="269569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840454" y="5024018"/>
              <a:ext cx="1842171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lvl="0"/>
              <a:r>
                <a:rPr lang="en-US" kern="0" smtClean="0">
                  <a:solidFill>
                    <a:prstClr val="black"/>
                  </a:solidFill>
                  <a:latin typeface="Calibri" panose="020F0502020204030204"/>
                </a:rPr>
                <a:t>Filters and diodes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069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227083" y="270036"/>
            <a:ext cx="5664706" cy="2649339"/>
            <a:chOff x="927725" y="305661"/>
            <a:chExt cx="5664706" cy="264933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27725" y="305661"/>
              <a:ext cx="5664706" cy="264933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262850" y="475110"/>
              <a:ext cx="2677336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2019 </a:t>
              </a:r>
              <a:r>
                <a:rPr lang="mr-IN" kern="0" dirty="0" smtClean="0">
                  <a:solidFill>
                    <a:prstClr val="black"/>
                  </a:solidFill>
                  <a:latin typeface="Calibri" panose="020F0502020204030204"/>
                </a:rPr>
                <a:t>–</a:t>
              </a:r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 PTFE demonstrator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27083" y="3203965"/>
            <a:ext cx="5664706" cy="2889001"/>
            <a:chOff x="927725" y="3239590"/>
            <a:chExt cx="5664706" cy="288900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27725" y="3239590"/>
              <a:ext cx="5664706" cy="288900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100945" y="5559402"/>
              <a:ext cx="3493264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2020/21 </a:t>
              </a:r>
              <a:r>
                <a:rPr lang="mr-IN" kern="0" dirty="0" smtClean="0">
                  <a:solidFill>
                    <a:prstClr val="black"/>
                  </a:solidFill>
                  <a:latin typeface="Calibri" panose="020F0502020204030204"/>
                </a:rPr>
                <a:t>–</a:t>
              </a:r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 In-air alumina prototype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584285" y="5660161"/>
            <a:ext cx="2380780" cy="3693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lvl="0" algn="ctr"/>
            <a:r>
              <a:rPr lang="en-US" kern="0" dirty="0" smtClean="0">
                <a:solidFill>
                  <a:prstClr val="black"/>
                </a:solidFill>
                <a:latin typeface="Calibri" panose="020F0502020204030204"/>
              </a:rPr>
              <a:t>2022 </a:t>
            </a:r>
            <a:r>
              <a:rPr lang="mr-IN" kern="0" dirty="0" smtClean="0">
                <a:solidFill>
                  <a:prstClr val="black"/>
                </a:solidFill>
                <a:latin typeface="Calibri" panose="020F0502020204030204"/>
              </a:rPr>
              <a:t>–</a:t>
            </a:r>
            <a:r>
              <a:rPr lang="en-US" kern="0" dirty="0" smtClean="0">
                <a:solidFill>
                  <a:prstClr val="black"/>
                </a:solidFill>
                <a:latin typeface="Calibri" panose="020F0502020204030204"/>
              </a:rPr>
              <a:t> Vacuum version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814033" y="271849"/>
            <a:ext cx="3193891" cy="5251930"/>
            <a:chOff x="8814033" y="271849"/>
            <a:chExt cx="3193891" cy="525193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7785014" y="1300868"/>
              <a:ext cx="5251930" cy="3193891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0683784" y="4747019"/>
              <a:ext cx="1207382" cy="64633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lvl="0"/>
              <a:r>
                <a:rPr lang="en-US" kern="0" smtClean="0">
                  <a:solidFill>
                    <a:prstClr val="black"/>
                  </a:solidFill>
                  <a:latin typeface="Calibri" panose="020F0502020204030204"/>
                </a:rPr>
                <a:t>TRIUMF </a:t>
              </a:r>
            </a:p>
            <a:p>
              <a:pPr lvl="0"/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electronics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078976" y="270036"/>
            <a:ext cx="2695699" cy="5253741"/>
            <a:chOff x="6078976" y="270036"/>
            <a:chExt cx="2695699" cy="525374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31" t="14167" r="7462" b="33423"/>
            <a:stretch/>
          </p:blipFill>
          <p:spPr>
            <a:xfrm rot="5400000">
              <a:off x="4799955" y="1549057"/>
              <a:ext cx="5253741" cy="269569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840454" y="5024018"/>
              <a:ext cx="1842171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lvl="0"/>
              <a:r>
                <a:rPr lang="en-US" kern="0" smtClean="0">
                  <a:solidFill>
                    <a:prstClr val="black"/>
                  </a:solidFill>
                  <a:latin typeface="Calibri" panose="020F0502020204030204"/>
                </a:rPr>
                <a:t>Filters and diodes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172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6084151"/>
            <a:ext cx="12192000" cy="7738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CB6E51C5-3272-6249-822A-715EFFE0DFFD}"/>
              </a:ext>
            </a:extLst>
          </p:cNvPr>
          <p:cNvSpPr txBox="1">
            <a:spLocks/>
          </p:cNvSpPr>
          <p:nvPr/>
        </p:nvSpPr>
        <p:spPr>
          <a:xfrm>
            <a:off x="1188720" y="4356254"/>
            <a:ext cx="10600080" cy="92830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PTFE demonstrator</a:t>
            </a:r>
            <a:endParaRPr lang="en-US" sz="4000" b="0" dirty="0" smtClean="0"/>
          </a:p>
          <a:p>
            <a:r>
              <a:rPr lang="en-US" sz="4000" b="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2019</a:t>
            </a:r>
            <a:endParaRPr lang="en-US" sz="4000" b="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27083" y="270036"/>
            <a:ext cx="5664706" cy="2649339"/>
            <a:chOff x="927725" y="305661"/>
            <a:chExt cx="5664706" cy="264933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27725" y="305661"/>
              <a:ext cx="5664706" cy="2649339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262850" y="475110"/>
              <a:ext cx="2677336" cy="369332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lvl="0" algn="ctr"/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2019 </a:t>
              </a:r>
              <a:r>
                <a:rPr lang="mr-IN" kern="0" dirty="0" smtClean="0">
                  <a:solidFill>
                    <a:prstClr val="black"/>
                  </a:solidFill>
                  <a:latin typeface="Calibri" panose="020F0502020204030204"/>
                </a:rPr>
                <a:t>–</a:t>
              </a:r>
              <a:r>
                <a:rPr lang="en-US" kern="0" dirty="0" smtClean="0">
                  <a:solidFill>
                    <a:prstClr val="black"/>
                  </a:solidFill>
                  <a:latin typeface="Calibri" panose="020F0502020204030204"/>
                </a:rPr>
                <a:t> PTFE demonstrator</a:t>
              </a: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36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07989" y="373593"/>
            <a:ext cx="3635374" cy="57890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PTFE results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86629" y="1152888"/>
            <a:ext cx="7738846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/>
              <a:t>Lessons learned</a:t>
            </a:r>
            <a:endParaRPr lang="en-US" sz="28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1169860" y="1725501"/>
            <a:ext cx="10358992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It was shown the possibility to test with good beam stability, but some diagnostics logging at 1 </a:t>
            </a:r>
            <a:r>
              <a:rPr lang="en-US" sz="2800" b="0" smtClean="0"/>
              <a:t>Hz logging</a:t>
            </a:r>
            <a:endParaRPr lang="en-US" sz="2800" b="0" dirty="0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722134" y="5410530"/>
            <a:ext cx="4307066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Just check out the thesis </a:t>
            </a:r>
            <a:r>
              <a:rPr lang="mr-IN" sz="2800" b="0" dirty="0" smtClean="0"/>
              <a:t>…</a:t>
            </a:r>
            <a:endParaRPr lang="en-US" sz="28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722134" y="1671918"/>
            <a:ext cx="20839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  <a:t>1</a:t>
            </a: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1169860" y="2592632"/>
            <a:ext cx="10358992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It was developed the filter, variable attenuator and RF diode technique</a:t>
            </a:r>
            <a:endParaRPr lang="en-US" sz="2800" b="0" dirty="0"/>
          </a:p>
        </p:txBody>
      </p:sp>
      <p:sp>
        <p:nvSpPr>
          <p:cNvPr id="14" name="TextBox 13"/>
          <p:cNvSpPr txBox="1"/>
          <p:nvPr/>
        </p:nvSpPr>
        <p:spPr>
          <a:xfrm>
            <a:off x="722134" y="2539049"/>
            <a:ext cx="20839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2</a:t>
            </a:r>
            <a:endParaRPr lang="en-US" sz="3200" b="1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169859" y="3152296"/>
            <a:ext cx="9024465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Started collecting 30 GHz parts from BE/RF and old lab. A lot of coding for automation of the measurements.</a:t>
            </a:r>
            <a:endParaRPr lang="en-US" sz="2800" b="0" dirty="0"/>
          </a:p>
        </p:txBody>
      </p:sp>
      <p:sp>
        <p:nvSpPr>
          <p:cNvPr id="16" name="TextBox 15"/>
          <p:cNvSpPr txBox="1"/>
          <p:nvPr/>
        </p:nvSpPr>
        <p:spPr>
          <a:xfrm>
            <a:off x="722134" y="3098713"/>
            <a:ext cx="20839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722134" y="4889836"/>
            <a:ext cx="7738846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/>
              <a:t>List of results</a:t>
            </a:r>
            <a:endParaRPr lang="en-US" sz="2800" dirty="0"/>
          </a:p>
        </p:txBody>
      </p:sp>
      <p:sp>
        <p:nvSpPr>
          <p:cNvPr id="21" name="Content Placeholder 1"/>
          <p:cNvSpPr txBox="1">
            <a:spLocks/>
          </p:cNvSpPr>
          <p:nvPr/>
        </p:nvSpPr>
        <p:spPr>
          <a:xfrm>
            <a:off x="1169859" y="4070311"/>
            <a:ext cx="11001543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Input used to design the alumina radiators</a:t>
            </a:r>
            <a:endParaRPr lang="en-US" sz="2800" b="0" dirty="0"/>
          </a:p>
        </p:txBody>
      </p:sp>
      <p:sp>
        <p:nvSpPr>
          <p:cNvPr id="22" name="TextBox 21"/>
          <p:cNvSpPr txBox="1"/>
          <p:nvPr/>
        </p:nvSpPr>
        <p:spPr>
          <a:xfrm>
            <a:off x="722134" y="4016728"/>
            <a:ext cx="20839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4</a:t>
            </a:r>
            <a:endParaRPr lang="en-US" sz="3200" b="1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3" name="Content Placeholder 1"/>
          <p:cNvSpPr txBox="1">
            <a:spLocks/>
          </p:cNvSpPr>
          <p:nvPr/>
        </p:nvSpPr>
        <p:spPr>
          <a:xfrm>
            <a:off x="5767806" y="4889836"/>
            <a:ext cx="6403596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800" b="0" dirty="0" smtClean="0"/>
              <a:t>2 detectors 26.5 – 40 GHz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800" b="0" dirty="0" smtClean="0"/>
              <a:t>2 detectors 75 GHz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800" b="0" dirty="0" smtClean="0"/>
              <a:t>Single plane diode + attenuator + filter</a:t>
            </a:r>
            <a:endParaRPr lang="en-US" sz="2800" b="0" dirty="0"/>
          </a:p>
        </p:txBody>
      </p:sp>
      <p:sp>
        <p:nvSpPr>
          <p:cNvPr id="24" name="Left Brace 23"/>
          <p:cNvSpPr/>
          <p:nvPr/>
        </p:nvSpPr>
        <p:spPr>
          <a:xfrm>
            <a:off x="5350476" y="4889836"/>
            <a:ext cx="417330" cy="1226761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50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21/10/2022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E.Senes | AWAKE ChDR BPMs 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07988" y="373593"/>
            <a:ext cx="4757135" cy="57890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Simulation results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22134" y="1091153"/>
            <a:ext cx="20839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  <a:t>1</a:t>
            </a: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1169860" y="3209797"/>
            <a:ext cx="5428648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Angle tolerance (Alumina)</a:t>
            </a:r>
            <a:endParaRPr lang="en-US" sz="2800" b="0" dirty="0"/>
          </a:p>
        </p:txBody>
      </p:sp>
      <p:sp>
        <p:nvSpPr>
          <p:cNvPr id="14" name="TextBox 13"/>
          <p:cNvSpPr txBox="1"/>
          <p:nvPr/>
        </p:nvSpPr>
        <p:spPr>
          <a:xfrm>
            <a:off x="722134" y="3156214"/>
            <a:ext cx="20839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  <a:t>3</a:t>
            </a: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169859" y="3818889"/>
            <a:ext cx="4295275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90° radiator BPRW-style and reflections (Alumina)</a:t>
            </a:r>
            <a:endParaRPr lang="en-US" sz="2800" b="0" dirty="0"/>
          </a:p>
        </p:txBody>
      </p:sp>
      <p:sp>
        <p:nvSpPr>
          <p:cNvPr id="16" name="TextBox 15"/>
          <p:cNvSpPr txBox="1"/>
          <p:nvPr/>
        </p:nvSpPr>
        <p:spPr>
          <a:xfrm>
            <a:off x="722134" y="3765306"/>
            <a:ext cx="20839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4</a:t>
            </a:r>
            <a:endParaRPr lang="en-US" sz="3200" b="1" dirty="0" smtClean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613" y="3209249"/>
            <a:ext cx="4358865" cy="3094553"/>
          </a:xfrm>
          <a:prstGeom prst="rect">
            <a:avLst/>
          </a:prstGeom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1169860" y="1144736"/>
            <a:ext cx="5428648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Probe-based simulation  (PTFE)</a:t>
            </a:r>
            <a:endParaRPr lang="en-US" sz="2800" b="0" dirty="0"/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722134" y="5571168"/>
            <a:ext cx="7738846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Some more in the thesis, relevant shown</a:t>
            </a:r>
            <a:endParaRPr lang="en-US" sz="2800" b="0" dirty="0"/>
          </a:p>
        </p:txBody>
      </p:sp>
      <p:sp>
        <p:nvSpPr>
          <p:cNvPr id="23" name="Content Placeholder 1"/>
          <p:cNvSpPr txBox="1">
            <a:spLocks/>
          </p:cNvSpPr>
          <p:nvPr/>
        </p:nvSpPr>
        <p:spPr>
          <a:xfrm>
            <a:off x="722134" y="5050474"/>
            <a:ext cx="7738846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/>
              <a:t>Additional results</a:t>
            </a:r>
            <a:endParaRPr lang="en-US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722134" y="1723380"/>
            <a:ext cx="20839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>
                <a:latin typeface="Calibri" charset="0"/>
                <a:ea typeface="Calibri" charset="0"/>
                <a:cs typeface="Calibri" charset="0"/>
              </a:rPr>
              <a:t>2</a:t>
            </a:r>
            <a:endParaRPr lang="en-US" sz="3200" b="1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5" name="Content Placeholder 1"/>
          <p:cNvSpPr txBox="1">
            <a:spLocks/>
          </p:cNvSpPr>
          <p:nvPr/>
        </p:nvSpPr>
        <p:spPr>
          <a:xfrm>
            <a:off x="1169860" y="1776963"/>
            <a:ext cx="5428648" cy="479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dirty="0" smtClean="0"/>
              <a:t>Cutoff frequency (PTFE, Alumina)</a:t>
            </a:r>
            <a:endParaRPr lang="en-US" sz="2800" b="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483" y="190019"/>
            <a:ext cx="4256908" cy="297804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18" y="2171872"/>
            <a:ext cx="5086785" cy="98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02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9796</TotalTime>
  <Words>1580</Words>
  <Application>Microsoft Macintosh PowerPoint</Application>
  <PresentationFormat>Widescreen</PresentationFormat>
  <Paragraphs>329</Paragraphs>
  <Slides>31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Calibri</vt:lpstr>
      <vt:lpstr>Calibri Light</vt:lpstr>
      <vt:lpstr>Corbel</vt:lpstr>
      <vt:lpstr>Arial</vt:lpstr>
      <vt:lpstr>Office Theme</vt:lpstr>
      <vt:lpstr>PowerPoint Presentation</vt:lpstr>
      <vt:lpstr>Project 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Lesson learnt </vt:lpstr>
      <vt:lpstr>Lesson learnt </vt:lpstr>
      <vt:lpstr>Results summary</vt:lpstr>
      <vt:lpstr>Results summary (2)</vt:lpstr>
      <vt:lpstr>Results summary (2)</vt:lpstr>
      <vt:lpstr>Results summary (2)</vt:lpstr>
      <vt:lpstr>PowerPoint Presentation</vt:lpstr>
      <vt:lpstr>Typical tests</vt:lpstr>
      <vt:lpstr>Electrons-only tests - summary</vt:lpstr>
      <vt:lpstr>Proton tests – intense protons</vt:lpstr>
      <vt:lpstr>Proton signal statistics</vt:lpstr>
      <vt:lpstr>PowerPoint Presentation</vt:lpstr>
      <vt:lpstr>TRIUMF electronics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Stefano Mazzoni</dc:creator>
  <cp:lastModifiedBy>Eugenio Senes</cp:lastModifiedBy>
  <cp:revision>956</cp:revision>
  <dcterms:created xsi:type="dcterms:W3CDTF">2021-04-19T15:47:01Z</dcterms:created>
  <dcterms:modified xsi:type="dcterms:W3CDTF">2022-12-14T09:38:29Z</dcterms:modified>
</cp:coreProperties>
</file>