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69" r:id="rId5"/>
    <p:sldId id="281" r:id="rId6"/>
    <p:sldId id="282" r:id="rId7"/>
    <p:sldId id="270" r:id="rId8"/>
    <p:sldId id="274" r:id="rId9"/>
    <p:sldId id="275" r:id="rId10"/>
    <p:sldId id="272" r:id="rId11"/>
    <p:sldId id="276" r:id="rId12"/>
    <p:sldId id="278" r:id="rId13"/>
    <p:sldId id="264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C6C5"/>
    <a:srgbClr val="B800B6"/>
    <a:srgbClr val="00D904"/>
    <a:srgbClr val="B9EBD2"/>
    <a:srgbClr val="7CC5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018"/>
    <p:restoredTop sz="91329"/>
  </p:normalViewPr>
  <p:slideViewPr>
    <p:cSldViewPr snapToGrid="0" snapToObjects="1">
      <p:cViewPr>
        <p:scale>
          <a:sx n="101" d="100"/>
          <a:sy n="101" d="100"/>
        </p:scale>
        <p:origin x="2520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D72A6-0B45-3540-9F91-B9089D9E62F5}" type="datetimeFigureOut">
              <a:rPr lang="en-US" smtClean="0"/>
              <a:t>12/14/22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C6E058-8EC8-E345-AC12-DA8446D14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339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6E058-8EC8-E345-AC12-DA8446D1472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7102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6E058-8EC8-E345-AC12-DA8446D1472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866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6E058-8EC8-E345-AC12-DA8446D1472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2182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6E058-8EC8-E345-AC12-DA8446D1472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4300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6E058-8EC8-E345-AC12-DA8446D1472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4194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6E058-8EC8-E345-AC12-DA8446D1472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4481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6E058-8EC8-E345-AC12-DA8446D1472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7189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6E058-8EC8-E345-AC12-DA8446D1472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3744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6E058-8EC8-E345-AC12-DA8446D1472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2585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6E058-8EC8-E345-AC12-DA8446D1472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041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1D22A-7DFF-2540-B14E-7028D6B397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7E797E-AA99-FD40-869D-19B6DD0291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85BF23-F615-C24E-A1CC-62BB4F34A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14/12/2022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B9E4BE-2DCF-3E44-8EB2-5C292023C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ChDR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0244BA-BA85-9341-8DCB-FFC562E95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9D5C-6419-2B47-A9DD-8315AE39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262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34642-5141-B74C-9183-3BC5E72E4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5437B2-CB64-6844-A609-A7F8FEFF3D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470FFA-F4F1-724A-BD31-F345028D5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14/12/2022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AC5009-79E2-2B45-AA74-935824D26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ChDR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745488-AFA6-3448-AEA1-FC1CD39E1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9D5C-6419-2B47-A9DD-8315AE39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3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007CD1-51A4-FC44-9B18-D6647C97C1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164EA5-BD21-854A-A87C-4475786392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3CA842-F166-9C46-8B8D-86361759E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14/12/2022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2C6168-C42F-7B4E-8969-B584F3A42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ChDR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664BBB-81DF-6E42-9458-6A0750285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9D5C-6419-2B47-A9DD-8315AE39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919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A7B87-2C49-8846-BAD5-08C18523F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2E3C00-A84B-514B-9E02-9B85AE250A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787F9F-720C-9548-8A36-E51C84F9A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14/12/2022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03FC7A-2961-414E-B584-38C64E9B6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ChDR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437ACC-26A4-2D44-ACEE-3BDBCED4D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9D5C-6419-2B47-A9DD-8315AE39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58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33FC3-5E1D-D44C-9581-03844BC2B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5461D1-4E96-8E48-BD39-1C21576D56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75BE7-4A7E-374B-8113-37F793180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14/12/2022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A56C3A-A47B-F446-9CD1-FEB2BE99D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ChDR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046FB7-E1A7-C941-A133-9677365E1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9D5C-6419-2B47-A9DD-8315AE39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412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2C72B-0B49-DE4B-9592-989D271CB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CE8B69-F924-AB45-803D-CFFE2CB0D9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46DD0C-C5F4-AE45-89F6-93E9613E39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5290A3-16C5-4F4E-B129-2C7C05BB6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14/12/2022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529324-6C74-A447-BD4E-CE4BE3EEF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ChDR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5A51E5-ED4A-6248-9114-A59948E02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9D5C-6419-2B47-A9DD-8315AE39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702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2118D-5798-FF48-9F37-57903BD66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D46853-43BA-2045-9FDC-DB6B5CDB79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3AFC4E-E168-3146-B5B5-6C132DF52F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B55035-3CD8-304A-AF82-803A2B5924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A5068A-0C56-AE46-9F2C-8FA032E207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8190B1-962C-784B-9EBF-334829663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14/12/2022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F5EA2B-81E7-A546-97DF-03BC88794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ChDR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847D9CA-2D79-A74F-9CE7-9B54F2D87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9D5C-6419-2B47-A9DD-8315AE39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447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AD6B73-C1DA-8345-8002-17FB3CCF7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75C9E4-8A95-1849-B5D5-5646C919B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14/12/2022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D9ECEA-0274-D846-89A9-B79374574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ChDR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6B2A00-0955-F54C-B683-2E41BA23A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9D5C-6419-2B47-A9DD-8315AE39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984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FD9D32-5102-6043-BD39-CBDCEB69E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14/12/2022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D99865-F9D4-264D-A89D-EFDB1AEBE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ChDR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D31F30-F893-8744-9F92-05463FE92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9D5C-6419-2B47-A9DD-8315AE39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820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66A92-582F-8E49-8779-A3F47BF93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4E3E9-926D-2842-9730-84D0D37A36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729A15-7E78-4048-A334-518D4C7D4C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160448-35B7-0648-A9C3-685DE4F95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14/12/2022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DEF0F9-AF2F-0F42-A0CE-E01054060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ChDR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376809-84A7-7E41-A08C-77AD0CBD2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9D5C-6419-2B47-A9DD-8315AE39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202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07BE2-0C17-2947-BE2B-E66047246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7DF85E-C67A-6A4F-A86D-E168C55646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6FC41B-9A1B-504B-ADEE-0F2BE1099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6AD6D0-9696-1C4A-BD24-59D409A12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14/12/2022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14136A-FACA-6449-BF52-0BED02739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ChDR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4BD26B-E27A-0D4C-AD1D-549F11725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9D5C-6419-2B47-A9DD-8315AE39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24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BCAFB8-BF16-5A42-A986-873DD7227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D4E68F-DA13-2942-8939-7DBD814C6F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FDBAD4-9181-6F44-8049-579C5B76EC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14/12/2022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BFC184-BAB0-C14B-BB69-8CF381FF29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ChDR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83F65C-1AD1-614F-B50B-C91438FC82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19D5C-6419-2B47-A9DD-8315AE39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48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0AE16-88AB-504F-B1CF-FD32F3D056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err="1">
                <a:latin typeface="Gautami" panose="020B0502040204020203" pitchFamily="34" charset="0"/>
                <a:ea typeface="Apple Symbols" panose="02000000000000000000" pitchFamily="2" charset="-79"/>
                <a:cs typeface="Gautami" panose="020B0502040204020203" pitchFamily="34" charset="0"/>
              </a:rPr>
              <a:t>ChDR</a:t>
            </a:r>
            <a:r>
              <a:rPr lang="en-US" b="1" dirty="0">
                <a:latin typeface="Gautami" panose="020B0502040204020203" pitchFamily="34" charset="0"/>
                <a:ea typeface="Apple Symbols" panose="02000000000000000000" pitchFamily="2" charset="-79"/>
                <a:cs typeface="Gautami" panose="020B0502040204020203" pitchFamily="34" charset="0"/>
              </a:rPr>
              <a:t> BPM Tests, Simulations and Results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B38AD4-0E7D-9849-8210-D3E65C7A5E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Gautami" panose="020B0502040204020203" pitchFamily="34" charset="0"/>
                <a:cs typeface="Gautami" panose="020B0502040204020203" pitchFamily="34" charset="0"/>
              </a:rPr>
              <a:t>Collette Pakuza</a:t>
            </a:r>
          </a:p>
          <a:p>
            <a:r>
              <a:rPr lang="en-US" i="1" dirty="0" err="1">
                <a:solidFill>
                  <a:schemeClr val="bg1">
                    <a:lumMod val="65000"/>
                  </a:schemeClr>
                </a:solidFill>
                <a:latin typeface="Gautami" panose="020B0502040204020203" pitchFamily="34" charset="0"/>
                <a:cs typeface="Gautami" panose="020B0502040204020203" pitchFamily="34" charset="0"/>
              </a:rPr>
              <a:t>ChDR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  <a:latin typeface="Gautami" panose="020B0502040204020203" pitchFamily="34" charset="0"/>
                <a:cs typeface="Gautami" panose="020B0502040204020203" pitchFamily="34" charset="0"/>
              </a:rPr>
              <a:t> Meeting</a:t>
            </a:r>
          </a:p>
          <a:p>
            <a:r>
              <a:rPr lang="en-US" i="1" dirty="0">
                <a:solidFill>
                  <a:schemeClr val="bg1">
                    <a:lumMod val="65000"/>
                  </a:schemeClr>
                </a:solidFill>
                <a:latin typeface="Gautami" panose="020B0502040204020203" pitchFamily="34" charset="0"/>
                <a:cs typeface="Gautami" panose="020B0502040204020203" pitchFamily="34" charset="0"/>
              </a:rPr>
              <a:t>14 December 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120565-D66C-1A45-99FD-EA08A593A7F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14201" y="5198233"/>
            <a:ext cx="1658967" cy="8503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CEE250F-166D-FA4F-A4DD-7F17925A584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6567" y="5162441"/>
            <a:ext cx="1005673" cy="9836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F4629D5-E151-604B-92AD-AC5BD3A4A4C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61" b="26462"/>
          <a:stretch/>
        </p:blipFill>
        <p:spPr>
          <a:xfrm>
            <a:off x="5073168" y="5163811"/>
            <a:ext cx="3044220" cy="9728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1D1248D-9B74-284B-A4CA-F005BECEAD1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6" b="13430"/>
          <a:stretch/>
        </p:blipFill>
        <p:spPr>
          <a:xfrm>
            <a:off x="8024655" y="5123329"/>
            <a:ext cx="2113184" cy="1053811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D9FBE02-DF57-C542-9537-4AE3B8B07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14/12/2022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6EDF2E3A-3F65-5342-AC28-4D0E6AD54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ChDR Meeting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A193BDB-C143-0E41-BF58-07B85F0A7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9D5C-6419-2B47-A9DD-8315AE399F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1478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A426F-3CE4-3E43-8655-D3C938623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Gautami" panose="020B0502040204020203" pitchFamily="34" charset="0"/>
                <a:cs typeface="Gautami" panose="020B0502040204020203" pitchFamily="34" charset="0"/>
              </a:rPr>
              <a:t>Results: 4. WR15 impact scan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D4268F-07CF-7E45-952E-39BAE1AB9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14/12/2022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A01A48-8515-254B-8ED6-4F8567F92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ChDR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D0FDA-34C4-FD4E-ACD0-02CA02DEF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9D5C-6419-2B47-A9DD-8315AE399FC3}" type="slidenum">
              <a:rPr lang="en-US" smtClean="0"/>
              <a:t>10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DB8DEF2-8CD0-CF48-A3BA-B0CA02448B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68000" y="2196000"/>
            <a:ext cx="3359999" cy="252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3906702-B221-764E-93AA-6A051B51A971}"/>
              </a:ext>
            </a:extLst>
          </p:cNvPr>
          <p:cNvSpPr txBox="1"/>
          <p:nvPr/>
        </p:nvSpPr>
        <p:spPr>
          <a:xfrm>
            <a:off x="381000" y="5631463"/>
            <a:ext cx="160653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WR28: 26.5-40 GHz</a:t>
            </a:r>
          </a:p>
          <a:p>
            <a:r>
              <a:rPr lang="en-US" sz="1400" i="1" dirty="0"/>
              <a:t>WR15: 50-75 GHz</a:t>
            </a:r>
          </a:p>
          <a:p>
            <a:r>
              <a:rPr lang="en-US" sz="1400" i="1" dirty="0"/>
              <a:t>WR10: 75-110 GHz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E1F1F21-B615-D545-8C7B-DF14DED5C5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8000" y="1224000"/>
            <a:ext cx="3600000" cy="270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D994879-9194-934F-9E32-512AD201B8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8000" y="4032000"/>
            <a:ext cx="3426639" cy="269001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241128C-F82F-5B4C-B6F8-5A6409C76A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0000" y="1800000"/>
            <a:ext cx="4544303" cy="356740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0614B48-082B-AF44-88CD-5A24EB328D86}"/>
              </a:ext>
            </a:extLst>
          </p:cNvPr>
          <p:cNvSpPr txBox="1"/>
          <p:nvPr/>
        </p:nvSpPr>
        <p:spPr>
          <a:xfrm>
            <a:off x="8496000" y="5616000"/>
            <a:ext cx="2196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Sensitivity 7.9 %/mm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F680DBF-3603-9F41-AEF0-FB1E9E1B1720}"/>
              </a:ext>
            </a:extLst>
          </p:cNvPr>
          <p:cNvSpPr txBox="1"/>
          <p:nvPr/>
        </p:nvSpPr>
        <p:spPr>
          <a:xfrm>
            <a:off x="1009255" y="1512000"/>
            <a:ext cx="90543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Set-up</a:t>
            </a:r>
          </a:p>
        </p:txBody>
      </p:sp>
    </p:spTree>
    <p:extLst>
      <p:ext uri="{BB962C8B-B14F-4D97-AF65-F5344CB8AC3E}">
        <p14:creationId xmlns:p14="http://schemas.microsoft.com/office/powerpoint/2010/main" val="27467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A426F-3CE4-3E43-8655-D3C938623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Gautami" panose="020B0502040204020203" pitchFamily="34" charset="0"/>
                <a:cs typeface="Gautami" panose="020B0502040204020203" pitchFamily="34" charset="0"/>
              </a:rPr>
              <a:t>Results: 5. WR10 impact scan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D4268F-07CF-7E45-952E-39BAE1AB9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14/12/2022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A01A48-8515-254B-8ED6-4F8567F92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ChDR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D0FDA-34C4-FD4E-ACD0-02CA02DEF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9D5C-6419-2B47-A9DD-8315AE399FC3}" type="slidenum">
              <a:rPr lang="en-US" smtClean="0"/>
              <a:t>11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87087AE-914F-A546-BE11-362F944058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68000" y="2196000"/>
            <a:ext cx="3360001" cy="252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3DA1B06-3CAD-9F46-AB2C-034B4A10CDDD}"/>
              </a:ext>
            </a:extLst>
          </p:cNvPr>
          <p:cNvSpPr txBox="1"/>
          <p:nvPr/>
        </p:nvSpPr>
        <p:spPr>
          <a:xfrm>
            <a:off x="381000" y="5631463"/>
            <a:ext cx="160653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WR28: 26.5-40 GHz</a:t>
            </a:r>
          </a:p>
          <a:p>
            <a:r>
              <a:rPr lang="en-US" sz="1400" i="1" dirty="0"/>
              <a:t>WR15: 50-75 GHz</a:t>
            </a:r>
          </a:p>
          <a:p>
            <a:r>
              <a:rPr lang="en-US" sz="1400" i="1" dirty="0"/>
              <a:t>WR10: 75-110 GHz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CF68092-C81E-8D41-837A-B2A9A53714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8000" y="1224000"/>
            <a:ext cx="3599999" cy="270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24E8198-3A4F-3C40-851C-936B9E4E77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8000" y="4032000"/>
            <a:ext cx="3420000" cy="265423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91EFFFD-65D4-8148-A1CE-67857AC43B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0000" y="1800000"/>
            <a:ext cx="4536000" cy="34965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4346CE4-3F7F-F546-BA45-E89310CC9557}"/>
              </a:ext>
            </a:extLst>
          </p:cNvPr>
          <p:cNvSpPr txBox="1"/>
          <p:nvPr/>
        </p:nvSpPr>
        <p:spPr>
          <a:xfrm>
            <a:off x="1009255" y="1512000"/>
            <a:ext cx="90543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Set-up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10C056D-6519-9E40-BC8E-DD0D594A56E3}"/>
              </a:ext>
            </a:extLst>
          </p:cNvPr>
          <p:cNvSpPr txBox="1"/>
          <p:nvPr/>
        </p:nvSpPr>
        <p:spPr>
          <a:xfrm>
            <a:off x="8496000" y="5616000"/>
            <a:ext cx="2214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Sensitivity 9.3 %/mm</a:t>
            </a:r>
          </a:p>
        </p:txBody>
      </p:sp>
    </p:spTree>
    <p:extLst>
      <p:ext uri="{BB962C8B-B14F-4D97-AF65-F5344CB8AC3E}">
        <p14:creationId xmlns:p14="http://schemas.microsoft.com/office/powerpoint/2010/main" val="1240208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A426F-3CE4-3E43-8655-D3C938623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Gautami" panose="020B0502040204020203" pitchFamily="34" charset="0"/>
                <a:cs typeface="Gautami" panose="020B0502040204020203" pitchFamily="34" charset="0"/>
              </a:rPr>
              <a:t>Results: 6.  Coax broadband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D4268F-07CF-7E45-952E-39BAE1AB9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14/12/2022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A01A48-8515-254B-8ED6-4F8567F92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ChDR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D0FDA-34C4-FD4E-ACD0-02CA02DEF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9D5C-6419-2B47-A9DD-8315AE399FC3}" type="slidenum">
              <a:rPr lang="en-US" smtClean="0"/>
              <a:t>12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6380B72-8DE9-DF41-BE92-1A23A140E4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68000" y="2196000"/>
            <a:ext cx="3360000" cy="252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879AE5C-7A68-7542-AE15-920D7DEB9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0000" y="1152000"/>
            <a:ext cx="3840000" cy="288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1D2CE6C-6CE3-0542-BF00-E6B2285166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0000" y="1152000"/>
            <a:ext cx="3839999" cy="28800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C0BDAFD-2611-8747-AB81-DB7740E283DE}"/>
              </a:ext>
            </a:extLst>
          </p:cNvPr>
          <p:cNvSpPr txBox="1"/>
          <p:nvPr/>
        </p:nvSpPr>
        <p:spPr>
          <a:xfrm>
            <a:off x="1009255" y="1512000"/>
            <a:ext cx="90543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Set-up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8C9DFD8-6386-F84F-9E80-02815031C05A}"/>
              </a:ext>
            </a:extLst>
          </p:cNvPr>
          <p:cNvSpPr txBox="1"/>
          <p:nvPr/>
        </p:nvSpPr>
        <p:spPr>
          <a:xfrm>
            <a:off x="9360000" y="4680000"/>
            <a:ext cx="2214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Sensitivity 2.9 %/mm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5D0115A-52A2-1342-8563-20C86F77BDC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2729"/>
          <a:stretch/>
        </p:blipFill>
        <p:spPr>
          <a:xfrm>
            <a:off x="3960000" y="4104001"/>
            <a:ext cx="5400000" cy="271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8192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6D5E7-7622-5F48-8940-97A18AF67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Gautami" panose="020B0502040204020203" pitchFamily="34" charset="0"/>
                <a:cs typeface="Gautami" panose="020B0502040204020203" pitchFamily="34" charset="0"/>
              </a:rPr>
              <a:t>Conclusions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362FF2-33EC-744A-8153-4EFE43CCA3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678610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Simulations and image current model give 6.4 and 6.7 %/mm position sensitivity </a:t>
            </a:r>
          </a:p>
          <a:p>
            <a:r>
              <a:rPr lang="en-US" dirty="0"/>
              <a:t>4 times higher sensitivity in narrowband than in broadband for WR28</a:t>
            </a:r>
          </a:p>
          <a:p>
            <a:r>
              <a:rPr lang="en-US" dirty="0"/>
              <a:t>WR28 direct connection and horn have approximately same sensitivity of around 3 %/mm </a:t>
            </a:r>
          </a:p>
          <a:p>
            <a:r>
              <a:rPr lang="en-US" dirty="0"/>
              <a:t>Sensitivity increases with increasing detection frequency:</a:t>
            </a:r>
          </a:p>
          <a:p>
            <a:pPr lvl="1"/>
            <a:r>
              <a:rPr lang="en-US" dirty="0"/>
              <a:t>3.1 %/mm for 26.5-40 GHz</a:t>
            </a:r>
          </a:p>
          <a:p>
            <a:pPr lvl="1"/>
            <a:r>
              <a:rPr lang="en-US" dirty="0"/>
              <a:t>7.9 %/mm for 50-75 GHz</a:t>
            </a:r>
          </a:p>
          <a:p>
            <a:pPr lvl="1"/>
            <a:r>
              <a:rPr lang="en-US" dirty="0"/>
              <a:t>9.3 %/mm for 75-110 GHz</a:t>
            </a:r>
          </a:p>
          <a:p>
            <a:r>
              <a:rPr lang="en-US" dirty="0"/>
              <a:t>Coax sensitivity 2.9 %/mm, similar to WR28 detection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453A52-C2E9-6541-82B9-599B92BDB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14/12/2022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D20133-84B1-0241-9643-871F1F504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ChDR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E62600-CFC8-8A46-A7A7-4F9AF638D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9D5C-6419-2B47-A9DD-8315AE399FC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4846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BF680-C033-5041-BD84-A8C075011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56632"/>
            <a:ext cx="10515600" cy="1325563"/>
          </a:xfrm>
        </p:spPr>
        <p:txBody>
          <a:bodyPr/>
          <a:lstStyle/>
          <a:p>
            <a:r>
              <a:rPr lang="en-US" b="1" dirty="0">
                <a:latin typeface="Gautami" panose="020B0502040204020203" pitchFamily="34" charset="0"/>
                <a:cs typeface="Gautami" panose="020B0502040204020203" pitchFamily="34" charset="0"/>
              </a:rPr>
              <a:t>Thank you!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19E00D-13EB-6747-91E1-9FD746201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14/12/2022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1FACAB-9D0F-2E41-8AF3-D8EEA7B71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ChDR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51BBA1-6C6D-2840-A741-19FCDF737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9D5C-6419-2B47-A9DD-8315AE399FC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369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5037BF1A-2A1F-2847-BA1F-939A92C99A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505" r="46101" b="27569"/>
          <a:stretch/>
        </p:blipFill>
        <p:spPr>
          <a:xfrm>
            <a:off x="6925138" y="0"/>
            <a:ext cx="526686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26CC10-EFA7-8440-85A4-74A1CF2DC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Gautami" panose="020B0502040204020203" pitchFamily="34" charset="0"/>
                <a:cs typeface="Gautami" panose="020B0502040204020203" pitchFamily="34" charset="0"/>
              </a:rPr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878368-D2A9-FD46-A295-14DD490F61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Gautami" panose="020B0502040204020203" pitchFamily="34" charset="0"/>
                <a:cs typeface="Gautami" panose="020B0502040204020203" pitchFamily="34" charset="0"/>
              </a:rPr>
              <a:t>Simulation results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Gautami" panose="020B0502040204020203" pitchFamily="34" charset="0"/>
                <a:cs typeface="Gautami" panose="020B0502040204020203" pitchFamily="34" charset="0"/>
              </a:rPr>
              <a:t>Tests at CLEAR</a:t>
            </a:r>
          </a:p>
          <a:p>
            <a:pPr lvl="1"/>
            <a:r>
              <a:rPr lang="en-US" dirty="0">
                <a:latin typeface="Gautami" panose="020B0502040204020203" pitchFamily="34" charset="0"/>
                <a:cs typeface="Gautami" panose="020B0502040204020203" pitchFamily="34" charset="0"/>
              </a:rPr>
              <a:t>Measurement procedure recap</a:t>
            </a:r>
          </a:p>
          <a:p>
            <a:pPr lvl="1"/>
            <a:r>
              <a:rPr lang="en-US" dirty="0">
                <a:latin typeface="Gautami" panose="020B0502040204020203" pitchFamily="34" charset="0"/>
                <a:cs typeface="Gautami" panose="020B0502040204020203" pitchFamily="34" charset="0"/>
              </a:rPr>
              <a:t>Logging </a:t>
            </a:r>
          </a:p>
          <a:p>
            <a:pPr lvl="1"/>
            <a:r>
              <a:rPr lang="en-US" dirty="0">
                <a:latin typeface="Gautami" panose="020B0502040204020203" pitchFamily="34" charset="0"/>
                <a:cs typeface="Gautami" panose="020B0502040204020203" pitchFamily="34" charset="0"/>
              </a:rPr>
              <a:t>Results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Gautami" panose="020B0502040204020203" pitchFamily="34" charset="0"/>
                <a:cs typeface="Gautami" panose="020B0502040204020203" pitchFamily="34" charset="0"/>
              </a:rPr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CD88C7-0DE3-D542-929D-B3780CA13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14/12/2022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C411E1-F4BA-BA4C-9BBA-55AA15B1A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ChDR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56BA85-2826-C44B-BD7C-2AD813E08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9D5C-6419-2B47-A9DD-8315AE399FC3}" type="slidenum">
              <a:rPr lang="en-US" smtClean="0"/>
              <a:t>2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75A2071-3E12-7D4C-B125-95D9DBBF39F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292" r="14360"/>
          <a:stretch/>
        </p:blipFill>
        <p:spPr>
          <a:xfrm rot="5400000">
            <a:off x="5650088" y="3060913"/>
            <a:ext cx="2967349" cy="2953674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286864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A426F-3CE4-3E43-8655-D3C938623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Gautami" panose="020B0502040204020203" pitchFamily="34" charset="0"/>
                <a:cs typeface="Gautami" panose="020B0502040204020203" pitchFamily="34" charset="0"/>
              </a:rPr>
              <a:t>Simulation results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D4268F-07CF-7E45-952E-39BAE1AB9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14/12/2022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A01A48-8515-254B-8ED6-4F8567F92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ChDR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D0FDA-34C4-FD4E-ACD0-02CA02DEF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9D5C-6419-2B47-A9DD-8315AE399FC3}" type="slidenum">
              <a:rPr lang="en-US" smtClean="0"/>
              <a:t>3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21CC916-FB17-384D-A5B6-E40958FB26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848" y="3564916"/>
            <a:ext cx="1057176" cy="271341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B413992-3480-F04B-A1E4-7E27102FED01}"/>
              </a:ext>
            </a:extLst>
          </p:cNvPr>
          <p:cNvSpPr txBox="1"/>
          <p:nvPr/>
        </p:nvSpPr>
        <p:spPr>
          <a:xfrm>
            <a:off x="542880" y="3573445"/>
            <a:ext cx="516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0.2 ns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5DB613A-F399-E645-AF6D-813384446D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0912" y="3564916"/>
            <a:ext cx="1029443" cy="269845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9FF35E8-B827-FA4B-BA25-42C9501CA4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6029" y="3564916"/>
            <a:ext cx="1058668" cy="275342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BDB4476-3A1C-5F4A-848C-2EB0DC9239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49962" y="3569115"/>
            <a:ext cx="1057109" cy="273344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939EA19-35E1-1C4D-8069-712AA72AC65E}"/>
              </a:ext>
            </a:extLst>
          </p:cNvPr>
          <p:cNvSpPr txBox="1"/>
          <p:nvPr/>
        </p:nvSpPr>
        <p:spPr>
          <a:xfrm>
            <a:off x="1632518" y="3565219"/>
            <a:ext cx="516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0.6 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6827C30-4532-E141-8FBC-8BE021FE6488}"/>
              </a:ext>
            </a:extLst>
          </p:cNvPr>
          <p:cNvSpPr txBox="1"/>
          <p:nvPr/>
        </p:nvSpPr>
        <p:spPr>
          <a:xfrm>
            <a:off x="2701850" y="3564916"/>
            <a:ext cx="3945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1 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4AEF4E6-2B07-8346-8AAB-3E36C13CEF1C}"/>
              </a:ext>
            </a:extLst>
          </p:cNvPr>
          <p:cNvSpPr txBox="1"/>
          <p:nvPr/>
        </p:nvSpPr>
        <p:spPr>
          <a:xfrm>
            <a:off x="3758938" y="3578574"/>
            <a:ext cx="516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1.2 ns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2DF6DC4-F458-C74F-99C4-9A96834BDC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51928" y="3564916"/>
            <a:ext cx="1059354" cy="275342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5752F9E-F3EC-6B47-B3FC-4B63A057FA7B}"/>
              </a:ext>
            </a:extLst>
          </p:cNvPr>
          <p:cNvSpPr txBox="1"/>
          <p:nvPr/>
        </p:nvSpPr>
        <p:spPr>
          <a:xfrm>
            <a:off x="4870844" y="3556423"/>
            <a:ext cx="516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1.6 ns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63E63440-BA50-4343-BADE-88DCCE9B9BF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49525" y="3564916"/>
            <a:ext cx="1657403" cy="275342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C069E79-0F45-9344-87B0-E40146819E9F}"/>
              </a:ext>
            </a:extLst>
          </p:cNvPr>
          <p:cNvSpPr txBox="1"/>
          <p:nvPr/>
        </p:nvSpPr>
        <p:spPr>
          <a:xfrm>
            <a:off x="5989508" y="3564915"/>
            <a:ext cx="516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1.8 ns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16C7F45-9EF8-0A4D-A292-BE9634F20DC5}"/>
              </a:ext>
            </a:extLst>
          </p:cNvPr>
          <p:cNvSpPr/>
          <p:nvPr/>
        </p:nvSpPr>
        <p:spPr>
          <a:xfrm>
            <a:off x="764609" y="1535856"/>
            <a:ext cx="200891" cy="76200"/>
          </a:xfrm>
          <a:prstGeom prst="rect">
            <a:avLst/>
          </a:prstGeom>
          <a:solidFill>
            <a:srgbClr val="7CC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C66650B-8D51-B443-98C5-9A2A1A4E4AF1}"/>
              </a:ext>
            </a:extLst>
          </p:cNvPr>
          <p:cNvSpPr txBox="1"/>
          <p:nvPr/>
        </p:nvSpPr>
        <p:spPr>
          <a:xfrm>
            <a:off x="931142" y="1450845"/>
            <a:ext cx="609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Vacuum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32D73BD-2A0D-114C-8D07-2E2E0C5C2A90}"/>
              </a:ext>
            </a:extLst>
          </p:cNvPr>
          <p:cNvSpPr/>
          <p:nvPr/>
        </p:nvSpPr>
        <p:spPr>
          <a:xfrm>
            <a:off x="764609" y="1667398"/>
            <a:ext cx="200891" cy="76200"/>
          </a:xfrm>
          <a:prstGeom prst="rect">
            <a:avLst/>
          </a:prstGeom>
          <a:solidFill>
            <a:srgbClr val="B9EBD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C4657BF-032A-8B48-B7B6-C03A628409BE}"/>
              </a:ext>
            </a:extLst>
          </p:cNvPr>
          <p:cNvSpPr txBox="1"/>
          <p:nvPr/>
        </p:nvSpPr>
        <p:spPr>
          <a:xfrm>
            <a:off x="931142" y="1582387"/>
            <a:ext cx="6142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Alumina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A25DD92-2523-DF44-83FA-AEE77446602B}"/>
              </a:ext>
            </a:extLst>
          </p:cNvPr>
          <p:cNvSpPr/>
          <p:nvPr/>
        </p:nvSpPr>
        <p:spPr>
          <a:xfrm>
            <a:off x="764609" y="1799001"/>
            <a:ext cx="200891" cy="76200"/>
          </a:xfrm>
          <a:prstGeom prst="rect">
            <a:avLst/>
          </a:prstGeom>
          <a:solidFill>
            <a:srgbClr val="B800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5E2057A-C789-6E47-976F-65A4EB7204BD}"/>
              </a:ext>
            </a:extLst>
          </p:cNvPr>
          <p:cNvSpPr txBox="1"/>
          <p:nvPr/>
        </p:nvSpPr>
        <p:spPr>
          <a:xfrm>
            <a:off x="931142" y="1713990"/>
            <a:ext cx="9973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Open boundary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B3AFEB4-BA4D-5848-B83E-C0288843C48D}"/>
              </a:ext>
            </a:extLst>
          </p:cNvPr>
          <p:cNvSpPr/>
          <p:nvPr/>
        </p:nvSpPr>
        <p:spPr>
          <a:xfrm>
            <a:off x="764609" y="1930588"/>
            <a:ext cx="200891" cy="76200"/>
          </a:xfrm>
          <a:prstGeom prst="rect">
            <a:avLst/>
          </a:prstGeom>
          <a:solidFill>
            <a:srgbClr val="00D90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DD4FCF5-CF0F-9442-986C-42DB57E06D2D}"/>
              </a:ext>
            </a:extLst>
          </p:cNvPr>
          <p:cNvSpPr txBox="1"/>
          <p:nvPr/>
        </p:nvSpPr>
        <p:spPr>
          <a:xfrm>
            <a:off x="931142" y="1845577"/>
            <a:ext cx="1095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Electric boundary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6B58108-D633-254E-AF63-B124B5924456}"/>
              </a:ext>
            </a:extLst>
          </p:cNvPr>
          <p:cNvSpPr/>
          <p:nvPr/>
        </p:nvSpPr>
        <p:spPr>
          <a:xfrm>
            <a:off x="764609" y="2064891"/>
            <a:ext cx="200891" cy="76200"/>
          </a:xfrm>
          <a:prstGeom prst="rect">
            <a:avLst/>
          </a:prstGeom>
          <a:solidFill>
            <a:srgbClr val="C7C6C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A5E9F22-FB2F-DB43-A841-F451A5FB6EF7}"/>
              </a:ext>
            </a:extLst>
          </p:cNvPr>
          <p:cNvSpPr txBox="1"/>
          <p:nvPr/>
        </p:nvSpPr>
        <p:spPr>
          <a:xfrm>
            <a:off x="931142" y="1979880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PEC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F98EC034-8649-1147-AC8A-73C8562F0DB7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24484" b="14573"/>
          <a:stretch/>
        </p:blipFill>
        <p:spPr>
          <a:xfrm>
            <a:off x="751767" y="2165993"/>
            <a:ext cx="226573" cy="159093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892E2428-AF9B-2442-BA5E-AC8974912B48}"/>
              </a:ext>
            </a:extLst>
          </p:cNvPr>
          <p:cNvSpPr txBox="1"/>
          <p:nvPr/>
        </p:nvSpPr>
        <p:spPr>
          <a:xfrm>
            <a:off x="923954" y="2115442"/>
            <a:ext cx="9316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Particle beam</a:t>
            </a:r>
          </a:p>
          <a:p>
            <a:r>
              <a:rPr lang="en-US" sz="1000" dirty="0"/>
              <a:t>(200 </a:t>
            </a:r>
            <a:r>
              <a:rPr lang="en-US" sz="1000" dirty="0" err="1"/>
              <a:t>pC</a:t>
            </a:r>
            <a:r>
              <a:rPr lang="en-US" sz="1000" dirty="0"/>
              <a:t>, 5 </a:t>
            </a:r>
            <a:r>
              <a:rPr lang="en-US" sz="1000" dirty="0" err="1"/>
              <a:t>ps</a:t>
            </a:r>
            <a:r>
              <a:rPr lang="en-US" sz="1000" dirty="0"/>
              <a:t>)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7C2BDF42-D0BC-8040-BE87-007BB5EE6AA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62024" y="1375029"/>
            <a:ext cx="3992507" cy="2040615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85D00DBE-F774-9240-BC24-76BEF17E6BF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406731" y="609925"/>
            <a:ext cx="2927104" cy="2334532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BDFBAB77-5394-5044-9383-D2FC8BD9A31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259254" y="3033502"/>
            <a:ext cx="3074581" cy="2359562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4768030A-99A1-DD43-A699-AB150CF150A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981545" y="1330537"/>
            <a:ext cx="1313804" cy="2057937"/>
          </a:xfrm>
          <a:prstGeom prst="rect">
            <a:avLst/>
          </a:prstGeom>
        </p:spPr>
      </p:pic>
      <p:sp>
        <p:nvSpPr>
          <p:cNvPr id="61" name="Oval 60">
            <a:extLst>
              <a:ext uri="{FF2B5EF4-FFF2-40B4-BE49-F238E27FC236}">
                <a16:creationId xmlns:a16="http://schemas.microsoft.com/office/drawing/2014/main" id="{C725863D-A1E3-9045-AB5E-8F337E049FD5}"/>
              </a:ext>
            </a:extLst>
          </p:cNvPr>
          <p:cNvSpPr/>
          <p:nvPr/>
        </p:nvSpPr>
        <p:spPr>
          <a:xfrm>
            <a:off x="1159772" y="3906694"/>
            <a:ext cx="72000" cy="7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C7A6434-B857-5D46-8AC5-738D52E51CE3}"/>
              </a:ext>
            </a:extLst>
          </p:cNvPr>
          <p:cNvSpPr txBox="1"/>
          <p:nvPr/>
        </p:nvSpPr>
        <p:spPr>
          <a:xfrm>
            <a:off x="1000436" y="3728425"/>
            <a:ext cx="46358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Probe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FD21FC6-6AC9-424E-AFBE-5961629E1E2E}"/>
              </a:ext>
            </a:extLst>
          </p:cNvPr>
          <p:cNvSpPr txBox="1"/>
          <p:nvPr/>
        </p:nvSpPr>
        <p:spPr>
          <a:xfrm>
            <a:off x="8207188" y="5617041"/>
            <a:ext cx="3550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6.4 %/mm position sensitivity </a:t>
            </a:r>
          </a:p>
          <a:p>
            <a:r>
              <a:rPr lang="en-US" b="1" dirty="0"/>
              <a:t>Linear region ±5 mm </a:t>
            </a:r>
          </a:p>
          <a:p>
            <a:r>
              <a:rPr lang="en-US" b="1" dirty="0"/>
              <a:t>Image current model 6.7 %/mm</a:t>
            </a:r>
          </a:p>
        </p:txBody>
      </p:sp>
    </p:spTree>
    <p:extLst>
      <p:ext uri="{BB962C8B-B14F-4D97-AF65-F5344CB8AC3E}">
        <p14:creationId xmlns:p14="http://schemas.microsoft.com/office/powerpoint/2010/main" val="3874887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A426F-3CE4-3E43-8655-D3C938623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b="1" dirty="0">
                <a:latin typeface="Gautami" panose="020B0502040204020203" pitchFamily="34" charset="0"/>
                <a:cs typeface="Gautami" panose="020B0502040204020203" pitchFamily="34" charset="0"/>
              </a:rPr>
              <a:t>Tests at CLEAR outline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D4268F-07CF-7E45-952E-39BAE1AB9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14/12/2022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A01A48-8515-254B-8ED6-4F8567F92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ChDR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D0FDA-34C4-FD4E-ACD0-02CA02DEF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9D5C-6419-2B47-A9DD-8315AE399FC3}" type="slidenum">
              <a:rPr lang="en-US" smtClean="0"/>
              <a:t>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53005C-0E8D-4745-9568-CB3DEBA949D8}"/>
              </a:ext>
            </a:extLst>
          </p:cNvPr>
          <p:cNvSpPr txBox="1"/>
          <p:nvPr/>
        </p:nvSpPr>
        <p:spPr>
          <a:xfrm>
            <a:off x="729049" y="1606378"/>
            <a:ext cx="99050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/>
              <a:t>WR28 horn broadband (10/10/2022) </a:t>
            </a:r>
            <a:r>
              <a:rPr lang="en-US" sz="2400" b="1" dirty="0">
                <a:solidFill>
                  <a:srgbClr val="0070C0"/>
                </a:solidFill>
              </a:rPr>
              <a:t>symmetric </a:t>
            </a:r>
          </a:p>
          <a:p>
            <a:pPr marL="342900" indent="-342900">
              <a:buAutoNum type="arabicPeriod"/>
            </a:pPr>
            <a:r>
              <a:rPr lang="en-US" sz="2400" dirty="0"/>
              <a:t>WR28 horn narrowband (11/10/2022) </a:t>
            </a:r>
            <a:r>
              <a:rPr lang="en-US" sz="2400" b="1" dirty="0">
                <a:solidFill>
                  <a:srgbClr val="0070C0"/>
                </a:solidFill>
              </a:rPr>
              <a:t>symmetric </a:t>
            </a:r>
          </a:p>
          <a:p>
            <a:pPr marL="342900" indent="-342900">
              <a:buAutoNum type="arabicPeriod"/>
            </a:pPr>
            <a:r>
              <a:rPr lang="en-US" sz="2400" dirty="0"/>
              <a:t>WR28 direct connection broadband (12/10/2022) </a:t>
            </a:r>
            <a:r>
              <a:rPr lang="en-US" sz="2400" b="1" dirty="0">
                <a:solidFill>
                  <a:srgbClr val="0070C0"/>
                </a:solidFill>
              </a:rPr>
              <a:t>symmetric</a:t>
            </a:r>
          </a:p>
          <a:p>
            <a:pPr marL="342900" indent="-342900">
              <a:buAutoNum type="arabicPeriod"/>
            </a:pPr>
            <a:r>
              <a:rPr lang="en-US" sz="2400" dirty="0"/>
              <a:t>WR15 broadband impact scan (06/11/2022) </a:t>
            </a:r>
            <a:r>
              <a:rPr lang="en-US" sz="2400" b="1" dirty="0"/>
              <a:t>one arm</a:t>
            </a:r>
          </a:p>
          <a:p>
            <a:pPr marL="342900" indent="-342900">
              <a:buAutoNum type="arabicPeriod"/>
            </a:pPr>
            <a:r>
              <a:rPr lang="en-US" sz="2400" dirty="0"/>
              <a:t>WR10 broadband impact scan (12/11/2022) </a:t>
            </a:r>
            <a:r>
              <a:rPr lang="en-US" sz="2400" b="1" dirty="0"/>
              <a:t>one arm</a:t>
            </a:r>
          </a:p>
          <a:p>
            <a:pPr marL="342900" indent="-342900">
              <a:buAutoNum type="arabicPeriod"/>
            </a:pPr>
            <a:r>
              <a:rPr lang="en-US" sz="2400" dirty="0"/>
              <a:t>Coax broadband (21/11/2022) </a:t>
            </a:r>
            <a:r>
              <a:rPr lang="en-US" sz="2400" b="1" dirty="0">
                <a:solidFill>
                  <a:srgbClr val="0070C0"/>
                </a:solidFill>
              </a:rPr>
              <a:t>symmetric</a:t>
            </a:r>
          </a:p>
        </p:txBody>
      </p:sp>
    </p:spTree>
    <p:extLst>
      <p:ext uri="{BB962C8B-B14F-4D97-AF65-F5344CB8AC3E}">
        <p14:creationId xmlns:p14="http://schemas.microsoft.com/office/powerpoint/2010/main" val="2634490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A426F-3CE4-3E43-8655-D3C938623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b="1" dirty="0">
                <a:latin typeface="Gautami" panose="020B0502040204020203" pitchFamily="34" charset="0"/>
                <a:cs typeface="Gautami" panose="020B0502040204020203" pitchFamily="34" charset="0"/>
              </a:rPr>
              <a:t>Measurement procedure recap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D4268F-07CF-7E45-952E-39BAE1AB9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14/12/2022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A01A48-8515-254B-8ED6-4F8567F92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ChDR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D0FDA-34C4-FD4E-ACD0-02CA02DEF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9D5C-6419-2B47-A9DD-8315AE399FC3}" type="slidenum">
              <a:rPr lang="en-US" smtClean="0"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1D10B1C-A5F3-DF45-881B-3BA63B4DFFD0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259115" y="1514538"/>
            <a:ext cx="7894285" cy="469125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B068AAB-0DDD-3249-96CA-31CD16A210C7}"/>
              </a:ext>
            </a:extLst>
          </p:cNvPr>
          <p:cNvSpPr/>
          <p:nvPr/>
        </p:nvSpPr>
        <p:spPr>
          <a:xfrm>
            <a:off x="748329" y="1888971"/>
            <a:ext cx="270120" cy="555234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3FA722-5EDA-B44A-BD7A-3C9C5526DD2B}"/>
              </a:ext>
            </a:extLst>
          </p:cNvPr>
          <p:cNvSpPr/>
          <p:nvPr/>
        </p:nvSpPr>
        <p:spPr>
          <a:xfrm>
            <a:off x="2874341" y="1888971"/>
            <a:ext cx="270120" cy="555234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31B82A7-0104-6A47-9B99-80E29D8A1863}"/>
              </a:ext>
            </a:extLst>
          </p:cNvPr>
          <p:cNvCxnSpPr>
            <a:cxnSpLocks/>
          </p:cNvCxnSpPr>
          <p:nvPr/>
        </p:nvCxnSpPr>
        <p:spPr>
          <a:xfrm flipH="1" flipV="1">
            <a:off x="618054" y="2011680"/>
            <a:ext cx="3043658" cy="14447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7B2067E-F652-E149-891F-AC1DE9F9E61B}"/>
              </a:ext>
            </a:extLst>
          </p:cNvPr>
          <p:cNvSpPr txBox="1"/>
          <p:nvPr/>
        </p:nvSpPr>
        <p:spPr>
          <a:xfrm>
            <a:off x="6431523" y="1415059"/>
            <a:ext cx="4828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~19m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E85758-356C-F148-9660-6860F7D43131}"/>
              </a:ext>
            </a:extLst>
          </p:cNvPr>
          <p:cNvSpPr txBox="1"/>
          <p:nvPr/>
        </p:nvSpPr>
        <p:spPr>
          <a:xfrm>
            <a:off x="5368872" y="1415060"/>
            <a:ext cx="4828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~20m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F2C3D34-4670-1243-86F6-3F3FC2567756}"/>
              </a:ext>
            </a:extLst>
          </p:cNvPr>
          <p:cNvSpPr txBox="1"/>
          <p:nvPr/>
        </p:nvSpPr>
        <p:spPr>
          <a:xfrm>
            <a:off x="4066081" y="1415061"/>
            <a:ext cx="6110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22.86 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636246E-47CD-A547-8C6B-F8862AE6DA39}"/>
              </a:ext>
            </a:extLst>
          </p:cNvPr>
          <p:cNvSpPr txBox="1"/>
          <p:nvPr/>
        </p:nvSpPr>
        <p:spPr>
          <a:xfrm>
            <a:off x="3417165" y="1415062"/>
            <a:ext cx="6110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23.98 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EF487B-22D5-5D40-8079-0347B46B061F}"/>
              </a:ext>
            </a:extLst>
          </p:cNvPr>
          <p:cNvSpPr txBox="1"/>
          <p:nvPr/>
        </p:nvSpPr>
        <p:spPr>
          <a:xfrm>
            <a:off x="2634408" y="1421310"/>
            <a:ext cx="6110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25.21 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6BB8CFA-0557-F74D-9B38-F33DCBF6FAF4}"/>
              </a:ext>
            </a:extLst>
          </p:cNvPr>
          <p:cNvSpPr txBox="1"/>
          <p:nvPr/>
        </p:nvSpPr>
        <p:spPr>
          <a:xfrm>
            <a:off x="2137259" y="1421310"/>
            <a:ext cx="6110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26.04 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43E5B6-DCBF-7C43-83E1-3E0EAC7DFE27}"/>
              </a:ext>
            </a:extLst>
          </p:cNvPr>
          <p:cNvSpPr txBox="1"/>
          <p:nvPr/>
        </p:nvSpPr>
        <p:spPr>
          <a:xfrm>
            <a:off x="312521" y="1423891"/>
            <a:ext cx="6110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29.75 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5C68C32-55FE-D746-8AEB-5392635416E4}"/>
              </a:ext>
            </a:extLst>
          </p:cNvPr>
          <p:cNvSpPr txBox="1"/>
          <p:nvPr/>
        </p:nvSpPr>
        <p:spPr>
          <a:xfrm>
            <a:off x="1284761" y="1423890"/>
            <a:ext cx="545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28.5 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FD089CC-3D99-8246-BD63-B33B4C2063DC}"/>
              </a:ext>
            </a:extLst>
          </p:cNvPr>
          <p:cNvSpPr txBox="1"/>
          <p:nvPr/>
        </p:nvSpPr>
        <p:spPr>
          <a:xfrm>
            <a:off x="8409904" y="1640023"/>
            <a:ext cx="363562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590, 710 correctors off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Beam aligned using inductive BPMs and high charge/multi-bunches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Then switch to single bunch and charge required and use 540 to kick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Position logged on downstream BTV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Displacement of 1 mm on screen 730 is 0.75 mm displacement at </a:t>
            </a:r>
            <a:r>
              <a:rPr lang="en-US" dirty="0" err="1"/>
              <a:t>ChDR</a:t>
            </a:r>
            <a:r>
              <a:rPr lang="en-US" dirty="0"/>
              <a:t> BPM</a:t>
            </a:r>
          </a:p>
        </p:txBody>
      </p:sp>
    </p:spTree>
    <p:extLst>
      <p:ext uri="{BB962C8B-B14F-4D97-AF65-F5344CB8AC3E}">
        <p14:creationId xmlns:p14="http://schemas.microsoft.com/office/powerpoint/2010/main" val="2370543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A426F-3CE4-3E43-8655-D3C938623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b="1" dirty="0">
                <a:latin typeface="Gautami" panose="020B0502040204020203" pitchFamily="34" charset="0"/>
                <a:cs typeface="Gautami" panose="020B0502040204020203" pitchFamily="34" charset="0"/>
              </a:rPr>
              <a:t>Logging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D4268F-07CF-7E45-952E-39BAE1AB9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14/12/2022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A01A48-8515-254B-8ED6-4F8567F92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ChDR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D0FDA-34C4-FD4E-ACD0-02CA02DEF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9D5C-6419-2B47-A9DD-8315AE399FC3}" type="slidenum">
              <a:rPr lang="en-US" smtClean="0"/>
              <a:t>6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A30D67-38D9-2442-B011-F8C59B32B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872" y="1354505"/>
            <a:ext cx="9160371" cy="362750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9B38D32-42E3-9B42-8597-26BF8AF51885}"/>
              </a:ext>
            </a:extLst>
          </p:cNvPr>
          <p:cNvSpPr txBox="1"/>
          <p:nvPr/>
        </p:nvSpPr>
        <p:spPr>
          <a:xfrm>
            <a:off x="1190509" y="5336112"/>
            <a:ext cx="6778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size on screen 730 and THz charge also logged when screen 730 is out during charge scans. </a:t>
            </a:r>
          </a:p>
        </p:txBody>
      </p:sp>
      <p:pic>
        <p:nvPicPr>
          <p:cNvPr id="23" name="Content Placeholder 5">
            <a:extLst>
              <a:ext uri="{FF2B5EF4-FFF2-40B4-BE49-F238E27FC236}">
                <a16:creationId xmlns:a16="http://schemas.microsoft.com/office/drawing/2014/main" id="{82AD9287-1027-4B42-9424-366FD20029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8390972" y="3938926"/>
            <a:ext cx="3182455" cy="2386841"/>
          </a:xfrm>
          <a:ln>
            <a:solidFill>
              <a:schemeClr val="tx1"/>
            </a:solidFill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08BDABD-201F-9445-8C58-BB3E377991FB}"/>
              </a:ext>
            </a:extLst>
          </p:cNvPr>
          <p:cNvCxnSpPr/>
          <p:nvPr/>
        </p:nvCxnSpPr>
        <p:spPr>
          <a:xfrm flipH="1">
            <a:off x="7858539" y="5526157"/>
            <a:ext cx="532433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496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A426F-3CE4-3E43-8655-D3C938623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Gautami" panose="020B0502040204020203" pitchFamily="34" charset="0"/>
                <a:cs typeface="Gautami" panose="020B0502040204020203" pitchFamily="34" charset="0"/>
              </a:rPr>
              <a:t>Results: 1. WR28 horn broadband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D4268F-07CF-7E45-952E-39BAE1AB9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14/12/2022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A01A48-8515-254B-8ED6-4F8567F92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ChDR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D0FDA-34C4-FD4E-ACD0-02CA02DEF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9D5C-6419-2B47-A9DD-8315AE399FC3}" type="slidenum">
              <a:rPr lang="en-US" smtClean="0"/>
              <a:t>7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D72BF2C-9483-1641-9017-69944AAE42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68409" y="2197631"/>
            <a:ext cx="3359999" cy="252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8E8489-001E-B64F-9909-1113728319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0000" y="1152000"/>
            <a:ext cx="3840581" cy="288043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89F5A83-6CC2-A340-B802-DFD14B762C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0000" y="1152000"/>
            <a:ext cx="3840000" cy="2880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4CEC591-D260-3942-B082-E2549EDD96F9}"/>
              </a:ext>
            </a:extLst>
          </p:cNvPr>
          <p:cNvSpPr txBox="1"/>
          <p:nvPr/>
        </p:nvSpPr>
        <p:spPr>
          <a:xfrm>
            <a:off x="9360000" y="4680000"/>
            <a:ext cx="2214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Sensitivity 3.1 %/mm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35E96F-4AB4-5D4B-B48E-D60F80516D51}"/>
              </a:ext>
            </a:extLst>
          </p:cNvPr>
          <p:cNvSpPr txBox="1"/>
          <p:nvPr/>
        </p:nvSpPr>
        <p:spPr>
          <a:xfrm>
            <a:off x="1009255" y="1512000"/>
            <a:ext cx="90543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Set-up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BA64D7-A8A3-CE46-B5B8-CE0CD27FCA26}"/>
              </a:ext>
            </a:extLst>
          </p:cNvPr>
          <p:cNvSpPr txBox="1"/>
          <p:nvPr/>
        </p:nvSpPr>
        <p:spPr>
          <a:xfrm>
            <a:off x="381000" y="5631463"/>
            <a:ext cx="160653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WR28: 26.5-40 GHz</a:t>
            </a:r>
          </a:p>
          <a:p>
            <a:r>
              <a:rPr lang="en-US" sz="1400" i="1" dirty="0"/>
              <a:t>WR15: 50-75 GHz</a:t>
            </a:r>
          </a:p>
          <a:p>
            <a:r>
              <a:rPr lang="en-US" sz="1400" i="1" dirty="0"/>
              <a:t>WR10: 75-110 GHz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85D86DA-47D9-FA4F-8C51-7642F552FC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9999" y="4104000"/>
            <a:ext cx="5400000" cy="2742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371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A426F-3CE4-3E43-8655-D3C938623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Gautami" panose="020B0502040204020203" pitchFamily="34" charset="0"/>
                <a:cs typeface="Gautami" panose="020B0502040204020203" pitchFamily="34" charset="0"/>
              </a:rPr>
              <a:t>Results: 2. WR28 horn narrowband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D4268F-07CF-7E45-952E-39BAE1AB9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14/12/2022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A01A48-8515-254B-8ED6-4F8567F92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ChDR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D0FDA-34C4-FD4E-ACD0-02CA02DEF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9D5C-6419-2B47-A9DD-8315AE399FC3}" type="slidenum">
              <a:rPr lang="en-US" smtClean="0"/>
              <a:t>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DF56C6C-EFA0-8A47-B4D9-70E47A9E9A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0000" y="1152000"/>
            <a:ext cx="3840000" cy="288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3AAF45-7901-6E44-8B22-6E0569FECE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0000" y="1152000"/>
            <a:ext cx="3840000" cy="288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FE6D340-2D99-FB47-AA39-31A019DE4F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00" y="1768207"/>
            <a:ext cx="3360001" cy="2520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54E934A-160B-3A44-A9A7-98072C51498B}"/>
              </a:ext>
            </a:extLst>
          </p:cNvPr>
          <p:cNvSpPr txBox="1"/>
          <p:nvPr/>
        </p:nvSpPr>
        <p:spPr>
          <a:xfrm>
            <a:off x="381000" y="5631463"/>
            <a:ext cx="160653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WR28: 26.5-40 GHz</a:t>
            </a:r>
          </a:p>
          <a:p>
            <a:r>
              <a:rPr lang="en-US" sz="1400" i="1" dirty="0"/>
              <a:t>WR15: 50-75 GHz</a:t>
            </a:r>
          </a:p>
          <a:p>
            <a:r>
              <a:rPr lang="en-US" sz="1400" i="1" dirty="0"/>
              <a:t>WR10: 75-110 GHz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19D658-AB4C-F642-ACB4-9565221DC95D}"/>
              </a:ext>
            </a:extLst>
          </p:cNvPr>
          <p:cNvSpPr txBox="1"/>
          <p:nvPr/>
        </p:nvSpPr>
        <p:spPr>
          <a:xfrm>
            <a:off x="1009255" y="1512000"/>
            <a:ext cx="90543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Set-up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FB41712-7309-F94A-BB12-97198B9C142D}"/>
              </a:ext>
            </a:extLst>
          </p:cNvPr>
          <p:cNvSpPr txBox="1"/>
          <p:nvPr/>
        </p:nvSpPr>
        <p:spPr>
          <a:xfrm>
            <a:off x="9360000" y="4680000"/>
            <a:ext cx="2331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Sensitivity 12.6 %/mm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757CA49-9134-284F-B6C9-7F7CFF254F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0000" y="4104000"/>
            <a:ext cx="5400000" cy="2758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1413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A426F-3CE4-3E43-8655-D3C938623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Gautami" panose="020B0502040204020203" pitchFamily="34" charset="0"/>
                <a:cs typeface="Gautami" panose="020B0502040204020203" pitchFamily="34" charset="0"/>
              </a:rPr>
              <a:t>Results: 3. WR28 direct broadband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D4268F-07CF-7E45-952E-39BAE1AB9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14/12/2022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A01A48-8515-254B-8ED6-4F8567F92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ChDR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D0FDA-34C4-FD4E-ACD0-02CA02DEF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9D5C-6419-2B47-A9DD-8315AE399FC3}" type="slidenum">
              <a:rPr lang="en-US" smtClean="0"/>
              <a:t>9</a:t>
            </a:fld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7987552-1C55-0943-BFA9-270FE12E38D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909" t="3259" r="22225" b="26875"/>
          <a:stretch/>
        </p:blipFill>
        <p:spPr>
          <a:xfrm rot="5400000">
            <a:off x="468000" y="2196000"/>
            <a:ext cx="3377758" cy="253331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CCA4856-13A6-F54B-909F-1F0B9951FD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0000" y="1152000"/>
            <a:ext cx="3840000" cy="288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574034C-C7F2-CB4C-921A-6FEC2DD17E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0000" y="1152000"/>
            <a:ext cx="3840000" cy="2880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8C88DC3-4BF9-9F44-ACF2-4E46E2FEAACA}"/>
              </a:ext>
            </a:extLst>
          </p:cNvPr>
          <p:cNvSpPr txBox="1"/>
          <p:nvPr/>
        </p:nvSpPr>
        <p:spPr>
          <a:xfrm>
            <a:off x="381000" y="5631463"/>
            <a:ext cx="160653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WR28: 26.5-40 GHz</a:t>
            </a:r>
          </a:p>
          <a:p>
            <a:r>
              <a:rPr lang="en-US" sz="1400" i="1" dirty="0"/>
              <a:t>WR15: 50-75 GHz</a:t>
            </a:r>
          </a:p>
          <a:p>
            <a:r>
              <a:rPr lang="en-US" sz="1400" i="1" dirty="0"/>
              <a:t>WR10: 75-110 GHz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61A9AA-E843-AB49-857C-078EA03AFCEC}"/>
              </a:ext>
            </a:extLst>
          </p:cNvPr>
          <p:cNvSpPr txBox="1"/>
          <p:nvPr/>
        </p:nvSpPr>
        <p:spPr>
          <a:xfrm>
            <a:off x="1009255" y="1512000"/>
            <a:ext cx="90543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Set-up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694CF6-2A41-0A47-8ACD-A347ED3783F5}"/>
              </a:ext>
            </a:extLst>
          </p:cNvPr>
          <p:cNvSpPr txBox="1"/>
          <p:nvPr/>
        </p:nvSpPr>
        <p:spPr>
          <a:xfrm>
            <a:off x="9360000" y="4680000"/>
            <a:ext cx="2214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Sensitivity 2.8 %/mm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4EFC4BE-8E97-4243-808C-8BDBD36A0C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9999" y="4104000"/>
            <a:ext cx="5400000" cy="2763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9792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3785</TotalTime>
  <Words>484</Words>
  <Application>Microsoft Macintosh PowerPoint</Application>
  <PresentationFormat>Widescreen</PresentationFormat>
  <Paragraphs>147</Paragraphs>
  <Slides>14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Apple Symbols</vt:lpstr>
      <vt:lpstr>Arial</vt:lpstr>
      <vt:lpstr>Calibri</vt:lpstr>
      <vt:lpstr>Calibri Light</vt:lpstr>
      <vt:lpstr>Gautami</vt:lpstr>
      <vt:lpstr>Office Theme</vt:lpstr>
      <vt:lpstr>ChDR BPM Tests, Simulations and Results</vt:lpstr>
      <vt:lpstr>Contents</vt:lpstr>
      <vt:lpstr>Simulation results</vt:lpstr>
      <vt:lpstr>Tests at CLEAR outline</vt:lpstr>
      <vt:lpstr>Measurement procedure recap</vt:lpstr>
      <vt:lpstr>Logging</vt:lpstr>
      <vt:lpstr>Results: 1. WR28 horn broadband</vt:lpstr>
      <vt:lpstr>Results: 2. WR28 horn narrowband</vt:lpstr>
      <vt:lpstr>Results: 3. WR28 direct broadband</vt:lpstr>
      <vt:lpstr>Results: 4. WR15 impact scan</vt:lpstr>
      <vt:lpstr>Results: 5. WR10 impact scan</vt:lpstr>
      <vt:lpstr>Results: 6.  Coax broadband</vt:lpstr>
      <vt:lpstr>Conclusions</vt:lpstr>
      <vt:lpstr>Thank you!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ChDR BPM tests at CLEAR</dc:title>
  <dc:creator>Collette Pakuza</dc:creator>
  <cp:lastModifiedBy>Collette Pakuza</cp:lastModifiedBy>
  <cp:revision>510</cp:revision>
  <dcterms:created xsi:type="dcterms:W3CDTF">2022-10-04T11:59:51Z</dcterms:created>
  <dcterms:modified xsi:type="dcterms:W3CDTF">2022-12-14T06:08:49Z</dcterms:modified>
</cp:coreProperties>
</file>