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38400DF-4A37-4A42-A84F-0763560F0D8F}">
  <a:tblStyle styleId="{F38400DF-4A37-4A42-A84F-0763560F0D8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schemas.openxmlformats.org/officeDocument/2006/relationships/slide" Target="slides/slide18.xml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b777f5e5e5_0_4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b777f5e5e5_0_4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b777f5e5e5_0_4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b777f5e5e5_0_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b777f5e5e5_0_4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b777f5e5e5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b82238ab14_0_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1b82238ab14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b82238ab14_0_3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b82238ab14_0_3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b777f5e5e5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b777f5e5e5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b82238ab14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b82238ab14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b82238ab14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1b82238ab14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b82238ab14_0_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1b82238ab14_0_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b777f5e5e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b777f5e5e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Change figure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b82238ab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b82238ab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b82238ab1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b82238ab1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b777f5e5e5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b777f5e5e5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b777f5e5e5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b777f5e5e5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b777f5e5e5_0_3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b777f5e5e5_0_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b777f5e5e5_0_3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b777f5e5e5_0_3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b777f5e5e5_0_4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b777f5e5e5_0_4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Relationship Id="rId4" Type="http://schemas.openxmlformats.org/officeDocument/2006/relationships/image" Target="../media/image2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3.png"/><Relationship Id="rId5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8.png"/><Relationship Id="rId5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19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6" Type="http://schemas.openxmlformats.org/officeDocument/2006/relationships/image" Target="../media/image12.jpg"/><Relationship Id="rId7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2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jpg"/><Relationship Id="rId4" Type="http://schemas.openxmlformats.org/officeDocument/2006/relationships/image" Target="../media/image30.jpg"/><Relationship Id="rId5" Type="http://schemas.openxmlformats.org/officeDocument/2006/relationships/image" Target="../media/image3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2873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pl" sz="3180"/>
              <a:t>Experimental Verification of Several Theoretical Models for ChDR Description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67075"/>
            <a:ext cx="8520600" cy="185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152">
                <a:solidFill>
                  <a:schemeClr val="dk1"/>
                </a:solidFill>
              </a:rPr>
              <a:t>K. Łasocha, C. Davut, P. Karataev, T. Lefevre, S. Mazzoni, C. Pakuza, E. Senes, </a:t>
            </a:r>
            <a:endParaRPr sz="2152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1105"/>
              <a:buFont typeface="Arial"/>
              <a:buNone/>
            </a:pPr>
            <a:r>
              <a:rPr lang="pl" sz="2152">
                <a:solidFill>
                  <a:schemeClr val="dk1"/>
                </a:solidFill>
              </a:rPr>
              <a:t>A. Schloegelhofer</a:t>
            </a:r>
            <a:endParaRPr sz="2152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4354"/>
              <a:buFont typeface="Arial"/>
              <a:buNone/>
            </a:pPr>
            <a:r>
              <a:t/>
            </a:r>
            <a:endParaRPr sz="248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dk1"/>
                </a:solidFill>
              </a:rPr>
              <a:t>ChDR results and Publications plans meeting, 14 Dec 2022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Data collection</a:t>
            </a:r>
            <a:endParaRPr/>
          </a:p>
        </p:txBody>
      </p:sp>
      <p:pic>
        <p:nvPicPr>
          <p:cNvPr id="157" name="Google Shape;15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325" y="1554833"/>
            <a:ext cx="8520600" cy="2165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Impact parameter scan at 220 MeV</a:t>
            </a:r>
            <a:endParaRPr/>
          </a:p>
        </p:txBody>
      </p:sp>
      <p:pic>
        <p:nvPicPr>
          <p:cNvPr id="163" name="Google Shape;163;p23"/>
          <p:cNvPicPr preferRelativeResize="0"/>
          <p:nvPr/>
        </p:nvPicPr>
        <p:blipFill rotWithShape="1">
          <a:blip r:embed="rId3">
            <a:alphaModFix/>
          </a:blip>
          <a:srcRect b="0" l="-682" r="-1119" t="0"/>
          <a:stretch/>
        </p:blipFill>
        <p:spPr>
          <a:xfrm>
            <a:off x="4787475" y="1170125"/>
            <a:ext cx="4130775" cy="3043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3"/>
          <p:cNvSpPr txBox="1"/>
          <p:nvPr/>
        </p:nvSpPr>
        <p:spPr>
          <a:xfrm>
            <a:off x="450000" y="4137225"/>
            <a:ext cx="83823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>
                <a:solidFill>
                  <a:schemeClr val="dk1"/>
                </a:solidFill>
              </a:rPr>
              <a:t>             Least Squares fitted b </a:t>
            </a:r>
            <a:r>
              <a:rPr lang="pl" sz="1650">
                <a:solidFill>
                  <a:schemeClr val="dk1"/>
                </a:solidFill>
              </a:rPr>
              <a:t>≈</a:t>
            </a:r>
            <a:r>
              <a:rPr lang="pl">
                <a:solidFill>
                  <a:schemeClr val="dk1"/>
                </a:solidFill>
              </a:rPr>
              <a:t> 58.28                                             Least Squares fitted b  </a:t>
            </a:r>
            <a:r>
              <a:rPr lang="pl" sz="1650">
                <a:solidFill>
                  <a:schemeClr val="dk1"/>
                </a:solidFill>
              </a:rPr>
              <a:t>≈</a:t>
            </a:r>
            <a:r>
              <a:rPr lang="pl">
                <a:solidFill>
                  <a:schemeClr val="dk1"/>
                </a:solidFill>
              </a:rPr>
              <a:t> 72.52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						</a:t>
            </a:r>
            <a:r>
              <a:rPr lang="pl">
                <a:solidFill>
                  <a:schemeClr val="dk1"/>
                </a:solidFill>
              </a:rPr>
              <a:t>72.52 : 58.28  </a:t>
            </a:r>
            <a:r>
              <a:rPr lang="pl" sz="1650">
                <a:solidFill>
                  <a:schemeClr val="dk1"/>
                </a:solidFill>
              </a:rPr>
              <a:t>≈</a:t>
            </a:r>
            <a:r>
              <a:rPr lang="pl">
                <a:solidFill>
                  <a:schemeClr val="dk1"/>
                </a:solidFill>
              </a:rPr>
              <a:t>  36 GHz : 30 GHz</a:t>
            </a:r>
            <a:endParaRPr/>
          </a:p>
        </p:txBody>
      </p:sp>
      <p:pic>
        <p:nvPicPr>
          <p:cNvPr id="165" name="Google Shape;165;p23"/>
          <p:cNvPicPr preferRelativeResize="0"/>
          <p:nvPr/>
        </p:nvPicPr>
        <p:blipFill rotWithShape="1">
          <a:blip r:embed="rId4">
            <a:alphaModFix/>
          </a:blip>
          <a:srcRect b="0" l="-188" r="-4797" t="0"/>
          <a:stretch/>
        </p:blipFill>
        <p:spPr>
          <a:xfrm>
            <a:off x="311700" y="1170125"/>
            <a:ext cx="4260301" cy="3043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Impact parameter scans at 100-200 MeV, 36 GHz</a:t>
            </a:r>
            <a:endParaRPr/>
          </a:p>
        </p:txBody>
      </p:sp>
      <p:pic>
        <p:nvPicPr>
          <p:cNvPr id="172" name="Google Shape;17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51525"/>
            <a:ext cx="3144202" cy="2694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4"/>
          <p:cNvPicPr preferRelativeResize="0"/>
          <p:nvPr/>
        </p:nvPicPr>
        <p:blipFill rotWithShape="1">
          <a:blip r:embed="rId4">
            <a:alphaModFix/>
          </a:blip>
          <a:srcRect b="0" l="6681" r="0" t="0"/>
          <a:stretch/>
        </p:blipFill>
        <p:spPr>
          <a:xfrm>
            <a:off x="3209925" y="1251525"/>
            <a:ext cx="2934175" cy="2694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4"/>
          <p:cNvPicPr preferRelativeResize="0"/>
          <p:nvPr/>
        </p:nvPicPr>
        <p:blipFill rotWithShape="1">
          <a:blip r:embed="rId5">
            <a:alphaModFix/>
          </a:blip>
          <a:srcRect b="0" l="6681" r="0" t="0"/>
          <a:stretch/>
        </p:blipFill>
        <p:spPr>
          <a:xfrm>
            <a:off x="6209825" y="1251525"/>
            <a:ext cx="2934175" cy="2694377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4"/>
          <p:cNvSpPr txBox="1"/>
          <p:nvPr/>
        </p:nvSpPr>
        <p:spPr>
          <a:xfrm>
            <a:off x="-125" y="4465000"/>
            <a:ext cx="914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</a:rPr>
              <a:t>Exponential b∈ [64.1, 72.6], </a:t>
            </a:r>
            <a:r>
              <a:rPr lang="pl" u="sng">
                <a:solidFill>
                  <a:schemeClr val="dk1"/>
                </a:solidFill>
              </a:rPr>
              <a:t>with no energy dependence observed.</a:t>
            </a:r>
            <a:endParaRPr u="sng"/>
          </a:p>
        </p:txBody>
      </p:sp>
      <p:sp>
        <p:nvSpPr>
          <p:cNvPr id="176" name="Google Shape;17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Possible source of errors: transverse offset &amp; size</a:t>
            </a:r>
            <a:endParaRPr/>
          </a:p>
        </p:txBody>
      </p:sp>
      <p:pic>
        <p:nvPicPr>
          <p:cNvPr id="182" name="Google Shape;18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825" y="1394225"/>
            <a:ext cx="5040149" cy="329247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5"/>
          <p:cNvSpPr txBox="1"/>
          <p:nvPr/>
        </p:nvSpPr>
        <p:spPr>
          <a:xfrm>
            <a:off x="5489950" y="1330975"/>
            <a:ext cx="37509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l"/>
              <a:t>Large transverse position oscillation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l"/>
              <a:t>Shot-by-shot correction during impact parameter scan would be desired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84" name="Google Shape;184;p25"/>
          <p:cNvSpPr/>
          <p:nvPr/>
        </p:nvSpPr>
        <p:spPr>
          <a:xfrm>
            <a:off x="7029000" y="2525100"/>
            <a:ext cx="526500" cy="10860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475" y="1240953"/>
            <a:ext cx="5436526" cy="3741873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6"/>
          <p:cNvSpPr txBox="1"/>
          <p:nvPr/>
        </p:nvSpPr>
        <p:spPr>
          <a:xfrm>
            <a:off x="2313975" y="1372050"/>
            <a:ext cx="1933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bunch length ~ 4 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6"/>
          <p:cNvSpPr txBox="1"/>
          <p:nvPr/>
        </p:nvSpPr>
        <p:spPr>
          <a:xfrm>
            <a:off x="2313975" y="1792100"/>
            <a:ext cx="1933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bunch length ~ 2 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Possible source of errors - bunch profile dependence</a:t>
            </a:r>
            <a:endParaRPr/>
          </a:p>
        </p:txBody>
      </p:sp>
      <p:sp>
        <p:nvSpPr>
          <p:cNvPr id="193" name="Google Shape;193;p26"/>
          <p:cNvSpPr/>
          <p:nvPr/>
        </p:nvSpPr>
        <p:spPr>
          <a:xfrm>
            <a:off x="4015500" y="1446625"/>
            <a:ext cx="63600" cy="2724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6"/>
          <p:cNvSpPr/>
          <p:nvPr/>
        </p:nvSpPr>
        <p:spPr>
          <a:xfrm>
            <a:off x="3985950" y="1761900"/>
            <a:ext cx="93300" cy="5064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6"/>
          <p:cNvSpPr txBox="1"/>
          <p:nvPr/>
        </p:nvSpPr>
        <p:spPr>
          <a:xfrm>
            <a:off x="5489950" y="1330975"/>
            <a:ext cx="37509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l"/>
              <a:t>Strongest signal for longest bunches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l"/>
              <a:t>Signature of bunch profile irregularities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96" name="Google Shape;196;p26"/>
          <p:cNvSpPr/>
          <p:nvPr/>
        </p:nvSpPr>
        <p:spPr>
          <a:xfrm>
            <a:off x="7029000" y="2525100"/>
            <a:ext cx="526500" cy="10860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Impact parameter scan </a:t>
            </a:r>
            <a:r>
              <a:rPr lang="pl" u="sng"/>
              <a:t>over full motor range</a:t>
            </a:r>
            <a:r>
              <a:rPr lang="pl"/>
              <a:t> (220 MeV)</a:t>
            </a:r>
            <a:endParaRPr/>
          </a:p>
        </p:txBody>
      </p:sp>
      <p:sp>
        <p:nvSpPr>
          <p:cNvPr id="202" name="Google Shape;20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pic>
        <p:nvPicPr>
          <p:cNvPr id="203" name="Google Shape;203;p27"/>
          <p:cNvPicPr preferRelativeResize="0"/>
          <p:nvPr/>
        </p:nvPicPr>
        <p:blipFill rotWithShape="1">
          <a:blip r:embed="rId3">
            <a:alphaModFix/>
          </a:blip>
          <a:srcRect b="884" l="0" r="0" t="884"/>
          <a:stretch/>
        </p:blipFill>
        <p:spPr>
          <a:xfrm>
            <a:off x="4787475" y="1322525"/>
            <a:ext cx="4130775" cy="304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7"/>
          <p:cNvPicPr preferRelativeResize="0"/>
          <p:nvPr/>
        </p:nvPicPr>
        <p:blipFill rotWithShape="1">
          <a:blip r:embed="rId4">
            <a:alphaModFix/>
          </a:blip>
          <a:srcRect b="2371" l="0" r="0" t="2381"/>
          <a:stretch/>
        </p:blipFill>
        <p:spPr>
          <a:xfrm>
            <a:off x="311700" y="1322525"/>
            <a:ext cx="4260301" cy="3043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7"/>
          <p:cNvSpPr txBox="1"/>
          <p:nvPr/>
        </p:nvSpPr>
        <p:spPr>
          <a:xfrm>
            <a:off x="-125" y="4465000"/>
            <a:ext cx="914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</a:rPr>
              <a:t>Exponential shape is preserved over the full motor range.</a:t>
            </a:r>
            <a:endParaRPr u="sng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8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Exponential b parameters: overview</a:t>
            </a:r>
            <a:endParaRPr/>
          </a:p>
        </p:txBody>
      </p:sp>
      <p:sp>
        <p:nvSpPr>
          <p:cNvPr id="211" name="Google Shape;21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graphicFrame>
        <p:nvGraphicFramePr>
          <p:cNvPr id="212" name="Google Shape;212;p28"/>
          <p:cNvGraphicFramePr/>
          <p:nvPr/>
        </p:nvGraphicFramePr>
        <p:xfrm>
          <a:off x="386163" y="712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{F38400DF-4A37-4A42-A84F-0763560F0D8F}</a:tableStyleId>
              </a:tblPr>
              <a:tblGrid>
                <a:gridCol w="1140750"/>
                <a:gridCol w="1467225"/>
                <a:gridCol w="1267325"/>
                <a:gridCol w="1433950"/>
                <a:gridCol w="894225"/>
                <a:gridCol w="920850"/>
                <a:gridCol w="12473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Energy [MeV]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Frequency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[GHz]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Impact param.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[mm]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h/λ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4𝜋/𝛽𝛾𝜆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[</a:t>
                      </a:r>
                      <a:r>
                        <a:rPr lang="pl">
                          <a:solidFill>
                            <a:schemeClr val="dk1"/>
                          </a:solidFill>
                        </a:rPr>
                        <a:t>m</a:t>
                      </a:r>
                      <a:r>
                        <a:rPr baseline="30000" lang="pl">
                          <a:solidFill>
                            <a:schemeClr val="dk1"/>
                          </a:solidFill>
                        </a:rPr>
                        <a:t>-1</a:t>
                      </a:r>
                      <a:r>
                        <a:rPr lang="pl"/>
                        <a:t>]</a:t>
                      </a:r>
                      <a:endParaRPr baseline="30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b 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l">
                          <a:solidFill>
                            <a:schemeClr val="dk1"/>
                          </a:solidFill>
                        </a:rPr>
                        <a:t>[m</a:t>
                      </a:r>
                      <a:r>
                        <a:rPr baseline="30000" lang="pl">
                          <a:solidFill>
                            <a:schemeClr val="dk1"/>
                          </a:solidFill>
                        </a:rPr>
                        <a:t>-1</a:t>
                      </a:r>
                      <a:r>
                        <a:rPr lang="pl">
                          <a:solidFill>
                            <a:schemeClr val="dk1"/>
                          </a:solidFill>
                        </a:rPr>
                        <a:t>]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This test I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220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36 (1 BW)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l">
                          <a:solidFill>
                            <a:schemeClr val="dk1"/>
                          </a:solidFill>
                        </a:rPr>
                        <a:t>30  (0.3 BW)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10-110 (20-50)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l">
                          <a:solidFill>
                            <a:schemeClr val="dk1"/>
                          </a:solidFill>
                        </a:rPr>
                        <a:t>10-80 (20-50)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0.8-9.1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1-8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3.49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2.91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l">
                          <a:solidFill>
                            <a:srgbClr val="FF0000"/>
                          </a:solidFill>
                        </a:rPr>
                        <a:t>72.52 ± 0.91,</a:t>
                      </a:r>
                      <a:endParaRPr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>
                          <a:solidFill>
                            <a:srgbClr val="FF0000"/>
                          </a:solidFill>
                        </a:rPr>
                        <a:t>58.58 ± 0.52 </a:t>
                      </a:r>
                      <a:endParaRPr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l">
                          <a:solidFill>
                            <a:schemeClr val="dk1"/>
                          </a:solidFill>
                        </a:rPr>
                        <a:t>This test II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100,150, 200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36  (1 BW)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10-80 (20-50)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l">
                          <a:solidFill>
                            <a:schemeClr val="dk1"/>
                          </a:solidFill>
                        </a:rPr>
                        <a:t>0.8-9.2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1.93-3.85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>
                          <a:solidFill>
                            <a:srgbClr val="FF0000"/>
                          </a:solidFill>
                        </a:rPr>
                        <a:t>64.1 - 72.6</a:t>
                      </a:r>
                      <a:endParaRPr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Eugenio’s PhD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220(?)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36 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(1 BW)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9.25-30.25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0.8-2.7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l"/>
                        <a:t>3.49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>
                          <a:solidFill>
                            <a:srgbClr val="FF0000"/>
                          </a:solidFill>
                        </a:rPr>
                        <a:t>93 +/- 3</a:t>
                      </a:r>
                      <a:endParaRPr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Tohoku University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2019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22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Broadband, peak 0.9 THz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0.4 - 2.5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(circular target)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1.2-7.5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876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>
                          <a:solidFill>
                            <a:srgbClr val="00FF00"/>
                          </a:solidFill>
                        </a:rPr>
                        <a:t>890 +/- 22</a:t>
                      </a:r>
                      <a:endParaRPr>
                        <a:solidFill>
                          <a:srgbClr val="00FF00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>
                          <a:solidFill>
                            <a:srgbClr val="00FF00"/>
                          </a:solidFill>
                        </a:rPr>
                        <a:t>(after noise subtraction)</a:t>
                      </a:r>
                      <a:endParaRPr>
                        <a:solidFill>
                          <a:srgbClr val="00FF00"/>
                        </a:solidFill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Tohoku University 2022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22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Broadband, THz range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0.5 - 5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(circular target)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1.5-15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>
                          <a:solidFill>
                            <a:schemeClr val="accent4"/>
                          </a:solidFill>
                        </a:rPr>
                        <a:t>Difference by a factor of 2 in b parameter</a:t>
                      </a:r>
                      <a:endParaRPr>
                        <a:solidFill>
                          <a:schemeClr val="accent4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ChDR in visible regime (CESR)</a:t>
            </a:r>
            <a:endParaRPr/>
          </a:p>
        </p:txBody>
      </p:sp>
      <p:pic>
        <p:nvPicPr>
          <p:cNvPr id="218" name="Google Shape;218;p29"/>
          <p:cNvPicPr preferRelativeResize="0"/>
          <p:nvPr/>
        </p:nvPicPr>
        <p:blipFill rotWithShape="1">
          <a:blip r:embed="rId3">
            <a:alphaModFix/>
          </a:blip>
          <a:srcRect b="0" l="0" r="0" t="-959"/>
          <a:stretch/>
        </p:blipFill>
        <p:spPr>
          <a:xfrm>
            <a:off x="444800" y="1057350"/>
            <a:ext cx="4826675" cy="385755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9"/>
          <p:cNvSpPr txBox="1"/>
          <p:nvPr/>
        </p:nvSpPr>
        <p:spPr>
          <a:xfrm>
            <a:off x="5401650" y="1330975"/>
            <a:ext cx="32673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“The light intensity produced at a wavelength of </a:t>
            </a:r>
            <a:r>
              <a:rPr b="1" lang="pl"/>
              <a:t>600 +/- 10nm</a:t>
            </a:r>
            <a:r>
              <a:rPr lang="pl"/>
              <a:t> in the </a:t>
            </a:r>
            <a:r>
              <a:rPr b="1" lang="pl"/>
              <a:t>2 cm</a:t>
            </a:r>
            <a:r>
              <a:rPr lang="pl"/>
              <a:t> long prismatic radiator corresponds to </a:t>
            </a:r>
            <a:r>
              <a:rPr b="1" lang="pl" u="sng"/>
              <a:t>0.8×10</a:t>
            </a:r>
            <a:r>
              <a:rPr b="1" baseline="30000" lang="pl"/>
              <a:t>-3</a:t>
            </a:r>
            <a:r>
              <a:rPr b="1" lang="pl"/>
              <a:t> photons per turn per particle </a:t>
            </a:r>
            <a:r>
              <a:rPr lang="pl"/>
              <a:t>for an</a:t>
            </a:r>
            <a:r>
              <a:rPr b="1" lang="pl"/>
              <a:t> impact parameter of 1 mm.”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Based on Ulrich model we could expect </a:t>
            </a:r>
            <a:r>
              <a:rPr b="1" lang="pl" u="sng">
                <a:solidFill>
                  <a:srgbClr val="000000"/>
                </a:solidFill>
              </a:rPr>
              <a:t>0.15×10</a:t>
            </a:r>
            <a:r>
              <a:rPr b="1" baseline="30000" lang="pl">
                <a:solidFill>
                  <a:srgbClr val="000000"/>
                </a:solidFill>
              </a:rPr>
              <a:t>-11</a:t>
            </a:r>
            <a:r>
              <a:rPr b="1" lang="pl">
                <a:solidFill>
                  <a:srgbClr val="000000"/>
                </a:solidFill>
              </a:rPr>
              <a:t> photons per turn per particle.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Conclusions &amp; Prospect</a:t>
            </a:r>
            <a:endParaRPr/>
          </a:p>
        </p:txBody>
      </p:sp>
      <p:sp>
        <p:nvSpPr>
          <p:cNvPr id="225" name="Google Shape;225;p30"/>
          <p:cNvSpPr txBox="1"/>
          <p:nvPr>
            <p:ph idx="1" type="body"/>
          </p:nvPr>
        </p:nvSpPr>
        <p:spPr>
          <a:xfrm>
            <a:off x="311700" y="1152475"/>
            <a:ext cx="8520600" cy="39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l">
                <a:solidFill>
                  <a:srgbClr val="000000"/>
                </a:solidFill>
              </a:rPr>
              <a:t>In lower intermediate frequency range, ChDR power is given as an </a:t>
            </a:r>
            <a:r>
              <a:rPr lang="pl" u="sng">
                <a:solidFill>
                  <a:srgbClr val="000000"/>
                </a:solidFill>
              </a:rPr>
              <a:t>exponential function of the impact parameter</a:t>
            </a:r>
            <a:r>
              <a:rPr lang="pl">
                <a:solidFill>
                  <a:srgbClr val="000000"/>
                </a:solidFill>
              </a:rPr>
              <a:t>, not predicted by any of the investigated models,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l">
                <a:solidFill>
                  <a:srgbClr val="000000"/>
                </a:solidFill>
              </a:rPr>
              <a:t>Exponential </a:t>
            </a:r>
            <a:r>
              <a:rPr i="1" lang="pl">
                <a:solidFill>
                  <a:srgbClr val="000000"/>
                </a:solidFill>
              </a:rPr>
              <a:t>b</a:t>
            </a:r>
            <a:r>
              <a:rPr lang="pl">
                <a:solidFill>
                  <a:srgbClr val="000000"/>
                </a:solidFill>
              </a:rPr>
              <a:t> coefficient seem to be </a:t>
            </a:r>
            <a:r>
              <a:rPr lang="pl" u="sng">
                <a:solidFill>
                  <a:srgbClr val="000000"/>
                </a:solidFill>
              </a:rPr>
              <a:t>dependent on the frequency</a:t>
            </a:r>
            <a:r>
              <a:rPr lang="pl">
                <a:solidFill>
                  <a:srgbClr val="000000"/>
                </a:solidFill>
              </a:rPr>
              <a:t>, but </a:t>
            </a:r>
            <a:r>
              <a:rPr lang="pl" u="sng">
                <a:solidFill>
                  <a:srgbClr val="000000"/>
                </a:solidFill>
              </a:rPr>
              <a:t>not on the beam energy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l">
                <a:solidFill>
                  <a:srgbClr val="000000"/>
                </a:solidFill>
              </a:rPr>
              <a:t>Obtained result are compatible with earlier results at this frequency, but at higher frequencies (THz, visible) situation changes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</a:rPr>
              <a:t>Next steps?: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l">
                <a:solidFill>
                  <a:srgbClr val="000000"/>
                </a:solidFill>
              </a:rPr>
              <a:t>Deeper tests of theory: need of bigger radiators and/or circular ring radiators. Clean measurement of visible radiation from high energy particles.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l">
                <a:solidFill>
                  <a:srgbClr val="000000"/>
                </a:solidFill>
              </a:rPr>
              <a:t>For applications: result is valuable, but a quick test on effect of the radiator size on the impact parameter scan would be very beneficial.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26" name="Google Shape;226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 rotWithShape="1">
          <a:blip r:embed="rId3">
            <a:alphaModFix/>
          </a:blip>
          <a:srcRect b="23832" l="0" r="0" t="0"/>
          <a:stretch/>
        </p:blipFill>
        <p:spPr>
          <a:xfrm>
            <a:off x="152400" y="1066800"/>
            <a:ext cx="8839201" cy="351445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l" sz="2520"/>
              <a:t>Theoretical models of ChDR emission</a:t>
            </a:r>
            <a:endParaRPr sz="2520"/>
          </a:p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63" name="Google Shape;63;p14"/>
          <p:cNvSpPr txBox="1"/>
          <p:nvPr/>
        </p:nvSpPr>
        <p:spPr>
          <a:xfrm>
            <a:off x="1530400" y="1135075"/>
            <a:ext cx="1754700" cy="7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Stationary ChDR: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100"/>
              <a:t>Bolotovski, Ulrich, Olsen</a:t>
            </a:r>
            <a:endParaRPr sz="1100"/>
          </a:p>
        </p:txBody>
      </p:sp>
      <p:sp>
        <p:nvSpPr>
          <p:cNvPr id="64" name="Google Shape;64;p14"/>
          <p:cNvSpPr txBox="1"/>
          <p:nvPr/>
        </p:nvSpPr>
        <p:spPr>
          <a:xfrm>
            <a:off x="5229800" y="1135050"/>
            <a:ext cx="3337200" cy="7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Non-stationary ChDR: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100"/>
              <a:t>Polarization Current Approach (PCA)</a:t>
            </a:r>
            <a:endParaRPr sz="1100"/>
          </a:p>
        </p:txBody>
      </p:sp>
      <p:sp>
        <p:nvSpPr>
          <p:cNvPr id="65" name="Google Shape;65;p14"/>
          <p:cNvSpPr txBox="1"/>
          <p:nvPr/>
        </p:nvSpPr>
        <p:spPr>
          <a:xfrm>
            <a:off x="427300" y="3978050"/>
            <a:ext cx="1821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800"/>
              <a:t>Diagram:  A. Potylitsyn, </a:t>
            </a:r>
            <a:endParaRPr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l" sz="800"/>
              <a:t>Russ Phys J</a:t>
            </a:r>
            <a:r>
              <a:rPr lang="pl" sz="800"/>
              <a:t> 62, 2187–2193</a:t>
            </a:r>
            <a:endParaRPr sz="800"/>
          </a:p>
        </p:txBody>
      </p:sp>
      <p:sp>
        <p:nvSpPr>
          <p:cNvPr id="66" name="Google Shape;66;p14"/>
          <p:cNvSpPr txBox="1"/>
          <p:nvPr/>
        </p:nvSpPr>
        <p:spPr>
          <a:xfrm>
            <a:off x="427300" y="4578025"/>
            <a:ext cx="8354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/>
              <a:t>1 </a:t>
            </a:r>
            <a:r>
              <a:rPr lang="pl" sz="700"/>
              <a:t>B.M. </a:t>
            </a:r>
            <a:r>
              <a:rPr lang="pl" sz="700"/>
              <a:t>Bolotovskii, Sov. Phys. Usp. 4 781 (1962).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/>
              <a:t>2 Z. Ulrich,. Physik 194, 180–192 (1966).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/>
              <a:t>3. H. A. Olsen and H. Kolbenstvedt, Phys. Rev. A, vol. 21, Jun 1980.</a:t>
            </a:r>
            <a:endParaRPr sz="700"/>
          </a:p>
        </p:txBody>
      </p:sp>
      <p:sp>
        <p:nvSpPr>
          <p:cNvPr id="67" name="Google Shape;67;p14"/>
          <p:cNvSpPr txBox="1"/>
          <p:nvPr/>
        </p:nvSpPr>
        <p:spPr>
          <a:xfrm>
            <a:off x="5456500" y="4578025"/>
            <a:ext cx="835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/>
              <a:t>4. </a:t>
            </a:r>
            <a:r>
              <a:rPr lang="pl" sz="700">
                <a:solidFill>
                  <a:schemeClr val="dk1"/>
                </a:solidFill>
              </a:rPr>
              <a:t>D. V. </a:t>
            </a:r>
            <a:r>
              <a:rPr lang="pl" sz="700"/>
              <a:t>Karlovets, A. Potylitsyn, Jetp Lett. 90, 326 (2009).</a:t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/>
              <a:t>5.  </a:t>
            </a:r>
            <a:r>
              <a:rPr lang="pl" sz="700">
                <a:solidFill>
                  <a:schemeClr val="dk1"/>
                </a:solidFill>
              </a:rPr>
              <a:t>D. V. Karlovets, Jetp 113, 27 (2011)</a:t>
            </a:r>
            <a:endParaRPr sz="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Spectral distribution of ChDR (              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 h = 1 cm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 γ ≈ 392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 eps = 2.1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94400" y="1828423"/>
            <a:ext cx="5021998" cy="2824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" name="Google Shape;75;p15"/>
          <p:cNvCxnSpPr/>
          <p:nvPr/>
        </p:nvCxnSpPr>
        <p:spPr>
          <a:xfrm flipH="1">
            <a:off x="6942900" y="2681275"/>
            <a:ext cx="906000" cy="42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6" name="Google Shape;76;p15"/>
          <p:cNvSpPr txBox="1"/>
          <p:nvPr/>
        </p:nvSpPr>
        <p:spPr>
          <a:xfrm>
            <a:off x="3962400" y="1199625"/>
            <a:ext cx="90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freq ≈ c/h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(λ</a:t>
            </a:r>
            <a:r>
              <a:rPr lang="pl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≈h</a:t>
            </a: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7488325" y="2052475"/>
            <a:ext cx="999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freq ≈ </a:t>
            </a: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γc/h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(λ≈h/γ)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4257" y="496262"/>
            <a:ext cx="1277230" cy="470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0375" y="3454025"/>
            <a:ext cx="1491725" cy="7991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" name="Google Shape;80;p15"/>
          <p:cNvCxnSpPr/>
          <p:nvPr/>
        </p:nvCxnSpPr>
        <p:spPr>
          <a:xfrm>
            <a:off x="4436825" y="1774325"/>
            <a:ext cx="806700" cy="81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94400" y="1828425"/>
            <a:ext cx="6083651" cy="282487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Spectral distribution of ChDR (               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 h = 1 cm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 γ ≈ 88000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 eps = 2.1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cxnSp>
        <p:nvCxnSpPr>
          <p:cNvPr id="88" name="Google Shape;88;p16"/>
          <p:cNvCxnSpPr>
            <a:stCxn id="89" idx="2"/>
          </p:cNvCxnSpPr>
          <p:nvPr/>
        </p:nvCxnSpPr>
        <p:spPr>
          <a:xfrm flipH="1">
            <a:off x="7542125" y="1828425"/>
            <a:ext cx="52800" cy="90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0" name="Google Shape;90;p16"/>
          <p:cNvCxnSpPr/>
          <p:nvPr/>
        </p:nvCxnSpPr>
        <p:spPr>
          <a:xfrm>
            <a:off x="4436825" y="1774325"/>
            <a:ext cx="806700" cy="81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91" name="Google Shape;9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375" y="3454025"/>
            <a:ext cx="1491725" cy="79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11664" y="501200"/>
            <a:ext cx="1373835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 txBox="1"/>
          <p:nvPr/>
        </p:nvSpPr>
        <p:spPr>
          <a:xfrm>
            <a:off x="3962400" y="1199625"/>
            <a:ext cx="90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freq ≈ c/h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(λ</a:t>
            </a:r>
            <a:r>
              <a:rPr lang="pl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≈h</a:t>
            </a: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7107325" y="1290475"/>
            <a:ext cx="999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freq ≈ </a:t>
            </a: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γc/h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(λ≈h/γ)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Proposed experimental verification at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 													h = 1 cm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5943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γ ≈ 392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5943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eps = 2.1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5943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l">
                <a:latin typeface="Times New Roman"/>
                <a:ea typeface="Times New Roman"/>
                <a:cs typeface="Times New Roman"/>
                <a:sym typeface="Times New Roman"/>
              </a:rPr>
              <a:t>freq = 36 GHz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4069" y="496262"/>
            <a:ext cx="1277230" cy="470238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pic>
        <p:nvPicPr>
          <p:cNvPr id="102" name="Google Shape;102;p17"/>
          <p:cNvPicPr preferRelativeResize="0"/>
          <p:nvPr/>
        </p:nvPicPr>
        <p:blipFill rotWithShape="1">
          <a:blip r:embed="rId4">
            <a:alphaModFix/>
          </a:blip>
          <a:srcRect b="0" l="0" r="35157" t="0"/>
          <a:stretch/>
        </p:blipFill>
        <p:spPr>
          <a:xfrm>
            <a:off x="939450" y="1735175"/>
            <a:ext cx="4884623" cy="282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75025" y="3460700"/>
            <a:ext cx="1491724" cy="79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Proposed experimental verification at </a:t>
            </a:r>
            <a:endParaRPr/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4069" y="496262"/>
            <a:ext cx="1277230" cy="47023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pic>
        <p:nvPicPr>
          <p:cNvPr id="111" name="Google Shape;111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9450" y="1735175"/>
            <a:ext cx="7533000" cy="282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9"/>
          <p:cNvPicPr preferRelativeResize="0"/>
          <p:nvPr/>
        </p:nvPicPr>
        <p:blipFill rotWithShape="1">
          <a:blip r:embed="rId3">
            <a:alphaModFix/>
          </a:blip>
          <a:srcRect b="49065" l="7977" r="50755" t="7389"/>
          <a:stretch/>
        </p:blipFill>
        <p:spPr>
          <a:xfrm>
            <a:off x="2609850" y="3077275"/>
            <a:ext cx="3647626" cy="196854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Radiator</a:t>
            </a:r>
            <a:endParaRPr/>
          </a:p>
        </p:txBody>
      </p:sp>
      <p:pic>
        <p:nvPicPr>
          <p:cNvPr id="118" name="Google Shape;11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60125" y="564025"/>
            <a:ext cx="1727973" cy="2163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69625" y="564025"/>
            <a:ext cx="1727973" cy="2163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50624" y="564037"/>
            <a:ext cx="1727973" cy="21631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1" name="Google Shape;121;p19"/>
          <p:cNvCxnSpPr/>
          <p:nvPr/>
        </p:nvCxnSpPr>
        <p:spPr>
          <a:xfrm flipH="1">
            <a:off x="5630975" y="1288950"/>
            <a:ext cx="59100" cy="466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22" name="Google Shape;122;p19"/>
          <p:cNvSpPr txBox="1"/>
          <p:nvPr/>
        </p:nvSpPr>
        <p:spPr>
          <a:xfrm>
            <a:off x="5026513" y="908025"/>
            <a:ext cx="134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000">
                <a:solidFill>
                  <a:srgbClr val="FF0000"/>
                </a:solidFill>
              </a:rPr>
              <a:t>extra cut here</a:t>
            </a:r>
            <a:endParaRPr sz="1000">
              <a:solidFill>
                <a:srgbClr val="FF0000"/>
              </a:solidFill>
            </a:endParaRPr>
          </a:p>
        </p:txBody>
      </p:sp>
      <p:sp>
        <p:nvSpPr>
          <p:cNvPr id="123" name="Google Shape;123;p19"/>
          <p:cNvSpPr txBox="1"/>
          <p:nvPr>
            <p:ph idx="1" type="body"/>
          </p:nvPr>
        </p:nvSpPr>
        <p:spPr>
          <a:xfrm>
            <a:off x="10425" y="1152475"/>
            <a:ext cx="8745600" cy="38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</a:rPr>
              <a:t>PTFE rod</a:t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</a:rPr>
              <a:t>10 cm diameter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</a:rPr>
              <a:t>10 cm length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</a:rPr>
              <a:t>cut at 45 degree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dk1"/>
                </a:solidFill>
              </a:rPr>
              <a:t> 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dk1"/>
                </a:solidFill>
              </a:rPr>
              <a:t> Transverse size sufficient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dk1"/>
                </a:solidFill>
              </a:rPr>
              <a:t>according</a:t>
            </a:r>
            <a:r>
              <a:rPr lang="pl" sz="1600">
                <a:solidFill>
                  <a:schemeClr val="dk1"/>
                </a:solidFill>
              </a:rPr>
              <a:t> to stationary ChDR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1600">
                <a:solidFill>
                  <a:schemeClr val="dk1"/>
                </a:solidFill>
              </a:rPr>
              <a:t>             simulation 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124" name="Google Shape;124;p19"/>
          <p:cNvPicPr preferRelativeResize="0"/>
          <p:nvPr/>
        </p:nvPicPr>
        <p:blipFill rotWithShape="1">
          <a:blip r:embed="rId3">
            <a:alphaModFix/>
          </a:blip>
          <a:srcRect b="4224" l="51266" r="10175" t="50596"/>
          <a:stretch/>
        </p:blipFill>
        <p:spPr>
          <a:xfrm>
            <a:off x="5598325" y="3125600"/>
            <a:ext cx="3408226" cy="2042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7">
            <a:alphaModFix/>
          </a:blip>
          <a:srcRect b="0" l="0" r="5383" t="0"/>
          <a:stretch/>
        </p:blipFill>
        <p:spPr>
          <a:xfrm>
            <a:off x="295775" y="1525750"/>
            <a:ext cx="1904550" cy="50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idx="1" type="body"/>
          </p:nvPr>
        </p:nvSpPr>
        <p:spPr>
          <a:xfrm>
            <a:off x="-75" y="1284275"/>
            <a:ext cx="3896400" cy="36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</a:rPr>
              <a:t>Aluminium shielding of radiator and measurement system,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</a:rPr>
              <a:t>Setup placed on a movable horizontal motor, approx. 1-10 cm impact parameter range</a:t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</a:rPr>
              <a:t>In-air Cherenkov radiation contributes only for impact parameters less than 2 cm, as:</a:t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1600">
                <a:solidFill>
                  <a:schemeClr val="dk1"/>
                </a:solidFill>
              </a:rPr>
              <a:t>                                          .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132" name="Google Shape;132;p20"/>
          <p:cNvPicPr preferRelativeResize="0"/>
          <p:nvPr/>
        </p:nvPicPr>
        <p:blipFill rotWithShape="1">
          <a:blip r:embed="rId3">
            <a:alphaModFix/>
          </a:blip>
          <a:srcRect b="0" l="0" r="85355" t="0"/>
          <a:stretch/>
        </p:blipFill>
        <p:spPr>
          <a:xfrm>
            <a:off x="904900" y="4320100"/>
            <a:ext cx="834249" cy="62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/>
          <p:cNvPicPr preferRelativeResize="0"/>
          <p:nvPr/>
        </p:nvPicPr>
        <p:blipFill rotWithShape="1">
          <a:blip r:embed="rId3">
            <a:alphaModFix/>
          </a:blip>
          <a:srcRect b="0" l="40841" r="46878" t="0"/>
          <a:stretch/>
        </p:blipFill>
        <p:spPr>
          <a:xfrm>
            <a:off x="1739150" y="4320100"/>
            <a:ext cx="699550" cy="62275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Experimental setup</a:t>
            </a:r>
            <a:endParaRPr/>
          </a:p>
        </p:txBody>
      </p:sp>
      <p:pic>
        <p:nvPicPr>
          <p:cNvPr id="135" name="Google Shape;135;p20"/>
          <p:cNvPicPr preferRelativeResize="0"/>
          <p:nvPr/>
        </p:nvPicPr>
        <p:blipFill rotWithShape="1">
          <a:blip r:embed="rId4">
            <a:alphaModFix/>
          </a:blip>
          <a:srcRect b="2794" l="0" r="0" t="2794"/>
          <a:stretch/>
        </p:blipFill>
        <p:spPr>
          <a:xfrm>
            <a:off x="3896236" y="1000075"/>
            <a:ext cx="5012265" cy="35492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6" name="Google Shape;136;p20"/>
          <p:cNvCxnSpPr/>
          <p:nvPr/>
        </p:nvCxnSpPr>
        <p:spPr>
          <a:xfrm flipH="1" rot="10800000">
            <a:off x="4988000" y="2536350"/>
            <a:ext cx="3053100" cy="354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7" name="Google Shape;137;p20"/>
          <p:cNvCxnSpPr/>
          <p:nvPr/>
        </p:nvCxnSpPr>
        <p:spPr>
          <a:xfrm rot="10800000">
            <a:off x="5170350" y="1685650"/>
            <a:ext cx="213000" cy="8328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138" name="Google Shape;138;p20"/>
          <p:cNvSpPr txBox="1"/>
          <p:nvPr/>
        </p:nvSpPr>
        <p:spPr>
          <a:xfrm>
            <a:off x="6291250" y="2161250"/>
            <a:ext cx="81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rgbClr val="0000FF"/>
                </a:solidFill>
              </a:rPr>
              <a:t>e</a:t>
            </a:r>
            <a:r>
              <a:rPr b="1" baseline="30000" lang="pl" sz="1800">
                <a:solidFill>
                  <a:srgbClr val="0000FF"/>
                </a:solidFill>
              </a:rPr>
              <a:t>-</a:t>
            </a:r>
            <a:endParaRPr b="1" baseline="30000" sz="1800">
              <a:solidFill>
                <a:srgbClr val="0000FF"/>
              </a:solidFill>
            </a:endParaRPr>
          </a:p>
        </p:txBody>
      </p:sp>
      <p:sp>
        <p:nvSpPr>
          <p:cNvPr id="139" name="Google Shape;13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cxnSp>
        <p:nvCxnSpPr>
          <p:cNvPr id="140" name="Google Shape;140;p20"/>
          <p:cNvCxnSpPr/>
          <p:nvPr/>
        </p:nvCxnSpPr>
        <p:spPr>
          <a:xfrm rot="10800000">
            <a:off x="5170350" y="1685650"/>
            <a:ext cx="213000" cy="8328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141" name="Google Shape;141;p20"/>
          <p:cNvSpPr txBox="1"/>
          <p:nvPr/>
        </p:nvSpPr>
        <p:spPr>
          <a:xfrm>
            <a:off x="4792175" y="1362800"/>
            <a:ext cx="81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rgbClr val="0000FF"/>
                </a:solidFill>
              </a:rPr>
              <a:t>Beam</a:t>
            </a:r>
            <a:endParaRPr b="1"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1"/>
          <p:cNvPicPr preferRelativeResize="0"/>
          <p:nvPr/>
        </p:nvPicPr>
        <p:blipFill rotWithShape="1">
          <a:blip r:embed="rId3">
            <a:alphaModFix/>
          </a:blip>
          <a:srcRect b="32388" l="32787" r="12465" t="20616"/>
          <a:stretch/>
        </p:blipFill>
        <p:spPr>
          <a:xfrm>
            <a:off x="3625525" y="2826725"/>
            <a:ext cx="2638252" cy="1698474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Acquisition system</a:t>
            </a:r>
            <a:endParaRPr/>
          </a:p>
        </p:txBody>
      </p:sp>
      <p:sp>
        <p:nvSpPr>
          <p:cNvPr id="148" name="Google Shape;148;p21"/>
          <p:cNvSpPr txBox="1"/>
          <p:nvPr>
            <p:ph idx="1" type="body"/>
          </p:nvPr>
        </p:nvSpPr>
        <p:spPr>
          <a:xfrm>
            <a:off x="-75" y="1284275"/>
            <a:ext cx="3390600" cy="36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</a:rPr>
              <a:t>Horn antenna with 36 (30) GHz band-pass filter,</a:t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</a:rPr>
              <a:t>W28 waveguide network, attenuation independent on the setup position</a:t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</a:rPr>
              <a:t>RF Diode working in linear regime, input power constant due to the attenuator,</a:t>
            </a:r>
            <a:endParaRPr sz="1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</a:rPr>
              <a:t>Signal digitized with  a 4 GHz scope.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149" name="Google Shape;149;p21"/>
          <p:cNvPicPr preferRelativeResize="0"/>
          <p:nvPr/>
        </p:nvPicPr>
        <p:blipFill rotWithShape="1">
          <a:blip r:embed="rId4">
            <a:alphaModFix/>
          </a:blip>
          <a:srcRect b="3855" l="0" r="0" t="0"/>
          <a:stretch/>
        </p:blipFill>
        <p:spPr>
          <a:xfrm>
            <a:off x="3625525" y="881300"/>
            <a:ext cx="2638249" cy="190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33262" y="881299"/>
            <a:ext cx="2730025" cy="3640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