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330" r:id="rId3"/>
    <p:sldId id="309" r:id="rId4"/>
    <p:sldId id="308" r:id="rId5"/>
    <p:sldId id="314" r:id="rId6"/>
    <p:sldId id="313" r:id="rId7"/>
    <p:sldId id="257" r:id="rId8"/>
    <p:sldId id="258" r:id="rId9"/>
    <p:sldId id="259" r:id="rId10"/>
    <p:sldId id="322" r:id="rId11"/>
    <p:sldId id="323" r:id="rId12"/>
    <p:sldId id="320" r:id="rId13"/>
    <p:sldId id="325" r:id="rId14"/>
    <p:sldId id="278" r:id="rId15"/>
    <p:sldId id="326" r:id="rId16"/>
    <p:sldId id="261" r:id="rId17"/>
    <p:sldId id="324" r:id="rId18"/>
    <p:sldId id="265" r:id="rId19"/>
    <p:sldId id="316" r:id="rId20"/>
    <p:sldId id="327" r:id="rId21"/>
    <p:sldId id="268" r:id="rId22"/>
    <p:sldId id="269" r:id="rId23"/>
    <p:sldId id="264" r:id="rId24"/>
    <p:sldId id="262" r:id="rId25"/>
    <p:sldId id="263" r:id="rId26"/>
    <p:sldId id="270" r:id="rId27"/>
    <p:sldId id="271" r:id="rId28"/>
    <p:sldId id="272" r:id="rId29"/>
    <p:sldId id="328" r:id="rId30"/>
    <p:sldId id="329" r:id="rId31"/>
    <p:sldId id="312" r:id="rId32"/>
    <p:sldId id="319" r:id="rId33"/>
    <p:sldId id="321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FA8117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8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624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65B86-9FB2-6D50-C3BC-07975F9631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AB19F3-35F9-2B64-0C1B-93F9DB49F4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B7C56-33ED-5E60-1B17-493D5C1D3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D6F2-AB10-4A1A-8018-48B6306D966A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B2FBE-22B2-86C4-2C08-3EB1362AA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94026C-F382-BBBA-90A2-2625D6402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897E-929E-44D6-B925-17393E61C8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088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AE6CB-834A-39B5-DF3D-68BC6DCD3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36DA1B-B2B7-5D64-BC9E-67BA21114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ADF7E-BC55-2FED-220A-56304E43B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D6F2-AB10-4A1A-8018-48B6306D966A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81C91-570F-BC6C-B428-147D7C0F8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CB7CC-3921-C378-8BF5-ED4324BA7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897E-929E-44D6-B925-17393E61C8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814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21F45E-15AE-FF63-E3B7-168C73A2C0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1E2546-4B66-DB80-DA33-E15BAA1EFA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9C5DB-576C-CF61-EECA-345CDA5B7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D6F2-AB10-4A1A-8018-48B6306D966A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78DDA-DC76-0FD3-17AF-E1E3FBB5C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7B063-C531-A8BA-ABE7-72C296838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897E-929E-44D6-B925-17393E61C8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1360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85866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0355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5741" y="1107340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2" y="128036"/>
            <a:ext cx="598619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941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8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7037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1809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65126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5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600" cy="655635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90" y="2420939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2" y="2420939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078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D41BC-E64A-D372-E6F3-23677CF6A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06A1E-8AB4-30E3-8A5C-99AC20B2E6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B62342-32E5-F360-1716-D3078C193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D6F2-AB10-4A1A-8018-48B6306D966A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129B96-FAF5-8621-C835-832D9D7D2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8DA1D-998D-2DB7-1419-E13DA14F3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897E-929E-44D6-B925-17393E61C8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584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6B4A5-C335-BC17-01B3-0659DBCBC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243354-0C0F-D5C2-086E-E10953938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416BD-5620-9511-DEAB-BC615A737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D6F2-AB10-4A1A-8018-48B6306D966A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CD276-0160-82B4-D3B0-F3BD5F0BD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B38C24-7B07-83C9-FAA7-78C20C436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897E-929E-44D6-B925-17393E61C8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767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A7A63-0058-27E9-F62E-E9DCF0095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E9041-F9D9-37F6-5C2A-6F8630AABF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0FC7A8-96A4-E3A6-3ED8-62D6839C6B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E1C73C-BF92-643A-E53D-632435F8F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D6F2-AB10-4A1A-8018-48B6306D966A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5AAA37-3F50-BAB9-537E-3414C3E07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3E6B1-8DCE-F2B8-B0CA-28E0ADAF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897E-929E-44D6-B925-17393E61C8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78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52718-608B-C678-91C7-6279D85B7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E13983-9338-8B7F-D5FD-FD30E925D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8BA527-BA56-E505-9CD2-EFF2306DFF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9588F-9821-A096-A757-E733061ABF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2C6A5A-ECF5-E562-3482-31B6B54DF4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11AF71-0C96-2720-592F-455BDCD4A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D6F2-AB10-4A1A-8018-48B6306D966A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738D84-B2D7-DB6C-FAEA-CB499360B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526DD2-549E-6A47-190B-F7B8000A0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897E-929E-44D6-B925-17393E61C8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25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B007E-AC50-9B27-DE9E-E961BDB63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3A064E-CF99-60BE-C5F6-EAF83BAC2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D6F2-AB10-4A1A-8018-48B6306D966A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CF6C6A-B3DF-67A6-4CCA-605E638C8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436FB6-B0AB-02DB-90E9-83F7DE39E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897E-929E-44D6-B925-17393E61C8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81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266B9C-45FE-5D3E-9BFA-4A8856A09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D6F2-AB10-4A1A-8018-48B6306D966A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5195B9-39BE-921D-95EE-2A274A362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CBEBD9-A082-C5ED-16E7-FD4D049CB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897E-929E-44D6-B925-17393E61C8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600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6B5E2-49B7-371E-0FA3-44E43A5D9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C0D4E-E4CE-48E9-39C5-EE8EB7BD3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148B71-E53E-F624-FCC2-B70544666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DCAEB9-6F47-D1DC-C559-B62242D37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D6F2-AB10-4A1A-8018-48B6306D966A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69E442-36ED-828E-065D-D8BF7B415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B86354-499B-E239-3118-4484D7B13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897E-929E-44D6-B925-17393E61C8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554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0FCE1-22CD-601C-1485-AA2DAA62A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6D7F81-E273-24E9-DAB5-7C0B4C4BA4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A99A57-E742-250E-9F57-F4EB254815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BA3793-D188-A7CD-5B09-5BCFADF7F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D6F2-AB10-4A1A-8018-48B6306D966A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B1C6B3-CC41-235C-44E5-BDA128CCB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C87732-42A7-E1AF-00A9-FB0B74A64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897E-929E-44D6-B925-17393E61C8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64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44448E-F0E9-0B31-F67E-9580C68C9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B2422-C363-14E5-A62C-36970B200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CE24EC-68DE-5543-AB75-E3B01F8CA7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DD6F2-AB10-4A1A-8018-48B6306D966A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F4037-528C-BD2C-BADE-3554641428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E4433-22BE-A77B-020B-A5A99F1EBA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0897E-929E-44D6-B925-17393E61C8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996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545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8.png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0.png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GB" cap="none" dirty="0"/>
            </a:br>
            <a:r>
              <a:rPr lang="en-GB" cap="none" dirty="0"/>
              <a:t>Coherent Cherenkov</a:t>
            </a:r>
            <a:br>
              <a:rPr lang="en-GB" cap="none" dirty="0"/>
            </a:br>
            <a:r>
              <a:rPr lang="en-GB" cap="none" dirty="0"/>
              <a:t>diffraction radiation studies</a:t>
            </a:r>
            <a:br>
              <a:rPr lang="en-GB" cap="none" dirty="0"/>
            </a:br>
            <a:r>
              <a:rPr lang="en-GB" cap="none" dirty="0"/>
              <a:t>at CLEAR</a:t>
            </a:r>
            <a:endParaRPr lang="en-US" cap="none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Preliminary </a:t>
            </a:r>
            <a:r>
              <a:rPr lang="fr-CH" dirty="0" err="1"/>
              <a:t>results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the </a:t>
            </a:r>
            <a:r>
              <a:rPr lang="fr-CH" dirty="0" err="1"/>
              <a:t>KAPTEOS</a:t>
            </a:r>
            <a:endParaRPr lang="fr-CH" dirty="0"/>
          </a:p>
          <a:p>
            <a:r>
              <a:rPr lang="fr-CH" dirty="0" err="1"/>
              <a:t>measurement</a:t>
            </a:r>
            <a:r>
              <a:rPr lang="fr-CH" dirty="0"/>
              <a:t> </a:t>
            </a:r>
            <a:r>
              <a:rPr lang="fr-CH" dirty="0" err="1"/>
              <a:t>campaign</a:t>
            </a:r>
            <a:r>
              <a:rPr lang="fr-CH" dirty="0"/>
              <a:t> 3.-7. </a:t>
            </a:r>
            <a:r>
              <a:rPr lang="fr-CH" dirty="0" err="1"/>
              <a:t>October</a:t>
            </a:r>
            <a:endParaRPr lang="en-GB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116660"/>
            <a:ext cx="385972" cy="226761"/>
          </a:xfrm>
        </p:spPr>
        <p:txBody>
          <a:bodyPr/>
          <a:lstStyle/>
          <a:p>
            <a:pPr defTabSz="914280"/>
            <a:fld id="{88A1DFE4-5FC5-43BD-BB7E-75EAD82B965F}" type="slidenum">
              <a:rPr lang="de-AT">
                <a:solidFill>
                  <a:srgbClr val="FFFFFF"/>
                </a:solidFill>
                <a:latin typeface="Arial"/>
              </a:rPr>
              <a:pPr defTabSz="914280"/>
              <a:t>1</a:t>
            </a:fld>
            <a:endParaRPr lang="de-AT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5106192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914280">
              <a:lnSpc>
                <a:spcPts val="1651"/>
              </a:lnSpc>
            </a:pPr>
            <a:r>
              <a:rPr lang="en-US" sz="1200" dirty="0">
                <a:solidFill>
                  <a:srgbClr val="FFFFFF"/>
                </a:solidFill>
                <a:latin typeface="Arial"/>
              </a:rPr>
              <a:t>Andreas Schlögelhofer</a:t>
            </a: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0A4094CD-5297-4892-821C-7C1BB6E918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565" y="116659"/>
            <a:ext cx="264000" cy="264000"/>
          </a:xfrm>
          <a:prstGeom prst="rect">
            <a:avLst/>
          </a:prstGeom>
        </p:spPr>
      </p:pic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14565EC7-D0C6-483E-90D9-1EA38FEDBA9D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4136" y="116659"/>
            <a:ext cx="264472" cy="2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887FC-EE5D-A876-D47C-ED538E8CE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Bandwidth </a:t>
            </a:r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considerations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Chart, scatter chart&#10;&#10;Description automatically generated">
            <a:extLst>
              <a:ext uri="{FF2B5EF4-FFF2-40B4-BE49-F238E27FC236}">
                <a16:creationId xmlns:a16="http://schemas.microsoft.com/office/drawing/2014/main" id="{9985110E-9387-E4C5-E163-E4F88988D3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639" y="1452875"/>
            <a:ext cx="3360000" cy="2520000"/>
          </a:xfrm>
          <a:prstGeom prst="rect">
            <a:avLst/>
          </a:prstGeom>
        </p:spPr>
      </p:pic>
      <p:pic>
        <p:nvPicPr>
          <p:cNvPr id="20" name="Picture 19" descr="Chart, line chart&#10;&#10;Description automatically generated">
            <a:extLst>
              <a:ext uri="{FF2B5EF4-FFF2-40B4-BE49-F238E27FC236}">
                <a16:creationId xmlns:a16="http://schemas.microsoft.com/office/drawing/2014/main" id="{335F65B6-CDC4-AC05-F00B-FA31ABB133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639" y="3972875"/>
            <a:ext cx="3359999" cy="252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9327149-1454-F7BC-7A6E-382FD8AF66A7}"/>
              </a:ext>
            </a:extLst>
          </p:cNvPr>
          <p:cNvSpPr txBox="1"/>
          <p:nvPr/>
        </p:nvSpPr>
        <p:spPr>
          <a:xfrm>
            <a:off x="4714209" y="1974211"/>
            <a:ext cx="260386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1" dirty="0"/>
              <a:t>Bandwidth</a:t>
            </a:r>
          </a:p>
          <a:p>
            <a:endParaRPr lang="de-CH" dirty="0"/>
          </a:p>
          <a:p>
            <a:r>
              <a:rPr lang="de-CH" dirty="0"/>
              <a:t>with FWHM = 11.8 ps</a:t>
            </a:r>
          </a:p>
          <a:p>
            <a:endParaRPr lang="de-CH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factor 4.0</a:t>
            </a:r>
            <a:endParaRPr lang="de-CH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47D2CA-05AE-5F02-0788-07A5DC7CB640}"/>
              </a:ext>
            </a:extLst>
          </p:cNvPr>
          <p:cNvSpPr txBox="1"/>
          <p:nvPr/>
        </p:nvSpPr>
        <p:spPr>
          <a:xfrm>
            <a:off x="4714208" y="4494211"/>
            <a:ext cx="260386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1" dirty="0"/>
              <a:t>Jitter</a:t>
            </a:r>
          </a:p>
          <a:p>
            <a:endParaRPr lang="de-CH" dirty="0"/>
          </a:p>
          <a:p>
            <a:r>
              <a:rPr lang="de-CH" dirty="0"/>
              <a:t>with FWHM = 58 ps</a:t>
            </a:r>
          </a:p>
          <a:p>
            <a:endParaRPr lang="de-CH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factor 2.26</a:t>
            </a:r>
            <a:endParaRPr lang="de-CH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F178E9-84E1-A34B-FE4A-FC0EADE454BE}"/>
              </a:ext>
            </a:extLst>
          </p:cNvPr>
          <p:cNvSpPr txBox="1"/>
          <p:nvPr/>
        </p:nvSpPr>
        <p:spPr>
          <a:xfrm>
            <a:off x="8332620" y="4494211"/>
            <a:ext cx="26038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1" dirty="0"/>
              <a:t>In total</a:t>
            </a:r>
          </a:p>
          <a:p>
            <a:endParaRPr lang="de-CH" b="1" dirty="0"/>
          </a:p>
          <a:p>
            <a:r>
              <a:rPr lang="de-CH" b="1" dirty="0">
                <a:sym typeface="Wingdings" panose="05000000000000000000" pitchFamily="2" charset="2"/>
              </a:rPr>
              <a:t> roughly factor 9</a:t>
            </a:r>
          </a:p>
          <a:p>
            <a:r>
              <a:rPr lang="de-CH" b="1" dirty="0">
                <a:sym typeface="Wingdings" panose="05000000000000000000" pitchFamily="2" charset="2"/>
              </a:rPr>
              <a:t> overestimate by 20 %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96193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487E1-9B05-74AF-0AE7-EA445336C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23804"/>
            <a:ext cx="11139237" cy="1325563"/>
          </a:xfrm>
        </p:spPr>
        <p:txBody>
          <a:bodyPr>
            <a:normAutofit/>
          </a:bodyPr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«Single pulse response»</a:t>
            </a:r>
            <a:b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9C099D13-3055-522A-BA32-75883863A0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34" y="2439000"/>
            <a:ext cx="4950001" cy="1980000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DED5A5DF-1C41-6E9D-137B-FCF44B304F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33" y="4419000"/>
            <a:ext cx="4950001" cy="1980000"/>
          </a:xfrm>
          <a:prstGeom prst="rect">
            <a:avLst/>
          </a:prstGeom>
        </p:spPr>
      </p:pic>
      <p:pic>
        <p:nvPicPr>
          <p:cNvPr id="16" name="Picture 15" descr="A screenshot of a graph&#10;&#10;Description automatically generated with medium confidence">
            <a:extLst>
              <a:ext uri="{FF2B5EF4-FFF2-40B4-BE49-F238E27FC236}">
                <a16:creationId xmlns:a16="http://schemas.microsoft.com/office/drawing/2014/main" id="{A86B9279-4AB8-4CCB-2C5A-05F12B8D65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800" y="2439000"/>
            <a:ext cx="4950000" cy="1980000"/>
          </a:xfrm>
          <a:prstGeom prst="rect">
            <a:avLst/>
          </a:prstGeom>
        </p:spPr>
      </p:pic>
      <p:pic>
        <p:nvPicPr>
          <p:cNvPr id="17" name="Picture 16" descr="Graphical user interface, chart, application&#10;&#10;Description automatically generated">
            <a:extLst>
              <a:ext uri="{FF2B5EF4-FFF2-40B4-BE49-F238E27FC236}">
                <a16:creationId xmlns:a16="http://schemas.microsoft.com/office/drawing/2014/main" id="{39D6BC5F-BDE0-3493-2C0B-F8C9C9467F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867" y="4419000"/>
            <a:ext cx="4950000" cy="198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D46DCF6-6F5A-5346-77CE-F960DB63778F}"/>
              </a:ext>
            </a:extLst>
          </p:cNvPr>
          <p:cNvSpPr txBox="1"/>
          <p:nvPr/>
        </p:nvSpPr>
        <p:spPr>
          <a:xfrm>
            <a:off x="7044488" y="1977251"/>
            <a:ext cx="383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ChDR pulse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82AD53-0F3E-74EC-A0C0-9B6D9911B176}"/>
              </a:ext>
            </a:extLst>
          </p:cNvPr>
          <p:cNvSpPr txBox="1"/>
          <p:nvPr/>
        </p:nvSpPr>
        <p:spPr>
          <a:xfrm>
            <a:off x="1656346" y="1977251"/>
            <a:ext cx="383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Direct beam field (expected 58 ps)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09C5392-792B-90C2-16E6-AC10550862E0}"/>
              </a:ext>
            </a:extLst>
          </p:cNvPr>
          <p:cNvCxnSpPr>
            <a:cxnSpLocks/>
          </p:cNvCxnSpPr>
          <p:nvPr/>
        </p:nvCxnSpPr>
        <p:spPr>
          <a:xfrm>
            <a:off x="7654758" y="2857500"/>
            <a:ext cx="0" cy="452635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C7C02BA-B8B2-69D3-8EEB-0E18EC67B2E7}"/>
              </a:ext>
            </a:extLst>
          </p:cNvPr>
          <p:cNvCxnSpPr>
            <a:cxnSpLocks/>
          </p:cNvCxnSpPr>
          <p:nvPr/>
        </p:nvCxnSpPr>
        <p:spPr>
          <a:xfrm>
            <a:off x="3024606" y="3083817"/>
            <a:ext cx="0" cy="439753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721268B-734C-EA5E-D075-AF9BD1337AB5}"/>
              </a:ext>
            </a:extLst>
          </p:cNvPr>
          <p:cNvSpPr txBox="1"/>
          <p:nvPr/>
        </p:nvSpPr>
        <p:spPr>
          <a:xfrm>
            <a:off x="7251888" y="2654794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>
                <a:solidFill>
                  <a:srgbClr val="C00000"/>
                </a:solidFill>
              </a:rPr>
              <a:t>10 GHz</a:t>
            </a:r>
            <a:endParaRPr lang="en-GB" sz="1000" dirty="0">
              <a:solidFill>
                <a:srgbClr val="C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CF1737-DB35-BFD4-253A-4B1539CFD796}"/>
              </a:ext>
            </a:extLst>
          </p:cNvPr>
          <p:cNvSpPr txBox="1"/>
          <p:nvPr/>
        </p:nvSpPr>
        <p:spPr>
          <a:xfrm>
            <a:off x="2628295" y="2892353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>
                <a:solidFill>
                  <a:srgbClr val="C00000"/>
                </a:solidFill>
              </a:rPr>
              <a:t>10 GHz</a:t>
            </a:r>
            <a:endParaRPr lang="en-GB" sz="1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686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487E1-9B05-74AF-0AE7-EA445336C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23804"/>
            <a:ext cx="11139237" cy="1325563"/>
          </a:xfrm>
        </p:spPr>
        <p:txBody>
          <a:bodyPr>
            <a:normAutofit/>
          </a:bodyPr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«Single pulse response»</a:t>
            </a:r>
            <a:br>
              <a:rPr lang="de-CH" dirty="0"/>
            </a:br>
            <a:endParaRPr lang="en-GB" dirty="0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9C099D13-3055-522A-BA32-75883863A0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34" y="2439000"/>
            <a:ext cx="4950001" cy="1980000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DED5A5DF-1C41-6E9D-137B-FCF44B304F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33" y="4419000"/>
            <a:ext cx="4950001" cy="1980000"/>
          </a:xfrm>
          <a:prstGeom prst="rect">
            <a:avLst/>
          </a:prstGeom>
        </p:spPr>
      </p:pic>
      <p:pic>
        <p:nvPicPr>
          <p:cNvPr id="16" name="Picture 15" descr="A screenshot of a graph&#10;&#10;Description automatically generated with medium confidence">
            <a:extLst>
              <a:ext uri="{FF2B5EF4-FFF2-40B4-BE49-F238E27FC236}">
                <a16:creationId xmlns:a16="http://schemas.microsoft.com/office/drawing/2014/main" id="{A86B9279-4AB8-4CCB-2C5A-05F12B8D65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800" y="2439000"/>
            <a:ext cx="4950000" cy="1980000"/>
          </a:xfrm>
          <a:prstGeom prst="rect">
            <a:avLst/>
          </a:prstGeom>
        </p:spPr>
      </p:pic>
      <p:pic>
        <p:nvPicPr>
          <p:cNvPr id="17" name="Picture 16" descr="Graphical user interface, chart, application&#10;&#10;Description automatically generated">
            <a:extLst>
              <a:ext uri="{FF2B5EF4-FFF2-40B4-BE49-F238E27FC236}">
                <a16:creationId xmlns:a16="http://schemas.microsoft.com/office/drawing/2014/main" id="{39D6BC5F-BDE0-3493-2C0B-F8C9C9467F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867" y="4419000"/>
            <a:ext cx="4950000" cy="198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D46DCF6-6F5A-5346-77CE-F960DB63778F}"/>
              </a:ext>
            </a:extLst>
          </p:cNvPr>
          <p:cNvSpPr txBox="1"/>
          <p:nvPr/>
        </p:nvSpPr>
        <p:spPr>
          <a:xfrm>
            <a:off x="7044488" y="1977251"/>
            <a:ext cx="383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ChDR pulse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82AD53-0F3E-74EC-A0C0-9B6D9911B176}"/>
              </a:ext>
            </a:extLst>
          </p:cNvPr>
          <p:cNvSpPr txBox="1"/>
          <p:nvPr/>
        </p:nvSpPr>
        <p:spPr>
          <a:xfrm>
            <a:off x="1656346" y="1977251"/>
            <a:ext cx="383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Direct beam field</a:t>
            </a: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50694476-CC41-9F49-A7DF-4BBD233191CB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046" y="4419000"/>
            <a:ext cx="4950000" cy="19800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2F67C32-3D1C-D485-AC99-7D04DEE9685D}"/>
              </a:ext>
            </a:extLst>
          </p:cNvPr>
          <p:cNvCxnSpPr>
            <a:cxnSpLocks/>
          </p:cNvCxnSpPr>
          <p:nvPr/>
        </p:nvCxnSpPr>
        <p:spPr>
          <a:xfrm flipV="1">
            <a:off x="7608131" y="6188346"/>
            <a:ext cx="0" cy="338757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CF61F00-A127-50FF-73B1-BCB31064EDCE}"/>
              </a:ext>
            </a:extLst>
          </p:cNvPr>
          <p:cNvSpPr txBox="1"/>
          <p:nvPr/>
        </p:nvSpPr>
        <p:spPr>
          <a:xfrm>
            <a:off x="7590713" y="6362107"/>
            <a:ext cx="6543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/>
              <a:t>1.63 GHz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52489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6EFD4001-B85D-AE5B-B9CC-BF7C500A9D7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62" y="4012048"/>
            <a:ext cx="5833379" cy="2167200"/>
          </a:xfrm>
          <a:prstGeom prst="rect">
            <a:avLst/>
          </a:prstGeom>
        </p:spPr>
      </p:pic>
      <p:pic>
        <p:nvPicPr>
          <p:cNvPr id="4" name="Picture 3" descr="Chart, bar chart&#10;&#10;Description automatically generated">
            <a:extLst>
              <a:ext uri="{FF2B5EF4-FFF2-40B4-BE49-F238E27FC236}">
                <a16:creationId xmlns:a16="http://schemas.microsoft.com/office/drawing/2014/main" id="{A16077BD-BA4D-F824-6FE1-7561DEE4745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63" y="4012048"/>
            <a:ext cx="5833379" cy="2167200"/>
          </a:xfrm>
          <a:prstGeom prst="rect">
            <a:avLst/>
          </a:prstGeom>
        </p:spPr>
      </p:pic>
      <p:pic>
        <p:nvPicPr>
          <p:cNvPr id="3" name="Picture 2" descr="A picture containing text, antenna&#10;&#10;Description automatically generated">
            <a:extLst>
              <a:ext uri="{FF2B5EF4-FFF2-40B4-BE49-F238E27FC236}">
                <a16:creationId xmlns:a16="http://schemas.microsoft.com/office/drawing/2014/main" id="{CF8CD123-095C-2494-6FDE-22F699894E2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8" y="1858916"/>
            <a:ext cx="5833379" cy="2167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02B5A3-9E0B-F58F-E19F-7C7359969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 Vacuum TS – long trace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4CA6AF48-493A-E4DE-F217-442D629AE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908558"/>
              </p:ext>
            </p:extLst>
          </p:nvPr>
        </p:nvGraphicFramePr>
        <p:xfrm>
          <a:off x="6188541" y="2820382"/>
          <a:ext cx="5404337" cy="3156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0386">
                  <a:extLst>
                    <a:ext uri="{9D8B030D-6E8A-4147-A177-3AD203B41FA5}">
                      <a16:colId xmlns:a16="http://schemas.microsoft.com/office/drawing/2014/main" val="3751784518"/>
                    </a:ext>
                  </a:extLst>
                </a:gridCol>
                <a:gridCol w="981349">
                  <a:extLst>
                    <a:ext uri="{9D8B030D-6E8A-4147-A177-3AD203B41FA5}">
                      <a16:colId xmlns:a16="http://schemas.microsoft.com/office/drawing/2014/main" val="2463520274"/>
                    </a:ext>
                  </a:extLst>
                </a:gridCol>
                <a:gridCol w="1048042">
                  <a:extLst>
                    <a:ext uri="{9D8B030D-6E8A-4147-A177-3AD203B41FA5}">
                      <a16:colId xmlns:a16="http://schemas.microsoft.com/office/drawing/2014/main" val="141411148"/>
                    </a:ext>
                  </a:extLst>
                </a:gridCol>
                <a:gridCol w="1063263">
                  <a:extLst>
                    <a:ext uri="{9D8B030D-6E8A-4147-A177-3AD203B41FA5}">
                      <a16:colId xmlns:a16="http://schemas.microsoft.com/office/drawing/2014/main" val="1502210792"/>
                    </a:ext>
                  </a:extLst>
                </a:gridCol>
                <a:gridCol w="1131297">
                  <a:extLst>
                    <a:ext uri="{9D8B030D-6E8A-4147-A177-3AD203B41FA5}">
                      <a16:colId xmlns:a16="http://schemas.microsoft.com/office/drawing/2014/main" val="216290510"/>
                    </a:ext>
                  </a:extLst>
                </a:gridCol>
              </a:tblGrid>
              <a:tr h="315631">
                <a:tc>
                  <a:txBody>
                    <a:bodyPr/>
                    <a:lstStyle/>
                    <a:p>
                      <a:pPr algn="l"/>
                      <a:endParaRPr lang="en-GB" sz="11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Time [ns]</a:t>
                      </a:r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endParaRPr lang="en-GB" sz="11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100" dirty="0" err="1"/>
                        <a:t>Wavelength</a:t>
                      </a:r>
                      <a:r>
                        <a:rPr lang="fr-CH" sz="1100" dirty="0"/>
                        <a:t> [cm]</a:t>
                      </a:r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6369556"/>
                  </a:ext>
                </a:extLst>
              </a:tr>
              <a:tr h="315631">
                <a:tc>
                  <a:txBody>
                    <a:bodyPr/>
                    <a:lstStyle/>
                    <a:p>
                      <a:pPr algn="l"/>
                      <a:r>
                        <a:rPr lang="de-CH" sz="1100" b="1" dirty="0">
                          <a:solidFill>
                            <a:schemeClr val="bg1"/>
                          </a:solidFill>
                        </a:rPr>
                        <a:t>Frequency [GHz]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100" dirty="0">
                          <a:solidFill>
                            <a:schemeClr val="bg1"/>
                          </a:solidFill>
                        </a:rPr>
                        <a:t>Vacuum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100" dirty="0">
                          <a:solidFill>
                            <a:schemeClr val="bg1"/>
                          </a:solidFill>
                        </a:rPr>
                        <a:t>Alumina (</a:t>
                      </a:r>
                      <a:r>
                        <a:rPr lang="el-GR" sz="1100" dirty="0">
                          <a:solidFill>
                            <a:schemeClr val="bg1"/>
                          </a:solidFill>
                        </a:rPr>
                        <a:t>ε</a:t>
                      </a:r>
                      <a:r>
                        <a:rPr lang="fr-CH" sz="1100" dirty="0">
                          <a:solidFill>
                            <a:schemeClr val="bg1"/>
                          </a:solidFill>
                        </a:rPr>
                        <a:t>=9)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100" dirty="0">
                          <a:solidFill>
                            <a:schemeClr val="bg1"/>
                          </a:solidFill>
                        </a:rPr>
                        <a:t>Vacuum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100" dirty="0">
                          <a:solidFill>
                            <a:schemeClr val="bg1"/>
                          </a:solidFill>
                        </a:rPr>
                        <a:t>Alumina (</a:t>
                      </a:r>
                      <a:r>
                        <a:rPr lang="el-GR" sz="1100" dirty="0">
                          <a:solidFill>
                            <a:schemeClr val="bg1"/>
                          </a:solidFill>
                        </a:rPr>
                        <a:t>ε</a:t>
                      </a:r>
                      <a:r>
                        <a:rPr lang="fr-CH" sz="1100" dirty="0">
                          <a:solidFill>
                            <a:schemeClr val="bg1"/>
                          </a:solidFill>
                        </a:rPr>
                        <a:t>=9)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186867"/>
                  </a:ext>
                </a:extLst>
              </a:tr>
              <a:tr h="3156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26654806"/>
                  </a:ext>
                </a:extLst>
              </a:tr>
              <a:tr h="3156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25868400"/>
                  </a:ext>
                </a:extLst>
              </a:tr>
              <a:tr h="3156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4782611"/>
                  </a:ext>
                </a:extLst>
              </a:tr>
              <a:tr h="3156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36757110"/>
                  </a:ext>
                </a:extLst>
              </a:tr>
              <a:tr h="3156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58223288"/>
                  </a:ext>
                </a:extLst>
              </a:tr>
              <a:tr h="3156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27528705"/>
                  </a:ext>
                </a:extLst>
              </a:tr>
              <a:tr h="3156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18538337"/>
                  </a:ext>
                </a:extLst>
              </a:tr>
              <a:tr h="3156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89062868"/>
                  </a:ext>
                </a:extLst>
              </a:tr>
            </a:tbl>
          </a:graphicData>
        </a:graphic>
      </p:graphicFrame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FAC4E6FF-5572-51E8-0C79-F20710F612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2560" y="365125"/>
            <a:ext cx="2540318" cy="208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845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D8675-331A-A02F-ED41-210A4A069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 in-air test stand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63BC78F5-255B-2302-1FF2-468E1B52F2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30" y="2020218"/>
            <a:ext cx="6439710" cy="4292092"/>
          </a:xfrm>
          <a:prstGeom prst="rect">
            <a:avLst/>
          </a:prstGeom>
        </p:spPr>
      </p:pic>
      <p:pic>
        <p:nvPicPr>
          <p:cNvPr id="15" name="Picture 14" descr="A picture containing indoor, dirty&#10;&#10;Description automatically generated">
            <a:extLst>
              <a:ext uri="{FF2B5EF4-FFF2-40B4-BE49-F238E27FC236}">
                <a16:creationId xmlns:a16="http://schemas.microsoft.com/office/drawing/2014/main" id="{ED597551-D55D-6E1C-6DAF-06368B5342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532" y="545691"/>
            <a:ext cx="4247537" cy="2831000"/>
          </a:xfrm>
          <a:prstGeom prst="rect">
            <a:avLst/>
          </a:prstGeom>
        </p:spPr>
      </p:pic>
      <p:pic>
        <p:nvPicPr>
          <p:cNvPr id="17" name="Picture 16" descr="A picture containing indoor, projector, engine, miller&#10;&#10;Description automatically generated">
            <a:extLst>
              <a:ext uri="{FF2B5EF4-FFF2-40B4-BE49-F238E27FC236}">
                <a16:creationId xmlns:a16="http://schemas.microsoft.com/office/drawing/2014/main" id="{A92F723B-D3F1-975B-A9F3-F0B6F5F1EE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533" y="3481309"/>
            <a:ext cx="4247537" cy="28310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374D3BA-306B-4076-4D5F-0804E6CE38B1}"/>
              </a:ext>
            </a:extLst>
          </p:cNvPr>
          <p:cNvCxnSpPr>
            <a:cxnSpLocks/>
          </p:cNvCxnSpPr>
          <p:nvPr/>
        </p:nvCxnSpPr>
        <p:spPr>
          <a:xfrm flipV="1">
            <a:off x="5421549" y="2944238"/>
            <a:ext cx="304800" cy="58366"/>
          </a:xfrm>
          <a:prstGeom prst="straightConnector1">
            <a:avLst/>
          </a:prstGeom>
          <a:ln w="38100">
            <a:solidFill>
              <a:srgbClr val="FA8117"/>
            </a:solidFill>
            <a:tailEnd type="triangle"/>
          </a:ln>
          <a:effectLst>
            <a:outerShdw blurRad="50800" dist="38100" dir="5400000" algn="ctr" rotWithShape="0">
              <a:srgbClr val="000000">
                <a:alpha val="99000"/>
              </a:srgb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AC0FD8A-34B1-9AEC-8EAF-F501345D1DA9}"/>
              </a:ext>
            </a:extLst>
          </p:cNvPr>
          <p:cNvCxnSpPr>
            <a:cxnSpLocks/>
          </p:cNvCxnSpPr>
          <p:nvPr/>
        </p:nvCxnSpPr>
        <p:spPr>
          <a:xfrm flipV="1">
            <a:off x="1906621" y="3429000"/>
            <a:ext cx="1031132" cy="183204"/>
          </a:xfrm>
          <a:prstGeom prst="straightConnector1">
            <a:avLst/>
          </a:prstGeom>
          <a:ln w="38100">
            <a:solidFill>
              <a:srgbClr val="FA8117"/>
            </a:solidFill>
            <a:headEnd type="none" w="med" len="med"/>
            <a:tailEnd type="none" w="med" len="med"/>
          </a:ln>
          <a:effectLst>
            <a:outerShdw blurRad="50800" dist="38100" dir="5400000" algn="ctr" rotWithShape="0">
              <a:srgbClr val="000000">
                <a:alpha val="99000"/>
              </a:srgb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1AE6670-F017-8A09-CB4B-234AD53147D3}"/>
              </a:ext>
            </a:extLst>
          </p:cNvPr>
          <p:cNvSpPr txBox="1"/>
          <p:nvPr/>
        </p:nvSpPr>
        <p:spPr bwMode="auto">
          <a:xfrm>
            <a:off x="1228852" y="3225384"/>
            <a:ext cx="7578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A8117"/>
                </a:solidFill>
                <a:latin typeface="LM Roman 10" panose="00000500000000000000" pitchFamily="50" charset="0"/>
              </a:rPr>
              <a:t>beam</a:t>
            </a:r>
            <a:endParaRPr lang="en-GB" sz="1400" dirty="0">
              <a:solidFill>
                <a:srgbClr val="FA8117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E3F77E4-E55D-B7D1-F947-73EB1E90A48C}"/>
              </a:ext>
            </a:extLst>
          </p:cNvPr>
          <p:cNvCxnSpPr>
            <a:cxnSpLocks/>
          </p:cNvCxnSpPr>
          <p:nvPr/>
        </p:nvCxnSpPr>
        <p:spPr>
          <a:xfrm flipH="1">
            <a:off x="4338536" y="3926621"/>
            <a:ext cx="60395" cy="729685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6A2C865-EAA8-96DA-DBE4-23A1CD3C5042}"/>
              </a:ext>
            </a:extLst>
          </p:cNvPr>
          <p:cNvCxnSpPr>
            <a:cxnSpLocks/>
          </p:cNvCxnSpPr>
          <p:nvPr/>
        </p:nvCxnSpPr>
        <p:spPr>
          <a:xfrm flipH="1">
            <a:off x="5071353" y="4694988"/>
            <a:ext cx="442149" cy="403641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516EEBB-4732-BA25-61BC-D6ABC0BFF7B2}"/>
              </a:ext>
            </a:extLst>
          </p:cNvPr>
          <p:cNvCxnSpPr>
            <a:cxnSpLocks/>
          </p:cNvCxnSpPr>
          <p:nvPr/>
        </p:nvCxnSpPr>
        <p:spPr>
          <a:xfrm flipH="1" flipV="1">
            <a:off x="4398931" y="4880259"/>
            <a:ext cx="578336" cy="243534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ircular Arrow 29">
            <a:extLst>
              <a:ext uri="{FF2B5EF4-FFF2-40B4-BE49-F238E27FC236}">
                <a16:creationId xmlns:a16="http://schemas.microsoft.com/office/drawing/2014/main" id="{B3333386-08C5-FE06-E0C5-7F03C0893998}"/>
              </a:ext>
            </a:extLst>
          </p:cNvPr>
          <p:cNvSpPr/>
          <p:nvPr/>
        </p:nvSpPr>
        <p:spPr>
          <a:xfrm rot="18261811">
            <a:off x="3812208" y="3483641"/>
            <a:ext cx="656474" cy="498677"/>
          </a:xfrm>
          <a:prstGeom prst="circularArrow">
            <a:avLst>
              <a:gd name="adj1" fmla="val 8350"/>
              <a:gd name="adj2" fmla="val 1142319"/>
              <a:gd name="adj3" fmla="val 20749804"/>
              <a:gd name="adj4" fmla="val 7842553"/>
              <a:gd name="adj5" fmla="val 1473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C26397E-6080-CCC1-DAB1-8AB93584C425}"/>
              </a:ext>
            </a:extLst>
          </p:cNvPr>
          <p:cNvCxnSpPr>
            <a:cxnSpLocks/>
          </p:cNvCxnSpPr>
          <p:nvPr/>
        </p:nvCxnSpPr>
        <p:spPr>
          <a:xfrm>
            <a:off x="7714033" y="1978510"/>
            <a:ext cx="930614" cy="0"/>
          </a:xfrm>
          <a:prstGeom prst="straightConnector1">
            <a:avLst/>
          </a:prstGeom>
          <a:ln w="38100">
            <a:solidFill>
              <a:srgbClr val="FA8117"/>
            </a:solidFill>
            <a:headEnd type="none" w="med" len="med"/>
            <a:tailEnd type="none" w="med" len="med"/>
          </a:ln>
          <a:effectLst>
            <a:outerShdw blurRad="50800" dist="38100" dir="5400000" algn="ctr" rotWithShape="0">
              <a:srgbClr val="000000">
                <a:alpha val="99000"/>
              </a:srgb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EA11943-9377-293E-D3B6-A993AD09E4D3}"/>
              </a:ext>
            </a:extLst>
          </p:cNvPr>
          <p:cNvCxnSpPr>
            <a:cxnSpLocks/>
          </p:cNvCxnSpPr>
          <p:nvPr/>
        </p:nvCxnSpPr>
        <p:spPr>
          <a:xfrm>
            <a:off x="9811967" y="1978510"/>
            <a:ext cx="1186773" cy="0"/>
          </a:xfrm>
          <a:prstGeom prst="straightConnector1">
            <a:avLst/>
          </a:prstGeom>
          <a:ln w="38100">
            <a:solidFill>
              <a:srgbClr val="FA8117"/>
            </a:solidFill>
            <a:headEnd type="none" w="med" len="med"/>
            <a:tailEnd type="triangle" w="med" len="med"/>
          </a:ln>
          <a:effectLst>
            <a:outerShdw blurRad="50800" dist="38100" dir="5400000" algn="ctr" rotWithShape="0">
              <a:srgbClr val="000000">
                <a:alpha val="99000"/>
              </a:srgb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29B9760-511A-2791-3A44-6143B1789045}"/>
              </a:ext>
            </a:extLst>
          </p:cNvPr>
          <p:cNvCxnSpPr>
            <a:cxnSpLocks/>
          </p:cNvCxnSpPr>
          <p:nvPr/>
        </p:nvCxnSpPr>
        <p:spPr>
          <a:xfrm>
            <a:off x="10538002" y="5089454"/>
            <a:ext cx="943582" cy="461797"/>
          </a:xfrm>
          <a:prstGeom prst="straightConnector1">
            <a:avLst/>
          </a:prstGeom>
          <a:ln w="38100">
            <a:solidFill>
              <a:srgbClr val="FA8117"/>
            </a:solidFill>
            <a:headEnd type="none" w="med" len="med"/>
            <a:tailEnd type="triangle" w="med" len="med"/>
          </a:ln>
          <a:effectLst>
            <a:outerShdw blurRad="50800" dist="38100" dir="5400000" algn="ctr" rotWithShape="0">
              <a:srgbClr val="000000">
                <a:alpha val="99000"/>
              </a:srgb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E17B0FEB-C86F-1FE3-0412-DF3AD7AB6411}"/>
              </a:ext>
            </a:extLst>
          </p:cNvPr>
          <p:cNvSpPr txBox="1"/>
          <p:nvPr/>
        </p:nvSpPr>
        <p:spPr bwMode="auto">
          <a:xfrm>
            <a:off x="4368733" y="5135223"/>
            <a:ext cx="358273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rgbClr val="FF0000"/>
                </a:solidFill>
                <a:latin typeface="LM Roman 10" panose="00000500000000000000" pitchFamily="50" charset="0"/>
              </a:rPr>
              <a:t>Z</a:t>
            </a:r>
            <a:endParaRPr lang="en-GB" sz="1467" b="1" dirty="0">
              <a:solidFill>
                <a:srgbClr val="FF0000"/>
              </a:solidFill>
              <a:latin typeface="LM Roman 10" panose="00000500000000000000" pitchFamily="50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43ADC69-0A47-AFC2-B637-1921B722B4AF}"/>
              </a:ext>
            </a:extLst>
          </p:cNvPr>
          <p:cNvSpPr txBox="1"/>
          <p:nvPr/>
        </p:nvSpPr>
        <p:spPr bwMode="auto">
          <a:xfrm>
            <a:off x="5399481" y="4976173"/>
            <a:ext cx="358273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rgbClr val="FF0000"/>
                </a:solidFill>
                <a:latin typeface="LM Roman 10" panose="00000500000000000000" pitchFamily="50" charset="0"/>
              </a:rPr>
              <a:t>X</a:t>
            </a:r>
            <a:endParaRPr lang="en-GB" sz="1467" b="1" dirty="0">
              <a:solidFill>
                <a:srgbClr val="FF0000"/>
              </a:solidFill>
              <a:latin typeface="LM Roman 10" panose="00000500000000000000" pitchFamily="50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52B96F7-A25B-65F6-3EBD-E23E3A9F3574}"/>
              </a:ext>
            </a:extLst>
          </p:cNvPr>
          <p:cNvSpPr txBox="1"/>
          <p:nvPr/>
        </p:nvSpPr>
        <p:spPr bwMode="auto">
          <a:xfrm>
            <a:off x="4456212" y="4163651"/>
            <a:ext cx="358273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rgbClr val="FF0000"/>
                </a:solidFill>
                <a:latin typeface="LM Roman 10" panose="00000500000000000000" pitchFamily="50" charset="0"/>
              </a:rPr>
              <a:t>Y</a:t>
            </a:r>
            <a:endParaRPr lang="en-GB" sz="1467" b="1" dirty="0">
              <a:solidFill>
                <a:srgbClr val="FF0000"/>
              </a:solidFill>
              <a:latin typeface="LM Roman 10" panose="00000500000000000000" pitchFamily="5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3B90C7-E000-7F30-195B-B0ADC963B609}"/>
              </a:ext>
            </a:extLst>
          </p:cNvPr>
          <p:cNvSpPr txBox="1"/>
          <p:nvPr/>
        </p:nvSpPr>
        <p:spPr bwMode="auto">
          <a:xfrm>
            <a:off x="4159399" y="3067634"/>
            <a:ext cx="358273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1467" b="1" dirty="0">
                <a:solidFill>
                  <a:srgbClr val="FF0000"/>
                </a:solidFill>
                <a:latin typeface="LM Roman 10" panose="00000500000000000000" pitchFamily="50" charset="0"/>
              </a:rPr>
              <a:t>Θ</a:t>
            </a:r>
            <a:endParaRPr lang="en-GB" sz="1467" b="1" dirty="0">
              <a:solidFill>
                <a:srgbClr val="FF0000"/>
              </a:solidFill>
              <a:latin typeface="LM Roman 10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481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4C2AE-C9AD-DD94-D8D7-6AA33C6E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 in-air teststand – polarization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Chart, line chart, histogram&#10;&#10;Description automatically generated">
            <a:extLst>
              <a:ext uri="{FF2B5EF4-FFF2-40B4-BE49-F238E27FC236}">
                <a16:creationId xmlns:a16="http://schemas.microsoft.com/office/drawing/2014/main" id="{5E3BB876-D60E-5AD8-820B-F2EA612BF0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012" y="1687125"/>
            <a:ext cx="5279999" cy="396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29A62EF-F729-4A3F-4CAD-07C3F4DD43F5}"/>
              </a:ext>
            </a:extLst>
          </p:cNvPr>
          <p:cNvSpPr txBox="1"/>
          <p:nvPr/>
        </p:nvSpPr>
        <p:spPr bwMode="auto">
          <a:xfrm>
            <a:off x="1679510" y="5587850"/>
            <a:ext cx="9312341" cy="1100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>
                <a:solidFill>
                  <a:srgbClr val="000000"/>
                </a:solidFill>
              </a:rPr>
              <a:t>probe </a:t>
            </a:r>
            <a:r>
              <a:rPr lang="en-US" sz="1467" dirty="0">
                <a:solidFill>
                  <a:srgbClr val="000000"/>
                </a:solidFill>
                <a:sym typeface="Wingdings" panose="05000000000000000000" pitchFamily="2" charset="2"/>
              </a:rPr>
              <a:t> radiator: 9 mm distance</a:t>
            </a:r>
          </a:p>
          <a:p>
            <a:r>
              <a:rPr lang="en-US" sz="1467" dirty="0">
                <a:solidFill>
                  <a:srgbClr val="000000"/>
                </a:solidFill>
                <a:sym typeface="Wingdings" panose="05000000000000000000" pitchFamily="2" charset="2"/>
              </a:rPr>
              <a:t>beam  radiator: 10 mm distance</a:t>
            </a:r>
            <a:endParaRPr lang="en-US" sz="1467" dirty="0">
              <a:solidFill>
                <a:srgbClr val="000000"/>
              </a:solidFill>
            </a:endParaRPr>
          </a:p>
          <a:p>
            <a:r>
              <a:rPr lang="en-US" sz="1467" dirty="0">
                <a:solidFill>
                  <a:srgbClr val="000000"/>
                </a:solidFill>
              </a:rPr>
              <a:t>average over 2400 traces (4 minutes @ 10 Hz)</a:t>
            </a:r>
          </a:p>
          <a:p>
            <a:pPr>
              <a:lnSpc>
                <a:spcPct val="150000"/>
              </a:lnSpc>
            </a:pP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4" name="Picture 3" descr="A picture containing indoor, close&#10;&#10;Description automatically generated">
            <a:extLst>
              <a:ext uri="{FF2B5EF4-FFF2-40B4-BE49-F238E27FC236}">
                <a16:creationId xmlns:a16="http://schemas.microsoft.com/office/drawing/2014/main" id="{7C3B53FC-058E-DF36-BDB2-1BB2E9A7A6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658"/>
          <a:stretch/>
        </p:blipFill>
        <p:spPr>
          <a:xfrm>
            <a:off x="6824011" y="2194577"/>
            <a:ext cx="4273098" cy="3016472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61EB8A-456F-F85C-D4B5-A1E21595DF99}"/>
              </a:ext>
            </a:extLst>
          </p:cNvPr>
          <p:cNvCxnSpPr>
            <a:cxnSpLocks/>
          </p:cNvCxnSpPr>
          <p:nvPr/>
        </p:nvCxnSpPr>
        <p:spPr>
          <a:xfrm>
            <a:off x="9109152" y="3777192"/>
            <a:ext cx="576064" cy="0"/>
          </a:xfrm>
          <a:prstGeom prst="line">
            <a:avLst/>
          </a:prstGeom>
          <a:ln w="38100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3728FB9-D9E9-C835-2D9E-5B620E58D0F4}"/>
              </a:ext>
            </a:extLst>
          </p:cNvPr>
          <p:cNvCxnSpPr>
            <a:cxnSpLocks/>
          </p:cNvCxnSpPr>
          <p:nvPr/>
        </p:nvCxnSpPr>
        <p:spPr>
          <a:xfrm>
            <a:off x="9397184" y="3489160"/>
            <a:ext cx="0" cy="576064"/>
          </a:xfrm>
          <a:prstGeom prst="line">
            <a:avLst/>
          </a:prstGeom>
          <a:ln w="38100">
            <a:solidFill>
              <a:srgbClr val="FF7F0E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633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4C2AE-C9AD-DD94-D8D7-6AA33C6E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 in-air teststand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Chart, line chart, histogram&#10;&#10;Description automatically generated">
            <a:extLst>
              <a:ext uri="{FF2B5EF4-FFF2-40B4-BE49-F238E27FC236}">
                <a16:creationId xmlns:a16="http://schemas.microsoft.com/office/drawing/2014/main" id="{5E3BB876-D60E-5AD8-820B-F2EA612BF0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012" y="1687125"/>
            <a:ext cx="5279999" cy="3960000"/>
          </a:xfrm>
          <a:prstGeom prst="rect">
            <a:avLst/>
          </a:prstGeom>
        </p:spPr>
      </p:pic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8580D5F4-5A0B-BB87-11AE-7F70A70527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822" y="895125"/>
            <a:ext cx="3696000" cy="2772000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6A3AE584-42BA-441B-78A6-55FE4A45C8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822" y="3667125"/>
            <a:ext cx="3696000" cy="2772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29A62EF-F729-4A3F-4CAD-07C3F4DD43F5}"/>
              </a:ext>
            </a:extLst>
          </p:cNvPr>
          <p:cNvSpPr txBox="1"/>
          <p:nvPr/>
        </p:nvSpPr>
        <p:spPr bwMode="auto">
          <a:xfrm>
            <a:off x="1679510" y="5587850"/>
            <a:ext cx="9312341" cy="1100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dirty="0">
                <a:solidFill>
                  <a:srgbClr val="000000"/>
                </a:solidFill>
              </a:rPr>
              <a:t>probe </a:t>
            </a:r>
            <a:r>
              <a:rPr lang="en-US" sz="1467" dirty="0">
                <a:solidFill>
                  <a:srgbClr val="000000"/>
                </a:solidFill>
                <a:sym typeface="Wingdings" panose="05000000000000000000" pitchFamily="2" charset="2"/>
              </a:rPr>
              <a:t> radiator: 9 mm distance</a:t>
            </a:r>
          </a:p>
          <a:p>
            <a:r>
              <a:rPr lang="en-US" sz="1467" dirty="0">
                <a:solidFill>
                  <a:srgbClr val="000000"/>
                </a:solidFill>
                <a:sym typeface="Wingdings" panose="05000000000000000000" pitchFamily="2" charset="2"/>
              </a:rPr>
              <a:t>beam  radiator: 10 mm distance</a:t>
            </a:r>
            <a:endParaRPr lang="en-US" sz="1467" dirty="0">
              <a:solidFill>
                <a:srgbClr val="000000"/>
              </a:solidFill>
            </a:endParaRPr>
          </a:p>
          <a:p>
            <a:r>
              <a:rPr lang="en-US" sz="1467" dirty="0">
                <a:solidFill>
                  <a:srgbClr val="000000"/>
                </a:solidFill>
              </a:rPr>
              <a:t>average over 2400 traces (4 minutes @ 10 Hz)</a:t>
            </a:r>
          </a:p>
          <a:p>
            <a:pPr>
              <a:lnSpc>
                <a:spcPct val="150000"/>
              </a:lnSpc>
            </a:pP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027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4C2AE-C9AD-DD94-D8D7-6AA33C6E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 in-air teststand – shielded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037FCA90-C849-7439-B7A0-47A3977B8E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234" y="1688906"/>
            <a:ext cx="5280001" cy="3960000"/>
          </a:xfrm>
          <a:prstGeom prst="rect">
            <a:avLst/>
          </a:prstGeom>
        </p:spPr>
      </p:pic>
      <p:pic>
        <p:nvPicPr>
          <p:cNvPr id="9" name="Picture 8" descr="A close-up of a car engine&#10;&#10;Description automatically generated with low confidence">
            <a:extLst>
              <a:ext uri="{FF2B5EF4-FFF2-40B4-BE49-F238E27FC236}">
                <a16:creationId xmlns:a16="http://schemas.microsoft.com/office/drawing/2014/main" id="{7D6B1599-F372-0CD3-6044-E4A3A0D215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8"/>
          <a:stretch/>
        </p:blipFill>
        <p:spPr>
          <a:xfrm>
            <a:off x="6328235" y="2145415"/>
            <a:ext cx="4317954" cy="304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372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4C2AE-C9AD-DD94-D8D7-6AA33C6E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 in-air teststand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037FCA90-C849-7439-B7A0-47A3977B8E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001" y="1690688"/>
            <a:ext cx="5280001" cy="3960000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28E95D03-741D-6B23-1282-519461D264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818" y="483522"/>
            <a:ext cx="3696000" cy="2772000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60C46550-BA07-42A0-744E-DD490EDDC1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818" y="3738663"/>
            <a:ext cx="3696000" cy="2772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AA83A6F-3A86-BA8E-BEC8-9B3C5E7C3813}"/>
              </a:ext>
            </a:extLst>
          </p:cNvPr>
          <p:cNvSpPr/>
          <p:nvPr/>
        </p:nvSpPr>
        <p:spPr>
          <a:xfrm>
            <a:off x="2405974" y="3255522"/>
            <a:ext cx="1141379" cy="8560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A4BABA1-9E4C-414E-5C57-D44248CEB676}"/>
              </a:ext>
            </a:extLst>
          </p:cNvPr>
          <p:cNvCxnSpPr>
            <a:cxnSpLocks/>
          </p:cNvCxnSpPr>
          <p:nvPr/>
        </p:nvCxnSpPr>
        <p:spPr>
          <a:xfrm flipV="1">
            <a:off x="3547353" y="828341"/>
            <a:ext cx="4156953" cy="242718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9574411-E263-D51F-53DF-F79344680720}"/>
              </a:ext>
            </a:extLst>
          </p:cNvPr>
          <p:cNvCxnSpPr>
            <a:cxnSpLocks/>
          </p:cNvCxnSpPr>
          <p:nvPr/>
        </p:nvCxnSpPr>
        <p:spPr>
          <a:xfrm flipV="1">
            <a:off x="3547353" y="2961010"/>
            <a:ext cx="4156953" cy="115054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E542945-2A69-2583-BFD6-19B381DB33C2}"/>
              </a:ext>
            </a:extLst>
          </p:cNvPr>
          <p:cNvSpPr txBox="1"/>
          <p:nvPr/>
        </p:nvSpPr>
        <p:spPr>
          <a:xfrm>
            <a:off x="7620000" y="3575474"/>
            <a:ext cx="3669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to compare with vertical polarization</a:t>
            </a:r>
            <a:r>
              <a:rPr lang="en-GB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640550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4AAF26-8B40-9324-89C4-1B6894ACCA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pic>
        <p:nvPicPr>
          <p:cNvPr id="7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id="{42401CB8-FF53-5DC1-930F-BCF71C761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516" y="2084851"/>
            <a:ext cx="4754197" cy="3564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9F1BF8-AD5C-EB7F-0ADA-3658BD618CE9}"/>
              </a:ext>
            </a:extLst>
          </p:cNvPr>
          <p:cNvSpPr txBox="1"/>
          <p:nvPr/>
        </p:nvSpPr>
        <p:spPr bwMode="auto">
          <a:xfrm>
            <a:off x="2749751" y="4395955"/>
            <a:ext cx="806188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dirty="0">
                <a:solidFill>
                  <a:srgbClr val="0070C0"/>
                </a:solidFill>
                <a:latin typeface="LM Roman 10" panose="00000500000000000000" pitchFamily="50" charset="0"/>
              </a:rPr>
              <a:t>ChDR</a:t>
            </a:r>
            <a:endParaRPr lang="en-GB" sz="1467" dirty="0">
              <a:solidFill>
                <a:srgbClr val="0070C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1771C1-1D9B-6C30-0641-FA669C391DBF}"/>
              </a:ext>
            </a:extLst>
          </p:cNvPr>
          <p:cNvCxnSpPr>
            <a:cxnSpLocks/>
          </p:cNvCxnSpPr>
          <p:nvPr/>
        </p:nvCxnSpPr>
        <p:spPr>
          <a:xfrm>
            <a:off x="940103" y="2248491"/>
            <a:ext cx="5337588" cy="2332637"/>
          </a:xfrm>
          <a:prstGeom prst="line">
            <a:avLst/>
          </a:prstGeom>
          <a:ln w="28575">
            <a:solidFill>
              <a:srgbClr val="FF7E0B"/>
            </a:solidFill>
            <a:tailEnd type="stealth" w="lg" len="lg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58947B-ED04-AE1A-2BB3-31FC837C0887}"/>
              </a:ext>
            </a:extLst>
          </p:cNvPr>
          <p:cNvCxnSpPr>
            <a:cxnSpLocks/>
          </p:cNvCxnSpPr>
          <p:nvPr/>
        </p:nvCxnSpPr>
        <p:spPr>
          <a:xfrm flipH="1">
            <a:off x="3267055" y="3799722"/>
            <a:ext cx="93903" cy="564652"/>
          </a:xfrm>
          <a:prstGeom prst="line">
            <a:avLst/>
          </a:prstGeom>
          <a:ln w="31750">
            <a:solidFill>
              <a:srgbClr val="1F77B4"/>
            </a:solidFill>
            <a:tailEnd type="stealth" w="lg" len="lg"/>
          </a:ln>
          <a:effectLst>
            <a:outerShdw blurRad="76200" dir="2700000" sx="108000" sy="108000" algn="tl" rotWithShape="0">
              <a:schemeClr val="bg1">
                <a:alpha val="72000"/>
              </a:scheme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38BDBF9-C665-34C0-70D5-E1A65906718F}"/>
              </a:ext>
            </a:extLst>
          </p:cNvPr>
          <p:cNvSpPr txBox="1"/>
          <p:nvPr/>
        </p:nvSpPr>
        <p:spPr bwMode="auto">
          <a:xfrm>
            <a:off x="6060256" y="4137297"/>
            <a:ext cx="757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A8117"/>
                </a:solidFill>
                <a:latin typeface="LM Roman 10" panose="00000500000000000000" pitchFamily="50" charset="0"/>
              </a:rPr>
              <a:t>beam</a:t>
            </a:r>
            <a:endParaRPr lang="en-GB" sz="1400" dirty="0">
              <a:solidFill>
                <a:srgbClr val="FA8117"/>
              </a:solidFill>
              <a:latin typeface="LM Roman 10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CD5B32-65B6-C16C-E9F3-2640E6A373DB}"/>
              </a:ext>
            </a:extLst>
          </p:cNvPr>
          <p:cNvSpPr txBox="1"/>
          <p:nvPr/>
        </p:nvSpPr>
        <p:spPr bwMode="auto">
          <a:xfrm>
            <a:off x="4213135" y="2492787"/>
            <a:ext cx="1152128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dirty="0">
                <a:solidFill>
                  <a:srgbClr val="0070C0"/>
                </a:solidFill>
                <a:latin typeface="LM Roman 10" panose="00000500000000000000" pitchFamily="50" charset="0"/>
              </a:rPr>
              <a:t>ChDR</a:t>
            </a:r>
            <a:endParaRPr lang="en-GB" sz="1467" dirty="0">
              <a:solidFill>
                <a:srgbClr val="0070C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6A6EFAE-5C7D-FF57-4298-DC312E2C2F10}"/>
              </a:ext>
            </a:extLst>
          </p:cNvPr>
          <p:cNvCxnSpPr>
            <a:cxnSpLocks/>
          </p:cNvCxnSpPr>
          <p:nvPr/>
        </p:nvCxnSpPr>
        <p:spPr>
          <a:xfrm flipV="1">
            <a:off x="4024011" y="2723461"/>
            <a:ext cx="480053" cy="322147"/>
          </a:xfrm>
          <a:prstGeom prst="line">
            <a:avLst/>
          </a:prstGeom>
          <a:ln w="31750">
            <a:solidFill>
              <a:srgbClr val="1F77B4"/>
            </a:solidFill>
            <a:tailEnd type="stealth" w="lg" len="lg"/>
          </a:ln>
          <a:effectLst>
            <a:outerShdw blurRad="76200" dir="2700000" sx="108000" sy="108000" algn="tl" rotWithShape="0">
              <a:schemeClr val="bg1">
                <a:alpha val="72000"/>
              </a:scheme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ADD18F2-8F6D-F362-CD23-D80B6E0808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711" y="3461238"/>
            <a:ext cx="4181639" cy="3108551"/>
          </a:xfrm>
          <a:prstGeom prst="rect">
            <a:avLst/>
          </a:prstGeom>
        </p:spPr>
      </p:pic>
      <p:pic>
        <p:nvPicPr>
          <p:cNvPr id="18" name="Picture 17" descr="A picture containing gear&#10;&#10;Description automatically generated">
            <a:extLst>
              <a:ext uri="{FF2B5EF4-FFF2-40B4-BE49-F238E27FC236}">
                <a16:creationId xmlns:a16="http://schemas.microsoft.com/office/drawing/2014/main" id="{2C5C6001-8615-61D2-C2DE-3AF0303F80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711" y="644080"/>
            <a:ext cx="4181639" cy="2784920"/>
          </a:xfrm>
          <a:prstGeom prst="rect">
            <a:avLst/>
          </a:prstGeom>
        </p:spPr>
      </p:pic>
      <p:sp>
        <p:nvSpPr>
          <p:cNvPr id="30" name="Circular Arrow 29">
            <a:extLst>
              <a:ext uri="{FF2B5EF4-FFF2-40B4-BE49-F238E27FC236}">
                <a16:creationId xmlns:a16="http://schemas.microsoft.com/office/drawing/2014/main" id="{DC04E20D-0CE4-45E0-3A38-1C5FC39C38FE}"/>
              </a:ext>
            </a:extLst>
          </p:cNvPr>
          <p:cNvSpPr/>
          <p:nvPr/>
        </p:nvSpPr>
        <p:spPr>
          <a:xfrm rot="19380594">
            <a:off x="8928006" y="1168823"/>
            <a:ext cx="1356053" cy="1197771"/>
          </a:xfrm>
          <a:prstGeom prst="circularArrow">
            <a:avLst>
              <a:gd name="adj1" fmla="val 8350"/>
              <a:gd name="adj2" fmla="val 1142319"/>
              <a:gd name="adj3" fmla="val 20749804"/>
              <a:gd name="adj4" fmla="val 7842553"/>
              <a:gd name="adj5" fmla="val 1473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>
              <a:solidFill>
                <a:schemeClr val="tx1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A0ACEAC-8B42-872D-FEAC-85B2CABFBA7B}"/>
              </a:ext>
            </a:extLst>
          </p:cNvPr>
          <p:cNvCxnSpPr>
            <a:cxnSpLocks/>
          </p:cNvCxnSpPr>
          <p:nvPr/>
        </p:nvCxnSpPr>
        <p:spPr>
          <a:xfrm flipV="1">
            <a:off x="8967333" y="2723462"/>
            <a:ext cx="638700" cy="105789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83BA80B-1397-2A20-70CB-99A2E31915CF}"/>
              </a:ext>
            </a:extLst>
          </p:cNvPr>
          <p:cNvCxnSpPr>
            <a:cxnSpLocks/>
          </p:cNvCxnSpPr>
          <p:nvPr/>
        </p:nvCxnSpPr>
        <p:spPr>
          <a:xfrm>
            <a:off x="8906080" y="2084851"/>
            <a:ext cx="23025" cy="718395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18065FA-05EC-F80C-A53A-EEF6713CC26C}"/>
              </a:ext>
            </a:extLst>
          </p:cNvPr>
          <p:cNvCxnSpPr>
            <a:cxnSpLocks/>
          </p:cNvCxnSpPr>
          <p:nvPr/>
        </p:nvCxnSpPr>
        <p:spPr>
          <a:xfrm flipV="1">
            <a:off x="8764393" y="5157192"/>
            <a:ext cx="724136" cy="288032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F19297A6-F1FA-1040-1678-2237D034C2D4}"/>
              </a:ext>
            </a:extLst>
          </p:cNvPr>
          <p:cNvSpPr txBox="1"/>
          <p:nvPr/>
        </p:nvSpPr>
        <p:spPr bwMode="auto">
          <a:xfrm>
            <a:off x="9160750" y="2955647"/>
            <a:ext cx="358273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rgbClr val="FF0000"/>
                </a:solidFill>
                <a:latin typeface="LM Roman 10" panose="00000500000000000000" pitchFamily="50" charset="0"/>
              </a:rPr>
              <a:t>X</a:t>
            </a:r>
            <a:endParaRPr lang="en-GB" sz="1467" b="1" dirty="0">
              <a:solidFill>
                <a:srgbClr val="FF0000"/>
              </a:solidFill>
              <a:latin typeface="LM Roman 10" panose="00000500000000000000" pitchFamily="50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1C408CE-9056-5299-F5E7-4838B11AA499}"/>
              </a:ext>
            </a:extLst>
          </p:cNvPr>
          <p:cNvSpPr txBox="1"/>
          <p:nvPr/>
        </p:nvSpPr>
        <p:spPr bwMode="auto">
          <a:xfrm>
            <a:off x="8406121" y="2286931"/>
            <a:ext cx="358273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rgbClr val="FF0000"/>
                </a:solidFill>
                <a:latin typeface="LM Roman 10" panose="00000500000000000000" pitchFamily="50" charset="0"/>
              </a:rPr>
              <a:t>Y</a:t>
            </a:r>
            <a:endParaRPr lang="en-GB" sz="1467" b="1" dirty="0">
              <a:solidFill>
                <a:srgbClr val="FF0000"/>
              </a:solidFill>
              <a:latin typeface="LM Roman 10" panose="00000500000000000000" pitchFamily="50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C17C5A3-B8E8-DEB7-62FA-7AC5A55FFE8D}"/>
              </a:ext>
            </a:extLst>
          </p:cNvPr>
          <p:cNvSpPr/>
          <p:nvPr/>
        </p:nvSpPr>
        <p:spPr>
          <a:xfrm>
            <a:off x="2957863" y="3302438"/>
            <a:ext cx="806188" cy="8120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DA608F1-FCC9-DA87-BA08-61424DDC49E6}"/>
              </a:ext>
            </a:extLst>
          </p:cNvPr>
          <p:cNvCxnSpPr>
            <a:cxnSpLocks/>
          </p:cNvCxnSpPr>
          <p:nvPr/>
        </p:nvCxnSpPr>
        <p:spPr>
          <a:xfrm flipV="1">
            <a:off x="2957863" y="1323703"/>
            <a:ext cx="3279426" cy="19787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F465A15-4CF8-0259-D9A3-BF878B2754A7}"/>
              </a:ext>
            </a:extLst>
          </p:cNvPr>
          <p:cNvCxnSpPr>
            <a:cxnSpLocks/>
          </p:cNvCxnSpPr>
          <p:nvPr/>
        </p:nvCxnSpPr>
        <p:spPr>
          <a:xfrm flipV="1">
            <a:off x="3773815" y="3424123"/>
            <a:ext cx="3620771" cy="6866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FE3BA70-5D3A-228C-6850-8737225508AF}"/>
              </a:ext>
            </a:extLst>
          </p:cNvPr>
          <p:cNvSpPr txBox="1"/>
          <p:nvPr/>
        </p:nvSpPr>
        <p:spPr bwMode="auto">
          <a:xfrm>
            <a:off x="9097577" y="5445224"/>
            <a:ext cx="358273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rgbClr val="FF0000"/>
                </a:solidFill>
                <a:latin typeface="LM Roman 10" panose="00000500000000000000" pitchFamily="50" charset="0"/>
              </a:rPr>
              <a:t>Z</a:t>
            </a:r>
            <a:endParaRPr lang="en-GB" sz="1467" b="1" dirty="0">
              <a:solidFill>
                <a:srgbClr val="FF0000"/>
              </a:solidFill>
              <a:latin typeface="LM Roman 10" panose="00000500000000000000" pitchFamily="50" charset="0"/>
            </a:endParaRPr>
          </a:p>
        </p:txBody>
      </p:sp>
      <p:sp>
        <p:nvSpPr>
          <p:cNvPr id="57" name="Textfeld 1">
            <a:extLst>
              <a:ext uri="{FF2B5EF4-FFF2-40B4-BE49-F238E27FC236}">
                <a16:creationId xmlns:a16="http://schemas.microsoft.com/office/drawing/2014/main" id="{2BAAE3B1-8900-D979-E310-9A685F60A13D}"/>
              </a:ext>
            </a:extLst>
          </p:cNvPr>
          <p:cNvSpPr txBox="1"/>
          <p:nvPr/>
        </p:nvSpPr>
        <p:spPr>
          <a:xfrm>
            <a:off x="1343775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FCC BI 2022  –  November 2022</a:t>
            </a:r>
          </a:p>
        </p:txBody>
      </p:sp>
      <p:sp>
        <p:nvSpPr>
          <p:cNvPr id="58" name="Textfeld 2">
            <a:extLst>
              <a:ext uri="{FF2B5EF4-FFF2-40B4-BE49-F238E27FC236}">
                <a16:creationId xmlns:a16="http://schemas.microsoft.com/office/drawing/2014/main" id="{46A85CDE-C596-C27A-4179-5DFCA6458F8A}"/>
              </a:ext>
            </a:extLst>
          </p:cNvPr>
          <p:cNvSpPr txBox="1"/>
          <p:nvPr/>
        </p:nvSpPr>
        <p:spPr>
          <a:xfrm>
            <a:off x="5106192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Andreas Schlögelhofer</a:t>
            </a: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E1F5677E-E68B-AD6E-E4E0-3A8C7F054D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565" y="116659"/>
            <a:ext cx="264000" cy="264000"/>
          </a:xfrm>
          <a:prstGeom prst="rect">
            <a:avLst/>
          </a:prstGeom>
        </p:spPr>
      </p:pic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DBF7A040-8233-2BA4-9481-4D2EA898F64F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4136" y="116659"/>
            <a:ext cx="264472" cy="264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8499569-B02C-9816-1C9B-7D82A53396E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 vacuum test stand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C34325-9578-A230-87C9-8E0A4426725B}"/>
              </a:ext>
            </a:extLst>
          </p:cNvPr>
          <p:cNvSpPr txBox="1"/>
          <p:nvPr/>
        </p:nvSpPr>
        <p:spPr bwMode="auto">
          <a:xfrm>
            <a:off x="9880885" y="884207"/>
            <a:ext cx="358273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1467" b="1" dirty="0">
                <a:solidFill>
                  <a:srgbClr val="FF0000"/>
                </a:solidFill>
                <a:latin typeface="LM Roman 10" panose="00000500000000000000" pitchFamily="50" charset="0"/>
              </a:rPr>
              <a:t>Θ</a:t>
            </a:r>
            <a:endParaRPr lang="en-GB" sz="1467" b="1" dirty="0">
              <a:solidFill>
                <a:srgbClr val="FF0000"/>
              </a:solidFill>
              <a:latin typeface="LM Roman 10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901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: Rounded Corners 27">
            <a:extLst>
              <a:ext uri="{FF2B5EF4-FFF2-40B4-BE49-F238E27FC236}">
                <a16:creationId xmlns:a16="http://schemas.microsoft.com/office/drawing/2014/main" id="{D1588158-AB4B-5F54-EE1D-F747807FAF24}"/>
              </a:ext>
            </a:extLst>
          </p:cNvPr>
          <p:cNvSpPr/>
          <p:nvPr/>
        </p:nvSpPr>
        <p:spPr>
          <a:xfrm>
            <a:off x="1199456" y="1842488"/>
            <a:ext cx="3159075" cy="3794757"/>
          </a:xfrm>
          <a:prstGeom prst="round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3DEB763-C2E6-F9A1-80C6-990DC7122E43}"/>
              </a:ext>
            </a:extLst>
          </p:cNvPr>
          <p:cNvSpPr txBox="1"/>
          <p:nvPr/>
        </p:nvSpPr>
        <p:spPr bwMode="auto">
          <a:xfrm>
            <a:off x="4386831" y="3705927"/>
            <a:ext cx="1848220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dirty="0">
                <a:latin typeface="LM Roman 10" panose="00000500000000000000" pitchFamily="50" charset="0"/>
              </a:rPr>
              <a:t>20 m</a:t>
            </a:r>
            <a:endParaRPr lang="en-GB" sz="1467" dirty="0">
              <a:latin typeface="LM Roman 10" panose="00000500000000000000" pitchFamily="50" charset="0"/>
            </a:endParaRPr>
          </a:p>
        </p:txBody>
      </p:sp>
      <p:pic>
        <p:nvPicPr>
          <p:cNvPr id="7" name="Picture 6" descr="A picture containing indoor&#10;&#10;Description automatically generated">
            <a:extLst>
              <a:ext uri="{FF2B5EF4-FFF2-40B4-BE49-F238E27FC236}">
                <a16:creationId xmlns:a16="http://schemas.microsoft.com/office/drawing/2014/main" id="{264F588F-FD7D-21A2-275E-ED4B32E4C4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744" y="2084851"/>
            <a:ext cx="4756800" cy="339079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D3BD074-558E-3720-F202-BECCBE2FA04F}"/>
              </a:ext>
            </a:extLst>
          </p:cNvPr>
          <p:cNvCxnSpPr>
            <a:cxnSpLocks/>
          </p:cNvCxnSpPr>
          <p:nvPr/>
        </p:nvCxnSpPr>
        <p:spPr>
          <a:xfrm>
            <a:off x="2717818" y="4062789"/>
            <a:ext cx="736791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F0BEA5C-E999-5380-EAB3-E3FDFBC848C5}"/>
              </a:ext>
            </a:extLst>
          </p:cNvPr>
          <p:cNvCxnSpPr>
            <a:cxnSpLocks/>
          </p:cNvCxnSpPr>
          <p:nvPr/>
        </p:nvCxnSpPr>
        <p:spPr>
          <a:xfrm>
            <a:off x="10128448" y="3680102"/>
            <a:ext cx="0" cy="95005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809617C-3DE9-51D2-2486-51A7B620C38E}"/>
              </a:ext>
            </a:extLst>
          </p:cNvPr>
          <p:cNvSpPr txBox="1"/>
          <p:nvPr/>
        </p:nvSpPr>
        <p:spPr bwMode="auto">
          <a:xfrm>
            <a:off x="6576058" y="3654725"/>
            <a:ext cx="1920209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rgbClr val="FF0000"/>
                </a:solidFill>
                <a:latin typeface="+mj-lt"/>
              </a:rPr>
              <a:t>Polarized light</a:t>
            </a:r>
            <a:endParaRPr lang="en-GB" sz="1467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2DF0D7-7B8F-0B12-A38C-B192E0BA992B}"/>
              </a:ext>
            </a:extLst>
          </p:cNvPr>
          <p:cNvSpPr txBox="1"/>
          <p:nvPr/>
        </p:nvSpPr>
        <p:spPr bwMode="auto">
          <a:xfrm rot="16200000">
            <a:off x="9883943" y="3996080"/>
            <a:ext cx="950056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chemeClr val="accent1"/>
                </a:solidFill>
                <a:latin typeface="+mj-lt"/>
              </a:rPr>
              <a:t>Mirror</a:t>
            </a:r>
            <a:endParaRPr lang="en-GB" sz="1467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941D90-56C3-22E8-ED16-8B8BB1A14CCD}"/>
              </a:ext>
            </a:extLst>
          </p:cNvPr>
          <p:cNvSpPr txBox="1"/>
          <p:nvPr/>
        </p:nvSpPr>
        <p:spPr bwMode="auto">
          <a:xfrm>
            <a:off x="6958668" y="4348996"/>
            <a:ext cx="1179176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chemeClr val="accent6"/>
                </a:solidFill>
                <a:latin typeface="+mj-lt"/>
              </a:rPr>
              <a:t>Polarizer</a:t>
            </a:r>
            <a:endParaRPr lang="en-GB" sz="1467" b="1" dirty="0">
              <a:solidFill>
                <a:schemeClr val="accent6"/>
              </a:solidFill>
              <a:latin typeface="+mj-lt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588A79C-5AAA-FD59-8EC3-37EDFEBDAC88}"/>
              </a:ext>
            </a:extLst>
          </p:cNvPr>
          <p:cNvCxnSpPr>
            <a:cxnSpLocks/>
          </p:cNvCxnSpPr>
          <p:nvPr/>
        </p:nvCxnSpPr>
        <p:spPr>
          <a:xfrm flipH="1">
            <a:off x="3660765" y="4293096"/>
            <a:ext cx="6371672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2D51E5E-090E-1F88-85AE-B77B6F421A03}"/>
              </a:ext>
            </a:extLst>
          </p:cNvPr>
          <p:cNvSpPr txBox="1"/>
          <p:nvPr/>
        </p:nvSpPr>
        <p:spPr bwMode="auto">
          <a:xfrm>
            <a:off x="8860768" y="4002035"/>
            <a:ext cx="1030685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rgbClr val="F5C500"/>
                </a:solidFill>
                <a:latin typeface="+mj-lt"/>
              </a:rPr>
              <a:t>Crystal</a:t>
            </a:r>
            <a:endParaRPr lang="en-GB" sz="1467" b="1" dirty="0">
              <a:solidFill>
                <a:srgbClr val="F5C500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E3714BE-8F21-B709-9651-998A51E15656}"/>
              </a:ext>
            </a:extLst>
          </p:cNvPr>
          <p:cNvSpPr txBox="1"/>
          <p:nvPr/>
        </p:nvSpPr>
        <p:spPr bwMode="auto">
          <a:xfrm>
            <a:off x="1775521" y="3352819"/>
            <a:ext cx="1885896" cy="3181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rgbClr val="FF0000"/>
                </a:solidFill>
                <a:latin typeface="+mj-lt"/>
              </a:rPr>
              <a:t>DC Laser @ 1550 nm</a:t>
            </a:r>
            <a:endParaRPr lang="en-GB" sz="1467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915AAA-A2AA-DEB8-0FAB-38D9E09E4C9D}"/>
              </a:ext>
            </a:extLst>
          </p:cNvPr>
          <p:cNvSpPr txBox="1"/>
          <p:nvPr/>
        </p:nvSpPr>
        <p:spPr bwMode="auto">
          <a:xfrm>
            <a:off x="1774871" y="4189706"/>
            <a:ext cx="1885895" cy="3181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chemeClr val="accent5"/>
                </a:solidFill>
                <a:latin typeface="+mj-lt"/>
              </a:rPr>
              <a:t>Fast photodiode</a:t>
            </a:r>
            <a:endParaRPr lang="en-GB" sz="1467" b="1" dirty="0">
              <a:solidFill>
                <a:schemeClr val="accent5"/>
              </a:solidFill>
              <a:latin typeface="+mj-lt"/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F2A1DF4-22A1-4981-104E-0FE6AD4E9C9C}"/>
              </a:ext>
            </a:extLst>
          </p:cNvPr>
          <p:cNvCxnSpPr>
            <a:cxnSpLocks/>
            <a:endCxn id="29" idx="2"/>
          </p:cNvCxnSpPr>
          <p:nvPr/>
        </p:nvCxnSpPr>
        <p:spPr>
          <a:xfrm flipV="1">
            <a:off x="2717817" y="3670919"/>
            <a:ext cx="652" cy="39187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9A7AA36-3DAA-9ED0-43D5-71253F04724B}"/>
              </a:ext>
            </a:extLst>
          </p:cNvPr>
          <p:cNvSpPr txBox="1"/>
          <p:nvPr/>
        </p:nvSpPr>
        <p:spPr bwMode="auto">
          <a:xfrm>
            <a:off x="1774869" y="4745302"/>
            <a:ext cx="1885896" cy="54386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chemeClr val="accent6"/>
                </a:solidFill>
                <a:latin typeface="+mj-lt"/>
              </a:rPr>
              <a:t>High BW</a:t>
            </a:r>
          </a:p>
          <a:p>
            <a:pPr algn="ctr"/>
            <a:r>
              <a:rPr lang="en-US" sz="1467" b="1" dirty="0">
                <a:solidFill>
                  <a:schemeClr val="accent6"/>
                </a:solidFill>
                <a:latin typeface="+mj-lt"/>
              </a:rPr>
              <a:t>Oscilloscope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94A9072-4D31-09E5-920F-004F79330639}"/>
              </a:ext>
            </a:extLst>
          </p:cNvPr>
          <p:cNvCxnSpPr>
            <a:cxnSpLocks/>
            <a:stCxn id="41" idx="0"/>
            <a:endCxn id="30" idx="2"/>
          </p:cNvCxnSpPr>
          <p:nvPr/>
        </p:nvCxnSpPr>
        <p:spPr>
          <a:xfrm flipV="1">
            <a:off x="2717817" y="4507806"/>
            <a:ext cx="2" cy="237496"/>
          </a:xfrm>
          <a:prstGeom prst="straightConnector1">
            <a:avLst/>
          </a:prstGeom>
          <a:ln w="38100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feld 1">
            <a:extLst>
              <a:ext uri="{FF2B5EF4-FFF2-40B4-BE49-F238E27FC236}">
                <a16:creationId xmlns:a16="http://schemas.microsoft.com/office/drawing/2014/main" id="{BE37FF15-F0D9-F52F-7B48-9753019AA675}"/>
              </a:ext>
            </a:extLst>
          </p:cNvPr>
          <p:cNvSpPr txBox="1"/>
          <p:nvPr/>
        </p:nvSpPr>
        <p:spPr>
          <a:xfrm>
            <a:off x="1343775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FCC BI 2022  –  November 2022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E6973AE-B5BD-7AD2-4161-DABDF76C3DAB}"/>
              </a:ext>
            </a:extLst>
          </p:cNvPr>
          <p:cNvSpPr txBox="1"/>
          <p:nvPr/>
        </p:nvSpPr>
        <p:spPr>
          <a:xfrm>
            <a:off x="1454328" y="1988182"/>
            <a:ext cx="2704717" cy="567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lnSpc>
                <a:spcPts val="4000"/>
              </a:lnSpc>
              <a:spcBef>
                <a:spcPct val="0"/>
              </a:spcBef>
            </a:pPr>
            <a:r>
              <a:rPr lang="de-AT" sz="2667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Laboratory</a:t>
            </a:r>
            <a:endParaRPr lang="en-GB" sz="2667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9" name="Textfeld 2">
            <a:extLst>
              <a:ext uri="{FF2B5EF4-FFF2-40B4-BE49-F238E27FC236}">
                <a16:creationId xmlns:a16="http://schemas.microsoft.com/office/drawing/2014/main" id="{F632751D-3E29-D902-1F06-A7AA1DAA45C7}"/>
              </a:ext>
            </a:extLst>
          </p:cNvPr>
          <p:cNvSpPr txBox="1"/>
          <p:nvPr/>
        </p:nvSpPr>
        <p:spPr>
          <a:xfrm>
            <a:off x="5106192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Andreas Schlögelhofer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AA41AD-8A3D-DEAD-64DE-5CDB3F780011}"/>
              </a:ext>
            </a:extLst>
          </p:cNvPr>
          <p:cNvSpPr txBox="1"/>
          <p:nvPr/>
        </p:nvSpPr>
        <p:spPr bwMode="auto">
          <a:xfrm>
            <a:off x="9028755" y="2677517"/>
            <a:ext cx="1195700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dirty="0">
                <a:latin typeface="LM Roman 10" panose="00000500000000000000" pitchFamily="50" charset="0"/>
              </a:rPr>
              <a:t>5 x 2.5 mm</a:t>
            </a:r>
            <a:endParaRPr lang="en-GB" sz="1467" dirty="0">
              <a:latin typeface="LM Roman 10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27DFAA-8A81-5D9C-F1A6-794DA1ECC71A}"/>
              </a:ext>
            </a:extLst>
          </p:cNvPr>
          <p:cNvSpPr txBox="1"/>
          <p:nvPr/>
        </p:nvSpPr>
        <p:spPr bwMode="auto">
          <a:xfrm>
            <a:off x="6235050" y="5475646"/>
            <a:ext cx="4756796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spcAft>
                <a:spcPts val="800"/>
              </a:spcAft>
            </a:pPr>
            <a:r>
              <a:rPr lang="en-US" sz="1467" dirty="0">
                <a:solidFill>
                  <a:srgbClr val="000000"/>
                </a:solidFill>
                <a:sym typeface="Wingdings" panose="05000000000000000000" pitchFamily="2" charset="2"/>
              </a:rPr>
              <a:t>electric field modulus and polarization</a:t>
            </a:r>
            <a:br>
              <a:rPr lang="en-US" sz="1467" dirty="0">
                <a:solidFill>
                  <a:srgbClr val="000000"/>
                </a:solidFill>
                <a:sym typeface="Wingdings" panose="05000000000000000000" pitchFamily="2" charset="2"/>
              </a:rPr>
            </a:br>
            <a:r>
              <a:rPr lang="en-US" sz="1467" dirty="0">
                <a:solidFill>
                  <a:srgbClr val="000000"/>
                </a:solidFill>
                <a:sym typeface="Wingdings" panose="05000000000000000000" pitchFamily="2" charset="2"/>
              </a:rPr>
              <a:t>up to 10 GHz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97DA6FBA-8379-437E-8219-9E0098FB5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565" y="116659"/>
            <a:ext cx="264000" cy="264000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709101DB-DEDB-3649-76B1-8575D02BD3BF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4136" y="116659"/>
            <a:ext cx="264472" cy="264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6DC19DE5-16E6-DAD5-E28E-B55CB26CB37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 probe from Kapteos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8356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4102A1FD-E17C-5810-2FB2-91DDE44432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896" y="3965688"/>
            <a:ext cx="3696000" cy="2772000"/>
          </a:xfrm>
          <a:prstGeom prst="rect">
            <a:avLst/>
          </a:prstGeom>
        </p:spPr>
      </p:pic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A501615D-3C66-238F-2DED-DEC0FD52AD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001" y="3965688"/>
            <a:ext cx="3695999" cy="277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A4C2AE-C9AD-DD94-D8D7-6AA33C6E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 Vacuum-TS – charge scan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39454D68-CCFB-A4A2-9306-7F82E28E7D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896" y="1314000"/>
            <a:ext cx="3696000" cy="2772000"/>
          </a:xfrm>
          <a:prstGeom prst="rect">
            <a:avLst/>
          </a:prstGeom>
        </p:spPr>
      </p:pic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17C6B4A5-4A27-A756-1D15-C7693F3A65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000" y="1314000"/>
            <a:ext cx="3696000" cy="2772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289879C-040C-2C7D-A6B9-9DA2D4247A6C}"/>
              </a:ext>
            </a:extLst>
          </p:cNvPr>
          <p:cNvCxnSpPr>
            <a:cxnSpLocks/>
          </p:cNvCxnSpPr>
          <p:nvPr/>
        </p:nvCxnSpPr>
        <p:spPr>
          <a:xfrm flipV="1">
            <a:off x="2857500" y="4025844"/>
            <a:ext cx="668388" cy="27544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A871D7D-E501-5386-1699-E411405CEF3F}"/>
              </a:ext>
            </a:extLst>
          </p:cNvPr>
          <p:cNvCxnSpPr>
            <a:cxnSpLocks/>
          </p:cNvCxnSpPr>
          <p:nvPr/>
        </p:nvCxnSpPr>
        <p:spPr>
          <a:xfrm flipH="1" flipV="1">
            <a:off x="3876808" y="4025844"/>
            <a:ext cx="1850224" cy="27544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801ADDF-8F04-4218-3759-BA5EAE84CCD6}"/>
              </a:ext>
            </a:extLst>
          </p:cNvPr>
          <p:cNvCxnSpPr>
            <a:cxnSpLocks/>
          </p:cNvCxnSpPr>
          <p:nvPr/>
        </p:nvCxnSpPr>
        <p:spPr>
          <a:xfrm flipV="1">
            <a:off x="3525888" y="3777916"/>
            <a:ext cx="0" cy="25394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E4E83B1-C318-C4A0-D50F-4E1712C66444}"/>
              </a:ext>
            </a:extLst>
          </p:cNvPr>
          <p:cNvCxnSpPr>
            <a:cxnSpLocks/>
          </p:cNvCxnSpPr>
          <p:nvPr/>
        </p:nvCxnSpPr>
        <p:spPr>
          <a:xfrm flipV="1">
            <a:off x="3876809" y="3777916"/>
            <a:ext cx="0" cy="25394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8559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4C2AE-C9AD-DD94-D8D7-6AA33C6E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 Vacuum-TS – charge scan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BC153180-740C-31CF-6CB5-078EEDEE4E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017" y="1917111"/>
            <a:ext cx="4800000" cy="3600000"/>
          </a:xfrm>
          <a:prstGeom prst="rect">
            <a:avLst/>
          </a:prstGeom>
        </p:spPr>
      </p:pic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B2CBF9F1-734D-DF52-3FE0-64270FCFA3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270" y="1510688"/>
            <a:ext cx="3359999" cy="2520000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1F2106AC-D245-CEB4-2C9F-0E582B18DE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270" y="4030688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6363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4C2AE-C9AD-DD94-D8D7-6AA33C6E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 THz-TS – impact scan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9A860C04-37BC-65A8-F758-E50AB72C74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00" y="2043000"/>
            <a:ext cx="3696000" cy="2772000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19184ABB-EB30-D61A-E863-015B1F25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000" y="2043000"/>
            <a:ext cx="3696000" cy="2772000"/>
          </a:xfrm>
          <a:prstGeom prst="rect">
            <a:avLst/>
          </a:prstGeom>
        </p:spPr>
      </p:pic>
      <p:pic>
        <p:nvPicPr>
          <p:cNvPr id="10" name="Picture 9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ECC1B0B8-4A37-8922-E57E-F05A76EB0A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000" y="2043000"/>
            <a:ext cx="3696000" cy="27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0281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4C2AE-C9AD-DD94-D8D7-6AA33C6E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 THz-TS – impact scan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3952055E-BE27-9124-7F78-FC84DC85C8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00" y="1449000"/>
            <a:ext cx="5280000" cy="3960000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BB9BC93A-CB06-3446-4075-CACA7C5C59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49000"/>
            <a:ext cx="528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7477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4C2AE-C9AD-DD94-D8D7-6AA33C6E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 THz-TS – impact scan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E0FB4311-7882-33A4-F542-2C3C03EACC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000" y="1629000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026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4C2AE-C9AD-DD94-D8D7-6AA33C6E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 Vacuum-TS – impact scan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77C2DEC6-9A4C-5F33-22B2-B1DACEF72B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398" y="1452875"/>
            <a:ext cx="4210500" cy="2520000"/>
          </a:xfrm>
          <a:prstGeom prst="rect">
            <a:avLst/>
          </a:prstGeom>
        </p:spPr>
      </p:pic>
      <p:pic>
        <p:nvPicPr>
          <p:cNvPr id="7" name="Picture 6" descr="Table&#10;&#10;Description automatically generated with low confidence">
            <a:extLst>
              <a:ext uri="{FF2B5EF4-FFF2-40B4-BE49-F238E27FC236}">
                <a16:creationId xmlns:a16="http://schemas.microsoft.com/office/drawing/2014/main" id="{91E713BC-582D-FAD3-2D7F-DCD5E301A7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398" y="3972875"/>
            <a:ext cx="4210500" cy="2520000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E76C7B58-B4D4-47B4-1664-7F86E39288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00" y="1690688"/>
            <a:ext cx="528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9778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4C2AE-C9AD-DD94-D8D7-6AA33C6E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 Vacuum-TS – impact scan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13A83F39-699E-3BE2-EF7F-B75525D5D6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00" y="1449000"/>
            <a:ext cx="5280000" cy="3960000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F7630B70-1032-0441-5D53-CCDC36F357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49000"/>
            <a:ext cx="528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6899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4C2AE-C9AD-DD94-D8D7-6AA33C6E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 Vacuum-TS – impact scan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84A362E7-16EA-6468-1B32-43E104F56B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1449000"/>
            <a:ext cx="5280000" cy="3960000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28C61FFD-C286-9CD2-7FD1-17EEE32899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325" y="1449000"/>
            <a:ext cx="528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1161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38F66-DB7B-0B0A-FB80-47BB31E58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C428074-E5A3-76DE-3220-879CC6DFA8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938554" cy="4351338"/>
          </a:xfrm>
        </p:spPr>
        <p:txBody>
          <a:bodyPr/>
          <a:lstStyle/>
          <a:p>
            <a:pPr marL="0" indent="0">
              <a:buNone/>
            </a:pPr>
            <a:r>
              <a:rPr lang="de-CH" dirty="0"/>
              <a:t>First look on results </a:t>
            </a:r>
            <a:r>
              <a:rPr lang="de-CH" dirty="0">
                <a:sym typeface="Wingdings" panose="05000000000000000000" pitchFamily="2" charset="2"/>
              </a:rPr>
              <a:t>is </a:t>
            </a:r>
            <a:r>
              <a:rPr lang="de-CH" dirty="0"/>
              <a:t>very consistent</a:t>
            </a:r>
          </a:p>
          <a:p>
            <a:pPr marL="0" indent="0">
              <a:buNone/>
            </a:pPr>
            <a:r>
              <a:rPr lang="de-CH" dirty="0"/>
              <a:t>Compares well to analytical models (and CST)</a:t>
            </a:r>
          </a:p>
          <a:p>
            <a:pPr marL="0" indent="0">
              <a:buNone/>
            </a:pPr>
            <a:r>
              <a:rPr lang="de-CH" dirty="0"/>
              <a:t>Analysis still to be optimized (error bars</a:t>
            </a:r>
            <a:r>
              <a:rPr lang="en-US" dirty="0"/>
              <a:t>,…</a:t>
            </a:r>
            <a:r>
              <a:rPr lang="de-CH" dirty="0"/>
              <a:t>)</a:t>
            </a:r>
          </a:p>
          <a:p>
            <a:endParaRPr lang="de-CH" dirty="0"/>
          </a:p>
          <a:p>
            <a:pPr marL="0" indent="0">
              <a:buNone/>
            </a:pPr>
            <a:r>
              <a:rPr lang="de-CH" dirty="0"/>
              <a:t>Key results so far:</a:t>
            </a:r>
          </a:p>
          <a:p>
            <a:pPr lvl="1"/>
            <a:r>
              <a:rPr lang="en-GB" dirty="0"/>
              <a:t>Absolute e-field measurement</a:t>
            </a:r>
          </a:p>
          <a:p>
            <a:pPr lvl="1"/>
            <a:r>
              <a:rPr lang="en-GB" dirty="0"/>
              <a:t>Horizontal polarization maintained</a:t>
            </a:r>
          </a:p>
          <a:p>
            <a:pPr lvl="1"/>
            <a:r>
              <a:rPr lang="en-GB" dirty="0"/>
              <a:t>Cut-off frequency</a:t>
            </a:r>
          </a:p>
          <a:p>
            <a:pPr lvl="1"/>
            <a:r>
              <a:rPr lang="en-GB" dirty="0"/>
              <a:t>1/h for impact scan at very low frequencies</a:t>
            </a:r>
          </a:p>
          <a:p>
            <a:pPr lvl="1"/>
            <a:endParaRPr lang="en-GB" dirty="0"/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CAE5D4D8-CC26-566E-DA62-452CB0F51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754" y="1027906"/>
            <a:ext cx="4041568" cy="303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2164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38F66-DB7B-0B0A-FB80-47BB31E58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Outlook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C428074-E5A3-76DE-3220-879CC6DFA8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7582989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AT" dirty="0"/>
              <a:t>CST, CST, CST,…</a:t>
            </a:r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r>
              <a:rPr lang="de-AT" dirty="0"/>
              <a:t>Conduct EO spectral decoding tests at CLEAR</a:t>
            </a:r>
          </a:p>
          <a:p>
            <a:pPr lvl="1"/>
            <a:r>
              <a:rPr lang="de-AT" dirty="0"/>
              <a:t>1 week of parasitic beam time so far</a:t>
            </a:r>
          </a:p>
          <a:p>
            <a:pPr lvl="1"/>
            <a:r>
              <a:rPr lang="de-AT" dirty="0"/>
              <a:t>Analysis not started yet, but proof of principle shown</a:t>
            </a:r>
            <a:endParaRPr lang="de-CH" dirty="0"/>
          </a:p>
          <a:p>
            <a:endParaRPr lang="de-CH" dirty="0"/>
          </a:p>
          <a:p>
            <a:pPr marL="0" indent="0">
              <a:buNone/>
            </a:pPr>
            <a:r>
              <a:rPr lang="de-CH" dirty="0"/>
              <a:t>North Area</a:t>
            </a:r>
          </a:p>
          <a:p>
            <a:pPr lvl="1"/>
            <a:r>
              <a:rPr lang="en-GB" dirty="0"/>
              <a:t>In discussion with Inaki on feasibility</a:t>
            </a:r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/>
              <a:t>ATF2</a:t>
            </a:r>
            <a:endParaRPr lang="en-GB" dirty="0"/>
          </a:p>
          <a:p>
            <a:pPr lvl="1"/>
            <a:r>
              <a:rPr lang="en-GB" dirty="0"/>
              <a:t>Applied for collaboration with Renjun</a:t>
            </a:r>
          </a:p>
          <a:p>
            <a:pPr lvl="1"/>
            <a:r>
              <a:rPr lang="en-GB" dirty="0" err="1"/>
              <a:t>EAJADE</a:t>
            </a:r>
            <a:r>
              <a:rPr lang="en-GB" dirty="0"/>
              <a:t> recently approved</a:t>
            </a:r>
          </a:p>
          <a:p>
            <a:pPr lvl="1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340F65-E1B5-AA09-82DC-8EBDCB2AA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188" y="1998543"/>
            <a:ext cx="3296155" cy="215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33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4AAF26-8B40-9324-89C4-1B6894ACCA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pic>
        <p:nvPicPr>
          <p:cNvPr id="7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id="{42401CB8-FF53-5DC1-930F-BCF71C761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516" y="2084851"/>
            <a:ext cx="4754197" cy="3564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9F1BF8-AD5C-EB7F-0ADA-3658BD618CE9}"/>
              </a:ext>
            </a:extLst>
          </p:cNvPr>
          <p:cNvSpPr txBox="1"/>
          <p:nvPr/>
        </p:nvSpPr>
        <p:spPr bwMode="auto">
          <a:xfrm>
            <a:off x="2749751" y="4395955"/>
            <a:ext cx="806188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dirty="0">
                <a:solidFill>
                  <a:srgbClr val="0070C0"/>
                </a:solidFill>
                <a:latin typeface="LM Roman 10" panose="00000500000000000000" pitchFamily="50" charset="0"/>
              </a:rPr>
              <a:t>ChDR</a:t>
            </a:r>
            <a:endParaRPr lang="en-GB" sz="1467" dirty="0">
              <a:solidFill>
                <a:srgbClr val="0070C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1771C1-1D9B-6C30-0641-FA669C391DBF}"/>
              </a:ext>
            </a:extLst>
          </p:cNvPr>
          <p:cNvCxnSpPr>
            <a:cxnSpLocks/>
          </p:cNvCxnSpPr>
          <p:nvPr/>
        </p:nvCxnSpPr>
        <p:spPr>
          <a:xfrm>
            <a:off x="940103" y="2248491"/>
            <a:ext cx="5337588" cy="2332637"/>
          </a:xfrm>
          <a:prstGeom prst="line">
            <a:avLst/>
          </a:prstGeom>
          <a:ln w="28575">
            <a:solidFill>
              <a:srgbClr val="FF7E0B"/>
            </a:solidFill>
            <a:tailEnd type="stealth" w="lg" len="lg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58947B-ED04-AE1A-2BB3-31FC837C0887}"/>
              </a:ext>
            </a:extLst>
          </p:cNvPr>
          <p:cNvCxnSpPr>
            <a:cxnSpLocks/>
          </p:cNvCxnSpPr>
          <p:nvPr/>
        </p:nvCxnSpPr>
        <p:spPr>
          <a:xfrm flipH="1">
            <a:off x="3267055" y="3799722"/>
            <a:ext cx="93903" cy="564652"/>
          </a:xfrm>
          <a:prstGeom prst="line">
            <a:avLst/>
          </a:prstGeom>
          <a:ln w="31750">
            <a:solidFill>
              <a:srgbClr val="1F77B4"/>
            </a:solidFill>
            <a:tailEnd type="stealth" w="lg" len="lg"/>
          </a:ln>
          <a:effectLst>
            <a:outerShdw blurRad="76200" dir="2700000" sx="108000" sy="108000" algn="tl" rotWithShape="0">
              <a:schemeClr val="bg1">
                <a:alpha val="72000"/>
              </a:scheme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38BDBF9-C665-34C0-70D5-E1A65906718F}"/>
              </a:ext>
            </a:extLst>
          </p:cNvPr>
          <p:cNvSpPr txBox="1"/>
          <p:nvPr/>
        </p:nvSpPr>
        <p:spPr bwMode="auto">
          <a:xfrm>
            <a:off x="6060256" y="4137297"/>
            <a:ext cx="757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A8117"/>
                </a:solidFill>
                <a:latin typeface="LM Roman 10" panose="00000500000000000000" pitchFamily="50" charset="0"/>
              </a:rPr>
              <a:t>beam</a:t>
            </a:r>
            <a:endParaRPr lang="en-GB" sz="1400" dirty="0">
              <a:solidFill>
                <a:srgbClr val="FA8117"/>
              </a:solidFill>
              <a:latin typeface="LM Roman 10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CD5B32-65B6-C16C-E9F3-2640E6A373DB}"/>
              </a:ext>
            </a:extLst>
          </p:cNvPr>
          <p:cNvSpPr txBox="1"/>
          <p:nvPr/>
        </p:nvSpPr>
        <p:spPr bwMode="auto">
          <a:xfrm>
            <a:off x="4213135" y="2492787"/>
            <a:ext cx="1152128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dirty="0">
                <a:solidFill>
                  <a:srgbClr val="0070C0"/>
                </a:solidFill>
                <a:latin typeface="LM Roman 10" panose="00000500000000000000" pitchFamily="50" charset="0"/>
              </a:rPr>
              <a:t>ChDR</a:t>
            </a:r>
            <a:endParaRPr lang="en-GB" sz="1467" dirty="0">
              <a:solidFill>
                <a:srgbClr val="0070C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6A6EFAE-5C7D-FF57-4298-DC312E2C2F10}"/>
              </a:ext>
            </a:extLst>
          </p:cNvPr>
          <p:cNvCxnSpPr>
            <a:cxnSpLocks/>
          </p:cNvCxnSpPr>
          <p:nvPr/>
        </p:nvCxnSpPr>
        <p:spPr>
          <a:xfrm flipV="1">
            <a:off x="4024011" y="2723461"/>
            <a:ext cx="480053" cy="322147"/>
          </a:xfrm>
          <a:prstGeom prst="line">
            <a:avLst/>
          </a:prstGeom>
          <a:ln w="31750">
            <a:solidFill>
              <a:srgbClr val="1F77B4"/>
            </a:solidFill>
            <a:tailEnd type="stealth" w="lg" len="lg"/>
          </a:ln>
          <a:effectLst>
            <a:outerShdw blurRad="76200" dir="2700000" sx="108000" sy="108000" algn="tl" rotWithShape="0">
              <a:schemeClr val="bg1">
                <a:alpha val="72000"/>
              </a:scheme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ADD18F2-8F6D-F362-CD23-D80B6E0808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711" y="3461238"/>
            <a:ext cx="4181639" cy="3108551"/>
          </a:xfrm>
          <a:prstGeom prst="rect">
            <a:avLst/>
          </a:prstGeom>
        </p:spPr>
      </p:pic>
      <p:pic>
        <p:nvPicPr>
          <p:cNvPr id="18" name="Picture 17" descr="A picture containing gear&#10;&#10;Description automatically generated">
            <a:extLst>
              <a:ext uri="{FF2B5EF4-FFF2-40B4-BE49-F238E27FC236}">
                <a16:creationId xmlns:a16="http://schemas.microsoft.com/office/drawing/2014/main" id="{2C5C6001-8615-61D2-C2DE-3AF0303F80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711" y="644080"/>
            <a:ext cx="4181639" cy="2784920"/>
          </a:xfrm>
          <a:prstGeom prst="rect">
            <a:avLst/>
          </a:prstGeom>
        </p:spPr>
      </p:pic>
      <p:sp>
        <p:nvSpPr>
          <p:cNvPr id="30" name="Circular Arrow 29">
            <a:extLst>
              <a:ext uri="{FF2B5EF4-FFF2-40B4-BE49-F238E27FC236}">
                <a16:creationId xmlns:a16="http://schemas.microsoft.com/office/drawing/2014/main" id="{DC04E20D-0CE4-45E0-3A38-1C5FC39C38FE}"/>
              </a:ext>
            </a:extLst>
          </p:cNvPr>
          <p:cNvSpPr/>
          <p:nvPr/>
        </p:nvSpPr>
        <p:spPr>
          <a:xfrm rot="19380594">
            <a:off x="8928006" y="1168823"/>
            <a:ext cx="1356053" cy="1197771"/>
          </a:xfrm>
          <a:prstGeom prst="circularArrow">
            <a:avLst>
              <a:gd name="adj1" fmla="val 8350"/>
              <a:gd name="adj2" fmla="val 1142319"/>
              <a:gd name="adj3" fmla="val 20749804"/>
              <a:gd name="adj4" fmla="val 7842553"/>
              <a:gd name="adj5" fmla="val 1473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>
              <a:solidFill>
                <a:schemeClr val="tx1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A0ACEAC-8B42-872D-FEAC-85B2CABFBA7B}"/>
              </a:ext>
            </a:extLst>
          </p:cNvPr>
          <p:cNvCxnSpPr>
            <a:cxnSpLocks/>
          </p:cNvCxnSpPr>
          <p:nvPr/>
        </p:nvCxnSpPr>
        <p:spPr>
          <a:xfrm flipV="1">
            <a:off x="8967333" y="2723462"/>
            <a:ext cx="638700" cy="105789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83BA80B-1397-2A20-70CB-99A2E31915CF}"/>
              </a:ext>
            </a:extLst>
          </p:cNvPr>
          <p:cNvCxnSpPr>
            <a:cxnSpLocks/>
          </p:cNvCxnSpPr>
          <p:nvPr/>
        </p:nvCxnSpPr>
        <p:spPr>
          <a:xfrm>
            <a:off x="8906080" y="2084851"/>
            <a:ext cx="23025" cy="718395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18065FA-05EC-F80C-A53A-EEF6713CC26C}"/>
              </a:ext>
            </a:extLst>
          </p:cNvPr>
          <p:cNvCxnSpPr>
            <a:cxnSpLocks/>
          </p:cNvCxnSpPr>
          <p:nvPr/>
        </p:nvCxnSpPr>
        <p:spPr>
          <a:xfrm flipV="1">
            <a:off x="8764393" y="5157192"/>
            <a:ext cx="724136" cy="288032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F19297A6-F1FA-1040-1678-2237D034C2D4}"/>
              </a:ext>
            </a:extLst>
          </p:cNvPr>
          <p:cNvSpPr txBox="1"/>
          <p:nvPr/>
        </p:nvSpPr>
        <p:spPr bwMode="auto">
          <a:xfrm>
            <a:off x="9160750" y="2955647"/>
            <a:ext cx="358273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rgbClr val="FF0000"/>
                </a:solidFill>
                <a:latin typeface="LM Roman 10" panose="00000500000000000000" pitchFamily="50" charset="0"/>
              </a:rPr>
              <a:t>X</a:t>
            </a:r>
            <a:endParaRPr lang="en-GB" sz="1467" b="1" dirty="0">
              <a:solidFill>
                <a:srgbClr val="FF0000"/>
              </a:solidFill>
              <a:latin typeface="LM Roman 10" panose="00000500000000000000" pitchFamily="50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1C408CE-9056-5299-F5E7-4838B11AA499}"/>
              </a:ext>
            </a:extLst>
          </p:cNvPr>
          <p:cNvSpPr txBox="1"/>
          <p:nvPr/>
        </p:nvSpPr>
        <p:spPr bwMode="auto">
          <a:xfrm>
            <a:off x="8406121" y="2286931"/>
            <a:ext cx="358273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rgbClr val="FF0000"/>
                </a:solidFill>
                <a:latin typeface="LM Roman 10" panose="00000500000000000000" pitchFamily="50" charset="0"/>
              </a:rPr>
              <a:t>Y</a:t>
            </a:r>
            <a:endParaRPr lang="en-GB" sz="1467" b="1" dirty="0">
              <a:solidFill>
                <a:srgbClr val="FF0000"/>
              </a:solidFill>
              <a:latin typeface="LM Roman 10" panose="00000500000000000000" pitchFamily="50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C17C5A3-B8E8-DEB7-62FA-7AC5A55FFE8D}"/>
              </a:ext>
            </a:extLst>
          </p:cNvPr>
          <p:cNvSpPr/>
          <p:nvPr/>
        </p:nvSpPr>
        <p:spPr>
          <a:xfrm>
            <a:off x="2957863" y="3302438"/>
            <a:ext cx="806188" cy="8120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DA608F1-FCC9-DA87-BA08-61424DDC49E6}"/>
              </a:ext>
            </a:extLst>
          </p:cNvPr>
          <p:cNvCxnSpPr>
            <a:cxnSpLocks/>
          </p:cNvCxnSpPr>
          <p:nvPr/>
        </p:nvCxnSpPr>
        <p:spPr>
          <a:xfrm flipV="1">
            <a:off x="2957863" y="1358537"/>
            <a:ext cx="3319828" cy="194390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F465A15-4CF8-0259-D9A3-BF878B2754A7}"/>
              </a:ext>
            </a:extLst>
          </p:cNvPr>
          <p:cNvCxnSpPr>
            <a:cxnSpLocks/>
          </p:cNvCxnSpPr>
          <p:nvPr/>
        </p:nvCxnSpPr>
        <p:spPr>
          <a:xfrm flipV="1">
            <a:off x="3773815" y="3424123"/>
            <a:ext cx="3620771" cy="6866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FE3BA70-5D3A-228C-6850-8737225508AF}"/>
              </a:ext>
            </a:extLst>
          </p:cNvPr>
          <p:cNvSpPr txBox="1"/>
          <p:nvPr/>
        </p:nvSpPr>
        <p:spPr bwMode="auto">
          <a:xfrm>
            <a:off x="9097577" y="5445224"/>
            <a:ext cx="358273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rgbClr val="FF0000"/>
                </a:solidFill>
                <a:latin typeface="LM Roman 10" panose="00000500000000000000" pitchFamily="50" charset="0"/>
              </a:rPr>
              <a:t>Z</a:t>
            </a:r>
            <a:endParaRPr lang="en-GB" sz="1467" b="1" dirty="0">
              <a:solidFill>
                <a:srgbClr val="FF0000"/>
              </a:solidFill>
              <a:latin typeface="LM Roman 10" panose="00000500000000000000" pitchFamily="50" charset="0"/>
            </a:endParaRPr>
          </a:p>
        </p:txBody>
      </p:sp>
      <p:sp>
        <p:nvSpPr>
          <p:cNvPr id="57" name="Textfeld 1">
            <a:extLst>
              <a:ext uri="{FF2B5EF4-FFF2-40B4-BE49-F238E27FC236}">
                <a16:creationId xmlns:a16="http://schemas.microsoft.com/office/drawing/2014/main" id="{2BAAE3B1-8900-D979-E310-9A685F60A13D}"/>
              </a:ext>
            </a:extLst>
          </p:cNvPr>
          <p:cNvSpPr txBox="1"/>
          <p:nvPr/>
        </p:nvSpPr>
        <p:spPr>
          <a:xfrm>
            <a:off x="1343775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FCC BI 2022  –  November 2022</a:t>
            </a:r>
          </a:p>
        </p:txBody>
      </p:sp>
      <p:sp>
        <p:nvSpPr>
          <p:cNvPr id="58" name="Textfeld 2">
            <a:extLst>
              <a:ext uri="{FF2B5EF4-FFF2-40B4-BE49-F238E27FC236}">
                <a16:creationId xmlns:a16="http://schemas.microsoft.com/office/drawing/2014/main" id="{46A85CDE-C596-C27A-4179-5DFCA6458F8A}"/>
              </a:ext>
            </a:extLst>
          </p:cNvPr>
          <p:cNvSpPr txBox="1"/>
          <p:nvPr/>
        </p:nvSpPr>
        <p:spPr>
          <a:xfrm>
            <a:off x="5106192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Andreas Schlögelhofer</a:t>
            </a: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E1F5677E-E68B-AD6E-E4E0-3A8C7F054D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565" y="116659"/>
            <a:ext cx="264000" cy="264000"/>
          </a:xfrm>
          <a:prstGeom prst="rect">
            <a:avLst/>
          </a:prstGeom>
        </p:spPr>
      </p:pic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DBF7A040-8233-2BA4-9481-4D2EA898F64F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4136" y="116659"/>
            <a:ext cx="264472" cy="264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8499569-B02C-9816-1C9B-7D82A53396E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 vacuum test stand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C34325-9578-A230-87C9-8E0A4426725B}"/>
              </a:ext>
            </a:extLst>
          </p:cNvPr>
          <p:cNvSpPr txBox="1"/>
          <p:nvPr/>
        </p:nvSpPr>
        <p:spPr bwMode="auto">
          <a:xfrm>
            <a:off x="9880885" y="884207"/>
            <a:ext cx="358273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1467" b="1" dirty="0">
                <a:solidFill>
                  <a:srgbClr val="FF0000"/>
                </a:solidFill>
                <a:latin typeface="LM Roman 10" panose="00000500000000000000" pitchFamily="50" charset="0"/>
              </a:rPr>
              <a:t>Θ</a:t>
            </a:r>
            <a:endParaRPr lang="en-GB" sz="1467" b="1" dirty="0">
              <a:solidFill>
                <a:srgbClr val="FF0000"/>
              </a:solidFill>
              <a:latin typeface="LM Roman 10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1536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3B231-D76F-9972-19DD-5501ECA36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39881"/>
          </a:xfrm>
        </p:spPr>
        <p:txBody>
          <a:bodyPr/>
          <a:lstStyle/>
          <a:p>
            <a:pPr algn="ctr"/>
            <a:r>
              <a:rPr lang="de-CH" dirty="0"/>
              <a:t>Attachment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49627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graph&#10;&#10;Description automatically generated with medium confidence">
            <a:extLst>
              <a:ext uri="{FF2B5EF4-FFF2-40B4-BE49-F238E27FC236}">
                <a16:creationId xmlns:a16="http://schemas.microsoft.com/office/drawing/2014/main" id="{ECAC9AC1-91EC-B522-A89D-F4BB58F4D2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20" y="4059435"/>
            <a:ext cx="5400000" cy="2160000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4496843C-4AC0-BF07-6752-001B8C07CB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0" y="1795061"/>
            <a:ext cx="5400000" cy="21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A487E1-9B05-74AF-0AE7-EA445336C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ChDR In-Air TS – surface (center)</a:t>
            </a:r>
            <a:endParaRPr lang="en-GB" dirty="0"/>
          </a:p>
        </p:txBody>
      </p:sp>
      <p:pic>
        <p:nvPicPr>
          <p:cNvPr id="14" name="Picture 13" descr="Graphical user interface, chart, application&#10;&#10;Description automatically generated">
            <a:extLst>
              <a:ext uri="{FF2B5EF4-FFF2-40B4-BE49-F238E27FC236}">
                <a16:creationId xmlns:a16="http://schemas.microsoft.com/office/drawing/2014/main" id="{DE6F4F9D-7F43-69E0-1165-65B0F53E88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609" y="4059435"/>
            <a:ext cx="5400000" cy="2160000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D1FC0581-B4D7-B725-726D-D149D71079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609" y="1795061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638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487E1-9B05-74AF-0AE7-EA445336C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ChDR In-Air TS – direct (closest)</a:t>
            </a:r>
            <a:endParaRPr lang="en-GB" dirty="0"/>
          </a:p>
        </p:txBody>
      </p:sp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6549E98D-A60F-CC0E-7588-411333A5FE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19" y="1690688"/>
            <a:ext cx="5400001" cy="2160000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9C099D13-3055-522A-BA32-75883863A0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19" y="4059435"/>
            <a:ext cx="5400001" cy="2160000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DED5A5DF-1C41-6E9D-137B-FCF44B304F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799" y="4059435"/>
            <a:ext cx="5400001" cy="2160000"/>
          </a:xfrm>
          <a:prstGeom prst="rect">
            <a:avLst/>
          </a:prstGeom>
        </p:spPr>
      </p:pic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AF56C9F6-3534-2851-3ED5-CCDFDF9897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799" y="1690688"/>
            <a:ext cx="540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753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C8C51-712E-50B8-3D98-3C95553DE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beam field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picture containing indoor, projector&#10;&#10;Description automatically generated">
            <a:extLst>
              <a:ext uri="{FF2B5EF4-FFF2-40B4-BE49-F238E27FC236}">
                <a16:creationId xmlns:a16="http://schemas.microsoft.com/office/drawing/2014/main" id="{351A2F20-CA9E-E703-BB25-6343E1D159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41" y="2007433"/>
            <a:ext cx="6438372" cy="4291200"/>
          </a:xfrm>
          <a:prstGeom prst="rect">
            <a:avLst/>
          </a:prstGeom>
        </p:spPr>
      </p:pic>
      <p:pic>
        <p:nvPicPr>
          <p:cNvPr id="8" name="Picture 7" descr="A picture containing indoor, device, miller&#10;&#10;Description automatically generated">
            <a:extLst>
              <a:ext uri="{FF2B5EF4-FFF2-40B4-BE49-F238E27FC236}">
                <a16:creationId xmlns:a16="http://schemas.microsoft.com/office/drawing/2014/main" id="{305BFB9F-4450-2798-D093-EA389A9B90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691" y="595801"/>
            <a:ext cx="3800960" cy="570283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0001C62-68E7-2FE5-A5B9-BC2AC9C440DA}"/>
              </a:ext>
            </a:extLst>
          </p:cNvPr>
          <p:cNvCxnSpPr>
            <a:cxnSpLocks/>
          </p:cNvCxnSpPr>
          <p:nvPr/>
        </p:nvCxnSpPr>
        <p:spPr>
          <a:xfrm>
            <a:off x="1835285" y="3534383"/>
            <a:ext cx="3702996" cy="1348902"/>
          </a:xfrm>
          <a:prstGeom prst="straightConnector1">
            <a:avLst/>
          </a:prstGeom>
          <a:ln w="38100">
            <a:solidFill>
              <a:srgbClr val="FA8117"/>
            </a:solidFill>
            <a:headEnd type="none" w="med" len="med"/>
            <a:tailEnd type="triangle" w="med" len="med"/>
          </a:ln>
          <a:effectLst>
            <a:outerShdw blurRad="50800" dist="38100" dir="5400000" algn="ctr" rotWithShape="0">
              <a:srgbClr val="000000">
                <a:alpha val="99000"/>
              </a:srgb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57BE334-0C6A-94EB-A19C-9DE9A8CD7F03}"/>
              </a:ext>
            </a:extLst>
          </p:cNvPr>
          <p:cNvCxnSpPr>
            <a:cxnSpLocks/>
          </p:cNvCxnSpPr>
          <p:nvPr/>
        </p:nvCxnSpPr>
        <p:spPr>
          <a:xfrm>
            <a:off x="7236691" y="5068111"/>
            <a:ext cx="3508214" cy="0"/>
          </a:xfrm>
          <a:prstGeom prst="straightConnector1">
            <a:avLst/>
          </a:prstGeom>
          <a:ln w="38100">
            <a:solidFill>
              <a:srgbClr val="FA8117"/>
            </a:solidFill>
            <a:headEnd type="none" w="med" len="med"/>
            <a:tailEnd type="triangle" w="med" len="med"/>
          </a:ln>
          <a:effectLst>
            <a:outerShdw blurRad="50800" dist="38100" dir="5400000" algn="ctr" rotWithShape="0">
              <a:srgbClr val="000000">
                <a:alpha val="99000"/>
              </a:srgb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9F34066-BAE7-22D7-6CFD-605FB96F680F}"/>
              </a:ext>
            </a:extLst>
          </p:cNvPr>
          <p:cNvCxnSpPr>
            <a:cxnSpLocks/>
          </p:cNvCxnSpPr>
          <p:nvPr/>
        </p:nvCxnSpPr>
        <p:spPr>
          <a:xfrm flipH="1">
            <a:off x="4775437" y="4072317"/>
            <a:ext cx="500389" cy="315959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B57BAC0-61C6-884D-EEF8-C00277D0D191}"/>
              </a:ext>
            </a:extLst>
          </p:cNvPr>
          <p:cNvCxnSpPr>
            <a:cxnSpLocks/>
          </p:cNvCxnSpPr>
          <p:nvPr/>
        </p:nvCxnSpPr>
        <p:spPr>
          <a:xfrm>
            <a:off x="9704090" y="3580362"/>
            <a:ext cx="0" cy="1056489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186535D-868B-7077-58E1-08D7DB484BD6}"/>
              </a:ext>
            </a:extLst>
          </p:cNvPr>
          <p:cNvSpPr txBox="1"/>
          <p:nvPr/>
        </p:nvSpPr>
        <p:spPr bwMode="auto">
          <a:xfrm>
            <a:off x="9785237" y="3949556"/>
            <a:ext cx="358273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rgbClr val="FF0000"/>
                </a:solidFill>
                <a:latin typeface="LM Roman 10" panose="00000500000000000000" pitchFamily="50" charset="0"/>
              </a:rPr>
              <a:t>Z</a:t>
            </a:r>
            <a:endParaRPr lang="en-GB" sz="1467" b="1" dirty="0">
              <a:solidFill>
                <a:srgbClr val="FF000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962A7F6-4CA6-7121-07B6-4FFE563A20A6}"/>
              </a:ext>
            </a:extLst>
          </p:cNvPr>
          <p:cNvCxnSpPr>
            <a:cxnSpLocks/>
          </p:cNvCxnSpPr>
          <p:nvPr/>
        </p:nvCxnSpPr>
        <p:spPr>
          <a:xfrm flipH="1">
            <a:off x="4559710" y="3762282"/>
            <a:ext cx="30198" cy="585171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2DA00C7-05FA-0AE5-DD65-DA71D16A3A2B}"/>
              </a:ext>
            </a:extLst>
          </p:cNvPr>
          <p:cNvSpPr txBox="1"/>
          <p:nvPr/>
        </p:nvSpPr>
        <p:spPr bwMode="auto">
          <a:xfrm>
            <a:off x="5077551" y="4267656"/>
            <a:ext cx="358273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rgbClr val="FF0000"/>
                </a:solidFill>
                <a:latin typeface="LM Roman 10" panose="00000500000000000000" pitchFamily="50" charset="0"/>
              </a:rPr>
              <a:t>Z</a:t>
            </a:r>
            <a:endParaRPr lang="en-GB" sz="1467" b="1" dirty="0">
              <a:solidFill>
                <a:srgbClr val="FF0000"/>
              </a:solidFill>
              <a:latin typeface="LM Roman 10" panose="00000500000000000000" pitchFamily="50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227E01-88D4-9648-0031-400ED946CB1C}"/>
              </a:ext>
            </a:extLst>
          </p:cNvPr>
          <p:cNvSpPr txBox="1"/>
          <p:nvPr/>
        </p:nvSpPr>
        <p:spPr bwMode="auto">
          <a:xfrm>
            <a:off x="4547232" y="3375333"/>
            <a:ext cx="358273" cy="318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67" b="1" dirty="0">
                <a:solidFill>
                  <a:srgbClr val="FF0000"/>
                </a:solidFill>
                <a:latin typeface="LM Roman 10" panose="00000500000000000000" pitchFamily="50" charset="0"/>
              </a:rPr>
              <a:t>Y</a:t>
            </a:r>
            <a:endParaRPr lang="en-GB" sz="1467" b="1" dirty="0">
              <a:solidFill>
                <a:srgbClr val="FF0000"/>
              </a:solidFill>
              <a:latin typeface="LM Roman 10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367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D8675-331A-A02F-ED41-210A4A069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beam field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701F0F6B-945C-6AA9-07E8-D27FB2085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408" y="1859591"/>
            <a:ext cx="4382729" cy="32870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00FA63B-BAF5-C4D1-4CFD-4432871674C6}"/>
              </a:ext>
            </a:extLst>
          </p:cNvPr>
          <p:cNvSpPr txBox="1"/>
          <p:nvPr/>
        </p:nvSpPr>
        <p:spPr>
          <a:xfrm>
            <a:off x="4239389" y="1674925"/>
            <a:ext cx="3392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Averaged traces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237B5A-48F7-C3DD-0B3F-EF0194EDB41A}"/>
              </a:ext>
            </a:extLst>
          </p:cNvPr>
          <p:cNvSpPr txBox="1"/>
          <p:nvPr/>
        </p:nvSpPr>
        <p:spPr>
          <a:xfrm>
            <a:off x="3351773" y="5315540"/>
            <a:ext cx="54874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Traces are leveled for bias offset using first </a:t>
            </a:r>
            <a:r>
              <a:rPr lang="el-GR" dirty="0"/>
              <a:t> 1 </a:t>
            </a:r>
            <a:r>
              <a:rPr lang="de-CH" dirty="0"/>
              <a:t>ns of data</a:t>
            </a:r>
          </a:p>
          <a:p>
            <a:r>
              <a:rPr lang="en-GB" dirty="0"/>
              <a:t>Average trace of 600 shots (equals 1 minute)		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EB88EB72-62CC-3E6E-2F42-42B75B4F85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687323"/>
              </p:ext>
            </p:extLst>
          </p:nvPr>
        </p:nvGraphicFramePr>
        <p:xfrm>
          <a:off x="7788027" y="2622918"/>
          <a:ext cx="2271385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1385">
                  <a:extLst>
                    <a:ext uri="{9D8B030D-6E8A-4147-A177-3AD203B41FA5}">
                      <a16:colId xmlns:a16="http://schemas.microsoft.com/office/drawing/2014/main" val="2314594268"/>
                    </a:ext>
                  </a:extLst>
                </a:gridCol>
              </a:tblGrid>
              <a:tr h="328812">
                <a:tc>
                  <a:txBody>
                    <a:bodyPr/>
                    <a:lstStyle/>
                    <a:p>
                      <a:pPr algn="ctr"/>
                      <a:r>
                        <a:rPr lang="el-GR" sz="1600" b="0" u="none" dirty="0"/>
                        <a:t>σ</a:t>
                      </a:r>
                      <a:r>
                        <a:rPr lang="de-CH" sz="1600" b="0" u="none" dirty="0"/>
                        <a:t> = 54.6 +- 3.4 ps</a:t>
                      </a:r>
                      <a:endParaRPr lang="en-GB" sz="1600" b="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3162513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D7B97A8-12BB-9DFF-61F5-A9CAFD1D56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92242"/>
              </p:ext>
            </p:extLst>
          </p:nvPr>
        </p:nvGraphicFramePr>
        <p:xfrm>
          <a:off x="7788027" y="2273756"/>
          <a:ext cx="2293933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3933">
                  <a:extLst>
                    <a:ext uri="{9D8B030D-6E8A-4147-A177-3AD203B41FA5}">
                      <a16:colId xmlns:a16="http://schemas.microsoft.com/office/drawing/2014/main" val="2314594268"/>
                    </a:ext>
                  </a:extLst>
                </a:gridCol>
              </a:tblGrid>
              <a:tr h="328812">
                <a:tc>
                  <a:txBody>
                    <a:bodyPr/>
                    <a:lstStyle/>
                    <a:p>
                      <a:pPr algn="ctr"/>
                      <a:r>
                        <a:rPr lang="de-CH" sz="1600" b="0" dirty="0"/>
                        <a:t>FWHM = 128.5 +- 7.9 ps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31625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2128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D8675-331A-A02F-ED41-210A4A069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beam field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701F0F6B-945C-6AA9-07E8-D27FB2085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40944"/>
            <a:ext cx="3693639" cy="2770229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5B95E98D-110D-458B-BBE4-74754E784E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611" y="1940942"/>
            <a:ext cx="3693638" cy="2770229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C7144EC4-3FFE-834D-DF2F-25493BAE9C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390" y="1940943"/>
            <a:ext cx="3693638" cy="27702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00FA63B-BAF5-C4D1-4CFD-4432871674C6}"/>
              </a:ext>
            </a:extLst>
          </p:cNvPr>
          <p:cNvSpPr txBox="1"/>
          <p:nvPr/>
        </p:nvSpPr>
        <p:spPr>
          <a:xfrm>
            <a:off x="1293962" y="1690688"/>
            <a:ext cx="2873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Averaged traces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53C042-B9F1-EF11-71DA-D8C5EF2AC886}"/>
              </a:ext>
            </a:extLst>
          </p:cNvPr>
          <p:cNvSpPr txBox="1"/>
          <p:nvPr/>
        </p:nvSpPr>
        <p:spPr>
          <a:xfrm>
            <a:off x="4697541" y="1690688"/>
            <a:ext cx="2873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Charge @ dump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A84B5A-0AC2-D726-22F2-4E3810E789D3}"/>
              </a:ext>
            </a:extLst>
          </p:cNvPr>
          <p:cNvSpPr txBox="1"/>
          <p:nvPr/>
        </p:nvSpPr>
        <p:spPr>
          <a:xfrm>
            <a:off x="8352750" y="1711363"/>
            <a:ext cx="2873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Insertion loss laser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237B5A-48F7-C3DD-0B3F-EF0194EDB41A}"/>
              </a:ext>
            </a:extLst>
          </p:cNvPr>
          <p:cNvSpPr txBox="1"/>
          <p:nvPr/>
        </p:nvSpPr>
        <p:spPr>
          <a:xfrm>
            <a:off x="1505561" y="5146637"/>
            <a:ext cx="7869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Final traces are corrected for average of charge during 1 minute</a:t>
            </a:r>
          </a:p>
          <a:p>
            <a:r>
              <a:rPr lang="en-GB" dirty="0"/>
              <a:t>Final traces are corrected for average of insertion loss during 1 minute		</a:t>
            </a:r>
          </a:p>
        </p:txBody>
      </p:sp>
    </p:spTree>
    <p:extLst>
      <p:ext uri="{BB962C8B-B14F-4D97-AF65-F5344CB8AC3E}">
        <p14:creationId xmlns:p14="http://schemas.microsoft.com/office/powerpoint/2010/main" val="1692332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E6E82-DA33-E977-A9D5-7D0A1BECB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beam field - impact scan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60EBB41-6657-89B1-0402-93AA2CA504AF}"/>
                  </a:ext>
                </a:extLst>
              </p:cNvPr>
              <p:cNvSpPr txBox="1"/>
              <p:nvPr/>
            </p:nvSpPr>
            <p:spPr>
              <a:xfrm>
                <a:off x="6095999" y="1754976"/>
                <a:ext cx="5719011" cy="43937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/>
                  <a:t>1/r fitting function</a:t>
                </a:r>
              </a:p>
              <a:p>
                <a:endParaRPr lang="de-CH" dirty="0"/>
              </a:p>
              <a:p>
                <a:r>
                  <a:rPr lang="de-CH" dirty="0"/>
                  <a:t>The peak e-field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CH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2 </m:t>
                          </m:r>
                          <m:rad>
                            <m:radPr>
                              <m:degHide m:val="on"/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</m:e>
                          </m:rad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de-CH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de-CH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p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de-CH" b="0" i="0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den>
                      </m:f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l-G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de-CH" dirty="0"/>
              </a:p>
              <a:p>
                <a:endParaRPr lang="de-CH" dirty="0"/>
              </a:p>
              <a:p>
                <a:r>
                  <a:rPr lang="de-CH" dirty="0"/>
                  <a:t>with parameters</a:t>
                </a:r>
              </a:p>
              <a:p>
                <a:pPr algn="ctr"/>
                <a:r>
                  <a:rPr lang="de-CH" dirty="0"/>
                  <a:t>300 pC, </a:t>
                </a:r>
                <a:r>
                  <a:rPr lang="el-GR" dirty="0"/>
                  <a:t>σ =</a:t>
                </a:r>
                <a:r>
                  <a:rPr lang="de-CH" dirty="0"/>
                  <a:t> 5 ps (FWHM = 11.8 ps), 200 MeV</a:t>
                </a:r>
              </a:p>
              <a:p>
                <a:r>
                  <a:rPr lang="de-CH" dirty="0"/>
                  <a:t>yields:</a:t>
                </a:r>
              </a:p>
              <a:p>
                <a:endParaRPr lang="de-CH" dirty="0"/>
              </a:p>
              <a:p>
                <a:r>
                  <a:rPr lang="de-CH" dirty="0"/>
                  <a:t>E</a:t>
                </a:r>
                <a:r>
                  <a:rPr lang="de-CH" baseline="-25000" dirty="0"/>
                  <a:t>max</a:t>
                </a:r>
                <a:r>
                  <a:rPr lang="de-CH" dirty="0"/>
                  <a:t> = 1435.2 / r</a:t>
                </a:r>
              </a:p>
              <a:p>
                <a:endParaRPr lang="de-CH" dirty="0"/>
              </a:p>
              <a:p>
                <a:r>
                  <a:rPr lang="de-CH" dirty="0"/>
                  <a:t>Measurement is roughly a </a:t>
                </a:r>
                <a:r>
                  <a:rPr lang="de-CH" b="1" dirty="0"/>
                  <a:t>factor 7.3 off</a:t>
                </a:r>
              </a:p>
              <a:p>
                <a:endParaRPr lang="de-CH" b="1" dirty="0"/>
              </a:p>
              <a:p>
                <a:r>
                  <a:rPr lang="de-CH" dirty="0">
                    <a:sym typeface="Wingdings" panose="05000000000000000000" pitchFamily="2" charset="2"/>
                  </a:rPr>
                  <a:t> Check jitter effects and bandwidth limitations</a:t>
                </a:r>
                <a:endParaRPr lang="de-CH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60EBB41-6657-89B1-0402-93AA2CA504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9" y="1754976"/>
                <a:ext cx="5719011" cy="4393703"/>
              </a:xfrm>
              <a:prstGeom prst="rect">
                <a:avLst/>
              </a:prstGeom>
              <a:blipFill>
                <a:blip r:embed="rId2"/>
                <a:stretch>
                  <a:fillRect l="-853" t="-832" b="-12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FD85684E-9653-35BF-D059-B47EBDB251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528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035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01AA6-F445-6107-1901-4C2B214DD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Jitter for direct beam field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5367EB97-561D-A676-A14F-D2FFF46D8C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27133"/>
            <a:ext cx="4538312" cy="34037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E1DCB8-8D6F-AEC1-E5C7-791E8095462E}"/>
              </a:ext>
            </a:extLst>
          </p:cNvPr>
          <p:cNvSpPr txBox="1"/>
          <p:nvPr/>
        </p:nvSpPr>
        <p:spPr>
          <a:xfrm>
            <a:off x="5842144" y="2086502"/>
            <a:ext cx="56934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Jitter measurement best for direct beam field measurements when close to the beam to obtain a good single shot signal</a:t>
            </a:r>
          </a:p>
          <a:p>
            <a:endParaRPr lang="de-CH" dirty="0"/>
          </a:p>
          <a:p>
            <a:r>
              <a:rPr lang="de-CH" dirty="0"/>
              <a:t>Each measurement is an aquisition of 600 traces @ 10 Hz, equals 1 minute for each acquisition</a:t>
            </a:r>
          </a:p>
          <a:p>
            <a:endParaRPr lang="de-CH" dirty="0"/>
          </a:p>
          <a:p>
            <a:r>
              <a:rPr lang="de-CH" dirty="0"/>
              <a:t>1 count = maximum value in trace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8ACC40-4699-8C92-12D6-0A6106011EF5}"/>
              </a:ext>
            </a:extLst>
          </p:cNvPr>
          <p:cNvSpPr txBox="1"/>
          <p:nvPr/>
        </p:nvSpPr>
        <p:spPr>
          <a:xfrm>
            <a:off x="1425205" y="5148663"/>
            <a:ext cx="3364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17:47, 17:50, 17:53, 17:55, 17:58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050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887FC-EE5D-A876-D47C-ED538E8CE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Bandwidth considerations</a:t>
            </a:r>
            <a:endParaRPr lang="en-GB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E60006CD-71DD-E96E-7575-0A3FFF6193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711" y="1390429"/>
            <a:ext cx="3360000" cy="2520000"/>
          </a:xfrm>
        </p:spPr>
      </p:pic>
      <p:pic>
        <p:nvPicPr>
          <p:cNvPr id="7" name="Picture 6" descr="Chart, line chart, histogram&#10;&#10;Description automatically generated">
            <a:extLst>
              <a:ext uri="{FF2B5EF4-FFF2-40B4-BE49-F238E27FC236}">
                <a16:creationId xmlns:a16="http://schemas.microsoft.com/office/drawing/2014/main" id="{01458EAD-74A9-EE7C-8EB6-83CDF6B881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11" y="1390429"/>
            <a:ext cx="3360000" cy="2520000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C35D4DD8-4DD1-9C12-8F14-ABD2BED644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711" y="4086275"/>
            <a:ext cx="3360000" cy="2520000"/>
          </a:xfrm>
          <a:prstGeom prst="rect">
            <a:avLst/>
          </a:prstGeom>
        </p:spPr>
      </p:pic>
      <p:pic>
        <p:nvPicPr>
          <p:cNvPr id="11" name="Picture 10" descr="Chart, line chart, histogram&#10;&#10;Description automatically generated">
            <a:extLst>
              <a:ext uri="{FF2B5EF4-FFF2-40B4-BE49-F238E27FC236}">
                <a16:creationId xmlns:a16="http://schemas.microsoft.com/office/drawing/2014/main" id="{B1BFA85E-30EC-F99C-5B53-C959EABF3A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11" y="4086275"/>
            <a:ext cx="3360000" cy="25200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022E7B0-C8CF-DBF8-0D3D-0E3506E21D97}"/>
              </a:ext>
            </a:extLst>
          </p:cNvPr>
          <p:cNvCxnSpPr/>
          <p:nvPr/>
        </p:nvCxnSpPr>
        <p:spPr>
          <a:xfrm>
            <a:off x="1146517" y="4072208"/>
            <a:ext cx="10509739" cy="0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6F334CC-BD8A-C024-CD2F-D58FBBAC0A17}"/>
              </a:ext>
            </a:extLst>
          </p:cNvPr>
          <p:cNvSpPr txBox="1"/>
          <p:nvPr/>
        </p:nvSpPr>
        <p:spPr>
          <a:xfrm>
            <a:off x="1221836" y="1707321"/>
            <a:ext cx="3115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Low frequency =       -</a:t>
            </a:r>
          </a:p>
          <a:p>
            <a:r>
              <a:rPr lang="de-CH" dirty="0"/>
              <a:t>High frequency = 10.00 GHz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B5F85E-F5BD-EC8A-4EDC-765FE6439A0A}"/>
              </a:ext>
            </a:extLst>
          </p:cNvPr>
          <p:cNvSpPr txBox="1"/>
          <p:nvPr/>
        </p:nvSpPr>
        <p:spPr>
          <a:xfrm>
            <a:off x="1221836" y="4422945"/>
            <a:ext cx="377219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Low frequency =    1.63 GHz</a:t>
            </a:r>
          </a:p>
          <a:p>
            <a:r>
              <a:rPr lang="de-CH" dirty="0"/>
              <a:t>High frequency = 10.00 GHz</a:t>
            </a:r>
          </a:p>
          <a:p>
            <a:endParaRPr lang="de-CH" dirty="0"/>
          </a:p>
          <a:p>
            <a:endParaRPr lang="de-CH" dirty="0"/>
          </a:p>
          <a:p>
            <a:r>
              <a:rPr lang="de-CH" dirty="0">
                <a:sym typeface="Wingdings" panose="05000000000000000000" pitchFamily="2" charset="2"/>
              </a:rPr>
              <a:t> FWHM underestimated as pulse shifts due to lack of DC components</a:t>
            </a:r>
            <a:endParaRPr lang="de-CH" dirty="0"/>
          </a:p>
          <a:p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AEE6458-669B-E4D3-0968-9275C7B39C4A}"/>
              </a:ext>
            </a:extLst>
          </p:cNvPr>
          <p:cNvCxnSpPr>
            <a:cxnSpLocks/>
          </p:cNvCxnSpPr>
          <p:nvPr/>
        </p:nvCxnSpPr>
        <p:spPr>
          <a:xfrm>
            <a:off x="6309227" y="3074068"/>
            <a:ext cx="0" cy="234597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C5262B5-9881-10E5-D7CB-EA10F3F1FFDD}"/>
              </a:ext>
            </a:extLst>
          </p:cNvPr>
          <p:cNvSpPr txBox="1"/>
          <p:nvPr/>
        </p:nvSpPr>
        <p:spPr>
          <a:xfrm>
            <a:off x="5912916" y="2815810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>
                <a:solidFill>
                  <a:srgbClr val="C00000"/>
                </a:solidFill>
              </a:rPr>
              <a:t>10 GHz</a:t>
            </a:r>
            <a:endParaRPr lang="en-GB" sz="1000" dirty="0">
              <a:solidFill>
                <a:srgbClr val="C00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CB1E552-B8FD-5CD7-2F7F-58582A7AA335}"/>
              </a:ext>
            </a:extLst>
          </p:cNvPr>
          <p:cNvCxnSpPr>
            <a:cxnSpLocks/>
          </p:cNvCxnSpPr>
          <p:nvPr/>
        </p:nvCxnSpPr>
        <p:spPr>
          <a:xfrm>
            <a:off x="6309227" y="5701809"/>
            <a:ext cx="0" cy="234597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6F7BEB0-3989-F2E9-A50B-25F1607D1FCC}"/>
              </a:ext>
            </a:extLst>
          </p:cNvPr>
          <p:cNvSpPr txBox="1"/>
          <p:nvPr/>
        </p:nvSpPr>
        <p:spPr>
          <a:xfrm>
            <a:off x="5912916" y="5443551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>
                <a:solidFill>
                  <a:srgbClr val="C00000"/>
                </a:solidFill>
              </a:rPr>
              <a:t>10 GHz</a:t>
            </a:r>
            <a:endParaRPr lang="en-GB" sz="1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570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21647</TotalTime>
  <Words>717</Words>
  <Application>Microsoft Macintosh PowerPoint</Application>
  <PresentationFormat>Widescreen</PresentationFormat>
  <Paragraphs>215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LM Roman 10</vt:lpstr>
      <vt:lpstr>Wingdings</vt:lpstr>
      <vt:lpstr>Office Theme</vt:lpstr>
      <vt:lpstr>Titleslides, Conclusion</vt:lpstr>
      <vt:lpstr> Coherent Cherenkov diffraction radiation studies at CLEAR</vt:lpstr>
      <vt:lpstr>PowerPoint Presentation</vt:lpstr>
      <vt:lpstr>PowerPoint Presentation</vt:lpstr>
      <vt:lpstr>Direct beam field</vt:lpstr>
      <vt:lpstr>Direct beam field</vt:lpstr>
      <vt:lpstr>Direct beam field</vt:lpstr>
      <vt:lpstr>Direct beam field - impact scan</vt:lpstr>
      <vt:lpstr>Jitter for direct beam field</vt:lpstr>
      <vt:lpstr>Bandwidth considerations</vt:lpstr>
      <vt:lpstr>Bandwidth considerations</vt:lpstr>
      <vt:lpstr>«Single pulse response» </vt:lpstr>
      <vt:lpstr>«Single pulse response» </vt:lpstr>
      <vt:lpstr>ChDR Vacuum TS – long trace</vt:lpstr>
      <vt:lpstr>ChDR in-air test stand</vt:lpstr>
      <vt:lpstr>ChDR in-air teststand – polarization</vt:lpstr>
      <vt:lpstr>ChDR in-air teststand</vt:lpstr>
      <vt:lpstr>ChDR in-air teststand – shielded</vt:lpstr>
      <vt:lpstr>ChDR in-air teststand</vt:lpstr>
      <vt:lpstr>PowerPoint Presentation</vt:lpstr>
      <vt:lpstr>ChDR Vacuum-TS – charge scan</vt:lpstr>
      <vt:lpstr>ChDR Vacuum-TS – charge scan</vt:lpstr>
      <vt:lpstr>ChDR THz-TS – impact scan</vt:lpstr>
      <vt:lpstr>ChDR THz-TS – impact scan</vt:lpstr>
      <vt:lpstr>ChDR THz-TS – impact scan</vt:lpstr>
      <vt:lpstr>ChDR Vacuum-TS – impact scan</vt:lpstr>
      <vt:lpstr>ChDR Vacuum-TS – impact scan</vt:lpstr>
      <vt:lpstr>ChDR Vacuum-TS – impact scan</vt:lpstr>
      <vt:lpstr>Conclusion</vt:lpstr>
      <vt:lpstr>Outlook</vt:lpstr>
      <vt:lpstr>Attachment</vt:lpstr>
      <vt:lpstr>ChDR In-Air TS – surface (center)</vt:lpstr>
      <vt:lpstr>ChDR In-Air TS – direct (closest)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KAPTEOS @ CLEAR</dc:title>
  <dc:creator>Andreas Schlögelhofer</dc:creator>
  <cp:lastModifiedBy>Andreas Schlögelhofer</cp:lastModifiedBy>
  <cp:revision>12</cp:revision>
  <dcterms:created xsi:type="dcterms:W3CDTF">2022-11-04T11:20:03Z</dcterms:created>
  <dcterms:modified xsi:type="dcterms:W3CDTF">2022-12-14T14:35:43Z</dcterms:modified>
</cp:coreProperties>
</file>