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470" r:id="rId4"/>
    <p:sldId id="475" r:id="rId5"/>
    <p:sldId id="482" r:id="rId6"/>
    <p:sldId id="348" r:id="rId7"/>
    <p:sldId id="472" r:id="rId8"/>
    <p:sldId id="419" r:id="rId9"/>
    <p:sldId id="474" r:id="rId10"/>
    <p:sldId id="421" r:id="rId11"/>
    <p:sldId id="483" r:id="rId12"/>
    <p:sldId id="473" r:id="rId13"/>
    <p:sldId id="484" r:id="rId14"/>
    <p:sldId id="471" r:id="rId15"/>
    <p:sldId id="485" r:id="rId16"/>
    <p:sldId id="486" r:id="rId17"/>
    <p:sldId id="42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3426D-6B8A-ED45-838B-7281EB704EB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C3411-AE1B-094C-B027-1AE80A028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75A5A-1449-DE43-A89F-BFA3961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D9B78-C0E7-8748-A8BB-93A1740BC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0AC4D-1A21-7242-B61E-AAAB8ECF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CFEF-0E5A-9644-9611-DC30ECF972C4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670EC-F2B2-F84E-8E15-6EC65A8E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69FCE-D337-FB47-B000-91C709CF1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623A7-FB3E-CC41-9218-0F6996A40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E20C0-6813-EC48-B08A-ABFC15204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C1C40-515D-D94F-9293-242953946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FA8D-F1C5-D641-843E-D1A054AAD578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57A31-43F5-C44C-8DA5-BA407F18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C1B17-81BE-4546-A6CD-D926F8FB1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7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9500DF-B7CB-4840-B1A1-1678A9671A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986ABC-32F3-B742-BD3D-787EF2C6A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3D36E-DF7E-EF45-A60F-1A759F2D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0450F-8F96-4548-A337-308262A32882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9E068-3BBF-064F-8BC7-7A09BFBD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EE86A-940D-9A42-881E-DBCF89B1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49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F44A-B47B-1545-AD30-B4D0130BBDEA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0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21328-3632-C14C-8780-F656A6B6E751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1278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1CB7-2C79-1F42-AE0C-241E5F517800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06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1142-BFC1-3C40-904B-0312ADFCD509}" type="datetime1">
              <a:rPr lang="en-GB" smtClean="0"/>
              <a:t>07/10/2023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62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6097-24A6-A74B-A681-16ABB78AA85E}" type="datetime1">
              <a:rPr lang="en-GB" smtClean="0"/>
              <a:t>07/10/2023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92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8A6D-FCB6-F949-8454-6FDAD7D09E4A}" type="datetime1">
              <a:rPr lang="en-GB" smtClean="0"/>
              <a:t>07/10/2023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76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8892-FEA2-0247-83C2-7DABB74CBE38}" type="datetime1">
              <a:rPr lang="en-GB" smtClean="0"/>
              <a:t>07/10/2023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46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1FDC-89F3-2249-AD35-BAC85A54E481}" type="datetime1">
              <a:rPr lang="en-GB" smtClean="0"/>
              <a:t>07/10/2023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7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F7EBF-684A-C448-B97B-79F9DAC9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FCBD4-0D77-BC4F-8F49-B9321ACB8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981BF-52B7-C64B-99A6-5C72CADF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92EE-E742-4040-B87E-23E19D32B1CE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62DC0-FA52-C246-909A-C14A55232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BC495-2567-4A40-9BD5-369DBE03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730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1658-5C58-934B-96DC-9A9033577E3C}" type="datetime1">
              <a:rPr lang="en-GB" smtClean="0"/>
              <a:t>07/10/2023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52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44-5659-264B-861C-D091E27E9834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822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9B41D-9D5C-2C49-BE1C-5FE1015931E9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0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1B677-8417-1149-B198-96107F4B2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A3D0A-90D9-E24A-A5BB-91DA3D507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9D129-93DF-8F4E-99F9-87A736527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410D-B860-EB4A-8D25-9303E8854E47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A5523-159D-534C-812F-CF1C3844B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C3C84-275E-9F44-8958-7E9BD130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01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FAB9-E846-1C44-A6DB-555CA5C1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647D2-68A3-EC41-A5A2-BEC17B8C1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1850E-5E31-0846-92CF-9A444BC43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4EDFF-E8F3-044C-90CC-583AEC216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8977-564A-E640-AD3B-ACAA6E2E1766}" type="datetime1">
              <a:rPr lang="en-GB" smtClean="0"/>
              <a:t>07/10/2023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5A1C6-8A27-2248-801A-B1B3364AB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3C202-F35A-4649-B0E4-273ADED2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4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5229-979D-4149-A3A4-E9FDECEA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4D728-0FBC-D849-91DC-1B5872FEE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C717-9147-754D-9CE1-0C084EDC6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CEDC56-1577-D34E-9CDC-442D41EF3B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4892B0-BC08-CC47-8BAB-E3A7AE76D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558220-C193-A549-95FC-51F60819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DA39-DF6F-124C-AC38-6DB6335601A3}" type="datetime1">
              <a:rPr lang="en-GB" smtClean="0"/>
              <a:t>07/10/2023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DAC4FC-643A-F847-AFAC-7DF2CDBF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8109E2-2C7F-6E4F-BD4E-807859E1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1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27679-8170-5142-8570-5C4D7C2BD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CB5CD-53EE-3946-BAC3-1A2E4285A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03AF-219F-9B4E-A7D0-57DAB37057CF}" type="datetime1">
              <a:rPr lang="en-GB" smtClean="0"/>
              <a:t>07/10/2023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0F21C-27A2-7B41-89FC-F49ED241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95CD16-D981-CA46-8A22-74799599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5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58FFB4-C548-6F49-A9DF-8BB749A24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FA9C-E330-F540-8E3E-C0723E1FEAA8}" type="datetime1">
              <a:rPr lang="en-GB" smtClean="0"/>
              <a:t>07/10/2023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C0BB5-308E-0D49-B63D-E47EFC40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9EF9B-2062-FF42-B9E1-0C9C87DCA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2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AE747-1819-5D49-AF17-78A5524DB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40F20-32BD-A541-858A-FEDD0C110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BC5A46-527B-F54F-A929-21DADFE06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48D10A-8E69-1846-BAEB-9F60D4766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0EFD-4668-0642-B47C-498049367E4F}" type="datetime1">
              <a:rPr lang="en-GB" smtClean="0"/>
              <a:t>07/10/2023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070C62-BEDF-B74A-8444-CDB7AE98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46078-D416-1E4B-A259-9C56971DD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06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6187A-1B95-5B4B-AAEF-BCC592CA3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BF9048-6041-3641-B8F9-54E4272C5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C081C-A8E8-DC43-9ED9-9CA153C53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E35FE-18F4-8D47-87A5-A67F3D64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5AC30-1043-D145-8216-1F37B3DE5478}" type="datetime1">
              <a:rPr lang="en-GB" smtClean="0"/>
              <a:t>07/10/2023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F6B4D8-A018-4749-8FF9-1EDA45F2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8B017-FA7B-B146-B443-4FD094C8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1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025C6E-2D3A-BF42-9C9A-696227C76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E7D11-B4E4-FC48-AC08-EFCFDDCB2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92612-5DF0-A648-9902-DE49C87F2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BF1F7-7B62-9F4C-BC33-1F7E770C782E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C3F60-8A6B-394A-B92D-74F864AF0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Closing CAS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0B12C-A71C-2146-A2DD-21E31990B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0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10972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12D9F-D6C8-3B44-8D65-15293D2D6707}" type="datetime1">
              <a:rPr lang="en-GB" smtClean="0"/>
              <a:t>07/10/2023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://cern.ch/ca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linkedin.com/in/cern-cas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cas.web.cern.ch/evaluation/santa-susanna-2023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BD76-66ED-BE4E-8B78-111D23F59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38928"/>
            <a:ext cx="9144000" cy="1058593"/>
          </a:xfrm>
        </p:spPr>
        <p:txBody>
          <a:bodyPr/>
          <a:lstStyle/>
          <a:p>
            <a:r>
              <a:rPr lang="en-US" dirty="0"/>
              <a:t>We made it!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123" y="3365774"/>
            <a:ext cx="10466962" cy="179961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A3DA"/>
                </a:solidFill>
              </a:rPr>
              <a:t>Introduction to Accelerator Physics</a:t>
            </a:r>
          </a:p>
          <a:p>
            <a:r>
              <a:rPr lang="en-US" sz="2800" dirty="0"/>
              <a:t>25 September – 8 October 2023</a:t>
            </a:r>
          </a:p>
          <a:p>
            <a:r>
              <a:rPr lang="en-US" sz="2800" dirty="0"/>
              <a:t>Hotel Indalo Park, Santa Susanna, Spain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2CADA3-DF8D-1193-DE6C-80A840481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8246" y="-362781"/>
            <a:ext cx="5875507" cy="411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99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5838" y="3944441"/>
            <a:ext cx="11413787" cy="2259783"/>
          </a:xfrm>
        </p:spPr>
        <p:txBody>
          <a:bodyPr>
            <a:normAutofit/>
          </a:bodyPr>
          <a:lstStyle/>
          <a:p>
            <a:r>
              <a:rPr lang="en-GB" dirty="0"/>
              <a:t>You can </a:t>
            </a:r>
            <a:r>
              <a:rPr lang="en-GB" b="1" dirty="0"/>
              <a:t>save it</a:t>
            </a:r>
            <a:r>
              <a:rPr lang="en-GB" dirty="0"/>
              <a:t> and come back to it later at any time</a:t>
            </a:r>
          </a:p>
          <a:p>
            <a:r>
              <a:rPr lang="en-GB" dirty="0"/>
              <a:t>Just </a:t>
            </a:r>
            <a:r>
              <a:rPr lang="en-GB" b="1" dirty="0"/>
              <a:t>DON’T submit it until </a:t>
            </a:r>
            <a:r>
              <a:rPr lang="en-GB" dirty="0"/>
              <a:t>you have completed your evaluation at </a:t>
            </a:r>
            <a:r>
              <a:rPr lang="en-GB" b="1" dirty="0"/>
              <a:t>the end</a:t>
            </a:r>
          </a:p>
          <a:p>
            <a:r>
              <a:rPr lang="en-GB" b="1" dirty="0"/>
              <a:t>You can complete it when you get home</a:t>
            </a:r>
          </a:p>
          <a:p>
            <a:r>
              <a:rPr lang="en-GB" sz="3600" b="1" dirty="0"/>
              <a:t>We will keep it open for another week!</a:t>
            </a:r>
            <a:endParaRPr lang="en-US" sz="3600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Online Evaluation Form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DA7222-5AB0-0043-B21B-FA965304D8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838" y="1024251"/>
            <a:ext cx="10710153" cy="20622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E356B6-998C-154C-AEAD-AEAAE6F03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89" y="3122341"/>
            <a:ext cx="33401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78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4323022"/>
            <a:ext cx="9831421" cy="2033331"/>
          </a:xfrm>
        </p:spPr>
        <p:txBody>
          <a:bodyPr>
            <a:normAutofit/>
          </a:bodyPr>
          <a:lstStyle/>
          <a:p>
            <a:r>
              <a:rPr lang="en-GB" dirty="0"/>
              <a:t>All it needs:</a:t>
            </a:r>
            <a:br>
              <a:rPr lang="en-GB" dirty="0"/>
            </a:br>
            <a:r>
              <a:rPr lang="en-GB" dirty="0"/>
              <a:t>- a photo</a:t>
            </a:r>
            <a:br>
              <a:rPr lang="en-GB" dirty="0"/>
            </a:br>
            <a:r>
              <a:rPr lang="en-GB" dirty="0"/>
              <a:t>- name + affiliation + CAS course</a:t>
            </a:r>
            <a:br>
              <a:rPr lang="en-GB" dirty="0"/>
            </a:br>
            <a:r>
              <a:rPr lang="en-GB" dirty="0"/>
              <a:t>- “a sentence”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“Testimonials” on the CAS website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2BB73B-778E-CEDD-8407-E9F817326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376" y="1070599"/>
            <a:ext cx="7315200" cy="372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70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47941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This course would not have happened without:</a:t>
            </a:r>
          </a:p>
          <a:p>
            <a:r>
              <a:rPr lang="en-US" dirty="0"/>
              <a:t>The </a:t>
            </a:r>
            <a:r>
              <a:rPr lang="en-US" b="1" dirty="0"/>
              <a:t>local </a:t>
            </a:r>
            <a:r>
              <a:rPr lang="en-US" b="1" dirty="0" err="1"/>
              <a:t>organisers</a:t>
            </a:r>
            <a:r>
              <a:rPr lang="en-US" dirty="0"/>
              <a:t>: </a:t>
            </a:r>
            <a:r>
              <a:rPr lang="lt-LT" dirty="0" err="1"/>
              <a:t>Daimí</a:t>
            </a:r>
            <a:r>
              <a:rPr lang="en-US" dirty="0"/>
              <a:t>, Francis, Caterina, ALBA colleagues</a:t>
            </a:r>
          </a:p>
          <a:p>
            <a:r>
              <a:rPr lang="en-US" dirty="0"/>
              <a:t>The </a:t>
            </a:r>
            <a:r>
              <a:rPr lang="en-US" b="1" dirty="0"/>
              <a:t>hotel</a:t>
            </a:r>
            <a:r>
              <a:rPr lang="en-US" dirty="0"/>
              <a:t>: Marcos, Michaela + helpful colleagues</a:t>
            </a:r>
          </a:p>
          <a:p>
            <a:r>
              <a:rPr lang="en-US" dirty="0"/>
              <a:t>The </a:t>
            </a:r>
            <a:r>
              <a:rPr lang="en-US" b="1" dirty="0"/>
              <a:t>lecturers</a:t>
            </a:r>
            <a:r>
              <a:rPr lang="en-US" dirty="0"/>
              <a:t>: who do it all out of good will</a:t>
            </a:r>
          </a:p>
          <a:p>
            <a:r>
              <a:rPr lang="en-US" dirty="0"/>
              <a:t>The </a:t>
            </a:r>
            <a:r>
              <a:rPr lang="en-US" b="1" dirty="0"/>
              <a:t>hands-on support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Davide, Giulia, </a:t>
            </a:r>
            <a:r>
              <a:rPr lang="en-US" dirty="0" err="1"/>
              <a:t>Tirsi</a:t>
            </a:r>
            <a:r>
              <a:rPr lang="en-US" dirty="0"/>
              <a:t> + Guido</a:t>
            </a:r>
          </a:p>
          <a:p>
            <a:pPr lvl="1"/>
            <a:r>
              <a:rPr lang="en-US" dirty="0"/>
              <a:t>Heiko, Danilo, Simon + Alexandre</a:t>
            </a:r>
          </a:p>
          <a:p>
            <a:r>
              <a:rPr lang="en-US" dirty="0"/>
              <a:t>The </a:t>
            </a:r>
            <a:r>
              <a:rPr lang="en-US" b="1" dirty="0"/>
              <a:t>filming</a:t>
            </a:r>
            <a:r>
              <a:rPr lang="en-US" dirty="0"/>
              <a:t>: Noemi + Ron</a:t>
            </a:r>
          </a:p>
          <a:p>
            <a:r>
              <a:rPr lang="en-US" dirty="0"/>
              <a:t>The </a:t>
            </a:r>
            <a:r>
              <a:rPr lang="en-US" b="1" dirty="0"/>
              <a:t>deputy director</a:t>
            </a:r>
            <a:r>
              <a:rPr lang="en-US" dirty="0"/>
              <a:t>: Christine</a:t>
            </a:r>
          </a:p>
          <a:p>
            <a:r>
              <a:rPr lang="en-US" dirty="0"/>
              <a:t>The </a:t>
            </a:r>
            <a:r>
              <a:rPr lang="en-US" b="1" dirty="0"/>
              <a:t>souls</a:t>
            </a:r>
            <a:r>
              <a:rPr lang="en-US" dirty="0"/>
              <a:t>: Delphine</a:t>
            </a:r>
            <a:r>
              <a:rPr lang="en-US"/>
              <a:t>, Maria</a:t>
            </a:r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participants</a:t>
            </a:r>
            <a:r>
              <a:rPr lang="en-US" dirty="0"/>
              <a:t>: </a:t>
            </a:r>
            <a:r>
              <a:rPr lang="en-US" b="1" dirty="0">
                <a:solidFill>
                  <a:srgbClr val="FF0000"/>
                </a:solidFill>
              </a:rPr>
              <a:t>YOU!!!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5451247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Final Thanks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02F288-0E98-B9EB-A804-188E0259B6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00" t="16176" r="12130" b="23030"/>
          <a:stretch/>
        </p:blipFill>
        <p:spPr>
          <a:xfrm>
            <a:off x="8822988" y="421911"/>
            <a:ext cx="2189500" cy="116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67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479411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Group Photos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0B4A94-5220-DC24-5227-2164D7155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890" y="838201"/>
            <a:ext cx="5149970" cy="5499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E8701F-D49F-0569-818D-63558DA23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57" y="1650714"/>
            <a:ext cx="7016747" cy="394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070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479411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Group Photos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274DCE-5C77-9A92-3629-011B316EC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612" y="861827"/>
            <a:ext cx="8278700" cy="55218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C7C8DB-379A-0909-025C-7CB6FDA35E56}"/>
              </a:ext>
            </a:extLst>
          </p:cNvPr>
          <p:cNvSpPr txBox="1"/>
          <p:nvPr/>
        </p:nvSpPr>
        <p:spPr>
          <a:xfrm>
            <a:off x="836578" y="603795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Noemí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Carabán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613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479411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Group Photos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274DCE-5C77-9A92-3629-011B316ECE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01613" y="861827"/>
            <a:ext cx="8278698" cy="55218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C7C8DB-379A-0909-025C-7CB6FDA35E56}"/>
              </a:ext>
            </a:extLst>
          </p:cNvPr>
          <p:cNvSpPr txBox="1"/>
          <p:nvPr/>
        </p:nvSpPr>
        <p:spPr>
          <a:xfrm>
            <a:off x="836578" y="603795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Noemí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Carabán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799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BD76-66ED-BE4E-8B78-111D23F59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97594"/>
            <a:ext cx="9144000" cy="3066939"/>
          </a:xfrm>
        </p:spPr>
        <p:txBody>
          <a:bodyPr>
            <a:normAutofit/>
          </a:bodyPr>
          <a:lstStyle/>
          <a:p>
            <a:r>
              <a:rPr lang="en-US" sz="5300" b="1" dirty="0">
                <a:latin typeface="+mn-lt"/>
              </a:rPr>
              <a:t>Have a safe trip back!</a:t>
            </a:r>
            <a:br>
              <a:rPr lang="en-US" sz="5300" b="1" dirty="0">
                <a:latin typeface="+mn-lt"/>
              </a:rPr>
            </a:br>
            <a:r>
              <a:rPr lang="en-US" sz="5300" dirty="0">
                <a:latin typeface="+mn-lt"/>
              </a:rPr>
              <a:t>Buses to airport at 10:00</a:t>
            </a:r>
            <a:br>
              <a:rPr lang="en-US" sz="5300" dirty="0">
                <a:latin typeface="+mn-lt"/>
              </a:rPr>
            </a:br>
            <a:r>
              <a:rPr lang="en-US" sz="5300" dirty="0">
                <a:latin typeface="+mn-lt"/>
              </a:rPr>
              <a:t>See you at dinner here at 20:30</a:t>
            </a:r>
            <a:br>
              <a:rPr lang="en-US" b="1" dirty="0">
                <a:latin typeface="+mn-lt"/>
              </a:rPr>
            </a:br>
            <a:r>
              <a:rPr lang="en-GB" sz="5300" dirty="0">
                <a:solidFill>
                  <a:srgbClr val="0070C0"/>
                </a:solidFill>
                <a:latin typeface="+mn-lt"/>
                <a:hlinkClick r:id="rId2"/>
              </a:rPr>
              <a:t>http://cern.ch/</a:t>
            </a:r>
            <a:r>
              <a:rPr lang="en-GB" sz="5300" dirty="0" err="1">
                <a:solidFill>
                  <a:srgbClr val="0070C0"/>
                </a:solidFill>
                <a:latin typeface="+mn-lt"/>
                <a:hlinkClick r:id="rId2"/>
              </a:rPr>
              <a:t>cas</a:t>
            </a:r>
            <a:endParaRPr lang="en-US" b="1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123" y="2373540"/>
            <a:ext cx="10466962" cy="72405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A3DA"/>
                </a:solidFill>
              </a:rPr>
              <a:t>Introduction to Accelerator Physics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91AAB5-EC6A-7247-B966-7E9B5AB5D0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376"/>
          <a:stretch/>
        </p:blipFill>
        <p:spPr>
          <a:xfrm>
            <a:off x="3352211" y="245995"/>
            <a:ext cx="5258389" cy="223736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5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479411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7413079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Scope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0213076-32F0-FEA2-27A3-F2E29DB605BD}"/>
              </a:ext>
            </a:extLst>
          </p:cNvPr>
          <p:cNvGrpSpPr/>
          <p:nvPr/>
        </p:nvGrpSpPr>
        <p:grpSpPr>
          <a:xfrm>
            <a:off x="321280" y="970004"/>
            <a:ext cx="11565924" cy="5213351"/>
            <a:chOff x="1040030" y="1143002"/>
            <a:chExt cx="8991600" cy="4851709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20BFD729-FCCE-BB84-B4B1-FB7D0487886A}"/>
                </a:ext>
              </a:extLst>
            </p:cNvPr>
            <p:cNvSpPr/>
            <p:nvPr/>
          </p:nvSpPr>
          <p:spPr>
            <a:xfrm>
              <a:off x="1040030" y="1143002"/>
              <a:ext cx="2895242" cy="286331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/>
                  </a:solidFill>
                </a:rPr>
                <a:t>Accelerator Physics</a:t>
              </a:r>
            </a:p>
            <a:p>
              <a:pPr algn="ctr"/>
              <a:endParaRPr lang="en-US" sz="900" b="1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Relativity / Electro-Magnetic Theory / Transverse Beam Dynamics / Longitudinal Beam Dynamics / Linear Imperfections and Resonances / Synchrotron Radiation / Electron Beam Dynamics / Multi-Particle Effects / Non-Linear Dynamics / Beam Instabilities / Landau Damping / Beam-Beam Effects</a:t>
              </a:r>
              <a:endParaRPr lang="en-GB" sz="2000" dirty="0"/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B163695E-AFCF-08D8-507C-C5B781A22480}"/>
                </a:ext>
              </a:extLst>
            </p:cNvPr>
            <p:cNvSpPr/>
            <p:nvPr/>
          </p:nvSpPr>
          <p:spPr>
            <a:xfrm>
              <a:off x="4088030" y="1143002"/>
              <a:ext cx="2895242" cy="286331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Accelerator Systems</a:t>
              </a:r>
              <a:r>
                <a:rPr lang="en-GB" sz="2400" dirty="0">
                  <a:solidFill>
                    <a:srgbClr val="000000"/>
                  </a:solidFill>
                </a:rPr>
                <a:t> </a:t>
              </a:r>
              <a:endParaRPr lang="en-GB" sz="1200" b="1" dirty="0">
                <a:solidFill>
                  <a:srgbClr val="000000"/>
                </a:solidFill>
              </a:endParaRPr>
            </a:p>
            <a:p>
              <a:pPr algn="ctr"/>
              <a:endParaRPr lang="en-US" sz="1100" b="1" dirty="0">
                <a:solidFill>
                  <a:srgbClr val="000000"/>
                </a:solidFill>
              </a:endParaRP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Particle Sources / RFQ / LEBT 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 RF Systems / Beam Measurement / Feedback Systems / Beam Injection and Extraction / Beam Transfer / Power Convertors / Warm Magnets / Superconducting Magnets / Vacuum Systems /</a:t>
              </a:r>
              <a:r>
                <a:rPr lang="en-US" sz="1600" b="1" dirty="0">
                  <a:solidFill>
                    <a:srgbClr val="FF0000"/>
                  </a:solidFill>
                </a:rPr>
                <a:t> </a:t>
              </a:r>
              <a:r>
                <a:rPr lang="en-US" sz="1600" b="1" dirty="0">
                  <a:solidFill>
                    <a:srgbClr val="000000"/>
                  </a:solidFill>
                </a:rPr>
                <a:t>Machine Protection Systems / Radiation and Radioprotection</a:t>
              </a:r>
              <a:r>
                <a:rPr lang="en-GB" sz="1600" b="1" dirty="0">
                  <a:solidFill>
                    <a:srgbClr val="000000"/>
                  </a:solidFill>
                </a:rPr>
                <a:t> / Sustainability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B1F6026E-000C-31AA-661D-B6A805301BE9}"/>
                </a:ext>
              </a:extLst>
            </p:cNvPr>
            <p:cNvSpPr/>
            <p:nvPr/>
          </p:nvSpPr>
          <p:spPr>
            <a:xfrm>
              <a:off x="7136388" y="1145387"/>
              <a:ext cx="2895242" cy="286092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2400" b="1" dirty="0">
                  <a:solidFill>
                    <a:srgbClr val="000000"/>
                  </a:solidFill>
                </a:rPr>
              </a:br>
              <a:r>
                <a:rPr lang="en-US" sz="2400" b="1" dirty="0">
                  <a:solidFill>
                    <a:srgbClr val="000000"/>
                  </a:solidFill>
                </a:rPr>
                <a:t>Accelerators</a:t>
              </a:r>
            </a:p>
            <a:p>
              <a:pPr algn="ctr"/>
              <a:endParaRPr lang="en-US" sz="1600" b="1" dirty="0">
                <a:solidFill>
                  <a:srgbClr val="000000"/>
                </a:solidFill>
              </a:endParaRP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Linear Accelerators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Synchrotron Light Machines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FELs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FFAs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 Cyclotrons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 Synchrotrons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 Colliders</a:t>
              </a:r>
              <a:r>
                <a:rPr lang="en-GB" sz="1600" b="1" dirty="0">
                  <a:solidFill>
                    <a:srgbClr val="000000"/>
                  </a:solidFill>
                </a:rPr>
                <a:t> </a:t>
              </a:r>
            </a:p>
            <a:p>
              <a:pPr algn="ctr"/>
              <a:endParaRPr lang="en-GB" sz="1600" b="1" dirty="0">
                <a:solidFill>
                  <a:srgbClr val="000000"/>
                </a:solidFill>
              </a:endParaRPr>
            </a:p>
            <a:p>
              <a:pPr algn="ctr"/>
              <a:endParaRPr lang="en-GB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FB31AC66-7151-99F7-6DC1-4DA73753A617}"/>
                </a:ext>
              </a:extLst>
            </p:cNvPr>
            <p:cNvSpPr/>
            <p:nvPr/>
          </p:nvSpPr>
          <p:spPr>
            <a:xfrm>
              <a:off x="1040030" y="4158711"/>
              <a:ext cx="8991242" cy="18288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2400" b="1" dirty="0">
                  <a:solidFill>
                    <a:srgbClr val="000000"/>
                  </a:solidFill>
                </a:rPr>
              </a:br>
              <a:r>
                <a:rPr lang="en-US" sz="2400" b="1" dirty="0">
                  <a:solidFill>
                    <a:srgbClr val="000000"/>
                  </a:solidFill>
                </a:rPr>
                <a:t>Applications</a:t>
              </a:r>
              <a:br>
                <a:rPr lang="en-US" sz="2400" b="1" dirty="0">
                  <a:solidFill>
                    <a:srgbClr val="000000"/>
                  </a:solidFill>
                </a:rPr>
              </a:br>
              <a:endParaRPr lang="en-US" sz="600" b="1" dirty="0">
                <a:solidFill>
                  <a:srgbClr val="000000"/>
                </a:solidFill>
              </a:endParaRP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High Energy Physics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Nuclear Physics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Industrial Applications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Medical Applications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</a:rPr>
                <a:t>Cancer Therapy</a:t>
              </a:r>
            </a:p>
            <a:p>
              <a:pPr algn="ctr"/>
              <a:r>
                <a:rPr lang="en-GB" sz="1600" b="1" dirty="0">
                  <a:solidFill>
                    <a:srgbClr val="000000"/>
                  </a:solidFill>
                </a:rPr>
                <a:t> 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9893296-0D1A-7EBE-677C-ABFD4017D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36033" y="4158711"/>
              <a:ext cx="2571411" cy="1836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143992-0211-8696-EE50-E3999E237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4832" y="4158711"/>
              <a:ext cx="2590799" cy="1828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221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Accelerator jargon - Twiss parameters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CC7A57-9218-3266-F342-459030F504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093" y="1916713"/>
            <a:ext cx="5806508" cy="44396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1ACB2A-3C2F-16D4-9B7C-BB4752C66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1" y="1916713"/>
            <a:ext cx="5939692" cy="4413057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91F6F53-C737-D9F8-BD27-055D80ED2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beta function</a:t>
            </a:r>
            <a:r>
              <a:rPr lang="en-US" dirty="0"/>
              <a:t>: measure of individual particle oscillation and beam size for many particles  </a:t>
            </a:r>
          </a:p>
        </p:txBody>
      </p:sp>
    </p:spTree>
    <p:extLst>
      <p:ext uri="{BB962C8B-B14F-4D97-AF65-F5344CB8AC3E}">
        <p14:creationId xmlns:p14="http://schemas.microsoft.com/office/powerpoint/2010/main" val="723515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Twiss parameters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91F6F53-C737-D9F8-BD27-055D80ED2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phase advance</a:t>
            </a:r>
            <a:r>
              <a:rPr lang="en-US" dirty="0"/>
              <a:t>: how much a particle advances in phase space as the particle moves along the trajectory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emittance</a:t>
            </a:r>
            <a:r>
              <a:rPr lang="en-US" dirty="0"/>
              <a:t>: measure of the quality of your beam</a:t>
            </a:r>
          </a:p>
          <a:p>
            <a:r>
              <a:rPr lang="en-US" b="1" dirty="0"/>
              <a:t>dispersion</a:t>
            </a:r>
            <a:r>
              <a:rPr lang="en-US" dirty="0"/>
              <a:t>: off-energy orbit change</a:t>
            </a:r>
          </a:p>
          <a:p>
            <a:r>
              <a:rPr lang="en-US" b="1" dirty="0"/>
              <a:t>chromaticity</a:t>
            </a:r>
            <a:r>
              <a:rPr lang="en-US" dirty="0"/>
              <a:t>: off-energy tune change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B09C8E-2571-89EE-D787-26EE2F79880B}"/>
              </a:ext>
            </a:extLst>
          </p:cNvPr>
          <p:cNvGrpSpPr/>
          <p:nvPr/>
        </p:nvGrpSpPr>
        <p:grpSpPr>
          <a:xfrm>
            <a:off x="2025581" y="2010107"/>
            <a:ext cx="7620000" cy="1477508"/>
            <a:chOff x="806334" y="3799434"/>
            <a:chExt cx="7620000" cy="1477508"/>
          </a:xfrm>
          <a:solidFill>
            <a:sysClr val="window" lastClr="FFFFFF"/>
          </a:solidFill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91D039-3DCD-1ECE-87B3-4E0478503C9F}"/>
                </a:ext>
              </a:extLst>
            </p:cNvPr>
            <p:cNvSpPr txBox="1"/>
            <p:nvPr/>
          </p:nvSpPr>
          <p:spPr>
            <a:xfrm>
              <a:off x="806334" y="3799434"/>
              <a:ext cx="7620000" cy="646331"/>
            </a:xfrm>
            <a:prstGeom prst="rect">
              <a:avLst/>
            </a:prstGeom>
            <a:solidFill>
              <a:srgbClr val="4F81BD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Of particular importance: Phase advance around a complete turn of a circular accelerator, called the </a:t>
              </a:r>
              <a:r>
                <a:rPr kumimoji="0" lang="en-GB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rPr>
                <a:t>betatron</a:t>
              </a: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rPr>
                <a:t> tune Q (H,V)</a:t>
              </a: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</a:rPr>
                <a:t> </a:t>
              </a: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of this accelerator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8970D6B-ECED-4CA7-6521-2C7D3DC11CB8}"/>
                    </a:ext>
                  </a:extLst>
                </p:cNvPr>
                <p:cNvSpPr txBox="1"/>
                <p:nvPr/>
              </p:nvSpPr>
              <p:spPr>
                <a:xfrm>
                  <a:off x="3048000" y="4576686"/>
                  <a:ext cx="2937086" cy="700256"/>
                </a:xfrm>
                <a:prstGeom prst="rect">
                  <a:avLst/>
                </a:prstGeom>
                <a:solidFill>
                  <a:srgbClr val="4F81BD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</m:oMath>
                  </a14:m>
                  <a:r>
                    <a:rPr kumimoji="0" lang="en-GB" sz="2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𝐶</m:t>
                          </m:r>
                        </m:sup>
                        <m:e>
                          <m:f>
                            <m:fPr>
                              <m:ctrlPr>
                                <a:rPr kumimoji="0" lang="en-GB" sz="2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GB" sz="2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kumimoji="0" lang="en-GB" sz="2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2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kumimoji="0" lang="en-GB" sz="2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  <m:r>
                                    <a:rPr kumimoji="0" lang="en-GB" sz="2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kumimoji="0" lang="en-GB" sz="2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sub>
                              </m:sSub>
                            </m:den>
                          </m:f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a14:m>
                  <a:endParaRPr kumimoji="0" lang="en-GB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0" y="4576686"/>
                  <a:ext cx="2937086" cy="70025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877" b="-70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59796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1013422"/>
            <a:ext cx="9144001" cy="56862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366828"/>
            <a:ext cx="5798404" cy="563562"/>
          </a:xfrm>
        </p:spPr>
        <p:txBody>
          <a:bodyPr/>
          <a:lstStyle/>
          <a:p>
            <a:r>
              <a:rPr lang="en-GB" dirty="0"/>
              <a:t>Gaussian beam profile in x and 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Oval 6"/>
          <p:cNvSpPr/>
          <p:nvPr/>
        </p:nvSpPr>
        <p:spPr>
          <a:xfrm>
            <a:off x="4038600" y="2761797"/>
            <a:ext cx="4038600" cy="1371600"/>
          </a:xfrm>
          <a:prstGeom prst="ellipse">
            <a:avLst/>
          </a:prstGeom>
          <a:noFill/>
          <a:ln w="666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343400" y="2734583"/>
            <a:ext cx="3442608" cy="1458684"/>
            <a:chOff x="2819400" y="2734583"/>
            <a:chExt cx="3442608" cy="1458684"/>
          </a:xfrm>
        </p:grpSpPr>
        <p:sp>
          <p:nvSpPr>
            <p:cNvPr id="23" name="Oval 22"/>
            <p:cNvSpPr/>
            <p:nvPr/>
          </p:nvSpPr>
          <p:spPr>
            <a:xfrm>
              <a:off x="4876800" y="2734583"/>
              <a:ext cx="152400" cy="11747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109608" y="3004457"/>
              <a:ext cx="152400" cy="11747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055179" y="3797824"/>
              <a:ext cx="152400" cy="11747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4191000" y="4075792"/>
              <a:ext cx="152400" cy="11747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819400" y="3004458"/>
              <a:ext cx="152400" cy="11747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645480" y="2286000"/>
            <a:ext cx="5108121" cy="2667000"/>
            <a:chOff x="3121479" y="2286000"/>
            <a:chExt cx="5108121" cy="2667000"/>
          </a:xfrm>
        </p:grpSpPr>
        <p:sp>
          <p:nvSpPr>
            <p:cNvPr id="31" name="Oval 30"/>
            <p:cNvSpPr/>
            <p:nvPr/>
          </p:nvSpPr>
          <p:spPr>
            <a:xfrm>
              <a:off x="5178879" y="2767239"/>
              <a:ext cx="152400" cy="11974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6328682" y="3121933"/>
              <a:ext cx="152400" cy="11974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791200" y="3915299"/>
              <a:ext cx="152400" cy="11974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3810000" y="4040869"/>
              <a:ext cx="152400" cy="11974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3121479" y="2862716"/>
              <a:ext cx="152400" cy="11974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" name="Curved Left Arrow 35"/>
            <p:cNvSpPr/>
            <p:nvPr/>
          </p:nvSpPr>
          <p:spPr>
            <a:xfrm>
              <a:off x="7086600" y="2286000"/>
              <a:ext cx="1143000" cy="2667000"/>
            </a:xfrm>
            <a:prstGeom prst="curvedLef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8" name="Oval 37"/>
          <p:cNvSpPr/>
          <p:nvPr/>
        </p:nvSpPr>
        <p:spPr>
          <a:xfrm>
            <a:off x="2737757" y="1901826"/>
            <a:ext cx="6629400" cy="3200400"/>
          </a:xfrm>
          <a:prstGeom prst="ellipse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22347" y="2291444"/>
            <a:ext cx="5114924" cy="2685597"/>
            <a:chOff x="3098347" y="2291443"/>
            <a:chExt cx="5114924" cy="2685597"/>
          </a:xfrm>
        </p:grpSpPr>
        <p:grpSp>
          <p:nvGrpSpPr>
            <p:cNvPr id="41" name="Group 40"/>
            <p:cNvGrpSpPr/>
            <p:nvPr/>
          </p:nvGrpSpPr>
          <p:grpSpPr>
            <a:xfrm>
              <a:off x="3098347" y="3009672"/>
              <a:ext cx="2898321" cy="867528"/>
              <a:chOff x="3121479" y="3026000"/>
              <a:chExt cx="2898321" cy="867528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3121479" y="3026000"/>
                <a:ext cx="2898321" cy="867528"/>
              </a:xfrm>
              <a:prstGeom prst="ellipse">
                <a:avLst/>
              </a:prstGeom>
              <a:noFill/>
              <a:ln w="139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733800" y="3276600"/>
                <a:ext cx="1752600" cy="304800"/>
              </a:xfrm>
              <a:prstGeom prst="ellipse">
                <a:avLst/>
              </a:prstGeom>
              <a:noFill/>
              <a:ln w="2032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42" name="Curved Left Arrow 41"/>
            <p:cNvSpPr/>
            <p:nvPr/>
          </p:nvSpPr>
          <p:spPr>
            <a:xfrm>
              <a:off x="7070271" y="2291443"/>
              <a:ext cx="1143000" cy="2685597"/>
            </a:xfrm>
            <a:prstGeom prst="curvedLef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164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46738" y="889129"/>
            <a:ext cx="8464062" cy="5467223"/>
          </a:xfrm>
        </p:spPr>
        <p:txBody>
          <a:bodyPr>
            <a:normAutofit/>
          </a:bodyPr>
          <a:lstStyle/>
          <a:p>
            <a:r>
              <a:rPr lang="en-GB" sz="1400" b="1" dirty="0"/>
              <a:t>Transverse and longitudinal beam dynamics</a:t>
            </a:r>
            <a:br>
              <a:rPr lang="en-GB" sz="1400" b="1" dirty="0"/>
            </a:br>
            <a:r>
              <a:rPr lang="en-GB" sz="1400" dirty="0"/>
              <a:t>- trajectory, closed orbit, synchronous particle</a:t>
            </a:r>
            <a:br>
              <a:rPr lang="en-GB" sz="1400" dirty="0"/>
            </a:br>
            <a:r>
              <a:rPr lang="en-GB" sz="1400" dirty="0"/>
              <a:t>- horizontal and vertical phase/trace-space, preserved action</a:t>
            </a:r>
            <a:br>
              <a:rPr lang="en-GB" sz="1400" dirty="0"/>
            </a:br>
            <a:r>
              <a:rPr lang="en-GB" sz="1400" dirty="0"/>
              <a:t>- Twiss-parameters: Beta-function, Phase advance, tunes (</a:t>
            </a:r>
            <a:r>
              <a:rPr lang="en-GB" sz="1400" dirty="0" err="1"/>
              <a:t>H+V+synchrotron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- Dispersion-function, momentum compaction, slip factor</a:t>
            </a:r>
            <a:br>
              <a:rPr lang="en-GB" sz="1400" dirty="0"/>
            </a:br>
            <a:r>
              <a:rPr lang="en-GB" sz="1400" dirty="0"/>
              <a:t>- transverse and longitudinal focusing</a:t>
            </a:r>
            <a:br>
              <a:rPr lang="en-GB" sz="1400" dirty="0"/>
            </a:br>
            <a:r>
              <a:rPr lang="en-GB" sz="1400" dirty="0"/>
              <a:t>- chromaticity: origin and correction</a:t>
            </a:r>
            <a:br>
              <a:rPr lang="en-GB" sz="1400" dirty="0"/>
            </a:br>
            <a:r>
              <a:rPr lang="en-GB" sz="1400" dirty="0"/>
              <a:t>- transport matrix, tracking, dynamic aperture, bucket-area</a:t>
            </a:r>
          </a:p>
          <a:p>
            <a:r>
              <a:rPr lang="en-GB" sz="1400" b="1" dirty="0"/>
              <a:t>Emittance</a:t>
            </a:r>
            <a:br>
              <a:rPr lang="en-GB" sz="1400" dirty="0"/>
            </a:br>
            <a:r>
              <a:rPr lang="en-GB" sz="1400" dirty="0"/>
              <a:t>- emittance = average action of all particles</a:t>
            </a:r>
            <a:br>
              <a:rPr lang="en-GB" sz="1400" dirty="0"/>
            </a:br>
            <a:r>
              <a:rPr lang="en-GB" sz="1400" dirty="0"/>
              <a:t>- Liouville Theorem</a:t>
            </a:r>
            <a:br>
              <a:rPr lang="en-GB" sz="1400" dirty="0"/>
            </a:br>
            <a:r>
              <a:rPr lang="en-GB" sz="1400" dirty="0"/>
              <a:t>- RMS emittance, geometrical emittance, normalised emittance</a:t>
            </a:r>
            <a:br>
              <a:rPr lang="en-GB" sz="1400" dirty="0"/>
            </a:br>
            <a:r>
              <a:rPr lang="en-GB" sz="1400" dirty="0"/>
              <a:t>- adiabatic damping, radiation damping</a:t>
            </a:r>
          </a:p>
          <a:p>
            <a:r>
              <a:rPr lang="en-GB" sz="1400" b="1" dirty="0"/>
              <a:t>Imperfections</a:t>
            </a:r>
            <a:br>
              <a:rPr lang="en-GB" sz="1400" dirty="0"/>
            </a:br>
            <a:r>
              <a:rPr lang="en-GB" sz="1400" dirty="0"/>
              <a:t>- dipole displacement: OK, dipole tilt: vertical deflection</a:t>
            </a:r>
            <a:br>
              <a:rPr lang="en-GB" sz="1400" dirty="0"/>
            </a:br>
            <a:r>
              <a:rPr lang="en-GB" sz="1400" dirty="0"/>
              <a:t>- quadrupole offset: extra deflection; quadrupole tilt: coupling</a:t>
            </a:r>
            <a:br>
              <a:rPr lang="en-GB" sz="1400" dirty="0"/>
            </a:br>
            <a:r>
              <a:rPr lang="en-GB" sz="1400" dirty="0"/>
              <a:t>- </a:t>
            </a:r>
            <a:r>
              <a:rPr lang="en-GB" sz="1400" dirty="0" err="1"/>
              <a:t>sextupole</a:t>
            </a:r>
            <a:r>
              <a:rPr lang="en-GB" sz="1400" dirty="0"/>
              <a:t> offset: extra quadrupole, </a:t>
            </a:r>
            <a:r>
              <a:rPr lang="en-GB" sz="1400" dirty="0" err="1"/>
              <a:t>sextupole</a:t>
            </a:r>
            <a:r>
              <a:rPr lang="en-GB" sz="1400" dirty="0"/>
              <a:t> tilt: coupling</a:t>
            </a:r>
          </a:p>
          <a:p>
            <a:r>
              <a:rPr lang="en-GB" sz="1400" b="1" dirty="0"/>
              <a:t>Beam instrumentation</a:t>
            </a:r>
            <a:br>
              <a:rPr lang="en-GB" sz="1400" dirty="0"/>
            </a:br>
            <a:r>
              <a:rPr lang="en-GB" sz="1400" dirty="0"/>
              <a:t>- Basic BPM functionality</a:t>
            </a:r>
            <a:br>
              <a:rPr lang="en-GB" sz="1400" dirty="0"/>
            </a:br>
            <a:r>
              <a:rPr lang="en-GB" sz="1400" dirty="0"/>
              <a:t>- How to measure losses, profiles</a:t>
            </a:r>
            <a:br>
              <a:rPr lang="en-GB" sz="1400" dirty="0"/>
            </a:br>
            <a:r>
              <a:rPr lang="en-GB" sz="1400" dirty="0"/>
              <a:t>- time and frequency domain signals, tune measurement</a:t>
            </a:r>
          </a:p>
          <a:p>
            <a:r>
              <a:rPr lang="en-GB" sz="1400" b="1" dirty="0"/>
              <a:t>Collective effects</a:t>
            </a:r>
            <a:r>
              <a:rPr lang="en-GB" sz="1400" dirty="0"/>
              <a:t>: Head-Tail, Wakefields, Direct Space Charge, Instabilities</a:t>
            </a:r>
          </a:p>
          <a:p>
            <a:r>
              <a:rPr lang="en-GB" sz="1400" b="1" dirty="0"/>
              <a:t>Types of accelerators: </a:t>
            </a:r>
            <a:r>
              <a:rPr lang="en-GB" sz="1400" dirty="0" err="1"/>
              <a:t>Linacs</a:t>
            </a:r>
            <a:r>
              <a:rPr lang="en-GB" sz="1400" dirty="0"/>
              <a:t>, Cyclotrons, Synchrotrons, Colliders, </a:t>
            </a:r>
            <a:r>
              <a:rPr lang="en-GB" sz="1400" dirty="0" err="1"/>
              <a:t>Lightsources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“minimum takeaway”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Closing CAS 2023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19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10836612" cy="5130669"/>
          </a:xfrm>
        </p:spPr>
        <p:txBody>
          <a:bodyPr>
            <a:normAutofit/>
          </a:bodyPr>
          <a:lstStyle/>
          <a:p>
            <a:r>
              <a:rPr lang="en-US" b="1" dirty="0"/>
              <a:t>Some statistics:</a:t>
            </a:r>
          </a:p>
          <a:p>
            <a:endParaRPr lang="en-US" dirty="0"/>
          </a:p>
          <a:p>
            <a:r>
              <a:rPr lang="en-US" dirty="0"/>
              <a:t>85 participants (38 CERN, 42 external, 5 grants)</a:t>
            </a:r>
          </a:p>
          <a:p>
            <a:pPr lvl="1"/>
            <a:r>
              <a:rPr lang="en-US" dirty="0"/>
              <a:t>27 female</a:t>
            </a:r>
          </a:p>
          <a:p>
            <a:pPr lvl="1"/>
            <a:r>
              <a:rPr lang="en-US" dirty="0"/>
              <a:t>58 male</a:t>
            </a:r>
          </a:p>
          <a:p>
            <a:r>
              <a:rPr lang="en-US" dirty="0"/>
              <a:t>30 different nationalities – new record!</a:t>
            </a:r>
          </a:p>
          <a:p>
            <a:r>
              <a:rPr lang="en-US" dirty="0"/>
              <a:t>4 birthdays </a:t>
            </a:r>
            <a:r>
              <a:rPr lang="en-US" dirty="0">
                <a:sym typeface="Wingdings" pitchFamily="2" charset="2"/>
              </a:rPr>
              <a:t>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Thank you very much for your active discussions!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A3DA"/>
                </a:solidFill>
              </a:rPr>
              <a:t>Introduction to Accelerator Physics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8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121528"/>
            <a:ext cx="10836612" cy="523482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Next to the course teaching the most important aspect of the school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“ digital training cannot replace CAS courses”</a:t>
            </a:r>
            <a:br>
              <a:rPr lang="en-GB" dirty="0">
                <a:solidFill>
                  <a:srgbClr val="FF0000"/>
                </a:solidFill>
              </a:rPr>
            </a:br>
            <a:br>
              <a:rPr lang="en-GB" dirty="0"/>
            </a:br>
            <a:r>
              <a:rPr lang="en-GB" dirty="0"/>
              <a:t>- people socialising (and even working) </a:t>
            </a:r>
            <a:br>
              <a:rPr lang="en-GB" dirty="0"/>
            </a:br>
            <a:r>
              <a:rPr lang="en-GB" dirty="0"/>
              <a:t>  up to late in the evenings</a:t>
            </a:r>
            <a:br>
              <a:rPr lang="en-GB" dirty="0"/>
            </a:br>
            <a:r>
              <a:rPr lang="en-GB" dirty="0"/>
              <a:t>- lots of interactions students &lt;-&gt; teachers</a:t>
            </a:r>
            <a:br>
              <a:rPr lang="en-GB" dirty="0"/>
            </a:br>
            <a:r>
              <a:rPr lang="en-GB" dirty="0"/>
              <a:t>- cinema evening, karaoke</a:t>
            </a:r>
            <a:br>
              <a:rPr lang="en-GB" dirty="0"/>
            </a:br>
            <a:r>
              <a:rPr lang="en-GB" dirty="0"/>
              <a:t>- excursion</a:t>
            </a:r>
          </a:p>
          <a:p>
            <a:endParaRPr lang="en-GB" dirty="0"/>
          </a:p>
          <a:p>
            <a:r>
              <a:rPr lang="en-GB" dirty="0"/>
              <a:t>WhatsApp Group(s) very useful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LinkedIn</a:t>
            </a:r>
          </a:p>
          <a:p>
            <a:pPr lvl="1"/>
            <a:r>
              <a:rPr lang="en-US" dirty="0"/>
              <a:t>From the CAS web page</a:t>
            </a:r>
          </a:p>
          <a:p>
            <a:pPr lvl="1"/>
            <a:r>
              <a:rPr lang="en-GB" dirty="0"/>
              <a:t>CAS profile: </a:t>
            </a:r>
            <a:r>
              <a:rPr lang="en-GB" dirty="0">
                <a:hlinkClick r:id="rId2"/>
              </a:rPr>
              <a:t>https://www.linkedin.com/in/cern-cas/</a:t>
            </a:r>
            <a:endParaRPr lang="en-GB" dirty="0"/>
          </a:p>
          <a:p>
            <a:pPr lvl="1"/>
            <a:endParaRPr lang="en-GB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A3DA"/>
                </a:solidFill>
              </a:rPr>
              <a:t>Networking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2A1681-4D56-B9CD-C201-03C2690160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462" y="2155064"/>
            <a:ext cx="4958373" cy="29225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00178A-6C5C-3A6C-56F2-09766BFCB8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9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5130669"/>
          </a:xfrm>
        </p:spPr>
        <p:txBody>
          <a:bodyPr>
            <a:normAutofit/>
          </a:bodyPr>
          <a:lstStyle/>
          <a:p>
            <a:r>
              <a:rPr lang="en-US" dirty="0"/>
              <a:t>Important to maintain / improve the high quality of teaching</a:t>
            </a:r>
          </a:p>
          <a:p>
            <a:r>
              <a:rPr lang="en-GB" dirty="0">
                <a:hlinkClick r:id="rId2"/>
              </a:rPr>
              <a:t>https://cas.web.cern.ch/evaluation/santa-susanna-2023</a:t>
            </a:r>
            <a:endParaRPr lang="en-GB" dirty="0"/>
          </a:p>
          <a:p>
            <a:r>
              <a:rPr lang="en-GB" dirty="0"/>
              <a:t>Log in with CERN account</a:t>
            </a:r>
            <a:br>
              <a:rPr lang="en-GB" dirty="0"/>
            </a:br>
            <a:r>
              <a:rPr lang="en-GB" dirty="0"/>
              <a:t>or many other ways</a:t>
            </a:r>
            <a:br>
              <a:rPr lang="en-GB" dirty="0"/>
            </a:br>
            <a:r>
              <a:rPr lang="en-GB" dirty="0"/>
              <a:t>(Google, LinkedIn, …)</a:t>
            </a:r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Online Evaluation Form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Closing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B80970-9353-814B-A7B2-E535635A6F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71" t="5957" r="5056" b="22270"/>
          <a:stretch/>
        </p:blipFill>
        <p:spPr>
          <a:xfrm>
            <a:off x="5040551" y="2409221"/>
            <a:ext cx="6546714" cy="36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80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22890</TotalTime>
  <Words>920</Words>
  <Application>Microsoft Macintosh PowerPoint</Application>
  <PresentationFormat>Widescreen</PresentationFormat>
  <Paragraphs>132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Helvetica</vt:lpstr>
      <vt:lpstr>Office Theme</vt:lpstr>
      <vt:lpstr>1_Office Theme</vt:lpstr>
      <vt:lpstr>We made it!</vt:lpstr>
      <vt:lpstr>Scope</vt:lpstr>
      <vt:lpstr>Accelerator jargon - Twiss parameters</vt:lpstr>
      <vt:lpstr>Twiss parameters</vt:lpstr>
      <vt:lpstr>Gaussian beam profile in x and p</vt:lpstr>
      <vt:lpstr>The “minimum takeaway”</vt:lpstr>
      <vt:lpstr>Introduction to Accelerator Physics</vt:lpstr>
      <vt:lpstr>Networking</vt:lpstr>
      <vt:lpstr>Online Evaluation Form</vt:lpstr>
      <vt:lpstr>Online Evaluation Form</vt:lpstr>
      <vt:lpstr>“Testimonials” on the CAS website</vt:lpstr>
      <vt:lpstr>Final Thanks</vt:lpstr>
      <vt:lpstr>The Group Photos</vt:lpstr>
      <vt:lpstr>The Group Photos</vt:lpstr>
      <vt:lpstr>The Group Photos</vt:lpstr>
      <vt:lpstr>Have a safe trip back! Buses to airport at 10:00 See you at dinner here at 20:30 http://cern.ch/cas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Frank Tecker</dc:creator>
  <cp:lastModifiedBy>Frank Tecker</cp:lastModifiedBy>
  <cp:revision>51</cp:revision>
  <dcterms:created xsi:type="dcterms:W3CDTF">2022-05-07T15:39:52Z</dcterms:created>
  <dcterms:modified xsi:type="dcterms:W3CDTF">2023-10-11T11:53:41Z</dcterms:modified>
</cp:coreProperties>
</file>