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1" r:id="rId1"/>
  </p:sldMasterIdLst>
  <p:notesMasterIdLst>
    <p:notesMasterId r:id="rId53"/>
  </p:notesMasterIdLst>
  <p:handoutMasterIdLst>
    <p:handoutMasterId r:id="rId54"/>
  </p:handoutMasterIdLst>
  <p:sldIdLst>
    <p:sldId id="387" r:id="rId2"/>
    <p:sldId id="1064" r:id="rId3"/>
    <p:sldId id="1020" r:id="rId4"/>
    <p:sldId id="1021" r:id="rId5"/>
    <p:sldId id="1022" r:id="rId6"/>
    <p:sldId id="1023" r:id="rId7"/>
    <p:sldId id="1024" r:id="rId8"/>
    <p:sldId id="1025" r:id="rId9"/>
    <p:sldId id="1027" r:id="rId10"/>
    <p:sldId id="1028" r:id="rId11"/>
    <p:sldId id="1029" r:id="rId12"/>
    <p:sldId id="1030" r:id="rId13"/>
    <p:sldId id="1031" r:id="rId14"/>
    <p:sldId id="1032" r:id="rId15"/>
    <p:sldId id="1065" r:id="rId16"/>
    <p:sldId id="1066" r:id="rId17"/>
    <p:sldId id="1079" r:id="rId18"/>
    <p:sldId id="1081" r:id="rId19"/>
    <p:sldId id="1083" r:id="rId20"/>
    <p:sldId id="1142" r:id="rId21"/>
    <p:sldId id="1143" r:id="rId22"/>
    <p:sldId id="1144" r:id="rId23"/>
    <p:sldId id="1145" r:id="rId24"/>
    <p:sldId id="1088" r:id="rId25"/>
    <p:sldId id="1090" r:id="rId26"/>
    <p:sldId id="1089" r:id="rId27"/>
    <p:sldId id="1091" r:id="rId28"/>
    <p:sldId id="1092" r:id="rId29"/>
    <p:sldId id="1094" r:id="rId30"/>
    <p:sldId id="1093" r:id="rId31"/>
    <p:sldId id="1095" r:id="rId32"/>
    <p:sldId id="1053" r:id="rId33"/>
    <p:sldId id="1054" r:id="rId34"/>
    <p:sldId id="1055" r:id="rId35"/>
    <p:sldId id="1148" r:id="rId36"/>
    <p:sldId id="1034" r:id="rId37"/>
    <p:sldId id="1035" r:id="rId38"/>
    <p:sldId id="1036" r:id="rId39"/>
    <p:sldId id="1063" r:id="rId40"/>
    <p:sldId id="1039" r:id="rId41"/>
    <p:sldId id="1041" r:id="rId42"/>
    <p:sldId id="1042" r:id="rId43"/>
    <p:sldId id="1043" r:id="rId44"/>
    <p:sldId id="1044" r:id="rId45"/>
    <p:sldId id="1045" r:id="rId46"/>
    <p:sldId id="1046" r:id="rId47"/>
    <p:sldId id="1147" r:id="rId48"/>
    <p:sldId id="1049" r:id="rId49"/>
    <p:sldId id="1050" r:id="rId50"/>
    <p:sldId id="1051" r:id="rId51"/>
    <p:sldId id="1052" r:id="rId52"/>
  </p:sldIdLst>
  <p:sldSz cx="9144000" cy="6858000" type="screen4x3"/>
  <p:notesSz cx="6729413" cy="9861550"/>
  <p:custDataLst>
    <p:tags r:id="rId55"/>
  </p:custDataLst>
  <p:defaultTextStyle>
    <a:defPPr>
      <a:defRPr lang="en-US"/>
    </a:defPPr>
    <a:lvl1pPr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1pPr>
    <a:lvl2pPr marL="4572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2pPr>
    <a:lvl3pPr marL="9144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3pPr>
    <a:lvl4pPr marL="13716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4pPr>
    <a:lvl5pPr marL="18288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5pPr>
    <a:lvl6pPr marL="2286000" algn="l" defTabSz="457200" rtl="0" eaLnBrk="1" latinLnBrk="0" hangingPunct="1">
      <a:defRPr sz="2400" kern="1200">
        <a:solidFill>
          <a:schemeClr val="tx1"/>
        </a:solidFill>
        <a:latin typeface="Baskerville" charset="0"/>
        <a:ea typeface="ＭＳ Ｐゴシック" charset="0"/>
        <a:cs typeface="ＭＳ Ｐゴシック" charset="0"/>
      </a:defRPr>
    </a:lvl6pPr>
    <a:lvl7pPr marL="2743200" algn="l" defTabSz="457200" rtl="0" eaLnBrk="1" latinLnBrk="0" hangingPunct="1">
      <a:defRPr sz="2400" kern="1200">
        <a:solidFill>
          <a:schemeClr val="tx1"/>
        </a:solidFill>
        <a:latin typeface="Baskerville" charset="0"/>
        <a:ea typeface="ＭＳ Ｐゴシック" charset="0"/>
        <a:cs typeface="ＭＳ Ｐゴシック" charset="0"/>
      </a:defRPr>
    </a:lvl7pPr>
    <a:lvl8pPr marL="3200400" algn="l" defTabSz="457200" rtl="0" eaLnBrk="1" latinLnBrk="0" hangingPunct="1">
      <a:defRPr sz="2400" kern="1200">
        <a:solidFill>
          <a:schemeClr val="tx1"/>
        </a:solidFill>
        <a:latin typeface="Baskerville" charset="0"/>
        <a:ea typeface="ＭＳ Ｐゴシック" charset="0"/>
        <a:cs typeface="ＭＳ Ｐゴシック" charset="0"/>
      </a:defRPr>
    </a:lvl8pPr>
    <a:lvl9pPr marL="3657600" algn="l" defTabSz="457200" rtl="0" eaLnBrk="1" latinLnBrk="0" hangingPunct="1">
      <a:defRPr sz="2400" kern="1200">
        <a:solidFill>
          <a:schemeClr val="tx1"/>
        </a:solidFill>
        <a:latin typeface="Baskerville"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5">
          <p15:clr>
            <a:srgbClr val="A4A3A4"/>
          </p15:clr>
        </p15:guide>
        <p15:guide id="2" pos="21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3D8D"/>
    <a:srgbClr val="008000"/>
    <a:srgbClr val="0033CC"/>
    <a:srgbClr val="FF00FF"/>
    <a:srgbClr val="00CCFF"/>
    <a:srgbClr val="800080"/>
    <a:srgbClr val="66FF33"/>
    <a:srgbClr val="66003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97" autoAdjust="0"/>
    <p:restoredTop sz="94014" autoAdjust="0"/>
  </p:normalViewPr>
  <p:slideViewPr>
    <p:cSldViewPr>
      <p:cViewPr varScale="1">
        <p:scale>
          <a:sx n="120" d="100"/>
          <a:sy n="120" d="100"/>
        </p:scale>
        <p:origin x="2232"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3" d="100"/>
          <a:sy n="103" d="100"/>
        </p:scale>
        <p:origin x="3736" y="192"/>
      </p:cViewPr>
      <p:guideLst>
        <p:guide orient="horz" pos="3105"/>
        <p:guide pos="211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gs" Target="tags/tag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5" name="Rectangle 3"/>
          <p:cNvSpPr>
            <a:spLocks noGrp="1" noChangeArrowheads="1"/>
          </p:cNvSpPr>
          <p:nvPr>
            <p:ph type="dt" sz="quarter" idx="1"/>
          </p:nvPr>
        </p:nvSpPr>
        <p:spPr bwMode="auto">
          <a:xfrm>
            <a:off x="3814763"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r" defTabSz="927100">
              <a:spcBef>
                <a:spcPct val="0"/>
              </a:spcBef>
              <a:buClrTx/>
              <a:buSzTx/>
              <a:buFontTx/>
              <a:buNone/>
              <a:defRPr sz="1200">
                <a:latin typeface="Helvetica" charset="0"/>
                <a:ea typeface="+mn-ea"/>
                <a:cs typeface="+mn-cs"/>
              </a:defRPr>
            </a:lvl1pPr>
          </a:lstStyle>
          <a:p>
            <a:pPr>
              <a:defRPr/>
            </a:pPr>
            <a:endParaRPr lang="en-US"/>
          </a:p>
        </p:txBody>
      </p:sp>
      <p:sp>
        <p:nvSpPr>
          <p:cNvPr id="8196" name="Rectangle 4"/>
          <p:cNvSpPr>
            <a:spLocks noGrp="1" noChangeArrowheads="1"/>
          </p:cNvSpPr>
          <p:nvPr>
            <p:ph type="ftr" sz="quarter" idx="2"/>
          </p:nvPr>
        </p:nvSpPr>
        <p:spPr bwMode="auto">
          <a:xfrm>
            <a:off x="0"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7" name="Rectangle 5"/>
          <p:cNvSpPr>
            <a:spLocks noGrp="1" noChangeArrowheads="1"/>
          </p:cNvSpPr>
          <p:nvPr>
            <p:ph type="sldNum" sz="quarter" idx="3"/>
          </p:nvPr>
        </p:nvSpPr>
        <p:spPr bwMode="auto">
          <a:xfrm>
            <a:off x="3814763"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r" defTabSz="927100">
              <a:spcBef>
                <a:spcPct val="0"/>
              </a:spcBef>
              <a:buClrTx/>
              <a:buSzTx/>
              <a:buFontTx/>
              <a:buNone/>
              <a:defRPr sz="1200">
                <a:latin typeface="Helvetica" charset="0"/>
              </a:defRPr>
            </a:lvl1pPr>
          </a:lstStyle>
          <a:p>
            <a:pPr>
              <a:defRPr/>
            </a:pPr>
            <a:fld id="{07B9247C-7CB1-344D-B6F0-DA3DE9EB6290}" type="slidenum">
              <a:rPr lang="en-US"/>
              <a:pPr>
                <a:defRPr/>
              </a:pPr>
              <a:t>‹#›</a:t>
            </a:fld>
            <a:endParaRPr lang="en-US"/>
          </a:p>
        </p:txBody>
      </p:sp>
    </p:spTree>
    <p:extLst>
      <p:ext uri="{BB962C8B-B14F-4D97-AF65-F5344CB8AC3E}">
        <p14:creationId xmlns:p14="http://schemas.microsoft.com/office/powerpoint/2010/main" val="35390459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5" name="Rectangle 3"/>
          <p:cNvSpPr>
            <a:spLocks noGrp="1" noChangeArrowheads="1"/>
          </p:cNvSpPr>
          <p:nvPr>
            <p:ph type="dt" idx="1"/>
          </p:nvPr>
        </p:nvSpPr>
        <p:spPr bwMode="auto">
          <a:xfrm>
            <a:off x="3813175"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r" defTabSz="912813">
              <a:spcBef>
                <a:spcPct val="0"/>
              </a:spcBef>
              <a:buClrTx/>
              <a:buSzTx/>
              <a:buFontTx/>
              <a:buNone/>
              <a:defRPr sz="1200">
                <a:latin typeface="Helvetica" charset="0"/>
                <a:ea typeface="+mn-ea"/>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890588" y="727075"/>
            <a:ext cx="4967287" cy="3725863"/>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3557" name="Rectangle 5"/>
          <p:cNvSpPr>
            <a:spLocks noGrp="1" noChangeArrowheads="1"/>
          </p:cNvSpPr>
          <p:nvPr>
            <p:ph type="body" sz="quarter" idx="3"/>
          </p:nvPr>
        </p:nvSpPr>
        <p:spPr bwMode="auto">
          <a:xfrm>
            <a:off x="879475" y="4695825"/>
            <a:ext cx="4986338" cy="4456113"/>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3558" name="Rectangle 6"/>
          <p:cNvSpPr>
            <a:spLocks noGrp="1" noChangeArrowheads="1"/>
          </p:cNvSpPr>
          <p:nvPr>
            <p:ph type="ftr" sz="quarter" idx="4"/>
          </p:nvPr>
        </p:nvSpPr>
        <p:spPr bwMode="auto">
          <a:xfrm>
            <a:off x="0"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9" name="Rectangle 7"/>
          <p:cNvSpPr>
            <a:spLocks noGrp="1" noChangeArrowheads="1"/>
          </p:cNvSpPr>
          <p:nvPr>
            <p:ph type="sldNum" sz="quarter" idx="5"/>
          </p:nvPr>
        </p:nvSpPr>
        <p:spPr bwMode="auto">
          <a:xfrm>
            <a:off x="3813175"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r" defTabSz="912813">
              <a:spcBef>
                <a:spcPct val="0"/>
              </a:spcBef>
              <a:buClrTx/>
              <a:buSzTx/>
              <a:buFontTx/>
              <a:buNone/>
              <a:defRPr sz="1200">
                <a:latin typeface="Helvetica" charset="0"/>
              </a:defRPr>
            </a:lvl1pPr>
          </a:lstStyle>
          <a:p>
            <a:pPr>
              <a:defRPr/>
            </a:pPr>
            <a:fld id="{6C260935-2945-8F4F-A8CC-C9E01F0BF40E}" type="slidenum">
              <a:rPr lang="en-US"/>
              <a:pPr>
                <a:defRPr/>
              </a:pPr>
              <a:t>‹#›</a:t>
            </a:fld>
            <a:endParaRPr lang="en-US"/>
          </a:p>
        </p:txBody>
      </p:sp>
    </p:spTree>
    <p:extLst>
      <p:ext uri="{BB962C8B-B14F-4D97-AF65-F5344CB8AC3E}">
        <p14:creationId xmlns:p14="http://schemas.microsoft.com/office/powerpoint/2010/main" val="428690065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12"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7FA22C3-228F-024E-A2AE-0C156C27E84D}" type="slidenum">
              <a:rPr lang="en-US" sz="1200">
                <a:latin typeface="Helvetica" charset="0"/>
              </a:rPr>
              <a:pPr eaLnBrk="1" hangingPunct="1"/>
              <a:t>1</a:t>
            </a:fld>
            <a:endParaRPr lang="en-US" sz="1200">
              <a:latin typeface="Helvetica" charset="0"/>
            </a:endParaRPr>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531983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C260935-2945-8F4F-A8CC-C9E01F0BF40E}" type="slidenum">
              <a:rPr lang="en-US" smtClean="0"/>
              <a:pPr>
                <a:defRPr/>
              </a:pPr>
              <a:t>49</a:t>
            </a:fld>
            <a:endParaRPr lang="en-US"/>
          </a:p>
        </p:txBody>
      </p:sp>
    </p:spTree>
    <p:extLst>
      <p:ext uri="{BB962C8B-B14F-4D97-AF65-F5344CB8AC3E}">
        <p14:creationId xmlns:p14="http://schemas.microsoft.com/office/powerpoint/2010/main" val="19830504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8"/>
          <p:cNvSpPr>
            <a:spLocks noChangeArrowheads="1"/>
          </p:cNvSpPr>
          <p:nvPr userDrawn="1"/>
        </p:nvSpPr>
        <p:spPr bwMode="auto">
          <a:xfrm>
            <a:off x="4060825" y="3017838"/>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US"/>
          </a:p>
        </p:txBody>
      </p:sp>
      <p:sp>
        <p:nvSpPr>
          <p:cNvPr id="5" name="Rectangle 59"/>
          <p:cNvSpPr>
            <a:spLocks noChangeArrowheads="1"/>
          </p:cNvSpPr>
          <p:nvPr userDrawn="1"/>
        </p:nvSpPr>
        <p:spPr bwMode="auto">
          <a:xfrm>
            <a:off x="3678238" y="2630488"/>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US"/>
          </a:p>
        </p:txBody>
      </p:sp>
      <p:sp>
        <p:nvSpPr>
          <p:cNvPr id="278593" name="Rectangle 65"/>
          <p:cNvSpPr>
            <a:spLocks noGrp="1" noChangeArrowheads="1"/>
          </p:cNvSpPr>
          <p:nvPr>
            <p:ph type="ctrTitle"/>
          </p:nvPr>
        </p:nvSpPr>
        <p:spPr>
          <a:xfrm>
            <a:off x="685800" y="2286000"/>
            <a:ext cx="7772400" cy="1143000"/>
          </a:xfrm>
        </p:spPr>
        <p:txBody>
          <a:bodyPr/>
          <a:lstStyle>
            <a:lvl1pPr>
              <a:defRPr sz="4400">
                <a:solidFill>
                  <a:srgbClr val="FFFFFF"/>
                </a:solidFill>
              </a:defRPr>
            </a:lvl1pPr>
          </a:lstStyle>
          <a:p>
            <a:r>
              <a:rPr lang="en-GB"/>
              <a:t>Click to edit Master title style</a:t>
            </a:r>
          </a:p>
        </p:txBody>
      </p:sp>
      <p:sp>
        <p:nvSpPr>
          <p:cNvPr id="278594" name="Rectangle 66"/>
          <p:cNvSpPr>
            <a:spLocks noGrp="1" noChangeArrowheads="1"/>
          </p:cNvSpPr>
          <p:nvPr>
            <p:ph type="subTitle" idx="1"/>
          </p:nvPr>
        </p:nvSpPr>
        <p:spPr>
          <a:xfrm>
            <a:off x="1371600" y="3886200"/>
            <a:ext cx="6400800" cy="1752600"/>
          </a:xfrm>
        </p:spPr>
        <p:txBody>
          <a:bodyPr/>
          <a:lstStyle>
            <a:lvl1pPr marL="0" indent="0" algn="ctr">
              <a:buFont typeface="Wingdings" pitchFamily="-112" charset="2"/>
              <a:buNone/>
              <a:defRPr sz="2000"/>
            </a:lvl1pPr>
          </a:lstStyle>
          <a:p>
            <a:r>
              <a:rPr lang="en-US"/>
              <a:t>Click to edit Master subtitle style</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695325" cy="692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Rectangle 61"/>
          <p:cNvSpPr>
            <a:spLocks noChangeArrowheads="1"/>
          </p:cNvSpPr>
          <p:nvPr userDrawn="1"/>
        </p:nvSpPr>
        <p:spPr bwMode="auto">
          <a:xfrm>
            <a:off x="683568" y="0"/>
            <a:ext cx="7395166" cy="692696"/>
          </a:xfrm>
          <a:prstGeom prst="rect">
            <a:avLst/>
          </a:prstGeom>
          <a:solidFill>
            <a:srgbClr val="1B3D8D"/>
          </a:solidFill>
          <a:ln>
            <a:noFill/>
          </a:ln>
        </p:spPr>
        <p:txBody>
          <a:bodyPr wrap="none" lIns="91435" tIns="45718" rIns="91435" bIns="45718" anchor="ctr"/>
          <a:lstStyle/>
          <a:p>
            <a:pPr algn="l">
              <a:spcBef>
                <a:spcPct val="0"/>
              </a:spcBef>
              <a:buClrTx/>
              <a:buSzTx/>
              <a:buFontTx/>
              <a:buNone/>
            </a:pPr>
            <a:endParaRPr lang="en-GB">
              <a:latin typeface="Palatino" charset="0"/>
            </a:endParaRPr>
          </a:p>
        </p:txBody>
      </p:sp>
      <p:pic>
        <p:nvPicPr>
          <p:cNvPr id="17" name="Picture 16"/>
          <p:cNvPicPr>
            <a:picLocks noChangeAspect="1"/>
          </p:cNvPicPr>
          <p:nvPr userDrawn="1"/>
        </p:nvPicPr>
        <p:blipFill>
          <a:blip r:embed="rId3"/>
          <a:stretch>
            <a:fillRect/>
          </a:stretch>
        </p:blipFill>
        <p:spPr>
          <a:xfrm>
            <a:off x="8131340" y="45090"/>
            <a:ext cx="976742" cy="624115"/>
          </a:xfrm>
          <a:prstGeom prst="rect">
            <a:avLst/>
          </a:prstGeom>
        </p:spPr>
      </p:pic>
    </p:spTree>
    <p:extLst>
      <p:ext uri="{BB962C8B-B14F-4D97-AF65-F5344CB8AC3E}">
        <p14:creationId xmlns:p14="http://schemas.microsoft.com/office/powerpoint/2010/main" val="2435471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35679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5288" y="0"/>
            <a:ext cx="2057400" cy="6278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3088" y="0"/>
            <a:ext cx="6019800" cy="62785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23673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6781800" cy="685800"/>
          </a:xfrm>
        </p:spPr>
        <p:txBody>
          <a:bodyPr/>
          <a:lstStyle/>
          <a:p>
            <a:r>
              <a:rPr lang="en-US"/>
              <a:t>Click to edit Master title style</a:t>
            </a:r>
          </a:p>
        </p:txBody>
      </p:sp>
      <p:sp>
        <p:nvSpPr>
          <p:cNvPr id="3" name="Table Placeholder 2"/>
          <p:cNvSpPr>
            <a:spLocks noGrp="1"/>
          </p:cNvSpPr>
          <p:nvPr>
            <p:ph type="tbl" idx="1"/>
          </p:nvPr>
        </p:nvSpPr>
        <p:spPr>
          <a:xfrm>
            <a:off x="573088" y="1143000"/>
            <a:ext cx="8229600" cy="5135563"/>
          </a:xfrm>
        </p:spPr>
        <p:txBody>
          <a:bodyPr/>
          <a:lstStyle/>
          <a:p>
            <a:pPr lvl="0"/>
            <a:endParaRPr lang="en-US" noProof="0"/>
          </a:p>
        </p:txBody>
      </p:sp>
    </p:spTree>
    <p:extLst>
      <p:ext uri="{BB962C8B-B14F-4D97-AF65-F5344CB8AC3E}">
        <p14:creationId xmlns:p14="http://schemas.microsoft.com/office/powerpoint/2010/main" val="4182811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71600" y="0"/>
            <a:ext cx="7056784" cy="685800"/>
          </a:xfrm>
        </p:spPr>
        <p:txBody>
          <a:bodyPr/>
          <a:lstStyle>
            <a:lvl1pPr>
              <a:defRPr>
                <a:latin typeface="Arial"/>
                <a:cs typeface="Arial"/>
              </a:defRPr>
            </a:lvl1pPr>
          </a:lstStyle>
          <a:p>
            <a:r>
              <a:rPr lang="en-US" dirty="0"/>
              <a:t>Click to edit Master title style</a:t>
            </a:r>
          </a:p>
        </p:txBody>
      </p:sp>
      <p:sp>
        <p:nvSpPr>
          <p:cNvPr id="3" name="Content Placeholder 2"/>
          <p:cNvSpPr>
            <a:spLocks noGrp="1"/>
          </p:cNvSpPr>
          <p:nvPr>
            <p:ph idx="1"/>
          </p:nvPr>
        </p:nvSpPr>
        <p:spPr>
          <a:xfrm>
            <a:off x="467544" y="980728"/>
            <a:ext cx="8335144" cy="5135563"/>
          </a:xfr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93419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638443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3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4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94808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257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30662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142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92074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72691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tif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5" name="Picture 11"/>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695325" cy="692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6" name="Rectangle 54"/>
          <p:cNvSpPr>
            <a:spLocks noChangeArrowheads="1"/>
          </p:cNvSpPr>
          <p:nvPr userDrawn="1"/>
        </p:nvSpPr>
        <p:spPr bwMode="auto">
          <a:xfrm>
            <a:off x="4060825" y="3017838"/>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US"/>
          </a:p>
        </p:txBody>
      </p:sp>
      <p:sp>
        <p:nvSpPr>
          <p:cNvPr id="1027" name="Rectangle 55"/>
          <p:cNvSpPr>
            <a:spLocks noChangeArrowheads="1"/>
          </p:cNvSpPr>
          <p:nvPr userDrawn="1"/>
        </p:nvSpPr>
        <p:spPr bwMode="auto">
          <a:xfrm>
            <a:off x="3678238" y="2630488"/>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US"/>
          </a:p>
        </p:txBody>
      </p:sp>
      <p:sp>
        <p:nvSpPr>
          <p:cNvPr id="1028" name="Rectangle 60"/>
          <p:cNvSpPr>
            <a:spLocks noChangeArrowheads="1"/>
          </p:cNvSpPr>
          <p:nvPr userDrawn="1"/>
        </p:nvSpPr>
        <p:spPr bwMode="auto">
          <a:xfrm>
            <a:off x="0" y="685800"/>
            <a:ext cx="228600" cy="6172200"/>
          </a:xfrm>
          <a:prstGeom prst="rect">
            <a:avLst/>
          </a:prstGeom>
          <a:solidFill>
            <a:srgbClr val="DDDD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1029" name="Rectangle 61"/>
          <p:cNvSpPr>
            <a:spLocks noChangeArrowheads="1"/>
          </p:cNvSpPr>
          <p:nvPr userDrawn="1"/>
        </p:nvSpPr>
        <p:spPr bwMode="auto">
          <a:xfrm>
            <a:off x="683874" y="0"/>
            <a:ext cx="7394859" cy="692696"/>
          </a:xfrm>
          <a:prstGeom prst="rect">
            <a:avLst/>
          </a:prstGeom>
          <a:solidFill>
            <a:srgbClr val="1B3D8D"/>
          </a:solidFill>
          <a:ln>
            <a:noFill/>
          </a:ln>
        </p:spPr>
        <p:txBody>
          <a:bodyPr wrap="none" lIns="91435" tIns="45718" rIns="91435" bIns="45718" anchor="ctr"/>
          <a:lstStyle/>
          <a:p>
            <a:pPr algn="l">
              <a:spcBef>
                <a:spcPct val="0"/>
              </a:spcBef>
              <a:buClrTx/>
              <a:buSzTx/>
              <a:buFontTx/>
              <a:buNone/>
            </a:pPr>
            <a:endParaRPr lang="en-GB">
              <a:latin typeface="Palatino" charset="0"/>
            </a:endParaRPr>
          </a:p>
        </p:txBody>
      </p:sp>
      <p:sp>
        <p:nvSpPr>
          <p:cNvPr id="1030" name="Rectangle 62"/>
          <p:cNvSpPr>
            <a:spLocks noGrp="1" noChangeArrowheads="1"/>
          </p:cNvSpPr>
          <p:nvPr>
            <p:ph type="title"/>
          </p:nvPr>
        </p:nvSpPr>
        <p:spPr bwMode="auto">
          <a:xfrm>
            <a:off x="971600" y="0"/>
            <a:ext cx="7056784"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p>
            <a:pPr lvl="0"/>
            <a:r>
              <a:rPr lang="en-US" dirty="0"/>
              <a:t>Click to edit Master title style</a:t>
            </a:r>
          </a:p>
        </p:txBody>
      </p:sp>
      <p:sp>
        <p:nvSpPr>
          <p:cNvPr id="1031" name="Rectangle 63"/>
          <p:cNvSpPr>
            <a:spLocks noGrp="1" noChangeArrowheads="1"/>
          </p:cNvSpPr>
          <p:nvPr>
            <p:ph type="body" idx="1"/>
          </p:nvPr>
        </p:nvSpPr>
        <p:spPr bwMode="auto">
          <a:xfrm>
            <a:off x="467544" y="980728"/>
            <a:ext cx="8335144" cy="5135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2" name="Rectangle 65"/>
          <p:cNvSpPr>
            <a:spLocks noChangeArrowheads="1"/>
          </p:cNvSpPr>
          <p:nvPr userDrawn="1"/>
        </p:nvSpPr>
        <p:spPr bwMode="auto">
          <a:xfrm rot="-5400000">
            <a:off x="-2935551" y="3669506"/>
            <a:ext cx="6096000" cy="280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5" tIns="45718" rIns="91435" bIns="45718" anchor="ctr"/>
          <a:lstStyle/>
          <a:p>
            <a:pPr algn="l" eaLnBrk="0" hangingPunct="0">
              <a:spcBef>
                <a:spcPct val="0"/>
              </a:spcBef>
              <a:buClrTx/>
              <a:buSzTx/>
              <a:buFontTx/>
              <a:buNone/>
            </a:pPr>
            <a:r>
              <a:rPr lang="en-US" sz="1100" dirty="0">
                <a:solidFill>
                  <a:schemeClr val="bg2"/>
                </a:solidFill>
                <a:latin typeface="Arial"/>
                <a:cs typeface="Arial"/>
              </a:rPr>
              <a:t>A first taste of Non-linear Beam Dynamics, CERN</a:t>
            </a:r>
            <a:r>
              <a:rPr lang="en-US" sz="1100" baseline="0" dirty="0">
                <a:solidFill>
                  <a:schemeClr val="bg2"/>
                </a:solidFill>
                <a:latin typeface="Arial"/>
                <a:cs typeface="Arial"/>
              </a:rPr>
              <a:t> Accelerator School</a:t>
            </a:r>
            <a:r>
              <a:rPr lang="en-US" sz="1100" dirty="0">
                <a:solidFill>
                  <a:schemeClr val="bg2"/>
                </a:solidFill>
                <a:latin typeface="Arial"/>
                <a:cs typeface="Arial"/>
              </a:rPr>
              <a:t>, September/October</a:t>
            </a:r>
            <a:r>
              <a:rPr lang="en-US" sz="1100" baseline="0" dirty="0">
                <a:solidFill>
                  <a:schemeClr val="bg2"/>
                </a:solidFill>
                <a:latin typeface="Arial"/>
                <a:cs typeface="Arial"/>
              </a:rPr>
              <a:t> </a:t>
            </a:r>
            <a:r>
              <a:rPr lang="en-US" sz="1100" dirty="0">
                <a:solidFill>
                  <a:schemeClr val="bg2"/>
                </a:solidFill>
                <a:latin typeface="Arial"/>
                <a:cs typeface="Arial"/>
              </a:rPr>
              <a:t> 2023</a:t>
            </a:r>
            <a:endParaRPr lang="en-US" sz="1200" dirty="0">
              <a:solidFill>
                <a:schemeClr val="bg2"/>
              </a:solidFill>
              <a:latin typeface="Arial"/>
              <a:cs typeface="Arial"/>
            </a:endParaRPr>
          </a:p>
        </p:txBody>
      </p:sp>
      <p:sp>
        <p:nvSpPr>
          <p:cNvPr id="1033" name="Rectangle 66"/>
          <p:cNvSpPr>
            <a:spLocks noChangeArrowheads="1"/>
          </p:cNvSpPr>
          <p:nvPr userDrawn="1"/>
        </p:nvSpPr>
        <p:spPr bwMode="auto">
          <a:xfrm>
            <a:off x="8116888" y="6477000"/>
            <a:ext cx="1020762" cy="265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223" tIns="48111" rIns="96223" bIns="48111"/>
          <a:lstStyle/>
          <a:p>
            <a:pPr algn="r" defTabSz="962025" eaLnBrk="0" hangingPunct="0">
              <a:spcBef>
                <a:spcPct val="0"/>
              </a:spcBef>
              <a:buClrTx/>
              <a:buSzTx/>
              <a:buFontTx/>
              <a:buNone/>
            </a:pPr>
            <a:fld id="{6C36B750-64D8-2E42-ADE4-C09DFB635528}" type="slidenum">
              <a:rPr lang="de-DE" sz="1200">
                <a:latin typeface="Arial"/>
                <a:cs typeface="Arial"/>
              </a:rPr>
              <a:pPr algn="r" defTabSz="962025" eaLnBrk="0" hangingPunct="0">
                <a:spcBef>
                  <a:spcPct val="0"/>
                </a:spcBef>
                <a:buClrTx/>
                <a:buSzTx/>
                <a:buFontTx/>
                <a:buNone/>
              </a:pPr>
              <a:t>‹#›</a:t>
            </a:fld>
            <a:endParaRPr lang="de-DE" sz="1200" dirty="0">
              <a:latin typeface="Arial"/>
              <a:cs typeface="Arial"/>
            </a:endParaRPr>
          </a:p>
        </p:txBody>
      </p:sp>
      <p:pic>
        <p:nvPicPr>
          <p:cNvPr id="12" name="Picture 11"/>
          <p:cNvPicPr>
            <a:picLocks noChangeAspect="1"/>
          </p:cNvPicPr>
          <p:nvPr userDrawn="1"/>
        </p:nvPicPr>
        <p:blipFill>
          <a:blip r:embed="rId15"/>
          <a:stretch>
            <a:fillRect/>
          </a:stretch>
        </p:blipFill>
        <p:spPr>
          <a:xfrm>
            <a:off x="8131340" y="45090"/>
            <a:ext cx="976742" cy="624115"/>
          </a:xfrm>
          <a:prstGeom prst="rect">
            <a:avLst/>
          </a:prstGeom>
        </p:spPr>
      </p:pic>
    </p:spTree>
  </p:cSld>
  <p:clrMap bg1="lt1" tx1="dk1" bg2="lt2" tx2="dk2" accent1="accent1" accent2="accent2" accent3="accent3" accent4="accent4" accent5="accent5" accent6="accent6" hlink="hlink" folHlink="folHlink"/>
  <p:sldLayoutIdLst>
    <p:sldLayoutId id="2147483780"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Lst>
  <p:hf sldNum="0" hdr="0" ftr="0" dt="0"/>
  <p:txStyles>
    <p:titleStyle>
      <a:lvl1pPr algn="ctr" rtl="0" eaLnBrk="0" fontAlgn="base" hangingPunct="0">
        <a:spcBef>
          <a:spcPct val="0"/>
        </a:spcBef>
        <a:spcAft>
          <a:spcPct val="0"/>
        </a:spcAft>
        <a:defRPr sz="28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p:titleStyle>
    <p:bodyStyle>
      <a:lvl1pPr marL="342900" indent="-342900" algn="l" rtl="0" eaLnBrk="0" fontAlgn="base" hangingPunct="0">
        <a:spcBef>
          <a:spcPts val="624"/>
        </a:spcBef>
        <a:spcAft>
          <a:spcPct val="0"/>
        </a:spcAft>
        <a:buClr>
          <a:srgbClr val="1B3D8D"/>
        </a:buClr>
        <a:buFont typeface="Wingdings" charset="0"/>
        <a:buChar char="n"/>
        <a:defRPr sz="2000">
          <a:solidFill>
            <a:schemeClr val="tx1"/>
          </a:solidFill>
          <a:latin typeface="Arial"/>
          <a:ea typeface="ＭＳ Ｐゴシック" charset="-128"/>
          <a:cs typeface="Arial"/>
        </a:defRPr>
      </a:lvl1pPr>
      <a:lvl2pPr marL="742950" indent="-285750" algn="l" rtl="0" eaLnBrk="0" fontAlgn="base" hangingPunct="0">
        <a:spcBef>
          <a:spcPct val="20000"/>
        </a:spcBef>
        <a:spcAft>
          <a:spcPct val="0"/>
        </a:spcAft>
        <a:buClr>
          <a:srgbClr val="1B3D8D"/>
        </a:buClr>
        <a:buSzPct val="80000"/>
        <a:buFont typeface="Wingdings" charset="0"/>
        <a:buChar char="q"/>
        <a:defRPr sz="1800">
          <a:solidFill>
            <a:schemeClr val="tx1"/>
          </a:solidFill>
          <a:latin typeface="Arial"/>
          <a:ea typeface="ＭＳ Ｐゴシック" pitchFamily="-112" charset="-128"/>
          <a:cs typeface="Arial"/>
        </a:defRPr>
      </a:lvl2pPr>
      <a:lvl3pPr marL="1143000" indent="-228600" algn="l" rtl="0" eaLnBrk="0" fontAlgn="base" hangingPunct="0">
        <a:spcBef>
          <a:spcPct val="20000"/>
        </a:spcBef>
        <a:spcAft>
          <a:spcPct val="0"/>
        </a:spcAft>
        <a:buClr>
          <a:srgbClr val="1B3D8D"/>
        </a:buClr>
        <a:buFont typeface="Wingdings" charset="0"/>
        <a:buChar char="n"/>
        <a:defRPr sz="1600">
          <a:solidFill>
            <a:schemeClr val="tx1"/>
          </a:solidFill>
          <a:latin typeface="Arial"/>
          <a:ea typeface="ＭＳ Ｐゴシック" pitchFamily="-112" charset="-128"/>
          <a:cs typeface="Arial"/>
        </a:defRPr>
      </a:lvl3pPr>
      <a:lvl4pPr marL="1600200" indent="-228600" algn="l" rtl="0" eaLnBrk="0" fontAlgn="base" hangingPunct="0">
        <a:spcBef>
          <a:spcPct val="20000"/>
        </a:spcBef>
        <a:spcAft>
          <a:spcPct val="0"/>
        </a:spcAft>
        <a:buClr>
          <a:srgbClr val="1B3D8D"/>
        </a:buClr>
        <a:buFont typeface="Wingdings" charset="0"/>
        <a:buChar char="q"/>
        <a:defRPr sz="1400">
          <a:solidFill>
            <a:schemeClr val="tx1"/>
          </a:solidFill>
          <a:latin typeface="Arial"/>
          <a:ea typeface="ＭＳ Ｐゴシック" pitchFamily="-112" charset="-128"/>
          <a:cs typeface="Arial"/>
        </a:defRPr>
      </a:lvl4pPr>
      <a:lvl5pPr marL="2057400" indent="-228600" algn="l" rtl="0" eaLnBrk="0" fontAlgn="base" hangingPunct="0">
        <a:spcBef>
          <a:spcPct val="20000"/>
        </a:spcBef>
        <a:spcAft>
          <a:spcPct val="0"/>
        </a:spcAft>
        <a:buClr>
          <a:srgbClr val="1B3D8D"/>
        </a:buClr>
        <a:buFont typeface="Wingdings" charset="0"/>
        <a:buChar char="n"/>
        <a:defRPr sz="1400">
          <a:solidFill>
            <a:schemeClr val="tx1"/>
          </a:solidFill>
          <a:latin typeface="Arial"/>
          <a:ea typeface="ＭＳ Ｐゴシック" pitchFamily="-112" charset="-128"/>
          <a:cs typeface="Arial"/>
        </a:defRPr>
      </a:lvl5pPr>
      <a:lvl6pPr marL="25146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6pPr>
      <a:lvl7pPr marL="29718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7pPr>
      <a:lvl8pPr marL="34290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8pPr>
      <a:lvl9pPr marL="38862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emf"/><Relationship Id="rId7" Type="http://schemas.openxmlformats.org/officeDocument/2006/relationships/image" Target="../media/image28.emf"/><Relationship Id="rId2" Type="http://schemas.openxmlformats.org/officeDocument/2006/relationships/image" Target="../media/image24.emf"/><Relationship Id="rId1" Type="http://schemas.openxmlformats.org/officeDocument/2006/relationships/slideLayout" Target="../slideLayouts/slideLayout2.xml"/><Relationship Id="rId6" Type="http://schemas.openxmlformats.org/officeDocument/2006/relationships/image" Target="../media/image27.emf"/><Relationship Id="rId5" Type="http://schemas.openxmlformats.org/officeDocument/2006/relationships/image" Target="../media/image6.emf"/><Relationship Id="rId4" Type="http://schemas.openxmlformats.org/officeDocument/2006/relationships/image" Target="../media/image26.emf"/></Relationships>
</file>

<file path=ppt/slides/_rels/slide14.xml.rels><?xml version="1.0" encoding="UTF-8" standalone="yes"?>
<Relationships xmlns="http://schemas.openxmlformats.org/package/2006/relationships"><Relationship Id="rId8" Type="http://schemas.openxmlformats.org/officeDocument/2006/relationships/image" Target="../media/image35.emf"/><Relationship Id="rId3" Type="http://schemas.openxmlformats.org/officeDocument/2006/relationships/image" Target="../media/image30.emf"/><Relationship Id="rId7" Type="http://schemas.openxmlformats.org/officeDocument/2006/relationships/image" Target="../media/image34.emf"/><Relationship Id="rId2" Type="http://schemas.openxmlformats.org/officeDocument/2006/relationships/image" Target="../media/image29.emf"/><Relationship Id="rId1" Type="http://schemas.openxmlformats.org/officeDocument/2006/relationships/slideLayout" Target="../slideLayouts/slideLayout2.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image" Target="../media/image27.emf"/><Relationship Id="rId4" Type="http://schemas.openxmlformats.org/officeDocument/2006/relationships/image" Target="../media/image38.emf"/></Relationships>
</file>

<file path=ppt/slides/_rels/slide18.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51.emf"/><Relationship Id="rId1" Type="http://schemas.openxmlformats.org/officeDocument/2006/relationships/slideLayout" Target="../slideLayouts/slideLayout2.xml"/><Relationship Id="rId4" Type="http://schemas.openxmlformats.org/officeDocument/2006/relationships/image" Target="../media/image52.emf"/></Relationships>
</file>

<file path=ppt/slides/_rels/slide28.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2.xml"/><Relationship Id="rId5" Type="http://schemas.openxmlformats.org/officeDocument/2006/relationships/image" Target="../media/image56.emf"/><Relationship Id="rId4" Type="http://schemas.openxmlformats.org/officeDocument/2006/relationships/image" Target="../media/image55.emf"/></Relationships>
</file>

<file path=ppt/slides/_rels/slide29.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67.emf"/><Relationship Id="rId3" Type="http://schemas.openxmlformats.org/officeDocument/2006/relationships/image" Target="../media/image62.emf"/><Relationship Id="rId7" Type="http://schemas.openxmlformats.org/officeDocument/2006/relationships/image" Target="../media/image66.emf"/><Relationship Id="rId2" Type="http://schemas.openxmlformats.org/officeDocument/2006/relationships/image" Target="../media/image61.emf"/><Relationship Id="rId1" Type="http://schemas.openxmlformats.org/officeDocument/2006/relationships/slideLayout" Target="../slideLayouts/slideLayout2.xml"/><Relationship Id="rId6" Type="http://schemas.openxmlformats.org/officeDocument/2006/relationships/image" Target="../media/image65.emf"/><Relationship Id="rId5" Type="http://schemas.openxmlformats.org/officeDocument/2006/relationships/image" Target="../media/image64.emf"/><Relationship Id="rId4" Type="http://schemas.openxmlformats.org/officeDocument/2006/relationships/image" Target="../media/image63.emf"/><Relationship Id="rId9" Type="http://schemas.openxmlformats.org/officeDocument/2006/relationships/image" Target="../media/image68.emf"/></Relationships>
</file>

<file path=ppt/slides/_rels/slide39.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image" Target="../media/image69.emf"/><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image" Target="../media/image7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image" Target="../media/image61.emf"/><Relationship Id="rId1" Type="http://schemas.openxmlformats.org/officeDocument/2006/relationships/slideLayout" Target="../slideLayouts/slideLayout2.xml"/><Relationship Id="rId6" Type="http://schemas.openxmlformats.org/officeDocument/2006/relationships/image" Target="../media/image75.emf"/><Relationship Id="rId5" Type="http://schemas.openxmlformats.org/officeDocument/2006/relationships/image" Target="../media/image74.emf"/><Relationship Id="rId4" Type="http://schemas.openxmlformats.org/officeDocument/2006/relationships/image" Target="../media/image73.e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image" Target="../media/image76.emf"/><Relationship Id="rId1" Type="http://schemas.openxmlformats.org/officeDocument/2006/relationships/slideLayout" Target="../slideLayouts/slideLayout2.xml"/><Relationship Id="rId5" Type="http://schemas.openxmlformats.org/officeDocument/2006/relationships/image" Target="../media/image79.emf"/><Relationship Id="rId4" Type="http://schemas.openxmlformats.org/officeDocument/2006/relationships/image" Target="../media/image78.emf"/></Relationships>
</file>

<file path=ppt/slides/_rels/slide43.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image" Target="../media/image80.emf"/><Relationship Id="rId1" Type="http://schemas.openxmlformats.org/officeDocument/2006/relationships/slideLayout" Target="../slideLayouts/slideLayout2.xml"/><Relationship Id="rId6" Type="http://schemas.openxmlformats.org/officeDocument/2006/relationships/image" Target="../media/image84.emf"/><Relationship Id="rId5" Type="http://schemas.openxmlformats.org/officeDocument/2006/relationships/image" Target="../media/image83.emf"/><Relationship Id="rId4" Type="http://schemas.openxmlformats.org/officeDocument/2006/relationships/image" Target="../media/image82.emf"/></Relationships>
</file>

<file path=ppt/slides/_rels/slide44.xml.rels><?xml version="1.0" encoding="UTF-8" standalone="yes"?>
<Relationships xmlns="http://schemas.openxmlformats.org/package/2006/relationships"><Relationship Id="rId2" Type="http://schemas.openxmlformats.org/officeDocument/2006/relationships/image" Target="../media/image85.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image" Target="../media/image86.emf"/><Relationship Id="rId1" Type="http://schemas.openxmlformats.org/officeDocument/2006/relationships/slideLayout" Target="../slideLayouts/slideLayout2.xml"/><Relationship Id="rId4" Type="http://schemas.openxmlformats.org/officeDocument/2006/relationships/image" Target="../media/image82.emf"/></Relationships>
</file>

<file path=ppt/slides/_rels/slide46.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image" Target="../media/image87.emf"/><Relationship Id="rId1" Type="http://schemas.openxmlformats.org/officeDocument/2006/relationships/slideLayout" Target="../slideLayouts/slideLayout2.xml"/><Relationship Id="rId4" Type="http://schemas.openxmlformats.org/officeDocument/2006/relationships/image" Target="../media/image89.emf"/></Relationships>
</file>

<file path=ppt/slides/_rels/slide47.xml.rels><?xml version="1.0" encoding="UTF-8" standalone="yes"?>
<Relationships xmlns="http://schemas.openxmlformats.org/package/2006/relationships"><Relationship Id="rId8" Type="http://schemas.openxmlformats.org/officeDocument/2006/relationships/image" Target="../media/image96.emf"/><Relationship Id="rId3" Type="http://schemas.openxmlformats.org/officeDocument/2006/relationships/image" Target="../media/image91.emf"/><Relationship Id="rId7" Type="http://schemas.openxmlformats.org/officeDocument/2006/relationships/image" Target="../media/image95.emf"/><Relationship Id="rId2" Type="http://schemas.openxmlformats.org/officeDocument/2006/relationships/image" Target="../media/image90.emf"/><Relationship Id="rId1" Type="http://schemas.openxmlformats.org/officeDocument/2006/relationships/slideLayout" Target="../slideLayouts/slideLayout2.xml"/><Relationship Id="rId6" Type="http://schemas.openxmlformats.org/officeDocument/2006/relationships/image" Target="../media/image94.emf"/><Relationship Id="rId5" Type="http://schemas.openxmlformats.org/officeDocument/2006/relationships/image" Target="../media/image93.emf"/><Relationship Id="rId4" Type="http://schemas.openxmlformats.org/officeDocument/2006/relationships/image" Target="../media/image92.emf"/></Relationships>
</file>

<file path=ppt/slides/_rels/slide48.xml.rels><?xml version="1.0" encoding="UTF-8" standalone="yes"?>
<Relationships xmlns="http://schemas.openxmlformats.org/package/2006/relationships"><Relationship Id="rId3" Type="http://schemas.openxmlformats.org/officeDocument/2006/relationships/image" Target="../media/image98.emf"/><Relationship Id="rId2" Type="http://schemas.openxmlformats.org/officeDocument/2006/relationships/image" Target="../media/image97.emf"/><Relationship Id="rId1" Type="http://schemas.openxmlformats.org/officeDocument/2006/relationships/slideLayout" Target="../slideLayouts/slideLayout2.xml"/><Relationship Id="rId6" Type="http://schemas.openxmlformats.org/officeDocument/2006/relationships/image" Target="../media/image101.emf"/><Relationship Id="rId5" Type="http://schemas.openxmlformats.org/officeDocument/2006/relationships/image" Target="../media/image100.emf"/><Relationship Id="rId4" Type="http://schemas.openxmlformats.org/officeDocument/2006/relationships/image" Target="../media/image99.emf"/></Relationships>
</file>

<file path=ppt/slides/_rels/slide49.xml.rels><?xml version="1.0" encoding="UTF-8" standalone="yes"?>
<Relationships xmlns="http://schemas.openxmlformats.org/package/2006/relationships"><Relationship Id="rId3" Type="http://schemas.openxmlformats.org/officeDocument/2006/relationships/image" Target="../media/image102.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5.emf"/><Relationship Id="rId5" Type="http://schemas.openxmlformats.org/officeDocument/2006/relationships/image" Target="../media/image104.emf"/><Relationship Id="rId4" Type="http://schemas.openxmlformats.org/officeDocument/2006/relationships/image" Target="../media/image10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105.emf"/><Relationship Id="rId3" Type="http://schemas.openxmlformats.org/officeDocument/2006/relationships/image" Target="../media/image84.emf"/><Relationship Id="rId7" Type="http://schemas.openxmlformats.org/officeDocument/2006/relationships/image" Target="../media/image104.emf"/><Relationship Id="rId2" Type="http://schemas.openxmlformats.org/officeDocument/2006/relationships/image" Target="../media/image83.emf"/><Relationship Id="rId1" Type="http://schemas.openxmlformats.org/officeDocument/2006/relationships/slideLayout" Target="../slideLayouts/slideLayout2.xml"/><Relationship Id="rId6" Type="http://schemas.openxmlformats.org/officeDocument/2006/relationships/image" Target="../media/image107.emf"/><Relationship Id="rId5" Type="http://schemas.openxmlformats.org/officeDocument/2006/relationships/image" Target="../media/image97.emf"/><Relationship Id="rId10" Type="http://schemas.openxmlformats.org/officeDocument/2006/relationships/image" Target="../media/image109.emf"/><Relationship Id="rId4" Type="http://schemas.openxmlformats.org/officeDocument/2006/relationships/image" Target="../media/image106.emf"/><Relationship Id="rId9" Type="http://schemas.openxmlformats.org/officeDocument/2006/relationships/image" Target="../media/image108.emf"/></Relationships>
</file>

<file path=ppt/slides/_rels/slide51.xml.rels><?xml version="1.0" encoding="UTF-8" standalone="yes"?>
<Relationships xmlns="http://schemas.openxmlformats.org/package/2006/relationships"><Relationship Id="rId2" Type="http://schemas.openxmlformats.org/officeDocument/2006/relationships/image" Target="../media/image110.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image" Target="../media/image10.emf"/><Relationship Id="rId7" Type="http://schemas.openxmlformats.org/officeDocument/2006/relationships/image" Target="../media/image14.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image" Target="../media/image18.emf"/></Relationships>
</file>

<file path=ppt/slides/_rels/slide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3"/>
          <p:cNvSpPr>
            <a:spLocks noGrp="1" noChangeArrowheads="1"/>
          </p:cNvSpPr>
          <p:nvPr>
            <p:ph type="ctrTitle"/>
          </p:nvPr>
        </p:nvSpPr>
        <p:spPr>
          <a:xfrm>
            <a:off x="228600" y="2373313"/>
            <a:ext cx="8686800" cy="1776412"/>
          </a:xfrm>
        </p:spPr>
        <p:txBody>
          <a:bodyPr/>
          <a:lstStyle/>
          <a:p>
            <a:pPr algn="ctr" eaLnBrk="1" hangingPunct="1"/>
            <a:r>
              <a:rPr lang="en-US" sz="4800" b="1" dirty="0">
                <a:solidFill>
                  <a:schemeClr val="bg2"/>
                </a:solidFill>
                <a:latin typeface="Arial"/>
                <a:ea typeface="ＭＳ Ｐゴシック" charset="0"/>
                <a:cs typeface="Arial"/>
              </a:rPr>
              <a:t>A first taste of </a:t>
            </a:r>
            <a:br>
              <a:rPr lang="en-US" sz="4800" b="1" dirty="0">
                <a:solidFill>
                  <a:schemeClr val="bg2"/>
                </a:solidFill>
                <a:latin typeface="Arial"/>
                <a:ea typeface="ＭＳ Ｐゴシック" charset="0"/>
                <a:cs typeface="Arial"/>
              </a:rPr>
            </a:br>
            <a:r>
              <a:rPr lang="en-US" sz="4800" b="1" dirty="0">
                <a:solidFill>
                  <a:schemeClr val="bg2"/>
                </a:solidFill>
                <a:latin typeface="Arial"/>
                <a:ea typeface="ＭＳ Ｐゴシック" charset="0"/>
                <a:cs typeface="Arial"/>
              </a:rPr>
              <a:t>Non-Linear Beam Dynamics</a:t>
            </a:r>
            <a:br>
              <a:rPr lang="en-US" sz="4800" b="1" dirty="0">
                <a:solidFill>
                  <a:schemeClr val="bg2"/>
                </a:solidFill>
                <a:latin typeface="Arial"/>
                <a:ea typeface="ＭＳ Ｐゴシック" charset="0"/>
                <a:cs typeface="Arial"/>
              </a:rPr>
            </a:br>
            <a:r>
              <a:rPr lang="en-US" sz="1200" b="1" dirty="0">
                <a:solidFill>
                  <a:schemeClr val="bg2"/>
                </a:solidFill>
                <a:latin typeface="Arial"/>
                <a:ea typeface="ＭＳ Ｐゴシック" charset="0"/>
                <a:cs typeface="Arial"/>
              </a:rPr>
              <a:t> </a:t>
            </a:r>
            <a:br>
              <a:rPr lang="en-US" b="1" dirty="0">
                <a:solidFill>
                  <a:schemeClr val="bg2"/>
                </a:solidFill>
                <a:latin typeface="Arial"/>
                <a:ea typeface="ＭＳ Ｐゴシック" charset="0"/>
                <a:cs typeface="Arial"/>
              </a:rPr>
            </a:br>
            <a:r>
              <a:rPr lang="en-US" sz="2800" b="1" dirty="0">
                <a:solidFill>
                  <a:schemeClr val="tx1"/>
                </a:solidFill>
                <a:latin typeface="Arial"/>
                <a:ea typeface="ＭＳ Ｐゴシック" charset="0"/>
                <a:cs typeface="Arial"/>
              </a:rPr>
              <a:t>Hannes Bartosik</a:t>
            </a:r>
            <a:br>
              <a:rPr lang="en-US" sz="2800" b="1" dirty="0">
                <a:solidFill>
                  <a:schemeClr val="tx1"/>
                </a:solidFill>
                <a:latin typeface="Arial"/>
                <a:ea typeface="ＭＳ Ｐゴシック" charset="0"/>
                <a:cs typeface="Arial"/>
              </a:rPr>
            </a:br>
            <a:r>
              <a:rPr lang="en-US" sz="2000" b="1" dirty="0">
                <a:solidFill>
                  <a:schemeClr val="tx1"/>
                </a:solidFill>
                <a:latin typeface="Arial"/>
                <a:ea typeface="ＭＳ Ｐゴシック" charset="0"/>
                <a:cs typeface="Arial"/>
              </a:rPr>
              <a:t>Accelerator and Beam Physics group</a:t>
            </a:r>
            <a:br>
              <a:rPr lang="en-US" sz="2000" b="1" dirty="0">
                <a:solidFill>
                  <a:schemeClr val="tx1"/>
                </a:solidFill>
                <a:latin typeface="Arial"/>
                <a:ea typeface="ＭＳ Ｐゴシック" charset="0"/>
                <a:cs typeface="Arial"/>
              </a:rPr>
            </a:br>
            <a:r>
              <a:rPr lang="en-US" sz="2000" b="1" dirty="0">
                <a:solidFill>
                  <a:schemeClr val="tx1"/>
                </a:solidFill>
                <a:latin typeface="Arial"/>
                <a:ea typeface="ＭＳ Ｐゴシック" charset="0"/>
                <a:cs typeface="Arial"/>
              </a:rPr>
              <a:t>Beams Department</a:t>
            </a:r>
            <a:br>
              <a:rPr lang="en-US" sz="2000" b="1" dirty="0">
                <a:solidFill>
                  <a:schemeClr val="tx1"/>
                </a:solidFill>
                <a:latin typeface="Arial"/>
                <a:ea typeface="ＭＳ Ｐゴシック" charset="0"/>
                <a:cs typeface="Arial"/>
              </a:rPr>
            </a:br>
            <a:r>
              <a:rPr lang="en-US" sz="2000" b="1" dirty="0">
                <a:solidFill>
                  <a:schemeClr val="tx1"/>
                </a:solidFill>
                <a:latin typeface="Arial"/>
                <a:ea typeface="ＭＳ Ｐゴシック" charset="0"/>
                <a:cs typeface="Arial"/>
              </a:rPr>
              <a:t>CERN</a:t>
            </a:r>
          </a:p>
        </p:txBody>
      </p:sp>
      <p:sp>
        <p:nvSpPr>
          <p:cNvPr id="5122" name="Rectangle 4"/>
          <p:cNvSpPr>
            <a:spLocks noGrp="1" noChangeArrowheads="1"/>
          </p:cNvSpPr>
          <p:nvPr>
            <p:ph type="subTitle" idx="1"/>
          </p:nvPr>
        </p:nvSpPr>
        <p:spPr>
          <a:xfrm>
            <a:off x="304800" y="5233988"/>
            <a:ext cx="8534400" cy="1219200"/>
          </a:xfrm>
        </p:spPr>
        <p:txBody>
          <a:bodyPr/>
          <a:lstStyle/>
          <a:p>
            <a:pPr eaLnBrk="1" hangingPunct="1">
              <a:buFont typeface="Wingdings" charset="0"/>
              <a:buNone/>
            </a:pPr>
            <a:r>
              <a:rPr lang="en-US" sz="1800" b="1" dirty="0">
                <a:latin typeface="Arial"/>
                <a:ea typeface="ＭＳ Ｐゴシック" charset="0"/>
                <a:cs typeface="Arial"/>
              </a:rPr>
              <a:t>CERN Accelerator School</a:t>
            </a:r>
          </a:p>
          <a:p>
            <a:pPr eaLnBrk="1" hangingPunct="1"/>
            <a:r>
              <a:rPr lang="en-US" sz="1800" dirty="0">
                <a:latin typeface="Arial"/>
                <a:cs typeface="Arial"/>
              </a:rPr>
              <a:t>Introduction to Accelerator Physics 2023</a:t>
            </a:r>
            <a:endParaRPr lang="en-US" sz="1800" b="1" dirty="0">
              <a:latin typeface="Arial"/>
              <a:ea typeface="ＭＳ Ｐゴシック" charset="0"/>
              <a:cs typeface="Arial"/>
            </a:endParaRPr>
          </a:p>
          <a:p>
            <a:pPr eaLnBrk="1" hangingPunct="1"/>
            <a:r>
              <a:rPr lang="en-US" sz="1800" dirty="0">
                <a:latin typeface="Arial"/>
                <a:cs typeface="Arial"/>
              </a:rPr>
              <a:t>Spain</a:t>
            </a:r>
          </a:p>
          <a:p>
            <a:pPr eaLnBrk="1" hangingPunct="1"/>
            <a:r>
              <a:rPr lang="en-US" sz="1800" dirty="0">
                <a:latin typeface="Arial"/>
                <a:ea typeface="ＭＳ Ｐゴシック" charset="0"/>
                <a:cs typeface="Arial"/>
              </a:rPr>
              <a:t>25 September – 08 October 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a:xfrm>
            <a:off x="467544" y="1143000"/>
            <a:ext cx="4176464" cy="5135563"/>
          </a:xfrm>
        </p:spPr>
        <p:txBody>
          <a:bodyPr/>
          <a:lstStyle/>
          <a:p>
            <a:r>
              <a:rPr lang="en-US" dirty="0"/>
              <a:t>If the transfer map for each period is linear, then the phase space portrait is an </a:t>
            </a:r>
            <a:r>
              <a:rPr lang="en-US" b="1" dirty="0"/>
              <a:t>ellipse</a:t>
            </a:r>
            <a:r>
              <a:rPr lang="en-US" dirty="0"/>
              <a:t> with area</a:t>
            </a:r>
          </a:p>
          <a:p>
            <a:r>
              <a:rPr lang="en-US" dirty="0"/>
              <a:t>The </a:t>
            </a:r>
            <a:r>
              <a:rPr lang="en-US" b="1" dirty="0"/>
              <a:t>action</a:t>
            </a:r>
            <a:r>
              <a:rPr lang="en-US" dirty="0"/>
              <a:t>      </a:t>
            </a:r>
            <a:r>
              <a:rPr lang="en-US" dirty="0" err="1"/>
              <a:t>characterises</a:t>
            </a:r>
            <a:r>
              <a:rPr lang="en-US" dirty="0"/>
              <a:t> the </a:t>
            </a:r>
            <a:r>
              <a:rPr lang="en-US" b="1" dirty="0"/>
              <a:t>amplitude</a:t>
            </a:r>
            <a:r>
              <a:rPr lang="en-US" dirty="0"/>
              <a:t> of the betatron oscillations</a:t>
            </a:r>
          </a:p>
          <a:p>
            <a:r>
              <a:rPr lang="en-US" dirty="0"/>
              <a:t>The </a:t>
            </a:r>
            <a:r>
              <a:rPr lang="en-US" b="1" dirty="0"/>
              <a:t>shape</a:t>
            </a:r>
            <a:r>
              <a:rPr lang="en-US" dirty="0"/>
              <a:t> of the ellipse is described by the </a:t>
            </a:r>
            <a:r>
              <a:rPr lang="en-US" b="1" dirty="0"/>
              <a:t>Courant–Snyder parameters</a:t>
            </a:r>
          </a:p>
          <a:p>
            <a:r>
              <a:rPr lang="en-US" dirty="0"/>
              <a:t>The rate at which particles move around the ellipse (</a:t>
            </a:r>
            <a:r>
              <a:rPr lang="en-US" b="1" dirty="0"/>
              <a:t>phase advance </a:t>
            </a:r>
            <a:r>
              <a:rPr lang="en-US" dirty="0"/>
              <a:t>per period) is </a:t>
            </a:r>
            <a:r>
              <a:rPr lang="en-US" b="1" dirty="0"/>
              <a:t>independent</a:t>
            </a:r>
            <a:r>
              <a:rPr lang="en-US" dirty="0"/>
              <a:t> of the betatron </a:t>
            </a:r>
            <a:r>
              <a:rPr lang="en-US" b="1" dirty="0"/>
              <a:t>action</a:t>
            </a:r>
            <a:endParaRPr lang="en-US" dirty="0"/>
          </a:p>
          <a:p>
            <a:endParaRPr lang="en-US" dirty="0"/>
          </a:p>
        </p:txBody>
      </p:sp>
      <p:pic>
        <p:nvPicPr>
          <p:cNvPr id="4" name="Picture 3">
            <a:extLst>
              <a:ext uri="{FF2B5EF4-FFF2-40B4-BE49-F238E27FC236}">
                <a16:creationId xmlns:a16="http://schemas.microsoft.com/office/drawing/2014/main" id="{6FBDD901-D4A9-B14E-8EA3-6D553C0621E7}"/>
              </a:ext>
            </a:extLst>
          </p:cNvPr>
          <p:cNvPicPr>
            <a:picLocks noChangeAspect="1"/>
          </p:cNvPicPr>
          <p:nvPr/>
        </p:nvPicPr>
        <p:blipFill>
          <a:blip r:embed="rId2"/>
          <a:stretch>
            <a:fillRect/>
          </a:stretch>
        </p:blipFill>
        <p:spPr>
          <a:xfrm>
            <a:off x="4467920" y="1556792"/>
            <a:ext cx="4536504" cy="4536504"/>
          </a:xfrm>
          <a:prstGeom prst="rect">
            <a:avLst/>
          </a:prstGeom>
        </p:spPr>
      </p:pic>
      <p:pic>
        <p:nvPicPr>
          <p:cNvPr id="5" name="Picture 4">
            <a:extLst>
              <a:ext uri="{FF2B5EF4-FFF2-40B4-BE49-F238E27FC236}">
                <a16:creationId xmlns:a16="http://schemas.microsoft.com/office/drawing/2014/main" id="{6F62242A-9576-DC45-B29A-A8136D4C66EE}"/>
              </a:ext>
            </a:extLst>
          </p:cNvPr>
          <p:cNvPicPr>
            <a:picLocks noChangeAspect="1"/>
          </p:cNvPicPr>
          <p:nvPr/>
        </p:nvPicPr>
        <p:blipFill>
          <a:blip r:embed="rId3"/>
          <a:stretch>
            <a:fillRect/>
          </a:stretch>
        </p:blipFill>
        <p:spPr>
          <a:xfrm>
            <a:off x="1509179" y="2143288"/>
            <a:ext cx="458901" cy="254035"/>
          </a:xfrm>
          <a:prstGeom prst="rect">
            <a:avLst/>
          </a:prstGeom>
        </p:spPr>
      </p:pic>
      <p:pic>
        <p:nvPicPr>
          <p:cNvPr id="6" name="Picture 5">
            <a:extLst>
              <a:ext uri="{FF2B5EF4-FFF2-40B4-BE49-F238E27FC236}">
                <a16:creationId xmlns:a16="http://schemas.microsoft.com/office/drawing/2014/main" id="{577DF326-DE31-C943-B9CB-F21077E777E3}"/>
              </a:ext>
            </a:extLst>
          </p:cNvPr>
          <p:cNvPicPr>
            <a:picLocks noChangeAspect="1"/>
          </p:cNvPicPr>
          <p:nvPr/>
        </p:nvPicPr>
        <p:blipFill>
          <a:blip r:embed="rId4"/>
          <a:stretch>
            <a:fillRect/>
          </a:stretch>
        </p:blipFill>
        <p:spPr>
          <a:xfrm>
            <a:off x="2241918" y="2549510"/>
            <a:ext cx="249938" cy="234790"/>
          </a:xfrm>
          <a:prstGeom prst="rect">
            <a:avLst/>
          </a:prstGeom>
        </p:spPr>
      </p:pic>
    </p:spTree>
    <p:extLst>
      <p:ext uri="{BB962C8B-B14F-4D97-AF65-F5344CB8AC3E}">
        <p14:creationId xmlns:p14="http://schemas.microsoft.com/office/powerpoint/2010/main" val="38594141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p:txBody>
          <a:bodyPr/>
          <a:lstStyle/>
          <a:p>
            <a:r>
              <a:rPr lang="en-US" dirty="0"/>
              <a:t>Nonlinearities in particle dynamics can come from a number of diﬀerent </a:t>
            </a:r>
            <a:r>
              <a:rPr lang="en-US" b="1" dirty="0"/>
              <a:t>sources</a:t>
            </a:r>
            <a:r>
              <a:rPr lang="en-US" dirty="0"/>
              <a:t>, e.g.</a:t>
            </a:r>
          </a:p>
          <a:p>
            <a:pPr lvl="1"/>
            <a:r>
              <a:rPr lang="en-US" b="1" dirty="0"/>
              <a:t>Stray ﬁelds </a:t>
            </a:r>
            <a:r>
              <a:rPr lang="en-US" dirty="0"/>
              <a:t>in drift spaces</a:t>
            </a:r>
          </a:p>
          <a:p>
            <a:pPr lvl="1"/>
            <a:r>
              <a:rPr lang="en-US" dirty="0"/>
              <a:t>Higher-order </a:t>
            </a:r>
            <a:r>
              <a:rPr lang="en-US" b="1" dirty="0" err="1"/>
              <a:t>multipole</a:t>
            </a:r>
            <a:r>
              <a:rPr lang="en-US" dirty="0"/>
              <a:t> </a:t>
            </a:r>
            <a:r>
              <a:rPr lang="en-US" b="1" dirty="0"/>
              <a:t>components</a:t>
            </a:r>
            <a:r>
              <a:rPr lang="en-US" dirty="0"/>
              <a:t> in dipoles and </a:t>
            </a:r>
            <a:r>
              <a:rPr lang="en-US" dirty="0" err="1"/>
              <a:t>quadrupoles</a:t>
            </a:r>
            <a:endParaRPr lang="en-US" dirty="0"/>
          </a:p>
          <a:p>
            <a:pPr lvl="1"/>
            <a:r>
              <a:rPr lang="en-US" dirty="0"/>
              <a:t>Higher-order </a:t>
            </a:r>
            <a:r>
              <a:rPr lang="en-US" b="1" dirty="0" err="1"/>
              <a:t>multipole</a:t>
            </a:r>
            <a:r>
              <a:rPr lang="en-US" b="1" dirty="0"/>
              <a:t> magnets </a:t>
            </a:r>
            <a:r>
              <a:rPr lang="en-US" dirty="0"/>
              <a:t>(</a:t>
            </a:r>
            <a:r>
              <a:rPr lang="en-US" dirty="0" err="1"/>
              <a:t>sextupoles</a:t>
            </a:r>
            <a:r>
              <a:rPr lang="en-US" dirty="0"/>
              <a:t>, octupoles...) used to control various properties of the beam;</a:t>
            </a:r>
          </a:p>
          <a:p>
            <a:pPr lvl="1"/>
            <a:r>
              <a:rPr lang="en-US" b="1" dirty="0"/>
              <a:t>Electromagnetic fields</a:t>
            </a:r>
            <a:r>
              <a:rPr lang="en-US" dirty="0"/>
              <a:t> generated by a </a:t>
            </a:r>
            <a:r>
              <a:rPr lang="en-US" b="1" dirty="0"/>
              <a:t>bunch</a:t>
            </a:r>
            <a:r>
              <a:rPr lang="en-US" dirty="0"/>
              <a:t> of particles, acting on individual particles within the same or another bunch (space-charge forces, beam-beam eﬀects...)</a:t>
            </a:r>
          </a:p>
          <a:p>
            <a:r>
              <a:rPr lang="en-US" dirty="0"/>
              <a:t>The eﬀects of nonlinearities can be quite dramatic</a:t>
            </a:r>
          </a:p>
          <a:p>
            <a:r>
              <a:rPr lang="en-US" dirty="0"/>
              <a:t>It is paramount to have some understanding of nonlinear dynamics for </a:t>
            </a:r>
            <a:r>
              <a:rPr lang="en-US" b="1" dirty="0" err="1"/>
              <a:t>optimising</a:t>
            </a:r>
            <a:r>
              <a:rPr lang="en-US" dirty="0"/>
              <a:t> the </a:t>
            </a:r>
            <a:r>
              <a:rPr lang="en-US" b="1" dirty="0"/>
              <a:t>design</a:t>
            </a:r>
            <a:r>
              <a:rPr lang="en-US" dirty="0"/>
              <a:t> and </a:t>
            </a:r>
            <a:r>
              <a:rPr lang="en-US" b="1" dirty="0"/>
              <a:t>operation</a:t>
            </a:r>
            <a:r>
              <a:rPr lang="en-US" dirty="0"/>
              <a:t> of many accelerator systems</a:t>
            </a:r>
          </a:p>
          <a:p>
            <a:endParaRPr lang="en-US" dirty="0"/>
          </a:p>
        </p:txBody>
      </p:sp>
    </p:spTree>
    <p:extLst>
      <p:ext uri="{BB962C8B-B14F-4D97-AF65-F5344CB8AC3E}">
        <p14:creationId xmlns:p14="http://schemas.microsoft.com/office/powerpoint/2010/main" val="1200731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4" name="Title 1"/>
          <p:cNvSpPr txBox="1">
            <a:spLocks/>
          </p:cNvSpPr>
          <p:nvPr/>
        </p:nvSpPr>
        <p:spPr bwMode="auto">
          <a:xfrm>
            <a:off x="395536" y="2911028"/>
            <a:ext cx="8496944"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Non-linear transfer maps and effects of non-linearities</a:t>
            </a:r>
          </a:p>
        </p:txBody>
      </p:sp>
    </p:spTree>
    <p:extLst>
      <p:ext uri="{BB962C8B-B14F-4D97-AF65-F5344CB8AC3E}">
        <p14:creationId xmlns:p14="http://schemas.microsoft.com/office/powerpoint/2010/main" val="3910089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Nonlinear transfer map: sextupole</a:t>
            </a:r>
          </a:p>
        </p:txBody>
      </p:sp>
      <p:sp>
        <p:nvSpPr>
          <p:cNvPr id="3" name="Content Placeholder 2"/>
          <p:cNvSpPr>
            <a:spLocks noGrp="1"/>
          </p:cNvSpPr>
          <p:nvPr>
            <p:ph idx="1"/>
          </p:nvPr>
        </p:nvSpPr>
        <p:spPr/>
        <p:txBody>
          <a:bodyPr/>
          <a:lstStyle/>
          <a:p>
            <a:r>
              <a:rPr lang="en-US" dirty="0"/>
              <a:t>As example, consider the </a:t>
            </a:r>
            <a:r>
              <a:rPr lang="en-US" b="1" dirty="0"/>
              <a:t>vertical field</a:t>
            </a:r>
            <a:r>
              <a:rPr lang="en-US" dirty="0"/>
              <a:t> component in a </a:t>
            </a:r>
            <a:r>
              <a:rPr lang="en-US" b="1" dirty="0"/>
              <a:t>sextupole</a:t>
            </a:r>
            <a:r>
              <a:rPr lang="en-US" dirty="0"/>
              <a:t> (i.e. a nonlinear) magnet:</a:t>
            </a:r>
            <a:br>
              <a:rPr lang="en-US" dirty="0"/>
            </a:br>
            <a:br>
              <a:rPr lang="en-US" dirty="0"/>
            </a:br>
            <a:br>
              <a:rPr lang="en-US" dirty="0"/>
            </a:br>
            <a:br>
              <a:rPr lang="en-US" dirty="0"/>
            </a:br>
            <a:r>
              <a:rPr lang="en-US" dirty="0"/>
              <a:t>with       the beam rigidity and      the normalized sextupole gradient  </a:t>
            </a:r>
          </a:p>
          <a:p>
            <a:pPr marL="914400" lvl="2" indent="0">
              <a:buNone/>
            </a:pPr>
            <a:endParaRPr lang="en-US" sz="1050" dirty="0"/>
          </a:p>
          <a:p>
            <a:r>
              <a:rPr lang="en-US" dirty="0"/>
              <a:t>In “thin lens” approximation, the </a:t>
            </a:r>
            <a:r>
              <a:rPr lang="en-US" b="1" dirty="0"/>
              <a:t>deﬂection</a:t>
            </a:r>
            <a:r>
              <a:rPr lang="en-US" dirty="0"/>
              <a:t> of a particle passing through the sextupole of length     is</a:t>
            </a:r>
          </a:p>
          <a:p>
            <a:pPr lvl="1"/>
            <a:endParaRPr lang="en-US" dirty="0"/>
          </a:p>
          <a:p>
            <a:endParaRPr lang="en-US" dirty="0"/>
          </a:p>
          <a:p>
            <a:endParaRPr lang="en-US" dirty="0"/>
          </a:p>
          <a:p>
            <a:r>
              <a:rPr lang="en-US" dirty="0"/>
              <a:t>The thin lens </a:t>
            </a:r>
            <a:r>
              <a:rPr lang="en-US" b="1" dirty="0"/>
              <a:t>transfer map </a:t>
            </a:r>
            <a:r>
              <a:rPr lang="en-US" dirty="0"/>
              <a:t>for the sextupole is</a:t>
            </a:r>
          </a:p>
          <a:p>
            <a:endParaRPr lang="en-US" dirty="0"/>
          </a:p>
          <a:p>
            <a:endParaRPr lang="en-US" dirty="0"/>
          </a:p>
        </p:txBody>
      </p:sp>
      <p:pic>
        <p:nvPicPr>
          <p:cNvPr id="4" name="Picture 3">
            <a:extLst>
              <a:ext uri="{FF2B5EF4-FFF2-40B4-BE49-F238E27FC236}">
                <a16:creationId xmlns:a16="http://schemas.microsoft.com/office/drawing/2014/main" id="{A7F4E1A1-B6B6-9544-BF20-E7CF0F7C23C6}"/>
              </a:ext>
            </a:extLst>
          </p:cNvPr>
          <p:cNvPicPr>
            <a:picLocks noChangeAspect="1"/>
          </p:cNvPicPr>
          <p:nvPr/>
        </p:nvPicPr>
        <p:blipFill rotWithShape="1">
          <a:blip r:embed="rId2"/>
          <a:srcRect r="69911"/>
          <a:stretch/>
        </p:blipFill>
        <p:spPr>
          <a:xfrm>
            <a:off x="3851920" y="1618108"/>
            <a:ext cx="1944216" cy="743137"/>
          </a:xfrm>
          <a:prstGeom prst="rect">
            <a:avLst/>
          </a:prstGeom>
        </p:spPr>
      </p:pic>
      <p:pic>
        <p:nvPicPr>
          <p:cNvPr id="5" name="Picture 4">
            <a:extLst>
              <a:ext uri="{FF2B5EF4-FFF2-40B4-BE49-F238E27FC236}">
                <a16:creationId xmlns:a16="http://schemas.microsoft.com/office/drawing/2014/main" id="{F095E1C5-03CC-BD42-BA44-E9DFE3149B51}"/>
              </a:ext>
            </a:extLst>
          </p:cNvPr>
          <p:cNvPicPr>
            <a:picLocks noChangeAspect="1"/>
          </p:cNvPicPr>
          <p:nvPr/>
        </p:nvPicPr>
        <p:blipFill>
          <a:blip r:embed="rId3"/>
          <a:stretch>
            <a:fillRect/>
          </a:stretch>
        </p:blipFill>
        <p:spPr>
          <a:xfrm>
            <a:off x="1413311" y="2593651"/>
            <a:ext cx="374538" cy="268690"/>
          </a:xfrm>
          <a:prstGeom prst="rect">
            <a:avLst/>
          </a:prstGeom>
        </p:spPr>
      </p:pic>
      <p:pic>
        <p:nvPicPr>
          <p:cNvPr id="6" name="Picture 5">
            <a:extLst>
              <a:ext uri="{FF2B5EF4-FFF2-40B4-BE49-F238E27FC236}">
                <a16:creationId xmlns:a16="http://schemas.microsoft.com/office/drawing/2014/main" id="{A1584F7C-F1F0-B54E-9290-4A80E27FF59F}"/>
              </a:ext>
            </a:extLst>
          </p:cNvPr>
          <p:cNvPicPr>
            <a:picLocks noChangeAspect="1"/>
          </p:cNvPicPr>
          <p:nvPr/>
        </p:nvPicPr>
        <p:blipFill>
          <a:blip r:embed="rId4"/>
          <a:stretch>
            <a:fillRect/>
          </a:stretch>
        </p:blipFill>
        <p:spPr>
          <a:xfrm>
            <a:off x="4294382" y="2603950"/>
            <a:ext cx="252406" cy="252406"/>
          </a:xfrm>
          <a:prstGeom prst="rect">
            <a:avLst/>
          </a:prstGeom>
        </p:spPr>
      </p:pic>
      <p:pic>
        <p:nvPicPr>
          <p:cNvPr id="7" name="Picture 6">
            <a:extLst>
              <a:ext uri="{FF2B5EF4-FFF2-40B4-BE49-F238E27FC236}">
                <a16:creationId xmlns:a16="http://schemas.microsoft.com/office/drawing/2014/main" id="{94B98E6C-3DEF-8C4A-A3D6-3B530A1D8DE0}"/>
              </a:ext>
            </a:extLst>
          </p:cNvPr>
          <p:cNvPicPr>
            <a:picLocks noChangeAspect="1"/>
          </p:cNvPicPr>
          <p:nvPr/>
        </p:nvPicPr>
        <p:blipFill>
          <a:blip r:embed="rId5"/>
          <a:stretch>
            <a:fillRect/>
          </a:stretch>
        </p:blipFill>
        <p:spPr>
          <a:xfrm>
            <a:off x="4454177" y="3450740"/>
            <a:ext cx="205926" cy="234006"/>
          </a:xfrm>
          <a:prstGeom prst="rect">
            <a:avLst/>
          </a:prstGeom>
        </p:spPr>
      </p:pic>
      <p:pic>
        <p:nvPicPr>
          <p:cNvPr id="8" name="Picture 7">
            <a:extLst>
              <a:ext uri="{FF2B5EF4-FFF2-40B4-BE49-F238E27FC236}">
                <a16:creationId xmlns:a16="http://schemas.microsoft.com/office/drawing/2014/main" id="{E995FDCA-CE9D-FD45-861C-CA45E3FC488D}"/>
              </a:ext>
            </a:extLst>
          </p:cNvPr>
          <p:cNvPicPr>
            <a:picLocks noChangeAspect="1"/>
          </p:cNvPicPr>
          <p:nvPr/>
        </p:nvPicPr>
        <p:blipFill rotWithShape="1">
          <a:blip r:embed="rId6"/>
          <a:srcRect r="43043"/>
          <a:stretch/>
        </p:blipFill>
        <p:spPr>
          <a:xfrm>
            <a:off x="2272324" y="3903548"/>
            <a:ext cx="4321853" cy="728590"/>
          </a:xfrm>
          <a:prstGeom prst="rect">
            <a:avLst/>
          </a:prstGeom>
        </p:spPr>
      </p:pic>
      <p:pic>
        <p:nvPicPr>
          <p:cNvPr id="9" name="Picture 8">
            <a:extLst>
              <a:ext uri="{FF2B5EF4-FFF2-40B4-BE49-F238E27FC236}">
                <a16:creationId xmlns:a16="http://schemas.microsoft.com/office/drawing/2014/main" id="{66EBA83B-932D-A84B-8FDD-18A8E80C6EF1}"/>
              </a:ext>
            </a:extLst>
          </p:cNvPr>
          <p:cNvPicPr>
            <a:picLocks noChangeAspect="1"/>
          </p:cNvPicPr>
          <p:nvPr/>
        </p:nvPicPr>
        <p:blipFill rotWithShape="1">
          <a:blip r:embed="rId7"/>
          <a:srcRect r="53913"/>
          <a:stretch/>
        </p:blipFill>
        <p:spPr>
          <a:xfrm>
            <a:off x="2929673" y="5348586"/>
            <a:ext cx="3118745" cy="1040439"/>
          </a:xfrm>
          <a:prstGeom prst="rect">
            <a:avLst/>
          </a:prstGeom>
        </p:spPr>
      </p:pic>
    </p:spTree>
    <p:extLst>
      <p:ext uri="{BB962C8B-B14F-4D97-AF65-F5344CB8AC3E}">
        <p14:creationId xmlns:p14="http://schemas.microsoft.com/office/powerpoint/2010/main" val="19414949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Power series representation</a:t>
            </a:r>
          </a:p>
        </p:txBody>
      </p:sp>
      <p:sp>
        <p:nvSpPr>
          <p:cNvPr id="3" name="Content Placeholder 2"/>
          <p:cNvSpPr>
            <a:spLocks noGrp="1"/>
          </p:cNvSpPr>
          <p:nvPr>
            <p:ph idx="1"/>
          </p:nvPr>
        </p:nvSpPr>
        <p:spPr/>
        <p:txBody>
          <a:bodyPr/>
          <a:lstStyle/>
          <a:p>
            <a:r>
              <a:rPr lang="en-US" dirty="0"/>
              <a:t>A </a:t>
            </a:r>
            <a:r>
              <a:rPr lang="en-US" b="1" dirty="0"/>
              <a:t>nonlinear transfer map </a:t>
            </a:r>
            <a:r>
              <a:rPr lang="en-US" dirty="0"/>
              <a:t>can be represented as a </a:t>
            </a:r>
            <a:r>
              <a:rPr lang="en-US" b="1" dirty="0"/>
              <a:t>power series</a:t>
            </a:r>
          </a:p>
          <a:p>
            <a:endParaRPr lang="en-US" b="1" dirty="0"/>
          </a:p>
          <a:p>
            <a:endParaRPr lang="en-US" b="1" dirty="0"/>
          </a:p>
          <a:p>
            <a:pPr lvl="3"/>
            <a:endParaRPr lang="en-US" b="1" dirty="0"/>
          </a:p>
          <a:p>
            <a:pPr lvl="4"/>
            <a:endParaRPr lang="en-US" b="1" dirty="0"/>
          </a:p>
          <a:p>
            <a:r>
              <a:rPr lang="en-US" dirty="0"/>
              <a:t>The </a:t>
            </a:r>
            <a:r>
              <a:rPr lang="en-US" b="1" dirty="0"/>
              <a:t>coeﬃcients</a:t>
            </a:r>
            <a:r>
              <a:rPr lang="en-US" dirty="0"/>
              <a:t>        are components of the </a:t>
            </a:r>
            <a:r>
              <a:rPr lang="en-US" b="1" dirty="0"/>
              <a:t>transfer matrix</a:t>
            </a:r>
            <a:r>
              <a:rPr lang="en-US" dirty="0"/>
              <a:t>  </a:t>
            </a:r>
          </a:p>
          <a:p>
            <a:r>
              <a:rPr lang="en-US" dirty="0"/>
              <a:t>The coeﬃcients of the </a:t>
            </a:r>
            <a:r>
              <a:rPr lang="en-US" b="1" dirty="0"/>
              <a:t>higher-order</a:t>
            </a:r>
            <a:r>
              <a:rPr lang="en-US" dirty="0"/>
              <a:t> (nonlinear) terms are conventionally represented by          (2</a:t>
            </a:r>
            <a:r>
              <a:rPr lang="en-US" baseline="30000" dirty="0"/>
              <a:t>nd</a:t>
            </a:r>
            <a:r>
              <a:rPr lang="en-US" dirty="0"/>
              <a:t> order),           (3</a:t>
            </a:r>
            <a:r>
              <a:rPr lang="en-US" baseline="30000" dirty="0"/>
              <a:t>rd</a:t>
            </a:r>
            <a:r>
              <a:rPr lang="en-US" dirty="0"/>
              <a:t> order) and so on…</a:t>
            </a:r>
          </a:p>
          <a:p>
            <a:r>
              <a:rPr lang="en-US" dirty="0"/>
              <a:t>The values of the </a:t>
            </a:r>
            <a:r>
              <a:rPr lang="en-US" b="1" dirty="0"/>
              <a:t>indices</a:t>
            </a:r>
            <a:r>
              <a:rPr lang="en-US" dirty="0"/>
              <a:t> correspond to </a:t>
            </a:r>
            <a:r>
              <a:rPr lang="en-US" b="1" dirty="0"/>
              <a:t>components</a:t>
            </a:r>
            <a:r>
              <a:rPr lang="en-US" dirty="0"/>
              <a:t> of the phase space vector:</a:t>
            </a:r>
          </a:p>
        </p:txBody>
      </p:sp>
      <p:pic>
        <p:nvPicPr>
          <p:cNvPr id="6" name="Picture 5">
            <a:extLst>
              <a:ext uri="{FF2B5EF4-FFF2-40B4-BE49-F238E27FC236}">
                <a16:creationId xmlns:a16="http://schemas.microsoft.com/office/drawing/2014/main" id="{480E2BC8-E26E-3344-8166-EABF9D75F5D4}"/>
              </a:ext>
            </a:extLst>
          </p:cNvPr>
          <p:cNvPicPr>
            <a:picLocks noChangeAspect="1"/>
          </p:cNvPicPr>
          <p:nvPr/>
        </p:nvPicPr>
        <p:blipFill>
          <a:blip r:embed="rId2"/>
          <a:stretch>
            <a:fillRect/>
          </a:stretch>
        </p:blipFill>
        <p:spPr>
          <a:xfrm>
            <a:off x="2888937" y="2733706"/>
            <a:ext cx="386919" cy="290189"/>
          </a:xfrm>
          <a:prstGeom prst="rect">
            <a:avLst/>
          </a:prstGeom>
        </p:spPr>
      </p:pic>
      <p:pic>
        <p:nvPicPr>
          <p:cNvPr id="7" name="Picture 6">
            <a:extLst>
              <a:ext uri="{FF2B5EF4-FFF2-40B4-BE49-F238E27FC236}">
                <a16:creationId xmlns:a16="http://schemas.microsoft.com/office/drawing/2014/main" id="{6349BA9A-CB15-9548-B7DE-0F657AD29881}"/>
              </a:ext>
            </a:extLst>
          </p:cNvPr>
          <p:cNvPicPr>
            <a:picLocks noChangeAspect="1"/>
          </p:cNvPicPr>
          <p:nvPr/>
        </p:nvPicPr>
        <p:blipFill>
          <a:blip r:embed="rId3"/>
          <a:stretch>
            <a:fillRect/>
          </a:stretch>
        </p:blipFill>
        <p:spPr>
          <a:xfrm>
            <a:off x="7826999" y="2709520"/>
            <a:ext cx="221097" cy="221097"/>
          </a:xfrm>
          <a:prstGeom prst="rect">
            <a:avLst/>
          </a:prstGeom>
        </p:spPr>
      </p:pic>
      <p:pic>
        <p:nvPicPr>
          <p:cNvPr id="8" name="Picture 7">
            <a:extLst>
              <a:ext uri="{FF2B5EF4-FFF2-40B4-BE49-F238E27FC236}">
                <a16:creationId xmlns:a16="http://schemas.microsoft.com/office/drawing/2014/main" id="{79F4F3DB-E27C-3C48-8043-0501E14A8DE1}"/>
              </a:ext>
            </a:extLst>
          </p:cNvPr>
          <p:cNvPicPr>
            <a:picLocks noChangeAspect="1"/>
          </p:cNvPicPr>
          <p:nvPr/>
        </p:nvPicPr>
        <p:blipFill>
          <a:blip r:embed="rId4"/>
          <a:stretch>
            <a:fillRect/>
          </a:stretch>
        </p:blipFill>
        <p:spPr>
          <a:xfrm>
            <a:off x="4357975" y="3425449"/>
            <a:ext cx="499957" cy="305058"/>
          </a:xfrm>
          <a:prstGeom prst="rect">
            <a:avLst/>
          </a:prstGeom>
        </p:spPr>
      </p:pic>
      <p:pic>
        <p:nvPicPr>
          <p:cNvPr id="9" name="Picture 8">
            <a:extLst>
              <a:ext uri="{FF2B5EF4-FFF2-40B4-BE49-F238E27FC236}">
                <a16:creationId xmlns:a16="http://schemas.microsoft.com/office/drawing/2014/main" id="{EF0DE37E-25C9-3C4F-9B99-0896D4CD50CB}"/>
              </a:ext>
            </a:extLst>
          </p:cNvPr>
          <p:cNvPicPr>
            <a:picLocks noChangeAspect="1"/>
          </p:cNvPicPr>
          <p:nvPr/>
        </p:nvPicPr>
        <p:blipFill>
          <a:blip r:embed="rId5"/>
          <a:stretch>
            <a:fillRect/>
          </a:stretch>
        </p:blipFill>
        <p:spPr>
          <a:xfrm>
            <a:off x="6300192" y="3411973"/>
            <a:ext cx="584696" cy="305059"/>
          </a:xfrm>
          <a:prstGeom prst="rect">
            <a:avLst/>
          </a:prstGeom>
        </p:spPr>
      </p:pic>
      <p:pic>
        <p:nvPicPr>
          <p:cNvPr id="10" name="Picture 9">
            <a:extLst>
              <a:ext uri="{FF2B5EF4-FFF2-40B4-BE49-F238E27FC236}">
                <a16:creationId xmlns:a16="http://schemas.microsoft.com/office/drawing/2014/main" id="{15D8938E-D788-BC42-AA4B-38B364DAD2BE}"/>
              </a:ext>
            </a:extLst>
          </p:cNvPr>
          <p:cNvPicPr>
            <a:picLocks noChangeAspect="1"/>
          </p:cNvPicPr>
          <p:nvPr/>
        </p:nvPicPr>
        <p:blipFill>
          <a:blip r:embed="rId6"/>
          <a:stretch>
            <a:fillRect/>
          </a:stretch>
        </p:blipFill>
        <p:spPr>
          <a:xfrm>
            <a:off x="1887349" y="4909585"/>
            <a:ext cx="5184576" cy="709002"/>
          </a:xfrm>
          <a:prstGeom prst="rect">
            <a:avLst/>
          </a:prstGeom>
        </p:spPr>
      </p:pic>
      <p:pic>
        <p:nvPicPr>
          <p:cNvPr id="11" name="Picture 10" descr="x_1_=_A_1_+_R_1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1600" y="1523985"/>
            <a:ext cx="7731890" cy="323768"/>
          </a:xfrm>
          <a:prstGeom prst="rect">
            <a:avLst/>
          </a:prstGeom>
        </p:spPr>
      </p:pic>
      <p:pic>
        <p:nvPicPr>
          <p:cNvPr id="12" name="Picture 11" descr="p_x1_=_A_2_+_R_2.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76072" y="2026593"/>
            <a:ext cx="7731890" cy="318998"/>
          </a:xfrm>
          <a:prstGeom prst="rect">
            <a:avLst/>
          </a:prstGeom>
        </p:spPr>
      </p:pic>
    </p:spTree>
    <p:extLst>
      <p:ext uri="{BB962C8B-B14F-4D97-AF65-F5344CB8AC3E}">
        <p14:creationId xmlns:p14="http://schemas.microsoft.com/office/powerpoint/2010/main" val="20563613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a:t>
            </a:r>
          </a:p>
        </p:txBody>
      </p:sp>
      <p:sp>
        <p:nvSpPr>
          <p:cNvPr id="9" name="Title 1"/>
          <p:cNvSpPr txBox="1">
            <a:spLocks/>
          </p:cNvSpPr>
          <p:nvPr/>
        </p:nvSpPr>
        <p:spPr bwMode="auto">
          <a:xfrm>
            <a:off x="251520" y="2911028"/>
            <a:ext cx="8892480" cy="661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Example of a </a:t>
            </a:r>
            <a:br>
              <a:rPr lang="en-US" sz="4800" dirty="0">
                <a:solidFill>
                  <a:schemeClr val="tx1"/>
                </a:solidFill>
                <a:ea typeface="ＭＳ Ｐゴシック" charset="0"/>
              </a:rPr>
            </a:br>
            <a:r>
              <a:rPr lang="en-US" sz="4800" dirty="0">
                <a:solidFill>
                  <a:schemeClr val="tx1"/>
                </a:solidFill>
                <a:ea typeface="ＭＳ Ｐゴシック" charset="0"/>
              </a:rPr>
              <a:t>periodic system:</a:t>
            </a:r>
            <a:br>
              <a:rPr lang="en-US" sz="4800" dirty="0">
                <a:solidFill>
                  <a:schemeClr val="tx1"/>
                </a:solidFill>
                <a:ea typeface="ＭＳ Ｐゴシック" charset="0"/>
              </a:rPr>
            </a:br>
            <a:r>
              <a:rPr lang="en-US" sz="4800" dirty="0">
                <a:solidFill>
                  <a:schemeClr val="tx1"/>
                </a:solidFill>
                <a:ea typeface="ＭＳ Ｐゴシック" charset="0"/>
              </a:rPr>
              <a:t>a simple storage ring</a:t>
            </a:r>
          </a:p>
        </p:txBody>
      </p:sp>
    </p:spTree>
    <p:extLst>
      <p:ext uri="{BB962C8B-B14F-4D97-AF65-F5344CB8AC3E}">
        <p14:creationId xmlns:p14="http://schemas.microsoft.com/office/powerpoint/2010/main" val="19196670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simple storage ring</a:t>
            </a:r>
          </a:p>
        </p:txBody>
      </p:sp>
      <p:sp>
        <p:nvSpPr>
          <p:cNvPr id="3" name="Content Placeholder 2"/>
          <p:cNvSpPr>
            <a:spLocks noGrp="1"/>
          </p:cNvSpPr>
          <p:nvPr>
            <p:ph idx="1"/>
          </p:nvPr>
        </p:nvSpPr>
        <p:spPr/>
        <p:txBody>
          <a:bodyPr/>
          <a:lstStyle/>
          <a:p>
            <a:r>
              <a:rPr lang="en-US" dirty="0"/>
              <a:t>As example, consider the transverse dynamics in a </a:t>
            </a:r>
            <a:r>
              <a:rPr lang="en-US" b="1" dirty="0"/>
              <a:t>simple storage ring</a:t>
            </a:r>
            <a:r>
              <a:rPr lang="en-US" dirty="0"/>
              <a:t>, assuming:</a:t>
            </a:r>
          </a:p>
          <a:p>
            <a:pPr lvl="1"/>
            <a:r>
              <a:rPr lang="en-US" dirty="0"/>
              <a:t>The storage ring is constructed from some number of </a:t>
            </a:r>
            <a:r>
              <a:rPr lang="en-US" b="1" dirty="0"/>
              <a:t>identical cells </a:t>
            </a:r>
            <a:r>
              <a:rPr lang="en-US" dirty="0"/>
              <a:t>consisting of dipoles, </a:t>
            </a:r>
            <a:r>
              <a:rPr lang="en-US" dirty="0" err="1"/>
              <a:t>quadrupoles</a:t>
            </a:r>
            <a:r>
              <a:rPr lang="en-US" dirty="0"/>
              <a:t> and </a:t>
            </a:r>
            <a:r>
              <a:rPr lang="en-US" dirty="0" err="1"/>
              <a:t>sextupoles</a:t>
            </a:r>
            <a:r>
              <a:rPr lang="en-US" dirty="0"/>
              <a:t>.</a:t>
            </a:r>
          </a:p>
          <a:p>
            <a:pPr lvl="1"/>
            <a:r>
              <a:rPr lang="en-US" dirty="0"/>
              <a:t>The </a:t>
            </a:r>
            <a:r>
              <a:rPr lang="en-US" b="1" dirty="0"/>
              <a:t>phase advance </a:t>
            </a:r>
            <a:r>
              <a:rPr lang="en-US" dirty="0"/>
              <a:t>per cell can be tuned from close to zero, up to about 0.5×2π.</a:t>
            </a:r>
          </a:p>
          <a:p>
            <a:pPr lvl="1"/>
            <a:r>
              <a:rPr lang="en-US" dirty="0"/>
              <a:t>There is </a:t>
            </a:r>
            <a:r>
              <a:rPr lang="en-US" b="1" dirty="0"/>
              <a:t>one sextupole per cell</a:t>
            </a:r>
            <a:r>
              <a:rPr lang="en-US" dirty="0"/>
              <a:t>, which is located at a point where the horizontal beta function is 1 m, and the alpha function is zero.</a:t>
            </a:r>
          </a:p>
          <a:p>
            <a:pPr lvl="1"/>
            <a:r>
              <a:rPr lang="en-US" dirty="0"/>
              <a:t>Usually, storage rings will contain (at least) two </a:t>
            </a:r>
            <a:r>
              <a:rPr lang="en-US" dirty="0" err="1"/>
              <a:t>sextupoles</a:t>
            </a:r>
            <a:r>
              <a:rPr lang="en-US" dirty="0"/>
              <a:t> per cell, to correct horizontal and vertical chromaticity. To keep things simple, we will use only one sextupole per cell.</a:t>
            </a:r>
          </a:p>
        </p:txBody>
      </p:sp>
    </p:spTree>
    <p:extLst>
      <p:ext uri="{BB962C8B-B14F-4D97-AF65-F5344CB8AC3E}">
        <p14:creationId xmlns:p14="http://schemas.microsoft.com/office/powerpoint/2010/main" val="20960221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Linear dynamics in a storage ring</a:t>
            </a:r>
          </a:p>
        </p:txBody>
      </p:sp>
      <p:sp>
        <p:nvSpPr>
          <p:cNvPr id="3" name="Content Placeholder 2"/>
          <p:cNvSpPr>
            <a:spLocks noGrp="1"/>
          </p:cNvSpPr>
          <p:nvPr>
            <p:ph idx="1"/>
          </p:nvPr>
        </p:nvSpPr>
        <p:spPr>
          <a:xfrm>
            <a:off x="467544" y="980728"/>
            <a:ext cx="8496944" cy="5135563"/>
          </a:xfrm>
        </p:spPr>
        <p:txBody>
          <a:bodyPr/>
          <a:lstStyle/>
          <a:p>
            <a:r>
              <a:rPr lang="en-US" dirty="0"/>
              <a:t>The </a:t>
            </a:r>
            <a:r>
              <a:rPr lang="en-US" b="1" dirty="0"/>
              <a:t>chromaticity</a:t>
            </a:r>
            <a:r>
              <a:rPr lang="en-US" dirty="0"/>
              <a:t>, and hence the sextupole strength, will normally be a </a:t>
            </a:r>
            <a:r>
              <a:rPr lang="en-US" b="1" dirty="0"/>
              <a:t>function</a:t>
            </a:r>
            <a:r>
              <a:rPr lang="en-US" dirty="0"/>
              <a:t> of the </a:t>
            </a:r>
            <a:r>
              <a:rPr lang="en-US" b="1" dirty="0"/>
              <a:t>phase advance</a:t>
            </a:r>
          </a:p>
          <a:p>
            <a:r>
              <a:rPr lang="en-US" dirty="0"/>
              <a:t>To investigate the nonlinear eﬀects of </a:t>
            </a:r>
            <a:r>
              <a:rPr lang="en-US" dirty="0" err="1"/>
              <a:t>sextupoles</a:t>
            </a:r>
            <a:r>
              <a:rPr lang="en-US" dirty="0"/>
              <a:t>, we shall keep the </a:t>
            </a:r>
            <a:r>
              <a:rPr lang="en-US" b="1" dirty="0"/>
              <a:t>sextupole strength</a:t>
            </a:r>
            <a:r>
              <a:rPr lang="en-US" dirty="0"/>
              <a:t>          </a:t>
            </a:r>
            <a:r>
              <a:rPr lang="en-US" b="1" dirty="0"/>
              <a:t>ﬁxed</a:t>
            </a:r>
            <a:r>
              <a:rPr lang="en-US" dirty="0"/>
              <a:t>, and </a:t>
            </a:r>
            <a:r>
              <a:rPr lang="en-US" b="1" dirty="0"/>
              <a:t>change</a:t>
            </a:r>
            <a:r>
              <a:rPr lang="en-US" dirty="0"/>
              <a:t> only the </a:t>
            </a:r>
            <a:r>
              <a:rPr lang="en-US" b="1" dirty="0"/>
              <a:t>phase advance</a:t>
            </a:r>
            <a:endParaRPr lang="en-US" dirty="0"/>
          </a:p>
          <a:p>
            <a:r>
              <a:rPr lang="en-US" dirty="0"/>
              <a:t>We can assume that the </a:t>
            </a:r>
            <a:r>
              <a:rPr lang="en-US" b="1" dirty="0"/>
              <a:t>map</a:t>
            </a:r>
            <a:r>
              <a:rPr lang="en-US" dirty="0"/>
              <a:t> from </a:t>
            </a:r>
            <a:r>
              <a:rPr lang="en-US" b="1" dirty="0"/>
              <a:t>one</a:t>
            </a:r>
            <a:r>
              <a:rPr lang="en-US" dirty="0"/>
              <a:t> </a:t>
            </a:r>
            <a:r>
              <a:rPr lang="en-US" b="1" dirty="0"/>
              <a:t>sextupole</a:t>
            </a:r>
            <a:r>
              <a:rPr lang="en-US" dirty="0"/>
              <a:t> to the </a:t>
            </a:r>
            <a:r>
              <a:rPr lang="en-US" b="1" dirty="0"/>
              <a:t>next</a:t>
            </a:r>
            <a:r>
              <a:rPr lang="en-US" dirty="0"/>
              <a:t> is </a:t>
            </a:r>
            <a:r>
              <a:rPr lang="en-US" b="1" dirty="0"/>
              <a:t>linear</a:t>
            </a:r>
            <a:r>
              <a:rPr lang="en-US" dirty="0"/>
              <a:t>, and corresponds to a </a:t>
            </a:r>
            <a:r>
              <a:rPr lang="en-US" b="1" dirty="0"/>
              <a:t>rotation</a:t>
            </a:r>
            <a:r>
              <a:rPr lang="en-US" dirty="0"/>
              <a:t> in phase space through an angle equal to the phase advance:</a:t>
            </a:r>
          </a:p>
          <a:p>
            <a:endParaRPr lang="en-US" dirty="0"/>
          </a:p>
          <a:p>
            <a:pPr lvl="1"/>
            <a:endParaRPr lang="en-US" dirty="0"/>
          </a:p>
          <a:p>
            <a:pPr lvl="3"/>
            <a:endParaRPr lang="en-US" dirty="0"/>
          </a:p>
          <a:p>
            <a:r>
              <a:rPr lang="en-US" dirty="0"/>
              <a:t>Again to keep things simple, we shall consider only </a:t>
            </a:r>
            <a:r>
              <a:rPr lang="en-US" b="1" dirty="0"/>
              <a:t>horizontal motion</a:t>
            </a:r>
            <a:r>
              <a:rPr lang="en-US" dirty="0"/>
              <a:t>, and assume that the vertical co-ordinate</a:t>
            </a:r>
          </a:p>
          <a:p>
            <a:r>
              <a:rPr lang="en-US" dirty="0"/>
              <a:t>In “thin lens” approximation, the </a:t>
            </a:r>
            <a:r>
              <a:rPr lang="en-US" b="1" dirty="0"/>
              <a:t>deﬂection</a:t>
            </a:r>
            <a:r>
              <a:rPr lang="en-US" dirty="0"/>
              <a:t> of a particle passing through the sextupole of length     is</a:t>
            </a:r>
          </a:p>
          <a:p>
            <a:endParaRPr lang="en-US" dirty="0"/>
          </a:p>
        </p:txBody>
      </p:sp>
      <p:pic>
        <p:nvPicPr>
          <p:cNvPr id="4" name="Picture 3">
            <a:extLst>
              <a:ext uri="{FF2B5EF4-FFF2-40B4-BE49-F238E27FC236}">
                <a16:creationId xmlns:a16="http://schemas.microsoft.com/office/drawing/2014/main" id="{698FBB7D-83CD-814B-919C-C4A97E85DDE1}"/>
              </a:ext>
            </a:extLst>
          </p:cNvPr>
          <p:cNvPicPr>
            <a:picLocks noChangeAspect="1"/>
          </p:cNvPicPr>
          <p:nvPr/>
        </p:nvPicPr>
        <p:blipFill>
          <a:blip r:embed="rId2"/>
          <a:stretch>
            <a:fillRect/>
          </a:stretch>
        </p:blipFill>
        <p:spPr>
          <a:xfrm>
            <a:off x="1763687" y="3461154"/>
            <a:ext cx="5184576" cy="705881"/>
          </a:xfrm>
          <a:prstGeom prst="rect">
            <a:avLst/>
          </a:prstGeom>
        </p:spPr>
      </p:pic>
      <p:pic>
        <p:nvPicPr>
          <p:cNvPr id="5" name="Picture 4">
            <a:extLst>
              <a:ext uri="{FF2B5EF4-FFF2-40B4-BE49-F238E27FC236}">
                <a16:creationId xmlns:a16="http://schemas.microsoft.com/office/drawing/2014/main" id="{FDBBAD87-BA7D-104D-BC32-7796B2E74210}"/>
              </a:ext>
            </a:extLst>
          </p:cNvPr>
          <p:cNvPicPr>
            <a:picLocks noChangeAspect="1"/>
          </p:cNvPicPr>
          <p:nvPr/>
        </p:nvPicPr>
        <p:blipFill>
          <a:blip r:embed="rId3"/>
          <a:stretch>
            <a:fillRect/>
          </a:stretch>
        </p:blipFill>
        <p:spPr>
          <a:xfrm>
            <a:off x="3275856" y="2047971"/>
            <a:ext cx="493728" cy="268519"/>
          </a:xfrm>
          <a:prstGeom prst="rect">
            <a:avLst/>
          </a:prstGeom>
        </p:spPr>
      </p:pic>
      <p:pic>
        <p:nvPicPr>
          <p:cNvPr id="6" name="Picture 5">
            <a:extLst>
              <a:ext uri="{FF2B5EF4-FFF2-40B4-BE49-F238E27FC236}">
                <a16:creationId xmlns:a16="http://schemas.microsoft.com/office/drawing/2014/main" id="{ECD9F1C4-43E3-8D4F-9CAC-C2D8CC766C6F}"/>
              </a:ext>
            </a:extLst>
          </p:cNvPr>
          <p:cNvPicPr>
            <a:picLocks noChangeAspect="1"/>
          </p:cNvPicPr>
          <p:nvPr/>
        </p:nvPicPr>
        <p:blipFill>
          <a:blip r:embed="rId4"/>
          <a:stretch>
            <a:fillRect/>
          </a:stretch>
        </p:blipFill>
        <p:spPr>
          <a:xfrm>
            <a:off x="6516216" y="4684701"/>
            <a:ext cx="718705" cy="277091"/>
          </a:xfrm>
          <a:prstGeom prst="rect">
            <a:avLst/>
          </a:prstGeom>
        </p:spPr>
      </p:pic>
      <p:pic>
        <p:nvPicPr>
          <p:cNvPr id="7" name="Picture 6">
            <a:extLst>
              <a:ext uri="{FF2B5EF4-FFF2-40B4-BE49-F238E27FC236}">
                <a16:creationId xmlns:a16="http://schemas.microsoft.com/office/drawing/2014/main" id="{07B2FE43-E959-252C-0D28-1468366A8136}"/>
              </a:ext>
            </a:extLst>
          </p:cNvPr>
          <p:cNvPicPr>
            <a:picLocks noChangeAspect="1"/>
          </p:cNvPicPr>
          <p:nvPr/>
        </p:nvPicPr>
        <p:blipFill rotWithShape="1">
          <a:blip r:embed="rId5"/>
          <a:srcRect r="43043"/>
          <a:stretch/>
        </p:blipFill>
        <p:spPr>
          <a:xfrm>
            <a:off x="2350006" y="5910433"/>
            <a:ext cx="3966742" cy="668724"/>
          </a:xfrm>
          <a:prstGeom prst="rect">
            <a:avLst/>
          </a:prstGeom>
        </p:spPr>
      </p:pic>
      <p:pic>
        <p:nvPicPr>
          <p:cNvPr id="8" name="Picture 7">
            <a:extLst>
              <a:ext uri="{FF2B5EF4-FFF2-40B4-BE49-F238E27FC236}">
                <a16:creationId xmlns:a16="http://schemas.microsoft.com/office/drawing/2014/main" id="{5518ADD7-9C01-B1D3-CB84-1752529B5DA5}"/>
              </a:ext>
            </a:extLst>
          </p:cNvPr>
          <p:cNvPicPr>
            <a:picLocks noChangeAspect="1"/>
          </p:cNvPicPr>
          <p:nvPr/>
        </p:nvPicPr>
        <p:blipFill>
          <a:blip r:embed="rId6"/>
          <a:stretch>
            <a:fillRect/>
          </a:stretch>
        </p:blipFill>
        <p:spPr>
          <a:xfrm>
            <a:off x="4436756" y="5390641"/>
            <a:ext cx="175440" cy="199363"/>
          </a:xfrm>
          <a:prstGeom prst="rect">
            <a:avLst/>
          </a:prstGeom>
        </p:spPr>
      </p:pic>
    </p:spTree>
    <p:extLst>
      <p:ext uri="{BB962C8B-B14F-4D97-AF65-F5344CB8AC3E}">
        <p14:creationId xmlns:p14="http://schemas.microsoft.com/office/powerpoint/2010/main" val="20385567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Nonlinear transfer map: sextupole</a:t>
            </a:r>
          </a:p>
        </p:txBody>
      </p:sp>
      <p:sp>
        <p:nvSpPr>
          <p:cNvPr id="3" name="Content Placeholder 2"/>
          <p:cNvSpPr>
            <a:spLocks noGrp="1"/>
          </p:cNvSpPr>
          <p:nvPr>
            <p:ph idx="1"/>
          </p:nvPr>
        </p:nvSpPr>
        <p:spPr/>
        <p:txBody>
          <a:bodyPr/>
          <a:lstStyle/>
          <a:p>
            <a:r>
              <a:rPr lang="en-US" dirty="0"/>
              <a:t>The map for a particle moving through a short </a:t>
            </a:r>
            <a:r>
              <a:rPr lang="en-US" b="1" dirty="0"/>
              <a:t>sextupole</a:t>
            </a:r>
            <a:r>
              <a:rPr lang="en-US" dirty="0"/>
              <a:t> can thus be represented by a </a:t>
            </a:r>
            <a:r>
              <a:rPr lang="en-US" b="1" dirty="0"/>
              <a:t>“kick” </a:t>
            </a:r>
            <a:r>
              <a:rPr lang="en-US" dirty="0"/>
              <a:t>in the horizontal momentum:</a:t>
            </a:r>
          </a:p>
          <a:p>
            <a:endParaRPr lang="en-US" dirty="0"/>
          </a:p>
          <a:p>
            <a:endParaRPr lang="en-US" dirty="0"/>
          </a:p>
          <a:p>
            <a:endParaRPr lang="en-US" dirty="0"/>
          </a:p>
          <a:p>
            <a:endParaRPr lang="en-US" dirty="0"/>
          </a:p>
          <a:p>
            <a:r>
              <a:rPr lang="en-US" dirty="0"/>
              <a:t>Let us choose a ﬁxed value			  , and look at the eﬀects of the maps for diﬀerent phase advances.</a:t>
            </a:r>
          </a:p>
          <a:p>
            <a:r>
              <a:rPr lang="en-US" dirty="0"/>
              <a:t>For each case, we construct a </a:t>
            </a:r>
            <a:r>
              <a:rPr lang="en-US" b="1" dirty="0"/>
              <a:t>phase space portrait </a:t>
            </a:r>
            <a:r>
              <a:rPr lang="en-US" dirty="0"/>
              <a:t>by plotting the values of the dynamical variables after repeated application of the map (rotation + sextupole) for a range of initial conditions.</a:t>
            </a:r>
          </a:p>
          <a:p>
            <a:r>
              <a:rPr lang="en-US" dirty="0"/>
              <a:t>First, let us look at the phase space portraits for a range of phase advances from </a:t>
            </a:r>
            <a:r>
              <a:rPr lang="en-US" b="1" dirty="0"/>
              <a:t>0.2 × 2π </a:t>
            </a:r>
            <a:r>
              <a:rPr lang="en-US" dirty="0"/>
              <a:t>to </a:t>
            </a:r>
            <a:r>
              <a:rPr lang="en-US" b="1" dirty="0"/>
              <a:t>0.5 × 2π</a:t>
            </a:r>
            <a:endParaRPr lang="en-US" dirty="0"/>
          </a:p>
          <a:p>
            <a:endParaRPr lang="en-US" dirty="0"/>
          </a:p>
        </p:txBody>
      </p:sp>
      <p:pic>
        <p:nvPicPr>
          <p:cNvPr id="4" name="Picture 3">
            <a:extLst>
              <a:ext uri="{FF2B5EF4-FFF2-40B4-BE49-F238E27FC236}">
                <a16:creationId xmlns:a16="http://schemas.microsoft.com/office/drawing/2014/main" id="{48B72D00-9563-6448-BC11-8B3E044A578E}"/>
              </a:ext>
            </a:extLst>
          </p:cNvPr>
          <p:cNvPicPr>
            <a:picLocks noChangeAspect="1"/>
          </p:cNvPicPr>
          <p:nvPr/>
        </p:nvPicPr>
        <p:blipFill>
          <a:blip r:embed="rId2"/>
          <a:stretch>
            <a:fillRect/>
          </a:stretch>
        </p:blipFill>
        <p:spPr>
          <a:xfrm>
            <a:off x="2483768" y="1840226"/>
            <a:ext cx="3406413" cy="1105851"/>
          </a:xfrm>
          <a:prstGeom prst="rect">
            <a:avLst/>
          </a:prstGeom>
        </p:spPr>
      </p:pic>
      <p:pic>
        <p:nvPicPr>
          <p:cNvPr id="5" name="Picture 4">
            <a:extLst>
              <a:ext uri="{FF2B5EF4-FFF2-40B4-BE49-F238E27FC236}">
                <a16:creationId xmlns:a16="http://schemas.microsoft.com/office/drawing/2014/main" id="{81DFBB82-0238-CD4A-AAC3-91858163C709}"/>
              </a:ext>
            </a:extLst>
          </p:cNvPr>
          <p:cNvPicPr>
            <a:picLocks noChangeAspect="1"/>
          </p:cNvPicPr>
          <p:nvPr/>
        </p:nvPicPr>
        <p:blipFill>
          <a:blip r:embed="rId3"/>
          <a:stretch>
            <a:fillRect/>
          </a:stretch>
        </p:blipFill>
        <p:spPr>
          <a:xfrm>
            <a:off x="4092095" y="3233277"/>
            <a:ext cx="2092077" cy="299996"/>
          </a:xfrm>
          <a:prstGeom prst="rect">
            <a:avLst/>
          </a:prstGeom>
        </p:spPr>
      </p:pic>
    </p:spTree>
    <p:extLst>
      <p:ext uri="{BB962C8B-B14F-4D97-AF65-F5344CB8AC3E}">
        <p14:creationId xmlns:p14="http://schemas.microsoft.com/office/powerpoint/2010/main" val="29049535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 simple storage ring</a:t>
            </a:r>
          </a:p>
        </p:txBody>
      </p:sp>
      <p:pic>
        <p:nvPicPr>
          <p:cNvPr id="5" name="Picture 4" descr="plotSxtMu02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412776"/>
            <a:ext cx="5229200" cy="5229200"/>
          </a:xfrm>
          <a:prstGeom prst="rect">
            <a:avLst/>
          </a:prstGeom>
        </p:spPr>
      </p:pic>
      <p:pic>
        <p:nvPicPr>
          <p:cNvPr id="10" name="Picture 9" descr="mu_x_=_0.202_ti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124744"/>
            <a:ext cx="2133600" cy="279400"/>
          </a:xfrm>
          <a:prstGeom prst="rect">
            <a:avLst/>
          </a:prstGeom>
        </p:spPr>
      </p:pic>
    </p:spTree>
    <p:extLst>
      <p:ext uri="{BB962C8B-B14F-4D97-AF65-F5344CB8AC3E}">
        <p14:creationId xmlns:p14="http://schemas.microsoft.com/office/powerpoint/2010/main" val="4107288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80728"/>
            <a:ext cx="8335144" cy="5135563"/>
          </a:xfrm>
        </p:spPr>
        <p:txBody>
          <a:bodyPr/>
          <a:lstStyle/>
          <a:p>
            <a:pPr marL="0" indent="0" algn="ctr">
              <a:buNone/>
            </a:pPr>
            <a:r>
              <a:rPr lang="en-GB" b="1" dirty="0"/>
              <a:t>Copyright statement and speaker’s release for video publishing</a:t>
            </a:r>
          </a:p>
          <a:p>
            <a:pPr marL="0" lvl="0" indent="0" algn="just">
              <a:buNone/>
            </a:pPr>
            <a:endParaRPr lang="en-US" dirty="0"/>
          </a:p>
          <a:p>
            <a:pPr marL="0" lvl="0" indent="0" algn="just">
              <a:buNone/>
            </a:pPr>
            <a:r>
              <a:rPr lang="en-US" sz="1900" dirty="0"/>
              <a:t>The author consents to the photographic, audio and video recording of this lecture at the CERN Accelerator School. The term “lecture” includes any material incorporated therein including but not limited to text, images and references. </a:t>
            </a:r>
            <a:endParaRPr lang="fr-FR" sz="1900" dirty="0"/>
          </a:p>
          <a:p>
            <a:pPr marL="0" indent="0" algn="just">
              <a:buNone/>
            </a:pPr>
            <a:endParaRPr lang="fr-FR" sz="400" dirty="0"/>
          </a:p>
          <a:p>
            <a:pPr marL="0" lvl="0" indent="0" algn="just">
              <a:buNone/>
            </a:pPr>
            <a:r>
              <a:rPr lang="en-US" sz="1900" dirty="0"/>
              <a:t>The author hereby grants CERN a royalty-free license to use his image and name as well as the recordings mentioned above, in order to post them on the CAS website.</a:t>
            </a:r>
            <a:endParaRPr lang="fr-FR" sz="1900" dirty="0"/>
          </a:p>
          <a:p>
            <a:pPr marL="0" indent="0" algn="just">
              <a:buNone/>
            </a:pPr>
            <a:r>
              <a:rPr lang="en-US" sz="400" dirty="0"/>
              <a:t> </a:t>
            </a:r>
            <a:endParaRPr lang="fr-FR" sz="400" dirty="0"/>
          </a:p>
          <a:p>
            <a:pPr marL="0" lvl="0" indent="0" algn="just">
              <a:buNone/>
            </a:pPr>
            <a:r>
              <a:rPr lang="en-US" sz="1900" dirty="0"/>
              <a:t>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 Nevertheless the material represent entirely standard teaching material known for more than ten years. Naturally some figures will look alike those produced by other teachers.</a:t>
            </a:r>
            <a:endParaRPr lang="fr-FR" sz="1900" dirty="0"/>
          </a:p>
          <a:p>
            <a:endParaRPr lang="en-US" sz="1900" dirty="0"/>
          </a:p>
        </p:txBody>
      </p:sp>
    </p:spTree>
    <p:extLst>
      <p:ext uri="{BB962C8B-B14F-4D97-AF65-F5344CB8AC3E}">
        <p14:creationId xmlns:p14="http://schemas.microsoft.com/office/powerpoint/2010/main" val="28914138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 simple storage ring</a:t>
            </a:r>
          </a:p>
        </p:txBody>
      </p:sp>
      <p:pic>
        <p:nvPicPr>
          <p:cNvPr id="10" name="Picture 9" descr="plotSxtMu025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412776"/>
            <a:ext cx="5229200" cy="5229200"/>
          </a:xfrm>
          <a:prstGeom prst="rect">
            <a:avLst/>
          </a:prstGeom>
        </p:spPr>
      </p:pic>
      <p:pic>
        <p:nvPicPr>
          <p:cNvPr id="11" name="Picture 10" descr="mu_x_=_0.252_ti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124744"/>
            <a:ext cx="2133600" cy="279400"/>
          </a:xfrm>
          <a:prstGeom prst="rect">
            <a:avLst/>
          </a:prstGeom>
        </p:spPr>
      </p:pic>
    </p:spTree>
    <p:extLst>
      <p:ext uri="{BB962C8B-B14F-4D97-AF65-F5344CB8AC3E}">
        <p14:creationId xmlns:p14="http://schemas.microsoft.com/office/powerpoint/2010/main" val="19324662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 simple storage ring</a:t>
            </a:r>
          </a:p>
        </p:txBody>
      </p:sp>
      <p:pic>
        <p:nvPicPr>
          <p:cNvPr id="10" name="Picture 9" descr="plotSxtMu033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412776"/>
            <a:ext cx="5229200" cy="5229200"/>
          </a:xfrm>
          <a:prstGeom prst="rect">
            <a:avLst/>
          </a:prstGeom>
        </p:spPr>
      </p:pic>
      <p:pic>
        <p:nvPicPr>
          <p:cNvPr id="11" name="Picture 10" descr="mu_x_=_0.330_ti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124744"/>
            <a:ext cx="2133600" cy="279400"/>
          </a:xfrm>
          <a:prstGeom prst="rect">
            <a:avLst/>
          </a:prstGeom>
        </p:spPr>
      </p:pic>
    </p:spTree>
    <p:extLst>
      <p:ext uri="{BB962C8B-B14F-4D97-AF65-F5344CB8AC3E}">
        <p14:creationId xmlns:p14="http://schemas.microsoft.com/office/powerpoint/2010/main" val="12545156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 simple storage ring</a:t>
            </a:r>
          </a:p>
        </p:txBody>
      </p:sp>
      <p:pic>
        <p:nvPicPr>
          <p:cNvPr id="10" name="Picture 9" descr="plotSxtMu04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412776"/>
            <a:ext cx="5229200" cy="5229200"/>
          </a:xfrm>
          <a:prstGeom prst="rect">
            <a:avLst/>
          </a:prstGeom>
        </p:spPr>
      </p:pic>
      <p:pic>
        <p:nvPicPr>
          <p:cNvPr id="11" name="Picture 10" descr="mu_x_=_0.402_ti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124744"/>
            <a:ext cx="2133600" cy="279400"/>
          </a:xfrm>
          <a:prstGeom prst="rect">
            <a:avLst/>
          </a:prstGeom>
        </p:spPr>
      </p:pic>
    </p:spTree>
    <p:extLst>
      <p:ext uri="{BB962C8B-B14F-4D97-AF65-F5344CB8AC3E}">
        <p14:creationId xmlns:p14="http://schemas.microsoft.com/office/powerpoint/2010/main" val="22790550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 simple storage ring</a:t>
            </a:r>
          </a:p>
        </p:txBody>
      </p:sp>
      <p:pic>
        <p:nvPicPr>
          <p:cNvPr id="10" name="Picture 9" descr="plotSxtMu049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412776"/>
            <a:ext cx="5229200" cy="5229200"/>
          </a:xfrm>
          <a:prstGeom prst="rect">
            <a:avLst/>
          </a:prstGeom>
        </p:spPr>
      </p:pic>
      <p:pic>
        <p:nvPicPr>
          <p:cNvPr id="11" name="Picture 10" descr="mu_x_=_0.490_ti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124744"/>
            <a:ext cx="2133600" cy="279400"/>
          </a:xfrm>
          <a:prstGeom prst="rect">
            <a:avLst/>
          </a:prstGeom>
        </p:spPr>
      </p:pic>
    </p:spTree>
    <p:extLst>
      <p:ext uri="{BB962C8B-B14F-4D97-AF65-F5344CB8AC3E}">
        <p14:creationId xmlns:p14="http://schemas.microsoft.com/office/powerpoint/2010/main" val="36031403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observations</a:t>
            </a:r>
          </a:p>
        </p:txBody>
      </p:sp>
      <p:sp>
        <p:nvSpPr>
          <p:cNvPr id="3" name="Content Placeholder 2"/>
          <p:cNvSpPr>
            <a:spLocks noGrp="1"/>
          </p:cNvSpPr>
          <p:nvPr>
            <p:ph idx="1"/>
          </p:nvPr>
        </p:nvSpPr>
        <p:spPr>
          <a:xfrm>
            <a:off x="467544" y="980728"/>
            <a:ext cx="8335144" cy="5135563"/>
          </a:xfrm>
        </p:spPr>
        <p:txBody>
          <a:bodyPr/>
          <a:lstStyle/>
          <a:p>
            <a:r>
              <a:rPr lang="en-US" b="1" dirty="0"/>
              <a:t>There are interesting features in these phase space portraits to which it is worth drawing attention: </a:t>
            </a:r>
          </a:p>
          <a:p>
            <a:pPr lvl="1"/>
            <a:r>
              <a:rPr lang="en-US" dirty="0"/>
              <a:t>For small amplitudes (small x and </a:t>
            </a:r>
            <a:r>
              <a:rPr lang="en-US" dirty="0" err="1"/>
              <a:t>p</a:t>
            </a:r>
            <a:r>
              <a:rPr lang="en-US" baseline="-25000" dirty="0" err="1"/>
              <a:t>x</a:t>
            </a:r>
            <a:r>
              <a:rPr lang="en-US" dirty="0"/>
              <a:t>), </a:t>
            </a:r>
            <a:r>
              <a:rPr lang="en-US" b="1" dirty="0"/>
              <a:t>particles trace out closed loops around the origin</a:t>
            </a:r>
            <a:r>
              <a:rPr lang="en-US" dirty="0"/>
              <a:t>: this is what we expect for a linear map</a:t>
            </a:r>
          </a:p>
          <a:p>
            <a:pPr lvl="1"/>
            <a:r>
              <a:rPr lang="en-US" dirty="0"/>
              <a:t>As the </a:t>
            </a:r>
            <a:r>
              <a:rPr lang="en-US" b="1" dirty="0"/>
              <a:t>amplitude is increased</a:t>
            </a:r>
            <a:r>
              <a:rPr lang="en-US" dirty="0"/>
              <a:t>, “</a:t>
            </a:r>
            <a:r>
              <a:rPr lang="en-US" b="1" dirty="0"/>
              <a:t>islands</a:t>
            </a:r>
            <a:r>
              <a:rPr lang="en-US" dirty="0"/>
              <a:t>” appear in phase space: the phase advance (for the linear map) is often close to m/p where m is an integer and p is the number of islands</a:t>
            </a:r>
          </a:p>
          <a:p>
            <a:pPr lvl="1"/>
            <a:r>
              <a:rPr lang="en-US" dirty="0"/>
              <a:t>Sometimes, a larger number of islands appears at larger amplitude</a:t>
            </a:r>
          </a:p>
          <a:p>
            <a:pPr lvl="1"/>
            <a:r>
              <a:rPr lang="en-US" dirty="0"/>
              <a:t>Usually, there is a </a:t>
            </a:r>
            <a:r>
              <a:rPr lang="en-US" b="1" dirty="0"/>
              <a:t>closed curve that divides a region of stable motion from a region of unstable motion</a:t>
            </a:r>
            <a:r>
              <a:rPr lang="en-US" dirty="0"/>
              <a:t>. Outside that curve, the amplitude of particles increases without limit as the map is repeatedly applied</a:t>
            </a:r>
          </a:p>
          <a:p>
            <a:pPr lvl="1"/>
            <a:r>
              <a:rPr lang="en-US" b="1" dirty="0"/>
              <a:t>The area of the stable region depends strongly on the phase advance</a:t>
            </a:r>
            <a:r>
              <a:rPr lang="en-US" dirty="0"/>
              <a:t>: for a phase advance close to 2π/3, it appears that the stable region almost vanishes altogether</a:t>
            </a:r>
          </a:p>
          <a:p>
            <a:pPr lvl="1"/>
            <a:r>
              <a:rPr lang="en-US" dirty="0"/>
              <a:t>As</a:t>
            </a:r>
            <a:r>
              <a:rPr lang="en-US" b="1" dirty="0"/>
              <a:t> the phase advance is increased towards π, the stable area becomes large</a:t>
            </a:r>
            <a:r>
              <a:rPr lang="en-US" dirty="0"/>
              <a:t>, and distortions from the linear ellipse become small</a:t>
            </a:r>
          </a:p>
          <a:p>
            <a:endParaRPr lang="en-US" dirty="0"/>
          </a:p>
        </p:txBody>
      </p:sp>
    </p:spTree>
    <p:extLst>
      <p:ext uri="{BB962C8B-B14F-4D97-AF65-F5344CB8AC3E}">
        <p14:creationId xmlns:p14="http://schemas.microsoft.com/office/powerpoint/2010/main" val="15260798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a:t>
            </a:r>
          </a:p>
        </p:txBody>
      </p:sp>
      <p:sp>
        <p:nvSpPr>
          <p:cNvPr id="9" name="Title 1"/>
          <p:cNvSpPr txBox="1">
            <a:spLocks/>
          </p:cNvSpPr>
          <p:nvPr/>
        </p:nvSpPr>
        <p:spPr bwMode="auto">
          <a:xfrm>
            <a:off x="251520" y="2911028"/>
            <a:ext cx="8892480" cy="661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Eﬀect of phase advance on nonlinear dynamics</a:t>
            </a:r>
          </a:p>
        </p:txBody>
      </p:sp>
    </p:spTree>
    <p:extLst>
      <p:ext uri="{BB962C8B-B14F-4D97-AF65-F5344CB8AC3E}">
        <p14:creationId xmlns:p14="http://schemas.microsoft.com/office/powerpoint/2010/main" val="39308490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Effect of phase advance</a:t>
            </a:r>
          </a:p>
        </p:txBody>
      </p:sp>
      <p:sp>
        <p:nvSpPr>
          <p:cNvPr id="3" name="Content Placeholder 2"/>
          <p:cNvSpPr>
            <a:spLocks noGrp="1"/>
          </p:cNvSpPr>
          <p:nvPr>
            <p:ph idx="1"/>
          </p:nvPr>
        </p:nvSpPr>
        <p:spPr/>
        <p:txBody>
          <a:bodyPr/>
          <a:lstStyle/>
          <a:p>
            <a:r>
              <a:rPr lang="en-US" dirty="0"/>
              <a:t>An important observation is that the </a:t>
            </a:r>
            <a:r>
              <a:rPr lang="en-US" b="1" dirty="0"/>
              <a:t>eﬀect</a:t>
            </a:r>
            <a:r>
              <a:rPr lang="en-US" dirty="0"/>
              <a:t> of the sextupole in the periodic cell </a:t>
            </a:r>
            <a:r>
              <a:rPr lang="en-US" b="1" dirty="0"/>
              <a:t>depends strongly </a:t>
            </a:r>
            <a:r>
              <a:rPr lang="en-US" dirty="0"/>
              <a:t>on the </a:t>
            </a:r>
            <a:r>
              <a:rPr lang="en-US" b="1" dirty="0"/>
              <a:t>phase advance </a:t>
            </a:r>
            <a:r>
              <a:rPr lang="en-US" dirty="0"/>
              <a:t>across the cell</a:t>
            </a:r>
          </a:p>
          <a:p>
            <a:r>
              <a:rPr lang="en-US" dirty="0"/>
              <a:t>We can start to understand the signiﬁcance of the phase advance by considering </a:t>
            </a:r>
            <a:r>
              <a:rPr lang="en-US" b="1" dirty="0"/>
              <a:t>two special cases</a:t>
            </a:r>
            <a:r>
              <a:rPr lang="en-US" dirty="0"/>
              <a:t>:</a:t>
            </a:r>
          </a:p>
          <a:p>
            <a:pPr lvl="1"/>
            <a:r>
              <a:rPr lang="en-US" dirty="0"/>
              <a:t>Phase advance equal to an </a:t>
            </a:r>
            <a:r>
              <a:rPr lang="en-US" b="1" dirty="0"/>
              <a:t>integer </a:t>
            </a:r>
            <a:r>
              <a:rPr lang="en-US" dirty="0"/>
              <a:t>times 2π</a:t>
            </a:r>
          </a:p>
          <a:p>
            <a:pPr lvl="1"/>
            <a:r>
              <a:rPr lang="en-US" dirty="0"/>
              <a:t>Phase advance equal to a </a:t>
            </a:r>
            <a:r>
              <a:rPr lang="en-US" b="1" dirty="0"/>
              <a:t>half integer </a:t>
            </a:r>
            <a:r>
              <a:rPr lang="en-US" dirty="0"/>
              <a:t>times 2π</a:t>
            </a:r>
          </a:p>
          <a:p>
            <a:endParaRPr lang="en-US" dirty="0"/>
          </a:p>
        </p:txBody>
      </p:sp>
    </p:spTree>
    <p:extLst>
      <p:ext uri="{BB962C8B-B14F-4D97-AF65-F5344CB8AC3E}">
        <p14:creationId xmlns:p14="http://schemas.microsoft.com/office/powerpoint/2010/main" val="17671400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Integer tune</a:t>
            </a:r>
          </a:p>
        </p:txBody>
      </p:sp>
      <p:sp>
        <p:nvSpPr>
          <p:cNvPr id="3" name="Content Placeholder 2"/>
          <p:cNvSpPr>
            <a:spLocks noGrp="1"/>
          </p:cNvSpPr>
          <p:nvPr>
            <p:ph idx="1"/>
          </p:nvPr>
        </p:nvSpPr>
        <p:spPr/>
        <p:txBody>
          <a:bodyPr/>
          <a:lstStyle/>
          <a:p>
            <a:pPr marL="342900" lvl="1" indent="-342900">
              <a:buClr>
                <a:schemeClr val="bg2"/>
              </a:buClr>
              <a:buSzTx/>
              <a:buFont typeface="Wingdings" charset="0"/>
              <a:buChar char="n"/>
            </a:pPr>
            <a:r>
              <a:rPr lang="en-US" dirty="0"/>
              <a:t>Let us consider ﬁrst a </a:t>
            </a:r>
            <a:r>
              <a:rPr lang="en-US" b="1" dirty="0"/>
              <a:t>phase advance </a:t>
            </a:r>
            <a:r>
              <a:rPr lang="en-US" dirty="0"/>
              <a:t>equal to an </a:t>
            </a:r>
            <a:r>
              <a:rPr lang="en-US" b="1" dirty="0"/>
              <a:t>integer </a:t>
            </a:r>
            <a:r>
              <a:rPr lang="en-US" dirty="0"/>
              <a:t>times</a:t>
            </a:r>
            <a:r>
              <a:rPr lang="en-US" b="1" dirty="0"/>
              <a:t> </a:t>
            </a:r>
            <a:r>
              <a:rPr lang="en-US" dirty="0"/>
              <a:t>2π. In that case, the linear part of the map is just the identity</a:t>
            </a:r>
          </a:p>
          <a:p>
            <a:endParaRPr lang="en-US" dirty="0"/>
          </a:p>
          <a:p>
            <a:endParaRPr lang="en-US" dirty="0"/>
          </a:p>
          <a:p>
            <a:endParaRPr lang="en-US" dirty="0"/>
          </a:p>
          <a:p>
            <a:r>
              <a:rPr lang="en-US" dirty="0"/>
              <a:t>The </a:t>
            </a:r>
            <a:r>
              <a:rPr lang="en-US" b="1" dirty="0"/>
              <a:t>combined eﬀect </a:t>
            </a:r>
            <a:r>
              <a:rPr lang="en-US" dirty="0"/>
              <a:t>of the </a:t>
            </a:r>
            <a:r>
              <a:rPr lang="en-US" b="1" dirty="0"/>
              <a:t>linear map </a:t>
            </a:r>
            <a:r>
              <a:rPr lang="en-US" dirty="0"/>
              <a:t>and the </a:t>
            </a:r>
            <a:r>
              <a:rPr lang="en-US" b="1" dirty="0"/>
              <a:t>sextupole kick </a:t>
            </a:r>
            <a:r>
              <a:rPr lang="en-US" dirty="0"/>
              <a:t>is:</a:t>
            </a:r>
          </a:p>
          <a:p>
            <a:endParaRPr lang="en-US" dirty="0"/>
          </a:p>
          <a:p>
            <a:endParaRPr lang="en-US" dirty="0"/>
          </a:p>
          <a:p>
            <a:endParaRPr lang="en-US" dirty="0"/>
          </a:p>
          <a:p>
            <a:pPr lvl="3"/>
            <a:endParaRPr lang="en-US" dirty="0"/>
          </a:p>
          <a:p>
            <a:r>
              <a:rPr lang="en-US" dirty="0"/>
              <a:t>Clearly, the </a:t>
            </a:r>
            <a:r>
              <a:rPr lang="en-US" b="1" dirty="0"/>
              <a:t>horizontal momentum </a:t>
            </a:r>
            <a:r>
              <a:rPr lang="en-US" dirty="0"/>
              <a:t>will </a:t>
            </a:r>
            <a:r>
              <a:rPr lang="en-US" b="1" dirty="0"/>
              <a:t>increase</a:t>
            </a:r>
            <a:r>
              <a:rPr lang="en-US" dirty="0"/>
              <a:t> without limit</a:t>
            </a:r>
          </a:p>
          <a:p>
            <a:r>
              <a:rPr lang="en-US" dirty="0"/>
              <a:t>There are </a:t>
            </a:r>
            <a:r>
              <a:rPr lang="en-US" b="1" dirty="0"/>
              <a:t>no stable regions </a:t>
            </a:r>
            <a:r>
              <a:rPr lang="en-US" dirty="0"/>
              <a:t>of phase space, apart from</a:t>
            </a:r>
          </a:p>
          <a:p>
            <a:endParaRPr lang="en-US" dirty="0"/>
          </a:p>
        </p:txBody>
      </p:sp>
      <p:pic>
        <p:nvPicPr>
          <p:cNvPr id="4" name="Picture 3">
            <a:extLst>
              <a:ext uri="{FF2B5EF4-FFF2-40B4-BE49-F238E27FC236}">
                <a16:creationId xmlns:a16="http://schemas.microsoft.com/office/drawing/2014/main" id="{1BC1655C-351A-344B-9773-37EB9D7DCF4E}"/>
              </a:ext>
            </a:extLst>
          </p:cNvPr>
          <p:cNvPicPr>
            <a:picLocks noChangeAspect="1"/>
          </p:cNvPicPr>
          <p:nvPr/>
        </p:nvPicPr>
        <p:blipFill>
          <a:blip r:embed="rId2"/>
          <a:stretch>
            <a:fillRect/>
          </a:stretch>
        </p:blipFill>
        <p:spPr>
          <a:xfrm>
            <a:off x="3473933" y="1741328"/>
            <a:ext cx="1761310" cy="769972"/>
          </a:xfrm>
          <a:prstGeom prst="rect">
            <a:avLst/>
          </a:prstGeom>
        </p:spPr>
      </p:pic>
      <p:pic>
        <p:nvPicPr>
          <p:cNvPr id="5" name="Picture 4">
            <a:extLst>
              <a:ext uri="{FF2B5EF4-FFF2-40B4-BE49-F238E27FC236}">
                <a16:creationId xmlns:a16="http://schemas.microsoft.com/office/drawing/2014/main" id="{B0574008-9640-1A48-9A03-EB4225700E7D}"/>
              </a:ext>
            </a:extLst>
          </p:cNvPr>
          <p:cNvPicPr>
            <a:picLocks noChangeAspect="1"/>
          </p:cNvPicPr>
          <p:nvPr/>
        </p:nvPicPr>
        <p:blipFill>
          <a:blip r:embed="rId3"/>
          <a:stretch>
            <a:fillRect/>
          </a:stretch>
        </p:blipFill>
        <p:spPr>
          <a:xfrm>
            <a:off x="3491880" y="3295006"/>
            <a:ext cx="3239756" cy="1051747"/>
          </a:xfrm>
          <a:prstGeom prst="rect">
            <a:avLst/>
          </a:prstGeom>
        </p:spPr>
      </p:pic>
      <p:pic>
        <p:nvPicPr>
          <p:cNvPr id="6" name="Picture 5">
            <a:extLst>
              <a:ext uri="{FF2B5EF4-FFF2-40B4-BE49-F238E27FC236}">
                <a16:creationId xmlns:a16="http://schemas.microsoft.com/office/drawing/2014/main" id="{2AF2B117-FBFC-AF49-9FF1-84EAE85E487A}"/>
              </a:ext>
            </a:extLst>
          </p:cNvPr>
          <p:cNvPicPr>
            <a:picLocks noChangeAspect="1"/>
          </p:cNvPicPr>
          <p:nvPr/>
        </p:nvPicPr>
        <p:blipFill>
          <a:blip r:embed="rId4"/>
          <a:stretch>
            <a:fillRect/>
          </a:stretch>
        </p:blipFill>
        <p:spPr>
          <a:xfrm>
            <a:off x="7380312" y="5005682"/>
            <a:ext cx="720080" cy="220260"/>
          </a:xfrm>
          <a:prstGeom prst="rect">
            <a:avLst/>
          </a:prstGeom>
        </p:spPr>
      </p:pic>
    </p:spTree>
    <p:extLst>
      <p:ext uri="{BB962C8B-B14F-4D97-AF65-F5344CB8AC3E}">
        <p14:creationId xmlns:p14="http://schemas.microsoft.com/office/powerpoint/2010/main" val="6084842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Half-Integer tune</a:t>
            </a:r>
          </a:p>
        </p:txBody>
      </p:sp>
      <p:sp>
        <p:nvSpPr>
          <p:cNvPr id="3" name="Content Placeholder 2"/>
          <p:cNvSpPr>
            <a:spLocks noGrp="1"/>
          </p:cNvSpPr>
          <p:nvPr>
            <p:ph idx="1"/>
          </p:nvPr>
        </p:nvSpPr>
        <p:spPr/>
        <p:txBody>
          <a:bodyPr/>
          <a:lstStyle/>
          <a:p>
            <a:r>
              <a:rPr lang="en-US" dirty="0"/>
              <a:t>Now consider what happens if the phase advance of a cell is a </a:t>
            </a:r>
            <a:r>
              <a:rPr lang="en-US" b="1" dirty="0"/>
              <a:t>half integer </a:t>
            </a:r>
            <a:r>
              <a:rPr lang="en-US" dirty="0"/>
              <a:t>times 2π, so the linear part of the map is just a rotation through π</a:t>
            </a:r>
          </a:p>
          <a:p>
            <a:r>
              <a:rPr lang="en-US" dirty="0"/>
              <a:t>If a </a:t>
            </a:r>
            <a:r>
              <a:rPr lang="en-US" b="1" dirty="0"/>
              <a:t>particle</a:t>
            </a:r>
            <a:r>
              <a:rPr lang="en-US" dirty="0"/>
              <a:t> starts at the entrance of a sextupole with 	               and 	         , then at the </a:t>
            </a:r>
            <a:r>
              <a:rPr lang="en-US" b="1" dirty="0"/>
              <a:t>exit</a:t>
            </a:r>
            <a:r>
              <a:rPr lang="en-US" dirty="0"/>
              <a:t> of that sextupole:</a:t>
            </a:r>
          </a:p>
          <a:p>
            <a:endParaRPr lang="en-US" dirty="0"/>
          </a:p>
          <a:p>
            <a:endParaRPr lang="en-US" dirty="0"/>
          </a:p>
          <a:p>
            <a:endParaRPr lang="en-US" dirty="0"/>
          </a:p>
          <a:p>
            <a:pPr lvl="2"/>
            <a:endParaRPr lang="en-US" dirty="0"/>
          </a:p>
          <a:p>
            <a:r>
              <a:rPr lang="en-US" dirty="0"/>
              <a:t>Then, after passing to the </a:t>
            </a:r>
            <a:r>
              <a:rPr lang="en-US" b="1" dirty="0"/>
              <a:t>entrance</a:t>
            </a:r>
            <a:r>
              <a:rPr lang="en-US" dirty="0"/>
              <a:t> of the </a:t>
            </a:r>
            <a:r>
              <a:rPr lang="en-US" b="1" dirty="0"/>
              <a:t>next sextupole</a:t>
            </a:r>
            <a:r>
              <a:rPr lang="en-US" dirty="0"/>
              <a:t>, the co-ordinates will be:</a:t>
            </a:r>
          </a:p>
          <a:p>
            <a:endParaRPr lang="en-US" dirty="0"/>
          </a:p>
          <a:p>
            <a:endParaRPr lang="en-US" dirty="0"/>
          </a:p>
          <a:p>
            <a:endParaRPr lang="en-US" dirty="0"/>
          </a:p>
          <a:p>
            <a:endParaRPr lang="en-US" dirty="0"/>
          </a:p>
        </p:txBody>
      </p:sp>
      <p:pic>
        <p:nvPicPr>
          <p:cNvPr id="4" name="Picture 3">
            <a:extLst>
              <a:ext uri="{FF2B5EF4-FFF2-40B4-BE49-F238E27FC236}">
                <a16:creationId xmlns:a16="http://schemas.microsoft.com/office/drawing/2014/main" id="{A17A596C-5A17-A242-BA8B-D276F5EB39F9}"/>
              </a:ext>
            </a:extLst>
          </p:cNvPr>
          <p:cNvPicPr>
            <a:picLocks noChangeAspect="1"/>
          </p:cNvPicPr>
          <p:nvPr/>
        </p:nvPicPr>
        <p:blipFill>
          <a:blip r:embed="rId2"/>
          <a:stretch>
            <a:fillRect/>
          </a:stretch>
        </p:blipFill>
        <p:spPr>
          <a:xfrm>
            <a:off x="6980361" y="2125358"/>
            <a:ext cx="890466" cy="202779"/>
          </a:xfrm>
          <a:prstGeom prst="rect">
            <a:avLst/>
          </a:prstGeom>
        </p:spPr>
      </p:pic>
      <p:pic>
        <p:nvPicPr>
          <p:cNvPr id="5" name="Picture 4">
            <a:extLst>
              <a:ext uri="{FF2B5EF4-FFF2-40B4-BE49-F238E27FC236}">
                <a16:creationId xmlns:a16="http://schemas.microsoft.com/office/drawing/2014/main" id="{10B78491-A535-9B45-B9A5-63EB26FC2D69}"/>
              </a:ext>
            </a:extLst>
          </p:cNvPr>
          <p:cNvPicPr>
            <a:picLocks noChangeAspect="1"/>
          </p:cNvPicPr>
          <p:nvPr/>
        </p:nvPicPr>
        <p:blipFill>
          <a:blip r:embed="rId3"/>
          <a:stretch>
            <a:fillRect/>
          </a:stretch>
        </p:blipFill>
        <p:spPr>
          <a:xfrm>
            <a:off x="895012" y="2406950"/>
            <a:ext cx="1202854" cy="217056"/>
          </a:xfrm>
          <a:prstGeom prst="rect">
            <a:avLst/>
          </a:prstGeom>
        </p:spPr>
      </p:pic>
      <p:pic>
        <p:nvPicPr>
          <p:cNvPr id="6" name="Picture 5">
            <a:extLst>
              <a:ext uri="{FF2B5EF4-FFF2-40B4-BE49-F238E27FC236}">
                <a16:creationId xmlns:a16="http://schemas.microsoft.com/office/drawing/2014/main" id="{88F600B4-DC84-B740-B259-FAD37D41BA01}"/>
              </a:ext>
            </a:extLst>
          </p:cNvPr>
          <p:cNvPicPr>
            <a:picLocks noChangeAspect="1"/>
          </p:cNvPicPr>
          <p:nvPr/>
        </p:nvPicPr>
        <p:blipFill>
          <a:blip r:embed="rId4"/>
          <a:stretch>
            <a:fillRect/>
          </a:stretch>
        </p:blipFill>
        <p:spPr>
          <a:xfrm>
            <a:off x="2878750" y="2841516"/>
            <a:ext cx="3238014" cy="975841"/>
          </a:xfrm>
          <a:prstGeom prst="rect">
            <a:avLst/>
          </a:prstGeom>
        </p:spPr>
      </p:pic>
      <p:pic>
        <p:nvPicPr>
          <p:cNvPr id="7" name="Picture 6">
            <a:extLst>
              <a:ext uri="{FF2B5EF4-FFF2-40B4-BE49-F238E27FC236}">
                <a16:creationId xmlns:a16="http://schemas.microsoft.com/office/drawing/2014/main" id="{5C156FBA-631A-E54D-BC7C-38C355526358}"/>
              </a:ext>
            </a:extLst>
          </p:cNvPr>
          <p:cNvPicPr>
            <a:picLocks noChangeAspect="1"/>
          </p:cNvPicPr>
          <p:nvPr/>
        </p:nvPicPr>
        <p:blipFill>
          <a:blip r:embed="rId5"/>
          <a:stretch>
            <a:fillRect/>
          </a:stretch>
        </p:blipFill>
        <p:spPr>
          <a:xfrm>
            <a:off x="1547664" y="4917054"/>
            <a:ext cx="6269326" cy="1076993"/>
          </a:xfrm>
          <a:prstGeom prst="rect">
            <a:avLst/>
          </a:prstGeom>
        </p:spPr>
      </p:pic>
    </p:spTree>
    <p:extLst>
      <p:ext uri="{BB962C8B-B14F-4D97-AF65-F5344CB8AC3E}">
        <p14:creationId xmlns:p14="http://schemas.microsoft.com/office/powerpoint/2010/main" val="36602886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Half-Integer tune</a:t>
            </a:r>
          </a:p>
        </p:txBody>
      </p:sp>
      <p:sp>
        <p:nvSpPr>
          <p:cNvPr id="3" name="Content Placeholder 2"/>
          <p:cNvSpPr>
            <a:spLocks noGrp="1"/>
          </p:cNvSpPr>
          <p:nvPr>
            <p:ph idx="1"/>
          </p:nvPr>
        </p:nvSpPr>
        <p:spPr/>
        <p:txBody>
          <a:bodyPr/>
          <a:lstStyle/>
          <a:p>
            <a:r>
              <a:rPr lang="en-US" dirty="0"/>
              <a:t>Finally, after </a:t>
            </a:r>
            <a:r>
              <a:rPr lang="en-US" b="1" dirty="0"/>
              <a:t>passing</a:t>
            </a:r>
            <a:r>
              <a:rPr lang="en-US" dirty="0"/>
              <a:t> through the </a:t>
            </a:r>
            <a:r>
              <a:rPr lang="en-US" b="1" dirty="0"/>
              <a:t>second sextupole</a:t>
            </a:r>
            <a:r>
              <a:rPr lang="en-US" dirty="0"/>
              <a:t>:</a:t>
            </a:r>
          </a:p>
          <a:p>
            <a:endParaRPr lang="en-US" dirty="0"/>
          </a:p>
          <a:p>
            <a:endParaRPr lang="en-US" dirty="0"/>
          </a:p>
          <a:p>
            <a:endParaRPr lang="en-US" dirty="0"/>
          </a:p>
          <a:p>
            <a:pPr lvl="3"/>
            <a:endParaRPr lang="en-US" dirty="0"/>
          </a:p>
          <a:p>
            <a:r>
              <a:rPr lang="en-US" dirty="0"/>
              <a:t>In other words, the </a:t>
            </a:r>
            <a:r>
              <a:rPr lang="en-US" b="1" dirty="0"/>
              <a:t>momentum kicks</a:t>
            </a:r>
            <a:r>
              <a:rPr lang="en-US" dirty="0"/>
              <a:t> from the two </a:t>
            </a:r>
            <a:r>
              <a:rPr lang="en-US" dirty="0" err="1"/>
              <a:t>sextupoles</a:t>
            </a:r>
            <a:r>
              <a:rPr lang="en-US" dirty="0"/>
              <a:t> exactly </a:t>
            </a:r>
            <a:r>
              <a:rPr lang="en-US" b="1" dirty="0"/>
              <a:t>cancel</a:t>
            </a:r>
            <a:r>
              <a:rPr lang="en-US" dirty="0"/>
              <a:t> each other</a:t>
            </a:r>
          </a:p>
          <a:p>
            <a:r>
              <a:rPr lang="en-US" dirty="0"/>
              <a:t>The resulting map is a purely</a:t>
            </a:r>
            <a:r>
              <a:rPr lang="en-US" b="1" dirty="0"/>
              <a:t> linear phase space rotation</a:t>
            </a:r>
            <a:r>
              <a:rPr lang="en-US" dirty="0"/>
              <a:t> by π. </a:t>
            </a:r>
          </a:p>
          <a:p>
            <a:r>
              <a:rPr lang="en-US" dirty="0"/>
              <a:t>In this situation, we expect the </a:t>
            </a:r>
            <a:r>
              <a:rPr lang="en-US" b="1" dirty="0"/>
              <a:t>motion</a:t>
            </a:r>
            <a:r>
              <a:rPr lang="en-US" dirty="0"/>
              <a:t> to be </a:t>
            </a:r>
            <a:r>
              <a:rPr lang="en-US" b="1" dirty="0"/>
              <a:t>stable</a:t>
            </a:r>
            <a:r>
              <a:rPr lang="en-US" dirty="0"/>
              <a:t> (and periodic), independent of the amplitude</a:t>
            </a:r>
          </a:p>
          <a:p>
            <a:endParaRPr lang="en-US" dirty="0"/>
          </a:p>
        </p:txBody>
      </p:sp>
      <p:pic>
        <p:nvPicPr>
          <p:cNvPr id="8" name="Picture 7">
            <a:extLst>
              <a:ext uri="{FF2B5EF4-FFF2-40B4-BE49-F238E27FC236}">
                <a16:creationId xmlns:a16="http://schemas.microsoft.com/office/drawing/2014/main" id="{1369A65C-D570-A649-B667-105FC0AA2CF9}"/>
              </a:ext>
            </a:extLst>
          </p:cNvPr>
          <p:cNvPicPr>
            <a:picLocks noChangeAspect="1"/>
          </p:cNvPicPr>
          <p:nvPr/>
        </p:nvPicPr>
        <p:blipFill>
          <a:blip r:embed="rId2"/>
          <a:stretch>
            <a:fillRect/>
          </a:stretch>
        </p:blipFill>
        <p:spPr>
          <a:xfrm>
            <a:off x="1898667" y="1556792"/>
            <a:ext cx="4611949" cy="1033227"/>
          </a:xfrm>
          <a:prstGeom prst="rect">
            <a:avLst/>
          </a:prstGeom>
        </p:spPr>
      </p:pic>
    </p:spTree>
    <p:extLst>
      <p:ext uri="{BB962C8B-B14F-4D97-AF65-F5344CB8AC3E}">
        <p14:creationId xmlns:p14="http://schemas.microsoft.com/office/powerpoint/2010/main" val="31735442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charset="0"/>
              </a:rPr>
              <a:t>Purpose of the lecture</a:t>
            </a:r>
            <a:endParaRPr lang="en-US" dirty="0"/>
          </a:p>
        </p:txBody>
      </p:sp>
      <p:sp>
        <p:nvSpPr>
          <p:cNvPr id="3" name="Content Placeholder 2"/>
          <p:cNvSpPr>
            <a:spLocks noGrp="1"/>
          </p:cNvSpPr>
          <p:nvPr>
            <p:ph idx="1"/>
          </p:nvPr>
        </p:nvSpPr>
        <p:spPr/>
        <p:txBody>
          <a:bodyPr/>
          <a:lstStyle/>
          <a:p>
            <a:r>
              <a:rPr lang="en-US" dirty="0"/>
              <a:t>Introducing aspects of non-linear dynamics</a:t>
            </a:r>
          </a:p>
          <a:p>
            <a:pPr lvl="1"/>
            <a:r>
              <a:rPr lang="en-US" dirty="0"/>
              <a:t>Eﬀects of </a:t>
            </a:r>
            <a:r>
              <a:rPr lang="en-US" b="1" dirty="0"/>
              <a:t>nonlinear perturbations</a:t>
            </a:r>
          </a:p>
          <a:p>
            <a:pPr lvl="2"/>
            <a:r>
              <a:rPr lang="en-US" dirty="0"/>
              <a:t>Resonances, tune shifts, dynamic aperture</a:t>
            </a:r>
          </a:p>
          <a:p>
            <a:pPr lvl="1"/>
            <a:r>
              <a:rPr lang="en-US" b="1" dirty="0"/>
              <a:t>Mathematical tools </a:t>
            </a:r>
            <a:r>
              <a:rPr lang="en-US" dirty="0"/>
              <a:t>for modelling nonlinear dynamics</a:t>
            </a:r>
          </a:p>
          <a:p>
            <a:pPr lvl="2"/>
            <a:r>
              <a:rPr lang="en-US" dirty="0"/>
              <a:t>Power series (Taylor) maps and </a:t>
            </a:r>
            <a:r>
              <a:rPr lang="en-US" dirty="0" err="1"/>
              <a:t>symplectic</a:t>
            </a:r>
            <a:r>
              <a:rPr lang="en-US" dirty="0"/>
              <a:t> maps</a:t>
            </a:r>
          </a:p>
          <a:p>
            <a:pPr lvl="1"/>
            <a:r>
              <a:rPr lang="en-US" b="1" dirty="0"/>
              <a:t>Analysis</a:t>
            </a:r>
            <a:r>
              <a:rPr lang="en-US" dirty="0"/>
              <a:t> methods</a:t>
            </a:r>
          </a:p>
          <a:p>
            <a:pPr lvl="2"/>
            <a:r>
              <a:rPr lang="en-US" dirty="0"/>
              <a:t>Normal forms, frequency map analysis</a:t>
            </a:r>
          </a:p>
          <a:p>
            <a:endParaRPr lang="en-US" dirty="0"/>
          </a:p>
          <a:p>
            <a:r>
              <a:rPr lang="en-US" dirty="0"/>
              <a:t>Illustrate methods and tools for a simple example of an accelerator</a:t>
            </a:r>
          </a:p>
          <a:p>
            <a:pPr lvl="1"/>
            <a:r>
              <a:rPr lang="en-US" b="1" dirty="0"/>
              <a:t>Storage ring</a:t>
            </a:r>
            <a:endParaRPr lang="en-US" dirty="0"/>
          </a:p>
          <a:p>
            <a:endParaRPr lang="en-US" dirty="0"/>
          </a:p>
        </p:txBody>
      </p:sp>
    </p:spTree>
    <p:extLst>
      <p:ext uri="{BB962C8B-B14F-4D97-AF65-F5344CB8AC3E}">
        <p14:creationId xmlns:p14="http://schemas.microsoft.com/office/powerpoint/2010/main" val="33389468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Impact of phase advance</a:t>
            </a:r>
          </a:p>
        </p:txBody>
      </p:sp>
      <p:sp>
        <p:nvSpPr>
          <p:cNvPr id="3" name="Content Placeholder 2"/>
          <p:cNvSpPr>
            <a:spLocks noGrp="1"/>
          </p:cNvSpPr>
          <p:nvPr>
            <p:ph idx="1"/>
          </p:nvPr>
        </p:nvSpPr>
        <p:spPr/>
        <p:txBody>
          <a:bodyPr/>
          <a:lstStyle/>
          <a:p>
            <a:r>
              <a:rPr lang="en-US" dirty="0"/>
              <a:t>The eﬀect of the phase advance on the sextupole “kicks” is </a:t>
            </a:r>
            <a:r>
              <a:rPr lang="en-US" b="1" dirty="0"/>
              <a:t>similar</a:t>
            </a:r>
            <a:r>
              <a:rPr lang="en-US" dirty="0"/>
              <a:t> to the eﬀect on </a:t>
            </a:r>
            <a:r>
              <a:rPr lang="en-US" b="1" dirty="0"/>
              <a:t>perturbations</a:t>
            </a:r>
            <a:r>
              <a:rPr lang="en-US" dirty="0"/>
              <a:t> arising from </a:t>
            </a:r>
            <a:r>
              <a:rPr lang="en-US" b="1" dirty="0"/>
              <a:t>dipole</a:t>
            </a:r>
            <a:r>
              <a:rPr lang="en-US" dirty="0"/>
              <a:t> and </a:t>
            </a:r>
            <a:r>
              <a:rPr lang="en-US" b="1" dirty="0"/>
              <a:t>quadrupole</a:t>
            </a:r>
            <a:r>
              <a:rPr lang="en-US" dirty="0"/>
              <a:t> </a:t>
            </a:r>
            <a:r>
              <a:rPr lang="en-US" b="1" dirty="0"/>
              <a:t>errors</a:t>
            </a:r>
            <a:r>
              <a:rPr lang="en-US" dirty="0"/>
              <a:t> in a storage ring</a:t>
            </a:r>
          </a:p>
          <a:p>
            <a:r>
              <a:rPr lang="en-US" dirty="0"/>
              <a:t>In the case of </a:t>
            </a:r>
            <a:r>
              <a:rPr lang="en-US" b="1" dirty="0"/>
              <a:t>dipole errors</a:t>
            </a:r>
            <a:r>
              <a:rPr lang="en-US" dirty="0"/>
              <a:t>, the </a:t>
            </a:r>
            <a:r>
              <a:rPr lang="en-US" b="1" dirty="0"/>
              <a:t>kicks add up </a:t>
            </a:r>
            <a:r>
              <a:rPr lang="en-US" dirty="0"/>
              <a:t>if the phase advance is an </a:t>
            </a:r>
            <a:r>
              <a:rPr lang="en-US" b="1" dirty="0"/>
              <a:t>integer</a:t>
            </a:r>
            <a:r>
              <a:rPr lang="en-US" dirty="0"/>
              <a:t>, and </a:t>
            </a:r>
            <a:r>
              <a:rPr lang="en-US" b="1" dirty="0"/>
              <a:t>cancel</a:t>
            </a:r>
            <a:r>
              <a:rPr lang="en-US" dirty="0"/>
              <a:t> if the </a:t>
            </a:r>
            <a:r>
              <a:rPr lang="en-US" b="1" dirty="0"/>
              <a:t>phase advance </a:t>
            </a:r>
            <a:r>
              <a:rPr lang="en-US" dirty="0"/>
              <a:t>is a </a:t>
            </a:r>
            <a:r>
              <a:rPr lang="en-US" b="1" dirty="0"/>
              <a:t>half integer</a:t>
            </a:r>
            <a:endParaRPr lang="en-US" dirty="0"/>
          </a:p>
          <a:p>
            <a:endParaRPr lang="en-US" dirty="0"/>
          </a:p>
        </p:txBody>
      </p:sp>
      <p:pic>
        <p:nvPicPr>
          <p:cNvPr id="4" name="Picture 3">
            <a:extLst>
              <a:ext uri="{FF2B5EF4-FFF2-40B4-BE49-F238E27FC236}">
                <a16:creationId xmlns:a16="http://schemas.microsoft.com/office/drawing/2014/main" id="{9ECFFD8D-E0AD-F84C-9600-785BDD33D86A}"/>
              </a:ext>
            </a:extLst>
          </p:cNvPr>
          <p:cNvPicPr>
            <a:picLocks noChangeAspect="1"/>
          </p:cNvPicPr>
          <p:nvPr/>
        </p:nvPicPr>
        <p:blipFill>
          <a:blip r:embed="rId2"/>
          <a:stretch>
            <a:fillRect/>
          </a:stretch>
        </p:blipFill>
        <p:spPr>
          <a:xfrm>
            <a:off x="1030932" y="2852936"/>
            <a:ext cx="7429500" cy="3073400"/>
          </a:xfrm>
          <a:prstGeom prst="rect">
            <a:avLst/>
          </a:prstGeom>
        </p:spPr>
      </p:pic>
    </p:spTree>
    <p:extLst>
      <p:ext uri="{BB962C8B-B14F-4D97-AF65-F5344CB8AC3E}">
        <p14:creationId xmlns:p14="http://schemas.microsoft.com/office/powerpoint/2010/main" val="18805126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Impact of phase advance</a:t>
            </a:r>
          </a:p>
        </p:txBody>
      </p:sp>
      <p:sp>
        <p:nvSpPr>
          <p:cNvPr id="3" name="Content Placeholder 2"/>
          <p:cNvSpPr>
            <a:spLocks noGrp="1"/>
          </p:cNvSpPr>
          <p:nvPr>
            <p:ph idx="1"/>
          </p:nvPr>
        </p:nvSpPr>
        <p:spPr/>
        <p:txBody>
          <a:bodyPr/>
          <a:lstStyle/>
          <a:p>
            <a:r>
              <a:rPr lang="en-US" dirty="0"/>
              <a:t>In the case of </a:t>
            </a:r>
            <a:r>
              <a:rPr lang="en-US" b="1" dirty="0"/>
              <a:t>quadrupole errors</a:t>
            </a:r>
            <a:r>
              <a:rPr lang="en-US" dirty="0"/>
              <a:t>, the </a:t>
            </a:r>
            <a:r>
              <a:rPr lang="en-US" b="1" dirty="0"/>
              <a:t>kicks add up</a:t>
            </a:r>
            <a:r>
              <a:rPr lang="en-US" dirty="0"/>
              <a:t> if the phase advance is a </a:t>
            </a:r>
            <a:r>
              <a:rPr lang="en-US" b="1" dirty="0"/>
              <a:t>half integer </a:t>
            </a:r>
            <a:r>
              <a:rPr lang="en-US" dirty="0"/>
              <a:t>times 2π</a:t>
            </a:r>
          </a:p>
          <a:p>
            <a:r>
              <a:rPr lang="en-US" b="1" dirty="0"/>
              <a:t>Higher-order </a:t>
            </a:r>
            <a:r>
              <a:rPr lang="en-US" b="1" dirty="0" err="1"/>
              <a:t>multipoles</a:t>
            </a:r>
            <a:r>
              <a:rPr lang="en-US" b="1" dirty="0"/>
              <a:t> </a:t>
            </a:r>
            <a:r>
              <a:rPr lang="en-US" dirty="0"/>
              <a:t>drive </a:t>
            </a:r>
            <a:r>
              <a:rPr lang="en-US" b="1" dirty="0"/>
              <a:t>higher-order resonances</a:t>
            </a:r>
            <a:r>
              <a:rPr lang="en-US" dirty="0"/>
              <a:t> but the eﬀects are less easily illustrated on a phase space diagram</a:t>
            </a:r>
          </a:p>
          <a:p>
            <a:endParaRPr lang="en-US" dirty="0"/>
          </a:p>
          <a:p>
            <a:endParaRPr lang="en-US" dirty="0"/>
          </a:p>
          <a:p>
            <a:endParaRPr lang="en-US" dirty="0"/>
          </a:p>
          <a:p>
            <a:endParaRPr lang="en-US" dirty="0"/>
          </a:p>
          <a:p>
            <a:endParaRPr lang="en-US" dirty="0"/>
          </a:p>
          <a:p>
            <a:endParaRPr lang="en-US" dirty="0"/>
          </a:p>
          <a:p>
            <a:pPr lvl="1"/>
            <a:endParaRPr lang="en-US" dirty="0"/>
          </a:p>
          <a:p>
            <a:pPr lvl="3"/>
            <a:endParaRPr lang="en-US" dirty="0"/>
          </a:p>
          <a:p>
            <a:endParaRPr lang="en-US" dirty="0"/>
          </a:p>
        </p:txBody>
      </p:sp>
      <p:pic>
        <p:nvPicPr>
          <p:cNvPr id="4" name="Picture 3">
            <a:extLst>
              <a:ext uri="{FF2B5EF4-FFF2-40B4-BE49-F238E27FC236}">
                <a16:creationId xmlns:a16="http://schemas.microsoft.com/office/drawing/2014/main" id="{E3771D35-4C57-3749-9E65-C3B5D44B4853}"/>
              </a:ext>
            </a:extLst>
          </p:cNvPr>
          <p:cNvPicPr>
            <a:picLocks noChangeAspect="1"/>
          </p:cNvPicPr>
          <p:nvPr/>
        </p:nvPicPr>
        <p:blipFill>
          <a:blip r:embed="rId2"/>
          <a:stretch>
            <a:fillRect/>
          </a:stretch>
        </p:blipFill>
        <p:spPr>
          <a:xfrm>
            <a:off x="755576" y="2757264"/>
            <a:ext cx="8140700" cy="3048000"/>
          </a:xfrm>
          <a:prstGeom prst="rect">
            <a:avLst/>
          </a:prstGeom>
        </p:spPr>
      </p:pic>
    </p:spTree>
    <p:extLst>
      <p:ext uri="{BB962C8B-B14F-4D97-AF65-F5344CB8AC3E}">
        <p14:creationId xmlns:p14="http://schemas.microsoft.com/office/powerpoint/2010/main" val="31669084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4" name="Title 1"/>
          <p:cNvSpPr txBox="1">
            <a:spLocks/>
          </p:cNvSpPr>
          <p:nvPr/>
        </p:nvSpPr>
        <p:spPr bwMode="auto">
          <a:xfrm>
            <a:off x="395536" y="2911028"/>
            <a:ext cx="8496944"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Conclusions and Summary</a:t>
            </a:r>
          </a:p>
        </p:txBody>
      </p:sp>
    </p:spTree>
    <p:extLst>
      <p:ext uri="{BB962C8B-B14F-4D97-AF65-F5344CB8AC3E}">
        <p14:creationId xmlns:p14="http://schemas.microsoft.com/office/powerpoint/2010/main" val="16510316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conclusions</a:t>
            </a:r>
          </a:p>
        </p:txBody>
      </p:sp>
      <p:sp>
        <p:nvSpPr>
          <p:cNvPr id="3" name="Content Placeholder 2"/>
          <p:cNvSpPr>
            <a:spLocks noGrp="1"/>
          </p:cNvSpPr>
          <p:nvPr>
            <p:ph idx="1"/>
          </p:nvPr>
        </p:nvSpPr>
        <p:spPr/>
        <p:txBody>
          <a:bodyPr/>
          <a:lstStyle/>
          <a:p>
            <a:r>
              <a:rPr lang="en-US" b="1" dirty="0"/>
              <a:t>Nonlinear eﬀects </a:t>
            </a:r>
            <a:r>
              <a:rPr lang="en-US" dirty="0"/>
              <a:t>can </a:t>
            </a:r>
            <a:r>
              <a:rPr lang="en-US" b="1" dirty="0"/>
              <a:t>limit</a:t>
            </a:r>
            <a:r>
              <a:rPr lang="en-US" dirty="0"/>
              <a:t> the </a:t>
            </a:r>
            <a:r>
              <a:rPr lang="en-US" b="1" dirty="0"/>
              <a:t>performance</a:t>
            </a:r>
            <a:r>
              <a:rPr lang="en-US" dirty="0"/>
              <a:t> of an accelerator system</a:t>
            </a:r>
          </a:p>
          <a:p>
            <a:r>
              <a:rPr lang="en-US" dirty="0"/>
              <a:t>Sometimes the </a:t>
            </a:r>
            <a:r>
              <a:rPr lang="en-US" b="1" dirty="0"/>
              <a:t>eﬀects</a:t>
            </a:r>
            <a:r>
              <a:rPr lang="en-US" dirty="0"/>
              <a:t> are </a:t>
            </a:r>
            <a:r>
              <a:rPr lang="en-US" b="1" dirty="0"/>
              <a:t>small enough </a:t>
            </a:r>
            <a:r>
              <a:rPr lang="en-US" dirty="0"/>
              <a:t>that they can be </a:t>
            </a:r>
            <a:r>
              <a:rPr lang="en-US" b="1" dirty="0"/>
              <a:t>ignored</a:t>
            </a:r>
          </a:p>
          <a:p>
            <a:r>
              <a:rPr lang="en-US" dirty="0"/>
              <a:t>In many cases, a </a:t>
            </a:r>
            <a:r>
              <a:rPr lang="en-US" b="1" dirty="0"/>
              <a:t>system designed without </a:t>
            </a:r>
            <a:r>
              <a:rPr lang="en-US" dirty="0"/>
              <a:t>taking account of </a:t>
            </a:r>
            <a:r>
              <a:rPr lang="en-US" b="1" dirty="0"/>
              <a:t>nonlinearities</a:t>
            </a:r>
            <a:r>
              <a:rPr lang="en-US" dirty="0"/>
              <a:t> will </a:t>
            </a:r>
            <a:r>
              <a:rPr lang="en-US" b="1" dirty="0"/>
              <a:t>not achieve</a:t>
            </a:r>
            <a:r>
              <a:rPr lang="en-US" dirty="0"/>
              <a:t> the speciﬁed </a:t>
            </a:r>
            <a:r>
              <a:rPr lang="en-US" b="1" dirty="0"/>
              <a:t>performance</a:t>
            </a:r>
          </a:p>
          <a:p>
            <a:r>
              <a:rPr lang="en-US" dirty="0"/>
              <a:t>If we </a:t>
            </a:r>
            <a:r>
              <a:rPr lang="en-US" dirty="0" err="1"/>
              <a:t>analyse</a:t>
            </a:r>
            <a:r>
              <a:rPr lang="en-US" dirty="0"/>
              <a:t> and understand the </a:t>
            </a:r>
            <a:r>
              <a:rPr lang="en-US" b="1" dirty="0"/>
              <a:t>nonlinear</a:t>
            </a:r>
            <a:r>
              <a:rPr lang="en-US" dirty="0"/>
              <a:t> </a:t>
            </a:r>
            <a:r>
              <a:rPr lang="en-US" b="1" dirty="0" err="1"/>
              <a:t>behaviour</a:t>
            </a:r>
            <a:r>
              <a:rPr lang="en-US" dirty="0"/>
              <a:t> of a system, then, we may be able to devise means of </a:t>
            </a:r>
            <a:r>
              <a:rPr lang="en-US" b="1" dirty="0"/>
              <a:t>compensating</a:t>
            </a:r>
            <a:r>
              <a:rPr lang="en-US" dirty="0"/>
              <a:t> any adverse eﬀects</a:t>
            </a:r>
          </a:p>
          <a:p>
            <a:endParaRPr lang="en-US" dirty="0"/>
          </a:p>
        </p:txBody>
      </p:sp>
    </p:spTree>
    <p:extLst>
      <p:ext uri="{BB962C8B-B14F-4D97-AF65-F5344CB8AC3E}">
        <p14:creationId xmlns:p14="http://schemas.microsoft.com/office/powerpoint/2010/main" val="35577206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p:txBody>
          <a:bodyPr/>
          <a:lstStyle/>
          <a:p>
            <a:r>
              <a:rPr lang="en-US" b="1" dirty="0"/>
              <a:t>Nonlinear eﬀects </a:t>
            </a:r>
            <a:r>
              <a:rPr lang="en-US" dirty="0"/>
              <a:t>can arise from a number of </a:t>
            </a:r>
            <a:r>
              <a:rPr lang="en-US" b="1" dirty="0"/>
              <a:t>sources</a:t>
            </a:r>
            <a:r>
              <a:rPr lang="en-US" dirty="0"/>
              <a:t> in accelerators, including stray ﬁelds, higher-order multipole components in magnets, space-charge, ...</a:t>
            </a:r>
          </a:p>
          <a:p>
            <a:r>
              <a:rPr lang="en-US" dirty="0"/>
              <a:t>The </a:t>
            </a:r>
            <a:r>
              <a:rPr lang="en-US" b="1" dirty="0"/>
              <a:t>transfer map </a:t>
            </a:r>
            <a:r>
              <a:rPr lang="en-US" dirty="0"/>
              <a:t>for a nonlinear element (such as a sextupole) may be represented as a </a:t>
            </a:r>
            <a:r>
              <a:rPr lang="en-US" b="1" dirty="0"/>
              <a:t>power series </a:t>
            </a:r>
            <a:r>
              <a:rPr lang="en-US" dirty="0"/>
              <a:t>in the initial values of the phase space variables</a:t>
            </a:r>
          </a:p>
          <a:p>
            <a:r>
              <a:rPr lang="en-US" dirty="0"/>
              <a:t>The eﬀects of </a:t>
            </a:r>
            <a:r>
              <a:rPr lang="en-US" b="1" dirty="0"/>
              <a:t>nonlinearities</a:t>
            </a:r>
            <a:r>
              <a:rPr lang="en-US" dirty="0"/>
              <a:t> in accelerator systems vary widely, depending on the </a:t>
            </a:r>
            <a:r>
              <a:rPr lang="en-US" b="1" dirty="0"/>
              <a:t>type of system </a:t>
            </a:r>
            <a:r>
              <a:rPr lang="en-US" dirty="0"/>
              <a:t>in which they occur (e.g. a periodic accelerator)</a:t>
            </a:r>
          </a:p>
          <a:p>
            <a:r>
              <a:rPr lang="en-US" dirty="0"/>
              <a:t>In some cases, </a:t>
            </a:r>
            <a:r>
              <a:rPr lang="en-US" b="1" dirty="0"/>
              <a:t>nonlinear eﬀects </a:t>
            </a:r>
            <a:r>
              <a:rPr lang="en-US" dirty="0"/>
              <a:t>can limit the </a:t>
            </a:r>
            <a:r>
              <a:rPr lang="en-US" b="1" dirty="0"/>
              <a:t>performance</a:t>
            </a:r>
            <a:r>
              <a:rPr lang="en-US" dirty="0"/>
              <a:t> of an accelerator system. In such cases, it is important to take nonlinearities into account in the </a:t>
            </a:r>
            <a:r>
              <a:rPr lang="en-US" b="1" dirty="0"/>
              <a:t>design</a:t>
            </a:r>
            <a:r>
              <a:rPr lang="en-US" dirty="0"/>
              <a:t> of the system</a:t>
            </a:r>
          </a:p>
          <a:p>
            <a:endParaRPr lang="en-US" dirty="0"/>
          </a:p>
        </p:txBody>
      </p:sp>
    </p:spTree>
    <p:extLst>
      <p:ext uri="{BB962C8B-B14F-4D97-AF65-F5344CB8AC3E}">
        <p14:creationId xmlns:p14="http://schemas.microsoft.com/office/powerpoint/2010/main" val="14334499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4" name="Title 1"/>
          <p:cNvSpPr txBox="1">
            <a:spLocks/>
          </p:cNvSpPr>
          <p:nvPr/>
        </p:nvSpPr>
        <p:spPr bwMode="auto">
          <a:xfrm>
            <a:off x="395536" y="2911028"/>
            <a:ext cx="8496944"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BACK UP</a:t>
            </a:r>
          </a:p>
        </p:txBody>
      </p:sp>
    </p:spTree>
    <p:extLst>
      <p:ext uri="{BB962C8B-B14F-4D97-AF65-F5344CB8AC3E}">
        <p14:creationId xmlns:p14="http://schemas.microsoft.com/office/powerpoint/2010/main" val="11125232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4" name="Title 1"/>
          <p:cNvSpPr txBox="1">
            <a:spLocks/>
          </p:cNvSpPr>
          <p:nvPr/>
        </p:nvSpPr>
        <p:spPr bwMode="auto">
          <a:xfrm>
            <a:off x="395536" y="2911028"/>
            <a:ext cx="8496944" cy="661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Nonlinear eﬀects in </a:t>
            </a:r>
            <a:br>
              <a:rPr lang="en-US" sz="4800" dirty="0">
                <a:solidFill>
                  <a:schemeClr val="tx1"/>
                </a:solidFill>
                <a:ea typeface="ＭＳ Ｐゴシック" charset="0"/>
              </a:rPr>
            </a:br>
            <a:r>
              <a:rPr lang="en-US" sz="4800" dirty="0">
                <a:solidFill>
                  <a:schemeClr val="tx1"/>
                </a:solidFill>
                <a:ea typeface="ＭＳ Ｐゴシック" charset="0"/>
              </a:rPr>
              <a:t>a bunch compressor</a:t>
            </a:r>
          </a:p>
        </p:txBody>
      </p:sp>
    </p:spTree>
    <p:extLst>
      <p:ext uri="{BB962C8B-B14F-4D97-AF65-F5344CB8AC3E}">
        <p14:creationId xmlns:p14="http://schemas.microsoft.com/office/powerpoint/2010/main" val="37349746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Bunch compressors</a:t>
            </a:r>
          </a:p>
        </p:txBody>
      </p:sp>
      <p:sp>
        <p:nvSpPr>
          <p:cNvPr id="3" name="Content Placeholder 2"/>
          <p:cNvSpPr>
            <a:spLocks noGrp="1"/>
          </p:cNvSpPr>
          <p:nvPr>
            <p:ph idx="1"/>
          </p:nvPr>
        </p:nvSpPr>
        <p:spPr/>
        <p:txBody>
          <a:bodyPr/>
          <a:lstStyle/>
          <a:p>
            <a:r>
              <a:rPr lang="en-US" dirty="0"/>
              <a:t>A </a:t>
            </a:r>
            <a:r>
              <a:rPr lang="en-US" b="1" dirty="0"/>
              <a:t>bunch compressor </a:t>
            </a:r>
            <a:r>
              <a:rPr lang="en-US" dirty="0"/>
              <a:t>reduces the </a:t>
            </a:r>
            <a:r>
              <a:rPr lang="en-US" b="1" dirty="0"/>
              <a:t>length</a:t>
            </a:r>
            <a:r>
              <a:rPr lang="en-US" dirty="0"/>
              <a:t> of a bunch, by performing a </a:t>
            </a:r>
            <a:r>
              <a:rPr lang="en-US" b="1" dirty="0"/>
              <a:t>rotation</a:t>
            </a:r>
            <a:r>
              <a:rPr lang="en-US" dirty="0"/>
              <a:t> in longitudinal phase space</a:t>
            </a:r>
          </a:p>
          <a:p>
            <a:r>
              <a:rPr lang="en-US" dirty="0"/>
              <a:t>Bunch compressors are used, for example, in </a:t>
            </a:r>
            <a:r>
              <a:rPr lang="en-US" b="1" dirty="0"/>
              <a:t>free electron lasers</a:t>
            </a:r>
            <a:r>
              <a:rPr lang="en-US" dirty="0"/>
              <a:t> to increase the peak current</a:t>
            </a:r>
          </a:p>
          <a:p>
            <a:endParaRPr lang="en-US" dirty="0"/>
          </a:p>
        </p:txBody>
      </p:sp>
      <p:pic>
        <p:nvPicPr>
          <p:cNvPr id="4" name="Picture 3">
            <a:extLst>
              <a:ext uri="{FF2B5EF4-FFF2-40B4-BE49-F238E27FC236}">
                <a16:creationId xmlns:a16="http://schemas.microsoft.com/office/drawing/2014/main" id="{3DB84F6C-76D1-4945-A81B-7DC7324604FB}"/>
              </a:ext>
            </a:extLst>
          </p:cNvPr>
          <p:cNvPicPr>
            <a:picLocks noChangeAspect="1"/>
          </p:cNvPicPr>
          <p:nvPr/>
        </p:nvPicPr>
        <p:blipFill>
          <a:blip r:embed="rId2"/>
          <a:stretch>
            <a:fillRect/>
          </a:stretch>
        </p:blipFill>
        <p:spPr>
          <a:xfrm>
            <a:off x="1187624" y="2348880"/>
            <a:ext cx="6495128" cy="4269324"/>
          </a:xfrm>
          <a:prstGeom prst="rect">
            <a:avLst/>
          </a:prstGeom>
        </p:spPr>
      </p:pic>
    </p:spTree>
    <p:extLst>
      <p:ext uri="{BB962C8B-B14F-4D97-AF65-F5344CB8AC3E}">
        <p14:creationId xmlns:p14="http://schemas.microsoft.com/office/powerpoint/2010/main" val="38301507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Bunch compressors</a:t>
            </a:r>
          </a:p>
        </p:txBody>
      </p:sp>
      <p:sp>
        <p:nvSpPr>
          <p:cNvPr id="3" name="Content Placeholder 2"/>
          <p:cNvSpPr>
            <a:spLocks noGrp="1"/>
          </p:cNvSpPr>
          <p:nvPr>
            <p:ph idx="1"/>
          </p:nvPr>
        </p:nvSpPr>
        <p:spPr/>
        <p:txBody>
          <a:bodyPr/>
          <a:lstStyle/>
          <a:p>
            <a:r>
              <a:rPr lang="en-US" dirty="0"/>
              <a:t>The </a:t>
            </a:r>
            <a:r>
              <a:rPr lang="en-US" b="1" dirty="0"/>
              <a:t>RF cavity </a:t>
            </a:r>
            <a:r>
              <a:rPr lang="en-US" dirty="0"/>
              <a:t>is designed to “chirp” the bunch, i.e. to provide a </a:t>
            </a:r>
            <a:r>
              <a:rPr lang="en-US" b="1" dirty="0"/>
              <a:t>change</a:t>
            </a:r>
            <a:r>
              <a:rPr lang="en-US" dirty="0"/>
              <a:t> in </a:t>
            </a:r>
            <a:r>
              <a:rPr lang="en-US" b="1" dirty="0"/>
              <a:t>energy</a:t>
            </a:r>
            <a:r>
              <a:rPr lang="en-US" dirty="0"/>
              <a:t> </a:t>
            </a:r>
            <a:r>
              <a:rPr lang="en-US" b="1" dirty="0"/>
              <a:t>deviation</a:t>
            </a:r>
            <a:r>
              <a:rPr lang="en-US" dirty="0"/>
              <a:t> as a function of </a:t>
            </a:r>
            <a:r>
              <a:rPr lang="en-US" b="1" dirty="0"/>
              <a:t>longitudinal position</a:t>
            </a:r>
            <a:r>
              <a:rPr lang="en-US" dirty="0"/>
              <a:t>         </a:t>
            </a:r>
            <a:br>
              <a:rPr lang="en-US" dirty="0"/>
            </a:br>
            <a:r>
              <a:rPr lang="en-US" dirty="0"/>
              <a:t>    within the bunch</a:t>
            </a:r>
          </a:p>
          <a:p>
            <a:r>
              <a:rPr lang="en-US" dirty="0"/>
              <a:t>The </a:t>
            </a:r>
            <a:r>
              <a:rPr lang="en-US" b="1" dirty="0"/>
              <a:t>energy deviation</a:t>
            </a:r>
            <a:r>
              <a:rPr lang="en-US" dirty="0"/>
              <a:t>    of a particle with energy      from a reference energy       is deﬁned as:</a:t>
            </a:r>
          </a:p>
          <a:p>
            <a:endParaRPr lang="en-US" dirty="0"/>
          </a:p>
          <a:p>
            <a:endParaRPr lang="en-US" dirty="0"/>
          </a:p>
          <a:p>
            <a:endParaRPr lang="en-US" dirty="0"/>
          </a:p>
          <a:p>
            <a:r>
              <a:rPr lang="en-US" dirty="0"/>
              <a:t>The </a:t>
            </a:r>
            <a:r>
              <a:rPr lang="en-US" b="1" dirty="0"/>
              <a:t>transfer map </a:t>
            </a:r>
            <a:r>
              <a:rPr lang="en-US" dirty="0"/>
              <a:t>for the </a:t>
            </a:r>
            <a:r>
              <a:rPr lang="en-US" b="1" dirty="0"/>
              <a:t>RF cavity </a:t>
            </a:r>
            <a:r>
              <a:rPr lang="en-US" dirty="0"/>
              <a:t>in the bunch compressor with voltage     and frequency       is:</a:t>
            </a:r>
          </a:p>
          <a:p>
            <a:endParaRPr lang="en-US" dirty="0"/>
          </a:p>
          <a:p>
            <a:endParaRPr lang="en-US" dirty="0"/>
          </a:p>
          <a:p>
            <a:pPr marL="0" indent="0">
              <a:buNone/>
            </a:pPr>
            <a:endParaRPr lang="en-US" dirty="0"/>
          </a:p>
          <a:p>
            <a:endParaRPr lang="en-US" dirty="0"/>
          </a:p>
        </p:txBody>
      </p:sp>
      <p:pic>
        <p:nvPicPr>
          <p:cNvPr id="4" name="Picture 3">
            <a:extLst>
              <a:ext uri="{FF2B5EF4-FFF2-40B4-BE49-F238E27FC236}">
                <a16:creationId xmlns:a16="http://schemas.microsoft.com/office/drawing/2014/main" id="{7DED97FD-63B0-D24F-9BD7-3E11F2CBE09E}"/>
              </a:ext>
            </a:extLst>
          </p:cNvPr>
          <p:cNvPicPr>
            <a:picLocks noChangeAspect="1"/>
          </p:cNvPicPr>
          <p:nvPr/>
        </p:nvPicPr>
        <p:blipFill>
          <a:blip r:embed="rId2"/>
          <a:stretch>
            <a:fillRect/>
          </a:stretch>
        </p:blipFill>
        <p:spPr>
          <a:xfrm>
            <a:off x="915360" y="1723761"/>
            <a:ext cx="154074" cy="173334"/>
          </a:xfrm>
          <a:prstGeom prst="rect">
            <a:avLst/>
          </a:prstGeom>
        </p:spPr>
      </p:pic>
      <p:pic>
        <p:nvPicPr>
          <p:cNvPr id="5" name="Picture 4">
            <a:extLst>
              <a:ext uri="{FF2B5EF4-FFF2-40B4-BE49-F238E27FC236}">
                <a16:creationId xmlns:a16="http://schemas.microsoft.com/office/drawing/2014/main" id="{A3B36026-BD21-9B41-8BD1-FBB6E53EF166}"/>
              </a:ext>
            </a:extLst>
          </p:cNvPr>
          <p:cNvPicPr>
            <a:picLocks noChangeAspect="1"/>
          </p:cNvPicPr>
          <p:nvPr/>
        </p:nvPicPr>
        <p:blipFill>
          <a:blip r:embed="rId3"/>
          <a:stretch>
            <a:fillRect/>
          </a:stretch>
        </p:blipFill>
        <p:spPr>
          <a:xfrm>
            <a:off x="3501495" y="2027187"/>
            <a:ext cx="155077" cy="252000"/>
          </a:xfrm>
          <a:prstGeom prst="rect">
            <a:avLst/>
          </a:prstGeom>
        </p:spPr>
      </p:pic>
      <p:pic>
        <p:nvPicPr>
          <p:cNvPr id="6" name="Picture 5">
            <a:extLst>
              <a:ext uri="{FF2B5EF4-FFF2-40B4-BE49-F238E27FC236}">
                <a16:creationId xmlns:a16="http://schemas.microsoft.com/office/drawing/2014/main" id="{0414872D-F303-BB48-B88D-EA8A2D52B63F}"/>
              </a:ext>
            </a:extLst>
          </p:cNvPr>
          <p:cNvPicPr>
            <a:picLocks noChangeAspect="1"/>
          </p:cNvPicPr>
          <p:nvPr/>
        </p:nvPicPr>
        <p:blipFill>
          <a:blip r:embed="rId4"/>
          <a:stretch>
            <a:fillRect/>
          </a:stretch>
        </p:blipFill>
        <p:spPr>
          <a:xfrm>
            <a:off x="6503150" y="2059077"/>
            <a:ext cx="229090" cy="212120"/>
          </a:xfrm>
          <a:prstGeom prst="rect">
            <a:avLst/>
          </a:prstGeom>
        </p:spPr>
      </p:pic>
      <p:pic>
        <p:nvPicPr>
          <p:cNvPr id="7" name="Picture 6">
            <a:extLst>
              <a:ext uri="{FF2B5EF4-FFF2-40B4-BE49-F238E27FC236}">
                <a16:creationId xmlns:a16="http://schemas.microsoft.com/office/drawing/2014/main" id="{5A1ACCA0-F39A-7645-9B9D-2424F555EBC2}"/>
              </a:ext>
            </a:extLst>
          </p:cNvPr>
          <p:cNvPicPr>
            <a:picLocks noChangeAspect="1"/>
          </p:cNvPicPr>
          <p:nvPr/>
        </p:nvPicPr>
        <p:blipFill>
          <a:blip r:embed="rId5"/>
          <a:stretch>
            <a:fillRect/>
          </a:stretch>
        </p:blipFill>
        <p:spPr>
          <a:xfrm>
            <a:off x="1771385" y="2371971"/>
            <a:ext cx="324000" cy="257538"/>
          </a:xfrm>
          <a:prstGeom prst="rect">
            <a:avLst/>
          </a:prstGeom>
        </p:spPr>
      </p:pic>
      <p:pic>
        <p:nvPicPr>
          <p:cNvPr id="8" name="Picture 7">
            <a:extLst>
              <a:ext uri="{FF2B5EF4-FFF2-40B4-BE49-F238E27FC236}">
                <a16:creationId xmlns:a16="http://schemas.microsoft.com/office/drawing/2014/main" id="{EFE178C4-4E38-6040-AB82-FF1A8B0FD68C}"/>
              </a:ext>
            </a:extLst>
          </p:cNvPr>
          <p:cNvPicPr>
            <a:picLocks noChangeAspect="1"/>
          </p:cNvPicPr>
          <p:nvPr/>
        </p:nvPicPr>
        <p:blipFill>
          <a:blip r:embed="rId6"/>
          <a:stretch>
            <a:fillRect/>
          </a:stretch>
        </p:blipFill>
        <p:spPr>
          <a:xfrm>
            <a:off x="2485466" y="4806870"/>
            <a:ext cx="3809907" cy="1070402"/>
          </a:xfrm>
          <a:prstGeom prst="rect">
            <a:avLst/>
          </a:prstGeom>
        </p:spPr>
      </p:pic>
      <p:pic>
        <p:nvPicPr>
          <p:cNvPr id="9" name="Picture 8">
            <a:extLst>
              <a:ext uri="{FF2B5EF4-FFF2-40B4-BE49-F238E27FC236}">
                <a16:creationId xmlns:a16="http://schemas.microsoft.com/office/drawing/2014/main" id="{024C2B5F-25A8-BA46-AB80-12758006FAA8}"/>
              </a:ext>
            </a:extLst>
          </p:cNvPr>
          <p:cNvPicPr>
            <a:picLocks noChangeAspect="1"/>
          </p:cNvPicPr>
          <p:nvPr/>
        </p:nvPicPr>
        <p:blipFill>
          <a:blip r:embed="rId7"/>
          <a:stretch>
            <a:fillRect/>
          </a:stretch>
        </p:blipFill>
        <p:spPr>
          <a:xfrm>
            <a:off x="1798762" y="4206006"/>
            <a:ext cx="227606" cy="219175"/>
          </a:xfrm>
          <a:prstGeom prst="rect">
            <a:avLst/>
          </a:prstGeom>
        </p:spPr>
      </p:pic>
      <p:pic>
        <p:nvPicPr>
          <p:cNvPr id="10" name="Picture 9">
            <a:extLst>
              <a:ext uri="{FF2B5EF4-FFF2-40B4-BE49-F238E27FC236}">
                <a16:creationId xmlns:a16="http://schemas.microsoft.com/office/drawing/2014/main" id="{AE352215-A70C-424D-B1AE-FDD9045C4330}"/>
              </a:ext>
            </a:extLst>
          </p:cNvPr>
          <p:cNvPicPr>
            <a:picLocks noChangeAspect="1"/>
          </p:cNvPicPr>
          <p:nvPr/>
        </p:nvPicPr>
        <p:blipFill>
          <a:blip r:embed="rId8"/>
          <a:stretch>
            <a:fillRect/>
          </a:stretch>
        </p:blipFill>
        <p:spPr>
          <a:xfrm>
            <a:off x="3791609" y="4180466"/>
            <a:ext cx="317777" cy="375555"/>
          </a:xfrm>
          <a:prstGeom prst="rect">
            <a:avLst/>
          </a:prstGeom>
        </p:spPr>
      </p:pic>
      <p:pic>
        <p:nvPicPr>
          <p:cNvPr id="11" name="Picture 10">
            <a:extLst>
              <a:ext uri="{FF2B5EF4-FFF2-40B4-BE49-F238E27FC236}">
                <a16:creationId xmlns:a16="http://schemas.microsoft.com/office/drawing/2014/main" id="{033D8CB6-590D-5045-B5A5-9F6FC12FA4C8}"/>
              </a:ext>
            </a:extLst>
          </p:cNvPr>
          <p:cNvPicPr>
            <a:picLocks noChangeAspect="1"/>
          </p:cNvPicPr>
          <p:nvPr/>
        </p:nvPicPr>
        <p:blipFill>
          <a:blip r:embed="rId9"/>
          <a:stretch>
            <a:fillRect/>
          </a:stretch>
        </p:blipFill>
        <p:spPr>
          <a:xfrm>
            <a:off x="3275866" y="2776279"/>
            <a:ext cx="1607444" cy="698889"/>
          </a:xfrm>
          <a:prstGeom prst="rect">
            <a:avLst/>
          </a:prstGeom>
        </p:spPr>
      </p:pic>
    </p:spTree>
    <p:extLst>
      <p:ext uri="{BB962C8B-B14F-4D97-AF65-F5344CB8AC3E}">
        <p14:creationId xmlns:p14="http://schemas.microsoft.com/office/powerpoint/2010/main" val="22571073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Neglecting synchrotron radiation, the chicane does not change the energy of the particles. However, the </a:t>
            </a:r>
            <a:r>
              <a:rPr lang="en-US" b="1" dirty="0"/>
              <a:t>path length</a:t>
            </a:r>
            <a:r>
              <a:rPr lang="en-US" dirty="0"/>
              <a:t>     </a:t>
            </a:r>
            <a:r>
              <a:rPr lang="en-US" b="1" dirty="0"/>
              <a:t>depends</a:t>
            </a:r>
            <a:r>
              <a:rPr lang="en-US" dirty="0"/>
              <a:t> on the </a:t>
            </a:r>
            <a:r>
              <a:rPr lang="en-US" b="1" dirty="0"/>
              <a:t>energy</a:t>
            </a:r>
            <a:r>
              <a:rPr lang="en-US" dirty="0"/>
              <a:t> of the particle.</a:t>
            </a:r>
          </a:p>
          <a:p>
            <a:endParaRPr lang="en-US" dirty="0"/>
          </a:p>
          <a:p>
            <a:endParaRPr lang="en-US" dirty="0"/>
          </a:p>
          <a:p>
            <a:endParaRPr lang="en-US" dirty="0"/>
          </a:p>
          <a:p>
            <a:endParaRPr lang="en-US" dirty="0"/>
          </a:p>
          <a:p>
            <a:endParaRPr lang="en-US" dirty="0"/>
          </a:p>
          <a:p>
            <a:endParaRPr lang="en-US" dirty="0"/>
          </a:p>
          <a:p>
            <a:r>
              <a:rPr lang="en-US" dirty="0"/>
              <a:t>If we assume that the bending angle in a dipole is small:</a:t>
            </a:r>
          </a:p>
          <a:p>
            <a:endParaRPr lang="en-US" dirty="0"/>
          </a:p>
          <a:p>
            <a:endParaRPr lang="en-US" dirty="0"/>
          </a:p>
          <a:p>
            <a:r>
              <a:rPr lang="en-US" dirty="0"/>
              <a:t>The </a:t>
            </a:r>
            <a:r>
              <a:rPr lang="en-US" b="1" dirty="0"/>
              <a:t>bending angle </a:t>
            </a:r>
            <a:r>
              <a:rPr lang="en-US" dirty="0"/>
              <a:t>is a function of the </a:t>
            </a:r>
            <a:r>
              <a:rPr lang="en-US" b="1" dirty="0"/>
              <a:t>energy</a:t>
            </a:r>
            <a:r>
              <a:rPr lang="en-US" dirty="0"/>
              <a:t> of the particle:</a:t>
            </a:r>
          </a:p>
          <a:p>
            <a:endParaRPr lang="en-US" dirty="0"/>
          </a:p>
          <a:p>
            <a:endParaRPr lang="en-US" dirty="0"/>
          </a:p>
        </p:txBody>
      </p:sp>
      <p:pic>
        <p:nvPicPr>
          <p:cNvPr id="12" name="Picture 11">
            <a:extLst>
              <a:ext uri="{FF2B5EF4-FFF2-40B4-BE49-F238E27FC236}">
                <a16:creationId xmlns:a16="http://schemas.microsoft.com/office/drawing/2014/main" id="{823E334B-AEA5-F944-9865-7548BF122A54}"/>
              </a:ext>
            </a:extLst>
          </p:cNvPr>
          <p:cNvPicPr>
            <a:picLocks noChangeAspect="1"/>
          </p:cNvPicPr>
          <p:nvPr/>
        </p:nvPicPr>
        <p:blipFill>
          <a:blip r:embed="rId2"/>
          <a:stretch>
            <a:fillRect/>
          </a:stretch>
        </p:blipFill>
        <p:spPr>
          <a:xfrm>
            <a:off x="3490195" y="4691826"/>
            <a:ext cx="1945900" cy="626362"/>
          </a:xfrm>
          <a:prstGeom prst="rect">
            <a:avLst/>
          </a:prstGeom>
        </p:spPr>
      </p:pic>
      <p:pic>
        <p:nvPicPr>
          <p:cNvPr id="13" name="Picture 12">
            <a:extLst>
              <a:ext uri="{FF2B5EF4-FFF2-40B4-BE49-F238E27FC236}">
                <a16:creationId xmlns:a16="http://schemas.microsoft.com/office/drawing/2014/main" id="{C45431CF-9FA6-2245-9B9C-3EA1B7DEE1B4}"/>
              </a:ext>
            </a:extLst>
          </p:cNvPr>
          <p:cNvPicPr>
            <a:picLocks noChangeAspect="1"/>
          </p:cNvPicPr>
          <p:nvPr/>
        </p:nvPicPr>
        <p:blipFill>
          <a:blip r:embed="rId3"/>
          <a:stretch>
            <a:fillRect/>
          </a:stretch>
        </p:blipFill>
        <p:spPr>
          <a:xfrm>
            <a:off x="3861761" y="5824217"/>
            <a:ext cx="1296144" cy="678518"/>
          </a:xfrm>
          <a:prstGeom prst="rect">
            <a:avLst/>
          </a:prstGeom>
        </p:spPr>
      </p:pic>
      <p:pic>
        <p:nvPicPr>
          <p:cNvPr id="14" name="Picture 13">
            <a:extLst>
              <a:ext uri="{FF2B5EF4-FFF2-40B4-BE49-F238E27FC236}">
                <a16:creationId xmlns:a16="http://schemas.microsoft.com/office/drawing/2014/main" id="{853A49BA-254C-7C42-B642-2BA2B68E9D44}"/>
              </a:ext>
            </a:extLst>
          </p:cNvPr>
          <p:cNvPicPr>
            <a:picLocks noChangeAspect="1"/>
          </p:cNvPicPr>
          <p:nvPr/>
        </p:nvPicPr>
        <p:blipFill>
          <a:blip r:embed="rId4"/>
          <a:stretch>
            <a:fillRect/>
          </a:stretch>
        </p:blipFill>
        <p:spPr>
          <a:xfrm>
            <a:off x="1403648" y="1955993"/>
            <a:ext cx="5688632" cy="2122463"/>
          </a:xfrm>
          <a:prstGeom prst="rect">
            <a:avLst/>
          </a:prstGeom>
        </p:spPr>
      </p:pic>
      <p:pic>
        <p:nvPicPr>
          <p:cNvPr id="15" name="Picture 14">
            <a:extLst>
              <a:ext uri="{FF2B5EF4-FFF2-40B4-BE49-F238E27FC236}">
                <a16:creationId xmlns:a16="http://schemas.microsoft.com/office/drawing/2014/main" id="{43618C8B-5AD8-154F-8B02-BD70DAB0323C}"/>
              </a:ext>
            </a:extLst>
          </p:cNvPr>
          <p:cNvPicPr>
            <a:picLocks noChangeAspect="1"/>
          </p:cNvPicPr>
          <p:nvPr/>
        </p:nvPicPr>
        <p:blipFill>
          <a:blip r:embed="rId5"/>
          <a:stretch>
            <a:fillRect/>
          </a:stretch>
        </p:blipFill>
        <p:spPr>
          <a:xfrm>
            <a:off x="6560171" y="1382034"/>
            <a:ext cx="179301" cy="203750"/>
          </a:xfrm>
          <a:prstGeom prst="rect">
            <a:avLst/>
          </a:prstGeom>
        </p:spPr>
      </p:pic>
    </p:spTree>
    <p:extLst>
      <p:ext uri="{BB962C8B-B14F-4D97-AF65-F5344CB8AC3E}">
        <p14:creationId xmlns:p14="http://schemas.microsoft.com/office/powerpoint/2010/main" val="2393919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of the 1</a:t>
            </a:r>
            <a:r>
              <a:rPr lang="en-US" baseline="30000" dirty="0"/>
              <a:t>st</a:t>
            </a:r>
            <a:r>
              <a:rPr lang="en-US" dirty="0"/>
              <a:t> Lecture</a:t>
            </a:r>
          </a:p>
        </p:txBody>
      </p:sp>
      <p:sp>
        <p:nvSpPr>
          <p:cNvPr id="3" name="Content Placeholder 2"/>
          <p:cNvSpPr>
            <a:spLocks noGrp="1"/>
          </p:cNvSpPr>
          <p:nvPr>
            <p:ph idx="1"/>
          </p:nvPr>
        </p:nvSpPr>
        <p:spPr/>
        <p:txBody>
          <a:bodyPr/>
          <a:lstStyle/>
          <a:p>
            <a:pPr>
              <a:defRPr/>
            </a:pPr>
            <a:r>
              <a:rPr lang="en-US" dirty="0"/>
              <a:t>Provide an introduction to some of the </a:t>
            </a:r>
            <a:r>
              <a:rPr lang="en-US" b="1" dirty="0"/>
              <a:t>key concepts</a:t>
            </a:r>
            <a:r>
              <a:rPr lang="en-US" dirty="0"/>
              <a:t> of nonlinear dynamics in particle accelerators</a:t>
            </a:r>
          </a:p>
          <a:p>
            <a:pPr>
              <a:defRPr/>
            </a:pPr>
            <a:r>
              <a:rPr lang="en-US" dirty="0"/>
              <a:t>Describe some of the </a:t>
            </a:r>
            <a:r>
              <a:rPr lang="en-US" b="1" dirty="0"/>
              <a:t>sources</a:t>
            </a:r>
            <a:r>
              <a:rPr lang="en-US" dirty="0"/>
              <a:t> of nonlinearities</a:t>
            </a:r>
          </a:p>
          <a:p>
            <a:pPr>
              <a:defRPr/>
            </a:pPr>
            <a:r>
              <a:rPr lang="en-US" dirty="0"/>
              <a:t>Outline some of the </a:t>
            </a:r>
            <a:r>
              <a:rPr lang="en-US" b="1" dirty="0"/>
              <a:t>tools</a:t>
            </a:r>
            <a:r>
              <a:rPr lang="en-US" dirty="0"/>
              <a:t> used for modelling </a:t>
            </a:r>
          </a:p>
          <a:p>
            <a:pPr>
              <a:defRPr/>
            </a:pPr>
            <a:r>
              <a:rPr lang="en-US" dirty="0"/>
              <a:t>Explain the signiﬁcance and potential </a:t>
            </a:r>
            <a:r>
              <a:rPr lang="en-US" b="1" dirty="0"/>
              <a:t>impact</a:t>
            </a:r>
            <a:r>
              <a:rPr lang="en-US" dirty="0"/>
              <a:t> of nonlinear dynamics in some accelerator systems</a:t>
            </a:r>
          </a:p>
          <a:p>
            <a:endParaRPr lang="en-US" dirty="0"/>
          </a:p>
        </p:txBody>
      </p:sp>
    </p:spTree>
    <p:extLst>
      <p:ext uri="{BB962C8B-B14F-4D97-AF65-F5344CB8AC3E}">
        <p14:creationId xmlns:p14="http://schemas.microsoft.com/office/powerpoint/2010/main" val="17557138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0"/>
            <a:ext cx="7056784" cy="685800"/>
          </a:xfrm>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The </a:t>
            </a:r>
            <a:r>
              <a:rPr lang="en-US" b="1" dirty="0"/>
              <a:t>change</a:t>
            </a:r>
            <a:r>
              <a:rPr lang="en-US" dirty="0"/>
              <a:t> in the co-ordinate     is the </a:t>
            </a:r>
            <a:r>
              <a:rPr lang="en-US" b="1" dirty="0"/>
              <a:t>diﬀerence</a:t>
            </a:r>
            <a:r>
              <a:rPr lang="en-US" dirty="0"/>
              <a:t> between the </a:t>
            </a:r>
            <a:r>
              <a:rPr lang="en-US" b="1" dirty="0"/>
              <a:t>nominal</a:t>
            </a:r>
            <a:r>
              <a:rPr lang="en-US" dirty="0"/>
              <a:t> path length, and the length of the path actually taken by the particle</a:t>
            </a:r>
          </a:p>
          <a:p>
            <a:r>
              <a:rPr lang="en-US" dirty="0"/>
              <a:t>Hence, the </a:t>
            </a:r>
            <a:r>
              <a:rPr lang="en-US" b="1" dirty="0"/>
              <a:t>chicane transfer map </a:t>
            </a:r>
            <a:r>
              <a:rPr lang="en-US" dirty="0"/>
              <a:t>can be written:</a:t>
            </a:r>
            <a:br>
              <a:rPr lang="en-US" dirty="0"/>
            </a:br>
            <a:br>
              <a:rPr lang="en-US" dirty="0"/>
            </a:br>
            <a:br>
              <a:rPr lang="en-US" dirty="0"/>
            </a:br>
            <a:br>
              <a:rPr lang="en-US" dirty="0"/>
            </a:br>
            <a:br>
              <a:rPr lang="en-US" sz="1400" dirty="0"/>
            </a:br>
            <a:br>
              <a:rPr lang="en-US" dirty="0"/>
            </a:br>
            <a:r>
              <a:rPr lang="en-US" dirty="0"/>
              <a:t>where     is the nominal bending angle of each dipole in the chicane, and  	      is given by </a:t>
            </a:r>
          </a:p>
          <a:p>
            <a:endParaRPr lang="en-US" dirty="0"/>
          </a:p>
          <a:p>
            <a:endParaRPr lang="en-US" dirty="0"/>
          </a:p>
          <a:p>
            <a:r>
              <a:rPr lang="en-US" dirty="0"/>
              <a:t>Clearly, the </a:t>
            </a:r>
            <a:r>
              <a:rPr lang="en-US" b="1" dirty="0"/>
              <a:t>complete transfer map </a:t>
            </a:r>
            <a:r>
              <a:rPr lang="en-US" dirty="0"/>
              <a:t>for the bunch compressor is </a:t>
            </a:r>
            <a:r>
              <a:rPr lang="en-US" b="1" dirty="0"/>
              <a:t>nonlinear</a:t>
            </a:r>
            <a:r>
              <a:rPr lang="en-US" dirty="0"/>
              <a:t>, but how important are the nonlinear terms?</a:t>
            </a:r>
          </a:p>
          <a:p>
            <a:endParaRPr lang="en-US" dirty="0"/>
          </a:p>
          <a:p>
            <a:endParaRPr lang="en-US" dirty="0"/>
          </a:p>
          <a:p>
            <a:endParaRPr lang="en-US" dirty="0"/>
          </a:p>
        </p:txBody>
      </p:sp>
      <p:pic>
        <p:nvPicPr>
          <p:cNvPr id="8" name="Picture 7">
            <a:extLst>
              <a:ext uri="{FF2B5EF4-FFF2-40B4-BE49-F238E27FC236}">
                <a16:creationId xmlns:a16="http://schemas.microsoft.com/office/drawing/2014/main" id="{4C041C3C-4540-8040-BB69-9B597B80AAE7}"/>
              </a:ext>
            </a:extLst>
          </p:cNvPr>
          <p:cNvPicPr>
            <a:picLocks noChangeAspect="1"/>
          </p:cNvPicPr>
          <p:nvPr/>
        </p:nvPicPr>
        <p:blipFill>
          <a:blip r:embed="rId2"/>
          <a:stretch>
            <a:fillRect/>
          </a:stretch>
        </p:blipFill>
        <p:spPr>
          <a:xfrm>
            <a:off x="4418286" y="1101360"/>
            <a:ext cx="153714" cy="172928"/>
          </a:xfrm>
          <a:prstGeom prst="rect">
            <a:avLst/>
          </a:prstGeom>
        </p:spPr>
      </p:pic>
      <p:pic>
        <p:nvPicPr>
          <p:cNvPr id="9" name="Picture 8">
            <a:extLst>
              <a:ext uri="{FF2B5EF4-FFF2-40B4-BE49-F238E27FC236}">
                <a16:creationId xmlns:a16="http://schemas.microsoft.com/office/drawing/2014/main" id="{F59D5F00-07DF-8346-A03E-DD692D7C8ED0}"/>
              </a:ext>
            </a:extLst>
          </p:cNvPr>
          <p:cNvPicPr>
            <a:picLocks noChangeAspect="1"/>
          </p:cNvPicPr>
          <p:nvPr/>
        </p:nvPicPr>
        <p:blipFill>
          <a:blip r:embed="rId3"/>
          <a:stretch>
            <a:fillRect/>
          </a:stretch>
        </p:blipFill>
        <p:spPr>
          <a:xfrm>
            <a:off x="1502299" y="2426375"/>
            <a:ext cx="5094004" cy="1034475"/>
          </a:xfrm>
          <a:prstGeom prst="rect">
            <a:avLst/>
          </a:prstGeom>
        </p:spPr>
      </p:pic>
      <p:pic>
        <p:nvPicPr>
          <p:cNvPr id="10" name="Picture 9">
            <a:extLst>
              <a:ext uri="{FF2B5EF4-FFF2-40B4-BE49-F238E27FC236}">
                <a16:creationId xmlns:a16="http://schemas.microsoft.com/office/drawing/2014/main" id="{F9FCD5BD-11B5-A343-AF58-AC8C6A37A870}"/>
              </a:ext>
            </a:extLst>
          </p:cNvPr>
          <p:cNvPicPr>
            <a:picLocks noChangeAspect="1"/>
          </p:cNvPicPr>
          <p:nvPr/>
        </p:nvPicPr>
        <p:blipFill>
          <a:blip r:embed="rId4"/>
          <a:stretch>
            <a:fillRect/>
          </a:stretch>
        </p:blipFill>
        <p:spPr>
          <a:xfrm>
            <a:off x="3563889" y="4464898"/>
            <a:ext cx="1516112" cy="609570"/>
          </a:xfrm>
          <a:prstGeom prst="rect">
            <a:avLst/>
          </a:prstGeom>
        </p:spPr>
      </p:pic>
      <p:pic>
        <p:nvPicPr>
          <p:cNvPr id="11" name="Picture 10">
            <a:extLst>
              <a:ext uri="{FF2B5EF4-FFF2-40B4-BE49-F238E27FC236}">
                <a16:creationId xmlns:a16="http://schemas.microsoft.com/office/drawing/2014/main" id="{974D6441-350A-3A4F-A220-DA11AD09097C}"/>
              </a:ext>
            </a:extLst>
          </p:cNvPr>
          <p:cNvPicPr>
            <a:picLocks noChangeAspect="1"/>
          </p:cNvPicPr>
          <p:nvPr/>
        </p:nvPicPr>
        <p:blipFill>
          <a:blip r:embed="rId5"/>
          <a:stretch>
            <a:fillRect/>
          </a:stretch>
        </p:blipFill>
        <p:spPr>
          <a:xfrm>
            <a:off x="1679021" y="3803709"/>
            <a:ext cx="214433" cy="236616"/>
          </a:xfrm>
          <a:prstGeom prst="rect">
            <a:avLst/>
          </a:prstGeom>
        </p:spPr>
      </p:pic>
      <p:pic>
        <p:nvPicPr>
          <p:cNvPr id="12" name="Picture 11">
            <a:extLst>
              <a:ext uri="{FF2B5EF4-FFF2-40B4-BE49-F238E27FC236}">
                <a16:creationId xmlns:a16="http://schemas.microsoft.com/office/drawing/2014/main" id="{ACBD4AE5-2DE5-154C-B96C-0F153755D507}"/>
              </a:ext>
            </a:extLst>
          </p:cNvPr>
          <p:cNvPicPr>
            <a:picLocks noChangeAspect="1"/>
          </p:cNvPicPr>
          <p:nvPr/>
        </p:nvPicPr>
        <p:blipFill>
          <a:blip r:embed="rId6"/>
          <a:stretch>
            <a:fillRect/>
          </a:stretch>
        </p:blipFill>
        <p:spPr>
          <a:xfrm>
            <a:off x="1395771" y="4102479"/>
            <a:ext cx="447510" cy="273057"/>
          </a:xfrm>
          <a:prstGeom prst="rect">
            <a:avLst/>
          </a:prstGeom>
        </p:spPr>
      </p:pic>
    </p:spTree>
    <p:extLst>
      <p:ext uri="{BB962C8B-B14F-4D97-AF65-F5344CB8AC3E}">
        <p14:creationId xmlns:p14="http://schemas.microsoft.com/office/powerpoint/2010/main" val="20965371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1" y="0"/>
            <a:ext cx="7056784" cy="685800"/>
          </a:xfrm>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To understand the eﬀects of the nonlinear part of the map, we will study a </a:t>
            </a:r>
            <a:r>
              <a:rPr lang="en-US" b="1" dirty="0"/>
              <a:t>speciﬁc example</a:t>
            </a:r>
          </a:p>
          <a:p>
            <a:r>
              <a:rPr lang="en-US" dirty="0"/>
              <a:t>First, we will “</a:t>
            </a:r>
            <a:r>
              <a:rPr lang="en-US" b="1" dirty="0"/>
              <a:t>design</a:t>
            </a:r>
            <a:r>
              <a:rPr lang="en-US" dirty="0"/>
              <a:t>” a bunch compressor using only the </a:t>
            </a:r>
            <a:r>
              <a:rPr lang="en-US" b="1" dirty="0"/>
              <a:t>linear part </a:t>
            </a:r>
            <a:r>
              <a:rPr lang="en-US" dirty="0"/>
              <a:t>of the map</a:t>
            </a:r>
          </a:p>
          <a:p>
            <a:r>
              <a:rPr lang="en-US" dirty="0"/>
              <a:t>The linear part of a transfer map can be obtained by </a:t>
            </a:r>
            <a:r>
              <a:rPr lang="en-US" b="1" dirty="0"/>
              <a:t>expanding</a:t>
            </a:r>
            <a:r>
              <a:rPr lang="en-US" dirty="0"/>
              <a:t> the map as a </a:t>
            </a:r>
            <a:r>
              <a:rPr lang="en-US" b="1" dirty="0"/>
              <a:t>Taylor series </a:t>
            </a:r>
            <a:r>
              <a:rPr lang="en-US" dirty="0"/>
              <a:t>in the dynamical variables, and keeping only the </a:t>
            </a:r>
            <a:r>
              <a:rPr lang="en-US" b="1" dirty="0"/>
              <a:t>ﬁrst-order</a:t>
            </a:r>
            <a:r>
              <a:rPr lang="en-US" dirty="0"/>
              <a:t> terms</a:t>
            </a:r>
          </a:p>
          <a:p>
            <a:r>
              <a:rPr lang="en-US" dirty="0"/>
              <a:t>After ﬁnding appropriate values for the various </a:t>
            </a:r>
            <a:r>
              <a:rPr lang="en-US" b="1" dirty="0"/>
              <a:t>parameters</a:t>
            </a:r>
            <a:r>
              <a:rPr lang="en-US" dirty="0"/>
              <a:t> using the </a:t>
            </a:r>
            <a:r>
              <a:rPr lang="en-US" b="1" dirty="0"/>
              <a:t>linear transfer map</a:t>
            </a:r>
            <a:r>
              <a:rPr lang="en-US" dirty="0"/>
              <a:t>, we shall see how our </a:t>
            </a:r>
            <a:r>
              <a:rPr lang="en-US" b="1" dirty="0"/>
              <a:t>design</a:t>
            </a:r>
            <a:r>
              <a:rPr lang="en-US" dirty="0"/>
              <a:t> has to be </a:t>
            </a:r>
            <a:r>
              <a:rPr lang="en-US" b="1" dirty="0"/>
              <a:t>modiﬁed</a:t>
            </a:r>
            <a:r>
              <a:rPr lang="en-US" dirty="0"/>
              <a:t> to take account of the </a:t>
            </a:r>
            <a:r>
              <a:rPr lang="en-US" b="1" dirty="0"/>
              <a:t>nonlinearities</a:t>
            </a:r>
          </a:p>
          <a:p>
            <a:endParaRPr lang="en-US" dirty="0"/>
          </a:p>
        </p:txBody>
      </p:sp>
    </p:spTree>
    <p:extLst>
      <p:ext uri="{BB962C8B-B14F-4D97-AF65-F5344CB8AC3E}">
        <p14:creationId xmlns:p14="http://schemas.microsoft.com/office/powerpoint/2010/main" val="40716657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1" y="0"/>
            <a:ext cx="7056784" cy="685800"/>
          </a:xfrm>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To </a:t>
            </a:r>
            <a:r>
              <a:rPr lang="en-US" b="1" dirty="0"/>
              <a:t>ﬁrst order </a:t>
            </a:r>
            <a:r>
              <a:rPr lang="en-US" dirty="0"/>
              <a:t>in the dynamical variables, the </a:t>
            </a:r>
            <a:r>
              <a:rPr lang="en-US" b="1" dirty="0"/>
              <a:t>map</a:t>
            </a:r>
            <a:r>
              <a:rPr lang="en-US" dirty="0"/>
              <a:t> for the </a:t>
            </a:r>
            <a:r>
              <a:rPr lang="en-US" b="1" dirty="0"/>
              <a:t>RF cavity</a:t>
            </a:r>
            <a:r>
              <a:rPr lang="en-US" dirty="0"/>
              <a:t> can be written:</a:t>
            </a:r>
            <a:br>
              <a:rPr lang="en-US" dirty="0"/>
            </a:br>
            <a:br>
              <a:rPr lang="en-US" dirty="0"/>
            </a:br>
            <a:br>
              <a:rPr lang="en-US" dirty="0"/>
            </a:br>
            <a:r>
              <a:rPr lang="en-US" dirty="0"/>
              <a:t>                                                   with</a:t>
            </a:r>
          </a:p>
          <a:p>
            <a:endParaRPr lang="en-US" dirty="0"/>
          </a:p>
          <a:p>
            <a:r>
              <a:rPr lang="en-US" dirty="0"/>
              <a:t>The </a:t>
            </a:r>
            <a:r>
              <a:rPr lang="en-US" b="1" dirty="0"/>
              <a:t>map</a:t>
            </a:r>
            <a:r>
              <a:rPr lang="en-US" dirty="0"/>
              <a:t> for the </a:t>
            </a:r>
            <a:r>
              <a:rPr lang="en-US" b="1" dirty="0"/>
              <a:t>chicane</a:t>
            </a:r>
            <a:r>
              <a:rPr lang="en-US" dirty="0"/>
              <a:t> is </a:t>
            </a:r>
            <a:br>
              <a:rPr lang="en-US" dirty="0"/>
            </a:br>
            <a:br>
              <a:rPr lang="en-US" dirty="0"/>
            </a:br>
            <a:br>
              <a:rPr lang="en-US" sz="1600" dirty="0"/>
            </a:br>
            <a:br>
              <a:rPr lang="en-US" sz="1600" dirty="0"/>
            </a:br>
            <a:r>
              <a:rPr lang="en-US" dirty="0"/>
              <a:t>                                                   with </a:t>
            </a:r>
          </a:p>
          <a:p>
            <a:endParaRPr lang="en-US" dirty="0"/>
          </a:p>
        </p:txBody>
      </p:sp>
      <p:pic>
        <p:nvPicPr>
          <p:cNvPr id="4" name="Picture 3">
            <a:extLst>
              <a:ext uri="{FF2B5EF4-FFF2-40B4-BE49-F238E27FC236}">
                <a16:creationId xmlns:a16="http://schemas.microsoft.com/office/drawing/2014/main" id="{8306883E-376E-3A4B-882C-F703F0D3C2EC}"/>
              </a:ext>
            </a:extLst>
          </p:cNvPr>
          <p:cNvPicPr>
            <a:picLocks noChangeAspect="1"/>
          </p:cNvPicPr>
          <p:nvPr/>
        </p:nvPicPr>
        <p:blipFill>
          <a:blip r:embed="rId2"/>
          <a:stretch>
            <a:fillRect/>
          </a:stretch>
        </p:blipFill>
        <p:spPr>
          <a:xfrm>
            <a:off x="5406180" y="2058702"/>
            <a:ext cx="2010390" cy="748052"/>
          </a:xfrm>
          <a:prstGeom prst="rect">
            <a:avLst/>
          </a:prstGeom>
        </p:spPr>
      </p:pic>
      <p:pic>
        <p:nvPicPr>
          <p:cNvPr id="5" name="Picture 4">
            <a:extLst>
              <a:ext uri="{FF2B5EF4-FFF2-40B4-BE49-F238E27FC236}">
                <a16:creationId xmlns:a16="http://schemas.microsoft.com/office/drawing/2014/main" id="{BD1696B2-63A6-9C47-BD22-920E0728AD76}"/>
              </a:ext>
            </a:extLst>
          </p:cNvPr>
          <p:cNvPicPr>
            <a:picLocks noChangeAspect="1"/>
          </p:cNvPicPr>
          <p:nvPr/>
        </p:nvPicPr>
        <p:blipFill>
          <a:blip r:embed="rId3"/>
          <a:stretch>
            <a:fillRect/>
          </a:stretch>
        </p:blipFill>
        <p:spPr>
          <a:xfrm>
            <a:off x="1115616" y="1844824"/>
            <a:ext cx="2852913" cy="737487"/>
          </a:xfrm>
          <a:prstGeom prst="rect">
            <a:avLst/>
          </a:prstGeom>
        </p:spPr>
      </p:pic>
      <p:pic>
        <p:nvPicPr>
          <p:cNvPr id="6" name="Picture 5">
            <a:extLst>
              <a:ext uri="{FF2B5EF4-FFF2-40B4-BE49-F238E27FC236}">
                <a16:creationId xmlns:a16="http://schemas.microsoft.com/office/drawing/2014/main" id="{BFB98CCE-3BE4-C244-8452-BC37767BEC23}"/>
              </a:ext>
            </a:extLst>
          </p:cNvPr>
          <p:cNvPicPr>
            <a:picLocks noChangeAspect="1"/>
          </p:cNvPicPr>
          <p:nvPr/>
        </p:nvPicPr>
        <p:blipFill>
          <a:blip r:embed="rId4"/>
          <a:stretch>
            <a:fillRect/>
          </a:stretch>
        </p:blipFill>
        <p:spPr>
          <a:xfrm>
            <a:off x="1115616" y="3556214"/>
            <a:ext cx="3312368" cy="893813"/>
          </a:xfrm>
          <a:prstGeom prst="rect">
            <a:avLst/>
          </a:prstGeom>
        </p:spPr>
      </p:pic>
      <p:pic>
        <p:nvPicPr>
          <p:cNvPr id="7" name="Picture 6">
            <a:extLst>
              <a:ext uri="{FF2B5EF4-FFF2-40B4-BE49-F238E27FC236}">
                <a16:creationId xmlns:a16="http://schemas.microsoft.com/office/drawing/2014/main" id="{43F3024F-0666-7A44-BC1E-3603F82D8990}"/>
              </a:ext>
            </a:extLst>
          </p:cNvPr>
          <p:cNvPicPr>
            <a:picLocks noChangeAspect="1"/>
          </p:cNvPicPr>
          <p:nvPr/>
        </p:nvPicPr>
        <p:blipFill>
          <a:blip r:embed="rId5"/>
          <a:stretch>
            <a:fillRect/>
          </a:stretch>
        </p:blipFill>
        <p:spPr>
          <a:xfrm>
            <a:off x="5391340" y="3880566"/>
            <a:ext cx="2813428" cy="785820"/>
          </a:xfrm>
          <a:prstGeom prst="rect">
            <a:avLst/>
          </a:prstGeom>
        </p:spPr>
      </p:pic>
    </p:spTree>
    <p:extLst>
      <p:ext uri="{BB962C8B-B14F-4D97-AF65-F5344CB8AC3E}">
        <p14:creationId xmlns:p14="http://schemas.microsoft.com/office/powerpoint/2010/main" val="15134182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1" y="0"/>
            <a:ext cx="7056784" cy="685800"/>
          </a:xfrm>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As a speciﬁc example, consider a bunch compressor for the International Linear Collider (ILC)</a:t>
            </a:r>
          </a:p>
          <a:p>
            <a:endParaRPr lang="en-US" dirty="0"/>
          </a:p>
          <a:p>
            <a:endParaRPr lang="en-US" dirty="0"/>
          </a:p>
          <a:p>
            <a:endParaRPr lang="en-US" dirty="0"/>
          </a:p>
          <a:p>
            <a:endParaRPr lang="en-US" dirty="0"/>
          </a:p>
          <a:p>
            <a:endParaRPr lang="en-US" dirty="0"/>
          </a:p>
          <a:p>
            <a:r>
              <a:rPr lang="en-US" b="1" dirty="0"/>
              <a:t>Two constraints </a:t>
            </a:r>
            <a:r>
              <a:rPr lang="en-US" dirty="0"/>
              <a:t>determine the values of         and  </a:t>
            </a:r>
          </a:p>
          <a:p>
            <a:pPr lvl="1"/>
            <a:r>
              <a:rPr lang="en-US" dirty="0"/>
              <a:t>The </a:t>
            </a:r>
            <a:r>
              <a:rPr lang="en-US" b="1" dirty="0"/>
              <a:t>bunch length </a:t>
            </a:r>
            <a:r>
              <a:rPr lang="en-US" dirty="0"/>
              <a:t>should be </a:t>
            </a:r>
            <a:r>
              <a:rPr lang="en-US" b="1" dirty="0"/>
              <a:t>reduced</a:t>
            </a:r>
            <a:r>
              <a:rPr lang="en-US" dirty="0"/>
              <a:t> by a </a:t>
            </a:r>
            <a:r>
              <a:rPr lang="en-US" b="1" dirty="0"/>
              <a:t>factor 20</a:t>
            </a:r>
            <a:endParaRPr lang="en-US" dirty="0"/>
          </a:p>
          <a:p>
            <a:pPr lvl="1"/>
            <a:r>
              <a:rPr lang="en-US" dirty="0"/>
              <a:t>There should be </a:t>
            </a:r>
            <a:r>
              <a:rPr lang="en-US" b="1" dirty="0"/>
              <a:t>no “chirp” </a:t>
            </a:r>
            <a:r>
              <a:rPr lang="en-US" dirty="0"/>
              <a:t>on the bunch at the exit of the bunch compressor </a:t>
            </a:r>
          </a:p>
          <a:p>
            <a:r>
              <a:rPr lang="en-US" dirty="0"/>
              <a:t>With these constraints, we ﬁnd (see Appendix):									</a:t>
            </a:r>
          </a:p>
          <a:p>
            <a:endParaRPr lang="en-US" dirty="0"/>
          </a:p>
        </p:txBody>
      </p:sp>
      <p:pic>
        <p:nvPicPr>
          <p:cNvPr id="8" name="Picture 7">
            <a:extLst>
              <a:ext uri="{FF2B5EF4-FFF2-40B4-BE49-F238E27FC236}">
                <a16:creationId xmlns:a16="http://schemas.microsoft.com/office/drawing/2014/main" id="{E175F4AA-BB9B-E644-AC3D-FE92187CA9DC}"/>
              </a:ext>
            </a:extLst>
          </p:cNvPr>
          <p:cNvPicPr>
            <a:picLocks noChangeAspect="1"/>
          </p:cNvPicPr>
          <p:nvPr/>
        </p:nvPicPr>
        <p:blipFill>
          <a:blip r:embed="rId2"/>
          <a:stretch>
            <a:fillRect/>
          </a:stretch>
        </p:blipFill>
        <p:spPr>
          <a:xfrm>
            <a:off x="1331640" y="1772816"/>
            <a:ext cx="6320234" cy="1499479"/>
          </a:xfrm>
          <a:prstGeom prst="rect">
            <a:avLst/>
          </a:prstGeom>
        </p:spPr>
      </p:pic>
      <p:pic>
        <p:nvPicPr>
          <p:cNvPr id="9" name="Picture 8">
            <a:extLst>
              <a:ext uri="{FF2B5EF4-FFF2-40B4-BE49-F238E27FC236}">
                <a16:creationId xmlns:a16="http://schemas.microsoft.com/office/drawing/2014/main" id="{E11799A7-01F9-B44D-8564-CB202F920416}"/>
              </a:ext>
            </a:extLst>
          </p:cNvPr>
          <p:cNvPicPr>
            <a:picLocks noChangeAspect="1"/>
          </p:cNvPicPr>
          <p:nvPr/>
        </p:nvPicPr>
        <p:blipFill>
          <a:blip r:embed="rId3"/>
          <a:stretch>
            <a:fillRect/>
          </a:stretch>
        </p:blipFill>
        <p:spPr>
          <a:xfrm>
            <a:off x="6734975" y="3655886"/>
            <a:ext cx="472580" cy="271296"/>
          </a:xfrm>
          <a:prstGeom prst="rect">
            <a:avLst/>
          </a:prstGeom>
        </p:spPr>
      </p:pic>
      <p:pic>
        <p:nvPicPr>
          <p:cNvPr id="10" name="Picture 9">
            <a:extLst>
              <a:ext uri="{FF2B5EF4-FFF2-40B4-BE49-F238E27FC236}">
                <a16:creationId xmlns:a16="http://schemas.microsoft.com/office/drawing/2014/main" id="{0F91CA95-67B7-D742-839D-E80FCDAC971D}"/>
              </a:ext>
            </a:extLst>
          </p:cNvPr>
          <p:cNvPicPr>
            <a:picLocks noChangeAspect="1"/>
          </p:cNvPicPr>
          <p:nvPr/>
        </p:nvPicPr>
        <p:blipFill>
          <a:blip r:embed="rId4"/>
          <a:stretch>
            <a:fillRect/>
          </a:stretch>
        </p:blipFill>
        <p:spPr>
          <a:xfrm>
            <a:off x="5664696" y="3664767"/>
            <a:ext cx="463828" cy="271296"/>
          </a:xfrm>
          <a:prstGeom prst="rect">
            <a:avLst/>
          </a:prstGeom>
        </p:spPr>
      </p:pic>
      <p:pic>
        <p:nvPicPr>
          <p:cNvPr id="11" name="Picture 10">
            <a:extLst>
              <a:ext uri="{FF2B5EF4-FFF2-40B4-BE49-F238E27FC236}">
                <a16:creationId xmlns:a16="http://schemas.microsoft.com/office/drawing/2014/main" id="{68CF43C7-360D-C346-9CA5-29DCDAB22599}"/>
              </a:ext>
            </a:extLst>
          </p:cNvPr>
          <p:cNvPicPr>
            <a:picLocks noChangeAspect="1"/>
          </p:cNvPicPr>
          <p:nvPr/>
        </p:nvPicPr>
        <p:blipFill>
          <a:blip r:embed="rId5"/>
          <a:stretch>
            <a:fillRect/>
          </a:stretch>
        </p:blipFill>
        <p:spPr>
          <a:xfrm>
            <a:off x="1115616" y="5428033"/>
            <a:ext cx="2979327" cy="366389"/>
          </a:xfrm>
          <a:prstGeom prst="rect">
            <a:avLst/>
          </a:prstGeom>
        </p:spPr>
      </p:pic>
      <p:pic>
        <p:nvPicPr>
          <p:cNvPr id="12" name="Picture 11">
            <a:extLst>
              <a:ext uri="{FF2B5EF4-FFF2-40B4-BE49-F238E27FC236}">
                <a16:creationId xmlns:a16="http://schemas.microsoft.com/office/drawing/2014/main" id="{F10E0266-43F9-1241-800B-81915327491C}"/>
              </a:ext>
            </a:extLst>
          </p:cNvPr>
          <p:cNvPicPr>
            <a:picLocks noChangeAspect="1"/>
          </p:cNvPicPr>
          <p:nvPr/>
        </p:nvPicPr>
        <p:blipFill>
          <a:blip r:embed="rId6"/>
          <a:stretch>
            <a:fillRect/>
          </a:stretch>
        </p:blipFill>
        <p:spPr>
          <a:xfrm>
            <a:off x="5220072" y="5500041"/>
            <a:ext cx="2664296" cy="312853"/>
          </a:xfrm>
          <a:prstGeom prst="rect">
            <a:avLst/>
          </a:prstGeom>
        </p:spPr>
      </p:pic>
    </p:spTree>
    <p:extLst>
      <p:ext uri="{BB962C8B-B14F-4D97-AF65-F5344CB8AC3E}">
        <p14:creationId xmlns:p14="http://schemas.microsoft.com/office/powerpoint/2010/main" val="15189595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1" y="0"/>
            <a:ext cx="7056784" cy="685800"/>
          </a:xfrm>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We can illustrate the eﬀect of the </a:t>
            </a:r>
            <a:r>
              <a:rPr lang="en-US" dirty="0" err="1"/>
              <a:t>linearised</a:t>
            </a:r>
            <a:r>
              <a:rPr lang="en-US" dirty="0"/>
              <a:t> bunch compressor map on </a:t>
            </a:r>
            <a:r>
              <a:rPr lang="en-US" b="1" dirty="0"/>
              <a:t>phase space </a:t>
            </a:r>
            <a:r>
              <a:rPr lang="en-US" dirty="0"/>
              <a:t>using an artiﬁcial </a:t>
            </a:r>
            <a:r>
              <a:rPr lang="en-US" b="1" dirty="0"/>
              <a:t>“window frame” distribution</a:t>
            </a:r>
            <a:r>
              <a:rPr lang="en-US" dirty="0"/>
              <a:t>:</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The </a:t>
            </a:r>
            <a:r>
              <a:rPr lang="en-US" dirty="0" err="1"/>
              <a:t>rms</a:t>
            </a:r>
            <a:r>
              <a:rPr lang="en-US" dirty="0"/>
              <a:t> </a:t>
            </a:r>
            <a:r>
              <a:rPr lang="en-US" b="1" dirty="0"/>
              <a:t>bunch length </a:t>
            </a:r>
            <a:r>
              <a:rPr lang="en-US" dirty="0"/>
              <a:t>is </a:t>
            </a:r>
            <a:r>
              <a:rPr lang="en-US" b="1" dirty="0"/>
              <a:t>reduced</a:t>
            </a:r>
            <a:r>
              <a:rPr lang="en-US" dirty="0"/>
              <a:t> by a factor of 20 as required, but the </a:t>
            </a:r>
            <a:r>
              <a:rPr lang="en-US" b="1" dirty="0" err="1"/>
              <a:t>rms</a:t>
            </a:r>
            <a:r>
              <a:rPr lang="en-US" b="1" dirty="0"/>
              <a:t> energy spread </a:t>
            </a:r>
            <a:r>
              <a:rPr lang="en-US" dirty="0"/>
              <a:t>is </a:t>
            </a:r>
            <a:r>
              <a:rPr lang="en-US" b="1" dirty="0"/>
              <a:t>increased</a:t>
            </a:r>
            <a:r>
              <a:rPr lang="en-US" dirty="0"/>
              <a:t> by the same factor, because the transfer map is </a:t>
            </a:r>
            <a:r>
              <a:rPr lang="en-US" b="1" dirty="0" err="1"/>
              <a:t>symplectic</a:t>
            </a:r>
            <a:r>
              <a:rPr lang="en-US" dirty="0"/>
              <a:t>, so phase space areas are conserved under the transformation</a:t>
            </a:r>
          </a:p>
          <a:p>
            <a:endParaRPr lang="en-US" dirty="0"/>
          </a:p>
        </p:txBody>
      </p:sp>
      <p:pic>
        <p:nvPicPr>
          <p:cNvPr id="4" name="Picture 3">
            <a:extLst>
              <a:ext uri="{FF2B5EF4-FFF2-40B4-BE49-F238E27FC236}">
                <a16:creationId xmlns:a16="http://schemas.microsoft.com/office/drawing/2014/main" id="{C6FF0CBD-3492-984A-A750-D98FD68CB3FC}"/>
              </a:ext>
            </a:extLst>
          </p:cNvPr>
          <p:cNvPicPr>
            <a:picLocks noChangeAspect="1"/>
          </p:cNvPicPr>
          <p:nvPr/>
        </p:nvPicPr>
        <p:blipFill>
          <a:blip r:embed="rId2"/>
          <a:stretch>
            <a:fillRect/>
          </a:stretch>
        </p:blipFill>
        <p:spPr>
          <a:xfrm>
            <a:off x="827584" y="1844824"/>
            <a:ext cx="7767083" cy="2451557"/>
          </a:xfrm>
          <a:prstGeom prst="rect">
            <a:avLst/>
          </a:prstGeom>
        </p:spPr>
      </p:pic>
    </p:spTree>
    <p:extLst>
      <p:ext uri="{BB962C8B-B14F-4D97-AF65-F5344CB8AC3E}">
        <p14:creationId xmlns:p14="http://schemas.microsoft.com/office/powerpoint/2010/main" val="12498289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Let’s apply now the </a:t>
            </a:r>
            <a:r>
              <a:rPr lang="en-US" b="1" dirty="0"/>
              <a:t>full nonlinear map </a:t>
            </a:r>
            <a:r>
              <a:rPr lang="en-US" dirty="0"/>
              <a:t>for the bunch compressor.</a:t>
            </a:r>
          </a:p>
          <a:p>
            <a:r>
              <a:rPr lang="en-US" dirty="0"/>
              <a:t>We need first to make some </a:t>
            </a:r>
            <a:r>
              <a:rPr lang="en-US" b="1" dirty="0"/>
              <a:t>assumptions</a:t>
            </a:r>
            <a:r>
              <a:rPr lang="en-US" dirty="0"/>
              <a:t> for the </a:t>
            </a:r>
            <a:r>
              <a:rPr lang="en-US" b="1" dirty="0"/>
              <a:t>RF voltage</a:t>
            </a:r>
            <a:r>
              <a:rPr lang="en-US" dirty="0"/>
              <a:t> and </a:t>
            </a:r>
            <a:r>
              <a:rPr lang="en-US" b="1" dirty="0"/>
              <a:t>frequency</a:t>
            </a:r>
            <a:r>
              <a:rPr lang="en-US" dirty="0"/>
              <a:t>, and the dipole </a:t>
            </a:r>
            <a:r>
              <a:rPr lang="en-US" b="1" dirty="0"/>
              <a:t>bending angle </a:t>
            </a:r>
            <a:r>
              <a:rPr lang="en-US" dirty="0"/>
              <a:t>and chicane </a:t>
            </a:r>
            <a:r>
              <a:rPr lang="en-US" b="1" dirty="0"/>
              <a:t>length</a:t>
            </a:r>
            <a:r>
              <a:rPr lang="en-US" dirty="0"/>
              <a:t> in order for the coefficient 	and	    to have the appropriate values</a:t>
            </a:r>
          </a:p>
          <a:p>
            <a:endParaRPr lang="en-US" dirty="0"/>
          </a:p>
        </p:txBody>
      </p:sp>
      <p:pic>
        <p:nvPicPr>
          <p:cNvPr id="5" name="Picture 4">
            <a:extLst>
              <a:ext uri="{FF2B5EF4-FFF2-40B4-BE49-F238E27FC236}">
                <a16:creationId xmlns:a16="http://schemas.microsoft.com/office/drawing/2014/main" id="{6F524C10-AD90-6045-A3F8-0DBF2F3BB459}"/>
              </a:ext>
            </a:extLst>
          </p:cNvPr>
          <p:cNvPicPr>
            <a:picLocks noChangeAspect="1"/>
          </p:cNvPicPr>
          <p:nvPr/>
        </p:nvPicPr>
        <p:blipFill>
          <a:blip r:embed="rId2"/>
          <a:stretch>
            <a:fillRect/>
          </a:stretch>
        </p:blipFill>
        <p:spPr>
          <a:xfrm>
            <a:off x="1619672" y="3064999"/>
            <a:ext cx="6177992" cy="1856298"/>
          </a:xfrm>
          <a:prstGeom prst="rect">
            <a:avLst/>
          </a:prstGeom>
        </p:spPr>
      </p:pic>
      <p:pic>
        <p:nvPicPr>
          <p:cNvPr id="6" name="Picture 5">
            <a:extLst>
              <a:ext uri="{FF2B5EF4-FFF2-40B4-BE49-F238E27FC236}">
                <a16:creationId xmlns:a16="http://schemas.microsoft.com/office/drawing/2014/main" id="{042F41AF-F6D1-1E47-AE47-952F5840EBA5}"/>
              </a:ext>
            </a:extLst>
          </p:cNvPr>
          <p:cNvPicPr>
            <a:picLocks noChangeAspect="1"/>
          </p:cNvPicPr>
          <p:nvPr/>
        </p:nvPicPr>
        <p:blipFill>
          <a:blip r:embed="rId3"/>
          <a:stretch>
            <a:fillRect/>
          </a:stretch>
        </p:blipFill>
        <p:spPr>
          <a:xfrm>
            <a:off x="4797867" y="2053335"/>
            <a:ext cx="501733" cy="288032"/>
          </a:xfrm>
          <a:prstGeom prst="rect">
            <a:avLst/>
          </a:prstGeom>
        </p:spPr>
      </p:pic>
      <p:pic>
        <p:nvPicPr>
          <p:cNvPr id="7" name="Picture 6">
            <a:extLst>
              <a:ext uri="{FF2B5EF4-FFF2-40B4-BE49-F238E27FC236}">
                <a16:creationId xmlns:a16="http://schemas.microsoft.com/office/drawing/2014/main" id="{6D2DC426-7860-CA42-8D1C-486F366A2C06}"/>
              </a:ext>
            </a:extLst>
          </p:cNvPr>
          <p:cNvPicPr>
            <a:picLocks noChangeAspect="1"/>
          </p:cNvPicPr>
          <p:nvPr/>
        </p:nvPicPr>
        <p:blipFill>
          <a:blip r:embed="rId4"/>
          <a:stretch>
            <a:fillRect/>
          </a:stretch>
        </p:blipFill>
        <p:spPr>
          <a:xfrm>
            <a:off x="3615540" y="2053335"/>
            <a:ext cx="492442" cy="288032"/>
          </a:xfrm>
          <a:prstGeom prst="rect">
            <a:avLst/>
          </a:prstGeom>
        </p:spPr>
      </p:pic>
    </p:spTree>
    <p:extLst>
      <p:ext uri="{BB962C8B-B14F-4D97-AF65-F5344CB8AC3E}">
        <p14:creationId xmlns:p14="http://schemas.microsoft.com/office/powerpoint/2010/main" val="22247646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As before, we illustrate the eﬀect of the bunch compressor map on phase space using a “window frame” distribution:</a:t>
            </a:r>
          </a:p>
          <a:p>
            <a:endParaRPr lang="en-US" dirty="0"/>
          </a:p>
          <a:p>
            <a:endParaRPr lang="en-US" dirty="0"/>
          </a:p>
          <a:p>
            <a:endParaRPr lang="en-US" dirty="0"/>
          </a:p>
          <a:p>
            <a:endParaRPr lang="en-US" dirty="0"/>
          </a:p>
          <a:p>
            <a:endParaRPr lang="en-US" dirty="0"/>
          </a:p>
          <a:p>
            <a:endParaRPr lang="en-US" dirty="0"/>
          </a:p>
          <a:p>
            <a:endParaRPr lang="en-US" dirty="0"/>
          </a:p>
          <a:p>
            <a:r>
              <a:rPr lang="en-US" dirty="0"/>
              <a:t>Although the </a:t>
            </a:r>
            <a:r>
              <a:rPr lang="en-US" b="1" dirty="0"/>
              <a:t>bunch length </a:t>
            </a:r>
            <a:r>
              <a:rPr lang="en-US" dirty="0"/>
              <a:t>has been </a:t>
            </a:r>
            <a:r>
              <a:rPr lang="en-US" b="1" dirty="0"/>
              <a:t>reduced</a:t>
            </a:r>
            <a:r>
              <a:rPr lang="en-US" dirty="0"/>
              <a:t>, there is signiﬁcant </a:t>
            </a:r>
            <a:r>
              <a:rPr lang="en-US" b="1" dirty="0"/>
              <a:t>distortion</a:t>
            </a:r>
            <a:r>
              <a:rPr lang="en-US" dirty="0"/>
              <a:t> of the distribution: the </a:t>
            </a:r>
            <a:r>
              <a:rPr lang="en-US" b="1" dirty="0"/>
              <a:t>rms bunch length </a:t>
            </a:r>
            <a:r>
              <a:rPr lang="en-US" dirty="0"/>
              <a:t>will be </a:t>
            </a:r>
            <a:r>
              <a:rPr lang="en-US" b="1" dirty="0"/>
              <a:t>signiﬁcantly longer </a:t>
            </a:r>
            <a:r>
              <a:rPr lang="en-US" dirty="0"/>
              <a:t>than what we are aiming for</a:t>
            </a:r>
          </a:p>
          <a:p>
            <a:r>
              <a:rPr lang="en-US" dirty="0"/>
              <a:t>To reduce the distortion, we need to understand where it comes from </a:t>
            </a:r>
          </a:p>
          <a:p>
            <a:r>
              <a:rPr lang="en-US" dirty="0"/>
              <a:t>In the phase space shown above, we see a </a:t>
            </a:r>
            <a:r>
              <a:rPr lang="en-US" b="1" dirty="0"/>
              <a:t>quadratic dependence </a:t>
            </a:r>
            <a:r>
              <a:rPr lang="en-US" dirty="0"/>
              <a:t>of the final particle position      on the initial particle position     . </a:t>
            </a:r>
          </a:p>
          <a:p>
            <a:endParaRPr lang="en-US" dirty="0"/>
          </a:p>
        </p:txBody>
      </p:sp>
      <p:pic>
        <p:nvPicPr>
          <p:cNvPr id="4" name="Picture 3">
            <a:extLst>
              <a:ext uri="{FF2B5EF4-FFF2-40B4-BE49-F238E27FC236}">
                <a16:creationId xmlns:a16="http://schemas.microsoft.com/office/drawing/2014/main" id="{6F416B53-1567-614B-9CCE-189B5C86888B}"/>
              </a:ext>
            </a:extLst>
          </p:cNvPr>
          <p:cNvPicPr>
            <a:picLocks noChangeAspect="1"/>
          </p:cNvPicPr>
          <p:nvPr/>
        </p:nvPicPr>
        <p:blipFill>
          <a:blip r:embed="rId2"/>
          <a:stretch>
            <a:fillRect/>
          </a:stretch>
        </p:blipFill>
        <p:spPr>
          <a:xfrm>
            <a:off x="755576" y="1850595"/>
            <a:ext cx="8039174" cy="2514509"/>
          </a:xfrm>
          <a:prstGeom prst="rect">
            <a:avLst/>
          </a:prstGeom>
        </p:spPr>
      </p:pic>
      <p:pic>
        <p:nvPicPr>
          <p:cNvPr id="7" name="Picture 6">
            <a:extLst>
              <a:ext uri="{FF2B5EF4-FFF2-40B4-BE49-F238E27FC236}">
                <a16:creationId xmlns:a16="http://schemas.microsoft.com/office/drawing/2014/main" id="{E91C2E81-8213-6CEA-66AA-FC32B9B2FF85}"/>
              </a:ext>
            </a:extLst>
          </p:cNvPr>
          <p:cNvPicPr>
            <a:picLocks noChangeAspect="1"/>
          </p:cNvPicPr>
          <p:nvPr/>
        </p:nvPicPr>
        <p:blipFill>
          <a:blip r:embed="rId3"/>
          <a:stretch>
            <a:fillRect/>
          </a:stretch>
        </p:blipFill>
        <p:spPr>
          <a:xfrm>
            <a:off x="7596336" y="6165304"/>
            <a:ext cx="241300" cy="190500"/>
          </a:xfrm>
          <a:prstGeom prst="rect">
            <a:avLst/>
          </a:prstGeom>
        </p:spPr>
      </p:pic>
      <p:cxnSp>
        <p:nvCxnSpPr>
          <p:cNvPr id="10" name="Straight Arrow Connector 9">
            <a:extLst>
              <a:ext uri="{FF2B5EF4-FFF2-40B4-BE49-F238E27FC236}">
                <a16:creationId xmlns:a16="http://schemas.microsoft.com/office/drawing/2014/main" id="{6869D7DC-05EF-B9BD-76E6-40A0A2E29D73}"/>
              </a:ext>
            </a:extLst>
          </p:cNvPr>
          <p:cNvCxnSpPr/>
          <p:nvPr/>
        </p:nvCxnSpPr>
        <p:spPr bwMode="auto">
          <a:xfrm flipH="1">
            <a:off x="8244408" y="1829882"/>
            <a:ext cx="648073" cy="49828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14" name="Picture 13">
            <a:extLst>
              <a:ext uri="{FF2B5EF4-FFF2-40B4-BE49-F238E27FC236}">
                <a16:creationId xmlns:a16="http://schemas.microsoft.com/office/drawing/2014/main" id="{9E40746A-3CE2-EA65-6F54-222E291E64BA}"/>
              </a:ext>
            </a:extLst>
          </p:cNvPr>
          <p:cNvPicPr>
            <a:picLocks noChangeAspect="1"/>
          </p:cNvPicPr>
          <p:nvPr/>
        </p:nvPicPr>
        <p:blipFill>
          <a:blip r:embed="rId4"/>
          <a:stretch>
            <a:fillRect/>
          </a:stretch>
        </p:blipFill>
        <p:spPr>
          <a:xfrm>
            <a:off x="3993766" y="6165304"/>
            <a:ext cx="241300" cy="190500"/>
          </a:xfrm>
          <a:prstGeom prst="rect">
            <a:avLst/>
          </a:prstGeom>
        </p:spPr>
      </p:pic>
    </p:spTree>
    <p:extLst>
      <p:ext uri="{BB962C8B-B14F-4D97-AF65-F5344CB8AC3E}">
        <p14:creationId xmlns:p14="http://schemas.microsoft.com/office/powerpoint/2010/main" val="3862751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Consider a particle entering the bunch compressor with initial phase space co-ordinates     and    . We can write the co-ordinates     and     of the particle after the </a:t>
            </a:r>
            <a:r>
              <a:rPr lang="en-US" b="1" dirty="0"/>
              <a:t>RF cavity </a:t>
            </a:r>
            <a:r>
              <a:rPr lang="en-US" dirty="0"/>
              <a:t>to </a:t>
            </a:r>
            <a:r>
              <a:rPr lang="en-US" b="1" dirty="0"/>
              <a:t>2</a:t>
            </a:r>
            <a:r>
              <a:rPr lang="en-US" b="1" baseline="30000" dirty="0"/>
              <a:t>nd</a:t>
            </a:r>
            <a:r>
              <a:rPr lang="en-US" b="1" dirty="0"/>
              <a:t> order </a:t>
            </a:r>
            <a:r>
              <a:rPr lang="en-US" dirty="0"/>
              <a:t>in     and     :</a:t>
            </a:r>
          </a:p>
          <a:p>
            <a:pPr lvl="2"/>
            <a:endParaRPr lang="en-US" dirty="0"/>
          </a:p>
          <a:p>
            <a:pPr lvl="2"/>
            <a:endParaRPr lang="en-US" dirty="0"/>
          </a:p>
          <a:p>
            <a:pPr lvl="2"/>
            <a:endParaRPr lang="en-US" dirty="0"/>
          </a:p>
          <a:p>
            <a:r>
              <a:rPr lang="en-US" dirty="0"/>
              <a:t>The co-ordinates of the particle after the </a:t>
            </a:r>
            <a:r>
              <a:rPr lang="en-US" b="1" dirty="0"/>
              <a:t>chicane</a:t>
            </a:r>
            <a:r>
              <a:rPr lang="en-US" dirty="0"/>
              <a:t> are (to </a:t>
            </a:r>
            <a:r>
              <a:rPr lang="en-US" b="1" dirty="0"/>
              <a:t>2</a:t>
            </a:r>
            <a:r>
              <a:rPr lang="en-US" b="1" baseline="30000" dirty="0"/>
              <a:t>nd</a:t>
            </a:r>
            <a:r>
              <a:rPr lang="en-US" b="1" dirty="0"/>
              <a:t> order</a:t>
            </a:r>
            <a:r>
              <a:rPr lang="en-US" dirty="0"/>
              <a:t>):</a:t>
            </a:r>
          </a:p>
          <a:p>
            <a:pPr lvl="1"/>
            <a:endParaRPr lang="en-US" dirty="0"/>
          </a:p>
          <a:p>
            <a:pPr lvl="2"/>
            <a:endParaRPr lang="en-US" dirty="0"/>
          </a:p>
          <a:p>
            <a:pPr lvl="1"/>
            <a:endParaRPr lang="en-US" dirty="0"/>
          </a:p>
          <a:p>
            <a:r>
              <a:rPr lang="en-US" dirty="0"/>
              <a:t>If we </a:t>
            </a:r>
            <a:r>
              <a:rPr lang="en-US" b="1" dirty="0"/>
              <a:t>combine</a:t>
            </a:r>
            <a:r>
              <a:rPr lang="en-US" dirty="0"/>
              <a:t> the </a:t>
            </a:r>
            <a:r>
              <a:rPr lang="en-US" b="1" dirty="0"/>
              <a:t>maps</a:t>
            </a:r>
            <a:r>
              <a:rPr lang="en-US" dirty="0"/>
              <a:t> for the RF and the chicane, we get:</a:t>
            </a:r>
          </a:p>
          <a:p>
            <a:endParaRPr lang="en-US" dirty="0"/>
          </a:p>
          <a:p>
            <a:endParaRPr lang="en-US" dirty="0"/>
          </a:p>
          <a:p>
            <a:pPr marL="0" indent="0">
              <a:buNone/>
            </a:pPr>
            <a:endParaRPr lang="en-US" dirty="0"/>
          </a:p>
        </p:txBody>
      </p:sp>
      <p:pic>
        <p:nvPicPr>
          <p:cNvPr id="21" name="Picture 20">
            <a:extLst>
              <a:ext uri="{FF2B5EF4-FFF2-40B4-BE49-F238E27FC236}">
                <a16:creationId xmlns:a16="http://schemas.microsoft.com/office/drawing/2014/main" id="{FEEF7806-E50D-B945-94DD-4657632B3059}"/>
              </a:ext>
            </a:extLst>
          </p:cNvPr>
          <p:cNvPicPr>
            <a:picLocks noChangeAspect="1"/>
          </p:cNvPicPr>
          <p:nvPr/>
        </p:nvPicPr>
        <p:blipFill>
          <a:blip r:embed="rId2"/>
          <a:stretch>
            <a:fillRect/>
          </a:stretch>
        </p:blipFill>
        <p:spPr>
          <a:xfrm>
            <a:off x="3134575" y="1415536"/>
            <a:ext cx="215999" cy="215999"/>
          </a:xfrm>
          <a:prstGeom prst="rect">
            <a:avLst/>
          </a:prstGeom>
        </p:spPr>
      </p:pic>
      <p:pic>
        <p:nvPicPr>
          <p:cNvPr id="22" name="Picture 21">
            <a:extLst>
              <a:ext uri="{FF2B5EF4-FFF2-40B4-BE49-F238E27FC236}">
                <a16:creationId xmlns:a16="http://schemas.microsoft.com/office/drawing/2014/main" id="{FE1DE582-71A8-4345-826E-2F7011E50B1D}"/>
              </a:ext>
            </a:extLst>
          </p:cNvPr>
          <p:cNvPicPr>
            <a:picLocks noChangeAspect="1"/>
          </p:cNvPicPr>
          <p:nvPr/>
        </p:nvPicPr>
        <p:blipFill>
          <a:blip r:embed="rId3"/>
          <a:stretch>
            <a:fillRect/>
          </a:stretch>
        </p:blipFill>
        <p:spPr>
          <a:xfrm>
            <a:off x="7691159" y="1412952"/>
            <a:ext cx="215999" cy="215999"/>
          </a:xfrm>
          <a:prstGeom prst="rect">
            <a:avLst/>
          </a:prstGeom>
        </p:spPr>
      </p:pic>
      <p:pic>
        <p:nvPicPr>
          <p:cNvPr id="23" name="Picture 22">
            <a:extLst>
              <a:ext uri="{FF2B5EF4-FFF2-40B4-BE49-F238E27FC236}">
                <a16:creationId xmlns:a16="http://schemas.microsoft.com/office/drawing/2014/main" id="{B73F9C54-BC08-4645-B4AF-E71440828495}"/>
              </a:ext>
            </a:extLst>
          </p:cNvPr>
          <p:cNvPicPr>
            <a:picLocks noChangeAspect="1"/>
          </p:cNvPicPr>
          <p:nvPr/>
        </p:nvPicPr>
        <p:blipFill>
          <a:blip r:embed="rId4"/>
          <a:stretch>
            <a:fillRect/>
          </a:stretch>
        </p:blipFill>
        <p:spPr>
          <a:xfrm>
            <a:off x="8469265" y="1411319"/>
            <a:ext cx="215999" cy="215999"/>
          </a:xfrm>
          <a:prstGeom prst="rect">
            <a:avLst/>
          </a:prstGeom>
        </p:spPr>
      </p:pic>
      <p:pic>
        <p:nvPicPr>
          <p:cNvPr id="24" name="Picture 23">
            <a:extLst>
              <a:ext uri="{FF2B5EF4-FFF2-40B4-BE49-F238E27FC236}">
                <a16:creationId xmlns:a16="http://schemas.microsoft.com/office/drawing/2014/main" id="{EDD72652-6EED-784E-85C9-FAFDC3445CFD}"/>
              </a:ext>
            </a:extLst>
          </p:cNvPr>
          <p:cNvPicPr>
            <a:picLocks noChangeAspect="1"/>
          </p:cNvPicPr>
          <p:nvPr/>
        </p:nvPicPr>
        <p:blipFill>
          <a:blip r:embed="rId5"/>
          <a:stretch>
            <a:fillRect/>
          </a:stretch>
        </p:blipFill>
        <p:spPr>
          <a:xfrm>
            <a:off x="3895875" y="1407814"/>
            <a:ext cx="215999" cy="215999"/>
          </a:xfrm>
          <a:prstGeom prst="rect">
            <a:avLst/>
          </a:prstGeom>
        </p:spPr>
      </p:pic>
      <p:pic>
        <p:nvPicPr>
          <p:cNvPr id="25" name="Picture 24">
            <a:extLst>
              <a:ext uri="{FF2B5EF4-FFF2-40B4-BE49-F238E27FC236}">
                <a16:creationId xmlns:a16="http://schemas.microsoft.com/office/drawing/2014/main" id="{3FECFAA3-7648-1D42-91D6-F24C5FFFE7D1}"/>
              </a:ext>
            </a:extLst>
          </p:cNvPr>
          <p:cNvPicPr>
            <a:picLocks noChangeAspect="1"/>
          </p:cNvPicPr>
          <p:nvPr/>
        </p:nvPicPr>
        <p:blipFill>
          <a:blip r:embed="rId2"/>
          <a:stretch>
            <a:fillRect/>
          </a:stretch>
        </p:blipFill>
        <p:spPr>
          <a:xfrm>
            <a:off x="6385367" y="1725674"/>
            <a:ext cx="215999" cy="215999"/>
          </a:xfrm>
          <a:prstGeom prst="rect">
            <a:avLst/>
          </a:prstGeom>
        </p:spPr>
      </p:pic>
      <p:pic>
        <p:nvPicPr>
          <p:cNvPr id="26" name="Picture 25">
            <a:extLst>
              <a:ext uri="{FF2B5EF4-FFF2-40B4-BE49-F238E27FC236}">
                <a16:creationId xmlns:a16="http://schemas.microsoft.com/office/drawing/2014/main" id="{5882BA83-2EA2-2449-86D9-543A3D5D1793}"/>
              </a:ext>
            </a:extLst>
          </p:cNvPr>
          <p:cNvPicPr>
            <a:picLocks noChangeAspect="1"/>
          </p:cNvPicPr>
          <p:nvPr/>
        </p:nvPicPr>
        <p:blipFill>
          <a:blip r:embed="rId5"/>
          <a:stretch>
            <a:fillRect/>
          </a:stretch>
        </p:blipFill>
        <p:spPr>
          <a:xfrm>
            <a:off x="7176495" y="1708872"/>
            <a:ext cx="215999" cy="215999"/>
          </a:xfrm>
          <a:prstGeom prst="rect">
            <a:avLst/>
          </a:prstGeom>
        </p:spPr>
      </p:pic>
      <p:pic>
        <p:nvPicPr>
          <p:cNvPr id="27" name="Picture 26">
            <a:extLst>
              <a:ext uri="{FF2B5EF4-FFF2-40B4-BE49-F238E27FC236}">
                <a16:creationId xmlns:a16="http://schemas.microsoft.com/office/drawing/2014/main" id="{F53BDAB0-F192-1147-A008-07D962A4D1C1}"/>
              </a:ext>
            </a:extLst>
          </p:cNvPr>
          <p:cNvPicPr>
            <a:picLocks noChangeAspect="1"/>
          </p:cNvPicPr>
          <p:nvPr/>
        </p:nvPicPr>
        <p:blipFill>
          <a:blip r:embed="rId6"/>
          <a:stretch>
            <a:fillRect/>
          </a:stretch>
        </p:blipFill>
        <p:spPr>
          <a:xfrm>
            <a:off x="2226527" y="2087032"/>
            <a:ext cx="3469232" cy="633650"/>
          </a:xfrm>
          <a:prstGeom prst="rect">
            <a:avLst/>
          </a:prstGeom>
        </p:spPr>
      </p:pic>
      <p:pic>
        <p:nvPicPr>
          <p:cNvPr id="11" name="Picture 10">
            <a:extLst>
              <a:ext uri="{FF2B5EF4-FFF2-40B4-BE49-F238E27FC236}">
                <a16:creationId xmlns:a16="http://schemas.microsoft.com/office/drawing/2014/main" id="{A8F3FE19-1ED8-B346-906E-311DDA8ECF42}"/>
              </a:ext>
            </a:extLst>
          </p:cNvPr>
          <p:cNvPicPr>
            <a:picLocks noChangeAspect="1"/>
          </p:cNvPicPr>
          <p:nvPr/>
        </p:nvPicPr>
        <p:blipFill>
          <a:blip r:embed="rId7"/>
          <a:stretch>
            <a:fillRect/>
          </a:stretch>
        </p:blipFill>
        <p:spPr>
          <a:xfrm>
            <a:off x="2244653" y="3311954"/>
            <a:ext cx="3650479" cy="733283"/>
          </a:xfrm>
          <a:prstGeom prst="rect">
            <a:avLst/>
          </a:prstGeom>
        </p:spPr>
      </p:pic>
      <p:pic>
        <p:nvPicPr>
          <p:cNvPr id="14" name="Picture 13" descr="z_2_=_;_&amp;_(1+R_5.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65192" y="4703488"/>
            <a:ext cx="3798715" cy="1685680"/>
          </a:xfrm>
          <a:prstGeom prst="rect">
            <a:avLst/>
          </a:prstGeom>
        </p:spPr>
      </p:pic>
      <p:sp>
        <p:nvSpPr>
          <p:cNvPr id="4" name="Oval 3">
            <a:extLst>
              <a:ext uri="{FF2B5EF4-FFF2-40B4-BE49-F238E27FC236}">
                <a16:creationId xmlns:a16="http://schemas.microsoft.com/office/drawing/2014/main" id="{DDB43E01-8C8B-E909-1D13-902DA0818972}"/>
              </a:ext>
            </a:extLst>
          </p:cNvPr>
          <p:cNvSpPr/>
          <p:nvPr/>
        </p:nvSpPr>
        <p:spPr bwMode="auto">
          <a:xfrm>
            <a:off x="2699792" y="5051908"/>
            <a:ext cx="4248472" cy="504056"/>
          </a:xfrm>
          <a:prstGeom prst="ellipse">
            <a:avLst/>
          </a:pr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CH" sz="2400" b="0" i="0" u="none" strike="noStrike" cap="none" normalizeH="0" baseline="0">
              <a:ln>
                <a:noFill/>
              </a:ln>
              <a:solidFill>
                <a:schemeClr val="tx1"/>
              </a:solidFill>
              <a:effectLst/>
              <a:latin typeface="Baskerville" pitchFamily="-112" charset="0"/>
            </a:endParaRPr>
          </a:p>
        </p:txBody>
      </p:sp>
    </p:spTree>
    <p:extLst>
      <p:ext uri="{BB962C8B-B14F-4D97-AF65-F5344CB8AC3E}">
        <p14:creationId xmlns:p14="http://schemas.microsoft.com/office/powerpoint/2010/main" val="1971737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In order to eliminate the strong </a:t>
            </a:r>
            <a:r>
              <a:rPr lang="en-US" b="1" dirty="0"/>
              <a:t>non-linear distortion</a:t>
            </a:r>
            <a:r>
              <a:rPr lang="en-US" dirty="0"/>
              <a:t>, we have to </a:t>
            </a:r>
            <a:r>
              <a:rPr lang="en-US" b="1" dirty="0"/>
              <a:t>eliminate</a:t>
            </a:r>
            <a:r>
              <a:rPr lang="en-US" dirty="0"/>
              <a:t> the </a:t>
            </a:r>
            <a:r>
              <a:rPr lang="en-US" b="1" dirty="0"/>
              <a:t>second term</a:t>
            </a:r>
            <a:r>
              <a:rPr lang="en-US" dirty="0"/>
              <a:t>, i.e.</a:t>
            </a:r>
            <a:br>
              <a:rPr lang="en-US" dirty="0"/>
            </a:br>
            <a:endParaRPr lang="en-US" dirty="0"/>
          </a:p>
          <a:p>
            <a:endParaRPr lang="en-US" dirty="0"/>
          </a:p>
          <a:p>
            <a:r>
              <a:rPr lang="en-US" dirty="0"/>
              <a:t>By expanding the original map, </a:t>
            </a:r>
            <a:br>
              <a:rPr lang="en-US" dirty="0"/>
            </a:br>
            <a:br>
              <a:rPr lang="en-US" dirty="0"/>
            </a:br>
            <a:br>
              <a:rPr lang="en-US" dirty="0"/>
            </a:br>
            <a:br>
              <a:rPr lang="en-US" dirty="0"/>
            </a:br>
            <a:br>
              <a:rPr lang="en-US" dirty="0"/>
            </a:br>
            <a:r>
              <a:rPr lang="en-US" dirty="0"/>
              <a:t>as a Taylor series in   , we find that for small angles: </a:t>
            </a:r>
            <a:br>
              <a:rPr lang="en-US" dirty="0"/>
            </a:br>
            <a:endParaRPr lang="en-US" dirty="0"/>
          </a:p>
          <a:p>
            <a:endParaRPr lang="en-US" dirty="0"/>
          </a:p>
          <a:p>
            <a:r>
              <a:rPr lang="en-US" dirty="0"/>
              <a:t>Now, it remains to determine	         , i.e. the </a:t>
            </a:r>
            <a:r>
              <a:rPr lang="en-US" b="1" dirty="0"/>
              <a:t>coefficient</a:t>
            </a:r>
            <a:r>
              <a:rPr lang="en-US" dirty="0"/>
              <a:t> for the </a:t>
            </a:r>
            <a:r>
              <a:rPr lang="en-US" b="1" dirty="0"/>
              <a:t>second-order </a:t>
            </a:r>
            <a:r>
              <a:rPr lang="en-US" dirty="0"/>
              <a:t>dependence of the </a:t>
            </a:r>
            <a:r>
              <a:rPr lang="en-US" b="1" dirty="0"/>
              <a:t>energy deviation </a:t>
            </a:r>
            <a:r>
              <a:rPr lang="en-US" dirty="0"/>
              <a:t>on </a:t>
            </a:r>
            <a:r>
              <a:rPr lang="en-US" b="1" dirty="0"/>
              <a:t>longitudinal</a:t>
            </a:r>
            <a:r>
              <a:rPr lang="en-US" dirty="0"/>
              <a:t> </a:t>
            </a:r>
            <a:r>
              <a:rPr lang="en-US" b="1" dirty="0"/>
              <a:t>position</a:t>
            </a:r>
            <a:endParaRPr lang="en-US" dirty="0"/>
          </a:p>
          <a:p>
            <a:endParaRPr lang="en-US" dirty="0"/>
          </a:p>
        </p:txBody>
      </p:sp>
      <p:pic>
        <p:nvPicPr>
          <p:cNvPr id="4" name="Picture 3">
            <a:extLst>
              <a:ext uri="{FF2B5EF4-FFF2-40B4-BE49-F238E27FC236}">
                <a16:creationId xmlns:a16="http://schemas.microsoft.com/office/drawing/2014/main" id="{C754BC81-63E4-2B4F-AE63-C9E36E1ED4AB}"/>
              </a:ext>
            </a:extLst>
          </p:cNvPr>
          <p:cNvPicPr>
            <a:picLocks noChangeAspect="1"/>
          </p:cNvPicPr>
          <p:nvPr/>
        </p:nvPicPr>
        <p:blipFill>
          <a:blip r:embed="rId2"/>
          <a:stretch>
            <a:fillRect/>
          </a:stretch>
        </p:blipFill>
        <p:spPr>
          <a:xfrm>
            <a:off x="2987824" y="1772816"/>
            <a:ext cx="3092408" cy="366896"/>
          </a:xfrm>
          <a:prstGeom prst="rect">
            <a:avLst/>
          </a:prstGeom>
        </p:spPr>
      </p:pic>
      <p:pic>
        <p:nvPicPr>
          <p:cNvPr id="5" name="Picture 4">
            <a:extLst>
              <a:ext uri="{FF2B5EF4-FFF2-40B4-BE49-F238E27FC236}">
                <a16:creationId xmlns:a16="http://schemas.microsoft.com/office/drawing/2014/main" id="{EF36D865-3F66-094C-AE12-8C0EFDB38C2E}"/>
              </a:ext>
            </a:extLst>
          </p:cNvPr>
          <p:cNvPicPr>
            <a:picLocks noChangeAspect="1"/>
          </p:cNvPicPr>
          <p:nvPr/>
        </p:nvPicPr>
        <p:blipFill>
          <a:blip r:embed="rId3"/>
          <a:stretch>
            <a:fillRect/>
          </a:stretch>
        </p:blipFill>
        <p:spPr>
          <a:xfrm>
            <a:off x="1691681" y="2814900"/>
            <a:ext cx="5073956" cy="777173"/>
          </a:xfrm>
          <a:prstGeom prst="rect">
            <a:avLst/>
          </a:prstGeom>
        </p:spPr>
      </p:pic>
      <p:pic>
        <p:nvPicPr>
          <p:cNvPr id="6" name="Picture 5">
            <a:extLst>
              <a:ext uri="{FF2B5EF4-FFF2-40B4-BE49-F238E27FC236}">
                <a16:creationId xmlns:a16="http://schemas.microsoft.com/office/drawing/2014/main" id="{86320847-3D47-724C-B2D4-599A70B25FE6}"/>
              </a:ext>
            </a:extLst>
          </p:cNvPr>
          <p:cNvPicPr>
            <a:picLocks noChangeAspect="1"/>
          </p:cNvPicPr>
          <p:nvPr/>
        </p:nvPicPr>
        <p:blipFill>
          <a:blip r:embed="rId4"/>
          <a:stretch>
            <a:fillRect/>
          </a:stretch>
        </p:blipFill>
        <p:spPr>
          <a:xfrm>
            <a:off x="3275856" y="3948546"/>
            <a:ext cx="127192" cy="228946"/>
          </a:xfrm>
          <a:prstGeom prst="rect">
            <a:avLst/>
          </a:prstGeom>
        </p:spPr>
      </p:pic>
      <p:pic>
        <p:nvPicPr>
          <p:cNvPr id="8" name="Picture 7">
            <a:extLst>
              <a:ext uri="{FF2B5EF4-FFF2-40B4-BE49-F238E27FC236}">
                <a16:creationId xmlns:a16="http://schemas.microsoft.com/office/drawing/2014/main" id="{DC51E28E-1835-604B-9B9C-64F4AA29DD91}"/>
              </a:ext>
            </a:extLst>
          </p:cNvPr>
          <p:cNvPicPr>
            <a:picLocks noChangeAspect="1"/>
          </p:cNvPicPr>
          <p:nvPr/>
        </p:nvPicPr>
        <p:blipFill>
          <a:blip r:embed="rId5"/>
          <a:stretch>
            <a:fillRect/>
          </a:stretch>
        </p:blipFill>
        <p:spPr>
          <a:xfrm>
            <a:off x="4290032" y="5016986"/>
            <a:ext cx="543665" cy="271833"/>
          </a:xfrm>
          <a:prstGeom prst="rect">
            <a:avLst/>
          </a:prstGeom>
        </p:spPr>
      </p:pic>
      <p:pic>
        <p:nvPicPr>
          <p:cNvPr id="10" name="Picture 9" descr="T_566_approx_-3L.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11688" y="4396464"/>
            <a:ext cx="1955800" cy="355600"/>
          </a:xfrm>
          <a:prstGeom prst="rect">
            <a:avLst/>
          </a:prstGeom>
        </p:spPr>
      </p:pic>
    </p:spTree>
    <p:extLst>
      <p:ext uri="{BB962C8B-B14F-4D97-AF65-F5344CB8AC3E}">
        <p14:creationId xmlns:p14="http://schemas.microsoft.com/office/powerpoint/2010/main" val="29440844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The </a:t>
            </a:r>
            <a:r>
              <a:rPr lang="en-US" b="1" dirty="0"/>
              <a:t>map</a:t>
            </a:r>
            <a:r>
              <a:rPr lang="en-US" dirty="0"/>
              <a:t> of the </a:t>
            </a:r>
            <a:r>
              <a:rPr lang="en-US" b="1" dirty="0"/>
              <a:t>energy deviation </a:t>
            </a:r>
            <a:r>
              <a:rPr lang="en-US" dirty="0"/>
              <a:t>																</a:t>
            </a:r>
            <a:br>
              <a:rPr lang="en-US" dirty="0"/>
            </a:br>
            <a:br>
              <a:rPr lang="en-US" dirty="0"/>
            </a:br>
            <a:r>
              <a:rPr lang="en-US" dirty="0"/>
              <a:t>contains only </a:t>
            </a:r>
            <a:r>
              <a:rPr lang="en-US" b="1" dirty="0"/>
              <a:t>odd order terms </a:t>
            </a:r>
            <a:r>
              <a:rPr lang="en-US" dirty="0"/>
              <a:t>unless the RF cavity is operated </a:t>
            </a:r>
            <a:r>
              <a:rPr lang="en-US" b="1" dirty="0"/>
              <a:t>out of phase</a:t>
            </a:r>
            <a:r>
              <a:rPr lang="en-US" dirty="0"/>
              <a:t>, i.e.</a:t>
            </a:r>
            <a:br>
              <a:rPr lang="en-US" dirty="0"/>
            </a:br>
            <a:endParaRPr lang="en-US" dirty="0"/>
          </a:p>
          <a:p>
            <a:endParaRPr lang="en-US" dirty="0"/>
          </a:p>
          <a:p>
            <a:endParaRPr lang="en-US" dirty="0"/>
          </a:p>
          <a:p>
            <a:r>
              <a:rPr lang="en-US" dirty="0"/>
              <a:t>The </a:t>
            </a:r>
            <a:r>
              <a:rPr lang="en-US" b="1" dirty="0"/>
              <a:t>ﬁrst</a:t>
            </a:r>
            <a:r>
              <a:rPr lang="en-US" dirty="0"/>
              <a:t> and </a:t>
            </a:r>
            <a:r>
              <a:rPr lang="en-US" b="1" dirty="0"/>
              <a:t>second order </a:t>
            </a:r>
            <a:r>
              <a:rPr lang="en-US" dirty="0"/>
              <a:t>coeﬃcients</a:t>
            </a:r>
            <a:r>
              <a:rPr lang="en-US" b="1" dirty="0"/>
              <a:t> </a:t>
            </a:r>
            <a:r>
              <a:rPr lang="en-US" dirty="0"/>
              <a:t>in the transfer map for the </a:t>
            </a:r>
            <a:r>
              <a:rPr lang="en-US" b="1" dirty="0"/>
              <a:t>energy deviation </a:t>
            </a:r>
            <a:r>
              <a:rPr lang="en-US" dirty="0"/>
              <a:t>are:					</a:t>
            </a:r>
            <a:r>
              <a:rPr lang="en-US" sz="1100" dirty="0"/>
              <a:t>				</a:t>
            </a:r>
            <a:br>
              <a:rPr lang="en-US" sz="1100" dirty="0"/>
            </a:br>
            <a:br>
              <a:rPr lang="en-US" dirty="0"/>
            </a:br>
            <a:r>
              <a:rPr lang="en-US" dirty="0"/>
              <a:t>                                              and</a:t>
            </a:r>
          </a:p>
          <a:p>
            <a:endParaRPr lang="en-US" dirty="0"/>
          </a:p>
          <a:p>
            <a:pPr marL="0" indent="0">
              <a:buNone/>
            </a:pPr>
            <a:endParaRPr lang="en-US" dirty="0"/>
          </a:p>
        </p:txBody>
      </p:sp>
      <p:pic>
        <p:nvPicPr>
          <p:cNvPr id="4" name="Picture 3">
            <a:extLst>
              <a:ext uri="{FF2B5EF4-FFF2-40B4-BE49-F238E27FC236}">
                <a16:creationId xmlns:a16="http://schemas.microsoft.com/office/drawing/2014/main" id="{80F93E9A-DDAB-AE4E-851B-4F9DEAF3B370}"/>
              </a:ext>
            </a:extLst>
          </p:cNvPr>
          <p:cNvPicPr>
            <a:picLocks noChangeAspect="1"/>
          </p:cNvPicPr>
          <p:nvPr/>
        </p:nvPicPr>
        <p:blipFill>
          <a:blip r:embed="rId3"/>
          <a:stretch>
            <a:fillRect/>
          </a:stretch>
        </p:blipFill>
        <p:spPr>
          <a:xfrm>
            <a:off x="2051720" y="1420427"/>
            <a:ext cx="3305371" cy="720517"/>
          </a:xfrm>
          <a:prstGeom prst="rect">
            <a:avLst/>
          </a:prstGeom>
        </p:spPr>
      </p:pic>
      <p:pic>
        <p:nvPicPr>
          <p:cNvPr id="5" name="Picture 4">
            <a:extLst>
              <a:ext uri="{FF2B5EF4-FFF2-40B4-BE49-F238E27FC236}">
                <a16:creationId xmlns:a16="http://schemas.microsoft.com/office/drawing/2014/main" id="{72A57AA1-EECD-1845-9D14-C27A15CEC5DC}"/>
              </a:ext>
            </a:extLst>
          </p:cNvPr>
          <p:cNvPicPr>
            <a:picLocks noChangeAspect="1"/>
          </p:cNvPicPr>
          <p:nvPr/>
        </p:nvPicPr>
        <p:blipFill>
          <a:blip r:embed="rId4"/>
          <a:stretch>
            <a:fillRect/>
          </a:stretch>
        </p:blipFill>
        <p:spPr>
          <a:xfrm>
            <a:off x="2088204" y="2962108"/>
            <a:ext cx="4123251" cy="736294"/>
          </a:xfrm>
          <a:prstGeom prst="rect">
            <a:avLst/>
          </a:prstGeom>
        </p:spPr>
      </p:pic>
      <p:pic>
        <p:nvPicPr>
          <p:cNvPr id="6" name="Picture 5">
            <a:extLst>
              <a:ext uri="{FF2B5EF4-FFF2-40B4-BE49-F238E27FC236}">
                <a16:creationId xmlns:a16="http://schemas.microsoft.com/office/drawing/2014/main" id="{C25BF1A0-E909-9F41-9AD6-EB2D617BC0EC}"/>
              </a:ext>
            </a:extLst>
          </p:cNvPr>
          <p:cNvPicPr>
            <a:picLocks noChangeAspect="1"/>
          </p:cNvPicPr>
          <p:nvPr/>
        </p:nvPicPr>
        <p:blipFill>
          <a:blip r:embed="rId5"/>
          <a:stretch>
            <a:fillRect/>
          </a:stretch>
        </p:blipFill>
        <p:spPr>
          <a:xfrm>
            <a:off x="1096894" y="4908613"/>
            <a:ext cx="2597651" cy="661822"/>
          </a:xfrm>
          <a:prstGeom prst="rect">
            <a:avLst/>
          </a:prstGeom>
        </p:spPr>
      </p:pic>
      <p:pic>
        <p:nvPicPr>
          <p:cNvPr id="7" name="Picture 6">
            <a:extLst>
              <a:ext uri="{FF2B5EF4-FFF2-40B4-BE49-F238E27FC236}">
                <a16:creationId xmlns:a16="http://schemas.microsoft.com/office/drawing/2014/main" id="{18107BF6-A9F0-BC45-B7BE-6C49B6AF2EDA}"/>
              </a:ext>
            </a:extLst>
          </p:cNvPr>
          <p:cNvPicPr>
            <a:picLocks noChangeAspect="1"/>
          </p:cNvPicPr>
          <p:nvPr/>
        </p:nvPicPr>
        <p:blipFill>
          <a:blip r:embed="rId6"/>
          <a:stretch>
            <a:fillRect/>
          </a:stretch>
        </p:blipFill>
        <p:spPr>
          <a:xfrm>
            <a:off x="4985326" y="4908735"/>
            <a:ext cx="3327401" cy="649249"/>
          </a:xfrm>
          <a:prstGeom prst="rect">
            <a:avLst/>
          </a:prstGeom>
        </p:spPr>
      </p:pic>
    </p:spTree>
    <p:extLst>
      <p:ext uri="{BB962C8B-B14F-4D97-AF65-F5344CB8AC3E}">
        <p14:creationId xmlns:p14="http://schemas.microsoft.com/office/powerpoint/2010/main" val="2405626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a:t>
            </a:r>
          </a:p>
        </p:txBody>
      </p:sp>
      <p:sp>
        <p:nvSpPr>
          <p:cNvPr id="9" name="Title 1"/>
          <p:cNvSpPr txBox="1">
            <a:spLocks/>
          </p:cNvSpPr>
          <p:nvPr/>
        </p:nvSpPr>
        <p:spPr bwMode="auto">
          <a:xfrm>
            <a:off x="395536" y="2911028"/>
            <a:ext cx="8496944"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From Linear to Non-linear</a:t>
            </a:r>
          </a:p>
        </p:txBody>
      </p:sp>
    </p:spTree>
    <p:extLst>
      <p:ext uri="{BB962C8B-B14F-4D97-AF65-F5344CB8AC3E}">
        <p14:creationId xmlns:p14="http://schemas.microsoft.com/office/powerpoint/2010/main" val="2926451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Recall that                                       and </a:t>
            </a:r>
          </a:p>
          <a:p>
            <a:r>
              <a:rPr lang="en-US" dirty="0"/>
              <a:t>We also obtain </a:t>
            </a:r>
            <a:br>
              <a:rPr lang="en-US" dirty="0"/>
            </a:br>
            <a:br>
              <a:rPr lang="en-US" dirty="0"/>
            </a:br>
            <a:endParaRPr lang="en-US" dirty="0"/>
          </a:p>
          <a:p>
            <a:r>
              <a:rPr lang="en-US" dirty="0"/>
              <a:t>By imposing	                                            , we have that</a:t>
            </a:r>
            <a:br>
              <a:rPr lang="en-US" dirty="0"/>
            </a:br>
            <a:br>
              <a:rPr lang="en-US" dirty="0"/>
            </a:br>
            <a:endParaRPr lang="en-US" dirty="0"/>
          </a:p>
          <a:p>
            <a:r>
              <a:rPr lang="en-US" dirty="0"/>
              <a:t>Using the expressions                                           </a:t>
            </a:r>
            <a:br>
              <a:rPr lang="en-US" dirty="0"/>
            </a:br>
            <a:br>
              <a:rPr lang="en-US" dirty="0"/>
            </a:br>
            <a:r>
              <a:rPr lang="en-US" dirty="0"/>
              <a:t>                                           and				</a:t>
            </a:r>
            <a:br>
              <a:rPr lang="en-US" dirty="0"/>
            </a:br>
            <a:br>
              <a:rPr lang="en-US" dirty="0"/>
            </a:br>
            <a:r>
              <a:rPr lang="en-US" dirty="0"/>
              <a:t>the </a:t>
            </a:r>
            <a:r>
              <a:rPr lang="en-US" b="1" dirty="0"/>
              <a:t>voltage</a:t>
            </a:r>
            <a:r>
              <a:rPr lang="en-US" dirty="0"/>
              <a:t> and </a:t>
            </a:r>
            <a:r>
              <a:rPr lang="en-US" b="1" dirty="0"/>
              <a:t>phase</a:t>
            </a:r>
            <a:r>
              <a:rPr lang="en-US" dirty="0"/>
              <a:t> are determined as </a:t>
            </a:r>
            <a:br>
              <a:rPr lang="en-US" dirty="0"/>
            </a:br>
            <a:br>
              <a:rPr lang="en-US" dirty="0"/>
            </a:br>
            <a:r>
              <a:rPr lang="en-US" dirty="0"/>
              <a:t>                                           and</a:t>
            </a:r>
          </a:p>
          <a:p>
            <a:endParaRPr lang="en-US" dirty="0"/>
          </a:p>
        </p:txBody>
      </p:sp>
      <p:pic>
        <p:nvPicPr>
          <p:cNvPr id="4" name="Picture 3">
            <a:extLst>
              <a:ext uri="{FF2B5EF4-FFF2-40B4-BE49-F238E27FC236}">
                <a16:creationId xmlns:a16="http://schemas.microsoft.com/office/drawing/2014/main" id="{B39679CF-8006-B34A-9B06-D001208F9E51}"/>
              </a:ext>
            </a:extLst>
          </p:cNvPr>
          <p:cNvPicPr>
            <a:picLocks noChangeAspect="1"/>
          </p:cNvPicPr>
          <p:nvPr/>
        </p:nvPicPr>
        <p:blipFill>
          <a:blip r:embed="rId2"/>
          <a:stretch>
            <a:fillRect/>
          </a:stretch>
        </p:blipFill>
        <p:spPr>
          <a:xfrm>
            <a:off x="2239692" y="1030690"/>
            <a:ext cx="2455460" cy="301966"/>
          </a:xfrm>
          <a:prstGeom prst="rect">
            <a:avLst/>
          </a:prstGeom>
        </p:spPr>
      </p:pic>
      <p:pic>
        <p:nvPicPr>
          <p:cNvPr id="5" name="Picture 4">
            <a:extLst>
              <a:ext uri="{FF2B5EF4-FFF2-40B4-BE49-F238E27FC236}">
                <a16:creationId xmlns:a16="http://schemas.microsoft.com/office/drawing/2014/main" id="{C4953A61-7376-5448-8C8F-2281336243D8}"/>
              </a:ext>
            </a:extLst>
          </p:cNvPr>
          <p:cNvPicPr>
            <a:picLocks noChangeAspect="1"/>
          </p:cNvPicPr>
          <p:nvPr/>
        </p:nvPicPr>
        <p:blipFill>
          <a:blip r:embed="rId3"/>
          <a:stretch>
            <a:fillRect/>
          </a:stretch>
        </p:blipFill>
        <p:spPr>
          <a:xfrm>
            <a:off x="5505877" y="1078648"/>
            <a:ext cx="2232248" cy="262120"/>
          </a:xfrm>
          <a:prstGeom prst="rect">
            <a:avLst/>
          </a:prstGeom>
        </p:spPr>
      </p:pic>
      <p:pic>
        <p:nvPicPr>
          <p:cNvPr id="6" name="Picture 5">
            <a:extLst>
              <a:ext uri="{FF2B5EF4-FFF2-40B4-BE49-F238E27FC236}">
                <a16:creationId xmlns:a16="http://schemas.microsoft.com/office/drawing/2014/main" id="{7E76133F-F67A-3B49-A84B-A961AD0E6E72}"/>
              </a:ext>
            </a:extLst>
          </p:cNvPr>
          <p:cNvPicPr>
            <a:picLocks noChangeAspect="1"/>
          </p:cNvPicPr>
          <p:nvPr/>
        </p:nvPicPr>
        <p:blipFill>
          <a:blip r:embed="rId4"/>
          <a:stretch>
            <a:fillRect/>
          </a:stretch>
        </p:blipFill>
        <p:spPr>
          <a:xfrm>
            <a:off x="1259632" y="1844824"/>
            <a:ext cx="3912731" cy="351143"/>
          </a:xfrm>
          <a:prstGeom prst="rect">
            <a:avLst/>
          </a:prstGeom>
        </p:spPr>
      </p:pic>
      <p:pic>
        <p:nvPicPr>
          <p:cNvPr id="7" name="Picture 6">
            <a:extLst>
              <a:ext uri="{FF2B5EF4-FFF2-40B4-BE49-F238E27FC236}">
                <a16:creationId xmlns:a16="http://schemas.microsoft.com/office/drawing/2014/main" id="{A4D25B21-A034-7443-999F-6456911FF9D9}"/>
              </a:ext>
            </a:extLst>
          </p:cNvPr>
          <p:cNvPicPr>
            <a:picLocks noChangeAspect="1"/>
          </p:cNvPicPr>
          <p:nvPr/>
        </p:nvPicPr>
        <p:blipFill>
          <a:blip r:embed="rId5"/>
          <a:stretch>
            <a:fillRect/>
          </a:stretch>
        </p:blipFill>
        <p:spPr>
          <a:xfrm>
            <a:off x="2383707" y="2390301"/>
            <a:ext cx="3065747" cy="363733"/>
          </a:xfrm>
          <a:prstGeom prst="rect">
            <a:avLst/>
          </a:prstGeom>
        </p:spPr>
      </p:pic>
      <p:pic>
        <p:nvPicPr>
          <p:cNvPr id="8" name="Picture 7">
            <a:extLst>
              <a:ext uri="{FF2B5EF4-FFF2-40B4-BE49-F238E27FC236}">
                <a16:creationId xmlns:a16="http://schemas.microsoft.com/office/drawing/2014/main" id="{940F9CAF-CF8D-1549-B3AC-848C3301B137}"/>
              </a:ext>
            </a:extLst>
          </p:cNvPr>
          <p:cNvPicPr>
            <a:picLocks noChangeAspect="1"/>
          </p:cNvPicPr>
          <p:nvPr/>
        </p:nvPicPr>
        <p:blipFill>
          <a:blip r:embed="rId6"/>
          <a:stretch>
            <a:fillRect/>
          </a:stretch>
        </p:blipFill>
        <p:spPr>
          <a:xfrm>
            <a:off x="1227763" y="2897427"/>
            <a:ext cx="2408133" cy="315549"/>
          </a:xfrm>
          <a:prstGeom prst="rect">
            <a:avLst/>
          </a:prstGeom>
        </p:spPr>
      </p:pic>
      <p:pic>
        <p:nvPicPr>
          <p:cNvPr id="9" name="Picture 8">
            <a:extLst>
              <a:ext uri="{FF2B5EF4-FFF2-40B4-BE49-F238E27FC236}">
                <a16:creationId xmlns:a16="http://schemas.microsoft.com/office/drawing/2014/main" id="{F3C6083D-E090-6F4F-B146-9CD1CF3E10F5}"/>
              </a:ext>
            </a:extLst>
          </p:cNvPr>
          <p:cNvPicPr>
            <a:picLocks noChangeAspect="1"/>
          </p:cNvPicPr>
          <p:nvPr/>
        </p:nvPicPr>
        <p:blipFill>
          <a:blip r:embed="rId7"/>
          <a:stretch>
            <a:fillRect/>
          </a:stretch>
        </p:blipFill>
        <p:spPr>
          <a:xfrm>
            <a:off x="1012820" y="3853190"/>
            <a:ext cx="2666840" cy="679450"/>
          </a:xfrm>
          <a:prstGeom prst="rect">
            <a:avLst/>
          </a:prstGeom>
        </p:spPr>
      </p:pic>
      <p:pic>
        <p:nvPicPr>
          <p:cNvPr id="10" name="Picture 9">
            <a:extLst>
              <a:ext uri="{FF2B5EF4-FFF2-40B4-BE49-F238E27FC236}">
                <a16:creationId xmlns:a16="http://schemas.microsoft.com/office/drawing/2014/main" id="{212EA5DB-ECFF-E941-BB82-F3281BB4B437}"/>
              </a:ext>
            </a:extLst>
          </p:cNvPr>
          <p:cNvPicPr>
            <a:picLocks noChangeAspect="1"/>
          </p:cNvPicPr>
          <p:nvPr/>
        </p:nvPicPr>
        <p:blipFill>
          <a:blip r:embed="rId8"/>
          <a:stretch>
            <a:fillRect/>
          </a:stretch>
        </p:blipFill>
        <p:spPr>
          <a:xfrm>
            <a:off x="4803477" y="3856950"/>
            <a:ext cx="3445815" cy="672355"/>
          </a:xfrm>
          <a:prstGeom prst="rect">
            <a:avLst/>
          </a:prstGeom>
        </p:spPr>
      </p:pic>
      <p:pic>
        <p:nvPicPr>
          <p:cNvPr id="11" name="Picture 10">
            <a:extLst>
              <a:ext uri="{FF2B5EF4-FFF2-40B4-BE49-F238E27FC236}">
                <a16:creationId xmlns:a16="http://schemas.microsoft.com/office/drawing/2014/main" id="{75A9C8D4-9642-CF4A-9686-C64D826DB097}"/>
              </a:ext>
            </a:extLst>
          </p:cNvPr>
          <p:cNvPicPr>
            <a:picLocks noChangeAspect="1"/>
          </p:cNvPicPr>
          <p:nvPr/>
        </p:nvPicPr>
        <p:blipFill>
          <a:blip r:embed="rId9"/>
          <a:stretch>
            <a:fillRect/>
          </a:stretch>
        </p:blipFill>
        <p:spPr>
          <a:xfrm>
            <a:off x="1638492" y="5255376"/>
            <a:ext cx="1994478" cy="236787"/>
          </a:xfrm>
          <a:prstGeom prst="rect">
            <a:avLst/>
          </a:prstGeom>
        </p:spPr>
      </p:pic>
      <p:pic>
        <p:nvPicPr>
          <p:cNvPr id="12" name="Picture 11">
            <a:extLst>
              <a:ext uri="{FF2B5EF4-FFF2-40B4-BE49-F238E27FC236}">
                <a16:creationId xmlns:a16="http://schemas.microsoft.com/office/drawing/2014/main" id="{A4A9805C-E421-3144-A649-EB6C29D0D990}"/>
              </a:ext>
            </a:extLst>
          </p:cNvPr>
          <p:cNvPicPr>
            <a:picLocks noChangeAspect="1"/>
          </p:cNvPicPr>
          <p:nvPr/>
        </p:nvPicPr>
        <p:blipFill>
          <a:blip r:embed="rId10"/>
          <a:stretch>
            <a:fillRect/>
          </a:stretch>
        </p:blipFill>
        <p:spPr>
          <a:xfrm>
            <a:off x="4818812" y="5219727"/>
            <a:ext cx="1533037" cy="314225"/>
          </a:xfrm>
          <a:prstGeom prst="rect">
            <a:avLst/>
          </a:prstGeom>
        </p:spPr>
      </p:pic>
    </p:spTree>
    <p:extLst>
      <p:ext uri="{BB962C8B-B14F-4D97-AF65-F5344CB8AC3E}">
        <p14:creationId xmlns:p14="http://schemas.microsoft.com/office/powerpoint/2010/main" val="38353477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As before, we illustrate the eﬀect of the bunch compressor on phase space using a “window frame” distribution, using the parameters determined above, to try to compress by a factor 20, while </a:t>
            </a:r>
            <a:r>
              <a:rPr lang="en-US" dirty="0" err="1"/>
              <a:t>minimising</a:t>
            </a:r>
            <a:r>
              <a:rPr lang="en-US" dirty="0"/>
              <a:t> the second-order distortion:</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The </a:t>
            </a:r>
            <a:r>
              <a:rPr lang="en-US" b="1" dirty="0"/>
              <a:t>dominant distortion </a:t>
            </a:r>
            <a:r>
              <a:rPr lang="en-US" dirty="0"/>
              <a:t>now appears to </a:t>
            </a:r>
            <a:r>
              <a:rPr lang="en-US"/>
              <a:t>be </a:t>
            </a:r>
            <a:r>
              <a:rPr lang="en-US" b="1"/>
              <a:t>3</a:t>
            </a:r>
            <a:r>
              <a:rPr lang="en-US" b="1" baseline="30000"/>
              <a:t>rd</a:t>
            </a:r>
            <a:r>
              <a:rPr lang="en-US" b="1"/>
              <a:t> order</a:t>
            </a:r>
            <a:r>
              <a:rPr lang="en-US" dirty="0"/>
              <a:t>, and looks </a:t>
            </a:r>
            <a:r>
              <a:rPr lang="en-US" b="1" dirty="0"/>
              <a:t>small enough </a:t>
            </a:r>
            <a:r>
              <a:rPr lang="en-US" dirty="0"/>
              <a:t>that it should not signiﬁcantly aﬀect the performance</a:t>
            </a:r>
          </a:p>
          <a:p>
            <a:endParaRPr lang="en-US" dirty="0"/>
          </a:p>
        </p:txBody>
      </p:sp>
      <p:pic>
        <p:nvPicPr>
          <p:cNvPr id="4" name="Picture 3">
            <a:extLst>
              <a:ext uri="{FF2B5EF4-FFF2-40B4-BE49-F238E27FC236}">
                <a16:creationId xmlns:a16="http://schemas.microsoft.com/office/drawing/2014/main" id="{D6E3534D-D7C5-1446-AB0E-A820C6BC9114}"/>
              </a:ext>
            </a:extLst>
          </p:cNvPr>
          <p:cNvPicPr>
            <a:picLocks noChangeAspect="1"/>
          </p:cNvPicPr>
          <p:nvPr/>
        </p:nvPicPr>
        <p:blipFill>
          <a:blip r:embed="rId2"/>
          <a:stretch>
            <a:fillRect/>
          </a:stretch>
        </p:blipFill>
        <p:spPr>
          <a:xfrm>
            <a:off x="827584" y="2276872"/>
            <a:ext cx="8102228" cy="2692903"/>
          </a:xfrm>
          <a:prstGeom prst="rect">
            <a:avLst/>
          </a:prstGeom>
        </p:spPr>
      </p:pic>
    </p:spTree>
    <p:extLst>
      <p:ext uri="{BB962C8B-B14F-4D97-AF65-F5344CB8AC3E}">
        <p14:creationId xmlns:p14="http://schemas.microsoft.com/office/powerpoint/2010/main" val="1360983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p:txBody>
          <a:bodyPr/>
          <a:lstStyle/>
          <a:p>
            <a:r>
              <a:rPr lang="en-US" dirty="0"/>
              <a:t>Particle motion through linear components such as drifts, dipoles and quadrupoles can be represented by </a:t>
            </a:r>
            <a:r>
              <a:rPr lang="en-US" b="1" dirty="0"/>
              <a:t>linear transfer maps</a:t>
            </a:r>
            <a:endParaRPr lang="en-US" dirty="0"/>
          </a:p>
          <a:p>
            <a:r>
              <a:rPr lang="en-US" dirty="0"/>
              <a:t>For example, in a drift space of length    , the </a:t>
            </a:r>
            <a:r>
              <a:rPr lang="en-US" b="1" dirty="0"/>
              <a:t>horizontal coordinate </a:t>
            </a:r>
            <a:r>
              <a:rPr lang="en-US" dirty="0"/>
              <a:t>and the (scaled) </a:t>
            </a:r>
            <a:r>
              <a:rPr lang="en-US" b="1" dirty="0"/>
              <a:t>horizontal</a:t>
            </a:r>
            <a:r>
              <a:rPr lang="en-US" dirty="0"/>
              <a:t> </a:t>
            </a:r>
            <a:r>
              <a:rPr lang="en-US" b="1" dirty="0"/>
              <a:t>momentum</a:t>
            </a:r>
            <a:r>
              <a:rPr lang="en-US" dirty="0"/>
              <a:t> from initial position 0 to a final position 1 are </a:t>
            </a:r>
          </a:p>
          <a:p>
            <a:pPr marL="0" indent="0">
              <a:buNone/>
            </a:pPr>
            <a:endParaRPr lang="en-US" i="1" dirty="0"/>
          </a:p>
          <a:p>
            <a:endParaRPr lang="en-US" i="1" dirty="0"/>
          </a:p>
          <a:p>
            <a:pPr lvl="1"/>
            <a:endParaRPr lang="en-US" i="1" dirty="0"/>
          </a:p>
          <a:p>
            <a:r>
              <a:rPr lang="en-US" dirty="0"/>
              <a:t>Note that the horizontal momentum is</a:t>
            </a:r>
            <a:br>
              <a:rPr lang="en-US" dirty="0"/>
            </a:br>
            <a:br>
              <a:rPr lang="en-US" dirty="0"/>
            </a:br>
            <a:br>
              <a:rPr lang="en-US" dirty="0"/>
            </a:br>
            <a:br>
              <a:rPr lang="en-US" dirty="0"/>
            </a:br>
            <a:br>
              <a:rPr lang="en-US" dirty="0"/>
            </a:br>
            <a:r>
              <a:rPr lang="en-US" dirty="0"/>
              <a:t>where    is the relativistic factor,      is the rest mass of the particle,</a:t>
            </a:r>
            <a:br>
              <a:rPr lang="en-US" dirty="0"/>
            </a:br>
            <a:r>
              <a:rPr lang="en-US" dirty="0"/>
              <a:t>     is the horizontal velocity, and       is the reference momentum</a:t>
            </a:r>
            <a:br>
              <a:rPr lang="en-US" dirty="0"/>
            </a:br>
            <a:endParaRPr lang="en-US" dirty="0"/>
          </a:p>
          <a:p>
            <a:pPr marL="0" indent="0">
              <a:buNone/>
            </a:pPr>
            <a:endParaRPr lang="en-US" dirty="0"/>
          </a:p>
        </p:txBody>
      </p:sp>
      <p:pic>
        <p:nvPicPr>
          <p:cNvPr id="4" name="Picture 3">
            <a:extLst>
              <a:ext uri="{FF2B5EF4-FFF2-40B4-BE49-F238E27FC236}">
                <a16:creationId xmlns:a16="http://schemas.microsoft.com/office/drawing/2014/main" id="{CEF7B891-D929-B540-AE08-E884F08DD445}"/>
              </a:ext>
            </a:extLst>
          </p:cNvPr>
          <p:cNvPicPr>
            <a:picLocks noChangeAspect="1"/>
          </p:cNvPicPr>
          <p:nvPr/>
        </p:nvPicPr>
        <p:blipFill rotWithShape="1">
          <a:blip r:embed="rId2"/>
          <a:srcRect r="59324"/>
          <a:stretch/>
        </p:blipFill>
        <p:spPr>
          <a:xfrm>
            <a:off x="2975165" y="2781264"/>
            <a:ext cx="2722597" cy="791037"/>
          </a:xfrm>
          <a:prstGeom prst="rect">
            <a:avLst/>
          </a:prstGeom>
        </p:spPr>
      </p:pic>
      <p:pic>
        <p:nvPicPr>
          <p:cNvPr id="5" name="Picture 4">
            <a:extLst>
              <a:ext uri="{FF2B5EF4-FFF2-40B4-BE49-F238E27FC236}">
                <a16:creationId xmlns:a16="http://schemas.microsoft.com/office/drawing/2014/main" id="{7CA714B7-7FE7-5340-8378-6C49293C7468}"/>
              </a:ext>
            </a:extLst>
          </p:cNvPr>
          <p:cNvPicPr>
            <a:picLocks noChangeAspect="1"/>
          </p:cNvPicPr>
          <p:nvPr/>
        </p:nvPicPr>
        <p:blipFill rotWithShape="1">
          <a:blip r:embed="rId3"/>
          <a:srcRect r="62058"/>
          <a:stretch/>
        </p:blipFill>
        <p:spPr>
          <a:xfrm>
            <a:off x="2903157" y="4317863"/>
            <a:ext cx="2477773" cy="691965"/>
          </a:xfrm>
          <a:prstGeom prst="rect">
            <a:avLst/>
          </a:prstGeom>
        </p:spPr>
      </p:pic>
      <p:pic>
        <p:nvPicPr>
          <p:cNvPr id="6" name="Picture 5">
            <a:extLst>
              <a:ext uri="{FF2B5EF4-FFF2-40B4-BE49-F238E27FC236}">
                <a16:creationId xmlns:a16="http://schemas.microsoft.com/office/drawing/2014/main" id="{8FA5594E-66AD-0545-8206-463D1F9EA008}"/>
              </a:ext>
            </a:extLst>
          </p:cNvPr>
          <p:cNvPicPr>
            <a:picLocks noChangeAspect="1"/>
          </p:cNvPicPr>
          <p:nvPr/>
        </p:nvPicPr>
        <p:blipFill>
          <a:blip r:embed="rId4"/>
          <a:stretch>
            <a:fillRect/>
          </a:stretch>
        </p:blipFill>
        <p:spPr>
          <a:xfrm>
            <a:off x="4610485" y="5668945"/>
            <a:ext cx="299563" cy="265327"/>
          </a:xfrm>
          <a:prstGeom prst="rect">
            <a:avLst/>
          </a:prstGeom>
        </p:spPr>
      </p:pic>
      <p:pic>
        <p:nvPicPr>
          <p:cNvPr id="7" name="Picture 6">
            <a:extLst>
              <a:ext uri="{FF2B5EF4-FFF2-40B4-BE49-F238E27FC236}">
                <a16:creationId xmlns:a16="http://schemas.microsoft.com/office/drawing/2014/main" id="{C5DC243F-41FE-8A40-865C-899FF8693DE4}"/>
              </a:ext>
            </a:extLst>
          </p:cNvPr>
          <p:cNvPicPr>
            <a:picLocks noChangeAspect="1"/>
          </p:cNvPicPr>
          <p:nvPr/>
        </p:nvPicPr>
        <p:blipFill>
          <a:blip r:embed="rId5"/>
          <a:stretch>
            <a:fillRect/>
          </a:stretch>
        </p:blipFill>
        <p:spPr>
          <a:xfrm>
            <a:off x="5234056" y="1746806"/>
            <a:ext cx="201590" cy="229079"/>
          </a:xfrm>
          <a:prstGeom prst="rect">
            <a:avLst/>
          </a:prstGeom>
        </p:spPr>
      </p:pic>
      <p:pic>
        <p:nvPicPr>
          <p:cNvPr id="9" name="Picture 8" descr="gamma.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19672" y="5415764"/>
            <a:ext cx="165100" cy="203200"/>
          </a:xfrm>
          <a:prstGeom prst="rect">
            <a:avLst/>
          </a:prstGeom>
        </p:spPr>
      </p:pic>
      <p:pic>
        <p:nvPicPr>
          <p:cNvPr id="10" name="Picture 9" descr="m.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91182" y="5425786"/>
            <a:ext cx="254000" cy="139700"/>
          </a:xfrm>
          <a:prstGeom prst="rect">
            <a:avLst/>
          </a:prstGeom>
        </p:spPr>
      </p:pic>
      <p:pic>
        <p:nvPicPr>
          <p:cNvPr id="11" name="Picture 10" descr="v_x.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74953" y="5708265"/>
            <a:ext cx="266700" cy="190500"/>
          </a:xfrm>
          <a:prstGeom prst="rect">
            <a:avLst/>
          </a:prstGeom>
        </p:spPr>
      </p:pic>
    </p:spTree>
    <p:extLst>
      <p:ext uri="{BB962C8B-B14F-4D97-AF65-F5344CB8AC3E}">
        <p14:creationId xmlns:p14="http://schemas.microsoft.com/office/powerpoint/2010/main" val="38305850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p:txBody>
          <a:bodyPr/>
          <a:lstStyle/>
          <a:p>
            <a:r>
              <a:rPr lang="en-US" b="1" dirty="0"/>
              <a:t>Linear transfer maps </a:t>
            </a:r>
            <a:r>
              <a:rPr lang="en-US" dirty="0"/>
              <a:t>can be written in terms of </a:t>
            </a:r>
            <a:r>
              <a:rPr lang="en-US" b="1" dirty="0"/>
              <a:t>matrices</a:t>
            </a:r>
            <a:r>
              <a:rPr lang="en-US" dirty="0"/>
              <a:t> and for example for a drift space of length</a:t>
            </a:r>
          </a:p>
          <a:p>
            <a:endParaRPr lang="en-US" dirty="0"/>
          </a:p>
          <a:p>
            <a:endParaRPr lang="en-US" dirty="0"/>
          </a:p>
          <a:p>
            <a:endParaRPr lang="en-US" dirty="0"/>
          </a:p>
          <a:p>
            <a:r>
              <a:rPr lang="en-US" dirty="0"/>
              <a:t>In general, a </a:t>
            </a:r>
            <a:r>
              <a:rPr lang="en-US" b="1" dirty="0"/>
              <a:t>linear transformation </a:t>
            </a:r>
            <a:r>
              <a:rPr lang="en-US" dirty="0"/>
              <a:t>can be written as</a:t>
            </a:r>
          </a:p>
          <a:p>
            <a:endParaRPr lang="en-US" dirty="0"/>
          </a:p>
          <a:p>
            <a:endParaRPr lang="en-US" dirty="0"/>
          </a:p>
          <a:p>
            <a:pPr marL="0" indent="0">
              <a:buNone/>
            </a:pPr>
            <a:r>
              <a:rPr lang="en-US" dirty="0"/>
              <a:t>     where the phase space vectors are	   </a:t>
            </a:r>
          </a:p>
          <a:p>
            <a:endParaRPr lang="en-US" dirty="0"/>
          </a:p>
          <a:p>
            <a:r>
              <a:rPr lang="en-US" dirty="0"/>
              <a:t>The transfer matrix      and the vector     are constants, i.e. they do not depend on </a:t>
            </a:r>
          </a:p>
        </p:txBody>
      </p:sp>
      <p:pic>
        <p:nvPicPr>
          <p:cNvPr id="4" name="Picture 3">
            <a:extLst>
              <a:ext uri="{FF2B5EF4-FFF2-40B4-BE49-F238E27FC236}">
                <a16:creationId xmlns:a16="http://schemas.microsoft.com/office/drawing/2014/main" id="{C5DC243F-41FE-8A40-865C-899FF8693DE4}"/>
              </a:ext>
            </a:extLst>
          </p:cNvPr>
          <p:cNvPicPr>
            <a:picLocks noChangeAspect="1"/>
          </p:cNvPicPr>
          <p:nvPr/>
        </p:nvPicPr>
        <p:blipFill>
          <a:blip r:embed="rId2"/>
          <a:stretch>
            <a:fillRect/>
          </a:stretch>
        </p:blipFill>
        <p:spPr>
          <a:xfrm>
            <a:off x="4801890" y="1374664"/>
            <a:ext cx="196635" cy="223449"/>
          </a:xfrm>
          <a:prstGeom prst="rect">
            <a:avLst/>
          </a:prstGeom>
        </p:spPr>
      </p:pic>
      <p:pic>
        <p:nvPicPr>
          <p:cNvPr id="5" name="Picture 4">
            <a:extLst>
              <a:ext uri="{FF2B5EF4-FFF2-40B4-BE49-F238E27FC236}">
                <a16:creationId xmlns:a16="http://schemas.microsoft.com/office/drawing/2014/main" id="{F7124FFD-8A51-9E4F-AF70-577F5DB1A413}"/>
              </a:ext>
            </a:extLst>
          </p:cNvPr>
          <p:cNvPicPr>
            <a:picLocks noChangeAspect="1"/>
          </p:cNvPicPr>
          <p:nvPr/>
        </p:nvPicPr>
        <p:blipFill rotWithShape="1">
          <a:blip r:embed="rId3"/>
          <a:srcRect r="42575"/>
          <a:stretch/>
        </p:blipFill>
        <p:spPr>
          <a:xfrm>
            <a:off x="2197511" y="1827028"/>
            <a:ext cx="4234038" cy="747630"/>
          </a:xfrm>
          <a:prstGeom prst="rect">
            <a:avLst/>
          </a:prstGeom>
        </p:spPr>
      </p:pic>
      <p:pic>
        <p:nvPicPr>
          <p:cNvPr id="6" name="Picture 5">
            <a:extLst>
              <a:ext uri="{FF2B5EF4-FFF2-40B4-BE49-F238E27FC236}">
                <a16:creationId xmlns:a16="http://schemas.microsoft.com/office/drawing/2014/main" id="{03454849-3D5C-9040-ADF8-24EFF78CBB91}"/>
              </a:ext>
            </a:extLst>
          </p:cNvPr>
          <p:cNvPicPr>
            <a:picLocks noChangeAspect="1"/>
          </p:cNvPicPr>
          <p:nvPr/>
        </p:nvPicPr>
        <p:blipFill rotWithShape="1">
          <a:blip r:embed="rId4"/>
          <a:srcRect r="59413"/>
          <a:stretch/>
        </p:blipFill>
        <p:spPr>
          <a:xfrm>
            <a:off x="2846543" y="3320474"/>
            <a:ext cx="2865652" cy="438239"/>
          </a:xfrm>
          <a:prstGeom prst="rect">
            <a:avLst/>
          </a:prstGeom>
        </p:spPr>
      </p:pic>
      <p:pic>
        <p:nvPicPr>
          <p:cNvPr id="7" name="Picture 6">
            <a:extLst>
              <a:ext uri="{FF2B5EF4-FFF2-40B4-BE49-F238E27FC236}">
                <a16:creationId xmlns:a16="http://schemas.microsoft.com/office/drawing/2014/main" id="{4B4D3DAC-204E-E443-8382-39E745330319}"/>
              </a:ext>
            </a:extLst>
          </p:cNvPr>
          <p:cNvPicPr>
            <a:picLocks noChangeAspect="1"/>
          </p:cNvPicPr>
          <p:nvPr/>
        </p:nvPicPr>
        <p:blipFill>
          <a:blip r:embed="rId5"/>
          <a:stretch>
            <a:fillRect/>
          </a:stretch>
        </p:blipFill>
        <p:spPr>
          <a:xfrm>
            <a:off x="4968275" y="4020188"/>
            <a:ext cx="1359951" cy="296717"/>
          </a:xfrm>
          <a:prstGeom prst="rect">
            <a:avLst/>
          </a:prstGeom>
        </p:spPr>
      </p:pic>
      <p:pic>
        <p:nvPicPr>
          <p:cNvPr id="8" name="Picture 7">
            <a:extLst>
              <a:ext uri="{FF2B5EF4-FFF2-40B4-BE49-F238E27FC236}">
                <a16:creationId xmlns:a16="http://schemas.microsoft.com/office/drawing/2014/main" id="{FEC81A80-32F1-C74B-925E-344835527720}"/>
              </a:ext>
            </a:extLst>
          </p:cNvPr>
          <p:cNvPicPr>
            <a:picLocks noChangeAspect="1"/>
          </p:cNvPicPr>
          <p:nvPr/>
        </p:nvPicPr>
        <p:blipFill>
          <a:blip r:embed="rId6"/>
          <a:stretch>
            <a:fillRect/>
          </a:stretch>
        </p:blipFill>
        <p:spPr>
          <a:xfrm>
            <a:off x="3131840" y="4805109"/>
            <a:ext cx="208067" cy="208067"/>
          </a:xfrm>
          <a:prstGeom prst="rect">
            <a:avLst/>
          </a:prstGeom>
        </p:spPr>
      </p:pic>
      <p:pic>
        <p:nvPicPr>
          <p:cNvPr id="9" name="Picture 8">
            <a:extLst>
              <a:ext uri="{FF2B5EF4-FFF2-40B4-BE49-F238E27FC236}">
                <a16:creationId xmlns:a16="http://schemas.microsoft.com/office/drawing/2014/main" id="{A5D20BF7-0EE7-3544-8A10-FFBBAF3276AB}"/>
              </a:ext>
            </a:extLst>
          </p:cNvPr>
          <p:cNvPicPr>
            <a:picLocks noChangeAspect="1"/>
          </p:cNvPicPr>
          <p:nvPr/>
        </p:nvPicPr>
        <p:blipFill>
          <a:blip r:embed="rId7"/>
          <a:stretch>
            <a:fillRect/>
          </a:stretch>
        </p:blipFill>
        <p:spPr>
          <a:xfrm>
            <a:off x="5118096" y="4725435"/>
            <a:ext cx="232074" cy="280089"/>
          </a:xfrm>
          <a:prstGeom prst="rect">
            <a:avLst/>
          </a:prstGeom>
        </p:spPr>
      </p:pic>
      <p:pic>
        <p:nvPicPr>
          <p:cNvPr id="10" name="Picture 9" descr="vec_x_0.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27784" y="5085184"/>
            <a:ext cx="292100" cy="279400"/>
          </a:xfrm>
          <a:prstGeom prst="rect">
            <a:avLst/>
          </a:prstGeom>
        </p:spPr>
      </p:pic>
    </p:spTree>
    <p:extLst>
      <p:ext uri="{BB962C8B-B14F-4D97-AF65-F5344CB8AC3E}">
        <p14:creationId xmlns:p14="http://schemas.microsoft.com/office/powerpoint/2010/main" val="2126114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p:txBody>
          <a:bodyPr/>
          <a:lstStyle/>
          <a:p>
            <a:r>
              <a:rPr lang="en-US" dirty="0"/>
              <a:t>The transfer matrix for a section of </a:t>
            </a:r>
            <a:r>
              <a:rPr lang="en-US" dirty="0" err="1"/>
              <a:t>beamline</a:t>
            </a:r>
            <a:r>
              <a:rPr lang="en-US" dirty="0"/>
              <a:t> can be found by </a:t>
            </a:r>
            <a:r>
              <a:rPr lang="en-US" b="1" dirty="0"/>
              <a:t>multiplying</a:t>
            </a:r>
            <a:r>
              <a:rPr lang="en-US" dirty="0"/>
              <a:t> the </a:t>
            </a:r>
            <a:r>
              <a:rPr lang="en-US" b="1" dirty="0"/>
              <a:t>transfer matrices </a:t>
            </a:r>
            <a:r>
              <a:rPr lang="en-US" dirty="0"/>
              <a:t>for the accelerator components within that section</a:t>
            </a:r>
          </a:p>
          <a:p>
            <a:endParaRPr lang="en-US" dirty="0"/>
          </a:p>
          <a:p>
            <a:endParaRPr lang="en-US" dirty="0"/>
          </a:p>
          <a:p>
            <a:endParaRPr lang="en-US" b="1" dirty="0"/>
          </a:p>
          <a:p>
            <a:pPr lvl="1"/>
            <a:endParaRPr lang="en-US" dirty="0"/>
          </a:p>
          <a:p>
            <a:pPr lvl="2"/>
            <a:endParaRPr lang="en-US" dirty="0"/>
          </a:p>
          <a:p>
            <a:endParaRPr lang="en-US" dirty="0"/>
          </a:p>
          <a:p>
            <a:r>
              <a:rPr lang="en-US" dirty="0"/>
              <a:t>For </a:t>
            </a:r>
            <a:r>
              <a:rPr lang="en-US" b="1" dirty="0"/>
              <a:t>periodic </a:t>
            </a:r>
            <a:r>
              <a:rPr lang="en-US" b="1" dirty="0" err="1"/>
              <a:t>beamlines</a:t>
            </a:r>
            <a:r>
              <a:rPr lang="en-US" b="1" dirty="0"/>
              <a:t> </a:t>
            </a:r>
            <a:r>
              <a:rPr lang="en-US" dirty="0"/>
              <a:t>(i.e. a </a:t>
            </a:r>
            <a:r>
              <a:rPr lang="en-US" dirty="0" err="1"/>
              <a:t>beamline</a:t>
            </a:r>
            <a:r>
              <a:rPr lang="en-US" dirty="0"/>
              <a:t> constructed from a repeated unit), the transfer matrix for a single period can be </a:t>
            </a:r>
            <a:r>
              <a:rPr lang="en-US" dirty="0" err="1"/>
              <a:t>parameterised</a:t>
            </a:r>
            <a:r>
              <a:rPr lang="en-US" dirty="0"/>
              <a:t> in terms of the </a:t>
            </a:r>
            <a:r>
              <a:rPr lang="en-US" b="1" dirty="0"/>
              <a:t>Courant–Snyder parameters</a:t>
            </a:r>
            <a:r>
              <a:rPr lang="en-US" dirty="0"/>
              <a:t>                and the </a:t>
            </a:r>
            <a:r>
              <a:rPr lang="en-US" b="1" dirty="0"/>
              <a:t>phase advance    </a:t>
            </a:r>
            <a:r>
              <a:rPr lang="en-US" dirty="0"/>
              <a:t>:</a:t>
            </a:r>
          </a:p>
          <a:p>
            <a:endParaRPr lang="en-US" b="1" dirty="0"/>
          </a:p>
          <a:p>
            <a:endParaRPr lang="en-US" dirty="0"/>
          </a:p>
        </p:txBody>
      </p:sp>
      <p:sp>
        <p:nvSpPr>
          <p:cNvPr id="5" name="AutoShape 3">
            <a:extLst>
              <a:ext uri="{FF2B5EF4-FFF2-40B4-BE49-F238E27FC236}">
                <a16:creationId xmlns:a16="http://schemas.microsoft.com/office/drawing/2014/main" id="{46D7D875-4BA5-AE44-8622-0310852E3750}"/>
              </a:ext>
            </a:extLst>
          </p:cNvPr>
          <p:cNvSpPr>
            <a:spLocks noChangeAspect="1"/>
          </p:cNvSpPr>
          <p:nvPr/>
        </p:nvSpPr>
        <p:spPr bwMode="auto">
          <a:xfrm rot="5400000">
            <a:off x="7099029" y="2048003"/>
            <a:ext cx="153058" cy="1006590"/>
          </a:xfrm>
          <a:prstGeom prst="rightBrace">
            <a:avLst>
              <a:gd name="adj1" fmla="val 45846"/>
              <a:gd name="adj2" fmla="val 50000"/>
            </a:avLst>
          </a:prstGeom>
          <a:noFill/>
          <a:ln w="254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6" name="Text Box 4">
            <a:extLst>
              <a:ext uri="{FF2B5EF4-FFF2-40B4-BE49-F238E27FC236}">
                <a16:creationId xmlns:a16="http://schemas.microsoft.com/office/drawing/2014/main" id="{EEF2ECCB-78F3-E744-8C6C-8B8454074C7D}"/>
              </a:ext>
            </a:extLst>
          </p:cNvPr>
          <p:cNvSpPr txBox="1">
            <a:spLocks noChangeAspect="1" noChangeArrowheads="1"/>
          </p:cNvSpPr>
          <p:nvPr/>
        </p:nvSpPr>
        <p:spPr bwMode="auto">
          <a:xfrm>
            <a:off x="6519864" y="2543573"/>
            <a:ext cx="1354663" cy="413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txBody>
          <a:bodyPr/>
          <a:lstStyle/>
          <a:p>
            <a:pPr algn="l" eaLnBrk="0" hangingPunct="0">
              <a:spcBef>
                <a:spcPct val="0"/>
              </a:spcBef>
              <a:buClrTx/>
              <a:buSzTx/>
              <a:buFontTx/>
              <a:buNone/>
            </a:pPr>
            <a:r>
              <a:rPr lang="fr-FR" altLang="en-US" sz="1400" dirty="0" err="1">
                <a:latin typeface="Arial"/>
                <a:cs typeface="Arial"/>
              </a:rPr>
              <a:t>from</a:t>
            </a:r>
            <a:r>
              <a:rPr lang="fr-FR" altLang="en-US" sz="1400" dirty="0">
                <a:latin typeface="Arial"/>
                <a:cs typeface="Arial"/>
              </a:rPr>
              <a:t> </a:t>
            </a:r>
            <a:r>
              <a:rPr lang="fr-FR" altLang="en-US" sz="1400" b="1" i="1" dirty="0">
                <a:latin typeface="Arial"/>
                <a:cs typeface="Arial"/>
              </a:rPr>
              <a:t>s</a:t>
            </a:r>
            <a:r>
              <a:rPr lang="fr-FR" altLang="en-US" sz="1400" b="1" baseline="-25000" dirty="0">
                <a:latin typeface="Arial"/>
                <a:cs typeface="Arial"/>
              </a:rPr>
              <a:t>0</a:t>
            </a:r>
            <a:r>
              <a:rPr lang="fr-FR" altLang="en-US" sz="1400" dirty="0">
                <a:latin typeface="Arial"/>
                <a:cs typeface="Arial"/>
              </a:rPr>
              <a:t> to </a:t>
            </a:r>
            <a:r>
              <a:rPr lang="fr-FR" altLang="en-US" sz="1400" b="1" i="1" dirty="0">
                <a:latin typeface="Arial"/>
                <a:cs typeface="Arial"/>
              </a:rPr>
              <a:t>s</a:t>
            </a:r>
            <a:r>
              <a:rPr lang="fr-FR" altLang="en-US" sz="1400" b="1" baseline="-25000" dirty="0">
                <a:latin typeface="Arial"/>
                <a:cs typeface="Arial"/>
              </a:rPr>
              <a:t>1</a:t>
            </a:r>
          </a:p>
        </p:txBody>
      </p:sp>
      <p:sp>
        <p:nvSpPr>
          <p:cNvPr id="7" name="Text Box 5">
            <a:extLst>
              <a:ext uri="{FF2B5EF4-FFF2-40B4-BE49-F238E27FC236}">
                <a16:creationId xmlns:a16="http://schemas.microsoft.com/office/drawing/2014/main" id="{D9BA0260-F65D-BD4D-A8F5-839AA101EE68}"/>
              </a:ext>
            </a:extLst>
          </p:cNvPr>
          <p:cNvSpPr txBox="1">
            <a:spLocks noChangeAspect="1" noChangeArrowheads="1"/>
          </p:cNvSpPr>
          <p:nvPr/>
        </p:nvSpPr>
        <p:spPr bwMode="auto">
          <a:xfrm>
            <a:off x="5913509" y="2903014"/>
            <a:ext cx="1369446" cy="413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txBody>
          <a:bodyPr/>
          <a:lstStyle/>
          <a:p>
            <a:pPr algn="l" eaLnBrk="0" hangingPunct="0">
              <a:spcBef>
                <a:spcPct val="0"/>
              </a:spcBef>
              <a:buClrTx/>
              <a:buSzTx/>
              <a:buFontTx/>
              <a:buNone/>
            </a:pPr>
            <a:r>
              <a:rPr lang="fr-FR" altLang="en-US" sz="1400" dirty="0" err="1">
                <a:latin typeface="Arial"/>
                <a:cs typeface="Arial"/>
              </a:rPr>
              <a:t>from</a:t>
            </a:r>
            <a:r>
              <a:rPr lang="fr-FR" altLang="en-US" sz="1400" dirty="0">
                <a:latin typeface="Arial"/>
                <a:cs typeface="Arial"/>
              </a:rPr>
              <a:t> </a:t>
            </a:r>
            <a:r>
              <a:rPr lang="fr-FR" altLang="en-US" sz="1400" b="1" i="1" dirty="0">
                <a:latin typeface="Arial"/>
                <a:cs typeface="Arial"/>
              </a:rPr>
              <a:t>s</a:t>
            </a:r>
            <a:r>
              <a:rPr lang="fr-FR" altLang="en-US" sz="1400" b="1" baseline="-25000" dirty="0">
                <a:latin typeface="Arial"/>
                <a:cs typeface="Arial"/>
              </a:rPr>
              <a:t>0</a:t>
            </a:r>
            <a:r>
              <a:rPr lang="fr-FR" altLang="en-US" sz="1400" dirty="0">
                <a:latin typeface="Arial"/>
                <a:cs typeface="Arial"/>
              </a:rPr>
              <a:t> to </a:t>
            </a:r>
            <a:r>
              <a:rPr lang="fr-FR" altLang="en-US" sz="1400" b="1" i="1" dirty="0">
                <a:latin typeface="Arial"/>
                <a:cs typeface="Arial"/>
              </a:rPr>
              <a:t>s</a:t>
            </a:r>
            <a:r>
              <a:rPr lang="fr-FR" altLang="en-US" sz="1400" b="1" baseline="-25000" dirty="0">
                <a:latin typeface="Arial"/>
                <a:cs typeface="Arial"/>
              </a:rPr>
              <a:t>2</a:t>
            </a:r>
          </a:p>
        </p:txBody>
      </p:sp>
      <p:sp>
        <p:nvSpPr>
          <p:cNvPr id="8" name="AutoShape 6">
            <a:extLst>
              <a:ext uri="{FF2B5EF4-FFF2-40B4-BE49-F238E27FC236}">
                <a16:creationId xmlns:a16="http://schemas.microsoft.com/office/drawing/2014/main" id="{E14C0DFF-452F-3241-9E98-94D721B8EDC7}"/>
              </a:ext>
            </a:extLst>
          </p:cNvPr>
          <p:cNvSpPr>
            <a:spLocks/>
          </p:cNvSpPr>
          <p:nvPr/>
        </p:nvSpPr>
        <p:spPr bwMode="auto">
          <a:xfrm rot="5400000">
            <a:off x="6486163" y="1758593"/>
            <a:ext cx="180000" cy="2260459"/>
          </a:xfrm>
          <a:prstGeom prst="rightBrace">
            <a:avLst>
              <a:gd name="adj1" fmla="val 43459"/>
              <a:gd name="adj2" fmla="val 50000"/>
            </a:avLst>
          </a:prstGeom>
          <a:noFill/>
          <a:ln w="254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9" name="AutoShape 7">
            <a:extLst>
              <a:ext uri="{FF2B5EF4-FFF2-40B4-BE49-F238E27FC236}">
                <a16:creationId xmlns:a16="http://schemas.microsoft.com/office/drawing/2014/main" id="{F42B6DE4-2883-F142-A20A-35B94070C550}"/>
              </a:ext>
            </a:extLst>
          </p:cNvPr>
          <p:cNvSpPr>
            <a:spLocks/>
          </p:cNvSpPr>
          <p:nvPr/>
        </p:nvSpPr>
        <p:spPr bwMode="auto">
          <a:xfrm rot="5400000">
            <a:off x="5901497" y="1505809"/>
            <a:ext cx="180000" cy="3486107"/>
          </a:xfrm>
          <a:prstGeom prst="rightBrace">
            <a:avLst>
              <a:gd name="adj1" fmla="val 64357"/>
              <a:gd name="adj2" fmla="val 50000"/>
            </a:avLst>
          </a:prstGeom>
          <a:noFill/>
          <a:ln w="254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0" name="Text Box 8">
            <a:extLst>
              <a:ext uri="{FF2B5EF4-FFF2-40B4-BE49-F238E27FC236}">
                <a16:creationId xmlns:a16="http://schemas.microsoft.com/office/drawing/2014/main" id="{C5DC8F2A-3AE4-C544-9B3E-6D873CA10F22}"/>
              </a:ext>
            </a:extLst>
          </p:cNvPr>
          <p:cNvSpPr txBox="1">
            <a:spLocks noChangeAspect="1" noChangeArrowheads="1"/>
          </p:cNvSpPr>
          <p:nvPr/>
        </p:nvSpPr>
        <p:spPr bwMode="auto">
          <a:xfrm>
            <a:off x="5348246" y="3293176"/>
            <a:ext cx="1343912" cy="413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txBody>
          <a:bodyPr/>
          <a:lstStyle/>
          <a:p>
            <a:pPr algn="l" eaLnBrk="0" hangingPunct="0">
              <a:spcBef>
                <a:spcPct val="0"/>
              </a:spcBef>
              <a:buClrTx/>
              <a:buSzTx/>
              <a:buFontTx/>
              <a:buNone/>
            </a:pPr>
            <a:r>
              <a:rPr lang="fr-FR" altLang="en-US" sz="1400" dirty="0" err="1">
                <a:latin typeface="Arial"/>
                <a:cs typeface="Arial"/>
              </a:rPr>
              <a:t>from</a:t>
            </a:r>
            <a:r>
              <a:rPr lang="fr-FR" altLang="en-US" sz="1400" dirty="0">
                <a:latin typeface="Arial"/>
                <a:cs typeface="Arial"/>
              </a:rPr>
              <a:t> </a:t>
            </a:r>
            <a:r>
              <a:rPr lang="fr-FR" altLang="en-US" sz="1400" b="1" i="1" dirty="0">
                <a:latin typeface="Arial"/>
                <a:cs typeface="Arial"/>
              </a:rPr>
              <a:t>s</a:t>
            </a:r>
            <a:r>
              <a:rPr lang="fr-FR" altLang="en-US" sz="1400" b="1" baseline="-25000" dirty="0">
                <a:latin typeface="Arial"/>
                <a:cs typeface="Arial"/>
              </a:rPr>
              <a:t>0</a:t>
            </a:r>
            <a:r>
              <a:rPr lang="fr-FR" altLang="en-US" sz="1400" dirty="0">
                <a:latin typeface="Arial"/>
                <a:cs typeface="Arial"/>
              </a:rPr>
              <a:t> to </a:t>
            </a:r>
            <a:r>
              <a:rPr lang="fr-FR" altLang="en-US" sz="1400" b="1" i="1" dirty="0">
                <a:latin typeface="Arial"/>
                <a:cs typeface="Arial"/>
              </a:rPr>
              <a:t>s</a:t>
            </a:r>
            <a:r>
              <a:rPr lang="fr-FR" altLang="en-US" sz="1400" b="1" baseline="-25000" dirty="0">
                <a:latin typeface="Arial"/>
                <a:cs typeface="Arial"/>
              </a:rPr>
              <a:t>3</a:t>
            </a:r>
          </a:p>
        </p:txBody>
      </p:sp>
      <p:sp>
        <p:nvSpPr>
          <p:cNvPr id="11" name="AutoShape 9">
            <a:extLst>
              <a:ext uri="{FF2B5EF4-FFF2-40B4-BE49-F238E27FC236}">
                <a16:creationId xmlns:a16="http://schemas.microsoft.com/office/drawing/2014/main" id="{F5BFBD06-EA6A-2F41-AFCE-DC0262850BA1}"/>
              </a:ext>
            </a:extLst>
          </p:cNvPr>
          <p:cNvSpPr>
            <a:spLocks/>
          </p:cNvSpPr>
          <p:nvPr/>
        </p:nvSpPr>
        <p:spPr bwMode="auto">
          <a:xfrm rot="5400000">
            <a:off x="5035250" y="1002662"/>
            <a:ext cx="180058" cy="5227817"/>
          </a:xfrm>
          <a:prstGeom prst="rightBrace">
            <a:avLst>
              <a:gd name="adj1" fmla="val 38939"/>
              <a:gd name="adj2" fmla="val 50000"/>
            </a:avLst>
          </a:prstGeom>
          <a:noFill/>
          <a:ln w="254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nvGrpSpPr>
          <p:cNvPr id="13" name="Group 13">
            <a:extLst>
              <a:ext uri="{FF2B5EF4-FFF2-40B4-BE49-F238E27FC236}">
                <a16:creationId xmlns:a16="http://schemas.microsoft.com/office/drawing/2014/main" id="{D1BA989F-B87D-8644-8CCA-F32E53710027}"/>
              </a:ext>
            </a:extLst>
          </p:cNvPr>
          <p:cNvGrpSpPr>
            <a:grpSpLocks noChangeAspect="1"/>
          </p:cNvGrpSpPr>
          <p:nvPr/>
        </p:nvGrpSpPr>
        <p:grpSpPr bwMode="auto">
          <a:xfrm>
            <a:off x="900733" y="2601921"/>
            <a:ext cx="3934975" cy="599386"/>
            <a:chOff x="144" y="3168"/>
            <a:chExt cx="2928" cy="446"/>
          </a:xfrm>
        </p:grpSpPr>
        <p:sp>
          <p:nvSpPr>
            <p:cNvPr id="14" name="Line 14">
              <a:extLst>
                <a:ext uri="{FF2B5EF4-FFF2-40B4-BE49-F238E27FC236}">
                  <a16:creationId xmlns:a16="http://schemas.microsoft.com/office/drawing/2014/main" id="{EA45BE1E-CDC8-AE4C-9939-906DE276FEF6}"/>
                </a:ext>
              </a:extLst>
            </p:cNvPr>
            <p:cNvSpPr>
              <a:spLocks noChangeShapeType="1"/>
            </p:cNvSpPr>
            <p:nvPr/>
          </p:nvSpPr>
          <p:spPr bwMode="auto">
            <a:xfrm>
              <a:off x="144" y="3408"/>
              <a:ext cx="2928" cy="0"/>
            </a:xfrm>
            <a:prstGeom prst="line">
              <a:avLst/>
            </a:prstGeom>
            <a:noFill/>
            <a:ln w="25400">
              <a:solidFill>
                <a:schemeClr val="tx1"/>
              </a:solidFill>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Rectangle 15">
              <a:extLst>
                <a:ext uri="{FF2B5EF4-FFF2-40B4-BE49-F238E27FC236}">
                  <a16:creationId xmlns:a16="http://schemas.microsoft.com/office/drawing/2014/main" id="{DB9E48A2-9BC7-274A-B379-DFAD3E7F2108}"/>
                </a:ext>
              </a:extLst>
            </p:cNvPr>
            <p:cNvSpPr>
              <a:spLocks noChangeArrowheads="1"/>
            </p:cNvSpPr>
            <p:nvPr/>
          </p:nvSpPr>
          <p:spPr bwMode="auto">
            <a:xfrm>
              <a:off x="384" y="3216"/>
              <a:ext cx="240" cy="192"/>
            </a:xfrm>
            <a:prstGeom prst="rect">
              <a:avLst/>
            </a:prstGeom>
            <a:solidFill>
              <a:schemeClr val="accent1"/>
            </a:solidFill>
            <a:ln w="25400">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Rectangle 16">
              <a:extLst>
                <a:ext uri="{FF2B5EF4-FFF2-40B4-BE49-F238E27FC236}">
                  <a16:creationId xmlns:a16="http://schemas.microsoft.com/office/drawing/2014/main" id="{52B2FE01-DC1F-1A40-98E4-5BB3D3C882E2}"/>
                </a:ext>
              </a:extLst>
            </p:cNvPr>
            <p:cNvSpPr>
              <a:spLocks noChangeArrowheads="1"/>
            </p:cNvSpPr>
            <p:nvPr/>
          </p:nvSpPr>
          <p:spPr bwMode="auto">
            <a:xfrm>
              <a:off x="720" y="3408"/>
              <a:ext cx="240" cy="192"/>
            </a:xfrm>
            <a:prstGeom prst="rect">
              <a:avLst/>
            </a:prstGeom>
            <a:solidFill>
              <a:schemeClr val="accent1"/>
            </a:solidFill>
            <a:ln w="25400">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Rectangle 17">
              <a:extLst>
                <a:ext uri="{FF2B5EF4-FFF2-40B4-BE49-F238E27FC236}">
                  <a16:creationId xmlns:a16="http://schemas.microsoft.com/office/drawing/2014/main" id="{DEDC8B59-DD16-C344-9C31-D195E0A75544}"/>
                </a:ext>
              </a:extLst>
            </p:cNvPr>
            <p:cNvSpPr>
              <a:spLocks noChangeArrowheads="1"/>
            </p:cNvSpPr>
            <p:nvPr/>
          </p:nvSpPr>
          <p:spPr bwMode="auto">
            <a:xfrm>
              <a:off x="2112" y="3216"/>
              <a:ext cx="240" cy="192"/>
            </a:xfrm>
            <a:prstGeom prst="rect">
              <a:avLst/>
            </a:prstGeom>
            <a:solidFill>
              <a:schemeClr val="accent1"/>
            </a:solidFill>
            <a:ln w="25400">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 name="Rectangle 18">
              <a:extLst>
                <a:ext uri="{FF2B5EF4-FFF2-40B4-BE49-F238E27FC236}">
                  <a16:creationId xmlns:a16="http://schemas.microsoft.com/office/drawing/2014/main" id="{455D2323-AEC2-CA4B-8709-52AD46465D47}"/>
                </a:ext>
              </a:extLst>
            </p:cNvPr>
            <p:cNvSpPr>
              <a:spLocks noChangeArrowheads="1"/>
            </p:cNvSpPr>
            <p:nvPr/>
          </p:nvSpPr>
          <p:spPr bwMode="auto">
            <a:xfrm>
              <a:off x="1248" y="3408"/>
              <a:ext cx="240" cy="192"/>
            </a:xfrm>
            <a:prstGeom prst="rect">
              <a:avLst/>
            </a:prstGeom>
            <a:solidFill>
              <a:schemeClr val="accent1"/>
            </a:solidFill>
            <a:ln w="25400">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Rectangle 19">
              <a:extLst>
                <a:ext uri="{FF2B5EF4-FFF2-40B4-BE49-F238E27FC236}">
                  <a16:creationId xmlns:a16="http://schemas.microsoft.com/office/drawing/2014/main" id="{F2C5B214-698B-A245-AF18-10154CADEC66}"/>
                </a:ext>
              </a:extLst>
            </p:cNvPr>
            <p:cNvSpPr>
              <a:spLocks noChangeArrowheads="1"/>
            </p:cNvSpPr>
            <p:nvPr/>
          </p:nvSpPr>
          <p:spPr bwMode="auto">
            <a:xfrm>
              <a:off x="1633" y="3168"/>
              <a:ext cx="276" cy="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2000" b="1" i="1">
                  <a:latin typeface="Times New Roman" pitchFamily="2" charset="0"/>
                  <a:ea typeface="Times New Roman" pitchFamily="2" charset="0"/>
                  <a:cs typeface="Times New Roman" pitchFamily="2" charset="0"/>
                </a:rPr>
                <a:t>…</a:t>
              </a:r>
              <a:endParaRPr lang="en-GB" altLang="en-US" sz="2000" b="1" i="1">
                <a:latin typeface="Times New Roman" pitchFamily="2" charset="0"/>
                <a:ea typeface="Times New Roman" pitchFamily="2" charset="0"/>
                <a:cs typeface="Times New Roman" pitchFamily="2" charset="0"/>
              </a:endParaRPr>
            </a:p>
          </p:txBody>
        </p:sp>
        <p:sp>
          <p:nvSpPr>
            <p:cNvPr id="20" name="Rectangle 20">
              <a:extLst>
                <a:ext uri="{FF2B5EF4-FFF2-40B4-BE49-F238E27FC236}">
                  <a16:creationId xmlns:a16="http://schemas.microsoft.com/office/drawing/2014/main" id="{1BF15E07-5782-104E-9B19-0CC96D3E21C9}"/>
                </a:ext>
              </a:extLst>
            </p:cNvPr>
            <p:cNvSpPr>
              <a:spLocks noChangeArrowheads="1"/>
            </p:cNvSpPr>
            <p:nvPr/>
          </p:nvSpPr>
          <p:spPr bwMode="auto">
            <a:xfrm>
              <a:off x="297" y="3408"/>
              <a:ext cx="277"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dirty="0">
                  <a:latin typeface="Arial"/>
                  <a:ea typeface="Times New Roman" pitchFamily="2" charset="0"/>
                  <a:cs typeface="Arial"/>
                </a:rPr>
                <a:t>S</a:t>
              </a:r>
              <a:r>
                <a:rPr lang="en-US" altLang="en-US" sz="1200" b="1" baseline="-25000" dirty="0">
                  <a:latin typeface="Arial"/>
                  <a:ea typeface="Times New Roman" pitchFamily="2" charset="0"/>
                  <a:cs typeface="Arial"/>
                </a:rPr>
                <a:t>0</a:t>
              </a:r>
              <a:endParaRPr lang="en-GB" altLang="en-US" sz="1200" b="1" i="1" baseline="-25000" dirty="0">
                <a:latin typeface="Arial"/>
                <a:ea typeface="Times New Roman" pitchFamily="2" charset="0"/>
                <a:cs typeface="Arial"/>
              </a:endParaRPr>
            </a:p>
          </p:txBody>
        </p:sp>
        <p:sp>
          <p:nvSpPr>
            <p:cNvPr id="21" name="Rectangle 21">
              <a:extLst>
                <a:ext uri="{FF2B5EF4-FFF2-40B4-BE49-F238E27FC236}">
                  <a16:creationId xmlns:a16="http://schemas.microsoft.com/office/drawing/2014/main" id="{29F3A573-349A-664F-90FD-457768A2B888}"/>
                </a:ext>
              </a:extLst>
            </p:cNvPr>
            <p:cNvSpPr>
              <a:spLocks noChangeArrowheads="1"/>
            </p:cNvSpPr>
            <p:nvPr/>
          </p:nvSpPr>
          <p:spPr bwMode="auto">
            <a:xfrm>
              <a:off x="624" y="3216"/>
              <a:ext cx="277"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dirty="0">
                  <a:latin typeface="Arial"/>
                  <a:ea typeface="Times New Roman" pitchFamily="2" charset="0"/>
                  <a:cs typeface="Arial"/>
                </a:rPr>
                <a:t>S</a:t>
              </a:r>
              <a:r>
                <a:rPr lang="en-US" altLang="en-US" sz="1200" b="1" baseline="-25000" dirty="0">
                  <a:latin typeface="Arial"/>
                  <a:ea typeface="Times New Roman" pitchFamily="2" charset="0"/>
                  <a:cs typeface="Arial"/>
                </a:rPr>
                <a:t>1</a:t>
              </a:r>
              <a:endParaRPr lang="en-GB" altLang="en-US" sz="1200" b="1" i="1" baseline="-25000" dirty="0">
                <a:latin typeface="Arial"/>
                <a:ea typeface="Times New Roman" pitchFamily="2" charset="0"/>
                <a:cs typeface="Arial"/>
              </a:endParaRPr>
            </a:p>
          </p:txBody>
        </p:sp>
        <p:sp>
          <p:nvSpPr>
            <p:cNvPr id="22" name="Rectangle 22">
              <a:extLst>
                <a:ext uri="{FF2B5EF4-FFF2-40B4-BE49-F238E27FC236}">
                  <a16:creationId xmlns:a16="http://schemas.microsoft.com/office/drawing/2014/main" id="{DB04F963-88CD-3B4C-A1E0-85074C1F15BB}"/>
                </a:ext>
              </a:extLst>
            </p:cNvPr>
            <p:cNvSpPr>
              <a:spLocks noChangeArrowheads="1"/>
            </p:cNvSpPr>
            <p:nvPr/>
          </p:nvSpPr>
          <p:spPr bwMode="auto">
            <a:xfrm>
              <a:off x="1152" y="3216"/>
              <a:ext cx="277"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a:latin typeface="Arial"/>
                  <a:ea typeface="Times New Roman" pitchFamily="2" charset="0"/>
                  <a:cs typeface="Arial"/>
                </a:rPr>
                <a:t>S</a:t>
              </a:r>
              <a:r>
                <a:rPr lang="en-US" altLang="en-US" sz="1200" b="1" baseline="-25000">
                  <a:latin typeface="Arial"/>
                  <a:ea typeface="Times New Roman" pitchFamily="2" charset="0"/>
                  <a:cs typeface="Arial"/>
                </a:rPr>
                <a:t>2</a:t>
              </a:r>
              <a:endParaRPr lang="en-GB" altLang="en-US" sz="1200" b="1" i="1" baseline="-25000">
                <a:latin typeface="Arial"/>
                <a:ea typeface="Times New Roman" pitchFamily="2" charset="0"/>
                <a:cs typeface="Arial"/>
              </a:endParaRPr>
            </a:p>
          </p:txBody>
        </p:sp>
        <p:sp>
          <p:nvSpPr>
            <p:cNvPr id="23" name="Rectangle 23">
              <a:extLst>
                <a:ext uri="{FF2B5EF4-FFF2-40B4-BE49-F238E27FC236}">
                  <a16:creationId xmlns:a16="http://schemas.microsoft.com/office/drawing/2014/main" id="{DF221750-C5AB-1F46-BAFA-5A37142DBED8}"/>
                </a:ext>
              </a:extLst>
            </p:cNvPr>
            <p:cNvSpPr>
              <a:spLocks noChangeArrowheads="1"/>
            </p:cNvSpPr>
            <p:nvPr/>
          </p:nvSpPr>
          <p:spPr bwMode="auto">
            <a:xfrm>
              <a:off x="1488" y="3216"/>
              <a:ext cx="277"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a:latin typeface="Arial"/>
                  <a:ea typeface="Times New Roman" pitchFamily="2" charset="0"/>
                  <a:cs typeface="Arial"/>
                </a:rPr>
                <a:t>S</a:t>
              </a:r>
              <a:r>
                <a:rPr lang="en-US" altLang="en-US" sz="1200" b="1" baseline="-25000">
                  <a:latin typeface="Arial"/>
                  <a:ea typeface="Times New Roman" pitchFamily="2" charset="0"/>
                  <a:cs typeface="Arial"/>
                </a:rPr>
                <a:t>3</a:t>
              </a:r>
              <a:endParaRPr lang="en-GB" altLang="en-US" sz="1200" b="1" i="1" baseline="-25000">
                <a:latin typeface="Arial"/>
                <a:ea typeface="Times New Roman" pitchFamily="2" charset="0"/>
                <a:cs typeface="Arial"/>
              </a:endParaRPr>
            </a:p>
          </p:txBody>
        </p:sp>
        <p:sp>
          <p:nvSpPr>
            <p:cNvPr id="24" name="Rectangle 24">
              <a:extLst>
                <a:ext uri="{FF2B5EF4-FFF2-40B4-BE49-F238E27FC236}">
                  <a16:creationId xmlns:a16="http://schemas.microsoft.com/office/drawing/2014/main" id="{1C5678BB-C4BE-0948-AF88-B0744B3F11BB}"/>
                </a:ext>
              </a:extLst>
            </p:cNvPr>
            <p:cNvSpPr>
              <a:spLocks noChangeArrowheads="1"/>
            </p:cNvSpPr>
            <p:nvPr/>
          </p:nvSpPr>
          <p:spPr bwMode="auto">
            <a:xfrm>
              <a:off x="1824" y="3216"/>
              <a:ext cx="349"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a:latin typeface="Arial"/>
                  <a:ea typeface="Times New Roman" pitchFamily="2" charset="0"/>
                  <a:cs typeface="Arial"/>
                </a:rPr>
                <a:t>S</a:t>
              </a:r>
              <a:r>
                <a:rPr lang="en-US" altLang="en-US" sz="1200" b="1" i="1" baseline="-25000">
                  <a:latin typeface="Arial"/>
                  <a:ea typeface="Times New Roman" pitchFamily="2" charset="0"/>
                  <a:cs typeface="Arial"/>
                </a:rPr>
                <a:t>n-</a:t>
              </a:r>
              <a:r>
                <a:rPr lang="en-US" altLang="en-US" sz="1200" b="1" baseline="-25000">
                  <a:latin typeface="Arial"/>
                  <a:ea typeface="Times New Roman" pitchFamily="2" charset="0"/>
                  <a:cs typeface="Arial"/>
                </a:rPr>
                <a:t>1</a:t>
              </a:r>
              <a:endParaRPr lang="en-GB" altLang="en-US" sz="1200" b="1" i="1" baseline="-25000">
                <a:latin typeface="Arial"/>
                <a:ea typeface="Times New Roman" pitchFamily="2" charset="0"/>
                <a:cs typeface="Arial"/>
              </a:endParaRPr>
            </a:p>
          </p:txBody>
        </p:sp>
        <p:sp>
          <p:nvSpPr>
            <p:cNvPr id="25" name="Rectangle 25">
              <a:extLst>
                <a:ext uri="{FF2B5EF4-FFF2-40B4-BE49-F238E27FC236}">
                  <a16:creationId xmlns:a16="http://schemas.microsoft.com/office/drawing/2014/main" id="{453B9880-7142-434E-8180-CAF56038BF85}"/>
                </a:ext>
              </a:extLst>
            </p:cNvPr>
            <p:cNvSpPr>
              <a:spLocks noChangeArrowheads="1"/>
            </p:cNvSpPr>
            <p:nvPr/>
          </p:nvSpPr>
          <p:spPr bwMode="auto">
            <a:xfrm>
              <a:off x="2160" y="3408"/>
              <a:ext cx="282" cy="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a:latin typeface="Arial"/>
                  <a:ea typeface="Times New Roman" pitchFamily="2" charset="0"/>
                  <a:cs typeface="Arial"/>
                </a:rPr>
                <a:t>S</a:t>
              </a:r>
              <a:r>
                <a:rPr lang="en-US" altLang="en-US" sz="1200" b="1" i="1" baseline="-25000">
                  <a:latin typeface="Arial"/>
                  <a:ea typeface="Times New Roman" pitchFamily="2" charset="0"/>
                  <a:cs typeface="Arial"/>
                </a:rPr>
                <a:t>n</a:t>
              </a:r>
              <a:endParaRPr lang="en-GB" altLang="en-US" sz="1200" b="1" i="1" baseline="-25000">
                <a:latin typeface="Arial"/>
                <a:ea typeface="Times New Roman" pitchFamily="2" charset="0"/>
                <a:cs typeface="Arial"/>
              </a:endParaRPr>
            </a:p>
          </p:txBody>
        </p:sp>
      </p:grpSp>
      <p:sp>
        <p:nvSpPr>
          <p:cNvPr id="26" name="Text Box 10">
            <a:extLst>
              <a:ext uri="{FF2B5EF4-FFF2-40B4-BE49-F238E27FC236}">
                <a16:creationId xmlns:a16="http://schemas.microsoft.com/office/drawing/2014/main" id="{2B5985C5-583B-7B40-A200-139888852393}"/>
              </a:ext>
            </a:extLst>
          </p:cNvPr>
          <p:cNvSpPr txBox="1">
            <a:spLocks noChangeAspect="1" noChangeArrowheads="1"/>
          </p:cNvSpPr>
          <p:nvPr/>
        </p:nvSpPr>
        <p:spPr bwMode="auto">
          <a:xfrm>
            <a:off x="4492071" y="3630902"/>
            <a:ext cx="1349287" cy="413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txBody>
          <a:bodyPr/>
          <a:lstStyle/>
          <a:p>
            <a:pPr algn="l" eaLnBrk="0" hangingPunct="0">
              <a:spcBef>
                <a:spcPct val="0"/>
              </a:spcBef>
              <a:buClrTx/>
              <a:buSzTx/>
              <a:buFontTx/>
              <a:buNone/>
            </a:pPr>
            <a:r>
              <a:rPr lang="fr-FR" altLang="en-US" sz="1400" dirty="0" err="1">
                <a:latin typeface="Arial"/>
                <a:cs typeface="Arial"/>
              </a:rPr>
              <a:t>from</a:t>
            </a:r>
            <a:r>
              <a:rPr lang="fr-FR" altLang="en-US" sz="1400" dirty="0">
                <a:latin typeface="Arial"/>
                <a:cs typeface="Arial"/>
              </a:rPr>
              <a:t> </a:t>
            </a:r>
            <a:r>
              <a:rPr lang="fr-FR" altLang="en-US" sz="1400" b="1" i="1" dirty="0">
                <a:latin typeface="Arial"/>
                <a:cs typeface="Arial"/>
              </a:rPr>
              <a:t>s</a:t>
            </a:r>
            <a:r>
              <a:rPr lang="fr-FR" altLang="en-US" sz="1400" b="1" baseline="-25000" dirty="0">
                <a:latin typeface="Arial"/>
                <a:cs typeface="Arial"/>
              </a:rPr>
              <a:t>0</a:t>
            </a:r>
            <a:r>
              <a:rPr lang="fr-FR" altLang="en-US" sz="1400" dirty="0">
                <a:latin typeface="Arial"/>
                <a:cs typeface="Arial"/>
              </a:rPr>
              <a:t> to </a:t>
            </a:r>
            <a:r>
              <a:rPr lang="fr-FR" altLang="en-US" sz="1400" b="1" i="1" dirty="0">
                <a:latin typeface="Arial"/>
                <a:cs typeface="Arial"/>
              </a:rPr>
              <a:t>s</a:t>
            </a:r>
            <a:r>
              <a:rPr lang="fr-FR" altLang="en-US" sz="1400" b="1" baseline="-25000" dirty="0">
                <a:latin typeface="Arial"/>
                <a:cs typeface="Arial"/>
              </a:rPr>
              <a:t>n</a:t>
            </a:r>
          </a:p>
        </p:txBody>
      </p:sp>
      <p:pic>
        <p:nvPicPr>
          <p:cNvPr id="27" name="Picture 26">
            <a:extLst>
              <a:ext uri="{FF2B5EF4-FFF2-40B4-BE49-F238E27FC236}">
                <a16:creationId xmlns:a16="http://schemas.microsoft.com/office/drawing/2014/main" id="{25F386D9-C584-8E49-9C13-EDB39DFAC665}"/>
              </a:ext>
            </a:extLst>
          </p:cNvPr>
          <p:cNvPicPr>
            <a:picLocks noChangeAspect="1"/>
          </p:cNvPicPr>
          <p:nvPr/>
        </p:nvPicPr>
        <p:blipFill rotWithShape="1">
          <a:blip r:embed="rId2"/>
          <a:srcRect r="30639"/>
          <a:stretch/>
        </p:blipFill>
        <p:spPr>
          <a:xfrm>
            <a:off x="1979712" y="5574076"/>
            <a:ext cx="5429844" cy="728416"/>
          </a:xfrm>
          <a:prstGeom prst="rect">
            <a:avLst/>
          </a:prstGeom>
        </p:spPr>
      </p:pic>
      <p:pic>
        <p:nvPicPr>
          <p:cNvPr id="28" name="Picture 27">
            <a:extLst>
              <a:ext uri="{FF2B5EF4-FFF2-40B4-BE49-F238E27FC236}">
                <a16:creationId xmlns:a16="http://schemas.microsoft.com/office/drawing/2014/main" id="{F3304022-5E55-A34E-A355-18CE92F0EB64}"/>
              </a:ext>
            </a:extLst>
          </p:cNvPr>
          <p:cNvPicPr>
            <a:picLocks noChangeAspect="1"/>
          </p:cNvPicPr>
          <p:nvPr/>
        </p:nvPicPr>
        <p:blipFill>
          <a:blip r:embed="rId3"/>
          <a:stretch>
            <a:fillRect/>
          </a:stretch>
        </p:blipFill>
        <p:spPr>
          <a:xfrm>
            <a:off x="5851482" y="4827940"/>
            <a:ext cx="888598" cy="268820"/>
          </a:xfrm>
          <a:prstGeom prst="rect">
            <a:avLst/>
          </a:prstGeom>
        </p:spPr>
      </p:pic>
      <p:pic>
        <p:nvPicPr>
          <p:cNvPr id="29" name="Picture 28">
            <a:extLst>
              <a:ext uri="{FF2B5EF4-FFF2-40B4-BE49-F238E27FC236}">
                <a16:creationId xmlns:a16="http://schemas.microsoft.com/office/drawing/2014/main" id="{E8BDD412-B65A-4441-B715-133521307270}"/>
              </a:ext>
            </a:extLst>
          </p:cNvPr>
          <p:cNvPicPr>
            <a:picLocks noChangeAspect="1"/>
          </p:cNvPicPr>
          <p:nvPr/>
        </p:nvPicPr>
        <p:blipFill>
          <a:blip r:embed="rId4"/>
          <a:stretch>
            <a:fillRect/>
          </a:stretch>
        </p:blipFill>
        <p:spPr>
          <a:xfrm>
            <a:off x="2005538" y="5199848"/>
            <a:ext cx="172704" cy="205600"/>
          </a:xfrm>
          <a:prstGeom prst="rect">
            <a:avLst/>
          </a:prstGeom>
        </p:spPr>
      </p:pic>
      <p:pic>
        <p:nvPicPr>
          <p:cNvPr id="4" name="Picture 3" descr="R(s_n|s_0)_=_R(s.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3608" y="2178734"/>
            <a:ext cx="6624736" cy="296033"/>
          </a:xfrm>
          <a:prstGeom prst="rect">
            <a:avLst/>
          </a:prstGeom>
        </p:spPr>
      </p:pic>
    </p:spTree>
    <p:extLst>
      <p:ext uri="{BB962C8B-B14F-4D97-AF65-F5344CB8AC3E}">
        <p14:creationId xmlns:p14="http://schemas.microsoft.com/office/powerpoint/2010/main" val="1122505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p:txBody>
          <a:bodyPr/>
          <a:lstStyle/>
          <a:p>
            <a:r>
              <a:rPr lang="en-US" dirty="0"/>
              <a:t>The characteristics of the particle motion can be represented by a </a:t>
            </a:r>
            <a:r>
              <a:rPr lang="en-US" b="1" dirty="0"/>
              <a:t>phase space portrait </a:t>
            </a:r>
            <a:r>
              <a:rPr lang="en-US" dirty="0"/>
              <a:t>showing the co-ordinates and momenta of a particle after an increasing number of passes through full periods of the </a:t>
            </a:r>
            <a:r>
              <a:rPr lang="en-US" dirty="0" err="1"/>
              <a:t>beamline</a:t>
            </a:r>
            <a:endParaRPr lang="en-US" dirty="0"/>
          </a:p>
          <a:p>
            <a:pPr marL="0" indent="0">
              <a:buNone/>
            </a:pPr>
            <a:endParaRPr lang="en-US" dirty="0"/>
          </a:p>
        </p:txBody>
      </p:sp>
      <p:pic>
        <p:nvPicPr>
          <p:cNvPr id="30" name="Picture 29">
            <a:extLst>
              <a:ext uri="{FF2B5EF4-FFF2-40B4-BE49-F238E27FC236}">
                <a16:creationId xmlns:a16="http://schemas.microsoft.com/office/drawing/2014/main" id="{EE5BFE3F-6D14-6D4C-97E6-AA7F15BE0231}"/>
              </a:ext>
            </a:extLst>
          </p:cNvPr>
          <p:cNvPicPr>
            <a:picLocks noChangeAspect="1"/>
          </p:cNvPicPr>
          <p:nvPr/>
        </p:nvPicPr>
        <p:blipFill>
          <a:blip r:embed="rId2"/>
          <a:stretch>
            <a:fillRect/>
          </a:stretch>
        </p:blipFill>
        <p:spPr>
          <a:xfrm>
            <a:off x="971600" y="2564904"/>
            <a:ext cx="7454758" cy="3452971"/>
          </a:xfrm>
          <a:prstGeom prst="rect">
            <a:avLst/>
          </a:prstGeom>
        </p:spPr>
      </p:pic>
    </p:spTree>
    <p:extLst>
      <p:ext uri="{BB962C8B-B14F-4D97-AF65-F5344CB8AC3E}">
        <p14:creationId xmlns:p14="http://schemas.microsoft.com/office/powerpoint/2010/main" val="14956760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EXPOINTINIT" val=""/>
  <p:tag name="USEAMSFONTS" val="True"/>
  <p:tag name="EMBEDFONTS" val="True"/>
  <p:tag name="USEBOLDAMS" val="True"/>
  <p:tag name="DEFAULTDISPLAYSOURCE" val="\documentclass{slides}\pagestyle{empty}&#10;\begin{document}&#10;\end{document}&#10;"/>
  <p:tag name="TEX2PS" val="latex $(base).tex; dvips -D $(res) -E -o $(base).ps $(base).dvi"/>
  <p:tag name="TEX2PSBATCH" val="latex --interaction=nonstopmode $(base).tex; dvips -D $(res) -E -o $(base).ps $(base).dvi"/>
  <p:tag name="DEFAULTBITMAP" val="bmpmono"/>
  <p:tag name="DEFAULTBLEND" val="False"/>
  <p:tag name="DEFAULTTRANSPARENT" val="False"/>
  <p:tag name="DEFAULTRESOLUTION" val="300"/>
  <p:tag name="DEFAULTWIDTH" val="324"/>
  <p:tag name="DEFAULTHEIGHT" val="370"/>
  <p:tag name="DEFAULTMAGNIFICATION" val="2"/>
  <p:tag name="DEFAULTFONTSIZE" val="12"/>
  <p:tag name="FIRSTYANNIS@W87120HSW0KT3PP7" val="2919"/>
</p:tagLst>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Palatino"/>
        <a:ea typeface=""/>
        <a:cs typeface=""/>
      </a:majorFont>
      <a:minorFont>
        <a:latin typeface="Palatin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defRPr kumimoji="0" lang="en-US" sz="2400" b="0" i="0" u="none" strike="noStrike" cap="none" normalizeH="0" baseline="0">
            <a:ln>
              <a:noFill/>
            </a:ln>
            <a:solidFill>
              <a:schemeClr val="tx1"/>
            </a:solidFill>
            <a:effectLst/>
            <a:latin typeface="Baskerville"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defRPr kumimoji="0" lang="en-US" sz="2400" b="0" i="0" u="none" strike="noStrike" cap="none" normalizeH="0" baseline="0">
            <a:ln>
              <a:noFill/>
            </a:ln>
            <a:solidFill>
              <a:schemeClr val="tx1"/>
            </a:solidFill>
            <a:effectLst/>
            <a:latin typeface="Baskerville" pitchFamily="-112"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70810</TotalTime>
  <Words>3059</Words>
  <Application>Microsoft Macintosh PowerPoint</Application>
  <PresentationFormat>On-screen Show (4:3)</PresentationFormat>
  <Paragraphs>325</Paragraphs>
  <Slides>51</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51</vt:i4>
      </vt:variant>
    </vt:vector>
  </HeadingPairs>
  <TitlesOfParts>
    <vt:vector size="58" baseType="lpstr">
      <vt:lpstr>Arial</vt:lpstr>
      <vt:lpstr>Baskerville</vt:lpstr>
      <vt:lpstr>Helvetica</vt:lpstr>
      <vt:lpstr>Palatino</vt:lpstr>
      <vt:lpstr>Times New Roman</vt:lpstr>
      <vt:lpstr>Wingdings</vt:lpstr>
      <vt:lpstr>Pixel</vt:lpstr>
      <vt:lpstr>A first taste of  Non-Linear Beam Dynamics   Hannes Bartosik Accelerator and Beam Physics group Beams Department CERN</vt:lpstr>
      <vt:lpstr>PowerPoint Presentation</vt:lpstr>
      <vt:lpstr>Purpose of the lecture</vt:lpstr>
      <vt:lpstr>Aim of the 1st Lecture</vt:lpstr>
      <vt:lpstr> </vt:lpstr>
      <vt:lpstr>From Linear to Non-linear</vt:lpstr>
      <vt:lpstr>From Linear to Non-linear</vt:lpstr>
      <vt:lpstr>From Linear to Non-linear</vt:lpstr>
      <vt:lpstr>From Linear to Non-linear</vt:lpstr>
      <vt:lpstr>From Linear to Non-linear</vt:lpstr>
      <vt:lpstr>From Linear to Non-linear</vt:lpstr>
      <vt:lpstr> </vt:lpstr>
      <vt:lpstr>Nonlinear transfer map: sextupole</vt:lpstr>
      <vt:lpstr>Power series representation</vt:lpstr>
      <vt:lpstr> </vt:lpstr>
      <vt:lpstr>A simple storage ring</vt:lpstr>
      <vt:lpstr>Linear dynamics in a storage ring</vt:lpstr>
      <vt:lpstr>Nonlinear transfer map: sextupole</vt:lpstr>
      <vt:lpstr>Example of a simple storage ring</vt:lpstr>
      <vt:lpstr>Example of a simple storage ring</vt:lpstr>
      <vt:lpstr>Example of a simple storage ring</vt:lpstr>
      <vt:lpstr>Example of a simple storage ring</vt:lpstr>
      <vt:lpstr>Example of a simple storage ring</vt:lpstr>
      <vt:lpstr>Some observations</vt:lpstr>
      <vt:lpstr> </vt:lpstr>
      <vt:lpstr>Effect of phase advance</vt:lpstr>
      <vt:lpstr>Integer tune</vt:lpstr>
      <vt:lpstr>Half-Integer tune</vt:lpstr>
      <vt:lpstr>Half-Integer tune</vt:lpstr>
      <vt:lpstr>Impact of phase advance</vt:lpstr>
      <vt:lpstr>Impact of phase advance</vt:lpstr>
      <vt:lpstr> </vt:lpstr>
      <vt:lpstr>Some conclusions</vt:lpstr>
      <vt:lpstr>Summary</vt:lpstr>
      <vt:lpstr> </vt:lpstr>
      <vt:lpstr> </vt:lpstr>
      <vt:lpstr>Bunch compressors</vt:lpstr>
      <vt:lpstr>Bunch compressors</vt:lpstr>
      <vt:lpstr>Bunch compressors linear dynamics</vt:lpstr>
      <vt:lpstr>Bunch compressors linear dynamics</vt:lpstr>
      <vt:lpstr>Bunch compressors linear dynamics</vt:lpstr>
      <vt:lpstr>Bunch compressors linear dynamics</vt:lpstr>
      <vt:lpstr>Bunch compressors linear dynamics</vt:lpstr>
      <vt:lpstr>Bunch compressors linear dynamics</vt:lpstr>
      <vt:lpstr>Bunch compressors non-linear dynamics</vt:lpstr>
      <vt:lpstr>Bunch compressors non-linear dynamics</vt:lpstr>
      <vt:lpstr>Bunch compressors non-linear dynamics</vt:lpstr>
      <vt:lpstr>Bunch compressors non-linear dynamics</vt:lpstr>
      <vt:lpstr>Bunch compressors non-linear dynamics</vt:lpstr>
      <vt:lpstr>Bunch compressors non-linear dynamics</vt:lpstr>
      <vt:lpstr>Bunch compressors non-linear dynamics</vt:lpstr>
    </vt:vector>
  </TitlesOfParts>
  <Company>SNS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EXPERIMENTAL FACILITIES OVERVIEW</dc:title>
  <dc:creator>Yannis Papaphilippou</dc:creator>
  <cp:lastModifiedBy>Hannes Bartosik</cp:lastModifiedBy>
  <cp:revision>2965</cp:revision>
  <cp:lastPrinted>2019-09-19T07:40:06Z</cp:lastPrinted>
  <dcterms:created xsi:type="dcterms:W3CDTF">2011-01-18T14:20:36Z</dcterms:created>
  <dcterms:modified xsi:type="dcterms:W3CDTF">2023-10-06T06:01:55Z</dcterms:modified>
</cp:coreProperties>
</file>