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media/image3.jp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8" r:id="rId2"/>
  </p:sldMasterIdLst>
  <p:notesMasterIdLst>
    <p:notesMasterId r:id="rId88"/>
  </p:notesMasterIdLst>
  <p:handoutMasterIdLst>
    <p:handoutMasterId r:id="rId89"/>
  </p:handoutMasterIdLst>
  <p:sldIdLst>
    <p:sldId id="256" r:id="rId3"/>
    <p:sldId id="535" r:id="rId4"/>
    <p:sldId id="523" r:id="rId5"/>
    <p:sldId id="533" r:id="rId6"/>
    <p:sldId id="464" r:id="rId7"/>
    <p:sldId id="534" r:id="rId8"/>
    <p:sldId id="453" r:id="rId9"/>
    <p:sldId id="384" r:id="rId10"/>
    <p:sldId id="377" r:id="rId11"/>
    <p:sldId id="386" r:id="rId12"/>
    <p:sldId id="436" r:id="rId13"/>
    <p:sldId id="524" r:id="rId14"/>
    <p:sldId id="379" r:id="rId15"/>
    <p:sldId id="525" r:id="rId16"/>
    <p:sldId id="380" r:id="rId17"/>
    <p:sldId id="508" r:id="rId18"/>
    <p:sldId id="389" r:id="rId19"/>
    <p:sldId id="441" r:id="rId20"/>
    <p:sldId id="362" r:id="rId21"/>
    <p:sldId id="374" r:id="rId22"/>
    <p:sldId id="536" r:id="rId23"/>
    <p:sldId id="548" r:id="rId24"/>
    <p:sldId id="510" r:id="rId25"/>
    <p:sldId id="520" r:id="rId26"/>
    <p:sldId id="521" r:id="rId27"/>
    <p:sldId id="519" r:id="rId28"/>
    <p:sldId id="288" r:id="rId29"/>
    <p:sldId id="316" r:id="rId30"/>
    <p:sldId id="495" r:id="rId31"/>
    <p:sldId id="357" r:id="rId32"/>
    <p:sldId id="366" r:id="rId33"/>
    <p:sldId id="365" r:id="rId34"/>
    <p:sldId id="367" r:id="rId35"/>
    <p:sldId id="506" r:id="rId36"/>
    <p:sldId id="403" r:id="rId37"/>
    <p:sldId id="356" r:id="rId38"/>
    <p:sldId id="419" r:id="rId39"/>
    <p:sldId id="368" r:id="rId40"/>
    <p:sldId id="426" r:id="rId41"/>
    <p:sldId id="424" r:id="rId42"/>
    <p:sldId id="425" r:id="rId43"/>
    <p:sldId id="526" r:id="rId44"/>
    <p:sldId id="507" r:id="rId45"/>
    <p:sldId id="456" r:id="rId46"/>
    <p:sldId id="496" r:id="rId47"/>
    <p:sldId id="321" r:id="rId48"/>
    <p:sldId id="322" r:id="rId49"/>
    <p:sldId id="335" r:id="rId50"/>
    <p:sldId id="497" r:id="rId51"/>
    <p:sldId id="352" r:id="rId52"/>
    <p:sldId id="324" r:id="rId53"/>
    <p:sldId id="325" r:id="rId54"/>
    <p:sldId id="493" r:id="rId55"/>
    <p:sldId id="327" r:id="rId56"/>
    <p:sldId id="343" r:id="rId57"/>
    <p:sldId id="488" r:id="rId58"/>
    <p:sldId id="446" r:id="rId59"/>
    <p:sldId id="458" r:id="rId60"/>
    <p:sldId id="457" r:id="rId61"/>
    <p:sldId id="492" r:id="rId62"/>
    <p:sldId id="348" r:id="rId63"/>
    <p:sldId id="503" r:id="rId64"/>
    <p:sldId id="428" r:id="rId65"/>
    <p:sldId id="504" r:id="rId66"/>
    <p:sldId id="501" r:id="rId67"/>
    <p:sldId id="505" r:id="rId68"/>
    <p:sldId id="433" r:id="rId69"/>
    <p:sldId id="448" r:id="rId70"/>
    <p:sldId id="449" r:id="rId71"/>
    <p:sldId id="439" r:id="rId72"/>
    <p:sldId id="443" r:id="rId73"/>
    <p:sldId id="444" r:id="rId74"/>
    <p:sldId id="435" r:id="rId75"/>
    <p:sldId id="434" r:id="rId76"/>
    <p:sldId id="442" r:id="rId77"/>
    <p:sldId id="527" r:id="rId78"/>
    <p:sldId id="528" r:id="rId79"/>
    <p:sldId id="529" r:id="rId80"/>
    <p:sldId id="437" r:id="rId81"/>
    <p:sldId id="280" r:id="rId82"/>
    <p:sldId id="429" r:id="rId83"/>
    <p:sldId id="274" r:id="rId84"/>
    <p:sldId id="450" r:id="rId85"/>
    <p:sldId id="530" r:id="rId86"/>
    <p:sldId id="532" r:id="rId87"/>
  </p:sldIdLst>
  <p:sldSz cx="9144000" cy="6858000" type="screen4x3"/>
  <p:notesSz cx="6743700" cy="9893300"/>
  <p:defaultTextStyle>
    <a:defPPr>
      <a:defRPr lang="fr-FR"/>
    </a:defPPr>
    <a:lvl1pPr algn="l" rtl="0" eaLnBrk="0" fontAlgn="base" hangingPunct="0">
      <a:spcBef>
        <a:spcPct val="0"/>
      </a:spcBef>
      <a:spcAft>
        <a:spcPct val="0"/>
      </a:spcAft>
      <a:defRPr sz="2400" kern="1200">
        <a:solidFill>
          <a:schemeClr val="tx1"/>
        </a:solidFill>
        <a:latin typeface="Comic Sans MS" charset="0"/>
        <a:ea typeface="+mn-ea"/>
        <a:cs typeface="+mn-cs"/>
      </a:defRPr>
    </a:lvl1pPr>
    <a:lvl2pPr marL="457200" algn="l" rtl="0" eaLnBrk="0" fontAlgn="base" hangingPunct="0">
      <a:spcBef>
        <a:spcPct val="0"/>
      </a:spcBef>
      <a:spcAft>
        <a:spcPct val="0"/>
      </a:spcAft>
      <a:defRPr sz="2400" kern="1200">
        <a:solidFill>
          <a:schemeClr val="tx1"/>
        </a:solidFill>
        <a:latin typeface="Comic Sans MS" charset="0"/>
        <a:ea typeface="+mn-ea"/>
        <a:cs typeface="+mn-cs"/>
      </a:defRPr>
    </a:lvl2pPr>
    <a:lvl3pPr marL="914400" algn="l" rtl="0" eaLnBrk="0" fontAlgn="base" hangingPunct="0">
      <a:spcBef>
        <a:spcPct val="0"/>
      </a:spcBef>
      <a:spcAft>
        <a:spcPct val="0"/>
      </a:spcAft>
      <a:defRPr sz="2400" kern="1200">
        <a:solidFill>
          <a:schemeClr val="tx1"/>
        </a:solidFill>
        <a:latin typeface="Comic Sans MS" charset="0"/>
        <a:ea typeface="+mn-ea"/>
        <a:cs typeface="+mn-cs"/>
      </a:defRPr>
    </a:lvl3pPr>
    <a:lvl4pPr marL="1371600" algn="l" rtl="0" eaLnBrk="0" fontAlgn="base" hangingPunct="0">
      <a:spcBef>
        <a:spcPct val="0"/>
      </a:spcBef>
      <a:spcAft>
        <a:spcPct val="0"/>
      </a:spcAft>
      <a:defRPr sz="2400" kern="1200">
        <a:solidFill>
          <a:schemeClr val="tx1"/>
        </a:solidFill>
        <a:latin typeface="Comic Sans MS" charset="0"/>
        <a:ea typeface="+mn-ea"/>
        <a:cs typeface="+mn-cs"/>
      </a:defRPr>
    </a:lvl4pPr>
    <a:lvl5pPr marL="1828800" algn="l" rtl="0" eaLnBrk="0" fontAlgn="base" hangingPunct="0">
      <a:spcBef>
        <a:spcPct val="0"/>
      </a:spcBef>
      <a:spcAft>
        <a:spcPct val="0"/>
      </a:spcAft>
      <a:defRPr sz="2400" kern="1200">
        <a:solidFill>
          <a:schemeClr val="tx1"/>
        </a:solidFill>
        <a:latin typeface="Comic Sans MS" charset="0"/>
        <a:ea typeface="+mn-ea"/>
        <a:cs typeface="+mn-cs"/>
      </a:defRPr>
    </a:lvl5pPr>
    <a:lvl6pPr marL="2286000" algn="l" defTabSz="457200" rtl="0" eaLnBrk="1" latinLnBrk="0" hangingPunct="1">
      <a:defRPr sz="2400" kern="1200">
        <a:solidFill>
          <a:schemeClr val="tx1"/>
        </a:solidFill>
        <a:latin typeface="Comic Sans MS" charset="0"/>
        <a:ea typeface="+mn-ea"/>
        <a:cs typeface="+mn-cs"/>
      </a:defRPr>
    </a:lvl6pPr>
    <a:lvl7pPr marL="2743200" algn="l" defTabSz="457200" rtl="0" eaLnBrk="1" latinLnBrk="0" hangingPunct="1">
      <a:defRPr sz="2400" kern="1200">
        <a:solidFill>
          <a:schemeClr val="tx1"/>
        </a:solidFill>
        <a:latin typeface="Comic Sans MS" charset="0"/>
        <a:ea typeface="+mn-ea"/>
        <a:cs typeface="+mn-cs"/>
      </a:defRPr>
    </a:lvl7pPr>
    <a:lvl8pPr marL="3200400" algn="l" defTabSz="457200" rtl="0" eaLnBrk="1" latinLnBrk="0" hangingPunct="1">
      <a:defRPr sz="2400" kern="1200">
        <a:solidFill>
          <a:schemeClr val="tx1"/>
        </a:solidFill>
        <a:latin typeface="Comic Sans MS" charset="0"/>
        <a:ea typeface="+mn-ea"/>
        <a:cs typeface="+mn-cs"/>
      </a:defRPr>
    </a:lvl8pPr>
    <a:lvl9pPr marL="3657600" algn="l" defTabSz="457200" rtl="0" eaLnBrk="1" latinLnBrk="0" hangingPunct="1">
      <a:defRPr sz="2400" kern="1200">
        <a:solidFill>
          <a:schemeClr val="tx1"/>
        </a:solidFill>
        <a:latin typeface="Comic Sans MS"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FFFFCC"/>
    <a:srgbClr val="409B9A"/>
    <a:srgbClr val="CCFFCC"/>
    <a:srgbClr val="4A7DC7"/>
    <a:srgbClr val="ED00FF"/>
    <a:srgbClr val="293664"/>
    <a:srgbClr val="C988D5"/>
    <a:srgbClr val="B877D5"/>
    <a:srgbClr val="B310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08" autoAdjust="0"/>
    <p:restoredTop sz="86726"/>
  </p:normalViewPr>
  <p:slideViewPr>
    <p:cSldViewPr>
      <p:cViewPr varScale="1">
        <p:scale>
          <a:sx n="119" d="100"/>
          <a:sy n="119" d="100"/>
        </p:scale>
        <p:origin x="992"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handoutMaster" Target="handoutMasters/handoutMaster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presProps" Target="pres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59100" cy="5334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defTabSz="912813">
              <a:defRPr sz="1200">
                <a:latin typeface="Times New Roman" charset="0"/>
              </a:defRPr>
            </a:lvl1pPr>
          </a:lstStyle>
          <a:p>
            <a:pPr>
              <a:defRPr/>
            </a:pPr>
            <a:endParaRPr lang="fr-FR"/>
          </a:p>
        </p:txBody>
      </p:sp>
      <p:sp>
        <p:nvSpPr>
          <p:cNvPr id="11267" name="Rectangle 3"/>
          <p:cNvSpPr>
            <a:spLocks noGrp="1" noChangeArrowheads="1"/>
          </p:cNvSpPr>
          <p:nvPr>
            <p:ph type="dt" sz="quarter" idx="1"/>
          </p:nvPr>
        </p:nvSpPr>
        <p:spPr bwMode="auto">
          <a:xfrm>
            <a:off x="3794125" y="0"/>
            <a:ext cx="2959100" cy="5334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algn="r" defTabSz="912813">
              <a:defRPr sz="1200">
                <a:latin typeface="Times New Roman" charset="0"/>
              </a:defRPr>
            </a:lvl1pPr>
          </a:lstStyle>
          <a:p>
            <a:pPr>
              <a:defRPr/>
            </a:pPr>
            <a:endParaRPr lang="fr-FR"/>
          </a:p>
        </p:txBody>
      </p:sp>
      <p:sp>
        <p:nvSpPr>
          <p:cNvPr id="11268" name="Rectangle 4"/>
          <p:cNvSpPr>
            <a:spLocks noGrp="1" noChangeArrowheads="1"/>
          </p:cNvSpPr>
          <p:nvPr>
            <p:ph type="ftr" sz="quarter" idx="2"/>
          </p:nvPr>
        </p:nvSpPr>
        <p:spPr bwMode="auto">
          <a:xfrm>
            <a:off x="0" y="9363075"/>
            <a:ext cx="2959100" cy="5334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defTabSz="912813">
              <a:defRPr sz="1200">
                <a:latin typeface="Times New Roman" charset="0"/>
              </a:defRPr>
            </a:lvl1pPr>
          </a:lstStyle>
          <a:p>
            <a:pPr>
              <a:defRPr/>
            </a:pPr>
            <a:endParaRPr lang="fr-FR"/>
          </a:p>
        </p:txBody>
      </p:sp>
      <p:sp>
        <p:nvSpPr>
          <p:cNvPr id="11269" name="Rectangle 5"/>
          <p:cNvSpPr>
            <a:spLocks noGrp="1" noChangeArrowheads="1"/>
          </p:cNvSpPr>
          <p:nvPr>
            <p:ph type="sldNum" sz="quarter" idx="3"/>
          </p:nvPr>
        </p:nvSpPr>
        <p:spPr bwMode="auto">
          <a:xfrm>
            <a:off x="3794125" y="9363075"/>
            <a:ext cx="2959100" cy="5334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algn="r" defTabSz="912813">
              <a:defRPr sz="1200">
                <a:latin typeface="Times New Roman" charset="0"/>
              </a:defRPr>
            </a:lvl1pPr>
          </a:lstStyle>
          <a:p>
            <a:pPr>
              <a:defRPr/>
            </a:pPr>
            <a:fld id="{F677B9B5-37AC-2348-9A67-FEADC5BC5709}" type="slidenum">
              <a:rPr lang="fr-FR"/>
              <a:pPr>
                <a:defRPr/>
              </a:pPr>
              <a:t>‹#›</a:t>
            </a:fld>
            <a:endParaRPr lang="fr-FR"/>
          </a:p>
        </p:txBody>
      </p:sp>
    </p:spTree>
    <p:extLst>
      <p:ext uri="{BB962C8B-B14F-4D97-AF65-F5344CB8AC3E}">
        <p14:creationId xmlns:p14="http://schemas.microsoft.com/office/powerpoint/2010/main" val="2500279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22588" cy="4953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defTabSz="912813">
              <a:defRPr sz="1200">
                <a:latin typeface="Times New Roman" charset="0"/>
              </a:defRPr>
            </a:lvl1pPr>
          </a:lstStyle>
          <a:p>
            <a:pPr>
              <a:defRPr/>
            </a:pPr>
            <a:endParaRPr lang="fr-FR"/>
          </a:p>
        </p:txBody>
      </p:sp>
      <p:sp>
        <p:nvSpPr>
          <p:cNvPr id="3075" name="Rectangle 3"/>
          <p:cNvSpPr>
            <a:spLocks noGrp="1" noChangeArrowheads="1"/>
          </p:cNvSpPr>
          <p:nvPr>
            <p:ph type="dt" idx="1"/>
          </p:nvPr>
        </p:nvSpPr>
        <p:spPr bwMode="auto">
          <a:xfrm>
            <a:off x="3821113" y="0"/>
            <a:ext cx="2922587" cy="49530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lvl1pPr algn="r" defTabSz="912813">
              <a:defRPr sz="1200">
                <a:latin typeface="Times New Roman" charset="0"/>
              </a:defRPr>
            </a:lvl1pPr>
          </a:lstStyle>
          <a:p>
            <a:pPr>
              <a:defRPr/>
            </a:pPr>
            <a:endParaRPr lang="fr-FR"/>
          </a:p>
        </p:txBody>
      </p:sp>
      <p:sp>
        <p:nvSpPr>
          <p:cNvPr id="14340" name="Rectangle 4"/>
          <p:cNvSpPr>
            <a:spLocks noGrp="1" noRot="1" noChangeAspect="1" noChangeArrowheads="1" noTextEdit="1"/>
          </p:cNvSpPr>
          <p:nvPr>
            <p:ph type="sldImg" idx="2"/>
          </p:nvPr>
        </p:nvSpPr>
        <p:spPr bwMode="auto">
          <a:xfrm>
            <a:off x="900113" y="742950"/>
            <a:ext cx="4945062" cy="37084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0113" y="4699000"/>
            <a:ext cx="4943475" cy="4451350"/>
          </a:xfrm>
          <a:prstGeom prst="rect">
            <a:avLst/>
          </a:prstGeom>
          <a:noFill/>
          <a:ln w="9525">
            <a:noFill/>
            <a:miter lim="800000"/>
            <a:headEnd/>
            <a:tailEnd/>
          </a:ln>
          <a:effectLst/>
        </p:spPr>
        <p:txBody>
          <a:bodyPr vert="horz" wrap="square" lIns="91230" tIns="45615" rIns="91230" bIns="45615"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p:cNvSpPr>
            <a:spLocks noGrp="1" noChangeArrowheads="1"/>
          </p:cNvSpPr>
          <p:nvPr>
            <p:ph type="ftr" sz="quarter" idx="4"/>
          </p:nvPr>
        </p:nvSpPr>
        <p:spPr bwMode="auto">
          <a:xfrm>
            <a:off x="0" y="9398000"/>
            <a:ext cx="2922588" cy="4953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defTabSz="912813">
              <a:defRPr sz="1200">
                <a:latin typeface="Times New Roman" charset="0"/>
              </a:defRPr>
            </a:lvl1pPr>
          </a:lstStyle>
          <a:p>
            <a:pPr>
              <a:defRPr/>
            </a:pPr>
            <a:endParaRPr lang="fr-FR"/>
          </a:p>
        </p:txBody>
      </p:sp>
      <p:sp>
        <p:nvSpPr>
          <p:cNvPr id="3079" name="Rectangle 7"/>
          <p:cNvSpPr>
            <a:spLocks noGrp="1" noChangeArrowheads="1"/>
          </p:cNvSpPr>
          <p:nvPr>
            <p:ph type="sldNum" sz="quarter" idx="5"/>
          </p:nvPr>
        </p:nvSpPr>
        <p:spPr bwMode="auto">
          <a:xfrm>
            <a:off x="3821113" y="9398000"/>
            <a:ext cx="2922587" cy="495300"/>
          </a:xfrm>
          <a:prstGeom prst="rect">
            <a:avLst/>
          </a:prstGeom>
          <a:noFill/>
          <a:ln w="9525">
            <a:noFill/>
            <a:miter lim="800000"/>
            <a:headEnd/>
            <a:tailEnd/>
          </a:ln>
          <a:effectLst/>
        </p:spPr>
        <p:txBody>
          <a:bodyPr vert="horz" wrap="square" lIns="91230" tIns="45615" rIns="91230" bIns="45615" numCol="1" anchor="b" anchorCtr="0" compatLnSpc="1">
            <a:prstTxWarp prst="textNoShape">
              <a:avLst/>
            </a:prstTxWarp>
          </a:bodyPr>
          <a:lstStyle>
            <a:lvl1pPr algn="r" defTabSz="912813">
              <a:defRPr sz="1200">
                <a:latin typeface="Times New Roman" charset="0"/>
              </a:defRPr>
            </a:lvl1pPr>
          </a:lstStyle>
          <a:p>
            <a:pPr>
              <a:defRPr/>
            </a:pPr>
            <a:fld id="{6B9764ED-3109-9A4A-BDC3-72BFFD9D3964}" type="slidenum">
              <a:rPr lang="fr-FR"/>
              <a:pPr>
                <a:defRPr/>
              </a:pPr>
              <a:t>‹#›</a:t>
            </a:fld>
            <a:endParaRPr lang="fr-FR"/>
          </a:p>
        </p:txBody>
      </p:sp>
    </p:spTree>
    <p:extLst>
      <p:ext uri="{BB962C8B-B14F-4D97-AF65-F5344CB8AC3E}">
        <p14:creationId xmlns:p14="http://schemas.microsoft.com/office/powerpoint/2010/main" val="29297684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BF88723F-76C1-894D-AB09-9EEBBBA9AFF6}" type="slidenum">
              <a:rPr lang="fr-FR"/>
              <a:pPr/>
              <a:t>1</a:t>
            </a:fld>
            <a:endParaRPr lang="fr-F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71653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27</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31530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43982976-50F1-4647-837B-943B6DB20FF0}" type="slidenum">
              <a:rPr lang="fr-FR"/>
              <a:pPr/>
              <a:t>28</a:t>
            </a:fld>
            <a:endParaRPr lang="fr-F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03550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E825B8A-3EA1-D942-AC76-024D4D1F0B2C}" type="slidenum">
              <a:rPr lang="fr-FR"/>
              <a:pPr/>
              <a:t>29</a:t>
            </a:fld>
            <a:endParaRPr lang="fr-F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43315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Edwin McMillan of UC Berkley, and the Russian V.I. </a:t>
            </a:r>
            <a:r>
              <a:rPr lang="en-US" sz="1200" dirty="0" err="1"/>
              <a:t>Veksler</a:t>
            </a:r>
            <a:r>
              <a:rPr lang="en-US" sz="1200" dirty="0"/>
              <a:t> independently discovered Phase stability in 1945.</a:t>
            </a:r>
          </a:p>
        </p:txBody>
      </p:sp>
      <p:sp>
        <p:nvSpPr>
          <p:cNvPr id="4" name="Slide Number Placeholder 3"/>
          <p:cNvSpPr>
            <a:spLocks noGrp="1"/>
          </p:cNvSpPr>
          <p:nvPr>
            <p:ph type="sldNum" sz="quarter" idx="10"/>
          </p:nvPr>
        </p:nvSpPr>
        <p:spPr/>
        <p:txBody>
          <a:bodyPr/>
          <a:lstStyle/>
          <a:p>
            <a:pPr>
              <a:defRPr/>
            </a:pPr>
            <a:fld id="{6B9764ED-3109-9A4A-BDC3-72BFFD9D3964}" type="slidenum">
              <a:rPr lang="fr-FR" smtClean="0"/>
              <a:pPr>
                <a:defRPr/>
              </a:pPr>
              <a:t>30</a:t>
            </a:fld>
            <a:endParaRPr lang="fr-FR"/>
          </a:p>
        </p:txBody>
      </p:sp>
    </p:spTree>
    <p:extLst>
      <p:ext uri="{BB962C8B-B14F-4D97-AF65-F5344CB8AC3E}">
        <p14:creationId xmlns:p14="http://schemas.microsoft.com/office/powerpoint/2010/main" val="2861693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A9305DF-FF4D-204D-814E-4812261B1147}" type="slidenum">
              <a:rPr lang="fr-FR"/>
              <a:pPr/>
              <a:t>31</a:t>
            </a:fld>
            <a:endParaRPr lang="fr-F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733327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A9305DF-FF4D-204D-814E-4812261B1147}" type="slidenum">
              <a:rPr lang="fr-FR"/>
              <a:pPr/>
              <a:t>32</a:t>
            </a:fld>
            <a:endParaRPr lang="fr-F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07734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Calibri" charset="0"/>
            </a:endParaRPr>
          </a:p>
        </p:txBody>
      </p:sp>
      <p:sp>
        <p:nvSpPr>
          <p:cNvPr id="67588" name="Footer Placeholder 3"/>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Introduction to Accelerators</a:t>
            </a:r>
          </a:p>
        </p:txBody>
      </p:sp>
      <p:sp>
        <p:nvSpPr>
          <p:cNvPr id="67589" name="Slide Number Placeholder 4"/>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0D396F9-4ED3-CB45-9F47-C4E448CEEB57}" type="slidenum">
              <a:rPr lang="en-US"/>
              <a:pPr eaLnBrk="1" hangingPunct="1"/>
              <a:t>34</a:t>
            </a:fld>
            <a:endParaRPr lang="en-US"/>
          </a:p>
        </p:txBody>
      </p:sp>
    </p:spTree>
    <p:extLst>
      <p:ext uri="{BB962C8B-B14F-4D97-AF65-F5344CB8AC3E}">
        <p14:creationId xmlns:p14="http://schemas.microsoft.com/office/powerpoint/2010/main" val="1746975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77827" name="Notes Placeholder 2"/>
          <p:cNvSpPr>
            <a:spLocks noGrp="1"/>
          </p:cNvSpPr>
          <p:nvPr>
            <p:ph type="body" idx="1"/>
          </p:nvPr>
        </p:nvSpPr>
        <p:spPr bwMode="auto">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Calibri" charset="0"/>
            </a:endParaRPr>
          </a:p>
        </p:txBody>
      </p:sp>
      <p:sp>
        <p:nvSpPr>
          <p:cNvPr id="77828" name="Footer Placeholder 3"/>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Introduction to Accelerators</a:t>
            </a:r>
          </a:p>
        </p:txBody>
      </p:sp>
      <p:sp>
        <p:nvSpPr>
          <p:cNvPr id="77829" name="Slide Number Placeholder 4"/>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209B4C0-431E-6E4E-B013-C3C0FD0913CE}" type="slidenum">
              <a:rPr lang="en-US"/>
              <a:pPr eaLnBrk="1" hangingPunct="1"/>
              <a:t>35</a:t>
            </a:fld>
            <a:endParaRPr lang="en-US"/>
          </a:p>
        </p:txBody>
      </p:sp>
    </p:spTree>
    <p:extLst>
      <p:ext uri="{BB962C8B-B14F-4D97-AF65-F5344CB8AC3E}">
        <p14:creationId xmlns:p14="http://schemas.microsoft.com/office/powerpoint/2010/main" val="1615935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94211" name="Notes Placeholder 2"/>
          <p:cNvSpPr>
            <a:spLocks noGrp="1"/>
          </p:cNvSpPr>
          <p:nvPr>
            <p:ph type="body" idx="1"/>
          </p:nvPr>
        </p:nvSpPr>
        <p:spPr bwMode="auto">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atin typeface="Calibri" charset="0"/>
            </a:endParaRPr>
          </a:p>
        </p:txBody>
      </p:sp>
      <p:sp>
        <p:nvSpPr>
          <p:cNvPr id="94212" name="Footer Placeholder 3"/>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Introduction to Accelerators</a:t>
            </a:r>
          </a:p>
        </p:txBody>
      </p:sp>
      <p:sp>
        <p:nvSpPr>
          <p:cNvPr id="94213" name="Slide Number Placeholder 4"/>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0052" indent="-284636" eaLnBrk="0" hangingPunct="0">
              <a:defRPr>
                <a:solidFill>
                  <a:schemeClr val="tx1"/>
                </a:solidFill>
                <a:latin typeface="Arial" charset="0"/>
                <a:ea typeface="ＭＳ Ｐゴシック" charset="0"/>
              </a:defRPr>
            </a:lvl2pPr>
            <a:lvl3pPr marL="1138542" indent="-227708" eaLnBrk="0" hangingPunct="0">
              <a:defRPr>
                <a:solidFill>
                  <a:schemeClr val="tx1"/>
                </a:solidFill>
                <a:latin typeface="Arial" charset="0"/>
                <a:ea typeface="ＭＳ Ｐゴシック" charset="0"/>
              </a:defRPr>
            </a:lvl3pPr>
            <a:lvl4pPr marL="1593959" indent="-227708" eaLnBrk="0" hangingPunct="0">
              <a:defRPr>
                <a:solidFill>
                  <a:schemeClr val="tx1"/>
                </a:solidFill>
                <a:latin typeface="Arial" charset="0"/>
                <a:ea typeface="ＭＳ Ｐゴシック" charset="0"/>
              </a:defRPr>
            </a:lvl4pPr>
            <a:lvl5pPr marL="2049376" indent="-227708" eaLnBrk="0" hangingPunct="0">
              <a:defRPr>
                <a:solidFill>
                  <a:schemeClr val="tx1"/>
                </a:solidFill>
                <a:latin typeface="Arial" charset="0"/>
                <a:ea typeface="ＭＳ Ｐゴシック" charset="0"/>
              </a:defRPr>
            </a:lvl5pPr>
            <a:lvl6pPr marL="2504793" indent="-227708" eaLnBrk="0" fontAlgn="base" hangingPunct="0">
              <a:spcBef>
                <a:spcPct val="0"/>
              </a:spcBef>
              <a:spcAft>
                <a:spcPct val="0"/>
              </a:spcAft>
              <a:defRPr>
                <a:solidFill>
                  <a:schemeClr val="tx1"/>
                </a:solidFill>
                <a:latin typeface="Arial" charset="0"/>
                <a:ea typeface="ＭＳ Ｐゴシック" charset="0"/>
              </a:defRPr>
            </a:lvl6pPr>
            <a:lvl7pPr marL="2960210" indent="-227708" eaLnBrk="0" fontAlgn="base" hangingPunct="0">
              <a:spcBef>
                <a:spcPct val="0"/>
              </a:spcBef>
              <a:spcAft>
                <a:spcPct val="0"/>
              </a:spcAft>
              <a:defRPr>
                <a:solidFill>
                  <a:schemeClr val="tx1"/>
                </a:solidFill>
                <a:latin typeface="Arial" charset="0"/>
                <a:ea typeface="ＭＳ Ｐゴシック" charset="0"/>
              </a:defRPr>
            </a:lvl7pPr>
            <a:lvl8pPr marL="3415627" indent="-227708" eaLnBrk="0" fontAlgn="base" hangingPunct="0">
              <a:spcBef>
                <a:spcPct val="0"/>
              </a:spcBef>
              <a:spcAft>
                <a:spcPct val="0"/>
              </a:spcAft>
              <a:defRPr>
                <a:solidFill>
                  <a:schemeClr val="tx1"/>
                </a:solidFill>
                <a:latin typeface="Arial" charset="0"/>
                <a:ea typeface="ＭＳ Ｐゴシック" charset="0"/>
              </a:defRPr>
            </a:lvl8pPr>
            <a:lvl9pPr marL="3871044" indent="-22770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10BE95A-FA95-F546-8F45-75B8ECE70CF1}" type="slidenum">
              <a:rPr lang="en-US"/>
              <a:pPr eaLnBrk="1" hangingPunct="1"/>
              <a:t>37</a:t>
            </a:fld>
            <a:endParaRPr lang="en-US"/>
          </a:p>
        </p:txBody>
      </p:sp>
    </p:spTree>
    <p:extLst>
      <p:ext uri="{BB962C8B-B14F-4D97-AF65-F5344CB8AC3E}">
        <p14:creationId xmlns:p14="http://schemas.microsoft.com/office/powerpoint/2010/main" val="639806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98C7AD6-4A0F-F24A-8C2E-29BF1C338890}" type="slidenum">
              <a:rPr lang="fr-FR"/>
              <a:pPr/>
              <a:t>43</a:t>
            </a:fld>
            <a:endParaRPr lang="fr-F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563004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09A6484-7AED-6349-B6E9-7F463B994855}" type="slidenum">
              <a:rPr lang="fr-FR"/>
              <a:pPr/>
              <a:t>9</a:t>
            </a:fld>
            <a:endParaRPr 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9315139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A9305DF-FF4D-204D-814E-4812261B1147}" type="slidenum">
              <a:rPr lang="fr-FR"/>
              <a:pPr/>
              <a:t>44</a:t>
            </a:fld>
            <a:endParaRPr lang="fr-F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676821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FC64032-2157-2F46-8877-AAA39CFCCCDA}" type="slidenum">
              <a:rPr lang="fr-FR"/>
              <a:pPr/>
              <a:t>45</a:t>
            </a:fld>
            <a:endParaRPr lang="fr-F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3879381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9CFCD38A-22DE-374C-BB16-9AE4DA8EB6A2}" type="slidenum">
              <a:rPr lang="fr-FR"/>
              <a:pPr/>
              <a:t>46</a:t>
            </a:fld>
            <a:endParaRPr lang="fr-F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030449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3211150A-4BAD-8E41-B9C5-22E265DBB604}" type="slidenum">
              <a:rPr lang="fr-FR"/>
              <a:pPr/>
              <a:t>47</a:t>
            </a:fld>
            <a:endParaRPr lang="fr-F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0306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6A7CB68-752D-934C-A0BD-B8997D671B59}" type="slidenum">
              <a:rPr lang="fr-FR"/>
              <a:pPr/>
              <a:t>48</a:t>
            </a:fld>
            <a:endParaRPr lang="fr-F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62575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49</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0140966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70EFDFD4-1D3A-B948-B468-6B191386AE75}" type="slidenum">
              <a:rPr lang="fr-FR"/>
              <a:pPr/>
              <a:t>51</a:t>
            </a:fld>
            <a:endParaRPr lang="fr-F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9887149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9718D99A-F768-3E43-9A27-FEB905484DFD}" type="slidenum">
              <a:rPr lang="fr-FR"/>
              <a:pPr/>
              <a:t>52</a:t>
            </a:fld>
            <a:endParaRPr lang="fr-F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5663696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B5E695BC-D7F2-0D4C-901D-755723097C46}" type="slidenum">
              <a:rPr lang="fr-FR"/>
              <a:pPr/>
              <a:t>53</a:t>
            </a:fld>
            <a:endParaRPr lang="fr-F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030480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98C7AD6-4A0F-F24A-8C2E-29BF1C338890}" type="slidenum">
              <a:rPr lang="fr-FR"/>
              <a:pPr/>
              <a:t>54</a:t>
            </a:fld>
            <a:endParaRPr lang="fr-F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289403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09A6484-7AED-6349-B6E9-7F463B994855}" type="slidenum">
              <a:rPr lang="fr-FR"/>
              <a:pPr/>
              <a:t>10</a:t>
            </a:fld>
            <a:endParaRPr 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055398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4262269A-D08B-B744-B069-E8C9C7920FCC}" type="slidenum">
              <a:rPr lang="fr-FR"/>
              <a:pPr/>
              <a:t>55</a:t>
            </a:fld>
            <a:endParaRPr lang="fr-F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7568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B06E5AA0-E50B-AE4C-8366-A4050B4BD34A}" type="slidenum">
              <a:rPr lang="fr-FR"/>
              <a:pPr/>
              <a:t>56</a:t>
            </a:fld>
            <a:endParaRPr lang="fr-F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967557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0C1CE12-4B8D-524E-A625-30B5AEFA8239}" type="slidenum">
              <a:rPr lang="fr-FR"/>
              <a:pPr/>
              <a:t>57</a:t>
            </a:fld>
            <a:endParaRPr lang="fr-F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459199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116F2EE-8AD2-9048-84A4-5ACC93A5DD93}" type="slidenum">
              <a:rPr lang="fr-FR"/>
              <a:pPr/>
              <a:t>58</a:t>
            </a:fld>
            <a:endParaRPr lang="fr-FR"/>
          </a:p>
        </p:txBody>
      </p:sp>
      <p:sp>
        <p:nvSpPr>
          <p:cNvPr id="48131" name="Rectangle 2050"/>
          <p:cNvSpPr>
            <a:spLocks noGrp="1" noRot="1" noChangeAspect="1" noChangeArrowheads="1" noTextEdit="1"/>
          </p:cNvSpPr>
          <p:nvPr>
            <p:ph type="sldImg"/>
          </p:nvPr>
        </p:nvSpPr>
        <p:spPr>
          <a:ln/>
        </p:spPr>
      </p:sp>
      <p:sp>
        <p:nvSpPr>
          <p:cNvPr id="48132" name="Rectangle 2051"/>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20982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116F2EE-8AD2-9048-84A4-5ACC93A5DD93}" type="slidenum">
              <a:rPr lang="fr-FR"/>
              <a:pPr/>
              <a:t>59</a:t>
            </a:fld>
            <a:endParaRPr lang="fr-FR"/>
          </a:p>
        </p:txBody>
      </p:sp>
      <p:sp>
        <p:nvSpPr>
          <p:cNvPr id="48131" name="Rectangle 2050"/>
          <p:cNvSpPr>
            <a:spLocks noGrp="1" noRot="1" noChangeAspect="1" noChangeArrowheads="1" noTextEdit="1"/>
          </p:cNvSpPr>
          <p:nvPr>
            <p:ph type="sldImg"/>
          </p:nvPr>
        </p:nvSpPr>
        <p:spPr>
          <a:ln/>
        </p:spPr>
      </p:sp>
      <p:sp>
        <p:nvSpPr>
          <p:cNvPr id="48132" name="Rectangle 2051"/>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0561357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61</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9520629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63</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5100809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FC64032-2157-2F46-8877-AAA39CFCCCDA}" type="slidenum">
              <a:rPr lang="fr-FR"/>
              <a:pPr/>
              <a:t>66</a:t>
            </a:fld>
            <a:endParaRPr lang="fr-F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9665506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67</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148802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2FF9291B-7D4C-084D-AF78-1F7915622D89}" type="slidenum">
              <a:rPr lang="fr-FR"/>
              <a:pPr/>
              <a:t>68</a:t>
            </a:fld>
            <a:endParaRPr lang="fr-F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60686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B9764ED-3109-9A4A-BDC3-72BFFD9D3964}" type="slidenum">
              <a:rPr lang="fr-FR" smtClean="0"/>
              <a:pPr>
                <a:defRPr/>
              </a:pPr>
              <a:t>13</a:t>
            </a:fld>
            <a:endParaRPr lang="fr-FR"/>
          </a:p>
        </p:txBody>
      </p:sp>
    </p:spTree>
    <p:extLst>
      <p:ext uri="{BB962C8B-B14F-4D97-AF65-F5344CB8AC3E}">
        <p14:creationId xmlns:p14="http://schemas.microsoft.com/office/powerpoint/2010/main" val="26999219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CA7B7658-905B-734A-BCFA-F0C0E01AADAA}" type="slidenum">
              <a:rPr lang="fr-FR"/>
              <a:pPr/>
              <a:t>69</a:t>
            </a:fld>
            <a:endParaRPr lang="fr-FR"/>
          </a:p>
        </p:txBody>
      </p:sp>
      <p:sp>
        <p:nvSpPr>
          <p:cNvPr id="89091" name="Rectangle 2050"/>
          <p:cNvSpPr>
            <a:spLocks noGrp="1" noRot="1" noChangeAspect="1" noChangeArrowheads="1" noTextEdit="1"/>
          </p:cNvSpPr>
          <p:nvPr>
            <p:ph type="sldImg"/>
          </p:nvPr>
        </p:nvSpPr>
        <p:spPr>
          <a:ln/>
        </p:spPr>
      </p:sp>
      <p:sp>
        <p:nvSpPr>
          <p:cNvPr id="89092" name="Rectangle 2051"/>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303876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fld id="{7EFB1987-2282-D04A-95C1-75315FD3F9D5}" type="slidenum">
              <a:rPr lang="en-GB" sz="1200"/>
              <a:pPr/>
              <a:t>71</a:t>
            </a:fld>
            <a:endParaRPr lang="en-GB" sz="1200"/>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Times New Roman" charset="0"/>
            </a:endParaRPr>
          </a:p>
        </p:txBody>
      </p:sp>
    </p:spTree>
    <p:extLst>
      <p:ext uri="{BB962C8B-B14F-4D97-AF65-F5344CB8AC3E}">
        <p14:creationId xmlns:p14="http://schemas.microsoft.com/office/powerpoint/2010/main" val="5542905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fld id="{7AD932E5-C584-514A-8B14-282246027720}" type="slidenum">
              <a:rPr lang="en-GB" sz="1200"/>
              <a:pPr/>
              <a:t>72</a:t>
            </a:fld>
            <a:endParaRPr lang="en-GB" sz="1200"/>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Times New Roman" charset="0"/>
            </a:endParaRPr>
          </a:p>
        </p:txBody>
      </p:sp>
    </p:spTree>
    <p:extLst>
      <p:ext uri="{BB962C8B-B14F-4D97-AF65-F5344CB8AC3E}">
        <p14:creationId xmlns:p14="http://schemas.microsoft.com/office/powerpoint/2010/main" val="14679639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fld id="{C10A9256-CB7E-6F41-8C14-3CA4BE41D7E1}" type="slidenum">
              <a:rPr lang="en-GB" sz="1200"/>
              <a:pPr/>
              <a:t>73</a:t>
            </a:fld>
            <a:endParaRPr lang="en-GB" sz="1200"/>
          </a:p>
        </p:txBody>
      </p:sp>
      <p:sp>
        <p:nvSpPr>
          <p:cNvPr id="83971" name="Rectangle 2"/>
          <p:cNvSpPr>
            <a:spLocks noGrp="1" noRot="1" noChangeAspect="1" noChangeArrowheads="1" noTextEdit="1"/>
          </p:cNvSpPr>
          <p:nvPr>
            <p:ph type="sldImg"/>
          </p:nvPr>
        </p:nvSpPr>
        <p:spPr>
          <a:xfrm>
            <a:off x="901700" y="742950"/>
            <a:ext cx="4949825" cy="3713163"/>
          </a:xfrm>
          <a:ln/>
        </p:spPr>
      </p:sp>
      <p:sp>
        <p:nvSpPr>
          <p:cNvPr id="83972"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Times New Roman" charset="0"/>
            </a:endParaRPr>
          </a:p>
        </p:txBody>
      </p:sp>
    </p:spTree>
    <p:extLst>
      <p:ext uri="{BB962C8B-B14F-4D97-AF65-F5344CB8AC3E}">
        <p14:creationId xmlns:p14="http://schemas.microsoft.com/office/powerpoint/2010/main" val="18305390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74</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901279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A3C28D55-A437-EB4A-8B61-14336444E299}" type="slidenum">
              <a:rPr lang="fr-FR"/>
              <a:pPr/>
              <a:t>75</a:t>
            </a:fld>
            <a:endParaRPr lang="fr-F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6903677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76</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2258804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77</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1913891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CF412EBA-0024-E347-AA61-62C7CE6DCE8F}" type="slidenum">
              <a:rPr lang="fr-FR"/>
              <a:pPr/>
              <a:t>78</a:t>
            </a:fld>
            <a:endParaRPr lang="fr-F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883435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B9764ED-3109-9A4A-BDC3-72BFFD9D3964}" type="slidenum">
              <a:rPr lang="fr-FR" smtClean="0"/>
              <a:pPr>
                <a:defRPr/>
              </a:pPr>
              <a:t>81</a:t>
            </a:fld>
            <a:endParaRPr lang="fr-FR"/>
          </a:p>
        </p:txBody>
      </p:sp>
    </p:spTree>
    <p:extLst>
      <p:ext uri="{BB962C8B-B14F-4D97-AF65-F5344CB8AC3E}">
        <p14:creationId xmlns:p14="http://schemas.microsoft.com/office/powerpoint/2010/main" val="146721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714DA58-8481-E94C-A4F9-F5F2B1537C8D}" type="slidenum">
              <a:rPr lang="fr-FR"/>
              <a:pPr/>
              <a:t>18</a:t>
            </a:fld>
            <a:endParaRPr lang="fr-F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7478448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09A6484-7AED-6349-B6E9-7F463B994855}" type="slidenum">
              <a:rPr lang="fr-FR"/>
              <a:pPr/>
              <a:t>82</a:t>
            </a:fld>
            <a:endParaRPr lang="fr-F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576751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92E7A69-880B-8E44-9C1D-17F860D4CF45}" type="slidenum">
              <a:rPr lang="fr-FR"/>
              <a:pPr/>
              <a:t>83</a:t>
            </a:fld>
            <a:endParaRPr lang="fr-F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861109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714DA58-8481-E94C-A4F9-F5F2B1537C8D}" type="slidenum">
              <a:rPr lang="fr-FR"/>
              <a:pPr/>
              <a:t>19</a:t>
            </a:fld>
            <a:endParaRPr lang="fr-F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927376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24</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8821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25</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729208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26</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869192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96158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318343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857729-94E3-4B3E-8690-BBFA6ECB5E9D}"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24620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C857729-94E3-4B3E-8690-BBFA6ECB5E9D}"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114876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C857729-94E3-4B3E-8690-BBFA6ECB5E9D}" type="datetimeFigureOut">
              <a:rPr lang="en-GB" smtClean="0"/>
              <a:t>27/09/2023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579400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C857729-94E3-4B3E-8690-BBFA6ECB5E9D}" type="datetimeFigureOut">
              <a:rPr lang="en-GB" smtClean="0"/>
              <a:t>27/09/2023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1869336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57729-94E3-4B3E-8690-BBFA6ECB5E9D}" type="datetimeFigureOut">
              <a:rPr lang="en-GB" smtClean="0"/>
              <a:t>27/09/2023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1818841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857729-94E3-4B3E-8690-BBFA6ECB5E9D}"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056612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857729-94E3-4B3E-8690-BBFA6ECB5E9D}" type="datetimeFigureOut">
              <a:rPr lang="en-GB" smtClean="0"/>
              <a:t>27/09/2023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3788856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4197038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6" name="Rectangle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1219063F-6449-D74A-BFD1-8D2612EBBCD8}" type="slidenum">
              <a:rPr lang="fr-FR"/>
              <a:pPr>
                <a:defRPr/>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857729-94E3-4B3E-8690-BBFA6ECB5E9D}" type="datetimeFigureOut">
              <a:rPr lang="en-GB" smtClean="0"/>
              <a:t>27/09/2023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A850B5-19C7-453A-85AA-ED131563F004}" type="slidenum">
              <a:rPr lang="en-GB" smtClean="0"/>
              <a:t>‹#›</a:t>
            </a:fld>
            <a:endParaRPr lang="en-GB"/>
          </a:p>
        </p:txBody>
      </p:sp>
    </p:spTree>
    <p:extLst>
      <p:ext uri="{BB962C8B-B14F-4D97-AF65-F5344CB8AC3E}">
        <p14:creationId xmlns:p14="http://schemas.microsoft.com/office/powerpoint/2010/main" val="251864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5" name="Rectangle 5"/>
          <p:cNvSpPr>
            <a:spLocks noGrp="1" noChangeArrowheads="1"/>
          </p:cNvSpPr>
          <p:nvPr>
            <p:ph type="ftr" sz="quarter" idx="11"/>
          </p:nvPr>
        </p:nvSpPr>
        <p:spPr>
          <a:xfrm>
            <a:off x="4965700" y="6235700"/>
            <a:ext cx="2895600" cy="457200"/>
          </a:xfrm>
          <a:prstGeom prst="rect">
            <a:avLst/>
          </a:prstGeom>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A84F9993-866E-814F-9590-79C0644E6791}"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086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086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7" name="Slide Number Placeholder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532F1CF1-355F-8E4C-83D7-2D2953245AD2}"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9" name="Rectangle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DACDC33B-2CF7-CB49-85A2-81B8AC5FF1B4}"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2057400" y="5181600"/>
            <a:ext cx="5257800" cy="373063"/>
          </a:xfrm>
          <a:prstGeom prst="rect">
            <a:avLst/>
          </a:prstGeom>
          <a:ln/>
        </p:spPr>
        <p:txBody>
          <a:bodyPr/>
          <a:lstStyle>
            <a:lvl1pPr>
              <a:defRPr/>
            </a:lvl1pPr>
          </a:lstStyle>
          <a:p>
            <a:pPr>
              <a:defRPr/>
            </a:pPr>
            <a:endParaRPr lang="fr-FR" dirty="0"/>
          </a:p>
        </p:txBody>
      </p:sp>
      <p:sp>
        <p:nvSpPr>
          <p:cNvPr id="6" name="Footer Placeholder 5"/>
          <p:cNvSpPr>
            <a:spLocks noGrp="1" noChangeArrowheads="1"/>
          </p:cNvSpPr>
          <p:nvPr>
            <p:ph type="ftr" sz="quarter" idx="11"/>
          </p:nvPr>
        </p:nvSpPr>
        <p:spPr>
          <a:xfrm>
            <a:off x="4965700" y="6235700"/>
            <a:ext cx="2895600" cy="457200"/>
          </a:xfrm>
          <a:prstGeom prst="rect">
            <a:avLst/>
          </a:prstGeom>
          <a:ln/>
        </p:spPr>
        <p:txBody>
          <a:bodyPr/>
          <a:lstStyle>
            <a:lvl1pPr>
              <a:defRPr/>
            </a:lvl1pPr>
          </a:lstStyle>
          <a:p>
            <a:pPr>
              <a:defRPr/>
            </a:pPr>
            <a:endParaRPr lang="fr-FR"/>
          </a:p>
        </p:txBody>
      </p:sp>
      <p:sp>
        <p:nvSpPr>
          <p:cNvPr id="7" name="Slide Number Placeholder 6"/>
          <p:cNvSpPr>
            <a:spLocks noGrp="1" noChangeArrowheads="1"/>
          </p:cNvSpPr>
          <p:nvPr>
            <p:ph type="sldNum" sz="quarter" idx="12"/>
          </p:nvPr>
        </p:nvSpPr>
        <p:spPr>
          <a:xfrm>
            <a:off x="7467600" y="4876800"/>
            <a:ext cx="990600" cy="1828800"/>
          </a:xfrm>
          <a:prstGeom prst="rect">
            <a:avLst/>
          </a:prstGeom>
          <a:ln/>
        </p:spPr>
        <p:txBody>
          <a:bodyPr/>
          <a:lstStyle>
            <a:lvl1pPr>
              <a:defRPr/>
            </a:lvl1pPr>
          </a:lstStyle>
          <a:p>
            <a:pPr>
              <a:defRPr/>
            </a:pPr>
            <a:fld id="{8B59ADFA-A9A4-B44C-9B0E-97B6A48F9284}"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27" name="Rectangle 3"/>
          <p:cNvSpPr>
            <a:spLocks noGrp="1" noChangeArrowheads="1"/>
          </p:cNvSpPr>
          <p:nvPr>
            <p:ph type="body" idx="1"/>
          </p:nvPr>
        </p:nvSpPr>
        <p:spPr bwMode="auto">
          <a:xfrm>
            <a:off x="685800" y="1981200"/>
            <a:ext cx="7772400" cy="408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dirty="0"/>
          </a:p>
        </p:txBody>
      </p:sp>
      <p:sp>
        <p:nvSpPr>
          <p:cNvPr id="1033" name="Rectangle 9"/>
          <p:cNvSpPr>
            <a:spLocks noGrp="1" noChangeArrowheads="1"/>
          </p:cNvSpPr>
          <p:nvPr userDrawn="1"/>
        </p:nvSpPr>
        <p:spPr bwMode="auto">
          <a:xfrm>
            <a:off x="762000" y="2133600"/>
            <a:ext cx="7848600" cy="4086225"/>
          </a:xfrm>
          <a:prstGeom prst="rect">
            <a:avLst/>
          </a:prstGeom>
          <a:noFill/>
          <a:ln w="9525">
            <a:noFill/>
            <a:miter lim="800000"/>
            <a:headEnd/>
            <a:tailEnd/>
          </a:ln>
          <a:effectLst/>
        </p:spPr>
        <p:txBody>
          <a:bodyPr>
            <a:prstTxWarp prst="textNoShape">
              <a:avLst/>
            </a:prstTxWarp>
          </a:bodyPr>
          <a:lstStyle/>
          <a:p>
            <a:pPr algn="ctr">
              <a:defRPr/>
            </a:pPr>
            <a:endParaRPr lang="en-US">
              <a:solidFill>
                <a:schemeClr val="accent2"/>
              </a:solidFill>
            </a:endParaRPr>
          </a:p>
        </p:txBody>
      </p:sp>
      <p:sp>
        <p:nvSpPr>
          <p:cNvPr id="9" name="TextBox 8"/>
          <p:cNvSpPr txBox="1"/>
          <p:nvPr userDrawn="1"/>
        </p:nvSpPr>
        <p:spPr>
          <a:xfrm>
            <a:off x="2051720" y="6519948"/>
            <a:ext cx="5410200" cy="30777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90"/>
                </a:solidFill>
                <a:effectLst/>
                <a:uLnTx/>
                <a:uFillTx/>
                <a:latin typeface="Comic Sans MS" charset="0"/>
                <a:ea typeface="+mn-ea"/>
                <a:cs typeface="+mn-cs"/>
              </a:rPr>
              <a:t>Introductory CAS, Santa Susanna, Sept/Oct 2023</a:t>
            </a:r>
          </a:p>
        </p:txBody>
      </p:sp>
      <p:sp>
        <p:nvSpPr>
          <p:cNvPr id="11" name="TextBox 10"/>
          <p:cNvSpPr txBox="1"/>
          <p:nvPr userDrawn="1"/>
        </p:nvSpPr>
        <p:spPr>
          <a:xfrm>
            <a:off x="7391400" y="6525344"/>
            <a:ext cx="1295400" cy="307777"/>
          </a:xfrm>
          <a:prstGeom prst="rect">
            <a:avLst/>
          </a:prstGeom>
          <a:noFill/>
        </p:spPr>
        <p:txBody>
          <a:bodyPr wrap="square" rtlCol="0">
            <a:spAutoFit/>
          </a:bodyPr>
          <a:lstStyle/>
          <a:p>
            <a:pPr algn="r"/>
            <a:fld id="{600A56E5-59FD-C049-B62B-BA3B0F6BD81E}" type="slidenum">
              <a:rPr lang="en-US" sz="1400" smtClean="0">
                <a:solidFill>
                  <a:srgbClr val="000090"/>
                </a:solidFill>
              </a:rPr>
              <a:pPr algn="r"/>
              <a:t>‹#›</a:t>
            </a:fld>
            <a:endParaRPr lang="en-US" sz="1600" dirty="0">
              <a:solidFill>
                <a:srgbClr val="00009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p:titleStyle>
    <p:bodyStyle>
      <a:lvl1pPr marL="342900" indent="-342900" algn="ctr" rtl="0" eaLnBrk="0" fontAlgn="base" hangingPunct="0">
        <a:spcBef>
          <a:spcPct val="20000"/>
        </a:spcBef>
        <a:spcAft>
          <a:spcPct val="0"/>
        </a:spcAft>
        <a:defRPr sz="2400">
          <a:solidFill>
            <a:schemeClr val="accent2"/>
          </a:solidFill>
          <a:latin typeface="+mn-lt"/>
          <a:ea typeface="ＭＳ Ｐゴシック" charset="-128"/>
          <a:cs typeface="ＭＳ Ｐゴシック" charset="-128"/>
        </a:defRPr>
      </a:lvl1pPr>
      <a:lvl2pPr marL="742950" indent="-285750" algn="l" rtl="0" eaLnBrk="0" fontAlgn="base" hangingPunct="0">
        <a:spcBef>
          <a:spcPct val="0"/>
        </a:spcBef>
        <a:spcAft>
          <a:spcPct val="0"/>
        </a:spcAft>
        <a:defRPr sz="2800">
          <a:solidFill>
            <a:schemeClr val="tx1"/>
          </a:solidFill>
          <a:latin typeface="Arial" charset="0"/>
          <a:ea typeface="ＭＳ Ｐゴシック" charset="-128"/>
        </a:defRPr>
      </a:lvl2pPr>
      <a:lvl3pPr marL="1143000" indent="-228600" algn="l" rtl="0" eaLnBrk="0" fontAlgn="base" hangingPunct="0">
        <a:spcBef>
          <a:spcPct val="20000"/>
        </a:spcBef>
        <a:spcAft>
          <a:spcPct val="0"/>
        </a:spcAft>
        <a:defRPr sz="2400">
          <a:solidFill>
            <a:schemeClr val="tx1"/>
          </a:solidFill>
          <a:latin typeface="Times New Roman" charset="0"/>
          <a:ea typeface="ＭＳ Ｐゴシック" charset="-128"/>
        </a:defRPr>
      </a:lvl3pPr>
      <a:lvl4pPr marL="1600200" indent="-228600" algn="l" rtl="0" eaLnBrk="0" fontAlgn="base" hangingPunct="0">
        <a:spcBef>
          <a:spcPct val="20000"/>
        </a:spcBef>
        <a:spcAft>
          <a:spcPct val="0"/>
        </a:spcAft>
        <a:defRPr sz="2000">
          <a:solidFill>
            <a:schemeClr val="tx1"/>
          </a:solidFill>
          <a:latin typeface="Times New Roman" charset="0"/>
          <a:ea typeface="ＭＳ Ｐゴシック" charset="-128"/>
        </a:defRPr>
      </a:lvl4pPr>
      <a:lvl5pPr marL="2057400" indent="-228600" algn="l" rtl="0" eaLnBrk="0" fontAlgn="base" hangingPunct="0">
        <a:spcBef>
          <a:spcPct val="20000"/>
        </a:spcBef>
        <a:spcAft>
          <a:spcPct val="0"/>
        </a:spcAft>
        <a:defRPr sz="2000">
          <a:solidFill>
            <a:schemeClr val="tx1"/>
          </a:solidFill>
          <a:latin typeface="Times New Roman" charset="0"/>
          <a:ea typeface="ＭＳ Ｐゴシック" charset="-128"/>
        </a:defRPr>
      </a:lvl5pPr>
      <a:lvl6pPr marL="2514600" indent="-228600" algn="l" rtl="0" eaLnBrk="0" fontAlgn="base" hangingPunct="0">
        <a:spcBef>
          <a:spcPct val="20000"/>
        </a:spcBef>
        <a:spcAft>
          <a:spcPct val="0"/>
        </a:spcAft>
        <a:defRPr sz="2000">
          <a:solidFill>
            <a:schemeClr val="tx1"/>
          </a:solidFill>
          <a:latin typeface="Times New Roman" charset="0"/>
          <a:ea typeface="ＭＳ Ｐゴシック" charset="-128"/>
        </a:defRPr>
      </a:lvl6pPr>
      <a:lvl7pPr marL="2971800" indent="-228600" algn="l" rtl="0" eaLnBrk="0" fontAlgn="base" hangingPunct="0">
        <a:spcBef>
          <a:spcPct val="20000"/>
        </a:spcBef>
        <a:spcAft>
          <a:spcPct val="0"/>
        </a:spcAft>
        <a:defRPr sz="2000">
          <a:solidFill>
            <a:schemeClr val="tx1"/>
          </a:solidFill>
          <a:latin typeface="Times New Roman" charset="0"/>
          <a:ea typeface="ＭＳ Ｐゴシック" charset="-128"/>
        </a:defRPr>
      </a:lvl7pPr>
      <a:lvl8pPr marL="3429000" indent="-228600" algn="l" rtl="0" eaLnBrk="0" fontAlgn="base" hangingPunct="0">
        <a:spcBef>
          <a:spcPct val="20000"/>
        </a:spcBef>
        <a:spcAft>
          <a:spcPct val="0"/>
        </a:spcAft>
        <a:defRPr sz="2000">
          <a:solidFill>
            <a:schemeClr val="tx1"/>
          </a:solidFill>
          <a:latin typeface="Times New Roman" charset="0"/>
          <a:ea typeface="ＭＳ Ｐゴシック" charset="-128"/>
        </a:defRPr>
      </a:lvl8pPr>
      <a:lvl9pPr marL="3886200" indent="-228600" algn="l" rtl="0" eaLnBrk="0" fontAlgn="base" hangingPunct="0">
        <a:spcBef>
          <a:spcPct val="20000"/>
        </a:spcBef>
        <a:spcAft>
          <a:spcPct val="0"/>
        </a:spcAft>
        <a:defRPr sz="2000">
          <a:solidFill>
            <a:schemeClr val="tx1"/>
          </a:solidFill>
          <a:latin typeface="Times New Roman"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57729-94E3-4B3E-8690-BBFA6ECB5E9D}" type="datetimeFigureOut">
              <a:rPr lang="en-GB" smtClean="0"/>
              <a:t>27/09/2023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A850B5-19C7-453A-85AA-ED131563F004}" type="slidenum">
              <a:rPr lang="en-GB" smtClean="0"/>
              <a:t>‹#›</a:t>
            </a:fld>
            <a:endParaRPr lang="en-GB"/>
          </a:p>
        </p:txBody>
      </p:sp>
    </p:spTree>
    <p:extLst>
      <p:ext uri="{BB962C8B-B14F-4D97-AF65-F5344CB8AC3E}">
        <p14:creationId xmlns:p14="http://schemas.microsoft.com/office/powerpoint/2010/main" val="160645640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hyperlink" Target="https://phyanim.sciences.univ-nantes.fr/Meca/Charges/cyclotron.php"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7.wmf"/><Relationship Id="rId5" Type="http://schemas.openxmlformats.org/officeDocument/2006/relationships/oleObject" Target="../embeddings/oleObject11.bin"/><Relationship Id="rId4" Type="http://schemas.openxmlformats.org/officeDocument/2006/relationships/image" Target="../media/image26.w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oleObject" Target="../embeddings/oleObject12.bin"/><Relationship Id="rId1" Type="http://schemas.openxmlformats.org/officeDocument/2006/relationships/slideLayout" Target="../slideLayouts/slideLayout7.xml"/><Relationship Id="rId6" Type="http://schemas.openxmlformats.org/officeDocument/2006/relationships/image" Target="../media/image32.jpg"/><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13.bin"/><Relationship Id="rId1" Type="http://schemas.openxmlformats.org/officeDocument/2006/relationships/slideLayout" Target="../slideLayouts/slideLayout7.xml"/><Relationship Id="rId5"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60.png"/><Relationship Id="rId4" Type="http://schemas.openxmlformats.org/officeDocument/2006/relationships/image" Target="../media/image38.emf"/></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80.png"/><Relationship Id="rId3" Type="http://schemas.openxmlformats.org/officeDocument/2006/relationships/image" Target="../media/image39.emf"/><Relationship Id="rId7" Type="http://schemas.openxmlformats.org/officeDocument/2006/relationships/image" Target="../media/image360.png"/><Relationship Id="rId12" Type="http://schemas.openxmlformats.org/officeDocument/2006/relationships/image" Target="../media/image40.wmf"/><Relationship Id="rId2" Type="http://schemas.openxmlformats.org/officeDocument/2006/relationships/oleObject" Target="../embeddings/oleObject15.bin"/><Relationship Id="rId1" Type="http://schemas.openxmlformats.org/officeDocument/2006/relationships/slideLayout" Target="../slideLayouts/slideLayout6.xml"/><Relationship Id="rId6" Type="http://schemas.openxmlformats.org/officeDocument/2006/relationships/image" Target="../media/image39.emf"/><Relationship Id="rId11" Type="http://schemas.openxmlformats.org/officeDocument/2006/relationships/oleObject" Target="../embeddings/oleObject16.bin"/><Relationship Id="rId5" Type="http://schemas.openxmlformats.org/officeDocument/2006/relationships/oleObject" Target="../embeddings/oleObject15.bin"/><Relationship Id="rId10" Type="http://schemas.openxmlformats.org/officeDocument/2006/relationships/image" Target="../media/image40.wmf"/><Relationship Id="rId9" Type="http://schemas.openxmlformats.org/officeDocument/2006/relationships/oleObject" Target="../embeddings/oleObject16.bin"/><Relationship Id="rId14" Type="http://schemas.openxmlformats.org/officeDocument/2006/relationships/image" Target="../media/image39.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46.wmf"/><Relationship Id="rId3" Type="http://schemas.openxmlformats.org/officeDocument/2006/relationships/image" Target="../media/image41.emf"/><Relationship Id="rId7" Type="http://schemas.openxmlformats.org/officeDocument/2006/relationships/image" Target="../media/image43.emf"/><Relationship Id="rId12" Type="http://schemas.openxmlformats.org/officeDocument/2006/relationships/oleObject" Target="../embeddings/oleObject24.bin"/><Relationship Id="rId2"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oleObject" Target="../embeddings/oleObject21.bin"/><Relationship Id="rId11" Type="http://schemas.openxmlformats.org/officeDocument/2006/relationships/image" Target="../media/image45.wmf"/><Relationship Id="rId5" Type="http://schemas.openxmlformats.org/officeDocument/2006/relationships/image" Target="../media/image42.emf"/><Relationship Id="rId15" Type="http://schemas.openxmlformats.org/officeDocument/2006/relationships/image" Target="../media/image47.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44.wmf"/><Relationship Id="rId14" Type="http://schemas.openxmlformats.org/officeDocument/2006/relationships/oleObject" Target="../embeddings/oleObject25.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image" Target="../media/image48.emf"/><Relationship Id="rId7" Type="http://schemas.openxmlformats.org/officeDocument/2006/relationships/image" Target="../media/image50.emf"/><Relationship Id="rId17" Type="http://schemas.openxmlformats.org/officeDocument/2006/relationships/image" Target="../media/image74.png"/><Relationship Id="rId2" Type="http://schemas.openxmlformats.org/officeDocument/2006/relationships/oleObject" Target="../embeddings/oleObject26.bin"/><Relationship Id="rId1" Type="http://schemas.openxmlformats.org/officeDocument/2006/relationships/slideLayout" Target="../slideLayouts/slideLayout7.xml"/><Relationship Id="rId6" Type="http://schemas.openxmlformats.org/officeDocument/2006/relationships/oleObject" Target="../embeddings/oleObject28.bin"/><Relationship Id="rId5" Type="http://schemas.openxmlformats.org/officeDocument/2006/relationships/image" Target="../media/image49.emf"/><Relationship Id="rId4" Type="http://schemas.openxmlformats.org/officeDocument/2006/relationships/oleObject" Target="../embeddings/oleObject27.bin"/><Relationship Id="rId9" Type="http://schemas.openxmlformats.org/officeDocument/2006/relationships/image" Target="../media/image51.emf"/></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55.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65.png"/><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8" Type="http://schemas.openxmlformats.org/officeDocument/2006/relationships/image" Target="../media/image58.wmf"/><Relationship Id="rId13" Type="http://schemas.openxmlformats.org/officeDocument/2006/relationships/oleObject" Target="../embeddings/oleObject35.bin"/><Relationship Id="rId18" Type="http://schemas.openxmlformats.org/officeDocument/2006/relationships/image" Target="../media/image63.emf"/><Relationship Id="rId3" Type="http://schemas.openxmlformats.org/officeDocument/2006/relationships/oleObject" Target="../embeddings/oleObject30.bin"/><Relationship Id="rId21" Type="http://schemas.openxmlformats.org/officeDocument/2006/relationships/image" Target="../media/image71.png"/><Relationship Id="rId7" Type="http://schemas.openxmlformats.org/officeDocument/2006/relationships/oleObject" Target="../embeddings/oleObject32.bin"/><Relationship Id="rId12" Type="http://schemas.openxmlformats.org/officeDocument/2006/relationships/image" Target="../media/image60.wmf"/><Relationship Id="rId17" Type="http://schemas.openxmlformats.org/officeDocument/2006/relationships/oleObject" Target="../embeddings/oleObject37.bin"/><Relationship Id="rId2" Type="http://schemas.openxmlformats.org/officeDocument/2006/relationships/notesSlide" Target="../notesSlides/notesSlide11.xml"/><Relationship Id="rId16" Type="http://schemas.openxmlformats.org/officeDocument/2006/relationships/image" Target="../media/image62.emf"/><Relationship Id="rId20" Type="http://schemas.openxmlformats.org/officeDocument/2006/relationships/image" Target="../media/image70.png"/><Relationship Id="rId1" Type="http://schemas.openxmlformats.org/officeDocument/2006/relationships/slideLayout" Target="../slideLayouts/slideLayout6.xml"/><Relationship Id="rId6" Type="http://schemas.openxmlformats.org/officeDocument/2006/relationships/image" Target="../media/image57.wmf"/><Relationship Id="rId11" Type="http://schemas.openxmlformats.org/officeDocument/2006/relationships/oleObject" Target="../embeddings/oleObject34.bin"/><Relationship Id="rId5" Type="http://schemas.openxmlformats.org/officeDocument/2006/relationships/oleObject" Target="../embeddings/oleObject31.bin"/><Relationship Id="rId15" Type="http://schemas.openxmlformats.org/officeDocument/2006/relationships/oleObject" Target="../embeddings/oleObject36.bin"/><Relationship Id="rId23" Type="http://schemas.openxmlformats.org/officeDocument/2006/relationships/image" Target="../media/image73.png"/><Relationship Id="rId10" Type="http://schemas.openxmlformats.org/officeDocument/2006/relationships/image" Target="../media/image59.wmf"/><Relationship Id="rId4" Type="http://schemas.openxmlformats.org/officeDocument/2006/relationships/image" Target="../media/image56.wmf"/><Relationship Id="rId9" Type="http://schemas.openxmlformats.org/officeDocument/2006/relationships/oleObject" Target="../embeddings/oleObject33.bin"/><Relationship Id="rId14" Type="http://schemas.openxmlformats.org/officeDocument/2006/relationships/image" Target="../media/image61.emf"/><Relationship Id="rId22" Type="http://schemas.openxmlformats.org/officeDocument/2006/relationships/image" Target="../media/image72.png"/></Relationships>
</file>

<file path=ppt/slides/_rels/slide29.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66.png"/><Relationship Id="rId3" Type="http://schemas.openxmlformats.org/officeDocument/2006/relationships/oleObject" Target="../embeddings/oleObject38.bin"/><Relationship Id="rId7" Type="http://schemas.openxmlformats.org/officeDocument/2006/relationships/image" Target="../media/image76.png"/><Relationship Id="rId2" Type="http://schemas.openxmlformats.org/officeDocument/2006/relationships/notesSlide" Target="../notesSlides/notesSlide12.xml"/><Relationship Id="rId16" Type="http://schemas.openxmlformats.org/officeDocument/2006/relationships/image" Target="../media/image81.png"/><Relationship Id="rId1" Type="http://schemas.openxmlformats.org/officeDocument/2006/relationships/slideLayout" Target="../slideLayouts/slideLayout6.xml"/><Relationship Id="rId6" Type="http://schemas.openxmlformats.org/officeDocument/2006/relationships/image" Target="../media/image77.png"/><Relationship Id="rId15" Type="http://schemas.openxmlformats.org/officeDocument/2006/relationships/image" Target="../media/image80.png"/><Relationship Id="rId4" Type="http://schemas.openxmlformats.org/officeDocument/2006/relationships/image" Target="../media/image64.emf"/><Relationship Id="rId14" Type="http://schemas.openxmlformats.org/officeDocument/2006/relationships/image" Target="../media/image7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6.jpeg"/><Relationship Id="rId4" Type="http://schemas.openxmlformats.org/officeDocument/2006/relationships/image" Target="../media/image65.emf"/></Relationships>
</file>

<file path=ppt/slides/_rels/slide3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86.png"/><Relationship Id="rId5" Type="http://schemas.openxmlformats.org/officeDocument/2006/relationships/image" Target="../media/image99.png"/><Relationship Id="rId4" Type="http://schemas.openxmlformats.org/officeDocument/2006/relationships/image" Target="../media/image98.png"/></Relationships>
</file>

<file path=ppt/slides/_rels/slide33.xml.rels><?xml version="1.0" encoding="UTF-8" standalone="yes"?>
<Relationships xmlns="http://schemas.openxmlformats.org/package/2006/relationships"><Relationship Id="rId3" Type="http://schemas.openxmlformats.org/officeDocument/2006/relationships/image" Target="../media/image46.wmf"/><Relationship Id="rId7" Type="http://schemas.openxmlformats.org/officeDocument/2006/relationships/image" Target="../media/image730.png"/><Relationship Id="rId2" Type="http://schemas.openxmlformats.org/officeDocument/2006/relationships/oleObject" Target="../embeddings/oleObject40.bin"/><Relationship Id="rId1" Type="http://schemas.openxmlformats.org/officeDocument/2006/relationships/slideLayout" Target="../slideLayouts/slideLayout7.xml"/><Relationship Id="rId5" Type="http://schemas.openxmlformats.org/officeDocument/2006/relationships/image" Target="../media/image47.wmf"/><Relationship Id="rId4" Type="http://schemas.openxmlformats.org/officeDocument/2006/relationships/oleObject" Target="../embeddings/oleObject41.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68.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image" Target="../media/image46.wmf"/><Relationship Id="rId7" Type="http://schemas.openxmlformats.org/officeDocument/2006/relationships/image" Target="../media/image70.wmf"/><Relationship Id="rId2"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oleObject" Target="../embeddings/oleObject44.bin"/><Relationship Id="rId5" Type="http://schemas.openxmlformats.org/officeDocument/2006/relationships/image" Target="../media/image69.wmf"/><Relationship Id="rId4" Type="http://schemas.openxmlformats.org/officeDocument/2006/relationships/oleObject" Target="../embeddings/oleObject43.bin"/><Relationship Id="rId9" Type="http://schemas.openxmlformats.org/officeDocument/2006/relationships/image" Target="../media/image71.wmf"/></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8.png"/><Relationship Id="rId4" Type="http://schemas.openxmlformats.org/officeDocument/2006/relationships/image" Target="../media/image8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image" Target="../media/image101.png"/><Relationship Id="rId3" Type="http://schemas.openxmlformats.org/officeDocument/2006/relationships/image" Target="../media/image46.wmf"/><Relationship Id="rId7" Type="http://schemas.openxmlformats.org/officeDocument/2006/relationships/image" Target="../media/image70.wmf"/><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oleObject" Target="../embeddings/oleObject48.bin"/><Relationship Id="rId11" Type="http://schemas.openxmlformats.org/officeDocument/2006/relationships/image" Target="../media/image90.wmf"/><Relationship Id="rId5" Type="http://schemas.openxmlformats.org/officeDocument/2006/relationships/image" Target="../media/image47.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89.wmf"/></Relationships>
</file>

<file path=ppt/slides/_rels/slide4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92.wmf"/><Relationship Id="rId7" Type="http://schemas.openxmlformats.org/officeDocument/2006/relationships/image" Target="../media/image95.wmf"/><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94.wmf"/><Relationship Id="rId5" Type="http://schemas.openxmlformats.org/officeDocument/2006/relationships/oleObject" Target="../embeddings/oleObject51.bin"/><Relationship Id="rId4" Type="http://schemas.openxmlformats.org/officeDocument/2006/relationships/image" Target="../media/image93.wm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8" Type="http://schemas.openxmlformats.org/officeDocument/2006/relationships/image" Target="../media/image98.emf"/><Relationship Id="rId3" Type="http://schemas.openxmlformats.org/officeDocument/2006/relationships/oleObject" Target="../embeddings/oleObject52.bin"/><Relationship Id="rId7" Type="http://schemas.openxmlformats.org/officeDocument/2006/relationships/oleObject" Target="../embeddings/oleObject54.bin"/><Relationship Id="rId12" Type="http://schemas.openxmlformats.org/officeDocument/2006/relationships/image" Target="../media/image108.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97.wmf"/><Relationship Id="rId11" Type="http://schemas.openxmlformats.org/officeDocument/2006/relationships/image" Target="../media/image107.png"/><Relationship Id="rId5" Type="http://schemas.openxmlformats.org/officeDocument/2006/relationships/oleObject" Target="../embeddings/oleObject53.bin"/><Relationship Id="rId10" Type="http://schemas.openxmlformats.org/officeDocument/2006/relationships/image" Target="../media/image106.png"/><Relationship Id="rId4" Type="http://schemas.openxmlformats.org/officeDocument/2006/relationships/image" Target="../media/image96.emf"/></Relationships>
</file>

<file path=ppt/slides/_rels/slide47.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oleObject" Target="../embeddings/oleObject55.bin"/><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100.emf"/><Relationship Id="rId5" Type="http://schemas.openxmlformats.org/officeDocument/2006/relationships/oleObject" Target="../embeddings/oleObject56.bin"/><Relationship Id="rId4" Type="http://schemas.openxmlformats.org/officeDocument/2006/relationships/image" Target="../media/image99.wmf"/><Relationship Id="rId9" Type="http://schemas.openxmlformats.org/officeDocument/2006/relationships/image" Target="../media/image112.png"/></Relationships>
</file>

<file path=ppt/slides/_rels/slide4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115.png"/><Relationship Id="rId4" Type="http://schemas.openxmlformats.org/officeDocument/2006/relationships/image" Target="../media/image114.png"/></Relationships>
</file>

<file path=ppt/slides/_rels/slide49.xml.rels><?xml version="1.0" encoding="UTF-8" standalone="yes"?>
<Relationships xmlns="http://schemas.openxmlformats.org/package/2006/relationships"><Relationship Id="rId8" Type="http://schemas.openxmlformats.org/officeDocument/2006/relationships/image" Target="../media/image103.wmf"/><Relationship Id="rId13" Type="http://schemas.openxmlformats.org/officeDocument/2006/relationships/image" Target="../media/image119.png"/><Relationship Id="rId3" Type="http://schemas.openxmlformats.org/officeDocument/2006/relationships/oleObject" Target="../embeddings/oleObject57.bin"/><Relationship Id="rId7" Type="http://schemas.openxmlformats.org/officeDocument/2006/relationships/oleObject" Target="../embeddings/oleObject59.bin"/><Relationship Id="rId12" Type="http://schemas.openxmlformats.org/officeDocument/2006/relationships/image" Target="../media/image123.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02.emf"/><Relationship Id="rId5" Type="http://schemas.openxmlformats.org/officeDocument/2006/relationships/oleObject" Target="../embeddings/oleObject58.bin"/><Relationship Id="rId4" Type="http://schemas.openxmlformats.org/officeDocument/2006/relationships/image" Target="../media/image101.wmf"/><Relationship Id="rId14" Type="http://schemas.openxmlformats.org/officeDocument/2006/relationships/image" Target="../media/image120.png"/></Relationships>
</file>

<file path=ppt/slides/_rels/slide5.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oleObject" Target="../embeddings/oleObject2.bin"/><Relationship Id="rId10" Type="http://schemas.openxmlformats.org/officeDocument/2006/relationships/image" Target="../media/image11.emf"/><Relationship Id="rId4" Type="http://schemas.openxmlformats.org/officeDocument/2006/relationships/image" Target="../media/image8.wmf"/><Relationship Id="rId9"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26" Type="http://schemas.openxmlformats.org/officeDocument/2006/relationships/image" Target="../media/image94.wmf"/><Relationship Id="rId39" Type="http://schemas.openxmlformats.org/officeDocument/2006/relationships/image" Target="../media/image109.wmf"/><Relationship Id="rId3" Type="http://schemas.openxmlformats.org/officeDocument/2006/relationships/image" Target="../media/image127.png"/><Relationship Id="rId21" Type="http://schemas.openxmlformats.org/officeDocument/2006/relationships/image" Target="../media/image134.png"/><Relationship Id="rId34" Type="http://schemas.openxmlformats.org/officeDocument/2006/relationships/image" Target="../media/image107.wmf"/><Relationship Id="rId25" Type="http://schemas.openxmlformats.org/officeDocument/2006/relationships/oleObject" Target="../embeddings/oleObject60.bin"/><Relationship Id="rId33" Type="http://schemas.openxmlformats.org/officeDocument/2006/relationships/oleObject" Target="../embeddings/oleObject64.bin"/><Relationship Id="rId38" Type="http://schemas.openxmlformats.org/officeDocument/2006/relationships/oleObject" Target="../embeddings/oleObject67.bin"/><Relationship Id="rId20" Type="http://schemas.openxmlformats.org/officeDocument/2006/relationships/image" Target="../media/image133.png"/><Relationship Id="rId29" Type="http://schemas.openxmlformats.org/officeDocument/2006/relationships/oleObject" Target="../embeddings/oleObject62.bin"/><Relationship Id="rId1" Type="http://schemas.openxmlformats.org/officeDocument/2006/relationships/slideLayout" Target="../slideLayouts/slideLayout7.xml"/><Relationship Id="rId24" Type="http://schemas.openxmlformats.org/officeDocument/2006/relationships/image" Target="../media/image129.png"/><Relationship Id="rId32" Type="http://schemas.openxmlformats.org/officeDocument/2006/relationships/image" Target="../media/image106.wmf"/><Relationship Id="rId37" Type="http://schemas.openxmlformats.org/officeDocument/2006/relationships/image" Target="../media/image108.wmf"/><Relationship Id="rId23" Type="http://schemas.openxmlformats.org/officeDocument/2006/relationships/image" Target="../media/image136.png"/><Relationship Id="rId28" Type="http://schemas.openxmlformats.org/officeDocument/2006/relationships/image" Target="../media/image104.wmf"/><Relationship Id="rId36" Type="http://schemas.openxmlformats.org/officeDocument/2006/relationships/oleObject" Target="../embeddings/oleObject66.bin"/><Relationship Id="rId31" Type="http://schemas.openxmlformats.org/officeDocument/2006/relationships/oleObject" Target="../embeddings/oleObject63.bin"/><Relationship Id="rId4" Type="http://schemas.openxmlformats.org/officeDocument/2006/relationships/image" Target="../media/image128.png"/><Relationship Id="rId22" Type="http://schemas.openxmlformats.org/officeDocument/2006/relationships/image" Target="../media/image135.png"/><Relationship Id="rId27" Type="http://schemas.openxmlformats.org/officeDocument/2006/relationships/oleObject" Target="../embeddings/oleObject61.bin"/><Relationship Id="rId30" Type="http://schemas.openxmlformats.org/officeDocument/2006/relationships/image" Target="../media/image105.wmf"/><Relationship Id="rId35" Type="http://schemas.openxmlformats.org/officeDocument/2006/relationships/oleObject" Target="../embeddings/oleObject65.bin"/></Relationships>
</file>

<file path=ppt/slides/_rels/slide51.xml.rels><?xml version="1.0" encoding="UTF-8" standalone="yes"?>
<Relationships xmlns="http://schemas.openxmlformats.org/package/2006/relationships"><Relationship Id="rId8" Type="http://schemas.openxmlformats.org/officeDocument/2006/relationships/image" Target="../media/image112.wmf"/><Relationship Id="rId3" Type="http://schemas.openxmlformats.org/officeDocument/2006/relationships/oleObject" Target="../embeddings/oleObject68.bin"/><Relationship Id="rId7" Type="http://schemas.openxmlformats.org/officeDocument/2006/relationships/oleObject" Target="../embeddings/oleObject70.bin"/><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11.wmf"/><Relationship Id="rId5" Type="http://schemas.openxmlformats.org/officeDocument/2006/relationships/oleObject" Target="../embeddings/oleObject69.bin"/><Relationship Id="rId10" Type="http://schemas.openxmlformats.org/officeDocument/2006/relationships/image" Target="../media/image113.emf"/><Relationship Id="rId4" Type="http://schemas.openxmlformats.org/officeDocument/2006/relationships/image" Target="../media/image110.wmf"/><Relationship Id="rId9" Type="http://schemas.openxmlformats.org/officeDocument/2006/relationships/oleObject" Target="../embeddings/oleObject71.bin"/></Relationships>
</file>

<file path=ppt/slides/_rels/slide52.xml.rels><?xml version="1.0" encoding="UTF-8" standalone="yes"?>
<Relationships xmlns="http://schemas.openxmlformats.org/package/2006/relationships"><Relationship Id="rId8" Type="http://schemas.openxmlformats.org/officeDocument/2006/relationships/image" Target="../media/image116.emf"/><Relationship Id="rId3" Type="http://schemas.openxmlformats.org/officeDocument/2006/relationships/oleObject" Target="../embeddings/oleObject72.bin"/><Relationship Id="rId7" Type="http://schemas.openxmlformats.org/officeDocument/2006/relationships/oleObject" Target="../embeddings/oleObject74.bin"/><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115.wmf"/><Relationship Id="rId5" Type="http://schemas.openxmlformats.org/officeDocument/2006/relationships/oleObject" Target="../embeddings/oleObject73.bin"/><Relationship Id="rId4" Type="http://schemas.openxmlformats.org/officeDocument/2006/relationships/image" Target="../media/image114.wmf"/><Relationship Id="rId9" Type="http://schemas.openxmlformats.org/officeDocument/2006/relationships/image" Target="../media/image117.jpe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image" Target="../media/image122.emf"/><Relationship Id="rId3" Type="http://schemas.openxmlformats.org/officeDocument/2006/relationships/image" Target="../media/image118.emf"/><Relationship Id="rId7" Type="http://schemas.openxmlformats.org/officeDocument/2006/relationships/image" Target="../media/image155.png"/><Relationship Id="rId12" Type="http://schemas.openxmlformats.org/officeDocument/2006/relationships/oleObject" Target="../embeddings/oleObject78.bin"/><Relationship Id="rId2" Type="http://schemas.openxmlformats.org/officeDocument/2006/relationships/notesSlide" Target="../notesSlides/notesSlide28.xml"/><Relationship Id="rId1" Type="http://schemas.openxmlformats.org/officeDocument/2006/relationships/slideLayout" Target="../slideLayouts/slideLayout6.xml"/><Relationship Id="rId11" Type="http://schemas.openxmlformats.org/officeDocument/2006/relationships/image" Target="../media/image121.wmf"/><Relationship Id="rId5" Type="http://schemas.openxmlformats.org/officeDocument/2006/relationships/image" Target="../media/image119.emf"/><Relationship Id="rId10" Type="http://schemas.openxmlformats.org/officeDocument/2006/relationships/oleObject" Target="../embeddings/oleObject77.bin"/><Relationship Id="rId4" Type="http://schemas.openxmlformats.org/officeDocument/2006/relationships/oleObject" Target="../embeddings/oleObject75.bin"/><Relationship Id="rId9" Type="http://schemas.openxmlformats.org/officeDocument/2006/relationships/image" Target="../media/image120.wmf"/></Relationships>
</file>

<file path=ppt/slides/_rels/slide5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6.wmf"/><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oleObject" Target="../embeddings/oleObject80.bin"/><Relationship Id="rId5" Type="http://schemas.openxmlformats.org/officeDocument/2006/relationships/image" Target="../media/image125.wmf"/><Relationship Id="rId10" Type="http://schemas.openxmlformats.org/officeDocument/2006/relationships/image" Target="../media/image160.png"/><Relationship Id="rId4" Type="http://schemas.openxmlformats.org/officeDocument/2006/relationships/oleObject" Target="../embeddings/oleObject79.bin"/><Relationship Id="rId9" Type="http://schemas.openxmlformats.org/officeDocument/2006/relationships/image" Target="../media/image159.png"/></Relationships>
</file>

<file path=ppt/slides/_rels/slide56.xml.rels><?xml version="1.0" encoding="UTF-8" standalone="yes"?>
<Relationships xmlns="http://schemas.openxmlformats.org/package/2006/relationships"><Relationship Id="rId8" Type="http://schemas.openxmlformats.org/officeDocument/2006/relationships/image" Target="../media/image129.wmf"/><Relationship Id="rId3" Type="http://schemas.openxmlformats.org/officeDocument/2006/relationships/oleObject" Target="../embeddings/oleObject81.bin"/><Relationship Id="rId7" Type="http://schemas.openxmlformats.org/officeDocument/2006/relationships/oleObject" Target="../embeddings/oleObject83.bin"/><Relationship Id="rId2" Type="http://schemas.openxmlformats.org/officeDocument/2006/relationships/notesSlide" Target="../notesSlides/notesSlide31.xml"/><Relationship Id="rId16" Type="http://schemas.openxmlformats.org/officeDocument/2006/relationships/image" Target="../media/image165.png"/><Relationship Id="rId1" Type="http://schemas.openxmlformats.org/officeDocument/2006/relationships/slideLayout" Target="../slideLayouts/slideLayout6.xml"/><Relationship Id="rId6" Type="http://schemas.openxmlformats.org/officeDocument/2006/relationships/image" Target="../media/image128.wmf"/><Relationship Id="rId5" Type="http://schemas.openxmlformats.org/officeDocument/2006/relationships/oleObject" Target="../embeddings/oleObject82.bin"/><Relationship Id="rId15" Type="http://schemas.openxmlformats.org/officeDocument/2006/relationships/image" Target="../media/image164.png"/><Relationship Id="rId4" Type="http://schemas.openxmlformats.org/officeDocument/2006/relationships/image" Target="../media/image127.wmf"/><Relationship Id="rId14" Type="http://schemas.openxmlformats.org/officeDocument/2006/relationships/image" Target="../media/image167.png"/></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image" Target="../media/image130.jpeg"/><Relationship Id="rId7" Type="http://schemas.openxmlformats.org/officeDocument/2006/relationships/image" Target="../media/image132.wmf"/><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oleObject" Target="../embeddings/oleObject85.bin"/><Relationship Id="rId5" Type="http://schemas.openxmlformats.org/officeDocument/2006/relationships/image" Target="../media/image131.wmf"/><Relationship Id="rId4" Type="http://schemas.openxmlformats.org/officeDocument/2006/relationships/oleObject" Target="../embeddings/oleObject84.bin"/><Relationship Id="rId9" Type="http://schemas.openxmlformats.org/officeDocument/2006/relationships/image" Target="../media/image133.wmf"/></Relationships>
</file>

<file path=ppt/slides/_rels/slide58.xml.rels><?xml version="1.0" encoding="UTF-8" standalone="yes"?>
<Relationships xmlns="http://schemas.openxmlformats.org/package/2006/relationships"><Relationship Id="rId8" Type="http://schemas.openxmlformats.org/officeDocument/2006/relationships/image" Target="../media/image136.wmf"/><Relationship Id="rId13" Type="http://schemas.openxmlformats.org/officeDocument/2006/relationships/image" Target="../media/image139.png"/><Relationship Id="rId3" Type="http://schemas.openxmlformats.org/officeDocument/2006/relationships/oleObject" Target="../embeddings/oleObject87.bin"/><Relationship Id="rId7" Type="http://schemas.openxmlformats.org/officeDocument/2006/relationships/oleObject" Target="../embeddings/oleObject89.bin"/><Relationship Id="rId12" Type="http://schemas.openxmlformats.org/officeDocument/2006/relationships/image" Target="../media/image118.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135.wmf"/><Relationship Id="rId11" Type="http://schemas.openxmlformats.org/officeDocument/2006/relationships/image" Target="../media/image138.png"/><Relationship Id="rId5" Type="http://schemas.openxmlformats.org/officeDocument/2006/relationships/oleObject" Target="../embeddings/oleObject88.bin"/><Relationship Id="rId10" Type="http://schemas.openxmlformats.org/officeDocument/2006/relationships/image" Target="../media/image137.png"/><Relationship Id="rId4" Type="http://schemas.openxmlformats.org/officeDocument/2006/relationships/image" Target="../media/image134.wmf"/></Relationships>
</file>

<file path=ppt/slides/_rels/slide59.xml.rels><?xml version="1.0" encoding="UTF-8" standalone="yes"?>
<Relationships xmlns="http://schemas.openxmlformats.org/package/2006/relationships"><Relationship Id="rId3" Type="http://schemas.openxmlformats.org/officeDocument/2006/relationships/image" Target="../media/image137.emf"/><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134.wmf"/><Relationship Id="rId5" Type="http://schemas.openxmlformats.org/officeDocument/2006/relationships/oleObject" Target="../embeddings/oleObject90.bin"/><Relationship Id="rId4" Type="http://schemas.openxmlformats.org/officeDocument/2006/relationships/image" Target="../media/image13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41.png"/><Relationship Id="rId7" Type="http://schemas.openxmlformats.org/officeDocument/2006/relationships/image" Target="../media/image145.png"/><Relationship Id="rId2" Type="http://schemas.openxmlformats.org/officeDocument/2006/relationships/image" Target="../media/image140.png"/><Relationship Id="rId1" Type="http://schemas.openxmlformats.org/officeDocument/2006/relationships/slideLayout" Target="../slideLayouts/slideLayout1.xml"/><Relationship Id="rId6" Type="http://schemas.openxmlformats.org/officeDocument/2006/relationships/image" Target="../media/image144.png"/><Relationship Id="rId5" Type="http://schemas.openxmlformats.org/officeDocument/2006/relationships/image" Target="../media/image143.png"/><Relationship Id="rId4" Type="http://schemas.openxmlformats.org/officeDocument/2006/relationships/image" Target="../media/image142.png"/></Relationships>
</file>

<file path=ppt/slides/_rels/slide61.xml.rels><?xml version="1.0" encoding="UTF-8" standalone="yes"?>
<Relationships xmlns="http://schemas.openxmlformats.org/package/2006/relationships"><Relationship Id="rId3" Type="http://schemas.openxmlformats.org/officeDocument/2006/relationships/image" Target="../media/image146.png"/><Relationship Id="rId7" Type="http://schemas.openxmlformats.org/officeDocument/2006/relationships/image" Target="../media/image147.emf"/><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oleObject" Target="../embeddings/oleObject92.bin"/><Relationship Id="rId5" Type="http://schemas.openxmlformats.org/officeDocument/2006/relationships/image" Target="../media/image46.wmf"/><Relationship Id="rId4" Type="http://schemas.openxmlformats.org/officeDocument/2006/relationships/oleObject" Target="../embeddings/oleObject91.bin"/></Relationships>
</file>

<file path=ppt/slides/_rels/slide62.xml.rels><?xml version="1.0" encoding="UTF-8" standalone="yes"?>
<Relationships xmlns="http://schemas.openxmlformats.org/package/2006/relationships"><Relationship Id="rId3" Type="http://schemas.microsoft.com/office/2007/relationships/media" Target="../media/media6.mp4"/><Relationship Id="rId7" Type="http://schemas.openxmlformats.org/officeDocument/2006/relationships/image" Target="../media/image149.png"/><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148.png"/><Relationship Id="rId5" Type="http://schemas.openxmlformats.org/officeDocument/2006/relationships/slideLayout" Target="../slideLayouts/slideLayout4.xml"/><Relationship Id="rId4" Type="http://schemas.openxmlformats.org/officeDocument/2006/relationships/video" Target="../media/media6.mp4"/></Relationships>
</file>

<file path=ppt/slides/_rels/slide63.xml.rels><?xml version="1.0" encoding="UTF-8" standalone="yes"?>
<Relationships xmlns="http://schemas.openxmlformats.org/package/2006/relationships"><Relationship Id="rId8" Type="http://schemas.openxmlformats.org/officeDocument/2006/relationships/image" Target="../media/image151.png"/><Relationship Id="rId3" Type="http://schemas.microsoft.com/office/2007/relationships/media" Target="../media/media8.mp4"/><Relationship Id="rId7" Type="http://schemas.openxmlformats.org/officeDocument/2006/relationships/image" Target="../media/image150.png"/><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notesSlide" Target="../notesSlides/notesSlide36.xml"/><Relationship Id="rId5" Type="http://schemas.openxmlformats.org/officeDocument/2006/relationships/slideLayout" Target="../slideLayouts/slideLayout6.xml"/><Relationship Id="rId4" Type="http://schemas.openxmlformats.org/officeDocument/2006/relationships/video" Target="../media/media8.mp4"/></Relationships>
</file>

<file path=ppt/slides/_rels/slide64.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4.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161.png"/><Relationship Id="rId4" Type="http://schemas.openxmlformats.org/officeDocument/2006/relationships/image" Target="../media/image158.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9.mp4"/><Relationship Id="rId1" Type="http://schemas.microsoft.com/office/2007/relationships/media" Target="../media/media9.mp4"/><Relationship Id="rId6" Type="http://schemas.openxmlformats.org/officeDocument/2006/relationships/image" Target="../media/image163.png"/><Relationship Id="rId5" Type="http://schemas.openxmlformats.org/officeDocument/2006/relationships/image" Target="../media/image162.gif"/><Relationship Id="rId4" Type="http://schemas.openxmlformats.org/officeDocument/2006/relationships/notesSlide" Target="../notesSlides/notesSlide38.xml"/></Relationships>
</file>

<file path=ppt/slides/_rels/slide6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5.emf"/><Relationship Id="rId13" Type="http://schemas.openxmlformats.org/officeDocument/2006/relationships/image" Target="../media/image18.png"/><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7.emf"/><Relationship Id="rId2" Type="http://schemas.openxmlformats.org/officeDocument/2006/relationships/image" Target="../media/image12.jpg"/><Relationship Id="rId16" Type="http://schemas.openxmlformats.org/officeDocument/2006/relationships/image" Target="../media/image21.JPG"/><Relationship Id="rId1" Type="http://schemas.openxmlformats.org/officeDocument/2006/relationships/slideLayout" Target="../slideLayouts/slideLayout6.xml"/><Relationship Id="rId6" Type="http://schemas.openxmlformats.org/officeDocument/2006/relationships/image" Target="../media/image14.emf"/><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image" Target="../media/image20.png"/><Relationship Id="rId10" Type="http://schemas.openxmlformats.org/officeDocument/2006/relationships/image" Target="../media/image16.emf"/><Relationship Id="rId4" Type="http://schemas.openxmlformats.org/officeDocument/2006/relationships/image" Target="../media/image13.wmf"/><Relationship Id="rId9" Type="http://schemas.openxmlformats.org/officeDocument/2006/relationships/oleObject" Target="../embeddings/oleObject8.bin"/><Relationship Id="rId14" Type="http://schemas.openxmlformats.org/officeDocument/2006/relationships/image" Target="../media/image19.png"/></Relationships>
</file>

<file path=ppt/slides/_rels/slide70.xml.rels><?xml version="1.0" encoding="UTF-8" standalone="yes"?>
<Relationships xmlns="http://schemas.openxmlformats.org/package/2006/relationships"><Relationship Id="rId2" Type="http://schemas.openxmlformats.org/officeDocument/2006/relationships/image" Target="../media/image169.jpe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172.png"/><Relationship Id="rId4" Type="http://schemas.openxmlformats.org/officeDocument/2006/relationships/image" Target="../media/image171.png"/></Relationships>
</file>

<file path=ppt/slides/_rels/slide72.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174.png"/><Relationship Id="rId4" Type="http://schemas.openxmlformats.org/officeDocument/2006/relationships/image" Target="../media/image173.png"/></Relationships>
</file>

<file path=ppt/slides/_rels/slide73.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177.png"/><Relationship Id="rId4" Type="http://schemas.openxmlformats.org/officeDocument/2006/relationships/image" Target="../media/image176.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0.mp4"/><Relationship Id="rId1" Type="http://schemas.microsoft.com/office/2007/relationships/media" Target="../media/media10.mp4"/><Relationship Id="rId5" Type="http://schemas.openxmlformats.org/officeDocument/2006/relationships/image" Target="../media/image178.png"/><Relationship Id="rId4" Type="http://schemas.openxmlformats.org/officeDocument/2006/relationships/notesSlide" Target="../notesSlides/notesSlide44.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1.mp4"/><Relationship Id="rId1" Type="http://schemas.microsoft.com/office/2007/relationships/media" Target="../media/media11.mp4"/><Relationship Id="rId5" Type="http://schemas.openxmlformats.org/officeDocument/2006/relationships/image" Target="../media/image179.png"/><Relationship Id="rId4" Type="http://schemas.openxmlformats.org/officeDocument/2006/relationships/notesSlide" Target="../notesSlides/notesSlide45.xml"/></Relationships>
</file>

<file path=ppt/slides/_rels/slide76.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181.png"/></Relationships>
</file>

<file path=ppt/slides/_rels/slide77.xml.rels><?xml version="1.0" encoding="UTF-8" standalone="yes"?>
<Relationships xmlns="http://schemas.openxmlformats.org/package/2006/relationships"><Relationship Id="rId3" Type="http://schemas.openxmlformats.org/officeDocument/2006/relationships/image" Target="../media/image1330.pn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183.png"/><Relationship Id="rId4" Type="http://schemas.openxmlformats.org/officeDocument/2006/relationships/image" Target="../media/image182.png"/></Relationships>
</file>

<file path=ppt/slides/_rels/slide7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48.xml"/><Relationship Id="rId1" Type="http://schemas.openxmlformats.org/officeDocument/2006/relationships/slideLayout" Target="../slideLayouts/slideLayout6.xml"/><Relationship Id="rId6" Type="http://schemas.openxmlformats.org/officeDocument/2006/relationships/image" Target="../media/image185.png"/><Relationship Id="rId5" Type="http://schemas.openxmlformats.org/officeDocument/2006/relationships/image" Target="../media/image1380.png"/><Relationship Id="rId4" Type="http://schemas.openxmlformats.org/officeDocument/2006/relationships/image" Target="../media/image1370.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2" Type="http://schemas.openxmlformats.org/officeDocument/2006/relationships/hyperlink" Target="https://arxiv.org/abs/2011.02932" TargetMode="Externa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186.jp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8" Type="http://schemas.openxmlformats.org/officeDocument/2006/relationships/image" Target="../media/image188.emf"/><Relationship Id="rId13" Type="http://schemas.openxmlformats.org/officeDocument/2006/relationships/oleObject" Target="../embeddings/oleObject98.bin"/><Relationship Id="rId18" Type="http://schemas.openxmlformats.org/officeDocument/2006/relationships/image" Target="../media/image193.wmf"/><Relationship Id="rId26" Type="http://schemas.openxmlformats.org/officeDocument/2006/relationships/image" Target="../media/image9.emf"/><Relationship Id="rId3" Type="http://schemas.openxmlformats.org/officeDocument/2006/relationships/oleObject" Target="../embeddings/oleObject93.bin"/><Relationship Id="rId21" Type="http://schemas.openxmlformats.org/officeDocument/2006/relationships/oleObject" Target="../embeddings/oleObject102.bin"/><Relationship Id="rId7" Type="http://schemas.openxmlformats.org/officeDocument/2006/relationships/oleObject" Target="../embeddings/oleObject95.bin"/><Relationship Id="rId12" Type="http://schemas.openxmlformats.org/officeDocument/2006/relationships/image" Target="../media/image190.emf"/><Relationship Id="rId17" Type="http://schemas.openxmlformats.org/officeDocument/2006/relationships/oleObject" Target="../embeddings/oleObject100.bin"/><Relationship Id="rId25" Type="http://schemas.openxmlformats.org/officeDocument/2006/relationships/oleObject" Target="../embeddings/oleObject104.bin"/><Relationship Id="rId2" Type="http://schemas.openxmlformats.org/officeDocument/2006/relationships/notesSlide" Target="../notesSlides/notesSlide50.xml"/><Relationship Id="rId16" Type="http://schemas.openxmlformats.org/officeDocument/2006/relationships/image" Target="../media/image192.emf"/><Relationship Id="rId20" Type="http://schemas.openxmlformats.org/officeDocument/2006/relationships/image" Target="../media/image194.emf"/><Relationship Id="rId1" Type="http://schemas.openxmlformats.org/officeDocument/2006/relationships/slideLayout" Target="../slideLayouts/slideLayout6.xml"/><Relationship Id="rId6" Type="http://schemas.openxmlformats.org/officeDocument/2006/relationships/image" Target="../media/image187.wmf"/><Relationship Id="rId11" Type="http://schemas.openxmlformats.org/officeDocument/2006/relationships/oleObject" Target="../embeddings/oleObject97.bin"/><Relationship Id="rId24" Type="http://schemas.openxmlformats.org/officeDocument/2006/relationships/image" Target="../media/image8.wmf"/><Relationship Id="rId5" Type="http://schemas.openxmlformats.org/officeDocument/2006/relationships/oleObject" Target="../embeddings/oleObject94.bin"/><Relationship Id="rId15" Type="http://schemas.openxmlformats.org/officeDocument/2006/relationships/oleObject" Target="../embeddings/oleObject99.bin"/><Relationship Id="rId23" Type="http://schemas.openxmlformats.org/officeDocument/2006/relationships/oleObject" Target="../embeddings/oleObject103.bin"/><Relationship Id="rId10" Type="http://schemas.openxmlformats.org/officeDocument/2006/relationships/image" Target="../media/image189.emf"/><Relationship Id="rId19" Type="http://schemas.openxmlformats.org/officeDocument/2006/relationships/oleObject" Target="../embeddings/oleObject101.bin"/><Relationship Id="rId4" Type="http://schemas.openxmlformats.org/officeDocument/2006/relationships/image" Target="../media/image13.wmf"/><Relationship Id="rId9" Type="http://schemas.openxmlformats.org/officeDocument/2006/relationships/oleObject" Target="../embeddings/oleObject96.bin"/><Relationship Id="rId14" Type="http://schemas.openxmlformats.org/officeDocument/2006/relationships/image" Target="../media/image191.emf"/><Relationship Id="rId22" Type="http://schemas.openxmlformats.org/officeDocument/2006/relationships/image" Target="../media/image10.emf"/></Relationships>
</file>

<file path=ppt/slides/_rels/slide83.xml.rels><?xml version="1.0" encoding="UTF-8" standalone="yes"?>
<Relationships xmlns="http://schemas.openxmlformats.org/package/2006/relationships"><Relationship Id="rId8" Type="http://schemas.openxmlformats.org/officeDocument/2006/relationships/image" Target="../media/image197.wmf"/><Relationship Id="rId13" Type="http://schemas.openxmlformats.org/officeDocument/2006/relationships/oleObject" Target="../embeddings/oleObject110.bin"/><Relationship Id="rId3" Type="http://schemas.openxmlformats.org/officeDocument/2006/relationships/oleObject" Target="../embeddings/oleObject105.bin"/><Relationship Id="rId7" Type="http://schemas.openxmlformats.org/officeDocument/2006/relationships/oleObject" Target="../embeddings/oleObject107.bin"/><Relationship Id="rId12" Type="http://schemas.openxmlformats.org/officeDocument/2006/relationships/image" Target="../media/image199.emf"/><Relationship Id="rId17" Type="http://schemas.openxmlformats.org/officeDocument/2006/relationships/image" Target="../media/image201.emf"/><Relationship Id="rId2" Type="http://schemas.openxmlformats.org/officeDocument/2006/relationships/notesSlide" Target="../notesSlides/notesSlide51.xml"/><Relationship Id="rId16" Type="http://schemas.openxmlformats.org/officeDocument/2006/relationships/oleObject" Target="../embeddings/oleObject111.bin"/><Relationship Id="rId1" Type="http://schemas.openxmlformats.org/officeDocument/2006/relationships/slideLayout" Target="../slideLayouts/slideLayout6.xml"/><Relationship Id="rId6" Type="http://schemas.openxmlformats.org/officeDocument/2006/relationships/image" Target="../media/image196.wmf"/><Relationship Id="rId11" Type="http://schemas.openxmlformats.org/officeDocument/2006/relationships/oleObject" Target="../embeddings/oleObject109.bin"/><Relationship Id="rId5" Type="http://schemas.openxmlformats.org/officeDocument/2006/relationships/oleObject" Target="../embeddings/oleObject106.bin"/><Relationship Id="rId15" Type="http://schemas.openxmlformats.org/officeDocument/2006/relationships/image" Target="../media/image124.png"/><Relationship Id="rId10" Type="http://schemas.openxmlformats.org/officeDocument/2006/relationships/image" Target="../media/image198.wmf"/><Relationship Id="rId4" Type="http://schemas.openxmlformats.org/officeDocument/2006/relationships/image" Target="../media/image195.wmf"/><Relationship Id="rId9" Type="http://schemas.openxmlformats.org/officeDocument/2006/relationships/oleObject" Target="../embeddings/oleObject108.bin"/><Relationship Id="rId14" Type="http://schemas.openxmlformats.org/officeDocument/2006/relationships/image" Target="../media/image200.emf"/></Relationships>
</file>

<file path=ppt/slides/_rels/slide84.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oleObject" Target="../embeddings/oleObject112.bin"/><Relationship Id="rId1" Type="http://schemas.openxmlformats.org/officeDocument/2006/relationships/slideLayout" Target="../slideLayouts/slideLayout7.xml"/><Relationship Id="rId6" Type="http://schemas.openxmlformats.org/officeDocument/2006/relationships/image" Target="../media/image66.jpeg"/><Relationship Id="rId5" Type="http://schemas.openxmlformats.org/officeDocument/2006/relationships/image" Target="../media/image45.wmf"/><Relationship Id="rId10" Type="http://schemas.openxmlformats.org/officeDocument/2006/relationships/image" Target="../media/image222.png"/><Relationship Id="rId4" Type="http://schemas.openxmlformats.org/officeDocument/2006/relationships/oleObject" Target="../embeddings/oleObject113.bin"/><Relationship Id="rId9" Type="http://schemas.openxmlformats.org/officeDocument/2006/relationships/image" Target="../media/image84.png"/></Relationships>
</file>

<file path=ppt/slides/_rels/slide85.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image" Target="../media/image101.png"/><Relationship Id="rId3" Type="http://schemas.openxmlformats.org/officeDocument/2006/relationships/image" Target="../media/image46.wmf"/><Relationship Id="rId7" Type="http://schemas.openxmlformats.org/officeDocument/2006/relationships/image" Target="../media/image70.wmf"/><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oleObject" Target="../embeddings/oleObject48.bin"/><Relationship Id="rId11" Type="http://schemas.openxmlformats.org/officeDocument/2006/relationships/image" Target="../media/image90.wmf"/><Relationship Id="rId5" Type="http://schemas.openxmlformats.org/officeDocument/2006/relationships/image" Target="../media/image47.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89.wmf"/></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Text Box 3"/>
          <p:cNvSpPr txBox="1">
            <a:spLocks noChangeArrowheads="1"/>
          </p:cNvSpPr>
          <p:nvPr/>
        </p:nvSpPr>
        <p:spPr bwMode="auto">
          <a:xfrm>
            <a:off x="2628106" y="2636912"/>
            <a:ext cx="3240038" cy="1569660"/>
          </a:xfrm>
          <a:prstGeom prst="rect">
            <a:avLst/>
          </a:prstGeom>
          <a:noFill/>
          <a:ln w="9525">
            <a:noFill/>
            <a:miter lim="800000"/>
            <a:headEnd/>
            <a:tailEnd/>
          </a:ln>
        </p:spPr>
        <p:txBody>
          <a:bodyPr wrap="square">
            <a:prstTxWarp prst="textNoShape">
              <a:avLst/>
            </a:prstTxWarp>
            <a:spAutoFit/>
          </a:bodyPr>
          <a:lstStyle/>
          <a:p>
            <a:pPr algn="ctr"/>
            <a:endParaRPr lang="en-US" dirty="0">
              <a:solidFill>
                <a:schemeClr val="accent2"/>
              </a:solidFill>
            </a:endParaRPr>
          </a:p>
          <a:p>
            <a:pPr algn="ctr"/>
            <a:r>
              <a:rPr lang="en-US" dirty="0">
                <a:solidFill>
                  <a:schemeClr val="accent2"/>
                </a:solidFill>
              </a:rPr>
              <a:t>Frank Tecker</a:t>
            </a:r>
            <a:br>
              <a:rPr lang="en-US" dirty="0">
                <a:solidFill>
                  <a:schemeClr val="accent2"/>
                </a:solidFill>
              </a:rPr>
            </a:br>
            <a:r>
              <a:rPr lang="en-US" dirty="0">
                <a:solidFill>
                  <a:schemeClr val="accent2"/>
                </a:solidFill>
              </a:rPr>
              <a:t>CERN, ATS-DO</a:t>
            </a:r>
          </a:p>
          <a:p>
            <a:pPr algn="ctr"/>
            <a:endParaRPr lang="fr-FR" dirty="0">
              <a:latin typeface="Times New Roman" charset="0"/>
            </a:endParaRPr>
          </a:p>
        </p:txBody>
      </p:sp>
      <p:sp>
        <p:nvSpPr>
          <p:cNvPr id="15364" name="Rectangle 2"/>
          <p:cNvSpPr>
            <a:spLocks noGrp="1" noChangeArrowheads="1"/>
          </p:cNvSpPr>
          <p:nvPr>
            <p:ph type="title"/>
          </p:nvPr>
        </p:nvSpPr>
        <p:spPr>
          <a:xfrm>
            <a:off x="2987824" y="609600"/>
            <a:ext cx="5470376" cy="1523256"/>
          </a:xfrm>
        </p:spPr>
        <p:txBody>
          <a:bodyPr/>
          <a:lstStyle/>
          <a:p>
            <a:r>
              <a:rPr lang="en-US" sz="3600" dirty="0"/>
              <a:t>LONGITUDINAL</a:t>
            </a:r>
            <a:br>
              <a:rPr lang="en-US" sz="3600" dirty="0"/>
            </a:br>
            <a:r>
              <a:rPr lang="en-US" sz="3600" dirty="0"/>
              <a:t>beam DYNAMICS </a:t>
            </a:r>
            <a:br>
              <a:rPr lang="en-US" sz="3600" dirty="0"/>
            </a:br>
            <a:r>
              <a:rPr lang="en-US" sz="3600" dirty="0"/>
              <a:t>in circular accelerators</a:t>
            </a:r>
            <a:endParaRPr lang="fr-FR" sz="3600" dirty="0"/>
          </a:p>
        </p:txBody>
      </p:sp>
      <p:sp>
        <p:nvSpPr>
          <p:cNvPr id="15366" name="Text Box 5"/>
          <p:cNvSpPr txBox="1">
            <a:spLocks noChangeArrowheads="1"/>
          </p:cNvSpPr>
          <p:nvPr/>
        </p:nvSpPr>
        <p:spPr bwMode="auto">
          <a:xfrm>
            <a:off x="1063625" y="5529426"/>
            <a:ext cx="7253288" cy="707886"/>
          </a:xfrm>
          <a:prstGeom prst="rect">
            <a:avLst/>
          </a:prstGeom>
          <a:noFill/>
          <a:ln w="9525">
            <a:noFill/>
            <a:miter lim="800000"/>
            <a:headEnd/>
            <a:tailEnd/>
          </a:ln>
        </p:spPr>
        <p:txBody>
          <a:bodyPr>
            <a:prstTxWarp prst="textNoShape">
              <a:avLst/>
            </a:prstTxWarp>
            <a:spAutoFit/>
          </a:bodyPr>
          <a:lstStyle/>
          <a:p>
            <a:pPr algn="ctr"/>
            <a:r>
              <a:rPr lang="en-GB" sz="2000" b="1" dirty="0">
                <a:solidFill>
                  <a:srgbClr val="FF3300"/>
                </a:solidFill>
              </a:rPr>
              <a:t>Introduction to Accelerator Physics</a:t>
            </a:r>
          </a:p>
          <a:p>
            <a:pPr algn="ctr"/>
            <a:r>
              <a:rPr lang="en-GB" sz="2000" b="1" dirty="0">
                <a:solidFill>
                  <a:srgbClr val="FF3300"/>
                </a:solidFill>
              </a:rPr>
              <a:t>Santa Susanna, Spain, 25/9 - 8/10/2023</a:t>
            </a:r>
          </a:p>
        </p:txBody>
      </p:sp>
      <p:pic>
        <p:nvPicPr>
          <p:cNvPr id="2" name="Picture 1" descr="longitudinal-dynamics-bicyc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31" y="1484785"/>
            <a:ext cx="2368861" cy="1584176"/>
          </a:xfrm>
          <a:prstGeom prst="rect">
            <a:avLst/>
          </a:prstGeom>
        </p:spPr>
      </p:pic>
      <p:pic>
        <p:nvPicPr>
          <p:cNvPr id="3" name="Picture 2" descr="longitudinal-dynamics-pla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968538" y="3216038"/>
            <a:ext cx="2164695" cy="2158572"/>
          </a:xfrm>
          <a:prstGeom prst="rect">
            <a:avLst/>
          </a:prstGeom>
        </p:spPr>
      </p:pic>
      <p:pic>
        <p:nvPicPr>
          <p:cNvPr id="4" name="Picture 3" descr="longitudinal-dynamics-ca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3078" y="2996952"/>
            <a:ext cx="3127743" cy="1861970"/>
          </a:xfrm>
          <a:prstGeom prst="rect">
            <a:avLst/>
          </a:prstGeom>
        </p:spPr>
      </p:pic>
      <p:pic>
        <p:nvPicPr>
          <p:cNvPr id="8" name="Picture 7">
            <a:extLst>
              <a:ext uri="{FF2B5EF4-FFF2-40B4-BE49-F238E27FC236}">
                <a16:creationId xmlns:a16="http://schemas.microsoft.com/office/drawing/2014/main" id="{60D47728-1E98-EA42-93AA-3537B605F173}"/>
              </a:ext>
            </a:extLst>
          </p:cNvPr>
          <p:cNvPicPr>
            <a:picLocks noChangeAspect="1"/>
          </p:cNvPicPr>
          <p:nvPr/>
        </p:nvPicPr>
        <p:blipFill rotWithShape="1">
          <a:blip r:embed="rId6"/>
          <a:srcRect t="8000" r="43700" b="17800"/>
          <a:stretch/>
        </p:blipFill>
        <p:spPr>
          <a:xfrm>
            <a:off x="5335446" y="2802385"/>
            <a:ext cx="3574902" cy="26501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Text Box 8"/>
          <p:cNvSpPr txBox="1">
            <a:spLocks noChangeArrowheads="1"/>
          </p:cNvSpPr>
          <p:nvPr/>
        </p:nvSpPr>
        <p:spPr bwMode="auto">
          <a:xfrm>
            <a:off x="228600" y="980728"/>
            <a:ext cx="8663880" cy="2462213"/>
          </a:xfrm>
          <a:prstGeom prst="rect">
            <a:avLst/>
          </a:prstGeom>
          <a:noFill/>
          <a:ln w="9525">
            <a:noFill/>
            <a:miter lim="800000"/>
            <a:headEnd/>
            <a:tailEnd/>
          </a:ln>
        </p:spPr>
        <p:txBody>
          <a:bodyPr wrap="square">
            <a:prstTxWarp prst="textNoShape">
              <a:avLst/>
            </a:prstTxWarp>
            <a:spAutoFit/>
          </a:bodyPr>
          <a:lstStyle/>
          <a:p>
            <a:r>
              <a:rPr lang="en-GB" sz="1800" dirty="0"/>
              <a:t>It is based on the principle of a </a:t>
            </a:r>
            <a:r>
              <a:rPr lang="en-GB" sz="1800" dirty="0">
                <a:solidFill>
                  <a:srgbClr val="FF0000"/>
                </a:solidFill>
              </a:rPr>
              <a:t>transformer</a:t>
            </a:r>
            <a:r>
              <a:rPr lang="en-GB" sz="1800" dirty="0"/>
              <a:t>: </a:t>
            </a:r>
          </a:p>
          <a:p>
            <a:r>
              <a:rPr lang="en-GB" sz="1800" dirty="0">
                <a:solidFill>
                  <a:srgbClr val="FF0000"/>
                </a:solidFill>
              </a:rPr>
              <a:t>- primary side</a:t>
            </a:r>
            <a:r>
              <a:rPr lang="en-GB" sz="1800" dirty="0"/>
              <a:t>: large electromagnet    </a:t>
            </a:r>
            <a:r>
              <a:rPr lang="en-GB" sz="1800" dirty="0">
                <a:solidFill>
                  <a:srgbClr val="FF0000"/>
                </a:solidFill>
              </a:rPr>
              <a:t>- secondary side</a:t>
            </a:r>
            <a:r>
              <a:rPr lang="en-GB" sz="1800" dirty="0"/>
              <a:t>: electron beam.</a:t>
            </a:r>
          </a:p>
          <a:p>
            <a:r>
              <a:rPr lang="en-GB" sz="1800" dirty="0"/>
              <a:t>The ramping magnetic field is used to guide particles on a circular trajectory as well as for acceleration.</a:t>
            </a:r>
          </a:p>
          <a:p>
            <a:endParaRPr lang="en-GB" sz="1400" dirty="0"/>
          </a:p>
          <a:p>
            <a:r>
              <a:rPr lang="en-GB" sz="1800" dirty="0"/>
              <a:t>Limited by saturation in iron (~300 MeV e-)</a:t>
            </a:r>
          </a:p>
          <a:p>
            <a:endParaRPr lang="en-GB" sz="1400" dirty="0"/>
          </a:p>
          <a:p>
            <a:r>
              <a:rPr lang="en-GB" sz="1800" dirty="0"/>
              <a:t>Used in industry and medicine, as they are</a:t>
            </a:r>
          </a:p>
          <a:p>
            <a:r>
              <a:rPr lang="en-GB" sz="1800" dirty="0"/>
              <a:t>compact accelerators for electrons</a:t>
            </a:r>
          </a:p>
        </p:txBody>
      </p:sp>
      <p:sp>
        <p:nvSpPr>
          <p:cNvPr id="23566" name="Rectangle 2"/>
          <p:cNvSpPr>
            <a:spLocks noGrp="1" noChangeArrowheads="1"/>
          </p:cNvSpPr>
          <p:nvPr>
            <p:ph type="title"/>
          </p:nvPr>
        </p:nvSpPr>
        <p:spPr>
          <a:xfrm>
            <a:off x="1066800" y="304800"/>
            <a:ext cx="7086600" cy="533400"/>
          </a:xfrm>
          <a:ln>
            <a:solidFill>
              <a:schemeClr val="accent2"/>
            </a:solidFill>
          </a:ln>
        </p:spPr>
        <p:txBody>
          <a:bodyPr/>
          <a:lstStyle/>
          <a:p>
            <a:r>
              <a:rPr lang="en-US" dirty="0"/>
              <a:t>Acceleration by Induction: The Betatron</a:t>
            </a:r>
            <a:endParaRPr lang="fr-FR" dirty="0"/>
          </a:p>
        </p:txBody>
      </p:sp>
      <p:pic>
        <p:nvPicPr>
          <p:cNvPr id="75" name="Picture 74" descr="Kerstfirst-betatr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501008"/>
            <a:ext cx="3528392" cy="2569431"/>
          </a:xfrm>
          <a:prstGeom prst="rect">
            <a:avLst/>
          </a:prstGeom>
        </p:spPr>
      </p:pic>
      <p:sp>
        <p:nvSpPr>
          <p:cNvPr id="2" name="Rectangle 1"/>
          <p:cNvSpPr/>
          <p:nvPr/>
        </p:nvSpPr>
        <p:spPr>
          <a:xfrm>
            <a:off x="179512" y="6093296"/>
            <a:ext cx="3528392" cy="461665"/>
          </a:xfrm>
          <a:prstGeom prst="rect">
            <a:avLst/>
          </a:prstGeom>
        </p:spPr>
        <p:txBody>
          <a:bodyPr wrap="square">
            <a:spAutoFit/>
          </a:bodyPr>
          <a:lstStyle/>
          <a:p>
            <a:r>
              <a:rPr lang="en-US" sz="1200" dirty="0"/>
              <a:t>Donald </a:t>
            </a:r>
            <a:r>
              <a:rPr lang="en-US" sz="1200" dirty="0" err="1"/>
              <a:t>Kerst</a:t>
            </a:r>
            <a:r>
              <a:rPr lang="en-US" sz="1200" dirty="0"/>
              <a:t> with the first betatron, invented at the University of Illinois in 1940</a:t>
            </a:r>
          </a:p>
        </p:txBody>
      </p:sp>
      <p:grpSp>
        <p:nvGrpSpPr>
          <p:cNvPr id="4" name="Group 3"/>
          <p:cNvGrpSpPr/>
          <p:nvPr/>
        </p:nvGrpSpPr>
        <p:grpSpPr>
          <a:xfrm>
            <a:off x="5136670" y="2257127"/>
            <a:ext cx="3827818" cy="4196209"/>
            <a:chOff x="5136670" y="2257127"/>
            <a:chExt cx="3827818" cy="4196209"/>
          </a:xfrm>
        </p:grpSpPr>
        <p:sp>
          <p:nvSpPr>
            <p:cNvPr id="10" name="Oval 188"/>
            <p:cNvSpPr>
              <a:spLocks noChangeArrowheads="1"/>
            </p:cNvSpPr>
            <p:nvPr/>
          </p:nvSpPr>
          <p:spPr bwMode="auto">
            <a:xfrm>
              <a:off x="6271136" y="4235614"/>
              <a:ext cx="1966101" cy="1910453"/>
            </a:xfrm>
            <a:prstGeom prst="ellipse">
              <a:avLst/>
            </a:prstGeom>
            <a:gradFill rotWithShape="0">
              <a:gsLst>
                <a:gs pos="0">
                  <a:srgbClr val="009999"/>
                </a:gs>
                <a:gs pos="100000">
                  <a:srgbClr val="FFFFFF"/>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11" name="Line 213"/>
            <p:cNvSpPr>
              <a:spLocks noChangeShapeType="1"/>
            </p:cNvSpPr>
            <p:nvPr/>
          </p:nvSpPr>
          <p:spPr bwMode="auto">
            <a:xfrm>
              <a:off x="7234686" y="2348880"/>
              <a:ext cx="10324" cy="3568623"/>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12" name="Rectangle 110"/>
            <p:cNvSpPr>
              <a:spLocks noChangeArrowheads="1"/>
            </p:cNvSpPr>
            <p:nvPr/>
          </p:nvSpPr>
          <p:spPr bwMode="auto">
            <a:xfrm>
              <a:off x="5967159" y="2555882"/>
              <a:ext cx="2560291" cy="1630139"/>
            </a:xfrm>
            <a:prstGeom prst="rect">
              <a:avLst/>
            </a:prstGeom>
            <a:gradFill rotWithShape="0">
              <a:gsLst>
                <a:gs pos="0">
                  <a:srgbClr val="666666"/>
                </a:gs>
                <a:gs pos="100000">
                  <a:srgbClr val="DDDDDD"/>
                </a:gs>
              </a:gsLst>
              <a:lin ang="2700000" scaled="1"/>
            </a:gradFill>
            <a:ln w="9525">
              <a:solidFill>
                <a:schemeClr val="tx1"/>
              </a:solidFill>
              <a:miter lim="800000"/>
              <a:headEnd/>
              <a:tailEnd/>
            </a:ln>
          </p:spPr>
          <p:txBody>
            <a:bodyPr wrap="none" anchor="ctr">
              <a:prstTxWarp prst="textNoShape">
                <a:avLst/>
              </a:prstTxWarp>
            </a:bodyPr>
            <a:lstStyle/>
            <a:p>
              <a:endParaRPr lang="en-US"/>
            </a:p>
          </p:txBody>
        </p:sp>
        <p:sp>
          <p:nvSpPr>
            <p:cNvPr id="13" name="Freeform 109"/>
            <p:cNvSpPr>
              <a:spLocks/>
            </p:cNvSpPr>
            <p:nvPr/>
          </p:nvSpPr>
          <p:spPr bwMode="auto">
            <a:xfrm>
              <a:off x="6297519" y="2788759"/>
              <a:ext cx="1903012" cy="543380"/>
            </a:xfrm>
            <a:custGeom>
              <a:avLst/>
              <a:gdLst>
                <a:gd name="T0" fmla="*/ 0 w 1106"/>
                <a:gd name="T1" fmla="*/ 333 h 336"/>
                <a:gd name="T2" fmla="*/ 0 w 1106"/>
                <a:gd name="T3" fmla="*/ 0 h 336"/>
                <a:gd name="T4" fmla="*/ 192 w 1106"/>
                <a:gd name="T5" fmla="*/ 0 h 336"/>
                <a:gd name="T6" fmla="*/ 192 w 1106"/>
                <a:gd name="T7" fmla="*/ 96 h 336"/>
                <a:gd name="T8" fmla="*/ 288 w 1106"/>
                <a:gd name="T9" fmla="*/ 192 h 336"/>
                <a:gd name="T10" fmla="*/ 816 w 1106"/>
                <a:gd name="T11" fmla="*/ 192 h 336"/>
                <a:gd name="T12" fmla="*/ 912 w 1106"/>
                <a:gd name="T13" fmla="*/ 96 h 336"/>
                <a:gd name="T14" fmla="*/ 912 w 1106"/>
                <a:gd name="T15" fmla="*/ 0 h 336"/>
                <a:gd name="T16" fmla="*/ 1104 w 1106"/>
                <a:gd name="T17" fmla="*/ 0 h 336"/>
                <a:gd name="T18" fmla="*/ 1106 w 1106"/>
                <a:gd name="T19" fmla="*/ 336 h 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06"/>
                <a:gd name="T31" fmla="*/ 0 h 336"/>
                <a:gd name="T32" fmla="*/ 1106 w 1106"/>
                <a:gd name="T33" fmla="*/ 336 h 3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06" h="336">
                  <a:moveTo>
                    <a:pt x="0" y="333"/>
                  </a:moveTo>
                  <a:lnTo>
                    <a:pt x="0" y="0"/>
                  </a:lnTo>
                  <a:lnTo>
                    <a:pt x="192" y="0"/>
                  </a:lnTo>
                  <a:lnTo>
                    <a:pt x="192" y="96"/>
                  </a:lnTo>
                  <a:lnTo>
                    <a:pt x="288" y="192"/>
                  </a:lnTo>
                  <a:lnTo>
                    <a:pt x="816" y="192"/>
                  </a:lnTo>
                  <a:lnTo>
                    <a:pt x="912" y="96"/>
                  </a:lnTo>
                  <a:lnTo>
                    <a:pt x="912" y="0"/>
                  </a:lnTo>
                  <a:lnTo>
                    <a:pt x="1104" y="0"/>
                  </a:lnTo>
                  <a:lnTo>
                    <a:pt x="1106" y="336"/>
                  </a:lnTo>
                </a:path>
              </a:pathLst>
            </a:custGeom>
            <a:solidFill>
              <a:schemeClr val="bg1"/>
            </a:solidFill>
            <a:ln w="9525">
              <a:solidFill>
                <a:schemeClr val="tx1"/>
              </a:solidFill>
              <a:round/>
              <a:headEnd/>
              <a:tailEnd/>
            </a:ln>
          </p:spPr>
          <p:txBody>
            <a:bodyPr>
              <a:prstTxWarp prst="textNoShape">
                <a:avLst/>
              </a:prstTxWarp>
            </a:bodyPr>
            <a:lstStyle/>
            <a:p>
              <a:endParaRPr lang="en-US"/>
            </a:p>
          </p:txBody>
        </p:sp>
        <p:grpSp>
          <p:nvGrpSpPr>
            <p:cNvPr id="14" name="Group 111"/>
            <p:cNvGrpSpPr>
              <a:grpSpLocks/>
            </p:cNvGrpSpPr>
            <p:nvPr/>
          </p:nvGrpSpPr>
          <p:grpSpPr bwMode="auto">
            <a:xfrm>
              <a:off x="6297519" y="2788759"/>
              <a:ext cx="330360" cy="155251"/>
              <a:chOff x="864" y="2208"/>
              <a:chExt cx="192" cy="96"/>
            </a:xfrm>
          </p:grpSpPr>
          <p:sp>
            <p:nvSpPr>
              <p:cNvPr id="71" name="Rectangle 112"/>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72" name="Line 113"/>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73" name="Line 114"/>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grpSp>
          <p:nvGrpSpPr>
            <p:cNvPr id="15" name="Group 115"/>
            <p:cNvGrpSpPr>
              <a:grpSpLocks/>
            </p:cNvGrpSpPr>
            <p:nvPr/>
          </p:nvGrpSpPr>
          <p:grpSpPr bwMode="auto">
            <a:xfrm>
              <a:off x="7866729" y="2788759"/>
              <a:ext cx="330360" cy="155251"/>
              <a:chOff x="864" y="2208"/>
              <a:chExt cx="192" cy="96"/>
            </a:xfrm>
          </p:grpSpPr>
          <p:sp>
            <p:nvSpPr>
              <p:cNvPr id="68" name="Rectangle 116"/>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69" name="Line 117"/>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70" name="Line 118"/>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16" name="Freeform 130"/>
            <p:cNvSpPr>
              <a:spLocks/>
            </p:cNvSpPr>
            <p:nvPr/>
          </p:nvSpPr>
          <p:spPr bwMode="auto">
            <a:xfrm>
              <a:off x="6297519" y="3332138"/>
              <a:ext cx="1903012" cy="543380"/>
            </a:xfrm>
            <a:custGeom>
              <a:avLst/>
              <a:gdLst>
                <a:gd name="T0" fmla="*/ 0 w 1106"/>
                <a:gd name="T1" fmla="*/ 3 h 336"/>
                <a:gd name="T2" fmla="*/ 0 w 1106"/>
                <a:gd name="T3" fmla="*/ 336 h 336"/>
                <a:gd name="T4" fmla="*/ 192 w 1106"/>
                <a:gd name="T5" fmla="*/ 336 h 336"/>
                <a:gd name="T6" fmla="*/ 192 w 1106"/>
                <a:gd name="T7" fmla="*/ 240 h 336"/>
                <a:gd name="T8" fmla="*/ 288 w 1106"/>
                <a:gd name="T9" fmla="*/ 144 h 336"/>
                <a:gd name="T10" fmla="*/ 816 w 1106"/>
                <a:gd name="T11" fmla="*/ 144 h 336"/>
                <a:gd name="T12" fmla="*/ 912 w 1106"/>
                <a:gd name="T13" fmla="*/ 240 h 336"/>
                <a:gd name="T14" fmla="*/ 912 w 1106"/>
                <a:gd name="T15" fmla="*/ 336 h 336"/>
                <a:gd name="T16" fmla="*/ 1104 w 1106"/>
                <a:gd name="T17" fmla="*/ 336 h 336"/>
                <a:gd name="T18" fmla="*/ 1106 w 1106"/>
                <a:gd name="T19" fmla="*/ 0 h 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06"/>
                <a:gd name="T31" fmla="*/ 0 h 336"/>
                <a:gd name="T32" fmla="*/ 1106 w 1106"/>
                <a:gd name="T33" fmla="*/ 336 h 3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06" h="336">
                  <a:moveTo>
                    <a:pt x="0" y="3"/>
                  </a:moveTo>
                  <a:lnTo>
                    <a:pt x="0" y="336"/>
                  </a:lnTo>
                  <a:lnTo>
                    <a:pt x="192" y="336"/>
                  </a:lnTo>
                  <a:lnTo>
                    <a:pt x="192" y="240"/>
                  </a:lnTo>
                  <a:lnTo>
                    <a:pt x="288" y="144"/>
                  </a:lnTo>
                  <a:lnTo>
                    <a:pt x="816" y="144"/>
                  </a:lnTo>
                  <a:lnTo>
                    <a:pt x="912" y="240"/>
                  </a:lnTo>
                  <a:lnTo>
                    <a:pt x="912" y="336"/>
                  </a:lnTo>
                  <a:lnTo>
                    <a:pt x="1104" y="336"/>
                  </a:lnTo>
                  <a:lnTo>
                    <a:pt x="1106" y="0"/>
                  </a:lnTo>
                </a:path>
              </a:pathLst>
            </a:custGeom>
            <a:solidFill>
              <a:schemeClr val="bg1"/>
            </a:solidFill>
            <a:ln w="9525">
              <a:solidFill>
                <a:schemeClr val="tx1"/>
              </a:solidFill>
              <a:round/>
              <a:headEnd/>
              <a:tailEnd/>
            </a:ln>
          </p:spPr>
          <p:txBody>
            <a:bodyPr>
              <a:prstTxWarp prst="textNoShape">
                <a:avLst/>
              </a:prstTxWarp>
            </a:bodyPr>
            <a:lstStyle/>
            <a:p>
              <a:endParaRPr lang="en-US"/>
            </a:p>
          </p:txBody>
        </p:sp>
        <p:grpSp>
          <p:nvGrpSpPr>
            <p:cNvPr id="17" name="Group 125"/>
            <p:cNvGrpSpPr>
              <a:grpSpLocks/>
            </p:cNvGrpSpPr>
            <p:nvPr/>
          </p:nvGrpSpPr>
          <p:grpSpPr bwMode="auto">
            <a:xfrm>
              <a:off x="6297519" y="3720266"/>
              <a:ext cx="330360" cy="155251"/>
              <a:chOff x="864" y="2208"/>
              <a:chExt cx="192" cy="96"/>
            </a:xfrm>
          </p:grpSpPr>
          <p:sp>
            <p:nvSpPr>
              <p:cNvPr id="65" name="Rectangle 126"/>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66" name="Line 127"/>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67" name="Line 128"/>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grpSp>
          <p:nvGrpSpPr>
            <p:cNvPr id="18" name="Group 119"/>
            <p:cNvGrpSpPr>
              <a:grpSpLocks/>
            </p:cNvGrpSpPr>
            <p:nvPr/>
          </p:nvGrpSpPr>
          <p:grpSpPr bwMode="auto">
            <a:xfrm>
              <a:off x="7866729" y="3720266"/>
              <a:ext cx="330360" cy="155251"/>
              <a:chOff x="864" y="2208"/>
              <a:chExt cx="192" cy="96"/>
            </a:xfrm>
          </p:grpSpPr>
          <p:sp>
            <p:nvSpPr>
              <p:cNvPr id="62" name="Rectangle 120"/>
              <p:cNvSpPr>
                <a:spLocks noChangeArrowheads="1"/>
              </p:cNvSpPr>
              <p:nvPr/>
            </p:nvSpPr>
            <p:spPr bwMode="auto">
              <a:xfrm>
                <a:off x="864" y="2208"/>
                <a:ext cx="192" cy="96"/>
              </a:xfrm>
              <a:prstGeom prst="rect">
                <a:avLst/>
              </a:prstGeom>
              <a:solidFill>
                <a:srgbClr val="FF9966"/>
              </a:solidFill>
              <a:ln w="9525">
                <a:solidFill>
                  <a:schemeClr val="tx1"/>
                </a:solidFill>
                <a:miter lim="800000"/>
                <a:headEnd/>
                <a:tailEnd/>
              </a:ln>
            </p:spPr>
            <p:txBody>
              <a:bodyPr wrap="none" anchor="ctr">
                <a:prstTxWarp prst="textNoShape">
                  <a:avLst/>
                </a:prstTxWarp>
              </a:bodyPr>
              <a:lstStyle/>
              <a:p>
                <a:endParaRPr lang="en-US"/>
              </a:p>
            </p:txBody>
          </p:sp>
          <p:sp>
            <p:nvSpPr>
              <p:cNvPr id="63" name="Line 121"/>
              <p:cNvSpPr>
                <a:spLocks noChangeShapeType="1"/>
              </p:cNvSpPr>
              <p:nvPr/>
            </p:nvSpPr>
            <p:spPr bwMode="auto">
              <a:xfrm>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sp>
            <p:nvSpPr>
              <p:cNvPr id="64" name="Line 122"/>
              <p:cNvSpPr>
                <a:spLocks noChangeShapeType="1"/>
              </p:cNvSpPr>
              <p:nvPr/>
            </p:nvSpPr>
            <p:spPr bwMode="auto">
              <a:xfrm flipV="1">
                <a:off x="864" y="2208"/>
                <a:ext cx="192" cy="96"/>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19" name="Oval 123"/>
            <p:cNvSpPr>
              <a:spLocks noChangeArrowheads="1"/>
            </p:cNvSpPr>
            <p:nvPr/>
          </p:nvSpPr>
          <p:spPr bwMode="auto">
            <a:xfrm>
              <a:off x="6462699" y="3176887"/>
              <a:ext cx="330360" cy="310503"/>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0" name="Oval 124"/>
            <p:cNvSpPr>
              <a:spLocks noChangeArrowheads="1"/>
            </p:cNvSpPr>
            <p:nvPr/>
          </p:nvSpPr>
          <p:spPr bwMode="auto">
            <a:xfrm>
              <a:off x="7701549" y="3176887"/>
              <a:ext cx="330360" cy="310503"/>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1" name="Line 129"/>
            <p:cNvSpPr>
              <a:spLocks noChangeShapeType="1"/>
            </p:cNvSpPr>
            <p:nvPr/>
          </p:nvSpPr>
          <p:spPr bwMode="auto">
            <a:xfrm flipV="1">
              <a:off x="6297519" y="3332138"/>
              <a:ext cx="1899570" cy="0"/>
            </a:xfrm>
            <a:prstGeom prst="line">
              <a:avLst/>
            </a:prstGeom>
            <a:noFill/>
            <a:ln w="9525">
              <a:solidFill>
                <a:schemeClr val="folHlink"/>
              </a:solidFill>
              <a:round/>
              <a:headEnd/>
              <a:tailEnd/>
            </a:ln>
          </p:spPr>
          <p:txBody>
            <a:bodyPr>
              <a:prstTxWarp prst="textNoShape">
                <a:avLst/>
              </a:prstTxWarp>
            </a:bodyPr>
            <a:lstStyle/>
            <a:p>
              <a:endParaRPr lang="en-US"/>
            </a:p>
          </p:txBody>
        </p:sp>
        <p:grpSp>
          <p:nvGrpSpPr>
            <p:cNvPr id="22" name="Group 156"/>
            <p:cNvGrpSpPr>
              <a:grpSpLocks/>
            </p:cNvGrpSpPr>
            <p:nvPr/>
          </p:nvGrpSpPr>
          <p:grpSpPr bwMode="auto">
            <a:xfrm>
              <a:off x="7259922" y="3079855"/>
              <a:ext cx="606807" cy="513192"/>
              <a:chOff x="3134" y="1338"/>
              <a:chExt cx="529" cy="476"/>
            </a:xfrm>
          </p:grpSpPr>
          <p:sp>
            <p:nvSpPr>
              <p:cNvPr id="58" name="Arc 150"/>
              <p:cNvSpPr>
                <a:spLocks/>
              </p:cNvSpPr>
              <p:nvPr/>
            </p:nvSpPr>
            <p:spPr bwMode="auto">
              <a:xfrm>
                <a:off x="3340" y="1338"/>
                <a:ext cx="323" cy="476"/>
              </a:xfrm>
              <a:custGeom>
                <a:avLst/>
                <a:gdLst>
                  <a:gd name="T0" fmla="*/ 195 w 21600"/>
                  <a:gd name="T1" fmla="*/ 0 h 33846"/>
                  <a:gd name="T2" fmla="*/ 206 w 21600"/>
                  <a:gd name="T3" fmla="*/ 476 h 33846"/>
                  <a:gd name="T4" fmla="*/ 0 w 21600"/>
                  <a:gd name="T5" fmla="*/ 242 h 33846"/>
                  <a:gd name="T6" fmla="*/ 0 60000 65536"/>
                  <a:gd name="T7" fmla="*/ 0 60000 65536"/>
                  <a:gd name="T8" fmla="*/ 0 60000 65536"/>
                  <a:gd name="T9" fmla="*/ 0 w 21600"/>
                  <a:gd name="T10" fmla="*/ 0 h 33846"/>
                  <a:gd name="T11" fmla="*/ 21600 w 21600"/>
                  <a:gd name="T12" fmla="*/ 33846 h 33846"/>
                </a:gdLst>
                <a:ahLst/>
                <a:cxnLst>
                  <a:cxn ang="T6">
                    <a:pos x="T0" y="T1"/>
                  </a:cxn>
                  <a:cxn ang="T7">
                    <a:pos x="T2" y="T3"/>
                  </a:cxn>
                  <a:cxn ang="T8">
                    <a:pos x="T4" y="T5"/>
                  </a:cxn>
                </a:cxnLst>
                <a:rect l="T9" t="T10" r="T11" b="T12"/>
                <a:pathLst>
                  <a:path w="21600" h="33846" fill="none" extrusionOk="0">
                    <a:moveTo>
                      <a:pt x="13018" y="-1"/>
                    </a:moveTo>
                    <a:cubicBezTo>
                      <a:pt x="18422" y="4081"/>
                      <a:pt x="21600" y="10462"/>
                      <a:pt x="21600" y="17236"/>
                    </a:cubicBezTo>
                    <a:cubicBezTo>
                      <a:pt x="21600" y="23655"/>
                      <a:pt x="18744" y="29741"/>
                      <a:pt x="13808" y="33845"/>
                    </a:cubicBezTo>
                  </a:path>
                  <a:path w="21600" h="33846" stroke="0" extrusionOk="0">
                    <a:moveTo>
                      <a:pt x="13018" y="-1"/>
                    </a:moveTo>
                    <a:cubicBezTo>
                      <a:pt x="18422" y="4081"/>
                      <a:pt x="21600" y="10462"/>
                      <a:pt x="21600" y="17236"/>
                    </a:cubicBezTo>
                    <a:cubicBezTo>
                      <a:pt x="21600" y="23655"/>
                      <a:pt x="18744" y="29741"/>
                      <a:pt x="13808" y="33845"/>
                    </a:cubicBezTo>
                    <a:lnTo>
                      <a:pt x="0" y="17236"/>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9" name="Arc 151"/>
              <p:cNvSpPr>
                <a:spLocks/>
              </p:cNvSpPr>
              <p:nvPr/>
            </p:nvSpPr>
            <p:spPr bwMode="auto">
              <a:xfrm>
                <a:off x="3283" y="1356"/>
                <a:ext cx="155" cy="432"/>
              </a:xfrm>
              <a:custGeom>
                <a:avLst/>
                <a:gdLst>
                  <a:gd name="T0" fmla="*/ 105 w 21600"/>
                  <a:gd name="T1" fmla="*/ 0 h 30732"/>
                  <a:gd name="T2" fmla="*/ 11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60" name="Arc 152"/>
              <p:cNvSpPr>
                <a:spLocks/>
              </p:cNvSpPr>
              <p:nvPr/>
            </p:nvSpPr>
            <p:spPr bwMode="auto">
              <a:xfrm>
                <a:off x="3217" y="1356"/>
                <a:ext cx="87" cy="432"/>
              </a:xfrm>
              <a:custGeom>
                <a:avLst/>
                <a:gdLst>
                  <a:gd name="T0" fmla="*/ 59 w 21600"/>
                  <a:gd name="T1" fmla="*/ 0 h 30732"/>
                  <a:gd name="T2" fmla="*/ 6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61" name="Arc 153"/>
              <p:cNvSpPr>
                <a:spLocks/>
              </p:cNvSpPr>
              <p:nvPr/>
            </p:nvSpPr>
            <p:spPr bwMode="auto">
              <a:xfrm>
                <a:off x="3134" y="1356"/>
                <a:ext cx="62" cy="432"/>
              </a:xfrm>
              <a:custGeom>
                <a:avLst/>
                <a:gdLst>
                  <a:gd name="T0" fmla="*/ 42 w 21600"/>
                  <a:gd name="T1" fmla="*/ 0 h 30732"/>
                  <a:gd name="T2" fmla="*/ 45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grpSp>
        <p:sp>
          <p:nvSpPr>
            <p:cNvPr id="23" name="Line 154"/>
            <p:cNvSpPr>
              <a:spLocks noChangeShapeType="1"/>
            </p:cNvSpPr>
            <p:nvPr/>
          </p:nvSpPr>
          <p:spPr bwMode="auto">
            <a:xfrm flipV="1">
              <a:off x="7245010" y="3099261"/>
              <a:ext cx="0" cy="465754"/>
            </a:xfrm>
            <a:prstGeom prst="line">
              <a:avLst/>
            </a:prstGeom>
            <a:noFill/>
            <a:ln w="9525">
              <a:solidFill>
                <a:schemeClr val="accent1"/>
              </a:solidFill>
              <a:round/>
              <a:headEnd/>
              <a:tailEnd type="triangle" w="med" len="med"/>
            </a:ln>
          </p:spPr>
          <p:txBody>
            <a:bodyPr>
              <a:prstTxWarp prst="textNoShape">
                <a:avLst/>
              </a:prstTxWarp>
            </a:bodyPr>
            <a:lstStyle/>
            <a:p>
              <a:endParaRPr lang="en-US"/>
            </a:p>
          </p:txBody>
        </p:sp>
        <p:grpSp>
          <p:nvGrpSpPr>
            <p:cNvPr id="24" name="Group 157"/>
            <p:cNvGrpSpPr>
              <a:grpSpLocks/>
            </p:cNvGrpSpPr>
            <p:nvPr/>
          </p:nvGrpSpPr>
          <p:grpSpPr bwMode="auto">
            <a:xfrm flipH="1">
              <a:off x="6627879" y="3079855"/>
              <a:ext cx="606807" cy="513192"/>
              <a:chOff x="3134" y="1338"/>
              <a:chExt cx="529" cy="476"/>
            </a:xfrm>
          </p:grpSpPr>
          <p:sp>
            <p:nvSpPr>
              <p:cNvPr id="54" name="Arc 158"/>
              <p:cNvSpPr>
                <a:spLocks/>
              </p:cNvSpPr>
              <p:nvPr/>
            </p:nvSpPr>
            <p:spPr bwMode="auto">
              <a:xfrm>
                <a:off x="3340" y="1338"/>
                <a:ext cx="323" cy="476"/>
              </a:xfrm>
              <a:custGeom>
                <a:avLst/>
                <a:gdLst>
                  <a:gd name="T0" fmla="*/ 195 w 21600"/>
                  <a:gd name="T1" fmla="*/ 0 h 33846"/>
                  <a:gd name="T2" fmla="*/ 206 w 21600"/>
                  <a:gd name="T3" fmla="*/ 476 h 33846"/>
                  <a:gd name="T4" fmla="*/ 0 w 21600"/>
                  <a:gd name="T5" fmla="*/ 242 h 33846"/>
                  <a:gd name="T6" fmla="*/ 0 60000 65536"/>
                  <a:gd name="T7" fmla="*/ 0 60000 65536"/>
                  <a:gd name="T8" fmla="*/ 0 60000 65536"/>
                  <a:gd name="T9" fmla="*/ 0 w 21600"/>
                  <a:gd name="T10" fmla="*/ 0 h 33846"/>
                  <a:gd name="T11" fmla="*/ 21600 w 21600"/>
                  <a:gd name="T12" fmla="*/ 33846 h 33846"/>
                </a:gdLst>
                <a:ahLst/>
                <a:cxnLst>
                  <a:cxn ang="T6">
                    <a:pos x="T0" y="T1"/>
                  </a:cxn>
                  <a:cxn ang="T7">
                    <a:pos x="T2" y="T3"/>
                  </a:cxn>
                  <a:cxn ang="T8">
                    <a:pos x="T4" y="T5"/>
                  </a:cxn>
                </a:cxnLst>
                <a:rect l="T9" t="T10" r="T11" b="T12"/>
                <a:pathLst>
                  <a:path w="21600" h="33846" fill="none" extrusionOk="0">
                    <a:moveTo>
                      <a:pt x="13018" y="-1"/>
                    </a:moveTo>
                    <a:cubicBezTo>
                      <a:pt x="18422" y="4081"/>
                      <a:pt x="21600" y="10462"/>
                      <a:pt x="21600" y="17236"/>
                    </a:cubicBezTo>
                    <a:cubicBezTo>
                      <a:pt x="21600" y="23655"/>
                      <a:pt x="18744" y="29741"/>
                      <a:pt x="13808" y="33845"/>
                    </a:cubicBezTo>
                  </a:path>
                  <a:path w="21600" h="33846" stroke="0" extrusionOk="0">
                    <a:moveTo>
                      <a:pt x="13018" y="-1"/>
                    </a:moveTo>
                    <a:cubicBezTo>
                      <a:pt x="18422" y="4081"/>
                      <a:pt x="21600" y="10462"/>
                      <a:pt x="21600" y="17236"/>
                    </a:cubicBezTo>
                    <a:cubicBezTo>
                      <a:pt x="21600" y="23655"/>
                      <a:pt x="18744" y="29741"/>
                      <a:pt x="13808" y="33845"/>
                    </a:cubicBezTo>
                    <a:lnTo>
                      <a:pt x="0" y="17236"/>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5" name="Arc 159"/>
              <p:cNvSpPr>
                <a:spLocks/>
              </p:cNvSpPr>
              <p:nvPr/>
            </p:nvSpPr>
            <p:spPr bwMode="auto">
              <a:xfrm>
                <a:off x="3283" y="1356"/>
                <a:ext cx="155" cy="432"/>
              </a:xfrm>
              <a:custGeom>
                <a:avLst/>
                <a:gdLst>
                  <a:gd name="T0" fmla="*/ 105 w 21600"/>
                  <a:gd name="T1" fmla="*/ 0 h 30732"/>
                  <a:gd name="T2" fmla="*/ 11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6" name="Arc 160"/>
              <p:cNvSpPr>
                <a:spLocks/>
              </p:cNvSpPr>
              <p:nvPr/>
            </p:nvSpPr>
            <p:spPr bwMode="auto">
              <a:xfrm>
                <a:off x="3217" y="1356"/>
                <a:ext cx="87" cy="432"/>
              </a:xfrm>
              <a:custGeom>
                <a:avLst/>
                <a:gdLst>
                  <a:gd name="T0" fmla="*/ 59 w 21600"/>
                  <a:gd name="T1" fmla="*/ 0 h 30732"/>
                  <a:gd name="T2" fmla="*/ 63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sp>
            <p:nvSpPr>
              <p:cNvPr id="57" name="Arc 161"/>
              <p:cNvSpPr>
                <a:spLocks/>
              </p:cNvSpPr>
              <p:nvPr/>
            </p:nvSpPr>
            <p:spPr bwMode="auto">
              <a:xfrm>
                <a:off x="3134" y="1356"/>
                <a:ext cx="62" cy="432"/>
              </a:xfrm>
              <a:custGeom>
                <a:avLst/>
                <a:gdLst>
                  <a:gd name="T0" fmla="*/ 42 w 21600"/>
                  <a:gd name="T1" fmla="*/ 0 h 30732"/>
                  <a:gd name="T2" fmla="*/ 45 w 21600"/>
                  <a:gd name="T3" fmla="*/ 432 h 30732"/>
                  <a:gd name="T4" fmla="*/ 0 w 21600"/>
                  <a:gd name="T5" fmla="*/ 224 h 30732"/>
                  <a:gd name="T6" fmla="*/ 0 60000 65536"/>
                  <a:gd name="T7" fmla="*/ 0 60000 65536"/>
                  <a:gd name="T8" fmla="*/ 0 60000 65536"/>
                  <a:gd name="T9" fmla="*/ 0 w 21600"/>
                  <a:gd name="T10" fmla="*/ 0 h 30732"/>
                  <a:gd name="T11" fmla="*/ 21600 w 21600"/>
                  <a:gd name="T12" fmla="*/ 30732 h 30732"/>
                </a:gdLst>
                <a:ahLst/>
                <a:cxnLst>
                  <a:cxn ang="T6">
                    <a:pos x="T0" y="T1"/>
                  </a:cxn>
                  <a:cxn ang="T7">
                    <a:pos x="T2" y="T3"/>
                  </a:cxn>
                  <a:cxn ang="T8">
                    <a:pos x="T4" y="T5"/>
                  </a:cxn>
                </a:cxnLst>
                <a:rect l="T9" t="T10" r="T11" b="T12"/>
                <a:pathLst>
                  <a:path w="21600" h="30732" fill="none" extrusionOk="0">
                    <a:moveTo>
                      <a:pt x="14566" y="0"/>
                    </a:moveTo>
                    <a:cubicBezTo>
                      <a:pt x="19047" y="4092"/>
                      <a:pt x="21600" y="9880"/>
                      <a:pt x="21600" y="15949"/>
                    </a:cubicBezTo>
                    <a:cubicBezTo>
                      <a:pt x="21600" y="21441"/>
                      <a:pt x="19507" y="26727"/>
                      <a:pt x="15748" y="30731"/>
                    </a:cubicBezTo>
                  </a:path>
                  <a:path w="21600" h="30732" stroke="0" extrusionOk="0">
                    <a:moveTo>
                      <a:pt x="14566" y="0"/>
                    </a:moveTo>
                    <a:cubicBezTo>
                      <a:pt x="19047" y="4092"/>
                      <a:pt x="21600" y="9880"/>
                      <a:pt x="21600" y="15949"/>
                    </a:cubicBezTo>
                    <a:cubicBezTo>
                      <a:pt x="21600" y="21441"/>
                      <a:pt x="19507" y="26727"/>
                      <a:pt x="15748" y="30731"/>
                    </a:cubicBezTo>
                    <a:lnTo>
                      <a:pt x="0" y="15949"/>
                    </a:lnTo>
                    <a:close/>
                  </a:path>
                </a:pathLst>
              </a:custGeom>
              <a:noFill/>
              <a:ln w="9525">
                <a:solidFill>
                  <a:schemeClr val="accent1"/>
                </a:solidFill>
                <a:round/>
                <a:headEnd type="triangle" w="med" len="med"/>
                <a:tailEnd/>
              </a:ln>
            </p:spPr>
            <p:txBody>
              <a:bodyPr wrap="none" anchor="ctr">
                <a:prstTxWarp prst="textNoShape">
                  <a:avLst/>
                </a:prstTxWarp>
              </a:bodyPr>
              <a:lstStyle/>
              <a:p>
                <a:endParaRPr lang="en-US"/>
              </a:p>
            </p:txBody>
          </p:sp>
        </p:grpSp>
        <p:sp>
          <p:nvSpPr>
            <p:cNvPr id="25" name="Oval 135"/>
            <p:cNvSpPr>
              <a:spLocks noChangeArrowheads="1"/>
            </p:cNvSpPr>
            <p:nvPr/>
          </p:nvSpPr>
          <p:spPr bwMode="auto">
            <a:xfrm>
              <a:off x="6600349" y="3306263"/>
              <a:ext cx="55060" cy="50672"/>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26" name="Oval 134"/>
            <p:cNvSpPr>
              <a:spLocks noChangeArrowheads="1"/>
            </p:cNvSpPr>
            <p:nvPr/>
          </p:nvSpPr>
          <p:spPr bwMode="auto">
            <a:xfrm>
              <a:off x="7839199" y="3306263"/>
              <a:ext cx="55060" cy="50672"/>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27" name="Rectangle 163"/>
            <p:cNvSpPr>
              <a:spLocks noChangeArrowheads="1"/>
            </p:cNvSpPr>
            <p:nvPr/>
          </p:nvSpPr>
          <p:spPr bwMode="auto">
            <a:xfrm>
              <a:off x="7943584" y="3914331"/>
              <a:ext cx="338390" cy="207002"/>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coil</a:t>
              </a:r>
              <a:endParaRPr sz="1400" noProof="1">
                <a:latin typeface="Comic Sans MS" pitchFamily="-110" charset="0"/>
              </a:endParaRPr>
            </a:p>
          </p:txBody>
        </p:sp>
        <p:sp>
          <p:nvSpPr>
            <p:cNvPr id="28" name="Line 164"/>
            <p:cNvSpPr>
              <a:spLocks noChangeShapeType="1"/>
            </p:cNvSpPr>
            <p:nvPr/>
          </p:nvSpPr>
          <p:spPr bwMode="auto">
            <a:xfrm flipH="1" flipV="1">
              <a:off x="7943584" y="3875518"/>
              <a:ext cx="88325" cy="111048"/>
            </a:xfrm>
            <a:prstGeom prst="line">
              <a:avLst/>
            </a:prstGeom>
            <a:noFill/>
            <a:ln w="9525">
              <a:solidFill>
                <a:schemeClr val="tx1"/>
              </a:solidFill>
              <a:round/>
              <a:headEnd/>
              <a:tailEnd/>
            </a:ln>
          </p:spPr>
          <p:txBody>
            <a:bodyPr>
              <a:prstTxWarp prst="textNoShape">
                <a:avLst/>
              </a:prstTxWarp>
            </a:bodyPr>
            <a:lstStyle/>
            <a:p>
              <a:endParaRPr lang="en-US"/>
            </a:p>
          </p:txBody>
        </p:sp>
        <p:sp>
          <p:nvSpPr>
            <p:cNvPr id="29" name="Rectangle 165"/>
            <p:cNvSpPr>
              <a:spLocks noChangeArrowheads="1"/>
            </p:cNvSpPr>
            <p:nvPr/>
          </p:nvSpPr>
          <p:spPr bwMode="auto">
            <a:xfrm>
              <a:off x="8520567" y="2934307"/>
              <a:ext cx="443921" cy="207002"/>
            </a:xfrm>
            <a:prstGeom prst="rect">
              <a:avLst/>
            </a:prstGeom>
            <a:noFill/>
            <a:ln w="9525">
              <a:noFill/>
              <a:miter lim="800000"/>
              <a:headEnd/>
              <a:tailEnd/>
            </a:ln>
          </p:spPr>
          <p:txBody>
            <a:bodyPr wrap="none">
              <a:prstTxWarp prst="textNoShape">
                <a:avLst/>
              </a:prstTxWarp>
              <a:spAutoFit/>
            </a:bodyPr>
            <a:lstStyle/>
            <a:p>
              <a:r>
                <a:rPr lang="en-US" sz="1400" dirty="0">
                  <a:solidFill>
                    <a:srgbClr val="FF0000"/>
                  </a:solidFill>
                  <a:latin typeface="Comic Sans MS" pitchFamily="-110" charset="0"/>
                </a:rPr>
                <a:t>beam</a:t>
              </a:r>
              <a:endParaRPr sz="1400" noProof="1">
                <a:solidFill>
                  <a:srgbClr val="FF0000"/>
                </a:solidFill>
                <a:latin typeface="Comic Sans MS" pitchFamily="-110" charset="0"/>
              </a:endParaRPr>
            </a:p>
          </p:txBody>
        </p:sp>
        <p:sp>
          <p:nvSpPr>
            <p:cNvPr id="30" name="Line 166"/>
            <p:cNvSpPr>
              <a:spLocks noChangeShapeType="1"/>
            </p:cNvSpPr>
            <p:nvPr/>
          </p:nvSpPr>
          <p:spPr bwMode="auto">
            <a:xfrm flipV="1">
              <a:off x="7866729" y="3141308"/>
              <a:ext cx="726104" cy="190830"/>
            </a:xfrm>
            <a:prstGeom prst="line">
              <a:avLst/>
            </a:prstGeom>
            <a:noFill/>
            <a:ln w="9525">
              <a:solidFill>
                <a:srgbClr val="FF0000"/>
              </a:solidFill>
              <a:round/>
              <a:headEnd/>
              <a:tailEnd/>
            </a:ln>
          </p:spPr>
          <p:txBody>
            <a:bodyPr>
              <a:prstTxWarp prst="textNoShape">
                <a:avLst/>
              </a:prstTxWarp>
            </a:bodyPr>
            <a:lstStyle/>
            <a:p>
              <a:endParaRPr lang="en-US"/>
            </a:p>
          </p:txBody>
        </p:sp>
        <p:sp>
          <p:nvSpPr>
            <p:cNvPr id="31" name="Rectangle 167"/>
            <p:cNvSpPr>
              <a:spLocks noChangeArrowheads="1"/>
            </p:cNvSpPr>
            <p:nvPr/>
          </p:nvSpPr>
          <p:spPr bwMode="auto">
            <a:xfrm>
              <a:off x="5136670" y="2728383"/>
              <a:ext cx="822459" cy="504567"/>
            </a:xfrm>
            <a:prstGeom prst="rect">
              <a:avLst/>
            </a:prstGeom>
            <a:noFill/>
            <a:ln w="9525">
              <a:noFill/>
              <a:miter lim="800000"/>
              <a:headEnd/>
              <a:tailEnd/>
            </a:ln>
          </p:spPr>
          <p:txBody>
            <a:bodyPr wrap="square">
              <a:prstTxWarp prst="textNoShape">
                <a:avLst/>
              </a:prstTxWarp>
              <a:spAutoFit/>
            </a:bodyPr>
            <a:lstStyle/>
            <a:p>
              <a:pPr algn="ctr"/>
              <a:r>
                <a:rPr lang="en-US" sz="1400" dirty="0">
                  <a:latin typeface="Comic Sans MS" pitchFamily="-110" charset="0"/>
                </a:rPr>
                <a:t>vacuum pipe</a:t>
              </a:r>
              <a:endParaRPr sz="1400" noProof="1">
                <a:latin typeface="Comic Sans MS" pitchFamily="-110" charset="0"/>
              </a:endParaRPr>
            </a:p>
          </p:txBody>
        </p:sp>
        <p:sp>
          <p:nvSpPr>
            <p:cNvPr id="32" name="Line 169"/>
            <p:cNvSpPr>
              <a:spLocks noChangeShapeType="1"/>
            </p:cNvSpPr>
            <p:nvPr/>
          </p:nvSpPr>
          <p:spPr bwMode="auto">
            <a:xfrm>
              <a:off x="5837538" y="3099261"/>
              <a:ext cx="625161" cy="156329"/>
            </a:xfrm>
            <a:prstGeom prst="line">
              <a:avLst/>
            </a:prstGeom>
            <a:noFill/>
            <a:ln w="9525">
              <a:solidFill>
                <a:schemeClr val="tx1"/>
              </a:solidFill>
              <a:round/>
              <a:headEnd/>
              <a:tailEnd/>
            </a:ln>
          </p:spPr>
          <p:txBody>
            <a:bodyPr>
              <a:prstTxWarp prst="textNoShape">
                <a:avLst/>
              </a:prstTxWarp>
            </a:bodyPr>
            <a:lstStyle/>
            <a:p>
              <a:endParaRPr lang="en-US"/>
            </a:p>
          </p:txBody>
        </p:sp>
        <p:sp>
          <p:nvSpPr>
            <p:cNvPr id="33" name="Rectangle 170"/>
            <p:cNvSpPr>
              <a:spLocks noChangeArrowheads="1"/>
            </p:cNvSpPr>
            <p:nvPr/>
          </p:nvSpPr>
          <p:spPr bwMode="auto">
            <a:xfrm>
              <a:off x="6686380" y="3892768"/>
              <a:ext cx="676779" cy="207002"/>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iron yoke</a:t>
              </a:r>
              <a:endParaRPr sz="1400" noProof="1">
                <a:latin typeface="Comic Sans MS" pitchFamily="-110" charset="0"/>
              </a:endParaRPr>
            </a:p>
          </p:txBody>
        </p:sp>
        <p:sp>
          <p:nvSpPr>
            <p:cNvPr id="34" name="Rectangle 174"/>
            <p:cNvSpPr>
              <a:spLocks noChangeArrowheads="1"/>
            </p:cNvSpPr>
            <p:nvPr/>
          </p:nvSpPr>
          <p:spPr bwMode="auto">
            <a:xfrm>
              <a:off x="7884368" y="3356992"/>
              <a:ext cx="403209"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9999"/>
                  </a:solidFill>
                  <a:latin typeface="Times New Roman"/>
                  <a:cs typeface="Times New Roman"/>
                </a:rPr>
                <a:t>B</a:t>
              </a:r>
              <a:r>
                <a:rPr lang="en-US" sz="1600" i="1" baseline="-25000" dirty="0">
                  <a:solidFill>
                    <a:srgbClr val="009999"/>
                  </a:solidFill>
                  <a:latin typeface="Times New Roman"/>
                  <a:cs typeface="Times New Roman"/>
                </a:rPr>
                <a:t>f</a:t>
              </a:r>
              <a:endParaRPr sz="1600" i="1" baseline="-25000" noProof="1">
                <a:solidFill>
                  <a:srgbClr val="009999"/>
                </a:solidFill>
                <a:latin typeface="Times New Roman"/>
                <a:cs typeface="Times New Roman"/>
              </a:endParaRPr>
            </a:p>
          </p:txBody>
        </p:sp>
        <p:sp>
          <p:nvSpPr>
            <p:cNvPr id="35" name="Line 175"/>
            <p:cNvSpPr>
              <a:spLocks noChangeShapeType="1"/>
            </p:cNvSpPr>
            <p:nvPr/>
          </p:nvSpPr>
          <p:spPr bwMode="auto">
            <a:xfrm flipH="1" flipV="1">
              <a:off x="7875906" y="3406529"/>
              <a:ext cx="108973" cy="112126"/>
            </a:xfrm>
            <a:prstGeom prst="line">
              <a:avLst/>
            </a:prstGeom>
            <a:noFill/>
            <a:ln w="9525">
              <a:solidFill>
                <a:schemeClr val="accent1"/>
              </a:solidFill>
              <a:round/>
              <a:headEnd/>
              <a:tailEnd/>
            </a:ln>
          </p:spPr>
          <p:txBody>
            <a:bodyPr>
              <a:prstTxWarp prst="textNoShape">
                <a:avLst/>
              </a:prstTxWarp>
            </a:bodyPr>
            <a:lstStyle/>
            <a:p>
              <a:endParaRPr lang="en-US"/>
            </a:p>
          </p:txBody>
        </p:sp>
        <p:sp>
          <p:nvSpPr>
            <p:cNvPr id="36" name="Oval 187"/>
            <p:cNvSpPr>
              <a:spLocks noChangeArrowheads="1"/>
            </p:cNvSpPr>
            <p:nvPr/>
          </p:nvSpPr>
          <p:spPr bwMode="auto">
            <a:xfrm>
              <a:off x="6639350" y="4659321"/>
              <a:ext cx="1211320" cy="1138509"/>
            </a:xfrm>
            <a:prstGeom prst="ellipse">
              <a:avLst/>
            </a:prstGeom>
            <a:noFill/>
            <a:ln w="28575">
              <a:solidFill>
                <a:srgbClr val="FF0000"/>
              </a:solidFill>
              <a:round/>
              <a:headEnd/>
              <a:tailEnd/>
            </a:ln>
          </p:spPr>
          <p:txBody>
            <a:bodyPr wrap="none" anchor="ctr">
              <a:prstTxWarp prst="textNoShape">
                <a:avLst/>
              </a:prstTxWarp>
            </a:bodyPr>
            <a:lstStyle/>
            <a:p>
              <a:endParaRPr lang="en-US"/>
            </a:p>
          </p:txBody>
        </p:sp>
        <p:sp>
          <p:nvSpPr>
            <p:cNvPr id="37" name="Line 189"/>
            <p:cNvSpPr>
              <a:spLocks noChangeShapeType="1"/>
            </p:cNvSpPr>
            <p:nvPr/>
          </p:nvSpPr>
          <p:spPr bwMode="auto">
            <a:xfrm>
              <a:off x="7271393" y="4659321"/>
              <a:ext cx="422127" cy="0"/>
            </a:xfrm>
            <a:prstGeom prst="line">
              <a:avLst/>
            </a:prstGeom>
            <a:noFill/>
            <a:ln w="9525">
              <a:solidFill>
                <a:srgbClr val="3333FF"/>
              </a:solidFill>
              <a:round/>
              <a:headEnd/>
              <a:tailEnd type="triangle" w="med" len="med"/>
            </a:ln>
          </p:spPr>
          <p:txBody>
            <a:bodyPr>
              <a:prstTxWarp prst="textNoShape">
                <a:avLst/>
              </a:prstTxWarp>
            </a:bodyPr>
            <a:lstStyle/>
            <a:p>
              <a:endParaRPr lang="en-US"/>
            </a:p>
          </p:txBody>
        </p:sp>
        <p:sp>
          <p:nvSpPr>
            <p:cNvPr id="38" name="Oval 190"/>
            <p:cNvSpPr>
              <a:spLocks noChangeArrowheads="1"/>
            </p:cNvSpPr>
            <p:nvPr/>
          </p:nvSpPr>
          <p:spPr bwMode="auto">
            <a:xfrm>
              <a:off x="6797647" y="4808104"/>
              <a:ext cx="895872" cy="842023"/>
            </a:xfrm>
            <a:prstGeom prst="ellipse">
              <a:avLst/>
            </a:prstGeom>
            <a:noFill/>
            <a:ln w="12700">
              <a:solidFill>
                <a:schemeClr val="tx1"/>
              </a:solidFill>
              <a:prstDash val="lgDash"/>
              <a:round/>
              <a:headEnd/>
              <a:tailEnd/>
            </a:ln>
          </p:spPr>
          <p:txBody>
            <a:bodyPr wrap="none" anchor="ctr">
              <a:prstTxWarp prst="textNoShape">
                <a:avLst/>
              </a:prstTxWarp>
            </a:bodyPr>
            <a:lstStyle/>
            <a:p>
              <a:endParaRPr lang="en-US"/>
            </a:p>
          </p:txBody>
        </p:sp>
        <p:sp>
          <p:nvSpPr>
            <p:cNvPr id="39" name="Line 192"/>
            <p:cNvSpPr>
              <a:spLocks noChangeShapeType="1"/>
            </p:cNvSpPr>
            <p:nvPr/>
          </p:nvSpPr>
          <p:spPr bwMode="auto">
            <a:xfrm flipH="1">
              <a:off x="6077279" y="6452258"/>
              <a:ext cx="2270078" cy="1078"/>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sp>
          <p:nvSpPr>
            <p:cNvPr id="40" name="Freeform 193"/>
            <p:cNvSpPr>
              <a:spLocks/>
            </p:cNvSpPr>
            <p:nvPr/>
          </p:nvSpPr>
          <p:spPr bwMode="auto">
            <a:xfrm>
              <a:off x="6335372" y="6095396"/>
              <a:ext cx="915373" cy="356862"/>
            </a:xfrm>
            <a:custGeom>
              <a:avLst/>
              <a:gdLst>
                <a:gd name="T0" fmla="*/ 0 w 798"/>
                <a:gd name="T1" fmla="*/ 331 h 331"/>
                <a:gd name="T2" fmla="*/ 135 w 798"/>
                <a:gd name="T3" fmla="*/ 307 h 331"/>
                <a:gd name="T4" fmla="*/ 207 w 798"/>
                <a:gd name="T5" fmla="*/ 265 h 331"/>
                <a:gd name="T6" fmla="*/ 264 w 798"/>
                <a:gd name="T7" fmla="*/ 199 h 331"/>
                <a:gd name="T8" fmla="*/ 378 w 798"/>
                <a:gd name="T9" fmla="*/ 46 h 331"/>
                <a:gd name="T10" fmla="*/ 558 w 798"/>
                <a:gd name="T11" fmla="*/ 7 h 331"/>
                <a:gd name="T12" fmla="*/ 798 w 798"/>
                <a:gd name="T13" fmla="*/ 5 h 331"/>
                <a:gd name="T14" fmla="*/ 0 60000 65536"/>
                <a:gd name="T15" fmla="*/ 0 60000 65536"/>
                <a:gd name="T16" fmla="*/ 0 60000 65536"/>
                <a:gd name="T17" fmla="*/ 0 60000 65536"/>
                <a:gd name="T18" fmla="*/ 0 60000 65536"/>
                <a:gd name="T19" fmla="*/ 0 60000 65536"/>
                <a:gd name="T20" fmla="*/ 0 60000 65536"/>
                <a:gd name="T21" fmla="*/ 0 w 798"/>
                <a:gd name="T22" fmla="*/ 0 h 331"/>
                <a:gd name="T23" fmla="*/ 798 w 798"/>
                <a:gd name="T24" fmla="*/ 331 h 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8" h="331">
                  <a:moveTo>
                    <a:pt x="0" y="331"/>
                  </a:moveTo>
                  <a:cubicBezTo>
                    <a:pt x="22" y="327"/>
                    <a:pt x="101" y="318"/>
                    <a:pt x="135" y="307"/>
                  </a:cubicBezTo>
                  <a:cubicBezTo>
                    <a:pt x="169" y="296"/>
                    <a:pt x="186" y="283"/>
                    <a:pt x="207" y="265"/>
                  </a:cubicBezTo>
                  <a:cubicBezTo>
                    <a:pt x="228" y="247"/>
                    <a:pt x="236" y="235"/>
                    <a:pt x="264" y="199"/>
                  </a:cubicBezTo>
                  <a:cubicBezTo>
                    <a:pt x="291" y="139"/>
                    <a:pt x="330" y="85"/>
                    <a:pt x="378" y="46"/>
                  </a:cubicBezTo>
                  <a:cubicBezTo>
                    <a:pt x="426" y="7"/>
                    <a:pt x="488" y="14"/>
                    <a:pt x="558" y="7"/>
                  </a:cubicBezTo>
                  <a:cubicBezTo>
                    <a:pt x="628" y="0"/>
                    <a:pt x="748" y="6"/>
                    <a:pt x="798" y="5"/>
                  </a:cubicBezTo>
                </a:path>
              </a:pathLst>
            </a:custGeom>
            <a:noFill/>
            <a:ln w="9525">
              <a:solidFill>
                <a:srgbClr val="009999"/>
              </a:solidFill>
              <a:round/>
              <a:headEnd/>
              <a:tailEnd/>
            </a:ln>
          </p:spPr>
          <p:txBody>
            <a:bodyPr>
              <a:prstTxWarp prst="textNoShape">
                <a:avLst/>
              </a:prstTxWarp>
            </a:bodyPr>
            <a:lstStyle/>
            <a:p>
              <a:endParaRPr lang="en-US"/>
            </a:p>
          </p:txBody>
        </p:sp>
        <p:sp>
          <p:nvSpPr>
            <p:cNvPr id="41" name="Line 195"/>
            <p:cNvSpPr>
              <a:spLocks noChangeShapeType="1"/>
            </p:cNvSpPr>
            <p:nvPr/>
          </p:nvSpPr>
          <p:spPr bwMode="auto">
            <a:xfrm>
              <a:off x="7245010" y="5968176"/>
              <a:ext cx="0" cy="485160"/>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sp>
          <p:nvSpPr>
            <p:cNvPr id="42" name="Line 197"/>
            <p:cNvSpPr>
              <a:spLocks noChangeShapeType="1"/>
            </p:cNvSpPr>
            <p:nvPr/>
          </p:nvSpPr>
          <p:spPr bwMode="auto">
            <a:xfrm>
              <a:off x="6630173" y="5233966"/>
              <a:ext cx="0" cy="1083525"/>
            </a:xfrm>
            <a:prstGeom prst="line">
              <a:avLst/>
            </a:prstGeom>
            <a:noFill/>
            <a:ln w="9525">
              <a:solidFill>
                <a:srgbClr val="C0C0C0"/>
              </a:solidFill>
              <a:round/>
              <a:headEnd/>
              <a:tailEnd/>
            </a:ln>
          </p:spPr>
          <p:txBody>
            <a:bodyPr>
              <a:prstTxWarp prst="textNoShape">
                <a:avLst/>
              </a:prstTxWarp>
            </a:bodyPr>
            <a:lstStyle/>
            <a:p>
              <a:endParaRPr lang="en-US"/>
            </a:p>
          </p:txBody>
        </p:sp>
        <p:sp>
          <p:nvSpPr>
            <p:cNvPr id="43" name="Rectangle 171"/>
            <p:cNvSpPr>
              <a:spLocks noChangeArrowheads="1"/>
            </p:cNvSpPr>
            <p:nvPr/>
          </p:nvSpPr>
          <p:spPr bwMode="auto">
            <a:xfrm>
              <a:off x="7236296" y="5805264"/>
              <a:ext cx="387746"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9999"/>
                  </a:solidFill>
                  <a:latin typeface="Times New Roman"/>
                  <a:cs typeface="Times New Roman"/>
                </a:rPr>
                <a:t>B</a:t>
              </a:r>
              <a:endParaRPr sz="1600" i="1" noProof="1">
                <a:solidFill>
                  <a:srgbClr val="009999"/>
                </a:solidFill>
                <a:latin typeface="Times New Roman"/>
                <a:cs typeface="Times New Roman"/>
              </a:endParaRPr>
            </a:p>
          </p:txBody>
        </p:sp>
        <p:sp>
          <p:nvSpPr>
            <p:cNvPr id="44" name="Freeform 198"/>
            <p:cNvSpPr>
              <a:spLocks/>
            </p:cNvSpPr>
            <p:nvPr/>
          </p:nvSpPr>
          <p:spPr bwMode="auto">
            <a:xfrm flipH="1">
              <a:off x="7226656" y="6095396"/>
              <a:ext cx="915373" cy="356862"/>
            </a:xfrm>
            <a:custGeom>
              <a:avLst/>
              <a:gdLst>
                <a:gd name="T0" fmla="*/ 0 w 798"/>
                <a:gd name="T1" fmla="*/ 331 h 331"/>
                <a:gd name="T2" fmla="*/ 135 w 798"/>
                <a:gd name="T3" fmla="*/ 307 h 331"/>
                <a:gd name="T4" fmla="*/ 207 w 798"/>
                <a:gd name="T5" fmla="*/ 265 h 331"/>
                <a:gd name="T6" fmla="*/ 264 w 798"/>
                <a:gd name="T7" fmla="*/ 199 h 331"/>
                <a:gd name="T8" fmla="*/ 378 w 798"/>
                <a:gd name="T9" fmla="*/ 46 h 331"/>
                <a:gd name="T10" fmla="*/ 558 w 798"/>
                <a:gd name="T11" fmla="*/ 7 h 331"/>
                <a:gd name="T12" fmla="*/ 798 w 798"/>
                <a:gd name="T13" fmla="*/ 5 h 331"/>
                <a:gd name="T14" fmla="*/ 0 60000 65536"/>
                <a:gd name="T15" fmla="*/ 0 60000 65536"/>
                <a:gd name="T16" fmla="*/ 0 60000 65536"/>
                <a:gd name="T17" fmla="*/ 0 60000 65536"/>
                <a:gd name="T18" fmla="*/ 0 60000 65536"/>
                <a:gd name="T19" fmla="*/ 0 60000 65536"/>
                <a:gd name="T20" fmla="*/ 0 60000 65536"/>
                <a:gd name="T21" fmla="*/ 0 w 798"/>
                <a:gd name="T22" fmla="*/ 0 h 331"/>
                <a:gd name="T23" fmla="*/ 798 w 798"/>
                <a:gd name="T24" fmla="*/ 331 h 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8" h="331">
                  <a:moveTo>
                    <a:pt x="0" y="331"/>
                  </a:moveTo>
                  <a:cubicBezTo>
                    <a:pt x="22" y="327"/>
                    <a:pt x="101" y="318"/>
                    <a:pt x="135" y="307"/>
                  </a:cubicBezTo>
                  <a:cubicBezTo>
                    <a:pt x="169" y="296"/>
                    <a:pt x="186" y="283"/>
                    <a:pt x="207" y="265"/>
                  </a:cubicBezTo>
                  <a:cubicBezTo>
                    <a:pt x="228" y="247"/>
                    <a:pt x="236" y="235"/>
                    <a:pt x="264" y="199"/>
                  </a:cubicBezTo>
                  <a:cubicBezTo>
                    <a:pt x="291" y="139"/>
                    <a:pt x="330" y="85"/>
                    <a:pt x="378" y="46"/>
                  </a:cubicBezTo>
                  <a:cubicBezTo>
                    <a:pt x="426" y="7"/>
                    <a:pt x="488" y="14"/>
                    <a:pt x="558" y="7"/>
                  </a:cubicBezTo>
                  <a:cubicBezTo>
                    <a:pt x="628" y="0"/>
                    <a:pt x="748" y="6"/>
                    <a:pt x="798" y="5"/>
                  </a:cubicBezTo>
                </a:path>
              </a:pathLst>
            </a:custGeom>
            <a:noFill/>
            <a:ln w="9525">
              <a:solidFill>
                <a:srgbClr val="009999"/>
              </a:solidFill>
              <a:round/>
              <a:headEnd/>
              <a:tailEnd/>
            </a:ln>
          </p:spPr>
          <p:txBody>
            <a:bodyPr>
              <a:prstTxWarp prst="textNoShape">
                <a:avLst/>
              </a:prstTxWarp>
            </a:bodyPr>
            <a:lstStyle/>
            <a:p>
              <a:endParaRPr lang="en-US"/>
            </a:p>
          </p:txBody>
        </p:sp>
        <p:sp>
          <p:nvSpPr>
            <p:cNvPr id="45" name="Rectangle 199"/>
            <p:cNvSpPr>
              <a:spLocks noChangeArrowheads="1"/>
            </p:cNvSpPr>
            <p:nvPr/>
          </p:nvSpPr>
          <p:spPr bwMode="auto">
            <a:xfrm>
              <a:off x="6257371" y="6074911"/>
              <a:ext cx="403209" cy="338554"/>
            </a:xfrm>
            <a:prstGeom prst="rect">
              <a:avLst/>
            </a:prstGeom>
            <a:noFill/>
            <a:ln w="9525">
              <a:noFill/>
              <a:miter lim="800000"/>
              <a:headEnd/>
              <a:tailEnd/>
            </a:ln>
          </p:spPr>
          <p:txBody>
            <a:bodyPr wrap="none">
              <a:prstTxWarp prst="textNoShape">
                <a:avLst/>
              </a:prstTxWarp>
              <a:spAutoFit/>
            </a:bodyPr>
            <a:lstStyle/>
            <a:p>
              <a:r>
                <a:rPr lang="en-US" sz="1600" i="1" dirty="0">
                  <a:solidFill>
                    <a:srgbClr val="009999"/>
                  </a:solidFill>
                  <a:latin typeface="Times New Roman"/>
                  <a:cs typeface="Times New Roman"/>
                </a:rPr>
                <a:t>B</a:t>
              </a:r>
              <a:r>
                <a:rPr lang="en-US" sz="1600" i="1" baseline="-25000" dirty="0">
                  <a:solidFill>
                    <a:srgbClr val="009999"/>
                  </a:solidFill>
                  <a:latin typeface="Times New Roman"/>
                  <a:cs typeface="Times New Roman"/>
                </a:rPr>
                <a:t>f</a:t>
              </a:r>
              <a:endParaRPr sz="1600" i="1" baseline="-25000" noProof="1">
                <a:solidFill>
                  <a:srgbClr val="009999"/>
                </a:solidFill>
                <a:latin typeface="Times New Roman"/>
                <a:cs typeface="Times New Roman"/>
              </a:endParaRPr>
            </a:p>
          </p:txBody>
        </p:sp>
        <p:grpSp>
          <p:nvGrpSpPr>
            <p:cNvPr id="46" name="Group 200"/>
            <p:cNvGrpSpPr>
              <a:grpSpLocks/>
            </p:cNvGrpSpPr>
            <p:nvPr/>
          </p:nvGrpSpPr>
          <p:grpSpPr bwMode="auto">
            <a:xfrm>
              <a:off x="7668276" y="4458784"/>
              <a:ext cx="220240" cy="338533"/>
              <a:chOff x="3373" y="2377"/>
              <a:chExt cx="192" cy="314"/>
            </a:xfrm>
          </p:grpSpPr>
          <p:sp>
            <p:nvSpPr>
              <p:cNvPr id="52" name="Rectangle 201"/>
              <p:cNvSpPr>
                <a:spLocks noChangeArrowheads="1"/>
              </p:cNvSpPr>
              <p:nvPr/>
            </p:nvSpPr>
            <p:spPr bwMode="auto">
              <a:xfrm>
                <a:off x="3373" y="2377"/>
                <a:ext cx="192" cy="314"/>
              </a:xfrm>
              <a:prstGeom prst="rect">
                <a:avLst/>
              </a:prstGeom>
              <a:noFill/>
              <a:ln w="9525">
                <a:noFill/>
                <a:miter lim="800000"/>
                <a:headEnd/>
                <a:tailEnd/>
              </a:ln>
            </p:spPr>
            <p:txBody>
              <a:bodyPr>
                <a:prstTxWarp prst="textNoShape">
                  <a:avLst/>
                </a:prstTxWarp>
                <a:spAutoFit/>
              </a:bodyPr>
              <a:lstStyle/>
              <a:p>
                <a:r>
                  <a:rPr lang="en-US" sz="1600" i="1" dirty="0">
                    <a:solidFill>
                      <a:srgbClr val="0000FF"/>
                    </a:solidFill>
                    <a:latin typeface="Times New Roman"/>
                    <a:cs typeface="Times New Roman"/>
                  </a:rPr>
                  <a:t>E</a:t>
                </a:r>
                <a:endParaRPr sz="1600" i="1" noProof="1">
                  <a:solidFill>
                    <a:srgbClr val="0000FF"/>
                  </a:solidFill>
                  <a:latin typeface="Times New Roman"/>
                  <a:cs typeface="Times New Roman"/>
                </a:endParaRPr>
              </a:p>
            </p:txBody>
          </p:sp>
          <p:sp>
            <p:nvSpPr>
              <p:cNvPr id="53" name="Line 202"/>
              <p:cNvSpPr>
                <a:spLocks noChangeShapeType="1"/>
              </p:cNvSpPr>
              <p:nvPr/>
            </p:nvSpPr>
            <p:spPr bwMode="auto">
              <a:xfrm>
                <a:off x="3465" y="2424"/>
                <a:ext cx="96" cy="0"/>
              </a:xfrm>
              <a:prstGeom prst="line">
                <a:avLst/>
              </a:prstGeom>
              <a:noFill/>
              <a:ln w="12700">
                <a:solidFill>
                  <a:schemeClr val="accent2"/>
                </a:solidFill>
                <a:round/>
                <a:headEnd/>
                <a:tailEnd type="stealth" w="sm" len="sm"/>
              </a:ln>
            </p:spPr>
            <p:txBody>
              <a:bodyPr>
                <a:prstTxWarp prst="textNoShape">
                  <a:avLst/>
                </a:prstTxWarp>
              </a:bodyPr>
              <a:lstStyle/>
              <a:p>
                <a:endParaRPr lang="en-US"/>
              </a:p>
            </p:txBody>
          </p:sp>
        </p:grpSp>
        <p:sp>
          <p:nvSpPr>
            <p:cNvPr id="47" name="Line 212"/>
            <p:cNvSpPr>
              <a:spLocks noChangeShapeType="1"/>
            </p:cNvSpPr>
            <p:nvPr/>
          </p:nvSpPr>
          <p:spPr bwMode="auto">
            <a:xfrm flipV="1">
              <a:off x="7245010" y="4823197"/>
              <a:ext cx="448510" cy="410769"/>
            </a:xfrm>
            <a:prstGeom prst="line">
              <a:avLst/>
            </a:prstGeom>
            <a:noFill/>
            <a:ln w="9525">
              <a:solidFill>
                <a:schemeClr val="tx1"/>
              </a:solidFill>
              <a:round/>
              <a:headEnd/>
              <a:tailEnd/>
            </a:ln>
          </p:spPr>
          <p:txBody>
            <a:bodyPr>
              <a:prstTxWarp prst="textNoShape">
                <a:avLst/>
              </a:prstTxWarp>
            </a:bodyPr>
            <a:lstStyle/>
            <a:p>
              <a:endParaRPr lang="en-US"/>
            </a:p>
          </p:txBody>
        </p:sp>
        <p:sp>
          <p:nvSpPr>
            <p:cNvPr id="48" name="Rectangle 214"/>
            <p:cNvSpPr>
              <a:spLocks noChangeArrowheads="1"/>
            </p:cNvSpPr>
            <p:nvPr/>
          </p:nvSpPr>
          <p:spPr bwMode="auto">
            <a:xfrm>
              <a:off x="7381948" y="4941168"/>
              <a:ext cx="358404" cy="307777"/>
            </a:xfrm>
            <a:prstGeom prst="rect">
              <a:avLst/>
            </a:prstGeom>
            <a:noFill/>
            <a:ln w="9525">
              <a:noFill/>
              <a:miter lim="800000"/>
              <a:headEnd/>
              <a:tailEnd/>
            </a:ln>
          </p:spPr>
          <p:txBody>
            <a:bodyPr wrap="none">
              <a:prstTxWarp prst="textNoShape">
                <a:avLst/>
              </a:prstTxWarp>
              <a:spAutoFit/>
            </a:bodyPr>
            <a:lstStyle/>
            <a:p>
              <a:r>
                <a:rPr lang="en-US" sz="1400" i="1" dirty="0">
                  <a:latin typeface="Times New Roman"/>
                  <a:cs typeface="Times New Roman"/>
                </a:rPr>
                <a:t>R</a:t>
              </a:r>
              <a:endParaRPr sz="1400" i="1" noProof="1">
                <a:latin typeface="Times New Roman"/>
                <a:cs typeface="Times New Roman"/>
              </a:endParaRPr>
            </a:p>
          </p:txBody>
        </p:sp>
        <p:sp>
          <p:nvSpPr>
            <p:cNvPr id="49" name="Line 215"/>
            <p:cNvSpPr>
              <a:spLocks noChangeShapeType="1"/>
            </p:cNvSpPr>
            <p:nvPr/>
          </p:nvSpPr>
          <p:spPr bwMode="auto">
            <a:xfrm>
              <a:off x="6639350" y="6317491"/>
              <a:ext cx="595336" cy="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50" name="Rectangle 216"/>
            <p:cNvSpPr>
              <a:spLocks noChangeArrowheads="1"/>
            </p:cNvSpPr>
            <p:nvPr/>
          </p:nvSpPr>
          <p:spPr bwMode="auto">
            <a:xfrm>
              <a:off x="8459771" y="4602180"/>
              <a:ext cx="443921" cy="207002"/>
            </a:xfrm>
            <a:prstGeom prst="rect">
              <a:avLst/>
            </a:prstGeom>
            <a:noFill/>
            <a:ln w="9525">
              <a:noFill/>
              <a:miter lim="800000"/>
              <a:headEnd/>
              <a:tailEnd/>
            </a:ln>
          </p:spPr>
          <p:txBody>
            <a:bodyPr wrap="none">
              <a:prstTxWarp prst="textNoShape">
                <a:avLst/>
              </a:prstTxWarp>
              <a:spAutoFit/>
            </a:bodyPr>
            <a:lstStyle/>
            <a:p>
              <a:r>
                <a:rPr lang="en-US" sz="1400" dirty="0">
                  <a:solidFill>
                    <a:srgbClr val="FF0000"/>
                  </a:solidFill>
                  <a:latin typeface="Comic Sans MS" pitchFamily="-110" charset="0"/>
                </a:rPr>
                <a:t>beam</a:t>
              </a:r>
              <a:endParaRPr sz="1400" noProof="1">
                <a:solidFill>
                  <a:srgbClr val="FF0000"/>
                </a:solidFill>
                <a:latin typeface="Comic Sans MS" pitchFamily="-110" charset="0"/>
              </a:endParaRPr>
            </a:p>
          </p:txBody>
        </p:sp>
        <p:sp>
          <p:nvSpPr>
            <p:cNvPr id="51" name="Line 217"/>
            <p:cNvSpPr>
              <a:spLocks noChangeShapeType="1"/>
            </p:cNvSpPr>
            <p:nvPr/>
          </p:nvSpPr>
          <p:spPr bwMode="auto">
            <a:xfrm flipH="1">
              <a:off x="7801345" y="4797322"/>
              <a:ext cx="719221" cy="215627"/>
            </a:xfrm>
            <a:prstGeom prst="line">
              <a:avLst/>
            </a:prstGeom>
            <a:noFill/>
            <a:ln w="9525">
              <a:solidFill>
                <a:srgbClr val="FF0000"/>
              </a:solidFill>
              <a:round/>
              <a:headEnd/>
              <a:tailEnd/>
            </a:ln>
          </p:spPr>
          <p:txBody>
            <a:bodyPr>
              <a:prstTxWarp prst="textNoShape">
                <a:avLst/>
              </a:prstTxWarp>
            </a:bodyPr>
            <a:lstStyle/>
            <a:p>
              <a:endParaRPr lang="en-US"/>
            </a:p>
          </p:txBody>
        </p:sp>
        <p:sp>
          <p:nvSpPr>
            <p:cNvPr id="77" name="Rectangle 167"/>
            <p:cNvSpPr>
              <a:spLocks noChangeArrowheads="1"/>
            </p:cNvSpPr>
            <p:nvPr/>
          </p:nvSpPr>
          <p:spPr bwMode="auto">
            <a:xfrm>
              <a:off x="5940152" y="2257127"/>
              <a:ext cx="1152128" cy="307777"/>
            </a:xfrm>
            <a:prstGeom prst="rect">
              <a:avLst/>
            </a:prstGeom>
            <a:noFill/>
            <a:ln w="9525">
              <a:noFill/>
              <a:miter lim="800000"/>
              <a:headEnd/>
              <a:tailEnd/>
            </a:ln>
          </p:spPr>
          <p:txBody>
            <a:bodyPr wrap="square">
              <a:prstTxWarp prst="textNoShape">
                <a:avLst/>
              </a:prstTxWarp>
              <a:spAutoFit/>
            </a:bodyPr>
            <a:lstStyle/>
            <a:p>
              <a:pPr algn="ctr"/>
              <a:r>
                <a:rPr lang="en-US" sz="1400" dirty="0">
                  <a:latin typeface="Comic Sans MS" pitchFamily="-110" charset="0"/>
                </a:rPr>
                <a:t> side view</a:t>
              </a:r>
              <a:endParaRPr sz="1400" noProof="1">
                <a:latin typeface="Comic Sans MS" pitchFamily="-110" charset="0"/>
              </a:endParaRPr>
            </a:p>
          </p:txBody>
        </p:sp>
        <p:sp>
          <p:nvSpPr>
            <p:cNvPr id="78" name="Rectangle 167"/>
            <p:cNvSpPr>
              <a:spLocks noChangeArrowheads="1"/>
            </p:cNvSpPr>
            <p:nvPr/>
          </p:nvSpPr>
          <p:spPr bwMode="auto">
            <a:xfrm>
              <a:off x="6012160" y="4705980"/>
              <a:ext cx="648072" cy="523220"/>
            </a:xfrm>
            <a:prstGeom prst="rect">
              <a:avLst/>
            </a:prstGeom>
            <a:noFill/>
            <a:ln w="9525">
              <a:noFill/>
              <a:miter lim="800000"/>
              <a:headEnd/>
              <a:tailEnd/>
            </a:ln>
          </p:spPr>
          <p:txBody>
            <a:bodyPr wrap="square">
              <a:prstTxWarp prst="textNoShape">
                <a:avLst/>
              </a:prstTxWarp>
              <a:spAutoFit/>
            </a:bodyPr>
            <a:lstStyle/>
            <a:p>
              <a:pPr algn="ctr"/>
              <a:r>
                <a:rPr lang="en-US" sz="1400" dirty="0">
                  <a:latin typeface="Comic Sans MS" pitchFamily="-110" charset="0"/>
                </a:rPr>
                <a:t>top</a:t>
              </a:r>
              <a:br>
                <a:rPr lang="en-US" sz="1400" dirty="0">
                  <a:latin typeface="Comic Sans MS" pitchFamily="-110" charset="0"/>
                </a:rPr>
              </a:br>
              <a:r>
                <a:rPr lang="en-US" sz="1400" dirty="0">
                  <a:latin typeface="Comic Sans MS" pitchFamily="-110" charset="0"/>
                </a:rPr>
                <a:t>view</a:t>
              </a:r>
              <a:endParaRPr sz="1400" noProof="1">
                <a:latin typeface="Comic Sans MS" pitchFamily="-110" charset="0"/>
              </a:endParaRPr>
            </a:p>
          </p:txBody>
        </p:sp>
      </p:grpSp>
      <p:grpSp>
        <p:nvGrpSpPr>
          <p:cNvPr id="5" name="Group 4"/>
          <p:cNvGrpSpPr/>
          <p:nvPr/>
        </p:nvGrpSpPr>
        <p:grpSpPr>
          <a:xfrm>
            <a:off x="3779912" y="4077072"/>
            <a:ext cx="2088232" cy="2296023"/>
            <a:chOff x="3779912" y="4077072"/>
            <a:chExt cx="2088232" cy="2296023"/>
          </a:xfrm>
        </p:grpSpPr>
        <p:pic>
          <p:nvPicPr>
            <p:cNvPr id="74" name="Picture 73" descr="Picture2.png"/>
            <p:cNvPicPr>
              <a:picLocks noChangeAspect="1"/>
            </p:cNvPicPr>
            <p:nvPr/>
          </p:nvPicPr>
          <p:blipFill rotWithShape="1">
            <a:blip r:embed="rId4"/>
            <a:srcRect r="36844"/>
            <a:stretch/>
          </p:blipFill>
          <p:spPr>
            <a:xfrm>
              <a:off x="3779912" y="4077072"/>
              <a:ext cx="1974559" cy="2296023"/>
            </a:xfrm>
            <a:prstGeom prst="rect">
              <a:avLst/>
            </a:prstGeom>
          </p:spPr>
        </p:pic>
        <p:sp>
          <p:nvSpPr>
            <p:cNvPr id="3" name="TextBox 2"/>
            <p:cNvSpPr txBox="1"/>
            <p:nvPr/>
          </p:nvSpPr>
          <p:spPr>
            <a:xfrm>
              <a:off x="5292080" y="5301208"/>
              <a:ext cx="576064" cy="307777"/>
            </a:xfrm>
            <a:prstGeom prst="rect">
              <a:avLst/>
            </a:prstGeom>
            <a:noFill/>
          </p:spPr>
          <p:txBody>
            <a:bodyPr wrap="square" rtlCol="0">
              <a:spAutoFit/>
            </a:bodyPr>
            <a:lstStyle/>
            <a:p>
              <a:r>
                <a:rPr lang="en-US" sz="1400" dirty="0">
                  <a:latin typeface="Arial"/>
                  <a:cs typeface="Arial"/>
                </a:rPr>
                <a:t>time</a:t>
              </a:r>
            </a:p>
          </p:txBody>
        </p:sp>
        <p:sp>
          <p:nvSpPr>
            <p:cNvPr id="79" name="Line 212"/>
            <p:cNvSpPr>
              <a:spLocks noChangeShapeType="1"/>
            </p:cNvSpPr>
            <p:nvPr/>
          </p:nvSpPr>
          <p:spPr bwMode="auto">
            <a:xfrm flipV="1">
              <a:off x="5580112" y="5330168"/>
              <a:ext cx="160478" cy="43048"/>
            </a:xfrm>
            <a:prstGeom prst="line">
              <a:avLst/>
            </a:prstGeom>
            <a:noFill/>
            <a:ln w="9525">
              <a:solidFill>
                <a:schemeClr val="tx1"/>
              </a:solidFill>
              <a:round/>
              <a:headEnd/>
              <a:tailEnd/>
            </a:ln>
          </p:spPr>
          <p:txBody>
            <a:bodyPr>
              <a:prstTxWarp prst="textNoShape">
                <a:avLst/>
              </a:prstTxWarp>
            </a:bodyPr>
            <a:lstStyle/>
            <a:p>
              <a:endParaRPr lang="en-US"/>
            </a:p>
          </p:txBody>
        </p:sp>
        <p:sp>
          <p:nvSpPr>
            <p:cNvPr id="81" name="Line 212"/>
            <p:cNvSpPr>
              <a:spLocks noChangeShapeType="1"/>
            </p:cNvSpPr>
            <p:nvPr/>
          </p:nvSpPr>
          <p:spPr bwMode="auto">
            <a:xfrm>
              <a:off x="5580112" y="5283010"/>
              <a:ext cx="162000" cy="43200"/>
            </a:xfrm>
            <a:prstGeom prst="line">
              <a:avLst/>
            </a:prstGeom>
            <a:noFill/>
            <a:ln w="9525">
              <a:solidFill>
                <a:schemeClr val="tx1"/>
              </a:solidFill>
              <a:round/>
              <a:headEnd/>
              <a:tailEnd/>
            </a:ln>
          </p:spPr>
          <p:txBody>
            <a:bodyPr>
              <a:prstTxWarp prst="textNoShape">
                <a:avLst/>
              </a:prstTxWarp>
            </a:bodyPr>
            <a:lstStyle/>
            <a:p>
              <a:endParaRPr lang="en-US"/>
            </a:p>
          </p:txBody>
        </p:sp>
      </p:grpSp>
    </p:spTree>
    <p:extLst>
      <p:ext uri="{BB962C8B-B14F-4D97-AF65-F5344CB8AC3E}">
        <p14:creationId xmlns:p14="http://schemas.microsoft.com/office/powerpoint/2010/main" val="19940185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a:t>
            </a:r>
          </a:p>
          <a:p>
            <a:endParaRPr lang="fr-FR" dirty="0"/>
          </a:p>
        </p:txBody>
      </p:sp>
      <p:sp>
        <p:nvSpPr>
          <p:cNvPr id="3" name="Text Box 2051"/>
          <p:cNvSpPr txBox="1">
            <a:spLocks noChangeArrowheads="1"/>
          </p:cNvSpPr>
          <p:nvPr/>
        </p:nvSpPr>
        <p:spPr bwMode="auto">
          <a:xfrm>
            <a:off x="1259632" y="1916832"/>
            <a:ext cx="6766520" cy="11695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sz="2800" dirty="0"/>
              <a:t>Cyclotron</a:t>
            </a:r>
          </a:p>
          <a:p>
            <a:pPr algn="ctr">
              <a:spcBef>
                <a:spcPct val="50000"/>
              </a:spcBef>
            </a:pPr>
            <a:r>
              <a:rPr lang="en-US" sz="2800" dirty="0"/>
              <a:t>Synchrotron</a:t>
            </a:r>
            <a:endParaRPr lang="fr-FR" sz="2800" dirty="0"/>
          </a:p>
        </p:txBody>
      </p:sp>
    </p:spTree>
    <p:extLst>
      <p:ext uri="{BB962C8B-B14F-4D97-AF65-F5344CB8AC3E}">
        <p14:creationId xmlns:p14="http://schemas.microsoft.com/office/powerpoint/2010/main" val="3224108397"/>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 </a:t>
            </a:r>
            <a:r>
              <a:rPr lang="fr-FR" dirty="0"/>
              <a:t>Cyclotron</a:t>
            </a:r>
          </a:p>
        </p:txBody>
      </p:sp>
      <p:pic>
        <p:nvPicPr>
          <p:cNvPr id="2" name="cyclotron2.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827584" y="980728"/>
            <a:ext cx="7632848" cy="4985204"/>
          </a:xfrm>
          <a:prstGeom prst="rect">
            <a:avLst/>
          </a:prstGeom>
        </p:spPr>
      </p:pic>
      <p:sp>
        <p:nvSpPr>
          <p:cNvPr id="5" name="Rectangle 4"/>
          <p:cNvSpPr/>
          <p:nvPr/>
        </p:nvSpPr>
        <p:spPr>
          <a:xfrm>
            <a:off x="899592" y="6016799"/>
            <a:ext cx="7380547" cy="400110"/>
          </a:xfrm>
          <a:prstGeom prst="rect">
            <a:avLst/>
          </a:prstGeom>
        </p:spPr>
        <p:txBody>
          <a:bodyPr wrap="none">
            <a:spAutoFit/>
          </a:bodyPr>
          <a:lstStyle/>
          <a:p>
            <a:r>
              <a:rPr lang="en-US" sz="2000" dirty="0">
                <a:solidFill>
                  <a:srgbClr val="262626"/>
                </a:solidFill>
                <a:latin typeface="+mn-lt"/>
              </a:rPr>
              <a:t>Courtesy: </a:t>
            </a:r>
            <a:r>
              <a:rPr lang="en-US" sz="2000" dirty="0" err="1">
                <a:solidFill>
                  <a:srgbClr val="262626"/>
                </a:solidFill>
                <a:latin typeface="+mn-lt"/>
              </a:rPr>
              <a:t>EdukiteLearning</a:t>
            </a:r>
            <a:r>
              <a:rPr lang="en-US" sz="2000" dirty="0">
                <a:solidFill>
                  <a:srgbClr val="262626"/>
                </a:solidFill>
                <a:latin typeface="+mn-lt"/>
              </a:rPr>
              <a:t>, </a:t>
            </a:r>
            <a:r>
              <a:rPr lang="en-US" sz="2000" dirty="0"/>
              <a:t>https://</a:t>
            </a:r>
            <a:r>
              <a:rPr lang="en-US" sz="2000" dirty="0" err="1"/>
              <a:t>youtu.be</a:t>
            </a:r>
            <a:r>
              <a:rPr lang="en-US" sz="2000" dirty="0"/>
              <a:t>/cNnNM2ZqIsc</a:t>
            </a:r>
            <a:endParaRPr lang="en-US" sz="2000" dirty="0">
              <a:latin typeface="+mn-lt"/>
            </a:endParaRPr>
          </a:p>
        </p:txBody>
      </p:sp>
    </p:spTree>
    <p:extLst>
      <p:ext uri="{BB962C8B-B14F-4D97-AF65-F5344CB8AC3E}">
        <p14:creationId xmlns:p14="http://schemas.microsoft.com/office/powerpoint/2010/main" val="1074509591"/>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fullScrn="1">
              <p:cMediaNode vol="48485">
                <p:cTn id="7" fill="hold" display="0">
                  <p:stCondLst>
                    <p:cond delay="indefinite"/>
                  </p:stCondLst>
                </p:cTn>
                <p:tgtEl>
                  <p:spTgt spid="2"/>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 </a:t>
            </a:r>
            <a:r>
              <a:rPr lang="fr-FR" dirty="0"/>
              <a:t>Cyclotron</a:t>
            </a:r>
          </a:p>
        </p:txBody>
      </p:sp>
      <p:grpSp>
        <p:nvGrpSpPr>
          <p:cNvPr id="41988" name="Group 2"/>
          <p:cNvGrpSpPr>
            <a:grpSpLocks/>
          </p:cNvGrpSpPr>
          <p:nvPr/>
        </p:nvGrpSpPr>
        <p:grpSpPr bwMode="auto">
          <a:xfrm>
            <a:off x="4324350" y="3752851"/>
            <a:ext cx="3703027" cy="995363"/>
            <a:chOff x="2951" y="2364"/>
            <a:chExt cx="2527" cy="627"/>
          </a:xfrm>
        </p:grpSpPr>
        <p:sp>
          <p:nvSpPr>
            <p:cNvPr id="42055" name="Rectangle 3"/>
            <p:cNvSpPr>
              <a:spLocks noChangeArrowheads="1"/>
            </p:cNvSpPr>
            <p:nvPr/>
          </p:nvSpPr>
          <p:spPr bwMode="auto">
            <a:xfrm>
              <a:off x="2951" y="2537"/>
              <a:ext cx="1447"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Cyclotron frequency</a:t>
              </a:r>
              <a:endParaRPr sz="1600" noProof="1">
                <a:latin typeface="Comic Sans MS" pitchFamily="-110" charset="0"/>
              </a:endParaRPr>
            </a:p>
          </p:txBody>
        </p:sp>
        <p:graphicFrame>
          <p:nvGraphicFramePr>
            <p:cNvPr id="41987" name="Object 3"/>
            <p:cNvGraphicFramePr>
              <a:graphicFrameLocks noChangeAspect="1"/>
            </p:cNvGraphicFramePr>
            <p:nvPr/>
          </p:nvGraphicFramePr>
          <p:xfrm>
            <a:off x="4574" y="2364"/>
            <a:ext cx="904" cy="627"/>
          </p:xfrm>
          <a:graphic>
            <a:graphicData uri="http://schemas.openxmlformats.org/presentationml/2006/ole">
              <mc:AlternateContent xmlns:mc="http://schemas.openxmlformats.org/markup-compatibility/2006">
                <mc:Choice xmlns:v="urn:schemas-microsoft-com:vml" Requires="v">
                  <p:oleObj name="Equation" r:id="rId3" imgW="622080" imgH="431640" progId="Equation.3">
                    <p:embed/>
                  </p:oleObj>
                </mc:Choice>
                <mc:Fallback>
                  <p:oleObj name="Equation" r:id="rId3" imgW="62208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4" y="2364"/>
                          <a:ext cx="904" cy="62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sp>
        <p:nvSpPr>
          <p:cNvPr id="41989" name="Rectangle 5"/>
          <p:cNvSpPr>
            <a:spLocks noChangeArrowheads="1"/>
          </p:cNvSpPr>
          <p:nvPr/>
        </p:nvSpPr>
        <p:spPr bwMode="auto">
          <a:xfrm>
            <a:off x="4569069" y="5019675"/>
            <a:ext cx="3663462" cy="954107"/>
          </a:xfrm>
          <a:prstGeom prst="rect">
            <a:avLst/>
          </a:prstGeom>
          <a:noFill/>
          <a:ln w="9525">
            <a:noFill/>
            <a:miter lim="800000"/>
            <a:headEnd/>
            <a:tailEnd/>
          </a:ln>
        </p:spPr>
        <p:txBody>
          <a:bodyPr>
            <a:prstTxWarp prst="textNoShape">
              <a:avLst/>
            </a:prstTxWarp>
            <a:spAutoFit/>
          </a:bodyPr>
          <a:lstStyle/>
          <a:p>
            <a:pPr marL="457200" indent="-457200">
              <a:buFontTx/>
              <a:buAutoNum type="arabicPeriod"/>
            </a:pPr>
            <a:r>
              <a:rPr lang="en-US" sz="1800" dirty="0">
                <a:latin typeface="Comic Sans MS" pitchFamily="-110" charset="0"/>
              </a:rPr>
              <a:t> </a:t>
            </a:r>
            <a:r>
              <a:rPr lang="en-US" sz="2000" b="1" i="1" dirty="0">
                <a:latin typeface="Symbol" pitchFamily="-110" charset="2"/>
              </a:rPr>
              <a:t>g</a:t>
            </a:r>
            <a:r>
              <a:rPr lang="en-US" sz="1800" dirty="0">
                <a:latin typeface="Comic Sans MS" pitchFamily="-110" charset="0"/>
              </a:rPr>
              <a:t> increases with the energy </a:t>
            </a:r>
            <a:r>
              <a:rPr lang="en-US" sz="1800" b="1" dirty="0">
                <a:solidFill>
                  <a:srgbClr val="FF5050"/>
                </a:solidFill>
                <a:latin typeface="Comic Sans MS" pitchFamily="-110" charset="0"/>
                <a:sym typeface="Symbol" pitchFamily="-110" charset="2"/>
              </a:rPr>
              <a:t></a:t>
            </a:r>
            <a:r>
              <a:rPr lang="en-US" sz="1800" dirty="0">
                <a:latin typeface="Comic Sans MS" pitchFamily="-110" charset="0"/>
              </a:rPr>
              <a:t> no exact synchronism</a:t>
            </a:r>
          </a:p>
          <a:p>
            <a:pPr marL="457200" indent="-457200">
              <a:buFontTx/>
              <a:buAutoNum type="arabicPeriod"/>
            </a:pPr>
            <a:r>
              <a:rPr lang="en-US" sz="1800" dirty="0">
                <a:latin typeface="Comic Sans MS" pitchFamily="-110" charset="0"/>
              </a:rPr>
              <a:t> if  </a:t>
            </a:r>
            <a:r>
              <a:rPr lang="en-US" sz="1800" b="1" dirty="0">
                <a:solidFill>
                  <a:srgbClr val="0000FF"/>
                </a:solidFill>
                <a:latin typeface="Comic Sans MS" pitchFamily="-110" charset="0"/>
              </a:rPr>
              <a:t>v </a:t>
            </a:r>
            <a:r>
              <a:rPr lang="en-US" sz="1800" b="1" dirty="0">
                <a:solidFill>
                  <a:srgbClr val="0000FF"/>
                </a:solidFill>
                <a:latin typeface="Comic Sans MS" pitchFamily="-110" charset="0"/>
                <a:sym typeface="Symbol" pitchFamily="-110" charset="2"/>
              </a:rPr>
              <a:t> </a:t>
            </a:r>
            <a:r>
              <a:rPr lang="en-US" sz="1800" b="1" dirty="0">
                <a:solidFill>
                  <a:srgbClr val="0000FF"/>
                </a:solidFill>
                <a:latin typeface="Comic Sans MS" pitchFamily="-110" charset="0"/>
              </a:rPr>
              <a:t>c</a:t>
            </a:r>
            <a:r>
              <a:rPr lang="en-US" sz="1800" b="1" dirty="0">
                <a:latin typeface="Comic Sans MS" pitchFamily="-110" charset="0"/>
              </a:rPr>
              <a:t>  </a:t>
            </a:r>
            <a:r>
              <a:rPr lang="en-US" sz="1800" b="1" dirty="0">
                <a:solidFill>
                  <a:srgbClr val="FF5050"/>
                </a:solidFill>
                <a:latin typeface="Comic Sans MS" pitchFamily="-110" charset="0"/>
                <a:sym typeface="Symbol" pitchFamily="-110" charset="2"/>
              </a:rPr>
              <a:t></a:t>
            </a:r>
            <a:r>
              <a:rPr lang="en-US" sz="1800" b="1" dirty="0">
                <a:latin typeface="Comic Sans MS" pitchFamily="-110" charset="0"/>
                <a:sym typeface="Symbol" pitchFamily="-110" charset="2"/>
              </a:rPr>
              <a:t>  </a:t>
            </a:r>
            <a:r>
              <a:rPr lang="en-US" sz="1800" b="1" dirty="0">
                <a:solidFill>
                  <a:srgbClr val="0000FF"/>
                </a:solidFill>
                <a:latin typeface="Symbol" pitchFamily="-110" charset="2"/>
              </a:rPr>
              <a:t>g</a:t>
            </a:r>
            <a:r>
              <a:rPr lang="en-US" sz="1800" b="1" dirty="0">
                <a:solidFill>
                  <a:srgbClr val="0000FF"/>
                </a:solidFill>
                <a:latin typeface="Comic Sans MS" pitchFamily="-110" charset="0"/>
              </a:rPr>
              <a:t> </a:t>
            </a:r>
            <a:r>
              <a:rPr lang="en-US" sz="1800" b="1" dirty="0">
                <a:solidFill>
                  <a:srgbClr val="0000FF"/>
                </a:solidFill>
                <a:latin typeface="Comic Sans MS" pitchFamily="-110" charset="0"/>
                <a:sym typeface="Symbol" pitchFamily="-110" charset="2"/>
              </a:rPr>
              <a:t></a:t>
            </a:r>
            <a:r>
              <a:rPr lang="en-US" sz="1800" b="1" dirty="0">
                <a:solidFill>
                  <a:srgbClr val="0000FF"/>
                </a:solidFill>
                <a:latin typeface="Comic Sans MS" pitchFamily="-110" charset="0"/>
              </a:rPr>
              <a:t> 1</a:t>
            </a:r>
            <a:endParaRPr sz="1800" b="1" noProof="1">
              <a:solidFill>
                <a:srgbClr val="0000FF"/>
              </a:solidFill>
              <a:latin typeface="Comic Sans MS" pitchFamily="-110" charset="0"/>
            </a:endParaRPr>
          </a:p>
        </p:txBody>
      </p:sp>
      <p:grpSp>
        <p:nvGrpSpPr>
          <p:cNvPr id="41990" name="Group 6"/>
          <p:cNvGrpSpPr>
            <a:grpSpLocks/>
          </p:cNvGrpSpPr>
          <p:nvPr/>
        </p:nvGrpSpPr>
        <p:grpSpPr bwMode="auto">
          <a:xfrm>
            <a:off x="4422531" y="1844824"/>
            <a:ext cx="3137389" cy="1535112"/>
            <a:chOff x="3018" y="1157"/>
            <a:chExt cx="2141" cy="967"/>
          </a:xfrm>
        </p:grpSpPr>
        <p:sp>
          <p:nvSpPr>
            <p:cNvPr id="42050" name="Rectangle 7"/>
            <p:cNvSpPr>
              <a:spLocks noChangeArrowheads="1"/>
            </p:cNvSpPr>
            <p:nvPr/>
          </p:nvSpPr>
          <p:spPr bwMode="auto">
            <a:xfrm>
              <a:off x="3675" y="1502"/>
              <a:ext cx="1351" cy="622"/>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sp>
          <p:nvSpPr>
            <p:cNvPr id="42051" name="Rectangle 8"/>
            <p:cNvSpPr>
              <a:spLocks noChangeArrowheads="1"/>
            </p:cNvSpPr>
            <p:nvPr/>
          </p:nvSpPr>
          <p:spPr bwMode="auto">
            <a:xfrm>
              <a:off x="3018" y="1157"/>
              <a:ext cx="2141" cy="250"/>
            </a:xfrm>
            <a:prstGeom prst="rect">
              <a:avLst/>
            </a:prstGeom>
            <a:noFill/>
            <a:ln w="9525">
              <a:noFill/>
              <a:miter lim="800000"/>
              <a:headEnd/>
              <a:tailEnd/>
            </a:ln>
          </p:spPr>
          <p:txBody>
            <a:bodyPr>
              <a:prstTxWarp prst="textNoShape">
                <a:avLst/>
              </a:prstTxWarp>
              <a:spAutoFit/>
            </a:bodyPr>
            <a:lstStyle/>
            <a:p>
              <a:pPr algn="ctr"/>
              <a:r>
                <a:rPr lang="en-US" sz="2000">
                  <a:solidFill>
                    <a:srgbClr val="0000FF"/>
                  </a:solidFill>
                  <a:latin typeface="Comic Sans MS" pitchFamily="-110" charset="0"/>
                </a:rPr>
                <a:t>Synchronism condition</a:t>
              </a:r>
              <a:endParaRPr sz="2000" noProof="1">
                <a:solidFill>
                  <a:srgbClr val="0000FF"/>
                </a:solidFill>
                <a:latin typeface="Comic Sans MS" pitchFamily="-110" charset="0"/>
              </a:endParaRPr>
            </a:p>
          </p:txBody>
        </p:sp>
        <p:graphicFrame>
          <p:nvGraphicFramePr>
            <p:cNvPr id="41986" name="Object 2"/>
            <p:cNvGraphicFramePr>
              <a:graphicFrameLocks noChangeAspect="1"/>
            </p:cNvGraphicFramePr>
            <p:nvPr/>
          </p:nvGraphicFramePr>
          <p:xfrm>
            <a:off x="3727" y="1460"/>
            <a:ext cx="1255" cy="664"/>
          </p:xfrm>
          <a:graphic>
            <a:graphicData uri="http://schemas.openxmlformats.org/presentationml/2006/ole">
              <mc:AlternateContent xmlns:mc="http://schemas.openxmlformats.org/markup-compatibility/2006">
                <mc:Choice xmlns:v="urn:schemas-microsoft-com:vml" Requires="v">
                  <p:oleObj name="Equation" r:id="rId5" imgW="863280" imgH="457200" progId="Equation.3">
                    <p:embed/>
                  </p:oleObj>
                </mc:Choice>
                <mc:Fallback>
                  <p:oleObj name="Equation" r:id="rId5" imgW="86328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7" y="1460"/>
                          <a:ext cx="1255" cy="66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42052" name="Group 10"/>
            <p:cNvGrpSpPr>
              <a:grpSpLocks/>
            </p:cNvGrpSpPr>
            <p:nvPr/>
          </p:nvGrpSpPr>
          <p:grpSpPr bwMode="auto">
            <a:xfrm>
              <a:off x="3257" y="1676"/>
              <a:ext cx="279" cy="188"/>
              <a:chOff x="3943" y="3724"/>
              <a:chExt cx="279" cy="188"/>
            </a:xfrm>
          </p:grpSpPr>
          <p:sp>
            <p:nvSpPr>
              <p:cNvPr id="42053" name="Freeform 11"/>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42054" name="Freeform 12"/>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grpSp>
      <p:grpSp>
        <p:nvGrpSpPr>
          <p:cNvPr id="41991" name="Group 13"/>
          <p:cNvGrpSpPr>
            <a:grpSpLocks/>
          </p:cNvGrpSpPr>
          <p:nvPr/>
        </p:nvGrpSpPr>
        <p:grpSpPr bwMode="auto">
          <a:xfrm>
            <a:off x="304799" y="980728"/>
            <a:ext cx="8280887" cy="5247036"/>
            <a:chOff x="208" y="554"/>
            <a:chExt cx="5651" cy="3369"/>
          </a:xfrm>
        </p:grpSpPr>
        <p:sp>
          <p:nvSpPr>
            <p:cNvPr id="41993" name="Rectangle 15"/>
            <p:cNvSpPr>
              <a:spLocks noChangeArrowheads="1"/>
            </p:cNvSpPr>
            <p:nvPr/>
          </p:nvSpPr>
          <p:spPr bwMode="auto">
            <a:xfrm>
              <a:off x="4791" y="618"/>
              <a:ext cx="1068" cy="388"/>
            </a:xfrm>
            <a:prstGeom prst="rect">
              <a:avLst/>
            </a:prstGeom>
            <a:noFill/>
            <a:ln w="9525">
              <a:noFill/>
              <a:miter lim="800000"/>
              <a:headEnd/>
              <a:tailEnd/>
            </a:ln>
          </p:spPr>
          <p:txBody>
            <a:bodyPr wrap="none">
              <a:prstTxWarp prst="textNoShape">
                <a:avLst/>
              </a:prstTxWarp>
              <a:spAutoFit/>
            </a:bodyPr>
            <a:lstStyle/>
            <a:p>
              <a:pPr>
                <a:tabLst>
                  <a:tab pos="376238" algn="l"/>
                </a:tabLst>
              </a:pPr>
              <a:r>
                <a:rPr lang="en-US" sz="1600" dirty="0">
                  <a:latin typeface="Comic Sans MS" pitchFamily="-110" charset="0"/>
                </a:rPr>
                <a:t>B 	= constant</a:t>
              </a:r>
            </a:p>
            <a:p>
              <a:pPr>
                <a:tabLst>
                  <a:tab pos="376238" algn="l"/>
                </a:tabLst>
              </a:pPr>
              <a:r>
                <a:rPr lang="en-US" sz="1800" dirty="0" err="1">
                  <a:latin typeface="Symbol" pitchFamily="-110" charset="2"/>
                </a:rPr>
                <a:t>w</a:t>
              </a:r>
              <a:r>
                <a:rPr lang="en-US" sz="1600" baseline="-25000" dirty="0" err="1">
                  <a:latin typeface="Comic Sans MS" pitchFamily="-110" charset="0"/>
                </a:rPr>
                <a:t>RF</a:t>
              </a:r>
              <a:r>
                <a:rPr lang="en-US" sz="1600" dirty="0">
                  <a:latin typeface="Comic Sans MS" pitchFamily="-110" charset="0"/>
                </a:rPr>
                <a:t> = constant</a:t>
              </a:r>
              <a:endParaRPr sz="1600" noProof="1">
                <a:latin typeface="Comic Sans MS" pitchFamily="-110" charset="0"/>
              </a:endParaRPr>
            </a:p>
          </p:txBody>
        </p:sp>
        <p:grpSp>
          <p:nvGrpSpPr>
            <p:cNvPr id="41994" name="Group 16"/>
            <p:cNvGrpSpPr>
              <a:grpSpLocks/>
            </p:cNvGrpSpPr>
            <p:nvPr/>
          </p:nvGrpSpPr>
          <p:grpSpPr bwMode="auto">
            <a:xfrm>
              <a:off x="208" y="554"/>
              <a:ext cx="2910" cy="3369"/>
              <a:chOff x="208" y="554"/>
              <a:chExt cx="2910" cy="3369"/>
            </a:xfrm>
          </p:grpSpPr>
          <p:sp>
            <p:nvSpPr>
              <p:cNvPr id="41996" name="Rectangle 17"/>
              <p:cNvSpPr>
                <a:spLocks noChangeArrowheads="1"/>
              </p:cNvSpPr>
              <p:nvPr/>
            </p:nvSpPr>
            <p:spPr bwMode="auto">
              <a:xfrm>
                <a:off x="423" y="1253"/>
                <a:ext cx="236" cy="252"/>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sp>
            <p:nvSpPr>
              <p:cNvPr id="41997" name="Arc 18"/>
              <p:cNvSpPr>
                <a:spLocks/>
              </p:cNvSpPr>
              <p:nvPr/>
            </p:nvSpPr>
            <p:spPr bwMode="auto">
              <a:xfrm flipH="1">
                <a:off x="797" y="1266"/>
                <a:ext cx="617" cy="149"/>
              </a:xfrm>
              <a:custGeom>
                <a:avLst/>
                <a:gdLst>
                  <a:gd name="T0" fmla="*/ 0 w 21600"/>
                  <a:gd name="T1" fmla="*/ 0 h 41822"/>
                  <a:gd name="T2" fmla="*/ 217 w 21600"/>
                  <a:gd name="T3" fmla="*/ 149 h 41822"/>
                  <a:gd name="T4" fmla="*/ 0 w 21600"/>
                  <a:gd name="T5" fmla="*/ 77 h 41822"/>
                  <a:gd name="T6" fmla="*/ 0 60000 65536"/>
                  <a:gd name="T7" fmla="*/ 0 60000 65536"/>
                  <a:gd name="T8" fmla="*/ 0 60000 65536"/>
                  <a:gd name="T9" fmla="*/ 0 w 21600"/>
                  <a:gd name="T10" fmla="*/ 0 h 41822"/>
                  <a:gd name="T11" fmla="*/ 21600 w 21600"/>
                  <a:gd name="T12" fmla="*/ 41822 h 41822"/>
                </a:gdLst>
                <a:ahLst/>
                <a:cxnLst>
                  <a:cxn ang="T6">
                    <a:pos x="T0" y="T1"/>
                  </a:cxn>
                  <a:cxn ang="T7">
                    <a:pos x="T2" y="T3"/>
                  </a:cxn>
                  <a:cxn ang="T8">
                    <a:pos x="T4" y="T5"/>
                  </a:cxn>
                </a:cxnLst>
                <a:rect l="T9" t="T10" r="T11" b="T12"/>
                <a:pathLst>
                  <a:path w="21600" h="41822" fill="none" extrusionOk="0">
                    <a:moveTo>
                      <a:pt x="0" y="-1"/>
                    </a:moveTo>
                    <a:cubicBezTo>
                      <a:pt x="11929" y="0"/>
                      <a:pt x="21600" y="9670"/>
                      <a:pt x="21600" y="21600"/>
                    </a:cubicBezTo>
                    <a:cubicBezTo>
                      <a:pt x="21600" y="30601"/>
                      <a:pt x="16017" y="38659"/>
                      <a:pt x="7590" y="41822"/>
                    </a:cubicBezTo>
                  </a:path>
                  <a:path w="21600" h="41822" stroke="0" extrusionOk="0">
                    <a:moveTo>
                      <a:pt x="0" y="-1"/>
                    </a:moveTo>
                    <a:cubicBezTo>
                      <a:pt x="11929" y="0"/>
                      <a:pt x="21600" y="9670"/>
                      <a:pt x="21600" y="21600"/>
                    </a:cubicBezTo>
                    <a:cubicBezTo>
                      <a:pt x="21600" y="30601"/>
                      <a:pt x="16017" y="38659"/>
                      <a:pt x="7590" y="41822"/>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1998" name="Arc 19"/>
              <p:cNvSpPr>
                <a:spLocks/>
              </p:cNvSpPr>
              <p:nvPr/>
            </p:nvSpPr>
            <p:spPr bwMode="auto">
              <a:xfrm flipH="1">
                <a:off x="799" y="1512"/>
                <a:ext cx="616" cy="72"/>
              </a:xfrm>
              <a:custGeom>
                <a:avLst/>
                <a:gdLst>
                  <a:gd name="T0" fmla="*/ 616 w 21570"/>
                  <a:gd name="T1" fmla="*/ 4 h 20144"/>
                  <a:gd name="T2" fmla="*/ 223 w 21570"/>
                  <a:gd name="T3" fmla="*/ 72 h 20144"/>
                  <a:gd name="T4" fmla="*/ 0 w 21570"/>
                  <a:gd name="T5" fmla="*/ 0 h 20144"/>
                  <a:gd name="T6" fmla="*/ 0 60000 65536"/>
                  <a:gd name="T7" fmla="*/ 0 60000 65536"/>
                  <a:gd name="T8" fmla="*/ 0 60000 65536"/>
                  <a:gd name="T9" fmla="*/ 0 w 21570"/>
                  <a:gd name="T10" fmla="*/ 0 h 20144"/>
                  <a:gd name="T11" fmla="*/ 21570 w 21570"/>
                  <a:gd name="T12" fmla="*/ 20144 h 20144"/>
                </a:gdLst>
                <a:ahLst/>
                <a:cxnLst>
                  <a:cxn ang="T6">
                    <a:pos x="T0" y="T1"/>
                  </a:cxn>
                  <a:cxn ang="T7">
                    <a:pos x="T2" y="T3"/>
                  </a:cxn>
                  <a:cxn ang="T8">
                    <a:pos x="T4" y="T5"/>
                  </a:cxn>
                </a:cxnLst>
                <a:rect l="T9" t="T10" r="T11" b="T12"/>
                <a:pathLst>
                  <a:path w="21570" h="20144" fill="none" extrusionOk="0">
                    <a:moveTo>
                      <a:pt x="21569" y="1140"/>
                    </a:moveTo>
                    <a:cubicBezTo>
                      <a:pt x="21120" y="9634"/>
                      <a:pt x="15728" y="17074"/>
                      <a:pt x="7796" y="20144"/>
                    </a:cubicBezTo>
                  </a:path>
                  <a:path w="21570" h="20144" stroke="0" extrusionOk="0">
                    <a:moveTo>
                      <a:pt x="21569" y="1140"/>
                    </a:moveTo>
                    <a:cubicBezTo>
                      <a:pt x="21120" y="9634"/>
                      <a:pt x="15728" y="17074"/>
                      <a:pt x="7796" y="20144"/>
                    </a:cubicBezTo>
                    <a:lnTo>
                      <a:pt x="0" y="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1999" name="Line 20"/>
              <p:cNvSpPr>
                <a:spLocks noChangeShapeType="1"/>
              </p:cNvSpPr>
              <p:nvPr/>
            </p:nvSpPr>
            <p:spPr bwMode="auto">
              <a:xfrm>
                <a:off x="797" y="1350"/>
                <a:ext cx="2" cy="162"/>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0" name="Line 21"/>
              <p:cNvSpPr>
                <a:spLocks noChangeShapeType="1"/>
              </p:cNvSpPr>
              <p:nvPr/>
            </p:nvSpPr>
            <p:spPr bwMode="auto">
              <a:xfrm flipH="1">
                <a:off x="1199" y="1265"/>
                <a:ext cx="215" cy="149"/>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1" name="Line 22"/>
              <p:cNvSpPr>
                <a:spLocks noChangeShapeType="1"/>
              </p:cNvSpPr>
              <p:nvPr/>
            </p:nvSpPr>
            <p:spPr bwMode="auto">
              <a:xfrm>
                <a:off x="1199" y="1414"/>
                <a:ext cx="0" cy="170"/>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2" name="Line 23"/>
              <p:cNvSpPr>
                <a:spLocks noChangeShapeType="1"/>
              </p:cNvSpPr>
              <p:nvPr/>
            </p:nvSpPr>
            <p:spPr bwMode="auto">
              <a:xfrm>
                <a:off x="1416" y="1269"/>
                <a:ext cx="0" cy="166"/>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3" name="Arc 24"/>
              <p:cNvSpPr>
                <a:spLocks/>
              </p:cNvSpPr>
              <p:nvPr/>
            </p:nvSpPr>
            <p:spPr bwMode="auto">
              <a:xfrm flipV="1">
                <a:off x="1584" y="1492"/>
                <a:ext cx="617" cy="81"/>
              </a:xfrm>
              <a:custGeom>
                <a:avLst/>
                <a:gdLst>
                  <a:gd name="T0" fmla="*/ 0 w 21600"/>
                  <a:gd name="T1" fmla="*/ 0 h 22722"/>
                  <a:gd name="T2" fmla="*/ 616 w 21600"/>
                  <a:gd name="T3" fmla="*/ 81 h 22722"/>
                  <a:gd name="T4" fmla="*/ 0 w 21600"/>
                  <a:gd name="T5" fmla="*/ 77 h 22722"/>
                  <a:gd name="T6" fmla="*/ 0 60000 65536"/>
                  <a:gd name="T7" fmla="*/ 0 60000 65536"/>
                  <a:gd name="T8" fmla="*/ 0 60000 65536"/>
                  <a:gd name="T9" fmla="*/ 0 w 21600"/>
                  <a:gd name="T10" fmla="*/ 0 h 22722"/>
                  <a:gd name="T11" fmla="*/ 21600 w 21600"/>
                  <a:gd name="T12" fmla="*/ 22722 h 22722"/>
                </a:gdLst>
                <a:ahLst/>
                <a:cxnLst>
                  <a:cxn ang="T6">
                    <a:pos x="T0" y="T1"/>
                  </a:cxn>
                  <a:cxn ang="T7">
                    <a:pos x="T2" y="T3"/>
                  </a:cxn>
                  <a:cxn ang="T8">
                    <a:pos x="T4" y="T5"/>
                  </a:cxn>
                </a:cxnLst>
                <a:rect l="T9" t="T10" r="T11" b="T12"/>
                <a:pathLst>
                  <a:path w="21600" h="22722" fill="none" extrusionOk="0">
                    <a:moveTo>
                      <a:pt x="0" y="-1"/>
                    </a:moveTo>
                    <a:cubicBezTo>
                      <a:pt x="11929" y="0"/>
                      <a:pt x="21600" y="9670"/>
                      <a:pt x="21600" y="21600"/>
                    </a:cubicBezTo>
                    <a:cubicBezTo>
                      <a:pt x="21600" y="21974"/>
                      <a:pt x="21590" y="22348"/>
                      <a:pt x="21570" y="22721"/>
                    </a:cubicBezTo>
                  </a:path>
                  <a:path w="21600" h="22722" stroke="0" extrusionOk="0">
                    <a:moveTo>
                      <a:pt x="0" y="-1"/>
                    </a:moveTo>
                    <a:cubicBezTo>
                      <a:pt x="11929" y="0"/>
                      <a:pt x="21600" y="9670"/>
                      <a:pt x="21600" y="21600"/>
                    </a:cubicBezTo>
                    <a:cubicBezTo>
                      <a:pt x="21600" y="21974"/>
                      <a:pt x="21590" y="22348"/>
                      <a:pt x="21570" y="22721"/>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04" name="Arc 25"/>
              <p:cNvSpPr>
                <a:spLocks/>
              </p:cNvSpPr>
              <p:nvPr/>
            </p:nvSpPr>
            <p:spPr bwMode="auto">
              <a:xfrm flipV="1">
                <a:off x="1584" y="1264"/>
                <a:ext cx="617" cy="149"/>
              </a:xfrm>
              <a:custGeom>
                <a:avLst/>
                <a:gdLst>
                  <a:gd name="T0" fmla="*/ 0 w 21600"/>
                  <a:gd name="T1" fmla="*/ 0 h 41810"/>
                  <a:gd name="T2" fmla="*/ 218 w 21600"/>
                  <a:gd name="T3" fmla="*/ 149 h 41810"/>
                  <a:gd name="T4" fmla="*/ 0 w 21600"/>
                  <a:gd name="T5" fmla="*/ 77 h 41810"/>
                  <a:gd name="T6" fmla="*/ 0 60000 65536"/>
                  <a:gd name="T7" fmla="*/ 0 60000 65536"/>
                  <a:gd name="T8" fmla="*/ 0 60000 65536"/>
                  <a:gd name="T9" fmla="*/ 0 w 21600"/>
                  <a:gd name="T10" fmla="*/ 0 h 41810"/>
                  <a:gd name="T11" fmla="*/ 21600 w 21600"/>
                  <a:gd name="T12" fmla="*/ 41810 h 41810"/>
                </a:gdLst>
                <a:ahLst/>
                <a:cxnLst>
                  <a:cxn ang="T6">
                    <a:pos x="T0" y="T1"/>
                  </a:cxn>
                  <a:cxn ang="T7">
                    <a:pos x="T2" y="T3"/>
                  </a:cxn>
                  <a:cxn ang="T8">
                    <a:pos x="T4" y="T5"/>
                  </a:cxn>
                </a:cxnLst>
                <a:rect l="T9" t="T10" r="T11" b="T12"/>
                <a:pathLst>
                  <a:path w="21600" h="41810" fill="none" extrusionOk="0">
                    <a:moveTo>
                      <a:pt x="0" y="-1"/>
                    </a:moveTo>
                    <a:cubicBezTo>
                      <a:pt x="11929" y="0"/>
                      <a:pt x="21600" y="9670"/>
                      <a:pt x="21600" y="21600"/>
                    </a:cubicBezTo>
                    <a:cubicBezTo>
                      <a:pt x="21600" y="30589"/>
                      <a:pt x="16032" y="38638"/>
                      <a:pt x="7622" y="41810"/>
                    </a:cubicBezTo>
                  </a:path>
                  <a:path w="21600" h="41810" stroke="0" extrusionOk="0">
                    <a:moveTo>
                      <a:pt x="0" y="-1"/>
                    </a:moveTo>
                    <a:cubicBezTo>
                      <a:pt x="11929" y="0"/>
                      <a:pt x="21600" y="9670"/>
                      <a:pt x="21600" y="21600"/>
                    </a:cubicBezTo>
                    <a:cubicBezTo>
                      <a:pt x="21600" y="30589"/>
                      <a:pt x="16032" y="38638"/>
                      <a:pt x="7622" y="41810"/>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05" name="Line 26"/>
              <p:cNvSpPr>
                <a:spLocks noChangeShapeType="1"/>
              </p:cNvSpPr>
              <p:nvPr/>
            </p:nvSpPr>
            <p:spPr bwMode="auto">
              <a:xfrm flipH="1" flipV="1">
                <a:off x="2201" y="1350"/>
                <a:ext cx="0" cy="142"/>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6" name="Line 27"/>
              <p:cNvSpPr>
                <a:spLocks noChangeShapeType="1"/>
              </p:cNvSpPr>
              <p:nvPr/>
            </p:nvSpPr>
            <p:spPr bwMode="auto">
              <a:xfrm flipV="1">
                <a:off x="1584" y="1265"/>
                <a:ext cx="215" cy="149"/>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7" name="Line 28"/>
              <p:cNvSpPr>
                <a:spLocks noChangeShapeType="1"/>
              </p:cNvSpPr>
              <p:nvPr/>
            </p:nvSpPr>
            <p:spPr bwMode="auto">
              <a:xfrm flipH="1" flipV="1">
                <a:off x="1581" y="1413"/>
                <a:ext cx="0" cy="158"/>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08" name="Arc 29"/>
              <p:cNvSpPr>
                <a:spLocks/>
              </p:cNvSpPr>
              <p:nvPr/>
            </p:nvSpPr>
            <p:spPr bwMode="auto">
              <a:xfrm flipH="1">
                <a:off x="1199" y="1435"/>
                <a:ext cx="214" cy="110"/>
              </a:xfrm>
              <a:custGeom>
                <a:avLst/>
                <a:gdLst>
                  <a:gd name="T0" fmla="*/ 4 w 7504"/>
                  <a:gd name="T1" fmla="*/ 0 h 21600"/>
                  <a:gd name="T2" fmla="*/ 214 w 7504"/>
                  <a:gd name="T3" fmla="*/ 7 h 21600"/>
                  <a:gd name="T4" fmla="*/ 0 w 7504"/>
                  <a:gd name="T5" fmla="*/ 110 h 21600"/>
                  <a:gd name="T6" fmla="*/ 0 60000 65536"/>
                  <a:gd name="T7" fmla="*/ 0 60000 65536"/>
                  <a:gd name="T8" fmla="*/ 0 60000 65536"/>
                  <a:gd name="T9" fmla="*/ 0 w 7504"/>
                  <a:gd name="T10" fmla="*/ 0 h 21600"/>
                  <a:gd name="T11" fmla="*/ 7504 w 7504"/>
                  <a:gd name="T12" fmla="*/ 21600 h 21600"/>
                </a:gdLst>
                <a:ahLst/>
                <a:cxnLst>
                  <a:cxn ang="T6">
                    <a:pos x="T0" y="T1"/>
                  </a:cxn>
                  <a:cxn ang="T7">
                    <a:pos x="T2" y="T3"/>
                  </a:cxn>
                  <a:cxn ang="T8">
                    <a:pos x="T4" y="T5"/>
                  </a:cxn>
                </a:cxnLst>
                <a:rect l="T9" t="T10" r="T11" b="T12"/>
                <a:pathLst>
                  <a:path w="7504" h="21600" fill="none" extrusionOk="0">
                    <a:moveTo>
                      <a:pt x="139" y="0"/>
                    </a:moveTo>
                    <a:cubicBezTo>
                      <a:pt x="2654" y="16"/>
                      <a:pt x="5146" y="471"/>
                      <a:pt x="7503" y="1345"/>
                    </a:cubicBezTo>
                  </a:path>
                  <a:path w="7504" h="21600" stroke="0" extrusionOk="0">
                    <a:moveTo>
                      <a:pt x="139" y="0"/>
                    </a:moveTo>
                    <a:cubicBezTo>
                      <a:pt x="2654" y="16"/>
                      <a:pt x="5146" y="471"/>
                      <a:pt x="7503" y="1345"/>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09" name="Line 30"/>
              <p:cNvSpPr>
                <a:spLocks noChangeShapeType="1"/>
              </p:cNvSpPr>
              <p:nvPr/>
            </p:nvSpPr>
            <p:spPr bwMode="auto">
              <a:xfrm flipH="1">
                <a:off x="1199" y="1435"/>
                <a:ext cx="215" cy="149"/>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42010" name="Group 31"/>
              <p:cNvGrpSpPr>
                <a:grpSpLocks/>
              </p:cNvGrpSpPr>
              <p:nvPr/>
            </p:nvGrpSpPr>
            <p:grpSpPr bwMode="auto">
              <a:xfrm>
                <a:off x="1687" y="1054"/>
                <a:ext cx="148" cy="157"/>
                <a:chOff x="2399" y="2156"/>
                <a:chExt cx="235" cy="240"/>
              </a:xfrm>
            </p:grpSpPr>
            <p:grpSp>
              <p:nvGrpSpPr>
                <p:cNvPr id="42042" name="Group 32"/>
                <p:cNvGrpSpPr>
                  <a:grpSpLocks/>
                </p:cNvGrpSpPr>
                <p:nvPr/>
              </p:nvGrpSpPr>
              <p:grpSpPr bwMode="auto">
                <a:xfrm flipH="1">
                  <a:off x="2455" y="2238"/>
                  <a:ext cx="123" cy="75"/>
                  <a:chOff x="450" y="2259"/>
                  <a:chExt cx="1782" cy="1137"/>
                </a:xfrm>
              </p:grpSpPr>
              <p:grpSp>
                <p:nvGrpSpPr>
                  <p:cNvPr id="42044" name="Group 33"/>
                  <p:cNvGrpSpPr>
                    <a:grpSpLocks/>
                  </p:cNvGrpSpPr>
                  <p:nvPr/>
                </p:nvGrpSpPr>
                <p:grpSpPr bwMode="auto">
                  <a:xfrm>
                    <a:off x="1341" y="2259"/>
                    <a:ext cx="891" cy="569"/>
                    <a:chOff x="1392" y="2256"/>
                    <a:chExt cx="891" cy="569"/>
                  </a:xfrm>
                </p:grpSpPr>
                <p:sp>
                  <p:nvSpPr>
                    <p:cNvPr id="42048" name="Freeform 34"/>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2049" name="Freeform 35"/>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42045" name="Group 36"/>
                  <p:cNvGrpSpPr>
                    <a:grpSpLocks/>
                  </p:cNvGrpSpPr>
                  <p:nvPr/>
                </p:nvGrpSpPr>
                <p:grpSpPr bwMode="auto">
                  <a:xfrm>
                    <a:off x="450" y="2827"/>
                    <a:ext cx="891" cy="569"/>
                    <a:chOff x="480" y="2832"/>
                    <a:chExt cx="891" cy="569"/>
                  </a:xfrm>
                </p:grpSpPr>
                <p:sp>
                  <p:nvSpPr>
                    <p:cNvPr id="42046" name="Freeform 37"/>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2047" name="Freeform 38"/>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42043" name="Oval 39"/>
                <p:cNvSpPr>
                  <a:spLocks noChangeArrowheads="1"/>
                </p:cNvSpPr>
                <p:nvPr/>
              </p:nvSpPr>
              <p:spPr bwMode="auto">
                <a:xfrm>
                  <a:off x="2399" y="2156"/>
                  <a:ext cx="235" cy="24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grpSp>
          <p:sp>
            <p:nvSpPr>
              <p:cNvPr id="42011" name="Rectangle 40"/>
              <p:cNvSpPr>
                <a:spLocks noChangeArrowheads="1"/>
              </p:cNvSpPr>
              <p:nvPr/>
            </p:nvSpPr>
            <p:spPr bwMode="auto">
              <a:xfrm>
                <a:off x="1954" y="938"/>
                <a:ext cx="1164" cy="231"/>
              </a:xfrm>
              <a:prstGeom prst="rect">
                <a:avLst/>
              </a:prstGeom>
              <a:noFill/>
              <a:ln w="9525">
                <a:noFill/>
                <a:miter lim="800000"/>
                <a:headEnd/>
                <a:tailEnd/>
              </a:ln>
            </p:spPr>
            <p:txBody>
              <a:bodyPr>
                <a:prstTxWarp prst="textNoShape">
                  <a:avLst/>
                </a:prstTxWarp>
                <a:spAutoFit/>
              </a:bodyPr>
              <a:lstStyle/>
              <a:p>
                <a:pPr algn="ctr"/>
                <a:r>
                  <a:rPr lang="en-US" sz="1400">
                    <a:latin typeface="Comic Sans MS" pitchFamily="-110" charset="0"/>
                  </a:rPr>
                  <a:t>RF generator, </a:t>
                </a:r>
                <a:r>
                  <a:rPr lang="en-US" sz="1800">
                    <a:latin typeface="Symbol" pitchFamily="-110" charset="2"/>
                  </a:rPr>
                  <a:t>w</a:t>
                </a:r>
                <a:r>
                  <a:rPr lang="en-US" sz="1600" baseline="-25000">
                    <a:latin typeface="Comic Sans MS" pitchFamily="-110" charset="0"/>
                  </a:rPr>
                  <a:t>RF</a:t>
                </a:r>
                <a:r>
                  <a:rPr lang="en-US" sz="1400">
                    <a:latin typeface="Comic Sans MS" pitchFamily="-110" charset="0"/>
                  </a:rPr>
                  <a:t> </a:t>
                </a:r>
                <a:endParaRPr sz="1400" noProof="1">
                  <a:latin typeface="Comic Sans MS" pitchFamily="-110" charset="0"/>
                </a:endParaRPr>
              </a:p>
            </p:txBody>
          </p:sp>
          <p:sp>
            <p:nvSpPr>
              <p:cNvPr id="42012" name="Line 41"/>
              <p:cNvSpPr>
                <a:spLocks noChangeShapeType="1"/>
              </p:cNvSpPr>
              <p:nvPr/>
            </p:nvSpPr>
            <p:spPr bwMode="auto">
              <a:xfrm flipV="1">
                <a:off x="1854" y="1135"/>
                <a:ext cx="171" cy="134"/>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3" name="Line 42"/>
              <p:cNvSpPr>
                <a:spLocks noChangeShapeType="1"/>
              </p:cNvSpPr>
              <p:nvPr/>
            </p:nvSpPr>
            <p:spPr bwMode="auto">
              <a:xfrm flipV="1">
                <a:off x="1349" y="1135"/>
                <a:ext cx="204" cy="134"/>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4" name="Line 43"/>
              <p:cNvSpPr>
                <a:spLocks noChangeShapeType="1"/>
              </p:cNvSpPr>
              <p:nvPr/>
            </p:nvSpPr>
            <p:spPr bwMode="auto">
              <a:xfrm>
                <a:off x="1550" y="1133"/>
                <a:ext cx="137" cy="2"/>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5" name="Line 44"/>
              <p:cNvSpPr>
                <a:spLocks noChangeShapeType="1"/>
              </p:cNvSpPr>
              <p:nvPr/>
            </p:nvSpPr>
            <p:spPr bwMode="auto">
              <a:xfrm flipV="1">
                <a:off x="1835" y="1132"/>
                <a:ext cx="190" cy="1"/>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16" name="Line 45"/>
              <p:cNvSpPr>
                <a:spLocks noChangeShapeType="1"/>
              </p:cNvSpPr>
              <p:nvPr/>
            </p:nvSpPr>
            <p:spPr bwMode="auto">
              <a:xfrm>
                <a:off x="1239" y="1650"/>
                <a:ext cx="323" cy="0"/>
              </a:xfrm>
              <a:prstGeom prst="line">
                <a:avLst/>
              </a:prstGeom>
              <a:noFill/>
              <a:ln w="9525">
                <a:solidFill>
                  <a:schemeClr val="tx1"/>
                </a:solidFill>
                <a:round/>
                <a:headEnd type="stealth" w="med" len="med"/>
                <a:tailEnd type="stealth" w="med" len="med"/>
              </a:ln>
            </p:spPr>
            <p:txBody>
              <a:bodyPr>
                <a:prstTxWarp prst="textNoShape">
                  <a:avLst/>
                </a:prstTxWarp>
              </a:bodyPr>
              <a:lstStyle/>
              <a:p>
                <a:endParaRPr lang="en-US"/>
              </a:p>
            </p:txBody>
          </p:sp>
          <p:sp>
            <p:nvSpPr>
              <p:cNvPr id="42017" name="Rectangle 46"/>
              <p:cNvSpPr>
                <a:spLocks noChangeArrowheads="1"/>
              </p:cNvSpPr>
              <p:nvPr/>
            </p:nvSpPr>
            <p:spPr bwMode="auto">
              <a:xfrm>
                <a:off x="1316" y="1617"/>
                <a:ext cx="191"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g</a:t>
                </a:r>
                <a:endParaRPr sz="1400" noProof="1">
                  <a:latin typeface="Comic Sans MS" pitchFamily="-110" charset="0"/>
                </a:endParaRPr>
              </a:p>
            </p:txBody>
          </p:sp>
          <p:sp>
            <p:nvSpPr>
              <p:cNvPr id="42018" name="Freeform 47"/>
              <p:cNvSpPr>
                <a:spLocks/>
              </p:cNvSpPr>
              <p:nvPr/>
            </p:nvSpPr>
            <p:spPr bwMode="auto">
              <a:xfrm>
                <a:off x="1057" y="2553"/>
                <a:ext cx="910" cy="1176"/>
              </a:xfrm>
              <a:custGeom>
                <a:avLst/>
                <a:gdLst>
                  <a:gd name="T0" fmla="*/ 434 w 910"/>
                  <a:gd name="T1" fmla="*/ 375 h 1176"/>
                  <a:gd name="T2" fmla="*/ 500 w 910"/>
                  <a:gd name="T3" fmla="*/ 391 h 1176"/>
                  <a:gd name="T4" fmla="*/ 530 w 910"/>
                  <a:gd name="T5" fmla="*/ 457 h 1176"/>
                  <a:gd name="T6" fmla="*/ 510 w 910"/>
                  <a:gd name="T7" fmla="*/ 529 h 1176"/>
                  <a:gd name="T8" fmla="*/ 434 w 910"/>
                  <a:gd name="T9" fmla="*/ 573 h 1176"/>
                  <a:gd name="T10" fmla="*/ 338 w 910"/>
                  <a:gd name="T11" fmla="*/ 547 h 1176"/>
                  <a:gd name="T12" fmla="*/ 290 w 910"/>
                  <a:gd name="T13" fmla="*/ 451 h 1176"/>
                  <a:gd name="T14" fmla="*/ 324 w 910"/>
                  <a:gd name="T15" fmla="*/ 343 h 1176"/>
                  <a:gd name="T16" fmla="*/ 434 w 910"/>
                  <a:gd name="T17" fmla="*/ 285 h 1176"/>
                  <a:gd name="T18" fmla="*/ 562 w 910"/>
                  <a:gd name="T19" fmla="*/ 325 h 1176"/>
                  <a:gd name="T20" fmla="*/ 626 w 910"/>
                  <a:gd name="T21" fmla="*/ 453 h 1176"/>
                  <a:gd name="T22" fmla="*/ 576 w 910"/>
                  <a:gd name="T23" fmla="*/ 597 h 1176"/>
                  <a:gd name="T24" fmla="*/ 434 w 910"/>
                  <a:gd name="T25" fmla="*/ 669 h 1176"/>
                  <a:gd name="T26" fmla="*/ 268 w 910"/>
                  <a:gd name="T27" fmla="*/ 617 h 1176"/>
                  <a:gd name="T28" fmla="*/ 192 w 910"/>
                  <a:gd name="T29" fmla="*/ 453 h 1176"/>
                  <a:gd name="T30" fmla="*/ 256 w 910"/>
                  <a:gd name="T31" fmla="*/ 277 h 1176"/>
                  <a:gd name="T32" fmla="*/ 434 w 910"/>
                  <a:gd name="T33" fmla="*/ 189 h 1176"/>
                  <a:gd name="T34" fmla="*/ 634 w 910"/>
                  <a:gd name="T35" fmla="*/ 259 h 1176"/>
                  <a:gd name="T36" fmla="*/ 722 w 910"/>
                  <a:gd name="T37" fmla="*/ 453 h 1176"/>
                  <a:gd name="T38" fmla="*/ 648 w 910"/>
                  <a:gd name="T39" fmla="*/ 665 h 1176"/>
                  <a:gd name="T40" fmla="*/ 434 w 910"/>
                  <a:gd name="T41" fmla="*/ 767 h 1176"/>
                  <a:gd name="T42" fmla="*/ 200 w 910"/>
                  <a:gd name="T43" fmla="*/ 681 h 1176"/>
                  <a:gd name="T44" fmla="*/ 98 w 910"/>
                  <a:gd name="T45" fmla="*/ 453 h 1176"/>
                  <a:gd name="T46" fmla="*/ 188 w 910"/>
                  <a:gd name="T47" fmla="*/ 207 h 1176"/>
                  <a:gd name="T48" fmla="*/ 434 w 910"/>
                  <a:gd name="T49" fmla="*/ 93 h 1176"/>
                  <a:gd name="T50" fmla="*/ 700 w 910"/>
                  <a:gd name="T51" fmla="*/ 191 h 1176"/>
                  <a:gd name="T52" fmla="*/ 820 w 910"/>
                  <a:gd name="T53" fmla="*/ 453 h 1176"/>
                  <a:gd name="T54" fmla="*/ 714 w 910"/>
                  <a:gd name="T55" fmla="*/ 731 h 1176"/>
                  <a:gd name="T56" fmla="*/ 434 w 910"/>
                  <a:gd name="T57" fmla="*/ 853 h 1176"/>
                  <a:gd name="T58" fmla="*/ 132 w 910"/>
                  <a:gd name="T59" fmla="*/ 747 h 1176"/>
                  <a:gd name="T60" fmla="*/ 2 w 910"/>
                  <a:gd name="T61" fmla="*/ 453 h 1176"/>
                  <a:gd name="T62" fmla="*/ 122 w 910"/>
                  <a:gd name="T63" fmla="*/ 143 h 1176"/>
                  <a:gd name="T64" fmla="*/ 434 w 910"/>
                  <a:gd name="T65" fmla="*/ 3 h 1176"/>
                  <a:gd name="T66" fmla="*/ 766 w 910"/>
                  <a:gd name="T67" fmla="*/ 123 h 1176"/>
                  <a:gd name="T68" fmla="*/ 910 w 910"/>
                  <a:gd name="T69" fmla="*/ 453 h 1176"/>
                  <a:gd name="T70" fmla="*/ 874 w 910"/>
                  <a:gd name="T71" fmla="*/ 630 h 1176"/>
                  <a:gd name="T72" fmla="*/ 782 w 910"/>
                  <a:gd name="T73" fmla="*/ 809 h 1176"/>
                  <a:gd name="T74" fmla="*/ 709 w 910"/>
                  <a:gd name="T75" fmla="*/ 932 h 1176"/>
                  <a:gd name="T76" fmla="*/ 554 w 910"/>
                  <a:gd name="T77" fmla="*/ 1176 h 117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10"/>
                  <a:gd name="T118" fmla="*/ 0 h 1176"/>
                  <a:gd name="T119" fmla="*/ 910 w 910"/>
                  <a:gd name="T120" fmla="*/ 1176 h 117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10" h="1176">
                    <a:moveTo>
                      <a:pt x="434" y="375"/>
                    </a:moveTo>
                    <a:cubicBezTo>
                      <a:pt x="459" y="376"/>
                      <a:pt x="484" y="377"/>
                      <a:pt x="500" y="391"/>
                    </a:cubicBezTo>
                    <a:cubicBezTo>
                      <a:pt x="516" y="405"/>
                      <a:pt x="528" y="434"/>
                      <a:pt x="530" y="457"/>
                    </a:cubicBezTo>
                    <a:cubicBezTo>
                      <a:pt x="532" y="480"/>
                      <a:pt x="526" y="510"/>
                      <a:pt x="510" y="529"/>
                    </a:cubicBezTo>
                    <a:cubicBezTo>
                      <a:pt x="494" y="548"/>
                      <a:pt x="463" y="570"/>
                      <a:pt x="434" y="573"/>
                    </a:cubicBezTo>
                    <a:cubicBezTo>
                      <a:pt x="405" y="576"/>
                      <a:pt x="362" y="567"/>
                      <a:pt x="338" y="547"/>
                    </a:cubicBezTo>
                    <a:cubicBezTo>
                      <a:pt x="314" y="527"/>
                      <a:pt x="292" y="485"/>
                      <a:pt x="290" y="451"/>
                    </a:cubicBezTo>
                    <a:cubicBezTo>
                      <a:pt x="288" y="417"/>
                      <a:pt x="300" y="371"/>
                      <a:pt x="324" y="343"/>
                    </a:cubicBezTo>
                    <a:cubicBezTo>
                      <a:pt x="348" y="315"/>
                      <a:pt x="394" y="288"/>
                      <a:pt x="434" y="285"/>
                    </a:cubicBezTo>
                    <a:cubicBezTo>
                      <a:pt x="474" y="282"/>
                      <a:pt x="530" y="297"/>
                      <a:pt x="562" y="325"/>
                    </a:cubicBezTo>
                    <a:cubicBezTo>
                      <a:pt x="594" y="353"/>
                      <a:pt x="624" y="408"/>
                      <a:pt x="626" y="453"/>
                    </a:cubicBezTo>
                    <a:cubicBezTo>
                      <a:pt x="628" y="498"/>
                      <a:pt x="608" y="561"/>
                      <a:pt x="576" y="597"/>
                    </a:cubicBezTo>
                    <a:cubicBezTo>
                      <a:pt x="544" y="633"/>
                      <a:pt x="485" y="666"/>
                      <a:pt x="434" y="669"/>
                    </a:cubicBezTo>
                    <a:cubicBezTo>
                      <a:pt x="383" y="672"/>
                      <a:pt x="308" y="653"/>
                      <a:pt x="268" y="617"/>
                    </a:cubicBezTo>
                    <a:cubicBezTo>
                      <a:pt x="228" y="581"/>
                      <a:pt x="194" y="510"/>
                      <a:pt x="192" y="453"/>
                    </a:cubicBezTo>
                    <a:cubicBezTo>
                      <a:pt x="190" y="396"/>
                      <a:pt x="216" y="321"/>
                      <a:pt x="256" y="277"/>
                    </a:cubicBezTo>
                    <a:cubicBezTo>
                      <a:pt x="296" y="233"/>
                      <a:pt x="371" y="192"/>
                      <a:pt x="434" y="189"/>
                    </a:cubicBezTo>
                    <a:cubicBezTo>
                      <a:pt x="497" y="186"/>
                      <a:pt x="586" y="215"/>
                      <a:pt x="634" y="259"/>
                    </a:cubicBezTo>
                    <a:cubicBezTo>
                      <a:pt x="682" y="303"/>
                      <a:pt x="720" y="385"/>
                      <a:pt x="722" y="453"/>
                    </a:cubicBezTo>
                    <a:cubicBezTo>
                      <a:pt x="724" y="521"/>
                      <a:pt x="696" y="613"/>
                      <a:pt x="648" y="665"/>
                    </a:cubicBezTo>
                    <a:cubicBezTo>
                      <a:pt x="600" y="717"/>
                      <a:pt x="509" y="764"/>
                      <a:pt x="434" y="767"/>
                    </a:cubicBezTo>
                    <a:cubicBezTo>
                      <a:pt x="359" y="770"/>
                      <a:pt x="256" y="733"/>
                      <a:pt x="200" y="681"/>
                    </a:cubicBezTo>
                    <a:cubicBezTo>
                      <a:pt x="144" y="629"/>
                      <a:pt x="100" y="532"/>
                      <a:pt x="98" y="453"/>
                    </a:cubicBezTo>
                    <a:cubicBezTo>
                      <a:pt x="96" y="374"/>
                      <a:pt x="132" y="267"/>
                      <a:pt x="188" y="207"/>
                    </a:cubicBezTo>
                    <a:cubicBezTo>
                      <a:pt x="244" y="147"/>
                      <a:pt x="349" y="96"/>
                      <a:pt x="434" y="93"/>
                    </a:cubicBezTo>
                    <a:cubicBezTo>
                      <a:pt x="519" y="90"/>
                      <a:pt x="636" y="131"/>
                      <a:pt x="700" y="191"/>
                    </a:cubicBezTo>
                    <a:cubicBezTo>
                      <a:pt x="764" y="251"/>
                      <a:pt x="818" y="363"/>
                      <a:pt x="820" y="453"/>
                    </a:cubicBezTo>
                    <a:cubicBezTo>
                      <a:pt x="822" y="543"/>
                      <a:pt x="778" y="664"/>
                      <a:pt x="714" y="731"/>
                    </a:cubicBezTo>
                    <a:cubicBezTo>
                      <a:pt x="650" y="798"/>
                      <a:pt x="531" y="850"/>
                      <a:pt x="434" y="853"/>
                    </a:cubicBezTo>
                    <a:cubicBezTo>
                      <a:pt x="337" y="856"/>
                      <a:pt x="204" y="814"/>
                      <a:pt x="132" y="747"/>
                    </a:cubicBezTo>
                    <a:cubicBezTo>
                      <a:pt x="60" y="680"/>
                      <a:pt x="4" y="554"/>
                      <a:pt x="2" y="453"/>
                    </a:cubicBezTo>
                    <a:cubicBezTo>
                      <a:pt x="0" y="352"/>
                      <a:pt x="50" y="218"/>
                      <a:pt x="122" y="143"/>
                    </a:cubicBezTo>
                    <a:cubicBezTo>
                      <a:pt x="194" y="68"/>
                      <a:pt x="327" y="6"/>
                      <a:pt x="434" y="3"/>
                    </a:cubicBezTo>
                    <a:cubicBezTo>
                      <a:pt x="541" y="0"/>
                      <a:pt x="687" y="48"/>
                      <a:pt x="766" y="123"/>
                    </a:cubicBezTo>
                    <a:cubicBezTo>
                      <a:pt x="845" y="198"/>
                      <a:pt x="910" y="363"/>
                      <a:pt x="910" y="453"/>
                    </a:cubicBezTo>
                    <a:cubicBezTo>
                      <a:pt x="910" y="543"/>
                      <a:pt x="894" y="571"/>
                      <a:pt x="874" y="630"/>
                    </a:cubicBezTo>
                    <a:cubicBezTo>
                      <a:pt x="854" y="689"/>
                      <a:pt x="808" y="759"/>
                      <a:pt x="782" y="809"/>
                    </a:cubicBezTo>
                    <a:cubicBezTo>
                      <a:pt x="755" y="859"/>
                      <a:pt x="747" y="871"/>
                      <a:pt x="709" y="932"/>
                    </a:cubicBezTo>
                    <a:cubicBezTo>
                      <a:pt x="689" y="967"/>
                      <a:pt x="562" y="1162"/>
                      <a:pt x="554" y="1176"/>
                    </a:cubicBezTo>
                  </a:path>
                </a:pathLst>
              </a:custGeom>
              <a:noFill/>
              <a:ln w="9525">
                <a:solidFill>
                  <a:srgbClr val="FF0000"/>
                </a:solidFill>
                <a:round/>
                <a:headEnd/>
                <a:tailEnd type="stealth" w="lg" len="lg"/>
              </a:ln>
            </p:spPr>
            <p:txBody>
              <a:bodyPr>
                <a:prstTxWarp prst="textNoShape">
                  <a:avLst/>
                </a:prstTxWarp>
              </a:bodyPr>
              <a:lstStyle/>
              <a:p>
                <a:endParaRPr lang="en-US" dirty="0"/>
              </a:p>
            </p:txBody>
          </p:sp>
          <p:sp>
            <p:nvSpPr>
              <p:cNvPr id="42019" name="Arc 48"/>
              <p:cNvSpPr>
                <a:spLocks/>
              </p:cNvSpPr>
              <p:nvPr/>
            </p:nvSpPr>
            <p:spPr bwMode="auto">
              <a:xfrm>
                <a:off x="1554" y="2484"/>
                <a:ext cx="464" cy="835"/>
              </a:xfrm>
              <a:custGeom>
                <a:avLst/>
                <a:gdLst>
                  <a:gd name="T0" fmla="*/ 2 w 21600"/>
                  <a:gd name="T1" fmla="*/ 0 h 35615"/>
                  <a:gd name="T2" fmla="*/ 353 w 21600"/>
                  <a:gd name="T3" fmla="*/ 835 h 35615"/>
                  <a:gd name="T4" fmla="*/ 0 w 21600"/>
                  <a:gd name="T5" fmla="*/ 506 h 35615"/>
                  <a:gd name="T6" fmla="*/ 0 60000 65536"/>
                  <a:gd name="T7" fmla="*/ 0 60000 65536"/>
                  <a:gd name="T8" fmla="*/ 0 60000 65536"/>
                  <a:gd name="T9" fmla="*/ 0 w 21600"/>
                  <a:gd name="T10" fmla="*/ 0 h 35615"/>
                  <a:gd name="T11" fmla="*/ 21600 w 21600"/>
                  <a:gd name="T12" fmla="*/ 35615 h 35615"/>
                </a:gdLst>
                <a:ahLst/>
                <a:cxnLst>
                  <a:cxn ang="T6">
                    <a:pos x="T0" y="T1"/>
                  </a:cxn>
                  <a:cxn ang="T7">
                    <a:pos x="T2" y="T3"/>
                  </a:cxn>
                  <a:cxn ang="T8">
                    <a:pos x="T4" y="T5"/>
                  </a:cxn>
                </a:cxnLst>
                <a:rect l="T9" t="T10" r="T11" b="T12"/>
                <a:pathLst>
                  <a:path w="21600" h="35615" fill="none" extrusionOk="0">
                    <a:moveTo>
                      <a:pt x="98" y="0"/>
                    </a:moveTo>
                    <a:cubicBezTo>
                      <a:pt x="11989" y="54"/>
                      <a:pt x="21600" y="9709"/>
                      <a:pt x="21600" y="21600"/>
                    </a:cubicBezTo>
                    <a:cubicBezTo>
                      <a:pt x="21600" y="26737"/>
                      <a:pt x="19769" y="31706"/>
                      <a:pt x="16435" y="35614"/>
                    </a:cubicBezTo>
                  </a:path>
                  <a:path w="21600" h="35615" stroke="0" extrusionOk="0">
                    <a:moveTo>
                      <a:pt x="98" y="0"/>
                    </a:moveTo>
                    <a:cubicBezTo>
                      <a:pt x="11989" y="54"/>
                      <a:pt x="21600" y="9709"/>
                      <a:pt x="21600" y="21600"/>
                    </a:cubicBezTo>
                    <a:cubicBezTo>
                      <a:pt x="21600" y="26737"/>
                      <a:pt x="19769" y="31706"/>
                      <a:pt x="16435" y="35614"/>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20" name="Line 49"/>
              <p:cNvSpPr>
                <a:spLocks noChangeShapeType="1"/>
              </p:cNvSpPr>
              <p:nvPr/>
            </p:nvSpPr>
            <p:spPr bwMode="auto">
              <a:xfrm>
                <a:off x="1554" y="2484"/>
                <a:ext cx="0" cy="1011"/>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42021" name="Group 50"/>
              <p:cNvGrpSpPr>
                <a:grpSpLocks/>
              </p:cNvGrpSpPr>
              <p:nvPr/>
            </p:nvGrpSpPr>
            <p:grpSpPr bwMode="auto">
              <a:xfrm flipH="1">
                <a:off x="982" y="2485"/>
                <a:ext cx="464" cy="1013"/>
                <a:chOff x="2028" y="2489"/>
                <a:chExt cx="319" cy="672"/>
              </a:xfrm>
            </p:grpSpPr>
            <p:sp>
              <p:nvSpPr>
                <p:cNvPr id="42040" name="Arc 51"/>
                <p:cNvSpPr>
                  <a:spLocks/>
                </p:cNvSpPr>
                <p:nvPr/>
              </p:nvSpPr>
              <p:spPr bwMode="auto">
                <a:xfrm>
                  <a:off x="2028" y="2489"/>
                  <a:ext cx="319" cy="672"/>
                </a:xfrm>
                <a:custGeom>
                  <a:avLst/>
                  <a:gdLst>
                    <a:gd name="T0" fmla="*/ 1 w 21600"/>
                    <a:gd name="T1" fmla="*/ 0 h 43200"/>
                    <a:gd name="T2" fmla="*/ 1 w 21600"/>
                    <a:gd name="T3" fmla="*/ 672 h 43200"/>
                    <a:gd name="T4" fmla="*/ 0 w 21600"/>
                    <a:gd name="T5" fmla="*/ 336 h 43200"/>
                    <a:gd name="T6" fmla="*/ 0 60000 65536"/>
                    <a:gd name="T7" fmla="*/ 0 60000 65536"/>
                    <a:gd name="T8" fmla="*/ 0 60000 65536"/>
                    <a:gd name="T9" fmla="*/ 0 w 21600"/>
                    <a:gd name="T10" fmla="*/ 0 h 43200"/>
                    <a:gd name="T11" fmla="*/ 21600 w 21600"/>
                    <a:gd name="T12" fmla="*/ 43200 h 43200"/>
                  </a:gdLst>
                  <a:ahLst/>
                  <a:cxnLst>
                    <a:cxn ang="T6">
                      <a:pos x="T0" y="T1"/>
                    </a:cxn>
                    <a:cxn ang="T7">
                      <a:pos x="T2" y="T3"/>
                    </a:cxn>
                    <a:cxn ang="T8">
                      <a:pos x="T4" y="T5"/>
                    </a:cxn>
                  </a:cxnLst>
                  <a:rect l="T9" t="T10" r="T11" b="T12"/>
                  <a:pathLst>
                    <a:path w="21600" h="43200" fill="none" extrusionOk="0">
                      <a:moveTo>
                        <a:pt x="98" y="0"/>
                      </a:moveTo>
                      <a:cubicBezTo>
                        <a:pt x="11989" y="54"/>
                        <a:pt x="21600" y="9709"/>
                        <a:pt x="21600" y="21600"/>
                      </a:cubicBezTo>
                      <a:cubicBezTo>
                        <a:pt x="21600" y="33512"/>
                        <a:pt x="11956" y="43175"/>
                        <a:pt x="43" y="43199"/>
                      </a:cubicBezTo>
                    </a:path>
                    <a:path w="21600" h="43200" stroke="0" extrusionOk="0">
                      <a:moveTo>
                        <a:pt x="98" y="0"/>
                      </a:moveTo>
                      <a:cubicBezTo>
                        <a:pt x="11989" y="54"/>
                        <a:pt x="21600" y="9709"/>
                        <a:pt x="21600" y="21600"/>
                      </a:cubicBezTo>
                      <a:cubicBezTo>
                        <a:pt x="21600" y="33512"/>
                        <a:pt x="11956" y="43175"/>
                        <a:pt x="43" y="43199"/>
                      </a:cubicBezTo>
                      <a:lnTo>
                        <a:pt x="0" y="2160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41" name="Line 52"/>
                <p:cNvSpPr>
                  <a:spLocks noChangeShapeType="1"/>
                </p:cNvSpPr>
                <p:nvPr/>
              </p:nvSpPr>
              <p:spPr bwMode="auto">
                <a:xfrm>
                  <a:off x="2028" y="2490"/>
                  <a:ext cx="0" cy="671"/>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42022" name="Arc 53"/>
              <p:cNvSpPr>
                <a:spLocks/>
              </p:cNvSpPr>
              <p:nvPr/>
            </p:nvSpPr>
            <p:spPr bwMode="auto">
              <a:xfrm>
                <a:off x="1550" y="2991"/>
                <a:ext cx="185" cy="507"/>
              </a:xfrm>
              <a:custGeom>
                <a:avLst/>
                <a:gdLst>
                  <a:gd name="T0" fmla="*/ 185 w 8613"/>
                  <a:gd name="T1" fmla="*/ 467 h 21600"/>
                  <a:gd name="T2" fmla="*/ 0 w 8613"/>
                  <a:gd name="T3" fmla="*/ 507 h 21600"/>
                  <a:gd name="T4" fmla="*/ 4 w 8613"/>
                  <a:gd name="T5" fmla="*/ 0 h 21600"/>
                  <a:gd name="T6" fmla="*/ 0 60000 65536"/>
                  <a:gd name="T7" fmla="*/ 0 60000 65536"/>
                  <a:gd name="T8" fmla="*/ 0 60000 65536"/>
                  <a:gd name="T9" fmla="*/ 0 w 8613"/>
                  <a:gd name="T10" fmla="*/ 0 h 21600"/>
                  <a:gd name="T11" fmla="*/ 8613 w 8613"/>
                  <a:gd name="T12" fmla="*/ 21600 h 21600"/>
                </a:gdLst>
                <a:ahLst/>
                <a:cxnLst>
                  <a:cxn ang="T6">
                    <a:pos x="T0" y="T1"/>
                  </a:cxn>
                  <a:cxn ang="T7">
                    <a:pos x="T2" y="T3"/>
                  </a:cxn>
                  <a:cxn ang="T8">
                    <a:pos x="T4" y="T5"/>
                  </a:cxn>
                </a:cxnLst>
                <a:rect l="T9" t="T10" r="T11" b="T12"/>
                <a:pathLst>
                  <a:path w="8613" h="21600" fill="none" extrusionOk="0">
                    <a:moveTo>
                      <a:pt x="8613" y="19893"/>
                    </a:moveTo>
                    <a:cubicBezTo>
                      <a:pt x="5950" y="21019"/>
                      <a:pt x="3088" y="21599"/>
                      <a:pt x="198" y="21599"/>
                    </a:cubicBezTo>
                    <a:cubicBezTo>
                      <a:pt x="131" y="21599"/>
                      <a:pt x="65" y="21599"/>
                      <a:pt x="-1" y="21599"/>
                    </a:cubicBezTo>
                  </a:path>
                  <a:path w="8613" h="21600" stroke="0" extrusionOk="0">
                    <a:moveTo>
                      <a:pt x="8613" y="19893"/>
                    </a:moveTo>
                    <a:cubicBezTo>
                      <a:pt x="5950" y="21019"/>
                      <a:pt x="3088" y="21599"/>
                      <a:pt x="198" y="21599"/>
                    </a:cubicBezTo>
                    <a:cubicBezTo>
                      <a:pt x="131" y="21599"/>
                      <a:pt x="65" y="21599"/>
                      <a:pt x="-1" y="21599"/>
                    </a:cubicBezTo>
                    <a:lnTo>
                      <a:pt x="198" y="0"/>
                    </a:lnTo>
                    <a:close/>
                  </a:path>
                </a:pathLst>
              </a:custGeom>
              <a:noFill/>
              <a:ln w="9525">
                <a:solidFill>
                  <a:schemeClr val="tx1"/>
                </a:solidFill>
                <a:round/>
                <a:headEnd/>
                <a:tailEnd/>
              </a:ln>
            </p:spPr>
            <p:txBody>
              <a:bodyPr wrap="none" anchor="ctr">
                <a:prstTxWarp prst="textNoShape">
                  <a:avLst/>
                </a:prstTxWarp>
              </a:bodyPr>
              <a:lstStyle/>
              <a:p>
                <a:endParaRPr lang="en-US"/>
              </a:p>
            </p:txBody>
          </p:sp>
          <p:sp>
            <p:nvSpPr>
              <p:cNvPr id="42023" name="Line 54"/>
              <p:cNvSpPr>
                <a:spLocks noChangeShapeType="1"/>
              </p:cNvSpPr>
              <p:nvPr/>
            </p:nvSpPr>
            <p:spPr bwMode="auto">
              <a:xfrm flipH="1">
                <a:off x="1761" y="3320"/>
                <a:ext cx="147" cy="273"/>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24" name="Line 55"/>
              <p:cNvSpPr>
                <a:spLocks noChangeShapeType="1"/>
              </p:cNvSpPr>
              <p:nvPr/>
            </p:nvSpPr>
            <p:spPr bwMode="auto">
              <a:xfrm flipH="1">
                <a:off x="1683" y="3457"/>
                <a:ext cx="50" cy="90"/>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25" name="Line 56"/>
              <p:cNvSpPr>
                <a:spLocks noChangeShapeType="1"/>
              </p:cNvSpPr>
              <p:nvPr/>
            </p:nvSpPr>
            <p:spPr bwMode="auto">
              <a:xfrm>
                <a:off x="1682" y="3547"/>
                <a:ext cx="79" cy="46"/>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26" name="Arc 57"/>
              <p:cNvSpPr>
                <a:spLocks/>
              </p:cNvSpPr>
              <p:nvPr/>
            </p:nvSpPr>
            <p:spPr bwMode="auto">
              <a:xfrm>
                <a:off x="1297" y="1324"/>
                <a:ext cx="390" cy="47"/>
              </a:xfrm>
              <a:custGeom>
                <a:avLst/>
                <a:gdLst>
                  <a:gd name="T0" fmla="*/ 390 w 35637"/>
                  <a:gd name="T1" fmla="*/ 28 h 21600"/>
                  <a:gd name="T2" fmla="*/ 0 w 35637"/>
                  <a:gd name="T3" fmla="*/ 25 h 21600"/>
                  <a:gd name="T4" fmla="*/ 199 w 35637"/>
                  <a:gd name="T5" fmla="*/ 0 h 21600"/>
                  <a:gd name="T6" fmla="*/ 0 60000 65536"/>
                  <a:gd name="T7" fmla="*/ 0 60000 65536"/>
                  <a:gd name="T8" fmla="*/ 0 60000 65536"/>
                  <a:gd name="T9" fmla="*/ 0 w 35637"/>
                  <a:gd name="T10" fmla="*/ 0 h 21600"/>
                  <a:gd name="T11" fmla="*/ 35637 w 35637"/>
                  <a:gd name="T12" fmla="*/ 21600 h 21600"/>
                </a:gdLst>
                <a:ahLst/>
                <a:cxnLst>
                  <a:cxn ang="T6">
                    <a:pos x="T0" y="T1"/>
                  </a:cxn>
                  <a:cxn ang="T7">
                    <a:pos x="T2" y="T3"/>
                  </a:cxn>
                  <a:cxn ang="T8">
                    <a:pos x="T4" y="T5"/>
                  </a:cxn>
                </a:cxnLst>
                <a:rect l="T9" t="T10" r="T11" b="T12"/>
                <a:pathLst>
                  <a:path w="35637" h="21600" fill="none" extrusionOk="0">
                    <a:moveTo>
                      <a:pt x="35636" y="12780"/>
                    </a:moveTo>
                    <a:cubicBezTo>
                      <a:pt x="31567" y="18325"/>
                      <a:pt x="25101" y="21599"/>
                      <a:pt x="18224" y="21599"/>
                    </a:cubicBezTo>
                    <a:cubicBezTo>
                      <a:pt x="10838" y="21599"/>
                      <a:pt x="3964" y="17826"/>
                      <a:pt x="-1" y="11595"/>
                    </a:cubicBezTo>
                  </a:path>
                  <a:path w="35637" h="21600" stroke="0" extrusionOk="0">
                    <a:moveTo>
                      <a:pt x="35636" y="12780"/>
                    </a:moveTo>
                    <a:cubicBezTo>
                      <a:pt x="31567" y="18325"/>
                      <a:pt x="25101" y="21599"/>
                      <a:pt x="18224" y="21599"/>
                    </a:cubicBezTo>
                    <a:cubicBezTo>
                      <a:pt x="10838" y="21599"/>
                      <a:pt x="3964" y="17826"/>
                      <a:pt x="-1" y="11595"/>
                    </a:cubicBezTo>
                    <a:lnTo>
                      <a:pt x="18224" y="0"/>
                    </a:lnTo>
                    <a:close/>
                  </a:path>
                </a:pathLst>
              </a:custGeom>
              <a:noFill/>
              <a:ln w="12700">
                <a:solidFill>
                  <a:srgbClr val="0000FF"/>
                </a:solidFill>
                <a:round/>
                <a:headEnd/>
                <a:tailEnd/>
              </a:ln>
            </p:spPr>
            <p:txBody>
              <a:bodyPr wrap="none" anchor="ctr">
                <a:prstTxWarp prst="textNoShape">
                  <a:avLst/>
                </a:prstTxWarp>
              </a:bodyPr>
              <a:lstStyle/>
              <a:p>
                <a:endParaRPr lang="en-US"/>
              </a:p>
            </p:txBody>
          </p:sp>
          <p:sp>
            <p:nvSpPr>
              <p:cNvPr id="42027" name="Line 58"/>
              <p:cNvSpPr>
                <a:spLocks noChangeShapeType="1"/>
              </p:cNvSpPr>
              <p:nvPr/>
            </p:nvSpPr>
            <p:spPr bwMode="auto">
              <a:xfrm>
                <a:off x="1482" y="1370"/>
                <a:ext cx="36" cy="0"/>
              </a:xfrm>
              <a:prstGeom prst="line">
                <a:avLst/>
              </a:prstGeom>
              <a:noFill/>
              <a:ln w="12700">
                <a:solidFill>
                  <a:srgbClr val="0000FF"/>
                </a:solidFill>
                <a:round/>
                <a:headEnd/>
                <a:tailEnd type="stealth" w="med" len="med"/>
              </a:ln>
            </p:spPr>
            <p:txBody>
              <a:bodyPr>
                <a:prstTxWarp prst="textNoShape">
                  <a:avLst/>
                </a:prstTxWarp>
              </a:bodyPr>
              <a:lstStyle/>
              <a:p>
                <a:endParaRPr lang="en-US"/>
              </a:p>
            </p:txBody>
          </p:sp>
          <p:sp>
            <p:nvSpPr>
              <p:cNvPr id="42028" name="Arc 59"/>
              <p:cNvSpPr>
                <a:spLocks/>
              </p:cNvSpPr>
              <p:nvPr/>
            </p:nvSpPr>
            <p:spPr bwMode="auto">
              <a:xfrm flipV="1">
                <a:off x="1308" y="1488"/>
                <a:ext cx="270" cy="48"/>
              </a:xfrm>
              <a:custGeom>
                <a:avLst/>
                <a:gdLst>
                  <a:gd name="T0" fmla="*/ 270 w 28627"/>
                  <a:gd name="T1" fmla="*/ 42 h 21600"/>
                  <a:gd name="T2" fmla="*/ 0 w 28627"/>
                  <a:gd name="T3" fmla="*/ 26 h 21600"/>
                  <a:gd name="T4" fmla="*/ 172 w 28627"/>
                  <a:gd name="T5" fmla="*/ 0 h 21600"/>
                  <a:gd name="T6" fmla="*/ 0 60000 65536"/>
                  <a:gd name="T7" fmla="*/ 0 60000 65536"/>
                  <a:gd name="T8" fmla="*/ 0 60000 65536"/>
                  <a:gd name="T9" fmla="*/ 0 w 28627"/>
                  <a:gd name="T10" fmla="*/ 0 h 21600"/>
                  <a:gd name="T11" fmla="*/ 28627 w 28627"/>
                  <a:gd name="T12" fmla="*/ 21600 h 21600"/>
                </a:gdLst>
                <a:ahLst/>
                <a:cxnLst>
                  <a:cxn ang="T6">
                    <a:pos x="T0" y="T1"/>
                  </a:cxn>
                  <a:cxn ang="T7">
                    <a:pos x="T2" y="T3"/>
                  </a:cxn>
                  <a:cxn ang="T8">
                    <a:pos x="T4" y="T5"/>
                  </a:cxn>
                </a:cxnLst>
                <a:rect l="T9" t="T10" r="T11" b="T12"/>
                <a:pathLst>
                  <a:path w="28627" h="21600" fill="none" extrusionOk="0">
                    <a:moveTo>
                      <a:pt x="28626" y="18929"/>
                    </a:moveTo>
                    <a:cubicBezTo>
                      <a:pt x="25439" y="20681"/>
                      <a:pt x="21861" y="21599"/>
                      <a:pt x="18224" y="21599"/>
                    </a:cubicBezTo>
                    <a:cubicBezTo>
                      <a:pt x="10838" y="21599"/>
                      <a:pt x="3964" y="17826"/>
                      <a:pt x="-1" y="11595"/>
                    </a:cubicBezTo>
                  </a:path>
                  <a:path w="28627" h="21600" stroke="0" extrusionOk="0">
                    <a:moveTo>
                      <a:pt x="28626" y="18929"/>
                    </a:moveTo>
                    <a:cubicBezTo>
                      <a:pt x="25439" y="20681"/>
                      <a:pt x="21861" y="21599"/>
                      <a:pt x="18224" y="21599"/>
                    </a:cubicBezTo>
                    <a:cubicBezTo>
                      <a:pt x="10838" y="21599"/>
                      <a:pt x="3964" y="17826"/>
                      <a:pt x="-1" y="11595"/>
                    </a:cubicBezTo>
                    <a:lnTo>
                      <a:pt x="18224" y="0"/>
                    </a:lnTo>
                    <a:close/>
                  </a:path>
                </a:pathLst>
              </a:custGeom>
              <a:noFill/>
              <a:ln w="12700">
                <a:solidFill>
                  <a:srgbClr val="0000FF"/>
                </a:solidFill>
                <a:round/>
                <a:headEnd/>
                <a:tailEnd/>
              </a:ln>
            </p:spPr>
            <p:txBody>
              <a:bodyPr wrap="none" anchor="ctr">
                <a:prstTxWarp prst="textNoShape">
                  <a:avLst/>
                </a:prstTxWarp>
              </a:bodyPr>
              <a:lstStyle/>
              <a:p>
                <a:endParaRPr lang="en-US"/>
              </a:p>
            </p:txBody>
          </p:sp>
          <p:sp>
            <p:nvSpPr>
              <p:cNvPr id="42029" name="Line 60"/>
              <p:cNvSpPr>
                <a:spLocks noChangeShapeType="1"/>
              </p:cNvSpPr>
              <p:nvPr/>
            </p:nvSpPr>
            <p:spPr bwMode="auto">
              <a:xfrm flipV="1">
                <a:off x="1464" y="1486"/>
                <a:ext cx="36" cy="0"/>
              </a:xfrm>
              <a:prstGeom prst="line">
                <a:avLst/>
              </a:prstGeom>
              <a:noFill/>
              <a:ln w="12700">
                <a:solidFill>
                  <a:srgbClr val="0000FF"/>
                </a:solidFill>
                <a:round/>
                <a:headEnd/>
                <a:tailEnd type="stealth" w="med" len="med"/>
              </a:ln>
            </p:spPr>
            <p:txBody>
              <a:bodyPr>
                <a:prstTxWarp prst="textNoShape">
                  <a:avLst/>
                </a:prstTxWarp>
              </a:bodyPr>
              <a:lstStyle/>
              <a:p>
                <a:endParaRPr lang="en-US"/>
              </a:p>
            </p:txBody>
          </p:sp>
          <p:sp>
            <p:nvSpPr>
              <p:cNvPr id="42030" name="Rectangle 61"/>
              <p:cNvSpPr>
                <a:spLocks noChangeArrowheads="1"/>
              </p:cNvSpPr>
              <p:nvPr/>
            </p:nvSpPr>
            <p:spPr bwMode="auto">
              <a:xfrm>
                <a:off x="208" y="2486"/>
                <a:ext cx="849" cy="192"/>
              </a:xfrm>
              <a:prstGeom prst="rect">
                <a:avLst/>
              </a:prstGeom>
              <a:noFill/>
              <a:ln w="9525">
                <a:noFill/>
                <a:miter lim="800000"/>
                <a:headEnd/>
                <a:tailEnd/>
              </a:ln>
            </p:spPr>
            <p:txBody>
              <a:bodyPr>
                <a:prstTxWarp prst="textNoShape">
                  <a:avLst/>
                </a:prstTxWarp>
                <a:spAutoFit/>
              </a:bodyPr>
              <a:lstStyle/>
              <a:p>
                <a:pPr algn="ctr"/>
                <a:r>
                  <a:rPr lang="en-US" sz="1400">
                    <a:latin typeface="Comic Sans MS" pitchFamily="-110" charset="0"/>
                  </a:rPr>
                  <a:t>Ion source</a:t>
                </a:r>
                <a:endParaRPr sz="1400" noProof="1">
                  <a:latin typeface="Comic Sans MS" pitchFamily="-110" charset="0"/>
                </a:endParaRPr>
              </a:p>
            </p:txBody>
          </p:sp>
          <p:sp>
            <p:nvSpPr>
              <p:cNvPr id="42031" name="Line 62"/>
              <p:cNvSpPr>
                <a:spLocks noChangeShapeType="1"/>
              </p:cNvSpPr>
              <p:nvPr/>
            </p:nvSpPr>
            <p:spPr bwMode="auto">
              <a:xfrm flipV="1">
                <a:off x="640" y="990"/>
                <a:ext cx="0" cy="799"/>
              </a:xfrm>
              <a:prstGeom prst="line">
                <a:avLst/>
              </a:prstGeom>
              <a:noFill/>
              <a:ln w="9525">
                <a:solidFill>
                  <a:srgbClr val="009999"/>
                </a:solidFill>
                <a:round/>
                <a:headEnd/>
                <a:tailEnd type="stealth" w="lg" len="lg"/>
              </a:ln>
            </p:spPr>
            <p:txBody>
              <a:bodyPr>
                <a:prstTxWarp prst="textNoShape">
                  <a:avLst/>
                </a:prstTxWarp>
              </a:bodyPr>
              <a:lstStyle/>
              <a:p>
                <a:endParaRPr lang="en-US"/>
              </a:p>
            </p:txBody>
          </p:sp>
          <p:sp>
            <p:nvSpPr>
              <p:cNvPr id="42032" name="Rectangle 63"/>
              <p:cNvSpPr>
                <a:spLocks noChangeArrowheads="1"/>
              </p:cNvSpPr>
              <p:nvPr/>
            </p:nvSpPr>
            <p:spPr bwMode="auto">
              <a:xfrm>
                <a:off x="1967" y="3430"/>
                <a:ext cx="849" cy="330"/>
              </a:xfrm>
              <a:prstGeom prst="rect">
                <a:avLst/>
              </a:prstGeom>
              <a:noFill/>
              <a:ln w="9525">
                <a:noFill/>
                <a:miter lim="800000"/>
                <a:headEnd/>
                <a:tailEnd/>
              </a:ln>
            </p:spPr>
            <p:txBody>
              <a:bodyPr>
                <a:prstTxWarp prst="textNoShape">
                  <a:avLst/>
                </a:prstTxWarp>
                <a:spAutoFit/>
              </a:bodyPr>
              <a:lstStyle/>
              <a:p>
                <a:pPr algn="ctr"/>
                <a:r>
                  <a:rPr lang="en-US" sz="1400">
                    <a:latin typeface="Comic Sans MS" pitchFamily="-110" charset="0"/>
                  </a:rPr>
                  <a:t>Extraction electrode</a:t>
                </a:r>
                <a:endParaRPr sz="1400" noProof="1">
                  <a:latin typeface="Comic Sans MS" pitchFamily="-110" charset="0"/>
                </a:endParaRPr>
              </a:p>
            </p:txBody>
          </p:sp>
          <p:sp>
            <p:nvSpPr>
              <p:cNvPr id="42033" name="Line 64"/>
              <p:cNvSpPr>
                <a:spLocks noChangeShapeType="1"/>
              </p:cNvSpPr>
              <p:nvPr/>
            </p:nvSpPr>
            <p:spPr bwMode="auto">
              <a:xfrm>
                <a:off x="799" y="2646"/>
                <a:ext cx="683" cy="273"/>
              </a:xfrm>
              <a:prstGeom prst="line">
                <a:avLst/>
              </a:prstGeom>
              <a:noFill/>
              <a:ln w="9525">
                <a:solidFill>
                  <a:srgbClr val="B2B2B2"/>
                </a:solidFill>
                <a:round/>
                <a:headEnd/>
                <a:tailEnd/>
              </a:ln>
            </p:spPr>
            <p:txBody>
              <a:bodyPr>
                <a:prstTxWarp prst="textNoShape">
                  <a:avLst/>
                </a:prstTxWarp>
              </a:bodyPr>
              <a:lstStyle/>
              <a:p>
                <a:endParaRPr lang="en-US"/>
              </a:p>
            </p:txBody>
          </p:sp>
          <p:sp>
            <p:nvSpPr>
              <p:cNvPr id="42034" name="Oval 65"/>
              <p:cNvSpPr>
                <a:spLocks noChangeArrowheads="1"/>
              </p:cNvSpPr>
              <p:nvPr/>
            </p:nvSpPr>
            <p:spPr bwMode="auto">
              <a:xfrm>
                <a:off x="1464" y="2899"/>
                <a:ext cx="54" cy="53"/>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2035" name="Line 66"/>
              <p:cNvSpPr>
                <a:spLocks noChangeShapeType="1"/>
              </p:cNvSpPr>
              <p:nvPr/>
            </p:nvSpPr>
            <p:spPr bwMode="auto">
              <a:xfrm flipH="1">
                <a:off x="1833" y="3291"/>
                <a:ext cx="73" cy="135"/>
              </a:xfrm>
              <a:prstGeom prst="line">
                <a:avLst/>
              </a:prstGeom>
              <a:noFill/>
              <a:ln w="9525">
                <a:solidFill>
                  <a:schemeClr val="tx1"/>
                </a:solidFill>
                <a:round/>
                <a:headEnd/>
                <a:tailEnd/>
              </a:ln>
            </p:spPr>
            <p:txBody>
              <a:bodyPr>
                <a:prstTxWarp prst="textNoShape">
                  <a:avLst/>
                </a:prstTxWarp>
              </a:bodyPr>
              <a:lstStyle/>
              <a:p>
                <a:endParaRPr lang="en-US"/>
              </a:p>
            </p:txBody>
          </p:sp>
          <p:sp>
            <p:nvSpPr>
              <p:cNvPr id="42036" name="Line 67"/>
              <p:cNvSpPr>
                <a:spLocks noChangeShapeType="1"/>
              </p:cNvSpPr>
              <p:nvPr/>
            </p:nvSpPr>
            <p:spPr bwMode="auto">
              <a:xfrm>
                <a:off x="1870" y="3360"/>
                <a:ext cx="155" cy="187"/>
              </a:xfrm>
              <a:prstGeom prst="line">
                <a:avLst/>
              </a:prstGeom>
              <a:noFill/>
              <a:ln w="9525">
                <a:solidFill>
                  <a:srgbClr val="B2B2B2"/>
                </a:solidFill>
                <a:round/>
                <a:headEnd/>
                <a:tailEnd/>
              </a:ln>
            </p:spPr>
            <p:txBody>
              <a:bodyPr>
                <a:prstTxWarp prst="textNoShape">
                  <a:avLst/>
                </a:prstTxWarp>
              </a:bodyPr>
              <a:lstStyle/>
              <a:p>
                <a:endParaRPr lang="en-US"/>
              </a:p>
            </p:txBody>
          </p:sp>
          <p:sp>
            <p:nvSpPr>
              <p:cNvPr id="42037" name="Rectangle 68"/>
              <p:cNvSpPr>
                <a:spLocks noChangeArrowheads="1"/>
              </p:cNvSpPr>
              <p:nvPr/>
            </p:nvSpPr>
            <p:spPr bwMode="auto">
              <a:xfrm>
                <a:off x="771" y="3729"/>
                <a:ext cx="1021" cy="194"/>
              </a:xfrm>
              <a:prstGeom prst="rect">
                <a:avLst/>
              </a:prstGeom>
              <a:noFill/>
              <a:ln w="9525">
                <a:noFill/>
                <a:miter lim="800000"/>
                <a:headEnd/>
                <a:tailEnd/>
              </a:ln>
            </p:spPr>
            <p:txBody>
              <a:bodyPr wrap="none">
                <a:prstTxWarp prst="textNoShape">
                  <a:avLst/>
                </a:prstTxWarp>
                <a:spAutoFit/>
              </a:bodyPr>
              <a:lstStyle/>
              <a:p>
                <a:r>
                  <a:rPr lang="en-US" sz="1400">
                    <a:solidFill>
                      <a:srgbClr val="FF5050"/>
                    </a:solidFill>
                    <a:latin typeface="Comic Sans MS" pitchFamily="-110" charset="0"/>
                  </a:rPr>
                  <a:t>Ions trajectory</a:t>
                </a:r>
                <a:endParaRPr sz="1400" noProof="1">
                  <a:solidFill>
                    <a:srgbClr val="FF5050"/>
                  </a:solidFill>
                  <a:latin typeface="Comic Sans MS" pitchFamily="-110" charset="0"/>
                </a:endParaRPr>
              </a:p>
            </p:txBody>
          </p:sp>
          <p:sp>
            <p:nvSpPr>
              <p:cNvPr id="42038" name="Oval 69"/>
              <p:cNvSpPr>
                <a:spLocks noChangeArrowheads="1"/>
              </p:cNvSpPr>
              <p:nvPr/>
            </p:nvSpPr>
            <p:spPr bwMode="auto">
              <a:xfrm>
                <a:off x="800" y="1736"/>
                <a:ext cx="1400" cy="314"/>
              </a:xfrm>
              <a:prstGeom prst="ellipse">
                <a:avLst/>
              </a:prstGeom>
              <a:solidFill>
                <a:schemeClr val="accent1"/>
              </a:solidFill>
              <a:ln w="9525">
                <a:round/>
                <a:headEnd/>
                <a:tailEnd/>
              </a:ln>
              <a:scene3d>
                <a:camera prst="legacyObliqueTop">
                  <a:rot lat="16199997" lon="0" rev="0"/>
                </a:camera>
                <a:lightRig rig="legacyFlat2" dir="t"/>
              </a:scene3d>
              <a:sp3d extrusionH="227000" prstMaterial="legacyPlastic">
                <a:bevelT w="13500" h="13500" prst="angle"/>
                <a:bevelB w="13500" h="13500" prst="angle"/>
                <a:extrusionClr>
                  <a:schemeClr val="accent1"/>
                </a:extrusionClr>
              </a:sp3d>
            </p:spPr>
            <p:txBody>
              <a:bodyPr wrap="none" anchor="ctr">
                <a:prstTxWarp prst="textNoShape">
                  <a:avLst/>
                </a:prstTxWarp>
                <a:flatTx/>
              </a:bodyPr>
              <a:lstStyle/>
              <a:p>
                <a:endParaRPr lang="en-US"/>
              </a:p>
            </p:txBody>
          </p:sp>
          <p:sp>
            <p:nvSpPr>
              <p:cNvPr id="42039" name="Oval 70"/>
              <p:cNvSpPr>
                <a:spLocks noChangeArrowheads="1"/>
              </p:cNvSpPr>
              <p:nvPr/>
            </p:nvSpPr>
            <p:spPr bwMode="auto">
              <a:xfrm>
                <a:off x="801" y="554"/>
                <a:ext cx="1400" cy="314"/>
              </a:xfrm>
              <a:prstGeom prst="ellipse">
                <a:avLst/>
              </a:prstGeom>
              <a:solidFill>
                <a:schemeClr val="accent1"/>
              </a:solidFill>
              <a:ln w="9525">
                <a:round/>
                <a:headEnd/>
                <a:tailEnd/>
              </a:ln>
              <a:scene3d>
                <a:camera prst="legacyObliqueTop">
                  <a:rot lat="16199997" lon="0" rev="0"/>
                </a:camera>
                <a:lightRig rig="legacyFlat2" dir="t"/>
              </a:scene3d>
              <a:sp3d extrusionH="227000" prstMaterial="legacyPlastic">
                <a:bevelT w="13500" h="13500" prst="angle"/>
                <a:bevelB w="13500" h="13500" prst="angle"/>
                <a:extrusionClr>
                  <a:schemeClr val="accent1"/>
                </a:extrusionClr>
              </a:sp3d>
            </p:spPr>
            <p:txBody>
              <a:bodyPr wrap="none" anchor="ctr">
                <a:prstTxWarp prst="textNoShape">
                  <a:avLst/>
                </a:prstTxWarp>
                <a:flatTx/>
              </a:bodyPr>
              <a:lstStyle/>
              <a:p>
                <a:endParaRPr lang="en-US"/>
              </a:p>
            </p:txBody>
          </p:sp>
        </p:grpSp>
        <p:sp>
          <p:nvSpPr>
            <p:cNvPr id="41995" name="Rectangle 71"/>
            <p:cNvSpPr>
              <a:spLocks noChangeArrowheads="1"/>
            </p:cNvSpPr>
            <p:nvPr/>
          </p:nvSpPr>
          <p:spPr bwMode="auto">
            <a:xfrm>
              <a:off x="2727" y="586"/>
              <a:ext cx="1584"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Used for protons, ions</a:t>
              </a:r>
              <a:endParaRPr sz="1600" noProof="1">
                <a:latin typeface="Comic Sans MS" pitchFamily="-110" charset="0"/>
              </a:endParaRPr>
            </a:p>
          </p:txBody>
        </p:sp>
      </p:grpSp>
      <p:sp>
        <p:nvSpPr>
          <p:cNvPr id="3" name="Rectangle 2">
            <a:extLst>
              <a:ext uri="{FF2B5EF4-FFF2-40B4-BE49-F238E27FC236}">
                <a16:creationId xmlns:a16="http://schemas.microsoft.com/office/drawing/2014/main" id="{91365794-6244-4AD0-37EC-A4A001A027F3}"/>
              </a:ext>
            </a:extLst>
          </p:cNvPr>
          <p:cNvSpPr/>
          <p:nvPr/>
        </p:nvSpPr>
        <p:spPr>
          <a:xfrm>
            <a:off x="399914" y="6215225"/>
            <a:ext cx="7848872" cy="276999"/>
          </a:xfrm>
          <a:prstGeom prst="rect">
            <a:avLst/>
          </a:prstGeom>
        </p:spPr>
        <p:txBody>
          <a:bodyPr wrap="square">
            <a:spAutoFit/>
          </a:bodyPr>
          <a:lstStyle/>
          <a:p>
            <a:r>
              <a:rPr lang="en-US" sz="1200" dirty="0">
                <a:hlinkClick r:id="rId7"/>
              </a:rPr>
              <a:t>Animation: https://</a:t>
            </a:r>
            <a:r>
              <a:rPr lang="en-US" sz="1200" dirty="0" err="1">
                <a:hlinkClick r:id="rId7"/>
              </a:rPr>
              <a:t>phyanim.sciences.univ-nantes.fr</a:t>
            </a:r>
            <a:r>
              <a:rPr lang="en-US" sz="1200" dirty="0">
                <a:hlinkClick r:id="rId7"/>
              </a:rPr>
              <a:t>/</a:t>
            </a:r>
            <a:r>
              <a:rPr lang="en-US" sz="1200" dirty="0" err="1">
                <a:hlinkClick r:id="rId7"/>
              </a:rPr>
              <a:t>Meca</a:t>
            </a:r>
            <a:r>
              <a:rPr lang="en-US" sz="1200" dirty="0">
                <a:hlinkClick r:id="rId7"/>
              </a:rPr>
              <a:t>/Charges/</a:t>
            </a:r>
            <a:r>
              <a:rPr lang="en-US" sz="1200" dirty="0" err="1">
                <a:hlinkClick r:id="rId7"/>
              </a:rPr>
              <a:t>cyclotron.php</a:t>
            </a:r>
            <a:endParaRPr lang="en-US" sz="1200" dirty="0"/>
          </a:p>
        </p:txBody>
      </p:sp>
    </p:spTree>
    <p:extLst>
      <p:ext uri="{BB962C8B-B14F-4D97-AF65-F5344CB8AC3E}">
        <p14:creationId xmlns:p14="http://schemas.microsoft.com/office/powerpoint/2010/main" val="1768664703"/>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Circular accelerators: </a:t>
            </a:r>
            <a:r>
              <a:rPr lang="fr-FR" dirty="0"/>
              <a:t>Cyclotron</a:t>
            </a:r>
          </a:p>
        </p:txBody>
      </p:sp>
      <p:pic>
        <p:nvPicPr>
          <p:cNvPr id="2" name="Berkeley Lab Founder Ernest O. Lawrence Demonstrates the Cyclotron Concept2.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59632" y="908720"/>
            <a:ext cx="6768752" cy="4967891"/>
          </a:xfrm>
          <a:prstGeom prst="rect">
            <a:avLst/>
          </a:prstGeom>
        </p:spPr>
      </p:pic>
      <p:sp>
        <p:nvSpPr>
          <p:cNvPr id="5" name="Rectangle 4"/>
          <p:cNvSpPr/>
          <p:nvPr/>
        </p:nvSpPr>
        <p:spPr>
          <a:xfrm>
            <a:off x="1691680" y="5893821"/>
            <a:ext cx="6912768" cy="646331"/>
          </a:xfrm>
          <a:prstGeom prst="rect">
            <a:avLst/>
          </a:prstGeom>
        </p:spPr>
        <p:txBody>
          <a:bodyPr wrap="square">
            <a:spAutoFit/>
          </a:bodyPr>
          <a:lstStyle/>
          <a:p>
            <a:r>
              <a:rPr lang="en-US" sz="1800" dirty="0"/>
              <a:t>Courtesy Berkeley Lab, https://</a:t>
            </a:r>
            <a:r>
              <a:rPr lang="en-US" sz="1800" dirty="0" err="1"/>
              <a:t>www.youtube.com</a:t>
            </a:r>
            <a:r>
              <a:rPr lang="en-US" sz="1800" dirty="0"/>
              <a:t>/</a:t>
            </a:r>
            <a:r>
              <a:rPr lang="en-US" sz="1800" dirty="0" err="1"/>
              <a:t>watch?v</a:t>
            </a:r>
            <a:r>
              <a:rPr lang="en-US" sz="1800" dirty="0"/>
              <a:t>=</a:t>
            </a:r>
            <a:r>
              <a:rPr lang="en-US" sz="1800" dirty="0" err="1"/>
              <a:t>cutKuFxeXmQ</a:t>
            </a:r>
            <a:endParaRPr lang="en-US" sz="1800" dirty="0"/>
          </a:p>
        </p:txBody>
      </p:sp>
    </p:spTree>
    <p:extLst>
      <p:ext uri="{BB962C8B-B14F-4D97-AF65-F5344CB8AC3E}">
        <p14:creationId xmlns:p14="http://schemas.microsoft.com/office/powerpoint/2010/main" val="3124694823"/>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fullScrn="1">
              <p:cMediaNode vol="80000">
                <p:cTn id="7" fill="hold" display="0">
                  <p:stCondLst>
                    <p:cond delay="indefinite"/>
                  </p:stCondLst>
                </p:cTn>
                <p:tgtEl>
                  <p:spTgt spid="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5" name="Group 2"/>
          <p:cNvGrpSpPr>
            <a:grpSpLocks/>
          </p:cNvGrpSpPr>
          <p:nvPr/>
        </p:nvGrpSpPr>
        <p:grpSpPr bwMode="auto">
          <a:xfrm>
            <a:off x="532810" y="4221088"/>
            <a:ext cx="6415454" cy="968375"/>
            <a:chOff x="837" y="781"/>
            <a:chExt cx="4378" cy="610"/>
          </a:xfrm>
        </p:grpSpPr>
        <p:sp>
          <p:nvSpPr>
            <p:cNvPr id="44041" name="Rectangle 4"/>
            <p:cNvSpPr>
              <a:spLocks noChangeArrowheads="1"/>
            </p:cNvSpPr>
            <p:nvPr/>
          </p:nvSpPr>
          <p:spPr bwMode="auto">
            <a:xfrm>
              <a:off x="837" y="781"/>
              <a:ext cx="4378" cy="610"/>
            </a:xfrm>
            <a:prstGeom prst="rect">
              <a:avLst/>
            </a:prstGeom>
            <a:noFill/>
            <a:ln w="9525">
              <a:noFill/>
              <a:miter lim="800000"/>
              <a:headEnd/>
              <a:tailEnd/>
            </a:ln>
          </p:spPr>
          <p:txBody>
            <a:bodyPr wrap="none">
              <a:prstTxWarp prst="textNoShape">
                <a:avLst/>
              </a:prstTxWarp>
              <a:spAutoFit/>
            </a:bodyPr>
            <a:lstStyle/>
            <a:p>
              <a:pPr>
                <a:lnSpc>
                  <a:spcPct val="110000"/>
                </a:lnSpc>
                <a:tabLst>
                  <a:tab pos="576263" algn="l"/>
                  <a:tab pos="1528763" algn="l"/>
                </a:tabLst>
              </a:pPr>
              <a:r>
                <a:rPr lang="en-US" sz="1600" dirty="0">
                  <a:solidFill>
                    <a:srgbClr val="FF0000"/>
                  </a:solidFill>
                  <a:latin typeface="Comic Sans MS" pitchFamily="-110" charset="0"/>
                </a:rPr>
                <a:t>Synchrocyclotron</a:t>
              </a:r>
              <a:r>
                <a:rPr lang="en-US" sz="1600" dirty="0">
                  <a:latin typeface="Comic Sans MS" pitchFamily="-110" charset="0"/>
                </a:rPr>
                <a:t>: Same as cyclotron, except a modulation of </a:t>
              </a:r>
              <a:r>
                <a:rPr lang="en-US" sz="1800" dirty="0" err="1">
                  <a:latin typeface="Symbol" pitchFamily="-110" charset="2"/>
                </a:rPr>
                <a:t>w</a:t>
              </a:r>
              <a:r>
                <a:rPr lang="en-US" sz="1600" baseline="-25000" dirty="0" err="1">
                  <a:latin typeface="Comic Sans MS" pitchFamily="-110" charset="0"/>
                </a:rPr>
                <a:t>RF</a:t>
              </a:r>
              <a:endParaRPr lang="en-US" sz="1600" dirty="0">
                <a:latin typeface="Comic Sans MS" pitchFamily="-110" charset="0"/>
              </a:endParaRPr>
            </a:p>
            <a:p>
              <a:pPr>
                <a:lnSpc>
                  <a:spcPct val="110000"/>
                </a:lnSpc>
                <a:tabLst>
                  <a:tab pos="576263" algn="l"/>
                  <a:tab pos="1528763" algn="l"/>
                </a:tabLst>
              </a:pPr>
              <a:r>
                <a:rPr lang="en-US" sz="1600" dirty="0">
                  <a:latin typeface="Comic Sans MS" pitchFamily="-110" charset="0"/>
                </a:rPr>
                <a:t>	B	= constant</a:t>
              </a:r>
            </a:p>
            <a:p>
              <a:pPr lvl="1">
                <a:lnSpc>
                  <a:spcPct val="110000"/>
                </a:lnSpc>
                <a:buFont typeface="Symbol" pitchFamily="-110" charset="2"/>
                <a:buNone/>
                <a:tabLst>
                  <a:tab pos="576263" algn="l"/>
                  <a:tab pos="1528763" algn="l"/>
                </a:tabLst>
              </a:pPr>
              <a:r>
                <a:rPr lang="en-US" sz="1800" dirty="0">
                  <a:latin typeface="Symbol" pitchFamily="-110" charset="2"/>
                </a:rPr>
                <a:t> 	g </a:t>
              </a:r>
              <a:r>
                <a:rPr lang="en-US" sz="1800" dirty="0" err="1">
                  <a:latin typeface="Symbol" pitchFamily="-110" charset="2"/>
                </a:rPr>
                <a:t>w</a:t>
              </a:r>
              <a:r>
                <a:rPr lang="en-US" sz="1600" baseline="-25000" dirty="0" err="1">
                  <a:latin typeface="Comic Sans MS" pitchFamily="-110" charset="0"/>
                </a:rPr>
                <a:t>RF</a:t>
              </a:r>
              <a:r>
                <a:rPr lang="en-US" sz="1600" dirty="0">
                  <a:latin typeface="Comic Sans MS" pitchFamily="-110" charset="0"/>
                </a:rPr>
                <a:t> 	= constant</a:t>
              </a:r>
            </a:p>
          </p:txBody>
        </p:sp>
        <p:sp>
          <p:nvSpPr>
            <p:cNvPr id="44042" name="Rectangle 5"/>
            <p:cNvSpPr>
              <a:spLocks noChangeArrowheads="1"/>
            </p:cNvSpPr>
            <p:nvPr/>
          </p:nvSpPr>
          <p:spPr bwMode="auto">
            <a:xfrm>
              <a:off x="3275" y="1119"/>
              <a:ext cx="1717" cy="252"/>
            </a:xfrm>
            <a:prstGeom prst="rect">
              <a:avLst/>
            </a:prstGeom>
            <a:noFill/>
            <a:ln w="9525">
              <a:noFill/>
              <a:miter lim="800000"/>
              <a:headEnd/>
              <a:tailEnd/>
            </a:ln>
          </p:spPr>
          <p:txBody>
            <a:bodyPr wrap="none">
              <a:prstTxWarp prst="textNoShape">
                <a:avLst/>
              </a:prstTxWarp>
              <a:spAutoFit/>
            </a:bodyPr>
            <a:lstStyle/>
            <a:p>
              <a:r>
                <a:rPr lang="en-US" sz="2000" dirty="0" err="1">
                  <a:latin typeface="Symbol" pitchFamily="-110" charset="2"/>
                </a:rPr>
                <a:t>w</a:t>
              </a:r>
              <a:r>
                <a:rPr lang="en-US" sz="1600" baseline="-25000" dirty="0" err="1">
                  <a:latin typeface="Comic Sans MS" pitchFamily="-110" charset="0"/>
                </a:rPr>
                <a:t>RF</a:t>
              </a:r>
              <a:r>
                <a:rPr lang="en-US" sz="1800" dirty="0">
                  <a:latin typeface="Symbol" pitchFamily="-110" charset="2"/>
                </a:rPr>
                <a:t> </a:t>
              </a:r>
              <a:r>
                <a:rPr lang="en-US" sz="1600" dirty="0">
                  <a:solidFill>
                    <a:srgbClr val="3333FF"/>
                  </a:solidFill>
                  <a:latin typeface="Comic Sans MS" pitchFamily="-110" charset="0"/>
                </a:rPr>
                <a:t>decreases with time</a:t>
              </a:r>
            </a:p>
          </p:txBody>
        </p:sp>
      </p:grpSp>
      <p:grpSp>
        <p:nvGrpSpPr>
          <p:cNvPr id="3" name="Group 6"/>
          <p:cNvGrpSpPr>
            <a:grpSpLocks/>
          </p:cNvGrpSpPr>
          <p:nvPr/>
        </p:nvGrpSpPr>
        <p:grpSpPr bwMode="auto">
          <a:xfrm>
            <a:off x="467748" y="5312370"/>
            <a:ext cx="8267699" cy="996950"/>
            <a:chOff x="1934" y="1951"/>
            <a:chExt cx="5642" cy="628"/>
          </a:xfrm>
        </p:grpSpPr>
        <p:sp>
          <p:nvSpPr>
            <p:cNvPr id="44037" name="Rectangle 7"/>
            <p:cNvSpPr>
              <a:spLocks noChangeArrowheads="1"/>
            </p:cNvSpPr>
            <p:nvPr/>
          </p:nvSpPr>
          <p:spPr bwMode="auto">
            <a:xfrm>
              <a:off x="3109" y="1952"/>
              <a:ext cx="2379" cy="627"/>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sp>
          <p:nvSpPr>
            <p:cNvPr id="44038" name="Rectangle 8"/>
            <p:cNvSpPr>
              <a:spLocks noChangeArrowheads="1"/>
            </p:cNvSpPr>
            <p:nvPr/>
          </p:nvSpPr>
          <p:spPr bwMode="auto">
            <a:xfrm>
              <a:off x="1934" y="2146"/>
              <a:ext cx="1055"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The condition:</a:t>
              </a:r>
            </a:p>
          </p:txBody>
        </p:sp>
        <p:graphicFrame>
          <p:nvGraphicFramePr>
            <p:cNvPr id="44034" name="Object 2"/>
            <p:cNvGraphicFramePr>
              <a:graphicFrameLocks noChangeAspect="1"/>
            </p:cNvGraphicFramePr>
            <p:nvPr/>
          </p:nvGraphicFramePr>
          <p:xfrm>
            <a:off x="3238" y="1951"/>
            <a:ext cx="2215" cy="628"/>
          </p:xfrm>
          <a:graphic>
            <a:graphicData uri="http://schemas.openxmlformats.org/presentationml/2006/ole">
              <mc:AlternateContent xmlns:mc="http://schemas.openxmlformats.org/markup-compatibility/2006">
                <mc:Choice xmlns:v="urn:schemas-microsoft-com:vml" Requires="v">
                  <p:oleObj name="Equation" r:id="rId2" imgW="1523880" imgH="431640" progId="Equation.3">
                    <p:embed/>
                  </p:oleObj>
                </mc:Choice>
                <mc:Fallback>
                  <p:oleObj name="Equation" r:id="rId2" imgW="1523880" imgH="431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 y="1951"/>
                          <a:ext cx="2215" cy="62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4039" name="Rectangle 10"/>
            <p:cNvSpPr>
              <a:spLocks noChangeArrowheads="1"/>
            </p:cNvSpPr>
            <p:nvPr/>
          </p:nvSpPr>
          <p:spPr bwMode="auto">
            <a:xfrm>
              <a:off x="5865" y="2050"/>
              <a:ext cx="1711" cy="368"/>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Allows to go beyond the </a:t>
              </a:r>
              <a:br>
                <a:rPr lang="en-US" sz="1600" dirty="0">
                  <a:latin typeface="Comic Sans MS" pitchFamily="-110" charset="0"/>
                </a:rPr>
              </a:br>
              <a:r>
                <a:rPr lang="en-US" sz="1600" dirty="0">
                  <a:latin typeface="Comic Sans MS" pitchFamily="-110" charset="0"/>
                </a:rPr>
                <a:t>non-relativistic energies</a:t>
              </a:r>
            </a:p>
          </p:txBody>
        </p:sp>
      </p:grpSp>
      <p:sp>
        <p:nvSpPr>
          <p:cNvPr id="12" name="Rectangle 2"/>
          <p:cNvSpPr txBox="1">
            <a:spLocks noChangeArrowheads="1"/>
          </p:cNvSpPr>
          <p:nvPr/>
        </p:nvSpPr>
        <p:spPr bwMode="auto">
          <a:xfrm>
            <a:off x="1066800" y="304800"/>
            <a:ext cx="7086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fr-FR" dirty="0"/>
              <a:t>Cyclotron / </a:t>
            </a:r>
            <a:r>
              <a:rPr lang="en-US" dirty="0"/>
              <a:t>Synchrocyclotron</a:t>
            </a:r>
          </a:p>
        </p:txBody>
      </p:sp>
      <p:grpSp>
        <p:nvGrpSpPr>
          <p:cNvPr id="4" name="Group 3"/>
          <p:cNvGrpSpPr/>
          <p:nvPr/>
        </p:nvGrpSpPr>
        <p:grpSpPr>
          <a:xfrm>
            <a:off x="251520" y="1052736"/>
            <a:ext cx="4464496" cy="3058404"/>
            <a:chOff x="1508125" y="646113"/>
            <a:chExt cx="6961188" cy="4732317"/>
          </a:xfrm>
        </p:grpSpPr>
        <p:pic>
          <p:nvPicPr>
            <p:cNvPr id="13" name="Picture 2" descr="TRIUMF"/>
            <p:cNvPicPr>
              <a:picLocks noChangeAspect="1" noChangeArrowheads="1"/>
            </p:cNvPicPr>
            <p:nvPr/>
          </p:nvPicPr>
          <p:blipFill>
            <a:blip r:embed="rId4"/>
            <a:srcRect/>
            <a:stretch>
              <a:fillRect/>
            </a:stretch>
          </p:blipFill>
          <p:spPr bwMode="auto">
            <a:xfrm>
              <a:off x="1508125" y="646113"/>
              <a:ext cx="6961188" cy="4640262"/>
            </a:xfrm>
            <a:prstGeom prst="rect">
              <a:avLst/>
            </a:prstGeom>
            <a:noFill/>
            <a:ln w="9525">
              <a:noFill/>
              <a:miter lim="800000"/>
              <a:headEnd/>
              <a:tailEnd/>
            </a:ln>
          </p:spPr>
        </p:pic>
        <p:pic>
          <p:nvPicPr>
            <p:cNvPr id="14" name="Picture 3" descr="triumf_1972_md"/>
            <p:cNvPicPr>
              <a:picLocks noChangeAspect="1" noChangeArrowheads="1"/>
            </p:cNvPicPr>
            <p:nvPr/>
          </p:nvPicPr>
          <p:blipFill>
            <a:blip r:embed="rId5"/>
            <a:srcRect/>
            <a:stretch>
              <a:fillRect/>
            </a:stretch>
          </p:blipFill>
          <p:spPr bwMode="auto">
            <a:xfrm>
              <a:off x="1508125" y="646113"/>
              <a:ext cx="6961188" cy="4303712"/>
            </a:xfrm>
            <a:prstGeom prst="rect">
              <a:avLst/>
            </a:prstGeom>
            <a:noFill/>
            <a:ln w="9525">
              <a:noFill/>
              <a:miter lim="800000"/>
              <a:headEnd/>
              <a:tailEnd/>
            </a:ln>
          </p:spPr>
        </p:pic>
        <p:sp>
          <p:nvSpPr>
            <p:cNvPr id="15" name="Rectangle 4"/>
            <p:cNvSpPr>
              <a:spLocks noChangeArrowheads="1"/>
            </p:cNvSpPr>
            <p:nvPr/>
          </p:nvSpPr>
          <p:spPr bwMode="auto">
            <a:xfrm>
              <a:off x="1508125" y="4949825"/>
              <a:ext cx="6961188" cy="428605"/>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dirty="0">
                  <a:solidFill>
                    <a:schemeClr val="bg1"/>
                  </a:solidFill>
                </a:rPr>
                <a:t>TRIUMF 520 MeV cyclotron  	Vancouver - Canada</a:t>
              </a:r>
            </a:p>
          </p:txBody>
        </p:sp>
      </p:grpSp>
      <p:grpSp>
        <p:nvGrpSpPr>
          <p:cNvPr id="5" name="Group 4"/>
          <p:cNvGrpSpPr/>
          <p:nvPr/>
        </p:nvGrpSpPr>
        <p:grpSpPr>
          <a:xfrm>
            <a:off x="4932040" y="1052736"/>
            <a:ext cx="3960440" cy="3054424"/>
            <a:chOff x="395536" y="1011616"/>
            <a:chExt cx="3960440" cy="3054424"/>
          </a:xfrm>
        </p:grpSpPr>
        <p:pic>
          <p:nvPicPr>
            <p:cNvPr id="2" name="Picture 1" descr="SC2012.jpg"/>
            <p:cNvPicPr>
              <a:picLocks noChangeAspect="1"/>
            </p:cNvPicPr>
            <p:nvPr/>
          </p:nvPicPr>
          <p:blipFill rotWithShape="1">
            <a:blip r:embed="rId6">
              <a:extLst>
                <a:ext uri="{28A0092B-C50C-407E-A947-70E740481C1C}">
                  <a14:useLocalDpi xmlns:a14="http://schemas.microsoft.com/office/drawing/2010/main" val="0"/>
                </a:ext>
              </a:extLst>
            </a:blip>
            <a:srcRect l="6373" t="4776"/>
            <a:stretch/>
          </p:blipFill>
          <p:spPr>
            <a:xfrm>
              <a:off x="398208" y="1011616"/>
              <a:ext cx="3957767" cy="2777423"/>
            </a:xfrm>
            <a:prstGeom prst="rect">
              <a:avLst/>
            </a:prstGeom>
          </p:spPr>
        </p:pic>
        <p:sp>
          <p:nvSpPr>
            <p:cNvPr id="16" name="Rectangle 4"/>
            <p:cNvSpPr>
              <a:spLocks noChangeArrowheads="1"/>
            </p:cNvSpPr>
            <p:nvPr/>
          </p:nvSpPr>
          <p:spPr bwMode="auto">
            <a:xfrm>
              <a:off x="395536" y="3789041"/>
              <a:ext cx="3960440" cy="276999"/>
            </a:xfrm>
            <a:prstGeom prst="rect">
              <a:avLst/>
            </a:prstGeom>
            <a:solidFill>
              <a:schemeClr val="tx1"/>
            </a:solidFill>
            <a:ln w="9525">
              <a:noFill/>
              <a:miter lim="800000"/>
              <a:headEnd/>
              <a:tailEnd/>
            </a:ln>
          </p:spPr>
          <p:txBody>
            <a:bodyPr wrap="square">
              <a:prstTxWarp prst="textNoShape">
                <a:avLst/>
              </a:prstTxWarp>
              <a:spAutoFit/>
            </a:bodyPr>
            <a:lstStyle/>
            <a:p>
              <a:pPr algn="ctr"/>
              <a:r>
                <a:rPr lang="en-US" sz="1200" b="1" dirty="0">
                  <a:solidFill>
                    <a:schemeClr val="bg1"/>
                  </a:solidFill>
                </a:rPr>
                <a:t>CERN 600 MeV synchrocyclotron</a:t>
              </a:r>
            </a:p>
          </p:txBody>
        </p:sp>
      </p:grpSp>
      <p:sp>
        <p:nvSpPr>
          <p:cNvPr id="18" name="Rectangle 38">
            <a:extLst>
              <a:ext uri="{FF2B5EF4-FFF2-40B4-BE49-F238E27FC236}">
                <a16:creationId xmlns:a16="http://schemas.microsoft.com/office/drawing/2014/main" id="{202E6848-DCD3-3B4D-8FB6-8B95F81FA279}"/>
              </a:ext>
            </a:extLst>
          </p:cNvPr>
          <p:cNvSpPr>
            <a:spLocks noChangeArrowheads="1"/>
          </p:cNvSpPr>
          <p:nvPr/>
        </p:nvSpPr>
        <p:spPr bwMode="auto">
          <a:xfrm rot="21216474">
            <a:off x="7289305" y="4294268"/>
            <a:ext cx="1728192" cy="988156"/>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nSpc>
                <a:spcPct val="110000"/>
              </a:lnSpc>
            </a:pPr>
            <a:r>
              <a:rPr lang="en-US" sz="1800" i="1" dirty="0">
                <a:latin typeface="Comic Sans MS" pitchFamily="-110" charset="0"/>
              </a:rPr>
              <a:t>More in </a:t>
            </a:r>
          </a:p>
          <a:p>
            <a:pPr>
              <a:lnSpc>
                <a:spcPct val="110000"/>
              </a:lnSpc>
            </a:pPr>
            <a:r>
              <a:rPr lang="en-US" sz="1800" i="1" dirty="0">
                <a:latin typeface="Comic Sans MS" pitchFamily="-110" charset="0"/>
              </a:rPr>
              <a:t>lectures by Mike Seidel</a:t>
            </a:r>
            <a:endParaRPr sz="1800" b="1" noProof="1">
              <a:latin typeface="Comic Sans MS" pitchFamily="-110" charset="0"/>
            </a:endParaRPr>
          </a:p>
        </p:txBody>
      </p:sp>
    </p:spTree>
    <p:extLst>
      <p:ext uri="{BB962C8B-B14F-4D97-AF65-F5344CB8AC3E}">
        <p14:creationId xmlns:p14="http://schemas.microsoft.com/office/powerpoint/2010/main" val="16816478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3" name="Rectangle 33"/>
          <p:cNvSpPr>
            <a:spLocks noChangeArrowheads="1"/>
          </p:cNvSpPr>
          <p:nvPr/>
        </p:nvSpPr>
        <p:spPr bwMode="auto">
          <a:xfrm>
            <a:off x="323120" y="4797152"/>
            <a:ext cx="2880946" cy="396875"/>
          </a:xfrm>
          <a:prstGeom prst="rect">
            <a:avLst/>
          </a:prstGeom>
          <a:noFill/>
          <a:ln w="9525">
            <a:noFill/>
            <a:miter lim="800000"/>
            <a:headEnd/>
            <a:tailEnd/>
          </a:ln>
        </p:spPr>
        <p:txBody>
          <a:bodyPr wrap="square">
            <a:prstTxWarp prst="textNoShape">
              <a:avLst/>
            </a:prstTxWarp>
            <a:spAutoFit/>
          </a:bodyPr>
          <a:lstStyle/>
          <a:p>
            <a:r>
              <a:rPr lang="en-US" sz="2000" dirty="0">
                <a:solidFill>
                  <a:srgbClr val="0000FF"/>
                </a:solidFill>
                <a:latin typeface="Comic Sans MS" pitchFamily="-110" charset="0"/>
              </a:rPr>
              <a:t>Synchronism condition</a:t>
            </a:r>
            <a:endParaRPr sz="2000" noProof="1">
              <a:solidFill>
                <a:srgbClr val="0000FF"/>
              </a:solidFill>
              <a:latin typeface="Comic Sans MS" pitchFamily="-110" charset="0"/>
            </a:endParaRPr>
          </a:p>
        </p:txBody>
      </p:sp>
      <p:sp>
        <p:nvSpPr>
          <p:cNvPr id="45059" name="Rectangle 2"/>
          <p:cNvSpPr>
            <a:spLocks noChangeArrowheads="1"/>
          </p:cNvSpPr>
          <p:nvPr/>
        </p:nvSpPr>
        <p:spPr bwMode="auto">
          <a:xfrm>
            <a:off x="3995936" y="996612"/>
            <a:ext cx="4824536" cy="1969770"/>
          </a:xfrm>
          <a:prstGeom prst="rect">
            <a:avLst/>
          </a:prstGeom>
          <a:noFill/>
          <a:ln w="9525">
            <a:noFill/>
            <a:miter lim="800000"/>
            <a:headEnd/>
            <a:tailEnd/>
          </a:ln>
        </p:spPr>
        <p:txBody>
          <a:bodyPr wrap="square">
            <a:prstTxWarp prst="textNoShape">
              <a:avLst/>
            </a:prstTxWarp>
            <a:spAutoFit/>
          </a:bodyPr>
          <a:lstStyle/>
          <a:p>
            <a:pPr marL="457200" indent="-457200">
              <a:buFontTx/>
              <a:buAutoNum type="arabicPeriod"/>
            </a:pPr>
            <a:r>
              <a:rPr lang="en-US" sz="1800" dirty="0">
                <a:solidFill>
                  <a:srgbClr val="0000FF"/>
                </a:solidFill>
                <a:latin typeface="Comic Sans MS" pitchFamily="-110" charset="0"/>
              </a:rPr>
              <a:t>Constant orbit </a:t>
            </a:r>
            <a:r>
              <a:rPr lang="en-US" sz="1800" dirty="0">
                <a:latin typeface="Comic Sans MS" pitchFamily="-110" charset="0"/>
              </a:rPr>
              <a:t>during acceleration</a:t>
            </a:r>
            <a:br>
              <a:rPr lang="en-US" sz="1800" dirty="0">
                <a:latin typeface="Comic Sans MS" pitchFamily="-110" charset="0"/>
              </a:rPr>
            </a:br>
            <a:endParaRPr lang="en-US" sz="1400" dirty="0">
              <a:solidFill>
                <a:srgbClr val="0000FF"/>
              </a:solidFill>
              <a:latin typeface="Comic Sans MS" pitchFamily="-110" charset="0"/>
            </a:endParaRPr>
          </a:p>
          <a:p>
            <a:pPr marL="457200" indent="-457200">
              <a:buFontTx/>
              <a:buAutoNum type="arabicPeriod"/>
            </a:pPr>
            <a:r>
              <a:rPr lang="en-US" sz="1800" dirty="0">
                <a:latin typeface="Comic Sans MS" pitchFamily="-110" charset="0"/>
              </a:rPr>
              <a:t>To keep particles on the closed orbit, </a:t>
            </a:r>
            <a:r>
              <a:rPr lang="en-US" sz="1800" dirty="0">
                <a:solidFill>
                  <a:srgbClr val="3333FF"/>
                </a:solidFill>
                <a:latin typeface="Comic Sans MS" pitchFamily="-110" charset="0"/>
              </a:rPr>
              <a:t>B should increase</a:t>
            </a:r>
            <a:r>
              <a:rPr lang="en-US" sz="1800" dirty="0">
                <a:latin typeface="Comic Sans MS" pitchFamily="-110" charset="0"/>
              </a:rPr>
              <a:t> with time</a:t>
            </a:r>
            <a:br>
              <a:rPr lang="en-US" sz="1800" dirty="0">
                <a:latin typeface="Comic Sans MS" pitchFamily="-110" charset="0"/>
              </a:rPr>
            </a:br>
            <a:endParaRPr lang="en-US" sz="1400" dirty="0">
              <a:latin typeface="Comic Sans MS" pitchFamily="-110" charset="0"/>
            </a:endParaRPr>
          </a:p>
          <a:p>
            <a:pPr marL="457200" indent="-457200">
              <a:buFontTx/>
              <a:buAutoNum type="arabicPeriod"/>
            </a:pPr>
            <a:r>
              <a:rPr lang="en-US" sz="2000" dirty="0">
                <a:solidFill>
                  <a:srgbClr val="3333FF"/>
                </a:solidFill>
                <a:latin typeface="Symbol" pitchFamily="-110" charset="2"/>
              </a:rPr>
              <a:t>w</a:t>
            </a:r>
            <a:r>
              <a:rPr lang="en-US" sz="1800" dirty="0">
                <a:latin typeface="Comic Sans MS" pitchFamily="-110" charset="0"/>
              </a:rPr>
              <a:t> and </a:t>
            </a:r>
            <a:r>
              <a:rPr lang="en-US" sz="2000" dirty="0" err="1">
                <a:solidFill>
                  <a:srgbClr val="3333FF"/>
                </a:solidFill>
                <a:latin typeface="Symbol" pitchFamily="-110" charset="2"/>
              </a:rPr>
              <a:t>w</a:t>
            </a:r>
            <a:r>
              <a:rPr lang="en-US" sz="1800" baseline="-25000" dirty="0" err="1">
                <a:solidFill>
                  <a:srgbClr val="3333FF"/>
                </a:solidFill>
                <a:latin typeface="Comic Sans MS" pitchFamily="-110" charset="0"/>
              </a:rPr>
              <a:t>RF</a:t>
            </a:r>
            <a:r>
              <a:rPr lang="en-US" sz="1800" dirty="0">
                <a:solidFill>
                  <a:srgbClr val="3333FF"/>
                </a:solidFill>
                <a:latin typeface="Comic Sans MS" pitchFamily="-110" charset="0"/>
              </a:rPr>
              <a:t> increase</a:t>
            </a:r>
            <a:r>
              <a:rPr lang="en-US" sz="1800" dirty="0">
                <a:latin typeface="Comic Sans MS" pitchFamily="-110" charset="0"/>
              </a:rPr>
              <a:t> with energy</a:t>
            </a:r>
          </a:p>
          <a:p>
            <a:pPr marL="457200" indent="-457200">
              <a:buFontTx/>
              <a:buAutoNum type="arabicPeriod"/>
            </a:pPr>
            <a:endParaRPr lang="en-US" sz="1800" dirty="0">
              <a:latin typeface="Comic Sans MS" pitchFamily="-110" charset="0"/>
            </a:endParaRPr>
          </a:p>
        </p:txBody>
      </p:sp>
      <p:sp>
        <p:nvSpPr>
          <p:cNvPr id="45077" name="Line 15"/>
          <p:cNvSpPr>
            <a:spLocks noChangeShapeType="1"/>
          </p:cNvSpPr>
          <p:nvPr/>
        </p:nvSpPr>
        <p:spPr bwMode="auto">
          <a:xfrm>
            <a:off x="2110157" y="1300845"/>
            <a:ext cx="10795" cy="234194"/>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45078" name="Group 16"/>
          <p:cNvGrpSpPr>
            <a:grpSpLocks/>
          </p:cNvGrpSpPr>
          <p:nvPr/>
        </p:nvGrpSpPr>
        <p:grpSpPr bwMode="auto">
          <a:xfrm>
            <a:off x="2009214" y="1067680"/>
            <a:ext cx="216877" cy="218226"/>
            <a:chOff x="2399" y="2156"/>
            <a:chExt cx="235" cy="240"/>
          </a:xfrm>
        </p:grpSpPr>
        <p:grpSp>
          <p:nvGrpSpPr>
            <p:cNvPr id="45085" name="Group 17"/>
            <p:cNvGrpSpPr>
              <a:grpSpLocks/>
            </p:cNvGrpSpPr>
            <p:nvPr/>
          </p:nvGrpSpPr>
          <p:grpSpPr bwMode="auto">
            <a:xfrm flipH="1">
              <a:off x="2455" y="2238"/>
              <a:ext cx="123" cy="75"/>
              <a:chOff x="450" y="2259"/>
              <a:chExt cx="1782" cy="1137"/>
            </a:xfrm>
          </p:grpSpPr>
          <p:grpSp>
            <p:nvGrpSpPr>
              <p:cNvPr id="45087" name="Group 18"/>
              <p:cNvGrpSpPr>
                <a:grpSpLocks/>
              </p:cNvGrpSpPr>
              <p:nvPr/>
            </p:nvGrpSpPr>
            <p:grpSpPr bwMode="auto">
              <a:xfrm>
                <a:off x="1341" y="2259"/>
                <a:ext cx="891" cy="569"/>
                <a:chOff x="1392" y="2256"/>
                <a:chExt cx="891" cy="569"/>
              </a:xfrm>
            </p:grpSpPr>
            <p:sp>
              <p:nvSpPr>
                <p:cNvPr id="45091" name="Freeform 19"/>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5092" name="Freeform 20"/>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45088" name="Group 21"/>
              <p:cNvGrpSpPr>
                <a:grpSpLocks/>
              </p:cNvGrpSpPr>
              <p:nvPr/>
            </p:nvGrpSpPr>
            <p:grpSpPr bwMode="auto">
              <a:xfrm>
                <a:off x="450" y="2827"/>
                <a:ext cx="891" cy="569"/>
                <a:chOff x="480" y="2832"/>
                <a:chExt cx="891" cy="569"/>
              </a:xfrm>
            </p:grpSpPr>
            <p:sp>
              <p:nvSpPr>
                <p:cNvPr id="45089" name="Freeform 22"/>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45090" name="Freeform 23"/>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45086" name="Oval 24"/>
            <p:cNvSpPr>
              <a:spLocks noChangeArrowheads="1"/>
            </p:cNvSpPr>
            <p:nvPr/>
          </p:nvSpPr>
          <p:spPr bwMode="auto">
            <a:xfrm>
              <a:off x="2399" y="2156"/>
              <a:ext cx="235" cy="24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grpSp>
      <p:sp>
        <p:nvSpPr>
          <p:cNvPr id="45079" name="Rectangle 25"/>
          <p:cNvSpPr>
            <a:spLocks noChangeArrowheads="1"/>
          </p:cNvSpPr>
          <p:nvPr/>
        </p:nvSpPr>
        <p:spPr bwMode="auto">
          <a:xfrm>
            <a:off x="2183584" y="1042491"/>
            <a:ext cx="1496328" cy="307777"/>
          </a:xfrm>
          <a:prstGeom prst="rect">
            <a:avLst/>
          </a:prstGeom>
          <a:noFill/>
          <a:ln w="9525">
            <a:noFill/>
            <a:miter lim="800000"/>
            <a:headEnd/>
            <a:tailEnd/>
          </a:ln>
        </p:spPr>
        <p:txBody>
          <a:bodyPr wrap="square">
            <a:prstTxWarp prst="textNoShape">
              <a:avLst/>
            </a:prstTxWarp>
            <a:spAutoFit/>
          </a:bodyPr>
          <a:lstStyle/>
          <a:p>
            <a:pPr algn="ctr"/>
            <a:r>
              <a:rPr lang="en-US" sz="1400">
                <a:latin typeface="Comic Sans MS" pitchFamily="-110" charset="0"/>
              </a:rPr>
              <a:t>RF generator</a:t>
            </a:r>
            <a:endParaRPr sz="1400" noProof="1">
              <a:latin typeface="Comic Sans MS" pitchFamily="-110" charset="0"/>
            </a:endParaRPr>
          </a:p>
        </p:txBody>
      </p:sp>
      <p:sp>
        <p:nvSpPr>
          <p:cNvPr id="45082" name="Rectangle 30"/>
          <p:cNvSpPr>
            <a:spLocks noChangeArrowheads="1"/>
          </p:cNvSpPr>
          <p:nvPr/>
        </p:nvSpPr>
        <p:spPr bwMode="auto">
          <a:xfrm>
            <a:off x="1091893" y="1151059"/>
            <a:ext cx="959827" cy="28413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RF cavity</a:t>
            </a:r>
            <a:endParaRPr sz="1400" noProof="1">
              <a:latin typeface="Comic Sans MS" pitchFamily="-110" charset="0"/>
            </a:endParaRPr>
          </a:p>
        </p:txBody>
      </p:sp>
      <p:grpSp>
        <p:nvGrpSpPr>
          <p:cNvPr id="3" name="Group 2"/>
          <p:cNvGrpSpPr/>
          <p:nvPr/>
        </p:nvGrpSpPr>
        <p:grpSpPr>
          <a:xfrm>
            <a:off x="3997869" y="4149080"/>
            <a:ext cx="2230315" cy="1522413"/>
            <a:chOff x="3938224" y="4847134"/>
            <a:chExt cx="2230315" cy="1522413"/>
          </a:xfrm>
        </p:grpSpPr>
        <p:sp>
          <p:nvSpPr>
            <p:cNvPr id="45062" name="Rectangle 32"/>
            <p:cNvSpPr>
              <a:spLocks noChangeArrowheads="1"/>
            </p:cNvSpPr>
            <p:nvPr/>
          </p:nvSpPr>
          <p:spPr bwMode="auto">
            <a:xfrm>
              <a:off x="3938224" y="4847134"/>
              <a:ext cx="2230315" cy="1522413"/>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graphicFrame>
          <p:nvGraphicFramePr>
            <p:cNvPr id="45058" name="Object 2"/>
            <p:cNvGraphicFramePr>
              <a:graphicFrameLocks noChangeAspect="1"/>
            </p:cNvGraphicFramePr>
            <p:nvPr/>
          </p:nvGraphicFramePr>
          <p:xfrm>
            <a:off x="4133120" y="4847134"/>
            <a:ext cx="1839058" cy="1522413"/>
          </p:xfrm>
          <a:graphic>
            <a:graphicData uri="http://schemas.openxmlformats.org/presentationml/2006/ole">
              <mc:AlternateContent xmlns:mc="http://schemas.openxmlformats.org/markup-compatibility/2006">
                <mc:Choice xmlns:v="urn:schemas-microsoft-com:vml" Requires="v">
                  <p:oleObj name="Equation" r:id="rId2" imgW="863280" imgH="660240" progId="Equation.3">
                    <p:embed/>
                  </p:oleObj>
                </mc:Choice>
                <mc:Fallback>
                  <p:oleObj name="Equation" r:id="rId2" imgW="863280" imgH="660240" progId="Equation.3">
                    <p:embed/>
                    <p:pic>
                      <p:nvPicPr>
                        <p:cNvPr id="4505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3120" y="4847134"/>
                          <a:ext cx="1839058" cy="15224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nvGrpSpPr>
          <p:cNvPr id="45064" name="Group 35"/>
          <p:cNvGrpSpPr>
            <a:grpSpLocks/>
          </p:cNvGrpSpPr>
          <p:nvPr/>
        </p:nvGrpSpPr>
        <p:grpSpPr bwMode="auto">
          <a:xfrm>
            <a:off x="3316901" y="4863827"/>
            <a:ext cx="408842" cy="298450"/>
            <a:chOff x="3943" y="3724"/>
            <a:chExt cx="279" cy="188"/>
          </a:xfrm>
        </p:grpSpPr>
        <p:sp>
          <p:nvSpPr>
            <p:cNvPr id="45066" name="Freeform 36"/>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45067" name="Freeform 37"/>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
        <p:nvSpPr>
          <p:cNvPr id="45065" name="Rectangle 38"/>
          <p:cNvSpPr>
            <a:spLocks noChangeArrowheads="1"/>
          </p:cNvSpPr>
          <p:nvPr/>
        </p:nvSpPr>
        <p:spPr bwMode="auto">
          <a:xfrm>
            <a:off x="6423080" y="4221088"/>
            <a:ext cx="2613416" cy="1306513"/>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nSpc>
                <a:spcPct val="110000"/>
              </a:lnSpc>
            </a:pPr>
            <a:r>
              <a:rPr lang="en-US" sz="1800" i="1" dirty="0">
                <a:latin typeface="Comic Sans MS" pitchFamily="-110" charset="0"/>
              </a:rPr>
              <a:t>h</a:t>
            </a:r>
            <a:r>
              <a:rPr lang="en-US" sz="1800" dirty="0">
                <a:latin typeface="Comic Sans MS" pitchFamily="-110" charset="0"/>
              </a:rPr>
              <a:t> integer,</a:t>
            </a:r>
          </a:p>
          <a:p>
            <a:pPr>
              <a:lnSpc>
                <a:spcPct val="110000"/>
              </a:lnSpc>
            </a:pPr>
            <a:r>
              <a:rPr lang="en-US" sz="1800" b="1" dirty="0">
                <a:solidFill>
                  <a:srgbClr val="FF0000"/>
                </a:solidFill>
                <a:latin typeface="Comic Sans MS" pitchFamily="-110" charset="0"/>
              </a:rPr>
              <a:t>harmonic number</a:t>
            </a:r>
            <a:r>
              <a:rPr lang="en-US" sz="1800" dirty="0">
                <a:solidFill>
                  <a:srgbClr val="FF0000"/>
                </a:solidFill>
                <a:latin typeface="Comic Sans MS" pitchFamily="-110" charset="0"/>
              </a:rPr>
              <a:t>:</a:t>
            </a:r>
          </a:p>
          <a:p>
            <a:pPr>
              <a:lnSpc>
                <a:spcPct val="110000"/>
              </a:lnSpc>
            </a:pPr>
            <a:r>
              <a:rPr lang="en-US" sz="1800" b="1" noProof="1">
                <a:latin typeface="Comic Sans MS" pitchFamily="-110" charset="0"/>
              </a:rPr>
              <a:t>number of RF cycles</a:t>
            </a:r>
          </a:p>
          <a:p>
            <a:pPr>
              <a:lnSpc>
                <a:spcPct val="110000"/>
              </a:lnSpc>
            </a:pPr>
            <a:r>
              <a:rPr lang="en-US" sz="1800" b="1" noProof="1">
                <a:latin typeface="Comic Sans MS" pitchFamily="-110" charset="0"/>
              </a:rPr>
              <a:t>per revolution</a:t>
            </a:r>
            <a:endParaRPr sz="1800" b="1" noProof="1">
              <a:latin typeface="Comic Sans MS" pitchFamily="-110" charset="0"/>
            </a:endParaRPr>
          </a:p>
        </p:txBody>
      </p:sp>
      <p:sp>
        <p:nvSpPr>
          <p:cNvPr id="42"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a:t>Circular accelerators: The Synchrotron</a:t>
            </a:r>
            <a:endParaRPr lang="fr-FR" dirty="0"/>
          </a:p>
        </p:txBody>
      </p:sp>
      <p:sp>
        <p:nvSpPr>
          <p:cNvPr id="39" name="Rectangle 38"/>
          <p:cNvSpPr>
            <a:spLocks noChangeArrowheads="1"/>
          </p:cNvSpPr>
          <p:nvPr/>
        </p:nvSpPr>
        <p:spPr bwMode="auto">
          <a:xfrm>
            <a:off x="4067944" y="2780928"/>
            <a:ext cx="3888433" cy="697114"/>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800" noProof="1">
                <a:latin typeface="Comic Sans MS" pitchFamily="-110" charset="0"/>
              </a:rPr>
              <a:t>RF frequency can be </a:t>
            </a:r>
            <a:br>
              <a:rPr lang="en-US" sz="1800" noProof="1">
                <a:latin typeface="Comic Sans MS" pitchFamily="-110" charset="0"/>
              </a:rPr>
            </a:br>
            <a:r>
              <a:rPr lang="en-US" sz="1800" noProof="1">
                <a:latin typeface="Comic Sans MS" pitchFamily="-110" charset="0"/>
              </a:rPr>
              <a:t>multiple of revolution frequency</a:t>
            </a:r>
            <a:endParaRPr sz="1800" noProof="1">
              <a:latin typeface="Comic Sans MS" pitchFamily="-110" charset="0"/>
            </a:endParaRPr>
          </a:p>
        </p:txBody>
      </p:sp>
      <mc:AlternateContent xmlns:mc="http://schemas.openxmlformats.org/markup-compatibility/2006" xmlns:a14="http://schemas.microsoft.com/office/drawing/2010/main">
        <mc:Choice Requires="a14">
          <p:sp>
            <p:nvSpPr>
              <p:cNvPr id="2" name="TextBox 1"/>
              <p:cNvSpPr txBox="1"/>
              <p:nvPr/>
            </p:nvSpPr>
            <p:spPr>
              <a:xfrm>
                <a:off x="4644008" y="3491716"/>
                <a:ext cx="142442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𝜔</m:t>
                          </m:r>
                        </m:e>
                        <m:sub>
                          <m:r>
                            <a:rPr lang="en-US" b="0" i="1" smtClean="0">
                              <a:latin typeface="Cambria Math" charset="0"/>
                            </a:rPr>
                            <m:t>𝑅𝐹</m:t>
                          </m:r>
                        </m:sub>
                      </m:sSub>
                      <m:r>
                        <a:rPr lang="en-US" b="0" i="1" smtClean="0">
                          <a:latin typeface="Cambria Math" charset="0"/>
                        </a:rPr>
                        <m:t>=</m:t>
                      </m:r>
                      <m:r>
                        <a:rPr lang="en-US" b="0" i="1" smtClean="0">
                          <a:solidFill>
                            <a:srgbClr val="FF0000"/>
                          </a:solidFill>
                          <a:latin typeface="Cambria Math" charset="0"/>
                        </a:rPr>
                        <m:t>h</m:t>
                      </m:r>
                      <m:r>
                        <a:rPr lang="en-US" b="0" i="1" smtClean="0">
                          <a:latin typeface="Cambria Math" charset="0"/>
                          <a:ea typeface="Cambria Math" charset="0"/>
                          <a:cs typeface="Cambria Math" charset="0"/>
                        </a:rPr>
                        <m:t>𝜔</m:t>
                      </m:r>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4644008" y="3491716"/>
                <a:ext cx="1424429" cy="369332"/>
              </a:xfrm>
              <a:prstGeom prst="rect">
                <a:avLst/>
              </a:prstGeom>
              <a:blipFill>
                <a:blip r:embed="rId5"/>
                <a:stretch>
                  <a:fillRect l="-1770" r="-1770" b="-17241"/>
                </a:stretch>
              </a:blipFill>
            </p:spPr>
            <p:txBody>
              <a:bodyPr/>
              <a:lstStyle/>
              <a:p>
                <a:r>
                  <a:rPr lang="en-US">
                    <a:noFill/>
                  </a:rPr>
                  <a:t> </a:t>
                </a:r>
              </a:p>
            </p:txBody>
          </p:sp>
        </mc:Fallback>
      </mc:AlternateContent>
      <p:grpSp>
        <p:nvGrpSpPr>
          <p:cNvPr id="40" name="Group 39"/>
          <p:cNvGrpSpPr/>
          <p:nvPr/>
        </p:nvGrpSpPr>
        <p:grpSpPr>
          <a:xfrm>
            <a:off x="153564" y="1250572"/>
            <a:ext cx="3646011" cy="3226356"/>
            <a:chOff x="152400" y="2310606"/>
            <a:chExt cx="3646011" cy="3226356"/>
          </a:xfrm>
        </p:grpSpPr>
        <p:grpSp>
          <p:nvGrpSpPr>
            <p:cNvPr id="41" name="Group 5"/>
            <p:cNvGrpSpPr>
              <a:grpSpLocks noChangeAspect="1"/>
            </p:cNvGrpSpPr>
            <p:nvPr/>
          </p:nvGrpSpPr>
          <p:grpSpPr bwMode="auto">
            <a:xfrm>
              <a:off x="152400" y="2310606"/>
              <a:ext cx="3646011" cy="3226356"/>
              <a:chOff x="190" y="736"/>
              <a:chExt cx="2702" cy="2391"/>
            </a:xfrm>
          </p:grpSpPr>
          <p:grpSp>
            <p:nvGrpSpPr>
              <p:cNvPr id="44" name="Group 6"/>
              <p:cNvGrpSpPr>
                <a:grpSpLocks/>
              </p:cNvGrpSpPr>
              <p:nvPr/>
            </p:nvGrpSpPr>
            <p:grpSpPr bwMode="auto">
              <a:xfrm>
                <a:off x="190" y="736"/>
                <a:ext cx="2702" cy="2391"/>
                <a:chOff x="303" y="491"/>
                <a:chExt cx="2702" cy="2391"/>
              </a:xfrm>
            </p:grpSpPr>
            <p:sp>
              <p:nvSpPr>
                <p:cNvPr id="46" name="AutoShape 7"/>
                <p:cNvSpPr>
                  <a:spLocks noChangeArrowheads="1"/>
                </p:cNvSpPr>
                <p:nvPr/>
              </p:nvSpPr>
              <p:spPr bwMode="auto">
                <a:xfrm rot="-2669744">
                  <a:off x="541" y="648"/>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47" name="Line 8"/>
                <p:cNvSpPr>
                  <a:spLocks noChangeShapeType="1"/>
                </p:cNvSpPr>
                <p:nvPr/>
              </p:nvSpPr>
              <p:spPr bwMode="auto">
                <a:xfrm flipH="1">
                  <a:off x="1533" y="273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48" name="Line 12"/>
                <p:cNvSpPr>
                  <a:spLocks noChangeShapeType="1"/>
                </p:cNvSpPr>
                <p:nvPr/>
              </p:nvSpPr>
              <p:spPr bwMode="auto">
                <a:xfrm flipH="1" flipV="1">
                  <a:off x="930" y="910"/>
                  <a:ext cx="717" cy="85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49" name="Rectangle 13"/>
                <p:cNvSpPr>
                  <a:spLocks noChangeArrowheads="1"/>
                </p:cNvSpPr>
                <p:nvPr/>
              </p:nvSpPr>
              <p:spPr bwMode="auto">
                <a:xfrm>
                  <a:off x="348" y="511"/>
                  <a:ext cx="217" cy="250"/>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grpSp>
              <p:nvGrpSpPr>
                <p:cNvPr id="50" name="Group 14"/>
                <p:cNvGrpSpPr>
                  <a:grpSpLocks/>
                </p:cNvGrpSpPr>
                <p:nvPr/>
              </p:nvGrpSpPr>
              <p:grpSpPr bwMode="auto">
                <a:xfrm>
                  <a:off x="543" y="491"/>
                  <a:ext cx="124" cy="124"/>
                  <a:chOff x="2817" y="2503"/>
                  <a:chExt cx="163" cy="163"/>
                </a:xfrm>
              </p:grpSpPr>
              <p:sp>
                <p:nvSpPr>
                  <p:cNvPr id="78" name="Oval 15"/>
                  <p:cNvSpPr>
                    <a:spLocks noChangeArrowheads="1"/>
                  </p:cNvSpPr>
                  <p:nvPr/>
                </p:nvSpPr>
                <p:spPr bwMode="auto">
                  <a:xfrm>
                    <a:off x="2817" y="2503"/>
                    <a:ext cx="163" cy="163"/>
                  </a:xfrm>
                  <a:prstGeom prst="ellipse">
                    <a:avLst/>
                  </a:prstGeom>
                  <a:noFill/>
                  <a:ln w="12700">
                    <a:solidFill>
                      <a:srgbClr val="009999"/>
                    </a:solidFill>
                    <a:round/>
                    <a:headEnd/>
                    <a:tailEnd/>
                  </a:ln>
                </p:spPr>
                <p:txBody>
                  <a:bodyPr wrap="none" anchor="ctr">
                    <a:prstTxWarp prst="textNoShape">
                      <a:avLst/>
                    </a:prstTxWarp>
                  </a:bodyPr>
                  <a:lstStyle/>
                  <a:p>
                    <a:endParaRPr lang="en-US"/>
                  </a:p>
                </p:txBody>
              </p:sp>
              <p:sp>
                <p:nvSpPr>
                  <p:cNvPr id="79" name="Oval 16"/>
                  <p:cNvSpPr>
                    <a:spLocks noChangeArrowheads="1"/>
                  </p:cNvSpPr>
                  <p:nvPr/>
                </p:nvSpPr>
                <p:spPr bwMode="auto">
                  <a:xfrm>
                    <a:off x="2873" y="2559"/>
                    <a:ext cx="52" cy="52"/>
                  </a:xfrm>
                  <a:prstGeom prst="ellipse">
                    <a:avLst/>
                  </a:prstGeom>
                  <a:solidFill>
                    <a:srgbClr val="009999"/>
                  </a:solidFill>
                  <a:ln w="12700">
                    <a:noFill/>
                    <a:round/>
                    <a:headEnd/>
                    <a:tailEnd/>
                  </a:ln>
                </p:spPr>
                <p:txBody>
                  <a:bodyPr wrap="none" anchor="ctr">
                    <a:prstTxWarp prst="textNoShape">
                      <a:avLst/>
                    </a:prstTxWarp>
                  </a:bodyPr>
                  <a:lstStyle/>
                  <a:p>
                    <a:endParaRPr lang="en-US"/>
                  </a:p>
                </p:txBody>
              </p:sp>
            </p:grpSp>
            <p:grpSp>
              <p:nvGrpSpPr>
                <p:cNvPr id="51" name="Group 17"/>
                <p:cNvGrpSpPr>
                  <a:grpSpLocks/>
                </p:cNvGrpSpPr>
                <p:nvPr/>
              </p:nvGrpSpPr>
              <p:grpSpPr bwMode="auto">
                <a:xfrm>
                  <a:off x="1030" y="648"/>
                  <a:ext cx="1745" cy="1745"/>
                  <a:chOff x="3327" y="1095"/>
                  <a:chExt cx="1745" cy="1745"/>
                </a:xfrm>
              </p:grpSpPr>
              <p:sp>
                <p:nvSpPr>
                  <p:cNvPr id="76" name="AutoShape 18"/>
                  <p:cNvSpPr>
                    <a:spLocks noChangeArrowheads="1"/>
                  </p:cNvSpPr>
                  <p:nvPr/>
                </p:nvSpPr>
                <p:spPr bwMode="auto">
                  <a:xfrm rot="2669744" flipH="1">
                    <a:off x="3327" y="1095"/>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77" name="Arc 19"/>
                  <p:cNvSpPr>
                    <a:spLocks/>
                  </p:cNvSpPr>
                  <p:nvPr/>
                </p:nvSpPr>
                <p:spPr bwMode="auto">
                  <a:xfrm>
                    <a:off x="4184" y="1165"/>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52" name="AutoShape 20"/>
                <p:cNvSpPr>
                  <a:spLocks noChangeArrowheads="1"/>
                </p:cNvSpPr>
                <p:nvPr/>
              </p:nvSpPr>
              <p:spPr bwMode="auto">
                <a:xfrm rot="2669744" flipV="1">
                  <a:off x="541" y="1137"/>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53" name="Arc 21"/>
                <p:cNvSpPr>
                  <a:spLocks/>
                </p:cNvSpPr>
                <p:nvPr/>
              </p:nvSpPr>
              <p:spPr bwMode="auto">
                <a:xfrm flipH="1" flipV="1">
                  <a:off x="611" y="2010"/>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nvGrpSpPr>
                <p:cNvPr id="54" name="Group 22"/>
                <p:cNvGrpSpPr>
                  <a:grpSpLocks/>
                </p:cNvGrpSpPr>
                <p:nvPr/>
              </p:nvGrpSpPr>
              <p:grpSpPr bwMode="auto">
                <a:xfrm>
                  <a:off x="1014" y="1137"/>
                  <a:ext cx="1745" cy="1745"/>
                  <a:chOff x="3311" y="1754"/>
                  <a:chExt cx="1745" cy="1745"/>
                </a:xfrm>
              </p:grpSpPr>
              <p:sp>
                <p:nvSpPr>
                  <p:cNvPr id="74" name="AutoShape 23"/>
                  <p:cNvSpPr>
                    <a:spLocks noChangeArrowheads="1"/>
                  </p:cNvSpPr>
                  <p:nvPr/>
                </p:nvSpPr>
                <p:spPr bwMode="auto">
                  <a:xfrm rot="-2669744" flipH="1" flipV="1">
                    <a:off x="3311" y="1754"/>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75" name="Arc 24"/>
                  <p:cNvSpPr>
                    <a:spLocks/>
                  </p:cNvSpPr>
                  <p:nvPr/>
                </p:nvSpPr>
                <p:spPr bwMode="auto">
                  <a:xfrm flipV="1">
                    <a:off x="4184" y="2627"/>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55" name="Arc 25"/>
                <p:cNvSpPr>
                  <a:spLocks/>
                </p:cNvSpPr>
                <p:nvPr/>
              </p:nvSpPr>
              <p:spPr bwMode="auto">
                <a:xfrm flipH="1">
                  <a:off x="611" y="718"/>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sp>
              <p:nvSpPr>
                <p:cNvPr id="56" name="Line 26"/>
                <p:cNvSpPr>
                  <a:spLocks noChangeShapeType="1"/>
                </p:cNvSpPr>
                <p:nvPr/>
              </p:nvSpPr>
              <p:spPr bwMode="auto">
                <a:xfrm rot="5400000">
                  <a:off x="366"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57" name="Line 27"/>
                <p:cNvSpPr>
                  <a:spLocks noChangeShapeType="1"/>
                </p:cNvSpPr>
                <p:nvPr/>
              </p:nvSpPr>
              <p:spPr bwMode="auto">
                <a:xfrm flipV="1">
                  <a:off x="303" y="1707"/>
                  <a:ext cx="308"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58" name="Line 28"/>
                <p:cNvSpPr>
                  <a:spLocks noChangeShapeType="1"/>
                </p:cNvSpPr>
                <p:nvPr/>
              </p:nvSpPr>
              <p:spPr bwMode="auto">
                <a:xfrm>
                  <a:off x="2698" y="1699"/>
                  <a:ext cx="307"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59" name="Rectangle 29"/>
                <p:cNvSpPr>
                  <a:spLocks noChangeArrowheads="1"/>
                </p:cNvSpPr>
                <p:nvPr/>
              </p:nvSpPr>
              <p:spPr bwMode="auto">
                <a:xfrm>
                  <a:off x="585" y="1669"/>
                  <a:ext cx="601"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injection</a:t>
                  </a:r>
                  <a:endParaRPr sz="1200" noProof="1">
                    <a:latin typeface="Comic Sans MS" pitchFamily="-110" charset="0"/>
                  </a:endParaRPr>
                </a:p>
              </p:txBody>
            </p:sp>
            <p:sp>
              <p:nvSpPr>
                <p:cNvPr id="60" name="Rectangle 30"/>
                <p:cNvSpPr>
                  <a:spLocks noChangeArrowheads="1"/>
                </p:cNvSpPr>
                <p:nvPr/>
              </p:nvSpPr>
              <p:spPr bwMode="auto">
                <a:xfrm>
                  <a:off x="2024" y="1669"/>
                  <a:ext cx="707"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extraction</a:t>
                  </a:r>
                  <a:endParaRPr sz="1400" noProof="1">
                    <a:latin typeface="Comic Sans MS" pitchFamily="-110" charset="0"/>
                  </a:endParaRPr>
                </a:p>
              </p:txBody>
            </p:sp>
            <p:sp>
              <p:nvSpPr>
                <p:cNvPr id="61" name="Line 31"/>
                <p:cNvSpPr>
                  <a:spLocks noChangeShapeType="1"/>
                </p:cNvSpPr>
                <p:nvPr/>
              </p:nvSpPr>
              <p:spPr bwMode="auto">
                <a:xfrm flipV="1">
                  <a:off x="828" y="2010"/>
                  <a:ext cx="586" cy="59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2" name="Rectangle 32"/>
                <p:cNvSpPr>
                  <a:spLocks noChangeArrowheads="1"/>
                </p:cNvSpPr>
                <p:nvPr/>
              </p:nvSpPr>
              <p:spPr bwMode="auto">
                <a:xfrm>
                  <a:off x="1014" y="2046"/>
                  <a:ext cx="177" cy="192"/>
                </a:xfrm>
                <a:prstGeom prst="rect">
                  <a:avLst/>
                </a:prstGeom>
                <a:noFill/>
                <a:ln w="9525">
                  <a:noFill/>
                  <a:miter lim="800000"/>
                  <a:headEnd/>
                  <a:tailEnd/>
                </a:ln>
              </p:spPr>
              <p:txBody>
                <a:bodyPr wrap="none">
                  <a:prstTxWarp prst="textNoShape">
                    <a:avLst/>
                  </a:prstTxWarp>
                  <a:spAutoFit/>
                </a:bodyPr>
                <a:lstStyle/>
                <a:p>
                  <a:r>
                    <a:rPr lang="en-US" sz="1400">
                      <a:latin typeface="Symbol" pitchFamily="-110" charset="2"/>
                    </a:rPr>
                    <a:t>r</a:t>
                  </a:r>
                  <a:endParaRPr sz="1400" noProof="1">
                    <a:latin typeface="Symbol" pitchFamily="-110" charset="2"/>
                  </a:endParaRPr>
                </a:p>
              </p:txBody>
            </p:sp>
            <p:sp>
              <p:nvSpPr>
                <p:cNvPr id="63" name="Line 33"/>
                <p:cNvSpPr>
                  <a:spLocks noChangeShapeType="1"/>
                </p:cNvSpPr>
                <p:nvPr/>
              </p:nvSpPr>
              <p:spPr bwMode="auto">
                <a:xfrm>
                  <a:off x="1414" y="720"/>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64" name="Line 34"/>
                <p:cNvSpPr>
                  <a:spLocks noChangeShapeType="1"/>
                </p:cNvSpPr>
                <p:nvPr/>
              </p:nvSpPr>
              <p:spPr bwMode="auto">
                <a:xfrm rot="5400000">
                  <a:off x="2445"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65" name="Rectangle 35"/>
                <p:cNvSpPr>
                  <a:spLocks noChangeArrowheads="1"/>
                </p:cNvSpPr>
                <p:nvPr/>
              </p:nvSpPr>
              <p:spPr bwMode="auto">
                <a:xfrm>
                  <a:off x="1533" y="653"/>
                  <a:ext cx="228" cy="134"/>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
              <p:nvSpPr>
                <p:cNvPr id="66" name="Line 36"/>
                <p:cNvSpPr>
                  <a:spLocks noChangeShapeType="1"/>
                </p:cNvSpPr>
                <p:nvPr/>
              </p:nvSpPr>
              <p:spPr bwMode="auto">
                <a:xfrm>
                  <a:off x="1541" y="89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67" name="Line 37"/>
                <p:cNvSpPr>
                  <a:spLocks noChangeShapeType="1"/>
                </p:cNvSpPr>
                <p:nvPr/>
              </p:nvSpPr>
              <p:spPr bwMode="auto">
                <a:xfrm>
                  <a:off x="1398" y="2813"/>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68" name="Line 39"/>
                <p:cNvSpPr>
                  <a:spLocks noChangeShapeType="1"/>
                </p:cNvSpPr>
                <p:nvPr/>
              </p:nvSpPr>
              <p:spPr bwMode="auto">
                <a:xfrm flipV="1">
                  <a:off x="303" y="2046"/>
                  <a:ext cx="154" cy="347"/>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69" name="Line 40"/>
                <p:cNvSpPr>
                  <a:spLocks noChangeShapeType="1"/>
                </p:cNvSpPr>
                <p:nvPr/>
              </p:nvSpPr>
              <p:spPr bwMode="auto">
                <a:xfrm>
                  <a:off x="2698" y="1707"/>
                  <a:ext cx="154" cy="339"/>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70" name="Rectangle 41"/>
                <p:cNvSpPr>
                  <a:spLocks noChangeArrowheads="1"/>
                </p:cNvSpPr>
                <p:nvPr/>
              </p:nvSpPr>
              <p:spPr bwMode="auto">
                <a:xfrm>
                  <a:off x="1414" y="1258"/>
                  <a:ext cx="601" cy="228"/>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R=C/2π</a:t>
                  </a:r>
                  <a:endParaRPr sz="1400" noProof="1">
                    <a:latin typeface="Comic Sans MS" pitchFamily="-110" charset="0"/>
                  </a:endParaRPr>
                </a:p>
              </p:txBody>
            </p:sp>
            <p:sp>
              <p:nvSpPr>
                <p:cNvPr id="72" name="Rectangle 43"/>
                <p:cNvSpPr>
                  <a:spLocks noChangeArrowheads="1"/>
                </p:cNvSpPr>
                <p:nvPr/>
              </p:nvSpPr>
              <p:spPr bwMode="auto">
                <a:xfrm>
                  <a:off x="1522" y="897"/>
                  <a:ext cx="192" cy="212"/>
                </a:xfrm>
                <a:prstGeom prst="rect">
                  <a:avLst/>
                </a:prstGeom>
                <a:noFill/>
                <a:ln w="9525">
                  <a:noFill/>
                  <a:miter lim="800000"/>
                  <a:headEnd/>
                  <a:tailEnd/>
                </a:ln>
              </p:spPr>
              <p:txBody>
                <a:bodyPr>
                  <a:prstTxWarp prst="textNoShape">
                    <a:avLst/>
                  </a:prstTxWarp>
                  <a:spAutoFit/>
                </a:bodyPr>
                <a:lstStyle/>
                <a:p>
                  <a:r>
                    <a:rPr lang="en-US" sz="1600" dirty="0">
                      <a:solidFill>
                        <a:srgbClr val="0000FF"/>
                      </a:solidFill>
                      <a:latin typeface="Comic Sans MS" pitchFamily="-110" charset="0"/>
                    </a:rPr>
                    <a:t>E</a:t>
                  </a:r>
                  <a:endParaRPr sz="1600" noProof="1">
                    <a:solidFill>
                      <a:srgbClr val="0000FF"/>
                    </a:solidFill>
                    <a:latin typeface="Comic Sans MS" pitchFamily="-110" charset="0"/>
                  </a:endParaRPr>
                </a:p>
              </p:txBody>
            </p:sp>
          </p:grpSp>
          <p:sp>
            <p:nvSpPr>
              <p:cNvPr id="45" name="Rectangle 45"/>
              <p:cNvSpPr>
                <a:spLocks noChangeArrowheads="1"/>
              </p:cNvSpPr>
              <p:nvPr/>
            </p:nvSpPr>
            <p:spPr bwMode="auto">
              <a:xfrm>
                <a:off x="1771" y="1171"/>
                <a:ext cx="550" cy="342"/>
              </a:xfrm>
              <a:prstGeom prst="rect">
                <a:avLst/>
              </a:prstGeom>
              <a:noFill/>
              <a:ln w="9525">
                <a:noFill/>
                <a:miter lim="800000"/>
                <a:headEnd/>
                <a:tailEnd/>
              </a:ln>
            </p:spPr>
            <p:txBody>
              <a:bodyPr wrap="none">
                <a:prstTxWarp prst="textNoShape">
                  <a:avLst/>
                </a:prstTxWarp>
                <a:spAutoFit/>
              </a:bodyPr>
              <a:lstStyle/>
              <a:p>
                <a:pPr algn="ctr"/>
                <a:r>
                  <a:rPr lang="en-US" sz="1200" dirty="0">
                    <a:solidFill>
                      <a:srgbClr val="009999"/>
                    </a:solidFill>
                    <a:latin typeface="Comic Sans MS" pitchFamily="-110" charset="0"/>
                  </a:rPr>
                  <a:t>Bending </a:t>
                </a:r>
              </a:p>
              <a:p>
                <a:pPr algn="ctr"/>
                <a:r>
                  <a:rPr lang="en-US" sz="1200" dirty="0">
                    <a:solidFill>
                      <a:srgbClr val="009999"/>
                    </a:solidFill>
                    <a:latin typeface="Comic Sans MS" pitchFamily="-110" charset="0"/>
                  </a:rPr>
                  <a:t>magnet</a:t>
                </a:r>
                <a:endParaRPr sz="1200" noProof="1">
                  <a:solidFill>
                    <a:srgbClr val="009999"/>
                  </a:solidFill>
                  <a:latin typeface="Comic Sans MS" pitchFamily="-110" charset="0"/>
                </a:endParaRPr>
              </a:p>
            </p:txBody>
          </p:sp>
        </p:grpSp>
        <p:sp>
          <p:nvSpPr>
            <p:cNvPr id="43" name="TextBox 42"/>
            <p:cNvSpPr txBox="1"/>
            <p:nvPr/>
          </p:nvSpPr>
          <p:spPr>
            <a:xfrm>
              <a:off x="1331640" y="4653136"/>
              <a:ext cx="828560" cy="523220"/>
            </a:xfrm>
            <a:prstGeom prst="rect">
              <a:avLst/>
            </a:prstGeom>
            <a:noFill/>
          </p:spPr>
          <p:txBody>
            <a:bodyPr wrap="none" rtlCol="0">
              <a:spAutoFit/>
            </a:bodyPr>
            <a:lstStyle/>
            <a:p>
              <a:r>
                <a:rPr lang="en-US" sz="1400" dirty="0">
                  <a:latin typeface="+mj-lt"/>
                  <a:ea typeface="Lucida Grande"/>
                  <a:cs typeface="Lucida Grande"/>
                </a:rPr>
                <a:t>bending</a:t>
              </a:r>
              <a:br>
                <a:rPr lang="en-US" sz="1400" dirty="0">
                  <a:latin typeface="+mj-lt"/>
                  <a:ea typeface="Lucida Grande"/>
                  <a:cs typeface="Lucida Grande"/>
                </a:rPr>
              </a:br>
              <a:r>
                <a:rPr lang="en-US" sz="1400" dirty="0">
                  <a:latin typeface="+mj-lt"/>
                  <a:ea typeface="Lucida Grande"/>
                  <a:cs typeface="Lucida Grande"/>
                </a:rPr>
                <a:t>radius</a:t>
              </a:r>
              <a:endParaRPr lang="en-US" sz="1400" dirty="0">
                <a:latin typeface="+mj-lt"/>
              </a:endParaRPr>
            </a:p>
          </p:txBody>
        </p:sp>
      </p:grpSp>
      <p:sp>
        <p:nvSpPr>
          <p:cNvPr id="71" name="Rectangle 38">
            <a:extLst>
              <a:ext uri="{FF2B5EF4-FFF2-40B4-BE49-F238E27FC236}">
                <a16:creationId xmlns:a16="http://schemas.microsoft.com/office/drawing/2014/main" id="{E3EA6BE9-A306-BE47-A8F7-09EC472C7053}"/>
              </a:ext>
            </a:extLst>
          </p:cNvPr>
          <p:cNvSpPr>
            <a:spLocks noChangeArrowheads="1"/>
          </p:cNvSpPr>
          <p:nvPr/>
        </p:nvSpPr>
        <p:spPr bwMode="auto">
          <a:xfrm>
            <a:off x="214286" y="5740667"/>
            <a:ext cx="8822210" cy="683457"/>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nSpc>
                <a:spcPct val="110000"/>
              </a:lnSpc>
            </a:pPr>
            <a:r>
              <a:rPr lang="en-US" sz="1800" i="1" dirty="0">
                <a:solidFill>
                  <a:srgbClr val="FF0000"/>
                </a:solidFill>
                <a:latin typeface="Comic Sans MS" pitchFamily="-110" charset="0"/>
              </a:rPr>
              <a:t>h</a:t>
            </a:r>
            <a:r>
              <a:rPr lang="en-US" sz="1800" dirty="0">
                <a:latin typeface="Comic Sans MS" pitchFamily="-110" charset="0"/>
              </a:rPr>
              <a:t> is the </a:t>
            </a:r>
            <a:r>
              <a:rPr lang="en-US" sz="1800" dirty="0">
                <a:solidFill>
                  <a:srgbClr val="FF0000"/>
                </a:solidFill>
                <a:latin typeface="Comic Sans MS" pitchFamily="-110" charset="0"/>
              </a:rPr>
              <a:t>maximum number of bunches</a:t>
            </a:r>
            <a:r>
              <a:rPr lang="en-US" sz="1800" dirty="0">
                <a:latin typeface="Comic Sans MS" pitchFamily="-110" charset="0"/>
              </a:rPr>
              <a:t> in the synchrotron.</a:t>
            </a:r>
          </a:p>
          <a:p>
            <a:pPr>
              <a:lnSpc>
                <a:spcPct val="110000"/>
              </a:lnSpc>
            </a:pPr>
            <a:r>
              <a:rPr lang="en-US" sz="1800" dirty="0">
                <a:latin typeface="Comic Sans MS" pitchFamily="-110" charset="0"/>
              </a:rPr>
              <a:t>Normally less bunches due to gaps for kickers, collision constraints,…</a:t>
            </a:r>
          </a:p>
        </p:txBody>
      </p:sp>
    </p:spTree>
    <p:extLst>
      <p:ext uri="{BB962C8B-B14F-4D97-AF65-F5344CB8AC3E}">
        <p14:creationId xmlns:p14="http://schemas.microsoft.com/office/powerpoint/2010/main" val="2689408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1451" y="764703"/>
            <a:ext cx="8648583" cy="5658321"/>
            <a:chOff x="171451" y="373063"/>
            <a:chExt cx="8861180" cy="6049962"/>
          </a:xfrm>
        </p:grpSpPr>
        <p:grpSp>
          <p:nvGrpSpPr>
            <p:cNvPr id="47106" name="Group 2"/>
            <p:cNvGrpSpPr>
              <a:grpSpLocks/>
            </p:cNvGrpSpPr>
            <p:nvPr/>
          </p:nvGrpSpPr>
          <p:grpSpPr bwMode="auto">
            <a:xfrm>
              <a:off x="436685" y="2714625"/>
              <a:ext cx="8151936" cy="3708400"/>
              <a:chOff x="298" y="1710"/>
              <a:chExt cx="5563" cy="2336"/>
            </a:xfrm>
          </p:grpSpPr>
          <p:grpSp>
            <p:nvGrpSpPr>
              <p:cNvPr id="47116" name="Group 3"/>
              <p:cNvGrpSpPr>
                <a:grpSpLocks/>
              </p:cNvGrpSpPr>
              <p:nvPr/>
            </p:nvGrpSpPr>
            <p:grpSpPr bwMode="auto">
              <a:xfrm>
                <a:off x="2723" y="1710"/>
                <a:ext cx="3138" cy="2336"/>
                <a:chOff x="2645" y="1714"/>
                <a:chExt cx="3138" cy="2336"/>
              </a:xfrm>
            </p:grpSpPr>
            <p:pic>
              <p:nvPicPr>
                <p:cNvPr id="47118" name="Picture 4" descr="PS2"/>
                <p:cNvPicPr>
                  <a:picLocks noChangeAspect="1" noChangeArrowheads="1"/>
                </p:cNvPicPr>
                <p:nvPr/>
              </p:nvPicPr>
              <p:blipFill>
                <a:blip r:embed="rId2"/>
                <a:srcRect/>
                <a:stretch>
                  <a:fillRect/>
                </a:stretch>
              </p:blipFill>
              <p:spPr bwMode="auto">
                <a:xfrm>
                  <a:off x="2645" y="1714"/>
                  <a:ext cx="3138" cy="2336"/>
                </a:xfrm>
                <a:prstGeom prst="rect">
                  <a:avLst/>
                </a:prstGeom>
                <a:noFill/>
                <a:ln w="9525">
                  <a:noFill/>
                  <a:miter lim="800000"/>
                  <a:headEnd/>
                  <a:tailEnd/>
                </a:ln>
              </p:spPr>
            </p:pic>
            <p:sp>
              <p:nvSpPr>
                <p:cNvPr id="47119" name="Rectangle 5"/>
                <p:cNvSpPr>
                  <a:spLocks noChangeArrowheads="1"/>
                </p:cNvSpPr>
                <p:nvPr/>
              </p:nvSpPr>
              <p:spPr bwMode="auto">
                <a:xfrm>
                  <a:off x="2645" y="3762"/>
                  <a:ext cx="3138" cy="288"/>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a:solidFill>
                        <a:schemeClr val="bg1"/>
                      </a:solidFill>
                    </a:rPr>
                    <a:t>PS (</a:t>
                  </a:r>
                  <a:r>
                    <a:rPr sz="1200" b="1" noProof="1">
                      <a:solidFill>
                        <a:schemeClr val="bg1"/>
                      </a:solidFill>
                    </a:rPr>
                    <a:t>CERN</a:t>
                  </a:r>
                  <a:r>
                    <a:rPr lang="en-US" sz="1200" b="1">
                      <a:solidFill>
                        <a:schemeClr val="bg1"/>
                      </a:solidFill>
                    </a:rPr>
                    <a:t>)</a:t>
                  </a:r>
                </a:p>
                <a:p>
                  <a:pPr algn="ctr"/>
                  <a:r>
                    <a:rPr lang="en-US" sz="1200" b="1">
                      <a:solidFill>
                        <a:schemeClr val="bg1"/>
                      </a:solidFill>
                    </a:rPr>
                    <a:t>Proton Synchrotron</a:t>
                  </a:r>
                </a:p>
              </p:txBody>
            </p:sp>
            <p:sp>
              <p:nvSpPr>
                <p:cNvPr id="47120" name="Rectangle 6"/>
                <p:cNvSpPr>
                  <a:spLocks noChangeArrowheads="1"/>
                </p:cNvSpPr>
                <p:nvPr/>
              </p:nvSpPr>
              <p:spPr bwMode="auto">
                <a:xfrm>
                  <a:off x="4979" y="3892"/>
                  <a:ext cx="802" cy="155"/>
                </a:xfrm>
                <a:prstGeom prst="rect">
                  <a:avLst/>
                </a:prstGeom>
                <a:solidFill>
                  <a:schemeClr val="tx2"/>
                </a:solidFill>
                <a:ln w="9525">
                  <a:noFill/>
                  <a:miter lim="800000"/>
                  <a:headEnd/>
                  <a:tailEnd/>
                </a:ln>
              </p:spPr>
              <p:txBody>
                <a:bodyPr wrap="none">
                  <a:prstTxWarp prst="textNoShape">
                    <a:avLst/>
                  </a:prstTxWarp>
                  <a:spAutoFit/>
                </a:bodyPr>
                <a:lstStyle/>
                <a:p>
                  <a:r>
                    <a:rPr sz="1000" b="1" noProof="1">
                      <a:solidFill>
                        <a:schemeClr val="bg1"/>
                      </a:solidFill>
                    </a:rPr>
                    <a:t>© CERN Geneva</a:t>
                  </a:r>
                </a:p>
              </p:txBody>
            </p:sp>
          </p:grpSp>
          <p:sp>
            <p:nvSpPr>
              <p:cNvPr id="47117" name="Rectangle 7"/>
              <p:cNvSpPr>
                <a:spLocks noChangeArrowheads="1"/>
              </p:cNvSpPr>
              <p:nvPr/>
            </p:nvSpPr>
            <p:spPr bwMode="auto">
              <a:xfrm>
                <a:off x="298" y="2873"/>
                <a:ext cx="2150" cy="995"/>
              </a:xfrm>
              <a:prstGeom prst="rect">
                <a:avLst/>
              </a:prstGeom>
              <a:noFill/>
              <a:ln w="9525">
                <a:noFill/>
                <a:miter lim="800000"/>
                <a:headEnd/>
                <a:tailEnd/>
              </a:ln>
            </p:spPr>
            <p:txBody>
              <a:bodyPr>
                <a:prstTxWarp prst="textNoShape">
                  <a:avLst/>
                </a:prstTxWarp>
                <a:spAutoFit/>
              </a:bodyPr>
              <a:lstStyle/>
              <a:p>
                <a:pPr algn="ctr"/>
                <a:r>
                  <a:rPr lang="en-US" sz="1800" dirty="0">
                    <a:solidFill>
                      <a:srgbClr val="3333FF"/>
                    </a:solidFill>
                    <a:latin typeface="Comic Sans MS" pitchFamily="-110" charset="0"/>
                  </a:rPr>
                  <a:t>Examples of different proton and electron synchrotrons at CERN</a:t>
                </a:r>
              </a:p>
              <a:p>
                <a:pPr algn="ctr"/>
                <a:endParaRPr lang="en-US" sz="1800" dirty="0">
                  <a:solidFill>
                    <a:srgbClr val="3333FF"/>
                  </a:solidFill>
                  <a:latin typeface="Comic Sans MS" pitchFamily="-110" charset="0"/>
                </a:endParaRPr>
              </a:p>
              <a:p>
                <a:pPr algn="ctr"/>
                <a:r>
                  <a:rPr lang="en-US" sz="1800" dirty="0">
                    <a:solidFill>
                      <a:srgbClr val="3333FF"/>
                    </a:solidFill>
                    <a:latin typeface="Comic Sans MS" pitchFamily="-110" charset="0"/>
                  </a:rPr>
                  <a:t>+ LHC (of course!)</a:t>
                </a:r>
              </a:p>
            </p:txBody>
          </p:sp>
        </p:grpSp>
        <p:grpSp>
          <p:nvGrpSpPr>
            <p:cNvPr id="4" name="Group 8"/>
            <p:cNvGrpSpPr>
              <a:grpSpLocks/>
            </p:cNvGrpSpPr>
            <p:nvPr/>
          </p:nvGrpSpPr>
          <p:grpSpPr bwMode="auto">
            <a:xfrm>
              <a:off x="171451" y="681341"/>
              <a:ext cx="4152900" cy="3402013"/>
              <a:chOff x="117" y="352"/>
              <a:chExt cx="2834" cy="2143"/>
            </a:xfrm>
          </p:grpSpPr>
          <p:pic>
            <p:nvPicPr>
              <p:cNvPr id="47113" name="Picture 9" descr="lear"/>
              <p:cNvPicPr>
                <a:picLocks noChangeAspect="1" noChangeArrowheads="1"/>
              </p:cNvPicPr>
              <p:nvPr/>
            </p:nvPicPr>
            <p:blipFill>
              <a:blip r:embed="rId3"/>
              <a:srcRect/>
              <a:stretch>
                <a:fillRect/>
              </a:stretch>
            </p:blipFill>
            <p:spPr bwMode="auto">
              <a:xfrm>
                <a:off x="117" y="460"/>
                <a:ext cx="2833" cy="2034"/>
              </a:xfrm>
              <a:prstGeom prst="rect">
                <a:avLst/>
              </a:prstGeom>
              <a:noFill/>
              <a:ln w="9525">
                <a:noFill/>
                <a:miter lim="800000"/>
                <a:headEnd/>
                <a:tailEnd/>
              </a:ln>
            </p:spPr>
          </p:pic>
          <p:sp>
            <p:nvSpPr>
              <p:cNvPr id="47114" name="Rectangle 10"/>
              <p:cNvSpPr>
                <a:spLocks noChangeArrowheads="1"/>
              </p:cNvSpPr>
              <p:nvPr/>
            </p:nvSpPr>
            <p:spPr bwMode="auto">
              <a:xfrm>
                <a:off x="117" y="352"/>
                <a:ext cx="2834" cy="288"/>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a:solidFill>
                      <a:schemeClr val="bg1"/>
                    </a:solidFill>
                  </a:rPr>
                  <a:t>LEAR (</a:t>
                </a:r>
                <a:r>
                  <a:rPr sz="1200" b="1" noProof="1">
                    <a:solidFill>
                      <a:schemeClr val="bg1"/>
                    </a:solidFill>
                  </a:rPr>
                  <a:t>CERN</a:t>
                </a:r>
                <a:r>
                  <a:rPr lang="en-US" sz="1200" b="1">
                    <a:solidFill>
                      <a:schemeClr val="bg1"/>
                    </a:solidFill>
                  </a:rPr>
                  <a:t>)</a:t>
                </a:r>
              </a:p>
              <a:p>
                <a:pPr algn="ctr"/>
                <a:r>
                  <a:rPr lang="en-US" sz="1200" b="1">
                    <a:solidFill>
                      <a:schemeClr val="bg1"/>
                    </a:solidFill>
                  </a:rPr>
                  <a:t>Low Energy Antiproton Ring</a:t>
                </a:r>
              </a:p>
            </p:txBody>
          </p:sp>
          <p:sp>
            <p:nvSpPr>
              <p:cNvPr id="47115" name="Rectangle 11"/>
              <p:cNvSpPr>
                <a:spLocks noChangeArrowheads="1"/>
              </p:cNvSpPr>
              <p:nvPr/>
            </p:nvSpPr>
            <p:spPr bwMode="auto">
              <a:xfrm>
                <a:off x="117" y="2340"/>
                <a:ext cx="802" cy="155"/>
              </a:xfrm>
              <a:prstGeom prst="rect">
                <a:avLst/>
              </a:prstGeom>
              <a:solidFill>
                <a:schemeClr val="tx2"/>
              </a:solidFill>
              <a:ln w="9525">
                <a:noFill/>
                <a:miter lim="800000"/>
                <a:headEnd/>
                <a:tailEnd/>
              </a:ln>
            </p:spPr>
            <p:txBody>
              <a:bodyPr wrap="none">
                <a:prstTxWarp prst="textNoShape">
                  <a:avLst/>
                </a:prstTxWarp>
                <a:spAutoFit/>
              </a:bodyPr>
              <a:lstStyle/>
              <a:p>
                <a:r>
                  <a:rPr sz="1000" b="1" noProof="1">
                    <a:solidFill>
                      <a:schemeClr val="bg1"/>
                    </a:solidFill>
                  </a:rPr>
                  <a:t>© CERN Geneva</a:t>
                </a:r>
              </a:p>
            </p:txBody>
          </p:sp>
        </p:grpSp>
        <p:grpSp>
          <p:nvGrpSpPr>
            <p:cNvPr id="5" name="Group 12"/>
            <p:cNvGrpSpPr>
              <a:grpSpLocks/>
            </p:cNvGrpSpPr>
            <p:nvPr/>
          </p:nvGrpSpPr>
          <p:grpSpPr bwMode="auto">
            <a:xfrm>
              <a:off x="4755174" y="373063"/>
              <a:ext cx="4277457" cy="2857500"/>
              <a:chOff x="3321" y="247"/>
              <a:chExt cx="2919" cy="1800"/>
            </a:xfrm>
          </p:grpSpPr>
          <p:pic>
            <p:nvPicPr>
              <p:cNvPr id="47109" name="Picture 13"/>
              <p:cNvPicPr>
                <a:picLocks noChangeAspect="1" noChangeArrowheads="1"/>
              </p:cNvPicPr>
              <p:nvPr/>
            </p:nvPicPr>
            <p:blipFill>
              <a:blip r:embed="rId4"/>
              <a:srcRect/>
              <a:stretch>
                <a:fillRect/>
              </a:stretch>
            </p:blipFill>
            <p:spPr bwMode="auto">
              <a:xfrm>
                <a:off x="3322" y="430"/>
                <a:ext cx="2918" cy="1617"/>
              </a:xfrm>
              <a:prstGeom prst="rect">
                <a:avLst/>
              </a:prstGeom>
              <a:noFill/>
              <a:ln w="9525">
                <a:noFill/>
                <a:miter lim="800000"/>
                <a:headEnd/>
                <a:tailEnd/>
              </a:ln>
            </p:spPr>
          </p:pic>
          <p:sp>
            <p:nvSpPr>
              <p:cNvPr id="47110" name="Rectangle 14"/>
              <p:cNvSpPr>
                <a:spLocks noChangeArrowheads="1"/>
              </p:cNvSpPr>
              <p:nvPr/>
            </p:nvSpPr>
            <p:spPr bwMode="auto">
              <a:xfrm>
                <a:off x="3322" y="1889"/>
                <a:ext cx="802" cy="155"/>
              </a:xfrm>
              <a:prstGeom prst="rect">
                <a:avLst/>
              </a:prstGeom>
              <a:solidFill>
                <a:srgbClr val="C0C0C0"/>
              </a:solidFill>
              <a:ln w="9525">
                <a:noFill/>
                <a:miter lim="800000"/>
                <a:headEnd/>
                <a:tailEnd/>
              </a:ln>
            </p:spPr>
            <p:txBody>
              <a:bodyPr wrap="none">
                <a:prstTxWarp prst="textNoShape">
                  <a:avLst/>
                </a:prstTxWarp>
                <a:spAutoFit/>
              </a:bodyPr>
              <a:lstStyle/>
              <a:p>
                <a:r>
                  <a:rPr sz="1000" b="1" noProof="1"/>
                  <a:t>© CERN Geneva</a:t>
                </a:r>
              </a:p>
            </p:txBody>
          </p:sp>
          <p:sp>
            <p:nvSpPr>
              <p:cNvPr id="47111" name="Rectangle 15"/>
              <p:cNvSpPr>
                <a:spLocks noChangeArrowheads="1"/>
              </p:cNvSpPr>
              <p:nvPr/>
            </p:nvSpPr>
            <p:spPr bwMode="auto">
              <a:xfrm>
                <a:off x="3321" y="247"/>
                <a:ext cx="2919" cy="288"/>
              </a:xfrm>
              <a:prstGeom prst="rect">
                <a:avLst/>
              </a:prstGeom>
              <a:solidFill>
                <a:schemeClr val="tx1"/>
              </a:solidFill>
              <a:ln w="9525">
                <a:noFill/>
                <a:miter lim="800000"/>
                <a:headEnd/>
                <a:tailEnd/>
              </a:ln>
            </p:spPr>
            <p:txBody>
              <a:bodyPr>
                <a:prstTxWarp prst="textNoShape">
                  <a:avLst/>
                </a:prstTxWarp>
                <a:spAutoFit/>
              </a:bodyPr>
              <a:lstStyle/>
              <a:p>
                <a:pPr algn="ctr"/>
                <a:r>
                  <a:rPr lang="en-US" sz="1200" b="1">
                    <a:solidFill>
                      <a:schemeClr val="bg1"/>
                    </a:solidFill>
                  </a:rPr>
                  <a:t>EPA (</a:t>
                </a:r>
                <a:r>
                  <a:rPr sz="1200" b="1" noProof="1">
                    <a:solidFill>
                      <a:schemeClr val="bg1"/>
                    </a:solidFill>
                  </a:rPr>
                  <a:t>CERN</a:t>
                </a:r>
                <a:r>
                  <a:rPr lang="en-US" sz="1200" b="1">
                    <a:solidFill>
                      <a:schemeClr val="bg1"/>
                    </a:solidFill>
                  </a:rPr>
                  <a:t>)</a:t>
                </a:r>
              </a:p>
              <a:p>
                <a:pPr algn="ctr"/>
                <a:r>
                  <a:rPr lang="en-US" sz="1200" b="1">
                    <a:solidFill>
                      <a:schemeClr val="bg1"/>
                    </a:solidFill>
                  </a:rPr>
                  <a:t>Electron Positron Accumulator</a:t>
                </a:r>
              </a:p>
            </p:txBody>
          </p:sp>
        </p:grpSp>
      </p:grpSp>
      <p:sp>
        <p:nvSpPr>
          <p:cNvPr id="18" name="Rectangle 2"/>
          <p:cNvSpPr txBox="1">
            <a:spLocks noChangeArrowheads="1"/>
          </p:cNvSpPr>
          <p:nvPr/>
        </p:nvSpPr>
        <p:spPr>
          <a:xfrm>
            <a:off x="990600" y="18864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a:t>Circular accelerators: The Synchrotron</a:t>
            </a:r>
            <a:endParaRPr lang="fr-FR" dirty="0"/>
          </a:p>
        </p:txBody>
      </p:sp>
    </p:spTree>
    <p:extLst>
      <p:ext uri="{BB962C8B-B14F-4D97-AF65-F5344CB8AC3E}">
        <p14:creationId xmlns:p14="http://schemas.microsoft.com/office/powerpoint/2010/main" val="12533758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a:xfrm>
            <a:off x="990600" y="304800"/>
            <a:ext cx="7086600" cy="533400"/>
          </a:xfrm>
          <a:ln>
            <a:solidFill>
              <a:schemeClr val="accent2"/>
            </a:solidFill>
          </a:ln>
        </p:spPr>
        <p:txBody>
          <a:bodyPr/>
          <a:lstStyle/>
          <a:p>
            <a:r>
              <a:rPr lang="en-US" dirty="0"/>
              <a:t>The Synchrotron – LHC Operation Cycle</a:t>
            </a:r>
            <a:endParaRPr lang="fr-FR" dirty="0"/>
          </a:p>
        </p:txBody>
      </p:sp>
      <p:sp>
        <p:nvSpPr>
          <p:cNvPr id="27654" name="Text Box 3"/>
          <p:cNvSpPr txBox="1">
            <a:spLocks noChangeArrowheads="1"/>
          </p:cNvSpPr>
          <p:nvPr/>
        </p:nvSpPr>
        <p:spPr bwMode="auto">
          <a:xfrm>
            <a:off x="201613" y="908720"/>
            <a:ext cx="8637587" cy="392415"/>
          </a:xfrm>
          <a:prstGeom prst="rect">
            <a:avLst/>
          </a:prstGeom>
          <a:noFill/>
          <a:ln w="9525">
            <a:noFill/>
            <a:miter lim="800000"/>
            <a:headEnd/>
            <a:tailEnd/>
          </a:ln>
        </p:spPr>
        <p:txBody>
          <a:bodyPr>
            <a:prstTxWarp prst="textNoShape">
              <a:avLst/>
            </a:prstTxWarp>
            <a:spAutoFit/>
          </a:bodyPr>
          <a:lstStyle/>
          <a:p>
            <a:pPr>
              <a:lnSpc>
                <a:spcPct val="110000"/>
              </a:lnSpc>
            </a:pPr>
            <a:r>
              <a:rPr lang="en-US" sz="1800" dirty="0"/>
              <a:t>The magnetic </a:t>
            </a:r>
            <a:r>
              <a:rPr lang="en-US" sz="1800" dirty="0">
                <a:solidFill>
                  <a:srgbClr val="FF0000"/>
                </a:solidFill>
              </a:rPr>
              <a:t>field</a:t>
            </a:r>
            <a:r>
              <a:rPr lang="en-US" sz="1800" dirty="0"/>
              <a:t> (dipole current) is </a:t>
            </a:r>
            <a:r>
              <a:rPr lang="en-US" sz="1800" dirty="0">
                <a:solidFill>
                  <a:srgbClr val="FF0000"/>
                </a:solidFill>
              </a:rPr>
              <a:t>increased during</a:t>
            </a:r>
            <a:r>
              <a:rPr lang="en-US" sz="1800" dirty="0"/>
              <a:t> the </a:t>
            </a:r>
            <a:r>
              <a:rPr lang="en-US" sz="1800" dirty="0">
                <a:solidFill>
                  <a:srgbClr val="FF0000"/>
                </a:solidFill>
              </a:rPr>
              <a:t>acceleration</a:t>
            </a:r>
            <a:r>
              <a:rPr lang="en-US" sz="1800" dirty="0"/>
              <a:t>.</a:t>
            </a:r>
            <a:endParaRPr lang="fr-FR" sz="1600" dirty="0"/>
          </a:p>
        </p:txBody>
      </p:sp>
      <p:grpSp>
        <p:nvGrpSpPr>
          <p:cNvPr id="3" name="Group 2"/>
          <p:cNvGrpSpPr/>
          <p:nvPr/>
        </p:nvGrpSpPr>
        <p:grpSpPr>
          <a:xfrm>
            <a:off x="323528" y="1412776"/>
            <a:ext cx="8424936" cy="5184576"/>
            <a:chOff x="0" y="1130300"/>
            <a:chExt cx="9144000" cy="5721350"/>
          </a:xfrm>
        </p:grpSpPr>
        <p:sp>
          <p:nvSpPr>
            <p:cNvPr id="70" name="Rectangle 2"/>
            <p:cNvSpPr>
              <a:spLocks noChangeArrowheads="1"/>
            </p:cNvSpPr>
            <p:nvPr/>
          </p:nvSpPr>
          <p:spPr bwMode="auto">
            <a:xfrm>
              <a:off x="177800" y="1130300"/>
              <a:ext cx="8850313" cy="5562600"/>
            </a:xfrm>
            <a:prstGeom prst="rect">
              <a:avLst/>
            </a:prstGeom>
            <a:solidFill>
              <a:srgbClr val="FFFFFF"/>
            </a:solidFill>
            <a:ln w="12700">
              <a:solidFill>
                <a:srgbClr val="FFFFFF"/>
              </a:solidFill>
              <a:miter lim="800000"/>
              <a:headEnd type="none" w="sm" len="sm"/>
              <a:tailEnd type="none" w="sm" len="sm"/>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a:ln>
                  <a:noFill/>
                </a:ln>
                <a:solidFill>
                  <a:srgbClr val="FFFFFF"/>
                </a:solidFill>
                <a:effectLst/>
                <a:uLnTx/>
                <a:uFillTx/>
                <a:latin typeface="Book Antiqua" charset="0"/>
                <a:ea typeface="ＭＳ Ｐゴシック" charset="0"/>
                <a:cs typeface="ＭＳ Ｐゴシック" charset="0"/>
              </a:endParaRPr>
            </a:p>
          </p:txBody>
        </p:sp>
        <p:pic>
          <p:nvPicPr>
            <p:cNvPr id="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6550"/>
              <a:ext cx="9144000" cy="5245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2" name="AutoShape 4"/>
            <p:cNvSpPr>
              <a:spLocks/>
            </p:cNvSpPr>
            <p:nvPr/>
          </p:nvSpPr>
          <p:spPr bwMode="auto">
            <a:xfrm>
              <a:off x="4800600" y="1211263"/>
              <a:ext cx="930275" cy="611187"/>
            </a:xfrm>
            <a:prstGeom prst="accentCallout2">
              <a:avLst>
                <a:gd name="adj1" fmla="val 18699"/>
                <a:gd name="adj2" fmla="val 108190"/>
                <a:gd name="adj3" fmla="val 18699"/>
                <a:gd name="adj4" fmla="val 151194"/>
                <a:gd name="adj5" fmla="val 451167"/>
                <a:gd name="adj6" fmla="val 210069"/>
              </a:avLst>
            </a:prstGeom>
            <a:solidFill>
              <a:srgbClr val="EAEAEA"/>
            </a:solidFill>
            <a:ln w="9525">
              <a:solidFill>
                <a:srgbClr val="0000FF"/>
              </a:solidFill>
              <a:miter lim="800000"/>
              <a:headEnd type="none" w="sm" len="lg"/>
              <a:tailEnd type="stealth" w="sm" len="lg"/>
            </a:ln>
          </p:spPr>
          <p:txBody>
            <a:bodyPr/>
            <a:lstStyle/>
            <a:p>
              <a:pPr algn="ctr"/>
              <a:r>
                <a:rPr lang="en-US" sz="1600">
                  <a:solidFill>
                    <a:srgbClr val="0000FF"/>
                  </a:solidFill>
                  <a:latin typeface="Tahoma" charset="0"/>
                  <a:ea typeface="ＭＳ Ｐゴシック" charset="0"/>
                  <a:cs typeface="ＭＳ Ｐゴシック" charset="0"/>
                </a:rPr>
                <a:t>energy ramp</a:t>
              </a:r>
              <a:endParaRPr lang="en-US" sz="1600">
                <a:solidFill>
                  <a:srgbClr val="0000FF"/>
                </a:solidFill>
                <a:latin typeface="Arial" charset="0"/>
                <a:ea typeface="ＭＳ Ｐゴシック" charset="0"/>
                <a:cs typeface="ＭＳ Ｐゴシック" charset="0"/>
              </a:endParaRPr>
            </a:p>
          </p:txBody>
        </p:sp>
        <p:sp>
          <p:nvSpPr>
            <p:cNvPr id="73" name="AutoShape 5"/>
            <p:cNvSpPr>
              <a:spLocks/>
            </p:cNvSpPr>
            <p:nvPr/>
          </p:nvSpPr>
          <p:spPr bwMode="auto">
            <a:xfrm>
              <a:off x="1981200" y="5011738"/>
              <a:ext cx="1397000" cy="598487"/>
            </a:xfrm>
            <a:prstGeom prst="accentCallout2">
              <a:avLst>
                <a:gd name="adj1" fmla="val 19097"/>
                <a:gd name="adj2" fmla="val 105454"/>
                <a:gd name="adj3" fmla="val 19097"/>
                <a:gd name="adj4" fmla="val 143181"/>
                <a:gd name="adj5" fmla="val 98144"/>
                <a:gd name="adj6" fmla="val 193634"/>
              </a:avLst>
            </a:prstGeom>
            <a:solidFill>
              <a:srgbClr val="EAEAEA"/>
            </a:solidFill>
            <a:ln w="9525">
              <a:solidFill>
                <a:srgbClr val="0000FF"/>
              </a:solidFill>
              <a:miter lim="800000"/>
              <a:headEnd type="none" w="sm" len="lg"/>
              <a:tailEnd type="stealth" w="sm" len="lg"/>
            </a:ln>
          </p:spPr>
          <p:txBody>
            <a:bodyPr/>
            <a:lstStyle/>
            <a:p>
              <a:pPr algn="ctr"/>
              <a:r>
                <a:rPr lang="en-US" sz="1600">
                  <a:solidFill>
                    <a:srgbClr val="0000FF"/>
                  </a:solidFill>
                  <a:latin typeface="Tahoma" charset="0"/>
                  <a:ea typeface="ＭＳ Ｐゴシック" charset="0"/>
                  <a:cs typeface="ＭＳ Ｐゴシック" charset="0"/>
                </a:rPr>
                <a:t>preparation and access</a:t>
              </a:r>
              <a:endParaRPr lang="en-US" sz="1600">
                <a:solidFill>
                  <a:srgbClr val="0000FF"/>
                </a:solidFill>
                <a:latin typeface="Arial" charset="0"/>
                <a:ea typeface="ＭＳ Ｐゴシック" charset="0"/>
                <a:cs typeface="ＭＳ Ｐゴシック" charset="0"/>
              </a:endParaRPr>
            </a:p>
          </p:txBody>
        </p:sp>
        <p:sp>
          <p:nvSpPr>
            <p:cNvPr id="74" name="Freeform 6"/>
            <p:cNvSpPr>
              <a:spLocks/>
            </p:cNvSpPr>
            <p:nvPr/>
          </p:nvSpPr>
          <p:spPr bwMode="auto">
            <a:xfrm>
              <a:off x="2971800" y="1898650"/>
              <a:ext cx="369888" cy="323850"/>
            </a:xfrm>
            <a:custGeom>
              <a:avLst/>
              <a:gdLst>
                <a:gd name="T0" fmla="*/ 50 w 760"/>
                <a:gd name="T1" fmla="*/ 200 h 690"/>
                <a:gd name="T2" fmla="*/ 210 w 760"/>
                <a:gd name="T3" fmla="*/ 400 h 690"/>
                <a:gd name="T4" fmla="*/ 0 w 760"/>
                <a:gd name="T5" fmla="*/ 490 h 690"/>
                <a:gd name="T6" fmla="*/ 230 w 760"/>
                <a:gd name="T7" fmla="*/ 480 h 690"/>
                <a:gd name="T8" fmla="*/ 140 w 760"/>
                <a:gd name="T9" fmla="*/ 690 h 690"/>
                <a:gd name="T10" fmla="*/ 350 w 760"/>
                <a:gd name="T11" fmla="*/ 510 h 690"/>
                <a:gd name="T12" fmla="*/ 460 w 760"/>
                <a:gd name="T13" fmla="*/ 690 h 690"/>
                <a:gd name="T14" fmla="*/ 380 w 760"/>
                <a:gd name="T15" fmla="*/ 450 h 690"/>
                <a:gd name="T16" fmla="*/ 760 w 760"/>
                <a:gd name="T17" fmla="*/ 340 h 690"/>
                <a:gd name="T18" fmla="*/ 350 w 760"/>
                <a:gd name="T19" fmla="*/ 360 h 690"/>
                <a:gd name="T20" fmla="*/ 430 w 760"/>
                <a:gd name="T21" fmla="*/ 0 h 690"/>
                <a:gd name="T22" fmla="*/ 250 w 760"/>
                <a:gd name="T23" fmla="*/ 280 h 690"/>
                <a:gd name="T24" fmla="*/ 50 w 760"/>
                <a:gd name="T25" fmla="*/ 200 h 6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60"/>
                <a:gd name="T40" fmla="*/ 0 h 690"/>
                <a:gd name="T41" fmla="*/ 760 w 760"/>
                <a:gd name="T42" fmla="*/ 690 h 69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60" h="690">
                  <a:moveTo>
                    <a:pt x="50" y="200"/>
                  </a:moveTo>
                  <a:lnTo>
                    <a:pt x="210" y="400"/>
                  </a:lnTo>
                  <a:lnTo>
                    <a:pt x="0" y="490"/>
                  </a:lnTo>
                  <a:lnTo>
                    <a:pt x="230" y="480"/>
                  </a:lnTo>
                  <a:lnTo>
                    <a:pt x="140" y="690"/>
                  </a:lnTo>
                  <a:lnTo>
                    <a:pt x="350" y="510"/>
                  </a:lnTo>
                  <a:lnTo>
                    <a:pt x="460" y="690"/>
                  </a:lnTo>
                  <a:lnTo>
                    <a:pt x="380" y="450"/>
                  </a:lnTo>
                  <a:lnTo>
                    <a:pt x="760" y="340"/>
                  </a:lnTo>
                  <a:lnTo>
                    <a:pt x="350" y="360"/>
                  </a:lnTo>
                  <a:lnTo>
                    <a:pt x="430" y="0"/>
                  </a:lnTo>
                  <a:lnTo>
                    <a:pt x="250" y="280"/>
                  </a:lnTo>
                  <a:lnTo>
                    <a:pt x="50" y="200"/>
                  </a:lnTo>
                  <a:close/>
                </a:path>
              </a:pathLst>
            </a:custGeom>
            <a:solidFill>
              <a:srgbClr val="FF9900"/>
            </a:solidFill>
            <a:ln w="9525">
              <a:solidFill>
                <a:srgbClr val="FF0000"/>
              </a:solidFill>
              <a:round/>
              <a:headEnd/>
              <a:tailEnd/>
            </a:ln>
          </p:spPr>
          <p:txBody>
            <a:bodyPr/>
            <a:lstStyle/>
            <a:p>
              <a:endParaRPr lang="en-US" sz="2000">
                <a:solidFill>
                  <a:srgbClr val="FFFFFF"/>
                </a:solidFill>
                <a:latin typeface="Book Antiqua" charset="0"/>
                <a:ea typeface="ＭＳ Ｐゴシック" charset="0"/>
                <a:cs typeface="ＭＳ Ｐゴシック" charset="0"/>
              </a:endParaRPr>
            </a:p>
          </p:txBody>
        </p:sp>
        <p:sp>
          <p:nvSpPr>
            <p:cNvPr id="75" name="AutoShape 7"/>
            <p:cNvSpPr>
              <a:spLocks/>
            </p:cNvSpPr>
            <p:nvPr/>
          </p:nvSpPr>
          <p:spPr bwMode="auto">
            <a:xfrm>
              <a:off x="3505200" y="1160463"/>
              <a:ext cx="887413" cy="661987"/>
            </a:xfrm>
            <a:prstGeom prst="accentCallout2">
              <a:avLst>
                <a:gd name="adj1" fmla="val 17264"/>
                <a:gd name="adj2" fmla="val -8588"/>
                <a:gd name="adj3" fmla="val 17264"/>
                <a:gd name="adj4" fmla="val -8588"/>
                <a:gd name="adj5" fmla="val 109352"/>
                <a:gd name="adj6" fmla="val -37745"/>
              </a:avLst>
            </a:prstGeom>
            <a:solidFill>
              <a:srgbClr val="EAEAEA"/>
            </a:solidFill>
            <a:ln w="9525">
              <a:solidFill>
                <a:srgbClr val="0000FF"/>
              </a:solidFill>
              <a:miter lim="800000"/>
              <a:headEnd type="none" w="sm" len="lg"/>
              <a:tailEnd type="stealth" w="sm" len="lg"/>
            </a:ln>
          </p:spPr>
          <p:txBody>
            <a:bodyPr/>
            <a:lstStyle/>
            <a:p>
              <a:pPr algn="ctr"/>
              <a:r>
                <a:rPr lang="en-US" sz="1600">
                  <a:solidFill>
                    <a:srgbClr val="0000FF"/>
                  </a:solidFill>
                  <a:latin typeface="Tahoma" charset="0"/>
                  <a:ea typeface="ＭＳ Ｐゴシック" charset="0"/>
                  <a:cs typeface="ＭＳ Ｐゴシック" charset="0"/>
                </a:rPr>
                <a:t>beam dump</a:t>
              </a:r>
              <a:endParaRPr lang="en-US" sz="1600">
                <a:solidFill>
                  <a:srgbClr val="0000FF"/>
                </a:solidFill>
                <a:latin typeface="Arial" charset="0"/>
                <a:ea typeface="ＭＳ Ｐゴシック" charset="0"/>
                <a:cs typeface="ＭＳ Ｐゴシック" charset="0"/>
              </a:endParaRPr>
            </a:p>
          </p:txBody>
        </p:sp>
        <p:sp>
          <p:nvSpPr>
            <p:cNvPr id="76" name="AutoShape 8"/>
            <p:cNvSpPr>
              <a:spLocks/>
            </p:cNvSpPr>
            <p:nvPr/>
          </p:nvSpPr>
          <p:spPr bwMode="auto">
            <a:xfrm>
              <a:off x="3494088" y="3956050"/>
              <a:ext cx="1611312" cy="625475"/>
            </a:xfrm>
            <a:prstGeom prst="accentCallout2">
              <a:avLst>
                <a:gd name="adj1" fmla="val 18273"/>
                <a:gd name="adj2" fmla="val 104727"/>
                <a:gd name="adj3" fmla="val 18273"/>
                <a:gd name="adj4" fmla="val 115273"/>
                <a:gd name="adj5" fmla="val 233505"/>
                <a:gd name="adj6" fmla="val 125815"/>
              </a:avLst>
            </a:prstGeom>
            <a:solidFill>
              <a:srgbClr val="EAEAEA"/>
            </a:solidFill>
            <a:ln w="9525">
              <a:solidFill>
                <a:srgbClr val="0000FF"/>
              </a:solidFill>
              <a:miter lim="800000"/>
              <a:headEnd/>
              <a:tailEnd type="triangle" w="med" len="med"/>
            </a:ln>
          </p:spPr>
          <p:txBody>
            <a:bodyPr/>
            <a:lstStyle/>
            <a:p>
              <a:pPr algn="ctr"/>
              <a:r>
                <a:rPr lang="en-US" sz="1600">
                  <a:solidFill>
                    <a:srgbClr val="0000FF"/>
                  </a:solidFill>
                  <a:latin typeface="Tahoma" charset="0"/>
                  <a:ea typeface="ＭＳ Ｐゴシック" charset="0"/>
                  <a:cs typeface="ＭＳ Ｐゴシック" charset="0"/>
                </a:rPr>
                <a:t>injection</a:t>
              </a:r>
              <a:r>
                <a:rPr lang="en-US" sz="1400">
                  <a:solidFill>
                    <a:srgbClr val="0000FF"/>
                  </a:solidFill>
                  <a:latin typeface="Tahoma" charset="0"/>
                  <a:ea typeface="ＭＳ Ｐゴシック" charset="0"/>
                  <a:cs typeface="ＭＳ Ｐゴシック" charset="0"/>
                </a:rPr>
                <a:t> </a:t>
              </a:r>
              <a:r>
                <a:rPr lang="en-US" sz="1600">
                  <a:solidFill>
                    <a:srgbClr val="0000FF"/>
                  </a:solidFill>
                  <a:latin typeface="Tahoma" charset="0"/>
                  <a:ea typeface="ＭＳ Ｐゴシック" charset="0"/>
                  <a:cs typeface="ＭＳ Ｐゴシック" charset="0"/>
                </a:rPr>
                <a:t>phase</a:t>
              </a:r>
              <a:endParaRPr lang="en-US" sz="1400">
                <a:solidFill>
                  <a:srgbClr val="0000FF"/>
                </a:solidFill>
                <a:latin typeface="Arial" charset="0"/>
                <a:ea typeface="ＭＳ Ｐゴシック" charset="0"/>
                <a:cs typeface="ＭＳ Ｐゴシック" charset="0"/>
              </a:endParaRPr>
            </a:p>
          </p:txBody>
        </p:sp>
        <p:sp>
          <p:nvSpPr>
            <p:cNvPr id="77" name="AutoShape 9"/>
            <p:cNvSpPr>
              <a:spLocks/>
            </p:cNvSpPr>
            <p:nvPr/>
          </p:nvSpPr>
          <p:spPr bwMode="auto">
            <a:xfrm>
              <a:off x="1295400" y="1406525"/>
              <a:ext cx="765175" cy="415925"/>
            </a:xfrm>
            <a:prstGeom prst="accentCallout2">
              <a:avLst>
                <a:gd name="adj1" fmla="val 27481"/>
                <a:gd name="adj2" fmla="val 109958"/>
                <a:gd name="adj3" fmla="val 27481"/>
                <a:gd name="adj4" fmla="val 121579"/>
                <a:gd name="adj5" fmla="val 161449"/>
                <a:gd name="adj6" fmla="val 137759"/>
              </a:avLst>
            </a:prstGeom>
            <a:solidFill>
              <a:srgbClr val="EAEAEA"/>
            </a:solidFill>
            <a:ln w="9525">
              <a:solidFill>
                <a:srgbClr val="0000FF"/>
              </a:solidFill>
              <a:miter lim="800000"/>
              <a:headEnd type="none" w="sm" len="lg"/>
              <a:tailEnd type="stealth" w="sm" len="lg"/>
            </a:ln>
          </p:spPr>
          <p:txBody>
            <a:bodyPr/>
            <a:lstStyle/>
            <a:p>
              <a:pPr algn="r"/>
              <a:r>
                <a:rPr lang="en-US" sz="1600" dirty="0">
                  <a:solidFill>
                    <a:srgbClr val="0000FF"/>
                  </a:solidFill>
                  <a:latin typeface="Tahoma" charset="0"/>
                  <a:ea typeface="ＭＳ Ｐゴシック" charset="0"/>
                  <a:cs typeface="ＭＳ Ｐゴシック" charset="0"/>
                </a:rPr>
                <a:t>coast</a:t>
              </a:r>
            </a:p>
          </p:txBody>
        </p:sp>
        <p:sp>
          <p:nvSpPr>
            <p:cNvPr id="78" name="AutoShape 10"/>
            <p:cNvSpPr>
              <a:spLocks/>
            </p:cNvSpPr>
            <p:nvPr/>
          </p:nvSpPr>
          <p:spPr bwMode="auto">
            <a:xfrm>
              <a:off x="6553200" y="1406525"/>
              <a:ext cx="739775" cy="415925"/>
            </a:xfrm>
            <a:prstGeom prst="accentCallout2">
              <a:avLst>
                <a:gd name="adj1" fmla="val 27481"/>
                <a:gd name="adj2" fmla="val 110301"/>
                <a:gd name="adj3" fmla="val 27481"/>
                <a:gd name="adj4" fmla="val 131972"/>
                <a:gd name="adj5" fmla="val 164884"/>
                <a:gd name="adj6" fmla="val 162019"/>
              </a:avLst>
            </a:prstGeom>
            <a:solidFill>
              <a:srgbClr val="EAEAEA"/>
            </a:solidFill>
            <a:ln w="9525">
              <a:solidFill>
                <a:srgbClr val="0000FF"/>
              </a:solidFill>
              <a:miter lim="800000"/>
              <a:headEnd type="none" w="sm" len="lg"/>
              <a:tailEnd type="stealth" w="sm" len="lg"/>
            </a:ln>
          </p:spPr>
          <p:txBody>
            <a:bodyPr/>
            <a:lstStyle/>
            <a:p>
              <a:pPr algn="r"/>
              <a:r>
                <a:rPr lang="en-US" sz="1600">
                  <a:solidFill>
                    <a:srgbClr val="0000FF"/>
                  </a:solidFill>
                  <a:latin typeface="Tahoma" charset="0"/>
                  <a:ea typeface="ＭＳ Ｐゴシック" charset="0"/>
                  <a:cs typeface="ＭＳ Ｐゴシック" charset="0"/>
                </a:rPr>
                <a:t>coast</a:t>
              </a:r>
              <a:endParaRPr lang="en-US" sz="1600">
                <a:solidFill>
                  <a:srgbClr val="0000FF"/>
                </a:solidFill>
                <a:latin typeface="Arial" charset="0"/>
                <a:ea typeface="ＭＳ Ｐゴシック" charset="0"/>
                <a:cs typeface="ＭＳ Ｐゴシック" charset="0"/>
              </a:endParaRPr>
            </a:p>
          </p:txBody>
        </p:sp>
        <p:sp>
          <p:nvSpPr>
            <p:cNvPr id="79" name="Text Box 12"/>
            <p:cNvSpPr txBox="1">
              <a:spLocks noChangeArrowheads="1"/>
            </p:cNvSpPr>
            <p:nvPr/>
          </p:nvSpPr>
          <p:spPr bwMode="auto">
            <a:xfrm>
              <a:off x="228600" y="6338888"/>
              <a:ext cx="1143000" cy="392514"/>
            </a:xfrm>
            <a:prstGeom prst="rect">
              <a:avLst/>
            </a:prstGeom>
            <a:solidFill>
              <a:srgbClr val="FFFFCC"/>
            </a:solidFill>
            <a:ln>
              <a:noFill/>
            </a:ln>
            <a:extLs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a:defRPr sz="2400">
                  <a:solidFill>
                    <a:schemeClr val="tx1"/>
                  </a:solidFill>
                  <a:latin typeface="Book Antiqua" charset="0"/>
                  <a:ea typeface="ＭＳ Ｐゴシック" charset="0"/>
                  <a:cs typeface="ＭＳ Ｐゴシック" charset="0"/>
                </a:defRPr>
              </a:lvl1pPr>
              <a:lvl2pPr marL="37931725" indent="-37474525">
                <a:defRPr sz="2400">
                  <a:solidFill>
                    <a:schemeClr val="tx1"/>
                  </a:solidFill>
                  <a:latin typeface="Book Antiqua" charset="0"/>
                  <a:ea typeface="ＭＳ Ｐゴシック" charset="0"/>
                </a:defRPr>
              </a:lvl2pPr>
              <a:lvl3pPr>
                <a:defRPr sz="2400">
                  <a:solidFill>
                    <a:schemeClr val="tx1"/>
                  </a:solidFill>
                  <a:latin typeface="Book Antiqua" charset="0"/>
                  <a:ea typeface="ＭＳ Ｐゴシック" charset="0"/>
                </a:defRPr>
              </a:lvl3pPr>
              <a:lvl4pPr>
                <a:defRPr sz="2400">
                  <a:solidFill>
                    <a:schemeClr val="tx1"/>
                  </a:solidFill>
                  <a:latin typeface="Book Antiqua" charset="0"/>
                  <a:ea typeface="ＭＳ Ｐゴシック" charset="0"/>
                </a:defRPr>
              </a:lvl4pPr>
              <a:lvl5pPr>
                <a:defRPr sz="2400">
                  <a:solidFill>
                    <a:schemeClr val="tx1"/>
                  </a:solidFill>
                  <a:latin typeface="Book Antiqua" charset="0"/>
                  <a:ea typeface="ＭＳ Ｐゴシック" charset="0"/>
                </a:defRPr>
              </a:lvl5pPr>
              <a:lvl6pPr marL="457200" eaLnBrk="0" fontAlgn="base" hangingPunct="0">
                <a:spcBef>
                  <a:spcPct val="0"/>
                </a:spcBef>
                <a:spcAft>
                  <a:spcPct val="0"/>
                </a:spcAft>
                <a:defRPr sz="2400">
                  <a:solidFill>
                    <a:schemeClr val="tx1"/>
                  </a:solidFill>
                  <a:latin typeface="Book Antiqua" charset="0"/>
                  <a:ea typeface="ＭＳ Ｐゴシック" charset="0"/>
                </a:defRPr>
              </a:lvl6pPr>
              <a:lvl7pPr marL="914400" eaLnBrk="0" fontAlgn="base" hangingPunct="0">
                <a:spcBef>
                  <a:spcPct val="0"/>
                </a:spcBef>
                <a:spcAft>
                  <a:spcPct val="0"/>
                </a:spcAft>
                <a:defRPr sz="2400">
                  <a:solidFill>
                    <a:schemeClr val="tx1"/>
                  </a:solidFill>
                  <a:latin typeface="Book Antiqua" charset="0"/>
                  <a:ea typeface="ＭＳ Ｐゴシック" charset="0"/>
                </a:defRPr>
              </a:lvl7pPr>
              <a:lvl8pPr marL="1371600" eaLnBrk="0" fontAlgn="base" hangingPunct="0">
                <a:spcBef>
                  <a:spcPct val="0"/>
                </a:spcBef>
                <a:spcAft>
                  <a:spcPct val="0"/>
                </a:spcAft>
                <a:defRPr sz="2400">
                  <a:solidFill>
                    <a:schemeClr val="tx1"/>
                  </a:solidFill>
                  <a:latin typeface="Book Antiqua" charset="0"/>
                  <a:ea typeface="ＭＳ Ｐゴシック" charset="0"/>
                </a:defRPr>
              </a:lvl8pPr>
              <a:lvl9pPr marL="1828800" eaLnBrk="0" fontAlgn="base" hangingPunct="0">
                <a:spcBef>
                  <a:spcPct val="0"/>
                </a:spcBef>
                <a:spcAft>
                  <a:spcPct val="0"/>
                </a:spcAft>
                <a:defRPr sz="2400">
                  <a:solidFill>
                    <a:schemeClr val="tx1"/>
                  </a:solidFill>
                  <a:latin typeface="Book Antiqua" charset="0"/>
                  <a:ea typeface="ＭＳ Ｐゴシック" charset="0"/>
                </a:defRPr>
              </a:lvl9pPr>
            </a:lstStyle>
            <a:p>
              <a:r>
                <a:rPr lang="en-GB" sz="1600">
                  <a:solidFill>
                    <a:srgbClr val="0000FF"/>
                  </a:solidFill>
                  <a:latin typeface="Arial" charset="0"/>
                </a:rPr>
                <a:t>L.Bottura</a:t>
              </a:r>
            </a:p>
          </p:txBody>
        </p:sp>
        <p:sp>
          <p:nvSpPr>
            <p:cNvPr id="80" name="Line 13"/>
            <p:cNvSpPr>
              <a:spLocks noChangeShapeType="1"/>
            </p:cNvSpPr>
            <p:nvPr/>
          </p:nvSpPr>
          <p:spPr bwMode="auto">
            <a:xfrm flipH="1">
              <a:off x="6248400" y="5461000"/>
              <a:ext cx="1676400" cy="0"/>
            </a:xfrm>
            <a:prstGeom prst="line">
              <a:avLst/>
            </a:prstGeom>
            <a:noFill/>
            <a:ln w="28575">
              <a:solidFill>
                <a:srgbClr val="008000"/>
              </a:solidFill>
              <a:round/>
              <a:headEnd type="none" w="sm" len="sm"/>
              <a:tailEnd type="triangle" w="sm" len="sm"/>
            </a:ln>
            <a:extLst>
              <a:ext uri="{909E8E84-426E-40dd-AFC4-6F175D3DCCD1}">
                <a14:hiddenFill xmlns:a14="http://schemas.microsoft.com/office/drawing/2010/main" xmlns="">
                  <a:noFill/>
                </a14:hiddenFill>
              </a:ext>
            </a:extLst>
          </p:spPr>
          <p:txBody>
            <a:bodyPr/>
            <a:lstStyle/>
            <a:p>
              <a:endParaRPr lang="en-US" sz="2000">
                <a:solidFill>
                  <a:srgbClr val="FFFFFF"/>
                </a:solidFill>
                <a:latin typeface="Book Antiqua" charset="0"/>
                <a:ea typeface="ＭＳ Ｐゴシック" charset="0"/>
                <a:cs typeface="ＭＳ Ｐゴシック" charset="0"/>
              </a:endParaRPr>
            </a:p>
          </p:txBody>
        </p:sp>
        <p:sp>
          <p:nvSpPr>
            <p:cNvPr id="81" name="Text Box 14"/>
            <p:cNvSpPr txBox="1">
              <a:spLocks noChangeArrowheads="1"/>
            </p:cNvSpPr>
            <p:nvPr/>
          </p:nvSpPr>
          <p:spPr bwMode="auto">
            <a:xfrm>
              <a:off x="7848600" y="5272088"/>
              <a:ext cx="1143000" cy="392514"/>
            </a:xfrm>
            <a:prstGeom prst="rect">
              <a:avLst/>
            </a:prstGeom>
            <a:solidFill>
              <a:srgbClr val="CCFFCC"/>
            </a:solidFill>
            <a:ln>
              <a:noFill/>
            </a:ln>
            <a:extLs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a:defRPr sz="2400">
                  <a:solidFill>
                    <a:schemeClr val="tx1"/>
                  </a:solidFill>
                  <a:latin typeface="Book Antiqua" charset="0"/>
                  <a:ea typeface="ＭＳ Ｐゴシック" charset="0"/>
                  <a:cs typeface="ＭＳ Ｐゴシック" charset="0"/>
                </a:defRPr>
              </a:lvl1pPr>
              <a:lvl2pPr marL="37931725" indent="-37474525">
                <a:defRPr sz="2400">
                  <a:solidFill>
                    <a:schemeClr val="tx1"/>
                  </a:solidFill>
                  <a:latin typeface="Book Antiqua" charset="0"/>
                  <a:ea typeface="ＭＳ Ｐゴシック" charset="0"/>
                </a:defRPr>
              </a:lvl2pPr>
              <a:lvl3pPr>
                <a:defRPr sz="2400">
                  <a:solidFill>
                    <a:schemeClr val="tx1"/>
                  </a:solidFill>
                  <a:latin typeface="Book Antiqua" charset="0"/>
                  <a:ea typeface="ＭＳ Ｐゴシック" charset="0"/>
                </a:defRPr>
              </a:lvl3pPr>
              <a:lvl4pPr>
                <a:defRPr sz="2400">
                  <a:solidFill>
                    <a:schemeClr val="tx1"/>
                  </a:solidFill>
                  <a:latin typeface="Book Antiqua" charset="0"/>
                  <a:ea typeface="ＭＳ Ｐゴシック" charset="0"/>
                </a:defRPr>
              </a:lvl4pPr>
              <a:lvl5pPr>
                <a:defRPr sz="2400">
                  <a:solidFill>
                    <a:schemeClr val="tx1"/>
                  </a:solidFill>
                  <a:latin typeface="Book Antiqua" charset="0"/>
                  <a:ea typeface="ＭＳ Ｐゴシック" charset="0"/>
                </a:defRPr>
              </a:lvl5pPr>
              <a:lvl6pPr marL="457200" eaLnBrk="0" fontAlgn="base" hangingPunct="0">
                <a:spcBef>
                  <a:spcPct val="0"/>
                </a:spcBef>
                <a:spcAft>
                  <a:spcPct val="0"/>
                </a:spcAft>
                <a:defRPr sz="2400">
                  <a:solidFill>
                    <a:schemeClr val="tx1"/>
                  </a:solidFill>
                  <a:latin typeface="Book Antiqua" charset="0"/>
                  <a:ea typeface="ＭＳ Ｐゴシック" charset="0"/>
                </a:defRPr>
              </a:lvl6pPr>
              <a:lvl7pPr marL="914400" eaLnBrk="0" fontAlgn="base" hangingPunct="0">
                <a:spcBef>
                  <a:spcPct val="0"/>
                </a:spcBef>
                <a:spcAft>
                  <a:spcPct val="0"/>
                </a:spcAft>
                <a:defRPr sz="2400">
                  <a:solidFill>
                    <a:schemeClr val="tx1"/>
                  </a:solidFill>
                  <a:latin typeface="Book Antiqua" charset="0"/>
                  <a:ea typeface="ＭＳ Ｐゴシック" charset="0"/>
                </a:defRPr>
              </a:lvl7pPr>
              <a:lvl8pPr marL="1371600" eaLnBrk="0" fontAlgn="base" hangingPunct="0">
                <a:spcBef>
                  <a:spcPct val="0"/>
                </a:spcBef>
                <a:spcAft>
                  <a:spcPct val="0"/>
                </a:spcAft>
                <a:defRPr sz="2400">
                  <a:solidFill>
                    <a:schemeClr val="tx1"/>
                  </a:solidFill>
                  <a:latin typeface="Book Antiqua" charset="0"/>
                  <a:ea typeface="ＭＳ Ｐゴシック" charset="0"/>
                </a:defRPr>
              </a:lvl8pPr>
              <a:lvl9pPr marL="1828800" eaLnBrk="0" fontAlgn="base" hangingPunct="0">
                <a:spcBef>
                  <a:spcPct val="0"/>
                </a:spcBef>
                <a:spcAft>
                  <a:spcPct val="0"/>
                </a:spcAft>
                <a:defRPr sz="2400">
                  <a:solidFill>
                    <a:schemeClr val="tx1"/>
                  </a:solidFill>
                  <a:latin typeface="Book Antiqua" charset="0"/>
                  <a:ea typeface="ＭＳ Ｐゴシック" charset="0"/>
                </a:defRPr>
              </a:lvl9pPr>
            </a:lstStyle>
            <a:p>
              <a:r>
                <a:rPr lang="en-GB" sz="1600">
                  <a:solidFill>
                    <a:srgbClr val="0000FF"/>
                  </a:solidFill>
                  <a:latin typeface="Arial" charset="0"/>
                </a:rPr>
                <a:t>450 GeV</a:t>
              </a:r>
            </a:p>
          </p:txBody>
        </p:sp>
        <p:sp>
          <p:nvSpPr>
            <p:cNvPr id="82" name="Text Box 15"/>
            <p:cNvSpPr txBox="1">
              <a:spLocks noChangeArrowheads="1"/>
            </p:cNvSpPr>
            <p:nvPr/>
          </p:nvSpPr>
          <p:spPr bwMode="auto">
            <a:xfrm>
              <a:off x="8153400" y="1905001"/>
              <a:ext cx="838200" cy="392514"/>
            </a:xfrm>
            <a:prstGeom prst="rect">
              <a:avLst/>
            </a:prstGeom>
            <a:solidFill>
              <a:srgbClr val="CCFFCC"/>
            </a:solidFill>
            <a:ln>
              <a:noFill/>
            </a:ln>
            <a:extLs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a:defRPr sz="2400">
                  <a:solidFill>
                    <a:schemeClr val="tx1"/>
                  </a:solidFill>
                  <a:latin typeface="Book Antiqua" charset="0"/>
                  <a:ea typeface="ＭＳ Ｐゴシック" charset="0"/>
                  <a:cs typeface="ＭＳ Ｐゴシック" charset="0"/>
                </a:defRPr>
              </a:lvl1pPr>
              <a:lvl2pPr marL="37931725" indent="-37474525">
                <a:defRPr sz="2400">
                  <a:solidFill>
                    <a:schemeClr val="tx1"/>
                  </a:solidFill>
                  <a:latin typeface="Book Antiqua" charset="0"/>
                  <a:ea typeface="ＭＳ Ｐゴシック" charset="0"/>
                </a:defRPr>
              </a:lvl2pPr>
              <a:lvl3pPr>
                <a:defRPr sz="2400">
                  <a:solidFill>
                    <a:schemeClr val="tx1"/>
                  </a:solidFill>
                  <a:latin typeface="Book Antiqua" charset="0"/>
                  <a:ea typeface="ＭＳ Ｐゴシック" charset="0"/>
                </a:defRPr>
              </a:lvl3pPr>
              <a:lvl4pPr>
                <a:defRPr sz="2400">
                  <a:solidFill>
                    <a:schemeClr val="tx1"/>
                  </a:solidFill>
                  <a:latin typeface="Book Antiqua" charset="0"/>
                  <a:ea typeface="ＭＳ Ｐゴシック" charset="0"/>
                </a:defRPr>
              </a:lvl4pPr>
              <a:lvl5pPr>
                <a:defRPr sz="2400">
                  <a:solidFill>
                    <a:schemeClr val="tx1"/>
                  </a:solidFill>
                  <a:latin typeface="Book Antiqua" charset="0"/>
                  <a:ea typeface="ＭＳ Ｐゴシック" charset="0"/>
                </a:defRPr>
              </a:lvl5pPr>
              <a:lvl6pPr marL="457200" eaLnBrk="0" fontAlgn="base" hangingPunct="0">
                <a:spcBef>
                  <a:spcPct val="0"/>
                </a:spcBef>
                <a:spcAft>
                  <a:spcPct val="0"/>
                </a:spcAft>
                <a:defRPr sz="2400">
                  <a:solidFill>
                    <a:schemeClr val="tx1"/>
                  </a:solidFill>
                  <a:latin typeface="Book Antiqua" charset="0"/>
                  <a:ea typeface="ＭＳ Ｐゴシック" charset="0"/>
                </a:defRPr>
              </a:lvl6pPr>
              <a:lvl7pPr marL="914400" eaLnBrk="0" fontAlgn="base" hangingPunct="0">
                <a:spcBef>
                  <a:spcPct val="0"/>
                </a:spcBef>
                <a:spcAft>
                  <a:spcPct val="0"/>
                </a:spcAft>
                <a:defRPr sz="2400">
                  <a:solidFill>
                    <a:schemeClr val="tx1"/>
                  </a:solidFill>
                  <a:latin typeface="Book Antiqua" charset="0"/>
                  <a:ea typeface="ＭＳ Ｐゴシック" charset="0"/>
                </a:defRPr>
              </a:lvl7pPr>
              <a:lvl8pPr marL="1371600" eaLnBrk="0" fontAlgn="base" hangingPunct="0">
                <a:spcBef>
                  <a:spcPct val="0"/>
                </a:spcBef>
                <a:spcAft>
                  <a:spcPct val="0"/>
                </a:spcAft>
                <a:defRPr sz="2400">
                  <a:solidFill>
                    <a:schemeClr val="tx1"/>
                  </a:solidFill>
                  <a:latin typeface="Book Antiqua" charset="0"/>
                  <a:ea typeface="ＭＳ Ｐゴシック" charset="0"/>
                </a:defRPr>
              </a:lvl8pPr>
              <a:lvl9pPr marL="1828800" eaLnBrk="0" fontAlgn="base" hangingPunct="0">
                <a:spcBef>
                  <a:spcPct val="0"/>
                </a:spcBef>
                <a:spcAft>
                  <a:spcPct val="0"/>
                </a:spcAft>
                <a:defRPr sz="2400">
                  <a:solidFill>
                    <a:schemeClr val="tx1"/>
                  </a:solidFill>
                  <a:latin typeface="Book Antiqua" charset="0"/>
                  <a:ea typeface="ＭＳ Ｐゴシック" charset="0"/>
                </a:defRPr>
              </a:lvl9pPr>
            </a:lstStyle>
            <a:p>
              <a:r>
                <a:rPr lang="en-GB" sz="1600">
                  <a:solidFill>
                    <a:srgbClr val="0000FF"/>
                  </a:solidFill>
                  <a:latin typeface="Arial" charset="0"/>
                </a:rPr>
                <a:t>7 TeV</a:t>
              </a:r>
            </a:p>
          </p:txBody>
        </p:sp>
        <p:sp>
          <p:nvSpPr>
            <p:cNvPr id="83" name="Line 16"/>
            <p:cNvSpPr>
              <a:spLocks noChangeShapeType="1"/>
            </p:cNvSpPr>
            <p:nvPr/>
          </p:nvSpPr>
          <p:spPr bwMode="auto">
            <a:xfrm flipH="1" flipV="1">
              <a:off x="7848600" y="2082800"/>
              <a:ext cx="304800" cy="0"/>
            </a:xfrm>
            <a:prstGeom prst="line">
              <a:avLst/>
            </a:prstGeom>
            <a:noFill/>
            <a:ln w="38100">
              <a:solidFill>
                <a:srgbClr val="008000"/>
              </a:solidFill>
              <a:round/>
              <a:headEnd type="none" w="sm" len="sm"/>
              <a:tailEnd type="triangle" w="sm" len="sm"/>
            </a:ln>
            <a:extLst>
              <a:ext uri="{909E8E84-426E-40dd-AFC4-6F175D3DCCD1}">
                <a14:hiddenFill xmlns:a14="http://schemas.microsoft.com/office/drawing/2010/main" xmlns="">
                  <a:noFill/>
                </a14:hiddenFill>
              </a:ext>
            </a:extLst>
          </p:spPr>
          <p:txBody>
            <a:bodyPr/>
            <a:lstStyle/>
            <a:p>
              <a:endParaRPr lang="en-US" sz="2000">
                <a:solidFill>
                  <a:srgbClr val="FFFFFF"/>
                </a:solidFill>
                <a:latin typeface="Book Antiqua" charset="0"/>
                <a:ea typeface="ＭＳ Ｐゴシック" charset="0"/>
                <a:cs typeface="ＭＳ Ｐゴシック" charset="0"/>
              </a:endParaRPr>
            </a:p>
          </p:txBody>
        </p:sp>
        <p:sp>
          <p:nvSpPr>
            <p:cNvPr id="84" name="AutoShape 18"/>
            <p:cNvSpPr>
              <a:spLocks/>
            </p:cNvSpPr>
            <p:nvPr/>
          </p:nvSpPr>
          <p:spPr bwMode="auto">
            <a:xfrm>
              <a:off x="4419600" y="2667000"/>
              <a:ext cx="1193800" cy="609600"/>
            </a:xfrm>
            <a:prstGeom prst="callout2">
              <a:avLst>
                <a:gd name="adj1" fmla="val 18750"/>
                <a:gd name="adj2" fmla="val 106384"/>
                <a:gd name="adj3" fmla="val 18750"/>
                <a:gd name="adj4" fmla="val 128991"/>
                <a:gd name="adj5" fmla="val 454167"/>
                <a:gd name="adj6" fmla="val 136968"/>
              </a:avLst>
            </a:prstGeom>
            <a:solidFill>
              <a:srgbClr val="DDDDDD"/>
            </a:solidFill>
            <a:ln w="12700">
              <a:solidFill>
                <a:srgbClr val="0000FF"/>
              </a:solidFill>
              <a:miter lim="800000"/>
              <a:headEnd/>
              <a:tailEnd type="triangle" w="med" len="me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0000FF"/>
                  </a:solidFill>
                  <a:effectLst/>
                  <a:uLnTx/>
                  <a:uFillTx/>
                  <a:latin typeface="Tahoma" charset="0"/>
                  <a:ea typeface="ＭＳ Ｐゴシック" charset="0"/>
                  <a:cs typeface="ＭＳ Ｐゴシック" charset="0"/>
                </a:rPr>
                <a:t>start of the ramp</a:t>
              </a:r>
            </a:p>
          </p:txBody>
        </p:sp>
      </p:grpSp>
    </p:spTree>
    <p:extLst>
      <p:ext uri="{BB962C8B-B14F-4D97-AF65-F5344CB8AC3E}">
        <p14:creationId xmlns:p14="http://schemas.microsoft.com/office/powerpoint/2010/main" val="338963418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a:xfrm>
            <a:off x="990600" y="304800"/>
            <a:ext cx="7086600" cy="533400"/>
          </a:xfrm>
          <a:ln>
            <a:solidFill>
              <a:schemeClr val="accent2"/>
            </a:solidFill>
          </a:ln>
        </p:spPr>
        <p:txBody>
          <a:bodyPr/>
          <a:lstStyle/>
          <a:p>
            <a:r>
              <a:rPr lang="en-US" dirty="0"/>
              <a:t>The Synchrotron</a:t>
            </a:r>
            <a:endParaRPr lang="fr-FR" dirty="0"/>
          </a:p>
        </p:txBody>
      </p:sp>
      <p:sp>
        <p:nvSpPr>
          <p:cNvPr id="27654" name="Text Box 3"/>
          <p:cNvSpPr txBox="1">
            <a:spLocks noChangeArrowheads="1"/>
          </p:cNvSpPr>
          <p:nvPr/>
        </p:nvSpPr>
        <p:spPr bwMode="auto">
          <a:xfrm>
            <a:off x="201613" y="908720"/>
            <a:ext cx="8637587" cy="1001813"/>
          </a:xfrm>
          <a:prstGeom prst="rect">
            <a:avLst/>
          </a:prstGeom>
          <a:noFill/>
          <a:ln w="9525">
            <a:noFill/>
            <a:miter lim="800000"/>
            <a:headEnd/>
            <a:tailEnd/>
          </a:ln>
        </p:spPr>
        <p:txBody>
          <a:bodyPr>
            <a:prstTxWarp prst="textNoShape">
              <a:avLst/>
            </a:prstTxWarp>
            <a:spAutoFit/>
          </a:bodyPr>
          <a:lstStyle/>
          <a:p>
            <a:pPr>
              <a:lnSpc>
                <a:spcPct val="110000"/>
              </a:lnSpc>
            </a:pPr>
            <a:r>
              <a:rPr lang="en-US" sz="1800" dirty="0"/>
              <a:t>The </a:t>
            </a:r>
            <a:r>
              <a:rPr lang="en-US" sz="1800" dirty="0">
                <a:solidFill>
                  <a:srgbClr val="FF0000"/>
                </a:solidFill>
              </a:rPr>
              <a:t>synchrotron</a:t>
            </a:r>
            <a:r>
              <a:rPr lang="en-US" sz="1800" dirty="0"/>
              <a:t> is a synchronous accelerator since there is a </a:t>
            </a:r>
            <a:r>
              <a:rPr lang="en-US" sz="1800" dirty="0">
                <a:solidFill>
                  <a:srgbClr val="FF0000"/>
                </a:solidFill>
              </a:rPr>
              <a:t>synchronous RF phase</a:t>
            </a:r>
            <a:r>
              <a:rPr lang="en-US" sz="1800" dirty="0"/>
              <a:t> for which the energy gain </a:t>
            </a:r>
            <a:r>
              <a:rPr lang="en-US" sz="1800" dirty="0">
                <a:solidFill>
                  <a:srgbClr val="FF0000"/>
                </a:solidFill>
              </a:rPr>
              <a:t>fits</a:t>
            </a:r>
            <a:r>
              <a:rPr lang="en-US" sz="1800" dirty="0"/>
              <a:t> the </a:t>
            </a:r>
            <a:r>
              <a:rPr lang="en-US" sz="1800" dirty="0">
                <a:solidFill>
                  <a:srgbClr val="FF0000"/>
                </a:solidFill>
              </a:rPr>
              <a:t>increase of the magnetic field </a:t>
            </a:r>
            <a:r>
              <a:rPr lang="en-US" sz="1800" dirty="0"/>
              <a:t>at each turn. That implies the following operating conditions:</a:t>
            </a:r>
            <a:endParaRPr lang="fr-FR" sz="1600" dirty="0"/>
          </a:p>
        </p:txBody>
      </p:sp>
      <p:graphicFrame>
        <p:nvGraphicFramePr>
          <p:cNvPr id="27650" name="Object 2"/>
          <p:cNvGraphicFramePr>
            <a:graphicFrameLocks noChangeAspect="1"/>
          </p:cNvGraphicFramePr>
          <p:nvPr>
            <p:extLst>
              <p:ext uri="{D42A27DB-BD31-4B8C-83A1-F6EECF244321}">
                <p14:modId xmlns:p14="http://schemas.microsoft.com/office/powerpoint/2010/main" val="1232091009"/>
              </p:ext>
            </p:extLst>
          </p:nvPr>
        </p:nvGraphicFramePr>
        <p:xfrm>
          <a:off x="4067175" y="1993900"/>
          <a:ext cx="1771650" cy="3808413"/>
        </p:xfrm>
        <a:graphic>
          <a:graphicData uri="http://schemas.openxmlformats.org/presentationml/2006/ole">
            <mc:AlternateContent xmlns:mc="http://schemas.openxmlformats.org/markup-compatibility/2006">
              <mc:Choice xmlns:v="urn:schemas-microsoft-com:vml" Requires="v">
                <p:oleObj name="Equation" r:id="rId3" imgW="1028700" imgH="2209800" progId="Equation.3">
                  <p:embed/>
                </p:oleObj>
              </mc:Choice>
              <mc:Fallback>
                <p:oleObj name="Equation" r:id="rId3" imgW="1028700" imgH="2209800" progId="Equation.3">
                  <p:embed/>
                  <p:pic>
                    <p:nvPicPr>
                      <p:cNvPr id="0" name=""/>
                      <p:cNvPicPr>
                        <a:picLocks noChangeAspect="1" noChangeArrowheads="1"/>
                      </p:cNvPicPr>
                      <p:nvPr/>
                    </p:nvPicPr>
                    <p:blipFill>
                      <a:blip r:embed="rId4"/>
                      <a:srcRect/>
                      <a:stretch>
                        <a:fillRect/>
                      </a:stretch>
                    </p:blipFill>
                    <p:spPr bwMode="auto">
                      <a:xfrm>
                        <a:off x="4067175" y="1993900"/>
                        <a:ext cx="1771650" cy="38084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7656" name="Text Box 11"/>
          <p:cNvSpPr txBox="1">
            <a:spLocks noChangeArrowheads="1"/>
          </p:cNvSpPr>
          <p:nvPr/>
        </p:nvSpPr>
        <p:spPr bwMode="auto">
          <a:xfrm>
            <a:off x="6172200" y="2060575"/>
            <a:ext cx="2667000" cy="3677930"/>
          </a:xfrm>
          <a:prstGeom prst="rect">
            <a:avLst/>
          </a:prstGeom>
          <a:noFill/>
          <a:ln w="9525">
            <a:noFill/>
            <a:miter lim="800000"/>
            <a:headEnd/>
            <a:tailEnd/>
          </a:ln>
        </p:spPr>
        <p:txBody>
          <a:bodyPr>
            <a:prstTxWarp prst="textNoShape">
              <a:avLst/>
            </a:prstTxWarp>
            <a:spAutoFit/>
          </a:bodyPr>
          <a:lstStyle/>
          <a:p>
            <a:r>
              <a:rPr lang="en-US" sz="1600" b="1" dirty="0">
                <a:solidFill>
                  <a:schemeClr val="accent2"/>
                </a:solidFill>
              </a:rPr>
              <a:t>Energy gain per turn</a:t>
            </a:r>
            <a:endParaRPr lang="fr-FR" sz="1600" b="1" dirty="0">
              <a:solidFill>
                <a:schemeClr val="accent2"/>
              </a:solidFill>
            </a:endParaRPr>
          </a:p>
          <a:p>
            <a:pPr>
              <a:spcAft>
                <a:spcPts val="1200"/>
              </a:spcAft>
            </a:pPr>
            <a:endParaRPr lang="fr-FR" sz="1600" b="1" dirty="0">
              <a:solidFill>
                <a:schemeClr val="accent2"/>
              </a:solidFill>
            </a:endParaRPr>
          </a:p>
          <a:p>
            <a:endParaRPr lang="en-US" sz="1600" b="1" dirty="0">
              <a:solidFill>
                <a:schemeClr val="accent2"/>
              </a:solidFill>
            </a:endParaRPr>
          </a:p>
          <a:p>
            <a:r>
              <a:rPr lang="en-US" sz="1600" b="1" dirty="0">
                <a:solidFill>
                  <a:schemeClr val="accent2"/>
                </a:solidFill>
              </a:rPr>
              <a:t>S</a:t>
            </a:r>
            <a:r>
              <a:rPr lang="fr-FR" sz="1600" b="1" dirty="0" err="1">
                <a:solidFill>
                  <a:schemeClr val="accent2"/>
                </a:solidFill>
              </a:rPr>
              <a:t>ynchron</a:t>
            </a:r>
            <a:r>
              <a:rPr lang="en-US" sz="1600" b="1" dirty="0" err="1">
                <a:solidFill>
                  <a:schemeClr val="accent2"/>
                </a:solidFill>
              </a:rPr>
              <a:t>ous</a:t>
            </a:r>
            <a:r>
              <a:rPr lang="en-US" sz="1600" b="1" dirty="0">
                <a:solidFill>
                  <a:schemeClr val="accent2"/>
                </a:solidFill>
              </a:rPr>
              <a:t> particle</a:t>
            </a:r>
            <a:endParaRPr lang="fr-FR" sz="1600" b="1" dirty="0">
              <a:solidFill>
                <a:schemeClr val="accent2"/>
              </a:solidFill>
            </a:endParaRPr>
          </a:p>
          <a:p>
            <a:endParaRPr lang="fr-FR" sz="1600" b="1" dirty="0">
              <a:solidFill>
                <a:schemeClr val="accent2"/>
              </a:solidFill>
            </a:endParaRPr>
          </a:p>
          <a:p>
            <a:endParaRPr lang="fr-FR" sz="1600" b="1" dirty="0">
              <a:solidFill>
                <a:schemeClr val="accent2"/>
              </a:solidFill>
            </a:endParaRPr>
          </a:p>
          <a:p>
            <a:r>
              <a:rPr lang="en-US" sz="1600" b="1" dirty="0">
                <a:solidFill>
                  <a:schemeClr val="accent2"/>
                </a:solidFill>
              </a:rPr>
              <a:t>RF </a:t>
            </a:r>
            <a:r>
              <a:rPr lang="en-US" sz="1600" b="1" dirty="0" err="1">
                <a:solidFill>
                  <a:schemeClr val="accent2"/>
                </a:solidFill>
              </a:rPr>
              <a:t>s</a:t>
            </a:r>
            <a:r>
              <a:rPr lang="fr-FR" sz="1600" b="1" dirty="0" err="1">
                <a:solidFill>
                  <a:schemeClr val="accent2"/>
                </a:solidFill>
              </a:rPr>
              <a:t>ynchronism</a:t>
            </a:r>
            <a:r>
              <a:rPr lang="en-US" sz="1600" b="1" dirty="0">
                <a:solidFill>
                  <a:schemeClr val="accent2"/>
                </a:solidFill>
              </a:rPr>
              <a:t> </a:t>
            </a:r>
          </a:p>
          <a:p>
            <a:r>
              <a:rPr lang="fr-FR" sz="1600" b="1" dirty="0">
                <a:solidFill>
                  <a:schemeClr val="accent2"/>
                </a:solidFill>
              </a:rPr>
              <a:t>(h - </a:t>
            </a:r>
            <a:r>
              <a:rPr lang="fr-FR" sz="1600" b="1" dirty="0" err="1">
                <a:solidFill>
                  <a:schemeClr val="accent2"/>
                </a:solidFill>
              </a:rPr>
              <a:t>harmonic</a:t>
            </a:r>
            <a:r>
              <a:rPr lang="fr-FR" sz="1600" b="1" dirty="0">
                <a:solidFill>
                  <a:schemeClr val="accent2"/>
                </a:solidFill>
              </a:rPr>
              <a:t> </a:t>
            </a:r>
            <a:r>
              <a:rPr lang="fr-FR" sz="1600" b="1" dirty="0" err="1">
                <a:solidFill>
                  <a:schemeClr val="accent2"/>
                </a:solidFill>
              </a:rPr>
              <a:t>number</a:t>
            </a:r>
            <a:r>
              <a:rPr lang="fr-FR" sz="1600" b="1" dirty="0">
                <a:solidFill>
                  <a:schemeClr val="accent2"/>
                </a:solidFill>
              </a:rPr>
              <a:t>)</a:t>
            </a:r>
          </a:p>
          <a:p>
            <a:pPr>
              <a:spcAft>
                <a:spcPts val="1200"/>
              </a:spcAft>
            </a:pPr>
            <a:endParaRPr lang="fr-FR" sz="1600" b="1" dirty="0">
              <a:solidFill>
                <a:schemeClr val="accent2"/>
              </a:solidFill>
            </a:endParaRPr>
          </a:p>
          <a:p>
            <a:r>
              <a:rPr lang="en-US" sz="1600" b="1" dirty="0">
                <a:solidFill>
                  <a:schemeClr val="accent2"/>
                </a:solidFill>
              </a:rPr>
              <a:t>Constant orbit</a:t>
            </a:r>
            <a:endParaRPr lang="fr-FR" sz="1600" b="1" dirty="0">
              <a:solidFill>
                <a:schemeClr val="accent2"/>
              </a:solidFill>
            </a:endParaRPr>
          </a:p>
          <a:p>
            <a:pPr>
              <a:spcAft>
                <a:spcPts val="600"/>
              </a:spcAft>
            </a:pPr>
            <a:endParaRPr lang="fr-FR" sz="1600" b="1" dirty="0">
              <a:solidFill>
                <a:schemeClr val="accent2"/>
              </a:solidFill>
            </a:endParaRPr>
          </a:p>
          <a:p>
            <a:endParaRPr lang="fr-FR" sz="1600" b="1" dirty="0">
              <a:solidFill>
                <a:schemeClr val="accent2"/>
              </a:solidFill>
            </a:endParaRPr>
          </a:p>
          <a:p>
            <a:r>
              <a:rPr lang="en-US" sz="1600" b="1" dirty="0">
                <a:solidFill>
                  <a:schemeClr val="accent2"/>
                </a:solidFill>
              </a:rPr>
              <a:t>Variable magnetic field</a:t>
            </a:r>
            <a:endParaRPr lang="fr-FR" sz="1600" b="1" dirty="0">
              <a:solidFill>
                <a:schemeClr val="accent2"/>
              </a:solidFill>
            </a:endParaRPr>
          </a:p>
        </p:txBody>
      </p:sp>
      <p:sp>
        <p:nvSpPr>
          <p:cNvPr id="27657" name="Line 12"/>
          <p:cNvSpPr>
            <a:spLocks noChangeShapeType="1"/>
          </p:cNvSpPr>
          <p:nvPr/>
        </p:nvSpPr>
        <p:spPr bwMode="auto">
          <a:xfrm>
            <a:off x="5181600" y="2287587"/>
            <a:ext cx="6794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58" name="Line 13"/>
          <p:cNvSpPr>
            <a:spLocks noChangeShapeType="1"/>
          </p:cNvSpPr>
          <p:nvPr/>
        </p:nvSpPr>
        <p:spPr bwMode="auto">
          <a:xfrm>
            <a:off x="5486400" y="3125787"/>
            <a:ext cx="3746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59" name="Line 14"/>
          <p:cNvSpPr>
            <a:spLocks noChangeShapeType="1"/>
          </p:cNvSpPr>
          <p:nvPr/>
        </p:nvSpPr>
        <p:spPr bwMode="auto">
          <a:xfrm>
            <a:off x="5181600" y="3963987"/>
            <a:ext cx="6794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60" name="Line 15"/>
          <p:cNvSpPr>
            <a:spLocks noChangeShapeType="1"/>
          </p:cNvSpPr>
          <p:nvPr/>
        </p:nvSpPr>
        <p:spPr bwMode="auto">
          <a:xfrm>
            <a:off x="5943600" y="4725987"/>
            <a:ext cx="2286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61" name="Line 16"/>
          <p:cNvSpPr>
            <a:spLocks noChangeShapeType="1"/>
          </p:cNvSpPr>
          <p:nvPr/>
        </p:nvSpPr>
        <p:spPr bwMode="auto">
          <a:xfrm>
            <a:off x="5715000" y="5554662"/>
            <a:ext cx="4572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27662" name="Text Box 17"/>
          <p:cNvSpPr txBox="1">
            <a:spLocks noChangeArrowheads="1"/>
          </p:cNvSpPr>
          <p:nvPr/>
        </p:nvSpPr>
        <p:spPr bwMode="auto">
          <a:xfrm>
            <a:off x="201613" y="5867400"/>
            <a:ext cx="6961187" cy="457200"/>
          </a:xfrm>
          <a:prstGeom prst="rect">
            <a:avLst/>
          </a:prstGeom>
          <a:noFill/>
          <a:ln w="9525">
            <a:noFill/>
            <a:miter lim="800000"/>
            <a:headEnd/>
            <a:tailEnd/>
          </a:ln>
        </p:spPr>
        <p:txBody>
          <a:bodyPr>
            <a:prstTxWarp prst="textNoShape">
              <a:avLst/>
            </a:prstTxWarp>
            <a:spAutoFit/>
          </a:bodyPr>
          <a:lstStyle/>
          <a:p>
            <a:r>
              <a:rPr lang="en-US" sz="1800" dirty="0">
                <a:solidFill>
                  <a:srgbClr val="FF3300"/>
                </a:solidFill>
              </a:rPr>
              <a:t>If</a:t>
            </a:r>
            <a:r>
              <a:rPr lang="fr-FR" sz="1800" dirty="0">
                <a:solidFill>
                  <a:srgbClr val="FF3300"/>
                </a:solidFill>
              </a:rPr>
              <a:t> v</a:t>
            </a:r>
            <a:r>
              <a:rPr lang="en-US" sz="1800" dirty="0">
                <a:solidFill>
                  <a:srgbClr val="FF3300"/>
                </a:solidFill>
              </a:rPr>
              <a:t>≈</a:t>
            </a:r>
            <a:r>
              <a:rPr lang="fr-FR" sz="1800" dirty="0">
                <a:solidFill>
                  <a:srgbClr val="FF3300"/>
                </a:solidFill>
              </a:rPr>
              <a:t>c</a:t>
            </a:r>
            <a:r>
              <a:rPr lang="en-US" sz="1800" dirty="0">
                <a:solidFill>
                  <a:srgbClr val="FF3300"/>
                </a:solidFill>
              </a:rPr>
              <a:t>,</a:t>
            </a:r>
            <a:r>
              <a:rPr lang="fr-FR" sz="1800" dirty="0">
                <a:solidFill>
                  <a:srgbClr val="FF3300"/>
                </a:solidFill>
              </a:rPr>
              <a:t> </a:t>
            </a:r>
            <a:r>
              <a:rPr lang="fr-FR" dirty="0">
                <a:solidFill>
                  <a:srgbClr val="FF3300"/>
                </a:solidFill>
              </a:rPr>
              <a:t> </a:t>
            </a:r>
            <a:r>
              <a:rPr lang="fr-FR" dirty="0">
                <a:solidFill>
                  <a:srgbClr val="FF3300"/>
                </a:solidFill>
                <a:latin typeface="Symbol" charset="2"/>
              </a:rPr>
              <a:t>w</a:t>
            </a:r>
            <a:r>
              <a:rPr lang="en-US" dirty="0">
                <a:solidFill>
                  <a:srgbClr val="FF3300"/>
                </a:solidFill>
              </a:rPr>
              <a:t> </a:t>
            </a:r>
            <a:r>
              <a:rPr lang="en-US" sz="1800" dirty="0">
                <a:solidFill>
                  <a:srgbClr val="FF3300"/>
                </a:solidFill>
              </a:rPr>
              <a:t>hence</a:t>
            </a:r>
            <a:r>
              <a:rPr lang="fr-FR" sz="1800" dirty="0">
                <a:solidFill>
                  <a:srgbClr val="FF3300"/>
                </a:solidFill>
              </a:rPr>
              <a:t> </a:t>
            </a:r>
            <a:r>
              <a:rPr lang="fr-FR" dirty="0" err="1">
                <a:solidFill>
                  <a:srgbClr val="FF3300"/>
                </a:solidFill>
                <a:latin typeface="Symbol" charset="2"/>
              </a:rPr>
              <a:t>w</a:t>
            </a:r>
            <a:r>
              <a:rPr lang="fr-FR" baseline="-25000" dirty="0" err="1">
                <a:solidFill>
                  <a:srgbClr val="FF3300"/>
                </a:solidFill>
              </a:rPr>
              <a:t>RF</a:t>
            </a:r>
            <a:r>
              <a:rPr lang="fr-FR" sz="1800" baseline="-25000" dirty="0">
                <a:solidFill>
                  <a:srgbClr val="FF3300"/>
                </a:solidFill>
              </a:rPr>
              <a:t> </a:t>
            </a:r>
            <a:r>
              <a:rPr lang="en-US" sz="1800" dirty="0">
                <a:solidFill>
                  <a:srgbClr val="FF3300"/>
                </a:solidFill>
              </a:rPr>
              <a:t>remain constant (ultra-relativistic </a:t>
            </a:r>
            <a:r>
              <a:rPr lang="en-US" sz="1800" dirty="0" err="1">
                <a:solidFill>
                  <a:srgbClr val="FF3300"/>
                </a:solidFill>
              </a:rPr>
              <a:t>e</a:t>
            </a:r>
            <a:r>
              <a:rPr lang="en-US" sz="1800" baseline="30000" dirty="0">
                <a:solidFill>
                  <a:srgbClr val="FF3300"/>
                </a:solidFill>
              </a:rPr>
              <a:t>- </a:t>
            </a:r>
            <a:r>
              <a:rPr lang="en-US" sz="1800" dirty="0">
                <a:solidFill>
                  <a:srgbClr val="FF3300"/>
                </a:solidFill>
              </a:rPr>
              <a:t>)</a:t>
            </a:r>
            <a:endParaRPr lang="fr-FR" sz="1800" dirty="0">
              <a:solidFill>
                <a:srgbClr val="FF3300"/>
              </a:solidFill>
              <a:latin typeface="Times New Roman" charset="0"/>
            </a:endParaRPr>
          </a:p>
        </p:txBody>
      </p:sp>
      <p:grpSp>
        <p:nvGrpSpPr>
          <p:cNvPr id="16" name="Group 5"/>
          <p:cNvGrpSpPr>
            <a:grpSpLocks noChangeAspect="1"/>
          </p:cNvGrpSpPr>
          <p:nvPr/>
        </p:nvGrpSpPr>
        <p:grpSpPr bwMode="auto">
          <a:xfrm>
            <a:off x="152400" y="2135187"/>
            <a:ext cx="3646011" cy="3554254"/>
            <a:chOff x="190" y="606"/>
            <a:chExt cx="2702" cy="2634"/>
          </a:xfrm>
        </p:grpSpPr>
        <p:grpSp>
          <p:nvGrpSpPr>
            <p:cNvPr id="17" name="Group 6"/>
            <p:cNvGrpSpPr>
              <a:grpSpLocks/>
            </p:cNvGrpSpPr>
            <p:nvPr/>
          </p:nvGrpSpPr>
          <p:grpSpPr bwMode="auto">
            <a:xfrm>
              <a:off x="190" y="606"/>
              <a:ext cx="2702" cy="2634"/>
              <a:chOff x="303" y="361"/>
              <a:chExt cx="2702" cy="2634"/>
            </a:xfrm>
          </p:grpSpPr>
          <p:sp>
            <p:nvSpPr>
              <p:cNvPr id="19" name="AutoShape 7"/>
              <p:cNvSpPr>
                <a:spLocks noChangeArrowheads="1"/>
              </p:cNvSpPr>
              <p:nvPr/>
            </p:nvSpPr>
            <p:spPr bwMode="auto">
              <a:xfrm rot="-2669744">
                <a:off x="541" y="648"/>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20" name="Line 8"/>
              <p:cNvSpPr>
                <a:spLocks noChangeShapeType="1"/>
              </p:cNvSpPr>
              <p:nvPr/>
            </p:nvSpPr>
            <p:spPr bwMode="auto">
              <a:xfrm flipH="1">
                <a:off x="1533" y="2995"/>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22" name="Line 12"/>
              <p:cNvSpPr>
                <a:spLocks noChangeShapeType="1"/>
              </p:cNvSpPr>
              <p:nvPr/>
            </p:nvSpPr>
            <p:spPr bwMode="auto">
              <a:xfrm flipH="1" flipV="1">
                <a:off x="930" y="910"/>
                <a:ext cx="717" cy="85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23" name="Rectangle 13"/>
              <p:cNvSpPr>
                <a:spLocks noChangeArrowheads="1"/>
              </p:cNvSpPr>
              <p:nvPr/>
            </p:nvSpPr>
            <p:spPr bwMode="auto">
              <a:xfrm>
                <a:off x="348" y="511"/>
                <a:ext cx="217" cy="250"/>
              </a:xfrm>
              <a:prstGeom prst="rect">
                <a:avLst/>
              </a:prstGeom>
              <a:noFill/>
              <a:ln w="9525">
                <a:noFill/>
                <a:miter lim="800000"/>
                <a:headEnd/>
                <a:tailEnd/>
              </a:ln>
            </p:spPr>
            <p:txBody>
              <a:bodyPr wrap="none">
                <a:prstTxWarp prst="textNoShape">
                  <a:avLst/>
                </a:prstTxWarp>
                <a:spAutoFit/>
              </a:bodyPr>
              <a:lstStyle/>
              <a:p>
                <a:r>
                  <a:rPr lang="en-US" sz="2000">
                    <a:solidFill>
                      <a:srgbClr val="009999"/>
                    </a:solidFill>
                    <a:latin typeface="Comic Sans MS" pitchFamily="-110" charset="0"/>
                  </a:rPr>
                  <a:t>B</a:t>
                </a:r>
                <a:endParaRPr sz="2000" noProof="1">
                  <a:solidFill>
                    <a:srgbClr val="009999"/>
                  </a:solidFill>
                  <a:latin typeface="Comic Sans MS" pitchFamily="-110" charset="0"/>
                </a:endParaRPr>
              </a:p>
            </p:txBody>
          </p:sp>
          <p:grpSp>
            <p:nvGrpSpPr>
              <p:cNvPr id="24" name="Group 14"/>
              <p:cNvGrpSpPr>
                <a:grpSpLocks/>
              </p:cNvGrpSpPr>
              <p:nvPr/>
            </p:nvGrpSpPr>
            <p:grpSpPr bwMode="auto">
              <a:xfrm>
                <a:off x="543" y="491"/>
                <a:ext cx="124" cy="124"/>
                <a:chOff x="2817" y="2503"/>
                <a:chExt cx="163" cy="163"/>
              </a:xfrm>
            </p:grpSpPr>
            <p:sp>
              <p:nvSpPr>
                <p:cNvPr id="53" name="Oval 15"/>
                <p:cNvSpPr>
                  <a:spLocks noChangeArrowheads="1"/>
                </p:cNvSpPr>
                <p:nvPr/>
              </p:nvSpPr>
              <p:spPr bwMode="auto">
                <a:xfrm>
                  <a:off x="2817" y="2503"/>
                  <a:ext cx="163" cy="163"/>
                </a:xfrm>
                <a:prstGeom prst="ellipse">
                  <a:avLst/>
                </a:prstGeom>
                <a:noFill/>
                <a:ln w="12700">
                  <a:solidFill>
                    <a:srgbClr val="009999"/>
                  </a:solidFill>
                  <a:round/>
                  <a:headEnd/>
                  <a:tailEnd/>
                </a:ln>
              </p:spPr>
              <p:txBody>
                <a:bodyPr wrap="none" anchor="ctr">
                  <a:prstTxWarp prst="textNoShape">
                    <a:avLst/>
                  </a:prstTxWarp>
                </a:bodyPr>
                <a:lstStyle/>
                <a:p>
                  <a:endParaRPr lang="en-US"/>
                </a:p>
              </p:txBody>
            </p:sp>
            <p:sp>
              <p:nvSpPr>
                <p:cNvPr id="54" name="Oval 16"/>
                <p:cNvSpPr>
                  <a:spLocks noChangeArrowheads="1"/>
                </p:cNvSpPr>
                <p:nvPr/>
              </p:nvSpPr>
              <p:spPr bwMode="auto">
                <a:xfrm>
                  <a:off x="2873" y="2559"/>
                  <a:ext cx="52" cy="52"/>
                </a:xfrm>
                <a:prstGeom prst="ellipse">
                  <a:avLst/>
                </a:prstGeom>
                <a:solidFill>
                  <a:srgbClr val="009999"/>
                </a:solidFill>
                <a:ln w="12700">
                  <a:noFill/>
                  <a:round/>
                  <a:headEnd/>
                  <a:tailEnd/>
                </a:ln>
              </p:spPr>
              <p:txBody>
                <a:bodyPr wrap="none" anchor="ctr">
                  <a:prstTxWarp prst="textNoShape">
                    <a:avLst/>
                  </a:prstTxWarp>
                </a:bodyPr>
                <a:lstStyle/>
                <a:p>
                  <a:endParaRPr lang="en-US"/>
                </a:p>
              </p:txBody>
            </p:sp>
          </p:grpSp>
          <p:grpSp>
            <p:nvGrpSpPr>
              <p:cNvPr id="25" name="Group 17"/>
              <p:cNvGrpSpPr>
                <a:grpSpLocks/>
              </p:cNvGrpSpPr>
              <p:nvPr/>
            </p:nvGrpSpPr>
            <p:grpSpPr bwMode="auto">
              <a:xfrm>
                <a:off x="1030" y="648"/>
                <a:ext cx="1745" cy="1745"/>
                <a:chOff x="3327" y="1095"/>
                <a:chExt cx="1745" cy="1745"/>
              </a:xfrm>
            </p:grpSpPr>
            <p:sp>
              <p:nvSpPr>
                <p:cNvPr id="51" name="AutoShape 18"/>
                <p:cNvSpPr>
                  <a:spLocks noChangeArrowheads="1"/>
                </p:cNvSpPr>
                <p:nvPr/>
              </p:nvSpPr>
              <p:spPr bwMode="auto">
                <a:xfrm rot="2669744" flipH="1">
                  <a:off x="3327" y="1095"/>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52" name="Arc 19"/>
                <p:cNvSpPr>
                  <a:spLocks/>
                </p:cNvSpPr>
                <p:nvPr/>
              </p:nvSpPr>
              <p:spPr bwMode="auto">
                <a:xfrm>
                  <a:off x="4184" y="1165"/>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26" name="AutoShape 20"/>
              <p:cNvSpPr>
                <a:spLocks noChangeArrowheads="1"/>
              </p:cNvSpPr>
              <p:nvPr/>
            </p:nvSpPr>
            <p:spPr bwMode="auto">
              <a:xfrm rot="2669744" flipV="1">
                <a:off x="541" y="1137"/>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27" name="Arc 21"/>
              <p:cNvSpPr>
                <a:spLocks/>
              </p:cNvSpPr>
              <p:nvPr/>
            </p:nvSpPr>
            <p:spPr bwMode="auto">
              <a:xfrm flipH="1" flipV="1">
                <a:off x="611" y="2010"/>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nvGrpSpPr>
              <p:cNvPr id="28" name="Group 22"/>
              <p:cNvGrpSpPr>
                <a:grpSpLocks/>
              </p:cNvGrpSpPr>
              <p:nvPr/>
            </p:nvGrpSpPr>
            <p:grpSpPr bwMode="auto">
              <a:xfrm>
                <a:off x="1014" y="1137"/>
                <a:ext cx="1745" cy="1745"/>
                <a:chOff x="3311" y="1754"/>
                <a:chExt cx="1745" cy="1745"/>
              </a:xfrm>
            </p:grpSpPr>
            <p:sp>
              <p:nvSpPr>
                <p:cNvPr id="49" name="AutoShape 23"/>
                <p:cNvSpPr>
                  <a:spLocks noChangeArrowheads="1"/>
                </p:cNvSpPr>
                <p:nvPr/>
              </p:nvSpPr>
              <p:spPr bwMode="auto">
                <a:xfrm rot="-2669744" flipH="1" flipV="1">
                  <a:off x="3311" y="1754"/>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50" name="Arc 24"/>
                <p:cNvSpPr>
                  <a:spLocks/>
                </p:cNvSpPr>
                <p:nvPr/>
              </p:nvSpPr>
              <p:spPr bwMode="auto">
                <a:xfrm flipV="1">
                  <a:off x="4184" y="2627"/>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29" name="Arc 25"/>
              <p:cNvSpPr>
                <a:spLocks/>
              </p:cNvSpPr>
              <p:nvPr/>
            </p:nvSpPr>
            <p:spPr bwMode="auto">
              <a:xfrm flipH="1">
                <a:off x="611" y="718"/>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sp>
            <p:nvSpPr>
              <p:cNvPr id="30" name="Line 26"/>
              <p:cNvSpPr>
                <a:spLocks noChangeShapeType="1"/>
              </p:cNvSpPr>
              <p:nvPr/>
            </p:nvSpPr>
            <p:spPr bwMode="auto">
              <a:xfrm rot="5400000">
                <a:off x="366"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1" name="Line 27"/>
              <p:cNvSpPr>
                <a:spLocks noChangeShapeType="1"/>
              </p:cNvSpPr>
              <p:nvPr/>
            </p:nvSpPr>
            <p:spPr bwMode="auto">
              <a:xfrm flipV="1">
                <a:off x="303" y="1707"/>
                <a:ext cx="308"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2" name="Line 28"/>
              <p:cNvSpPr>
                <a:spLocks noChangeShapeType="1"/>
              </p:cNvSpPr>
              <p:nvPr/>
            </p:nvSpPr>
            <p:spPr bwMode="auto">
              <a:xfrm>
                <a:off x="2698" y="1699"/>
                <a:ext cx="307"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3" name="Rectangle 29"/>
              <p:cNvSpPr>
                <a:spLocks noChangeArrowheads="1"/>
              </p:cNvSpPr>
              <p:nvPr/>
            </p:nvSpPr>
            <p:spPr bwMode="auto">
              <a:xfrm>
                <a:off x="585" y="1669"/>
                <a:ext cx="601"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injection</a:t>
                </a:r>
                <a:endParaRPr sz="1200" noProof="1">
                  <a:latin typeface="Comic Sans MS" pitchFamily="-110" charset="0"/>
                </a:endParaRPr>
              </a:p>
            </p:txBody>
          </p:sp>
          <p:sp>
            <p:nvSpPr>
              <p:cNvPr id="34" name="Rectangle 30"/>
              <p:cNvSpPr>
                <a:spLocks noChangeArrowheads="1"/>
              </p:cNvSpPr>
              <p:nvPr/>
            </p:nvSpPr>
            <p:spPr bwMode="auto">
              <a:xfrm>
                <a:off x="2024" y="1669"/>
                <a:ext cx="707"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extraction</a:t>
                </a:r>
                <a:endParaRPr sz="1400" noProof="1">
                  <a:latin typeface="Comic Sans MS" pitchFamily="-110" charset="0"/>
                </a:endParaRPr>
              </a:p>
            </p:txBody>
          </p:sp>
          <p:sp>
            <p:nvSpPr>
              <p:cNvPr id="35" name="Line 31"/>
              <p:cNvSpPr>
                <a:spLocks noChangeShapeType="1"/>
              </p:cNvSpPr>
              <p:nvPr/>
            </p:nvSpPr>
            <p:spPr bwMode="auto">
              <a:xfrm flipV="1">
                <a:off x="828" y="2010"/>
                <a:ext cx="586" cy="59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36" name="Rectangle 32"/>
              <p:cNvSpPr>
                <a:spLocks noChangeArrowheads="1"/>
              </p:cNvSpPr>
              <p:nvPr/>
            </p:nvSpPr>
            <p:spPr bwMode="auto">
              <a:xfrm>
                <a:off x="1014" y="2046"/>
                <a:ext cx="177" cy="192"/>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rPr>
                  <a:t>r</a:t>
                </a:r>
                <a:endParaRPr sz="1400" noProof="1">
                  <a:latin typeface="Symbol" pitchFamily="-110" charset="2"/>
                </a:endParaRPr>
              </a:p>
            </p:txBody>
          </p:sp>
          <p:sp>
            <p:nvSpPr>
              <p:cNvPr id="37" name="Line 33"/>
              <p:cNvSpPr>
                <a:spLocks noChangeShapeType="1"/>
              </p:cNvSpPr>
              <p:nvPr/>
            </p:nvSpPr>
            <p:spPr bwMode="auto">
              <a:xfrm>
                <a:off x="1414" y="720"/>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8" name="Line 34"/>
              <p:cNvSpPr>
                <a:spLocks noChangeShapeType="1"/>
              </p:cNvSpPr>
              <p:nvPr/>
            </p:nvSpPr>
            <p:spPr bwMode="auto">
              <a:xfrm rot="5400000">
                <a:off x="2445"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39" name="Rectangle 35"/>
              <p:cNvSpPr>
                <a:spLocks noChangeArrowheads="1"/>
              </p:cNvSpPr>
              <p:nvPr/>
            </p:nvSpPr>
            <p:spPr bwMode="auto">
              <a:xfrm>
                <a:off x="1533" y="653"/>
                <a:ext cx="228" cy="134"/>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
            <p:nvSpPr>
              <p:cNvPr id="40" name="Line 36"/>
              <p:cNvSpPr>
                <a:spLocks noChangeShapeType="1"/>
              </p:cNvSpPr>
              <p:nvPr/>
            </p:nvSpPr>
            <p:spPr bwMode="auto">
              <a:xfrm>
                <a:off x="1541" y="89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41" name="Line 37"/>
              <p:cNvSpPr>
                <a:spLocks noChangeShapeType="1"/>
              </p:cNvSpPr>
              <p:nvPr/>
            </p:nvSpPr>
            <p:spPr bwMode="auto">
              <a:xfrm>
                <a:off x="1398" y="2813"/>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43" name="Line 39"/>
              <p:cNvSpPr>
                <a:spLocks noChangeShapeType="1"/>
              </p:cNvSpPr>
              <p:nvPr/>
            </p:nvSpPr>
            <p:spPr bwMode="auto">
              <a:xfrm flipV="1">
                <a:off x="303" y="2046"/>
                <a:ext cx="154" cy="347"/>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44" name="Line 40"/>
              <p:cNvSpPr>
                <a:spLocks noChangeShapeType="1"/>
              </p:cNvSpPr>
              <p:nvPr/>
            </p:nvSpPr>
            <p:spPr bwMode="auto">
              <a:xfrm>
                <a:off x="2698" y="1707"/>
                <a:ext cx="154" cy="339"/>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45" name="Rectangle 41"/>
              <p:cNvSpPr>
                <a:spLocks noChangeArrowheads="1"/>
              </p:cNvSpPr>
              <p:nvPr/>
            </p:nvSpPr>
            <p:spPr bwMode="auto">
              <a:xfrm>
                <a:off x="1414" y="1258"/>
                <a:ext cx="601" cy="228"/>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R=C/2π</a:t>
                </a:r>
                <a:endParaRPr sz="1400" noProof="1">
                  <a:latin typeface="Comic Sans MS" pitchFamily="-110" charset="0"/>
                </a:endParaRPr>
              </a:p>
            </p:txBody>
          </p:sp>
          <p:grpSp>
            <p:nvGrpSpPr>
              <p:cNvPr id="46" name="Group 42"/>
              <p:cNvGrpSpPr>
                <a:grpSpLocks/>
              </p:cNvGrpSpPr>
              <p:nvPr/>
            </p:nvGrpSpPr>
            <p:grpSpPr bwMode="auto">
              <a:xfrm>
                <a:off x="1569" y="361"/>
                <a:ext cx="192" cy="212"/>
                <a:chOff x="3748" y="3151"/>
                <a:chExt cx="192" cy="212"/>
              </a:xfrm>
            </p:grpSpPr>
            <p:sp>
              <p:nvSpPr>
                <p:cNvPr id="47" name="Rectangle 43"/>
                <p:cNvSpPr>
                  <a:spLocks noChangeArrowheads="1"/>
                </p:cNvSpPr>
                <p:nvPr/>
              </p:nvSpPr>
              <p:spPr bwMode="auto">
                <a:xfrm>
                  <a:off x="3748" y="3151"/>
                  <a:ext cx="192" cy="212"/>
                </a:xfrm>
                <a:prstGeom prst="rect">
                  <a:avLst/>
                </a:prstGeom>
                <a:noFill/>
                <a:ln w="9525">
                  <a:noFill/>
                  <a:miter lim="800000"/>
                  <a:headEnd/>
                  <a:tailEnd/>
                </a:ln>
              </p:spPr>
              <p:txBody>
                <a:bodyPr>
                  <a:prstTxWarp prst="textNoShape">
                    <a:avLst/>
                  </a:prstTxWarp>
                  <a:spAutoFit/>
                </a:bodyPr>
                <a:lstStyle/>
                <a:p>
                  <a:r>
                    <a:rPr lang="en-US" sz="1600" dirty="0">
                      <a:solidFill>
                        <a:srgbClr val="0000FF"/>
                      </a:solidFill>
                      <a:latin typeface="Comic Sans MS" pitchFamily="-110" charset="0"/>
                    </a:rPr>
                    <a:t>E</a:t>
                  </a:r>
                  <a:endParaRPr sz="1600" noProof="1">
                    <a:solidFill>
                      <a:srgbClr val="0000FF"/>
                    </a:solidFill>
                    <a:latin typeface="Comic Sans MS" pitchFamily="-110" charset="0"/>
                  </a:endParaRPr>
                </a:p>
              </p:txBody>
            </p:sp>
            <p:sp>
              <p:nvSpPr>
                <p:cNvPr id="48" name="Line 44"/>
                <p:cNvSpPr>
                  <a:spLocks noChangeShapeType="1"/>
                </p:cNvSpPr>
                <p:nvPr/>
              </p:nvSpPr>
              <p:spPr bwMode="auto">
                <a:xfrm>
                  <a:off x="3796" y="3151"/>
                  <a:ext cx="96" cy="0"/>
                </a:xfrm>
                <a:prstGeom prst="line">
                  <a:avLst/>
                </a:prstGeom>
                <a:noFill/>
                <a:ln w="12700">
                  <a:solidFill>
                    <a:srgbClr val="3333FF"/>
                  </a:solidFill>
                  <a:round/>
                  <a:headEnd/>
                  <a:tailEnd type="stealth" w="sm" len="sm"/>
                </a:ln>
              </p:spPr>
              <p:txBody>
                <a:bodyPr>
                  <a:prstTxWarp prst="textNoShape">
                    <a:avLst/>
                  </a:prstTxWarp>
                </a:bodyPr>
                <a:lstStyle/>
                <a:p>
                  <a:endParaRPr lang="en-US"/>
                </a:p>
              </p:txBody>
            </p:sp>
          </p:grpSp>
        </p:grpSp>
        <p:sp>
          <p:nvSpPr>
            <p:cNvPr id="18" name="Rectangle 45"/>
            <p:cNvSpPr>
              <a:spLocks noChangeArrowheads="1"/>
            </p:cNvSpPr>
            <p:nvPr/>
          </p:nvSpPr>
          <p:spPr bwMode="auto">
            <a:xfrm>
              <a:off x="1771" y="1171"/>
              <a:ext cx="550" cy="342"/>
            </a:xfrm>
            <a:prstGeom prst="rect">
              <a:avLst/>
            </a:prstGeom>
            <a:noFill/>
            <a:ln w="9525">
              <a:noFill/>
              <a:miter lim="800000"/>
              <a:headEnd/>
              <a:tailEnd/>
            </a:ln>
          </p:spPr>
          <p:txBody>
            <a:bodyPr wrap="none">
              <a:prstTxWarp prst="textNoShape">
                <a:avLst/>
              </a:prstTxWarp>
              <a:spAutoFit/>
            </a:bodyPr>
            <a:lstStyle/>
            <a:p>
              <a:pPr algn="ctr"/>
              <a:r>
                <a:rPr lang="en-US" sz="1200" dirty="0">
                  <a:solidFill>
                    <a:srgbClr val="009999"/>
                  </a:solidFill>
                  <a:latin typeface="Comic Sans MS" pitchFamily="-110" charset="0"/>
                </a:rPr>
                <a:t>Bending </a:t>
              </a:r>
            </a:p>
            <a:p>
              <a:pPr algn="ctr"/>
              <a:r>
                <a:rPr lang="en-US" sz="1200" dirty="0">
                  <a:solidFill>
                    <a:srgbClr val="009999"/>
                  </a:solidFill>
                  <a:latin typeface="Comic Sans MS" pitchFamily="-110" charset="0"/>
                </a:rPr>
                <a:t>magnet</a:t>
              </a:r>
              <a:endParaRPr sz="1200" noProof="1">
                <a:solidFill>
                  <a:srgbClr val="009999"/>
                </a:solidFill>
                <a:latin typeface="Comic Sans MS" pitchFamily="-110" charset="0"/>
              </a:endParaRPr>
            </a:p>
          </p:txBody>
        </p:sp>
      </p:grpSp>
      <p:sp>
        <p:nvSpPr>
          <p:cNvPr id="2" name="TextBox 1"/>
          <p:cNvSpPr txBox="1"/>
          <p:nvPr/>
        </p:nvSpPr>
        <p:spPr>
          <a:xfrm>
            <a:off x="1331640" y="4653136"/>
            <a:ext cx="828560" cy="523220"/>
          </a:xfrm>
          <a:prstGeom prst="rect">
            <a:avLst/>
          </a:prstGeom>
          <a:noFill/>
        </p:spPr>
        <p:txBody>
          <a:bodyPr wrap="none" rtlCol="0">
            <a:spAutoFit/>
          </a:bodyPr>
          <a:lstStyle/>
          <a:p>
            <a:r>
              <a:rPr lang="en-US" sz="1400" dirty="0">
                <a:latin typeface="+mj-lt"/>
                <a:ea typeface="Lucida Grande"/>
                <a:cs typeface="Lucida Grande"/>
              </a:rPr>
              <a:t>bending</a:t>
            </a:r>
            <a:br>
              <a:rPr lang="en-US" sz="1400" dirty="0">
                <a:latin typeface="+mj-lt"/>
                <a:ea typeface="Lucida Grande"/>
                <a:cs typeface="Lucida Grande"/>
              </a:rPr>
            </a:br>
            <a:r>
              <a:rPr lang="en-US" sz="1400" dirty="0">
                <a:latin typeface="+mj-lt"/>
                <a:ea typeface="Lucida Grande"/>
                <a:cs typeface="Lucida Grande"/>
              </a:rPr>
              <a:t>radius</a:t>
            </a:r>
            <a:endParaRPr lang="en-US" sz="1400" dirty="0">
              <a:latin typeface="+mj-lt"/>
            </a:endParaRPr>
          </a:p>
        </p:txBody>
      </p:sp>
      <mc:AlternateContent xmlns:mc="http://schemas.openxmlformats.org/markup-compatibility/2006" xmlns:a14="http://schemas.microsoft.com/office/drawing/2010/main">
        <mc:Choice Requires="a14">
          <p:sp>
            <p:nvSpPr>
              <p:cNvPr id="55" name="TextBox 54"/>
              <p:cNvSpPr txBox="1"/>
              <p:nvPr/>
            </p:nvSpPr>
            <p:spPr>
              <a:xfrm>
                <a:off x="4063613" y="3777771"/>
                <a:ext cx="1068754"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i="1" smtClean="0">
                              <a:latin typeface="Cambria Math" charset="0"/>
                              <a:ea typeface="Cambria Math" charset="0"/>
                              <a:cs typeface="Cambria Math" charset="0"/>
                            </a:rPr>
                            <m:t>𝜔</m:t>
                          </m:r>
                        </m:e>
                        <m:sub>
                          <m:r>
                            <a:rPr lang="en-US" sz="1800" b="0" i="1" smtClean="0">
                              <a:latin typeface="Cambria Math" charset="0"/>
                            </a:rPr>
                            <m:t>𝑅𝐹</m:t>
                          </m:r>
                        </m:sub>
                      </m:sSub>
                      <m:r>
                        <a:rPr lang="en-US" sz="1800" b="0" i="1" smtClean="0">
                          <a:latin typeface="Cambria Math" charset="0"/>
                        </a:rPr>
                        <m:t>=</m:t>
                      </m:r>
                      <m:r>
                        <a:rPr lang="en-US" sz="1800" b="0" i="1" smtClean="0">
                          <a:latin typeface="Cambria Math" charset="0"/>
                        </a:rPr>
                        <m:t>h</m:t>
                      </m:r>
                      <m:r>
                        <a:rPr lang="en-US" sz="1800" b="0" i="1" smtClean="0">
                          <a:latin typeface="Cambria Math" charset="0"/>
                          <a:ea typeface="Cambria Math" charset="0"/>
                          <a:cs typeface="Cambria Math" charset="0"/>
                        </a:rPr>
                        <m:t>𝜔</m:t>
                      </m:r>
                    </m:oMath>
                  </m:oMathPara>
                </a14:m>
                <a:endParaRPr lang="en-US" sz="1800" dirty="0"/>
              </a:p>
            </p:txBody>
          </p:sp>
        </mc:Choice>
        <mc:Fallback xmlns="">
          <p:sp>
            <p:nvSpPr>
              <p:cNvPr id="55" name="TextBox 54"/>
              <p:cNvSpPr txBox="1">
                <a:spLocks noRot="1" noChangeAspect="1" noMove="1" noResize="1" noEditPoints="1" noAdjustHandles="1" noChangeArrowheads="1" noChangeShapeType="1" noTextEdit="1"/>
              </p:cNvSpPr>
              <p:nvPr/>
            </p:nvSpPr>
            <p:spPr>
              <a:xfrm>
                <a:off x="4063613" y="3777771"/>
                <a:ext cx="1068754" cy="276999"/>
              </a:xfrm>
              <a:prstGeom prst="rect">
                <a:avLst/>
              </a:prstGeom>
              <a:blipFill rotWithShape="0">
                <a:blip r:embed="rId6"/>
                <a:stretch>
                  <a:fillRect l="-2286" r="-2286" b="-20000"/>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A7850C4E-432D-C245-9868-CF67C3EFF555}"/>
              </a:ext>
            </a:extLst>
          </p:cNvPr>
          <p:cNvSpPr/>
          <p:nvPr/>
        </p:nvSpPr>
        <p:spPr bwMode="auto">
          <a:xfrm>
            <a:off x="4716016" y="2894013"/>
            <a:ext cx="576064" cy="390971"/>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spTree>
    <p:extLst>
      <p:ext uri="{BB962C8B-B14F-4D97-AF65-F5344CB8AC3E}">
        <p14:creationId xmlns:p14="http://schemas.microsoft.com/office/powerpoint/2010/main" val="76173661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20" y="2348880"/>
            <a:ext cx="7869088" cy="3970318"/>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author consents to the photographic, audio and video recording of this lecture at the CERN Accelerator School. The term “lecture” includes any material incorporated therein including but not limited to text, images and references.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author hereby grants CERN a royalty-free license to use his image and name as well as the recordings mentioned above, in order to post them on the CAS website.</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p>
        </p:txBody>
      </p:sp>
      <p:sp>
        <p:nvSpPr>
          <p:cNvPr id="5" name="TextBox 4"/>
          <p:cNvSpPr txBox="1"/>
          <p:nvPr/>
        </p:nvSpPr>
        <p:spPr>
          <a:xfrm>
            <a:off x="1475656" y="1484804"/>
            <a:ext cx="61926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999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23" name="Rectangle 3"/>
          <p:cNvSpPr>
            <a:spLocks noChangeArrowheads="1"/>
          </p:cNvSpPr>
          <p:nvPr/>
        </p:nvSpPr>
        <p:spPr bwMode="auto">
          <a:xfrm>
            <a:off x="158262" y="1047403"/>
            <a:ext cx="8985739" cy="581025"/>
          </a:xfrm>
          <a:prstGeom prst="rect">
            <a:avLst/>
          </a:prstGeom>
          <a:noFill/>
          <a:ln w="9525">
            <a:noFill/>
            <a:miter lim="800000"/>
            <a:headEnd/>
            <a:tailEnd/>
          </a:ln>
        </p:spPr>
        <p:txBody>
          <a:bodyPr>
            <a:prstTxWarp prst="textNoShape">
              <a:avLst/>
            </a:prstTxWarp>
            <a:spAutoFit/>
          </a:bodyPr>
          <a:lstStyle/>
          <a:p>
            <a:pPr marL="457200" indent="-457200">
              <a:buFontTx/>
              <a:buAutoNum type="arabicPeriod"/>
            </a:pPr>
            <a:r>
              <a:rPr lang="en-US" sz="1600" dirty="0">
                <a:latin typeface="Comic Sans MS" pitchFamily="-110" charset="0"/>
              </a:rPr>
              <a:t>For </a:t>
            </a:r>
            <a:r>
              <a:rPr lang="en-US" sz="1600" dirty="0">
                <a:solidFill>
                  <a:srgbClr val="FF3300"/>
                </a:solidFill>
                <a:latin typeface="Comic Sans MS" pitchFamily="-110" charset="0"/>
              </a:rPr>
              <a:t>circular accelerators</a:t>
            </a:r>
            <a:r>
              <a:rPr lang="en-US" sz="1600" dirty="0">
                <a:latin typeface="Comic Sans MS" pitchFamily="-110" charset="0"/>
              </a:rPr>
              <a:t>, the origin of time is taken at the </a:t>
            </a:r>
            <a:r>
              <a:rPr lang="en-US" sz="1600" dirty="0">
                <a:solidFill>
                  <a:srgbClr val="0000FF"/>
                </a:solidFill>
                <a:latin typeface="Comic Sans MS" pitchFamily="-110" charset="0"/>
              </a:rPr>
              <a:t>zero crossing</a:t>
            </a:r>
            <a:r>
              <a:rPr lang="en-US" sz="1600" dirty="0">
                <a:latin typeface="Comic Sans MS" pitchFamily="-110" charset="0"/>
              </a:rPr>
              <a:t> of the RF voltage with positive slope</a:t>
            </a:r>
          </a:p>
        </p:txBody>
      </p:sp>
      <p:sp>
        <p:nvSpPr>
          <p:cNvPr id="29724" name="Rectangle 83"/>
          <p:cNvSpPr>
            <a:spLocks noChangeArrowheads="1"/>
          </p:cNvSpPr>
          <p:nvPr/>
        </p:nvSpPr>
        <p:spPr bwMode="auto">
          <a:xfrm>
            <a:off x="155331" y="2380903"/>
            <a:ext cx="2847243" cy="338138"/>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Time t= 0 chosen such that: </a:t>
            </a:r>
            <a:endParaRPr sz="1600" noProof="1">
              <a:latin typeface="Comic Sans MS" pitchFamily="-110" charset="0"/>
            </a:endParaRPr>
          </a:p>
        </p:txBody>
      </p:sp>
      <p:sp>
        <p:nvSpPr>
          <p:cNvPr id="47" name="Rectangle 2"/>
          <p:cNvSpPr>
            <a:spLocks noGrp="1" noChangeArrowheads="1"/>
          </p:cNvSpPr>
          <p:nvPr>
            <p:ph type="title"/>
          </p:nvPr>
        </p:nvSpPr>
        <p:spPr>
          <a:xfrm>
            <a:off x="1066800" y="304800"/>
            <a:ext cx="7086600" cy="533400"/>
          </a:xfrm>
          <a:ln>
            <a:solidFill>
              <a:schemeClr val="accent2"/>
            </a:solidFill>
          </a:ln>
        </p:spPr>
        <p:txBody>
          <a:bodyPr/>
          <a:lstStyle/>
          <a:p>
            <a:r>
              <a:rPr lang="en-US" dirty="0"/>
              <a:t>Common Phase Conventions</a:t>
            </a:r>
            <a:endParaRPr lang="fr-FR" dirty="0"/>
          </a:p>
        </p:txBody>
      </p:sp>
      <p:sp>
        <p:nvSpPr>
          <p:cNvPr id="48" name="Rectangle 89"/>
          <p:cNvSpPr>
            <a:spLocks noChangeArrowheads="1"/>
          </p:cNvSpPr>
          <p:nvPr/>
        </p:nvSpPr>
        <p:spPr bwMode="auto">
          <a:xfrm>
            <a:off x="157784" y="6042774"/>
            <a:ext cx="8985738" cy="338554"/>
          </a:xfrm>
          <a:prstGeom prst="rect">
            <a:avLst/>
          </a:prstGeom>
          <a:noFill/>
          <a:ln w="9525">
            <a:noFill/>
            <a:miter lim="800000"/>
            <a:headEnd/>
            <a:tailEnd/>
          </a:ln>
        </p:spPr>
        <p:txBody>
          <a:bodyPr>
            <a:prstTxWarp prst="textNoShape">
              <a:avLst/>
            </a:prstTxWarp>
            <a:spAutoFit/>
          </a:bodyPr>
          <a:lstStyle/>
          <a:p>
            <a:r>
              <a:rPr lang="en-US" sz="1600" dirty="0">
                <a:latin typeface="Comic Sans MS" pitchFamily="-110" charset="0"/>
              </a:rPr>
              <a:t>3.	I will stick to </a:t>
            </a:r>
            <a:r>
              <a:rPr lang="en-US" sz="1600" b="1" dirty="0">
                <a:latin typeface="Comic Sans MS" pitchFamily="-110" charset="0"/>
              </a:rPr>
              <a:t>convention 1 </a:t>
            </a:r>
            <a:r>
              <a:rPr lang="en-US" sz="1600" dirty="0">
                <a:latin typeface="Comic Sans MS" pitchFamily="-110" charset="0"/>
              </a:rPr>
              <a:t>in the following to avoid confusion</a:t>
            </a:r>
          </a:p>
        </p:txBody>
      </p:sp>
      <p:grpSp>
        <p:nvGrpSpPr>
          <p:cNvPr id="8" name="Group 7">
            <a:extLst>
              <a:ext uri="{FF2B5EF4-FFF2-40B4-BE49-F238E27FC236}">
                <a16:creationId xmlns:a16="http://schemas.microsoft.com/office/drawing/2014/main" id="{8F297BEC-9B88-7A4B-A458-58D41784C9A7}"/>
              </a:ext>
            </a:extLst>
          </p:cNvPr>
          <p:cNvGrpSpPr/>
          <p:nvPr/>
        </p:nvGrpSpPr>
        <p:grpSpPr>
          <a:xfrm>
            <a:off x="801566" y="2995266"/>
            <a:ext cx="3914450" cy="2850804"/>
            <a:chOff x="801566" y="2995266"/>
            <a:chExt cx="3914450" cy="2850804"/>
          </a:xfrm>
        </p:grpSpPr>
        <p:grpSp>
          <p:nvGrpSpPr>
            <p:cNvPr id="29725" name="Group 87"/>
            <p:cNvGrpSpPr>
              <a:grpSpLocks/>
            </p:cNvGrpSpPr>
            <p:nvPr/>
          </p:nvGrpSpPr>
          <p:grpSpPr bwMode="auto">
            <a:xfrm>
              <a:off x="801566" y="2995266"/>
              <a:ext cx="3171093" cy="2368550"/>
              <a:chOff x="547" y="1945"/>
              <a:chExt cx="2164" cy="1492"/>
            </a:xfrm>
          </p:grpSpPr>
          <p:sp>
            <p:nvSpPr>
              <p:cNvPr id="29726" name="Rectangle 65"/>
              <p:cNvSpPr>
                <a:spLocks noChangeArrowheads="1"/>
              </p:cNvSpPr>
              <p:nvPr/>
            </p:nvSpPr>
            <p:spPr bwMode="auto">
              <a:xfrm>
                <a:off x="565" y="1945"/>
                <a:ext cx="196" cy="213"/>
              </a:xfrm>
              <a:prstGeom prst="rect">
                <a:avLst/>
              </a:prstGeom>
              <a:noFill/>
              <a:ln w="9525">
                <a:noFill/>
                <a:miter lim="800000"/>
                <a:headEnd/>
                <a:tailEnd/>
              </a:ln>
            </p:spPr>
            <p:txBody>
              <a:bodyPr wrap="none">
                <a:prstTxWarp prst="textNoShape">
                  <a:avLst/>
                </a:prstTxWarp>
                <a:spAutoFit/>
              </a:bodyPr>
              <a:lstStyle/>
              <a:p>
                <a:r>
                  <a:rPr lang="en-US" sz="1600" b="1" dirty="0">
                    <a:latin typeface="Times New Roman" panose="02020603050405020304" pitchFamily="18" charset="0"/>
                    <a:cs typeface="Times New Roman" panose="02020603050405020304" pitchFamily="18" charset="0"/>
                  </a:rPr>
                  <a:t>1</a:t>
                </a:r>
                <a:endParaRPr sz="1600" b="1" noProof="1">
                  <a:latin typeface="Times New Roman" panose="02020603050405020304" pitchFamily="18" charset="0"/>
                  <a:cs typeface="Times New Roman" panose="02020603050405020304" pitchFamily="18" charset="0"/>
                </a:endParaRPr>
              </a:p>
            </p:txBody>
          </p:sp>
          <p:sp>
            <p:nvSpPr>
              <p:cNvPr id="29727" name="Line 56"/>
              <p:cNvSpPr>
                <a:spLocks noChangeShapeType="1"/>
              </p:cNvSpPr>
              <p:nvPr/>
            </p:nvSpPr>
            <p:spPr bwMode="auto">
              <a:xfrm>
                <a:off x="1645" y="2051"/>
                <a:ext cx="0" cy="1386"/>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grpSp>
            <p:nvGrpSpPr>
              <p:cNvPr id="29728" name="Group 36"/>
              <p:cNvGrpSpPr>
                <a:grpSpLocks/>
              </p:cNvGrpSpPr>
              <p:nvPr/>
            </p:nvGrpSpPr>
            <p:grpSpPr bwMode="auto">
              <a:xfrm>
                <a:off x="848" y="2328"/>
                <a:ext cx="1585" cy="952"/>
                <a:chOff x="450" y="2259"/>
                <a:chExt cx="1782" cy="1137"/>
              </a:xfrm>
            </p:grpSpPr>
            <p:grpSp>
              <p:nvGrpSpPr>
                <p:cNvPr id="29736" name="Group 35"/>
                <p:cNvGrpSpPr>
                  <a:grpSpLocks/>
                </p:cNvGrpSpPr>
                <p:nvPr/>
              </p:nvGrpSpPr>
              <p:grpSpPr bwMode="auto">
                <a:xfrm>
                  <a:off x="1341" y="2259"/>
                  <a:ext cx="891" cy="569"/>
                  <a:chOff x="1392" y="2256"/>
                  <a:chExt cx="891" cy="569"/>
                </a:xfrm>
              </p:grpSpPr>
              <p:sp>
                <p:nvSpPr>
                  <p:cNvPr id="29740" name="Freeform 30"/>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41" name="Freeform 31"/>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29737" name="Group 34"/>
                <p:cNvGrpSpPr>
                  <a:grpSpLocks/>
                </p:cNvGrpSpPr>
                <p:nvPr/>
              </p:nvGrpSpPr>
              <p:grpSpPr bwMode="auto">
                <a:xfrm>
                  <a:off x="450" y="2827"/>
                  <a:ext cx="891" cy="569"/>
                  <a:chOff x="480" y="2832"/>
                  <a:chExt cx="891" cy="569"/>
                </a:xfrm>
              </p:grpSpPr>
              <p:sp>
                <p:nvSpPr>
                  <p:cNvPr id="29738" name="Freeform 32"/>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39" name="Freeform 33"/>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29729" name="Line 37"/>
              <p:cNvSpPr>
                <a:spLocks noChangeShapeType="1"/>
              </p:cNvSpPr>
              <p:nvPr/>
            </p:nvSpPr>
            <p:spPr bwMode="auto">
              <a:xfrm>
                <a:off x="547" y="2804"/>
                <a:ext cx="216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9730" name="Freeform 57"/>
              <p:cNvSpPr>
                <a:spLocks/>
              </p:cNvSpPr>
              <p:nvPr/>
            </p:nvSpPr>
            <p:spPr bwMode="auto">
              <a:xfrm>
                <a:off x="2433" y="2804"/>
                <a:ext cx="162" cy="33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29731" name="Freeform 58"/>
              <p:cNvSpPr>
                <a:spLocks/>
              </p:cNvSpPr>
              <p:nvPr/>
            </p:nvSpPr>
            <p:spPr bwMode="auto">
              <a:xfrm>
                <a:off x="687" y="2468"/>
                <a:ext cx="163" cy="336"/>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29732" name="Line 69"/>
              <p:cNvSpPr>
                <a:spLocks noChangeShapeType="1"/>
              </p:cNvSpPr>
              <p:nvPr/>
            </p:nvSpPr>
            <p:spPr bwMode="auto">
              <a:xfrm>
                <a:off x="1865" y="2432"/>
                <a:ext cx="0" cy="363"/>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9733" name="Rectangle 71"/>
              <p:cNvSpPr>
                <a:spLocks noChangeArrowheads="1"/>
              </p:cNvSpPr>
              <p:nvPr/>
            </p:nvSpPr>
            <p:spPr bwMode="auto">
              <a:xfrm>
                <a:off x="1745" y="2816"/>
                <a:ext cx="308" cy="271"/>
              </a:xfrm>
              <a:prstGeom prst="rect">
                <a:avLst/>
              </a:prstGeom>
              <a:noFill/>
              <a:ln w="9525">
                <a:noFill/>
                <a:miter lim="800000"/>
                <a:headEnd/>
                <a:tailEnd/>
              </a:ln>
            </p:spPr>
            <p:txBody>
              <a:bodyPr wrap="square">
                <a:prstTxWarp prst="textNoShape">
                  <a:avLst/>
                </a:prstTxWarp>
                <a:spAutoFit/>
              </a:bodyPr>
              <a:lstStyle/>
              <a:p>
                <a:r>
                  <a:rPr lang="en-US" sz="2200" i="1" dirty="0">
                    <a:latin typeface="Symbol" pitchFamily="-110" charset="2"/>
                  </a:rPr>
                  <a:t>f</a:t>
                </a:r>
                <a:r>
                  <a:rPr lang="en-US" sz="2200" baseline="-25000" dirty="0">
                    <a:latin typeface="Symbol" pitchFamily="-110" charset="2"/>
                  </a:rPr>
                  <a:t>1</a:t>
                </a:r>
                <a:endParaRPr sz="2200" baseline="-25000" noProof="1">
                  <a:latin typeface="Symbol" pitchFamily="-110" charset="2"/>
                </a:endParaRPr>
              </a:p>
            </p:txBody>
          </p:sp>
          <p:sp>
            <p:nvSpPr>
              <p:cNvPr id="29734" name="Line 73"/>
              <p:cNvSpPr>
                <a:spLocks noChangeShapeType="1"/>
              </p:cNvSpPr>
              <p:nvPr/>
            </p:nvSpPr>
            <p:spPr bwMode="auto">
              <a:xfrm flipV="1">
                <a:off x="1645" y="2803"/>
                <a:ext cx="220" cy="0"/>
              </a:xfrm>
              <a:prstGeom prst="line">
                <a:avLst/>
              </a:prstGeom>
              <a:noFill/>
              <a:ln w="38100">
                <a:solidFill>
                  <a:srgbClr val="FF0000"/>
                </a:solidFill>
                <a:round/>
                <a:headEnd/>
                <a:tailEnd type="stealth" w="med" len="sm"/>
              </a:ln>
            </p:spPr>
            <p:txBody>
              <a:bodyPr>
                <a:prstTxWarp prst="textNoShape">
                  <a:avLst/>
                </a:prstTxWarp>
              </a:bodyPr>
              <a:lstStyle/>
              <a:p>
                <a:endParaRPr lang="en-US"/>
              </a:p>
            </p:txBody>
          </p:sp>
          <p:sp>
            <p:nvSpPr>
              <p:cNvPr id="29735" name="Oval 77"/>
              <p:cNvSpPr>
                <a:spLocks noChangeArrowheads="1"/>
              </p:cNvSpPr>
              <p:nvPr/>
            </p:nvSpPr>
            <p:spPr bwMode="auto">
              <a:xfrm flipH="1">
                <a:off x="1830" y="2377"/>
                <a:ext cx="70" cy="71"/>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mc:AlternateContent xmlns:mc="http://schemas.openxmlformats.org/markup-compatibility/2006" xmlns:a14="http://schemas.microsoft.com/office/drawing/2010/main">
            <mc:Choice Requires="a14">
              <p:graphicFrame>
                <p:nvGraphicFramePr>
                  <p:cNvPr id="29703" name="Object 7"/>
                  <p:cNvGraphicFramePr>
                    <a:graphicFrameLocks noChangeAspect="1"/>
                  </p:cNvGraphicFramePr>
                  <p:nvPr>
                    <p:extLst>
                      <p:ext uri="{D42A27DB-BD31-4B8C-83A1-F6EECF244321}">
                        <p14:modId xmlns:p14="http://schemas.microsoft.com/office/powerpoint/2010/main" val="987131354"/>
                      </p:ext>
                    </p:extLst>
                  </p:nvPr>
                </p:nvGraphicFramePr>
                <p:xfrm>
                  <a:off x="1405" y="1952"/>
                  <a:ext cx="203" cy="227"/>
                </p:xfrm>
                <a:graphic>
                  <a:graphicData uri="http://schemas.openxmlformats.org/presentationml/2006/ole">
                    <mc:AlternateContent>
                      <mc:Choice xmlns:v="urn:schemas-microsoft-com:vml" Requires="v">
                        <p:oleObj name="Equation" r:id="rId2" imgW="177800" imgH="203200" progId="Equation.3">
                          <p:embed/>
                        </p:oleObj>
                      </mc:Choice>
                      <mc:Fallback>
                        <p:oleObj name="Equation" r:id="rId2" imgW="177800" imgH="203200" progId="Equation.3">
                          <p:embed/>
                          <p:pic>
                            <p:nvPicPr>
                              <p:cNvPr id="0" name=""/>
                              <p:cNvPicPr>
                                <a:picLocks noChangeAspect="1" noChangeArrowheads="1"/>
                              </p:cNvPicPr>
                              <p:nvPr/>
                            </p:nvPicPr>
                            <p:blipFill>
                              <a:blip r:embed="rId3"/>
                              <a:srcRect/>
                              <a:stretch>
                                <a:fillRect/>
                              </a:stretch>
                            </p:blipFill>
                            <p:spPr bwMode="auto">
                              <a:xfrm>
                                <a:off x="1405" y="1952"/>
                                <a:ext cx="203" cy="227"/>
                              </a:xfrm>
                              <a:prstGeom prst="rect">
                                <a:avLst/>
                              </a:prstGeom>
                              <a:noFill/>
                              <a:extLst>
                                <a:ext uri="{909E8E84-426E-40dd-AFC4-6F175D3DCCD1}">
                                  <a14:hiddenFill xmlns="">
                                    <a:solidFill>
                                      <a:srgbClr val="FFFFFF"/>
                                    </a:solidFill>
                                  </a14:hiddenFill>
                                </a:ext>
                              </a:extLst>
                            </p:spPr>
                          </p:pic>
                        </p:oleObj>
                      </mc:Fallback>
                    </mc:AlternateContent>
                  </a:graphicData>
                </a:graphic>
              </p:graphicFrame>
            </mc:Choice>
            <mc:Fallback xmlns="">
              <p:graphicFrame>
                <p:nvGraphicFramePr>
                  <p:cNvPr id="29703" name="Object 7"/>
                  <p:cNvGraphicFramePr>
                    <a:graphicFrameLocks noChangeAspect="1"/>
                  </p:cNvGraphicFramePr>
                  <p:nvPr>
                    <p:extLst>
                      <p:ext uri="{D42A27DB-BD31-4B8C-83A1-F6EECF244321}">
                        <p14:modId xmlns:p14="http://schemas.microsoft.com/office/powerpoint/2010/main" val="987131354"/>
                      </p:ext>
                    </p:extLst>
                  </p:nvPr>
                </p:nvGraphicFramePr>
                <p:xfrm>
                  <a:off x="1405" y="1952"/>
                  <a:ext cx="203" cy="227"/>
                </p:xfrm>
                <a:graphic>
                  <a:graphicData uri="http://schemas.openxmlformats.org/presentationml/2006/ole">
                    <mc:AlternateContent>
                      <mc:Choice xmlns:v="urn:schemas-microsoft-com:vml" Requires="v">
                        <p:oleObj spid="_x0000_s479792" name="Equation" r:id="rId5" imgW="177800" imgH="203200" progId="Equation.3">
                          <p:embed/>
                        </p:oleObj>
                      </mc:Choice>
                      <mc:Fallback>
                        <p:oleObj name="Equation" r:id="rId5" imgW="177800" imgH="203200" progId="Equation.3">
                          <p:embed/>
                          <p:pic>
                            <p:nvPicPr>
                              <p:cNvPr id="0" name=""/>
                              <p:cNvPicPr>
                                <a:picLocks noChangeAspect="1" noChangeArrowheads="1"/>
                              </p:cNvPicPr>
                              <p:nvPr/>
                            </p:nvPicPr>
                            <p:blipFill>
                              <a:blip r:embed="rId6"/>
                              <a:srcRect/>
                              <a:stretch>
                                <a:fillRect/>
                              </a:stretch>
                            </p:blipFill>
                            <p:spPr bwMode="auto">
                              <a:xfrm>
                                <a:off x="1405" y="1952"/>
                                <a:ext cx="203" cy="22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Fallback>
          </mc:AlternateContent>
        </p:gr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2C5EBF8E-CB9B-2646-BEDD-94825A89449B}"/>
                    </a:ext>
                  </a:extLst>
                </p:cNvPr>
                <p:cNvSpPr/>
                <p:nvPr/>
              </p:nvSpPr>
              <p:spPr>
                <a:xfrm>
                  <a:off x="933813" y="5384405"/>
                  <a:ext cx="297844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1</m:t>
                            </m:r>
                          </m:sub>
                        </m:sSub>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0</m:t>
                            </m:r>
                          </m:sub>
                        </m:sSub>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d>
                              <m:dPr>
                                <m:ctrlPr>
                                  <a:rPr lang="en-US" i="1" smtClean="0">
                                    <a:latin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i="1" dirty="0">
                                        <a:latin typeface="Symbol" pitchFamily="2" charset="2"/>
                                        <a:cs typeface="Times New Roman" panose="02020603050405020304" pitchFamily="18" charset="0"/>
                                      </a:rPr>
                                      <m:t>w</m:t>
                                    </m:r>
                                  </m:e>
                                  <m:sub>
                                    <m:r>
                                      <m:rPr>
                                        <m:nor/>
                                      </m:rPr>
                                      <a:rPr lang="en-US" baseline="-25000" dirty="0">
                                        <a:latin typeface="Times New Roman" panose="02020603050405020304" pitchFamily="18" charset="0"/>
                                        <a:cs typeface="Times New Roman" panose="02020603050405020304" pitchFamily="18" charset="0"/>
                                      </a:rPr>
                                      <m:t>RF</m:t>
                                    </m:r>
                                    <m:r>
                                      <a:rPr lang="en-US" i="1" baseline="-25000" dirty="0">
                                        <a:latin typeface="Cambria Math" panose="02040503050406030204" pitchFamily="18" charset="0"/>
                                        <a:cs typeface="Times New Roman" panose="02020603050405020304" pitchFamily="18" charset="0"/>
                                      </a:rPr>
                                      <m:t> </m:t>
                                    </m:r>
                                  </m:sub>
                                </m:sSub>
                                <m:r>
                                  <m:rPr>
                                    <m:nor/>
                                  </m:rPr>
                                  <a:rPr lang="en-US" i="1" dirty="0">
                                    <a:latin typeface="Times New Roman" panose="02020603050405020304" pitchFamily="18" charset="0"/>
                                    <a:cs typeface="Times New Roman" panose="02020603050405020304" pitchFamily="18" charset="0"/>
                                  </a:rPr>
                                  <m:t>t</m:t>
                                </m:r>
                              </m:e>
                            </m:d>
                          </m:e>
                        </m:func>
                      </m:oMath>
                    </m:oMathPara>
                  </a14:m>
                  <a:endParaRPr lang="en-US" dirty="0"/>
                </a:p>
              </p:txBody>
            </p:sp>
          </mc:Choice>
          <mc:Fallback xmlns="">
            <p:sp>
              <p:nvSpPr>
                <p:cNvPr id="3" name="Rectangle 2">
                  <a:extLst>
                    <a:ext uri="{FF2B5EF4-FFF2-40B4-BE49-F238E27FC236}">
                      <a16:creationId xmlns:a16="http://schemas.microsoft.com/office/drawing/2014/main" id="{2C5EBF8E-CB9B-2646-BEDD-94825A89449B}"/>
                    </a:ext>
                  </a:extLst>
                </p:cNvPr>
                <p:cNvSpPr>
                  <a:spLocks noRot="1" noChangeAspect="1" noMove="1" noResize="1" noEditPoints="1" noAdjustHandles="1" noChangeArrowheads="1" noChangeShapeType="1" noTextEdit="1"/>
                </p:cNvSpPr>
                <p:nvPr/>
              </p:nvSpPr>
              <p:spPr>
                <a:xfrm>
                  <a:off x="933813" y="5384405"/>
                  <a:ext cx="2978444" cy="461665"/>
                </a:xfrm>
                <a:prstGeom prst="rect">
                  <a:avLst/>
                </a:prstGeom>
                <a:blipFill>
                  <a:blip r:embed="rId7"/>
                  <a:stretch>
                    <a:fillRect b="-378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72">
                  <a:extLst>
                    <a:ext uri="{FF2B5EF4-FFF2-40B4-BE49-F238E27FC236}">
                      <a16:creationId xmlns:a16="http://schemas.microsoft.com/office/drawing/2014/main" id="{9C2B2F82-9CA6-3745-8FDB-D1C78A2527D4}"/>
                    </a:ext>
                  </a:extLst>
                </p:cNvPr>
                <p:cNvSpPr>
                  <a:spLocks noChangeArrowheads="1"/>
                </p:cNvSpPr>
                <p:nvPr/>
              </p:nvSpPr>
              <p:spPr bwMode="auto">
                <a:xfrm>
                  <a:off x="3491880" y="4005064"/>
                  <a:ext cx="1224136" cy="353943"/>
                </a:xfrm>
                <a:prstGeom prst="rect">
                  <a:avLst/>
                </a:prstGeom>
                <a:no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2000" i="1" dirty="0" smtClean="0">
                            <a:latin typeface="Symbol" pitchFamily="-110" charset="2"/>
                          </a:rPr>
                          <m:t>f</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000" i="1" dirty="0">
                                <a:latin typeface="Symbol" pitchFamily="2" charset="2"/>
                                <a:cs typeface="Times New Roman" panose="02020603050405020304" pitchFamily="18" charset="0"/>
                              </a:rPr>
                              <m:t>w</m:t>
                            </m:r>
                          </m:e>
                          <m:sub>
                            <m:r>
                              <m:rPr>
                                <m:nor/>
                              </m:rPr>
                              <a:rPr lang="en-US" sz="2000" baseline="-25000" dirty="0">
                                <a:latin typeface="Times New Roman" panose="02020603050405020304" pitchFamily="18" charset="0"/>
                                <a:cs typeface="Times New Roman" panose="02020603050405020304" pitchFamily="18" charset="0"/>
                              </a:rPr>
                              <m:t>RF</m:t>
                            </m:r>
                            <m:r>
                              <a:rPr lang="en-US" sz="2000" b="0" i="1" baseline="-25000" dirty="0" smtClean="0">
                                <a:latin typeface="Cambria Math" panose="02040503050406030204" pitchFamily="18" charset="0"/>
                                <a:cs typeface="Times New Roman" panose="02020603050405020304" pitchFamily="18" charset="0"/>
                              </a:rPr>
                              <m:t> </m:t>
                            </m:r>
                          </m:sub>
                        </m:sSub>
                        <m:r>
                          <m:rPr>
                            <m:nor/>
                          </m:rPr>
                          <a:rPr lang="en-US" sz="2000" i="1" dirty="0">
                            <a:latin typeface="Times New Roman" panose="02020603050405020304" pitchFamily="18" charset="0"/>
                            <a:cs typeface="Times New Roman" panose="02020603050405020304" pitchFamily="18" charset="0"/>
                          </a:rPr>
                          <m:t>t</m:t>
                        </m:r>
                      </m:oMath>
                    </m:oMathPara>
                  </a14:m>
                  <a:endParaRPr lang="en-US" sz="2000" i="1" dirty="0">
                    <a:latin typeface="Times New Roman" panose="02020603050405020304" pitchFamily="18" charset="0"/>
                    <a:cs typeface="Times New Roman" panose="02020603050405020304" pitchFamily="18" charset="0"/>
                  </a:endParaRPr>
                </a:p>
              </p:txBody>
            </p:sp>
          </mc:Choice>
          <mc:Fallback xmlns="">
            <p:sp>
              <p:nvSpPr>
                <p:cNvPr id="53" name="Rectangle 72">
                  <a:extLst>
                    <a:ext uri="{FF2B5EF4-FFF2-40B4-BE49-F238E27FC236}">
                      <a16:creationId xmlns:a16="http://schemas.microsoft.com/office/drawing/2014/main" id="{9C2B2F82-9CA6-3745-8FDB-D1C78A2527D4}"/>
                    </a:ext>
                  </a:extLst>
                </p:cNvPr>
                <p:cNvSpPr>
                  <a:spLocks noRot="1" noChangeAspect="1" noMove="1" noResize="1" noEditPoints="1" noAdjustHandles="1" noChangeArrowheads="1" noChangeShapeType="1" noTextEdit="1"/>
                </p:cNvSpPr>
                <p:nvPr/>
              </p:nvSpPr>
              <p:spPr bwMode="auto">
                <a:xfrm>
                  <a:off x="3491880" y="4005064"/>
                  <a:ext cx="1224136" cy="353943"/>
                </a:xfrm>
                <a:prstGeom prst="rect">
                  <a:avLst/>
                </a:prstGeom>
                <a:blipFill>
                  <a:blip r:embed="rId8"/>
                  <a:stretch>
                    <a:fillRect b="-34483"/>
                  </a:stretch>
                </a:blipFill>
                <a:ln w="9525">
                  <a:noFill/>
                  <a:miter lim="800000"/>
                  <a:headEnd/>
                  <a:tailEnd/>
                </a:ln>
              </p:spPr>
              <p:txBody>
                <a:bodyPr/>
                <a:lstStyle/>
                <a:p>
                  <a:r>
                    <a:rPr lang="en-US">
                      <a:noFill/>
                    </a:rPr>
                    <a:t> </a:t>
                  </a:r>
                </a:p>
              </p:txBody>
            </p:sp>
          </mc:Fallback>
        </mc:AlternateContent>
      </p:grpSp>
      <p:grpSp>
        <p:nvGrpSpPr>
          <p:cNvPr id="10" name="Group 9">
            <a:extLst>
              <a:ext uri="{FF2B5EF4-FFF2-40B4-BE49-F238E27FC236}">
                <a16:creationId xmlns:a16="http://schemas.microsoft.com/office/drawing/2014/main" id="{A86FDB3C-2F82-E845-9578-5B4CD7DFD1DA}"/>
              </a:ext>
            </a:extLst>
          </p:cNvPr>
          <p:cNvGrpSpPr/>
          <p:nvPr/>
        </p:nvGrpSpPr>
        <p:grpSpPr>
          <a:xfrm>
            <a:off x="158262" y="1700808"/>
            <a:ext cx="8985738" cy="4145262"/>
            <a:chOff x="158262" y="1700808"/>
            <a:chExt cx="8985738" cy="4145262"/>
          </a:xfrm>
        </p:grpSpPr>
        <p:sp>
          <p:nvSpPr>
            <p:cNvPr id="29707" name="Rectangle 89"/>
            <p:cNvSpPr>
              <a:spLocks noChangeArrowheads="1"/>
            </p:cNvSpPr>
            <p:nvPr/>
          </p:nvSpPr>
          <p:spPr bwMode="auto">
            <a:xfrm>
              <a:off x="158262" y="1700808"/>
              <a:ext cx="8985738" cy="584775"/>
            </a:xfrm>
            <a:prstGeom prst="rect">
              <a:avLst/>
            </a:prstGeom>
            <a:noFill/>
            <a:ln w="9525">
              <a:noFill/>
              <a:miter lim="800000"/>
              <a:headEnd/>
              <a:tailEnd/>
            </a:ln>
          </p:spPr>
          <p:txBody>
            <a:bodyPr>
              <a:prstTxWarp prst="textNoShape">
                <a:avLst/>
              </a:prstTxWarp>
              <a:spAutoFit/>
            </a:bodyPr>
            <a:lstStyle/>
            <a:p>
              <a:pPr marL="457200" indent="-457200">
                <a:buFontTx/>
                <a:buAutoNum type="arabicPeriod" startAt="2"/>
              </a:pPr>
              <a:r>
                <a:rPr lang="en-US" sz="1600" dirty="0">
                  <a:latin typeface="Comic Sans MS" pitchFamily="-110" charset="0"/>
                </a:rPr>
                <a:t>For </a:t>
              </a:r>
              <a:r>
                <a:rPr lang="en-US" sz="1600" dirty="0">
                  <a:solidFill>
                    <a:srgbClr val="FF3300"/>
                  </a:solidFill>
                  <a:latin typeface="Comic Sans MS" pitchFamily="-110" charset="0"/>
                </a:rPr>
                <a:t>linear accelerators</a:t>
              </a:r>
              <a:r>
                <a:rPr lang="en-US" sz="1600" dirty="0">
                  <a:latin typeface="Comic Sans MS" pitchFamily="-110" charset="0"/>
                </a:rPr>
                <a:t>, the origin of time is taken at the positive</a:t>
              </a:r>
              <a:r>
                <a:rPr lang="en-US" sz="1600" dirty="0">
                  <a:solidFill>
                    <a:srgbClr val="0000FF"/>
                  </a:solidFill>
                  <a:latin typeface="Comic Sans MS" pitchFamily="-110" charset="0"/>
                </a:rPr>
                <a:t> crest</a:t>
              </a:r>
              <a:r>
                <a:rPr lang="en-US" sz="1600" dirty="0">
                  <a:latin typeface="Comic Sans MS" pitchFamily="-110" charset="0"/>
                </a:rPr>
                <a:t> of the RF voltage</a:t>
              </a:r>
            </a:p>
          </p:txBody>
        </p:sp>
        <p:grpSp>
          <p:nvGrpSpPr>
            <p:cNvPr id="9" name="Group 8">
              <a:extLst>
                <a:ext uri="{FF2B5EF4-FFF2-40B4-BE49-F238E27FC236}">
                  <a16:creationId xmlns:a16="http://schemas.microsoft.com/office/drawing/2014/main" id="{6EFAB4A8-2057-6941-9AFF-E91AC233BE68}"/>
                </a:ext>
              </a:extLst>
            </p:cNvPr>
            <p:cNvGrpSpPr/>
            <p:nvPr/>
          </p:nvGrpSpPr>
          <p:grpSpPr>
            <a:xfrm>
              <a:off x="4776395" y="2982567"/>
              <a:ext cx="3849948" cy="2863503"/>
              <a:chOff x="4776395" y="2982567"/>
              <a:chExt cx="3849948" cy="2863503"/>
            </a:xfrm>
          </p:grpSpPr>
          <p:grpSp>
            <p:nvGrpSpPr>
              <p:cNvPr id="29706" name="Group 88"/>
              <p:cNvGrpSpPr>
                <a:grpSpLocks/>
              </p:cNvGrpSpPr>
              <p:nvPr/>
            </p:nvGrpSpPr>
            <p:grpSpPr bwMode="auto">
              <a:xfrm>
                <a:off x="4776395" y="2982567"/>
                <a:ext cx="3143250" cy="2393951"/>
                <a:chOff x="3269" y="1930"/>
                <a:chExt cx="2145" cy="1508"/>
              </a:xfrm>
            </p:grpSpPr>
            <p:sp>
              <p:nvSpPr>
                <p:cNvPr id="29708" name="Rectangle 66"/>
                <p:cNvSpPr>
                  <a:spLocks noChangeArrowheads="1"/>
                </p:cNvSpPr>
                <p:nvPr/>
              </p:nvSpPr>
              <p:spPr bwMode="auto">
                <a:xfrm>
                  <a:off x="3277" y="1945"/>
                  <a:ext cx="196" cy="213"/>
                </a:xfrm>
                <a:prstGeom prst="rect">
                  <a:avLst/>
                </a:prstGeom>
                <a:noFill/>
                <a:ln w="9525">
                  <a:noFill/>
                  <a:miter lim="800000"/>
                  <a:headEnd/>
                  <a:tailEnd/>
                </a:ln>
              </p:spPr>
              <p:txBody>
                <a:bodyPr wrap="none">
                  <a:prstTxWarp prst="textNoShape">
                    <a:avLst/>
                  </a:prstTxWarp>
                  <a:spAutoFit/>
                </a:bodyPr>
                <a:lstStyle/>
                <a:p>
                  <a:r>
                    <a:rPr lang="en-US" sz="1600" b="1" dirty="0">
                      <a:latin typeface="Times New Roman" panose="02020603050405020304" pitchFamily="18" charset="0"/>
                      <a:cs typeface="Times New Roman" panose="02020603050405020304" pitchFamily="18" charset="0"/>
                    </a:rPr>
                    <a:t>2</a:t>
                  </a:r>
                  <a:endParaRPr sz="1600" b="1" noProof="1">
                    <a:latin typeface="Times New Roman" panose="02020603050405020304" pitchFamily="18" charset="0"/>
                    <a:cs typeface="Times New Roman" panose="02020603050405020304" pitchFamily="18" charset="0"/>
                  </a:endParaRPr>
                </a:p>
              </p:txBody>
            </p:sp>
            <p:sp>
              <p:nvSpPr>
                <p:cNvPr id="29709" name="Line 45"/>
                <p:cNvSpPr>
                  <a:spLocks noChangeShapeType="1"/>
                </p:cNvSpPr>
                <p:nvPr/>
              </p:nvSpPr>
              <p:spPr bwMode="auto">
                <a:xfrm>
                  <a:off x="3269" y="2804"/>
                  <a:ext cx="2102"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9710" name="Line 47"/>
                <p:cNvSpPr>
                  <a:spLocks noChangeShapeType="1"/>
                </p:cNvSpPr>
                <p:nvPr/>
              </p:nvSpPr>
              <p:spPr bwMode="auto">
                <a:xfrm>
                  <a:off x="4376" y="2052"/>
                  <a:ext cx="0" cy="1386"/>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grpSp>
              <p:nvGrpSpPr>
                <p:cNvPr id="29711" name="Group 39"/>
                <p:cNvGrpSpPr>
                  <a:grpSpLocks/>
                </p:cNvGrpSpPr>
                <p:nvPr/>
              </p:nvGrpSpPr>
              <p:grpSpPr bwMode="auto">
                <a:xfrm>
                  <a:off x="3991" y="2330"/>
                  <a:ext cx="792" cy="476"/>
                  <a:chOff x="1392" y="2257"/>
                  <a:chExt cx="892" cy="569"/>
                </a:xfrm>
              </p:grpSpPr>
              <p:sp>
                <p:nvSpPr>
                  <p:cNvPr id="29720" name="Freeform 40"/>
                  <p:cNvSpPr>
                    <a:spLocks/>
                  </p:cNvSpPr>
                  <p:nvPr/>
                </p:nvSpPr>
                <p:spPr bwMode="auto">
                  <a:xfrm flipV="1">
                    <a:off x="1392" y="2257"/>
                    <a:ext cx="460"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21" name="Freeform 41"/>
                  <p:cNvSpPr>
                    <a:spLocks/>
                  </p:cNvSpPr>
                  <p:nvPr/>
                </p:nvSpPr>
                <p:spPr bwMode="auto">
                  <a:xfrm flipH="1" flipV="1">
                    <a:off x="1825" y="2257"/>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sp>
              <p:nvSpPr>
                <p:cNvPr id="29712" name="Freeform 44"/>
                <p:cNvSpPr>
                  <a:spLocks/>
                </p:cNvSpPr>
                <p:nvPr/>
              </p:nvSpPr>
              <p:spPr bwMode="auto">
                <a:xfrm flipH="1">
                  <a:off x="3583" y="2805"/>
                  <a:ext cx="409" cy="476"/>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13" name="Freeform 53"/>
                <p:cNvSpPr>
                  <a:spLocks/>
                </p:cNvSpPr>
                <p:nvPr/>
              </p:nvSpPr>
              <p:spPr bwMode="auto">
                <a:xfrm>
                  <a:off x="4784" y="2805"/>
                  <a:ext cx="408" cy="476"/>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29714" name="Freeform 59"/>
                <p:cNvSpPr>
                  <a:spLocks/>
                </p:cNvSpPr>
                <p:nvPr/>
              </p:nvSpPr>
              <p:spPr bwMode="auto">
                <a:xfrm>
                  <a:off x="3337" y="3141"/>
                  <a:ext cx="246" cy="140"/>
                </a:xfrm>
                <a:custGeom>
                  <a:avLst/>
                  <a:gdLst>
                    <a:gd name="T0" fmla="*/ 0 w 191"/>
                    <a:gd name="T1" fmla="*/ 0 h 136"/>
                    <a:gd name="T2" fmla="*/ 77 w 191"/>
                    <a:gd name="T3" fmla="*/ 95 h 136"/>
                    <a:gd name="T4" fmla="*/ 143 w 191"/>
                    <a:gd name="T5" fmla="*/ 130 h 136"/>
                    <a:gd name="T6" fmla="*/ 191 w 191"/>
                    <a:gd name="T7" fmla="*/ 134 h 136"/>
                    <a:gd name="T8" fmla="*/ 0 60000 65536"/>
                    <a:gd name="T9" fmla="*/ 0 60000 65536"/>
                    <a:gd name="T10" fmla="*/ 0 60000 65536"/>
                    <a:gd name="T11" fmla="*/ 0 60000 65536"/>
                    <a:gd name="T12" fmla="*/ 0 w 191"/>
                    <a:gd name="T13" fmla="*/ 0 h 136"/>
                    <a:gd name="T14" fmla="*/ 191 w 191"/>
                    <a:gd name="T15" fmla="*/ 136 h 136"/>
                  </a:gdLst>
                  <a:ahLst/>
                  <a:cxnLst>
                    <a:cxn ang="T8">
                      <a:pos x="T0" y="T1"/>
                    </a:cxn>
                    <a:cxn ang="T9">
                      <a:pos x="T2" y="T3"/>
                    </a:cxn>
                    <a:cxn ang="T10">
                      <a:pos x="T4" y="T5"/>
                    </a:cxn>
                    <a:cxn ang="T11">
                      <a:pos x="T6" y="T7"/>
                    </a:cxn>
                  </a:cxnLst>
                  <a:rect l="T12" t="T13" r="T14" b="T15"/>
                  <a:pathLst>
                    <a:path w="191" h="136">
                      <a:moveTo>
                        <a:pt x="0" y="0"/>
                      </a:moveTo>
                      <a:cubicBezTo>
                        <a:pt x="13" y="16"/>
                        <a:pt x="54" y="74"/>
                        <a:pt x="77" y="95"/>
                      </a:cubicBezTo>
                      <a:cubicBezTo>
                        <a:pt x="101" y="117"/>
                        <a:pt x="125" y="123"/>
                        <a:pt x="143" y="130"/>
                      </a:cubicBezTo>
                      <a:cubicBezTo>
                        <a:pt x="162" y="136"/>
                        <a:pt x="181" y="134"/>
                        <a:pt x="191" y="134"/>
                      </a:cubicBezTo>
                    </a:path>
                  </a:pathLst>
                </a:custGeom>
                <a:noFill/>
                <a:ln w="9525">
                  <a:solidFill>
                    <a:schemeClr val="tx1"/>
                  </a:solidFill>
                  <a:round/>
                  <a:headEnd/>
                  <a:tailEnd/>
                </a:ln>
              </p:spPr>
              <p:txBody>
                <a:bodyPr>
                  <a:prstTxWarp prst="textNoShape">
                    <a:avLst/>
                  </a:prstTxWarp>
                </a:bodyPr>
                <a:lstStyle/>
                <a:p>
                  <a:endParaRPr lang="en-US"/>
                </a:p>
              </p:txBody>
            </p:sp>
            <p:sp>
              <p:nvSpPr>
                <p:cNvPr id="29715" name="Freeform 61"/>
                <p:cNvSpPr>
                  <a:spLocks/>
                </p:cNvSpPr>
                <p:nvPr/>
              </p:nvSpPr>
              <p:spPr bwMode="auto">
                <a:xfrm>
                  <a:off x="5168" y="3141"/>
                  <a:ext cx="246" cy="140"/>
                </a:xfrm>
                <a:custGeom>
                  <a:avLst/>
                  <a:gdLst>
                    <a:gd name="T0" fmla="*/ 191 w 191"/>
                    <a:gd name="T1" fmla="*/ 0 h 136"/>
                    <a:gd name="T2" fmla="*/ 114 w 191"/>
                    <a:gd name="T3" fmla="*/ 95 h 136"/>
                    <a:gd name="T4" fmla="*/ 48 w 191"/>
                    <a:gd name="T5" fmla="*/ 130 h 136"/>
                    <a:gd name="T6" fmla="*/ 0 w 191"/>
                    <a:gd name="T7" fmla="*/ 134 h 136"/>
                    <a:gd name="T8" fmla="*/ 0 60000 65536"/>
                    <a:gd name="T9" fmla="*/ 0 60000 65536"/>
                    <a:gd name="T10" fmla="*/ 0 60000 65536"/>
                    <a:gd name="T11" fmla="*/ 0 60000 65536"/>
                    <a:gd name="T12" fmla="*/ 0 w 191"/>
                    <a:gd name="T13" fmla="*/ 0 h 136"/>
                    <a:gd name="T14" fmla="*/ 191 w 191"/>
                    <a:gd name="T15" fmla="*/ 136 h 136"/>
                  </a:gdLst>
                  <a:ahLst/>
                  <a:cxnLst>
                    <a:cxn ang="T8">
                      <a:pos x="T0" y="T1"/>
                    </a:cxn>
                    <a:cxn ang="T9">
                      <a:pos x="T2" y="T3"/>
                    </a:cxn>
                    <a:cxn ang="T10">
                      <a:pos x="T4" y="T5"/>
                    </a:cxn>
                    <a:cxn ang="T11">
                      <a:pos x="T6" y="T7"/>
                    </a:cxn>
                  </a:cxnLst>
                  <a:rect l="T12" t="T13" r="T14" b="T15"/>
                  <a:pathLst>
                    <a:path w="191" h="136">
                      <a:moveTo>
                        <a:pt x="191" y="0"/>
                      </a:moveTo>
                      <a:cubicBezTo>
                        <a:pt x="178" y="16"/>
                        <a:pt x="137" y="74"/>
                        <a:pt x="114" y="95"/>
                      </a:cubicBezTo>
                      <a:cubicBezTo>
                        <a:pt x="90" y="117"/>
                        <a:pt x="66" y="123"/>
                        <a:pt x="48" y="130"/>
                      </a:cubicBezTo>
                      <a:cubicBezTo>
                        <a:pt x="29" y="136"/>
                        <a:pt x="10" y="134"/>
                        <a:pt x="0" y="134"/>
                      </a:cubicBezTo>
                    </a:path>
                  </a:pathLst>
                </a:custGeom>
                <a:noFill/>
                <a:ln w="9525">
                  <a:solidFill>
                    <a:schemeClr val="tx1"/>
                  </a:solidFill>
                  <a:round/>
                  <a:headEnd/>
                  <a:tailEnd/>
                </a:ln>
              </p:spPr>
              <p:txBody>
                <a:bodyPr>
                  <a:prstTxWarp prst="textNoShape">
                    <a:avLst/>
                  </a:prstTxWarp>
                </a:bodyPr>
                <a:lstStyle/>
                <a:p>
                  <a:endParaRPr lang="en-US"/>
                </a:p>
              </p:txBody>
            </p:sp>
            <p:sp>
              <p:nvSpPr>
                <p:cNvPr id="29716" name="Line 70"/>
                <p:cNvSpPr>
                  <a:spLocks noChangeShapeType="1"/>
                </p:cNvSpPr>
                <p:nvPr/>
              </p:nvSpPr>
              <p:spPr bwMode="auto">
                <a:xfrm>
                  <a:off x="4220" y="2433"/>
                  <a:ext cx="0" cy="364"/>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9717" name="Rectangle 72"/>
                <p:cNvSpPr>
                  <a:spLocks noChangeArrowheads="1"/>
                </p:cNvSpPr>
                <p:nvPr/>
              </p:nvSpPr>
              <p:spPr bwMode="auto">
                <a:xfrm>
                  <a:off x="4098" y="2809"/>
                  <a:ext cx="291" cy="271"/>
                </a:xfrm>
                <a:prstGeom prst="rect">
                  <a:avLst/>
                </a:prstGeom>
                <a:noFill/>
                <a:ln w="9525">
                  <a:noFill/>
                  <a:miter lim="800000"/>
                  <a:headEnd/>
                  <a:tailEnd/>
                </a:ln>
              </p:spPr>
              <p:txBody>
                <a:bodyPr wrap="none">
                  <a:prstTxWarp prst="textNoShape">
                    <a:avLst/>
                  </a:prstTxWarp>
                  <a:spAutoFit/>
                </a:bodyPr>
                <a:lstStyle/>
                <a:p>
                  <a:r>
                    <a:rPr lang="en-US" sz="2200" i="1" dirty="0">
                      <a:latin typeface="Symbol" pitchFamily="-110" charset="2"/>
                    </a:rPr>
                    <a:t>f</a:t>
                  </a:r>
                  <a:r>
                    <a:rPr lang="en-US" sz="2200" baseline="-25000" dirty="0">
                      <a:latin typeface="Symbol" pitchFamily="-110" charset="2"/>
                    </a:rPr>
                    <a:t>2</a:t>
                  </a:r>
                  <a:endParaRPr sz="2200" noProof="1">
                    <a:latin typeface="Symbol" pitchFamily="-110" charset="2"/>
                  </a:endParaRPr>
                </a:p>
              </p:txBody>
            </p:sp>
            <p:sp>
              <p:nvSpPr>
                <p:cNvPr id="29718" name="Line 74"/>
                <p:cNvSpPr>
                  <a:spLocks noChangeShapeType="1"/>
                </p:cNvSpPr>
                <p:nvPr/>
              </p:nvSpPr>
              <p:spPr bwMode="auto">
                <a:xfrm flipV="1">
                  <a:off x="4220" y="2797"/>
                  <a:ext cx="156" cy="0"/>
                </a:xfrm>
                <a:prstGeom prst="line">
                  <a:avLst/>
                </a:prstGeom>
                <a:noFill/>
                <a:ln w="38100">
                  <a:solidFill>
                    <a:srgbClr val="FF0000"/>
                  </a:solidFill>
                  <a:round/>
                  <a:headEnd type="stealth" w="med" len="sm"/>
                  <a:tailEnd/>
                </a:ln>
              </p:spPr>
              <p:txBody>
                <a:bodyPr>
                  <a:prstTxWarp prst="textNoShape">
                    <a:avLst/>
                  </a:prstTxWarp>
                </a:bodyPr>
                <a:lstStyle/>
                <a:p>
                  <a:endParaRPr lang="en-US"/>
                </a:p>
              </p:txBody>
            </p:sp>
            <p:sp>
              <p:nvSpPr>
                <p:cNvPr id="29719" name="Oval 68"/>
                <p:cNvSpPr>
                  <a:spLocks noChangeArrowheads="1"/>
                </p:cNvSpPr>
                <p:nvPr/>
              </p:nvSpPr>
              <p:spPr bwMode="auto">
                <a:xfrm flipH="1">
                  <a:off x="4185" y="2377"/>
                  <a:ext cx="70" cy="71"/>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mc:AlternateContent xmlns:mc="http://schemas.openxmlformats.org/markup-compatibility/2006" xmlns:a14="http://schemas.microsoft.com/office/drawing/2010/main">
              <mc:Choice Requires="a14">
                <p:graphicFrame>
                  <p:nvGraphicFramePr>
                    <p:cNvPr id="29700" name="Object 4"/>
                    <p:cNvGraphicFramePr>
                      <a:graphicFrameLocks noChangeAspect="1"/>
                    </p:cNvGraphicFramePr>
                    <p:nvPr>
                      <p:extLst>
                        <p:ext uri="{D42A27DB-BD31-4B8C-83A1-F6EECF244321}">
                          <p14:modId xmlns:p14="http://schemas.microsoft.com/office/powerpoint/2010/main" val="3132296091"/>
                        </p:ext>
                      </p:extLst>
                    </p:nvPr>
                  </p:nvGraphicFramePr>
                  <p:xfrm>
                    <a:off x="4112" y="1930"/>
                    <a:ext cx="215" cy="242"/>
                  </p:xfrm>
                  <a:graphic>
                    <a:graphicData uri="http://schemas.openxmlformats.org/presentationml/2006/ole">
                      <mc:AlternateContent>
                        <mc:Choice xmlns:v="urn:schemas-microsoft-com:vml" Requires="v">
                          <p:oleObj name="Equation" r:id="rId9" imgW="190440" imgH="215640" progId="Equation.3">
                            <p:embed/>
                          </p:oleObj>
                        </mc:Choice>
                        <mc:Fallback>
                          <p:oleObj name="Equation" r:id="rId9" imgW="190440" imgH="215640" progId="Equation.3">
                            <p:embed/>
                            <p:pic>
                              <p:nvPicPr>
                                <p:cNvPr id="0" name=""/>
                                <p:cNvPicPr>
                                  <a:picLocks noChangeAspect="1" noChangeArrowheads="1"/>
                                </p:cNvPicPr>
                                <p:nvPr/>
                              </p:nvPicPr>
                              <p:blipFill>
                                <a:blip r:embed="rId10">
                                  <a:extLst>
                                    <a:ext uri="{28A0092B-C50C-407E-A947-70E740481C1C}">
                                      <a14:useLocalDpi val="0"/>
                                    </a:ext>
                                  </a:extLst>
                                </a:blip>
                                <a:srcRect/>
                                <a:stretch>
                                  <a:fillRect/>
                                </a:stretch>
                              </p:blipFill>
                              <p:spPr bwMode="auto">
                                <a:xfrm>
                                  <a:off x="4112" y="1930"/>
                                  <a:ext cx="215" cy="242"/>
                                </a:xfrm>
                                <a:prstGeom prst="rect">
                                  <a:avLst/>
                                </a:prstGeom>
                                <a:noFill/>
                                <a:extLst>
                                  <a:ext uri="{909E8E84-426E-40dd-AFC4-6F175D3DCCD1}">
                                    <a14:hiddenFill xmlns="">
                                      <a:solidFill>
                                        <a:srgbClr val="FFFFFF"/>
                                      </a:solidFill>
                                    </a14:hiddenFill>
                                  </a:ext>
                                </a:extLst>
                              </p:spPr>
                            </p:pic>
                          </p:oleObj>
                        </mc:Fallback>
                      </mc:AlternateContent>
                    </a:graphicData>
                  </a:graphic>
                </p:graphicFrame>
              </mc:Choice>
              <mc:Fallback xmlns="">
                <p:graphicFrame>
                  <p:nvGraphicFramePr>
                    <p:cNvPr id="29700" name="Object 4"/>
                    <p:cNvGraphicFramePr>
                      <a:graphicFrameLocks noChangeAspect="1"/>
                    </p:cNvGraphicFramePr>
                    <p:nvPr>
                      <p:extLst>
                        <p:ext uri="{D42A27DB-BD31-4B8C-83A1-F6EECF244321}">
                          <p14:modId xmlns:p14="http://schemas.microsoft.com/office/powerpoint/2010/main" val="3132296091"/>
                        </p:ext>
                      </p:extLst>
                    </p:nvPr>
                  </p:nvGraphicFramePr>
                  <p:xfrm>
                    <a:off x="4112" y="1930"/>
                    <a:ext cx="215" cy="242"/>
                  </p:xfrm>
                  <a:graphic>
                    <a:graphicData uri="http://schemas.openxmlformats.org/presentationml/2006/ole">
                      <mc:AlternateContent>
                        <mc:Choice xmlns:v="urn:schemas-microsoft-com:vml" Requires="v">
                          <p:oleObj spid="_x0000_s479793" name="Equation" r:id="rId11" imgW="190440" imgH="215640" progId="Equation.3">
                            <p:embed/>
                          </p:oleObj>
                        </mc:Choice>
                        <mc:Fallback>
                          <p:oleObj name="Equation" r:id="rId11" imgW="190440" imgH="215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12" y="1930"/>
                                  <a:ext cx="215" cy="24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Fallback>
            </mc:AlternateContent>
          </p:grpSp>
          <mc:AlternateContent xmlns:mc="http://schemas.openxmlformats.org/markup-compatibility/2006" xmlns:a14="http://schemas.microsoft.com/office/drawing/2010/main">
            <mc:Choice Requires="a14">
              <p:sp>
                <p:nvSpPr>
                  <p:cNvPr id="50" name="Rectangle 49">
                    <a:extLst>
                      <a:ext uri="{FF2B5EF4-FFF2-40B4-BE49-F238E27FC236}">
                        <a16:creationId xmlns:a16="http://schemas.microsoft.com/office/drawing/2014/main" id="{DCE904B8-0A89-9243-BC43-7F900A15E0AB}"/>
                      </a:ext>
                    </a:extLst>
                  </p:cNvPr>
                  <p:cNvSpPr/>
                  <p:nvPr/>
                </p:nvSpPr>
                <p:spPr>
                  <a:xfrm>
                    <a:off x="4891827" y="5384405"/>
                    <a:ext cx="302884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𝐸</m:t>
                              </m:r>
                            </m:e>
                            <m:sub>
                              <m:r>
                                <a:rPr lang="en-US" b="0" i="1" smtClean="0">
                                  <a:latin typeface="Cambria Math" panose="02040503050406030204" pitchFamily="18" charset="0"/>
                                </a:rPr>
                                <m:t>2</m:t>
                              </m:r>
                            </m:sub>
                          </m:sSub>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0</m:t>
                              </m:r>
                            </m:sub>
                          </m:sSub>
                          <m:func>
                            <m:funcPr>
                              <m:ctrlPr>
                                <a:rPr lang="en-US" i="1">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i="1">
                                      <a:latin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i="1" dirty="0">
                                          <a:latin typeface="Symbol" pitchFamily="2" charset="2"/>
                                          <a:cs typeface="Times New Roman" panose="02020603050405020304" pitchFamily="18" charset="0"/>
                                        </a:rPr>
                                        <m:t>w</m:t>
                                      </m:r>
                                    </m:e>
                                    <m:sub>
                                      <m:r>
                                        <m:rPr>
                                          <m:nor/>
                                        </m:rPr>
                                        <a:rPr lang="en-US" baseline="-25000" dirty="0">
                                          <a:latin typeface="Times New Roman" panose="02020603050405020304" pitchFamily="18" charset="0"/>
                                          <a:cs typeface="Times New Roman" panose="02020603050405020304" pitchFamily="18" charset="0"/>
                                        </a:rPr>
                                        <m:t>RF</m:t>
                                      </m:r>
                                      <m:r>
                                        <a:rPr lang="en-US" i="1" baseline="-25000" dirty="0">
                                          <a:latin typeface="Cambria Math" panose="02040503050406030204" pitchFamily="18" charset="0"/>
                                          <a:cs typeface="Times New Roman" panose="02020603050405020304" pitchFamily="18" charset="0"/>
                                        </a:rPr>
                                        <m:t> </m:t>
                                      </m:r>
                                    </m:sub>
                                  </m:sSub>
                                  <m:r>
                                    <m:rPr>
                                      <m:nor/>
                                    </m:rPr>
                                    <a:rPr lang="en-US" i="1" dirty="0">
                                      <a:latin typeface="Times New Roman" panose="02020603050405020304" pitchFamily="18" charset="0"/>
                                      <a:cs typeface="Times New Roman" panose="02020603050405020304" pitchFamily="18" charset="0"/>
                                    </a:rPr>
                                    <m:t>t</m:t>
                                  </m:r>
                                </m:e>
                              </m:d>
                            </m:e>
                          </m:func>
                        </m:oMath>
                      </m:oMathPara>
                    </a14:m>
                    <a:endParaRPr lang="en-US" dirty="0"/>
                  </a:p>
                </p:txBody>
              </p:sp>
            </mc:Choice>
            <mc:Fallback xmlns="">
              <p:sp>
                <p:nvSpPr>
                  <p:cNvPr id="50" name="Rectangle 49">
                    <a:extLst>
                      <a:ext uri="{FF2B5EF4-FFF2-40B4-BE49-F238E27FC236}">
                        <a16:creationId xmlns:a16="http://schemas.microsoft.com/office/drawing/2014/main" id="{DCE904B8-0A89-9243-BC43-7F900A15E0AB}"/>
                      </a:ext>
                    </a:extLst>
                  </p:cNvPr>
                  <p:cNvSpPr>
                    <a:spLocks noRot="1" noChangeAspect="1" noMove="1" noResize="1" noEditPoints="1" noAdjustHandles="1" noChangeArrowheads="1" noChangeShapeType="1" noTextEdit="1"/>
                  </p:cNvSpPr>
                  <p:nvPr/>
                </p:nvSpPr>
                <p:spPr>
                  <a:xfrm>
                    <a:off x="4891827" y="5384405"/>
                    <a:ext cx="3028842" cy="461665"/>
                  </a:xfrm>
                  <a:prstGeom prst="rect">
                    <a:avLst/>
                  </a:prstGeom>
                  <a:blipFill>
                    <a:blip r:embed="rId13"/>
                    <a:stretch>
                      <a:fillRect b="-378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72">
                    <a:extLst>
                      <a:ext uri="{FF2B5EF4-FFF2-40B4-BE49-F238E27FC236}">
                        <a16:creationId xmlns:a16="http://schemas.microsoft.com/office/drawing/2014/main" id="{983AE805-9824-8A4A-B211-BBC1B511523E}"/>
                      </a:ext>
                    </a:extLst>
                  </p:cNvPr>
                  <p:cNvSpPr>
                    <a:spLocks noChangeArrowheads="1"/>
                  </p:cNvSpPr>
                  <p:nvPr/>
                </p:nvSpPr>
                <p:spPr bwMode="auto">
                  <a:xfrm>
                    <a:off x="7402207" y="4005064"/>
                    <a:ext cx="1224136" cy="353943"/>
                  </a:xfrm>
                  <a:prstGeom prst="rect">
                    <a:avLst/>
                  </a:prstGeom>
                  <a:no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2000" i="1" dirty="0" smtClean="0">
                              <a:latin typeface="Symbol" pitchFamily="-110" charset="2"/>
                            </a:rPr>
                            <m:t>f</m:t>
                          </m:r>
                          <m:r>
                            <a:rPr lang="en-US" sz="20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20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2000" i="1" dirty="0">
                                  <a:latin typeface="Symbol" pitchFamily="2" charset="2"/>
                                  <a:cs typeface="Times New Roman" panose="02020603050405020304" pitchFamily="18" charset="0"/>
                                </a:rPr>
                                <m:t>w</m:t>
                              </m:r>
                            </m:e>
                            <m:sub>
                              <m:r>
                                <m:rPr>
                                  <m:nor/>
                                </m:rPr>
                                <a:rPr lang="en-US" sz="2000" baseline="-25000" dirty="0">
                                  <a:latin typeface="Times New Roman" panose="02020603050405020304" pitchFamily="18" charset="0"/>
                                  <a:cs typeface="Times New Roman" panose="02020603050405020304" pitchFamily="18" charset="0"/>
                                </a:rPr>
                                <m:t>RF</m:t>
                              </m:r>
                              <m:r>
                                <a:rPr lang="en-US" sz="2000" b="0" i="1" baseline="-25000" dirty="0" smtClean="0">
                                  <a:latin typeface="Cambria Math" panose="02040503050406030204" pitchFamily="18" charset="0"/>
                                  <a:cs typeface="Times New Roman" panose="02020603050405020304" pitchFamily="18" charset="0"/>
                                </a:rPr>
                                <m:t> </m:t>
                              </m:r>
                            </m:sub>
                          </m:sSub>
                          <m:r>
                            <m:rPr>
                              <m:nor/>
                            </m:rPr>
                            <a:rPr lang="en-US" sz="2000" i="1" dirty="0">
                              <a:latin typeface="Times New Roman" panose="02020603050405020304" pitchFamily="18" charset="0"/>
                              <a:cs typeface="Times New Roman" panose="02020603050405020304" pitchFamily="18" charset="0"/>
                            </a:rPr>
                            <m:t>t</m:t>
                          </m:r>
                        </m:oMath>
                      </m:oMathPara>
                    </a14:m>
                    <a:endParaRPr lang="en-US" sz="2000" i="1" dirty="0">
                      <a:latin typeface="Times New Roman" panose="02020603050405020304" pitchFamily="18" charset="0"/>
                      <a:cs typeface="Times New Roman" panose="02020603050405020304" pitchFamily="18" charset="0"/>
                    </a:endParaRPr>
                  </a:p>
                </p:txBody>
              </p:sp>
            </mc:Choice>
            <mc:Fallback xmlns="">
              <p:sp>
                <p:nvSpPr>
                  <p:cNvPr id="54" name="Rectangle 72">
                    <a:extLst>
                      <a:ext uri="{FF2B5EF4-FFF2-40B4-BE49-F238E27FC236}">
                        <a16:creationId xmlns:a16="http://schemas.microsoft.com/office/drawing/2014/main" id="{983AE805-9824-8A4A-B211-BBC1B511523E}"/>
                      </a:ext>
                    </a:extLst>
                  </p:cNvPr>
                  <p:cNvSpPr>
                    <a:spLocks noRot="1" noChangeAspect="1" noMove="1" noResize="1" noEditPoints="1" noAdjustHandles="1" noChangeArrowheads="1" noChangeShapeType="1" noTextEdit="1"/>
                  </p:cNvSpPr>
                  <p:nvPr/>
                </p:nvSpPr>
                <p:spPr bwMode="auto">
                  <a:xfrm>
                    <a:off x="7402207" y="4005064"/>
                    <a:ext cx="1224136" cy="353943"/>
                  </a:xfrm>
                  <a:prstGeom prst="rect">
                    <a:avLst/>
                  </a:prstGeom>
                  <a:blipFill>
                    <a:blip r:embed="rId14"/>
                    <a:stretch>
                      <a:fillRect b="-34483"/>
                    </a:stretch>
                  </a:blipFill>
                  <a:ln w="9525">
                    <a:noFill/>
                    <a:miter lim="800000"/>
                    <a:headEnd/>
                    <a:tailEnd/>
                  </a:ln>
                </p:spPr>
                <p:txBody>
                  <a:bodyPr/>
                  <a:lstStyle/>
                  <a:p>
                    <a:r>
                      <a:rPr lang="en-US">
                        <a:noFill/>
                      </a:rPr>
                      <a:t> </a:t>
                    </a:r>
                  </a:p>
                </p:txBody>
              </p:sp>
            </mc:Fallback>
          </mc:AlternateContent>
        </p:grpSp>
      </p:grpSp>
    </p:spTree>
    <p:extLst>
      <p:ext uri="{BB962C8B-B14F-4D97-AF65-F5344CB8AC3E}">
        <p14:creationId xmlns:p14="http://schemas.microsoft.com/office/powerpoint/2010/main" val="229822221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3" name="Text Box 3"/>
          <p:cNvSpPr txBox="1">
            <a:spLocks noChangeArrowheads="1"/>
          </p:cNvSpPr>
          <p:nvPr/>
        </p:nvSpPr>
        <p:spPr bwMode="auto">
          <a:xfrm>
            <a:off x="273050" y="920651"/>
            <a:ext cx="8870950" cy="366712"/>
          </a:xfrm>
          <a:prstGeom prst="rect">
            <a:avLst/>
          </a:prstGeom>
          <a:noFill/>
          <a:ln w="9525">
            <a:noFill/>
            <a:miter lim="800000"/>
            <a:headEnd/>
            <a:tailEnd/>
          </a:ln>
        </p:spPr>
        <p:txBody>
          <a:bodyPr>
            <a:prstTxWarp prst="textNoShape">
              <a:avLst/>
            </a:prstTxWarp>
            <a:spAutoFit/>
          </a:bodyPr>
          <a:lstStyle/>
          <a:p>
            <a:r>
              <a:rPr lang="en-US" sz="1800" dirty="0">
                <a:solidFill>
                  <a:srgbClr val="FF0000"/>
                </a:solidFill>
              </a:rPr>
              <a:t>Energy ramping</a:t>
            </a:r>
            <a:r>
              <a:rPr lang="en-US" sz="1800" dirty="0"/>
              <a:t> </a:t>
            </a:r>
            <a:r>
              <a:rPr lang="en-US" sz="1800" dirty="0">
                <a:solidFill>
                  <a:srgbClr val="FF0000"/>
                </a:solidFill>
              </a:rPr>
              <a:t>by increasing the B field </a:t>
            </a:r>
            <a:r>
              <a:rPr lang="en-US" sz="1800" dirty="0"/>
              <a:t>(frequency has to follow v):</a:t>
            </a:r>
            <a:endParaRPr lang="fr-FR" sz="1800" dirty="0"/>
          </a:p>
        </p:txBody>
      </p:sp>
      <p:graphicFrame>
        <p:nvGraphicFramePr>
          <p:cNvPr id="29698" name="Object 2"/>
          <p:cNvGraphicFramePr>
            <a:graphicFrameLocks noChangeAspect="1"/>
          </p:cNvGraphicFramePr>
          <p:nvPr/>
        </p:nvGraphicFramePr>
        <p:xfrm>
          <a:off x="827584" y="1164183"/>
          <a:ext cx="7891255" cy="1016298"/>
        </p:xfrm>
        <a:graphic>
          <a:graphicData uri="http://schemas.openxmlformats.org/presentationml/2006/ole">
            <mc:AlternateContent xmlns:mc="http://schemas.openxmlformats.org/markup-compatibility/2006">
              <mc:Choice xmlns:v="urn:schemas-microsoft-com:vml" Requires="v">
                <p:oleObj name="Equation" r:id="rId2" imgW="2870200" imgH="393700" progId="Equation.3">
                  <p:embed/>
                </p:oleObj>
              </mc:Choice>
              <mc:Fallback>
                <p:oleObj name="Equation" r:id="rId2" imgW="2870200" imgH="393700" progId="Equation.3">
                  <p:embed/>
                  <p:pic>
                    <p:nvPicPr>
                      <p:cNvPr id="2969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164183"/>
                        <a:ext cx="7891255" cy="1016298"/>
                      </a:xfrm>
                      <a:prstGeom prst="rect">
                        <a:avLst/>
                      </a:prstGeom>
                      <a:noFill/>
                    </p:spPr>
                  </p:pic>
                </p:oleObj>
              </mc:Fallback>
            </mc:AlternateContent>
          </a:graphicData>
        </a:graphic>
      </p:graphicFrame>
      <p:sp>
        <p:nvSpPr>
          <p:cNvPr id="29704" name="Text Box 5"/>
          <p:cNvSpPr txBox="1">
            <a:spLocks noChangeArrowheads="1"/>
          </p:cNvSpPr>
          <p:nvPr/>
        </p:nvSpPr>
        <p:spPr bwMode="auto">
          <a:xfrm>
            <a:off x="273050" y="2132856"/>
            <a:ext cx="869149" cy="461665"/>
          </a:xfrm>
          <a:prstGeom prst="rect">
            <a:avLst/>
          </a:prstGeom>
          <a:noFill/>
          <a:ln w="9525">
            <a:noFill/>
            <a:miter lim="800000"/>
            <a:headEnd/>
            <a:tailEnd/>
          </a:ln>
        </p:spPr>
        <p:txBody>
          <a:bodyPr wrap="none">
            <a:prstTxWarp prst="textNoShape">
              <a:avLst/>
            </a:prstTxWarp>
            <a:spAutoFit/>
          </a:bodyPr>
          <a:lstStyle/>
          <a:p>
            <a:r>
              <a:rPr lang="en-US" sz="1800" dirty="0"/>
              <a:t>With</a:t>
            </a:r>
            <a:r>
              <a:rPr lang="fr-FR" sz="1600" dirty="0"/>
              <a:t> </a:t>
            </a:r>
            <a:r>
              <a:rPr lang="fr-FR" dirty="0">
                <a:latin typeface="Times New Roman" charset="0"/>
              </a:rPr>
              <a:t> </a:t>
            </a:r>
          </a:p>
        </p:txBody>
      </p:sp>
      <p:graphicFrame>
        <p:nvGraphicFramePr>
          <p:cNvPr id="29699" name="Object 3"/>
          <p:cNvGraphicFramePr>
            <a:graphicFrameLocks noChangeAspect="1"/>
          </p:cNvGraphicFramePr>
          <p:nvPr/>
        </p:nvGraphicFramePr>
        <p:xfrm>
          <a:off x="305403" y="2492896"/>
          <a:ext cx="3298304" cy="378067"/>
        </p:xfrm>
        <a:graphic>
          <a:graphicData uri="http://schemas.openxmlformats.org/presentationml/2006/ole">
            <mc:AlternateContent xmlns:mc="http://schemas.openxmlformats.org/markup-compatibility/2006">
              <mc:Choice xmlns:v="urn:schemas-microsoft-com:vml" Requires="v">
                <p:oleObj name="Equation" r:id="rId4" imgW="1981200" imgH="228600" progId="Equation.DSMT4">
                  <p:embed/>
                </p:oleObj>
              </mc:Choice>
              <mc:Fallback>
                <p:oleObj name="Equation" r:id="rId4" imgW="1981200" imgH="228600" progId="Equation.DSMT4">
                  <p:embed/>
                  <p:pic>
                    <p:nvPicPr>
                      <p:cNvPr id="2969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403" y="2492896"/>
                        <a:ext cx="3298304" cy="37806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9705" name="Text Box 8"/>
          <p:cNvSpPr txBox="1">
            <a:spLocks noChangeArrowheads="1"/>
          </p:cNvSpPr>
          <p:nvPr/>
        </p:nvSpPr>
        <p:spPr bwMode="auto">
          <a:xfrm>
            <a:off x="365125" y="4941168"/>
            <a:ext cx="4735823" cy="1142044"/>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indent="187200">
              <a:lnSpc>
                <a:spcPct val="110000"/>
              </a:lnSpc>
              <a:spcAft>
                <a:spcPts val="600"/>
              </a:spcAft>
              <a:buFontTx/>
              <a:buChar char="•"/>
            </a:pPr>
            <a:r>
              <a:rPr lang="en-US" sz="1800" b="1" dirty="0"/>
              <a:t>The</a:t>
            </a:r>
            <a:r>
              <a:rPr lang="en-US" sz="1800" b="1" dirty="0">
                <a:solidFill>
                  <a:srgbClr val="FF0000"/>
                </a:solidFill>
              </a:rPr>
              <a:t> synchronous phase </a:t>
            </a:r>
            <a:r>
              <a:rPr lang="en-US" sz="1800" b="1" dirty="0"/>
              <a:t>depends on</a:t>
            </a:r>
          </a:p>
          <a:p>
            <a:pPr lvl="1" indent="187200">
              <a:lnSpc>
                <a:spcPct val="110000"/>
              </a:lnSpc>
              <a:spcAft>
                <a:spcPts val="600"/>
              </a:spcAft>
              <a:buFontTx/>
              <a:buChar char="•"/>
            </a:pPr>
            <a:r>
              <a:rPr lang="en-US" sz="1800" b="1" dirty="0"/>
              <a:t> the </a:t>
            </a:r>
            <a:r>
              <a:rPr lang="en-US" sz="1800" b="1" dirty="0">
                <a:solidFill>
                  <a:srgbClr val="FF0000"/>
                </a:solidFill>
              </a:rPr>
              <a:t>change of the magnetic field</a:t>
            </a:r>
          </a:p>
          <a:p>
            <a:pPr lvl="1" indent="187200">
              <a:lnSpc>
                <a:spcPct val="110000"/>
              </a:lnSpc>
              <a:spcAft>
                <a:spcPts val="600"/>
              </a:spcAft>
              <a:buFontTx/>
              <a:buChar char="•"/>
            </a:pPr>
            <a:r>
              <a:rPr lang="en-US" sz="1800" b="1" dirty="0"/>
              <a:t>and the RF voltage</a:t>
            </a:r>
          </a:p>
        </p:txBody>
      </p:sp>
      <p:graphicFrame>
        <p:nvGraphicFramePr>
          <p:cNvPr id="29700" name="Object 4"/>
          <p:cNvGraphicFramePr>
            <a:graphicFrameLocks noChangeAspect="1"/>
          </p:cNvGraphicFramePr>
          <p:nvPr/>
        </p:nvGraphicFramePr>
        <p:xfrm>
          <a:off x="3870326" y="2329472"/>
          <a:ext cx="4735512" cy="539750"/>
        </p:xfrm>
        <a:graphic>
          <a:graphicData uri="http://schemas.openxmlformats.org/presentationml/2006/ole">
            <mc:AlternateContent xmlns:mc="http://schemas.openxmlformats.org/markup-compatibility/2006">
              <mc:Choice xmlns:v="urn:schemas-microsoft-com:vml" Requires="v">
                <p:oleObj name="Equation" r:id="rId6" imgW="2336800" imgH="266700" progId="Equation.3">
                  <p:embed/>
                </p:oleObj>
              </mc:Choice>
              <mc:Fallback>
                <p:oleObj name="Equation" r:id="rId6" imgW="2336800" imgH="266700" progId="Equation.3">
                  <p:embed/>
                  <p:pic>
                    <p:nvPicPr>
                      <p:cNvPr id="29700" name="Object 4"/>
                      <p:cNvPicPr>
                        <a:picLocks noChangeAspect="1" noChangeArrowheads="1"/>
                      </p:cNvPicPr>
                      <p:nvPr/>
                    </p:nvPicPr>
                    <p:blipFill>
                      <a:blip r:embed="rId7"/>
                      <a:srcRect/>
                      <a:stretch>
                        <a:fillRect/>
                      </a:stretch>
                    </p:blipFill>
                    <p:spPr bwMode="auto">
                      <a:xfrm>
                        <a:off x="3870326" y="2329472"/>
                        <a:ext cx="4735512" cy="539750"/>
                      </a:xfrm>
                      <a:prstGeom prst="rect">
                        <a:avLst/>
                      </a:prstGeom>
                      <a:solidFill>
                        <a:schemeClr val="hlink"/>
                      </a:solidFill>
                    </p:spPr>
                  </p:pic>
                </p:oleObj>
              </mc:Fallback>
            </mc:AlternateContent>
          </a:graphicData>
        </a:graphic>
      </p:graphicFrame>
      <p:sp>
        <p:nvSpPr>
          <p:cNvPr id="9" name="Text Box 3"/>
          <p:cNvSpPr txBox="1">
            <a:spLocks noChangeArrowheads="1"/>
          </p:cNvSpPr>
          <p:nvPr/>
        </p:nvSpPr>
        <p:spPr bwMode="auto">
          <a:xfrm>
            <a:off x="1259632" y="3068960"/>
            <a:ext cx="6163518" cy="369332"/>
          </a:xfrm>
          <a:prstGeom prst="rect">
            <a:avLst/>
          </a:prstGeom>
          <a:noFill/>
          <a:ln w="9525">
            <a:noFill/>
            <a:miter lim="800000"/>
            <a:headEnd/>
            <a:tailEnd/>
          </a:ln>
        </p:spPr>
        <p:txBody>
          <a:bodyPr wrap="square">
            <a:prstTxWarp prst="textNoShape">
              <a:avLst/>
            </a:prstTxWarp>
            <a:spAutoFit/>
          </a:bodyPr>
          <a:lstStyle/>
          <a:p>
            <a:pPr algn="ctr"/>
            <a:r>
              <a:rPr lang="en-US" sz="1800" dirty="0">
                <a:solidFill>
                  <a:srgbClr val="FF3300"/>
                </a:solidFill>
              </a:rPr>
              <a:t>Synchronous phase </a:t>
            </a:r>
            <a:r>
              <a:rPr lang="en-US" sz="1800" i="1" dirty="0" err="1">
                <a:solidFill>
                  <a:srgbClr val="FF3300"/>
                </a:solidFill>
                <a:latin typeface="Lucida Grande"/>
                <a:ea typeface="Lucida Grande"/>
                <a:cs typeface="Lucida Grande"/>
              </a:rPr>
              <a:t>φ</a:t>
            </a:r>
            <a:r>
              <a:rPr lang="en-US" sz="1800" i="1" baseline="-25000" dirty="0" err="1">
                <a:solidFill>
                  <a:srgbClr val="FF3300"/>
                </a:solidFill>
                <a:latin typeface="Lucida Grande"/>
                <a:ea typeface="Lucida Grande"/>
                <a:cs typeface="Lucida Grande"/>
              </a:rPr>
              <a:t>s</a:t>
            </a:r>
            <a:r>
              <a:rPr lang="en-US" sz="1800" dirty="0">
                <a:solidFill>
                  <a:srgbClr val="FF3300"/>
                </a:solidFill>
                <a:latin typeface="Lucida Grande"/>
                <a:ea typeface="Lucida Grande"/>
                <a:cs typeface="Lucida Grande"/>
              </a:rPr>
              <a:t> </a:t>
            </a:r>
            <a:r>
              <a:rPr lang="en-US" sz="1800" dirty="0">
                <a:solidFill>
                  <a:srgbClr val="FF3300"/>
                </a:solidFill>
                <a:latin typeface="+mn-lt"/>
                <a:ea typeface="Lucida Grande"/>
                <a:cs typeface=""/>
              </a:rPr>
              <a:t>changes during</a:t>
            </a:r>
            <a:r>
              <a:rPr lang="en-US" sz="1800" dirty="0">
                <a:solidFill>
                  <a:srgbClr val="FF3300"/>
                </a:solidFill>
                <a:latin typeface="+mn-lt"/>
                <a:cs typeface=""/>
              </a:rPr>
              <a:t> </a:t>
            </a:r>
            <a:r>
              <a:rPr lang="en-US" sz="1800" dirty="0">
                <a:solidFill>
                  <a:srgbClr val="FF3300"/>
                </a:solidFill>
              </a:rPr>
              <a:t>energy ramping </a:t>
            </a:r>
            <a:endParaRPr lang="fr-FR" sz="1800" dirty="0">
              <a:solidFill>
                <a:srgbClr val="FF3300"/>
              </a:solidFill>
            </a:endParaRPr>
          </a:p>
        </p:txBody>
      </p:sp>
      <p:sp>
        <p:nvSpPr>
          <p:cNvPr id="10" name="Rectangle 16"/>
          <p:cNvSpPr>
            <a:spLocks noChangeArrowheads="1"/>
          </p:cNvSpPr>
          <p:nvPr/>
        </p:nvSpPr>
        <p:spPr bwMode="auto">
          <a:xfrm>
            <a:off x="5060950" y="3501008"/>
            <a:ext cx="3544888" cy="1046163"/>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graphicFrame>
        <p:nvGraphicFramePr>
          <p:cNvPr id="11" name="Object 5"/>
          <p:cNvGraphicFramePr>
            <a:graphicFrameLocks noChangeAspect="1"/>
          </p:cNvGraphicFramePr>
          <p:nvPr/>
        </p:nvGraphicFramePr>
        <p:xfrm>
          <a:off x="1549400" y="3539108"/>
          <a:ext cx="2527300" cy="968375"/>
        </p:xfrm>
        <a:graphic>
          <a:graphicData uri="http://schemas.openxmlformats.org/presentationml/2006/ole">
            <mc:AlternateContent xmlns:mc="http://schemas.openxmlformats.org/markup-compatibility/2006">
              <mc:Choice xmlns:v="urn:schemas-microsoft-com:vml" Requires="v">
                <p:oleObj name="Equation" r:id="rId8" imgW="1231560" imgH="469800" progId="Equation.3">
                  <p:embed/>
                </p:oleObj>
              </mc:Choice>
              <mc:Fallback>
                <p:oleObj name="Equation" r:id="rId8" imgW="1231560" imgH="469800" progId="Equation.3">
                  <p:embed/>
                  <p:pic>
                    <p:nvPicPr>
                      <p:cNvPr id="11"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9400" y="3539108"/>
                        <a:ext cx="2527300" cy="9683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2" name="Object 6"/>
          <p:cNvGraphicFramePr>
            <a:graphicFrameLocks noChangeAspect="1"/>
          </p:cNvGraphicFramePr>
          <p:nvPr/>
        </p:nvGraphicFramePr>
        <p:xfrm>
          <a:off x="5253038" y="3501008"/>
          <a:ext cx="3178175" cy="1046163"/>
        </p:xfrm>
        <a:graphic>
          <a:graphicData uri="http://schemas.openxmlformats.org/presentationml/2006/ole">
            <mc:AlternateContent xmlns:mc="http://schemas.openxmlformats.org/markup-compatibility/2006">
              <mc:Choice xmlns:v="urn:schemas-microsoft-com:vml" Requires="v">
                <p:oleObj name="Equation" r:id="rId10" imgW="1549080" imgH="507960" progId="Equation.3">
                  <p:embed/>
                </p:oleObj>
              </mc:Choice>
              <mc:Fallback>
                <p:oleObj name="Equation" r:id="rId10" imgW="1549080" imgH="507960" progId="Equation.3">
                  <p:embed/>
                  <p:pic>
                    <p:nvPicPr>
                      <p:cNvPr id="12"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3038" y="3501008"/>
                        <a:ext cx="3178175" cy="10461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13" name="Group 21"/>
          <p:cNvGrpSpPr>
            <a:grpSpLocks/>
          </p:cNvGrpSpPr>
          <p:nvPr/>
        </p:nvGrpSpPr>
        <p:grpSpPr bwMode="auto">
          <a:xfrm>
            <a:off x="4365625" y="3850630"/>
            <a:ext cx="442913" cy="298450"/>
            <a:chOff x="3943" y="3724"/>
            <a:chExt cx="279" cy="188"/>
          </a:xfrm>
        </p:grpSpPr>
        <p:sp>
          <p:nvSpPr>
            <p:cNvPr id="14" name="Freeform 22"/>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15" name="Freeform 23"/>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
        <p:nvSpPr>
          <p:cNvPr id="17"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Synchrotron – Energy ramping</a:t>
            </a:r>
            <a:endParaRPr lang="fr-FR" dirty="0"/>
          </a:p>
        </p:txBody>
      </p:sp>
      <p:sp>
        <p:nvSpPr>
          <p:cNvPr id="16" name="Rectangle 32">
            <a:extLst>
              <a:ext uri="{FF2B5EF4-FFF2-40B4-BE49-F238E27FC236}">
                <a16:creationId xmlns:a16="http://schemas.microsoft.com/office/drawing/2014/main" id="{718677DA-A1BD-8C4D-A94F-B450F87DD0C5}"/>
              </a:ext>
            </a:extLst>
          </p:cNvPr>
          <p:cNvSpPr>
            <a:spLocks noChangeArrowheads="1"/>
          </p:cNvSpPr>
          <p:nvPr/>
        </p:nvSpPr>
        <p:spPr bwMode="auto">
          <a:xfrm>
            <a:off x="1907704" y="1772816"/>
            <a:ext cx="797013" cy="307777"/>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rPr>
              <a:t>r  </a:t>
            </a:r>
            <a:r>
              <a:rPr lang="en-US" sz="1400" dirty="0">
                <a:latin typeface="Times New Roman" panose="02020603050405020304" pitchFamily="18" charset="0"/>
                <a:cs typeface="Times New Roman" panose="02020603050405020304" pitchFamily="18" charset="0"/>
              </a:rPr>
              <a:t>const.</a:t>
            </a:r>
            <a:endParaRPr sz="1400" noProof="1">
              <a:latin typeface="Symbol" pitchFamily="-110" charset="2"/>
            </a:endParaRPr>
          </a:p>
        </p:txBody>
      </p:sp>
      <p:grpSp>
        <p:nvGrpSpPr>
          <p:cNvPr id="18" name="Group 54">
            <a:extLst>
              <a:ext uri="{FF2B5EF4-FFF2-40B4-BE49-F238E27FC236}">
                <a16:creationId xmlns:a16="http://schemas.microsoft.com/office/drawing/2014/main" id="{09F51C78-A53B-574D-A445-0567161FD4C6}"/>
              </a:ext>
            </a:extLst>
          </p:cNvPr>
          <p:cNvGrpSpPr>
            <a:grpSpLocks/>
          </p:cNvGrpSpPr>
          <p:nvPr/>
        </p:nvGrpSpPr>
        <p:grpSpPr bwMode="auto">
          <a:xfrm>
            <a:off x="5436096" y="4609887"/>
            <a:ext cx="3240360" cy="1987465"/>
            <a:chOff x="2292" y="1118"/>
            <a:chExt cx="2083" cy="1720"/>
          </a:xfrm>
        </p:grpSpPr>
        <p:sp>
          <p:nvSpPr>
            <p:cNvPr id="19" name="Line 3">
              <a:extLst>
                <a:ext uri="{FF2B5EF4-FFF2-40B4-BE49-F238E27FC236}">
                  <a16:creationId xmlns:a16="http://schemas.microsoft.com/office/drawing/2014/main" id="{36C5933F-36A1-F348-803B-446B0A082E4C}"/>
                </a:ext>
              </a:extLst>
            </p:cNvPr>
            <p:cNvSpPr>
              <a:spLocks noChangeShapeType="1"/>
            </p:cNvSpPr>
            <p:nvPr/>
          </p:nvSpPr>
          <p:spPr bwMode="auto">
            <a:xfrm>
              <a:off x="2872" y="111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20" name="Group 4">
              <a:extLst>
                <a:ext uri="{FF2B5EF4-FFF2-40B4-BE49-F238E27FC236}">
                  <a16:creationId xmlns:a16="http://schemas.microsoft.com/office/drawing/2014/main" id="{8099CAA7-EB66-2540-B22F-AAEE2CCC87AC}"/>
                </a:ext>
              </a:extLst>
            </p:cNvPr>
            <p:cNvGrpSpPr>
              <a:grpSpLocks/>
            </p:cNvGrpSpPr>
            <p:nvPr/>
          </p:nvGrpSpPr>
          <p:grpSpPr bwMode="auto">
            <a:xfrm>
              <a:off x="2292" y="1461"/>
              <a:ext cx="1692" cy="1182"/>
              <a:chOff x="882" y="2259"/>
              <a:chExt cx="1350" cy="1137"/>
            </a:xfrm>
          </p:grpSpPr>
          <p:grpSp>
            <p:nvGrpSpPr>
              <p:cNvPr id="29" name="Group 5">
                <a:extLst>
                  <a:ext uri="{FF2B5EF4-FFF2-40B4-BE49-F238E27FC236}">
                    <a16:creationId xmlns:a16="http://schemas.microsoft.com/office/drawing/2014/main" id="{FBD27BBB-5A8F-AB41-821F-ACC4F204B600}"/>
                  </a:ext>
                </a:extLst>
              </p:cNvPr>
              <p:cNvGrpSpPr>
                <a:grpSpLocks/>
              </p:cNvGrpSpPr>
              <p:nvPr/>
            </p:nvGrpSpPr>
            <p:grpSpPr bwMode="auto">
              <a:xfrm>
                <a:off x="1341" y="2259"/>
                <a:ext cx="891" cy="569"/>
                <a:chOff x="1392" y="2256"/>
                <a:chExt cx="891" cy="569"/>
              </a:xfrm>
            </p:grpSpPr>
            <p:sp>
              <p:nvSpPr>
                <p:cNvPr id="31" name="Freeform 6">
                  <a:extLst>
                    <a:ext uri="{FF2B5EF4-FFF2-40B4-BE49-F238E27FC236}">
                      <a16:creationId xmlns:a16="http://schemas.microsoft.com/office/drawing/2014/main" id="{871B2BAB-6F15-5646-A753-959B6D0ABE82}"/>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32" name="Freeform 7">
                  <a:extLst>
                    <a:ext uri="{FF2B5EF4-FFF2-40B4-BE49-F238E27FC236}">
                      <a16:creationId xmlns:a16="http://schemas.microsoft.com/office/drawing/2014/main" id="{12938B95-3319-B44F-AA3E-234EBCAF5463}"/>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sp>
            <p:nvSpPr>
              <p:cNvPr id="30" name="Freeform 10">
                <a:extLst>
                  <a:ext uri="{FF2B5EF4-FFF2-40B4-BE49-F238E27FC236}">
                    <a16:creationId xmlns:a16="http://schemas.microsoft.com/office/drawing/2014/main" id="{E156B766-3A9F-4143-8691-04DB1AA2C8A3}"/>
                  </a:ext>
                </a:extLst>
              </p:cNvPr>
              <p:cNvSpPr>
                <a:spLocks/>
              </p:cNvSpPr>
              <p:nvPr/>
            </p:nvSpPr>
            <p:spPr bwMode="auto">
              <a:xfrm flipH="1">
                <a:off x="882" y="2827"/>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sp>
          <p:nvSpPr>
            <p:cNvPr id="21" name="Line 11">
              <a:extLst>
                <a:ext uri="{FF2B5EF4-FFF2-40B4-BE49-F238E27FC236}">
                  <a16:creationId xmlns:a16="http://schemas.microsoft.com/office/drawing/2014/main" id="{CF1D1822-3D53-CC4C-B34E-D78FA95CABD9}"/>
                </a:ext>
              </a:extLst>
            </p:cNvPr>
            <p:cNvSpPr>
              <a:spLocks noChangeShapeType="1"/>
            </p:cNvSpPr>
            <p:nvPr/>
          </p:nvSpPr>
          <p:spPr bwMode="auto">
            <a:xfrm>
              <a:off x="2292" y="2051"/>
              <a:ext cx="2083"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22" name="Line 14">
              <a:extLst>
                <a:ext uri="{FF2B5EF4-FFF2-40B4-BE49-F238E27FC236}">
                  <a16:creationId xmlns:a16="http://schemas.microsoft.com/office/drawing/2014/main" id="{4085B7A6-EE87-5F47-8066-BEE10347B2D7}"/>
                </a:ext>
              </a:extLst>
            </p:cNvPr>
            <p:cNvSpPr>
              <a:spLocks noChangeShapeType="1"/>
            </p:cNvSpPr>
            <p:nvPr/>
          </p:nvSpPr>
          <p:spPr bwMode="auto">
            <a:xfrm>
              <a:off x="3183" y="1591"/>
              <a:ext cx="0" cy="45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3" name="Rectangle 15">
              <a:extLst>
                <a:ext uri="{FF2B5EF4-FFF2-40B4-BE49-F238E27FC236}">
                  <a16:creationId xmlns:a16="http://schemas.microsoft.com/office/drawing/2014/main" id="{47835ACD-3CD5-4447-8BBA-1426BEC9CA78}"/>
                </a:ext>
              </a:extLst>
            </p:cNvPr>
            <p:cNvSpPr>
              <a:spLocks noChangeArrowheads="1"/>
            </p:cNvSpPr>
            <p:nvPr/>
          </p:nvSpPr>
          <p:spPr bwMode="auto">
            <a:xfrm>
              <a:off x="3116" y="2068"/>
              <a:ext cx="249" cy="233"/>
            </a:xfrm>
            <a:prstGeom prst="rect">
              <a:avLst/>
            </a:prstGeom>
            <a:noFill/>
            <a:ln w="9525">
              <a:noFill/>
              <a:miter lim="800000"/>
              <a:headEnd/>
              <a:tailEnd/>
            </a:ln>
          </p:spPr>
          <p:txBody>
            <a:bodyPr wrap="none">
              <a:prstTxWarp prst="textNoShape">
                <a:avLst/>
              </a:prstTxWarp>
              <a:spAutoFit/>
            </a:bodyPr>
            <a:lstStyle/>
            <a:p>
              <a:r>
                <a:rPr lang="en-US" sz="1800" dirty="0">
                  <a:latin typeface="Symbol" pitchFamily="-110" charset="2"/>
                </a:rPr>
                <a:t>f</a:t>
              </a:r>
              <a:r>
                <a:rPr lang="en-US" sz="1800" baseline="-25000" dirty="0">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sp>
          <p:nvSpPr>
            <p:cNvPr id="24" name="Oval 16">
              <a:extLst>
                <a:ext uri="{FF2B5EF4-FFF2-40B4-BE49-F238E27FC236}">
                  <a16:creationId xmlns:a16="http://schemas.microsoft.com/office/drawing/2014/main" id="{90C4C72D-9E0F-0F43-B03C-DA703F67EE69}"/>
                </a:ext>
              </a:extLst>
            </p:cNvPr>
            <p:cNvSpPr>
              <a:spLocks noChangeArrowheads="1"/>
            </p:cNvSpPr>
            <p:nvPr/>
          </p:nvSpPr>
          <p:spPr bwMode="auto">
            <a:xfrm>
              <a:off x="2833" y="2014"/>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25" name="Oval 17">
              <a:extLst>
                <a:ext uri="{FF2B5EF4-FFF2-40B4-BE49-F238E27FC236}">
                  <a16:creationId xmlns:a16="http://schemas.microsoft.com/office/drawing/2014/main" id="{AB029F41-ACC1-FD46-98C3-EA71497A7892}"/>
                </a:ext>
              </a:extLst>
            </p:cNvPr>
            <p:cNvSpPr>
              <a:spLocks noChangeArrowheads="1"/>
            </p:cNvSpPr>
            <p:nvPr/>
          </p:nvSpPr>
          <p:spPr bwMode="auto">
            <a:xfrm>
              <a:off x="3144" y="1514"/>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26" name="Object 2">
              <a:extLst>
                <a:ext uri="{FF2B5EF4-FFF2-40B4-BE49-F238E27FC236}">
                  <a16:creationId xmlns:a16="http://schemas.microsoft.com/office/drawing/2014/main" id="{BDBD7663-3549-8A49-B56D-977958DBF3B7}"/>
                </a:ext>
              </a:extLst>
            </p:cNvPr>
            <p:cNvGraphicFramePr>
              <a:graphicFrameLocks noChangeAspect="1"/>
            </p:cNvGraphicFramePr>
            <p:nvPr/>
          </p:nvGraphicFramePr>
          <p:xfrm>
            <a:off x="2503" y="1118"/>
            <a:ext cx="270" cy="343"/>
          </p:xfrm>
          <a:graphic>
            <a:graphicData uri="http://schemas.openxmlformats.org/presentationml/2006/ole">
              <mc:AlternateContent xmlns:mc="http://schemas.openxmlformats.org/markup-compatibility/2006">
                <mc:Choice xmlns:v="urn:schemas-microsoft-com:vml" Requires="v">
                  <p:oleObj name="Equation" r:id="rId12" imgW="241200" imgH="215640" progId="Equation.3">
                    <p:embed/>
                  </p:oleObj>
                </mc:Choice>
                <mc:Fallback>
                  <p:oleObj name="Equation" r:id="rId12" imgW="241200" imgH="215640" progId="Equation.3">
                    <p:embed/>
                    <p:pic>
                      <p:nvPicPr>
                        <p:cNvPr id="26" name="Object 2">
                          <a:extLst>
                            <a:ext uri="{FF2B5EF4-FFF2-40B4-BE49-F238E27FC236}">
                              <a16:creationId xmlns:a16="http://schemas.microsoft.com/office/drawing/2014/main" id="{BDBD7663-3549-8A49-B56D-977958DBF3B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3" y="1118"/>
                          <a:ext cx="270" cy="34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7" name="Object 3">
              <a:extLst>
                <a:ext uri="{FF2B5EF4-FFF2-40B4-BE49-F238E27FC236}">
                  <a16:creationId xmlns:a16="http://schemas.microsoft.com/office/drawing/2014/main" id="{68BEA60A-F94D-C943-A3C4-9709BBB4DCCB}"/>
                </a:ext>
              </a:extLst>
            </p:cNvPr>
            <p:cNvGraphicFramePr>
              <a:graphicFrameLocks noChangeAspect="1"/>
            </p:cNvGraphicFramePr>
            <p:nvPr/>
          </p:nvGraphicFramePr>
          <p:xfrm>
            <a:off x="3723" y="2108"/>
            <a:ext cx="652" cy="403"/>
          </p:xfrm>
          <a:graphic>
            <a:graphicData uri="http://schemas.openxmlformats.org/presentationml/2006/ole">
              <mc:AlternateContent xmlns:mc="http://schemas.openxmlformats.org/markup-compatibility/2006">
                <mc:Choice xmlns:v="urn:schemas-microsoft-com:vml" Requires="v">
                  <p:oleObj name="Equation" r:id="rId14" imgW="583920" imgH="215640" progId="Equation.3">
                    <p:embed/>
                  </p:oleObj>
                </mc:Choice>
                <mc:Fallback>
                  <p:oleObj name="Equation" r:id="rId14" imgW="583920" imgH="215640" progId="Equation.3">
                    <p:embed/>
                    <p:pic>
                      <p:nvPicPr>
                        <p:cNvPr id="27" name="Object 3">
                          <a:extLst>
                            <a:ext uri="{FF2B5EF4-FFF2-40B4-BE49-F238E27FC236}">
                              <a16:creationId xmlns:a16="http://schemas.microsoft.com/office/drawing/2014/main" id="{68BEA60A-F94D-C943-A3C4-9709BBB4DCC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23" y="2108"/>
                          <a:ext cx="652" cy="40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8" name="Line 21">
              <a:extLst>
                <a:ext uri="{FF2B5EF4-FFF2-40B4-BE49-F238E27FC236}">
                  <a16:creationId xmlns:a16="http://schemas.microsoft.com/office/drawing/2014/main" id="{C00182DF-B56F-CE40-8F7C-EAA3BE6A014F}"/>
                </a:ext>
              </a:extLst>
            </p:cNvPr>
            <p:cNvSpPr>
              <a:spLocks noChangeShapeType="1"/>
            </p:cNvSpPr>
            <p:nvPr/>
          </p:nvSpPr>
          <p:spPr bwMode="auto">
            <a:xfrm flipH="1">
              <a:off x="3013" y="1666"/>
              <a:ext cx="131" cy="214"/>
            </a:xfrm>
            <a:prstGeom prst="line">
              <a:avLst/>
            </a:prstGeom>
            <a:noFill/>
            <a:ln w="9525">
              <a:solidFill>
                <a:schemeClr val="tx1"/>
              </a:solidFill>
              <a:round/>
              <a:headEnd type="stealth"/>
              <a:tailEnd type="stealth" w="med" len="med"/>
            </a:ln>
          </p:spPr>
          <p:txBody>
            <a:bodyPr>
              <a:prstTxWarp prst="textNoShape">
                <a:avLst/>
              </a:prstTxWarp>
            </a:bodyPr>
            <a:lstStyle/>
            <a:p>
              <a:endParaRPr lang="en-US"/>
            </a:p>
          </p:txBody>
        </p:sp>
      </p:grpSp>
    </p:spTree>
    <p:extLst>
      <p:ext uri="{BB962C8B-B14F-4D97-AF65-F5344CB8AC3E}">
        <p14:creationId xmlns:p14="http://schemas.microsoft.com/office/powerpoint/2010/main" val="82755949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1691680" y="4005064"/>
            <a:ext cx="5040560" cy="1080120"/>
          </a:xfrm>
          <a:prstGeom prst="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sp>
        <p:nvSpPr>
          <p:cNvPr id="29703" name="Text Box 3"/>
          <p:cNvSpPr txBox="1">
            <a:spLocks noChangeArrowheads="1"/>
          </p:cNvSpPr>
          <p:nvPr/>
        </p:nvSpPr>
        <p:spPr bwMode="auto">
          <a:xfrm>
            <a:off x="273050" y="980728"/>
            <a:ext cx="5019030" cy="1001813"/>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800" dirty="0"/>
              <a:t>During the energy ramping, </a:t>
            </a:r>
            <a:r>
              <a:rPr lang="en-US" sz="1800" dirty="0">
                <a:solidFill>
                  <a:srgbClr val="FF0000"/>
                </a:solidFill>
              </a:rPr>
              <a:t>the RF frequency increases </a:t>
            </a:r>
            <a:r>
              <a:rPr lang="en-US" sz="1800" dirty="0"/>
              <a:t>to follow the increase of the revolution frequency :</a:t>
            </a:r>
            <a:endParaRPr lang="fr-FR" sz="1800" dirty="0"/>
          </a:p>
        </p:txBody>
      </p:sp>
      <p:sp>
        <p:nvSpPr>
          <p:cNvPr id="29704" name="Text Box 5"/>
          <p:cNvSpPr txBox="1">
            <a:spLocks noChangeArrowheads="1"/>
          </p:cNvSpPr>
          <p:nvPr/>
        </p:nvSpPr>
        <p:spPr bwMode="auto">
          <a:xfrm>
            <a:off x="323528" y="3195037"/>
            <a:ext cx="8043366" cy="738664"/>
          </a:xfrm>
          <a:prstGeom prst="rect">
            <a:avLst/>
          </a:prstGeom>
          <a:noFill/>
          <a:ln w="9525">
            <a:noFill/>
            <a:miter lim="800000"/>
            <a:headEnd/>
            <a:tailEnd/>
          </a:ln>
        </p:spPr>
        <p:txBody>
          <a:bodyPr wrap="square">
            <a:prstTxWarp prst="textNoShape">
              <a:avLst/>
            </a:prstTxWarp>
            <a:spAutoFit/>
          </a:bodyPr>
          <a:lstStyle/>
          <a:p>
            <a:r>
              <a:rPr lang="en-US" sz="1800" dirty="0">
                <a:solidFill>
                  <a:srgbClr val="FF3300"/>
                </a:solidFill>
              </a:rPr>
              <a:t>Since			       the RF frequency must follow the variation of the B field with the law</a:t>
            </a:r>
            <a:r>
              <a:rPr lang="fr-FR" sz="1600" dirty="0"/>
              <a:t> </a:t>
            </a:r>
            <a:r>
              <a:rPr lang="fr-FR" dirty="0">
                <a:latin typeface="Times New Roman" charset="0"/>
              </a:rPr>
              <a:t> </a:t>
            </a:r>
          </a:p>
        </p:txBody>
      </p:sp>
      <p:graphicFrame>
        <p:nvGraphicFramePr>
          <p:cNvPr id="29699" name="Object 3"/>
          <p:cNvGraphicFramePr>
            <a:graphicFrameLocks noChangeAspect="1"/>
          </p:cNvGraphicFramePr>
          <p:nvPr/>
        </p:nvGraphicFramePr>
        <p:xfrm>
          <a:off x="1092200" y="3140968"/>
          <a:ext cx="2455863" cy="482600"/>
        </p:xfrm>
        <a:graphic>
          <a:graphicData uri="http://schemas.openxmlformats.org/presentationml/2006/ole">
            <mc:AlternateContent xmlns:mc="http://schemas.openxmlformats.org/markup-compatibility/2006">
              <mc:Choice xmlns:v="urn:schemas-microsoft-com:vml" Requires="v">
                <p:oleObj name="Equation" r:id="rId2" imgW="1219200" imgH="241300" progId="Equation.3">
                  <p:embed/>
                </p:oleObj>
              </mc:Choice>
              <mc:Fallback>
                <p:oleObj name="Equation" r:id="rId2" imgW="1219200" imgH="241300" progId="Equation.3">
                  <p:embed/>
                  <p:pic>
                    <p:nvPicPr>
                      <p:cNvPr id="29699" name="Object 3"/>
                      <p:cNvPicPr>
                        <a:picLocks noChangeAspect="1" noChangeArrowheads="1"/>
                      </p:cNvPicPr>
                      <p:nvPr/>
                    </p:nvPicPr>
                    <p:blipFill>
                      <a:blip r:embed="rId3"/>
                      <a:srcRect/>
                      <a:stretch>
                        <a:fillRect/>
                      </a:stretch>
                    </p:blipFill>
                    <p:spPr bwMode="auto">
                      <a:xfrm>
                        <a:off x="1092200" y="3140968"/>
                        <a:ext cx="2455863" cy="482600"/>
                      </a:xfrm>
                      <a:prstGeom prst="rect">
                        <a:avLst/>
                      </a:prstGeom>
                      <a:noFill/>
                    </p:spPr>
                  </p:pic>
                </p:oleObj>
              </mc:Fallback>
            </mc:AlternateContent>
          </a:graphicData>
        </a:graphic>
      </p:graphicFrame>
      <p:sp>
        <p:nvSpPr>
          <p:cNvPr id="11" name="Text Box 5"/>
          <p:cNvSpPr txBox="1">
            <a:spLocks noChangeArrowheads="1"/>
          </p:cNvSpPr>
          <p:nvPr/>
        </p:nvSpPr>
        <p:spPr bwMode="auto">
          <a:xfrm>
            <a:off x="323528" y="2195572"/>
            <a:ext cx="8640960" cy="369332"/>
          </a:xfrm>
          <a:prstGeom prst="rect">
            <a:avLst/>
          </a:prstGeom>
          <a:noFill/>
          <a:ln w="9525">
            <a:noFill/>
            <a:miter lim="800000"/>
            <a:headEnd/>
            <a:tailEnd/>
          </a:ln>
        </p:spPr>
        <p:txBody>
          <a:bodyPr wrap="square">
            <a:prstTxWarp prst="textNoShape">
              <a:avLst/>
            </a:prstTxWarp>
            <a:spAutoFit/>
          </a:bodyPr>
          <a:lstStyle/>
          <a:p>
            <a:r>
              <a:rPr lang="en-US" sz="1800" dirty="0">
                <a:solidFill>
                  <a:srgbClr val="FF3300"/>
                </a:solidFill>
              </a:rPr>
              <a:t>Hence:					      </a:t>
            </a:r>
            <a:r>
              <a:rPr lang="fr-FR" sz="1600" dirty="0"/>
              <a:t>( </a:t>
            </a:r>
            <a:r>
              <a:rPr lang="fr-FR" sz="1600" dirty="0" err="1"/>
              <a:t>using</a:t>
            </a:r>
            <a:r>
              <a:rPr lang="fr-FR" sz="1600" dirty="0"/>
              <a:t>			)</a:t>
            </a:r>
            <a:endParaRPr lang="fr-FR" dirty="0">
              <a:latin typeface="Times New Roman" charset="0"/>
            </a:endParaRPr>
          </a:p>
        </p:txBody>
      </p:sp>
      <p:graphicFrame>
        <p:nvGraphicFramePr>
          <p:cNvPr id="13" name="Object 12"/>
          <p:cNvGraphicFramePr>
            <a:graphicFrameLocks noChangeAspect="1"/>
          </p:cNvGraphicFramePr>
          <p:nvPr/>
        </p:nvGraphicFramePr>
        <p:xfrm>
          <a:off x="1259632" y="2060848"/>
          <a:ext cx="3647950" cy="792088"/>
        </p:xfrm>
        <a:graphic>
          <a:graphicData uri="http://schemas.openxmlformats.org/presentationml/2006/ole">
            <mc:AlternateContent xmlns:mc="http://schemas.openxmlformats.org/markup-compatibility/2006">
              <mc:Choice xmlns:v="urn:schemas-microsoft-com:vml" Requires="v">
                <p:oleObj name="Equation" r:id="rId4" imgW="2044700" imgH="444500" progId="Equation.3">
                  <p:embed/>
                </p:oleObj>
              </mc:Choice>
              <mc:Fallback>
                <p:oleObj name="Equation" r:id="rId4" imgW="2044700" imgH="444500" progId="Equation.3">
                  <p:embed/>
                  <p:pic>
                    <p:nvPicPr>
                      <p:cNvPr id="13" name="Object 12"/>
                      <p:cNvPicPr/>
                      <p:nvPr/>
                    </p:nvPicPr>
                    <p:blipFill>
                      <a:blip r:embed="rId5"/>
                      <a:stretch>
                        <a:fillRect/>
                      </a:stretch>
                    </p:blipFill>
                    <p:spPr>
                      <a:xfrm>
                        <a:off x="1259632" y="2060848"/>
                        <a:ext cx="3647950" cy="792088"/>
                      </a:xfrm>
                      <a:prstGeom prst="rect">
                        <a:avLst/>
                      </a:prstGeom>
                    </p:spPr>
                  </p:pic>
                </p:oleObj>
              </mc:Fallback>
            </mc:AlternateContent>
          </a:graphicData>
        </a:graphic>
      </p:graphicFrame>
      <p:graphicFrame>
        <p:nvGraphicFramePr>
          <p:cNvPr id="4" name="Object 3"/>
          <p:cNvGraphicFramePr>
            <a:graphicFrameLocks noChangeAspect="1"/>
          </p:cNvGraphicFramePr>
          <p:nvPr/>
        </p:nvGraphicFramePr>
        <p:xfrm>
          <a:off x="6153794" y="2204864"/>
          <a:ext cx="2306638" cy="352425"/>
        </p:xfrm>
        <a:graphic>
          <a:graphicData uri="http://schemas.openxmlformats.org/presentationml/2006/ole">
            <mc:AlternateContent xmlns:mc="http://schemas.openxmlformats.org/markup-compatibility/2006">
              <mc:Choice xmlns:v="urn:schemas-microsoft-com:vml" Requires="v">
                <p:oleObj name="Equation" r:id="rId6" imgW="1498600" imgH="228600" progId="Equation.3">
                  <p:embed/>
                </p:oleObj>
              </mc:Choice>
              <mc:Fallback>
                <p:oleObj name="Equation" r:id="rId6" imgW="1498600" imgH="228600" progId="Equation.3">
                  <p:embed/>
                  <p:pic>
                    <p:nvPicPr>
                      <p:cNvPr id="4" name="Object 3"/>
                      <p:cNvPicPr/>
                      <p:nvPr/>
                    </p:nvPicPr>
                    <p:blipFill>
                      <a:blip r:embed="rId7"/>
                      <a:stretch>
                        <a:fillRect/>
                      </a:stretch>
                    </p:blipFill>
                    <p:spPr>
                      <a:xfrm>
                        <a:off x="6153794" y="2204864"/>
                        <a:ext cx="2306638" cy="352425"/>
                      </a:xfrm>
                      <a:prstGeom prst="rect">
                        <a:avLst/>
                      </a:prstGeom>
                    </p:spPr>
                  </p:pic>
                </p:oleObj>
              </mc:Fallback>
            </mc:AlternateContent>
          </a:graphicData>
        </a:graphic>
      </p:graphicFrame>
      <p:graphicFrame>
        <p:nvGraphicFramePr>
          <p:cNvPr id="15" name="Object 14"/>
          <p:cNvGraphicFramePr>
            <a:graphicFrameLocks noChangeAspect="1"/>
          </p:cNvGraphicFramePr>
          <p:nvPr/>
        </p:nvGraphicFramePr>
        <p:xfrm>
          <a:off x="1735852" y="4001765"/>
          <a:ext cx="4958210" cy="1083419"/>
        </p:xfrm>
        <a:graphic>
          <a:graphicData uri="http://schemas.openxmlformats.org/presentationml/2006/ole">
            <mc:AlternateContent xmlns:mc="http://schemas.openxmlformats.org/markup-compatibility/2006">
              <mc:Choice xmlns:v="urn:schemas-microsoft-com:vml" Requires="v">
                <p:oleObj name="Equation" r:id="rId8" imgW="2438400" imgH="533400" progId="Equation.3">
                  <p:embed/>
                </p:oleObj>
              </mc:Choice>
              <mc:Fallback>
                <p:oleObj name="Equation" r:id="rId8" imgW="2438400" imgH="533400" progId="Equation.3">
                  <p:embed/>
                  <p:pic>
                    <p:nvPicPr>
                      <p:cNvPr id="15" name="Object 14"/>
                      <p:cNvPicPr/>
                      <p:nvPr/>
                    </p:nvPicPr>
                    <p:blipFill>
                      <a:blip r:embed="rId9"/>
                      <a:stretch>
                        <a:fillRect/>
                      </a:stretch>
                    </p:blipFill>
                    <p:spPr>
                      <a:xfrm>
                        <a:off x="1735852" y="4001765"/>
                        <a:ext cx="4958210" cy="1083419"/>
                      </a:xfrm>
                      <a:prstGeom prst="rect">
                        <a:avLst/>
                      </a:prstGeom>
                    </p:spPr>
                  </p:pic>
                </p:oleObj>
              </mc:Fallback>
            </mc:AlternateContent>
          </a:graphicData>
        </a:graphic>
      </p:graphicFrame>
      <p:sp>
        <p:nvSpPr>
          <p:cNvPr id="17" name="Text Box 5"/>
          <p:cNvSpPr txBox="1">
            <a:spLocks noChangeArrowheads="1"/>
          </p:cNvSpPr>
          <p:nvPr/>
        </p:nvSpPr>
        <p:spPr bwMode="auto">
          <a:xfrm>
            <a:off x="395536" y="5445224"/>
            <a:ext cx="8043366" cy="378758"/>
          </a:xfrm>
          <a:prstGeom prst="rect">
            <a:avLst/>
          </a:prstGeom>
          <a:solidFill>
            <a:srgbClr val="FFFFCC"/>
          </a:solidFill>
          <a:ln w="9525">
            <a:solidFill>
              <a:schemeClr val="tx1"/>
            </a:solidFill>
            <a:miter lim="800000"/>
            <a:headEnd/>
            <a:tailEnd/>
          </a:ln>
        </p:spPr>
        <p:txBody>
          <a:bodyPr wrap="square">
            <a:prstTxWarp prst="textNoShape">
              <a:avLst/>
            </a:prstTxWarp>
            <a:spAutoFit/>
          </a:bodyPr>
          <a:lstStyle/>
          <a:p>
            <a:pPr algn="ctr">
              <a:lnSpc>
                <a:spcPct val="110000"/>
              </a:lnSpc>
            </a:pPr>
            <a:r>
              <a:rPr lang="en-US" sz="1800" b="1" dirty="0">
                <a:solidFill>
                  <a:srgbClr val="FF3300"/>
                </a:solidFill>
              </a:rPr>
              <a:t>RF frequency program </a:t>
            </a:r>
            <a:r>
              <a:rPr lang="en-US" sz="1800" b="1" dirty="0">
                <a:solidFill>
                  <a:schemeClr val="tx1">
                    <a:lumMod val="95000"/>
                    <a:lumOff val="5000"/>
                  </a:schemeClr>
                </a:solidFill>
              </a:rPr>
              <a:t>during acceleration </a:t>
            </a:r>
            <a:r>
              <a:rPr lang="en-US" sz="1800" b="1" dirty="0">
                <a:solidFill>
                  <a:srgbClr val="FF3300"/>
                </a:solidFill>
              </a:rPr>
              <a:t>determined by B-field !</a:t>
            </a:r>
          </a:p>
        </p:txBody>
      </p:sp>
      <p:sp>
        <p:nvSpPr>
          <p:cNvPr id="16"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Synchrotron – Frequency change</a:t>
            </a:r>
            <a:endParaRPr lang="fr-FR" dirty="0"/>
          </a:p>
        </p:txBody>
      </p:sp>
      <mc:AlternateContent xmlns:mc="http://schemas.openxmlformats.org/markup-compatibility/2006" xmlns:a14="http://schemas.microsoft.com/office/drawing/2010/main">
        <mc:Choice Requires="a14">
          <p:sp>
            <p:nvSpPr>
              <p:cNvPr id="3" name="TextBox 2"/>
              <p:cNvSpPr txBox="1"/>
              <p:nvPr/>
            </p:nvSpPr>
            <p:spPr>
              <a:xfrm>
                <a:off x="5580112" y="1052736"/>
                <a:ext cx="2779864" cy="6326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𝜔</m:t>
                      </m:r>
                      <m:r>
                        <a:rPr lang="en-US" b="0" i="1" smtClean="0">
                          <a:latin typeface="Cambria Math"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𝜔</m:t>
                              </m:r>
                            </m:e>
                            <m:sub>
                              <m:r>
                                <a:rPr lang="en-US" b="0" i="1" smtClean="0">
                                  <a:latin typeface="Cambria Math" charset="0"/>
                                  <a:ea typeface="Cambria Math" charset="0"/>
                                  <a:cs typeface="Cambria Math" charset="0"/>
                                </a:rPr>
                                <m:t>𝑅𝐹</m:t>
                              </m:r>
                            </m:sub>
                          </m:sSub>
                        </m:num>
                        <m:den>
                          <m:r>
                            <a:rPr lang="en-US" b="0" i="1" smtClean="0">
                              <a:latin typeface="Cambria Math" charset="0"/>
                              <a:ea typeface="Cambria Math" charset="0"/>
                              <a:cs typeface="Cambria Math" charset="0"/>
                            </a:rPr>
                            <m:t>h</m:t>
                          </m:r>
                        </m:den>
                      </m:f>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𝜔</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𝐵</m:t>
                      </m:r>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𝑅</m:t>
                          </m:r>
                        </m:e>
                        <m:sub>
                          <m:r>
                            <a:rPr lang="en-US" b="0" i="1" smtClean="0">
                              <a:latin typeface="Cambria Math" charset="0"/>
                              <a:ea typeface="Cambria Math" charset="0"/>
                              <a:cs typeface="Cambria Math" charset="0"/>
                            </a:rPr>
                            <m:t>𝑠</m:t>
                          </m:r>
                        </m:sub>
                      </m:sSub>
                      <m:r>
                        <a:rPr lang="en-US" b="0" i="1" smtClean="0">
                          <a:latin typeface="Cambria Math" charset="0"/>
                          <a:ea typeface="Cambria Math" charset="0"/>
                          <a:cs typeface="Cambria Math" charset="0"/>
                        </a:rPr>
                        <m:t>)</m:t>
                      </m:r>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5580112" y="1052736"/>
                <a:ext cx="2779864" cy="632609"/>
              </a:xfrm>
              <a:prstGeom prst="rect">
                <a:avLst/>
              </a:prstGeom>
              <a:blipFill rotWithShape="0">
                <a:blip r:embed="rId1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17757457"/>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49C2477-EF4A-0743-B672-E2EB7EA0E2AD}"/>
              </a:ext>
            </a:extLst>
          </p:cNvPr>
          <p:cNvPicPr>
            <a:picLocks noChangeAspect="1"/>
          </p:cNvPicPr>
          <p:nvPr/>
        </p:nvPicPr>
        <p:blipFill rotWithShape="1">
          <a:blip r:embed="rId2"/>
          <a:srcRect l="2082" t="12222" r="2082" b="8000"/>
          <a:stretch/>
        </p:blipFill>
        <p:spPr>
          <a:xfrm>
            <a:off x="199740" y="1628800"/>
            <a:ext cx="4300252" cy="4537920"/>
          </a:xfrm>
          <a:prstGeom prst="rect">
            <a:avLst/>
          </a:prstGeom>
        </p:spPr>
      </p:pic>
      <p:sp>
        <p:nvSpPr>
          <p:cNvPr id="29703" name="Text Box 3"/>
          <p:cNvSpPr txBox="1">
            <a:spLocks noChangeArrowheads="1"/>
          </p:cNvSpPr>
          <p:nvPr/>
        </p:nvSpPr>
        <p:spPr bwMode="auto">
          <a:xfrm>
            <a:off x="273050" y="980729"/>
            <a:ext cx="8475414" cy="378758"/>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800" dirty="0"/>
              <a:t>During the energy ramping, the </a:t>
            </a:r>
            <a:r>
              <a:rPr lang="en-US" sz="1800" dirty="0">
                <a:solidFill>
                  <a:srgbClr val="FF0000"/>
                </a:solidFill>
              </a:rPr>
              <a:t>B-field </a:t>
            </a:r>
            <a:r>
              <a:rPr lang="en-US" sz="1800" dirty="0"/>
              <a:t>and the </a:t>
            </a:r>
            <a:r>
              <a:rPr lang="en-US" sz="1800" dirty="0">
                <a:solidFill>
                  <a:srgbClr val="FF0000"/>
                </a:solidFill>
              </a:rPr>
              <a:t>revolution frequency </a:t>
            </a:r>
            <a:r>
              <a:rPr lang="en-US" sz="1800" dirty="0"/>
              <a:t>increase </a:t>
            </a:r>
            <a:endParaRPr lang="fr-FR" sz="1800" dirty="0"/>
          </a:p>
        </p:txBody>
      </p:sp>
      <p:sp>
        <p:nvSpPr>
          <p:cNvPr id="16"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Example: PS - Field / Frequency change</a:t>
            </a:r>
            <a:endParaRPr lang="fr-FR" dirty="0"/>
          </a:p>
        </p:txBody>
      </p:sp>
      <p:pic>
        <p:nvPicPr>
          <p:cNvPr id="10" name="Picture 9">
            <a:extLst>
              <a:ext uri="{FF2B5EF4-FFF2-40B4-BE49-F238E27FC236}">
                <a16:creationId xmlns:a16="http://schemas.microsoft.com/office/drawing/2014/main" id="{27C28402-B938-904B-8344-539CF365589C}"/>
              </a:ext>
            </a:extLst>
          </p:cNvPr>
          <p:cNvPicPr>
            <a:picLocks noChangeAspect="1"/>
          </p:cNvPicPr>
          <p:nvPr/>
        </p:nvPicPr>
        <p:blipFill rotWithShape="1">
          <a:blip r:embed="rId3"/>
          <a:srcRect l="2082" t="12222" r="2082" b="7980"/>
          <a:stretch/>
        </p:blipFill>
        <p:spPr>
          <a:xfrm>
            <a:off x="4644008" y="1628800"/>
            <a:ext cx="4299138" cy="4537919"/>
          </a:xfrm>
          <a:prstGeom prst="rect">
            <a:avLst/>
          </a:prstGeom>
        </p:spPr>
      </p:pic>
      <p:sp>
        <p:nvSpPr>
          <p:cNvPr id="20" name="Line 60">
            <a:extLst>
              <a:ext uri="{FF2B5EF4-FFF2-40B4-BE49-F238E27FC236}">
                <a16:creationId xmlns:a16="http://schemas.microsoft.com/office/drawing/2014/main" id="{AA88214B-3D1A-5743-8670-2C5D8F0A36AE}"/>
              </a:ext>
            </a:extLst>
          </p:cNvPr>
          <p:cNvSpPr>
            <a:spLocks noChangeShapeType="1"/>
          </p:cNvSpPr>
          <p:nvPr/>
        </p:nvSpPr>
        <p:spPr bwMode="auto">
          <a:xfrm>
            <a:off x="2862193" y="6309321"/>
            <a:ext cx="581758" cy="0"/>
          </a:xfrm>
          <a:prstGeom prst="line">
            <a:avLst/>
          </a:prstGeom>
          <a:noFill/>
          <a:ln w="19050">
            <a:solidFill>
              <a:schemeClr val="bg2"/>
            </a:solidFill>
            <a:prstDash val="solid"/>
            <a:round/>
            <a:headEnd/>
            <a:tailEnd type="triangle" w="med" len="med"/>
          </a:ln>
        </p:spPr>
        <p:txBody>
          <a:bodyPr>
            <a:prstTxWarp prst="textNoShape">
              <a:avLst/>
            </a:prstTxWarp>
          </a:bodyPr>
          <a:lstStyle/>
          <a:p>
            <a:endParaRPr lang="en-US"/>
          </a:p>
        </p:txBody>
      </p:sp>
      <p:sp>
        <p:nvSpPr>
          <p:cNvPr id="12" name="TextBox 11">
            <a:extLst>
              <a:ext uri="{FF2B5EF4-FFF2-40B4-BE49-F238E27FC236}">
                <a16:creationId xmlns:a16="http://schemas.microsoft.com/office/drawing/2014/main" id="{B7806A0C-9E47-6B4B-8799-04BB3E43490A}"/>
              </a:ext>
            </a:extLst>
          </p:cNvPr>
          <p:cNvSpPr txBox="1"/>
          <p:nvPr/>
        </p:nvSpPr>
        <p:spPr>
          <a:xfrm>
            <a:off x="1691680" y="6125235"/>
            <a:ext cx="1170513" cy="400110"/>
          </a:xfrm>
          <a:prstGeom prst="rect">
            <a:avLst/>
          </a:prstGeom>
          <a:noFill/>
        </p:spPr>
        <p:txBody>
          <a:bodyPr wrap="none" rtlCol="0">
            <a:spAutoFit/>
          </a:bodyPr>
          <a:lstStyle/>
          <a:p>
            <a:r>
              <a:rPr lang="en-US" sz="2000" dirty="0">
                <a:latin typeface="Times" pitchFamily="2" charset="0"/>
              </a:rPr>
              <a:t>time (</a:t>
            </a:r>
            <a:r>
              <a:rPr lang="en-US" sz="2000" dirty="0" err="1">
                <a:latin typeface="Times" pitchFamily="2" charset="0"/>
              </a:rPr>
              <a:t>ms</a:t>
            </a:r>
            <a:r>
              <a:rPr lang="en-US" sz="2000" dirty="0">
                <a:latin typeface="Times" pitchFamily="2" charset="0"/>
              </a:rPr>
              <a:t>)</a:t>
            </a:r>
          </a:p>
        </p:txBody>
      </p:sp>
      <p:sp>
        <p:nvSpPr>
          <p:cNvPr id="14" name="Rectangle 13">
            <a:extLst>
              <a:ext uri="{FF2B5EF4-FFF2-40B4-BE49-F238E27FC236}">
                <a16:creationId xmlns:a16="http://schemas.microsoft.com/office/drawing/2014/main" id="{F3B04188-D265-F045-9FF7-4B473D7FA21B}"/>
              </a:ext>
            </a:extLst>
          </p:cNvPr>
          <p:cNvSpPr/>
          <p:nvPr/>
        </p:nvSpPr>
        <p:spPr>
          <a:xfrm>
            <a:off x="611560" y="1988840"/>
            <a:ext cx="1184940" cy="461665"/>
          </a:xfrm>
          <a:prstGeom prst="rect">
            <a:avLst/>
          </a:prstGeom>
        </p:spPr>
        <p:txBody>
          <a:bodyPr wrap="none">
            <a:spAutoFit/>
          </a:bodyPr>
          <a:lstStyle/>
          <a:p>
            <a:r>
              <a:rPr lang="en-US" dirty="0">
                <a:solidFill>
                  <a:srgbClr val="FF0000"/>
                </a:solidFill>
              </a:rPr>
              <a:t>B-field</a:t>
            </a:r>
            <a:endParaRPr lang="en-US" dirty="0"/>
          </a:p>
        </p:txBody>
      </p:sp>
      <p:sp>
        <p:nvSpPr>
          <p:cNvPr id="19" name="Rectangle 18">
            <a:extLst>
              <a:ext uri="{FF2B5EF4-FFF2-40B4-BE49-F238E27FC236}">
                <a16:creationId xmlns:a16="http://schemas.microsoft.com/office/drawing/2014/main" id="{64055391-4131-954D-91CC-E6A764A310BE}"/>
              </a:ext>
            </a:extLst>
          </p:cNvPr>
          <p:cNvSpPr/>
          <p:nvPr/>
        </p:nvSpPr>
        <p:spPr>
          <a:xfrm>
            <a:off x="5511680" y="5157192"/>
            <a:ext cx="3236784" cy="461665"/>
          </a:xfrm>
          <a:prstGeom prst="rect">
            <a:avLst/>
          </a:prstGeom>
        </p:spPr>
        <p:txBody>
          <a:bodyPr wrap="none">
            <a:spAutoFit/>
          </a:bodyPr>
          <a:lstStyle/>
          <a:p>
            <a:r>
              <a:rPr lang="en-US" dirty="0">
                <a:solidFill>
                  <a:srgbClr val="FF0000"/>
                </a:solidFill>
              </a:rPr>
              <a:t>revolution frequency </a:t>
            </a:r>
            <a:endParaRPr lang="en-US" dirty="0"/>
          </a:p>
        </p:txBody>
      </p:sp>
      <p:sp>
        <p:nvSpPr>
          <p:cNvPr id="24" name="Rectangle 23">
            <a:extLst>
              <a:ext uri="{FF2B5EF4-FFF2-40B4-BE49-F238E27FC236}">
                <a16:creationId xmlns:a16="http://schemas.microsoft.com/office/drawing/2014/main" id="{786990FB-7E7D-9046-8B57-A74907FE652B}"/>
              </a:ext>
            </a:extLst>
          </p:cNvPr>
          <p:cNvSpPr/>
          <p:nvPr/>
        </p:nvSpPr>
        <p:spPr>
          <a:xfrm>
            <a:off x="5076056" y="1949931"/>
            <a:ext cx="1178528" cy="830997"/>
          </a:xfrm>
          <a:prstGeom prst="rect">
            <a:avLst/>
          </a:prstGeom>
        </p:spPr>
        <p:txBody>
          <a:bodyPr wrap="none">
            <a:spAutoFit/>
          </a:bodyPr>
          <a:lstStyle/>
          <a:p>
            <a:r>
              <a:rPr lang="en-US" dirty="0">
                <a:solidFill>
                  <a:srgbClr val="FF0000"/>
                </a:solidFill>
              </a:rPr>
              <a:t>kinetic</a:t>
            </a:r>
          </a:p>
          <a:p>
            <a:r>
              <a:rPr lang="en-US" dirty="0">
                <a:solidFill>
                  <a:srgbClr val="FF0000"/>
                </a:solidFill>
              </a:rPr>
              <a:t>energy</a:t>
            </a:r>
            <a:endParaRPr lang="en-US" dirty="0"/>
          </a:p>
        </p:txBody>
      </p:sp>
      <p:sp>
        <p:nvSpPr>
          <p:cNvPr id="25" name="Line 60">
            <a:extLst>
              <a:ext uri="{FF2B5EF4-FFF2-40B4-BE49-F238E27FC236}">
                <a16:creationId xmlns:a16="http://schemas.microsoft.com/office/drawing/2014/main" id="{B4BC56D5-EFCD-0947-9EC8-593D6AD27C61}"/>
              </a:ext>
            </a:extLst>
          </p:cNvPr>
          <p:cNvSpPr>
            <a:spLocks noChangeShapeType="1"/>
          </p:cNvSpPr>
          <p:nvPr/>
        </p:nvSpPr>
        <p:spPr bwMode="auto">
          <a:xfrm>
            <a:off x="7590642" y="6350805"/>
            <a:ext cx="581758" cy="0"/>
          </a:xfrm>
          <a:prstGeom prst="line">
            <a:avLst/>
          </a:prstGeom>
          <a:noFill/>
          <a:ln w="19050">
            <a:solidFill>
              <a:schemeClr val="bg2"/>
            </a:solidFill>
            <a:prstDash val="solid"/>
            <a:round/>
            <a:headEnd/>
            <a:tailEnd type="triangle" w="med" len="med"/>
          </a:ln>
        </p:spPr>
        <p:txBody>
          <a:bodyPr>
            <a:prstTxWarp prst="textNoShape">
              <a:avLst/>
            </a:prstTxWarp>
          </a:bodyPr>
          <a:lstStyle/>
          <a:p>
            <a:endParaRPr lang="en-US"/>
          </a:p>
        </p:txBody>
      </p:sp>
      <p:sp>
        <p:nvSpPr>
          <p:cNvPr id="26" name="TextBox 25">
            <a:extLst>
              <a:ext uri="{FF2B5EF4-FFF2-40B4-BE49-F238E27FC236}">
                <a16:creationId xmlns:a16="http://schemas.microsoft.com/office/drawing/2014/main" id="{87A9FC7C-000D-CD4F-BA32-4CF7695D15B2}"/>
              </a:ext>
            </a:extLst>
          </p:cNvPr>
          <p:cNvSpPr txBox="1"/>
          <p:nvPr/>
        </p:nvSpPr>
        <p:spPr>
          <a:xfrm>
            <a:off x="6420129" y="6166719"/>
            <a:ext cx="1170513" cy="400110"/>
          </a:xfrm>
          <a:prstGeom prst="rect">
            <a:avLst/>
          </a:prstGeom>
          <a:noFill/>
        </p:spPr>
        <p:txBody>
          <a:bodyPr wrap="none" rtlCol="0">
            <a:spAutoFit/>
          </a:bodyPr>
          <a:lstStyle/>
          <a:p>
            <a:r>
              <a:rPr lang="en-US" sz="2000" dirty="0">
                <a:latin typeface="Times" pitchFamily="2" charset="0"/>
              </a:rPr>
              <a:t>time (</a:t>
            </a:r>
            <a:r>
              <a:rPr lang="en-US" sz="2000" dirty="0" err="1">
                <a:latin typeface="Times" pitchFamily="2" charset="0"/>
              </a:rPr>
              <a:t>ms</a:t>
            </a:r>
            <a:r>
              <a:rPr lang="en-US" sz="2000" dirty="0">
                <a:latin typeface="Times" pitchFamily="2" charset="0"/>
              </a:rPr>
              <a:t>)</a:t>
            </a:r>
          </a:p>
        </p:txBody>
      </p:sp>
      <p:sp>
        <p:nvSpPr>
          <p:cNvPr id="27" name="Rectangle 26">
            <a:extLst>
              <a:ext uri="{FF2B5EF4-FFF2-40B4-BE49-F238E27FC236}">
                <a16:creationId xmlns:a16="http://schemas.microsoft.com/office/drawing/2014/main" id="{234F5408-7B14-BB4C-8A4D-E4BCA67E885E}"/>
              </a:ext>
            </a:extLst>
          </p:cNvPr>
          <p:cNvSpPr/>
          <p:nvPr/>
        </p:nvSpPr>
        <p:spPr>
          <a:xfrm>
            <a:off x="611560" y="5271591"/>
            <a:ext cx="2263761" cy="461665"/>
          </a:xfrm>
          <a:prstGeom prst="rect">
            <a:avLst/>
          </a:prstGeom>
        </p:spPr>
        <p:txBody>
          <a:bodyPr wrap="none">
            <a:spAutoFit/>
          </a:bodyPr>
          <a:lstStyle/>
          <a:p>
            <a:r>
              <a:rPr lang="en-US" dirty="0">
                <a:solidFill>
                  <a:srgbClr val="FF0000"/>
                </a:solidFill>
              </a:rPr>
              <a:t>B-field change</a:t>
            </a:r>
            <a:endParaRPr lang="en-US" dirty="0"/>
          </a:p>
        </p:txBody>
      </p:sp>
      <p:sp>
        <p:nvSpPr>
          <p:cNvPr id="28" name="Rectangle 27">
            <a:extLst>
              <a:ext uri="{FF2B5EF4-FFF2-40B4-BE49-F238E27FC236}">
                <a16:creationId xmlns:a16="http://schemas.microsoft.com/office/drawing/2014/main" id="{389A1011-47E6-2844-A91B-CFEBD50FD032}"/>
              </a:ext>
            </a:extLst>
          </p:cNvPr>
          <p:cNvSpPr/>
          <p:nvPr/>
        </p:nvSpPr>
        <p:spPr>
          <a:xfrm>
            <a:off x="2851481" y="4180573"/>
            <a:ext cx="1106393" cy="461665"/>
          </a:xfrm>
          <a:prstGeom prst="rect">
            <a:avLst/>
          </a:prstGeom>
        </p:spPr>
        <p:txBody>
          <a:bodyPr wrap="none">
            <a:spAutoFit/>
          </a:bodyPr>
          <a:lstStyle/>
          <a:p>
            <a:r>
              <a:rPr lang="en-US" dirty="0">
                <a:solidFill>
                  <a:srgbClr val="FF0000"/>
                </a:solidFill>
              </a:rPr>
              <a:t>‘B-dot’</a:t>
            </a:r>
            <a:endParaRPr lang="en-US" dirty="0"/>
          </a:p>
        </p:txBody>
      </p:sp>
    </p:spTree>
    <p:extLst>
      <p:ext uri="{BB962C8B-B14F-4D97-AF65-F5344CB8AC3E}">
        <p14:creationId xmlns:p14="http://schemas.microsoft.com/office/powerpoint/2010/main" val="255113730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C75BF9-B387-3845-9D05-84029913A289}"/>
              </a:ext>
            </a:extLst>
          </p:cNvPr>
          <p:cNvPicPr>
            <a:picLocks noChangeAspect="1"/>
          </p:cNvPicPr>
          <p:nvPr/>
        </p:nvPicPr>
        <p:blipFill>
          <a:blip r:embed="rId3"/>
          <a:stretch>
            <a:fillRect/>
          </a:stretch>
        </p:blipFill>
        <p:spPr>
          <a:xfrm>
            <a:off x="0" y="857250"/>
            <a:ext cx="9144000" cy="5143500"/>
          </a:xfrm>
          <a:prstGeom prst="rect">
            <a:avLst/>
          </a:prstGeom>
        </p:spPr>
      </p:pic>
      <p:sp>
        <p:nvSpPr>
          <p:cNvPr id="30726" name="Rectangle 2"/>
          <p:cNvSpPr>
            <a:spLocks noGrp="1" noChangeArrowheads="1"/>
          </p:cNvSpPr>
          <p:nvPr>
            <p:ph type="title"/>
          </p:nvPr>
        </p:nvSpPr>
        <p:spPr>
          <a:xfrm>
            <a:off x="1985020" y="162885"/>
            <a:ext cx="5173960" cy="533400"/>
          </a:xfrm>
          <a:ln>
            <a:solidFill>
              <a:schemeClr val="accent2"/>
            </a:solidFill>
          </a:ln>
        </p:spPr>
        <p:txBody>
          <a:bodyPr/>
          <a:lstStyle/>
          <a:p>
            <a:r>
              <a:rPr lang="en-US" dirty="0"/>
              <a:t>Overtaking in a Formula 1 Race</a:t>
            </a:r>
            <a:endParaRPr lang="fr-FR" dirty="0"/>
          </a:p>
        </p:txBody>
      </p:sp>
      <p:sp>
        <p:nvSpPr>
          <p:cNvPr id="4" name="Rectangle 3">
            <a:extLst>
              <a:ext uri="{FF2B5EF4-FFF2-40B4-BE49-F238E27FC236}">
                <a16:creationId xmlns:a16="http://schemas.microsoft.com/office/drawing/2014/main" id="{7D8B3AC2-F82E-4541-B825-EFA710281118}"/>
              </a:ext>
            </a:extLst>
          </p:cNvPr>
          <p:cNvSpPr/>
          <p:nvPr/>
        </p:nvSpPr>
        <p:spPr>
          <a:xfrm>
            <a:off x="7019858" y="5693186"/>
            <a:ext cx="2232662" cy="400110"/>
          </a:xfrm>
          <a:prstGeom prst="rect">
            <a:avLst/>
          </a:prstGeom>
        </p:spPr>
        <p:txBody>
          <a:bodyPr wrap="none">
            <a:spAutoFit/>
          </a:bodyPr>
          <a:lstStyle/>
          <a:p>
            <a:r>
              <a:rPr lang="en-US" sz="2000" dirty="0">
                <a:solidFill>
                  <a:schemeClr val="bg1"/>
                </a:solidFill>
                <a:latin typeface="Times" pitchFamily="2" charset="0"/>
              </a:rPr>
              <a:t>www.formula1.com</a:t>
            </a:r>
          </a:p>
        </p:txBody>
      </p:sp>
    </p:spTree>
    <p:extLst>
      <p:ext uri="{BB962C8B-B14F-4D97-AF65-F5344CB8AC3E}">
        <p14:creationId xmlns:p14="http://schemas.microsoft.com/office/powerpoint/2010/main" val="8380528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1985020" y="3105307"/>
            <a:ext cx="5173960" cy="533400"/>
          </a:xfrm>
          <a:ln>
            <a:solidFill>
              <a:schemeClr val="accent2"/>
            </a:solidFill>
          </a:ln>
        </p:spPr>
        <p:txBody>
          <a:bodyPr/>
          <a:lstStyle/>
          <a:p>
            <a:r>
              <a:rPr lang="en-US" dirty="0"/>
              <a:t>Overtaking in a Formula 1 Race</a:t>
            </a:r>
            <a:endParaRPr lang="fr-FR" dirty="0"/>
          </a:p>
        </p:txBody>
      </p:sp>
      <p:pic>
        <p:nvPicPr>
          <p:cNvPr id="7" name="Picture 6">
            <a:extLst>
              <a:ext uri="{FF2B5EF4-FFF2-40B4-BE49-F238E27FC236}">
                <a16:creationId xmlns:a16="http://schemas.microsoft.com/office/drawing/2014/main" id="{D1380119-689A-414A-B539-72EBC826A2EF}"/>
              </a:ext>
            </a:extLst>
          </p:cNvPr>
          <p:cNvPicPr>
            <a:picLocks noChangeAspect="1"/>
          </p:cNvPicPr>
          <p:nvPr/>
        </p:nvPicPr>
        <p:blipFill>
          <a:blip r:embed="rId3"/>
          <a:stretch>
            <a:fillRect/>
          </a:stretch>
        </p:blipFill>
        <p:spPr>
          <a:xfrm>
            <a:off x="3314700" y="1920"/>
            <a:ext cx="2514600" cy="914400"/>
          </a:xfrm>
          <a:prstGeom prst="rect">
            <a:avLst/>
          </a:prstGeom>
        </p:spPr>
      </p:pic>
      <p:pic>
        <p:nvPicPr>
          <p:cNvPr id="13" name="Picture 12">
            <a:extLst>
              <a:ext uri="{FF2B5EF4-FFF2-40B4-BE49-F238E27FC236}">
                <a16:creationId xmlns:a16="http://schemas.microsoft.com/office/drawing/2014/main" id="{446BC2C8-F763-DB49-A705-872B19CE4CE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17818" y1="20000" x2="17818" y2="20000"/>
                        <a14:foregroundMark x1="18545" y1="90000" x2="18545" y2="90000"/>
                        <a14:foregroundMark x1="4364" y1="14000" x2="4364" y2="14000"/>
                        <a14:foregroundMark x1="5455" y1="94000" x2="5455" y2="94000"/>
                        <a14:foregroundMark x1="72727" y1="84000" x2="72727" y2="84000"/>
                        <a14:foregroundMark x1="53455" y1="52000" x2="53455" y2="52000"/>
                        <a14:foregroundMark x1="39636" y1="33000" x2="39636" y2="33000"/>
                        <a14:foregroundMark x1="39636" y1="70000" x2="39636" y2="70000"/>
                        <a14:foregroundMark x1="13455" y1="63000" x2="13455" y2="63000"/>
                        <a14:backgroundMark x1="29818" y1="18000" x2="29818" y2="18000"/>
                      </a14:backgroundRemoval>
                    </a14:imgEffect>
                  </a14:imgLayer>
                </a14:imgProps>
              </a:ext>
            </a:extLst>
          </a:blip>
          <a:stretch>
            <a:fillRect/>
          </a:stretch>
        </p:blipFill>
        <p:spPr>
          <a:xfrm>
            <a:off x="3314700" y="1340768"/>
            <a:ext cx="2514600" cy="914400"/>
          </a:xfrm>
          <a:prstGeom prst="rect">
            <a:avLst/>
          </a:prstGeom>
        </p:spPr>
      </p:pic>
    </p:spTree>
    <p:extLst>
      <p:ext uri="{BB962C8B-B14F-4D97-AF65-F5344CB8AC3E}">
        <p14:creationId xmlns:p14="http://schemas.microsoft.com/office/powerpoint/2010/main" val="2940877383"/>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nodeType="clickEffect">
                                  <p:stCondLst>
                                    <p:cond delay="0"/>
                                  </p:stCondLst>
                                  <p:childTnLst>
                                    <p:animMotion origin="layout" path="M 0.00365 0.00254 C -0.23281 0.00254 -0.42517 0.19491 -0.42517 0.43241 C -0.42517 0.67014 -0.23281 0.86366 0.00365 0.86366 C 0.2401 0.86366 0.43316 0.67014 0.43316 0.43241 C 0.43316 0.19491 0.2401 0.00254 0.00365 0.00254 Z " pathEditMode="fixed" rAng="0" ptsTypes="AAAAA">
                                      <p:cBhvr>
                                        <p:cTn id="6" dur="3000" fill="hold"/>
                                        <p:tgtEl>
                                          <p:spTgt spid="7"/>
                                        </p:tgtEl>
                                        <p:attrNameLst>
                                          <p:attrName>ppt_x</p:attrName>
                                          <p:attrName>ppt_y</p:attrName>
                                        </p:attrNameLst>
                                      </p:cBhvr>
                                      <p:rCtr x="35" y="43056"/>
                                    </p:animMotion>
                                  </p:childTnLst>
                                </p:cTn>
                              </p:par>
                              <p:par>
                                <p:cTn id="7" presetID="8" presetClass="emph" presetSubtype="0" repeatCount="indefinite" fill="hold" nodeType="withEffect">
                                  <p:stCondLst>
                                    <p:cond delay="0"/>
                                  </p:stCondLst>
                                  <p:childTnLst>
                                    <p:animRot by="-21600000">
                                      <p:cBhvr>
                                        <p:cTn id="8" dur="3000" fill="hold"/>
                                        <p:tgtEl>
                                          <p:spTgt spid="7"/>
                                        </p:tgtEl>
                                        <p:attrNameLst>
                                          <p:attrName>r</p:attrName>
                                        </p:attrNameLst>
                                      </p:cBhvr>
                                    </p:animRot>
                                  </p:childTnLst>
                                </p:cTn>
                              </p:par>
                              <p:par>
                                <p:cTn id="9" presetID="1" presetClass="path" presetSubtype="0" repeatCount="indefinite" fill="hold" nodeType="withEffect">
                                  <p:stCondLst>
                                    <p:cond delay="0"/>
                                  </p:stCondLst>
                                  <p:childTnLst>
                                    <p:animMotion origin="layout" path="M -2.22222E-6 1.48148E-6 C -0.15278 1.48148E-6 -0.27587 0.10995 -0.27587 0.24653 C -0.27587 0.38217 -0.15278 0.49329 -2.22222E-6 0.49329 C 0.15209 0.49329 0.27674 0.38217 0.27674 0.24653 C 0.27674 0.10995 0.15209 1.48148E-6 -2.22222E-6 1.48148E-6 Z " pathEditMode="fixed" rAng="0" ptsTypes="AAAAA">
                                      <p:cBhvr>
                                        <p:cTn id="10" dur="3500" fill="hold"/>
                                        <p:tgtEl>
                                          <p:spTgt spid="13"/>
                                        </p:tgtEl>
                                        <p:attrNameLst>
                                          <p:attrName>ppt_x</p:attrName>
                                          <p:attrName>ppt_y</p:attrName>
                                        </p:attrNameLst>
                                      </p:cBhvr>
                                      <p:rCtr x="35" y="24653"/>
                                    </p:animMotion>
                                  </p:childTnLst>
                                </p:cTn>
                              </p:par>
                              <p:par>
                                <p:cTn id="11" presetID="8" presetClass="emph" presetSubtype="0" repeatCount="indefinite" fill="hold" nodeType="withEffect">
                                  <p:stCondLst>
                                    <p:cond delay="0"/>
                                  </p:stCondLst>
                                  <p:childTnLst>
                                    <p:animRot by="-21600000">
                                      <p:cBhvr>
                                        <p:cTn id="12" dur="35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Overtaking in a Formula 1 Race</a:t>
            </a:r>
            <a:endParaRPr lang="fr-FR" dirty="0"/>
          </a:p>
        </p:txBody>
      </p:sp>
      <mc:AlternateContent xmlns:mc="http://schemas.openxmlformats.org/markup-compatibility/2006" xmlns:a14="http://schemas.microsoft.com/office/drawing/2010/main">
        <mc:Choice Requires="a14">
          <p:sp>
            <p:nvSpPr>
              <p:cNvPr id="30738" name="Text Box 48"/>
              <p:cNvSpPr txBox="1">
                <a:spLocks noChangeArrowheads="1"/>
              </p:cNvSpPr>
              <p:nvPr/>
            </p:nvSpPr>
            <p:spPr bwMode="auto">
              <a:xfrm>
                <a:off x="2970859" y="1126485"/>
                <a:ext cx="6065637" cy="377090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A F1 car wants to overtake another car! It will have a </a:t>
                </a:r>
              </a:p>
              <a:p>
                <a:pPr marL="285750" indent="-285750">
                  <a:spcBef>
                    <a:spcPct val="50000"/>
                  </a:spcBef>
                  <a:buFont typeface="Arial" charset="0"/>
                  <a:buChar char="•"/>
                </a:pPr>
                <a:r>
                  <a:rPr lang="en-US" sz="1800" dirty="0"/>
                  <a:t>a </a:t>
                </a:r>
                <a:r>
                  <a:rPr lang="en-US" sz="1800" dirty="0">
                    <a:solidFill>
                      <a:srgbClr val="FF0000"/>
                    </a:solidFill>
                  </a:rPr>
                  <a:t>different track length </a:t>
                </a:r>
                <a:r>
                  <a:rPr lang="en-US" sz="1800" dirty="0"/>
                  <a:t>due to a ‘dispersion orbit’</a:t>
                </a:r>
              </a:p>
              <a:p>
                <a:pPr marL="285750" indent="-285750">
                  <a:spcBef>
                    <a:spcPct val="50000"/>
                  </a:spcBef>
                  <a:buFont typeface="Arial" charset="0"/>
                  <a:buChar char="•"/>
                </a:pPr>
                <a:r>
                  <a:rPr lang="en-US" sz="1800" dirty="0"/>
                  <a:t>and a </a:t>
                </a:r>
                <a:r>
                  <a:rPr lang="en-US" sz="1800" dirty="0">
                    <a:solidFill>
                      <a:srgbClr val="FF0000"/>
                    </a:solidFill>
                  </a:rPr>
                  <a:t>different velocity</a:t>
                </a:r>
                <a:r>
                  <a:rPr lang="en-US" sz="1800" dirty="0"/>
                  <a:t>.</a:t>
                </a:r>
              </a:p>
              <a:p>
                <a:pPr>
                  <a:spcBef>
                    <a:spcPct val="50000"/>
                  </a:spcBef>
                </a:pPr>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rPr>
                          <m:t>𝑣</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rPr>
                          <m:t>𝑣</m:t>
                        </m:r>
                      </m:den>
                    </m:f>
                  </m:oMath>
                </a14:m>
                <a:r>
                  <a:rPr lang="en-US" sz="1800"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𝑟</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𝑇</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den>
                    </m:f>
                  </m:oMath>
                </a14:m>
                <a:br>
                  <a:rPr lang="en-US" b="0" i="1" dirty="0">
                    <a:latin typeface="Cambria Math" panose="02040503050406030204" pitchFamily="18" charset="0"/>
                  </a:rPr>
                </a:br>
                <a:br>
                  <a:rPr lang="en-US" b="0" i="1" dirty="0">
                    <a:latin typeface="Cambria Math" panose="02040503050406030204" pitchFamily="18" charset="0"/>
                  </a:rPr>
                </a:br>
                <a:r>
                  <a:rPr lang="en-US" b="0" dirty="0">
                    <a:latin typeface="Cambria Math" panose="02040503050406030204" pitchFamily="18" charset="0"/>
                  </a:rPr>
                  <a:t>=&gt; </a:t>
                </a:r>
                <a:r>
                  <a:rPr lang="en-US" b="0" i="1" dirty="0">
                    <a:latin typeface="Cambria Math" panose="02040503050406030204" pitchFamily="18" charset="0"/>
                  </a:rPr>
                  <a:t>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𝑇</m:t>
                        </m:r>
                      </m:num>
                      <m:den>
                        <m:r>
                          <a:rPr lang="en-US" sz="2800" b="0" i="1" smtClean="0">
                            <a:latin typeface="Cambria Math" panose="02040503050406030204" pitchFamily="18" charset="0"/>
                          </a:rPr>
                          <m:t>𝑇</m:t>
                        </m:r>
                      </m:den>
                    </m:f>
                    <m:r>
                      <a:rPr lang="en-US" sz="2800" b="0" i="1" smtClean="0">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ea typeface="Cambria Math" panose="02040503050406030204" pitchFamily="18" charset="0"/>
                          </a:rPr>
                          <m:t>∆</m:t>
                        </m:r>
                        <m:r>
                          <a:rPr lang="en-US" sz="2800" i="1">
                            <a:latin typeface="Cambria Math" panose="02040503050406030204" pitchFamily="18" charset="0"/>
                          </a:rPr>
                          <m:t>𝑅</m:t>
                        </m:r>
                      </m:num>
                      <m:den>
                        <m:r>
                          <a:rPr lang="en-US" sz="2800" i="1">
                            <a:latin typeface="Cambria Math" panose="02040503050406030204" pitchFamily="18" charset="0"/>
                          </a:rPr>
                          <m:t>𝑅</m:t>
                        </m:r>
                      </m:den>
                    </m:f>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i="1">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𝑣</m:t>
                        </m:r>
                      </m:num>
                      <m:den>
                        <m:r>
                          <a:rPr lang="en-US" sz="2800" b="0" i="1" smtClean="0">
                            <a:latin typeface="Cambria Math" panose="02040503050406030204" pitchFamily="18" charset="0"/>
                          </a:rPr>
                          <m:t>𝑣</m:t>
                        </m:r>
                      </m:den>
                    </m:f>
                  </m:oMath>
                </a14:m>
                <a:endParaRPr lang="en-US" dirty="0"/>
              </a:p>
              <a:p>
                <a:pPr>
                  <a:spcBef>
                    <a:spcPct val="50000"/>
                  </a:spcBef>
                </a:pPr>
                <a:r>
                  <a:rPr lang="en-US" sz="1800" dirty="0"/>
                  <a:t>The winner depends on the </a:t>
                </a:r>
                <a:r>
                  <a:rPr lang="en-US" sz="1800" dirty="0">
                    <a:solidFill>
                      <a:srgbClr val="FF0000"/>
                    </a:solidFill>
                  </a:rPr>
                  <a:t>relative change in speed </a:t>
                </a:r>
                <a:r>
                  <a:rPr lang="en-US" sz="1800" dirty="0"/>
                  <a:t>compared to the </a:t>
                </a:r>
                <a:r>
                  <a:rPr lang="en-US" sz="1800" dirty="0">
                    <a:solidFill>
                      <a:srgbClr val="FF0000"/>
                    </a:solidFill>
                  </a:rPr>
                  <a:t>relative change in track length!</a:t>
                </a:r>
                <a:endParaRPr lang="en-US" sz="1800" dirty="0"/>
              </a:p>
            </p:txBody>
          </p:sp>
        </mc:Choice>
        <mc:Fallback xmlns="">
          <p:sp>
            <p:nvSpPr>
              <p:cNvPr id="30738" name="Text Box 48"/>
              <p:cNvSpPr txBox="1">
                <a:spLocks noRot="1" noChangeAspect="1" noMove="1" noResize="1" noEditPoints="1" noAdjustHandles="1" noChangeArrowheads="1" noChangeShapeType="1" noTextEdit="1"/>
              </p:cNvSpPr>
              <p:nvPr/>
            </p:nvSpPr>
            <p:spPr bwMode="auto">
              <a:xfrm>
                <a:off x="2970859" y="1126485"/>
                <a:ext cx="6065637" cy="3770904"/>
              </a:xfrm>
              <a:prstGeom prst="rect">
                <a:avLst/>
              </a:prstGeom>
              <a:blipFill>
                <a:blip r:embed="rId3"/>
                <a:stretch>
                  <a:fillRect l="-1461" t="-671"/>
                </a:stretch>
              </a:blipFill>
              <a:ln w="9525">
                <a:noFill/>
                <a:miter lim="800000"/>
                <a:headEnd/>
                <a:tailEnd/>
              </a:ln>
            </p:spPr>
            <p:txBody>
              <a:bodyPr/>
              <a:lstStyle/>
              <a:p>
                <a:r>
                  <a:rPr lang="en-US">
                    <a:noFill/>
                  </a:rPr>
                  <a:t> </a:t>
                </a:r>
              </a:p>
            </p:txBody>
          </p:sp>
        </mc:Fallback>
      </mc:AlternateContent>
      <p:sp>
        <p:nvSpPr>
          <p:cNvPr id="30740" name="Text Box 51"/>
          <p:cNvSpPr txBox="1">
            <a:spLocks noChangeArrowheads="1"/>
          </p:cNvSpPr>
          <p:nvPr/>
        </p:nvSpPr>
        <p:spPr bwMode="auto">
          <a:xfrm>
            <a:off x="1611189" y="5346739"/>
            <a:ext cx="5921621"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If the </a:t>
            </a:r>
            <a:r>
              <a:rPr lang="en-US" sz="1800" dirty="0">
                <a:solidFill>
                  <a:srgbClr val="FF0000"/>
                </a:solidFill>
              </a:rPr>
              <a:t>relative change in speed </a:t>
            </a:r>
            <a:r>
              <a:rPr lang="en-US" sz="1800" dirty="0"/>
              <a:t>is </a:t>
            </a:r>
            <a:r>
              <a:rPr lang="en-US" sz="1800" dirty="0">
                <a:solidFill>
                  <a:srgbClr val="FF0000"/>
                </a:solidFill>
              </a:rPr>
              <a:t>larger than </a:t>
            </a:r>
            <a:r>
              <a:rPr lang="en-US" sz="1800" dirty="0"/>
              <a:t>the </a:t>
            </a:r>
            <a:r>
              <a:rPr lang="en-US" sz="1800" dirty="0">
                <a:solidFill>
                  <a:srgbClr val="FF0000"/>
                </a:solidFill>
              </a:rPr>
              <a:t>relative change in track length </a:t>
            </a:r>
            <a:r>
              <a:rPr lang="en-US" sz="1800" dirty="0">
                <a:latin typeface="Times" pitchFamily="2" charset="0"/>
              </a:rPr>
              <a:t>=&gt;</a:t>
            </a:r>
            <a:r>
              <a:rPr lang="en-US" sz="1800" dirty="0"/>
              <a:t> the </a:t>
            </a:r>
            <a:r>
              <a:rPr lang="en-US" sz="1800" dirty="0">
                <a:solidFill>
                  <a:srgbClr val="FF0000"/>
                </a:solidFill>
              </a:rPr>
              <a:t>red</a:t>
            </a:r>
            <a:r>
              <a:rPr lang="en-US" sz="1800" dirty="0"/>
              <a:t> car will win! </a:t>
            </a:r>
          </a:p>
        </p:txBody>
      </p:sp>
      <p:sp>
        <p:nvSpPr>
          <p:cNvPr id="30741" name="Text Box 53"/>
          <p:cNvSpPr txBox="1">
            <a:spLocks noChangeArrowheads="1"/>
          </p:cNvSpPr>
          <p:nvPr/>
        </p:nvSpPr>
        <p:spPr bwMode="auto">
          <a:xfrm>
            <a:off x="245331" y="3511153"/>
            <a:ext cx="2454461" cy="144655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dirty="0"/>
              <a:t>v=speed of the car</a:t>
            </a:r>
          </a:p>
          <a:p>
            <a:pPr>
              <a:spcBef>
                <a:spcPct val="50000"/>
              </a:spcBef>
            </a:pPr>
            <a:r>
              <a:rPr lang="en-US" sz="1600" dirty="0"/>
              <a:t>R=track physical radius</a:t>
            </a:r>
          </a:p>
          <a:p>
            <a:pPr>
              <a:spcBef>
                <a:spcPct val="50000"/>
              </a:spcBef>
            </a:pPr>
            <a:r>
              <a:rPr lang="en-US" sz="1600" dirty="0"/>
              <a:t>T=revolution period</a:t>
            </a:r>
          </a:p>
          <a:p>
            <a:pPr>
              <a:spcBef>
                <a:spcPct val="50000"/>
              </a:spcBef>
            </a:pPr>
            <a:r>
              <a:rPr lang="en-US" sz="1600" dirty="0" err="1"/>
              <a:t>f</a:t>
            </a:r>
            <a:r>
              <a:rPr lang="en-US" sz="1600" baseline="-25000" dirty="0" err="1"/>
              <a:t>r</a:t>
            </a:r>
            <a:r>
              <a:rPr lang="en-US" sz="1600" dirty="0"/>
              <a:t>=revolution frequency</a:t>
            </a:r>
            <a:endParaRPr lang="fr-FR" sz="1600" dirty="0"/>
          </a:p>
        </p:txBody>
      </p:sp>
      <p:grpSp>
        <p:nvGrpSpPr>
          <p:cNvPr id="25" name="Group 24"/>
          <p:cNvGrpSpPr>
            <a:grpSpLocks noChangeAspect="1"/>
          </p:cNvGrpSpPr>
          <p:nvPr/>
        </p:nvGrpSpPr>
        <p:grpSpPr>
          <a:xfrm>
            <a:off x="179512" y="764704"/>
            <a:ext cx="2232248" cy="2592287"/>
            <a:chOff x="133274" y="990600"/>
            <a:chExt cx="3056067" cy="3548980"/>
          </a:xfrm>
        </p:grpSpPr>
        <p:sp>
          <p:nvSpPr>
            <p:cNvPr id="30728" name="Line 15"/>
            <p:cNvSpPr>
              <a:spLocks noChangeAspect="1"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0730" name="Oval 33"/>
            <p:cNvSpPr>
              <a:spLocks noChangeArrowheads="1"/>
            </p:cNvSpPr>
            <p:nvPr/>
          </p:nvSpPr>
          <p:spPr bwMode="auto">
            <a:xfrm>
              <a:off x="133274" y="1490529"/>
              <a:ext cx="3056067" cy="3049051"/>
            </a:xfrm>
            <a:prstGeom prst="ellipse">
              <a:avLst/>
            </a:prstGeom>
            <a:noFill/>
            <a:ln w="9525">
              <a:solidFill>
                <a:srgbClr val="FF0000"/>
              </a:solidFill>
              <a:round/>
              <a:headEnd/>
              <a:tailEnd/>
            </a:ln>
          </p:spPr>
          <p:txBody>
            <a:bodyPr wrap="none" anchor="ctr">
              <a:prstTxWarp prst="textNoShape">
                <a:avLst/>
              </a:prstTxWarp>
            </a:bodyPr>
            <a:lstStyle/>
            <a:p>
              <a:endParaRPr lang="en-US" dirty="0"/>
            </a:p>
          </p:txBody>
        </p:sp>
        <p:sp>
          <p:nvSpPr>
            <p:cNvPr id="30732" name="Oval 35"/>
            <p:cNvSpPr>
              <a:spLocks noChangeArrowheads="1"/>
            </p:cNvSpPr>
            <p:nvPr/>
          </p:nvSpPr>
          <p:spPr bwMode="auto">
            <a:xfrm>
              <a:off x="626189" y="2023617"/>
              <a:ext cx="2084461" cy="2023051"/>
            </a:xfrm>
            <a:prstGeom prst="ellipse">
              <a:avLst/>
            </a:prstGeom>
            <a:solidFill>
              <a:schemeClr val="bg1"/>
            </a:solidFill>
            <a:ln w="9525">
              <a:solidFill>
                <a:srgbClr val="0000FF"/>
              </a:solidFill>
              <a:round/>
              <a:headEnd/>
              <a:tailEnd/>
            </a:ln>
          </p:spPr>
          <p:txBody>
            <a:bodyPr wrap="none" anchor="ctr">
              <a:prstTxWarp prst="textNoShape">
                <a:avLst/>
              </a:prstTxWarp>
            </a:bodyPr>
            <a:lstStyle/>
            <a:p>
              <a:endParaRPr lang="en-US"/>
            </a:p>
          </p:txBody>
        </p:sp>
        <p:sp>
          <p:nvSpPr>
            <p:cNvPr id="30734" name="Text Box 39"/>
            <p:cNvSpPr txBox="1">
              <a:spLocks noChangeAspect="1" noChangeArrowheads="1"/>
            </p:cNvSpPr>
            <p:nvPr/>
          </p:nvSpPr>
          <p:spPr bwMode="auto">
            <a:xfrm>
              <a:off x="956337" y="2424708"/>
              <a:ext cx="916919" cy="476725"/>
            </a:xfrm>
            <a:prstGeom prst="rect">
              <a:avLst/>
            </a:prstGeom>
            <a:noFill/>
            <a:ln w="9525">
              <a:noFill/>
              <a:miter lim="800000"/>
              <a:headEnd/>
              <a:tailEnd/>
            </a:ln>
          </p:spPr>
          <p:txBody>
            <a:bodyPr wrap="square">
              <a:prstTxWarp prst="textNoShape">
                <a:avLst/>
              </a:prstTxWarp>
              <a:spAutoFit/>
            </a:bodyPr>
            <a:lstStyle/>
            <a:p>
              <a:r>
                <a:rPr lang="en-US" sz="1600" dirty="0">
                  <a:solidFill>
                    <a:srgbClr val="0000FF"/>
                  </a:solidFill>
                </a:rPr>
                <a:t>slow</a:t>
              </a:r>
              <a:endParaRPr lang="fr-FR" sz="1600" dirty="0">
                <a:solidFill>
                  <a:srgbClr val="0000FF"/>
                </a:solidFill>
              </a:endParaRPr>
            </a:p>
          </p:txBody>
        </p:sp>
        <p:sp>
          <p:nvSpPr>
            <p:cNvPr id="30735" name="Line 42"/>
            <p:cNvSpPr>
              <a:spLocks noChangeShapeType="1"/>
            </p:cNvSpPr>
            <p:nvPr/>
          </p:nvSpPr>
          <p:spPr bwMode="auto">
            <a:xfrm flipV="1">
              <a:off x="2400679" y="2526091"/>
              <a:ext cx="640119" cy="140417"/>
            </a:xfrm>
            <a:prstGeom prst="line">
              <a:avLst/>
            </a:prstGeom>
            <a:noFill/>
            <a:ln w="9525">
              <a:solidFill>
                <a:srgbClr val="FF3300"/>
              </a:solidFill>
              <a:round/>
              <a:headEnd/>
              <a:tailEnd type="triangle" w="med" len="med"/>
            </a:ln>
          </p:spPr>
          <p:txBody>
            <a:bodyPr>
              <a:prstTxWarp prst="textNoShape">
                <a:avLst/>
              </a:prstTxWarp>
            </a:bodyPr>
            <a:lstStyle/>
            <a:p>
              <a:endParaRPr lang="en-US"/>
            </a:p>
          </p:txBody>
        </p:sp>
        <p:sp>
          <p:nvSpPr>
            <p:cNvPr id="30736" name="Text Box 44"/>
            <p:cNvSpPr txBox="1">
              <a:spLocks noChangeAspect="1" noChangeArrowheads="1"/>
            </p:cNvSpPr>
            <p:nvPr/>
          </p:nvSpPr>
          <p:spPr bwMode="auto">
            <a:xfrm>
              <a:off x="1676415" y="2432723"/>
              <a:ext cx="922653" cy="463499"/>
            </a:xfrm>
            <a:prstGeom prst="rect">
              <a:avLst/>
            </a:prstGeom>
            <a:noFill/>
            <a:ln w="9525">
              <a:noFill/>
              <a:miter lim="800000"/>
              <a:headEnd/>
              <a:tailEnd/>
            </a:ln>
          </p:spPr>
          <p:txBody>
            <a:bodyPr wrap="square">
              <a:prstTxWarp prst="textNoShape">
                <a:avLst/>
              </a:prstTxWarp>
              <a:spAutoFit/>
            </a:bodyPr>
            <a:lstStyle/>
            <a:p>
              <a:r>
                <a:rPr lang="fr-FR" sz="1600" dirty="0" err="1">
                  <a:solidFill>
                    <a:srgbClr val="FF3300"/>
                  </a:solidFill>
                </a:rPr>
                <a:t>fast</a:t>
              </a:r>
              <a:r>
                <a:rPr lang="fr-FR" sz="1600" dirty="0">
                  <a:solidFill>
                    <a:srgbClr val="FF3300"/>
                  </a:solidFill>
                </a:rPr>
                <a:t> </a:t>
              </a:r>
            </a:p>
          </p:txBody>
        </p:sp>
        <p:sp>
          <p:nvSpPr>
            <p:cNvPr id="30737" name="Line 46"/>
            <p:cNvSpPr>
              <a:spLocks noChangeShapeType="1"/>
            </p:cNvSpPr>
            <p:nvPr/>
          </p:nvSpPr>
          <p:spPr bwMode="auto">
            <a:xfrm flipH="1" flipV="1">
              <a:off x="795176" y="2517337"/>
              <a:ext cx="239877" cy="149171"/>
            </a:xfrm>
            <a:prstGeom prst="line">
              <a:avLst/>
            </a:prstGeom>
            <a:noFill/>
            <a:ln w="9525">
              <a:solidFill>
                <a:srgbClr val="0000FF"/>
              </a:solidFill>
              <a:round/>
              <a:headEnd/>
              <a:tailEnd type="triangle" w="med" len="med"/>
            </a:ln>
          </p:spPr>
          <p:txBody>
            <a:bodyPr>
              <a:prstTxWarp prst="textNoShape">
                <a:avLst/>
              </a:prstTxWarp>
            </a:bodyPr>
            <a:lstStyle/>
            <a:p>
              <a:endParaRPr lang="en-US"/>
            </a:p>
          </p:txBody>
        </p:sp>
        <p:sp>
          <p:nvSpPr>
            <p:cNvPr id="30742" name="Text Box 54"/>
            <p:cNvSpPr txBox="1">
              <a:spLocks noChangeAspect="1" noChangeArrowheads="1"/>
            </p:cNvSpPr>
            <p:nvPr/>
          </p:nvSpPr>
          <p:spPr bwMode="auto">
            <a:xfrm>
              <a:off x="1447800" y="990600"/>
              <a:ext cx="457200" cy="304800"/>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US" sz="1400"/>
            </a:p>
          </p:txBody>
        </p:sp>
        <p:sp>
          <p:nvSpPr>
            <p:cNvPr id="30744" name="Text Box 56"/>
            <p:cNvSpPr txBox="1">
              <a:spLocks noChangeAspect="1" noChangeArrowheads="1"/>
            </p:cNvSpPr>
            <p:nvPr/>
          </p:nvSpPr>
          <p:spPr bwMode="auto">
            <a:xfrm>
              <a:off x="731519" y="2985708"/>
              <a:ext cx="1964908" cy="863793"/>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dirty="0"/>
                <a:t>Circumference</a:t>
              </a:r>
            </a:p>
            <a:p>
              <a:pPr>
                <a:spcBef>
                  <a:spcPct val="50000"/>
                </a:spcBef>
              </a:pPr>
              <a:r>
                <a:rPr lang="en-US" sz="1400" dirty="0"/>
                <a:t>        2</a:t>
              </a:r>
              <a:r>
                <a:rPr lang="en-US" sz="1400" dirty="0">
                  <a:sym typeface="Symbol" charset="2"/>
                </a:rPr>
                <a:t>R</a:t>
              </a:r>
              <a:endParaRPr lang="fr-FR" sz="1400" dirty="0"/>
            </a:p>
          </p:txBody>
        </p:sp>
      </p:grpSp>
      <p:pic>
        <p:nvPicPr>
          <p:cNvPr id="7" name="Picture 6">
            <a:extLst>
              <a:ext uri="{FF2B5EF4-FFF2-40B4-BE49-F238E27FC236}">
                <a16:creationId xmlns:a16="http://schemas.microsoft.com/office/drawing/2014/main" id="{D1380119-689A-414A-B539-72EBC826A2EF}"/>
              </a:ext>
            </a:extLst>
          </p:cNvPr>
          <p:cNvPicPr>
            <a:picLocks noChangeAspect="1"/>
          </p:cNvPicPr>
          <p:nvPr/>
        </p:nvPicPr>
        <p:blipFill>
          <a:blip r:embed="rId4"/>
          <a:stretch>
            <a:fillRect/>
          </a:stretch>
        </p:blipFill>
        <p:spPr>
          <a:xfrm>
            <a:off x="944207" y="980728"/>
            <a:ext cx="720080" cy="261847"/>
          </a:xfrm>
          <a:prstGeom prst="rect">
            <a:avLst/>
          </a:prstGeom>
        </p:spPr>
      </p:pic>
      <p:pic>
        <p:nvPicPr>
          <p:cNvPr id="13" name="Picture 12">
            <a:extLst>
              <a:ext uri="{FF2B5EF4-FFF2-40B4-BE49-F238E27FC236}">
                <a16:creationId xmlns:a16="http://schemas.microsoft.com/office/drawing/2014/main" id="{446BC2C8-F763-DB49-A705-872B19CE4CE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0" b="100000" l="0" r="100000">
                        <a14:foregroundMark x1="17818" y1="20000" x2="17818" y2="20000"/>
                        <a14:foregroundMark x1="18545" y1="90000" x2="18545" y2="90000"/>
                        <a14:foregroundMark x1="4364" y1="14000" x2="4364" y2="14000"/>
                        <a14:foregroundMark x1="5455" y1="94000" x2="5455" y2="94000"/>
                        <a14:foregroundMark x1="72727" y1="84000" x2="72727" y2="84000"/>
                        <a14:foregroundMark x1="53455" y1="52000" x2="53455" y2="52000"/>
                        <a14:foregroundMark x1="39636" y1="33000" x2="39636" y2="33000"/>
                        <a14:foregroundMark x1="39636" y1="70000" x2="39636" y2="70000"/>
                        <a14:foregroundMark x1="13455" y1="63000" x2="13455" y2="63000"/>
                        <a14:backgroundMark x1="29818" y1="18000" x2="29818" y2="18000"/>
                      </a14:backgroundRemoval>
                    </a14:imgEffect>
                  </a14:imgLayer>
                </a14:imgProps>
              </a:ext>
            </a:extLst>
          </a:blip>
          <a:stretch>
            <a:fillRect/>
          </a:stretch>
        </p:blipFill>
        <p:spPr>
          <a:xfrm>
            <a:off x="944207" y="1366953"/>
            <a:ext cx="720080" cy="261847"/>
          </a:xfrm>
          <a:prstGeom prst="rect">
            <a:avLst/>
          </a:prstGeom>
        </p:spPr>
      </p:pic>
    </p:spTree>
    <p:extLst>
      <p:ext uri="{BB962C8B-B14F-4D97-AF65-F5344CB8AC3E}">
        <p14:creationId xmlns:p14="http://schemas.microsoft.com/office/powerpoint/2010/main" val="42451376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fill="hold" nodeType="withEffect">
                                  <p:stCondLst>
                                    <p:cond delay="0"/>
                                  </p:stCondLst>
                                  <p:childTnLst>
                                    <p:animMotion origin="layout" path="M -2.22222E-6 2.96296E-6 C -0.06719 2.96296E-6 -0.12135 0.07315 -0.12135 0.16412 C -0.12135 0.25532 -0.06719 0.32963 -2.22222E-6 0.32963 C 0.06719 0.32963 0.12275 0.25532 0.12275 0.16412 C 0.12275 0.07315 0.06719 2.96296E-6 -2.22222E-6 2.96296E-6 Z " pathEditMode="relative" rAng="0" ptsTypes="AAAAA">
                                      <p:cBhvr>
                                        <p:cTn id="6" dur="3000" fill="hold"/>
                                        <p:tgtEl>
                                          <p:spTgt spid="7"/>
                                        </p:tgtEl>
                                        <p:attrNameLst>
                                          <p:attrName>ppt_x</p:attrName>
                                          <p:attrName>ppt_y</p:attrName>
                                        </p:attrNameLst>
                                      </p:cBhvr>
                                      <p:rCtr x="69" y="16481"/>
                                    </p:animMotion>
                                  </p:childTnLst>
                                </p:cTn>
                              </p:par>
                              <p:par>
                                <p:cTn id="7" presetID="8" presetClass="emph" presetSubtype="0" repeatCount="indefinite" fill="hold" nodeType="withEffect">
                                  <p:stCondLst>
                                    <p:cond delay="0"/>
                                  </p:stCondLst>
                                  <p:childTnLst>
                                    <p:animRot by="-21600000">
                                      <p:cBhvr>
                                        <p:cTn id="8" dur="3000" fill="hold"/>
                                        <p:tgtEl>
                                          <p:spTgt spid="7"/>
                                        </p:tgtEl>
                                        <p:attrNameLst>
                                          <p:attrName>r</p:attrName>
                                        </p:attrNameLst>
                                      </p:cBhvr>
                                    </p:animRot>
                                  </p:childTnLst>
                                </p:cTn>
                              </p:par>
                              <p:par>
                                <p:cTn id="9" presetID="1" presetClass="path" presetSubtype="0" repeatCount="indefinite" fill="hold" nodeType="withEffect">
                                  <p:stCondLst>
                                    <p:cond delay="0"/>
                                  </p:stCondLst>
                                  <p:childTnLst>
                                    <p:animMotion origin="layout" path="M -4.72222E-6 2.22222E-6 C -0.04409 2.22222E-6 -0.07916 0.04838 -0.07916 0.10903 C -0.07916 0.16944 -0.04409 0.21921 -4.72222E-6 0.21921 C 0.04393 0.21921 0.08004 0.16944 0.08004 0.10903 C 0.08004 0.04838 0.04393 2.22222E-6 -4.72222E-6 2.22222E-6 Z " pathEditMode="relative" rAng="0" ptsTypes="AAAAA">
                                      <p:cBhvr>
                                        <p:cTn id="10" dur="3500" fill="hold"/>
                                        <p:tgtEl>
                                          <p:spTgt spid="13"/>
                                        </p:tgtEl>
                                        <p:attrNameLst>
                                          <p:attrName>ppt_x</p:attrName>
                                          <p:attrName>ppt_y</p:attrName>
                                        </p:attrNameLst>
                                      </p:cBhvr>
                                      <p:rCtr x="35" y="10949"/>
                                    </p:animMotion>
                                  </p:childTnLst>
                                </p:cTn>
                              </p:par>
                              <p:par>
                                <p:cTn id="11" presetID="8" presetClass="emph" presetSubtype="0" repeatCount="indefinite" fill="hold" nodeType="withEffect">
                                  <p:stCondLst>
                                    <p:cond delay="0"/>
                                  </p:stCondLst>
                                  <p:childTnLst>
                                    <p:animRot by="-21600000">
                                      <p:cBhvr>
                                        <p:cTn id="12" dur="35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Overtaking in a Synchrotron</a:t>
            </a:r>
          </a:p>
        </p:txBody>
      </p:sp>
      <p:sp>
        <p:nvSpPr>
          <p:cNvPr id="30738" name="Text Box 48"/>
          <p:cNvSpPr txBox="1">
            <a:spLocks noChangeArrowheads="1"/>
          </p:cNvSpPr>
          <p:nvPr/>
        </p:nvSpPr>
        <p:spPr bwMode="auto">
          <a:xfrm>
            <a:off x="3399265" y="980728"/>
            <a:ext cx="5637231" cy="174406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A particle slightly shifted in momentum will have a </a:t>
            </a:r>
          </a:p>
          <a:p>
            <a:pPr marL="285750" indent="-285750">
              <a:spcBef>
                <a:spcPts val="480"/>
              </a:spcBef>
              <a:buFont typeface="Arial" charset="0"/>
              <a:buChar char="•"/>
            </a:pPr>
            <a:r>
              <a:rPr lang="en-US" sz="1800" dirty="0"/>
              <a:t>dispersion orbit and a </a:t>
            </a:r>
            <a:r>
              <a:rPr lang="en-US" sz="1800" dirty="0">
                <a:solidFill>
                  <a:srgbClr val="FF0000"/>
                </a:solidFill>
              </a:rPr>
              <a:t>different orbit length</a:t>
            </a:r>
          </a:p>
          <a:p>
            <a:pPr marL="285750" indent="-285750">
              <a:spcBef>
                <a:spcPts val="480"/>
              </a:spcBef>
              <a:buFont typeface="Arial" charset="0"/>
              <a:buChar char="•"/>
            </a:pPr>
            <a:r>
              <a:rPr lang="en-US" sz="1800" dirty="0"/>
              <a:t>a </a:t>
            </a:r>
            <a:r>
              <a:rPr lang="en-US" sz="1800" dirty="0">
                <a:solidFill>
                  <a:srgbClr val="FF0000"/>
                </a:solidFill>
              </a:rPr>
              <a:t>different velocity</a:t>
            </a:r>
            <a:r>
              <a:rPr lang="en-US" sz="1800" dirty="0"/>
              <a:t>.</a:t>
            </a:r>
          </a:p>
          <a:p>
            <a:pPr>
              <a:spcBef>
                <a:spcPct val="50000"/>
              </a:spcBef>
            </a:pPr>
            <a:r>
              <a:rPr lang="en-US" sz="1800" dirty="0"/>
              <a:t>As a result of both effects the revolution period T changes with a “</a:t>
            </a:r>
            <a:r>
              <a:rPr lang="en-US" sz="1800" dirty="0">
                <a:solidFill>
                  <a:srgbClr val="FF0000"/>
                </a:solidFill>
              </a:rPr>
              <a:t>slip factor</a:t>
            </a:r>
            <a:r>
              <a:rPr lang="en-US" sz="1800" dirty="0"/>
              <a:t>”</a:t>
            </a:r>
            <a:r>
              <a:rPr lang="en-US" sz="1800" dirty="0">
                <a:solidFill>
                  <a:srgbClr val="FF0000"/>
                </a:solidFill>
              </a:rPr>
              <a:t> </a:t>
            </a:r>
            <a:r>
              <a:rPr lang="en-US" sz="1800" b="1" dirty="0">
                <a:solidFill>
                  <a:srgbClr val="FF0000"/>
                </a:solidFill>
              </a:rPr>
              <a:t>𝜂 </a:t>
            </a:r>
            <a:r>
              <a:rPr lang="en-US" sz="1800" dirty="0"/>
              <a:t>:</a:t>
            </a:r>
          </a:p>
        </p:txBody>
      </p:sp>
      <p:grpSp>
        <p:nvGrpSpPr>
          <p:cNvPr id="25" name="Group 24"/>
          <p:cNvGrpSpPr>
            <a:grpSpLocks noChangeAspect="1"/>
          </p:cNvGrpSpPr>
          <p:nvPr/>
        </p:nvGrpSpPr>
        <p:grpSpPr>
          <a:xfrm>
            <a:off x="251520" y="891694"/>
            <a:ext cx="3285850" cy="2897346"/>
            <a:chOff x="304800" y="990600"/>
            <a:chExt cx="3802375" cy="3352800"/>
          </a:xfrm>
        </p:grpSpPr>
        <p:sp>
          <p:nvSpPr>
            <p:cNvPr id="30727" name="Rectangle 14"/>
            <p:cNvSpPr>
              <a:spLocks noChangeAspect="1" noChangeArrowheads="1"/>
            </p:cNvSpPr>
            <p:nvPr/>
          </p:nvSpPr>
          <p:spPr bwMode="auto">
            <a:xfrm>
              <a:off x="1524000" y="1371600"/>
              <a:ext cx="304800" cy="533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28" name="Line 15"/>
            <p:cNvSpPr>
              <a:spLocks noChangeAspect="1"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0729" name="Rectangle 18"/>
            <p:cNvSpPr>
              <a:spLocks noChangeAspect="1" noChangeArrowheads="1"/>
            </p:cNvSpPr>
            <p:nvPr/>
          </p:nvSpPr>
          <p:spPr bwMode="auto">
            <a:xfrm>
              <a:off x="1524000" y="1600200"/>
              <a:ext cx="3048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30" name="Oval 33"/>
            <p:cNvSpPr>
              <a:spLocks noChangeAspect="1" noChangeArrowheads="1"/>
            </p:cNvSpPr>
            <p:nvPr/>
          </p:nvSpPr>
          <p:spPr bwMode="auto">
            <a:xfrm>
              <a:off x="304800" y="1600200"/>
              <a:ext cx="2819400" cy="2743200"/>
            </a:xfrm>
            <a:prstGeom prst="ellipse">
              <a:avLst/>
            </a:prstGeom>
            <a:solidFill>
              <a:schemeClr val="bg1"/>
            </a:solidFill>
            <a:ln w="9525">
              <a:solidFill>
                <a:schemeClr val="accent2"/>
              </a:solidFill>
              <a:round/>
              <a:headEnd/>
              <a:tailEnd/>
            </a:ln>
          </p:spPr>
          <p:txBody>
            <a:bodyPr wrap="none" anchor="ctr">
              <a:prstTxWarp prst="textNoShape">
                <a:avLst/>
              </a:prstTxWarp>
            </a:bodyPr>
            <a:lstStyle/>
            <a:p>
              <a:endParaRPr lang="en-US"/>
            </a:p>
          </p:txBody>
        </p:sp>
        <p:sp>
          <p:nvSpPr>
            <p:cNvPr id="30731" name="Rectangle 34"/>
            <p:cNvSpPr>
              <a:spLocks noChangeAspect="1" noChangeArrowheads="1"/>
            </p:cNvSpPr>
            <p:nvPr/>
          </p:nvSpPr>
          <p:spPr bwMode="auto">
            <a:xfrm>
              <a:off x="1447800" y="1600200"/>
              <a:ext cx="381000" cy="3048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32" name="Oval 35"/>
            <p:cNvSpPr>
              <a:spLocks noChangeAspect="1" noChangeArrowheads="1"/>
            </p:cNvSpPr>
            <p:nvPr/>
          </p:nvSpPr>
          <p:spPr bwMode="auto">
            <a:xfrm>
              <a:off x="457200" y="1600200"/>
              <a:ext cx="2514600" cy="2590800"/>
            </a:xfrm>
            <a:prstGeom prst="ellipse">
              <a:avLst/>
            </a:prstGeom>
            <a:solidFill>
              <a:schemeClr val="bg1"/>
            </a:solidFill>
            <a:ln w="9525">
              <a:solidFill>
                <a:srgbClr val="FF3300"/>
              </a:solidFill>
              <a:round/>
              <a:headEnd/>
              <a:tailEnd/>
            </a:ln>
          </p:spPr>
          <p:txBody>
            <a:bodyPr wrap="none" anchor="ctr">
              <a:prstTxWarp prst="textNoShape">
                <a:avLst/>
              </a:prstTxWarp>
            </a:bodyPr>
            <a:lstStyle/>
            <a:p>
              <a:endParaRPr lang="en-US"/>
            </a:p>
          </p:txBody>
        </p:sp>
        <p:sp>
          <p:nvSpPr>
            <p:cNvPr id="30733" name="Rectangle 36"/>
            <p:cNvSpPr>
              <a:spLocks noChangeAspect="1" noChangeArrowheads="1"/>
            </p:cNvSpPr>
            <p:nvPr/>
          </p:nvSpPr>
          <p:spPr bwMode="auto">
            <a:xfrm>
              <a:off x="1524000" y="1600200"/>
              <a:ext cx="304800" cy="228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0734" name="Text Box 39"/>
            <p:cNvSpPr txBox="1">
              <a:spLocks noChangeAspect="1" noChangeArrowheads="1"/>
            </p:cNvSpPr>
            <p:nvPr/>
          </p:nvSpPr>
          <p:spPr bwMode="auto">
            <a:xfrm>
              <a:off x="3276598" y="2819401"/>
              <a:ext cx="830577" cy="391774"/>
            </a:xfrm>
            <a:prstGeom prst="rect">
              <a:avLst/>
            </a:prstGeom>
            <a:noFill/>
            <a:ln w="9525">
              <a:noFill/>
              <a:miter lim="800000"/>
              <a:headEnd/>
              <a:tailEnd/>
            </a:ln>
          </p:spPr>
          <p:txBody>
            <a:bodyPr wrap="square">
              <a:prstTxWarp prst="textNoShape">
                <a:avLst/>
              </a:prstTxWarp>
              <a:spAutoFit/>
            </a:bodyPr>
            <a:lstStyle/>
            <a:p>
              <a:r>
                <a:rPr lang="en-US" sz="1600" dirty="0">
                  <a:solidFill>
                    <a:schemeClr val="accent2"/>
                  </a:solidFill>
                </a:rPr>
                <a:t>E+</a:t>
              </a:r>
              <a:r>
                <a:rPr lang="en-US" sz="1600" dirty="0">
                  <a:solidFill>
                    <a:schemeClr val="accent2"/>
                  </a:solidFill>
                  <a:sym typeface="Symbol" charset="2"/>
                </a:rPr>
                <a:t>E</a:t>
              </a:r>
              <a:endParaRPr lang="fr-FR" sz="1600" dirty="0">
                <a:solidFill>
                  <a:schemeClr val="accent2"/>
                </a:solidFill>
              </a:endParaRPr>
            </a:p>
          </p:txBody>
        </p:sp>
        <p:sp>
          <p:nvSpPr>
            <p:cNvPr id="30735" name="Line 42"/>
            <p:cNvSpPr>
              <a:spLocks noChangeAspect="1" noChangeShapeType="1"/>
            </p:cNvSpPr>
            <p:nvPr/>
          </p:nvSpPr>
          <p:spPr bwMode="auto">
            <a:xfrm flipH="1">
              <a:off x="2895600" y="2362200"/>
              <a:ext cx="304800" cy="152400"/>
            </a:xfrm>
            <a:prstGeom prst="line">
              <a:avLst/>
            </a:prstGeom>
            <a:noFill/>
            <a:ln w="9525">
              <a:solidFill>
                <a:srgbClr val="FF3300"/>
              </a:solidFill>
              <a:round/>
              <a:headEnd/>
              <a:tailEnd type="triangle" w="med" len="med"/>
            </a:ln>
          </p:spPr>
          <p:txBody>
            <a:bodyPr>
              <a:prstTxWarp prst="textNoShape">
                <a:avLst/>
              </a:prstTxWarp>
            </a:bodyPr>
            <a:lstStyle/>
            <a:p>
              <a:endParaRPr lang="en-US"/>
            </a:p>
          </p:txBody>
        </p:sp>
        <p:sp>
          <p:nvSpPr>
            <p:cNvPr id="30736" name="Text Box 44"/>
            <p:cNvSpPr txBox="1">
              <a:spLocks noChangeAspect="1" noChangeArrowheads="1"/>
            </p:cNvSpPr>
            <p:nvPr/>
          </p:nvSpPr>
          <p:spPr bwMode="auto">
            <a:xfrm>
              <a:off x="3184525" y="2122488"/>
              <a:ext cx="311150" cy="643254"/>
            </a:xfrm>
            <a:prstGeom prst="rect">
              <a:avLst/>
            </a:prstGeom>
            <a:noFill/>
            <a:ln w="9525">
              <a:noFill/>
              <a:miter lim="800000"/>
              <a:headEnd/>
              <a:tailEnd/>
            </a:ln>
          </p:spPr>
          <p:txBody>
            <a:bodyPr wrap="square">
              <a:prstTxWarp prst="textNoShape">
                <a:avLst/>
              </a:prstTxWarp>
              <a:spAutoFit/>
            </a:bodyPr>
            <a:lstStyle/>
            <a:p>
              <a:r>
                <a:rPr lang="en-US" sz="1600">
                  <a:solidFill>
                    <a:srgbClr val="FF3300"/>
                  </a:solidFill>
                </a:rPr>
                <a:t>E</a:t>
              </a:r>
              <a:endParaRPr lang="fr-FR" sz="1600">
                <a:solidFill>
                  <a:srgbClr val="FF3300"/>
                </a:solidFill>
              </a:endParaRPr>
            </a:p>
          </p:txBody>
        </p:sp>
        <p:sp>
          <p:nvSpPr>
            <p:cNvPr id="30737" name="Line 46"/>
            <p:cNvSpPr>
              <a:spLocks noChangeAspect="1" noChangeShapeType="1"/>
            </p:cNvSpPr>
            <p:nvPr/>
          </p:nvSpPr>
          <p:spPr bwMode="auto">
            <a:xfrm flipH="1">
              <a:off x="3124200" y="2971800"/>
              <a:ext cx="152400" cy="0"/>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30742" name="Text Box 54"/>
            <p:cNvSpPr txBox="1">
              <a:spLocks noChangeAspect="1" noChangeArrowheads="1"/>
            </p:cNvSpPr>
            <p:nvPr/>
          </p:nvSpPr>
          <p:spPr bwMode="auto">
            <a:xfrm>
              <a:off x="1447800" y="990600"/>
              <a:ext cx="457200" cy="304800"/>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US" sz="1400"/>
            </a:p>
          </p:txBody>
        </p:sp>
        <p:sp>
          <p:nvSpPr>
            <p:cNvPr id="30743" name="Text Box 55"/>
            <p:cNvSpPr txBox="1">
              <a:spLocks noChangeAspect="1" noChangeArrowheads="1"/>
            </p:cNvSpPr>
            <p:nvPr/>
          </p:nvSpPr>
          <p:spPr bwMode="auto">
            <a:xfrm>
              <a:off x="1310640" y="1066800"/>
              <a:ext cx="838200" cy="338555"/>
            </a:xfrm>
            <a:prstGeom prst="rect">
              <a:avLst/>
            </a:prstGeom>
            <a:noFill/>
            <a:ln w="9525">
              <a:noFill/>
              <a:miter lim="800000"/>
              <a:headEnd/>
              <a:tailEnd/>
            </a:ln>
          </p:spPr>
          <p:txBody>
            <a:bodyPr wrap="square">
              <a:prstTxWarp prst="textNoShape">
                <a:avLst/>
              </a:prstTxWarp>
              <a:spAutoFit/>
            </a:bodyPr>
            <a:lstStyle/>
            <a:p>
              <a:r>
                <a:rPr lang="en-US" sz="1400" dirty="0"/>
                <a:t>cavity</a:t>
              </a:r>
              <a:endParaRPr lang="fr-FR" sz="1400" dirty="0"/>
            </a:p>
          </p:txBody>
        </p:sp>
        <p:sp>
          <p:nvSpPr>
            <p:cNvPr id="30744" name="Text Box 56"/>
            <p:cNvSpPr txBox="1">
              <a:spLocks noChangeAspect="1" noChangeArrowheads="1"/>
            </p:cNvSpPr>
            <p:nvPr/>
          </p:nvSpPr>
          <p:spPr bwMode="auto">
            <a:xfrm>
              <a:off x="914660" y="2593524"/>
              <a:ext cx="1744979" cy="73012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dirty="0"/>
                <a:t>Circumference</a:t>
              </a:r>
            </a:p>
            <a:p>
              <a:pPr algn="ctr">
                <a:spcBef>
                  <a:spcPct val="50000"/>
                </a:spcBef>
              </a:pPr>
              <a:r>
                <a:rPr lang="en-US" sz="1400" dirty="0"/>
                <a:t>L = 2</a:t>
              </a:r>
              <a:r>
                <a:rPr lang="en-US" sz="1400" dirty="0">
                  <a:sym typeface="Symbol" charset="2"/>
                </a:rPr>
                <a:t>R</a:t>
              </a:r>
              <a:endParaRPr lang="fr-FR" sz="1400" dirty="0"/>
            </a:p>
          </p:txBody>
        </p:sp>
      </p:grpSp>
      <mc:AlternateContent xmlns:mc="http://schemas.openxmlformats.org/markup-compatibility/2006" xmlns:a14="http://schemas.microsoft.com/office/drawing/2010/main">
        <mc:Choice Requires="a14">
          <p:sp>
            <p:nvSpPr>
              <p:cNvPr id="2" name="TextBox 1"/>
              <p:cNvSpPr txBox="1"/>
              <p:nvPr/>
            </p:nvSpPr>
            <p:spPr>
              <a:xfrm>
                <a:off x="4139952" y="5301208"/>
                <a:ext cx="1458348" cy="10961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f>
                            <m:fPr>
                              <m:type m:val="skw"/>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𝐿</m:t>
                              </m:r>
                            </m:den>
                          </m:f>
                        </m:num>
                        <m:den>
                          <m:f>
                            <m:fPr>
                              <m:type m:val="skw"/>
                              <m:ctrlPr>
                                <a:rPr lang="bg-BG" b="0" i="1" smtClean="0">
                                  <a:latin typeface="Cambria Math" panose="02040503050406030204" pitchFamily="18" charset="0"/>
                                </a:rPr>
                              </m:ctrlPr>
                            </m:fPr>
                            <m:num>
                              <m:r>
                                <a:rPr lang="en-US" b="0" i="1" smtClean="0">
                                  <a:latin typeface="Cambria Math" charset="0"/>
                                </a:rPr>
                                <m:t>𝑑𝑝</m:t>
                              </m:r>
                            </m:num>
                            <m:den>
                              <m:r>
                                <a:rPr lang="en-US" b="0" i="1" smtClean="0">
                                  <a:latin typeface="Cambria Math" charset="0"/>
                                </a:rPr>
                                <m:t>𝑝</m:t>
                              </m:r>
                            </m:den>
                          </m:f>
                        </m:den>
                      </m:f>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4139952" y="5301208"/>
                <a:ext cx="1458348" cy="1096198"/>
              </a:xfrm>
              <a:prstGeom prst="rect">
                <a:avLst/>
              </a:prstGeom>
              <a:blipFill>
                <a:blip r:embed="rId3"/>
                <a:stretch>
                  <a:fillRect l="-862" t="-67816" r="-22414" b="-1034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297114" y="5401825"/>
                <a:ext cx="1389418" cy="763479"/>
              </a:xfrm>
              <a:prstGeom prst="rect">
                <a:avLst/>
              </a:prstGeom>
              <a:solidFill>
                <a:srgbClr val="4A7DC7">
                  <a:alpha val="2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𝑝</m:t>
                          </m:r>
                        </m:num>
                        <m:den>
                          <m:r>
                            <a:rPr lang="en-US" b="0" i="1" smtClean="0">
                              <a:latin typeface="Cambria Math" charset="0"/>
                            </a:rPr>
                            <m:t>𝐿</m:t>
                          </m:r>
                        </m:den>
                      </m:f>
                      <m:f>
                        <m:fPr>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𝑑𝑝</m:t>
                          </m:r>
                        </m:den>
                      </m:f>
                    </m:oMath>
                  </m:oMathPara>
                </a14:m>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6297114" y="5401825"/>
                <a:ext cx="1389418" cy="763479"/>
              </a:xfrm>
              <a:prstGeom prst="rect">
                <a:avLst/>
              </a:prstGeom>
              <a:blipFill>
                <a:blip r:embed="rId4"/>
                <a:stretch>
                  <a:fillRect l="-901" t="-3279" r="-5405" b="-16393"/>
                </a:stretch>
              </a:blipFill>
            </p:spPr>
            <p:txBody>
              <a:bodyPr/>
              <a:lstStyle/>
              <a:p>
                <a:r>
                  <a:rPr lang="en-US">
                    <a:noFill/>
                  </a:rPr>
                  <a:t> </a:t>
                </a:r>
              </a:p>
            </p:txBody>
          </p:sp>
        </mc:Fallback>
      </mc:AlternateContent>
      <p:sp>
        <p:nvSpPr>
          <p:cNvPr id="28" name="Rectangle 27">
            <a:extLst>
              <a:ext uri="{FF2B5EF4-FFF2-40B4-BE49-F238E27FC236}">
                <a16:creationId xmlns:a16="http://schemas.microsoft.com/office/drawing/2014/main" id="{2BFFED2E-8629-1746-9145-225E3385E1DB}"/>
              </a:ext>
            </a:extLst>
          </p:cNvPr>
          <p:cNvSpPr/>
          <p:nvPr/>
        </p:nvSpPr>
        <p:spPr>
          <a:xfrm>
            <a:off x="4153810" y="3861048"/>
            <a:ext cx="4666662" cy="338554"/>
          </a:xfrm>
          <a:prstGeom prst="rect">
            <a:avLst/>
          </a:prstGeom>
        </p:spPr>
        <p:txBody>
          <a:bodyPr wrap="none">
            <a:spAutoFit/>
          </a:bodyPr>
          <a:lstStyle/>
          <a:p>
            <a:r>
              <a:rPr lang="en-US" sz="1600" dirty="0">
                <a:solidFill>
                  <a:srgbClr val="FF0000"/>
                </a:solidFill>
              </a:rPr>
              <a:t>Note: you also find </a:t>
            </a:r>
            <a:r>
              <a:rPr lang="en-US" sz="1600" dirty="0" err="1">
                <a:solidFill>
                  <a:srgbClr val="FF0000"/>
                </a:solidFill>
              </a:rPr>
              <a:t>η</a:t>
            </a:r>
            <a:r>
              <a:rPr lang="en-US" sz="1600" dirty="0">
                <a:solidFill>
                  <a:srgbClr val="FF0000"/>
                </a:solidFill>
              </a:rPr>
              <a:t> defined with a minus sign!</a:t>
            </a:r>
          </a:p>
        </p:txBody>
      </p:sp>
      <p:sp>
        <p:nvSpPr>
          <p:cNvPr id="29" name="Text Box 53">
            <a:extLst>
              <a:ext uri="{FF2B5EF4-FFF2-40B4-BE49-F238E27FC236}">
                <a16:creationId xmlns:a16="http://schemas.microsoft.com/office/drawing/2014/main" id="{3CC10004-17D2-8B41-AB63-D54585ECC0CA}"/>
              </a:ext>
            </a:extLst>
          </p:cNvPr>
          <p:cNvSpPr txBox="1">
            <a:spLocks noChangeArrowheads="1"/>
          </p:cNvSpPr>
          <p:nvPr/>
        </p:nvSpPr>
        <p:spPr bwMode="auto">
          <a:xfrm>
            <a:off x="245331" y="3943201"/>
            <a:ext cx="3174541" cy="10699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dirty="0" err="1"/>
              <a:t>p</a:t>
            </a:r>
            <a:r>
              <a:rPr lang="en-US" sz="1600" dirty="0"/>
              <a:t>=particle momentum</a:t>
            </a:r>
          </a:p>
          <a:p>
            <a:pPr>
              <a:spcBef>
                <a:spcPct val="50000"/>
              </a:spcBef>
            </a:pPr>
            <a:r>
              <a:rPr lang="en-US" sz="1600" dirty="0"/>
              <a:t>R=synchrotron physical radius</a:t>
            </a:r>
          </a:p>
          <a:p>
            <a:pPr>
              <a:spcBef>
                <a:spcPct val="50000"/>
              </a:spcBef>
            </a:pPr>
            <a:r>
              <a:rPr lang="en-US" sz="1600" dirty="0"/>
              <a:t>T=revolution period</a:t>
            </a:r>
            <a:endParaRPr lang="fr-FR" sz="1600" dirty="0"/>
          </a:p>
        </p:txBody>
      </p:sp>
      <p:sp>
        <p:nvSpPr>
          <p:cNvPr id="30" name="Text Box 48">
            <a:extLst>
              <a:ext uri="{FF2B5EF4-FFF2-40B4-BE49-F238E27FC236}">
                <a16:creationId xmlns:a16="http://schemas.microsoft.com/office/drawing/2014/main" id="{7DB03CA6-EAB7-F24C-B0BB-9061CFFEC176}"/>
              </a:ext>
            </a:extLst>
          </p:cNvPr>
          <p:cNvSpPr txBox="1">
            <a:spLocks noChangeArrowheads="1"/>
          </p:cNvSpPr>
          <p:nvPr/>
        </p:nvSpPr>
        <p:spPr bwMode="auto">
          <a:xfrm>
            <a:off x="3325778" y="4509120"/>
            <a:ext cx="5637231"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The “</a:t>
            </a:r>
            <a:r>
              <a:rPr lang="en-US" sz="1800" dirty="0">
                <a:solidFill>
                  <a:srgbClr val="FF3300"/>
                </a:solidFill>
              </a:rPr>
              <a:t>momentum compaction factor</a:t>
            </a:r>
            <a:r>
              <a:rPr lang="en-US" sz="1800" dirty="0"/>
              <a:t>” is defined as relative orbit length change with momentum:</a:t>
            </a:r>
            <a:endParaRPr lang="fr-FR" sz="18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7ABD004-DA52-8E45-A81F-003F69539D0C}"/>
                  </a:ext>
                </a:extLst>
              </p:cNvPr>
              <p:cNvSpPr txBox="1"/>
              <p:nvPr/>
            </p:nvSpPr>
            <p:spPr>
              <a:xfrm>
                <a:off x="4211960" y="2852936"/>
                <a:ext cx="1559529" cy="8559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𝑑𝑇</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𝑇</m:t>
                          </m:r>
                        </m:num>
                        <m:den>
                          <m:r>
                            <a:rPr lang="en-US" b="0" i="1" smtClean="0">
                              <a:latin typeface="Cambria Math" panose="02040503050406030204" pitchFamily="18" charset="0"/>
                              <a:ea typeface="Cambria Math" panose="02040503050406030204" pitchFamily="18" charset="0"/>
                            </a:rPr>
                            <m:t>𝑑𝑝</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den>
                      </m:f>
                    </m:oMath>
                  </m:oMathPara>
                </a14:m>
                <a:endParaRPr lang="en-US" dirty="0"/>
              </a:p>
            </p:txBody>
          </p:sp>
        </mc:Choice>
        <mc:Fallback xmlns="">
          <p:sp>
            <p:nvSpPr>
              <p:cNvPr id="3" name="TextBox 2">
                <a:extLst>
                  <a:ext uri="{FF2B5EF4-FFF2-40B4-BE49-F238E27FC236}">
                    <a16:creationId xmlns:a16="http://schemas.microsoft.com/office/drawing/2014/main" id="{57ABD004-DA52-8E45-A81F-003F69539D0C}"/>
                  </a:ext>
                </a:extLst>
              </p:cNvPr>
              <p:cNvSpPr txBox="1">
                <a:spLocks noRot="1" noChangeAspect="1" noMove="1" noResize="1" noEditPoints="1" noAdjustHandles="1" noChangeArrowheads="1" noChangeShapeType="1" noTextEdit="1"/>
              </p:cNvSpPr>
              <p:nvPr/>
            </p:nvSpPr>
            <p:spPr>
              <a:xfrm>
                <a:off x="4211960" y="2852936"/>
                <a:ext cx="1559529" cy="855940"/>
              </a:xfrm>
              <a:prstGeom prst="rect">
                <a:avLst/>
              </a:prstGeom>
              <a:blipFill>
                <a:blip r:embed="rId5"/>
                <a:stretch>
                  <a:fillRect b="-10294"/>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85"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Momentum Compaction Factor</a:t>
            </a:r>
            <a:endParaRPr lang="fr-FR" dirty="0"/>
          </a:p>
        </p:txBody>
      </p:sp>
      <p:sp>
        <p:nvSpPr>
          <p:cNvPr id="32786" name="Line 4"/>
          <p:cNvSpPr>
            <a:spLocks noChangeShapeType="1"/>
          </p:cNvSpPr>
          <p:nvPr/>
        </p:nvSpPr>
        <p:spPr bwMode="auto">
          <a:xfrm>
            <a:off x="1828800" y="1378823"/>
            <a:ext cx="0" cy="0"/>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3" name="Group 2"/>
          <p:cNvGrpSpPr/>
          <p:nvPr/>
        </p:nvGrpSpPr>
        <p:grpSpPr>
          <a:xfrm>
            <a:off x="5791200" y="1115298"/>
            <a:ext cx="3014663" cy="2133600"/>
            <a:chOff x="5791200" y="1260475"/>
            <a:chExt cx="3014663" cy="2133600"/>
          </a:xfrm>
        </p:grpSpPr>
        <p:sp>
          <p:nvSpPr>
            <p:cNvPr id="32793" name="Line 32"/>
            <p:cNvSpPr>
              <a:spLocks noChangeShapeType="1"/>
            </p:cNvSpPr>
            <p:nvPr/>
          </p:nvSpPr>
          <p:spPr bwMode="auto">
            <a:xfrm flipV="1">
              <a:off x="6858000" y="1836000"/>
              <a:ext cx="609600" cy="1548000"/>
            </a:xfrm>
            <a:prstGeom prst="line">
              <a:avLst/>
            </a:prstGeom>
            <a:noFill/>
            <a:ln w="9525">
              <a:solidFill>
                <a:srgbClr val="FF3300"/>
              </a:solidFill>
              <a:round/>
              <a:headEnd/>
              <a:tailEnd/>
            </a:ln>
          </p:spPr>
          <p:txBody>
            <a:bodyPr>
              <a:prstTxWarp prst="textNoShape">
                <a:avLst/>
              </a:prstTxWarp>
            </a:bodyPr>
            <a:lstStyle/>
            <a:p>
              <a:endParaRPr lang="en-US"/>
            </a:p>
          </p:txBody>
        </p:sp>
        <p:sp>
          <p:nvSpPr>
            <p:cNvPr id="32792" name="Line 31"/>
            <p:cNvSpPr>
              <a:spLocks noChangeShapeType="1"/>
            </p:cNvSpPr>
            <p:nvPr/>
          </p:nvSpPr>
          <p:spPr bwMode="auto">
            <a:xfrm flipV="1">
              <a:off x="6858000" y="1656000"/>
              <a:ext cx="304800" cy="1728000"/>
            </a:xfrm>
            <a:prstGeom prst="line">
              <a:avLst/>
            </a:prstGeom>
            <a:noFill/>
            <a:ln w="9525">
              <a:solidFill>
                <a:srgbClr val="FF3300"/>
              </a:solidFill>
              <a:round/>
              <a:headEnd/>
              <a:tailEnd/>
            </a:ln>
          </p:spPr>
          <p:txBody>
            <a:bodyPr>
              <a:prstTxWarp prst="textNoShape">
                <a:avLst/>
              </a:prstTxWarp>
            </a:bodyPr>
            <a:lstStyle/>
            <a:p>
              <a:endParaRPr lang="en-US"/>
            </a:p>
          </p:txBody>
        </p:sp>
        <p:sp>
          <p:nvSpPr>
            <p:cNvPr id="32788" name="Arc 24"/>
            <p:cNvSpPr>
              <a:spLocks/>
            </p:cNvSpPr>
            <p:nvPr/>
          </p:nvSpPr>
          <p:spPr bwMode="auto">
            <a:xfrm>
              <a:off x="6156176" y="1412875"/>
              <a:ext cx="1905000" cy="1601788"/>
            </a:xfrm>
            <a:custGeom>
              <a:avLst/>
              <a:gdLst>
                <a:gd name="T0" fmla="*/ 0 w 21056"/>
                <a:gd name="T1" fmla="*/ 0 h 21600"/>
                <a:gd name="T2" fmla="*/ 1905000 w 21056"/>
                <a:gd name="T3" fmla="*/ 1244426 h 21600"/>
                <a:gd name="T4" fmla="*/ 0 w 21056"/>
                <a:gd name="T5" fmla="*/ 1601788 h 21600"/>
                <a:gd name="T6" fmla="*/ 0 60000 65536"/>
                <a:gd name="T7" fmla="*/ 0 60000 65536"/>
                <a:gd name="T8" fmla="*/ 0 60000 65536"/>
                <a:gd name="T9" fmla="*/ 0 w 21056"/>
                <a:gd name="T10" fmla="*/ 0 h 21600"/>
                <a:gd name="T11" fmla="*/ 21056 w 21056"/>
                <a:gd name="T12" fmla="*/ 21600 h 21600"/>
              </a:gdLst>
              <a:ahLst/>
              <a:cxnLst>
                <a:cxn ang="T6">
                  <a:pos x="T0" y="T1"/>
                </a:cxn>
                <a:cxn ang="T7">
                  <a:pos x="T2" y="T3"/>
                </a:cxn>
                <a:cxn ang="T8">
                  <a:pos x="T4" y="T5"/>
                </a:cxn>
              </a:cxnLst>
              <a:rect l="T9" t="T10" r="T11" b="T12"/>
              <a:pathLst>
                <a:path w="21056" h="21600" fill="none" extrusionOk="0">
                  <a:moveTo>
                    <a:pt x="0" y="-1"/>
                  </a:moveTo>
                  <a:cubicBezTo>
                    <a:pt x="10072" y="-1"/>
                    <a:pt x="18808" y="6962"/>
                    <a:pt x="21055" y="16781"/>
                  </a:cubicBezTo>
                </a:path>
                <a:path w="21056" h="21600" stroke="0" extrusionOk="0">
                  <a:moveTo>
                    <a:pt x="0" y="-1"/>
                  </a:moveTo>
                  <a:cubicBezTo>
                    <a:pt x="10072" y="-1"/>
                    <a:pt x="18808" y="6962"/>
                    <a:pt x="21055" y="16781"/>
                  </a:cubicBezTo>
                  <a:lnTo>
                    <a:pt x="0" y="21600"/>
                  </a:lnTo>
                  <a:close/>
                </a:path>
              </a:pathLst>
            </a:custGeom>
            <a:noFill/>
            <a:ln w="28575">
              <a:solidFill>
                <a:schemeClr val="tx1"/>
              </a:solidFill>
              <a:round/>
              <a:headEnd/>
              <a:tailEnd/>
            </a:ln>
          </p:spPr>
          <p:txBody>
            <a:bodyPr wrap="none" anchor="ctr">
              <a:prstTxWarp prst="textNoShape">
                <a:avLst/>
              </a:prstTxWarp>
            </a:bodyPr>
            <a:lstStyle/>
            <a:p>
              <a:endParaRPr lang="en-US" dirty="0"/>
            </a:p>
          </p:txBody>
        </p:sp>
        <p:sp>
          <p:nvSpPr>
            <p:cNvPr id="32789" name="Arc 28"/>
            <p:cNvSpPr>
              <a:spLocks/>
            </p:cNvSpPr>
            <p:nvPr/>
          </p:nvSpPr>
          <p:spPr bwMode="auto">
            <a:xfrm>
              <a:off x="6248400" y="1793875"/>
              <a:ext cx="1828800" cy="990600"/>
            </a:xfrm>
            <a:custGeom>
              <a:avLst/>
              <a:gdLst>
                <a:gd name="T0" fmla="*/ 0 w 21600"/>
                <a:gd name="T1" fmla="*/ 0 h 21600"/>
                <a:gd name="T2" fmla="*/ 1828800 w 21600"/>
                <a:gd name="T3" fmla="*/ 990600 h 21600"/>
                <a:gd name="T4" fmla="*/ 0 w 21600"/>
                <a:gd name="T5" fmla="*/ 990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p:spPr>
          <p:txBody>
            <a:bodyPr wrap="none" anchor="ctr">
              <a:prstTxWarp prst="textNoShape">
                <a:avLst/>
              </a:prstTxWarp>
            </a:bodyPr>
            <a:lstStyle/>
            <a:p>
              <a:endParaRPr lang="en-US" dirty="0"/>
            </a:p>
          </p:txBody>
        </p:sp>
        <p:sp>
          <p:nvSpPr>
            <p:cNvPr id="32790" name="Line 29"/>
            <p:cNvSpPr>
              <a:spLocks noChangeShapeType="1"/>
            </p:cNvSpPr>
            <p:nvPr/>
          </p:nvSpPr>
          <p:spPr bwMode="auto">
            <a:xfrm flipV="1">
              <a:off x="6858000" y="2555875"/>
              <a:ext cx="1676400" cy="838200"/>
            </a:xfrm>
            <a:prstGeom prst="line">
              <a:avLst/>
            </a:prstGeom>
            <a:noFill/>
            <a:ln w="28575">
              <a:solidFill>
                <a:schemeClr val="tx1"/>
              </a:solidFill>
              <a:prstDash val="sysDot"/>
              <a:round/>
              <a:headEnd/>
              <a:tailEnd type="triangle" w="med" len="med"/>
            </a:ln>
          </p:spPr>
          <p:txBody>
            <a:bodyPr>
              <a:prstTxWarp prst="textNoShape">
                <a:avLst/>
              </a:prstTxWarp>
            </a:bodyPr>
            <a:lstStyle/>
            <a:p>
              <a:endParaRPr lang="en-US"/>
            </a:p>
          </p:txBody>
        </p:sp>
        <p:sp>
          <p:nvSpPr>
            <p:cNvPr id="32791" name="Line 30"/>
            <p:cNvSpPr>
              <a:spLocks noChangeShapeType="1"/>
            </p:cNvSpPr>
            <p:nvPr/>
          </p:nvSpPr>
          <p:spPr bwMode="auto">
            <a:xfrm flipH="1" flipV="1">
              <a:off x="6477000" y="1793875"/>
              <a:ext cx="381000" cy="16002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aphicFrame>
          <p:nvGraphicFramePr>
            <p:cNvPr id="32771" name="Object 3"/>
            <p:cNvGraphicFramePr>
              <a:graphicFrameLocks noChangeAspect="1"/>
            </p:cNvGraphicFramePr>
            <p:nvPr>
              <p:extLst>
                <p:ext uri="{D42A27DB-BD31-4B8C-83A1-F6EECF244321}">
                  <p14:modId xmlns:p14="http://schemas.microsoft.com/office/powerpoint/2010/main" val="2730192312"/>
                </p:ext>
              </p:extLst>
            </p:nvPr>
          </p:nvGraphicFramePr>
          <p:xfrm>
            <a:off x="6945213" y="2980184"/>
            <a:ext cx="219075" cy="304800"/>
          </p:xfrm>
          <a:graphic>
            <a:graphicData uri="http://schemas.openxmlformats.org/presentationml/2006/ole">
              <mc:AlternateContent xmlns:mc="http://schemas.openxmlformats.org/markup-compatibility/2006">
                <mc:Choice xmlns:v="urn:schemas-microsoft-com:vml" Requires="v">
                  <p:oleObj name="Equation" r:id="rId3" imgW="126720" imgH="177480" progId="Equation.3">
                    <p:embed/>
                  </p:oleObj>
                </mc:Choice>
                <mc:Fallback>
                  <p:oleObj name="Equation" r:id="rId3" imgW="126720" imgH="17748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5213" y="2980184"/>
                          <a:ext cx="219075" cy="304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32772" name="Object 4"/>
            <p:cNvGraphicFramePr>
              <a:graphicFrameLocks noChangeAspect="1"/>
            </p:cNvGraphicFramePr>
            <p:nvPr>
              <p:extLst>
                <p:ext uri="{D42A27DB-BD31-4B8C-83A1-F6EECF244321}">
                  <p14:modId xmlns:p14="http://schemas.microsoft.com/office/powerpoint/2010/main" val="1828278055"/>
                </p:ext>
              </p:extLst>
            </p:nvPr>
          </p:nvGraphicFramePr>
          <p:xfrm>
            <a:off x="8534400" y="2403475"/>
            <a:ext cx="271463" cy="298450"/>
          </p:xfrm>
          <a:graphic>
            <a:graphicData uri="http://schemas.openxmlformats.org/presentationml/2006/ole">
              <mc:AlternateContent xmlns:mc="http://schemas.openxmlformats.org/markup-compatibility/2006">
                <mc:Choice xmlns:v="urn:schemas-microsoft-com:vml" Requires="v">
                  <p:oleObj name="Equation" r:id="rId5" imgW="126720" imgH="139680" progId="Equation.3">
                    <p:embed/>
                  </p:oleObj>
                </mc:Choice>
                <mc:Fallback>
                  <p:oleObj name="Equation" r:id="rId5" imgW="126720" imgH="13968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400" y="2403475"/>
                          <a:ext cx="271463" cy="2984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32773" name="Object 5"/>
            <p:cNvGraphicFramePr>
              <a:graphicFrameLocks noChangeAspect="1"/>
            </p:cNvGraphicFramePr>
            <p:nvPr>
              <p:extLst>
                <p:ext uri="{D42A27DB-BD31-4B8C-83A1-F6EECF244321}">
                  <p14:modId xmlns:p14="http://schemas.microsoft.com/office/powerpoint/2010/main" val="2253797225"/>
                </p:ext>
              </p:extLst>
            </p:nvPr>
          </p:nvGraphicFramePr>
          <p:xfrm>
            <a:off x="6324600" y="2555875"/>
            <a:ext cx="287338" cy="311150"/>
          </p:xfrm>
          <a:graphic>
            <a:graphicData uri="http://schemas.openxmlformats.org/presentationml/2006/ole">
              <mc:AlternateContent xmlns:mc="http://schemas.openxmlformats.org/markup-compatibility/2006">
                <mc:Choice xmlns:v="urn:schemas-microsoft-com:vml" Requires="v">
                  <p:oleObj name="Equation" r:id="rId7" imgW="152280" imgH="164880" progId="Equation.3">
                    <p:embed/>
                  </p:oleObj>
                </mc:Choice>
                <mc:Fallback>
                  <p:oleObj name="Equation" r:id="rId7" imgW="152280" imgH="16488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600" y="2555875"/>
                          <a:ext cx="287338" cy="3111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32774" name="Object 6"/>
            <p:cNvGraphicFramePr>
              <a:graphicFrameLocks noChangeAspect="1"/>
            </p:cNvGraphicFramePr>
            <p:nvPr>
              <p:extLst>
                <p:ext uri="{D42A27DB-BD31-4B8C-83A1-F6EECF244321}">
                  <p14:modId xmlns:p14="http://schemas.microsoft.com/office/powerpoint/2010/main" val="1588253932"/>
                </p:ext>
              </p:extLst>
            </p:nvPr>
          </p:nvGraphicFramePr>
          <p:xfrm>
            <a:off x="5791200" y="1565275"/>
            <a:ext cx="346075" cy="488950"/>
          </p:xfrm>
          <a:graphic>
            <a:graphicData uri="http://schemas.openxmlformats.org/presentationml/2006/ole">
              <mc:AlternateContent xmlns:mc="http://schemas.openxmlformats.org/markup-compatibility/2006">
                <mc:Choice xmlns:v="urn:schemas-microsoft-com:vml" Requires="v">
                  <p:oleObj name="Equation" r:id="rId9" imgW="152280" imgH="215640" progId="Equation.3">
                    <p:embed/>
                  </p:oleObj>
                </mc:Choice>
                <mc:Fallback>
                  <p:oleObj name="Equation" r:id="rId9" imgW="152280" imgH="215640" progId="Equation.3">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1200" y="1565275"/>
                          <a:ext cx="346075" cy="4889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32775" name="Object 7"/>
            <p:cNvGraphicFramePr>
              <a:graphicFrameLocks noChangeAspect="1"/>
            </p:cNvGraphicFramePr>
            <p:nvPr>
              <p:extLst>
                <p:ext uri="{D42A27DB-BD31-4B8C-83A1-F6EECF244321}">
                  <p14:modId xmlns:p14="http://schemas.microsoft.com/office/powerpoint/2010/main" val="3753082182"/>
                </p:ext>
              </p:extLst>
            </p:nvPr>
          </p:nvGraphicFramePr>
          <p:xfrm>
            <a:off x="5867400" y="1260475"/>
            <a:ext cx="244475" cy="298450"/>
          </p:xfrm>
          <a:graphic>
            <a:graphicData uri="http://schemas.openxmlformats.org/presentationml/2006/ole">
              <mc:AlternateContent xmlns:mc="http://schemas.openxmlformats.org/markup-compatibility/2006">
                <mc:Choice xmlns:v="urn:schemas-microsoft-com:vml" Requires="v">
                  <p:oleObj name="Equation" r:id="rId11" imgW="114120" imgH="139680" progId="Equation.3">
                    <p:embed/>
                  </p:oleObj>
                </mc:Choice>
                <mc:Fallback>
                  <p:oleObj name="Equation" r:id="rId11" imgW="114120" imgH="139680" progId="Equation.3">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67400" y="1260475"/>
                          <a:ext cx="244475" cy="2984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2794" name="Arc 41"/>
            <p:cNvSpPr>
              <a:spLocks/>
            </p:cNvSpPr>
            <p:nvPr/>
          </p:nvSpPr>
          <p:spPr bwMode="auto">
            <a:xfrm>
              <a:off x="7010400" y="2492896"/>
              <a:ext cx="168424" cy="62979"/>
            </a:xfrm>
            <a:custGeom>
              <a:avLst/>
              <a:gdLst>
                <a:gd name="T0" fmla="*/ 0 w 21600"/>
                <a:gd name="T1" fmla="*/ 0 h 21600"/>
                <a:gd name="T2" fmla="*/ 152400 w 21600"/>
                <a:gd name="T3" fmla="*/ 76200 h 21600"/>
                <a:gd name="T4" fmla="*/ 0 w 21600"/>
                <a:gd name="T5" fmla="*/ 762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rgbClr val="FF3300"/>
              </a:solidFill>
              <a:round/>
              <a:headEnd/>
              <a:tailEnd/>
            </a:ln>
          </p:spPr>
          <p:txBody>
            <a:bodyPr wrap="none" anchor="ctr">
              <a:prstTxWarp prst="textNoShape">
                <a:avLst/>
              </a:prstTxWarp>
            </a:bodyPr>
            <a:lstStyle/>
            <a:p>
              <a:endParaRPr lang="en-US"/>
            </a:p>
          </p:txBody>
        </p:sp>
        <p:sp>
          <p:nvSpPr>
            <p:cNvPr id="32795" name="Text Box 42"/>
            <p:cNvSpPr txBox="1">
              <a:spLocks noChangeArrowheads="1"/>
            </p:cNvSpPr>
            <p:nvPr/>
          </p:nvSpPr>
          <p:spPr bwMode="auto">
            <a:xfrm>
              <a:off x="6995120" y="1916832"/>
              <a:ext cx="457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FF3300"/>
                  </a:solidFill>
                  <a:latin typeface="Times New Roman" panose="02020603050405020304" pitchFamily="18" charset="0"/>
                  <a:cs typeface="Times New Roman" panose="02020603050405020304" pitchFamily="18" charset="0"/>
                </a:rPr>
                <a:t>d</a:t>
              </a:r>
              <a:r>
                <a:rPr lang="en-US" sz="1800" i="1" dirty="0">
                  <a:solidFill>
                    <a:srgbClr val="FF3300"/>
                  </a:solidFill>
                  <a:latin typeface="Times New Roman" panose="02020603050405020304" pitchFamily="18" charset="0"/>
                  <a:cs typeface="Times New Roman" panose="02020603050405020304" pitchFamily="18" charset="0"/>
                  <a:sym typeface="Symbol" charset="2"/>
                </a:rPr>
                <a:t></a:t>
              </a:r>
              <a:endParaRPr lang="fr-FR" sz="1800" i="1" dirty="0">
                <a:solidFill>
                  <a:srgbClr val="FF3300"/>
                </a:solidFill>
                <a:latin typeface="Times New Roman" panose="02020603050405020304" pitchFamily="18" charset="0"/>
                <a:cs typeface="Times New Roman" panose="02020603050405020304" pitchFamily="18" charset="0"/>
              </a:endParaRPr>
            </a:p>
          </p:txBody>
        </p:sp>
        <p:sp>
          <p:nvSpPr>
            <p:cNvPr id="32796" name="Text Box 43"/>
            <p:cNvSpPr txBox="1">
              <a:spLocks noChangeArrowheads="1"/>
            </p:cNvSpPr>
            <p:nvPr/>
          </p:nvSpPr>
          <p:spPr bwMode="auto">
            <a:xfrm>
              <a:off x="6876256" y="1550119"/>
              <a:ext cx="304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i="1" dirty="0">
                  <a:solidFill>
                    <a:srgbClr val="FF3300"/>
                  </a:solidFill>
                  <a:latin typeface="Times New Roman" panose="02020603050405020304" pitchFamily="18" charset="0"/>
                  <a:cs typeface="Times New Roman" panose="02020603050405020304" pitchFamily="18" charset="0"/>
                </a:rPr>
                <a:t>x</a:t>
              </a:r>
              <a:endParaRPr lang="fr-FR" sz="1800" i="1" dirty="0">
                <a:solidFill>
                  <a:srgbClr val="FF3300"/>
                </a:solidFill>
                <a:latin typeface="Times New Roman" panose="02020603050405020304" pitchFamily="18" charset="0"/>
                <a:cs typeface="Times New Roman" panose="02020603050405020304" pitchFamily="18" charset="0"/>
              </a:endParaRPr>
            </a:p>
          </p:txBody>
        </p:sp>
      </p:grpSp>
      <p:graphicFrame>
        <p:nvGraphicFramePr>
          <p:cNvPr id="32778" name="Object 10"/>
          <p:cNvGraphicFramePr>
            <a:graphicFrameLocks noChangeAspect="1"/>
          </p:cNvGraphicFramePr>
          <p:nvPr>
            <p:extLst>
              <p:ext uri="{D42A27DB-BD31-4B8C-83A1-F6EECF244321}">
                <p14:modId xmlns:p14="http://schemas.microsoft.com/office/powerpoint/2010/main" val="2145363476"/>
              </p:ext>
            </p:extLst>
          </p:nvPr>
        </p:nvGraphicFramePr>
        <p:xfrm>
          <a:off x="2638425" y="954961"/>
          <a:ext cx="2009775" cy="991061"/>
        </p:xfrm>
        <a:graphic>
          <a:graphicData uri="http://schemas.openxmlformats.org/presentationml/2006/ole">
            <mc:AlternateContent xmlns:mc="http://schemas.openxmlformats.org/markup-compatibility/2006">
              <mc:Choice xmlns:v="urn:schemas-microsoft-com:vml" Requires="v">
                <p:oleObj name="Equation" r:id="rId13" imgW="952500" imgH="469900" progId="Equation.DSMT4">
                  <p:embed/>
                </p:oleObj>
              </mc:Choice>
              <mc:Fallback>
                <p:oleObj name="Equation" r:id="rId13" imgW="952500" imgH="469900" progId="Equation.DSMT4">
                  <p:embed/>
                  <p:pic>
                    <p:nvPicPr>
                      <p:cNvPr id="0" name="Picture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38425" y="954961"/>
                        <a:ext cx="2009775" cy="99106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2797" name="Text Box 45"/>
          <p:cNvSpPr txBox="1">
            <a:spLocks noChangeArrowheads="1"/>
          </p:cNvSpPr>
          <p:nvPr/>
        </p:nvSpPr>
        <p:spPr bwMode="auto">
          <a:xfrm>
            <a:off x="381000" y="2060848"/>
            <a:ext cx="41910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dirty="0">
                <a:solidFill>
                  <a:srgbClr val="006600"/>
                </a:solidFill>
              </a:rPr>
              <a:t>The elementary path difference from the two orbits is:</a:t>
            </a:r>
            <a:endParaRPr lang="fr-FR" sz="1800" b="1" dirty="0">
              <a:solidFill>
                <a:srgbClr val="006600"/>
              </a:solidFill>
            </a:endParaRPr>
          </a:p>
        </p:txBody>
      </p:sp>
      <p:graphicFrame>
        <p:nvGraphicFramePr>
          <p:cNvPr id="32779" name="Object 11"/>
          <p:cNvGraphicFramePr>
            <a:graphicFrameLocks noChangeAspect="1"/>
          </p:cNvGraphicFramePr>
          <p:nvPr>
            <p:extLst>
              <p:ext uri="{D42A27DB-BD31-4B8C-83A1-F6EECF244321}">
                <p14:modId xmlns:p14="http://schemas.microsoft.com/office/powerpoint/2010/main" val="3244828182"/>
              </p:ext>
            </p:extLst>
          </p:nvPr>
        </p:nvGraphicFramePr>
        <p:xfrm>
          <a:off x="1044875" y="2756992"/>
          <a:ext cx="3771900" cy="927946"/>
        </p:xfrm>
        <a:graphic>
          <a:graphicData uri="http://schemas.openxmlformats.org/presentationml/2006/ole">
            <mc:AlternateContent xmlns:mc="http://schemas.openxmlformats.org/markup-compatibility/2006">
              <mc:Choice xmlns:v="urn:schemas-microsoft-com:vml" Requires="v">
                <p:oleObj name="Equation" r:id="rId15" imgW="1765300" imgH="431800" progId="Equation.DSMT4">
                  <p:embed/>
                </p:oleObj>
              </mc:Choice>
              <mc:Fallback>
                <p:oleObj name="Equation" r:id="rId15" imgW="1765300" imgH="431800" progId="Equation.DSMT4">
                  <p:embed/>
                  <p:pic>
                    <p:nvPicPr>
                      <p:cNvPr id="0"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44875" y="2756992"/>
                        <a:ext cx="3771900" cy="92794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2798" name="Text Box 47"/>
          <p:cNvSpPr txBox="1">
            <a:spLocks noChangeArrowheads="1"/>
          </p:cNvSpPr>
          <p:nvPr/>
        </p:nvSpPr>
        <p:spPr bwMode="auto">
          <a:xfrm>
            <a:off x="457200" y="3717032"/>
            <a:ext cx="5715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dirty="0">
                <a:solidFill>
                  <a:srgbClr val="006600"/>
                </a:solidFill>
              </a:rPr>
              <a:t>leading to the total change in the circumference:</a:t>
            </a:r>
            <a:endParaRPr lang="fr-FR" sz="1800" b="1" dirty="0">
              <a:solidFill>
                <a:srgbClr val="006600"/>
              </a:solidFill>
            </a:endParaRPr>
          </a:p>
        </p:txBody>
      </p:sp>
      <p:graphicFrame>
        <p:nvGraphicFramePr>
          <p:cNvPr id="32780" name="Object 12"/>
          <p:cNvGraphicFramePr>
            <a:graphicFrameLocks noChangeAspect="1"/>
          </p:cNvGraphicFramePr>
          <p:nvPr>
            <p:extLst>
              <p:ext uri="{D42A27DB-BD31-4B8C-83A1-F6EECF244321}">
                <p14:modId xmlns:p14="http://schemas.microsoft.com/office/powerpoint/2010/main" val="3772867816"/>
              </p:ext>
            </p:extLst>
          </p:nvPr>
        </p:nvGraphicFramePr>
        <p:xfrm>
          <a:off x="609600" y="4083537"/>
          <a:ext cx="4876800" cy="887253"/>
        </p:xfrm>
        <a:graphic>
          <a:graphicData uri="http://schemas.openxmlformats.org/presentationml/2006/ole">
            <mc:AlternateContent xmlns:mc="http://schemas.openxmlformats.org/markup-compatibility/2006">
              <mc:Choice xmlns:v="urn:schemas-microsoft-com:vml" Requires="v">
                <p:oleObj name="Equation" r:id="rId17" imgW="2197100" imgH="431800" progId="Equation.DSMT4">
                  <p:embed/>
                </p:oleObj>
              </mc:Choice>
              <mc:Fallback>
                <p:oleObj name="Equation" r:id="rId17" imgW="2197100" imgH="431800" progId="Equation.DSMT4">
                  <p:embed/>
                  <p:pic>
                    <p:nvPicPr>
                      <p:cNvPr id="0" name="Picture 1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9600" y="4083537"/>
                        <a:ext cx="4876800" cy="88725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2800" name="Text Box 52"/>
          <p:cNvSpPr txBox="1">
            <a:spLocks noChangeArrowheads="1"/>
          </p:cNvSpPr>
          <p:nvPr/>
        </p:nvSpPr>
        <p:spPr bwMode="auto">
          <a:xfrm>
            <a:off x="3657600" y="5202560"/>
            <a:ext cx="1905000" cy="83099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b="1" dirty="0">
                <a:solidFill>
                  <a:srgbClr val="006600"/>
                </a:solidFill>
              </a:rPr>
              <a:t>With </a:t>
            </a:r>
            <a:r>
              <a:rPr lang="en-US" sz="1600" b="1" dirty="0" err="1">
                <a:solidFill>
                  <a:srgbClr val="006600"/>
                </a:solidFill>
                <a:latin typeface="Lucida Grande"/>
                <a:ea typeface="Lucida Grande"/>
                <a:cs typeface="Lucida Grande"/>
              </a:rPr>
              <a:t>ρ</a:t>
            </a:r>
            <a:r>
              <a:rPr lang="en-US" sz="1600" b="1" dirty="0">
                <a:solidFill>
                  <a:srgbClr val="006600"/>
                </a:solidFill>
              </a:rPr>
              <a:t>=∞ in straight sections we get:</a:t>
            </a:r>
            <a:endParaRPr lang="fr-FR" sz="1600" b="1" dirty="0">
              <a:solidFill>
                <a:srgbClr val="006600"/>
              </a:solidFill>
            </a:endParaRPr>
          </a:p>
        </p:txBody>
      </p:sp>
      <p:sp>
        <p:nvSpPr>
          <p:cNvPr id="32801" name="Text Box 54"/>
          <p:cNvSpPr txBox="1">
            <a:spLocks noChangeArrowheads="1"/>
          </p:cNvSpPr>
          <p:nvPr/>
        </p:nvSpPr>
        <p:spPr bwMode="auto">
          <a:xfrm>
            <a:off x="7162800" y="4941168"/>
            <a:ext cx="1828800" cy="1354217"/>
          </a:xfrm>
          <a:prstGeom prst="rect">
            <a:avLst/>
          </a:prstGeom>
          <a:noFill/>
          <a:ln w="19050">
            <a:solidFill>
              <a:srgbClr val="FF3300"/>
            </a:solidFill>
            <a:miter lim="800000"/>
            <a:headEnd/>
            <a:tailEnd/>
          </a:ln>
        </p:spPr>
        <p:txBody>
          <a:bodyPr wrap="square">
            <a:prstTxWarp prst="textNoShape">
              <a:avLst/>
            </a:prstTxWarp>
            <a:spAutoFit/>
          </a:bodyPr>
          <a:lstStyle/>
          <a:p>
            <a:pPr>
              <a:spcBef>
                <a:spcPct val="50000"/>
              </a:spcBef>
            </a:pPr>
            <a:r>
              <a:rPr lang="en-US" sz="1800" dirty="0">
                <a:solidFill>
                  <a:srgbClr val="FF3300"/>
                </a:solidFill>
              </a:rPr>
              <a:t>&lt; &gt;</a:t>
            </a:r>
            <a:r>
              <a:rPr lang="en-US" sz="1800" baseline="-25000" dirty="0" err="1">
                <a:solidFill>
                  <a:srgbClr val="FF3300"/>
                </a:solidFill>
              </a:rPr>
              <a:t>m</a:t>
            </a:r>
            <a:r>
              <a:rPr lang="en-US" sz="1600" baseline="-25000" dirty="0">
                <a:solidFill>
                  <a:srgbClr val="FF3300"/>
                </a:solidFill>
              </a:rPr>
              <a:t> </a:t>
            </a:r>
            <a:r>
              <a:rPr lang="en-US" sz="1600" dirty="0">
                <a:solidFill>
                  <a:srgbClr val="FF3300"/>
                </a:solidFill>
              </a:rPr>
              <a:t>means that the average is considered over the bending magnet only</a:t>
            </a:r>
            <a:endParaRPr lang="fr-FR" sz="1600" dirty="0">
              <a:solidFill>
                <a:srgbClr val="FF3300"/>
              </a:solidFill>
            </a:endParaRPr>
          </a:p>
        </p:txBody>
      </p:sp>
      <p:sp>
        <p:nvSpPr>
          <p:cNvPr id="33" name="Rectangle 3"/>
          <p:cNvSpPr>
            <a:spLocks noChangeArrowheads="1"/>
          </p:cNvSpPr>
          <p:nvPr/>
        </p:nvSpPr>
        <p:spPr bwMode="auto">
          <a:xfrm>
            <a:off x="3429000" y="2397398"/>
            <a:ext cx="2627313" cy="304800"/>
          </a:xfrm>
          <a:prstGeom prst="rect">
            <a:avLst/>
          </a:prstGeom>
          <a:noFill/>
          <a:ln w="9525">
            <a:noFill/>
            <a:miter lim="800000"/>
            <a:headEnd/>
            <a:tailEnd/>
          </a:ln>
        </p:spPr>
        <p:txBody>
          <a:bodyPr wrap="square">
            <a:prstTxWarp prst="textNoShape">
              <a:avLst/>
            </a:prstTxWarp>
            <a:spAutoFit/>
          </a:bodyPr>
          <a:lstStyle/>
          <a:p>
            <a:r>
              <a:rPr lang="en-US" sz="1400" dirty="0">
                <a:latin typeface="Comic Sans MS" pitchFamily="-110" charset="0"/>
              </a:rPr>
              <a:t>definition of dispersion </a:t>
            </a:r>
            <a:r>
              <a:rPr lang="en-US" sz="1400" i="1" dirty="0" err="1">
                <a:latin typeface="Comic Sans MS" pitchFamily="-110" charset="0"/>
              </a:rPr>
              <a:t>D</a:t>
            </a:r>
            <a:r>
              <a:rPr lang="en-US" sz="1400" i="1" baseline="-25000" dirty="0" err="1">
                <a:latin typeface="Comic Sans MS" pitchFamily="-110" charset="0"/>
              </a:rPr>
              <a:t>x</a:t>
            </a:r>
            <a:endParaRPr sz="1400" i="1" baseline="-25000" noProof="1">
              <a:latin typeface="Comic Sans MS" pitchFamily="-110" charset="0"/>
            </a:endParaRPr>
          </a:p>
        </p:txBody>
      </p:sp>
      <p:sp>
        <p:nvSpPr>
          <p:cNvPr id="34" name="Line 5"/>
          <p:cNvSpPr>
            <a:spLocks noChangeShapeType="1"/>
          </p:cNvSpPr>
          <p:nvPr/>
        </p:nvSpPr>
        <p:spPr bwMode="auto">
          <a:xfrm flipH="1">
            <a:off x="3733800" y="2702198"/>
            <a:ext cx="0" cy="3810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mc:AlternateContent xmlns:mc="http://schemas.openxmlformats.org/markup-compatibility/2006" xmlns:a14="http://schemas.microsoft.com/office/drawing/2010/main">
        <mc:Choice Requires="a14">
          <p:sp>
            <p:nvSpPr>
              <p:cNvPr id="35" name="TextBox 34"/>
              <p:cNvSpPr txBox="1"/>
              <p:nvPr/>
            </p:nvSpPr>
            <p:spPr>
              <a:xfrm>
                <a:off x="478098" y="1035183"/>
                <a:ext cx="1389418" cy="763479"/>
              </a:xfrm>
              <a:prstGeom prst="rect">
                <a:avLst/>
              </a:prstGeom>
              <a:solidFill>
                <a:srgbClr val="4A7DC7">
                  <a:alpha val="2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𝑝</m:t>
                          </m:r>
                        </m:num>
                        <m:den>
                          <m:r>
                            <a:rPr lang="en-US" b="0" i="1" smtClean="0">
                              <a:latin typeface="Cambria Math" charset="0"/>
                            </a:rPr>
                            <m:t>𝐿</m:t>
                          </m:r>
                        </m:den>
                      </m:f>
                      <m:f>
                        <m:fPr>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𝑑𝑝</m:t>
                          </m:r>
                        </m:den>
                      </m:f>
                    </m:oMath>
                  </m:oMathPara>
                </a14:m>
                <a:endParaRPr lang="en-US" dirty="0"/>
              </a:p>
            </p:txBody>
          </p:sp>
        </mc:Choice>
        <mc:Fallback xmlns="">
          <p:sp>
            <p:nvSpPr>
              <p:cNvPr id="35" name="TextBox 34"/>
              <p:cNvSpPr txBox="1">
                <a:spLocks noRot="1" noChangeAspect="1" noMove="1" noResize="1" noEditPoints="1" noAdjustHandles="1" noChangeArrowheads="1" noChangeShapeType="1" noTextEdit="1"/>
              </p:cNvSpPr>
              <p:nvPr/>
            </p:nvSpPr>
            <p:spPr>
              <a:xfrm>
                <a:off x="478098" y="1035183"/>
                <a:ext cx="1389418" cy="763479"/>
              </a:xfrm>
              <a:prstGeom prst="rect">
                <a:avLst/>
              </a:prstGeom>
              <a:blipFill>
                <a:blip r:embed="rId20"/>
                <a:stretch>
                  <a:fillRect l="-909" t="-3279" r="-6364"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569804" y="5085184"/>
                <a:ext cx="2890791" cy="863378"/>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
                            <a:rPr lang="en-US" b="0" i="1" smtClean="0">
                              <a:latin typeface="Cambria Math" charset="0"/>
                            </a:rPr>
                            <m:t>𝐿</m:t>
                          </m:r>
                        </m:den>
                      </m:f>
                      <m:nary>
                        <m:naryPr>
                          <m:ctrlPr>
                            <a:rPr lang="is-IS" b="0" i="1" smtClean="0">
                              <a:latin typeface="Cambria Math" panose="02040503050406030204" pitchFamily="18" charset="0"/>
                            </a:rPr>
                          </m:ctrlPr>
                        </m:naryPr>
                        <m:sub>
                          <m:r>
                            <m:rPr>
                              <m:brk m:alnAt="23"/>
                            </m:rPr>
                            <a:rPr lang="en-US" b="0" i="1" smtClean="0">
                              <a:latin typeface="Cambria Math" charset="0"/>
                            </a:rPr>
                            <m:t>𝐶</m:t>
                          </m:r>
                        </m:sub>
                        <m:sup/>
                        <m:e>
                          <m:f>
                            <m:fPr>
                              <m:ctrlPr>
                                <a:rPr lang="bg-BG"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charset="0"/>
                                    </a:rPr>
                                    <m:t>𝐷</m:t>
                                  </m:r>
                                </m:e>
                                <m:sub>
                                  <m:r>
                                    <a:rPr lang="en-US" b="0" i="1" smtClean="0">
                                      <a:latin typeface="Cambria Math" charset="0"/>
                                    </a:rPr>
                                    <m:t>𝑥</m:t>
                                  </m:r>
                                </m:sub>
                              </m:sSub>
                              <m:r>
                                <a:rPr lang="en-US" b="0" i="1" smtClean="0">
                                  <a:latin typeface="Cambria Math" charset="0"/>
                                </a:rPr>
                                <m:t>(</m:t>
                              </m:r>
                              <m:r>
                                <a:rPr lang="en-US" b="0" i="1" smtClean="0">
                                  <a:latin typeface="Cambria Math" charset="0"/>
                                </a:rPr>
                                <m:t>𝑠</m:t>
                              </m:r>
                              <m:r>
                                <a:rPr lang="en-US" b="0" i="1" smtClean="0">
                                  <a:latin typeface="Cambria Math" charset="0"/>
                                </a:rPr>
                                <m:t>)</m:t>
                              </m:r>
                            </m:num>
                            <m:den>
                              <m:r>
                                <a:rPr lang="bg-BG" b="0" i="1" smtClean="0">
                                  <a:latin typeface="Cambria Math" charset="0"/>
                                  <a:ea typeface="Cambria Math" charset="0"/>
                                  <a:cs typeface="Cambria Math" charset="0"/>
                                </a:rPr>
                                <m:t>𝜌</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𝑠</m:t>
                              </m:r>
                              <m:r>
                                <a:rPr lang="en-US" b="0" i="1" smtClean="0">
                                  <a:latin typeface="Cambria Math" charset="0"/>
                                  <a:ea typeface="Cambria Math" charset="0"/>
                                  <a:cs typeface="Cambria Math" charset="0"/>
                                </a:rPr>
                                <m:t>)</m:t>
                              </m:r>
                            </m:den>
                          </m:f>
                          <m:r>
                            <a:rPr lang="en-US" b="0" i="1" smtClean="0">
                              <a:latin typeface="Cambria Math" charset="0"/>
                            </a:rPr>
                            <m:t>𝑑</m:t>
                          </m:r>
                          <m:sSub>
                            <m:sSubPr>
                              <m:ctrlPr>
                                <a:rPr lang="en-US" b="0" i="1" smtClean="0">
                                  <a:latin typeface="Cambria Math" panose="02040503050406030204" pitchFamily="18" charset="0"/>
                                </a:rPr>
                              </m:ctrlPr>
                            </m:sSubPr>
                            <m:e>
                              <m:r>
                                <a:rPr lang="en-US" b="0" i="1" smtClean="0">
                                  <a:latin typeface="Cambria Math" charset="0"/>
                                </a:rPr>
                                <m:t>𝑠</m:t>
                              </m:r>
                            </m:e>
                            <m:sub>
                              <m:r>
                                <a:rPr lang="en-US" b="0" i="1" smtClean="0">
                                  <a:latin typeface="Cambria Math" charset="0"/>
                                </a:rPr>
                                <m:t>0</m:t>
                              </m:r>
                            </m:sub>
                          </m:sSub>
                        </m:e>
                      </m:nary>
                    </m:oMath>
                  </m:oMathPara>
                </a14:m>
                <a:endParaRPr lang="en-US" dirty="0"/>
              </a:p>
            </p:txBody>
          </p:sp>
        </mc:Choice>
        <mc:Fallback xmlns="">
          <p:sp>
            <p:nvSpPr>
              <p:cNvPr id="36" name="TextBox 35"/>
              <p:cNvSpPr txBox="1">
                <a:spLocks noRot="1" noChangeAspect="1" noMove="1" noResize="1" noEditPoints="1" noAdjustHandles="1" noChangeArrowheads="1" noChangeShapeType="1" noTextEdit="1"/>
              </p:cNvSpPr>
              <p:nvPr/>
            </p:nvSpPr>
            <p:spPr>
              <a:xfrm>
                <a:off x="569804" y="5085184"/>
                <a:ext cx="2890791" cy="863378"/>
              </a:xfrm>
              <a:prstGeom prst="rect">
                <a:avLst/>
              </a:prstGeom>
              <a:blipFill>
                <a:blip r:embed="rId21"/>
                <a:stretch>
                  <a:fillRect l="-10088" t="-171014" b="-2565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5469549" y="5236841"/>
                <a:ext cx="1604414" cy="712439"/>
              </a:xfrm>
              <a:prstGeom prst="rect">
                <a:avLst/>
              </a:prstGeom>
              <a:solidFill>
                <a:srgbClr val="4A7DC7">
                  <a:alpha val="2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sSub>
                            <m:sSubPr>
                              <m:ctrlPr>
                                <a:rPr lang="en-US" b="0" i="1" smtClean="0">
                                  <a:latin typeface="Cambria Math" panose="02040503050406030204" pitchFamily="18" charset="0"/>
                                </a:rPr>
                              </m:ctrlPr>
                            </m:sSub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charset="0"/>
                                        </a:rPr>
                                        <m:t>𝐷</m:t>
                                      </m:r>
                                    </m:e>
                                    <m:sub>
                                      <m:r>
                                        <a:rPr lang="en-US" b="0" i="1" smtClean="0">
                                          <a:latin typeface="Cambria Math" charset="0"/>
                                        </a:rPr>
                                        <m:t>𝑥</m:t>
                                      </m:r>
                                    </m:sub>
                                  </m:sSub>
                                </m:e>
                              </m:d>
                            </m:e>
                            <m:sub>
                              <m:r>
                                <a:rPr lang="en-US" b="0" i="1" smtClean="0">
                                  <a:latin typeface="Cambria Math" charset="0"/>
                                </a:rPr>
                                <m:t>𝑚</m:t>
                              </m:r>
                            </m:sub>
                          </m:sSub>
                        </m:num>
                        <m:den>
                          <m:r>
                            <a:rPr lang="en-US" b="0" i="1" smtClean="0">
                              <a:latin typeface="Cambria Math" charset="0"/>
                            </a:rPr>
                            <m:t>𝑅</m:t>
                          </m:r>
                        </m:den>
                      </m:f>
                    </m:oMath>
                  </m:oMathPara>
                </a14:m>
                <a:endParaRPr lang="en-US" dirty="0"/>
              </a:p>
            </p:txBody>
          </p:sp>
        </mc:Choice>
        <mc:Fallback xmlns="">
          <p:sp>
            <p:nvSpPr>
              <p:cNvPr id="37" name="TextBox 36"/>
              <p:cNvSpPr txBox="1">
                <a:spLocks noRot="1" noChangeAspect="1" noMove="1" noResize="1" noEditPoints="1" noAdjustHandles="1" noChangeArrowheads="1" noChangeShapeType="1" noTextEdit="1"/>
              </p:cNvSpPr>
              <p:nvPr/>
            </p:nvSpPr>
            <p:spPr>
              <a:xfrm>
                <a:off x="5469549" y="5236841"/>
                <a:ext cx="1604414" cy="712439"/>
              </a:xfrm>
              <a:prstGeom prst="rect">
                <a:avLst/>
              </a:prstGeom>
              <a:blipFill>
                <a:blip r:embed="rId22"/>
                <a:stretch>
                  <a:fillRect l="-787" b="-12281"/>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42E39718-9DCB-394F-BA7E-5B28117C99D9}"/>
              </a:ext>
            </a:extLst>
          </p:cNvPr>
          <p:cNvSpPr txBox="1"/>
          <p:nvPr/>
        </p:nvSpPr>
        <p:spPr>
          <a:xfrm>
            <a:off x="6725711" y="908720"/>
            <a:ext cx="798617" cy="430887"/>
          </a:xfrm>
          <a:prstGeom prst="rect">
            <a:avLst/>
          </a:prstGeom>
          <a:noFill/>
        </p:spPr>
        <p:txBody>
          <a:bodyPr wrap="none" rtlCol="0">
            <a:spAutoFit/>
          </a:bodyPr>
          <a:lstStyle/>
          <a:p>
            <a:r>
              <a:rPr lang="en-US" sz="2200" i="1" dirty="0" err="1">
                <a:latin typeface="Times New Roman" panose="02020603050405020304" pitchFamily="18" charset="0"/>
                <a:cs typeface="Times New Roman" panose="02020603050405020304" pitchFamily="18" charset="0"/>
              </a:rPr>
              <a:t>p+</a:t>
            </a:r>
            <a:r>
              <a:rPr lang="en-US" sz="2200" dirty="0" err="1">
                <a:latin typeface="Times New Roman" panose="02020603050405020304" pitchFamily="18" charset="0"/>
                <a:cs typeface="Times New Roman" panose="02020603050405020304" pitchFamily="18" charset="0"/>
              </a:rPr>
              <a:t>d</a:t>
            </a:r>
            <a:r>
              <a:rPr lang="en-US" sz="2200" i="1" dirty="0" err="1">
                <a:latin typeface="Times New Roman" panose="02020603050405020304" pitchFamily="18" charset="0"/>
                <a:cs typeface="Times New Roman" panose="02020603050405020304" pitchFamily="18" charset="0"/>
              </a:rPr>
              <a:t>p</a:t>
            </a:r>
            <a:endParaRPr lang="en-US" sz="2200" i="1" dirty="0">
              <a:latin typeface="Times New Roman" panose="020206030504050203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F6EFBAB7-0F3C-1243-80A7-51C9130BAFB0}"/>
              </a:ext>
            </a:extLst>
          </p:cNvPr>
          <p:cNvSpPr txBox="1"/>
          <p:nvPr/>
        </p:nvSpPr>
        <p:spPr>
          <a:xfrm>
            <a:off x="6588224" y="1267599"/>
            <a:ext cx="325730" cy="430887"/>
          </a:xfrm>
          <a:prstGeom prst="rect">
            <a:avLst/>
          </a:prstGeom>
          <a:noFill/>
        </p:spPr>
        <p:txBody>
          <a:bodyPr wrap="none" rtlCol="0">
            <a:spAutoFit/>
          </a:bodyPr>
          <a:lstStyle/>
          <a:p>
            <a:r>
              <a:rPr lang="en-US" sz="2200" i="1" dirty="0">
                <a:latin typeface="Times New Roman" panose="02020603050405020304" pitchFamily="18" charset="0"/>
                <a:cs typeface="Times New Roman" panose="02020603050405020304" pitchFamily="18" charset="0"/>
              </a:rPr>
              <a:t>p</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A285F72-3AC2-5E4F-BBA1-D0022A949E78}"/>
                  </a:ext>
                </a:extLst>
              </p:cNvPr>
              <p:cNvSpPr txBox="1"/>
              <p:nvPr/>
            </p:nvSpPr>
            <p:spPr>
              <a:xfrm>
                <a:off x="6785799" y="3347345"/>
                <a:ext cx="2089867" cy="7561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𝑥</m:t>
                          </m:r>
                        </m:sub>
                      </m:sSub>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𝑝</m:t>
                          </m:r>
                        </m:num>
                        <m:den>
                          <m:r>
                            <a:rPr lang="en-US" b="0" i="1" smtClean="0">
                              <a:latin typeface="Cambria Math" panose="02040503050406030204" pitchFamily="18" charset="0"/>
                            </a:rPr>
                            <m:t>𝑝</m:t>
                          </m:r>
                        </m:den>
                      </m:f>
                    </m:oMath>
                  </m:oMathPara>
                </a14:m>
                <a:endParaRPr lang="en-US" dirty="0"/>
              </a:p>
            </p:txBody>
          </p:sp>
        </mc:Choice>
        <mc:Fallback xmlns="">
          <p:sp>
            <p:nvSpPr>
              <p:cNvPr id="4" name="TextBox 3">
                <a:extLst>
                  <a:ext uri="{FF2B5EF4-FFF2-40B4-BE49-F238E27FC236}">
                    <a16:creationId xmlns:a16="http://schemas.microsoft.com/office/drawing/2014/main" id="{1A285F72-3AC2-5E4F-BBA1-D0022A949E78}"/>
                  </a:ext>
                </a:extLst>
              </p:cNvPr>
              <p:cNvSpPr txBox="1">
                <a:spLocks noRot="1" noChangeAspect="1" noMove="1" noResize="1" noEditPoints="1" noAdjustHandles="1" noChangeArrowheads="1" noChangeShapeType="1" noTextEdit="1"/>
              </p:cNvSpPr>
              <p:nvPr/>
            </p:nvSpPr>
            <p:spPr>
              <a:xfrm>
                <a:off x="6785799" y="3347345"/>
                <a:ext cx="2089867" cy="756104"/>
              </a:xfrm>
              <a:prstGeom prst="rect">
                <a:avLst/>
              </a:prstGeom>
              <a:blipFill>
                <a:blip r:embed="rId23"/>
                <a:stretch>
                  <a:fillRect l="-602" t="-1695" r="-1807" b="-11864"/>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AB56574A-90D8-0F43-AB1A-3452B7AA1547}"/>
              </a:ext>
            </a:extLst>
          </p:cNvPr>
          <p:cNvSpPr/>
          <p:nvPr/>
        </p:nvSpPr>
        <p:spPr>
          <a:xfrm>
            <a:off x="594452" y="6053226"/>
            <a:ext cx="4985660" cy="400110"/>
          </a:xfrm>
          <a:prstGeom prst="rect">
            <a:avLst/>
          </a:prstGeom>
        </p:spPr>
        <p:txBody>
          <a:bodyPr wrap="none">
            <a:spAutoFit/>
          </a:bodyPr>
          <a:lstStyle/>
          <a:p>
            <a:r>
              <a:rPr lang="en-US" sz="2000" dirty="0"/>
              <a:t>Property of the </a:t>
            </a:r>
            <a:r>
              <a:rPr lang="en-US" sz="2000" b="1" dirty="0">
                <a:solidFill>
                  <a:srgbClr val="FF0000"/>
                </a:solidFill>
              </a:rPr>
              <a:t>transverse</a:t>
            </a:r>
            <a:r>
              <a:rPr lang="en-US" sz="2000" dirty="0">
                <a:solidFill>
                  <a:srgbClr val="FF0000"/>
                </a:solidFill>
              </a:rPr>
              <a:t> beam optics!</a:t>
            </a: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Dispersion Effects – Revolution Period</a:t>
            </a:r>
            <a:endParaRPr lang="fr-FR" dirty="0"/>
          </a:p>
        </p:txBody>
      </p:sp>
      <p:sp>
        <p:nvSpPr>
          <p:cNvPr id="34828" name="Text Box 6"/>
          <p:cNvSpPr txBox="1">
            <a:spLocks noChangeArrowheads="1"/>
          </p:cNvSpPr>
          <p:nvPr/>
        </p:nvSpPr>
        <p:spPr bwMode="auto">
          <a:xfrm>
            <a:off x="827584" y="908720"/>
            <a:ext cx="7776864" cy="646331"/>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t>The </a:t>
            </a:r>
            <a:r>
              <a:rPr lang="en-US" sz="1800" dirty="0">
                <a:solidFill>
                  <a:srgbClr val="FF0000"/>
                </a:solidFill>
              </a:rPr>
              <a:t>two effects of </a:t>
            </a:r>
            <a:r>
              <a:rPr lang="en-US" sz="1800" dirty="0"/>
              <a:t>the </a:t>
            </a:r>
            <a:r>
              <a:rPr lang="en-US" sz="1800" dirty="0">
                <a:solidFill>
                  <a:srgbClr val="FF0000"/>
                </a:solidFill>
              </a:rPr>
              <a:t>orbit length </a:t>
            </a:r>
            <a:r>
              <a:rPr lang="en-US" sz="1800" dirty="0"/>
              <a:t>and the particle </a:t>
            </a:r>
            <a:r>
              <a:rPr lang="en-US" sz="1800" dirty="0">
                <a:solidFill>
                  <a:srgbClr val="FF0000"/>
                </a:solidFill>
              </a:rPr>
              <a:t>velocity</a:t>
            </a:r>
            <a:br>
              <a:rPr lang="en-US" sz="1800" dirty="0"/>
            </a:br>
            <a:r>
              <a:rPr lang="en-US" sz="1800" dirty="0"/>
              <a:t>change the revolution period as:</a:t>
            </a:r>
          </a:p>
        </p:txBody>
      </p:sp>
      <p:graphicFrame>
        <p:nvGraphicFramePr>
          <p:cNvPr id="34820" name="Object 4"/>
          <p:cNvGraphicFramePr>
            <a:graphicFrameLocks noChangeAspect="1"/>
          </p:cNvGraphicFramePr>
          <p:nvPr>
            <p:extLst>
              <p:ext uri="{D42A27DB-BD31-4B8C-83A1-F6EECF244321}">
                <p14:modId xmlns:p14="http://schemas.microsoft.com/office/powerpoint/2010/main" val="4037489991"/>
              </p:ext>
            </p:extLst>
          </p:nvPr>
        </p:nvGraphicFramePr>
        <p:xfrm>
          <a:off x="3923001" y="2996952"/>
          <a:ext cx="4969479" cy="906587"/>
        </p:xfrm>
        <a:graphic>
          <a:graphicData uri="http://schemas.openxmlformats.org/presentationml/2006/ole">
            <mc:AlternateContent xmlns:mc="http://schemas.openxmlformats.org/markup-compatibility/2006">
              <mc:Choice xmlns:v="urn:schemas-microsoft-com:vml" Requires="v">
                <p:oleObj name="Equation" r:id="rId3" imgW="3759200" imgH="685800" progId="Equation.DSMT4">
                  <p:embed/>
                </p:oleObj>
              </mc:Choice>
              <mc:Fallback>
                <p:oleObj name="Equation" r:id="rId3" imgW="3759200" imgH="685800" progId="Equation.DSMT4">
                  <p:embed/>
                  <p:pic>
                    <p:nvPicPr>
                      <p:cNvPr id="3482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001" y="2996952"/>
                        <a:ext cx="4969479" cy="90658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3" name="Rectangle 18"/>
          <p:cNvSpPr>
            <a:spLocks noChangeArrowheads="1"/>
          </p:cNvSpPr>
          <p:nvPr/>
        </p:nvSpPr>
        <p:spPr bwMode="auto">
          <a:xfrm>
            <a:off x="4870376" y="2535287"/>
            <a:ext cx="1955800" cy="461665"/>
          </a:xfrm>
          <a:prstGeom prst="rect">
            <a:avLst/>
          </a:prstGeom>
          <a:noFill/>
          <a:ln w="9525">
            <a:noFill/>
            <a:miter lim="800000"/>
            <a:headEnd/>
            <a:tailEnd/>
          </a:ln>
        </p:spPr>
        <p:txBody>
          <a:bodyPr wrap="square">
            <a:prstTxWarp prst="textNoShape">
              <a:avLst/>
            </a:prstTxWarp>
            <a:spAutoFit/>
          </a:bodyPr>
          <a:lstStyle/>
          <a:p>
            <a:pPr algn="ctr"/>
            <a:r>
              <a:rPr lang="en-US" sz="1200" dirty="0">
                <a:latin typeface="Comic Sans MS" pitchFamily="-110" charset="0"/>
              </a:rPr>
              <a:t>definition of momentum compaction factor</a:t>
            </a:r>
            <a:endParaRPr sz="1200" noProof="1">
              <a:latin typeface="Comic Sans MS" pitchFamily="-110" charset="0"/>
            </a:endParaRPr>
          </a:p>
        </p:txBody>
      </p:sp>
      <p:cxnSp>
        <p:nvCxnSpPr>
          <p:cNvPr id="15" name="Straight Arrow Connector 14"/>
          <p:cNvCxnSpPr/>
          <p:nvPr/>
        </p:nvCxnSpPr>
        <p:spPr bwMode="auto">
          <a:xfrm rot="5400000" flipH="1" flipV="1">
            <a:off x="5670476" y="2344787"/>
            <a:ext cx="381000" cy="1588"/>
          </a:xfrm>
          <a:prstGeom prst="straightConnector1">
            <a:avLst/>
          </a:prstGeom>
          <a:solidFill>
            <a:schemeClr val="accent1"/>
          </a:solidFill>
          <a:ln w="9525" cap="flat" cmpd="sng" algn="ctr">
            <a:solidFill>
              <a:schemeClr val="tx1"/>
            </a:solidFill>
            <a:prstDash val="solid"/>
            <a:round/>
            <a:headEnd type="none" w="med" len="med"/>
            <a:tailEnd type="stealth"/>
          </a:ln>
          <a:effectLst/>
        </p:spPr>
      </p:cxnSp>
      <mc:AlternateContent xmlns:mc="http://schemas.openxmlformats.org/markup-compatibility/2006" xmlns:a14="http://schemas.microsoft.com/office/drawing/2010/main">
        <mc:Choice Requires="a14">
          <p:sp>
            <p:nvSpPr>
              <p:cNvPr id="2" name="TextBox 1"/>
              <p:cNvSpPr txBox="1"/>
              <p:nvPr/>
            </p:nvSpPr>
            <p:spPr>
              <a:xfrm>
                <a:off x="1403648" y="4189262"/>
                <a:ext cx="1669111" cy="751744"/>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p>
                            <m:sSupPr>
                              <m:ctrlPr>
                                <a:rPr lang="bg-BG" b="0" i="1" smtClean="0">
                                  <a:latin typeface="Cambria Math" panose="02040503050406030204" pitchFamily="18" charset="0"/>
                                  <a:ea typeface="Cambria Math" charset="0"/>
                                  <a:cs typeface="Cambria Math" charset="0"/>
                                </a:rPr>
                              </m:ctrlPr>
                            </m:sSupPr>
                            <m:e>
                              <m:r>
                                <a:rPr lang="bg-BG" b="0" i="1" smtClean="0">
                                  <a:latin typeface="Cambria Math" charset="0"/>
                                  <a:ea typeface="Cambria Math" charset="0"/>
                                  <a:cs typeface="Cambria Math" charset="0"/>
                                </a:rPr>
                                <m:t>𝛾</m:t>
                              </m:r>
                            </m:e>
                            <m:sup>
                              <m:r>
                                <a:rPr lang="en-US" b="0" i="1" smtClean="0">
                                  <a:latin typeface="Cambria Math" charset="0"/>
                                  <a:ea typeface="Cambria Math" charset="0"/>
                                  <a:cs typeface="Cambria Math" charset="0"/>
                                </a:rPr>
                                <m:t>2</m:t>
                              </m:r>
                            </m:sup>
                          </m:sSup>
                        </m:den>
                      </m:f>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1403648" y="4189262"/>
                <a:ext cx="1669111" cy="751744"/>
              </a:xfrm>
              <a:prstGeom prst="rect">
                <a:avLst/>
              </a:prstGeom>
              <a:blipFill>
                <a:blip r:embed="rId6"/>
                <a:stretch>
                  <a:fillRect l="-3030" r="-758"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6962840" y="4148918"/>
                <a:ext cx="1281568" cy="778996"/>
              </a:xfrm>
              <a:prstGeom prst="rect">
                <a:avLst/>
              </a:prstGeom>
              <a:solidFill>
                <a:srgbClr val="FF0000">
                  <a:alpha val="3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𝛾</m:t>
                          </m:r>
                        </m:e>
                        <m:sub>
                          <m:r>
                            <a:rPr lang="en-US" b="0" i="1" smtClean="0">
                              <a:latin typeface="Cambria Math" charset="0"/>
                            </a:rPr>
                            <m:t>𝑡</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ad>
                            <m:radPr>
                              <m:degHide m:val="on"/>
                              <m:ctrlPr>
                                <a:rPr lang="bg-BG"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𝛼</m:t>
                                  </m:r>
                                </m:e>
                                <m:sub>
                                  <m:r>
                                    <a:rPr lang="en-US" b="0" i="1" smtClean="0">
                                      <a:latin typeface="Cambria Math" charset="0"/>
                                    </a:rPr>
                                    <m:t>𝑐</m:t>
                                  </m:r>
                                </m:sub>
                              </m:sSub>
                            </m:e>
                          </m:rad>
                        </m:den>
                      </m:f>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6962840" y="4148918"/>
                <a:ext cx="1281568" cy="778996"/>
              </a:xfrm>
              <a:prstGeom prst="rect">
                <a:avLst/>
              </a:prstGeom>
              <a:blipFill>
                <a:blip r:embed="rId7"/>
                <a:stretch>
                  <a:fillRect l="-3922" b="-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283968" y="4130282"/>
                <a:ext cx="1673599" cy="782265"/>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bSup>
                            <m:sSubSupPr>
                              <m:ctrlPr>
                                <a:rPr lang="en-US" i="1">
                                  <a:latin typeface="Cambria Math" panose="02040503050406030204" pitchFamily="18" charset="0"/>
                                  <a:ea typeface="Cambria Math" charset="0"/>
                                  <a:cs typeface="Cambria Math" charset="0"/>
                                </a:rPr>
                              </m:ctrlPr>
                            </m:sSubSupPr>
                            <m:e>
                              <m:r>
                                <a:rPr lang="en-US" i="1">
                                  <a:latin typeface="Cambria Math" charset="0"/>
                                  <a:ea typeface="Cambria Math" charset="0"/>
                                  <a:cs typeface="Cambria Math" charset="0"/>
                                </a:rPr>
                                <m:t>𝛾</m:t>
                              </m:r>
                            </m:e>
                            <m:sub>
                              <m:r>
                                <a:rPr lang="en-US" i="1">
                                  <a:latin typeface="Cambria Math" charset="0"/>
                                  <a:ea typeface="Cambria Math" charset="0"/>
                                  <a:cs typeface="Cambria Math" charset="0"/>
                                </a:rPr>
                                <m:t>𝑡</m:t>
                              </m:r>
                            </m:sub>
                            <m:sup>
                              <m:r>
                                <a:rPr lang="en-US" i="1">
                                  <a:latin typeface="Cambria Math" charset="0"/>
                                  <a:ea typeface="Cambria Math" charset="0"/>
                                  <a:cs typeface="Cambria Math" charset="0"/>
                                </a:rPr>
                                <m:t>2</m:t>
                              </m:r>
                            </m:sup>
                          </m:sSubSup>
                        </m:den>
                      </m:f>
                      <m:r>
                        <a:rPr lang="en-US" b="0" i="1" smtClean="0">
                          <a:latin typeface="Cambria Math" charset="0"/>
                          <a:ea typeface="Cambria Math" charset="0"/>
                          <a:cs typeface="Cambria Math" charset="0"/>
                        </a:rPr>
                        <m:t>−</m:t>
                      </m:r>
                      <m:f>
                        <m:fPr>
                          <m:ctrlPr>
                            <a:rPr lang="bg-BG"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1</m:t>
                          </m:r>
                        </m:num>
                        <m:den>
                          <m:sSup>
                            <m:sSupPr>
                              <m:ctrlPr>
                                <a:rPr lang="bg-BG" i="1">
                                  <a:latin typeface="Cambria Math" panose="02040503050406030204" pitchFamily="18" charset="0"/>
                                  <a:ea typeface="Cambria Math" charset="0"/>
                                  <a:cs typeface="Cambria Math" charset="0"/>
                                </a:rPr>
                              </m:ctrlPr>
                            </m:sSupPr>
                            <m:e>
                              <m:r>
                                <a:rPr lang="bg-BG" i="1">
                                  <a:latin typeface="Cambria Math" charset="0"/>
                                  <a:ea typeface="Cambria Math" charset="0"/>
                                  <a:cs typeface="Cambria Math" charset="0"/>
                                </a:rPr>
                                <m:t>𝛾</m:t>
                              </m:r>
                            </m:e>
                            <m:sup>
                              <m:r>
                                <a:rPr lang="en-US" i="1">
                                  <a:latin typeface="Cambria Math" charset="0"/>
                                  <a:ea typeface="Cambria Math" charset="0"/>
                                  <a:cs typeface="Cambria Math" charset="0"/>
                                </a:rPr>
                                <m:t>2</m:t>
                              </m:r>
                            </m:sup>
                          </m:sSup>
                        </m:den>
                      </m:f>
                    </m:oMath>
                  </m:oMathPara>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4283968" y="4130282"/>
                <a:ext cx="1673599" cy="782265"/>
              </a:xfrm>
              <a:prstGeom prst="rect">
                <a:avLst/>
              </a:prstGeom>
              <a:blipFill>
                <a:blip r:embed="rId8"/>
                <a:stretch>
                  <a:fillRect l="-3030" t="-1613" r="-758" b="-112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323528" y="5373216"/>
                <a:ext cx="8568952" cy="1015663"/>
              </a:xfrm>
              <a:prstGeom prst="rect">
                <a:avLst/>
              </a:prstGeom>
            </p:spPr>
            <p:txBody>
              <a:bodyPr wrap="square">
                <a:spAutoFit/>
              </a:bodyPr>
              <a:lstStyle/>
              <a:p>
                <a:pPr>
                  <a:spcBef>
                    <a:spcPct val="50000"/>
                  </a:spcBef>
                </a:pPr>
                <a:r>
                  <a:rPr lang="en-GB" sz="2000" dirty="0">
                    <a:sym typeface="Symbol" charset="2"/>
                  </a:rPr>
                  <a:t>At</a:t>
                </a:r>
                <a:r>
                  <a:rPr lang="en-GB" sz="2000" dirty="0">
                    <a:solidFill>
                      <a:srgbClr val="FF3300"/>
                    </a:solidFill>
                    <a:sym typeface="Symbol" charset="2"/>
                  </a:rPr>
                  <a:t> transition energy</a:t>
                </a:r>
                <a:r>
                  <a:rPr lang="en-GB" sz="2000" dirty="0">
                    <a:sym typeface="Symbol" charset="2"/>
                  </a:rPr>
                  <a:t>, </a:t>
                </a:r>
                <a14:m>
                  <m:oMath xmlns:m="http://schemas.openxmlformats.org/officeDocument/2006/math">
                    <m:r>
                      <a:rPr lang="en-US" sz="2000" i="1">
                        <a:latin typeface="Cambria Math" charset="0"/>
                        <a:ea typeface="Cambria Math" charset="0"/>
                        <a:cs typeface="Cambria Math" charset="0"/>
                      </a:rPr>
                      <m:t>𝜂</m:t>
                    </m:r>
                    <m:r>
                      <a:rPr lang="en-US" sz="2000" b="0" i="1" smtClean="0">
                        <a:latin typeface="Cambria Math" charset="0"/>
                        <a:ea typeface="Cambria Math" charset="0"/>
                        <a:cs typeface="Cambria Math" charset="0"/>
                      </a:rPr>
                      <m:t>=0, </m:t>
                    </m:r>
                  </m:oMath>
                </a14:m>
                <a:r>
                  <a:rPr lang="en-GB" sz="2000" dirty="0">
                    <a:sym typeface="Symbol" charset="2"/>
                  </a:rPr>
                  <a:t>the velocity change and the path length change with momentum compensate each other. So the revolution frequency there is independent from the momentum deviation.</a:t>
                </a:r>
              </a:p>
            </p:txBody>
          </p:sp>
        </mc:Choice>
        <mc:Fallback xmlns="">
          <p:sp>
            <p:nvSpPr>
              <p:cNvPr id="5" name="Rectangle 4"/>
              <p:cNvSpPr>
                <a:spLocks noRot="1" noChangeAspect="1" noMove="1" noResize="1" noEditPoints="1" noAdjustHandles="1" noChangeArrowheads="1" noChangeShapeType="1" noTextEdit="1"/>
              </p:cNvSpPr>
              <p:nvPr/>
            </p:nvSpPr>
            <p:spPr>
              <a:xfrm>
                <a:off x="323528" y="5373216"/>
                <a:ext cx="8568952" cy="1015663"/>
              </a:xfrm>
              <a:prstGeom prst="rect">
                <a:avLst/>
              </a:prstGeom>
              <a:blipFill rotWithShape="0">
                <a:blip r:embed="rId13"/>
                <a:stretch>
                  <a:fillRect l="-711" t="-38323" b="-9581"/>
                </a:stretch>
              </a:blipFill>
            </p:spPr>
            <p:txBody>
              <a:bodyPr/>
              <a:lstStyle/>
              <a:p>
                <a:r>
                  <a:rPr lang="en-US">
                    <a:noFill/>
                  </a:rPr>
                  <a:t> </a:t>
                </a:r>
              </a:p>
            </p:txBody>
          </p:sp>
        </mc:Fallback>
      </mc:AlternateContent>
      <p:sp>
        <p:nvSpPr>
          <p:cNvPr id="6" name="Rectangle 5"/>
          <p:cNvSpPr/>
          <p:nvPr/>
        </p:nvSpPr>
        <p:spPr>
          <a:xfrm>
            <a:off x="306304" y="4220926"/>
            <a:ext cx="1025336" cy="707886"/>
          </a:xfrm>
          <a:prstGeom prst="rect">
            <a:avLst/>
          </a:prstGeom>
        </p:spPr>
        <p:txBody>
          <a:bodyPr wrap="square">
            <a:spAutoFit/>
          </a:bodyPr>
          <a:lstStyle/>
          <a:p>
            <a:r>
              <a:rPr lang="en-US" sz="2000" dirty="0">
                <a:solidFill>
                  <a:srgbClr val="FF0000"/>
                </a:solidFill>
              </a:rPr>
              <a:t>Slip factor: </a:t>
            </a:r>
            <a:endParaRPr lang="en-US" sz="2000" dirty="0"/>
          </a:p>
        </p:txBody>
      </p:sp>
      <p:sp>
        <p:nvSpPr>
          <p:cNvPr id="23" name="Rectangle 22"/>
          <p:cNvSpPr/>
          <p:nvPr/>
        </p:nvSpPr>
        <p:spPr>
          <a:xfrm>
            <a:off x="6196407" y="4363490"/>
            <a:ext cx="800928" cy="400110"/>
          </a:xfrm>
          <a:prstGeom prst="rect">
            <a:avLst/>
          </a:prstGeom>
        </p:spPr>
        <p:txBody>
          <a:bodyPr wrap="square">
            <a:spAutoFit/>
          </a:bodyPr>
          <a:lstStyle/>
          <a:p>
            <a:r>
              <a:rPr lang="en-US" sz="2000"/>
              <a:t>with </a:t>
            </a:r>
            <a:endParaRPr lang="en-US" sz="2000" dirty="0"/>
          </a:p>
        </p:txBody>
      </p:sp>
      <p:sp>
        <p:nvSpPr>
          <p:cNvPr id="24" name="Rectangle 23"/>
          <p:cNvSpPr/>
          <p:nvPr/>
        </p:nvSpPr>
        <p:spPr>
          <a:xfrm>
            <a:off x="3438727" y="4363490"/>
            <a:ext cx="557209" cy="400110"/>
          </a:xfrm>
          <a:prstGeom prst="rect">
            <a:avLst/>
          </a:prstGeom>
        </p:spPr>
        <p:txBody>
          <a:bodyPr wrap="square">
            <a:spAutoFit/>
          </a:bodyPr>
          <a:lstStyle/>
          <a:p>
            <a:r>
              <a:rPr lang="en-US" sz="2000"/>
              <a:t>or </a:t>
            </a:r>
            <a:endParaRPr lang="en-US" sz="2000" dirty="0"/>
          </a:p>
        </p:txBody>
      </p:sp>
      <p:sp>
        <p:nvSpPr>
          <p:cNvPr id="22" name="Rectangle 21">
            <a:extLst>
              <a:ext uri="{FF2B5EF4-FFF2-40B4-BE49-F238E27FC236}">
                <a16:creationId xmlns:a16="http://schemas.microsoft.com/office/drawing/2014/main" id="{145D63F0-7518-FC41-BCA3-09D66C232D32}"/>
              </a:ext>
            </a:extLst>
          </p:cNvPr>
          <p:cNvSpPr/>
          <p:nvPr/>
        </p:nvSpPr>
        <p:spPr>
          <a:xfrm>
            <a:off x="1403648" y="4962492"/>
            <a:ext cx="4666662" cy="338554"/>
          </a:xfrm>
          <a:prstGeom prst="rect">
            <a:avLst/>
          </a:prstGeom>
        </p:spPr>
        <p:txBody>
          <a:bodyPr wrap="none">
            <a:spAutoFit/>
          </a:bodyPr>
          <a:lstStyle/>
          <a:p>
            <a:r>
              <a:rPr lang="en-US" sz="1600" dirty="0">
                <a:solidFill>
                  <a:srgbClr val="FF0000"/>
                </a:solidFill>
              </a:rPr>
              <a:t>Note: you also find </a:t>
            </a:r>
            <a:r>
              <a:rPr lang="en-US" sz="1600" dirty="0" err="1">
                <a:solidFill>
                  <a:srgbClr val="FF0000"/>
                </a:solidFill>
              </a:rPr>
              <a:t>η</a:t>
            </a:r>
            <a:r>
              <a:rPr lang="en-US" sz="1600" dirty="0">
                <a:solidFill>
                  <a:srgbClr val="FF0000"/>
                </a:solidFill>
              </a:rPr>
              <a:t> defined with a minus sign!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FFA1CF3-FF71-9943-8F88-CC72B1A2EA23}"/>
                  </a:ext>
                </a:extLst>
              </p:cNvPr>
              <p:cNvSpPr txBox="1"/>
              <p:nvPr/>
            </p:nvSpPr>
            <p:spPr>
              <a:xfrm>
                <a:off x="985658" y="1497144"/>
                <a:ext cx="1202444" cy="84600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m:t>
                          </m:r>
                        </m:num>
                        <m:den>
                          <m:r>
                            <a:rPr lang="en-US" b="0"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𝑐</m:t>
                          </m:r>
                        </m:den>
                      </m:f>
                    </m:oMath>
                  </m:oMathPara>
                </a14:m>
                <a:endParaRPr lang="en-US" dirty="0"/>
              </a:p>
            </p:txBody>
          </p:sp>
        </mc:Choice>
        <mc:Fallback xmlns="">
          <p:sp>
            <p:nvSpPr>
              <p:cNvPr id="4" name="TextBox 3">
                <a:extLst>
                  <a:ext uri="{FF2B5EF4-FFF2-40B4-BE49-F238E27FC236}">
                    <a16:creationId xmlns:a16="http://schemas.microsoft.com/office/drawing/2014/main" id="{CFFA1CF3-FF71-9943-8F88-CC72B1A2EA23}"/>
                  </a:ext>
                </a:extLst>
              </p:cNvPr>
              <p:cNvSpPr txBox="1">
                <a:spLocks noRot="1" noChangeAspect="1" noMove="1" noResize="1" noEditPoints="1" noAdjustHandles="1" noChangeArrowheads="1" noChangeShapeType="1" noTextEdit="1"/>
              </p:cNvSpPr>
              <p:nvPr/>
            </p:nvSpPr>
            <p:spPr>
              <a:xfrm>
                <a:off x="985658" y="1497144"/>
                <a:ext cx="1202444" cy="846001"/>
              </a:xfrm>
              <a:prstGeom prst="rect">
                <a:avLst/>
              </a:prstGeom>
              <a:blipFill>
                <a:blip r:embed="rId14"/>
                <a:stretch>
                  <a:fillRect b="-104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C5115D6-3B3D-B249-A921-689CF33B8845}"/>
                  </a:ext>
                </a:extLst>
              </p:cNvPr>
              <p:cNvSpPr txBox="1"/>
              <p:nvPr/>
            </p:nvSpPr>
            <p:spPr>
              <a:xfrm>
                <a:off x="629554" y="2924944"/>
                <a:ext cx="2574294" cy="763479"/>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charset="0"/>
                            </a:rPr>
                          </m:ctrlPr>
                        </m:fPr>
                        <m:num>
                          <m:r>
                            <a:rPr lang="en-US" b="0" i="1" smtClean="0">
                              <a:latin typeface="Cambria Math" panose="02040503050406030204" pitchFamily="18" charset="0"/>
                              <a:ea typeface="Cambria Math" charset="0"/>
                            </a:rPr>
                            <m:t>𝑑</m:t>
                          </m:r>
                          <m:r>
                            <a:rPr lang="en-US" b="0" i="1" smtClean="0">
                              <a:latin typeface="Cambria Math" panose="02040503050406030204" pitchFamily="18" charset="0"/>
                              <a:ea typeface="Cambria Math" panose="02040503050406030204" pitchFamily="18" charset="0"/>
                            </a:rPr>
                            <m:t>𝑇</m:t>
                          </m:r>
                        </m:num>
                        <m:den>
                          <m:r>
                            <a:rPr lang="en-US" b="0" i="1" smtClean="0">
                              <a:latin typeface="Cambria Math" panose="02040503050406030204" pitchFamily="18" charset="0"/>
                              <a:ea typeface="Cambria Math" charset="0"/>
                            </a:rPr>
                            <m:t>𝑇</m:t>
                          </m:r>
                        </m:den>
                      </m:f>
                      <m:r>
                        <a:rPr lang="en-US" b="0" i="1" smtClean="0">
                          <a:latin typeface="Cambria Math" charset="0"/>
                          <a:ea typeface="Cambria Math" charset="0"/>
                          <a:cs typeface="Cambria Math" charset="0"/>
                        </a:rPr>
                        <m:t>=</m:t>
                      </m:r>
                      <m:d>
                        <m:dPr>
                          <m:ctrlPr>
                            <a:rPr lang="en-US" b="0" i="1" smtClean="0">
                              <a:latin typeface="Cambria Math" panose="02040503050406030204" pitchFamily="18" charset="0"/>
                              <a:ea typeface="Cambria Math" charset="0"/>
                            </a:rPr>
                          </m:ctrlPr>
                        </m:dPr>
                        <m:e>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i="1">
                              <a:latin typeface="Cambria Math" panose="02040503050406030204" pitchFamily="18" charset="0"/>
                              <a:ea typeface="Cambria Math" charset="0"/>
                              <a:cs typeface="Cambria Math" charset="0"/>
                            </a:rPr>
                            <m:t>−</m:t>
                          </m:r>
                          <m:f>
                            <m:fPr>
                              <m:ctrlPr>
                                <a:rPr lang="bg-BG"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1</m:t>
                              </m:r>
                            </m:num>
                            <m:den>
                              <m:sSup>
                                <m:sSupPr>
                                  <m:ctrlPr>
                                    <a:rPr lang="bg-BG" i="1">
                                      <a:latin typeface="Cambria Math" panose="02040503050406030204" pitchFamily="18" charset="0"/>
                                      <a:ea typeface="Cambria Math" charset="0"/>
                                      <a:cs typeface="Cambria Math" charset="0"/>
                                    </a:rPr>
                                  </m:ctrlPr>
                                </m:sSupPr>
                                <m:e>
                                  <m:r>
                                    <a:rPr lang="bg-BG" i="1">
                                      <a:latin typeface="Cambria Math" charset="0"/>
                                      <a:ea typeface="Cambria Math" charset="0"/>
                                      <a:cs typeface="Cambria Math" charset="0"/>
                                    </a:rPr>
                                    <m:t>𝛾</m:t>
                                  </m:r>
                                </m:e>
                                <m:sup>
                                  <m:r>
                                    <a:rPr lang="en-US" i="1">
                                      <a:latin typeface="Cambria Math" charset="0"/>
                                      <a:ea typeface="Cambria Math" charset="0"/>
                                      <a:cs typeface="Cambria Math" charset="0"/>
                                    </a:rPr>
                                    <m:t>2</m:t>
                                  </m:r>
                                </m:sup>
                              </m:sSup>
                            </m:den>
                          </m:f>
                        </m:e>
                      </m:d>
                      <m:f>
                        <m:fPr>
                          <m:ctrlPr>
                            <a:rPr lang="en-US" b="0" i="1" smtClean="0">
                              <a:latin typeface="Cambria Math" panose="02040503050406030204" pitchFamily="18" charset="0"/>
                              <a:ea typeface="Cambria Math" charset="0"/>
                            </a:rPr>
                          </m:ctrlPr>
                        </m:fPr>
                        <m:num>
                          <m:r>
                            <a:rPr lang="en-US" b="0" i="1" smtClean="0">
                              <a:latin typeface="Cambria Math" panose="02040503050406030204" pitchFamily="18" charset="0"/>
                              <a:ea typeface="Cambria Math" charset="0"/>
                            </a:rPr>
                            <m:t>𝑑𝑝</m:t>
                          </m:r>
                        </m:num>
                        <m:den>
                          <m:r>
                            <a:rPr lang="en-US" b="0" i="1" smtClean="0">
                              <a:latin typeface="Cambria Math" panose="02040503050406030204" pitchFamily="18" charset="0"/>
                              <a:ea typeface="Cambria Math" charset="0"/>
                            </a:rPr>
                            <m:t>𝑝</m:t>
                          </m:r>
                        </m:den>
                      </m:f>
                    </m:oMath>
                  </m:oMathPara>
                </a14:m>
                <a:endParaRPr lang="en-US" dirty="0"/>
              </a:p>
            </p:txBody>
          </p:sp>
        </mc:Choice>
        <mc:Fallback xmlns="">
          <p:sp>
            <p:nvSpPr>
              <p:cNvPr id="25" name="TextBox 24">
                <a:extLst>
                  <a:ext uri="{FF2B5EF4-FFF2-40B4-BE49-F238E27FC236}">
                    <a16:creationId xmlns:a16="http://schemas.microsoft.com/office/drawing/2014/main" id="{EC5115D6-3B3D-B249-A921-689CF33B8845}"/>
                  </a:ext>
                </a:extLst>
              </p:cNvPr>
              <p:cNvSpPr txBox="1">
                <a:spLocks noRot="1" noChangeAspect="1" noMove="1" noResize="1" noEditPoints="1" noAdjustHandles="1" noChangeArrowheads="1" noChangeShapeType="1" noTextEdit="1"/>
              </p:cNvSpPr>
              <p:nvPr/>
            </p:nvSpPr>
            <p:spPr>
              <a:xfrm>
                <a:off x="629554" y="2924944"/>
                <a:ext cx="2574294" cy="763479"/>
              </a:xfrm>
              <a:prstGeom prst="rect">
                <a:avLst/>
              </a:prstGeom>
              <a:blipFill>
                <a:blip r:embed="rId15"/>
                <a:stretch>
                  <a:fillRect l="-1961" t="-4918" r="-2941"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09895F9-CFD1-0045-9E14-F59E18269043}"/>
                  </a:ext>
                </a:extLst>
              </p:cNvPr>
              <p:cNvSpPr txBox="1"/>
              <p:nvPr/>
            </p:nvSpPr>
            <p:spPr>
              <a:xfrm>
                <a:off x="3642358" y="1557677"/>
                <a:ext cx="3992568" cy="8559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𝑑𝑇</m:t>
                          </m:r>
                        </m:num>
                        <m:den>
                          <m:r>
                            <a:rPr lang="en-US" b="0" i="1" smtClean="0">
                              <a:latin typeface="Cambria Math" panose="02040503050406030204" pitchFamily="18" charset="0"/>
                            </a:rPr>
                            <m:t>𝑇</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𝑑𝐿</m:t>
                          </m:r>
                        </m:num>
                        <m:den>
                          <m:r>
                            <a:rPr lang="en-US" b="0" i="1" smtClean="0">
                              <a:latin typeface="Cambria Math" panose="02040503050406030204" pitchFamily="18" charset="0"/>
                            </a:rPr>
                            <m:t>𝐿</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rPr>
                            <m:t>𝑐</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𝑑𝑝</m:t>
                          </m:r>
                        </m:num>
                        <m:den>
                          <m:r>
                            <a:rPr lang="en-US" b="0" i="1" smtClean="0">
                              <a:latin typeface="Cambria Math" panose="02040503050406030204" pitchFamily="18" charset="0"/>
                            </a:rPr>
                            <m:t>𝑝</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𝛽</m:t>
                          </m:r>
                        </m:num>
                        <m:den>
                          <m:r>
                            <a:rPr lang="en-US" b="0" i="1" smtClean="0">
                              <a:latin typeface="Cambria Math" panose="02040503050406030204" pitchFamily="18" charset="0"/>
                              <a:ea typeface="Cambria Math" panose="02040503050406030204" pitchFamily="18" charset="0"/>
                            </a:rPr>
                            <m:t>𝛽</m:t>
                          </m:r>
                        </m:den>
                      </m:f>
                    </m:oMath>
                  </m:oMathPara>
                </a14:m>
                <a:endParaRPr lang="en-US" dirty="0"/>
              </a:p>
            </p:txBody>
          </p:sp>
        </mc:Choice>
        <mc:Fallback xmlns="">
          <p:sp>
            <p:nvSpPr>
              <p:cNvPr id="7" name="TextBox 6">
                <a:extLst>
                  <a:ext uri="{FF2B5EF4-FFF2-40B4-BE49-F238E27FC236}">
                    <a16:creationId xmlns:a16="http://schemas.microsoft.com/office/drawing/2014/main" id="{109895F9-CFD1-0045-9E14-F59E18269043}"/>
                  </a:ext>
                </a:extLst>
              </p:cNvPr>
              <p:cNvSpPr txBox="1">
                <a:spLocks noRot="1" noChangeAspect="1" noMove="1" noResize="1" noEditPoints="1" noAdjustHandles="1" noChangeArrowheads="1" noChangeShapeType="1" noTextEdit="1"/>
              </p:cNvSpPr>
              <p:nvPr/>
            </p:nvSpPr>
            <p:spPr>
              <a:xfrm>
                <a:off x="3642358" y="1557677"/>
                <a:ext cx="3992568" cy="855940"/>
              </a:xfrm>
              <a:prstGeom prst="rect">
                <a:avLst/>
              </a:prstGeom>
              <a:blipFill>
                <a:blip r:embed="rId16"/>
                <a:stretch>
                  <a:fillRect b="-8696"/>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30AA5FB7-2459-AD49-A0A5-4F63C42B5729}"/>
              </a:ext>
            </a:extLst>
          </p:cNvPr>
          <p:cNvSpPr txBox="1"/>
          <p:nvPr/>
        </p:nvSpPr>
        <p:spPr>
          <a:xfrm>
            <a:off x="2699792" y="1743199"/>
            <a:ext cx="450764" cy="461665"/>
          </a:xfrm>
          <a:prstGeom prst="rect">
            <a:avLst/>
          </a:prstGeom>
          <a:noFill/>
        </p:spPr>
        <p:txBody>
          <a:bodyPr wrap="none" rtlCol="0">
            <a:spAutoFit/>
          </a:bodyPr>
          <a:lstStyle/>
          <a:p>
            <a:r>
              <a:rPr lang="en-US" dirty="0"/>
              <a:t>⇒</a:t>
            </a:r>
          </a:p>
        </p:txBody>
      </p:sp>
    </p:spTree>
    <p:extLst>
      <p:ext uri="{BB962C8B-B14F-4D97-AF65-F5344CB8AC3E}">
        <p14:creationId xmlns:p14="http://schemas.microsoft.com/office/powerpoint/2010/main" val="1270347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xfrm>
            <a:off x="685800" y="188640"/>
            <a:ext cx="8062664" cy="675928"/>
          </a:xfrm>
          <a:ln>
            <a:solidFill>
              <a:srgbClr val="0070C0"/>
            </a:solidFill>
          </a:ln>
        </p:spPr>
        <p:txBody>
          <a:bodyPr/>
          <a:lstStyle/>
          <a:p>
            <a:r>
              <a:rPr lang="en-US" sz="2800" dirty="0"/>
              <a:t>Scope and Summary of the 2 lectures:</a:t>
            </a:r>
            <a:endParaRPr lang="fr-FR" sz="2800" dirty="0"/>
          </a:p>
        </p:txBody>
      </p:sp>
      <p:sp>
        <p:nvSpPr>
          <p:cNvPr id="17413" name="Text Box 3"/>
          <p:cNvSpPr txBox="1">
            <a:spLocks noChangeArrowheads="1"/>
          </p:cNvSpPr>
          <p:nvPr/>
        </p:nvSpPr>
        <p:spPr bwMode="auto">
          <a:xfrm>
            <a:off x="5148064" y="1080592"/>
            <a:ext cx="3600400" cy="3500536"/>
          </a:xfrm>
          <a:prstGeom prst="rect">
            <a:avLst/>
          </a:prstGeom>
          <a:solidFill>
            <a:srgbClr val="FFFFCC"/>
          </a:solidFill>
          <a:ln w="9525">
            <a:solidFill>
              <a:srgbClr val="002060"/>
            </a:solidFill>
            <a:miter lim="800000"/>
            <a:headEnd/>
            <a:tailEnd/>
          </a:ln>
          <a:effectLst>
            <a:outerShdw blurRad="50800" dist="63500" dir="2700000" algn="tl" rotWithShape="0">
              <a:prstClr val="black">
                <a:alpha val="40000"/>
              </a:prstClr>
            </a:outerShdw>
          </a:effectLst>
        </p:spPr>
        <p:txBody>
          <a:bodyPr wrap="square">
            <a:prstTxWarp prst="textNoShape">
              <a:avLst/>
            </a:prstTxWarp>
            <a:normAutofit lnSpcReduction="10000"/>
          </a:bodyPr>
          <a:lstStyle/>
          <a:p>
            <a:pPr marL="180000" indent="-187200">
              <a:spcAft>
                <a:spcPts val="600"/>
              </a:spcAft>
              <a:buFont typeface="Arial"/>
              <a:buChar char="•"/>
            </a:pPr>
            <a:r>
              <a:rPr lang="en-US" sz="2000" dirty="0">
                <a:solidFill>
                  <a:srgbClr val="FF3300"/>
                </a:solidFill>
              </a:rPr>
              <a:t>Introduction</a:t>
            </a:r>
          </a:p>
          <a:p>
            <a:pPr marL="180000" indent="-187200">
              <a:spcAft>
                <a:spcPts val="600"/>
              </a:spcAft>
              <a:buFont typeface="Arial"/>
              <a:buChar char="•"/>
            </a:pPr>
            <a:r>
              <a:rPr lang="en-US" sz="2000" dirty="0">
                <a:solidFill>
                  <a:srgbClr val="FF3300"/>
                </a:solidFill>
              </a:rPr>
              <a:t>Circular accelerators: </a:t>
            </a:r>
            <a:br>
              <a:rPr lang="en-US" sz="2000" dirty="0">
                <a:solidFill>
                  <a:srgbClr val="FF3300"/>
                </a:solidFill>
              </a:rPr>
            </a:br>
            <a:r>
              <a:rPr lang="en-US" sz="2000" dirty="0">
                <a:solidFill>
                  <a:srgbClr val="FF3300"/>
                </a:solidFill>
              </a:rPr>
              <a:t>Cyclotron / Synchrotron</a:t>
            </a:r>
          </a:p>
          <a:p>
            <a:pPr marL="180000" indent="-187200">
              <a:spcAft>
                <a:spcPts val="600"/>
              </a:spcAft>
              <a:buFont typeface="Arial"/>
              <a:buChar char="•"/>
            </a:pPr>
            <a:r>
              <a:rPr lang="en-US" sz="2000" dirty="0">
                <a:solidFill>
                  <a:srgbClr val="FF3300"/>
                </a:solidFill>
              </a:rPr>
              <a:t>Dispersion Effects in Synchrotron</a:t>
            </a:r>
          </a:p>
          <a:p>
            <a:pPr marL="180000" indent="-187200">
              <a:spcAft>
                <a:spcPts val="600"/>
              </a:spcAft>
              <a:buFont typeface="Arial"/>
              <a:buChar char="•"/>
            </a:pPr>
            <a:r>
              <a:rPr lang="en-US" sz="2000" dirty="0">
                <a:solidFill>
                  <a:srgbClr val="FF3300"/>
                </a:solidFill>
              </a:rPr>
              <a:t>Stability and Longitudinal Phase Space Motion</a:t>
            </a:r>
          </a:p>
          <a:p>
            <a:pPr marL="180000" indent="-187200">
              <a:spcAft>
                <a:spcPts val="600"/>
              </a:spcAft>
              <a:buFont typeface="Arial"/>
              <a:buChar char="•"/>
            </a:pPr>
            <a:r>
              <a:rPr lang="en-US" sz="2000" dirty="0">
                <a:solidFill>
                  <a:srgbClr val="FF3300"/>
                </a:solidFill>
              </a:rPr>
              <a:t>Hamiltonian</a:t>
            </a:r>
          </a:p>
          <a:p>
            <a:pPr marL="180000" indent="-187200">
              <a:spcAft>
                <a:spcPts val="600"/>
              </a:spcAft>
              <a:buFont typeface="Arial"/>
              <a:buChar char="•"/>
            </a:pPr>
            <a:r>
              <a:rPr lang="en-US" sz="2000" dirty="0">
                <a:solidFill>
                  <a:srgbClr val="FF3300"/>
                </a:solidFill>
              </a:rPr>
              <a:t>Stationary Bucket</a:t>
            </a:r>
          </a:p>
          <a:p>
            <a:pPr marL="180000" indent="-187200">
              <a:spcAft>
                <a:spcPts val="600"/>
              </a:spcAft>
              <a:buFont typeface="Arial"/>
              <a:buChar char="•"/>
            </a:pPr>
            <a:r>
              <a:rPr lang="en-US" sz="2000" dirty="0">
                <a:solidFill>
                  <a:srgbClr val="FF3300"/>
                </a:solidFill>
              </a:rPr>
              <a:t>Injection Matching</a:t>
            </a:r>
          </a:p>
        </p:txBody>
      </p:sp>
      <p:sp>
        <p:nvSpPr>
          <p:cNvPr id="4" name="Text Box 3">
            <a:extLst>
              <a:ext uri="{FF2B5EF4-FFF2-40B4-BE49-F238E27FC236}">
                <a16:creationId xmlns:a16="http://schemas.microsoft.com/office/drawing/2014/main" id="{AA019C11-3134-8D41-9FBC-6650444ABB23}"/>
              </a:ext>
            </a:extLst>
          </p:cNvPr>
          <p:cNvSpPr txBox="1">
            <a:spLocks noChangeArrowheads="1"/>
          </p:cNvSpPr>
          <p:nvPr/>
        </p:nvSpPr>
        <p:spPr bwMode="auto">
          <a:xfrm>
            <a:off x="395536" y="4725144"/>
            <a:ext cx="8610600" cy="1872208"/>
          </a:xfrm>
          <a:prstGeom prst="rect">
            <a:avLst/>
          </a:prstGeom>
          <a:noFill/>
          <a:ln w="9525">
            <a:noFill/>
            <a:miter lim="800000"/>
            <a:headEnd/>
            <a:tailEnd/>
          </a:ln>
        </p:spPr>
        <p:txBody>
          <a:bodyPr wrap="square">
            <a:prstTxWarp prst="textNoShape">
              <a:avLst/>
            </a:prstTxWarp>
            <a:normAutofit fontScale="92500" lnSpcReduction="20000"/>
          </a:bodyPr>
          <a:lstStyle/>
          <a:p>
            <a:pPr>
              <a:spcAft>
                <a:spcPts val="600"/>
              </a:spcAft>
            </a:pPr>
            <a:r>
              <a:rPr lang="en-US" sz="1800" dirty="0">
                <a:solidFill>
                  <a:srgbClr val="0000FF"/>
                </a:solidFill>
              </a:rPr>
              <a:t>More related lectures:</a:t>
            </a:r>
          </a:p>
          <a:p>
            <a:pPr lvl="1" indent="187200">
              <a:spcAft>
                <a:spcPts val="600"/>
              </a:spcAft>
              <a:buFont typeface="Arial"/>
              <a:buChar char="•"/>
            </a:pPr>
            <a:r>
              <a:rPr lang="en-US" sz="1800" dirty="0" err="1">
                <a:solidFill>
                  <a:srgbClr val="FF3300"/>
                </a:solidFill>
              </a:rPr>
              <a:t>Linacs</a:t>
            </a:r>
            <a:r>
              <a:rPr lang="en-US" sz="1800" dirty="0">
                <a:solidFill>
                  <a:srgbClr val="FF3300"/>
                </a:solidFill>
              </a:rPr>
              <a:t>	 				– David </a:t>
            </a:r>
            <a:r>
              <a:rPr lang="en-US" sz="1800" dirty="0" err="1">
                <a:solidFill>
                  <a:srgbClr val="FF3300"/>
                </a:solidFill>
              </a:rPr>
              <a:t>Alesini</a:t>
            </a:r>
            <a:endParaRPr lang="en-US" sz="1800" dirty="0">
              <a:solidFill>
                <a:srgbClr val="FF3300"/>
              </a:solidFill>
            </a:endParaRPr>
          </a:p>
          <a:p>
            <a:pPr lvl="1" indent="187200">
              <a:spcAft>
                <a:spcPts val="600"/>
              </a:spcAft>
              <a:buFont typeface="Arial"/>
              <a:buChar char="•"/>
            </a:pPr>
            <a:r>
              <a:rPr lang="en-US" sz="1800" dirty="0">
                <a:solidFill>
                  <a:srgbClr val="FF3300"/>
                </a:solidFill>
              </a:rPr>
              <a:t>RF Systems				- Heiko </a:t>
            </a:r>
            <a:r>
              <a:rPr lang="en-US" sz="1800" dirty="0" err="1">
                <a:solidFill>
                  <a:srgbClr val="FF3300"/>
                </a:solidFill>
              </a:rPr>
              <a:t>Damerau</a:t>
            </a:r>
            <a:endParaRPr lang="en-US" sz="1800" dirty="0">
              <a:solidFill>
                <a:srgbClr val="FF3300"/>
              </a:solidFill>
            </a:endParaRPr>
          </a:p>
          <a:p>
            <a:pPr lvl="1" indent="187200">
              <a:spcAft>
                <a:spcPts val="600"/>
              </a:spcAft>
              <a:buFont typeface="Arial"/>
              <a:buChar char="•"/>
            </a:pPr>
            <a:r>
              <a:rPr lang="en-US" sz="1800" dirty="0">
                <a:solidFill>
                  <a:srgbClr val="FF3300"/>
                </a:solidFill>
              </a:rPr>
              <a:t>Electron Beam Dynamics			- Lenny Rivkin</a:t>
            </a:r>
          </a:p>
          <a:p>
            <a:pPr lvl="1" indent="187200">
              <a:spcAft>
                <a:spcPts val="600"/>
              </a:spcAft>
              <a:buFont typeface="Arial"/>
              <a:buChar char="•"/>
            </a:pPr>
            <a:r>
              <a:rPr lang="en-US" sz="1800" dirty="0">
                <a:solidFill>
                  <a:srgbClr val="FF3300"/>
                </a:solidFill>
              </a:rPr>
              <a:t>Non-Linear longitudinal Beam Dynamics		- Heiko </a:t>
            </a:r>
            <a:r>
              <a:rPr lang="en-US" sz="1800" dirty="0" err="1">
                <a:solidFill>
                  <a:srgbClr val="FF3300"/>
                </a:solidFill>
              </a:rPr>
              <a:t>Damerau</a:t>
            </a:r>
            <a:endParaRPr lang="en-US" sz="1800" dirty="0">
              <a:solidFill>
                <a:srgbClr val="FF3300"/>
              </a:solidFill>
            </a:endParaRPr>
          </a:p>
          <a:p>
            <a:pPr indent="187200">
              <a:spcAft>
                <a:spcPts val="600"/>
              </a:spcAft>
              <a:buFont typeface="Arial"/>
              <a:buChar char="•"/>
            </a:pPr>
            <a:r>
              <a:rPr lang="en-US" sz="2000" b="1" dirty="0">
                <a:solidFill>
                  <a:srgbClr val="FF3300"/>
                </a:solidFill>
              </a:rPr>
              <a:t>Hands-on calculations –</a:t>
            </a:r>
            <a:r>
              <a:rPr lang="en-US" sz="2000" dirty="0">
                <a:solidFill>
                  <a:srgbClr val="FF3300"/>
                </a:solidFill>
              </a:rPr>
              <a:t> longitudinal in the second week !!!</a:t>
            </a:r>
          </a:p>
        </p:txBody>
      </p:sp>
      <p:sp>
        <p:nvSpPr>
          <p:cNvPr id="5" name="Rectangle 4">
            <a:extLst>
              <a:ext uri="{FF2B5EF4-FFF2-40B4-BE49-F238E27FC236}">
                <a16:creationId xmlns:a16="http://schemas.microsoft.com/office/drawing/2014/main" id="{C81A4727-22CF-1543-BC5A-19A5F6269130}"/>
              </a:ext>
            </a:extLst>
          </p:cNvPr>
          <p:cNvSpPr>
            <a:spLocks noChangeArrowheads="1"/>
          </p:cNvSpPr>
          <p:nvPr/>
        </p:nvSpPr>
        <p:spPr bwMode="auto">
          <a:xfrm>
            <a:off x="179512" y="1092800"/>
            <a:ext cx="4176464" cy="3416320"/>
          </a:xfrm>
          <a:prstGeom prst="rect">
            <a:avLst/>
          </a:prstGeom>
          <a:noFill/>
          <a:ln w="9525">
            <a:noFill/>
            <a:miter lim="800000"/>
            <a:headEnd/>
            <a:tailEnd/>
          </a:ln>
        </p:spPr>
        <p:txBody>
          <a:bodyPr wrap="square">
            <a:prstTxWarp prst="textNoShape">
              <a:avLst/>
            </a:prstTxWarp>
            <a:spAutoFit/>
          </a:bodyPr>
          <a:lstStyle/>
          <a:p>
            <a:r>
              <a:rPr lang="en-US" sz="1800" dirty="0"/>
              <a:t>The goal of an accelerator is to provide a </a:t>
            </a:r>
            <a:r>
              <a:rPr lang="en-US" sz="1800" dirty="0">
                <a:solidFill>
                  <a:srgbClr val="FF0000"/>
                </a:solidFill>
              </a:rPr>
              <a:t>stable particle beam</a:t>
            </a:r>
            <a:r>
              <a:rPr lang="en-US" sz="1800" dirty="0"/>
              <a:t>.</a:t>
            </a:r>
          </a:p>
          <a:p>
            <a:endParaRPr lang="en-US" sz="1800" dirty="0"/>
          </a:p>
          <a:p>
            <a:r>
              <a:rPr lang="en-US" sz="1800" dirty="0"/>
              <a:t>The particles nevertheless perform </a:t>
            </a:r>
            <a:r>
              <a:rPr lang="en-US" sz="1800" dirty="0">
                <a:solidFill>
                  <a:srgbClr val="FF0000"/>
                </a:solidFill>
              </a:rPr>
              <a:t>transverse betatron oscillations.</a:t>
            </a:r>
            <a:endParaRPr lang="en-US" sz="1800" dirty="0"/>
          </a:p>
          <a:p>
            <a:r>
              <a:rPr lang="en-US" sz="1800" dirty="0"/>
              <a:t>We will see that they also perform (so-called </a:t>
            </a:r>
            <a:r>
              <a:rPr lang="en-US" sz="1800" b="1" dirty="0">
                <a:solidFill>
                  <a:srgbClr val="FF0000"/>
                </a:solidFill>
              </a:rPr>
              <a:t>synchrotron</a:t>
            </a:r>
            <a:r>
              <a:rPr lang="en-US" sz="1800" dirty="0"/>
              <a:t>) </a:t>
            </a:r>
            <a:r>
              <a:rPr lang="en-US" sz="1800" b="1" dirty="0">
                <a:solidFill>
                  <a:srgbClr val="FF0000"/>
                </a:solidFill>
              </a:rPr>
              <a:t>oscillations</a:t>
            </a:r>
            <a:r>
              <a:rPr lang="en-US" sz="1800" dirty="0">
                <a:solidFill>
                  <a:srgbClr val="FF0000"/>
                </a:solidFill>
              </a:rPr>
              <a:t> in</a:t>
            </a:r>
            <a:r>
              <a:rPr lang="en-US" sz="1800" dirty="0"/>
              <a:t> the </a:t>
            </a:r>
            <a:r>
              <a:rPr lang="en-US" sz="1800" dirty="0">
                <a:solidFill>
                  <a:srgbClr val="FF0000"/>
                </a:solidFill>
              </a:rPr>
              <a:t>longitudinal</a:t>
            </a:r>
            <a:r>
              <a:rPr lang="en-US" sz="1800" dirty="0"/>
              <a:t> plane and in </a:t>
            </a:r>
            <a:r>
              <a:rPr lang="en-US" sz="1800" dirty="0">
                <a:solidFill>
                  <a:srgbClr val="FF0000"/>
                </a:solidFill>
              </a:rPr>
              <a:t>energy</a:t>
            </a:r>
            <a:r>
              <a:rPr lang="en-US" sz="1800" dirty="0"/>
              <a:t>.</a:t>
            </a:r>
          </a:p>
          <a:p>
            <a:endParaRPr lang="en-US" sz="1800" dirty="0"/>
          </a:p>
          <a:p>
            <a:r>
              <a:rPr lang="en-US" sz="1800" dirty="0"/>
              <a:t>We will look at the stability of these oscillations, their dynamics and derive some basic equations.</a:t>
            </a:r>
          </a:p>
        </p:txBody>
      </p:sp>
    </p:spTree>
    <p:extLst>
      <p:ext uri="{BB962C8B-B14F-4D97-AF65-F5344CB8AC3E}">
        <p14:creationId xmlns:p14="http://schemas.microsoft.com/office/powerpoint/2010/main" val="1591012156"/>
      </p:ext>
    </p:extLst>
  </p:cSld>
  <p:clrMapOvr>
    <a:masterClrMapping/>
  </p:clrMapOvr>
  <mc:AlternateContent xmlns:mc="http://schemas.openxmlformats.org/markup-compatibility/2006" xmlns:p14="http://schemas.microsoft.com/office/powerpoint/2010/main">
    <mc:Choice Requires="p14">
      <p:transition spd="slow" p14:dur="1500">
        <p14:vortex dir="r"/>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Text Box 4"/>
          <p:cNvSpPr txBox="1">
            <a:spLocks noChangeArrowheads="1"/>
          </p:cNvSpPr>
          <p:nvPr/>
        </p:nvSpPr>
        <p:spPr bwMode="auto">
          <a:xfrm>
            <a:off x="593725" y="836712"/>
            <a:ext cx="8175625" cy="697114"/>
          </a:xfrm>
          <a:prstGeom prst="rect">
            <a:avLst/>
          </a:prstGeom>
          <a:noFill/>
          <a:ln w="9525">
            <a:noFill/>
            <a:miter lim="800000"/>
            <a:headEnd/>
            <a:tailEnd/>
          </a:ln>
        </p:spPr>
        <p:txBody>
          <a:bodyPr>
            <a:prstTxWarp prst="textNoShape">
              <a:avLst/>
            </a:prstTxWarp>
            <a:spAutoFit/>
          </a:bodyPr>
          <a:lstStyle/>
          <a:p>
            <a:pPr>
              <a:lnSpc>
                <a:spcPct val="110000"/>
              </a:lnSpc>
            </a:pPr>
            <a:r>
              <a:rPr lang="en-US" sz="1800" i="1" dirty="0">
                <a:solidFill>
                  <a:srgbClr val="006600"/>
                </a:solidFill>
              </a:rPr>
              <a:t>Let’s consider a succession of accelerating gaps, operating in the 2π mode, for which the synchronism condition is fulfilled for a phase </a:t>
            </a:r>
            <a:r>
              <a:rPr lang="en-US" sz="1800" i="1" dirty="0" err="1">
                <a:solidFill>
                  <a:srgbClr val="006600"/>
                </a:solidFill>
                <a:sym typeface="Symbol" charset="2"/>
              </a:rPr>
              <a:t></a:t>
            </a:r>
            <a:r>
              <a:rPr lang="en-US" sz="1200" i="1" dirty="0" err="1">
                <a:solidFill>
                  <a:srgbClr val="006600"/>
                </a:solidFill>
                <a:sym typeface="Symbol" charset="2"/>
              </a:rPr>
              <a:t>s</a:t>
            </a:r>
            <a:r>
              <a:rPr lang="en-US" sz="1200" i="1" dirty="0">
                <a:solidFill>
                  <a:srgbClr val="006600"/>
                </a:solidFill>
                <a:sym typeface="Symbol" charset="2"/>
              </a:rPr>
              <a:t> </a:t>
            </a:r>
            <a:r>
              <a:rPr lang="en-US" sz="1200" b="1" i="1" dirty="0">
                <a:solidFill>
                  <a:srgbClr val="006600"/>
                </a:solidFill>
                <a:sym typeface="Symbol" charset="2"/>
              </a:rPr>
              <a:t>.</a:t>
            </a:r>
            <a:endParaRPr lang="fr-FR" sz="1800" b="1" i="1" dirty="0">
              <a:solidFill>
                <a:srgbClr val="006600"/>
              </a:solidFill>
            </a:endParaRPr>
          </a:p>
        </p:txBody>
      </p:sp>
      <p:graphicFrame>
        <p:nvGraphicFramePr>
          <p:cNvPr id="25602" name="Object 2"/>
          <p:cNvGraphicFramePr>
            <a:graphicFrameLocks noChangeAspect="1"/>
          </p:cNvGraphicFramePr>
          <p:nvPr>
            <p:extLst>
              <p:ext uri="{D42A27DB-BD31-4B8C-83A1-F6EECF244321}">
                <p14:modId xmlns:p14="http://schemas.microsoft.com/office/powerpoint/2010/main" val="2177337065"/>
              </p:ext>
            </p:extLst>
          </p:nvPr>
        </p:nvGraphicFramePr>
        <p:xfrm>
          <a:off x="467544" y="1613297"/>
          <a:ext cx="1800200" cy="587556"/>
        </p:xfrm>
        <a:graphic>
          <a:graphicData uri="http://schemas.openxmlformats.org/presentationml/2006/ole">
            <mc:AlternateContent xmlns:mc="http://schemas.openxmlformats.org/markup-compatibility/2006">
              <mc:Choice xmlns:v="urn:schemas-microsoft-com:vml" Requires="v">
                <p:oleObj name="Equation" r:id="rId3" imgW="723900" imgH="215900" progId="Equation.3">
                  <p:embed/>
                </p:oleObj>
              </mc:Choice>
              <mc:Fallback>
                <p:oleObj name="Equation" r:id="rId3" imgW="723900" imgH="215900" progId="Equation.3">
                  <p:embed/>
                  <p:pic>
                    <p:nvPicPr>
                      <p:cNvPr id="0" name=""/>
                      <p:cNvPicPr>
                        <a:picLocks noChangeAspect="1" noChangeArrowheads="1"/>
                      </p:cNvPicPr>
                      <p:nvPr/>
                    </p:nvPicPr>
                    <p:blipFill>
                      <a:blip r:embed="rId4"/>
                      <a:srcRect/>
                      <a:stretch>
                        <a:fillRect/>
                      </a:stretch>
                    </p:blipFill>
                    <p:spPr bwMode="auto">
                      <a:xfrm>
                        <a:off x="467544" y="1613297"/>
                        <a:ext cx="1800200" cy="587556"/>
                      </a:xfrm>
                      <a:prstGeom prst="rect">
                        <a:avLst/>
                      </a:prstGeom>
                      <a:noFill/>
                    </p:spPr>
                  </p:pic>
                </p:oleObj>
              </mc:Fallback>
            </mc:AlternateContent>
          </a:graphicData>
        </a:graphic>
      </p:graphicFrame>
      <p:sp>
        <p:nvSpPr>
          <p:cNvPr id="25607" name="Text Box 8"/>
          <p:cNvSpPr txBox="1">
            <a:spLocks noChangeArrowheads="1"/>
          </p:cNvSpPr>
          <p:nvPr/>
        </p:nvSpPr>
        <p:spPr bwMode="auto">
          <a:xfrm>
            <a:off x="2390874" y="1556792"/>
            <a:ext cx="6501606" cy="629916"/>
          </a:xfrm>
          <a:prstGeom prst="rect">
            <a:avLst/>
          </a:prstGeom>
          <a:noFill/>
          <a:ln w="9525">
            <a:noFill/>
            <a:miter lim="800000"/>
            <a:headEnd/>
            <a:tailEnd/>
          </a:ln>
        </p:spPr>
        <p:txBody>
          <a:bodyPr wrap="square">
            <a:prstTxWarp prst="textNoShape">
              <a:avLst/>
            </a:prstTxWarp>
            <a:spAutoFit/>
          </a:bodyPr>
          <a:lstStyle/>
          <a:p>
            <a:pPr>
              <a:lnSpc>
                <a:spcPct val="110000"/>
              </a:lnSpc>
            </a:pPr>
            <a:r>
              <a:rPr lang="en-US" sz="1600" b="1" dirty="0">
                <a:solidFill>
                  <a:srgbClr val="006600"/>
                </a:solidFill>
              </a:rPr>
              <a:t>is the energy gain in one gap for the particle to reach the</a:t>
            </a:r>
            <a:br>
              <a:rPr lang="en-US" sz="1600" b="1" dirty="0">
                <a:solidFill>
                  <a:srgbClr val="006600"/>
                </a:solidFill>
              </a:rPr>
            </a:br>
            <a:r>
              <a:rPr lang="en-US" sz="1600" b="1" dirty="0">
                <a:solidFill>
                  <a:srgbClr val="006600"/>
                </a:solidFill>
              </a:rPr>
              <a:t>next gap with the same RF phase</a:t>
            </a:r>
            <a:r>
              <a:rPr lang="fr-FR" sz="1600" b="1" dirty="0">
                <a:solidFill>
                  <a:srgbClr val="006600"/>
                </a:solidFill>
              </a:rPr>
              <a:t>: P</a:t>
            </a:r>
            <a:r>
              <a:rPr lang="fr-FR" sz="1600" b="1" baseline="-25000" dirty="0">
                <a:solidFill>
                  <a:srgbClr val="006600"/>
                </a:solidFill>
              </a:rPr>
              <a:t>1 </a:t>
            </a:r>
            <a:r>
              <a:rPr lang="fr-FR" sz="1600" b="1" dirty="0">
                <a:solidFill>
                  <a:srgbClr val="006600"/>
                </a:solidFill>
              </a:rPr>
              <a:t>,P</a:t>
            </a:r>
            <a:r>
              <a:rPr lang="fr-FR" sz="1600" b="1" baseline="-25000" dirty="0">
                <a:solidFill>
                  <a:srgbClr val="006600"/>
                </a:solidFill>
              </a:rPr>
              <a:t>2</a:t>
            </a:r>
            <a:r>
              <a:rPr lang="fr-FR" sz="1600" b="1" dirty="0">
                <a:solidFill>
                  <a:srgbClr val="006600"/>
                </a:solidFill>
              </a:rPr>
              <a:t>, </a:t>
            </a:r>
            <a:r>
              <a:rPr lang="en-US" sz="1600" b="1" dirty="0">
                <a:solidFill>
                  <a:srgbClr val="006600"/>
                </a:solidFill>
              </a:rPr>
              <a:t>…… are fixed points.</a:t>
            </a:r>
            <a:endParaRPr lang="fr-FR" sz="1600" b="1" dirty="0">
              <a:solidFill>
                <a:srgbClr val="006600"/>
              </a:solidFill>
            </a:endParaRPr>
          </a:p>
        </p:txBody>
      </p:sp>
      <p:pic>
        <p:nvPicPr>
          <p:cNvPr id="25608" name="Picture 39" descr="fig13"/>
          <p:cNvPicPr>
            <a:picLocks noChangeAspect="1" noChangeArrowheads="1"/>
          </p:cNvPicPr>
          <p:nvPr/>
        </p:nvPicPr>
        <p:blipFill>
          <a:blip r:embed="rId5"/>
          <a:srcRect/>
          <a:stretch>
            <a:fillRect/>
          </a:stretch>
        </p:blipFill>
        <p:spPr bwMode="auto">
          <a:xfrm>
            <a:off x="2529207" y="2344937"/>
            <a:ext cx="6363273" cy="2740247"/>
          </a:xfrm>
          <a:prstGeom prst="rect">
            <a:avLst/>
          </a:prstGeom>
          <a:noFill/>
          <a:ln w="9525">
            <a:noFill/>
            <a:miter lim="800000"/>
            <a:headEnd/>
            <a:tailEnd/>
          </a:ln>
        </p:spPr>
      </p:pic>
      <p:sp>
        <p:nvSpPr>
          <p:cNvPr id="25609" name="Rectangle 41"/>
          <p:cNvSpPr>
            <a:spLocks noGrp="1" noChangeArrowheads="1"/>
          </p:cNvSpPr>
          <p:nvPr>
            <p:ph type="title" idx="4294967295"/>
          </p:nvPr>
        </p:nvSpPr>
        <p:spPr>
          <a:xfrm>
            <a:off x="755576" y="228600"/>
            <a:ext cx="7772400" cy="533400"/>
          </a:xfrm>
          <a:ln w="19050">
            <a:solidFill>
              <a:schemeClr val="accent2"/>
            </a:solidFill>
          </a:ln>
        </p:spPr>
        <p:txBody>
          <a:bodyPr/>
          <a:lstStyle/>
          <a:p>
            <a:r>
              <a:rPr lang="en-US" dirty="0"/>
              <a:t>RECAP: Principle of Phase Stability (Linac)</a:t>
            </a:r>
            <a:endParaRPr lang="fr-FR" dirty="0"/>
          </a:p>
        </p:txBody>
      </p:sp>
      <p:sp>
        <p:nvSpPr>
          <p:cNvPr id="25610" name="Text Box 42"/>
          <p:cNvSpPr txBox="1">
            <a:spLocks noChangeArrowheads="1"/>
          </p:cNvSpPr>
          <p:nvPr/>
        </p:nvSpPr>
        <p:spPr bwMode="auto">
          <a:xfrm>
            <a:off x="755576" y="5146825"/>
            <a:ext cx="7664450" cy="1306511"/>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a:solidFill>
                  <a:srgbClr val="000000"/>
                </a:solidFill>
              </a:rPr>
              <a:t>If an </a:t>
            </a:r>
            <a:r>
              <a:rPr lang="en-US" sz="1800" dirty="0">
                <a:solidFill>
                  <a:srgbClr val="FF0000"/>
                </a:solidFill>
              </a:rPr>
              <a:t>energy increase </a:t>
            </a:r>
            <a:r>
              <a:rPr lang="en-US" sz="1800" dirty="0">
                <a:solidFill>
                  <a:srgbClr val="000000"/>
                </a:solidFill>
              </a:rPr>
              <a:t>is transferred into a </a:t>
            </a:r>
            <a:r>
              <a:rPr lang="en-US" sz="1800" dirty="0">
                <a:solidFill>
                  <a:srgbClr val="FF0000"/>
                </a:solidFill>
              </a:rPr>
              <a:t>velocity increase  </a:t>
            </a:r>
            <a:r>
              <a:rPr lang="en-US" sz="1800" dirty="0">
                <a:solidFill>
                  <a:srgbClr val="000000"/>
                </a:solidFill>
              </a:rPr>
              <a:t>=&gt; </a:t>
            </a:r>
            <a:br>
              <a:rPr lang="en-US" sz="1800" dirty="0">
                <a:solidFill>
                  <a:srgbClr val="000000"/>
                </a:solidFill>
              </a:rPr>
            </a:br>
            <a:r>
              <a:rPr lang="en-US" sz="1800" dirty="0">
                <a:solidFill>
                  <a:srgbClr val="000000"/>
                </a:solidFill>
              </a:rPr>
              <a:t>	</a:t>
            </a:r>
            <a:r>
              <a:rPr lang="en-US" sz="1800" dirty="0">
                <a:solidFill>
                  <a:srgbClr val="FF0000"/>
                </a:solidFill>
              </a:rPr>
              <a:t>M</a:t>
            </a:r>
            <a:r>
              <a:rPr lang="en-US" sz="1800" baseline="-25000" dirty="0">
                <a:solidFill>
                  <a:srgbClr val="FF0000"/>
                </a:solidFill>
              </a:rPr>
              <a:t>1 </a:t>
            </a:r>
            <a:r>
              <a:rPr lang="en-US" sz="1800" dirty="0">
                <a:solidFill>
                  <a:srgbClr val="FF0000"/>
                </a:solidFill>
              </a:rPr>
              <a:t>&amp; N</a:t>
            </a:r>
            <a:r>
              <a:rPr lang="en-US" sz="1800" baseline="-25000" dirty="0">
                <a:solidFill>
                  <a:srgbClr val="FF0000"/>
                </a:solidFill>
              </a:rPr>
              <a:t>1 </a:t>
            </a:r>
            <a:r>
              <a:rPr lang="en-US" sz="1800" dirty="0">
                <a:solidFill>
                  <a:srgbClr val="000000"/>
                </a:solidFill>
              </a:rPr>
              <a:t>will move towards P</a:t>
            </a:r>
            <a:r>
              <a:rPr lang="en-US" sz="1800" baseline="-25000" dirty="0">
                <a:solidFill>
                  <a:srgbClr val="000000"/>
                </a:solidFill>
              </a:rPr>
              <a:t>1	</a:t>
            </a:r>
            <a:r>
              <a:rPr lang="en-US" sz="1800" dirty="0">
                <a:solidFill>
                  <a:srgbClr val="000000"/>
                </a:solidFill>
              </a:rPr>
              <a:t>=&gt; </a:t>
            </a:r>
            <a:r>
              <a:rPr lang="en-US" sz="1800" dirty="0">
                <a:solidFill>
                  <a:srgbClr val="FF0000"/>
                </a:solidFill>
              </a:rPr>
              <a:t>stable</a:t>
            </a:r>
            <a:r>
              <a:rPr lang="en-US" sz="1800" dirty="0">
                <a:solidFill>
                  <a:srgbClr val="000000"/>
                </a:solidFill>
              </a:rPr>
              <a:t> </a:t>
            </a:r>
            <a:br>
              <a:rPr lang="en-US" sz="1800" dirty="0">
                <a:solidFill>
                  <a:srgbClr val="000000"/>
                </a:solidFill>
              </a:rPr>
            </a:br>
            <a:r>
              <a:rPr lang="en-US" sz="1800" dirty="0">
                <a:solidFill>
                  <a:srgbClr val="000000"/>
                </a:solidFill>
              </a:rPr>
              <a:t>	</a:t>
            </a:r>
            <a:r>
              <a:rPr lang="en-US" sz="1800" dirty="0">
                <a:solidFill>
                  <a:srgbClr val="FF0000"/>
                </a:solidFill>
              </a:rPr>
              <a:t>M</a:t>
            </a:r>
            <a:r>
              <a:rPr lang="en-US" sz="1800" baseline="-25000" dirty="0">
                <a:solidFill>
                  <a:srgbClr val="FF0000"/>
                </a:solidFill>
              </a:rPr>
              <a:t>2</a:t>
            </a:r>
            <a:r>
              <a:rPr lang="en-US" sz="1800" dirty="0">
                <a:solidFill>
                  <a:srgbClr val="FF0000"/>
                </a:solidFill>
              </a:rPr>
              <a:t> &amp; N</a:t>
            </a:r>
            <a:r>
              <a:rPr lang="en-US" sz="1800" baseline="-25000" dirty="0">
                <a:solidFill>
                  <a:srgbClr val="FF0000"/>
                </a:solidFill>
              </a:rPr>
              <a:t>2</a:t>
            </a:r>
            <a:r>
              <a:rPr lang="en-US" sz="1800" dirty="0">
                <a:solidFill>
                  <a:srgbClr val="FF0000"/>
                </a:solidFill>
              </a:rPr>
              <a:t> </a:t>
            </a:r>
            <a:r>
              <a:rPr lang="en-US" sz="1800" dirty="0">
                <a:solidFill>
                  <a:srgbClr val="000000"/>
                </a:solidFill>
              </a:rPr>
              <a:t>will go away from P</a:t>
            </a:r>
            <a:r>
              <a:rPr lang="en-US" sz="1800" baseline="-25000" dirty="0">
                <a:solidFill>
                  <a:srgbClr val="000000"/>
                </a:solidFill>
              </a:rPr>
              <a:t>2</a:t>
            </a:r>
            <a:r>
              <a:rPr lang="en-US" sz="1800" dirty="0">
                <a:solidFill>
                  <a:srgbClr val="000000"/>
                </a:solidFill>
              </a:rPr>
              <a:t> 	=&gt; </a:t>
            </a:r>
            <a:r>
              <a:rPr lang="en-US" sz="1800" dirty="0">
                <a:solidFill>
                  <a:srgbClr val="FF0000"/>
                </a:solidFill>
              </a:rPr>
              <a:t>unstable</a:t>
            </a:r>
            <a:br>
              <a:rPr lang="en-US" sz="1800" dirty="0">
                <a:solidFill>
                  <a:srgbClr val="FF0000"/>
                </a:solidFill>
              </a:rPr>
            </a:br>
            <a:r>
              <a:rPr lang="en-US" sz="1800" dirty="0"/>
              <a:t>(Highly relativistic particles have no significant velocity change)</a:t>
            </a:r>
            <a:endParaRPr lang="fr-FR" sz="1800" dirty="0"/>
          </a:p>
        </p:txBody>
      </p:sp>
      <p:sp>
        <p:nvSpPr>
          <p:cNvPr id="25606" name="Text Box 5"/>
          <p:cNvSpPr txBox="1">
            <a:spLocks noChangeArrowheads="1"/>
          </p:cNvSpPr>
          <p:nvPr/>
        </p:nvSpPr>
        <p:spPr bwMode="auto">
          <a:xfrm>
            <a:off x="467544" y="2887588"/>
            <a:ext cx="2025650" cy="1333500"/>
          </a:xfrm>
          <a:prstGeom prst="rect">
            <a:avLst/>
          </a:prstGeom>
          <a:noFill/>
          <a:ln w="19050">
            <a:solidFill>
              <a:srgbClr val="FF3300"/>
            </a:solidFill>
            <a:miter lim="800000"/>
            <a:headEnd/>
            <a:tailEnd/>
          </a:ln>
        </p:spPr>
        <p:txBody>
          <a:bodyPr>
            <a:prstTxWarp prst="textNoShape">
              <a:avLst/>
            </a:prstTxWarp>
            <a:spAutoFit/>
          </a:bodyPr>
          <a:lstStyle/>
          <a:p>
            <a:r>
              <a:rPr lang="en-US" sz="1600" b="1" dirty="0">
                <a:solidFill>
                  <a:srgbClr val="FF3300"/>
                </a:solidFill>
              </a:rPr>
              <a:t>For a 2π mode, the electric field is the same in all gaps at any given time.</a:t>
            </a:r>
            <a:endParaRPr lang="fr-FR" sz="1600" b="1" dirty="0">
              <a:solidFill>
                <a:srgbClr val="FF3300"/>
              </a:solidFill>
            </a:endParaRPr>
          </a:p>
        </p:txBody>
      </p:sp>
      <p:sp>
        <p:nvSpPr>
          <p:cNvPr id="9" name="Line 1047"/>
          <p:cNvSpPr>
            <a:spLocks noChangeShapeType="1"/>
          </p:cNvSpPr>
          <p:nvPr/>
        </p:nvSpPr>
        <p:spPr bwMode="auto">
          <a:xfrm flipH="1">
            <a:off x="3131840" y="2492896"/>
            <a:ext cx="186756" cy="21602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0" name="Line 1047"/>
          <p:cNvSpPr>
            <a:spLocks noChangeShapeType="1"/>
          </p:cNvSpPr>
          <p:nvPr/>
        </p:nvSpPr>
        <p:spPr bwMode="auto">
          <a:xfrm flipV="1">
            <a:off x="3275856" y="3140968"/>
            <a:ext cx="144016" cy="2880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1" name="Line 1047"/>
          <p:cNvSpPr>
            <a:spLocks noChangeShapeType="1"/>
          </p:cNvSpPr>
          <p:nvPr/>
        </p:nvSpPr>
        <p:spPr bwMode="auto">
          <a:xfrm flipH="1" flipV="1">
            <a:off x="4572000" y="2420888"/>
            <a:ext cx="288032" cy="2880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 name="Line 1047"/>
          <p:cNvSpPr>
            <a:spLocks noChangeShapeType="1"/>
          </p:cNvSpPr>
          <p:nvPr/>
        </p:nvSpPr>
        <p:spPr bwMode="auto">
          <a:xfrm>
            <a:off x="5148064" y="3140968"/>
            <a:ext cx="144016" cy="2880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3" name="Rectangle 45"/>
          <p:cNvSpPr>
            <a:spLocks noChangeArrowheads="1"/>
          </p:cNvSpPr>
          <p:nvPr/>
        </p:nvSpPr>
        <p:spPr bwMode="auto">
          <a:xfrm>
            <a:off x="2093445" y="2276872"/>
            <a:ext cx="750363" cy="523220"/>
          </a:xfrm>
          <a:prstGeom prst="rect">
            <a:avLst/>
          </a:prstGeom>
          <a:solidFill>
            <a:schemeClr val="bg1"/>
          </a:solidFill>
          <a:ln w="9525">
            <a:noFill/>
            <a:miter lim="800000"/>
            <a:headEnd/>
            <a:tailEnd/>
          </a:ln>
        </p:spPr>
        <p:txBody>
          <a:bodyPr wrap="none">
            <a:prstTxWarp prst="textNoShape">
              <a:avLst/>
            </a:prstTxWarp>
            <a:spAutoFit/>
          </a:bodyPr>
          <a:lstStyle/>
          <a:p>
            <a:r>
              <a:rPr lang="en-US" sz="1400" noProof="1">
                <a:latin typeface="Comic Sans MS" pitchFamily="-110" charset="0"/>
              </a:rPr>
              <a:t>energy</a:t>
            </a:r>
            <a:br>
              <a:rPr lang="en-US" sz="1400" noProof="1">
                <a:latin typeface="Comic Sans MS" pitchFamily="-110" charset="0"/>
              </a:rPr>
            </a:br>
            <a:r>
              <a:rPr lang="en-US" sz="1400" noProof="1">
                <a:latin typeface="Comic Sans MS" pitchFamily="-110" charset="0"/>
              </a:rPr>
              <a:t>gain</a:t>
            </a:r>
            <a:endParaRPr sz="1400" noProof="1">
              <a:latin typeface="Comic Sans MS" pitchFamily="-110" charset="0"/>
            </a:endParaRPr>
          </a:p>
        </p:txBody>
      </p:sp>
      <p:sp>
        <p:nvSpPr>
          <p:cNvPr id="14" name="Line 60"/>
          <p:cNvSpPr>
            <a:spLocks noChangeShapeType="1"/>
          </p:cNvSpPr>
          <p:nvPr/>
        </p:nvSpPr>
        <p:spPr bwMode="auto">
          <a:xfrm>
            <a:off x="6364764" y="2627709"/>
            <a:ext cx="581758"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15" name="Line 61"/>
          <p:cNvSpPr>
            <a:spLocks noChangeShapeType="1"/>
          </p:cNvSpPr>
          <p:nvPr/>
        </p:nvSpPr>
        <p:spPr bwMode="auto">
          <a:xfrm flipH="1">
            <a:off x="5756630" y="2627709"/>
            <a:ext cx="608135"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16" name="Rectangle 65"/>
          <p:cNvSpPr>
            <a:spLocks noChangeArrowheads="1"/>
          </p:cNvSpPr>
          <p:nvPr/>
        </p:nvSpPr>
        <p:spPr bwMode="auto">
          <a:xfrm>
            <a:off x="6876256" y="2473151"/>
            <a:ext cx="508673"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Comic Sans MS" pitchFamily="-110" charset="0"/>
              </a:rPr>
              <a:t>late</a:t>
            </a:r>
          </a:p>
        </p:txBody>
      </p:sp>
      <p:sp>
        <p:nvSpPr>
          <p:cNvPr id="17" name="Rectangle 66"/>
          <p:cNvSpPr>
            <a:spLocks noChangeArrowheads="1"/>
          </p:cNvSpPr>
          <p:nvPr/>
        </p:nvSpPr>
        <p:spPr bwMode="auto">
          <a:xfrm>
            <a:off x="5136981" y="2473151"/>
            <a:ext cx="659155"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Comic Sans MS" pitchFamily="-110" charset="0"/>
              </a:rPr>
              <a:t> </a:t>
            </a:r>
            <a:r>
              <a:rPr lang="en-US" sz="1400" noProof="1">
                <a:latin typeface="Comic Sans MS" pitchFamily="-110" charset="0"/>
              </a:rPr>
              <a:t>early</a:t>
            </a:r>
            <a:endParaRPr lang="en-US" sz="1400" dirty="0">
              <a:latin typeface="Comic Sans MS" pitchFamily="-110" charset="0"/>
            </a:endParaRPr>
          </a:p>
        </p:txBody>
      </p:sp>
    </p:spTree>
    <p:extLst>
      <p:ext uri="{BB962C8B-B14F-4D97-AF65-F5344CB8AC3E}">
        <p14:creationId xmlns:p14="http://schemas.microsoft.com/office/powerpoint/2010/main" val="257420344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1026"/>
          <p:cNvSpPr>
            <a:spLocks noGrp="1" noChangeArrowheads="1"/>
          </p:cNvSpPr>
          <p:nvPr>
            <p:ph type="title"/>
          </p:nvPr>
        </p:nvSpPr>
        <p:spPr>
          <a:xfrm>
            <a:off x="838200" y="304800"/>
            <a:ext cx="7467600" cy="533400"/>
          </a:xfrm>
          <a:ln>
            <a:solidFill>
              <a:schemeClr val="accent2"/>
            </a:solidFill>
          </a:ln>
        </p:spPr>
        <p:txBody>
          <a:bodyPr/>
          <a:lstStyle/>
          <a:p>
            <a:r>
              <a:rPr lang="en-US"/>
              <a:t>Phase Stability in a Synchrotron </a:t>
            </a:r>
            <a:endParaRPr lang="fr-FR"/>
          </a:p>
        </p:txBody>
      </p:sp>
      <p:sp>
        <p:nvSpPr>
          <p:cNvPr id="36869"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6870" name="Text Box 1028"/>
          <p:cNvSpPr txBox="1">
            <a:spLocks noChangeArrowheads="1"/>
          </p:cNvSpPr>
          <p:nvPr/>
        </p:nvSpPr>
        <p:spPr bwMode="auto">
          <a:xfrm>
            <a:off x="381000" y="1066800"/>
            <a:ext cx="8439472" cy="171970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From the definition of </a:t>
            </a:r>
            <a:r>
              <a:rPr lang="en-GB" sz="1800" dirty="0">
                <a:sym typeface="Symbol" charset="2"/>
              </a:rPr>
              <a:t></a:t>
            </a:r>
            <a:r>
              <a:rPr lang="en-GB" sz="1800" b="1" dirty="0">
                <a:sym typeface="Symbol" charset="2"/>
              </a:rPr>
              <a:t> </a:t>
            </a:r>
            <a:r>
              <a:rPr lang="en-GB" sz="1800" dirty="0">
                <a:sym typeface="Symbol" charset="2"/>
              </a:rPr>
              <a:t>it is clear that an </a:t>
            </a:r>
            <a:r>
              <a:rPr lang="en-GB" sz="1800" dirty="0">
                <a:solidFill>
                  <a:srgbClr val="FF0000"/>
                </a:solidFill>
                <a:sym typeface="Symbol" charset="2"/>
              </a:rPr>
              <a:t>increase in momentum </a:t>
            </a:r>
            <a:r>
              <a:rPr lang="en-GB" sz="1800" dirty="0">
                <a:sym typeface="Symbol" charset="2"/>
              </a:rPr>
              <a:t>gives</a:t>
            </a:r>
            <a:br>
              <a:rPr lang="en-GB" sz="1800" dirty="0">
                <a:sym typeface="Symbol" charset="2"/>
              </a:rPr>
            </a:br>
            <a:r>
              <a:rPr lang="en-GB" sz="1800" dirty="0">
                <a:sym typeface="Symbol" charset="2"/>
              </a:rPr>
              <a:t>- </a:t>
            </a:r>
            <a:r>
              <a:rPr lang="en-GB" sz="1800" dirty="0">
                <a:solidFill>
                  <a:srgbClr val="FF0000"/>
                </a:solidFill>
                <a:sym typeface="Symbol" charset="2"/>
              </a:rPr>
              <a:t>below transition</a:t>
            </a:r>
            <a:r>
              <a:rPr lang="en-GB" sz="1800" dirty="0">
                <a:sym typeface="Symbol" charset="2"/>
              </a:rPr>
              <a:t> (</a:t>
            </a:r>
            <a:r>
              <a:rPr lang="en-GB" sz="1800" dirty="0" err="1">
                <a:latin typeface="Lucida Grande"/>
                <a:ea typeface="Lucida Grande"/>
                <a:cs typeface="Lucida Grande"/>
                <a:sym typeface="Symbol" charset="2"/>
              </a:rPr>
              <a:t>η</a:t>
            </a:r>
            <a:r>
              <a:rPr lang="en-GB" sz="1800" dirty="0">
                <a:latin typeface="Lucida Grande"/>
                <a:ea typeface="Lucida Grande"/>
                <a:cs typeface="Lucida Grande"/>
                <a:sym typeface="Symbol" charset="2"/>
              </a:rPr>
              <a:t> &lt;</a:t>
            </a:r>
            <a:r>
              <a:rPr lang="en-GB" sz="1800" dirty="0">
                <a:sym typeface="Symbol" charset="2"/>
              </a:rPr>
              <a:t> 0) a </a:t>
            </a:r>
            <a:r>
              <a:rPr lang="en-GB" sz="1800" dirty="0">
                <a:solidFill>
                  <a:srgbClr val="FF0000"/>
                </a:solidFill>
                <a:sym typeface="Symbol" charset="2"/>
              </a:rPr>
              <a:t>higher revolution frequency</a:t>
            </a:r>
            <a:br>
              <a:rPr lang="en-GB" sz="1800" dirty="0">
                <a:solidFill>
                  <a:srgbClr val="FF0000"/>
                </a:solidFill>
                <a:sym typeface="Symbol" charset="2"/>
              </a:rPr>
            </a:br>
            <a:r>
              <a:rPr lang="en-GB" sz="1800" dirty="0">
                <a:solidFill>
                  <a:srgbClr val="FF0000"/>
                </a:solidFill>
                <a:sym typeface="Symbol" charset="2"/>
              </a:rPr>
              <a:t>  </a:t>
            </a:r>
            <a:r>
              <a:rPr lang="en-GB" sz="1800" dirty="0">
                <a:sym typeface="Symbol" charset="2"/>
              </a:rPr>
              <a:t>(increase in velocity dominates) while</a:t>
            </a:r>
            <a:endParaRPr lang="en-GB" sz="1050" dirty="0">
              <a:sym typeface="Symbol" charset="2"/>
            </a:endParaRPr>
          </a:p>
          <a:p>
            <a:pPr>
              <a:spcBef>
                <a:spcPct val="50000"/>
              </a:spcBef>
            </a:pPr>
            <a:r>
              <a:rPr lang="en-GB" sz="1050" dirty="0">
                <a:sym typeface="Symbol" charset="2"/>
              </a:rPr>
              <a:t> </a:t>
            </a:r>
            <a:br>
              <a:rPr lang="en-GB" sz="1800" dirty="0">
                <a:sym typeface="Symbol" charset="2"/>
              </a:rPr>
            </a:br>
            <a:r>
              <a:rPr lang="en-GB" sz="1800" dirty="0">
                <a:sym typeface="Symbol" charset="2"/>
              </a:rPr>
              <a:t>- </a:t>
            </a:r>
            <a:r>
              <a:rPr lang="en-GB" sz="1800" dirty="0">
                <a:solidFill>
                  <a:srgbClr val="FF0000"/>
                </a:solidFill>
                <a:sym typeface="Symbol" charset="2"/>
              </a:rPr>
              <a:t>above transition </a:t>
            </a:r>
            <a:r>
              <a:rPr lang="en-GB" sz="1800" dirty="0">
                <a:sym typeface="Symbol" charset="2"/>
              </a:rPr>
              <a:t>(</a:t>
            </a:r>
            <a:r>
              <a:rPr lang="en-GB" sz="1800" dirty="0" err="1">
                <a:latin typeface="Lucida Grande"/>
                <a:ea typeface="Lucida Grande"/>
                <a:cs typeface="Lucida Grande"/>
                <a:sym typeface="Symbol" charset="2"/>
              </a:rPr>
              <a:t>η</a:t>
            </a:r>
            <a:r>
              <a:rPr lang="en-GB" sz="1800" dirty="0">
                <a:latin typeface="Lucida Grande"/>
                <a:ea typeface="Lucida Grande"/>
                <a:cs typeface="Lucida Grande"/>
                <a:sym typeface="Symbol" charset="2"/>
              </a:rPr>
              <a:t> &gt;</a:t>
            </a:r>
            <a:r>
              <a:rPr lang="en-GB" sz="1800" dirty="0">
                <a:sym typeface="Symbol" charset="2"/>
              </a:rPr>
              <a:t> 0) a </a:t>
            </a:r>
            <a:r>
              <a:rPr lang="en-GB" sz="1800" dirty="0">
                <a:solidFill>
                  <a:srgbClr val="FF0000"/>
                </a:solidFill>
                <a:sym typeface="Symbol" charset="2"/>
              </a:rPr>
              <a:t>lower revolution frequency </a:t>
            </a:r>
            <a:r>
              <a:rPr lang="en-GB" sz="1800" dirty="0">
                <a:sym typeface="Symbol" charset="2"/>
              </a:rPr>
              <a:t>(v  c and longer path)</a:t>
            </a:r>
            <a:br>
              <a:rPr lang="en-GB" sz="1800" dirty="0">
                <a:sym typeface="Symbol" charset="2"/>
              </a:rPr>
            </a:br>
            <a:r>
              <a:rPr lang="en-GB" sz="1800" dirty="0">
                <a:sym typeface="Symbol" charset="2"/>
              </a:rPr>
              <a:t>  where the momentum compaction (generally &gt; 0) dominates.</a:t>
            </a:r>
            <a:endParaRPr lang="en-GB" sz="1800" b="1" dirty="0"/>
          </a:p>
        </p:txBody>
      </p:sp>
      <p:grpSp>
        <p:nvGrpSpPr>
          <p:cNvPr id="4" name="Group 3">
            <a:extLst>
              <a:ext uri="{FF2B5EF4-FFF2-40B4-BE49-F238E27FC236}">
                <a16:creationId xmlns:a16="http://schemas.microsoft.com/office/drawing/2014/main" id="{7F66C669-D833-B746-AB56-6BDB113AF553}"/>
              </a:ext>
            </a:extLst>
          </p:cNvPr>
          <p:cNvGrpSpPr/>
          <p:nvPr/>
        </p:nvGrpSpPr>
        <p:grpSpPr>
          <a:xfrm>
            <a:off x="467544" y="2959625"/>
            <a:ext cx="7467726" cy="3454001"/>
            <a:chOff x="467544" y="3193812"/>
            <a:chExt cx="7467726" cy="2899484"/>
          </a:xfrm>
        </p:grpSpPr>
        <p:grpSp>
          <p:nvGrpSpPr>
            <p:cNvPr id="19" name="Group 18">
              <a:extLst>
                <a:ext uri="{FF2B5EF4-FFF2-40B4-BE49-F238E27FC236}">
                  <a16:creationId xmlns:a16="http://schemas.microsoft.com/office/drawing/2014/main" id="{159ECD59-5086-4441-9823-21DA305D40ED}"/>
                </a:ext>
              </a:extLst>
            </p:cNvPr>
            <p:cNvGrpSpPr/>
            <p:nvPr/>
          </p:nvGrpSpPr>
          <p:grpSpPr>
            <a:xfrm>
              <a:off x="683568" y="3260234"/>
              <a:ext cx="7200800" cy="2833062"/>
              <a:chOff x="2464473" y="2270315"/>
              <a:chExt cx="6428007" cy="2814869"/>
            </a:xfrm>
          </p:grpSpPr>
          <p:pic>
            <p:nvPicPr>
              <p:cNvPr id="20" name="Picture 39" descr="fig13">
                <a:extLst>
                  <a:ext uri="{FF2B5EF4-FFF2-40B4-BE49-F238E27FC236}">
                    <a16:creationId xmlns:a16="http://schemas.microsoft.com/office/drawing/2014/main" id="{ECBE847C-CDF6-9A4C-8B5B-A3D5081E1564}"/>
                  </a:ext>
                </a:extLst>
              </p:cNvPr>
              <p:cNvPicPr>
                <a:picLocks noChangeAspect="1" noChangeArrowheads="1"/>
              </p:cNvPicPr>
              <p:nvPr/>
            </p:nvPicPr>
            <p:blipFill>
              <a:blip r:embed="rId3"/>
              <a:srcRect/>
              <a:stretch>
                <a:fillRect/>
              </a:stretch>
            </p:blipFill>
            <p:spPr bwMode="auto">
              <a:xfrm>
                <a:off x="2529207" y="2344937"/>
                <a:ext cx="6363273" cy="2740247"/>
              </a:xfrm>
              <a:prstGeom prst="rect">
                <a:avLst/>
              </a:prstGeom>
              <a:noFill/>
              <a:ln w="9525">
                <a:noFill/>
                <a:miter lim="800000"/>
                <a:headEnd/>
                <a:tailEnd/>
              </a:ln>
            </p:spPr>
          </p:pic>
          <p:sp>
            <p:nvSpPr>
              <p:cNvPr id="21" name="Line 61">
                <a:extLst>
                  <a:ext uri="{FF2B5EF4-FFF2-40B4-BE49-F238E27FC236}">
                    <a16:creationId xmlns:a16="http://schemas.microsoft.com/office/drawing/2014/main" id="{4FB530FE-7D4B-474A-BA2B-AAC3514E3EBD}"/>
                  </a:ext>
                </a:extLst>
              </p:cNvPr>
              <p:cNvSpPr>
                <a:spLocks noChangeShapeType="1"/>
              </p:cNvSpPr>
              <p:nvPr/>
            </p:nvSpPr>
            <p:spPr bwMode="auto">
              <a:xfrm flipH="1" flipV="1">
                <a:off x="5806308" y="4013809"/>
                <a:ext cx="899821" cy="0"/>
              </a:xfrm>
              <a:prstGeom prst="line">
                <a:avLst/>
              </a:prstGeom>
              <a:noFill/>
              <a:ln w="19050">
                <a:solidFill>
                  <a:schemeClr val="bg2"/>
                </a:solidFill>
                <a:prstDash val="dash"/>
                <a:round/>
                <a:headEnd type="stealth"/>
                <a:tailEnd type="stealth" w="med" len="med"/>
              </a:ln>
            </p:spPr>
            <p:txBody>
              <a:bodyPr>
                <a:prstTxWarp prst="textNoShape">
                  <a:avLst/>
                </a:prstTxWarp>
              </a:bodyPr>
              <a:lstStyle/>
              <a:p>
                <a:endParaRPr lang="en-US"/>
              </a:p>
            </p:txBody>
          </p:sp>
          <p:sp>
            <p:nvSpPr>
              <p:cNvPr id="22" name="Rectangle 65">
                <a:extLst>
                  <a:ext uri="{FF2B5EF4-FFF2-40B4-BE49-F238E27FC236}">
                    <a16:creationId xmlns:a16="http://schemas.microsoft.com/office/drawing/2014/main" id="{46BB179F-3A64-384A-A8A4-B30EF7BB840B}"/>
                  </a:ext>
                </a:extLst>
              </p:cNvPr>
              <p:cNvSpPr>
                <a:spLocks noChangeArrowheads="1"/>
              </p:cNvSpPr>
              <p:nvPr/>
            </p:nvSpPr>
            <p:spPr bwMode="auto">
              <a:xfrm>
                <a:off x="6642678" y="3847315"/>
                <a:ext cx="444352"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late</a:t>
                </a:r>
              </a:p>
            </p:txBody>
          </p:sp>
          <p:sp>
            <p:nvSpPr>
              <p:cNvPr id="23" name="Rectangle 66">
                <a:extLst>
                  <a:ext uri="{FF2B5EF4-FFF2-40B4-BE49-F238E27FC236}">
                    <a16:creationId xmlns:a16="http://schemas.microsoft.com/office/drawing/2014/main" id="{5835D789-5DEF-9249-A84B-28014C947E5E}"/>
                  </a:ext>
                </a:extLst>
              </p:cNvPr>
              <p:cNvSpPr>
                <a:spLocks noChangeArrowheads="1"/>
              </p:cNvSpPr>
              <p:nvPr/>
            </p:nvSpPr>
            <p:spPr bwMode="auto">
              <a:xfrm>
                <a:off x="5282694" y="3847315"/>
                <a:ext cx="588623"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 </a:t>
                </a:r>
                <a:r>
                  <a:rPr lang="en-US" sz="1400" noProof="1">
                    <a:latin typeface="Times New Roman" panose="02020603050405020304" pitchFamily="18" charset="0"/>
                    <a:cs typeface="Times New Roman" panose="02020603050405020304" pitchFamily="18" charset="0"/>
                  </a:rPr>
                  <a:t>early</a:t>
                </a:r>
                <a:endParaRPr lang="en-US" sz="1400" dirty="0">
                  <a:latin typeface="Times New Roman" panose="02020603050405020304" pitchFamily="18" charset="0"/>
                  <a:cs typeface="Times New Roman" panose="02020603050405020304" pitchFamily="18" charset="0"/>
                </a:endParaRPr>
              </a:p>
            </p:txBody>
          </p:sp>
          <p:sp>
            <p:nvSpPr>
              <p:cNvPr id="24" name="Rectangle 72">
                <a:extLst>
                  <a:ext uri="{FF2B5EF4-FFF2-40B4-BE49-F238E27FC236}">
                    <a16:creationId xmlns:a16="http://schemas.microsoft.com/office/drawing/2014/main" id="{A57A4B50-0AC2-DB46-A4B8-363EC5E5F28B}"/>
                  </a:ext>
                </a:extLst>
              </p:cNvPr>
              <p:cNvSpPr>
                <a:spLocks noChangeArrowheads="1"/>
              </p:cNvSpPr>
              <p:nvPr/>
            </p:nvSpPr>
            <p:spPr bwMode="auto">
              <a:xfrm>
                <a:off x="3131840" y="3823200"/>
                <a:ext cx="344966"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26" name="Rectangle 72">
                <a:extLst>
                  <a:ext uri="{FF2B5EF4-FFF2-40B4-BE49-F238E27FC236}">
                    <a16:creationId xmlns:a16="http://schemas.microsoft.com/office/drawing/2014/main" id="{FA55752C-4C2C-914D-AC8B-EF3A8C6E5107}"/>
                  </a:ext>
                </a:extLst>
              </p:cNvPr>
              <p:cNvSpPr>
                <a:spLocks noChangeArrowheads="1"/>
              </p:cNvSpPr>
              <p:nvPr/>
            </p:nvSpPr>
            <p:spPr bwMode="auto">
              <a:xfrm>
                <a:off x="4427984" y="3823200"/>
                <a:ext cx="569387"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p-f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27" name="Rectangle 72">
                <a:extLst>
                  <a:ext uri="{FF2B5EF4-FFF2-40B4-BE49-F238E27FC236}">
                    <a16:creationId xmlns:a16="http://schemas.microsoft.com/office/drawing/2014/main" id="{8DAB6163-8817-7149-A840-9A048C515FC5}"/>
                  </a:ext>
                </a:extLst>
              </p:cNvPr>
              <p:cNvSpPr>
                <a:spLocks noChangeArrowheads="1"/>
              </p:cNvSpPr>
              <p:nvPr/>
            </p:nvSpPr>
            <p:spPr bwMode="auto">
              <a:xfrm>
                <a:off x="2464473" y="2270315"/>
                <a:ext cx="335989" cy="369332"/>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800" i="1" noProof="1">
                    <a:latin typeface="Times New Roman" panose="02020603050405020304" pitchFamily="18" charset="0"/>
                    <a:cs typeface="Times New Roman" panose="02020603050405020304" pitchFamily="18" charset="0"/>
                  </a:rPr>
                  <a:t>eV</a:t>
                </a:r>
                <a:endParaRPr sz="1800" noProof="1">
                  <a:latin typeface="Times New Roman" panose="02020603050405020304" pitchFamily="18" charset="0"/>
                  <a:cs typeface="Times New Roman" panose="02020603050405020304" pitchFamily="18" charset="0"/>
                </a:endParaRPr>
              </a:p>
            </p:txBody>
          </p:sp>
          <p:sp>
            <p:nvSpPr>
              <p:cNvPr id="28" name="Rectangle 72">
                <a:extLst>
                  <a:ext uri="{FF2B5EF4-FFF2-40B4-BE49-F238E27FC236}">
                    <a16:creationId xmlns:a16="http://schemas.microsoft.com/office/drawing/2014/main" id="{152DFAE2-D35F-334D-BAB6-58623F8D8ACA}"/>
                  </a:ext>
                </a:extLst>
              </p:cNvPr>
              <p:cNvSpPr>
                <a:spLocks noChangeArrowheads="1"/>
              </p:cNvSpPr>
              <p:nvPr/>
            </p:nvSpPr>
            <p:spPr bwMode="auto">
              <a:xfrm>
                <a:off x="2483768" y="2872800"/>
                <a:ext cx="361637" cy="338554"/>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600" i="1" noProof="1">
                    <a:latin typeface="Times New Roman" panose="02020603050405020304" pitchFamily="18" charset="0"/>
                    <a:cs typeface="Times New Roman" panose="02020603050405020304" pitchFamily="18" charset="0"/>
                  </a:rPr>
                  <a:t>eV</a:t>
                </a:r>
                <a:r>
                  <a:rPr lang="en-US" sz="1600" baseline="-25000" noProof="1">
                    <a:latin typeface="Times New Roman" panose="02020603050405020304" pitchFamily="18" charset="0"/>
                    <a:cs typeface="Times New Roman" panose="02020603050405020304" pitchFamily="18" charset="0"/>
                  </a:rPr>
                  <a:t>s</a:t>
                </a:r>
                <a:endParaRPr sz="1600" baseline="-25000" noProof="1">
                  <a:latin typeface="Times New Roman" panose="02020603050405020304" pitchFamily="18" charset="0"/>
                  <a:cs typeface="Times New Roman" panose="02020603050405020304" pitchFamily="18" charset="0"/>
                </a:endParaRPr>
              </a:p>
            </p:txBody>
          </p:sp>
        </p:grpSp>
        <p:sp>
          <p:nvSpPr>
            <p:cNvPr id="36872" name="Text Box 1042"/>
            <p:cNvSpPr txBox="1">
              <a:spLocks noChangeArrowheads="1"/>
            </p:cNvSpPr>
            <p:nvPr/>
          </p:nvSpPr>
          <p:spPr bwMode="auto">
            <a:xfrm>
              <a:off x="3707904" y="3430618"/>
              <a:ext cx="2632227" cy="943032"/>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rPr>
                <a:t>stable </a:t>
              </a:r>
              <a:r>
                <a:rPr lang="en-US" sz="1800" dirty="0" err="1">
                  <a:solidFill>
                    <a:schemeClr val="accent2"/>
                  </a:solidFill>
                  <a:latin typeface="Times New Roman" panose="02020603050405020304" pitchFamily="18" charset="0"/>
                  <a:cs typeface="Times New Roman" panose="02020603050405020304" pitchFamily="18" charset="0"/>
                </a:rPr>
                <a:t>synchr</a:t>
              </a:r>
              <a:r>
                <a:rPr lang="en-US" sz="1800" dirty="0">
                  <a:solidFill>
                    <a:schemeClr val="accent2"/>
                  </a:solidFill>
                  <a:latin typeface="Times New Roman" panose="02020603050405020304" pitchFamily="18" charset="0"/>
                  <a:cs typeface="Times New Roman" panose="02020603050405020304" pitchFamily="18" charset="0"/>
                </a:rPr>
                <a:t>. particle for </a:t>
              </a:r>
              <a:r>
                <a:rPr lang="en-US" sz="2000" i="1" dirty="0">
                  <a:solidFill>
                    <a:schemeClr val="accent2"/>
                  </a:solidFill>
                  <a:latin typeface="Times New Roman" panose="02020603050405020304" pitchFamily="18" charset="0"/>
                  <a:cs typeface="Times New Roman" panose="02020603050405020304" pitchFamily="18" charset="0"/>
                  <a:sym typeface="Symbol" charset="2"/>
                </a:rPr>
                <a:t></a:t>
              </a:r>
              <a:r>
                <a:rPr lang="en-US" sz="2000" dirty="0">
                  <a:solidFill>
                    <a:schemeClr val="accent2"/>
                  </a:solidFill>
                  <a:latin typeface="Times New Roman" panose="02020603050405020304" pitchFamily="18" charset="0"/>
                  <a:cs typeface="Times New Roman" panose="02020603050405020304" pitchFamily="18" charset="0"/>
                  <a:sym typeface="Symbol" charset="2"/>
                </a:rPr>
                <a:t> &gt; 0</a:t>
              </a:r>
            </a:p>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sym typeface="Symbol" charset="2"/>
                </a:rPr>
                <a:t>above transition</a:t>
              </a:r>
              <a:endParaRPr lang="fr-FR" sz="1800" dirty="0">
                <a:solidFill>
                  <a:schemeClr val="accent2"/>
                </a:solidFill>
                <a:latin typeface="Times New Roman" panose="02020603050405020304" pitchFamily="18" charset="0"/>
                <a:cs typeface="Times New Roman" panose="02020603050405020304" pitchFamily="18" charset="0"/>
              </a:endParaRPr>
            </a:p>
          </p:txBody>
        </p:sp>
        <p:sp>
          <p:nvSpPr>
            <p:cNvPr id="36873" name="Line 1043"/>
            <p:cNvSpPr>
              <a:spLocks noChangeShapeType="1"/>
            </p:cNvSpPr>
            <p:nvPr/>
          </p:nvSpPr>
          <p:spPr bwMode="auto">
            <a:xfrm flipH="1">
              <a:off x="3419872" y="3745044"/>
              <a:ext cx="497989" cy="20547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36874" name="Text Box 1046"/>
            <p:cNvSpPr txBox="1">
              <a:spLocks noChangeArrowheads="1"/>
            </p:cNvSpPr>
            <p:nvPr/>
          </p:nvSpPr>
          <p:spPr bwMode="auto">
            <a:xfrm>
              <a:off x="1892969" y="4171844"/>
              <a:ext cx="853695" cy="335875"/>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2000" i="1" dirty="0">
                  <a:solidFill>
                    <a:schemeClr val="accent2"/>
                  </a:solidFill>
                  <a:latin typeface="Times New Roman" panose="02020603050405020304" pitchFamily="18" charset="0"/>
                  <a:cs typeface="Times New Roman" panose="02020603050405020304" pitchFamily="18" charset="0"/>
                  <a:sym typeface="Symbol" charset="2"/>
                </a:rPr>
                <a:t></a:t>
              </a:r>
              <a:r>
                <a:rPr lang="fr-FR" sz="2000" dirty="0">
                  <a:solidFill>
                    <a:schemeClr val="accent2"/>
                  </a:solidFill>
                  <a:latin typeface="Times New Roman" panose="02020603050405020304" pitchFamily="18" charset="0"/>
                  <a:cs typeface="Times New Roman" panose="02020603050405020304" pitchFamily="18" charset="0"/>
                  <a:sym typeface="Symbol" charset="2"/>
                </a:rPr>
                <a:t> &lt; 0</a:t>
              </a:r>
              <a:endParaRPr lang="fr-FR" sz="2000" dirty="0">
                <a:solidFill>
                  <a:schemeClr val="accent2"/>
                </a:solidFill>
                <a:latin typeface="Times New Roman" panose="02020603050405020304" pitchFamily="18" charset="0"/>
                <a:cs typeface="Times New Roman" panose="02020603050405020304" pitchFamily="18" charset="0"/>
              </a:endParaRPr>
            </a:p>
          </p:txBody>
        </p:sp>
        <p:sp>
          <p:nvSpPr>
            <p:cNvPr id="36875" name="Line 1047"/>
            <p:cNvSpPr>
              <a:spLocks noChangeShapeType="1"/>
            </p:cNvSpPr>
            <p:nvPr/>
          </p:nvSpPr>
          <p:spPr bwMode="auto">
            <a:xfrm flipH="1" flipV="1">
              <a:off x="1679546" y="4034863"/>
              <a:ext cx="284565" cy="27396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12" name="Rectangle 45"/>
            <p:cNvSpPr>
              <a:spLocks noChangeArrowheads="1"/>
            </p:cNvSpPr>
            <p:nvPr/>
          </p:nvSpPr>
          <p:spPr bwMode="auto">
            <a:xfrm>
              <a:off x="467544" y="3193812"/>
              <a:ext cx="625009" cy="439220"/>
            </a:xfrm>
            <a:prstGeom prst="rect">
              <a:avLst/>
            </a:prstGeom>
            <a:solidFill>
              <a:schemeClr val="bg1"/>
            </a:solidFill>
            <a:ln w="9525">
              <a:noFill/>
              <a:miter lim="800000"/>
              <a:headEnd/>
              <a:tailEnd/>
            </a:ln>
          </p:spPr>
          <p:txBody>
            <a:bodyPr wrap="none" rIns="18000">
              <a:prstTxWarp prst="textNoShape">
                <a:avLst/>
              </a:prstTxWarp>
              <a:spAutoFit/>
            </a:bodyPr>
            <a:lstStyle/>
            <a:p>
              <a:r>
                <a:rPr lang="en-US" sz="1400" noProof="1">
                  <a:latin typeface="Times New Roman" panose="02020603050405020304" pitchFamily="18" charset="0"/>
                  <a:cs typeface="Times New Roman" panose="02020603050405020304" pitchFamily="18" charset="0"/>
                </a:rPr>
                <a:t>Energy</a:t>
              </a:r>
              <a:br>
                <a:rPr lang="en-US" sz="1400" noProof="1">
                  <a:latin typeface="Times New Roman" panose="02020603050405020304" pitchFamily="18" charset="0"/>
                  <a:cs typeface="Times New Roman" panose="02020603050405020304" pitchFamily="18" charset="0"/>
                </a:rPr>
              </a:br>
              <a:r>
                <a:rPr lang="en-US" sz="1400" noProof="1">
                  <a:latin typeface="Times New Roman" panose="02020603050405020304" pitchFamily="18" charset="0"/>
                  <a:cs typeface="Times New Roman" panose="02020603050405020304" pitchFamily="18" charset="0"/>
                </a:rPr>
                <a:t>Gain</a:t>
              </a:r>
              <a:endParaRPr sz="14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9" name="Rectangle 72">
                  <a:extLst>
                    <a:ext uri="{FF2B5EF4-FFF2-40B4-BE49-F238E27FC236}">
                      <a16:creationId xmlns:a16="http://schemas.microsoft.com/office/drawing/2014/main" id="{7777FECC-7641-5C46-A6C2-97DE09E6ADFA}"/>
                    </a:ext>
                  </a:extLst>
                </p:cNvPr>
                <p:cNvSpPr>
                  <a:spLocks noChangeArrowheads="1"/>
                </p:cNvSpPr>
                <p:nvPr/>
              </p:nvSpPr>
              <p:spPr bwMode="auto">
                <a:xfrm>
                  <a:off x="6711134" y="4865166"/>
                  <a:ext cx="1224136" cy="323165"/>
                </a:xfrm>
                <a:prstGeom prst="rect">
                  <a:avLst/>
                </a:prstGeom>
                <a:solidFill>
                  <a:schemeClr val="bg1"/>
                </a:solid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1800" i="1" dirty="0" smtClean="0">
                            <a:latin typeface="Symbol" pitchFamily="-110" charset="2"/>
                          </a:rPr>
                          <m:t>f</m:t>
                        </m:r>
                        <m:r>
                          <a:rPr lang="en-US" sz="18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1800" i="1" dirty="0">
                                <a:latin typeface="Symbol" pitchFamily="2" charset="2"/>
                                <a:cs typeface="Times New Roman" panose="02020603050405020304" pitchFamily="18" charset="0"/>
                              </a:rPr>
                              <m:t>w</m:t>
                            </m:r>
                          </m:e>
                          <m:sub>
                            <m:r>
                              <m:rPr>
                                <m:nor/>
                              </m:rPr>
                              <a:rPr lang="en-US" sz="1800" baseline="-25000" dirty="0">
                                <a:latin typeface="Times New Roman" panose="02020603050405020304" pitchFamily="18" charset="0"/>
                                <a:cs typeface="Times New Roman" panose="02020603050405020304" pitchFamily="18" charset="0"/>
                              </a:rPr>
                              <m:t>RF</m:t>
                            </m:r>
                            <m:r>
                              <a:rPr lang="en-US" sz="1800" b="0" i="1" baseline="-25000" dirty="0" smtClean="0">
                                <a:latin typeface="Cambria Math" panose="02040503050406030204" pitchFamily="18" charset="0"/>
                                <a:cs typeface="Times New Roman" panose="02020603050405020304" pitchFamily="18" charset="0"/>
                              </a:rPr>
                              <m:t> </m:t>
                            </m:r>
                          </m:sub>
                        </m:sSub>
                        <m:r>
                          <m:rPr>
                            <m:nor/>
                          </m:rPr>
                          <a:rPr lang="en-US" sz="1800" i="1" dirty="0">
                            <a:latin typeface="Times New Roman" panose="02020603050405020304" pitchFamily="18" charset="0"/>
                            <a:cs typeface="Times New Roman" panose="02020603050405020304" pitchFamily="18" charset="0"/>
                          </a:rPr>
                          <m:t>t</m:t>
                        </m:r>
                      </m:oMath>
                    </m:oMathPara>
                  </a14:m>
                  <a:endParaRPr lang="en-US" sz="1800" i="1" dirty="0">
                    <a:latin typeface="Times New Roman" panose="02020603050405020304" pitchFamily="18" charset="0"/>
                    <a:cs typeface="Times New Roman" panose="02020603050405020304" pitchFamily="18" charset="0"/>
                  </a:endParaRPr>
                </a:p>
              </p:txBody>
            </p:sp>
          </mc:Choice>
          <mc:Fallback xmlns="">
            <p:sp>
              <p:nvSpPr>
                <p:cNvPr id="29" name="Rectangle 72">
                  <a:extLst>
                    <a:ext uri="{FF2B5EF4-FFF2-40B4-BE49-F238E27FC236}">
                      <a16:creationId xmlns:a16="http://schemas.microsoft.com/office/drawing/2014/main" id="{7777FECC-7641-5C46-A6C2-97DE09E6ADFA}"/>
                    </a:ext>
                  </a:extLst>
                </p:cNvPr>
                <p:cNvSpPr>
                  <a:spLocks noRot="1" noChangeAspect="1" noMove="1" noResize="1" noEditPoints="1" noAdjustHandles="1" noChangeArrowheads="1" noChangeShapeType="1" noTextEdit="1"/>
                </p:cNvSpPr>
                <p:nvPr/>
              </p:nvSpPr>
              <p:spPr bwMode="auto">
                <a:xfrm>
                  <a:off x="6711134" y="4865166"/>
                  <a:ext cx="1224136" cy="323165"/>
                </a:xfrm>
                <a:prstGeom prst="rect">
                  <a:avLst/>
                </a:prstGeom>
                <a:blipFill>
                  <a:blip r:embed="rId5"/>
                  <a:stretch>
                    <a:fillRect b="-9677"/>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868E205-F8EC-A148-8AB5-C25265A859AA}"/>
                  </a:ext>
                </a:extLst>
              </p:cNvPr>
              <p:cNvSpPr txBox="1"/>
              <p:nvPr/>
            </p:nvSpPr>
            <p:spPr>
              <a:xfrm>
                <a:off x="1606745" y="5517232"/>
                <a:ext cx="1669111" cy="751744"/>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p>
                            <m:sSupPr>
                              <m:ctrlPr>
                                <a:rPr lang="bg-BG" b="0" i="1" smtClean="0">
                                  <a:latin typeface="Cambria Math" panose="02040503050406030204" pitchFamily="18" charset="0"/>
                                  <a:ea typeface="Cambria Math" charset="0"/>
                                  <a:cs typeface="Cambria Math" charset="0"/>
                                </a:rPr>
                              </m:ctrlPr>
                            </m:sSupPr>
                            <m:e>
                              <m:r>
                                <a:rPr lang="bg-BG" b="0" i="1" smtClean="0">
                                  <a:latin typeface="Cambria Math" charset="0"/>
                                  <a:ea typeface="Cambria Math" charset="0"/>
                                  <a:cs typeface="Cambria Math" charset="0"/>
                                </a:rPr>
                                <m:t>𝛾</m:t>
                              </m:r>
                            </m:e>
                            <m:sup>
                              <m:r>
                                <a:rPr lang="en-US" b="0" i="1" smtClean="0">
                                  <a:latin typeface="Cambria Math" charset="0"/>
                                  <a:ea typeface="Cambria Math" charset="0"/>
                                  <a:cs typeface="Cambria Math" charset="0"/>
                                </a:rPr>
                                <m:t>2</m:t>
                              </m:r>
                            </m:sup>
                          </m:sSup>
                        </m:den>
                      </m:f>
                    </m:oMath>
                  </m:oMathPara>
                </a14:m>
                <a:endParaRPr lang="en-US" dirty="0"/>
              </a:p>
            </p:txBody>
          </p:sp>
        </mc:Choice>
        <mc:Fallback xmlns="">
          <p:sp>
            <p:nvSpPr>
              <p:cNvPr id="25" name="TextBox 24">
                <a:extLst>
                  <a:ext uri="{FF2B5EF4-FFF2-40B4-BE49-F238E27FC236}">
                    <a16:creationId xmlns:a16="http://schemas.microsoft.com/office/drawing/2014/main" id="{E868E205-F8EC-A148-8AB5-C25265A859AA}"/>
                  </a:ext>
                </a:extLst>
              </p:cNvPr>
              <p:cNvSpPr txBox="1">
                <a:spLocks noRot="1" noChangeAspect="1" noMove="1" noResize="1" noEditPoints="1" noAdjustHandles="1" noChangeArrowheads="1" noChangeShapeType="1" noTextEdit="1"/>
              </p:cNvSpPr>
              <p:nvPr/>
            </p:nvSpPr>
            <p:spPr>
              <a:xfrm>
                <a:off x="1606745" y="5517232"/>
                <a:ext cx="1669111" cy="751744"/>
              </a:xfrm>
              <a:prstGeom prst="rect">
                <a:avLst/>
              </a:prstGeom>
              <a:blipFill>
                <a:blip r:embed="rId6"/>
                <a:stretch>
                  <a:fillRect l="-3030" t="-1667" r="-758" b="-13333"/>
                </a:stretch>
              </a:blipFill>
            </p:spPr>
            <p:txBody>
              <a:bodyPr/>
              <a:lstStyle/>
              <a:p>
                <a:r>
                  <a:rPr lang="en-US">
                    <a:noFill/>
                  </a:rPr>
                  <a:t> </a:t>
                </a:r>
              </a:p>
            </p:txBody>
          </p:sp>
        </mc:Fallback>
      </mc:AlternateContent>
    </p:spTree>
    <p:extLst>
      <p:ext uri="{BB962C8B-B14F-4D97-AF65-F5344CB8AC3E}">
        <p14:creationId xmlns:p14="http://schemas.microsoft.com/office/powerpoint/2010/main" val="2192730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1026"/>
          <p:cNvSpPr>
            <a:spLocks noGrp="1" noChangeArrowheads="1"/>
          </p:cNvSpPr>
          <p:nvPr>
            <p:ph type="title"/>
          </p:nvPr>
        </p:nvSpPr>
        <p:spPr>
          <a:xfrm>
            <a:off x="838200" y="304800"/>
            <a:ext cx="7467600" cy="533400"/>
          </a:xfrm>
          <a:ln>
            <a:solidFill>
              <a:schemeClr val="accent2"/>
            </a:solidFill>
          </a:ln>
        </p:spPr>
        <p:txBody>
          <a:bodyPr/>
          <a:lstStyle/>
          <a:p>
            <a:r>
              <a:rPr lang="en-US" dirty="0"/>
              <a:t>Crossing Transition</a:t>
            </a:r>
            <a:endParaRPr lang="fr-FR" dirty="0"/>
          </a:p>
        </p:txBody>
      </p:sp>
      <p:sp>
        <p:nvSpPr>
          <p:cNvPr id="36869"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1" name="Text Box 1028"/>
          <p:cNvSpPr txBox="1">
            <a:spLocks noChangeArrowheads="1"/>
          </p:cNvSpPr>
          <p:nvPr/>
        </p:nvSpPr>
        <p:spPr bwMode="auto">
          <a:xfrm>
            <a:off x="467544" y="908720"/>
            <a:ext cx="8147248" cy="1892826"/>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ym typeface="Symbol" charset="2"/>
              </a:rPr>
              <a:t>At</a:t>
            </a:r>
            <a:r>
              <a:rPr lang="en-GB" sz="1800" dirty="0">
                <a:solidFill>
                  <a:srgbClr val="FF3300"/>
                </a:solidFill>
                <a:sym typeface="Symbol" charset="2"/>
              </a:rPr>
              <a:t> transition</a:t>
            </a:r>
            <a:r>
              <a:rPr lang="en-GB" sz="1800" dirty="0">
                <a:sym typeface="Symbol" charset="2"/>
              </a:rPr>
              <a:t>, the velocity change and the path length change with momentum compensate each other. So the revolution frequency there is independent from the momentum deviation.</a:t>
            </a:r>
          </a:p>
          <a:p>
            <a:pPr>
              <a:spcBef>
                <a:spcPct val="50000"/>
              </a:spcBef>
            </a:pPr>
            <a:r>
              <a:rPr lang="en-GB" sz="1800" dirty="0">
                <a:sym typeface="Symbol" charset="2"/>
              </a:rPr>
              <a:t>Crossing transition during acceleration makes the previous stable synchronous phase unstable. The RF system needs to make a rapid change of the RF phase, a ‘</a:t>
            </a:r>
            <a:r>
              <a:rPr lang="en-GB" sz="1800" dirty="0">
                <a:solidFill>
                  <a:srgbClr val="FF0000"/>
                </a:solidFill>
                <a:sym typeface="Symbol" charset="2"/>
              </a:rPr>
              <a:t>phase jump</a:t>
            </a:r>
            <a:r>
              <a:rPr lang="en-GB" sz="1800" dirty="0">
                <a:sym typeface="Symbol" charset="2"/>
              </a:rPr>
              <a:t>’.</a:t>
            </a:r>
            <a:endParaRPr lang="en-GB" sz="1800" b="1" dirty="0"/>
          </a:p>
        </p:txBody>
      </p:sp>
      <p:sp>
        <p:nvSpPr>
          <p:cNvPr id="2" name="Rectangle 1"/>
          <p:cNvSpPr/>
          <p:nvPr/>
        </p:nvSpPr>
        <p:spPr>
          <a:xfrm>
            <a:off x="467544" y="4797152"/>
            <a:ext cx="8280920" cy="1754327"/>
          </a:xfrm>
          <a:prstGeom prst="rect">
            <a:avLst/>
          </a:prstGeom>
        </p:spPr>
        <p:txBody>
          <a:bodyPr wrap="square">
            <a:spAutoFit/>
          </a:bodyPr>
          <a:lstStyle/>
          <a:p>
            <a:r>
              <a:rPr lang="en-US" sz="1800" dirty="0"/>
              <a:t>In the PS: </a:t>
            </a:r>
            <a:r>
              <a:rPr lang="en-US" sz="1800" dirty="0" err="1">
                <a:latin typeface="Times New Roman" charset="0"/>
                <a:ea typeface="Times New Roman" charset="0"/>
                <a:cs typeface="Times New Roman" charset="0"/>
              </a:rPr>
              <a:t>γ</a:t>
            </a:r>
            <a:r>
              <a:rPr lang="en-US" sz="1800" baseline="-25000" dirty="0" err="1"/>
              <a:t>t</a:t>
            </a:r>
            <a:r>
              <a:rPr lang="en-US" sz="1800" dirty="0"/>
              <a:t> is at ~6 GeV</a:t>
            </a:r>
          </a:p>
          <a:p>
            <a:r>
              <a:rPr lang="en-US" sz="1800" dirty="0"/>
              <a:t>In the SPS: </a:t>
            </a:r>
            <a:r>
              <a:rPr lang="en-US" sz="1800" dirty="0" err="1">
                <a:latin typeface="Times New Roman" charset="0"/>
                <a:ea typeface="Times New Roman" charset="0"/>
                <a:cs typeface="Times New Roman" charset="0"/>
              </a:rPr>
              <a:t>γ</a:t>
            </a:r>
            <a:r>
              <a:rPr lang="en-US" sz="1800" baseline="-25000" dirty="0" err="1"/>
              <a:t>t</a:t>
            </a:r>
            <a:r>
              <a:rPr lang="en-US" sz="1800" dirty="0"/>
              <a:t>= 22.8, injection at </a:t>
            </a:r>
            <a:r>
              <a:rPr lang="en-US" sz="1800" dirty="0" err="1"/>
              <a:t>γ</a:t>
            </a:r>
            <a:r>
              <a:rPr lang="en-US" sz="1800" dirty="0"/>
              <a:t>=27.7 </a:t>
            </a:r>
          </a:p>
          <a:p>
            <a:r>
              <a:rPr lang="en-US" sz="1800" dirty="0"/>
              <a:t>	=&gt; no transition crossing!</a:t>
            </a:r>
          </a:p>
          <a:p>
            <a:r>
              <a:rPr lang="en-US" sz="1800" dirty="0"/>
              <a:t>In the LHC: </a:t>
            </a:r>
            <a:r>
              <a:rPr lang="en-US" sz="1800" dirty="0" err="1">
                <a:latin typeface="Times New Roman" charset="0"/>
                <a:ea typeface="Times New Roman" charset="0"/>
                <a:cs typeface="Times New Roman" charset="0"/>
              </a:rPr>
              <a:t>γ</a:t>
            </a:r>
            <a:r>
              <a:rPr lang="en-US" sz="1800" baseline="-25000" dirty="0" err="1"/>
              <a:t>t</a:t>
            </a:r>
            <a:r>
              <a:rPr lang="en-US" sz="1800" dirty="0"/>
              <a:t> is at ~55 GeV, also far below injection energy </a:t>
            </a:r>
          </a:p>
          <a:p>
            <a:endParaRPr lang="en-US" sz="1800" dirty="0"/>
          </a:p>
          <a:p>
            <a:r>
              <a:rPr lang="en-US" sz="1800" dirty="0"/>
              <a:t>Transition crossing not needed in leptons machines, why?</a:t>
            </a:r>
          </a:p>
        </p:txBody>
      </p:sp>
      <mc:AlternateContent xmlns:mc="http://schemas.openxmlformats.org/markup-compatibility/2006" xmlns:a14="http://schemas.microsoft.com/office/drawing/2010/main">
        <mc:Choice Requires="a14">
          <p:sp>
            <p:nvSpPr>
              <p:cNvPr id="3" name="TextBox 2"/>
              <p:cNvSpPr txBox="1"/>
              <p:nvPr/>
            </p:nvSpPr>
            <p:spPr>
              <a:xfrm>
                <a:off x="395536" y="3667542"/>
                <a:ext cx="1040348" cy="7695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i="1" smtClean="0">
                          <a:latin typeface="Cambria Math" charset="0"/>
                          <a:ea typeface="Cambria Math" charset="0"/>
                          <a:cs typeface="Cambria Math" charset="0"/>
                        </a:rPr>
                        <m:t>~</m:t>
                      </m:r>
                      <m:f>
                        <m:fPr>
                          <m:ctrlPr>
                            <a:rPr lang="bg-BG"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bSup>
                            <m:sSubSupPr>
                              <m:ctrlPr>
                                <a:rPr lang="en-US" i="1" smtClean="0">
                                  <a:latin typeface="Cambria Math" panose="02040503050406030204" pitchFamily="18" charset="0"/>
                                  <a:ea typeface="Cambria Math" charset="0"/>
                                  <a:cs typeface="Cambria Math" charset="0"/>
                                </a:rPr>
                              </m:ctrlPr>
                            </m:sSubSupPr>
                            <m:e>
                              <m:r>
                                <a:rPr lang="en-US" b="0" i="1" smtClean="0">
                                  <a:latin typeface="Cambria Math" charset="0"/>
                                  <a:ea typeface="Cambria Math" charset="0"/>
                                  <a:cs typeface="Cambria Math" charset="0"/>
                                </a:rPr>
                                <m:t>𝑄</m:t>
                              </m:r>
                            </m:e>
                            <m:sub>
                              <m:r>
                                <a:rPr lang="en-US" b="0" i="1" smtClean="0">
                                  <a:latin typeface="Cambria Math" charset="0"/>
                                  <a:ea typeface="Cambria Math" charset="0"/>
                                  <a:cs typeface="Cambria Math" charset="0"/>
                                </a:rPr>
                                <m:t>𝑥</m:t>
                              </m:r>
                            </m:sub>
                            <m:sup>
                              <m:r>
                                <a:rPr lang="en-US" b="0" i="1" smtClean="0">
                                  <a:latin typeface="Cambria Math" charset="0"/>
                                  <a:ea typeface="Cambria Math" charset="0"/>
                                  <a:cs typeface="Cambria Math" charset="0"/>
                                </a:rPr>
                                <m:t>2</m:t>
                              </m:r>
                            </m:sup>
                          </m:sSubSup>
                        </m:den>
                      </m:f>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395536" y="3667542"/>
                <a:ext cx="1040348" cy="769570"/>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763688" y="3658116"/>
                <a:ext cx="1902957" cy="778996"/>
              </a:xfrm>
              <a:prstGeom prst="rect">
                <a:avLst/>
              </a:prstGeom>
              <a:solidFill>
                <a:srgbClr val="FF0000">
                  <a:alpha val="30000"/>
                </a:srgb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𝛾</m:t>
                          </m:r>
                        </m:e>
                        <m:sub>
                          <m:r>
                            <a:rPr lang="en-US" b="0" i="1" smtClean="0">
                              <a:latin typeface="Cambria Math" charset="0"/>
                            </a:rPr>
                            <m:t>𝑡</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ad>
                            <m:radPr>
                              <m:degHide m:val="on"/>
                              <m:ctrlPr>
                                <a:rPr lang="bg-BG"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𝛼</m:t>
                                  </m:r>
                                </m:e>
                                <m:sub>
                                  <m:r>
                                    <a:rPr lang="en-US" b="0" i="1" smtClean="0">
                                      <a:latin typeface="Cambria Math" charset="0"/>
                                    </a:rPr>
                                    <m:t>𝑐</m:t>
                                  </m:r>
                                </m:sub>
                              </m:sSub>
                            </m:e>
                          </m:rad>
                        </m:den>
                      </m:f>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𝑄</m:t>
                          </m:r>
                        </m:e>
                        <m:sub>
                          <m:r>
                            <a:rPr lang="en-US" b="0" i="1" smtClean="0">
                              <a:latin typeface="Cambria Math" charset="0"/>
                              <a:ea typeface="Cambria Math" charset="0"/>
                              <a:cs typeface="Cambria Math" charset="0"/>
                            </a:rPr>
                            <m:t>𝑥</m:t>
                          </m:r>
                        </m:sub>
                      </m:sSub>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763688" y="3658116"/>
                <a:ext cx="1902957" cy="778996"/>
              </a:xfrm>
              <a:prstGeom prst="rect">
                <a:avLst/>
              </a:prstGeom>
              <a:blipFill rotWithShape="0">
                <a:blip r:embed="rId5"/>
                <a:stretch>
                  <a:fillRect/>
                </a:stretch>
              </a:blipFill>
            </p:spPr>
            <p:txBody>
              <a:bodyPr/>
              <a:lstStyle/>
              <a:p>
                <a:r>
                  <a:rPr lang="en-US">
                    <a:noFill/>
                  </a:rPr>
                  <a:t> </a:t>
                </a:r>
              </a:p>
            </p:txBody>
          </p:sp>
        </mc:Fallback>
      </mc:AlternateContent>
      <p:grpSp>
        <p:nvGrpSpPr>
          <p:cNvPr id="9" name="Group 8">
            <a:extLst>
              <a:ext uri="{FF2B5EF4-FFF2-40B4-BE49-F238E27FC236}">
                <a16:creationId xmlns:a16="http://schemas.microsoft.com/office/drawing/2014/main" id="{A746C00A-3736-1446-BFF7-A22A5D9957DE}"/>
              </a:ext>
            </a:extLst>
          </p:cNvPr>
          <p:cNvGrpSpPr/>
          <p:nvPr/>
        </p:nvGrpSpPr>
        <p:grpSpPr>
          <a:xfrm>
            <a:off x="3871503" y="2492723"/>
            <a:ext cx="5237000" cy="2376437"/>
            <a:chOff x="1011807" y="2852937"/>
            <a:chExt cx="5374575" cy="2376437"/>
          </a:xfrm>
        </p:grpSpPr>
        <p:grpSp>
          <p:nvGrpSpPr>
            <p:cNvPr id="10" name="Group 9">
              <a:extLst>
                <a:ext uri="{FF2B5EF4-FFF2-40B4-BE49-F238E27FC236}">
                  <a16:creationId xmlns:a16="http://schemas.microsoft.com/office/drawing/2014/main" id="{6FF76C99-E06A-664C-A972-1A93E03647CE}"/>
                </a:ext>
              </a:extLst>
            </p:cNvPr>
            <p:cNvGrpSpPr/>
            <p:nvPr/>
          </p:nvGrpSpPr>
          <p:grpSpPr>
            <a:xfrm>
              <a:off x="1137983" y="2852937"/>
              <a:ext cx="5230277" cy="2376437"/>
              <a:chOff x="1006219" y="3429000"/>
              <a:chExt cx="3181744" cy="1685703"/>
            </a:xfrm>
          </p:grpSpPr>
          <p:sp>
            <p:nvSpPr>
              <p:cNvPr id="20" name="Line 69">
                <a:extLst>
                  <a:ext uri="{FF2B5EF4-FFF2-40B4-BE49-F238E27FC236}">
                    <a16:creationId xmlns:a16="http://schemas.microsoft.com/office/drawing/2014/main" id="{4CFC6ABB-C122-7048-888D-7CC8DDBD4118}"/>
                  </a:ext>
                </a:extLst>
              </p:cNvPr>
              <p:cNvSpPr>
                <a:spLocks noChangeShapeType="1"/>
              </p:cNvSpPr>
              <p:nvPr/>
            </p:nvSpPr>
            <p:spPr bwMode="auto">
              <a:xfrm>
                <a:off x="2633739" y="3838935"/>
                <a:ext cx="1" cy="507017"/>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21" name="Line 56">
                <a:extLst>
                  <a:ext uri="{FF2B5EF4-FFF2-40B4-BE49-F238E27FC236}">
                    <a16:creationId xmlns:a16="http://schemas.microsoft.com/office/drawing/2014/main" id="{22CB8B99-1968-364A-B2C6-28398AEA688B}"/>
                  </a:ext>
                </a:extLst>
              </p:cNvPr>
              <p:cNvSpPr>
                <a:spLocks noChangeShapeType="1"/>
              </p:cNvSpPr>
              <p:nvPr/>
            </p:nvSpPr>
            <p:spPr bwMode="auto">
              <a:xfrm flipH="1">
                <a:off x="2410556" y="3429000"/>
                <a:ext cx="1" cy="1685579"/>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grpSp>
            <p:nvGrpSpPr>
              <p:cNvPr id="22" name="Group 36">
                <a:extLst>
                  <a:ext uri="{FF2B5EF4-FFF2-40B4-BE49-F238E27FC236}">
                    <a16:creationId xmlns:a16="http://schemas.microsoft.com/office/drawing/2014/main" id="{B9B1A906-AE0E-5340-8161-DBAE3367EE06}"/>
                  </a:ext>
                </a:extLst>
              </p:cNvPr>
              <p:cNvGrpSpPr>
                <a:grpSpLocks/>
              </p:cNvGrpSpPr>
              <p:nvPr/>
            </p:nvGrpSpPr>
            <p:grpSpPr bwMode="auto">
              <a:xfrm>
                <a:off x="1242647" y="3603279"/>
                <a:ext cx="2322635" cy="1511300"/>
                <a:chOff x="450" y="2259"/>
                <a:chExt cx="1782" cy="1137"/>
              </a:xfrm>
            </p:grpSpPr>
            <p:grpSp>
              <p:nvGrpSpPr>
                <p:cNvPr id="34" name="Group 35">
                  <a:extLst>
                    <a:ext uri="{FF2B5EF4-FFF2-40B4-BE49-F238E27FC236}">
                      <a16:creationId xmlns:a16="http://schemas.microsoft.com/office/drawing/2014/main" id="{D7189182-D19C-154F-84AE-C1CDB350AF80}"/>
                    </a:ext>
                  </a:extLst>
                </p:cNvPr>
                <p:cNvGrpSpPr>
                  <a:grpSpLocks/>
                </p:cNvGrpSpPr>
                <p:nvPr/>
              </p:nvGrpSpPr>
              <p:grpSpPr bwMode="auto">
                <a:xfrm>
                  <a:off x="1341" y="2259"/>
                  <a:ext cx="891" cy="569"/>
                  <a:chOff x="1392" y="2256"/>
                  <a:chExt cx="891" cy="569"/>
                </a:xfrm>
              </p:grpSpPr>
              <p:sp>
                <p:nvSpPr>
                  <p:cNvPr id="38" name="Freeform 30">
                    <a:extLst>
                      <a:ext uri="{FF2B5EF4-FFF2-40B4-BE49-F238E27FC236}">
                        <a16:creationId xmlns:a16="http://schemas.microsoft.com/office/drawing/2014/main" id="{1F6E2434-5082-D249-9686-36A3059F5747}"/>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39" name="Freeform 31">
                    <a:extLst>
                      <a:ext uri="{FF2B5EF4-FFF2-40B4-BE49-F238E27FC236}">
                        <a16:creationId xmlns:a16="http://schemas.microsoft.com/office/drawing/2014/main" id="{6987917D-EFC6-6F46-A43A-DA5B9FFB5324}"/>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35" name="Group 34">
                  <a:extLst>
                    <a:ext uri="{FF2B5EF4-FFF2-40B4-BE49-F238E27FC236}">
                      <a16:creationId xmlns:a16="http://schemas.microsoft.com/office/drawing/2014/main" id="{C386F927-5E68-C34E-9B34-3CB5595B9AE2}"/>
                    </a:ext>
                  </a:extLst>
                </p:cNvPr>
                <p:cNvGrpSpPr>
                  <a:grpSpLocks/>
                </p:cNvGrpSpPr>
                <p:nvPr/>
              </p:nvGrpSpPr>
              <p:grpSpPr bwMode="auto">
                <a:xfrm>
                  <a:off x="450" y="2827"/>
                  <a:ext cx="891" cy="569"/>
                  <a:chOff x="480" y="2832"/>
                  <a:chExt cx="891" cy="569"/>
                </a:xfrm>
              </p:grpSpPr>
              <p:sp>
                <p:nvSpPr>
                  <p:cNvPr id="36" name="Freeform 32">
                    <a:extLst>
                      <a:ext uri="{FF2B5EF4-FFF2-40B4-BE49-F238E27FC236}">
                        <a16:creationId xmlns:a16="http://schemas.microsoft.com/office/drawing/2014/main" id="{783018F7-0246-B441-A096-0577C13553E6}"/>
                      </a:ext>
                    </a:extLst>
                  </p:cNvPr>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37" name="Freeform 33">
                    <a:extLst>
                      <a:ext uri="{FF2B5EF4-FFF2-40B4-BE49-F238E27FC236}">
                        <a16:creationId xmlns:a16="http://schemas.microsoft.com/office/drawing/2014/main" id="{22F453A1-CE24-A140-9B89-EF1D8D0A334F}"/>
                      </a:ext>
                    </a:extLst>
                  </p:cNvPr>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23" name="Line 37">
                <a:extLst>
                  <a:ext uri="{FF2B5EF4-FFF2-40B4-BE49-F238E27FC236}">
                    <a16:creationId xmlns:a16="http://schemas.microsoft.com/office/drawing/2014/main" id="{EE6B2D23-D502-8845-8BBD-A59061B49443}"/>
                  </a:ext>
                </a:extLst>
              </p:cNvPr>
              <p:cNvSpPr>
                <a:spLocks noChangeShapeType="1"/>
              </p:cNvSpPr>
              <p:nvPr/>
            </p:nvSpPr>
            <p:spPr bwMode="auto">
              <a:xfrm flipV="1">
                <a:off x="1006219" y="4358928"/>
                <a:ext cx="2966440" cy="88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4" name="Rectangle 71">
                <a:extLst>
                  <a:ext uri="{FF2B5EF4-FFF2-40B4-BE49-F238E27FC236}">
                    <a16:creationId xmlns:a16="http://schemas.microsoft.com/office/drawing/2014/main" id="{94F3D94F-CAEA-2A4F-A26B-2FB950AD11C7}"/>
                  </a:ext>
                </a:extLst>
              </p:cNvPr>
              <p:cNvSpPr>
                <a:spLocks noChangeArrowheads="1"/>
              </p:cNvSpPr>
              <p:nvPr/>
            </p:nvSpPr>
            <p:spPr bwMode="auto">
              <a:xfrm>
                <a:off x="2501880" y="4325442"/>
                <a:ext cx="279502" cy="305646"/>
              </a:xfrm>
              <a:prstGeom prst="rect">
                <a:avLst/>
              </a:prstGeom>
              <a:noFill/>
              <a:ln w="9525">
                <a:noFill/>
                <a:miter lim="800000"/>
                <a:headEnd/>
                <a:tailEnd/>
              </a:ln>
            </p:spPr>
            <p:txBody>
              <a:bodyPr wrap="square">
                <a:prstTxWarp prst="textNoShape">
                  <a:avLst/>
                </a:prstTxWarp>
                <a:spAutoFit/>
              </a:bodyPr>
              <a:lstStyle/>
              <a:p>
                <a:r>
                  <a:rPr lang="en-US" sz="2200" i="1" dirty="0">
                    <a:latin typeface="Symbol" pitchFamily="-110" charset="2"/>
                  </a:rPr>
                  <a:t>f</a:t>
                </a:r>
                <a:r>
                  <a:rPr lang="en-US" sz="2200" baseline="-25000" dirty="0">
                    <a:latin typeface="Times New Roman" panose="02020603050405020304" pitchFamily="18" charset="0"/>
                    <a:cs typeface="Times New Roman" panose="02020603050405020304" pitchFamily="18" charset="0"/>
                  </a:rPr>
                  <a:t>s</a:t>
                </a:r>
                <a:endParaRPr sz="2200" baseline="-250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5" name="Rectangle 72">
                    <a:extLst>
                      <a:ext uri="{FF2B5EF4-FFF2-40B4-BE49-F238E27FC236}">
                        <a16:creationId xmlns:a16="http://schemas.microsoft.com/office/drawing/2014/main" id="{70609036-BD3C-7D41-B867-A256E67A5982}"/>
                      </a:ext>
                    </a:extLst>
                  </p:cNvPr>
                  <p:cNvSpPr>
                    <a:spLocks noChangeArrowheads="1"/>
                  </p:cNvSpPr>
                  <p:nvPr/>
                </p:nvSpPr>
                <p:spPr bwMode="auto">
                  <a:xfrm>
                    <a:off x="3839922" y="4352732"/>
                    <a:ext cx="348041" cy="251066"/>
                  </a:xfrm>
                  <a:prstGeom prst="rect">
                    <a:avLst/>
                  </a:prstGeom>
                  <a:no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2000" i="1" dirty="0">
                              <a:latin typeface="Times New Roman" panose="02020603050405020304" pitchFamily="18" charset="0"/>
                              <a:cs typeface="Times New Roman" panose="02020603050405020304" pitchFamily="18" charset="0"/>
                            </a:rPr>
                            <m:t>t</m:t>
                          </m:r>
                        </m:oMath>
                      </m:oMathPara>
                    </a14:m>
                    <a:endParaRPr lang="en-US" sz="2000" i="1" dirty="0">
                      <a:latin typeface="Times New Roman" panose="02020603050405020304" pitchFamily="18" charset="0"/>
                      <a:cs typeface="Times New Roman" panose="02020603050405020304" pitchFamily="18" charset="0"/>
                    </a:endParaRPr>
                  </a:p>
                </p:txBody>
              </p:sp>
            </mc:Choice>
            <mc:Fallback xmlns="">
              <p:sp>
                <p:nvSpPr>
                  <p:cNvPr id="6" name="Rectangle 72">
                    <a:extLst>
                      <a:ext uri="{FF2B5EF4-FFF2-40B4-BE49-F238E27FC236}">
                        <a16:creationId xmlns:a16="http://schemas.microsoft.com/office/drawing/2014/main" id="{67C2F112-1CBF-DA4D-8D19-5E1310211564}"/>
                      </a:ext>
                    </a:extLst>
                  </p:cNvPr>
                  <p:cNvSpPr>
                    <a:spLocks noRot="1" noChangeAspect="1" noMove="1" noResize="1" noEditPoints="1" noAdjustHandles="1" noChangeArrowheads="1" noChangeShapeType="1" noTextEdit="1"/>
                  </p:cNvSpPr>
                  <p:nvPr/>
                </p:nvSpPr>
                <p:spPr bwMode="auto">
                  <a:xfrm>
                    <a:off x="3839922" y="4352732"/>
                    <a:ext cx="348041" cy="251066"/>
                  </a:xfrm>
                  <a:prstGeom prst="rect">
                    <a:avLst/>
                  </a:prstGeom>
                  <a:blipFill>
                    <a:blip r:embed="rId6"/>
                    <a:stretch>
                      <a:fillRect/>
                    </a:stretch>
                  </a:blipFill>
                  <a:ln w="9525">
                    <a:noFill/>
                    <a:miter lim="800000"/>
                    <a:headEnd/>
                    <a:tailEnd/>
                  </a:ln>
                </p:spPr>
                <p:txBody>
                  <a:bodyPr/>
                  <a:lstStyle/>
                  <a:p>
                    <a:r>
                      <a:rPr lang="en-FR">
                        <a:noFill/>
                      </a:rPr>
                      <a:t> </a:t>
                    </a:r>
                  </a:p>
                </p:txBody>
              </p:sp>
            </mc:Fallback>
          </mc:AlternateContent>
          <p:grpSp>
            <p:nvGrpSpPr>
              <p:cNvPr id="26" name="Group 36">
                <a:extLst>
                  <a:ext uri="{FF2B5EF4-FFF2-40B4-BE49-F238E27FC236}">
                    <a16:creationId xmlns:a16="http://schemas.microsoft.com/office/drawing/2014/main" id="{A77F26DB-42CC-EE41-A201-17D58B2FA3B7}"/>
                  </a:ext>
                </a:extLst>
              </p:cNvPr>
              <p:cNvGrpSpPr>
                <a:grpSpLocks/>
              </p:cNvGrpSpPr>
              <p:nvPr/>
            </p:nvGrpSpPr>
            <p:grpSpPr bwMode="auto">
              <a:xfrm>
                <a:off x="1068679" y="3611379"/>
                <a:ext cx="2385195" cy="1503324"/>
                <a:chOff x="860" y="2272"/>
                <a:chExt cx="1830" cy="1131"/>
              </a:xfrm>
            </p:grpSpPr>
            <p:grpSp>
              <p:nvGrpSpPr>
                <p:cNvPr id="28" name="Group 35">
                  <a:extLst>
                    <a:ext uri="{FF2B5EF4-FFF2-40B4-BE49-F238E27FC236}">
                      <a16:creationId xmlns:a16="http://schemas.microsoft.com/office/drawing/2014/main" id="{EE378F97-5F4B-CB4B-B919-782C2A3DCA92}"/>
                    </a:ext>
                  </a:extLst>
                </p:cNvPr>
                <p:cNvGrpSpPr>
                  <a:grpSpLocks/>
                </p:cNvGrpSpPr>
                <p:nvPr/>
              </p:nvGrpSpPr>
              <p:grpSpPr bwMode="auto">
                <a:xfrm>
                  <a:off x="1319" y="2272"/>
                  <a:ext cx="913" cy="569"/>
                  <a:chOff x="1370" y="2269"/>
                  <a:chExt cx="913" cy="569"/>
                </a:xfrm>
              </p:grpSpPr>
              <p:sp>
                <p:nvSpPr>
                  <p:cNvPr id="32" name="Freeform 30">
                    <a:extLst>
                      <a:ext uri="{FF2B5EF4-FFF2-40B4-BE49-F238E27FC236}">
                        <a16:creationId xmlns:a16="http://schemas.microsoft.com/office/drawing/2014/main" id="{06384F30-615D-8748-A354-95687305FA03}"/>
                      </a:ext>
                    </a:extLst>
                  </p:cNvPr>
                  <p:cNvSpPr>
                    <a:spLocks/>
                  </p:cNvSpPr>
                  <p:nvPr/>
                </p:nvSpPr>
                <p:spPr bwMode="auto">
                  <a:xfrm flipV="1">
                    <a:off x="1370" y="2269"/>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sp>
                <p:nvSpPr>
                  <p:cNvPr id="33" name="Freeform 31">
                    <a:extLst>
                      <a:ext uri="{FF2B5EF4-FFF2-40B4-BE49-F238E27FC236}">
                        <a16:creationId xmlns:a16="http://schemas.microsoft.com/office/drawing/2014/main" id="{5C393C09-7628-F04D-B259-D7468602092E}"/>
                      </a:ext>
                    </a:extLst>
                  </p:cNvPr>
                  <p:cNvSpPr>
                    <a:spLocks/>
                  </p:cNvSpPr>
                  <p:nvPr/>
                </p:nvSpPr>
                <p:spPr bwMode="auto">
                  <a:xfrm flipH="1" flipV="1">
                    <a:off x="1824" y="2269"/>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grpSp>
            <p:grpSp>
              <p:nvGrpSpPr>
                <p:cNvPr id="29" name="Group 34">
                  <a:extLst>
                    <a:ext uri="{FF2B5EF4-FFF2-40B4-BE49-F238E27FC236}">
                      <a16:creationId xmlns:a16="http://schemas.microsoft.com/office/drawing/2014/main" id="{FEAA4B74-EF49-7E48-9959-04CF3A48482B}"/>
                    </a:ext>
                  </a:extLst>
                </p:cNvPr>
                <p:cNvGrpSpPr>
                  <a:grpSpLocks/>
                </p:cNvGrpSpPr>
                <p:nvPr/>
              </p:nvGrpSpPr>
              <p:grpSpPr bwMode="auto">
                <a:xfrm>
                  <a:off x="860" y="2827"/>
                  <a:ext cx="1830" cy="576"/>
                  <a:chOff x="890" y="2832"/>
                  <a:chExt cx="1830" cy="576"/>
                </a:xfrm>
              </p:grpSpPr>
              <p:sp>
                <p:nvSpPr>
                  <p:cNvPr id="30" name="Freeform 32">
                    <a:extLst>
                      <a:ext uri="{FF2B5EF4-FFF2-40B4-BE49-F238E27FC236}">
                        <a16:creationId xmlns:a16="http://schemas.microsoft.com/office/drawing/2014/main" id="{785227D7-F036-CD4C-8AA4-F450C00A0AC3}"/>
                      </a:ext>
                    </a:extLst>
                  </p:cNvPr>
                  <p:cNvSpPr>
                    <a:spLocks/>
                  </p:cNvSpPr>
                  <p:nvPr/>
                </p:nvSpPr>
                <p:spPr bwMode="auto">
                  <a:xfrm>
                    <a:off x="2261" y="2839"/>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sp>
                <p:nvSpPr>
                  <p:cNvPr id="31" name="Freeform 33">
                    <a:extLst>
                      <a:ext uri="{FF2B5EF4-FFF2-40B4-BE49-F238E27FC236}">
                        <a16:creationId xmlns:a16="http://schemas.microsoft.com/office/drawing/2014/main" id="{A90EAA2C-59DA-0F4A-AA13-1703E7F6DC95}"/>
                      </a:ext>
                    </a:extLst>
                  </p:cNvPr>
                  <p:cNvSpPr>
                    <a:spLocks/>
                  </p:cNvSpPr>
                  <p:nvPr/>
                </p:nvSpPr>
                <p:spPr bwMode="auto">
                  <a:xfrm flipH="1">
                    <a:off x="89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prstDash val="dash"/>
                    <a:round/>
                    <a:headEnd/>
                    <a:tailEnd/>
                  </a:ln>
                </p:spPr>
                <p:txBody>
                  <a:bodyPr>
                    <a:prstTxWarp prst="textNoShape">
                      <a:avLst/>
                    </a:prstTxWarp>
                  </a:bodyPr>
                  <a:lstStyle/>
                  <a:p>
                    <a:endParaRPr lang="en-US"/>
                  </a:p>
                </p:txBody>
              </p:sp>
            </p:grpSp>
          </p:grpSp>
          <p:sp>
            <p:nvSpPr>
              <p:cNvPr id="27" name="Oval 77">
                <a:extLst>
                  <a:ext uri="{FF2B5EF4-FFF2-40B4-BE49-F238E27FC236}">
                    <a16:creationId xmlns:a16="http://schemas.microsoft.com/office/drawing/2014/main" id="{C5DBAA1A-552A-AF4A-AC4E-B52067D576E8}"/>
                  </a:ext>
                </a:extLst>
              </p:cNvPr>
              <p:cNvSpPr>
                <a:spLocks noChangeAspect="1" noChangeArrowheads="1"/>
              </p:cNvSpPr>
              <p:nvPr/>
            </p:nvSpPr>
            <p:spPr bwMode="auto">
              <a:xfrm>
                <a:off x="2602492" y="3805705"/>
                <a:ext cx="65700" cy="76609"/>
              </a:xfrm>
              <a:prstGeom prst="ellipse">
                <a:avLst/>
              </a:prstGeom>
              <a:solidFill>
                <a:srgbClr val="0070C0"/>
              </a:solidFill>
              <a:ln w="9525">
                <a:noFill/>
                <a:round/>
                <a:headEnd/>
                <a:tailEnd/>
              </a:ln>
            </p:spPr>
            <p:txBody>
              <a:bodyPr wrap="none" anchor="ctr">
                <a:prstTxWarp prst="textNoShape">
                  <a:avLst/>
                </a:prstTxWarp>
              </a:bodyPr>
              <a:lstStyle/>
              <a:p>
                <a:endParaRPr lang="en-US" dirty="0"/>
              </a:p>
            </p:txBody>
          </p:sp>
        </p:grpSp>
        <p:sp>
          <p:nvSpPr>
            <p:cNvPr id="13" name="Freeform 32">
              <a:extLst>
                <a:ext uri="{FF2B5EF4-FFF2-40B4-BE49-F238E27FC236}">
                  <a16:creationId xmlns:a16="http://schemas.microsoft.com/office/drawing/2014/main" id="{FE29C516-7957-C54A-8715-3A53F2433003}"/>
                </a:ext>
              </a:extLst>
            </p:cNvPr>
            <p:cNvSpPr>
              <a:spLocks/>
            </p:cNvSpPr>
            <p:nvPr/>
          </p:nvSpPr>
          <p:spPr bwMode="auto">
            <a:xfrm>
              <a:off x="5344673" y="4162977"/>
              <a:ext cx="983435" cy="1066222"/>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14" name="Rectangle 71">
              <a:extLst>
                <a:ext uri="{FF2B5EF4-FFF2-40B4-BE49-F238E27FC236}">
                  <a16:creationId xmlns:a16="http://schemas.microsoft.com/office/drawing/2014/main" id="{D8987BA3-E921-AA47-AAFF-D9212DE00387}"/>
                </a:ext>
              </a:extLst>
            </p:cNvPr>
            <p:cNvSpPr>
              <a:spLocks noChangeArrowheads="1"/>
            </p:cNvSpPr>
            <p:nvPr/>
          </p:nvSpPr>
          <p:spPr bwMode="auto">
            <a:xfrm>
              <a:off x="2447907" y="3717032"/>
              <a:ext cx="1115981" cy="430887"/>
            </a:xfrm>
            <a:prstGeom prst="rect">
              <a:avLst/>
            </a:prstGeom>
            <a:noFill/>
            <a:ln w="9525">
              <a:noFill/>
              <a:miter lim="800000"/>
              <a:headEnd/>
              <a:tailEnd/>
            </a:ln>
          </p:spPr>
          <p:txBody>
            <a:bodyPr wrap="square">
              <a:prstTxWarp prst="textNoShape">
                <a:avLst/>
              </a:prstTxWarp>
              <a:spAutoFit/>
            </a:bodyPr>
            <a:lstStyle/>
            <a:p>
              <a:r>
                <a:rPr lang="en-US" sz="2200" i="1" dirty="0">
                  <a:latin typeface="Symbol" pitchFamily="-110" charset="2"/>
                </a:rPr>
                <a:t>p-</a:t>
              </a:r>
              <a:r>
                <a:rPr lang="en-US" sz="2200" dirty="0">
                  <a:latin typeface="Symbol" pitchFamily="-110" charset="2"/>
                </a:rPr>
                <a:t>2</a:t>
              </a:r>
              <a:r>
                <a:rPr lang="en-US" sz="2200" i="1" dirty="0">
                  <a:latin typeface="Symbol" pitchFamily="-110" charset="2"/>
                </a:rPr>
                <a:t>f</a:t>
              </a:r>
              <a:r>
                <a:rPr lang="en-US" sz="2200" baseline="-25000" dirty="0">
                  <a:latin typeface="Times New Roman" panose="02020603050405020304" pitchFamily="18" charset="0"/>
                  <a:cs typeface="Times New Roman" panose="02020603050405020304" pitchFamily="18" charset="0"/>
                </a:rPr>
                <a:t>s</a:t>
              </a:r>
              <a:endParaRPr sz="2200" baseline="-25000" noProof="1">
                <a:latin typeface="Times New Roman" panose="02020603050405020304" pitchFamily="18" charset="0"/>
                <a:cs typeface="Times New Roman" panose="02020603050405020304" pitchFamily="18" charset="0"/>
              </a:endParaRPr>
            </a:p>
          </p:txBody>
        </p:sp>
        <p:cxnSp>
          <p:nvCxnSpPr>
            <p:cNvPr id="15" name="Straight Arrow Connector 14">
              <a:extLst>
                <a:ext uri="{FF2B5EF4-FFF2-40B4-BE49-F238E27FC236}">
                  <a16:creationId xmlns:a16="http://schemas.microsoft.com/office/drawing/2014/main" id="{072BA9AD-4C3A-F84E-B3BF-D8554DD65475}"/>
                </a:ext>
              </a:extLst>
            </p:cNvPr>
            <p:cNvCxnSpPr>
              <a:cxnSpLocks/>
            </p:cNvCxnSpPr>
            <p:nvPr/>
          </p:nvCxnSpPr>
          <p:spPr bwMode="auto">
            <a:xfrm>
              <a:off x="2224092" y="4149254"/>
              <a:ext cx="1175260" cy="1874"/>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16" name="TextBox 15">
              <a:extLst>
                <a:ext uri="{FF2B5EF4-FFF2-40B4-BE49-F238E27FC236}">
                  <a16:creationId xmlns:a16="http://schemas.microsoft.com/office/drawing/2014/main" id="{249B6AAC-7701-9B44-98E3-B284779CEF8F}"/>
                </a:ext>
              </a:extLst>
            </p:cNvPr>
            <p:cNvSpPr txBox="1"/>
            <p:nvPr/>
          </p:nvSpPr>
          <p:spPr>
            <a:xfrm>
              <a:off x="1011807" y="3286725"/>
              <a:ext cx="1056701" cy="646331"/>
            </a:xfrm>
            <a:prstGeom prst="rect">
              <a:avLst/>
            </a:prstGeom>
            <a:noFill/>
          </p:spPr>
          <p:txBody>
            <a:bodyPr wrap="none" rtlCol="0">
              <a:spAutoFit/>
            </a:bodyPr>
            <a:lstStyle/>
            <a:p>
              <a:pPr algn="r"/>
              <a:r>
                <a:rPr lang="en-FR" sz="1800" dirty="0">
                  <a:latin typeface="Times New Roman" panose="02020603050405020304" pitchFamily="18" charset="0"/>
                  <a:cs typeface="Times New Roman" panose="02020603050405020304" pitchFamily="18" charset="0"/>
                </a:rPr>
                <a:t>above</a:t>
              </a:r>
              <a:br>
                <a:rPr lang="en-FR" sz="1800" dirty="0">
                  <a:latin typeface="Times New Roman" panose="02020603050405020304" pitchFamily="18" charset="0"/>
                  <a:cs typeface="Times New Roman" panose="02020603050405020304" pitchFamily="18" charset="0"/>
                </a:rPr>
              </a:br>
              <a:r>
                <a:rPr lang="en-FR" sz="1800" dirty="0">
                  <a:latin typeface="Times New Roman" panose="02020603050405020304" pitchFamily="18" charset="0"/>
                  <a:cs typeface="Times New Roman" panose="02020603050405020304" pitchFamily="18" charset="0"/>
                </a:rPr>
                <a:t>transition</a:t>
              </a:r>
            </a:p>
          </p:txBody>
        </p:sp>
        <p:sp>
          <p:nvSpPr>
            <p:cNvPr id="17" name="TextBox 16">
              <a:extLst>
                <a:ext uri="{FF2B5EF4-FFF2-40B4-BE49-F238E27FC236}">
                  <a16:creationId xmlns:a16="http://schemas.microsoft.com/office/drawing/2014/main" id="{22C8235F-BB10-7543-9E6B-D97F8032DDF6}"/>
                </a:ext>
              </a:extLst>
            </p:cNvPr>
            <p:cNvSpPr txBox="1"/>
            <p:nvPr/>
          </p:nvSpPr>
          <p:spPr>
            <a:xfrm>
              <a:off x="5329682" y="3141902"/>
              <a:ext cx="1056700" cy="646331"/>
            </a:xfrm>
            <a:prstGeom prst="rect">
              <a:avLst/>
            </a:prstGeom>
            <a:noFill/>
          </p:spPr>
          <p:txBody>
            <a:bodyPr wrap="none" rtlCol="0">
              <a:spAutoFit/>
            </a:bodyPr>
            <a:lstStyle/>
            <a:p>
              <a:r>
                <a:rPr lang="en-FR" sz="1800" dirty="0">
                  <a:latin typeface="Times New Roman" panose="02020603050405020304" pitchFamily="18" charset="0"/>
                  <a:cs typeface="Times New Roman" panose="02020603050405020304" pitchFamily="18" charset="0"/>
                </a:rPr>
                <a:t>below</a:t>
              </a:r>
              <a:br>
                <a:rPr lang="en-FR" sz="1800" dirty="0">
                  <a:latin typeface="Times New Roman" panose="02020603050405020304" pitchFamily="18" charset="0"/>
                  <a:cs typeface="Times New Roman" panose="02020603050405020304" pitchFamily="18" charset="0"/>
                </a:rPr>
              </a:br>
              <a:r>
                <a:rPr lang="en-FR" sz="1800" dirty="0">
                  <a:latin typeface="Times New Roman" panose="02020603050405020304" pitchFamily="18" charset="0"/>
                  <a:cs typeface="Times New Roman" panose="02020603050405020304" pitchFamily="18" charset="0"/>
                </a:rPr>
                <a:t>transition</a:t>
              </a:r>
            </a:p>
          </p:txBody>
        </p:sp>
        <p:cxnSp>
          <p:nvCxnSpPr>
            <p:cNvPr id="18" name="Straight Arrow Connector 17">
              <a:extLst>
                <a:ext uri="{FF2B5EF4-FFF2-40B4-BE49-F238E27FC236}">
                  <a16:creationId xmlns:a16="http://schemas.microsoft.com/office/drawing/2014/main" id="{6374527A-0AA7-FF49-BBAB-47E1BB2A92B3}"/>
                </a:ext>
              </a:extLst>
            </p:cNvPr>
            <p:cNvCxnSpPr>
              <a:cxnSpLocks/>
              <a:stCxn id="16" idx="3"/>
            </p:cNvCxnSpPr>
            <p:nvPr/>
          </p:nvCxnSpPr>
          <p:spPr bwMode="auto">
            <a:xfrm flipV="1">
              <a:off x="2068508" y="3524737"/>
              <a:ext cx="452397" cy="8515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4E771D53-846C-5C48-9A1F-3FE7DC10DFD9}"/>
                </a:ext>
              </a:extLst>
            </p:cNvPr>
            <p:cNvCxnSpPr>
              <a:cxnSpLocks/>
              <a:stCxn id="17" idx="1"/>
            </p:cNvCxnSpPr>
            <p:nvPr/>
          </p:nvCxnSpPr>
          <p:spPr bwMode="auto">
            <a:xfrm flipH="1">
              <a:off x="5014132" y="3465068"/>
              <a:ext cx="315550" cy="2693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30782868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a:grpSpLocks/>
          </p:cNvGrpSpPr>
          <p:nvPr/>
        </p:nvGrpSpPr>
        <p:grpSpPr bwMode="auto">
          <a:xfrm>
            <a:off x="367812" y="3718520"/>
            <a:ext cx="8396654" cy="2673350"/>
            <a:chOff x="251" y="1774"/>
            <a:chExt cx="5730" cy="1684"/>
          </a:xfrm>
        </p:grpSpPr>
        <p:sp>
          <p:nvSpPr>
            <p:cNvPr id="72731" name="Line 46"/>
            <p:cNvSpPr>
              <a:spLocks noChangeShapeType="1"/>
            </p:cNvSpPr>
            <p:nvPr/>
          </p:nvSpPr>
          <p:spPr bwMode="auto">
            <a:xfrm>
              <a:off x="1977" y="2053"/>
              <a:ext cx="0" cy="41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2732" name="Oval 41"/>
            <p:cNvSpPr>
              <a:spLocks noChangeArrowheads="1"/>
            </p:cNvSpPr>
            <p:nvPr/>
          </p:nvSpPr>
          <p:spPr bwMode="auto">
            <a:xfrm>
              <a:off x="1938" y="2424"/>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2733" name="Rectangle 43"/>
            <p:cNvSpPr>
              <a:spLocks noChangeArrowheads="1"/>
            </p:cNvSpPr>
            <p:nvPr/>
          </p:nvSpPr>
          <p:spPr bwMode="auto">
            <a:xfrm>
              <a:off x="1876" y="1774"/>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2</a:t>
              </a:r>
              <a:endParaRPr sz="1800" baseline="-25000" noProof="1">
                <a:latin typeface="Symbol" pitchFamily="-110" charset="2"/>
              </a:endParaRPr>
            </a:p>
          </p:txBody>
        </p:sp>
        <p:sp>
          <p:nvSpPr>
            <p:cNvPr id="72734" name="Line 47"/>
            <p:cNvSpPr>
              <a:spLocks noChangeShapeType="1"/>
            </p:cNvSpPr>
            <p:nvPr/>
          </p:nvSpPr>
          <p:spPr bwMode="auto">
            <a:xfrm>
              <a:off x="2054" y="2469"/>
              <a:ext cx="140" cy="10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2735" name="Rectangle 50"/>
            <p:cNvSpPr>
              <a:spLocks noChangeArrowheads="1"/>
            </p:cNvSpPr>
            <p:nvPr/>
          </p:nvSpPr>
          <p:spPr bwMode="auto">
            <a:xfrm>
              <a:off x="251" y="2848"/>
              <a:ext cx="5730" cy="610"/>
            </a:xfrm>
            <a:prstGeom prst="rect">
              <a:avLst/>
            </a:prstGeom>
            <a:noFill/>
            <a:ln w="9525">
              <a:noFill/>
              <a:miter lim="800000"/>
              <a:headEnd/>
              <a:tailEnd/>
            </a:ln>
          </p:spPr>
          <p:txBody>
            <a:bodyPr>
              <a:prstTxWarp prst="textNoShape">
                <a:avLst/>
              </a:prstTxWarp>
              <a:spAutoFit/>
            </a:bodyPr>
            <a:lstStyle/>
            <a:p>
              <a:pPr>
                <a:lnSpc>
                  <a:spcPct val="110000"/>
                </a:lnSpc>
              </a:pPr>
              <a:r>
                <a:rPr lang="en-US" sz="1800" dirty="0">
                  <a:solidFill>
                    <a:srgbClr val="3333FF"/>
                  </a:solidFill>
                  <a:latin typeface="Symbol" pitchFamily="-110" charset="2"/>
                </a:rPr>
                <a:t>f</a:t>
              </a:r>
              <a:r>
                <a:rPr lang="en-US" sz="1800" baseline="-25000" dirty="0">
                  <a:solidFill>
                    <a:srgbClr val="3333FF"/>
                  </a:solidFill>
                  <a:latin typeface="Symbol" pitchFamily="-110" charset="2"/>
                </a:rPr>
                <a:t>2</a:t>
              </a:r>
              <a:r>
                <a:rPr lang="en-US" sz="1800" baseline="-25000" dirty="0">
                  <a:latin typeface="Symbol" pitchFamily="-110" charset="2"/>
                </a:rPr>
                <a:t>	</a:t>
              </a:r>
              <a:r>
                <a:rPr lang="en-US" sz="1600" dirty="0">
                  <a:latin typeface="Comic Sans MS" pitchFamily="-110" charset="0"/>
                </a:rPr>
                <a:t>- The particle is decelerated</a:t>
              </a:r>
            </a:p>
            <a:p>
              <a:pPr>
                <a:lnSpc>
                  <a:spcPct val="110000"/>
                </a:lnSpc>
              </a:pPr>
              <a:r>
                <a:rPr lang="en-US" sz="1600" dirty="0">
                  <a:latin typeface="Comic Sans MS" pitchFamily="-110" charset="0"/>
                </a:rPr>
                <a:t>	- decrease in energy - decrease in revolution frequency</a:t>
              </a:r>
            </a:p>
            <a:p>
              <a:pPr>
                <a:lnSpc>
                  <a:spcPct val="110000"/>
                </a:lnSpc>
              </a:pPr>
              <a:r>
                <a:rPr lang="en-US" sz="1600" dirty="0">
                  <a:latin typeface="Comic Sans MS" pitchFamily="-110" charset="0"/>
                </a:rPr>
                <a:t>	- The particle arrives later – tends </a:t>
              </a:r>
              <a:r>
                <a:rPr lang="en-US" sz="1600" dirty="0">
                  <a:solidFill>
                    <a:srgbClr val="3333FF"/>
                  </a:solidFill>
                  <a:latin typeface="Comic Sans MS" pitchFamily="-110" charset="0"/>
                </a:rPr>
                <a:t>toward </a:t>
              </a:r>
              <a:r>
                <a:rPr lang="en-US" sz="1800" dirty="0">
                  <a:solidFill>
                    <a:srgbClr val="3333FF"/>
                  </a:solidFill>
                  <a:latin typeface="Symbol" pitchFamily="-110" charset="2"/>
                </a:rPr>
                <a:t>f</a:t>
              </a:r>
              <a:r>
                <a:rPr lang="en-US" sz="1800" baseline="-25000" dirty="0">
                  <a:solidFill>
                    <a:srgbClr val="3333FF"/>
                  </a:solidFill>
                  <a:latin typeface="Symbol" pitchFamily="-110" charset="2"/>
                </a:rPr>
                <a:t>0</a:t>
              </a:r>
              <a:endParaRPr sz="1800" baseline="-25000" noProof="1">
                <a:solidFill>
                  <a:srgbClr val="3333FF"/>
                </a:solidFill>
                <a:latin typeface="Symbol" pitchFamily="-110" charset="2"/>
              </a:endParaRPr>
            </a:p>
          </p:txBody>
        </p:sp>
      </p:grpSp>
      <p:grpSp>
        <p:nvGrpSpPr>
          <p:cNvPr id="72709" name="Group 56"/>
          <p:cNvGrpSpPr>
            <a:grpSpLocks/>
          </p:cNvGrpSpPr>
          <p:nvPr/>
        </p:nvGrpSpPr>
        <p:grpSpPr bwMode="auto">
          <a:xfrm>
            <a:off x="552451" y="1756371"/>
            <a:ext cx="8396654" cy="3651250"/>
            <a:chOff x="377" y="538"/>
            <a:chExt cx="5730" cy="2300"/>
          </a:xfrm>
        </p:grpSpPr>
        <p:sp>
          <p:nvSpPr>
            <p:cNvPr id="72710" name="Rectangle 49"/>
            <p:cNvSpPr>
              <a:spLocks noChangeArrowheads="1"/>
            </p:cNvSpPr>
            <p:nvPr/>
          </p:nvSpPr>
          <p:spPr bwMode="auto">
            <a:xfrm>
              <a:off x="377" y="538"/>
              <a:ext cx="5730" cy="884"/>
            </a:xfrm>
            <a:prstGeom prst="rect">
              <a:avLst/>
            </a:prstGeom>
            <a:noFill/>
            <a:ln w="9525">
              <a:noFill/>
              <a:miter lim="800000"/>
              <a:headEnd/>
              <a:tailEnd/>
            </a:ln>
          </p:spPr>
          <p:txBody>
            <a:bodyPr>
              <a:prstTxWarp prst="textNoShape">
                <a:avLst/>
              </a:prstTxWarp>
              <a:spAutoFit/>
            </a:bodyPr>
            <a:lstStyle/>
            <a:p>
              <a:pPr defTabSz="554400">
                <a:lnSpc>
                  <a:spcPct val="110000"/>
                </a:lnSpc>
              </a:pPr>
              <a:r>
                <a:rPr lang="en-US" sz="1800" dirty="0">
                  <a:solidFill>
                    <a:srgbClr val="3333FF"/>
                  </a:solidFill>
                  <a:latin typeface="Symbol" pitchFamily="-110" charset="2"/>
                </a:rPr>
                <a:t>F</a:t>
              </a:r>
              <a:r>
                <a:rPr lang="en-US" sz="1800" baseline="-25000" dirty="0">
                  <a:solidFill>
                    <a:srgbClr val="3333FF"/>
                  </a:solidFill>
                  <a:latin typeface="Symbol" pitchFamily="-110" charset="2"/>
                </a:rPr>
                <a:t>1</a:t>
              </a:r>
              <a:r>
                <a:rPr lang="en-US" sz="1800" baseline="-25000" dirty="0">
                  <a:latin typeface="Symbol" pitchFamily="-110" charset="2"/>
                </a:rPr>
                <a:t>	</a:t>
              </a:r>
              <a:r>
                <a:rPr lang="en-US" sz="1600" dirty="0">
                  <a:latin typeface="Comic Sans MS" pitchFamily="-110" charset="0"/>
                </a:rPr>
                <a:t>- The particle </a:t>
              </a:r>
              <a:r>
                <a:rPr lang="en-US" sz="1600" dirty="0">
                  <a:solidFill>
                    <a:srgbClr val="FF0000"/>
                  </a:solidFill>
                  <a:latin typeface="Comic Sans MS" pitchFamily="-110" charset="0"/>
                </a:rPr>
                <a:t>B</a:t>
              </a:r>
              <a:r>
                <a:rPr lang="en-US" sz="1600" dirty="0">
                  <a:latin typeface="Comic Sans MS" pitchFamily="-110" charset="0"/>
                </a:rPr>
                <a:t> is accelerated</a:t>
              </a:r>
            </a:p>
            <a:p>
              <a:pPr defTabSz="554400">
                <a:lnSpc>
                  <a:spcPct val="110000"/>
                </a:lnSpc>
              </a:pPr>
              <a:r>
                <a:rPr lang="en-US" sz="1600" dirty="0">
                  <a:latin typeface="Comic Sans MS" pitchFamily="-110" charset="0"/>
                </a:rPr>
                <a:t>	- Below transition, an energy increase means an increase in revolution frequency</a:t>
              </a:r>
            </a:p>
            <a:p>
              <a:pPr defTabSz="554400">
                <a:lnSpc>
                  <a:spcPct val="110000"/>
                </a:lnSpc>
              </a:pPr>
              <a:r>
                <a:rPr lang="en-US" sz="1600" dirty="0">
                  <a:latin typeface="Comic Sans MS" pitchFamily="-110" charset="0"/>
                </a:rPr>
                <a:t>	- The particle arrives earlier – tends </a:t>
              </a:r>
              <a:r>
                <a:rPr lang="en-US" sz="1600" dirty="0">
                  <a:solidFill>
                    <a:srgbClr val="3333FF"/>
                  </a:solidFill>
                  <a:latin typeface="Comic Sans MS" pitchFamily="-110" charset="0"/>
                </a:rPr>
                <a:t>toward </a:t>
              </a:r>
              <a:r>
                <a:rPr lang="en-US" sz="1800" dirty="0">
                  <a:solidFill>
                    <a:srgbClr val="3333FF"/>
                  </a:solidFill>
                  <a:latin typeface="Symbol" pitchFamily="-110" charset="2"/>
                </a:rPr>
                <a:t>f</a:t>
              </a:r>
              <a:r>
                <a:rPr lang="en-US" sz="1800" baseline="-25000" dirty="0">
                  <a:solidFill>
                    <a:srgbClr val="3333FF"/>
                  </a:solidFill>
                  <a:latin typeface="Symbol" pitchFamily="-110" charset="2"/>
                </a:rPr>
                <a:t>0</a:t>
              </a:r>
              <a:endParaRPr lang="en-US" sz="1600" dirty="0">
                <a:solidFill>
                  <a:srgbClr val="3333FF"/>
                </a:solidFill>
                <a:latin typeface="Comic Sans MS" pitchFamily="-110" charset="0"/>
              </a:endParaRPr>
            </a:p>
            <a:p>
              <a:r>
                <a:rPr lang="en-US" sz="1600" dirty="0">
                  <a:latin typeface="Comic Sans MS" pitchFamily="-110" charset="0"/>
                </a:rPr>
                <a:t>	</a:t>
              </a:r>
              <a:endParaRPr sz="1800" baseline="-25000" noProof="1">
                <a:latin typeface="Symbol" pitchFamily="-110" charset="2"/>
              </a:endParaRPr>
            </a:p>
            <a:p>
              <a:endParaRPr sz="1800" baseline="-25000" noProof="1">
                <a:latin typeface="Symbol" pitchFamily="-110" charset="2"/>
              </a:endParaRPr>
            </a:p>
          </p:txBody>
        </p:sp>
        <p:grpSp>
          <p:nvGrpSpPr>
            <p:cNvPr id="72712" name="Group 54"/>
            <p:cNvGrpSpPr>
              <a:grpSpLocks/>
            </p:cNvGrpSpPr>
            <p:nvPr/>
          </p:nvGrpSpPr>
          <p:grpSpPr bwMode="auto">
            <a:xfrm>
              <a:off x="1325" y="1118"/>
              <a:ext cx="3804" cy="1720"/>
              <a:chOff x="1325" y="1118"/>
              <a:chExt cx="3804" cy="1720"/>
            </a:xfrm>
          </p:grpSpPr>
          <p:sp>
            <p:nvSpPr>
              <p:cNvPr id="72714" name="Line 3"/>
              <p:cNvSpPr>
                <a:spLocks noChangeShapeType="1"/>
              </p:cNvSpPr>
              <p:nvPr/>
            </p:nvSpPr>
            <p:spPr bwMode="auto">
              <a:xfrm>
                <a:off x="2872" y="111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2715" name="Group 4"/>
              <p:cNvGrpSpPr>
                <a:grpSpLocks/>
              </p:cNvGrpSpPr>
              <p:nvPr/>
            </p:nvGrpSpPr>
            <p:grpSpPr bwMode="auto">
              <a:xfrm>
                <a:off x="1750" y="1461"/>
                <a:ext cx="2233" cy="1182"/>
                <a:chOff x="450" y="2259"/>
                <a:chExt cx="1782" cy="1137"/>
              </a:xfrm>
            </p:grpSpPr>
            <p:grpSp>
              <p:nvGrpSpPr>
                <p:cNvPr id="72725" name="Group 5"/>
                <p:cNvGrpSpPr>
                  <a:grpSpLocks/>
                </p:cNvGrpSpPr>
                <p:nvPr/>
              </p:nvGrpSpPr>
              <p:grpSpPr bwMode="auto">
                <a:xfrm>
                  <a:off x="1341" y="2259"/>
                  <a:ext cx="891" cy="569"/>
                  <a:chOff x="1392" y="2256"/>
                  <a:chExt cx="891" cy="569"/>
                </a:xfrm>
              </p:grpSpPr>
              <p:sp>
                <p:nvSpPr>
                  <p:cNvPr id="72729" name="Freeform 6"/>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2730" name="Freeform 7"/>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2726" name="Group 8"/>
                <p:cNvGrpSpPr>
                  <a:grpSpLocks/>
                </p:cNvGrpSpPr>
                <p:nvPr/>
              </p:nvGrpSpPr>
              <p:grpSpPr bwMode="auto">
                <a:xfrm>
                  <a:off x="450" y="2827"/>
                  <a:ext cx="891" cy="569"/>
                  <a:chOff x="480" y="2832"/>
                  <a:chExt cx="891" cy="569"/>
                </a:xfrm>
              </p:grpSpPr>
              <p:sp>
                <p:nvSpPr>
                  <p:cNvPr id="72727" name="Freeform 9"/>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2728" name="Freeform 10"/>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2716" name="Line 11"/>
              <p:cNvSpPr>
                <a:spLocks noChangeShapeType="1"/>
              </p:cNvSpPr>
              <p:nvPr/>
            </p:nvSpPr>
            <p:spPr bwMode="auto">
              <a:xfrm>
                <a:off x="1325" y="205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2717" name="Freeform 12"/>
              <p:cNvSpPr>
                <a:spLocks/>
              </p:cNvSpPr>
              <p:nvPr/>
            </p:nvSpPr>
            <p:spPr bwMode="auto">
              <a:xfrm>
                <a:off x="3983" y="205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2718" name="Freeform 13"/>
              <p:cNvSpPr>
                <a:spLocks/>
              </p:cNvSpPr>
              <p:nvPr/>
            </p:nvSpPr>
            <p:spPr bwMode="auto">
              <a:xfrm>
                <a:off x="1523" y="163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2719" name="Line 14"/>
              <p:cNvSpPr>
                <a:spLocks noChangeShapeType="1"/>
              </p:cNvSpPr>
              <p:nvPr/>
            </p:nvSpPr>
            <p:spPr bwMode="auto">
              <a:xfrm>
                <a:off x="3183" y="1591"/>
                <a:ext cx="0" cy="45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2720" name="Rectangle 15"/>
              <p:cNvSpPr>
                <a:spLocks noChangeArrowheads="1"/>
              </p:cNvSpPr>
              <p:nvPr/>
            </p:nvSpPr>
            <p:spPr bwMode="auto">
              <a:xfrm>
                <a:off x="3116" y="2068"/>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1</a:t>
                </a:r>
                <a:endParaRPr sz="1800" baseline="-25000" noProof="1">
                  <a:latin typeface="Symbol" pitchFamily="-110" charset="2"/>
                </a:endParaRPr>
              </a:p>
            </p:txBody>
          </p:sp>
          <p:sp>
            <p:nvSpPr>
              <p:cNvPr id="72721" name="Oval 16"/>
              <p:cNvSpPr>
                <a:spLocks noChangeArrowheads="1"/>
              </p:cNvSpPr>
              <p:nvPr/>
            </p:nvSpPr>
            <p:spPr bwMode="auto">
              <a:xfrm>
                <a:off x="2833" y="2014"/>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2722" name="Oval 17"/>
              <p:cNvSpPr>
                <a:spLocks noChangeArrowheads="1"/>
              </p:cNvSpPr>
              <p:nvPr/>
            </p:nvSpPr>
            <p:spPr bwMode="auto">
              <a:xfrm>
                <a:off x="3144" y="1514"/>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2723" name="Rectangle 18"/>
              <p:cNvSpPr>
                <a:spLocks noChangeArrowheads="1"/>
              </p:cNvSpPr>
              <p:nvPr/>
            </p:nvSpPr>
            <p:spPr bwMode="auto">
              <a:xfrm>
                <a:off x="2637" y="1836"/>
                <a:ext cx="274" cy="231"/>
              </a:xfrm>
              <a:prstGeom prst="rect">
                <a:avLst/>
              </a:prstGeom>
              <a:noFill/>
              <a:ln w="9525">
                <a:noFill/>
                <a:miter lim="800000"/>
                <a:headEnd/>
                <a:tailEnd/>
              </a:ln>
            </p:spPr>
            <p:txBody>
              <a:bodyPr>
                <a:prstTxWarp prst="textNoShape">
                  <a:avLst/>
                </a:prstTxWarp>
                <a:spAutoFit/>
              </a:bodyPr>
              <a:lstStyle/>
              <a:p>
                <a:r>
                  <a:rPr lang="en-US" sz="1800">
                    <a:latin typeface="Symbol" pitchFamily="-110" charset="2"/>
                  </a:rPr>
                  <a:t>f</a:t>
                </a:r>
                <a:r>
                  <a:rPr lang="en-US" sz="1800" baseline="-25000">
                    <a:latin typeface="Symbol" pitchFamily="-110" charset="2"/>
                  </a:rPr>
                  <a:t>0</a:t>
                </a:r>
                <a:endParaRPr sz="1800" baseline="-25000" noProof="1">
                  <a:latin typeface="Symbol" pitchFamily="-110" charset="2"/>
                </a:endParaRPr>
              </a:p>
            </p:txBody>
          </p:sp>
          <p:graphicFrame>
            <p:nvGraphicFramePr>
              <p:cNvPr id="72706" name="Object 2"/>
              <p:cNvGraphicFramePr>
                <a:graphicFrameLocks noChangeAspect="1"/>
              </p:cNvGraphicFramePr>
              <p:nvPr/>
            </p:nvGraphicFramePr>
            <p:xfrm>
              <a:off x="2503" y="111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1118"/>
                            <a:ext cx="270"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2707" name="Object 3"/>
              <p:cNvGraphicFramePr>
                <a:graphicFrameLocks noChangeAspect="1"/>
              </p:cNvGraphicFramePr>
              <p:nvPr/>
            </p:nvGraphicFramePr>
            <p:xfrm>
              <a:off x="4477" y="1947"/>
              <a:ext cx="652" cy="241"/>
            </p:xfrm>
            <a:graphic>
              <a:graphicData uri="http://schemas.openxmlformats.org/presentationml/2006/ole">
                <mc:AlternateContent xmlns:mc="http://schemas.openxmlformats.org/markup-compatibility/2006">
                  <mc:Choice xmlns:v="urn:schemas-microsoft-com:vml" Requires="v">
                    <p:oleObj name="Equation" r:id="rId4" imgW="583920" imgH="215640" progId="Equation.3">
                      <p:embed/>
                    </p:oleObj>
                  </mc:Choice>
                  <mc:Fallback>
                    <p:oleObj name="Equation" r:id="rId4" imgW="5839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7" y="1947"/>
                            <a:ext cx="652"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2724" name="Line 21"/>
              <p:cNvSpPr>
                <a:spLocks noChangeShapeType="1"/>
              </p:cNvSpPr>
              <p:nvPr/>
            </p:nvSpPr>
            <p:spPr bwMode="auto">
              <a:xfrm flipH="1">
                <a:off x="3013" y="1666"/>
                <a:ext cx="131"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grpSp>
      <p:sp>
        <p:nvSpPr>
          <p:cNvPr id="32"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b="0" dirty="0"/>
              <a:t>Dynamics: Synchrotron oscillations</a:t>
            </a:r>
            <a:endParaRPr lang="fr-FR" b="0" dirty="0"/>
          </a:p>
        </p:txBody>
      </p:sp>
      <p:sp>
        <p:nvSpPr>
          <p:cNvPr id="33" name="Rectangle 28"/>
          <p:cNvSpPr>
            <a:spLocks noChangeArrowheads="1"/>
          </p:cNvSpPr>
          <p:nvPr/>
        </p:nvSpPr>
        <p:spPr bwMode="auto">
          <a:xfrm>
            <a:off x="395536" y="969045"/>
            <a:ext cx="5120053" cy="338554"/>
          </a:xfrm>
          <a:prstGeom prst="rect">
            <a:avLst/>
          </a:prstGeom>
          <a:noFill/>
          <a:ln w="9525">
            <a:noFill/>
            <a:miter lim="800000"/>
            <a:headEnd/>
            <a:tailEnd/>
          </a:ln>
        </p:spPr>
        <p:txBody>
          <a:bodyPr wrap="square">
            <a:prstTxWarp prst="textNoShape">
              <a:avLst/>
            </a:prstTxWarp>
            <a:spAutoFit/>
          </a:bodyPr>
          <a:lstStyle/>
          <a:p>
            <a:r>
              <a:rPr lang="en-US" sz="1600" dirty="0">
                <a:latin typeface="Comic Sans MS" pitchFamily="-110" charset="0"/>
              </a:rPr>
              <a:t>Simple case (no </a:t>
            </a:r>
            <a:r>
              <a:rPr lang="en-US" sz="1600" dirty="0" err="1">
                <a:latin typeface="Comic Sans MS" pitchFamily="-110" charset="0"/>
              </a:rPr>
              <a:t>accel</a:t>
            </a:r>
            <a:r>
              <a:rPr lang="en-US" sz="1600" dirty="0">
                <a:latin typeface="Comic Sans MS" pitchFamily="-110" charset="0"/>
              </a:rPr>
              <a:t>.): </a:t>
            </a:r>
            <a:r>
              <a:rPr lang="en-US" sz="1600" i="1" dirty="0">
                <a:solidFill>
                  <a:srgbClr val="3333FF"/>
                </a:solidFill>
                <a:latin typeface="Comic Sans MS" pitchFamily="-110" charset="0"/>
              </a:rPr>
              <a:t>B</a:t>
            </a:r>
            <a:r>
              <a:rPr lang="en-US" sz="1600" dirty="0">
                <a:solidFill>
                  <a:srgbClr val="3333FF"/>
                </a:solidFill>
                <a:latin typeface="Comic Sans MS" pitchFamily="-110" charset="0"/>
              </a:rPr>
              <a:t> = const.</a:t>
            </a:r>
            <a:r>
              <a:rPr lang="en-US" sz="1600" dirty="0">
                <a:latin typeface="Comic Sans MS" pitchFamily="-110" charset="0"/>
              </a:rPr>
              <a:t>, below transition </a:t>
            </a:r>
            <a:endParaRPr sz="1600" noProof="1">
              <a:latin typeface="Comic Sans MS" pitchFamily="-110" charset="0"/>
            </a:endParaRPr>
          </a:p>
        </p:txBody>
      </p:sp>
      <p:sp>
        <p:nvSpPr>
          <p:cNvPr id="3" name="Rectangle 2"/>
          <p:cNvSpPr/>
          <p:nvPr/>
        </p:nvSpPr>
        <p:spPr>
          <a:xfrm>
            <a:off x="395536" y="1340768"/>
            <a:ext cx="8568952" cy="369332"/>
          </a:xfrm>
          <a:prstGeom prst="rect">
            <a:avLst/>
          </a:prstGeom>
        </p:spPr>
        <p:txBody>
          <a:bodyPr wrap="square">
            <a:spAutoFit/>
          </a:bodyPr>
          <a:lstStyle/>
          <a:p>
            <a:r>
              <a:rPr lang="en-US" sz="1600" dirty="0">
                <a:latin typeface="Comic Sans MS" pitchFamily="-110" charset="0"/>
              </a:rPr>
              <a:t>The phase of the synchronous particle must therefore be </a:t>
            </a:r>
            <a:r>
              <a:rPr lang="en-US" sz="1800" dirty="0">
                <a:solidFill>
                  <a:srgbClr val="3333FF"/>
                </a:solidFill>
                <a:latin typeface="Symbol" pitchFamily="-110" charset="2"/>
              </a:rPr>
              <a:t>f</a:t>
            </a:r>
            <a:r>
              <a:rPr lang="en-US" sz="1800" baseline="-25000" dirty="0">
                <a:solidFill>
                  <a:srgbClr val="3333FF"/>
                </a:solidFill>
                <a:latin typeface="Symbol" pitchFamily="-110" charset="2"/>
              </a:rPr>
              <a:t>0</a:t>
            </a:r>
            <a:r>
              <a:rPr lang="en-US" sz="1600" dirty="0">
                <a:solidFill>
                  <a:srgbClr val="3333FF"/>
                </a:solidFill>
                <a:latin typeface="Comic Sans MS" pitchFamily="-110" charset="0"/>
              </a:rPr>
              <a:t> = 0</a:t>
            </a:r>
            <a:r>
              <a:rPr lang="en-US" sz="1600" dirty="0">
                <a:latin typeface="Comic Sans MS" pitchFamily="-110" charset="0"/>
              </a:rPr>
              <a:t>.</a:t>
            </a:r>
          </a:p>
        </p:txBody>
      </p:sp>
      <p:sp>
        <p:nvSpPr>
          <p:cNvPr id="35" name="Text Box 18"/>
          <p:cNvSpPr txBox="1">
            <a:spLocks noChangeArrowheads="1"/>
          </p:cNvSpPr>
          <p:nvPr/>
        </p:nvSpPr>
        <p:spPr bwMode="auto">
          <a:xfrm>
            <a:off x="4427984" y="2924944"/>
            <a:ext cx="35618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solidFill>
                  <a:srgbClr val="FF0000"/>
                </a:solidFill>
              </a:rPr>
              <a:t>B</a:t>
            </a:r>
            <a:endParaRPr lang="en-US" dirty="0">
              <a:solidFill>
                <a:srgbClr val="FF0000"/>
              </a:solidFill>
            </a:endParaRPr>
          </a:p>
        </p:txBody>
      </p:sp>
      <mc:AlternateContent xmlns:mc="http://schemas.openxmlformats.org/markup-compatibility/2006" xmlns:a14="http://schemas.microsoft.com/office/drawing/2010/main">
        <mc:Choice Requires="a14">
          <p:sp>
            <p:nvSpPr>
              <p:cNvPr id="4" name="TextBox 3"/>
              <p:cNvSpPr txBox="1"/>
              <p:nvPr/>
            </p:nvSpPr>
            <p:spPr>
              <a:xfrm>
                <a:off x="5508104" y="908720"/>
                <a:ext cx="9332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ea typeface="Cambria Math" charset="0"/>
                          <a:cs typeface="Cambria Math" charset="0"/>
                        </a:rPr>
                        <m:t>𝛾</m:t>
                      </m:r>
                      <m:r>
                        <a:rPr lang="en-US" b="0" i="1" smtClean="0">
                          <a:latin typeface="Cambria Math" charset="0"/>
                          <a:ea typeface="Cambria Math" charset="0"/>
                          <a:cs typeface="Cambria Math" charset="0"/>
                        </a:rPr>
                        <m:t>&lt;</m:t>
                      </m:r>
                      <m:sSub>
                        <m:sSubPr>
                          <m:ctrlPr>
                            <a:rPr lang="en-US"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𝛾</m:t>
                          </m:r>
                        </m:e>
                        <m:sub>
                          <m:r>
                            <a:rPr lang="en-US" b="0" i="1" smtClean="0">
                              <a:latin typeface="Cambria Math" charset="0"/>
                              <a:ea typeface="Cambria Math" charset="0"/>
                              <a:cs typeface="Cambria Math" charset="0"/>
                            </a:rPr>
                            <m:t>𝑡</m:t>
                          </m:r>
                        </m:sub>
                      </m:sSub>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5508104" y="908720"/>
                <a:ext cx="933204" cy="369332"/>
              </a:xfrm>
              <a:prstGeom prst="rect">
                <a:avLst/>
              </a:prstGeom>
              <a:blipFill>
                <a:blip r:embed="rId7"/>
                <a:stretch>
                  <a:fillRect l="-5405" b="-24138"/>
                </a:stretch>
              </a:blipFill>
            </p:spPr>
            <p:txBody>
              <a:bodyPr/>
              <a:lstStyle/>
              <a:p>
                <a:r>
                  <a:rPr lang="en-US">
                    <a:noFill/>
                  </a:rPr>
                  <a:t> </a:t>
                </a:r>
              </a:p>
            </p:txBody>
          </p:sp>
        </mc:Fallback>
      </mc:AlternateContent>
    </p:spTree>
    <p:extLst>
      <p:ext uri="{BB962C8B-B14F-4D97-AF65-F5344CB8AC3E}">
        <p14:creationId xmlns:p14="http://schemas.microsoft.com/office/powerpoint/2010/main" val="8890521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5"/>
          <p:cNvSpPr txBox="1">
            <a:spLocks noChangeArrowheads="1"/>
          </p:cNvSpPr>
          <p:nvPr/>
        </p:nvSpPr>
        <p:spPr bwMode="auto">
          <a:xfrm>
            <a:off x="3482485" y="3389034"/>
            <a:ext cx="25400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1</a:t>
            </a:r>
            <a:r>
              <a:rPr lang="en-US" sz="2000" baseline="30000" dirty="0"/>
              <a:t>st</a:t>
            </a:r>
            <a:r>
              <a:rPr lang="en-US" sz="2000" dirty="0"/>
              <a:t> revolution period</a:t>
            </a:r>
          </a:p>
        </p:txBody>
      </p:sp>
      <p:sp>
        <p:nvSpPr>
          <p:cNvPr id="16389" name="Line 6"/>
          <p:cNvSpPr>
            <a:spLocks noChangeShapeType="1"/>
          </p:cNvSpPr>
          <p:nvPr/>
        </p:nvSpPr>
        <p:spPr bwMode="auto">
          <a:xfrm>
            <a:off x="2655888" y="2256185"/>
            <a:ext cx="4038600"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6390" name="Line 7"/>
          <p:cNvSpPr>
            <a:spLocks noChangeShapeType="1"/>
          </p:cNvSpPr>
          <p:nvPr/>
        </p:nvSpPr>
        <p:spPr bwMode="auto">
          <a:xfrm flipV="1">
            <a:off x="4484688" y="1341785"/>
            <a:ext cx="0" cy="17526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6391" name="Text Box 8"/>
          <p:cNvSpPr txBox="1">
            <a:spLocks noChangeArrowheads="1"/>
          </p:cNvSpPr>
          <p:nvPr/>
        </p:nvSpPr>
        <p:spPr bwMode="auto">
          <a:xfrm>
            <a:off x="4027488" y="1268760"/>
            <a:ext cx="3556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t>V</a:t>
            </a:r>
            <a:endParaRPr lang="en-US"/>
          </a:p>
        </p:txBody>
      </p:sp>
      <p:sp>
        <p:nvSpPr>
          <p:cNvPr id="16392" name="Text Box 9"/>
          <p:cNvSpPr txBox="1">
            <a:spLocks noChangeArrowheads="1"/>
          </p:cNvSpPr>
          <p:nvPr/>
        </p:nvSpPr>
        <p:spPr bwMode="auto">
          <a:xfrm>
            <a:off x="6313488" y="2411760"/>
            <a:ext cx="712787"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t>time</a:t>
            </a:r>
            <a:endParaRPr lang="en-US"/>
          </a:p>
        </p:txBody>
      </p:sp>
      <p:sp>
        <p:nvSpPr>
          <p:cNvPr id="16393" name="Line 10"/>
          <p:cNvSpPr>
            <a:spLocks noChangeShapeType="1"/>
          </p:cNvSpPr>
          <p:nvPr/>
        </p:nvSpPr>
        <p:spPr bwMode="auto">
          <a:xfrm>
            <a:off x="2808288" y="1875185"/>
            <a:ext cx="0" cy="152400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6394" name="Line 11"/>
          <p:cNvSpPr>
            <a:spLocks noChangeShapeType="1"/>
          </p:cNvSpPr>
          <p:nvPr/>
        </p:nvSpPr>
        <p:spPr bwMode="auto">
          <a:xfrm>
            <a:off x="6161088" y="1951385"/>
            <a:ext cx="0" cy="1524000"/>
          </a:xfrm>
          <a:prstGeom prst="line">
            <a:avLst/>
          </a:prstGeom>
          <a:noFill/>
          <a:ln w="9525" cap="rnd">
            <a:solidFill>
              <a:schemeClr val="tx1"/>
            </a:solidFill>
            <a:prstDash val="sysDot"/>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6395" name="Line 12"/>
          <p:cNvSpPr>
            <a:spLocks noChangeShapeType="1"/>
          </p:cNvSpPr>
          <p:nvPr/>
        </p:nvSpPr>
        <p:spPr bwMode="auto">
          <a:xfrm>
            <a:off x="2808288" y="3322985"/>
            <a:ext cx="3352800" cy="0"/>
          </a:xfrm>
          <a:prstGeom prst="line">
            <a:avLst/>
          </a:prstGeom>
          <a:noFill/>
          <a:ln w="952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6396" name="Freeform 13"/>
          <p:cNvSpPr>
            <a:spLocks/>
          </p:cNvSpPr>
          <p:nvPr/>
        </p:nvSpPr>
        <p:spPr bwMode="auto">
          <a:xfrm>
            <a:off x="2808288" y="1494185"/>
            <a:ext cx="3352800" cy="1524000"/>
          </a:xfrm>
          <a:custGeom>
            <a:avLst/>
            <a:gdLst>
              <a:gd name="T0" fmla="*/ 0 w 2112"/>
              <a:gd name="T1" fmla="*/ 2147483647 h 960"/>
              <a:gd name="T2" fmla="*/ 2147483647 w 2112"/>
              <a:gd name="T3" fmla="*/ 2147483647 h 960"/>
              <a:gd name="T4" fmla="*/ 2147483647 w 2112"/>
              <a:gd name="T5" fmla="*/ 2147483647 h 960"/>
              <a:gd name="T6" fmla="*/ 2147483647 w 2112"/>
              <a:gd name="T7" fmla="*/ 0 h 960"/>
              <a:gd name="T8" fmla="*/ 2147483647 w 2112"/>
              <a:gd name="T9" fmla="*/ 2147483647 h 960"/>
              <a:gd name="T10" fmla="*/ 0 60000 65536"/>
              <a:gd name="T11" fmla="*/ 0 60000 65536"/>
              <a:gd name="T12" fmla="*/ 0 60000 65536"/>
              <a:gd name="T13" fmla="*/ 0 60000 65536"/>
              <a:gd name="T14" fmla="*/ 0 60000 65536"/>
              <a:gd name="T15" fmla="*/ 0 w 2112"/>
              <a:gd name="T16" fmla="*/ 0 h 960"/>
              <a:gd name="T17" fmla="*/ 2112 w 2112"/>
              <a:gd name="T18" fmla="*/ 960 h 960"/>
            </a:gdLst>
            <a:ahLst/>
            <a:cxnLst>
              <a:cxn ang="T10">
                <a:pos x="T0" y="T1"/>
              </a:cxn>
              <a:cxn ang="T11">
                <a:pos x="T2" y="T3"/>
              </a:cxn>
              <a:cxn ang="T12">
                <a:pos x="T4" y="T5"/>
              </a:cxn>
              <a:cxn ang="T13">
                <a:pos x="T6" y="T7"/>
              </a:cxn>
              <a:cxn ang="T14">
                <a:pos x="T8" y="T9"/>
              </a:cxn>
            </a:cxnLst>
            <a:rect l="T15" t="T16" r="T17" b="T18"/>
            <a:pathLst>
              <a:path w="2112" h="960">
                <a:moveTo>
                  <a:pt x="0" y="480"/>
                </a:moveTo>
                <a:cubicBezTo>
                  <a:pt x="176" y="720"/>
                  <a:pt x="352" y="960"/>
                  <a:pt x="528" y="960"/>
                </a:cubicBezTo>
                <a:cubicBezTo>
                  <a:pt x="704" y="960"/>
                  <a:pt x="880" y="640"/>
                  <a:pt x="1056" y="480"/>
                </a:cubicBezTo>
                <a:cubicBezTo>
                  <a:pt x="1232" y="320"/>
                  <a:pt x="1408" y="0"/>
                  <a:pt x="1584" y="0"/>
                </a:cubicBezTo>
                <a:cubicBezTo>
                  <a:pt x="1760" y="0"/>
                  <a:pt x="2024" y="400"/>
                  <a:pt x="2112" y="480"/>
                </a:cubicBezTo>
              </a:path>
            </a:pathLst>
          </a:custGeom>
          <a:noFill/>
          <a:ln w="38100">
            <a:solidFill>
              <a:schemeClr val="hlink"/>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6397" name="Oval 14"/>
          <p:cNvSpPr>
            <a:spLocks noChangeArrowheads="1"/>
          </p:cNvSpPr>
          <p:nvPr/>
        </p:nvSpPr>
        <p:spPr bwMode="auto">
          <a:xfrm>
            <a:off x="4408488" y="2179985"/>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6399" name="Text Box 16"/>
          <p:cNvSpPr txBox="1">
            <a:spLocks noChangeArrowheads="1"/>
          </p:cNvSpPr>
          <p:nvPr/>
        </p:nvSpPr>
        <p:spPr bwMode="auto">
          <a:xfrm>
            <a:off x="3189288" y="1344960"/>
            <a:ext cx="369887" cy="396875"/>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t>A</a:t>
            </a:r>
            <a:endParaRPr lang="en-US"/>
          </a:p>
        </p:txBody>
      </p:sp>
      <p:sp>
        <p:nvSpPr>
          <p:cNvPr id="16400" name="Line 17"/>
          <p:cNvSpPr>
            <a:spLocks noChangeShapeType="1"/>
          </p:cNvSpPr>
          <p:nvPr/>
        </p:nvSpPr>
        <p:spPr bwMode="auto">
          <a:xfrm>
            <a:off x="3494088" y="1646585"/>
            <a:ext cx="914400" cy="5334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6401" name="Text Box 18"/>
          <p:cNvSpPr txBox="1">
            <a:spLocks noChangeArrowheads="1"/>
          </p:cNvSpPr>
          <p:nvPr/>
        </p:nvSpPr>
        <p:spPr bwMode="auto">
          <a:xfrm>
            <a:off x="5322888" y="2564160"/>
            <a:ext cx="344487"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solidFill>
                  <a:srgbClr val="D52946"/>
                </a:solidFill>
              </a:rPr>
              <a:t>B</a:t>
            </a:r>
            <a:endParaRPr lang="en-US">
              <a:solidFill>
                <a:srgbClr val="D52946"/>
              </a:solidFill>
            </a:endParaRPr>
          </a:p>
        </p:txBody>
      </p:sp>
      <p:grpSp>
        <p:nvGrpSpPr>
          <p:cNvPr id="2" name="Group 1"/>
          <p:cNvGrpSpPr/>
          <p:nvPr/>
        </p:nvGrpSpPr>
        <p:grpSpPr>
          <a:xfrm>
            <a:off x="4895850" y="1652935"/>
            <a:ext cx="561975" cy="946150"/>
            <a:chOff x="4895850" y="2509838"/>
            <a:chExt cx="561975" cy="946150"/>
          </a:xfrm>
        </p:grpSpPr>
        <p:sp>
          <p:nvSpPr>
            <p:cNvPr id="16398" name="Oval 15"/>
            <p:cNvSpPr>
              <a:spLocks noChangeArrowheads="1"/>
            </p:cNvSpPr>
            <p:nvPr/>
          </p:nvSpPr>
          <p:spPr bwMode="auto">
            <a:xfrm>
              <a:off x="4895850" y="25098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16402" name="Line 19"/>
            <p:cNvSpPr>
              <a:spLocks noChangeShapeType="1"/>
            </p:cNvSpPr>
            <p:nvPr/>
          </p:nvSpPr>
          <p:spPr bwMode="auto">
            <a:xfrm flipH="1" flipV="1">
              <a:off x="5037138" y="2722563"/>
              <a:ext cx="420687" cy="7334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20"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oscillations</a:t>
            </a:r>
            <a:endParaRPr lang="fr-FR" dirty="0"/>
          </a:p>
        </p:txBody>
      </p:sp>
      <p:grpSp>
        <p:nvGrpSpPr>
          <p:cNvPr id="19" name="Group 18"/>
          <p:cNvGrpSpPr/>
          <p:nvPr/>
        </p:nvGrpSpPr>
        <p:grpSpPr>
          <a:xfrm>
            <a:off x="3186981" y="1860897"/>
            <a:ext cx="2897187" cy="1935336"/>
            <a:chOff x="3186981" y="2717800"/>
            <a:chExt cx="2897187" cy="1935336"/>
          </a:xfrm>
        </p:grpSpPr>
        <p:sp>
          <p:nvSpPr>
            <p:cNvPr id="21" name="Text Box 3"/>
            <p:cNvSpPr txBox="1">
              <a:spLocks noChangeArrowheads="1"/>
            </p:cNvSpPr>
            <p:nvPr/>
          </p:nvSpPr>
          <p:spPr bwMode="auto">
            <a:xfrm>
              <a:off x="3186981" y="4253086"/>
              <a:ext cx="2897187" cy="400050"/>
            </a:xfrm>
            <a:prstGeom prst="rect">
              <a:avLst/>
            </a:prstGeom>
            <a:solidFill>
              <a:schemeClr val="bg1"/>
            </a:solidFill>
            <a:ln>
              <a:noFill/>
            </a:ln>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100</a:t>
              </a:r>
              <a:r>
                <a:rPr lang="en-US" sz="2000" baseline="30000" dirty="0"/>
                <a:t>th</a:t>
              </a:r>
              <a:r>
                <a:rPr lang="en-US" sz="2000" dirty="0"/>
                <a:t> revolution period</a:t>
              </a:r>
            </a:p>
          </p:txBody>
        </p:sp>
        <p:sp>
          <p:nvSpPr>
            <p:cNvPr id="22" name="Oval 13"/>
            <p:cNvSpPr>
              <a:spLocks noChangeArrowheads="1"/>
            </p:cNvSpPr>
            <p:nvPr/>
          </p:nvSpPr>
          <p:spPr bwMode="auto">
            <a:xfrm>
              <a:off x="4697413" y="271780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23" name="Line 17"/>
            <p:cNvSpPr>
              <a:spLocks noChangeShapeType="1"/>
            </p:cNvSpPr>
            <p:nvPr/>
          </p:nvSpPr>
          <p:spPr bwMode="auto">
            <a:xfrm flipH="1" flipV="1">
              <a:off x="4878388" y="2921000"/>
              <a:ext cx="579437" cy="534988"/>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24" name="Group 23"/>
          <p:cNvGrpSpPr/>
          <p:nvPr/>
        </p:nvGrpSpPr>
        <p:grpSpPr>
          <a:xfrm>
            <a:off x="3183198" y="2170460"/>
            <a:ext cx="2938462" cy="1625773"/>
            <a:chOff x="3183198" y="3027363"/>
            <a:chExt cx="2938462" cy="1625773"/>
          </a:xfrm>
        </p:grpSpPr>
        <p:sp>
          <p:nvSpPr>
            <p:cNvPr id="25" name="Text Box 3"/>
            <p:cNvSpPr txBox="1">
              <a:spLocks noChangeArrowheads="1"/>
            </p:cNvSpPr>
            <p:nvPr/>
          </p:nvSpPr>
          <p:spPr bwMode="auto">
            <a:xfrm>
              <a:off x="3183198" y="4253086"/>
              <a:ext cx="2938462" cy="40005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200</a:t>
              </a:r>
              <a:r>
                <a:rPr lang="en-US" sz="2000" baseline="30000" dirty="0"/>
                <a:t>th</a:t>
              </a:r>
              <a:r>
                <a:rPr lang="en-US" sz="2000" dirty="0"/>
                <a:t> revolution period</a:t>
              </a:r>
            </a:p>
          </p:txBody>
        </p:sp>
        <p:sp>
          <p:nvSpPr>
            <p:cNvPr id="26" name="Oval 13"/>
            <p:cNvSpPr>
              <a:spLocks noChangeArrowheads="1"/>
            </p:cNvSpPr>
            <p:nvPr/>
          </p:nvSpPr>
          <p:spPr bwMode="auto">
            <a:xfrm>
              <a:off x="4438650" y="302736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27" name="Line 17"/>
            <p:cNvSpPr>
              <a:spLocks noChangeShapeType="1"/>
            </p:cNvSpPr>
            <p:nvPr/>
          </p:nvSpPr>
          <p:spPr bwMode="auto">
            <a:xfrm flipH="1" flipV="1">
              <a:off x="4640263" y="3159125"/>
              <a:ext cx="727075" cy="40481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28" name="Group 27"/>
          <p:cNvGrpSpPr/>
          <p:nvPr/>
        </p:nvGrpSpPr>
        <p:grpSpPr>
          <a:xfrm>
            <a:off x="3183198" y="2476847"/>
            <a:ext cx="2722754" cy="1319446"/>
            <a:chOff x="3183198" y="3333750"/>
            <a:chExt cx="2722754" cy="1319446"/>
          </a:xfrm>
        </p:grpSpPr>
        <p:sp>
          <p:nvSpPr>
            <p:cNvPr id="29" name="Text Box 3"/>
            <p:cNvSpPr txBox="1">
              <a:spLocks noChangeArrowheads="1"/>
            </p:cNvSpPr>
            <p:nvPr/>
          </p:nvSpPr>
          <p:spPr bwMode="auto">
            <a:xfrm>
              <a:off x="3183198" y="4253086"/>
              <a:ext cx="2722754" cy="40011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300</a:t>
              </a:r>
              <a:r>
                <a:rPr lang="en-US" sz="2000" baseline="30000" dirty="0"/>
                <a:t>th</a:t>
              </a:r>
              <a:r>
                <a:rPr lang="en-US" sz="2000" dirty="0"/>
                <a:t> revolution period</a:t>
              </a:r>
            </a:p>
          </p:txBody>
        </p:sp>
        <p:sp>
          <p:nvSpPr>
            <p:cNvPr id="30" name="Oval 13"/>
            <p:cNvSpPr>
              <a:spLocks noChangeArrowheads="1"/>
            </p:cNvSpPr>
            <p:nvPr/>
          </p:nvSpPr>
          <p:spPr bwMode="auto">
            <a:xfrm>
              <a:off x="4160838" y="333375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31" name="Line 17"/>
            <p:cNvSpPr>
              <a:spLocks noChangeShapeType="1"/>
            </p:cNvSpPr>
            <p:nvPr/>
          </p:nvSpPr>
          <p:spPr bwMode="auto">
            <a:xfrm flipH="1" flipV="1">
              <a:off x="4381500" y="3459161"/>
              <a:ext cx="910580" cy="11385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32" name="Group 31"/>
          <p:cNvGrpSpPr/>
          <p:nvPr/>
        </p:nvGrpSpPr>
        <p:grpSpPr>
          <a:xfrm>
            <a:off x="3183198" y="2788121"/>
            <a:ext cx="2722754" cy="1008172"/>
            <a:chOff x="3183198" y="3645024"/>
            <a:chExt cx="2722754" cy="1008172"/>
          </a:xfrm>
        </p:grpSpPr>
        <p:sp>
          <p:nvSpPr>
            <p:cNvPr id="33" name="Text Box 3"/>
            <p:cNvSpPr txBox="1">
              <a:spLocks noChangeArrowheads="1"/>
            </p:cNvSpPr>
            <p:nvPr/>
          </p:nvSpPr>
          <p:spPr bwMode="auto">
            <a:xfrm>
              <a:off x="3183198" y="4253086"/>
              <a:ext cx="2722754" cy="40011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400</a:t>
              </a:r>
              <a:r>
                <a:rPr lang="en-US" sz="2000" baseline="30000" dirty="0"/>
                <a:t>th</a:t>
              </a:r>
              <a:r>
                <a:rPr lang="en-US" sz="2000" dirty="0"/>
                <a:t> revolution period</a:t>
              </a:r>
            </a:p>
          </p:txBody>
        </p:sp>
        <p:sp>
          <p:nvSpPr>
            <p:cNvPr id="34" name="Oval 13"/>
            <p:cNvSpPr>
              <a:spLocks noChangeArrowheads="1"/>
            </p:cNvSpPr>
            <p:nvPr/>
          </p:nvSpPr>
          <p:spPr bwMode="auto">
            <a:xfrm>
              <a:off x="3852863" y="36528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35" name="Line 17"/>
            <p:cNvSpPr>
              <a:spLocks noChangeShapeType="1"/>
            </p:cNvSpPr>
            <p:nvPr/>
          </p:nvSpPr>
          <p:spPr bwMode="auto">
            <a:xfrm flipH="1">
              <a:off x="4102100" y="3645024"/>
              <a:ext cx="1189980" cy="111001"/>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36" name="Group 35"/>
          <p:cNvGrpSpPr/>
          <p:nvPr/>
        </p:nvGrpSpPr>
        <p:grpSpPr>
          <a:xfrm>
            <a:off x="3183198" y="2476847"/>
            <a:ext cx="2722754" cy="1319446"/>
            <a:chOff x="3183198" y="3333750"/>
            <a:chExt cx="2722754" cy="1319446"/>
          </a:xfrm>
        </p:grpSpPr>
        <p:sp>
          <p:nvSpPr>
            <p:cNvPr id="37" name="Text Box 3"/>
            <p:cNvSpPr txBox="1">
              <a:spLocks noChangeArrowheads="1"/>
            </p:cNvSpPr>
            <p:nvPr/>
          </p:nvSpPr>
          <p:spPr bwMode="auto">
            <a:xfrm>
              <a:off x="3183198" y="4253086"/>
              <a:ext cx="2722754" cy="40011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500</a:t>
              </a:r>
              <a:r>
                <a:rPr lang="en-US" sz="2000" baseline="30000" dirty="0"/>
                <a:t>th</a:t>
              </a:r>
              <a:r>
                <a:rPr lang="en-US" sz="2000" dirty="0"/>
                <a:t> revolution period</a:t>
              </a:r>
            </a:p>
          </p:txBody>
        </p:sp>
        <p:sp>
          <p:nvSpPr>
            <p:cNvPr id="38" name="Oval 13"/>
            <p:cNvSpPr>
              <a:spLocks noChangeArrowheads="1"/>
            </p:cNvSpPr>
            <p:nvPr/>
          </p:nvSpPr>
          <p:spPr bwMode="auto">
            <a:xfrm>
              <a:off x="4160838" y="333375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39" name="Line 17"/>
            <p:cNvSpPr>
              <a:spLocks noChangeShapeType="1"/>
            </p:cNvSpPr>
            <p:nvPr/>
          </p:nvSpPr>
          <p:spPr bwMode="auto">
            <a:xfrm flipH="1" flipV="1">
              <a:off x="4381500" y="3459163"/>
              <a:ext cx="910580" cy="11385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40" name="Group 39"/>
          <p:cNvGrpSpPr/>
          <p:nvPr/>
        </p:nvGrpSpPr>
        <p:grpSpPr>
          <a:xfrm>
            <a:off x="3183198" y="2170460"/>
            <a:ext cx="2722754" cy="1625773"/>
            <a:chOff x="3183198" y="3027363"/>
            <a:chExt cx="2722754" cy="1625773"/>
          </a:xfrm>
        </p:grpSpPr>
        <p:sp>
          <p:nvSpPr>
            <p:cNvPr id="41" name="Text Box 3"/>
            <p:cNvSpPr txBox="1">
              <a:spLocks noChangeArrowheads="1"/>
            </p:cNvSpPr>
            <p:nvPr/>
          </p:nvSpPr>
          <p:spPr bwMode="auto">
            <a:xfrm>
              <a:off x="3183198" y="4253026"/>
              <a:ext cx="2722754" cy="40011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600</a:t>
              </a:r>
              <a:r>
                <a:rPr lang="en-US" sz="2000" baseline="30000" dirty="0"/>
                <a:t>th</a:t>
              </a:r>
              <a:r>
                <a:rPr lang="en-US" sz="2000" dirty="0"/>
                <a:t> revolution period</a:t>
              </a:r>
            </a:p>
          </p:txBody>
        </p:sp>
        <p:sp>
          <p:nvSpPr>
            <p:cNvPr id="42" name="Oval 13"/>
            <p:cNvSpPr>
              <a:spLocks noChangeArrowheads="1"/>
            </p:cNvSpPr>
            <p:nvPr/>
          </p:nvSpPr>
          <p:spPr bwMode="auto">
            <a:xfrm>
              <a:off x="4438650" y="302736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43" name="Line 17"/>
            <p:cNvSpPr>
              <a:spLocks noChangeShapeType="1"/>
            </p:cNvSpPr>
            <p:nvPr/>
          </p:nvSpPr>
          <p:spPr bwMode="auto">
            <a:xfrm flipH="1" flipV="1">
              <a:off x="4640263" y="3159125"/>
              <a:ext cx="727075" cy="404813"/>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44" name="Group 43"/>
          <p:cNvGrpSpPr/>
          <p:nvPr/>
        </p:nvGrpSpPr>
        <p:grpSpPr>
          <a:xfrm>
            <a:off x="3183198" y="1860897"/>
            <a:ext cx="2722754" cy="1935336"/>
            <a:chOff x="3183198" y="2717800"/>
            <a:chExt cx="2722754" cy="1935336"/>
          </a:xfrm>
        </p:grpSpPr>
        <p:sp>
          <p:nvSpPr>
            <p:cNvPr id="45" name="Text Box 3"/>
            <p:cNvSpPr txBox="1">
              <a:spLocks noChangeArrowheads="1"/>
            </p:cNvSpPr>
            <p:nvPr/>
          </p:nvSpPr>
          <p:spPr bwMode="auto">
            <a:xfrm>
              <a:off x="3183198" y="4253026"/>
              <a:ext cx="2722754" cy="40011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700</a:t>
              </a:r>
              <a:r>
                <a:rPr lang="en-US" sz="2000" baseline="30000" dirty="0"/>
                <a:t>th</a:t>
              </a:r>
              <a:r>
                <a:rPr lang="en-US" sz="2000" dirty="0"/>
                <a:t> revolution period</a:t>
              </a:r>
            </a:p>
          </p:txBody>
        </p:sp>
        <p:sp>
          <p:nvSpPr>
            <p:cNvPr id="46" name="Oval 13"/>
            <p:cNvSpPr>
              <a:spLocks noChangeArrowheads="1"/>
            </p:cNvSpPr>
            <p:nvPr/>
          </p:nvSpPr>
          <p:spPr bwMode="auto">
            <a:xfrm>
              <a:off x="4697413" y="2717800"/>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47" name="Line 17"/>
            <p:cNvSpPr>
              <a:spLocks noChangeShapeType="1"/>
            </p:cNvSpPr>
            <p:nvPr/>
          </p:nvSpPr>
          <p:spPr bwMode="auto">
            <a:xfrm flipH="1" flipV="1">
              <a:off x="4878388" y="2921000"/>
              <a:ext cx="579437" cy="534988"/>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nvGrpSpPr>
          <p:cNvPr id="48" name="Group 47"/>
          <p:cNvGrpSpPr/>
          <p:nvPr/>
        </p:nvGrpSpPr>
        <p:grpSpPr>
          <a:xfrm>
            <a:off x="3183198" y="1652935"/>
            <a:ext cx="2722754" cy="2143298"/>
            <a:chOff x="3183198" y="2509838"/>
            <a:chExt cx="2722754" cy="2143298"/>
          </a:xfrm>
        </p:grpSpPr>
        <p:sp>
          <p:nvSpPr>
            <p:cNvPr id="49" name="Text Box 3"/>
            <p:cNvSpPr txBox="1">
              <a:spLocks noChangeArrowheads="1"/>
            </p:cNvSpPr>
            <p:nvPr/>
          </p:nvSpPr>
          <p:spPr bwMode="auto">
            <a:xfrm>
              <a:off x="3183198" y="4253026"/>
              <a:ext cx="2722754" cy="400110"/>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dirty="0"/>
                <a:t>800</a:t>
              </a:r>
              <a:r>
                <a:rPr lang="en-US" sz="2000" baseline="30000" dirty="0"/>
                <a:t>th</a:t>
              </a:r>
              <a:r>
                <a:rPr lang="en-US" sz="2000" dirty="0"/>
                <a:t> revolution period</a:t>
              </a:r>
            </a:p>
          </p:txBody>
        </p:sp>
        <p:sp>
          <p:nvSpPr>
            <p:cNvPr id="50" name="Oval 13"/>
            <p:cNvSpPr>
              <a:spLocks noChangeArrowheads="1"/>
            </p:cNvSpPr>
            <p:nvPr/>
          </p:nvSpPr>
          <p:spPr bwMode="auto">
            <a:xfrm>
              <a:off x="4895850" y="25098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solidFill>
                  <a:srgbClr val="D52946"/>
                </a:solidFill>
                <a:latin typeface="Times New Roman" charset="0"/>
              </a:endParaRPr>
            </a:p>
          </p:txBody>
        </p:sp>
        <p:sp>
          <p:nvSpPr>
            <p:cNvPr id="51" name="Line 17"/>
            <p:cNvSpPr>
              <a:spLocks noChangeShapeType="1"/>
            </p:cNvSpPr>
            <p:nvPr/>
          </p:nvSpPr>
          <p:spPr bwMode="auto">
            <a:xfrm flipH="1" flipV="1">
              <a:off x="5037138" y="2722563"/>
              <a:ext cx="420687" cy="7334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52" name="Text Box 1028"/>
          <p:cNvSpPr txBox="1">
            <a:spLocks noChangeArrowheads="1"/>
          </p:cNvSpPr>
          <p:nvPr/>
        </p:nvSpPr>
        <p:spPr bwMode="auto">
          <a:xfrm>
            <a:off x="323528" y="4005064"/>
            <a:ext cx="8640960" cy="2246769"/>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000" dirty="0">
                <a:sym typeface="Symbol" charset="2"/>
              </a:rPr>
              <a:t>Particle </a:t>
            </a:r>
            <a:r>
              <a:rPr lang="en-GB" sz="2000" dirty="0">
                <a:solidFill>
                  <a:srgbClr val="FF0000"/>
                </a:solidFill>
                <a:sym typeface="Symbol" charset="2"/>
              </a:rPr>
              <a:t>B</a:t>
            </a:r>
            <a:r>
              <a:rPr lang="en-GB" sz="2000" dirty="0">
                <a:sym typeface="Symbol" charset="2"/>
              </a:rPr>
              <a:t> is performing </a:t>
            </a:r>
            <a:r>
              <a:rPr lang="en-GB" sz="2000" dirty="0">
                <a:solidFill>
                  <a:srgbClr val="FF0000"/>
                </a:solidFill>
                <a:sym typeface="Symbol" charset="2"/>
              </a:rPr>
              <a:t>Synchrotron Oscillations </a:t>
            </a:r>
            <a:r>
              <a:rPr lang="en-GB" sz="2000" dirty="0">
                <a:sym typeface="Symbol" charset="2"/>
              </a:rPr>
              <a:t>around synchronous particle </a:t>
            </a:r>
            <a:r>
              <a:rPr lang="en-GB" sz="2000">
                <a:sym typeface="Symbol" charset="2"/>
              </a:rPr>
              <a:t>A.</a:t>
            </a:r>
            <a:endParaRPr lang="en-GB" sz="2000" dirty="0">
              <a:solidFill>
                <a:srgbClr val="FF0000"/>
              </a:solidFill>
              <a:sym typeface="Symbol" charset="2"/>
            </a:endParaRPr>
          </a:p>
          <a:p>
            <a:pPr>
              <a:spcBef>
                <a:spcPct val="50000"/>
              </a:spcBef>
            </a:pPr>
            <a:r>
              <a:rPr lang="en-GB" sz="2000" dirty="0">
                <a:sym typeface="Symbol" charset="2"/>
              </a:rPr>
              <a:t>The amplitude depends on the initial phase and energy.</a:t>
            </a:r>
          </a:p>
          <a:p>
            <a:pPr>
              <a:spcBef>
                <a:spcPct val="50000"/>
              </a:spcBef>
            </a:pPr>
            <a:r>
              <a:rPr lang="en-GB" sz="2000" dirty="0">
                <a:sym typeface="Symbol" charset="2"/>
              </a:rPr>
              <a:t>The </a:t>
            </a:r>
            <a:r>
              <a:rPr lang="en-GB" sz="2000" dirty="0">
                <a:solidFill>
                  <a:srgbClr val="FF0000"/>
                </a:solidFill>
                <a:sym typeface="Symbol" charset="2"/>
              </a:rPr>
              <a:t>oscillation frequency</a:t>
            </a:r>
            <a:r>
              <a:rPr lang="en-GB" sz="2000" dirty="0">
                <a:sym typeface="Symbol" charset="2"/>
              </a:rPr>
              <a:t> is much </a:t>
            </a:r>
            <a:r>
              <a:rPr lang="en-GB" sz="2000" dirty="0">
                <a:solidFill>
                  <a:srgbClr val="FF0000"/>
                </a:solidFill>
                <a:sym typeface="Symbol" charset="2"/>
              </a:rPr>
              <a:t>slower</a:t>
            </a:r>
            <a:r>
              <a:rPr lang="en-GB" sz="2000" dirty="0">
                <a:sym typeface="Symbol" charset="2"/>
              </a:rPr>
              <a:t> </a:t>
            </a:r>
            <a:r>
              <a:rPr lang="en-GB" sz="2000" dirty="0">
                <a:solidFill>
                  <a:srgbClr val="FF0000"/>
                </a:solidFill>
                <a:sym typeface="Symbol" charset="2"/>
              </a:rPr>
              <a:t>than</a:t>
            </a:r>
            <a:r>
              <a:rPr lang="en-GB" sz="2000" dirty="0">
                <a:sym typeface="Symbol" charset="2"/>
              </a:rPr>
              <a:t> in the </a:t>
            </a:r>
            <a:r>
              <a:rPr lang="en-GB" sz="2000" dirty="0">
                <a:solidFill>
                  <a:srgbClr val="FF0000"/>
                </a:solidFill>
                <a:sym typeface="Symbol" charset="2"/>
              </a:rPr>
              <a:t>transverse</a:t>
            </a:r>
            <a:r>
              <a:rPr lang="en-GB" sz="2000" dirty="0">
                <a:sym typeface="Symbol" charset="2"/>
              </a:rPr>
              <a:t> plane.</a:t>
            </a:r>
            <a:br>
              <a:rPr lang="en-GB" sz="2000" dirty="0">
                <a:sym typeface="Symbol" charset="2"/>
              </a:rPr>
            </a:br>
            <a:r>
              <a:rPr lang="en-GB" sz="2000" dirty="0">
                <a:sym typeface="Symbol" charset="2"/>
              </a:rPr>
              <a:t>It takes a large number of revolutions for one complete oscillation.</a:t>
            </a:r>
            <a:br>
              <a:rPr lang="en-GB" sz="2000" dirty="0">
                <a:sym typeface="Symbol" charset="2"/>
              </a:rPr>
            </a:br>
            <a:r>
              <a:rPr lang="en-GB" sz="2000" dirty="0">
                <a:sym typeface="Symbol" charset="2"/>
              </a:rPr>
              <a:t>Restoring electric force smaller than magnetic force.</a:t>
            </a:r>
          </a:p>
        </p:txBody>
      </p:sp>
    </p:spTree>
    <p:extLst>
      <p:ext uri="{BB962C8B-B14F-4D97-AF65-F5344CB8AC3E}">
        <p14:creationId xmlns:p14="http://schemas.microsoft.com/office/powerpoint/2010/main" val="65799259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9"/>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4"/>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28"/>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32"/>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36"/>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0"/>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44"/>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8" name="Group 15"/>
          <p:cNvGrpSpPr>
            <a:grpSpLocks/>
          </p:cNvGrpSpPr>
          <p:nvPr/>
        </p:nvGrpSpPr>
        <p:grpSpPr bwMode="auto">
          <a:xfrm>
            <a:off x="5578476" y="2060573"/>
            <a:ext cx="3063875" cy="2867022"/>
            <a:chOff x="3562" y="1454"/>
            <a:chExt cx="1930" cy="1806"/>
          </a:xfrm>
        </p:grpSpPr>
        <p:sp>
          <p:nvSpPr>
            <p:cNvPr id="26641" name="Text Box 16"/>
            <p:cNvSpPr txBox="1">
              <a:spLocks noChangeArrowheads="1"/>
            </p:cNvSpPr>
            <p:nvPr/>
          </p:nvSpPr>
          <p:spPr bwMode="auto">
            <a:xfrm>
              <a:off x="3562" y="1454"/>
              <a:ext cx="1906"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dirty="0">
                  <a:latin typeface="Times New Roman" charset="0"/>
                </a:rPr>
                <a:t>Cavity voltage</a:t>
              </a:r>
            </a:p>
          </p:txBody>
        </p:sp>
        <p:sp>
          <p:nvSpPr>
            <p:cNvPr id="26642" name="Text Box 17"/>
            <p:cNvSpPr txBox="1">
              <a:spLocks noChangeArrowheads="1"/>
            </p:cNvSpPr>
            <p:nvPr/>
          </p:nvSpPr>
          <p:spPr bwMode="auto">
            <a:xfrm>
              <a:off x="3586" y="2972"/>
              <a:ext cx="1906"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dirty="0">
                  <a:latin typeface="Times New Roman" charset="0"/>
                </a:rPr>
                <a:t>Potential well</a:t>
              </a:r>
            </a:p>
          </p:txBody>
        </p:sp>
      </p:grpSp>
      <p:pic>
        <p:nvPicPr>
          <p:cNvPr id="26630" name="Picture 19"/>
          <p:cNvPicPr>
            <a:picLocks noChangeAspect="1" noChangeArrowheads="1"/>
          </p:cNvPicPr>
          <p:nvPr/>
        </p:nvPicPr>
        <p:blipFill rotWithShape="1">
          <a:blip r:embed="rId3">
            <a:extLst>
              <a:ext uri="{28A0092B-C50C-407E-A947-70E740481C1C}">
                <a14:useLocalDpi xmlns:a14="http://schemas.microsoft.com/office/drawing/2010/main" val="0"/>
              </a:ext>
            </a:extLst>
          </a:blip>
          <a:srcRect t="7084" r="5739"/>
          <a:stretch/>
        </p:blipFill>
        <p:spPr bwMode="auto">
          <a:xfrm>
            <a:off x="1609725" y="1735137"/>
            <a:ext cx="3367088" cy="2052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1" name="Picture 20"/>
          <p:cNvPicPr>
            <a:picLocks noChangeAspect="1" noChangeArrowheads="1"/>
          </p:cNvPicPr>
          <p:nvPr/>
        </p:nvPicPr>
        <p:blipFill rotWithShape="1">
          <a:blip r:embed="rId4">
            <a:extLst>
              <a:ext uri="{28A0092B-C50C-407E-A947-70E740481C1C}">
                <a14:useLocalDpi xmlns:a14="http://schemas.microsoft.com/office/drawing/2010/main" val="0"/>
              </a:ext>
            </a:extLst>
          </a:blip>
          <a:srcRect t="4961" r="7296"/>
          <a:stretch/>
        </p:blipFill>
        <p:spPr bwMode="auto">
          <a:xfrm>
            <a:off x="1603375" y="3892550"/>
            <a:ext cx="3311525" cy="2093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32" name="Oval 21"/>
          <p:cNvSpPr>
            <a:spLocks noChangeArrowheads="1"/>
          </p:cNvSpPr>
          <p:nvPr/>
        </p:nvSpPr>
        <p:spPr bwMode="auto">
          <a:xfrm>
            <a:off x="3186113" y="5703887"/>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26634" name="Oval 23"/>
          <p:cNvSpPr>
            <a:spLocks noChangeArrowheads="1"/>
          </p:cNvSpPr>
          <p:nvPr/>
        </p:nvSpPr>
        <p:spPr bwMode="auto">
          <a:xfrm>
            <a:off x="3187700" y="2693987"/>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26637" name="Text Box 26"/>
          <p:cNvSpPr txBox="1">
            <a:spLocks noChangeArrowheads="1"/>
          </p:cNvSpPr>
          <p:nvPr/>
        </p:nvSpPr>
        <p:spPr bwMode="auto">
          <a:xfrm>
            <a:off x="1927225" y="1893887"/>
            <a:ext cx="3683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rPr>
              <a:t>A</a:t>
            </a:r>
            <a:endParaRPr lang="en-US">
              <a:latin typeface="Times New Roman" charset="0"/>
            </a:endParaRPr>
          </a:p>
        </p:txBody>
      </p:sp>
      <p:sp>
        <p:nvSpPr>
          <p:cNvPr id="26638" name="Line 27"/>
          <p:cNvSpPr>
            <a:spLocks noChangeShapeType="1"/>
          </p:cNvSpPr>
          <p:nvPr/>
        </p:nvSpPr>
        <p:spPr bwMode="auto">
          <a:xfrm>
            <a:off x="2216150" y="2149475"/>
            <a:ext cx="914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6639" name="Text Box 28"/>
          <p:cNvSpPr txBox="1">
            <a:spLocks noChangeArrowheads="1"/>
          </p:cNvSpPr>
          <p:nvPr/>
        </p:nvSpPr>
        <p:spPr bwMode="auto">
          <a:xfrm>
            <a:off x="4691063" y="4875212"/>
            <a:ext cx="3540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rPr>
              <a:t>B</a:t>
            </a:r>
            <a:endParaRPr lang="en-US">
              <a:latin typeface="Times New Roman" charset="0"/>
            </a:endParaRPr>
          </a:p>
        </p:txBody>
      </p:sp>
      <p:grpSp>
        <p:nvGrpSpPr>
          <p:cNvPr id="4" name="Group 3"/>
          <p:cNvGrpSpPr/>
          <p:nvPr/>
        </p:nvGrpSpPr>
        <p:grpSpPr>
          <a:xfrm>
            <a:off x="4510088" y="2614612"/>
            <a:ext cx="257175" cy="2336800"/>
            <a:chOff x="4510088" y="2614612"/>
            <a:chExt cx="257175" cy="2336800"/>
          </a:xfrm>
        </p:grpSpPr>
        <p:sp>
          <p:nvSpPr>
            <p:cNvPr id="26633" name="Oval 22"/>
            <p:cNvSpPr>
              <a:spLocks noChangeArrowheads="1"/>
            </p:cNvSpPr>
            <p:nvPr/>
          </p:nvSpPr>
          <p:spPr bwMode="auto">
            <a:xfrm>
              <a:off x="4510088" y="3851275"/>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6635" name="Oval 24"/>
            <p:cNvSpPr>
              <a:spLocks noChangeArrowheads="1"/>
            </p:cNvSpPr>
            <p:nvPr/>
          </p:nvSpPr>
          <p:spPr bwMode="auto">
            <a:xfrm>
              <a:off x="4537075" y="2614612"/>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6636" name="Line 25"/>
            <p:cNvSpPr>
              <a:spLocks noChangeShapeType="1"/>
            </p:cNvSpPr>
            <p:nvPr/>
          </p:nvSpPr>
          <p:spPr bwMode="auto">
            <a:xfrm>
              <a:off x="4597400" y="2855912"/>
              <a:ext cx="0" cy="887413"/>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6640" name="Line 29"/>
            <p:cNvSpPr>
              <a:spLocks noChangeShapeType="1"/>
            </p:cNvSpPr>
            <p:nvPr/>
          </p:nvSpPr>
          <p:spPr bwMode="auto">
            <a:xfrm flipH="1" flipV="1">
              <a:off x="4583113" y="4087812"/>
              <a:ext cx="184150" cy="863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18"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Potential Well </a:t>
            </a:r>
            <a:endParaRPr lang="fr-FR" dirty="0"/>
          </a:p>
        </p:txBody>
      </p:sp>
      <p:sp>
        <p:nvSpPr>
          <p:cNvPr id="21" name="Text Box 17"/>
          <p:cNvSpPr txBox="1">
            <a:spLocks noChangeArrowheads="1"/>
          </p:cNvSpPr>
          <p:nvPr/>
        </p:nvSpPr>
        <p:spPr bwMode="auto">
          <a:xfrm>
            <a:off x="4283968" y="5949280"/>
            <a:ext cx="7920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1800" dirty="0">
                <a:latin typeface="Times New Roman" charset="0"/>
              </a:rPr>
              <a:t>phase</a:t>
            </a:r>
          </a:p>
        </p:txBody>
      </p:sp>
      <p:grpSp>
        <p:nvGrpSpPr>
          <p:cNvPr id="23" name="Group 22"/>
          <p:cNvGrpSpPr/>
          <p:nvPr/>
        </p:nvGrpSpPr>
        <p:grpSpPr>
          <a:xfrm>
            <a:off x="4252913" y="2039938"/>
            <a:ext cx="523875" cy="2911475"/>
            <a:chOff x="4252913" y="2039938"/>
            <a:chExt cx="523875" cy="2911475"/>
          </a:xfrm>
        </p:grpSpPr>
        <p:sp>
          <p:nvSpPr>
            <p:cNvPr id="24" name="Oval 22"/>
            <p:cNvSpPr>
              <a:spLocks noChangeArrowheads="1"/>
            </p:cNvSpPr>
            <p:nvPr/>
          </p:nvSpPr>
          <p:spPr bwMode="auto">
            <a:xfrm>
              <a:off x="4252913" y="40243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5" name="Oval 24"/>
            <p:cNvSpPr>
              <a:spLocks noChangeArrowheads="1"/>
            </p:cNvSpPr>
            <p:nvPr/>
          </p:nvSpPr>
          <p:spPr bwMode="auto">
            <a:xfrm>
              <a:off x="4256088" y="20399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26" name="Line 25"/>
            <p:cNvSpPr>
              <a:spLocks noChangeShapeType="1"/>
            </p:cNvSpPr>
            <p:nvPr/>
          </p:nvSpPr>
          <p:spPr bwMode="auto">
            <a:xfrm flipH="1">
              <a:off x="4332288" y="2298701"/>
              <a:ext cx="0" cy="168275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7" name="Line 29"/>
            <p:cNvSpPr>
              <a:spLocks noChangeShapeType="1"/>
            </p:cNvSpPr>
            <p:nvPr/>
          </p:nvSpPr>
          <p:spPr bwMode="auto">
            <a:xfrm flipH="1" flipV="1">
              <a:off x="4395788" y="4189413"/>
              <a:ext cx="381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28" name="Group 27"/>
          <p:cNvGrpSpPr/>
          <p:nvPr/>
        </p:nvGrpSpPr>
        <p:grpSpPr>
          <a:xfrm>
            <a:off x="3876675" y="1771651"/>
            <a:ext cx="820737" cy="3267075"/>
            <a:chOff x="3876675" y="1771651"/>
            <a:chExt cx="820737" cy="3267075"/>
          </a:xfrm>
        </p:grpSpPr>
        <p:sp>
          <p:nvSpPr>
            <p:cNvPr id="29" name="Oval 22"/>
            <p:cNvSpPr>
              <a:spLocks noChangeArrowheads="1"/>
            </p:cNvSpPr>
            <p:nvPr/>
          </p:nvSpPr>
          <p:spPr bwMode="auto">
            <a:xfrm>
              <a:off x="3889375" y="4660901"/>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0" name="Oval 24"/>
            <p:cNvSpPr>
              <a:spLocks noChangeArrowheads="1"/>
            </p:cNvSpPr>
            <p:nvPr/>
          </p:nvSpPr>
          <p:spPr bwMode="auto">
            <a:xfrm>
              <a:off x="3876675" y="1771651"/>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1" name="Line 25"/>
            <p:cNvSpPr>
              <a:spLocks noChangeShapeType="1"/>
            </p:cNvSpPr>
            <p:nvPr/>
          </p:nvSpPr>
          <p:spPr bwMode="auto">
            <a:xfrm flipH="1">
              <a:off x="3952875" y="1989138"/>
              <a:ext cx="0" cy="2620963"/>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 name="Line 29"/>
            <p:cNvSpPr>
              <a:spLocks noChangeShapeType="1"/>
            </p:cNvSpPr>
            <p:nvPr/>
          </p:nvSpPr>
          <p:spPr bwMode="auto">
            <a:xfrm flipH="1" flipV="1">
              <a:off x="4064000" y="4787901"/>
              <a:ext cx="633412" cy="2508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33" name="Group 32"/>
          <p:cNvGrpSpPr/>
          <p:nvPr/>
        </p:nvGrpSpPr>
        <p:grpSpPr>
          <a:xfrm>
            <a:off x="3498850" y="2062163"/>
            <a:ext cx="1145157" cy="3465513"/>
            <a:chOff x="3498850" y="2062163"/>
            <a:chExt cx="1145157" cy="3465513"/>
          </a:xfrm>
        </p:grpSpPr>
        <p:sp>
          <p:nvSpPr>
            <p:cNvPr id="34" name="Oval 22"/>
            <p:cNvSpPr>
              <a:spLocks noChangeArrowheads="1"/>
            </p:cNvSpPr>
            <p:nvPr/>
          </p:nvSpPr>
          <p:spPr bwMode="auto">
            <a:xfrm>
              <a:off x="3519488" y="5375276"/>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5" name="Oval 24"/>
            <p:cNvSpPr>
              <a:spLocks noChangeArrowheads="1"/>
            </p:cNvSpPr>
            <p:nvPr/>
          </p:nvSpPr>
          <p:spPr bwMode="auto">
            <a:xfrm>
              <a:off x="3498850" y="206216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36" name="Line 25"/>
            <p:cNvSpPr>
              <a:spLocks noChangeShapeType="1"/>
            </p:cNvSpPr>
            <p:nvPr/>
          </p:nvSpPr>
          <p:spPr bwMode="auto">
            <a:xfrm flipH="1">
              <a:off x="3582988" y="2297113"/>
              <a:ext cx="0" cy="3021013"/>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7" name="Line 29"/>
            <p:cNvSpPr>
              <a:spLocks noChangeShapeType="1"/>
            </p:cNvSpPr>
            <p:nvPr/>
          </p:nvSpPr>
          <p:spPr bwMode="auto">
            <a:xfrm flipH="1">
              <a:off x="3717923" y="5157192"/>
              <a:ext cx="926084" cy="297459"/>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38" name="Group 37"/>
          <p:cNvGrpSpPr/>
          <p:nvPr/>
        </p:nvGrpSpPr>
        <p:grpSpPr>
          <a:xfrm>
            <a:off x="3182938" y="2674938"/>
            <a:ext cx="1461070" cy="3170238"/>
            <a:chOff x="3182938" y="2674938"/>
            <a:chExt cx="1461070" cy="3170238"/>
          </a:xfrm>
        </p:grpSpPr>
        <p:sp>
          <p:nvSpPr>
            <p:cNvPr id="39" name="Oval 22"/>
            <p:cNvSpPr>
              <a:spLocks noChangeArrowheads="1"/>
            </p:cNvSpPr>
            <p:nvPr/>
          </p:nvSpPr>
          <p:spPr bwMode="auto">
            <a:xfrm>
              <a:off x="3189288" y="5692776"/>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0" name="Oval 24"/>
            <p:cNvSpPr>
              <a:spLocks noChangeArrowheads="1"/>
            </p:cNvSpPr>
            <p:nvPr/>
          </p:nvSpPr>
          <p:spPr bwMode="auto">
            <a:xfrm>
              <a:off x="3182938" y="267493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1" name="Line 28"/>
            <p:cNvSpPr>
              <a:spLocks noChangeShapeType="1"/>
            </p:cNvSpPr>
            <p:nvPr/>
          </p:nvSpPr>
          <p:spPr bwMode="auto">
            <a:xfrm flipH="1">
              <a:off x="3403600" y="5157192"/>
              <a:ext cx="1240408" cy="549872"/>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42" name="Group 41"/>
          <p:cNvGrpSpPr/>
          <p:nvPr/>
        </p:nvGrpSpPr>
        <p:grpSpPr>
          <a:xfrm>
            <a:off x="2806700" y="3417888"/>
            <a:ext cx="1837308" cy="2041525"/>
            <a:chOff x="2806700" y="3417888"/>
            <a:chExt cx="1837308" cy="2041525"/>
          </a:xfrm>
        </p:grpSpPr>
        <p:sp>
          <p:nvSpPr>
            <p:cNvPr id="43" name="Oval 21"/>
            <p:cNvSpPr>
              <a:spLocks noChangeArrowheads="1"/>
            </p:cNvSpPr>
            <p:nvPr/>
          </p:nvSpPr>
          <p:spPr bwMode="auto">
            <a:xfrm>
              <a:off x="2817813" y="53070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4" name="Oval 23"/>
            <p:cNvSpPr>
              <a:spLocks noChangeArrowheads="1"/>
            </p:cNvSpPr>
            <p:nvPr/>
          </p:nvSpPr>
          <p:spPr bwMode="auto">
            <a:xfrm>
              <a:off x="2806700" y="3417888"/>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5" name="Line 24"/>
            <p:cNvSpPr>
              <a:spLocks noChangeShapeType="1"/>
            </p:cNvSpPr>
            <p:nvPr/>
          </p:nvSpPr>
          <p:spPr bwMode="auto">
            <a:xfrm flipH="1">
              <a:off x="2881313" y="3597276"/>
              <a:ext cx="0" cy="168275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6" name="Line 28"/>
            <p:cNvSpPr>
              <a:spLocks noChangeShapeType="1"/>
            </p:cNvSpPr>
            <p:nvPr/>
          </p:nvSpPr>
          <p:spPr bwMode="auto">
            <a:xfrm flipH="1">
              <a:off x="3009900" y="5085183"/>
              <a:ext cx="1634108" cy="253579"/>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47" name="Group 46"/>
          <p:cNvGrpSpPr/>
          <p:nvPr/>
        </p:nvGrpSpPr>
        <p:grpSpPr>
          <a:xfrm>
            <a:off x="2368550" y="3630613"/>
            <a:ext cx="2275458" cy="1382562"/>
            <a:chOff x="2368550" y="3630613"/>
            <a:chExt cx="2275458" cy="1382562"/>
          </a:xfrm>
        </p:grpSpPr>
        <p:sp>
          <p:nvSpPr>
            <p:cNvPr id="48" name="Oval 22"/>
            <p:cNvSpPr>
              <a:spLocks noChangeArrowheads="1"/>
            </p:cNvSpPr>
            <p:nvPr/>
          </p:nvSpPr>
          <p:spPr bwMode="auto">
            <a:xfrm>
              <a:off x="2368550" y="4365104"/>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49" name="Oval 24"/>
            <p:cNvSpPr>
              <a:spLocks noChangeArrowheads="1"/>
            </p:cNvSpPr>
            <p:nvPr/>
          </p:nvSpPr>
          <p:spPr bwMode="auto">
            <a:xfrm>
              <a:off x="2381250" y="36306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50" name="Line 25"/>
            <p:cNvSpPr>
              <a:spLocks noChangeShapeType="1"/>
            </p:cNvSpPr>
            <p:nvPr/>
          </p:nvSpPr>
          <p:spPr bwMode="auto">
            <a:xfrm flipH="1">
              <a:off x="2447925" y="3859213"/>
              <a:ext cx="0" cy="493713"/>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 name="Line 29"/>
            <p:cNvSpPr>
              <a:spLocks noChangeShapeType="1"/>
            </p:cNvSpPr>
            <p:nvPr/>
          </p:nvSpPr>
          <p:spPr bwMode="auto">
            <a:xfrm flipH="1" flipV="1">
              <a:off x="2574925" y="4498975"/>
              <a:ext cx="2069083" cy="514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52" name="Group 51"/>
          <p:cNvGrpSpPr/>
          <p:nvPr/>
        </p:nvGrpSpPr>
        <p:grpSpPr>
          <a:xfrm>
            <a:off x="1834474" y="2801576"/>
            <a:ext cx="2809534" cy="2211600"/>
            <a:chOff x="1775613" y="2801576"/>
            <a:chExt cx="2809534" cy="2211600"/>
          </a:xfrm>
        </p:grpSpPr>
        <p:sp>
          <p:nvSpPr>
            <p:cNvPr id="53" name="Oval 22"/>
            <p:cNvSpPr>
              <a:spLocks noChangeArrowheads="1"/>
            </p:cNvSpPr>
            <p:nvPr/>
          </p:nvSpPr>
          <p:spPr bwMode="auto">
            <a:xfrm>
              <a:off x="1819275" y="3859213"/>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54" name="Oval 24"/>
            <p:cNvSpPr>
              <a:spLocks noChangeArrowheads="1"/>
            </p:cNvSpPr>
            <p:nvPr/>
          </p:nvSpPr>
          <p:spPr bwMode="auto">
            <a:xfrm>
              <a:off x="1775613" y="2801576"/>
              <a:ext cx="152400" cy="152400"/>
            </a:xfrm>
            <a:prstGeom prst="ellipse">
              <a:avLst/>
            </a:prstGeom>
            <a:solidFill>
              <a:srgbClr val="D52946"/>
            </a:solidFill>
            <a:ln w="9525">
              <a:solidFill>
                <a:schemeClr val="tx1"/>
              </a:solidFill>
              <a:round/>
              <a:headEnd/>
              <a:tailEnd/>
            </a:ln>
          </p:spPr>
          <p:txBody>
            <a:bodyPr wrap="none" anchor="ctr"/>
            <a:lstStyle/>
            <a:p>
              <a:pPr algn="ctr" eaLnBrk="0" hangingPunct="0"/>
              <a:endParaRPr lang="en-US">
                <a:latin typeface="Times New Roman" charset="0"/>
              </a:endParaRPr>
            </a:p>
          </p:txBody>
        </p:sp>
        <p:sp>
          <p:nvSpPr>
            <p:cNvPr id="55" name="Line 25"/>
            <p:cNvSpPr>
              <a:spLocks noChangeShapeType="1"/>
            </p:cNvSpPr>
            <p:nvPr/>
          </p:nvSpPr>
          <p:spPr bwMode="auto">
            <a:xfrm>
              <a:off x="1868488" y="3048001"/>
              <a:ext cx="1587" cy="736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 name="Line 29"/>
            <p:cNvSpPr>
              <a:spLocks noChangeShapeType="1"/>
            </p:cNvSpPr>
            <p:nvPr/>
          </p:nvSpPr>
          <p:spPr bwMode="auto">
            <a:xfrm flipH="1" flipV="1">
              <a:off x="2043113" y="3984626"/>
              <a:ext cx="2542034" cy="10285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Tree>
    <p:extLst>
      <p:ext uri="{BB962C8B-B14F-4D97-AF65-F5344CB8AC3E}">
        <p14:creationId xmlns:p14="http://schemas.microsoft.com/office/powerpoint/2010/main" val="32991620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2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8"/>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33"/>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38"/>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42"/>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7"/>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52"/>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47"/>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42"/>
                                        </p:tgtEl>
                                        <p:attrNameLst>
                                          <p:attrName>style.visibility</p:attrName>
                                        </p:attrNameLst>
                                      </p:cBhvr>
                                      <p:to>
                                        <p:strVal val="hidden"/>
                                      </p:to>
                                    </p:set>
                                  </p:childTnLst>
                                </p:cTn>
                              </p:par>
                              <p:par>
                                <p:cTn id="61" presetID="1"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38"/>
                                        </p:tgtEl>
                                        <p:attrNameLst>
                                          <p:attrName>style.visibility</p:attrName>
                                        </p:attrNameLst>
                                      </p:cBhvr>
                                      <p:to>
                                        <p:strVal val="hidden"/>
                                      </p:to>
                                    </p:set>
                                  </p:childTnLst>
                                </p:cTn>
                              </p:par>
                              <p:par>
                                <p:cTn id="67" presetID="1" presetClass="entr" presetSubtype="0"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33"/>
                                        </p:tgtEl>
                                        <p:attrNameLst>
                                          <p:attrName>style.visibility</p:attrName>
                                        </p:attrNameLst>
                                      </p:cBhvr>
                                      <p:to>
                                        <p:strVal val="hidden"/>
                                      </p:to>
                                    </p:set>
                                  </p:childTnLst>
                                </p:cTn>
                              </p:par>
                              <p:par>
                                <p:cTn id="73" presetID="1" presetClass="entr" presetSubtype="0" fill="hold" nodeType="withEffect">
                                  <p:stCondLst>
                                    <p:cond delay="0"/>
                                  </p:stCondLst>
                                  <p:childTnLst>
                                    <p:set>
                                      <p:cBhvr>
                                        <p:cTn id="74" dur="1" fill="hold">
                                          <p:stCondLst>
                                            <p:cond delay="0"/>
                                          </p:stCondLst>
                                        </p:cTn>
                                        <p:tgtEl>
                                          <p:spTgt spid="2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nodeType="clickEffect">
                                  <p:stCondLst>
                                    <p:cond delay="0"/>
                                  </p:stCondLst>
                                  <p:childTnLst>
                                    <p:set>
                                      <p:cBhvr>
                                        <p:cTn id="78" dur="1" fill="hold">
                                          <p:stCondLst>
                                            <p:cond delay="0"/>
                                          </p:stCondLst>
                                        </p:cTn>
                                        <p:tgtEl>
                                          <p:spTgt spid="28"/>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nodeType="clickEffect">
                                  <p:stCondLst>
                                    <p:cond delay="0"/>
                                  </p:stCondLst>
                                  <p:childTnLst>
                                    <p:set>
                                      <p:cBhvr>
                                        <p:cTn id="84" dur="1" fill="hold">
                                          <p:stCondLst>
                                            <p:cond delay="0"/>
                                          </p:stCondLst>
                                        </p:cTn>
                                        <p:tgtEl>
                                          <p:spTgt spid="23"/>
                                        </p:tgtEl>
                                        <p:attrNameLst>
                                          <p:attrName>style.visibility</p:attrName>
                                        </p:attrNameLst>
                                      </p:cBhvr>
                                      <p:to>
                                        <p:strVal val="hidden"/>
                                      </p:to>
                                    </p:set>
                                  </p:childTnLst>
                                </p:cTn>
                              </p:par>
                              <p:par>
                                <p:cTn id="85" presetID="1" presetClass="entr" presetSubtype="0" fill="hold" nodeType="withEffect">
                                  <p:stCondLst>
                                    <p:cond delay="0"/>
                                  </p:stCondLst>
                                  <p:childTnLst>
                                    <p:set>
                                      <p:cBhvr>
                                        <p:cTn id="8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178783" y="1628800"/>
            <a:ext cx="4353657" cy="4699000"/>
            <a:chOff x="2687" y="922"/>
            <a:chExt cx="2971" cy="2960"/>
          </a:xfrm>
        </p:grpSpPr>
        <p:sp>
          <p:nvSpPr>
            <p:cNvPr id="55318" name="Oval 3"/>
            <p:cNvSpPr>
              <a:spLocks noChangeArrowheads="1"/>
            </p:cNvSpPr>
            <p:nvPr/>
          </p:nvSpPr>
          <p:spPr bwMode="auto">
            <a:xfrm>
              <a:off x="3755" y="1444"/>
              <a:ext cx="1390" cy="842"/>
            </a:xfrm>
            <a:prstGeom prst="ellipse">
              <a:avLst/>
            </a:prstGeom>
            <a:noFill/>
            <a:ln w="19050">
              <a:solidFill>
                <a:schemeClr val="bg2"/>
              </a:solidFill>
              <a:round/>
              <a:headEnd/>
              <a:tailEnd/>
            </a:ln>
          </p:spPr>
          <p:txBody>
            <a:bodyPr wrap="none" anchor="ctr">
              <a:prstTxWarp prst="textNoShape">
                <a:avLst/>
              </a:prstTxWarp>
            </a:bodyPr>
            <a:lstStyle/>
            <a:p>
              <a:endParaRPr lang="en-US"/>
            </a:p>
          </p:txBody>
        </p:sp>
        <p:sp>
          <p:nvSpPr>
            <p:cNvPr id="55319" name="Line 4"/>
            <p:cNvSpPr>
              <a:spLocks noChangeShapeType="1"/>
            </p:cNvSpPr>
            <p:nvPr/>
          </p:nvSpPr>
          <p:spPr bwMode="auto">
            <a:xfrm>
              <a:off x="3584" y="1865"/>
              <a:ext cx="1897" cy="0"/>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20" name="Line 5"/>
            <p:cNvSpPr>
              <a:spLocks noChangeShapeType="1"/>
            </p:cNvSpPr>
            <p:nvPr/>
          </p:nvSpPr>
          <p:spPr bwMode="auto">
            <a:xfrm flipH="1" flipV="1">
              <a:off x="4450" y="1038"/>
              <a:ext cx="0" cy="1643"/>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21" name="Rectangle 6"/>
            <p:cNvSpPr>
              <a:spLocks noChangeArrowheads="1"/>
            </p:cNvSpPr>
            <p:nvPr/>
          </p:nvSpPr>
          <p:spPr bwMode="auto">
            <a:xfrm>
              <a:off x="3562" y="922"/>
              <a:ext cx="781" cy="233"/>
            </a:xfrm>
            <a:prstGeom prst="rect">
              <a:avLst/>
            </a:prstGeom>
            <a:noFill/>
            <a:ln w="9525">
              <a:noFill/>
              <a:miter lim="800000"/>
              <a:headEnd/>
              <a:tailEnd/>
            </a:ln>
          </p:spPr>
          <p:txBody>
            <a:bodyPr wrap="square">
              <a:prstTxWarp prst="textNoShape">
                <a:avLst/>
              </a:prstTxWarp>
              <a:spAutoFit/>
            </a:bodyPr>
            <a:lstStyle/>
            <a:p>
              <a:r>
                <a:rPr lang="en-US" sz="1800" dirty="0">
                  <a:latin typeface="Symbol" pitchFamily="-110" charset="2"/>
                </a:rPr>
                <a:t>D</a:t>
              </a:r>
              <a:r>
                <a:rPr lang="en-US" sz="1800" i="1" dirty="0">
                  <a:latin typeface="Symbol" pitchFamily="-110" charset="2"/>
                </a:rPr>
                <a:t>E</a:t>
              </a:r>
              <a:r>
                <a:rPr lang="en-US" sz="1800" dirty="0">
                  <a:latin typeface="Symbol" pitchFamily="-110" charset="2"/>
                </a:rPr>
                <a:t>, </a:t>
              </a:r>
              <a:r>
                <a:rPr lang="en-US" sz="1600" dirty="0" err="1">
                  <a:latin typeface="Symbol" pitchFamily="-110" charset="2"/>
                </a:rPr>
                <a:t>D</a:t>
              </a:r>
              <a:r>
                <a:rPr lang="en-US" sz="1600" i="1" dirty="0" err="1">
                  <a:latin typeface="Comic Sans MS" pitchFamily="-110" charset="0"/>
                </a:rPr>
                <a:t>p</a:t>
              </a:r>
              <a:r>
                <a:rPr lang="en-US" sz="1600" dirty="0">
                  <a:latin typeface="Comic Sans MS" pitchFamily="-110" charset="0"/>
                </a:rPr>
                <a:t>/</a:t>
              </a:r>
              <a:r>
                <a:rPr lang="en-US" sz="1600" i="1" dirty="0">
                  <a:latin typeface="Comic Sans MS" pitchFamily="-110" charset="0"/>
                </a:rPr>
                <a:t>p</a:t>
              </a:r>
              <a:endParaRPr sz="1600" i="1" noProof="1">
                <a:latin typeface="Comic Sans MS" pitchFamily="-110" charset="0"/>
              </a:endParaRPr>
            </a:p>
          </p:txBody>
        </p:sp>
        <p:sp>
          <p:nvSpPr>
            <p:cNvPr id="55322" name="Rectangle 7"/>
            <p:cNvSpPr>
              <a:spLocks noChangeArrowheads="1"/>
            </p:cNvSpPr>
            <p:nvPr/>
          </p:nvSpPr>
          <p:spPr bwMode="auto">
            <a:xfrm>
              <a:off x="5385" y="1943"/>
              <a:ext cx="208" cy="233"/>
            </a:xfrm>
            <a:prstGeom prst="rect">
              <a:avLst/>
            </a:prstGeom>
            <a:noFill/>
            <a:ln w="9525">
              <a:noFill/>
              <a:miter lim="800000"/>
              <a:headEnd/>
              <a:tailEnd/>
            </a:ln>
          </p:spPr>
          <p:txBody>
            <a:bodyPr wrap="none">
              <a:prstTxWarp prst="textNoShape">
                <a:avLst/>
              </a:prstTxWarp>
              <a:spAutoFit/>
            </a:bodyPr>
            <a:lstStyle/>
            <a:p>
              <a:r>
                <a:rPr lang="en-US" sz="1800" i="1" dirty="0">
                  <a:latin typeface="Symbol" pitchFamily="-110" charset="2"/>
                </a:rPr>
                <a:t>f</a:t>
              </a:r>
              <a:endParaRPr sz="1800" i="1" noProof="1">
                <a:latin typeface="Symbol" pitchFamily="-110" charset="2"/>
              </a:endParaRPr>
            </a:p>
          </p:txBody>
        </p:sp>
        <p:sp>
          <p:nvSpPr>
            <p:cNvPr id="55323" name="Oval 8"/>
            <p:cNvSpPr>
              <a:spLocks noChangeArrowheads="1"/>
            </p:cNvSpPr>
            <p:nvPr/>
          </p:nvSpPr>
          <p:spPr bwMode="auto">
            <a:xfrm>
              <a:off x="4300" y="1669"/>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4" name="Oval 9"/>
            <p:cNvSpPr>
              <a:spLocks noChangeArrowheads="1"/>
            </p:cNvSpPr>
            <p:nvPr/>
          </p:nvSpPr>
          <p:spPr bwMode="auto">
            <a:xfrm>
              <a:off x="4503" y="179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5" name="Oval 10"/>
            <p:cNvSpPr>
              <a:spLocks noChangeArrowheads="1"/>
            </p:cNvSpPr>
            <p:nvPr/>
          </p:nvSpPr>
          <p:spPr bwMode="auto">
            <a:xfrm>
              <a:off x="4546" y="16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6" name="Oval 11"/>
            <p:cNvSpPr>
              <a:spLocks noChangeArrowheads="1"/>
            </p:cNvSpPr>
            <p:nvPr/>
          </p:nvSpPr>
          <p:spPr bwMode="auto">
            <a:xfrm>
              <a:off x="4642" y="175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7" name="Oval 12"/>
            <p:cNvSpPr>
              <a:spLocks noChangeArrowheads="1"/>
            </p:cNvSpPr>
            <p:nvPr/>
          </p:nvSpPr>
          <p:spPr bwMode="auto">
            <a:xfrm>
              <a:off x="4503" y="193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8" name="Oval 13"/>
            <p:cNvSpPr>
              <a:spLocks noChangeArrowheads="1"/>
            </p:cNvSpPr>
            <p:nvPr/>
          </p:nvSpPr>
          <p:spPr bwMode="auto">
            <a:xfrm>
              <a:off x="4632" y="2056"/>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29" name="Oval 14"/>
            <p:cNvSpPr>
              <a:spLocks noChangeArrowheads="1"/>
            </p:cNvSpPr>
            <p:nvPr/>
          </p:nvSpPr>
          <p:spPr bwMode="auto">
            <a:xfrm>
              <a:off x="4343" y="183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0" name="Oval 15"/>
            <p:cNvSpPr>
              <a:spLocks noChangeArrowheads="1"/>
            </p:cNvSpPr>
            <p:nvPr/>
          </p:nvSpPr>
          <p:spPr bwMode="auto">
            <a:xfrm>
              <a:off x="4675" y="1626"/>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1" name="Oval 16"/>
            <p:cNvSpPr>
              <a:spLocks noChangeArrowheads="1"/>
            </p:cNvSpPr>
            <p:nvPr/>
          </p:nvSpPr>
          <p:spPr bwMode="auto">
            <a:xfrm>
              <a:off x="4599" y="1839"/>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2" name="Oval 17"/>
            <p:cNvSpPr>
              <a:spLocks noChangeArrowheads="1"/>
            </p:cNvSpPr>
            <p:nvPr/>
          </p:nvSpPr>
          <p:spPr bwMode="auto">
            <a:xfrm>
              <a:off x="4343" y="197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3" name="Oval 18"/>
            <p:cNvSpPr>
              <a:spLocks noChangeArrowheads="1"/>
            </p:cNvSpPr>
            <p:nvPr/>
          </p:nvSpPr>
          <p:spPr bwMode="auto">
            <a:xfrm>
              <a:off x="4214" y="175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4" name="Oval 19"/>
            <p:cNvSpPr>
              <a:spLocks noChangeArrowheads="1"/>
            </p:cNvSpPr>
            <p:nvPr/>
          </p:nvSpPr>
          <p:spPr bwMode="auto">
            <a:xfrm>
              <a:off x="4214" y="192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5" name="Oval 20"/>
            <p:cNvSpPr>
              <a:spLocks noChangeArrowheads="1"/>
            </p:cNvSpPr>
            <p:nvPr/>
          </p:nvSpPr>
          <p:spPr bwMode="auto">
            <a:xfrm>
              <a:off x="4675" y="193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6" name="Oval 21"/>
            <p:cNvSpPr>
              <a:spLocks noChangeArrowheads="1"/>
            </p:cNvSpPr>
            <p:nvPr/>
          </p:nvSpPr>
          <p:spPr bwMode="auto">
            <a:xfrm>
              <a:off x="4503" y="207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7" name="Oval 22"/>
            <p:cNvSpPr>
              <a:spLocks noChangeArrowheads="1"/>
            </p:cNvSpPr>
            <p:nvPr/>
          </p:nvSpPr>
          <p:spPr bwMode="auto">
            <a:xfrm>
              <a:off x="4128" y="1837"/>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8" name="Oval 23"/>
            <p:cNvSpPr>
              <a:spLocks noChangeArrowheads="1"/>
            </p:cNvSpPr>
            <p:nvPr/>
          </p:nvSpPr>
          <p:spPr bwMode="auto">
            <a:xfrm>
              <a:off x="4128" y="209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39" name="Oval 24"/>
            <p:cNvSpPr>
              <a:spLocks noChangeArrowheads="1"/>
            </p:cNvSpPr>
            <p:nvPr/>
          </p:nvSpPr>
          <p:spPr bwMode="auto">
            <a:xfrm>
              <a:off x="4042" y="16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0" name="Oval 25"/>
            <p:cNvSpPr>
              <a:spLocks noChangeArrowheads="1"/>
            </p:cNvSpPr>
            <p:nvPr/>
          </p:nvSpPr>
          <p:spPr bwMode="auto">
            <a:xfrm>
              <a:off x="3935" y="183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1" name="Oval 26"/>
            <p:cNvSpPr>
              <a:spLocks noChangeArrowheads="1"/>
            </p:cNvSpPr>
            <p:nvPr/>
          </p:nvSpPr>
          <p:spPr bwMode="auto">
            <a:xfrm>
              <a:off x="4874" y="179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2" name="Oval 27"/>
            <p:cNvSpPr>
              <a:spLocks noChangeArrowheads="1"/>
            </p:cNvSpPr>
            <p:nvPr/>
          </p:nvSpPr>
          <p:spPr bwMode="auto">
            <a:xfrm>
              <a:off x="4353" y="157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3" name="Oval 28"/>
            <p:cNvSpPr>
              <a:spLocks noChangeArrowheads="1"/>
            </p:cNvSpPr>
            <p:nvPr/>
          </p:nvSpPr>
          <p:spPr bwMode="auto">
            <a:xfrm>
              <a:off x="4556" y="153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4" name="Oval 29"/>
            <p:cNvSpPr>
              <a:spLocks noChangeArrowheads="1"/>
            </p:cNvSpPr>
            <p:nvPr/>
          </p:nvSpPr>
          <p:spPr bwMode="auto">
            <a:xfrm>
              <a:off x="4171" y="158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5" name="Oval 30"/>
            <p:cNvSpPr>
              <a:spLocks noChangeArrowheads="1"/>
            </p:cNvSpPr>
            <p:nvPr/>
          </p:nvSpPr>
          <p:spPr bwMode="auto">
            <a:xfrm>
              <a:off x="4310" y="21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6" name="Oval 31"/>
            <p:cNvSpPr>
              <a:spLocks noChangeArrowheads="1"/>
            </p:cNvSpPr>
            <p:nvPr/>
          </p:nvSpPr>
          <p:spPr bwMode="auto">
            <a:xfrm>
              <a:off x="3851" y="1701"/>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7" name="Oval 32"/>
            <p:cNvSpPr>
              <a:spLocks noChangeArrowheads="1"/>
            </p:cNvSpPr>
            <p:nvPr/>
          </p:nvSpPr>
          <p:spPr bwMode="auto">
            <a:xfrm>
              <a:off x="3851" y="200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8" name="Oval 33"/>
            <p:cNvSpPr>
              <a:spLocks noChangeArrowheads="1"/>
            </p:cNvSpPr>
            <p:nvPr/>
          </p:nvSpPr>
          <p:spPr bwMode="auto">
            <a:xfrm>
              <a:off x="4874" y="158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49" name="Oval 34"/>
            <p:cNvSpPr>
              <a:spLocks noChangeArrowheads="1"/>
            </p:cNvSpPr>
            <p:nvPr/>
          </p:nvSpPr>
          <p:spPr bwMode="auto">
            <a:xfrm>
              <a:off x="5003" y="193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0" name="Oval 35"/>
            <p:cNvSpPr>
              <a:spLocks noChangeArrowheads="1"/>
            </p:cNvSpPr>
            <p:nvPr/>
          </p:nvSpPr>
          <p:spPr bwMode="auto">
            <a:xfrm>
              <a:off x="4503" y="218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1" name="Oval 36"/>
            <p:cNvSpPr>
              <a:spLocks noChangeArrowheads="1"/>
            </p:cNvSpPr>
            <p:nvPr/>
          </p:nvSpPr>
          <p:spPr bwMode="auto">
            <a:xfrm>
              <a:off x="4874" y="2031"/>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2" name="Oval 37"/>
            <p:cNvSpPr>
              <a:spLocks noChangeArrowheads="1"/>
            </p:cNvSpPr>
            <p:nvPr/>
          </p:nvSpPr>
          <p:spPr bwMode="auto">
            <a:xfrm>
              <a:off x="4374" y="1743"/>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3" name="Oval 38"/>
            <p:cNvSpPr>
              <a:spLocks noChangeArrowheads="1"/>
            </p:cNvSpPr>
            <p:nvPr/>
          </p:nvSpPr>
          <p:spPr bwMode="auto">
            <a:xfrm>
              <a:off x="3755" y="1839"/>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4" name="Oval 39"/>
            <p:cNvSpPr>
              <a:spLocks noChangeArrowheads="1"/>
            </p:cNvSpPr>
            <p:nvPr/>
          </p:nvSpPr>
          <p:spPr bwMode="auto">
            <a:xfrm>
              <a:off x="4960" y="1701"/>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5" name="Oval 40"/>
            <p:cNvSpPr>
              <a:spLocks noChangeArrowheads="1"/>
            </p:cNvSpPr>
            <p:nvPr/>
          </p:nvSpPr>
          <p:spPr bwMode="auto">
            <a:xfrm>
              <a:off x="4021" y="203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6" name="Oval 41"/>
            <p:cNvSpPr>
              <a:spLocks noChangeArrowheads="1"/>
            </p:cNvSpPr>
            <p:nvPr/>
          </p:nvSpPr>
          <p:spPr bwMode="auto">
            <a:xfrm>
              <a:off x="4728" y="2116"/>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7" name="Oval 42"/>
            <p:cNvSpPr>
              <a:spLocks noChangeArrowheads="1"/>
            </p:cNvSpPr>
            <p:nvPr/>
          </p:nvSpPr>
          <p:spPr bwMode="auto">
            <a:xfrm>
              <a:off x="4247" y="1444"/>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8" name="Oval 43"/>
            <p:cNvSpPr>
              <a:spLocks noChangeArrowheads="1"/>
            </p:cNvSpPr>
            <p:nvPr/>
          </p:nvSpPr>
          <p:spPr bwMode="auto">
            <a:xfrm>
              <a:off x="4728" y="148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59" name="Oval 44"/>
            <p:cNvSpPr>
              <a:spLocks noChangeArrowheads="1"/>
            </p:cNvSpPr>
            <p:nvPr/>
          </p:nvSpPr>
          <p:spPr bwMode="auto">
            <a:xfrm>
              <a:off x="4788" y="191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0" name="Oval 45"/>
            <p:cNvSpPr>
              <a:spLocks noChangeArrowheads="1"/>
            </p:cNvSpPr>
            <p:nvPr/>
          </p:nvSpPr>
          <p:spPr bwMode="auto">
            <a:xfrm>
              <a:off x="4745" y="178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1" name="Oval 46"/>
            <p:cNvSpPr>
              <a:spLocks noChangeArrowheads="1"/>
            </p:cNvSpPr>
            <p:nvPr/>
          </p:nvSpPr>
          <p:spPr bwMode="auto">
            <a:xfrm>
              <a:off x="4439" y="1658"/>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2" name="Oval 47"/>
            <p:cNvSpPr>
              <a:spLocks noChangeArrowheads="1"/>
            </p:cNvSpPr>
            <p:nvPr/>
          </p:nvSpPr>
          <p:spPr bwMode="auto">
            <a:xfrm>
              <a:off x="4247" y="2030"/>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63" name="Line 48"/>
            <p:cNvSpPr>
              <a:spLocks noChangeShapeType="1"/>
            </p:cNvSpPr>
            <p:nvPr/>
          </p:nvSpPr>
          <p:spPr bwMode="auto">
            <a:xfrm flipV="1">
              <a:off x="3584" y="2243"/>
              <a:ext cx="437" cy="598"/>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55364" name="Rectangle 49"/>
            <p:cNvSpPr>
              <a:spLocks noChangeArrowheads="1"/>
            </p:cNvSpPr>
            <p:nvPr/>
          </p:nvSpPr>
          <p:spPr bwMode="auto">
            <a:xfrm>
              <a:off x="2687" y="2928"/>
              <a:ext cx="2792" cy="366"/>
            </a:xfrm>
            <a:prstGeom prst="rect">
              <a:avLst/>
            </a:prstGeom>
            <a:noFill/>
            <a:ln w="9525">
              <a:noFill/>
              <a:miter lim="800000"/>
              <a:headEnd/>
              <a:tailEnd/>
            </a:ln>
          </p:spPr>
          <p:txBody>
            <a:bodyPr wrap="square">
              <a:prstTxWarp prst="textNoShape">
                <a:avLst/>
              </a:prstTxWarp>
              <a:spAutoFit/>
            </a:bodyPr>
            <a:lstStyle/>
            <a:p>
              <a:pPr>
                <a:tabLst>
                  <a:tab pos="1139825" algn="l"/>
                </a:tabLst>
              </a:pPr>
              <a:r>
                <a:rPr lang="en-US" sz="1600" dirty="0">
                  <a:latin typeface="Comic Sans MS" pitchFamily="-110" charset="0"/>
                </a:rPr>
                <a:t>Emittance: 	phase space area including 	all the particles </a:t>
              </a:r>
              <a:endParaRPr sz="1600" noProof="1">
                <a:latin typeface="Comic Sans MS" pitchFamily="-110" charset="0"/>
              </a:endParaRPr>
            </a:p>
          </p:txBody>
        </p:sp>
        <p:sp>
          <p:nvSpPr>
            <p:cNvPr id="55365" name="Rectangle 50"/>
            <p:cNvSpPr>
              <a:spLocks noChangeArrowheads="1"/>
            </p:cNvSpPr>
            <p:nvPr/>
          </p:nvSpPr>
          <p:spPr bwMode="auto">
            <a:xfrm>
              <a:off x="2710" y="3417"/>
              <a:ext cx="2948" cy="465"/>
            </a:xfrm>
            <a:prstGeom prst="rect">
              <a:avLst/>
            </a:prstGeom>
            <a:noFill/>
            <a:ln w="9525">
              <a:noFill/>
              <a:miter lim="800000"/>
              <a:headEnd/>
              <a:tailEnd/>
            </a:ln>
          </p:spPr>
          <p:txBody>
            <a:bodyPr wrap="square">
              <a:prstTxWarp prst="textNoShape">
                <a:avLst/>
              </a:prstTxWarp>
              <a:spAutoFit/>
            </a:bodyPr>
            <a:lstStyle/>
            <a:p>
              <a:pPr>
                <a:tabLst>
                  <a:tab pos="1139825" algn="l"/>
                </a:tabLst>
              </a:pPr>
              <a:r>
                <a:rPr lang="en-US" sz="1400" dirty="0">
                  <a:latin typeface="Comic Sans MS" pitchFamily="-110" charset="0"/>
                </a:rPr>
                <a:t>NB: if the emittance contour correspond to a possible orbit in phase space, its shape does not change with time (matched beam) </a:t>
              </a:r>
              <a:endParaRPr sz="1400" noProof="1">
                <a:latin typeface="Comic Sans MS" pitchFamily="-110" charset="0"/>
              </a:endParaRPr>
            </a:p>
          </p:txBody>
        </p:sp>
      </p:grpSp>
      <p:grpSp>
        <p:nvGrpSpPr>
          <p:cNvPr id="55301" name="Group 53"/>
          <p:cNvGrpSpPr>
            <a:grpSpLocks/>
          </p:cNvGrpSpPr>
          <p:nvPr/>
        </p:nvGrpSpPr>
        <p:grpSpPr bwMode="auto">
          <a:xfrm>
            <a:off x="563678" y="1628801"/>
            <a:ext cx="3559419" cy="3840164"/>
            <a:chOff x="220" y="922"/>
            <a:chExt cx="2429" cy="2419"/>
          </a:xfrm>
        </p:grpSpPr>
        <p:sp>
          <p:nvSpPr>
            <p:cNvPr id="55302" name="Line 54"/>
            <p:cNvSpPr>
              <a:spLocks noChangeShapeType="1"/>
            </p:cNvSpPr>
            <p:nvPr/>
          </p:nvSpPr>
          <p:spPr bwMode="auto">
            <a:xfrm>
              <a:off x="491" y="1865"/>
              <a:ext cx="1897" cy="0"/>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03" name="Line 55"/>
            <p:cNvSpPr>
              <a:spLocks noChangeShapeType="1"/>
            </p:cNvSpPr>
            <p:nvPr/>
          </p:nvSpPr>
          <p:spPr bwMode="auto">
            <a:xfrm flipH="1" flipV="1">
              <a:off x="1357" y="1038"/>
              <a:ext cx="0" cy="1643"/>
            </a:xfrm>
            <a:prstGeom prst="line">
              <a:avLst/>
            </a:prstGeom>
            <a:noFill/>
            <a:ln w="28575">
              <a:solidFill>
                <a:schemeClr val="tx1"/>
              </a:solidFill>
              <a:round/>
              <a:headEnd/>
              <a:tailEnd type="stealth" w="med" len="med"/>
            </a:ln>
          </p:spPr>
          <p:txBody>
            <a:bodyPr>
              <a:prstTxWarp prst="textNoShape">
                <a:avLst/>
              </a:prstTxWarp>
            </a:bodyPr>
            <a:lstStyle/>
            <a:p>
              <a:endParaRPr lang="en-US"/>
            </a:p>
          </p:txBody>
        </p:sp>
        <p:sp>
          <p:nvSpPr>
            <p:cNvPr id="55304" name="Rectangle 56"/>
            <p:cNvSpPr>
              <a:spLocks noChangeArrowheads="1"/>
            </p:cNvSpPr>
            <p:nvPr/>
          </p:nvSpPr>
          <p:spPr bwMode="auto">
            <a:xfrm>
              <a:off x="607" y="922"/>
              <a:ext cx="744" cy="233"/>
            </a:xfrm>
            <a:prstGeom prst="rect">
              <a:avLst/>
            </a:prstGeom>
            <a:noFill/>
            <a:ln w="9525">
              <a:noFill/>
              <a:miter lim="800000"/>
              <a:headEnd/>
              <a:tailEnd/>
            </a:ln>
          </p:spPr>
          <p:txBody>
            <a:bodyPr wrap="none">
              <a:prstTxWarp prst="textNoShape">
                <a:avLst/>
              </a:prstTxWarp>
              <a:spAutoFit/>
            </a:bodyPr>
            <a:lstStyle/>
            <a:p>
              <a:r>
                <a:rPr lang="en-US" sz="1800" dirty="0">
                  <a:latin typeface="Symbol" pitchFamily="-110" charset="2"/>
                </a:rPr>
                <a:t>D</a:t>
              </a:r>
              <a:r>
                <a:rPr lang="en-US" sz="1800" i="1" dirty="0">
                  <a:latin typeface="Symbol" pitchFamily="-110" charset="2"/>
                </a:rPr>
                <a:t>E</a:t>
              </a:r>
              <a:r>
                <a:rPr lang="en-US" sz="1800" dirty="0">
                  <a:latin typeface="Symbol" pitchFamily="-110" charset="2"/>
                </a:rPr>
                <a:t>, </a:t>
              </a:r>
              <a:r>
                <a:rPr lang="en-US" sz="1600" dirty="0" err="1">
                  <a:latin typeface="Symbol" pitchFamily="-110" charset="2"/>
                </a:rPr>
                <a:t>D</a:t>
              </a:r>
              <a:r>
                <a:rPr lang="en-US" sz="1600" i="1" dirty="0" err="1">
                  <a:latin typeface="Comic Sans MS" pitchFamily="-110" charset="0"/>
                </a:rPr>
                <a:t>p</a:t>
              </a:r>
              <a:r>
                <a:rPr lang="en-US" sz="1600" dirty="0">
                  <a:latin typeface="Comic Sans MS" pitchFamily="-110" charset="0"/>
                </a:rPr>
                <a:t>/</a:t>
              </a:r>
              <a:r>
                <a:rPr lang="en-US" sz="1600" i="1" dirty="0">
                  <a:latin typeface="Comic Sans MS" pitchFamily="-110" charset="0"/>
                </a:rPr>
                <a:t>p</a:t>
              </a:r>
              <a:endParaRPr sz="1600" i="1" noProof="1">
                <a:latin typeface="Comic Sans MS" pitchFamily="-110" charset="0"/>
              </a:endParaRPr>
            </a:p>
          </p:txBody>
        </p:sp>
        <p:sp>
          <p:nvSpPr>
            <p:cNvPr id="55305" name="Rectangle 57"/>
            <p:cNvSpPr>
              <a:spLocks noChangeArrowheads="1"/>
            </p:cNvSpPr>
            <p:nvPr/>
          </p:nvSpPr>
          <p:spPr bwMode="auto">
            <a:xfrm>
              <a:off x="2292" y="1943"/>
              <a:ext cx="208" cy="233"/>
            </a:xfrm>
            <a:prstGeom prst="rect">
              <a:avLst/>
            </a:prstGeom>
            <a:noFill/>
            <a:ln w="9525">
              <a:noFill/>
              <a:miter lim="800000"/>
              <a:headEnd/>
              <a:tailEnd/>
            </a:ln>
          </p:spPr>
          <p:txBody>
            <a:bodyPr wrap="none">
              <a:prstTxWarp prst="textNoShape">
                <a:avLst/>
              </a:prstTxWarp>
              <a:spAutoFit/>
            </a:bodyPr>
            <a:lstStyle/>
            <a:p>
              <a:r>
                <a:rPr lang="en-US" sz="1800" i="1" dirty="0">
                  <a:latin typeface="Symbol" pitchFamily="-110" charset="2"/>
                </a:rPr>
                <a:t>f</a:t>
              </a:r>
              <a:endParaRPr sz="1800" i="1" noProof="1">
                <a:latin typeface="Symbol" pitchFamily="-110" charset="2"/>
              </a:endParaRPr>
            </a:p>
          </p:txBody>
        </p:sp>
        <p:sp>
          <p:nvSpPr>
            <p:cNvPr id="55306" name="Line 58"/>
            <p:cNvSpPr>
              <a:spLocks noChangeShapeType="1"/>
            </p:cNvSpPr>
            <p:nvPr/>
          </p:nvSpPr>
          <p:spPr bwMode="auto">
            <a:xfrm flipV="1">
              <a:off x="1613" y="1212"/>
              <a:ext cx="0" cy="376"/>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07" name="Line 59"/>
            <p:cNvSpPr>
              <a:spLocks noChangeShapeType="1"/>
            </p:cNvSpPr>
            <p:nvPr/>
          </p:nvSpPr>
          <p:spPr bwMode="auto">
            <a:xfrm>
              <a:off x="1613" y="1588"/>
              <a:ext cx="0" cy="415"/>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08" name="Line 60"/>
            <p:cNvSpPr>
              <a:spLocks noChangeShapeType="1"/>
            </p:cNvSpPr>
            <p:nvPr/>
          </p:nvSpPr>
          <p:spPr bwMode="auto">
            <a:xfrm>
              <a:off x="1612" y="1588"/>
              <a:ext cx="397"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09" name="Line 61"/>
            <p:cNvSpPr>
              <a:spLocks noChangeShapeType="1"/>
            </p:cNvSpPr>
            <p:nvPr/>
          </p:nvSpPr>
          <p:spPr bwMode="auto">
            <a:xfrm flipH="1">
              <a:off x="1197" y="1588"/>
              <a:ext cx="415" cy="0"/>
            </a:xfrm>
            <a:prstGeom prst="line">
              <a:avLst/>
            </a:prstGeom>
            <a:noFill/>
            <a:ln w="19050">
              <a:solidFill>
                <a:schemeClr val="bg2"/>
              </a:solidFill>
              <a:prstDash val="dash"/>
              <a:round/>
              <a:headEnd/>
              <a:tailEnd type="triangle" w="med" len="med"/>
            </a:ln>
          </p:spPr>
          <p:txBody>
            <a:bodyPr>
              <a:prstTxWarp prst="textNoShape">
                <a:avLst/>
              </a:prstTxWarp>
            </a:bodyPr>
            <a:lstStyle/>
            <a:p>
              <a:endParaRPr lang="en-US"/>
            </a:p>
          </p:txBody>
        </p:sp>
        <p:sp>
          <p:nvSpPr>
            <p:cNvPr id="55310" name="Oval 62"/>
            <p:cNvSpPr>
              <a:spLocks noChangeArrowheads="1"/>
            </p:cNvSpPr>
            <p:nvPr/>
          </p:nvSpPr>
          <p:spPr bwMode="auto">
            <a:xfrm>
              <a:off x="1570" y="1545"/>
              <a:ext cx="86" cy="85"/>
            </a:xfrm>
            <a:prstGeom prst="ellipse">
              <a:avLst/>
            </a:prstGeom>
            <a:gradFill rotWithShape="0">
              <a:gsLst>
                <a:gs pos="0">
                  <a:srgbClr val="FF1313"/>
                </a:gs>
                <a:gs pos="100000">
                  <a:srgbClr val="000000"/>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55311" name="Rectangle 63"/>
            <p:cNvSpPr>
              <a:spLocks noChangeArrowheads="1"/>
            </p:cNvSpPr>
            <p:nvPr/>
          </p:nvSpPr>
          <p:spPr bwMode="auto">
            <a:xfrm>
              <a:off x="1457" y="1020"/>
              <a:ext cx="825"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acceleration</a:t>
              </a:r>
              <a:endParaRPr sz="1400" noProof="1">
                <a:latin typeface="Comic Sans MS" pitchFamily="-110" charset="0"/>
              </a:endParaRPr>
            </a:p>
          </p:txBody>
        </p:sp>
        <p:sp>
          <p:nvSpPr>
            <p:cNvPr id="55312" name="Rectangle 64"/>
            <p:cNvSpPr>
              <a:spLocks noChangeArrowheads="1"/>
            </p:cNvSpPr>
            <p:nvPr/>
          </p:nvSpPr>
          <p:spPr bwMode="auto">
            <a:xfrm>
              <a:off x="1445" y="1997"/>
              <a:ext cx="838"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deceleration</a:t>
              </a:r>
              <a:endParaRPr sz="1400" noProof="1">
                <a:latin typeface="Comic Sans MS" pitchFamily="-110" charset="0"/>
              </a:endParaRPr>
            </a:p>
          </p:txBody>
        </p:sp>
        <p:sp>
          <p:nvSpPr>
            <p:cNvPr id="55313" name="Rectangle 65"/>
            <p:cNvSpPr>
              <a:spLocks noChangeArrowheads="1"/>
            </p:cNvSpPr>
            <p:nvPr/>
          </p:nvSpPr>
          <p:spPr bwMode="auto">
            <a:xfrm>
              <a:off x="1980" y="1385"/>
              <a:ext cx="669" cy="330"/>
            </a:xfrm>
            <a:prstGeom prst="rect">
              <a:avLst/>
            </a:prstGeom>
            <a:noFill/>
            <a:ln w="9525">
              <a:noFill/>
              <a:miter lim="800000"/>
              <a:headEnd/>
              <a:tailEnd/>
            </a:ln>
          </p:spPr>
          <p:txBody>
            <a:bodyPr wrap="none">
              <a:prstTxWarp prst="textNoShape">
                <a:avLst/>
              </a:prstTxWarp>
              <a:spAutoFit/>
            </a:bodyPr>
            <a:lstStyle/>
            <a:p>
              <a:pPr algn="ctr"/>
              <a:r>
                <a:rPr lang="en-US" sz="1400">
                  <a:latin typeface="Comic Sans MS" pitchFamily="-110" charset="0"/>
                </a:rPr>
                <a:t>move </a:t>
              </a:r>
            </a:p>
            <a:p>
              <a:pPr algn="ctr"/>
              <a:r>
                <a:rPr lang="en-US" sz="1400">
                  <a:latin typeface="Comic Sans MS" pitchFamily="-110" charset="0"/>
                </a:rPr>
                <a:t>backward</a:t>
              </a:r>
              <a:endParaRPr sz="1400" noProof="1">
                <a:latin typeface="Comic Sans MS" pitchFamily="-110" charset="0"/>
              </a:endParaRPr>
            </a:p>
          </p:txBody>
        </p:sp>
        <p:sp>
          <p:nvSpPr>
            <p:cNvPr id="55314" name="Rectangle 66"/>
            <p:cNvSpPr>
              <a:spLocks noChangeArrowheads="1"/>
            </p:cNvSpPr>
            <p:nvPr/>
          </p:nvSpPr>
          <p:spPr bwMode="auto">
            <a:xfrm>
              <a:off x="613" y="1367"/>
              <a:ext cx="590" cy="330"/>
            </a:xfrm>
            <a:prstGeom prst="rect">
              <a:avLst/>
            </a:prstGeom>
            <a:noFill/>
            <a:ln w="9525">
              <a:noFill/>
              <a:miter lim="800000"/>
              <a:headEnd/>
              <a:tailEnd/>
            </a:ln>
          </p:spPr>
          <p:txBody>
            <a:bodyPr wrap="none">
              <a:prstTxWarp prst="textNoShape">
                <a:avLst/>
              </a:prstTxWarp>
              <a:spAutoFit/>
            </a:bodyPr>
            <a:lstStyle/>
            <a:p>
              <a:pPr algn="ctr"/>
              <a:r>
                <a:rPr lang="en-US" sz="1400" dirty="0">
                  <a:latin typeface="Comic Sans MS" pitchFamily="-110" charset="0"/>
                </a:rPr>
                <a:t>move </a:t>
              </a:r>
            </a:p>
            <a:p>
              <a:pPr algn="ctr"/>
              <a:r>
                <a:rPr lang="en-US" sz="1400" dirty="0">
                  <a:latin typeface="Comic Sans MS" pitchFamily="-110" charset="0"/>
                </a:rPr>
                <a:t>forward</a:t>
              </a:r>
              <a:endParaRPr sz="1400" noProof="1">
                <a:latin typeface="Comic Sans MS" pitchFamily="-110" charset="0"/>
              </a:endParaRPr>
            </a:p>
          </p:txBody>
        </p:sp>
        <p:sp>
          <p:nvSpPr>
            <p:cNvPr id="55315" name="Rectangle 67"/>
            <p:cNvSpPr>
              <a:spLocks noChangeArrowheads="1"/>
            </p:cNvSpPr>
            <p:nvPr/>
          </p:nvSpPr>
          <p:spPr bwMode="auto">
            <a:xfrm>
              <a:off x="220" y="2774"/>
              <a:ext cx="2273" cy="567"/>
            </a:xfrm>
            <a:prstGeom prst="rect">
              <a:avLst/>
            </a:prstGeom>
            <a:noFill/>
            <a:ln w="9525">
              <a:noFill/>
              <a:miter lim="800000"/>
              <a:headEnd/>
              <a:tailEnd/>
            </a:ln>
          </p:spPr>
          <p:txBody>
            <a:bodyPr>
              <a:prstTxWarp prst="textNoShape">
                <a:avLst/>
              </a:prstTxWarp>
              <a:spAutoFit/>
            </a:bodyPr>
            <a:lstStyle/>
            <a:p>
              <a:pPr>
                <a:lnSpc>
                  <a:spcPct val="110000"/>
                </a:lnSpc>
              </a:pPr>
              <a:r>
                <a:rPr lang="en-US" sz="1600" dirty="0">
                  <a:latin typeface="Comic Sans MS" pitchFamily="-110" charset="0"/>
                </a:rPr>
                <a:t>The particle trajectory in the phase space (</a:t>
              </a:r>
              <a:r>
                <a:rPr lang="en-US" sz="1600" dirty="0" err="1">
                  <a:latin typeface="Symbol" pitchFamily="-110" charset="2"/>
                </a:rPr>
                <a:t>D</a:t>
              </a:r>
              <a:r>
                <a:rPr lang="en-US" sz="1600" i="1" dirty="0" err="1">
                  <a:latin typeface="Comic Sans MS" pitchFamily="-110" charset="0"/>
                </a:rPr>
                <a:t>p</a:t>
              </a:r>
              <a:r>
                <a:rPr lang="en-US" sz="1600" dirty="0">
                  <a:latin typeface="Comic Sans MS" pitchFamily="-110" charset="0"/>
                </a:rPr>
                <a:t>/</a:t>
              </a:r>
              <a:r>
                <a:rPr lang="en-US" sz="1600" i="1" dirty="0">
                  <a:latin typeface="Comic Sans MS" pitchFamily="-110" charset="0"/>
                </a:rPr>
                <a:t>p</a:t>
              </a:r>
              <a:r>
                <a:rPr lang="en-US" sz="1600" dirty="0">
                  <a:latin typeface="Comic Sans MS" pitchFamily="-110" charset="0"/>
                </a:rPr>
                <a:t>, </a:t>
              </a:r>
              <a:r>
                <a:rPr lang="en-US" sz="1600" dirty="0">
                  <a:latin typeface="Symbol" pitchFamily="-110" charset="2"/>
                </a:rPr>
                <a:t>f</a:t>
              </a:r>
              <a:r>
                <a:rPr lang="en-US" sz="1600" dirty="0">
                  <a:latin typeface="Comic Sans MS" pitchFamily="-110" charset="0"/>
                </a:rPr>
                <a:t>) describes its longitudinal motion.</a:t>
              </a:r>
            </a:p>
          </p:txBody>
        </p:sp>
        <p:sp>
          <p:nvSpPr>
            <p:cNvPr id="55316" name="Rectangle 68"/>
            <p:cNvSpPr>
              <a:spLocks noChangeArrowheads="1"/>
            </p:cNvSpPr>
            <p:nvPr/>
          </p:nvSpPr>
          <p:spPr bwMode="auto">
            <a:xfrm>
              <a:off x="407" y="2045"/>
              <a:ext cx="702" cy="194"/>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reference</a:t>
              </a:r>
              <a:endParaRPr sz="1400" noProof="1">
                <a:latin typeface="Comic Sans MS" pitchFamily="-110" charset="0"/>
              </a:endParaRPr>
            </a:p>
          </p:txBody>
        </p:sp>
        <p:sp>
          <p:nvSpPr>
            <p:cNvPr id="55317" name="Line 69"/>
            <p:cNvSpPr>
              <a:spLocks noChangeShapeType="1"/>
            </p:cNvSpPr>
            <p:nvPr/>
          </p:nvSpPr>
          <p:spPr bwMode="auto">
            <a:xfrm flipV="1">
              <a:off x="1024" y="1880"/>
              <a:ext cx="308" cy="191"/>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sp>
        <p:nvSpPr>
          <p:cNvPr id="70"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Longitudinal phase space</a:t>
            </a:r>
          </a:p>
          <a:p>
            <a:endParaRPr lang="fr-FR" dirty="0"/>
          </a:p>
        </p:txBody>
      </p:sp>
      <p:sp>
        <p:nvSpPr>
          <p:cNvPr id="69" name="Text Box 2051"/>
          <p:cNvSpPr txBox="1">
            <a:spLocks noChangeArrowheads="1"/>
          </p:cNvSpPr>
          <p:nvPr/>
        </p:nvSpPr>
        <p:spPr bwMode="auto">
          <a:xfrm>
            <a:off x="685800" y="980728"/>
            <a:ext cx="676652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1800" dirty="0"/>
              <a:t>The </a:t>
            </a:r>
            <a:r>
              <a:rPr lang="en-US" sz="1800" dirty="0">
                <a:solidFill>
                  <a:srgbClr val="FF3300"/>
                </a:solidFill>
              </a:rPr>
              <a:t>energy – phase oscillations </a:t>
            </a:r>
            <a:r>
              <a:rPr lang="en-US" sz="1800" dirty="0"/>
              <a:t>can be drawn in </a:t>
            </a:r>
            <a:r>
              <a:rPr lang="en-US" sz="1800" dirty="0">
                <a:solidFill>
                  <a:srgbClr val="FF3300"/>
                </a:solidFill>
              </a:rPr>
              <a:t>phase space</a:t>
            </a:r>
            <a:r>
              <a:rPr lang="en-US" sz="1800" dirty="0"/>
              <a:t>:</a:t>
            </a:r>
            <a:endParaRPr lang="fr-FR" sz="1800" dirty="0"/>
          </a:p>
        </p:txBody>
      </p:sp>
    </p:spTree>
    <p:extLst>
      <p:ext uri="{BB962C8B-B14F-4D97-AF65-F5344CB8AC3E}">
        <p14:creationId xmlns:p14="http://schemas.microsoft.com/office/powerpoint/2010/main" val="30424298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8" name="Line 5"/>
          <p:cNvSpPr>
            <a:spLocks noChangeShapeType="1"/>
          </p:cNvSpPr>
          <p:nvPr/>
        </p:nvSpPr>
        <p:spPr bwMode="auto">
          <a:xfrm flipV="1">
            <a:off x="4111629" y="2632075"/>
            <a:ext cx="0" cy="3581400"/>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019" name="Line 6"/>
          <p:cNvSpPr>
            <a:spLocks noChangeShapeType="1"/>
          </p:cNvSpPr>
          <p:nvPr/>
        </p:nvSpPr>
        <p:spPr bwMode="auto">
          <a:xfrm>
            <a:off x="1673227" y="4384675"/>
            <a:ext cx="4800604" cy="0"/>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020" name="Text Box 7"/>
          <p:cNvSpPr txBox="1">
            <a:spLocks noChangeArrowheads="1"/>
          </p:cNvSpPr>
          <p:nvPr/>
        </p:nvSpPr>
        <p:spPr bwMode="auto">
          <a:xfrm>
            <a:off x="6321431" y="4460875"/>
            <a:ext cx="109061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sym typeface="Symbol" charset="0"/>
              </a:rPr>
              <a:t>t (or )</a:t>
            </a:r>
            <a:endParaRPr lang="en-US">
              <a:latin typeface="Times New Roman" charset="0"/>
            </a:endParaRPr>
          </a:p>
        </p:txBody>
      </p:sp>
      <p:sp>
        <p:nvSpPr>
          <p:cNvPr id="43021" name="Oval 8"/>
          <p:cNvSpPr>
            <a:spLocks noChangeArrowheads="1"/>
          </p:cNvSpPr>
          <p:nvPr/>
        </p:nvSpPr>
        <p:spPr bwMode="auto">
          <a:xfrm>
            <a:off x="4035429" y="4308475"/>
            <a:ext cx="1524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43022" name="Oval 9"/>
          <p:cNvSpPr>
            <a:spLocks noChangeArrowheads="1"/>
          </p:cNvSpPr>
          <p:nvPr/>
        </p:nvSpPr>
        <p:spPr bwMode="auto">
          <a:xfrm>
            <a:off x="2892428" y="3241675"/>
            <a:ext cx="2362202" cy="2286000"/>
          </a:xfrm>
          <a:prstGeom prst="ellipse">
            <a:avLst/>
          </a:prstGeom>
          <a:noFill/>
          <a:ln w="28575">
            <a:solidFill>
              <a:schemeClr val="hlink"/>
            </a:solidFill>
            <a:prstDash val="sysDot"/>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3023" name="Line 10"/>
          <p:cNvSpPr>
            <a:spLocks noChangeShapeType="1"/>
          </p:cNvSpPr>
          <p:nvPr/>
        </p:nvSpPr>
        <p:spPr bwMode="auto">
          <a:xfrm rot="11590353">
            <a:off x="4949830" y="3546475"/>
            <a:ext cx="152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024" name="Line 11"/>
          <p:cNvSpPr>
            <a:spLocks noChangeShapeType="1"/>
          </p:cNvSpPr>
          <p:nvPr/>
        </p:nvSpPr>
        <p:spPr bwMode="auto">
          <a:xfrm rot="10149582" flipH="1">
            <a:off x="5026030" y="5070475"/>
            <a:ext cx="152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025" name="Line 12"/>
          <p:cNvSpPr>
            <a:spLocks noChangeShapeType="1"/>
          </p:cNvSpPr>
          <p:nvPr/>
        </p:nvSpPr>
        <p:spPr bwMode="auto">
          <a:xfrm rot="11367740" flipH="1" flipV="1">
            <a:off x="3044828" y="5222875"/>
            <a:ext cx="152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026" name="Line 13"/>
          <p:cNvSpPr>
            <a:spLocks noChangeShapeType="1"/>
          </p:cNvSpPr>
          <p:nvPr/>
        </p:nvSpPr>
        <p:spPr bwMode="auto">
          <a:xfrm rot="11309663" flipV="1">
            <a:off x="2968628" y="3546475"/>
            <a:ext cx="1524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027" name="Oval 22"/>
          <p:cNvSpPr>
            <a:spLocks noChangeArrowheads="1"/>
          </p:cNvSpPr>
          <p:nvPr/>
        </p:nvSpPr>
        <p:spPr bwMode="auto">
          <a:xfrm>
            <a:off x="5172080" y="432752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
        <p:nvSpPr>
          <p:cNvPr id="43028" name="Text Box 23"/>
          <p:cNvSpPr txBox="1">
            <a:spLocks noChangeArrowheads="1"/>
          </p:cNvSpPr>
          <p:nvPr/>
        </p:nvSpPr>
        <p:spPr bwMode="auto">
          <a:xfrm>
            <a:off x="4187829" y="2479675"/>
            <a:ext cx="5095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000">
                <a:latin typeface="Times New Roman" charset="0"/>
                <a:sym typeface="Symbol" charset="0"/>
              </a:rPr>
              <a:t>E</a:t>
            </a:r>
            <a:endParaRPr lang="en-US">
              <a:latin typeface="Times New Roman" charset="0"/>
            </a:endParaRPr>
          </a:p>
        </p:txBody>
      </p:sp>
      <p:sp>
        <p:nvSpPr>
          <p:cNvPr id="198681" name="AutoShape 25"/>
          <p:cNvSpPr>
            <a:spLocks/>
          </p:cNvSpPr>
          <p:nvPr/>
        </p:nvSpPr>
        <p:spPr bwMode="auto">
          <a:xfrm>
            <a:off x="6605588" y="2617788"/>
            <a:ext cx="1504950" cy="307975"/>
          </a:xfrm>
          <a:prstGeom prst="borderCallout2">
            <a:avLst>
              <a:gd name="adj1" fmla="val 37111"/>
              <a:gd name="adj2" fmla="val -5065"/>
              <a:gd name="adj3" fmla="val 37111"/>
              <a:gd name="adj4" fmla="val -80694"/>
              <a:gd name="adj5" fmla="val 166495"/>
              <a:gd name="adj6" fmla="val -158755"/>
            </a:avLst>
          </a:prstGeom>
          <a:solidFill>
            <a:srgbClr val="CCCCFF">
              <a:alpha val="50195"/>
            </a:srgbClr>
          </a:solidFill>
          <a:ln w="9525">
            <a:solidFill>
              <a:schemeClr val="tx1"/>
            </a:solidFill>
            <a:miter lim="800000"/>
            <a:headEnd/>
            <a:tailEnd/>
          </a:ln>
        </p:spPr>
        <p:txBody>
          <a:bodyPr/>
          <a:lstStyle/>
          <a:p>
            <a:pPr algn="ctr"/>
            <a:r>
              <a:rPr lang="en-US" sz="1600"/>
              <a:t>higher energy</a:t>
            </a:r>
          </a:p>
        </p:txBody>
      </p:sp>
      <p:sp>
        <p:nvSpPr>
          <p:cNvPr id="198682" name="AutoShape 26"/>
          <p:cNvSpPr>
            <a:spLocks/>
          </p:cNvSpPr>
          <p:nvPr/>
        </p:nvSpPr>
        <p:spPr bwMode="auto">
          <a:xfrm>
            <a:off x="6918325" y="3513138"/>
            <a:ext cx="1354138" cy="307975"/>
          </a:xfrm>
          <a:prstGeom prst="borderCallout2">
            <a:avLst>
              <a:gd name="adj1" fmla="val 37111"/>
              <a:gd name="adj2" fmla="val -5625"/>
              <a:gd name="adj3" fmla="val 37111"/>
              <a:gd name="adj4" fmla="val -59435"/>
              <a:gd name="adj5" fmla="val 250000"/>
              <a:gd name="adj6" fmla="val -115125"/>
            </a:avLst>
          </a:prstGeom>
          <a:solidFill>
            <a:srgbClr val="CCCCFF">
              <a:alpha val="50195"/>
            </a:srgbClr>
          </a:solidFill>
          <a:ln w="9525">
            <a:solidFill>
              <a:schemeClr val="tx1"/>
            </a:solidFill>
            <a:miter lim="800000"/>
            <a:headEnd/>
            <a:tailEnd/>
          </a:ln>
        </p:spPr>
        <p:txBody>
          <a:bodyPr/>
          <a:lstStyle/>
          <a:p>
            <a:pPr algn="ctr"/>
            <a:r>
              <a:rPr lang="en-US" sz="1600"/>
              <a:t>late arrival</a:t>
            </a:r>
          </a:p>
        </p:txBody>
      </p:sp>
      <p:sp>
        <p:nvSpPr>
          <p:cNvPr id="198683" name="AutoShape 27"/>
          <p:cNvSpPr>
            <a:spLocks/>
          </p:cNvSpPr>
          <p:nvPr/>
        </p:nvSpPr>
        <p:spPr bwMode="auto">
          <a:xfrm>
            <a:off x="5661025" y="5975350"/>
            <a:ext cx="1504950" cy="307975"/>
          </a:xfrm>
          <a:prstGeom prst="borderCallout2">
            <a:avLst>
              <a:gd name="adj1" fmla="val 37111"/>
              <a:gd name="adj2" fmla="val -5065"/>
              <a:gd name="adj3" fmla="val 37111"/>
              <a:gd name="adj4" fmla="val -50528"/>
              <a:gd name="adj5" fmla="val -116495"/>
              <a:gd name="adj6" fmla="val -97361"/>
            </a:avLst>
          </a:prstGeom>
          <a:solidFill>
            <a:srgbClr val="CCCCFF">
              <a:alpha val="50195"/>
            </a:srgbClr>
          </a:solidFill>
          <a:ln w="9525">
            <a:solidFill>
              <a:schemeClr val="tx1"/>
            </a:solidFill>
            <a:miter lim="800000"/>
            <a:headEnd/>
            <a:tailEnd/>
          </a:ln>
        </p:spPr>
        <p:txBody>
          <a:bodyPr/>
          <a:lstStyle/>
          <a:p>
            <a:pPr algn="ctr"/>
            <a:r>
              <a:rPr lang="en-US" sz="1600"/>
              <a:t>lower energy</a:t>
            </a:r>
          </a:p>
        </p:txBody>
      </p:sp>
      <p:sp>
        <p:nvSpPr>
          <p:cNvPr id="198684" name="AutoShape 28"/>
          <p:cNvSpPr>
            <a:spLocks/>
          </p:cNvSpPr>
          <p:nvPr/>
        </p:nvSpPr>
        <p:spPr bwMode="auto">
          <a:xfrm>
            <a:off x="722313" y="3062288"/>
            <a:ext cx="1354137" cy="307975"/>
          </a:xfrm>
          <a:prstGeom prst="borderCallout2">
            <a:avLst>
              <a:gd name="adj1" fmla="val 37111"/>
              <a:gd name="adj2" fmla="val 105625"/>
              <a:gd name="adj3" fmla="val 37111"/>
              <a:gd name="adj4" fmla="val 129190"/>
              <a:gd name="adj5" fmla="val 375773"/>
              <a:gd name="adj6" fmla="val 153458"/>
            </a:avLst>
          </a:prstGeom>
          <a:solidFill>
            <a:srgbClr val="CCCCFF">
              <a:alpha val="50195"/>
            </a:srgbClr>
          </a:solidFill>
          <a:ln w="9525">
            <a:solidFill>
              <a:schemeClr val="tx1"/>
            </a:solidFill>
            <a:miter lim="800000"/>
            <a:headEnd/>
            <a:tailEnd/>
          </a:ln>
        </p:spPr>
        <p:txBody>
          <a:bodyPr/>
          <a:lstStyle/>
          <a:p>
            <a:pPr algn="ctr"/>
            <a:r>
              <a:rPr lang="en-US" sz="1600"/>
              <a:t>early arrival</a:t>
            </a:r>
          </a:p>
        </p:txBody>
      </p:sp>
      <p:sp>
        <p:nvSpPr>
          <p:cNvPr id="21" name="Text Box 1028"/>
          <p:cNvSpPr txBox="1">
            <a:spLocks noChangeArrowheads="1"/>
          </p:cNvSpPr>
          <p:nvPr/>
        </p:nvSpPr>
        <p:spPr bwMode="auto">
          <a:xfrm>
            <a:off x="395536" y="1052736"/>
            <a:ext cx="8147248" cy="1200329"/>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ym typeface="Symbol" charset="2"/>
              </a:rPr>
              <a:t>Particle </a:t>
            </a:r>
            <a:r>
              <a:rPr lang="en-GB" sz="1800" dirty="0">
                <a:solidFill>
                  <a:srgbClr val="FF0000"/>
                </a:solidFill>
                <a:sym typeface="Symbol" charset="2"/>
              </a:rPr>
              <a:t>B</a:t>
            </a:r>
            <a:r>
              <a:rPr lang="en-GB" sz="1800" dirty="0">
                <a:sym typeface="Symbol" charset="2"/>
              </a:rPr>
              <a:t> oscillates around particle </a:t>
            </a:r>
            <a:r>
              <a:rPr lang="en-GB" sz="1800" dirty="0">
                <a:solidFill>
                  <a:srgbClr val="0000FF"/>
                </a:solidFill>
                <a:sym typeface="Symbol" charset="2"/>
              </a:rPr>
              <a:t>A</a:t>
            </a:r>
          </a:p>
          <a:p>
            <a:pPr>
              <a:spcBef>
                <a:spcPct val="50000"/>
              </a:spcBef>
            </a:pPr>
            <a:r>
              <a:rPr lang="en-GB" sz="1800" dirty="0">
                <a:sym typeface="Symbol" charset="2"/>
              </a:rPr>
              <a:t>This is a synchrotron oscillation</a:t>
            </a:r>
          </a:p>
          <a:p>
            <a:pPr>
              <a:spcBef>
                <a:spcPct val="50000"/>
              </a:spcBef>
            </a:pPr>
            <a:r>
              <a:rPr lang="en-GB" sz="1800" dirty="0">
                <a:sym typeface="Symbol" charset="2"/>
              </a:rPr>
              <a:t>Plotting this motion in longitudinal phase space gives:</a:t>
            </a:r>
          </a:p>
        </p:txBody>
      </p:sp>
      <p:sp>
        <p:nvSpPr>
          <p:cNvPr id="22"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Longitudinal Phase Space Motion</a:t>
            </a:r>
            <a:endParaRPr lang="fr-FR" dirty="0"/>
          </a:p>
        </p:txBody>
      </p:sp>
      <p:sp>
        <p:nvSpPr>
          <p:cNvPr id="27" name="Oval 14"/>
          <p:cNvSpPr>
            <a:spLocks noChangeArrowheads="1"/>
          </p:cNvSpPr>
          <p:nvPr/>
        </p:nvSpPr>
        <p:spPr bwMode="auto">
          <a:xfrm>
            <a:off x="4030667" y="316547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
        <p:nvSpPr>
          <p:cNvPr id="28" name="Oval 14"/>
          <p:cNvSpPr>
            <a:spLocks noChangeArrowheads="1"/>
          </p:cNvSpPr>
          <p:nvPr/>
        </p:nvSpPr>
        <p:spPr bwMode="auto">
          <a:xfrm>
            <a:off x="2816225" y="431482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
        <p:nvSpPr>
          <p:cNvPr id="29" name="Oval 14"/>
          <p:cNvSpPr>
            <a:spLocks noChangeArrowheads="1"/>
          </p:cNvSpPr>
          <p:nvPr/>
        </p:nvSpPr>
        <p:spPr bwMode="auto">
          <a:xfrm>
            <a:off x="4030663" y="5457825"/>
            <a:ext cx="152400" cy="152400"/>
          </a:xfrm>
          <a:prstGeom prst="ellipse">
            <a:avLst/>
          </a:prstGeom>
          <a:solidFill>
            <a:srgbClr val="D52946"/>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1242910892"/>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3027"/>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7"/>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28"/>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29"/>
                                        </p:tgtEl>
                                        <p:attrNameLst>
                                          <p:attrName>style.visibility</p:attrName>
                                        </p:attrNameLst>
                                      </p:cBhvr>
                                      <p:to>
                                        <p:strVal val="hidden"/>
                                      </p:to>
                                    </p:set>
                                  </p:childTnLst>
                                </p:cTn>
                              </p:par>
                              <p:par>
                                <p:cTn id="25" presetID="1" presetClass="entr" presetSubtype="0" fill="hold" grpId="1" nodeType="withEffect">
                                  <p:stCondLst>
                                    <p:cond delay="0"/>
                                  </p:stCondLst>
                                  <p:childTnLst>
                                    <p:set>
                                      <p:cBhvr>
                                        <p:cTn id="26" dur="1" fill="hold">
                                          <p:stCondLst>
                                            <p:cond delay="0"/>
                                          </p:stCondLst>
                                        </p:cTn>
                                        <p:tgtEl>
                                          <p:spTgt spid="43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7" grpId="0" animBg="1"/>
      <p:bldP spid="43027" grpId="1" animBg="1"/>
      <p:bldP spid="27" grpId="0" animBg="1"/>
      <p:bldP spid="27" grpId="1" animBg="1"/>
      <p:bldP spid="28" grpId="0" animBg="1"/>
      <p:bldP spid="28" grpId="1" animBg="1"/>
      <p:bldP spid="29" grpId="0" animBg="1"/>
      <p:bldP spid="29"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43608" y="980728"/>
            <a:ext cx="6036074" cy="5421661"/>
            <a:chOff x="1043608" y="980728"/>
            <a:chExt cx="6036074" cy="5421661"/>
          </a:xfrm>
        </p:grpSpPr>
        <p:grpSp>
          <p:nvGrpSpPr>
            <p:cNvPr id="73734" name="Group 1107"/>
            <p:cNvGrpSpPr>
              <a:grpSpLocks/>
            </p:cNvGrpSpPr>
            <p:nvPr/>
          </p:nvGrpSpPr>
          <p:grpSpPr bwMode="auto">
            <a:xfrm>
              <a:off x="2221171" y="980728"/>
              <a:ext cx="4858511" cy="2483424"/>
              <a:chOff x="1325" y="278"/>
              <a:chExt cx="3408" cy="1720"/>
            </a:xfrm>
          </p:grpSpPr>
          <p:sp>
            <p:nvSpPr>
              <p:cNvPr id="73756" name="Line 1028"/>
              <p:cNvSpPr>
                <a:spLocks noChangeShapeType="1"/>
              </p:cNvSpPr>
              <p:nvPr/>
            </p:nvSpPr>
            <p:spPr bwMode="auto">
              <a:xfrm>
                <a:off x="1977" y="1213"/>
                <a:ext cx="0" cy="41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3757" name="Line 1029"/>
              <p:cNvSpPr>
                <a:spLocks noChangeShapeType="1"/>
              </p:cNvSpPr>
              <p:nvPr/>
            </p:nvSpPr>
            <p:spPr bwMode="auto">
              <a:xfrm>
                <a:off x="2872" y="27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3758" name="Group 1030"/>
              <p:cNvGrpSpPr>
                <a:grpSpLocks/>
              </p:cNvGrpSpPr>
              <p:nvPr/>
            </p:nvGrpSpPr>
            <p:grpSpPr bwMode="auto">
              <a:xfrm>
                <a:off x="1750" y="621"/>
                <a:ext cx="2233" cy="1182"/>
                <a:chOff x="450" y="2259"/>
                <a:chExt cx="1782" cy="1137"/>
              </a:xfrm>
            </p:grpSpPr>
            <p:grpSp>
              <p:nvGrpSpPr>
                <p:cNvPr id="73773" name="Group 1031"/>
                <p:cNvGrpSpPr>
                  <a:grpSpLocks/>
                </p:cNvGrpSpPr>
                <p:nvPr/>
              </p:nvGrpSpPr>
              <p:grpSpPr bwMode="auto">
                <a:xfrm>
                  <a:off x="1341" y="2259"/>
                  <a:ext cx="891" cy="569"/>
                  <a:chOff x="1392" y="2256"/>
                  <a:chExt cx="891" cy="569"/>
                </a:xfrm>
              </p:grpSpPr>
              <p:sp>
                <p:nvSpPr>
                  <p:cNvPr id="73777" name="Freeform 1032"/>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3778" name="Freeform 1033"/>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3774" name="Group 1034"/>
                <p:cNvGrpSpPr>
                  <a:grpSpLocks/>
                </p:cNvGrpSpPr>
                <p:nvPr/>
              </p:nvGrpSpPr>
              <p:grpSpPr bwMode="auto">
                <a:xfrm>
                  <a:off x="450" y="2827"/>
                  <a:ext cx="891" cy="569"/>
                  <a:chOff x="480" y="2832"/>
                  <a:chExt cx="891" cy="569"/>
                </a:xfrm>
              </p:grpSpPr>
              <p:sp>
                <p:nvSpPr>
                  <p:cNvPr id="73775" name="Freeform 1035"/>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3776" name="Freeform 1036"/>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3759" name="Line 1037"/>
              <p:cNvSpPr>
                <a:spLocks noChangeShapeType="1"/>
              </p:cNvSpPr>
              <p:nvPr/>
            </p:nvSpPr>
            <p:spPr bwMode="auto">
              <a:xfrm>
                <a:off x="1325" y="121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3760" name="Freeform 1038"/>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3761" name="Freeform 1039"/>
              <p:cNvSpPr>
                <a:spLocks/>
              </p:cNvSpPr>
              <p:nvPr/>
            </p:nvSpPr>
            <p:spPr bwMode="auto">
              <a:xfrm>
                <a:off x="1523" y="79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3762" name="Line 1040"/>
              <p:cNvSpPr>
                <a:spLocks noChangeShapeType="1"/>
              </p:cNvSpPr>
              <p:nvPr/>
            </p:nvSpPr>
            <p:spPr bwMode="auto">
              <a:xfrm>
                <a:off x="3183" y="751"/>
                <a:ext cx="0" cy="45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3763" name="Rectangle 1041"/>
              <p:cNvSpPr>
                <a:spLocks noChangeArrowheads="1"/>
              </p:cNvSpPr>
              <p:nvPr/>
            </p:nvSpPr>
            <p:spPr bwMode="auto">
              <a:xfrm>
                <a:off x="3116" y="1228"/>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1</a:t>
                </a:r>
                <a:endParaRPr sz="1800" baseline="-25000" noProof="1">
                  <a:latin typeface="Symbol" pitchFamily="-110" charset="2"/>
                </a:endParaRPr>
              </a:p>
            </p:txBody>
          </p:sp>
          <p:sp>
            <p:nvSpPr>
              <p:cNvPr id="73764" name="Oval 1042"/>
              <p:cNvSpPr>
                <a:spLocks noChangeArrowheads="1"/>
              </p:cNvSpPr>
              <p:nvPr/>
            </p:nvSpPr>
            <p:spPr bwMode="auto">
              <a:xfrm>
                <a:off x="2833" y="1174"/>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65" name="Oval 1043"/>
              <p:cNvSpPr>
                <a:spLocks noChangeArrowheads="1"/>
              </p:cNvSpPr>
              <p:nvPr/>
            </p:nvSpPr>
            <p:spPr bwMode="auto">
              <a:xfrm>
                <a:off x="3144" y="674"/>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66" name="Rectangle 1044"/>
              <p:cNvSpPr>
                <a:spLocks noChangeArrowheads="1"/>
              </p:cNvSpPr>
              <p:nvPr/>
            </p:nvSpPr>
            <p:spPr bwMode="auto">
              <a:xfrm>
                <a:off x="2637" y="996"/>
                <a:ext cx="274" cy="231"/>
              </a:xfrm>
              <a:prstGeom prst="rect">
                <a:avLst/>
              </a:prstGeom>
              <a:noFill/>
              <a:ln w="9525">
                <a:noFill/>
                <a:miter lim="800000"/>
                <a:headEnd/>
                <a:tailEnd/>
              </a:ln>
            </p:spPr>
            <p:txBody>
              <a:bodyPr>
                <a:prstTxWarp prst="textNoShape">
                  <a:avLst/>
                </a:prstTxWarp>
                <a:spAutoFit/>
              </a:bodyPr>
              <a:lstStyle/>
              <a:p>
                <a:r>
                  <a:rPr lang="en-US" sz="1800" dirty="0">
                    <a:latin typeface="Symbol" pitchFamily="-110" charset="2"/>
                  </a:rPr>
                  <a:t>f</a:t>
                </a:r>
                <a:r>
                  <a:rPr lang="en-US" sz="1800" baseline="-25000" dirty="0">
                    <a:latin typeface="Symbol" pitchFamily="-110" charset="2"/>
                  </a:rPr>
                  <a:t>0</a:t>
                </a:r>
                <a:endParaRPr sz="1800" baseline="-25000" noProof="1">
                  <a:latin typeface="Symbol" pitchFamily="-110" charset="2"/>
                </a:endParaRPr>
              </a:p>
            </p:txBody>
          </p:sp>
          <p:graphicFrame>
            <p:nvGraphicFramePr>
              <p:cNvPr id="73732" name="Object 4"/>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3733" name="Object 5"/>
              <p:cNvGraphicFramePr>
                <a:graphicFrameLocks noChangeAspect="1"/>
              </p:cNvGraphicFramePr>
              <p:nvPr/>
            </p:nvGraphicFramePr>
            <p:xfrm>
              <a:off x="4507" y="931"/>
              <a:ext cx="226" cy="226"/>
            </p:xfrm>
            <a:graphic>
              <a:graphicData uri="http://schemas.openxmlformats.org/presentationml/2006/ole">
                <mc:AlternateContent xmlns:mc="http://schemas.openxmlformats.org/markup-compatibility/2006">
                  <mc:Choice xmlns:v="urn:schemas-microsoft-com:vml" Requires="v">
                    <p:oleObj name="Equation" r:id="rId4" imgW="203040" imgH="203040" progId="Equation.3">
                      <p:embed/>
                    </p:oleObj>
                  </mc:Choice>
                  <mc:Fallback>
                    <p:oleObj name="Equation" r:id="rId4" imgW="20304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7" y="931"/>
                            <a:ext cx="226" cy="22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3767" name="Line 1047"/>
              <p:cNvSpPr>
                <a:spLocks noChangeShapeType="1"/>
              </p:cNvSpPr>
              <p:nvPr/>
            </p:nvSpPr>
            <p:spPr bwMode="auto">
              <a:xfrm flipH="1">
                <a:off x="3013" y="826"/>
                <a:ext cx="131"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3768" name="Oval 1048"/>
              <p:cNvSpPr>
                <a:spLocks noChangeArrowheads="1"/>
              </p:cNvSpPr>
              <p:nvPr/>
            </p:nvSpPr>
            <p:spPr bwMode="auto">
              <a:xfrm>
                <a:off x="1938" y="1584"/>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69" name="Rectangle 1050"/>
              <p:cNvSpPr>
                <a:spLocks noChangeArrowheads="1"/>
              </p:cNvSpPr>
              <p:nvPr/>
            </p:nvSpPr>
            <p:spPr bwMode="auto">
              <a:xfrm>
                <a:off x="1876" y="934"/>
                <a:ext cx="261" cy="233"/>
              </a:xfrm>
              <a:prstGeom prst="rect">
                <a:avLst/>
              </a:prstGeom>
              <a:noFill/>
              <a:ln w="9525">
                <a:noFill/>
                <a:miter lim="800000"/>
                <a:headEnd/>
                <a:tailEnd/>
              </a:ln>
            </p:spPr>
            <p:txBody>
              <a:bodyPr wrap="none">
                <a:prstTxWarp prst="textNoShape">
                  <a:avLst/>
                </a:prstTxWarp>
                <a:spAutoFit/>
              </a:bodyPr>
              <a:lstStyle/>
              <a:p>
                <a:r>
                  <a:rPr lang="en-US" sz="1800">
                    <a:latin typeface="Symbol" pitchFamily="-110" charset="2"/>
                  </a:rPr>
                  <a:t>f</a:t>
                </a:r>
                <a:r>
                  <a:rPr lang="en-US" sz="1800" baseline="-25000">
                    <a:latin typeface="Symbol" pitchFamily="-110" charset="2"/>
                  </a:rPr>
                  <a:t>2</a:t>
                </a:r>
                <a:endParaRPr sz="1800" baseline="-25000" noProof="1">
                  <a:latin typeface="Symbol" pitchFamily="-110" charset="2"/>
                </a:endParaRPr>
              </a:p>
            </p:txBody>
          </p:sp>
          <p:sp>
            <p:nvSpPr>
              <p:cNvPr id="73770" name="Line 1052"/>
              <p:cNvSpPr>
                <a:spLocks noChangeShapeType="1"/>
              </p:cNvSpPr>
              <p:nvPr/>
            </p:nvSpPr>
            <p:spPr bwMode="auto">
              <a:xfrm>
                <a:off x="2054" y="1629"/>
                <a:ext cx="140" cy="10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3771" name="Line 1053"/>
              <p:cNvSpPr>
                <a:spLocks noChangeShapeType="1"/>
              </p:cNvSpPr>
              <p:nvPr/>
            </p:nvSpPr>
            <p:spPr bwMode="auto">
              <a:xfrm>
                <a:off x="4212" y="1477"/>
                <a:ext cx="154"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grpSp>
          <p:nvGrpSpPr>
            <p:cNvPr id="6" name="Group 1108"/>
            <p:cNvGrpSpPr>
              <a:grpSpLocks/>
            </p:cNvGrpSpPr>
            <p:nvPr/>
          </p:nvGrpSpPr>
          <p:grpSpPr bwMode="auto">
            <a:xfrm>
              <a:off x="1043608" y="3631638"/>
              <a:ext cx="5793718" cy="2770751"/>
              <a:chOff x="499" y="2114"/>
              <a:chExt cx="4064" cy="1919"/>
            </a:xfrm>
          </p:grpSpPr>
          <p:sp>
            <p:nvSpPr>
              <p:cNvPr id="73736" name="Line 1058"/>
              <p:cNvSpPr>
                <a:spLocks noChangeShapeType="1"/>
              </p:cNvSpPr>
              <p:nvPr/>
            </p:nvSpPr>
            <p:spPr bwMode="auto">
              <a:xfrm>
                <a:off x="2863" y="2313"/>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sp>
            <p:nvSpPr>
              <p:cNvPr id="73737" name="Line 1066"/>
              <p:cNvSpPr>
                <a:spLocks noChangeShapeType="1"/>
              </p:cNvSpPr>
              <p:nvPr/>
            </p:nvSpPr>
            <p:spPr bwMode="auto">
              <a:xfrm>
                <a:off x="1316" y="3248"/>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3738" name="Oval 1071"/>
              <p:cNvSpPr>
                <a:spLocks noChangeArrowheads="1"/>
              </p:cNvSpPr>
              <p:nvPr/>
            </p:nvSpPr>
            <p:spPr bwMode="auto">
              <a:xfrm>
                <a:off x="2824" y="3209"/>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73730" name="Object 2"/>
              <p:cNvGraphicFramePr>
                <a:graphicFrameLocks noChangeAspect="1"/>
              </p:cNvGraphicFramePr>
              <p:nvPr/>
            </p:nvGraphicFramePr>
            <p:xfrm>
              <a:off x="2352" y="2114"/>
              <a:ext cx="384" cy="397"/>
            </p:xfrm>
            <a:graphic>
              <a:graphicData uri="http://schemas.openxmlformats.org/presentationml/2006/ole">
                <mc:AlternateContent xmlns:mc="http://schemas.openxmlformats.org/markup-compatibility/2006">
                  <mc:Choice xmlns:v="urn:schemas-microsoft-com:vml" Requires="v">
                    <p:oleObj name="Equation" r:id="rId6" imgW="342720" imgH="355320" progId="Equation.3">
                      <p:embed/>
                    </p:oleObj>
                  </mc:Choice>
                  <mc:Fallback>
                    <p:oleObj name="Equation" r:id="rId6" imgW="342720" imgH="3553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2114"/>
                            <a:ext cx="384" cy="39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3731" name="Object 3"/>
              <p:cNvGraphicFramePr>
                <a:graphicFrameLocks noChangeAspect="1"/>
              </p:cNvGraphicFramePr>
              <p:nvPr/>
            </p:nvGraphicFramePr>
            <p:xfrm>
              <a:off x="4421" y="3134"/>
              <a:ext cx="142" cy="227"/>
            </p:xfrm>
            <a:graphic>
              <a:graphicData uri="http://schemas.openxmlformats.org/presentationml/2006/ole">
                <mc:AlternateContent xmlns:mc="http://schemas.openxmlformats.org/markup-compatibility/2006">
                  <mc:Choice xmlns:v="urn:schemas-microsoft-com:vml" Requires="v">
                    <p:oleObj name="Equation" r:id="rId8" imgW="126720" imgH="203040" progId="Equation.3">
                      <p:embed/>
                    </p:oleObj>
                  </mc:Choice>
                  <mc:Fallback>
                    <p:oleObj name="Equation" r:id="rId8" imgW="12672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1" y="3134"/>
                            <a:ext cx="142" cy="22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3739" name="Line 1081"/>
              <p:cNvSpPr>
                <a:spLocks noChangeShapeType="1"/>
              </p:cNvSpPr>
              <p:nvPr/>
            </p:nvSpPr>
            <p:spPr bwMode="auto">
              <a:xfrm flipH="1" flipV="1">
                <a:off x="3073" y="3100"/>
                <a:ext cx="62" cy="39"/>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grpSp>
            <p:nvGrpSpPr>
              <p:cNvPr id="73740" name="Group 1086"/>
              <p:cNvGrpSpPr>
                <a:grpSpLocks/>
              </p:cNvGrpSpPr>
              <p:nvPr/>
            </p:nvGrpSpPr>
            <p:grpSpPr bwMode="auto">
              <a:xfrm>
                <a:off x="1750" y="2656"/>
                <a:ext cx="2216" cy="592"/>
                <a:chOff x="1392" y="2256"/>
                <a:chExt cx="891" cy="569"/>
              </a:xfrm>
            </p:grpSpPr>
            <p:sp>
              <p:nvSpPr>
                <p:cNvPr id="73754" name="Freeform 1087"/>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3755" name="Freeform 1088"/>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grpSp>
          <p:grpSp>
            <p:nvGrpSpPr>
              <p:cNvPr id="73741" name="Group 1089"/>
              <p:cNvGrpSpPr>
                <a:grpSpLocks/>
              </p:cNvGrpSpPr>
              <p:nvPr/>
            </p:nvGrpSpPr>
            <p:grpSpPr bwMode="auto">
              <a:xfrm flipV="1">
                <a:off x="1750" y="3248"/>
                <a:ext cx="2216" cy="592"/>
                <a:chOff x="1392" y="2256"/>
                <a:chExt cx="891" cy="569"/>
              </a:xfrm>
            </p:grpSpPr>
            <p:sp>
              <p:nvSpPr>
                <p:cNvPr id="73752" name="Freeform 1090"/>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3753" name="Freeform 1091"/>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grpSp>
          <p:sp>
            <p:nvSpPr>
              <p:cNvPr id="73742" name="Freeform 1093"/>
              <p:cNvSpPr>
                <a:spLocks/>
              </p:cNvSpPr>
              <p:nvPr/>
            </p:nvSpPr>
            <p:spPr bwMode="auto">
              <a:xfrm>
                <a:off x="3966" y="2830"/>
                <a:ext cx="455" cy="418"/>
              </a:xfrm>
              <a:custGeom>
                <a:avLst/>
                <a:gdLst>
                  <a:gd name="T0" fmla="*/ 0 w 455"/>
                  <a:gd name="T1" fmla="*/ 418 h 418"/>
                  <a:gd name="T2" fmla="*/ 224 w 455"/>
                  <a:gd name="T3" fmla="*/ 187 h 418"/>
                  <a:gd name="T4" fmla="*/ 455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418"/>
                    </a:moveTo>
                    <a:cubicBezTo>
                      <a:pt x="37" y="381"/>
                      <a:pt x="147" y="257"/>
                      <a:pt x="224" y="187"/>
                    </a:cubicBezTo>
                    <a:cubicBezTo>
                      <a:pt x="301" y="117"/>
                      <a:pt x="417" y="31"/>
                      <a:pt x="455" y="0"/>
                    </a:cubicBezTo>
                  </a:path>
                </a:pathLst>
              </a:custGeom>
              <a:noFill/>
              <a:ln w="9525">
                <a:solidFill>
                  <a:schemeClr val="bg2"/>
                </a:solidFill>
                <a:round/>
                <a:headEnd/>
                <a:tailEnd/>
              </a:ln>
            </p:spPr>
            <p:txBody>
              <a:bodyPr>
                <a:prstTxWarp prst="textNoShape">
                  <a:avLst/>
                </a:prstTxWarp>
              </a:bodyPr>
              <a:lstStyle/>
              <a:p>
                <a:endParaRPr lang="en-US"/>
              </a:p>
            </p:txBody>
          </p:sp>
          <p:sp>
            <p:nvSpPr>
              <p:cNvPr id="73743" name="Freeform 1095"/>
              <p:cNvSpPr>
                <a:spLocks/>
              </p:cNvSpPr>
              <p:nvPr/>
            </p:nvSpPr>
            <p:spPr bwMode="auto">
              <a:xfrm>
                <a:off x="3966" y="3248"/>
                <a:ext cx="455" cy="418"/>
              </a:xfrm>
              <a:custGeom>
                <a:avLst/>
                <a:gdLst>
                  <a:gd name="T0" fmla="*/ 0 w 455"/>
                  <a:gd name="T1" fmla="*/ 0 h 418"/>
                  <a:gd name="T2" fmla="*/ 224 w 455"/>
                  <a:gd name="T3" fmla="*/ 231 h 418"/>
                  <a:gd name="T4" fmla="*/ 455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0"/>
                    </a:moveTo>
                    <a:cubicBezTo>
                      <a:pt x="37" y="37"/>
                      <a:pt x="147" y="161"/>
                      <a:pt x="224" y="231"/>
                    </a:cubicBezTo>
                    <a:cubicBezTo>
                      <a:pt x="301" y="301"/>
                      <a:pt x="417" y="387"/>
                      <a:pt x="455" y="418"/>
                    </a:cubicBezTo>
                  </a:path>
                </a:pathLst>
              </a:custGeom>
              <a:noFill/>
              <a:ln w="9525">
                <a:solidFill>
                  <a:schemeClr val="bg2"/>
                </a:solidFill>
                <a:round/>
                <a:headEnd/>
                <a:tailEnd/>
              </a:ln>
            </p:spPr>
            <p:txBody>
              <a:bodyPr>
                <a:prstTxWarp prst="textNoShape">
                  <a:avLst/>
                </a:prstTxWarp>
              </a:bodyPr>
              <a:lstStyle/>
              <a:p>
                <a:endParaRPr lang="en-US"/>
              </a:p>
            </p:txBody>
          </p:sp>
          <p:sp>
            <p:nvSpPr>
              <p:cNvPr id="73744" name="Freeform 1096"/>
              <p:cNvSpPr>
                <a:spLocks/>
              </p:cNvSpPr>
              <p:nvPr/>
            </p:nvSpPr>
            <p:spPr bwMode="auto">
              <a:xfrm>
                <a:off x="1295" y="3248"/>
                <a:ext cx="455" cy="418"/>
              </a:xfrm>
              <a:custGeom>
                <a:avLst/>
                <a:gdLst>
                  <a:gd name="T0" fmla="*/ 455 w 455"/>
                  <a:gd name="T1" fmla="*/ 0 h 418"/>
                  <a:gd name="T2" fmla="*/ 231 w 455"/>
                  <a:gd name="T3" fmla="*/ 231 h 418"/>
                  <a:gd name="T4" fmla="*/ 0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455" y="0"/>
                    </a:moveTo>
                    <a:cubicBezTo>
                      <a:pt x="418" y="37"/>
                      <a:pt x="308" y="161"/>
                      <a:pt x="231" y="231"/>
                    </a:cubicBezTo>
                    <a:cubicBezTo>
                      <a:pt x="154" y="301"/>
                      <a:pt x="38" y="387"/>
                      <a:pt x="0" y="418"/>
                    </a:cubicBezTo>
                  </a:path>
                </a:pathLst>
              </a:custGeom>
              <a:noFill/>
              <a:ln w="9525">
                <a:solidFill>
                  <a:schemeClr val="bg2"/>
                </a:solidFill>
                <a:round/>
                <a:headEnd/>
                <a:tailEnd/>
              </a:ln>
            </p:spPr>
            <p:txBody>
              <a:bodyPr>
                <a:prstTxWarp prst="textNoShape">
                  <a:avLst/>
                </a:prstTxWarp>
              </a:bodyPr>
              <a:lstStyle/>
              <a:p>
                <a:endParaRPr lang="en-US"/>
              </a:p>
            </p:txBody>
          </p:sp>
          <p:sp>
            <p:nvSpPr>
              <p:cNvPr id="73745" name="Freeform 1097"/>
              <p:cNvSpPr>
                <a:spLocks/>
              </p:cNvSpPr>
              <p:nvPr/>
            </p:nvSpPr>
            <p:spPr bwMode="auto">
              <a:xfrm>
                <a:off x="1295" y="2830"/>
                <a:ext cx="455" cy="418"/>
              </a:xfrm>
              <a:custGeom>
                <a:avLst/>
                <a:gdLst>
                  <a:gd name="T0" fmla="*/ 455 w 455"/>
                  <a:gd name="T1" fmla="*/ 418 h 418"/>
                  <a:gd name="T2" fmla="*/ 231 w 455"/>
                  <a:gd name="T3" fmla="*/ 187 h 418"/>
                  <a:gd name="T4" fmla="*/ 0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455" y="418"/>
                    </a:moveTo>
                    <a:cubicBezTo>
                      <a:pt x="418" y="381"/>
                      <a:pt x="308" y="257"/>
                      <a:pt x="231" y="187"/>
                    </a:cubicBezTo>
                    <a:cubicBezTo>
                      <a:pt x="154" y="117"/>
                      <a:pt x="38" y="31"/>
                      <a:pt x="0" y="0"/>
                    </a:cubicBezTo>
                  </a:path>
                </a:pathLst>
              </a:custGeom>
              <a:noFill/>
              <a:ln w="9525">
                <a:solidFill>
                  <a:schemeClr val="bg2"/>
                </a:solidFill>
                <a:round/>
                <a:headEnd/>
                <a:tailEnd/>
              </a:ln>
            </p:spPr>
            <p:txBody>
              <a:bodyPr>
                <a:prstTxWarp prst="textNoShape">
                  <a:avLst/>
                </a:prstTxWarp>
              </a:bodyPr>
              <a:lstStyle/>
              <a:p>
                <a:endParaRPr lang="en-US"/>
              </a:p>
            </p:txBody>
          </p:sp>
          <p:sp>
            <p:nvSpPr>
              <p:cNvPr id="73746" name="Oval 1098"/>
              <p:cNvSpPr>
                <a:spLocks noChangeArrowheads="1"/>
              </p:cNvSpPr>
              <p:nvPr/>
            </p:nvSpPr>
            <p:spPr bwMode="auto">
              <a:xfrm>
                <a:off x="1977" y="2786"/>
                <a:ext cx="1741" cy="947"/>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3747" name="Oval 1100"/>
              <p:cNvSpPr>
                <a:spLocks noChangeArrowheads="1"/>
              </p:cNvSpPr>
              <p:nvPr/>
            </p:nvSpPr>
            <p:spPr bwMode="auto">
              <a:xfrm>
                <a:off x="2544" y="3042"/>
                <a:ext cx="628" cy="412"/>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3748" name="Oval 1072"/>
              <p:cNvSpPr>
                <a:spLocks noChangeArrowheads="1"/>
              </p:cNvSpPr>
              <p:nvPr/>
            </p:nvSpPr>
            <p:spPr bwMode="auto">
              <a:xfrm>
                <a:off x="3135" y="3209"/>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49" name="Rectangle 1104"/>
              <p:cNvSpPr>
                <a:spLocks noChangeArrowheads="1"/>
              </p:cNvSpPr>
              <p:nvPr/>
            </p:nvSpPr>
            <p:spPr bwMode="auto">
              <a:xfrm>
                <a:off x="499" y="2197"/>
                <a:ext cx="1573" cy="233"/>
              </a:xfrm>
              <a:prstGeom prst="rect">
                <a:avLst/>
              </a:prstGeom>
              <a:noFill/>
              <a:ln w="9525">
                <a:noFill/>
                <a:miter lim="800000"/>
                <a:headEnd/>
                <a:tailEnd/>
              </a:ln>
            </p:spPr>
            <p:txBody>
              <a:bodyPr wrap="none">
                <a:prstTxWarp prst="textNoShape">
                  <a:avLst/>
                </a:prstTxWarp>
                <a:spAutoFit/>
              </a:bodyPr>
              <a:lstStyle/>
              <a:p>
                <a:r>
                  <a:rPr lang="en-US" sz="1800" dirty="0">
                    <a:solidFill>
                      <a:srgbClr val="3333FF"/>
                    </a:solidFill>
                    <a:latin typeface="Comic Sans MS" pitchFamily="-110" charset="0"/>
                  </a:rPr>
                  <a:t>Phase space picture</a:t>
                </a:r>
                <a:endParaRPr sz="1800" noProof="1">
                  <a:solidFill>
                    <a:srgbClr val="3333FF"/>
                  </a:solidFill>
                  <a:latin typeface="Comic Sans MS" pitchFamily="-110" charset="0"/>
                </a:endParaRPr>
              </a:p>
            </p:txBody>
          </p:sp>
          <p:sp>
            <p:nvSpPr>
              <p:cNvPr id="73750" name="Oval 1077"/>
              <p:cNvSpPr>
                <a:spLocks noChangeArrowheads="1"/>
              </p:cNvSpPr>
              <p:nvPr/>
            </p:nvSpPr>
            <p:spPr bwMode="auto">
              <a:xfrm>
                <a:off x="1938" y="3208"/>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3751" name="Line 1105"/>
              <p:cNvSpPr>
                <a:spLocks noChangeShapeType="1"/>
              </p:cNvSpPr>
              <p:nvPr/>
            </p:nvSpPr>
            <p:spPr bwMode="auto">
              <a:xfrm>
                <a:off x="2054" y="3454"/>
                <a:ext cx="30" cy="42"/>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grpSp>
      </p:grpSp>
      <p:sp>
        <p:nvSpPr>
          <p:cNvPr id="51"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oscillations – No acceleration</a:t>
            </a:r>
            <a:endParaRPr lang="fr-FR" dirty="0"/>
          </a:p>
        </p:txBody>
      </p:sp>
      <p:sp>
        <p:nvSpPr>
          <p:cNvPr id="52" name="Rectangle 71"/>
          <p:cNvSpPr>
            <a:spLocks noChangeArrowheads="1"/>
          </p:cNvSpPr>
          <p:nvPr/>
        </p:nvSpPr>
        <p:spPr bwMode="auto">
          <a:xfrm>
            <a:off x="5123475" y="5877272"/>
            <a:ext cx="1248725" cy="287117"/>
          </a:xfrm>
          <a:prstGeom prst="rect">
            <a:avLst/>
          </a:prstGeom>
          <a:noFill/>
          <a:ln w="9525">
            <a:noFill/>
            <a:miter lim="800000"/>
            <a:headEnd/>
            <a:tailEnd/>
          </a:ln>
        </p:spPr>
        <p:txBody>
          <a:bodyPr wrap="none">
            <a:prstTxWarp prst="textNoShape">
              <a:avLst/>
            </a:prstTxWarp>
            <a:spAutoFit/>
          </a:bodyPr>
          <a:lstStyle/>
          <a:p>
            <a:r>
              <a:rPr lang="en-US" sz="1600" dirty="0" err="1">
                <a:latin typeface="Comic Sans MS" pitchFamily="-110" charset="0"/>
              </a:rPr>
              <a:t>separatrix</a:t>
            </a:r>
            <a:endParaRPr sz="1600" noProof="1">
              <a:latin typeface="Comic Sans MS" pitchFamily="-110" charset="0"/>
            </a:endParaRPr>
          </a:p>
        </p:txBody>
      </p:sp>
      <p:sp>
        <p:nvSpPr>
          <p:cNvPr id="53" name="Rectangle 69"/>
          <p:cNvSpPr>
            <a:spLocks noChangeArrowheads="1"/>
          </p:cNvSpPr>
          <p:nvPr/>
        </p:nvSpPr>
        <p:spPr bwMode="auto">
          <a:xfrm>
            <a:off x="3717290" y="4581128"/>
            <a:ext cx="1502782" cy="287117"/>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stable region</a:t>
            </a:r>
            <a:endParaRPr sz="1600" noProof="1">
              <a:latin typeface="Comic Sans MS" pitchFamily="-110" charset="0"/>
            </a:endParaRPr>
          </a:p>
        </p:txBody>
      </p:sp>
      <p:sp>
        <p:nvSpPr>
          <p:cNvPr id="54" name="Rectangle 70"/>
          <p:cNvSpPr>
            <a:spLocks noChangeArrowheads="1"/>
          </p:cNvSpPr>
          <p:nvPr/>
        </p:nvSpPr>
        <p:spPr bwMode="auto">
          <a:xfrm>
            <a:off x="2195736" y="5996061"/>
            <a:ext cx="1727583" cy="287117"/>
          </a:xfrm>
          <a:prstGeom prst="rect">
            <a:avLst/>
          </a:prstGeom>
          <a:noFill/>
          <a:ln w="9525">
            <a:noFill/>
            <a:miter lim="800000"/>
            <a:headEnd/>
            <a:tailEnd/>
          </a:ln>
        </p:spPr>
        <p:txBody>
          <a:bodyPr wrap="none">
            <a:prstTxWarp prst="textNoShape">
              <a:avLst/>
            </a:prstTxWarp>
            <a:spAutoFit/>
          </a:bodyPr>
          <a:lstStyle/>
          <a:p>
            <a:r>
              <a:rPr lang="en-US" sz="1600">
                <a:latin typeface="Comic Sans MS" pitchFamily="-110" charset="0"/>
              </a:rPr>
              <a:t>unstable region</a:t>
            </a:r>
            <a:endParaRPr sz="1600" noProof="1">
              <a:latin typeface="Comic Sans MS" pitchFamily="-110" charset="0"/>
            </a:endParaRPr>
          </a:p>
        </p:txBody>
      </p:sp>
    </p:spTree>
    <p:extLst>
      <p:ext uri="{BB962C8B-B14F-4D97-AF65-F5344CB8AC3E}">
        <p14:creationId xmlns:p14="http://schemas.microsoft.com/office/powerpoint/2010/main" val="10436325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motion in phase space</a:t>
            </a:r>
            <a:endParaRPr lang="fr-FR" dirty="0"/>
          </a:p>
        </p:txBody>
      </p:sp>
      <p:sp>
        <p:nvSpPr>
          <p:cNvPr id="25" name="Text Box 5"/>
          <p:cNvSpPr txBox="1">
            <a:spLocks noChangeArrowheads="1"/>
          </p:cNvSpPr>
          <p:nvPr/>
        </p:nvSpPr>
        <p:spPr bwMode="auto">
          <a:xfrm>
            <a:off x="611561" y="1268760"/>
            <a:ext cx="2376264" cy="4985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de-DE" sz="1800" dirty="0">
                <a:latin typeface="+mn-lt"/>
              </a:rPr>
              <a:t>The </a:t>
            </a:r>
            <a:r>
              <a:rPr lang="de-DE" sz="1800" dirty="0" err="1">
                <a:latin typeface="+mn-lt"/>
              </a:rPr>
              <a:t>restoring</a:t>
            </a:r>
            <a:r>
              <a:rPr lang="de-DE" sz="1800" dirty="0">
                <a:latin typeface="+mn-lt"/>
              </a:rPr>
              <a:t> </a:t>
            </a:r>
            <a:r>
              <a:rPr lang="de-DE" sz="1800" dirty="0" err="1">
                <a:solidFill>
                  <a:srgbClr val="FF0000"/>
                </a:solidFill>
                <a:latin typeface="+mn-lt"/>
              </a:rPr>
              <a:t>force</a:t>
            </a:r>
            <a:r>
              <a:rPr lang="de-DE" sz="1800" dirty="0">
                <a:latin typeface="+mn-lt"/>
              </a:rPr>
              <a:t> </a:t>
            </a:r>
            <a:r>
              <a:rPr lang="de-DE" sz="1800" dirty="0" err="1">
                <a:latin typeface="+mn-lt"/>
              </a:rPr>
              <a:t>is</a:t>
            </a:r>
            <a:r>
              <a:rPr lang="de-DE" sz="1800" dirty="0">
                <a:latin typeface="+mn-lt"/>
              </a:rPr>
              <a:t> </a:t>
            </a:r>
            <a:r>
              <a:rPr lang="de-DE" sz="1800" dirty="0">
                <a:solidFill>
                  <a:srgbClr val="FF0000"/>
                </a:solidFill>
                <a:latin typeface="+mn-lt"/>
              </a:rPr>
              <a:t>non-linear</a:t>
            </a:r>
            <a:r>
              <a:rPr lang="de-DE" sz="1800" dirty="0">
                <a:latin typeface="+mn-lt"/>
              </a:rPr>
              <a:t>.</a:t>
            </a:r>
          </a:p>
          <a:p>
            <a:pPr marL="285750" indent="-285750">
              <a:buFont typeface="Symbol" charset="0"/>
              <a:buChar char=""/>
            </a:pPr>
            <a:r>
              <a:rPr lang="de-DE" sz="1800" dirty="0" err="1">
                <a:latin typeface="+mn-lt"/>
              </a:rPr>
              <a:t>speed</a:t>
            </a:r>
            <a:r>
              <a:rPr lang="de-DE" sz="1800" dirty="0">
                <a:latin typeface="+mn-lt"/>
              </a:rPr>
              <a:t> </a:t>
            </a:r>
            <a:r>
              <a:rPr lang="de-DE" sz="1800" dirty="0" err="1">
                <a:latin typeface="+mn-lt"/>
              </a:rPr>
              <a:t>of</a:t>
            </a:r>
            <a:r>
              <a:rPr lang="de-DE" sz="1800" dirty="0">
                <a:latin typeface="+mn-lt"/>
              </a:rPr>
              <a:t> </a:t>
            </a:r>
            <a:r>
              <a:rPr lang="de-DE" sz="1800" dirty="0" err="1">
                <a:latin typeface="+mn-lt"/>
              </a:rPr>
              <a:t>motion</a:t>
            </a:r>
            <a:r>
              <a:rPr lang="de-DE" sz="1800" dirty="0">
                <a:latin typeface="+mn-lt"/>
              </a:rPr>
              <a:t> </a:t>
            </a:r>
            <a:r>
              <a:rPr lang="de-DE" sz="1800" dirty="0" err="1">
                <a:latin typeface="+mn-lt"/>
              </a:rPr>
              <a:t>depends</a:t>
            </a:r>
            <a:r>
              <a:rPr lang="de-DE" sz="1800" dirty="0">
                <a:latin typeface="+mn-lt"/>
              </a:rPr>
              <a:t> on </a:t>
            </a:r>
            <a:r>
              <a:rPr lang="de-DE" sz="1800" dirty="0" err="1">
                <a:latin typeface="+mn-lt"/>
              </a:rPr>
              <a:t>position</a:t>
            </a:r>
            <a:r>
              <a:rPr lang="de-DE" sz="1800" dirty="0">
                <a:latin typeface="+mn-lt"/>
              </a:rPr>
              <a:t> in </a:t>
            </a:r>
            <a:br>
              <a:rPr lang="de-DE" sz="1800" dirty="0">
                <a:latin typeface="+mn-lt"/>
              </a:rPr>
            </a:br>
            <a:r>
              <a:rPr lang="de-DE" sz="1800" dirty="0" err="1">
                <a:latin typeface="+mn-lt"/>
              </a:rPr>
              <a:t>phase-space</a:t>
            </a:r>
            <a:endParaRPr lang="de-DE" sz="1800" dirty="0">
              <a:latin typeface="+mn-lt"/>
            </a:endParaRPr>
          </a:p>
          <a:p>
            <a:pPr marL="285750" indent="-285750">
              <a:buFont typeface="Symbol" charset="0"/>
              <a:buChar char=""/>
            </a:pPr>
            <a:endParaRPr lang="de-DE" sz="1800" dirty="0">
              <a:latin typeface="+mn-lt"/>
            </a:endParaRPr>
          </a:p>
          <a:p>
            <a:pPr marL="285750" indent="-285750">
              <a:buFont typeface="Symbol" charset="0"/>
              <a:buChar char=""/>
            </a:pPr>
            <a:endParaRPr lang="de-DE" sz="1800" dirty="0">
              <a:latin typeface="+mn-lt"/>
            </a:endParaRPr>
          </a:p>
          <a:p>
            <a:r>
              <a:rPr lang="de-DE" sz="1600" dirty="0">
                <a:latin typeface="+mn-lt"/>
              </a:rPr>
              <a:t>(</a:t>
            </a:r>
            <a:r>
              <a:rPr lang="de-DE" sz="1600" dirty="0" err="1">
                <a:latin typeface="+mn-lt"/>
              </a:rPr>
              <a:t>here</a:t>
            </a:r>
            <a:r>
              <a:rPr lang="de-DE" sz="1600" dirty="0">
                <a:latin typeface="+mn-lt"/>
              </a:rPr>
              <a:t> </a:t>
            </a:r>
            <a:r>
              <a:rPr lang="de-DE" sz="1600" dirty="0" err="1">
                <a:latin typeface="+mn-lt"/>
              </a:rPr>
              <a:t>shown</a:t>
            </a:r>
            <a:r>
              <a:rPr lang="de-DE" sz="1600" dirty="0">
                <a:latin typeface="+mn-lt"/>
              </a:rPr>
              <a:t> </a:t>
            </a:r>
            <a:r>
              <a:rPr lang="de-DE" sz="1600" dirty="0" err="1">
                <a:latin typeface="+mn-lt"/>
              </a:rPr>
              <a:t>for</a:t>
            </a:r>
            <a:r>
              <a:rPr lang="de-DE" sz="1600" dirty="0">
                <a:latin typeface="+mn-lt"/>
              </a:rPr>
              <a:t> a </a:t>
            </a:r>
            <a:r>
              <a:rPr lang="de-DE" sz="1600" dirty="0" err="1">
                <a:latin typeface="+mn-lt"/>
              </a:rPr>
              <a:t>stationary</a:t>
            </a:r>
            <a:r>
              <a:rPr lang="de-DE" sz="1600" dirty="0">
                <a:latin typeface="+mn-lt"/>
              </a:rPr>
              <a:t> </a:t>
            </a:r>
            <a:r>
              <a:rPr lang="de-DE" sz="1600" dirty="0" err="1">
                <a:latin typeface="+mn-lt"/>
              </a:rPr>
              <a:t>bucket</a:t>
            </a:r>
            <a:r>
              <a:rPr lang="de-DE" sz="1600" dirty="0">
                <a:latin typeface="+mn-lt"/>
              </a:rPr>
              <a:t>) </a:t>
            </a:r>
          </a:p>
          <a:p>
            <a:endParaRPr lang="de-DE" sz="1800" dirty="0">
              <a:latin typeface="+mn-lt"/>
            </a:endParaRPr>
          </a:p>
          <a:p>
            <a:endParaRPr lang="de-DE" sz="1800" dirty="0">
              <a:latin typeface="+mn-lt"/>
            </a:endParaRPr>
          </a:p>
          <a:p>
            <a:r>
              <a:rPr lang="de-DE" sz="1800" b="1" dirty="0" err="1">
                <a:solidFill>
                  <a:srgbClr val="FF0000"/>
                </a:solidFill>
                <a:latin typeface="+mn-lt"/>
              </a:rPr>
              <a:t>Remark</a:t>
            </a:r>
            <a:r>
              <a:rPr lang="de-DE" sz="1800" b="1" dirty="0">
                <a:solidFill>
                  <a:srgbClr val="FF0000"/>
                </a:solidFill>
                <a:latin typeface="+mn-lt"/>
              </a:rPr>
              <a:t>:</a:t>
            </a:r>
          </a:p>
          <a:p>
            <a:r>
              <a:rPr lang="de-DE" sz="1800" dirty="0">
                <a:latin typeface="+mn-lt"/>
              </a:rPr>
              <a:t>Synchrotron </a:t>
            </a:r>
            <a:r>
              <a:rPr lang="de-DE" sz="1800" dirty="0" err="1">
                <a:latin typeface="+mn-lt"/>
              </a:rPr>
              <a:t>frequency</a:t>
            </a:r>
            <a:r>
              <a:rPr lang="de-DE" sz="1800" dirty="0">
                <a:latin typeface="+mn-lt"/>
              </a:rPr>
              <a:t> </a:t>
            </a:r>
            <a:r>
              <a:rPr lang="de-DE" sz="1800" dirty="0" err="1">
                <a:solidFill>
                  <a:srgbClr val="FF0000"/>
                </a:solidFill>
                <a:latin typeface="+mn-lt"/>
              </a:rPr>
              <a:t>much</a:t>
            </a:r>
            <a:r>
              <a:rPr lang="de-DE" sz="1800" dirty="0">
                <a:solidFill>
                  <a:srgbClr val="FF0000"/>
                </a:solidFill>
                <a:latin typeface="+mn-lt"/>
              </a:rPr>
              <a:t> </a:t>
            </a:r>
            <a:r>
              <a:rPr lang="de-DE" sz="1800" dirty="0" err="1">
                <a:solidFill>
                  <a:srgbClr val="FF0000"/>
                </a:solidFill>
                <a:latin typeface="+mn-lt"/>
              </a:rPr>
              <a:t>smaller</a:t>
            </a:r>
            <a:r>
              <a:rPr lang="de-DE" sz="1800" dirty="0">
                <a:latin typeface="+mn-lt"/>
              </a:rPr>
              <a:t> </a:t>
            </a:r>
            <a:r>
              <a:rPr lang="de-DE" sz="1800" dirty="0" err="1">
                <a:latin typeface="+mn-lt"/>
              </a:rPr>
              <a:t>than</a:t>
            </a:r>
            <a:r>
              <a:rPr lang="de-DE" sz="1800" dirty="0">
                <a:latin typeface="+mn-lt"/>
              </a:rPr>
              <a:t> betatron </a:t>
            </a:r>
            <a:r>
              <a:rPr lang="de-DE" sz="1800" dirty="0" err="1">
                <a:latin typeface="+mn-lt"/>
              </a:rPr>
              <a:t>frequency</a:t>
            </a:r>
            <a:r>
              <a:rPr lang="de-DE" sz="1800" dirty="0">
                <a:latin typeface="+mn-lt"/>
              </a:rPr>
              <a:t>. </a:t>
            </a:r>
          </a:p>
          <a:p>
            <a:endParaRPr lang="de-DE" sz="1600" dirty="0">
              <a:latin typeface="+mn-lt"/>
            </a:endParaRPr>
          </a:p>
        </p:txBody>
      </p:sp>
      <p:pic>
        <p:nvPicPr>
          <p:cNvPr id="5" name="SingleHarmonicPhaseSpaceConstruction.avi">
            <a:hlinkClick r:id="" action="ppaction://media"/>
            <a:extLst>
              <a:ext uri="{FF2B5EF4-FFF2-40B4-BE49-F238E27FC236}">
                <a16:creationId xmlns:a16="http://schemas.microsoft.com/office/drawing/2014/main" id="{AF0D767B-030C-CB4E-8B23-48DFFC41249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31840" y="898353"/>
            <a:ext cx="5080000" cy="5949280"/>
          </a:xfrm>
          <a:prstGeom prst="rect">
            <a:avLst/>
          </a:prstGeom>
        </p:spPr>
      </p:pic>
    </p:spTree>
    <p:extLst>
      <p:ext uri="{BB962C8B-B14F-4D97-AF65-F5344CB8AC3E}">
        <p14:creationId xmlns:p14="http://schemas.microsoft.com/office/powerpoint/2010/main" val="4582826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81EDB876-7142-E244-B334-302A67EB24A8}"/>
              </a:ext>
            </a:extLst>
          </p:cNvPr>
          <p:cNvGrpSpPr/>
          <p:nvPr/>
        </p:nvGrpSpPr>
        <p:grpSpPr>
          <a:xfrm>
            <a:off x="540552" y="836712"/>
            <a:ext cx="7919880" cy="5710990"/>
            <a:chOff x="540552" y="836712"/>
            <a:chExt cx="7919880" cy="5710990"/>
          </a:xfrm>
        </p:grpSpPr>
        <p:pic>
          <p:nvPicPr>
            <p:cNvPr id="17" name="Picture 16">
              <a:extLst>
                <a:ext uri="{FF2B5EF4-FFF2-40B4-BE49-F238E27FC236}">
                  <a16:creationId xmlns:a16="http://schemas.microsoft.com/office/drawing/2014/main" id="{43944A4E-93CD-6441-B81D-BEF4D21359C7}"/>
                </a:ext>
              </a:extLst>
            </p:cNvPr>
            <p:cNvPicPr>
              <a:picLocks noChangeAspect="1"/>
            </p:cNvPicPr>
            <p:nvPr/>
          </p:nvPicPr>
          <p:blipFill>
            <a:blip r:embed="rId2"/>
            <a:stretch>
              <a:fillRect/>
            </a:stretch>
          </p:blipFill>
          <p:spPr>
            <a:xfrm>
              <a:off x="540552" y="836712"/>
              <a:ext cx="7919880" cy="5710990"/>
            </a:xfrm>
            <a:prstGeom prst="rect">
              <a:avLst/>
            </a:prstGeom>
          </p:spPr>
        </p:pic>
        <p:sp>
          <p:nvSpPr>
            <p:cNvPr id="18" name="TextBox 17">
              <a:extLst>
                <a:ext uri="{FF2B5EF4-FFF2-40B4-BE49-F238E27FC236}">
                  <a16:creationId xmlns:a16="http://schemas.microsoft.com/office/drawing/2014/main" id="{95730B8C-6FE0-5643-BA18-F1BDD5141B07}"/>
                </a:ext>
              </a:extLst>
            </p:cNvPr>
            <p:cNvSpPr txBox="1"/>
            <p:nvPr/>
          </p:nvSpPr>
          <p:spPr>
            <a:xfrm>
              <a:off x="5403235" y="3738517"/>
              <a:ext cx="2121093" cy="338554"/>
            </a:xfrm>
            <a:prstGeom prst="rect">
              <a:avLst/>
            </a:prstGeom>
            <a:solidFill>
              <a:srgbClr val="FFFF00">
                <a:alpha val="50000"/>
              </a:srgbClr>
            </a:solidFill>
          </p:spPr>
          <p:txBody>
            <a:bodyPr wrap="square" rtlCol="0">
              <a:spAutoFit/>
            </a:bodyPr>
            <a:lstStyle/>
            <a:p>
              <a:r>
                <a:rPr lang="en-US" sz="1600" b="1" dirty="0">
                  <a:solidFill>
                    <a:srgbClr val="C988D5"/>
                  </a:solidFill>
                </a:rPr>
                <a:t>160 MeV-&gt; 2 GeV        </a:t>
              </a:r>
            </a:p>
          </p:txBody>
        </p:sp>
        <p:sp>
          <p:nvSpPr>
            <p:cNvPr id="19" name="TextBox 18">
              <a:extLst>
                <a:ext uri="{FF2B5EF4-FFF2-40B4-BE49-F238E27FC236}">
                  <a16:creationId xmlns:a16="http://schemas.microsoft.com/office/drawing/2014/main" id="{466A2ED4-6A2E-1342-89D5-3E7C788ADA86}"/>
                </a:ext>
              </a:extLst>
            </p:cNvPr>
            <p:cNvSpPr txBox="1"/>
            <p:nvPr/>
          </p:nvSpPr>
          <p:spPr>
            <a:xfrm>
              <a:off x="5830396" y="4581128"/>
              <a:ext cx="1257075" cy="338554"/>
            </a:xfrm>
            <a:prstGeom prst="rect">
              <a:avLst/>
            </a:prstGeom>
            <a:solidFill>
              <a:srgbClr val="FFFF00">
                <a:alpha val="50000"/>
              </a:srgbClr>
            </a:solidFill>
          </p:spPr>
          <p:txBody>
            <a:bodyPr wrap="none" rtlCol="0">
              <a:spAutoFit/>
            </a:bodyPr>
            <a:lstStyle/>
            <a:p>
              <a:r>
                <a:rPr lang="en-US" sz="1600" b="1" dirty="0">
                  <a:solidFill>
                    <a:srgbClr val="B31081"/>
                  </a:solidFill>
                </a:rPr>
                <a:t>-&gt; 25 GeV</a:t>
              </a:r>
            </a:p>
          </p:txBody>
        </p:sp>
        <p:sp>
          <p:nvSpPr>
            <p:cNvPr id="20" name="TextBox 19">
              <a:extLst>
                <a:ext uri="{FF2B5EF4-FFF2-40B4-BE49-F238E27FC236}">
                  <a16:creationId xmlns:a16="http://schemas.microsoft.com/office/drawing/2014/main" id="{36CAAA3E-8F0E-F24D-85AA-9446B5A1D4D1}"/>
                </a:ext>
              </a:extLst>
            </p:cNvPr>
            <p:cNvSpPr txBox="1"/>
            <p:nvPr/>
          </p:nvSpPr>
          <p:spPr>
            <a:xfrm>
              <a:off x="4716016" y="2946430"/>
              <a:ext cx="1390124" cy="338554"/>
            </a:xfrm>
            <a:prstGeom prst="rect">
              <a:avLst/>
            </a:prstGeom>
            <a:solidFill>
              <a:srgbClr val="FFFF00">
                <a:alpha val="50000"/>
              </a:srgbClr>
            </a:solidFill>
          </p:spPr>
          <p:txBody>
            <a:bodyPr wrap="none" rtlCol="0">
              <a:spAutoFit/>
            </a:bodyPr>
            <a:lstStyle/>
            <a:p>
              <a:r>
                <a:rPr lang="en-US" sz="1600" b="1" dirty="0">
                  <a:solidFill>
                    <a:srgbClr val="4A7DC7"/>
                  </a:solidFill>
                </a:rPr>
                <a:t>-&gt; 450 </a:t>
              </a:r>
              <a:r>
                <a:rPr lang="en-US" sz="1600" b="1" dirty="0" err="1">
                  <a:solidFill>
                    <a:srgbClr val="4A7DC7"/>
                  </a:solidFill>
                </a:rPr>
                <a:t>GeV</a:t>
              </a:r>
              <a:endParaRPr lang="en-US" sz="1600" b="1" dirty="0">
                <a:solidFill>
                  <a:srgbClr val="4A7DC7"/>
                </a:solidFill>
              </a:endParaRPr>
            </a:p>
          </p:txBody>
        </p:sp>
        <p:sp>
          <p:nvSpPr>
            <p:cNvPr id="21" name="TextBox 20">
              <a:extLst>
                <a:ext uri="{FF2B5EF4-FFF2-40B4-BE49-F238E27FC236}">
                  <a16:creationId xmlns:a16="http://schemas.microsoft.com/office/drawing/2014/main" id="{CE50EB24-713C-7845-AA3E-F614E8548085}"/>
                </a:ext>
              </a:extLst>
            </p:cNvPr>
            <p:cNvSpPr txBox="1"/>
            <p:nvPr/>
          </p:nvSpPr>
          <p:spPr>
            <a:xfrm>
              <a:off x="2987824" y="1578278"/>
              <a:ext cx="1134245" cy="338554"/>
            </a:xfrm>
            <a:prstGeom prst="rect">
              <a:avLst/>
            </a:prstGeom>
            <a:solidFill>
              <a:srgbClr val="FFFF00">
                <a:alpha val="50000"/>
              </a:srgbClr>
            </a:solidFill>
          </p:spPr>
          <p:txBody>
            <a:bodyPr wrap="none" rtlCol="0">
              <a:spAutoFit/>
            </a:bodyPr>
            <a:lstStyle/>
            <a:p>
              <a:r>
                <a:rPr lang="en-US" sz="1600" b="1" dirty="0">
                  <a:solidFill>
                    <a:srgbClr val="293664"/>
                  </a:solidFill>
                </a:rPr>
                <a:t>-&gt; 7 </a:t>
              </a:r>
              <a:r>
                <a:rPr lang="en-US" sz="1600" b="1" dirty="0" err="1">
                  <a:solidFill>
                    <a:srgbClr val="293664"/>
                  </a:solidFill>
                </a:rPr>
                <a:t>TeV</a:t>
              </a:r>
              <a:endParaRPr lang="en-US" sz="1600" b="1" dirty="0">
                <a:solidFill>
                  <a:srgbClr val="293664"/>
                </a:solidFill>
              </a:endParaRPr>
            </a:p>
          </p:txBody>
        </p:sp>
      </p:grpSp>
      <p:sp>
        <p:nvSpPr>
          <p:cNvPr id="15" name="Rectangle 14"/>
          <p:cNvSpPr>
            <a:spLocks noChangeArrowheads="1"/>
          </p:cNvSpPr>
          <p:nvPr/>
        </p:nvSpPr>
        <p:spPr bwMode="auto">
          <a:xfrm>
            <a:off x="611560" y="4077071"/>
            <a:ext cx="8208912" cy="2308324"/>
          </a:xfrm>
          <a:prstGeom prst="rect">
            <a:avLst/>
          </a:prstGeom>
          <a:solidFill>
            <a:srgbClr val="FFFFFF"/>
          </a:solidFill>
          <a:ln w="9525">
            <a:noFill/>
            <a:miter lim="800000"/>
            <a:headEnd/>
            <a:tailEnd/>
          </a:ln>
        </p:spPr>
        <p:txBody>
          <a:bodyPr wrap="square">
            <a:prstTxWarp prst="textNoShape">
              <a:avLst/>
            </a:prstTxWarp>
            <a:spAutoFit/>
          </a:bodyPr>
          <a:lstStyle/>
          <a:p>
            <a:pPr marL="285750" indent="-285750">
              <a:buFont typeface="Arial" charset="0"/>
              <a:buChar char="•"/>
            </a:pPr>
            <a:r>
              <a:rPr lang="en-US" sz="1800" dirty="0">
                <a:solidFill>
                  <a:srgbClr val="FF0000"/>
                </a:solidFill>
              </a:rPr>
              <a:t>Linear accelerators scale </a:t>
            </a:r>
            <a:r>
              <a:rPr lang="en-US" sz="1800" dirty="0"/>
              <a:t>in size and cost(!) ~</a:t>
            </a:r>
            <a:r>
              <a:rPr lang="en-US" sz="1800" dirty="0">
                <a:solidFill>
                  <a:srgbClr val="FF0000"/>
                </a:solidFill>
              </a:rPr>
              <a:t>linearly with </a:t>
            </a:r>
            <a:r>
              <a:rPr lang="en-US" sz="1800" dirty="0"/>
              <a:t>the </a:t>
            </a:r>
            <a:r>
              <a:rPr lang="en-US" sz="1800" dirty="0">
                <a:solidFill>
                  <a:srgbClr val="FF0000"/>
                </a:solidFill>
              </a:rPr>
              <a:t>energy</a:t>
            </a:r>
            <a:r>
              <a:rPr lang="en-US" sz="1800" dirty="0"/>
              <a:t>.</a:t>
            </a:r>
          </a:p>
          <a:p>
            <a:pPr marL="285750" indent="-285750">
              <a:buFont typeface="Arial" charset="0"/>
              <a:buChar char="•"/>
            </a:pPr>
            <a:r>
              <a:rPr lang="en-US" sz="1800" dirty="0">
                <a:solidFill>
                  <a:srgbClr val="FF0000"/>
                </a:solidFill>
                <a:latin typeface="Comic Sans MS" pitchFamily="-110" charset="0"/>
              </a:rPr>
              <a:t>Circular accelerators </a:t>
            </a:r>
            <a:r>
              <a:rPr lang="en-US" sz="1800" dirty="0">
                <a:latin typeface="Comic Sans MS" pitchFamily="-110" charset="0"/>
              </a:rPr>
              <a:t>can each turn </a:t>
            </a:r>
            <a:r>
              <a:rPr lang="en-US" sz="1800" dirty="0">
                <a:solidFill>
                  <a:srgbClr val="FF0000"/>
                </a:solidFill>
                <a:latin typeface="Comic Sans MS" pitchFamily="-110" charset="0"/>
              </a:rPr>
              <a:t>reuse </a:t>
            </a:r>
          </a:p>
          <a:p>
            <a:pPr marL="742950" lvl="1" indent="-285750">
              <a:buFont typeface="Arial" charset="0"/>
              <a:buChar char="•"/>
            </a:pPr>
            <a:r>
              <a:rPr lang="en-US" sz="1800" dirty="0">
                <a:latin typeface="Comic Sans MS" pitchFamily="-110" charset="0"/>
              </a:rPr>
              <a:t>the </a:t>
            </a:r>
            <a:r>
              <a:rPr lang="en-US" sz="1800" b="1" dirty="0">
                <a:solidFill>
                  <a:srgbClr val="FF0000"/>
                </a:solidFill>
                <a:latin typeface="Comic Sans MS" pitchFamily="-110" charset="0"/>
              </a:rPr>
              <a:t>accelerating system</a:t>
            </a:r>
          </a:p>
          <a:p>
            <a:pPr marL="742950" lvl="1" indent="-285750">
              <a:buFont typeface="Arial" charset="0"/>
              <a:buChar char="•"/>
            </a:pPr>
            <a:r>
              <a:rPr lang="en-US" sz="1800" dirty="0">
                <a:latin typeface="Comic Sans MS" pitchFamily="-110" charset="0"/>
              </a:rPr>
              <a:t>the vacuum chamber</a:t>
            </a:r>
          </a:p>
          <a:p>
            <a:pPr marL="742950" lvl="1" indent="-285750">
              <a:buFont typeface="Arial" charset="0"/>
              <a:buChar char="•"/>
            </a:pPr>
            <a:r>
              <a:rPr lang="en-US" sz="1800" dirty="0">
                <a:latin typeface="Comic Sans MS" pitchFamily="-110" charset="0"/>
              </a:rPr>
              <a:t>the bending/focusing </a:t>
            </a:r>
            <a:r>
              <a:rPr lang="en-US" sz="1800" dirty="0">
                <a:solidFill>
                  <a:srgbClr val="FF0000"/>
                </a:solidFill>
                <a:latin typeface="Comic Sans MS" pitchFamily="-110" charset="0"/>
              </a:rPr>
              <a:t>magnets</a:t>
            </a:r>
          </a:p>
          <a:p>
            <a:pPr marL="742950" lvl="1" indent="-285750">
              <a:buFont typeface="Arial" charset="0"/>
              <a:buChar char="•"/>
            </a:pPr>
            <a:r>
              <a:rPr lang="is-IS" sz="1800" dirty="0">
                <a:latin typeface="Comic Sans MS" pitchFamily="-110" charset="0"/>
              </a:rPr>
              <a:t>beam instrumentation, …</a:t>
            </a:r>
          </a:p>
          <a:p>
            <a:r>
              <a:rPr lang="en-US" sz="1800" dirty="0">
                <a:latin typeface="Comic Sans MS" pitchFamily="-110" charset="0"/>
              </a:rPr>
              <a:t>-&gt; </a:t>
            </a:r>
            <a:r>
              <a:rPr lang="en-US" sz="1800" dirty="0">
                <a:solidFill>
                  <a:srgbClr val="FF0000"/>
                </a:solidFill>
                <a:latin typeface="Comic Sans MS" pitchFamily="-110" charset="0"/>
              </a:rPr>
              <a:t>economic solution </a:t>
            </a:r>
            <a:r>
              <a:rPr lang="en-US" sz="1800" dirty="0">
                <a:latin typeface="Comic Sans MS" pitchFamily="-110" charset="0"/>
              </a:rPr>
              <a:t>to reach </a:t>
            </a:r>
            <a:r>
              <a:rPr lang="en-US" sz="1800" dirty="0">
                <a:solidFill>
                  <a:srgbClr val="FF0000"/>
                </a:solidFill>
                <a:latin typeface="Comic Sans MS" pitchFamily="-110" charset="0"/>
              </a:rPr>
              <a:t>higher</a:t>
            </a:r>
            <a:r>
              <a:rPr lang="en-US" sz="1800" dirty="0">
                <a:latin typeface="Comic Sans MS" pitchFamily="-110" charset="0"/>
              </a:rPr>
              <a:t> particle </a:t>
            </a:r>
            <a:r>
              <a:rPr lang="en-US" sz="1800" dirty="0">
                <a:solidFill>
                  <a:srgbClr val="FF0000"/>
                </a:solidFill>
                <a:latin typeface="Comic Sans MS" pitchFamily="-110" charset="0"/>
              </a:rPr>
              <a:t>energies</a:t>
            </a:r>
          </a:p>
          <a:p>
            <a:r>
              <a:rPr lang="en-US" sz="1800" b="1" dirty="0">
                <a:latin typeface="Comic Sans MS" pitchFamily="-110" charset="0"/>
              </a:rPr>
              <a:t>But</a:t>
            </a:r>
            <a:r>
              <a:rPr lang="en-US" sz="1800" b="1" dirty="0">
                <a:solidFill>
                  <a:srgbClr val="FF0000"/>
                </a:solidFill>
                <a:latin typeface="Comic Sans MS" pitchFamily="-110" charset="0"/>
              </a:rPr>
              <a:t> each accelerator </a:t>
            </a:r>
            <a:r>
              <a:rPr lang="en-US" sz="1800" b="1" dirty="0">
                <a:latin typeface="Comic Sans MS" pitchFamily="-110" charset="0"/>
              </a:rPr>
              <a:t>has a</a:t>
            </a:r>
            <a:r>
              <a:rPr lang="en-US" sz="1800" b="1" dirty="0">
                <a:solidFill>
                  <a:srgbClr val="FF0000"/>
                </a:solidFill>
                <a:latin typeface="Comic Sans MS" pitchFamily="-110" charset="0"/>
              </a:rPr>
              <a:t> limited energy range.</a:t>
            </a:r>
            <a:r>
              <a:rPr lang="en-US" sz="1800" b="1" dirty="0">
                <a:latin typeface="Comic Sans MS" pitchFamily="-110" charset="0"/>
              </a:rPr>
              <a:t> </a:t>
            </a:r>
          </a:p>
        </p:txBody>
      </p:sp>
      <p:sp>
        <p:nvSpPr>
          <p:cNvPr id="10" name="Rectangle 2"/>
          <p:cNvSpPr txBox="1">
            <a:spLocks noChangeArrowheads="1"/>
          </p:cNvSpPr>
          <p:nvPr/>
        </p:nvSpPr>
        <p:spPr bwMode="auto">
          <a:xfrm>
            <a:off x="1295400" y="304800"/>
            <a:ext cx="60960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Motivation for circular accelerators</a:t>
            </a:r>
            <a:endParaRPr lang="fr-FR" dirty="0"/>
          </a:p>
        </p:txBody>
      </p:sp>
      <p:sp>
        <p:nvSpPr>
          <p:cNvPr id="3" name="Rectangle 2">
            <a:extLst>
              <a:ext uri="{FF2B5EF4-FFF2-40B4-BE49-F238E27FC236}">
                <a16:creationId xmlns:a16="http://schemas.microsoft.com/office/drawing/2014/main" id="{DFFE9BAB-EDA5-E448-A819-FB43C6707C8B}"/>
              </a:ext>
            </a:extLst>
          </p:cNvPr>
          <p:cNvSpPr/>
          <p:nvPr/>
        </p:nvSpPr>
        <p:spPr>
          <a:xfrm>
            <a:off x="3784357" y="4931876"/>
            <a:ext cx="309700" cy="338554"/>
          </a:xfrm>
          <a:prstGeom prst="rect">
            <a:avLst/>
          </a:prstGeom>
        </p:spPr>
        <p:txBody>
          <a:bodyPr wrap="none">
            <a:spAutoFit/>
          </a:bodyPr>
          <a:lstStyle/>
          <a:p>
            <a:r>
              <a:rPr lang="en-US" sz="1600" b="1" dirty="0">
                <a:solidFill>
                  <a:srgbClr val="C988D5"/>
                </a:solidFill>
              </a:rPr>
              <a:t>4</a:t>
            </a:r>
            <a:endParaRPr lang="en-US" sz="1600" dirty="0"/>
          </a:p>
        </p:txBody>
      </p:sp>
      <p:sp>
        <p:nvSpPr>
          <p:cNvPr id="4" name="TextBox 3">
            <a:extLst>
              <a:ext uri="{FF2B5EF4-FFF2-40B4-BE49-F238E27FC236}">
                <a16:creationId xmlns:a16="http://schemas.microsoft.com/office/drawing/2014/main" id="{13BF955B-10AC-A147-B63C-B57C7B172CC2}"/>
              </a:ext>
            </a:extLst>
          </p:cNvPr>
          <p:cNvSpPr txBox="1"/>
          <p:nvPr/>
        </p:nvSpPr>
        <p:spPr>
          <a:xfrm>
            <a:off x="4139952" y="4787860"/>
            <a:ext cx="309700" cy="369332"/>
          </a:xfrm>
          <a:prstGeom prst="rect">
            <a:avLst/>
          </a:prstGeom>
          <a:noFill/>
        </p:spPr>
        <p:txBody>
          <a:bodyPr wrap="square" rtlCol="0">
            <a:spAutoFit/>
          </a:bodyPr>
          <a:lstStyle/>
          <a:p>
            <a:r>
              <a:rPr lang="en-US" sz="1800" dirty="0">
                <a:solidFill>
                  <a:schemeClr val="bg1">
                    <a:lumMod val="65000"/>
                  </a:schemeClr>
                </a:solidFill>
              </a:rPr>
              <a:t>-</a:t>
            </a:r>
          </a:p>
        </p:txBody>
      </p:sp>
    </p:spTree>
    <p:extLst>
      <p:ext uri="{BB962C8B-B14F-4D97-AF65-F5344CB8AC3E}">
        <p14:creationId xmlns:p14="http://schemas.microsoft.com/office/powerpoint/2010/main" val="364375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6"/>
                                        </p:tgtEl>
                                      </p:cBhvr>
                                      <p:by x="57000" y="57000"/>
                                    </p:animScale>
                                  </p:childTnLst>
                                </p:cTn>
                              </p:par>
                              <p:par>
                                <p:cTn id="7" presetID="42" presetClass="path" presetSubtype="0" accel="50000" decel="50000" fill="hold" nodeType="withEffect">
                                  <p:stCondLst>
                                    <p:cond delay="0"/>
                                  </p:stCondLst>
                                  <p:childTnLst>
                                    <p:animMotion origin="layout" path="M 2.5E-6 4.07407E-6 L -0.23386 -0.16436 " pathEditMode="relative" rAng="0" ptsTypes="AA">
                                      <p:cBhvr>
                                        <p:cTn id="8" dur="2000" fill="hold"/>
                                        <p:tgtEl>
                                          <p:spTgt spid="16"/>
                                        </p:tgtEl>
                                        <p:attrNameLst>
                                          <p:attrName>ppt_x</p:attrName>
                                          <p:attrName>ppt_y</p:attrName>
                                        </p:attrNameLst>
                                      </p:cBhvr>
                                      <p:rCtr x="-11701" y="-8218"/>
                                    </p:animMotion>
                                  </p:childTnLst>
                                </p:cTn>
                              </p:par>
                              <p:par>
                                <p:cTn id="9" presetID="1" presetClass="exit"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par>
                                <p:cTn id="13" presetID="9"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Text Box 2"/>
          <p:cNvSpPr txBox="1">
            <a:spLocks noChangeArrowheads="1"/>
          </p:cNvSpPr>
          <p:nvPr/>
        </p:nvSpPr>
        <p:spPr bwMode="auto">
          <a:xfrm>
            <a:off x="1055077" y="5105400"/>
            <a:ext cx="3868615"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1800" b="1" dirty="0" err="1">
                <a:latin typeface="+mn-lt"/>
              </a:rPr>
              <a:t>Bucket</a:t>
            </a:r>
            <a:r>
              <a:rPr lang="de-DE" sz="1800" b="1" dirty="0">
                <a:latin typeface="+mn-lt"/>
              </a:rPr>
              <a:t> </a:t>
            </a:r>
            <a:r>
              <a:rPr lang="de-DE" sz="1800" b="1" dirty="0" err="1">
                <a:latin typeface="+mn-lt"/>
              </a:rPr>
              <a:t>area</a:t>
            </a:r>
            <a:r>
              <a:rPr lang="de-DE" sz="1800" b="1" dirty="0">
                <a:latin typeface="+mn-lt"/>
              </a:rPr>
              <a:t>:</a:t>
            </a:r>
            <a:r>
              <a:rPr lang="de-DE" sz="1800" dirty="0">
                <a:latin typeface="+mn-lt"/>
              </a:rPr>
              <a:t> </a:t>
            </a:r>
            <a:r>
              <a:rPr lang="de-DE" sz="1800" dirty="0" err="1">
                <a:latin typeface="+mn-lt"/>
              </a:rPr>
              <a:t>area</a:t>
            </a:r>
            <a:r>
              <a:rPr lang="de-DE" sz="1800" dirty="0">
                <a:latin typeface="+mn-lt"/>
              </a:rPr>
              <a:t> </a:t>
            </a:r>
            <a:r>
              <a:rPr lang="de-DE" sz="1800" dirty="0" err="1">
                <a:latin typeface="+mn-lt"/>
              </a:rPr>
              <a:t>enclosed</a:t>
            </a:r>
            <a:r>
              <a:rPr lang="de-DE" sz="1800" dirty="0">
                <a:latin typeface="+mn-lt"/>
              </a:rPr>
              <a:t>         </a:t>
            </a:r>
            <a:r>
              <a:rPr lang="de-DE" sz="1800" dirty="0" err="1">
                <a:latin typeface="+mn-lt"/>
              </a:rPr>
              <a:t>by</a:t>
            </a:r>
            <a:r>
              <a:rPr lang="de-DE" sz="1800" dirty="0">
                <a:latin typeface="+mn-lt"/>
              </a:rPr>
              <a:t> </a:t>
            </a:r>
            <a:r>
              <a:rPr lang="de-DE" sz="1800" dirty="0" err="1">
                <a:latin typeface="+mn-lt"/>
              </a:rPr>
              <a:t>the</a:t>
            </a:r>
            <a:r>
              <a:rPr lang="de-DE" sz="1800" dirty="0">
                <a:latin typeface="+mn-lt"/>
              </a:rPr>
              <a:t> </a:t>
            </a:r>
            <a:r>
              <a:rPr lang="de-DE" sz="1800" dirty="0" err="1">
                <a:latin typeface="+mn-lt"/>
              </a:rPr>
              <a:t>separatrix</a:t>
            </a:r>
            <a:endParaRPr lang="de-DE" sz="1800" dirty="0">
              <a:latin typeface="+mn-lt"/>
            </a:endParaRPr>
          </a:p>
          <a:p>
            <a:pPr algn="l"/>
            <a:r>
              <a:rPr lang="de-DE" sz="1800" b="1" dirty="0">
                <a:solidFill>
                  <a:schemeClr val="accent2"/>
                </a:solidFill>
                <a:latin typeface="+mn-lt"/>
              </a:rPr>
              <a:t>The </a:t>
            </a:r>
            <a:r>
              <a:rPr lang="de-DE" sz="1800" b="1" dirty="0" err="1">
                <a:solidFill>
                  <a:schemeClr val="accent2"/>
                </a:solidFill>
                <a:latin typeface="+mn-lt"/>
              </a:rPr>
              <a:t>area</a:t>
            </a:r>
            <a:r>
              <a:rPr lang="de-DE" sz="1800" b="1" dirty="0">
                <a:solidFill>
                  <a:schemeClr val="accent2"/>
                </a:solidFill>
                <a:latin typeface="+mn-lt"/>
              </a:rPr>
              <a:t> </a:t>
            </a:r>
            <a:r>
              <a:rPr lang="de-DE" sz="1800" b="1" dirty="0" err="1">
                <a:solidFill>
                  <a:schemeClr val="accent2"/>
                </a:solidFill>
                <a:latin typeface="+mn-lt"/>
              </a:rPr>
              <a:t>covered</a:t>
            </a:r>
            <a:r>
              <a:rPr lang="de-DE" sz="1800" b="1" dirty="0">
                <a:solidFill>
                  <a:schemeClr val="accent2"/>
                </a:solidFill>
                <a:latin typeface="+mn-lt"/>
              </a:rPr>
              <a:t> </a:t>
            </a:r>
            <a:r>
              <a:rPr lang="de-DE" sz="1800" b="1" dirty="0" err="1">
                <a:solidFill>
                  <a:schemeClr val="accent2"/>
                </a:solidFill>
                <a:latin typeface="+mn-lt"/>
              </a:rPr>
              <a:t>by</a:t>
            </a:r>
            <a:r>
              <a:rPr lang="de-DE" sz="1800" b="1" dirty="0">
                <a:solidFill>
                  <a:schemeClr val="accent2"/>
                </a:solidFill>
                <a:latin typeface="+mn-lt"/>
              </a:rPr>
              <a:t> </a:t>
            </a:r>
            <a:r>
              <a:rPr lang="de-DE" sz="1800" b="1" dirty="0" err="1">
                <a:solidFill>
                  <a:schemeClr val="accent2"/>
                </a:solidFill>
                <a:latin typeface="+mn-lt"/>
              </a:rPr>
              <a:t>particles</a:t>
            </a:r>
            <a:r>
              <a:rPr lang="de-DE" sz="1800" b="1" dirty="0">
                <a:solidFill>
                  <a:schemeClr val="accent2"/>
                </a:solidFill>
                <a:latin typeface="+mn-lt"/>
              </a:rPr>
              <a:t> </a:t>
            </a:r>
            <a:r>
              <a:rPr lang="de-DE" sz="1800" b="1" dirty="0" err="1">
                <a:solidFill>
                  <a:schemeClr val="accent2"/>
                </a:solidFill>
                <a:latin typeface="+mn-lt"/>
              </a:rPr>
              <a:t>is</a:t>
            </a:r>
            <a:r>
              <a:rPr lang="de-DE" sz="1800" b="1" dirty="0">
                <a:solidFill>
                  <a:schemeClr val="accent2"/>
                </a:solidFill>
                <a:latin typeface="+mn-lt"/>
              </a:rPr>
              <a:t> </a:t>
            </a:r>
            <a:r>
              <a:rPr lang="de-DE" sz="1800" b="1" dirty="0" err="1">
                <a:solidFill>
                  <a:schemeClr val="accent2"/>
                </a:solidFill>
                <a:latin typeface="+mn-lt"/>
              </a:rPr>
              <a:t>the</a:t>
            </a:r>
            <a:r>
              <a:rPr lang="de-DE" sz="1800" b="1" dirty="0">
                <a:solidFill>
                  <a:schemeClr val="accent2"/>
                </a:solidFill>
                <a:latin typeface="+mn-lt"/>
              </a:rPr>
              <a:t> longitudinal emittance</a:t>
            </a:r>
            <a:endParaRPr lang="de-DE" sz="1600" b="1" dirty="0">
              <a:latin typeface="+mn-lt"/>
            </a:endParaRPr>
          </a:p>
        </p:txBody>
      </p:sp>
      <p:grpSp>
        <p:nvGrpSpPr>
          <p:cNvPr id="14340" name="Group 3"/>
          <p:cNvGrpSpPr>
            <a:grpSpLocks/>
          </p:cNvGrpSpPr>
          <p:nvPr/>
        </p:nvGrpSpPr>
        <p:grpSpPr bwMode="auto">
          <a:xfrm>
            <a:off x="756138" y="1228726"/>
            <a:ext cx="4220308" cy="3641726"/>
            <a:chOff x="516" y="1110"/>
            <a:chExt cx="2880" cy="2294"/>
          </a:xfrm>
        </p:grpSpPr>
        <p:pic>
          <p:nvPicPr>
            <p:cNvPr id="14360" name="Picture 4" descr="PhasenraumEmittanz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 y="1584"/>
              <a:ext cx="2544" cy="18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61" name="Text Box 5"/>
            <p:cNvSpPr txBox="1">
              <a:spLocks noChangeArrowheads="1"/>
            </p:cNvSpPr>
            <p:nvPr/>
          </p:nvSpPr>
          <p:spPr bwMode="auto">
            <a:xfrm>
              <a:off x="516" y="1110"/>
              <a:ext cx="2880" cy="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ctr"/>
              <a:r>
                <a:rPr lang="de-DE" sz="1600" b="1" dirty="0">
                  <a:latin typeface="Symbol" charset="0"/>
                </a:rPr>
                <a:t>D</a:t>
              </a:r>
              <a:r>
                <a:rPr lang="de-DE" sz="1600" b="1" dirty="0"/>
                <a:t>E-</a:t>
              </a:r>
              <a:r>
                <a:rPr lang="de-DE" sz="1800" b="1" dirty="0">
                  <a:latin typeface="Symbol" charset="0"/>
                </a:rPr>
                <a:t>f</a:t>
              </a:r>
              <a:r>
                <a:rPr lang="de-DE" sz="1600" b="1" dirty="0"/>
                <a:t> </a:t>
              </a:r>
              <a:r>
                <a:rPr lang="de-DE" sz="1600" b="1" dirty="0" err="1">
                  <a:latin typeface="+mn-lt"/>
                </a:rPr>
                <a:t>phase</a:t>
              </a:r>
              <a:r>
                <a:rPr lang="de-DE" sz="1600" b="1" dirty="0">
                  <a:latin typeface="+mn-lt"/>
                </a:rPr>
                <a:t> </a:t>
              </a:r>
              <a:r>
                <a:rPr lang="de-DE" sz="1600" b="1" dirty="0" err="1">
                  <a:latin typeface="+mn-lt"/>
                </a:rPr>
                <a:t>space</a:t>
              </a:r>
              <a:r>
                <a:rPr lang="de-DE" sz="1600" b="1" dirty="0">
                  <a:latin typeface="+mn-lt"/>
                </a:rPr>
                <a:t> </a:t>
              </a:r>
              <a:r>
                <a:rPr lang="de-DE" sz="1600" dirty="0" err="1">
                  <a:latin typeface="+mn-lt"/>
                </a:rPr>
                <a:t>of</a:t>
              </a:r>
              <a:r>
                <a:rPr lang="de-DE" sz="1600" dirty="0">
                  <a:latin typeface="+mn-lt"/>
                </a:rPr>
                <a:t> a </a:t>
              </a:r>
              <a:r>
                <a:rPr lang="de-DE" sz="1600" dirty="0" err="1">
                  <a:solidFill>
                    <a:srgbClr val="FF0000"/>
                  </a:solidFill>
                  <a:latin typeface="+mn-lt"/>
                </a:rPr>
                <a:t>stationary</a:t>
              </a:r>
              <a:r>
                <a:rPr lang="de-DE" sz="1600" dirty="0">
                  <a:solidFill>
                    <a:srgbClr val="FF0000"/>
                  </a:solidFill>
                  <a:latin typeface="+mn-lt"/>
                </a:rPr>
                <a:t> </a:t>
              </a:r>
              <a:r>
                <a:rPr lang="de-DE" sz="1600" dirty="0" err="1">
                  <a:solidFill>
                    <a:srgbClr val="FF0000"/>
                  </a:solidFill>
                  <a:latin typeface="+mn-lt"/>
                </a:rPr>
                <a:t>bucket</a:t>
              </a:r>
              <a:r>
                <a:rPr lang="de-DE" sz="1600" dirty="0">
                  <a:solidFill>
                    <a:srgbClr val="FF0000"/>
                  </a:solidFill>
                  <a:latin typeface="+mn-lt"/>
                </a:rPr>
                <a:t> </a:t>
              </a:r>
              <a:r>
                <a:rPr lang="de-DE" sz="1600" dirty="0">
                  <a:latin typeface="+mn-lt"/>
                </a:rPr>
                <a:t>(</a:t>
              </a:r>
              <a:r>
                <a:rPr lang="de-DE" sz="1600" dirty="0" err="1">
                  <a:latin typeface="+mn-lt"/>
                </a:rPr>
                <a:t>when</a:t>
              </a:r>
              <a:r>
                <a:rPr lang="de-DE" sz="1600" dirty="0">
                  <a:latin typeface="+mn-lt"/>
                </a:rPr>
                <a:t> </a:t>
              </a:r>
              <a:r>
                <a:rPr lang="de-DE" sz="1600" dirty="0" err="1">
                  <a:latin typeface="+mn-lt"/>
                </a:rPr>
                <a:t>there</a:t>
              </a:r>
              <a:r>
                <a:rPr lang="de-DE" sz="1600" dirty="0">
                  <a:latin typeface="+mn-lt"/>
                </a:rPr>
                <a:t> </a:t>
              </a:r>
              <a:r>
                <a:rPr lang="de-DE" sz="1600" dirty="0" err="1">
                  <a:latin typeface="+mn-lt"/>
                </a:rPr>
                <a:t>is</a:t>
              </a:r>
              <a:r>
                <a:rPr lang="de-DE" sz="1600" dirty="0">
                  <a:latin typeface="+mn-lt"/>
                </a:rPr>
                <a:t> </a:t>
              </a:r>
              <a:r>
                <a:rPr lang="de-DE" sz="1600" dirty="0" err="1">
                  <a:solidFill>
                    <a:srgbClr val="FF0000"/>
                  </a:solidFill>
                  <a:latin typeface="+mn-lt"/>
                </a:rPr>
                <a:t>no</a:t>
              </a:r>
              <a:r>
                <a:rPr lang="de-DE" sz="1600" dirty="0">
                  <a:solidFill>
                    <a:srgbClr val="FF0000"/>
                  </a:solidFill>
                  <a:latin typeface="+mn-lt"/>
                </a:rPr>
                <a:t> </a:t>
              </a:r>
              <a:r>
                <a:rPr lang="de-DE" sz="1600" dirty="0" err="1">
                  <a:solidFill>
                    <a:srgbClr val="FF0000"/>
                  </a:solidFill>
                  <a:latin typeface="+mn-lt"/>
                </a:rPr>
                <a:t>acceleration</a:t>
              </a:r>
              <a:r>
                <a:rPr lang="de-DE" sz="1600" dirty="0">
                  <a:latin typeface="+mn-lt"/>
                </a:rPr>
                <a:t>)</a:t>
              </a:r>
              <a:endParaRPr lang="de-DE" sz="1400" dirty="0">
                <a:latin typeface="+mn-lt"/>
              </a:endParaRPr>
            </a:p>
          </p:txBody>
        </p:sp>
      </p:grpSp>
      <p:sp>
        <p:nvSpPr>
          <p:cNvPr id="14341" name="Text Box 6"/>
          <p:cNvSpPr txBox="1">
            <a:spLocks noChangeArrowheads="1"/>
          </p:cNvSpPr>
          <p:nvPr/>
        </p:nvSpPr>
        <p:spPr bwMode="auto">
          <a:xfrm>
            <a:off x="5352401" y="1045185"/>
            <a:ext cx="3396063" cy="1015663"/>
          </a:xfrm>
          <a:prstGeom prst="rect">
            <a:avLst/>
          </a:prstGeom>
          <a:solidFill>
            <a:schemeClr val="hlink"/>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de-DE" sz="2000" b="1" dirty="0">
                <a:latin typeface="+mn-lt"/>
              </a:rPr>
              <a:t>Dynamics </a:t>
            </a:r>
            <a:r>
              <a:rPr lang="de-DE" sz="2000" b="1" dirty="0" err="1">
                <a:latin typeface="+mn-lt"/>
              </a:rPr>
              <a:t>of</a:t>
            </a:r>
            <a:r>
              <a:rPr lang="de-DE" sz="2000" b="1" dirty="0">
                <a:latin typeface="+mn-lt"/>
              </a:rPr>
              <a:t> a </a:t>
            </a:r>
            <a:r>
              <a:rPr lang="de-DE" sz="2000" b="1" dirty="0" err="1">
                <a:latin typeface="+mn-lt"/>
              </a:rPr>
              <a:t>particle</a:t>
            </a:r>
            <a:endParaRPr lang="de-DE" sz="2000" dirty="0">
              <a:latin typeface="+mn-lt"/>
            </a:endParaRPr>
          </a:p>
          <a:p>
            <a:pPr algn="l"/>
            <a:r>
              <a:rPr lang="de-DE" sz="2000" dirty="0">
                <a:latin typeface="+mn-lt"/>
              </a:rPr>
              <a:t>Non-linear, </a:t>
            </a:r>
            <a:r>
              <a:rPr lang="de-DE" sz="2000" dirty="0" err="1">
                <a:latin typeface="+mn-lt"/>
              </a:rPr>
              <a:t>conservative</a:t>
            </a:r>
            <a:r>
              <a:rPr lang="de-DE" sz="2000" dirty="0">
                <a:latin typeface="+mn-lt"/>
              </a:rPr>
              <a:t> </a:t>
            </a:r>
            <a:r>
              <a:rPr lang="de-DE" sz="2000" dirty="0" err="1">
                <a:latin typeface="+mn-lt"/>
              </a:rPr>
              <a:t>oscillator</a:t>
            </a:r>
            <a:r>
              <a:rPr lang="de-DE" sz="2000" dirty="0">
                <a:latin typeface="+mn-lt"/>
              </a:rPr>
              <a:t> </a:t>
            </a:r>
            <a:r>
              <a:rPr lang="de-DE" sz="2000" dirty="0">
                <a:latin typeface="+mn-lt"/>
                <a:sym typeface="Symbol" charset="0"/>
              </a:rPr>
              <a:t> e.g. </a:t>
            </a:r>
            <a:r>
              <a:rPr lang="de-DE" sz="2000" dirty="0" err="1">
                <a:latin typeface="+mn-lt"/>
                <a:sym typeface="Symbol" charset="0"/>
              </a:rPr>
              <a:t>pendulum</a:t>
            </a:r>
            <a:r>
              <a:rPr lang="de-DE" sz="2000" dirty="0">
                <a:latin typeface="+mn-lt"/>
              </a:rPr>
              <a:t> </a:t>
            </a:r>
          </a:p>
        </p:txBody>
      </p:sp>
      <p:grpSp>
        <p:nvGrpSpPr>
          <p:cNvPr id="3" name="Group 7"/>
          <p:cNvGrpSpPr>
            <a:grpSpLocks/>
          </p:cNvGrpSpPr>
          <p:nvPr/>
        </p:nvGrpSpPr>
        <p:grpSpPr bwMode="auto">
          <a:xfrm>
            <a:off x="2952749" y="2492896"/>
            <a:ext cx="5909896" cy="1266825"/>
            <a:chOff x="2015" y="1716"/>
            <a:chExt cx="4033" cy="798"/>
          </a:xfrm>
        </p:grpSpPr>
        <p:sp>
          <p:nvSpPr>
            <p:cNvPr id="14355" name="AutoShape 8"/>
            <p:cNvSpPr>
              <a:spLocks noChangeArrowheads="1"/>
            </p:cNvSpPr>
            <p:nvPr/>
          </p:nvSpPr>
          <p:spPr bwMode="auto">
            <a:xfrm rot="20886238">
              <a:off x="2015" y="2042"/>
              <a:ext cx="1538" cy="182"/>
            </a:xfrm>
            <a:prstGeom prst="leftArrow">
              <a:avLst>
                <a:gd name="adj1" fmla="val 50000"/>
                <a:gd name="adj2" fmla="val 211126"/>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4356" name="Picture 9" descr="PendelOszill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9" y="1776"/>
              <a:ext cx="720" cy="6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57" name="Line 10"/>
            <p:cNvSpPr>
              <a:spLocks noChangeShapeType="1"/>
            </p:cNvSpPr>
            <p:nvPr/>
          </p:nvSpPr>
          <p:spPr bwMode="auto">
            <a:xfrm>
              <a:off x="3456" y="2514"/>
              <a:ext cx="2592" cy="0"/>
            </a:xfrm>
            <a:prstGeom prst="line">
              <a:avLst/>
            </a:prstGeom>
            <a:noFill/>
            <a:ln w="127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358" name="Line 11"/>
            <p:cNvSpPr>
              <a:spLocks noChangeShapeType="1"/>
            </p:cNvSpPr>
            <p:nvPr/>
          </p:nvSpPr>
          <p:spPr bwMode="auto">
            <a:xfrm>
              <a:off x="3456" y="1716"/>
              <a:ext cx="2592" cy="0"/>
            </a:xfrm>
            <a:prstGeom prst="line">
              <a:avLst/>
            </a:prstGeom>
            <a:noFill/>
            <a:ln w="127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359" name="Text Box 12"/>
            <p:cNvSpPr txBox="1">
              <a:spLocks noChangeArrowheads="1"/>
            </p:cNvSpPr>
            <p:nvPr/>
          </p:nvSpPr>
          <p:spPr bwMode="auto">
            <a:xfrm>
              <a:off x="3585" y="1864"/>
              <a:ext cx="2187" cy="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2000" dirty="0" err="1">
                  <a:latin typeface="+mn-lt"/>
                </a:rPr>
                <a:t>Particle</a:t>
              </a:r>
              <a:r>
                <a:rPr lang="de-DE" sz="2000" dirty="0">
                  <a:latin typeface="+mn-lt"/>
                </a:rPr>
                <a:t> </a:t>
              </a:r>
              <a:r>
                <a:rPr lang="de-DE" sz="2000" b="1" dirty="0" err="1">
                  <a:latin typeface="+mn-lt"/>
                </a:rPr>
                <a:t>inside</a:t>
              </a:r>
              <a:r>
                <a:rPr lang="de-DE" sz="2000" b="1" dirty="0">
                  <a:latin typeface="+mn-lt"/>
                </a:rPr>
                <a:t> </a:t>
              </a:r>
              <a:r>
                <a:rPr lang="de-DE" sz="2000" b="1" dirty="0" err="1">
                  <a:latin typeface="+mn-lt"/>
                </a:rPr>
                <a:t>the</a:t>
              </a:r>
              <a:r>
                <a:rPr lang="de-DE" sz="2000" b="1" dirty="0">
                  <a:latin typeface="+mn-lt"/>
                </a:rPr>
                <a:t> </a:t>
              </a:r>
              <a:r>
                <a:rPr lang="de-DE" sz="2000" b="1" dirty="0" err="1">
                  <a:latin typeface="+mn-lt"/>
                </a:rPr>
                <a:t>separatrix</a:t>
              </a:r>
              <a:r>
                <a:rPr lang="de-DE" sz="2000" dirty="0">
                  <a:latin typeface="+mn-lt"/>
                </a:rPr>
                <a:t>:</a:t>
              </a:r>
            </a:p>
          </p:txBody>
        </p:sp>
      </p:grpSp>
      <p:grpSp>
        <p:nvGrpSpPr>
          <p:cNvPr id="4" name="Group 13"/>
          <p:cNvGrpSpPr>
            <a:grpSpLocks/>
          </p:cNvGrpSpPr>
          <p:nvPr/>
        </p:nvGrpSpPr>
        <p:grpSpPr bwMode="auto">
          <a:xfrm>
            <a:off x="3792415" y="3672881"/>
            <a:ext cx="5070231" cy="1484313"/>
            <a:chOff x="2588" y="2473"/>
            <a:chExt cx="3460" cy="935"/>
          </a:xfrm>
        </p:grpSpPr>
        <p:sp>
          <p:nvSpPr>
            <p:cNvPr id="14351" name="AutoShape 14"/>
            <p:cNvSpPr>
              <a:spLocks noChangeArrowheads="1"/>
            </p:cNvSpPr>
            <p:nvPr/>
          </p:nvSpPr>
          <p:spPr bwMode="auto">
            <a:xfrm rot="1680000">
              <a:off x="2588" y="2473"/>
              <a:ext cx="1045" cy="174"/>
            </a:xfrm>
            <a:prstGeom prst="leftArrow">
              <a:avLst>
                <a:gd name="adj1" fmla="val 50000"/>
                <a:gd name="adj2" fmla="val 150144"/>
              </a:avLst>
            </a:prstGeom>
            <a:solidFill>
              <a:srgbClr val="FFCC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4352" name="Picture 15" descr="PendelInstabilerFixpunk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2" y="2598"/>
              <a:ext cx="212" cy="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53" name="Line 16"/>
            <p:cNvSpPr>
              <a:spLocks noChangeShapeType="1"/>
            </p:cNvSpPr>
            <p:nvPr/>
          </p:nvSpPr>
          <p:spPr bwMode="auto">
            <a:xfrm>
              <a:off x="3456" y="3408"/>
              <a:ext cx="2592" cy="0"/>
            </a:xfrm>
            <a:prstGeom prst="line">
              <a:avLst/>
            </a:prstGeom>
            <a:noFill/>
            <a:ln w="127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354" name="Text Box 17"/>
            <p:cNvSpPr txBox="1">
              <a:spLocks noChangeArrowheads="1"/>
            </p:cNvSpPr>
            <p:nvPr/>
          </p:nvSpPr>
          <p:spPr bwMode="auto">
            <a:xfrm>
              <a:off x="3588" y="2734"/>
              <a:ext cx="2187" cy="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2000" dirty="0" err="1">
                  <a:latin typeface="+mn-lt"/>
                </a:rPr>
                <a:t>Particle</a:t>
              </a:r>
              <a:r>
                <a:rPr lang="de-DE" sz="2000" dirty="0">
                  <a:latin typeface="+mn-lt"/>
                </a:rPr>
                <a:t> </a:t>
              </a:r>
              <a:r>
                <a:rPr lang="de-DE" sz="2000" dirty="0" err="1">
                  <a:latin typeface="+mn-lt"/>
                </a:rPr>
                <a:t>at</a:t>
              </a:r>
              <a:r>
                <a:rPr lang="de-DE" sz="2000" dirty="0">
                  <a:latin typeface="+mn-lt"/>
                </a:rPr>
                <a:t> </a:t>
              </a:r>
              <a:r>
                <a:rPr lang="de-DE" sz="2000" dirty="0" err="1">
                  <a:latin typeface="+mn-lt"/>
                </a:rPr>
                <a:t>the</a:t>
              </a:r>
              <a:br>
                <a:rPr lang="de-DE" sz="2000" dirty="0">
                  <a:latin typeface="+mn-lt"/>
                </a:rPr>
              </a:br>
              <a:r>
                <a:rPr lang="de-DE" sz="2000" b="1" dirty="0" err="1">
                  <a:latin typeface="+mn-lt"/>
                </a:rPr>
                <a:t>unstable</a:t>
              </a:r>
              <a:r>
                <a:rPr lang="de-DE" sz="2000" b="1" dirty="0">
                  <a:latin typeface="+mn-lt"/>
                </a:rPr>
                <a:t> fix-point</a:t>
              </a:r>
            </a:p>
          </p:txBody>
        </p:sp>
      </p:grpSp>
      <p:grpSp>
        <p:nvGrpSpPr>
          <p:cNvPr id="5" name="Group 18"/>
          <p:cNvGrpSpPr>
            <a:grpSpLocks/>
          </p:cNvGrpSpPr>
          <p:nvPr/>
        </p:nvGrpSpPr>
        <p:grpSpPr bwMode="auto">
          <a:xfrm>
            <a:off x="3474428" y="4656286"/>
            <a:ext cx="5388219" cy="1797050"/>
            <a:chOff x="2371" y="3116"/>
            <a:chExt cx="3677" cy="1132"/>
          </a:xfrm>
        </p:grpSpPr>
        <p:sp>
          <p:nvSpPr>
            <p:cNvPr id="14347" name="AutoShape 19"/>
            <p:cNvSpPr>
              <a:spLocks noChangeArrowheads="1"/>
            </p:cNvSpPr>
            <p:nvPr/>
          </p:nvSpPr>
          <p:spPr bwMode="auto">
            <a:xfrm rot="2100000">
              <a:off x="2371" y="3116"/>
              <a:ext cx="1308" cy="173"/>
            </a:xfrm>
            <a:prstGeom prst="leftArrow">
              <a:avLst>
                <a:gd name="adj1" fmla="val 50000"/>
                <a:gd name="adj2" fmla="val 189017"/>
              </a:avLst>
            </a:prstGeom>
            <a:solidFill>
              <a:srgbClr val="FFCC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4348" name="Picture 20" descr="PendelLibr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7" y="3477"/>
              <a:ext cx="753" cy="7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9" name="Line 21"/>
            <p:cNvSpPr>
              <a:spLocks noChangeShapeType="1"/>
            </p:cNvSpPr>
            <p:nvPr/>
          </p:nvSpPr>
          <p:spPr bwMode="auto">
            <a:xfrm>
              <a:off x="3456" y="4248"/>
              <a:ext cx="2592" cy="0"/>
            </a:xfrm>
            <a:prstGeom prst="line">
              <a:avLst/>
            </a:prstGeom>
            <a:noFill/>
            <a:ln w="127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4350" name="Text Box 22"/>
            <p:cNvSpPr txBox="1">
              <a:spLocks noChangeArrowheads="1"/>
            </p:cNvSpPr>
            <p:nvPr/>
          </p:nvSpPr>
          <p:spPr bwMode="auto">
            <a:xfrm>
              <a:off x="3584" y="3572"/>
              <a:ext cx="2187" cy="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de-DE" sz="2000" dirty="0" err="1">
                  <a:latin typeface="+mn-lt"/>
                </a:rPr>
                <a:t>Particle</a:t>
              </a:r>
              <a:r>
                <a:rPr lang="de-DE" sz="2000" dirty="0">
                  <a:latin typeface="+mn-lt"/>
                </a:rPr>
                <a:t> </a:t>
              </a:r>
              <a:r>
                <a:rPr lang="de-DE" sz="2000" b="1" dirty="0">
                  <a:latin typeface="+mn-lt"/>
                </a:rPr>
                <a:t>outside          </a:t>
              </a:r>
              <a:r>
                <a:rPr lang="de-DE" sz="2000" b="1" dirty="0" err="1">
                  <a:latin typeface="+mn-lt"/>
                </a:rPr>
                <a:t>the</a:t>
              </a:r>
              <a:r>
                <a:rPr lang="de-DE" sz="2000" b="1" dirty="0">
                  <a:latin typeface="+mn-lt"/>
                </a:rPr>
                <a:t> </a:t>
              </a:r>
              <a:r>
                <a:rPr lang="de-DE" sz="2000" b="1" dirty="0" err="1">
                  <a:latin typeface="+mn-lt"/>
                </a:rPr>
                <a:t>separatrix</a:t>
              </a:r>
              <a:r>
                <a:rPr lang="de-DE" sz="2000" b="1" dirty="0">
                  <a:latin typeface="+mn-lt"/>
                </a:rPr>
                <a:t>:</a:t>
              </a:r>
            </a:p>
          </p:txBody>
        </p:sp>
      </p:grpSp>
      <p:sp>
        <p:nvSpPr>
          <p:cNvPr id="26"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motion in phase space</a:t>
            </a:r>
            <a:endParaRPr lang="fr-FR" dirty="0"/>
          </a:p>
        </p:txBody>
      </p:sp>
    </p:spTree>
    <p:extLst>
      <p:ext uri="{BB962C8B-B14F-4D97-AF65-F5344CB8AC3E}">
        <p14:creationId xmlns:p14="http://schemas.microsoft.com/office/powerpoint/2010/main" val="2962084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50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94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2" name="Rectangle 3"/>
          <p:cNvSpPr>
            <a:spLocks noGrp="1" noChangeArrowheads="1"/>
          </p:cNvSpPr>
          <p:nvPr>
            <p:ph type="body" idx="1"/>
          </p:nvPr>
        </p:nvSpPr>
        <p:spPr>
          <a:xfrm>
            <a:off x="906463" y="5283795"/>
            <a:ext cx="7772400" cy="1025525"/>
          </a:xfrm>
        </p:spPr>
        <p:txBody>
          <a:bodyPr/>
          <a:lstStyle/>
          <a:p>
            <a:pPr eaLnBrk="1" hangingPunct="1"/>
            <a:r>
              <a:rPr lang="en-US" sz="2000" dirty="0">
                <a:solidFill>
                  <a:schemeClr val="tx1"/>
                </a:solidFill>
                <a:latin typeface="Comic Sans MS" charset="0"/>
              </a:rPr>
              <a:t>Bucket area = </a:t>
            </a:r>
            <a:r>
              <a:rPr lang="en-US" sz="2000" b="1" u="sng" dirty="0">
                <a:solidFill>
                  <a:srgbClr val="FF0000"/>
                </a:solidFill>
                <a:latin typeface="Comic Sans MS" charset="0"/>
              </a:rPr>
              <a:t>longitudinal Acceptance</a:t>
            </a:r>
            <a:r>
              <a:rPr lang="en-US" sz="2000" dirty="0">
                <a:solidFill>
                  <a:srgbClr val="FF0000"/>
                </a:solidFill>
                <a:latin typeface="Comic Sans MS" charset="0"/>
              </a:rPr>
              <a:t> </a:t>
            </a:r>
            <a:r>
              <a:rPr lang="en-US" sz="2000" dirty="0">
                <a:solidFill>
                  <a:schemeClr val="tx1"/>
                </a:solidFill>
                <a:latin typeface="Comic Sans MS" charset="0"/>
              </a:rPr>
              <a:t>[</a:t>
            </a:r>
            <a:r>
              <a:rPr lang="en-US" sz="2000" dirty="0" err="1">
                <a:solidFill>
                  <a:schemeClr val="tx1"/>
                </a:solidFill>
                <a:latin typeface="Comic Sans MS" charset="0"/>
              </a:rPr>
              <a:t>eVs</a:t>
            </a:r>
            <a:r>
              <a:rPr lang="en-US" sz="2000" dirty="0">
                <a:solidFill>
                  <a:schemeClr val="tx1"/>
                </a:solidFill>
                <a:latin typeface="Comic Sans MS" charset="0"/>
              </a:rPr>
              <a:t>]</a:t>
            </a:r>
          </a:p>
          <a:p>
            <a:pPr eaLnBrk="1" hangingPunct="1"/>
            <a:r>
              <a:rPr lang="en-US" sz="2000" dirty="0">
                <a:solidFill>
                  <a:schemeClr val="tx1"/>
                </a:solidFill>
                <a:latin typeface="Comic Sans MS" charset="0"/>
              </a:rPr>
              <a:t>Bunch area = </a:t>
            </a:r>
            <a:r>
              <a:rPr lang="en-US" sz="2000" b="1" u="sng" dirty="0">
                <a:solidFill>
                  <a:srgbClr val="FF0000"/>
                </a:solidFill>
                <a:latin typeface="Comic Sans MS" charset="0"/>
              </a:rPr>
              <a:t>longitudinal beam emittance</a:t>
            </a:r>
            <a:r>
              <a:rPr lang="en-US" sz="2000" dirty="0">
                <a:solidFill>
                  <a:srgbClr val="FF0000"/>
                </a:solidFill>
                <a:latin typeface="Comic Sans MS" charset="0"/>
              </a:rPr>
              <a:t> (</a:t>
            </a:r>
            <a:r>
              <a:rPr lang="en-US" sz="2000" dirty="0" err="1">
                <a:solidFill>
                  <a:srgbClr val="FF0000"/>
                </a:solidFill>
                <a:latin typeface="Comic Sans MS" charset="0"/>
              </a:rPr>
              <a:t>rms</a:t>
            </a:r>
            <a:r>
              <a:rPr lang="en-US" sz="2000" dirty="0">
                <a:solidFill>
                  <a:srgbClr val="FF0000"/>
                </a:solidFill>
                <a:latin typeface="Comic Sans MS" charset="0"/>
              </a:rPr>
              <a:t>) </a:t>
            </a:r>
            <a:r>
              <a:rPr lang="en-US" sz="2000" dirty="0">
                <a:solidFill>
                  <a:schemeClr val="tx1"/>
                </a:solidFill>
                <a:latin typeface="Comic Sans MS" charset="0"/>
              </a:rPr>
              <a:t>=</a:t>
            </a:r>
            <a:r>
              <a:rPr lang="en-US" dirty="0">
                <a:solidFill>
                  <a:schemeClr val="tx1"/>
                </a:solidFill>
                <a:latin typeface="Comic Sans MS" charset="0"/>
              </a:rPr>
              <a:t> </a:t>
            </a:r>
            <a:r>
              <a:rPr lang="en-US" sz="2000" b="1" dirty="0">
                <a:solidFill>
                  <a:schemeClr val="tx1"/>
                </a:solidFill>
                <a:latin typeface="Times New Roman" charset="0"/>
                <a:sym typeface="Symbol" charset="0"/>
              </a:rPr>
              <a:t> </a:t>
            </a:r>
            <a:r>
              <a:rPr lang="en-US" sz="2000" b="1" dirty="0" err="1">
                <a:solidFill>
                  <a:schemeClr val="tx1"/>
                </a:solidFill>
                <a:latin typeface="Times New Roman" charset="0"/>
                <a:sym typeface="Symbol" charset="0"/>
              </a:rPr>
              <a:t>σ</a:t>
            </a:r>
            <a:r>
              <a:rPr lang="en-US" sz="2000" b="1" baseline="-25000" dirty="0" err="1">
                <a:solidFill>
                  <a:schemeClr val="tx1"/>
                </a:solidFill>
                <a:latin typeface="Comic Sans MS" charset="0"/>
                <a:sym typeface="Symbol" charset="0"/>
              </a:rPr>
              <a:t>E</a:t>
            </a:r>
            <a:r>
              <a:rPr lang="en-US" sz="2000" b="1" dirty="0">
                <a:solidFill>
                  <a:schemeClr val="tx1"/>
                </a:solidFill>
                <a:latin typeface="Times New Roman" charset="0"/>
                <a:sym typeface="Symbol" charset="0"/>
              </a:rPr>
              <a:t> </a:t>
            </a:r>
            <a:r>
              <a:rPr lang="en-US" sz="2000" b="1" dirty="0" err="1">
                <a:solidFill>
                  <a:schemeClr val="tx1"/>
                </a:solidFill>
                <a:latin typeface="Times New Roman" charset="0"/>
                <a:sym typeface="Symbol" charset="0"/>
              </a:rPr>
              <a:t>σ</a:t>
            </a:r>
            <a:r>
              <a:rPr lang="en-US" sz="2000" b="1" baseline="-25000" dirty="0" err="1">
                <a:solidFill>
                  <a:schemeClr val="tx1"/>
                </a:solidFill>
                <a:latin typeface="Comic Sans MS" charset="0"/>
                <a:sym typeface="Symbol" charset="0"/>
              </a:rPr>
              <a:t>t</a:t>
            </a:r>
            <a:r>
              <a:rPr lang="en-US" sz="2000" b="1" dirty="0">
                <a:solidFill>
                  <a:schemeClr val="tx1"/>
                </a:solidFill>
                <a:latin typeface="Times New Roman" charset="0"/>
                <a:sym typeface="Symbol" charset="0"/>
              </a:rPr>
              <a:t>  [</a:t>
            </a:r>
            <a:r>
              <a:rPr lang="en-US" sz="2000" b="1" dirty="0">
                <a:solidFill>
                  <a:schemeClr val="tx1"/>
                </a:solidFill>
                <a:latin typeface="Comic Sans MS" charset="0"/>
              </a:rPr>
              <a:t>eVs]</a:t>
            </a:r>
          </a:p>
        </p:txBody>
      </p:sp>
      <p:grpSp>
        <p:nvGrpSpPr>
          <p:cNvPr id="50183" name="Group 23"/>
          <p:cNvGrpSpPr>
            <a:grpSpLocks/>
          </p:cNvGrpSpPr>
          <p:nvPr/>
        </p:nvGrpSpPr>
        <p:grpSpPr bwMode="auto">
          <a:xfrm>
            <a:off x="1452563" y="1756370"/>
            <a:ext cx="5878512" cy="3314700"/>
            <a:chOff x="915" y="737"/>
            <a:chExt cx="3703" cy="2088"/>
          </a:xfrm>
        </p:grpSpPr>
        <p:sp>
          <p:nvSpPr>
            <p:cNvPr id="50186" name="Line 5"/>
            <p:cNvSpPr>
              <a:spLocks noChangeShapeType="1"/>
            </p:cNvSpPr>
            <p:nvPr/>
          </p:nvSpPr>
          <p:spPr bwMode="auto">
            <a:xfrm flipV="1">
              <a:off x="915" y="881"/>
              <a:ext cx="0" cy="1680"/>
            </a:xfrm>
            <a:prstGeom prst="line">
              <a:avLst/>
            </a:prstGeom>
            <a:noFill/>
            <a:ln w="28575">
              <a:solidFill>
                <a:srgbClr val="000000"/>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0187" name="Rectangle 6"/>
            <p:cNvSpPr>
              <a:spLocks noChangeArrowheads="1"/>
            </p:cNvSpPr>
            <p:nvPr/>
          </p:nvSpPr>
          <p:spPr bwMode="auto">
            <a:xfrm>
              <a:off x="1011" y="737"/>
              <a:ext cx="321"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en-US" sz="2000">
                  <a:latin typeface="Times New Roman" charset="0"/>
                  <a:sym typeface="Symbol" charset="0"/>
                </a:rPr>
                <a:t>E</a:t>
              </a:r>
            </a:p>
          </p:txBody>
        </p:sp>
        <p:sp>
          <p:nvSpPr>
            <p:cNvPr id="50188" name="Text Box 7"/>
            <p:cNvSpPr txBox="1">
              <a:spLocks noChangeArrowheads="1"/>
            </p:cNvSpPr>
            <p:nvPr/>
          </p:nvSpPr>
          <p:spPr bwMode="auto">
            <a:xfrm>
              <a:off x="3931" y="1841"/>
              <a:ext cx="687"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b="1">
                  <a:solidFill>
                    <a:schemeClr val="tx1"/>
                  </a:solidFill>
                  <a:latin typeface="Comic Sans MS" charset="0"/>
                  <a:ea typeface="ＭＳ Ｐゴシック" charset="0"/>
                </a:defRPr>
              </a:lvl1pPr>
              <a:lvl2pPr marL="742950" indent="-285750" eaLnBrk="0" hangingPunct="0">
                <a:defRPr sz="2400" b="1">
                  <a:solidFill>
                    <a:schemeClr val="tx1"/>
                  </a:solidFill>
                  <a:latin typeface="Comic Sans MS" charset="0"/>
                  <a:ea typeface="ＭＳ Ｐゴシック" charset="0"/>
                </a:defRPr>
              </a:lvl2pPr>
              <a:lvl3pPr marL="1143000" indent="-228600" eaLnBrk="0" hangingPunct="0">
                <a:defRPr sz="2400" b="1">
                  <a:solidFill>
                    <a:schemeClr val="tx1"/>
                  </a:solidFill>
                  <a:latin typeface="Comic Sans MS" charset="0"/>
                  <a:ea typeface="ＭＳ Ｐゴシック" charset="0"/>
                </a:defRPr>
              </a:lvl3pPr>
              <a:lvl4pPr marL="1600200" indent="-228600" eaLnBrk="0" hangingPunct="0">
                <a:defRPr sz="2400" b="1">
                  <a:solidFill>
                    <a:schemeClr val="tx1"/>
                  </a:solidFill>
                  <a:latin typeface="Comic Sans MS" charset="0"/>
                  <a:ea typeface="ＭＳ Ｐゴシック" charset="0"/>
                </a:defRPr>
              </a:lvl4pPr>
              <a:lvl5pPr marL="2057400" indent="-228600" eaLnBrk="0" hangingPunct="0">
                <a:defRPr sz="2400" b="1">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b="1">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b="1">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b="1">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b="1">
                  <a:solidFill>
                    <a:schemeClr val="tx1"/>
                  </a:solidFill>
                  <a:latin typeface="Comic Sans MS" charset="0"/>
                  <a:ea typeface="ＭＳ Ｐゴシック" charset="0"/>
                </a:defRPr>
              </a:lvl9pPr>
            </a:lstStyle>
            <a:p>
              <a:r>
                <a:rPr lang="en-US" sz="2000">
                  <a:latin typeface="Times New Roman" charset="0"/>
                  <a:sym typeface="Symbol" charset="0"/>
                </a:rPr>
                <a:t>t (or )</a:t>
              </a:r>
              <a:endParaRPr lang="en-US" b="0">
                <a:latin typeface="Times New Roman" charset="0"/>
              </a:endParaRPr>
            </a:p>
          </p:txBody>
        </p:sp>
        <p:sp>
          <p:nvSpPr>
            <p:cNvPr id="50189" name="Freeform 8"/>
            <p:cNvSpPr>
              <a:spLocks/>
            </p:cNvSpPr>
            <p:nvPr/>
          </p:nvSpPr>
          <p:spPr bwMode="auto">
            <a:xfrm rot="10800000">
              <a:off x="915" y="1745"/>
              <a:ext cx="2880" cy="768"/>
            </a:xfrm>
            <a:custGeom>
              <a:avLst/>
              <a:gdLst>
                <a:gd name="T0" fmla="*/ 0 w 2880"/>
                <a:gd name="T1" fmla="*/ 768 h 768"/>
                <a:gd name="T2" fmla="*/ 1392 w 2880"/>
                <a:gd name="T3" fmla="*/ 0 h 768"/>
                <a:gd name="T4" fmla="*/ 2880 w 2880"/>
                <a:gd name="T5" fmla="*/ 768 h 768"/>
                <a:gd name="T6" fmla="*/ 0 60000 65536"/>
                <a:gd name="T7" fmla="*/ 0 60000 65536"/>
                <a:gd name="T8" fmla="*/ 0 60000 65536"/>
                <a:gd name="T9" fmla="*/ 0 w 2880"/>
                <a:gd name="T10" fmla="*/ 0 h 768"/>
                <a:gd name="T11" fmla="*/ 2880 w 2880"/>
                <a:gd name="T12" fmla="*/ 768 h 768"/>
              </a:gdLst>
              <a:ahLst/>
              <a:cxnLst>
                <a:cxn ang="T6">
                  <a:pos x="T0" y="T1"/>
                </a:cxn>
                <a:cxn ang="T7">
                  <a:pos x="T2" y="T3"/>
                </a:cxn>
                <a:cxn ang="T8">
                  <a:pos x="T4" y="T5"/>
                </a:cxn>
              </a:cxnLst>
              <a:rect l="T9" t="T10" r="T11" b="T12"/>
              <a:pathLst>
                <a:path w="2880" h="768">
                  <a:moveTo>
                    <a:pt x="0" y="768"/>
                  </a:moveTo>
                  <a:cubicBezTo>
                    <a:pt x="456" y="384"/>
                    <a:pt x="912" y="0"/>
                    <a:pt x="1392" y="0"/>
                  </a:cubicBezTo>
                  <a:cubicBezTo>
                    <a:pt x="1872" y="0"/>
                    <a:pt x="2632" y="640"/>
                    <a:pt x="2880" y="768"/>
                  </a:cubicBezTo>
                </a:path>
              </a:pathLst>
            </a:custGeom>
            <a:noFill/>
            <a:ln w="28575">
              <a:solidFill>
                <a:schemeClr val="hlink"/>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0190" name="Freeform 9"/>
            <p:cNvSpPr>
              <a:spLocks/>
            </p:cNvSpPr>
            <p:nvPr/>
          </p:nvSpPr>
          <p:spPr bwMode="auto">
            <a:xfrm rot="19017">
              <a:off x="963" y="977"/>
              <a:ext cx="2880" cy="768"/>
            </a:xfrm>
            <a:custGeom>
              <a:avLst/>
              <a:gdLst>
                <a:gd name="T0" fmla="*/ 0 w 2880"/>
                <a:gd name="T1" fmla="*/ 768 h 768"/>
                <a:gd name="T2" fmla="*/ 1392 w 2880"/>
                <a:gd name="T3" fmla="*/ 0 h 768"/>
                <a:gd name="T4" fmla="*/ 2880 w 2880"/>
                <a:gd name="T5" fmla="*/ 768 h 768"/>
                <a:gd name="T6" fmla="*/ 0 60000 65536"/>
                <a:gd name="T7" fmla="*/ 0 60000 65536"/>
                <a:gd name="T8" fmla="*/ 0 60000 65536"/>
                <a:gd name="T9" fmla="*/ 0 w 2880"/>
                <a:gd name="T10" fmla="*/ 0 h 768"/>
                <a:gd name="T11" fmla="*/ 2880 w 2880"/>
                <a:gd name="T12" fmla="*/ 768 h 768"/>
              </a:gdLst>
              <a:ahLst/>
              <a:cxnLst>
                <a:cxn ang="T6">
                  <a:pos x="T0" y="T1"/>
                </a:cxn>
                <a:cxn ang="T7">
                  <a:pos x="T2" y="T3"/>
                </a:cxn>
                <a:cxn ang="T8">
                  <a:pos x="T4" y="T5"/>
                </a:cxn>
              </a:cxnLst>
              <a:rect l="T9" t="T10" r="T11" b="T12"/>
              <a:pathLst>
                <a:path w="2880" h="768">
                  <a:moveTo>
                    <a:pt x="0" y="768"/>
                  </a:moveTo>
                  <a:cubicBezTo>
                    <a:pt x="456" y="384"/>
                    <a:pt x="912" y="0"/>
                    <a:pt x="1392" y="0"/>
                  </a:cubicBezTo>
                  <a:cubicBezTo>
                    <a:pt x="1872" y="0"/>
                    <a:pt x="2632" y="640"/>
                    <a:pt x="2880" y="768"/>
                  </a:cubicBezTo>
                </a:path>
              </a:pathLst>
            </a:custGeom>
            <a:noFill/>
            <a:ln w="28575">
              <a:solidFill>
                <a:schemeClr val="hlink"/>
              </a:solidFill>
              <a:prstDash val="dash"/>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0191" name="Oval 10"/>
            <p:cNvSpPr>
              <a:spLocks noChangeArrowheads="1"/>
            </p:cNvSpPr>
            <p:nvPr/>
          </p:nvSpPr>
          <p:spPr bwMode="auto">
            <a:xfrm>
              <a:off x="2307" y="1697"/>
              <a:ext cx="96" cy="9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50192" name="Oval 11"/>
            <p:cNvSpPr>
              <a:spLocks noChangeArrowheads="1"/>
            </p:cNvSpPr>
            <p:nvPr/>
          </p:nvSpPr>
          <p:spPr bwMode="auto">
            <a:xfrm>
              <a:off x="1635" y="1361"/>
              <a:ext cx="1536" cy="768"/>
            </a:xfrm>
            <a:prstGeom prst="ellipse">
              <a:avLst/>
            </a:prstGeom>
            <a:gradFill rotWithShape="0">
              <a:gsLst>
                <a:gs pos="0">
                  <a:srgbClr val="5E5E76"/>
                </a:gs>
                <a:gs pos="100000">
                  <a:srgbClr val="CCCCFF"/>
                </a:gs>
              </a:gsLst>
              <a:path path="shape">
                <a:fillToRect l="50000" t="50000" r="50000" b="50000"/>
              </a:path>
            </a:gradFill>
            <a:ln w="9525">
              <a:solidFill>
                <a:srgbClr val="CCCCFF"/>
              </a:solidFill>
              <a:round/>
              <a:headEnd/>
              <a:tailEnd/>
            </a:ln>
          </p:spPr>
          <p:txBody>
            <a:bodyPr wrap="none" anchor="ctr"/>
            <a:lstStyle/>
            <a:p>
              <a:endParaRPr lang="en-US"/>
            </a:p>
          </p:txBody>
        </p:sp>
        <p:sp>
          <p:nvSpPr>
            <p:cNvPr id="50193" name="Line 12"/>
            <p:cNvSpPr>
              <a:spLocks noChangeShapeType="1"/>
            </p:cNvSpPr>
            <p:nvPr/>
          </p:nvSpPr>
          <p:spPr bwMode="auto">
            <a:xfrm>
              <a:off x="915" y="1745"/>
              <a:ext cx="3504"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0194" name="Oval 13"/>
            <p:cNvSpPr>
              <a:spLocks noChangeArrowheads="1"/>
            </p:cNvSpPr>
            <p:nvPr/>
          </p:nvSpPr>
          <p:spPr bwMode="auto">
            <a:xfrm>
              <a:off x="2355" y="1697"/>
              <a:ext cx="96" cy="96"/>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0195" name="Line 14"/>
            <p:cNvSpPr>
              <a:spLocks noChangeShapeType="1"/>
            </p:cNvSpPr>
            <p:nvPr/>
          </p:nvSpPr>
          <p:spPr bwMode="auto">
            <a:xfrm flipH="1">
              <a:off x="1059" y="1361"/>
              <a:ext cx="1392" cy="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0196" name="Line 15"/>
            <p:cNvSpPr>
              <a:spLocks noChangeShapeType="1"/>
            </p:cNvSpPr>
            <p:nvPr/>
          </p:nvSpPr>
          <p:spPr bwMode="auto">
            <a:xfrm>
              <a:off x="1534" y="1361"/>
              <a:ext cx="0" cy="768"/>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0197" name="Line 16"/>
            <p:cNvSpPr>
              <a:spLocks noChangeShapeType="1"/>
            </p:cNvSpPr>
            <p:nvPr/>
          </p:nvSpPr>
          <p:spPr bwMode="auto">
            <a:xfrm>
              <a:off x="1635" y="1745"/>
              <a:ext cx="0" cy="96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0198" name="Line 17"/>
            <p:cNvSpPr>
              <a:spLocks noChangeShapeType="1"/>
            </p:cNvSpPr>
            <p:nvPr/>
          </p:nvSpPr>
          <p:spPr bwMode="auto">
            <a:xfrm>
              <a:off x="3171" y="1745"/>
              <a:ext cx="0" cy="96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0199" name="Line 18"/>
            <p:cNvSpPr>
              <a:spLocks noChangeShapeType="1"/>
            </p:cNvSpPr>
            <p:nvPr/>
          </p:nvSpPr>
          <p:spPr bwMode="auto">
            <a:xfrm>
              <a:off x="1683" y="2609"/>
              <a:ext cx="144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0200" name="Rectangle 19"/>
            <p:cNvSpPr>
              <a:spLocks noChangeArrowheads="1"/>
            </p:cNvSpPr>
            <p:nvPr/>
          </p:nvSpPr>
          <p:spPr bwMode="auto">
            <a:xfrm>
              <a:off x="1227" y="1493"/>
              <a:ext cx="300"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en-US" sz="1800">
                  <a:latin typeface="Times New Roman" charset="0"/>
                  <a:sym typeface="Symbol" charset="0"/>
                </a:rPr>
                <a:t>E</a:t>
              </a:r>
            </a:p>
          </p:txBody>
        </p:sp>
        <p:sp>
          <p:nvSpPr>
            <p:cNvPr id="50201" name="Line 21"/>
            <p:cNvSpPr>
              <a:spLocks noChangeShapeType="1"/>
            </p:cNvSpPr>
            <p:nvPr/>
          </p:nvSpPr>
          <p:spPr bwMode="auto">
            <a:xfrm flipH="1">
              <a:off x="1011" y="2129"/>
              <a:ext cx="1392" cy="0"/>
            </a:xfrm>
            <a:prstGeom prst="line">
              <a:avLst/>
            </a:prstGeom>
            <a:noFill/>
            <a:ln w="9525" cap="rnd">
              <a:solidFill>
                <a:schemeClr val="tx1"/>
              </a:solidFill>
              <a:prstDash val="sysDot"/>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0202" name="Rectangle 22"/>
            <p:cNvSpPr>
              <a:spLocks noChangeArrowheads="1"/>
            </p:cNvSpPr>
            <p:nvPr/>
          </p:nvSpPr>
          <p:spPr bwMode="auto">
            <a:xfrm>
              <a:off x="2307" y="2594"/>
              <a:ext cx="252"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en-US" sz="1800">
                  <a:latin typeface="Times New Roman" charset="0"/>
                  <a:sym typeface="Symbol" charset="0"/>
                </a:rPr>
                <a:t>t</a:t>
              </a:r>
            </a:p>
          </p:txBody>
        </p:sp>
      </p:grpSp>
      <p:sp>
        <p:nvSpPr>
          <p:cNvPr id="50184" name="AutoShape 24"/>
          <p:cNvSpPr>
            <a:spLocks/>
          </p:cNvSpPr>
          <p:nvPr/>
        </p:nvSpPr>
        <p:spPr bwMode="auto">
          <a:xfrm>
            <a:off x="6380163" y="1872257"/>
            <a:ext cx="1344612" cy="447675"/>
          </a:xfrm>
          <a:prstGeom prst="borderCallout2">
            <a:avLst>
              <a:gd name="adj1" fmla="val 25532"/>
              <a:gd name="adj2" fmla="val -5667"/>
              <a:gd name="adj3" fmla="val 25532"/>
              <a:gd name="adj4" fmla="val -77921"/>
              <a:gd name="adj5" fmla="val 272694"/>
              <a:gd name="adj6" fmla="val -152894"/>
            </a:avLst>
          </a:prstGeom>
          <a:solidFill>
            <a:srgbClr val="CCCCFF">
              <a:alpha val="50195"/>
            </a:srgbClr>
          </a:solidFill>
          <a:ln w="9525">
            <a:solidFill>
              <a:schemeClr val="tx1"/>
            </a:solidFill>
            <a:miter lim="800000"/>
            <a:headEnd/>
            <a:tailEnd/>
          </a:ln>
        </p:spPr>
        <p:txBody>
          <a:bodyPr/>
          <a:lstStyle/>
          <a:p>
            <a:pPr algn="ctr"/>
            <a:r>
              <a:rPr lang="en-US"/>
              <a:t>Bunch</a:t>
            </a:r>
          </a:p>
        </p:txBody>
      </p:sp>
      <p:sp>
        <p:nvSpPr>
          <p:cNvPr id="50185" name="AutoShape 25"/>
          <p:cNvSpPr>
            <a:spLocks/>
          </p:cNvSpPr>
          <p:nvPr/>
        </p:nvSpPr>
        <p:spPr bwMode="auto">
          <a:xfrm>
            <a:off x="7296150" y="2551707"/>
            <a:ext cx="1344613" cy="447675"/>
          </a:xfrm>
          <a:prstGeom prst="borderCallout2">
            <a:avLst>
              <a:gd name="adj1" fmla="val 25532"/>
              <a:gd name="adj2" fmla="val -5667"/>
              <a:gd name="adj3" fmla="val 25532"/>
              <a:gd name="adj4" fmla="val -63398"/>
              <a:gd name="adj5" fmla="val 111704"/>
              <a:gd name="adj6" fmla="val -123375"/>
            </a:avLst>
          </a:prstGeom>
          <a:solidFill>
            <a:srgbClr val="CCCCFF">
              <a:alpha val="50195"/>
            </a:srgbClr>
          </a:solidFill>
          <a:ln w="9525">
            <a:solidFill>
              <a:schemeClr val="tx1"/>
            </a:solidFill>
            <a:miter lim="800000"/>
            <a:headEnd/>
            <a:tailEnd/>
          </a:ln>
        </p:spPr>
        <p:txBody>
          <a:bodyPr/>
          <a:lstStyle/>
          <a:p>
            <a:pPr algn="ctr"/>
            <a:r>
              <a:rPr lang="en-US"/>
              <a:t>Bucket</a:t>
            </a:r>
          </a:p>
        </p:txBody>
      </p:sp>
      <p:sp>
        <p:nvSpPr>
          <p:cNvPr id="27"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latin typeface="Comic Sans MS" charset="0"/>
              </a:rPr>
              <a:t>(Stationary) Bunch &amp; Bucket</a:t>
            </a:r>
            <a:endParaRPr lang="fr-FR" dirty="0"/>
          </a:p>
        </p:txBody>
      </p:sp>
      <p:sp>
        <p:nvSpPr>
          <p:cNvPr id="2" name="Rectangle 1"/>
          <p:cNvSpPr/>
          <p:nvPr/>
        </p:nvSpPr>
        <p:spPr>
          <a:xfrm>
            <a:off x="1043608" y="1124744"/>
            <a:ext cx="7344816" cy="369332"/>
          </a:xfrm>
          <a:prstGeom prst="rect">
            <a:avLst/>
          </a:prstGeom>
        </p:spPr>
        <p:txBody>
          <a:bodyPr wrap="square">
            <a:spAutoFit/>
          </a:bodyPr>
          <a:lstStyle/>
          <a:p>
            <a:pPr lvl="0">
              <a:spcBef>
                <a:spcPct val="50000"/>
              </a:spcBef>
            </a:pPr>
            <a:r>
              <a:rPr lang="en-GB" sz="1800" dirty="0">
                <a:solidFill>
                  <a:srgbClr val="000000"/>
                </a:solidFill>
                <a:sym typeface="Symbol" charset="2"/>
              </a:rPr>
              <a:t>The </a:t>
            </a:r>
            <a:r>
              <a:rPr lang="en-GB" sz="1800" dirty="0">
                <a:solidFill>
                  <a:srgbClr val="FF0000"/>
                </a:solidFill>
                <a:sym typeface="Symbol" charset="2"/>
              </a:rPr>
              <a:t>bunches</a:t>
            </a:r>
            <a:r>
              <a:rPr lang="en-GB" sz="1800" dirty="0">
                <a:solidFill>
                  <a:srgbClr val="000000"/>
                </a:solidFill>
                <a:sym typeface="Symbol" charset="2"/>
              </a:rPr>
              <a:t> of the beam </a:t>
            </a:r>
            <a:r>
              <a:rPr lang="en-GB" sz="1800" dirty="0">
                <a:solidFill>
                  <a:srgbClr val="FF0000"/>
                </a:solidFill>
                <a:sym typeface="Symbol" charset="2"/>
              </a:rPr>
              <a:t>fill</a:t>
            </a:r>
            <a:r>
              <a:rPr lang="en-GB" sz="1800" dirty="0">
                <a:solidFill>
                  <a:srgbClr val="000000"/>
                </a:solidFill>
                <a:sym typeface="Symbol" charset="2"/>
              </a:rPr>
              <a:t> usually </a:t>
            </a:r>
            <a:r>
              <a:rPr lang="en-GB" sz="1800" dirty="0">
                <a:solidFill>
                  <a:srgbClr val="FF0000"/>
                </a:solidFill>
                <a:sym typeface="Symbol" charset="2"/>
              </a:rPr>
              <a:t>a part of </a:t>
            </a:r>
            <a:r>
              <a:rPr lang="en-GB" sz="1800" dirty="0">
                <a:solidFill>
                  <a:srgbClr val="000000"/>
                </a:solidFill>
                <a:sym typeface="Symbol" charset="2"/>
              </a:rPr>
              <a:t>the </a:t>
            </a:r>
            <a:r>
              <a:rPr lang="en-GB" sz="1800" dirty="0">
                <a:solidFill>
                  <a:srgbClr val="FF0000"/>
                </a:solidFill>
                <a:sym typeface="Symbol" charset="2"/>
              </a:rPr>
              <a:t>bucket</a:t>
            </a:r>
            <a:r>
              <a:rPr lang="en-GB" sz="1800" dirty="0">
                <a:solidFill>
                  <a:srgbClr val="000000"/>
                </a:solidFill>
                <a:sym typeface="Symbol" charset="2"/>
              </a:rPr>
              <a:t> area.</a:t>
            </a:r>
          </a:p>
        </p:txBody>
      </p:sp>
      <p:sp>
        <p:nvSpPr>
          <p:cNvPr id="25" name="Rectangle 24"/>
          <p:cNvSpPr/>
          <p:nvPr/>
        </p:nvSpPr>
        <p:spPr>
          <a:xfrm>
            <a:off x="2051720" y="6156012"/>
            <a:ext cx="4824536" cy="369332"/>
          </a:xfrm>
          <a:prstGeom prst="rect">
            <a:avLst/>
          </a:prstGeom>
        </p:spPr>
        <p:txBody>
          <a:bodyPr wrap="square">
            <a:spAutoFit/>
          </a:bodyPr>
          <a:lstStyle/>
          <a:p>
            <a:r>
              <a:rPr lang="en-US" sz="1800" dirty="0">
                <a:solidFill>
                  <a:srgbClr val="FF0000"/>
                </a:solidFill>
              </a:rPr>
              <a:t>Attention: Different definitions are used!</a:t>
            </a:r>
          </a:p>
        </p:txBody>
      </p:sp>
    </p:spTree>
    <p:extLst>
      <p:ext uri="{BB962C8B-B14F-4D97-AF65-F5344CB8AC3E}">
        <p14:creationId xmlns:p14="http://schemas.microsoft.com/office/powerpoint/2010/main" val="249448324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7" name="Group 74"/>
          <p:cNvGrpSpPr>
            <a:grpSpLocks/>
          </p:cNvGrpSpPr>
          <p:nvPr/>
        </p:nvGrpSpPr>
        <p:grpSpPr bwMode="auto">
          <a:xfrm>
            <a:off x="2028699" y="1340768"/>
            <a:ext cx="6936508" cy="5061621"/>
            <a:chOff x="1325" y="278"/>
            <a:chExt cx="4505" cy="3755"/>
          </a:xfrm>
        </p:grpSpPr>
        <p:sp>
          <p:nvSpPr>
            <p:cNvPr id="76808" name="Line 4"/>
            <p:cNvSpPr>
              <a:spLocks noChangeShapeType="1"/>
            </p:cNvSpPr>
            <p:nvPr/>
          </p:nvSpPr>
          <p:spPr bwMode="auto">
            <a:xfrm>
              <a:off x="2872" y="27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6809" name="Group 5"/>
            <p:cNvGrpSpPr>
              <a:grpSpLocks/>
            </p:cNvGrpSpPr>
            <p:nvPr/>
          </p:nvGrpSpPr>
          <p:grpSpPr bwMode="auto">
            <a:xfrm>
              <a:off x="1750" y="621"/>
              <a:ext cx="2233" cy="1182"/>
              <a:chOff x="450" y="2259"/>
              <a:chExt cx="1782" cy="1137"/>
            </a:xfrm>
          </p:grpSpPr>
          <p:grpSp>
            <p:nvGrpSpPr>
              <p:cNvPr id="76837" name="Group 6"/>
              <p:cNvGrpSpPr>
                <a:grpSpLocks/>
              </p:cNvGrpSpPr>
              <p:nvPr/>
            </p:nvGrpSpPr>
            <p:grpSpPr bwMode="auto">
              <a:xfrm>
                <a:off x="1341" y="2259"/>
                <a:ext cx="891" cy="569"/>
                <a:chOff x="1392" y="2256"/>
                <a:chExt cx="891" cy="569"/>
              </a:xfrm>
            </p:grpSpPr>
            <p:sp>
              <p:nvSpPr>
                <p:cNvPr id="76841" name="Freeform 7"/>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2" name="Freeform 8"/>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6838" name="Group 9"/>
              <p:cNvGrpSpPr>
                <a:grpSpLocks/>
              </p:cNvGrpSpPr>
              <p:nvPr/>
            </p:nvGrpSpPr>
            <p:grpSpPr bwMode="auto">
              <a:xfrm>
                <a:off x="450" y="2827"/>
                <a:ext cx="891" cy="569"/>
                <a:chOff x="480" y="2832"/>
                <a:chExt cx="891" cy="569"/>
              </a:xfrm>
            </p:grpSpPr>
            <p:sp>
              <p:nvSpPr>
                <p:cNvPr id="76839" name="Freeform 10"/>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0" name="Freeform 11"/>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6810" name="Line 12"/>
            <p:cNvSpPr>
              <a:spLocks noChangeShapeType="1"/>
            </p:cNvSpPr>
            <p:nvPr/>
          </p:nvSpPr>
          <p:spPr bwMode="auto">
            <a:xfrm>
              <a:off x="1325" y="121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6811" name="Freeform 13"/>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6812" name="Freeform 14"/>
            <p:cNvSpPr>
              <a:spLocks/>
            </p:cNvSpPr>
            <p:nvPr/>
          </p:nvSpPr>
          <p:spPr bwMode="auto">
            <a:xfrm>
              <a:off x="1523" y="79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6813" name="Line 15"/>
            <p:cNvSpPr>
              <a:spLocks noChangeShapeType="1"/>
            </p:cNvSpPr>
            <p:nvPr/>
          </p:nvSpPr>
          <p:spPr bwMode="auto">
            <a:xfrm>
              <a:off x="3073" y="826"/>
              <a:ext cx="0" cy="385"/>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14" name="Rectangle 16"/>
            <p:cNvSpPr>
              <a:spLocks noChangeArrowheads="1"/>
            </p:cNvSpPr>
            <p:nvPr/>
          </p:nvSpPr>
          <p:spPr bwMode="auto">
            <a:xfrm>
              <a:off x="2978" y="1286"/>
              <a:ext cx="326" cy="274"/>
            </a:xfrm>
            <a:prstGeom prst="rect">
              <a:avLst/>
            </a:prstGeom>
            <a:noFill/>
            <a:ln w="9525">
              <a:noFill/>
              <a:miter lim="800000"/>
              <a:headEnd/>
              <a:tailEnd/>
            </a:ln>
          </p:spPr>
          <p:txBody>
            <a:bodyPr>
              <a:prstTxWarp prst="textNoShape">
                <a:avLst/>
              </a:prstTxWarp>
              <a:spAutoFit/>
            </a:bodyPr>
            <a:lstStyle/>
            <a:p>
              <a:r>
                <a:rPr lang="en-US" sz="1800" i="1" dirty="0">
                  <a:latin typeface="Symbol" pitchFamily="-110" charset="2"/>
                </a:rPr>
                <a:t>f</a:t>
              </a:r>
              <a:r>
                <a:rPr lang="en-US" sz="1800" baseline="-25000" dirty="0">
                  <a:latin typeface="Comic Sans MS" pitchFamily="-110" charset="0"/>
                </a:rPr>
                <a:t>s</a:t>
              </a:r>
              <a:endParaRPr sz="1800" baseline="-25000" noProof="1">
                <a:latin typeface="Comic Sans MS" pitchFamily="-110" charset="0"/>
              </a:endParaRPr>
            </a:p>
          </p:txBody>
        </p:sp>
        <p:sp>
          <p:nvSpPr>
            <p:cNvPr id="76815" name="Oval 18"/>
            <p:cNvSpPr>
              <a:spLocks noChangeArrowheads="1"/>
            </p:cNvSpPr>
            <p:nvPr/>
          </p:nvSpPr>
          <p:spPr bwMode="auto">
            <a:xfrm>
              <a:off x="3034"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76802" name="Object 2"/>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7680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6803" name="Object 3"/>
            <p:cNvGraphicFramePr>
              <a:graphicFrameLocks noChangeAspect="1"/>
            </p:cNvGraphicFramePr>
            <p:nvPr/>
          </p:nvGraphicFramePr>
          <p:xfrm>
            <a:off x="4375" y="924"/>
            <a:ext cx="652" cy="241"/>
          </p:xfrm>
          <a:graphic>
            <a:graphicData uri="http://schemas.openxmlformats.org/presentationml/2006/ole">
              <mc:AlternateContent xmlns:mc="http://schemas.openxmlformats.org/markup-compatibility/2006">
                <mc:Choice xmlns:v="urn:schemas-microsoft-com:vml" Requires="v">
                  <p:oleObj name="Equation" r:id="rId4" imgW="583920" imgH="215640" progId="Equation.3">
                    <p:embed/>
                  </p:oleObj>
                </mc:Choice>
                <mc:Fallback>
                  <p:oleObj name="Equation" r:id="rId4" imgW="583920" imgH="215640" progId="Equation.3">
                    <p:embed/>
                    <p:pic>
                      <p:nvPicPr>
                        <p:cNvPr id="7680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5" y="924"/>
                          <a:ext cx="652"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6817" name="Line 26"/>
            <p:cNvSpPr>
              <a:spLocks noChangeShapeType="1"/>
            </p:cNvSpPr>
            <p:nvPr/>
          </p:nvSpPr>
          <p:spPr bwMode="auto">
            <a:xfrm>
              <a:off x="4212" y="1477"/>
              <a:ext cx="154"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6819" name="Line 28"/>
            <p:cNvSpPr>
              <a:spLocks noChangeShapeType="1"/>
            </p:cNvSpPr>
            <p:nvPr/>
          </p:nvSpPr>
          <p:spPr bwMode="auto">
            <a:xfrm>
              <a:off x="2863" y="2313"/>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sp>
          <p:nvSpPr>
            <p:cNvPr id="76820" name="Line 29"/>
            <p:cNvSpPr>
              <a:spLocks noChangeShapeType="1"/>
            </p:cNvSpPr>
            <p:nvPr/>
          </p:nvSpPr>
          <p:spPr bwMode="auto">
            <a:xfrm flipV="1">
              <a:off x="1325" y="3248"/>
              <a:ext cx="3041" cy="1"/>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graphicFrame>
          <p:nvGraphicFramePr>
            <p:cNvPr id="76804" name="Object 4"/>
            <p:cNvGraphicFramePr>
              <a:graphicFrameLocks noChangeAspect="1"/>
            </p:cNvGraphicFramePr>
            <p:nvPr/>
          </p:nvGraphicFramePr>
          <p:xfrm>
            <a:off x="2352" y="2202"/>
            <a:ext cx="384" cy="397"/>
          </p:xfrm>
          <a:graphic>
            <a:graphicData uri="http://schemas.openxmlformats.org/presentationml/2006/ole">
              <mc:AlternateContent xmlns:mc="http://schemas.openxmlformats.org/markup-compatibility/2006">
                <mc:Choice xmlns:v="urn:schemas-microsoft-com:vml" Requires="v">
                  <p:oleObj name="Equation" r:id="rId6" imgW="342720" imgH="355320" progId="Equation.3">
                    <p:embed/>
                  </p:oleObj>
                </mc:Choice>
                <mc:Fallback>
                  <p:oleObj name="Equation" r:id="rId6" imgW="342720" imgH="355320" progId="Equation.3">
                    <p:embed/>
                    <p:pic>
                      <p:nvPicPr>
                        <p:cNvPr id="7680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2202"/>
                          <a:ext cx="384" cy="39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6805" name="Object 5"/>
            <p:cNvGraphicFramePr>
              <a:graphicFrameLocks noChangeAspect="1"/>
            </p:cNvGraphicFramePr>
            <p:nvPr/>
          </p:nvGraphicFramePr>
          <p:xfrm>
            <a:off x="4375" y="3248"/>
            <a:ext cx="142" cy="227"/>
          </p:xfrm>
          <a:graphic>
            <a:graphicData uri="http://schemas.openxmlformats.org/presentationml/2006/ole">
              <mc:AlternateContent xmlns:mc="http://schemas.openxmlformats.org/markup-compatibility/2006">
                <mc:Choice xmlns:v="urn:schemas-microsoft-com:vml" Requires="v">
                  <p:oleObj name="Equation" r:id="rId8" imgW="126720" imgH="203040" progId="Equation.3">
                    <p:embed/>
                  </p:oleObj>
                </mc:Choice>
                <mc:Fallback>
                  <p:oleObj name="Equation" r:id="rId8" imgW="126720" imgH="203040" progId="Equation.3">
                    <p:embed/>
                    <p:pic>
                      <p:nvPicPr>
                        <p:cNvPr id="7680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75" y="3248"/>
                          <a:ext cx="142" cy="22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6821" name="Freeform 36"/>
            <p:cNvSpPr>
              <a:spLocks/>
            </p:cNvSpPr>
            <p:nvPr/>
          </p:nvSpPr>
          <p:spPr bwMode="auto">
            <a:xfrm>
              <a:off x="2428" y="2746"/>
              <a:ext cx="645" cy="503"/>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sp>
          <p:nvSpPr>
            <p:cNvPr id="76822" name="Freeform 37"/>
            <p:cNvSpPr>
              <a:spLocks/>
            </p:cNvSpPr>
            <p:nvPr/>
          </p:nvSpPr>
          <p:spPr bwMode="auto">
            <a:xfrm flipH="1" flipV="1">
              <a:off x="3073" y="2745"/>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23" name="Freeform 41"/>
            <p:cNvSpPr>
              <a:spLocks/>
            </p:cNvSpPr>
            <p:nvPr/>
          </p:nvSpPr>
          <p:spPr bwMode="auto">
            <a:xfrm>
              <a:off x="3768" y="2791"/>
              <a:ext cx="455" cy="458"/>
            </a:xfrm>
            <a:custGeom>
              <a:avLst/>
              <a:gdLst>
                <a:gd name="T0" fmla="*/ 0 w 455"/>
                <a:gd name="T1" fmla="*/ 418 h 418"/>
                <a:gd name="T2" fmla="*/ 224 w 455"/>
                <a:gd name="T3" fmla="*/ 187 h 418"/>
                <a:gd name="T4" fmla="*/ 455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418"/>
                  </a:moveTo>
                  <a:cubicBezTo>
                    <a:pt x="37" y="381"/>
                    <a:pt x="147" y="257"/>
                    <a:pt x="224" y="187"/>
                  </a:cubicBezTo>
                  <a:cubicBezTo>
                    <a:pt x="301" y="117"/>
                    <a:pt x="417" y="31"/>
                    <a:pt x="455" y="0"/>
                  </a:cubicBezTo>
                </a:path>
              </a:pathLst>
            </a:custGeom>
            <a:noFill/>
            <a:ln w="9525">
              <a:solidFill>
                <a:schemeClr val="bg2"/>
              </a:solidFill>
              <a:round/>
              <a:headEnd/>
              <a:tailEnd/>
            </a:ln>
          </p:spPr>
          <p:txBody>
            <a:bodyPr>
              <a:prstTxWarp prst="textNoShape">
                <a:avLst/>
              </a:prstTxWarp>
            </a:bodyPr>
            <a:lstStyle/>
            <a:p>
              <a:endParaRPr lang="en-US"/>
            </a:p>
          </p:txBody>
        </p:sp>
        <p:sp>
          <p:nvSpPr>
            <p:cNvPr id="76824" name="Freeform 42"/>
            <p:cNvSpPr>
              <a:spLocks/>
            </p:cNvSpPr>
            <p:nvPr/>
          </p:nvSpPr>
          <p:spPr bwMode="auto">
            <a:xfrm>
              <a:off x="3768" y="3248"/>
              <a:ext cx="455" cy="485"/>
            </a:xfrm>
            <a:custGeom>
              <a:avLst/>
              <a:gdLst>
                <a:gd name="T0" fmla="*/ 0 w 455"/>
                <a:gd name="T1" fmla="*/ 0 h 418"/>
                <a:gd name="T2" fmla="*/ 224 w 455"/>
                <a:gd name="T3" fmla="*/ 231 h 418"/>
                <a:gd name="T4" fmla="*/ 455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0"/>
                  </a:moveTo>
                  <a:cubicBezTo>
                    <a:pt x="37" y="37"/>
                    <a:pt x="147" y="161"/>
                    <a:pt x="224" y="231"/>
                  </a:cubicBezTo>
                  <a:cubicBezTo>
                    <a:pt x="301" y="301"/>
                    <a:pt x="417" y="387"/>
                    <a:pt x="455" y="418"/>
                  </a:cubicBezTo>
                </a:path>
              </a:pathLst>
            </a:custGeom>
            <a:noFill/>
            <a:ln w="9525">
              <a:solidFill>
                <a:schemeClr val="bg2"/>
              </a:solidFill>
              <a:round/>
              <a:headEnd/>
              <a:tailEnd/>
            </a:ln>
          </p:spPr>
          <p:txBody>
            <a:bodyPr>
              <a:prstTxWarp prst="textNoShape">
                <a:avLst/>
              </a:prstTxWarp>
            </a:bodyPr>
            <a:lstStyle/>
            <a:p>
              <a:endParaRPr lang="en-US"/>
            </a:p>
          </p:txBody>
        </p:sp>
        <p:sp>
          <p:nvSpPr>
            <p:cNvPr id="76825" name="Oval 46"/>
            <p:cNvSpPr>
              <a:spLocks noChangeArrowheads="1"/>
            </p:cNvSpPr>
            <p:nvPr/>
          </p:nvSpPr>
          <p:spPr bwMode="auto">
            <a:xfrm>
              <a:off x="2736" y="2969"/>
              <a:ext cx="672" cy="553"/>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6826" name="Oval 47"/>
            <p:cNvSpPr>
              <a:spLocks noChangeArrowheads="1"/>
            </p:cNvSpPr>
            <p:nvPr/>
          </p:nvSpPr>
          <p:spPr bwMode="auto">
            <a:xfrm>
              <a:off x="3034" y="3209"/>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7" name="Oval 48"/>
            <p:cNvSpPr>
              <a:spLocks noChangeArrowheads="1"/>
            </p:cNvSpPr>
            <p:nvPr/>
          </p:nvSpPr>
          <p:spPr bwMode="auto">
            <a:xfrm>
              <a:off x="3729"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8" name="Freeform 53"/>
            <p:cNvSpPr>
              <a:spLocks/>
            </p:cNvSpPr>
            <p:nvPr/>
          </p:nvSpPr>
          <p:spPr bwMode="auto">
            <a:xfrm flipV="1">
              <a:off x="2428" y="3248"/>
              <a:ext cx="645" cy="504"/>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graphicFrame>
          <p:nvGraphicFramePr>
            <p:cNvPr id="76806" name="Object 6"/>
            <p:cNvGraphicFramePr>
              <a:graphicFrameLocks noChangeAspect="1"/>
            </p:cNvGraphicFramePr>
            <p:nvPr/>
          </p:nvGraphicFramePr>
          <p:xfrm>
            <a:off x="4570" y="2114"/>
            <a:ext cx="1166" cy="295"/>
          </p:xfrm>
          <a:graphic>
            <a:graphicData uri="http://schemas.openxmlformats.org/presentationml/2006/ole">
              <mc:AlternateContent xmlns:mc="http://schemas.openxmlformats.org/markup-compatibility/2006">
                <mc:Choice xmlns:v="urn:schemas-microsoft-com:vml" Requires="v">
                  <p:oleObj name="Equation" r:id="rId10" imgW="901440" imgH="228600" progId="Equation.3">
                    <p:embed/>
                  </p:oleObj>
                </mc:Choice>
                <mc:Fallback>
                  <p:oleObj name="Equation" r:id="rId10" imgW="901440" imgH="228600" progId="Equation.3">
                    <p:embed/>
                    <p:pic>
                      <p:nvPicPr>
                        <p:cNvPr id="76806"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0" y="2114"/>
                          <a:ext cx="1166" cy="29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6829" name="Line 64"/>
            <p:cNvSpPr>
              <a:spLocks noChangeShapeType="1"/>
            </p:cNvSpPr>
            <p:nvPr/>
          </p:nvSpPr>
          <p:spPr bwMode="auto">
            <a:xfrm>
              <a:off x="3073" y="826"/>
              <a:ext cx="695" cy="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0" name="Line 67"/>
            <p:cNvSpPr>
              <a:spLocks noChangeShapeType="1"/>
            </p:cNvSpPr>
            <p:nvPr/>
          </p:nvSpPr>
          <p:spPr bwMode="auto">
            <a:xfrm>
              <a:off x="3768" y="826"/>
              <a:ext cx="0" cy="2422"/>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1" name="Freeform 68"/>
            <p:cNvSpPr>
              <a:spLocks/>
            </p:cNvSpPr>
            <p:nvPr/>
          </p:nvSpPr>
          <p:spPr bwMode="auto">
            <a:xfrm flipH="1">
              <a:off x="3073" y="3249"/>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32" name="Rectangle 69"/>
            <p:cNvSpPr>
              <a:spLocks noChangeArrowheads="1"/>
            </p:cNvSpPr>
            <p:nvPr/>
          </p:nvSpPr>
          <p:spPr bwMode="auto">
            <a:xfrm>
              <a:off x="1610" y="2685"/>
              <a:ext cx="976"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stable region</a:t>
              </a:r>
              <a:endParaRPr sz="1600" noProof="1">
                <a:latin typeface="Comic Sans MS" pitchFamily="-110" charset="0"/>
              </a:endParaRPr>
            </a:p>
          </p:txBody>
        </p:sp>
        <p:sp>
          <p:nvSpPr>
            <p:cNvPr id="76833" name="Rectangle 70"/>
            <p:cNvSpPr>
              <a:spLocks noChangeArrowheads="1"/>
            </p:cNvSpPr>
            <p:nvPr/>
          </p:nvSpPr>
          <p:spPr bwMode="auto">
            <a:xfrm>
              <a:off x="1476" y="3521"/>
              <a:ext cx="1122" cy="213"/>
            </a:xfrm>
            <a:prstGeom prst="rect">
              <a:avLst/>
            </a:prstGeom>
            <a:noFill/>
            <a:ln w="9525">
              <a:noFill/>
              <a:miter lim="800000"/>
              <a:headEnd/>
              <a:tailEnd/>
            </a:ln>
          </p:spPr>
          <p:txBody>
            <a:bodyPr wrap="none">
              <a:prstTxWarp prst="textNoShape">
                <a:avLst/>
              </a:prstTxWarp>
              <a:spAutoFit/>
            </a:bodyPr>
            <a:lstStyle/>
            <a:p>
              <a:r>
                <a:rPr lang="en-US" sz="1600">
                  <a:latin typeface="Comic Sans MS" pitchFamily="-110" charset="0"/>
                </a:rPr>
                <a:t>unstable region</a:t>
              </a:r>
              <a:endParaRPr sz="1600" noProof="1">
                <a:latin typeface="Comic Sans MS" pitchFamily="-110" charset="0"/>
              </a:endParaRPr>
            </a:p>
          </p:txBody>
        </p:sp>
        <p:sp>
          <p:nvSpPr>
            <p:cNvPr id="76834" name="Rectangle 71"/>
            <p:cNvSpPr>
              <a:spLocks noChangeArrowheads="1"/>
            </p:cNvSpPr>
            <p:nvPr/>
          </p:nvSpPr>
          <p:spPr bwMode="auto">
            <a:xfrm>
              <a:off x="3116" y="3752"/>
              <a:ext cx="811" cy="213"/>
            </a:xfrm>
            <a:prstGeom prst="rect">
              <a:avLst/>
            </a:prstGeom>
            <a:noFill/>
            <a:ln w="9525">
              <a:noFill/>
              <a:miter lim="800000"/>
              <a:headEnd/>
              <a:tailEnd/>
            </a:ln>
          </p:spPr>
          <p:txBody>
            <a:bodyPr wrap="none">
              <a:prstTxWarp prst="textNoShape">
                <a:avLst/>
              </a:prstTxWarp>
              <a:spAutoFit/>
            </a:bodyPr>
            <a:lstStyle/>
            <a:p>
              <a:r>
                <a:rPr lang="en-US" sz="1600" dirty="0" err="1">
                  <a:latin typeface="Comic Sans MS" pitchFamily="-110" charset="0"/>
                </a:rPr>
                <a:t>separatrix</a:t>
              </a:r>
              <a:endParaRPr sz="1600" noProof="1">
                <a:latin typeface="Comic Sans MS" pitchFamily="-110" charset="0"/>
              </a:endParaRPr>
            </a:p>
          </p:txBody>
        </p:sp>
        <p:sp>
          <p:nvSpPr>
            <p:cNvPr id="76835" name="Line 72"/>
            <p:cNvSpPr>
              <a:spLocks noChangeShapeType="1"/>
            </p:cNvSpPr>
            <p:nvPr/>
          </p:nvSpPr>
          <p:spPr bwMode="auto">
            <a:xfrm>
              <a:off x="2352" y="2897"/>
              <a:ext cx="283" cy="188"/>
            </a:xfrm>
            <a:prstGeom prst="line">
              <a:avLst/>
            </a:prstGeom>
            <a:noFill/>
            <a:ln w="9525">
              <a:solidFill>
                <a:schemeClr val="tx1"/>
              </a:solidFill>
              <a:round/>
              <a:headEnd/>
              <a:tailEnd/>
            </a:ln>
          </p:spPr>
          <p:txBody>
            <a:bodyPr>
              <a:prstTxWarp prst="textNoShape">
                <a:avLst/>
              </a:prstTxWarp>
            </a:bodyPr>
            <a:lstStyle/>
            <a:p>
              <a:endParaRPr lang="en-US"/>
            </a:p>
          </p:txBody>
        </p:sp>
        <p:sp>
          <p:nvSpPr>
            <p:cNvPr id="76836" name="Rectangle 73"/>
            <p:cNvSpPr>
              <a:spLocks noChangeArrowheads="1"/>
            </p:cNvSpPr>
            <p:nvPr/>
          </p:nvSpPr>
          <p:spPr bwMode="auto">
            <a:xfrm>
              <a:off x="4286" y="3483"/>
              <a:ext cx="1544" cy="434"/>
            </a:xfrm>
            <a:prstGeom prst="rect">
              <a:avLst/>
            </a:prstGeom>
            <a:noFill/>
            <a:ln w="9525">
              <a:noFill/>
              <a:miter lim="800000"/>
              <a:headEnd/>
              <a:tailEnd/>
            </a:ln>
          </p:spPr>
          <p:txBody>
            <a:bodyPr wrap="square">
              <a:prstTxWarp prst="textNoShape">
                <a:avLst/>
              </a:prstTxWarp>
              <a:spAutoFit/>
            </a:bodyPr>
            <a:lstStyle/>
            <a:p>
              <a:r>
                <a:rPr lang="en-US" sz="1600" dirty="0">
                  <a:solidFill>
                    <a:srgbClr val="3333FF"/>
                  </a:solidFill>
                  <a:latin typeface="Comic Sans MS" pitchFamily="-110" charset="0"/>
                </a:rPr>
                <a:t>The symmetry of the case B = const. is lost</a:t>
              </a:r>
              <a:endParaRPr sz="1600" noProof="1">
                <a:solidFill>
                  <a:srgbClr val="3333FF"/>
                </a:solidFill>
                <a:latin typeface="Comic Sans MS" pitchFamily="-110" charset="0"/>
              </a:endParaRPr>
            </a:p>
          </p:txBody>
        </p:sp>
      </p:grpSp>
      <p:sp>
        <p:nvSpPr>
          <p:cNvPr id="43"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Synchrotron oscillations (with acceleration)</a:t>
            </a:r>
            <a:endParaRPr lang="fr-FR" dirty="0"/>
          </a:p>
        </p:txBody>
      </p:sp>
      <p:sp>
        <p:nvSpPr>
          <p:cNvPr id="44" name="Oval 26"/>
          <p:cNvSpPr>
            <a:spLocks noChangeArrowheads="1"/>
          </p:cNvSpPr>
          <p:nvPr/>
        </p:nvSpPr>
        <p:spPr bwMode="auto">
          <a:xfrm>
            <a:off x="4988170" y="1789584"/>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5" name="Oval 27"/>
          <p:cNvSpPr>
            <a:spLocks noChangeArrowheads="1"/>
          </p:cNvSpPr>
          <p:nvPr/>
        </p:nvSpPr>
        <p:spPr bwMode="auto">
          <a:xfrm>
            <a:off x="4459165" y="2348880"/>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6" name="Line 32"/>
          <p:cNvSpPr>
            <a:spLocks noChangeShapeType="1"/>
          </p:cNvSpPr>
          <p:nvPr/>
        </p:nvSpPr>
        <p:spPr bwMode="auto">
          <a:xfrm flipH="1">
            <a:off x="4761036" y="1789584"/>
            <a:ext cx="140677" cy="138113"/>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sp>
        <p:nvSpPr>
          <p:cNvPr id="47" name="Line 33"/>
          <p:cNvSpPr>
            <a:spLocks noChangeShapeType="1"/>
          </p:cNvSpPr>
          <p:nvPr/>
        </p:nvSpPr>
        <p:spPr bwMode="auto">
          <a:xfrm flipV="1">
            <a:off x="4427984" y="2132855"/>
            <a:ext cx="144016" cy="216024"/>
          </a:xfrm>
          <a:prstGeom prst="line">
            <a:avLst/>
          </a:prstGeom>
          <a:noFill/>
          <a:ln w="9525">
            <a:solidFill>
              <a:schemeClr val="bg2"/>
            </a:solidFill>
            <a:round/>
            <a:headEnd/>
            <a:tailEnd type="triangle" w="med" len="med"/>
          </a:ln>
        </p:spPr>
        <p:txBody>
          <a:bodyPr>
            <a:prstTxWarp prst="textNoShape">
              <a:avLst/>
            </a:prstTxWarp>
          </a:bodyPr>
          <a:lstStyle/>
          <a:p>
            <a:endParaRPr lang="en-US"/>
          </a:p>
        </p:txBody>
      </p:sp>
      <p:sp>
        <p:nvSpPr>
          <p:cNvPr id="48" name="Rectangle 34"/>
          <p:cNvSpPr>
            <a:spLocks noChangeArrowheads="1"/>
          </p:cNvSpPr>
          <p:nvPr/>
        </p:nvSpPr>
        <p:spPr bwMode="auto">
          <a:xfrm>
            <a:off x="4493482" y="2348880"/>
            <a:ext cx="294542" cy="307975"/>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2</a:t>
            </a:r>
            <a:endParaRPr sz="1400" noProof="1">
              <a:latin typeface="Comic Sans MS" pitchFamily="-110" charset="0"/>
            </a:endParaRPr>
          </a:p>
        </p:txBody>
      </p:sp>
      <p:sp>
        <p:nvSpPr>
          <p:cNvPr id="49" name="Rectangle 35"/>
          <p:cNvSpPr>
            <a:spLocks noChangeArrowheads="1"/>
          </p:cNvSpPr>
          <p:nvPr/>
        </p:nvSpPr>
        <p:spPr bwMode="auto">
          <a:xfrm>
            <a:off x="4979378" y="1484784"/>
            <a:ext cx="265235" cy="307975"/>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1</a:t>
            </a:r>
            <a:endParaRPr sz="1400" noProof="1">
              <a:latin typeface="Comic Sans MS" pitchFamily="-110" charset="0"/>
            </a:endParaRPr>
          </a:p>
        </p:txBody>
      </p:sp>
      <p:sp>
        <p:nvSpPr>
          <p:cNvPr id="50" name="Rectangle 51"/>
          <p:cNvSpPr>
            <a:spLocks noChangeArrowheads="1"/>
          </p:cNvSpPr>
          <p:nvPr/>
        </p:nvSpPr>
        <p:spPr bwMode="auto">
          <a:xfrm>
            <a:off x="539552" y="908150"/>
            <a:ext cx="4016619" cy="338138"/>
          </a:xfrm>
          <a:prstGeom prst="rect">
            <a:avLst/>
          </a:prstGeom>
          <a:noFill/>
          <a:ln w="9525">
            <a:noFill/>
            <a:miter lim="800000"/>
            <a:headEnd/>
            <a:tailEnd/>
          </a:ln>
        </p:spPr>
        <p:txBody>
          <a:bodyPr wrap="square">
            <a:prstTxWarp prst="textNoShape">
              <a:avLst/>
            </a:prstTxWarp>
            <a:spAutoFit/>
          </a:bodyPr>
          <a:lstStyle/>
          <a:p>
            <a:r>
              <a:rPr lang="en-US" sz="1600" dirty="0">
                <a:latin typeface="Comic Sans MS" pitchFamily="-110" charset="0"/>
              </a:rPr>
              <a:t>Case with acceleration </a:t>
            </a:r>
            <a:r>
              <a:rPr lang="en-US" sz="1600" i="1" dirty="0">
                <a:solidFill>
                  <a:srgbClr val="3333FF"/>
                </a:solidFill>
                <a:latin typeface="Comic Sans MS" pitchFamily="-110" charset="0"/>
              </a:rPr>
              <a:t>B</a:t>
            </a:r>
            <a:r>
              <a:rPr lang="en-US" sz="1600" dirty="0">
                <a:solidFill>
                  <a:srgbClr val="3333FF"/>
                </a:solidFill>
                <a:latin typeface="Comic Sans MS" pitchFamily="-110" charset="0"/>
              </a:rPr>
              <a:t> increasing</a:t>
            </a:r>
            <a:r>
              <a:rPr lang="en-US" sz="1600" dirty="0">
                <a:latin typeface="Comic Sans MS" pitchFamily="-110" charset="0"/>
              </a:rPr>
              <a:t> </a:t>
            </a:r>
            <a:endParaRPr sz="1600" noProof="1">
              <a:latin typeface="Comic Sans MS" pitchFamily="-110" charset="0"/>
            </a:endParaRPr>
          </a:p>
        </p:txBody>
      </p:sp>
      <p:sp>
        <p:nvSpPr>
          <p:cNvPr id="53" name="Rectangle 1104"/>
          <p:cNvSpPr>
            <a:spLocks noChangeArrowheads="1"/>
          </p:cNvSpPr>
          <p:nvPr/>
        </p:nvSpPr>
        <p:spPr bwMode="auto">
          <a:xfrm>
            <a:off x="827584" y="4100695"/>
            <a:ext cx="2242500" cy="336417"/>
          </a:xfrm>
          <a:prstGeom prst="rect">
            <a:avLst/>
          </a:prstGeom>
          <a:noFill/>
          <a:ln w="9525">
            <a:noFill/>
            <a:miter lim="800000"/>
            <a:headEnd/>
            <a:tailEnd/>
          </a:ln>
        </p:spPr>
        <p:txBody>
          <a:bodyPr wrap="none">
            <a:prstTxWarp prst="textNoShape">
              <a:avLst/>
            </a:prstTxWarp>
            <a:spAutoFit/>
          </a:bodyPr>
          <a:lstStyle/>
          <a:p>
            <a:r>
              <a:rPr lang="en-US" sz="1800" dirty="0">
                <a:solidFill>
                  <a:srgbClr val="3333FF"/>
                </a:solidFill>
                <a:latin typeface="Comic Sans MS" pitchFamily="-110" charset="0"/>
              </a:rPr>
              <a:t>Phase space picture</a:t>
            </a:r>
            <a:endParaRPr sz="1800" noProof="1">
              <a:solidFill>
                <a:srgbClr val="3333FF"/>
              </a:solidFill>
              <a:latin typeface="Comic Sans MS" pitchFamily="-110" charset="0"/>
            </a:endParaRPr>
          </a:p>
        </p:txBody>
      </p:sp>
      <mc:AlternateContent xmlns:mc="http://schemas.openxmlformats.org/markup-compatibility/2006" xmlns:a14="http://schemas.microsoft.com/office/drawing/2010/main">
        <mc:Choice Requires="a14">
          <p:sp>
            <p:nvSpPr>
              <p:cNvPr id="52" name="TextBox 51"/>
              <p:cNvSpPr txBox="1"/>
              <p:nvPr/>
            </p:nvSpPr>
            <p:spPr>
              <a:xfrm>
                <a:off x="4790924" y="908720"/>
                <a:ext cx="9332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𝛾</m:t>
                      </m:r>
                      <m:r>
                        <a:rPr lang="en-US" b="0" i="1" smtClean="0">
                          <a:latin typeface="Cambria Math" charset="0"/>
                          <a:ea typeface="Cambria Math" charset="0"/>
                          <a:cs typeface="Cambria Math" charset="0"/>
                        </a:rPr>
                        <m:t>&lt;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𝛾</m:t>
                          </m:r>
                        </m:e>
                        <m:sub>
                          <m:r>
                            <a:rPr lang="en-US" b="0" i="1" smtClean="0">
                              <a:latin typeface="Cambria Math" charset="0"/>
                              <a:ea typeface="Cambria Math" charset="0"/>
                              <a:cs typeface="Cambria Math" charset="0"/>
                            </a:rPr>
                            <m:t>𝑡</m:t>
                          </m:r>
                        </m:sub>
                      </m:sSub>
                    </m:oMath>
                  </m:oMathPara>
                </a14:m>
                <a:endParaRPr lang="en-US" dirty="0"/>
              </a:p>
            </p:txBody>
          </p:sp>
        </mc:Choice>
        <mc:Fallback xmlns="">
          <p:sp>
            <p:nvSpPr>
              <p:cNvPr id="52" name="TextBox 51"/>
              <p:cNvSpPr txBox="1">
                <a:spLocks noRot="1" noChangeAspect="1" noMove="1" noResize="1" noEditPoints="1" noAdjustHandles="1" noChangeArrowheads="1" noChangeShapeType="1" noTextEdit="1"/>
              </p:cNvSpPr>
              <p:nvPr/>
            </p:nvSpPr>
            <p:spPr>
              <a:xfrm>
                <a:off x="4790924" y="908720"/>
                <a:ext cx="933204" cy="369332"/>
              </a:xfrm>
              <a:prstGeom prst="rect">
                <a:avLst/>
              </a:prstGeom>
              <a:blipFill rotWithShape="0">
                <a:blip r:embed="rId13"/>
                <a:stretch>
                  <a:fillRect l="-6536" b="-22951"/>
                </a:stretch>
              </a:blipFill>
            </p:spPr>
            <p:txBody>
              <a:bodyPr/>
              <a:lstStyle/>
              <a:p>
                <a:r>
                  <a:rPr lang="en-US">
                    <a:noFill/>
                  </a:rPr>
                  <a:t> </a:t>
                </a:r>
              </a:p>
            </p:txBody>
          </p:sp>
        </mc:Fallback>
      </mc:AlternateContent>
      <p:sp>
        <p:nvSpPr>
          <p:cNvPr id="54" name="Rectangle 16">
            <a:extLst>
              <a:ext uri="{FF2B5EF4-FFF2-40B4-BE49-F238E27FC236}">
                <a16:creationId xmlns:a16="http://schemas.microsoft.com/office/drawing/2014/main" id="{B56AD3D0-E73C-0541-800A-C48E88A87C7B}"/>
              </a:ext>
            </a:extLst>
          </p:cNvPr>
          <p:cNvSpPr>
            <a:spLocks noChangeArrowheads="1"/>
          </p:cNvSpPr>
          <p:nvPr/>
        </p:nvSpPr>
        <p:spPr bwMode="auto">
          <a:xfrm>
            <a:off x="5727273" y="2699628"/>
            <a:ext cx="860951" cy="369332"/>
          </a:xfrm>
          <a:prstGeom prst="rect">
            <a:avLst/>
          </a:prstGeom>
          <a:noFill/>
          <a:ln w="9525">
            <a:noFill/>
            <a:miter lim="800000"/>
            <a:headEnd/>
            <a:tailEnd/>
          </a:ln>
        </p:spPr>
        <p:txBody>
          <a:bodyPr wrap="square">
            <a:prstTxWarp prst="textNoShape">
              <a:avLst/>
            </a:prstTxWarp>
            <a:spAutoFit/>
          </a:bodyPr>
          <a:lstStyle/>
          <a:p>
            <a:r>
              <a:rPr lang="en-US" sz="1800" i="1" dirty="0">
                <a:latin typeface="Symbol" pitchFamily="-110" charset="2"/>
              </a:rPr>
              <a:t>p-f</a:t>
            </a:r>
            <a:r>
              <a:rPr lang="en-US" sz="1800" baseline="-25000" dirty="0">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07992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a:xfrm>
            <a:off x="838200" y="304800"/>
            <a:ext cx="7467600" cy="533400"/>
          </a:xfrm>
          <a:ln>
            <a:solidFill>
              <a:schemeClr val="accent2"/>
            </a:solidFill>
          </a:ln>
        </p:spPr>
        <p:txBody>
          <a:bodyPr/>
          <a:lstStyle/>
          <a:p>
            <a:r>
              <a:rPr lang="en-US"/>
              <a:t>RF Acceptance versus Synchronous Phase </a:t>
            </a:r>
            <a:endParaRPr lang="fr-FR"/>
          </a:p>
        </p:txBody>
      </p:sp>
      <p:sp>
        <p:nvSpPr>
          <p:cNvPr id="57349"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50"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7351"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7352" name="Text Box 6"/>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pic>
        <p:nvPicPr>
          <p:cNvPr id="57353" name="Picture 7" descr="separatrix2"/>
          <p:cNvPicPr>
            <a:picLocks noChangeAspect="1" noChangeArrowheads="1"/>
          </p:cNvPicPr>
          <p:nvPr/>
        </p:nvPicPr>
        <p:blipFill>
          <a:blip r:embed="rId3"/>
          <a:srcRect/>
          <a:stretch>
            <a:fillRect/>
          </a:stretch>
        </p:blipFill>
        <p:spPr bwMode="auto">
          <a:xfrm>
            <a:off x="467544" y="990600"/>
            <a:ext cx="5181600" cy="5257800"/>
          </a:xfrm>
          <a:prstGeom prst="rect">
            <a:avLst/>
          </a:prstGeom>
          <a:solidFill>
            <a:srgbClr val="FFCCFF"/>
          </a:solidFill>
          <a:ln w="19050">
            <a:solidFill>
              <a:schemeClr val="bg1"/>
            </a:solidFill>
            <a:miter lim="800000"/>
            <a:headEnd/>
            <a:tailEnd/>
          </a:ln>
        </p:spPr>
      </p:pic>
      <p:sp>
        <p:nvSpPr>
          <p:cNvPr id="57354" name="Text Box 8"/>
          <p:cNvSpPr txBox="1">
            <a:spLocks noChangeArrowheads="1"/>
          </p:cNvSpPr>
          <p:nvPr/>
        </p:nvSpPr>
        <p:spPr bwMode="auto">
          <a:xfrm>
            <a:off x="5791200" y="1158999"/>
            <a:ext cx="3124200" cy="5078313"/>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a:t>The </a:t>
            </a:r>
            <a:r>
              <a:rPr lang="en-US" sz="1800" dirty="0">
                <a:solidFill>
                  <a:srgbClr val="FF0000"/>
                </a:solidFill>
              </a:rPr>
              <a:t>areas of stable motion </a:t>
            </a:r>
            <a:r>
              <a:rPr lang="en-US" sz="1800" dirty="0"/>
              <a:t>(closed trajectories) are called “</a:t>
            </a:r>
            <a:r>
              <a:rPr lang="en-US" sz="1800" dirty="0">
                <a:solidFill>
                  <a:srgbClr val="FF0000"/>
                </a:solidFill>
              </a:rPr>
              <a:t>BUCKET</a:t>
            </a:r>
            <a:r>
              <a:rPr lang="en-US" sz="1800" dirty="0"/>
              <a:t>”. The number of circulating buckets is equal to “h”.</a:t>
            </a:r>
          </a:p>
          <a:p>
            <a:pPr>
              <a:lnSpc>
                <a:spcPct val="110000"/>
              </a:lnSpc>
              <a:spcBef>
                <a:spcPct val="50000"/>
              </a:spcBef>
            </a:pPr>
            <a:r>
              <a:rPr lang="en-US" sz="1800" dirty="0"/>
              <a:t>The phase extension of the </a:t>
            </a:r>
            <a:r>
              <a:rPr lang="en-US" sz="1800" dirty="0">
                <a:solidFill>
                  <a:srgbClr val="FF0000"/>
                </a:solidFill>
              </a:rPr>
              <a:t>bucket is maximum </a:t>
            </a:r>
            <a:r>
              <a:rPr lang="en-US" sz="1800" dirty="0"/>
              <a:t>for </a:t>
            </a:r>
            <a:br>
              <a:rPr lang="en-US" sz="1800" dirty="0"/>
            </a:br>
            <a:r>
              <a:rPr lang="en-US" sz="1800" dirty="0">
                <a:sym typeface="Symbol" charset="2"/>
              </a:rPr>
              <a:t></a:t>
            </a:r>
            <a:r>
              <a:rPr lang="en-US" sz="1800" baseline="-25000" dirty="0">
                <a:sym typeface="Symbol" charset="2"/>
              </a:rPr>
              <a:t>s </a:t>
            </a:r>
            <a:r>
              <a:rPr lang="en-US" sz="1800" b="1" dirty="0">
                <a:sym typeface="Symbol" charset="2"/>
              </a:rPr>
              <a:t>=</a:t>
            </a:r>
            <a:r>
              <a:rPr lang="en-US" sz="1800" dirty="0"/>
              <a:t>180º (or 0°) which means </a:t>
            </a:r>
            <a:r>
              <a:rPr lang="en-US" sz="1800" dirty="0">
                <a:solidFill>
                  <a:srgbClr val="FF0000"/>
                </a:solidFill>
              </a:rPr>
              <a:t>no acceleration</a:t>
            </a:r>
            <a:r>
              <a:rPr lang="en-US" sz="1800" dirty="0"/>
              <a:t>.</a:t>
            </a:r>
          </a:p>
          <a:p>
            <a:pPr>
              <a:lnSpc>
                <a:spcPct val="110000"/>
              </a:lnSpc>
              <a:spcBef>
                <a:spcPct val="50000"/>
              </a:spcBef>
            </a:pPr>
            <a:r>
              <a:rPr lang="en-US" sz="1800" dirty="0"/>
              <a:t>During </a:t>
            </a:r>
            <a:r>
              <a:rPr lang="en-US" sz="1800" dirty="0">
                <a:solidFill>
                  <a:srgbClr val="FF0000"/>
                </a:solidFill>
              </a:rPr>
              <a:t>acceleration</a:t>
            </a:r>
            <a:r>
              <a:rPr lang="en-US" sz="1800" dirty="0"/>
              <a:t>, the buckets get </a:t>
            </a:r>
            <a:r>
              <a:rPr lang="en-US" sz="1800" dirty="0">
                <a:solidFill>
                  <a:srgbClr val="FF0000"/>
                </a:solidFill>
              </a:rPr>
              <a:t>smaller</a:t>
            </a:r>
            <a:r>
              <a:rPr lang="en-US" sz="1800" dirty="0"/>
              <a:t>, both in length and </a:t>
            </a:r>
            <a:r>
              <a:rPr lang="en-US" sz="1800" dirty="0">
                <a:solidFill>
                  <a:srgbClr val="FF0000"/>
                </a:solidFill>
              </a:rPr>
              <a:t>energy acceptance</a:t>
            </a:r>
            <a:r>
              <a:rPr lang="en-US" sz="1800" dirty="0"/>
              <a:t>.</a:t>
            </a:r>
          </a:p>
          <a:p>
            <a:pPr>
              <a:lnSpc>
                <a:spcPct val="110000"/>
              </a:lnSpc>
              <a:spcBef>
                <a:spcPct val="50000"/>
              </a:spcBef>
            </a:pPr>
            <a:r>
              <a:rPr lang="en-US" sz="1800" dirty="0"/>
              <a:t>=&gt; </a:t>
            </a:r>
            <a:r>
              <a:rPr lang="en-US" sz="1800" dirty="0">
                <a:solidFill>
                  <a:srgbClr val="FF0000"/>
                </a:solidFill>
              </a:rPr>
              <a:t>Injection</a:t>
            </a:r>
            <a:r>
              <a:rPr lang="en-US" sz="1800" dirty="0"/>
              <a:t> preferably </a:t>
            </a:r>
            <a:r>
              <a:rPr lang="en-US" sz="1800" dirty="0">
                <a:solidFill>
                  <a:srgbClr val="FF0000"/>
                </a:solidFill>
              </a:rPr>
              <a:t>without acceleration</a:t>
            </a:r>
            <a:r>
              <a:rPr lang="en-US" sz="1800" dirty="0"/>
              <a:t>.</a:t>
            </a:r>
          </a:p>
        </p:txBody>
      </p:sp>
    </p:spTree>
    <p:extLst>
      <p:ext uri="{BB962C8B-B14F-4D97-AF65-F5344CB8AC3E}">
        <p14:creationId xmlns:p14="http://schemas.microsoft.com/office/powerpoint/2010/main" val="39938760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5"/>
          <p:cNvSpPr>
            <a:spLocks noChangeArrowheads="1"/>
          </p:cNvSpPr>
          <p:nvPr/>
        </p:nvSpPr>
        <p:spPr bwMode="auto">
          <a:xfrm>
            <a:off x="3782828" y="2720802"/>
            <a:ext cx="3949700" cy="596900"/>
          </a:xfrm>
          <a:prstGeom prst="ellipse">
            <a:avLst/>
          </a:prstGeom>
          <a:solidFill>
            <a:srgbClr val="CC6600"/>
          </a:solidFill>
          <a:ln w="12700">
            <a:solidFill>
              <a:schemeClr val="tx1"/>
            </a:solidFill>
            <a:round/>
            <a:headEnd/>
            <a:tailEnd/>
          </a:ln>
        </p:spPr>
        <p:txBody>
          <a:bodyPr wrap="none" anchor="ctr"/>
          <a:lstStyle/>
          <a:p>
            <a:pPr eaLnBrk="1" hangingPunct="1"/>
            <a:endParaRPr lang="en-US" sz="1800">
              <a:solidFill>
                <a:srgbClr val="000000"/>
              </a:solidFill>
              <a:latin typeface="Arial" charset="0"/>
              <a:ea typeface="ＭＳ Ｐゴシック" charset="0"/>
            </a:endParaRPr>
          </a:p>
        </p:txBody>
      </p:sp>
      <p:sp>
        <p:nvSpPr>
          <p:cNvPr id="36870" name="Text Box 1028"/>
          <p:cNvSpPr txBox="1">
            <a:spLocks noChangeArrowheads="1"/>
          </p:cNvSpPr>
          <p:nvPr/>
        </p:nvSpPr>
        <p:spPr bwMode="auto">
          <a:xfrm>
            <a:off x="395536" y="970557"/>
            <a:ext cx="8382000" cy="561692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olidFill>
                  <a:srgbClr val="FF0000"/>
                </a:solidFill>
              </a:rPr>
              <a:t>Synchrotron radiation </a:t>
            </a:r>
            <a:r>
              <a:rPr lang="en-GB" sz="1800" dirty="0"/>
              <a:t>energy-loss </a:t>
            </a:r>
            <a:r>
              <a:rPr lang="en-GB" sz="1800" dirty="0">
                <a:solidFill>
                  <a:srgbClr val="FF0000"/>
                </a:solidFill>
              </a:rPr>
              <a:t>energy dependant</a:t>
            </a:r>
            <a:r>
              <a:rPr lang="en-GB" sz="1800" dirty="0"/>
              <a:t>:</a:t>
            </a:r>
            <a:br>
              <a:rPr lang="en-GB" sz="800" dirty="0"/>
            </a:br>
            <a:endParaRPr lang="en-GB" sz="800" dirty="0"/>
          </a:p>
          <a:p>
            <a:pPr>
              <a:spcBef>
                <a:spcPct val="50000"/>
              </a:spcBef>
            </a:pPr>
            <a:r>
              <a:rPr lang="en-GB" sz="1800" dirty="0"/>
              <a:t>During one period of synchrotron oscillation:</a:t>
            </a:r>
          </a:p>
          <a:p>
            <a:pPr marL="285750" indent="-285750">
              <a:spcBef>
                <a:spcPct val="50000"/>
              </a:spcBef>
              <a:buFontTx/>
              <a:buChar char="-"/>
            </a:pPr>
            <a:r>
              <a:rPr lang="en-GB" sz="1800" dirty="0"/>
              <a:t>when the particle is in the upper half-plane, it loses more energy per turn, its energy gradually reduces</a:t>
            </a:r>
            <a:br>
              <a:rPr lang="en-GB" sz="1800" dirty="0"/>
            </a:br>
            <a:br>
              <a:rPr lang="en-GB" sz="1800" dirty="0"/>
            </a:br>
            <a:br>
              <a:rPr lang="en-GB" sz="1800" dirty="0"/>
            </a:br>
            <a:endParaRPr lang="en-GB" sz="1800" dirty="0"/>
          </a:p>
          <a:p>
            <a:pPr marL="285750" indent="-285750">
              <a:spcBef>
                <a:spcPct val="50000"/>
              </a:spcBef>
              <a:buFontTx/>
              <a:buChar char="-"/>
            </a:pPr>
            <a:endParaRPr lang="en-GB" sz="1800" dirty="0"/>
          </a:p>
          <a:p>
            <a:pPr>
              <a:spcBef>
                <a:spcPct val="50000"/>
              </a:spcBef>
            </a:pPr>
            <a:r>
              <a:rPr lang="en-GB" sz="1800" dirty="0"/>
              <a:t>- when the particle is in the lower half-plane, it loses less energy per turn, but receives U</a:t>
            </a:r>
            <a:r>
              <a:rPr lang="en-GB" sz="1800" baseline="-25000" dirty="0"/>
              <a:t>0</a:t>
            </a:r>
            <a:r>
              <a:rPr lang="en-GB" sz="1800" dirty="0"/>
              <a:t> on the average, so its energy deviation gradually reduces</a:t>
            </a:r>
          </a:p>
          <a:p>
            <a:pPr>
              <a:spcBef>
                <a:spcPct val="50000"/>
              </a:spcBef>
            </a:pPr>
            <a:r>
              <a:rPr lang="en-GB" sz="1800" dirty="0"/>
              <a:t>The phase space trajectory spirals towards the origin (limited by quantum excitations) </a:t>
            </a:r>
          </a:p>
          <a:p>
            <a:pPr>
              <a:spcBef>
                <a:spcPct val="50000"/>
              </a:spcBef>
            </a:pPr>
            <a:r>
              <a:rPr lang="en-GB" sz="1800" dirty="0"/>
              <a:t>=&gt; The </a:t>
            </a:r>
            <a:r>
              <a:rPr lang="en-GB" sz="1800" dirty="0">
                <a:solidFill>
                  <a:srgbClr val="FF0000"/>
                </a:solidFill>
              </a:rPr>
              <a:t>synchrotron motion </a:t>
            </a:r>
            <a:r>
              <a:rPr lang="en-GB" sz="1800" dirty="0"/>
              <a:t>is </a:t>
            </a:r>
            <a:r>
              <a:rPr lang="en-GB" sz="1800" dirty="0">
                <a:solidFill>
                  <a:srgbClr val="FF0000"/>
                </a:solidFill>
              </a:rPr>
              <a:t>damped</a:t>
            </a:r>
            <a:r>
              <a:rPr lang="en-GB" sz="1800" dirty="0"/>
              <a:t> toward an </a:t>
            </a:r>
            <a:r>
              <a:rPr lang="en-GB" sz="1800" dirty="0">
                <a:solidFill>
                  <a:srgbClr val="FF0000"/>
                </a:solidFill>
              </a:rPr>
              <a:t>equilibrium bunch length </a:t>
            </a:r>
            <a:r>
              <a:rPr lang="en-GB" sz="1800" dirty="0"/>
              <a:t>and </a:t>
            </a:r>
            <a:r>
              <a:rPr lang="en-GB" sz="1800" dirty="0">
                <a:solidFill>
                  <a:srgbClr val="FF0000"/>
                </a:solidFill>
              </a:rPr>
              <a:t>energy spread</a:t>
            </a:r>
            <a:r>
              <a:rPr lang="en-GB" sz="1800" dirty="0"/>
              <a:t>.</a:t>
            </a:r>
          </a:p>
          <a:p>
            <a:pPr>
              <a:spcBef>
                <a:spcPct val="50000"/>
              </a:spcBef>
            </a:pPr>
            <a:br>
              <a:rPr lang="en-GB" sz="1400" dirty="0"/>
            </a:br>
            <a:r>
              <a:rPr lang="en-GB" sz="1800" dirty="0"/>
              <a:t>More details in the lectures on </a:t>
            </a:r>
            <a:r>
              <a:rPr lang="en-GB" sz="1800" i="1" dirty="0"/>
              <a:t>Electron Beam Dynamics</a:t>
            </a:r>
          </a:p>
        </p:txBody>
      </p:sp>
      <p:sp>
        <p:nvSpPr>
          <p:cNvPr id="36868" name="Rectangle 1026"/>
          <p:cNvSpPr>
            <a:spLocks noGrp="1" noChangeArrowheads="1"/>
          </p:cNvSpPr>
          <p:nvPr>
            <p:ph type="title"/>
          </p:nvPr>
        </p:nvSpPr>
        <p:spPr>
          <a:xfrm>
            <a:off x="838200" y="304800"/>
            <a:ext cx="7467600" cy="533400"/>
          </a:xfrm>
          <a:ln>
            <a:solidFill>
              <a:schemeClr val="accent2"/>
            </a:solidFill>
          </a:ln>
        </p:spPr>
        <p:txBody>
          <a:bodyPr/>
          <a:lstStyle/>
          <a:p>
            <a:r>
              <a:rPr lang="en-US" dirty="0"/>
              <a:t>Longitudinal Motion with Synchrotron Radiation </a:t>
            </a:r>
            <a:endParaRPr lang="fr-FR" dirty="0"/>
          </a:p>
        </p:txBody>
      </p:sp>
      <p:sp>
        <p:nvSpPr>
          <p:cNvPr id="36869"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grpSp>
        <p:nvGrpSpPr>
          <p:cNvPr id="28" name="Group 78"/>
          <p:cNvGrpSpPr>
            <a:grpSpLocks/>
          </p:cNvGrpSpPr>
          <p:nvPr/>
        </p:nvGrpSpPr>
        <p:grpSpPr bwMode="auto">
          <a:xfrm>
            <a:off x="6267772" y="919311"/>
            <a:ext cx="2552700" cy="925513"/>
            <a:chOff x="2190" y="2716"/>
            <a:chExt cx="1608" cy="583"/>
          </a:xfrm>
        </p:grpSpPr>
        <p:sp>
          <p:nvSpPr>
            <p:cNvPr id="29" name="AutoShape 79"/>
            <p:cNvSpPr>
              <a:spLocks noChangeAspect="1" noChangeArrowheads="1" noTextEdit="1"/>
            </p:cNvSpPr>
            <p:nvPr/>
          </p:nvSpPr>
          <p:spPr bwMode="auto">
            <a:xfrm>
              <a:off x="2190" y="2731"/>
              <a:ext cx="1608" cy="568"/>
            </a:xfrm>
            <a:prstGeom prst="rect">
              <a:avLst/>
            </a:prstGeom>
            <a:solidFill>
              <a:srgbClr val="FFFF99"/>
            </a:solidFill>
            <a:ln w="9525">
              <a:solidFill>
                <a:schemeClr val="tx1"/>
              </a:solidFill>
              <a:miter lim="800000"/>
              <a:headEnd/>
              <a:tailEnd/>
            </a:ln>
          </p:spPr>
          <p:txBody>
            <a:bodyPr/>
            <a:lstStyle/>
            <a:p>
              <a:endParaRPr lang="en-US"/>
            </a:p>
          </p:txBody>
        </p:sp>
        <p:sp>
          <p:nvSpPr>
            <p:cNvPr id="30" name="Rectangle 80"/>
            <p:cNvSpPr>
              <a:spLocks noChangeArrowheads="1"/>
            </p:cNvSpPr>
            <p:nvPr/>
          </p:nvSpPr>
          <p:spPr bwMode="auto">
            <a:xfrm>
              <a:off x="2206" y="2842"/>
              <a:ext cx="139"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latin typeface="Times" charset="0"/>
                </a:rPr>
                <a:t>U</a:t>
              </a:r>
              <a:endParaRPr lang="en-US" sz="2400"/>
            </a:p>
          </p:txBody>
        </p:sp>
        <p:sp>
          <p:nvSpPr>
            <p:cNvPr id="31" name="Rectangle 81"/>
            <p:cNvSpPr>
              <a:spLocks noChangeArrowheads="1"/>
            </p:cNvSpPr>
            <p:nvPr/>
          </p:nvSpPr>
          <p:spPr bwMode="auto">
            <a:xfrm>
              <a:off x="2333" y="2983"/>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0</a:t>
              </a:r>
              <a:endParaRPr lang="en-US" sz="2400"/>
            </a:p>
          </p:txBody>
        </p:sp>
        <p:sp>
          <p:nvSpPr>
            <p:cNvPr id="32" name="Rectangle 82"/>
            <p:cNvSpPr>
              <a:spLocks noChangeArrowheads="1"/>
            </p:cNvSpPr>
            <p:nvPr/>
          </p:nvSpPr>
          <p:spPr bwMode="auto">
            <a:xfrm>
              <a:off x="2461" y="2842"/>
              <a:ext cx="105"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a:latin typeface="Symbol" charset="0"/>
                </a:rPr>
                <a:t>=</a:t>
              </a:r>
              <a:endParaRPr lang="en-US" sz="2400"/>
            </a:p>
          </p:txBody>
        </p:sp>
        <p:sp>
          <p:nvSpPr>
            <p:cNvPr id="33" name="Rectangle 83"/>
            <p:cNvSpPr>
              <a:spLocks noChangeArrowheads="1"/>
            </p:cNvSpPr>
            <p:nvPr/>
          </p:nvSpPr>
          <p:spPr bwMode="auto">
            <a:xfrm>
              <a:off x="2636" y="2716"/>
              <a:ext cx="96"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a:latin typeface="Times" charset="0"/>
                </a:rPr>
                <a:t>4</a:t>
              </a:r>
              <a:endParaRPr lang="en-US" sz="2400"/>
            </a:p>
          </p:txBody>
        </p:sp>
        <p:sp>
          <p:nvSpPr>
            <p:cNvPr id="34" name="Rectangle 84"/>
            <p:cNvSpPr>
              <a:spLocks noChangeArrowheads="1"/>
            </p:cNvSpPr>
            <p:nvPr/>
          </p:nvSpPr>
          <p:spPr bwMode="auto">
            <a:xfrm>
              <a:off x="2636" y="2984"/>
              <a:ext cx="96"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a:latin typeface="Times" charset="0"/>
                </a:rPr>
                <a:t>3</a:t>
              </a:r>
              <a:endParaRPr lang="en-US" sz="2400"/>
            </a:p>
          </p:txBody>
        </p:sp>
        <p:sp>
          <p:nvSpPr>
            <p:cNvPr id="35" name="Line 85"/>
            <p:cNvSpPr>
              <a:spLocks noChangeShapeType="1"/>
            </p:cNvSpPr>
            <p:nvPr/>
          </p:nvSpPr>
          <p:spPr bwMode="auto">
            <a:xfrm>
              <a:off x="2620" y="2968"/>
              <a:ext cx="111" cy="1"/>
            </a:xfrm>
            <a:prstGeom prst="line">
              <a:avLst/>
            </a:prstGeom>
            <a:noFill/>
            <a:ln w="254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36" name="Rectangle 86"/>
            <p:cNvSpPr>
              <a:spLocks noChangeArrowheads="1"/>
            </p:cNvSpPr>
            <p:nvPr/>
          </p:nvSpPr>
          <p:spPr bwMode="auto">
            <a:xfrm>
              <a:off x="2763" y="2842"/>
              <a:ext cx="143"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dirty="0">
                  <a:latin typeface="Symbol" charset="0"/>
                </a:rPr>
                <a:t>π</a:t>
              </a:r>
              <a:endParaRPr lang="en-US" sz="2400" dirty="0"/>
            </a:p>
          </p:txBody>
        </p:sp>
        <p:sp>
          <p:nvSpPr>
            <p:cNvPr id="37" name="Rectangle 87"/>
            <p:cNvSpPr>
              <a:spLocks noChangeArrowheads="1"/>
            </p:cNvSpPr>
            <p:nvPr/>
          </p:nvSpPr>
          <p:spPr bwMode="auto">
            <a:xfrm>
              <a:off x="3145" y="2716"/>
              <a:ext cx="75"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dirty="0">
                  <a:latin typeface="Times" charset="0"/>
                </a:rPr>
                <a:t>r</a:t>
              </a:r>
              <a:endParaRPr lang="en-US" sz="2400" dirty="0"/>
            </a:p>
          </p:txBody>
        </p:sp>
        <p:sp>
          <p:nvSpPr>
            <p:cNvPr id="38" name="Rectangle 88"/>
            <p:cNvSpPr>
              <a:spLocks noChangeArrowheads="1"/>
            </p:cNvSpPr>
            <p:nvPr/>
          </p:nvSpPr>
          <p:spPr bwMode="auto">
            <a:xfrm>
              <a:off x="3209" y="2857"/>
              <a:ext cx="135" cy="1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i="1" dirty="0" err="1">
                  <a:latin typeface="Times" charset="0"/>
                </a:rPr>
                <a:t>e,p</a:t>
              </a:r>
              <a:endParaRPr lang="en-US" sz="2400" dirty="0"/>
            </a:p>
          </p:txBody>
        </p:sp>
        <p:sp>
          <p:nvSpPr>
            <p:cNvPr id="39" name="Rectangle 89"/>
            <p:cNvSpPr>
              <a:spLocks noChangeArrowheads="1"/>
            </p:cNvSpPr>
            <p:nvPr/>
          </p:nvSpPr>
          <p:spPr bwMode="auto">
            <a:xfrm>
              <a:off x="2986" y="3015"/>
              <a:ext cx="139"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latin typeface="Times" charset="0"/>
                </a:rPr>
                <a:t>m</a:t>
              </a:r>
              <a:endParaRPr lang="en-US" sz="2400"/>
            </a:p>
          </p:txBody>
        </p:sp>
        <p:sp>
          <p:nvSpPr>
            <p:cNvPr id="40" name="Rectangle 90"/>
            <p:cNvSpPr>
              <a:spLocks noChangeArrowheads="1"/>
            </p:cNvSpPr>
            <p:nvPr/>
          </p:nvSpPr>
          <p:spPr bwMode="auto">
            <a:xfrm>
              <a:off x="3129" y="3157"/>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0</a:t>
              </a:r>
              <a:endParaRPr lang="en-US" sz="2400"/>
            </a:p>
          </p:txBody>
        </p:sp>
        <p:sp>
          <p:nvSpPr>
            <p:cNvPr id="41" name="Rectangle 91"/>
            <p:cNvSpPr>
              <a:spLocks noChangeArrowheads="1"/>
            </p:cNvSpPr>
            <p:nvPr/>
          </p:nvSpPr>
          <p:spPr bwMode="auto">
            <a:xfrm>
              <a:off x="3193" y="3015"/>
              <a:ext cx="85"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latin typeface="Times" charset="0"/>
                </a:rPr>
                <a:t>c</a:t>
              </a:r>
              <a:endParaRPr lang="en-US" sz="2400"/>
            </a:p>
          </p:txBody>
        </p:sp>
        <p:sp>
          <p:nvSpPr>
            <p:cNvPr id="42" name="Rectangle 92"/>
            <p:cNvSpPr>
              <a:spLocks noChangeArrowheads="1"/>
            </p:cNvSpPr>
            <p:nvPr/>
          </p:nvSpPr>
          <p:spPr bwMode="auto">
            <a:xfrm>
              <a:off x="3289" y="3015"/>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2</a:t>
              </a:r>
              <a:endParaRPr lang="en-US" sz="2400"/>
            </a:p>
          </p:txBody>
        </p:sp>
        <p:sp>
          <p:nvSpPr>
            <p:cNvPr id="43" name="Rectangle 93"/>
            <p:cNvSpPr>
              <a:spLocks noChangeArrowheads="1"/>
            </p:cNvSpPr>
            <p:nvPr/>
          </p:nvSpPr>
          <p:spPr bwMode="auto">
            <a:xfrm>
              <a:off x="2922" y="2936"/>
              <a:ext cx="96" cy="3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3600">
                  <a:latin typeface="Symbol" charset="0"/>
                </a:rPr>
                <a:t>(</a:t>
              </a:r>
              <a:endParaRPr lang="en-US" sz="2400"/>
            </a:p>
          </p:txBody>
        </p:sp>
        <p:sp>
          <p:nvSpPr>
            <p:cNvPr id="44" name="Rectangle 94"/>
            <p:cNvSpPr>
              <a:spLocks noChangeArrowheads="1"/>
            </p:cNvSpPr>
            <p:nvPr/>
          </p:nvSpPr>
          <p:spPr bwMode="auto">
            <a:xfrm>
              <a:off x="3368" y="2936"/>
              <a:ext cx="96" cy="3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3600">
                  <a:latin typeface="Symbol" charset="0"/>
                </a:rPr>
                <a:t>)</a:t>
              </a:r>
              <a:endParaRPr lang="en-US" sz="2400"/>
            </a:p>
          </p:txBody>
        </p:sp>
        <p:sp>
          <p:nvSpPr>
            <p:cNvPr id="45" name="Rectangle 95"/>
            <p:cNvSpPr>
              <a:spLocks noChangeArrowheads="1"/>
            </p:cNvSpPr>
            <p:nvPr/>
          </p:nvSpPr>
          <p:spPr bwMode="auto">
            <a:xfrm>
              <a:off x="3432" y="2967"/>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latin typeface="Times" charset="0"/>
                </a:rPr>
                <a:t>3</a:t>
              </a:r>
              <a:endParaRPr lang="en-US" sz="2400"/>
            </a:p>
          </p:txBody>
        </p:sp>
        <p:sp>
          <p:nvSpPr>
            <p:cNvPr id="46" name="Line 96"/>
            <p:cNvSpPr>
              <a:spLocks noChangeShapeType="1"/>
            </p:cNvSpPr>
            <p:nvPr/>
          </p:nvSpPr>
          <p:spPr bwMode="auto">
            <a:xfrm>
              <a:off x="2922" y="2968"/>
              <a:ext cx="574" cy="1"/>
            </a:xfrm>
            <a:prstGeom prst="line">
              <a:avLst/>
            </a:prstGeom>
            <a:noFill/>
            <a:ln w="254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7" name="Rectangle 97"/>
            <p:cNvSpPr>
              <a:spLocks noChangeArrowheads="1"/>
            </p:cNvSpPr>
            <p:nvPr/>
          </p:nvSpPr>
          <p:spPr bwMode="auto">
            <a:xfrm>
              <a:off x="3559" y="2716"/>
              <a:ext cx="117"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i="1">
                  <a:solidFill>
                    <a:srgbClr val="FF0000"/>
                  </a:solidFill>
                  <a:latin typeface="Times" charset="0"/>
                </a:rPr>
                <a:t>E</a:t>
              </a:r>
              <a:endParaRPr lang="en-US" sz="2400">
                <a:solidFill>
                  <a:srgbClr val="FF0000"/>
                </a:solidFill>
              </a:endParaRPr>
            </a:p>
          </p:txBody>
        </p:sp>
        <p:sp>
          <p:nvSpPr>
            <p:cNvPr id="48" name="Rectangle 98"/>
            <p:cNvSpPr>
              <a:spLocks noChangeArrowheads="1"/>
            </p:cNvSpPr>
            <p:nvPr/>
          </p:nvSpPr>
          <p:spPr bwMode="auto">
            <a:xfrm>
              <a:off x="3687" y="273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1400">
                  <a:solidFill>
                    <a:srgbClr val="FF0000"/>
                  </a:solidFill>
                  <a:latin typeface="Times" charset="0"/>
                </a:rPr>
                <a:t>4</a:t>
              </a:r>
              <a:endParaRPr lang="en-US" sz="2400">
                <a:solidFill>
                  <a:srgbClr val="FF0000"/>
                </a:solidFill>
              </a:endParaRPr>
            </a:p>
          </p:txBody>
        </p:sp>
        <p:sp>
          <p:nvSpPr>
            <p:cNvPr id="49" name="Rectangle 99"/>
            <p:cNvSpPr>
              <a:spLocks noChangeArrowheads="1"/>
            </p:cNvSpPr>
            <p:nvPr/>
          </p:nvSpPr>
          <p:spPr bwMode="auto">
            <a:xfrm>
              <a:off x="3591" y="2984"/>
              <a:ext cx="97"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912813" eaLnBrk="0">
                <a:lnSpc>
                  <a:spcPct val="100000"/>
                </a:lnSpc>
                <a:spcAft>
                  <a:spcPct val="0"/>
                </a:spcAft>
                <a:buClrTx/>
                <a:buSzTx/>
                <a:buFontTx/>
                <a:buNone/>
              </a:pPr>
              <a:r>
                <a:rPr lang="en-US" sz="2400" dirty="0" err="1">
                  <a:solidFill>
                    <a:srgbClr val="FF0000"/>
                  </a:solidFill>
                </a:rPr>
                <a:t>ρ</a:t>
              </a:r>
              <a:endParaRPr lang="en-US" sz="2400" dirty="0">
                <a:solidFill>
                  <a:srgbClr val="FF0000"/>
                </a:solidFill>
              </a:endParaRPr>
            </a:p>
          </p:txBody>
        </p:sp>
        <p:sp>
          <p:nvSpPr>
            <p:cNvPr id="50" name="Line 100"/>
            <p:cNvSpPr>
              <a:spLocks noChangeShapeType="1"/>
            </p:cNvSpPr>
            <p:nvPr/>
          </p:nvSpPr>
          <p:spPr bwMode="auto">
            <a:xfrm>
              <a:off x="3543" y="2968"/>
              <a:ext cx="207" cy="1"/>
            </a:xfrm>
            <a:prstGeom prst="line">
              <a:avLst/>
            </a:prstGeom>
            <a:noFill/>
            <a:ln w="254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grpSp>
      <p:pic>
        <p:nvPicPr>
          <p:cNvPr id="19" name="Picture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8441" y="2376314"/>
            <a:ext cx="762000" cy="317500"/>
          </a:xfrm>
          <a:prstGeom prst="rect">
            <a:avLst/>
          </a:prstGeom>
          <a:solidFill>
            <a:srgbClr val="99FFCC"/>
          </a:solidFill>
          <a:ln>
            <a:noFill/>
          </a:ln>
          <a:extLst>
            <a:ext uri="{91240B29-F687-4f45-9708-019B960494DF}">
              <a14:hiddenLine xmlns="" xmlns:a14="http://schemas.microsoft.com/office/drawing/2010/main" w="12700">
                <a:solidFill>
                  <a:srgbClr val="000000"/>
                </a:solidFill>
                <a:miter lim="800000"/>
                <a:headEnd/>
                <a:tailEnd/>
              </a14:hiddenLine>
            </a:ext>
          </a:extLst>
        </p:spPr>
      </p:pic>
      <p:pic>
        <p:nvPicPr>
          <p:cNvPr id="20"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8441" y="3384377"/>
            <a:ext cx="762000" cy="317500"/>
          </a:xfrm>
          <a:prstGeom prst="rect">
            <a:avLst/>
          </a:prstGeom>
          <a:solidFill>
            <a:srgbClr val="99FFCC"/>
          </a:solidFill>
          <a:ln>
            <a:noFill/>
          </a:ln>
          <a:extLst>
            <a:ext uri="{91240B29-F687-4f45-9708-019B960494DF}">
              <a14:hiddenLine xmlns="" xmlns:a14="http://schemas.microsoft.com/office/drawing/2010/main" w="12700">
                <a:solidFill>
                  <a:srgbClr val="000000"/>
                </a:solidFill>
                <a:miter lim="800000"/>
                <a:headEnd/>
                <a:tailEnd/>
              </a14:hiddenLine>
            </a:ext>
          </a:extLst>
        </p:spPr>
      </p:pic>
      <p:sp>
        <p:nvSpPr>
          <p:cNvPr id="24" name="Rectangle 14"/>
          <p:cNvSpPr>
            <a:spLocks noChangeArrowheads="1"/>
          </p:cNvSpPr>
          <p:nvPr/>
        </p:nvSpPr>
        <p:spPr bwMode="auto">
          <a:xfrm>
            <a:off x="5770378" y="2204864"/>
            <a:ext cx="633413"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90487" tIns="44450" rIns="90487" bIns="44450">
            <a:spAutoFit/>
          </a:bodyPr>
          <a:lstStyle/>
          <a:p>
            <a:pPr defTabSz="762000"/>
            <a:r>
              <a:rPr lang="en-US" dirty="0">
                <a:latin typeface="Symbol" charset="0"/>
                <a:ea typeface="ＭＳ Ｐゴシック" charset="0"/>
              </a:rPr>
              <a:t>Δ</a:t>
            </a:r>
            <a:r>
              <a:rPr lang="en-US" i="1" dirty="0">
                <a:latin typeface="Symbol" charset="0"/>
                <a:ea typeface="ＭＳ Ｐゴシック" charset="0"/>
              </a:rPr>
              <a:t>E</a:t>
            </a:r>
          </a:p>
        </p:txBody>
      </p:sp>
      <p:graphicFrame>
        <p:nvGraphicFramePr>
          <p:cNvPr id="51" name="Object 4"/>
          <p:cNvGraphicFramePr>
            <a:graphicFrameLocks noChangeAspect="1"/>
          </p:cNvGraphicFramePr>
          <p:nvPr/>
        </p:nvGraphicFramePr>
        <p:xfrm>
          <a:off x="8218526" y="2808114"/>
          <a:ext cx="241906" cy="415551"/>
        </p:xfrm>
        <a:graphic>
          <a:graphicData uri="http://schemas.openxmlformats.org/presentationml/2006/ole">
            <mc:AlternateContent xmlns:mc="http://schemas.openxmlformats.org/markup-compatibility/2006">
              <mc:Choice xmlns:v="urn:schemas-microsoft-com:vml" Requires="v">
                <p:oleObj name="Equation" r:id="rId5" imgW="126720" imgH="203040" progId="Equation.3">
                  <p:embed/>
                </p:oleObj>
              </mc:Choice>
              <mc:Fallback>
                <p:oleObj name="Equation" r:id="rId5" imgW="126720" imgH="203040" progId="Equation.3">
                  <p:embed/>
                  <p:pic>
                    <p:nvPicPr>
                      <p:cNvPr id="51"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18526" y="2808114"/>
                        <a:ext cx="241906" cy="415551"/>
                      </a:xfrm>
                      <a:prstGeom prst="rect">
                        <a:avLst/>
                      </a:prstGeom>
                      <a:noFill/>
                    </p:spPr>
                  </p:pic>
                </p:oleObj>
              </mc:Fallback>
            </mc:AlternateContent>
          </a:graphicData>
        </a:graphic>
      </p:graphicFrame>
      <p:pic>
        <p:nvPicPr>
          <p:cNvPr id="54"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6448" y="5632028"/>
            <a:ext cx="1778000" cy="749300"/>
          </a:xfrm>
          <a:prstGeom prst="rect">
            <a:avLst/>
          </a:prstGeom>
          <a:solidFill>
            <a:srgbClr val="FFFC99"/>
          </a:solidFill>
          <a:ln w="19050">
            <a:solidFill>
              <a:srgbClr val="FF0000"/>
            </a:solidFill>
            <a:miter lim="800000"/>
            <a:headEnd/>
            <a:tailEnd/>
          </a:ln>
        </p:spPr>
      </p:pic>
      <p:sp>
        <p:nvSpPr>
          <p:cNvPr id="26" name="Line 12"/>
          <p:cNvSpPr>
            <a:spLocks noChangeShapeType="1"/>
          </p:cNvSpPr>
          <p:nvPr/>
        </p:nvSpPr>
        <p:spPr bwMode="auto">
          <a:xfrm>
            <a:off x="5757678" y="2416002"/>
            <a:ext cx="0" cy="1206500"/>
          </a:xfrm>
          <a:prstGeom prst="line">
            <a:avLst/>
          </a:prstGeom>
          <a:noFill/>
          <a:ln w="28575">
            <a:solidFill>
              <a:schemeClr val="tx1"/>
            </a:solidFill>
            <a:round/>
            <a:headEnd type="arrow" w="med" len="med"/>
            <a:tailEnd/>
          </a:ln>
          <a:extLst>
            <a:ext uri="{909E8E84-426E-40dd-AFC4-6F175D3DCCD1}">
              <a14:hiddenFill xmlns="" xmlns:a14="http://schemas.microsoft.com/office/drawing/2010/main">
                <a:noFill/>
              </a14:hiddenFill>
            </a:ext>
          </a:extLst>
        </p:spPr>
        <p:txBody>
          <a:bodyPr wrap="none" anchor="ctr"/>
          <a:lstStyle/>
          <a:p>
            <a:pPr eaLnBrk="1" hangingPunct="1"/>
            <a:endParaRPr lang="en-US" sz="1800">
              <a:latin typeface="Arial" charset="0"/>
              <a:ea typeface="ＭＳ Ｐゴシック" charset="0"/>
            </a:endParaRPr>
          </a:p>
        </p:txBody>
      </p:sp>
      <p:sp>
        <p:nvSpPr>
          <p:cNvPr id="25" name="Line 11"/>
          <p:cNvSpPr>
            <a:spLocks noChangeShapeType="1"/>
          </p:cNvSpPr>
          <p:nvPr/>
        </p:nvSpPr>
        <p:spPr bwMode="auto">
          <a:xfrm>
            <a:off x="3249428" y="3019252"/>
            <a:ext cx="4864100" cy="0"/>
          </a:xfrm>
          <a:prstGeom prst="line">
            <a:avLst/>
          </a:prstGeom>
          <a:noFill/>
          <a:ln w="28575">
            <a:solidFill>
              <a:schemeClr val="tx1"/>
            </a:solidFill>
            <a:round/>
            <a:headEnd/>
            <a:tailEnd type="arrow" w="med" len="med"/>
          </a:ln>
          <a:extLst>
            <a:ext uri="{909E8E84-426E-40dd-AFC4-6F175D3DCCD1}">
              <a14:hiddenFill xmlns="" xmlns:a14="http://schemas.microsoft.com/office/drawing/2010/main">
                <a:noFill/>
              </a14:hiddenFill>
            </a:ext>
          </a:extLst>
        </p:spPr>
        <p:txBody>
          <a:bodyPr wrap="none" anchor="ctr"/>
          <a:lstStyle/>
          <a:p>
            <a:pPr eaLnBrk="1" hangingPunct="1"/>
            <a:endParaRPr lang="en-US" sz="1800">
              <a:latin typeface="Arial" charset="0"/>
              <a:ea typeface="ＭＳ Ｐゴシック" charset="0"/>
            </a:endParaRPr>
          </a:p>
        </p:txBody>
      </p:sp>
      <p:sp>
        <p:nvSpPr>
          <p:cNvPr id="27" name="Oval 13"/>
          <p:cNvSpPr>
            <a:spLocks noChangeArrowheads="1"/>
          </p:cNvSpPr>
          <p:nvPr/>
        </p:nvSpPr>
        <p:spPr bwMode="auto">
          <a:xfrm>
            <a:off x="5596810" y="2962643"/>
            <a:ext cx="323850" cy="119063"/>
          </a:xfrm>
          <a:prstGeom prst="ellipse">
            <a:avLst/>
          </a:prstGeom>
          <a:solidFill>
            <a:srgbClr val="00FF00"/>
          </a:solidFill>
          <a:ln w="12700">
            <a:solidFill>
              <a:schemeClr val="tx1"/>
            </a:solidFill>
            <a:round/>
            <a:headEnd/>
            <a:tailEnd/>
          </a:ln>
        </p:spPr>
        <p:txBody>
          <a:bodyPr wrap="none" anchor="ctr"/>
          <a:lstStyle/>
          <a:p>
            <a:pPr eaLnBrk="1" hangingPunct="1"/>
            <a:endParaRPr lang="en-US" sz="1800" dirty="0">
              <a:latin typeface="Arial" charset="0"/>
              <a:ea typeface="ＭＳ Ｐゴシック" charset="0"/>
            </a:endParaRPr>
          </a:p>
        </p:txBody>
      </p:sp>
    </p:spTree>
    <p:extLst>
      <p:ext uri="{BB962C8B-B14F-4D97-AF65-F5344CB8AC3E}">
        <p14:creationId xmlns:p14="http://schemas.microsoft.com/office/powerpoint/2010/main" val="10246947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500"/>
                                        <p:tgtEl>
                                          <p:spTgt spid="18"/>
                                        </p:tgtEl>
                                        <p:attrNameLst>
                                          <p:attrName>ppt_w</p:attrName>
                                        </p:attrNameLst>
                                      </p:cBhvr>
                                      <p:tavLst>
                                        <p:tav tm="0">
                                          <p:val>
                                            <p:strVal val="ppt_w"/>
                                          </p:val>
                                        </p:tav>
                                        <p:tav tm="100000">
                                          <p:val>
                                            <p:fltVal val="0"/>
                                          </p:val>
                                        </p:tav>
                                      </p:tavLst>
                                    </p:anim>
                                    <p:anim calcmode="lin" valueType="num">
                                      <p:cBhvr>
                                        <p:cTn id="7" dur="500"/>
                                        <p:tgtEl>
                                          <p:spTgt spid="18"/>
                                        </p:tgtEl>
                                        <p:attrNameLst>
                                          <p:attrName>ppt_h</p:attrName>
                                        </p:attrNameLst>
                                      </p:cBhvr>
                                      <p:tavLst>
                                        <p:tav tm="0">
                                          <p:val>
                                            <p:strVal val="ppt_h"/>
                                          </p:val>
                                        </p:tav>
                                        <p:tav tm="100000">
                                          <p:val>
                                            <p:fltVal val="0"/>
                                          </p:val>
                                        </p:tav>
                                      </p:tavLst>
                                    </p:anim>
                                    <p:animEffect transition="out" filter="fade">
                                      <p:cBhvr>
                                        <p:cTn id="8" dur="500"/>
                                        <p:tgtEl>
                                          <p:spTgt spid="18"/>
                                        </p:tgtEl>
                                      </p:cBhvr>
                                    </p:animEffect>
                                    <p:set>
                                      <p:cBhvr>
                                        <p:cTn id="9" dur="1" fill="hold">
                                          <p:stCondLst>
                                            <p:cond delay="499"/>
                                          </p:stCondLst>
                                        </p:cTn>
                                        <p:tgtEl>
                                          <p:spTgt spid="18"/>
                                        </p:tgtEl>
                                        <p:attrNameLst>
                                          <p:attrName>style.visibility</p:attrName>
                                        </p:attrNameLst>
                                      </p:cBhvr>
                                      <p:to>
                                        <p:strVal val="hidden"/>
                                      </p:to>
                                    </p:set>
                                  </p:childTnLst>
                                </p:cTn>
                              </p:par>
                              <p:par>
                                <p:cTn id="10" presetID="9"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dissolv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838200" y="304800"/>
            <a:ext cx="7467600" cy="533400"/>
          </a:xfrm>
          <a:ln>
            <a:solidFill>
              <a:schemeClr val="accent2"/>
            </a:solidFill>
          </a:ln>
        </p:spPr>
        <p:txBody>
          <a:bodyPr/>
          <a:lstStyle/>
          <a:p>
            <a:r>
              <a:rPr lang="en-US" dirty="0"/>
              <a:t>Longitudinal Dynamics in Synchrotrons</a:t>
            </a:r>
            <a:endParaRPr lang="fr-FR" dirty="0"/>
          </a:p>
        </p:txBody>
      </p:sp>
      <p:sp>
        <p:nvSpPr>
          <p:cNvPr id="38917"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8918"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38919" name="Text Box 22"/>
          <p:cNvSpPr txBox="1">
            <a:spLocks noChangeArrowheads="1"/>
          </p:cNvSpPr>
          <p:nvPr/>
        </p:nvSpPr>
        <p:spPr bwMode="auto">
          <a:xfrm>
            <a:off x="323528" y="980728"/>
            <a:ext cx="7994848"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Now we will look more quantitatively at the  </a:t>
            </a:r>
            <a:r>
              <a:rPr lang="en-US" sz="1800" dirty="0">
                <a:solidFill>
                  <a:srgbClr val="FF3300"/>
                </a:solidFill>
              </a:rPr>
              <a:t>“synchrotron motion”.</a:t>
            </a:r>
            <a:endParaRPr lang="fr-FR" sz="1800" dirty="0">
              <a:solidFill>
                <a:srgbClr val="FF3300"/>
              </a:solidFill>
            </a:endParaRPr>
          </a:p>
        </p:txBody>
      </p:sp>
      <p:sp>
        <p:nvSpPr>
          <p:cNvPr id="38920" name="Text Box 23"/>
          <p:cNvSpPr txBox="1">
            <a:spLocks noChangeArrowheads="1"/>
          </p:cNvSpPr>
          <p:nvPr/>
        </p:nvSpPr>
        <p:spPr bwMode="auto">
          <a:xfrm>
            <a:off x="323528" y="1482803"/>
            <a:ext cx="8058472" cy="4610493"/>
          </a:xfrm>
          <a:prstGeom prst="rect">
            <a:avLst/>
          </a:prstGeom>
          <a:noFill/>
          <a:ln w="9525">
            <a:noFill/>
            <a:miter lim="800000"/>
            <a:headEnd/>
            <a:tailEnd/>
          </a:ln>
        </p:spPr>
        <p:txBody>
          <a:bodyPr wrap="square">
            <a:prstTxWarp prst="textNoShape">
              <a:avLst/>
            </a:prstTxWarp>
            <a:spAutoFit/>
          </a:bodyPr>
          <a:lstStyle/>
          <a:p>
            <a:pPr>
              <a:lnSpc>
                <a:spcPct val="110000"/>
              </a:lnSpc>
              <a:spcBef>
                <a:spcPct val="50000"/>
              </a:spcBef>
              <a:spcAft>
                <a:spcPts val="600"/>
              </a:spcAft>
            </a:pPr>
            <a:r>
              <a:rPr lang="en-US" sz="1800" dirty="0"/>
              <a:t>The RF acceleration process clearly emphasizes two coupled variables, the </a:t>
            </a:r>
            <a:r>
              <a:rPr lang="en-US" sz="1800" dirty="0">
                <a:solidFill>
                  <a:srgbClr val="FF0000"/>
                </a:solidFill>
              </a:rPr>
              <a:t>energy</a:t>
            </a:r>
            <a:r>
              <a:rPr lang="en-US" sz="1800" dirty="0"/>
              <a:t> gained by the particle and the </a:t>
            </a:r>
            <a:r>
              <a:rPr lang="en-US" sz="1800" dirty="0">
                <a:solidFill>
                  <a:srgbClr val="FF0000"/>
                </a:solidFill>
              </a:rPr>
              <a:t>RF phase </a:t>
            </a:r>
            <a:r>
              <a:rPr lang="en-US" sz="1800" dirty="0"/>
              <a:t>experienced by the same particle. </a:t>
            </a:r>
            <a:br>
              <a:rPr lang="en-US" sz="1800" dirty="0"/>
            </a:br>
            <a:r>
              <a:rPr lang="en-US" sz="1800" dirty="0"/>
              <a:t>Since there is a </a:t>
            </a:r>
            <a:r>
              <a:rPr lang="en-US" sz="1800" dirty="0">
                <a:solidFill>
                  <a:srgbClr val="FF0000"/>
                </a:solidFill>
              </a:rPr>
              <a:t>well defined synchronous particle </a:t>
            </a:r>
            <a:r>
              <a:rPr lang="en-US" sz="1800" dirty="0"/>
              <a:t>which has always the same </a:t>
            </a:r>
            <a:r>
              <a:rPr lang="en-US" sz="1800" dirty="0">
                <a:solidFill>
                  <a:srgbClr val="FF0000"/>
                </a:solidFill>
              </a:rPr>
              <a:t>phase </a:t>
            </a:r>
            <a:r>
              <a:rPr lang="en-US" sz="1800" dirty="0">
                <a:solidFill>
                  <a:srgbClr val="FF0000"/>
                </a:solidFill>
                <a:sym typeface="Symbol" charset="2"/>
              </a:rPr>
              <a:t></a:t>
            </a:r>
            <a:r>
              <a:rPr lang="en-US" sz="1800" baseline="-25000" dirty="0">
                <a:solidFill>
                  <a:srgbClr val="FF0000"/>
                </a:solidFill>
                <a:sym typeface="Symbol" charset="2"/>
              </a:rPr>
              <a:t>s</a:t>
            </a:r>
            <a:r>
              <a:rPr lang="en-US" sz="1800" b="1" dirty="0">
                <a:sym typeface="Symbol" charset="2"/>
              </a:rPr>
              <a:t>, </a:t>
            </a:r>
            <a:r>
              <a:rPr lang="en-US" sz="1800" dirty="0">
                <a:sym typeface="Symbol" charset="2"/>
              </a:rPr>
              <a:t>and the nominal </a:t>
            </a:r>
            <a:r>
              <a:rPr lang="en-US" sz="1800" dirty="0">
                <a:solidFill>
                  <a:srgbClr val="FF0000"/>
                </a:solidFill>
                <a:sym typeface="Symbol" charset="2"/>
              </a:rPr>
              <a:t>energy E</a:t>
            </a:r>
            <a:r>
              <a:rPr lang="en-US" sz="1800" baseline="-25000" dirty="0">
                <a:solidFill>
                  <a:srgbClr val="FF0000"/>
                </a:solidFill>
                <a:sym typeface="Symbol" charset="2"/>
              </a:rPr>
              <a:t>0</a:t>
            </a:r>
            <a:r>
              <a:rPr lang="en-US" sz="1800" dirty="0">
                <a:sym typeface="Symbol" charset="2"/>
              </a:rPr>
              <a:t>, it is sufficient to follow</a:t>
            </a:r>
            <a:r>
              <a:rPr lang="en-US" sz="1800" b="1" dirty="0">
                <a:sym typeface="Symbol" charset="2"/>
              </a:rPr>
              <a:t> </a:t>
            </a:r>
            <a:r>
              <a:rPr lang="en-US" sz="1800" dirty="0">
                <a:sym typeface="Symbol" charset="2"/>
              </a:rPr>
              <a:t>other particles with respect to that particle.</a:t>
            </a:r>
            <a:br>
              <a:rPr lang="en-US" sz="1800" dirty="0">
                <a:sym typeface="Symbol" charset="2"/>
              </a:rPr>
            </a:br>
            <a:r>
              <a:rPr lang="en-US" sz="1800" dirty="0">
                <a:sym typeface="Symbol" charset="2"/>
              </a:rPr>
              <a:t>So let’s introduce the following </a:t>
            </a:r>
            <a:r>
              <a:rPr lang="en-US" sz="1800" b="1" dirty="0">
                <a:sym typeface="Symbol" charset="2"/>
              </a:rPr>
              <a:t>reduced</a:t>
            </a:r>
            <a:r>
              <a:rPr lang="en-US" sz="1800" dirty="0">
                <a:sym typeface="Symbol" charset="2"/>
              </a:rPr>
              <a:t> </a:t>
            </a:r>
            <a:r>
              <a:rPr lang="en-US" sz="1800" b="1" dirty="0">
                <a:sym typeface="Symbol" charset="2"/>
              </a:rPr>
              <a:t>variables</a:t>
            </a:r>
            <a:r>
              <a:rPr lang="en-US" sz="1800" dirty="0">
                <a:sym typeface="Symbol" charset="2"/>
              </a:rPr>
              <a:t>:</a:t>
            </a:r>
            <a:endParaRPr lang="en-US" sz="2000" baseline="-25000" dirty="0">
              <a:solidFill>
                <a:srgbClr val="FF3300"/>
              </a:solidFill>
              <a:sym typeface="Symbol" charset="2"/>
            </a:endParaRPr>
          </a:p>
          <a:p>
            <a:pPr>
              <a:spcBef>
                <a:spcPct val="50000"/>
              </a:spcBef>
            </a:pPr>
            <a:r>
              <a:rPr lang="en-US" sz="2000" dirty="0">
                <a:solidFill>
                  <a:srgbClr val="FF3300"/>
                </a:solidFill>
                <a:sym typeface="Symbol" charset="2"/>
              </a:rPr>
              <a:t>    </a:t>
            </a:r>
            <a:r>
              <a:rPr lang="en-US" sz="2000" baseline="-25000" dirty="0">
                <a:solidFill>
                  <a:srgbClr val="FF3300"/>
                </a:solidFill>
                <a:sym typeface="Symbol" charset="2"/>
              </a:rPr>
              <a:t>    </a:t>
            </a:r>
            <a:r>
              <a:rPr lang="en-US" sz="2000" dirty="0">
                <a:solidFill>
                  <a:srgbClr val="FF3300"/>
                </a:solidFill>
                <a:sym typeface="Symbol" charset="2"/>
              </a:rPr>
              <a:t>particle RF phase     :           =  - </a:t>
            </a:r>
            <a:r>
              <a:rPr lang="en-US" sz="2000" baseline="-25000" dirty="0">
                <a:solidFill>
                  <a:srgbClr val="FF3300"/>
                </a:solidFill>
                <a:sym typeface="Symbol" charset="2"/>
              </a:rPr>
              <a:t>s</a:t>
            </a:r>
            <a:endParaRPr lang="en-US" sz="2000" dirty="0">
              <a:solidFill>
                <a:srgbClr val="FF3300"/>
              </a:solidFill>
              <a:sym typeface="Symbol" charset="2"/>
            </a:endParaRPr>
          </a:p>
          <a:p>
            <a:pPr>
              <a:spcBef>
                <a:spcPct val="50000"/>
              </a:spcBef>
            </a:pPr>
            <a:r>
              <a:rPr lang="en-US" sz="2000" dirty="0">
                <a:solidFill>
                  <a:srgbClr val="FF3300"/>
                </a:solidFill>
                <a:sym typeface="Symbol" charset="2"/>
              </a:rPr>
              <a:t>       particle momentum   :         p = p – p</a:t>
            </a:r>
            <a:r>
              <a:rPr lang="en-US" sz="2000" baseline="-25000" dirty="0">
                <a:solidFill>
                  <a:srgbClr val="FF3300"/>
                </a:solidFill>
                <a:sym typeface="Symbol" charset="2"/>
              </a:rPr>
              <a:t>0</a:t>
            </a:r>
            <a:endParaRPr lang="en-US" sz="2000" dirty="0">
              <a:solidFill>
                <a:srgbClr val="FF3300"/>
              </a:solidFill>
              <a:sym typeface="Symbol" charset="2"/>
            </a:endParaRPr>
          </a:p>
          <a:p>
            <a:pPr>
              <a:spcBef>
                <a:spcPct val="50000"/>
              </a:spcBef>
            </a:pPr>
            <a:r>
              <a:rPr lang="en-US" sz="2000" dirty="0">
                <a:solidFill>
                  <a:srgbClr val="FF3300"/>
                </a:solidFill>
                <a:sym typeface="Symbol" charset="2"/>
              </a:rPr>
              <a:t>       particle energy         :         E = E – E</a:t>
            </a:r>
            <a:r>
              <a:rPr lang="en-US" sz="2000" baseline="-25000" dirty="0">
                <a:solidFill>
                  <a:srgbClr val="FF3300"/>
                </a:solidFill>
                <a:sym typeface="Symbol" charset="2"/>
              </a:rPr>
              <a:t>0</a:t>
            </a:r>
          </a:p>
          <a:p>
            <a:pPr>
              <a:spcBef>
                <a:spcPct val="50000"/>
              </a:spcBef>
            </a:pPr>
            <a:r>
              <a:rPr lang="en-US" sz="2000" dirty="0">
                <a:solidFill>
                  <a:srgbClr val="FF3300"/>
                </a:solidFill>
                <a:sym typeface="Symbol" charset="2"/>
              </a:rPr>
              <a:t>       angular frequency :             ⍵ = ⍵ – ⍵</a:t>
            </a:r>
            <a:r>
              <a:rPr lang="en-US" sz="2000" baseline="-25000" dirty="0">
                <a:solidFill>
                  <a:srgbClr val="FF3300"/>
                </a:solidFill>
                <a:sym typeface="Symbol" charset="2"/>
              </a:rPr>
              <a:t>0</a:t>
            </a:r>
          </a:p>
          <a:p>
            <a:pPr>
              <a:spcBef>
                <a:spcPct val="50000"/>
              </a:spcBef>
            </a:pPr>
            <a:r>
              <a:rPr lang="en-US" sz="2000" baseline="-25000" dirty="0">
                <a:solidFill>
                  <a:srgbClr val="FF3300"/>
                </a:solidFill>
                <a:sym typeface="Symbol" charset="2"/>
              </a:rPr>
              <a:t>           </a:t>
            </a:r>
            <a:r>
              <a:rPr lang="en-US" sz="2000" dirty="0">
                <a:solidFill>
                  <a:srgbClr val="FF3300"/>
                </a:solidFill>
                <a:sym typeface="Symbol" charset="2"/>
              </a:rPr>
              <a:t>azimuth orbital angle:          =  - </a:t>
            </a:r>
            <a:r>
              <a:rPr lang="en-US" sz="2000" baseline="-25000" dirty="0">
                <a:solidFill>
                  <a:srgbClr val="FF3300"/>
                </a:solidFill>
                <a:sym typeface="Symbol" charset="2"/>
              </a:rPr>
              <a:t>s</a:t>
            </a:r>
          </a:p>
        </p:txBody>
      </p:sp>
      <p:sp>
        <p:nvSpPr>
          <p:cNvPr id="7" name="Rectangle 6">
            <a:extLst>
              <a:ext uri="{FF2B5EF4-FFF2-40B4-BE49-F238E27FC236}">
                <a16:creationId xmlns:a16="http://schemas.microsoft.com/office/drawing/2014/main" id="{33E9253A-BC36-AB46-B6E6-1FE81A8AF9A8}"/>
              </a:ext>
            </a:extLst>
          </p:cNvPr>
          <p:cNvSpPr/>
          <p:nvPr/>
        </p:nvSpPr>
        <p:spPr>
          <a:xfrm>
            <a:off x="6058509" y="4437112"/>
            <a:ext cx="2977987" cy="1224136"/>
          </a:xfrm>
          <a:prstGeom prst="rect">
            <a:avLst/>
          </a:prstGeom>
          <a:solidFill>
            <a:srgbClr val="FFFFCC"/>
          </a:solidFill>
          <a:ln>
            <a:solidFill>
              <a:schemeClr val="tx1"/>
            </a:solidFill>
          </a:ln>
        </p:spPr>
        <p:txBody>
          <a:bodyPr wrap="square">
            <a:normAutofit/>
          </a:bodyPr>
          <a:lstStyle/>
          <a:p>
            <a:pPr algn="ctr"/>
            <a:r>
              <a:rPr lang="en-US" dirty="0"/>
              <a:t>Look at </a:t>
            </a:r>
            <a:r>
              <a:rPr lang="en-US" dirty="0">
                <a:solidFill>
                  <a:srgbClr val="FF0000"/>
                </a:solidFill>
              </a:rPr>
              <a:t>difference from synchronous particle</a:t>
            </a:r>
            <a:endParaRPr lang="en-US" dirty="0"/>
          </a:p>
        </p:txBody>
      </p:sp>
    </p:spTree>
    <p:extLst>
      <p:ext uri="{BB962C8B-B14F-4D97-AF65-F5344CB8AC3E}">
        <p14:creationId xmlns:p14="http://schemas.microsoft.com/office/powerpoint/2010/main" val="19661574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0" name="Rectangle 2"/>
          <p:cNvSpPr>
            <a:spLocks noGrp="1" noChangeArrowheads="1"/>
          </p:cNvSpPr>
          <p:nvPr>
            <p:ph type="title"/>
          </p:nvPr>
        </p:nvSpPr>
        <p:spPr>
          <a:xfrm>
            <a:off x="838200" y="304800"/>
            <a:ext cx="7467600" cy="533400"/>
          </a:xfrm>
          <a:ln>
            <a:solidFill>
              <a:schemeClr val="accent2"/>
            </a:solidFill>
          </a:ln>
        </p:spPr>
        <p:txBody>
          <a:bodyPr/>
          <a:lstStyle/>
          <a:p>
            <a:r>
              <a:rPr lang="en-US"/>
              <a:t>First Energy-Phase Equation</a:t>
            </a:r>
            <a:endParaRPr lang="fr-FR"/>
          </a:p>
        </p:txBody>
      </p:sp>
      <p:sp>
        <p:nvSpPr>
          <p:cNvPr id="40971" name="Line 3"/>
          <p:cNvSpPr>
            <a:spLocks noChangeShapeType="1"/>
          </p:cNvSpPr>
          <p:nvPr/>
        </p:nvSpPr>
        <p:spPr bwMode="auto">
          <a:xfrm>
            <a:off x="1828800" y="1472968"/>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0974" name="Rectangle 8"/>
          <p:cNvSpPr>
            <a:spLocks noChangeArrowheads="1"/>
          </p:cNvSpPr>
          <p:nvPr/>
        </p:nvSpPr>
        <p:spPr bwMode="auto">
          <a:xfrm>
            <a:off x="1055945" y="1124744"/>
            <a:ext cx="1524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graphicFrame>
        <p:nvGraphicFramePr>
          <p:cNvPr id="40962" name="Object 2"/>
          <p:cNvGraphicFramePr>
            <a:graphicFrameLocks noChangeAspect="1"/>
          </p:cNvGraphicFramePr>
          <p:nvPr>
            <p:extLst>
              <p:ext uri="{D42A27DB-BD31-4B8C-83A1-F6EECF244321}">
                <p14:modId xmlns:p14="http://schemas.microsoft.com/office/powerpoint/2010/main" val="3488440305"/>
              </p:ext>
            </p:extLst>
          </p:nvPr>
        </p:nvGraphicFramePr>
        <p:xfrm>
          <a:off x="2590800" y="1052736"/>
          <a:ext cx="6019800" cy="595267"/>
        </p:xfrm>
        <a:graphic>
          <a:graphicData uri="http://schemas.openxmlformats.org/presentationml/2006/ole">
            <mc:AlternateContent xmlns:mc="http://schemas.openxmlformats.org/markup-compatibility/2006">
              <mc:Choice xmlns:v="urn:schemas-microsoft-com:vml" Requires="v">
                <p:oleObj name="Equation" r:id="rId3" imgW="2946400" imgH="292100" progId="Equation.DSMT4">
                  <p:embed/>
                </p:oleObj>
              </mc:Choice>
              <mc:Fallback>
                <p:oleObj name="Equation" r:id="rId3" imgW="2946400" imgH="29210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052736"/>
                        <a:ext cx="6019800" cy="59526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0980" name="Text Box 16"/>
          <p:cNvSpPr txBox="1">
            <a:spLocks noChangeArrowheads="1"/>
          </p:cNvSpPr>
          <p:nvPr/>
        </p:nvSpPr>
        <p:spPr bwMode="auto">
          <a:xfrm>
            <a:off x="2590800" y="2224087"/>
            <a:ext cx="6096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FF3300"/>
                </a:solidFill>
              </a:rPr>
              <a:t>For a given particle with respect to the reference one:</a:t>
            </a:r>
            <a:endParaRPr lang="fr-FR" sz="1800" dirty="0">
              <a:solidFill>
                <a:srgbClr val="FF3300"/>
              </a:solidFill>
            </a:endParaRPr>
          </a:p>
        </p:txBody>
      </p:sp>
      <p:graphicFrame>
        <p:nvGraphicFramePr>
          <p:cNvPr id="40963" name="Object 3"/>
          <p:cNvGraphicFramePr>
            <a:graphicFrameLocks noChangeAspect="1"/>
          </p:cNvGraphicFramePr>
          <p:nvPr/>
        </p:nvGraphicFramePr>
        <p:xfrm>
          <a:off x="2743200" y="2590800"/>
          <a:ext cx="5124450" cy="784225"/>
        </p:xfrm>
        <a:graphic>
          <a:graphicData uri="http://schemas.openxmlformats.org/presentationml/2006/ole">
            <mc:AlternateContent xmlns:mc="http://schemas.openxmlformats.org/markup-compatibility/2006">
              <mc:Choice xmlns:v="urn:schemas-microsoft-com:vml" Requires="v">
                <p:oleObj name="Equation" r:id="rId5" imgW="2323800" imgH="355320" progId="Equation.3">
                  <p:embed/>
                </p:oleObj>
              </mc:Choice>
              <mc:Fallback>
                <p:oleObj name="Equation" r:id="rId5" imgW="2323800" imgH="35532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2590800"/>
                        <a:ext cx="5124450" cy="7842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0981" name="Text Box 18"/>
          <p:cNvSpPr txBox="1">
            <a:spLocks noChangeArrowheads="1"/>
          </p:cNvSpPr>
          <p:nvPr/>
        </p:nvSpPr>
        <p:spPr bwMode="auto">
          <a:xfrm>
            <a:off x="685800" y="4038600"/>
            <a:ext cx="838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rPr>
              <a:t>Since:</a:t>
            </a:r>
            <a:endParaRPr lang="fr-FR" sz="1800">
              <a:solidFill>
                <a:srgbClr val="FF3300"/>
              </a:solidFill>
            </a:endParaRPr>
          </a:p>
        </p:txBody>
      </p:sp>
      <p:sp>
        <p:nvSpPr>
          <p:cNvPr id="40982" name="Text Box 21"/>
          <p:cNvSpPr txBox="1">
            <a:spLocks noChangeArrowheads="1"/>
          </p:cNvSpPr>
          <p:nvPr/>
        </p:nvSpPr>
        <p:spPr bwMode="auto">
          <a:xfrm>
            <a:off x="762000" y="5334000"/>
            <a:ext cx="1219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rPr>
              <a:t>one gets:</a:t>
            </a:r>
            <a:endParaRPr lang="fr-FR" sz="1800">
              <a:solidFill>
                <a:srgbClr val="FF3300"/>
              </a:solidFill>
            </a:endParaRPr>
          </a:p>
        </p:txBody>
      </p:sp>
      <p:sp>
        <p:nvSpPr>
          <p:cNvPr id="40983" name="Text Box 23"/>
          <p:cNvSpPr txBox="1">
            <a:spLocks noChangeArrowheads="1"/>
          </p:cNvSpPr>
          <p:nvPr/>
        </p:nvSpPr>
        <p:spPr bwMode="auto">
          <a:xfrm>
            <a:off x="4250432" y="4038600"/>
            <a:ext cx="609600" cy="366713"/>
          </a:xfrm>
          <a:prstGeom prst="rect">
            <a:avLst/>
          </a:prstGeom>
          <a:noFill/>
          <a:ln w="9525">
            <a:noFill/>
            <a:miter lim="800000"/>
            <a:headEnd/>
            <a:tailEnd/>
          </a:ln>
        </p:spPr>
        <p:txBody>
          <a:bodyPr>
            <a:prstTxWarp prst="textNoShape">
              <a:avLst/>
            </a:prstTxWarp>
            <a:spAutoFit/>
          </a:bodyPr>
          <a:lstStyle/>
          <a:p>
            <a:pPr>
              <a:spcBef>
                <a:spcPct val="50000"/>
              </a:spcBef>
            </a:pPr>
            <a:r>
              <a:rPr lang="fr-FR" sz="1800" dirty="0">
                <a:solidFill>
                  <a:srgbClr val="FF3300"/>
                </a:solidFill>
              </a:rPr>
              <a:t>and</a:t>
            </a:r>
          </a:p>
        </p:txBody>
      </p:sp>
      <p:graphicFrame>
        <p:nvGraphicFramePr>
          <p:cNvPr id="40966" name="Object 6"/>
          <p:cNvGraphicFramePr>
            <a:graphicFrameLocks noChangeAspect="1"/>
          </p:cNvGraphicFramePr>
          <p:nvPr/>
        </p:nvGraphicFramePr>
        <p:xfrm>
          <a:off x="5402262" y="3733800"/>
          <a:ext cx="1554381" cy="398463"/>
        </p:xfrm>
        <a:graphic>
          <a:graphicData uri="http://schemas.openxmlformats.org/presentationml/2006/ole">
            <mc:AlternateContent xmlns:mc="http://schemas.openxmlformats.org/markup-compatibility/2006">
              <mc:Choice xmlns:v="urn:schemas-microsoft-com:vml" Requires="v">
                <p:oleObj name="Equation" r:id="rId7" imgW="939800" imgH="241300" progId="Equation.DSMT4">
                  <p:embed/>
                </p:oleObj>
              </mc:Choice>
              <mc:Fallback>
                <p:oleObj name="Equation" r:id="rId7" imgW="939800" imgH="241300" progId="Equation.DSMT4">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02262" y="3733800"/>
                        <a:ext cx="1554381" cy="398463"/>
                      </a:xfrm>
                      <a:prstGeom prst="rect">
                        <a:avLst/>
                      </a:prstGeom>
                      <a:solidFill>
                        <a:srgbClr val="CCFFCC"/>
                      </a:solidFill>
                    </p:spPr>
                  </p:pic>
                </p:oleObj>
              </mc:Fallback>
            </mc:AlternateContent>
          </a:graphicData>
        </a:graphic>
      </p:graphicFrame>
      <p:sp>
        <p:nvSpPr>
          <p:cNvPr id="22" name="TextBox 21"/>
          <p:cNvSpPr txBox="1"/>
          <p:nvPr/>
        </p:nvSpPr>
        <p:spPr>
          <a:xfrm>
            <a:off x="4520185" y="1536986"/>
            <a:ext cx="2109215" cy="430887"/>
          </a:xfrm>
          <a:prstGeom prst="rect">
            <a:avLst/>
          </a:prstGeom>
          <a:noFill/>
        </p:spPr>
        <p:txBody>
          <a:bodyPr wrap="none" rtlCol="0">
            <a:spAutoFit/>
          </a:bodyPr>
          <a:lstStyle/>
          <a:p>
            <a:r>
              <a:rPr lang="en-US" sz="1100" dirty="0"/>
              <a:t>particle ahead arrives earlier</a:t>
            </a:r>
          </a:p>
          <a:p>
            <a:r>
              <a:rPr lang="en-US" sz="1100" dirty="0"/>
              <a:t>=&gt; smaller RF phase</a:t>
            </a:r>
          </a:p>
        </p:txBody>
      </p:sp>
      <p:grpSp>
        <p:nvGrpSpPr>
          <p:cNvPr id="38" name="Group 37"/>
          <p:cNvGrpSpPr>
            <a:grpSpLocks noChangeAspect="1"/>
          </p:cNvGrpSpPr>
          <p:nvPr/>
        </p:nvGrpSpPr>
        <p:grpSpPr>
          <a:xfrm>
            <a:off x="185739" y="1168963"/>
            <a:ext cx="1947865" cy="1904204"/>
            <a:chOff x="185738" y="577855"/>
            <a:chExt cx="3895729" cy="3808408"/>
          </a:xfrm>
        </p:grpSpPr>
        <p:sp>
          <p:nvSpPr>
            <p:cNvPr id="23" name="Oval 63"/>
            <p:cNvSpPr>
              <a:spLocks noChangeArrowheads="1"/>
            </p:cNvSpPr>
            <p:nvPr/>
          </p:nvSpPr>
          <p:spPr bwMode="auto">
            <a:xfrm>
              <a:off x="185738" y="633413"/>
              <a:ext cx="3752850" cy="3752850"/>
            </a:xfrm>
            <a:prstGeom prst="ellipse">
              <a:avLst/>
            </a:prstGeom>
            <a:noFill/>
            <a:ln w="9525">
              <a:solidFill>
                <a:schemeClr val="bg2"/>
              </a:solidFill>
              <a:round/>
              <a:headEnd/>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4" name="Line 64"/>
            <p:cNvSpPr>
              <a:spLocks noChangeShapeType="1"/>
            </p:cNvSpPr>
            <p:nvPr/>
          </p:nvSpPr>
          <p:spPr bwMode="auto">
            <a:xfrm flipV="1">
              <a:off x="2033588" y="2511425"/>
              <a:ext cx="1905000" cy="0"/>
            </a:xfrm>
            <a:prstGeom prst="line">
              <a:avLst/>
            </a:prstGeom>
            <a:noFill/>
            <a:ln w="9525">
              <a:solidFill>
                <a:schemeClr val="tx1"/>
              </a:solidFill>
              <a:round/>
              <a:headEnd/>
              <a:tailEn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5" name="Line 66"/>
            <p:cNvSpPr>
              <a:spLocks noChangeShapeType="1"/>
            </p:cNvSpPr>
            <p:nvPr/>
          </p:nvSpPr>
          <p:spPr bwMode="auto">
            <a:xfrm flipV="1">
              <a:off x="2033588" y="1219200"/>
              <a:ext cx="1385887" cy="1292225"/>
            </a:xfrm>
            <a:prstGeom prst="line">
              <a:avLst/>
            </a:prstGeom>
            <a:noFill/>
            <a:ln w="9525">
              <a:solidFill>
                <a:schemeClr val="tx1"/>
              </a:solidFill>
              <a:round/>
              <a:headEnd/>
              <a:tailEn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6" name="Line 67"/>
            <p:cNvSpPr>
              <a:spLocks noChangeShapeType="1"/>
            </p:cNvSpPr>
            <p:nvPr/>
          </p:nvSpPr>
          <p:spPr bwMode="auto">
            <a:xfrm flipV="1">
              <a:off x="2033588" y="1597025"/>
              <a:ext cx="1673225" cy="909638"/>
            </a:xfrm>
            <a:prstGeom prst="line">
              <a:avLst/>
            </a:prstGeom>
            <a:noFill/>
            <a:ln w="9525">
              <a:solidFill>
                <a:schemeClr val="tx1"/>
              </a:solidFill>
              <a:round/>
              <a:headEnd/>
              <a:tailEn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7" name="Arc 69"/>
            <p:cNvSpPr>
              <a:spLocks/>
            </p:cNvSpPr>
            <p:nvPr/>
          </p:nvSpPr>
          <p:spPr bwMode="auto">
            <a:xfrm>
              <a:off x="2033588" y="2233613"/>
              <a:ext cx="585787" cy="309562"/>
            </a:xfrm>
            <a:custGeom>
              <a:avLst/>
              <a:gdLst>
                <a:gd name="T0" fmla="*/ 497859 w 21572"/>
                <a:gd name="T1" fmla="*/ 0 h 11420"/>
                <a:gd name="T2" fmla="*/ 585787 w 21572"/>
                <a:gd name="T3" fmla="*/ 279880 h 11420"/>
                <a:gd name="T4" fmla="*/ 0 w 21572"/>
                <a:gd name="T5" fmla="*/ 309562 h 11420"/>
                <a:gd name="T6" fmla="*/ 0 60000 65536"/>
                <a:gd name="T7" fmla="*/ 0 60000 65536"/>
                <a:gd name="T8" fmla="*/ 0 60000 65536"/>
                <a:gd name="T9" fmla="*/ 0 w 21572"/>
                <a:gd name="T10" fmla="*/ 0 h 11420"/>
                <a:gd name="T11" fmla="*/ 21572 w 21572"/>
                <a:gd name="T12" fmla="*/ 11420 h 11420"/>
              </a:gdLst>
              <a:ahLst/>
              <a:cxnLst>
                <a:cxn ang="T6">
                  <a:pos x="T0" y="T1"/>
                </a:cxn>
                <a:cxn ang="T7">
                  <a:pos x="T2" y="T3"/>
                </a:cxn>
                <a:cxn ang="T8">
                  <a:pos x="T4" y="T5"/>
                </a:cxn>
              </a:cxnLst>
              <a:rect l="T9" t="T10" r="T11" b="T12"/>
              <a:pathLst>
                <a:path w="21572" h="11420" fill="none" extrusionOk="0">
                  <a:moveTo>
                    <a:pt x="18334" y="-1"/>
                  </a:moveTo>
                  <a:cubicBezTo>
                    <a:pt x="20272" y="3111"/>
                    <a:pt x="21386" y="6664"/>
                    <a:pt x="21572" y="10324"/>
                  </a:cubicBezTo>
                </a:path>
                <a:path w="21572" h="11420" stroke="0" extrusionOk="0">
                  <a:moveTo>
                    <a:pt x="18334" y="-1"/>
                  </a:moveTo>
                  <a:cubicBezTo>
                    <a:pt x="20272" y="3111"/>
                    <a:pt x="21386" y="6664"/>
                    <a:pt x="21572" y="10324"/>
                  </a:cubicBezTo>
                  <a:lnTo>
                    <a:pt x="0" y="11420"/>
                  </a:lnTo>
                  <a:close/>
                </a:path>
              </a:pathLst>
            </a:custGeom>
            <a:noFill/>
            <a:ln w="12700">
              <a:solidFill>
                <a:schemeClr val="tx1"/>
              </a:solidFill>
              <a:round/>
              <a:headEnd type="triangle" w="sm" len="sm"/>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8" name="Arc 70"/>
            <p:cNvSpPr>
              <a:spLocks/>
            </p:cNvSpPr>
            <p:nvPr/>
          </p:nvSpPr>
          <p:spPr bwMode="auto">
            <a:xfrm>
              <a:off x="2033588" y="2060575"/>
              <a:ext cx="585787" cy="463550"/>
            </a:xfrm>
            <a:custGeom>
              <a:avLst/>
              <a:gdLst>
                <a:gd name="T0" fmla="*/ 490677 w 18668"/>
                <a:gd name="T1" fmla="*/ 0 h 14902"/>
                <a:gd name="T2" fmla="*/ 585787 w 18668"/>
                <a:gd name="T3" fmla="*/ 125577 h 14902"/>
                <a:gd name="T4" fmla="*/ 0 w 18668"/>
                <a:gd name="T5" fmla="*/ 463550 h 14902"/>
                <a:gd name="T6" fmla="*/ 0 60000 65536"/>
                <a:gd name="T7" fmla="*/ 0 60000 65536"/>
                <a:gd name="T8" fmla="*/ 0 60000 65536"/>
                <a:gd name="T9" fmla="*/ 0 w 18668"/>
                <a:gd name="T10" fmla="*/ 0 h 14902"/>
                <a:gd name="T11" fmla="*/ 18668 w 18668"/>
                <a:gd name="T12" fmla="*/ 14902 h 14902"/>
              </a:gdLst>
              <a:ahLst/>
              <a:cxnLst>
                <a:cxn ang="T6">
                  <a:pos x="T0" y="T1"/>
                </a:cxn>
                <a:cxn ang="T7">
                  <a:pos x="T2" y="T3"/>
                </a:cxn>
                <a:cxn ang="T8">
                  <a:pos x="T4" y="T5"/>
                </a:cxn>
              </a:cxnLst>
              <a:rect l="T9" t="T10" r="T11" b="T12"/>
              <a:pathLst>
                <a:path w="18668" h="14902" fill="none" extrusionOk="0">
                  <a:moveTo>
                    <a:pt x="15636" y="0"/>
                  </a:moveTo>
                  <a:cubicBezTo>
                    <a:pt x="16801" y="1222"/>
                    <a:pt x="17818" y="2577"/>
                    <a:pt x="18668" y="4036"/>
                  </a:cubicBezTo>
                </a:path>
                <a:path w="18668" h="14902" stroke="0" extrusionOk="0">
                  <a:moveTo>
                    <a:pt x="15636" y="0"/>
                  </a:moveTo>
                  <a:cubicBezTo>
                    <a:pt x="16801" y="1222"/>
                    <a:pt x="17818" y="2577"/>
                    <a:pt x="18668" y="4036"/>
                  </a:cubicBezTo>
                  <a:lnTo>
                    <a:pt x="0" y="14902"/>
                  </a:lnTo>
                  <a:close/>
                </a:path>
              </a:pathLst>
            </a:custGeom>
            <a:noFill/>
            <a:ln w="12700">
              <a:solidFill>
                <a:schemeClr val="tx1"/>
              </a:solidFill>
              <a:round/>
              <a:headEnd type="triangle" w="sm" len="sm"/>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29" name="Line 72"/>
            <p:cNvSpPr>
              <a:spLocks noChangeShapeType="1"/>
            </p:cNvSpPr>
            <p:nvPr/>
          </p:nvSpPr>
          <p:spPr bwMode="auto">
            <a:xfrm flipH="1" flipV="1">
              <a:off x="3222625" y="746125"/>
              <a:ext cx="484188" cy="820738"/>
            </a:xfrm>
            <a:prstGeom prst="line">
              <a:avLst/>
            </a:prstGeom>
            <a:noFill/>
            <a:ln w="9525">
              <a:solidFill>
                <a:srgbClr val="3333FF"/>
              </a:solidFill>
              <a:round/>
              <a:headEnd/>
              <a:tailEnd type="triangle" w="med" len="med"/>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30" name="Oval 73"/>
            <p:cNvSpPr>
              <a:spLocks noChangeArrowheads="1"/>
            </p:cNvSpPr>
            <p:nvPr/>
          </p:nvSpPr>
          <p:spPr bwMode="auto">
            <a:xfrm>
              <a:off x="3644900" y="1535113"/>
              <a:ext cx="122238" cy="12223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31" name="Rectangle 74"/>
            <p:cNvSpPr>
              <a:spLocks noChangeArrowheads="1"/>
            </p:cNvSpPr>
            <p:nvPr/>
          </p:nvSpPr>
          <p:spPr bwMode="auto">
            <a:xfrm>
              <a:off x="2857499" y="1795465"/>
              <a:ext cx="766760" cy="738664"/>
            </a:xfrm>
            <a:prstGeom prst="rect">
              <a:avLst/>
            </a:prstGeom>
            <a:noFill/>
            <a:ln w="9525">
              <a:noFill/>
              <a:miter lim="800000"/>
              <a:headEnd/>
              <a:tailEnd/>
            </a:ln>
          </p:spPr>
          <p:txBody>
            <a:bodyPr wrap="square">
              <a:prstTxWarp prst="textNoShape">
                <a:avLst/>
              </a:prstTxWarp>
              <a:spAutoFit/>
            </a:bodyPr>
            <a:lstStyle/>
            <a:p>
              <a:r>
                <a:rPr lang="en-US" sz="1800" i="1" dirty="0" err="1">
                  <a:latin typeface="Symbol" pitchFamily="2" charset="2"/>
                  <a:cs typeface="Times New Roman" panose="02020603050405020304" pitchFamily="18" charset="0"/>
                </a:rPr>
                <a:t>q</a:t>
              </a:r>
              <a:r>
                <a:rPr lang="en-US" sz="1800" baseline="-25000" dirty="0" err="1">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sp>
          <p:nvSpPr>
            <p:cNvPr id="32" name="Rectangle 75"/>
            <p:cNvSpPr>
              <a:spLocks noChangeArrowheads="1"/>
            </p:cNvSpPr>
            <p:nvPr/>
          </p:nvSpPr>
          <p:spPr bwMode="auto">
            <a:xfrm>
              <a:off x="1757460" y="1512513"/>
              <a:ext cx="947734" cy="738664"/>
            </a:xfrm>
            <a:prstGeom prst="rect">
              <a:avLst/>
            </a:prstGeom>
            <a:noFill/>
            <a:ln w="9525">
              <a:noFill/>
              <a:miter lim="800000"/>
              <a:headEnd/>
              <a:tailEnd/>
            </a:ln>
          </p:spPr>
          <p:txBody>
            <a:bodyPr wrap="square">
              <a:prstTxWarp prst="textNoShape">
                <a:avLst/>
              </a:prstTxWarp>
              <a:spAutoFit/>
            </a:bodyPr>
            <a:lstStyle/>
            <a:p>
              <a:r>
                <a:rPr lang="en-US" sz="1800" i="1" dirty="0" err="1">
                  <a:latin typeface="Symbol" pitchFamily="2" charset="2"/>
                  <a:cs typeface="Times New Roman" panose="02020603050405020304" pitchFamily="18" charset="0"/>
                </a:rPr>
                <a:t>Dq</a:t>
              </a:r>
              <a:endParaRPr sz="1800" i="1" baseline="-25000" noProof="1">
                <a:latin typeface="Symbol" pitchFamily="2" charset="2"/>
                <a:cs typeface="Times New Roman" panose="02020603050405020304" pitchFamily="18" charset="0"/>
              </a:endParaRPr>
            </a:p>
          </p:txBody>
        </p:sp>
        <p:sp>
          <p:nvSpPr>
            <p:cNvPr id="33" name="Oval 76"/>
            <p:cNvSpPr>
              <a:spLocks noChangeArrowheads="1"/>
            </p:cNvSpPr>
            <p:nvPr/>
          </p:nvSpPr>
          <p:spPr bwMode="auto">
            <a:xfrm>
              <a:off x="3357563" y="1157289"/>
              <a:ext cx="122238" cy="122238"/>
            </a:xfrm>
            <a:prstGeom prst="ellipse">
              <a:avLst/>
            </a:prstGeom>
            <a:gradFill rotWithShape="0">
              <a:gsLst>
                <a:gs pos="0">
                  <a:srgbClr val="FF0000"/>
                </a:gs>
                <a:gs pos="100000">
                  <a:srgbClr val="760000"/>
                </a:gs>
              </a:gsLst>
              <a:path path="shape">
                <a:fillToRect l="50000" t="50000" r="50000" b="50000"/>
              </a:path>
            </a:gradFill>
            <a:ln w="9525">
              <a:noFill/>
              <a:round/>
              <a:headEnd/>
              <a:tailEnd/>
            </a:ln>
          </p:spPr>
          <p:txBody>
            <a:bodyPr wrap="none" anchor="ct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sp>
          <p:nvSpPr>
            <p:cNvPr id="34" name="Rectangle 77"/>
            <p:cNvSpPr>
              <a:spLocks noChangeArrowheads="1"/>
            </p:cNvSpPr>
            <p:nvPr/>
          </p:nvSpPr>
          <p:spPr bwMode="auto">
            <a:xfrm>
              <a:off x="2709859" y="2489955"/>
              <a:ext cx="665160" cy="677108"/>
            </a:xfrm>
            <a:prstGeom prst="rect">
              <a:avLst/>
            </a:prstGeom>
            <a:noFill/>
            <a:ln w="9525">
              <a:noFill/>
              <a:miter lim="800000"/>
              <a:headEnd/>
              <a:tailEnd/>
            </a:ln>
          </p:spPr>
          <p:txBody>
            <a:bodyPr wrap="square">
              <a:prstTxWarp prst="textNoShape">
                <a:avLst/>
              </a:prstTxWarp>
              <a:spAutoFit/>
            </a:bodyPr>
            <a:lstStyle/>
            <a:p>
              <a:r>
                <a:rPr lang="en-US" sz="1600" i="1" dirty="0">
                  <a:latin typeface="Times New Roman" panose="02020603050405020304" pitchFamily="18" charset="0"/>
                  <a:cs typeface="Times New Roman" panose="02020603050405020304" pitchFamily="18" charset="0"/>
                </a:rPr>
                <a:t>R</a:t>
              </a:r>
              <a:endParaRPr sz="1600" i="1" noProof="1">
                <a:latin typeface="Times New Roman" panose="02020603050405020304" pitchFamily="18" charset="0"/>
                <a:cs typeface="Times New Roman" panose="02020603050405020304" pitchFamily="18" charset="0"/>
              </a:endParaRPr>
            </a:p>
          </p:txBody>
        </p:sp>
        <p:grpSp>
          <p:nvGrpSpPr>
            <p:cNvPr id="35" name="Group 79"/>
            <p:cNvGrpSpPr>
              <a:grpSpLocks/>
            </p:cNvGrpSpPr>
            <p:nvPr/>
          </p:nvGrpSpPr>
          <p:grpSpPr bwMode="auto">
            <a:xfrm>
              <a:off x="3479804" y="577855"/>
              <a:ext cx="601663" cy="677863"/>
              <a:chOff x="3456" y="3456"/>
              <a:chExt cx="379" cy="427"/>
            </a:xfrm>
          </p:grpSpPr>
          <p:sp>
            <p:nvSpPr>
              <p:cNvPr id="36" name="Rectangle 80"/>
              <p:cNvSpPr>
                <a:spLocks noChangeArrowheads="1"/>
              </p:cNvSpPr>
              <p:nvPr/>
            </p:nvSpPr>
            <p:spPr bwMode="auto">
              <a:xfrm>
                <a:off x="3456" y="3456"/>
                <a:ext cx="379" cy="427"/>
              </a:xfrm>
              <a:prstGeom prst="rect">
                <a:avLst/>
              </a:prstGeom>
              <a:noFill/>
              <a:ln w="9525">
                <a:noFill/>
                <a:miter lim="800000"/>
                <a:headEnd/>
                <a:tailEnd/>
              </a:ln>
            </p:spPr>
            <p:txBody>
              <a:bodyPr wrap="square">
                <a:prstTxWarp prst="textNoShape">
                  <a:avLst/>
                </a:prstTxWarp>
                <a:spAutoFit/>
              </a:bodyPr>
              <a:lstStyle/>
              <a:p>
                <a:r>
                  <a:rPr lang="en-US" sz="1600" i="1" dirty="0">
                    <a:solidFill>
                      <a:srgbClr val="0000FF"/>
                    </a:solidFill>
                    <a:latin typeface="Times New Roman" panose="02020603050405020304" pitchFamily="18" charset="0"/>
                    <a:cs typeface="Times New Roman" panose="02020603050405020304" pitchFamily="18" charset="0"/>
                  </a:rPr>
                  <a:t>v</a:t>
                </a:r>
                <a:endParaRPr sz="1600" i="1" noProof="1">
                  <a:solidFill>
                    <a:srgbClr val="0000FF"/>
                  </a:solidFill>
                  <a:latin typeface="Times New Roman" panose="02020603050405020304" pitchFamily="18" charset="0"/>
                  <a:cs typeface="Times New Roman" panose="02020603050405020304" pitchFamily="18" charset="0"/>
                </a:endParaRPr>
              </a:p>
            </p:txBody>
          </p:sp>
          <p:sp>
            <p:nvSpPr>
              <p:cNvPr id="37" name="Line 81"/>
              <p:cNvSpPr>
                <a:spLocks noChangeShapeType="1"/>
              </p:cNvSpPr>
              <p:nvPr/>
            </p:nvSpPr>
            <p:spPr bwMode="auto">
              <a:xfrm>
                <a:off x="3530" y="3551"/>
                <a:ext cx="209" cy="0"/>
              </a:xfrm>
              <a:prstGeom prst="line">
                <a:avLst/>
              </a:prstGeom>
              <a:noFill/>
              <a:ln w="12700">
                <a:solidFill>
                  <a:srgbClr val="0000FF"/>
                </a:solidFill>
                <a:round/>
                <a:headEnd/>
                <a:tailEnd type="stealth" w="sm" len="sm"/>
              </a:ln>
            </p:spPr>
            <p:txBody>
              <a:bodyPr>
                <a:prstTxWarp prst="textNoShape">
                  <a:avLst/>
                </a:prstTxWarp>
              </a:bodyPr>
              <a:lstStyle/>
              <a:p>
                <a:endParaRPr lang="en-US" i="1">
                  <a:latin typeface="Times New Roman" panose="02020603050405020304" pitchFamily="18" charset="0"/>
                  <a:cs typeface="Times New Roman" panose="02020603050405020304" pitchFamily="18" charset="0"/>
                </a:endParaRPr>
              </a:p>
            </p:txBody>
          </p:sp>
        </p:grpSp>
      </p:grpSp>
      <p:sp>
        <p:nvSpPr>
          <p:cNvPr id="2" name="Rectangle 1"/>
          <p:cNvSpPr/>
          <p:nvPr/>
        </p:nvSpPr>
        <p:spPr bwMode="auto">
          <a:xfrm>
            <a:off x="8136000" y="1386473"/>
            <a:ext cx="144000" cy="180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sp>
        <p:nvSpPr>
          <p:cNvPr id="39" name="Rectangle 38"/>
          <p:cNvSpPr/>
          <p:nvPr/>
        </p:nvSpPr>
        <p:spPr bwMode="auto">
          <a:xfrm>
            <a:off x="3223131" y="3087536"/>
            <a:ext cx="124734" cy="189076"/>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mc:AlternateContent xmlns:mc="http://schemas.openxmlformats.org/markup-compatibility/2006" xmlns:a14="http://schemas.microsoft.com/office/drawing/2010/main">
        <mc:Choice Requires="a14">
          <p:sp>
            <p:nvSpPr>
              <p:cNvPr id="3" name="TextBox 2"/>
              <p:cNvSpPr txBox="1"/>
              <p:nvPr/>
            </p:nvSpPr>
            <p:spPr>
              <a:xfrm>
                <a:off x="1652549" y="3789040"/>
                <a:ext cx="2274725" cy="813556"/>
              </a:xfrm>
              <a:prstGeom prst="rect">
                <a:avLst/>
              </a:prstGeom>
              <a:solidFill>
                <a:srgbClr val="CC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𝑝</m:t>
                              </m:r>
                            </m:e>
                            <m:sub>
                              <m:r>
                                <a:rPr lang="en-US" b="0" i="1" smtClean="0">
                                  <a:latin typeface="Cambria Math" panose="02040503050406030204" pitchFamily="18" charset="0"/>
                                  <a:ea typeface="Cambria Math" charset="0"/>
                                  <a:cs typeface="Cambria Math" charset="0"/>
                                </a:rPr>
                                <m:t>0</m:t>
                              </m:r>
                            </m:sub>
                          </m:sSub>
                        </m:num>
                        <m:den>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den>
                      </m:f>
                      <m:sSub>
                        <m:sSubPr>
                          <m:ctrlPr>
                            <a:rPr lang="en-US" b="0" i="1" smtClean="0">
                              <a:latin typeface="Cambria Math" panose="02040503050406030204" pitchFamily="18" charset="0"/>
                              <a:ea typeface="Cambria Math" charset="0"/>
                              <a:cs typeface="Cambria Math" charset="0"/>
                            </a:rPr>
                          </m:ctrlPr>
                        </m:sSubPr>
                        <m:e>
                          <m:d>
                            <m:dPr>
                              <m:ctrlPr>
                                <a:rPr lang="is-IS" b="0" i="1" smtClean="0">
                                  <a:latin typeface="Cambria Math" panose="02040503050406030204" pitchFamily="18" charset="0"/>
                                  <a:ea typeface="Cambria Math" charset="0"/>
                                  <a:cs typeface="Cambria Math" charset="0"/>
                                </a:rPr>
                              </m:ctrlPr>
                            </m:dPr>
                            <m:e>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𝑑</m:t>
                                  </m:r>
                                  <m:r>
                                    <a:rPr lang="en-US" b="0" i="1" smtClean="0">
                                      <a:latin typeface="Cambria Math" charset="0"/>
                                      <a:ea typeface="Cambria Math" charset="0"/>
                                      <a:cs typeface="Cambria Math" charset="0"/>
                                    </a:rPr>
                                    <m:t>𝜔</m:t>
                                  </m:r>
                                </m:num>
                                <m:den>
                                  <m:r>
                                    <a:rPr lang="en-US" b="0" i="1" smtClean="0">
                                      <a:latin typeface="Cambria Math" charset="0"/>
                                      <a:ea typeface="Cambria Math" charset="0"/>
                                      <a:cs typeface="Cambria Math" charset="0"/>
                                    </a:rPr>
                                    <m:t>𝑑𝑝</m:t>
                                  </m:r>
                                </m:den>
                              </m:f>
                            </m:e>
                          </m:d>
                        </m:e>
                        <m:sub>
                          <m:r>
                            <a:rPr lang="en-US" b="0" i="1" smtClean="0">
                              <a:latin typeface="Cambria Math" charset="0"/>
                              <a:ea typeface="Cambria Math" charset="0"/>
                              <a:cs typeface="Cambria Math" charset="0"/>
                            </a:rPr>
                            <m:t>𝑠</m:t>
                          </m:r>
                        </m:sub>
                      </m:sSub>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652549" y="3789040"/>
                <a:ext cx="2274725" cy="813556"/>
              </a:xfrm>
              <a:prstGeom prst="rect">
                <a:avLst/>
              </a:prstGeom>
              <a:blipFill>
                <a:blip r:embed="rId10"/>
                <a:stretch>
                  <a:fillRect l="-556" t="-3077" b="-9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F90225E-0C70-8D45-BDC1-AFE2E57190C6}"/>
                  </a:ext>
                </a:extLst>
              </p:cNvPr>
              <p:cNvSpPr txBox="1"/>
              <p:nvPr/>
            </p:nvSpPr>
            <p:spPr>
              <a:xfrm>
                <a:off x="2334186" y="5128473"/>
                <a:ext cx="4107535" cy="858568"/>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0</m:t>
                              </m:r>
                            </m:sub>
                          </m:sSub>
                          <m:r>
                            <a:rPr lang="en-US" b="0" i="1" smtClean="0">
                              <a:latin typeface="Cambria Math" panose="02040503050406030204" pitchFamily="18" charset="0"/>
                            </a:rPr>
                            <m:t>𝑅</m:t>
                          </m:r>
                        </m:num>
                        <m:den>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𝜙</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rPr>
                            <m:t>𝑑𝑡</m:t>
                          </m:r>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0</m:t>
                              </m:r>
                            </m:sub>
                          </m:sSub>
                          <m:r>
                            <a:rPr lang="en-US" i="1">
                              <a:latin typeface="Cambria Math" panose="02040503050406030204" pitchFamily="18" charset="0"/>
                            </a:rPr>
                            <m:t>𝑅</m:t>
                          </m:r>
                        </m:num>
                        <m:den>
                          <m:r>
                            <a:rPr lang="en-US" i="1">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0</m:t>
                              </m:r>
                            </m:sub>
                          </m:sSub>
                        </m:den>
                      </m:f>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oMath>
                  </m:oMathPara>
                </a14:m>
                <a:endParaRPr lang="en-US" dirty="0"/>
              </a:p>
            </p:txBody>
          </p:sp>
        </mc:Choice>
        <mc:Fallback xmlns="">
          <p:sp>
            <p:nvSpPr>
              <p:cNvPr id="4" name="TextBox 3">
                <a:extLst>
                  <a:ext uri="{FF2B5EF4-FFF2-40B4-BE49-F238E27FC236}">
                    <a16:creationId xmlns:a16="http://schemas.microsoft.com/office/drawing/2014/main" id="{8F90225E-0C70-8D45-BDC1-AFE2E57190C6}"/>
                  </a:ext>
                </a:extLst>
              </p:cNvPr>
              <p:cNvSpPr txBox="1">
                <a:spLocks noRot="1" noChangeAspect="1" noMove="1" noResize="1" noEditPoints="1" noAdjustHandles="1" noChangeArrowheads="1" noChangeShapeType="1" noTextEdit="1"/>
              </p:cNvSpPr>
              <p:nvPr/>
            </p:nvSpPr>
            <p:spPr>
              <a:xfrm>
                <a:off x="2334186" y="5128473"/>
                <a:ext cx="4107535" cy="858568"/>
              </a:xfrm>
              <a:prstGeom prst="rect">
                <a:avLst/>
              </a:prstGeom>
              <a:blipFill>
                <a:blip r:embed="rId11"/>
                <a:stretch>
                  <a:fillRect b="-57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6203A54-243E-A745-A1ED-DFBF8BAE5539}"/>
                  </a:ext>
                </a:extLst>
              </p:cNvPr>
              <p:cNvSpPr txBox="1"/>
              <p:nvPr/>
            </p:nvSpPr>
            <p:spPr>
              <a:xfrm flipH="1">
                <a:off x="5120303" y="4173037"/>
                <a:ext cx="301569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𝑅</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𝑝</m:t>
                      </m:r>
                    </m:oMath>
                  </m:oMathPara>
                </a14:m>
                <a:endParaRPr lang="en-US" dirty="0"/>
              </a:p>
            </p:txBody>
          </p:sp>
        </mc:Choice>
        <mc:Fallback xmlns="">
          <p:sp>
            <p:nvSpPr>
              <p:cNvPr id="5" name="TextBox 4">
                <a:extLst>
                  <a:ext uri="{FF2B5EF4-FFF2-40B4-BE49-F238E27FC236}">
                    <a16:creationId xmlns:a16="http://schemas.microsoft.com/office/drawing/2014/main" id="{D6203A54-243E-A745-A1ED-DFBF8BAE5539}"/>
                  </a:ext>
                </a:extLst>
              </p:cNvPr>
              <p:cNvSpPr txBox="1">
                <a:spLocks noRot="1" noChangeAspect="1" noMove="1" noResize="1" noEditPoints="1" noAdjustHandles="1" noChangeArrowheads="1" noChangeShapeType="1" noTextEdit="1"/>
              </p:cNvSpPr>
              <p:nvPr/>
            </p:nvSpPr>
            <p:spPr>
              <a:xfrm flipH="1">
                <a:off x="5120303" y="4173037"/>
                <a:ext cx="3015697" cy="461665"/>
              </a:xfrm>
              <a:prstGeom prst="rect">
                <a:avLst/>
              </a:prstGeom>
              <a:blipFill>
                <a:blip r:embed="rId12"/>
                <a:stretch>
                  <a:fillRect b="-10811"/>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6" name="Rectangle 2"/>
          <p:cNvSpPr>
            <a:spLocks noGrp="1" noChangeArrowheads="1"/>
          </p:cNvSpPr>
          <p:nvPr>
            <p:ph type="title"/>
          </p:nvPr>
        </p:nvSpPr>
        <p:spPr>
          <a:xfrm>
            <a:off x="838200" y="304800"/>
            <a:ext cx="7467600" cy="533400"/>
          </a:xfrm>
          <a:ln>
            <a:solidFill>
              <a:schemeClr val="accent2"/>
            </a:solidFill>
          </a:ln>
        </p:spPr>
        <p:txBody>
          <a:bodyPr/>
          <a:lstStyle/>
          <a:p>
            <a:r>
              <a:rPr lang="en-US"/>
              <a:t>Second Energy-Phase Equation</a:t>
            </a:r>
            <a:endParaRPr lang="fr-FR"/>
          </a:p>
        </p:txBody>
      </p:sp>
      <p:sp>
        <p:nvSpPr>
          <p:cNvPr id="43017"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3018"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3019" name="Text Box 19"/>
          <p:cNvSpPr txBox="1">
            <a:spLocks noChangeArrowheads="1"/>
          </p:cNvSpPr>
          <p:nvPr/>
        </p:nvSpPr>
        <p:spPr bwMode="auto">
          <a:xfrm>
            <a:off x="533400" y="1143000"/>
            <a:ext cx="51816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006600"/>
                </a:solidFill>
              </a:rPr>
              <a:t>The rate of energy gained by a particle is:</a:t>
            </a:r>
            <a:endParaRPr lang="fr-FR" sz="1800" b="1">
              <a:solidFill>
                <a:srgbClr val="006600"/>
              </a:solidFill>
            </a:endParaRPr>
          </a:p>
        </p:txBody>
      </p:sp>
      <p:graphicFrame>
        <p:nvGraphicFramePr>
          <p:cNvPr id="43010" name="Object 2"/>
          <p:cNvGraphicFramePr>
            <a:graphicFrameLocks noChangeAspect="1"/>
          </p:cNvGraphicFramePr>
          <p:nvPr/>
        </p:nvGraphicFramePr>
        <p:xfrm>
          <a:off x="5989638" y="974725"/>
          <a:ext cx="2079625" cy="711200"/>
        </p:xfrm>
        <a:graphic>
          <a:graphicData uri="http://schemas.openxmlformats.org/presentationml/2006/ole">
            <mc:AlternateContent xmlns:mc="http://schemas.openxmlformats.org/markup-compatibility/2006">
              <mc:Choice xmlns:v="urn:schemas-microsoft-com:vml" Requires="v">
                <p:oleObj name="Equation" r:id="rId3" imgW="1002960" imgH="342720" progId="Equation.3">
                  <p:embed/>
                </p:oleObj>
              </mc:Choice>
              <mc:Fallback>
                <p:oleObj name="Equation" r:id="rId3" imgW="1002960" imgH="3427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9638" y="974725"/>
                        <a:ext cx="2079625" cy="7112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3020" name="Text Box 21"/>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3021" name="Text Box 22"/>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3022" name="Text Box 25"/>
          <p:cNvSpPr txBox="1">
            <a:spLocks noChangeArrowheads="1"/>
          </p:cNvSpPr>
          <p:nvPr/>
        </p:nvSpPr>
        <p:spPr bwMode="auto">
          <a:xfrm>
            <a:off x="533400" y="1752600"/>
            <a:ext cx="80010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The rate of relative energy gain with respect to the reference particle is then:</a:t>
            </a:r>
            <a:endParaRPr lang="fr-FR" sz="1800" b="1">
              <a:solidFill>
                <a:srgbClr val="FF3300"/>
              </a:solidFill>
            </a:endParaRPr>
          </a:p>
        </p:txBody>
      </p:sp>
      <p:sp>
        <p:nvSpPr>
          <p:cNvPr id="43023" name="Text Box 27"/>
          <p:cNvSpPr txBox="1">
            <a:spLocks noChangeArrowheads="1"/>
          </p:cNvSpPr>
          <p:nvPr/>
        </p:nvSpPr>
        <p:spPr bwMode="auto">
          <a:xfrm>
            <a:off x="609600" y="4495800"/>
            <a:ext cx="5540375"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leads to the second energy-phase equation:</a:t>
            </a:r>
            <a:endParaRPr lang="fr-FR" sz="1800" b="1">
              <a:solidFill>
                <a:srgbClr val="FF3300"/>
              </a:solidFill>
            </a:endParaRPr>
          </a:p>
        </p:txBody>
      </p:sp>
      <p:graphicFrame>
        <p:nvGraphicFramePr>
          <p:cNvPr id="43013" name="Object 5"/>
          <p:cNvGraphicFramePr>
            <a:graphicFrameLocks noChangeAspect="1"/>
          </p:cNvGraphicFramePr>
          <p:nvPr/>
        </p:nvGraphicFramePr>
        <p:xfrm>
          <a:off x="949325" y="3587751"/>
          <a:ext cx="7051675" cy="830592"/>
        </p:xfrm>
        <a:graphic>
          <a:graphicData uri="http://schemas.openxmlformats.org/presentationml/2006/ole">
            <mc:AlternateContent xmlns:mc="http://schemas.openxmlformats.org/markup-compatibility/2006">
              <mc:Choice xmlns:v="urn:schemas-microsoft-com:vml" Requires="v">
                <p:oleObj name="Equation" r:id="rId5" imgW="3340100" imgH="393700" progId="Equation.DSMT4">
                  <p:embed/>
                </p:oleObj>
              </mc:Choice>
              <mc:Fallback>
                <p:oleObj name="Equation" r:id="rId5" imgW="3340100" imgH="393700" progId="Equation.DSMT4">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9325" y="3587751"/>
                        <a:ext cx="7051675" cy="83059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3024" name="Text Box 30"/>
          <p:cNvSpPr txBox="1">
            <a:spLocks noChangeArrowheads="1"/>
          </p:cNvSpPr>
          <p:nvPr/>
        </p:nvSpPr>
        <p:spPr bwMode="auto">
          <a:xfrm>
            <a:off x="609600" y="3200400"/>
            <a:ext cx="78486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b="1" dirty="0">
                <a:solidFill>
                  <a:srgbClr val="006600"/>
                </a:solidFill>
              </a:rPr>
              <a:t>Expanding the left-hand side to first order:</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8FF94F6-056A-B14A-A4B3-79685D5219DD}"/>
                  </a:ext>
                </a:extLst>
              </p:cNvPr>
              <p:cNvSpPr txBox="1"/>
              <p:nvPr/>
            </p:nvSpPr>
            <p:spPr>
              <a:xfrm>
                <a:off x="2051720" y="2127916"/>
                <a:ext cx="4631396" cy="9423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m:rPr>
                          <m:sty m:val="p"/>
                        </m:rPr>
                        <a:rPr lang="el-GR" b="0" i="1" smtClean="0">
                          <a:latin typeface="Cambria Math" panose="02040503050406030204" pitchFamily="18" charset="0"/>
                          <a:ea typeface="Cambria Math" panose="02040503050406030204" pitchFamily="18" charset="0"/>
                        </a:rPr>
                        <m:t>Δ</m:t>
                      </m:r>
                      <m:d>
                        <m:dPr>
                          <m:ctrlPr>
                            <a:rPr lang="el-GR" b="0" i="1" smtClean="0">
                              <a:latin typeface="Cambria Math" panose="02040503050406030204" pitchFamily="18" charset="0"/>
                              <a:ea typeface="Cambria Math" panose="02040503050406030204" pitchFamily="18" charset="0"/>
                            </a:rPr>
                          </m:ctrlPr>
                        </m:dPr>
                        <m:e>
                          <m:f>
                            <m:fPr>
                              <m:ctrlPr>
                                <a:rPr lang="el-GR" b="0" i="1" smtClean="0">
                                  <a:latin typeface="Cambria Math" panose="02040503050406030204" pitchFamily="18" charset="0"/>
                                  <a:ea typeface="Cambria Math" panose="02040503050406030204" pitchFamily="18" charset="0"/>
                                </a:rPr>
                              </m:ctrlPr>
                            </m:fPr>
                            <m:num>
                              <m:acc>
                                <m:accPr>
                                  <m:chr m:val="̇"/>
                                  <m:ctrlPr>
                                    <a:rPr lang="el-GR"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𝐸</m:t>
                                  </m:r>
                                </m:e>
                              </m:acc>
                            </m:num>
                            <m:den>
                              <m:sSub>
                                <m:sSubPr>
                                  <m:ctrlPr>
                                    <a:rPr lang="el-GR" b="0" i="1" smtClean="0">
                                      <a:latin typeface="Cambria Math" panose="02040503050406030204" pitchFamily="18" charset="0"/>
                                      <a:ea typeface="Cambria Math" panose="02040503050406030204" pitchFamily="18" charset="0"/>
                                    </a:rPr>
                                  </m:ctrlPr>
                                </m:sSubPr>
                                <m:e>
                                  <m:r>
                                    <a:rPr lang="el-GR"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 </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oMath>
                  </m:oMathPara>
                </a14:m>
                <a:endParaRPr lang="en-US" dirty="0"/>
              </a:p>
            </p:txBody>
          </p:sp>
        </mc:Choice>
        <mc:Fallback xmlns="">
          <p:sp>
            <p:nvSpPr>
              <p:cNvPr id="2" name="TextBox 1">
                <a:extLst>
                  <a:ext uri="{FF2B5EF4-FFF2-40B4-BE49-F238E27FC236}">
                    <a16:creationId xmlns:a16="http://schemas.microsoft.com/office/drawing/2014/main" id="{28FF94F6-056A-B14A-A4B3-79685D5219DD}"/>
                  </a:ext>
                </a:extLst>
              </p:cNvPr>
              <p:cNvSpPr txBox="1">
                <a:spLocks noRot="1" noChangeAspect="1" noMove="1" noResize="1" noEditPoints="1" noAdjustHandles="1" noChangeArrowheads="1" noChangeShapeType="1" noTextEdit="1"/>
              </p:cNvSpPr>
              <p:nvPr/>
            </p:nvSpPr>
            <p:spPr>
              <a:xfrm>
                <a:off x="2051720" y="2127916"/>
                <a:ext cx="4631396" cy="942309"/>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087CD2C-3CD0-0B41-92A3-3F5A70011721}"/>
                  </a:ext>
                </a:extLst>
              </p:cNvPr>
              <p:cNvSpPr txBox="1"/>
              <p:nvPr/>
            </p:nvSpPr>
            <p:spPr>
              <a:xfrm>
                <a:off x="2240131" y="5009556"/>
                <a:ext cx="4587538" cy="856325"/>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l-GR" b="0" i="1" smtClean="0">
                              <a:latin typeface="Cambria Math" panose="02040503050406030204" pitchFamily="18" charset="0"/>
                              <a:ea typeface="Cambria Math" panose="02040503050406030204" pitchFamily="18" charset="0"/>
                            </a:rPr>
                          </m:ctrlPr>
                        </m:dPr>
                        <m:e>
                          <m:f>
                            <m:fPr>
                              <m:ctrlPr>
                                <a:rPr lang="el-GR" b="0" i="1" smtClean="0">
                                  <a:latin typeface="Cambria Math" panose="02040503050406030204" pitchFamily="18" charset="0"/>
                                  <a:ea typeface="Cambria Math" panose="02040503050406030204" pitchFamily="18" charset="0"/>
                                </a:rPr>
                              </m:ctrlPr>
                            </m:fPr>
                            <m:num>
                              <m:r>
                                <a:rPr lang="el-GR"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l-GR" b="0" i="1" smtClean="0">
                                      <a:latin typeface="Cambria Math" panose="02040503050406030204" pitchFamily="18" charset="0"/>
                                      <a:ea typeface="Cambria Math" panose="02040503050406030204" pitchFamily="18" charset="0"/>
                                    </a:rPr>
                                  </m:ctrlPr>
                                </m:sSubPr>
                                <m:e>
                                  <m:r>
                                    <a:rPr lang="el-GR"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 </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oMath>
                  </m:oMathPara>
                </a14:m>
                <a:endParaRPr lang="en-US" dirty="0"/>
              </a:p>
            </p:txBody>
          </p:sp>
        </mc:Choice>
        <mc:Fallback xmlns="">
          <p:sp>
            <p:nvSpPr>
              <p:cNvPr id="16" name="TextBox 15">
                <a:extLst>
                  <a:ext uri="{FF2B5EF4-FFF2-40B4-BE49-F238E27FC236}">
                    <a16:creationId xmlns:a16="http://schemas.microsoft.com/office/drawing/2014/main" id="{6087CD2C-3CD0-0B41-92A3-3F5A70011721}"/>
                  </a:ext>
                </a:extLst>
              </p:cNvPr>
              <p:cNvSpPr txBox="1">
                <a:spLocks noRot="1" noChangeAspect="1" noMove="1" noResize="1" noEditPoints="1" noAdjustHandles="1" noChangeArrowheads="1" noChangeShapeType="1" noTextEdit="1"/>
              </p:cNvSpPr>
              <p:nvPr/>
            </p:nvSpPr>
            <p:spPr>
              <a:xfrm>
                <a:off x="2240131" y="5009556"/>
                <a:ext cx="4587538" cy="856325"/>
              </a:xfrm>
              <a:prstGeom prst="rect">
                <a:avLst/>
              </a:prstGeom>
              <a:blipFill>
                <a:blip r:embed="rId9"/>
                <a:stretch>
                  <a:fillRect b="-1471"/>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3" name="Rectangle 1026"/>
          <p:cNvSpPr>
            <a:spLocks noGrp="1" noChangeArrowheads="1"/>
          </p:cNvSpPr>
          <p:nvPr>
            <p:ph type="title"/>
          </p:nvPr>
        </p:nvSpPr>
        <p:spPr>
          <a:xfrm>
            <a:off x="838200" y="304800"/>
            <a:ext cx="7467600" cy="533400"/>
          </a:xfrm>
          <a:ln>
            <a:solidFill>
              <a:schemeClr val="accent2"/>
            </a:solidFill>
          </a:ln>
        </p:spPr>
        <p:txBody>
          <a:bodyPr/>
          <a:lstStyle/>
          <a:p>
            <a:r>
              <a:rPr lang="en-US"/>
              <a:t> Equations of Longitudinal Motion</a:t>
            </a:r>
            <a:endParaRPr lang="fr-FR"/>
          </a:p>
        </p:txBody>
      </p:sp>
      <p:sp>
        <p:nvSpPr>
          <p:cNvPr id="45064"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5065"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5066" name="Text Box 1031"/>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5067" name="Text Box 1032"/>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5068" name="Text Box 1035"/>
          <p:cNvSpPr txBox="1">
            <a:spLocks noChangeArrowheads="1"/>
          </p:cNvSpPr>
          <p:nvPr/>
        </p:nvSpPr>
        <p:spPr bwMode="auto">
          <a:xfrm>
            <a:off x="609600" y="4495800"/>
            <a:ext cx="5540375"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b="1">
              <a:solidFill>
                <a:srgbClr val="FF3300"/>
              </a:solidFill>
            </a:endParaRPr>
          </a:p>
        </p:txBody>
      </p:sp>
      <p:sp>
        <p:nvSpPr>
          <p:cNvPr id="45069" name="Text Box 1040"/>
          <p:cNvSpPr txBox="1">
            <a:spLocks noChangeArrowheads="1"/>
          </p:cNvSpPr>
          <p:nvPr/>
        </p:nvSpPr>
        <p:spPr bwMode="auto">
          <a:xfrm>
            <a:off x="2590800" y="2667000"/>
            <a:ext cx="4114800" cy="485775"/>
          </a:xfrm>
          <a:prstGeom prst="rect">
            <a:avLst/>
          </a:prstGeom>
          <a:solidFill>
            <a:srgbClr val="CCFFCC"/>
          </a:solidFill>
          <a:ln w="28575">
            <a:solidFill>
              <a:srgbClr val="006600"/>
            </a:solidFill>
            <a:miter lim="800000"/>
            <a:headEnd/>
            <a:tailEnd/>
          </a:ln>
        </p:spPr>
        <p:txBody>
          <a:bodyPr>
            <a:prstTxWarp prst="textNoShape">
              <a:avLst/>
            </a:prstTxWarp>
            <a:spAutoFit/>
          </a:bodyPr>
          <a:lstStyle/>
          <a:p>
            <a:pPr algn="ctr"/>
            <a:r>
              <a:rPr lang="fr-FR">
                <a:solidFill>
                  <a:srgbClr val="006600"/>
                </a:solidFill>
              </a:rPr>
              <a:t>deriving and combining</a:t>
            </a:r>
          </a:p>
        </p:txBody>
      </p:sp>
      <p:sp>
        <p:nvSpPr>
          <p:cNvPr id="45070" name="Line 1041"/>
          <p:cNvSpPr>
            <a:spLocks noChangeShapeType="1"/>
          </p:cNvSpPr>
          <p:nvPr/>
        </p:nvSpPr>
        <p:spPr bwMode="auto">
          <a:xfrm>
            <a:off x="2286000" y="2057400"/>
            <a:ext cx="609600" cy="533400"/>
          </a:xfrm>
          <a:prstGeom prst="line">
            <a:avLst/>
          </a:prstGeom>
          <a:noFill/>
          <a:ln w="28575">
            <a:solidFill>
              <a:srgbClr val="006600"/>
            </a:solidFill>
            <a:round/>
            <a:headEnd/>
            <a:tailEnd type="triangle" w="med" len="med"/>
          </a:ln>
        </p:spPr>
        <p:txBody>
          <a:bodyPr>
            <a:prstTxWarp prst="textNoShape">
              <a:avLst/>
            </a:prstTxWarp>
          </a:bodyPr>
          <a:lstStyle/>
          <a:p>
            <a:endParaRPr lang="en-US"/>
          </a:p>
        </p:txBody>
      </p:sp>
      <p:sp>
        <p:nvSpPr>
          <p:cNvPr id="45071" name="Line 1042"/>
          <p:cNvSpPr>
            <a:spLocks noChangeShapeType="1"/>
          </p:cNvSpPr>
          <p:nvPr/>
        </p:nvSpPr>
        <p:spPr bwMode="auto">
          <a:xfrm flipV="1">
            <a:off x="5508104" y="2016104"/>
            <a:ext cx="216024" cy="574696"/>
          </a:xfrm>
          <a:prstGeom prst="line">
            <a:avLst/>
          </a:prstGeom>
          <a:noFill/>
          <a:ln w="28575">
            <a:solidFill>
              <a:srgbClr val="006600"/>
            </a:solidFill>
            <a:round/>
            <a:headEnd/>
            <a:tailEnd type="triangle" w="med" len="med"/>
          </a:ln>
        </p:spPr>
        <p:txBody>
          <a:bodyPr>
            <a:prstTxWarp prst="textNoShape">
              <a:avLst/>
            </a:prstTxWarp>
          </a:bodyPr>
          <a:lstStyle/>
          <a:p>
            <a:endParaRPr lang="en-US"/>
          </a:p>
        </p:txBody>
      </p:sp>
      <p:sp>
        <p:nvSpPr>
          <p:cNvPr id="45072" name="Line 1044"/>
          <p:cNvSpPr>
            <a:spLocks noChangeShapeType="1"/>
          </p:cNvSpPr>
          <p:nvPr/>
        </p:nvSpPr>
        <p:spPr bwMode="auto">
          <a:xfrm>
            <a:off x="4572000" y="3200400"/>
            <a:ext cx="0" cy="304800"/>
          </a:xfrm>
          <a:prstGeom prst="line">
            <a:avLst/>
          </a:prstGeom>
          <a:noFill/>
          <a:ln w="28575">
            <a:solidFill>
              <a:srgbClr val="006600"/>
            </a:solidFill>
            <a:round/>
            <a:headEnd/>
            <a:tailEnd type="triangle" w="med" len="med"/>
          </a:ln>
        </p:spPr>
        <p:txBody>
          <a:bodyPr>
            <a:prstTxWarp prst="textNoShape">
              <a:avLst/>
            </a:prstTxWarp>
          </a:bodyPr>
          <a:lstStyle/>
          <a:p>
            <a:endParaRPr lang="en-US"/>
          </a:p>
        </p:txBody>
      </p:sp>
      <p:sp>
        <p:nvSpPr>
          <p:cNvPr id="45073" name="Text Box 1045"/>
          <p:cNvSpPr txBox="1">
            <a:spLocks noChangeArrowheads="1"/>
          </p:cNvSpPr>
          <p:nvPr/>
        </p:nvSpPr>
        <p:spPr bwMode="auto">
          <a:xfrm>
            <a:off x="609600" y="5029200"/>
            <a:ext cx="7772400" cy="1061829"/>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This second order equation is non linear. Moreover the parameters within the bracket are in general slowly varying with time.</a:t>
            </a:r>
          </a:p>
          <a:p>
            <a:pPr>
              <a:spcBef>
                <a:spcPct val="50000"/>
              </a:spcBef>
            </a:pPr>
            <a:r>
              <a:rPr lang="en-GB" sz="1800" dirty="0"/>
              <a:t>We will study some cases in the following…</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940877F-2336-3941-87C2-4AEB7DBCAAE0}"/>
                  </a:ext>
                </a:extLst>
              </p:cNvPr>
              <p:cNvSpPr txBox="1"/>
              <p:nvPr/>
            </p:nvSpPr>
            <p:spPr>
              <a:xfrm>
                <a:off x="3697057" y="1083579"/>
                <a:ext cx="4587538" cy="856325"/>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ctrlPr>
                            <a:rPr lang="el-GR" b="0" i="1" smtClean="0">
                              <a:latin typeface="Cambria Math" panose="02040503050406030204" pitchFamily="18" charset="0"/>
                              <a:ea typeface="Cambria Math" panose="02040503050406030204" pitchFamily="18" charset="0"/>
                            </a:rPr>
                          </m:ctrlPr>
                        </m:dPr>
                        <m:e>
                          <m:f>
                            <m:fPr>
                              <m:ctrlPr>
                                <a:rPr lang="el-GR" b="0" i="1" smtClean="0">
                                  <a:latin typeface="Cambria Math" panose="02040503050406030204" pitchFamily="18" charset="0"/>
                                  <a:ea typeface="Cambria Math" panose="02040503050406030204" pitchFamily="18" charset="0"/>
                                </a:rPr>
                              </m:ctrlPr>
                            </m:fPr>
                            <m:num>
                              <m:r>
                                <a:rPr lang="el-GR"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l-GR" b="0" i="1" smtClean="0">
                                      <a:latin typeface="Cambria Math" panose="02040503050406030204" pitchFamily="18" charset="0"/>
                                      <a:ea typeface="Cambria Math" panose="02040503050406030204" pitchFamily="18" charset="0"/>
                                    </a:rPr>
                                  </m:ctrlPr>
                                </m:sSubPr>
                                <m:e>
                                  <m:r>
                                    <a:rPr lang="el-GR"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𝑒</m:t>
                      </m:r>
                      <m:r>
                        <a:rPr lang="en-US" b="0" i="1" smtClean="0">
                          <a:latin typeface="Cambria Math" panose="02040503050406030204" pitchFamily="18" charset="0"/>
                          <a:ea typeface="Cambria Math" panose="02040503050406030204" pitchFamily="18" charset="0"/>
                        </a:rPr>
                        <m:t> </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oMath>
                  </m:oMathPara>
                </a14:m>
                <a:endParaRPr lang="en-US" dirty="0"/>
              </a:p>
            </p:txBody>
          </p:sp>
        </mc:Choice>
        <mc:Fallback xmlns="">
          <p:sp>
            <p:nvSpPr>
              <p:cNvPr id="16" name="TextBox 15">
                <a:extLst>
                  <a:ext uri="{FF2B5EF4-FFF2-40B4-BE49-F238E27FC236}">
                    <a16:creationId xmlns:a16="http://schemas.microsoft.com/office/drawing/2014/main" id="{D940877F-2336-3941-87C2-4AEB7DBCAAE0}"/>
                  </a:ext>
                </a:extLst>
              </p:cNvPr>
              <p:cNvSpPr txBox="1">
                <a:spLocks noRot="1" noChangeAspect="1" noMove="1" noResize="1" noEditPoints="1" noAdjustHandles="1" noChangeArrowheads="1" noChangeShapeType="1" noTextEdit="1"/>
              </p:cNvSpPr>
              <p:nvPr/>
            </p:nvSpPr>
            <p:spPr>
              <a:xfrm>
                <a:off x="3697057" y="1083579"/>
                <a:ext cx="4587538" cy="856325"/>
              </a:xfrm>
              <a:prstGeom prst="rect">
                <a:avLst/>
              </a:prstGeom>
              <a:blipFill>
                <a:blip r:embed="rId3"/>
                <a:stretch>
                  <a:fillRect b="-14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2B82206-FDF2-624F-AA02-ABEE8F61FE4B}"/>
                  </a:ext>
                </a:extLst>
              </p:cNvPr>
              <p:cNvSpPr txBox="1"/>
              <p:nvPr/>
            </p:nvSpPr>
            <p:spPr>
              <a:xfrm>
                <a:off x="885426" y="1087266"/>
                <a:ext cx="2039148" cy="848950"/>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num>
                        <m:den>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0</m:t>
                              </m:r>
                            </m:sub>
                          </m:sSub>
                        </m:den>
                      </m:f>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0</m:t>
                              </m:r>
                            </m:sub>
                          </m:sSub>
                          <m:r>
                            <a:rPr lang="en-US" i="1">
                              <a:latin typeface="Cambria Math" panose="02040503050406030204" pitchFamily="18" charset="0"/>
                            </a:rPr>
                            <m:t>𝑅</m:t>
                          </m:r>
                        </m:num>
                        <m:den>
                          <m:r>
                            <a:rPr lang="en-US" i="1">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0</m:t>
                              </m:r>
                            </m:sub>
                          </m:sSub>
                        </m:den>
                      </m:f>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𝜙</m:t>
                          </m:r>
                        </m:e>
                      </m:acc>
                    </m:oMath>
                  </m:oMathPara>
                </a14:m>
                <a:endParaRPr lang="en-US" dirty="0"/>
              </a:p>
            </p:txBody>
          </p:sp>
        </mc:Choice>
        <mc:Fallback xmlns="">
          <p:sp>
            <p:nvSpPr>
              <p:cNvPr id="17" name="TextBox 16">
                <a:extLst>
                  <a:ext uri="{FF2B5EF4-FFF2-40B4-BE49-F238E27FC236}">
                    <a16:creationId xmlns:a16="http://schemas.microsoft.com/office/drawing/2014/main" id="{92B82206-FDF2-624F-AA02-ABEE8F61FE4B}"/>
                  </a:ext>
                </a:extLst>
              </p:cNvPr>
              <p:cNvSpPr txBox="1">
                <a:spLocks noRot="1" noChangeAspect="1" noMove="1" noResize="1" noEditPoints="1" noAdjustHandles="1" noChangeArrowheads="1" noChangeShapeType="1" noTextEdit="1"/>
              </p:cNvSpPr>
              <p:nvPr/>
            </p:nvSpPr>
            <p:spPr>
              <a:xfrm>
                <a:off x="885426" y="1087266"/>
                <a:ext cx="2039148" cy="848950"/>
              </a:xfrm>
              <a:prstGeom prst="rect">
                <a:avLst/>
              </a:prstGeom>
              <a:blipFill>
                <a:blip r:embed="rId4"/>
                <a:stretch>
                  <a:fillRect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1BF15BF-EC6A-D443-8977-AD211C59CAEF}"/>
                  </a:ext>
                </a:extLst>
              </p:cNvPr>
              <p:cNvSpPr txBox="1"/>
              <p:nvPr/>
            </p:nvSpPr>
            <p:spPr>
              <a:xfrm>
                <a:off x="2012370" y="3717032"/>
                <a:ext cx="5511958" cy="907171"/>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num>
                        <m:den>
                          <m:r>
                            <a:rPr lang="en-US" b="0" i="1" smtClean="0">
                              <a:latin typeface="Cambria Math" panose="02040503050406030204" pitchFamily="18" charset="0"/>
                              <a:ea typeface="Cambria Math" panose="02040503050406030204" pitchFamily="18" charset="0"/>
                            </a:rPr>
                            <m:t>𝑑𝑡</m:t>
                          </m:r>
                        </m:den>
                      </m:f>
                      <m:d>
                        <m:dPr>
                          <m:begChr m:val="["/>
                          <m:endChr m:val="]"/>
                          <m:ctrlPr>
                            <a:rPr lang="en-US" b="0"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𝑝</m:t>
                                  </m:r>
                                </m:e>
                                <m:sub>
                                  <m:r>
                                    <a:rPr lang="en-US" i="1">
                                      <a:latin typeface="Cambria Math" panose="02040503050406030204" pitchFamily="18" charset="0"/>
                                    </a:rPr>
                                    <m:t>0</m:t>
                                  </m:r>
                                </m:sub>
                              </m:sSub>
                              <m:r>
                                <a:rPr lang="en-US" i="1">
                                  <a:latin typeface="Cambria Math" panose="02040503050406030204" pitchFamily="18" charset="0"/>
                                </a:rPr>
                                <m:t>𝑅</m:t>
                              </m:r>
                            </m:num>
                            <m:den>
                              <m:r>
                                <a:rPr lang="en-US" i="1">
                                  <a:latin typeface="Cambria Math" panose="02040503050406030204" pitchFamily="18" charset="0"/>
                                </a:rPr>
                                <m:t>h</m:t>
                              </m:r>
                              <m:r>
                                <a:rPr lang="en-US" i="1">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0</m:t>
                                  </m:r>
                                </m:sub>
                              </m:sSub>
                            </m:den>
                          </m:f>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ea typeface="Cambria Math" panose="02040503050406030204" pitchFamily="18" charset="0"/>
                                </a:rPr>
                                <m:t>𝑑𝑡</m:t>
                              </m:r>
                            </m:den>
                          </m:f>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𝑒</m:t>
                          </m:r>
                          <m:r>
                            <a:rPr lang="en-US" i="1">
                              <a:latin typeface="Cambria Math" panose="02040503050406030204" pitchFamily="18" charset="0"/>
                              <a:ea typeface="Cambria Math" panose="02040503050406030204" pitchFamily="18" charset="0"/>
                            </a:rPr>
                            <m:t> </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𝑉</m:t>
                              </m:r>
                            </m:e>
                          </m:acc>
                        </m:num>
                        <m:den>
                          <m:r>
                            <a:rPr lang="en-US" i="1">
                              <a:latin typeface="Cambria Math" panose="02040503050406030204" pitchFamily="18" charset="0"/>
                            </a:rPr>
                            <m:t>2</m:t>
                          </m:r>
                          <m:r>
                            <a:rPr lang="en-US" i="1">
                              <a:latin typeface="Cambria Math" panose="02040503050406030204" pitchFamily="18" charset="0"/>
                              <a:ea typeface="Cambria Math" panose="02040503050406030204" pitchFamily="18" charset="0"/>
                            </a:rPr>
                            <m:t>𝜋</m:t>
                          </m:r>
                        </m:den>
                      </m:f>
                      <m:d>
                        <m:dPr>
                          <m:ctrlPr>
                            <a:rPr lang="en-US" b="0" i="1" smtClean="0">
                              <a:latin typeface="Cambria Math" panose="02040503050406030204" pitchFamily="18" charset="0"/>
                            </a:rPr>
                          </m:ctrlPr>
                        </m:dP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𝜙</m:t>
                              </m:r>
                            </m:e>
                          </m:func>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e>
                      </m:d>
                      <m:r>
                        <a:rPr lang="en-US" b="0" i="1" smtClean="0">
                          <a:latin typeface="Cambria Math" panose="02040503050406030204" pitchFamily="18" charset="0"/>
                        </a:rPr>
                        <m:t>=0</m:t>
                      </m:r>
                    </m:oMath>
                  </m:oMathPara>
                </a14:m>
                <a:endParaRPr lang="en-US" dirty="0"/>
              </a:p>
            </p:txBody>
          </p:sp>
        </mc:Choice>
        <mc:Fallback xmlns="">
          <p:sp>
            <p:nvSpPr>
              <p:cNvPr id="18" name="TextBox 17">
                <a:extLst>
                  <a:ext uri="{FF2B5EF4-FFF2-40B4-BE49-F238E27FC236}">
                    <a16:creationId xmlns:a16="http://schemas.microsoft.com/office/drawing/2014/main" id="{D1BF15BF-EC6A-D443-8977-AD211C59CAEF}"/>
                  </a:ext>
                </a:extLst>
              </p:cNvPr>
              <p:cNvSpPr txBox="1">
                <a:spLocks noRot="1" noChangeAspect="1" noMove="1" noResize="1" noEditPoints="1" noAdjustHandles="1" noChangeArrowheads="1" noChangeShapeType="1" noTextEdit="1"/>
              </p:cNvSpPr>
              <p:nvPr/>
            </p:nvSpPr>
            <p:spPr>
              <a:xfrm>
                <a:off x="2012370" y="3717032"/>
                <a:ext cx="5511958" cy="907171"/>
              </a:xfrm>
              <a:prstGeom prst="rect">
                <a:avLst/>
              </a:prstGeom>
              <a:blipFill>
                <a:blip r:embed="rId5"/>
                <a:stretch>
                  <a:fillRect t="-4110" b="-4110"/>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a:t>Small Amplitude Oscillations</a:t>
            </a:r>
          </a:p>
        </p:txBody>
      </p:sp>
      <p:sp>
        <p:nvSpPr>
          <p:cNvPr id="49162" name="Line 3"/>
          <p:cNvSpPr>
            <a:spLocks noChangeShapeType="1"/>
          </p:cNvSpPr>
          <p:nvPr/>
        </p:nvSpPr>
        <p:spPr bwMode="auto">
          <a:xfrm>
            <a:off x="1828800" y="1335088"/>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49163" name="Text Box 4"/>
          <p:cNvSpPr txBox="1">
            <a:spLocks noChangeArrowheads="1"/>
          </p:cNvSpPr>
          <p:nvPr/>
        </p:nvSpPr>
        <p:spPr bwMode="auto">
          <a:xfrm>
            <a:off x="1447800" y="90872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49164" name="Text Box 7"/>
          <p:cNvSpPr txBox="1">
            <a:spLocks noChangeArrowheads="1"/>
          </p:cNvSpPr>
          <p:nvPr/>
        </p:nvSpPr>
        <p:spPr bwMode="auto">
          <a:xfrm>
            <a:off x="609600" y="1631951"/>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49165" name="Text Box 8"/>
          <p:cNvSpPr txBox="1">
            <a:spLocks noChangeArrowheads="1"/>
          </p:cNvSpPr>
          <p:nvPr/>
        </p:nvSpPr>
        <p:spPr bwMode="auto">
          <a:xfrm>
            <a:off x="609600" y="1258888"/>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graphicFrame>
        <p:nvGraphicFramePr>
          <p:cNvPr id="49154" name="Object 2"/>
          <p:cNvGraphicFramePr>
            <a:graphicFrameLocks noChangeAspect="1"/>
          </p:cNvGraphicFramePr>
          <p:nvPr>
            <p:extLst>
              <p:ext uri="{D42A27DB-BD31-4B8C-83A1-F6EECF244321}">
                <p14:modId xmlns:p14="http://schemas.microsoft.com/office/powerpoint/2010/main" val="3921184100"/>
              </p:ext>
            </p:extLst>
          </p:nvPr>
        </p:nvGraphicFramePr>
        <p:xfrm>
          <a:off x="657225" y="1335088"/>
          <a:ext cx="3563938" cy="877888"/>
        </p:xfrm>
        <a:graphic>
          <a:graphicData uri="http://schemas.openxmlformats.org/presentationml/2006/ole">
            <mc:AlternateContent xmlns:mc="http://schemas.openxmlformats.org/markup-compatibility/2006">
              <mc:Choice xmlns:v="urn:schemas-microsoft-com:vml" Requires="v">
                <p:oleObj name="Equation" r:id="rId3" imgW="1549080" imgH="380880" progId="Equation.DSMT4">
                  <p:embed/>
                </p:oleObj>
              </mc:Choice>
              <mc:Fallback>
                <p:oleObj name="Equation" r:id="rId3" imgW="1549080" imgH="380880" progId="Equation.DSMT4">
                  <p:embed/>
                  <p:pic>
                    <p:nvPicPr>
                      <p:cNvPr id="4915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5" y="1335088"/>
                        <a:ext cx="3563938" cy="877888"/>
                      </a:xfrm>
                      <a:prstGeom prst="rect">
                        <a:avLst/>
                      </a:prstGeom>
                      <a:solidFill>
                        <a:srgbClr val="CCFFCC"/>
                      </a:solidFill>
                    </p:spPr>
                  </p:pic>
                </p:oleObj>
              </mc:Fallback>
            </mc:AlternateContent>
          </a:graphicData>
        </a:graphic>
      </p:graphicFrame>
      <p:sp>
        <p:nvSpPr>
          <p:cNvPr id="49166" name="Text Box 16"/>
          <p:cNvSpPr txBox="1">
            <a:spLocks noChangeArrowheads="1"/>
          </p:cNvSpPr>
          <p:nvPr/>
        </p:nvSpPr>
        <p:spPr bwMode="auto">
          <a:xfrm>
            <a:off x="6622380" y="2774464"/>
            <a:ext cx="1676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FF3300"/>
                </a:solidFill>
              </a:rPr>
              <a:t>(for small </a:t>
            </a:r>
            <a:r>
              <a:rPr lang="en-GB" sz="1800" dirty="0">
                <a:solidFill>
                  <a:srgbClr val="FF3300"/>
                </a:solidFill>
                <a:sym typeface="Symbol" charset="2"/>
              </a:rPr>
              <a:t></a:t>
            </a:r>
            <a:r>
              <a:rPr lang="en-GB" sz="1800" b="1" dirty="0">
                <a:solidFill>
                  <a:srgbClr val="FF3300"/>
                </a:solidFill>
                <a:sym typeface="Symbol" charset="2"/>
              </a:rPr>
              <a:t>)</a:t>
            </a:r>
            <a:endParaRPr lang="en-GB" sz="1800" b="1" dirty="0">
              <a:solidFill>
                <a:srgbClr val="FF3300"/>
              </a:solidFill>
            </a:endParaRPr>
          </a:p>
        </p:txBody>
      </p:sp>
      <p:graphicFrame>
        <p:nvGraphicFramePr>
          <p:cNvPr id="49155" name="Object 3"/>
          <p:cNvGraphicFramePr>
            <a:graphicFrameLocks noChangeAspect="1"/>
          </p:cNvGraphicFramePr>
          <p:nvPr>
            <p:extLst>
              <p:ext uri="{D42A27DB-BD31-4B8C-83A1-F6EECF244321}">
                <p14:modId xmlns:p14="http://schemas.microsoft.com/office/powerpoint/2010/main" val="3229480425"/>
              </p:ext>
            </p:extLst>
          </p:nvPr>
        </p:nvGraphicFramePr>
        <p:xfrm>
          <a:off x="869950" y="3707160"/>
          <a:ext cx="2178050" cy="576263"/>
        </p:xfrm>
        <a:graphic>
          <a:graphicData uri="http://schemas.openxmlformats.org/presentationml/2006/ole">
            <mc:AlternateContent xmlns:mc="http://schemas.openxmlformats.org/markup-compatibility/2006">
              <mc:Choice xmlns:v="urn:schemas-microsoft-com:vml" Requires="v">
                <p:oleObj name="Equation" r:id="rId5" imgW="863600" imgH="228600" progId="Equation.DSMT4">
                  <p:embed/>
                </p:oleObj>
              </mc:Choice>
              <mc:Fallback>
                <p:oleObj name="Equation" r:id="rId5" imgW="863600" imgH="228600" progId="Equation.DSMT4">
                  <p:embed/>
                  <p:pic>
                    <p:nvPicPr>
                      <p:cNvPr id="49155"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9950" y="3707160"/>
                        <a:ext cx="2178050" cy="576263"/>
                      </a:xfrm>
                      <a:prstGeom prst="rect">
                        <a:avLst/>
                      </a:prstGeom>
                      <a:solidFill>
                        <a:srgbClr val="FFCCFF"/>
                      </a:solidFill>
                    </p:spPr>
                  </p:pic>
                </p:oleObj>
              </mc:Fallback>
            </mc:AlternateContent>
          </a:graphicData>
        </a:graphic>
      </p:graphicFrame>
      <p:sp>
        <p:nvSpPr>
          <p:cNvPr id="49168" name="Text Box 21"/>
          <p:cNvSpPr txBox="1">
            <a:spLocks noChangeArrowheads="1"/>
          </p:cNvSpPr>
          <p:nvPr/>
        </p:nvSpPr>
        <p:spPr bwMode="auto">
          <a:xfrm>
            <a:off x="4572000" y="1563688"/>
            <a:ext cx="6858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a:solidFill>
                  <a:srgbClr val="006600"/>
                </a:solidFill>
              </a:rPr>
              <a:t>with</a:t>
            </a:r>
          </a:p>
        </p:txBody>
      </p:sp>
      <p:sp>
        <p:nvSpPr>
          <p:cNvPr id="49169" name="Text Box 22"/>
          <p:cNvSpPr txBox="1">
            <a:spLocks noChangeArrowheads="1"/>
          </p:cNvSpPr>
          <p:nvPr/>
        </p:nvSpPr>
        <p:spPr bwMode="auto">
          <a:xfrm>
            <a:off x="609600" y="908720"/>
            <a:ext cx="8077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Let’s assume constant parameters R,</a:t>
            </a:r>
            <a:r>
              <a:rPr lang="en-GB" sz="1800" baseline="-25000" dirty="0"/>
              <a:t> </a:t>
            </a:r>
            <a:r>
              <a:rPr lang="en-GB" sz="1800" dirty="0"/>
              <a:t>p</a:t>
            </a:r>
            <a:r>
              <a:rPr lang="en-GB" sz="1800" baseline="-25000" dirty="0"/>
              <a:t>0</a:t>
            </a:r>
            <a:r>
              <a:rPr lang="en-GB" sz="1800" b="1" dirty="0"/>
              <a:t>,</a:t>
            </a:r>
            <a:r>
              <a:rPr lang="en-GB" sz="1800" b="1" baseline="-25000" dirty="0"/>
              <a:t> </a:t>
            </a:r>
            <a:r>
              <a:rPr lang="en-GB" sz="1800" dirty="0">
                <a:sym typeface="Symbol" charset="2"/>
              </a:rPr>
              <a:t></a:t>
            </a:r>
            <a:r>
              <a:rPr lang="en-GB" sz="1800" baseline="-25000" dirty="0">
                <a:sym typeface="Symbol" charset="2"/>
              </a:rPr>
              <a:t>0</a:t>
            </a:r>
            <a:r>
              <a:rPr lang="en-GB" sz="1800" dirty="0">
                <a:sym typeface="Symbol" charset="2"/>
              </a:rPr>
              <a:t> and :</a:t>
            </a:r>
            <a:endParaRPr lang="en-GB" sz="1800" dirty="0"/>
          </a:p>
        </p:txBody>
      </p:sp>
      <p:graphicFrame>
        <p:nvGraphicFramePr>
          <p:cNvPr id="49157" name="Object 5"/>
          <p:cNvGraphicFramePr>
            <a:graphicFrameLocks noChangeAspect="1"/>
          </p:cNvGraphicFramePr>
          <p:nvPr>
            <p:extLst>
              <p:ext uri="{D42A27DB-BD31-4B8C-83A1-F6EECF244321}">
                <p14:modId xmlns:p14="http://schemas.microsoft.com/office/powerpoint/2010/main" val="3923296115"/>
              </p:ext>
            </p:extLst>
          </p:nvPr>
        </p:nvGraphicFramePr>
        <p:xfrm>
          <a:off x="762000" y="2699048"/>
          <a:ext cx="5322168" cy="442129"/>
        </p:xfrm>
        <a:graphic>
          <a:graphicData uri="http://schemas.openxmlformats.org/presentationml/2006/ole">
            <mc:AlternateContent xmlns:mc="http://schemas.openxmlformats.org/markup-compatibility/2006">
              <mc:Choice xmlns:v="urn:schemas-microsoft-com:vml" Requires="v">
                <p:oleObj name="Equation" r:id="rId7" imgW="2603160" imgH="215640" progId="Equation.3">
                  <p:embed/>
                </p:oleObj>
              </mc:Choice>
              <mc:Fallback>
                <p:oleObj name="Equation" r:id="rId7" imgW="2603160" imgH="215640" progId="Equation.3">
                  <p:embed/>
                  <p:pic>
                    <p:nvPicPr>
                      <p:cNvPr id="49157"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2699048"/>
                        <a:ext cx="5322168" cy="442129"/>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9170" name="Text Box 24"/>
          <p:cNvSpPr txBox="1">
            <a:spLocks noChangeArrowheads="1"/>
          </p:cNvSpPr>
          <p:nvPr/>
        </p:nvSpPr>
        <p:spPr bwMode="auto">
          <a:xfrm>
            <a:off x="533400" y="2339008"/>
            <a:ext cx="7772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Consider now </a:t>
            </a:r>
            <a:r>
              <a:rPr lang="en-GB" sz="1800" dirty="0">
                <a:solidFill>
                  <a:srgbClr val="FF3300"/>
                </a:solidFill>
              </a:rPr>
              <a:t>small</a:t>
            </a:r>
            <a:r>
              <a:rPr lang="en-GB" sz="1800" dirty="0"/>
              <a:t> phase </a:t>
            </a:r>
            <a:r>
              <a:rPr lang="en-GB" sz="1800" dirty="0">
                <a:solidFill>
                  <a:srgbClr val="FF3300"/>
                </a:solidFill>
              </a:rPr>
              <a:t>deviations</a:t>
            </a:r>
            <a:r>
              <a:rPr lang="en-GB" sz="1800" dirty="0"/>
              <a:t> from the reference particle:</a:t>
            </a:r>
          </a:p>
        </p:txBody>
      </p:sp>
      <p:sp>
        <p:nvSpPr>
          <p:cNvPr id="49171" name="Text Box 25"/>
          <p:cNvSpPr txBox="1">
            <a:spLocks noChangeArrowheads="1"/>
          </p:cNvSpPr>
          <p:nvPr/>
        </p:nvSpPr>
        <p:spPr bwMode="auto">
          <a:xfrm>
            <a:off x="533400" y="3275112"/>
            <a:ext cx="815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0000"/>
                </a:solidFill>
              </a:rPr>
              <a:t>and the corresponding linearized motion reduces to a </a:t>
            </a:r>
            <a:r>
              <a:rPr lang="en-GB" sz="1800" dirty="0">
                <a:solidFill>
                  <a:srgbClr val="FF3300"/>
                </a:solidFill>
              </a:rPr>
              <a:t>harmonic oscillation</a:t>
            </a:r>
            <a:r>
              <a:rPr lang="en-GB" sz="1800" dirty="0">
                <a:solidFill>
                  <a:srgbClr val="000000"/>
                </a:solidFill>
              </a:rPr>
              <a:t>:</a:t>
            </a:r>
          </a:p>
        </p:txBody>
      </p:sp>
      <p:sp>
        <p:nvSpPr>
          <p:cNvPr id="19" name="Text Box 27"/>
          <p:cNvSpPr txBox="1">
            <a:spLocks noChangeArrowheads="1"/>
          </p:cNvSpPr>
          <p:nvPr/>
        </p:nvSpPr>
        <p:spPr bwMode="auto">
          <a:xfrm>
            <a:off x="3276600" y="3799468"/>
            <a:ext cx="5257800"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where </a:t>
            </a:r>
            <a:r>
              <a:rPr lang="en-GB" sz="1800" dirty="0">
                <a:sym typeface="Symbol" charset="2"/>
              </a:rPr>
              <a:t></a:t>
            </a:r>
            <a:r>
              <a:rPr lang="en-GB" sz="1800" baseline="-25000" dirty="0">
                <a:sym typeface="Symbol" charset="2"/>
              </a:rPr>
              <a:t>s</a:t>
            </a:r>
            <a:r>
              <a:rPr lang="en-GB" sz="1800" dirty="0">
                <a:sym typeface="Symbol" charset="2"/>
              </a:rPr>
              <a:t> is the </a:t>
            </a:r>
            <a:r>
              <a:rPr lang="en-GB" sz="1800" dirty="0">
                <a:solidFill>
                  <a:srgbClr val="FF0000"/>
                </a:solidFill>
                <a:sym typeface="Symbol" charset="2"/>
              </a:rPr>
              <a:t>synchrotron angular frequency. </a:t>
            </a:r>
            <a:endParaRPr lang="en-GB" sz="1800" b="1" dirty="0">
              <a:solidFill>
                <a:srgbClr val="FF0000"/>
              </a:solidFill>
            </a:endParaRPr>
          </a:p>
        </p:txBody>
      </p:sp>
      <mc:AlternateContent xmlns:mc="http://schemas.openxmlformats.org/markup-compatibility/2006" xmlns:a14="http://schemas.microsoft.com/office/drawing/2010/main">
        <mc:Choice Requires="a14">
          <p:sp>
            <p:nvSpPr>
              <p:cNvPr id="17" name="Text Box 27"/>
              <p:cNvSpPr txBox="1">
                <a:spLocks noChangeArrowheads="1"/>
              </p:cNvSpPr>
              <p:nvPr/>
            </p:nvSpPr>
            <p:spPr bwMode="auto">
              <a:xfrm>
                <a:off x="533400" y="4499248"/>
                <a:ext cx="8071048" cy="830997"/>
              </a:xfrm>
              <a:prstGeom prst="rect">
                <a:avLst/>
              </a:prstGeom>
              <a:solidFill>
                <a:srgbClr val="FFFFCC"/>
              </a:solidFill>
              <a:ln w="9525">
                <a:solidFill>
                  <a:schemeClr val="accent2"/>
                </a:solidFill>
                <a:miter lim="800000"/>
                <a:headEnd/>
                <a:tailEnd/>
              </a:ln>
            </p:spPr>
            <p:txBody>
              <a:bodyPr wrap="square">
                <a:prstTxWarp prst="textNoShape">
                  <a:avLst/>
                </a:prstTxWarp>
                <a:spAutoFit/>
              </a:bodyPr>
              <a:lstStyle/>
              <a:p>
                <a:pPr>
                  <a:spcBef>
                    <a:spcPct val="50000"/>
                  </a:spcBef>
                </a:pPr>
                <a:r>
                  <a:rPr lang="en-GB" sz="1800" dirty="0"/>
                  <a:t>The </a:t>
                </a:r>
                <a:r>
                  <a:rPr lang="en-GB" sz="1800" b="1" dirty="0">
                    <a:solidFill>
                      <a:srgbClr val="FF0000"/>
                    </a:solidFill>
                  </a:rPr>
                  <a:t>synchrotron tune </a:t>
                </a:r>
                <a14:m>
                  <m:oMath xmlns:m="http://schemas.openxmlformats.org/officeDocument/2006/math">
                    <m:sSub>
                      <m:sSubPr>
                        <m:ctrlPr>
                          <a:rPr lang="en-US" sz="1800" b="1" i="1">
                            <a:solidFill>
                              <a:srgbClr val="FF0000"/>
                            </a:solidFill>
                            <a:latin typeface="Cambria Math" panose="02040503050406030204" pitchFamily="18" charset="0"/>
                          </a:rPr>
                        </m:ctrlPr>
                      </m:sSubPr>
                      <m:e>
                        <m:r>
                          <a:rPr lang="en-US" sz="1800" b="1" i="1">
                            <a:solidFill>
                              <a:srgbClr val="FF0000"/>
                            </a:solidFill>
                            <a:latin typeface="Cambria Math" charset="0"/>
                            <a:ea typeface="Cambria Math" charset="0"/>
                            <a:cs typeface="Cambria Math" charset="0"/>
                          </a:rPr>
                          <m:t>𝝂</m:t>
                        </m:r>
                      </m:e>
                      <m:sub>
                        <m:r>
                          <a:rPr lang="en-US" sz="1800" b="1" i="1">
                            <a:solidFill>
                              <a:srgbClr val="FF0000"/>
                            </a:solidFill>
                            <a:latin typeface="Cambria Math" charset="0"/>
                          </a:rPr>
                          <m:t>𝒔</m:t>
                        </m:r>
                      </m:sub>
                    </m:sSub>
                  </m:oMath>
                </a14:m>
                <a:r>
                  <a:rPr lang="en-GB" sz="1800" b="1" dirty="0"/>
                  <a:t> </a:t>
                </a:r>
                <a:r>
                  <a:rPr lang="en-GB" sz="1800" dirty="0"/>
                  <a:t>is the number of synchrotron oscillations per revolution: </a:t>
                </a:r>
                <a:br>
                  <a:rPr lang="en-GB" sz="1800" b="1" dirty="0">
                    <a:solidFill>
                      <a:srgbClr val="FF0000"/>
                    </a:solidFill>
                  </a:rPr>
                </a:br>
                <a:endParaRPr lang="en-GB" sz="1200" dirty="0"/>
              </a:p>
            </p:txBody>
          </p:sp>
        </mc:Choice>
        <mc:Fallback xmlns="">
          <p:sp>
            <p:nvSpPr>
              <p:cNvPr id="17" name="Text Box 27"/>
              <p:cNvSpPr txBox="1">
                <a:spLocks noRot="1" noChangeAspect="1" noMove="1" noResize="1" noEditPoints="1" noAdjustHandles="1" noChangeArrowheads="1" noChangeShapeType="1" noTextEdit="1"/>
              </p:cNvSpPr>
              <p:nvPr/>
            </p:nvSpPr>
            <p:spPr bwMode="auto">
              <a:xfrm>
                <a:off x="533400" y="4499248"/>
                <a:ext cx="8071048" cy="830997"/>
              </a:xfrm>
              <a:prstGeom prst="rect">
                <a:avLst/>
              </a:prstGeom>
              <a:blipFill>
                <a:blip r:embed="rId12"/>
                <a:stretch>
                  <a:fillRect l="-627" t="-1471"/>
                </a:stretch>
              </a:blipFill>
              <a:ln w="9525">
                <a:solidFill>
                  <a:schemeClr val="accent2"/>
                </a:solid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p:cNvSpPr txBox="1"/>
              <p:nvPr/>
            </p:nvSpPr>
            <p:spPr>
              <a:xfrm>
                <a:off x="3346991" y="4931876"/>
                <a:ext cx="161326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𝜈</m:t>
                          </m:r>
                        </m:e>
                        <m:sub>
                          <m:r>
                            <a:rPr lang="en-US" b="0" i="1" smtClean="0">
                              <a:latin typeface="Cambria Math" charset="0"/>
                            </a:rPr>
                            <m:t>𝑠</m:t>
                          </m:r>
                        </m:sub>
                      </m:sSub>
                      <m:r>
                        <a:rPr lang="en-US" b="0" i="1" smtClean="0">
                          <a:latin typeface="Cambria Math" charset="0"/>
                        </a:rPr>
                        <m:t>=</m:t>
                      </m:r>
                      <m:sSub>
                        <m:sSubPr>
                          <m:ctrlPr>
                            <a:rPr lang="en-US" b="0" i="1" smtClean="0">
                              <a:latin typeface="Cambria Math" panose="02040503050406030204" pitchFamily="18" charset="0"/>
                            </a:rPr>
                          </m:ctrlPr>
                        </m:sSubPr>
                        <m:e>
                          <m:r>
                            <m:rPr>
                              <m:sty m:val="p"/>
                            </m:rPr>
                            <a:rPr lang="el-GR" b="0" i="1" smtClean="0">
                              <a:latin typeface="Cambria Math" charset="0"/>
                              <a:ea typeface="Cambria Math" charset="0"/>
                              <a:cs typeface="Cambria Math" charset="0"/>
                            </a:rPr>
                            <m:t>Ω</m:t>
                          </m:r>
                        </m:e>
                        <m:sub>
                          <m:r>
                            <a:rPr lang="en-US" b="0" i="1" smtClean="0">
                              <a:latin typeface="Cambria Math" charset="0"/>
                            </a:rPr>
                            <m:t>𝑠</m:t>
                          </m:r>
                        </m:sub>
                      </m:sSub>
                      <m:r>
                        <a:rPr lang="en-US" b="0" i="1" smtClean="0">
                          <a:latin typeface="Cambria Math" charset="0"/>
                        </a:rPr>
                        <m:t>/</m:t>
                      </m:r>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3346991" y="4931876"/>
                <a:ext cx="1613262" cy="369332"/>
              </a:xfrm>
              <a:prstGeom prst="rect">
                <a:avLst/>
              </a:prstGeom>
              <a:blipFill>
                <a:blip r:embed="rId13"/>
                <a:stretch>
                  <a:fillRect l="-781" r="-781" b="-33333"/>
                </a:stretch>
              </a:blipFill>
            </p:spPr>
            <p:txBody>
              <a:bodyPr/>
              <a:lstStyle/>
              <a:p>
                <a:r>
                  <a:rPr lang="en-US">
                    <a:noFill/>
                  </a:rPr>
                  <a:t> </a:t>
                </a:r>
              </a:p>
            </p:txBody>
          </p:sp>
        </mc:Fallback>
      </mc:AlternateContent>
      <p:sp>
        <p:nvSpPr>
          <p:cNvPr id="20" name="Text Box 27"/>
          <p:cNvSpPr txBox="1">
            <a:spLocks noChangeArrowheads="1"/>
          </p:cNvSpPr>
          <p:nvPr/>
        </p:nvSpPr>
        <p:spPr bwMode="auto">
          <a:xfrm>
            <a:off x="533400" y="5385990"/>
            <a:ext cx="8153400" cy="1077218"/>
          </a:xfrm>
          <a:prstGeom prst="rect">
            <a:avLst/>
          </a:prstGeom>
          <a:noFill/>
          <a:ln w="9525">
            <a:noFill/>
            <a:miter lim="800000"/>
            <a:headEnd/>
            <a:tailEnd/>
          </a:ln>
        </p:spPr>
        <p:txBody>
          <a:bodyPr wrap="square">
            <a:prstTxWarp prst="textNoShape">
              <a:avLst/>
            </a:prstTxWarp>
            <a:spAutoFit/>
          </a:bodyPr>
          <a:lstStyle/>
          <a:p>
            <a:pPr>
              <a:spcBef>
                <a:spcPts val="600"/>
              </a:spcBef>
            </a:pPr>
            <a:r>
              <a:rPr lang="en-GB" sz="1800" dirty="0"/>
              <a:t>Typical values are &lt;&lt;1, as it takes several 10 - 1000 turns per oscillation.</a:t>
            </a:r>
          </a:p>
          <a:p>
            <a:pPr>
              <a:spcBef>
                <a:spcPts val="600"/>
              </a:spcBef>
            </a:pPr>
            <a:r>
              <a:rPr lang="en-GB" sz="1800" b="1" dirty="0">
                <a:solidFill>
                  <a:srgbClr val="FF0000"/>
                </a:solidFill>
              </a:rPr>
              <a:t>	</a:t>
            </a:r>
            <a:r>
              <a:rPr lang="en-GB" sz="1800" dirty="0"/>
              <a:t>- proton synchrotrons of the order 10</a:t>
            </a:r>
            <a:r>
              <a:rPr lang="en-GB" sz="1800" baseline="30000" dirty="0"/>
              <a:t>-3</a:t>
            </a:r>
          </a:p>
          <a:p>
            <a:pPr>
              <a:spcBef>
                <a:spcPts val="600"/>
              </a:spcBef>
            </a:pPr>
            <a:r>
              <a:rPr lang="en-GB" sz="1800" dirty="0"/>
              <a:t>	- electron storage rings of the order 10</a:t>
            </a:r>
            <a:r>
              <a:rPr lang="en-GB" sz="1800" baseline="30000" dirty="0"/>
              <a:t>-1</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F590839-23F6-264A-AE83-E155587FD40B}"/>
                  </a:ext>
                </a:extLst>
              </p:cNvPr>
              <p:cNvSpPr txBox="1"/>
              <p:nvPr/>
            </p:nvSpPr>
            <p:spPr>
              <a:xfrm>
                <a:off x="5311262" y="1374454"/>
                <a:ext cx="3270575" cy="814838"/>
              </a:xfrm>
              <a:prstGeom prst="rect">
                <a:avLst/>
              </a:prstGeom>
              <a:solidFill>
                <a:srgbClr val="FFFFCC"/>
              </a:solidFill>
              <a:ln>
                <a:solidFill>
                  <a:srgbClr val="0070C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𝑞</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𝑅𝐹</m:t>
                              </m:r>
                            </m:sub>
                          </m:sSub>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0</m:t>
                              </m:r>
                            </m:sub>
                          </m:sSub>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oMath>
                  </m:oMathPara>
                </a14:m>
                <a:endParaRPr lang="en-US" dirty="0"/>
              </a:p>
            </p:txBody>
          </p:sp>
        </mc:Choice>
        <mc:Fallback xmlns="">
          <p:sp>
            <p:nvSpPr>
              <p:cNvPr id="21" name="TextBox 20">
                <a:extLst>
                  <a:ext uri="{FF2B5EF4-FFF2-40B4-BE49-F238E27FC236}">
                    <a16:creationId xmlns:a16="http://schemas.microsoft.com/office/drawing/2014/main" id="{9F590839-23F6-264A-AE83-E155587FD40B}"/>
                  </a:ext>
                </a:extLst>
              </p:cNvPr>
              <p:cNvSpPr txBox="1">
                <a:spLocks noRot="1" noChangeAspect="1" noMove="1" noResize="1" noEditPoints="1" noAdjustHandles="1" noChangeArrowheads="1" noChangeShapeType="1" noTextEdit="1"/>
              </p:cNvSpPr>
              <p:nvPr/>
            </p:nvSpPr>
            <p:spPr>
              <a:xfrm>
                <a:off x="5311262" y="1374454"/>
                <a:ext cx="3270575" cy="814838"/>
              </a:xfrm>
              <a:prstGeom prst="rect">
                <a:avLst/>
              </a:prstGeom>
              <a:blipFill>
                <a:blip r:embed="rId14"/>
                <a:stretch>
                  <a:fillRect l="-1154" t="-9091" b="-10606"/>
                </a:stretch>
              </a:blipFill>
              <a:ln>
                <a:solidFill>
                  <a:srgbClr val="0070C0"/>
                </a:solidFill>
              </a:ln>
            </p:spPr>
            <p:txBody>
              <a:bodyPr/>
              <a:lstStyle/>
              <a:p>
                <a:r>
                  <a:rPr lang="en-US">
                    <a:noFill/>
                  </a:rPr>
                  <a:t> </a:t>
                </a:r>
              </a:p>
            </p:txBody>
          </p:sp>
        </mc:Fallback>
      </mc:AlternateContent>
    </p:spTree>
    <p:extLst>
      <p:ext uri="{BB962C8B-B14F-4D97-AF65-F5344CB8AC3E}">
        <p14:creationId xmlns:p14="http://schemas.microsoft.com/office/powerpoint/2010/main" val="33656693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noChangeArrowheads="1"/>
          </p:cNvSpPr>
          <p:nvPr/>
        </p:nvSpPr>
        <p:spPr bwMode="auto">
          <a:xfrm>
            <a:off x="251520" y="764704"/>
            <a:ext cx="8712968" cy="1822615"/>
          </a:xfrm>
          <a:prstGeom prst="rect">
            <a:avLst/>
          </a:prstGeom>
          <a:noFill/>
          <a:ln w="9525">
            <a:noFill/>
            <a:miter lim="800000"/>
            <a:headEnd/>
            <a:tailEnd/>
          </a:ln>
        </p:spPr>
        <p:txBody>
          <a:bodyPr wrap="square">
            <a:prstTxWarp prst="textNoShape">
              <a:avLst/>
            </a:prstTxWarp>
            <a:spAutoFit/>
          </a:bodyPr>
          <a:lstStyle/>
          <a:p>
            <a:pPr>
              <a:lnSpc>
                <a:spcPct val="105000"/>
              </a:lnSpc>
            </a:pPr>
            <a:r>
              <a:rPr lang="en-US" sz="1800" dirty="0"/>
              <a:t>The accelerating system will depend upon the </a:t>
            </a:r>
            <a:r>
              <a:rPr lang="en-US" sz="1800" dirty="0">
                <a:solidFill>
                  <a:srgbClr val="FF0000"/>
                </a:solidFill>
              </a:rPr>
              <a:t>evolution</a:t>
            </a:r>
            <a:r>
              <a:rPr lang="en-US" sz="1800" dirty="0"/>
              <a:t> of the </a:t>
            </a:r>
            <a:r>
              <a:rPr lang="en-US" sz="1800" dirty="0">
                <a:solidFill>
                  <a:srgbClr val="FF0000"/>
                </a:solidFill>
              </a:rPr>
              <a:t>particle velocity: </a:t>
            </a:r>
            <a:r>
              <a:rPr lang="en-US" sz="1800" dirty="0"/>
              <a:t>• </a:t>
            </a:r>
            <a:r>
              <a:rPr lang="en-US" sz="1800" dirty="0">
                <a:solidFill>
                  <a:srgbClr val="FF0000"/>
                </a:solidFill>
              </a:rPr>
              <a:t>electrons</a:t>
            </a:r>
            <a:r>
              <a:rPr lang="en-US" sz="1800" dirty="0"/>
              <a:t> reach a </a:t>
            </a:r>
            <a:r>
              <a:rPr lang="en-US" sz="1800" dirty="0">
                <a:solidFill>
                  <a:srgbClr val="FF0000"/>
                </a:solidFill>
              </a:rPr>
              <a:t>constant velocity </a:t>
            </a:r>
            <a:r>
              <a:rPr lang="en-US" sz="1800" dirty="0"/>
              <a:t>(~speed of light) at relatively low energy</a:t>
            </a:r>
          </a:p>
          <a:p>
            <a:pPr>
              <a:lnSpc>
                <a:spcPct val="105000"/>
              </a:lnSpc>
            </a:pPr>
            <a:r>
              <a:rPr lang="en-US" sz="1800" dirty="0"/>
              <a:t>• </a:t>
            </a:r>
            <a:r>
              <a:rPr lang="en-US" sz="1800" dirty="0">
                <a:solidFill>
                  <a:srgbClr val="FF0000"/>
                </a:solidFill>
              </a:rPr>
              <a:t>heavy particles </a:t>
            </a:r>
            <a:r>
              <a:rPr lang="en-US" sz="1800" dirty="0"/>
              <a:t>reach a constant velocity only at very high energy</a:t>
            </a:r>
          </a:p>
          <a:p>
            <a:pPr>
              <a:lnSpc>
                <a:spcPct val="105000"/>
              </a:lnSpc>
            </a:pPr>
            <a:r>
              <a:rPr lang="en-US" sz="1800" dirty="0"/>
              <a:t>      -&gt; need different types of resonators, optimized for different velocities</a:t>
            </a:r>
          </a:p>
          <a:p>
            <a:pPr>
              <a:lnSpc>
                <a:spcPct val="105000"/>
              </a:lnSpc>
            </a:pPr>
            <a:r>
              <a:rPr lang="en-US" sz="1800" dirty="0">
                <a:solidFill>
                  <a:srgbClr val="FF0000"/>
                </a:solidFill>
                <a:latin typeface="Comic Sans MS" pitchFamily="-110" charset="0"/>
              </a:rPr>
              <a:t>      </a:t>
            </a:r>
            <a:r>
              <a:rPr lang="en-US" sz="1800" dirty="0"/>
              <a:t>-&gt; the </a:t>
            </a:r>
            <a:r>
              <a:rPr lang="en-US" sz="1800" b="1" dirty="0">
                <a:solidFill>
                  <a:srgbClr val="FF0000"/>
                </a:solidFill>
              </a:rPr>
              <a:t>revolution frequency will vary</a:t>
            </a:r>
            <a:r>
              <a:rPr lang="en-US" sz="1800" dirty="0"/>
              <a:t>, so the </a:t>
            </a:r>
            <a:r>
              <a:rPr lang="en-US" sz="1800" dirty="0">
                <a:solidFill>
                  <a:srgbClr val="FF0000"/>
                </a:solidFill>
              </a:rPr>
              <a:t>RF frequency </a:t>
            </a:r>
            <a:r>
              <a:rPr lang="en-US" sz="1800" dirty="0"/>
              <a:t>will be </a:t>
            </a:r>
            <a:r>
              <a:rPr lang="en-US" sz="1800" dirty="0">
                <a:solidFill>
                  <a:srgbClr val="FF0000"/>
                </a:solidFill>
              </a:rPr>
              <a:t>changing</a:t>
            </a:r>
          </a:p>
          <a:p>
            <a:pPr>
              <a:lnSpc>
                <a:spcPct val="105000"/>
              </a:lnSpc>
            </a:pPr>
            <a:r>
              <a:rPr lang="en-US" sz="1800" dirty="0"/>
              <a:t>      -&gt; magnetic field needs to follow the momentum increase</a:t>
            </a:r>
            <a:r>
              <a:rPr lang="en-US" sz="1800" dirty="0">
                <a:solidFill>
                  <a:srgbClr val="FF0000"/>
                </a:solidFill>
              </a:rPr>
              <a:t> </a:t>
            </a:r>
            <a:endParaRPr lang="en-US" sz="1800" dirty="0">
              <a:solidFill>
                <a:srgbClr val="FF0000"/>
              </a:solidFill>
              <a:latin typeface="Comic Sans MS" pitchFamily="-110" charset="0"/>
            </a:endParaRPr>
          </a:p>
        </p:txBody>
      </p:sp>
      <p:pic>
        <p:nvPicPr>
          <p:cNvPr id="2" name="Picture 1" descr="Screen Shot 2013-10-24 at 16.53.34 .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7336" y="2780928"/>
            <a:ext cx="5976664" cy="3528392"/>
          </a:xfrm>
          <a:prstGeom prst="rect">
            <a:avLst/>
          </a:prstGeom>
        </p:spPr>
      </p:pic>
      <p:sp>
        <p:nvSpPr>
          <p:cNvPr id="15" name="Rectangle 2"/>
          <p:cNvSpPr txBox="1">
            <a:spLocks noChangeArrowheads="1"/>
          </p:cNvSpPr>
          <p:nvPr/>
        </p:nvSpPr>
        <p:spPr>
          <a:xfrm>
            <a:off x="1066800" y="18864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Particle types and acceleration </a:t>
            </a:r>
            <a:endParaRPr lang="fr-FR" dirty="0"/>
          </a:p>
        </p:txBody>
      </p:sp>
      <p:sp>
        <p:nvSpPr>
          <p:cNvPr id="29" name="Rectangle 28"/>
          <p:cNvSpPr>
            <a:spLocks noChangeArrowheads="1"/>
          </p:cNvSpPr>
          <p:nvPr/>
        </p:nvSpPr>
        <p:spPr bwMode="auto">
          <a:xfrm>
            <a:off x="323528" y="2636912"/>
            <a:ext cx="2699792" cy="1200329"/>
          </a:xfrm>
          <a:prstGeom prst="rect">
            <a:avLst/>
          </a:prstGeom>
          <a:noFill/>
          <a:ln w="9525">
            <a:noFill/>
            <a:miter lim="800000"/>
            <a:headEnd/>
            <a:tailEnd/>
          </a:ln>
        </p:spPr>
        <p:txBody>
          <a:bodyPr wrap="square">
            <a:prstTxWarp prst="textNoShape">
              <a:avLst/>
            </a:prstTxWarp>
            <a:spAutoFit/>
          </a:bodyPr>
          <a:lstStyle/>
          <a:p>
            <a:r>
              <a:rPr lang="en-US" sz="1800" b="1" dirty="0">
                <a:latin typeface="Comic Sans MS" pitchFamily="-110" charset="0"/>
              </a:rPr>
              <a:t>Particle rest mass m</a:t>
            </a:r>
            <a:r>
              <a:rPr lang="en-US" sz="1800" b="1" baseline="-25000" dirty="0">
                <a:latin typeface="Comic Sans MS" pitchFamily="-110" charset="0"/>
              </a:rPr>
              <a:t>0</a:t>
            </a:r>
            <a:r>
              <a:rPr lang="en-US" sz="1800" b="1" dirty="0">
                <a:latin typeface="Comic Sans MS" pitchFamily="-110" charset="0"/>
              </a:rPr>
              <a:t>:</a:t>
            </a:r>
            <a:endParaRPr lang="en-US" sz="1800" dirty="0">
              <a:solidFill>
                <a:srgbClr val="FF0000"/>
              </a:solidFill>
              <a:latin typeface="Comic Sans MS" pitchFamily="-110" charset="0"/>
            </a:endParaRPr>
          </a:p>
          <a:p>
            <a:r>
              <a:rPr lang="en-US" sz="1800" dirty="0">
                <a:solidFill>
                  <a:srgbClr val="FF0000"/>
                </a:solidFill>
                <a:latin typeface="Comic Sans MS" pitchFamily="-110" charset="0"/>
              </a:rPr>
              <a:t>electron</a:t>
            </a:r>
            <a:r>
              <a:rPr lang="en-US" sz="1800" dirty="0">
                <a:latin typeface="Comic Sans MS" pitchFamily="-110" charset="0"/>
              </a:rPr>
              <a:t>    0.511	MeV</a:t>
            </a:r>
          </a:p>
          <a:p>
            <a:r>
              <a:rPr lang="en-US" sz="1800" dirty="0">
                <a:solidFill>
                  <a:srgbClr val="0000FF"/>
                </a:solidFill>
                <a:latin typeface="Comic Sans MS" pitchFamily="-110" charset="0"/>
              </a:rPr>
              <a:t>proton</a:t>
            </a:r>
            <a:r>
              <a:rPr lang="en-US" sz="1800" dirty="0">
                <a:latin typeface="Comic Sans MS" pitchFamily="-110" charset="0"/>
              </a:rPr>
              <a:t>        938	MeV</a:t>
            </a:r>
          </a:p>
          <a:p>
            <a:r>
              <a:rPr lang="en-US" sz="1800" baseline="30000" dirty="0">
                <a:solidFill>
                  <a:srgbClr val="008000"/>
                </a:solidFill>
                <a:latin typeface="Comic Sans MS" pitchFamily="-110" charset="0"/>
              </a:rPr>
              <a:t>239</a:t>
            </a:r>
            <a:r>
              <a:rPr lang="en-US" sz="1800" dirty="0">
                <a:solidFill>
                  <a:srgbClr val="008000"/>
                </a:solidFill>
                <a:latin typeface="Comic Sans MS" pitchFamily="-110" charset="0"/>
              </a:rPr>
              <a:t>U</a:t>
            </a:r>
            <a:r>
              <a:rPr lang="en-US" sz="1800" dirty="0">
                <a:latin typeface="Comic Sans MS" pitchFamily="-110" charset="0"/>
              </a:rPr>
              <a:t>    ~220000	MeV</a:t>
            </a:r>
          </a:p>
        </p:txBody>
      </p:sp>
      <p:graphicFrame>
        <p:nvGraphicFramePr>
          <p:cNvPr id="6" name="Object 2"/>
          <p:cNvGraphicFramePr>
            <a:graphicFrameLocks noChangeAspect="1"/>
          </p:cNvGraphicFramePr>
          <p:nvPr/>
        </p:nvGraphicFramePr>
        <p:xfrm>
          <a:off x="5672162" y="4527079"/>
          <a:ext cx="1708150" cy="846137"/>
        </p:xfrm>
        <a:graphic>
          <a:graphicData uri="http://schemas.openxmlformats.org/presentationml/2006/ole">
            <mc:AlternateContent xmlns:mc="http://schemas.openxmlformats.org/markup-compatibility/2006">
              <mc:Choice xmlns:v="urn:schemas-microsoft-com:vml" Requires="v">
                <p:oleObj name="Equation" r:id="rId3" imgW="1028520" imgH="469800" progId="Equation.3">
                  <p:embed/>
                </p:oleObj>
              </mc:Choice>
              <mc:Fallback>
                <p:oleObj name="Equation" r:id="rId3" imgW="1028520" imgH="469800" progId="Equation.3">
                  <p:embed/>
                  <p:pic>
                    <p:nvPicPr>
                      <p:cNvPr id="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2162" y="4527079"/>
                        <a:ext cx="1708150" cy="846137"/>
                      </a:xfrm>
                      <a:prstGeom prst="rect">
                        <a:avLst/>
                      </a:prstGeom>
                      <a:noFill/>
                    </p:spPr>
                  </p:pic>
                </p:oleObj>
              </mc:Fallback>
            </mc:AlternateContent>
          </a:graphicData>
        </a:graphic>
      </p:graphicFrame>
      <p:sp>
        <p:nvSpPr>
          <p:cNvPr id="3" name="Rectangle 2"/>
          <p:cNvSpPr/>
          <p:nvPr/>
        </p:nvSpPr>
        <p:spPr>
          <a:xfrm>
            <a:off x="251520" y="4313907"/>
            <a:ext cx="1827769" cy="646331"/>
          </a:xfrm>
          <a:prstGeom prst="rect">
            <a:avLst/>
          </a:prstGeom>
        </p:spPr>
        <p:txBody>
          <a:bodyPr wrap="none">
            <a:spAutoFit/>
          </a:bodyPr>
          <a:lstStyle/>
          <a:p>
            <a:r>
              <a:rPr lang="en-US" sz="1800" b="1" dirty="0">
                <a:latin typeface="Comic Sans MS" pitchFamily="-110" charset="0"/>
              </a:rPr>
              <a:t>Relativistic</a:t>
            </a:r>
            <a:br>
              <a:rPr lang="en-US" sz="1800" b="1" dirty="0">
                <a:latin typeface="Comic Sans MS" pitchFamily="-110" charset="0"/>
              </a:rPr>
            </a:br>
            <a:r>
              <a:rPr lang="en-US" sz="1800" b="1" dirty="0">
                <a:latin typeface="Comic Sans MS" pitchFamily="-110" charset="0"/>
              </a:rPr>
              <a:t>gamma factor:</a:t>
            </a:r>
            <a:endParaRPr lang="en-US" sz="1800" dirty="0"/>
          </a:p>
        </p:txBody>
      </p:sp>
      <p:graphicFrame>
        <p:nvGraphicFramePr>
          <p:cNvPr id="11" name="Object 2"/>
          <p:cNvGraphicFramePr>
            <a:graphicFrameLocks noChangeAspect="1"/>
          </p:cNvGraphicFramePr>
          <p:nvPr/>
        </p:nvGraphicFramePr>
        <p:xfrm>
          <a:off x="323528" y="4916479"/>
          <a:ext cx="2677388" cy="816777"/>
        </p:xfrm>
        <a:graphic>
          <a:graphicData uri="http://schemas.openxmlformats.org/presentationml/2006/ole">
            <mc:AlternateContent xmlns:mc="http://schemas.openxmlformats.org/markup-compatibility/2006">
              <mc:Choice xmlns:v="urn:schemas-microsoft-com:vml" Requires="v">
                <p:oleObj name="Equation" r:id="rId5" imgW="1498600" imgH="457200" progId="Equation.DSMT4">
                  <p:embed/>
                </p:oleObj>
              </mc:Choice>
              <mc:Fallback>
                <p:oleObj name="Equation" r:id="rId5" imgW="1498600" imgH="457200" progId="Equation.DSMT4">
                  <p:embed/>
                  <p:pic>
                    <p:nvPicPr>
                      <p:cNvPr id="11"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916479"/>
                        <a:ext cx="2677388" cy="81677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539173" y="5839544"/>
          <a:ext cx="3384755" cy="685800"/>
        </p:xfrm>
        <a:graphic>
          <a:graphicData uri="http://schemas.openxmlformats.org/presentationml/2006/ole">
            <mc:AlternateContent xmlns:mc="http://schemas.openxmlformats.org/markup-compatibility/2006">
              <mc:Choice xmlns:v="urn:schemas-microsoft-com:vml" Requires="v">
                <p:oleObj name="Equation" r:id="rId7" imgW="1943100" imgH="393700" progId="Equation.DSMT4">
                  <p:embed/>
                </p:oleObj>
              </mc:Choice>
              <mc:Fallback>
                <p:oleObj name="Equation" r:id="rId7" imgW="1943100" imgH="393700" progId="Equation.DSMT4">
                  <p:embed/>
                  <p:pic>
                    <p:nvPicPr>
                      <p:cNvPr id="12"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173" y="5839544"/>
                        <a:ext cx="3384755" cy="685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3" name="Rectangle 5"/>
          <p:cNvSpPr>
            <a:spLocks noChangeArrowheads="1"/>
          </p:cNvSpPr>
          <p:nvPr/>
        </p:nvSpPr>
        <p:spPr bwMode="auto">
          <a:xfrm>
            <a:off x="251520" y="5651956"/>
            <a:ext cx="1414170" cy="369332"/>
          </a:xfrm>
          <a:prstGeom prst="rect">
            <a:avLst/>
          </a:prstGeom>
          <a:noFill/>
          <a:ln w="9525">
            <a:noFill/>
            <a:miter lim="800000"/>
            <a:headEnd/>
            <a:tailEnd/>
          </a:ln>
        </p:spPr>
        <p:txBody>
          <a:bodyPr wrap="none">
            <a:prstTxWarp prst="textNoShape">
              <a:avLst/>
            </a:prstTxWarp>
            <a:spAutoFit/>
          </a:bodyPr>
          <a:lstStyle/>
          <a:p>
            <a:r>
              <a:rPr lang="en-US" sz="1800" noProof="1">
                <a:solidFill>
                  <a:srgbClr val="0000FF"/>
                </a:solidFill>
                <a:latin typeface="Comic Sans MS" pitchFamily="-110" charset="0"/>
              </a:rPr>
              <a:t>Momentum:</a:t>
            </a:r>
            <a:endParaRPr sz="1800" noProof="1">
              <a:solidFill>
                <a:srgbClr val="0000FF"/>
              </a:solidFill>
              <a:latin typeface="Comic Sans MS" pitchFamily="-110" charset="0"/>
            </a:endParaRPr>
          </a:p>
        </p:txBody>
      </p:sp>
      <p:graphicFrame>
        <p:nvGraphicFramePr>
          <p:cNvPr id="14" name="Object 13"/>
          <p:cNvGraphicFramePr>
            <a:graphicFrameLocks noChangeAspect="1"/>
          </p:cNvGraphicFramePr>
          <p:nvPr/>
        </p:nvGraphicFramePr>
        <p:xfrm>
          <a:off x="1837653" y="3914049"/>
          <a:ext cx="1127125" cy="419100"/>
        </p:xfrm>
        <a:graphic>
          <a:graphicData uri="http://schemas.openxmlformats.org/presentationml/2006/ole">
            <mc:AlternateContent xmlns:mc="http://schemas.openxmlformats.org/markup-compatibility/2006">
              <mc:Choice xmlns:v="urn:schemas-microsoft-com:vml" Requires="v">
                <p:oleObj name="Equation" r:id="rId9" imgW="647700" imgH="241300" progId="Equation.3">
                  <p:embed/>
                </p:oleObj>
              </mc:Choice>
              <mc:Fallback>
                <p:oleObj name="Equation" r:id="rId9" imgW="647700" imgH="241300" progId="Equation.3">
                  <p:embed/>
                  <p:pic>
                    <p:nvPicPr>
                      <p:cNvPr id="14" name="Object 13"/>
                      <p:cNvPicPr>
                        <a:picLocks noChangeAspect="1" noChangeArrowheads="1"/>
                      </p:cNvPicPr>
                      <p:nvPr/>
                    </p:nvPicPr>
                    <p:blipFill>
                      <a:blip r:embed="rId10"/>
                      <a:srcRect/>
                      <a:stretch>
                        <a:fillRect/>
                      </a:stretch>
                    </p:blipFill>
                    <p:spPr bwMode="auto">
                      <a:xfrm>
                        <a:off x="1837653" y="3914049"/>
                        <a:ext cx="1127125" cy="4191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6" name="Rectangle 5"/>
          <p:cNvSpPr>
            <a:spLocks noChangeArrowheads="1"/>
          </p:cNvSpPr>
          <p:nvPr/>
        </p:nvSpPr>
        <p:spPr bwMode="auto">
          <a:xfrm>
            <a:off x="248052" y="3938933"/>
            <a:ext cx="1635384" cy="369332"/>
          </a:xfrm>
          <a:prstGeom prst="rect">
            <a:avLst/>
          </a:prstGeom>
          <a:noFill/>
          <a:ln w="9525">
            <a:noFill/>
            <a:miter lim="800000"/>
            <a:headEnd/>
            <a:tailEnd/>
          </a:ln>
        </p:spPr>
        <p:txBody>
          <a:bodyPr wrap="none">
            <a:prstTxWarp prst="textNoShape">
              <a:avLst/>
            </a:prstTxWarp>
            <a:spAutoFit/>
          </a:bodyPr>
          <a:lstStyle/>
          <a:p>
            <a:r>
              <a:rPr lang="en-US" sz="1800" noProof="1">
                <a:solidFill>
                  <a:srgbClr val="0000FF"/>
                </a:solidFill>
                <a:latin typeface="Comic Sans MS" pitchFamily="-110" charset="0"/>
              </a:rPr>
              <a:t>Total Energy:</a:t>
            </a:r>
            <a:endParaRPr sz="1800" noProof="1">
              <a:solidFill>
                <a:srgbClr val="0000FF"/>
              </a:solidFill>
              <a:latin typeface="Comic Sans MS" pitchFamily="-110" charset="0"/>
            </a:endParaRPr>
          </a:p>
        </p:txBody>
      </p:sp>
    </p:spTree>
    <p:extLst>
      <p:ext uri="{BB962C8B-B14F-4D97-AF65-F5344CB8AC3E}">
        <p14:creationId xmlns:p14="http://schemas.microsoft.com/office/powerpoint/2010/main" val="25049974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4" name="Rectangle 3"/>
          <p:cNvSpPr>
            <a:spLocks noChangeArrowheads="1"/>
          </p:cNvSpPr>
          <p:nvPr/>
        </p:nvSpPr>
        <p:spPr bwMode="auto">
          <a:xfrm>
            <a:off x="251520" y="2420888"/>
            <a:ext cx="3381319" cy="707886"/>
          </a:xfrm>
          <a:prstGeom prst="rect">
            <a:avLst/>
          </a:prstGeom>
          <a:noFill/>
          <a:ln w="9525">
            <a:noFill/>
            <a:miter lim="800000"/>
            <a:headEnd/>
            <a:tailEnd/>
          </a:ln>
        </p:spPr>
        <p:txBody>
          <a:bodyPr wrap="square">
            <a:prstTxWarp prst="textNoShape">
              <a:avLst/>
            </a:prstTxWarp>
            <a:spAutoFit/>
          </a:bodyPr>
          <a:lstStyle/>
          <a:p>
            <a:pPr>
              <a:tabLst>
                <a:tab pos="6953250" algn="l"/>
              </a:tabLst>
            </a:pPr>
            <a:r>
              <a:rPr lang="en-US" sz="1800" dirty="0">
                <a:solidFill>
                  <a:srgbClr val="FF0000"/>
                </a:solidFill>
                <a:latin typeface="Comic Sans MS" pitchFamily="-110" charset="0"/>
              </a:rPr>
              <a:t>Stability</a:t>
            </a:r>
            <a:r>
              <a:rPr lang="en-US" sz="1800" dirty="0">
                <a:latin typeface="Comic Sans MS" pitchFamily="-110" charset="0"/>
              </a:rPr>
              <a:t> is obtained when </a:t>
            </a:r>
            <a:r>
              <a:rPr lang="en-GB" sz="2000" dirty="0">
                <a:sym typeface="Symbol" charset="2"/>
              </a:rPr>
              <a:t></a:t>
            </a:r>
            <a:r>
              <a:rPr lang="en-GB" sz="1800" baseline="-25000" dirty="0">
                <a:sym typeface="Symbol" charset="2"/>
              </a:rPr>
              <a:t>s</a:t>
            </a:r>
            <a:r>
              <a:rPr lang="en-US" sz="1800" dirty="0">
                <a:latin typeface="Comic Sans MS" pitchFamily="-110" charset="0"/>
              </a:rPr>
              <a:t> is real and so </a:t>
            </a:r>
            <a:r>
              <a:rPr lang="en-GB" sz="2000" dirty="0">
                <a:sym typeface="Symbol" charset="2"/>
              </a:rPr>
              <a:t></a:t>
            </a:r>
            <a:r>
              <a:rPr lang="en-GB" sz="1800" baseline="-25000" dirty="0">
                <a:sym typeface="Symbol" charset="2"/>
              </a:rPr>
              <a:t>s</a:t>
            </a:r>
            <a:r>
              <a:rPr lang="en-GB" sz="1800" baseline="30000" dirty="0">
                <a:sym typeface="Symbol" charset="2"/>
              </a:rPr>
              <a:t>2</a:t>
            </a:r>
            <a:r>
              <a:rPr lang="en-US" sz="1800" dirty="0">
                <a:latin typeface="Comic Sans MS" pitchFamily="-110" charset="0"/>
              </a:rPr>
              <a:t> positive: </a:t>
            </a:r>
            <a:endParaRPr sz="1800" noProof="1">
              <a:latin typeface="Comic Sans MS" pitchFamily="-110" charset="0"/>
            </a:endParaRPr>
          </a:p>
        </p:txBody>
      </p:sp>
      <p:sp>
        <p:nvSpPr>
          <p:cNvPr id="46" name="Rectangle 2"/>
          <p:cNvSpPr txBox="1">
            <a:spLocks noChangeArrowheads="1"/>
          </p:cNvSpPr>
          <p:nvPr/>
        </p:nvSpPr>
        <p:spPr bwMode="auto">
          <a:xfrm>
            <a:off x="838200" y="3048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p>
            <a:pPr lvl="0" algn="ctr"/>
            <a:r>
              <a:rPr lang="en-US" b="1" kern="0" dirty="0">
                <a:solidFill>
                  <a:schemeClr val="accent2"/>
                </a:solidFill>
                <a:latin typeface="+mj-lt"/>
                <a:ea typeface="ＭＳ Ｐゴシック" charset="-128"/>
                <a:cs typeface="ＭＳ Ｐゴシック" charset="-128"/>
              </a:rPr>
              <a:t>Stability condition for </a:t>
            </a:r>
            <a:r>
              <a:rPr lang="en-US" b="1" kern="0" dirty="0" err="1">
                <a:solidFill>
                  <a:schemeClr val="accent2"/>
                </a:solidFill>
                <a:latin typeface="Lucida Grande"/>
                <a:ea typeface="Lucida Grande"/>
                <a:cs typeface="Lucida Grande"/>
              </a:rPr>
              <a:t>ϕ</a:t>
            </a:r>
            <a:r>
              <a:rPr lang="en-US" b="1" kern="0" baseline="-25000" dirty="0" err="1">
                <a:solidFill>
                  <a:schemeClr val="accent2"/>
                </a:solidFill>
                <a:latin typeface="+mj-lt"/>
                <a:ea typeface="ＭＳ Ｐゴシック" charset="-128"/>
                <a:cs typeface="ＭＳ Ｐゴシック" charset="-128"/>
              </a:rPr>
              <a:t>s</a:t>
            </a:r>
            <a:endParaRPr lang="en-US" b="1" kern="0" baseline="-25000" dirty="0">
              <a:solidFill>
                <a:schemeClr val="accent2"/>
              </a:solidFill>
              <a:latin typeface="+mj-lt"/>
              <a:ea typeface="ＭＳ Ｐゴシック" charset="-128"/>
              <a:cs typeface="ＭＳ Ｐゴシック" charset="-128"/>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5F99C1E-5DAE-3E4A-A414-C977E6FB3E2B}"/>
                  </a:ext>
                </a:extLst>
              </p:cNvPr>
              <p:cNvSpPr txBox="1"/>
              <p:nvPr/>
            </p:nvSpPr>
            <p:spPr>
              <a:xfrm>
                <a:off x="4283968" y="1108491"/>
                <a:ext cx="3328604" cy="8143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up>
                          <m:r>
                            <a:rPr lang="en-US" b="0" i="1" smtClean="0">
                              <a:latin typeface="Cambria Math" panose="02040503050406030204" pitchFamily="18" charset="0"/>
                            </a:rPr>
                            <m:t>2</m:t>
                          </m:r>
                        </m:sup>
                      </m:sSubSup>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𝑞</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𝑅𝐹</m:t>
                              </m:r>
                            </m:sub>
                          </m:sSub>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h</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𝛽</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𝐸</m:t>
                          </m:r>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oMath>
                  </m:oMathPara>
                </a14:m>
                <a:endParaRPr lang="en-US" dirty="0"/>
              </a:p>
            </p:txBody>
          </p:sp>
        </mc:Choice>
        <mc:Fallback xmlns="">
          <p:sp>
            <p:nvSpPr>
              <p:cNvPr id="9" name="TextBox 8">
                <a:extLst>
                  <a:ext uri="{FF2B5EF4-FFF2-40B4-BE49-F238E27FC236}">
                    <a16:creationId xmlns:a16="http://schemas.microsoft.com/office/drawing/2014/main" id="{F5F99C1E-5DAE-3E4A-A414-C977E6FB3E2B}"/>
                  </a:ext>
                </a:extLst>
              </p:cNvPr>
              <p:cNvSpPr txBox="1">
                <a:spLocks noRot="1" noChangeAspect="1" noMove="1" noResize="1" noEditPoints="1" noAdjustHandles="1" noChangeArrowheads="1" noChangeShapeType="1" noTextEdit="1"/>
              </p:cNvSpPr>
              <p:nvPr/>
            </p:nvSpPr>
            <p:spPr>
              <a:xfrm>
                <a:off x="4283968" y="1108491"/>
                <a:ext cx="3328604" cy="814325"/>
              </a:xfrm>
              <a:prstGeom prst="rect">
                <a:avLst/>
              </a:prstGeom>
              <a:blipFill>
                <a:blip r:embed="rId3"/>
                <a:stretch>
                  <a:fillRect l="-1141" t="-10769"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6455EF0A-0180-6D49-B080-E2020D9E0908}"/>
                  </a:ext>
                </a:extLst>
              </p:cNvPr>
              <p:cNvSpPr txBox="1"/>
              <p:nvPr/>
            </p:nvSpPr>
            <p:spPr>
              <a:xfrm>
                <a:off x="395536" y="1113072"/>
                <a:ext cx="3347519" cy="814518"/>
              </a:xfrm>
              <a:prstGeom prst="rect">
                <a:avLst/>
              </a:prstGeom>
              <a:noFill/>
              <a:ln>
                <a:solidFill>
                  <a:srgbClr val="0070C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𝑞</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𝑉</m:t>
                                  </m:r>
                                </m:e>
                              </m:acc>
                            </m:e>
                            <m:sub>
                              <m:r>
                                <a:rPr lang="en-US" b="0" i="1" smtClean="0">
                                  <a:latin typeface="Cambria Math" panose="02040503050406030204" pitchFamily="18" charset="0"/>
                                </a:rPr>
                                <m:t>𝑅𝐹</m:t>
                              </m:r>
                            </m:sub>
                          </m:sSub>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h</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𝑅</m:t>
                          </m:r>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0</m:t>
                              </m:r>
                            </m:sub>
                          </m:sSub>
                        </m:den>
                      </m:f>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rPr>
                                <m:t>𝑠</m:t>
                              </m:r>
                            </m:sub>
                          </m:sSub>
                        </m:e>
                      </m:func>
                    </m:oMath>
                  </m:oMathPara>
                </a14:m>
                <a:endParaRPr lang="en-US" dirty="0"/>
              </a:p>
            </p:txBody>
          </p:sp>
        </mc:Choice>
        <mc:Fallback xmlns="">
          <p:sp>
            <p:nvSpPr>
              <p:cNvPr id="51" name="TextBox 50">
                <a:extLst>
                  <a:ext uri="{FF2B5EF4-FFF2-40B4-BE49-F238E27FC236}">
                    <a16:creationId xmlns:a16="http://schemas.microsoft.com/office/drawing/2014/main" id="{6455EF0A-0180-6D49-B080-E2020D9E0908}"/>
                  </a:ext>
                </a:extLst>
              </p:cNvPr>
              <p:cNvSpPr txBox="1">
                <a:spLocks noRot="1" noChangeAspect="1" noMove="1" noResize="1" noEditPoints="1" noAdjustHandles="1" noChangeArrowheads="1" noChangeShapeType="1" noTextEdit="1"/>
              </p:cNvSpPr>
              <p:nvPr/>
            </p:nvSpPr>
            <p:spPr>
              <a:xfrm>
                <a:off x="395536" y="1113072"/>
                <a:ext cx="3347519" cy="814518"/>
              </a:xfrm>
              <a:prstGeom prst="rect">
                <a:avLst/>
              </a:prstGeom>
              <a:blipFill>
                <a:blip r:embed="rId4"/>
                <a:stretch>
                  <a:fillRect t="-10606" b="-9091"/>
                </a:stretch>
              </a:blipFill>
              <a:ln>
                <a:solidFill>
                  <a:srgbClr val="0070C0"/>
                </a:solidFill>
              </a:ln>
            </p:spPr>
            <p:txBody>
              <a:bodyPr/>
              <a:lstStyle/>
              <a:p>
                <a:r>
                  <a:rPr lang="en-US">
                    <a:noFill/>
                  </a:rPr>
                  <a:t> </a:t>
                </a:r>
              </a:p>
            </p:txBody>
          </p:sp>
        </mc:Fallback>
      </mc:AlternateContent>
      <p:grpSp>
        <p:nvGrpSpPr>
          <p:cNvPr id="12" name="Group 11">
            <a:extLst>
              <a:ext uri="{FF2B5EF4-FFF2-40B4-BE49-F238E27FC236}">
                <a16:creationId xmlns:a16="http://schemas.microsoft.com/office/drawing/2014/main" id="{F90CF230-2D45-A542-A809-827B3370FD66}"/>
              </a:ext>
            </a:extLst>
          </p:cNvPr>
          <p:cNvGrpSpPr/>
          <p:nvPr/>
        </p:nvGrpSpPr>
        <p:grpSpPr>
          <a:xfrm>
            <a:off x="7703825" y="1146230"/>
            <a:ext cx="1404679" cy="740135"/>
            <a:chOff x="4211960" y="1146230"/>
            <a:chExt cx="1404679" cy="740135"/>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950B7CC-12B7-3A41-96FC-4E309F53BD93}"/>
                    </a:ext>
                  </a:extLst>
                </p:cNvPr>
                <p:cNvSpPr txBox="1"/>
                <p:nvPr/>
              </p:nvSpPr>
              <p:spPr>
                <a:xfrm>
                  <a:off x="4211960" y="1268760"/>
                  <a:ext cx="1404679" cy="61760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𝑅𝑝</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𝐸</m:t>
                            </m:r>
                          </m:num>
                          <m:den>
                            <m:r>
                              <a:rPr lang="en-US" sz="2000" b="0" i="1" smtClean="0">
                                <a:latin typeface="Cambria Math" panose="02040503050406030204" pitchFamily="18" charset="0"/>
                                <a:ea typeface="Cambria Math" panose="02040503050406030204" pitchFamily="18" charset="0"/>
                              </a:rPr>
                              <m:t>𝜔</m:t>
                            </m:r>
                          </m:den>
                        </m:f>
                      </m:oMath>
                    </m:oMathPara>
                  </a14:m>
                  <a:endParaRPr lang="en-US" sz="2000" dirty="0"/>
                </a:p>
              </p:txBody>
            </p:sp>
          </mc:Choice>
          <mc:Fallback xmlns="">
            <p:sp>
              <p:nvSpPr>
                <p:cNvPr id="8" name="TextBox 7">
                  <a:extLst>
                    <a:ext uri="{FF2B5EF4-FFF2-40B4-BE49-F238E27FC236}">
                      <a16:creationId xmlns:a16="http://schemas.microsoft.com/office/drawing/2014/main" id="{5950B7CC-12B7-3A41-96FC-4E309F53BD93}"/>
                    </a:ext>
                  </a:extLst>
                </p:cNvPr>
                <p:cNvSpPr txBox="1">
                  <a:spLocks noRot="1" noChangeAspect="1" noMove="1" noResize="1" noEditPoints="1" noAdjustHandles="1" noChangeArrowheads="1" noChangeShapeType="1" noTextEdit="1"/>
                </p:cNvSpPr>
                <p:nvPr/>
              </p:nvSpPr>
              <p:spPr>
                <a:xfrm>
                  <a:off x="4211960" y="1268760"/>
                  <a:ext cx="1404679" cy="617605"/>
                </a:xfrm>
                <a:prstGeom prst="rect">
                  <a:avLst/>
                </a:prstGeom>
                <a:blipFill>
                  <a:blip r:embed="rId20"/>
                  <a:stretch>
                    <a:fillRect b="-8000"/>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90E91999-DF70-A84D-9615-DE7DC3D6F7E1}"/>
                </a:ext>
              </a:extLst>
            </p:cNvPr>
            <p:cNvSpPr txBox="1"/>
            <p:nvPr/>
          </p:nvSpPr>
          <p:spPr>
            <a:xfrm>
              <a:off x="4283968" y="1146230"/>
              <a:ext cx="598241" cy="338554"/>
            </a:xfrm>
            <a:prstGeom prst="rect">
              <a:avLst/>
            </a:prstGeom>
            <a:noFill/>
          </p:spPr>
          <p:txBody>
            <a:bodyPr wrap="none" rtlCol="0">
              <a:spAutoFit/>
            </a:bodyPr>
            <a:lstStyle/>
            <a:p>
              <a:r>
                <a:rPr lang="en-US" sz="1600" dirty="0"/>
                <a:t>with</a:t>
              </a:r>
            </a:p>
          </p:txBody>
        </p:sp>
      </p:gr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C5C4AE3-567C-6646-8599-855D664F3199}"/>
                  </a:ext>
                </a:extLst>
              </p:cNvPr>
              <p:cNvSpPr txBox="1"/>
              <p:nvPr/>
            </p:nvSpPr>
            <p:spPr>
              <a:xfrm>
                <a:off x="3707904" y="1340768"/>
                <a:ext cx="41036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11" name="TextBox 10">
                <a:extLst>
                  <a:ext uri="{FF2B5EF4-FFF2-40B4-BE49-F238E27FC236}">
                    <a16:creationId xmlns:a16="http://schemas.microsoft.com/office/drawing/2014/main" id="{3C5C4AE3-567C-6646-8599-855D664F3199}"/>
                  </a:ext>
                </a:extLst>
              </p:cNvPr>
              <p:cNvSpPr txBox="1">
                <a:spLocks noRot="1" noChangeAspect="1" noMove="1" noResize="1" noEditPoints="1" noAdjustHandles="1" noChangeArrowheads="1" noChangeShapeType="1" noTextEdit="1"/>
              </p:cNvSpPr>
              <p:nvPr/>
            </p:nvSpPr>
            <p:spPr>
              <a:xfrm>
                <a:off x="3707904" y="1340768"/>
                <a:ext cx="410369" cy="369332"/>
              </a:xfrm>
              <a:prstGeom prst="rect">
                <a:avLst/>
              </a:prstGeom>
              <a:blipFill>
                <a:blip r:embed="rId21"/>
                <a:stretch>
                  <a:fillRect l="-9091" r="-90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91FF32D6-C6CA-6543-9F03-48CFFF7B4A61}"/>
                  </a:ext>
                </a:extLst>
              </p:cNvPr>
              <p:cNvSpPr txBox="1"/>
              <p:nvPr/>
            </p:nvSpPr>
            <p:spPr>
              <a:xfrm>
                <a:off x="755576" y="3419708"/>
                <a:ext cx="101406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m:rPr>
                              <m:sty m:val="p"/>
                            </m:rPr>
                            <a:rPr lang="el-GR" i="1" smtClean="0">
                              <a:latin typeface="Cambria Math" panose="02040503050406030204" pitchFamily="18" charset="0"/>
                              <a:ea typeface="Cambria Math" panose="02040503050406030204" pitchFamily="18" charset="0"/>
                            </a:rPr>
                            <m:t>Ω</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r>
                        <a:rPr lang="en-US" b="0" i="1" smtClean="0">
                          <a:latin typeface="Cambria Math" panose="02040503050406030204" pitchFamily="18" charset="0"/>
                        </a:rPr>
                        <m:t>&gt;0</m:t>
                      </m:r>
                    </m:oMath>
                  </m:oMathPara>
                </a14:m>
                <a:endParaRPr lang="en-US" dirty="0"/>
              </a:p>
            </p:txBody>
          </p:sp>
        </mc:Choice>
        <mc:Fallback xmlns="">
          <p:sp>
            <p:nvSpPr>
              <p:cNvPr id="53" name="TextBox 52">
                <a:extLst>
                  <a:ext uri="{FF2B5EF4-FFF2-40B4-BE49-F238E27FC236}">
                    <a16:creationId xmlns:a16="http://schemas.microsoft.com/office/drawing/2014/main" id="{91FF32D6-C6CA-6543-9F03-48CFFF7B4A61}"/>
                  </a:ext>
                </a:extLst>
              </p:cNvPr>
              <p:cNvSpPr txBox="1">
                <a:spLocks noRot="1" noChangeAspect="1" noMove="1" noResize="1" noEditPoints="1" noAdjustHandles="1" noChangeArrowheads="1" noChangeShapeType="1" noTextEdit="1"/>
              </p:cNvSpPr>
              <p:nvPr/>
            </p:nvSpPr>
            <p:spPr>
              <a:xfrm>
                <a:off x="755576" y="3419708"/>
                <a:ext cx="1014060" cy="369332"/>
              </a:xfrm>
              <a:prstGeom prst="rect">
                <a:avLst/>
              </a:prstGeom>
              <a:blipFill>
                <a:blip r:embed="rId22"/>
                <a:stretch>
                  <a:fillRect l="-3704" r="-4938"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D78DD49A-71D7-5C4D-AAB1-D9B790460346}"/>
                  </a:ext>
                </a:extLst>
              </p:cNvPr>
              <p:cNvSpPr txBox="1"/>
              <p:nvPr/>
            </p:nvSpPr>
            <p:spPr>
              <a:xfrm rot="5400000">
                <a:off x="1057421" y="4049742"/>
                <a:ext cx="41036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55" name="TextBox 54">
                <a:extLst>
                  <a:ext uri="{FF2B5EF4-FFF2-40B4-BE49-F238E27FC236}">
                    <a16:creationId xmlns:a16="http://schemas.microsoft.com/office/drawing/2014/main" id="{D78DD49A-71D7-5C4D-AAB1-D9B790460346}"/>
                  </a:ext>
                </a:extLst>
              </p:cNvPr>
              <p:cNvSpPr txBox="1">
                <a:spLocks noRot="1" noChangeAspect="1" noMove="1" noResize="1" noEditPoints="1" noAdjustHandles="1" noChangeArrowheads="1" noChangeShapeType="1" noTextEdit="1"/>
              </p:cNvSpPr>
              <p:nvPr/>
            </p:nvSpPr>
            <p:spPr>
              <a:xfrm rot="5400000">
                <a:off x="1057421" y="4049742"/>
                <a:ext cx="410369" cy="369332"/>
              </a:xfrm>
              <a:prstGeom prst="rect">
                <a:avLst/>
              </a:prstGeom>
              <a:blipFill>
                <a:blip r:embed="rId23"/>
                <a:stretch>
                  <a:fillRect t="-5882" b="-5882"/>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E7A167A0-F516-6546-AA30-A42D6FCCF46E}"/>
              </a:ext>
            </a:extLst>
          </p:cNvPr>
          <p:cNvGrpSpPr/>
          <p:nvPr/>
        </p:nvGrpSpPr>
        <p:grpSpPr>
          <a:xfrm>
            <a:off x="379085" y="4653136"/>
            <a:ext cx="1890261" cy="588962"/>
            <a:chOff x="251520" y="4962089"/>
            <a:chExt cx="1890261" cy="588962"/>
          </a:xfrm>
        </p:grpSpPr>
        <p:sp>
          <p:nvSpPr>
            <p:cNvPr id="92172" name="Rectangle 6"/>
            <p:cNvSpPr>
              <a:spLocks noChangeArrowheads="1"/>
            </p:cNvSpPr>
            <p:nvPr/>
          </p:nvSpPr>
          <p:spPr bwMode="auto">
            <a:xfrm>
              <a:off x="353966" y="4962089"/>
              <a:ext cx="1673469" cy="588962"/>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dirty="0"/>
            </a:p>
          </p:txBody>
        </p: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279A1440-B07B-5248-BC88-A135E7F3AE34}"/>
                    </a:ext>
                  </a:extLst>
                </p:cNvPr>
                <p:cNvSpPr/>
                <p:nvPr/>
              </p:nvSpPr>
              <p:spPr>
                <a:xfrm>
                  <a:off x="251520" y="5025737"/>
                  <a:ext cx="189026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r>
                              <m:rPr>
                                <m:sty m:val="p"/>
                              </m:rPr>
                              <a:rPr lang="el-GR" i="1" smtClean="0">
                                <a:latin typeface="Cambria Math" panose="02040503050406030204" pitchFamily="18" charset="0"/>
                                <a:ea typeface="Cambria Math" panose="02040503050406030204" pitchFamily="18" charset="0"/>
                              </a:rPr>
                              <m:t>η</m:t>
                            </m:r>
                            <m:r>
                              <a:rPr lang="en-US" b="0" i="0" smtClean="0">
                                <a:latin typeface="Cambria Math" panose="02040503050406030204" pitchFamily="18" charset="0"/>
                                <a:ea typeface="Cambria Math" panose="02040503050406030204" pitchFamily="18" charset="0"/>
                              </a:rPr>
                              <m:t> </m:t>
                            </m:r>
                            <m:r>
                              <m:rPr>
                                <m:sty m:val="p"/>
                              </m:rPr>
                              <a:rPr lang="en-US">
                                <a:latin typeface="Cambria Math" panose="02040503050406030204" pitchFamily="18" charset="0"/>
                              </a:rPr>
                              <m:t>cos</m:t>
                            </m:r>
                          </m:fName>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rPr>
                                  <m:t>𝑠</m:t>
                                </m:r>
                              </m:sub>
                            </m:sSub>
                            <m:r>
                              <a:rPr lang="en-US" b="0" i="1" smtClean="0">
                                <a:latin typeface="Cambria Math" panose="02040503050406030204" pitchFamily="18" charset="0"/>
                              </a:rPr>
                              <m:t>&lt;0</m:t>
                            </m:r>
                          </m:e>
                        </m:func>
                      </m:oMath>
                    </m:oMathPara>
                  </a14:m>
                  <a:endParaRPr lang="en-US" dirty="0"/>
                </a:p>
              </p:txBody>
            </p:sp>
          </mc:Choice>
          <mc:Fallback xmlns="">
            <p:sp>
              <p:nvSpPr>
                <p:cNvPr id="13" name="Rectangle 12">
                  <a:extLst>
                    <a:ext uri="{FF2B5EF4-FFF2-40B4-BE49-F238E27FC236}">
                      <a16:creationId xmlns:a16="http://schemas.microsoft.com/office/drawing/2014/main" id="{279A1440-B07B-5248-BC88-A135E7F3AE34}"/>
                    </a:ext>
                  </a:extLst>
                </p:cNvPr>
                <p:cNvSpPr>
                  <a:spLocks noRot="1" noChangeAspect="1" noMove="1" noResize="1" noEditPoints="1" noAdjustHandles="1" noChangeArrowheads="1" noChangeShapeType="1" noTextEdit="1"/>
                </p:cNvSpPr>
                <p:nvPr/>
              </p:nvSpPr>
              <p:spPr>
                <a:xfrm>
                  <a:off x="251520" y="5025737"/>
                  <a:ext cx="1890261" cy="461665"/>
                </a:xfrm>
                <a:prstGeom prst="rect">
                  <a:avLst/>
                </a:prstGeom>
                <a:blipFill>
                  <a:blip r:embed="rId24"/>
                  <a:stretch>
                    <a:fillRect b="-21622"/>
                  </a:stretch>
                </a:blipFill>
              </p:spPr>
              <p:txBody>
                <a:bodyPr/>
                <a:lstStyle/>
                <a:p>
                  <a:r>
                    <a:rPr lang="en-US">
                      <a:noFill/>
                    </a:rPr>
                    <a:t> </a:t>
                  </a:r>
                </a:p>
              </p:txBody>
            </p:sp>
          </mc:Fallback>
        </mc:AlternateContent>
      </p:grpSp>
      <p:grpSp>
        <p:nvGrpSpPr>
          <p:cNvPr id="54" name="Group 53">
            <a:extLst>
              <a:ext uri="{FF2B5EF4-FFF2-40B4-BE49-F238E27FC236}">
                <a16:creationId xmlns:a16="http://schemas.microsoft.com/office/drawing/2014/main" id="{299570D7-28A8-BA4C-9DD6-C237618C4D2C}"/>
              </a:ext>
            </a:extLst>
          </p:cNvPr>
          <p:cNvGrpSpPr/>
          <p:nvPr/>
        </p:nvGrpSpPr>
        <p:grpSpPr>
          <a:xfrm>
            <a:off x="2040333" y="2325578"/>
            <a:ext cx="6924155" cy="4055750"/>
            <a:chOff x="1217886" y="2780928"/>
            <a:chExt cx="6249714" cy="3501621"/>
          </a:xfrm>
        </p:grpSpPr>
        <p:graphicFrame>
          <p:nvGraphicFramePr>
            <p:cNvPr id="56" name="Object 4">
              <a:extLst>
                <a:ext uri="{FF2B5EF4-FFF2-40B4-BE49-F238E27FC236}">
                  <a16:creationId xmlns:a16="http://schemas.microsoft.com/office/drawing/2014/main" id="{4A9B998D-FCC3-924B-8896-3107D84D2084}"/>
                </a:ext>
              </a:extLst>
            </p:cNvPr>
            <p:cNvGraphicFramePr>
              <a:graphicFrameLocks noChangeAspect="1"/>
            </p:cNvGraphicFramePr>
            <p:nvPr>
              <p:extLst>
                <p:ext uri="{D42A27DB-BD31-4B8C-83A1-F6EECF244321}">
                  <p14:modId xmlns:p14="http://schemas.microsoft.com/office/powerpoint/2010/main" val="4036186908"/>
                </p:ext>
              </p:extLst>
            </p:nvPr>
          </p:nvGraphicFramePr>
          <p:xfrm>
            <a:off x="7249257" y="4237039"/>
            <a:ext cx="218343" cy="358775"/>
          </p:xfrm>
          <a:graphic>
            <a:graphicData uri="http://schemas.openxmlformats.org/presentationml/2006/ole">
              <mc:AlternateContent xmlns:mc="http://schemas.openxmlformats.org/markup-compatibility/2006">
                <mc:Choice xmlns:v="urn:schemas-microsoft-com:vml" Requires="v">
                  <p:oleObj name="Equation" r:id="rId25" imgW="126720" imgH="203040" progId="Equation.3">
                    <p:embed/>
                  </p:oleObj>
                </mc:Choice>
                <mc:Fallback>
                  <p:oleObj name="Equation" r:id="rId25" imgW="126720" imgH="203040" progId="Equation.3">
                    <p:embed/>
                    <p:pic>
                      <p:nvPicPr>
                        <p:cNvPr id="92164" name="Object 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249257" y="4237039"/>
                          <a:ext cx="218343" cy="3587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7" name="Object 5">
              <a:extLst>
                <a:ext uri="{FF2B5EF4-FFF2-40B4-BE49-F238E27FC236}">
                  <a16:creationId xmlns:a16="http://schemas.microsoft.com/office/drawing/2014/main" id="{7215E92D-1075-E940-9E36-41F4A95FC2E4}"/>
                </a:ext>
              </a:extLst>
            </p:cNvPr>
            <p:cNvGraphicFramePr>
              <a:graphicFrameLocks noChangeAspect="1"/>
            </p:cNvGraphicFramePr>
            <p:nvPr>
              <p:extLst>
                <p:ext uri="{D42A27DB-BD31-4B8C-83A1-F6EECF244321}">
                  <p14:modId xmlns:p14="http://schemas.microsoft.com/office/powerpoint/2010/main" val="2397369389"/>
                </p:ext>
              </p:extLst>
            </p:nvPr>
          </p:nvGraphicFramePr>
          <p:xfrm>
            <a:off x="3620965" y="4248151"/>
            <a:ext cx="197827" cy="511175"/>
          </p:xfrm>
          <a:graphic>
            <a:graphicData uri="http://schemas.openxmlformats.org/presentationml/2006/ole">
              <mc:AlternateContent xmlns:mc="http://schemas.openxmlformats.org/markup-compatibility/2006">
                <mc:Choice xmlns:v="urn:schemas-microsoft-com:vml" Requires="v">
                  <p:oleObj name="Equation" r:id="rId27" imgW="164880" imgH="393480" progId="Equation.3">
                    <p:embed/>
                  </p:oleObj>
                </mc:Choice>
                <mc:Fallback>
                  <p:oleObj name="Equation" r:id="rId27" imgW="164880" imgH="393480" progId="Equation.3">
                    <p:embed/>
                    <p:pic>
                      <p:nvPicPr>
                        <p:cNvPr id="92165" name="Object 5"/>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620965" y="4248151"/>
                          <a:ext cx="197827" cy="5111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8" name="Object 6">
              <a:extLst>
                <a:ext uri="{FF2B5EF4-FFF2-40B4-BE49-F238E27FC236}">
                  <a16:creationId xmlns:a16="http://schemas.microsoft.com/office/drawing/2014/main" id="{926ABF67-5EAF-BF4D-8370-70891D938573}"/>
                </a:ext>
              </a:extLst>
            </p:cNvPr>
            <p:cNvGraphicFramePr>
              <a:graphicFrameLocks noChangeAspect="1"/>
            </p:cNvGraphicFramePr>
            <p:nvPr>
              <p:extLst>
                <p:ext uri="{D42A27DB-BD31-4B8C-83A1-F6EECF244321}">
                  <p14:modId xmlns:p14="http://schemas.microsoft.com/office/powerpoint/2010/main" val="1568535650"/>
                </p:ext>
              </p:extLst>
            </p:nvPr>
          </p:nvGraphicFramePr>
          <p:xfrm>
            <a:off x="5842488" y="4259264"/>
            <a:ext cx="319454" cy="511175"/>
          </p:xfrm>
          <a:graphic>
            <a:graphicData uri="http://schemas.openxmlformats.org/presentationml/2006/ole">
              <mc:AlternateContent xmlns:mc="http://schemas.openxmlformats.org/markup-compatibility/2006">
                <mc:Choice xmlns:v="urn:schemas-microsoft-com:vml" Requires="v">
                  <p:oleObj name="Equation" r:id="rId29" imgW="266400" imgH="393480" progId="Equation.3">
                    <p:embed/>
                  </p:oleObj>
                </mc:Choice>
                <mc:Fallback>
                  <p:oleObj name="Equation" r:id="rId29" imgW="266400" imgH="393480" progId="Equation.3">
                    <p:embed/>
                    <p:pic>
                      <p:nvPicPr>
                        <p:cNvPr id="92166" name="Object 6"/>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842488" y="4259264"/>
                          <a:ext cx="319454" cy="5111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9" name="Object 7">
              <a:extLst>
                <a:ext uri="{FF2B5EF4-FFF2-40B4-BE49-F238E27FC236}">
                  <a16:creationId xmlns:a16="http://schemas.microsoft.com/office/drawing/2014/main" id="{EE1083B6-2C65-634F-ABE1-5F0735F1744B}"/>
                </a:ext>
              </a:extLst>
            </p:cNvPr>
            <p:cNvGraphicFramePr>
              <a:graphicFrameLocks noChangeAspect="1"/>
            </p:cNvGraphicFramePr>
            <p:nvPr>
              <p:extLst>
                <p:ext uri="{D42A27DB-BD31-4B8C-83A1-F6EECF244321}">
                  <p14:modId xmlns:p14="http://schemas.microsoft.com/office/powerpoint/2010/main" val="4151634364"/>
                </p:ext>
              </p:extLst>
            </p:nvPr>
          </p:nvGraphicFramePr>
          <p:xfrm>
            <a:off x="4523642" y="4414839"/>
            <a:ext cx="167054" cy="180975"/>
          </p:xfrm>
          <a:graphic>
            <a:graphicData uri="http://schemas.openxmlformats.org/presentationml/2006/ole">
              <mc:AlternateContent xmlns:mc="http://schemas.openxmlformats.org/markup-compatibility/2006">
                <mc:Choice xmlns:v="urn:schemas-microsoft-com:vml" Requires="v">
                  <p:oleObj name="Equation" r:id="rId31" imgW="139680" imgH="139680" progId="Equation.3">
                    <p:embed/>
                  </p:oleObj>
                </mc:Choice>
                <mc:Fallback>
                  <p:oleObj name="Equation" r:id="rId31" imgW="139680" imgH="139680" progId="Equation.3">
                    <p:embed/>
                    <p:pic>
                      <p:nvPicPr>
                        <p:cNvPr id="92167" name="Object 7"/>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523642" y="4414839"/>
                          <a:ext cx="167054" cy="1809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60" name="Line 7">
              <a:extLst>
                <a:ext uri="{FF2B5EF4-FFF2-40B4-BE49-F238E27FC236}">
                  <a16:creationId xmlns:a16="http://schemas.microsoft.com/office/drawing/2014/main" id="{287B65CC-83C7-E147-91FD-43C9631A6112}"/>
                </a:ext>
              </a:extLst>
            </p:cNvPr>
            <p:cNvSpPr>
              <a:spLocks noChangeShapeType="1"/>
            </p:cNvSpPr>
            <p:nvPr/>
          </p:nvSpPr>
          <p:spPr bwMode="auto">
            <a:xfrm flipH="1">
              <a:off x="2977660" y="2780928"/>
              <a:ext cx="10163" cy="278961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61" name="Group 8">
              <a:extLst>
                <a:ext uri="{FF2B5EF4-FFF2-40B4-BE49-F238E27FC236}">
                  <a16:creationId xmlns:a16="http://schemas.microsoft.com/office/drawing/2014/main" id="{F649182E-1BFA-014A-A5AF-1C1B3F9E4621}"/>
                </a:ext>
              </a:extLst>
            </p:cNvPr>
            <p:cNvGrpSpPr>
              <a:grpSpLocks/>
            </p:cNvGrpSpPr>
            <p:nvPr/>
          </p:nvGrpSpPr>
          <p:grpSpPr bwMode="auto">
            <a:xfrm flipV="1">
              <a:off x="2984988" y="3192463"/>
              <a:ext cx="3625362" cy="2100262"/>
              <a:chOff x="450" y="2259"/>
              <a:chExt cx="1782" cy="1137"/>
            </a:xfrm>
          </p:grpSpPr>
          <p:grpSp>
            <p:nvGrpSpPr>
              <p:cNvPr id="85" name="Group 9">
                <a:extLst>
                  <a:ext uri="{FF2B5EF4-FFF2-40B4-BE49-F238E27FC236}">
                    <a16:creationId xmlns:a16="http://schemas.microsoft.com/office/drawing/2014/main" id="{5C07A86F-E8DB-8E40-9D3D-770D48D0661B}"/>
                  </a:ext>
                </a:extLst>
              </p:cNvPr>
              <p:cNvGrpSpPr>
                <a:grpSpLocks/>
              </p:cNvGrpSpPr>
              <p:nvPr/>
            </p:nvGrpSpPr>
            <p:grpSpPr bwMode="auto">
              <a:xfrm>
                <a:off x="1341" y="2259"/>
                <a:ext cx="891" cy="569"/>
                <a:chOff x="1392" y="2256"/>
                <a:chExt cx="891" cy="569"/>
              </a:xfrm>
            </p:grpSpPr>
            <p:sp>
              <p:nvSpPr>
                <p:cNvPr id="89" name="Freeform 10">
                  <a:extLst>
                    <a:ext uri="{FF2B5EF4-FFF2-40B4-BE49-F238E27FC236}">
                      <a16:creationId xmlns:a16="http://schemas.microsoft.com/office/drawing/2014/main" id="{CC515EC7-E12B-8F44-B486-62779D1BCFC6}"/>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sp>
              <p:nvSpPr>
                <p:cNvPr id="90" name="Freeform 11">
                  <a:extLst>
                    <a:ext uri="{FF2B5EF4-FFF2-40B4-BE49-F238E27FC236}">
                      <a16:creationId xmlns:a16="http://schemas.microsoft.com/office/drawing/2014/main" id="{A0C17B39-1619-474D-85A6-D58C7DA8495A}"/>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grpSp>
          <p:grpSp>
            <p:nvGrpSpPr>
              <p:cNvPr id="86" name="Group 12">
                <a:extLst>
                  <a:ext uri="{FF2B5EF4-FFF2-40B4-BE49-F238E27FC236}">
                    <a16:creationId xmlns:a16="http://schemas.microsoft.com/office/drawing/2014/main" id="{BF23B63C-BFFC-6248-A584-3C8734BE7FD4}"/>
                  </a:ext>
                </a:extLst>
              </p:cNvPr>
              <p:cNvGrpSpPr>
                <a:grpSpLocks/>
              </p:cNvGrpSpPr>
              <p:nvPr/>
            </p:nvGrpSpPr>
            <p:grpSpPr bwMode="auto">
              <a:xfrm>
                <a:off x="450" y="2827"/>
                <a:ext cx="891" cy="569"/>
                <a:chOff x="480" y="2832"/>
                <a:chExt cx="891" cy="569"/>
              </a:xfrm>
            </p:grpSpPr>
            <p:sp>
              <p:nvSpPr>
                <p:cNvPr id="87" name="Freeform 13">
                  <a:extLst>
                    <a:ext uri="{FF2B5EF4-FFF2-40B4-BE49-F238E27FC236}">
                      <a16:creationId xmlns:a16="http://schemas.microsoft.com/office/drawing/2014/main" id="{69B26F97-023C-3D44-BBEF-0200F91260AC}"/>
                    </a:ext>
                  </a:extLst>
                </p:cNvPr>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sp>
              <p:nvSpPr>
                <p:cNvPr id="88" name="Freeform 14">
                  <a:extLst>
                    <a:ext uri="{FF2B5EF4-FFF2-40B4-BE49-F238E27FC236}">
                      <a16:creationId xmlns:a16="http://schemas.microsoft.com/office/drawing/2014/main" id="{9C4DFFF3-6C5D-0D4A-8806-3B6792BD54D4}"/>
                    </a:ext>
                  </a:extLst>
                </p:cNvPr>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3333FF"/>
                  </a:solidFill>
                  <a:prstDash val="lgDash"/>
                  <a:round/>
                  <a:headEnd/>
                  <a:tailEnd/>
                </a:ln>
              </p:spPr>
              <p:txBody>
                <a:bodyPr>
                  <a:prstTxWarp prst="textNoShape">
                    <a:avLst/>
                  </a:prstTxWarp>
                </a:bodyPr>
                <a:lstStyle/>
                <a:p>
                  <a:endParaRPr lang="en-US"/>
                </a:p>
              </p:txBody>
            </p:sp>
          </p:grpSp>
        </p:grpSp>
        <p:sp>
          <p:nvSpPr>
            <p:cNvPr id="62" name="Line 15">
              <a:extLst>
                <a:ext uri="{FF2B5EF4-FFF2-40B4-BE49-F238E27FC236}">
                  <a16:creationId xmlns:a16="http://schemas.microsoft.com/office/drawing/2014/main" id="{DC8D83CA-3394-E945-9413-7D9DC56EFF4D}"/>
                </a:ext>
              </a:extLst>
            </p:cNvPr>
            <p:cNvSpPr>
              <a:spLocks noChangeShapeType="1"/>
            </p:cNvSpPr>
            <p:nvPr/>
          </p:nvSpPr>
          <p:spPr bwMode="auto">
            <a:xfrm>
              <a:off x="2294792" y="4240213"/>
              <a:ext cx="4954465"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63" name="Line 23">
              <a:extLst>
                <a:ext uri="{FF2B5EF4-FFF2-40B4-BE49-F238E27FC236}">
                  <a16:creationId xmlns:a16="http://schemas.microsoft.com/office/drawing/2014/main" id="{E87F4381-FB1E-D740-ABBF-7A25B012CF5A}"/>
                </a:ext>
              </a:extLst>
            </p:cNvPr>
            <p:cNvSpPr>
              <a:spLocks noChangeShapeType="1"/>
            </p:cNvSpPr>
            <p:nvPr/>
          </p:nvSpPr>
          <p:spPr bwMode="auto">
            <a:xfrm>
              <a:off x="3918438"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4" name="Line 24">
              <a:extLst>
                <a:ext uri="{FF2B5EF4-FFF2-40B4-BE49-F238E27FC236}">
                  <a16:creationId xmlns:a16="http://schemas.microsoft.com/office/drawing/2014/main" id="{58FF008A-017F-7F41-B03F-FEEE4F7DD167}"/>
                </a:ext>
              </a:extLst>
            </p:cNvPr>
            <p:cNvSpPr>
              <a:spLocks noChangeShapeType="1"/>
            </p:cNvSpPr>
            <p:nvPr/>
          </p:nvSpPr>
          <p:spPr bwMode="auto">
            <a:xfrm>
              <a:off x="5731118"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5" name="Line 31">
              <a:extLst>
                <a:ext uri="{FF2B5EF4-FFF2-40B4-BE49-F238E27FC236}">
                  <a16:creationId xmlns:a16="http://schemas.microsoft.com/office/drawing/2014/main" id="{98472186-D887-8B4C-A130-9155013B1275}"/>
                </a:ext>
              </a:extLst>
            </p:cNvPr>
            <p:cNvSpPr>
              <a:spLocks noChangeShapeType="1"/>
            </p:cNvSpPr>
            <p:nvPr/>
          </p:nvSpPr>
          <p:spPr bwMode="auto">
            <a:xfrm>
              <a:off x="4797669"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66" name="Line 32">
              <a:extLst>
                <a:ext uri="{FF2B5EF4-FFF2-40B4-BE49-F238E27FC236}">
                  <a16:creationId xmlns:a16="http://schemas.microsoft.com/office/drawing/2014/main" id="{3854C4DC-F66B-614D-9798-2B13D88058EF}"/>
                </a:ext>
              </a:extLst>
            </p:cNvPr>
            <p:cNvSpPr>
              <a:spLocks noChangeShapeType="1"/>
            </p:cNvSpPr>
            <p:nvPr/>
          </p:nvSpPr>
          <p:spPr bwMode="auto">
            <a:xfrm>
              <a:off x="6611815" y="3011488"/>
              <a:ext cx="0" cy="2628900"/>
            </a:xfrm>
            <a:prstGeom prst="line">
              <a:avLst/>
            </a:prstGeom>
            <a:noFill/>
            <a:ln w="9525">
              <a:solidFill>
                <a:schemeClr val="folHlink"/>
              </a:solidFill>
              <a:round/>
              <a:headEnd/>
              <a:tailEnd/>
            </a:ln>
          </p:spPr>
          <p:txBody>
            <a:bodyPr>
              <a:prstTxWarp prst="textNoShape">
                <a:avLst/>
              </a:prstTxWarp>
            </a:bodyPr>
            <a:lstStyle/>
            <a:p>
              <a:endParaRPr lang="en-US"/>
            </a:p>
          </p:txBody>
        </p:sp>
        <p:grpSp>
          <p:nvGrpSpPr>
            <p:cNvPr id="67" name="Group 40">
              <a:extLst>
                <a:ext uri="{FF2B5EF4-FFF2-40B4-BE49-F238E27FC236}">
                  <a16:creationId xmlns:a16="http://schemas.microsoft.com/office/drawing/2014/main" id="{B17E5AA9-179A-8149-9FD7-0C50BA2B76F1}"/>
                </a:ext>
              </a:extLst>
            </p:cNvPr>
            <p:cNvGrpSpPr>
              <a:grpSpLocks/>
            </p:cNvGrpSpPr>
            <p:nvPr/>
          </p:nvGrpSpPr>
          <p:grpSpPr bwMode="auto">
            <a:xfrm>
              <a:off x="2984988" y="3208339"/>
              <a:ext cx="3626827" cy="2090737"/>
              <a:chOff x="1584" y="2370"/>
              <a:chExt cx="2335" cy="1177"/>
            </a:xfrm>
          </p:grpSpPr>
          <p:grpSp>
            <p:nvGrpSpPr>
              <p:cNvPr id="80" name="Group 34">
                <a:extLst>
                  <a:ext uri="{FF2B5EF4-FFF2-40B4-BE49-F238E27FC236}">
                    <a16:creationId xmlns:a16="http://schemas.microsoft.com/office/drawing/2014/main" id="{A511CC43-34E3-4646-8D59-FCA4858A3D52}"/>
                  </a:ext>
                </a:extLst>
              </p:cNvPr>
              <p:cNvGrpSpPr>
                <a:grpSpLocks/>
              </p:cNvGrpSpPr>
              <p:nvPr/>
            </p:nvGrpSpPr>
            <p:grpSpPr bwMode="auto">
              <a:xfrm flipV="1">
                <a:off x="2184" y="2955"/>
                <a:ext cx="1167" cy="592"/>
                <a:chOff x="1392" y="2256"/>
                <a:chExt cx="891" cy="569"/>
              </a:xfrm>
            </p:grpSpPr>
            <p:sp>
              <p:nvSpPr>
                <p:cNvPr id="83" name="Freeform 35">
                  <a:extLst>
                    <a:ext uri="{FF2B5EF4-FFF2-40B4-BE49-F238E27FC236}">
                      <a16:creationId xmlns:a16="http://schemas.microsoft.com/office/drawing/2014/main" id="{7552D59F-D0DB-8F40-949E-EE22A3EF0F62}"/>
                    </a:ext>
                  </a:extLst>
                </p:cNvPr>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sp>
              <p:nvSpPr>
                <p:cNvPr id="84" name="Freeform 36">
                  <a:extLst>
                    <a:ext uri="{FF2B5EF4-FFF2-40B4-BE49-F238E27FC236}">
                      <a16:creationId xmlns:a16="http://schemas.microsoft.com/office/drawing/2014/main" id="{7A7111CD-A6C5-9442-B208-EB8C23737F38}"/>
                    </a:ext>
                  </a:extLst>
                </p:cNvPr>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grpSp>
          <p:sp>
            <p:nvSpPr>
              <p:cNvPr id="81" name="Freeform 38">
                <a:extLst>
                  <a:ext uri="{FF2B5EF4-FFF2-40B4-BE49-F238E27FC236}">
                    <a16:creationId xmlns:a16="http://schemas.microsoft.com/office/drawing/2014/main" id="{090907BC-2A11-464E-8A19-6494642ED6F7}"/>
                  </a:ext>
                </a:extLst>
              </p:cNvPr>
              <p:cNvSpPr>
                <a:spLocks/>
              </p:cNvSpPr>
              <p:nvPr/>
            </p:nvSpPr>
            <p:spPr bwMode="auto">
              <a:xfrm flipV="1">
                <a:off x="3351" y="2370"/>
                <a:ext cx="568" cy="592"/>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sp>
            <p:nvSpPr>
              <p:cNvPr id="82" name="Freeform 39">
                <a:extLst>
                  <a:ext uri="{FF2B5EF4-FFF2-40B4-BE49-F238E27FC236}">
                    <a16:creationId xmlns:a16="http://schemas.microsoft.com/office/drawing/2014/main" id="{D0296C1C-F89F-4F4F-A69E-D32E2880BBA1}"/>
                  </a:ext>
                </a:extLst>
              </p:cNvPr>
              <p:cNvSpPr>
                <a:spLocks/>
              </p:cNvSpPr>
              <p:nvPr/>
            </p:nvSpPr>
            <p:spPr bwMode="auto">
              <a:xfrm flipH="1" flipV="1">
                <a:off x="1584" y="2370"/>
                <a:ext cx="601" cy="592"/>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12700">
                <a:solidFill>
                  <a:srgbClr val="FF0000"/>
                </a:solidFill>
                <a:round/>
                <a:headEnd/>
                <a:tailEnd/>
              </a:ln>
            </p:spPr>
            <p:txBody>
              <a:bodyPr>
                <a:prstTxWarp prst="textNoShape">
                  <a:avLst/>
                </a:prstTxWarp>
              </a:bodyPr>
              <a:lstStyle/>
              <a:p>
                <a:endParaRPr lang="en-US"/>
              </a:p>
            </p:txBody>
          </p:sp>
        </p:grpSp>
        <p:sp>
          <p:nvSpPr>
            <p:cNvPr id="68" name="Rectangle 42">
              <a:extLst>
                <a:ext uri="{FF2B5EF4-FFF2-40B4-BE49-F238E27FC236}">
                  <a16:creationId xmlns:a16="http://schemas.microsoft.com/office/drawing/2014/main" id="{BDC081AD-D20F-514F-B611-E9EBAAA04C4F}"/>
                </a:ext>
              </a:extLst>
            </p:cNvPr>
            <p:cNvSpPr>
              <a:spLocks noChangeArrowheads="1"/>
            </p:cNvSpPr>
            <p:nvPr/>
          </p:nvSpPr>
          <p:spPr bwMode="auto">
            <a:xfrm>
              <a:off x="4240823" y="3011488"/>
              <a:ext cx="360558" cy="292298"/>
            </a:xfrm>
            <a:prstGeom prst="rect">
              <a:avLst/>
            </a:prstGeom>
            <a:noFill/>
            <a:ln w="9525">
              <a:noFill/>
              <a:miter lim="800000"/>
              <a:headEnd/>
              <a:tailEnd/>
            </a:ln>
          </p:spPr>
          <p:txBody>
            <a:bodyPr wrap="none">
              <a:prstTxWarp prst="textNoShape">
                <a:avLst/>
              </a:prstTxWarp>
              <a:spAutoFit/>
            </a:bodyPr>
            <a:lstStyle/>
            <a:p>
              <a:r>
                <a:rPr lang="en-US" sz="1600" i="1" dirty="0" err="1">
                  <a:solidFill>
                    <a:srgbClr val="3333FF"/>
                  </a:solidFill>
                  <a:latin typeface="Times New Roman" panose="02020603050405020304" pitchFamily="18" charset="0"/>
                  <a:cs typeface="Times New Roman" panose="02020603050405020304" pitchFamily="18" charset="0"/>
                </a:rPr>
                <a:t>V</a:t>
              </a:r>
              <a:r>
                <a:rPr lang="en-US" sz="1600" baseline="-25000" dirty="0" err="1">
                  <a:solidFill>
                    <a:srgbClr val="3333FF"/>
                  </a:solidFill>
                  <a:latin typeface="Times New Roman" panose="02020603050405020304" pitchFamily="18" charset="0"/>
                  <a:cs typeface="Times New Roman" panose="02020603050405020304" pitchFamily="18" charset="0"/>
                </a:rPr>
                <a:t>rf</a:t>
              </a:r>
              <a:endParaRPr sz="1600" baseline="-25000" noProof="1">
                <a:solidFill>
                  <a:srgbClr val="3333FF"/>
                </a:solidFill>
                <a:latin typeface="Times New Roman" panose="02020603050405020304" pitchFamily="18" charset="0"/>
                <a:cs typeface="Times New Roman" panose="02020603050405020304" pitchFamily="18" charset="0"/>
              </a:endParaRPr>
            </a:p>
          </p:txBody>
        </p:sp>
        <p:sp>
          <p:nvSpPr>
            <p:cNvPr id="69" name="Rectangle 43">
              <a:extLst>
                <a:ext uri="{FF2B5EF4-FFF2-40B4-BE49-F238E27FC236}">
                  <a16:creationId xmlns:a16="http://schemas.microsoft.com/office/drawing/2014/main" id="{A4B48458-F34F-6442-80AC-532CB065F364}"/>
                </a:ext>
              </a:extLst>
            </p:cNvPr>
            <p:cNvSpPr>
              <a:spLocks noChangeArrowheads="1"/>
            </p:cNvSpPr>
            <p:nvPr/>
          </p:nvSpPr>
          <p:spPr bwMode="auto">
            <a:xfrm>
              <a:off x="2977662" y="2871788"/>
              <a:ext cx="675975" cy="292298"/>
            </a:xfrm>
            <a:prstGeom prst="rect">
              <a:avLst/>
            </a:prstGeom>
            <a:noFill/>
            <a:ln w="9525">
              <a:noFill/>
              <a:miter lim="800000"/>
              <a:headEnd/>
              <a:tailEnd/>
            </a:ln>
          </p:spPr>
          <p:txBody>
            <a:bodyPr wrap="none">
              <a:prstTxWarp prst="textNoShape">
                <a:avLst/>
              </a:prstTxWarp>
              <a:spAutoFit/>
            </a:bodyPr>
            <a:lstStyle/>
            <a:p>
              <a:r>
                <a:rPr lang="en-US" sz="1400" dirty="0">
                  <a:solidFill>
                    <a:srgbClr val="FF0000"/>
                  </a:solidFill>
                  <a:latin typeface="Times New Roman" panose="02020603050405020304" pitchFamily="18" charset="0"/>
                  <a:cs typeface="Times New Roman" panose="02020603050405020304" pitchFamily="18" charset="0"/>
                </a:rPr>
                <a:t>cos (</a:t>
              </a:r>
              <a:r>
                <a:rPr lang="en-US" sz="1600" i="1" dirty="0">
                  <a:solidFill>
                    <a:srgbClr val="FF0000"/>
                  </a:solidFill>
                  <a:latin typeface="Symbol" pitchFamily="2" charset="2"/>
                  <a:cs typeface="Times New Roman" panose="02020603050405020304" pitchFamily="18" charset="0"/>
                </a:rPr>
                <a:t>f</a:t>
              </a:r>
              <a:r>
                <a:rPr lang="en-US" sz="1600" baseline="-25000" dirty="0">
                  <a:solidFill>
                    <a:srgbClr val="FF0000"/>
                  </a:solidFill>
                  <a:latin typeface="Times New Roman" panose="02020603050405020304" pitchFamily="18" charset="0"/>
                  <a:cs typeface="Times New Roman" panose="02020603050405020304" pitchFamily="18" charset="0"/>
                </a:rPr>
                <a:t>s</a:t>
              </a:r>
              <a:r>
                <a:rPr lang="en-US" sz="1400" dirty="0">
                  <a:solidFill>
                    <a:srgbClr val="FF0000"/>
                  </a:solidFill>
                  <a:latin typeface="Times New Roman" panose="02020603050405020304" pitchFamily="18" charset="0"/>
                  <a:cs typeface="Times New Roman" panose="02020603050405020304" pitchFamily="18" charset="0"/>
                </a:rPr>
                <a:t>)</a:t>
              </a:r>
              <a:endParaRPr sz="1400" baseline="-25000" noProof="1">
                <a:solidFill>
                  <a:srgbClr val="FF0000"/>
                </a:solidFill>
                <a:latin typeface="Times New Roman" panose="02020603050405020304" pitchFamily="18" charset="0"/>
                <a:cs typeface="Times New Roman" panose="02020603050405020304" pitchFamily="18" charset="0"/>
              </a:endParaRPr>
            </a:p>
          </p:txBody>
        </p:sp>
        <p:sp>
          <p:nvSpPr>
            <p:cNvPr id="70" name="Rectangle 45">
              <a:extLst>
                <a:ext uri="{FF2B5EF4-FFF2-40B4-BE49-F238E27FC236}">
                  <a16:creationId xmlns:a16="http://schemas.microsoft.com/office/drawing/2014/main" id="{E027FEF4-0633-5048-9D4A-AD9FFB6456BC}"/>
                </a:ext>
              </a:extLst>
            </p:cNvPr>
            <p:cNvSpPr>
              <a:spLocks noChangeArrowheads="1"/>
            </p:cNvSpPr>
            <p:nvPr/>
          </p:nvSpPr>
          <p:spPr bwMode="auto">
            <a:xfrm>
              <a:off x="3461997" y="6016823"/>
              <a:ext cx="950879" cy="265726"/>
            </a:xfrm>
            <a:prstGeom prst="rect">
              <a:avLst/>
            </a:prstGeom>
            <a:noFill/>
            <a:ln w="9525">
              <a:noFill/>
              <a:miter lim="800000"/>
              <a:headEnd/>
              <a:tailEnd/>
            </a:ln>
          </p:spPr>
          <p:txBody>
            <a:bodyPr wrap="none">
              <a:prstTxWarp prst="textNoShape">
                <a:avLst/>
              </a:prstTxWarp>
              <a:spAutoFit/>
            </a:bodyPr>
            <a:lstStyle/>
            <a:p>
              <a:r>
                <a:rPr lang="en-US" sz="1400" dirty="0">
                  <a:latin typeface="Times New Roman" panose="02020603050405020304" pitchFamily="18" charset="0"/>
                  <a:cs typeface="Times New Roman" panose="02020603050405020304" pitchFamily="18" charset="0"/>
                </a:rPr>
                <a:t>acceleration</a:t>
              </a:r>
              <a:endParaRPr sz="1400" noProof="1">
                <a:latin typeface="Times New Roman" panose="02020603050405020304" pitchFamily="18" charset="0"/>
                <a:cs typeface="Times New Roman" panose="02020603050405020304" pitchFamily="18" charset="0"/>
              </a:endParaRPr>
            </a:p>
          </p:txBody>
        </p:sp>
        <p:sp>
          <p:nvSpPr>
            <p:cNvPr id="71" name="Rectangle 46">
              <a:extLst>
                <a:ext uri="{FF2B5EF4-FFF2-40B4-BE49-F238E27FC236}">
                  <a16:creationId xmlns:a16="http://schemas.microsoft.com/office/drawing/2014/main" id="{C8A57507-FEDC-7442-9ED6-152CD09B2478}"/>
                </a:ext>
              </a:extLst>
            </p:cNvPr>
            <p:cNvSpPr>
              <a:spLocks noChangeArrowheads="1"/>
            </p:cNvSpPr>
            <p:nvPr/>
          </p:nvSpPr>
          <p:spPr bwMode="auto">
            <a:xfrm>
              <a:off x="5208156" y="6016823"/>
              <a:ext cx="959561" cy="265726"/>
            </a:xfrm>
            <a:prstGeom prst="rect">
              <a:avLst/>
            </a:prstGeom>
            <a:noFill/>
            <a:ln w="9525">
              <a:noFill/>
              <a:miter lim="800000"/>
              <a:headEnd/>
              <a:tailEnd/>
            </a:ln>
          </p:spPr>
          <p:txBody>
            <a:bodyPr wrap="none">
              <a:prstTxWarp prst="textNoShape">
                <a:avLst/>
              </a:prstTxWarp>
              <a:spAutoFit/>
            </a:bodyPr>
            <a:lstStyle/>
            <a:p>
              <a:r>
                <a:rPr lang="en-US" sz="1400" dirty="0">
                  <a:latin typeface="Times New Roman" panose="02020603050405020304" pitchFamily="18" charset="0"/>
                  <a:cs typeface="Times New Roman" panose="02020603050405020304" pitchFamily="18" charset="0"/>
                </a:rPr>
                <a:t>deceleration</a:t>
              </a:r>
              <a:endParaRPr sz="1400" noProof="1">
                <a:latin typeface="Times New Roman" panose="02020603050405020304" pitchFamily="18" charset="0"/>
                <a:cs typeface="Times New Roman" panose="02020603050405020304" pitchFamily="18" charset="0"/>
              </a:endParaRPr>
            </a:p>
          </p:txBody>
        </p:sp>
        <p:sp>
          <p:nvSpPr>
            <p:cNvPr id="72" name="Line 47">
              <a:extLst>
                <a:ext uri="{FF2B5EF4-FFF2-40B4-BE49-F238E27FC236}">
                  <a16:creationId xmlns:a16="http://schemas.microsoft.com/office/drawing/2014/main" id="{81AA451A-74EB-7840-80A3-827CEA031DEF}"/>
                </a:ext>
              </a:extLst>
            </p:cNvPr>
            <p:cNvSpPr>
              <a:spLocks noChangeShapeType="1"/>
            </p:cNvSpPr>
            <p:nvPr/>
          </p:nvSpPr>
          <p:spPr bwMode="auto">
            <a:xfrm>
              <a:off x="2977662" y="6037461"/>
              <a:ext cx="1818542" cy="0"/>
            </a:xfrm>
            <a:prstGeom prst="line">
              <a:avLst/>
            </a:prstGeom>
            <a:noFill/>
            <a:ln w="9525">
              <a:solidFill>
                <a:schemeClr val="tx1"/>
              </a:solidFill>
              <a:round/>
              <a:headEnd type="triangle" w="med" len="med"/>
              <a:tailEnd type="triangle" w="med" len="med"/>
            </a:ln>
          </p:spPr>
          <p:txBody>
            <a:bodyPr>
              <a:prstTxWarp prst="textNoShape">
                <a:avLst/>
              </a:prstTxWarp>
            </a:bodyPr>
            <a:lstStyle/>
            <a:p>
              <a:endParaRPr lang="en-US"/>
            </a:p>
          </p:txBody>
        </p:sp>
        <p:sp>
          <p:nvSpPr>
            <p:cNvPr id="73" name="Line 48">
              <a:extLst>
                <a:ext uri="{FF2B5EF4-FFF2-40B4-BE49-F238E27FC236}">
                  <a16:creationId xmlns:a16="http://schemas.microsoft.com/office/drawing/2014/main" id="{756ECD3D-4CC9-6046-B86F-B7493E31E693}"/>
                </a:ext>
              </a:extLst>
            </p:cNvPr>
            <p:cNvSpPr>
              <a:spLocks noChangeShapeType="1"/>
            </p:cNvSpPr>
            <p:nvPr/>
          </p:nvSpPr>
          <p:spPr bwMode="auto">
            <a:xfrm>
              <a:off x="4768361" y="6037461"/>
              <a:ext cx="1817077" cy="0"/>
            </a:xfrm>
            <a:prstGeom prst="line">
              <a:avLst/>
            </a:prstGeom>
            <a:noFill/>
            <a:ln w="9525">
              <a:solidFill>
                <a:schemeClr val="tx1"/>
              </a:solidFill>
              <a:round/>
              <a:headEnd type="triangle" w="med" len="med"/>
              <a:tailEnd type="triangle" w="med" len="med"/>
            </a:ln>
          </p:spPr>
          <p:txBody>
            <a:bodyPr>
              <a:prstTxWarp prst="textNoShape">
                <a:avLst/>
              </a:prstTxWarp>
            </a:bodyPr>
            <a:lstStyle/>
            <a:p>
              <a:endParaRPr lang="en-US"/>
            </a:p>
          </p:txBody>
        </p:sp>
        <p:graphicFrame>
          <p:nvGraphicFramePr>
            <p:cNvPr id="74" name="Object 8">
              <a:extLst>
                <a:ext uri="{FF2B5EF4-FFF2-40B4-BE49-F238E27FC236}">
                  <a16:creationId xmlns:a16="http://schemas.microsoft.com/office/drawing/2014/main" id="{014B4B4B-19F0-AD4B-8381-F93258E6B7AE}"/>
                </a:ext>
              </a:extLst>
            </p:cNvPr>
            <p:cNvGraphicFramePr>
              <a:graphicFrameLocks noChangeAspect="1"/>
            </p:cNvGraphicFramePr>
            <p:nvPr>
              <p:extLst>
                <p:ext uri="{D42A27DB-BD31-4B8C-83A1-F6EECF244321}">
                  <p14:modId xmlns:p14="http://schemas.microsoft.com/office/powerpoint/2010/main" val="405193306"/>
                </p:ext>
              </p:extLst>
            </p:nvPr>
          </p:nvGraphicFramePr>
          <p:xfrm>
            <a:off x="4060279" y="5659438"/>
            <a:ext cx="426427" cy="263525"/>
          </p:xfrm>
          <a:graphic>
            <a:graphicData uri="http://schemas.openxmlformats.org/presentationml/2006/ole">
              <mc:AlternateContent xmlns:mc="http://schemas.openxmlformats.org/markup-compatibility/2006">
                <mc:Choice xmlns:v="urn:schemas-microsoft-com:vml" Requires="v">
                  <p:oleObj name="Equation" r:id="rId33" imgW="355320" imgH="203040" progId="Equation.3">
                    <p:embed/>
                  </p:oleObj>
                </mc:Choice>
                <mc:Fallback>
                  <p:oleObj name="Equation" r:id="rId33" imgW="355320" imgH="203040" progId="Equation.3">
                    <p:embed/>
                    <p:pic>
                      <p:nvPicPr>
                        <p:cNvPr id="92168" name="Object 8"/>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4060279" y="5659438"/>
                          <a:ext cx="426427" cy="2635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5" name="Object 9">
              <a:extLst>
                <a:ext uri="{FF2B5EF4-FFF2-40B4-BE49-F238E27FC236}">
                  <a16:creationId xmlns:a16="http://schemas.microsoft.com/office/drawing/2014/main" id="{0838BAFE-66D7-3F40-9123-D1E84B63AF8A}"/>
                </a:ext>
              </a:extLst>
            </p:cNvPr>
            <p:cNvGraphicFramePr>
              <a:graphicFrameLocks noChangeAspect="1"/>
            </p:cNvGraphicFramePr>
            <p:nvPr>
              <p:extLst>
                <p:ext uri="{D42A27DB-BD31-4B8C-83A1-F6EECF244321}">
                  <p14:modId xmlns:p14="http://schemas.microsoft.com/office/powerpoint/2010/main" val="3873547878"/>
                </p:ext>
              </p:extLst>
            </p:nvPr>
          </p:nvGraphicFramePr>
          <p:xfrm>
            <a:off x="5053475" y="5659438"/>
            <a:ext cx="426426" cy="263525"/>
          </p:xfrm>
          <a:graphic>
            <a:graphicData uri="http://schemas.openxmlformats.org/presentationml/2006/ole">
              <mc:AlternateContent xmlns:mc="http://schemas.openxmlformats.org/markup-compatibility/2006">
                <mc:Choice xmlns:v="urn:schemas-microsoft-com:vml" Requires="v">
                  <p:oleObj name="Equation" r:id="rId35" imgW="355320" imgH="203040" progId="Equation.3">
                    <p:embed/>
                  </p:oleObj>
                </mc:Choice>
                <mc:Fallback>
                  <p:oleObj name="Equation" r:id="rId35" imgW="355320" imgH="203040" progId="Equation.3">
                    <p:embed/>
                    <p:pic>
                      <p:nvPicPr>
                        <p:cNvPr id="92169" name="Object 9"/>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5053475" y="5659438"/>
                          <a:ext cx="426426" cy="2635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 name="Object 10">
              <a:extLst>
                <a:ext uri="{FF2B5EF4-FFF2-40B4-BE49-F238E27FC236}">
                  <a16:creationId xmlns:a16="http://schemas.microsoft.com/office/drawing/2014/main" id="{17FAEA35-FEB2-D242-9F3F-9032610BFCE5}"/>
                </a:ext>
              </a:extLst>
            </p:cNvPr>
            <p:cNvGraphicFramePr>
              <a:graphicFrameLocks noChangeAspect="1"/>
            </p:cNvGraphicFramePr>
            <p:nvPr>
              <p:extLst>
                <p:ext uri="{D42A27DB-BD31-4B8C-83A1-F6EECF244321}">
                  <p14:modId xmlns:p14="http://schemas.microsoft.com/office/powerpoint/2010/main" val="926895942"/>
                </p:ext>
              </p:extLst>
            </p:nvPr>
          </p:nvGraphicFramePr>
          <p:xfrm>
            <a:off x="3177503" y="5659438"/>
            <a:ext cx="426427" cy="263525"/>
          </p:xfrm>
          <a:graphic>
            <a:graphicData uri="http://schemas.openxmlformats.org/presentationml/2006/ole">
              <mc:AlternateContent xmlns:mc="http://schemas.openxmlformats.org/markup-compatibility/2006">
                <mc:Choice xmlns:v="urn:schemas-microsoft-com:vml" Requires="v">
                  <p:oleObj name="Equation" r:id="rId36" imgW="355320" imgH="203040" progId="Equation.3">
                    <p:embed/>
                  </p:oleObj>
                </mc:Choice>
                <mc:Fallback>
                  <p:oleObj name="Equation" r:id="rId36" imgW="355320" imgH="203040" progId="Equation.3">
                    <p:embed/>
                    <p:pic>
                      <p:nvPicPr>
                        <p:cNvPr id="92170" name="Object 10"/>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177503" y="5659438"/>
                          <a:ext cx="426427" cy="2635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7" name="Object 11">
              <a:extLst>
                <a:ext uri="{FF2B5EF4-FFF2-40B4-BE49-F238E27FC236}">
                  <a16:creationId xmlns:a16="http://schemas.microsoft.com/office/drawing/2014/main" id="{8CA53EC6-8530-BF42-ACB0-4BF3EC145AF9}"/>
                </a:ext>
              </a:extLst>
            </p:cNvPr>
            <p:cNvGraphicFramePr>
              <a:graphicFrameLocks noChangeAspect="1"/>
            </p:cNvGraphicFramePr>
            <p:nvPr>
              <p:extLst>
                <p:ext uri="{D42A27DB-BD31-4B8C-83A1-F6EECF244321}">
                  <p14:modId xmlns:p14="http://schemas.microsoft.com/office/powerpoint/2010/main" val="900056473"/>
                </p:ext>
              </p:extLst>
            </p:nvPr>
          </p:nvGraphicFramePr>
          <p:xfrm>
            <a:off x="5929772" y="5659438"/>
            <a:ext cx="426427" cy="263525"/>
          </p:xfrm>
          <a:graphic>
            <a:graphicData uri="http://schemas.openxmlformats.org/presentationml/2006/ole">
              <mc:AlternateContent xmlns:mc="http://schemas.openxmlformats.org/markup-compatibility/2006">
                <mc:Choice xmlns:v="urn:schemas-microsoft-com:vml" Requires="v">
                  <p:oleObj name="Equation" r:id="rId38" imgW="355320" imgH="203040" progId="Equation.DSMT4">
                    <p:embed/>
                  </p:oleObj>
                </mc:Choice>
                <mc:Fallback>
                  <p:oleObj name="Equation" r:id="rId38" imgW="355320" imgH="203040" progId="Equation.DSMT4">
                    <p:embed/>
                    <p:pic>
                      <p:nvPicPr>
                        <p:cNvPr id="92171" name="Object 11"/>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5929772" y="5659438"/>
                          <a:ext cx="426427" cy="2635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8" name="Rectangle 53">
              <a:extLst>
                <a:ext uri="{FF2B5EF4-FFF2-40B4-BE49-F238E27FC236}">
                  <a16:creationId xmlns:a16="http://schemas.microsoft.com/office/drawing/2014/main" id="{0170DDE7-3964-104F-AEE0-49E137B391E2}"/>
                </a:ext>
              </a:extLst>
            </p:cNvPr>
            <p:cNvSpPr>
              <a:spLocks noChangeArrowheads="1"/>
            </p:cNvSpPr>
            <p:nvPr/>
          </p:nvSpPr>
          <p:spPr bwMode="auto">
            <a:xfrm>
              <a:off x="1217886" y="5483423"/>
              <a:ext cx="1570137" cy="265726"/>
            </a:xfrm>
            <a:prstGeom prst="rect">
              <a:avLst/>
            </a:prstGeom>
            <a:noFill/>
            <a:ln w="9525">
              <a:noFill/>
              <a:miter lim="800000"/>
              <a:headEnd/>
              <a:tailEnd/>
            </a:ln>
          </p:spPr>
          <p:txBody>
            <a:bodyPr wrap="none">
              <a:prstTxWarp prst="textNoShape">
                <a:avLst/>
              </a:prstTxWarp>
              <a:spAutoFit/>
            </a:bodyPr>
            <a:lstStyle/>
            <a:p>
              <a:r>
                <a:rPr lang="en-US" sz="1400" dirty="0">
                  <a:latin typeface="Times New Roman" panose="02020603050405020304" pitchFamily="18" charset="0"/>
                  <a:cs typeface="Times New Roman" panose="02020603050405020304" pitchFamily="18" charset="0"/>
                </a:rPr>
                <a:t>Stable in the region if</a:t>
              </a:r>
              <a:endParaRPr sz="1400" noProof="1">
                <a:latin typeface="Times New Roman" panose="02020603050405020304" pitchFamily="18" charset="0"/>
                <a:cs typeface="Times New Roman" panose="02020603050405020304" pitchFamily="18" charset="0"/>
              </a:endParaRPr>
            </a:p>
          </p:txBody>
        </p:sp>
        <p:sp>
          <p:nvSpPr>
            <p:cNvPr id="79" name="Rectangle 78">
              <a:extLst>
                <a:ext uri="{FF2B5EF4-FFF2-40B4-BE49-F238E27FC236}">
                  <a16:creationId xmlns:a16="http://schemas.microsoft.com/office/drawing/2014/main" id="{C3C19FA6-0FDD-D845-9F38-BAFBFBB582EA}"/>
                </a:ext>
              </a:extLst>
            </p:cNvPr>
            <p:cNvSpPr/>
            <p:nvPr/>
          </p:nvSpPr>
          <p:spPr>
            <a:xfrm>
              <a:off x="3124200" y="5300246"/>
              <a:ext cx="653621" cy="292298"/>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&lt;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grpSp>
      <p:sp>
        <p:nvSpPr>
          <p:cNvPr id="91" name="Rectangle 90">
            <a:extLst>
              <a:ext uri="{FF2B5EF4-FFF2-40B4-BE49-F238E27FC236}">
                <a16:creationId xmlns:a16="http://schemas.microsoft.com/office/drawing/2014/main" id="{631C8464-EAB2-B64E-8F54-1BC93D11AA44}"/>
              </a:ext>
            </a:extLst>
          </p:cNvPr>
          <p:cNvSpPr/>
          <p:nvPr/>
        </p:nvSpPr>
        <p:spPr>
          <a:xfrm>
            <a:off x="7193055" y="5238916"/>
            <a:ext cx="724157"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&lt;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sp>
        <p:nvSpPr>
          <p:cNvPr id="92" name="Rectangle 91">
            <a:extLst>
              <a:ext uri="{FF2B5EF4-FFF2-40B4-BE49-F238E27FC236}">
                <a16:creationId xmlns:a16="http://schemas.microsoft.com/office/drawing/2014/main" id="{68CAECFC-AE84-9343-897E-D39636834B33}"/>
              </a:ext>
            </a:extLst>
          </p:cNvPr>
          <p:cNvSpPr/>
          <p:nvPr/>
        </p:nvSpPr>
        <p:spPr>
          <a:xfrm>
            <a:off x="5146025" y="5241757"/>
            <a:ext cx="724157"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&gt;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sp>
        <p:nvSpPr>
          <p:cNvPr id="93" name="Rectangle 92">
            <a:extLst>
              <a:ext uri="{FF2B5EF4-FFF2-40B4-BE49-F238E27FC236}">
                <a16:creationId xmlns:a16="http://schemas.microsoft.com/office/drawing/2014/main" id="{FAF06493-1935-304E-A0B0-26FE0729318B}"/>
              </a:ext>
            </a:extLst>
          </p:cNvPr>
          <p:cNvSpPr/>
          <p:nvPr/>
        </p:nvSpPr>
        <p:spPr>
          <a:xfrm>
            <a:off x="6240518" y="5238916"/>
            <a:ext cx="724157"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𝛾 &gt; 𝛾</a:t>
            </a:r>
            <a:r>
              <a:rPr lang="en-US" sz="1600" baseline="-25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           </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8" name="Rectangle 2050"/>
          <p:cNvSpPr>
            <a:spLocks noGrp="1" noChangeArrowheads="1"/>
          </p:cNvSpPr>
          <p:nvPr>
            <p:ph type="title"/>
          </p:nvPr>
        </p:nvSpPr>
        <p:spPr>
          <a:xfrm>
            <a:off x="838200" y="304800"/>
            <a:ext cx="7467600" cy="533400"/>
          </a:xfrm>
          <a:ln>
            <a:solidFill>
              <a:schemeClr val="accent2"/>
            </a:solidFill>
          </a:ln>
        </p:spPr>
        <p:txBody>
          <a:bodyPr/>
          <a:lstStyle/>
          <a:p>
            <a:r>
              <a:rPr lang="en-US"/>
              <a:t>Large Amplitude Oscillations</a:t>
            </a:r>
            <a:endParaRPr lang="fr-FR"/>
          </a:p>
        </p:txBody>
      </p:sp>
      <p:sp>
        <p:nvSpPr>
          <p:cNvPr id="51209" name="Line 2051"/>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1210" name="Text Box 2052"/>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1211" name="Text Box 2053"/>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1212" name="Text Box 2054"/>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1213" name="Text Box 2062"/>
          <p:cNvSpPr txBox="1">
            <a:spLocks noChangeArrowheads="1"/>
          </p:cNvSpPr>
          <p:nvPr/>
        </p:nvSpPr>
        <p:spPr bwMode="auto">
          <a:xfrm>
            <a:off x="609600" y="1295400"/>
            <a:ext cx="76962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For larger phase (or energy) deviations from the reference the second order differential equation is non-linear:</a:t>
            </a:r>
            <a:endParaRPr lang="fr-FR" sz="1800" b="1">
              <a:solidFill>
                <a:srgbClr val="FF3300"/>
              </a:solidFill>
            </a:endParaRPr>
          </a:p>
        </p:txBody>
      </p:sp>
      <p:graphicFrame>
        <p:nvGraphicFramePr>
          <p:cNvPr id="51202" name="Object 2"/>
          <p:cNvGraphicFramePr>
            <a:graphicFrameLocks noChangeAspect="1"/>
          </p:cNvGraphicFramePr>
          <p:nvPr/>
        </p:nvGraphicFramePr>
        <p:xfrm>
          <a:off x="838200" y="1981200"/>
          <a:ext cx="3740150" cy="842963"/>
        </p:xfrm>
        <a:graphic>
          <a:graphicData uri="http://schemas.openxmlformats.org/presentationml/2006/ole">
            <mc:AlternateContent xmlns:mc="http://schemas.openxmlformats.org/markup-compatibility/2006">
              <mc:Choice xmlns:v="urn:schemas-microsoft-com:vml" Requires="v">
                <p:oleObj name="Equation" r:id="rId3" imgW="1688760" imgH="380880" progId="Equation.3">
                  <p:embed/>
                </p:oleObj>
              </mc:Choice>
              <mc:Fallback>
                <p:oleObj name="Equation" r:id="rId3" imgW="1688760" imgH="3808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981200"/>
                        <a:ext cx="3740150" cy="8429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214" name="Text Box 2064"/>
          <p:cNvSpPr txBox="1">
            <a:spLocks noChangeArrowheads="1"/>
          </p:cNvSpPr>
          <p:nvPr/>
        </p:nvSpPr>
        <p:spPr bwMode="auto">
          <a:xfrm>
            <a:off x="5181600" y="2209800"/>
            <a:ext cx="32004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a:solidFill>
                  <a:srgbClr val="FF3300"/>
                </a:solidFill>
                <a:sym typeface="Symbol" charset="2"/>
              </a:rPr>
              <a:t>(</a:t>
            </a:r>
            <a:r>
              <a:rPr lang="fr-FR" sz="1800" b="1">
                <a:solidFill>
                  <a:srgbClr val="FF3300"/>
                </a:solidFill>
                <a:sym typeface="Symbol" charset="2"/>
              </a:rPr>
              <a:t></a:t>
            </a:r>
            <a:r>
              <a:rPr lang="en-US" sz="1800" b="1" baseline="-25000">
                <a:solidFill>
                  <a:srgbClr val="FF3300"/>
                </a:solidFill>
                <a:sym typeface="Symbol" charset="2"/>
              </a:rPr>
              <a:t>s</a:t>
            </a:r>
            <a:r>
              <a:rPr lang="en-US" sz="1800">
                <a:solidFill>
                  <a:srgbClr val="FF3300"/>
                </a:solidFill>
                <a:sym typeface="Symbol" charset="2"/>
              </a:rPr>
              <a:t> as previously defined)</a:t>
            </a:r>
            <a:endParaRPr lang="fr-FR" sz="1800">
              <a:solidFill>
                <a:srgbClr val="FF3300"/>
              </a:solidFill>
            </a:endParaRPr>
          </a:p>
        </p:txBody>
      </p:sp>
      <p:sp>
        <p:nvSpPr>
          <p:cNvPr id="51215" name="Text Box 2065"/>
          <p:cNvSpPr txBox="1">
            <a:spLocks noChangeArrowheads="1"/>
          </p:cNvSpPr>
          <p:nvPr/>
        </p:nvSpPr>
        <p:spPr bwMode="auto">
          <a:xfrm>
            <a:off x="685800" y="2895600"/>
            <a:ext cx="7696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Multiplying by   and integrating gives an invariant of the motion:</a:t>
            </a:r>
            <a:endParaRPr lang="fr-FR" sz="1800" b="1">
              <a:solidFill>
                <a:srgbClr val="FF3300"/>
              </a:solidFill>
            </a:endParaRPr>
          </a:p>
        </p:txBody>
      </p:sp>
      <p:graphicFrame>
        <p:nvGraphicFramePr>
          <p:cNvPr id="51203" name="Object 3"/>
          <p:cNvGraphicFramePr>
            <a:graphicFrameLocks noChangeAspect="1"/>
          </p:cNvGraphicFramePr>
          <p:nvPr>
            <p:extLst>
              <p:ext uri="{D42A27DB-BD31-4B8C-83A1-F6EECF244321}">
                <p14:modId xmlns:p14="http://schemas.microsoft.com/office/powerpoint/2010/main" val="2164642330"/>
              </p:ext>
            </p:extLst>
          </p:nvPr>
        </p:nvGraphicFramePr>
        <p:xfrm>
          <a:off x="2259930" y="2851968"/>
          <a:ext cx="223838" cy="425450"/>
        </p:xfrm>
        <a:graphic>
          <a:graphicData uri="http://schemas.openxmlformats.org/presentationml/2006/ole">
            <mc:AlternateContent xmlns:mc="http://schemas.openxmlformats.org/markup-compatibility/2006">
              <mc:Choice xmlns:v="urn:schemas-microsoft-com:vml" Requires="v">
                <p:oleObj name="Equation" r:id="rId5" imgW="126720" imgH="241200" progId="Equation.3">
                  <p:embed/>
                </p:oleObj>
              </mc:Choice>
              <mc:Fallback>
                <p:oleObj name="Equation" r:id="rId5" imgW="12672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9930" y="2851968"/>
                        <a:ext cx="223838" cy="4254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1204" name="Object 4"/>
          <p:cNvGraphicFramePr>
            <a:graphicFrameLocks noChangeAspect="1"/>
          </p:cNvGraphicFramePr>
          <p:nvPr/>
        </p:nvGraphicFramePr>
        <p:xfrm>
          <a:off x="838200" y="3276600"/>
          <a:ext cx="3987800" cy="862013"/>
        </p:xfrm>
        <a:graphic>
          <a:graphicData uri="http://schemas.openxmlformats.org/presentationml/2006/ole">
            <mc:AlternateContent xmlns:mc="http://schemas.openxmlformats.org/markup-compatibility/2006">
              <mc:Choice xmlns:v="urn:schemas-microsoft-com:vml" Requires="v">
                <p:oleObj name="Equation" r:id="rId7" imgW="1879560" imgH="406080" progId="Equation.3">
                  <p:embed/>
                </p:oleObj>
              </mc:Choice>
              <mc:Fallback>
                <p:oleObj name="Equation" r:id="rId7" imgW="1879560" imgH="4060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3276600"/>
                        <a:ext cx="3987800" cy="8620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216" name="Text Box 2068"/>
          <p:cNvSpPr txBox="1">
            <a:spLocks noChangeArrowheads="1"/>
          </p:cNvSpPr>
          <p:nvPr/>
        </p:nvSpPr>
        <p:spPr bwMode="auto">
          <a:xfrm>
            <a:off x="762000" y="4191000"/>
            <a:ext cx="76962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FF3300"/>
                </a:solidFill>
              </a:rPr>
              <a:t>which for small amplitudes reduces to:</a:t>
            </a:r>
            <a:endParaRPr lang="fr-FR" sz="1800" b="1">
              <a:solidFill>
                <a:srgbClr val="FF3300"/>
              </a:solidFill>
            </a:endParaRPr>
          </a:p>
        </p:txBody>
      </p:sp>
      <p:graphicFrame>
        <p:nvGraphicFramePr>
          <p:cNvPr id="51205" name="Object 5"/>
          <p:cNvGraphicFramePr>
            <a:graphicFrameLocks noChangeAspect="1"/>
          </p:cNvGraphicFramePr>
          <p:nvPr/>
        </p:nvGraphicFramePr>
        <p:xfrm>
          <a:off x="839787" y="4560887"/>
          <a:ext cx="2513013" cy="925513"/>
        </p:xfrm>
        <a:graphic>
          <a:graphicData uri="http://schemas.openxmlformats.org/presentationml/2006/ole">
            <mc:AlternateContent xmlns:mc="http://schemas.openxmlformats.org/markup-compatibility/2006">
              <mc:Choice xmlns:v="urn:schemas-microsoft-com:vml" Requires="v">
                <p:oleObj name="Equation" r:id="rId9" imgW="1206500" imgH="444500" progId="Equation.DSMT4">
                  <p:embed/>
                </p:oleObj>
              </mc:Choice>
              <mc:Fallback>
                <p:oleObj name="Equation" r:id="rId9" imgW="1206500" imgH="44450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9787" y="4560887"/>
                        <a:ext cx="2513013" cy="9255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217" name="Text Box 2070"/>
          <p:cNvSpPr txBox="1">
            <a:spLocks noChangeArrowheads="1"/>
          </p:cNvSpPr>
          <p:nvPr/>
        </p:nvSpPr>
        <p:spPr bwMode="auto">
          <a:xfrm>
            <a:off x="3886200" y="4724400"/>
            <a:ext cx="4495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006600"/>
                </a:solidFill>
              </a:rPr>
              <a:t>(the variable is </a:t>
            </a:r>
            <a:r>
              <a:rPr lang="en-US" sz="1800" dirty="0" err="1">
                <a:solidFill>
                  <a:srgbClr val="006600"/>
                </a:solidFill>
                <a:sym typeface="Symbol" charset="2"/>
              </a:rPr>
              <a:t></a:t>
            </a:r>
            <a:r>
              <a:rPr lang="en-US" sz="1800" dirty="0">
                <a:solidFill>
                  <a:srgbClr val="006600"/>
                </a:solidFill>
                <a:sym typeface="Symbol" charset="2"/>
              </a:rPr>
              <a:t>, and </a:t>
            </a:r>
            <a:r>
              <a:rPr lang="en-US" sz="1800" dirty="0" err="1">
                <a:solidFill>
                  <a:srgbClr val="006600"/>
                </a:solidFill>
                <a:sym typeface="Symbol" charset="2"/>
              </a:rPr>
              <a:t></a:t>
            </a:r>
            <a:r>
              <a:rPr lang="en-US" sz="1800" baseline="-25000" dirty="0" err="1">
                <a:solidFill>
                  <a:srgbClr val="006600"/>
                </a:solidFill>
                <a:sym typeface="Symbol" charset="2"/>
              </a:rPr>
              <a:t>s</a:t>
            </a:r>
            <a:r>
              <a:rPr lang="en-US" sz="1800" dirty="0">
                <a:solidFill>
                  <a:srgbClr val="006600"/>
                </a:solidFill>
                <a:sym typeface="Symbol" charset="2"/>
              </a:rPr>
              <a:t> is constant)</a:t>
            </a:r>
            <a:endParaRPr lang="fr-FR" sz="1800" dirty="0">
              <a:solidFill>
                <a:srgbClr val="006600"/>
              </a:solidFill>
            </a:endParaRPr>
          </a:p>
        </p:txBody>
      </p:sp>
      <p:sp>
        <p:nvSpPr>
          <p:cNvPr id="51218" name="Text Box 2071"/>
          <p:cNvSpPr txBox="1">
            <a:spLocks noChangeArrowheads="1"/>
          </p:cNvSpPr>
          <p:nvPr/>
        </p:nvSpPr>
        <p:spPr bwMode="auto">
          <a:xfrm>
            <a:off x="914400" y="5653087"/>
            <a:ext cx="73914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chemeClr val="accent2"/>
                </a:solidFill>
              </a:rPr>
              <a:t>Similar equations exist for the second variable : </a:t>
            </a:r>
            <a:r>
              <a:rPr lang="en-US" sz="1800" dirty="0" err="1">
                <a:solidFill>
                  <a:schemeClr val="accent2"/>
                </a:solidFill>
                <a:sym typeface="Symbol" charset="2"/>
              </a:rPr>
              <a:t>Ed/dt</a:t>
            </a:r>
            <a:endParaRPr lang="fr-FR" sz="18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5" name="Rectangle 2"/>
          <p:cNvSpPr>
            <a:spLocks noGrp="1" noChangeArrowheads="1"/>
          </p:cNvSpPr>
          <p:nvPr>
            <p:ph type="title"/>
          </p:nvPr>
        </p:nvSpPr>
        <p:spPr>
          <a:xfrm>
            <a:off x="838200" y="304800"/>
            <a:ext cx="7467600" cy="533400"/>
          </a:xfrm>
          <a:ln>
            <a:solidFill>
              <a:schemeClr val="accent2"/>
            </a:solidFill>
          </a:ln>
        </p:spPr>
        <p:txBody>
          <a:bodyPr/>
          <a:lstStyle/>
          <a:p>
            <a:r>
              <a:rPr lang="en-US"/>
              <a:t>Large Amplitude Oscillations (2)</a:t>
            </a:r>
            <a:endParaRPr lang="fr-FR"/>
          </a:p>
        </p:txBody>
      </p:sp>
      <p:sp>
        <p:nvSpPr>
          <p:cNvPr id="53256" name="Line 3"/>
          <p:cNvSpPr>
            <a:spLocks noChangeShapeType="1"/>
          </p:cNvSpPr>
          <p:nvPr/>
        </p:nvSpPr>
        <p:spPr bwMode="auto">
          <a:xfrm>
            <a:off x="1828800" y="1621755"/>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3257" name="Text Box 4"/>
          <p:cNvSpPr txBox="1">
            <a:spLocks noChangeArrowheads="1"/>
          </p:cNvSpPr>
          <p:nvPr/>
        </p:nvSpPr>
        <p:spPr bwMode="auto">
          <a:xfrm>
            <a:off x="1447800" y="1088355"/>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3258" name="Text Box 5"/>
          <p:cNvSpPr txBox="1">
            <a:spLocks noChangeArrowheads="1"/>
          </p:cNvSpPr>
          <p:nvPr/>
        </p:nvSpPr>
        <p:spPr bwMode="auto">
          <a:xfrm>
            <a:off x="609600" y="1994818"/>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3259" name="Text Box 6"/>
          <p:cNvSpPr txBox="1">
            <a:spLocks noChangeArrowheads="1"/>
          </p:cNvSpPr>
          <p:nvPr/>
        </p:nvSpPr>
        <p:spPr bwMode="auto">
          <a:xfrm>
            <a:off x="609600" y="1621755"/>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graphicFrame>
        <p:nvGraphicFramePr>
          <p:cNvPr id="53250" name="Object 2"/>
          <p:cNvGraphicFramePr>
            <a:graphicFrameLocks noChangeAspect="1"/>
          </p:cNvGraphicFramePr>
          <p:nvPr>
            <p:extLst>
              <p:ext uri="{D42A27DB-BD31-4B8C-83A1-F6EECF244321}">
                <p14:modId xmlns:p14="http://schemas.microsoft.com/office/powerpoint/2010/main" val="3857002352"/>
              </p:ext>
            </p:extLst>
          </p:nvPr>
        </p:nvGraphicFramePr>
        <p:xfrm>
          <a:off x="1447800" y="4288755"/>
          <a:ext cx="6908800" cy="717550"/>
        </p:xfrm>
        <a:graphic>
          <a:graphicData uri="http://schemas.openxmlformats.org/presentationml/2006/ole">
            <mc:AlternateContent xmlns:mc="http://schemas.openxmlformats.org/markup-compatibility/2006">
              <mc:Choice xmlns:v="urn:schemas-microsoft-com:vml" Requires="v">
                <p:oleObj name="Equation" r:id="rId3" imgW="3911400" imgH="406080" progId="Equation.3">
                  <p:embed/>
                </p:oleObj>
              </mc:Choice>
              <mc:Fallback>
                <p:oleObj name="Equation" r:id="rId3" imgW="3911400" imgH="4060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288755"/>
                        <a:ext cx="6908800" cy="7175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3251" name="Object 3"/>
          <p:cNvGraphicFramePr>
            <a:graphicFrameLocks noChangeAspect="1"/>
          </p:cNvGraphicFramePr>
          <p:nvPr>
            <p:extLst>
              <p:ext uri="{D42A27DB-BD31-4B8C-83A1-F6EECF244321}">
                <p14:modId xmlns:p14="http://schemas.microsoft.com/office/powerpoint/2010/main" val="2205643334"/>
              </p:ext>
            </p:extLst>
          </p:nvPr>
        </p:nvGraphicFramePr>
        <p:xfrm>
          <a:off x="1905000" y="5533355"/>
          <a:ext cx="5181600" cy="415925"/>
        </p:xfrm>
        <a:graphic>
          <a:graphicData uri="http://schemas.openxmlformats.org/presentationml/2006/ole">
            <mc:AlternateContent xmlns:mc="http://schemas.openxmlformats.org/markup-compatibility/2006">
              <mc:Choice xmlns:v="urn:schemas-microsoft-com:vml" Requires="v">
                <p:oleObj name="Equation" r:id="rId5" imgW="2679480" imgH="215640" progId="Equation.3">
                  <p:embed/>
                </p:oleObj>
              </mc:Choice>
              <mc:Fallback>
                <p:oleObj name="Equation" r:id="rId5" imgW="267948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5533355"/>
                        <a:ext cx="5181600" cy="4159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3260" name="Text Box 19"/>
          <p:cNvSpPr txBox="1">
            <a:spLocks noChangeArrowheads="1"/>
          </p:cNvSpPr>
          <p:nvPr/>
        </p:nvSpPr>
        <p:spPr bwMode="auto">
          <a:xfrm>
            <a:off x="609600" y="5050755"/>
            <a:ext cx="80010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006600"/>
                </a:solidFill>
              </a:rPr>
              <a:t>Second value </a:t>
            </a:r>
            <a:r>
              <a:rPr lang="en-US" sz="1800" dirty="0" err="1">
                <a:solidFill>
                  <a:srgbClr val="006600"/>
                </a:solidFill>
                <a:sym typeface="Symbol" charset="2"/>
              </a:rPr>
              <a:t></a:t>
            </a:r>
            <a:r>
              <a:rPr lang="en-US" sz="1800" baseline="-25000" dirty="0" err="1">
                <a:solidFill>
                  <a:srgbClr val="006600"/>
                </a:solidFill>
                <a:sym typeface="Symbol" charset="2"/>
              </a:rPr>
              <a:t>m</a:t>
            </a:r>
            <a:r>
              <a:rPr lang="en-US" sz="1800" dirty="0">
                <a:solidFill>
                  <a:srgbClr val="006600"/>
                </a:solidFill>
                <a:sym typeface="Symbol" charset="2"/>
              </a:rPr>
              <a:t> where the </a:t>
            </a:r>
            <a:r>
              <a:rPr lang="en-US" sz="1800" dirty="0" err="1">
                <a:solidFill>
                  <a:srgbClr val="006600"/>
                </a:solidFill>
                <a:sym typeface="Symbol" charset="2"/>
              </a:rPr>
              <a:t>separatrix</a:t>
            </a:r>
            <a:r>
              <a:rPr lang="en-US" sz="1800" dirty="0">
                <a:solidFill>
                  <a:srgbClr val="006600"/>
                </a:solidFill>
                <a:sym typeface="Symbol" charset="2"/>
              </a:rPr>
              <a:t> crosses the horizontal axis:</a:t>
            </a:r>
            <a:endParaRPr lang="fr-FR" sz="1800" dirty="0">
              <a:solidFill>
                <a:srgbClr val="006600"/>
              </a:solidFill>
            </a:endParaRPr>
          </a:p>
        </p:txBody>
      </p:sp>
      <p:sp>
        <p:nvSpPr>
          <p:cNvPr id="53261" name="Text Box 20"/>
          <p:cNvSpPr txBox="1">
            <a:spLocks noChangeArrowheads="1"/>
          </p:cNvSpPr>
          <p:nvPr/>
        </p:nvSpPr>
        <p:spPr bwMode="auto">
          <a:xfrm>
            <a:off x="457200" y="3907755"/>
            <a:ext cx="7924800" cy="366713"/>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000000"/>
                </a:solidFill>
              </a:rPr>
              <a:t>Equation of the </a:t>
            </a:r>
            <a:r>
              <a:rPr lang="en-US" sz="1800" dirty="0" err="1">
                <a:solidFill>
                  <a:srgbClr val="FF3300"/>
                </a:solidFill>
              </a:rPr>
              <a:t>separatrix</a:t>
            </a:r>
            <a:r>
              <a:rPr lang="en-US" sz="1800" dirty="0">
                <a:solidFill>
                  <a:srgbClr val="FF3300"/>
                </a:solidFill>
              </a:rPr>
              <a:t>:</a:t>
            </a:r>
            <a:endParaRPr lang="fr-FR" sz="1800" dirty="0">
              <a:solidFill>
                <a:srgbClr val="FF3300"/>
              </a:solidFill>
            </a:endParaRPr>
          </a:p>
        </p:txBody>
      </p:sp>
      <p:sp>
        <p:nvSpPr>
          <p:cNvPr id="53262" name="Text Box 21"/>
          <p:cNvSpPr txBox="1">
            <a:spLocks noChangeArrowheads="1"/>
          </p:cNvSpPr>
          <p:nvPr/>
        </p:nvSpPr>
        <p:spPr bwMode="auto">
          <a:xfrm>
            <a:off x="381000" y="1173164"/>
            <a:ext cx="4191000" cy="2497607"/>
          </a:xfrm>
          <a:prstGeom prst="rect">
            <a:avLst/>
          </a:prstGeom>
          <a:noFill/>
          <a:ln w="19050">
            <a:solidFill>
              <a:schemeClr val="accent2"/>
            </a:solidFill>
            <a:miter lim="800000"/>
            <a:headEnd/>
            <a:tailEnd/>
          </a:ln>
        </p:spPr>
        <p:txBody>
          <a:bodyPr>
            <a:prstTxWarp prst="textNoShape">
              <a:avLst/>
            </a:prstTxWarp>
            <a:spAutoFit/>
          </a:bodyPr>
          <a:lstStyle/>
          <a:p>
            <a:pPr>
              <a:lnSpc>
                <a:spcPct val="110000"/>
              </a:lnSpc>
              <a:spcBef>
                <a:spcPct val="50000"/>
              </a:spcBef>
              <a:spcAft>
                <a:spcPts val="0"/>
              </a:spcAft>
            </a:pPr>
            <a:r>
              <a:rPr lang="en-US" sz="1800" dirty="0">
                <a:solidFill>
                  <a:schemeClr val="accent2"/>
                </a:solidFill>
              </a:rPr>
              <a:t>When </a:t>
            </a:r>
            <a:r>
              <a:rPr lang="en-US" sz="1800" dirty="0" err="1">
                <a:solidFill>
                  <a:schemeClr val="accent2"/>
                </a:solidFill>
                <a:sym typeface="Symbol" charset="2"/>
              </a:rPr>
              <a:t></a:t>
            </a:r>
            <a:r>
              <a:rPr lang="en-US" sz="1800" dirty="0">
                <a:solidFill>
                  <a:schemeClr val="accent2"/>
                </a:solidFill>
                <a:sym typeface="Symbol" charset="2"/>
              </a:rPr>
              <a:t> reaches </a:t>
            </a:r>
            <a:r>
              <a:rPr lang="en-US" sz="1800" dirty="0" err="1">
                <a:solidFill>
                  <a:schemeClr val="accent2"/>
                </a:solidFill>
                <a:sym typeface="Symbol" charset="2"/>
              </a:rPr>
              <a:t>-</a:t>
            </a:r>
            <a:r>
              <a:rPr lang="en-US" sz="1800" baseline="-25000" dirty="0" err="1">
                <a:solidFill>
                  <a:schemeClr val="accent2"/>
                </a:solidFill>
                <a:sym typeface="Symbol" charset="2"/>
              </a:rPr>
              <a:t>s</a:t>
            </a:r>
            <a:r>
              <a:rPr lang="en-US" sz="1800" dirty="0">
                <a:solidFill>
                  <a:schemeClr val="accent2"/>
                </a:solidFill>
                <a:sym typeface="Symbol" charset="2"/>
              </a:rPr>
              <a:t> the force goes to zero and beyond it becomes non restoring.</a:t>
            </a:r>
            <a:br>
              <a:rPr lang="en-US" sz="1800" dirty="0">
                <a:solidFill>
                  <a:schemeClr val="accent2"/>
                </a:solidFill>
                <a:sym typeface="Symbol" charset="2"/>
              </a:rPr>
            </a:br>
            <a:r>
              <a:rPr lang="en-US" sz="1800" dirty="0">
                <a:solidFill>
                  <a:schemeClr val="accent2"/>
                </a:solidFill>
                <a:sym typeface="Symbol" charset="2"/>
              </a:rPr>
              <a:t>Hence </a:t>
            </a:r>
            <a:r>
              <a:rPr lang="en-US" sz="1800" dirty="0" err="1">
                <a:solidFill>
                  <a:schemeClr val="accent2"/>
                </a:solidFill>
                <a:sym typeface="Symbol" charset="2"/>
              </a:rPr>
              <a:t>-</a:t>
            </a:r>
            <a:r>
              <a:rPr lang="en-US" sz="1800" baseline="-25000" dirty="0" err="1">
                <a:solidFill>
                  <a:schemeClr val="accent2"/>
                </a:solidFill>
                <a:sym typeface="Symbol" charset="2"/>
              </a:rPr>
              <a:t>s</a:t>
            </a:r>
            <a:r>
              <a:rPr lang="en-US" sz="1800" baseline="-25000" dirty="0">
                <a:solidFill>
                  <a:schemeClr val="accent2"/>
                </a:solidFill>
                <a:sym typeface="Symbol" charset="2"/>
              </a:rPr>
              <a:t> </a:t>
            </a:r>
            <a:r>
              <a:rPr lang="en-US" sz="1800" dirty="0">
                <a:solidFill>
                  <a:schemeClr val="accent2"/>
                </a:solidFill>
                <a:sym typeface="Symbol" charset="2"/>
              </a:rPr>
              <a:t>is an extreme amplitude for a stable motion which in the</a:t>
            </a:r>
          </a:p>
          <a:p>
            <a:pPr>
              <a:lnSpc>
                <a:spcPct val="110000"/>
              </a:lnSpc>
              <a:spcBef>
                <a:spcPct val="50000"/>
              </a:spcBef>
              <a:spcAft>
                <a:spcPts val="0"/>
              </a:spcAft>
            </a:pPr>
            <a:r>
              <a:rPr lang="en-US" sz="1800" dirty="0">
                <a:solidFill>
                  <a:schemeClr val="accent2"/>
                </a:solidFill>
                <a:sym typeface="Symbol" charset="2"/>
              </a:rPr>
              <a:t>phase space(            ) is shown as</a:t>
            </a:r>
          </a:p>
          <a:p>
            <a:pPr>
              <a:lnSpc>
                <a:spcPct val="110000"/>
              </a:lnSpc>
              <a:spcBef>
                <a:spcPct val="50000"/>
              </a:spcBef>
              <a:spcAft>
                <a:spcPts val="5400"/>
              </a:spcAft>
            </a:pPr>
            <a:r>
              <a:rPr lang="en-US" sz="1800" dirty="0">
                <a:solidFill>
                  <a:schemeClr val="accent2"/>
                </a:solidFill>
                <a:sym typeface="Symbol" charset="2"/>
              </a:rPr>
              <a:t>closed trajectories. </a:t>
            </a:r>
            <a:endParaRPr lang="fr-FR" sz="1800" dirty="0">
              <a:solidFill>
                <a:schemeClr val="accent2"/>
              </a:solidFill>
              <a:sym typeface="Symbol" charset="2"/>
            </a:endParaRPr>
          </a:p>
        </p:txBody>
      </p:sp>
      <p:graphicFrame>
        <p:nvGraphicFramePr>
          <p:cNvPr id="53252" name="Object 4"/>
          <p:cNvGraphicFramePr>
            <a:graphicFrameLocks noChangeAspect="1"/>
          </p:cNvGraphicFramePr>
          <p:nvPr>
            <p:extLst>
              <p:ext uri="{D42A27DB-BD31-4B8C-83A1-F6EECF244321}">
                <p14:modId xmlns:p14="http://schemas.microsoft.com/office/powerpoint/2010/main" val="3973810841"/>
              </p:ext>
            </p:extLst>
          </p:nvPr>
        </p:nvGraphicFramePr>
        <p:xfrm>
          <a:off x="1882775" y="2713955"/>
          <a:ext cx="717550" cy="660400"/>
        </p:xfrm>
        <a:graphic>
          <a:graphicData uri="http://schemas.openxmlformats.org/presentationml/2006/ole">
            <mc:AlternateContent xmlns:mc="http://schemas.openxmlformats.org/markup-compatibility/2006">
              <mc:Choice xmlns:v="urn:schemas-microsoft-com:vml" Requires="v">
                <p:oleObj name="Equation" r:id="rId7" imgW="495300" imgH="457200" progId="Equation.DSMT4">
                  <p:embed/>
                </p:oleObj>
              </mc:Choice>
              <mc:Fallback>
                <p:oleObj name="Equation" r:id="rId7" imgW="495300" imgH="45720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2775" y="2713955"/>
                        <a:ext cx="717550" cy="6604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pic>
        <p:nvPicPr>
          <p:cNvPr id="53263" name="Picture 23" descr="separatrix1"/>
          <p:cNvPicPr>
            <a:picLocks noChangeAspect="1" noChangeArrowheads="1"/>
          </p:cNvPicPr>
          <p:nvPr/>
        </p:nvPicPr>
        <p:blipFill>
          <a:blip r:embed="rId9"/>
          <a:srcRect/>
          <a:stretch>
            <a:fillRect/>
          </a:stretch>
        </p:blipFill>
        <p:spPr bwMode="auto">
          <a:xfrm>
            <a:off x="4648200" y="1240755"/>
            <a:ext cx="4229100" cy="292100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0808" y="1772816"/>
            <a:ext cx="4209704" cy="2859798"/>
          </a:xfrm>
          <a:prstGeom prst="rect">
            <a:avLst/>
          </a:prstGeom>
        </p:spPr>
      </p:pic>
      <p:sp>
        <p:nvSpPr>
          <p:cNvPr id="55306" name="Rectangle 2"/>
          <p:cNvSpPr>
            <a:spLocks noGrp="1" noChangeArrowheads="1"/>
          </p:cNvSpPr>
          <p:nvPr>
            <p:ph type="title"/>
          </p:nvPr>
        </p:nvSpPr>
        <p:spPr>
          <a:xfrm>
            <a:off x="838200" y="304800"/>
            <a:ext cx="7467600" cy="533400"/>
          </a:xfrm>
          <a:ln>
            <a:solidFill>
              <a:schemeClr val="accent2"/>
            </a:solidFill>
          </a:ln>
        </p:spPr>
        <p:txBody>
          <a:bodyPr/>
          <a:lstStyle/>
          <a:p>
            <a:r>
              <a:rPr lang="en-US"/>
              <a:t>Energy Acceptance</a:t>
            </a:r>
            <a:endParaRPr lang="fr-FR"/>
          </a:p>
        </p:txBody>
      </p:sp>
      <p:sp>
        <p:nvSpPr>
          <p:cNvPr id="55307" name="Line 3"/>
          <p:cNvSpPr>
            <a:spLocks noChangeShapeType="1"/>
          </p:cNvSpPr>
          <p:nvPr/>
        </p:nvSpPr>
        <p:spPr bwMode="auto">
          <a:xfrm>
            <a:off x="1972816" y="1446312"/>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5309" name="Text Box 5"/>
          <p:cNvSpPr txBox="1">
            <a:spLocks noChangeArrowheads="1"/>
          </p:cNvSpPr>
          <p:nvPr/>
        </p:nvSpPr>
        <p:spPr bwMode="auto">
          <a:xfrm>
            <a:off x="753616" y="2276872"/>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5312" name="Text Box 20"/>
          <p:cNvSpPr txBox="1">
            <a:spLocks noChangeArrowheads="1"/>
          </p:cNvSpPr>
          <p:nvPr/>
        </p:nvSpPr>
        <p:spPr bwMode="auto">
          <a:xfrm>
            <a:off x="323528" y="4581128"/>
            <a:ext cx="8305800" cy="2010807"/>
          </a:xfrm>
          <a:prstGeom prst="rect">
            <a:avLst/>
          </a:prstGeom>
          <a:noFill/>
          <a:ln w="9525">
            <a:noFill/>
            <a:miter lim="800000"/>
            <a:headEnd/>
            <a:tailEnd/>
          </a:ln>
        </p:spPr>
        <p:txBody>
          <a:bodyPr>
            <a:prstTxWarp prst="textNoShape">
              <a:avLst/>
            </a:prstTxWarp>
            <a:spAutoFit/>
          </a:bodyPr>
          <a:lstStyle/>
          <a:p>
            <a:pPr>
              <a:spcBef>
                <a:spcPts val="480"/>
              </a:spcBef>
            </a:pPr>
            <a:r>
              <a:rPr lang="en-US" sz="1800" dirty="0">
                <a:solidFill>
                  <a:srgbClr val="006600"/>
                </a:solidFill>
              </a:rPr>
              <a:t>This “</a:t>
            </a:r>
            <a:r>
              <a:rPr lang="en-US" sz="1800" dirty="0">
                <a:solidFill>
                  <a:srgbClr val="FF3300"/>
                </a:solidFill>
              </a:rPr>
              <a:t>RF acceptance</a:t>
            </a:r>
            <a:r>
              <a:rPr lang="en-US" sz="1800" dirty="0">
                <a:solidFill>
                  <a:srgbClr val="006600"/>
                </a:solidFill>
              </a:rPr>
              <a:t>” depends strongly on </a:t>
            </a:r>
            <a:r>
              <a:rPr lang="en-US" sz="1800" dirty="0">
                <a:solidFill>
                  <a:srgbClr val="006600"/>
                </a:solidFill>
                <a:sym typeface="Symbol" charset="2"/>
              </a:rPr>
              <a:t></a:t>
            </a:r>
            <a:r>
              <a:rPr lang="en-US" sz="1800" baseline="-25000" dirty="0">
                <a:solidFill>
                  <a:srgbClr val="006600"/>
                </a:solidFill>
                <a:sym typeface="Symbol" charset="2"/>
              </a:rPr>
              <a:t>s</a:t>
            </a:r>
            <a:r>
              <a:rPr lang="en-US" sz="1800" dirty="0">
                <a:solidFill>
                  <a:srgbClr val="006600"/>
                </a:solidFill>
                <a:sym typeface="Symbol" charset="2"/>
              </a:rPr>
              <a:t> and plays an important role for the capture at injection, and the stored beam lifetime.</a:t>
            </a:r>
          </a:p>
          <a:p>
            <a:pPr>
              <a:spcBef>
                <a:spcPts val="480"/>
              </a:spcBef>
            </a:pPr>
            <a:r>
              <a:rPr lang="en-US" sz="1800" dirty="0">
                <a:solidFill>
                  <a:srgbClr val="006600"/>
                </a:solidFill>
                <a:sym typeface="Symbol" charset="2"/>
              </a:rPr>
              <a:t>It’s </a:t>
            </a:r>
            <a:r>
              <a:rPr lang="en-US" sz="1800" dirty="0">
                <a:solidFill>
                  <a:srgbClr val="FF0000"/>
                </a:solidFill>
                <a:sym typeface="Symbol" charset="2"/>
              </a:rPr>
              <a:t>largest</a:t>
            </a:r>
            <a:r>
              <a:rPr lang="en-US" sz="1800" dirty="0">
                <a:solidFill>
                  <a:srgbClr val="006600"/>
                </a:solidFill>
                <a:sym typeface="Symbol" charset="2"/>
              </a:rPr>
              <a:t> for </a:t>
            </a:r>
            <a:r>
              <a:rPr lang="en-US" sz="1800" baseline="-25000" dirty="0">
                <a:solidFill>
                  <a:srgbClr val="006600"/>
                </a:solidFill>
                <a:sym typeface="Symbol" charset="2"/>
              </a:rPr>
              <a:t>s</a:t>
            </a:r>
            <a:r>
              <a:rPr lang="en-US" sz="1800" dirty="0">
                <a:solidFill>
                  <a:srgbClr val="006600"/>
                </a:solidFill>
                <a:sym typeface="Symbol" charset="2"/>
              </a:rPr>
              <a:t>=0 and </a:t>
            </a:r>
            <a:r>
              <a:rPr lang="en-US" sz="1800" baseline="-25000" dirty="0">
                <a:solidFill>
                  <a:srgbClr val="006600"/>
                </a:solidFill>
                <a:sym typeface="Symbol" charset="2"/>
              </a:rPr>
              <a:t>s</a:t>
            </a:r>
            <a:r>
              <a:rPr lang="en-US" sz="1800" dirty="0">
                <a:solidFill>
                  <a:srgbClr val="006600"/>
                </a:solidFill>
                <a:sym typeface="Symbol" charset="2"/>
              </a:rPr>
              <a:t>=π (</a:t>
            </a:r>
            <a:r>
              <a:rPr lang="en-US" sz="1800" dirty="0">
                <a:solidFill>
                  <a:srgbClr val="FF0000"/>
                </a:solidFill>
                <a:sym typeface="Symbol" charset="2"/>
              </a:rPr>
              <a:t>no acceleration</a:t>
            </a:r>
            <a:r>
              <a:rPr lang="en-US" sz="1800" dirty="0">
                <a:solidFill>
                  <a:srgbClr val="006600"/>
                </a:solidFill>
                <a:sym typeface="Symbol" charset="2"/>
              </a:rPr>
              <a:t>, depending on </a:t>
            </a:r>
            <a:r>
              <a:rPr lang="fr-FR" sz="1800" dirty="0">
                <a:solidFill>
                  <a:srgbClr val="006600"/>
                </a:solidFill>
                <a:sym typeface="Symbol" charset="2"/>
              </a:rPr>
              <a:t></a:t>
            </a:r>
            <a:r>
              <a:rPr lang="en-US" sz="1800" dirty="0">
                <a:solidFill>
                  <a:srgbClr val="006600"/>
                </a:solidFill>
                <a:sym typeface="Symbol" charset="2"/>
              </a:rPr>
              <a:t>).</a:t>
            </a:r>
          </a:p>
          <a:p>
            <a:pPr>
              <a:spcBef>
                <a:spcPts val="480"/>
              </a:spcBef>
            </a:pPr>
            <a:r>
              <a:rPr lang="en-US" sz="1800" dirty="0">
                <a:solidFill>
                  <a:srgbClr val="006600"/>
                </a:solidFill>
                <a:sym typeface="Symbol" charset="2"/>
              </a:rPr>
              <a:t>It becomes smaller during acceleration, when </a:t>
            </a:r>
            <a:r>
              <a:rPr lang="en-US" sz="1800" baseline="-25000" dirty="0">
                <a:solidFill>
                  <a:srgbClr val="006600"/>
                </a:solidFill>
                <a:sym typeface="Symbol" charset="2"/>
              </a:rPr>
              <a:t>s</a:t>
            </a:r>
            <a:r>
              <a:rPr lang="en-US" sz="1800" dirty="0">
                <a:solidFill>
                  <a:srgbClr val="006600"/>
                </a:solidFill>
                <a:sym typeface="Symbol" charset="2"/>
              </a:rPr>
              <a:t> is changing</a:t>
            </a:r>
          </a:p>
          <a:p>
            <a:pPr>
              <a:spcBef>
                <a:spcPts val="480"/>
              </a:spcBef>
            </a:pPr>
            <a:r>
              <a:rPr lang="en-US" sz="1800" dirty="0">
                <a:solidFill>
                  <a:srgbClr val="006600"/>
                </a:solidFill>
                <a:sym typeface="Symbol" charset="2"/>
              </a:rPr>
              <a:t>Need a </a:t>
            </a:r>
            <a:r>
              <a:rPr lang="en-US" sz="1800" dirty="0">
                <a:solidFill>
                  <a:srgbClr val="FF0000"/>
                </a:solidFill>
                <a:sym typeface="Symbol" charset="2"/>
              </a:rPr>
              <a:t>higher RF voltage</a:t>
            </a:r>
            <a:r>
              <a:rPr lang="en-US" sz="1800" dirty="0">
                <a:solidFill>
                  <a:srgbClr val="006600"/>
                </a:solidFill>
                <a:sym typeface="Symbol" charset="2"/>
              </a:rPr>
              <a:t> for </a:t>
            </a:r>
            <a:r>
              <a:rPr lang="en-US" sz="1800" dirty="0">
                <a:solidFill>
                  <a:srgbClr val="FF0000"/>
                </a:solidFill>
                <a:sym typeface="Symbol" charset="2"/>
              </a:rPr>
              <a:t>higher acceptance</a:t>
            </a:r>
            <a:r>
              <a:rPr lang="en-US" sz="1800" dirty="0">
                <a:solidFill>
                  <a:srgbClr val="006600"/>
                </a:solidFill>
                <a:sym typeface="Symbol" charset="2"/>
              </a:rPr>
              <a:t>.</a:t>
            </a:r>
          </a:p>
          <a:p>
            <a:pPr>
              <a:spcBef>
                <a:spcPts val="480"/>
              </a:spcBef>
            </a:pPr>
            <a:r>
              <a:rPr lang="en-US" sz="1800" dirty="0">
                <a:solidFill>
                  <a:srgbClr val="006600"/>
                </a:solidFill>
                <a:sym typeface="Symbol" charset="2"/>
              </a:rPr>
              <a:t>For the </a:t>
            </a:r>
            <a:r>
              <a:rPr lang="en-US" sz="1800" dirty="0">
                <a:solidFill>
                  <a:srgbClr val="FF0000"/>
                </a:solidFill>
                <a:sym typeface="Symbol" charset="2"/>
              </a:rPr>
              <a:t>same RF voltage </a:t>
            </a:r>
            <a:r>
              <a:rPr lang="en-US" sz="1800" dirty="0">
                <a:solidFill>
                  <a:srgbClr val="006600"/>
                </a:solidFill>
                <a:sym typeface="Symbol" charset="2"/>
              </a:rPr>
              <a:t>it is </a:t>
            </a:r>
            <a:r>
              <a:rPr lang="en-US" sz="1800" dirty="0">
                <a:solidFill>
                  <a:srgbClr val="FF0000"/>
                </a:solidFill>
                <a:sym typeface="Symbol" charset="2"/>
              </a:rPr>
              <a:t>smaller for higher harmonics h.</a:t>
            </a:r>
            <a:endParaRPr lang="fr-FR" sz="1800" dirty="0">
              <a:solidFill>
                <a:srgbClr val="FF0000"/>
              </a:solidFill>
            </a:endParaRPr>
          </a:p>
        </p:txBody>
      </p:sp>
      <p:graphicFrame>
        <p:nvGraphicFramePr>
          <p:cNvPr id="55303" name="Object 7"/>
          <p:cNvGraphicFramePr>
            <a:graphicFrameLocks noChangeAspect="1"/>
          </p:cNvGraphicFramePr>
          <p:nvPr>
            <p:extLst>
              <p:ext uri="{D42A27DB-BD31-4B8C-83A1-F6EECF244321}">
                <p14:modId xmlns:p14="http://schemas.microsoft.com/office/powerpoint/2010/main" val="2569307088"/>
              </p:ext>
            </p:extLst>
          </p:nvPr>
        </p:nvGraphicFramePr>
        <p:xfrm>
          <a:off x="625475" y="3933056"/>
          <a:ext cx="3946525" cy="545665"/>
        </p:xfrm>
        <a:graphic>
          <a:graphicData uri="http://schemas.openxmlformats.org/presentationml/2006/ole">
            <mc:AlternateContent xmlns:mc="http://schemas.openxmlformats.org/markup-compatibility/2006">
              <mc:Choice xmlns:v="urn:schemas-microsoft-com:vml" Requires="v">
                <p:oleObj name="Equation" r:id="rId4" imgW="2019300" imgH="279400" progId="Equation.DSMT4">
                  <p:embed/>
                </p:oleObj>
              </mc:Choice>
              <mc:Fallback>
                <p:oleObj name="Equation" r:id="rId4" imgW="2019300" imgH="279400" progId="Equation.DSMT4">
                  <p:embed/>
                  <p:pic>
                    <p:nvPicPr>
                      <p:cNvPr id="55303"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475" y="3933056"/>
                        <a:ext cx="3946525" cy="54566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5" name="TextBox 4"/>
              <p:cNvSpPr txBox="1"/>
              <p:nvPr/>
            </p:nvSpPr>
            <p:spPr>
              <a:xfrm>
                <a:off x="539552" y="2768615"/>
                <a:ext cx="4153765" cy="1091196"/>
              </a:xfrm>
              <a:prstGeom prst="rect">
                <a:avLst/>
              </a:prstGeom>
              <a:solidFill>
                <a:srgbClr val="FFFFCC"/>
              </a:solid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d>
                            <m:dPr>
                              <m:ctrlPr>
                                <a:rPr lang="is-IS" i="1" smtClean="0">
                                  <a:latin typeface="Cambria Math" panose="02040503050406030204" pitchFamily="18" charset="0"/>
                                </a:rPr>
                              </m:ctrlPr>
                            </m:dPr>
                            <m:e>
                              <m:f>
                                <m:fPr>
                                  <m:ctrlPr>
                                    <a:rPr lang="bg-BG" i="1" smtClean="0">
                                      <a:latin typeface="Cambria Math" panose="02040503050406030204" pitchFamily="18" charset="0"/>
                                    </a:rPr>
                                  </m:ctrlPr>
                                </m:fPr>
                                <m:num>
                                  <m:r>
                                    <m:rPr>
                                      <m:sty m:val="p"/>
                                    </m:rPr>
                                    <a:rPr lang="el-GR" i="1" smtClean="0">
                                      <a:latin typeface="Cambria Math" charset="0"/>
                                      <a:ea typeface="Cambria Math" charset="0"/>
                                      <a:cs typeface="Cambria Math" charset="0"/>
                                    </a:rPr>
                                    <m:t>Δ</m:t>
                                  </m:r>
                                  <m:r>
                                    <a:rPr lang="en-US" b="0" i="1" smtClean="0">
                                      <a:latin typeface="Cambria Math" charset="0"/>
                                      <a:ea typeface="Cambria Math" charset="0"/>
                                      <a:cs typeface="Cambria Math" charset="0"/>
                                    </a:rPr>
                                    <m:t>𝐸</m:t>
                                  </m:r>
                                </m:num>
                                <m:den>
                                  <m:sSub>
                                    <m:sSubPr>
                                      <m:ctrlPr>
                                        <a:rPr lang="en-US" i="1" smtClean="0">
                                          <a:latin typeface="Cambria Math" panose="02040503050406030204" pitchFamily="18" charset="0"/>
                                        </a:rPr>
                                      </m:ctrlPr>
                                    </m:sSubPr>
                                    <m:e>
                                      <m:r>
                                        <a:rPr lang="en-US" b="0" i="1" smtClean="0">
                                          <a:latin typeface="Cambria Math" charset="0"/>
                                        </a:rPr>
                                        <m:t>𝐸</m:t>
                                      </m:r>
                                    </m:e>
                                    <m:sub>
                                      <m:r>
                                        <a:rPr lang="en-US" b="0" i="1" smtClean="0">
                                          <a:latin typeface="Cambria Math" panose="02040503050406030204" pitchFamily="18" charset="0"/>
                                        </a:rPr>
                                        <m:t>0</m:t>
                                      </m:r>
                                    </m:sub>
                                  </m:sSub>
                                </m:den>
                              </m:f>
                            </m:e>
                          </m:d>
                        </m:e>
                        <m:sub>
                          <m:r>
                            <m:rPr>
                              <m:sty m:val="p"/>
                            </m:rPr>
                            <a:rPr lang="en-US" b="0" i="0" smtClean="0">
                              <a:latin typeface="Cambria Math" charset="0"/>
                            </a:rPr>
                            <m:t>max</m:t>
                          </m:r>
                        </m:sub>
                      </m:sSub>
                      <m:r>
                        <a:rPr lang="en-US" b="0" i="1" smtClean="0">
                          <a:latin typeface="Cambria Math" charset="0"/>
                        </a:rPr>
                        <m:t>=</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𝛽</m:t>
                      </m:r>
                      <m:rad>
                        <m:radPr>
                          <m:degHide m:val="on"/>
                          <m:ctrlPr>
                            <a:rPr lang="en-US" b="0" i="1" smtClean="0">
                              <a:latin typeface="Cambria Math" panose="02040503050406030204" pitchFamily="18" charset="0"/>
                              <a:ea typeface="Cambria Math" charset="0"/>
                              <a:cs typeface="Cambria Math" charset="0"/>
                            </a:rPr>
                          </m:ctrlPr>
                        </m:radPr>
                        <m:deg/>
                        <m:e>
                          <m:f>
                            <m:fPr>
                              <m:ctrlPr>
                                <a:rPr lang="bg-BG" b="0" i="1" smtClean="0">
                                  <a:latin typeface="Cambria Math" panose="02040503050406030204" pitchFamily="18" charset="0"/>
                                  <a:ea typeface="Cambria Math" charset="0"/>
                                  <a:cs typeface="Cambria Math" charset="0"/>
                                </a:rPr>
                              </m:ctrlPr>
                            </m:fPr>
                            <m:num>
                              <m:r>
                                <a:rPr lang="en-US" b="0" i="1" smtClean="0">
                                  <a:latin typeface="Cambria Math" panose="02040503050406030204" pitchFamily="18" charset="0"/>
                                  <a:ea typeface="Cambria Math" charset="0"/>
                                  <a:cs typeface="Cambria Math" charset="0"/>
                                </a:rPr>
                                <m:t>−</m:t>
                              </m:r>
                              <m:r>
                                <a:rPr lang="en-US" b="0" i="1" smtClean="0">
                                  <a:latin typeface="Cambria Math" panose="02040503050406030204" pitchFamily="18" charset="0"/>
                                  <a:ea typeface="Cambria Math" charset="0"/>
                                  <a:cs typeface="Cambria Math" charset="0"/>
                                </a:rPr>
                                <m:t>𝑞</m:t>
                              </m:r>
                              <m:acc>
                                <m:accPr>
                                  <m:chr m:val="̂"/>
                                  <m:ctrlPr>
                                    <a:rPr lang="en-US" b="0" i="1" smtClean="0">
                                      <a:latin typeface="Cambria Math" panose="02040503050406030204" pitchFamily="18" charset="0"/>
                                      <a:ea typeface="Cambria Math" charset="0"/>
                                      <a:cs typeface="Cambria Math" charset="0"/>
                                    </a:rPr>
                                  </m:ctrlPr>
                                </m:accPr>
                                <m:e>
                                  <m:r>
                                    <a:rPr lang="en-US" b="0" i="1" smtClean="0">
                                      <a:latin typeface="Cambria Math" charset="0"/>
                                      <a:ea typeface="Cambria Math" charset="0"/>
                                      <a:cs typeface="Cambria Math" charset="0"/>
                                    </a:rPr>
                                    <m:t>𝑉</m:t>
                                  </m:r>
                                </m:e>
                              </m:acc>
                            </m:num>
                            <m:den>
                              <m:r>
                                <a:rPr lang="bg-BG" b="0" i="1" smtClean="0">
                                  <a:latin typeface="Cambria Math" charset="0"/>
                                  <a:ea typeface="Cambria Math" charset="0"/>
                                  <a:cs typeface="Cambria Math" charset="0"/>
                                </a:rPr>
                                <m:t>𝜋</m:t>
                              </m:r>
                              <m:r>
                                <a:rPr lang="en-US" b="0" i="1" smtClean="0">
                                  <a:latin typeface="Cambria Math" charset="0"/>
                                  <a:ea typeface="Cambria Math" charset="0"/>
                                  <a:cs typeface="Cambria Math" charset="0"/>
                                </a:rPr>
                                <m:t>h</m:t>
                              </m:r>
                              <m:r>
                                <a:rPr lang="en-US" b="0" i="1" smtClean="0">
                                  <a:latin typeface="Cambria Math" charset="0"/>
                                  <a:ea typeface="Cambria Math" charset="0"/>
                                  <a:cs typeface="Cambria Math" charset="0"/>
                                </a:rPr>
                                <m:t>𝜂</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𝐸</m:t>
                                  </m:r>
                                </m:e>
                                <m:sub>
                                  <m:r>
                                    <a:rPr lang="en-US" b="0" i="1" smtClean="0">
                                      <a:latin typeface="Cambria Math" panose="02040503050406030204" pitchFamily="18" charset="0"/>
                                      <a:ea typeface="Cambria Math" charset="0"/>
                                      <a:cs typeface="Cambria Math" charset="0"/>
                                    </a:rPr>
                                    <m:t>0</m:t>
                                  </m:r>
                                </m:sub>
                              </m:sSub>
                            </m:den>
                          </m:f>
                          <m:r>
                            <a:rPr lang="en-US" b="0" i="1" smtClean="0">
                              <a:latin typeface="Cambria Math" charset="0"/>
                              <a:ea typeface="Cambria Math" charset="0"/>
                              <a:cs typeface="Cambria Math" charset="0"/>
                            </a:rPr>
                            <m:t>𝐺</m:t>
                          </m:r>
                          <m:d>
                            <m:dPr>
                              <m:ctrlPr>
                                <a:rPr lang="is-IS" b="0" i="1" smtClean="0">
                                  <a:latin typeface="Cambria Math" panose="02040503050406030204" pitchFamily="18" charset="0"/>
                                  <a:ea typeface="Cambria Math" charset="0"/>
                                  <a:cs typeface="Cambria Math" charset="0"/>
                                </a:rPr>
                              </m:ctrlPr>
                            </m:dPr>
                            <m:e>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𝜙</m:t>
                                  </m:r>
                                </m:e>
                                <m:sub>
                                  <m:r>
                                    <a:rPr lang="en-US" b="0" i="1" smtClean="0">
                                      <a:latin typeface="Cambria Math" charset="0"/>
                                      <a:ea typeface="Cambria Math" charset="0"/>
                                      <a:cs typeface="Cambria Math" charset="0"/>
                                    </a:rPr>
                                    <m:t>𝑠</m:t>
                                  </m:r>
                                </m:sub>
                              </m:sSub>
                            </m:e>
                          </m:d>
                        </m:e>
                      </m:rad>
                      <m:r>
                        <a:rPr lang="en-US" b="0" i="1" smtClean="0">
                          <a:latin typeface="Cambria Math" charset="0"/>
                        </a:rPr>
                        <m:t> </m:t>
                      </m:r>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39552" y="2768615"/>
                <a:ext cx="4153765" cy="1091196"/>
              </a:xfrm>
              <a:prstGeom prst="rect">
                <a:avLst/>
              </a:prstGeom>
              <a:blipFill>
                <a:blip r:embed="rId7"/>
                <a:stretch>
                  <a:fillRect r="-608" b="-2273"/>
                </a:stretch>
              </a:blipFill>
              <a:ln>
                <a:solidFill>
                  <a:schemeClr val="tx1"/>
                </a:solidFill>
              </a:ln>
            </p:spPr>
            <p:txBody>
              <a:bodyPr/>
              <a:lstStyle/>
              <a:p>
                <a:r>
                  <a:rPr lang="en-US">
                    <a:noFill/>
                  </a:rPr>
                  <a:t> </a:t>
                </a:r>
              </a:p>
            </p:txBody>
          </p:sp>
        </mc:Fallback>
      </mc:AlternateContent>
      <p:sp>
        <p:nvSpPr>
          <p:cNvPr id="16" name="Line 3">
            <a:extLst>
              <a:ext uri="{FF2B5EF4-FFF2-40B4-BE49-F238E27FC236}">
                <a16:creationId xmlns:a16="http://schemas.microsoft.com/office/drawing/2014/main" id="{F4A93F79-58F0-0241-A0CB-A0FE6E20F195}"/>
              </a:ext>
            </a:extLst>
          </p:cNvPr>
          <p:cNvSpPr>
            <a:spLocks noChangeShapeType="1"/>
          </p:cNvSpPr>
          <p:nvPr/>
        </p:nvSpPr>
        <p:spPr bwMode="auto">
          <a:xfrm>
            <a:off x="1972816" y="1374304"/>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7" name="Text Box 4">
            <a:extLst>
              <a:ext uri="{FF2B5EF4-FFF2-40B4-BE49-F238E27FC236}">
                <a16:creationId xmlns:a16="http://schemas.microsoft.com/office/drawing/2014/main" id="{795294A0-34BB-8D4F-AE3F-4F54656C324F}"/>
              </a:ext>
            </a:extLst>
          </p:cNvPr>
          <p:cNvSpPr txBox="1">
            <a:spLocks noChangeArrowheads="1"/>
          </p:cNvSpPr>
          <p:nvPr/>
        </p:nvSpPr>
        <p:spPr bwMode="auto">
          <a:xfrm>
            <a:off x="1591816" y="764704"/>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18" name="Text Box 5">
            <a:extLst>
              <a:ext uri="{FF2B5EF4-FFF2-40B4-BE49-F238E27FC236}">
                <a16:creationId xmlns:a16="http://schemas.microsoft.com/office/drawing/2014/main" id="{B823886A-51B7-6E47-B142-7F0A21D890D3}"/>
              </a:ext>
            </a:extLst>
          </p:cNvPr>
          <p:cNvSpPr txBox="1">
            <a:spLocks noChangeArrowheads="1"/>
          </p:cNvSpPr>
          <p:nvPr/>
        </p:nvSpPr>
        <p:spPr bwMode="auto">
          <a:xfrm>
            <a:off x="753616" y="1671167"/>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19" name="Text Box 6">
            <a:extLst>
              <a:ext uri="{FF2B5EF4-FFF2-40B4-BE49-F238E27FC236}">
                <a16:creationId xmlns:a16="http://schemas.microsoft.com/office/drawing/2014/main" id="{D261BC62-75C3-E546-904E-AB68EE70AB93}"/>
              </a:ext>
            </a:extLst>
          </p:cNvPr>
          <p:cNvSpPr txBox="1">
            <a:spLocks noChangeArrowheads="1"/>
          </p:cNvSpPr>
          <p:nvPr/>
        </p:nvSpPr>
        <p:spPr bwMode="auto">
          <a:xfrm>
            <a:off x="527248" y="914263"/>
            <a:ext cx="8365232" cy="710451"/>
          </a:xfrm>
          <a:prstGeom prst="rect">
            <a:avLst/>
          </a:prstGeom>
          <a:noFill/>
          <a:ln w="9525">
            <a:noFill/>
            <a:miter lim="800000"/>
            <a:headEnd/>
            <a:tailEnd/>
          </a:ln>
        </p:spPr>
        <p:txBody>
          <a:bodyPr wrap="square">
            <a:prstTxWarp prst="textNoShape">
              <a:avLst/>
            </a:prstTxWarp>
            <a:spAutoFit/>
          </a:bodyPr>
          <a:lstStyle/>
          <a:p>
            <a:pPr>
              <a:spcBef>
                <a:spcPts val="500"/>
              </a:spcBef>
            </a:pPr>
            <a:r>
              <a:rPr lang="en-GB" sz="1800" dirty="0">
                <a:solidFill>
                  <a:srgbClr val="000000"/>
                </a:solidFill>
              </a:rPr>
              <a:t>From the equation of motion it is seen that    reaches an extreme at            . </a:t>
            </a:r>
          </a:p>
          <a:p>
            <a:pPr>
              <a:spcBef>
                <a:spcPts val="500"/>
              </a:spcBef>
            </a:pPr>
            <a:r>
              <a:rPr lang="en-GB" sz="1800" dirty="0">
                <a:solidFill>
                  <a:srgbClr val="000000"/>
                </a:solidFill>
              </a:rPr>
              <a:t>Introducing this value into the equation of the separatrix gives:   </a:t>
            </a:r>
          </a:p>
        </p:txBody>
      </p:sp>
      <p:graphicFrame>
        <p:nvGraphicFramePr>
          <p:cNvPr id="20" name="Object 2">
            <a:extLst>
              <a:ext uri="{FF2B5EF4-FFF2-40B4-BE49-F238E27FC236}">
                <a16:creationId xmlns:a16="http://schemas.microsoft.com/office/drawing/2014/main" id="{3333BFAC-8806-E24B-98F9-7585DE59833E}"/>
              </a:ext>
            </a:extLst>
          </p:cNvPr>
          <p:cNvGraphicFramePr>
            <a:graphicFrameLocks noChangeAspect="1"/>
          </p:cNvGraphicFramePr>
          <p:nvPr>
            <p:extLst>
              <p:ext uri="{D42A27DB-BD31-4B8C-83A1-F6EECF244321}">
                <p14:modId xmlns:p14="http://schemas.microsoft.com/office/powerpoint/2010/main" val="1760771318"/>
              </p:ext>
            </p:extLst>
          </p:nvPr>
        </p:nvGraphicFramePr>
        <p:xfrm>
          <a:off x="5220072" y="807310"/>
          <a:ext cx="263525" cy="501650"/>
        </p:xfrm>
        <a:graphic>
          <a:graphicData uri="http://schemas.openxmlformats.org/presentationml/2006/ole">
            <mc:AlternateContent xmlns:mc="http://schemas.openxmlformats.org/markup-compatibility/2006">
              <mc:Choice xmlns:v="urn:schemas-microsoft-com:vml" Requires="v">
                <p:oleObj name="Equation" r:id="rId8" imgW="126720" imgH="241200" progId="Equation.3">
                  <p:embed/>
                </p:oleObj>
              </mc:Choice>
              <mc:Fallback>
                <p:oleObj name="Equation" r:id="rId8" imgW="126720" imgH="241200" progId="Equation.3">
                  <p:embed/>
                  <p:pic>
                    <p:nvPicPr>
                      <p:cNvPr id="55298"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0072" y="807310"/>
                        <a:ext cx="263525" cy="5016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2" name="Object 4">
            <a:extLst>
              <a:ext uri="{FF2B5EF4-FFF2-40B4-BE49-F238E27FC236}">
                <a16:creationId xmlns:a16="http://schemas.microsoft.com/office/drawing/2014/main" id="{C20BFF5C-D16F-6D40-B85F-FB99E28296EF}"/>
              </a:ext>
            </a:extLst>
          </p:cNvPr>
          <p:cNvGraphicFramePr>
            <a:graphicFrameLocks noChangeAspect="1"/>
          </p:cNvGraphicFramePr>
          <p:nvPr>
            <p:extLst>
              <p:ext uri="{D42A27DB-BD31-4B8C-83A1-F6EECF244321}">
                <p14:modId xmlns:p14="http://schemas.microsoft.com/office/powerpoint/2010/main" val="990112931"/>
              </p:ext>
            </p:extLst>
          </p:nvPr>
        </p:nvGraphicFramePr>
        <p:xfrm>
          <a:off x="7971449" y="859760"/>
          <a:ext cx="723900" cy="409575"/>
        </p:xfrm>
        <a:graphic>
          <a:graphicData uri="http://schemas.openxmlformats.org/presentationml/2006/ole">
            <mc:AlternateContent xmlns:mc="http://schemas.openxmlformats.org/markup-compatibility/2006">
              <mc:Choice xmlns:v="urn:schemas-microsoft-com:vml" Requires="v">
                <p:oleObj name="Equation" r:id="rId10" imgW="380880" imgH="215640" progId="Equation.3">
                  <p:embed/>
                </p:oleObj>
              </mc:Choice>
              <mc:Fallback>
                <p:oleObj name="Equation" r:id="rId10" imgW="380880" imgH="215640" progId="Equation.3">
                  <p:embed/>
                  <p:pic>
                    <p:nvPicPr>
                      <p:cNvPr id="5530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71449" y="859760"/>
                        <a:ext cx="723900" cy="4095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3" name="Object 5">
            <a:extLst>
              <a:ext uri="{FF2B5EF4-FFF2-40B4-BE49-F238E27FC236}">
                <a16:creationId xmlns:a16="http://schemas.microsoft.com/office/drawing/2014/main" id="{D6688ADB-5664-514D-9AD7-1BC8692807B0}"/>
              </a:ext>
            </a:extLst>
          </p:cNvPr>
          <p:cNvGraphicFramePr>
            <a:graphicFrameLocks noChangeAspect="1"/>
          </p:cNvGraphicFramePr>
          <p:nvPr>
            <p:extLst>
              <p:ext uri="{D42A27DB-BD31-4B8C-83A1-F6EECF244321}">
                <p14:modId xmlns:p14="http://schemas.microsoft.com/office/powerpoint/2010/main" val="1268826680"/>
              </p:ext>
            </p:extLst>
          </p:nvPr>
        </p:nvGraphicFramePr>
        <p:xfrm>
          <a:off x="652264" y="1628800"/>
          <a:ext cx="4495800" cy="599736"/>
        </p:xfrm>
        <a:graphic>
          <a:graphicData uri="http://schemas.openxmlformats.org/presentationml/2006/ole">
            <mc:AlternateContent xmlns:mc="http://schemas.openxmlformats.org/markup-compatibility/2006">
              <mc:Choice xmlns:v="urn:schemas-microsoft-com:vml" Requires="v">
                <p:oleObj name="Equation" r:id="rId12" imgW="1993900" imgH="266700" progId="Equation.DSMT4">
                  <p:embed/>
                </p:oleObj>
              </mc:Choice>
              <mc:Fallback>
                <p:oleObj name="Equation" r:id="rId12" imgW="1993900" imgH="266700" progId="Equation.DSMT4">
                  <p:embed/>
                  <p:pic>
                    <p:nvPicPr>
                      <p:cNvPr id="55301" name="Object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2264" y="1628800"/>
                        <a:ext cx="4495800" cy="59973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4" name="Text Box 18">
            <a:extLst>
              <a:ext uri="{FF2B5EF4-FFF2-40B4-BE49-F238E27FC236}">
                <a16:creationId xmlns:a16="http://schemas.microsoft.com/office/drawing/2014/main" id="{55FA0A86-F638-5642-90AA-25A281F9A1F6}"/>
              </a:ext>
            </a:extLst>
          </p:cNvPr>
          <p:cNvSpPr txBox="1">
            <a:spLocks noChangeArrowheads="1"/>
          </p:cNvSpPr>
          <p:nvPr/>
        </p:nvSpPr>
        <p:spPr bwMode="auto">
          <a:xfrm>
            <a:off x="251520" y="2336567"/>
            <a:ext cx="4896544"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solidFill>
                  <a:srgbClr val="000000"/>
                </a:solidFill>
              </a:rPr>
              <a:t>That translates into an </a:t>
            </a:r>
            <a:r>
              <a:rPr lang="en-US" sz="1800" dirty="0">
                <a:solidFill>
                  <a:srgbClr val="FF0000"/>
                </a:solidFill>
              </a:rPr>
              <a:t>energy acceptance</a:t>
            </a:r>
            <a:r>
              <a:rPr lang="en-US" sz="1800" dirty="0">
                <a:solidFill>
                  <a:srgbClr val="000000"/>
                </a:solidFill>
              </a:rPr>
              <a:t>:</a:t>
            </a:r>
            <a:endParaRPr lang="fr-FR" sz="1800" dirty="0">
              <a:solidFill>
                <a:srgbClr val="000000"/>
              </a:solidFill>
            </a:endParaRPr>
          </a:p>
        </p:txBody>
      </p:sp>
    </p:spTree>
    <p:extLst>
      <p:ext uri="{BB962C8B-B14F-4D97-AF65-F5344CB8AC3E}">
        <p14:creationId xmlns:p14="http://schemas.microsoft.com/office/powerpoint/2010/main" val="8289586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a:xfrm>
            <a:off x="838200" y="304800"/>
            <a:ext cx="7467600" cy="533400"/>
          </a:xfrm>
          <a:ln>
            <a:solidFill>
              <a:schemeClr val="accent2"/>
            </a:solidFill>
          </a:ln>
        </p:spPr>
        <p:txBody>
          <a:bodyPr/>
          <a:lstStyle/>
          <a:p>
            <a:r>
              <a:rPr lang="en-US"/>
              <a:t>RF Acceptance versus Synchronous Phase </a:t>
            </a:r>
            <a:endParaRPr lang="fr-FR"/>
          </a:p>
        </p:txBody>
      </p:sp>
      <p:sp>
        <p:nvSpPr>
          <p:cNvPr id="57349"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50"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7351"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7352" name="Text Box 6"/>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pic>
        <p:nvPicPr>
          <p:cNvPr id="57353" name="Picture 7" descr="separatrix2"/>
          <p:cNvPicPr>
            <a:picLocks noChangeAspect="1" noChangeArrowheads="1"/>
          </p:cNvPicPr>
          <p:nvPr/>
        </p:nvPicPr>
        <p:blipFill>
          <a:blip r:embed="rId3"/>
          <a:srcRect/>
          <a:stretch>
            <a:fillRect/>
          </a:stretch>
        </p:blipFill>
        <p:spPr bwMode="auto">
          <a:xfrm>
            <a:off x="467544" y="990600"/>
            <a:ext cx="5181600" cy="5257800"/>
          </a:xfrm>
          <a:prstGeom prst="rect">
            <a:avLst/>
          </a:prstGeom>
          <a:solidFill>
            <a:srgbClr val="FFCCFF"/>
          </a:solidFill>
          <a:ln w="19050">
            <a:solidFill>
              <a:schemeClr val="bg1"/>
            </a:solidFill>
            <a:miter lim="800000"/>
            <a:headEnd/>
            <a:tailEnd/>
          </a:ln>
        </p:spPr>
      </p:pic>
      <p:sp>
        <p:nvSpPr>
          <p:cNvPr id="57354" name="Text Box 8"/>
          <p:cNvSpPr txBox="1">
            <a:spLocks noChangeArrowheads="1"/>
          </p:cNvSpPr>
          <p:nvPr/>
        </p:nvSpPr>
        <p:spPr bwMode="auto">
          <a:xfrm>
            <a:off x="5791200" y="1158999"/>
            <a:ext cx="3124200" cy="5078313"/>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a:t>The </a:t>
            </a:r>
            <a:r>
              <a:rPr lang="en-US" sz="1800" dirty="0">
                <a:solidFill>
                  <a:srgbClr val="FF0000"/>
                </a:solidFill>
              </a:rPr>
              <a:t>areas of stable motion </a:t>
            </a:r>
            <a:r>
              <a:rPr lang="en-US" sz="1800" dirty="0"/>
              <a:t>(closed trajectories) are called “</a:t>
            </a:r>
            <a:r>
              <a:rPr lang="en-US" sz="1800" dirty="0">
                <a:solidFill>
                  <a:srgbClr val="FF0000"/>
                </a:solidFill>
              </a:rPr>
              <a:t>BUCKET</a:t>
            </a:r>
            <a:r>
              <a:rPr lang="en-US" sz="1800" dirty="0"/>
              <a:t>”. The number of circulating buckets is equal to “h”.</a:t>
            </a:r>
          </a:p>
          <a:p>
            <a:pPr>
              <a:lnSpc>
                <a:spcPct val="110000"/>
              </a:lnSpc>
              <a:spcBef>
                <a:spcPct val="50000"/>
              </a:spcBef>
            </a:pPr>
            <a:r>
              <a:rPr lang="en-US" sz="1800" dirty="0"/>
              <a:t>The phase extension of the </a:t>
            </a:r>
            <a:r>
              <a:rPr lang="en-US" sz="1800" dirty="0">
                <a:solidFill>
                  <a:srgbClr val="FF0000"/>
                </a:solidFill>
              </a:rPr>
              <a:t>bucket is maximum </a:t>
            </a:r>
            <a:r>
              <a:rPr lang="en-US" sz="1800" dirty="0"/>
              <a:t>for </a:t>
            </a:r>
            <a:br>
              <a:rPr lang="en-US" sz="1800" dirty="0"/>
            </a:br>
            <a:r>
              <a:rPr lang="en-US" sz="1800" dirty="0">
                <a:sym typeface="Symbol" charset="2"/>
              </a:rPr>
              <a:t></a:t>
            </a:r>
            <a:r>
              <a:rPr lang="en-US" sz="1800" baseline="-25000" dirty="0">
                <a:sym typeface="Symbol" charset="2"/>
              </a:rPr>
              <a:t>s </a:t>
            </a:r>
            <a:r>
              <a:rPr lang="en-US" sz="1800" b="1" dirty="0">
                <a:sym typeface="Symbol" charset="2"/>
              </a:rPr>
              <a:t>=</a:t>
            </a:r>
            <a:r>
              <a:rPr lang="en-US" sz="1800" dirty="0"/>
              <a:t>180º (or 0°) which means </a:t>
            </a:r>
            <a:r>
              <a:rPr lang="en-US" sz="1800" dirty="0">
                <a:solidFill>
                  <a:srgbClr val="FF0000"/>
                </a:solidFill>
              </a:rPr>
              <a:t>no acceleration</a:t>
            </a:r>
            <a:r>
              <a:rPr lang="en-US" sz="1800" dirty="0"/>
              <a:t>.</a:t>
            </a:r>
          </a:p>
          <a:p>
            <a:pPr>
              <a:lnSpc>
                <a:spcPct val="110000"/>
              </a:lnSpc>
              <a:spcBef>
                <a:spcPct val="50000"/>
              </a:spcBef>
            </a:pPr>
            <a:r>
              <a:rPr lang="en-US" sz="1800" dirty="0"/>
              <a:t>During </a:t>
            </a:r>
            <a:r>
              <a:rPr lang="en-US" sz="1800" dirty="0">
                <a:solidFill>
                  <a:srgbClr val="FF0000"/>
                </a:solidFill>
              </a:rPr>
              <a:t>acceleration</a:t>
            </a:r>
            <a:r>
              <a:rPr lang="en-US" sz="1800" dirty="0"/>
              <a:t>, the buckets get </a:t>
            </a:r>
            <a:r>
              <a:rPr lang="en-US" sz="1800" dirty="0">
                <a:solidFill>
                  <a:srgbClr val="FF0000"/>
                </a:solidFill>
              </a:rPr>
              <a:t>smaller</a:t>
            </a:r>
            <a:r>
              <a:rPr lang="en-US" sz="1800" dirty="0"/>
              <a:t>, both in length and </a:t>
            </a:r>
            <a:r>
              <a:rPr lang="en-US" sz="1800" dirty="0">
                <a:solidFill>
                  <a:srgbClr val="FF0000"/>
                </a:solidFill>
              </a:rPr>
              <a:t>energy acceptance</a:t>
            </a:r>
            <a:r>
              <a:rPr lang="en-US" sz="1800" dirty="0"/>
              <a:t>.</a:t>
            </a:r>
          </a:p>
          <a:p>
            <a:pPr>
              <a:lnSpc>
                <a:spcPct val="110000"/>
              </a:lnSpc>
              <a:spcBef>
                <a:spcPct val="50000"/>
              </a:spcBef>
            </a:pPr>
            <a:r>
              <a:rPr lang="en-US" sz="1800" dirty="0"/>
              <a:t>=&gt; </a:t>
            </a:r>
            <a:r>
              <a:rPr lang="en-US" sz="1800" dirty="0">
                <a:solidFill>
                  <a:srgbClr val="FF0000"/>
                </a:solidFill>
              </a:rPr>
              <a:t>Injection</a:t>
            </a:r>
            <a:r>
              <a:rPr lang="en-US" sz="1800" dirty="0"/>
              <a:t> preferably </a:t>
            </a:r>
            <a:r>
              <a:rPr lang="en-US" sz="1800" dirty="0">
                <a:solidFill>
                  <a:srgbClr val="FF0000"/>
                </a:solidFill>
              </a:rPr>
              <a:t>without acceleration</a:t>
            </a:r>
            <a:r>
              <a:rPr lang="en-US" sz="1800" dirty="0"/>
              <a:t>.</a:t>
            </a:r>
          </a:p>
        </p:txBody>
      </p:sp>
    </p:spTree>
    <p:extLst>
      <p:ext uri="{BB962C8B-B14F-4D97-AF65-F5344CB8AC3E}">
        <p14:creationId xmlns:p14="http://schemas.microsoft.com/office/powerpoint/2010/main" val="14402240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566180" y="3396224"/>
            <a:ext cx="2819400" cy="1752600"/>
          </a:xfrm>
          <a:prstGeom prst="rect">
            <a:avLst/>
          </a:prstGeom>
        </p:spPr>
      </p:pic>
      <p:sp>
        <p:nvSpPr>
          <p:cNvPr id="77832" name="Rectangle 2"/>
          <p:cNvSpPr>
            <a:spLocks noGrp="1" noChangeArrowheads="1"/>
          </p:cNvSpPr>
          <p:nvPr>
            <p:ph type="title"/>
          </p:nvPr>
        </p:nvSpPr>
        <p:spPr>
          <a:xfrm>
            <a:off x="838200" y="304800"/>
            <a:ext cx="7467600" cy="533400"/>
          </a:xfrm>
          <a:ln>
            <a:solidFill>
              <a:schemeClr val="accent2"/>
            </a:solidFill>
          </a:ln>
        </p:spPr>
        <p:txBody>
          <a:bodyPr/>
          <a:lstStyle/>
          <a:p>
            <a:r>
              <a:rPr lang="en-GB"/>
              <a:t>Stationnary Bucket - Separatrix</a:t>
            </a:r>
          </a:p>
        </p:txBody>
      </p:sp>
      <p:sp>
        <p:nvSpPr>
          <p:cNvPr id="77833"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77834"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77835"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77837" name="Line 9"/>
          <p:cNvSpPr>
            <a:spLocks noChangeShapeType="1"/>
          </p:cNvSpPr>
          <p:nvPr/>
        </p:nvSpPr>
        <p:spPr bwMode="auto">
          <a:xfrm>
            <a:off x="152400" y="4267200"/>
            <a:ext cx="37338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77838" name="Line 10"/>
          <p:cNvSpPr>
            <a:spLocks noChangeShapeType="1"/>
          </p:cNvSpPr>
          <p:nvPr/>
        </p:nvSpPr>
        <p:spPr bwMode="auto">
          <a:xfrm flipV="1">
            <a:off x="1981200" y="2971800"/>
            <a:ext cx="0" cy="24384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77839" name="Text Box 11"/>
          <p:cNvSpPr txBox="1">
            <a:spLocks noChangeArrowheads="1"/>
          </p:cNvSpPr>
          <p:nvPr/>
        </p:nvSpPr>
        <p:spPr bwMode="auto">
          <a:xfrm>
            <a:off x="533400" y="968888"/>
            <a:ext cx="8153400" cy="650875"/>
          </a:xfrm>
          <a:prstGeom prst="rect">
            <a:avLst/>
          </a:prstGeom>
          <a:noFill/>
          <a:ln w="9525">
            <a:solidFill>
              <a:schemeClr val="bg1"/>
            </a:solidFill>
            <a:miter lim="800000"/>
            <a:headEnd/>
            <a:tailEnd/>
          </a:ln>
        </p:spPr>
        <p:txBody>
          <a:bodyPr>
            <a:prstTxWarp prst="textNoShape">
              <a:avLst/>
            </a:prstTxWarp>
            <a:spAutoFit/>
          </a:bodyPr>
          <a:lstStyle/>
          <a:p>
            <a:pPr>
              <a:spcBef>
                <a:spcPct val="50000"/>
              </a:spcBef>
            </a:pPr>
            <a:r>
              <a:rPr lang="en-GB" sz="1800" dirty="0">
                <a:solidFill>
                  <a:srgbClr val="FF0000"/>
                </a:solidFill>
              </a:rPr>
              <a:t>This is the case </a:t>
            </a:r>
            <a:r>
              <a:rPr lang="en-GB" sz="1800" dirty="0" err="1">
                <a:solidFill>
                  <a:srgbClr val="FF0000"/>
                </a:solidFill>
              </a:rPr>
              <a:t>sin</a:t>
            </a:r>
            <a:r>
              <a:rPr lang="en-GB" sz="1800" dirty="0" err="1">
                <a:solidFill>
                  <a:srgbClr val="FF0000"/>
                </a:solidFill>
                <a:sym typeface="Symbol" charset="2"/>
              </a:rPr>
              <a:t></a:t>
            </a:r>
            <a:r>
              <a:rPr lang="en-GB" sz="1800" baseline="-25000" dirty="0" err="1">
                <a:solidFill>
                  <a:srgbClr val="FF0000"/>
                </a:solidFill>
                <a:sym typeface="Symbol" charset="2"/>
              </a:rPr>
              <a:t>s</a:t>
            </a:r>
            <a:r>
              <a:rPr lang="en-GB" sz="1800" dirty="0">
                <a:solidFill>
                  <a:srgbClr val="FF0000"/>
                </a:solidFill>
                <a:sym typeface="Symbol" charset="2"/>
              </a:rPr>
              <a:t>=0 (</a:t>
            </a:r>
            <a:r>
              <a:rPr lang="en-GB" sz="1800" dirty="0">
                <a:solidFill>
                  <a:srgbClr val="0000FF"/>
                </a:solidFill>
                <a:sym typeface="Symbol" charset="2"/>
              </a:rPr>
              <a:t>no acceleration</a:t>
            </a:r>
            <a:r>
              <a:rPr lang="en-GB" sz="1800" dirty="0">
                <a:solidFill>
                  <a:srgbClr val="FF0000"/>
                </a:solidFill>
                <a:sym typeface="Symbol" charset="2"/>
              </a:rPr>
              <a:t>) which means </a:t>
            </a:r>
            <a:r>
              <a:rPr lang="en-GB" sz="1800" dirty="0" err="1">
                <a:solidFill>
                  <a:srgbClr val="FF0000"/>
                </a:solidFill>
                <a:sym typeface="Symbol" charset="2"/>
              </a:rPr>
              <a:t></a:t>
            </a:r>
            <a:r>
              <a:rPr lang="en-GB" sz="1800" baseline="-25000" dirty="0" err="1">
                <a:solidFill>
                  <a:srgbClr val="FF0000"/>
                </a:solidFill>
                <a:sym typeface="Symbol" charset="2"/>
              </a:rPr>
              <a:t>s</a:t>
            </a:r>
            <a:r>
              <a:rPr lang="en-GB" sz="1800" dirty="0">
                <a:solidFill>
                  <a:srgbClr val="FF0000"/>
                </a:solidFill>
                <a:sym typeface="Symbol" charset="2"/>
              </a:rPr>
              <a:t>=0 or </a:t>
            </a:r>
            <a:r>
              <a:rPr lang="en-GB" sz="1800" dirty="0" err="1">
                <a:solidFill>
                  <a:srgbClr val="FF0000"/>
                </a:solidFill>
                <a:sym typeface="Symbol" charset="2"/>
              </a:rPr>
              <a:t></a:t>
            </a:r>
            <a:r>
              <a:rPr lang="en-GB" sz="1800" dirty="0">
                <a:solidFill>
                  <a:srgbClr val="FF0000"/>
                </a:solidFill>
                <a:sym typeface="Symbol" charset="2"/>
              </a:rPr>
              <a:t> . The equation of the </a:t>
            </a:r>
            <a:r>
              <a:rPr lang="en-GB" sz="1800" dirty="0" err="1">
                <a:solidFill>
                  <a:srgbClr val="FF0000"/>
                </a:solidFill>
                <a:sym typeface="Symbol" charset="2"/>
              </a:rPr>
              <a:t>separatrix</a:t>
            </a:r>
            <a:r>
              <a:rPr lang="en-GB" sz="1800" dirty="0">
                <a:solidFill>
                  <a:srgbClr val="FF0000"/>
                </a:solidFill>
                <a:sym typeface="Symbol" charset="2"/>
              </a:rPr>
              <a:t> for </a:t>
            </a:r>
            <a:r>
              <a:rPr lang="en-GB" sz="1800" dirty="0" err="1">
                <a:solidFill>
                  <a:srgbClr val="FF0000"/>
                </a:solidFill>
                <a:sym typeface="Symbol" charset="2"/>
              </a:rPr>
              <a:t></a:t>
            </a:r>
            <a:r>
              <a:rPr lang="en-GB" sz="1800" baseline="-25000" dirty="0" err="1">
                <a:solidFill>
                  <a:srgbClr val="FF0000"/>
                </a:solidFill>
                <a:sym typeface="Symbol" charset="2"/>
              </a:rPr>
              <a:t>s</a:t>
            </a:r>
            <a:r>
              <a:rPr lang="en-GB" sz="1800" dirty="0">
                <a:solidFill>
                  <a:srgbClr val="FF0000"/>
                </a:solidFill>
                <a:sym typeface="Symbol" charset="2"/>
              </a:rPr>
              <a:t>= </a:t>
            </a:r>
            <a:r>
              <a:rPr lang="en-GB" sz="1800" dirty="0" err="1">
                <a:solidFill>
                  <a:srgbClr val="FF0000"/>
                </a:solidFill>
                <a:sym typeface="Symbol" charset="2"/>
              </a:rPr>
              <a:t></a:t>
            </a:r>
            <a:r>
              <a:rPr lang="en-GB" sz="1800" dirty="0">
                <a:solidFill>
                  <a:srgbClr val="FF0000"/>
                </a:solidFill>
                <a:sym typeface="Symbol" charset="2"/>
              </a:rPr>
              <a:t> (above transition) becomes:</a:t>
            </a:r>
            <a:endParaRPr lang="en-GB" sz="1800" b="1" dirty="0">
              <a:solidFill>
                <a:srgbClr val="FF0000"/>
              </a:solidFill>
              <a:sym typeface="Symbol" charset="2"/>
            </a:endParaRPr>
          </a:p>
        </p:txBody>
      </p:sp>
      <p:graphicFrame>
        <p:nvGraphicFramePr>
          <p:cNvPr id="77826" name="Object 2"/>
          <p:cNvGraphicFramePr>
            <a:graphicFrameLocks noChangeAspect="1"/>
          </p:cNvGraphicFramePr>
          <p:nvPr/>
        </p:nvGraphicFramePr>
        <p:xfrm>
          <a:off x="1371600" y="1704869"/>
          <a:ext cx="2209800" cy="825606"/>
        </p:xfrm>
        <a:graphic>
          <a:graphicData uri="http://schemas.openxmlformats.org/presentationml/2006/ole">
            <mc:AlternateContent xmlns:mc="http://schemas.openxmlformats.org/markup-compatibility/2006">
              <mc:Choice xmlns:v="urn:schemas-microsoft-com:vml" Requires="v">
                <p:oleObj name="Equation" r:id="rId4" imgW="1054080" imgH="393480" progId="Equation.3">
                  <p:embed/>
                </p:oleObj>
              </mc:Choice>
              <mc:Fallback>
                <p:oleObj name="Equation" r:id="rId4" imgW="105408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704869"/>
                        <a:ext cx="2209800" cy="825606"/>
                      </a:xfrm>
                      <a:prstGeom prst="rect">
                        <a:avLst/>
                      </a:prstGeom>
                      <a:solidFill>
                        <a:schemeClr val="hlink"/>
                      </a:solidFill>
                    </p:spPr>
                  </p:pic>
                </p:oleObj>
              </mc:Fallback>
            </mc:AlternateContent>
          </a:graphicData>
        </a:graphic>
      </p:graphicFrame>
      <p:graphicFrame>
        <p:nvGraphicFramePr>
          <p:cNvPr id="77827" name="Object 3"/>
          <p:cNvGraphicFramePr>
            <a:graphicFrameLocks noChangeAspect="1"/>
          </p:cNvGraphicFramePr>
          <p:nvPr/>
        </p:nvGraphicFramePr>
        <p:xfrm>
          <a:off x="5410200" y="1710596"/>
          <a:ext cx="1752600" cy="786541"/>
        </p:xfrm>
        <a:graphic>
          <a:graphicData uri="http://schemas.openxmlformats.org/presentationml/2006/ole">
            <mc:AlternateContent xmlns:mc="http://schemas.openxmlformats.org/markup-compatibility/2006">
              <mc:Choice xmlns:v="urn:schemas-microsoft-com:vml" Requires="v">
                <p:oleObj name="Equation" r:id="rId6" imgW="876240" imgH="393480" progId="Equation.3">
                  <p:embed/>
                </p:oleObj>
              </mc:Choice>
              <mc:Fallback>
                <p:oleObj name="Equation" r:id="rId6" imgW="876240" imgH="39348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1710596"/>
                        <a:ext cx="1752600" cy="786541"/>
                      </a:xfrm>
                      <a:prstGeom prst="rect">
                        <a:avLst/>
                      </a:prstGeom>
                      <a:solidFill>
                        <a:schemeClr val="hlink"/>
                      </a:solidFill>
                    </p:spPr>
                  </p:pic>
                </p:oleObj>
              </mc:Fallback>
            </mc:AlternateContent>
          </a:graphicData>
        </a:graphic>
      </p:graphicFrame>
      <p:sp>
        <p:nvSpPr>
          <p:cNvPr id="77840" name="Text Box 16"/>
          <p:cNvSpPr txBox="1">
            <a:spLocks noChangeArrowheads="1"/>
          </p:cNvSpPr>
          <p:nvPr/>
        </p:nvSpPr>
        <p:spPr bwMode="auto">
          <a:xfrm>
            <a:off x="609600" y="2605087"/>
            <a:ext cx="7102475" cy="366713"/>
          </a:xfrm>
          <a:prstGeom prst="rect">
            <a:avLst/>
          </a:prstGeom>
          <a:noFill/>
          <a:ln w="9525">
            <a:noFill/>
            <a:miter lim="800000"/>
            <a:headEnd/>
            <a:tailEnd/>
          </a:ln>
        </p:spPr>
        <p:txBody>
          <a:bodyPr>
            <a:prstTxWarp prst="textNoShape">
              <a:avLst/>
            </a:prstTxWarp>
            <a:spAutoFit/>
          </a:bodyPr>
          <a:lstStyle/>
          <a:p>
            <a:r>
              <a:rPr lang="en-GB" sz="1800" dirty="0">
                <a:solidFill>
                  <a:srgbClr val="FF3300"/>
                </a:solidFill>
              </a:rPr>
              <a:t>Replacing the phase derivative by the (canonical) variable W:</a:t>
            </a:r>
          </a:p>
        </p:txBody>
      </p:sp>
      <p:sp>
        <p:nvSpPr>
          <p:cNvPr id="77841" name="Text Box 18"/>
          <p:cNvSpPr txBox="1">
            <a:spLocks noChangeArrowheads="1"/>
          </p:cNvSpPr>
          <p:nvPr/>
        </p:nvSpPr>
        <p:spPr bwMode="auto">
          <a:xfrm>
            <a:off x="4495800" y="3962400"/>
            <a:ext cx="3657600" cy="915988"/>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FF3300"/>
                </a:solidFill>
              </a:rPr>
              <a:t>and introducing the expression for </a:t>
            </a:r>
            <a:r>
              <a:rPr lang="en-GB" sz="1800" dirty="0">
                <a:solidFill>
                  <a:srgbClr val="FF3300"/>
                </a:solidFill>
                <a:sym typeface="Symbol" charset="2"/>
              </a:rPr>
              <a:t></a:t>
            </a:r>
            <a:r>
              <a:rPr lang="en-GB" sz="1800" baseline="-25000" dirty="0">
                <a:solidFill>
                  <a:srgbClr val="FF3300"/>
                </a:solidFill>
                <a:sym typeface="Symbol" charset="2"/>
              </a:rPr>
              <a:t>s</a:t>
            </a:r>
            <a:r>
              <a:rPr lang="en-GB" sz="1800" dirty="0">
                <a:solidFill>
                  <a:srgbClr val="FF3300"/>
                </a:solidFill>
                <a:sym typeface="Symbol" charset="2"/>
              </a:rPr>
              <a:t> leads to the following equation for the </a:t>
            </a:r>
            <a:r>
              <a:rPr lang="en-GB" sz="1800" dirty="0" err="1">
                <a:solidFill>
                  <a:srgbClr val="FF3300"/>
                </a:solidFill>
                <a:sym typeface="Symbol" charset="2"/>
              </a:rPr>
              <a:t>separatrix</a:t>
            </a:r>
            <a:r>
              <a:rPr lang="en-GB" sz="1800" dirty="0">
                <a:solidFill>
                  <a:srgbClr val="FF3300"/>
                </a:solidFill>
                <a:sym typeface="Symbol" charset="2"/>
              </a:rPr>
              <a:t>:</a:t>
            </a:r>
            <a:endParaRPr lang="en-GB" sz="1800" dirty="0">
              <a:solidFill>
                <a:srgbClr val="FF3300"/>
              </a:solidFill>
            </a:endParaRPr>
          </a:p>
        </p:txBody>
      </p:sp>
      <p:sp>
        <p:nvSpPr>
          <p:cNvPr id="77842" name="Text Box 20"/>
          <p:cNvSpPr txBox="1">
            <a:spLocks noChangeArrowheads="1"/>
          </p:cNvSpPr>
          <p:nvPr/>
        </p:nvSpPr>
        <p:spPr bwMode="auto">
          <a:xfrm>
            <a:off x="609600" y="5562600"/>
            <a:ext cx="1600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6600"/>
                </a:solidFill>
              </a:rPr>
              <a:t>with C=2</a:t>
            </a:r>
            <a:r>
              <a:rPr lang="en-GB" sz="1800" b="1" dirty="0">
                <a:solidFill>
                  <a:srgbClr val="006600"/>
                </a:solidFill>
                <a:sym typeface="Symbol" charset="2"/>
              </a:rPr>
              <a:t></a:t>
            </a:r>
            <a:r>
              <a:rPr lang="en-GB" sz="1800" dirty="0">
                <a:solidFill>
                  <a:srgbClr val="006600"/>
                </a:solidFill>
                <a:sym typeface="Symbol" charset="2"/>
              </a:rPr>
              <a:t>R</a:t>
            </a:r>
            <a:endParaRPr lang="en-GB" sz="1800" dirty="0">
              <a:solidFill>
                <a:srgbClr val="006600"/>
              </a:solidFill>
            </a:endParaRPr>
          </a:p>
        </p:txBody>
      </p:sp>
      <p:sp>
        <p:nvSpPr>
          <p:cNvPr id="77843" name="Text Box 21"/>
          <p:cNvSpPr txBox="1">
            <a:spLocks noChangeArrowheads="1"/>
          </p:cNvSpPr>
          <p:nvPr/>
        </p:nvSpPr>
        <p:spPr bwMode="auto">
          <a:xfrm>
            <a:off x="1981200" y="2971800"/>
            <a:ext cx="381000" cy="646331"/>
          </a:xfrm>
          <a:prstGeom prst="rect">
            <a:avLst/>
          </a:prstGeom>
          <a:noFill/>
          <a:ln w="9525">
            <a:noFill/>
            <a:miter lim="800000"/>
            <a:headEnd/>
            <a:tailEnd/>
          </a:ln>
        </p:spPr>
        <p:txBody>
          <a:bodyPr>
            <a:prstTxWarp prst="textNoShape">
              <a:avLst/>
            </a:prstTxWarp>
            <a:spAutoFit/>
          </a:bodyPr>
          <a:lstStyle/>
          <a:p>
            <a:pPr>
              <a:spcBef>
                <a:spcPct val="50000"/>
              </a:spcBef>
            </a:pPr>
            <a:r>
              <a:rPr lang="en-GB" sz="1800"/>
              <a:t>W</a:t>
            </a:r>
          </a:p>
        </p:txBody>
      </p:sp>
      <p:sp>
        <p:nvSpPr>
          <p:cNvPr id="77844" name="Text Box 22"/>
          <p:cNvSpPr txBox="1">
            <a:spLocks noChangeArrowheads="1"/>
          </p:cNvSpPr>
          <p:nvPr/>
        </p:nvSpPr>
        <p:spPr bwMode="auto">
          <a:xfrm>
            <a:off x="3886200" y="4114800"/>
            <a:ext cx="457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b="1">
                <a:sym typeface="Symbol" charset="2"/>
              </a:rPr>
              <a:t></a:t>
            </a:r>
            <a:endParaRPr lang="en-GB" sz="1800" b="1"/>
          </a:p>
        </p:txBody>
      </p:sp>
      <p:sp>
        <p:nvSpPr>
          <p:cNvPr id="77845" name="Text Box 23"/>
          <p:cNvSpPr txBox="1">
            <a:spLocks noChangeArrowheads="1"/>
          </p:cNvSpPr>
          <p:nvPr/>
        </p:nvSpPr>
        <p:spPr bwMode="auto">
          <a:xfrm>
            <a:off x="500620" y="4277848"/>
            <a:ext cx="304800" cy="646331"/>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0</a:t>
            </a:r>
          </a:p>
        </p:txBody>
      </p:sp>
      <p:sp>
        <p:nvSpPr>
          <p:cNvPr id="77846" name="Text Box 25"/>
          <p:cNvSpPr txBox="1">
            <a:spLocks noChangeArrowheads="1"/>
          </p:cNvSpPr>
          <p:nvPr/>
        </p:nvSpPr>
        <p:spPr bwMode="auto">
          <a:xfrm>
            <a:off x="1905000" y="4259775"/>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err="1">
                <a:sym typeface="Symbol" charset="2"/>
              </a:rPr>
              <a:t></a:t>
            </a:r>
            <a:r>
              <a:rPr lang="en-GB" sz="1800" b="1" dirty="0" err="1">
                <a:sym typeface="Symbol" charset="2"/>
              </a:rPr>
              <a:t></a:t>
            </a:r>
            <a:endParaRPr lang="en-GB" sz="1800" dirty="0"/>
          </a:p>
        </p:txBody>
      </p:sp>
      <p:sp>
        <p:nvSpPr>
          <p:cNvPr id="77847" name="Text Box 26"/>
          <p:cNvSpPr txBox="1">
            <a:spLocks noChangeArrowheads="1"/>
          </p:cNvSpPr>
          <p:nvPr/>
        </p:nvSpPr>
        <p:spPr bwMode="auto">
          <a:xfrm>
            <a:off x="3102705" y="4281487"/>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2</a:t>
            </a:r>
            <a:r>
              <a:rPr lang="en-GB" sz="1800" b="1" dirty="0">
                <a:sym typeface="Symbol" charset="2"/>
              </a:rPr>
              <a:t></a:t>
            </a:r>
            <a:endParaRPr lang="en-GB" sz="1800" dirty="0"/>
          </a:p>
        </p:txBody>
      </p:sp>
      <p:sp>
        <p:nvSpPr>
          <p:cNvPr id="77848" name="Line 27"/>
          <p:cNvSpPr>
            <a:spLocks noChangeShapeType="1"/>
          </p:cNvSpPr>
          <p:nvPr/>
        </p:nvSpPr>
        <p:spPr bwMode="auto">
          <a:xfrm>
            <a:off x="1981200" y="3483488"/>
            <a:ext cx="990600" cy="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77849" name="Text Box 28"/>
          <p:cNvSpPr txBox="1">
            <a:spLocks noChangeArrowheads="1"/>
          </p:cNvSpPr>
          <p:nvPr/>
        </p:nvSpPr>
        <p:spPr bwMode="auto">
          <a:xfrm>
            <a:off x="2971800" y="3287664"/>
            <a:ext cx="6096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err="1"/>
              <a:t>W</a:t>
            </a:r>
            <a:r>
              <a:rPr lang="en-GB" sz="1800" baseline="-25000" dirty="0" err="1"/>
              <a:t>bk</a:t>
            </a:r>
            <a:endParaRPr lang="en-GB" sz="180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B27D4DBF-8486-2542-878E-D68C31093748}"/>
                  </a:ext>
                </a:extLst>
              </p:cNvPr>
              <p:cNvSpPr txBox="1"/>
              <p:nvPr/>
            </p:nvSpPr>
            <p:spPr>
              <a:xfrm>
                <a:off x="4757180" y="3176630"/>
                <a:ext cx="2558457" cy="75661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𝐸</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0</m:t>
                              </m:r>
                            </m:sub>
                          </m:sSub>
                          <m:r>
                            <a:rPr lang="en-US" b="0" i="1" smtClean="0">
                              <a:latin typeface="Cambria Math" panose="02040503050406030204" pitchFamily="18" charset="0"/>
                            </a:rPr>
                            <m:t>𝑅</m:t>
                          </m:r>
                        </m:num>
                        <m:den>
                          <m:r>
                            <a:rPr lang="en-US" b="0" i="1" smtClean="0">
                              <a:latin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0</m:t>
                              </m:r>
                            </m:sub>
                          </m:sSub>
                        </m:den>
                      </m:f>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𝜙</m:t>
                          </m:r>
                        </m:e>
                      </m:acc>
                    </m:oMath>
                  </m:oMathPara>
                </a14:m>
                <a:endParaRPr lang="en-US" dirty="0"/>
              </a:p>
            </p:txBody>
          </p:sp>
        </mc:Choice>
        <mc:Fallback xmlns="">
          <p:sp>
            <p:nvSpPr>
              <p:cNvPr id="2" name="TextBox 1">
                <a:extLst>
                  <a:ext uri="{FF2B5EF4-FFF2-40B4-BE49-F238E27FC236}">
                    <a16:creationId xmlns:a16="http://schemas.microsoft.com/office/drawing/2014/main" id="{B27D4DBF-8486-2542-878E-D68C31093748}"/>
                  </a:ext>
                </a:extLst>
              </p:cNvPr>
              <p:cNvSpPr txBox="1">
                <a:spLocks noRot="1" noChangeAspect="1" noMove="1" noResize="1" noEditPoints="1" noAdjustHandles="1" noChangeArrowheads="1" noChangeShapeType="1" noTextEdit="1"/>
              </p:cNvSpPr>
              <p:nvPr/>
            </p:nvSpPr>
            <p:spPr>
              <a:xfrm>
                <a:off x="4757180" y="3176630"/>
                <a:ext cx="2558457" cy="756617"/>
              </a:xfrm>
              <a:prstGeom prst="rect">
                <a:avLst/>
              </a:prstGeom>
              <a:blipFill>
                <a:blip r:embed="rId9"/>
                <a:stretch>
                  <a:fillRect l="-1485" t="-1667" r="-297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A59CDB4-37EF-424E-A016-BC5C86279EB6}"/>
                  </a:ext>
                </a:extLst>
              </p:cNvPr>
              <p:cNvSpPr txBox="1"/>
              <p:nvPr/>
            </p:nvSpPr>
            <p:spPr>
              <a:xfrm>
                <a:off x="2843808" y="5053783"/>
                <a:ext cx="5204630" cy="1183529"/>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𝑊</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𝑐</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𝑞</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𝜂</m:t>
                              </m:r>
                            </m:den>
                          </m:f>
                        </m:e>
                      </m:rad>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𝜙</m:t>
                              </m:r>
                            </m:num>
                            <m:den>
                              <m:r>
                                <a:rPr lang="en-US" b="0" i="1" smtClean="0">
                                  <a:latin typeface="Cambria Math" panose="02040503050406030204" pitchFamily="18" charset="0"/>
                                  <a:ea typeface="Cambria Math" panose="02040503050406030204" pitchFamily="18" charset="0"/>
                                </a:rPr>
                                <m:t>2</m:t>
                              </m:r>
                            </m:den>
                          </m:f>
                        </m:e>
                      </m:func>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𝑏𝑘</m:t>
                          </m:r>
                        </m:sub>
                      </m:sSub>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𝜙</m:t>
                              </m:r>
                            </m:num>
                            <m:den>
                              <m:r>
                                <a:rPr lang="en-US" i="1">
                                  <a:latin typeface="Cambria Math" panose="02040503050406030204" pitchFamily="18" charset="0"/>
                                  <a:ea typeface="Cambria Math" panose="02040503050406030204" pitchFamily="18" charset="0"/>
                                </a:rPr>
                                <m:t>2</m:t>
                              </m:r>
                            </m:den>
                          </m:f>
                        </m:e>
                      </m:func>
                    </m:oMath>
                  </m:oMathPara>
                </a14:m>
                <a:endParaRPr lang="en-US" dirty="0"/>
              </a:p>
            </p:txBody>
          </p:sp>
        </mc:Choice>
        <mc:Fallback xmlns="">
          <p:sp>
            <p:nvSpPr>
              <p:cNvPr id="3" name="TextBox 2">
                <a:extLst>
                  <a:ext uri="{FF2B5EF4-FFF2-40B4-BE49-F238E27FC236}">
                    <a16:creationId xmlns:a16="http://schemas.microsoft.com/office/drawing/2014/main" id="{9A59CDB4-37EF-424E-A016-BC5C86279EB6}"/>
                  </a:ext>
                </a:extLst>
              </p:cNvPr>
              <p:cNvSpPr txBox="1">
                <a:spLocks noRot="1" noChangeAspect="1" noMove="1" noResize="1" noEditPoints="1" noAdjustHandles="1" noChangeArrowheads="1" noChangeShapeType="1" noTextEdit="1"/>
              </p:cNvSpPr>
              <p:nvPr/>
            </p:nvSpPr>
            <p:spPr>
              <a:xfrm>
                <a:off x="2843808" y="5053783"/>
                <a:ext cx="5204630" cy="1183529"/>
              </a:xfrm>
              <a:prstGeom prst="rect">
                <a:avLst/>
              </a:prstGeom>
              <a:blipFill>
                <a:blip r:embed="rId10"/>
                <a:stretch>
                  <a:fillRect/>
                </a:stretch>
              </a:blipFill>
            </p:spPr>
            <p:txBody>
              <a:bodyPr/>
              <a:lstStyle/>
              <a:p>
                <a:r>
                  <a:rPr 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8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Bucket height – bucket area</a:t>
            </a:r>
          </a:p>
        </p:txBody>
      </p:sp>
      <p:sp>
        <p:nvSpPr>
          <p:cNvPr id="79882"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7988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79884"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79885" name="Text Box 9"/>
          <p:cNvSpPr txBox="1">
            <a:spLocks noChangeArrowheads="1"/>
          </p:cNvSpPr>
          <p:nvPr/>
        </p:nvSpPr>
        <p:spPr bwMode="auto">
          <a:xfrm>
            <a:off x="533400" y="1066800"/>
            <a:ext cx="8153400" cy="646331"/>
          </a:xfrm>
          <a:prstGeom prst="rect">
            <a:avLst/>
          </a:prstGeom>
          <a:noFill/>
          <a:ln w="9525">
            <a:solidFill>
              <a:schemeClr val="bg1"/>
            </a:solidFill>
            <a:miter lim="800000"/>
            <a:headEnd/>
            <a:tailEnd/>
          </a:ln>
        </p:spPr>
        <p:txBody>
          <a:bodyPr>
            <a:prstTxWarp prst="textNoShape">
              <a:avLst/>
            </a:prstTxWarp>
            <a:spAutoFit/>
          </a:bodyPr>
          <a:lstStyle/>
          <a:p>
            <a:pPr>
              <a:spcBef>
                <a:spcPct val="50000"/>
              </a:spcBef>
            </a:pPr>
            <a:r>
              <a:rPr lang="en-GB" sz="1800" dirty="0">
                <a:solidFill>
                  <a:srgbClr val="000000"/>
                </a:solidFill>
              </a:rPr>
              <a:t>Setting </a:t>
            </a:r>
            <a:r>
              <a:rPr lang="en-GB" sz="1800" b="1" dirty="0">
                <a:solidFill>
                  <a:srgbClr val="000000"/>
                </a:solidFill>
                <a:sym typeface="Symbol" charset="2"/>
              </a:rPr>
              <a:t></a:t>
            </a:r>
            <a:r>
              <a:rPr lang="en-GB" sz="1800" dirty="0">
                <a:solidFill>
                  <a:srgbClr val="000000"/>
                </a:solidFill>
                <a:sym typeface="Symbol" charset="2"/>
              </a:rPr>
              <a:t>=</a:t>
            </a:r>
            <a:r>
              <a:rPr lang="en-GB" sz="1800" b="1" dirty="0">
                <a:solidFill>
                  <a:srgbClr val="000000"/>
                </a:solidFill>
                <a:sym typeface="Symbol" charset="2"/>
              </a:rPr>
              <a:t></a:t>
            </a:r>
            <a:r>
              <a:rPr lang="en-GB" sz="1800" dirty="0">
                <a:solidFill>
                  <a:srgbClr val="000000"/>
                </a:solidFill>
                <a:sym typeface="Symbol" charset="2"/>
              </a:rPr>
              <a:t> in the previous equation gives the </a:t>
            </a:r>
            <a:r>
              <a:rPr lang="en-GB" sz="1800" dirty="0">
                <a:solidFill>
                  <a:srgbClr val="FF0000"/>
                </a:solidFill>
                <a:sym typeface="Symbol" charset="2"/>
              </a:rPr>
              <a:t>height</a:t>
            </a:r>
            <a:r>
              <a:rPr lang="en-GB" sz="1800" dirty="0">
                <a:solidFill>
                  <a:srgbClr val="000000"/>
                </a:solidFill>
                <a:sym typeface="Symbol" charset="2"/>
              </a:rPr>
              <a:t> of the </a:t>
            </a:r>
            <a:r>
              <a:rPr lang="en-GB" sz="1800" dirty="0">
                <a:solidFill>
                  <a:srgbClr val="FF0000"/>
                </a:solidFill>
                <a:sym typeface="Symbol" charset="2"/>
              </a:rPr>
              <a:t>stationary bucket</a:t>
            </a:r>
            <a:r>
              <a:rPr lang="en-GB" sz="1800" dirty="0">
                <a:solidFill>
                  <a:srgbClr val="000000"/>
                </a:solidFill>
                <a:sym typeface="Symbol" charset="2"/>
              </a:rPr>
              <a:t>:</a:t>
            </a:r>
            <a:endParaRPr lang="en-GB" sz="1800" b="1" dirty="0">
              <a:solidFill>
                <a:srgbClr val="000000"/>
              </a:solidFill>
              <a:sym typeface="Symbol" charset="2"/>
            </a:endParaRPr>
          </a:p>
        </p:txBody>
      </p:sp>
      <p:sp>
        <p:nvSpPr>
          <p:cNvPr id="79886" name="Text Box 12"/>
          <p:cNvSpPr txBox="1">
            <a:spLocks noChangeArrowheads="1"/>
          </p:cNvSpPr>
          <p:nvPr/>
        </p:nvSpPr>
        <p:spPr bwMode="auto">
          <a:xfrm>
            <a:off x="685800" y="2659583"/>
            <a:ext cx="7102475" cy="366713"/>
          </a:xfrm>
          <a:prstGeom prst="rect">
            <a:avLst/>
          </a:prstGeom>
          <a:noFill/>
          <a:ln w="9525">
            <a:noFill/>
            <a:miter lim="800000"/>
            <a:headEnd/>
            <a:tailEnd/>
          </a:ln>
        </p:spPr>
        <p:txBody>
          <a:bodyPr>
            <a:prstTxWarp prst="textNoShape">
              <a:avLst/>
            </a:prstTxWarp>
            <a:spAutoFit/>
          </a:bodyPr>
          <a:lstStyle/>
          <a:p>
            <a:r>
              <a:rPr lang="en-GB" sz="1800" dirty="0">
                <a:solidFill>
                  <a:srgbClr val="000000"/>
                </a:solidFill>
              </a:rPr>
              <a:t>The </a:t>
            </a:r>
            <a:r>
              <a:rPr lang="en-GB" sz="1800" dirty="0">
                <a:solidFill>
                  <a:srgbClr val="FF0000"/>
                </a:solidFill>
              </a:rPr>
              <a:t>bucket area </a:t>
            </a:r>
            <a:r>
              <a:rPr lang="en-GB" sz="1800" dirty="0">
                <a:solidFill>
                  <a:srgbClr val="000000"/>
                </a:solidFill>
              </a:rPr>
              <a:t>is:</a:t>
            </a:r>
          </a:p>
        </p:txBody>
      </p:sp>
      <p:graphicFrame>
        <p:nvGraphicFramePr>
          <p:cNvPr id="79875" name="Object 3"/>
          <p:cNvGraphicFramePr>
            <a:graphicFrameLocks noChangeAspect="1"/>
          </p:cNvGraphicFramePr>
          <p:nvPr>
            <p:extLst>
              <p:ext uri="{D42A27DB-BD31-4B8C-83A1-F6EECF244321}">
                <p14:modId xmlns:p14="http://schemas.microsoft.com/office/powerpoint/2010/main" val="195693066"/>
              </p:ext>
            </p:extLst>
          </p:nvPr>
        </p:nvGraphicFramePr>
        <p:xfrm>
          <a:off x="3563888" y="2598834"/>
          <a:ext cx="1981200" cy="542134"/>
        </p:xfrm>
        <a:graphic>
          <a:graphicData uri="http://schemas.openxmlformats.org/presentationml/2006/ole">
            <mc:AlternateContent xmlns:mc="http://schemas.openxmlformats.org/markup-compatibility/2006">
              <mc:Choice xmlns:v="urn:schemas-microsoft-com:vml" Requires="v">
                <p:oleObj name="Equation" r:id="rId3" imgW="927000" imgH="253800" progId="Equation.3">
                  <p:embed/>
                </p:oleObj>
              </mc:Choice>
              <mc:Fallback>
                <p:oleObj name="Equation" r:id="rId3" imgW="927000" imgH="253800" progId="Equation.3">
                  <p:embed/>
                  <p:pic>
                    <p:nvPicPr>
                      <p:cNvPr id="7987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2598834"/>
                        <a:ext cx="1981200" cy="54213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9887" name="Text Box 26"/>
          <p:cNvSpPr txBox="1">
            <a:spLocks noChangeArrowheads="1"/>
          </p:cNvSpPr>
          <p:nvPr/>
        </p:nvSpPr>
        <p:spPr bwMode="auto">
          <a:xfrm>
            <a:off x="762000" y="3221360"/>
            <a:ext cx="1066800" cy="366713"/>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olidFill>
                  <a:srgbClr val="000000"/>
                </a:solidFill>
              </a:rPr>
              <a:t>Since:</a:t>
            </a:r>
          </a:p>
        </p:txBody>
      </p:sp>
      <p:graphicFrame>
        <p:nvGraphicFramePr>
          <p:cNvPr id="79876" name="Object 4"/>
          <p:cNvGraphicFramePr>
            <a:graphicFrameLocks noChangeAspect="1"/>
          </p:cNvGraphicFramePr>
          <p:nvPr>
            <p:extLst>
              <p:ext uri="{D42A27DB-BD31-4B8C-83A1-F6EECF244321}">
                <p14:modId xmlns:p14="http://schemas.microsoft.com/office/powerpoint/2010/main" val="3500250816"/>
              </p:ext>
            </p:extLst>
          </p:nvPr>
        </p:nvGraphicFramePr>
        <p:xfrm>
          <a:off x="2286000" y="3068960"/>
          <a:ext cx="1492516" cy="576968"/>
        </p:xfrm>
        <a:graphic>
          <a:graphicData uri="http://schemas.openxmlformats.org/presentationml/2006/ole">
            <mc:AlternateContent xmlns:mc="http://schemas.openxmlformats.org/markup-compatibility/2006">
              <mc:Choice xmlns:v="urn:schemas-microsoft-com:vml" Requires="v">
                <p:oleObj name="Equation" r:id="rId5" imgW="888840" imgH="342720" progId="Equation.3">
                  <p:embed/>
                </p:oleObj>
              </mc:Choice>
              <mc:Fallback>
                <p:oleObj name="Equation" r:id="rId5" imgW="888840" imgH="342720" progId="Equation.3">
                  <p:embed/>
                  <p:pic>
                    <p:nvPicPr>
                      <p:cNvPr id="79876"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068960"/>
                        <a:ext cx="1492516" cy="57696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9888" name="Text Box 29"/>
          <p:cNvSpPr txBox="1">
            <a:spLocks noChangeArrowheads="1"/>
          </p:cNvSpPr>
          <p:nvPr/>
        </p:nvSpPr>
        <p:spPr bwMode="auto">
          <a:xfrm>
            <a:off x="762000" y="3983360"/>
            <a:ext cx="1676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0000"/>
                </a:solidFill>
              </a:rPr>
              <a:t>one gets:</a:t>
            </a:r>
          </a:p>
        </p:txBody>
      </p:sp>
      <p:graphicFrame>
        <p:nvGraphicFramePr>
          <p:cNvPr id="79878" name="Object 6"/>
          <p:cNvGraphicFramePr>
            <a:graphicFrameLocks noChangeAspect="1"/>
          </p:cNvGraphicFramePr>
          <p:nvPr>
            <p:extLst>
              <p:ext uri="{D42A27DB-BD31-4B8C-83A1-F6EECF244321}">
                <p14:modId xmlns:p14="http://schemas.microsoft.com/office/powerpoint/2010/main" val="2064886692"/>
              </p:ext>
            </p:extLst>
          </p:nvPr>
        </p:nvGraphicFramePr>
        <p:xfrm>
          <a:off x="7010400" y="3716660"/>
          <a:ext cx="1371600" cy="800100"/>
        </p:xfrm>
        <a:graphic>
          <a:graphicData uri="http://schemas.openxmlformats.org/presentationml/2006/ole">
            <mc:AlternateContent xmlns:mc="http://schemas.openxmlformats.org/markup-compatibility/2006">
              <mc:Choice xmlns:v="urn:schemas-microsoft-com:vml" Requires="v">
                <p:oleObj name="Equation" r:id="rId7" imgW="609480" imgH="355320" progId="Equation.3">
                  <p:embed/>
                </p:oleObj>
              </mc:Choice>
              <mc:Fallback>
                <p:oleObj name="Equation" r:id="rId7" imgW="609480" imgH="355320" progId="Equation.3">
                  <p:embed/>
                  <p:pic>
                    <p:nvPicPr>
                      <p:cNvPr id="79878"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0400" y="3716660"/>
                        <a:ext cx="1371600" cy="800100"/>
                      </a:xfrm>
                      <a:prstGeom prst="rect">
                        <a:avLst/>
                      </a:prstGeom>
                      <a:solidFill>
                        <a:srgbClr val="CCFFCC"/>
                      </a:solidFill>
                    </p:spPr>
                  </p:pic>
                </p:oleObj>
              </mc:Fallback>
            </mc:AlternateContent>
          </a:graphicData>
        </a:graphic>
      </p:graphicFrame>
      <p:sp>
        <p:nvSpPr>
          <p:cNvPr id="79889" name="Line 32"/>
          <p:cNvSpPr>
            <a:spLocks noChangeShapeType="1"/>
          </p:cNvSpPr>
          <p:nvPr/>
        </p:nvSpPr>
        <p:spPr bwMode="auto">
          <a:xfrm>
            <a:off x="6172200" y="4135760"/>
            <a:ext cx="533400" cy="0"/>
          </a:xfrm>
          <a:prstGeom prst="line">
            <a:avLst/>
          </a:prstGeom>
          <a:noFill/>
          <a:ln w="28575">
            <a:solidFill>
              <a:schemeClr val="accent1"/>
            </a:solidFill>
            <a:round/>
            <a:headEnd/>
            <a:tailEnd type="triangle" w="med" len="med"/>
          </a:ln>
        </p:spPr>
        <p:txBody>
          <a:bodyPr>
            <a:prstTxWarp prst="textNoShape">
              <a:avLst/>
            </a:prstTxWarp>
          </a:bodyPr>
          <a:lstStyle/>
          <a:p>
            <a:endParaRPr lang="en-GB"/>
          </a:p>
        </p:txBody>
      </p:sp>
      <p:sp>
        <p:nvSpPr>
          <p:cNvPr id="17" name="Rectangle 16"/>
          <p:cNvSpPr/>
          <p:nvPr/>
        </p:nvSpPr>
        <p:spPr>
          <a:xfrm>
            <a:off x="495300" y="4842331"/>
            <a:ext cx="8153400" cy="646331"/>
          </a:xfrm>
          <a:prstGeom prst="rect">
            <a:avLst/>
          </a:prstGeom>
        </p:spPr>
        <p:txBody>
          <a:bodyPr wrap="square">
            <a:spAutoFit/>
          </a:bodyPr>
          <a:lstStyle/>
          <a:p>
            <a:pPr>
              <a:spcBef>
                <a:spcPct val="50000"/>
              </a:spcBef>
            </a:pPr>
            <a:r>
              <a:rPr lang="en-GB" sz="1800" dirty="0">
                <a:solidFill>
                  <a:srgbClr val="000000"/>
                </a:solidFill>
                <a:sym typeface="Symbol" charset="2"/>
              </a:rPr>
              <a:t>For an </a:t>
            </a:r>
            <a:r>
              <a:rPr lang="en-GB" sz="1800" dirty="0">
                <a:solidFill>
                  <a:srgbClr val="FF0000"/>
                </a:solidFill>
                <a:sym typeface="Symbol" charset="2"/>
              </a:rPr>
              <a:t>accelerating bucket</a:t>
            </a:r>
            <a:r>
              <a:rPr lang="en-GB" sz="1800" dirty="0">
                <a:solidFill>
                  <a:srgbClr val="000000"/>
                </a:solidFill>
                <a:sym typeface="Symbol" charset="2"/>
              </a:rPr>
              <a:t>, this </a:t>
            </a:r>
            <a:r>
              <a:rPr lang="en-GB" sz="1800" dirty="0">
                <a:solidFill>
                  <a:srgbClr val="FF0000"/>
                </a:solidFill>
                <a:sym typeface="Symbol" charset="2"/>
              </a:rPr>
              <a:t>area</a:t>
            </a:r>
            <a:r>
              <a:rPr lang="en-GB" sz="1800" dirty="0">
                <a:solidFill>
                  <a:srgbClr val="000000"/>
                </a:solidFill>
                <a:sym typeface="Symbol" charset="2"/>
              </a:rPr>
              <a:t> gets </a:t>
            </a:r>
            <a:r>
              <a:rPr lang="en-GB" sz="1800" dirty="0">
                <a:solidFill>
                  <a:srgbClr val="FF0000"/>
                </a:solidFill>
                <a:sym typeface="Symbol" charset="2"/>
              </a:rPr>
              <a:t>reduced by </a:t>
            </a:r>
            <a:r>
              <a:rPr lang="en-GB" sz="1800" dirty="0">
                <a:solidFill>
                  <a:srgbClr val="000000"/>
                </a:solidFill>
                <a:sym typeface="Symbol" charset="2"/>
              </a:rPr>
              <a:t>a factor depending on 𝚽</a:t>
            </a:r>
            <a:r>
              <a:rPr lang="en-GB" sz="1800" baseline="-25000" dirty="0">
                <a:solidFill>
                  <a:srgbClr val="000000"/>
                </a:solidFill>
                <a:sym typeface="Symbol" charset="2"/>
              </a:rPr>
              <a:t>s</a:t>
            </a:r>
            <a:r>
              <a:rPr lang="en-GB" sz="1800" dirty="0">
                <a:solidFill>
                  <a:srgbClr val="000000"/>
                </a:solidFill>
                <a:sym typeface="Symbol" charset="2"/>
              </a:rPr>
              <a:t>:</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57C7152-CDF6-D449-BE92-7E5FB82542A8}"/>
                  </a:ext>
                </a:extLst>
              </p:cNvPr>
              <p:cNvSpPr txBox="1"/>
              <p:nvPr/>
            </p:nvSpPr>
            <p:spPr>
              <a:xfrm>
                <a:off x="2417425" y="5363030"/>
                <a:ext cx="2562433" cy="7594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𝜙</m:t>
                          </m:r>
                        </m:e>
                        <m:sub>
                          <m:r>
                            <a:rPr lang="en-US" b="0" i="1" smtClean="0">
                              <a:latin typeface="Cambria Math" panose="02040503050406030204" pitchFamily="18" charset="0"/>
                              <a:ea typeface="Cambria Math" panose="02040503050406030204" pitchFamily="18" charset="0"/>
                            </a:rPr>
                            <m:t>𝑠</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func>
                        </m:num>
                        <m:den>
                          <m:r>
                            <a:rPr lang="en-US" b="0" i="1" smtClean="0">
                              <a:latin typeface="Cambria Math" panose="02040503050406030204" pitchFamily="18" charset="0"/>
                              <a:ea typeface="Cambria Math" panose="02040503050406030204" pitchFamily="18" charset="0"/>
                            </a:rPr>
                            <m:t>1+</m:t>
                          </m:r>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sin</m:t>
                              </m:r>
                            </m:fName>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𝑠</m:t>
                                  </m:r>
                                </m:sub>
                              </m:sSub>
                            </m:e>
                          </m:func>
                        </m:den>
                      </m:f>
                    </m:oMath>
                  </m:oMathPara>
                </a14:m>
                <a:endParaRPr lang="en-US" dirty="0"/>
              </a:p>
            </p:txBody>
          </p:sp>
        </mc:Choice>
        <mc:Fallback xmlns="">
          <p:sp>
            <p:nvSpPr>
              <p:cNvPr id="4" name="TextBox 3">
                <a:extLst>
                  <a:ext uri="{FF2B5EF4-FFF2-40B4-BE49-F238E27FC236}">
                    <a16:creationId xmlns:a16="http://schemas.microsoft.com/office/drawing/2014/main" id="{D57C7152-CDF6-D449-BE92-7E5FB82542A8}"/>
                  </a:ext>
                </a:extLst>
              </p:cNvPr>
              <p:cNvSpPr txBox="1">
                <a:spLocks noRot="1" noChangeAspect="1" noMove="1" noResize="1" noEditPoints="1" noAdjustHandles="1" noChangeArrowheads="1" noChangeShapeType="1" noTextEdit="1"/>
              </p:cNvSpPr>
              <p:nvPr/>
            </p:nvSpPr>
            <p:spPr>
              <a:xfrm>
                <a:off x="2417425" y="5363030"/>
                <a:ext cx="2562433" cy="759439"/>
              </a:xfrm>
              <a:prstGeom prst="rect">
                <a:avLst/>
              </a:prstGeom>
              <a:blipFill>
                <a:blip r:embed="rId14"/>
                <a:stretch>
                  <a:fillRect t="-1639" b="-163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10420BC-CFBD-B14D-BCA3-6BB354F04513}"/>
                  </a:ext>
                </a:extLst>
              </p:cNvPr>
              <p:cNvSpPr txBox="1"/>
              <p:nvPr/>
            </p:nvSpPr>
            <p:spPr>
              <a:xfrm>
                <a:off x="3273303" y="1418853"/>
                <a:ext cx="2573460" cy="1183529"/>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𝑊</m:t>
                          </m:r>
                        </m:e>
                        <m:sub>
                          <m:r>
                            <a:rPr lang="en-US" i="1">
                              <a:latin typeface="Cambria Math" panose="02040503050406030204" pitchFamily="18" charset="0"/>
                              <a:ea typeface="Cambria Math" panose="02040503050406030204" pitchFamily="18" charset="0"/>
                            </a:rPr>
                            <m:t>𝑏𝑘</m:t>
                          </m:r>
                        </m:sub>
                      </m:sSub>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𝑐</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𝑞</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den>
                          </m:f>
                        </m:e>
                      </m:rad>
                    </m:oMath>
                  </m:oMathPara>
                </a14:m>
                <a:endParaRPr lang="en-US" dirty="0"/>
              </a:p>
            </p:txBody>
          </p:sp>
        </mc:Choice>
        <mc:Fallback xmlns="">
          <p:sp>
            <p:nvSpPr>
              <p:cNvPr id="18" name="TextBox 17">
                <a:extLst>
                  <a:ext uri="{FF2B5EF4-FFF2-40B4-BE49-F238E27FC236}">
                    <a16:creationId xmlns:a16="http://schemas.microsoft.com/office/drawing/2014/main" id="{510420BC-CFBD-B14D-BCA3-6BB354F04513}"/>
                  </a:ext>
                </a:extLst>
              </p:cNvPr>
              <p:cNvSpPr txBox="1">
                <a:spLocks noRot="1" noChangeAspect="1" noMove="1" noResize="1" noEditPoints="1" noAdjustHandles="1" noChangeArrowheads="1" noChangeShapeType="1" noTextEdit="1"/>
              </p:cNvSpPr>
              <p:nvPr/>
            </p:nvSpPr>
            <p:spPr>
              <a:xfrm>
                <a:off x="3273303" y="1418853"/>
                <a:ext cx="2573460" cy="1183529"/>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7C03F12-B995-3149-8F05-655388834939}"/>
                  </a:ext>
                </a:extLst>
              </p:cNvPr>
              <p:cNvSpPr txBox="1"/>
              <p:nvPr/>
            </p:nvSpPr>
            <p:spPr>
              <a:xfrm>
                <a:off x="2153164" y="3611611"/>
                <a:ext cx="3866636" cy="1183529"/>
              </a:xfrm>
              <a:prstGeom prst="rect">
                <a:avLst/>
              </a:prstGeom>
              <a:solidFill>
                <a:srgbClr val="FFFFCC"/>
              </a:solid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𝐴</m:t>
                              </m:r>
                            </m:e>
                            <m:sub>
                              <m:r>
                                <a:rPr lang="en-US" i="1">
                                  <a:latin typeface="Cambria Math" panose="02040503050406030204" pitchFamily="18" charset="0"/>
                                  <a:ea typeface="Cambria Math" panose="02040503050406030204" pitchFamily="18" charset="0"/>
                                </a:rPr>
                                <m:t>𝑏𝑘</m:t>
                              </m:r>
                            </m:sub>
                          </m:sSub>
                          <m:r>
                            <a:rPr lang="en-US" i="1">
                              <a:latin typeface="Cambria Math" panose="02040503050406030204" pitchFamily="18" charset="0"/>
                            </a:rPr>
                            <m:t>=</m:t>
                          </m:r>
                          <m:r>
                            <a:rPr lang="en-US" b="0" i="1" smtClean="0">
                              <a:latin typeface="Cambria Math" panose="02040503050406030204" pitchFamily="18" charset="0"/>
                            </a:rPr>
                            <m:t>8 </m:t>
                          </m:r>
                          <m:r>
                            <a:rPr lang="en-US" i="1">
                              <a:latin typeface="Cambria Math" panose="02040503050406030204" pitchFamily="18" charset="0"/>
                              <a:ea typeface="Cambria Math" panose="02040503050406030204" pitchFamily="18" charset="0"/>
                            </a:rPr>
                            <m:t>𝑊</m:t>
                          </m:r>
                        </m:e>
                        <m:sub>
                          <m:r>
                            <a:rPr lang="en-US" i="1">
                              <a:latin typeface="Cambria Math" panose="02040503050406030204" pitchFamily="18" charset="0"/>
                              <a:ea typeface="Cambria Math" panose="02040503050406030204" pitchFamily="18" charset="0"/>
                            </a:rPr>
                            <m:t>𝑏𝑘</m:t>
                          </m:r>
                        </m:sub>
                      </m:sSub>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8</m:t>
                          </m:r>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𝑐</m:t>
                          </m:r>
                        </m:den>
                      </m:f>
                      <m:rad>
                        <m:radPr>
                          <m:degHide m:val="on"/>
                          <m:ctrlPr>
                            <a:rPr lang="en-US" b="0" i="1" smtClean="0">
                              <a:latin typeface="Cambria Math" panose="02040503050406030204" pitchFamily="18" charset="0"/>
                              <a:ea typeface="Cambria Math" panose="02040503050406030204" pitchFamily="18" charset="0"/>
                            </a:rPr>
                          </m:ctrlPr>
                        </m:radPr>
                        <m:deg/>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𝑞</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𝑉</m:t>
                                  </m:r>
                                </m:e>
                              </m:acc>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𝜂</m:t>
                              </m:r>
                              <m:r>
                                <a:rPr lang="en-US" b="0" i="1" smtClean="0">
                                  <a:latin typeface="Cambria Math" panose="02040503050406030204" pitchFamily="18" charset="0"/>
                                  <a:ea typeface="Cambria Math" panose="02040503050406030204" pitchFamily="18" charset="0"/>
                                </a:rPr>
                                <m:t>|</m:t>
                              </m:r>
                            </m:den>
                          </m:f>
                        </m:e>
                      </m:rad>
                    </m:oMath>
                  </m:oMathPara>
                </a14:m>
                <a:endParaRPr lang="en-US" dirty="0"/>
              </a:p>
            </p:txBody>
          </p:sp>
        </mc:Choice>
        <mc:Fallback xmlns="">
          <p:sp>
            <p:nvSpPr>
              <p:cNvPr id="19" name="TextBox 18">
                <a:extLst>
                  <a:ext uri="{FF2B5EF4-FFF2-40B4-BE49-F238E27FC236}">
                    <a16:creationId xmlns:a16="http://schemas.microsoft.com/office/drawing/2014/main" id="{F7C03F12-B995-3149-8F05-655388834939}"/>
                  </a:ext>
                </a:extLst>
              </p:cNvPr>
              <p:cNvSpPr txBox="1">
                <a:spLocks noRot="1" noChangeAspect="1" noMove="1" noResize="1" noEditPoints="1" noAdjustHandles="1" noChangeArrowheads="1" noChangeShapeType="1" noTextEdit="1"/>
              </p:cNvSpPr>
              <p:nvPr/>
            </p:nvSpPr>
            <p:spPr>
              <a:xfrm>
                <a:off x="2153164" y="3611611"/>
                <a:ext cx="3866636" cy="1183529"/>
              </a:xfrm>
              <a:prstGeom prst="rect">
                <a:avLst/>
              </a:prstGeom>
              <a:blipFill>
                <a:blip r:embed="rId1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240649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4" name="Picture 15" descr="potentialfunction"/>
          <p:cNvPicPr>
            <a:picLocks noChangeAspect="1" noChangeArrowheads="1"/>
          </p:cNvPicPr>
          <p:nvPr/>
        </p:nvPicPr>
        <p:blipFill>
          <a:blip r:embed="rId3"/>
          <a:srcRect/>
          <a:stretch>
            <a:fillRect/>
          </a:stretch>
        </p:blipFill>
        <p:spPr bwMode="auto">
          <a:xfrm>
            <a:off x="609600" y="2895600"/>
            <a:ext cx="4691063" cy="3292475"/>
          </a:xfrm>
          <a:prstGeom prst="rect">
            <a:avLst/>
          </a:prstGeom>
          <a:noFill/>
          <a:ln w="9525">
            <a:noFill/>
            <a:miter lim="800000"/>
            <a:headEnd/>
            <a:tailEnd/>
          </a:ln>
        </p:spPr>
      </p:pic>
      <p:sp>
        <p:nvSpPr>
          <p:cNvPr id="59399" name="Rectangle 2"/>
          <p:cNvSpPr>
            <a:spLocks noGrp="1" noChangeArrowheads="1"/>
          </p:cNvSpPr>
          <p:nvPr>
            <p:ph type="title"/>
          </p:nvPr>
        </p:nvSpPr>
        <p:spPr>
          <a:xfrm>
            <a:off x="838200" y="304800"/>
            <a:ext cx="7467600" cy="533400"/>
          </a:xfrm>
          <a:ln>
            <a:solidFill>
              <a:schemeClr val="accent2"/>
            </a:solidFill>
          </a:ln>
        </p:spPr>
        <p:txBody>
          <a:bodyPr/>
          <a:lstStyle/>
          <a:p>
            <a:r>
              <a:rPr lang="en-US"/>
              <a:t>Potential Energy Function </a:t>
            </a:r>
            <a:endParaRPr lang="fr-FR"/>
          </a:p>
        </p:txBody>
      </p:sp>
      <p:sp>
        <p:nvSpPr>
          <p:cNvPr id="59400"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1"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59402" name="Text Box 5"/>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59403" name="Text Box 6"/>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graphicFrame>
        <p:nvGraphicFramePr>
          <p:cNvPr id="59394" name="Object 2"/>
          <p:cNvGraphicFramePr>
            <a:graphicFrameLocks noChangeAspect="1"/>
          </p:cNvGraphicFramePr>
          <p:nvPr/>
        </p:nvGraphicFramePr>
        <p:xfrm>
          <a:off x="2971801" y="1442596"/>
          <a:ext cx="1143000" cy="740833"/>
        </p:xfrm>
        <a:graphic>
          <a:graphicData uri="http://schemas.openxmlformats.org/presentationml/2006/ole">
            <mc:AlternateContent xmlns:mc="http://schemas.openxmlformats.org/markup-compatibility/2006">
              <mc:Choice xmlns:v="urn:schemas-microsoft-com:vml" Requires="v">
                <p:oleObj name="Equation" r:id="rId4" imgW="647640" imgH="393480" progId="Equation.DSMT4">
                  <p:embed/>
                </p:oleObj>
              </mc:Choice>
              <mc:Fallback>
                <p:oleObj name="Equation" r:id="rId4" imgW="647640" imgH="393480" progId="Equation.DSMT4">
                  <p:embed/>
                  <p:pic>
                    <p:nvPicPr>
                      <p:cNvPr id="5939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1" y="1442596"/>
                        <a:ext cx="1143000" cy="74083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9395" name="Object 3"/>
          <p:cNvGraphicFramePr>
            <a:graphicFrameLocks noChangeAspect="1"/>
          </p:cNvGraphicFramePr>
          <p:nvPr/>
        </p:nvGraphicFramePr>
        <p:xfrm>
          <a:off x="5029200" y="1524000"/>
          <a:ext cx="1295400" cy="636185"/>
        </p:xfrm>
        <a:graphic>
          <a:graphicData uri="http://schemas.openxmlformats.org/presentationml/2006/ole">
            <mc:AlternateContent xmlns:mc="http://schemas.openxmlformats.org/markup-compatibility/2006">
              <mc:Choice xmlns:v="urn:schemas-microsoft-com:vml" Requires="v">
                <p:oleObj name="Equation" r:id="rId6" imgW="723600" imgH="355320" progId="Equation.DSMT4">
                  <p:embed/>
                </p:oleObj>
              </mc:Choice>
              <mc:Fallback>
                <p:oleObj name="Equation" r:id="rId6" imgW="723600" imgH="355320" progId="Equation.DSMT4">
                  <p:embed/>
                  <p:pic>
                    <p:nvPicPr>
                      <p:cNvPr id="5939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1524000"/>
                        <a:ext cx="1295400" cy="63618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59396" name="Object 4"/>
          <p:cNvGraphicFramePr>
            <a:graphicFrameLocks noChangeAspect="1"/>
          </p:cNvGraphicFramePr>
          <p:nvPr/>
        </p:nvGraphicFramePr>
        <p:xfrm>
          <a:off x="3505200" y="2252662"/>
          <a:ext cx="5181600" cy="795338"/>
        </p:xfrm>
        <a:graphic>
          <a:graphicData uri="http://schemas.openxmlformats.org/presentationml/2006/ole">
            <mc:AlternateContent xmlns:mc="http://schemas.openxmlformats.org/markup-compatibility/2006">
              <mc:Choice xmlns:v="urn:schemas-microsoft-com:vml" Requires="v">
                <p:oleObj name="Equation" r:id="rId8" imgW="2565360" imgH="393480" progId="Equation.3">
                  <p:embed/>
                </p:oleObj>
              </mc:Choice>
              <mc:Fallback>
                <p:oleObj name="Equation" r:id="rId8" imgW="2565360" imgH="393480" progId="Equation.3">
                  <p:embed/>
                  <p:pic>
                    <p:nvPicPr>
                      <p:cNvPr id="59396"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2252662"/>
                        <a:ext cx="5181600" cy="795338"/>
                      </a:xfrm>
                      <a:prstGeom prst="rect">
                        <a:avLst/>
                      </a:prstGeom>
                      <a:solidFill>
                        <a:srgbClr val="FFCCFF"/>
                      </a:solidFill>
                    </p:spPr>
                  </p:pic>
                </p:oleObj>
              </mc:Fallback>
            </mc:AlternateContent>
          </a:graphicData>
        </a:graphic>
      </p:graphicFrame>
      <p:sp>
        <p:nvSpPr>
          <p:cNvPr id="59405" name="Text Box 16"/>
          <p:cNvSpPr txBox="1">
            <a:spLocks noChangeArrowheads="1"/>
          </p:cNvSpPr>
          <p:nvPr/>
        </p:nvSpPr>
        <p:spPr bwMode="auto">
          <a:xfrm>
            <a:off x="609600" y="1066800"/>
            <a:ext cx="79248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1800" dirty="0">
                <a:solidFill>
                  <a:srgbClr val="FF3300"/>
                </a:solidFill>
              </a:rPr>
              <a:t>The longitudinal motion is produced by a force that can be derived from a scalar potential:</a:t>
            </a:r>
            <a:endParaRPr lang="fr-FR" sz="1800" dirty="0">
              <a:solidFill>
                <a:srgbClr val="FF3300"/>
              </a:solidFill>
            </a:endParaRPr>
          </a:p>
        </p:txBody>
      </p:sp>
      <p:sp>
        <p:nvSpPr>
          <p:cNvPr id="59406" name="Text Box 17"/>
          <p:cNvSpPr txBox="1">
            <a:spLocks noChangeArrowheads="1"/>
          </p:cNvSpPr>
          <p:nvPr/>
        </p:nvSpPr>
        <p:spPr bwMode="auto">
          <a:xfrm>
            <a:off x="5410200" y="3810000"/>
            <a:ext cx="3276600" cy="1493838"/>
          </a:xfrm>
          <a:prstGeom prst="rect">
            <a:avLst/>
          </a:prstGeom>
          <a:noFill/>
          <a:ln w="28575">
            <a:solidFill>
              <a:srgbClr val="006600"/>
            </a:solidFill>
            <a:miter lim="800000"/>
            <a:headEnd/>
            <a:tailEnd/>
          </a:ln>
        </p:spPr>
        <p:txBody>
          <a:bodyPr>
            <a:prstTxWarp prst="textNoShape">
              <a:avLst/>
            </a:prstTxWarp>
            <a:spAutoFit/>
          </a:bodyPr>
          <a:lstStyle/>
          <a:p>
            <a:pPr>
              <a:spcBef>
                <a:spcPct val="50000"/>
              </a:spcBef>
            </a:pPr>
            <a:r>
              <a:rPr lang="en-US" sz="1800" dirty="0">
                <a:solidFill>
                  <a:srgbClr val="006600"/>
                </a:solidFill>
              </a:rPr>
              <a:t>The sum of the potential energy and kinetic energy is constant and by analogy represents the total energy of a non-dissipative system.</a:t>
            </a:r>
            <a:endParaRPr lang="fr-FR" sz="1800" dirty="0">
              <a:solidFill>
                <a:srgbClr val="006600"/>
              </a:solidFill>
            </a:endParaRPr>
          </a:p>
        </p:txBody>
      </p:sp>
    </p:spTree>
    <p:extLst>
      <p:ext uri="{BB962C8B-B14F-4D97-AF65-F5344CB8AC3E}">
        <p14:creationId xmlns:p14="http://schemas.microsoft.com/office/powerpoint/2010/main" val="37830072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5" name="Rectangle 1026"/>
          <p:cNvSpPr>
            <a:spLocks noGrp="1" noChangeArrowheads="1"/>
          </p:cNvSpPr>
          <p:nvPr>
            <p:ph type="title"/>
          </p:nvPr>
        </p:nvSpPr>
        <p:spPr>
          <a:xfrm>
            <a:off x="838200" y="304800"/>
            <a:ext cx="7467600" cy="533400"/>
          </a:xfrm>
          <a:ln>
            <a:solidFill>
              <a:schemeClr val="accent2"/>
            </a:solidFill>
          </a:ln>
        </p:spPr>
        <p:txBody>
          <a:bodyPr/>
          <a:lstStyle/>
          <a:p>
            <a:r>
              <a:rPr lang="en-US"/>
              <a:t> Hamiltonian of Longitudinal Motion</a:t>
            </a:r>
            <a:endParaRPr lang="fr-FR"/>
          </a:p>
        </p:txBody>
      </p:sp>
      <p:sp>
        <p:nvSpPr>
          <p:cNvPr id="47116"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7117"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7118" name="Text Box 1029"/>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7119" name="Text Box 1030"/>
          <p:cNvSpPr txBox="1">
            <a:spLocks noChangeArrowheads="1"/>
          </p:cNvSpPr>
          <p:nvPr/>
        </p:nvSpPr>
        <p:spPr bwMode="auto">
          <a:xfrm>
            <a:off x="609600" y="1524000"/>
            <a:ext cx="53340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sz="1800"/>
          </a:p>
        </p:txBody>
      </p:sp>
      <p:sp>
        <p:nvSpPr>
          <p:cNvPr id="47120" name="Text Box 1039"/>
          <p:cNvSpPr txBox="1">
            <a:spLocks noChangeArrowheads="1"/>
          </p:cNvSpPr>
          <p:nvPr/>
        </p:nvSpPr>
        <p:spPr bwMode="auto">
          <a:xfrm>
            <a:off x="457200" y="1066800"/>
            <a:ext cx="8305800" cy="701675"/>
          </a:xfrm>
          <a:prstGeom prst="rect">
            <a:avLst/>
          </a:prstGeom>
          <a:noFill/>
          <a:ln w="9525">
            <a:noFill/>
            <a:miter lim="800000"/>
            <a:headEnd/>
            <a:tailEnd/>
          </a:ln>
        </p:spPr>
        <p:txBody>
          <a:bodyPr>
            <a:prstTxWarp prst="textNoShape">
              <a:avLst/>
            </a:prstTxWarp>
            <a:spAutoFit/>
          </a:bodyPr>
          <a:lstStyle/>
          <a:p>
            <a:pPr>
              <a:spcBef>
                <a:spcPct val="50000"/>
              </a:spcBef>
            </a:pPr>
            <a:r>
              <a:rPr lang="en-GB" sz="2000" dirty="0">
                <a:solidFill>
                  <a:srgbClr val="FF3300"/>
                </a:solidFill>
              </a:rPr>
              <a:t>Introducing a new convenient variable, W, leads to the 1</a:t>
            </a:r>
            <a:r>
              <a:rPr lang="en-GB" sz="2000" baseline="30000" dirty="0">
                <a:solidFill>
                  <a:srgbClr val="FF3300"/>
                </a:solidFill>
              </a:rPr>
              <a:t>st</a:t>
            </a:r>
            <a:r>
              <a:rPr lang="en-GB" sz="2000" dirty="0">
                <a:solidFill>
                  <a:srgbClr val="FF3300"/>
                </a:solidFill>
              </a:rPr>
              <a:t> order equations:</a:t>
            </a:r>
          </a:p>
        </p:txBody>
      </p:sp>
      <p:sp>
        <p:nvSpPr>
          <p:cNvPr id="47121" name="Line 1041"/>
          <p:cNvSpPr>
            <a:spLocks noChangeShapeType="1"/>
          </p:cNvSpPr>
          <p:nvPr/>
        </p:nvSpPr>
        <p:spPr bwMode="auto">
          <a:xfrm>
            <a:off x="3419872" y="2514600"/>
            <a:ext cx="7620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sp>
        <p:nvSpPr>
          <p:cNvPr id="47122" name="Text Box 1042"/>
          <p:cNvSpPr txBox="1">
            <a:spLocks noChangeArrowheads="1"/>
          </p:cNvSpPr>
          <p:nvPr/>
        </p:nvSpPr>
        <p:spPr bwMode="auto">
          <a:xfrm>
            <a:off x="533400" y="3505200"/>
            <a:ext cx="8153400" cy="707886"/>
          </a:xfrm>
          <a:prstGeom prst="rect">
            <a:avLst/>
          </a:prstGeom>
          <a:noFill/>
          <a:ln w="9525">
            <a:noFill/>
            <a:miter lim="800000"/>
            <a:headEnd/>
            <a:tailEnd/>
          </a:ln>
        </p:spPr>
        <p:txBody>
          <a:bodyPr>
            <a:prstTxWarp prst="textNoShape">
              <a:avLst/>
            </a:prstTxWarp>
            <a:spAutoFit/>
          </a:bodyPr>
          <a:lstStyle/>
          <a:p>
            <a:pPr>
              <a:spcBef>
                <a:spcPct val="50000"/>
              </a:spcBef>
            </a:pPr>
            <a:r>
              <a:rPr lang="en-GB" sz="2000" dirty="0">
                <a:solidFill>
                  <a:srgbClr val="FF3300"/>
                </a:solidFill>
              </a:rPr>
              <a:t>The two variables </a:t>
            </a:r>
            <a:r>
              <a:rPr lang="en-GB" sz="2000" dirty="0">
                <a:solidFill>
                  <a:srgbClr val="FF3300"/>
                </a:solidFill>
                <a:sym typeface="Symbol" charset="2"/>
              </a:rPr>
              <a:t>,W are canonical since t</a:t>
            </a:r>
            <a:r>
              <a:rPr lang="en-GB" sz="2000" dirty="0">
                <a:solidFill>
                  <a:srgbClr val="FF3300"/>
                </a:solidFill>
              </a:rPr>
              <a:t>hese equations of motion can be derived from a Hamiltonian </a:t>
            </a:r>
            <a:r>
              <a:rPr lang="en-GB" sz="2000" dirty="0" err="1">
                <a:solidFill>
                  <a:srgbClr val="FF3300"/>
                </a:solidFill>
              </a:rPr>
              <a:t>H(</a:t>
            </a:r>
            <a:r>
              <a:rPr lang="en-GB" sz="2000" dirty="0" err="1">
                <a:solidFill>
                  <a:srgbClr val="FF3300"/>
                </a:solidFill>
                <a:sym typeface="Symbol" charset="2"/>
              </a:rPr>
              <a:t>,W,t</a:t>
            </a:r>
            <a:r>
              <a:rPr lang="en-GB" sz="2000" dirty="0">
                <a:solidFill>
                  <a:srgbClr val="FF3300"/>
                </a:solidFill>
                <a:sym typeface="Symbol" charset="2"/>
              </a:rPr>
              <a:t>):</a:t>
            </a:r>
            <a:endParaRPr lang="en-GB" sz="2000" dirty="0">
              <a:solidFill>
                <a:srgbClr val="FF3300"/>
              </a:solidFill>
            </a:endParaRPr>
          </a:p>
        </p:txBody>
      </p:sp>
      <p:graphicFrame>
        <p:nvGraphicFramePr>
          <p:cNvPr id="47109" name="Object 5"/>
          <p:cNvGraphicFramePr>
            <a:graphicFrameLocks noChangeAspect="1"/>
          </p:cNvGraphicFramePr>
          <p:nvPr/>
        </p:nvGraphicFramePr>
        <p:xfrm>
          <a:off x="4514850" y="3251200"/>
          <a:ext cx="114300" cy="355600"/>
        </p:xfrm>
        <a:graphic>
          <a:graphicData uri="http://schemas.openxmlformats.org/presentationml/2006/ole">
            <mc:AlternateContent xmlns:mc="http://schemas.openxmlformats.org/markup-compatibility/2006">
              <mc:Choice xmlns:v="urn:schemas-microsoft-com:vml" Requires="v">
                <p:oleObj name="Equation" r:id="rId3" imgW="114120" imgH="355320" progId="Equation.3">
                  <p:embed/>
                </p:oleObj>
              </mc:Choice>
              <mc:Fallback>
                <p:oleObj name="Equation" r:id="rId3" imgW="114120" imgH="355320" progId="Equation.3">
                  <p:embed/>
                  <p:pic>
                    <p:nvPicPr>
                      <p:cNvPr id="47109"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251200"/>
                        <a:ext cx="114300" cy="3556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47110" name="Object 6"/>
          <p:cNvGraphicFramePr>
            <a:graphicFrameLocks noChangeAspect="1"/>
          </p:cNvGraphicFramePr>
          <p:nvPr/>
        </p:nvGraphicFramePr>
        <p:xfrm>
          <a:off x="1752600" y="4300537"/>
          <a:ext cx="1270000" cy="773113"/>
        </p:xfrm>
        <a:graphic>
          <a:graphicData uri="http://schemas.openxmlformats.org/presentationml/2006/ole">
            <mc:AlternateContent xmlns:mc="http://schemas.openxmlformats.org/markup-compatibility/2006">
              <mc:Choice xmlns:v="urn:schemas-microsoft-com:vml" Requires="v">
                <p:oleObj name="Equation" r:id="rId5" imgW="583920" imgH="355320" progId="Equation.3">
                  <p:embed/>
                </p:oleObj>
              </mc:Choice>
              <mc:Fallback>
                <p:oleObj name="Equation" r:id="rId5" imgW="583920" imgH="355320" progId="Equation.3">
                  <p:embed/>
                  <p:pic>
                    <p:nvPicPr>
                      <p:cNvPr id="4711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4300537"/>
                        <a:ext cx="1270000" cy="7731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47111" name="Object 7"/>
          <p:cNvGraphicFramePr>
            <a:graphicFrameLocks noChangeAspect="1"/>
          </p:cNvGraphicFramePr>
          <p:nvPr/>
        </p:nvGraphicFramePr>
        <p:xfrm>
          <a:off x="4953000" y="4338637"/>
          <a:ext cx="1371600" cy="685800"/>
        </p:xfrm>
        <a:graphic>
          <a:graphicData uri="http://schemas.openxmlformats.org/presentationml/2006/ole">
            <mc:AlternateContent xmlns:mc="http://schemas.openxmlformats.org/markup-compatibility/2006">
              <mc:Choice xmlns:v="urn:schemas-microsoft-com:vml" Requires="v">
                <p:oleObj name="Equation" r:id="rId7" imgW="711000" imgH="355320" progId="Equation.3">
                  <p:embed/>
                </p:oleObj>
              </mc:Choice>
              <mc:Fallback>
                <p:oleObj name="Equation" r:id="rId7" imgW="711000" imgH="355320" progId="Equation.3">
                  <p:embed/>
                  <p:pic>
                    <p:nvPicPr>
                      <p:cNvPr id="47111"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0" y="4338637"/>
                        <a:ext cx="1371600" cy="685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2" name="TextBox 1"/>
              <p:cNvSpPr txBox="1"/>
              <p:nvPr/>
            </p:nvSpPr>
            <p:spPr>
              <a:xfrm>
                <a:off x="223552" y="5278971"/>
                <a:ext cx="8353376" cy="814325"/>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𝐻</m:t>
                      </m:r>
                      <m:d>
                        <m:dPr>
                          <m:ctrlPr>
                            <a:rPr lang="is-IS" b="0" i="1" smtClean="0">
                              <a:latin typeface="Cambria Math" panose="02040503050406030204" pitchFamily="18" charset="0"/>
                            </a:rPr>
                          </m:ctrlPr>
                        </m:dPr>
                        <m:e>
                          <m:r>
                            <a:rPr lang="is-IS" b="0" i="1" smtClean="0">
                              <a:latin typeface="Cambria Math" charset="0"/>
                              <a:ea typeface="Cambria Math" charset="0"/>
                              <a:cs typeface="Cambria Math" charset="0"/>
                            </a:rPr>
                            <m:t>𝜙</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𝑊</m:t>
                          </m:r>
                        </m:e>
                      </m:d>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1</m:t>
                          </m:r>
                        </m:num>
                        <m:den>
                          <m:r>
                            <a:rPr lang="en-US" b="0" i="1" smtClean="0">
                              <a:latin typeface="Cambria Math" charset="0"/>
                            </a:rPr>
                            <m:t>2</m:t>
                          </m:r>
                        </m:den>
                      </m:f>
                      <m:f>
                        <m:fPr>
                          <m:ctrlPr>
                            <a:rPr lang="bg-BG" b="0" i="1" smtClean="0">
                              <a:latin typeface="Cambria Math" panose="02040503050406030204" pitchFamily="18" charset="0"/>
                            </a:rPr>
                          </m:ctrlPr>
                        </m:fPr>
                        <m:num>
                          <m:r>
                            <a:rPr lang="en-US" b="0" i="1" smtClean="0">
                              <a:latin typeface="Cambria Math" charset="0"/>
                            </a:rPr>
                            <m:t>h</m:t>
                          </m:r>
                          <m:r>
                            <a:rPr lang="en-US" b="0" i="1" smtClean="0">
                              <a:latin typeface="Cambria Math" charset="0"/>
                              <a:ea typeface="Cambria Math" charset="0"/>
                              <a:cs typeface="Cambria Math" charset="0"/>
                            </a:rPr>
                            <m:t>𝜂</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num>
                        <m:den>
                          <m:sSub>
                            <m:sSubPr>
                              <m:ctrlPr>
                                <a:rPr lang="en-US" i="1">
                                  <a:latin typeface="Cambria Math" panose="02040503050406030204" pitchFamily="18" charset="0"/>
                                  <a:ea typeface="Cambria Math" charset="0"/>
                                </a:rPr>
                              </m:ctrlPr>
                            </m:sSubPr>
                            <m:e>
                              <m:r>
                                <a:rPr lang="en-US" i="1">
                                  <a:latin typeface="Cambria Math" panose="02040503050406030204" pitchFamily="18" charset="0"/>
                                  <a:ea typeface="Cambria Math" charset="0"/>
                                </a:rPr>
                                <m:t>𝑝</m:t>
                              </m:r>
                            </m:e>
                            <m:sub>
                              <m:r>
                                <a:rPr lang="en-US" i="1">
                                  <a:latin typeface="Cambria Math" panose="02040503050406030204" pitchFamily="18" charset="0"/>
                                  <a:ea typeface="Cambria Math" charset="0"/>
                                </a:rPr>
                                <m:t>0</m:t>
                              </m:r>
                            </m:sub>
                          </m:sSub>
                          <m:r>
                            <a:rPr lang="en-US" b="0" i="1" smtClean="0">
                              <a:latin typeface="Cambria Math" charset="0"/>
                            </a:rPr>
                            <m:t>𝑅</m:t>
                          </m:r>
                        </m:den>
                      </m:f>
                      <m:sSup>
                        <m:sSupPr>
                          <m:ctrlPr>
                            <a:rPr lang="bg-BG" b="0" i="1" smtClean="0">
                              <a:latin typeface="Cambria Math" panose="02040503050406030204" pitchFamily="18" charset="0"/>
                            </a:rPr>
                          </m:ctrlPr>
                        </m:sSupPr>
                        <m:e>
                          <m:r>
                            <a:rPr lang="en-US" b="0" i="1" smtClean="0">
                              <a:latin typeface="Cambria Math" charset="0"/>
                            </a:rPr>
                            <m:t>𝑊</m:t>
                          </m:r>
                        </m:e>
                        <m:sup>
                          <m:r>
                            <a:rPr lang="en-US" b="0" i="1" smtClean="0">
                              <a:latin typeface="Cambria Math" charset="0"/>
                            </a:rPr>
                            <m:t>2</m:t>
                          </m:r>
                        </m:sup>
                      </m:sSup>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𝑒</m:t>
                          </m:r>
                          <m:acc>
                            <m:accPr>
                              <m:chr m:val="̂"/>
                              <m:ctrlPr>
                                <a:rPr lang="en-US" b="0" i="1" smtClean="0">
                                  <a:latin typeface="Cambria Math" panose="02040503050406030204" pitchFamily="18" charset="0"/>
                                </a:rPr>
                              </m:ctrlPr>
                            </m:accPr>
                            <m:e>
                              <m:r>
                                <a:rPr lang="en-US" b="0" i="1" smtClean="0">
                                  <a:latin typeface="Cambria Math" charset="0"/>
                                </a:rPr>
                                <m:t>𝑉</m:t>
                              </m:r>
                            </m:e>
                          </m:acc>
                        </m:num>
                        <m:den>
                          <m:r>
                            <a:rPr lang="en-US" b="0" i="1" smtClean="0">
                              <a:latin typeface="Cambria Math" charset="0"/>
                            </a:rPr>
                            <m:t>2</m:t>
                          </m:r>
                          <m:r>
                            <a:rPr lang="en-US" b="0" i="1" smtClean="0">
                              <a:latin typeface="Cambria Math" charset="0"/>
                              <a:ea typeface="Cambria Math" charset="0"/>
                              <a:cs typeface="Cambria Math" charset="0"/>
                            </a:rPr>
                            <m:t>𝜋</m:t>
                          </m:r>
                        </m:den>
                      </m:f>
                      <m:d>
                        <m:dPr>
                          <m:begChr m:val="["/>
                          <m:endChr m:val="]"/>
                          <m:ctrlPr>
                            <a:rPr lang="pt-BR" b="0" i="1" smtClean="0">
                              <a:latin typeface="Cambria Math" panose="02040503050406030204" pitchFamily="18" charset="0"/>
                            </a:rPr>
                          </m:ctrlPr>
                        </m:dPr>
                        <m:e>
                          <m:func>
                            <m:funcPr>
                              <m:ctrlPr>
                                <a:rPr lang="pt-BR" b="0" i="1" smtClean="0">
                                  <a:latin typeface="Cambria Math" panose="02040503050406030204" pitchFamily="18" charset="0"/>
                                </a:rPr>
                              </m:ctrlPr>
                            </m:funcPr>
                            <m:fName>
                              <m:r>
                                <m:rPr>
                                  <m:sty m:val="p"/>
                                </m:rPr>
                                <a:rPr lang="pt-BR" b="0" i="0" smtClean="0">
                                  <a:latin typeface="Cambria Math" charset="0"/>
                                </a:rPr>
                                <m:t>cos</m:t>
                              </m:r>
                            </m:fName>
                            <m:e>
                              <m:r>
                                <a:rPr lang="pt-BR" b="0" i="1" smtClean="0">
                                  <a:latin typeface="Cambria Math" charset="0"/>
                                  <a:ea typeface="Cambria Math" charset="0"/>
                                  <a:cs typeface="Cambria Math" charset="0"/>
                                </a:rPr>
                                <m:t>𝜙</m:t>
                              </m:r>
                            </m:e>
                          </m:func>
                          <m:r>
                            <a:rPr lang="en-US" b="0" i="1" smtClean="0">
                              <a:latin typeface="Cambria Math" charset="0"/>
                            </a:rPr>
                            <m:t>−</m:t>
                          </m:r>
                          <m:func>
                            <m:funcPr>
                              <m:ctrlPr>
                                <a:rPr lang="en-US" b="0" i="1" smtClean="0">
                                  <a:latin typeface="Cambria Math" panose="02040503050406030204" pitchFamily="18" charset="0"/>
                                </a:rPr>
                              </m:ctrlPr>
                            </m:funcPr>
                            <m:fName>
                              <m:r>
                                <m:rPr>
                                  <m:sty m:val="p"/>
                                </m:rPr>
                                <a:rPr lang="en-US" b="0" i="0" smtClean="0">
                                  <a:latin typeface="Cambria Math" charset="0"/>
                                </a:rPr>
                                <m:t>cos</m:t>
                              </m:r>
                            </m:fName>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𝜙</m:t>
                                  </m:r>
                                </m:e>
                                <m:sub>
                                  <m:r>
                                    <a:rPr lang="en-US" b="0" i="1" smtClean="0">
                                      <a:latin typeface="Cambria Math" charset="0"/>
                                    </a:rPr>
                                    <m:t>𝑠</m:t>
                                  </m:r>
                                </m:sub>
                              </m:sSub>
                              <m:r>
                                <a:rPr lang="en-US" b="0" i="1" smtClean="0">
                                  <a:latin typeface="Cambria Math" charset="0"/>
                                </a:rPr>
                                <m:t>+</m:t>
                              </m:r>
                              <m:d>
                                <m:dPr>
                                  <m:ctrlPr>
                                    <a:rPr lang="is-IS" b="0" i="1" smtClean="0">
                                      <a:latin typeface="Cambria Math" panose="02040503050406030204" pitchFamily="18" charset="0"/>
                                    </a:rPr>
                                  </m:ctrlPr>
                                </m:dPr>
                                <m:e>
                                  <m:r>
                                    <a:rPr lang="is-IS" b="0" i="1" smtClean="0">
                                      <a:latin typeface="Cambria Math" charset="0"/>
                                      <a:ea typeface="Cambria Math" charset="0"/>
                                      <a:cs typeface="Cambria Math" charset="0"/>
                                    </a:rPr>
                                    <m:t>𝜙</m:t>
                                  </m:r>
                                  <m:r>
                                    <a:rPr lang="en-US" b="0" i="1" smtClean="0">
                                      <a:latin typeface="Cambria Math" charset="0"/>
                                      <a:ea typeface="Cambria Math" charset="0"/>
                                      <a:cs typeface="Cambria Math" charset="0"/>
                                    </a:rPr>
                                    <m: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𝜙</m:t>
                                      </m:r>
                                    </m:e>
                                    <m:sub>
                                      <m:r>
                                        <a:rPr lang="en-US" b="0" i="1" smtClean="0">
                                          <a:latin typeface="Cambria Math" charset="0"/>
                                          <a:ea typeface="Cambria Math" charset="0"/>
                                          <a:cs typeface="Cambria Math" charset="0"/>
                                        </a:rPr>
                                        <m:t>𝑠</m:t>
                                      </m:r>
                                    </m:sub>
                                  </m:sSub>
                                </m:e>
                              </m:d>
                              <m:func>
                                <m:funcPr>
                                  <m:ctrlPr>
                                    <a:rPr lang="en-US" b="0" i="1" smtClean="0">
                                      <a:latin typeface="Cambria Math" panose="02040503050406030204" pitchFamily="18" charset="0"/>
                                    </a:rPr>
                                  </m:ctrlPr>
                                </m:funcPr>
                                <m:fName>
                                  <m:r>
                                    <m:rPr>
                                      <m:sty m:val="p"/>
                                    </m:rPr>
                                    <a:rPr lang="en-US" b="0" i="0" smtClean="0">
                                      <a:latin typeface="Cambria Math" charset="0"/>
                                    </a:rPr>
                                    <m:t>sin</m:t>
                                  </m:r>
                                </m:fName>
                                <m:e>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𝜙</m:t>
                                      </m:r>
                                    </m:e>
                                    <m:sub>
                                      <m:r>
                                        <a:rPr lang="en-US" b="0" i="1" smtClean="0">
                                          <a:latin typeface="Cambria Math" charset="0"/>
                                        </a:rPr>
                                        <m:t>𝑠</m:t>
                                      </m:r>
                                    </m:sub>
                                  </m:sSub>
                                </m:e>
                              </m:func>
                            </m:e>
                          </m:func>
                        </m:e>
                      </m:d>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223552" y="5278971"/>
                <a:ext cx="8353376" cy="814325"/>
              </a:xfrm>
              <a:prstGeom prst="rect">
                <a:avLst/>
              </a:prstGeom>
              <a:blipFill>
                <a:blip r:embed="rId10"/>
                <a:stretch>
                  <a:fillRect t="-10606" b="-106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4717107" y="1636241"/>
                <a:ext cx="1949059" cy="7616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charset="0"/>
                            </a:rPr>
                            <m:t>𝑑</m:t>
                          </m:r>
                          <m:r>
                            <a:rPr lang="en-US" i="1" smtClean="0">
                              <a:latin typeface="Cambria Math" charset="0"/>
                              <a:ea typeface="Cambria Math" charset="0"/>
                              <a:cs typeface="Cambria Math" charset="0"/>
                            </a:rPr>
                            <m:t>𝜙</m:t>
                          </m:r>
                        </m:num>
                        <m:den>
                          <m:r>
                            <a:rPr lang="en-US" i="1" smtClean="0">
                              <a:latin typeface="Cambria Math" charset="0"/>
                            </a:rPr>
                            <m:t>𝑑</m:t>
                          </m:r>
                          <m:r>
                            <a:rPr lang="en-US" b="0" i="1" smtClean="0">
                              <a:latin typeface="Cambria Math" charset="0"/>
                            </a:rPr>
                            <m:t>𝑡</m:t>
                          </m:r>
                        </m:den>
                      </m:f>
                      <m:r>
                        <a:rPr lang="en-US" b="0" i="1" smtClean="0">
                          <a:latin typeface="Cambria Math" charset="0"/>
                        </a:rPr>
                        <m:t>=</m:t>
                      </m:r>
                      <m:f>
                        <m:fPr>
                          <m:ctrlPr>
                            <a:rPr lang="bg-BG" i="1">
                              <a:latin typeface="Cambria Math" panose="02040503050406030204" pitchFamily="18" charset="0"/>
                            </a:rPr>
                          </m:ctrlPr>
                        </m:fPr>
                        <m:num>
                          <m:r>
                            <a:rPr lang="en-US" i="1">
                              <a:latin typeface="Cambria Math" charset="0"/>
                            </a:rPr>
                            <m:t>h</m:t>
                          </m:r>
                          <m:r>
                            <a:rPr lang="en-US" i="1">
                              <a:latin typeface="Cambria Math" charset="0"/>
                              <a:ea typeface="Cambria Math" charset="0"/>
                              <a:cs typeface="Cambria Math" charset="0"/>
                            </a:rPr>
                            <m:t>𝜂</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num>
                        <m:den>
                          <m:sSub>
                            <m:sSubPr>
                              <m:ctrlPr>
                                <a:rPr lang="en-US" i="1" smtClean="0">
                                  <a:latin typeface="Cambria Math" panose="02040503050406030204" pitchFamily="18" charset="0"/>
                                  <a:ea typeface="Cambria Math" charset="0"/>
                                </a:rPr>
                              </m:ctrlPr>
                            </m:sSubPr>
                            <m:e>
                              <m:r>
                                <a:rPr lang="en-US" b="0" i="1" smtClean="0">
                                  <a:latin typeface="Cambria Math" panose="02040503050406030204" pitchFamily="18" charset="0"/>
                                  <a:ea typeface="Cambria Math" charset="0"/>
                                </a:rPr>
                                <m:t>𝑝</m:t>
                              </m:r>
                            </m:e>
                            <m:sub>
                              <m:r>
                                <a:rPr lang="en-US" b="0" i="1" smtClean="0">
                                  <a:latin typeface="Cambria Math" panose="02040503050406030204" pitchFamily="18" charset="0"/>
                                  <a:ea typeface="Cambria Math" charset="0"/>
                                </a:rPr>
                                <m:t>0</m:t>
                              </m:r>
                            </m:sub>
                          </m:sSub>
                          <m:r>
                            <a:rPr lang="en-US" i="1">
                              <a:latin typeface="Cambria Math" charset="0"/>
                            </a:rPr>
                            <m:t>𝑅</m:t>
                          </m:r>
                        </m:den>
                      </m:f>
                      <m:r>
                        <a:rPr lang="en-US" b="0" i="1" smtClean="0">
                          <a:latin typeface="Cambria Math" charset="0"/>
                        </a:rPr>
                        <m:t>𝑊</m:t>
                      </m:r>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4717107" y="1636241"/>
                <a:ext cx="1949059" cy="761683"/>
              </a:xfrm>
              <a:prstGeom prst="rect">
                <a:avLst/>
              </a:prstGeom>
              <a:blipFill>
                <a:blip r:embed="rId11"/>
                <a:stretch>
                  <a:fillRect l="-3226" t="-1639" r="-1290"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4711796" y="2529972"/>
                <a:ext cx="3429849" cy="7520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charset="0"/>
                            </a:rPr>
                            <m:t>𝑑</m:t>
                          </m:r>
                          <m:r>
                            <a:rPr lang="en-US" b="0" i="1" smtClean="0">
                              <a:latin typeface="Cambria Math" charset="0"/>
                            </a:rPr>
                            <m:t>𝑊</m:t>
                          </m:r>
                        </m:num>
                        <m:den>
                          <m:r>
                            <a:rPr lang="en-US" i="1" smtClean="0">
                              <a:latin typeface="Cambria Math" charset="0"/>
                            </a:rPr>
                            <m:t>𝑑</m:t>
                          </m:r>
                          <m:r>
                            <a:rPr lang="en-US" b="0" i="1" smtClean="0">
                              <a:latin typeface="Cambria Math" charset="0"/>
                            </a:rPr>
                            <m:t>𝑡</m:t>
                          </m:r>
                        </m:den>
                      </m:f>
                      <m:r>
                        <a:rPr lang="en-US" b="0" i="1" smtClean="0">
                          <a:latin typeface="Cambria Math" charset="0"/>
                        </a:rPr>
                        <m:t>=</m:t>
                      </m:r>
                      <m:f>
                        <m:fPr>
                          <m:ctrlPr>
                            <a:rPr lang="bg-BG" i="1">
                              <a:latin typeface="Cambria Math" panose="02040503050406030204" pitchFamily="18" charset="0"/>
                            </a:rPr>
                          </m:ctrlPr>
                        </m:fPr>
                        <m:num>
                          <m:r>
                            <a:rPr lang="en-US" i="1">
                              <a:latin typeface="Cambria Math" charset="0"/>
                            </a:rPr>
                            <m:t>𝑒</m:t>
                          </m:r>
                          <m:acc>
                            <m:accPr>
                              <m:chr m:val="̂"/>
                              <m:ctrlPr>
                                <a:rPr lang="en-US" i="1">
                                  <a:latin typeface="Cambria Math" panose="02040503050406030204" pitchFamily="18" charset="0"/>
                                </a:rPr>
                              </m:ctrlPr>
                            </m:accPr>
                            <m:e>
                              <m:r>
                                <a:rPr lang="en-US" i="1">
                                  <a:latin typeface="Cambria Math" charset="0"/>
                                </a:rPr>
                                <m:t>𝑉</m:t>
                              </m:r>
                            </m:e>
                          </m:acc>
                        </m:num>
                        <m:den>
                          <m:r>
                            <a:rPr lang="en-US" i="1">
                              <a:latin typeface="Cambria Math" charset="0"/>
                            </a:rPr>
                            <m:t>2</m:t>
                          </m:r>
                          <m:r>
                            <a:rPr lang="en-US" i="1">
                              <a:latin typeface="Cambria Math" charset="0"/>
                              <a:ea typeface="Cambria Math" charset="0"/>
                              <a:cs typeface="Cambria Math" charset="0"/>
                            </a:rPr>
                            <m:t>𝜋</m:t>
                          </m:r>
                        </m:den>
                      </m:f>
                      <m:d>
                        <m:dPr>
                          <m:ctrlPr>
                            <a:rPr lang="is-IS" i="1" smtClean="0">
                              <a:latin typeface="Cambria Math" panose="02040503050406030204" pitchFamily="18" charset="0"/>
                              <a:ea typeface="Cambria Math" charset="0"/>
                              <a:cs typeface="Cambria Math" charset="0"/>
                            </a:rPr>
                          </m:ctrlPr>
                        </m:dPr>
                        <m:e>
                          <m:func>
                            <m:funcPr>
                              <m:ctrlPr>
                                <a:rPr lang="en-US" i="1" smtClean="0">
                                  <a:latin typeface="Cambria Math" panose="02040503050406030204" pitchFamily="18" charset="0"/>
                                  <a:ea typeface="Cambria Math" charset="0"/>
                                  <a:cs typeface="Cambria Math" charset="0"/>
                                </a:rPr>
                              </m:ctrlPr>
                            </m:funcPr>
                            <m:fName>
                              <m:r>
                                <m:rPr>
                                  <m:sty m:val="p"/>
                                </m:rPr>
                                <a:rPr lang="en-US" i="0" smtClean="0">
                                  <a:latin typeface="Cambria Math" charset="0"/>
                                  <a:ea typeface="Cambria Math" charset="0"/>
                                  <a:cs typeface="Cambria Math" charset="0"/>
                                </a:rPr>
                                <m:t>sin</m:t>
                              </m:r>
                            </m:fName>
                            <m:e>
                              <m:r>
                                <a:rPr lang="en-US" i="1" smtClean="0">
                                  <a:latin typeface="Cambria Math" charset="0"/>
                                  <a:ea typeface="Cambria Math" charset="0"/>
                                  <a:cs typeface="Cambria Math" charset="0"/>
                                </a:rPr>
                                <m:t>𝜙</m:t>
                              </m:r>
                              <m:r>
                                <a:rPr lang="en-US" b="0" i="1" smtClean="0">
                                  <a:latin typeface="Cambria Math" charset="0"/>
                                  <a:ea typeface="Cambria Math" charset="0"/>
                                  <a:cs typeface="Cambria Math" charset="0"/>
                                </a:rPr>
                                <m:t>−</m:t>
                              </m:r>
                              <m:func>
                                <m:funcPr>
                                  <m:ctrlPr>
                                    <a:rPr lang="en-US" b="0" i="1" smtClean="0">
                                      <a:latin typeface="Cambria Math" panose="02040503050406030204" pitchFamily="18" charset="0"/>
                                      <a:ea typeface="Cambria Math" charset="0"/>
                                      <a:cs typeface="Cambria Math" charset="0"/>
                                    </a:rPr>
                                  </m:ctrlPr>
                                </m:funcPr>
                                <m:fName>
                                  <m:r>
                                    <m:rPr>
                                      <m:sty m:val="p"/>
                                    </m:rPr>
                                    <a:rPr lang="en-US" b="0" i="0" smtClean="0">
                                      <a:latin typeface="Cambria Math" charset="0"/>
                                      <a:ea typeface="Cambria Math" charset="0"/>
                                      <a:cs typeface="Cambria Math" charset="0"/>
                                    </a:rPr>
                                    <m:t>sin</m:t>
                                  </m:r>
                                </m:fName>
                                <m:e>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𝜙</m:t>
                                      </m:r>
                                    </m:e>
                                    <m:sub>
                                      <m:r>
                                        <a:rPr lang="en-US" b="0" i="1" smtClean="0">
                                          <a:latin typeface="Cambria Math" charset="0"/>
                                          <a:ea typeface="Cambria Math" charset="0"/>
                                          <a:cs typeface="Cambria Math" charset="0"/>
                                        </a:rPr>
                                        <m:t>𝑠</m:t>
                                      </m:r>
                                    </m:sub>
                                  </m:sSub>
                                </m:e>
                              </m:func>
                            </m:e>
                          </m:func>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711796" y="2529972"/>
                <a:ext cx="3429849" cy="752065"/>
              </a:xfrm>
              <a:prstGeom prst="rect">
                <a:avLst/>
              </a:prstGeom>
              <a:blipFill rotWithShape="0">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498600" y="2136451"/>
                <a:ext cx="1182503" cy="756617"/>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𝑊</m:t>
                      </m:r>
                      <m:r>
                        <a:rPr lang="en-US" b="0" i="1" smtClean="0">
                          <a:latin typeface="Cambria Math" charset="0"/>
                        </a:rPr>
                        <m:t>=</m:t>
                      </m:r>
                      <m:f>
                        <m:fPr>
                          <m:ctrlPr>
                            <a:rPr lang="el-GR" b="0" i="1" smtClean="0">
                              <a:latin typeface="Cambria Math" panose="02040503050406030204" pitchFamily="18" charset="0"/>
                            </a:rPr>
                          </m:ctrlPr>
                        </m:fPr>
                        <m:num>
                          <m:r>
                            <m:rPr>
                              <m:sty m:val="p"/>
                            </m:rPr>
                            <a:rPr lang="el-GR" b="0" i="0" smtClean="0">
                              <a:latin typeface="Cambria Math" charset="0"/>
                            </a:rPr>
                            <m:t>Δ</m:t>
                          </m:r>
                          <m:r>
                            <a:rPr lang="en-US" b="0" i="1" smtClean="0">
                              <a:latin typeface="Cambria Math" charset="0"/>
                            </a:rPr>
                            <m:t>𝐸</m:t>
                          </m:r>
                        </m:num>
                        <m:den>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𝜔</m:t>
                              </m:r>
                            </m:e>
                            <m:sub>
                              <m:r>
                                <a:rPr lang="en-US" b="0" i="1" smtClean="0">
                                  <a:latin typeface="Cambria Math" panose="02040503050406030204" pitchFamily="18" charset="0"/>
                                  <a:ea typeface="Cambria Math" charset="0"/>
                                  <a:cs typeface="Cambria Math" charset="0"/>
                                </a:rPr>
                                <m:t>0</m:t>
                              </m:r>
                            </m:sub>
                          </m:sSub>
                        </m:den>
                      </m:f>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1498600" y="2136451"/>
                <a:ext cx="1182503" cy="756617"/>
              </a:xfrm>
              <a:prstGeom prst="rect">
                <a:avLst/>
              </a:prstGeom>
              <a:blipFill>
                <a:blip r:embed="rId13"/>
                <a:stretch>
                  <a:fillRect l="-5319" r="-3191" b="-6557"/>
                </a:stretch>
              </a:blipFill>
            </p:spPr>
            <p:txBody>
              <a:bodyPr/>
              <a:lstStyle/>
              <a:p>
                <a:r>
                  <a:rPr lang="en-US">
                    <a:noFill/>
                  </a:rPr>
                  <a:t> </a:t>
                </a:r>
              </a:p>
            </p:txBody>
          </p:sp>
        </mc:Fallback>
      </mc:AlternateContent>
    </p:spTree>
    <p:extLst>
      <p:ext uri="{BB962C8B-B14F-4D97-AF65-F5344CB8AC3E}">
        <p14:creationId xmlns:p14="http://schemas.microsoft.com/office/powerpoint/2010/main" val="22979420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84F1D18-9E9C-0748-ABD9-EFBA419C46FC}"/>
              </a:ext>
            </a:extLst>
          </p:cNvPr>
          <p:cNvPicPr>
            <a:picLocks noChangeAspect="1"/>
          </p:cNvPicPr>
          <p:nvPr/>
        </p:nvPicPr>
        <p:blipFill>
          <a:blip r:embed="rId3"/>
          <a:stretch>
            <a:fillRect/>
          </a:stretch>
        </p:blipFill>
        <p:spPr>
          <a:xfrm>
            <a:off x="4644008" y="1844824"/>
            <a:ext cx="3561978" cy="2959454"/>
          </a:xfrm>
          <a:prstGeom prst="rect">
            <a:avLst/>
          </a:prstGeom>
        </p:spPr>
      </p:pic>
      <p:pic>
        <p:nvPicPr>
          <p:cNvPr id="3" name="Picture 2">
            <a:extLst>
              <a:ext uri="{FF2B5EF4-FFF2-40B4-BE49-F238E27FC236}">
                <a16:creationId xmlns:a16="http://schemas.microsoft.com/office/drawing/2014/main" id="{B1A811DD-3C51-AE4B-A21A-FEF01E8372BE}"/>
              </a:ext>
            </a:extLst>
          </p:cNvPr>
          <p:cNvPicPr>
            <a:picLocks noChangeAspect="1"/>
          </p:cNvPicPr>
          <p:nvPr/>
        </p:nvPicPr>
        <p:blipFill>
          <a:blip r:embed="rId4"/>
          <a:stretch>
            <a:fillRect/>
          </a:stretch>
        </p:blipFill>
        <p:spPr>
          <a:xfrm>
            <a:off x="126232" y="1386178"/>
            <a:ext cx="4712320" cy="3699006"/>
          </a:xfrm>
          <a:prstGeom prst="rect">
            <a:avLst/>
          </a:prstGeom>
        </p:spPr>
      </p:pic>
      <p:sp>
        <p:nvSpPr>
          <p:cNvPr id="47115" name="Rectangle 1026"/>
          <p:cNvSpPr>
            <a:spLocks noGrp="1" noChangeArrowheads="1"/>
          </p:cNvSpPr>
          <p:nvPr>
            <p:ph type="title"/>
          </p:nvPr>
        </p:nvSpPr>
        <p:spPr>
          <a:xfrm>
            <a:off x="838200" y="304800"/>
            <a:ext cx="7467600" cy="533400"/>
          </a:xfrm>
          <a:ln>
            <a:solidFill>
              <a:schemeClr val="accent2"/>
            </a:solidFill>
          </a:ln>
        </p:spPr>
        <p:txBody>
          <a:bodyPr/>
          <a:lstStyle/>
          <a:p>
            <a:r>
              <a:rPr lang="en-US"/>
              <a:t> Hamiltonian of Longitudinal Motion</a:t>
            </a:r>
            <a:endParaRPr lang="fr-FR"/>
          </a:p>
        </p:txBody>
      </p:sp>
      <p:sp>
        <p:nvSpPr>
          <p:cNvPr id="47116"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47117"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47119" name="Text Box 1030"/>
          <p:cNvSpPr txBox="1">
            <a:spLocks noChangeArrowheads="1"/>
          </p:cNvSpPr>
          <p:nvPr/>
        </p:nvSpPr>
        <p:spPr bwMode="auto">
          <a:xfrm>
            <a:off x="5436096" y="1521380"/>
            <a:ext cx="2595736"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Contours of H (</a:t>
            </a:r>
            <a:r>
              <a:rPr lang="en-US" sz="1800" dirty="0" err="1"/>
              <a:t>φ,W</a:t>
            </a:r>
            <a:r>
              <a:rPr lang="en-US" sz="1800" dirty="0"/>
              <a:t>)</a:t>
            </a:r>
          </a:p>
        </p:txBody>
      </p:sp>
      <p:sp>
        <p:nvSpPr>
          <p:cNvPr id="47120" name="Text Box 1039"/>
          <p:cNvSpPr txBox="1">
            <a:spLocks noChangeArrowheads="1"/>
          </p:cNvSpPr>
          <p:nvPr/>
        </p:nvSpPr>
        <p:spPr bwMode="auto">
          <a:xfrm>
            <a:off x="457200" y="980728"/>
            <a:ext cx="8305800" cy="400110"/>
          </a:xfrm>
          <a:prstGeom prst="rect">
            <a:avLst/>
          </a:prstGeom>
          <a:noFill/>
          <a:ln w="9525">
            <a:noFill/>
            <a:miter lim="800000"/>
            <a:headEnd/>
            <a:tailEnd/>
          </a:ln>
        </p:spPr>
        <p:txBody>
          <a:bodyPr>
            <a:prstTxWarp prst="textNoShape">
              <a:avLst/>
            </a:prstTxWarp>
            <a:spAutoFit/>
          </a:bodyPr>
          <a:lstStyle/>
          <a:p>
            <a:pPr>
              <a:spcBef>
                <a:spcPct val="50000"/>
              </a:spcBef>
            </a:pPr>
            <a:r>
              <a:rPr lang="en-GB" sz="2000" dirty="0">
                <a:solidFill>
                  <a:srgbClr val="FF3300"/>
                </a:solidFill>
              </a:rPr>
              <a:t>What does it represent?      The total energy of the system!</a:t>
            </a:r>
          </a:p>
        </p:txBody>
      </p:sp>
      <p:graphicFrame>
        <p:nvGraphicFramePr>
          <p:cNvPr id="47109" name="Object 5"/>
          <p:cNvGraphicFramePr>
            <a:graphicFrameLocks noChangeAspect="1"/>
          </p:cNvGraphicFramePr>
          <p:nvPr/>
        </p:nvGraphicFramePr>
        <p:xfrm>
          <a:off x="4514850" y="3251200"/>
          <a:ext cx="114300" cy="355600"/>
        </p:xfrm>
        <a:graphic>
          <a:graphicData uri="http://schemas.openxmlformats.org/presentationml/2006/ole">
            <mc:AlternateContent xmlns:mc="http://schemas.openxmlformats.org/markup-compatibility/2006">
              <mc:Choice xmlns:v="urn:schemas-microsoft-com:vml" Requires="v">
                <p:oleObj name="Equation" r:id="rId5" imgW="114120" imgH="355320" progId="Equation.3">
                  <p:embed/>
                </p:oleObj>
              </mc:Choice>
              <mc:Fallback>
                <p:oleObj name="Equation" r:id="rId5" imgW="114120" imgH="355320" progId="Equation.3">
                  <p:embed/>
                  <p:pic>
                    <p:nvPicPr>
                      <p:cNvPr id="47109"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251200"/>
                        <a:ext cx="114300" cy="3556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9" name="Rectangle 8"/>
          <p:cNvSpPr/>
          <p:nvPr/>
        </p:nvSpPr>
        <p:spPr>
          <a:xfrm>
            <a:off x="1179792" y="1464677"/>
            <a:ext cx="2605200" cy="400110"/>
          </a:xfrm>
          <a:prstGeom prst="rect">
            <a:avLst/>
          </a:prstGeom>
        </p:spPr>
        <p:txBody>
          <a:bodyPr wrap="none">
            <a:spAutoFit/>
          </a:bodyPr>
          <a:lstStyle/>
          <a:p>
            <a:r>
              <a:rPr lang="en-US" sz="2000" dirty="0"/>
              <a:t>Surface of H (</a:t>
            </a:r>
            <a:r>
              <a:rPr lang="en-US" sz="2000" dirty="0" err="1"/>
              <a:t>φ,W</a:t>
            </a:r>
            <a:r>
              <a:rPr lang="en-US" sz="2000" dirty="0"/>
              <a:t> )</a:t>
            </a:r>
          </a:p>
        </p:txBody>
      </p:sp>
      <p:sp>
        <p:nvSpPr>
          <p:cNvPr id="10" name="Rectangle 9"/>
          <p:cNvSpPr/>
          <p:nvPr/>
        </p:nvSpPr>
        <p:spPr>
          <a:xfrm>
            <a:off x="395536" y="4816579"/>
            <a:ext cx="8496943" cy="1631216"/>
          </a:xfrm>
          <a:prstGeom prst="rect">
            <a:avLst/>
          </a:prstGeom>
        </p:spPr>
        <p:txBody>
          <a:bodyPr wrap="square">
            <a:spAutoFit/>
          </a:bodyPr>
          <a:lstStyle/>
          <a:p>
            <a:r>
              <a:rPr lang="en-US" sz="2000" dirty="0"/>
              <a:t>Contours of constant H are particle trajectories in phase space! </a:t>
            </a:r>
            <a:br>
              <a:rPr lang="en-US" sz="2000" dirty="0"/>
            </a:br>
            <a:r>
              <a:rPr lang="en-US" sz="2000" dirty="0"/>
              <a:t>(H is conserved)</a:t>
            </a:r>
          </a:p>
          <a:p>
            <a:endParaRPr lang="en-US" sz="2000" dirty="0"/>
          </a:p>
          <a:p>
            <a:r>
              <a:rPr lang="en-US" sz="2000" dirty="0"/>
              <a:t>Hamiltonian Mechanics can help us understand some fairly</a:t>
            </a:r>
          </a:p>
          <a:p>
            <a:r>
              <a:rPr lang="en-US" sz="2000" dirty="0"/>
              <a:t>complicated dynamics (multiple harmonics, bunch splitting, </a:t>
            </a:r>
            <a:r>
              <a:rPr lang="is-IS" sz="2000" dirty="0"/>
              <a:t>…)</a:t>
            </a:r>
            <a:endParaRPr lang="en-US" sz="2000" dirty="0"/>
          </a:p>
        </p:txBody>
      </p:sp>
    </p:spTree>
    <p:extLst>
      <p:ext uri="{BB962C8B-B14F-4D97-AF65-F5344CB8AC3E}">
        <p14:creationId xmlns:p14="http://schemas.microsoft.com/office/powerpoint/2010/main" val="33800584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noChangeArrowheads="1"/>
          </p:cNvSpPr>
          <p:nvPr/>
        </p:nvSpPr>
        <p:spPr bwMode="auto">
          <a:xfrm>
            <a:off x="251520" y="893033"/>
            <a:ext cx="8712968" cy="5632311"/>
          </a:xfrm>
          <a:prstGeom prst="rect">
            <a:avLst/>
          </a:prstGeom>
          <a:noFill/>
          <a:ln w="9525">
            <a:noFill/>
            <a:miter lim="800000"/>
            <a:headEnd/>
            <a:tailEnd/>
          </a:ln>
        </p:spPr>
        <p:txBody>
          <a:bodyPr wrap="square">
            <a:prstTxWarp prst="textNoShape">
              <a:avLst/>
            </a:prstTxWarp>
            <a:spAutoFit/>
          </a:bodyPr>
          <a:lstStyle/>
          <a:p>
            <a:r>
              <a:rPr lang="en-US" sz="1800" dirty="0"/>
              <a:t>The </a:t>
            </a:r>
            <a:r>
              <a:rPr lang="en-US" sz="1800" dirty="0">
                <a:solidFill>
                  <a:srgbClr val="FF0000"/>
                </a:solidFill>
              </a:rPr>
              <a:t>revolution and RF frequency </a:t>
            </a:r>
            <a:r>
              <a:rPr lang="en-US" sz="1800" dirty="0"/>
              <a:t>will be </a:t>
            </a:r>
            <a:r>
              <a:rPr lang="en-US" sz="1800" dirty="0">
                <a:solidFill>
                  <a:srgbClr val="FF0000"/>
                </a:solidFill>
              </a:rPr>
              <a:t>changing </a:t>
            </a:r>
            <a:r>
              <a:rPr lang="en-US" sz="1800" dirty="0"/>
              <a:t>during acceleration</a:t>
            </a:r>
            <a:endParaRPr lang="en-US" sz="1800" dirty="0">
              <a:latin typeface="Comic Sans MS" pitchFamily="-110" charset="0"/>
            </a:endParaRPr>
          </a:p>
          <a:p>
            <a:r>
              <a:rPr lang="en-US" sz="1800" dirty="0">
                <a:latin typeface="Comic Sans MS" pitchFamily="-110" charset="0"/>
              </a:rPr>
              <a:t>Much </a:t>
            </a:r>
            <a:r>
              <a:rPr lang="en-US" sz="1800" dirty="0">
                <a:solidFill>
                  <a:srgbClr val="FF0000"/>
                </a:solidFill>
                <a:latin typeface="Comic Sans MS" pitchFamily="-110" charset="0"/>
              </a:rPr>
              <a:t>more important for lower energies </a:t>
            </a:r>
            <a:r>
              <a:rPr lang="en-US" sz="1800" dirty="0">
                <a:latin typeface="Comic Sans MS" pitchFamily="-110" charset="0"/>
              </a:rPr>
              <a:t>(values are kinetic energy - protons).</a:t>
            </a:r>
          </a:p>
          <a:p>
            <a:endParaRPr lang="en-US" sz="1800" dirty="0">
              <a:latin typeface="Comic Sans MS" pitchFamily="-110" charset="0"/>
            </a:endParaRPr>
          </a:p>
          <a:p>
            <a:r>
              <a:rPr lang="en-US" sz="1800" b="1" dirty="0">
                <a:solidFill>
                  <a:srgbClr val="0000FF"/>
                </a:solidFill>
                <a:latin typeface="Comic Sans MS" pitchFamily="-110" charset="0"/>
              </a:rPr>
              <a:t>PS Booster:</a:t>
            </a:r>
            <a:r>
              <a:rPr lang="en-US" sz="1800" dirty="0">
                <a:latin typeface="Comic Sans MS" pitchFamily="-110" charset="0"/>
              </a:rPr>
              <a:t>	50 MeV (</a:t>
            </a:r>
            <a:r>
              <a:rPr lang="en-US" sz="1800" dirty="0">
                <a:latin typeface="Symbol" pitchFamily="2" charset="2"/>
              </a:rPr>
              <a:t>b</a:t>
            </a:r>
            <a:r>
              <a:rPr lang="en-US" sz="1800" dirty="0">
                <a:latin typeface="Comic Sans MS" pitchFamily="-110" charset="0"/>
              </a:rPr>
              <a:t>= </a:t>
            </a:r>
            <a:r>
              <a:rPr lang="en-US" sz="1800" dirty="0"/>
              <a:t>0.314) </a:t>
            </a:r>
            <a:r>
              <a:rPr lang="en-US" sz="1800" dirty="0">
                <a:latin typeface="Comic Sans MS" pitchFamily="-110" charset="0"/>
              </a:rPr>
              <a:t>-&gt; 1.4 GeV (</a:t>
            </a:r>
            <a:r>
              <a:rPr lang="en-US" sz="1800" dirty="0">
                <a:latin typeface="Symbol" pitchFamily="2" charset="2"/>
              </a:rPr>
              <a:t>b</a:t>
            </a:r>
            <a:r>
              <a:rPr lang="en-US" sz="1800" dirty="0">
                <a:latin typeface="Comic Sans MS" pitchFamily="-110" charset="0"/>
              </a:rPr>
              <a:t>=0.915)</a:t>
            </a:r>
          </a:p>
          <a:p>
            <a:r>
              <a:rPr lang="en-US" sz="1800" dirty="0">
                <a:solidFill>
                  <a:srgbClr val="0000FF"/>
                </a:solidFill>
                <a:latin typeface="Comic Sans MS" pitchFamily="-110" charset="0"/>
              </a:rPr>
              <a:t>(pre LS2)</a:t>
            </a:r>
            <a:r>
              <a:rPr lang="en-US" sz="1800" dirty="0">
                <a:latin typeface="Comic Sans MS" pitchFamily="-110" charset="0"/>
              </a:rPr>
              <a:t>	602 kHz -&gt; 1746 kHz =&gt; </a:t>
            </a:r>
            <a:r>
              <a:rPr lang="en-US" sz="1800" b="1" dirty="0">
                <a:latin typeface="Comic Sans MS" pitchFamily="-110" charset="0"/>
              </a:rPr>
              <a:t>190% frequency increase</a:t>
            </a:r>
          </a:p>
          <a:p>
            <a:r>
              <a:rPr lang="en-US" sz="1800" dirty="0">
                <a:solidFill>
                  <a:srgbClr val="0000FF"/>
                </a:solidFill>
                <a:latin typeface="Comic Sans MS" pitchFamily="-110" charset="0"/>
              </a:rPr>
              <a:t>(post LS2):</a:t>
            </a:r>
            <a:r>
              <a:rPr lang="en-US" sz="1800" b="1" dirty="0">
                <a:latin typeface="Comic Sans MS" pitchFamily="-110" charset="0"/>
              </a:rPr>
              <a:t>	</a:t>
            </a:r>
            <a:r>
              <a:rPr lang="en-US" sz="1800" dirty="0">
                <a:latin typeface="Comic Sans MS" pitchFamily="-110" charset="0"/>
              </a:rPr>
              <a:t>160 MeV (</a:t>
            </a:r>
            <a:r>
              <a:rPr lang="en-US" sz="1800" dirty="0">
                <a:latin typeface="Symbol" pitchFamily="2" charset="2"/>
              </a:rPr>
              <a:t>b</a:t>
            </a:r>
            <a:r>
              <a:rPr lang="en-US" sz="1800" dirty="0">
                <a:latin typeface="Comic Sans MS" pitchFamily="-110" charset="0"/>
              </a:rPr>
              <a:t>= </a:t>
            </a:r>
            <a:r>
              <a:rPr lang="en-US" sz="1800" dirty="0"/>
              <a:t>0.520) </a:t>
            </a:r>
            <a:r>
              <a:rPr lang="en-US" sz="1800" dirty="0">
                <a:latin typeface="Comic Sans MS" pitchFamily="-110" charset="0"/>
              </a:rPr>
              <a:t>-&gt; 2 GeV (</a:t>
            </a:r>
            <a:r>
              <a:rPr lang="en-US" sz="1800" dirty="0">
                <a:latin typeface="Symbol" pitchFamily="2" charset="2"/>
              </a:rPr>
              <a:t>b</a:t>
            </a:r>
            <a:r>
              <a:rPr lang="en-US" sz="1800" dirty="0">
                <a:latin typeface="Comic Sans MS" pitchFamily="-110" charset="0"/>
              </a:rPr>
              <a:t>=0.948) =&gt; </a:t>
            </a:r>
            <a:r>
              <a:rPr lang="en-US" sz="1800" b="1" dirty="0">
                <a:latin typeface="Comic Sans MS" pitchFamily="-110" charset="0"/>
              </a:rPr>
              <a:t>95% increase</a:t>
            </a:r>
            <a:endParaRPr lang="en-US" sz="1800" dirty="0">
              <a:latin typeface="Comic Sans MS" pitchFamily="-110" charset="0"/>
            </a:endParaRPr>
          </a:p>
          <a:p>
            <a:endParaRPr lang="en-US" sz="1800" dirty="0">
              <a:latin typeface="Comic Sans MS" pitchFamily="-110" charset="0"/>
            </a:endParaRPr>
          </a:p>
          <a:p>
            <a:r>
              <a:rPr lang="en-US" sz="1800" b="1" dirty="0">
                <a:solidFill>
                  <a:srgbClr val="0000FF"/>
                </a:solidFill>
                <a:latin typeface="Comic Sans MS" pitchFamily="-110" charset="0"/>
              </a:rPr>
              <a:t>PS: </a:t>
            </a:r>
            <a:r>
              <a:rPr lang="en-US" sz="1800" dirty="0">
                <a:latin typeface="Comic Sans MS" pitchFamily="-110" charset="0"/>
              </a:rPr>
              <a:t>		1.4 GeV (</a:t>
            </a:r>
            <a:r>
              <a:rPr lang="en-US" sz="1800" dirty="0">
                <a:latin typeface="Symbol" pitchFamily="2" charset="2"/>
              </a:rPr>
              <a:t>b</a:t>
            </a:r>
            <a:r>
              <a:rPr lang="en-US" sz="1800" dirty="0">
                <a:latin typeface="Comic Sans MS" pitchFamily="-110" charset="0"/>
              </a:rPr>
              <a:t>=0.915) -&gt; 25.4 GeV (</a:t>
            </a:r>
            <a:r>
              <a:rPr lang="en-US" sz="1800" dirty="0">
                <a:latin typeface="Symbol" pitchFamily="2" charset="2"/>
              </a:rPr>
              <a:t>b </a:t>
            </a:r>
            <a:r>
              <a:rPr lang="en-US" sz="1800" dirty="0">
                <a:latin typeface="Comic Sans MS" pitchFamily="-110" charset="0"/>
              </a:rPr>
              <a:t>=0.9994)</a:t>
            </a:r>
          </a:p>
          <a:p>
            <a:r>
              <a:rPr lang="en-US" sz="1800" dirty="0">
                <a:latin typeface="Comic Sans MS" pitchFamily="-110" charset="0"/>
              </a:rPr>
              <a:t>		437 </a:t>
            </a:r>
            <a:r>
              <a:rPr lang="en-US" sz="1800" dirty="0" err="1">
                <a:latin typeface="Comic Sans MS" pitchFamily="-110" charset="0"/>
              </a:rPr>
              <a:t>KHz</a:t>
            </a:r>
            <a:r>
              <a:rPr lang="en-US" sz="1800" dirty="0">
                <a:latin typeface="Comic Sans MS" pitchFamily="-110" charset="0"/>
              </a:rPr>
              <a:t> -&gt;  477 kHz =&gt; </a:t>
            </a:r>
            <a:r>
              <a:rPr lang="en-US" sz="1800" b="1" dirty="0">
                <a:latin typeface="Comic Sans MS" pitchFamily="-110" charset="0"/>
              </a:rPr>
              <a:t>9% increase</a:t>
            </a:r>
          </a:p>
          <a:p>
            <a:r>
              <a:rPr lang="en-US" sz="1800" dirty="0">
                <a:solidFill>
                  <a:srgbClr val="0000FF"/>
                </a:solidFill>
                <a:latin typeface="Comic Sans MS" pitchFamily="-110" charset="0"/>
              </a:rPr>
              <a:t>(post LS2): </a:t>
            </a:r>
            <a:r>
              <a:rPr lang="en-US" sz="1800" b="1" dirty="0">
                <a:latin typeface="Comic Sans MS" pitchFamily="-110" charset="0"/>
              </a:rPr>
              <a:t>	</a:t>
            </a:r>
            <a:r>
              <a:rPr lang="en-US" sz="1800" dirty="0">
                <a:latin typeface="Comic Sans MS" pitchFamily="-110" charset="0"/>
              </a:rPr>
              <a:t>2 GeV (</a:t>
            </a:r>
            <a:r>
              <a:rPr lang="en-US" sz="1800" dirty="0">
                <a:latin typeface="Symbol" pitchFamily="2" charset="2"/>
              </a:rPr>
              <a:t>b</a:t>
            </a:r>
            <a:r>
              <a:rPr lang="en-US" sz="1800" dirty="0">
                <a:latin typeface="Comic Sans MS" pitchFamily="-110" charset="0"/>
              </a:rPr>
              <a:t>=0.948) -&gt; 25.4 GeV (</a:t>
            </a:r>
            <a:r>
              <a:rPr lang="en-US" sz="1800" dirty="0">
                <a:latin typeface="Symbol" pitchFamily="2" charset="2"/>
              </a:rPr>
              <a:t>b </a:t>
            </a:r>
            <a:r>
              <a:rPr lang="en-US" sz="1800" dirty="0">
                <a:latin typeface="Comic Sans MS" pitchFamily="-110" charset="0"/>
              </a:rPr>
              <a:t>=0.9994) =&gt; </a:t>
            </a:r>
            <a:r>
              <a:rPr lang="en-US" sz="1800" b="1" dirty="0">
                <a:latin typeface="Comic Sans MS" pitchFamily="-110" charset="0"/>
              </a:rPr>
              <a:t>5% increase</a:t>
            </a:r>
            <a:endParaRPr lang="en-US" sz="1800" dirty="0">
              <a:latin typeface="Comic Sans MS" pitchFamily="-110" charset="0"/>
            </a:endParaRPr>
          </a:p>
          <a:p>
            <a:endParaRPr lang="en-US" sz="1800" dirty="0">
              <a:latin typeface="Comic Sans MS" pitchFamily="-110" charset="0"/>
            </a:endParaRPr>
          </a:p>
          <a:p>
            <a:r>
              <a:rPr lang="en-US" sz="1800" b="1" dirty="0">
                <a:solidFill>
                  <a:srgbClr val="0000FF"/>
                </a:solidFill>
                <a:latin typeface="Comic Sans MS" pitchFamily="-110" charset="0"/>
              </a:rPr>
              <a:t>SPS: </a:t>
            </a:r>
            <a:r>
              <a:rPr lang="en-US" sz="1800" dirty="0">
                <a:latin typeface="Comic Sans MS" pitchFamily="-110" charset="0"/>
              </a:rPr>
              <a:t>		25.4 GeV -&gt; 450 GeV (</a:t>
            </a:r>
            <a:r>
              <a:rPr lang="en-US" sz="1800" dirty="0">
                <a:latin typeface="Symbol" pitchFamily="2" charset="2"/>
              </a:rPr>
              <a:t>b</a:t>
            </a:r>
            <a:r>
              <a:rPr lang="en-US" sz="1800" dirty="0">
                <a:latin typeface="Comic Sans MS" pitchFamily="-110" charset="0"/>
              </a:rPr>
              <a:t>=</a:t>
            </a:r>
            <a:r>
              <a:rPr lang="en-US" sz="1800" dirty="0"/>
              <a:t>0.999998)</a:t>
            </a:r>
          </a:p>
          <a:p>
            <a:r>
              <a:rPr lang="en-US" sz="1800" dirty="0">
                <a:latin typeface="Comic Sans MS" pitchFamily="-110" charset="0"/>
              </a:rPr>
              <a:t>		=&gt; </a:t>
            </a:r>
            <a:r>
              <a:rPr lang="en-US" sz="1800" b="1" dirty="0">
                <a:latin typeface="Comic Sans MS" pitchFamily="-110" charset="0"/>
              </a:rPr>
              <a:t>0.06% frequency increase</a:t>
            </a:r>
          </a:p>
          <a:p>
            <a:endParaRPr lang="en-US" sz="1800" dirty="0">
              <a:latin typeface="Comic Sans MS" pitchFamily="-110" charset="0"/>
            </a:endParaRPr>
          </a:p>
          <a:p>
            <a:r>
              <a:rPr lang="en-US" sz="1800" b="1" dirty="0">
                <a:solidFill>
                  <a:srgbClr val="0000FF"/>
                </a:solidFill>
                <a:latin typeface="Comic Sans MS" pitchFamily="-110" charset="0"/>
              </a:rPr>
              <a:t>LHC:</a:t>
            </a:r>
            <a:r>
              <a:rPr lang="en-US" sz="1800" dirty="0">
                <a:latin typeface="Comic Sans MS" pitchFamily="-110" charset="0"/>
              </a:rPr>
              <a:t>		450 GeV -&gt; 7 </a:t>
            </a:r>
            <a:r>
              <a:rPr lang="en-US" sz="1800" dirty="0" err="1">
                <a:latin typeface="Comic Sans MS" pitchFamily="-110" charset="0"/>
              </a:rPr>
              <a:t>TeV</a:t>
            </a:r>
            <a:r>
              <a:rPr lang="en-US" sz="1800" dirty="0">
                <a:latin typeface="Comic Sans MS" pitchFamily="-110" charset="0"/>
              </a:rPr>
              <a:t> (</a:t>
            </a:r>
            <a:r>
              <a:rPr lang="en-US" sz="1800" dirty="0">
                <a:latin typeface="Symbol" pitchFamily="2" charset="2"/>
              </a:rPr>
              <a:t>b</a:t>
            </a:r>
            <a:r>
              <a:rPr lang="en-US" sz="1800" dirty="0">
                <a:latin typeface="Comic Sans MS" pitchFamily="-110" charset="0"/>
              </a:rPr>
              <a:t>= </a:t>
            </a:r>
            <a:r>
              <a:rPr lang="en-US" sz="1800" dirty="0"/>
              <a:t>0.999999991)</a:t>
            </a:r>
          </a:p>
          <a:p>
            <a:r>
              <a:rPr lang="en-US" sz="1800" dirty="0"/>
              <a:t>		=&gt; only </a:t>
            </a:r>
            <a:r>
              <a:rPr lang="en-US" sz="1800" b="1" dirty="0"/>
              <a:t>2 10</a:t>
            </a:r>
            <a:r>
              <a:rPr lang="en-US" sz="1800" b="1" baseline="30000" dirty="0"/>
              <a:t>-6</a:t>
            </a:r>
            <a:r>
              <a:rPr lang="en-US" sz="1800" b="1" dirty="0"/>
              <a:t> increase</a:t>
            </a:r>
          </a:p>
          <a:p>
            <a:endParaRPr lang="en-US" sz="1800" dirty="0"/>
          </a:p>
          <a:p>
            <a:r>
              <a:rPr lang="en-US" sz="1800" dirty="0">
                <a:solidFill>
                  <a:srgbClr val="FF0000"/>
                </a:solidFill>
              </a:rPr>
              <a:t>RF</a:t>
            </a:r>
            <a:r>
              <a:rPr lang="en-US" sz="1800" dirty="0"/>
              <a:t> system </a:t>
            </a:r>
            <a:r>
              <a:rPr lang="en-US" sz="1800" dirty="0">
                <a:solidFill>
                  <a:srgbClr val="FF0000"/>
                </a:solidFill>
              </a:rPr>
              <a:t>needs more flexibility </a:t>
            </a:r>
            <a:r>
              <a:rPr lang="en-US" sz="1800" dirty="0"/>
              <a:t>in </a:t>
            </a:r>
            <a:r>
              <a:rPr lang="en-US" sz="1800" dirty="0">
                <a:solidFill>
                  <a:srgbClr val="FF0000"/>
                </a:solidFill>
              </a:rPr>
              <a:t>lower energy </a:t>
            </a:r>
            <a:r>
              <a:rPr lang="en-US" sz="1800" dirty="0"/>
              <a:t>accelerators.</a:t>
            </a:r>
          </a:p>
          <a:p>
            <a:endParaRPr lang="en-US" sz="1800" dirty="0">
              <a:solidFill>
                <a:srgbClr val="FF0000"/>
              </a:solidFill>
            </a:endParaRPr>
          </a:p>
          <a:p>
            <a:r>
              <a:rPr lang="en-US" sz="1800" dirty="0">
                <a:solidFill>
                  <a:srgbClr val="FF0000"/>
                </a:solidFill>
              </a:rPr>
              <a:t>Question</a:t>
            </a:r>
            <a:r>
              <a:rPr lang="en-US" sz="1800" dirty="0"/>
              <a:t>: What about </a:t>
            </a:r>
            <a:r>
              <a:rPr lang="en-US" sz="1800" dirty="0">
                <a:solidFill>
                  <a:srgbClr val="FF0000"/>
                </a:solidFill>
              </a:rPr>
              <a:t>electrons</a:t>
            </a:r>
            <a:r>
              <a:rPr lang="en-US" sz="1800" dirty="0"/>
              <a:t> and </a:t>
            </a:r>
            <a:r>
              <a:rPr lang="en-US" sz="1800" dirty="0">
                <a:solidFill>
                  <a:srgbClr val="FF0000"/>
                </a:solidFill>
              </a:rPr>
              <a:t>positrons</a:t>
            </a:r>
            <a:r>
              <a:rPr lang="en-US" sz="1800" dirty="0"/>
              <a:t>?</a:t>
            </a:r>
          </a:p>
        </p:txBody>
      </p:sp>
      <p:sp>
        <p:nvSpPr>
          <p:cNvPr id="15"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Revolution frequency variation </a:t>
            </a:r>
            <a:endParaRPr lang="fr-FR" dirty="0"/>
          </a:p>
        </p:txBody>
      </p:sp>
    </p:spTree>
    <p:extLst>
      <p:ext uri="{BB962C8B-B14F-4D97-AF65-F5344CB8AC3E}">
        <p14:creationId xmlns:p14="http://schemas.microsoft.com/office/powerpoint/2010/main" val="3808870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Rectangle 7"/>
          <p:cNvSpPr>
            <a:spLocks noChangeArrowheads="1"/>
          </p:cNvSpPr>
          <p:nvPr/>
        </p:nvSpPr>
        <p:spPr bwMode="auto">
          <a:xfrm>
            <a:off x="503240" y="861759"/>
            <a:ext cx="4962962" cy="838200"/>
          </a:xfrm>
          <a:prstGeom prst="rect">
            <a:avLst/>
          </a:prstGeom>
          <a:noFill/>
          <a:ln w="9525">
            <a:noFill/>
            <a:miter lim="800000"/>
            <a:headEnd/>
            <a:tailEnd/>
          </a:ln>
          <a:effectLst/>
        </p:spPr>
        <p:txBody>
          <a:bodyPr/>
          <a:lstStyle/>
          <a:p>
            <a:pPr marL="361950" indent="-361950" algn="l">
              <a:spcBef>
                <a:spcPct val="20000"/>
              </a:spcBef>
              <a:buClr>
                <a:schemeClr val="tx1"/>
              </a:buClr>
              <a:buFont typeface="Arial" panose="020B0604020202020204" pitchFamily="34" charset="0"/>
              <a:buChar char="•"/>
            </a:pPr>
            <a:r>
              <a:rPr lang="en-GB" sz="2100" dirty="0">
                <a:latin typeface="+mn-lt"/>
                <a:cs typeface="Times New Roman" pitchFamily="18" charset="0"/>
                <a:sym typeface="Wingdings" pitchFamily="2" charset="2"/>
              </a:rPr>
              <a:t>Bunch from sending accelerator into the bucket of receiving</a:t>
            </a:r>
            <a:endParaRPr lang="en-US" sz="2000" dirty="0">
              <a:latin typeface="+mn-lt"/>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451" y="1916832"/>
            <a:ext cx="2595898" cy="1920965"/>
          </a:xfrm>
          <a:prstGeom prst="rect">
            <a:avLst/>
          </a:prstGeom>
        </p:spPr>
      </p:pic>
      <p:grpSp>
        <p:nvGrpSpPr>
          <p:cNvPr id="4" name="Group 3"/>
          <p:cNvGrpSpPr/>
          <p:nvPr/>
        </p:nvGrpSpPr>
        <p:grpSpPr>
          <a:xfrm>
            <a:off x="991888" y="2595079"/>
            <a:ext cx="574810" cy="546133"/>
            <a:chOff x="1887238" y="2340782"/>
            <a:chExt cx="574810" cy="546133"/>
          </a:xfrm>
        </p:grpSpPr>
        <p:sp>
          <p:nvSpPr>
            <p:cNvPr id="3" name="Oval 2"/>
            <p:cNvSpPr/>
            <p:nvPr/>
          </p:nvSpPr>
          <p:spPr>
            <a:xfrm flipH="1">
              <a:off x="1966438" y="24974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Oval 4"/>
            <p:cNvSpPr/>
            <p:nvPr/>
          </p:nvSpPr>
          <p:spPr>
            <a:xfrm flipH="1">
              <a:off x="2029713" y="26237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Oval 6"/>
            <p:cNvSpPr/>
            <p:nvPr/>
          </p:nvSpPr>
          <p:spPr>
            <a:xfrm flipH="1">
              <a:off x="2089219" y="260109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Oval 7"/>
            <p:cNvSpPr/>
            <p:nvPr/>
          </p:nvSpPr>
          <p:spPr>
            <a:xfrm flipH="1">
              <a:off x="2118019" y="25492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Oval 8"/>
            <p:cNvSpPr/>
            <p:nvPr/>
          </p:nvSpPr>
          <p:spPr>
            <a:xfrm flipH="1">
              <a:off x="2146819" y="24830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Oval 9"/>
            <p:cNvSpPr/>
            <p:nvPr/>
          </p:nvSpPr>
          <p:spPr>
            <a:xfrm flipH="1">
              <a:off x="2058513" y="252489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1" name="Oval 10"/>
            <p:cNvSpPr/>
            <p:nvPr/>
          </p:nvSpPr>
          <p:spPr>
            <a:xfrm flipH="1">
              <a:off x="2029713" y="256825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Oval 11"/>
            <p:cNvSpPr/>
            <p:nvPr/>
          </p:nvSpPr>
          <p:spPr>
            <a:xfrm flipH="1">
              <a:off x="2092988" y="26945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 name="Oval 12"/>
            <p:cNvSpPr/>
            <p:nvPr/>
          </p:nvSpPr>
          <p:spPr>
            <a:xfrm flipH="1">
              <a:off x="2152494" y="26718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4" name="Oval 13"/>
            <p:cNvSpPr/>
            <p:nvPr/>
          </p:nvSpPr>
          <p:spPr>
            <a:xfrm flipH="1">
              <a:off x="2181294" y="26200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Oval 14"/>
            <p:cNvSpPr/>
            <p:nvPr/>
          </p:nvSpPr>
          <p:spPr>
            <a:xfrm flipH="1">
              <a:off x="2210094" y="255385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Oval 15"/>
            <p:cNvSpPr/>
            <p:nvPr/>
          </p:nvSpPr>
          <p:spPr>
            <a:xfrm flipH="1">
              <a:off x="2121788" y="25956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7" name="Oval 16"/>
            <p:cNvSpPr/>
            <p:nvPr/>
          </p:nvSpPr>
          <p:spPr>
            <a:xfrm flipH="1">
              <a:off x="2175619" y="25636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8" name="Oval 17"/>
            <p:cNvSpPr/>
            <p:nvPr/>
          </p:nvSpPr>
          <p:spPr>
            <a:xfrm flipH="1">
              <a:off x="2238894" y="268994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9" name="Oval 18"/>
            <p:cNvSpPr/>
            <p:nvPr/>
          </p:nvSpPr>
          <p:spPr>
            <a:xfrm flipH="1">
              <a:off x="2298400" y="26672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0" name="Oval 19"/>
            <p:cNvSpPr/>
            <p:nvPr/>
          </p:nvSpPr>
          <p:spPr>
            <a:xfrm flipH="1">
              <a:off x="2327200" y="261544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1" name="Oval 20"/>
            <p:cNvSpPr/>
            <p:nvPr/>
          </p:nvSpPr>
          <p:spPr>
            <a:xfrm flipH="1">
              <a:off x="1964581" y="240606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2" name="Oval 21"/>
            <p:cNvSpPr/>
            <p:nvPr/>
          </p:nvSpPr>
          <p:spPr>
            <a:xfrm flipH="1">
              <a:off x="2267694" y="25910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3" name="Oval 22"/>
            <p:cNvSpPr/>
            <p:nvPr/>
          </p:nvSpPr>
          <p:spPr>
            <a:xfrm flipH="1">
              <a:off x="2044113" y="26718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4" name="Oval 23"/>
            <p:cNvSpPr/>
            <p:nvPr/>
          </p:nvSpPr>
          <p:spPr>
            <a:xfrm flipH="1">
              <a:off x="2193487" y="251353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5" name="Oval 24"/>
            <p:cNvSpPr/>
            <p:nvPr/>
          </p:nvSpPr>
          <p:spPr>
            <a:xfrm flipH="1">
              <a:off x="2252993" y="254314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6" name="Oval 25"/>
            <p:cNvSpPr/>
            <p:nvPr/>
          </p:nvSpPr>
          <p:spPr>
            <a:xfrm flipH="1">
              <a:off x="2195694" y="272369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7" name="Oval 26"/>
            <p:cNvSpPr/>
            <p:nvPr/>
          </p:nvSpPr>
          <p:spPr>
            <a:xfrm flipH="1">
              <a:off x="2222287" y="262395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 name="Oval 27"/>
            <p:cNvSpPr/>
            <p:nvPr/>
          </p:nvSpPr>
          <p:spPr>
            <a:xfrm flipH="1">
              <a:off x="2136188" y="269933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9" name="Oval 28"/>
            <p:cNvSpPr/>
            <p:nvPr/>
          </p:nvSpPr>
          <p:spPr>
            <a:xfrm flipH="1">
              <a:off x="1914304" y="24830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0" name="Oval 29"/>
            <p:cNvSpPr/>
            <p:nvPr/>
          </p:nvSpPr>
          <p:spPr>
            <a:xfrm flipH="1">
              <a:off x="1887238" y="263667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1" name="Oval 30"/>
            <p:cNvSpPr/>
            <p:nvPr/>
          </p:nvSpPr>
          <p:spPr>
            <a:xfrm flipH="1">
              <a:off x="1946744" y="261401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 name="Oval 31"/>
            <p:cNvSpPr/>
            <p:nvPr/>
          </p:nvSpPr>
          <p:spPr>
            <a:xfrm flipH="1">
              <a:off x="1975544" y="256217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3" name="Oval 32"/>
            <p:cNvSpPr/>
            <p:nvPr/>
          </p:nvSpPr>
          <p:spPr>
            <a:xfrm flipH="1">
              <a:off x="1916038" y="253781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4" name="Oval 33"/>
            <p:cNvSpPr/>
            <p:nvPr/>
          </p:nvSpPr>
          <p:spPr>
            <a:xfrm flipH="1">
              <a:off x="1887238" y="258117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5" name="Oval 34"/>
            <p:cNvSpPr/>
            <p:nvPr/>
          </p:nvSpPr>
          <p:spPr>
            <a:xfrm flipH="1">
              <a:off x="1950513" y="270747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6" name="Oval 35"/>
            <p:cNvSpPr/>
            <p:nvPr/>
          </p:nvSpPr>
          <p:spPr>
            <a:xfrm flipH="1">
              <a:off x="1979313" y="260861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 name="Oval 36"/>
            <p:cNvSpPr/>
            <p:nvPr/>
          </p:nvSpPr>
          <p:spPr>
            <a:xfrm flipH="1">
              <a:off x="1901638" y="268481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8" name="Oval 37"/>
            <p:cNvSpPr/>
            <p:nvPr/>
          </p:nvSpPr>
          <p:spPr>
            <a:xfrm flipH="1">
              <a:off x="2210913" y="267729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9" name="Oval 38"/>
            <p:cNvSpPr/>
            <p:nvPr/>
          </p:nvSpPr>
          <p:spPr>
            <a:xfrm flipH="1">
              <a:off x="1975057" y="245713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0" name="Oval 39"/>
            <p:cNvSpPr/>
            <p:nvPr/>
          </p:nvSpPr>
          <p:spPr>
            <a:xfrm flipH="1">
              <a:off x="2029713" y="243123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1" name="Oval 40"/>
            <p:cNvSpPr/>
            <p:nvPr/>
          </p:nvSpPr>
          <p:spPr>
            <a:xfrm flipH="1">
              <a:off x="2012475" y="248305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2" name="Oval 41"/>
            <p:cNvSpPr/>
            <p:nvPr/>
          </p:nvSpPr>
          <p:spPr>
            <a:xfrm flipH="1">
              <a:off x="1961313" y="276650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3" name="Oval 42"/>
            <p:cNvSpPr/>
            <p:nvPr/>
          </p:nvSpPr>
          <p:spPr>
            <a:xfrm flipH="1">
              <a:off x="2020819" y="274384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4" name="Oval 43"/>
            <p:cNvSpPr/>
            <p:nvPr/>
          </p:nvSpPr>
          <p:spPr>
            <a:xfrm flipH="1">
              <a:off x="1912438" y="274384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5" name="Oval 44"/>
            <p:cNvSpPr/>
            <p:nvPr/>
          </p:nvSpPr>
          <p:spPr>
            <a:xfrm flipH="1">
              <a:off x="2004513" y="277128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6" name="Oval 45"/>
            <p:cNvSpPr/>
            <p:nvPr/>
          </p:nvSpPr>
          <p:spPr>
            <a:xfrm flipH="1">
              <a:off x="2070851" y="24049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7" name="Oval 46"/>
            <p:cNvSpPr/>
            <p:nvPr/>
          </p:nvSpPr>
          <p:spPr>
            <a:xfrm flipH="1">
              <a:off x="2130357" y="23822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8" name="Oval 47"/>
            <p:cNvSpPr/>
            <p:nvPr/>
          </p:nvSpPr>
          <p:spPr>
            <a:xfrm flipH="1">
              <a:off x="2021976" y="238229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9" name="Oval 48"/>
            <p:cNvSpPr/>
            <p:nvPr/>
          </p:nvSpPr>
          <p:spPr>
            <a:xfrm flipH="1">
              <a:off x="2114051" y="240973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0" name="Oval 49"/>
            <p:cNvSpPr/>
            <p:nvPr/>
          </p:nvSpPr>
          <p:spPr>
            <a:xfrm flipH="1">
              <a:off x="2338749" y="265385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1" name="Oval 50"/>
            <p:cNvSpPr/>
            <p:nvPr/>
          </p:nvSpPr>
          <p:spPr>
            <a:xfrm flipH="1">
              <a:off x="2398255" y="263119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2" name="Oval 51"/>
            <p:cNvSpPr/>
            <p:nvPr/>
          </p:nvSpPr>
          <p:spPr>
            <a:xfrm flipH="1">
              <a:off x="2427055" y="257935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3" name="Oval 52"/>
            <p:cNvSpPr/>
            <p:nvPr/>
          </p:nvSpPr>
          <p:spPr>
            <a:xfrm flipH="1">
              <a:off x="2367549" y="255499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4" name="Oval 53"/>
            <p:cNvSpPr/>
            <p:nvPr/>
          </p:nvSpPr>
          <p:spPr>
            <a:xfrm flipH="1">
              <a:off x="2352848" y="25070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5" name="Oval 54"/>
            <p:cNvSpPr/>
            <p:nvPr/>
          </p:nvSpPr>
          <p:spPr>
            <a:xfrm flipH="1">
              <a:off x="2240800" y="274538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6" name="Oval 55"/>
            <p:cNvSpPr/>
            <p:nvPr/>
          </p:nvSpPr>
          <p:spPr>
            <a:xfrm flipH="1">
              <a:off x="2252349" y="278379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7" name="Oval 56"/>
            <p:cNvSpPr/>
            <p:nvPr/>
          </p:nvSpPr>
          <p:spPr>
            <a:xfrm flipH="1">
              <a:off x="2311855" y="276113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8" name="Oval 57"/>
            <p:cNvSpPr/>
            <p:nvPr/>
          </p:nvSpPr>
          <p:spPr>
            <a:xfrm flipH="1">
              <a:off x="2340655" y="270929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9" name="Oval 58"/>
            <p:cNvSpPr/>
            <p:nvPr/>
          </p:nvSpPr>
          <p:spPr>
            <a:xfrm flipH="1">
              <a:off x="2278663" y="26987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0" name="Oval 59"/>
            <p:cNvSpPr/>
            <p:nvPr/>
          </p:nvSpPr>
          <p:spPr>
            <a:xfrm flipH="1">
              <a:off x="2266448" y="26369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1" name="Oval 60"/>
            <p:cNvSpPr/>
            <p:nvPr/>
          </p:nvSpPr>
          <p:spPr>
            <a:xfrm flipH="1">
              <a:off x="2012475" y="280240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2" name="Oval 61"/>
            <p:cNvSpPr/>
            <p:nvPr/>
          </p:nvSpPr>
          <p:spPr>
            <a:xfrm flipH="1">
              <a:off x="2080882" y="277360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3" name="Oval 62"/>
            <p:cNvSpPr/>
            <p:nvPr/>
          </p:nvSpPr>
          <p:spPr>
            <a:xfrm flipH="1">
              <a:off x="2085251" y="264205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4" name="Oval 63"/>
            <p:cNvSpPr/>
            <p:nvPr/>
          </p:nvSpPr>
          <p:spPr>
            <a:xfrm flipH="1">
              <a:off x="2058513" y="281680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5" name="Oval 64"/>
            <p:cNvSpPr/>
            <p:nvPr/>
          </p:nvSpPr>
          <p:spPr>
            <a:xfrm flipH="1">
              <a:off x="2412655" y="252727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6" name="Oval 65"/>
            <p:cNvSpPr/>
            <p:nvPr/>
          </p:nvSpPr>
          <p:spPr>
            <a:xfrm flipH="1">
              <a:off x="2398255" y="246753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7" name="Oval 66"/>
            <p:cNvSpPr/>
            <p:nvPr/>
          </p:nvSpPr>
          <p:spPr>
            <a:xfrm flipH="1">
              <a:off x="2312298" y="247825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8" name="Oval 67"/>
            <p:cNvSpPr/>
            <p:nvPr/>
          </p:nvSpPr>
          <p:spPr>
            <a:xfrm flipH="1">
              <a:off x="2352848" y="244771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9" name="Oval 68"/>
            <p:cNvSpPr/>
            <p:nvPr/>
          </p:nvSpPr>
          <p:spPr>
            <a:xfrm flipH="1">
              <a:off x="2105482" y="281110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0" name="Oval 69"/>
            <p:cNvSpPr/>
            <p:nvPr/>
          </p:nvSpPr>
          <p:spPr>
            <a:xfrm flipH="1">
              <a:off x="2103619" y="285660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1" name="Oval 70"/>
            <p:cNvSpPr/>
            <p:nvPr/>
          </p:nvSpPr>
          <p:spPr>
            <a:xfrm flipH="1">
              <a:off x="2148357" y="283946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2" name="Oval 71"/>
            <p:cNvSpPr/>
            <p:nvPr/>
          </p:nvSpPr>
          <p:spPr>
            <a:xfrm flipH="1">
              <a:off x="2181294" y="281971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3" name="Oval 72"/>
            <p:cNvSpPr/>
            <p:nvPr/>
          </p:nvSpPr>
          <p:spPr>
            <a:xfrm flipH="1">
              <a:off x="2192843" y="285811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4" name="Oval 73"/>
            <p:cNvSpPr/>
            <p:nvPr/>
          </p:nvSpPr>
          <p:spPr>
            <a:xfrm flipH="1">
              <a:off x="2208826" y="27800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5" name="Oval 74"/>
            <p:cNvSpPr/>
            <p:nvPr/>
          </p:nvSpPr>
          <p:spPr>
            <a:xfrm flipH="1">
              <a:off x="2136012" y="278196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6" name="Oval 75"/>
            <p:cNvSpPr/>
            <p:nvPr/>
          </p:nvSpPr>
          <p:spPr>
            <a:xfrm flipH="1">
              <a:off x="2302212" y="242186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7" name="Oval 76"/>
            <p:cNvSpPr/>
            <p:nvPr/>
          </p:nvSpPr>
          <p:spPr>
            <a:xfrm flipH="1">
              <a:off x="2239686" y="246881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8" name="Oval 77"/>
            <p:cNvSpPr/>
            <p:nvPr/>
          </p:nvSpPr>
          <p:spPr>
            <a:xfrm flipH="1">
              <a:off x="2285605" y="238154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9" name="Oval 78"/>
            <p:cNvSpPr/>
            <p:nvPr/>
          </p:nvSpPr>
          <p:spPr>
            <a:xfrm flipH="1">
              <a:off x="2345111" y="2411161"/>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0" name="Oval 79"/>
            <p:cNvSpPr/>
            <p:nvPr/>
          </p:nvSpPr>
          <p:spPr>
            <a:xfrm flipH="1">
              <a:off x="2252349" y="241683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1" name="Oval 80"/>
            <p:cNvSpPr/>
            <p:nvPr/>
          </p:nvSpPr>
          <p:spPr>
            <a:xfrm flipH="1">
              <a:off x="2203886" y="2421535"/>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2" name="Oval 81"/>
            <p:cNvSpPr/>
            <p:nvPr/>
          </p:nvSpPr>
          <p:spPr>
            <a:xfrm flipH="1">
              <a:off x="2288573" y="252619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3" name="Oval 82"/>
            <p:cNvSpPr/>
            <p:nvPr/>
          </p:nvSpPr>
          <p:spPr>
            <a:xfrm flipH="1">
              <a:off x="2388482" y="26816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4" name="Oval 83"/>
            <p:cNvSpPr/>
            <p:nvPr/>
          </p:nvSpPr>
          <p:spPr>
            <a:xfrm flipH="1">
              <a:off x="2433248" y="2652894"/>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5" name="Oval 84"/>
            <p:cNvSpPr/>
            <p:nvPr/>
          </p:nvSpPr>
          <p:spPr>
            <a:xfrm flipH="1">
              <a:off x="2405044" y="271779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6" name="Oval 85"/>
            <p:cNvSpPr/>
            <p:nvPr/>
          </p:nvSpPr>
          <p:spPr>
            <a:xfrm flipH="1">
              <a:off x="2381193" y="2759789"/>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7" name="Oval 86"/>
            <p:cNvSpPr/>
            <p:nvPr/>
          </p:nvSpPr>
          <p:spPr>
            <a:xfrm flipH="1">
              <a:off x="2345111" y="279449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8" name="Oval 87"/>
            <p:cNvSpPr/>
            <p:nvPr/>
          </p:nvSpPr>
          <p:spPr>
            <a:xfrm flipH="1">
              <a:off x="2301588" y="2810668"/>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9" name="Oval 88"/>
            <p:cNvSpPr/>
            <p:nvPr/>
          </p:nvSpPr>
          <p:spPr>
            <a:xfrm flipH="1">
              <a:off x="2245256" y="283374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0" name="Oval 89"/>
            <p:cNvSpPr/>
            <p:nvPr/>
          </p:nvSpPr>
          <p:spPr>
            <a:xfrm flipH="1">
              <a:off x="2080293" y="2476743"/>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1" name="Oval 90"/>
            <p:cNvSpPr/>
            <p:nvPr/>
          </p:nvSpPr>
          <p:spPr>
            <a:xfrm flipH="1">
              <a:off x="2149035" y="245037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2" name="Oval 91"/>
            <p:cNvSpPr/>
            <p:nvPr/>
          </p:nvSpPr>
          <p:spPr>
            <a:xfrm flipH="1">
              <a:off x="2235435" y="2371686"/>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3" name="Oval 92"/>
            <p:cNvSpPr/>
            <p:nvPr/>
          </p:nvSpPr>
          <p:spPr>
            <a:xfrm flipH="1">
              <a:off x="2186972" y="2376387"/>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4" name="Oval 93"/>
            <p:cNvSpPr/>
            <p:nvPr/>
          </p:nvSpPr>
          <p:spPr>
            <a:xfrm flipH="1">
              <a:off x="2154096" y="2340782"/>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5" name="Oval 94"/>
            <p:cNvSpPr/>
            <p:nvPr/>
          </p:nvSpPr>
          <p:spPr>
            <a:xfrm flipH="1">
              <a:off x="2080882" y="2362220"/>
              <a:ext cx="28800" cy="28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sp>
        <p:nvSpPr>
          <p:cNvPr id="99" name="Curved Down Arrow 98"/>
          <p:cNvSpPr/>
          <p:nvPr/>
        </p:nvSpPr>
        <p:spPr>
          <a:xfrm>
            <a:off x="1194551" y="1965366"/>
            <a:ext cx="2205874" cy="60125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1" name="Picture 10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6691" y="836712"/>
            <a:ext cx="630846" cy="644598"/>
          </a:xfrm>
          <a:prstGeom prst="rect">
            <a:avLst/>
          </a:prstGeom>
        </p:spPr>
      </p:pic>
      <p:pic>
        <p:nvPicPr>
          <p:cNvPr id="102" name="Picture 10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6202" y="1969077"/>
            <a:ext cx="3175164" cy="648633"/>
          </a:xfrm>
          <a:prstGeom prst="rect">
            <a:avLst/>
          </a:prstGeom>
        </p:spPr>
      </p:pic>
      <p:pic>
        <p:nvPicPr>
          <p:cNvPr id="103" name="Picture 10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6202" y="3485660"/>
            <a:ext cx="3171825" cy="653176"/>
          </a:xfrm>
          <a:prstGeom prst="rect">
            <a:avLst/>
          </a:prstGeom>
        </p:spPr>
      </p:pic>
      <p:pic>
        <p:nvPicPr>
          <p:cNvPr id="104" name="Picture 10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6203" y="4223762"/>
            <a:ext cx="3171825" cy="653177"/>
          </a:xfrm>
          <a:prstGeom prst="rect">
            <a:avLst/>
          </a:prstGeom>
        </p:spPr>
      </p:pic>
      <p:pic>
        <p:nvPicPr>
          <p:cNvPr id="105" name="Picture 10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66202" y="2731610"/>
            <a:ext cx="3171825" cy="653176"/>
          </a:xfrm>
          <a:prstGeom prst="rect">
            <a:avLst/>
          </a:prstGeom>
        </p:spPr>
      </p:pic>
      <p:cxnSp>
        <p:nvCxnSpPr>
          <p:cNvPr id="109" name="Straight Arrow Connector 108"/>
          <p:cNvCxnSpPr/>
          <p:nvPr/>
        </p:nvCxnSpPr>
        <p:spPr>
          <a:xfrm flipH="1">
            <a:off x="5732904" y="1500345"/>
            <a:ext cx="1159669" cy="449697"/>
          </a:xfrm>
          <a:prstGeom prst="straightConnector1">
            <a:avLst/>
          </a:prstGeom>
          <a:ln w="190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flipH="1">
            <a:off x="6621905" y="1500345"/>
            <a:ext cx="270668" cy="449697"/>
          </a:xfrm>
          <a:prstGeom prst="straightConnector1">
            <a:avLst/>
          </a:prstGeom>
          <a:ln w="190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6892573" y="1500345"/>
            <a:ext cx="574431" cy="449697"/>
          </a:xfrm>
          <a:prstGeom prst="straightConnector1">
            <a:avLst/>
          </a:prstGeom>
          <a:ln w="1905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06" name="Rectangle 7"/>
          <p:cNvSpPr>
            <a:spLocks noChangeArrowheads="1"/>
          </p:cNvSpPr>
          <p:nvPr/>
        </p:nvSpPr>
        <p:spPr bwMode="auto">
          <a:xfrm>
            <a:off x="251520" y="4581127"/>
            <a:ext cx="8892480" cy="1901863"/>
          </a:xfrm>
          <a:prstGeom prst="rect">
            <a:avLst/>
          </a:prstGeom>
          <a:noFill/>
          <a:ln w="9525">
            <a:noFill/>
            <a:miter lim="800000"/>
            <a:headEnd/>
            <a:tailEnd/>
          </a:ln>
          <a:effectLst/>
        </p:spPr>
        <p:txBody>
          <a:bodyPr/>
          <a:lstStyle/>
          <a:p>
            <a:pPr algn="l">
              <a:spcBef>
                <a:spcPct val="20000"/>
              </a:spcBef>
              <a:buClr>
                <a:schemeClr val="tx1"/>
              </a:buClr>
            </a:pPr>
            <a:r>
              <a:rPr lang="en-GB" sz="2100" dirty="0">
                <a:solidFill>
                  <a:srgbClr val="C0504D"/>
                </a:solidFill>
                <a:latin typeface="+mn-lt"/>
                <a:cs typeface="Times New Roman" pitchFamily="18" charset="0"/>
                <a:sym typeface="Wingdings" pitchFamily="2" charset="2"/>
              </a:rPr>
              <a:t>Advantages:</a:t>
            </a:r>
          </a:p>
          <a:p>
            <a:pPr marL="266700" indent="-368300">
              <a:spcBef>
                <a:spcPct val="20000"/>
              </a:spcBef>
              <a:buClr>
                <a:schemeClr val="tx1"/>
              </a:buClr>
              <a:buFont typeface="Symbol" panose="05050102010706020507" pitchFamily="18" charset="2"/>
              <a:buChar char="®"/>
            </a:pPr>
            <a:r>
              <a:rPr lang="en-GB" sz="1900" dirty="0">
                <a:latin typeface="+mn-lt"/>
                <a:cs typeface="Times New Roman" pitchFamily="18" charset="0"/>
                <a:sym typeface="Wingdings" pitchFamily="2" charset="2"/>
              </a:rPr>
              <a:t>Particles always subject to </a:t>
            </a:r>
            <a:r>
              <a:rPr lang="en-GB" sz="1900" dirty="0">
                <a:solidFill>
                  <a:srgbClr val="1F497D"/>
                </a:solidFill>
                <a:latin typeface="+mn-lt"/>
                <a:cs typeface="Times New Roman" pitchFamily="18" charset="0"/>
                <a:sym typeface="Wingdings" pitchFamily="2" charset="2"/>
              </a:rPr>
              <a:t>longitudinal focusing</a:t>
            </a:r>
          </a:p>
          <a:p>
            <a:pPr marL="266700" indent="-368300">
              <a:spcBef>
                <a:spcPct val="20000"/>
              </a:spcBef>
              <a:buClr>
                <a:schemeClr val="tx1"/>
              </a:buClr>
              <a:buFont typeface="Symbol" panose="05050102010706020507" pitchFamily="18" charset="2"/>
              <a:buChar char="®"/>
            </a:pPr>
            <a:r>
              <a:rPr lang="en-GB" sz="1900" dirty="0">
                <a:solidFill>
                  <a:srgbClr val="1F497D"/>
                </a:solidFill>
                <a:latin typeface="+mn-lt"/>
                <a:cs typeface="Times New Roman" pitchFamily="18" charset="0"/>
                <a:sym typeface="Wingdings" pitchFamily="2" charset="2"/>
              </a:rPr>
              <a:t>No</a:t>
            </a:r>
            <a:r>
              <a:rPr lang="en-GB" sz="1900" dirty="0">
                <a:latin typeface="+mn-lt"/>
                <a:cs typeface="Times New Roman" pitchFamily="18" charset="0"/>
                <a:sym typeface="Wingdings" pitchFamily="2" charset="2"/>
              </a:rPr>
              <a:t> need for </a:t>
            </a:r>
            <a:r>
              <a:rPr lang="en-GB" sz="1900" dirty="0">
                <a:solidFill>
                  <a:srgbClr val="1F497D"/>
                </a:solidFill>
                <a:latin typeface="+mn-lt"/>
                <a:cs typeface="Times New Roman" pitchFamily="18" charset="0"/>
                <a:sym typeface="Wingdings" pitchFamily="2" charset="2"/>
              </a:rPr>
              <a:t>RF capture of de-bunched beam </a:t>
            </a:r>
            <a:r>
              <a:rPr lang="en-GB" sz="1900" dirty="0">
                <a:latin typeface="+mn-lt"/>
                <a:cs typeface="Times New Roman" pitchFamily="18" charset="0"/>
                <a:sym typeface="Wingdings" pitchFamily="2" charset="2"/>
              </a:rPr>
              <a:t>in receiving accelerator</a:t>
            </a:r>
          </a:p>
          <a:p>
            <a:pPr marL="266700" indent="-368300">
              <a:spcBef>
                <a:spcPct val="20000"/>
              </a:spcBef>
              <a:buClr>
                <a:schemeClr val="tx1"/>
              </a:buClr>
              <a:buFont typeface="Symbol" panose="05050102010706020507" pitchFamily="18" charset="2"/>
              <a:buChar char="®"/>
            </a:pPr>
            <a:r>
              <a:rPr lang="en-GB" sz="1900" dirty="0">
                <a:solidFill>
                  <a:srgbClr val="1F497D"/>
                </a:solidFill>
                <a:latin typeface="+mn-lt"/>
                <a:cs typeface="Times New Roman" pitchFamily="18" charset="0"/>
                <a:sym typeface="Wingdings" pitchFamily="2" charset="2"/>
              </a:rPr>
              <a:t>No particles at unstable fixed point</a:t>
            </a:r>
          </a:p>
          <a:p>
            <a:pPr marL="266700" indent="-368300">
              <a:spcBef>
                <a:spcPct val="20000"/>
              </a:spcBef>
              <a:buClr>
                <a:schemeClr val="tx1"/>
              </a:buClr>
              <a:buFont typeface="Symbol" panose="05050102010706020507" pitchFamily="18" charset="2"/>
              <a:buChar char="®"/>
            </a:pPr>
            <a:r>
              <a:rPr lang="en-GB" sz="1900" dirty="0">
                <a:solidFill>
                  <a:srgbClr val="1F497D"/>
                </a:solidFill>
                <a:latin typeface="+mn-lt"/>
                <a:cs typeface="Times New Roman" pitchFamily="18" charset="0"/>
                <a:sym typeface="Wingdings" pitchFamily="2" charset="2"/>
              </a:rPr>
              <a:t>Time structure </a:t>
            </a:r>
            <a:r>
              <a:rPr lang="en-GB" sz="1900" dirty="0">
                <a:latin typeface="+mn-lt"/>
                <a:cs typeface="Times New Roman" pitchFamily="18" charset="0"/>
                <a:sym typeface="Wingdings" pitchFamily="2" charset="2"/>
              </a:rPr>
              <a:t>of beam </a:t>
            </a:r>
            <a:r>
              <a:rPr lang="en-GB" sz="1900" dirty="0">
                <a:solidFill>
                  <a:srgbClr val="1F497D"/>
                </a:solidFill>
                <a:latin typeface="+mn-lt"/>
                <a:cs typeface="Times New Roman" pitchFamily="18" charset="0"/>
                <a:sym typeface="Wingdings" pitchFamily="2" charset="2"/>
              </a:rPr>
              <a:t>preserved</a:t>
            </a:r>
            <a:r>
              <a:rPr lang="en-GB" sz="1900" dirty="0">
                <a:latin typeface="+mn-lt"/>
                <a:cs typeface="Times New Roman" pitchFamily="18" charset="0"/>
                <a:sym typeface="Wingdings" pitchFamily="2" charset="2"/>
              </a:rPr>
              <a:t> during transfer</a:t>
            </a:r>
            <a:endParaRPr lang="en-US" sz="1900" dirty="0">
              <a:latin typeface="+mn-lt"/>
              <a:cs typeface="Times New Roman" pitchFamily="18" charset="0"/>
              <a:sym typeface="Wingdings" pitchFamily="2" charset="2"/>
            </a:endParaRPr>
          </a:p>
          <a:p>
            <a:pPr algn="l">
              <a:spcBef>
                <a:spcPct val="20000"/>
              </a:spcBef>
            </a:pPr>
            <a:endParaRPr lang="en-US" sz="2000" dirty="0">
              <a:latin typeface="+mn-lt"/>
              <a:cs typeface="Times New Roman" pitchFamily="18" charset="0"/>
              <a:sym typeface="Wingdings" pitchFamily="2" charset="2"/>
            </a:endParaRPr>
          </a:p>
        </p:txBody>
      </p:sp>
      <p:sp>
        <p:nvSpPr>
          <p:cNvPr id="108" name="Rectangle 2"/>
          <p:cNvSpPr txBox="1">
            <a:spLocks noChangeArrowheads="1"/>
          </p:cNvSpPr>
          <p:nvPr/>
        </p:nvSpPr>
        <p:spPr bwMode="auto">
          <a:xfrm>
            <a:off x="990600" y="2286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kern="0" dirty="0"/>
              <a:t>Injection: Bunch-to-bucket transfer</a:t>
            </a:r>
          </a:p>
        </p:txBody>
      </p:sp>
    </p:spTree>
    <p:extLst>
      <p:ext uri="{BB962C8B-B14F-4D97-AF65-F5344CB8AC3E}">
        <p14:creationId xmlns:p14="http://schemas.microsoft.com/office/powerpoint/2010/main" val="31599463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a:t>Effect of a Mismatch</a:t>
            </a:r>
            <a:endParaRPr lang="fr-FR"/>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57200" y="762000"/>
            <a:ext cx="8382000" cy="646331"/>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Injected bunch: short length and large energy spread</a:t>
            </a:r>
            <a:br>
              <a:rPr lang="en-GB" sz="1800" dirty="0"/>
            </a:br>
            <a:r>
              <a:rPr lang="en-GB" sz="1800" dirty="0"/>
              <a:t>after 1/4 synchrotron period:  longer bunch with a smaller energy spread.</a:t>
            </a:r>
          </a:p>
        </p:txBody>
      </p:sp>
      <p:grpSp>
        <p:nvGrpSpPr>
          <p:cNvPr id="26" name="Group 25"/>
          <p:cNvGrpSpPr/>
          <p:nvPr/>
        </p:nvGrpSpPr>
        <p:grpSpPr>
          <a:xfrm>
            <a:off x="685800" y="1295400"/>
            <a:ext cx="7924800" cy="1752600"/>
            <a:chOff x="685800" y="1676400"/>
            <a:chExt cx="8229600" cy="2286000"/>
          </a:xfrm>
        </p:grpSpPr>
        <p:sp>
          <p:nvSpPr>
            <p:cNvPr id="86027" name="Oval 24"/>
            <p:cNvSpPr>
              <a:spLocks noChangeArrowheads="1"/>
            </p:cNvSpPr>
            <p:nvPr/>
          </p:nvSpPr>
          <p:spPr bwMode="auto">
            <a:xfrm>
              <a:off x="914400" y="2209800"/>
              <a:ext cx="2590800" cy="1524000"/>
            </a:xfrm>
            <a:prstGeom prst="ellipse">
              <a:avLst/>
            </a:prstGeom>
            <a:solidFill>
              <a:schemeClr val="bg1"/>
            </a:solidFill>
            <a:ln w="28575">
              <a:solidFill>
                <a:schemeClr val="accent2"/>
              </a:solidFill>
              <a:round/>
              <a:headEnd/>
              <a:tailEnd/>
            </a:ln>
          </p:spPr>
          <p:txBody>
            <a:bodyPr wrap="none" anchor="ctr">
              <a:prstTxWarp prst="textNoShape">
                <a:avLst/>
              </a:prstTxWarp>
            </a:bodyPr>
            <a:lstStyle/>
            <a:p>
              <a:endParaRPr lang="en-US"/>
            </a:p>
          </p:txBody>
        </p:sp>
        <p:sp>
          <p:nvSpPr>
            <p:cNvPr id="86028" name="Oval 25"/>
            <p:cNvSpPr>
              <a:spLocks noChangeArrowheads="1"/>
            </p:cNvSpPr>
            <p:nvPr/>
          </p:nvSpPr>
          <p:spPr bwMode="auto">
            <a:xfrm>
              <a:off x="5181600" y="2209800"/>
              <a:ext cx="2590800" cy="1524000"/>
            </a:xfrm>
            <a:prstGeom prst="ellipse">
              <a:avLst/>
            </a:prstGeom>
            <a:solidFill>
              <a:schemeClr val="bg1"/>
            </a:solidFill>
            <a:ln w="28575">
              <a:solidFill>
                <a:schemeClr val="accent2"/>
              </a:solidFill>
              <a:round/>
              <a:headEnd/>
              <a:tailEnd/>
            </a:ln>
          </p:spPr>
          <p:txBody>
            <a:bodyPr wrap="none" anchor="ctr">
              <a:prstTxWarp prst="textNoShape">
                <a:avLst/>
              </a:prstTxWarp>
            </a:bodyPr>
            <a:lstStyle/>
            <a:p>
              <a:pPr algn="ctr"/>
              <a:endParaRPr lang="en-US">
                <a:solidFill>
                  <a:schemeClr val="accent2"/>
                </a:solidFill>
              </a:endParaRPr>
            </a:p>
          </p:txBody>
        </p:sp>
        <p:sp>
          <p:nvSpPr>
            <p:cNvPr id="86029" name="Line 26"/>
            <p:cNvSpPr>
              <a:spLocks noChangeShapeType="1"/>
            </p:cNvSpPr>
            <p:nvPr/>
          </p:nvSpPr>
          <p:spPr bwMode="auto">
            <a:xfrm flipV="1">
              <a:off x="2209800" y="1828800"/>
              <a:ext cx="0" cy="2133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0" name="Line 28"/>
            <p:cNvSpPr>
              <a:spLocks noChangeShapeType="1"/>
            </p:cNvSpPr>
            <p:nvPr/>
          </p:nvSpPr>
          <p:spPr bwMode="auto">
            <a:xfrm flipV="1">
              <a:off x="6477000" y="1981200"/>
              <a:ext cx="0" cy="19812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1" name="Line 29"/>
            <p:cNvSpPr>
              <a:spLocks noChangeShapeType="1"/>
            </p:cNvSpPr>
            <p:nvPr/>
          </p:nvSpPr>
          <p:spPr bwMode="auto">
            <a:xfrm>
              <a:off x="685800" y="2971800"/>
              <a:ext cx="3048000"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2" name="Line 31"/>
            <p:cNvSpPr>
              <a:spLocks noChangeShapeType="1"/>
            </p:cNvSpPr>
            <p:nvPr/>
          </p:nvSpPr>
          <p:spPr bwMode="auto">
            <a:xfrm>
              <a:off x="4953000" y="2971800"/>
              <a:ext cx="3276600"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86033" name="Text Box 32"/>
            <p:cNvSpPr txBox="1">
              <a:spLocks noChangeArrowheads="1"/>
            </p:cNvSpPr>
            <p:nvPr/>
          </p:nvSpPr>
          <p:spPr bwMode="auto">
            <a:xfrm>
              <a:off x="2209800" y="1676400"/>
              <a:ext cx="4572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dirty="0"/>
                <a:t>W</a:t>
              </a:r>
            </a:p>
          </p:txBody>
        </p:sp>
        <p:sp>
          <p:nvSpPr>
            <p:cNvPr id="86034" name="Text Box 33"/>
            <p:cNvSpPr txBox="1">
              <a:spLocks noChangeArrowheads="1"/>
            </p:cNvSpPr>
            <p:nvPr/>
          </p:nvSpPr>
          <p:spPr bwMode="auto">
            <a:xfrm>
              <a:off x="6553200" y="1752600"/>
              <a:ext cx="4572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a:t>W</a:t>
              </a:r>
            </a:p>
          </p:txBody>
        </p:sp>
        <p:sp>
          <p:nvSpPr>
            <p:cNvPr id="86035" name="Text Box 34"/>
            <p:cNvSpPr txBox="1">
              <a:spLocks noChangeArrowheads="1"/>
            </p:cNvSpPr>
            <p:nvPr/>
          </p:nvSpPr>
          <p:spPr bwMode="auto">
            <a:xfrm>
              <a:off x="3733800" y="2743200"/>
              <a:ext cx="7620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dirty="0">
                  <a:sym typeface="Symbol" charset="2"/>
                </a:rPr>
                <a:t></a:t>
              </a:r>
              <a:endParaRPr lang="fr-FR" sz="1800" b="1" dirty="0"/>
            </a:p>
          </p:txBody>
        </p:sp>
        <p:sp>
          <p:nvSpPr>
            <p:cNvPr id="86036" name="Text Box 35"/>
            <p:cNvSpPr txBox="1">
              <a:spLocks noChangeArrowheads="1"/>
            </p:cNvSpPr>
            <p:nvPr/>
          </p:nvSpPr>
          <p:spPr bwMode="auto">
            <a:xfrm>
              <a:off x="8153400" y="2743200"/>
              <a:ext cx="762000" cy="481737"/>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a:sym typeface="Symbol" charset="2"/>
                </a:rPr>
                <a:t></a:t>
              </a:r>
              <a:endParaRPr lang="fr-FR" sz="1800" b="1"/>
            </a:p>
          </p:txBody>
        </p:sp>
        <p:sp>
          <p:nvSpPr>
            <p:cNvPr id="86037" name="Oval 36"/>
            <p:cNvSpPr>
              <a:spLocks noChangeArrowheads="1"/>
            </p:cNvSpPr>
            <p:nvPr/>
          </p:nvSpPr>
          <p:spPr bwMode="auto">
            <a:xfrm>
              <a:off x="1981200" y="2514600"/>
              <a:ext cx="457200" cy="914400"/>
            </a:xfrm>
            <a:prstGeom prst="ellipse">
              <a:avLst/>
            </a:prstGeom>
            <a:solidFill>
              <a:srgbClr val="FF3300"/>
            </a:solidFill>
            <a:ln w="9525">
              <a:solidFill>
                <a:schemeClr val="tx1"/>
              </a:solidFill>
              <a:round/>
              <a:headEnd/>
              <a:tailEnd/>
            </a:ln>
          </p:spPr>
          <p:txBody>
            <a:bodyPr wrap="none" anchor="ctr">
              <a:prstTxWarp prst="textNoShape">
                <a:avLst/>
              </a:prstTxWarp>
            </a:bodyPr>
            <a:lstStyle/>
            <a:p>
              <a:endParaRPr lang="en-US"/>
            </a:p>
          </p:txBody>
        </p:sp>
        <p:sp>
          <p:nvSpPr>
            <p:cNvPr id="86038" name="Oval 37"/>
            <p:cNvSpPr>
              <a:spLocks noChangeArrowheads="1"/>
            </p:cNvSpPr>
            <p:nvPr/>
          </p:nvSpPr>
          <p:spPr bwMode="auto">
            <a:xfrm rot="5400000" flipH="1">
              <a:off x="6246118" y="2140927"/>
              <a:ext cx="457200" cy="1661745"/>
            </a:xfrm>
            <a:prstGeom prst="ellipse">
              <a:avLst/>
            </a:prstGeom>
            <a:solidFill>
              <a:srgbClr val="FF3300"/>
            </a:solidFill>
            <a:ln w="9525">
              <a:solidFill>
                <a:schemeClr val="tx1"/>
              </a:solidFill>
              <a:round/>
              <a:headEnd/>
              <a:tailEnd/>
            </a:ln>
          </p:spPr>
          <p:txBody>
            <a:bodyPr wrap="none" anchor="ctr">
              <a:prstTxWarp prst="textNoShape">
                <a:avLst/>
              </a:prstTxWarp>
            </a:bodyPr>
            <a:lstStyle/>
            <a:p>
              <a:endParaRPr lang="en-US"/>
            </a:p>
          </p:txBody>
        </p:sp>
        <p:sp>
          <p:nvSpPr>
            <p:cNvPr id="86039" name="Freeform 38"/>
            <p:cNvSpPr>
              <a:spLocks/>
            </p:cNvSpPr>
            <p:nvPr/>
          </p:nvSpPr>
          <p:spPr bwMode="auto">
            <a:xfrm>
              <a:off x="1574800" y="2514600"/>
              <a:ext cx="635000" cy="228600"/>
            </a:xfrm>
            <a:custGeom>
              <a:avLst/>
              <a:gdLst>
                <a:gd name="T0" fmla="*/ 400 w 400"/>
                <a:gd name="T1" fmla="*/ 0 h 144"/>
                <a:gd name="T2" fmla="*/ 64 w 400"/>
                <a:gd name="T3" fmla="*/ 96 h 144"/>
                <a:gd name="T4" fmla="*/ 16 w 400"/>
                <a:gd name="T5" fmla="*/ 144 h 144"/>
                <a:gd name="T6" fmla="*/ 0 60000 65536"/>
                <a:gd name="T7" fmla="*/ 0 60000 65536"/>
                <a:gd name="T8" fmla="*/ 0 60000 65536"/>
                <a:gd name="T9" fmla="*/ 0 w 400"/>
                <a:gd name="T10" fmla="*/ 0 h 144"/>
                <a:gd name="T11" fmla="*/ 400 w 400"/>
                <a:gd name="T12" fmla="*/ 144 h 144"/>
              </a:gdLst>
              <a:ahLst/>
              <a:cxnLst>
                <a:cxn ang="T6">
                  <a:pos x="T0" y="T1"/>
                </a:cxn>
                <a:cxn ang="T7">
                  <a:pos x="T2" y="T3"/>
                </a:cxn>
                <a:cxn ang="T8">
                  <a:pos x="T4" y="T5"/>
                </a:cxn>
              </a:cxnLst>
              <a:rect l="T9" t="T10" r="T11" b="T12"/>
              <a:pathLst>
                <a:path w="400" h="144">
                  <a:moveTo>
                    <a:pt x="400" y="0"/>
                  </a:moveTo>
                  <a:cubicBezTo>
                    <a:pt x="264" y="36"/>
                    <a:pt x="128" y="72"/>
                    <a:pt x="64" y="96"/>
                  </a:cubicBezTo>
                  <a:cubicBezTo>
                    <a:pt x="0" y="120"/>
                    <a:pt x="24" y="144"/>
                    <a:pt x="16" y="144"/>
                  </a:cubicBezTo>
                </a:path>
              </a:pathLst>
            </a:custGeom>
            <a:noFill/>
            <a:ln w="19050">
              <a:solidFill>
                <a:schemeClr val="tx1"/>
              </a:solidFill>
              <a:prstDash val="sysDot"/>
              <a:round/>
              <a:headEnd/>
              <a:tailEnd/>
            </a:ln>
          </p:spPr>
          <p:txBody>
            <a:bodyPr>
              <a:prstTxWarp prst="textNoShape">
                <a:avLst/>
              </a:prstTxWarp>
            </a:bodyPr>
            <a:lstStyle/>
            <a:p>
              <a:endParaRPr lang="en-US"/>
            </a:p>
          </p:txBody>
        </p:sp>
      </p:grpSp>
      <p:pic>
        <p:nvPicPr>
          <p:cNvPr id="25" name="Picture 24"/>
          <p:cNvPicPr>
            <a:picLocks noChangeAspect="1"/>
          </p:cNvPicPr>
          <p:nvPr/>
        </p:nvPicPr>
        <p:blipFill>
          <a:blip r:embed="rId3"/>
          <a:stretch>
            <a:fillRect/>
          </a:stretch>
        </p:blipFill>
        <p:spPr>
          <a:xfrm>
            <a:off x="3275855" y="4038600"/>
            <a:ext cx="5732665" cy="2087523"/>
          </a:xfrm>
          <a:prstGeom prst="rect">
            <a:avLst/>
          </a:prstGeom>
        </p:spPr>
      </p:pic>
      <p:sp>
        <p:nvSpPr>
          <p:cNvPr id="27" name="Text Box 5"/>
          <p:cNvSpPr txBox="1">
            <a:spLocks noChangeArrowheads="1"/>
          </p:cNvSpPr>
          <p:nvPr/>
        </p:nvSpPr>
        <p:spPr bwMode="auto">
          <a:xfrm>
            <a:off x="457200" y="3352800"/>
            <a:ext cx="8534400"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solidFill>
                  <a:srgbClr val="000000"/>
                </a:solidFill>
              </a:rPr>
              <a:t>For </a:t>
            </a:r>
            <a:r>
              <a:rPr lang="en-GB" sz="1800" dirty="0">
                <a:solidFill>
                  <a:srgbClr val="FF0000"/>
                </a:solidFill>
              </a:rPr>
              <a:t>larger amplitudes</a:t>
            </a:r>
            <a:r>
              <a:rPr lang="en-GB" sz="1800" dirty="0">
                <a:solidFill>
                  <a:srgbClr val="000000"/>
                </a:solidFill>
              </a:rPr>
              <a:t>, the angular phase space motion is slower </a:t>
            </a:r>
            <a:br>
              <a:rPr lang="en-GB" sz="1800" dirty="0">
                <a:solidFill>
                  <a:srgbClr val="000000"/>
                </a:solidFill>
              </a:rPr>
            </a:br>
            <a:r>
              <a:rPr lang="en-GB" sz="1800" dirty="0">
                <a:solidFill>
                  <a:srgbClr val="000000"/>
                </a:solidFill>
              </a:rPr>
              <a:t>(1/8 period shown below)    =&gt; can lead to </a:t>
            </a:r>
            <a:r>
              <a:rPr lang="en-GB" sz="1800" dirty="0" err="1">
                <a:solidFill>
                  <a:srgbClr val="FF0000"/>
                </a:solidFill>
              </a:rPr>
              <a:t>filamentation</a:t>
            </a:r>
            <a:r>
              <a:rPr lang="en-GB" sz="1800" dirty="0">
                <a:solidFill>
                  <a:srgbClr val="000000"/>
                </a:solidFill>
              </a:rPr>
              <a:t> and </a:t>
            </a:r>
            <a:r>
              <a:rPr lang="en-GB" sz="1800" dirty="0">
                <a:solidFill>
                  <a:srgbClr val="FF0000"/>
                </a:solidFill>
              </a:rPr>
              <a:t>emittance growth</a:t>
            </a:r>
          </a:p>
        </p:txBody>
      </p:sp>
      <p:sp>
        <p:nvSpPr>
          <p:cNvPr id="28" name="TextBox 27"/>
          <p:cNvSpPr txBox="1"/>
          <p:nvPr/>
        </p:nvSpPr>
        <p:spPr>
          <a:xfrm>
            <a:off x="3522121" y="6096000"/>
            <a:ext cx="1881144" cy="338554"/>
          </a:xfrm>
          <a:prstGeom prst="rect">
            <a:avLst/>
          </a:prstGeom>
          <a:noFill/>
        </p:spPr>
        <p:txBody>
          <a:bodyPr wrap="none" rtlCol="0">
            <a:spAutoFit/>
          </a:bodyPr>
          <a:lstStyle/>
          <a:p>
            <a:r>
              <a:rPr lang="en-US" sz="1600" dirty="0"/>
              <a:t>stationary bucket </a:t>
            </a:r>
          </a:p>
        </p:txBody>
      </p:sp>
      <p:sp>
        <p:nvSpPr>
          <p:cNvPr id="29" name="TextBox 28"/>
          <p:cNvSpPr txBox="1"/>
          <p:nvPr/>
        </p:nvSpPr>
        <p:spPr>
          <a:xfrm>
            <a:off x="6798721" y="6096000"/>
            <a:ext cx="2070599" cy="338554"/>
          </a:xfrm>
          <a:prstGeom prst="rect">
            <a:avLst/>
          </a:prstGeom>
          <a:noFill/>
        </p:spPr>
        <p:txBody>
          <a:bodyPr wrap="none" rtlCol="0">
            <a:spAutoFit/>
          </a:bodyPr>
          <a:lstStyle/>
          <a:p>
            <a:r>
              <a:rPr lang="en-US" sz="1600" dirty="0"/>
              <a:t>accelerating bucket </a:t>
            </a:r>
          </a:p>
        </p:txBody>
      </p:sp>
      <p:sp>
        <p:nvSpPr>
          <p:cNvPr id="24" name="TextBox 23"/>
          <p:cNvSpPr txBox="1"/>
          <p:nvPr/>
        </p:nvSpPr>
        <p:spPr>
          <a:xfrm>
            <a:off x="8475121" y="5638800"/>
            <a:ext cx="705391" cy="276999"/>
          </a:xfrm>
          <a:prstGeom prst="rect">
            <a:avLst/>
          </a:prstGeom>
          <a:noFill/>
        </p:spPr>
        <p:txBody>
          <a:bodyPr wrap="none" rtlCol="0">
            <a:spAutoFit/>
          </a:bodyPr>
          <a:lstStyle/>
          <a:p>
            <a:r>
              <a:rPr lang="en-US" sz="1200" dirty="0" err="1"/>
              <a:t>W.Pirkl</a:t>
            </a:r>
            <a:endParaRPr lang="en-US" sz="1200" dirty="0"/>
          </a:p>
        </p:txBody>
      </p:sp>
      <p:grpSp>
        <p:nvGrpSpPr>
          <p:cNvPr id="30" name="Group 1107"/>
          <p:cNvGrpSpPr>
            <a:grpSpLocks/>
          </p:cNvGrpSpPr>
          <p:nvPr/>
        </p:nvGrpSpPr>
        <p:grpSpPr bwMode="auto">
          <a:xfrm>
            <a:off x="179512" y="4240138"/>
            <a:ext cx="2663882" cy="1451547"/>
            <a:chOff x="1624" y="278"/>
            <a:chExt cx="2762" cy="1576"/>
          </a:xfrm>
        </p:grpSpPr>
        <p:sp>
          <p:nvSpPr>
            <p:cNvPr id="32" name="Line 1029"/>
            <p:cNvSpPr>
              <a:spLocks noChangeShapeType="1"/>
            </p:cNvSpPr>
            <p:nvPr/>
          </p:nvSpPr>
          <p:spPr bwMode="auto">
            <a:xfrm flipH="1">
              <a:off x="2866" y="278"/>
              <a:ext cx="6" cy="1576"/>
            </a:xfrm>
            <a:prstGeom prst="line">
              <a:avLst/>
            </a:prstGeom>
            <a:noFill/>
            <a:ln w="12700">
              <a:solidFill>
                <a:schemeClr val="tx1"/>
              </a:solidFill>
              <a:round/>
              <a:headEnd type="triangle" w="med" len="med"/>
              <a:tailEnd/>
            </a:ln>
          </p:spPr>
          <p:txBody>
            <a:bodyPr>
              <a:prstTxWarp prst="textNoShape">
                <a:avLst/>
              </a:prstTxWarp>
            </a:bodyPr>
            <a:lstStyle/>
            <a:p>
              <a:endParaRPr lang="en-US" sz="1100"/>
            </a:p>
          </p:txBody>
        </p:sp>
        <p:grpSp>
          <p:nvGrpSpPr>
            <p:cNvPr id="33" name="Group 1030"/>
            <p:cNvGrpSpPr>
              <a:grpSpLocks/>
            </p:cNvGrpSpPr>
            <p:nvPr/>
          </p:nvGrpSpPr>
          <p:grpSpPr bwMode="auto">
            <a:xfrm>
              <a:off x="1750" y="621"/>
              <a:ext cx="2233" cy="1182"/>
              <a:chOff x="450" y="2259"/>
              <a:chExt cx="1782" cy="1137"/>
            </a:xfrm>
          </p:grpSpPr>
          <p:grpSp>
            <p:nvGrpSpPr>
              <p:cNvPr id="49" name="Group 1031"/>
              <p:cNvGrpSpPr>
                <a:grpSpLocks/>
              </p:cNvGrpSpPr>
              <p:nvPr/>
            </p:nvGrpSpPr>
            <p:grpSpPr bwMode="auto">
              <a:xfrm>
                <a:off x="1341" y="2259"/>
                <a:ext cx="891" cy="569"/>
                <a:chOff x="1392" y="2256"/>
                <a:chExt cx="891" cy="569"/>
              </a:xfrm>
            </p:grpSpPr>
            <p:sp>
              <p:nvSpPr>
                <p:cNvPr id="53" name="Freeform 1032"/>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sp>
              <p:nvSpPr>
                <p:cNvPr id="54" name="Freeform 1033"/>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grpSp>
          <p:grpSp>
            <p:nvGrpSpPr>
              <p:cNvPr id="50" name="Group 1034"/>
              <p:cNvGrpSpPr>
                <a:grpSpLocks/>
              </p:cNvGrpSpPr>
              <p:nvPr/>
            </p:nvGrpSpPr>
            <p:grpSpPr bwMode="auto">
              <a:xfrm>
                <a:off x="450" y="2827"/>
                <a:ext cx="891" cy="569"/>
                <a:chOff x="480" y="2832"/>
                <a:chExt cx="891" cy="569"/>
              </a:xfrm>
            </p:grpSpPr>
            <p:sp>
              <p:nvSpPr>
                <p:cNvPr id="51" name="Freeform 1035"/>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sp>
              <p:nvSpPr>
                <p:cNvPr id="52" name="Freeform 1036"/>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sz="1100"/>
                </a:p>
              </p:txBody>
            </p:sp>
          </p:grpSp>
        </p:grpSp>
        <p:sp>
          <p:nvSpPr>
            <p:cNvPr id="34" name="Line 1037"/>
            <p:cNvSpPr>
              <a:spLocks noChangeShapeType="1"/>
            </p:cNvSpPr>
            <p:nvPr/>
          </p:nvSpPr>
          <p:spPr bwMode="auto">
            <a:xfrm flipV="1">
              <a:off x="1624" y="1213"/>
              <a:ext cx="2751" cy="3"/>
            </a:xfrm>
            <a:prstGeom prst="line">
              <a:avLst/>
            </a:prstGeom>
            <a:noFill/>
            <a:ln w="12700">
              <a:solidFill>
                <a:schemeClr val="tx1"/>
              </a:solidFill>
              <a:round/>
              <a:headEnd/>
              <a:tailEnd type="triangle" w="med" len="med"/>
            </a:ln>
          </p:spPr>
          <p:txBody>
            <a:bodyPr>
              <a:prstTxWarp prst="textNoShape">
                <a:avLst/>
              </a:prstTxWarp>
            </a:bodyPr>
            <a:lstStyle/>
            <a:p>
              <a:endParaRPr lang="en-US" sz="1100"/>
            </a:p>
          </p:txBody>
        </p:sp>
        <p:sp>
          <p:nvSpPr>
            <p:cNvPr id="35" name="Freeform 1038"/>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sz="1100"/>
            </a:p>
          </p:txBody>
        </p:sp>
        <p:sp>
          <p:nvSpPr>
            <p:cNvPr id="36" name="Freeform 1039"/>
            <p:cNvSpPr>
              <a:spLocks/>
            </p:cNvSpPr>
            <p:nvPr/>
          </p:nvSpPr>
          <p:spPr bwMode="auto">
            <a:xfrm>
              <a:off x="1698" y="1060"/>
              <a:ext cx="54" cy="153"/>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sz="1100"/>
            </a:p>
          </p:txBody>
        </p:sp>
        <p:sp>
          <p:nvSpPr>
            <p:cNvPr id="39" name="Oval 1042"/>
            <p:cNvSpPr>
              <a:spLocks noChangeArrowheads="1"/>
            </p:cNvSpPr>
            <p:nvPr/>
          </p:nvSpPr>
          <p:spPr bwMode="auto">
            <a:xfrm>
              <a:off x="2890" y="1060"/>
              <a:ext cx="78"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sz="1100"/>
            </a:p>
          </p:txBody>
        </p:sp>
        <p:sp>
          <p:nvSpPr>
            <p:cNvPr id="40" name="Oval 1043"/>
            <p:cNvSpPr>
              <a:spLocks noChangeArrowheads="1"/>
            </p:cNvSpPr>
            <p:nvPr/>
          </p:nvSpPr>
          <p:spPr bwMode="auto">
            <a:xfrm>
              <a:off x="3385" y="591"/>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sz="1100"/>
            </a:p>
          </p:txBody>
        </p:sp>
        <p:graphicFrame>
          <p:nvGraphicFramePr>
            <p:cNvPr id="42" name="Object 4"/>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4" imgW="241200" imgH="215640" progId="Equation.3">
                    <p:embed/>
                  </p:oleObj>
                </mc:Choice>
                <mc:Fallback>
                  <p:oleObj name="Equation" r:id="rId4" imgW="24120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43" name="Object 5"/>
            <p:cNvGraphicFramePr>
              <a:graphicFrameLocks noChangeAspect="1"/>
            </p:cNvGraphicFramePr>
            <p:nvPr>
              <p:extLst>
                <p:ext uri="{D42A27DB-BD31-4B8C-83A1-F6EECF244321}">
                  <p14:modId xmlns:p14="http://schemas.microsoft.com/office/powerpoint/2010/main" val="1872740521"/>
                </p:ext>
              </p:extLst>
            </p:nvPr>
          </p:nvGraphicFramePr>
          <p:xfrm>
            <a:off x="4230" y="1325"/>
            <a:ext cx="156" cy="183"/>
          </p:xfrm>
          <a:graphic>
            <a:graphicData uri="http://schemas.openxmlformats.org/presentationml/2006/ole">
              <mc:AlternateContent xmlns:mc="http://schemas.openxmlformats.org/markup-compatibility/2006">
                <mc:Choice xmlns:v="urn:schemas-microsoft-com:vml" Requires="v">
                  <p:oleObj name="Equation" r:id="rId6" imgW="139700" imgH="165100" progId="Equation.3">
                    <p:embed/>
                  </p:oleObj>
                </mc:Choice>
                <mc:Fallback>
                  <p:oleObj name="Equation" r:id="rId6" imgW="139700" imgH="165100" progId="Equation.3">
                    <p:embed/>
                    <p:pic>
                      <p:nvPicPr>
                        <p:cNvPr id="0" name=""/>
                        <p:cNvPicPr>
                          <a:picLocks noChangeAspect="1" noChangeArrowheads="1"/>
                        </p:cNvPicPr>
                        <p:nvPr/>
                      </p:nvPicPr>
                      <p:blipFill>
                        <a:blip r:embed="rId7"/>
                        <a:srcRect/>
                        <a:stretch>
                          <a:fillRect/>
                        </a:stretch>
                      </p:blipFill>
                      <p:spPr bwMode="auto">
                        <a:xfrm>
                          <a:off x="4230" y="1325"/>
                          <a:ext cx="156" cy="18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44" name="Line 1047"/>
            <p:cNvSpPr>
              <a:spLocks noChangeShapeType="1"/>
            </p:cNvSpPr>
            <p:nvPr/>
          </p:nvSpPr>
          <p:spPr bwMode="auto">
            <a:xfrm flipH="1">
              <a:off x="2893" y="513"/>
              <a:ext cx="522" cy="78"/>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sp>
          <p:nvSpPr>
            <p:cNvPr id="45" name="Oval 1048"/>
            <p:cNvSpPr>
              <a:spLocks noChangeArrowheads="1"/>
            </p:cNvSpPr>
            <p:nvPr/>
          </p:nvSpPr>
          <p:spPr bwMode="auto">
            <a:xfrm>
              <a:off x="3884" y="1060"/>
              <a:ext cx="78" cy="7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sz="1100"/>
            </a:p>
          </p:txBody>
        </p:sp>
        <p:sp>
          <p:nvSpPr>
            <p:cNvPr id="47" name="Line 1052"/>
            <p:cNvSpPr>
              <a:spLocks noChangeShapeType="1"/>
            </p:cNvSpPr>
            <p:nvPr/>
          </p:nvSpPr>
          <p:spPr bwMode="auto">
            <a:xfrm flipH="1">
              <a:off x="2744" y="1060"/>
              <a:ext cx="74" cy="156"/>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grpSp>
      <p:sp>
        <p:nvSpPr>
          <p:cNvPr id="55" name="Line 1052"/>
          <p:cNvSpPr>
            <a:spLocks noChangeShapeType="1"/>
          </p:cNvSpPr>
          <p:nvPr/>
        </p:nvSpPr>
        <p:spPr bwMode="auto">
          <a:xfrm flipH="1" flipV="1">
            <a:off x="2411760" y="4797152"/>
            <a:ext cx="72007" cy="144017"/>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sp>
        <p:nvSpPr>
          <p:cNvPr id="57" name="TextBox 56"/>
          <p:cNvSpPr txBox="1"/>
          <p:nvPr/>
        </p:nvSpPr>
        <p:spPr>
          <a:xfrm>
            <a:off x="539552" y="5805264"/>
            <a:ext cx="1669084" cy="523220"/>
          </a:xfrm>
          <a:prstGeom prst="rect">
            <a:avLst/>
          </a:prstGeom>
          <a:noFill/>
        </p:spPr>
        <p:txBody>
          <a:bodyPr wrap="none" rtlCol="0">
            <a:spAutoFit/>
          </a:bodyPr>
          <a:lstStyle/>
          <a:p>
            <a:pPr algn="ctr"/>
            <a:r>
              <a:rPr lang="en-US" sz="1400" dirty="0"/>
              <a:t>restoring force is</a:t>
            </a:r>
            <a:br>
              <a:rPr lang="en-US" sz="1400" dirty="0"/>
            </a:br>
            <a:r>
              <a:rPr lang="en-US" sz="1400" dirty="0"/>
              <a:t>non-linear </a:t>
            </a:r>
          </a:p>
        </p:txBody>
      </p:sp>
      <p:sp>
        <p:nvSpPr>
          <p:cNvPr id="58" name="Text Box 32"/>
          <p:cNvSpPr txBox="1">
            <a:spLocks noChangeArrowheads="1"/>
          </p:cNvSpPr>
          <p:nvPr/>
        </p:nvSpPr>
        <p:spPr bwMode="auto">
          <a:xfrm>
            <a:off x="4211960" y="4221088"/>
            <a:ext cx="440267"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dirty="0"/>
              <a:t>W</a:t>
            </a:r>
          </a:p>
        </p:txBody>
      </p:sp>
      <p:sp>
        <p:nvSpPr>
          <p:cNvPr id="59" name="Text Box 32"/>
          <p:cNvSpPr txBox="1">
            <a:spLocks noChangeArrowheads="1"/>
          </p:cNvSpPr>
          <p:nvPr/>
        </p:nvSpPr>
        <p:spPr bwMode="auto">
          <a:xfrm>
            <a:off x="7236296" y="4221088"/>
            <a:ext cx="440267"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dirty="0"/>
              <a:t>W</a:t>
            </a:r>
          </a:p>
        </p:txBody>
      </p:sp>
      <p:sp>
        <p:nvSpPr>
          <p:cNvPr id="60" name="Text Box 34"/>
          <p:cNvSpPr txBox="1">
            <a:spLocks noChangeArrowheads="1"/>
          </p:cNvSpPr>
          <p:nvPr/>
        </p:nvSpPr>
        <p:spPr bwMode="auto">
          <a:xfrm>
            <a:off x="5580112" y="5157192"/>
            <a:ext cx="294633"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dirty="0">
                <a:sym typeface="Symbol" charset="2"/>
              </a:rPr>
              <a:t></a:t>
            </a:r>
            <a:endParaRPr lang="fr-FR" sz="1800" b="1" dirty="0"/>
          </a:p>
        </p:txBody>
      </p:sp>
      <p:sp>
        <p:nvSpPr>
          <p:cNvPr id="61" name="Text Box 34"/>
          <p:cNvSpPr txBox="1">
            <a:spLocks noChangeArrowheads="1"/>
          </p:cNvSpPr>
          <p:nvPr/>
        </p:nvSpPr>
        <p:spPr bwMode="auto">
          <a:xfrm>
            <a:off x="8388424" y="5157192"/>
            <a:ext cx="294633"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800" b="1" dirty="0">
                <a:sym typeface="Symbol" charset="2"/>
              </a:rPr>
              <a:t></a:t>
            </a:r>
            <a:endParaRPr lang="fr-FR" sz="1800" b="1"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2" name="Rectangle 32"/>
          <p:cNvSpPr>
            <a:spLocks noChangeArrowheads="1"/>
          </p:cNvSpPr>
          <p:nvPr/>
        </p:nvSpPr>
        <p:spPr bwMode="auto">
          <a:xfrm>
            <a:off x="777260" y="918737"/>
            <a:ext cx="7971204" cy="422031"/>
          </a:xfrm>
          <a:prstGeom prst="rect">
            <a:avLst/>
          </a:prstGeom>
          <a:noFill/>
          <a:ln>
            <a:noFill/>
          </a:ln>
          <a:effectLst/>
        </p:spPr>
        <p:txBody>
          <a:bodyPr/>
          <a:lstStyle>
            <a:lvl1pPr marL="363538" indent="-363538" algn="l">
              <a:spcBef>
                <a:spcPct val="20000"/>
              </a:spcBef>
              <a:buChar char="•"/>
              <a:defRPr sz="3200">
                <a:solidFill>
                  <a:schemeClr val="tx1"/>
                </a:solidFill>
                <a:latin typeface="Times New Roman" panose="02020603050405020304" pitchFamily="18" charset="0"/>
              </a:defRPr>
            </a:lvl1pPr>
            <a:lvl2pPr marL="828675" indent="-285750" algn="l">
              <a:spcBef>
                <a:spcPct val="20000"/>
              </a:spcBef>
              <a:buChar char="–"/>
              <a:defRPr sz="2800">
                <a:solidFill>
                  <a:schemeClr val="tx1"/>
                </a:solidFill>
                <a:latin typeface="Times New Roman" panose="02020603050405020304" pitchFamily="18" charset="0"/>
              </a:defRPr>
            </a:lvl2pPr>
            <a:lvl3pPr marL="1236663" indent="-228600" algn="l">
              <a:spcBef>
                <a:spcPct val="20000"/>
              </a:spcBef>
              <a:buChar char="•"/>
              <a:defRPr sz="2400">
                <a:solidFill>
                  <a:schemeClr val="tx1"/>
                </a:solidFill>
                <a:latin typeface="Times New Roman" panose="02020603050405020304" pitchFamily="18" charset="0"/>
              </a:defRPr>
            </a:lvl3pPr>
            <a:lvl4pPr marL="164465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en-GB" altLang="en-US" sz="2100" dirty="0">
                <a:latin typeface="+mn-lt"/>
              </a:rPr>
              <a:t>Long. emittance is only preserved for </a:t>
            </a:r>
            <a:r>
              <a:rPr lang="en-GB" altLang="en-US" sz="2100" dirty="0">
                <a:solidFill>
                  <a:srgbClr val="FF0000"/>
                </a:solidFill>
                <a:latin typeface="+mn-lt"/>
              </a:rPr>
              <a:t>correct RF voltage</a:t>
            </a:r>
            <a:endParaRPr lang="en-GB" altLang="en-US" sz="2100" i="1" dirty="0">
              <a:solidFill>
                <a:srgbClr val="FF0000"/>
              </a:solidFill>
              <a:latin typeface="+mn-lt"/>
            </a:endParaRPr>
          </a:p>
        </p:txBody>
      </p:sp>
      <p:sp>
        <p:nvSpPr>
          <p:cNvPr id="716833" name="Text Box 33"/>
          <p:cNvSpPr txBox="1">
            <a:spLocks noChangeArrowheads="1"/>
          </p:cNvSpPr>
          <p:nvPr/>
        </p:nvSpPr>
        <p:spPr bwMode="auto">
          <a:xfrm>
            <a:off x="1294423" y="1358900"/>
            <a:ext cx="29542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de-DE" altLang="en-US" dirty="0">
                <a:latin typeface="+mn-lt"/>
              </a:rPr>
              <a:t>Matched case</a:t>
            </a:r>
          </a:p>
        </p:txBody>
      </p:sp>
      <p:sp>
        <p:nvSpPr>
          <p:cNvPr id="716834" name="Text Box 34"/>
          <p:cNvSpPr txBox="1">
            <a:spLocks noChangeArrowheads="1"/>
          </p:cNvSpPr>
          <p:nvPr/>
        </p:nvSpPr>
        <p:spPr bwMode="auto">
          <a:xfrm>
            <a:off x="4910986" y="1340768"/>
            <a:ext cx="362145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en-US" dirty="0">
                <a:latin typeface="+mn-lt"/>
              </a:rPr>
              <a:t>Longitudinal mismatch</a:t>
            </a:r>
          </a:p>
        </p:txBody>
      </p:sp>
      <p:sp>
        <p:nvSpPr>
          <p:cNvPr id="716835" name="Text Box 35"/>
          <p:cNvSpPr txBox="1">
            <a:spLocks noChangeArrowheads="1"/>
          </p:cNvSpPr>
          <p:nvPr/>
        </p:nvSpPr>
        <p:spPr bwMode="auto">
          <a:xfrm>
            <a:off x="270614" y="5570656"/>
            <a:ext cx="41050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100" dirty="0">
                <a:latin typeface="+mn-lt"/>
              </a:rPr>
              <a:t>Bunch is fine, </a:t>
            </a:r>
            <a:r>
              <a:rPr lang="de-DE" altLang="en-US" sz="2100" dirty="0">
                <a:solidFill>
                  <a:srgbClr val="1F497D"/>
                </a:solidFill>
                <a:latin typeface="+mn-lt"/>
              </a:rPr>
              <a:t>longitudinal emittance remains constant</a:t>
            </a:r>
          </a:p>
        </p:txBody>
      </p:sp>
      <p:sp>
        <p:nvSpPr>
          <p:cNvPr id="716836" name="Text Box 36"/>
          <p:cNvSpPr txBox="1">
            <a:spLocks noChangeArrowheads="1"/>
          </p:cNvSpPr>
          <p:nvPr/>
        </p:nvSpPr>
        <p:spPr bwMode="auto">
          <a:xfrm>
            <a:off x="4873868" y="5517232"/>
            <a:ext cx="4090619" cy="71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031" dirty="0">
                <a:latin typeface="+mn-lt"/>
              </a:rPr>
              <a:t>Dilution of bunch results in </a:t>
            </a:r>
            <a:r>
              <a:rPr lang="de-DE" altLang="en-US" sz="2031" dirty="0">
                <a:solidFill>
                  <a:srgbClr val="1F497D"/>
                </a:solidFill>
                <a:latin typeface="+mn-lt"/>
              </a:rPr>
              <a:t>increase of long. emittance</a:t>
            </a:r>
          </a:p>
        </p:txBody>
      </p:sp>
      <p:sp>
        <p:nvSpPr>
          <p:cNvPr id="1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endParaRPr lang="en-GB" sz="3200" dirty="0">
              <a:solidFill>
                <a:srgbClr val="1F497D"/>
              </a:solidFill>
              <a:latin typeface="+mn-lt"/>
            </a:endParaRPr>
          </a:p>
        </p:txBody>
      </p:sp>
      <p:pic>
        <p:nvPicPr>
          <p:cNvPr id="4" name="SFTPROInjectionMatched_compressed_TRaq4t.mp4">
            <a:hlinkClick r:id="" action="ppaction://media"/>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6"/>
          <a:stretch>
            <a:fillRect/>
          </a:stretch>
        </p:blipFill>
        <p:spPr>
          <a:xfrm>
            <a:off x="685800" y="1754857"/>
            <a:ext cx="3810000" cy="3762375"/>
          </a:xfrm>
        </p:spPr>
      </p:pic>
      <p:pic>
        <p:nvPicPr>
          <p:cNvPr id="6" name="SFTPROInjectionMissMatch_compressed_kbNEyv.mp4">
            <a:hlinkClick r:id="" action="ppaction://media"/>
          </p:cNvPr>
          <p:cNvPicPr>
            <a:picLocks noGrp="1" noChangeAspect="1"/>
          </p:cNvPicPr>
          <p:nvPr>
            <p:ph sz="half" idx="2"/>
            <a:videoFile r:link="rId4"/>
            <p:extLst>
              <p:ext uri="{DAA4B4D4-6D71-4841-9C94-3DE7FCFB9230}">
                <p14:media xmlns:p14="http://schemas.microsoft.com/office/powerpoint/2010/main" r:embed="rId3"/>
              </p:ext>
            </p:extLst>
          </p:nvPr>
        </p:nvPicPr>
        <p:blipFill>
          <a:blip r:embed="rId7"/>
          <a:stretch>
            <a:fillRect/>
          </a:stretch>
        </p:blipFill>
        <p:spPr>
          <a:xfrm>
            <a:off x="4572000" y="1772816"/>
            <a:ext cx="3810000" cy="3762375"/>
          </a:xfrm>
        </p:spPr>
      </p:pic>
      <p:sp>
        <p:nvSpPr>
          <p:cNvPr id="15" name="Rectangle 2"/>
          <p:cNvSpPr>
            <a:spLocks noGrp="1" noChangeArrowheads="1"/>
          </p:cNvSpPr>
          <p:nvPr>
            <p:ph type="title"/>
          </p:nvPr>
        </p:nvSpPr>
        <p:spPr>
          <a:xfrm>
            <a:off x="990600" y="228600"/>
            <a:ext cx="7467600" cy="533400"/>
          </a:xfrm>
          <a:ln>
            <a:solidFill>
              <a:schemeClr val="accent2"/>
            </a:solidFill>
          </a:ln>
        </p:spPr>
        <p:txBody>
          <a:bodyPr/>
          <a:lstStyle/>
          <a:p>
            <a:r>
              <a:rPr lang="en-US" b="0" dirty="0">
                <a:latin typeface="+mn-lt"/>
              </a:rPr>
              <a:t>Effect of a Mismatch (2)</a:t>
            </a:r>
            <a:endParaRPr lang="fr-FR" b="0" dirty="0">
              <a:latin typeface="+mn-lt"/>
            </a:endParaRPr>
          </a:p>
        </p:txBody>
      </p:sp>
    </p:spTree>
    <p:extLst>
      <p:ext uri="{BB962C8B-B14F-4D97-AF65-F5344CB8AC3E}">
        <p14:creationId xmlns:p14="http://schemas.microsoft.com/office/powerpoint/2010/main" val="268639430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p:cMediaNode vol="80000">
                <p:cTn id="13" fill="hold" display="0">
                  <p:stCondLst>
                    <p:cond delay="indefinite"/>
                  </p:stCondLst>
                </p:cTn>
                <p:tgtEl>
                  <p:spTgt spid="6"/>
                </p:tgtEl>
              </p:cMediaNode>
            </p:video>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hase-space_match.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23528" y="1772816"/>
            <a:ext cx="4494063" cy="4464496"/>
          </a:xfrm>
          <a:prstGeom prst="rect">
            <a:avLst/>
          </a:prstGeom>
        </p:spPr>
      </p:pic>
      <p:pic>
        <p:nvPicPr>
          <p:cNvPr id="4" name="phase-space-phaseerror.gif">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4788024" y="1772816"/>
            <a:ext cx="4027198" cy="4248472"/>
          </a:xfrm>
          <a:prstGeom prst="rect">
            <a:avLst/>
          </a:prstGeom>
        </p:spPr>
      </p:pic>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Effect of a Mismatch (3)</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67544" y="908720"/>
            <a:ext cx="8382000" cy="784830"/>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Evolution of an injected beam for the first 100 turns.</a:t>
            </a:r>
          </a:p>
          <a:p>
            <a:pPr>
              <a:spcBef>
                <a:spcPct val="50000"/>
              </a:spcBef>
            </a:pPr>
            <a:r>
              <a:rPr lang="en-GB" sz="1800" dirty="0"/>
              <a:t>For a mismatched transfer, the emittance increases (right).</a:t>
            </a:r>
          </a:p>
        </p:txBody>
      </p:sp>
      <p:sp>
        <p:nvSpPr>
          <p:cNvPr id="28" name="TextBox 27"/>
          <p:cNvSpPr txBox="1"/>
          <p:nvPr/>
        </p:nvSpPr>
        <p:spPr>
          <a:xfrm>
            <a:off x="1619672" y="6093296"/>
            <a:ext cx="1575271" cy="338554"/>
          </a:xfrm>
          <a:prstGeom prst="rect">
            <a:avLst/>
          </a:prstGeom>
          <a:noFill/>
        </p:spPr>
        <p:txBody>
          <a:bodyPr wrap="none" rtlCol="0">
            <a:spAutoFit/>
          </a:bodyPr>
          <a:lstStyle/>
          <a:p>
            <a:r>
              <a:rPr lang="en-US" sz="1600" dirty="0"/>
              <a:t>matched beam</a:t>
            </a:r>
          </a:p>
        </p:txBody>
      </p:sp>
      <p:sp>
        <p:nvSpPr>
          <p:cNvPr id="29" name="TextBox 28"/>
          <p:cNvSpPr txBox="1"/>
          <p:nvPr/>
        </p:nvSpPr>
        <p:spPr>
          <a:xfrm>
            <a:off x="5148064" y="6093296"/>
            <a:ext cx="3228167" cy="338554"/>
          </a:xfrm>
          <a:prstGeom prst="rect">
            <a:avLst/>
          </a:prstGeom>
          <a:noFill/>
        </p:spPr>
        <p:txBody>
          <a:bodyPr wrap="none" rtlCol="0">
            <a:spAutoFit/>
          </a:bodyPr>
          <a:lstStyle/>
          <a:p>
            <a:r>
              <a:rPr lang="en-US" sz="1600" dirty="0"/>
              <a:t>mismatched beam – phase error</a:t>
            </a:r>
          </a:p>
        </p:txBody>
      </p:sp>
      <p:sp>
        <p:nvSpPr>
          <p:cNvPr id="55" name="Line 1052"/>
          <p:cNvSpPr>
            <a:spLocks noChangeShapeType="1"/>
          </p:cNvSpPr>
          <p:nvPr/>
        </p:nvSpPr>
        <p:spPr bwMode="auto">
          <a:xfrm flipH="1" flipV="1">
            <a:off x="2411760" y="4797152"/>
            <a:ext cx="72007" cy="144017"/>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spTree>
    <p:extLst>
      <p:ext uri="{BB962C8B-B14F-4D97-AF65-F5344CB8AC3E}">
        <p14:creationId xmlns:p14="http://schemas.microsoft.com/office/powerpoint/2010/main" val="219951139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video>
              <p:cMediaNode vol="80000">
                <p:cTn id="13" fill="hold" display="0">
                  <p:stCondLst>
                    <p:cond delay="indefinite"/>
                  </p:stCondLst>
                </p:cTn>
                <p:tgtEl>
                  <p:spTgt spid="4"/>
                </p:tgtEl>
              </p:cMediaNode>
            </p:vide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710" y="1602014"/>
            <a:ext cx="3915218" cy="3915218"/>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602014"/>
            <a:ext cx="3915218" cy="3915218"/>
          </a:xfrm>
          <a:prstGeom prst="rect">
            <a:avLst/>
          </a:prstGeom>
        </p:spPr>
      </p:pic>
      <p:sp>
        <p:nvSpPr>
          <p:cNvPr id="8" name="Text Box 33"/>
          <p:cNvSpPr txBox="1">
            <a:spLocks noChangeArrowheads="1"/>
          </p:cNvSpPr>
          <p:nvPr/>
        </p:nvSpPr>
        <p:spPr bwMode="auto">
          <a:xfrm>
            <a:off x="1028701" y="1052736"/>
            <a:ext cx="321993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en-US" dirty="0">
                <a:latin typeface="+mn-lt"/>
              </a:rPr>
              <a:t>Matched case</a:t>
            </a:r>
          </a:p>
        </p:txBody>
      </p:sp>
      <p:sp>
        <p:nvSpPr>
          <p:cNvPr id="9" name="Text Box 34"/>
          <p:cNvSpPr txBox="1">
            <a:spLocks noChangeArrowheads="1"/>
          </p:cNvSpPr>
          <p:nvPr/>
        </p:nvSpPr>
        <p:spPr bwMode="auto">
          <a:xfrm>
            <a:off x="4932040" y="1052736"/>
            <a:ext cx="355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en-US" dirty="0">
                <a:latin typeface="+mn-lt"/>
              </a:rPr>
              <a:t>Longitudinal mismatch</a:t>
            </a:r>
          </a:p>
        </p:txBody>
      </p:sp>
      <p:sp>
        <p:nvSpPr>
          <p:cNvPr id="12" name="Rectangle 2"/>
          <p:cNvSpPr txBox="1">
            <a:spLocks noChangeArrowheads="1"/>
          </p:cNvSpPr>
          <p:nvPr/>
        </p:nvSpPr>
        <p:spPr bwMode="auto">
          <a:xfrm>
            <a:off x="990600" y="2286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b="0" kern="0" dirty="0">
                <a:latin typeface="+mn-lt"/>
              </a:rPr>
              <a:t>Longitudinal matching – Beam profile</a:t>
            </a:r>
          </a:p>
        </p:txBody>
      </p:sp>
      <p:sp>
        <p:nvSpPr>
          <p:cNvPr id="13" name="Text Box 35"/>
          <p:cNvSpPr txBox="1">
            <a:spLocks noChangeArrowheads="1"/>
          </p:cNvSpPr>
          <p:nvPr/>
        </p:nvSpPr>
        <p:spPr bwMode="auto">
          <a:xfrm>
            <a:off x="270614" y="5570656"/>
            <a:ext cx="41050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100" dirty="0">
                <a:latin typeface="+mn-lt"/>
              </a:rPr>
              <a:t>Bunch is fine, </a:t>
            </a:r>
            <a:r>
              <a:rPr lang="de-DE" altLang="en-US" sz="2100" dirty="0">
                <a:solidFill>
                  <a:srgbClr val="1F497D"/>
                </a:solidFill>
                <a:latin typeface="+mn-lt"/>
              </a:rPr>
              <a:t>longitudinal emittance remains constant</a:t>
            </a:r>
          </a:p>
        </p:txBody>
      </p:sp>
      <p:sp>
        <p:nvSpPr>
          <p:cNvPr id="14" name="Text Box 36"/>
          <p:cNvSpPr txBox="1">
            <a:spLocks noChangeArrowheads="1"/>
          </p:cNvSpPr>
          <p:nvPr/>
        </p:nvSpPr>
        <p:spPr bwMode="auto">
          <a:xfrm>
            <a:off x="4873868" y="5517232"/>
            <a:ext cx="4090619" cy="71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2031" dirty="0">
                <a:latin typeface="+mn-lt"/>
              </a:rPr>
              <a:t>Dilution of bunch results in </a:t>
            </a:r>
            <a:r>
              <a:rPr lang="de-DE" altLang="en-US" sz="2031" dirty="0">
                <a:solidFill>
                  <a:srgbClr val="1F497D"/>
                </a:solidFill>
                <a:latin typeface="+mn-lt"/>
              </a:rPr>
              <a:t>increase of long. emittance</a:t>
            </a:r>
          </a:p>
        </p:txBody>
      </p:sp>
      <p:sp>
        <p:nvSpPr>
          <p:cNvPr id="10" name="TextBox 9">
            <a:extLst>
              <a:ext uri="{FF2B5EF4-FFF2-40B4-BE49-F238E27FC236}">
                <a16:creationId xmlns:a16="http://schemas.microsoft.com/office/drawing/2014/main" id="{65979B99-6603-8C4B-A320-E09EB58FA1E7}"/>
              </a:ext>
            </a:extLst>
          </p:cNvPr>
          <p:cNvSpPr txBox="1"/>
          <p:nvPr/>
        </p:nvSpPr>
        <p:spPr>
          <a:xfrm>
            <a:off x="8175465" y="5117486"/>
            <a:ext cx="968535" cy="276999"/>
          </a:xfrm>
          <a:prstGeom prst="rect">
            <a:avLst/>
          </a:prstGeom>
          <a:noFill/>
        </p:spPr>
        <p:txBody>
          <a:bodyPr wrap="none" rtlCol="0">
            <a:spAutoFit/>
          </a:bodyPr>
          <a:lstStyle/>
          <a:p>
            <a:r>
              <a:rPr lang="en-US" sz="1200" dirty="0" err="1"/>
              <a:t>H.Damerau</a:t>
            </a:r>
            <a:endParaRPr lang="en-US" sz="1200" dirty="0"/>
          </a:p>
        </p:txBody>
      </p:sp>
    </p:spTree>
    <p:extLst>
      <p:ext uri="{BB962C8B-B14F-4D97-AF65-F5344CB8AC3E}">
        <p14:creationId xmlns:p14="http://schemas.microsoft.com/office/powerpoint/2010/main" val="4222073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662120" y="838200"/>
            <a:ext cx="7602649"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dirty="0">
                <a:latin typeface="+mn-lt"/>
                <a:cs typeface="Times New Roman" pitchFamily="18" charset="0"/>
                <a:sym typeface="Wingdings" pitchFamily="2" charset="2"/>
              </a:rPr>
              <a:t>Find</a:t>
            </a:r>
            <a:r>
              <a:rPr lang="en-GB" sz="2400" dirty="0">
                <a:latin typeface="+mn-lt"/>
                <a:cs typeface="Times New Roman" pitchFamily="18" charset="0"/>
                <a:sym typeface="Wingdings" pitchFamily="2" charset="2"/>
              </a:rPr>
              <a:t> the difference!</a:t>
            </a:r>
            <a:endParaRPr lang="en-US" sz="2400" baseline="30000" dirty="0">
              <a:latin typeface="+mn-lt"/>
              <a:cs typeface="Times New Roman" pitchFamily="18" charset="0"/>
              <a:sym typeface="Wingdings" pitchFamily="2" charset="2"/>
            </a:endParaRPr>
          </a:p>
          <a:p>
            <a:pPr marL="800100" lvl="1" indent="-342900" algn="l">
              <a:spcBef>
                <a:spcPct val="20000"/>
              </a:spcBef>
              <a:buFont typeface="Arial" panose="020B0604020202020204" pitchFamily="34" charset="0"/>
              <a:buChar char="•"/>
            </a:pPr>
            <a:endParaRPr lang="en-US" sz="2400" dirty="0">
              <a:latin typeface="+mn-lt"/>
              <a:cs typeface="Times New Roman" pitchFamily="18" charset="0"/>
              <a:sym typeface="Wingdings" pitchFamily="2" charset="2"/>
            </a:endParaRPr>
          </a:p>
          <a:p>
            <a:pPr algn="l">
              <a:spcBef>
                <a:spcPct val="20000"/>
              </a:spcBef>
            </a:pPr>
            <a:endParaRPr lang="en-US" sz="2000" dirty="0">
              <a:latin typeface="+mn-lt"/>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6470" y="1352550"/>
            <a:ext cx="3420000" cy="3420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770" y="1352550"/>
            <a:ext cx="3420000" cy="3420000"/>
          </a:xfrm>
          <a:prstGeom prst="rect">
            <a:avLst/>
          </a:prstGeom>
        </p:spPr>
      </p:pic>
      <p:grpSp>
        <p:nvGrpSpPr>
          <p:cNvPr id="14" name="Group 13"/>
          <p:cNvGrpSpPr/>
          <p:nvPr/>
        </p:nvGrpSpPr>
        <p:grpSpPr>
          <a:xfrm>
            <a:off x="2662238" y="1676400"/>
            <a:ext cx="4076714" cy="2676525"/>
            <a:chOff x="2662238" y="1676400"/>
            <a:chExt cx="4076714" cy="2676525"/>
          </a:xfrm>
        </p:grpSpPr>
        <p:cxnSp>
          <p:nvCxnSpPr>
            <p:cNvPr id="5" name="Straight Connector 4"/>
            <p:cNvCxnSpPr/>
            <p:nvPr/>
          </p:nvCxnSpPr>
          <p:spPr>
            <a:xfrm flipV="1">
              <a:off x="2662238" y="1676400"/>
              <a:ext cx="0" cy="267652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6738952" y="1676400"/>
              <a:ext cx="0" cy="267652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323529" y="5013176"/>
            <a:ext cx="8268022" cy="1061829"/>
            <a:chOff x="909769" y="5380892"/>
            <a:chExt cx="7681781" cy="1061829"/>
          </a:xfrm>
        </p:grpSpPr>
        <p:sp>
          <p:nvSpPr>
            <p:cNvPr id="10" name="Text Box 35"/>
            <p:cNvSpPr txBox="1">
              <a:spLocks noChangeArrowheads="1"/>
            </p:cNvSpPr>
            <p:nvPr/>
          </p:nvSpPr>
          <p:spPr bwMode="auto">
            <a:xfrm>
              <a:off x="909769" y="5380892"/>
              <a:ext cx="3722180"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1800" dirty="0">
                  <a:latin typeface="+mn-lt"/>
                </a:rPr>
                <a:t>-45° phase error at injection</a:t>
              </a:r>
              <a:endParaRPr lang="de-DE" altLang="en-US" sz="1800" dirty="0">
                <a:solidFill>
                  <a:srgbClr val="1F497D"/>
                </a:solidFill>
                <a:latin typeface="+mn-lt"/>
              </a:endParaRPr>
            </a:p>
            <a:p>
              <a:pPr marL="342900" indent="-342900">
                <a:spcBef>
                  <a:spcPct val="50000"/>
                </a:spcBef>
                <a:buFont typeface="Symbol" panose="05050102010706020507" pitchFamily="18" charset="2"/>
                <a:buChar char="®"/>
              </a:pPr>
              <a:r>
                <a:rPr lang="de-DE" altLang="en-US" sz="1800" dirty="0">
                  <a:solidFill>
                    <a:srgbClr val="1F497D"/>
                  </a:solidFill>
                  <a:latin typeface="+mn-lt"/>
                </a:rPr>
                <a:t>Can be easily corrected by bucket phase</a:t>
              </a:r>
              <a:endParaRPr lang="de-DE" altLang="en-US" sz="1800" dirty="0">
                <a:latin typeface="+mn-lt"/>
              </a:endParaRPr>
            </a:p>
          </p:txBody>
        </p:sp>
        <p:sp>
          <p:nvSpPr>
            <p:cNvPr id="11" name="Text Box 35"/>
            <p:cNvSpPr txBox="1">
              <a:spLocks noChangeArrowheads="1"/>
            </p:cNvSpPr>
            <p:nvPr/>
          </p:nvSpPr>
          <p:spPr bwMode="auto">
            <a:xfrm>
              <a:off x="4891220" y="5380892"/>
              <a:ext cx="3700330"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7188" indent="-357188" algn="l">
                <a:spcBef>
                  <a:spcPct val="0"/>
                </a:spcBef>
                <a:defRPr sz="2400">
                  <a:solidFill>
                    <a:schemeClr val="tx1"/>
                  </a:solidFill>
                  <a:latin typeface="Times New Roman" panose="02020603050405020304" pitchFamily="18" charset="0"/>
                </a:defRPr>
              </a:lvl1pPr>
              <a:lvl2pPr marL="536575"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342900" indent="-342900">
                <a:spcBef>
                  <a:spcPct val="50000"/>
                </a:spcBef>
                <a:buFont typeface="Symbol" panose="05050102010706020507" pitchFamily="18" charset="2"/>
                <a:buChar char="®"/>
              </a:pPr>
              <a:r>
                <a:rPr lang="de-DE" altLang="en-US" sz="1800" dirty="0">
                  <a:latin typeface="+mn-lt"/>
                </a:rPr>
                <a:t>Equivalent energy error</a:t>
              </a:r>
              <a:endParaRPr lang="de-DE" altLang="en-US" sz="1800" dirty="0">
                <a:solidFill>
                  <a:srgbClr val="1F497D"/>
                </a:solidFill>
                <a:latin typeface="+mn-lt"/>
              </a:endParaRPr>
            </a:p>
            <a:p>
              <a:pPr marL="342900" indent="-342900">
                <a:spcBef>
                  <a:spcPct val="50000"/>
                </a:spcBef>
                <a:buFont typeface="Symbol" panose="05050102010706020507" pitchFamily="18" charset="2"/>
                <a:buChar char="®"/>
              </a:pPr>
              <a:r>
                <a:rPr lang="de-DE" altLang="en-US" sz="1800" dirty="0">
                  <a:solidFill>
                    <a:srgbClr val="1F497D"/>
                  </a:solidFill>
                  <a:latin typeface="+mn-lt"/>
                </a:rPr>
                <a:t>Phase does not help: requires beam energy change</a:t>
              </a:r>
              <a:endParaRPr lang="de-DE" altLang="en-US" sz="1800" dirty="0">
                <a:latin typeface="+mn-lt"/>
              </a:endParaRPr>
            </a:p>
          </p:txBody>
        </p:sp>
      </p:grpSp>
      <p:grpSp>
        <p:nvGrpSpPr>
          <p:cNvPr id="16" name="Group 15"/>
          <p:cNvGrpSpPr/>
          <p:nvPr/>
        </p:nvGrpSpPr>
        <p:grpSpPr>
          <a:xfrm>
            <a:off x="1371600" y="1352550"/>
            <a:ext cx="6721122" cy="323850"/>
            <a:chOff x="1371600" y="1352550"/>
            <a:chExt cx="6721122" cy="323850"/>
          </a:xfrm>
        </p:grpSpPr>
        <p:sp>
          <p:nvSpPr>
            <p:cNvPr id="4" name="Rectangle 3"/>
            <p:cNvSpPr/>
            <p:nvPr/>
          </p:nvSpPr>
          <p:spPr>
            <a:xfrm>
              <a:off x="1371600" y="1352550"/>
              <a:ext cx="2669458"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23264" y="1352550"/>
              <a:ext cx="2669458"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2"/>
          <p:cNvSpPr txBox="1">
            <a:spLocks noChangeArrowheads="1"/>
          </p:cNvSpPr>
          <p:nvPr/>
        </p:nvSpPr>
        <p:spPr bwMode="auto">
          <a:xfrm>
            <a:off x="990600" y="228600"/>
            <a:ext cx="7467600" cy="533400"/>
          </a:xfrm>
          <a:prstGeom prst="rect">
            <a:avLst/>
          </a:prstGeom>
          <a:noFill/>
          <a:ln w="9525">
            <a:solidFill>
              <a:schemeClr val="accent2"/>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kern="0" dirty="0"/>
              <a:t>Matching quiz!</a:t>
            </a:r>
            <a:endParaRPr lang="fr-FR" kern="0" dirty="0"/>
          </a:p>
        </p:txBody>
      </p:sp>
      <p:sp>
        <p:nvSpPr>
          <p:cNvPr id="18" name="TextBox 17">
            <a:extLst>
              <a:ext uri="{FF2B5EF4-FFF2-40B4-BE49-F238E27FC236}">
                <a16:creationId xmlns:a16="http://schemas.microsoft.com/office/drawing/2014/main" id="{2BA94C4F-B5AB-7244-AB3E-FE9DB29C9216}"/>
              </a:ext>
            </a:extLst>
          </p:cNvPr>
          <p:cNvSpPr txBox="1"/>
          <p:nvPr/>
        </p:nvSpPr>
        <p:spPr>
          <a:xfrm>
            <a:off x="7956376" y="4437112"/>
            <a:ext cx="968535" cy="276999"/>
          </a:xfrm>
          <a:prstGeom prst="rect">
            <a:avLst/>
          </a:prstGeom>
          <a:noFill/>
        </p:spPr>
        <p:txBody>
          <a:bodyPr wrap="none" rtlCol="0">
            <a:spAutoFit/>
          </a:bodyPr>
          <a:lstStyle/>
          <a:p>
            <a:r>
              <a:rPr lang="en-US" sz="1200" dirty="0" err="1"/>
              <a:t>H.Damerau</a:t>
            </a:r>
            <a:endParaRPr lang="en-US" sz="1200" dirty="0"/>
          </a:p>
        </p:txBody>
      </p:sp>
    </p:spTree>
    <p:extLst>
      <p:ext uri="{BB962C8B-B14F-4D97-AF65-F5344CB8AC3E}">
        <p14:creationId xmlns:p14="http://schemas.microsoft.com/office/powerpoint/2010/main" val="53488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par>
                                <p:cTn id="12" presetID="1" presetClass="exit" presetSubtype="0" fill="hold" nodeType="withEffect">
                                  <p:stCondLst>
                                    <p:cond delay="0"/>
                                  </p:stCondLst>
                                  <p:childTnLst>
                                    <p:set>
                                      <p:cBhvr>
                                        <p:cTn id="13"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838200" y="159296"/>
            <a:ext cx="7467600" cy="533400"/>
          </a:xfrm>
          <a:ln>
            <a:solidFill>
              <a:schemeClr val="accent2"/>
            </a:solidFill>
          </a:ln>
        </p:spPr>
        <p:txBody>
          <a:bodyPr/>
          <a:lstStyle/>
          <a:p>
            <a:r>
              <a:rPr lang="en-US" dirty="0"/>
              <a:t>Phase Space Tomography</a:t>
            </a:r>
            <a:endParaRPr lang="fr-FR" dirty="0"/>
          </a:p>
        </p:txBody>
      </p:sp>
      <p:sp>
        <p:nvSpPr>
          <p:cNvPr id="38917" name="Line 3"/>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8918"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38919" name="Text Box 22"/>
          <p:cNvSpPr txBox="1">
            <a:spLocks noChangeArrowheads="1"/>
          </p:cNvSpPr>
          <p:nvPr/>
        </p:nvSpPr>
        <p:spPr bwMode="auto">
          <a:xfrm>
            <a:off x="323528" y="1034534"/>
            <a:ext cx="4248472" cy="175432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t>We can reconstruct the phase space distribution of the beam.</a:t>
            </a:r>
          </a:p>
          <a:p>
            <a:pPr marL="285750" indent="-285750">
              <a:spcBef>
                <a:spcPct val="50000"/>
              </a:spcBef>
              <a:buFont typeface="Arial" charset="0"/>
              <a:buChar char="•"/>
            </a:pPr>
            <a:r>
              <a:rPr lang="en-US" sz="1800" dirty="0"/>
              <a:t>Longitudinal bunch profiles over</a:t>
            </a:r>
            <a:br>
              <a:rPr lang="en-US" sz="1800" dirty="0"/>
            </a:br>
            <a:r>
              <a:rPr lang="en-US" sz="1800" dirty="0"/>
              <a:t>a number of turns</a:t>
            </a:r>
          </a:p>
          <a:p>
            <a:pPr marL="285750" indent="-285750">
              <a:spcBef>
                <a:spcPct val="50000"/>
              </a:spcBef>
              <a:buFont typeface="Arial" charset="0"/>
              <a:buChar char="•"/>
            </a:pPr>
            <a:r>
              <a:rPr lang="en-US" sz="1800" dirty="0"/>
              <a:t>Parameters determining </a:t>
            </a:r>
            <a:r>
              <a:rPr lang="en-GB" sz="1800" dirty="0">
                <a:sym typeface="Symbol" charset="2"/>
              </a:rPr>
              <a:t></a:t>
            </a:r>
            <a:r>
              <a:rPr lang="en-GB" sz="1800" baseline="-25000" dirty="0">
                <a:sym typeface="Symbol" charset="2"/>
              </a:rPr>
              <a:t>s</a:t>
            </a:r>
            <a:endParaRPr lang="fr-FR" sz="18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759" t="5900" r="677" b="16400"/>
          <a:stretch/>
        </p:blipFill>
        <p:spPr>
          <a:xfrm>
            <a:off x="179512" y="2951584"/>
            <a:ext cx="4522430" cy="328572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161" t="2750" r="934" b="1701"/>
          <a:stretch/>
        </p:blipFill>
        <p:spPr>
          <a:xfrm>
            <a:off x="5878760" y="764704"/>
            <a:ext cx="2869704" cy="2838511"/>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161" t="2750" r="934" b="1701"/>
          <a:stretch/>
        </p:blipFill>
        <p:spPr>
          <a:xfrm>
            <a:off x="5868144" y="3645024"/>
            <a:ext cx="2869704" cy="2838512"/>
          </a:xfrm>
          <a:prstGeom prst="rect">
            <a:avLst/>
          </a:prstGeom>
        </p:spPr>
      </p:pic>
      <p:sp>
        <p:nvSpPr>
          <p:cNvPr id="5" name="Rectangle 4"/>
          <p:cNvSpPr/>
          <p:nvPr/>
        </p:nvSpPr>
        <p:spPr>
          <a:xfrm>
            <a:off x="4841901" y="1700808"/>
            <a:ext cx="1026243" cy="830997"/>
          </a:xfrm>
          <a:prstGeom prst="rect">
            <a:avLst/>
          </a:prstGeom>
        </p:spPr>
        <p:txBody>
          <a:bodyPr wrap="none">
            <a:spAutoFit/>
          </a:bodyPr>
          <a:lstStyle/>
          <a:p>
            <a:pPr algn="ctr"/>
            <a:r>
              <a:rPr lang="en-US" dirty="0"/>
              <a:t>1</a:t>
            </a:r>
            <a:r>
              <a:rPr lang="en-US" baseline="30000" dirty="0"/>
              <a:t>st</a:t>
            </a:r>
            <a:r>
              <a:rPr lang="en-US" dirty="0"/>
              <a:t> </a:t>
            </a:r>
            <a:br>
              <a:rPr lang="en-US" dirty="0"/>
            </a:br>
            <a:r>
              <a:rPr lang="en-US" dirty="0"/>
              <a:t>bunch</a:t>
            </a:r>
          </a:p>
        </p:txBody>
      </p:sp>
      <p:sp>
        <p:nvSpPr>
          <p:cNvPr id="11" name="Rectangle 10"/>
          <p:cNvSpPr/>
          <p:nvPr/>
        </p:nvSpPr>
        <p:spPr>
          <a:xfrm>
            <a:off x="4827868" y="4594448"/>
            <a:ext cx="1026243" cy="830997"/>
          </a:xfrm>
          <a:prstGeom prst="rect">
            <a:avLst/>
          </a:prstGeom>
        </p:spPr>
        <p:txBody>
          <a:bodyPr wrap="none">
            <a:spAutoFit/>
          </a:bodyPr>
          <a:lstStyle/>
          <a:p>
            <a:pPr algn="ctr"/>
            <a:r>
              <a:rPr lang="en-US"/>
              <a:t>2</a:t>
            </a:r>
            <a:r>
              <a:rPr lang="en-US" baseline="30000"/>
              <a:t>nd</a:t>
            </a:r>
            <a:r>
              <a:rPr lang="en-US"/>
              <a:t> </a:t>
            </a:r>
            <a:br>
              <a:rPr lang="en-US"/>
            </a:br>
            <a:r>
              <a:rPr lang="en-US"/>
              <a:t>bunch</a:t>
            </a:r>
          </a:p>
        </p:txBody>
      </p:sp>
    </p:spTree>
    <p:extLst>
      <p:ext uri="{BB962C8B-B14F-4D97-AF65-F5344CB8AC3E}">
        <p14:creationId xmlns:p14="http://schemas.microsoft.com/office/powerpoint/2010/main" val="13292630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Bunch Rotation</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67544" y="908720"/>
            <a:ext cx="8382000" cy="784830"/>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Phase space motion can be used to make short bunches.</a:t>
            </a:r>
          </a:p>
          <a:p>
            <a:pPr>
              <a:spcBef>
                <a:spcPct val="50000"/>
              </a:spcBef>
            </a:pPr>
            <a:r>
              <a:rPr lang="en-GB" sz="1800" dirty="0"/>
              <a:t>Start with a long bunch and extract or recapture when it’s short.</a:t>
            </a:r>
          </a:p>
        </p:txBody>
      </p:sp>
      <p:sp>
        <p:nvSpPr>
          <p:cNvPr id="28" name="TextBox 27"/>
          <p:cNvSpPr txBox="1"/>
          <p:nvPr/>
        </p:nvSpPr>
        <p:spPr>
          <a:xfrm>
            <a:off x="1849518" y="6093296"/>
            <a:ext cx="1282322" cy="338554"/>
          </a:xfrm>
          <a:prstGeom prst="rect">
            <a:avLst/>
          </a:prstGeom>
          <a:noFill/>
        </p:spPr>
        <p:txBody>
          <a:bodyPr wrap="none" rtlCol="0">
            <a:spAutoFit/>
          </a:bodyPr>
          <a:lstStyle/>
          <a:p>
            <a:r>
              <a:rPr lang="en-US" sz="1600" dirty="0"/>
              <a:t>initial beam</a:t>
            </a:r>
          </a:p>
        </p:txBody>
      </p:sp>
      <p:sp>
        <p:nvSpPr>
          <p:cNvPr id="55" name="Line 1052"/>
          <p:cNvSpPr>
            <a:spLocks noChangeShapeType="1"/>
          </p:cNvSpPr>
          <p:nvPr/>
        </p:nvSpPr>
        <p:spPr bwMode="auto">
          <a:xfrm flipH="1" flipV="1">
            <a:off x="2411760" y="4797152"/>
            <a:ext cx="72007" cy="144017"/>
          </a:xfrm>
          <a:prstGeom prst="line">
            <a:avLst/>
          </a:prstGeom>
          <a:noFill/>
          <a:ln w="9525">
            <a:solidFill>
              <a:schemeClr val="tx1"/>
            </a:solidFill>
            <a:round/>
            <a:headEnd/>
            <a:tailEnd type="triangle" w="med" len="med"/>
          </a:ln>
        </p:spPr>
        <p:txBody>
          <a:bodyPr>
            <a:prstTxWarp prst="textNoShape">
              <a:avLst/>
            </a:prstTxWarp>
          </a:bodyPr>
          <a:lstStyle/>
          <a:p>
            <a:endParaRPr lang="en-US" sz="110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3272" y="1772816"/>
            <a:ext cx="2006600" cy="4165600"/>
          </a:xfrm>
          <a:prstGeom prst="rect">
            <a:avLst/>
          </a:prstGeom>
        </p:spPr>
      </p:pic>
      <p:pic>
        <p:nvPicPr>
          <p:cNvPr id="7" name="phase-space-rotate2.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788024" y="1772816"/>
            <a:ext cx="2006600" cy="4165600"/>
          </a:xfrm>
          <a:prstGeom prst="rect">
            <a:avLst/>
          </a:prstGeom>
        </p:spPr>
      </p:pic>
    </p:spTree>
    <p:extLst>
      <p:ext uri="{BB962C8B-B14F-4D97-AF65-F5344CB8AC3E}">
        <p14:creationId xmlns:p14="http://schemas.microsoft.com/office/powerpoint/2010/main" val="165540689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2"/>
          <p:cNvSpPr>
            <a:spLocks noGrp="1" noChangeArrowheads="1"/>
          </p:cNvSpPr>
          <p:nvPr>
            <p:ph type="title"/>
          </p:nvPr>
        </p:nvSpPr>
        <p:spPr>
          <a:xfrm>
            <a:off x="609600" y="228600"/>
            <a:ext cx="7848600" cy="685800"/>
          </a:xfrm>
          <a:ln>
            <a:solidFill>
              <a:schemeClr val="accent2"/>
            </a:solidFill>
          </a:ln>
        </p:spPr>
        <p:txBody>
          <a:bodyPr/>
          <a:lstStyle/>
          <a:p>
            <a:r>
              <a:rPr lang="en-US" dirty="0"/>
              <a:t>Capture of a </a:t>
            </a:r>
            <a:r>
              <a:rPr lang="en-US" dirty="0" err="1"/>
              <a:t>Debunched</a:t>
            </a:r>
            <a:r>
              <a:rPr lang="en-US" dirty="0"/>
              <a:t> Beam with Fast Turn-On</a:t>
            </a:r>
            <a:endParaRPr lang="fr-FR" dirty="0"/>
          </a:p>
        </p:txBody>
      </p:sp>
      <p:sp>
        <p:nvSpPr>
          <p:cNvPr id="90117"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90118"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pic>
        <p:nvPicPr>
          <p:cNvPr id="90119" name="Picture 25" descr="fastturnon"/>
          <p:cNvPicPr>
            <a:picLocks noChangeAspect="1" noChangeArrowheads="1"/>
          </p:cNvPicPr>
          <p:nvPr/>
        </p:nvPicPr>
        <p:blipFill>
          <a:blip r:embed="rId3"/>
          <a:srcRect/>
          <a:stretch>
            <a:fillRect/>
          </a:stretch>
        </p:blipFill>
        <p:spPr bwMode="auto">
          <a:xfrm rot="21540000">
            <a:off x="304800" y="1219200"/>
            <a:ext cx="8153400" cy="4953000"/>
          </a:xfrm>
          <a:prstGeom prst="rect">
            <a:avLst/>
          </a:prstGeom>
          <a:noFill/>
          <a:ln w="9525">
            <a:noFill/>
            <a:miter lim="800000"/>
            <a:headEnd/>
            <a:tailEnd/>
          </a:ln>
        </p:spPr>
      </p:pic>
    </p:spTree>
    <p:extLst>
      <p:ext uri="{BB962C8B-B14F-4D97-AF65-F5344CB8AC3E}">
        <p14:creationId xmlns:p14="http://schemas.microsoft.com/office/powerpoint/2010/main" val="30488185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2"/>
          <p:cNvSpPr>
            <a:spLocks noGrp="1" noChangeArrowheads="1"/>
          </p:cNvSpPr>
          <p:nvPr>
            <p:ph type="title"/>
          </p:nvPr>
        </p:nvSpPr>
        <p:spPr>
          <a:xfrm>
            <a:off x="304800" y="228600"/>
            <a:ext cx="8534400" cy="533400"/>
          </a:xfrm>
          <a:ln>
            <a:solidFill>
              <a:schemeClr val="accent2"/>
            </a:solidFill>
          </a:ln>
        </p:spPr>
        <p:txBody>
          <a:bodyPr/>
          <a:lstStyle/>
          <a:p>
            <a:r>
              <a:rPr lang="en-US" dirty="0"/>
              <a:t>Capture of a </a:t>
            </a:r>
            <a:r>
              <a:rPr lang="en-US" dirty="0" err="1"/>
              <a:t>Debunched</a:t>
            </a:r>
            <a:r>
              <a:rPr lang="en-US" dirty="0"/>
              <a:t> Beam with Adiabatic Turn-On</a:t>
            </a:r>
            <a:endParaRPr lang="fr-FR" dirty="0"/>
          </a:p>
        </p:txBody>
      </p:sp>
      <p:sp>
        <p:nvSpPr>
          <p:cNvPr id="88069"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8070"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pic>
        <p:nvPicPr>
          <p:cNvPr id="88071" name="Picture 25" descr="capture1"/>
          <p:cNvPicPr>
            <a:picLocks noChangeAspect="1" noChangeArrowheads="1"/>
          </p:cNvPicPr>
          <p:nvPr/>
        </p:nvPicPr>
        <p:blipFill>
          <a:blip r:embed="rId3"/>
          <a:srcRect/>
          <a:stretch>
            <a:fillRect/>
          </a:stretch>
        </p:blipFill>
        <p:spPr bwMode="auto">
          <a:xfrm>
            <a:off x="304800" y="1219200"/>
            <a:ext cx="8229600" cy="4800600"/>
          </a:xfrm>
          <a:prstGeom prst="rect">
            <a:avLst/>
          </a:prstGeom>
          <a:noFill/>
          <a:ln w="9525">
            <a:noFill/>
            <a:miter lim="800000"/>
            <a:headEnd/>
            <a:tailEnd/>
          </a:ln>
        </p:spPr>
      </p:pic>
    </p:spTree>
    <p:extLst>
      <p:ext uri="{BB962C8B-B14F-4D97-AF65-F5344CB8AC3E}">
        <p14:creationId xmlns:p14="http://schemas.microsoft.com/office/powerpoint/2010/main" val="15920860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9" name="Text Box 14"/>
          <p:cNvSpPr txBox="1">
            <a:spLocks noChangeArrowheads="1"/>
          </p:cNvSpPr>
          <p:nvPr/>
        </p:nvSpPr>
        <p:spPr bwMode="auto">
          <a:xfrm>
            <a:off x="179512" y="2276872"/>
            <a:ext cx="8805863" cy="3593292"/>
          </a:xfrm>
          <a:prstGeom prst="rect">
            <a:avLst/>
          </a:prstGeom>
          <a:noFill/>
          <a:ln w="9525">
            <a:noFill/>
            <a:miter lim="800000"/>
            <a:headEnd/>
            <a:tailEnd/>
          </a:ln>
        </p:spPr>
        <p:txBody>
          <a:bodyPr>
            <a:prstTxWarp prst="textNoShape">
              <a:avLst/>
            </a:prstTxWarp>
            <a:spAutoFit/>
          </a:bodyPr>
          <a:lstStyle/>
          <a:p>
            <a:pPr>
              <a:lnSpc>
                <a:spcPct val="110000"/>
              </a:lnSpc>
            </a:pPr>
            <a:r>
              <a:rPr lang="en-GB" sz="1800" dirty="0"/>
              <a:t>Hence, it is necessary to have an </a:t>
            </a:r>
            <a:r>
              <a:rPr lang="en-GB" sz="1800" dirty="0">
                <a:solidFill>
                  <a:srgbClr val="FF0000"/>
                </a:solidFill>
              </a:rPr>
              <a:t>electric field E</a:t>
            </a:r>
            <a:br>
              <a:rPr lang="en-GB" sz="1800" dirty="0">
                <a:solidFill>
                  <a:srgbClr val="FF0000"/>
                </a:solidFill>
              </a:rPr>
            </a:br>
            <a:r>
              <a:rPr lang="en-GB" sz="1800" dirty="0"/>
              <a:t>(preferably) </a:t>
            </a:r>
            <a:r>
              <a:rPr lang="en-GB" sz="1800" dirty="0">
                <a:solidFill>
                  <a:srgbClr val="FF0000"/>
                </a:solidFill>
              </a:rPr>
              <a:t>along the direction of the initial momentum </a:t>
            </a:r>
            <a:r>
              <a:rPr lang="en-GB" sz="1800" dirty="0"/>
              <a:t>(z),</a:t>
            </a:r>
          </a:p>
          <a:p>
            <a:pPr>
              <a:lnSpc>
                <a:spcPct val="110000"/>
              </a:lnSpc>
            </a:pPr>
            <a:r>
              <a:rPr lang="en-GB" sz="1800" dirty="0"/>
              <a:t>which changes the momentum </a:t>
            </a:r>
            <a:r>
              <a:rPr lang="en-GB" sz="1800" i="1" dirty="0">
                <a:latin typeface="Times New Roman"/>
                <a:cs typeface="Times New Roman"/>
              </a:rPr>
              <a:t>p</a:t>
            </a:r>
            <a:r>
              <a:rPr lang="en-GB" sz="1800" dirty="0"/>
              <a:t> of the particle.</a:t>
            </a:r>
            <a:endParaRPr lang="en-GB" sz="1100" dirty="0"/>
          </a:p>
          <a:p>
            <a:pPr>
              <a:lnSpc>
                <a:spcPct val="110000"/>
              </a:lnSpc>
            </a:pPr>
            <a:endParaRPr lang="en-GB" sz="1100" dirty="0"/>
          </a:p>
          <a:p>
            <a:r>
              <a:rPr lang="en-GB" sz="1800" dirty="0"/>
              <a:t>In relativistic dynamics, total</a:t>
            </a:r>
            <a:r>
              <a:rPr lang="en-GB" sz="1800" dirty="0">
                <a:solidFill>
                  <a:srgbClr val="FF3300"/>
                </a:solidFill>
              </a:rPr>
              <a:t> energy</a:t>
            </a:r>
            <a:r>
              <a:rPr lang="en-GB" sz="1800" dirty="0">
                <a:solidFill>
                  <a:srgbClr val="FF0000"/>
                </a:solidFill>
              </a:rPr>
              <a:t> </a:t>
            </a:r>
            <a:r>
              <a:rPr lang="en-GB" sz="1800" i="1" dirty="0">
                <a:solidFill>
                  <a:srgbClr val="FF0000"/>
                </a:solidFill>
                <a:latin typeface="Times New Roman"/>
                <a:cs typeface="Times New Roman"/>
              </a:rPr>
              <a:t>E</a:t>
            </a:r>
            <a:r>
              <a:rPr lang="en-GB" sz="1800" dirty="0">
                <a:solidFill>
                  <a:srgbClr val="FF0000"/>
                </a:solidFill>
              </a:rPr>
              <a:t> </a:t>
            </a:r>
            <a:r>
              <a:rPr lang="en-GB" sz="1800" dirty="0">
                <a:solidFill>
                  <a:srgbClr val="000000"/>
                </a:solidFill>
              </a:rPr>
              <a:t>and</a:t>
            </a:r>
            <a:r>
              <a:rPr lang="en-GB" sz="1800" dirty="0">
                <a:solidFill>
                  <a:srgbClr val="FF3300"/>
                </a:solidFill>
              </a:rPr>
              <a:t> momentum</a:t>
            </a:r>
            <a:r>
              <a:rPr lang="en-GB" sz="1800" dirty="0">
                <a:solidFill>
                  <a:srgbClr val="FF0000"/>
                </a:solidFill>
              </a:rPr>
              <a:t> </a:t>
            </a:r>
            <a:r>
              <a:rPr lang="en-GB" sz="1800" i="1" dirty="0">
                <a:solidFill>
                  <a:srgbClr val="FF0000"/>
                </a:solidFill>
                <a:latin typeface="Times New Roman"/>
                <a:cs typeface="Times New Roman"/>
              </a:rPr>
              <a:t>p</a:t>
            </a:r>
            <a:r>
              <a:rPr lang="en-GB" sz="1800" dirty="0">
                <a:solidFill>
                  <a:srgbClr val="FF0000"/>
                </a:solidFill>
              </a:rPr>
              <a:t> </a:t>
            </a:r>
            <a:r>
              <a:rPr lang="en-GB" sz="1800" dirty="0">
                <a:solidFill>
                  <a:srgbClr val="000000"/>
                </a:solidFill>
              </a:rPr>
              <a:t>are</a:t>
            </a:r>
            <a:r>
              <a:rPr lang="en-GB" sz="1800" dirty="0">
                <a:solidFill>
                  <a:srgbClr val="FF3300"/>
                </a:solidFill>
              </a:rPr>
              <a:t> linked by</a:t>
            </a:r>
            <a:endParaRPr lang="en-GB" sz="3200" dirty="0">
              <a:solidFill>
                <a:srgbClr val="FF3300"/>
              </a:solidFill>
            </a:endParaRPr>
          </a:p>
          <a:p>
            <a:endParaRPr lang="en-GB" sz="2000" dirty="0"/>
          </a:p>
          <a:p>
            <a:endParaRPr lang="en-GB" sz="2000" dirty="0">
              <a:solidFill>
                <a:srgbClr val="FF3300"/>
              </a:solidFill>
            </a:endParaRPr>
          </a:p>
          <a:p>
            <a:r>
              <a:rPr lang="en-GB" sz="1800" dirty="0">
                <a:solidFill>
                  <a:srgbClr val="000000"/>
                </a:solidFill>
              </a:rPr>
              <a:t>The rate of </a:t>
            </a:r>
            <a:r>
              <a:rPr lang="en-GB" sz="1800" dirty="0">
                <a:solidFill>
                  <a:srgbClr val="FF0000"/>
                </a:solidFill>
              </a:rPr>
              <a:t>energy gain per unit length </a:t>
            </a:r>
            <a:r>
              <a:rPr lang="en-GB" sz="1800" dirty="0">
                <a:solidFill>
                  <a:srgbClr val="000000"/>
                </a:solidFill>
              </a:rPr>
              <a:t>of acceleration (along z) is then:</a:t>
            </a:r>
          </a:p>
          <a:p>
            <a:endParaRPr lang="en-GB" sz="2000" dirty="0">
              <a:solidFill>
                <a:srgbClr val="000000"/>
              </a:solidFill>
            </a:endParaRPr>
          </a:p>
          <a:p>
            <a:endParaRPr lang="en-GB" sz="2000" dirty="0">
              <a:solidFill>
                <a:srgbClr val="000000"/>
              </a:solidFill>
            </a:endParaRPr>
          </a:p>
          <a:p>
            <a:endParaRPr lang="en-GB" sz="2000" dirty="0">
              <a:solidFill>
                <a:srgbClr val="000000"/>
              </a:solidFill>
            </a:endParaRPr>
          </a:p>
          <a:p>
            <a:r>
              <a:rPr lang="en-GB" sz="1800" dirty="0">
                <a:solidFill>
                  <a:srgbClr val="000000"/>
                </a:solidFill>
              </a:rPr>
              <a:t>and the kinetic </a:t>
            </a:r>
            <a:r>
              <a:rPr lang="en-GB" sz="1800" dirty="0">
                <a:solidFill>
                  <a:srgbClr val="FF0000"/>
                </a:solidFill>
              </a:rPr>
              <a:t>energy gained</a:t>
            </a:r>
            <a:r>
              <a:rPr lang="en-GB" sz="1800" dirty="0">
                <a:solidFill>
                  <a:srgbClr val="000000"/>
                </a:solidFill>
              </a:rPr>
              <a:t> from the field along the z path is:</a:t>
            </a:r>
          </a:p>
        </p:txBody>
      </p:sp>
      <p:sp>
        <p:nvSpPr>
          <p:cNvPr id="20487" name="Rectangle 2"/>
          <p:cNvSpPr>
            <a:spLocks noGrp="1" noChangeArrowheads="1"/>
          </p:cNvSpPr>
          <p:nvPr>
            <p:ph type="title"/>
          </p:nvPr>
        </p:nvSpPr>
        <p:spPr>
          <a:xfrm>
            <a:off x="431304" y="304800"/>
            <a:ext cx="4572744" cy="533400"/>
          </a:xfrm>
          <a:ln>
            <a:solidFill>
              <a:schemeClr val="accent2"/>
            </a:solidFill>
          </a:ln>
        </p:spPr>
        <p:txBody>
          <a:bodyPr/>
          <a:lstStyle/>
          <a:p>
            <a:r>
              <a:rPr lang="en-US" dirty="0"/>
              <a:t>Acceleration + Energy Gain</a:t>
            </a:r>
            <a:endParaRPr lang="fr-FR" dirty="0"/>
          </a:p>
        </p:txBody>
      </p:sp>
      <p:sp>
        <p:nvSpPr>
          <p:cNvPr id="20488" name="Text Box 12"/>
          <p:cNvSpPr txBox="1">
            <a:spLocks noChangeArrowheads="1"/>
          </p:cNvSpPr>
          <p:nvPr/>
        </p:nvSpPr>
        <p:spPr bwMode="auto">
          <a:xfrm>
            <a:off x="179512" y="948353"/>
            <a:ext cx="6624736" cy="392415"/>
          </a:xfrm>
          <a:prstGeom prst="rect">
            <a:avLst/>
          </a:prstGeom>
          <a:noFill/>
          <a:ln w="9525">
            <a:noFill/>
            <a:miter lim="800000"/>
            <a:headEnd/>
            <a:tailEnd/>
          </a:ln>
        </p:spPr>
        <p:txBody>
          <a:bodyPr wrap="square">
            <a:prstTxWarp prst="textNoShape">
              <a:avLst/>
            </a:prstTxWarp>
            <a:spAutoFit/>
          </a:bodyPr>
          <a:lstStyle/>
          <a:p>
            <a:pPr>
              <a:lnSpc>
                <a:spcPct val="110000"/>
              </a:lnSpc>
            </a:pPr>
            <a:r>
              <a:rPr lang="en-GB" sz="1800" dirty="0"/>
              <a:t>To accelerate, we need a </a:t>
            </a:r>
            <a:r>
              <a:rPr lang="en-GB" sz="1800" b="1" dirty="0">
                <a:solidFill>
                  <a:srgbClr val="FF3300"/>
                </a:solidFill>
              </a:rPr>
              <a:t>force</a:t>
            </a:r>
            <a:r>
              <a:rPr lang="en-GB" sz="1800" dirty="0">
                <a:solidFill>
                  <a:srgbClr val="FF3300"/>
                </a:solidFill>
              </a:rPr>
              <a:t> </a:t>
            </a:r>
            <a:r>
              <a:rPr lang="en-GB" sz="1800" b="1" dirty="0">
                <a:solidFill>
                  <a:srgbClr val="FF3300"/>
                </a:solidFill>
              </a:rPr>
              <a:t>in</a:t>
            </a:r>
            <a:r>
              <a:rPr lang="en-GB" sz="1800" dirty="0">
                <a:solidFill>
                  <a:srgbClr val="FF3300"/>
                </a:solidFill>
              </a:rPr>
              <a:t> the </a:t>
            </a:r>
            <a:r>
              <a:rPr lang="en-GB" sz="1800" b="1" dirty="0">
                <a:solidFill>
                  <a:srgbClr val="FF3300"/>
                </a:solidFill>
              </a:rPr>
              <a:t>direction of motion</a:t>
            </a:r>
            <a:r>
              <a:rPr lang="en-GB" sz="1800" dirty="0">
                <a:solidFill>
                  <a:srgbClr val="FF3300"/>
                </a:solidFill>
              </a:rPr>
              <a:t>!</a:t>
            </a:r>
          </a:p>
        </p:txBody>
      </p:sp>
      <p:grpSp>
        <p:nvGrpSpPr>
          <p:cNvPr id="2" name="Group 1"/>
          <p:cNvGrpSpPr/>
          <p:nvPr/>
        </p:nvGrpSpPr>
        <p:grpSpPr>
          <a:xfrm>
            <a:off x="179512" y="1412776"/>
            <a:ext cx="8856984" cy="714772"/>
            <a:chOff x="179512" y="964899"/>
            <a:chExt cx="8856984" cy="714772"/>
          </a:xfrm>
        </p:grpSpPr>
        <p:sp>
          <p:nvSpPr>
            <p:cNvPr id="9" name="Text Box 8"/>
            <p:cNvSpPr txBox="1">
              <a:spLocks noChangeArrowheads="1"/>
            </p:cNvSpPr>
            <p:nvPr/>
          </p:nvSpPr>
          <p:spPr bwMode="auto">
            <a:xfrm>
              <a:off x="179512" y="964899"/>
              <a:ext cx="2718048" cy="646331"/>
            </a:xfrm>
            <a:prstGeom prst="rect">
              <a:avLst/>
            </a:prstGeom>
            <a:noFill/>
            <a:ln w="9525">
              <a:noFill/>
              <a:miter lim="800000"/>
              <a:headEnd/>
              <a:tailEnd/>
            </a:ln>
          </p:spPr>
          <p:txBody>
            <a:bodyPr wrap="square">
              <a:prstTxWarp prst="textNoShape">
                <a:avLst/>
              </a:prstTxWarp>
              <a:spAutoFit/>
            </a:bodyPr>
            <a:lstStyle/>
            <a:p>
              <a:r>
                <a:rPr lang="fr-FR" sz="1800" dirty="0">
                  <a:solidFill>
                    <a:srgbClr val="FF3300"/>
                  </a:solidFill>
                </a:rPr>
                <a:t>Newton-Lorentz</a:t>
              </a:r>
              <a:r>
                <a:rPr lang="en-US" sz="1800" dirty="0">
                  <a:solidFill>
                    <a:srgbClr val="FF3300"/>
                  </a:solidFill>
                </a:rPr>
                <a:t> Force</a:t>
              </a:r>
              <a:br>
                <a:rPr lang="en-US" sz="1800" dirty="0">
                  <a:solidFill>
                    <a:srgbClr val="FF3300"/>
                  </a:solidFill>
                </a:rPr>
              </a:br>
              <a:r>
                <a:rPr lang="en-US" sz="1800" dirty="0">
                  <a:solidFill>
                    <a:srgbClr val="FF3300"/>
                  </a:solidFill>
                </a:rPr>
                <a:t> on a charged particle:</a:t>
              </a:r>
              <a:endParaRPr lang="fr-FR" dirty="0">
                <a:latin typeface="Times New Roman" charset="0"/>
              </a:endParaRPr>
            </a:p>
          </p:txBody>
        </p:sp>
        <p:sp>
          <p:nvSpPr>
            <p:cNvPr id="11" name="TextBox 10"/>
            <p:cNvSpPr txBox="1"/>
            <p:nvPr/>
          </p:nvSpPr>
          <p:spPr>
            <a:xfrm>
              <a:off x="6012160" y="1094895"/>
              <a:ext cx="3024336" cy="584776"/>
            </a:xfrm>
            <a:prstGeom prst="rect">
              <a:avLst/>
            </a:prstGeom>
            <a:noFill/>
          </p:spPr>
          <p:txBody>
            <a:bodyPr wrap="square" rtlCol="0">
              <a:spAutoFit/>
            </a:bodyPr>
            <a:lstStyle/>
            <a:p>
              <a:r>
                <a:rPr lang="en-GB" sz="1600" dirty="0"/>
                <a:t>2</a:t>
              </a:r>
              <a:r>
                <a:rPr lang="en-GB" sz="1600" baseline="30000" dirty="0"/>
                <a:t>nd</a:t>
              </a:r>
              <a:r>
                <a:rPr lang="en-GB" sz="1600" dirty="0"/>
                <a:t> term always perpendicular to motion =&gt; </a:t>
              </a:r>
              <a:r>
                <a:rPr lang="en-GB" sz="1600" dirty="0">
                  <a:solidFill>
                    <a:srgbClr val="FF0000"/>
                  </a:solidFill>
                </a:rPr>
                <a:t>no acceleration</a:t>
              </a:r>
            </a:p>
          </p:txBody>
        </p:sp>
      </p:grpSp>
      <p:pic>
        <p:nvPicPr>
          <p:cNvPr id="4" name="Picture 3" descr="obi-wan-kenob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6941" y="116632"/>
            <a:ext cx="1835539" cy="1376654"/>
          </a:xfrm>
          <a:prstGeom prst="rect">
            <a:avLst/>
          </a:prstGeom>
        </p:spPr>
      </p:pic>
      <p:grpSp>
        <p:nvGrpSpPr>
          <p:cNvPr id="14" name="Group 13"/>
          <p:cNvGrpSpPr/>
          <p:nvPr/>
        </p:nvGrpSpPr>
        <p:grpSpPr>
          <a:xfrm>
            <a:off x="5220072" y="1556792"/>
            <a:ext cx="576064" cy="504056"/>
            <a:chOff x="4932040" y="1628800"/>
            <a:chExt cx="576064" cy="504056"/>
          </a:xfrm>
        </p:grpSpPr>
        <p:cxnSp>
          <p:nvCxnSpPr>
            <p:cNvPr id="6" name="Straight Connector 5"/>
            <p:cNvCxnSpPr/>
            <p:nvPr/>
          </p:nvCxnSpPr>
          <p:spPr bwMode="auto">
            <a:xfrm>
              <a:off x="4932040" y="1628800"/>
              <a:ext cx="576064" cy="504056"/>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flipH="1">
              <a:off x="4932040" y="1628800"/>
              <a:ext cx="576064" cy="504056"/>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grpSp>
        <p:nvGrpSpPr>
          <p:cNvPr id="8" name="Group 7"/>
          <p:cNvGrpSpPr/>
          <p:nvPr/>
        </p:nvGrpSpPr>
        <p:grpSpPr>
          <a:xfrm>
            <a:off x="683568" y="3658254"/>
            <a:ext cx="8297812" cy="531363"/>
            <a:chOff x="683568" y="3645024"/>
            <a:chExt cx="8297812" cy="531363"/>
          </a:xfrm>
        </p:grpSpPr>
        <p:graphicFrame>
          <p:nvGraphicFramePr>
            <p:cNvPr id="19" name="Object 3"/>
            <p:cNvGraphicFramePr>
              <a:graphicFrameLocks noChangeAspect="1"/>
            </p:cNvGraphicFramePr>
            <p:nvPr/>
          </p:nvGraphicFramePr>
          <p:xfrm>
            <a:off x="683568" y="3645024"/>
            <a:ext cx="1714500" cy="493713"/>
          </p:xfrm>
          <a:graphic>
            <a:graphicData uri="http://schemas.openxmlformats.org/presentationml/2006/ole">
              <mc:AlternateContent xmlns:mc="http://schemas.openxmlformats.org/markup-compatibility/2006">
                <mc:Choice xmlns:v="urn:schemas-microsoft-com:vml" Requires="v">
                  <p:oleObj name="Equation" r:id="rId3" imgW="838080" imgH="241200" progId="Equation.3">
                    <p:embed/>
                  </p:oleObj>
                </mc:Choice>
                <mc:Fallback>
                  <p:oleObj name="Equation" r:id="rId3" imgW="83808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3645024"/>
                          <a:ext cx="1714500" cy="4937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0" name="Object 4"/>
            <p:cNvGraphicFramePr>
              <a:graphicFrameLocks noChangeAspect="1"/>
            </p:cNvGraphicFramePr>
            <p:nvPr/>
          </p:nvGraphicFramePr>
          <p:xfrm>
            <a:off x="2699792" y="3749350"/>
            <a:ext cx="1814513" cy="427037"/>
          </p:xfrm>
          <a:graphic>
            <a:graphicData uri="http://schemas.openxmlformats.org/presentationml/2006/ole">
              <mc:AlternateContent xmlns:mc="http://schemas.openxmlformats.org/markup-compatibility/2006">
                <mc:Choice xmlns:v="urn:schemas-microsoft-com:vml" Requires="v">
                  <p:oleObj name="Equation" r:id="rId5" imgW="863600" imgH="203200" progId="Equation.3">
                    <p:embed/>
                  </p:oleObj>
                </mc:Choice>
                <mc:Fallback>
                  <p:oleObj name="Equation" r:id="rId5" imgW="863600" imgH="203200" progId="Equation.3">
                    <p:embed/>
                    <p:pic>
                      <p:nvPicPr>
                        <p:cNvPr id="0" name=""/>
                        <p:cNvPicPr>
                          <a:picLocks noChangeAspect="1" noChangeArrowheads="1"/>
                        </p:cNvPicPr>
                        <p:nvPr/>
                      </p:nvPicPr>
                      <p:blipFill>
                        <a:blip r:embed="rId6"/>
                        <a:srcRect/>
                        <a:stretch>
                          <a:fillRect/>
                        </a:stretch>
                      </p:blipFill>
                      <p:spPr bwMode="auto">
                        <a:xfrm>
                          <a:off x="2699792" y="3749350"/>
                          <a:ext cx="1814513" cy="42703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1" name="Object 4"/>
            <p:cNvGraphicFramePr>
              <a:graphicFrameLocks noChangeAspect="1"/>
            </p:cNvGraphicFramePr>
            <p:nvPr/>
          </p:nvGraphicFramePr>
          <p:xfrm>
            <a:off x="5004048" y="3743492"/>
            <a:ext cx="3977332" cy="430127"/>
          </p:xfrm>
          <a:graphic>
            <a:graphicData uri="http://schemas.openxmlformats.org/presentationml/2006/ole">
              <mc:AlternateContent xmlns:mc="http://schemas.openxmlformats.org/markup-compatibility/2006">
                <mc:Choice xmlns:v="urn:schemas-microsoft-com:vml" Requires="v">
                  <p:oleObj name="Equation" r:id="rId7" imgW="2705100" imgH="292100" progId="Equation.3">
                    <p:embed/>
                  </p:oleObj>
                </mc:Choice>
                <mc:Fallback>
                  <p:oleObj name="Equation" r:id="rId7" imgW="2705100" imgH="292100" progId="Equation.3">
                    <p:embed/>
                    <p:pic>
                      <p:nvPicPr>
                        <p:cNvPr id="0" name=""/>
                        <p:cNvPicPr>
                          <a:picLocks noChangeAspect="1" noChangeArrowheads="1"/>
                        </p:cNvPicPr>
                        <p:nvPr/>
                      </p:nvPicPr>
                      <p:blipFill>
                        <a:blip r:embed="rId8"/>
                        <a:srcRect/>
                        <a:stretch>
                          <a:fillRect/>
                        </a:stretch>
                      </p:blipFill>
                      <p:spPr bwMode="auto">
                        <a:xfrm>
                          <a:off x="5004048" y="3743492"/>
                          <a:ext cx="3977332" cy="430127"/>
                        </a:xfrm>
                        <a:prstGeom prst="rect">
                          <a:avLst/>
                        </a:prstGeom>
                        <a:noFill/>
                      </p:spPr>
                    </p:pic>
                  </p:oleObj>
                </mc:Fallback>
              </mc:AlternateContent>
            </a:graphicData>
          </a:graphic>
        </p:graphicFrame>
      </p:grpSp>
      <p:grpSp>
        <p:nvGrpSpPr>
          <p:cNvPr id="7" name="Group 6"/>
          <p:cNvGrpSpPr/>
          <p:nvPr/>
        </p:nvGrpSpPr>
        <p:grpSpPr>
          <a:xfrm>
            <a:off x="611560" y="5805264"/>
            <a:ext cx="8125842" cy="646678"/>
            <a:chOff x="683568" y="5966197"/>
            <a:chExt cx="8125842" cy="646678"/>
          </a:xfrm>
        </p:grpSpPr>
        <p:grpSp>
          <p:nvGrpSpPr>
            <p:cNvPr id="23" name="Group 22"/>
            <p:cNvGrpSpPr/>
            <p:nvPr/>
          </p:nvGrpSpPr>
          <p:grpSpPr>
            <a:xfrm>
              <a:off x="683568" y="5966197"/>
              <a:ext cx="5930528" cy="558800"/>
              <a:chOff x="1043608" y="5300861"/>
              <a:chExt cx="5930528" cy="558800"/>
            </a:xfrm>
          </p:grpSpPr>
          <p:graphicFrame>
            <p:nvGraphicFramePr>
              <p:cNvPr id="24" name="Object 6"/>
              <p:cNvGraphicFramePr>
                <a:graphicFrameLocks noChangeAspect="1"/>
              </p:cNvGraphicFramePr>
              <p:nvPr/>
            </p:nvGraphicFramePr>
            <p:xfrm>
              <a:off x="1043608" y="5355952"/>
              <a:ext cx="2286000" cy="439903"/>
            </p:xfrm>
            <a:graphic>
              <a:graphicData uri="http://schemas.openxmlformats.org/presentationml/2006/ole">
                <mc:AlternateContent xmlns:mc="http://schemas.openxmlformats.org/markup-compatibility/2006">
                  <mc:Choice xmlns:v="urn:schemas-microsoft-com:vml" Requires="v">
                    <p:oleObj name="Equation" r:id="rId9" imgW="1054100" imgH="203200" progId="Equation.3">
                      <p:embed/>
                    </p:oleObj>
                  </mc:Choice>
                  <mc:Fallback>
                    <p:oleObj name="Equation" r:id="rId9" imgW="1054100" imgH="203200" progId="Equation.3">
                      <p:embed/>
                      <p:pic>
                        <p:nvPicPr>
                          <p:cNvPr id="0" name=""/>
                          <p:cNvPicPr>
                            <a:picLocks noChangeAspect="1" noChangeArrowheads="1"/>
                          </p:cNvPicPr>
                          <p:nvPr/>
                        </p:nvPicPr>
                        <p:blipFill>
                          <a:blip r:embed="rId10"/>
                          <a:srcRect/>
                          <a:stretch>
                            <a:fillRect/>
                          </a:stretch>
                        </p:blipFill>
                        <p:spPr bwMode="auto">
                          <a:xfrm>
                            <a:off x="1043608" y="5355952"/>
                            <a:ext cx="2286000" cy="43990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5" name="Object 7"/>
              <p:cNvGraphicFramePr>
                <a:graphicFrameLocks noChangeAspect="1"/>
              </p:cNvGraphicFramePr>
              <p:nvPr/>
            </p:nvGraphicFramePr>
            <p:xfrm>
              <a:off x="4637336" y="5300861"/>
              <a:ext cx="2336800" cy="558800"/>
            </p:xfrm>
            <a:graphic>
              <a:graphicData uri="http://schemas.openxmlformats.org/presentationml/2006/ole">
                <mc:AlternateContent xmlns:mc="http://schemas.openxmlformats.org/markup-compatibility/2006">
                  <mc:Choice xmlns:v="urn:schemas-microsoft-com:vml" Requires="v">
                    <p:oleObj name="Equation" r:id="rId11" imgW="1168400" imgH="279400" progId="Equation.3">
                      <p:embed/>
                    </p:oleObj>
                  </mc:Choice>
                  <mc:Fallback>
                    <p:oleObj name="Equation" r:id="rId11" imgW="1168400" imgH="279400" progId="Equation.3">
                      <p:embed/>
                      <p:pic>
                        <p:nvPicPr>
                          <p:cNvPr id="0" name=""/>
                          <p:cNvPicPr>
                            <a:picLocks noChangeAspect="1" noChangeArrowheads="1"/>
                          </p:cNvPicPr>
                          <p:nvPr/>
                        </p:nvPicPr>
                        <p:blipFill>
                          <a:blip r:embed="rId12"/>
                          <a:srcRect/>
                          <a:stretch>
                            <a:fillRect/>
                          </a:stretch>
                        </p:blipFill>
                        <p:spPr bwMode="auto">
                          <a:xfrm>
                            <a:off x="4637336" y="5300861"/>
                            <a:ext cx="2336800" cy="558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6" name="Line 30"/>
              <p:cNvSpPr>
                <a:spLocks noChangeShapeType="1"/>
              </p:cNvSpPr>
              <p:nvPr/>
            </p:nvSpPr>
            <p:spPr bwMode="auto">
              <a:xfrm>
                <a:off x="3923928" y="5571976"/>
                <a:ext cx="2286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grpSp>
        <p:sp>
          <p:nvSpPr>
            <p:cNvPr id="5" name="Rectangle 4"/>
            <p:cNvSpPr/>
            <p:nvPr/>
          </p:nvSpPr>
          <p:spPr>
            <a:xfrm>
              <a:off x="6876256" y="5966544"/>
              <a:ext cx="1933154" cy="646331"/>
            </a:xfrm>
            <a:prstGeom prst="rect">
              <a:avLst/>
            </a:prstGeom>
          </p:spPr>
          <p:txBody>
            <a:bodyPr wrap="none">
              <a:spAutoFit/>
            </a:bodyPr>
            <a:lstStyle/>
            <a:p>
              <a:r>
                <a:rPr lang="en-GB" sz="1800" dirty="0">
                  <a:solidFill>
                    <a:srgbClr val="000000"/>
                  </a:solidFill>
                  <a:latin typeface="+mn-lt"/>
                  <a:cs typeface="Times New Roman"/>
                </a:rPr>
                <a:t>- </a:t>
              </a:r>
              <a:r>
                <a:rPr lang="en-GB" sz="1800" i="1" dirty="0">
                  <a:solidFill>
                    <a:srgbClr val="000000"/>
                  </a:solidFill>
                  <a:latin typeface="Times New Roman"/>
                  <a:cs typeface="Times New Roman"/>
                </a:rPr>
                <a:t>V </a:t>
              </a:r>
              <a:r>
                <a:rPr lang="en-GB" sz="1800" dirty="0">
                  <a:solidFill>
                    <a:srgbClr val="000000"/>
                  </a:solidFill>
                </a:rPr>
                <a:t>is a potential</a:t>
              </a:r>
              <a:br>
                <a:rPr lang="en-GB" sz="1800" dirty="0">
                  <a:solidFill>
                    <a:srgbClr val="000000"/>
                  </a:solidFill>
                </a:rPr>
              </a:br>
              <a:r>
                <a:rPr lang="en-GB" sz="1800" dirty="0">
                  <a:solidFill>
                    <a:srgbClr val="000000"/>
                  </a:solidFill>
                </a:rPr>
                <a:t>- </a:t>
              </a:r>
              <a:r>
                <a:rPr lang="en-GB" sz="1800" i="1" dirty="0">
                  <a:solidFill>
                    <a:srgbClr val="000000"/>
                  </a:solidFill>
                  <a:latin typeface="Times New Roman"/>
                  <a:cs typeface="Times New Roman"/>
                </a:rPr>
                <a:t>q</a:t>
              </a:r>
              <a:r>
                <a:rPr lang="en-GB" sz="1800" dirty="0">
                  <a:solidFill>
                    <a:srgbClr val="000000"/>
                  </a:solidFill>
                </a:rPr>
                <a:t> the charge</a:t>
              </a:r>
              <a:endParaRPr lang="en-US" sz="1800" dirty="0"/>
            </a:p>
          </p:txBody>
        </p:sp>
      </p:grpSp>
      <p:sp>
        <p:nvSpPr>
          <p:cNvPr id="16" name="Rectangle 15"/>
          <p:cNvSpPr/>
          <p:nvPr/>
        </p:nvSpPr>
        <p:spPr>
          <a:xfrm>
            <a:off x="5192902" y="188640"/>
            <a:ext cx="1899378" cy="707886"/>
          </a:xfrm>
          <a:prstGeom prst="rect">
            <a:avLst/>
          </a:prstGeom>
        </p:spPr>
        <p:txBody>
          <a:bodyPr wrap="none">
            <a:spAutoFit/>
          </a:bodyPr>
          <a:lstStyle/>
          <a:p>
            <a:r>
              <a:rPr lang="en-US" sz="2000" dirty="0">
                <a:solidFill>
                  <a:srgbClr val="4A7DC7"/>
                </a:solidFill>
              </a:rPr>
              <a:t>May the force</a:t>
            </a:r>
          </a:p>
          <a:p>
            <a:r>
              <a:rPr lang="en-US" sz="2000" dirty="0">
                <a:solidFill>
                  <a:srgbClr val="4A7DC7"/>
                </a:solidFill>
              </a:rPr>
              <a:t>be with you</a:t>
            </a:r>
            <a:r>
              <a:rPr lang="en-US" sz="2000" i="1" dirty="0">
                <a:solidFill>
                  <a:srgbClr val="4A7DC7"/>
                </a:solidFill>
              </a:rPr>
              <a:t>!</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E7A076A3-D107-E822-B247-787983B91DDA}"/>
                  </a:ext>
                </a:extLst>
              </p:cNvPr>
              <p:cNvSpPr txBox="1"/>
              <p:nvPr/>
            </p:nvSpPr>
            <p:spPr>
              <a:xfrm>
                <a:off x="2713778" y="1329478"/>
                <a:ext cx="3482165" cy="8208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240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𝐹</m:t>
                          </m:r>
                        </m:e>
                      </m:acc>
                      <m:r>
                        <a:rPr lang="en-US" sz="2400" b="0" i="1" smtClean="0">
                          <a:solidFill>
                            <a:schemeClr val="tx1"/>
                          </a:solidFill>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𝑝</m:t>
                              </m:r>
                            </m:e>
                          </m:acc>
                        </m:num>
                        <m:den>
                          <m:r>
                            <a:rPr lang="en-US" i="1">
                              <a:latin typeface="Cambria Math" panose="02040503050406030204" pitchFamily="18" charset="0"/>
                            </a:rPr>
                            <m:t>𝑑𝑡</m:t>
                          </m:r>
                        </m:den>
                      </m:f>
                      <m:r>
                        <a:rPr lang="en-US" i="1">
                          <a:latin typeface="Cambria Math" panose="02040503050406030204" pitchFamily="18" charset="0"/>
                        </a:rPr>
                        <m:t>=</m:t>
                      </m:r>
                      <m:r>
                        <a:rPr lang="en-US" i="1">
                          <a:latin typeface="Cambria Math" panose="02040503050406030204" pitchFamily="18" charset="0"/>
                        </a:rPr>
                        <m:t>𝑞</m:t>
                      </m:r>
                      <m:d>
                        <m:dPr>
                          <m:ctrlPr>
                            <a:rPr lang="en-US" sz="2400" b="0" i="1" smtClean="0">
                              <a:solidFill>
                                <a:schemeClr val="tx1"/>
                              </a:solidFill>
                              <a:latin typeface="Cambria Math" panose="02040503050406030204" pitchFamily="18" charset="0"/>
                            </a:rPr>
                          </m:ctrlPr>
                        </m:dPr>
                        <m:e>
                          <m:acc>
                            <m:accPr>
                              <m:chr m:val="⃗"/>
                              <m:ctrlPr>
                                <a:rPr lang="en-US" sz="2400" b="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𝐸</m:t>
                              </m:r>
                            </m:e>
                          </m:acc>
                          <m:r>
                            <a:rPr lang="en-US" sz="2400" b="0" i="1" smtClean="0">
                              <a:solidFill>
                                <a:schemeClr val="tx1"/>
                              </a:solidFill>
                              <a:latin typeface="Cambria Math" panose="02040503050406030204" pitchFamily="18" charset="0"/>
                            </a:rPr>
                            <m:t>+</m:t>
                          </m:r>
                          <m:acc>
                            <m:accPr>
                              <m:chr m:val="⃗"/>
                              <m:ctrlPr>
                                <a:rPr lang="en-US" sz="2400" b="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𝑣</m:t>
                              </m:r>
                            </m:e>
                          </m:acc>
                          <m:r>
                            <a:rPr lang="en-US" sz="2400" i="1" smtClean="0">
                              <a:solidFill>
                                <a:schemeClr val="tx1"/>
                              </a:solidFill>
                              <a:latin typeface="Cambria Math" panose="02040503050406030204" pitchFamily="18" charset="0"/>
                              <a:ea typeface="Cambria Math" panose="02040503050406030204" pitchFamily="18" charset="0"/>
                            </a:rPr>
                            <m:t>×</m:t>
                          </m:r>
                          <m:acc>
                            <m:accPr>
                              <m:chr m:val="⃗"/>
                              <m:ctrlPr>
                                <a:rPr lang="en-US" sz="2400" i="1" smtClean="0">
                                  <a:solidFill>
                                    <a:schemeClr val="tx1"/>
                                  </a:solidFill>
                                  <a:latin typeface="Cambria Math" panose="02040503050406030204" pitchFamily="18" charset="0"/>
                                  <a:ea typeface="Cambria Math" panose="02040503050406030204" pitchFamily="18" charset="0"/>
                                </a:rPr>
                              </m:ctrlPr>
                            </m:accPr>
                            <m:e>
                              <m:r>
                                <a:rPr lang="en-US" sz="2400" b="0" i="1" smtClean="0">
                                  <a:solidFill>
                                    <a:schemeClr val="tx1"/>
                                  </a:solidFill>
                                  <a:latin typeface="Cambria Math" panose="02040503050406030204" pitchFamily="18" charset="0"/>
                                  <a:ea typeface="Cambria Math" panose="02040503050406030204" pitchFamily="18" charset="0"/>
                                </a:rPr>
                                <m:t>𝐵</m:t>
                              </m:r>
                            </m:e>
                          </m:acc>
                        </m:e>
                      </m:d>
                    </m:oMath>
                  </m:oMathPara>
                </a14:m>
                <a:endParaRPr lang="en-US" dirty="0">
                  <a:solidFill>
                    <a:schemeClr val="tx1"/>
                  </a:solidFill>
                </a:endParaRPr>
              </a:p>
            </p:txBody>
          </p:sp>
        </mc:Choice>
        <mc:Fallback>
          <p:sp>
            <p:nvSpPr>
              <p:cNvPr id="13" name="TextBox 12">
                <a:extLst>
                  <a:ext uri="{FF2B5EF4-FFF2-40B4-BE49-F238E27FC236}">
                    <a16:creationId xmlns:a16="http://schemas.microsoft.com/office/drawing/2014/main" id="{E7A076A3-D107-E822-B247-787983B91DDA}"/>
                  </a:ext>
                </a:extLst>
              </p:cNvPr>
              <p:cNvSpPr txBox="1">
                <a:spLocks noRot="1" noChangeAspect="1" noMove="1" noResize="1" noEditPoints="1" noAdjustHandles="1" noChangeArrowheads="1" noChangeShapeType="1" noTextEdit="1"/>
              </p:cNvSpPr>
              <p:nvPr/>
            </p:nvSpPr>
            <p:spPr>
              <a:xfrm>
                <a:off x="2713778" y="1329478"/>
                <a:ext cx="3482165" cy="820866"/>
              </a:xfrm>
              <a:prstGeom prst="rect">
                <a:avLst/>
              </a:prstGeom>
              <a:blipFill>
                <a:blip r:embed="rId13"/>
                <a:stretch>
                  <a:fillRect t="-12121" b="-757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4BB73875-74A4-73CF-119E-F7A28323BE78}"/>
                  </a:ext>
                </a:extLst>
              </p:cNvPr>
              <p:cNvSpPr txBox="1"/>
              <p:nvPr/>
            </p:nvSpPr>
            <p:spPr>
              <a:xfrm>
                <a:off x="6970894" y="2358574"/>
                <a:ext cx="1524856" cy="793551"/>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𝑑</m:t>
                          </m:r>
                          <m:r>
                            <a:rPr lang="en-US" sz="2400" b="0" i="1" smtClean="0">
                              <a:solidFill>
                                <a:schemeClr val="tx1"/>
                              </a:solidFill>
                              <a:latin typeface="Cambria Math" panose="02040503050406030204" pitchFamily="18" charset="0"/>
                            </a:rPr>
                            <m:t>𝑝</m:t>
                          </m:r>
                        </m:num>
                        <m:den>
                          <m:r>
                            <a:rPr lang="en-US" sz="2400" b="0" i="1" smtClean="0">
                              <a:solidFill>
                                <a:schemeClr val="tx1"/>
                              </a:solidFill>
                              <a:latin typeface="Cambria Math" panose="02040503050406030204" pitchFamily="18" charset="0"/>
                            </a:rPr>
                            <m:t>𝑑𝑡</m:t>
                          </m:r>
                        </m:den>
                      </m:f>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𝑞</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𝐸</m:t>
                          </m:r>
                        </m:e>
                        <m:sub>
                          <m:r>
                            <a:rPr lang="en-US" sz="2400" b="0" i="1" smtClean="0">
                              <a:solidFill>
                                <a:schemeClr val="tx1"/>
                              </a:solidFill>
                              <a:latin typeface="Cambria Math" panose="02040503050406030204" pitchFamily="18" charset="0"/>
                            </a:rPr>
                            <m:t>𝑧</m:t>
                          </m:r>
                        </m:sub>
                      </m:sSub>
                    </m:oMath>
                  </m:oMathPara>
                </a14:m>
                <a:endParaRPr lang="en-US" dirty="0"/>
              </a:p>
            </p:txBody>
          </p:sp>
        </mc:Choice>
        <mc:Fallback>
          <p:sp>
            <p:nvSpPr>
              <p:cNvPr id="17" name="TextBox 16">
                <a:extLst>
                  <a:ext uri="{FF2B5EF4-FFF2-40B4-BE49-F238E27FC236}">
                    <a16:creationId xmlns:a16="http://schemas.microsoft.com/office/drawing/2014/main" id="{4BB73875-74A4-73CF-119E-F7A28323BE78}"/>
                  </a:ext>
                </a:extLst>
              </p:cNvPr>
              <p:cNvSpPr txBox="1">
                <a:spLocks noRot="1" noChangeAspect="1" noMove="1" noResize="1" noEditPoints="1" noAdjustHandles="1" noChangeArrowheads="1" noChangeShapeType="1" noTextEdit="1"/>
              </p:cNvSpPr>
              <p:nvPr/>
            </p:nvSpPr>
            <p:spPr>
              <a:xfrm>
                <a:off x="6970894" y="2358574"/>
                <a:ext cx="1524856" cy="793551"/>
              </a:xfrm>
              <a:prstGeom prst="rect">
                <a:avLst/>
              </a:prstGeom>
              <a:blipFill>
                <a:blip r:embed="rId14"/>
                <a:stretch>
                  <a:fillRect b="-4545"/>
                </a:stretch>
              </a:blipFill>
              <a:ln>
                <a:solidFill>
                  <a:srgbClr val="FF000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9" name="TextBox 28">
                <a:extLst>
                  <a:ext uri="{FF2B5EF4-FFF2-40B4-BE49-F238E27FC236}">
                    <a16:creationId xmlns:a16="http://schemas.microsoft.com/office/drawing/2014/main" id="{DA402FBF-0A20-386F-6961-248BAA1DD277}"/>
                  </a:ext>
                </a:extLst>
              </p:cNvPr>
              <p:cNvSpPr txBox="1"/>
              <p:nvPr/>
            </p:nvSpPr>
            <p:spPr>
              <a:xfrm>
                <a:off x="1403648" y="4581619"/>
                <a:ext cx="3430251" cy="79355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𝑑</m:t>
                          </m:r>
                          <m:r>
                            <a:rPr lang="en-US" b="0" i="1" smtClean="0">
                              <a:latin typeface="Cambria Math" panose="02040503050406030204" pitchFamily="18" charset="0"/>
                            </a:rPr>
                            <m:t>𝐸</m:t>
                          </m:r>
                        </m:num>
                        <m:den>
                          <m:r>
                            <a:rPr lang="en-US" i="1">
                              <a:latin typeface="Cambria Math" panose="02040503050406030204" pitchFamily="18" charset="0"/>
                            </a:rPr>
                            <m:t>𝑑</m:t>
                          </m:r>
                          <m:r>
                            <a:rPr lang="en-US" b="0" i="1" smtClean="0">
                              <a:latin typeface="Cambria Math" panose="02040503050406030204" pitchFamily="18" charset="0"/>
                            </a:rPr>
                            <m:t>𝑧</m:t>
                          </m:r>
                        </m:den>
                      </m:f>
                      <m:r>
                        <a:rPr lang="en-US" b="0" i="1" smtClean="0">
                          <a:latin typeface="Cambria Math" panose="02040503050406030204" pitchFamily="18" charset="0"/>
                        </a:rPr>
                        <m:t>=</m:t>
                      </m:r>
                      <m:r>
                        <a:rPr lang="en-US" b="0" i="1" smtClean="0">
                          <a:latin typeface="Cambria Math" panose="02040503050406030204" pitchFamily="18" charset="0"/>
                        </a:rPr>
                        <m:t>𝑣</m:t>
                      </m:r>
                      <m:f>
                        <m:fPr>
                          <m:ctrlPr>
                            <a:rPr lang="en-US" i="1" smtClean="0">
                              <a:latin typeface="Cambria Math" panose="02040503050406030204" pitchFamily="18" charset="0"/>
                            </a:rPr>
                          </m:ctrlPr>
                        </m:fPr>
                        <m:num>
                          <m:r>
                            <a:rPr lang="en-US" i="1">
                              <a:latin typeface="Cambria Math" panose="02040503050406030204" pitchFamily="18" charset="0"/>
                            </a:rPr>
                            <m:t>𝑑𝑝</m:t>
                          </m:r>
                        </m:num>
                        <m:den>
                          <m:r>
                            <a:rPr lang="en-US" i="1">
                              <a:latin typeface="Cambria Math" panose="02040503050406030204" pitchFamily="18" charset="0"/>
                            </a:rPr>
                            <m:t>𝑑</m:t>
                          </m:r>
                          <m:r>
                            <a:rPr lang="en-US" b="0" i="1" smtClean="0">
                              <a:latin typeface="Cambria Math" panose="02040503050406030204" pitchFamily="18" charset="0"/>
                            </a:rPr>
                            <m:t>𝑧</m:t>
                          </m:r>
                        </m:den>
                      </m:f>
                      <m:r>
                        <a:rPr lang="en-US" b="0" i="1" smtClean="0">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𝑑𝑝</m:t>
                          </m:r>
                        </m:num>
                        <m:den>
                          <m:r>
                            <a:rPr lang="en-US" sz="2400" b="0" i="1" smtClean="0">
                              <a:solidFill>
                                <a:schemeClr val="tx1"/>
                              </a:solidFill>
                              <a:latin typeface="Cambria Math" panose="02040503050406030204" pitchFamily="18" charset="0"/>
                            </a:rPr>
                            <m:t>𝑑𝑡</m:t>
                          </m:r>
                        </m:den>
                      </m:f>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𝑞</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𝐸</m:t>
                          </m:r>
                        </m:e>
                        <m:sub>
                          <m:r>
                            <a:rPr lang="en-US" sz="2400" b="0" i="1" smtClean="0">
                              <a:solidFill>
                                <a:schemeClr val="tx1"/>
                              </a:solidFill>
                              <a:latin typeface="Cambria Math" panose="02040503050406030204" pitchFamily="18" charset="0"/>
                            </a:rPr>
                            <m:t>𝑧</m:t>
                          </m:r>
                        </m:sub>
                      </m:sSub>
                    </m:oMath>
                  </m:oMathPara>
                </a14:m>
                <a:endParaRPr lang="en-US" dirty="0"/>
              </a:p>
            </p:txBody>
          </p:sp>
        </mc:Choice>
        <mc:Fallback>
          <p:sp>
            <p:nvSpPr>
              <p:cNvPr id="29" name="TextBox 28">
                <a:extLst>
                  <a:ext uri="{FF2B5EF4-FFF2-40B4-BE49-F238E27FC236}">
                    <a16:creationId xmlns:a16="http://schemas.microsoft.com/office/drawing/2014/main" id="{DA402FBF-0A20-386F-6961-248BAA1DD277}"/>
                  </a:ext>
                </a:extLst>
              </p:cNvPr>
              <p:cNvSpPr txBox="1">
                <a:spLocks noRot="1" noChangeAspect="1" noMove="1" noResize="1" noEditPoints="1" noAdjustHandles="1" noChangeArrowheads="1" noChangeShapeType="1" noTextEdit="1"/>
              </p:cNvSpPr>
              <p:nvPr/>
            </p:nvSpPr>
            <p:spPr>
              <a:xfrm>
                <a:off x="1403648" y="4581619"/>
                <a:ext cx="3430251" cy="793551"/>
              </a:xfrm>
              <a:prstGeom prst="rect">
                <a:avLst/>
              </a:prstGeom>
              <a:blipFill>
                <a:blip r:embed="rId15"/>
                <a:stretch>
                  <a:fillRect b="-6250"/>
                </a:stretch>
              </a:blipFill>
            </p:spPr>
            <p:txBody>
              <a:bodyPr/>
              <a:lstStyle/>
              <a:p>
                <a:r>
                  <a:rPr lang="en-US">
                    <a:noFill/>
                  </a:rPr>
                  <a:t> </a:t>
                </a:r>
              </a:p>
            </p:txBody>
          </p:sp>
        </mc:Fallback>
      </mc:AlternateContent>
      <p:pic>
        <p:nvPicPr>
          <p:cNvPr id="27" name="Picture 26">
            <a:extLst>
              <a:ext uri="{FF2B5EF4-FFF2-40B4-BE49-F238E27FC236}">
                <a16:creationId xmlns:a16="http://schemas.microsoft.com/office/drawing/2014/main" id="{71EA3EF1-4F99-BA4A-9D09-9F858C8EDF62}"/>
              </a:ext>
            </a:extLst>
          </p:cNvPr>
          <p:cNvPicPr>
            <a:picLocks noChangeAspect="1"/>
          </p:cNvPicPr>
          <p:nvPr/>
        </p:nvPicPr>
        <p:blipFill rotWithShape="1">
          <a:blip r:embed="rId16"/>
          <a:srcRect l="24801" t="2971" b="13578"/>
          <a:stretch/>
        </p:blipFill>
        <p:spPr>
          <a:xfrm rot="5400000">
            <a:off x="2115159" y="1757376"/>
            <a:ext cx="5157190" cy="4289624"/>
          </a:xfrm>
          <a:prstGeom prst="rect">
            <a:avLst/>
          </a:prstGeom>
        </p:spPr>
      </p:pic>
    </p:spTree>
    <p:extLst>
      <p:ext uri="{BB962C8B-B14F-4D97-AF65-F5344CB8AC3E}">
        <p14:creationId xmlns:p14="http://schemas.microsoft.com/office/powerpoint/2010/main" val="13299418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dissolve">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27"/>
                                        </p:tgtEl>
                                      </p:cBhvr>
                                    </p:animEffect>
                                    <p:set>
                                      <p:cBhvr>
                                        <p:cTn id="16"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benedikt-alvarez_Page_3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887437"/>
            <a:ext cx="8737352" cy="5123521"/>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2"/>
          <p:cNvSpPr>
            <a:spLocks noGrp="1" noChangeArrowheads="1"/>
          </p:cNvSpPr>
          <p:nvPr>
            <p:ph type="title"/>
          </p:nvPr>
        </p:nvSpPr>
        <p:spPr>
          <a:xfrm>
            <a:off x="971600" y="231304"/>
            <a:ext cx="7467600" cy="533400"/>
          </a:xfrm>
          <a:ln>
            <a:solidFill>
              <a:schemeClr val="accent2"/>
            </a:solidFill>
          </a:ln>
        </p:spPr>
        <p:txBody>
          <a:bodyPr/>
          <a:lstStyle/>
          <a:p>
            <a:r>
              <a:rPr lang="en-US" dirty="0"/>
              <a:t>Generating a 25ns LHC Bunch Train in the PS</a:t>
            </a:r>
            <a:endParaRPr lang="fr-FR" dirty="0"/>
          </a:p>
        </p:txBody>
      </p:sp>
    </p:spTree>
    <p:extLst>
      <p:ext uri="{BB962C8B-B14F-4D97-AF65-F5344CB8AC3E}">
        <p14:creationId xmlns:p14="http://schemas.microsoft.com/office/powerpoint/2010/main" val="39837077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7"/>
          <p:cNvSpPr txBox="1">
            <a:spLocks noChangeArrowheads="1"/>
          </p:cNvSpPr>
          <p:nvPr/>
        </p:nvSpPr>
        <p:spPr bwMode="auto">
          <a:xfrm>
            <a:off x="1203082" y="764704"/>
            <a:ext cx="59567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a:t>1. Inject four bunches</a:t>
            </a:r>
          </a:p>
        </p:txBody>
      </p:sp>
      <p:sp>
        <p:nvSpPr>
          <p:cNvPr id="70661" name="Line 8"/>
          <p:cNvSpPr>
            <a:spLocks noChangeShapeType="1"/>
          </p:cNvSpPr>
          <p:nvPr/>
        </p:nvSpPr>
        <p:spPr bwMode="auto">
          <a:xfrm rot="10800000" flipV="1">
            <a:off x="4973515" y="2183928"/>
            <a:ext cx="0" cy="989012"/>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0662" name="Text Box 9"/>
          <p:cNvSpPr txBox="1">
            <a:spLocks noChangeArrowheads="1"/>
          </p:cNvSpPr>
          <p:nvPr/>
        </p:nvSpPr>
        <p:spPr bwMode="auto">
          <a:xfrm>
            <a:off x="1217736" y="2245220"/>
            <a:ext cx="436237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   Wait 1.2 s for second injection</a:t>
            </a:r>
          </a:p>
        </p:txBody>
      </p:sp>
      <p:sp>
        <p:nvSpPr>
          <p:cNvPr id="70663" name="Text Box 10"/>
          <p:cNvSpPr txBox="1">
            <a:spLocks noChangeArrowheads="1"/>
          </p:cNvSpPr>
          <p:nvPr/>
        </p:nvSpPr>
        <p:spPr bwMode="auto">
          <a:xfrm>
            <a:off x="1217736" y="2677268"/>
            <a:ext cx="3424603"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a:t>2. Inject two bunches</a:t>
            </a:r>
            <a:endParaRPr lang="en-US">
              <a:cs typeface="Times New Roman" charset="0"/>
            </a:endParaRPr>
          </a:p>
        </p:txBody>
      </p:sp>
      <p:sp>
        <p:nvSpPr>
          <p:cNvPr id="70664" name="Text Box 11"/>
          <p:cNvSpPr txBox="1">
            <a:spLocks noChangeArrowheads="1"/>
          </p:cNvSpPr>
          <p:nvPr/>
        </p:nvSpPr>
        <p:spPr bwMode="auto">
          <a:xfrm>
            <a:off x="1217734" y="4277468"/>
            <a:ext cx="457840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3. Triple split after second injection</a:t>
            </a:r>
            <a:endParaRPr lang="en-US" dirty="0">
              <a:cs typeface="Times New Roman" charset="0"/>
            </a:endParaRPr>
          </a:p>
        </p:txBody>
      </p:sp>
      <p:sp>
        <p:nvSpPr>
          <p:cNvPr id="70665" name="Text Box 12"/>
          <p:cNvSpPr txBox="1">
            <a:spLocks noChangeArrowheads="1"/>
          </p:cNvSpPr>
          <p:nvPr/>
        </p:nvSpPr>
        <p:spPr bwMode="auto">
          <a:xfrm>
            <a:off x="3938954" y="796454"/>
            <a:ext cx="2110154"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dirty="0">
                <a:solidFill>
                  <a:srgbClr val="0000FF"/>
                </a:solidFill>
              </a:rPr>
              <a:t>~ 180 ns, 1.3 </a:t>
            </a:r>
            <a:r>
              <a:rPr lang="en-US" sz="2000" b="1" dirty="0" err="1">
                <a:solidFill>
                  <a:srgbClr val="0000FF"/>
                </a:solidFill>
              </a:rPr>
              <a:t>eVs</a:t>
            </a:r>
            <a:endParaRPr lang="en-US" sz="2000" b="1" dirty="0">
              <a:solidFill>
                <a:srgbClr val="0000FF"/>
              </a:solidFill>
            </a:endParaRPr>
          </a:p>
        </p:txBody>
      </p:sp>
      <p:sp>
        <p:nvSpPr>
          <p:cNvPr id="70666" name="Text Box 13"/>
          <p:cNvSpPr txBox="1">
            <a:spLocks noChangeArrowheads="1"/>
          </p:cNvSpPr>
          <p:nvPr/>
        </p:nvSpPr>
        <p:spPr bwMode="auto">
          <a:xfrm>
            <a:off x="4018085" y="5682406"/>
            <a:ext cx="195189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dirty="0">
                <a:solidFill>
                  <a:srgbClr val="0000FF"/>
                </a:solidFill>
              </a:rPr>
              <a:t>~ 0.7 </a:t>
            </a:r>
            <a:r>
              <a:rPr lang="en-US" sz="2000" b="1" dirty="0" err="1">
                <a:solidFill>
                  <a:srgbClr val="0000FF"/>
                </a:solidFill>
              </a:rPr>
              <a:t>eVs</a:t>
            </a:r>
            <a:endParaRPr lang="en-US" sz="2000" b="1" dirty="0">
              <a:solidFill>
                <a:srgbClr val="0000FF"/>
              </a:solidFill>
            </a:endParaRPr>
          </a:p>
        </p:txBody>
      </p:sp>
      <p:pic>
        <p:nvPicPr>
          <p:cNvPr id="70667" name="Picture 17" descr="4BunchesH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7736" y="1191741"/>
            <a:ext cx="7504234" cy="101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0668" name="Picture 18" descr="6BunchesH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7736" y="3074142"/>
            <a:ext cx="7504234" cy="101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0669" name="Picture 19" descr="18BunchesH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7736" y="4658467"/>
            <a:ext cx="7504234"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0670" name="Line 20"/>
          <p:cNvSpPr>
            <a:spLocks noChangeShapeType="1"/>
          </p:cNvSpPr>
          <p:nvPr/>
        </p:nvSpPr>
        <p:spPr bwMode="auto">
          <a:xfrm rot="10800000" flipV="1">
            <a:off x="6049108" y="4125067"/>
            <a:ext cx="0" cy="53340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0671" name="Line 21"/>
          <p:cNvSpPr>
            <a:spLocks noChangeShapeType="1"/>
          </p:cNvSpPr>
          <p:nvPr/>
        </p:nvSpPr>
        <p:spPr bwMode="auto">
          <a:xfrm rot="10800000" flipV="1">
            <a:off x="5697416" y="4125067"/>
            <a:ext cx="351692" cy="53340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0672" name="Line 22"/>
          <p:cNvSpPr>
            <a:spLocks noChangeShapeType="1"/>
          </p:cNvSpPr>
          <p:nvPr/>
        </p:nvSpPr>
        <p:spPr bwMode="auto">
          <a:xfrm rot="10800000" flipH="1" flipV="1">
            <a:off x="6049108" y="4125067"/>
            <a:ext cx="351692" cy="53340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0673" name="Text Box 23"/>
          <p:cNvSpPr txBox="1">
            <a:spLocks noChangeArrowheads="1"/>
          </p:cNvSpPr>
          <p:nvPr/>
        </p:nvSpPr>
        <p:spPr bwMode="auto">
          <a:xfrm>
            <a:off x="1217736" y="6090393"/>
            <a:ext cx="6594624"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4. Accelerate from 1.4 </a:t>
            </a:r>
            <a:r>
              <a:rPr lang="en-US" sz="2000" b="1" dirty="0" err="1"/>
              <a:t>GeV</a:t>
            </a:r>
            <a:r>
              <a:rPr lang="en-US" sz="2000" b="1" dirty="0"/>
              <a:t> (</a:t>
            </a:r>
            <a:r>
              <a:rPr lang="en-US" sz="2000" b="1" dirty="0" err="1"/>
              <a:t>E</a:t>
            </a:r>
            <a:r>
              <a:rPr lang="en-US" sz="2000" b="1" baseline="-25000" dirty="0" err="1"/>
              <a:t>kin</a:t>
            </a:r>
            <a:r>
              <a:rPr lang="en-US" sz="2000" b="1" dirty="0"/>
              <a:t>) to 26 </a:t>
            </a:r>
            <a:r>
              <a:rPr lang="en-US" sz="2000" b="1" dirty="0" err="1"/>
              <a:t>GeV</a:t>
            </a:r>
            <a:endParaRPr lang="en-US" dirty="0">
              <a:cs typeface="Times New Roman" charset="0"/>
            </a:endParaRPr>
          </a:p>
        </p:txBody>
      </p:sp>
      <p:sp>
        <p:nvSpPr>
          <p:cNvPr id="70674" name="Line 24"/>
          <p:cNvSpPr>
            <a:spLocks noChangeShapeType="1"/>
          </p:cNvSpPr>
          <p:nvPr/>
        </p:nvSpPr>
        <p:spPr bwMode="auto">
          <a:xfrm rot="10800000" flipV="1">
            <a:off x="8190035" y="4125067"/>
            <a:ext cx="0" cy="53340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0675" name="Line 25"/>
          <p:cNvSpPr>
            <a:spLocks noChangeShapeType="1"/>
          </p:cNvSpPr>
          <p:nvPr/>
        </p:nvSpPr>
        <p:spPr bwMode="auto">
          <a:xfrm rot="10800000" flipV="1">
            <a:off x="7838343" y="4125067"/>
            <a:ext cx="351692" cy="53340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0676" name="Line 26"/>
          <p:cNvSpPr>
            <a:spLocks noChangeShapeType="1"/>
          </p:cNvSpPr>
          <p:nvPr/>
        </p:nvSpPr>
        <p:spPr bwMode="auto">
          <a:xfrm rot="10800000" flipH="1" flipV="1">
            <a:off x="8190035" y="4125067"/>
            <a:ext cx="351692" cy="53340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22" name="Rectangle 2"/>
          <p:cNvSpPr txBox="1">
            <a:spLocks noChangeArrowheads="1"/>
          </p:cNvSpPr>
          <p:nvPr/>
        </p:nvSpPr>
        <p:spPr>
          <a:xfrm>
            <a:off x="990600" y="2286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Production of the LHC 25 ns beam</a:t>
            </a:r>
          </a:p>
        </p:txBody>
      </p:sp>
    </p:spTree>
    <p:extLst>
      <p:ext uri="{BB962C8B-B14F-4D97-AF65-F5344CB8AC3E}">
        <p14:creationId xmlns:p14="http://schemas.microsoft.com/office/powerpoint/2010/main" val="358118759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Text Box 4"/>
          <p:cNvSpPr txBox="1">
            <a:spLocks noChangeArrowheads="1"/>
          </p:cNvSpPr>
          <p:nvPr/>
        </p:nvSpPr>
        <p:spPr bwMode="auto">
          <a:xfrm>
            <a:off x="971600" y="868364"/>
            <a:ext cx="7776864"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a:t>5. During acceleration: longitudinal emittance blow-up: </a:t>
            </a:r>
            <a:r>
              <a:rPr lang="en-US" sz="2000" b="1">
                <a:solidFill>
                  <a:srgbClr val="0000FF"/>
                </a:solidFill>
              </a:rPr>
              <a:t>0.7 – 1.3 eVs</a:t>
            </a:r>
            <a:endParaRPr lang="en-US" sz="2000" b="1"/>
          </a:p>
        </p:txBody>
      </p:sp>
      <p:pic>
        <p:nvPicPr>
          <p:cNvPr id="72709" name="Picture 18" descr="18BunchesH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6255" y="1484784"/>
            <a:ext cx="7504234"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2710" name="Picture 19" descr="36BunchesH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255" y="3098305"/>
            <a:ext cx="7504234" cy="101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2711" name="Picture 20" descr="72BunchesH8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6255" y="4711452"/>
            <a:ext cx="7504234"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2714" name="Text Box 23"/>
          <p:cNvSpPr txBox="1">
            <a:spLocks noChangeArrowheads="1"/>
          </p:cNvSpPr>
          <p:nvPr/>
        </p:nvSpPr>
        <p:spPr bwMode="auto">
          <a:xfrm>
            <a:off x="971600" y="2641105"/>
            <a:ext cx="7518888"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6. Double split (</a:t>
            </a:r>
            <a:r>
              <a:rPr lang="en-US" sz="2000" b="1" i="1" dirty="0"/>
              <a:t>h</a:t>
            </a:r>
            <a:r>
              <a:rPr lang="en-US" sz="2000" b="1" dirty="0"/>
              <a:t>21 → </a:t>
            </a:r>
            <a:r>
              <a:rPr lang="en-US" sz="2000" b="1" i="1" dirty="0"/>
              <a:t>h</a:t>
            </a:r>
            <a:r>
              <a:rPr lang="en-US" sz="2000" b="1" dirty="0"/>
              <a:t>42</a:t>
            </a:r>
            <a:r>
              <a:rPr lang="en-US" b="1" dirty="0"/>
              <a:t>)</a:t>
            </a:r>
          </a:p>
        </p:txBody>
      </p:sp>
      <p:sp>
        <p:nvSpPr>
          <p:cNvPr id="72715" name="Text Box 24"/>
          <p:cNvSpPr txBox="1">
            <a:spLocks noChangeArrowheads="1"/>
          </p:cNvSpPr>
          <p:nvPr/>
        </p:nvSpPr>
        <p:spPr bwMode="auto">
          <a:xfrm>
            <a:off x="971600" y="4254253"/>
            <a:ext cx="7518888"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7. Double split (</a:t>
            </a:r>
            <a:r>
              <a:rPr lang="en-US" sz="2000" b="1" i="1" dirty="0"/>
              <a:t>h</a:t>
            </a:r>
            <a:r>
              <a:rPr lang="en-US" sz="2000" b="1" dirty="0"/>
              <a:t>42 → </a:t>
            </a:r>
            <a:r>
              <a:rPr lang="en-US" sz="2000" b="1" i="1" dirty="0"/>
              <a:t>h</a:t>
            </a:r>
            <a:r>
              <a:rPr lang="en-US" sz="2000" b="1" dirty="0"/>
              <a:t>84</a:t>
            </a:r>
            <a:r>
              <a:rPr lang="en-US" b="1" dirty="0"/>
              <a:t>)</a:t>
            </a:r>
          </a:p>
        </p:txBody>
      </p:sp>
      <p:sp>
        <p:nvSpPr>
          <p:cNvPr id="72716" name="Line 25"/>
          <p:cNvSpPr>
            <a:spLocks noChangeShapeType="1"/>
          </p:cNvSpPr>
          <p:nvPr/>
        </p:nvSpPr>
        <p:spPr bwMode="auto">
          <a:xfrm rot="10800000" flipH="1" flipV="1">
            <a:off x="7246378" y="2564905"/>
            <a:ext cx="79131" cy="531813"/>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17" name="Line 26"/>
          <p:cNvSpPr>
            <a:spLocks noChangeShapeType="1"/>
          </p:cNvSpPr>
          <p:nvPr/>
        </p:nvSpPr>
        <p:spPr bwMode="auto">
          <a:xfrm rot="10800000" flipV="1">
            <a:off x="7143801" y="2564904"/>
            <a:ext cx="102577" cy="528638"/>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18" name="Line 27"/>
          <p:cNvSpPr>
            <a:spLocks noChangeShapeType="1"/>
          </p:cNvSpPr>
          <p:nvPr/>
        </p:nvSpPr>
        <p:spPr bwMode="auto">
          <a:xfrm rot="10800000" flipH="1" flipV="1">
            <a:off x="7964416" y="2566492"/>
            <a:ext cx="79131" cy="531812"/>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19" name="Line 28"/>
          <p:cNvSpPr>
            <a:spLocks noChangeShapeType="1"/>
          </p:cNvSpPr>
          <p:nvPr/>
        </p:nvSpPr>
        <p:spPr bwMode="auto">
          <a:xfrm rot="10800000" flipV="1">
            <a:off x="7861839" y="2566493"/>
            <a:ext cx="102577" cy="528637"/>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0" name="Text Box 29"/>
          <p:cNvSpPr txBox="1">
            <a:spLocks noChangeArrowheads="1"/>
          </p:cNvSpPr>
          <p:nvPr/>
        </p:nvSpPr>
        <p:spPr bwMode="auto">
          <a:xfrm>
            <a:off x="971600" y="5696421"/>
            <a:ext cx="75188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2000" b="1" dirty="0"/>
              <a:t>10. Fine synchronization, bunch rotation </a:t>
            </a:r>
            <a:r>
              <a:rPr lang="en-US" sz="2000" b="1" dirty="0">
                <a:cs typeface="Times New Roman" charset="0"/>
              </a:rPr>
              <a:t>→ Extraction!</a:t>
            </a:r>
          </a:p>
        </p:txBody>
      </p:sp>
      <p:sp>
        <p:nvSpPr>
          <p:cNvPr id="72721" name="Line 30"/>
          <p:cNvSpPr>
            <a:spLocks noChangeShapeType="1"/>
          </p:cNvSpPr>
          <p:nvPr/>
        </p:nvSpPr>
        <p:spPr bwMode="auto">
          <a:xfrm rot="10800000" flipH="1" flipV="1">
            <a:off x="7331370" y="4160590"/>
            <a:ext cx="42496" cy="55245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2" name="Line 31"/>
          <p:cNvSpPr>
            <a:spLocks noChangeShapeType="1"/>
          </p:cNvSpPr>
          <p:nvPr/>
        </p:nvSpPr>
        <p:spPr bwMode="auto">
          <a:xfrm rot="10800000" flipV="1">
            <a:off x="7284477" y="4168528"/>
            <a:ext cx="45426" cy="544513"/>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3" name="Line 32"/>
          <p:cNvSpPr>
            <a:spLocks noChangeShapeType="1"/>
          </p:cNvSpPr>
          <p:nvPr/>
        </p:nvSpPr>
        <p:spPr bwMode="auto">
          <a:xfrm rot="10800000" flipH="1" flipV="1">
            <a:off x="7149662" y="4160590"/>
            <a:ext cx="42496" cy="55245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4" name="Line 33"/>
          <p:cNvSpPr>
            <a:spLocks noChangeShapeType="1"/>
          </p:cNvSpPr>
          <p:nvPr/>
        </p:nvSpPr>
        <p:spPr bwMode="auto">
          <a:xfrm rot="10800000" flipV="1">
            <a:off x="7102770" y="4168528"/>
            <a:ext cx="45426" cy="544513"/>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5" name="Line 34"/>
          <p:cNvSpPr>
            <a:spLocks noChangeShapeType="1"/>
          </p:cNvSpPr>
          <p:nvPr/>
        </p:nvSpPr>
        <p:spPr bwMode="auto">
          <a:xfrm rot="10800000" flipH="1" flipV="1">
            <a:off x="7861839" y="4160590"/>
            <a:ext cx="42496" cy="55245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6" name="Line 35"/>
          <p:cNvSpPr>
            <a:spLocks noChangeShapeType="1"/>
          </p:cNvSpPr>
          <p:nvPr/>
        </p:nvSpPr>
        <p:spPr bwMode="auto">
          <a:xfrm rot="10800000" flipV="1">
            <a:off x="7814947" y="4168528"/>
            <a:ext cx="45426" cy="544513"/>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7" name="Line 36"/>
          <p:cNvSpPr>
            <a:spLocks noChangeShapeType="1"/>
          </p:cNvSpPr>
          <p:nvPr/>
        </p:nvSpPr>
        <p:spPr bwMode="auto">
          <a:xfrm rot="10800000" flipH="1" flipV="1">
            <a:off x="8042080" y="4160590"/>
            <a:ext cx="42497" cy="552450"/>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8" name="Line 37"/>
          <p:cNvSpPr>
            <a:spLocks noChangeShapeType="1"/>
          </p:cNvSpPr>
          <p:nvPr/>
        </p:nvSpPr>
        <p:spPr bwMode="auto">
          <a:xfrm rot="10800000" flipV="1">
            <a:off x="7995189" y="4170115"/>
            <a:ext cx="45427" cy="544512"/>
          </a:xfrm>
          <a:prstGeom prst="line">
            <a:avLst/>
          </a:prstGeom>
          <a:noFill/>
          <a:ln w="28575">
            <a:solidFill>
              <a:srgbClr val="0000FF"/>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72729" name="Text Box 38"/>
          <p:cNvSpPr txBox="1">
            <a:spLocks noChangeArrowheads="1"/>
          </p:cNvSpPr>
          <p:nvPr/>
        </p:nvSpPr>
        <p:spPr bwMode="auto">
          <a:xfrm>
            <a:off x="4410858" y="4298703"/>
            <a:ext cx="195189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cs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a:solidFill>
                  <a:srgbClr val="0000FF"/>
                </a:solidFill>
              </a:rPr>
              <a:t>~ 0.35 eVs, 4 ns</a:t>
            </a:r>
          </a:p>
        </p:txBody>
      </p:sp>
      <p:sp>
        <p:nvSpPr>
          <p:cNvPr id="27" name="Rectangle 2"/>
          <p:cNvSpPr txBox="1">
            <a:spLocks noChangeArrowheads="1"/>
          </p:cNvSpPr>
          <p:nvPr/>
        </p:nvSpPr>
        <p:spPr>
          <a:xfrm>
            <a:off x="990600" y="2286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Production of the LHC 25 ns beam</a:t>
            </a:r>
          </a:p>
        </p:txBody>
      </p:sp>
    </p:spTree>
    <p:extLst>
      <p:ext uri="{BB962C8B-B14F-4D97-AF65-F5344CB8AC3E}">
        <p14:creationId xmlns:p14="http://schemas.microsoft.com/office/powerpoint/2010/main" val="98897590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2" descr="LHC25FourSpl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3678" y="3429000"/>
            <a:ext cx="2941027" cy="2846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12" name="Picture 3" descr="LHC25Inj2AllBunch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9685" y="3428999"/>
            <a:ext cx="2845777" cy="282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013" name="Picture 4" descr="LHC25CycleForPresent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338" y="701659"/>
            <a:ext cx="7948246" cy="254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3015" name="AutoShape 6"/>
          <p:cNvSpPr>
            <a:spLocks noChangeArrowheads="1"/>
          </p:cNvSpPr>
          <p:nvPr/>
        </p:nvSpPr>
        <p:spPr bwMode="auto">
          <a:xfrm>
            <a:off x="3932734" y="2276872"/>
            <a:ext cx="281354" cy="685800"/>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a:p>
        </p:txBody>
      </p:sp>
      <p:sp>
        <p:nvSpPr>
          <p:cNvPr id="43016" name="Text Box 8"/>
          <p:cNvSpPr txBox="1">
            <a:spLocks noChangeArrowheads="1"/>
          </p:cNvSpPr>
          <p:nvPr/>
        </p:nvSpPr>
        <p:spPr bwMode="auto">
          <a:xfrm>
            <a:off x="827584" y="2987660"/>
            <a:ext cx="342399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1800" b="1" dirty="0"/>
              <a:t>Triple splitting after 2</a:t>
            </a:r>
            <a:r>
              <a:rPr lang="en-US" sz="1800" b="1" baseline="30000" dirty="0"/>
              <a:t>nd</a:t>
            </a:r>
            <a:r>
              <a:rPr lang="en-US" sz="1800" b="1" dirty="0"/>
              <a:t> injection</a:t>
            </a:r>
          </a:p>
        </p:txBody>
      </p:sp>
      <p:sp>
        <p:nvSpPr>
          <p:cNvPr id="43017" name="Text Box 9"/>
          <p:cNvSpPr txBox="1">
            <a:spLocks noChangeArrowheads="1"/>
          </p:cNvSpPr>
          <p:nvPr/>
        </p:nvSpPr>
        <p:spPr bwMode="auto">
          <a:xfrm>
            <a:off x="5663353" y="2987660"/>
            <a:ext cx="3165231"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1800" b="1"/>
              <a:t>Split in four at flat-top energy</a:t>
            </a:r>
          </a:p>
        </p:txBody>
      </p:sp>
      <p:sp>
        <p:nvSpPr>
          <p:cNvPr id="43018" name="Text Box 10"/>
          <p:cNvSpPr txBox="1">
            <a:spLocks noChangeArrowheads="1"/>
          </p:cNvSpPr>
          <p:nvPr/>
        </p:nvSpPr>
        <p:spPr bwMode="auto">
          <a:xfrm>
            <a:off x="1619672" y="1235060"/>
            <a:ext cx="249623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dirty="0"/>
              <a:t>Inject 4+2 bunches</a:t>
            </a:r>
          </a:p>
        </p:txBody>
      </p:sp>
      <p:sp>
        <p:nvSpPr>
          <p:cNvPr id="43019" name="Text Box 11"/>
          <p:cNvSpPr txBox="1">
            <a:spLocks noChangeArrowheads="1"/>
          </p:cNvSpPr>
          <p:nvPr/>
        </p:nvSpPr>
        <p:spPr bwMode="auto">
          <a:xfrm rot="-5400000">
            <a:off x="7188445" y="5035034"/>
            <a:ext cx="12954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1800" b="1">
                <a:solidFill>
                  <a:schemeClr val="bg1"/>
                </a:solidFill>
              </a:rPr>
              <a:t>26 GeV/c</a:t>
            </a:r>
          </a:p>
        </p:txBody>
      </p:sp>
      <p:sp>
        <p:nvSpPr>
          <p:cNvPr id="43020" name="Text Box 12"/>
          <p:cNvSpPr txBox="1">
            <a:spLocks noChangeArrowheads="1"/>
          </p:cNvSpPr>
          <p:nvPr/>
        </p:nvSpPr>
        <p:spPr bwMode="auto">
          <a:xfrm rot="-5400000">
            <a:off x="3601183" y="5035034"/>
            <a:ext cx="12954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sz="1800" b="1">
                <a:solidFill>
                  <a:schemeClr val="bg1"/>
                </a:solidFill>
              </a:rPr>
              <a:t>1.4 GeV</a:t>
            </a:r>
          </a:p>
        </p:txBody>
      </p:sp>
      <p:sp>
        <p:nvSpPr>
          <p:cNvPr id="43021" name="Line 13"/>
          <p:cNvSpPr>
            <a:spLocks noChangeShapeType="1"/>
          </p:cNvSpPr>
          <p:nvPr/>
        </p:nvSpPr>
        <p:spPr bwMode="auto">
          <a:xfrm flipV="1">
            <a:off x="4423637" y="1463659"/>
            <a:ext cx="0" cy="387350"/>
          </a:xfrm>
          <a:prstGeom prst="line">
            <a:avLst/>
          </a:prstGeom>
          <a:noFill/>
          <a:ln w="31750">
            <a:solidFill>
              <a:schemeClr val="tx1"/>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43022" name="Text Box 14"/>
          <p:cNvSpPr txBox="1">
            <a:spLocks noChangeArrowheads="1"/>
          </p:cNvSpPr>
          <p:nvPr/>
        </p:nvSpPr>
        <p:spPr bwMode="auto">
          <a:xfrm>
            <a:off x="4212622" y="1692259"/>
            <a:ext cx="492369" cy="442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b="1">
                <a:latin typeface="Symbol" charset="0"/>
              </a:rPr>
              <a:t>g</a:t>
            </a:r>
            <a:r>
              <a:rPr lang="en-US" b="1" baseline="-25000"/>
              <a:t>tr</a:t>
            </a:r>
          </a:p>
        </p:txBody>
      </p:sp>
      <p:sp>
        <p:nvSpPr>
          <p:cNvPr id="43023" name="Rectangle 15"/>
          <p:cNvSpPr>
            <a:spLocks noChangeArrowheads="1"/>
          </p:cNvSpPr>
          <p:nvPr/>
        </p:nvSpPr>
        <p:spPr bwMode="auto">
          <a:xfrm>
            <a:off x="773723" y="76200"/>
            <a:ext cx="8370277"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spcBef>
                <a:spcPct val="0"/>
              </a:spcBef>
            </a:pPr>
            <a:endParaRPr lang="en-GB" sz="3200" dirty="0">
              <a:solidFill>
                <a:schemeClr val="tx2"/>
              </a:solidFill>
              <a:latin typeface="Comic Sans MS" charset="0"/>
            </a:endParaRPr>
          </a:p>
        </p:txBody>
      </p:sp>
      <p:sp>
        <p:nvSpPr>
          <p:cNvPr id="43024" name="Rectangle 16"/>
          <p:cNvSpPr>
            <a:spLocks noChangeArrowheads="1"/>
          </p:cNvSpPr>
          <p:nvPr/>
        </p:nvSpPr>
        <p:spPr bwMode="auto">
          <a:xfrm>
            <a:off x="539552" y="6324600"/>
            <a:ext cx="8393433" cy="457200"/>
          </a:xfrm>
          <a:prstGeom prst="rect">
            <a:avLst/>
          </a:prstGeom>
          <a:solidFill>
            <a:srgbClr val="99CC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marL="339725" indent="-339725" algn="l">
              <a:spcBef>
                <a:spcPct val="20000"/>
              </a:spcBef>
              <a:buFont typeface="Times New Roman" charset="0"/>
              <a:buNone/>
            </a:pPr>
            <a:r>
              <a:rPr lang="en-GB" sz="1800" b="1" dirty="0">
                <a:cs typeface="Times New Roman" charset="0"/>
                <a:sym typeface="Wingdings" charset="0"/>
              </a:rPr>
              <a:t>→</a:t>
            </a:r>
            <a:r>
              <a:rPr lang="en-GB" sz="1800" b="1" dirty="0">
                <a:sym typeface="Wingdings" charset="0"/>
              </a:rPr>
              <a:t> Each bunch from the Booster divided by </a:t>
            </a:r>
            <a:r>
              <a:rPr lang="en-GB" sz="1800" b="1" dirty="0">
                <a:solidFill>
                  <a:srgbClr val="FF0000"/>
                </a:solidFill>
                <a:sym typeface="Wingdings" charset="0"/>
              </a:rPr>
              <a:t>12 </a:t>
            </a:r>
            <a:r>
              <a:rPr lang="en-GB" sz="1800" b="1" dirty="0">
                <a:solidFill>
                  <a:srgbClr val="FF0000"/>
                </a:solidFill>
                <a:cs typeface="Times New Roman" charset="0"/>
                <a:sym typeface="Wingdings" charset="0"/>
              </a:rPr>
              <a:t>→ </a:t>
            </a:r>
            <a:r>
              <a:rPr lang="en-GB" sz="1800" b="1" dirty="0">
                <a:solidFill>
                  <a:srgbClr val="0000FF"/>
                </a:solidFill>
                <a:cs typeface="Times New Roman" charset="0"/>
                <a:sym typeface="Wingdings" charset="0"/>
              </a:rPr>
              <a:t>6</a:t>
            </a:r>
            <a:r>
              <a:rPr lang="en-GB" sz="1800" b="1" dirty="0">
                <a:solidFill>
                  <a:srgbClr val="FF0000"/>
                </a:solidFill>
                <a:cs typeface="Times New Roman" charset="0"/>
                <a:sym typeface="Wingdings" charset="0"/>
              </a:rPr>
              <a:t> × 3 × 2 × 2 = 72</a:t>
            </a:r>
          </a:p>
        </p:txBody>
      </p:sp>
      <p:sp>
        <p:nvSpPr>
          <p:cNvPr id="43025" name="Text Box 17"/>
          <p:cNvSpPr txBox="1">
            <a:spLocks noChangeArrowheads="1"/>
          </p:cNvSpPr>
          <p:nvPr/>
        </p:nvSpPr>
        <p:spPr bwMode="auto">
          <a:xfrm>
            <a:off x="2357445" y="1539860"/>
            <a:ext cx="98473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i="1">
                <a:solidFill>
                  <a:srgbClr val="FF0000"/>
                </a:solidFill>
              </a:rPr>
              <a:t>h</a:t>
            </a:r>
            <a:r>
              <a:rPr lang="en-US" sz="2000" b="1">
                <a:solidFill>
                  <a:srgbClr val="FF0000"/>
                </a:solidFill>
              </a:rPr>
              <a:t> = 7</a:t>
            </a:r>
          </a:p>
        </p:txBody>
      </p:sp>
      <p:sp>
        <p:nvSpPr>
          <p:cNvPr id="43026" name="Text Box 18"/>
          <p:cNvSpPr txBox="1">
            <a:spLocks noChangeArrowheads="1"/>
          </p:cNvSpPr>
          <p:nvPr/>
        </p:nvSpPr>
        <p:spPr bwMode="auto">
          <a:xfrm>
            <a:off x="4397261" y="1082660"/>
            <a:ext cx="98473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i="1">
                <a:solidFill>
                  <a:srgbClr val="FF0000"/>
                </a:solidFill>
              </a:rPr>
              <a:t>h</a:t>
            </a:r>
            <a:r>
              <a:rPr lang="en-US" sz="2000" b="1">
                <a:solidFill>
                  <a:srgbClr val="FF0000"/>
                </a:solidFill>
              </a:rPr>
              <a:t> = 21</a:t>
            </a:r>
          </a:p>
        </p:txBody>
      </p:sp>
      <p:sp>
        <p:nvSpPr>
          <p:cNvPr id="43027" name="Text Box 19"/>
          <p:cNvSpPr txBox="1">
            <a:spLocks noChangeArrowheads="1"/>
          </p:cNvSpPr>
          <p:nvPr/>
        </p:nvSpPr>
        <p:spPr bwMode="auto">
          <a:xfrm rot="-5400000">
            <a:off x="5664819" y="1873204"/>
            <a:ext cx="10668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i="1">
                <a:solidFill>
                  <a:srgbClr val="FF0000"/>
                </a:solidFill>
              </a:rPr>
              <a:t>h</a:t>
            </a:r>
            <a:r>
              <a:rPr lang="en-US" sz="2000" b="1">
                <a:solidFill>
                  <a:srgbClr val="FF0000"/>
                </a:solidFill>
              </a:rPr>
              <a:t> = 84</a:t>
            </a:r>
          </a:p>
        </p:txBody>
      </p:sp>
      <p:sp>
        <p:nvSpPr>
          <p:cNvPr id="43028" name="Text Box 20"/>
          <p:cNvSpPr txBox="1">
            <a:spLocks noChangeArrowheads="1"/>
          </p:cNvSpPr>
          <p:nvPr/>
        </p:nvSpPr>
        <p:spPr bwMode="auto">
          <a:xfrm>
            <a:off x="6155722" y="908035"/>
            <a:ext cx="2180492"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2000" b="1"/>
              <a:t>Eject 72 bunches</a:t>
            </a:r>
          </a:p>
        </p:txBody>
      </p:sp>
      <p:sp>
        <p:nvSpPr>
          <p:cNvPr id="43029" name="Line 21"/>
          <p:cNvSpPr>
            <a:spLocks noChangeShapeType="1"/>
          </p:cNvSpPr>
          <p:nvPr/>
        </p:nvSpPr>
        <p:spPr bwMode="auto">
          <a:xfrm flipH="1">
            <a:off x="6035561" y="1235059"/>
            <a:ext cx="331177" cy="190500"/>
          </a:xfrm>
          <a:prstGeom prst="line">
            <a:avLst/>
          </a:prstGeom>
          <a:noFill/>
          <a:ln w="31750">
            <a:solidFill>
              <a:schemeClr val="tx1"/>
            </a:solidFill>
            <a:round/>
            <a:headEnd/>
            <a:tailEnd type="triangle" w="med" len="lg"/>
          </a:ln>
          <a:extLst>
            <a:ext uri="{909E8E84-426E-40dd-AFC4-6F175D3DCCD1}">
              <a14:hiddenFill xmlns:a14="http://schemas.microsoft.com/office/drawing/2010/main" xmlns="">
                <a:noFill/>
              </a14:hiddenFill>
            </a:ext>
          </a:extLst>
        </p:spPr>
        <p:txBody>
          <a:bodyPr/>
          <a:lstStyle/>
          <a:p>
            <a:endParaRPr lang="en-US"/>
          </a:p>
        </p:txBody>
      </p:sp>
      <p:sp>
        <p:nvSpPr>
          <p:cNvPr id="43034" name="AutoShape 26"/>
          <p:cNvSpPr>
            <a:spLocks noChangeArrowheads="1"/>
          </p:cNvSpPr>
          <p:nvPr/>
        </p:nvSpPr>
        <p:spPr bwMode="auto">
          <a:xfrm rot="5400000">
            <a:off x="1172308" y="5357446"/>
            <a:ext cx="609600" cy="562708"/>
          </a:xfrm>
          <a:custGeom>
            <a:avLst/>
            <a:gdLst>
              <a:gd name="T0" fmla="*/ 435441 w 21600"/>
              <a:gd name="T1" fmla="*/ 0 h 21600"/>
              <a:gd name="T2" fmla="*/ 261253 w 21600"/>
              <a:gd name="T3" fmla="*/ 203200 h 21600"/>
              <a:gd name="T4" fmla="*/ 0 w 21600"/>
              <a:gd name="T5" fmla="*/ 508028 h 21600"/>
              <a:gd name="T6" fmla="*/ 261253 w 21600"/>
              <a:gd name="T7" fmla="*/ 609600 h 21600"/>
              <a:gd name="T8" fmla="*/ 522506 w 21600"/>
              <a:gd name="T9" fmla="*/ 423333 h 21600"/>
              <a:gd name="T10" fmla="*/ 609600 w 21600"/>
              <a:gd name="T11" fmla="*/ 20320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43035" name="Text Box 27"/>
          <p:cNvSpPr txBox="1">
            <a:spLocks noChangeArrowheads="1"/>
          </p:cNvSpPr>
          <p:nvPr/>
        </p:nvSpPr>
        <p:spPr bwMode="auto">
          <a:xfrm rot="-5400000">
            <a:off x="345099" y="4194876"/>
            <a:ext cx="1828800" cy="4462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pPr algn="l"/>
            <a:r>
              <a:rPr lang="en-US" b="1"/>
              <a:t>2</a:t>
            </a:r>
            <a:r>
              <a:rPr lang="en-US" b="1" baseline="30000"/>
              <a:t>nd</a:t>
            </a:r>
            <a:r>
              <a:rPr lang="en-US" b="1"/>
              <a:t> injection</a:t>
            </a:r>
          </a:p>
        </p:txBody>
      </p:sp>
      <p:sp>
        <p:nvSpPr>
          <p:cNvPr id="43036" name="Text Box 28"/>
          <p:cNvSpPr txBox="1">
            <a:spLocks noChangeArrowheads="1"/>
          </p:cNvSpPr>
          <p:nvPr/>
        </p:nvSpPr>
        <p:spPr bwMode="auto">
          <a:xfrm rot="-5400000">
            <a:off x="7846585" y="902414"/>
            <a:ext cx="21336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300">
                <a:solidFill>
                  <a:schemeClr val="tx1"/>
                </a:solidFill>
                <a:latin typeface="Times New Roman" charset="0"/>
                <a:ea typeface="ＭＳ Ｐゴシック" charset="0"/>
              </a:defRPr>
            </a:lvl1pPr>
            <a:lvl2pPr marL="742950" indent="-285750">
              <a:defRPr sz="2300">
                <a:solidFill>
                  <a:schemeClr val="tx1"/>
                </a:solidFill>
                <a:latin typeface="Times New Roman" charset="0"/>
                <a:ea typeface="ＭＳ Ｐゴシック" charset="0"/>
              </a:defRPr>
            </a:lvl2pPr>
            <a:lvl3pPr marL="1143000" indent="-228600">
              <a:defRPr sz="2300">
                <a:solidFill>
                  <a:schemeClr val="tx1"/>
                </a:solidFill>
                <a:latin typeface="Times New Roman" charset="0"/>
                <a:ea typeface="ＭＳ Ｐゴシック" charset="0"/>
              </a:defRPr>
            </a:lvl3pPr>
            <a:lvl4pPr marL="1600200" indent="-228600">
              <a:defRPr sz="2300">
                <a:solidFill>
                  <a:schemeClr val="tx1"/>
                </a:solidFill>
                <a:latin typeface="Times New Roman" charset="0"/>
                <a:ea typeface="ＭＳ Ｐゴシック" charset="0"/>
              </a:defRPr>
            </a:lvl4pPr>
            <a:lvl5pPr marL="2057400" indent="-228600">
              <a:defRPr sz="2300">
                <a:solidFill>
                  <a:schemeClr val="tx1"/>
                </a:solidFill>
                <a:latin typeface="Times New Roman" charset="0"/>
                <a:ea typeface="ＭＳ Ｐゴシック" charset="0"/>
              </a:defRPr>
            </a:lvl5pPr>
            <a:lvl6pPr marL="2514600" indent="-228600" algn="ctr" eaLnBrk="0" fontAlgn="base" hangingPunct="0">
              <a:spcBef>
                <a:spcPct val="50000"/>
              </a:spcBef>
              <a:spcAft>
                <a:spcPct val="0"/>
              </a:spcAft>
              <a:defRPr sz="2300">
                <a:solidFill>
                  <a:schemeClr val="tx1"/>
                </a:solidFill>
                <a:latin typeface="Times New Roman" charset="0"/>
                <a:ea typeface="ＭＳ Ｐゴシック" charset="0"/>
              </a:defRPr>
            </a:lvl6pPr>
            <a:lvl7pPr marL="2971800" indent="-228600" algn="ctr" eaLnBrk="0" fontAlgn="base" hangingPunct="0">
              <a:spcBef>
                <a:spcPct val="50000"/>
              </a:spcBef>
              <a:spcAft>
                <a:spcPct val="0"/>
              </a:spcAft>
              <a:defRPr sz="2300">
                <a:solidFill>
                  <a:schemeClr val="tx1"/>
                </a:solidFill>
                <a:latin typeface="Times New Roman" charset="0"/>
                <a:ea typeface="ＭＳ Ｐゴシック" charset="0"/>
              </a:defRPr>
            </a:lvl7pPr>
            <a:lvl8pPr marL="3429000" indent="-228600" algn="ctr" eaLnBrk="0" fontAlgn="base" hangingPunct="0">
              <a:spcBef>
                <a:spcPct val="50000"/>
              </a:spcBef>
              <a:spcAft>
                <a:spcPct val="0"/>
              </a:spcAft>
              <a:defRPr sz="2300">
                <a:solidFill>
                  <a:schemeClr val="tx1"/>
                </a:solidFill>
                <a:latin typeface="Times New Roman" charset="0"/>
                <a:ea typeface="ＭＳ Ｐゴシック" charset="0"/>
              </a:defRPr>
            </a:lvl8pPr>
            <a:lvl9pPr marL="3886200" indent="-228600" algn="ctr" eaLnBrk="0" fontAlgn="base" hangingPunct="0">
              <a:spcBef>
                <a:spcPct val="50000"/>
              </a:spcBef>
              <a:spcAft>
                <a:spcPct val="0"/>
              </a:spcAft>
              <a:defRPr sz="2300">
                <a:solidFill>
                  <a:schemeClr val="tx1"/>
                </a:solidFill>
                <a:latin typeface="Times New Roman" charset="0"/>
                <a:ea typeface="ＭＳ Ｐゴシック" charset="0"/>
              </a:defRPr>
            </a:lvl9pPr>
          </a:lstStyle>
          <a:p>
            <a:r>
              <a:rPr lang="en-US" sz="1000" b="1" dirty="0">
                <a:solidFill>
                  <a:srgbClr val="FF0000"/>
                </a:solidFill>
              </a:rPr>
              <a:t>(sketched)</a:t>
            </a:r>
          </a:p>
        </p:txBody>
      </p:sp>
      <p:sp>
        <p:nvSpPr>
          <p:cNvPr id="43037" name="Line 29"/>
          <p:cNvSpPr>
            <a:spLocks noChangeShapeType="1"/>
          </p:cNvSpPr>
          <p:nvPr/>
        </p:nvSpPr>
        <p:spPr bwMode="auto">
          <a:xfrm>
            <a:off x="5647234" y="1439847"/>
            <a:ext cx="375138" cy="0"/>
          </a:xfrm>
          <a:prstGeom prst="line">
            <a:avLst/>
          </a:prstGeom>
          <a:noFill/>
          <a:ln w="2222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3038" name="Line 30"/>
          <p:cNvSpPr>
            <a:spLocks noChangeShapeType="1"/>
          </p:cNvSpPr>
          <p:nvPr/>
        </p:nvSpPr>
        <p:spPr bwMode="auto">
          <a:xfrm flipV="1">
            <a:off x="6015045" y="1431909"/>
            <a:ext cx="0" cy="1403350"/>
          </a:xfrm>
          <a:prstGeom prst="line">
            <a:avLst/>
          </a:prstGeom>
          <a:noFill/>
          <a:ln w="22225">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3039" name="Rectangle 31"/>
          <p:cNvSpPr>
            <a:spLocks noChangeArrowheads="1"/>
          </p:cNvSpPr>
          <p:nvPr/>
        </p:nvSpPr>
        <p:spPr bwMode="auto">
          <a:xfrm>
            <a:off x="5593014" y="1450960"/>
            <a:ext cx="410308" cy="140176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43040" name="AutoShape 7"/>
          <p:cNvSpPr>
            <a:spLocks noChangeArrowheads="1"/>
          </p:cNvSpPr>
          <p:nvPr/>
        </p:nvSpPr>
        <p:spPr bwMode="auto">
          <a:xfrm>
            <a:off x="5381999" y="2606659"/>
            <a:ext cx="281354" cy="685800"/>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a:p>
        </p:txBody>
      </p:sp>
      <p:sp>
        <p:nvSpPr>
          <p:cNvPr id="33" name="Rectangle 2"/>
          <p:cNvSpPr txBox="1">
            <a:spLocks noChangeArrowheads="1"/>
          </p:cNvSpPr>
          <p:nvPr/>
        </p:nvSpPr>
        <p:spPr>
          <a:xfrm>
            <a:off x="990600" y="2286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LHC25 (ns) cycle in the PS</a:t>
            </a:r>
          </a:p>
        </p:txBody>
      </p:sp>
    </p:spTree>
    <p:extLst>
      <p:ext uri="{BB962C8B-B14F-4D97-AF65-F5344CB8AC3E}">
        <p14:creationId xmlns:p14="http://schemas.microsoft.com/office/powerpoint/2010/main" val="4034310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Triple splitting in the PS</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pic>
        <p:nvPicPr>
          <p:cNvPr id="3" name="LHCTripleSplitting_compressed.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268760"/>
            <a:ext cx="9144000" cy="3424237"/>
          </a:xfrm>
          <a:prstGeom prst="rect">
            <a:avLst/>
          </a:prstGeom>
        </p:spPr>
      </p:pic>
      <p:sp>
        <p:nvSpPr>
          <p:cNvPr id="2" name="TextBox 1"/>
          <p:cNvSpPr txBox="1"/>
          <p:nvPr/>
        </p:nvSpPr>
        <p:spPr>
          <a:xfrm>
            <a:off x="6255573" y="1516722"/>
            <a:ext cx="620683" cy="400110"/>
          </a:xfrm>
          <a:prstGeom prst="rect">
            <a:avLst/>
          </a:prstGeom>
          <a:noFill/>
        </p:spPr>
        <p:txBody>
          <a:bodyPr wrap="none" rtlCol="0">
            <a:spAutoFit/>
          </a:bodyPr>
          <a:lstStyle/>
          <a:p>
            <a:r>
              <a:rPr lang="en-US" sz="2000" dirty="0">
                <a:solidFill>
                  <a:srgbClr val="FF0000"/>
                </a:solidFill>
              </a:rPr>
              <a:t>h=7</a:t>
            </a:r>
          </a:p>
        </p:txBody>
      </p:sp>
      <p:sp>
        <p:nvSpPr>
          <p:cNvPr id="7" name="TextBox 6"/>
          <p:cNvSpPr txBox="1"/>
          <p:nvPr/>
        </p:nvSpPr>
        <p:spPr>
          <a:xfrm>
            <a:off x="7164288" y="1340768"/>
            <a:ext cx="735698" cy="400110"/>
          </a:xfrm>
          <a:prstGeom prst="rect">
            <a:avLst/>
          </a:prstGeom>
          <a:noFill/>
        </p:spPr>
        <p:txBody>
          <a:bodyPr wrap="none" rtlCol="0">
            <a:spAutoFit/>
          </a:bodyPr>
          <a:lstStyle/>
          <a:p>
            <a:r>
              <a:rPr lang="en-US" sz="2000" dirty="0">
                <a:solidFill>
                  <a:srgbClr val="293664"/>
                </a:solidFill>
              </a:rPr>
              <a:t>h=14</a:t>
            </a:r>
          </a:p>
        </p:txBody>
      </p:sp>
      <p:sp>
        <p:nvSpPr>
          <p:cNvPr id="8" name="TextBox 7"/>
          <p:cNvSpPr txBox="1"/>
          <p:nvPr/>
        </p:nvSpPr>
        <p:spPr>
          <a:xfrm>
            <a:off x="8316416" y="1340768"/>
            <a:ext cx="735698" cy="400110"/>
          </a:xfrm>
          <a:prstGeom prst="rect">
            <a:avLst/>
          </a:prstGeom>
          <a:noFill/>
        </p:spPr>
        <p:txBody>
          <a:bodyPr wrap="none" rtlCol="0">
            <a:spAutoFit/>
          </a:bodyPr>
          <a:lstStyle/>
          <a:p>
            <a:r>
              <a:rPr lang="en-US" sz="2000" dirty="0">
                <a:solidFill>
                  <a:srgbClr val="ED00FF"/>
                </a:solidFill>
              </a:rPr>
              <a:t>h=21</a:t>
            </a:r>
          </a:p>
        </p:txBody>
      </p:sp>
    </p:spTree>
    <p:extLst>
      <p:ext uri="{BB962C8B-B14F-4D97-AF65-F5344CB8AC3E}">
        <p14:creationId xmlns:p14="http://schemas.microsoft.com/office/powerpoint/2010/main" val="413824307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3" name="Rectangle 2"/>
          <p:cNvSpPr>
            <a:spLocks noGrp="1" noChangeArrowheads="1"/>
          </p:cNvSpPr>
          <p:nvPr>
            <p:ph type="title"/>
          </p:nvPr>
        </p:nvSpPr>
        <p:spPr>
          <a:xfrm>
            <a:off x="990600" y="228600"/>
            <a:ext cx="7467600" cy="533400"/>
          </a:xfrm>
          <a:ln>
            <a:solidFill>
              <a:schemeClr val="accent2"/>
            </a:solidFill>
          </a:ln>
        </p:spPr>
        <p:txBody>
          <a:bodyPr/>
          <a:lstStyle/>
          <a:p>
            <a:r>
              <a:rPr lang="en-US" dirty="0"/>
              <a:t>Two times double splitting in the PS</a:t>
            </a:r>
            <a:endParaRPr lang="fr-FR" dirty="0"/>
          </a:p>
        </p:txBody>
      </p:sp>
      <p:sp>
        <p:nvSpPr>
          <p:cNvPr id="86024" name="Line 3"/>
          <p:cNvSpPr>
            <a:spLocks noChangeShapeType="1"/>
          </p:cNvSpPr>
          <p:nvPr/>
        </p:nvSpPr>
        <p:spPr bwMode="auto">
          <a:xfrm>
            <a:off x="1981200" y="13716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86025" name="Text Box 4"/>
          <p:cNvSpPr txBox="1">
            <a:spLocks noChangeArrowheads="1"/>
          </p:cNvSpPr>
          <p:nvPr/>
        </p:nvSpPr>
        <p:spPr bwMode="auto">
          <a:xfrm>
            <a:off x="1600200" y="7620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US" sz="1400"/>
          </a:p>
        </p:txBody>
      </p:sp>
      <p:sp>
        <p:nvSpPr>
          <p:cNvPr id="86026" name="Text Box 5"/>
          <p:cNvSpPr txBox="1">
            <a:spLocks noChangeArrowheads="1"/>
          </p:cNvSpPr>
          <p:nvPr/>
        </p:nvSpPr>
        <p:spPr bwMode="auto">
          <a:xfrm>
            <a:off x="467544" y="908720"/>
            <a:ext cx="8382000" cy="369332"/>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t>Two times double splitting and bunch rotation:</a:t>
            </a:r>
          </a:p>
        </p:txBody>
      </p:sp>
      <p:pic>
        <p:nvPicPr>
          <p:cNvPr id="5" name="LHC25FlatTopManipulations.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512" y="1368152"/>
            <a:ext cx="9144000" cy="3429000"/>
          </a:xfrm>
          <a:prstGeom prst="rect">
            <a:avLst/>
          </a:prstGeom>
        </p:spPr>
      </p:pic>
      <p:sp>
        <p:nvSpPr>
          <p:cNvPr id="2" name="Rectangle 1"/>
          <p:cNvSpPr/>
          <p:nvPr/>
        </p:nvSpPr>
        <p:spPr>
          <a:xfrm>
            <a:off x="251520" y="4985881"/>
            <a:ext cx="8784976" cy="1200329"/>
          </a:xfrm>
          <a:prstGeom prst="rect">
            <a:avLst/>
          </a:prstGeom>
        </p:spPr>
        <p:txBody>
          <a:bodyPr wrap="square">
            <a:spAutoFit/>
          </a:bodyPr>
          <a:lstStyle/>
          <a:p>
            <a:pPr marL="342900" indent="-342900">
              <a:buFont typeface="Arial"/>
              <a:buChar char="•"/>
            </a:pPr>
            <a:r>
              <a:rPr lang="de-DE" sz="1800" dirty="0" err="1"/>
              <a:t>Bunch</a:t>
            </a:r>
            <a:r>
              <a:rPr lang="de-DE" sz="1800" dirty="0"/>
              <a:t> </a:t>
            </a:r>
            <a:r>
              <a:rPr lang="de-DE" sz="1800" dirty="0" err="1"/>
              <a:t>is</a:t>
            </a:r>
            <a:r>
              <a:rPr lang="de-DE" sz="1800" dirty="0"/>
              <a:t> </a:t>
            </a:r>
            <a:r>
              <a:rPr lang="de-DE" sz="1800" dirty="0" err="1"/>
              <a:t>divided</a:t>
            </a:r>
            <a:r>
              <a:rPr lang="de-DE" sz="1800" dirty="0"/>
              <a:t> </a:t>
            </a:r>
            <a:r>
              <a:rPr lang="de-DE" sz="1800" dirty="0" err="1"/>
              <a:t>twice</a:t>
            </a:r>
            <a:r>
              <a:rPr lang="de-DE" sz="1800" dirty="0"/>
              <a:t> </a:t>
            </a:r>
            <a:r>
              <a:rPr lang="de-DE" sz="1800" dirty="0" err="1"/>
              <a:t>using</a:t>
            </a:r>
            <a:r>
              <a:rPr lang="de-DE" sz="1800" dirty="0"/>
              <a:t> RF </a:t>
            </a:r>
            <a:r>
              <a:rPr lang="de-DE" sz="1800" dirty="0" err="1"/>
              <a:t>systems</a:t>
            </a:r>
            <a:r>
              <a:rPr lang="de-DE" sz="1800" dirty="0"/>
              <a:t> </a:t>
            </a:r>
            <a:r>
              <a:rPr lang="de-DE" sz="1800" dirty="0" err="1"/>
              <a:t>at</a:t>
            </a:r>
            <a:r>
              <a:rPr lang="de-DE" sz="1800" dirty="0"/>
              <a:t> </a:t>
            </a:r>
            <a:br>
              <a:rPr lang="de-DE" sz="1800" dirty="0"/>
            </a:br>
            <a:r>
              <a:rPr lang="de-DE" sz="1800" i="1" dirty="0"/>
              <a:t>h</a:t>
            </a:r>
            <a:r>
              <a:rPr lang="de-DE" sz="1800" dirty="0"/>
              <a:t> = 21/42 (10/20 MHz) </a:t>
            </a:r>
            <a:r>
              <a:rPr lang="de-DE" sz="1800" dirty="0" err="1"/>
              <a:t>and</a:t>
            </a:r>
            <a:r>
              <a:rPr lang="de-DE" sz="1800" dirty="0"/>
              <a:t> </a:t>
            </a:r>
            <a:r>
              <a:rPr lang="de-DE" sz="1800" i="1" dirty="0"/>
              <a:t>h</a:t>
            </a:r>
            <a:r>
              <a:rPr lang="de-DE" sz="1800" dirty="0"/>
              <a:t> = 42/84 (20/40 MHz)</a:t>
            </a:r>
          </a:p>
          <a:p>
            <a:pPr marL="342900" indent="-342900">
              <a:buFont typeface="Arial"/>
              <a:buChar char="•"/>
            </a:pPr>
            <a:endParaRPr lang="de-DE" sz="1800" dirty="0"/>
          </a:p>
          <a:p>
            <a:pPr marL="342900" indent="-342900">
              <a:buFont typeface="Arial"/>
              <a:buChar char="•"/>
            </a:pPr>
            <a:r>
              <a:rPr lang="de-DE" sz="1800" dirty="0" err="1"/>
              <a:t>Bunch</a:t>
            </a:r>
            <a:r>
              <a:rPr lang="de-DE" sz="1800" dirty="0"/>
              <a:t> </a:t>
            </a:r>
            <a:r>
              <a:rPr lang="de-DE" sz="1800" dirty="0" err="1"/>
              <a:t>rotation</a:t>
            </a:r>
            <a:r>
              <a:rPr lang="de-DE" sz="1800" dirty="0"/>
              <a:t>: </a:t>
            </a:r>
            <a:r>
              <a:rPr lang="de-DE" sz="1800" dirty="0" err="1"/>
              <a:t>first</a:t>
            </a:r>
            <a:r>
              <a:rPr lang="de-DE" sz="1800" dirty="0"/>
              <a:t> </a:t>
            </a:r>
            <a:r>
              <a:rPr lang="de-DE" sz="1800" dirty="0" err="1"/>
              <a:t>part</a:t>
            </a:r>
            <a:r>
              <a:rPr lang="de-DE" sz="1800" dirty="0"/>
              <a:t> </a:t>
            </a:r>
            <a:r>
              <a:rPr lang="de-DE" sz="1800" i="1" dirty="0"/>
              <a:t>h</a:t>
            </a:r>
            <a:r>
              <a:rPr lang="de-DE" sz="1800" dirty="0"/>
              <a:t>84 </a:t>
            </a:r>
            <a:r>
              <a:rPr lang="de-DE" sz="1800" dirty="0" err="1"/>
              <a:t>only</a:t>
            </a:r>
            <a:r>
              <a:rPr lang="de-DE" sz="1800" dirty="0"/>
              <a:t> + </a:t>
            </a:r>
            <a:r>
              <a:rPr lang="de-DE" sz="1800" i="1" dirty="0"/>
              <a:t>h</a:t>
            </a:r>
            <a:r>
              <a:rPr lang="de-DE" sz="1800" dirty="0"/>
              <a:t>168 (80 MHz) </a:t>
            </a:r>
            <a:r>
              <a:rPr lang="de-DE" sz="1800" dirty="0" err="1"/>
              <a:t>for</a:t>
            </a:r>
            <a:r>
              <a:rPr lang="de-DE" sz="1800" dirty="0"/>
              <a:t> final </a:t>
            </a:r>
            <a:r>
              <a:rPr lang="de-DE" sz="1800" dirty="0" err="1"/>
              <a:t>part</a:t>
            </a:r>
            <a:endParaRPr lang="de-DE" sz="1800" dirty="0"/>
          </a:p>
        </p:txBody>
      </p:sp>
      <p:sp>
        <p:nvSpPr>
          <p:cNvPr id="8" name="TextBox 7"/>
          <p:cNvSpPr txBox="1"/>
          <p:nvPr/>
        </p:nvSpPr>
        <p:spPr>
          <a:xfrm>
            <a:off x="6444208" y="3501008"/>
            <a:ext cx="735698" cy="400110"/>
          </a:xfrm>
          <a:prstGeom prst="rect">
            <a:avLst/>
          </a:prstGeom>
          <a:noFill/>
        </p:spPr>
        <p:txBody>
          <a:bodyPr wrap="none" rtlCol="0">
            <a:spAutoFit/>
          </a:bodyPr>
          <a:lstStyle/>
          <a:p>
            <a:r>
              <a:rPr lang="en-US" sz="2000" dirty="0">
                <a:solidFill>
                  <a:srgbClr val="FF0000"/>
                </a:solidFill>
              </a:rPr>
              <a:t>h=21</a:t>
            </a:r>
          </a:p>
        </p:txBody>
      </p:sp>
      <p:sp>
        <p:nvSpPr>
          <p:cNvPr id="9" name="TextBox 8"/>
          <p:cNvSpPr txBox="1"/>
          <p:nvPr/>
        </p:nvSpPr>
        <p:spPr>
          <a:xfrm>
            <a:off x="7395625" y="3388930"/>
            <a:ext cx="776775" cy="400110"/>
          </a:xfrm>
          <a:prstGeom prst="rect">
            <a:avLst/>
          </a:prstGeom>
          <a:noFill/>
        </p:spPr>
        <p:txBody>
          <a:bodyPr wrap="none" rtlCol="0">
            <a:spAutoFit/>
          </a:bodyPr>
          <a:lstStyle/>
          <a:p>
            <a:r>
              <a:rPr lang="en-US" sz="2000" dirty="0">
                <a:solidFill>
                  <a:srgbClr val="293664"/>
                </a:solidFill>
              </a:rPr>
              <a:t>h=42</a:t>
            </a:r>
          </a:p>
        </p:txBody>
      </p:sp>
      <p:sp>
        <p:nvSpPr>
          <p:cNvPr id="10" name="TextBox 9"/>
          <p:cNvSpPr txBox="1"/>
          <p:nvPr/>
        </p:nvSpPr>
        <p:spPr>
          <a:xfrm>
            <a:off x="8172400" y="2812866"/>
            <a:ext cx="776775" cy="400110"/>
          </a:xfrm>
          <a:prstGeom prst="rect">
            <a:avLst/>
          </a:prstGeom>
          <a:noFill/>
        </p:spPr>
        <p:txBody>
          <a:bodyPr wrap="none" rtlCol="0">
            <a:spAutoFit/>
          </a:bodyPr>
          <a:lstStyle/>
          <a:p>
            <a:r>
              <a:rPr lang="en-US" sz="2000" dirty="0">
                <a:solidFill>
                  <a:srgbClr val="ED00FF"/>
                </a:solidFill>
              </a:rPr>
              <a:t>h=84</a:t>
            </a:r>
          </a:p>
        </p:txBody>
      </p:sp>
    </p:spTree>
    <p:extLst>
      <p:ext uri="{BB962C8B-B14F-4D97-AF65-F5344CB8AC3E}">
        <p14:creationId xmlns:p14="http://schemas.microsoft.com/office/powerpoint/2010/main" val="122915769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B3BF61-1A77-3140-86A2-49024FDE18A8}"/>
              </a:ext>
            </a:extLst>
          </p:cNvPr>
          <p:cNvPicPr>
            <a:picLocks noChangeAspect="1"/>
          </p:cNvPicPr>
          <p:nvPr/>
        </p:nvPicPr>
        <p:blipFill>
          <a:blip r:embed="rId3"/>
          <a:stretch>
            <a:fillRect/>
          </a:stretch>
        </p:blipFill>
        <p:spPr>
          <a:xfrm>
            <a:off x="3419872" y="3296423"/>
            <a:ext cx="5436096" cy="3131869"/>
          </a:xfrm>
          <a:prstGeom prst="rect">
            <a:avLst/>
          </a:prstGeom>
        </p:spPr>
      </p:pic>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Synchrotron tune measurement</a:t>
            </a:r>
          </a:p>
        </p:txBody>
      </p:sp>
      <p:sp>
        <p:nvSpPr>
          <p:cNvPr id="4916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49169" name="Text Box 22"/>
          <p:cNvSpPr txBox="1">
            <a:spLocks noChangeArrowheads="1"/>
          </p:cNvSpPr>
          <p:nvPr/>
        </p:nvSpPr>
        <p:spPr bwMode="auto">
          <a:xfrm>
            <a:off x="179512" y="990600"/>
            <a:ext cx="8790602" cy="34163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Reminder: Non-linear force =&gt; Synchrotron tune depends on amplitude</a:t>
            </a:r>
          </a:p>
          <a:p>
            <a:pPr>
              <a:spcBef>
                <a:spcPct val="50000"/>
              </a:spcBef>
            </a:pPr>
            <a:r>
              <a:rPr lang="en-GB" sz="1800" b="1" dirty="0">
                <a:solidFill>
                  <a:schemeClr val="accent2">
                    <a:lumMod val="75000"/>
                  </a:schemeClr>
                </a:solidFill>
              </a:rPr>
              <a:t>Principle A: </a:t>
            </a:r>
            <a:r>
              <a:rPr lang="en-GB" sz="1800" dirty="0"/>
              <a:t>The synchrotron oscillation modulates the arrival time of a bunch.</a:t>
            </a:r>
          </a:p>
          <a:p>
            <a:pPr>
              <a:spcBef>
                <a:spcPct val="50000"/>
              </a:spcBef>
            </a:pPr>
            <a:r>
              <a:rPr lang="en-GB" sz="1800" dirty="0"/>
              <a:t>Use pick-up intensity signal and perform an FFT</a:t>
            </a:r>
          </a:p>
          <a:p>
            <a:pPr marL="285750" indent="-285750">
              <a:spcBef>
                <a:spcPct val="50000"/>
              </a:spcBef>
              <a:buFont typeface="Symbol" pitchFamily="2" charset="2"/>
              <a:buChar char="Þ"/>
            </a:pPr>
            <a:r>
              <a:rPr lang="en-GB" sz="1800" dirty="0"/>
              <a:t>The synchrotron tune will appear as </a:t>
            </a:r>
            <a:br>
              <a:rPr lang="en-GB" sz="1800" dirty="0"/>
            </a:br>
            <a:r>
              <a:rPr lang="en-GB" sz="1800" dirty="0"/>
              <a:t>sideband of revolution harmonics</a:t>
            </a:r>
          </a:p>
          <a:p>
            <a:pPr marL="285750" indent="-285750">
              <a:spcBef>
                <a:spcPct val="50000"/>
              </a:spcBef>
              <a:buFont typeface="Symbol" pitchFamily="2" charset="2"/>
              <a:buChar char="Þ"/>
            </a:pPr>
            <a:endParaRPr lang="en-GB" sz="1800" dirty="0"/>
          </a:p>
          <a:p>
            <a:pPr>
              <a:spcBef>
                <a:spcPct val="50000"/>
              </a:spcBef>
            </a:pPr>
            <a:r>
              <a:rPr lang="en-GB" sz="1800" dirty="0"/>
              <a:t>Practical approach: Mix the signal with</a:t>
            </a:r>
            <a:br>
              <a:rPr lang="en-GB" sz="1800" dirty="0"/>
            </a:br>
            <a:r>
              <a:rPr lang="en-GB" sz="1800" dirty="0"/>
              <a:t> RF signal =&gt; proportional to phase offset</a:t>
            </a:r>
          </a:p>
          <a:p>
            <a:pPr>
              <a:spcBef>
                <a:spcPct val="50000"/>
              </a:spcBef>
            </a:pPr>
            <a:endParaRPr lang="en-GB" sz="1800" dirty="0"/>
          </a:p>
        </p:txBody>
      </p:sp>
      <p:sp>
        <p:nvSpPr>
          <p:cNvPr id="6" name="Rectangle 5">
            <a:extLst>
              <a:ext uri="{FF2B5EF4-FFF2-40B4-BE49-F238E27FC236}">
                <a16:creationId xmlns:a16="http://schemas.microsoft.com/office/drawing/2014/main" id="{0E8B66D0-7290-7B40-BD3A-E2A3C8FAF4EE}"/>
              </a:ext>
            </a:extLst>
          </p:cNvPr>
          <p:cNvSpPr/>
          <p:nvPr/>
        </p:nvSpPr>
        <p:spPr>
          <a:xfrm>
            <a:off x="187979" y="4293096"/>
            <a:ext cx="3231893" cy="2308324"/>
          </a:xfrm>
          <a:prstGeom prst="rect">
            <a:avLst/>
          </a:prstGeom>
        </p:spPr>
        <p:txBody>
          <a:bodyPr wrap="square">
            <a:spAutoFit/>
          </a:bodyPr>
          <a:lstStyle/>
          <a:p>
            <a:pPr>
              <a:spcBef>
                <a:spcPct val="50000"/>
              </a:spcBef>
            </a:pPr>
            <a:r>
              <a:rPr lang="en-GB" sz="1600" dirty="0"/>
              <a:t>Problem for proton machines since the synchrotron tune is very small. </a:t>
            </a:r>
            <a:br>
              <a:rPr lang="en-GB" sz="1600" dirty="0"/>
            </a:br>
            <a:r>
              <a:rPr lang="en-US" sz="1600" dirty="0"/>
              <a:t>The revolution harmonic lines are huge compared to the synchrotron lines,</a:t>
            </a:r>
            <a:br>
              <a:rPr lang="en-US" sz="1600" dirty="0"/>
            </a:br>
            <a:r>
              <a:rPr lang="en-US" sz="1600" dirty="0"/>
              <a:t>so a very good and narrow bandwidth filter is needed to separate them</a:t>
            </a:r>
          </a:p>
        </p:txBody>
      </p:sp>
      <p:sp>
        <p:nvSpPr>
          <p:cNvPr id="7" name="TextBox 6">
            <a:extLst>
              <a:ext uri="{FF2B5EF4-FFF2-40B4-BE49-F238E27FC236}">
                <a16:creationId xmlns:a16="http://schemas.microsoft.com/office/drawing/2014/main" id="{31AF8880-5229-0247-915E-89F1CB812752}"/>
              </a:ext>
            </a:extLst>
          </p:cNvPr>
          <p:cNvSpPr txBox="1"/>
          <p:nvPr/>
        </p:nvSpPr>
        <p:spPr>
          <a:xfrm>
            <a:off x="3419872" y="5734950"/>
            <a:ext cx="856325" cy="369332"/>
          </a:xfrm>
          <a:prstGeom prst="rect">
            <a:avLst/>
          </a:prstGeom>
          <a:noFill/>
        </p:spPr>
        <p:txBody>
          <a:bodyPr wrap="none" rtlCol="0">
            <a:spAutoFit/>
          </a:bodyPr>
          <a:lstStyle/>
          <a:p>
            <a:r>
              <a:rPr lang="en-US" sz="1800" dirty="0">
                <a:solidFill>
                  <a:srgbClr val="FF0000"/>
                </a:solidFill>
              </a:rPr>
              <a:t>Pickup</a:t>
            </a:r>
          </a:p>
        </p:txBody>
      </p:sp>
      <p:sp>
        <p:nvSpPr>
          <p:cNvPr id="26" name="TextBox 25">
            <a:extLst>
              <a:ext uri="{FF2B5EF4-FFF2-40B4-BE49-F238E27FC236}">
                <a16:creationId xmlns:a16="http://schemas.microsoft.com/office/drawing/2014/main" id="{FFCAAA84-5657-DD47-9773-E22E0CDBB5DA}"/>
              </a:ext>
            </a:extLst>
          </p:cNvPr>
          <p:cNvSpPr txBox="1"/>
          <p:nvPr/>
        </p:nvSpPr>
        <p:spPr>
          <a:xfrm>
            <a:off x="7020272" y="4725144"/>
            <a:ext cx="825867" cy="369332"/>
          </a:xfrm>
          <a:prstGeom prst="rect">
            <a:avLst/>
          </a:prstGeom>
          <a:solidFill>
            <a:schemeClr val="bg1"/>
          </a:solidFill>
        </p:spPr>
        <p:txBody>
          <a:bodyPr wrap="square" rtlCol="0">
            <a:spAutoFit/>
          </a:bodyPr>
          <a:lstStyle/>
          <a:p>
            <a:r>
              <a:rPr lang="en-US" sz="1800" dirty="0">
                <a:solidFill>
                  <a:srgbClr val="FF0000"/>
                </a:solidFill>
              </a:rPr>
              <a:t>Mixer</a:t>
            </a:r>
          </a:p>
        </p:txBody>
      </p:sp>
      <p:sp>
        <p:nvSpPr>
          <p:cNvPr id="27" name="TextBox 26">
            <a:extLst>
              <a:ext uri="{FF2B5EF4-FFF2-40B4-BE49-F238E27FC236}">
                <a16:creationId xmlns:a16="http://schemas.microsoft.com/office/drawing/2014/main" id="{4A018D5E-306C-084F-B279-19E053A2B31F}"/>
              </a:ext>
            </a:extLst>
          </p:cNvPr>
          <p:cNvSpPr txBox="1"/>
          <p:nvPr/>
        </p:nvSpPr>
        <p:spPr>
          <a:xfrm>
            <a:off x="4103602" y="4447784"/>
            <a:ext cx="468398" cy="369332"/>
          </a:xfrm>
          <a:prstGeom prst="rect">
            <a:avLst/>
          </a:prstGeom>
          <a:noFill/>
        </p:spPr>
        <p:txBody>
          <a:bodyPr wrap="none" rtlCol="0">
            <a:spAutoFit/>
          </a:bodyPr>
          <a:lstStyle/>
          <a:p>
            <a:r>
              <a:rPr lang="en-US" sz="1800" dirty="0">
                <a:solidFill>
                  <a:srgbClr val="FF0000"/>
                </a:solidFill>
              </a:rPr>
              <a:t>RF</a:t>
            </a:r>
          </a:p>
        </p:txBody>
      </p:sp>
      <p:sp>
        <p:nvSpPr>
          <p:cNvPr id="28" name="TextBox 27">
            <a:extLst>
              <a:ext uri="{FF2B5EF4-FFF2-40B4-BE49-F238E27FC236}">
                <a16:creationId xmlns:a16="http://schemas.microsoft.com/office/drawing/2014/main" id="{F839BB1F-F2D1-B44B-9CDD-A30CCC766294}"/>
              </a:ext>
            </a:extLst>
          </p:cNvPr>
          <p:cNvSpPr txBox="1"/>
          <p:nvPr/>
        </p:nvSpPr>
        <p:spPr>
          <a:xfrm>
            <a:off x="8394634" y="4568379"/>
            <a:ext cx="795411" cy="369332"/>
          </a:xfrm>
          <a:prstGeom prst="rect">
            <a:avLst/>
          </a:prstGeom>
          <a:noFill/>
        </p:spPr>
        <p:txBody>
          <a:bodyPr wrap="none" rtlCol="0">
            <a:spAutoFit/>
          </a:bodyPr>
          <a:lstStyle/>
          <a:p>
            <a:r>
              <a:rPr lang="en-US" sz="1800" dirty="0">
                <a:solidFill>
                  <a:srgbClr val="FF0000"/>
                </a:solidFill>
              </a:rPr>
              <a:t>Phase</a:t>
            </a:r>
          </a:p>
        </p:txBody>
      </p:sp>
      <p:sp>
        <p:nvSpPr>
          <p:cNvPr id="8" name="TextBox 7">
            <a:extLst>
              <a:ext uri="{FF2B5EF4-FFF2-40B4-BE49-F238E27FC236}">
                <a16:creationId xmlns:a16="http://schemas.microsoft.com/office/drawing/2014/main" id="{D1CEE68D-A881-684A-9518-A776A72E6B4F}"/>
              </a:ext>
            </a:extLst>
          </p:cNvPr>
          <p:cNvSpPr txBox="1"/>
          <p:nvPr/>
        </p:nvSpPr>
        <p:spPr>
          <a:xfrm>
            <a:off x="7425269" y="6186790"/>
            <a:ext cx="1127232" cy="338554"/>
          </a:xfrm>
          <a:prstGeom prst="rect">
            <a:avLst/>
          </a:prstGeom>
          <a:noFill/>
        </p:spPr>
        <p:txBody>
          <a:bodyPr wrap="none" rtlCol="0">
            <a:spAutoFit/>
          </a:bodyPr>
          <a:lstStyle/>
          <a:p>
            <a:r>
              <a:rPr lang="en-US" sz="1600" dirty="0">
                <a:latin typeface="Times" pitchFamily="2" charset="0"/>
              </a:rPr>
              <a:t>A-</a:t>
            </a:r>
            <a:r>
              <a:rPr lang="en-US" sz="1600" dirty="0" err="1">
                <a:latin typeface="Times" pitchFamily="2" charset="0"/>
              </a:rPr>
              <a:t>S.Müller</a:t>
            </a:r>
            <a:endParaRPr lang="en-US" sz="1600" dirty="0">
              <a:latin typeface="Times" pitchFamily="2" charset="0"/>
            </a:endParaRPr>
          </a:p>
        </p:txBody>
      </p:sp>
      <p:grpSp>
        <p:nvGrpSpPr>
          <p:cNvPr id="11" name="Group 10">
            <a:extLst>
              <a:ext uri="{FF2B5EF4-FFF2-40B4-BE49-F238E27FC236}">
                <a16:creationId xmlns:a16="http://schemas.microsoft.com/office/drawing/2014/main" id="{967B25A6-CBBF-1341-8A21-AC70F57040A9}"/>
              </a:ext>
            </a:extLst>
          </p:cNvPr>
          <p:cNvGrpSpPr/>
          <p:nvPr/>
        </p:nvGrpSpPr>
        <p:grpSpPr>
          <a:xfrm>
            <a:off x="4788024" y="2155809"/>
            <a:ext cx="4204125" cy="1235519"/>
            <a:chOff x="4788024" y="2155809"/>
            <a:chExt cx="4204125" cy="1235519"/>
          </a:xfrm>
        </p:grpSpPr>
        <p:pic>
          <p:nvPicPr>
            <p:cNvPr id="9" name="Picture 8">
              <a:extLst>
                <a:ext uri="{FF2B5EF4-FFF2-40B4-BE49-F238E27FC236}">
                  <a16:creationId xmlns:a16="http://schemas.microsoft.com/office/drawing/2014/main" id="{BA394B17-0D86-3540-AEFF-C873E4D9203A}"/>
                </a:ext>
              </a:extLst>
            </p:cNvPr>
            <p:cNvPicPr>
              <a:picLocks noChangeAspect="1"/>
            </p:cNvPicPr>
            <p:nvPr/>
          </p:nvPicPr>
          <p:blipFill rotWithShape="1">
            <a:blip r:embed="rId4"/>
            <a:srcRect l="2874" t="8968" r="2208"/>
            <a:stretch/>
          </p:blipFill>
          <p:spPr>
            <a:xfrm>
              <a:off x="4907803" y="2155809"/>
              <a:ext cx="4084346" cy="1140614"/>
            </a:xfrm>
            <a:prstGeom prst="rect">
              <a:avLst/>
            </a:prstGeom>
            <a:solidFill>
              <a:schemeClr val="bg1"/>
            </a:solidFill>
          </p:spPr>
        </p:pic>
        <p:sp>
          <p:nvSpPr>
            <p:cNvPr id="10" name="Rectangle 9">
              <a:extLst>
                <a:ext uri="{FF2B5EF4-FFF2-40B4-BE49-F238E27FC236}">
                  <a16:creationId xmlns:a16="http://schemas.microsoft.com/office/drawing/2014/main" id="{AAFF9005-29DE-EA49-9251-8B8052C96401}"/>
                </a:ext>
              </a:extLst>
            </p:cNvPr>
            <p:cNvSpPr/>
            <p:nvPr/>
          </p:nvSpPr>
          <p:spPr bwMode="auto">
            <a:xfrm>
              <a:off x="4788024" y="3077798"/>
              <a:ext cx="720080" cy="31353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charset="0"/>
              </a:endParaRPr>
            </a:p>
          </p:txBody>
        </p:sp>
      </p:grpSp>
      <p:sp>
        <p:nvSpPr>
          <p:cNvPr id="12" name="Rectangle 11">
            <a:extLst>
              <a:ext uri="{FF2B5EF4-FFF2-40B4-BE49-F238E27FC236}">
                <a16:creationId xmlns:a16="http://schemas.microsoft.com/office/drawing/2014/main" id="{FE415AB6-FF16-BE40-AA18-6306DF6416A8}"/>
              </a:ext>
            </a:extLst>
          </p:cNvPr>
          <p:cNvSpPr/>
          <p:nvPr/>
        </p:nvSpPr>
        <p:spPr>
          <a:xfrm>
            <a:off x="8027541" y="2992032"/>
            <a:ext cx="995465" cy="338554"/>
          </a:xfrm>
          <a:prstGeom prst="rect">
            <a:avLst/>
          </a:prstGeom>
        </p:spPr>
        <p:txBody>
          <a:bodyPr wrap="none">
            <a:spAutoFit/>
          </a:bodyPr>
          <a:lstStyle/>
          <a:p>
            <a:r>
              <a:rPr lang="en-US" sz="1600" dirty="0" err="1">
                <a:latin typeface="Times" pitchFamily="2" charset="0"/>
              </a:rPr>
              <a:t>E.Wanvik</a:t>
            </a:r>
            <a:endParaRPr lang="en-US" sz="1600" dirty="0">
              <a:latin typeface="Times" pitchFamily="2" charset="0"/>
            </a:endParaRPr>
          </a:p>
        </p:txBody>
      </p:sp>
    </p:spTree>
    <p:extLst>
      <p:ext uri="{BB962C8B-B14F-4D97-AF65-F5344CB8AC3E}">
        <p14:creationId xmlns:p14="http://schemas.microsoft.com/office/powerpoint/2010/main" val="19866011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Synchrotron tune measurement – cont.</a:t>
            </a:r>
          </a:p>
        </p:txBody>
      </p:sp>
      <p:sp>
        <p:nvSpPr>
          <p:cNvPr id="4916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mc:AlternateContent xmlns:mc="http://schemas.openxmlformats.org/markup-compatibility/2006" xmlns:a14="http://schemas.microsoft.com/office/drawing/2010/main">
        <mc:Choice Requires="a14">
          <p:sp>
            <p:nvSpPr>
              <p:cNvPr id="49169" name="Text Box 22"/>
              <p:cNvSpPr txBox="1">
                <a:spLocks noChangeArrowheads="1"/>
              </p:cNvSpPr>
              <p:nvPr/>
            </p:nvSpPr>
            <p:spPr bwMode="auto">
              <a:xfrm>
                <a:off x="179512" y="990600"/>
                <a:ext cx="8790602" cy="1908023"/>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b="1" dirty="0">
                    <a:solidFill>
                      <a:schemeClr val="accent2">
                        <a:lumMod val="75000"/>
                      </a:schemeClr>
                    </a:solidFill>
                  </a:rPr>
                  <a:t>Principle B: </a:t>
                </a:r>
                <a:r>
                  <a:rPr lang="en-GB" sz="1800" dirty="0"/>
                  <a:t>The transverse beam position is modulated through dispersion:</a:t>
                </a:r>
                <a:br>
                  <a:rPr lang="en-GB" sz="1800" dirty="0"/>
                </a:br>
                <a:r>
                  <a:rPr lang="en-GB" sz="1800" dirty="0"/>
                  <a:t>	</a:t>
                </a:r>
                <a14:m>
                  <m:oMath xmlns:m="http://schemas.openxmlformats.org/officeDocument/2006/math">
                    <m:r>
                      <a:rPr lang="en-US" sz="1800" b="0" i="1" smtClean="0">
                        <a:latin typeface="Cambria Math" panose="02040503050406030204" pitchFamily="18" charset="0"/>
                      </a:rPr>
                      <m:t>𝑥</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𝑥</m:t>
                        </m:r>
                      </m:e>
                      <m:sub>
                        <m:r>
                          <a:rPr lang="en-US" sz="1800" b="0" i="1" smtClean="0">
                            <a:latin typeface="Cambria Math" panose="02040503050406030204" pitchFamily="18" charset="0"/>
                          </a:rPr>
                          <m:t>0</m:t>
                        </m:r>
                      </m:sub>
                    </m:sSub>
                    <m:r>
                      <a:rPr lang="en-US" sz="1800" b="0" i="1" smtClean="0">
                        <a:latin typeface="Cambria Math" panose="02040503050406030204" pitchFamily="18" charset="0"/>
                      </a:rPr>
                      <m:t>+</m:t>
                    </m:r>
                    <m:r>
                      <a:rPr lang="en-US" sz="1800" b="0" i="1" smtClean="0">
                        <a:latin typeface="Cambria Math" panose="02040503050406030204" pitchFamily="18" charset="0"/>
                      </a:rPr>
                      <m:t>𝐷</m:t>
                    </m:r>
                    <m:r>
                      <a:rPr lang="en-US" sz="1800" b="0" i="1" smtClean="0">
                        <a:latin typeface="Cambria Math" panose="02040503050406030204" pitchFamily="18" charset="0"/>
                      </a:rPr>
                      <m:t> </m:t>
                    </m:r>
                    <m:f>
                      <m:fPr>
                        <m:ctrlPr>
                          <a:rPr lang="en-US" sz="1800" b="0" i="1" smtClean="0">
                            <a:latin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oMath>
                </a14:m>
                <a:endParaRPr lang="en-GB" sz="1800" dirty="0"/>
              </a:p>
              <a:p>
                <a:pPr>
                  <a:spcBef>
                    <a:spcPct val="50000"/>
                  </a:spcBef>
                </a:pPr>
                <a:r>
                  <a:rPr lang="en-US" sz="1800" dirty="0"/>
                  <a:t>Use horizontal position signal from a BPM</a:t>
                </a:r>
                <a:br>
                  <a:rPr lang="en-US" sz="1800" dirty="0"/>
                </a:br>
                <a:r>
                  <a:rPr lang="en-US" sz="1800" dirty="0"/>
                  <a:t>in dispersive region + perform FFT</a:t>
                </a:r>
              </a:p>
              <a:p>
                <a:pPr>
                  <a:spcBef>
                    <a:spcPct val="50000"/>
                  </a:spcBef>
                </a:pPr>
                <a:endParaRPr lang="en-GB" sz="1800" dirty="0"/>
              </a:p>
            </p:txBody>
          </p:sp>
        </mc:Choice>
        <mc:Fallback xmlns="">
          <p:sp>
            <p:nvSpPr>
              <p:cNvPr id="49169" name="Text Box 22"/>
              <p:cNvSpPr txBox="1">
                <a:spLocks noRot="1" noChangeAspect="1" noMove="1" noResize="1" noEditPoints="1" noAdjustHandles="1" noChangeArrowheads="1" noChangeShapeType="1" noTextEdit="1"/>
              </p:cNvSpPr>
              <p:nvPr/>
            </p:nvSpPr>
            <p:spPr bwMode="auto">
              <a:xfrm>
                <a:off x="179512" y="990600"/>
                <a:ext cx="8790602" cy="1908023"/>
              </a:xfrm>
              <a:prstGeom prst="rect">
                <a:avLst/>
              </a:prstGeom>
              <a:blipFill>
                <a:blip r:embed="rId3"/>
                <a:stretch>
                  <a:fillRect l="-433" t="-1325"/>
                </a:stretch>
              </a:blipFill>
              <a:ln w="9525">
                <a:noFill/>
                <a:miter lim="800000"/>
                <a:headEnd/>
                <a:tailEnd/>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8C4370AF-5AF5-2F42-9BA3-9B1DC7A4D648}"/>
              </a:ext>
            </a:extLst>
          </p:cNvPr>
          <p:cNvGrpSpPr/>
          <p:nvPr/>
        </p:nvGrpSpPr>
        <p:grpSpPr>
          <a:xfrm>
            <a:off x="179512" y="3184527"/>
            <a:ext cx="5651728" cy="3315665"/>
            <a:chOff x="179512" y="3594061"/>
            <a:chExt cx="5046186" cy="2906130"/>
          </a:xfrm>
        </p:grpSpPr>
        <p:pic>
          <p:nvPicPr>
            <p:cNvPr id="4" name="Picture 3">
              <a:extLst>
                <a:ext uri="{FF2B5EF4-FFF2-40B4-BE49-F238E27FC236}">
                  <a16:creationId xmlns:a16="http://schemas.microsoft.com/office/drawing/2014/main" id="{84C61C21-B8A1-1C41-938D-6E1D98F2526E}"/>
                </a:ext>
              </a:extLst>
            </p:cNvPr>
            <p:cNvPicPr>
              <a:picLocks noChangeAspect="1"/>
            </p:cNvPicPr>
            <p:nvPr/>
          </p:nvPicPr>
          <p:blipFill rotWithShape="1">
            <a:blip r:embed="rId4"/>
            <a:srcRect l="2060" t="28562" r="27600" b="38450"/>
            <a:stretch/>
          </p:blipFill>
          <p:spPr>
            <a:xfrm>
              <a:off x="179512" y="4250136"/>
              <a:ext cx="5046186" cy="2250055"/>
            </a:xfrm>
            <a:prstGeom prst="rect">
              <a:avLst/>
            </a:prstGeom>
          </p:spPr>
        </p:pic>
        <p:sp>
          <p:nvSpPr>
            <p:cNvPr id="22" name="Text Box 22">
              <a:extLst>
                <a:ext uri="{FF2B5EF4-FFF2-40B4-BE49-F238E27FC236}">
                  <a16:creationId xmlns:a16="http://schemas.microsoft.com/office/drawing/2014/main" id="{B6F44602-758F-9B4B-89A1-DCEF778CE176}"/>
                </a:ext>
              </a:extLst>
            </p:cNvPr>
            <p:cNvSpPr txBox="1">
              <a:spLocks noChangeArrowheads="1"/>
            </p:cNvSpPr>
            <p:nvPr/>
          </p:nvSpPr>
          <p:spPr bwMode="auto">
            <a:xfrm>
              <a:off x="179512" y="3594061"/>
              <a:ext cx="4968552" cy="64633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Radial beam position after injection with phase/energy offset (at the PS)</a:t>
              </a:r>
            </a:p>
          </p:txBody>
        </p:sp>
      </p:grpSp>
      <p:pic>
        <p:nvPicPr>
          <p:cNvPr id="2" name="Picture 1">
            <a:extLst>
              <a:ext uri="{FF2B5EF4-FFF2-40B4-BE49-F238E27FC236}">
                <a16:creationId xmlns:a16="http://schemas.microsoft.com/office/drawing/2014/main" id="{11B187B7-09A7-A94B-852E-2AEEFFC26791}"/>
              </a:ext>
            </a:extLst>
          </p:cNvPr>
          <p:cNvPicPr>
            <a:picLocks noChangeAspect="1"/>
          </p:cNvPicPr>
          <p:nvPr/>
        </p:nvPicPr>
        <p:blipFill>
          <a:blip r:embed="rId5"/>
          <a:stretch>
            <a:fillRect/>
          </a:stretch>
        </p:blipFill>
        <p:spPr>
          <a:xfrm>
            <a:off x="5216025" y="1352295"/>
            <a:ext cx="3820471" cy="2905150"/>
          </a:xfrm>
          <a:prstGeom prst="rect">
            <a:avLst/>
          </a:prstGeom>
        </p:spPr>
      </p:pic>
      <p:sp>
        <p:nvSpPr>
          <p:cNvPr id="7" name="Rectangle 6">
            <a:extLst>
              <a:ext uri="{FF2B5EF4-FFF2-40B4-BE49-F238E27FC236}">
                <a16:creationId xmlns:a16="http://schemas.microsoft.com/office/drawing/2014/main" id="{25F7B78D-ABC3-9944-9F0F-C5A404546816}"/>
              </a:ext>
            </a:extLst>
          </p:cNvPr>
          <p:cNvSpPr/>
          <p:nvPr/>
        </p:nvSpPr>
        <p:spPr>
          <a:xfrm>
            <a:off x="7867155" y="4207842"/>
            <a:ext cx="1242648" cy="369332"/>
          </a:xfrm>
          <a:prstGeom prst="rect">
            <a:avLst/>
          </a:prstGeom>
        </p:spPr>
        <p:txBody>
          <a:bodyPr wrap="none">
            <a:spAutoFit/>
          </a:bodyPr>
          <a:lstStyle/>
          <a:p>
            <a:r>
              <a:rPr lang="en-US" sz="1800" dirty="0">
                <a:latin typeface="Times" pitchFamily="2" charset="0"/>
              </a:rPr>
              <a:t>A-</a:t>
            </a:r>
            <a:r>
              <a:rPr lang="en-US" sz="1800" dirty="0" err="1">
                <a:latin typeface="Times" pitchFamily="2" charset="0"/>
              </a:rPr>
              <a:t>S.Müller</a:t>
            </a:r>
            <a:endParaRPr lang="en-US" sz="1800" dirty="0">
              <a:latin typeface="Times" pitchFamily="2" charset="0"/>
            </a:endParaRPr>
          </a:p>
        </p:txBody>
      </p:sp>
    </p:spTree>
    <p:extLst>
      <p:ext uri="{BB962C8B-B14F-4D97-AF65-F5344CB8AC3E}">
        <p14:creationId xmlns:p14="http://schemas.microsoft.com/office/powerpoint/2010/main" val="39126296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1727B8F-EE4C-0D44-A212-5D0CA9335A5F}"/>
              </a:ext>
            </a:extLst>
          </p:cNvPr>
          <p:cNvPicPr>
            <a:picLocks noChangeAspect="1"/>
          </p:cNvPicPr>
          <p:nvPr/>
        </p:nvPicPr>
        <p:blipFill>
          <a:blip r:embed="rId3"/>
          <a:stretch>
            <a:fillRect/>
          </a:stretch>
        </p:blipFill>
        <p:spPr>
          <a:xfrm>
            <a:off x="3779912" y="3454213"/>
            <a:ext cx="4932991" cy="2855107"/>
          </a:xfrm>
          <a:prstGeom prst="rect">
            <a:avLst/>
          </a:prstGeom>
        </p:spPr>
      </p:pic>
      <p:sp>
        <p:nvSpPr>
          <p:cNvPr id="49161" name="Rectangle 2"/>
          <p:cNvSpPr>
            <a:spLocks noGrp="1" noChangeArrowheads="1"/>
          </p:cNvSpPr>
          <p:nvPr>
            <p:ph type="title"/>
          </p:nvPr>
        </p:nvSpPr>
        <p:spPr>
          <a:xfrm>
            <a:off x="838200" y="304800"/>
            <a:ext cx="7467600" cy="533400"/>
          </a:xfrm>
          <a:ln>
            <a:solidFill>
              <a:schemeClr val="accent2"/>
            </a:solidFill>
          </a:ln>
        </p:spPr>
        <p:txBody>
          <a:bodyPr/>
          <a:lstStyle/>
          <a:p>
            <a:r>
              <a:rPr lang="en-GB" dirty="0"/>
              <a:t>Synchrotron tune measurement – cont.</a:t>
            </a:r>
          </a:p>
        </p:txBody>
      </p:sp>
      <p:sp>
        <p:nvSpPr>
          <p:cNvPr id="49163" name="Text Box 4"/>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mc:AlternateContent xmlns:mc="http://schemas.openxmlformats.org/markup-compatibility/2006" xmlns:a14="http://schemas.microsoft.com/office/drawing/2010/main">
        <mc:Choice Requires="a14">
          <p:sp>
            <p:nvSpPr>
              <p:cNvPr id="49169" name="Text Box 22"/>
              <p:cNvSpPr txBox="1">
                <a:spLocks noChangeArrowheads="1"/>
              </p:cNvSpPr>
              <p:nvPr/>
            </p:nvSpPr>
            <p:spPr bwMode="auto">
              <a:xfrm>
                <a:off x="179512" y="990600"/>
                <a:ext cx="8790602" cy="218290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b="1" dirty="0">
                    <a:solidFill>
                      <a:schemeClr val="accent2">
                        <a:lumMod val="75000"/>
                      </a:schemeClr>
                    </a:solidFill>
                  </a:rPr>
                  <a:t>Principle C: </a:t>
                </a:r>
                <a:r>
                  <a:rPr lang="en-GB" sz="1800" dirty="0"/>
                  <a:t>The transverse tune is modulated through chromaticity:</a:t>
                </a:r>
              </a:p>
              <a:p>
                <a:pPr>
                  <a:spcBef>
                    <a:spcPct val="50000"/>
                  </a:spcBef>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𝑄</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𝑄</m:t>
                          </m:r>
                        </m:e>
                        <m:sub>
                          <m:r>
                            <a:rPr lang="en-US" sz="1800" b="0" i="1" smtClean="0">
                              <a:latin typeface="Cambria Math" panose="02040503050406030204" pitchFamily="18" charset="0"/>
                            </a:rPr>
                            <m:t>0</m:t>
                          </m:r>
                        </m:sub>
                      </m:sSub>
                      <m:r>
                        <a:rPr lang="en-US" sz="1800" b="0" i="1" smtClean="0">
                          <a:latin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𝜉</m:t>
                      </m:r>
                      <m:r>
                        <a:rPr lang="en-US" sz="1800" b="0" i="1" smtClean="0">
                          <a:latin typeface="Cambria Math" panose="02040503050406030204" pitchFamily="18" charset="0"/>
                        </a:rPr>
                        <m:t> </m:t>
                      </m:r>
                      <m:f>
                        <m:fPr>
                          <m:ctrlPr>
                            <a:rPr lang="en-US" sz="1800" b="0" i="1" smtClean="0">
                              <a:latin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𝑝</m:t>
                          </m:r>
                        </m:num>
                        <m:den>
                          <m:r>
                            <a:rPr lang="en-US" sz="1800" b="0" i="1" smtClean="0">
                              <a:latin typeface="Cambria Math" panose="02040503050406030204" pitchFamily="18" charset="0"/>
                            </a:rPr>
                            <m:t>𝑝</m:t>
                          </m:r>
                        </m:den>
                      </m:f>
                    </m:oMath>
                  </m:oMathPara>
                </a14:m>
                <a:endParaRPr lang="en-GB" sz="1800" dirty="0"/>
              </a:p>
              <a:p>
                <a:pPr>
                  <a:spcBef>
                    <a:spcPct val="50000"/>
                  </a:spcBef>
                </a:pPr>
                <a:r>
                  <a:rPr lang="en-US" sz="1800" dirty="0"/>
                  <a:t>Frequency modulation (FM) of the betatron tunes.</a:t>
                </a:r>
              </a:p>
              <a:p>
                <a:pPr>
                  <a:spcBef>
                    <a:spcPct val="50000"/>
                  </a:spcBef>
                </a:pPr>
                <a:r>
                  <a:rPr lang="en-US" sz="1800" dirty="0"/>
                  <a:t>Use horizontal position signal from a BPM + perform FFT</a:t>
                </a:r>
              </a:p>
              <a:p>
                <a:pPr>
                  <a:spcBef>
                    <a:spcPct val="50000"/>
                  </a:spcBef>
                </a:pPr>
                <a:r>
                  <a:rPr lang="en-US" sz="1800" dirty="0"/>
                  <a:t>The synchrotron tune will appear as sidebands of the betatron tune.</a:t>
                </a:r>
                <a:endParaRPr lang="en-GB" sz="1800" dirty="0"/>
              </a:p>
            </p:txBody>
          </p:sp>
        </mc:Choice>
        <mc:Fallback xmlns="">
          <p:sp>
            <p:nvSpPr>
              <p:cNvPr id="49169" name="Text Box 22"/>
              <p:cNvSpPr txBox="1">
                <a:spLocks noRot="1" noChangeAspect="1" noMove="1" noResize="1" noEditPoints="1" noAdjustHandles="1" noChangeArrowheads="1" noChangeShapeType="1" noTextEdit="1"/>
              </p:cNvSpPr>
              <p:nvPr/>
            </p:nvSpPr>
            <p:spPr bwMode="auto">
              <a:xfrm>
                <a:off x="179512" y="990600"/>
                <a:ext cx="8790602" cy="2182905"/>
              </a:xfrm>
              <a:prstGeom prst="rect">
                <a:avLst/>
              </a:prstGeom>
              <a:blipFill>
                <a:blip r:embed="rId4"/>
                <a:stretch>
                  <a:fillRect l="-433" t="-1156" b="-3468"/>
                </a:stretch>
              </a:blipFill>
              <a:ln w="9525">
                <a:noFill/>
                <a:miter lim="800000"/>
                <a:headEnd/>
                <a:tailEnd/>
              </a:ln>
            </p:spPr>
            <p:txBody>
              <a:bodyPr/>
              <a:lstStyle/>
              <a:p>
                <a:r>
                  <a:rPr lang="en-US">
                    <a:noFill/>
                  </a:rPr>
                  <a:t> </a:t>
                </a:r>
              </a:p>
            </p:txBody>
          </p:sp>
        </mc:Fallback>
      </mc:AlternateContent>
      <p:sp>
        <p:nvSpPr>
          <p:cNvPr id="22" name="Text Box 22">
            <a:extLst>
              <a:ext uri="{FF2B5EF4-FFF2-40B4-BE49-F238E27FC236}">
                <a16:creationId xmlns:a16="http://schemas.microsoft.com/office/drawing/2014/main" id="{B6F44602-758F-9B4B-89A1-DCEF778CE176}"/>
              </a:ext>
            </a:extLst>
          </p:cNvPr>
          <p:cNvSpPr txBox="1">
            <a:spLocks noChangeArrowheads="1"/>
          </p:cNvSpPr>
          <p:nvPr/>
        </p:nvSpPr>
        <p:spPr bwMode="auto">
          <a:xfrm rot="10800000" flipV="1">
            <a:off x="3949689" y="3184290"/>
            <a:ext cx="5169655"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800" dirty="0"/>
              <a:t>Tune measurement for positrons (at the SPS)</a:t>
            </a:r>
          </a:p>
        </p:txBody>
      </p:sp>
      <p:sp>
        <p:nvSpPr>
          <p:cNvPr id="3" name="Rectangle 2">
            <a:extLst>
              <a:ext uri="{FF2B5EF4-FFF2-40B4-BE49-F238E27FC236}">
                <a16:creationId xmlns:a16="http://schemas.microsoft.com/office/drawing/2014/main" id="{DAE18DAC-F2A6-D140-AC60-11EFB688E02A}"/>
              </a:ext>
            </a:extLst>
          </p:cNvPr>
          <p:cNvSpPr/>
          <p:nvPr/>
        </p:nvSpPr>
        <p:spPr>
          <a:xfrm>
            <a:off x="6539872" y="6164135"/>
            <a:ext cx="2173031" cy="338554"/>
          </a:xfrm>
          <a:prstGeom prst="rect">
            <a:avLst/>
          </a:prstGeom>
        </p:spPr>
        <p:txBody>
          <a:bodyPr wrap="none">
            <a:spAutoFit/>
          </a:bodyPr>
          <a:lstStyle/>
          <a:p>
            <a:r>
              <a:rPr lang="en-US" sz="1600" dirty="0">
                <a:solidFill>
                  <a:srgbClr val="808080"/>
                </a:solidFill>
                <a:latin typeface="arial" panose="020B0604020202020204" pitchFamily="34" charset="0"/>
              </a:rPr>
              <a:t>A </a:t>
            </a:r>
            <a:r>
              <a:rPr lang="en-US" sz="1600" dirty="0" err="1">
                <a:solidFill>
                  <a:srgbClr val="808080"/>
                </a:solidFill>
                <a:latin typeface="arial" panose="020B0604020202020204" pitchFamily="34" charset="0"/>
              </a:rPr>
              <a:t>Boudzko</a:t>
            </a:r>
            <a:r>
              <a:rPr lang="en-US" sz="1600" dirty="0">
                <a:solidFill>
                  <a:srgbClr val="808080"/>
                </a:solidFill>
                <a:latin typeface="arial" panose="020B0604020202020204" pitchFamily="34" charset="0"/>
              </a:rPr>
              <a:t> (EPAC’98)</a:t>
            </a:r>
            <a:endParaRPr lang="en-US" sz="1600" dirty="0"/>
          </a:p>
        </p:txBody>
      </p:sp>
      <p:cxnSp>
        <p:nvCxnSpPr>
          <p:cNvPr id="6" name="Straight Arrow Connector 5">
            <a:extLst>
              <a:ext uri="{FF2B5EF4-FFF2-40B4-BE49-F238E27FC236}">
                <a16:creationId xmlns:a16="http://schemas.microsoft.com/office/drawing/2014/main" id="{29D3DDEA-8D8C-8042-B97E-EB1A15CFA7CA}"/>
              </a:ext>
            </a:extLst>
          </p:cNvPr>
          <p:cNvCxnSpPr>
            <a:cxnSpLocks/>
          </p:cNvCxnSpPr>
          <p:nvPr/>
        </p:nvCxnSpPr>
        <p:spPr bwMode="auto">
          <a:xfrm>
            <a:off x="6372200" y="3861048"/>
            <a:ext cx="720080" cy="0"/>
          </a:xfrm>
          <a:prstGeom prst="straightConnector1">
            <a:avLst/>
          </a:prstGeom>
          <a:solidFill>
            <a:schemeClr val="accent1"/>
          </a:solidFill>
          <a:ln w="9525" cap="flat" cmpd="sng" algn="ctr">
            <a:solidFill>
              <a:schemeClr val="tx1"/>
            </a:solidFill>
            <a:prstDash val="solid"/>
            <a:round/>
            <a:headEnd type="triangle"/>
            <a:tailEnd type="triangle"/>
          </a:ln>
          <a:effectLst/>
        </p:spPr>
      </p:cxn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236F50FB-4BCF-D24B-97E8-17AF18FB3DEE}"/>
                  </a:ext>
                </a:extLst>
              </p:cNvPr>
              <p:cNvSpPr/>
              <p:nvPr/>
            </p:nvSpPr>
            <p:spPr>
              <a:xfrm>
                <a:off x="6545399" y="4274820"/>
                <a:ext cx="54688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charset="0"/>
                              <a:ea typeface="Cambria Math" charset="0"/>
                              <a:cs typeface="Cambria Math" charset="0"/>
                            </a:rPr>
                            <m:t>𝜈</m:t>
                          </m:r>
                        </m:e>
                        <m:sub>
                          <m:r>
                            <a:rPr lang="en-US" i="1">
                              <a:solidFill>
                                <a:srgbClr val="FF0000"/>
                              </a:solidFill>
                              <a:latin typeface="Cambria Math" charset="0"/>
                            </a:rPr>
                            <m:t>𝑠</m:t>
                          </m:r>
                        </m:sub>
                      </m:sSub>
                    </m:oMath>
                  </m:oMathPara>
                </a14:m>
                <a:endParaRPr lang="en-US" dirty="0">
                  <a:solidFill>
                    <a:srgbClr val="FF0000"/>
                  </a:solidFill>
                </a:endParaRPr>
              </a:p>
            </p:txBody>
          </p:sp>
        </mc:Choice>
        <mc:Fallback xmlns="">
          <p:sp>
            <p:nvSpPr>
              <p:cNvPr id="9" name="Rectangle 8">
                <a:extLst>
                  <a:ext uri="{FF2B5EF4-FFF2-40B4-BE49-F238E27FC236}">
                    <a16:creationId xmlns:a16="http://schemas.microsoft.com/office/drawing/2014/main" id="{236F50FB-4BCF-D24B-97E8-17AF18FB3DEE}"/>
                  </a:ext>
                </a:extLst>
              </p:cNvPr>
              <p:cNvSpPr>
                <a:spLocks noRot="1" noChangeAspect="1" noMove="1" noResize="1" noEditPoints="1" noAdjustHandles="1" noChangeArrowheads="1" noChangeShapeType="1" noTextEdit="1"/>
              </p:cNvSpPr>
              <p:nvPr/>
            </p:nvSpPr>
            <p:spPr>
              <a:xfrm>
                <a:off x="6545399" y="4274820"/>
                <a:ext cx="546881" cy="461665"/>
              </a:xfrm>
              <a:prstGeom prst="rect">
                <a:avLst/>
              </a:prstGeom>
              <a:blipFill>
                <a:blip r:embed="rId5"/>
                <a:stretch>
                  <a:fillRect/>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85FDD5B4-2083-FE4F-9B9F-9C5EDFF815EB}"/>
              </a:ext>
            </a:extLst>
          </p:cNvPr>
          <p:cNvPicPr>
            <a:picLocks noChangeAspect="1"/>
          </p:cNvPicPr>
          <p:nvPr/>
        </p:nvPicPr>
        <p:blipFill rotWithShape="1">
          <a:blip r:embed="rId6"/>
          <a:srcRect l="42368" t="10770"/>
          <a:stretch/>
        </p:blipFill>
        <p:spPr>
          <a:xfrm>
            <a:off x="35496" y="3553622"/>
            <a:ext cx="3659667" cy="1529834"/>
          </a:xfrm>
          <a:prstGeom prst="rect">
            <a:avLst/>
          </a:prstGeom>
        </p:spPr>
      </p:pic>
      <p:sp>
        <p:nvSpPr>
          <p:cNvPr id="15" name="Rectangle 14">
            <a:extLst>
              <a:ext uri="{FF2B5EF4-FFF2-40B4-BE49-F238E27FC236}">
                <a16:creationId xmlns:a16="http://schemas.microsoft.com/office/drawing/2014/main" id="{D89359F3-FCC8-8842-8247-4CFDF05F0907}"/>
              </a:ext>
            </a:extLst>
          </p:cNvPr>
          <p:cNvSpPr/>
          <p:nvPr/>
        </p:nvSpPr>
        <p:spPr>
          <a:xfrm>
            <a:off x="-49253" y="4674622"/>
            <a:ext cx="995465" cy="338554"/>
          </a:xfrm>
          <a:prstGeom prst="rect">
            <a:avLst/>
          </a:prstGeom>
        </p:spPr>
        <p:txBody>
          <a:bodyPr wrap="none">
            <a:spAutoFit/>
          </a:bodyPr>
          <a:lstStyle/>
          <a:p>
            <a:r>
              <a:rPr lang="en-US" sz="1600" dirty="0" err="1">
                <a:latin typeface="Times" pitchFamily="2" charset="0"/>
              </a:rPr>
              <a:t>E.Wanvik</a:t>
            </a:r>
            <a:endParaRPr lang="en-US" sz="1600" dirty="0">
              <a:latin typeface="Times" pitchFamily="2" charset="0"/>
            </a:endParaRPr>
          </a:p>
        </p:txBody>
      </p:sp>
    </p:spTree>
    <p:extLst>
      <p:ext uri="{BB962C8B-B14F-4D97-AF65-F5344CB8AC3E}">
        <p14:creationId xmlns:p14="http://schemas.microsoft.com/office/powerpoint/2010/main" val="42010024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668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Summary</a:t>
            </a:r>
          </a:p>
          <a:p>
            <a:endParaRPr lang="fr-FR" dirty="0"/>
          </a:p>
        </p:txBody>
      </p:sp>
      <p:sp>
        <p:nvSpPr>
          <p:cNvPr id="3" name="Text Box 2051"/>
          <p:cNvSpPr txBox="1">
            <a:spLocks noChangeArrowheads="1"/>
          </p:cNvSpPr>
          <p:nvPr/>
        </p:nvSpPr>
        <p:spPr bwMode="auto">
          <a:xfrm>
            <a:off x="395536" y="1052736"/>
            <a:ext cx="8496944" cy="54726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rmAutofit/>
          </a:bodyPr>
          <a:lstStyle/>
          <a:p>
            <a:pPr marL="285750" indent="-285750">
              <a:spcBef>
                <a:spcPts val="1000"/>
              </a:spcBef>
              <a:buFont typeface="Arial"/>
              <a:buChar char="•"/>
            </a:pPr>
            <a:r>
              <a:rPr lang="en-US" sz="2000" dirty="0"/>
              <a:t>Cyclotrons/</a:t>
            </a:r>
            <a:r>
              <a:rPr lang="en-US" sz="2000" dirty="0" err="1"/>
              <a:t>Synchrocylotrons</a:t>
            </a:r>
            <a:r>
              <a:rPr lang="en-US" sz="2000" dirty="0"/>
              <a:t> for low energy</a:t>
            </a:r>
          </a:p>
          <a:p>
            <a:pPr marL="285750" indent="-285750">
              <a:spcBef>
                <a:spcPts val="1000"/>
              </a:spcBef>
              <a:buFont typeface="Arial"/>
              <a:buChar char="•"/>
            </a:pPr>
            <a:r>
              <a:rPr lang="en-US" sz="2000" dirty="0">
                <a:solidFill>
                  <a:srgbClr val="FF0000"/>
                </a:solidFill>
              </a:rPr>
              <a:t>Synchrotrons</a:t>
            </a:r>
            <a:r>
              <a:rPr lang="en-US" sz="2000" dirty="0"/>
              <a:t> for high energies, constant orbit, </a:t>
            </a:r>
            <a:br>
              <a:rPr lang="en-US" sz="2000" dirty="0"/>
            </a:br>
            <a:r>
              <a:rPr lang="en-US" sz="2000" dirty="0"/>
              <a:t>synchronously rising field and frequency</a:t>
            </a:r>
          </a:p>
          <a:p>
            <a:pPr marL="285750" indent="-285750">
              <a:spcBef>
                <a:spcPts val="1000"/>
              </a:spcBef>
              <a:buFont typeface="Arial"/>
              <a:buChar char="•"/>
            </a:pPr>
            <a:r>
              <a:rPr lang="en-US" sz="2000" dirty="0"/>
              <a:t>Particles with higher energy have a longer orbit (normally) but a higher velocity</a:t>
            </a:r>
          </a:p>
          <a:p>
            <a:pPr marL="742950" lvl="1" indent="-285750">
              <a:lnSpc>
                <a:spcPct val="80000"/>
              </a:lnSpc>
              <a:spcBef>
                <a:spcPts val="1000"/>
              </a:spcBef>
              <a:buFont typeface="Arial"/>
              <a:buChar char="•"/>
            </a:pPr>
            <a:r>
              <a:rPr lang="en-US" sz="2000" dirty="0"/>
              <a:t>at low energies (below transition) velocity increase dominates</a:t>
            </a:r>
          </a:p>
          <a:p>
            <a:pPr marL="742950" lvl="1" indent="-285750">
              <a:lnSpc>
                <a:spcPct val="80000"/>
              </a:lnSpc>
              <a:spcBef>
                <a:spcPts val="1000"/>
              </a:spcBef>
              <a:buFont typeface="Arial"/>
              <a:buChar char="•"/>
            </a:pPr>
            <a:r>
              <a:rPr lang="en-US" sz="2000" dirty="0"/>
              <a:t>at high energies (above transition) velocity almost constant  </a:t>
            </a:r>
          </a:p>
          <a:p>
            <a:pPr marL="285750" indent="-285750">
              <a:lnSpc>
                <a:spcPct val="120000"/>
              </a:lnSpc>
              <a:spcBef>
                <a:spcPts val="1000"/>
              </a:spcBef>
              <a:buFont typeface="Arial"/>
              <a:buChar char="•"/>
            </a:pPr>
            <a:r>
              <a:rPr lang="en-US" sz="2000" dirty="0"/>
              <a:t>Particles perform </a:t>
            </a:r>
            <a:r>
              <a:rPr lang="en-US" sz="2000" dirty="0">
                <a:solidFill>
                  <a:srgbClr val="FF0000"/>
                </a:solidFill>
              </a:rPr>
              <a:t>oscillations around synchronous phase</a:t>
            </a:r>
          </a:p>
          <a:p>
            <a:pPr marL="742950" lvl="1" indent="-285750">
              <a:lnSpc>
                <a:spcPct val="80000"/>
              </a:lnSpc>
              <a:spcBef>
                <a:spcPts val="1000"/>
              </a:spcBef>
              <a:buFont typeface="Arial"/>
              <a:buChar char="•"/>
            </a:pPr>
            <a:r>
              <a:rPr lang="en-US" sz="2000" dirty="0"/>
              <a:t>synchronous phase depending on acceleration</a:t>
            </a:r>
          </a:p>
          <a:p>
            <a:pPr marL="742950" lvl="1" indent="-285750">
              <a:lnSpc>
                <a:spcPct val="80000"/>
              </a:lnSpc>
              <a:spcBef>
                <a:spcPts val="1000"/>
              </a:spcBef>
              <a:buFont typeface="Arial"/>
              <a:buChar char="•"/>
            </a:pPr>
            <a:r>
              <a:rPr lang="en-US" sz="2000" dirty="0"/>
              <a:t>below or above transition</a:t>
            </a:r>
          </a:p>
          <a:p>
            <a:pPr marL="285750" indent="-285750">
              <a:spcBef>
                <a:spcPts val="1000"/>
              </a:spcBef>
              <a:buFont typeface="Arial"/>
              <a:buChar char="•"/>
            </a:pPr>
            <a:r>
              <a:rPr lang="en-US" sz="2000" dirty="0">
                <a:solidFill>
                  <a:srgbClr val="FF0000"/>
                </a:solidFill>
              </a:rPr>
              <a:t>Hamiltonian</a:t>
            </a:r>
            <a:r>
              <a:rPr lang="en-US" sz="2000" dirty="0"/>
              <a:t> approach can deal with fairly complicated dynamics</a:t>
            </a:r>
          </a:p>
          <a:p>
            <a:pPr marL="285750" indent="-285750">
              <a:spcBef>
                <a:spcPts val="1000"/>
              </a:spcBef>
              <a:buFont typeface="Arial"/>
              <a:buChar char="•"/>
            </a:pPr>
            <a:r>
              <a:rPr lang="en-US" sz="2000" dirty="0">
                <a:solidFill>
                  <a:srgbClr val="FF0000"/>
                </a:solidFill>
              </a:rPr>
              <a:t>Bucket</a:t>
            </a:r>
            <a:r>
              <a:rPr lang="en-US" sz="2000" dirty="0"/>
              <a:t> is the stable region in phase space inside the </a:t>
            </a:r>
            <a:r>
              <a:rPr lang="en-US" sz="2000" dirty="0">
                <a:solidFill>
                  <a:srgbClr val="FF0000"/>
                </a:solidFill>
              </a:rPr>
              <a:t>separatrix</a:t>
            </a:r>
          </a:p>
          <a:p>
            <a:pPr marL="285750" indent="-285750">
              <a:spcBef>
                <a:spcPts val="1000"/>
              </a:spcBef>
              <a:buFont typeface="Arial"/>
              <a:buChar char="•"/>
            </a:pPr>
            <a:r>
              <a:rPr lang="en-US" sz="2000" dirty="0">
                <a:solidFill>
                  <a:srgbClr val="FF0000"/>
                </a:solidFill>
              </a:rPr>
              <a:t>Matching</a:t>
            </a:r>
            <a:r>
              <a:rPr lang="en-US" sz="2000" dirty="0"/>
              <a:t> the shape of the bunch to the bucket is essential</a:t>
            </a:r>
          </a:p>
        </p:txBody>
      </p:sp>
    </p:spTree>
    <p:extLst>
      <p:ext uri="{BB962C8B-B14F-4D97-AF65-F5344CB8AC3E}">
        <p14:creationId xmlns:p14="http://schemas.microsoft.com/office/powerpoint/2010/main" val="230574693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Rectangle 2"/>
          <p:cNvSpPr>
            <a:spLocks noGrp="1" noChangeArrowheads="1"/>
          </p:cNvSpPr>
          <p:nvPr>
            <p:ph type="title"/>
          </p:nvPr>
        </p:nvSpPr>
        <p:spPr>
          <a:xfrm>
            <a:off x="1295400" y="304800"/>
            <a:ext cx="6096000" cy="533400"/>
          </a:xfrm>
          <a:ln>
            <a:solidFill>
              <a:schemeClr val="accent2"/>
            </a:solidFill>
          </a:ln>
        </p:spPr>
        <p:txBody>
          <a:bodyPr/>
          <a:lstStyle/>
          <a:p>
            <a:r>
              <a:rPr lang="en-US" dirty="0"/>
              <a:t>Unit of Energy</a:t>
            </a:r>
            <a:endParaRPr lang="fr-FR" dirty="0"/>
          </a:p>
        </p:txBody>
      </p:sp>
      <p:sp>
        <p:nvSpPr>
          <p:cNvPr id="9" name="Text Box 8"/>
          <p:cNvSpPr txBox="1">
            <a:spLocks noChangeArrowheads="1"/>
          </p:cNvSpPr>
          <p:nvPr/>
        </p:nvSpPr>
        <p:spPr bwMode="auto">
          <a:xfrm>
            <a:off x="228600" y="1034703"/>
            <a:ext cx="8735888" cy="5355313"/>
          </a:xfrm>
          <a:prstGeom prst="rect">
            <a:avLst/>
          </a:prstGeom>
          <a:noFill/>
          <a:ln w="9525">
            <a:noFill/>
            <a:miter lim="800000"/>
            <a:headEnd/>
            <a:tailEnd/>
          </a:ln>
        </p:spPr>
        <p:txBody>
          <a:bodyPr wrap="square">
            <a:prstTxWarp prst="textNoShape">
              <a:avLst/>
            </a:prstTxWarp>
            <a:spAutoFit/>
          </a:bodyPr>
          <a:lstStyle/>
          <a:p>
            <a:r>
              <a:rPr lang="en-US" sz="1800" dirty="0">
                <a:solidFill>
                  <a:srgbClr val="000000"/>
                </a:solidFill>
              </a:rPr>
              <a:t>Today’s accelerators and future projects work/aim at the </a:t>
            </a:r>
            <a:r>
              <a:rPr lang="en-US" sz="1800" dirty="0" err="1">
                <a:solidFill>
                  <a:srgbClr val="FF0000"/>
                </a:solidFill>
              </a:rPr>
              <a:t>TeV</a:t>
            </a:r>
            <a:r>
              <a:rPr lang="en-US" sz="1800" dirty="0">
                <a:solidFill>
                  <a:srgbClr val="FF0000"/>
                </a:solidFill>
              </a:rPr>
              <a:t> energy </a:t>
            </a:r>
            <a:r>
              <a:rPr lang="en-US" sz="1800" dirty="0">
                <a:solidFill>
                  <a:srgbClr val="000000"/>
                </a:solidFill>
              </a:rPr>
              <a:t>range.</a:t>
            </a:r>
          </a:p>
          <a:p>
            <a:r>
              <a:rPr lang="en-US" sz="1800" dirty="0">
                <a:solidFill>
                  <a:srgbClr val="000000"/>
                </a:solidFill>
              </a:rPr>
              <a:t>	LHC:  	7 </a:t>
            </a:r>
            <a:r>
              <a:rPr lang="en-US" sz="1800" dirty="0" err="1">
                <a:solidFill>
                  <a:srgbClr val="000000"/>
                </a:solidFill>
              </a:rPr>
              <a:t>TeV</a:t>
            </a:r>
            <a:r>
              <a:rPr lang="en-US" sz="1800" dirty="0">
                <a:solidFill>
                  <a:srgbClr val="000000"/>
                </a:solidFill>
              </a:rPr>
              <a:t> -&gt; 14 </a:t>
            </a:r>
            <a:r>
              <a:rPr lang="en-US" sz="1800" dirty="0" err="1">
                <a:solidFill>
                  <a:srgbClr val="000000"/>
                </a:solidFill>
              </a:rPr>
              <a:t>TeV</a:t>
            </a:r>
            <a:endParaRPr lang="en-US" sz="1800" dirty="0">
              <a:solidFill>
                <a:srgbClr val="000000"/>
              </a:solidFill>
            </a:endParaRPr>
          </a:p>
          <a:p>
            <a:r>
              <a:rPr lang="en-US" sz="1800" dirty="0">
                <a:solidFill>
                  <a:srgbClr val="000000"/>
                </a:solidFill>
              </a:rPr>
              <a:t>	CLIC: 	380 GeV -&gt; 3 </a:t>
            </a:r>
            <a:r>
              <a:rPr lang="en-US" sz="1800" dirty="0" err="1">
                <a:solidFill>
                  <a:srgbClr val="000000"/>
                </a:solidFill>
              </a:rPr>
              <a:t>TeV</a:t>
            </a:r>
            <a:endParaRPr lang="en-US" sz="1800" dirty="0">
              <a:solidFill>
                <a:srgbClr val="000000"/>
              </a:solidFill>
            </a:endParaRPr>
          </a:p>
          <a:p>
            <a:r>
              <a:rPr lang="en-US" sz="1800" dirty="0">
                <a:solidFill>
                  <a:srgbClr val="000000"/>
                </a:solidFill>
              </a:rPr>
              <a:t>	FCC: 	100 </a:t>
            </a:r>
            <a:r>
              <a:rPr lang="en-US" sz="1800" dirty="0" err="1">
                <a:solidFill>
                  <a:srgbClr val="000000"/>
                </a:solidFill>
              </a:rPr>
              <a:t>TeV</a:t>
            </a:r>
            <a:endParaRPr lang="en-US" sz="1800" dirty="0">
              <a:solidFill>
                <a:srgbClr val="000000"/>
              </a:solidFill>
            </a:endParaRPr>
          </a:p>
          <a:p>
            <a:endParaRPr lang="en-US" sz="1800" dirty="0">
              <a:solidFill>
                <a:srgbClr val="000000"/>
              </a:solidFill>
            </a:endParaRPr>
          </a:p>
          <a:p>
            <a:r>
              <a:rPr lang="en-US" sz="1800" dirty="0">
                <a:solidFill>
                  <a:srgbClr val="000000"/>
                </a:solidFill>
              </a:rPr>
              <a:t>In fact, this energy unit comes from acceleration:</a:t>
            </a:r>
            <a:br>
              <a:rPr lang="en-US" sz="1800" dirty="0">
                <a:solidFill>
                  <a:srgbClr val="000000"/>
                </a:solidFill>
              </a:rPr>
            </a:br>
            <a:endParaRPr lang="en-US" sz="1800" dirty="0">
              <a:solidFill>
                <a:srgbClr val="000000"/>
              </a:solidFill>
            </a:endParaRPr>
          </a:p>
          <a:p>
            <a:endParaRPr lang="en-US" sz="1800" dirty="0">
              <a:solidFill>
                <a:srgbClr val="FF3300"/>
              </a:solidFill>
            </a:endParaRPr>
          </a:p>
          <a:p>
            <a:endParaRPr lang="en-US" sz="1800" dirty="0">
              <a:solidFill>
                <a:srgbClr val="FF3300"/>
              </a:solidFill>
            </a:endParaRPr>
          </a:p>
          <a:p>
            <a:endParaRPr lang="en-US" sz="1800" dirty="0">
              <a:solidFill>
                <a:srgbClr val="FF3300"/>
              </a:solidFill>
            </a:endParaRPr>
          </a:p>
          <a:p>
            <a:endParaRPr lang="en-US" sz="1800" dirty="0">
              <a:solidFill>
                <a:srgbClr val="FF3300"/>
              </a:solidFill>
            </a:endParaRPr>
          </a:p>
          <a:p>
            <a:r>
              <a:rPr lang="en-US" sz="1800" dirty="0">
                <a:solidFill>
                  <a:srgbClr val="FF3300"/>
                </a:solidFill>
              </a:rPr>
              <a:t>Basic Unit:   </a:t>
            </a:r>
            <a:r>
              <a:rPr lang="en-US" sz="1800" b="1" dirty="0" err="1">
                <a:solidFill>
                  <a:srgbClr val="FF3300"/>
                </a:solidFill>
              </a:rPr>
              <a:t>eV</a:t>
            </a:r>
            <a:r>
              <a:rPr lang="en-US" sz="1800" b="1" dirty="0">
                <a:solidFill>
                  <a:srgbClr val="FF3300"/>
                </a:solidFill>
              </a:rPr>
              <a:t> (electron Volt)</a:t>
            </a:r>
            <a:br>
              <a:rPr lang="fr-FR" sz="1800" b="1" dirty="0">
                <a:solidFill>
                  <a:srgbClr val="FF3300"/>
                </a:solidFill>
              </a:rPr>
            </a:br>
            <a:r>
              <a:rPr lang="fr-FR" sz="1800" dirty="0">
                <a:solidFill>
                  <a:srgbClr val="FF3300"/>
                </a:solidFill>
              </a:rPr>
              <a:t>	      </a:t>
            </a:r>
            <a:r>
              <a:rPr lang="fr-FR" sz="1800" dirty="0" err="1"/>
              <a:t>keV</a:t>
            </a:r>
            <a:r>
              <a:rPr lang="fr-FR" sz="1800" dirty="0"/>
              <a:t> = 1000 eV = 10</a:t>
            </a:r>
            <a:r>
              <a:rPr lang="fr-FR" sz="1800" baseline="30000" dirty="0"/>
              <a:t>3</a:t>
            </a:r>
            <a:r>
              <a:rPr lang="fr-FR" sz="1800" dirty="0"/>
              <a:t> eV</a:t>
            </a:r>
          </a:p>
          <a:p>
            <a:r>
              <a:rPr lang="fr-FR" sz="1800" dirty="0"/>
              <a:t>	      MeV = 10</a:t>
            </a:r>
            <a:r>
              <a:rPr lang="fr-FR" sz="1800" baseline="30000" dirty="0"/>
              <a:t>6</a:t>
            </a:r>
            <a:r>
              <a:rPr lang="fr-FR" sz="1800" dirty="0"/>
              <a:t> eV</a:t>
            </a:r>
            <a:br>
              <a:rPr lang="fr-FR" sz="1800" dirty="0"/>
            </a:br>
            <a:r>
              <a:rPr lang="fr-FR" sz="1800" dirty="0"/>
              <a:t>	      </a:t>
            </a:r>
            <a:r>
              <a:rPr lang="fr-FR" sz="1800" dirty="0" err="1"/>
              <a:t>GeV</a:t>
            </a:r>
            <a:r>
              <a:rPr lang="fr-FR" sz="1800" dirty="0"/>
              <a:t> = 10</a:t>
            </a:r>
            <a:r>
              <a:rPr lang="fr-FR" sz="1800" baseline="30000" dirty="0"/>
              <a:t>9</a:t>
            </a:r>
            <a:r>
              <a:rPr lang="fr-FR" sz="1800" dirty="0"/>
              <a:t> eV</a:t>
            </a:r>
          </a:p>
          <a:p>
            <a:r>
              <a:rPr lang="fr-FR" sz="1800" dirty="0"/>
              <a:t>	      </a:t>
            </a:r>
            <a:r>
              <a:rPr lang="fr-FR" sz="1800" dirty="0" err="1"/>
              <a:t>TeV</a:t>
            </a:r>
            <a:r>
              <a:rPr lang="fr-FR" sz="1800" dirty="0"/>
              <a:t> = 10</a:t>
            </a:r>
            <a:r>
              <a:rPr lang="fr-FR" sz="1800" baseline="30000" dirty="0"/>
              <a:t>12</a:t>
            </a:r>
            <a:r>
              <a:rPr lang="fr-FR" sz="1800" dirty="0"/>
              <a:t> eV</a:t>
            </a:r>
          </a:p>
          <a:p>
            <a:endParaRPr lang="fr-FR" sz="1800" dirty="0"/>
          </a:p>
          <a:p>
            <a:r>
              <a:rPr lang="fr-FR" sz="1800" dirty="0"/>
              <a:t>LHC = ~450 Million km of batteries!!!</a:t>
            </a:r>
          </a:p>
          <a:p>
            <a:r>
              <a:rPr lang="fr-FR" sz="1800" dirty="0"/>
              <a:t>	3x distance</a:t>
            </a:r>
            <a:r>
              <a:rPr lang="en-GB" sz="1800" dirty="0"/>
              <a:t> Earth-Sun                               </a:t>
            </a:r>
            <a:endParaRPr lang="en-GB" dirty="0">
              <a:latin typeface="Times New Roman" charset="0"/>
            </a:endParaRPr>
          </a:p>
        </p:txBody>
      </p:sp>
      <p:sp>
        <p:nvSpPr>
          <p:cNvPr id="4" name="Rectangle 3"/>
          <p:cNvSpPr/>
          <p:nvPr/>
        </p:nvSpPr>
        <p:spPr>
          <a:xfrm>
            <a:off x="611560" y="2852936"/>
            <a:ext cx="7704856" cy="1015663"/>
          </a:xfrm>
          <a:prstGeom prst="rect">
            <a:avLst/>
          </a:prstGeom>
          <a:solidFill>
            <a:srgbClr val="FFFFCC"/>
          </a:solidFill>
          <a:ln>
            <a:solidFill>
              <a:schemeClr val="tx1"/>
            </a:solidFill>
          </a:ln>
          <a:effectLst>
            <a:outerShdw blurRad="50800" dist="38100" dir="2700000" algn="tl" rotWithShape="0">
              <a:srgbClr val="000000">
                <a:alpha val="43000"/>
              </a:srgbClr>
            </a:outerShdw>
          </a:effectLst>
        </p:spPr>
        <p:txBody>
          <a:bodyPr wrap="square">
            <a:spAutoFit/>
          </a:bodyPr>
          <a:lstStyle/>
          <a:p>
            <a:pPr algn="ctr"/>
            <a:r>
              <a:rPr lang="en-US" sz="2000" b="1" dirty="0">
                <a:solidFill>
                  <a:srgbClr val="FF0000"/>
                </a:solidFill>
              </a:rPr>
              <a:t>1 </a:t>
            </a:r>
            <a:r>
              <a:rPr lang="en-US" sz="2000" b="1" dirty="0" err="1">
                <a:solidFill>
                  <a:srgbClr val="FF0000"/>
                </a:solidFill>
              </a:rPr>
              <a:t>eV</a:t>
            </a:r>
            <a:r>
              <a:rPr lang="en-US" sz="2000" b="1" dirty="0">
                <a:solidFill>
                  <a:srgbClr val="FF0000"/>
                </a:solidFill>
              </a:rPr>
              <a:t> (electron Volt) </a:t>
            </a:r>
            <a:r>
              <a:rPr lang="en-US" sz="2000" dirty="0">
                <a:solidFill>
                  <a:srgbClr val="000000"/>
                </a:solidFill>
              </a:rPr>
              <a:t>is the energy that 1 elementary charge e (like one electron or proton) gains when it is accelerated in a potential (voltage) difference of 1 Volt.</a:t>
            </a:r>
          </a:p>
        </p:txBody>
      </p:sp>
      <p:pic>
        <p:nvPicPr>
          <p:cNvPr id="6" name="anim-1eV-480p2.mov">
            <a:hlinkClick r:id="" action="ppaction://media"/>
            <a:extLst>
              <a:ext uri="{FF2B5EF4-FFF2-40B4-BE49-F238E27FC236}">
                <a16:creationId xmlns:a16="http://schemas.microsoft.com/office/drawing/2014/main" id="{C8DB4E86-9FC5-4947-9B2C-00D2A288224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860032" y="4077072"/>
            <a:ext cx="3600400" cy="2340260"/>
          </a:xfrm>
          <a:prstGeom prst="rect">
            <a:avLst/>
          </a:prstGeom>
        </p:spPr>
      </p:pic>
    </p:spTree>
    <p:extLst>
      <p:ext uri="{BB962C8B-B14F-4D97-AF65-F5344CB8AC3E}">
        <p14:creationId xmlns:p14="http://schemas.microsoft.com/office/powerpoint/2010/main" val="10088301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3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80000">
                <p:cTn id="12" repeatCount="indefinite" fill="hold" display="0">
                  <p:stCondLst>
                    <p:cond delay="indefinite"/>
                  </p:stCondLst>
                </p:cTn>
                <p:tgtEl>
                  <p:spTgt spid="6"/>
                </p:tgtEl>
              </p:cMediaNode>
            </p:video>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566738" y="336550"/>
            <a:ext cx="7815262" cy="614363"/>
          </a:xfrm>
          <a:ln>
            <a:solidFill>
              <a:schemeClr val="accent2"/>
            </a:solidFill>
          </a:ln>
        </p:spPr>
        <p:txBody>
          <a:bodyPr/>
          <a:lstStyle/>
          <a:p>
            <a:r>
              <a:rPr lang="en-GB" b="0" dirty="0"/>
              <a:t>Bibliography</a:t>
            </a:r>
            <a:endParaRPr lang="en-GB" dirty="0"/>
          </a:p>
        </p:txBody>
      </p:sp>
      <p:sp>
        <p:nvSpPr>
          <p:cNvPr id="19461" name="Text Box 3"/>
          <p:cNvSpPr txBox="1">
            <a:spLocks noChangeArrowheads="1"/>
          </p:cNvSpPr>
          <p:nvPr/>
        </p:nvSpPr>
        <p:spPr bwMode="auto">
          <a:xfrm>
            <a:off x="538163" y="1174750"/>
            <a:ext cx="8291512" cy="4001095"/>
          </a:xfrm>
          <a:prstGeom prst="rect">
            <a:avLst/>
          </a:prstGeom>
          <a:noFill/>
          <a:ln w="9525">
            <a:noFill/>
            <a:miter lim="800000"/>
            <a:headEnd/>
            <a:tailEnd/>
          </a:ln>
        </p:spPr>
        <p:txBody>
          <a:bodyPr>
            <a:prstTxWarp prst="textNoShape">
              <a:avLst/>
            </a:prstTxWarp>
            <a:spAutoFit/>
          </a:bodyPr>
          <a:lstStyle/>
          <a:p>
            <a:r>
              <a:rPr lang="fr-FR" sz="1400" dirty="0"/>
              <a:t>S.Y. Lee			</a:t>
            </a:r>
            <a:r>
              <a:rPr lang="fr-FR" sz="1400" b="1" dirty="0"/>
              <a:t>Accelerator </a:t>
            </a:r>
            <a:r>
              <a:rPr lang="fr-FR" sz="1400" b="1" dirty="0" err="1"/>
              <a:t>Physics</a:t>
            </a:r>
            <a:br>
              <a:rPr lang="fr-FR" sz="1400" b="1" dirty="0"/>
            </a:br>
            <a:r>
              <a:rPr lang="fr-FR" sz="1400" b="1" dirty="0"/>
              <a:t>			     </a:t>
            </a:r>
            <a:r>
              <a:rPr lang="fr-FR" sz="1400" dirty="0"/>
              <a:t>(World </a:t>
            </a:r>
            <a:r>
              <a:rPr lang="en-US" sz="1400" dirty="0"/>
              <a:t>S</a:t>
            </a:r>
            <a:r>
              <a:rPr lang="fr-FR" sz="1400" dirty="0" err="1"/>
              <a:t>cientific</a:t>
            </a:r>
            <a:r>
              <a:rPr lang="fr-FR" sz="1400" dirty="0"/>
              <a:t>, 2011)</a:t>
            </a:r>
          </a:p>
          <a:p>
            <a:r>
              <a:rPr lang="fr-FR" sz="1400" dirty="0"/>
              <a:t>M. Conte, W.W. Mac Kay     	</a:t>
            </a:r>
            <a:r>
              <a:rPr lang="fr-FR" sz="1400" b="1" dirty="0"/>
              <a:t>A</a:t>
            </a:r>
            <a:r>
              <a:rPr lang="en-US" sz="1400" b="1" dirty="0"/>
              <a:t>n</a:t>
            </a:r>
            <a:r>
              <a:rPr lang="fr-FR" sz="1400" b="1" dirty="0"/>
              <a:t> </a:t>
            </a:r>
            <a:r>
              <a:rPr lang="en-US" sz="1400" b="1" dirty="0"/>
              <a:t>I</a:t>
            </a:r>
            <a:r>
              <a:rPr lang="fr-FR" sz="1400" b="1" dirty="0" err="1"/>
              <a:t>ntroduction</a:t>
            </a:r>
            <a:r>
              <a:rPr lang="fr-FR" sz="1400" b="1" dirty="0"/>
              <a:t> to the </a:t>
            </a:r>
            <a:r>
              <a:rPr lang="fr-FR" sz="1400" b="1" dirty="0" err="1"/>
              <a:t>Physics</a:t>
            </a:r>
            <a:r>
              <a:rPr lang="fr-FR" sz="1400" b="1" dirty="0"/>
              <a:t> of </a:t>
            </a:r>
            <a:r>
              <a:rPr lang="fr-FR" sz="1400" b="1" dirty="0" err="1"/>
              <a:t>particle</a:t>
            </a:r>
            <a:r>
              <a:rPr lang="fr-FR" sz="1400" b="1" dirty="0"/>
              <a:t> </a:t>
            </a:r>
            <a:r>
              <a:rPr lang="fr-FR" sz="1400" b="1" dirty="0" err="1"/>
              <a:t>Accelerators</a:t>
            </a:r>
            <a:r>
              <a:rPr lang="fr-FR" sz="1400" dirty="0"/>
              <a:t> </a:t>
            </a:r>
          </a:p>
          <a:p>
            <a:pPr lvl="4"/>
            <a:r>
              <a:rPr lang="fr-FR" sz="1400" dirty="0"/>
              <a:t>                         (World </a:t>
            </a:r>
            <a:r>
              <a:rPr lang="en-US" sz="1400" dirty="0"/>
              <a:t>S</a:t>
            </a:r>
            <a:r>
              <a:rPr lang="fr-FR" sz="1400" dirty="0" err="1"/>
              <a:t>cientific</a:t>
            </a:r>
            <a:r>
              <a:rPr lang="fr-FR" sz="1400" dirty="0"/>
              <a:t>, 1991)</a:t>
            </a:r>
          </a:p>
          <a:p>
            <a:r>
              <a:rPr lang="fr-FR" sz="1400" dirty="0"/>
              <a:t>P. J. Bryant and K. </a:t>
            </a:r>
            <a:r>
              <a:rPr lang="fr-FR" sz="1400" dirty="0" err="1"/>
              <a:t>Johnsen</a:t>
            </a:r>
            <a:r>
              <a:rPr lang="fr-FR" sz="1400" dirty="0"/>
              <a:t>  	</a:t>
            </a:r>
            <a:r>
              <a:rPr lang="fr-FR" sz="1400" b="1" dirty="0"/>
              <a:t>The </a:t>
            </a:r>
            <a:r>
              <a:rPr lang="en-US" sz="1400" b="1" dirty="0"/>
              <a:t>P</a:t>
            </a:r>
            <a:r>
              <a:rPr lang="fr-FR" sz="1400" b="1" dirty="0" err="1"/>
              <a:t>rinciples</a:t>
            </a:r>
            <a:r>
              <a:rPr lang="fr-FR" sz="1400" b="1" dirty="0"/>
              <a:t> of </a:t>
            </a:r>
            <a:r>
              <a:rPr lang="en-US" sz="1400" b="1" dirty="0"/>
              <a:t>C</a:t>
            </a:r>
            <a:r>
              <a:rPr lang="fr-FR" sz="1400" b="1" dirty="0" err="1"/>
              <a:t>ircular</a:t>
            </a:r>
            <a:r>
              <a:rPr lang="fr-FR" sz="1400" dirty="0"/>
              <a:t> </a:t>
            </a:r>
            <a:r>
              <a:rPr lang="fr-FR" sz="1400" b="1" dirty="0" err="1"/>
              <a:t>Accelerators</a:t>
            </a:r>
            <a:r>
              <a:rPr lang="fr-FR" sz="1400" b="1" dirty="0"/>
              <a:t> and </a:t>
            </a:r>
            <a:r>
              <a:rPr lang="en-US" sz="1400" b="1" dirty="0"/>
              <a:t>S</a:t>
            </a:r>
            <a:r>
              <a:rPr lang="fr-FR" sz="1400" b="1" dirty="0" err="1"/>
              <a:t>torage</a:t>
            </a:r>
            <a:r>
              <a:rPr lang="fr-FR" sz="1400" b="1" dirty="0"/>
              <a:t> </a:t>
            </a:r>
            <a:r>
              <a:rPr lang="en-US" sz="1400" b="1" dirty="0"/>
              <a:t>R</a:t>
            </a:r>
            <a:r>
              <a:rPr lang="fr-FR" sz="1400" b="1" dirty="0" err="1"/>
              <a:t>ings</a:t>
            </a:r>
            <a:r>
              <a:rPr lang="fr-FR" sz="1400" dirty="0"/>
              <a:t> </a:t>
            </a:r>
          </a:p>
          <a:p>
            <a:pPr lvl="4"/>
            <a:r>
              <a:rPr lang="fr-FR" sz="1400" dirty="0"/>
              <a:t>                         (Cambridge </a:t>
            </a:r>
            <a:r>
              <a:rPr lang="en-US" sz="1400" dirty="0"/>
              <a:t>U</a:t>
            </a:r>
            <a:r>
              <a:rPr lang="fr-FR" sz="1400" dirty="0" err="1"/>
              <a:t>niversity</a:t>
            </a:r>
            <a:r>
              <a:rPr lang="fr-FR" sz="1400" dirty="0"/>
              <a:t> </a:t>
            </a:r>
            <a:r>
              <a:rPr lang="en-US" sz="1400" dirty="0"/>
              <a:t>P</a:t>
            </a:r>
            <a:r>
              <a:rPr lang="fr-FR" sz="1400" dirty="0" err="1"/>
              <a:t>ress</a:t>
            </a:r>
            <a:r>
              <a:rPr lang="fr-FR" sz="1400" dirty="0"/>
              <a:t>, 199</a:t>
            </a:r>
            <a:r>
              <a:rPr lang="en-US" sz="1400" dirty="0"/>
              <a:t>3</a:t>
            </a:r>
            <a:r>
              <a:rPr lang="fr-FR" sz="1400" dirty="0"/>
              <a:t>)</a:t>
            </a:r>
          </a:p>
          <a:p>
            <a:r>
              <a:rPr lang="fr-FR" sz="1400" dirty="0"/>
              <a:t>D. A. Edwards, M. J. </a:t>
            </a:r>
            <a:r>
              <a:rPr lang="fr-FR" sz="1400" dirty="0" err="1"/>
              <a:t>Syphers</a:t>
            </a:r>
            <a:r>
              <a:rPr lang="fr-FR" sz="1400" dirty="0"/>
              <a:t> 	</a:t>
            </a:r>
            <a:r>
              <a:rPr lang="fr-FR" sz="1400" b="1" dirty="0"/>
              <a:t>A</a:t>
            </a:r>
            <a:r>
              <a:rPr lang="en-US" sz="1400" b="1" dirty="0"/>
              <a:t>n</a:t>
            </a:r>
            <a:r>
              <a:rPr lang="fr-FR" sz="1400" b="1" dirty="0"/>
              <a:t> </a:t>
            </a:r>
            <a:r>
              <a:rPr lang="en-US" sz="1400" b="1" dirty="0"/>
              <a:t>I</a:t>
            </a:r>
            <a:r>
              <a:rPr lang="fr-FR" sz="1400" b="1" dirty="0" err="1"/>
              <a:t>ntroduction</a:t>
            </a:r>
            <a:r>
              <a:rPr lang="fr-FR" sz="1400" b="1" dirty="0"/>
              <a:t> to the </a:t>
            </a:r>
            <a:r>
              <a:rPr lang="fr-FR" sz="1400" b="1" dirty="0" err="1"/>
              <a:t>Physics</a:t>
            </a:r>
            <a:r>
              <a:rPr lang="fr-FR" sz="1400" b="1" dirty="0"/>
              <a:t> of High </a:t>
            </a:r>
            <a:r>
              <a:rPr lang="fr-FR" sz="1400" b="1" dirty="0" err="1"/>
              <a:t>Energy</a:t>
            </a:r>
            <a:r>
              <a:rPr lang="fr-FR" sz="1400" b="1" dirty="0"/>
              <a:t> </a:t>
            </a:r>
            <a:r>
              <a:rPr lang="fr-FR" sz="1400" b="1" dirty="0" err="1"/>
              <a:t>Accelerators</a:t>
            </a:r>
            <a:r>
              <a:rPr lang="fr-FR" sz="1400" dirty="0"/>
              <a:t> </a:t>
            </a:r>
            <a:endParaRPr lang="fr-FR" sz="1400" b="1" dirty="0"/>
          </a:p>
          <a:p>
            <a:pPr lvl="4"/>
            <a:r>
              <a:rPr lang="fr-FR" sz="1400" dirty="0"/>
              <a:t>                         (J. </a:t>
            </a:r>
            <a:r>
              <a:rPr lang="fr-FR" sz="1400" dirty="0" err="1"/>
              <a:t>Wiley</a:t>
            </a:r>
            <a:r>
              <a:rPr lang="fr-FR" sz="1400" dirty="0"/>
              <a:t> &amp; sons,</a:t>
            </a:r>
            <a:r>
              <a:rPr lang="en-US" sz="1400" dirty="0"/>
              <a:t> Inc,</a:t>
            </a:r>
            <a:r>
              <a:rPr lang="fr-FR" sz="1400" dirty="0"/>
              <a:t> 1993)</a:t>
            </a:r>
          </a:p>
          <a:p>
            <a:r>
              <a:rPr lang="fr-FR" sz="1400" dirty="0"/>
              <a:t>H. </a:t>
            </a:r>
            <a:r>
              <a:rPr lang="fr-FR" sz="1400" dirty="0" err="1"/>
              <a:t>Wiedemann</a:t>
            </a:r>
            <a:r>
              <a:rPr lang="fr-FR" sz="1400" dirty="0"/>
              <a:t>	         	</a:t>
            </a:r>
            <a:r>
              <a:rPr lang="fr-FR" sz="1400" b="1" dirty="0" err="1"/>
              <a:t>Particle</a:t>
            </a:r>
            <a:r>
              <a:rPr lang="fr-FR" sz="1400" b="1" dirty="0"/>
              <a:t> Accelerator</a:t>
            </a:r>
            <a:r>
              <a:rPr lang="fr-FR" sz="1400" dirty="0"/>
              <a:t> </a:t>
            </a:r>
            <a:r>
              <a:rPr lang="fr-FR" sz="1400" b="1" dirty="0" err="1"/>
              <a:t>Physics</a:t>
            </a:r>
            <a:r>
              <a:rPr lang="fr-FR" sz="1400" dirty="0"/>
              <a:t>		        </a:t>
            </a:r>
          </a:p>
          <a:p>
            <a:r>
              <a:rPr lang="fr-FR" sz="1400" dirty="0"/>
              <a:t>			         (Springer-</a:t>
            </a:r>
            <a:r>
              <a:rPr lang="fr-FR" sz="1400" dirty="0" err="1"/>
              <a:t>Verlag</a:t>
            </a:r>
            <a:r>
              <a:rPr lang="en-US" sz="1400" dirty="0"/>
              <a:t>, </a:t>
            </a:r>
            <a:r>
              <a:rPr lang="fr-FR" sz="1400" dirty="0"/>
              <a:t>Berlin, 1993)</a:t>
            </a:r>
          </a:p>
          <a:p>
            <a:r>
              <a:rPr lang="fr-FR" sz="1400" dirty="0"/>
              <a:t>M. Reiser		         	</a:t>
            </a:r>
            <a:r>
              <a:rPr lang="fr-FR" sz="1400" b="1" dirty="0"/>
              <a:t>Theory and </a:t>
            </a:r>
            <a:r>
              <a:rPr lang="en-US" sz="1400" b="1" dirty="0"/>
              <a:t>D</a:t>
            </a:r>
            <a:r>
              <a:rPr lang="fr-FR" sz="1400" b="1" dirty="0" err="1"/>
              <a:t>esign</a:t>
            </a:r>
            <a:r>
              <a:rPr lang="fr-FR" sz="1400" b="1" dirty="0"/>
              <a:t> of </a:t>
            </a:r>
            <a:r>
              <a:rPr lang="en-US" sz="1400" b="1" dirty="0"/>
              <a:t>C</a:t>
            </a:r>
            <a:r>
              <a:rPr lang="fr-FR" sz="1400" b="1" dirty="0" err="1"/>
              <a:t>harged</a:t>
            </a:r>
            <a:r>
              <a:rPr lang="fr-FR" sz="1400" b="1" dirty="0"/>
              <a:t> </a:t>
            </a:r>
            <a:r>
              <a:rPr lang="fr-FR" sz="1400" b="1" dirty="0" err="1"/>
              <a:t>Particles</a:t>
            </a:r>
            <a:r>
              <a:rPr lang="fr-FR" sz="1400" b="1" dirty="0"/>
              <a:t> </a:t>
            </a:r>
            <a:r>
              <a:rPr lang="fr-FR" sz="1400" b="1" dirty="0" err="1"/>
              <a:t>Beams</a:t>
            </a:r>
            <a:endParaRPr lang="fr-FR" sz="1400" dirty="0"/>
          </a:p>
          <a:p>
            <a:pPr lvl="4"/>
            <a:r>
              <a:rPr lang="fr-FR" sz="1400" dirty="0"/>
              <a:t>                           (J. </a:t>
            </a:r>
            <a:r>
              <a:rPr lang="fr-FR" sz="1400" dirty="0" err="1"/>
              <a:t>Wiley</a:t>
            </a:r>
            <a:r>
              <a:rPr lang="fr-FR" sz="1400" dirty="0"/>
              <a:t> &amp; sons, 199</a:t>
            </a:r>
            <a:r>
              <a:rPr lang="en-US" sz="1400" dirty="0"/>
              <a:t>4</a:t>
            </a:r>
            <a:r>
              <a:rPr lang="fr-FR" sz="1400" dirty="0"/>
              <a:t>)</a:t>
            </a:r>
          </a:p>
          <a:p>
            <a:r>
              <a:rPr lang="fr-FR" sz="1400" dirty="0"/>
              <a:t>A. Chao, M</a:t>
            </a:r>
            <a:r>
              <a:rPr lang="fr-FR" sz="1600" dirty="0"/>
              <a:t>. </a:t>
            </a:r>
            <a:r>
              <a:rPr lang="fr-FR" sz="1600" dirty="0" err="1"/>
              <a:t>Tigner</a:t>
            </a:r>
            <a:r>
              <a:rPr lang="fr-FR" sz="1600" dirty="0"/>
              <a:t> 	    </a:t>
            </a:r>
            <a:r>
              <a:rPr lang="fr-FR" sz="1400" dirty="0"/>
              <a:t>     	</a:t>
            </a:r>
            <a:r>
              <a:rPr lang="fr-FR" sz="1400" b="1" dirty="0" err="1"/>
              <a:t>Handbook</a:t>
            </a:r>
            <a:r>
              <a:rPr lang="fr-FR" sz="1400" b="1" dirty="0"/>
              <a:t> of Accelerator </a:t>
            </a:r>
            <a:r>
              <a:rPr lang="fr-FR" sz="1400" b="1" dirty="0" err="1"/>
              <a:t>Physics</a:t>
            </a:r>
            <a:r>
              <a:rPr lang="fr-FR" sz="1400" b="1" dirty="0"/>
              <a:t> and Eng</a:t>
            </a:r>
            <a:r>
              <a:rPr lang="en-US" sz="1400" b="1" dirty="0" err="1"/>
              <a:t>i</a:t>
            </a:r>
            <a:r>
              <a:rPr lang="fr-FR" sz="1400" b="1" dirty="0"/>
              <a:t>n</a:t>
            </a:r>
            <a:r>
              <a:rPr lang="en-US" sz="1400" b="1" dirty="0"/>
              <a:t>e</a:t>
            </a:r>
            <a:r>
              <a:rPr lang="fr-FR" sz="1400" b="1" dirty="0" err="1"/>
              <a:t>ering</a:t>
            </a:r>
            <a:r>
              <a:rPr lang="fr-FR" sz="1400" dirty="0"/>
              <a:t> </a:t>
            </a:r>
          </a:p>
          <a:p>
            <a:pPr lvl="4"/>
            <a:r>
              <a:rPr lang="fr-FR" sz="1400" dirty="0"/>
              <a:t>                           (World </a:t>
            </a:r>
            <a:r>
              <a:rPr lang="en-US" sz="1400" dirty="0"/>
              <a:t>S</a:t>
            </a:r>
            <a:r>
              <a:rPr lang="fr-FR" sz="1400" dirty="0" err="1"/>
              <a:t>cientific</a:t>
            </a:r>
            <a:r>
              <a:rPr lang="fr-FR" sz="1400" dirty="0"/>
              <a:t> 19</a:t>
            </a:r>
            <a:r>
              <a:rPr lang="en-US" sz="1400" dirty="0"/>
              <a:t>9</a:t>
            </a:r>
            <a:r>
              <a:rPr lang="fr-FR" sz="1400" dirty="0"/>
              <a:t>8)</a:t>
            </a:r>
            <a:endParaRPr lang="en-US" sz="1400" dirty="0"/>
          </a:p>
          <a:p>
            <a:r>
              <a:rPr lang="en-US" sz="1400" dirty="0"/>
              <a:t>K. </a:t>
            </a:r>
            <a:r>
              <a:rPr lang="en-US" sz="1400" dirty="0" err="1"/>
              <a:t>Wille</a:t>
            </a:r>
            <a:r>
              <a:rPr lang="en-US" sz="1400" dirty="0"/>
              <a:t>                           </a:t>
            </a:r>
            <a:r>
              <a:rPr lang="fr-FR" sz="1400" dirty="0"/>
              <a:t>     	</a:t>
            </a:r>
            <a:r>
              <a:rPr lang="en-US" sz="1400" b="1" dirty="0"/>
              <a:t>The Physics of Particle Accelerators: An Introduction</a:t>
            </a:r>
            <a:endParaRPr lang="fr-FR" sz="1400" dirty="0"/>
          </a:p>
          <a:p>
            <a:pPr lvl="4"/>
            <a:r>
              <a:rPr lang="fr-FR" sz="1400" dirty="0"/>
              <a:t>                          (</a:t>
            </a:r>
            <a:r>
              <a:rPr lang="en-US" sz="1400" dirty="0"/>
              <a:t>Oxford University Press, 2000</a:t>
            </a:r>
            <a:r>
              <a:rPr lang="fr-FR" sz="1400" dirty="0"/>
              <a:t>)</a:t>
            </a:r>
          </a:p>
          <a:p>
            <a:r>
              <a:rPr lang="en-US" sz="1400" dirty="0"/>
              <a:t>E.J.N. Wilson</a:t>
            </a:r>
            <a:r>
              <a:rPr lang="fr-FR" sz="1400" dirty="0"/>
              <a:t>                        	</a:t>
            </a:r>
            <a:r>
              <a:rPr lang="en-US" sz="1400" b="1" dirty="0"/>
              <a:t>An introduction to Particle Accelerators</a:t>
            </a:r>
            <a:endParaRPr lang="fr-FR" sz="1400" dirty="0"/>
          </a:p>
          <a:p>
            <a:pPr lvl="4"/>
            <a:r>
              <a:rPr lang="fr-FR" sz="1400" dirty="0"/>
              <a:t>                           </a:t>
            </a:r>
            <a:r>
              <a:rPr lang="en-US" sz="1400" dirty="0"/>
              <a:t>(Oxford University Press, 2001)</a:t>
            </a:r>
          </a:p>
        </p:txBody>
      </p:sp>
      <p:sp>
        <p:nvSpPr>
          <p:cNvPr id="19462" name="AutoShape 4"/>
          <p:cNvSpPr>
            <a:spLocks noChangeArrowheads="1"/>
          </p:cNvSpPr>
          <p:nvPr/>
        </p:nvSpPr>
        <p:spPr bwMode="auto">
          <a:xfrm>
            <a:off x="762000" y="5582567"/>
            <a:ext cx="976313" cy="366713"/>
          </a:xfrm>
          <a:prstGeom prst="rightArrow">
            <a:avLst>
              <a:gd name="adj1" fmla="val 50000"/>
              <a:gd name="adj2" fmla="val 66558"/>
            </a:avLst>
          </a:prstGeom>
          <a:solidFill>
            <a:srgbClr val="FF3300"/>
          </a:solidFill>
          <a:ln w="9525">
            <a:solidFill>
              <a:srgbClr val="FF3300"/>
            </a:solidFill>
            <a:miter lim="800000"/>
            <a:headEnd/>
            <a:tailEnd/>
          </a:ln>
        </p:spPr>
        <p:txBody>
          <a:bodyPr wrap="none" anchor="ctr">
            <a:prstTxWarp prst="textNoShape">
              <a:avLst/>
            </a:prstTxWarp>
          </a:bodyPr>
          <a:lstStyle/>
          <a:p>
            <a:endParaRPr lang="en-US"/>
          </a:p>
        </p:txBody>
      </p:sp>
      <p:sp>
        <p:nvSpPr>
          <p:cNvPr id="19463" name="Text Box 5"/>
          <p:cNvSpPr txBox="1">
            <a:spLocks noChangeArrowheads="1"/>
          </p:cNvSpPr>
          <p:nvPr/>
        </p:nvSpPr>
        <p:spPr bwMode="auto">
          <a:xfrm>
            <a:off x="1965325" y="5293657"/>
            <a:ext cx="6864350" cy="1015663"/>
          </a:xfrm>
          <a:prstGeom prst="rect">
            <a:avLst/>
          </a:prstGeom>
          <a:noFill/>
          <a:ln w="9525">
            <a:noFill/>
            <a:miter lim="800000"/>
            <a:headEnd/>
            <a:tailEnd/>
          </a:ln>
        </p:spPr>
        <p:txBody>
          <a:bodyPr wrap="square">
            <a:prstTxWarp prst="textNoShape">
              <a:avLst/>
            </a:prstTxWarp>
            <a:spAutoFit/>
          </a:bodyPr>
          <a:lstStyle/>
          <a:p>
            <a:r>
              <a:rPr lang="en-US" sz="2000" dirty="0">
                <a:solidFill>
                  <a:srgbClr val="FF3300"/>
                </a:solidFill>
              </a:rPr>
              <a:t>And CERN Accelerator Schools (CAS) Proceedings</a:t>
            </a:r>
            <a:br>
              <a:rPr lang="en-US" sz="2000" dirty="0">
                <a:solidFill>
                  <a:srgbClr val="FF3300"/>
                </a:solidFill>
              </a:rPr>
            </a:br>
            <a:r>
              <a:rPr lang="en-US" sz="2000" dirty="0">
                <a:solidFill>
                  <a:srgbClr val="FF3300"/>
                </a:solidFill>
              </a:rPr>
              <a:t>In particular: </a:t>
            </a:r>
            <a:r>
              <a:rPr lang="en-US" sz="2000" dirty="0">
                <a:solidFill>
                  <a:srgbClr val="FF3300"/>
                </a:solidFill>
                <a:hlinkClick r:id="rId2"/>
              </a:rPr>
              <a:t>https://arxiv.org/abs/2011.02932</a:t>
            </a:r>
            <a:endParaRPr lang="en-US" sz="2000" dirty="0">
              <a:solidFill>
                <a:srgbClr val="FF3300"/>
              </a:solidFill>
            </a:endParaRPr>
          </a:p>
          <a:p>
            <a:r>
              <a:rPr lang="en-US" sz="2000" dirty="0">
                <a:solidFill>
                  <a:srgbClr val="FF3300"/>
                </a:solidFill>
              </a:rPr>
              <a:t>Longitudinal Beam Dynamics in Circular Accelerators</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566738" y="336550"/>
            <a:ext cx="7815262" cy="614363"/>
          </a:xfrm>
          <a:ln>
            <a:solidFill>
              <a:schemeClr val="accent2"/>
            </a:solidFill>
          </a:ln>
        </p:spPr>
        <p:txBody>
          <a:bodyPr/>
          <a:lstStyle/>
          <a:p>
            <a:r>
              <a:rPr lang="en-GB" dirty="0"/>
              <a:t>Acknowledgements</a:t>
            </a:r>
          </a:p>
        </p:txBody>
      </p:sp>
      <p:sp>
        <p:nvSpPr>
          <p:cNvPr id="19461" name="Text Box 3"/>
          <p:cNvSpPr txBox="1">
            <a:spLocks noChangeArrowheads="1"/>
          </p:cNvSpPr>
          <p:nvPr/>
        </p:nvSpPr>
        <p:spPr bwMode="auto">
          <a:xfrm>
            <a:off x="538163" y="1174750"/>
            <a:ext cx="8291512" cy="5278586"/>
          </a:xfrm>
          <a:prstGeom prst="rect">
            <a:avLst/>
          </a:prstGeom>
          <a:noFill/>
          <a:ln w="9525">
            <a:noFill/>
            <a:miter lim="800000"/>
            <a:headEnd/>
            <a:tailEnd/>
          </a:ln>
        </p:spPr>
        <p:txBody>
          <a:bodyPr>
            <a:prstTxWarp prst="textNoShape">
              <a:avLst/>
            </a:prstTxWarp>
            <a:normAutofit/>
          </a:bodyPr>
          <a:lstStyle/>
          <a:p>
            <a:r>
              <a:rPr lang="en-US" sz="2000" b="1" dirty="0"/>
              <a:t>I would like to thank everyone for the material that I have used.</a:t>
            </a:r>
          </a:p>
          <a:p>
            <a:r>
              <a:rPr lang="en-US" sz="2000" b="1" dirty="0"/>
              <a:t>In particular (hope I don’t forget anyone):</a:t>
            </a:r>
          </a:p>
          <a:p>
            <a:r>
              <a:rPr lang="en-US" sz="2000" b="1" dirty="0"/>
              <a:t>	- </a:t>
            </a:r>
            <a:r>
              <a:rPr lang="en-US" sz="2000" b="1" dirty="0" err="1"/>
              <a:t>Joël</a:t>
            </a:r>
            <a:r>
              <a:rPr lang="en-US" sz="2000" b="1" dirty="0"/>
              <a:t> Le Duff (from whom I inherited the course)</a:t>
            </a:r>
          </a:p>
          <a:p>
            <a:r>
              <a:rPr lang="en-US" sz="2000" b="1" dirty="0"/>
              <a:t>	- </a:t>
            </a:r>
            <a:r>
              <a:rPr lang="en-US" sz="2000" b="1" dirty="0" err="1"/>
              <a:t>Rende</a:t>
            </a:r>
            <a:r>
              <a:rPr lang="en-US" sz="2000" b="1" dirty="0"/>
              <a:t> </a:t>
            </a:r>
            <a:r>
              <a:rPr lang="en-US" sz="2000" b="1" dirty="0" err="1"/>
              <a:t>Steerenberg</a:t>
            </a:r>
            <a:endParaRPr lang="en-US" sz="2000" b="1" dirty="0"/>
          </a:p>
          <a:p>
            <a:r>
              <a:rPr lang="en-US" sz="2000" b="1" dirty="0"/>
              <a:t>	- Gerald Dugan</a:t>
            </a:r>
          </a:p>
          <a:p>
            <a:r>
              <a:rPr lang="en-US" sz="2000" b="1" dirty="0"/>
              <a:t>	- </a:t>
            </a:r>
            <a:r>
              <a:rPr lang="en-US" sz="2000" b="1" dirty="0" err="1"/>
              <a:t>Heiko</a:t>
            </a:r>
            <a:r>
              <a:rPr lang="en-US" sz="2000" b="1" dirty="0"/>
              <a:t> </a:t>
            </a:r>
            <a:r>
              <a:rPr lang="en-US" sz="2000" b="1" dirty="0" err="1"/>
              <a:t>Damerau</a:t>
            </a:r>
            <a:endParaRPr lang="en-US" sz="2000" b="1" dirty="0"/>
          </a:p>
          <a:p>
            <a:r>
              <a:rPr lang="en-US" sz="2000" b="1" dirty="0"/>
              <a:t>	- Werner </a:t>
            </a:r>
            <a:r>
              <a:rPr lang="en-US" sz="2000" b="1" dirty="0" err="1"/>
              <a:t>Pirkl</a:t>
            </a:r>
            <a:endParaRPr lang="en-US" sz="2000" b="1" dirty="0"/>
          </a:p>
          <a:p>
            <a:r>
              <a:rPr lang="en-US" sz="2000" b="1" dirty="0"/>
              <a:t>	- Genevieve </a:t>
            </a:r>
            <a:r>
              <a:rPr lang="en-US" sz="2000" b="1" dirty="0" err="1"/>
              <a:t>Tulloue</a:t>
            </a:r>
            <a:endParaRPr lang="en-US" sz="2000" b="1" dirty="0"/>
          </a:p>
          <a:p>
            <a:r>
              <a:rPr lang="en-US" sz="2000" b="1" dirty="0"/>
              <a:t>	- Mike </a:t>
            </a:r>
            <a:r>
              <a:rPr lang="en-US" sz="2000" b="1" dirty="0" err="1"/>
              <a:t>Syphers</a:t>
            </a:r>
            <a:endParaRPr lang="en-US" sz="2000" b="1" dirty="0"/>
          </a:p>
          <a:p>
            <a:r>
              <a:rPr lang="en-US" sz="2000" b="1" dirty="0"/>
              <a:t>	- Daniel Schulte</a:t>
            </a:r>
          </a:p>
          <a:p>
            <a:r>
              <a:rPr lang="en-US" sz="2000" b="1" dirty="0"/>
              <a:t>	- Roberto </a:t>
            </a:r>
            <a:r>
              <a:rPr lang="en-US" sz="2000" b="1" dirty="0" err="1"/>
              <a:t>Corsini</a:t>
            </a:r>
            <a:endParaRPr lang="en-US" sz="2000" b="1" dirty="0"/>
          </a:p>
          <a:p>
            <a:r>
              <a:rPr lang="en-US" sz="2000" b="1" dirty="0"/>
              <a:t>	- Roland </a:t>
            </a:r>
            <a:r>
              <a:rPr lang="en-US" sz="2000" b="1" dirty="0" err="1"/>
              <a:t>Garoby</a:t>
            </a:r>
            <a:endParaRPr lang="en-US" sz="2000" b="1" dirty="0"/>
          </a:p>
          <a:p>
            <a:r>
              <a:rPr lang="en-US" sz="2000" b="1" dirty="0"/>
              <a:t>	- Luca </a:t>
            </a:r>
            <a:r>
              <a:rPr lang="en-US" sz="2000" b="1" dirty="0" err="1"/>
              <a:t>Bottura</a:t>
            </a:r>
            <a:endParaRPr lang="en-US" sz="2000" b="1" dirty="0"/>
          </a:p>
          <a:p>
            <a:r>
              <a:rPr lang="en-US" sz="2000" b="1" dirty="0"/>
              <a:t>	- Berkeley Lab</a:t>
            </a:r>
          </a:p>
          <a:p>
            <a:r>
              <a:rPr lang="en-US" sz="2000" b="1" dirty="0"/>
              <a:t>	- </a:t>
            </a:r>
            <a:r>
              <a:rPr lang="en-US" sz="2000" b="1" dirty="0" err="1"/>
              <a:t>Edukite</a:t>
            </a:r>
            <a:r>
              <a:rPr lang="en-US" sz="2000" b="1" dirty="0"/>
              <a:t> Learning</a:t>
            </a:r>
          </a:p>
          <a:p>
            <a:endParaRPr lang="fr-FR" sz="2000" b="1" dirty="0"/>
          </a:p>
        </p:txBody>
      </p:sp>
      <p:grpSp>
        <p:nvGrpSpPr>
          <p:cNvPr id="2" name="Group 1">
            <a:extLst>
              <a:ext uri="{FF2B5EF4-FFF2-40B4-BE49-F238E27FC236}">
                <a16:creationId xmlns:a16="http://schemas.microsoft.com/office/drawing/2014/main" id="{ECC8F220-BDE5-C808-259B-B7B4E0BC2F7B}"/>
              </a:ext>
            </a:extLst>
          </p:cNvPr>
          <p:cNvGrpSpPr/>
          <p:nvPr/>
        </p:nvGrpSpPr>
        <p:grpSpPr>
          <a:xfrm>
            <a:off x="-1" y="980729"/>
            <a:ext cx="9144001" cy="5472607"/>
            <a:chOff x="-1" y="764705"/>
            <a:chExt cx="9144001" cy="5472607"/>
          </a:xfrm>
        </p:grpSpPr>
        <p:grpSp>
          <p:nvGrpSpPr>
            <p:cNvPr id="3" name="Group 2">
              <a:extLst>
                <a:ext uri="{FF2B5EF4-FFF2-40B4-BE49-F238E27FC236}">
                  <a16:creationId xmlns:a16="http://schemas.microsoft.com/office/drawing/2014/main" id="{E42817A4-4BC4-354A-E7F4-71CB23860E92}"/>
                </a:ext>
              </a:extLst>
            </p:cNvPr>
            <p:cNvGrpSpPr/>
            <p:nvPr/>
          </p:nvGrpSpPr>
          <p:grpSpPr>
            <a:xfrm>
              <a:off x="-1" y="764705"/>
              <a:ext cx="9144001" cy="5472607"/>
              <a:chOff x="-1" y="764705"/>
              <a:chExt cx="9144001" cy="5472607"/>
            </a:xfrm>
          </p:grpSpPr>
          <p:pic>
            <p:nvPicPr>
              <p:cNvPr id="5" name="Picture 4">
                <a:extLst>
                  <a:ext uri="{FF2B5EF4-FFF2-40B4-BE49-F238E27FC236}">
                    <a16:creationId xmlns:a16="http://schemas.microsoft.com/office/drawing/2014/main" id="{93D613A0-7949-155B-8EFC-CAB8FA7AB221}"/>
                  </a:ext>
                </a:extLst>
              </p:cNvPr>
              <p:cNvPicPr>
                <a:picLocks noChangeAspect="1"/>
              </p:cNvPicPr>
              <p:nvPr/>
            </p:nvPicPr>
            <p:blipFill rotWithShape="1">
              <a:blip r:embed="rId3"/>
              <a:srcRect r="6013"/>
              <a:stretch/>
            </p:blipFill>
            <p:spPr>
              <a:xfrm>
                <a:off x="-1" y="764705"/>
                <a:ext cx="9144001" cy="5472607"/>
              </a:xfrm>
              <a:prstGeom prst="rect">
                <a:avLst/>
              </a:prstGeom>
            </p:spPr>
          </p:pic>
          <p:sp>
            <p:nvSpPr>
              <p:cNvPr id="6" name="Rectangle 5">
                <a:extLst>
                  <a:ext uri="{FF2B5EF4-FFF2-40B4-BE49-F238E27FC236}">
                    <a16:creationId xmlns:a16="http://schemas.microsoft.com/office/drawing/2014/main" id="{1F02BCB3-C92B-1C08-8869-06F23EE58B86}"/>
                  </a:ext>
                </a:extLst>
              </p:cNvPr>
              <p:cNvSpPr/>
              <p:nvPr/>
            </p:nvSpPr>
            <p:spPr>
              <a:xfrm>
                <a:off x="6588224" y="5837202"/>
                <a:ext cx="2232662" cy="400110"/>
              </a:xfrm>
              <a:prstGeom prst="rect">
                <a:avLst/>
              </a:prstGeom>
            </p:spPr>
            <p:txBody>
              <a:bodyPr wrap="none">
                <a:spAutoFit/>
              </a:bodyPr>
              <a:lstStyle/>
              <a:p>
                <a:r>
                  <a:rPr lang="en-US" sz="2000" dirty="0">
                    <a:solidFill>
                      <a:schemeClr val="bg1"/>
                    </a:solidFill>
                    <a:latin typeface="Times" pitchFamily="2" charset="0"/>
                  </a:rPr>
                  <a:t>www.formula1.com</a:t>
                </a:r>
              </a:p>
            </p:txBody>
          </p:sp>
        </p:grpSp>
        <p:sp>
          <p:nvSpPr>
            <p:cNvPr id="4" name="Rectangle 3">
              <a:extLst>
                <a:ext uri="{FF2B5EF4-FFF2-40B4-BE49-F238E27FC236}">
                  <a16:creationId xmlns:a16="http://schemas.microsoft.com/office/drawing/2014/main" id="{B2FCAA22-D8E6-EA80-7F1E-3A542E5B31C9}"/>
                </a:ext>
              </a:extLst>
            </p:cNvPr>
            <p:cNvSpPr/>
            <p:nvPr/>
          </p:nvSpPr>
          <p:spPr>
            <a:xfrm>
              <a:off x="5107988" y="1124744"/>
              <a:ext cx="3284875" cy="1200329"/>
            </a:xfrm>
            <a:prstGeom prst="rect">
              <a:avLst/>
            </a:prstGeom>
          </p:spPr>
          <p:txBody>
            <a:bodyPr wrap="none">
              <a:spAutoFit/>
            </a:bodyPr>
            <a:lstStyle/>
            <a:p>
              <a:pPr algn="ctr"/>
              <a:r>
                <a:rPr lang="en-US" b="1" dirty="0">
                  <a:solidFill>
                    <a:schemeClr val="bg1"/>
                  </a:solidFill>
                  <a:latin typeface="+mn-lt"/>
                </a:rPr>
                <a:t>End</a:t>
              </a:r>
              <a:r>
                <a:rPr lang="en-US" dirty="0">
                  <a:solidFill>
                    <a:schemeClr val="bg1"/>
                  </a:solidFill>
                  <a:latin typeface="+mn-lt"/>
                </a:rPr>
                <a:t> </a:t>
              </a:r>
              <a:r>
                <a:rPr lang="en-US">
                  <a:solidFill>
                    <a:schemeClr val="bg1"/>
                  </a:solidFill>
                  <a:latin typeface="+mn-lt"/>
                </a:rPr>
                <a:t>of our</a:t>
              </a:r>
              <a:br>
                <a:rPr lang="en-US" dirty="0">
                  <a:solidFill>
                    <a:schemeClr val="bg1"/>
                  </a:solidFill>
                  <a:latin typeface="+mn-lt"/>
                </a:rPr>
              </a:br>
              <a:r>
                <a:rPr lang="en-US" b="1" dirty="0">
                  <a:solidFill>
                    <a:schemeClr val="bg1"/>
                  </a:solidFill>
                  <a:latin typeface="+mn-lt"/>
                </a:rPr>
                <a:t>crash</a:t>
              </a:r>
              <a:r>
                <a:rPr lang="en-US" dirty="0">
                  <a:solidFill>
                    <a:schemeClr val="bg1"/>
                  </a:solidFill>
                  <a:latin typeface="+mn-lt"/>
                </a:rPr>
                <a:t> course in</a:t>
              </a:r>
              <a:br>
                <a:rPr lang="en-US" dirty="0">
                  <a:solidFill>
                    <a:schemeClr val="bg1"/>
                  </a:solidFill>
                  <a:latin typeface="+mn-lt"/>
                </a:rPr>
              </a:br>
              <a:r>
                <a:rPr lang="en-US" b="1" dirty="0">
                  <a:solidFill>
                    <a:schemeClr val="bg1"/>
                  </a:solidFill>
                  <a:latin typeface="+mn-lt"/>
                </a:rPr>
                <a:t>longitudinal dynamics</a:t>
              </a:r>
            </a:p>
          </p:txBody>
        </p:sp>
      </p:grpSp>
    </p:spTree>
    <p:extLst>
      <p:ext uri="{BB962C8B-B14F-4D97-AF65-F5344CB8AC3E}">
        <p14:creationId xmlns:p14="http://schemas.microsoft.com/office/powerpoint/2010/main" val="20245480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6" name="Rectangle 2"/>
          <p:cNvSpPr>
            <a:spLocks noGrp="1" noChangeArrowheads="1"/>
          </p:cNvSpPr>
          <p:nvPr>
            <p:ph type="title"/>
          </p:nvPr>
        </p:nvSpPr>
        <p:spPr>
          <a:xfrm>
            <a:off x="1066800" y="304800"/>
            <a:ext cx="7086600" cy="533400"/>
          </a:xfrm>
          <a:ln>
            <a:solidFill>
              <a:schemeClr val="accent2"/>
            </a:solidFill>
          </a:ln>
        </p:spPr>
        <p:txBody>
          <a:bodyPr/>
          <a:lstStyle/>
          <a:p>
            <a:r>
              <a:rPr lang="en-US" dirty="0"/>
              <a:t>Appendix: Relativity + Energy Gain</a:t>
            </a:r>
            <a:endParaRPr lang="fr-FR" dirty="0"/>
          </a:p>
        </p:txBody>
      </p:sp>
      <p:sp>
        <p:nvSpPr>
          <p:cNvPr id="23567" name="Text Box 3"/>
          <p:cNvSpPr txBox="1">
            <a:spLocks noChangeArrowheads="1"/>
          </p:cNvSpPr>
          <p:nvPr/>
        </p:nvSpPr>
        <p:spPr bwMode="auto">
          <a:xfrm>
            <a:off x="5105400" y="1905000"/>
            <a:ext cx="3657600" cy="4495800"/>
          </a:xfrm>
          <a:prstGeom prst="rect">
            <a:avLst/>
          </a:prstGeom>
          <a:noFill/>
          <a:ln w="9525">
            <a:solidFill>
              <a:srgbClr val="FF3300"/>
            </a:solidFill>
            <a:miter lim="800000"/>
            <a:headEnd/>
            <a:tailEnd/>
          </a:ln>
        </p:spPr>
        <p:txBody>
          <a:bodyPr wrap="square">
            <a:prstTxWarp prst="textNoShape">
              <a:avLst/>
            </a:prstTxWarp>
            <a:noAutofit/>
          </a:bodyPr>
          <a:lstStyle/>
          <a:p>
            <a:r>
              <a:rPr lang="fr-FR" sz="1800" dirty="0">
                <a:solidFill>
                  <a:srgbClr val="FF3300"/>
                </a:solidFill>
              </a:rPr>
              <a:t>RF </a:t>
            </a:r>
            <a:r>
              <a:rPr lang="fr-FR" sz="1800" dirty="0" err="1">
                <a:solidFill>
                  <a:srgbClr val="FF3300"/>
                </a:solidFill>
              </a:rPr>
              <a:t>Acceleration</a:t>
            </a:r>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r>
              <a:rPr lang="fr-FR" sz="1600" b="1" dirty="0">
                <a:solidFill>
                  <a:srgbClr val="006600"/>
                </a:solidFill>
              </a:rPr>
              <a:t>(</a:t>
            </a:r>
            <a:r>
              <a:rPr lang="fr-FR" sz="1600" b="1" dirty="0" err="1">
                <a:solidFill>
                  <a:srgbClr val="006600"/>
                </a:solidFill>
              </a:rPr>
              <a:t>neglecting</a:t>
            </a:r>
            <a:r>
              <a:rPr lang="fr-FR" sz="1600" b="1" dirty="0">
                <a:solidFill>
                  <a:srgbClr val="006600"/>
                </a:solidFill>
              </a:rPr>
              <a:t> transit time factor)</a:t>
            </a:r>
          </a:p>
          <a:p>
            <a:endParaRPr lang="en-US" sz="1600" dirty="0"/>
          </a:p>
          <a:p>
            <a:r>
              <a:rPr lang="en-US" sz="1600" dirty="0"/>
              <a:t>The field will change during the passage of the particle through the cavity</a:t>
            </a:r>
            <a:br>
              <a:rPr lang="en-US" sz="1600" dirty="0"/>
            </a:br>
            <a:r>
              <a:rPr lang="en-US" sz="1600" dirty="0"/>
              <a:t>=&gt; effective energy gain is lower</a:t>
            </a:r>
          </a:p>
          <a:p>
            <a:endParaRPr lang="fr-FR" sz="1600" b="1" dirty="0">
              <a:solidFill>
                <a:srgbClr val="006600"/>
              </a:solidFill>
            </a:endParaRPr>
          </a:p>
        </p:txBody>
      </p:sp>
      <p:sp>
        <p:nvSpPr>
          <p:cNvPr id="23568" name="Text Box 8"/>
          <p:cNvSpPr txBox="1">
            <a:spLocks noChangeArrowheads="1"/>
          </p:cNvSpPr>
          <p:nvPr/>
        </p:nvSpPr>
        <p:spPr bwMode="auto">
          <a:xfrm>
            <a:off x="228600" y="1197488"/>
            <a:ext cx="2667000" cy="366713"/>
          </a:xfrm>
          <a:prstGeom prst="rect">
            <a:avLst/>
          </a:prstGeom>
          <a:noFill/>
          <a:ln w="9525">
            <a:noFill/>
            <a:miter lim="800000"/>
            <a:headEnd/>
            <a:tailEnd/>
          </a:ln>
        </p:spPr>
        <p:txBody>
          <a:bodyPr wrap="square">
            <a:prstTxWarp prst="textNoShape">
              <a:avLst/>
            </a:prstTxWarp>
            <a:spAutoFit/>
          </a:bodyPr>
          <a:lstStyle/>
          <a:p>
            <a:r>
              <a:rPr lang="fr-FR" sz="1800" dirty="0" err="1">
                <a:solidFill>
                  <a:srgbClr val="FF3300"/>
                </a:solidFill>
              </a:rPr>
              <a:t>Newton-Lorentz</a:t>
            </a:r>
            <a:r>
              <a:rPr lang="en-US" sz="1800" dirty="0">
                <a:solidFill>
                  <a:srgbClr val="FF3300"/>
                </a:solidFill>
              </a:rPr>
              <a:t> Force</a:t>
            </a:r>
            <a:r>
              <a:rPr lang="fr-FR" sz="1800" dirty="0">
                <a:solidFill>
                  <a:srgbClr val="FF3300"/>
                </a:solidFill>
              </a:rPr>
              <a:t>                                           </a:t>
            </a:r>
            <a:endParaRPr lang="fr-FR" dirty="0">
              <a:latin typeface="Times New Roman" charset="0"/>
            </a:endParaRPr>
          </a:p>
        </p:txBody>
      </p:sp>
      <p:sp>
        <p:nvSpPr>
          <p:cNvPr id="23569" name="Text Box 16"/>
          <p:cNvSpPr txBox="1">
            <a:spLocks noChangeArrowheads="1"/>
          </p:cNvSpPr>
          <p:nvPr/>
        </p:nvSpPr>
        <p:spPr bwMode="auto">
          <a:xfrm>
            <a:off x="304800" y="1905000"/>
            <a:ext cx="4670425" cy="4495800"/>
          </a:xfrm>
          <a:prstGeom prst="rect">
            <a:avLst/>
          </a:prstGeom>
          <a:noFill/>
          <a:ln w="9525">
            <a:solidFill>
              <a:srgbClr val="FF3300"/>
            </a:solidFill>
            <a:miter lim="800000"/>
            <a:headEnd/>
            <a:tailEnd/>
          </a:ln>
        </p:spPr>
        <p:txBody>
          <a:bodyPr wrap="square">
            <a:prstTxWarp prst="textNoShape">
              <a:avLst/>
            </a:prstTxWarp>
            <a:noAutofit/>
          </a:bodyPr>
          <a:lstStyle/>
          <a:p>
            <a:r>
              <a:rPr lang="en-US" sz="1800" dirty="0" err="1">
                <a:solidFill>
                  <a:srgbClr val="FF3300"/>
                </a:solidFill>
              </a:rPr>
              <a:t>Relativistics</a:t>
            </a:r>
            <a:r>
              <a:rPr lang="en-US" sz="1800" dirty="0">
                <a:solidFill>
                  <a:srgbClr val="FF3300"/>
                </a:solidFill>
              </a:rPr>
              <a:t> Dynamics</a:t>
            </a:r>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endParaRPr lang="fr-FR" sz="1800" dirty="0">
              <a:solidFill>
                <a:srgbClr val="FF3300"/>
              </a:solidFill>
            </a:endParaRPr>
          </a:p>
          <a:p>
            <a:r>
              <a:rPr lang="fr-FR" sz="1800" dirty="0">
                <a:solidFill>
                  <a:srgbClr val="FF3300"/>
                </a:solidFill>
              </a:rPr>
              <a:t>                </a:t>
            </a:r>
          </a:p>
          <a:p>
            <a:endParaRPr lang="fr-FR" sz="1800" dirty="0">
              <a:solidFill>
                <a:srgbClr val="FF3300"/>
              </a:solidFill>
            </a:endParaRPr>
          </a:p>
          <a:p>
            <a:endParaRPr lang="fr-FR" dirty="0">
              <a:latin typeface="Times New Roman" charset="0"/>
            </a:endParaRPr>
          </a:p>
        </p:txBody>
      </p:sp>
      <p:graphicFrame>
        <p:nvGraphicFramePr>
          <p:cNvPr id="23555" name="Object 3"/>
          <p:cNvGraphicFramePr>
            <a:graphicFrameLocks noChangeAspect="1"/>
          </p:cNvGraphicFramePr>
          <p:nvPr/>
        </p:nvGraphicFramePr>
        <p:xfrm>
          <a:off x="457200" y="4046537"/>
          <a:ext cx="1714500" cy="493713"/>
        </p:xfrm>
        <a:graphic>
          <a:graphicData uri="http://schemas.openxmlformats.org/presentationml/2006/ole">
            <mc:AlternateContent xmlns:mc="http://schemas.openxmlformats.org/markup-compatibility/2006">
              <mc:Choice xmlns:v="urn:schemas-microsoft-com:vml" Requires="v">
                <p:oleObj name="Equation" r:id="rId3" imgW="838080" imgH="241200" progId="Equation.3">
                  <p:embed/>
                </p:oleObj>
              </mc:Choice>
              <mc:Fallback>
                <p:oleObj name="Equation" r:id="rId3" imgW="838080" imgH="2412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046537"/>
                        <a:ext cx="1714500" cy="4937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556" name="Object 4"/>
          <p:cNvGraphicFramePr>
            <a:graphicFrameLocks noChangeAspect="1"/>
          </p:cNvGraphicFramePr>
          <p:nvPr/>
        </p:nvGraphicFramePr>
        <p:xfrm>
          <a:off x="3581400" y="4144962"/>
          <a:ext cx="1200150" cy="427038"/>
        </p:xfrm>
        <a:graphic>
          <a:graphicData uri="http://schemas.openxmlformats.org/presentationml/2006/ole">
            <mc:AlternateContent xmlns:mc="http://schemas.openxmlformats.org/markup-compatibility/2006">
              <mc:Choice xmlns:v="urn:schemas-microsoft-com:vml" Requires="v">
                <p:oleObj name="Equation" r:id="rId5" imgW="571320" imgH="203040" progId="Equation.3">
                  <p:embed/>
                </p:oleObj>
              </mc:Choice>
              <mc:Fallback>
                <p:oleObj name="Equation" r:id="rId5" imgW="571320" imgH="20304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4144962"/>
                        <a:ext cx="1200150" cy="4270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3570" name="Line 25"/>
          <p:cNvSpPr>
            <a:spLocks noChangeShapeType="1"/>
          </p:cNvSpPr>
          <p:nvPr/>
        </p:nvSpPr>
        <p:spPr bwMode="auto">
          <a:xfrm>
            <a:off x="2590800" y="4373562"/>
            <a:ext cx="5334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graphicFrame>
        <p:nvGraphicFramePr>
          <p:cNvPr id="23557" name="Object 5"/>
          <p:cNvGraphicFramePr>
            <a:graphicFrameLocks noChangeAspect="1"/>
          </p:cNvGraphicFramePr>
          <p:nvPr/>
        </p:nvGraphicFramePr>
        <p:xfrm>
          <a:off x="457200" y="4724526"/>
          <a:ext cx="2436812" cy="761874"/>
        </p:xfrm>
        <a:graphic>
          <a:graphicData uri="http://schemas.openxmlformats.org/presentationml/2006/ole">
            <mc:AlternateContent xmlns:mc="http://schemas.openxmlformats.org/markup-compatibility/2006">
              <mc:Choice xmlns:v="urn:schemas-microsoft-com:vml" Requires="v">
                <p:oleObj name="Equation" r:id="rId7" imgW="1257300" imgH="393700" progId="Equation.DSMT4">
                  <p:embed/>
                </p:oleObj>
              </mc:Choice>
              <mc:Fallback>
                <p:oleObj name="Equation" r:id="rId7" imgW="1257300" imgH="393700" progId="Equation.DSMT4">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4724526"/>
                        <a:ext cx="2436812" cy="76187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558" name="Object 6"/>
          <p:cNvGraphicFramePr>
            <a:graphicFrameLocks noChangeAspect="1"/>
          </p:cNvGraphicFramePr>
          <p:nvPr/>
        </p:nvGraphicFramePr>
        <p:xfrm>
          <a:off x="457200" y="5829300"/>
          <a:ext cx="2286000" cy="439903"/>
        </p:xfrm>
        <a:graphic>
          <a:graphicData uri="http://schemas.openxmlformats.org/presentationml/2006/ole">
            <mc:AlternateContent xmlns:mc="http://schemas.openxmlformats.org/markup-compatibility/2006">
              <mc:Choice xmlns:v="urn:schemas-microsoft-com:vml" Requires="v">
                <p:oleObj name="Equation" r:id="rId9" imgW="1054100" imgH="203200" progId="Equation.DSMT4">
                  <p:embed/>
                </p:oleObj>
              </mc:Choice>
              <mc:Fallback>
                <p:oleObj name="Equation" r:id="rId9" imgW="1054100" imgH="203200" progId="Equation.DSMT4">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 y="5829300"/>
                        <a:ext cx="2286000" cy="43990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559" name="Object 7"/>
          <p:cNvGraphicFramePr>
            <a:graphicFrameLocks noChangeAspect="1"/>
          </p:cNvGraphicFramePr>
          <p:nvPr/>
        </p:nvGraphicFramePr>
        <p:xfrm>
          <a:off x="3327400" y="5765800"/>
          <a:ext cx="1651000" cy="558800"/>
        </p:xfrm>
        <a:graphic>
          <a:graphicData uri="http://schemas.openxmlformats.org/presentationml/2006/ole">
            <mc:AlternateContent xmlns:mc="http://schemas.openxmlformats.org/markup-compatibility/2006">
              <mc:Choice xmlns:v="urn:schemas-microsoft-com:vml" Requires="v">
                <p:oleObj name="Equation" r:id="rId11" imgW="825500" imgH="279400" progId="Equation.DSMT4">
                  <p:embed/>
                </p:oleObj>
              </mc:Choice>
              <mc:Fallback>
                <p:oleObj name="Equation" r:id="rId11" imgW="825500" imgH="27940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27400" y="5765800"/>
                        <a:ext cx="1651000" cy="558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3571" name="Line 30"/>
          <p:cNvSpPr>
            <a:spLocks noChangeShapeType="1"/>
          </p:cNvSpPr>
          <p:nvPr/>
        </p:nvSpPr>
        <p:spPr bwMode="auto">
          <a:xfrm>
            <a:off x="2971800" y="6057900"/>
            <a:ext cx="228600" cy="0"/>
          </a:xfrm>
          <a:prstGeom prst="line">
            <a:avLst/>
          </a:prstGeom>
          <a:noFill/>
          <a:ln w="28575">
            <a:solidFill>
              <a:schemeClr val="tx1"/>
            </a:solidFill>
            <a:round/>
            <a:headEnd/>
            <a:tailEnd type="triangle" w="med" len="med"/>
          </a:ln>
        </p:spPr>
        <p:txBody>
          <a:bodyPr>
            <a:prstTxWarp prst="textNoShape">
              <a:avLst/>
            </a:prstTxWarp>
          </a:bodyPr>
          <a:lstStyle/>
          <a:p>
            <a:endParaRPr lang="en-US"/>
          </a:p>
        </p:txBody>
      </p:sp>
      <p:graphicFrame>
        <p:nvGraphicFramePr>
          <p:cNvPr id="23561" name="Object 9"/>
          <p:cNvGraphicFramePr>
            <a:graphicFrameLocks noChangeAspect="1"/>
          </p:cNvGraphicFramePr>
          <p:nvPr/>
        </p:nvGraphicFramePr>
        <p:xfrm>
          <a:off x="5257800" y="2456374"/>
          <a:ext cx="3373438" cy="523364"/>
        </p:xfrm>
        <a:graphic>
          <a:graphicData uri="http://schemas.openxmlformats.org/presentationml/2006/ole">
            <mc:AlternateContent xmlns:mc="http://schemas.openxmlformats.org/markup-compatibility/2006">
              <mc:Choice xmlns:v="urn:schemas-microsoft-com:vml" Requires="v">
                <p:oleObj name="Equation" r:id="rId13" imgW="1638300" imgH="254000" progId="Equation.DSMT4">
                  <p:embed/>
                </p:oleObj>
              </mc:Choice>
              <mc:Fallback>
                <p:oleObj name="Equation" r:id="rId13" imgW="1638300" imgH="254000" progId="Equation.DSMT4">
                  <p:embed/>
                  <p:pic>
                    <p:nvPicPr>
                      <p:cNvPr id="0"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57800" y="2456374"/>
                        <a:ext cx="3373438" cy="52336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562" name="Object 10"/>
          <p:cNvGraphicFramePr>
            <a:graphicFrameLocks noChangeAspect="1"/>
          </p:cNvGraphicFramePr>
          <p:nvPr/>
        </p:nvGraphicFramePr>
        <p:xfrm>
          <a:off x="5334001" y="3212788"/>
          <a:ext cx="1529330" cy="521012"/>
        </p:xfrm>
        <a:graphic>
          <a:graphicData uri="http://schemas.openxmlformats.org/presentationml/2006/ole">
            <mc:AlternateContent xmlns:mc="http://schemas.openxmlformats.org/markup-compatibility/2006">
              <mc:Choice xmlns:v="urn:schemas-microsoft-com:vml" Requires="v">
                <p:oleObj name="Equation" r:id="rId15" imgW="673100" imgH="241300" progId="Equation.DSMT4">
                  <p:embed/>
                </p:oleObj>
              </mc:Choice>
              <mc:Fallback>
                <p:oleObj name="Equation" r:id="rId15" imgW="673100" imgH="241300" progId="Equation.DSMT4">
                  <p:embed/>
                  <p:pic>
                    <p:nvPicPr>
                      <p:cNvPr id="0" name="Picture 1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1" y="3212788"/>
                        <a:ext cx="1529330" cy="52101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563" name="Object 11"/>
          <p:cNvGraphicFramePr>
            <a:graphicFrameLocks noChangeAspect="1"/>
          </p:cNvGraphicFramePr>
          <p:nvPr/>
        </p:nvGraphicFramePr>
        <p:xfrm>
          <a:off x="5346700" y="3962400"/>
          <a:ext cx="1573213" cy="506413"/>
        </p:xfrm>
        <a:graphic>
          <a:graphicData uri="http://schemas.openxmlformats.org/presentationml/2006/ole">
            <mc:AlternateContent xmlns:mc="http://schemas.openxmlformats.org/markup-compatibility/2006">
              <mc:Choice xmlns:v="urn:schemas-microsoft-com:vml" Requires="v">
                <p:oleObj name="Equation" r:id="rId17" imgW="749160" imgH="241200" progId="Equation.3">
                  <p:embed/>
                </p:oleObj>
              </mc:Choice>
              <mc:Fallback>
                <p:oleObj name="Equation" r:id="rId17" imgW="749160" imgH="241200" progId="Equation.3">
                  <p:embed/>
                  <p:pic>
                    <p:nvPicPr>
                      <p:cNvPr id="0" name="Picture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46700" y="3962400"/>
                        <a:ext cx="1573213" cy="5064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572" name="Object 20"/>
          <p:cNvGraphicFramePr>
            <a:graphicFrameLocks noChangeAspect="1"/>
          </p:cNvGraphicFramePr>
          <p:nvPr/>
        </p:nvGraphicFramePr>
        <p:xfrm>
          <a:off x="2908300" y="1012826"/>
          <a:ext cx="2654300" cy="754596"/>
        </p:xfrm>
        <a:graphic>
          <a:graphicData uri="http://schemas.openxmlformats.org/presentationml/2006/ole">
            <mc:AlternateContent xmlns:mc="http://schemas.openxmlformats.org/markup-compatibility/2006">
              <mc:Choice xmlns:v="urn:schemas-microsoft-com:vml" Requires="v">
                <p:oleObj name="Equation" r:id="rId19" imgW="1384300" imgH="393700" progId="Equation.DSMT4">
                  <p:embed/>
                </p:oleObj>
              </mc:Choice>
              <mc:Fallback>
                <p:oleObj name="Equation" r:id="rId19" imgW="1384300" imgH="393700" progId="Equation.DSMT4">
                  <p:embed/>
                  <p:pic>
                    <p:nvPicPr>
                      <p:cNvPr id="0" name="Picture 2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08300" y="1012826"/>
                        <a:ext cx="2654300" cy="75459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2" name="TextBox 21"/>
          <p:cNvSpPr txBox="1"/>
          <p:nvPr/>
        </p:nvSpPr>
        <p:spPr>
          <a:xfrm>
            <a:off x="6172200" y="1126992"/>
            <a:ext cx="2667000" cy="523220"/>
          </a:xfrm>
          <a:prstGeom prst="rect">
            <a:avLst/>
          </a:prstGeom>
          <a:noFill/>
        </p:spPr>
        <p:txBody>
          <a:bodyPr wrap="square" rtlCol="0">
            <a:spAutoFit/>
          </a:bodyPr>
          <a:lstStyle/>
          <a:p>
            <a:r>
              <a:rPr lang="en-GB" sz="1400" dirty="0"/>
              <a:t>2</a:t>
            </a:r>
            <a:r>
              <a:rPr lang="en-GB" sz="1400" baseline="30000" dirty="0"/>
              <a:t>nd</a:t>
            </a:r>
            <a:r>
              <a:rPr lang="en-GB" sz="1400" dirty="0"/>
              <a:t> term always perpendicular to motion =&gt; no acceleration</a:t>
            </a:r>
          </a:p>
        </p:txBody>
      </p:sp>
      <p:graphicFrame>
        <p:nvGraphicFramePr>
          <p:cNvPr id="20" name="Object 19"/>
          <p:cNvGraphicFramePr>
            <a:graphicFrameLocks noChangeAspect="1"/>
          </p:cNvGraphicFramePr>
          <p:nvPr/>
        </p:nvGraphicFramePr>
        <p:xfrm>
          <a:off x="457199" y="3276600"/>
          <a:ext cx="3384755" cy="685800"/>
        </p:xfrm>
        <a:graphic>
          <a:graphicData uri="http://schemas.openxmlformats.org/presentationml/2006/ole">
            <mc:AlternateContent xmlns:mc="http://schemas.openxmlformats.org/markup-compatibility/2006">
              <mc:Choice xmlns:v="urn:schemas-microsoft-com:vml" Requires="v">
                <p:oleObj name="Equation" r:id="rId21" imgW="1943100" imgH="393700" progId="Equation.DSMT4">
                  <p:embed/>
                </p:oleObj>
              </mc:Choice>
              <mc:Fallback>
                <p:oleObj name="Equation" r:id="rId21" imgW="1943100" imgH="393700" progId="Equation.DSMT4">
                  <p:embed/>
                  <p:pic>
                    <p:nvPicPr>
                      <p:cNvPr id="0" name="Picture 2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57199" y="3276600"/>
                        <a:ext cx="3384755" cy="685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1" name="Object 3"/>
          <p:cNvGraphicFramePr>
            <a:graphicFrameLocks noChangeAspect="1"/>
          </p:cNvGraphicFramePr>
          <p:nvPr/>
        </p:nvGraphicFramePr>
        <p:xfrm>
          <a:off x="457200" y="2362200"/>
          <a:ext cx="1676400" cy="766314"/>
        </p:xfrm>
        <a:graphic>
          <a:graphicData uri="http://schemas.openxmlformats.org/presentationml/2006/ole">
            <mc:AlternateContent xmlns:mc="http://schemas.openxmlformats.org/markup-compatibility/2006">
              <mc:Choice xmlns:v="urn:schemas-microsoft-com:vml" Requires="v">
                <p:oleObj name="Equation" r:id="rId23" imgW="1028520" imgH="469800" progId="Equation.DSMT4">
                  <p:embed/>
                </p:oleObj>
              </mc:Choice>
              <mc:Fallback>
                <p:oleObj name="Equation" r:id="rId23" imgW="1028520" imgH="469800" progId="Equation.DSMT4">
                  <p:embed/>
                  <p:pic>
                    <p:nvPicPr>
                      <p:cNvPr id="0" name="Picture 2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57200" y="2362200"/>
                        <a:ext cx="1676400" cy="76631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3" name="Object 2"/>
          <p:cNvGraphicFramePr>
            <a:graphicFrameLocks noChangeAspect="1"/>
          </p:cNvGraphicFramePr>
          <p:nvPr/>
        </p:nvGraphicFramePr>
        <p:xfrm>
          <a:off x="2590800" y="2438400"/>
          <a:ext cx="2286000" cy="697378"/>
        </p:xfrm>
        <a:graphic>
          <a:graphicData uri="http://schemas.openxmlformats.org/presentationml/2006/ole">
            <mc:AlternateContent xmlns:mc="http://schemas.openxmlformats.org/markup-compatibility/2006">
              <mc:Choice xmlns:v="urn:schemas-microsoft-com:vml" Requires="v">
                <p:oleObj name="Equation" r:id="rId25" imgW="1498600" imgH="457200" progId="Equation.DSMT4">
                  <p:embed/>
                </p:oleObj>
              </mc:Choice>
              <mc:Fallback>
                <p:oleObj name="Equation" r:id="rId25" imgW="1498600" imgH="457200" progId="Equation.DSMT4">
                  <p:embed/>
                  <p:pic>
                    <p:nvPicPr>
                      <p:cNvPr id="0" name="Picture 25"/>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590800" y="2438400"/>
                        <a:ext cx="2286000" cy="69737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0" name="Rectangle 1026"/>
          <p:cNvSpPr>
            <a:spLocks noGrp="1" noChangeArrowheads="1"/>
          </p:cNvSpPr>
          <p:nvPr>
            <p:ph type="title"/>
          </p:nvPr>
        </p:nvSpPr>
        <p:spPr>
          <a:xfrm>
            <a:off x="533400" y="304800"/>
            <a:ext cx="7927032" cy="533400"/>
          </a:xfrm>
          <a:ln>
            <a:solidFill>
              <a:schemeClr val="accent2"/>
            </a:solidFill>
          </a:ln>
        </p:spPr>
        <p:txBody>
          <a:bodyPr/>
          <a:lstStyle/>
          <a:p>
            <a:r>
              <a:rPr lang="en-GB" dirty="0"/>
              <a:t>Phase Space Trajectories inside Stationary Bucket </a:t>
            </a:r>
          </a:p>
        </p:txBody>
      </p:sp>
      <p:sp>
        <p:nvSpPr>
          <p:cNvPr id="81931" name="Line 1027"/>
          <p:cNvSpPr>
            <a:spLocks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81932" name="Text Box 1028"/>
          <p:cNvSpPr txBox="1">
            <a:spLocks noChangeArrowheads="1"/>
          </p:cNvSpPr>
          <p:nvPr/>
        </p:nvSpPr>
        <p:spPr bwMode="auto">
          <a:xfrm>
            <a:off x="1447800" y="990600"/>
            <a:ext cx="457200" cy="304800"/>
          </a:xfrm>
          <a:prstGeom prst="rect">
            <a:avLst/>
          </a:prstGeom>
          <a:noFill/>
          <a:ln w="9525">
            <a:noFill/>
            <a:miter lim="800000"/>
            <a:headEnd/>
            <a:tailEnd/>
          </a:ln>
        </p:spPr>
        <p:txBody>
          <a:bodyPr>
            <a:prstTxWarp prst="textNoShape">
              <a:avLst/>
            </a:prstTxWarp>
            <a:spAutoFit/>
          </a:bodyPr>
          <a:lstStyle/>
          <a:p>
            <a:pPr>
              <a:spcBef>
                <a:spcPct val="50000"/>
              </a:spcBef>
            </a:pPr>
            <a:endParaRPr lang="en-GB" sz="1400"/>
          </a:p>
        </p:txBody>
      </p:sp>
      <p:sp>
        <p:nvSpPr>
          <p:cNvPr id="81933" name="Text Box 1029"/>
          <p:cNvSpPr txBox="1">
            <a:spLocks noChangeArrowheads="1"/>
          </p:cNvSpPr>
          <p:nvPr/>
        </p:nvSpPr>
        <p:spPr bwMode="auto">
          <a:xfrm>
            <a:off x="609600" y="1897063"/>
            <a:ext cx="487680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GB" sz="1800"/>
          </a:p>
        </p:txBody>
      </p:sp>
      <p:sp>
        <p:nvSpPr>
          <p:cNvPr id="81937" name="Text Box 1033"/>
          <p:cNvSpPr txBox="1">
            <a:spLocks noChangeArrowheads="1"/>
          </p:cNvSpPr>
          <p:nvPr/>
        </p:nvSpPr>
        <p:spPr bwMode="auto">
          <a:xfrm>
            <a:off x="533400" y="1066800"/>
            <a:ext cx="8153400" cy="376238"/>
          </a:xfrm>
          <a:prstGeom prst="rect">
            <a:avLst/>
          </a:prstGeom>
          <a:noFill/>
          <a:ln w="9525">
            <a:solidFill>
              <a:schemeClr val="bg1"/>
            </a:solidFill>
            <a:miter lim="800000"/>
            <a:headEnd/>
            <a:tailEnd/>
          </a:ln>
        </p:spPr>
        <p:txBody>
          <a:bodyPr>
            <a:prstTxWarp prst="textNoShape">
              <a:avLst/>
            </a:prstTxWarp>
            <a:spAutoFit/>
          </a:bodyPr>
          <a:lstStyle/>
          <a:p>
            <a:pPr>
              <a:spcBef>
                <a:spcPct val="50000"/>
              </a:spcBef>
            </a:pPr>
            <a:r>
              <a:rPr lang="en-GB" sz="1800" dirty="0">
                <a:solidFill>
                  <a:srgbClr val="FF3300"/>
                </a:solidFill>
              </a:rPr>
              <a:t>A particle trajectory inside the </a:t>
            </a:r>
            <a:r>
              <a:rPr lang="en-GB" sz="1800" dirty="0" err="1">
                <a:solidFill>
                  <a:srgbClr val="FF3300"/>
                </a:solidFill>
              </a:rPr>
              <a:t>separatrix</a:t>
            </a:r>
            <a:r>
              <a:rPr lang="en-GB" sz="1800" dirty="0">
                <a:solidFill>
                  <a:srgbClr val="FF3300"/>
                </a:solidFill>
              </a:rPr>
              <a:t> is described by the equation:</a:t>
            </a:r>
            <a:endParaRPr lang="en-GB" sz="1800" b="1" dirty="0">
              <a:solidFill>
                <a:srgbClr val="FF3300"/>
              </a:solidFill>
              <a:sym typeface="Symbol" charset="2"/>
            </a:endParaRPr>
          </a:p>
        </p:txBody>
      </p:sp>
      <p:graphicFrame>
        <p:nvGraphicFramePr>
          <p:cNvPr id="81922" name="Object 2"/>
          <p:cNvGraphicFramePr>
            <a:graphicFrameLocks noChangeAspect="1"/>
          </p:cNvGraphicFramePr>
          <p:nvPr/>
        </p:nvGraphicFramePr>
        <p:xfrm>
          <a:off x="685800" y="1524000"/>
          <a:ext cx="3529013" cy="942975"/>
        </p:xfrm>
        <a:graphic>
          <a:graphicData uri="http://schemas.openxmlformats.org/presentationml/2006/ole">
            <mc:AlternateContent xmlns:mc="http://schemas.openxmlformats.org/markup-compatibility/2006">
              <mc:Choice xmlns:v="urn:schemas-microsoft-com:vml" Requires="v">
                <p:oleObj name="Equation" r:id="rId3" imgW="1663560" imgH="444240" progId="Equation.3">
                  <p:embed/>
                </p:oleObj>
              </mc:Choice>
              <mc:Fallback>
                <p:oleObj name="Equation" r:id="rId3" imgW="166356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524000"/>
                        <a:ext cx="3529013" cy="9429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81955" name="Line 1060"/>
          <p:cNvSpPr>
            <a:spLocks noChangeShapeType="1"/>
          </p:cNvSpPr>
          <p:nvPr/>
        </p:nvSpPr>
        <p:spPr bwMode="auto">
          <a:xfrm>
            <a:off x="4495800" y="2057400"/>
            <a:ext cx="1066800" cy="0"/>
          </a:xfrm>
          <a:prstGeom prst="line">
            <a:avLst/>
          </a:prstGeom>
          <a:noFill/>
          <a:ln w="28575">
            <a:solidFill>
              <a:srgbClr val="006600"/>
            </a:solidFill>
            <a:round/>
            <a:headEnd/>
            <a:tailEnd type="triangle" w="med" len="med"/>
          </a:ln>
        </p:spPr>
        <p:txBody>
          <a:bodyPr>
            <a:prstTxWarp prst="textNoShape">
              <a:avLst/>
            </a:prstTxWarp>
          </a:bodyPr>
          <a:lstStyle/>
          <a:p>
            <a:endParaRPr lang="en-GB"/>
          </a:p>
        </p:txBody>
      </p:sp>
      <p:sp>
        <p:nvSpPr>
          <p:cNvPr id="81956" name="Text Box 1061"/>
          <p:cNvSpPr txBox="1">
            <a:spLocks noChangeArrowheads="1"/>
          </p:cNvSpPr>
          <p:nvPr/>
        </p:nvSpPr>
        <p:spPr bwMode="auto">
          <a:xfrm>
            <a:off x="4648200" y="1676400"/>
            <a:ext cx="8382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6600"/>
                </a:solidFill>
                <a:sym typeface="Symbol" charset="2"/>
              </a:rPr>
              <a:t></a:t>
            </a:r>
            <a:r>
              <a:rPr lang="en-GB" sz="1800" baseline="-25000" dirty="0">
                <a:solidFill>
                  <a:srgbClr val="006600"/>
                </a:solidFill>
                <a:sym typeface="Symbol" charset="2"/>
              </a:rPr>
              <a:t>s</a:t>
            </a:r>
            <a:r>
              <a:rPr lang="en-GB" sz="1800" dirty="0">
                <a:solidFill>
                  <a:srgbClr val="006600"/>
                </a:solidFill>
                <a:sym typeface="Symbol" charset="2"/>
              </a:rPr>
              <a:t>=</a:t>
            </a:r>
            <a:endParaRPr lang="en-GB" sz="1800" dirty="0">
              <a:solidFill>
                <a:srgbClr val="006600"/>
              </a:solidFill>
            </a:endParaRPr>
          </a:p>
        </p:txBody>
      </p:sp>
      <p:graphicFrame>
        <p:nvGraphicFramePr>
          <p:cNvPr id="81923" name="Object 3"/>
          <p:cNvGraphicFramePr>
            <a:graphicFrameLocks noChangeAspect="1"/>
          </p:cNvGraphicFramePr>
          <p:nvPr/>
        </p:nvGraphicFramePr>
        <p:xfrm>
          <a:off x="6096000" y="1524000"/>
          <a:ext cx="1981200" cy="798513"/>
        </p:xfrm>
        <a:graphic>
          <a:graphicData uri="http://schemas.openxmlformats.org/presentationml/2006/ole">
            <mc:AlternateContent xmlns:mc="http://schemas.openxmlformats.org/markup-compatibility/2006">
              <mc:Choice xmlns:v="urn:schemas-microsoft-com:vml" Requires="v">
                <p:oleObj name="Equation" r:id="rId5" imgW="977760" imgH="393480" progId="Equation.3">
                  <p:embed/>
                </p:oleObj>
              </mc:Choice>
              <mc:Fallback>
                <p:oleObj name="Equation" r:id="rId5" imgW="97776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1524000"/>
                        <a:ext cx="1981200" cy="798513"/>
                      </a:xfrm>
                      <a:prstGeom prst="rect">
                        <a:avLst/>
                      </a:prstGeom>
                      <a:solidFill>
                        <a:srgbClr val="FFCCFF"/>
                      </a:solidFill>
                    </p:spPr>
                  </p:pic>
                </p:oleObj>
              </mc:Fallback>
            </mc:AlternateContent>
          </a:graphicData>
        </a:graphic>
      </p:graphicFrame>
      <p:graphicFrame>
        <p:nvGraphicFramePr>
          <p:cNvPr id="81925" name="Object 5"/>
          <p:cNvGraphicFramePr>
            <a:graphicFrameLocks noChangeAspect="1"/>
          </p:cNvGraphicFramePr>
          <p:nvPr/>
        </p:nvGraphicFramePr>
        <p:xfrm>
          <a:off x="5410200" y="3352800"/>
          <a:ext cx="2933700" cy="798513"/>
        </p:xfrm>
        <a:graphic>
          <a:graphicData uri="http://schemas.openxmlformats.org/presentationml/2006/ole">
            <mc:AlternateContent xmlns:mc="http://schemas.openxmlformats.org/markup-compatibility/2006">
              <mc:Choice xmlns:v="urn:schemas-microsoft-com:vml" Requires="v">
                <p:oleObj name="Equation" r:id="rId7" imgW="1447560" imgH="393480" progId="Equation.3">
                  <p:embed/>
                </p:oleObj>
              </mc:Choice>
              <mc:Fallback>
                <p:oleObj name="Equation" r:id="rId7" imgW="144756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3352800"/>
                        <a:ext cx="2933700" cy="798513"/>
                      </a:xfrm>
                      <a:prstGeom prst="rect">
                        <a:avLst/>
                      </a:prstGeom>
                      <a:solidFill>
                        <a:schemeClr val="bg1"/>
                      </a:solidFill>
                    </p:spPr>
                  </p:pic>
                </p:oleObj>
              </mc:Fallback>
            </mc:AlternateContent>
          </a:graphicData>
        </a:graphic>
      </p:graphicFrame>
      <p:graphicFrame>
        <p:nvGraphicFramePr>
          <p:cNvPr id="81926" name="Object 6"/>
          <p:cNvGraphicFramePr>
            <a:graphicFrameLocks noChangeAspect="1"/>
          </p:cNvGraphicFramePr>
          <p:nvPr/>
        </p:nvGraphicFramePr>
        <p:xfrm>
          <a:off x="5181600" y="4343400"/>
          <a:ext cx="3124200" cy="542925"/>
        </p:xfrm>
        <a:graphic>
          <a:graphicData uri="http://schemas.openxmlformats.org/presentationml/2006/ole">
            <mc:AlternateContent xmlns:mc="http://schemas.openxmlformats.org/markup-compatibility/2006">
              <mc:Choice xmlns:v="urn:schemas-microsoft-com:vml" Requires="v">
                <p:oleObj name="Equation" r:id="rId9" imgW="1536480" imgH="266400" progId="Equation.3">
                  <p:embed/>
                </p:oleObj>
              </mc:Choice>
              <mc:Fallback>
                <p:oleObj name="Equation" r:id="rId9" imgW="1536480" imgH="266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81600" y="4343400"/>
                        <a:ext cx="3124200" cy="5429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81927" name="Object 7"/>
          <p:cNvGraphicFramePr>
            <a:graphicFrameLocks noChangeAspect="1"/>
          </p:cNvGraphicFramePr>
          <p:nvPr/>
        </p:nvGraphicFramePr>
        <p:xfrm>
          <a:off x="4840288" y="5056188"/>
          <a:ext cx="3424237" cy="869950"/>
        </p:xfrm>
        <a:graphic>
          <a:graphicData uri="http://schemas.openxmlformats.org/presentationml/2006/ole">
            <mc:AlternateContent xmlns:mc="http://schemas.openxmlformats.org/markup-compatibility/2006">
              <mc:Choice xmlns:v="urn:schemas-microsoft-com:vml" Requires="v">
                <p:oleObj name="Equation" r:id="rId11" imgW="1752600" imgH="444500" progId="Equation.DSMT4">
                  <p:embed/>
                </p:oleObj>
              </mc:Choice>
              <mc:Fallback>
                <p:oleObj name="Equation" r:id="rId11" imgW="1752600" imgH="4445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40288" y="5056188"/>
                        <a:ext cx="3424237" cy="869950"/>
                      </a:xfrm>
                      <a:prstGeom prst="rect">
                        <a:avLst/>
                      </a:prstGeom>
                      <a:solidFill>
                        <a:schemeClr val="hlink"/>
                      </a:solidFill>
                    </p:spPr>
                  </p:pic>
                </p:oleObj>
              </mc:Fallback>
            </mc:AlternateContent>
          </a:graphicData>
        </a:graphic>
      </p:graphicFrame>
      <p:sp>
        <p:nvSpPr>
          <p:cNvPr id="81957" name="Text Box 1067"/>
          <p:cNvSpPr txBox="1">
            <a:spLocks noChangeArrowheads="1"/>
          </p:cNvSpPr>
          <p:nvPr/>
        </p:nvSpPr>
        <p:spPr bwMode="auto">
          <a:xfrm>
            <a:off x="4191000" y="2438400"/>
            <a:ext cx="4114800" cy="915988"/>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solidFill>
                  <a:srgbClr val="006600"/>
                </a:solidFill>
              </a:rPr>
              <a:t>The points where the trajectory crosses the axis are symmetric with respect to </a:t>
            </a:r>
            <a:r>
              <a:rPr lang="en-GB" sz="1800" dirty="0" err="1">
                <a:solidFill>
                  <a:srgbClr val="006600"/>
                </a:solidFill>
                <a:sym typeface="Symbol" charset="2"/>
              </a:rPr>
              <a:t></a:t>
            </a:r>
            <a:r>
              <a:rPr lang="en-GB" sz="1800" baseline="-25000" dirty="0" err="1">
                <a:solidFill>
                  <a:srgbClr val="006600"/>
                </a:solidFill>
                <a:sym typeface="Symbol" charset="2"/>
              </a:rPr>
              <a:t>s</a:t>
            </a:r>
            <a:r>
              <a:rPr lang="en-GB" sz="1800" dirty="0">
                <a:solidFill>
                  <a:srgbClr val="006600"/>
                </a:solidFill>
                <a:sym typeface="Symbol" charset="2"/>
              </a:rPr>
              <a:t>=</a:t>
            </a:r>
            <a:r>
              <a:rPr lang="en-GB" sz="1800" dirty="0" err="1">
                <a:solidFill>
                  <a:srgbClr val="006600"/>
                </a:solidFill>
                <a:sym typeface="Symbol" charset="2"/>
              </a:rPr>
              <a:t></a:t>
            </a:r>
            <a:endParaRPr lang="en-GB" sz="1800" dirty="0">
              <a:solidFill>
                <a:srgbClr val="006600"/>
              </a:solidFill>
              <a:sym typeface="Symbol" charset="2"/>
            </a:endParaRPr>
          </a:p>
        </p:txBody>
      </p:sp>
      <p:graphicFrame>
        <p:nvGraphicFramePr>
          <p:cNvPr id="36" name="Object 35"/>
          <p:cNvGraphicFramePr>
            <a:graphicFrameLocks noChangeAspect="1"/>
          </p:cNvGraphicFramePr>
          <p:nvPr/>
        </p:nvGraphicFramePr>
        <p:xfrm>
          <a:off x="6934200" y="6019800"/>
          <a:ext cx="1270000" cy="393700"/>
        </p:xfrm>
        <a:graphic>
          <a:graphicData uri="http://schemas.openxmlformats.org/presentationml/2006/ole">
            <mc:AlternateContent xmlns:mc="http://schemas.openxmlformats.org/markup-compatibility/2006">
              <mc:Choice xmlns:v="urn:schemas-microsoft-com:vml" Requires="v">
                <p:oleObj name="Equation" r:id="rId13" imgW="1270000" imgH="393700" progId="Equation.DSMT4">
                  <p:embed/>
                </p:oleObj>
              </mc:Choice>
              <mc:Fallback>
                <p:oleObj name="Equation" r:id="rId13" imgW="1270000" imgH="3937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34200" y="6019800"/>
                        <a:ext cx="1270000" cy="3937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2" name="Group 1">
            <a:extLst>
              <a:ext uri="{FF2B5EF4-FFF2-40B4-BE49-F238E27FC236}">
                <a16:creationId xmlns:a16="http://schemas.microsoft.com/office/drawing/2014/main" id="{819C33DC-12AC-DC49-A0B2-369A3818FE3C}"/>
              </a:ext>
            </a:extLst>
          </p:cNvPr>
          <p:cNvGrpSpPr/>
          <p:nvPr/>
        </p:nvGrpSpPr>
        <p:grpSpPr>
          <a:xfrm>
            <a:off x="533400" y="2438400"/>
            <a:ext cx="4495800" cy="3567113"/>
            <a:chOff x="533400" y="2438400"/>
            <a:chExt cx="4495800" cy="3567113"/>
          </a:xfrm>
        </p:grpSpPr>
        <p:pic>
          <p:nvPicPr>
            <p:cNvPr id="41" name="Picture 40"/>
            <p:cNvPicPr>
              <a:picLocks noChangeAspect="1"/>
            </p:cNvPicPr>
            <p:nvPr/>
          </p:nvPicPr>
          <p:blipFill>
            <a:blip r:embed="rId15"/>
            <a:stretch>
              <a:fillRect/>
            </a:stretch>
          </p:blipFill>
          <p:spPr>
            <a:xfrm>
              <a:off x="685800" y="3091424"/>
              <a:ext cx="3352800" cy="2362200"/>
            </a:xfrm>
            <a:prstGeom prst="rect">
              <a:avLst/>
            </a:prstGeom>
          </p:spPr>
        </p:pic>
        <p:sp>
          <p:nvSpPr>
            <p:cNvPr id="81935" name="Line 1031"/>
            <p:cNvSpPr>
              <a:spLocks noChangeShapeType="1"/>
            </p:cNvSpPr>
            <p:nvPr/>
          </p:nvSpPr>
          <p:spPr bwMode="auto">
            <a:xfrm>
              <a:off x="533400" y="4267200"/>
              <a:ext cx="40386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81936" name="Line 1032"/>
            <p:cNvSpPr>
              <a:spLocks noChangeShapeType="1"/>
            </p:cNvSpPr>
            <p:nvPr/>
          </p:nvSpPr>
          <p:spPr bwMode="auto">
            <a:xfrm flipV="1">
              <a:off x="2362200" y="2590800"/>
              <a:ext cx="0" cy="30480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81938" name="Text Box 1041"/>
            <p:cNvSpPr txBox="1">
              <a:spLocks noChangeArrowheads="1"/>
            </p:cNvSpPr>
            <p:nvPr/>
          </p:nvSpPr>
          <p:spPr bwMode="auto">
            <a:xfrm>
              <a:off x="2362200" y="2438400"/>
              <a:ext cx="381000" cy="430887"/>
            </a:xfrm>
            <a:prstGeom prst="rect">
              <a:avLst/>
            </a:prstGeom>
            <a:noFill/>
            <a:ln w="9525">
              <a:noFill/>
              <a:miter lim="800000"/>
              <a:headEnd/>
              <a:tailEnd/>
            </a:ln>
          </p:spPr>
          <p:txBody>
            <a:bodyPr>
              <a:prstTxWarp prst="textNoShape">
                <a:avLst/>
              </a:prstTxWarp>
              <a:spAutoFit/>
            </a:bodyPr>
            <a:lstStyle/>
            <a:p>
              <a:pPr>
                <a:spcBef>
                  <a:spcPct val="50000"/>
                </a:spcBef>
              </a:pPr>
              <a:r>
                <a:rPr lang="en-GB" sz="2200" i="1" dirty="0">
                  <a:latin typeface="Times New Roman" panose="02020603050405020304" pitchFamily="18" charset="0"/>
                  <a:cs typeface="Times New Roman" panose="02020603050405020304" pitchFamily="18" charset="0"/>
                </a:rPr>
                <a:t>W</a:t>
              </a:r>
            </a:p>
          </p:txBody>
        </p:sp>
        <p:sp>
          <p:nvSpPr>
            <p:cNvPr id="81939" name="Text Box 1042"/>
            <p:cNvSpPr txBox="1">
              <a:spLocks noChangeArrowheads="1"/>
            </p:cNvSpPr>
            <p:nvPr/>
          </p:nvSpPr>
          <p:spPr bwMode="auto">
            <a:xfrm>
              <a:off x="4572000" y="4114800"/>
              <a:ext cx="457200" cy="430887"/>
            </a:xfrm>
            <a:prstGeom prst="rect">
              <a:avLst/>
            </a:prstGeom>
            <a:noFill/>
            <a:ln w="9525">
              <a:noFill/>
              <a:miter lim="800000"/>
              <a:headEnd/>
              <a:tailEnd/>
            </a:ln>
          </p:spPr>
          <p:txBody>
            <a:bodyPr>
              <a:prstTxWarp prst="textNoShape">
                <a:avLst/>
              </a:prstTxWarp>
              <a:spAutoFit/>
            </a:bodyPr>
            <a:lstStyle/>
            <a:p>
              <a:pPr>
                <a:spcBef>
                  <a:spcPct val="50000"/>
                </a:spcBef>
              </a:pPr>
              <a:r>
                <a:rPr lang="en-GB" sz="2200" i="1" dirty="0">
                  <a:latin typeface="Times New Roman" panose="02020603050405020304" pitchFamily="18" charset="0"/>
                  <a:cs typeface="Times New Roman" panose="02020603050405020304" pitchFamily="18" charset="0"/>
                  <a:sym typeface="Symbol" charset="2"/>
                </a:rPr>
                <a:t></a:t>
              </a:r>
              <a:endParaRPr lang="en-GB" sz="2200" i="1" dirty="0">
                <a:latin typeface="Times New Roman" panose="02020603050405020304" pitchFamily="18" charset="0"/>
                <a:cs typeface="Times New Roman" panose="02020603050405020304" pitchFamily="18" charset="0"/>
              </a:endParaRPr>
            </a:p>
          </p:txBody>
        </p:sp>
        <p:sp>
          <p:nvSpPr>
            <p:cNvPr id="81940" name="Text Box 1043"/>
            <p:cNvSpPr txBox="1">
              <a:spLocks noChangeArrowheads="1"/>
            </p:cNvSpPr>
            <p:nvPr/>
          </p:nvSpPr>
          <p:spPr bwMode="auto">
            <a:xfrm>
              <a:off x="533400" y="4211796"/>
              <a:ext cx="304800" cy="369332"/>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latin typeface="Times New Roman" panose="02020603050405020304" pitchFamily="18" charset="0"/>
                  <a:cs typeface="Times New Roman" panose="02020603050405020304" pitchFamily="18" charset="0"/>
                </a:rPr>
                <a:t>0</a:t>
              </a:r>
            </a:p>
          </p:txBody>
        </p:sp>
        <p:sp>
          <p:nvSpPr>
            <p:cNvPr id="81941" name="Text Box 1044"/>
            <p:cNvSpPr txBox="1">
              <a:spLocks noChangeArrowheads="1"/>
            </p:cNvSpPr>
            <p:nvPr/>
          </p:nvSpPr>
          <p:spPr bwMode="auto">
            <a:xfrm>
              <a:off x="2209800" y="4191000"/>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a:sym typeface="Symbol" charset="2"/>
                </a:rPr>
                <a:t></a:t>
              </a:r>
              <a:r>
                <a:rPr lang="en-GB" sz="1800" b="1">
                  <a:sym typeface="Symbol" charset="2"/>
                </a:rPr>
                <a:t></a:t>
              </a:r>
              <a:endParaRPr lang="en-GB" sz="1800"/>
            </a:p>
          </p:txBody>
        </p:sp>
        <p:sp>
          <p:nvSpPr>
            <p:cNvPr id="81942" name="Text Box 1045"/>
            <p:cNvSpPr txBox="1">
              <a:spLocks noChangeArrowheads="1"/>
            </p:cNvSpPr>
            <p:nvPr/>
          </p:nvSpPr>
          <p:spPr bwMode="auto">
            <a:xfrm>
              <a:off x="3886200" y="4214415"/>
              <a:ext cx="533400" cy="366713"/>
            </a:xfrm>
            <a:prstGeom prst="rect">
              <a:avLst/>
            </a:prstGeom>
            <a:noFill/>
            <a:ln w="9525">
              <a:noFill/>
              <a:miter lim="800000"/>
              <a:headEnd/>
              <a:tailEnd/>
            </a:ln>
          </p:spPr>
          <p:txBody>
            <a:bodyPr>
              <a:prstTxWarp prst="textNoShape">
                <a:avLst/>
              </a:prstTxWarp>
              <a:spAutoFit/>
            </a:bodyPr>
            <a:lstStyle/>
            <a:p>
              <a:pPr>
                <a:spcBef>
                  <a:spcPct val="50000"/>
                </a:spcBef>
              </a:pPr>
              <a:r>
                <a:rPr lang="en-GB" sz="1800" dirty="0">
                  <a:latin typeface="Times New Roman" panose="02020603050405020304" pitchFamily="18" charset="0"/>
                  <a:cs typeface="Times New Roman" panose="02020603050405020304" pitchFamily="18" charset="0"/>
                </a:rPr>
                <a:t>2</a:t>
              </a:r>
              <a:r>
                <a:rPr lang="en-GB" sz="1800" dirty="0">
                  <a:latin typeface="Times New Roman" panose="02020603050405020304" pitchFamily="18" charset="0"/>
                  <a:cs typeface="Times New Roman" panose="02020603050405020304" pitchFamily="18" charset="0"/>
                  <a:sym typeface="Symbol" charset="2"/>
                </a:rPr>
                <a:t></a:t>
              </a:r>
              <a:endParaRPr lang="en-GB" sz="1800" dirty="0">
                <a:latin typeface="Times New Roman" panose="02020603050405020304" pitchFamily="18" charset="0"/>
                <a:cs typeface="Times New Roman" panose="02020603050405020304" pitchFamily="18" charset="0"/>
              </a:endParaRPr>
            </a:p>
          </p:txBody>
        </p:sp>
        <p:sp>
          <p:nvSpPr>
            <p:cNvPr id="81943" name="Line 1046"/>
            <p:cNvSpPr>
              <a:spLocks noChangeShapeType="1"/>
            </p:cNvSpPr>
            <p:nvPr/>
          </p:nvSpPr>
          <p:spPr bwMode="auto">
            <a:xfrm>
              <a:off x="2362200" y="3810000"/>
              <a:ext cx="642165" cy="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44" name="Text Box 1047"/>
            <p:cNvSpPr txBox="1">
              <a:spLocks noChangeArrowheads="1"/>
            </p:cNvSpPr>
            <p:nvPr/>
          </p:nvSpPr>
          <p:spPr bwMode="auto">
            <a:xfrm>
              <a:off x="3429000" y="2971800"/>
              <a:ext cx="609600" cy="400110"/>
            </a:xfrm>
            <a:prstGeom prst="rect">
              <a:avLst/>
            </a:prstGeom>
            <a:noFill/>
            <a:ln w="9525">
              <a:noFill/>
              <a:miter lim="800000"/>
              <a:headEnd/>
              <a:tailEnd/>
            </a:ln>
          </p:spPr>
          <p:txBody>
            <a:bodyPr>
              <a:prstTxWarp prst="textNoShape">
                <a:avLst/>
              </a:prstTxWarp>
              <a:spAutoFit/>
            </a:bodyPr>
            <a:lstStyle/>
            <a:p>
              <a:pPr>
                <a:spcBef>
                  <a:spcPct val="50000"/>
                </a:spcBef>
              </a:pPr>
              <a:r>
                <a:rPr lang="en-GB" sz="2000" i="1" dirty="0" err="1">
                  <a:latin typeface="Times New Roman" panose="02020603050405020304" pitchFamily="18" charset="0"/>
                  <a:cs typeface="Times New Roman" panose="02020603050405020304" pitchFamily="18" charset="0"/>
                </a:rPr>
                <a:t>W</a:t>
              </a:r>
              <a:r>
                <a:rPr lang="en-GB" sz="2000" baseline="-25000" dirty="0" err="1">
                  <a:latin typeface="Times New Roman" panose="02020603050405020304" pitchFamily="18" charset="0"/>
                  <a:cs typeface="Times New Roman" panose="02020603050405020304" pitchFamily="18" charset="0"/>
                </a:rPr>
                <a:t>bk</a:t>
              </a:r>
              <a:endParaRPr lang="en-GB" sz="2000" dirty="0">
                <a:latin typeface="Times New Roman" panose="02020603050405020304" pitchFamily="18" charset="0"/>
                <a:cs typeface="Times New Roman" panose="02020603050405020304" pitchFamily="18" charset="0"/>
              </a:endParaRPr>
            </a:p>
          </p:txBody>
        </p:sp>
        <p:sp>
          <p:nvSpPr>
            <p:cNvPr id="81945" name="Oval 1048"/>
            <p:cNvSpPr>
              <a:spLocks noChangeArrowheads="1"/>
            </p:cNvSpPr>
            <p:nvPr/>
          </p:nvSpPr>
          <p:spPr bwMode="auto">
            <a:xfrm>
              <a:off x="1709180" y="3810000"/>
              <a:ext cx="1295400" cy="914400"/>
            </a:xfrm>
            <a:prstGeom prst="ellipse">
              <a:avLst/>
            </a:prstGeom>
            <a:solidFill>
              <a:schemeClr val="bg1"/>
            </a:solidFill>
            <a:ln w="28575">
              <a:solidFill>
                <a:srgbClr val="006600"/>
              </a:solidFill>
              <a:round/>
              <a:headEnd/>
              <a:tailEnd/>
            </a:ln>
          </p:spPr>
          <p:txBody>
            <a:bodyPr wrap="none" anchor="ctr">
              <a:prstTxWarp prst="textNoShape">
                <a:avLst/>
              </a:prstTxWarp>
            </a:bodyPr>
            <a:lstStyle/>
            <a:p>
              <a:endParaRPr lang="en-GB"/>
            </a:p>
          </p:txBody>
        </p:sp>
        <p:sp>
          <p:nvSpPr>
            <p:cNvPr id="81946" name="Line 1049"/>
            <p:cNvSpPr>
              <a:spLocks noChangeShapeType="1"/>
            </p:cNvSpPr>
            <p:nvPr/>
          </p:nvSpPr>
          <p:spPr bwMode="auto">
            <a:xfrm>
              <a:off x="1676400" y="4267200"/>
              <a:ext cx="1295400" cy="0"/>
            </a:xfrm>
            <a:prstGeom prst="line">
              <a:avLst/>
            </a:prstGeom>
            <a:noFill/>
            <a:ln w="9525">
              <a:solidFill>
                <a:schemeClr val="tx1"/>
              </a:solidFill>
              <a:round/>
              <a:headEnd/>
              <a:tailEnd/>
            </a:ln>
          </p:spPr>
          <p:txBody>
            <a:bodyPr>
              <a:prstTxWarp prst="textNoShape">
                <a:avLst/>
              </a:prstTxWarp>
            </a:bodyPr>
            <a:lstStyle/>
            <a:p>
              <a:endParaRPr lang="en-GB"/>
            </a:p>
          </p:txBody>
        </p:sp>
        <p:sp>
          <p:nvSpPr>
            <p:cNvPr id="81947" name="Line 1050"/>
            <p:cNvSpPr>
              <a:spLocks noChangeShapeType="1"/>
            </p:cNvSpPr>
            <p:nvPr/>
          </p:nvSpPr>
          <p:spPr bwMode="auto">
            <a:xfrm flipV="1">
              <a:off x="2362200" y="3810000"/>
              <a:ext cx="0" cy="914400"/>
            </a:xfrm>
            <a:prstGeom prst="line">
              <a:avLst/>
            </a:prstGeom>
            <a:noFill/>
            <a:ln w="9525">
              <a:solidFill>
                <a:schemeClr val="tx1"/>
              </a:solidFill>
              <a:round/>
              <a:headEnd/>
              <a:tailEnd/>
            </a:ln>
          </p:spPr>
          <p:txBody>
            <a:bodyPr>
              <a:prstTxWarp prst="textNoShape">
                <a:avLst/>
              </a:prstTxWarp>
            </a:bodyPr>
            <a:lstStyle/>
            <a:p>
              <a:endParaRPr lang="en-GB"/>
            </a:p>
          </p:txBody>
        </p:sp>
        <p:sp>
          <p:nvSpPr>
            <p:cNvPr id="81948" name="Line 1051"/>
            <p:cNvSpPr>
              <a:spLocks noChangeShapeType="1"/>
            </p:cNvSpPr>
            <p:nvPr/>
          </p:nvSpPr>
          <p:spPr bwMode="auto">
            <a:xfrm>
              <a:off x="2362200" y="3200400"/>
              <a:ext cx="990600" cy="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49" name="Text Box 1052"/>
            <p:cNvSpPr txBox="1">
              <a:spLocks noChangeArrowheads="1"/>
            </p:cNvSpPr>
            <p:nvPr/>
          </p:nvSpPr>
          <p:spPr bwMode="auto">
            <a:xfrm>
              <a:off x="2987824" y="3657600"/>
              <a:ext cx="609600" cy="400110"/>
            </a:xfrm>
            <a:prstGeom prst="rect">
              <a:avLst/>
            </a:prstGeom>
            <a:noFill/>
            <a:ln w="9525">
              <a:noFill/>
              <a:miter lim="800000"/>
              <a:headEnd/>
              <a:tailEnd/>
            </a:ln>
          </p:spPr>
          <p:txBody>
            <a:bodyPr>
              <a:prstTxWarp prst="textNoShape">
                <a:avLst/>
              </a:prstTxWarp>
              <a:spAutoFit/>
            </a:bodyPr>
            <a:lstStyle/>
            <a:p>
              <a:pPr>
                <a:spcBef>
                  <a:spcPct val="50000"/>
                </a:spcBef>
              </a:pPr>
              <a:r>
                <a:rPr lang="en-GB" sz="2000" i="1" dirty="0" err="1">
                  <a:latin typeface="Times New Roman" panose="02020603050405020304" pitchFamily="18" charset="0"/>
                  <a:cs typeface="Times New Roman" panose="02020603050405020304" pitchFamily="18" charset="0"/>
                </a:rPr>
                <a:t>W</a:t>
              </a:r>
              <a:r>
                <a:rPr lang="en-GB" sz="2000" baseline="-25000" dirty="0" err="1">
                  <a:latin typeface="Times New Roman" panose="02020603050405020304" pitchFamily="18" charset="0"/>
                  <a:cs typeface="Times New Roman" panose="02020603050405020304" pitchFamily="18" charset="0"/>
                </a:rPr>
                <a:t>b</a:t>
              </a:r>
              <a:endParaRPr lang="en-GB" sz="2000" dirty="0">
                <a:latin typeface="Times New Roman" panose="02020603050405020304" pitchFamily="18" charset="0"/>
                <a:cs typeface="Times New Roman" panose="02020603050405020304" pitchFamily="18" charset="0"/>
              </a:endParaRPr>
            </a:p>
          </p:txBody>
        </p:sp>
        <p:sp>
          <p:nvSpPr>
            <p:cNvPr id="81950" name="Text Box 1054"/>
            <p:cNvSpPr txBox="1">
              <a:spLocks noChangeArrowheads="1"/>
            </p:cNvSpPr>
            <p:nvPr/>
          </p:nvSpPr>
          <p:spPr bwMode="auto">
            <a:xfrm>
              <a:off x="2362200" y="4195936"/>
              <a:ext cx="381000" cy="457200"/>
            </a:xfrm>
            <a:prstGeom prst="rect">
              <a:avLst/>
            </a:prstGeom>
            <a:noFill/>
            <a:ln w="9525">
              <a:noFill/>
              <a:miter lim="800000"/>
              <a:headEnd/>
              <a:tailEnd/>
            </a:ln>
          </p:spPr>
          <p:txBody>
            <a:bodyPr>
              <a:prstTxWarp prst="textNoShape">
                <a:avLst/>
              </a:prstTxWarp>
              <a:spAutoFit/>
            </a:bodyPr>
            <a:lstStyle/>
            <a:p>
              <a:pPr>
                <a:spcBef>
                  <a:spcPct val="50000"/>
                </a:spcBef>
              </a:pPr>
              <a:r>
                <a:rPr lang="en-GB" dirty="0">
                  <a:latin typeface="Times New Roman" panose="02020603050405020304" pitchFamily="18" charset="0"/>
                  <a:cs typeface="Times New Roman" panose="02020603050405020304" pitchFamily="18" charset="0"/>
                  <a:sym typeface="Symbol" charset="2"/>
                </a:rPr>
                <a:t></a:t>
              </a:r>
              <a:endParaRPr lang="en-GB" dirty="0">
                <a:latin typeface="Times New Roman" panose="02020603050405020304" pitchFamily="18" charset="0"/>
                <a:cs typeface="Times New Roman" panose="02020603050405020304" pitchFamily="18" charset="0"/>
              </a:endParaRPr>
            </a:p>
          </p:txBody>
        </p:sp>
        <p:sp>
          <p:nvSpPr>
            <p:cNvPr id="81951" name="Line 1055"/>
            <p:cNvSpPr>
              <a:spLocks noChangeShapeType="1"/>
            </p:cNvSpPr>
            <p:nvPr/>
          </p:nvSpPr>
          <p:spPr bwMode="auto">
            <a:xfrm>
              <a:off x="1708965" y="4267200"/>
              <a:ext cx="0" cy="144780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52" name="Line 1056"/>
            <p:cNvSpPr>
              <a:spLocks noChangeShapeType="1"/>
            </p:cNvSpPr>
            <p:nvPr/>
          </p:nvSpPr>
          <p:spPr bwMode="auto">
            <a:xfrm>
              <a:off x="3004365" y="4267200"/>
              <a:ext cx="0" cy="1447800"/>
            </a:xfrm>
            <a:prstGeom prst="line">
              <a:avLst/>
            </a:prstGeom>
            <a:noFill/>
            <a:ln w="9525">
              <a:solidFill>
                <a:schemeClr val="tx1"/>
              </a:solidFill>
              <a:prstDash val="sysDot"/>
              <a:round/>
              <a:headEnd/>
              <a:tailEnd/>
            </a:ln>
          </p:spPr>
          <p:txBody>
            <a:bodyPr>
              <a:prstTxWarp prst="textNoShape">
                <a:avLst/>
              </a:prstTxWarp>
            </a:bodyPr>
            <a:lstStyle/>
            <a:p>
              <a:endParaRPr lang="en-GB"/>
            </a:p>
          </p:txBody>
        </p:sp>
        <p:sp>
          <p:nvSpPr>
            <p:cNvPr id="81953" name="Text Box 1057"/>
            <p:cNvSpPr txBox="1">
              <a:spLocks noChangeArrowheads="1"/>
            </p:cNvSpPr>
            <p:nvPr/>
          </p:nvSpPr>
          <p:spPr bwMode="auto">
            <a:xfrm>
              <a:off x="1524000" y="5638800"/>
              <a:ext cx="625475" cy="366713"/>
            </a:xfrm>
            <a:prstGeom prst="rect">
              <a:avLst/>
            </a:prstGeom>
            <a:noFill/>
            <a:ln w="9525">
              <a:noFill/>
              <a:miter lim="800000"/>
              <a:headEnd/>
              <a:tailEnd/>
            </a:ln>
          </p:spPr>
          <p:txBody>
            <a:bodyPr>
              <a:prstTxWarp prst="textNoShape">
                <a:avLst/>
              </a:prstTxWarp>
              <a:spAutoFit/>
            </a:bodyPr>
            <a:lstStyle/>
            <a:p>
              <a:r>
                <a:rPr lang="en-GB" sz="1800" i="1" dirty="0">
                  <a:latin typeface="Times New Roman" panose="02020603050405020304" pitchFamily="18" charset="0"/>
                  <a:cs typeface="Times New Roman" panose="02020603050405020304" pitchFamily="18" charset="0"/>
                  <a:sym typeface="Symbol" charset="2"/>
                </a:rPr>
                <a:t></a:t>
              </a:r>
              <a:r>
                <a:rPr lang="en-GB" sz="1800" baseline="-25000" dirty="0">
                  <a:latin typeface="Times New Roman" panose="02020603050405020304" pitchFamily="18" charset="0"/>
                  <a:cs typeface="Times New Roman" panose="02020603050405020304" pitchFamily="18" charset="0"/>
                  <a:sym typeface="Symbol" charset="2"/>
                </a:rPr>
                <a:t>m</a:t>
              </a:r>
              <a:endParaRPr lang="en-GB" sz="1800" dirty="0">
                <a:latin typeface="Times New Roman" panose="02020603050405020304" pitchFamily="18" charset="0"/>
                <a:cs typeface="Times New Roman" panose="02020603050405020304" pitchFamily="18" charset="0"/>
              </a:endParaRPr>
            </a:p>
          </p:txBody>
        </p:sp>
        <p:sp>
          <p:nvSpPr>
            <p:cNvPr id="81954" name="Text Box 1058"/>
            <p:cNvSpPr txBox="1">
              <a:spLocks noChangeArrowheads="1"/>
            </p:cNvSpPr>
            <p:nvPr/>
          </p:nvSpPr>
          <p:spPr bwMode="auto">
            <a:xfrm>
              <a:off x="2743200" y="5638800"/>
              <a:ext cx="838200" cy="366713"/>
            </a:xfrm>
            <a:prstGeom prst="rect">
              <a:avLst/>
            </a:prstGeom>
            <a:noFill/>
            <a:ln w="9525">
              <a:noFill/>
              <a:miter lim="800000"/>
              <a:headEnd/>
              <a:tailEnd/>
            </a:ln>
          </p:spPr>
          <p:txBody>
            <a:bodyPr>
              <a:prstTxWarp prst="textNoShape">
                <a:avLst/>
              </a:prstTxWarp>
              <a:spAutoFit/>
            </a:bodyPr>
            <a:lstStyle/>
            <a:p>
              <a:r>
                <a:rPr lang="en-GB" sz="1800" dirty="0">
                  <a:latin typeface="Times New Roman" panose="02020603050405020304" pitchFamily="18" charset="0"/>
                  <a:cs typeface="Times New Roman" panose="02020603050405020304" pitchFamily="18" charset="0"/>
                  <a:sym typeface="Symbol" charset="2"/>
                </a:rPr>
                <a:t>2-</a:t>
              </a:r>
              <a:r>
                <a:rPr lang="en-GB" sz="1800" i="1" dirty="0">
                  <a:latin typeface="Times New Roman" panose="02020603050405020304" pitchFamily="18" charset="0"/>
                  <a:cs typeface="Times New Roman" panose="02020603050405020304" pitchFamily="18" charset="0"/>
                  <a:sym typeface="Symbol" charset="2"/>
                </a:rPr>
                <a:t></a:t>
              </a:r>
              <a:r>
                <a:rPr lang="en-GB" sz="1800" baseline="-25000" dirty="0">
                  <a:latin typeface="Times New Roman" panose="02020603050405020304" pitchFamily="18" charset="0"/>
                  <a:cs typeface="Times New Roman" panose="02020603050405020304" pitchFamily="18" charset="0"/>
                  <a:sym typeface="Symbol" charset="2"/>
                </a:rPr>
                <a:t>m</a:t>
              </a:r>
              <a:endParaRPr lang="en-GB" sz="1800" dirty="0">
                <a:latin typeface="Times New Roman" panose="02020603050405020304" pitchFamily="18" charset="0"/>
                <a:cs typeface="Times New Roman" panose="02020603050405020304" pitchFamily="18" charset="0"/>
              </a:endParaRPr>
            </a:p>
          </p:txBody>
        </p:sp>
        <p:graphicFrame>
          <p:nvGraphicFramePr>
            <p:cNvPr id="37" name="Object 36"/>
            <p:cNvGraphicFramePr>
              <a:graphicFrameLocks noChangeAspect="1"/>
            </p:cNvGraphicFramePr>
            <p:nvPr>
              <p:extLst>
                <p:ext uri="{D42A27DB-BD31-4B8C-83A1-F6EECF244321}">
                  <p14:modId xmlns:p14="http://schemas.microsoft.com/office/powerpoint/2010/main" val="2766900096"/>
                </p:ext>
              </p:extLst>
            </p:nvPr>
          </p:nvGraphicFramePr>
          <p:xfrm>
            <a:off x="2590800" y="3886200"/>
            <a:ext cx="152400" cy="289560"/>
          </p:xfrm>
          <a:graphic>
            <a:graphicData uri="http://schemas.openxmlformats.org/presentationml/2006/ole">
              <mc:AlternateContent xmlns:mc="http://schemas.openxmlformats.org/markup-compatibility/2006">
                <mc:Choice xmlns:v="urn:schemas-microsoft-com:vml" Requires="v">
                  <p:oleObj name="Equation" r:id="rId16" imgW="127000" imgH="241300" progId="Equation.DSMT4">
                    <p:embed/>
                  </p:oleObj>
                </mc:Choice>
                <mc:Fallback>
                  <p:oleObj name="Equation" r:id="rId16" imgW="127000" imgH="241300" progId="Equation.DSMT4">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90800" y="3886200"/>
                          <a:ext cx="152400" cy="28956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39" name="Straight Arrow Connector 38"/>
            <p:cNvCxnSpPr/>
            <p:nvPr/>
          </p:nvCxnSpPr>
          <p:spPr bwMode="auto">
            <a:xfrm rot="16200000" flipV="1">
              <a:off x="2667000" y="3886994"/>
              <a:ext cx="1588" cy="609600"/>
            </a:xfrm>
            <a:prstGeom prst="straightConnector1">
              <a:avLst/>
            </a:prstGeom>
            <a:solidFill>
              <a:schemeClr val="accent1"/>
            </a:solidFill>
            <a:ln w="9525" cap="flat" cmpd="sng" algn="ctr">
              <a:solidFill>
                <a:schemeClr val="tx1"/>
              </a:solidFill>
              <a:prstDash val="solid"/>
              <a:round/>
              <a:headEnd type="stealth" w="med" len="lg"/>
              <a:tailEnd type="stealth" w="med" len="lg"/>
            </a:ln>
            <a:effectLst/>
          </p:spPr>
        </p:cxnSp>
      </p:grpSp>
    </p:spTree>
    <p:extLst>
      <p:ext uri="{BB962C8B-B14F-4D97-AF65-F5344CB8AC3E}">
        <p14:creationId xmlns:p14="http://schemas.microsoft.com/office/powerpoint/2010/main" val="12774312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3" name="Text Box 3"/>
          <p:cNvSpPr txBox="1">
            <a:spLocks noChangeArrowheads="1"/>
          </p:cNvSpPr>
          <p:nvPr/>
        </p:nvSpPr>
        <p:spPr bwMode="auto">
          <a:xfrm>
            <a:off x="273050" y="920651"/>
            <a:ext cx="8870950" cy="366712"/>
          </a:xfrm>
          <a:prstGeom prst="rect">
            <a:avLst/>
          </a:prstGeom>
          <a:noFill/>
          <a:ln w="9525">
            <a:noFill/>
            <a:miter lim="800000"/>
            <a:headEnd/>
            <a:tailEnd/>
          </a:ln>
        </p:spPr>
        <p:txBody>
          <a:bodyPr>
            <a:prstTxWarp prst="textNoShape">
              <a:avLst/>
            </a:prstTxWarp>
            <a:spAutoFit/>
          </a:bodyPr>
          <a:lstStyle/>
          <a:p>
            <a:r>
              <a:rPr lang="en-US" sz="1800" dirty="0">
                <a:solidFill>
                  <a:srgbClr val="FF0000"/>
                </a:solidFill>
              </a:rPr>
              <a:t>Energy ramping</a:t>
            </a:r>
            <a:r>
              <a:rPr lang="en-US" sz="1800" dirty="0"/>
              <a:t> </a:t>
            </a:r>
            <a:r>
              <a:rPr lang="en-US" sz="1800" dirty="0">
                <a:solidFill>
                  <a:srgbClr val="FF0000"/>
                </a:solidFill>
              </a:rPr>
              <a:t>by increasing the B field </a:t>
            </a:r>
            <a:r>
              <a:rPr lang="en-US" sz="1800" dirty="0"/>
              <a:t>(frequency has to follow v).</a:t>
            </a:r>
            <a:endParaRPr lang="fr-FR" sz="1800" dirty="0"/>
          </a:p>
        </p:txBody>
      </p:sp>
      <p:sp>
        <p:nvSpPr>
          <p:cNvPr id="9" name="Text Box 3"/>
          <p:cNvSpPr txBox="1">
            <a:spLocks noChangeArrowheads="1"/>
          </p:cNvSpPr>
          <p:nvPr/>
        </p:nvSpPr>
        <p:spPr bwMode="auto">
          <a:xfrm>
            <a:off x="273050" y="1268760"/>
            <a:ext cx="7150100" cy="366712"/>
          </a:xfrm>
          <a:prstGeom prst="rect">
            <a:avLst/>
          </a:prstGeom>
          <a:noFill/>
          <a:ln w="9525">
            <a:noFill/>
            <a:miter lim="800000"/>
            <a:headEnd/>
            <a:tailEnd/>
          </a:ln>
        </p:spPr>
        <p:txBody>
          <a:bodyPr wrap="square">
            <a:prstTxWarp prst="textNoShape">
              <a:avLst/>
            </a:prstTxWarp>
            <a:spAutoFit/>
          </a:bodyPr>
          <a:lstStyle/>
          <a:p>
            <a:r>
              <a:rPr lang="en-US" sz="1800" dirty="0">
                <a:solidFill>
                  <a:srgbClr val="FF3300"/>
                </a:solidFill>
              </a:rPr>
              <a:t>Stable phase </a:t>
            </a:r>
            <a:r>
              <a:rPr lang="en-US" sz="1800" i="1" dirty="0" err="1">
                <a:solidFill>
                  <a:srgbClr val="FF3300"/>
                </a:solidFill>
                <a:latin typeface="Lucida Grande"/>
                <a:ea typeface="Lucida Grande"/>
                <a:cs typeface="Lucida Grande"/>
              </a:rPr>
              <a:t>φ</a:t>
            </a:r>
            <a:r>
              <a:rPr lang="en-US" sz="1800" i="1" baseline="-25000" dirty="0" err="1">
                <a:solidFill>
                  <a:srgbClr val="FF3300"/>
                </a:solidFill>
                <a:latin typeface="Lucida Grande"/>
                <a:ea typeface="Lucida Grande"/>
                <a:cs typeface="Lucida Grande"/>
              </a:rPr>
              <a:t>s</a:t>
            </a:r>
            <a:r>
              <a:rPr lang="en-US" sz="1800" dirty="0">
                <a:solidFill>
                  <a:srgbClr val="FF3300"/>
                </a:solidFill>
                <a:latin typeface="Lucida Grande"/>
                <a:ea typeface="Lucida Grande"/>
                <a:cs typeface="Lucida Grande"/>
              </a:rPr>
              <a:t> </a:t>
            </a:r>
            <a:r>
              <a:rPr lang="en-US" sz="1800" dirty="0">
                <a:solidFill>
                  <a:srgbClr val="FF3300"/>
                </a:solidFill>
                <a:latin typeface="+mn-lt"/>
                <a:ea typeface="Lucida Grande"/>
                <a:cs typeface=""/>
              </a:rPr>
              <a:t>changes during</a:t>
            </a:r>
            <a:r>
              <a:rPr lang="en-US" sz="1800" dirty="0">
                <a:solidFill>
                  <a:srgbClr val="FF3300"/>
                </a:solidFill>
                <a:latin typeface="+mn-lt"/>
                <a:cs typeface=""/>
              </a:rPr>
              <a:t> </a:t>
            </a:r>
            <a:r>
              <a:rPr lang="en-US" sz="1800" dirty="0">
                <a:solidFill>
                  <a:srgbClr val="FF3300"/>
                </a:solidFill>
              </a:rPr>
              <a:t>energy ramping </a:t>
            </a:r>
            <a:endParaRPr lang="fr-FR" sz="1800" dirty="0">
              <a:solidFill>
                <a:srgbClr val="FF3300"/>
              </a:solidFill>
            </a:endParaRPr>
          </a:p>
        </p:txBody>
      </p:sp>
      <p:sp>
        <p:nvSpPr>
          <p:cNvPr id="10" name="Rectangle 16"/>
          <p:cNvSpPr>
            <a:spLocks noChangeArrowheads="1"/>
          </p:cNvSpPr>
          <p:nvPr/>
        </p:nvSpPr>
        <p:spPr bwMode="auto">
          <a:xfrm>
            <a:off x="5060950" y="1700808"/>
            <a:ext cx="3544888" cy="1046163"/>
          </a:xfrm>
          <a:prstGeom prst="rect">
            <a:avLst/>
          </a:prstGeom>
          <a:solidFill>
            <a:srgbClr val="CCECFF"/>
          </a:solidFill>
          <a:ln w="9525">
            <a:solidFill>
              <a:schemeClr val="accent2"/>
            </a:solidFill>
            <a:miter lim="800000"/>
            <a:headEnd/>
            <a:tailEnd/>
          </a:ln>
        </p:spPr>
        <p:txBody>
          <a:bodyPr wrap="none" anchor="ctr">
            <a:prstTxWarp prst="textNoShape">
              <a:avLst/>
            </a:prstTxWarp>
          </a:bodyPr>
          <a:lstStyle/>
          <a:p>
            <a:endParaRPr lang="en-US"/>
          </a:p>
        </p:txBody>
      </p:sp>
      <p:graphicFrame>
        <p:nvGraphicFramePr>
          <p:cNvPr id="11" name="Object 5"/>
          <p:cNvGraphicFramePr>
            <a:graphicFrameLocks noChangeAspect="1"/>
          </p:cNvGraphicFramePr>
          <p:nvPr>
            <p:extLst>
              <p:ext uri="{D42A27DB-BD31-4B8C-83A1-F6EECF244321}">
                <p14:modId xmlns:p14="http://schemas.microsoft.com/office/powerpoint/2010/main" val="3771425574"/>
              </p:ext>
            </p:extLst>
          </p:nvPr>
        </p:nvGraphicFramePr>
        <p:xfrm>
          <a:off x="1549400" y="1738908"/>
          <a:ext cx="2527300" cy="968375"/>
        </p:xfrm>
        <a:graphic>
          <a:graphicData uri="http://schemas.openxmlformats.org/presentationml/2006/ole">
            <mc:AlternateContent xmlns:mc="http://schemas.openxmlformats.org/markup-compatibility/2006">
              <mc:Choice xmlns:v="urn:schemas-microsoft-com:vml" Requires="v">
                <p:oleObj name="Equation" r:id="rId2" imgW="1231560" imgH="469800" progId="Equation.3">
                  <p:embed/>
                </p:oleObj>
              </mc:Choice>
              <mc:Fallback>
                <p:oleObj name="Equation" r:id="rId2" imgW="1231560" imgH="469800" progId="Equation.3">
                  <p:embed/>
                  <p:pic>
                    <p:nvPicPr>
                      <p:cNvPr id="11"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9400" y="1738908"/>
                        <a:ext cx="2527300" cy="9683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2" name="Object 6"/>
          <p:cNvGraphicFramePr>
            <a:graphicFrameLocks noChangeAspect="1"/>
          </p:cNvGraphicFramePr>
          <p:nvPr>
            <p:extLst>
              <p:ext uri="{D42A27DB-BD31-4B8C-83A1-F6EECF244321}">
                <p14:modId xmlns:p14="http://schemas.microsoft.com/office/powerpoint/2010/main" val="2678740524"/>
              </p:ext>
            </p:extLst>
          </p:nvPr>
        </p:nvGraphicFramePr>
        <p:xfrm>
          <a:off x="5253038" y="1700808"/>
          <a:ext cx="3178175" cy="1046163"/>
        </p:xfrm>
        <a:graphic>
          <a:graphicData uri="http://schemas.openxmlformats.org/presentationml/2006/ole">
            <mc:AlternateContent xmlns:mc="http://schemas.openxmlformats.org/markup-compatibility/2006">
              <mc:Choice xmlns:v="urn:schemas-microsoft-com:vml" Requires="v">
                <p:oleObj name="Equation" r:id="rId4" imgW="1549080" imgH="507960" progId="Equation.3">
                  <p:embed/>
                </p:oleObj>
              </mc:Choice>
              <mc:Fallback>
                <p:oleObj name="Equation" r:id="rId4" imgW="1549080" imgH="507960" progId="Equation.3">
                  <p:embed/>
                  <p:pic>
                    <p:nvPicPr>
                      <p:cNvPr id="12"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3038" y="1700808"/>
                        <a:ext cx="3178175" cy="10461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nvGrpSpPr>
          <p:cNvPr id="13" name="Group 21"/>
          <p:cNvGrpSpPr>
            <a:grpSpLocks/>
          </p:cNvGrpSpPr>
          <p:nvPr/>
        </p:nvGrpSpPr>
        <p:grpSpPr bwMode="auto">
          <a:xfrm>
            <a:off x="4365625" y="1978621"/>
            <a:ext cx="442913" cy="298450"/>
            <a:chOff x="3943" y="3724"/>
            <a:chExt cx="279" cy="188"/>
          </a:xfrm>
        </p:grpSpPr>
        <p:sp>
          <p:nvSpPr>
            <p:cNvPr id="14" name="Freeform 22"/>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15" name="Freeform 23"/>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
        <p:nvSpPr>
          <p:cNvPr id="17" name="Rectangle 2"/>
          <p:cNvSpPr txBox="1">
            <a:spLocks noChangeArrowheads="1"/>
          </p:cNvSpPr>
          <p:nvPr/>
        </p:nvSpPr>
        <p:spPr>
          <a:xfrm>
            <a:off x="990600" y="304800"/>
            <a:ext cx="7086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The Synchrotron – Energy ramping</a:t>
            </a:r>
            <a:endParaRPr lang="fr-FR" dirty="0"/>
          </a:p>
        </p:txBody>
      </p:sp>
      <p:grpSp>
        <p:nvGrpSpPr>
          <p:cNvPr id="16" name="Group 15">
            <a:extLst>
              <a:ext uri="{FF2B5EF4-FFF2-40B4-BE49-F238E27FC236}">
                <a16:creationId xmlns:a16="http://schemas.microsoft.com/office/drawing/2014/main" id="{7908DF0B-C165-A74A-9B28-38A36FC84E25}"/>
              </a:ext>
            </a:extLst>
          </p:cNvPr>
          <p:cNvGrpSpPr/>
          <p:nvPr/>
        </p:nvGrpSpPr>
        <p:grpSpPr>
          <a:xfrm>
            <a:off x="892112" y="2869081"/>
            <a:ext cx="7467726" cy="3454001"/>
            <a:chOff x="467544" y="3193812"/>
            <a:chExt cx="7467726" cy="2899484"/>
          </a:xfrm>
        </p:grpSpPr>
        <p:grpSp>
          <p:nvGrpSpPr>
            <p:cNvPr id="18" name="Group 17">
              <a:extLst>
                <a:ext uri="{FF2B5EF4-FFF2-40B4-BE49-F238E27FC236}">
                  <a16:creationId xmlns:a16="http://schemas.microsoft.com/office/drawing/2014/main" id="{8982B320-47FF-D24D-AB27-633DF8870764}"/>
                </a:ext>
              </a:extLst>
            </p:cNvPr>
            <p:cNvGrpSpPr/>
            <p:nvPr/>
          </p:nvGrpSpPr>
          <p:grpSpPr>
            <a:xfrm>
              <a:off x="683568" y="3260234"/>
              <a:ext cx="7200800" cy="2833062"/>
              <a:chOff x="2464473" y="2270315"/>
              <a:chExt cx="6428007" cy="2814869"/>
            </a:xfrm>
          </p:grpSpPr>
          <p:pic>
            <p:nvPicPr>
              <p:cNvPr id="26" name="Picture 39" descr="fig13">
                <a:extLst>
                  <a:ext uri="{FF2B5EF4-FFF2-40B4-BE49-F238E27FC236}">
                    <a16:creationId xmlns:a16="http://schemas.microsoft.com/office/drawing/2014/main" id="{196A2742-78C5-2F43-AC59-76352CE5BF00}"/>
                  </a:ext>
                </a:extLst>
              </p:cNvPr>
              <p:cNvPicPr>
                <a:picLocks noChangeAspect="1" noChangeArrowheads="1"/>
              </p:cNvPicPr>
              <p:nvPr/>
            </p:nvPicPr>
            <p:blipFill>
              <a:blip r:embed="rId6"/>
              <a:srcRect/>
              <a:stretch>
                <a:fillRect/>
              </a:stretch>
            </p:blipFill>
            <p:spPr bwMode="auto">
              <a:xfrm>
                <a:off x="2529207" y="2344937"/>
                <a:ext cx="6363273" cy="2740247"/>
              </a:xfrm>
              <a:prstGeom prst="rect">
                <a:avLst/>
              </a:prstGeom>
              <a:noFill/>
              <a:ln w="9525">
                <a:noFill/>
                <a:miter lim="800000"/>
                <a:headEnd/>
                <a:tailEnd/>
              </a:ln>
            </p:spPr>
          </p:pic>
          <p:sp>
            <p:nvSpPr>
              <p:cNvPr id="27" name="Line 61">
                <a:extLst>
                  <a:ext uri="{FF2B5EF4-FFF2-40B4-BE49-F238E27FC236}">
                    <a16:creationId xmlns:a16="http://schemas.microsoft.com/office/drawing/2014/main" id="{1A8DDFA7-A315-EF41-AE9A-B50B63B0418F}"/>
                  </a:ext>
                </a:extLst>
              </p:cNvPr>
              <p:cNvSpPr>
                <a:spLocks noChangeShapeType="1"/>
              </p:cNvSpPr>
              <p:nvPr/>
            </p:nvSpPr>
            <p:spPr bwMode="auto">
              <a:xfrm flipH="1" flipV="1">
                <a:off x="5806308" y="4013809"/>
                <a:ext cx="899821" cy="0"/>
              </a:xfrm>
              <a:prstGeom prst="line">
                <a:avLst/>
              </a:prstGeom>
              <a:noFill/>
              <a:ln w="19050">
                <a:solidFill>
                  <a:schemeClr val="bg2"/>
                </a:solidFill>
                <a:prstDash val="dash"/>
                <a:round/>
                <a:headEnd type="stealth"/>
                <a:tailEnd type="stealth" w="med" len="med"/>
              </a:ln>
            </p:spPr>
            <p:txBody>
              <a:bodyPr>
                <a:prstTxWarp prst="textNoShape">
                  <a:avLst/>
                </a:prstTxWarp>
              </a:bodyPr>
              <a:lstStyle/>
              <a:p>
                <a:endParaRPr lang="en-US"/>
              </a:p>
            </p:txBody>
          </p:sp>
          <p:sp>
            <p:nvSpPr>
              <p:cNvPr id="28" name="Rectangle 65">
                <a:extLst>
                  <a:ext uri="{FF2B5EF4-FFF2-40B4-BE49-F238E27FC236}">
                    <a16:creationId xmlns:a16="http://schemas.microsoft.com/office/drawing/2014/main" id="{7E45FB6A-89B4-944F-B957-D2D3C6F7AAAB}"/>
                  </a:ext>
                </a:extLst>
              </p:cNvPr>
              <p:cNvSpPr>
                <a:spLocks noChangeArrowheads="1"/>
              </p:cNvSpPr>
              <p:nvPr/>
            </p:nvSpPr>
            <p:spPr bwMode="auto">
              <a:xfrm>
                <a:off x="6642678" y="3847315"/>
                <a:ext cx="444352"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late</a:t>
                </a:r>
              </a:p>
            </p:txBody>
          </p:sp>
          <p:sp>
            <p:nvSpPr>
              <p:cNvPr id="29" name="Rectangle 66">
                <a:extLst>
                  <a:ext uri="{FF2B5EF4-FFF2-40B4-BE49-F238E27FC236}">
                    <a16:creationId xmlns:a16="http://schemas.microsoft.com/office/drawing/2014/main" id="{6F9B5C87-1194-474B-A191-8B14D1E57750}"/>
                  </a:ext>
                </a:extLst>
              </p:cNvPr>
              <p:cNvSpPr>
                <a:spLocks noChangeArrowheads="1"/>
              </p:cNvSpPr>
              <p:nvPr/>
            </p:nvSpPr>
            <p:spPr bwMode="auto">
              <a:xfrm>
                <a:off x="5282694" y="3847315"/>
                <a:ext cx="588623" cy="307777"/>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 </a:t>
                </a:r>
                <a:r>
                  <a:rPr lang="en-US" sz="1400" noProof="1">
                    <a:latin typeface="Times New Roman" panose="02020603050405020304" pitchFamily="18" charset="0"/>
                    <a:cs typeface="Times New Roman" panose="02020603050405020304" pitchFamily="18" charset="0"/>
                  </a:rPr>
                  <a:t>early</a:t>
                </a:r>
                <a:endParaRPr lang="en-US" sz="1400" dirty="0">
                  <a:latin typeface="Times New Roman" panose="02020603050405020304" pitchFamily="18" charset="0"/>
                  <a:cs typeface="Times New Roman" panose="02020603050405020304" pitchFamily="18" charset="0"/>
                </a:endParaRPr>
              </a:p>
            </p:txBody>
          </p:sp>
          <p:sp>
            <p:nvSpPr>
              <p:cNvPr id="30" name="Rectangle 72">
                <a:extLst>
                  <a:ext uri="{FF2B5EF4-FFF2-40B4-BE49-F238E27FC236}">
                    <a16:creationId xmlns:a16="http://schemas.microsoft.com/office/drawing/2014/main" id="{CDFE3385-F452-754F-BE9D-ECCAF1932574}"/>
                  </a:ext>
                </a:extLst>
              </p:cNvPr>
              <p:cNvSpPr>
                <a:spLocks noChangeArrowheads="1"/>
              </p:cNvSpPr>
              <p:nvPr/>
            </p:nvSpPr>
            <p:spPr bwMode="auto">
              <a:xfrm>
                <a:off x="3131840" y="3823200"/>
                <a:ext cx="344966"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31" name="Rectangle 72">
                <a:extLst>
                  <a:ext uri="{FF2B5EF4-FFF2-40B4-BE49-F238E27FC236}">
                    <a16:creationId xmlns:a16="http://schemas.microsoft.com/office/drawing/2014/main" id="{4C404DB4-F4DB-F74B-A765-D987AA8CE114}"/>
                  </a:ext>
                </a:extLst>
              </p:cNvPr>
              <p:cNvSpPr>
                <a:spLocks noChangeArrowheads="1"/>
              </p:cNvSpPr>
              <p:nvPr/>
            </p:nvSpPr>
            <p:spPr bwMode="auto">
              <a:xfrm>
                <a:off x="4427984" y="3823200"/>
                <a:ext cx="569387" cy="338554"/>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p-f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32" name="Rectangle 72">
                <a:extLst>
                  <a:ext uri="{FF2B5EF4-FFF2-40B4-BE49-F238E27FC236}">
                    <a16:creationId xmlns:a16="http://schemas.microsoft.com/office/drawing/2014/main" id="{60CD16D6-B918-C241-A015-7FE64FF13D00}"/>
                  </a:ext>
                </a:extLst>
              </p:cNvPr>
              <p:cNvSpPr>
                <a:spLocks noChangeArrowheads="1"/>
              </p:cNvSpPr>
              <p:nvPr/>
            </p:nvSpPr>
            <p:spPr bwMode="auto">
              <a:xfrm>
                <a:off x="2464473" y="2270315"/>
                <a:ext cx="335989" cy="369332"/>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800" i="1" noProof="1">
                    <a:latin typeface="Times New Roman" panose="02020603050405020304" pitchFamily="18" charset="0"/>
                    <a:cs typeface="Times New Roman" panose="02020603050405020304" pitchFamily="18" charset="0"/>
                  </a:rPr>
                  <a:t>eV</a:t>
                </a:r>
                <a:endParaRPr sz="1800" noProof="1">
                  <a:latin typeface="Times New Roman" panose="02020603050405020304" pitchFamily="18" charset="0"/>
                  <a:cs typeface="Times New Roman" panose="02020603050405020304" pitchFamily="18" charset="0"/>
                </a:endParaRPr>
              </a:p>
            </p:txBody>
          </p:sp>
          <p:sp>
            <p:nvSpPr>
              <p:cNvPr id="33" name="Rectangle 72">
                <a:extLst>
                  <a:ext uri="{FF2B5EF4-FFF2-40B4-BE49-F238E27FC236}">
                    <a16:creationId xmlns:a16="http://schemas.microsoft.com/office/drawing/2014/main" id="{098EEAF2-F35D-854F-83D3-FF8447EDE618}"/>
                  </a:ext>
                </a:extLst>
              </p:cNvPr>
              <p:cNvSpPr>
                <a:spLocks noChangeArrowheads="1"/>
              </p:cNvSpPr>
              <p:nvPr/>
            </p:nvSpPr>
            <p:spPr bwMode="auto">
              <a:xfrm>
                <a:off x="2483768" y="2872800"/>
                <a:ext cx="361637" cy="338554"/>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600" i="1" noProof="1">
                    <a:latin typeface="Times New Roman" panose="02020603050405020304" pitchFamily="18" charset="0"/>
                    <a:cs typeface="Times New Roman" panose="02020603050405020304" pitchFamily="18" charset="0"/>
                  </a:rPr>
                  <a:t>eV</a:t>
                </a:r>
                <a:r>
                  <a:rPr lang="en-US" sz="1600" baseline="-25000" noProof="1">
                    <a:latin typeface="Times New Roman" panose="02020603050405020304" pitchFamily="18" charset="0"/>
                    <a:cs typeface="Times New Roman" panose="02020603050405020304" pitchFamily="18" charset="0"/>
                  </a:rPr>
                  <a:t>s</a:t>
                </a:r>
                <a:endParaRPr sz="1600" baseline="-25000" noProof="1">
                  <a:latin typeface="Times New Roman" panose="02020603050405020304" pitchFamily="18" charset="0"/>
                  <a:cs typeface="Times New Roman" panose="02020603050405020304" pitchFamily="18" charset="0"/>
                </a:endParaRPr>
              </a:p>
            </p:txBody>
          </p:sp>
        </p:grpSp>
        <p:sp>
          <p:nvSpPr>
            <p:cNvPr id="19" name="Text Box 1042">
              <a:extLst>
                <a:ext uri="{FF2B5EF4-FFF2-40B4-BE49-F238E27FC236}">
                  <a16:creationId xmlns:a16="http://schemas.microsoft.com/office/drawing/2014/main" id="{0282A61E-E9EA-2E4C-99C0-0A3FDC528CE8}"/>
                </a:ext>
              </a:extLst>
            </p:cNvPr>
            <p:cNvSpPr txBox="1">
              <a:spLocks noChangeArrowheads="1"/>
            </p:cNvSpPr>
            <p:nvPr/>
          </p:nvSpPr>
          <p:spPr bwMode="auto">
            <a:xfrm>
              <a:off x="3707904" y="3430618"/>
              <a:ext cx="2632227" cy="943032"/>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rPr>
                <a:t>stable </a:t>
              </a:r>
              <a:r>
                <a:rPr lang="en-US" sz="1800" dirty="0" err="1">
                  <a:solidFill>
                    <a:schemeClr val="accent2"/>
                  </a:solidFill>
                  <a:latin typeface="Times New Roman" panose="02020603050405020304" pitchFamily="18" charset="0"/>
                  <a:cs typeface="Times New Roman" panose="02020603050405020304" pitchFamily="18" charset="0"/>
                </a:rPr>
                <a:t>synchr</a:t>
              </a:r>
              <a:r>
                <a:rPr lang="en-US" sz="1800" dirty="0">
                  <a:solidFill>
                    <a:schemeClr val="accent2"/>
                  </a:solidFill>
                  <a:latin typeface="Times New Roman" panose="02020603050405020304" pitchFamily="18" charset="0"/>
                  <a:cs typeface="Times New Roman" panose="02020603050405020304" pitchFamily="18" charset="0"/>
                </a:rPr>
                <a:t>. particle for </a:t>
              </a:r>
              <a:r>
                <a:rPr lang="en-US" sz="2000" i="1" dirty="0">
                  <a:solidFill>
                    <a:schemeClr val="accent2"/>
                  </a:solidFill>
                  <a:latin typeface="Times New Roman" panose="02020603050405020304" pitchFamily="18" charset="0"/>
                  <a:cs typeface="Times New Roman" panose="02020603050405020304" pitchFamily="18" charset="0"/>
                  <a:sym typeface="Symbol" charset="2"/>
                </a:rPr>
                <a:t></a:t>
              </a:r>
              <a:r>
                <a:rPr lang="en-US" sz="2000" dirty="0">
                  <a:solidFill>
                    <a:schemeClr val="accent2"/>
                  </a:solidFill>
                  <a:latin typeface="Times New Roman" panose="02020603050405020304" pitchFamily="18" charset="0"/>
                  <a:cs typeface="Times New Roman" panose="02020603050405020304" pitchFamily="18" charset="0"/>
                  <a:sym typeface="Symbol" charset="2"/>
                </a:rPr>
                <a:t> &gt; 0</a:t>
              </a:r>
            </a:p>
            <a:p>
              <a:pPr algn="ctr">
                <a:spcBef>
                  <a:spcPct val="50000"/>
                </a:spcBef>
              </a:pPr>
              <a:r>
                <a:rPr lang="en-US" sz="1800" dirty="0">
                  <a:solidFill>
                    <a:schemeClr val="accent2"/>
                  </a:solidFill>
                  <a:latin typeface="Times New Roman" panose="02020603050405020304" pitchFamily="18" charset="0"/>
                  <a:cs typeface="Times New Roman" panose="02020603050405020304" pitchFamily="18" charset="0"/>
                  <a:sym typeface="Symbol" charset="2"/>
                </a:rPr>
                <a:t>above transition</a:t>
              </a:r>
              <a:endParaRPr lang="fr-FR" sz="1800" dirty="0">
                <a:solidFill>
                  <a:schemeClr val="accent2"/>
                </a:solidFill>
                <a:latin typeface="Times New Roman" panose="02020603050405020304" pitchFamily="18" charset="0"/>
                <a:cs typeface="Times New Roman" panose="02020603050405020304" pitchFamily="18" charset="0"/>
              </a:endParaRPr>
            </a:p>
          </p:txBody>
        </p:sp>
        <p:sp>
          <p:nvSpPr>
            <p:cNvPr id="20" name="Line 1043">
              <a:extLst>
                <a:ext uri="{FF2B5EF4-FFF2-40B4-BE49-F238E27FC236}">
                  <a16:creationId xmlns:a16="http://schemas.microsoft.com/office/drawing/2014/main" id="{E3DBA5E6-787B-EE47-8016-E8381B3A3AF4}"/>
                </a:ext>
              </a:extLst>
            </p:cNvPr>
            <p:cNvSpPr>
              <a:spLocks noChangeShapeType="1"/>
            </p:cNvSpPr>
            <p:nvPr/>
          </p:nvSpPr>
          <p:spPr bwMode="auto">
            <a:xfrm flipH="1">
              <a:off x="3419872" y="3745044"/>
              <a:ext cx="497989" cy="20547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21" name="Text Box 1046">
              <a:extLst>
                <a:ext uri="{FF2B5EF4-FFF2-40B4-BE49-F238E27FC236}">
                  <a16:creationId xmlns:a16="http://schemas.microsoft.com/office/drawing/2014/main" id="{81150661-14BD-6246-A073-96E7DE351D13}"/>
                </a:ext>
              </a:extLst>
            </p:cNvPr>
            <p:cNvSpPr txBox="1">
              <a:spLocks noChangeArrowheads="1"/>
            </p:cNvSpPr>
            <p:nvPr/>
          </p:nvSpPr>
          <p:spPr bwMode="auto">
            <a:xfrm>
              <a:off x="1892969" y="4171844"/>
              <a:ext cx="853695" cy="335875"/>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2000" i="1" dirty="0">
                  <a:solidFill>
                    <a:schemeClr val="accent2"/>
                  </a:solidFill>
                  <a:latin typeface="Times New Roman" panose="02020603050405020304" pitchFamily="18" charset="0"/>
                  <a:cs typeface="Times New Roman" panose="02020603050405020304" pitchFamily="18" charset="0"/>
                  <a:sym typeface="Symbol" charset="2"/>
                </a:rPr>
                <a:t></a:t>
              </a:r>
              <a:r>
                <a:rPr lang="fr-FR" sz="2000" dirty="0">
                  <a:solidFill>
                    <a:schemeClr val="accent2"/>
                  </a:solidFill>
                  <a:latin typeface="Times New Roman" panose="02020603050405020304" pitchFamily="18" charset="0"/>
                  <a:cs typeface="Times New Roman" panose="02020603050405020304" pitchFamily="18" charset="0"/>
                  <a:sym typeface="Symbol" charset="2"/>
                </a:rPr>
                <a:t> &lt; 0</a:t>
              </a:r>
              <a:endParaRPr lang="fr-FR" sz="2000" dirty="0">
                <a:solidFill>
                  <a:schemeClr val="accent2"/>
                </a:solidFill>
                <a:latin typeface="Times New Roman" panose="02020603050405020304" pitchFamily="18" charset="0"/>
                <a:cs typeface="Times New Roman" panose="02020603050405020304" pitchFamily="18" charset="0"/>
              </a:endParaRPr>
            </a:p>
          </p:txBody>
        </p:sp>
        <p:sp>
          <p:nvSpPr>
            <p:cNvPr id="22" name="Line 1047">
              <a:extLst>
                <a:ext uri="{FF2B5EF4-FFF2-40B4-BE49-F238E27FC236}">
                  <a16:creationId xmlns:a16="http://schemas.microsoft.com/office/drawing/2014/main" id="{3E0E480F-BD5D-3E47-A4BE-41AB315D4650}"/>
                </a:ext>
              </a:extLst>
            </p:cNvPr>
            <p:cNvSpPr>
              <a:spLocks noChangeShapeType="1"/>
            </p:cNvSpPr>
            <p:nvPr/>
          </p:nvSpPr>
          <p:spPr bwMode="auto">
            <a:xfrm flipH="1" flipV="1">
              <a:off x="1679546" y="4034863"/>
              <a:ext cx="284565" cy="27396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23" name="Rectangle 45">
              <a:extLst>
                <a:ext uri="{FF2B5EF4-FFF2-40B4-BE49-F238E27FC236}">
                  <a16:creationId xmlns:a16="http://schemas.microsoft.com/office/drawing/2014/main" id="{6751968A-7D0C-9D4F-86AC-994133F7AEEE}"/>
                </a:ext>
              </a:extLst>
            </p:cNvPr>
            <p:cNvSpPr>
              <a:spLocks noChangeArrowheads="1"/>
            </p:cNvSpPr>
            <p:nvPr/>
          </p:nvSpPr>
          <p:spPr bwMode="auto">
            <a:xfrm>
              <a:off x="467544" y="3193812"/>
              <a:ext cx="625009" cy="439220"/>
            </a:xfrm>
            <a:prstGeom prst="rect">
              <a:avLst/>
            </a:prstGeom>
            <a:solidFill>
              <a:schemeClr val="bg1"/>
            </a:solidFill>
            <a:ln w="9525">
              <a:noFill/>
              <a:miter lim="800000"/>
              <a:headEnd/>
              <a:tailEnd/>
            </a:ln>
          </p:spPr>
          <p:txBody>
            <a:bodyPr wrap="none" rIns="18000">
              <a:prstTxWarp prst="textNoShape">
                <a:avLst/>
              </a:prstTxWarp>
              <a:spAutoFit/>
            </a:bodyPr>
            <a:lstStyle/>
            <a:p>
              <a:r>
                <a:rPr lang="en-US" sz="1400" noProof="1">
                  <a:latin typeface="Times New Roman" panose="02020603050405020304" pitchFamily="18" charset="0"/>
                  <a:cs typeface="Times New Roman" panose="02020603050405020304" pitchFamily="18" charset="0"/>
                </a:rPr>
                <a:t>Energy</a:t>
              </a:r>
              <a:br>
                <a:rPr lang="en-US" sz="1400" noProof="1">
                  <a:latin typeface="Times New Roman" panose="02020603050405020304" pitchFamily="18" charset="0"/>
                  <a:cs typeface="Times New Roman" panose="02020603050405020304" pitchFamily="18" charset="0"/>
                </a:rPr>
              </a:br>
              <a:r>
                <a:rPr lang="en-US" sz="1400" noProof="1">
                  <a:latin typeface="Times New Roman" panose="02020603050405020304" pitchFamily="18" charset="0"/>
                  <a:cs typeface="Times New Roman" panose="02020603050405020304" pitchFamily="18" charset="0"/>
                </a:rPr>
                <a:t>Gain</a:t>
              </a:r>
              <a:endParaRPr sz="14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5" name="Rectangle 72">
                  <a:extLst>
                    <a:ext uri="{FF2B5EF4-FFF2-40B4-BE49-F238E27FC236}">
                      <a16:creationId xmlns:a16="http://schemas.microsoft.com/office/drawing/2014/main" id="{409FEFE5-381D-A84B-92FF-435262217F1B}"/>
                    </a:ext>
                  </a:extLst>
                </p:cNvPr>
                <p:cNvSpPr>
                  <a:spLocks noChangeArrowheads="1"/>
                </p:cNvSpPr>
                <p:nvPr/>
              </p:nvSpPr>
              <p:spPr bwMode="auto">
                <a:xfrm>
                  <a:off x="6711134" y="4865166"/>
                  <a:ext cx="1224136" cy="323165"/>
                </a:xfrm>
                <a:prstGeom prst="rect">
                  <a:avLst/>
                </a:prstGeom>
                <a:solidFill>
                  <a:schemeClr val="bg1"/>
                </a:solid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sz="1800" i="1" dirty="0" smtClean="0">
                            <a:latin typeface="Symbol" pitchFamily="-110" charset="2"/>
                          </a:rPr>
                          <m:t>f</m:t>
                        </m:r>
                        <m:r>
                          <a:rPr lang="en-US" sz="1800" b="0" i="1" smtClean="0">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sz="1800" b="0" i="1" smtClean="0">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sz="1800" i="1" dirty="0">
                                <a:latin typeface="Symbol" pitchFamily="2" charset="2"/>
                                <a:cs typeface="Times New Roman" panose="02020603050405020304" pitchFamily="18" charset="0"/>
                              </a:rPr>
                              <m:t>w</m:t>
                            </m:r>
                          </m:e>
                          <m:sub>
                            <m:r>
                              <m:rPr>
                                <m:nor/>
                              </m:rPr>
                              <a:rPr lang="en-US" sz="1800" baseline="-25000" dirty="0">
                                <a:latin typeface="Times New Roman" panose="02020603050405020304" pitchFamily="18" charset="0"/>
                                <a:cs typeface="Times New Roman" panose="02020603050405020304" pitchFamily="18" charset="0"/>
                              </a:rPr>
                              <m:t>RF</m:t>
                            </m:r>
                            <m:r>
                              <a:rPr lang="en-US" sz="1800" b="0" i="1" baseline="-25000" dirty="0" smtClean="0">
                                <a:latin typeface="Cambria Math" panose="02040503050406030204" pitchFamily="18" charset="0"/>
                                <a:cs typeface="Times New Roman" panose="02020603050405020304" pitchFamily="18" charset="0"/>
                              </a:rPr>
                              <m:t> </m:t>
                            </m:r>
                          </m:sub>
                        </m:sSub>
                        <m:r>
                          <m:rPr>
                            <m:nor/>
                          </m:rPr>
                          <a:rPr lang="en-US" sz="1800" i="1" dirty="0">
                            <a:latin typeface="Times New Roman" panose="02020603050405020304" pitchFamily="18" charset="0"/>
                            <a:cs typeface="Times New Roman" panose="02020603050405020304" pitchFamily="18" charset="0"/>
                          </a:rPr>
                          <m:t>t</m:t>
                        </m:r>
                      </m:oMath>
                    </m:oMathPara>
                  </a14:m>
                  <a:endParaRPr lang="en-US" sz="1800" i="1" dirty="0">
                    <a:latin typeface="Times New Roman" panose="02020603050405020304" pitchFamily="18" charset="0"/>
                    <a:cs typeface="Times New Roman" panose="02020603050405020304" pitchFamily="18" charset="0"/>
                  </a:endParaRPr>
                </a:p>
              </p:txBody>
            </p:sp>
          </mc:Choice>
          <mc:Fallback xmlns="">
            <p:sp>
              <p:nvSpPr>
                <p:cNvPr id="29" name="Rectangle 72">
                  <a:extLst>
                    <a:ext uri="{FF2B5EF4-FFF2-40B4-BE49-F238E27FC236}">
                      <a16:creationId xmlns:a16="http://schemas.microsoft.com/office/drawing/2014/main" id="{7777FECC-7641-5C46-A6C2-97DE09E6ADFA}"/>
                    </a:ext>
                  </a:extLst>
                </p:cNvPr>
                <p:cNvSpPr>
                  <a:spLocks noRot="1" noChangeAspect="1" noMove="1" noResize="1" noEditPoints="1" noAdjustHandles="1" noChangeArrowheads="1" noChangeShapeType="1" noTextEdit="1"/>
                </p:cNvSpPr>
                <p:nvPr/>
              </p:nvSpPr>
              <p:spPr bwMode="auto">
                <a:xfrm>
                  <a:off x="6711134" y="4865166"/>
                  <a:ext cx="1224136" cy="323165"/>
                </a:xfrm>
                <a:prstGeom prst="rect">
                  <a:avLst/>
                </a:prstGeom>
                <a:blipFill>
                  <a:blip r:embed="rId9"/>
                  <a:stretch>
                    <a:fillRect b="-9677"/>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E0E17849-10C8-9242-BCE6-0C88CD982018}"/>
                  </a:ext>
                </a:extLst>
              </p:cNvPr>
              <p:cNvSpPr txBox="1"/>
              <p:nvPr/>
            </p:nvSpPr>
            <p:spPr>
              <a:xfrm>
                <a:off x="2038793" y="5517232"/>
                <a:ext cx="1669111" cy="751744"/>
              </a:xfrm>
              <a:prstGeom prst="rect">
                <a:avLst/>
              </a:prstGeom>
              <a:solidFill>
                <a:srgbClr val="FFFFCC"/>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𝜂</m:t>
                      </m:r>
                      <m:r>
                        <a:rPr lang="en-US" b="0" i="1" smtClean="0">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b="0" i="1" smtClean="0">
                          <a:latin typeface="Cambria Math" panose="02040503050406030204" pitchFamily="18" charset="0"/>
                          <a:ea typeface="Cambria Math" charset="0"/>
                          <a:cs typeface="Cambria Math" charset="0"/>
                        </a:rPr>
                        <m:t>−</m:t>
                      </m:r>
                      <m:f>
                        <m:fPr>
                          <m:ctrlPr>
                            <a:rPr lang="bg-BG" b="0" i="1" smtClean="0">
                              <a:latin typeface="Cambria Math" panose="02040503050406030204" pitchFamily="18" charset="0"/>
                              <a:ea typeface="Cambria Math" charset="0"/>
                              <a:cs typeface="Cambria Math" charset="0"/>
                            </a:rPr>
                          </m:ctrlPr>
                        </m:fPr>
                        <m:num>
                          <m:r>
                            <a:rPr lang="en-US" b="0" i="1" smtClean="0">
                              <a:latin typeface="Cambria Math" charset="0"/>
                              <a:ea typeface="Cambria Math" charset="0"/>
                              <a:cs typeface="Cambria Math" charset="0"/>
                            </a:rPr>
                            <m:t>1</m:t>
                          </m:r>
                        </m:num>
                        <m:den>
                          <m:sSup>
                            <m:sSupPr>
                              <m:ctrlPr>
                                <a:rPr lang="bg-BG" b="0" i="1" smtClean="0">
                                  <a:latin typeface="Cambria Math" panose="02040503050406030204" pitchFamily="18" charset="0"/>
                                  <a:ea typeface="Cambria Math" charset="0"/>
                                  <a:cs typeface="Cambria Math" charset="0"/>
                                </a:rPr>
                              </m:ctrlPr>
                            </m:sSupPr>
                            <m:e>
                              <m:r>
                                <a:rPr lang="bg-BG" b="0" i="1" smtClean="0">
                                  <a:latin typeface="Cambria Math" charset="0"/>
                                  <a:ea typeface="Cambria Math" charset="0"/>
                                  <a:cs typeface="Cambria Math" charset="0"/>
                                </a:rPr>
                                <m:t>𝛾</m:t>
                              </m:r>
                            </m:e>
                            <m:sup>
                              <m:r>
                                <a:rPr lang="en-US" b="0" i="1" smtClean="0">
                                  <a:latin typeface="Cambria Math" charset="0"/>
                                  <a:ea typeface="Cambria Math" charset="0"/>
                                  <a:cs typeface="Cambria Math" charset="0"/>
                                </a:rPr>
                                <m:t>2</m:t>
                              </m:r>
                            </m:sup>
                          </m:sSup>
                        </m:den>
                      </m:f>
                    </m:oMath>
                  </m:oMathPara>
                </a14:m>
                <a:endParaRPr lang="en-US" dirty="0"/>
              </a:p>
            </p:txBody>
          </p:sp>
        </mc:Choice>
        <mc:Fallback xmlns="">
          <p:sp>
            <p:nvSpPr>
              <p:cNvPr id="34" name="TextBox 33">
                <a:extLst>
                  <a:ext uri="{FF2B5EF4-FFF2-40B4-BE49-F238E27FC236}">
                    <a16:creationId xmlns:a16="http://schemas.microsoft.com/office/drawing/2014/main" id="{E0E17849-10C8-9242-BCE6-0C88CD982018}"/>
                  </a:ext>
                </a:extLst>
              </p:cNvPr>
              <p:cNvSpPr txBox="1">
                <a:spLocks noRot="1" noChangeAspect="1" noMove="1" noResize="1" noEditPoints="1" noAdjustHandles="1" noChangeArrowheads="1" noChangeShapeType="1" noTextEdit="1"/>
              </p:cNvSpPr>
              <p:nvPr/>
            </p:nvSpPr>
            <p:spPr>
              <a:xfrm>
                <a:off x="2038793" y="5517232"/>
                <a:ext cx="1669111" cy="751744"/>
              </a:xfrm>
              <a:prstGeom prst="rect">
                <a:avLst/>
              </a:prstGeom>
              <a:blipFill>
                <a:blip r:embed="rId10"/>
                <a:stretch>
                  <a:fillRect l="-3030" t="-1667" r="-758" b="-13333"/>
                </a:stretch>
              </a:blipFill>
            </p:spPr>
            <p:txBody>
              <a:bodyPr/>
              <a:lstStyle/>
              <a:p>
                <a:r>
                  <a:rPr lang="en-US">
                    <a:noFill/>
                  </a:rPr>
                  <a:t> </a:t>
                </a:r>
              </a:p>
            </p:txBody>
          </p:sp>
        </mc:Fallback>
      </mc:AlternateContent>
    </p:spTree>
    <p:extLst>
      <p:ext uri="{BB962C8B-B14F-4D97-AF65-F5344CB8AC3E}">
        <p14:creationId xmlns:p14="http://schemas.microsoft.com/office/powerpoint/2010/main" val="106483511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7" name="Group 74"/>
          <p:cNvGrpSpPr>
            <a:grpSpLocks/>
          </p:cNvGrpSpPr>
          <p:nvPr/>
        </p:nvGrpSpPr>
        <p:grpSpPr bwMode="auto">
          <a:xfrm>
            <a:off x="2028699" y="1340768"/>
            <a:ext cx="7130515" cy="5061621"/>
            <a:chOff x="1325" y="278"/>
            <a:chExt cx="4631" cy="3755"/>
          </a:xfrm>
        </p:grpSpPr>
        <p:sp>
          <p:nvSpPr>
            <p:cNvPr id="76808" name="Line 4"/>
            <p:cNvSpPr>
              <a:spLocks noChangeShapeType="1"/>
            </p:cNvSpPr>
            <p:nvPr/>
          </p:nvSpPr>
          <p:spPr bwMode="auto">
            <a:xfrm>
              <a:off x="2872" y="278"/>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grpSp>
          <p:nvGrpSpPr>
            <p:cNvPr id="76809" name="Group 5"/>
            <p:cNvGrpSpPr>
              <a:grpSpLocks/>
            </p:cNvGrpSpPr>
            <p:nvPr/>
          </p:nvGrpSpPr>
          <p:grpSpPr bwMode="auto">
            <a:xfrm>
              <a:off x="1750" y="621"/>
              <a:ext cx="2233" cy="1182"/>
              <a:chOff x="450" y="2259"/>
              <a:chExt cx="1782" cy="1137"/>
            </a:xfrm>
          </p:grpSpPr>
          <p:grpSp>
            <p:nvGrpSpPr>
              <p:cNvPr id="76837" name="Group 6"/>
              <p:cNvGrpSpPr>
                <a:grpSpLocks/>
              </p:cNvGrpSpPr>
              <p:nvPr/>
            </p:nvGrpSpPr>
            <p:grpSpPr bwMode="auto">
              <a:xfrm>
                <a:off x="1341" y="2259"/>
                <a:ext cx="891" cy="569"/>
                <a:chOff x="1392" y="2256"/>
                <a:chExt cx="891" cy="569"/>
              </a:xfrm>
            </p:grpSpPr>
            <p:sp>
              <p:nvSpPr>
                <p:cNvPr id="76841" name="Freeform 7"/>
                <p:cNvSpPr>
                  <a:spLocks/>
                </p:cNvSpPr>
                <p:nvPr/>
              </p:nvSpPr>
              <p:spPr bwMode="auto">
                <a:xfrm flipV="1">
                  <a:off x="1392"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2" name="Freeform 8"/>
                <p:cNvSpPr>
                  <a:spLocks/>
                </p:cNvSpPr>
                <p:nvPr/>
              </p:nvSpPr>
              <p:spPr bwMode="auto">
                <a:xfrm flipH="1" flipV="1">
                  <a:off x="1824" y="2256"/>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nvGrpSpPr>
              <p:cNvPr id="76838" name="Group 9"/>
              <p:cNvGrpSpPr>
                <a:grpSpLocks/>
              </p:cNvGrpSpPr>
              <p:nvPr/>
            </p:nvGrpSpPr>
            <p:grpSpPr bwMode="auto">
              <a:xfrm>
                <a:off x="450" y="2827"/>
                <a:ext cx="891" cy="569"/>
                <a:chOff x="480" y="2832"/>
                <a:chExt cx="891" cy="569"/>
              </a:xfrm>
            </p:grpSpPr>
            <p:sp>
              <p:nvSpPr>
                <p:cNvPr id="76839" name="Freeform 10"/>
                <p:cNvSpPr>
                  <a:spLocks/>
                </p:cNvSpPr>
                <p:nvPr/>
              </p:nvSpPr>
              <p:spPr bwMode="auto">
                <a:xfrm>
                  <a:off x="480"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sp>
              <p:nvSpPr>
                <p:cNvPr id="76840" name="Freeform 11"/>
                <p:cNvSpPr>
                  <a:spLocks/>
                </p:cNvSpPr>
                <p:nvPr/>
              </p:nvSpPr>
              <p:spPr bwMode="auto">
                <a:xfrm flipH="1">
                  <a:off x="912" y="2832"/>
                  <a:ext cx="459" cy="569"/>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tx1"/>
                  </a:solidFill>
                  <a:round/>
                  <a:headEnd/>
                  <a:tailEnd/>
                </a:ln>
              </p:spPr>
              <p:txBody>
                <a:bodyPr>
                  <a:prstTxWarp prst="textNoShape">
                    <a:avLst/>
                  </a:prstTxWarp>
                </a:bodyPr>
                <a:lstStyle/>
                <a:p>
                  <a:endParaRPr lang="en-US"/>
                </a:p>
              </p:txBody>
            </p:sp>
          </p:grpSp>
        </p:grpSp>
        <p:sp>
          <p:nvSpPr>
            <p:cNvPr id="76810" name="Line 12"/>
            <p:cNvSpPr>
              <a:spLocks noChangeShapeType="1"/>
            </p:cNvSpPr>
            <p:nvPr/>
          </p:nvSpPr>
          <p:spPr bwMode="auto">
            <a:xfrm>
              <a:off x="1325" y="1213"/>
              <a:ext cx="3050" cy="0"/>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sp>
          <p:nvSpPr>
            <p:cNvPr id="76811" name="Freeform 13"/>
            <p:cNvSpPr>
              <a:spLocks/>
            </p:cNvSpPr>
            <p:nvPr/>
          </p:nvSpPr>
          <p:spPr bwMode="auto">
            <a:xfrm>
              <a:off x="3983" y="1213"/>
              <a:ext cx="229" cy="416"/>
            </a:xfrm>
            <a:custGeom>
              <a:avLst/>
              <a:gdLst>
                <a:gd name="T0" fmla="*/ 0 w 126"/>
                <a:gd name="T1" fmla="*/ 0 h 326"/>
                <a:gd name="T2" fmla="*/ 62 w 126"/>
                <a:gd name="T3" fmla="*/ 180 h 326"/>
                <a:gd name="T4" fmla="*/ 126 w 126"/>
                <a:gd name="T5" fmla="*/ 326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0" y="0"/>
                  </a:moveTo>
                  <a:cubicBezTo>
                    <a:pt x="10" y="29"/>
                    <a:pt x="41" y="126"/>
                    <a:pt x="62" y="180"/>
                  </a:cubicBezTo>
                  <a:cubicBezTo>
                    <a:pt x="84" y="235"/>
                    <a:pt x="115" y="302"/>
                    <a:pt x="126" y="326"/>
                  </a:cubicBezTo>
                </a:path>
              </a:pathLst>
            </a:custGeom>
            <a:noFill/>
            <a:ln w="9525">
              <a:solidFill>
                <a:schemeClr val="tx1"/>
              </a:solidFill>
              <a:round/>
              <a:headEnd/>
              <a:tailEnd/>
            </a:ln>
          </p:spPr>
          <p:txBody>
            <a:bodyPr>
              <a:prstTxWarp prst="textNoShape">
                <a:avLst/>
              </a:prstTxWarp>
            </a:bodyPr>
            <a:lstStyle/>
            <a:p>
              <a:endParaRPr lang="en-US"/>
            </a:p>
          </p:txBody>
        </p:sp>
        <p:sp>
          <p:nvSpPr>
            <p:cNvPr id="76812" name="Freeform 14"/>
            <p:cNvSpPr>
              <a:spLocks/>
            </p:cNvSpPr>
            <p:nvPr/>
          </p:nvSpPr>
          <p:spPr bwMode="auto">
            <a:xfrm>
              <a:off x="1523" y="795"/>
              <a:ext cx="229" cy="418"/>
            </a:xfrm>
            <a:custGeom>
              <a:avLst/>
              <a:gdLst>
                <a:gd name="T0" fmla="*/ 126 w 126"/>
                <a:gd name="T1" fmla="*/ 326 h 326"/>
                <a:gd name="T2" fmla="*/ 64 w 126"/>
                <a:gd name="T3" fmla="*/ 146 h 326"/>
                <a:gd name="T4" fmla="*/ 0 w 126"/>
                <a:gd name="T5" fmla="*/ 0 h 326"/>
                <a:gd name="T6" fmla="*/ 0 60000 65536"/>
                <a:gd name="T7" fmla="*/ 0 60000 65536"/>
                <a:gd name="T8" fmla="*/ 0 60000 65536"/>
                <a:gd name="T9" fmla="*/ 0 w 126"/>
                <a:gd name="T10" fmla="*/ 0 h 326"/>
                <a:gd name="T11" fmla="*/ 126 w 126"/>
                <a:gd name="T12" fmla="*/ 326 h 326"/>
              </a:gdLst>
              <a:ahLst/>
              <a:cxnLst>
                <a:cxn ang="T6">
                  <a:pos x="T0" y="T1"/>
                </a:cxn>
                <a:cxn ang="T7">
                  <a:pos x="T2" y="T3"/>
                </a:cxn>
                <a:cxn ang="T8">
                  <a:pos x="T4" y="T5"/>
                </a:cxn>
              </a:cxnLst>
              <a:rect l="T9" t="T10" r="T11" b="T12"/>
              <a:pathLst>
                <a:path w="126" h="326">
                  <a:moveTo>
                    <a:pt x="126" y="326"/>
                  </a:moveTo>
                  <a:cubicBezTo>
                    <a:pt x="116" y="297"/>
                    <a:pt x="85" y="200"/>
                    <a:pt x="64" y="146"/>
                  </a:cubicBezTo>
                  <a:cubicBezTo>
                    <a:pt x="42" y="91"/>
                    <a:pt x="11" y="24"/>
                    <a:pt x="0" y="0"/>
                  </a:cubicBezTo>
                </a:path>
              </a:pathLst>
            </a:custGeom>
            <a:noFill/>
            <a:ln w="9525">
              <a:solidFill>
                <a:schemeClr val="tx1"/>
              </a:solidFill>
              <a:round/>
              <a:headEnd/>
              <a:tailEnd/>
            </a:ln>
          </p:spPr>
          <p:txBody>
            <a:bodyPr>
              <a:prstTxWarp prst="textNoShape">
                <a:avLst/>
              </a:prstTxWarp>
            </a:bodyPr>
            <a:lstStyle/>
            <a:p>
              <a:endParaRPr lang="en-US"/>
            </a:p>
          </p:txBody>
        </p:sp>
        <p:sp>
          <p:nvSpPr>
            <p:cNvPr id="76813" name="Line 15"/>
            <p:cNvSpPr>
              <a:spLocks noChangeShapeType="1"/>
            </p:cNvSpPr>
            <p:nvPr/>
          </p:nvSpPr>
          <p:spPr bwMode="auto">
            <a:xfrm>
              <a:off x="3073" y="826"/>
              <a:ext cx="0" cy="385"/>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14" name="Rectangle 16"/>
            <p:cNvSpPr>
              <a:spLocks noChangeArrowheads="1"/>
            </p:cNvSpPr>
            <p:nvPr/>
          </p:nvSpPr>
          <p:spPr bwMode="auto">
            <a:xfrm>
              <a:off x="2978" y="1286"/>
              <a:ext cx="326" cy="274"/>
            </a:xfrm>
            <a:prstGeom prst="rect">
              <a:avLst/>
            </a:prstGeom>
            <a:noFill/>
            <a:ln w="9525">
              <a:noFill/>
              <a:miter lim="800000"/>
              <a:headEnd/>
              <a:tailEnd/>
            </a:ln>
          </p:spPr>
          <p:txBody>
            <a:bodyPr>
              <a:prstTxWarp prst="textNoShape">
                <a:avLst/>
              </a:prstTxWarp>
              <a:spAutoFit/>
            </a:bodyPr>
            <a:lstStyle/>
            <a:p>
              <a:r>
                <a:rPr lang="en-US" sz="1800" i="1" dirty="0">
                  <a:latin typeface="Symbol" pitchFamily="-110" charset="2"/>
                </a:rPr>
                <a:t>f</a:t>
              </a:r>
              <a:r>
                <a:rPr lang="en-US" sz="1800" baseline="-25000" dirty="0">
                  <a:latin typeface="Comic Sans MS" pitchFamily="-110" charset="0"/>
                </a:rPr>
                <a:t>s</a:t>
              </a:r>
              <a:endParaRPr sz="1800" baseline="-25000" noProof="1">
                <a:latin typeface="Comic Sans MS" pitchFamily="-110" charset="0"/>
              </a:endParaRPr>
            </a:p>
          </p:txBody>
        </p:sp>
        <p:sp>
          <p:nvSpPr>
            <p:cNvPr id="76815" name="Oval 18"/>
            <p:cNvSpPr>
              <a:spLocks noChangeArrowheads="1"/>
            </p:cNvSpPr>
            <p:nvPr/>
          </p:nvSpPr>
          <p:spPr bwMode="auto">
            <a:xfrm>
              <a:off x="3034"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graphicFrame>
          <p:nvGraphicFramePr>
            <p:cNvPr id="76802" name="Object 2"/>
            <p:cNvGraphicFramePr>
              <a:graphicFrameLocks noChangeAspect="1"/>
            </p:cNvGraphicFramePr>
            <p:nvPr/>
          </p:nvGraphicFramePr>
          <p:xfrm>
            <a:off x="2503" y="278"/>
            <a:ext cx="270" cy="241"/>
          </p:xfrm>
          <a:graphic>
            <a:graphicData uri="http://schemas.openxmlformats.org/presentationml/2006/ole">
              <mc:AlternateContent xmlns:mc="http://schemas.openxmlformats.org/markup-compatibility/2006">
                <mc:Choice xmlns:v="urn:schemas-microsoft-com:vml" Requires="v">
                  <p:oleObj name="Equation" r:id="rId2" imgW="241200" imgH="215640" progId="Equation.3">
                    <p:embed/>
                  </p:oleObj>
                </mc:Choice>
                <mc:Fallback>
                  <p:oleObj name="Equation" r:id="rId2" imgW="241200" imgH="215640" progId="Equation.3">
                    <p:embed/>
                    <p:pic>
                      <p:nvPicPr>
                        <p:cNvPr id="7680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 y="278"/>
                          <a:ext cx="270"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6803" name="Object 3"/>
            <p:cNvGraphicFramePr>
              <a:graphicFrameLocks noChangeAspect="1"/>
            </p:cNvGraphicFramePr>
            <p:nvPr/>
          </p:nvGraphicFramePr>
          <p:xfrm>
            <a:off x="4375" y="924"/>
            <a:ext cx="652" cy="241"/>
          </p:xfrm>
          <a:graphic>
            <a:graphicData uri="http://schemas.openxmlformats.org/presentationml/2006/ole">
              <mc:AlternateContent xmlns:mc="http://schemas.openxmlformats.org/markup-compatibility/2006">
                <mc:Choice xmlns:v="urn:schemas-microsoft-com:vml" Requires="v">
                  <p:oleObj name="Equation" r:id="rId4" imgW="583920" imgH="215640" progId="Equation.3">
                    <p:embed/>
                  </p:oleObj>
                </mc:Choice>
                <mc:Fallback>
                  <p:oleObj name="Equation" r:id="rId4" imgW="583920" imgH="215640" progId="Equation.3">
                    <p:embed/>
                    <p:pic>
                      <p:nvPicPr>
                        <p:cNvPr id="7680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5" y="924"/>
                          <a:ext cx="652" cy="24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6817" name="Line 26"/>
            <p:cNvSpPr>
              <a:spLocks noChangeShapeType="1"/>
            </p:cNvSpPr>
            <p:nvPr/>
          </p:nvSpPr>
          <p:spPr bwMode="auto">
            <a:xfrm>
              <a:off x="4212" y="1477"/>
              <a:ext cx="154" cy="21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76819" name="Line 28"/>
            <p:cNvSpPr>
              <a:spLocks noChangeShapeType="1"/>
            </p:cNvSpPr>
            <p:nvPr/>
          </p:nvSpPr>
          <p:spPr bwMode="auto">
            <a:xfrm>
              <a:off x="2863" y="2313"/>
              <a:ext cx="0" cy="1720"/>
            </a:xfrm>
            <a:prstGeom prst="line">
              <a:avLst/>
            </a:prstGeom>
            <a:noFill/>
            <a:ln w="12700">
              <a:solidFill>
                <a:schemeClr val="tx1"/>
              </a:solidFill>
              <a:round/>
              <a:headEnd type="triangle" w="med" len="med"/>
              <a:tailEnd/>
            </a:ln>
          </p:spPr>
          <p:txBody>
            <a:bodyPr>
              <a:prstTxWarp prst="textNoShape">
                <a:avLst/>
              </a:prstTxWarp>
            </a:bodyPr>
            <a:lstStyle/>
            <a:p>
              <a:endParaRPr lang="en-US"/>
            </a:p>
          </p:txBody>
        </p:sp>
        <p:sp>
          <p:nvSpPr>
            <p:cNvPr id="76820" name="Line 29"/>
            <p:cNvSpPr>
              <a:spLocks noChangeShapeType="1"/>
            </p:cNvSpPr>
            <p:nvPr/>
          </p:nvSpPr>
          <p:spPr bwMode="auto">
            <a:xfrm flipV="1">
              <a:off x="1325" y="3248"/>
              <a:ext cx="3041" cy="1"/>
            </a:xfrm>
            <a:prstGeom prst="line">
              <a:avLst/>
            </a:prstGeom>
            <a:noFill/>
            <a:ln w="12700">
              <a:solidFill>
                <a:schemeClr val="tx1"/>
              </a:solidFill>
              <a:round/>
              <a:headEnd/>
              <a:tailEnd type="triangle" w="med" len="med"/>
            </a:ln>
          </p:spPr>
          <p:txBody>
            <a:bodyPr>
              <a:prstTxWarp prst="textNoShape">
                <a:avLst/>
              </a:prstTxWarp>
            </a:bodyPr>
            <a:lstStyle/>
            <a:p>
              <a:endParaRPr lang="en-US"/>
            </a:p>
          </p:txBody>
        </p:sp>
        <p:graphicFrame>
          <p:nvGraphicFramePr>
            <p:cNvPr id="76804" name="Object 4"/>
            <p:cNvGraphicFramePr>
              <a:graphicFrameLocks noChangeAspect="1"/>
            </p:cNvGraphicFramePr>
            <p:nvPr/>
          </p:nvGraphicFramePr>
          <p:xfrm>
            <a:off x="2352" y="2202"/>
            <a:ext cx="384" cy="397"/>
          </p:xfrm>
          <a:graphic>
            <a:graphicData uri="http://schemas.openxmlformats.org/presentationml/2006/ole">
              <mc:AlternateContent xmlns:mc="http://schemas.openxmlformats.org/markup-compatibility/2006">
                <mc:Choice xmlns:v="urn:schemas-microsoft-com:vml" Requires="v">
                  <p:oleObj name="Equation" r:id="rId6" imgW="342720" imgH="355320" progId="Equation.3">
                    <p:embed/>
                  </p:oleObj>
                </mc:Choice>
                <mc:Fallback>
                  <p:oleObj name="Equation" r:id="rId6" imgW="342720" imgH="355320" progId="Equation.3">
                    <p:embed/>
                    <p:pic>
                      <p:nvPicPr>
                        <p:cNvPr id="7680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2" y="2202"/>
                          <a:ext cx="384" cy="39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6805" name="Object 5"/>
            <p:cNvGraphicFramePr>
              <a:graphicFrameLocks noChangeAspect="1"/>
            </p:cNvGraphicFramePr>
            <p:nvPr/>
          </p:nvGraphicFramePr>
          <p:xfrm>
            <a:off x="4375" y="3248"/>
            <a:ext cx="142" cy="227"/>
          </p:xfrm>
          <a:graphic>
            <a:graphicData uri="http://schemas.openxmlformats.org/presentationml/2006/ole">
              <mc:AlternateContent xmlns:mc="http://schemas.openxmlformats.org/markup-compatibility/2006">
                <mc:Choice xmlns:v="urn:schemas-microsoft-com:vml" Requires="v">
                  <p:oleObj name="Equation" r:id="rId8" imgW="126720" imgH="203040" progId="Equation.3">
                    <p:embed/>
                  </p:oleObj>
                </mc:Choice>
                <mc:Fallback>
                  <p:oleObj name="Equation" r:id="rId8" imgW="126720" imgH="203040" progId="Equation.3">
                    <p:embed/>
                    <p:pic>
                      <p:nvPicPr>
                        <p:cNvPr id="7680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75" y="3248"/>
                          <a:ext cx="142" cy="22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6821" name="Freeform 36"/>
            <p:cNvSpPr>
              <a:spLocks/>
            </p:cNvSpPr>
            <p:nvPr/>
          </p:nvSpPr>
          <p:spPr bwMode="auto">
            <a:xfrm>
              <a:off x="2428" y="2746"/>
              <a:ext cx="645" cy="503"/>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sp>
          <p:nvSpPr>
            <p:cNvPr id="76822" name="Freeform 37"/>
            <p:cNvSpPr>
              <a:spLocks/>
            </p:cNvSpPr>
            <p:nvPr/>
          </p:nvSpPr>
          <p:spPr bwMode="auto">
            <a:xfrm flipH="1" flipV="1">
              <a:off x="3073" y="2745"/>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23" name="Freeform 41"/>
            <p:cNvSpPr>
              <a:spLocks/>
            </p:cNvSpPr>
            <p:nvPr/>
          </p:nvSpPr>
          <p:spPr bwMode="auto">
            <a:xfrm>
              <a:off x="3768" y="2791"/>
              <a:ext cx="455" cy="458"/>
            </a:xfrm>
            <a:custGeom>
              <a:avLst/>
              <a:gdLst>
                <a:gd name="T0" fmla="*/ 0 w 455"/>
                <a:gd name="T1" fmla="*/ 418 h 418"/>
                <a:gd name="T2" fmla="*/ 224 w 455"/>
                <a:gd name="T3" fmla="*/ 187 h 418"/>
                <a:gd name="T4" fmla="*/ 455 w 455"/>
                <a:gd name="T5" fmla="*/ 0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418"/>
                  </a:moveTo>
                  <a:cubicBezTo>
                    <a:pt x="37" y="381"/>
                    <a:pt x="147" y="257"/>
                    <a:pt x="224" y="187"/>
                  </a:cubicBezTo>
                  <a:cubicBezTo>
                    <a:pt x="301" y="117"/>
                    <a:pt x="417" y="31"/>
                    <a:pt x="455" y="0"/>
                  </a:cubicBezTo>
                </a:path>
              </a:pathLst>
            </a:custGeom>
            <a:noFill/>
            <a:ln w="9525">
              <a:solidFill>
                <a:schemeClr val="bg2"/>
              </a:solidFill>
              <a:round/>
              <a:headEnd/>
              <a:tailEnd/>
            </a:ln>
          </p:spPr>
          <p:txBody>
            <a:bodyPr>
              <a:prstTxWarp prst="textNoShape">
                <a:avLst/>
              </a:prstTxWarp>
            </a:bodyPr>
            <a:lstStyle/>
            <a:p>
              <a:endParaRPr lang="en-US"/>
            </a:p>
          </p:txBody>
        </p:sp>
        <p:sp>
          <p:nvSpPr>
            <p:cNvPr id="76824" name="Freeform 42"/>
            <p:cNvSpPr>
              <a:spLocks/>
            </p:cNvSpPr>
            <p:nvPr/>
          </p:nvSpPr>
          <p:spPr bwMode="auto">
            <a:xfrm>
              <a:off x="3768" y="3248"/>
              <a:ext cx="455" cy="485"/>
            </a:xfrm>
            <a:custGeom>
              <a:avLst/>
              <a:gdLst>
                <a:gd name="T0" fmla="*/ 0 w 455"/>
                <a:gd name="T1" fmla="*/ 0 h 418"/>
                <a:gd name="T2" fmla="*/ 224 w 455"/>
                <a:gd name="T3" fmla="*/ 231 h 418"/>
                <a:gd name="T4" fmla="*/ 455 w 455"/>
                <a:gd name="T5" fmla="*/ 418 h 418"/>
                <a:gd name="T6" fmla="*/ 0 60000 65536"/>
                <a:gd name="T7" fmla="*/ 0 60000 65536"/>
                <a:gd name="T8" fmla="*/ 0 60000 65536"/>
                <a:gd name="T9" fmla="*/ 0 w 455"/>
                <a:gd name="T10" fmla="*/ 0 h 418"/>
                <a:gd name="T11" fmla="*/ 455 w 455"/>
                <a:gd name="T12" fmla="*/ 418 h 418"/>
              </a:gdLst>
              <a:ahLst/>
              <a:cxnLst>
                <a:cxn ang="T6">
                  <a:pos x="T0" y="T1"/>
                </a:cxn>
                <a:cxn ang="T7">
                  <a:pos x="T2" y="T3"/>
                </a:cxn>
                <a:cxn ang="T8">
                  <a:pos x="T4" y="T5"/>
                </a:cxn>
              </a:cxnLst>
              <a:rect l="T9" t="T10" r="T11" b="T12"/>
              <a:pathLst>
                <a:path w="455" h="418">
                  <a:moveTo>
                    <a:pt x="0" y="0"/>
                  </a:moveTo>
                  <a:cubicBezTo>
                    <a:pt x="37" y="37"/>
                    <a:pt x="147" y="161"/>
                    <a:pt x="224" y="231"/>
                  </a:cubicBezTo>
                  <a:cubicBezTo>
                    <a:pt x="301" y="301"/>
                    <a:pt x="417" y="387"/>
                    <a:pt x="455" y="418"/>
                  </a:cubicBezTo>
                </a:path>
              </a:pathLst>
            </a:custGeom>
            <a:noFill/>
            <a:ln w="9525">
              <a:solidFill>
                <a:schemeClr val="bg2"/>
              </a:solidFill>
              <a:round/>
              <a:headEnd/>
              <a:tailEnd/>
            </a:ln>
          </p:spPr>
          <p:txBody>
            <a:bodyPr>
              <a:prstTxWarp prst="textNoShape">
                <a:avLst/>
              </a:prstTxWarp>
            </a:bodyPr>
            <a:lstStyle/>
            <a:p>
              <a:endParaRPr lang="en-US"/>
            </a:p>
          </p:txBody>
        </p:sp>
        <p:sp>
          <p:nvSpPr>
            <p:cNvPr id="76825" name="Oval 46"/>
            <p:cNvSpPr>
              <a:spLocks noChangeArrowheads="1"/>
            </p:cNvSpPr>
            <p:nvPr/>
          </p:nvSpPr>
          <p:spPr bwMode="auto">
            <a:xfrm>
              <a:off x="2736" y="2969"/>
              <a:ext cx="672" cy="553"/>
            </a:xfrm>
            <a:prstGeom prst="ellipse">
              <a:avLst/>
            </a:prstGeom>
            <a:noFill/>
            <a:ln w="9525">
              <a:solidFill>
                <a:schemeClr val="bg2"/>
              </a:solidFill>
              <a:round/>
              <a:headEnd/>
              <a:tailEnd/>
            </a:ln>
          </p:spPr>
          <p:txBody>
            <a:bodyPr wrap="none" anchor="ctr">
              <a:prstTxWarp prst="textNoShape">
                <a:avLst/>
              </a:prstTxWarp>
            </a:bodyPr>
            <a:lstStyle/>
            <a:p>
              <a:endParaRPr lang="en-US"/>
            </a:p>
          </p:txBody>
        </p:sp>
        <p:sp>
          <p:nvSpPr>
            <p:cNvPr id="76826" name="Oval 47"/>
            <p:cNvSpPr>
              <a:spLocks noChangeArrowheads="1"/>
            </p:cNvSpPr>
            <p:nvPr/>
          </p:nvSpPr>
          <p:spPr bwMode="auto">
            <a:xfrm>
              <a:off x="3034" y="3209"/>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7" name="Oval 48"/>
            <p:cNvSpPr>
              <a:spLocks noChangeArrowheads="1"/>
            </p:cNvSpPr>
            <p:nvPr/>
          </p:nvSpPr>
          <p:spPr bwMode="auto">
            <a:xfrm>
              <a:off x="3729" y="787"/>
              <a:ext cx="77" cy="77"/>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76828" name="Freeform 53"/>
            <p:cNvSpPr>
              <a:spLocks/>
            </p:cNvSpPr>
            <p:nvPr/>
          </p:nvSpPr>
          <p:spPr bwMode="auto">
            <a:xfrm flipV="1">
              <a:off x="2428" y="3248"/>
              <a:ext cx="645" cy="504"/>
            </a:xfrm>
            <a:custGeom>
              <a:avLst/>
              <a:gdLst>
                <a:gd name="T0" fmla="*/ 0 w 501"/>
                <a:gd name="T1" fmla="*/ 596 h 596"/>
                <a:gd name="T2" fmla="*/ 33 w 501"/>
                <a:gd name="T3" fmla="*/ 386 h 596"/>
                <a:gd name="T4" fmla="*/ 138 w 501"/>
                <a:gd name="T5" fmla="*/ 182 h 596"/>
                <a:gd name="T6" fmla="*/ 279 w 501"/>
                <a:gd name="T7" fmla="*/ 53 h 596"/>
                <a:gd name="T8" fmla="*/ 402 w 501"/>
                <a:gd name="T9" fmla="*/ 8 h 596"/>
                <a:gd name="T10" fmla="*/ 501 w 501"/>
                <a:gd name="T11" fmla="*/ 2 h 596"/>
                <a:gd name="T12" fmla="*/ 0 60000 65536"/>
                <a:gd name="T13" fmla="*/ 0 60000 65536"/>
                <a:gd name="T14" fmla="*/ 0 60000 65536"/>
                <a:gd name="T15" fmla="*/ 0 60000 65536"/>
                <a:gd name="T16" fmla="*/ 0 60000 65536"/>
                <a:gd name="T17" fmla="*/ 0 60000 65536"/>
                <a:gd name="T18" fmla="*/ 0 w 501"/>
                <a:gd name="T19" fmla="*/ 0 h 596"/>
                <a:gd name="T20" fmla="*/ 501 w 501"/>
                <a:gd name="T21" fmla="*/ 596 h 596"/>
              </a:gdLst>
              <a:ahLst/>
              <a:cxnLst>
                <a:cxn ang="T12">
                  <a:pos x="T0" y="T1"/>
                </a:cxn>
                <a:cxn ang="T13">
                  <a:pos x="T2" y="T3"/>
                </a:cxn>
                <a:cxn ang="T14">
                  <a:pos x="T4" y="T5"/>
                </a:cxn>
                <a:cxn ang="T15">
                  <a:pos x="T6" y="T7"/>
                </a:cxn>
                <a:cxn ang="T16">
                  <a:pos x="T8" y="T9"/>
                </a:cxn>
                <a:cxn ang="T17">
                  <a:pos x="T10" y="T11"/>
                </a:cxn>
              </a:cxnLst>
              <a:rect l="T18" t="T19" r="T20" b="T21"/>
              <a:pathLst>
                <a:path w="501" h="596">
                  <a:moveTo>
                    <a:pt x="0" y="596"/>
                  </a:moveTo>
                  <a:cubicBezTo>
                    <a:pt x="5" y="561"/>
                    <a:pt x="10" y="455"/>
                    <a:pt x="33" y="386"/>
                  </a:cubicBezTo>
                  <a:cubicBezTo>
                    <a:pt x="56" y="317"/>
                    <a:pt x="97" y="237"/>
                    <a:pt x="138" y="182"/>
                  </a:cubicBezTo>
                  <a:cubicBezTo>
                    <a:pt x="179" y="127"/>
                    <a:pt x="235" y="82"/>
                    <a:pt x="279" y="53"/>
                  </a:cubicBezTo>
                  <a:cubicBezTo>
                    <a:pt x="323" y="24"/>
                    <a:pt x="365" y="16"/>
                    <a:pt x="402" y="8"/>
                  </a:cubicBezTo>
                  <a:cubicBezTo>
                    <a:pt x="439" y="0"/>
                    <a:pt x="481" y="3"/>
                    <a:pt x="501" y="2"/>
                  </a:cubicBezTo>
                </a:path>
              </a:pathLst>
            </a:custGeom>
            <a:noFill/>
            <a:ln w="9525">
              <a:solidFill>
                <a:schemeClr val="bg2"/>
              </a:solidFill>
              <a:round/>
              <a:headEnd/>
              <a:tailEnd/>
            </a:ln>
          </p:spPr>
          <p:txBody>
            <a:bodyPr>
              <a:prstTxWarp prst="textNoShape">
                <a:avLst/>
              </a:prstTxWarp>
            </a:bodyPr>
            <a:lstStyle/>
            <a:p>
              <a:endParaRPr lang="en-US"/>
            </a:p>
          </p:txBody>
        </p:sp>
        <p:graphicFrame>
          <p:nvGraphicFramePr>
            <p:cNvPr id="76806" name="Object 6"/>
            <p:cNvGraphicFramePr>
              <a:graphicFrameLocks noChangeAspect="1"/>
            </p:cNvGraphicFramePr>
            <p:nvPr/>
          </p:nvGraphicFramePr>
          <p:xfrm>
            <a:off x="4570" y="2114"/>
            <a:ext cx="1166" cy="295"/>
          </p:xfrm>
          <a:graphic>
            <a:graphicData uri="http://schemas.openxmlformats.org/presentationml/2006/ole">
              <mc:AlternateContent xmlns:mc="http://schemas.openxmlformats.org/markup-compatibility/2006">
                <mc:Choice xmlns:v="urn:schemas-microsoft-com:vml" Requires="v">
                  <p:oleObj name="Equation" r:id="rId10" imgW="901440" imgH="228600" progId="Equation.3">
                    <p:embed/>
                  </p:oleObj>
                </mc:Choice>
                <mc:Fallback>
                  <p:oleObj name="Equation" r:id="rId10" imgW="901440" imgH="228600" progId="Equation.3">
                    <p:embed/>
                    <p:pic>
                      <p:nvPicPr>
                        <p:cNvPr id="76806"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0" y="2114"/>
                          <a:ext cx="1166" cy="29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6829" name="Line 64"/>
            <p:cNvSpPr>
              <a:spLocks noChangeShapeType="1"/>
            </p:cNvSpPr>
            <p:nvPr/>
          </p:nvSpPr>
          <p:spPr bwMode="auto">
            <a:xfrm>
              <a:off x="3073" y="826"/>
              <a:ext cx="695" cy="0"/>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0" name="Line 67"/>
            <p:cNvSpPr>
              <a:spLocks noChangeShapeType="1"/>
            </p:cNvSpPr>
            <p:nvPr/>
          </p:nvSpPr>
          <p:spPr bwMode="auto">
            <a:xfrm>
              <a:off x="3768" y="826"/>
              <a:ext cx="0" cy="2422"/>
            </a:xfrm>
            <a:prstGeom prst="line">
              <a:avLst/>
            </a:prstGeom>
            <a:noFill/>
            <a:ln w="9525">
              <a:solidFill>
                <a:schemeClr val="bg2"/>
              </a:solidFill>
              <a:prstDash val="lgDash"/>
              <a:round/>
              <a:headEnd/>
              <a:tailEnd/>
            </a:ln>
          </p:spPr>
          <p:txBody>
            <a:bodyPr>
              <a:prstTxWarp prst="textNoShape">
                <a:avLst/>
              </a:prstTxWarp>
            </a:bodyPr>
            <a:lstStyle/>
            <a:p>
              <a:endParaRPr lang="en-US"/>
            </a:p>
          </p:txBody>
        </p:sp>
        <p:sp>
          <p:nvSpPr>
            <p:cNvPr id="76831" name="Freeform 68"/>
            <p:cNvSpPr>
              <a:spLocks/>
            </p:cNvSpPr>
            <p:nvPr/>
          </p:nvSpPr>
          <p:spPr bwMode="auto">
            <a:xfrm flipH="1">
              <a:off x="3073" y="3249"/>
              <a:ext cx="695" cy="503"/>
            </a:xfrm>
            <a:custGeom>
              <a:avLst/>
              <a:gdLst>
                <a:gd name="T0" fmla="*/ 0 w 459"/>
                <a:gd name="T1" fmla="*/ 0 h 569"/>
                <a:gd name="T2" fmla="*/ 90 w 459"/>
                <a:gd name="T3" fmla="*/ 222 h 569"/>
                <a:gd name="T4" fmla="*/ 183 w 459"/>
                <a:gd name="T5" fmla="*/ 402 h 569"/>
                <a:gd name="T6" fmla="*/ 294 w 459"/>
                <a:gd name="T7" fmla="*/ 519 h 569"/>
                <a:gd name="T8" fmla="*/ 390 w 459"/>
                <a:gd name="T9" fmla="*/ 561 h 569"/>
                <a:gd name="T10" fmla="*/ 459 w 459"/>
                <a:gd name="T11" fmla="*/ 567 h 569"/>
                <a:gd name="T12" fmla="*/ 0 60000 65536"/>
                <a:gd name="T13" fmla="*/ 0 60000 65536"/>
                <a:gd name="T14" fmla="*/ 0 60000 65536"/>
                <a:gd name="T15" fmla="*/ 0 60000 65536"/>
                <a:gd name="T16" fmla="*/ 0 60000 65536"/>
                <a:gd name="T17" fmla="*/ 0 60000 65536"/>
                <a:gd name="T18" fmla="*/ 0 w 459"/>
                <a:gd name="T19" fmla="*/ 0 h 569"/>
                <a:gd name="T20" fmla="*/ 459 w 459"/>
                <a:gd name="T21" fmla="*/ 569 h 569"/>
              </a:gdLst>
              <a:ahLst/>
              <a:cxnLst>
                <a:cxn ang="T12">
                  <a:pos x="T0" y="T1"/>
                </a:cxn>
                <a:cxn ang="T13">
                  <a:pos x="T2" y="T3"/>
                </a:cxn>
                <a:cxn ang="T14">
                  <a:pos x="T4" y="T5"/>
                </a:cxn>
                <a:cxn ang="T15">
                  <a:pos x="T6" y="T7"/>
                </a:cxn>
                <a:cxn ang="T16">
                  <a:pos x="T8" y="T9"/>
                </a:cxn>
                <a:cxn ang="T17">
                  <a:pos x="T10" y="T11"/>
                </a:cxn>
              </a:cxnLst>
              <a:rect l="T18" t="T19" r="T20" b="T21"/>
              <a:pathLst>
                <a:path w="459" h="569">
                  <a:moveTo>
                    <a:pt x="0" y="0"/>
                  </a:moveTo>
                  <a:cubicBezTo>
                    <a:pt x="15" y="36"/>
                    <a:pt x="59" y="155"/>
                    <a:pt x="90" y="222"/>
                  </a:cubicBezTo>
                  <a:cubicBezTo>
                    <a:pt x="121" y="289"/>
                    <a:pt x="149" y="353"/>
                    <a:pt x="183" y="402"/>
                  </a:cubicBezTo>
                  <a:cubicBezTo>
                    <a:pt x="217" y="451"/>
                    <a:pt x="260" y="493"/>
                    <a:pt x="294" y="519"/>
                  </a:cubicBezTo>
                  <a:cubicBezTo>
                    <a:pt x="328" y="545"/>
                    <a:pt x="363" y="553"/>
                    <a:pt x="390" y="561"/>
                  </a:cubicBezTo>
                  <a:cubicBezTo>
                    <a:pt x="417" y="569"/>
                    <a:pt x="445" y="566"/>
                    <a:pt x="459" y="567"/>
                  </a:cubicBezTo>
                </a:path>
              </a:pathLst>
            </a:custGeom>
            <a:noFill/>
            <a:ln w="9525">
              <a:solidFill>
                <a:schemeClr val="bg2"/>
              </a:solidFill>
              <a:round/>
              <a:headEnd/>
              <a:tailEnd/>
            </a:ln>
          </p:spPr>
          <p:txBody>
            <a:bodyPr>
              <a:prstTxWarp prst="textNoShape">
                <a:avLst/>
              </a:prstTxWarp>
            </a:bodyPr>
            <a:lstStyle/>
            <a:p>
              <a:endParaRPr lang="en-US"/>
            </a:p>
          </p:txBody>
        </p:sp>
        <p:sp>
          <p:nvSpPr>
            <p:cNvPr id="76832" name="Rectangle 69"/>
            <p:cNvSpPr>
              <a:spLocks noChangeArrowheads="1"/>
            </p:cNvSpPr>
            <p:nvPr/>
          </p:nvSpPr>
          <p:spPr bwMode="auto">
            <a:xfrm>
              <a:off x="1610" y="2685"/>
              <a:ext cx="976" cy="213"/>
            </a:xfrm>
            <a:prstGeom prst="rect">
              <a:avLst/>
            </a:prstGeom>
            <a:noFill/>
            <a:ln w="9525">
              <a:noFill/>
              <a:miter lim="800000"/>
              <a:headEnd/>
              <a:tailEnd/>
            </a:ln>
          </p:spPr>
          <p:txBody>
            <a:bodyPr wrap="none">
              <a:prstTxWarp prst="textNoShape">
                <a:avLst/>
              </a:prstTxWarp>
              <a:spAutoFit/>
            </a:bodyPr>
            <a:lstStyle/>
            <a:p>
              <a:r>
                <a:rPr lang="en-US" sz="1600" dirty="0">
                  <a:latin typeface="Comic Sans MS" pitchFamily="-110" charset="0"/>
                </a:rPr>
                <a:t>stable region</a:t>
              </a:r>
              <a:endParaRPr sz="1600" noProof="1">
                <a:latin typeface="Comic Sans MS" pitchFamily="-110" charset="0"/>
              </a:endParaRPr>
            </a:p>
          </p:txBody>
        </p:sp>
        <p:sp>
          <p:nvSpPr>
            <p:cNvPr id="76833" name="Rectangle 70"/>
            <p:cNvSpPr>
              <a:spLocks noChangeArrowheads="1"/>
            </p:cNvSpPr>
            <p:nvPr/>
          </p:nvSpPr>
          <p:spPr bwMode="auto">
            <a:xfrm>
              <a:off x="1476" y="3521"/>
              <a:ext cx="1122" cy="213"/>
            </a:xfrm>
            <a:prstGeom prst="rect">
              <a:avLst/>
            </a:prstGeom>
            <a:noFill/>
            <a:ln w="9525">
              <a:noFill/>
              <a:miter lim="800000"/>
              <a:headEnd/>
              <a:tailEnd/>
            </a:ln>
          </p:spPr>
          <p:txBody>
            <a:bodyPr wrap="none">
              <a:prstTxWarp prst="textNoShape">
                <a:avLst/>
              </a:prstTxWarp>
              <a:spAutoFit/>
            </a:bodyPr>
            <a:lstStyle/>
            <a:p>
              <a:r>
                <a:rPr lang="en-US" sz="1600">
                  <a:latin typeface="Comic Sans MS" pitchFamily="-110" charset="0"/>
                </a:rPr>
                <a:t>unstable region</a:t>
              </a:r>
              <a:endParaRPr sz="1600" noProof="1">
                <a:latin typeface="Comic Sans MS" pitchFamily="-110" charset="0"/>
              </a:endParaRPr>
            </a:p>
          </p:txBody>
        </p:sp>
        <p:sp>
          <p:nvSpPr>
            <p:cNvPr id="76834" name="Rectangle 71"/>
            <p:cNvSpPr>
              <a:spLocks noChangeArrowheads="1"/>
            </p:cNvSpPr>
            <p:nvPr/>
          </p:nvSpPr>
          <p:spPr bwMode="auto">
            <a:xfrm>
              <a:off x="3116" y="3752"/>
              <a:ext cx="811" cy="213"/>
            </a:xfrm>
            <a:prstGeom prst="rect">
              <a:avLst/>
            </a:prstGeom>
            <a:noFill/>
            <a:ln w="9525">
              <a:noFill/>
              <a:miter lim="800000"/>
              <a:headEnd/>
              <a:tailEnd/>
            </a:ln>
          </p:spPr>
          <p:txBody>
            <a:bodyPr wrap="none">
              <a:prstTxWarp prst="textNoShape">
                <a:avLst/>
              </a:prstTxWarp>
              <a:spAutoFit/>
            </a:bodyPr>
            <a:lstStyle/>
            <a:p>
              <a:r>
                <a:rPr lang="en-US" sz="1600" dirty="0" err="1">
                  <a:latin typeface="Comic Sans MS" pitchFamily="-110" charset="0"/>
                </a:rPr>
                <a:t>separatrix</a:t>
              </a:r>
              <a:endParaRPr sz="1600" noProof="1">
                <a:latin typeface="Comic Sans MS" pitchFamily="-110" charset="0"/>
              </a:endParaRPr>
            </a:p>
          </p:txBody>
        </p:sp>
        <p:sp>
          <p:nvSpPr>
            <p:cNvPr id="76835" name="Line 72"/>
            <p:cNvSpPr>
              <a:spLocks noChangeShapeType="1"/>
            </p:cNvSpPr>
            <p:nvPr/>
          </p:nvSpPr>
          <p:spPr bwMode="auto">
            <a:xfrm>
              <a:off x="2352" y="2897"/>
              <a:ext cx="283" cy="188"/>
            </a:xfrm>
            <a:prstGeom prst="line">
              <a:avLst/>
            </a:prstGeom>
            <a:noFill/>
            <a:ln w="9525">
              <a:solidFill>
                <a:schemeClr val="tx1"/>
              </a:solidFill>
              <a:round/>
              <a:headEnd/>
              <a:tailEnd/>
            </a:ln>
          </p:spPr>
          <p:txBody>
            <a:bodyPr>
              <a:prstTxWarp prst="textNoShape">
                <a:avLst/>
              </a:prstTxWarp>
            </a:bodyPr>
            <a:lstStyle/>
            <a:p>
              <a:endParaRPr lang="en-US"/>
            </a:p>
          </p:txBody>
        </p:sp>
        <p:sp>
          <p:nvSpPr>
            <p:cNvPr id="76836" name="Rectangle 73"/>
            <p:cNvSpPr>
              <a:spLocks noChangeArrowheads="1"/>
            </p:cNvSpPr>
            <p:nvPr/>
          </p:nvSpPr>
          <p:spPr bwMode="auto">
            <a:xfrm>
              <a:off x="4630" y="2846"/>
              <a:ext cx="1326" cy="799"/>
            </a:xfrm>
            <a:prstGeom prst="rect">
              <a:avLst/>
            </a:prstGeom>
            <a:noFill/>
            <a:ln w="9525">
              <a:noFill/>
              <a:miter lim="800000"/>
              <a:headEnd/>
              <a:tailEnd/>
            </a:ln>
          </p:spPr>
          <p:txBody>
            <a:bodyPr wrap="square">
              <a:prstTxWarp prst="textNoShape">
                <a:avLst/>
              </a:prstTxWarp>
              <a:spAutoFit/>
            </a:bodyPr>
            <a:lstStyle/>
            <a:p>
              <a:r>
                <a:rPr lang="en-US" sz="1600" dirty="0">
                  <a:solidFill>
                    <a:srgbClr val="3333FF"/>
                  </a:solidFill>
                  <a:latin typeface="Comic Sans MS" pitchFamily="-110" charset="0"/>
                </a:rPr>
                <a:t>Particles will accumulate energy difference each turn</a:t>
              </a:r>
              <a:endParaRPr sz="1600" noProof="1">
                <a:solidFill>
                  <a:srgbClr val="3333FF"/>
                </a:solidFill>
                <a:latin typeface="Comic Sans MS" pitchFamily="-110" charset="0"/>
              </a:endParaRPr>
            </a:p>
          </p:txBody>
        </p:sp>
      </p:grpSp>
      <p:sp>
        <p:nvSpPr>
          <p:cNvPr id="43" name="Rectangle 1026"/>
          <p:cNvSpPr txBox="1">
            <a:spLocks noChangeArrowheads="1"/>
          </p:cNvSpPr>
          <p:nvPr/>
        </p:nvSpPr>
        <p:spPr>
          <a:xfrm>
            <a:off x="838200" y="304800"/>
            <a:ext cx="7467600" cy="533400"/>
          </a:xfrm>
          <a:prstGeom prst="rect">
            <a:avLst/>
          </a:prstGeom>
          <a:ln>
            <a:solidFill>
              <a:schemeClr val="accent2"/>
            </a:solidFill>
          </a:ln>
        </p:spPr>
        <p:txBody>
          <a:bodyPr/>
          <a:lstStyle>
            <a:lvl1pPr algn="ctr" rtl="0" eaLnBrk="0" fontAlgn="base" hangingPunct="0">
              <a:spcBef>
                <a:spcPct val="0"/>
              </a:spcBef>
              <a:spcAft>
                <a:spcPct val="0"/>
              </a:spcAft>
              <a:defRPr sz="2400" b="1">
                <a:solidFill>
                  <a:schemeClr val="accent2"/>
                </a:solidFill>
                <a:latin typeface="+mj-lt"/>
                <a:ea typeface="ＭＳ Ｐゴシック" charset="-128"/>
                <a:cs typeface="ＭＳ Ｐゴシック" charset="-128"/>
              </a:defRPr>
            </a:lvl1pPr>
            <a:lvl2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2400" b="1">
                <a:solidFill>
                  <a:schemeClr val="accent2"/>
                </a:solidFill>
                <a:latin typeface="Comic Sans MS" charset="0"/>
                <a:ea typeface="ＭＳ Ｐゴシック" charset="-128"/>
                <a:cs typeface="ＭＳ Ｐゴシック" charset="-128"/>
              </a:defRPr>
            </a:lvl5pPr>
            <a:lvl6pPr marL="457200" algn="ctr" rtl="0" eaLnBrk="0" fontAlgn="base" hangingPunct="0">
              <a:spcBef>
                <a:spcPct val="0"/>
              </a:spcBef>
              <a:spcAft>
                <a:spcPct val="0"/>
              </a:spcAft>
              <a:defRPr sz="2400" b="1">
                <a:solidFill>
                  <a:schemeClr val="accent2"/>
                </a:solidFill>
                <a:latin typeface="Comic Sans MS" charset="0"/>
              </a:defRPr>
            </a:lvl6pPr>
            <a:lvl7pPr marL="914400" algn="ctr" rtl="0" eaLnBrk="0" fontAlgn="base" hangingPunct="0">
              <a:spcBef>
                <a:spcPct val="0"/>
              </a:spcBef>
              <a:spcAft>
                <a:spcPct val="0"/>
              </a:spcAft>
              <a:defRPr sz="2400" b="1">
                <a:solidFill>
                  <a:schemeClr val="accent2"/>
                </a:solidFill>
                <a:latin typeface="Comic Sans MS" charset="0"/>
              </a:defRPr>
            </a:lvl7pPr>
            <a:lvl8pPr marL="1371600" algn="ctr" rtl="0" eaLnBrk="0" fontAlgn="base" hangingPunct="0">
              <a:spcBef>
                <a:spcPct val="0"/>
              </a:spcBef>
              <a:spcAft>
                <a:spcPct val="0"/>
              </a:spcAft>
              <a:defRPr sz="2400" b="1">
                <a:solidFill>
                  <a:schemeClr val="accent2"/>
                </a:solidFill>
                <a:latin typeface="Comic Sans MS" charset="0"/>
              </a:defRPr>
            </a:lvl8pPr>
            <a:lvl9pPr marL="1828800" algn="ctr" rtl="0" eaLnBrk="0" fontAlgn="base" hangingPunct="0">
              <a:spcBef>
                <a:spcPct val="0"/>
              </a:spcBef>
              <a:spcAft>
                <a:spcPct val="0"/>
              </a:spcAft>
              <a:defRPr sz="2400" b="1">
                <a:solidFill>
                  <a:schemeClr val="accent2"/>
                </a:solidFill>
                <a:latin typeface="Comic Sans MS" charset="0"/>
              </a:defRPr>
            </a:lvl9pPr>
          </a:lstStyle>
          <a:p>
            <a:r>
              <a:rPr lang="en-US" dirty="0"/>
              <a:t>Transition</a:t>
            </a:r>
            <a:endParaRPr lang="fr-FR" dirty="0"/>
          </a:p>
        </p:txBody>
      </p:sp>
      <p:sp>
        <p:nvSpPr>
          <p:cNvPr id="44" name="Oval 26"/>
          <p:cNvSpPr>
            <a:spLocks noChangeArrowheads="1"/>
          </p:cNvSpPr>
          <p:nvPr/>
        </p:nvSpPr>
        <p:spPr bwMode="auto">
          <a:xfrm>
            <a:off x="4988170" y="1789584"/>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5" name="Oval 27"/>
          <p:cNvSpPr>
            <a:spLocks noChangeArrowheads="1"/>
          </p:cNvSpPr>
          <p:nvPr/>
        </p:nvSpPr>
        <p:spPr bwMode="auto">
          <a:xfrm>
            <a:off x="4459165" y="2348880"/>
            <a:ext cx="112835" cy="122238"/>
          </a:xfrm>
          <a:prstGeom prst="ellipse">
            <a:avLst/>
          </a:prstGeom>
          <a:gradFill rotWithShape="0">
            <a:gsLst>
              <a:gs pos="0">
                <a:srgbClr val="0066FF"/>
              </a:gs>
              <a:gs pos="100000">
                <a:srgbClr val="002F76"/>
              </a:gs>
            </a:gsLst>
            <a:path path="shape">
              <a:fillToRect l="50000" t="50000" r="50000" b="50000"/>
            </a:path>
          </a:gradFill>
          <a:ln w="9525">
            <a:noFill/>
            <a:round/>
            <a:headEnd/>
            <a:tailEnd/>
          </a:ln>
        </p:spPr>
        <p:txBody>
          <a:bodyPr wrap="none" anchor="ctr">
            <a:prstTxWarp prst="textNoShape">
              <a:avLst/>
            </a:prstTxWarp>
          </a:bodyPr>
          <a:lstStyle/>
          <a:p>
            <a:endParaRPr lang="en-US"/>
          </a:p>
        </p:txBody>
      </p:sp>
      <p:sp>
        <p:nvSpPr>
          <p:cNvPr id="48" name="Rectangle 34"/>
          <p:cNvSpPr>
            <a:spLocks noChangeArrowheads="1"/>
          </p:cNvSpPr>
          <p:nvPr/>
        </p:nvSpPr>
        <p:spPr bwMode="auto">
          <a:xfrm>
            <a:off x="4493482" y="2348880"/>
            <a:ext cx="294542" cy="307975"/>
          </a:xfrm>
          <a:prstGeom prst="rect">
            <a:avLst/>
          </a:prstGeom>
          <a:noFill/>
          <a:ln w="9525">
            <a:noFill/>
            <a:miter lim="800000"/>
            <a:headEnd/>
            <a:tailEnd/>
          </a:ln>
        </p:spPr>
        <p:txBody>
          <a:bodyPr wrap="none">
            <a:prstTxWarp prst="textNoShape">
              <a:avLst/>
            </a:prstTxWarp>
            <a:spAutoFit/>
          </a:bodyPr>
          <a:lstStyle/>
          <a:p>
            <a:r>
              <a:rPr lang="en-US" sz="1400" dirty="0">
                <a:latin typeface="Comic Sans MS" pitchFamily="-110" charset="0"/>
              </a:rPr>
              <a:t>2</a:t>
            </a:r>
            <a:endParaRPr sz="1400" noProof="1">
              <a:latin typeface="Comic Sans MS" pitchFamily="-110" charset="0"/>
            </a:endParaRPr>
          </a:p>
        </p:txBody>
      </p:sp>
      <p:sp>
        <p:nvSpPr>
          <p:cNvPr id="49" name="Rectangle 35"/>
          <p:cNvSpPr>
            <a:spLocks noChangeArrowheads="1"/>
          </p:cNvSpPr>
          <p:nvPr/>
        </p:nvSpPr>
        <p:spPr bwMode="auto">
          <a:xfrm>
            <a:off x="4979378" y="1484784"/>
            <a:ext cx="265235" cy="307975"/>
          </a:xfrm>
          <a:prstGeom prst="rect">
            <a:avLst/>
          </a:prstGeom>
          <a:noFill/>
          <a:ln w="9525">
            <a:noFill/>
            <a:miter lim="800000"/>
            <a:headEnd/>
            <a:tailEnd/>
          </a:ln>
        </p:spPr>
        <p:txBody>
          <a:bodyPr wrap="none">
            <a:prstTxWarp prst="textNoShape">
              <a:avLst/>
            </a:prstTxWarp>
            <a:spAutoFit/>
          </a:bodyPr>
          <a:lstStyle/>
          <a:p>
            <a:r>
              <a:rPr lang="en-US" sz="1400">
                <a:latin typeface="Comic Sans MS" pitchFamily="-110" charset="0"/>
              </a:rPr>
              <a:t>1</a:t>
            </a:r>
            <a:endParaRPr sz="1400" noProof="1">
              <a:latin typeface="Comic Sans MS" pitchFamily="-110" charset="0"/>
            </a:endParaRPr>
          </a:p>
        </p:txBody>
      </p:sp>
      <p:sp>
        <p:nvSpPr>
          <p:cNvPr id="50" name="Rectangle 51"/>
          <p:cNvSpPr>
            <a:spLocks noChangeArrowheads="1"/>
          </p:cNvSpPr>
          <p:nvPr/>
        </p:nvSpPr>
        <p:spPr bwMode="auto">
          <a:xfrm>
            <a:off x="539552" y="908150"/>
            <a:ext cx="4016619" cy="338138"/>
          </a:xfrm>
          <a:prstGeom prst="rect">
            <a:avLst/>
          </a:prstGeom>
          <a:noFill/>
          <a:ln w="9525">
            <a:noFill/>
            <a:miter lim="800000"/>
            <a:headEnd/>
            <a:tailEnd/>
          </a:ln>
        </p:spPr>
        <p:txBody>
          <a:bodyPr wrap="square">
            <a:prstTxWarp prst="textNoShape">
              <a:avLst/>
            </a:prstTxWarp>
            <a:spAutoFit/>
          </a:bodyPr>
          <a:lstStyle/>
          <a:p>
            <a:r>
              <a:rPr lang="en-US" sz="1600" dirty="0">
                <a:latin typeface="Comic Sans MS" pitchFamily="-110" charset="0"/>
              </a:rPr>
              <a:t>Case with acceleration </a:t>
            </a:r>
            <a:r>
              <a:rPr lang="en-US" sz="1600" i="1" dirty="0">
                <a:solidFill>
                  <a:srgbClr val="3333FF"/>
                </a:solidFill>
                <a:latin typeface="Comic Sans MS" pitchFamily="-110" charset="0"/>
              </a:rPr>
              <a:t>B</a:t>
            </a:r>
            <a:r>
              <a:rPr lang="en-US" sz="1600" dirty="0">
                <a:solidFill>
                  <a:srgbClr val="3333FF"/>
                </a:solidFill>
                <a:latin typeface="Comic Sans MS" pitchFamily="-110" charset="0"/>
              </a:rPr>
              <a:t> increasing</a:t>
            </a:r>
            <a:r>
              <a:rPr lang="en-US" sz="1600" dirty="0">
                <a:latin typeface="Comic Sans MS" pitchFamily="-110" charset="0"/>
              </a:rPr>
              <a:t> </a:t>
            </a:r>
            <a:endParaRPr sz="1600" noProof="1">
              <a:latin typeface="Comic Sans MS" pitchFamily="-110" charset="0"/>
            </a:endParaRPr>
          </a:p>
        </p:txBody>
      </p:sp>
      <p:sp>
        <p:nvSpPr>
          <p:cNvPr id="53" name="Rectangle 1104"/>
          <p:cNvSpPr>
            <a:spLocks noChangeArrowheads="1"/>
          </p:cNvSpPr>
          <p:nvPr/>
        </p:nvSpPr>
        <p:spPr bwMode="auto">
          <a:xfrm>
            <a:off x="827584" y="4100695"/>
            <a:ext cx="2242500" cy="336417"/>
          </a:xfrm>
          <a:prstGeom prst="rect">
            <a:avLst/>
          </a:prstGeom>
          <a:noFill/>
          <a:ln w="9525">
            <a:noFill/>
            <a:miter lim="800000"/>
            <a:headEnd/>
            <a:tailEnd/>
          </a:ln>
        </p:spPr>
        <p:txBody>
          <a:bodyPr wrap="none">
            <a:prstTxWarp prst="textNoShape">
              <a:avLst/>
            </a:prstTxWarp>
            <a:spAutoFit/>
          </a:bodyPr>
          <a:lstStyle/>
          <a:p>
            <a:r>
              <a:rPr lang="en-US" sz="1800" dirty="0">
                <a:solidFill>
                  <a:srgbClr val="3333FF"/>
                </a:solidFill>
                <a:latin typeface="Comic Sans MS" pitchFamily="-110" charset="0"/>
              </a:rPr>
              <a:t>Phase space picture</a:t>
            </a:r>
            <a:endParaRPr sz="1800" noProof="1">
              <a:solidFill>
                <a:srgbClr val="3333FF"/>
              </a:solidFill>
              <a:latin typeface="Comic Sans MS" pitchFamily="-110" charset="0"/>
            </a:endParaRPr>
          </a:p>
        </p:txBody>
      </p:sp>
      <mc:AlternateContent xmlns:mc="http://schemas.openxmlformats.org/markup-compatibility/2006" xmlns:a14="http://schemas.microsoft.com/office/drawing/2010/main">
        <mc:Choice Requires="a14">
          <p:sp>
            <p:nvSpPr>
              <p:cNvPr id="52" name="TextBox 51"/>
              <p:cNvSpPr txBox="1"/>
              <p:nvPr/>
            </p:nvSpPr>
            <p:spPr>
              <a:xfrm>
                <a:off x="4790924" y="908720"/>
                <a:ext cx="93320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𝛾</m:t>
                      </m:r>
                      <m:r>
                        <a:rPr lang="en-US" b="0" i="1" smtClean="0">
                          <a:latin typeface="Cambria Math" charset="0"/>
                          <a:ea typeface="Cambria Math" charset="0"/>
                          <a:cs typeface="Cambria Math" charset="0"/>
                        </a:rPr>
                        <m:t>&lt;</m:t>
                      </m:r>
                      <m:sSub>
                        <m:sSubPr>
                          <m:ctrlPr>
                            <a:rPr lang="en-US" b="0" i="1" smtClean="0">
                              <a:latin typeface="Cambria Math" panose="02040503050406030204" pitchFamily="18" charset="0"/>
                              <a:ea typeface="Cambria Math" charset="0"/>
                              <a:cs typeface="Cambria Math" charset="0"/>
                            </a:rPr>
                          </m:ctrlPr>
                        </m:sSubPr>
                        <m:e>
                          <m:r>
                            <a:rPr lang="en-US" b="0" i="1" smtClean="0">
                              <a:latin typeface="Cambria Math" charset="0"/>
                              <a:ea typeface="Cambria Math" charset="0"/>
                              <a:cs typeface="Cambria Math" charset="0"/>
                            </a:rPr>
                            <m:t>𝛾</m:t>
                          </m:r>
                        </m:e>
                        <m:sub>
                          <m:r>
                            <a:rPr lang="en-US" b="0" i="1" smtClean="0">
                              <a:latin typeface="Cambria Math" charset="0"/>
                              <a:ea typeface="Cambria Math" charset="0"/>
                              <a:cs typeface="Cambria Math" charset="0"/>
                            </a:rPr>
                            <m:t>𝑡</m:t>
                          </m:r>
                        </m:sub>
                      </m:sSub>
                    </m:oMath>
                  </m:oMathPara>
                </a14:m>
                <a:endParaRPr lang="en-US" dirty="0"/>
              </a:p>
            </p:txBody>
          </p:sp>
        </mc:Choice>
        <mc:Fallback xmlns="">
          <p:sp>
            <p:nvSpPr>
              <p:cNvPr id="52" name="TextBox 51"/>
              <p:cNvSpPr txBox="1">
                <a:spLocks noRot="1" noChangeAspect="1" noMove="1" noResize="1" noEditPoints="1" noAdjustHandles="1" noChangeArrowheads="1" noChangeShapeType="1" noTextEdit="1"/>
              </p:cNvSpPr>
              <p:nvPr/>
            </p:nvSpPr>
            <p:spPr>
              <a:xfrm>
                <a:off x="4790924" y="908720"/>
                <a:ext cx="933204" cy="369332"/>
              </a:xfrm>
              <a:prstGeom prst="rect">
                <a:avLst/>
              </a:prstGeom>
              <a:blipFill rotWithShape="0">
                <a:blip r:embed="rId13"/>
                <a:stretch>
                  <a:fillRect l="-6536" b="-22951"/>
                </a:stretch>
              </a:blipFill>
            </p:spPr>
            <p:txBody>
              <a:bodyPr/>
              <a:lstStyle/>
              <a:p>
                <a:r>
                  <a:rPr lang="en-US">
                    <a:noFill/>
                  </a:rPr>
                  <a:t> </a:t>
                </a:r>
              </a:p>
            </p:txBody>
          </p:sp>
        </mc:Fallback>
      </mc:AlternateContent>
      <p:sp>
        <p:nvSpPr>
          <p:cNvPr id="54" name="Rectangle 16">
            <a:extLst>
              <a:ext uri="{FF2B5EF4-FFF2-40B4-BE49-F238E27FC236}">
                <a16:creationId xmlns:a16="http://schemas.microsoft.com/office/drawing/2014/main" id="{B56AD3D0-E73C-0541-800A-C48E88A87C7B}"/>
              </a:ext>
            </a:extLst>
          </p:cNvPr>
          <p:cNvSpPr>
            <a:spLocks noChangeArrowheads="1"/>
          </p:cNvSpPr>
          <p:nvPr/>
        </p:nvSpPr>
        <p:spPr bwMode="auto">
          <a:xfrm>
            <a:off x="5727273" y="2699628"/>
            <a:ext cx="860951" cy="369332"/>
          </a:xfrm>
          <a:prstGeom prst="rect">
            <a:avLst/>
          </a:prstGeom>
          <a:noFill/>
          <a:ln w="9525">
            <a:noFill/>
            <a:miter lim="800000"/>
            <a:headEnd/>
            <a:tailEnd/>
          </a:ln>
        </p:spPr>
        <p:txBody>
          <a:bodyPr wrap="square">
            <a:prstTxWarp prst="textNoShape">
              <a:avLst/>
            </a:prstTxWarp>
            <a:spAutoFit/>
          </a:bodyPr>
          <a:lstStyle/>
          <a:p>
            <a:r>
              <a:rPr lang="en-US" sz="1800" i="1" dirty="0">
                <a:latin typeface="Symbol" pitchFamily="-110" charset="2"/>
              </a:rPr>
              <a:t>p-f</a:t>
            </a:r>
            <a:r>
              <a:rPr lang="en-US" sz="1800" baseline="-25000" dirty="0">
                <a:latin typeface="Times New Roman" panose="02020603050405020304" pitchFamily="18" charset="0"/>
                <a:cs typeface="Times New Roman" panose="02020603050405020304" pitchFamily="18" charset="0"/>
              </a:rPr>
              <a:t>s</a:t>
            </a:r>
            <a:endParaRPr sz="1800" baseline="-25000" noProof="1">
              <a:latin typeface="Times New Roman" panose="02020603050405020304" pitchFamily="18" charset="0"/>
              <a:cs typeface="Times New Roman" panose="02020603050405020304" pitchFamily="18" charset="0"/>
            </a:endParaRPr>
          </a:p>
        </p:txBody>
      </p:sp>
      <p:grpSp>
        <p:nvGrpSpPr>
          <p:cNvPr id="55" name="Group 21">
            <a:extLst>
              <a:ext uri="{FF2B5EF4-FFF2-40B4-BE49-F238E27FC236}">
                <a16:creationId xmlns:a16="http://schemas.microsoft.com/office/drawing/2014/main" id="{E9F4C917-1661-AA4B-8CA5-7368C8A49342}"/>
              </a:ext>
            </a:extLst>
          </p:cNvPr>
          <p:cNvGrpSpPr>
            <a:grpSpLocks/>
          </p:cNvGrpSpPr>
          <p:nvPr/>
        </p:nvGrpSpPr>
        <p:grpSpPr bwMode="auto">
          <a:xfrm rot="16200000">
            <a:off x="4872087" y="4895654"/>
            <a:ext cx="442913" cy="298450"/>
            <a:chOff x="3943" y="3724"/>
            <a:chExt cx="279" cy="188"/>
          </a:xfrm>
        </p:grpSpPr>
        <p:sp>
          <p:nvSpPr>
            <p:cNvPr id="56" name="Freeform 22">
              <a:extLst>
                <a:ext uri="{FF2B5EF4-FFF2-40B4-BE49-F238E27FC236}">
                  <a16:creationId xmlns:a16="http://schemas.microsoft.com/office/drawing/2014/main" id="{81AFE642-B9DA-694C-9B3E-5F734DC7969C}"/>
                </a:ext>
              </a:extLst>
            </p:cNvPr>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57" name="Freeform 23">
              <a:extLst>
                <a:ext uri="{FF2B5EF4-FFF2-40B4-BE49-F238E27FC236}">
                  <a16:creationId xmlns:a16="http://schemas.microsoft.com/office/drawing/2014/main" id="{EC15B8AF-F99C-7B47-8B7C-0F10302EE541}"/>
                </a:ext>
              </a:extLst>
            </p:cNvPr>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dirty="0"/>
            </a:p>
          </p:txBody>
        </p:sp>
      </p:grpSp>
      <p:grpSp>
        <p:nvGrpSpPr>
          <p:cNvPr id="58" name="Group 21">
            <a:extLst>
              <a:ext uri="{FF2B5EF4-FFF2-40B4-BE49-F238E27FC236}">
                <a16:creationId xmlns:a16="http://schemas.microsoft.com/office/drawing/2014/main" id="{62AD6590-9E9F-EA43-B5EC-C09BDBE795A6}"/>
              </a:ext>
            </a:extLst>
          </p:cNvPr>
          <p:cNvGrpSpPr>
            <a:grpSpLocks/>
          </p:cNvGrpSpPr>
          <p:nvPr/>
        </p:nvGrpSpPr>
        <p:grpSpPr bwMode="auto">
          <a:xfrm rot="5400000">
            <a:off x="4155338" y="5589290"/>
            <a:ext cx="442913" cy="298450"/>
            <a:chOff x="3943" y="3724"/>
            <a:chExt cx="279" cy="188"/>
          </a:xfrm>
        </p:grpSpPr>
        <p:sp>
          <p:nvSpPr>
            <p:cNvPr id="59" name="Freeform 22">
              <a:extLst>
                <a:ext uri="{FF2B5EF4-FFF2-40B4-BE49-F238E27FC236}">
                  <a16:creationId xmlns:a16="http://schemas.microsoft.com/office/drawing/2014/main" id="{773AD236-3114-6B4D-A75B-BEFE69B07663}"/>
                </a:ext>
              </a:extLst>
            </p:cNvPr>
            <p:cNvSpPr>
              <a:spLocks/>
            </p:cNvSpPr>
            <p:nvPr/>
          </p:nvSpPr>
          <p:spPr bwMode="auto">
            <a:xfrm>
              <a:off x="3957" y="3738"/>
              <a:ext cx="265" cy="174"/>
            </a:xfrm>
            <a:custGeom>
              <a:avLst/>
              <a:gdLst>
                <a:gd name="T0" fmla="*/ 341 w 529"/>
                <a:gd name="T1" fmla="*/ 0 h 349"/>
                <a:gd name="T2" fmla="*/ 341 w 529"/>
                <a:gd name="T3" fmla="*/ 94 h 349"/>
                <a:gd name="T4" fmla="*/ 0 w 529"/>
                <a:gd name="T5" fmla="*/ 94 h 349"/>
                <a:gd name="T6" fmla="*/ 0 w 529"/>
                <a:gd name="T7" fmla="*/ 255 h 349"/>
                <a:gd name="T8" fmla="*/ 341 w 529"/>
                <a:gd name="T9" fmla="*/ 255 h 349"/>
                <a:gd name="T10" fmla="*/ 341 w 529"/>
                <a:gd name="T11" fmla="*/ 349 h 349"/>
                <a:gd name="T12" fmla="*/ 529 w 529"/>
                <a:gd name="T13" fmla="*/ 174 h 349"/>
                <a:gd name="T14" fmla="*/ 341 w 529"/>
                <a:gd name="T15" fmla="*/ 0 h 349"/>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9"/>
                <a:gd name="T26" fmla="*/ 529 w 529"/>
                <a:gd name="T27" fmla="*/ 349 h 3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9">
                  <a:moveTo>
                    <a:pt x="341" y="0"/>
                  </a:moveTo>
                  <a:lnTo>
                    <a:pt x="341" y="94"/>
                  </a:lnTo>
                  <a:lnTo>
                    <a:pt x="0" y="94"/>
                  </a:lnTo>
                  <a:lnTo>
                    <a:pt x="0" y="255"/>
                  </a:lnTo>
                  <a:lnTo>
                    <a:pt x="341" y="255"/>
                  </a:lnTo>
                  <a:lnTo>
                    <a:pt x="341" y="349"/>
                  </a:lnTo>
                  <a:lnTo>
                    <a:pt x="529" y="174"/>
                  </a:lnTo>
                  <a:lnTo>
                    <a:pt x="341" y="0"/>
                  </a:lnTo>
                  <a:close/>
                </a:path>
              </a:pathLst>
            </a:custGeom>
            <a:solidFill>
              <a:srgbClr val="808080"/>
            </a:solidFill>
            <a:ln w="9525">
              <a:noFill/>
              <a:round/>
              <a:headEnd/>
              <a:tailEnd/>
            </a:ln>
          </p:spPr>
          <p:txBody>
            <a:bodyPr>
              <a:prstTxWarp prst="textNoShape">
                <a:avLst/>
              </a:prstTxWarp>
            </a:bodyPr>
            <a:lstStyle/>
            <a:p>
              <a:endParaRPr lang="en-US"/>
            </a:p>
          </p:txBody>
        </p:sp>
        <p:sp>
          <p:nvSpPr>
            <p:cNvPr id="60" name="Freeform 23">
              <a:extLst>
                <a:ext uri="{FF2B5EF4-FFF2-40B4-BE49-F238E27FC236}">
                  <a16:creationId xmlns:a16="http://schemas.microsoft.com/office/drawing/2014/main" id="{61496A91-9CB3-DA44-91EE-7E75C4782AE4}"/>
                </a:ext>
              </a:extLst>
            </p:cNvPr>
            <p:cNvSpPr>
              <a:spLocks/>
            </p:cNvSpPr>
            <p:nvPr/>
          </p:nvSpPr>
          <p:spPr bwMode="auto">
            <a:xfrm>
              <a:off x="3943" y="3724"/>
              <a:ext cx="265" cy="174"/>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Tree>
    <p:extLst>
      <p:ext uri="{BB962C8B-B14F-4D97-AF65-F5344CB8AC3E}">
        <p14:creationId xmlns:p14="http://schemas.microsoft.com/office/powerpoint/2010/main" val="2786701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568" name="Text Box 8"/>
              <p:cNvSpPr txBox="1">
                <a:spLocks noChangeArrowheads="1"/>
              </p:cNvSpPr>
              <p:nvPr/>
            </p:nvSpPr>
            <p:spPr bwMode="auto">
              <a:xfrm>
                <a:off x="228600" y="1052736"/>
                <a:ext cx="8735888" cy="5550815"/>
              </a:xfrm>
              <a:prstGeom prst="rect">
                <a:avLst/>
              </a:prstGeom>
              <a:noFill/>
              <a:ln w="9525">
                <a:noFill/>
                <a:miter lim="800000"/>
                <a:headEnd/>
                <a:tailEnd/>
              </a:ln>
            </p:spPr>
            <p:txBody>
              <a:bodyPr wrap="square">
                <a:prstTxWarp prst="textNoShape">
                  <a:avLst/>
                </a:prstTxWarp>
                <a:spAutoFit/>
              </a:bodyPr>
              <a:lstStyle/>
              <a:p>
                <a:r>
                  <a:rPr lang="en-GB" sz="1800" dirty="0"/>
                  <a:t>Electrostatic field limited by insulation, magnetic field doesn’t accelerate at all.</a:t>
                </a:r>
              </a:p>
              <a:p>
                <a:r>
                  <a:rPr lang="en-US" sz="1800" dirty="0">
                    <a:solidFill>
                      <a:srgbClr val="FF0000"/>
                    </a:solidFill>
                  </a:rPr>
                  <a:t>Circular machine: DC acceleration impossible </a:t>
                </a:r>
                <a:r>
                  <a:rPr lang="en-US" sz="1800" dirty="0"/>
                  <a:t>since </a:t>
                </a:r>
                <a14:m>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GB" i="1">
                                <a:latin typeface="Cambria Math"/>
                              </a:rPr>
                              <m:t>𝐸</m:t>
                            </m:r>
                          </m:e>
                        </m:acc>
                        <m:r>
                          <m:rPr>
                            <m:brk/>
                          </m:rPr>
                          <a:rPr lang="en-US" i="1">
                            <a:latin typeface="Cambria Math"/>
                            <a:ea typeface="Cambria Math"/>
                          </a:rPr>
                          <m:t>∙</m:t>
                        </m:r>
                        <m:r>
                          <m:rPr>
                            <m:nor/>
                            <m:brk/>
                          </m:rPr>
                          <a:rPr lang="en-GB">
                            <a:latin typeface="Cambria Math"/>
                            <a:ea typeface="Cambria Math"/>
                          </a:rPr>
                          <m:t>d</m:t>
                        </m:r>
                        <m:acc>
                          <m:accPr>
                            <m:chr m:val="⃗"/>
                            <m:ctrlPr>
                              <a:rPr lang="en-GB" i="1">
                                <a:latin typeface="Cambria Math" panose="02040503050406030204" pitchFamily="18" charset="0"/>
                                <a:ea typeface="Cambria Math"/>
                              </a:rPr>
                            </m:ctrlPr>
                          </m:accPr>
                          <m:e>
                            <m:r>
                              <a:rPr lang="en-GB" i="1">
                                <a:latin typeface="Cambria Math"/>
                                <a:ea typeface="Cambria Math"/>
                              </a:rPr>
                              <m:t>𝑠</m:t>
                            </m:r>
                          </m:e>
                        </m:acc>
                        <m:r>
                          <m:rPr>
                            <m:brk/>
                          </m:rPr>
                          <a:rPr lang="en-GB" i="1">
                            <a:latin typeface="Cambria Math"/>
                          </a:rPr>
                          <m:t>=</m:t>
                        </m:r>
                        <m:r>
                          <a:rPr lang="en-GB" i="1">
                            <a:latin typeface="Cambria Math"/>
                          </a:rPr>
                          <m:t>0</m:t>
                        </m:r>
                      </m:e>
                    </m:nary>
                  </m:oMath>
                </a14:m>
                <a:r>
                  <a:rPr lang="en-GB" sz="1800" dirty="0"/>
                  <a:t> </a:t>
                </a:r>
              </a:p>
              <a:p>
                <a:endParaRPr lang="en-GB" sz="1800" dirty="0"/>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endParaRPr lang="en-GB" sz="1800" dirty="0">
                  <a:solidFill>
                    <a:srgbClr val="FF3300"/>
                  </a:solidFill>
                </a:endParaRPr>
              </a:p>
              <a:p>
                <a:r>
                  <a:rPr lang="en-GB" sz="1800" dirty="0">
                    <a:solidFill>
                      <a:srgbClr val="000000"/>
                    </a:solidFill>
                  </a:rPr>
                  <a:t>The electric field is derived from a scalar potential </a:t>
                </a:r>
                <a:r>
                  <a:rPr lang="en-GB" sz="1800" dirty="0" err="1">
                    <a:solidFill>
                      <a:srgbClr val="000000"/>
                    </a:solidFill>
                  </a:rPr>
                  <a:t>φ</a:t>
                </a:r>
                <a:r>
                  <a:rPr lang="en-GB" sz="1800" dirty="0">
                    <a:solidFill>
                      <a:srgbClr val="000000"/>
                    </a:solidFill>
                  </a:rPr>
                  <a:t> and a vector potential A</a:t>
                </a:r>
              </a:p>
              <a:p>
                <a:r>
                  <a:rPr lang="en-GB" sz="1800" dirty="0">
                    <a:solidFill>
                      <a:srgbClr val="000000"/>
                    </a:solidFill>
                  </a:rPr>
                  <a:t>The </a:t>
                </a:r>
                <a:r>
                  <a:rPr lang="en-GB" sz="1800" dirty="0">
                    <a:solidFill>
                      <a:srgbClr val="FF0000"/>
                    </a:solidFill>
                  </a:rPr>
                  <a:t>time variation of </a:t>
                </a:r>
                <a:r>
                  <a:rPr lang="en-GB" sz="1800" dirty="0">
                    <a:solidFill>
                      <a:srgbClr val="000000"/>
                    </a:solidFill>
                  </a:rPr>
                  <a:t>the </a:t>
                </a:r>
                <a:r>
                  <a:rPr lang="en-GB" sz="1800" dirty="0">
                    <a:solidFill>
                      <a:srgbClr val="FF0000"/>
                    </a:solidFill>
                  </a:rPr>
                  <a:t>magnetic field </a:t>
                </a:r>
                <a:r>
                  <a:rPr lang="en-GB" sz="1800" dirty="0">
                    <a:solidFill>
                      <a:srgbClr val="000000"/>
                    </a:solidFill>
                  </a:rPr>
                  <a:t>H </a:t>
                </a:r>
                <a:r>
                  <a:rPr lang="en-GB" sz="1800" dirty="0">
                    <a:solidFill>
                      <a:srgbClr val="FF0000"/>
                    </a:solidFill>
                  </a:rPr>
                  <a:t>generates</a:t>
                </a:r>
                <a:r>
                  <a:rPr lang="en-GB" sz="1800" dirty="0">
                    <a:solidFill>
                      <a:srgbClr val="000000"/>
                    </a:solidFill>
                  </a:rPr>
                  <a:t> an </a:t>
                </a:r>
                <a:r>
                  <a:rPr lang="en-GB" sz="1800" dirty="0">
                    <a:solidFill>
                      <a:srgbClr val="FF0000"/>
                    </a:solidFill>
                  </a:rPr>
                  <a:t>electric field </a:t>
                </a:r>
                <a:r>
                  <a:rPr lang="en-GB" sz="1800" dirty="0">
                    <a:solidFill>
                      <a:srgbClr val="000000"/>
                    </a:solidFill>
                  </a:rPr>
                  <a:t>E</a:t>
                </a:r>
              </a:p>
              <a:p>
                <a:endParaRPr lang="en-GB" sz="1200" dirty="0">
                  <a:solidFill>
                    <a:srgbClr val="000000"/>
                  </a:solidFill>
                </a:endParaRPr>
              </a:p>
              <a:p>
                <a:r>
                  <a:rPr lang="en-GB" sz="1800" dirty="0">
                    <a:solidFill>
                      <a:srgbClr val="000000"/>
                    </a:solidFill>
                  </a:rPr>
                  <a:t>The solution: =&gt; time varying electric fields</a:t>
                </a:r>
              </a:p>
              <a:p>
                <a:r>
                  <a:rPr lang="en-GB" sz="1800" dirty="0">
                    <a:solidFill>
                      <a:srgbClr val="000000"/>
                    </a:solidFill>
                  </a:rPr>
                  <a:t>	- Induction</a:t>
                </a:r>
              </a:p>
              <a:p>
                <a:r>
                  <a:rPr lang="en-GB" sz="1800" dirty="0">
                    <a:solidFill>
                      <a:srgbClr val="000000"/>
                    </a:solidFill>
                  </a:rPr>
                  <a:t>	- RF frequency fields</a:t>
                </a:r>
              </a:p>
            </p:txBody>
          </p:sp>
        </mc:Choice>
        <mc:Fallback xmlns="">
          <p:sp>
            <p:nvSpPr>
              <p:cNvPr id="23568" name="Text Box 8"/>
              <p:cNvSpPr txBox="1">
                <a:spLocks noRot="1" noChangeAspect="1" noMove="1" noResize="1" noEditPoints="1" noAdjustHandles="1" noChangeArrowheads="1" noChangeShapeType="1" noTextEdit="1"/>
              </p:cNvSpPr>
              <p:nvPr/>
            </p:nvSpPr>
            <p:spPr bwMode="auto">
              <a:xfrm>
                <a:off x="228600" y="1052736"/>
                <a:ext cx="8735888" cy="5550815"/>
              </a:xfrm>
              <a:prstGeom prst="rect">
                <a:avLst/>
              </a:prstGeom>
              <a:blipFill>
                <a:blip r:embed="rId3"/>
                <a:stretch>
                  <a:fillRect l="-726" t="-7551"/>
                </a:stretch>
              </a:blipFill>
              <a:ln w="9525">
                <a:noFill/>
                <a:miter lim="800000"/>
                <a:headEnd/>
                <a:tailEnd/>
              </a:ln>
            </p:spPr>
            <p:txBody>
              <a:bodyPr/>
              <a:lstStyle/>
              <a:p>
                <a:r>
                  <a:rPr lang="en-US">
                    <a:noFill/>
                  </a:rPr>
                  <a:t> </a:t>
                </a:r>
              </a:p>
            </p:txBody>
          </p:sp>
        </mc:Fallback>
      </mc:AlternateContent>
      <p:sp>
        <p:nvSpPr>
          <p:cNvPr id="23566" name="Rectangle 2"/>
          <p:cNvSpPr>
            <a:spLocks noGrp="1" noChangeArrowheads="1"/>
          </p:cNvSpPr>
          <p:nvPr>
            <p:ph type="title"/>
          </p:nvPr>
        </p:nvSpPr>
        <p:spPr>
          <a:xfrm>
            <a:off x="775782" y="289471"/>
            <a:ext cx="7641523" cy="533400"/>
          </a:xfrm>
          <a:ln>
            <a:solidFill>
              <a:schemeClr val="accent2"/>
            </a:solidFill>
          </a:ln>
        </p:spPr>
        <p:txBody>
          <a:bodyPr/>
          <a:lstStyle/>
          <a:p>
            <a:r>
              <a:rPr lang="en-US" dirty="0"/>
              <a:t>Methods of Acceleration in circular accelerators</a:t>
            </a:r>
            <a:endParaRPr lang="fr-FR" dirty="0"/>
          </a:p>
        </p:txBody>
      </p:sp>
      <mc:AlternateContent xmlns:mc="http://schemas.openxmlformats.org/markup-compatibility/2006" xmlns:a14="http://schemas.microsoft.com/office/drawing/2010/main">
        <mc:Choice Requires="a14">
          <p:sp>
            <p:nvSpPr>
              <p:cNvPr id="4" name="Rectangle 3"/>
              <p:cNvSpPr/>
              <p:nvPr/>
            </p:nvSpPr>
            <p:spPr>
              <a:xfrm>
                <a:off x="5364088" y="5445224"/>
                <a:ext cx="3409587" cy="11004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i="1">
                              <a:latin typeface="Cambria Math" panose="02040503050406030204" pitchFamily="18" charset="0"/>
                            </a:rPr>
                          </m:ctrlPr>
                        </m:naryPr>
                        <m:sub/>
                        <m:sup/>
                        <m:e>
                          <m:acc>
                            <m:accPr>
                              <m:chr m:val="⃗"/>
                              <m:ctrlPr>
                                <a:rPr lang="en-US" i="1">
                                  <a:latin typeface="Cambria Math" panose="02040503050406030204" pitchFamily="18" charset="0"/>
                                </a:rPr>
                              </m:ctrlPr>
                            </m:accPr>
                            <m:e>
                              <m:r>
                                <a:rPr lang="en-GB" i="1">
                                  <a:latin typeface="Cambria Math"/>
                                </a:rPr>
                                <m:t>𝐸</m:t>
                              </m:r>
                            </m:e>
                          </m:acc>
                          <m:r>
                            <m:rPr>
                              <m:brk/>
                            </m:rPr>
                            <a:rPr lang="en-US" i="1">
                              <a:latin typeface="Cambria Math"/>
                              <a:ea typeface="Cambria Math"/>
                            </a:rPr>
                            <m:t>∙</m:t>
                          </m:r>
                          <m:r>
                            <m:rPr>
                              <m:nor/>
                              <m:brk/>
                            </m:rPr>
                            <a:rPr lang="en-GB">
                              <a:latin typeface="Cambria Math"/>
                              <a:ea typeface="Cambria Math"/>
                            </a:rPr>
                            <m:t>d</m:t>
                          </m:r>
                          <m:acc>
                            <m:accPr>
                              <m:chr m:val="⃗"/>
                              <m:ctrlPr>
                                <a:rPr lang="en-GB" i="1">
                                  <a:latin typeface="Cambria Math" panose="02040503050406030204" pitchFamily="18" charset="0"/>
                                  <a:ea typeface="Cambria Math"/>
                                </a:rPr>
                              </m:ctrlPr>
                            </m:accPr>
                            <m:e>
                              <m:r>
                                <a:rPr lang="en-GB" i="1">
                                  <a:latin typeface="Cambria Math"/>
                                  <a:ea typeface="Cambria Math"/>
                                </a:rPr>
                                <m:t>𝑠</m:t>
                              </m:r>
                            </m:e>
                          </m:acc>
                          <m:r>
                            <m:rPr>
                              <m:brk/>
                            </m:rPr>
                            <a:rPr lang="en-GB" i="1">
                              <a:latin typeface="Cambria Math"/>
                            </a:rPr>
                            <m:t>=</m:t>
                          </m:r>
                          <m:r>
                            <a:rPr lang="en-GB" i="1">
                              <a:latin typeface="Cambria Math"/>
                            </a:rPr>
                            <m:t>−</m:t>
                          </m:r>
                          <m:nary>
                            <m:naryPr>
                              <m:chr m:val="∬"/>
                              <m:limLoc m:val="undOvr"/>
                              <m:subHide m:val="on"/>
                              <m:supHide m:val="on"/>
                              <m:ctrlPr>
                                <a:rPr lang="en-GB" i="1">
                                  <a:latin typeface="Cambria Math" panose="02040503050406030204" pitchFamily="18" charset="0"/>
                                </a:rPr>
                              </m:ctrlPr>
                            </m:naryPr>
                            <m:sub/>
                            <m:sup/>
                            <m:e>
                              <m:f>
                                <m:fPr>
                                  <m:ctrlPr>
                                    <a:rPr lang="en-GB" i="1">
                                      <a:latin typeface="Cambria Math" panose="02040503050406030204" pitchFamily="18" charset="0"/>
                                    </a:rPr>
                                  </m:ctrlPr>
                                </m:fPr>
                                <m:num>
                                  <m:r>
                                    <a:rPr lang="en-GB" i="1">
                                      <a:latin typeface="Cambria Math"/>
                                      <a:ea typeface="Cambria Math"/>
                                    </a:rPr>
                                    <m:t>𝜕</m:t>
                                  </m:r>
                                  <m:acc>
                                    <m:accPr>
                                      <m:chr m:val="⃗"/>
                                      <m:ctrlPr>
                                        <a:rPr lang="en-GB" i="1">
                                          <a:latin typeface="Cambria Math" panose="02040503050406030204" pitchFamily="18" charset="0"/>
                                          <a:ea typeface="Cambria Math"/>
                                        </a:rPr>
                                      </m:ctrlPr>
                                    </m:accPr>
                                    <m:e>
                                      <m:r>
                                        <a:rPr lang="en-GB" i="1">
                                          <a:latin typeface="Cambria Math"/>
                                          <a:ea typeface="Cambria Math"/>
                                        </a:rPr>
                                        <m:t>𝐵</m:t>
                                      </m:r>
                                    </m:e>
                                  </m:acc>
                                </m:num>
                                <m:den>
                                  <m:r>
                                    <a:rPr lang="en-GB" i="1">
                                      <a:latin typeface="Cambria Math"/>
                                      <a:ea typeface="Cambria Math"/>
                                    </a:rPr>
                                    <m:t>𝜕</m:t>
                                  </m:r>
                                  <m:r>
                                    <a:rPr lang="en-GB" i="1">
                                      <a:latin typeface="Cambria Math"/>
                                      <a:ea typeface="Cambria Math"/>
                                    </a:rPr>
                                    <m:t>𝑡</m:t>
                                  </m:r>
                                </m:den>
                              </m:f>
                              <m:r>
                                <a:rPr lang="en-GB" i="1">
                                  <a:latin typeface="Cambria Math"/>
                                  <a:ea typeface="Cambria Math"/>
                                </a:rPr>
                                <m:t>∙</m:t>
                              </m:r>
                              <m:r>
                                <m:rPr>
                                  <m:nor/>
                                </m:rPr>
                                <a:rPr lang="en-GB">
                                  <a:latin typeface="Cambria Math"/>
                                  <a:ea typeface="Cambria Math"/>
                                </a:rPr>
                                <m:t>d</m:t>
                              </m:r>
                              <m:acc>
                                <m:accPr>
                                  <m:chr m:val="⃗"/>
                                  <m:ctrlPr>
                                    <a:rPr lang="en-GB" i="1">
                                      <a:latin typeface="Cambria Math" panose="02040503050406030204" pitchFamily="18" charset="0"/>
                                      <a:ea typeface="Cambria Math"/>
                                    </a:rPr>
                                  </m:ctrlPr>
                                </m:accPr>
                                <m:e>
                                  <m:r>
                                    <a:rPr lang="en-GB" i="1">
                                      <a:latin typeface="Cambria Math"/>
                                      <a:ea typeface="Cambria Math"/>
                                    </a:rPr>
                                    <m:t>𝐴</m:t>
                                  </m:r>
                                </m:e>
                              </m:acc>
                            </m:e>
                          </m:nary>
                        </m:e>
                      </m:nary>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5364088" y="5445224"/>
                <a:ext cx="3409587" cy="1100429"/>
              </a:xfrm>
              <a:prstGeom prst="rect">
                <a:avLst/>
              </a:prstGeom>
              <a:blipFill>
                <a:blip r:embed="rId4"/>
                <a:stretch>
                  <a:fillRect l="-33704" t="-132184" b="-187356"/>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5733F923-7BE4-C64A-A014-01C2A57AC648}"/>
              </a:ext>
            </a:extLst>
          </p:cNvPr>
          <p:cNvGrpSpPr/>
          <p:nvPr/>
        </p:nvGrpSpPr>
        <p:grpSpPr>
          <a:xfrm>
            <a:off x="467544" y="1865501"/>
            <a:ext cx="5275471" cy="2859643"/>
            <a:chOff x="609606" y="1375569"/>
            <a:chExt cx="6965955" cy="3749754"/>
          </a:xfrm>
        </p:grpSpPr>
        <p:cxnSp>
          <p:nvCxnSpPr>
            <p:cNvPr id="40" name="Straight Connector 39">
              <a:extLst>
                <a:ext uri="{FF2B5EF4-FFF2-40B4-BE49-F238E27FC236}">
                  <a16:creationId xmlns:a16="http://schemas.microsoft.com/office/drawing/2014/main" id="{3BA57973-28AC-1D47-B87F-FD6DA31428B9}"/>
                </a:ext>
              </a:extLst>
            </p:cNvPr>
            <p:cNvCxnSpPr>
              <a:endCxn id="59" idx="2"/>
            </p:cNvCxnSpPr>
            <p:nvPr/>
          </p:nvCxnSpPr>
          <p:spPr>
            <a:xfrm flipV="1">
              <a:off x="4640503" y="1841995"/>
              <a:ext cx="1133550" cy="179018"/>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41" name="Oval 40">
              <a:extLst>
                <a:ext uri="{FF2B5EF4-FFF2-40B4-BE49-F238E27FC236}">
                  <a16:creationId xmlns:a16="http://schemas.microsoft.com/office/drawing/2014/main" id="{3B8D362F-8D98-D343-BFC7-77391CA68EED}"/>
                </a:ext>
              </a:extLst>
            </p:cNvPr>
            <p:cNvSpPr/>
            <p:nvPr/>
          </p:nvSpPr>
          <p:spPr>
            <a:xfrm rot="20776206">
              <a:off x="1075002" y="2344944"/>
              <a:ext cx="664694" cy="1554995"/>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sp>
          <p:nvSpPr>
            <p:cNvPr id="42" name="Oval 41">
              <a:extLst>
                <a:ext uri="{FF2B5EF4-FFF2-40B4-BE49-F238E27FC236}">
                  <a16:creationId xmlns:a16="http://schemas.microsoft.com/office/drawing/2014/main" id="{D3FEDB2D-5BA9-F84E-9B15-99AA1053E84D}"/>
                </a:ext>
              </a:extLst>
            </p:cNvPr>
            <p:cNvSpPr/>
            <p:nvPr/>
          </p:nvSpPr>
          <p:spPr>
            <a:xfrm rot="20776206">
              <a:off x="2608341" y="2176848"/>
              <a:ext cx="664694" cy="1554995"/>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cxnSp>
          <p:nvCxnSpPr>
            <p:cNvPr id="43" name="Straight Connector 42">
              <a:extLst>
                <a:ext uri="{FF2B5EF4-FFF2-40B4-BE49-F238E27FC236}">
                  <a16:creationId xmlns:a16="http://schemas.microsoft.com/office/drawing/2014/main" id="{1BE21293-00D9-294E-8E4E-7A38F5E84D66}"/>
                </a:ext>
              </a:extLst>
            </p:cNvPr>
            <p:cNvCxnSpPr>
              <a:stCxn id="41" idx="0"/>
              <a:endCxn id="42" idx="0"/>
            </p:cNvCxnSpPr>
            <p:nvPr/>
          </p:nvCxnSpPr>
          <p:spPr>
            <a:xfrm flipV="1">
              <a:off x="1222814" y="2199065"/>
              <a:ext cx="1533339" cy="168096"/>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44" name="Straight Connector 43">
              <a:extLst>
                <a:ext uri="{FF2B5EF4-FFF2-40B4-BE49-F238E27FC236}">
                  <a16:creationId xmlns:a16="http://schemas.microsoft.com/office/drawing/2014/main" id="{EDAA1875-01B2-914A-83C7-414306AF292A}"/>
                </a:ext>
              </a:extLst>
            </p:cNvPr>
            <p:cNvCxnSpPr>
              <a:stCxn id="41" idx="4"/>
              <a:endCxn id="42" idx="4"/>
            </p:cNvCxnSpPr>
            <p:nvPr/>
          </p:nvCxnSpPr>
          <p:spPr>
            <a:xfrm flipV="1">
              <a:off x="1591884" y="3709626"/>
              <a:ext cx="1533339" cy="168096"/>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45" name="Oval 44">
              <a:extLst>
                <a:ext uri="{FF2B5EF4-FFF2-40B4-BE49-F238E27FC236}">
                  <a16:creationId xmlns:a16="http://schemas.microsoft.com/office/drawing/2014/main" id="{57326C9A-B5C7-FA41-81CC-6AFFBA293B0F}"/>
                </a:ext>
              </a:extLst>
            </p:cNvPr>
            <p:cNvSpPr/>
            <p:nvPr/>
          </p:nvSpPr>
          <p:spPr>
            <a:xfrm rot="20975475">
              <a:off x="4030883" y="1998796"/>
              <a:ext cx="664694" cy="1554995"/>
            </a:xfrm>
            <a:prstGeom prst="ellipse">
              <a:avLst/>
            </a:prstGeom>
            <a:noFill/>
            <a:ln w="9525" cap="flat" cmpd="sng" algn="ctr">
              <a:solidFill>
                <a:srgbClr val="4F81BD">
                  <a:shade val="95000"/>
                  <a:satMod val="105000"/>
                </a:srgbClr>
              </a:solidFill>
              <a:prstDash val="dash"/>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cxnSp>
          <p:nvCxnSpPr>
            <p:cNvPr id="46" name="Straight Connector 45">
              <a:extLst>
                <a:ext uri="{FF2B5EF4-FFF2-40B4-BE49-F238E27FC236}">
                  <a16:creationId xmlns:a16="http://schemas.microsoft.com/office/drawing/2014/main" id="{CD74106F-CEED-5F4D-A937-9BB2643D1D7C}"/>
                </a:ext>
              </a:extLst>
            </p:cNvPr>
            <p:cNvCxnSpPr/>
            <p:nvPr/>
          </p:nvCxnSpPr>
          <p:spPr>
            <a:xfrm flipV="1">
              <a:off x="4851374" y="3363478"/>
              <a:ext cx="1210488" cy="168096"/>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47" name="Oval 46">
              <a:extLst>
                <a:ext uri="{FF2B5EF4-FFF2-40B4-BE49-F238E27FC236}">
                  <a16:creationId xmlns:a16="http://schemas.microsoft.com/office/drawing/2014/main" id="{76B8A2DF-B27E-2241-87EE-58FB5942889E}"/>
                </a:ext>
              </a:extLst>
            </p:cNvPr>
            <p:cNvSpPr/>
            <p:nvPr/>
          </p:nvSpPr>
          <p:spPr>
            <a:xfrm rot="20776206">
              <a:off x="2372181" y="1936951"/>
              <a:ext cx="1081452" cy="2041502"/>
            </a:xfrm>
            <a:prstGeom prst="ellipse">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a:ea typeface="+mn-ea"/>
                <a:cs typeface="+mn-cs"/>
              </a:endParaRPr>
            </a:p>
          </p:txBody>
        </p:sp>
        <p:cxnSp>
          <p:nvCxnSpPr>
            <p:cNvPr id="48" name="Straight Connector 47">
              <a:extLst>
                <a:ext uri="{FF2B5EF4-FFF2-40B4-BE49-F238E27FC236}">
                  <a16:creationId xmlns:a16="http://schemas.microsoft.com/office/drawing/2014/main" id="{6541DC5A-EA21-3143-B5AD-DA6980A3A64A}"/>
                </a:ext>
              </a:extLst>
            </p:cNvPr>
            <p:cNvCxnSpPr>
              <a:stCxn id="47" idx="0"/>
              <a:endCxn id="60" idx="0"/>
            </p:cNvCxnSpPr>
            <p:nvPr/>
          </p:nvCxnSpPr>
          <p:spPr>
            <a:xfrm flipV="1">
              <a:off x="2670637" y="1764835"/>
              <a:ext cx="1592522" cy="201284"/>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49" name="Straight Connector 48">
              <a:extLst>
                <a:ext uri="{FF2B5EF4-FFF2-40B4-BE49-F238E27FC236}">
                  <a16:creationId xmlns:a16="http://schemas.microsoft.com/office/drawing/2014/main" id="{80ED1448-6D93-C342-9052-0D552F91C558}"/>
                </a:ext>
              </a:extLst>
            </p:cNvPr>
            <p:cNvCxnSpPr>
              <a:stCxn id="47" idx="4"/>
              <a:endCxn id="60" idx="2"/>
            </p:cNvCxnSpPr>
            <p:nvPr/>
          </p:nvCxnSpPr>
          <p:spPr>
            <a:xfrm flipV="1">
              <a:off x="3155177" y="3769196"/>
              <a:ext cx="1431879" cy="180089"/>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50" name="Oval 49">
              <a:extLst>
                <a:ext uri="{FF2B5EF4-FFF2-40B4-BE49-F238E27FC236}">
                  <a16:creationId xmlns:a16="http://schemas.microsoft.com/office/drawing/2014/main" id="{8B94AD6F-6F3B-A041-953E-A20DC8271E38}"/>
                </a:ext>
              </a:extLst>
            </p:cNvPr>
            <p:cNvSpPr/>
            <p:nvPr/>
          </p:nvSpPr>
          <p:spPr>
            <a:xfrm>
              <a:off x="2347541" y="3127606"/>
              <a:ext cx="367956" cy="314754"/>
            </a:xfrm>
            <a:prstGeom prst="ellipse">
              <a:avLst/>
            </a:prstGeom>
            <a:solidFill>
              <a:srgbClr val="FF0000"/>
            </a:solid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white"/>
                  </a:solidFill>
                  <a:effectLst/>
                  <a:uLnTx/>
                  <a:uFillTx/>
                  <a:latin typeface="Calibri"/>
                  <a:ea typeface="+mn-ea"/>
                  <a:cs typeface="+mn-cs"/>
                </a:rPr>
                <a:t>+</a:t>
              </a:r>
            </a:p>
          </p:txBody>
        </p:sp>
        <p:sp>
          <p:nvSpPr>
            <p:cNvPr id="51" name="Oval 50">
              <a:extLst>
                <a:ext uri="{FF2B5EF4-FFF2-40B4-BE49-F238E27FC236}">
                  <a16:creationId xmlns:a16="http://schemas.microsoft.com/office/drawing/2014/main" id="{D0D154E3-57C6-1248-9EE5-035DC93D39BE}"/>
                </a:ext>
              </a:extLst>
            </p:cNvPr>
            <p:cNvSpPr/>
            <p:nvPr/>
          </p:nvSpPr>
          <p:spPr>
            <a:xfrm>
              <a:off x="2027308" y="2902066"/>
              <a:ext cx="367956" cy="314754"/>
            </a:xfrm>
            <a:prstGeom prst="ellipse">
              <a:avLst/>
            </a:prstGeom>
            <a:solidFill>
              <a:srgbClr val="FF0000"/>
            </a:solid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white"/>
                  </a:solidFill>
                  <a:effectLst/>
                  <a:uLnTx/>
                  <a:uFillTx/>
                  <a:latin typeface="Calibri"/>
                  <a:ea typeface="+mn-ea"/>
                  <a:cs typeface="+mn-cs"/>
                </a:rPr>
                <a:t>+</a:t>
              </a:r>
            </a:p>
          </p:txBody>
        </p:sp>
        <p:sp>
          <p:nvSpPr>
            <p:cNvPr id="52" name="Oval 51">
              <a:extLst>
                <a:ext uri="{FF2B5EF4-FFF2-40B4-BE49-F238E27FC236}">
                  <a16:creationId xmlns:a16="http://schemas.microsoft.com/office/drawing/2014/main" id="{2F9F31BC-CF94-3D42-BD00-BC7889DDE9E3}"/>
                </a:ext>
              </a:extLst>
            </p:cNvPr>
            <p:cNvSpPr/>
            <p:nvPr/>
          </p:nvSpPr>
          <p:spPr>
            <a:xfrm>
              <a:off x="2433302" y="2611052"/>
              <a:ext cx="367956" cy="314754"/>
            </a:xfrm>
            <a:prstGeom prst="ellipse">
              <a:avLst/>
            </a:prstGeom>
            <a:solidFill>
              <a:srgbClr val="FF0000"/>
            </a:solidFill>
            <a:ln w="9525" cap="flat" cmpd="sng" algn="ctr">
              <a:solidFill>
                <a:srgbClr val="FF0000"/>
              </a:solidFill>
              <a:prstDash val="solid"/>
            </a:ln>
            <a:effectLst>
              <a:outerShdw blurRad="40000" dist="23000" dir="5400000" rotWithShape="0">
                <a:srgbClr val="000000">
                  <a:alpha val="35000"/>
                </a:srgb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white"/>
                  </a:solidFill>
                  <a:effectLst/>
                  <a:uLnTx/>
                  <a:uFillTx/>
                  <a:latin typeface="Calibri"/>
                  <a:ea typeface="+mn-ea"/>
                  <a:cs typeface="+mn-cs"/>
                </a:rPr>
                <a:t>+</a:t>
              </a:r>
            </a:p>
          </p:txBody>
        </p:sp>
        <p:sp>
          <p:nvSpPr>
            <p:cNvPr id="53" name="AutoShape 27">
              <a:extLst>
                <a:ext uri="{FF2B5EF4-FFF2-40B4-BE49-F238E27FC236}">
                  <a16:creationId xmlns:a16="http://schemas.microsoft.com/office/drawing/2014/main" id="{5111F50D-0F1F-5745-814E-E92B3056D43B}"/>
                </a:ext>
              </a:extLst>
            </p:cNvPr>
            <p:cNvSpPr>
              <a:spLocks/>
            </p:cNvSpPr>
            <p:nvPr/>
          </p:nvSpPr>
          <p:spPr bwMode="auto">
            <a:xfrm>
              <a:off x="6423036" y="1375569"/>
              <a:ext cx="1152525" cy="590550"/>
            </a:xfrm>
            <a:prstGeom prst="borderCallout2">
              <a:avLst>
                <a:gd name="adj1" fmla="val 19356"/>
                <a:gd name="adj2" fmla="val -6611"/>
                <a:gd name="adj3" fmla="val 19356"/>
                <a:gd name="adj4" fmla="val -59917"/>
                <a:gd name="adj5" fmla="val 75000"/>
                <a:gd name="adj6" fmla="val -115426"/>
              </a:avLst>
            </a:prstGeom>
            <a:solidFill>
              <a:srgbClr val="C6D9F1">
                <a:alpha val="50195"/>
              </a:srgbClr>
            </a:solidFill>
            <a:ln w="9525">
              <a:solidFill>
                <a:srgbClr val="1F497D"/>
              </a:solidFill>
              <a:miter lim="800000"/>
              <a:headEnd/>
              <a:tailEnd/>
            </a:ln>
          </p:spPr>
          <p: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1F497D"/>
                  </a:solidFill>
                  <a:effectLst/>
                  <a:uLnTx/>
                  <a:uFillTx/>
                  <a:latin typeface="Calibri"/>
                </a:rPr>
                <a:t>Vacuum chamber</a:t>
              </a:r>
            </a:p>
          </p:txBody>
        </p:sp>
        <p:sp>
          <p:nvSpPr>
            <p:cNvPr id="54" name="AutoShape 28">
              <a:extLst>
                <a:ext uri="{FF2B5EF4-FFF2-40B4-BE49-F238E27FC236}">
                  <a16:creationId xmlns:a16="http://schemas.microsoft.com/office/drawing/2014/main" id="{176299C8-5B5C-BC41-A1FD-884A2A6B16FD}"/>
                </a:ext>
              </a:extLst>
            </p:cNvPr>
            <p:cNvSpPr>
              <a:spLocks/>
            </p:cNvSpPr>
            <p:nvPr/>
          </p:nvSpPr>
          <p:spPr bwMode="auto">
            <a:xfrm>
              <a:off x="609606" y="1415741"/>
              <a:ext cx="1341438" cy="704442"/>
            </a:xfrm>
            <a:prstGeom prst="borderCallout2">
              <a:avLst>
                <a:gd name="adj1" fmla="val 19356"/>
                <a:gd name="adj2" fmla="val 105681"/>
                <a:gd name="adj3" fmla="val 19356"/>
                <a:gd name="adj4" fmla="val 135324"/>
                <a:gd name="adj5" fmla="val 68310"/>
                <a:gd name="adj6" fmla="val 194415"/>
              </a:avLst>
            </a:prstGeom>
            <a:solidFill>
              <a:srgbClr val="C6D9F1">
                <a:alpha val="50195"/>
              </a:srgbClr>
            </a:solidFill>
            <a:ln w="9525">
              <a:solidFill>
                <a:srgbClr val="1F497D"/>
              </a:solidFill>
              <a:miter lim="800000"/>
              <a:headEnd/>
              <a:tailEnd/>
            </a:ln>
          </p:spPr>
          <p:txBody>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1F497D"/>
                  </a:solidFill>
                  <a:effectLst/>
                  <a:uLnTx/>
                  <a:uFillTx/>
                  <a:latin typeface="Calibri"/>
                </a:rPr>
                <a:t>Insulator</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1F497D"/>
                  </a:solidFill>
                  <a:effectLst/>
                  <a:uLnTx/>
                  <a:uFillTx/>
                  <a:latin typeface="Calibri"/>
                </a:rPr>
                <a:t>(ceramic)</a:t>
              </a:r>
            </a:p>
          </p:txBody>
        </p:sp>
        <p:grpSp>
          <p:nvGrpSpPr>
            <p:cNvPr id="55" name="Group 54">
              <a:extLst>
                <a:ext uri="{FF2B5EF4-FFF2-40B4-BE49-F238E27FC236}">
                  <a16:creationId xmlns:a16="http://schemas.microsoft.com/office/drawing/2014/main" id="{41764BF7-2253-0D4D-8B0F-923501897229}"/>
                </a:ext>
              </a:extLst>
            </p:cNvPr>
            <p:cNvGrpSpPr/>
            <p:nvPr/>
          </p:nvGrpSpPr>
          <p:grpSpPr>
            <a:xfrm>
              <a:off x="2361195" y="3442361"/>
              <a:ext cx="2765487" cy="1682962"/>
              <a:chOff x="2361195" y="3442361"/>
              <a:chExt cx="2765487" cy="1682962"/>
            </a:xfrm>
          </p:grpSpPr>
          <p:sp>
            <p:nvSpPr>
              <p:cNvPr id="64" name="Oval 63">
                <a:extLst>
                  <a:ext uri="{FF2B5EF4-FFF2-40B4-BE49-F238E27FC236}">
                    <a16:creationId xmlns:a16="http://schemas.microsoft.com/office/drawing/2014/main" id="{8F6A87DA-8450-AE43-8A30-230E20E63EA1}"/>
                  </a:ext>
                </a:extLst>
              </p:cNvPr>
              <p:cNvSpPr/>
              <p:nvPr/>
            </p:nvSpPr>
            <p:spPr>
              <a:xfrm rot="21109317">
                <a:off x="3239044" y="4051287"/>
                <a:ext cx="1310192" cy="107403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prstClr val="white"/>
                    </a:solidFill>
                    <a:effectLst/>
                    <a:uLnTx/>
                    <a:uFillTx/>
                    <a:latin typeface="Calibri"/>
                    <a:ea typeface="+mn-ea"/>
                    <a:cs typeface="+mn-cs"/>
                  </a:rPr>
                  <a:t>Voltage</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prstClr val="white"/>
                    </a:solidFill>
                    <a:effectLst/>
                    <a:uLnTx/>
                    <a:uFillTx/>
                    <a:latin typeface="Calibri"/>
                    <a:ea typeface="+mn-ea"/>
                    <a:cs typeface="+mn-cs"/>
                  </a:rPr>
                  <a:t>source</a:t>
                </a:r>
              </a:p>
            </p:txBody>
          </p:sp>
          <p:cxnSp>
            <p:nvCxnSpPr>
              <p:cNvPr id="65" name="Straight Connector 64">
                <a:extLst>
                  <a:ext uri="{FF2B5EF4-FFF2-40B4-BE49-F238E27FC236}">
                    <a16:creationId xmlns:a16="http://schemas.microsoft.com/office/drawing/2014/main" id="{C3F1C2FC-359C-D64E-9052-443D0C918D2C}"/>
                  </a:ext>
                </a:extLst>
              </p:cNvPr>
              <p:cNvCxnSpPr>
                <a:stCxn id="64" idx="2"/>
              </p:cNvCxnSpPr>
              <p:nvPr/>
            </p:nvCxnSpPr>
            <p:spPr>
              <a:xfrm flipH="1">
                <a:off x="2361195" y="4681492"/>
                <a:ext cx="884511" cy="122997"/>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66" name="Straight Connector 65">
                <a:extLst>
                  <a:ext uri="{FF2B5EF4-FFF2-40B4-BE49-F238E27FC236}">
                    <a16:creationId xmlns:a16="http://schemas.microsoft.com/office/drawing/2014/main" id="{0FAA2591-2945-014A-A984-7FF870E2394B}"/>
                  </a:ext>
                </a:extLst>
              </p:cNvPr>
              <p:cNvCxnSpPr/>
              <p:nvPr/>
            </p:nvCxnSpPr>
            <p:spPr>
              <a:xfrm flipV="1">
                <a:off x="2361195" y="3786478"/>
                <a:ext cx="0" cy="1018011"/>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67" name="Straight Connector 66">
                <a:extLst>
                  <a:ext uri="{FF2B5EF4-FFF2-40B4-BE49-F238E27FC236}">
                    <a16:creationId xmlns:a16="http://schemas.microsoft.com/office/drawing/2014/main" id="{52FECEC0-E4ED-2C47-BF0A-3CCD7B78F1BB}"/>
                  </a:ext>
                </a:extLst>
              </p:cNvPr>
              <p:cNvCxnSpPr>
                <a:endCxn id="64" idx="6"/>
              </p:cNvCxnSpPr>
              <p:nvPr/>
            </p:nvCxnSpPr>
            <p:spPr>
              <a:xfrm flipH="1">
                <a:off x="4542574" y="4391969"/>
                <a:ext cx="584108" cy="103149"/>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cxnSp>
            <p:nvCxnSpPr>
              <p:cNvPr id="68" name="Straight Connector 67">
                <a:extLst>
                  <a:ext uri="{FF2B5EF4-FFF2-40B4-BE49-F238E27FC236}">
                    <a16:creationId xmlns:a16="http://schemas.microsoft.com/office/drawing/2014/main" id="{5C623326-53A2-FF47-B598-B8A5AAEB0E6A}"/>
                  </a:ext>
                </a:extLst>
              </p:cNvPr>
              <p:cNvCxnSpPr/>
              <p:nvPr/>
            </p:nvCxnSpPr>
            <p:spPr>
              <a:xfrm flipH="1" flipV="1">
                <a:off x="5126681" y="3442361"/>
                <a:ext cx="1" cy="949608"/>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grpSp>
        <p:grpSp>
          <p:nvGrpSpPr>
            <p:cNvPr id="56" name="Group 55">
              <a:extLst>
                <a:ext uri="{FF2B5EF4-FFF2-40B4-BE49-F238E27FC236}">
                  <a16:creationId xmlns:a16="http://schemas.microsoft.com/office/drawing/2014/main" id="{B27C2EB5-2DB6-1049-836A-1C5195A6E617}"/>
                </a:ext>
              </a:extLst>
            </p:cNvPr>
            <p:cNvGrpSpPr/>
            <p:nvPr/>
          </p:nvGrpSpPr>
          <p:grpSpPr>
            <a:xfrm>
              <a:off x="2733747" y="4127871"/>
              <a:ext cx="2604050" cy="995985"/>
              <a:chOff x="2733747" y="4127871"/>
              <a:chExt cx="2604050" cy="995985"/>
            </a:xfrm>
          </p:grpSpPr>
          <p:sp>
            <p:nvSpPr>
              <p:cNvPr id="62" name="TextBox 61">
                <a:extLst>
                  <a:ext uri="{FF2B5EF4-FFF2-40B4-BE49-F238E27FC236}">
                    <a16:creationId xmlns:a16="http://schemas.microsoft.com/office/drawing/2014/main" id="{0BBD0335-F1A6-4547-8292-5217E93F798E}"/>
                  </a:ext>
                </a:extLst>
              </p:cNvPr>
              <p:cNvSpPr txBox="1"/>
              <p:nvPr/>
            </p:nvSpPr>
            <p:spPr>
              <a:xfrm rot="21009367">
                <a:off x="4582295" y="4127871"/>
                <a:ext cx="755502" cy="829454"/>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a:ln>
                      <a:noFill/>
                    </a:ln>
                    <a:solidFill>
                      <a:prstClr val="black"/>
                    </a:solidFill>
                    <a:effectLst/>
                    <a:uLnTx/>
                    <a:uFillTx/>
                    <a:latin typeface="Calibri"/>
                  </a:rPr>
                  <a:t>-</a:t>
                </a:r>
              </a:p>
            </p:txBody>
          </p:sp>
          <p:sp>
            <p:nvSpPr>
              <p:cNvPr id="63" name="TextBox 62">
                <a:extLst>
                  <a:ext uri="{FF2B5EF4-FFF2-40B4-BE49-F238E27FC236}">
                    <a16:creationId xmlns:a16="http://schemas.microsoft.com/office/drawing/2014/main" id="{5A485FAC-BBF7-7A42-B7C2-F7214AE89BC1}"/>
                  </a:ext>
                </a:extLst>
              </p:cNvPr>
              <p:cNvSpPr txBox="1"/>
              <p:nvPr/>
            </p:nvSpPr>
            <p:spPr>
              <a:xfrm rot="21009367">
                <a:off x="2733747" y="4556333"/>
                <a:ext cx="755502" cy="567523"/>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prstClr val="black"/>
                    </a:solidFill>
                    <a:effectLst/>
                    <a:uLnTx/>
                    <a:uFillTx/>
                    <a:latin typeface="Calibri"/>
                  </a:rPr>
                  <a:t>+</a:t>
                </a:r>
              </a:p>
            </p:txBody>
          </p:sp>
        </p:grpSp>
        <p:cxnSp>
          <p:nvCxnSpPr>
            <p:cNvPr id="57" name="Straight Connector 56">
              <a:extLst>
                <a:ext uri="{FF2B5EF4-FFF2-40B4-BE49-F238E27FC236}">
                  <a16:creationId xmlns:a16="http://schemas.microsoft.com/office/drawing/2014/main" id="{4291ABE7-5F09-B243-870B-29D93AB2F7B9}"/>
                </a:ext>
              </a:extLst>
            </p:cNvPr>
            <p:cNvCxnSpPr/>
            <p:nvPr/>
          </p:nvCxnSpPr>
          <p:spPr>
            <a:xfrm flipV="1">
              <a:off x="609606" y="2475518"/>
              <a:ext cx="6116187" cy="887960"/>
            </a:xfrm>
            <a:prstGeom prst="line">
              <a:avLst/>
            </a:prstGeom>
            <a:noFill/>
            <a:ln w="38100" cap="flat" cmpd="sng" algn="ctr">
              <a:solidFill>
                <a:srgbClr val="FF0000"/>
              </a:solidFill>
              <a:prstDash val="dash"/>
              <a:tailEnd type="stealth" w="lg" len="lg"/>
            </a:ln>
            <a:effectLst>
              <a:outerShdw blurRad="40000" dist="20000" dir="5400000" rotWithShape="0">
                <a:srgbClr val="000000">
                  <a:alpha val="38000"/>
                </a:srgbClr>
              </a:outerShdw>
            </a:effectLst>
          </p:spPr>
        </p:cxnSp>
        <p:sp>
          <p:nvSpPr>
            <p:cNvPr id="58" name="Arc 57">
              <a:extLst>
                <a:ext uri="{FF2B5EF4-FFF2-40B4-BE49-F238E27FC236}">
                  <a16:creationId xmlns:a16="http://schemas.microsoft.com/office/drawing/2014/main" id="{A35F52B3-B726-7A4E-9E8E-FB9941EB0CFE}"/>
                </a:ext>
              </a:extLst>
            </p:cNvPr>
            <p:cNvSpPr/>
            <p:nvPr/>
          </p:nvSpPr>
          <p:spPr>
            <a:xfrm rot="21088302">
              <a:off x="5404132" y="1857051"/>
              <a:ext cx="918032" cy="1516608"/>
            </a:xfrm>
            <a:prstGeom prst="arc">
              <a:avLst>
                <a:gd name="adj1" fmla="val 16200000"/>
                <a:gd name="adj2" fmla="val 4994381"/>
              </a:avLst>
            </a:prstGeom>
            <a:noFill/>
            <a:ln w="25400" cap="flat" cmpd="sng" algn="ctr">
              <a:solidFill>
                <a:srgbClr val="4F81BD"/>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sp>
          <p:nvSpPr>
            <p:cNvPr id="59" name="Arc 58">
              <a:extLst>
                <a:ext uri="{FF2B5EF4-FFF2-40B4-BE49-F238E27FC236}">
                  <a16:creationId xmlns:a16="http://schemas.microsoft.com/office/drawing/2014/main" id="{6E8E9C67-6559-714D-80B6-F9B9EC468992}"/>
                </a:ext>
              </a:extLst>
            </p:cNvPr>
            <p:cNvSpPr/>
            <p:nvPr/>
          </p:nvSpPr>
          <p:spPr>
            <a:xfrm rot="10533416">
              <a:off x="5460636" y="1818790"/>
              <a:ext cx="918032" cy="1516608"/>
            </a:xfrm>
            <a:prstGeom prst="arc">
              <a:avLst>
                <a:gd name="adj1" fmla="val 16200000"/>
                <a:gd name="adj2" fmla="val 4994381"/>
              </a:avLst>
            </a:prstGeom>
            <a:noFill/>
            <a:ln w="9525" cap="flat" cmpd="sng" algn="ctr">
              <a:solidFill>
                <a:srgbClr val="4F81BD"/>
              </a:solidFill>
              <a:prstDash val="dash"/>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sp>
          <p:nvSpPr>
            <p:cNvPr id="60" name="Arc 59">
              <a:extLst>
                <a:ext uri="{FF2B5EF4-FFF2-40B4-BE49-F238E27FC236}">
                  <a16:creationId xmlns:a16="http://schemas.microsoft.com/office/drawing/2014/main" id="{7506F8FA-F7CA-CC45-B813-B5ED41D5B243}"/>
                </a:ext>
              </a:extLst>
            </p:cNvPr>
            <p:cNvSpPr/>
            <p:nvPr/>
          </p:nvSpPr>
          <p:spPr>
            <a:xfrm rot="21088302">
              <a:off x="3982254" y="1750631"/>
              <a:ext cx="894114" cy="2031000"/>
            </a:xfrm>
            <a:prstGeom prst="arc">
              <a:avLst>
                <a:gd name="adj1" fmla="val 16146399"/>
                <a:gd name="adj2" fmla="val 5375462"/>
              </a:avLst>
            </a:prstGeom>
            <a:noFill/>
            <a:ln w="25400" cap="flat" cmpd="sng" algn="ctr">
              <a:solidFill>
                <a:srgbClr val="4F81BD"/>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sp>
          <p:nvSpPr>
            <p:cNvPr id="61" name="Arc 60">
              <a:extLst>
                <a:ext uri="{FF2B5EF4-FFF2-40B4-BE49-F238E27FC236}">
                  <a16:creationId xmlns:a16="http://schemas.microsoft.com/office/drawing/2014/main" id="{88D23420-0353-3441-89C9-7C3E6E5E41AC}"/>
                </a:ext>
              </a:extLst>
            </p:cNvPr>
            <p:cNvSpPr/>
            <p:nvPr/>
          </p:nvSpPr>
          <p:spPr>
            <a:xfrm rot="10168243">
              <a:off x="3842344" y="1780145"/>
              <a:ext cx="870670" cy="2031000"/>
            </a:xfrm>
            <a:prstGeom prst="arc">
              <a:avLst>
                <a:gd name="adj1" fmla="val 16169821"/>
                <a:gd name="adj2" fmla="val 5375462"/>
              </a:avLst>
            </a:prstGeom>
            <a:noFill/>
            <a:ln w="9525" cap="flat" cmpd="sng" algn="ctr">
              <a:solidFill>
                <a:srgbClr val="4F81BD"/>
              </a:solidFill>
              <a:prstDash val="dash"/>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black"/>
                </a:solidFill>
                <a:effectLst/>
                <a:uLnTx/>
                <a:uFillTx/>
                <a:latin typeface="Calibri"/>
                <a:ea typeface="+mn-ea"/>
                <a:cs typeface="+mn-cs"/>
              </a:endParaRPr>
            </a:p>
          </p:txBody>
        </p:sp>
      </p:grpSp>
      <p:sp>
        <p:nvSpPr>
          <p:cNvPr id="69" name="TextBox 68">
            <a:extLst>
              <a:ext uri="{FF2B5EF4-FFF2-40B4-BE49-F238E27FC236}">
                <a16:creationId xmlns:a16="http://schemas.microsoft.com/office/drawing/2014/main" id="{D639EBD8-AE4F-8D47-A397-18071FDD5525}"/>
              </a:ext>
            </a:extLst>
          </p:cNvPr>
          <p:cNvSpPr txBox="1"/>
          <p:nvPr/>
        </p:nvSpPr>
        <p:spPr>
          <a:xfrm>
            <a:off x="5887894" y="2353889"/>
            <a:ext cx="2777955" cy="1908215"/>
          </a:xfrm>
          <a:prstGeom prst="rect">
            <a:avLst/>
          </a:prstGeom>
          <a:solidFill>
            <a:srgbClr val="C6D9F1"/>
          </a:solidFill>
          <a:ln>
            <a:solidFill>
              <a:srgbClr val="1F497D"/>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F497D"/>
                </a:solidFill>
                <a:effectLst/>
                <a:uLnTx/>
                <a:uFillTx/>
                <a:latin typeface="+mn-lt"/>
                <a:ea typeface="+mn-ea"/>
                <a:cs typeface="+mn-cs"/>
              </a:rPr>
              <a:t>First attracted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F497D"/>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F497D"/>
                </a:solidFill>
                <a:effectLst/>
                <a:uLnTx/>
                <a:uFillTx/>
                <a:latin typeface="+mn-lt"/>
                <a:ea typeface="+mn-ea"/>
                <a:cs typeface="+mn-cs"/>
              </a:rPr>
              <a:t>Acceleration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F497D"/>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F497D"/>
                </a:solidFill>
                <a:effectLst/>
                <a:uLnTx/>
                <a:uFillTx/>
                <a:latin typeface="+mn-lt"/>
                <a:ea typeface="+mn-ea"/>
                <a:cs typeface="+mn-cs"/>
              </a:rPr>
              <a:t>Then again attracted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F497D"/>
              </a:solidFill>
              <a:effectLst/>
              <a:uLnTx/>
              <a:uFillTx/>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1F497D"/>
                </a:solidFill>
                <a:effectLst/>
                <a:uLnTx/>
                <a:uFillTx/>
                <a:latin typeface="+mn-lt"/>
                <a:ea typeface="+mn-ea"/>
                <a:cs typeface="+mn-cs"/>
              </a:rPr>
              <a:t>Deceleration</a:t>
            </a:r>
            <a:endParaRPr kumimoji="0" lang="en-GB" sz="1800" b="1" i="0" u="none" strike="noStrike" kern="1200" cap="none" spc="0" normalizeH="0" baseline="0" noProof="0" dirty="0">
              <a:ln>
                <a:noFill/>
              </a:ln>
              <a:solidFill>
                <a:srgbClr val="1F497D"/>
              </a:solidFill>
              <a:effectLst/>
              <a:uLnTx/>
              <a:uFillTx/>
              <a:latin typeface="+mn-lt"/>
              <a:ea typeface="+mn-ea"/>
              <a:cs typeface="+mn-cs"/>
            </a:endParaRPr>
          </a:p>
        </p:txBody>
      </p:sp>
      <p:grpSp>
        <p:nvGrpSpPr>
          <p:cNvPr id="70" name="Group 69">
            <a:extLst>
              <a:ext uri="{FF2B5EF4-FFF2-40B4-BE49-F238E27FC236}">
                <a16:creationId xmlns:a16="http://schemas.microsoft.com/office/drawing/2014/main" id="{FD9EEF39-EA2F-8842-AA2D-77D3F2B2A127}"/>
              </a:ext>
            </a:extLst>
          </p:cNvPr>
          <p:cNvGrpSpPr/>
          <p:nvPr/>
        </p:nvGrpSpPr>
        <p:grpSpPr>
          <a:xfrm>
            <a:off x="5883263" y="2201484"/>
            <a:ext cx="2782586" cy="2130689"/>
            <a:chOff x="6202659" y="3216820"/>
            <a:chExt cx="2782586" cy="2130689"/>
          </a:xfrm>
        </p:grpSpPr>
        <p:cxnSp>
          <p:nvCxnSpPr>
            <p:cNvPr id="71" name="Straight Connector 70">
              <a:extLst>
                <a:ext uri="{FF2B5EF4-FFF2-40B4-BE49-F238E27FC236}">
                  <a16:creationId xmlns:a16="http://schemas.microsoft.com/office/drawing/2014/main" id="{EB6AABEB-DE90-2145-86B7-1F720F2B0179}"/>
                </a:ext>
              </a:extLst>
            </p:cNvPr>
            <p:cNvCxnSpPr/>
            <p:nvPr/>
          </p:nvCxnSpPr>
          <p:spPr>
            <a:xfrm flipH="1">
              <a:off x="6202659" y="3216820"/>
              <a:ext cx="2782586" cy="2130689"/>
            </a:xfrm>
            <a:prstGeom prst="line">
              <a:avLst/>
            </a:prstGeom>
            <a:ln w="1270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B1422F4E-4F9D-8348-9C71-004BB5379B79}"/>
                </a:ext>
              </a:extLst>
            </p:cNvPr>
            <p:cNvCxnSpPr/>
            <p:nvPr/>
          </p:nvCxnSpPr>
          <p:spPr>
            <a:xfrm>
              <a:off x="6202659" y="3216820"/>
              <a:ext cx="2782586" cy="2130689"/>
            </a:xfrm>
            <a:prstGeom prst="line">
              <a:avLst/>
            </a:prstGeom>
            <a:ln w="127000">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8" name="Group 7">
            <a:extLst>
              <a:ext uri="{FF2B5EF4-FFF2-40B4-BE49-F238E27FC236}">
                <a16:creationId xmlns:a16="http://schemas.microsoft.com/office/drawing/2014/main" id="{E9D6965F-26E6-2C49-A0E8-E2BF71E00228}"/>
              </a:ext>
            </a:extLst>
          </p:cNvPr>
          <p:cNvGrpSpPr/>
          <p:nvPr/>
        </p:nvGrpSpPr>
        <p:grpSpPr>
          <a:xfrm>
            <a:off x="5882716" y="4350348"/>
            <a:ext cx="2993128" cy="461665"/>
            <a:chOff x="5882716" y="4350348"/>
            <a:chExt cx="2993128" cy="461665"/>
          </a:xfrm>
        </p:grpSpPr>
        <p:sp>
          <p:nvSpPr>
            <p:cNvPr id="6" name="Rectangle 5">
              <a:extLst>
                <a:ext uri="{FF2B5EF4-FFF2-40B4-BE49-F238E27FC236}">
                  <a16:creationId xmlns:a16="http://schemas.microsoft.com/office/drawing/2014/main" id="{7649423F-B9A9-E846-A31C-13142B28AD92}"/>
                </a:ext>
              </a:extLst>
            </p:cNvPr>
            <p:cNvSpPr/>
            <p:nvPr/>
          </p:nvSpPr>
          <p:spPr>
            <a:xfrm>
              <a:off x="5882716" y="4350348"/>
              <a:ext cx="2993128" cy="461665"/>
            </a:xfrm>
            <a:prstGeom prst="rect">
              <a:avLst/>
            </a:prstGeom>
          </p:spPr>
          <p:txBody>
            <a:bodyPr wrap="none">
              <a:spAutoFit/>
            </a:bodyPr>
            <a:lstStyle/>
            <a:p>
              <a:pPr lvl="0" algn="ctr" defTabSz="457200" eaLnBrk="1" fontAlgn="auto" hangingPunct="1">
                <a:spcBef>
                  <a:spcPts val="0"/>
                </a:spcBef>
                <a:spcAft>
                  <a:spcPts val="0"/>
                </a:spcAft>
                <a:defRPr/>
              </a:pPr>
              <a:r>
                <a:rPr lang="en-GB" b="1" dirty="0">
                  <a:solidFill>
                    <a:srgbClr val="1F497D"/>
                  </a:solidFill>
                  <a:latin typeface="+mn-lt"/>
                </a:rPr>
                <a:t>=&gt; no Acceleration</a:t>
              </a:r>
            </a:p>
          </p:txBody>
        </p:sp>
        <p:sp>
          <p:nvSpPr>
            <p:cNvPr id="74" name="Freeform 12">
              <a:extLst>
                <a:ext uri="{FF2B5EF4-FFF2-40B4-BE49-F238E27FC236}">
                  <a16:creationId xmlns:a16="http://schemas.microsoft.com/office/drawing/2014/main" id="{0AF43854-0110-CE40-BEEE-4300EA1FAB87}"/>
                </a:ext>
              </a:extLst>
            </p:cNvPr>
            <p:cNvSpPr>
              <a:spLocks/>
            </p:cNvSpPr>
            <p:nvPr/>
          </p:nvSpPr>
          <p:spPr bwMode="auto">
            <a:xfrm>
              <a:off x="5948837" y="4463882"/>
              <a:ext cx="388327" cy="276225"/>
            </a:xfrm>
            <a:custGeom>
              <a:avLst/>
              <a:gdLst>
                <a:gd name="T0" fmla="*/ 341 w 529"/>
                <a:gd name="T1" fmla="*/ 0 h 348"/>
                <a:gd name="T2" fmla="*/ 341 w 529"/>
                <a:gd name="T3" fmla="*/ 93 h 348"/>
                <a:gd name="T4" fmla="*/ 0 w 529"/>
                <a:gd name="T5" fmla="*/ 93 h 348"/>
                <a:gd name="T6" fmla="*/ 0 w 529"/>
                <a:gd name="T7" fmla="*/ 255 h 348"/>
                <a:gd name="T8" fmla="*/ 341 w 529"/>
                <a:gd name="T9" fmla="*/ 255 h 348"/>
                <a:gd name="T10" fmla="*/ 341 w 529"/>
                <a:gd name="T11" fmla="*/ 348 h 348"/>
                <a:gd name="T12" fmla="*/ 529 w 529"/>
                <a:gd name="T13" fmla="*/ 174 h 348"/>
                <a:gd name="T14" fmla="*/ 341 w 529"/>
                <a:gd name="T15" fmla="*/ 0 h 348"/>
                <a:gd name="T16" fmla="*/ 0 60000 65536"/>
                <a:gd name="T17" fmla="*/ 0 60000 65536"/>
                <a:gd name="T18" fmla="*/ 0 60000 65536"/>
                <a:gd name="T19" fmla="*/ 0 60000 65536"/>
                <a:gd name="T20" fmla="*/ 0 60000 65536"/>
                <a:gd name="T21" fmla="*/ 0 60000 65536"/>
                <a:gd name="T22" fmla="*/ 0 60000 65536"/>
                <a:gd name="T23" fmla="*/ 0 60000 65536"/>
                <a:gd name="T24" fmla="*/ 0 w 529"/>
                <a:gd name="T25" fmla="*/ 0 h 348"/>
                <a:gd name="T26" fmla="*/ 529 w 529"/>
                <a:gd name="T27" fmla="*/ 348 h 3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9" h="348">
                  <a:moveTo>
                    <a:pt x="341" y="0"/>
                  </a:moveTo>
                  <a:lnTo>
                    <a:pt x="341" y="93"/>
                  </a:lnTo>
                  <a:lnTo>
                    <a:pt x="0" y="93"/>
                  </a:lnTo>
                  <a:lnTo>
                    <a:pt x="0" y="255"/>
                  </a:lnTo>
                  <a:lnTo>
                    <a:pt x="341" y="255"/>
                  </a:lnTo>
                  <a:lnTo>
                    <a:pt x="341" y="348"/>
                  </a:lnTo>
                  <a:lnTo>
                    <a:pt x="529" y="174"/>
                  </a:lnTo>
                  <a:lnTo>
                    <a:pt x="341" y="0"/>
                  </a:lnTo>
                  <a:close/>
                </a:path>
              </a:pathLst>
            </a:custGeom>
            <a:solidFill>
              <a:srgbClr val="0000FF"/>
            </a:solidFill>
            <a:ln w="9525">
              <a:noFill/>
              <a:round/>
              <a:headEnd/>
              <a:tailEnd/>
            </a:ln>
          </p:spPr>
          <p:txBody>
            <a:bodyPr>
              <a:prstTxWarp prst="textNoShape">
                <a:avLst/>
              </a:prstTxWarp>
            </a:bodyPr>
            <a:lstStyle/>
            <a:p>
              <a:endParaRPr lang="en-US"/>
            </a:p>
          </p:txBody>
        </p:sp>
      </p:grpSp>
    </p:spTree>
    <p:extLst>
      <p:ext uri="{BB962C8B-B14F-4D97-AF65-F5344CB8AC3E}">
        <p14:creationId xmlns:p14="http://schemas.microsoft.com/office/powerpoint/2010/main" val="3818706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0"/>
                                        </p:tgtEl>
                                        <p:attrNameLst>
                                          <p:attrName>style.visibility</p:attrName>
                                        </p:attrNameLst>
                                      </p:cBhvr>
                                      <p:to>
                                        <p:strVal val="visible"/>
                                      </p:to>
                                    </p:set>
                                    <p:anim calcmode="lin" valueType="num">
                                      <p:cBhvr>
                                        <p:cTn id="13" dur="500" fill="hold"/>
                                        <p:tgtEl>
                                          <p:spTgt spid="70"/>
                                        </p:tgtEl>
                                        <p:attrNameLst>
                                          <p:attrName>ppt_w</p:attrName>
                                        </p:attrNameLst>
                                      </p:cBhvr>
                                      <p:tavLst>
                                        <p:tav tm="0">
                                          <p:val>
                                            <p:fltVal val="0"/>
                                          </p:val>
                                        </p:tav>
                                        <p:tav tm="100000">
                                          <p:val>
                                            <p:strVal val="#ppt_w"/>
                                          </p:val>
                                        </p:tav>
                                      </p:tavLst>
                                    </p:anim>
                                    <p:anim calcmode="lin" valueType="num">
                                      <p:cBhvr>
                                        <p:cTn id="14" dur="500" fill="hold"/>
                                        <p:tgtEl>
                                          <p:spTgt spid="70"/>
                                        </p:tgtEl>
                                        <p:attrNameLst>
                                          <p:attrName>ppt_h</p:attrName>
                                        </p:attrNameLst>
                                      </p:cBhvr>
                                      <p:tavLst>
                                        <p:tav tm="0">
                                          <p:val>
                                            <p:fltVal val="0"/>
                                          </p:val>
                                        </p:tav>
                                        <p:tav tm="100000">
                                          <p:val>
                                            <p:strVal val="#ppt_h"/>
                                          </p:val>
                                        </p:tav>
                                      </p:tavLst>
                                    </p:anim>
                                  </p:childTnLst>
                                </p:cTn>
                              </p:par>
                              <p:par>
                                <p:cTn id="15" presetID="9"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chemeClr val="tx1"/>
            </a:solidFill>
            <a:effectLst/>
            <a:latin typeface="Comic Sans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chemeClr val="tx1"/>
            </a:solidFill>
            <a:effectLst/>
            <a:latin typeface="Comic Sans MS"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211167</TotalTime>
  <Words>6190</Words>
  <Application>Microsoft Macintosh PowerPoint</Application>
  <PresentationFormat>On-screen Show (4:3)</PresentationFormat>
  <Paragraphs>1016</Paragraphs>
  <Slides>85</Slides>
  <Notes>51</Notes>
  <HiddenSlides>0</HiddenSlides>
  <MMClips>11</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85</vt:i4>
      </vt:variant>
    </vt:vector>
  </HeadingPairs>
  <TitlesOfParts>
    <vt:vector size="99" baseType="lpstr">
      <vt:lpstr>Arial</vt:lpstr>
      <vt:lpstr>Arial</vt:lpstr>
      <vt:lpstr>Book Antiqua</vt:lpstr>
      <vt:lpstr>Calibri</vt:lpstr>
      <vt:lpstr>Cambria Math</vt:lpstr>
      <vt:lpstr>Comic Sans MS</vt:lpstr>
      <vt:lpstr>Lucida Grande</vt:lpstr>
      <vt:lpstr>Symbol</vt:lpstr>
      <vt:lpstr>Tahoma</vt:lpstr>
      <vt:lpstr>Times</vt:lpstr>
      <vt:lpstr>Times New Roman</vt:lpstr>
      <vt:lpstr>Modèle par défaut</vt:lpstr>
      <vt:lpstr>Office Theme</vt:lpstr>
      <vt:lpstr>Equation</vt:lpstr>
      <vt:lpstr>LONGITUDINAL beam DYNAMICS  in circular accelerators</vt:lpstr>
      <vt:lpstr>PowerPoint Presentation</vt:lpstr>
      <vt:lpstr>Scope and Summary of the 2 lectures:</vt:lpstr>
      <vt:lpstr>PowerPoint Presentation</vt:lpstr>
      <vt:lpstr>PowerPoint Presentation</vt:lpstr>
      <vt:lpstr>PowerPoint Presentation</vt:lpstr>
      <vt:lpstr>Acceleration + Energy Gain</vt:lpstr>
      <vt:lpstr>Unit of Energy</vt:lpstr>
      <vt:lpstr>Methods of Acceleration in circular accelerators</vt:lpstr>
      <vt:lpstr>Acceleration by Induction: The Betatron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Synchrotron – LHC Operation Cycle</vt:lpstr>
      <vt:lpstr>The Synchrotron</vt:lpstr>
      <vt:lpstr>Common Phase Conventions</vt:lpstr>
      <vt:lpstr>PowerPoint Presentation</vt:lpstr>
      <vt:lpstr>PowerPoint Presentation</vt:lpstr>
      <vt:lpstr>PowerPoint Presentation</vt:lpstr>
      <vt:lpstr>Overtaking in a Formula 1 Race</vt:lpstr>
      <vt:lpstr>Overtaking in a Formula 1 Race</vt:lpstr>
      <vt:lpstr>Overtaking in a Formula 1 Race</vt:lpstr>
      <vt:lpstr>Overtaking in a Synchrotron</vt:lpstr>
      <vt:lpstr>Momentum Compaction Factor</vt:lpstr>
      <vt:lpstr>Dispersion Effects – Revolution Period</vt:lpstr>
      <vt:lpstr>RECAP: Principle of Phase Stability (Linac)</vt:lpstr>
      <vt:lpstr>Phase Stability in a Synchrotron </vt:lpstr>
      <vt:lpstr>Crossing Transition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RF Acceptance versus Synchronous Phase </vt:lpstr>
      <vt:lpstr>Longitudinal Motion with Synchrotron Radiation </vt:lpstr>
      <vt:lpstr>Longitudinal Dynamics in Synchrotrons</vt:lpstr>
      <vt:lpstr>First Energy-Phase Equation</vt:lpstr>
      <vt:lpstr>Second Energy-Phase Equation</vt:lpstr>
      <vt:lpstr> Equations of Longitudinal Motion</vt:lpstr>
      <vt:lpstr>Small Amplitude Oscillations</vt:lpstr>
      <vt:lpstr>PowerPoint Presentation</vt:lpstr>
      <vt:lpstr>Large Amplitude Oscillations</vt:lpstr>
      <vt:lpstr>Large Amplitude Oscillations (2)</vt:lpstr>
      <vt:lpstr>Energy Acceptance</vt:lpstr>
      <vt:lpstr>RF Acceptance versus Synchronous Phase </vt:lpstr>
      <vt:lpstr>Stationnary Bucket - Separatrix</vt:lpstr>
      <vt:lpstr>Bucket height – bucket area</vt:lpstr>
      <vt:lpstr>Potential Energy Function </vt:lpstr>
      <vt:lpstr> Hamiltonian of Longitudinal Motion</vt:lpstr>
      <vt:lpstr> Hamiltonian of Longitudinal Motion</vt:lpstr>
      <vt:lpstr>PowerPoint Presentation</vt:lpstr>
      <vt:lpstr>Effect of a Mismatch</vt:lpstr>
      <vt:lpstr>Effect of a Mismatch (2)</vt:lpstr>
      <vt:lpstr>Effect of a Mismatch (3)</vt:lpstr>
      <vt:lpstr>PowerPoint Presentation</vt:lpstr>
      <vt:lpstr>PowerPoint Presentation</vt:lpstr>
      <vt:lpstr>Phase Space Tomography</vt:lpstr>
      <vt:lpstr>Bunch Rotation</vt:lpstr>
      <vt:lpstr>Capture of a Debunched Beam with Fast Turn-On</vt:lpstr>
      <vt:lpstr>Capture of a Debunched Beam with Adiabatic Turn-On</vt:lpstr>
      <vt:lpstr>Generating a 25ns LHC Bunch Train in the PS</vt:lpstr>
      <vt:lpstr>PowerPoint Presentation</vt:lpstr>
      <vt:lpstr>PowerPoint Presentation</vt:lpstr>
      <vt:lpstr>PowerPoint Presentation</vt:lpstr>
      <vt:lpstr>Triple splitting in the PS</vt:lpstr>
      <vt:lpstr>Two times double splitting in the PS</vt:lpstr>
      <vt:lpstr>Synchrotron tune measurement</vt:lpstr>
      <vt:lpstr>Synchrotron tune measurement – cont.</vt:lpstr>
      <vt:lpstr>Synchrotron tune measurement – cont.</vt:lpstr>
      <vt:lpstr>PowerPoint Presentation</vt:lpstr>
      <vt:lpstr>Bibliography</vt:lpstr>
      <vt:lpstr>Acknowledgements</vt:lpstr>
      <vt:lpstr>Appendix: Relativity + Energy Gain</vt:lpstr>
      <vt:lpstr>Phase Space Trajectories inside Stationary Bucket </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Longitudinal Dynamics</dc:title>
  <dc:subject>CAS</dc:subject>
  <dc:creator>Frank Tecker</dc:creator>
  <cp:keywords/>
  <dc:description/>
  <cp:lastModifiedBy>CAS School</cp:lastModifiedBy>
  <cp:revision>945</cp:revision>
  <cp:lastPrinted>2018-04-04T13:23:18Z</cp:lastPrinted>
  <dcterms:created xsi:type="dcterms:W3CDTF">2011-09-19T05:58:18Z</dcterms:created>
  <dcterms:modified xsi:type="dcterms:W3CDTF">2023-09-28T10:38:13Z</dcterms:modified>
  <cp:category/>
</cp:coreProperties>
</file>