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modernComment_121_8D1AD3A6.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95" r:id="rId3"/>
    <p:sldId id="296" r:id="rId4"/>
    <p:sldId id="275" r:id="rId5"/>
    <p:sldId id="292" r:id="rId6"/>
    <p:sldId id="289" r:id="rId7"/>
    <p:sldId id="293" r:id="rId8"/>
    <p:sldId id="294" r:id="rId9"/>
    <p:sldId id="297" r:id="rId10"/>
    <p:sldId id="290" r:id="rId11"/>
    <p:sldId id="291" r:id="rId12"/>
    <p:sldId id="298" r:id="rId13"/>
    <p:sldId id="299" r:id="rId14"/>
    <p:sldId id="300" r:id="rId15"/>
    <p:sldId id="30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41E717-73A7-B358-9D7C-54574709EACD}" name="Maria Teresa Ramos Garcia" initials="MTRG" userId="S::teresa.ramos@cern.ch::b36dc6d9-b031-43ae-b356-43203c2d7c7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5050"/>
    <a:srgbClr val="CC6767"/>
    <a:srgbClr val="2F2F2F"/>
    <a:srgbClr val="CCFFCC"/>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95" autoAdjust="0"/>
  </p:normalViewPr>
  <p:slideViewPr>
    <p:cSldViewPr snapToObjects="1">
      <p:cViewPr varScale="1">
        <p:scale>
          <a:sx n="106" d="100"/>
          <a:sy n="106" d="100"/>
        </p:scale>
        <p:origin x="654" y="10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modernComment_121_8D1AD3A6.xml><?xml version="1.0" encoding="utf-8"?>
<p188:cmLst xmlns:a="http://schemas.openxmlformats.org/drawingml/2006/main" xmlns:r="http://schemas.openxmlformats.org/officeDocument/2006/relationships" xmlns:p188="http://schemas.microsoft.com/office/powerpoint/2018/8/main">
  <p188:cm id="{80BBAD6B-F36A-4FDC-9705-38F78DF8FF16}" authorId="{FF41E717-73A7-B358-9D7C-54574709EACD}" created="2022-11-25T10:42:21.162">
    <ac:txMkLst xmlns:ac="http://schemas.microsoft.com/office/drawing/2013/main/command">
      <pc:docMk xmlns:pc="http://schemas.microsoft.com/office/powerpoint/2013/main/command"/>
      <pc:sldMk xmlns:pc="http://schemas.microsoft.com/office/powerpoint/2013/main/command" cId="2367345574" sldId="289"/>
      <ac:spMk id="11" creationId="{3BB8372D-0EEA-6ACD-3564-D95AF5982A16}"/>
      <ac:txMk cp="132" len="104">
        <ac:context len="906" hash="3905670793"/>
      </ac:txMk>
    </ac:txMkLst>
    <p188:pos x="5078413" y="961231"/>
    <p188:txBody>
      <a:bodyPr/>
      <a:lstStyle/>
      <a:p>
        <a:r>
          <a:rPr lang="en-GB"/>
          <a:t>Is it right?</a:t>
        </a:r>
      </a:p>
    </p188:txBody>
  </p188:cm>
  <p188:cm id="{0F0926E4-31B1-4C57-A294-A5D3C462DECB}" authorId="{FF41E717-73A7-B358-9D7C-54574709EACD}" created="2022-11-25T10:42:30.012">
    <ac:txMkLst xmlns:ac="http://schemas.microsoft.com/office/drawing/2013/main/command">
      <pc:docMk xmlns:pc="http://schemas.microsoft.com/office/powerpoint/2013/main/command"/>
      <pc:sldMk xmlns:pc="http://schemas.microsoft.com/office/powerpoint/2013/main/command" cId="2367345574" sldId="289"/>
      <ac:spMk id="11" creationId="{3BB8372D-0EEA-6ACD-3564-D95AF5982A16}"/>
      <ac:txMk cp="815" len="88">
        <ac:context len="906" hash="3905670793"/>
      </ac:txMk>
    </ac:txMkLst>
    <p188:pos x="5373688" y="4723606"/>
    <p188:txBody>
      <a:bodyPr/>
      <a:lstStyle/>
      <a:p>
        <a:r>
          <a:rPr lang="en-GB"/>
          <a:t>Is it right?</a:t>
        </a:r>
      </a:p>
    </p188:txBody>
  </p188:cm>
</p188:cmLst>
</file>

<file path=ppt/diagrams/_rels/data1.xml.rels><?xml version="1.0" encoding="UTF-8" standalone="yes"?>
<Relationships xmlns="http://schemas.openxmlformats.org/package/2006/relationships"><Relationship Id="rId1" Type="http://schemas.openxmlformats.org/officeDocument/2006/relationships/hyperlink" Target="http://www.keranova.se/Engelsk/Exceltabell_E.htm"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www.keranova.se/Engelsk/Exceltabell_E.ht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95476A-901D-422E-8257-0AC39EC64B56}"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GB"/>
        </a:p>
      </dgm:t>
    </dgm:pt>
    <dgm:pt modelId="{503E28CE-5D5C-49E2-9519-4573643705AB}">
      <dgm:prSet phldrT="[Text]" custT="1"/>
      <dgm:spPr>
        <a:solidFill>
          <a:srgbClr val="FF5050"/>
        </a:solidFill>
      </dgm:spPr>
      <dgm:t>
        <a:bodyPr/>
        <a:lstStyle/>
        <a:p>
          <a:r>
            <a:rPr lang="es-ES" sz="2100" b="1" dirty="0">
              <a:solidFill>
                <a:schemeClr val="bg1"/>
              </a:solidFill>
            </a:rPr>
            <a:t>HV (-30 kV)</a:t>
          </a:r>
          <a:endParaRPr lang="en-GB" sz="2100" b="1" dirty="0">
            <a:solidFill>
              <a:schemeClr val="bg1"/>
            </a:solidFill>
          </a:endParaRPr>
        </a:p>
      </dgm:t>
    </dgm:pt>
    <dgm:pt modelId="{99D5DC60-064E-4220-AADF-3430934A0DF8}" type="parTrans" cxnId="{033775D5-3681-49E5-A74A-14B5700F6E1F}">
      <dgm:prSet/>
      <dgm:spPr/>
      <dgm:t>
        <a:bodyPr/>
        <a:lstStyle/>
        <a:p>
          <a:endParaRPr lang="en-GB" sz="1800"/>
        </a:p>
      </dgm:t>
    </dgm:pt>
    <dgm:pt modelId="{9CC0280A-02FF-4D79-A36F-64F9C1F46813}" type="sibTrans" cxnId="{033775D5-3681-49E5-A74A-14B5700F6E1F}">
      <dgm:prSet/>
      <dgm:spPr/>
      <dgm:t>
        <a:bodyPr/>
        <a:lstStyle/>
        <a:p>
          <a:endParaRPr lang="en-GB" sz="1800"/>
        </a:p>
      </dgm:t>
    </dgm:pt>
    <dgm:pt modelId="{E259A5A4-DBB2-42A1-8EB0-EC205914CFA0}">
      <dgm:prSet phldrT="[Text]" custT="1"/>
      <dgm:spPr>
        <a:solidFill>
          <a:srgbClr val="FF7C80"/>
        </a:solidFill>
      </dgm:spPr>
      <dgm:t>
        <a:bodyPr/>
        <a:lstStyle/>
        <a:p>
          <a:pPr algn="ctr"/>
          <a:r>
            <a:rPr lang="en-GB" sz="1800" b="1" noProof="0" dirty="0"/>
            <a:t>Conductor surface</a:t>
          </a:r>
        </a:p>
      </dgm:t>
    </dgm:pt>
    <dgm:pt modelId="{82FE930A-DDE7-42A9-B06A-F1152F5BED71}" type="parTrans" cxnId="{888D9D10-B2C0-4828-96D7-296E0ED7EAA0}">
      <dgm:prSet/>
      <dgm:spPr/>
      <dgm:t>
        <a:bodyPr/>
        <a:lstStyle/>
        <a:p>
          <a:endParaRPr lang="en-GB" sz="1800"/>
        </a:p>
      </dgm:t>
    </dgm:pt>
    <dgm:pt modelId="{4200130A-0D35-4F83-B09F-99A0FCB81DBF}" type="sibTrans" cxnId="{888D9D10-B2C0-4828-96D7-296E0ED7EAA0}">
      <dgm:prSet/>
      <dgm:spPr/>
      <dgm:t>
        <a:bodyPr/>
        <a:lstStyle/>
        <a:p>
          <a:endParaRPr lang="en-GB" sz="1800"/>
        </a:p>
      </dgm:t>
    </dgm:pt>
    <dgm:pt modelId="{42E7912D-8478-436A-8D61-3A3F3B8EF365}">
      <dgm:prSet phldrT="[Text]" custT="1"/>
      <dgm:spPr>
        <a:solidFill>
          <a:srgbClr val="FF7C80"/>
        </a:solidFill>
      </dgm:spPr>
      <dgm:t>
        <a:bodyPr/>
        <a:lstStyle/>
        <a:p>
          <a:pPr algn="ctr"/>
          <a:r>
            <a:rPr lang="en-GB" sz="1800" b="1" dirty="0"/>
            <a:t>Insulator surface</a:t>
          </a:r>
        </a:p>
      </dgm:t>
    </dgm:pt>
    <dgm:pt modelId="{273F3963-C9CF-41F5-8EB7-456C172FC1AA}" type="parTrans" cxnId="{EFBBBE8B-AA73-42DB-B6AF-90307A49B063}">
      <dgm:prSet/>
      <dgm:spPr/>
      <dgm:t>
        <a:bodyPr/>
        <a:lstStyle/>
        <a:p>
          <a:endParaRPr lang="en-GB" sz="1800"/>
        </a:p>
      </dgm:t>
    </dgm:pt>
    <dgm:pt modelId="{81233F1F-9773-4495-A00D-F5342D16781D}" type="sibTrans" cxnId="{EFBBBE8B-AA73-42DB-B6AF-90307A49B063}">
      <dgm:prSet/>
      <dgm:spPr/>
      <dgm:t>
        <a:bodyPr/>
        <a:lstStyle/>
        <a:p>
          <a:endParaRPr lang="en-GB" sz="1800"/>
        </a:p>
      </dgm:t>
    </dgm:pt>
    <dgm:pt modelId="{3D64D2BB-D99C-4A83-84E2-0634DF35BB25}">
      <dgm:prSet phldrT="[Text]" custT="1"/>
      <dgm:spPr>
        <a:solidFill>
          <a:schemeClr val="bg1">
            <a:lumMod val="50000"/>
          </a:schemeClr>
        </a:solidFill>
        <a:ln>
          <a:solidFill>
            <a:schemeClr val="bg1"/>
          </a:solidFill>
        </a:ln>
      </dgm:spPr>
      <dgm:t>
        <a:bodyPr/>
        <a:lstStyle/>
        <a:p>
          <a:r>
            <a:rPr lang="es-ES" sz="2100" b="1" dirty="0">
              <a:solidFill>
                <a:schemeClr val="bg1"/>
              </a:solidFill>
            </a:rPr>
            <a:t>p.d.</a:t>
          </a:r>
          <a:endParaRPr lang="en-GB" sz="2100" b="1" dirty="0">
            <a:solidFill>
              <a:schemeClr val="bg1"/>
            </a:solidFill>
          </a:endParaRPr>
        </a:p>
      </dgm:t>
    </dgm:pt>
    <dgm:pt modelId="{E19A7334-6BAC-4C46-B5C0-E2402B4F42ED}" type="parTrans" cxnId="{3708D82E-1BB6-40E2-9936-D3FE4C273C17}">
      <dgm:prSet/>
      <dgm:spPr/>
      <dgm:t>
        <a:bodyPr/>
        <a:lstStyle/>
        <a:p>
          <a:endParaRPr lang="en-GB" sz="1800"/>
        </a:p>
      </dgm:t>
    </dgm:pt>
    <dgm:pt modelId="{41634376-28B5-41EA-AA78-4A6764A1AB56}" type="sibTrans" cxnId="{3708D82E-1BB6-40E2-9936-D3FE4C273C17}">
      <dgm:prSet/>
      <dgm:spPr/>
      <dgm:t>
        <a:bodyPr/>
        <a:lstStyle/>
        <a:p>
          <a:endParaRPr lang="en-GB" sz="1800"/>
        </a:p>
      </dgm:t>
    </dgm:pt>
    <dgm:pt modelId="{941C249D-2A88-4D81-A1F3-3B699A8C0FB3}">
      <dgm:prSet phldrT="[Text]" custT="1"/>
      <dgm:spPr>
        <a:solidFill>
          <a:schemeClr val="bg1">
            <a:lumMod val="75000"/>
          </a:schemeClr>
        </a:solidFill>
      </dgm:spPr>
      <dgm:t>
        <a:bodyPr/>
        <a:lstStyle/>
        <a:p>
          <a:pPr algn="ctr"/>
          <a:r>
            <a:rPr lang="en-GB" sz="1800" b="1" dirty="0"/>
            <a:t>General</a:t>
          </a:r>
        </a:p>
      </dgm:t>
    </dgm:pt>
    <dgm:pt modelId="{27BF93C9-5D6C-4800-8796-9A391A4F568C}" type="parTrans" cxnId="{F8A64312-F959-4D83-ADA0-B063124155E5}">
      <dgm:prSet/>
      <dgm:spPr/>
      <dgm:t>
        <a:bodyPr/>
        <a:lstStyle/>
        <a:p>
          <a:endParaRPr lang="en-GB" sz="1800"/>
        </a:p>
      </dgm:t>
    </dgm:pt>
    <dgm:pt modelId="{E7A51DC9-9308-4288-9C9F-71A486ADA9D9}" type="sibTrans" cxnId="{F8A64312-F959-4D83-ADA0-B063124155E5}">
      <dgm:prSet/>
      <dgm:spPr/>
      <dgm:t>
        <a:bodyPr/>
        <a:lstStyle/>
        <a:p>
          <a:endParaRPr lang="en-GB" sz="1800"/>
        </a:p>
      </dgm:t>
    </dgm:pt>
    <dgm:pt modelId="{4C2F73D6-9F47-4B9C-BA2E-91ECB57FCFEA}">
      <dgm:prSet phldrT="[Text]" custT="1"/>
      <dgm:spPr>
        <a:solidFill>
          <a:schemeClr val="tx1">
            <a:lumMod val="75000"/>
          </a:schemeClr>
        </a:solidFill>
      </dgm:spPr>
      <dgm:t>
        <a:bodyPr/>
        <a:lstStyle/>
        <a:p>
          <a:r>
            <a:rPr lang="es-ES" sz="2100" b="1" dirty="0">
              <a:solidFill>
                <a:schemeClr val="bg1"/>
              </a:solidFill>
            </a:rPr>
            <a:t>GND</a:t>
          </a:r>
          <a:endParaRPr lang="en-GB" sz="2100" b="1" dirty="0">
            <a:solidFill>
              <a:schemeClr val="bg1"/>
            </a:solidFill>
          </a:endParaRPr>
        </a:p>
      </dgm:t>
    </dgm:pt>
    <dgm:pt modelId="{90C67699-7F16-449C-98F0-5F7A67FBA498}" type="parTrans" cxnId="{6036DA1C-C9C0-4000-A4F4-06201D6B15E7}">
      <dgm:prSet/>
      <dgm:spPr/>
      <dgm:t>
        <a:bodyPr/>
        <a:lstStyle/>
        <a:p>
          <a:endParaRPr lang="en-GB" sz="1800"/>
        </a:p>
      </dgm:t>
    </dgm:pt>
    <dgm:pt modelId="{B73104A9-1361-45BD-87B4-94FEE014C3F5}" type="sibTrans" cxnId="{6036DA1C-C9C0-4000-A4F4-06201D6B15E7}">
      <dgm:prSet/>
      <dgm:spPr/>
      <dgm:t>
        <a:bodyPr/>
        <a:lstStyle/>
        <a:p>
          <a:endParaRPr lang="en-GB" sz="1800"/>
        </a:p>
      </dgm:t>
    </dgm:pt>
    <dgm:pt modelId="{04201729-2D2F-44D8-995A-3648BE8CB0E2}">
      <dgm:prSet phldrT="[Text]" custT="1"/>
      <dgm:spPr>
        <a:solidFill>
          <a:schemeClr val="tx1">
            <a:lumMod val="40000"/>
            <a:lumOff val="60000"/>
          </a:schemeClr>
        </a:solidFill>
      </dgm:spPr>
      <dgm:t>
        <a:bodyPr/>
        <a:lstStyle/>
        <a:p>
          <a:pPr algn="ctr"/>
          <a:r>
            <a:rPr lang="en-GB" sz="1800" b="1" noProof="0" dirty="0"/>
            <a:t>Conductor surface</a:t>
          </a:r>
          <a:endParaRPr lang="en-GB" sz="1800" dirty="0"/>
        </a:p>
      </dgm:t>
    </dgm:pt>
    <dgm:pt modelId="{88DBEC0E-2C29-4DC7-8054-058F5B4BEAC2}" type="parTrans" cxnId="{585AE5A6-A739-4343-9E14-7CE088E522BB}">
      <dgm:prSet/>
      <dgm:spPr/>
      <dgm:t>
        <a:bodyPr/>
        <a:lstStyle/>
        <a:p>
          <a:endParaRPr lang="en-GB" sz="1800"/>
        </a:p>
      </dgm:t>
    </dgm:pt>
    <dgm:pt modelId="{AF705078-9A05-4192-AF1B-9B2CBA2964FC}" type="sibTrans" cxnId="{585AE5A6-A739-4343-9E14-7CE088E522BB}">
      <dgm:prSet/>
      <dgm:spPr/>
      <dgm:t>
        <a:bodyPr/>
        <a:lstStyle/>
        <a:p>
          <a:endParaRPr lang="en-GB" sz="1800"/>
        </a:p>
      </dgm:t>
    </dgm:pt>
    <dgm:pt modelId="{9A6D6747-1A1B-4575-85E0-DB9D9E4A457C}">
      <dgm:prSet phldrT="[Text]" custT="1"/>
      <dgm:spPr>
        <a:solidFill>
          <a:srgbClr val="FF7C80"/>
        </a:solidFill>
      </dgm:spPr>
      <dgm:t>
        <a:bodyPr/>
        <a:lstStyle/>
        <a:p>
          <a:pPr algn="l">
            <a:buSzPts val="1000"/>
            <a:buFont typeface="Symbol" panose="05050102010706020507" pitchFamily="18" charset="2"/>
            <a:buChar char=""/>
          </a:pPr>
          <a:r>
            <a:rPr lang="en-GB" sz="1400" dirty="0"/>
            <a:t>Minimise surface irregularities </a:t>
          </a:r>
          <a:r>
            <a:rPr lang="en-GB" sz="1400" dirty="0">
              <a:sym typeface="Wingdings" panose="05000000000000000000" pitchFamily="2" charset="2"/>
            </a:rPr>
            <a:t> polished 316L SS</a:t>
          </a:r>
          <a:endParaRPr lang="en-GB" sz="1400" dirty="0"/>
        </a:p>
      </dgm:t>
    </dgm:pt>
    <dgm:pt modelId="{0776C70D-8DD3-4BF6-990C-C276D40BC481}" type="parTrans" cxnId="{62B29BC1-2436-41E7-A06A-9522D14BD44A}">
      <dgm:prSet/>
      <dgm:spPr/>
      <dgm:t>
        <a:bodyPr/>
        <a:lstStyle/>
        <a:p>
          <a:endParaRPr lang="en-GB"/>
        </a:p>
      </dgm:t>
    </dgm:pt>
    <dgm:pt modelId="{6EE40C0F-4056-4ED2-B271-88010D03EE10}" type="sibTrans" cxnId="{62B29BC1-2436-41E7-A06A-9522D14BD44A}">
      <dgm:prSet/>
      <dgm:spPr/>
      <dgm:t>
        <a:bodyPr/>
        <a:lstStyle/>
        <a:p>
          <a:endParaRPr lang="en-GB"/>
        </a:p>
      </dgm:t>
    </dgm:pt>
    <dgm:pt modelId="{59865F4C-04DC-46E1-AC81-6E8429DEE417}">
      <dgm:prSet custT="1"/>
      <dgm:spPr>
        <a:solidFill>
          <a:srgbClr val="FF7C80"/>
        </a:solidFill>
      </dgm:spPr>
      <dgm:t>
        <a:bodyPr/>
        <a:lstStyle/>
        <a:p>
          <a:pPr algn="l">
            <a:buSzPts val="1000"/>
            <a:buFont typeface="Symbol" panose="05050102010706020507" pitchFamily="18" charset="2"/>
            <a:buChar char=""/>
          </a:pPr>
          <a:r>
            <a:rPr lang="en-GB" sz="1400" dirty="0"/>
            <a:t>Radius corners and edges generously</a:t>
          </a:r>
        </a:p>
      </dgm:t>
    </dgm:pt>
    <dgm:pt modelId="{F8E0FF28-1133-4627-9B49-8B5DC45E3168}" type="parTrans" cxnId="{80F4E453-CF60-4A27-9478-C3506C44389B}">
      <dgm:prSet/>
      <dgm:spPr/>
      <dgm:t>
        <a:bodyPr/>
        <a:lstStyle/>
        <a:p>
          <a:endParaRPr lang="en-GB"/>
        </a:p>
      </dgm:t>
    </dgm:pt>
    <dgm:pt modelId="{B98BC303-339D-4C7F-8723-64452B162AB7}" type="sibTrans" cxnId="{80F4E453-CF60-4A27-9478-C3506C44389B}">
      <dgm:prSet/>
      <dgm:spPr/>
      <dgm:t>
        <a:bodyPr/>
        <a:lstStyle/>
        <a:p>
          <a:endParaRPr lang="en-GB"/>
        </a:p>
      </dgm:t>
    </dgm:pt>
    <dgm:pt modelId="{1269FB5B-415E-462B-BA44-1DDC5C412714}">
      <dgm:prSet phldrT="[Text]" custT="1"/>
      <dgm:spPr>
        <a:solidFill>
          <a:schemeClr val="bg1">
            <a:lumMod val="75000"/>
          </a:schemeClr>
        </a:solidFill>
      </dgm:spPr>
      <dgm:t>
        <a:bodyPr/>
        <a:lstStyle/>
        <a:p>
          <a:pPr algn="l">
            <a:buSzPts val="1000"/>
            <a:buFont typeface="Symbol" panose="05050102010706020507" pitchFamily="18" charset="2"/>
            <a:buChar char=""/>
          </a:pPr>
          <a:r>
            <a:rPr lang="en-GB" sz="1400" dirty="0"/>
            <a:t>Min. vacuum gap = </a:t>
          </a:r>
          <a:br>
            <a:rPr lang="en-GB" sz="1400" dirty="0"/>
          </a:br>
          <a:r>
            <a:rPr lang="en-GB" sz="1400" dirty="0"/>
            <a:t>3 kV/mm </a:t>
          </a:r>
          <a:r>
            <a:rPr lang="en-GB" sz="1400" dirty="0">
              <a:sym typeface="Wingdings" panose="05000000000000000000" pitchFamily="2" charset="2"/>
            </a:rPr>
            <a:t> </a:t>
          </a:r>
          <a:r>
            <a:rPr lang="en-GB" sz="1400" b="1" dirty="0">
              <a:sym typeface="Wingdings" panose="05000000000000000000" pitchFamily="2" charset="2"/>
            </a:rPr>
            <a:t>10 mm</a:t>
          </a:r>
          <a:endParaRPr lang="en-GB" sz="1400" b="1" dirty="0"/>
        </a:p>
      </dgm:t>
    </dgm:pt>
    <dgm:pt modelId="{705E753B-E974-43F7-BD3B-2C91C46A609C}" type="parTrans" cxnId="{C4A30F06-162B-47DE-BADC-3101BEAE258C}">
      <dgm:prSet/>
      <dgm:spPr/>
      <dgm:t>
        <a:bodyPr/>
        <a:lstStyle/>
        <a:p>
          <a:endParaRPr lang="en-GB"/>
        </a:p>
      </dgm:t>
    </dgm:pt>
    <dgm:pt modelId="{90B0BFDD-2200-4216-9837-1DDE386F3AE8}" type="sibTrans" cxnId="{C4A30F06-162B-47DE-BADC-3101BEAE258C}">
      <dgm:prSet/>
      <dgm:spPr/>
      <dgm:t>
        <a:bodyPr/>
        <a:lstStyle/>
        <a:p>
          <a:endParaRPr lang="en-GB"/>
        </a:p>
      </dgm:t>
    </dgm:pt>
    <dgm:pt modelId="{F60260DC-1B9A-4415-BAE0-6C97F861C99D}">
      <dgm:prSet custT="1"/>
      <dgm:spPr>
        <a:solidFill>
          <a:schemeClr val="bg1">
            <a:lumMod val="75000"/>
          </a:schemeClr>
        </a:solidFill>
      </dgm:spPr>
      <dgm:t>
        <a:bodyPr/>
        <a:lstStyle/>
        <a:p>
          <a:pPr algn="l">
            <a:buSzPts val="1000"/>
            <a:buFont typeface="Symbol" panose="05050102010706020507" pitchFamily="18" charset="2"/>
            <a:buChar char=""/>
          </a:pPr>
          <a:r>
            <a:rPr lang="en-GB" sz="1400" dirty="0"/>
            <a:t>Min. distance within insulator material =</a:t>
          </a:r>
          <a:br>
            <a:rPr lang="en-GB" sz="1400" dirty="0"/>
          </a:br>
          <a:r>
            <a:rPr lang="en-GB" sz="1400" dirty="0"/>
            <a:t>4 kV/mm </a:t>
          </a:r>
          <a:r>
            <a:rPr lang="en-GB" sz="1400" dirty="0">
              <a:sym typeface="Wingdings" panose="05000000000000000000" pitchFamily="2" charset="2"/>
            </a:rPr>
            <a:t> </a:t>
          </a:r>
          <a:r>
            <a:rPr lang="en-GB" sz="1400" b="1" dirty="0">
              <a:sym typeface="Wingdings" panose="05000000000000000000" pitchFamily="2" charset="2"/>
            </a:rPr>
            <a:t>7.5 mm</a:t>
          </a:r>
          <a:endParaRPr lang="en-GB" sz="1400" b="1" dirty="0"/>
        </a:p>
      </dgm:t>
    </dgm:pt>
    <dgm:pt modelId="{FD17951C-2A43-4FB8-AE32-FBF36D810E00}" type="parTrans" cxnId="{23C1FF25-C57D-4534-8788-E08CFD7D38F3}">
      <dgm:prSet/>
      <dgm:spPr/>
      <dgm:t>
        <a:bodyPr/>
        <a:lstStyle/>
        <a:p>
          <a:endParaRPr lang="en-GB"/>
        </a:p>
      </dgm:t>
    </dgm:pt>
    <dgm:pt modelId="{ECA7BE35-27B1-46A5-B8A7-92F748E8557D}" type="sibTrans" cxnId="{23C1FF25-C57D-4534-8788-E08CFD7D38F3}">
      <dgm:prSet/>
      <dgm:spPr/>
      <dgm:t>
        <a:bodyPr/>
        <a:lstStyle/>
        <a:p>
          <a:endParaRPr lang="en-GB"/>
        </a:p>
      </dgm:t>
    </dgm:pt>
    <dgm:pt modelId="{95D7D437-182F-4525-8A6B-A05DE8789239}">
      <dgm:prSet custT="1"/>
      <dgm:spPr>
        <a:solidFill>
          <a:schemeClr val="tx1">
            <a:lumMod val="40000"/>
            <a:lumOff val="60000"/>
          </a:schemeClr>
        </a:solidFill>
      </dgm:spPr>
      <dgm:t>
        <a:bodyPr/>
        <a:lstStyle/>
        <a:p>
          <a:pPr algn="l">
            <a:buSzPts val="1000"/>
            <a:buFont typeface="Symbol" panose="05050102010706020507" pitchFamily="18" charset="2"/>
            <a:buChar char=""/>
          </a:pPr>
          <a:r>
            <a:rPr lang="en-GB" sz="1400" dirty="0"/>
            <a:t>Radius corners and edges that are close to the conductor surfaces at HV</a:t>
          </a:r>
        </a:p>
      </dgm:t>
    </dgm:pt>
    <dgm:pt modelId="{9CF73EC0-5FC7-465F-B1C3-2947B3A1E5DA}" type="parTrans" cxnId="{981E9079-D2CB-479E-BFC3-D49306B92FBF}">
      <dgm:prSet/>
      <dgm:spPr/>
      <dgm:t>
        <a:bodyPr/>
        <a:lstStyle/>
        <a:p>
          <a:endParaRPr lang="en-GB"/>
        </a:p>
      </dgm:t>
    </dgm:pt>
    <dgm:pt modelId="{56BE5F43-E498-48DB-9B44-2F13F60B09E9}" type="sibTrans" cxnId="{981E9079-D2CB-479E-BFC3-D49306B92FBF}">
      <dgm:prSet/>
      <dgm:spPr/>
      <dgm:t>
        <a:bodyPr/>
        <a:lstStyle/>
        <a:p>
          <a:endParaRPr lang="en-GB"/>
        </a:p>
      </dgm:t>
    </dgm:pt>
    <dgm:pt modelId="{61DAFE66-53D4-41D2-9707-AA3DFFAB00D5}">
      <dgm:prSet phldrT="[Text]" custT="1"/>
      <dgm:spPr>
        <a:solidFill>
          <a:srgbClr val="FF7C80"/>
        </a:solidFill>
      </dgm:spPr>
      <dgm:t>
        <a:bodyPr/>
        <a:lstStyle/>
        <a:p>
          <a:pPr algn="l"/>
          <a:r>
            <a:rPr lang="en-GB" sz="1400" dirty="0"/>
            <a:t>Material with high dielectric strength, low (relative) permittivity and good thermal conductivity:</a:t>
          </a:r>
          <a:r>
            <a:rPr lang="en-GB" sz="1400" dirty="0">
              <a:hlinkClick xmlns:r="http://schemas.openxmlformats.org/officeDocument/2006/relationships" r:id="rId1"/>
            </a:rPr>
            <a:t> Al</a:t>
          </a:r>
          <a:r>
            <a:rPr lang="en-GB" sz="1000" dirty="0">
              <a:hlinkClick xmlns:r="http://schemas.openxmlformats.org/officeDocument/2006/relationships" r:id="rId1"/>
            </a:rPr>
            <a:t>2</a:t>
          </a:r>
          <a:r>
            <a:rPr lang="en-GB" sz="1400" dirty="0">
              <a:hlinkClick xmlns:r="http://schemas.openxmlformats.org/officeDocument/2006/relationships" r:id="rId1"/>
            </a:rPr>
            <a:t>O</a:t>
          </a:r>
          <a:r>
            <a:rPr lang="en-GB" sz="1050" dirty="0">
              <a:hlinkClick xmlns:r="http://schemas.openxmlformats.org/officeDocument/2006/relationships" r:id="rId1"/>
            </a:rPr>
            <a:t>3</a:t>
          </a:r>
          <a:r>
            <a:rPr lang="en-GB" sz="1400" dirty="0">
              <a:hlinkClick xmlns:r="http://schemas.openxmlformats.org/officeDocument/2006/relationships" r:id="rId1"/>
            </a:rPr>
            <a:t>, MACOR, </a:t>
          </a:r>
          <a:r>
            <a:rPr lang="en-GB" sz="1400" dirty="0" err="1">
              <a:hlinkClick xmlns:r="http://schemas.openxmlformats.org/officeDocument/2006/relationships" r:id="rId1"/>
            </a:rPr>
            <a:t>AlN</a:t>
          </a:r>
          <a:r>
            <a:rPr lang="en-GB" sz="1400" dirty="0">
              <a:hlinkClick xmlns:r="http://schemas.openxmlformats.org/officeDocument/2006/relationships" r:id="rId1"/>
            </a:rPr>
            <a:t> </a:t>
          </a:r>
          <a:endParaRPr lang="en-GB" sz="1400" dirty="0"/>
        </a:p>
      </dgm:t>
    </dgm:pt>
    <dgm:pt modelId="{D33F0028-F565-40F4-BB6E-C44E66A69964}" type="parTrans" cxnId="{AB8C56F3-7839-4F66-B5A1-7989E877BD70}">
      <dgm:prSet/>
      <dgm:spPr/>
      <dgm:t>
        <a:bodyPr/>
        <a:lstStyle/>
        <a:p>
          <a:endParaRPr lang="en-GB"/>
        </a:p>
      </dgm:t>
    </dgm:pt>
    <dgm:pt modelId="{D1496171-F4C6-4F90-ABD8-81871EB9C029}" type="sibTrans" cxnId="{AB8C56F3-7839-4F66-B5A1-7989E877BD70}">
      <dgm:prSet/>
      <dgm:spPr/>
      <dgm:t>
        <a:bodyPr/>
        <a:lstStyle/>
        <a:p>
          <a:endParaRPr lang="en-GB"/>
        </a:p>
      </dgm:t>
    </dgm:pt>
    <dgm:pt modelId="{802E3C90-790F-4653-A727-CA627AA41C6E}">
      <dgm:prSet custT="1"/>
      <dgm:spPr>
        <a:solidFill>
          <a:srgbClr val="FF7C80"/>
        </a:solidFill>
      </dgm:spPr>
      <dgm:t>
        <a:bodyPr/>
        <a:lstStyle/>
        <a:p>
          <a:pPr algn="l"/>
          <a:r>
            <a:rPr lang="en-GB" sz="1400" dirty="0"/>
            <a:t>Middle shape would give a better Standoff Voltage</a:t>
          </a:r>
        </a:p>
      </dgm:t>
    </dgm:pt>
    <dgm:pt modelId="{4715B34C-7A66-4CF1-B0B7-33386FE7CB50}" type="parTrans" cxnId="{D9195480-FDB3-485B-B5F5-3C582B994673}">
      <dgm:prSet/>
      <dgm:spPr/>
      <dgm:t>
        <a:bodyPr/>
        <a:lstStyle/>
        <a:p>
          <a:endParaRPr lang="en-GB"/>
        </a:p>
      </dgm:t>
    </dgm:pt>
    <dgm:pt modelId="{A09EF949-EB59-402D-A8F9-781E5D627230}" type="sibTrans" cxnId="{D9195480-FDB3-485B-B5F5-3C582B994673}">
      <dgm:prSet/>
      <dgm:spPr/>
      <dgm:t>
        <a:bodyPr/>
        <a:lstStyle/>
        <a:p>
          <a:endParaRPr lang="en-GB"/>
        </a:p>
      </dgm:t>
    </dgm:pt>
    <dgm:pt modelId="{0E191395-094F-4F71-BD39-3458E208F034}">
      <dgm:prSet phldrT="[Text]" custT="1"/>
      <dgm:spPr>
        <a:solidFill>
          <a:schemeClr val="bg1">
            <a:lumMod val="75000"/>
          </a:schemeClr>
        </a:solidFill>
      </dgm:spPr>
      <dgm:t>
        <a:bodyPr/>
        <a:lstStyle/>
        <a:p>
          <a:pPr algn="l">
            <a:buSzPts val="1000"/>
            <a:buFont typeface="Symbol" panose="05050102010706020507" pitchFamily="18" charset="2"/>
            <a:buChar char=""/>
          </a:pPr>
          <a:r>
            <a:rPr lang="en-GB" sz="1400" dirty="0"/>
            <a:t>Min. distance along insulator surface = </a:t>
          </a:r>
          <a:br>
            <a:rPr lang="en-GB" sz="1400" dirty="0"/>
          </a:br>
          <a:r>
            <a:rPr lang="en-GB" sz="1400" dirty="0"/>
            <a:t>1 kV/mm </a:t>
          </a:r>
          <a:r>
            <a:rPr lang="en-GB" sz="1400" dirty="0">
              <a:sym typeface="Wingdings" panose="05000000000000000000" pitchFamily="2" charset="2"/>
            </a:rPr>
            <a:t> </a:t>
          </a:r>
          <a:r>
            <a:rPr lang="en-GB" sz="1400" b="1" dirty="0">
              <a:sym typeface="Wingdings" panose="05000000000000000000" pitchFamily="2" charset="2"/>
            </a:rPr>
            <a:t>30 mm</a:t>
          </a:r>
          <a:endParaRPr lang="en-GB" sz="1400" b="1" dirty="0"/>
        </a:p>
      </dgm:t>
    </dgm:pt>
    <dgm:pt modelId="{C43B2A07-5E4A-4E10-962E-A937D875F960}" type="parTrans" cxnId="{06A2ACD7-CF60-4BD3-B6DD-5DD11BBB41B0}">
      <dgm:prSet/>
      <dgm:spPr/>
      <dgm:t>
        <a:bodyPr/>
        <a:lstStyle/>
        <a:p>
          <a:endParaRPr lang="en-GB"/>
        </a:p>
      </dgm:t>
    </dgm:pt>
    <dgm:pt modelId="{0DD23035-781A-439B-BA24-33ADAC708DA4}" type="sibTrans" cxnId="{06A2ACD7-CF60-4BD3-B6DD-5DD11BBB41B0}">
      <dgm:prSet/>
      <dgm:spPr/>
      <dgm:t>
        <a:bodyPr/>
        <a:lstStyle/>
        <a:p>
          <a:endParaRPr lang="en-GB"/>
        </a:p>
      </dgm:t>
    </dgm:pt>
    <dgm:pt modelId="{590ABB76-D8C5-424F-ABE4-E89E08DFC739}" type="pres">
      <dgm:prSet presAssocID="{E095476A-901D-422E-8257-0AC39EC64B56}" presName="theList" presStyleCnt="0">
        <dgm:presLayoutVars>
          <dgm:dir/>
          <dgm:animLvl val="lvl"/>
          <dgm:resizeHandles val="exact"/>
        </dgm:presLayoutVars>
      </dgm:prSet>
      <dgm:spPr/>
    </dgm:pt>
    <dgm:pt modelId="{CDD19625-0EFF-45D0-8E71-203B18CD6174}" type="pres">
      <dgm:prSet presAssocID="{503E28CE-5D5C-49E2-9519-4573643705AB}" presName="compNode" presStyleCnt="0"/>
      <dgm:spPr/>
    </dgm:pt>
    <dgm:pt modelId="{CF1F9A30-8BEB-4193-8E02-8945A7AAEC48}" type="pres">
      <dgm:prSet presAssocID="{503E28CE-5D5C-49E2-9519-4573643705AB}" presName="aNode" presStyleLbl="bgShp" presStyleIdx="0" presStyleCnt="3"/>
      <dgm:spPr>
        <a:prstGeom prst="rect">
          <a:avLst/>
        </a:prstGeom>
      </dgm:spPr>
    </dgm:pt>
    <dgm:pt modelId="{37ABB18A-A57C-4361-A1F8-9B081FF73B62}" type="pres">
      <dgm:prSet presAssocID="{503E28CE-5D5C-49E2-9519-4573643705AB}" presName="textNode" presStyleLbl="bgShp" presStyleIdx="0" presStyleCnt="3"/>
      <dgm:spPr/>
    </dgm:pt>
    <dgm:pt modelId="{3317FCED-CCE2-4D2C-9D0F-267B716C7E5E}" type="pres">
      <dgm:prSet presAssocID="{503E28CE-5D5C-49E2-9519-4573643705AB}" presName="compChildNode" presStyleCnt="0"/>
      <dgm:spPr/>
    </dgm:pt>
    <dgm:pt modelId="{B74752CC-C992-4D14-A8AF-361F8C512901}" type="pres">
      <dgm:prSet presAssocID="{503E28CE-5D5C-49E2-9519-4573643705AB}" presName="theInnerList" presStyleCnt="0"/>
      <dgm:spPr/>
    </dgm:pt>
    <dgm:pt modelId="{98961062-02FC-4B9E-B66B-D7E2DBC7F153}" type="pres">
      <dgm:prSet presAssocID="{E259A5A4-DBB2-42A1-8EB0-EC205914CFA0}" presName="childNode" presStyleLbl="node1" presStyleIdx="0" presStyleCnt="4" custScaleY="491586" custLinFactY="-81671" custLinFactNeighborY="-100000">
        <dgm:presLayoutVars>
          <dgm:bulletEnabled val="1"/>
        </dgm:presLayoutVars>
      </dgm:prSet>
      <dgm:spPr/>
    </dgm:pt>
    <dgm:pt modelId="{0977E037-F40D-4EE5-B71B-A583F9D05CD9}" type="pres">
      <dgm:prSet presAssocID="{E259A5A4-DBB2-42A1-8EB0-EC205914CFA0}" presName="aSpace2" presStyleCnt="0"/>
      <dgm:spPr/>
    </dgm:pt>
    <dgm:pt modelId="{DE9E0C1A-0C21-4964-986E-8EDAE1793EC9}" type="pres">
      <dgm:prSet presAssocID="{42E7912D-8478-436A-8D61-3A3F3B8EF365}" presName="childNode" presStyleLbl="node1" presStyleIdx="1" presStyleCnt="4" custScaleY="686560" custLinFactY="-47692" custLinFactNeighborY="-100000">
        <dgm:presLayoutVars>
          <dgm:bulletEnabled val="1"/>
        </dgm:presLayoutVars>
      </dgm:prSet>
      <dgm:spPr/>
    </dgm:pt>
    <dgm:pt modelId="{6E888AC1-75DE-4DED-B5FB-8E5E148F84E7}" type="pres">
      <dgm:prSet presAssocID="{503E28CE-5D5C-49E2-9519-4573643705AB}" presName="aSpace" presStyleCnt="0"/>
      <dgm:spPr/>
    </dgm:pt>
    <dgm:pt modelId="{A8A9AFAF-61AE-41D3-A883-CC8B86E360B7}" type="pres">
      <dgm:prSet presAssocID="{3D64D2BB-D99C-4A83-84E2-0634DF35BB25}" presName="compNode" presStyleCnt="0"/>
      <dgm:spPr/>
    </dgm:pt>
    <dgm:pt modelId="{4EC02339-0267-45B2-9ADF-5AE06BB75FFF}" type="pres">
      <dgm:prSet presAssocID="{3D64D2BB-D99C-4A83-84E2-0634DF35BB25}" presName="aNode" presStyleLbl="bgShp" presStyleIdx="1" presStyleCnt="3"/>
      <dgm:spPr>
        <a:prstGeom prst="rect">
          <a:avLst/>
        </a:prstGeom>
      </dgm:spPr>
    </dgm:pt>
    <dgm:pt modelId="{B3CD9073-68F5-41F2-9F2A-EE0FBFE3DAB8}" type="pres">
      <dgm:prSet presAssocID="{3D64D2BB-D99C-4A83-84E2-0634DF35BB25}" presName="textNode" presStyleLbl="bgShp" presStyleIdx="1" presStyleCnt="3"/>
      <dgm:spPr/>
    </dgm:pt>
    <dgm:pt modelId="{2E0C37D5-3440-4CB1-97B9-F89916AEEDA4}" type="pres">
      <dgm:prSet presAssocID="{3D64D2BB-D99C-4A83-84E2-0634DF35BB25}" presName="compChildNode" presStyleCnt="0"/>
      <dgm:spPr/>
    </dgm:pt>
    <dgm:pt modelId="{7D1D1C39-E47D-4B7B-92BE-5ECCA2DAD43F}" type="pres">
      <dgm:prSet presAssocID="{3D64D2BB-D99C-4A83-84E2-0634DF35BB25}" presName="theInnerList" presStyleCnt="0"/>
      <dgm:spPr/>
    </dgm:pt>
    <dgm:pt modelId="{6FD771B4-9D85-4D0E-9939-6E92A934E833}" type="pres">
      <dgm:prSet presAssocID="{941C249D-2A88-4D81-A1F3-3B699A8C0FB3}" presName="childNode" presStyleLbl="node1" presStyleIdx="2" presStyleCnt="4" custScaleY="117444" custLinFactNeighborX="-83" custLinFactNeighborY="-8964">
        <dgm:presLayoutVars>
          <dgm:bulletEnabled val="1"/>
        </dgm:presLayoutVars>
      </dgm:prSet>
      <dgm:spPr/>
    </dgm:pt>
    <dgm:pt modelId="{66F86C8C-F5C1-4DC6-8525-EA6C2717E10E}" type="pres">
      <dgm:prSet presAssocID="{3D64D2BB-D99C-4A83-84E2-0634DF35BB25}" presName="aSpace" presStyleCnt="0"/>
      <dgm:spPr/>
    </dgm:pt>
    <dgm:pt modelId="{B87A7992-6FD7-45AC-B37A-C481D08C3764}" type="pres">
      <dgm:prSet presAssocID="{4C2F73D6-9F47-4B9C-BA2E-91ECB57FCFEA}" presName="compNode" presStyleCnt="0"/>
      <dgm:spPr/>
    </dgm:pt>
    <dgm:pt modelId="{E831CF1F-E7AF-4AE0-A6A6-008AF9DCABD8}" type="pres">
      <dgm:prSet presAssocID="{4C2F73D6-9F47-4B9C-BA2E-91ECB57FCFEA}" presName="aNode" presStyleLbl="bgShp" presStyleIdx="2" presStyleCnt="3"/>
      <dgm:spPr>
        <a:prstGeom prst="rect">
          <a:avLst/>
        </a:prstGeom>
      </dgm:spPr>
    </dgm:pt>
    <dgm:pt modelId="{821A42DB-5DC4-4364-A857-DBE42D421D0B}" type="pres">
      <dgm:prSet presAssocID="{4C2F73D6-9F47-4B9C-BA2E-91ECB57FCFEA}" presName="textNode" presStyleLbl="bgShp" presStyleIdx="2" presStyleCnt="3"/>
      <dgm:spPr/>
    </dgm:pt>
    <dgm:pt modelId="{034F361B-7C7D-41D4-95C6-5DA0A5D8B8D5}" type="pres">
      <dgm:prSet presAssocID="{4C2F73D6-9F47-4B9C-BA2E-91ECB57FCFEA}" presName="compChildNode" presStyleCnt="0"/>
      <dgm:spPr/>
    </dgm:pt>
    <dgm:pt modelId="{E5B68848-3271-461E-B945-C6D5B95C2DA4}" type="pres">
      <dgm:prSet presAssocID="{4C2F73D6-9F47-4B9C-BA2E-91ECB57FCFEA}" presName="theInnerList" presStyleCnt="0"/>
      <dgm:spPr/>
    </dgm:pt>
    <dgm:pt modelId="{31BDCAEA-3D2B-42CF-8F27-8930FFE0EDFD}" type="pres">
      <dgm:prSet presAssocID="{04201729-2D2F-44D8-995A-3648BE8CB0E2}" presName="childNode" presStyleLbl="node1" presStyleIdx="3" presStyleCnt="4" custScaleY="41166" custLinFactNeighborY="-38734">
        <dgm:presLayoutVars>
          <dgm:bulletEnabled val="1"/>
        </dgm:presLayoutVars>
      </dgm:prSet>
      <dgm:spPr/>
    </dgm:pt>
  </dgm:ptLst>
  <dgm:cxnLst>
    <dgm:cxn modelId="{C4A30F06-162B-47DE-BADC-3101BEAE258C}" srcId="{941C249D-2A88-4D81-A1F3-3B699A8C0FB3}" destId="{1269FB5B-415E-462B-BA44-1DDC5C412714}" srcOrd="0" destOrd="0" parTransId="{705E753B-E974-43F7-BD3B-2C91C46A609C}" sibTransId="{90B0BFDD-2200-4216-9837-1DDE386F3AE8}"/>
    <dgm:cxn modelId="{0A4BC90C-A062-4A9F-A640-AC88A93F44FA}" type="presOf" srcId="{F60260DC-1B9A-4415-BAE0-6C97F861C99D}" destId="{6FD771B4-9D85-4D0E-9939-6E92A934E833}" srcOrd="0" destOrd="3" presId="urn:microsoft.com/office/officeart/2005/8/layout/lProcess2"/>
    <dgm:cxn modelId="{888D9D10-B2C0-4828-96D7-296E0ED7EAA0}" srcId="{503E28CE-5D5C-49E2-9519-4573643705AB}" destId="{E259A5A4-DBB2-42A1-8EB0-EC205914CFA0}" srcOrd="0" destOrd="0" parTransId="{82FE930A-DDE7-42A9-B06A-F1152F5BED71}" sibTransId="{4200130A-0D35-4F83-B09F-99A0FCB81DBF}"/>
    <dgm:cxn modelId="{B5EBAC11-3E33-4513-B691-5D2D0B8998BB}" type="presOf" srcId="{59865F4C-04DC-46E1-AC81-6E8429DEE417}" destId="{98961062-02FC-4B9E-B66B-D7E2DBC7F153}" srcOrd="0" destOrd="2" presId="urn:microsoft.com/office/officeart/2005/8/layout/lProcess2"/>
    <dgm:cxn modelId="{F8A64312-F959-4D83-ADA0-B063124155E5}" srcId="{3D64D2BB-D99C-4A83-84E2-0634DF35BB25}" destId="{941C249D-2A88-4D81-A1F3-3B699A8C0FB3}" srcOrd="0" destOrd="0" parTransId="{27BF93C9-5D6C-4800-8796-9A391A4F568C}" sibTransId="{E7A51DC9-9308-4288-9C9F-71A486ADA9D9}"/>
    <dgm:cxn modelId="{363E8F1B-B755-4B72-9DB2-59BDF357E89C}" type="presOf" srcId="{E259A5A4-DBB2-42A1-8EB0-EC205914CFA0}" destId="{98961062-02FC-4B9E-B66B-D7E2DBC7F153}" srcOrd="0" destOrd="0" presId="urn:microsoft.com/office/officeart/2005/8/layout/lProcess2"/>
    <dgm:cxn modelId="{6036DA1C-C9C0-4000-A4F4-06201D6B15E7}" srcId="{E095476A-901D-422E-8257-0AC39EC64B56}" destId="{4C2F73D6-9F47-4B9C-BA2E-91ECB57FCFEA}" srcOrd="2" destOrd="0" parTransId="{90C67699-7F16-449C-98F0-5F7A67FBA498}" sibTransId="{B73104A9-1361-45BD-87B4-94FEE014C3F5}"/>
    <dgm:cxn modelId="{59FE351F-E130-41FA-B936-B38618935A2C}" type="presOf" srcId="{503E28CE-5D5C-49E2-9519-4573643705AB}" destId="{37ABB18A-A57C-4361-A1F8-9B081FF73B62}" srcOrd="1" destOrd="0" presId="urn:microsoft.com/office/officeart/2005/8/layout/lProcess2"/>
    <dgm:cxn modelId="{23C1FF25-C57D-4534-8788-E08CFD7D38F3}" srcId="{941C249D-2A88-4D81-A1F3-3B699A8C0FB3}" destId="{F60260DC-1B9A-4415-BAE0-6C97F861C99D}" srcOrd="2" destOrd="0" parTransId="{FD17951C-2A43-4FB8-AE32-FBF36D810E00}" sibTransId="{ECA7BE35-27B1-46A5-B8A7-92F748E8557D}"/>
    <dgm:cxn modelId="{FC9B982A-1F36-463B-A74F-F66CE2018D76}" type="presOf" srcId="{3D64D2BB-D99C-4A83-84E2-0634DF35BB25}" destId="{4EC02339-0267-45B2-9ADF-5AE06BB75FFF}" srcOrd="0" destOrd="0" presId="urn:microsoft.com/office/officeart/2005/8/layout/lProcess2"/>
    <dgm:cxn modelId="{3708D82E-1BB6-40E2-9936-D3FE4C273C17}" srcId="{E095476A-901D-422E-8257-0AC39EC64B56}" destId="{3D64D2BB-D99C-4A83-84E2-0634DF35BB25}" srcOrd="1" destOrd="0" parTransId="{E19A7334-6BAC-4C46-B5C0-E2402B4F42ED}" sibTransId="{41634376-28B5-41EA-AA78-4A6764A1AB56}"/>
    <dgm:cxn modelId="{493F0F31-99CC-4EAE-9E97-0506B1D49379}" type="presOf" srcId="{4C2F73D6-9F47-4B9C-BA2E-91ECB57FCFEA}" destId="{E831CF1F-E7AF-4AE0-A6A6-008AF9DCABD8}" srcOrd="0" destOrd="0" presId="urn:microsoft.com/office/officeart/2005/8/layout/lProcess2"/>
    <dgm:cxn modelId="{2674B63C-522C-4E9B-A6A6-5AA038E8EFF7}" type="presOf" srcId="{61DAFE66-53D4-41D2-9707-AA3DFFAB00D5}" destId="{DE9E0C1A-0C21-4964-986E-8EDAE1793EC9}" srcOrd="0" destOrd="1" presId="urn:microsoft.com/office/officeart/2005/8/layout/lProcess2"/>
    <dgm:cxn modelId="{3E5C8C71-5F82-4C9E-A705-75A6D09B2F09}" type="presOf" srcId="{04201729-2D2F-44D8-995A-3648BE8CB0E2}" destId="{31BDCAEA-3D2B-42CF-8F27-8930FFE0EDFD}" srcOrd="0" destOrd="0" presId="urn:microsoft.com/office/officeart/2005/8/layout/lProcess2"/>
    <dgm:cxn modelId="{80F4E453-CF60-4A27-9478-C3506C44389B}" srcId="{E259A5A4-DBB2-42A1-8EB0-EC205914CFA0}" destId="{59865F4C-04DC-46E1-AC81-6E8429DEE417}" srcOrd="1" destOrd="0" parTransId="{F8E0FF28-1133-4627-9B49-8B5DC45E3168}" sibTransId="{B98BC303-339D-4C7F-8723-64452B162AB7}"/>
    <dgm:cxn modelId="{981E9079-D2CB-479E-BFC3-D49306B92FBF}" srcId="{04201729-2D2F-44D8-995A-3648BE8CB0E2}" destId="{95D7D437-182F-4525-8A6B-A05DE8789239}" srcOrd="0" destOrd="0" parTransId="{9CF73EC0-5FC7-465F-B1C3-2947B3A1E5DA}" sibTransId="{56BE5F43-E498-48DB-9B44-2F13F60B09E9}"/>
    <dgm:cxn modelId="{6F742B7C-A9C7-4325-AD3F-404E7A32E396}" type="presOf" srcId="{42E7912D-8478-436A-8D61-3A3F3B8EF365}" destId="{DE9E0C1A-0C21-4964-986E-8EDAE1793EC9}" srcOrd="0" destOrd="0" presId="urn:microsoft.com/office/officeart/2005/8/layout/lProcess2"/>
    <dgm:cxn modelId="{8203A07F-839F-42F8-892B-D7AC81751D33}" type="presOf" srcId="{E095476A-901D-422E-8257-0AC39EC64B56}" destId="{590ABB76-D8C5-424F-ABE4-E89E08DFC739}" srcOrd="0" destOrd="0" presId="urn:microsoft.com/office/officeart/2005/8/layout/lProcess2"/>
    <dgm:cxn modelId="{D9195480-FDB3-485B-B5F5-3C582B994673}" srcId="{42E7912D-8478-436A-8D61-3A3F3B8EF365}" destId="{802E3C90-790F-4653-A727-CA627AA41C6E}" srcOrd="1" destOrd="0" parTransId="{4715B34C-7A66-4CF1-B0B7-33386FE7CB50}" sibTransId="{A09EF949-EB59-402D-A8F9-781E5D627230}"/>
    <dgm:cxn modelId="{EFBBBE8B-AA73-42DB-B6AF-90307A49B063}" srcId="{503E28CE-5D5C-49E2-9519-4573643705AB}" destId="{42E7912D-8478-436A-8D61-3A3F3B8EF365}" srcOrd="1" destOrd="0" parTransId="{273F3963-C9CF-41F5-8EB7-456C172FC1AA}" sibTransId="{81233F1F-9773-4495-A00D-F5342D16781D}"/>
    <dgm:cxn modelId="{1EA09293-3873-4D0A-A34F-881454978C3E}" type="presOf" srcId="{9A6D6747-1A1B-4575-85E0-DB9D9E4A457C}" destId="{98961062-02FC-4B9E-B66B-D7E2DBC7F153}" srcOrd="0" destOrd="1" presId="urn:microsoft.com/office/officeart/2005/8/layout/lProcess2"/>
    <dgm:cxn modelId="{CA86F294-D36C-419A-A8D2-5B9BCFA0D13B}" type="presOf" srcId="{941C249D-2A88-4D81-A1F3-3B699A8C0FB3}" destId="{6FD771B4-9D85-4D0E-9939-6E92A934E833}" srcOrd="0" destOrd="0" presId="urn:microsoft.com/office/officeart/2005/8/layout/lProcess2"/>
    <dgm:cxn modelId="{8808679C-8C54-489D-9CAE-EA2F24B8E7C3}" type="presOf" srcId="{3D64D2BB-D99C-4A83-84E2-0634DF35BB25}" destId="{B3CD9073-68F5-41F2-9F2A-EE0FBFE3DAB8}" srcOrd="1" destOrd="0" presId="urn:microsoft.com/office/officeart/2005/8/layout/lProcess2"/>
    <dgm:cxn modelId="{F7B19C9C-C0EF-421E-BB25-D39BB9B42F26}" type="presOf" srcId="{4C2F73D6-9F47-4B9C-BA2E-91ECB57FCFEA}" destId="{821A42DB-5DC4-4364-A857-DBE42D421D0B}" srcOrd="1" destOrd="0" presId="urn:microsoft.com/office/officeart/2005/8/layout/lProcess2"/>
    <dgm:cxn modelId="{D658F39D-2FAF-47EF-BB4D-665063992AC2}" type="presOf" srcId="{1269FB5B-415E-462B-BA44-1DDC5C412714}" destId="{6FD771B4-9D85-4D0E-9939-6E92A934E833}" srcOrd="0" destOrd="1" presId="urn:microsoft.com/office/officeart/2005/8/layout/lProcess2"/>
    <dgm:cxn modelId="{E954DBA2-D255-4976-9540-6A1C2C49D2C2}" type="presOf" srcId="{95D7D437-182F-4525-8A6B-A05DE8789239}" destId="{31BDCAEA-3D2B-42CF-8F27-8930FFE0EDFD}" srcOrd="0" destOrd="1" presId="urn:microsoft.com/office/officeart/2005/8/layout/lProcess2"/>
    <dgm:cxn modelId="{585AE5A6-A739-4343-9E14-7CE088E522BB}" srcId="{4C2F73D6-9F47-4B9C-BA2E-91ECB57FCFEA}" destId="{04201729-2D2F-44D8-995A-3648BE8CB0E2}" srcOrd="0" destOrd="0" parTransId="{88DBEC0E-2C29-4DC7-8054-058F5B4BEAC2}" sibTransId="{AF705078-9A05-4192-AF1B-9B2CBA2964FC}"/>
    <dgm:cxn modelId="{35AACEC0-789F-42BC-A404-05A1EE5D4E99}" type="presOf" srcId="{0E191395-094F-4F71-BD39-3458E208F034}" destId="{6FD771B4-9D85-4D0E-9939-6E92A934E833}" srcOrd="0" destOrd="2" presId="urn:microsoft.com/office/officeart/2005/8/layout/lProcess2"/>
    <dgm:cxn modelId="{62B29BC1-2436-41E7-A06A-9522D14BD44A}" srcId="{E259A5A4-DBB2-42A1-8EB0-EC205914CFA0}" destId="{9A6D6747-1A1B-4575-85E0-DB9D9E4A457C}" srcOrd="0" destOrd="0" parTransId="{0776C70D-8DD3-4BF6-990C-C276D40BC481}" sibTransId="{6EE40C0F-4056-4ED2-B271-88010D03EE10}"/>
    <dgm:cxn modelId="{033775D5-3681-49E5-A74A-14B5700F6E1F}" srcId="{E095476A-901D-422E-8257-0AC39EC64B56}" destId="{503E28CE-5D5C-49E2-9519-4573643705AB}" srcOrd="0" destOrd="0" parTransId="{99D5DC60-064E-4220-AADF-3430934A0DF8}" sibTransId="{9CC0280A-02FF-4D79-A36F-64F9C1F46813}"/>
    <dgm:cxn modelId="{06A2ACD7-CF60-4BD3-B6DD-5DD11BBB41B0}" srcId="{941C249D-2A88-4D81-A1F3-3B699A8C0FB3}" destId="{0E191395-094F-4F71-BD39-3458E208F034}" srcOrd="1" destOrd="0" parTransId="{C43B2A07-5E4A-4E10-962E-A937D875F960}" sibTransId="{0DD23035-781A-439B-BA24-33ADAC708DA4}"/>
    <dgm:cxn modelId="{18F569DF-7DBB-47BA-8585-A6E9A7747F66}" type="presOf" srcId="{802E3C90-790F-4653-A727-CA627AA41C6E}" destId="{DE9E0C1A-0C21-4964-986E-8EDAE1793EC9}" srcOrd="0" destOrd="2" presId="urn:microsoft.com/office/officeart/2005/8/layout/lProcess2"/>
    <dgm:cxn modelId="{3B91D2F0-D953-4006-BB6B-F632EB0C86BF}" type="presOf" srcId="{503E28CE-5D5C-49E2-9519-4573643705AB}" destId="{CF1F9A30-8BEB-4193-8E02-8945A7AAEC48}" srcOrd="0" destOrd="0" presId="urn:microsoft.com/office/officeart/2005/8/layout/lProcess2"/>
    <dgm:cxn modelId="{AB8C56F3-7839-4F66-B5A1-7989E877BD70}" srcId="{42E7912D-8478-436A-8D61-3A3F3B8EF365}" destId="{61DAFE66-53D4-41D2-9707-AA3DFFAB00D5}" srcOrd="0" destOrd="0" parTransId="{D33F0028-F565-40F4-BB6E-C44E66A69964}" sibTransId="{D1496171-F4C6-4F90-ABD8-81871EB9C029}"/>
    <dgm:cxn modelId="{2FFAC051-311D-4B80-B3F3-3C45E1233124}" type="presParOf" srcId="{590ABB76-D8C5-424F-ABE4-E89E08DFC739}" destId="{CDD19625-0EFF-45D0-8E71-203B18CD6174}" srcOrd="0" destOrd="0" presId="urn:microsoft.com/office/officeart/2005/8/layout/lProcess2"/>
    <dgm:cxn modelId="{98319910-24FC-41AD-9173-B64D41905239}" type="presParOf" srcId="{CDD19625-0EFF-45D0-8E71-203B18CD6174}" destId="{CF1F9A30-8BEB-4193-8E02-8945A7AAEC48}" srcOrd="0" destOrd="0" presId="urn:microsoft.com/office/officeart/2005/8/layout/lProcess2"/>
    <dgm:cxn modelId="{155E6963-6931-48DF-AE87-873BB286DECF}" type="presParOf" srcId="{CDD19625-0EFF-45D0-8E71-203B18CD6174}" destId="{37ABB18A-A57C-4361-A1F8-9B081FF73B62}" srcOrd="1" destOrd="0" presId="urn:microsoft.com/office/officeart/2005/8/layout/lProcess2"/>
    <dgm:cxn modelId="{FD322BBE-E7D4-4184-A943-44547DCCFA74}" type="presParOf" srcId="{CDD19625-0EFF-45D0-8E71-203B18CD6174}" destId="{3317FCED-CCE2-4D2C-9D0F-267B716C7E5E}" srcOrd="2" destOrd="0" presId="urn:microsoft.com/office/officeart/2005/8/layout/lProcess2"/>
    <dgm:cxn modelId="{1B20325C-6B41-4124-A686-02CB722526BD}" type="presParOf" srcId="{3317FCED-CCE2-4D2C-9D0F-267B716C7E5E}" destId="{B74752CC-C992-4D14-A8AF-361F8C512901}" srcOrd="0" destOrd="0" presId="urn:microsoft.com/office/officeart/2005/8/layout/lProcess2"/>
    <dgm:cxn modelId="{E15976A6-7565-48C7-A609-749E729568A0}" type="presParOf" srcId="{B74752CC-C992-4D14-A8AF-361F8C512901}" destId="{98961062-02FC-4B9E-B66B-D7E2DBC7F153}" srcOrd="0" destOrd="0" presId="urn:microsoft.com/office/officeart/2005/8/layout/lProcess2"/>
    <dgm:cxn modelId="{DEDC88E7-C321-4126-9730-D8ABA9E31F47}" type="presParOf" srcId="{B74752CC-C992-4D14-A8AF-361F8C512901}" destId="{0977E037-F40D-4EE5-B71B-A583F9D05CD9}" srcOrd="1" destOrd="0" presId="urn:microsoft.com/office/officeart/2005/8/layout/lProcess2"/>
    <dgm:cxn modelId="{648C346A-6A0C-4829-88B3-1BF76E55B067}" type="presParOf" srcId="{B74752CC-C992-4D14-A8AF-361F8C512901}" destId="{DE9E0C1A-0C21-4964-986E-8EDAE1793EC9}" srcOrd="2" destOrd="0" presId="urn:microsoft.com/office/officeart/2005/8/layout/lProcess2"/>
    <dgm:cxn modelId="{9B841E72-A45E-4314-9599-E67D6601B69A}" type="presParOf" srcId="{590ABB76-D8C5-424F-ABE4-E89E08DFC739}" destId="{6E888AC1-75DE-4DED-B5FB-8E5E148F84E7}" srcOrd="1" destOrd="0" presId="urn:microsoft.com/office/officeart/2005/8/layout/lProcess2"/>
    <dgm:cxn modelId="{A0B03A0B-39C0-46FC-B680-44CD429019CF}" type="presParOf" srcId="{590ABB76-D8C5-424F-ABE4-E89E08DFC739}" destId="{A8A9AFAF-61AE-41D3-A883-CC8B86E360B7}" srcOrd="2" destOrd="0" presId="urn:microsoft.com/office/officeart/2005/8/layout/lProcess2"/>
    <dgm:cxn modelId="{A56042A0-58C1-4687-80C1-FD18CC66686E}" type="presParOf" srcId="{A8A9AFAF-61AE-41D3-A883-CC8B86E360B7}" destId="{4EC02339-0267-45B2-9ADF-5AE06BB75FFF}" srcOrd="0" destOrd="0" presId="urn:microsoft.com/office/officeart/2005/8/layout/lProcess2"/>
    <dgm:cxn modelId="{BCBB364E-3A5E-4762-AA5B-7819AC10644A}" type="presParOf" srcId="{A8A9AFAF-61AE-41D3-A883-CC8B86E360B7}" destId="{B3CD9073-68F5-41F2-9F2A-EE0FBFE3DAB8}" srcOrd="1" destOrd="0" presId="urn:microsoft.com/office/officeart/2005/8/layout/lProcess2"/>
    <dgm:cxn modelId="{E0716735-F1EE-454D-A254-35D75E719327}" type="presParOf" srcId="{A8A9AFAF-61AE-41D3-A883-CC8B86E360B7}" destId="{2E0C37D5-3440-4CB1-97B9-F89916AEEDA4}" srcOrd="2" destOrd="0" presId="urn:microsoft.com/office/officeart/2005/8/layout/lProcess2"/>
    <dgm:cxn modelId="{6B5AB283-ED07-41E2-B7D3-37F89D635325}" type="presParOf" srcId="{2E0C37D5-3440-4CB1-97B9-F89916AEEDA4}" destId="{7D1D1C39-E47D-4B7B-92BE-5ECCA2DAD43F}" srcOrd="0" destOrd="0" presId="urn:microsoft.com/office/officeart/2005/8/layout/lProcess2"/>
    <dgm:cxn modelId="{5A32B15F-F6BE-416E-9BA5-95A4D01E7EF2}" type="presParOf" srcId="{7D1D1C39-E47D-4B7B-92BE-5ECCA2DAD43F}" destId="{6FD771B4-9D85-4D0E-9939-6E92A934E833}" srcOrd="0" destOrd="0" presId="urn:microsoft.com/office/officeart/2005/8/layout/lProcess2"/>
    <dgm:cxn modelId="{74533984-EB94-477C-B3E3-DC1009B75269}" type="presParOf" srcId="{590ABB76-D8C5-424F-ABE4-E89E08DFC739}" destId="{66F86C8C-F5C1-4DC6-8525-EA6C2717E10E}" srcOrd="3" destOrd="0" presId="urn:microsoft.com/office/officeart/2005/8/layout/lProcess2"/>
    <dgm:cxn modelId="{EDE2B1BF-92A0-4667-BE63-30EC029349AD}" type="presParOf" srcId="{590ABB76-D8C5-424F-ABE4-E89E08DFC739}" destId="{B87A7992-6FD7-45AC-B37A-C481D08C3764}" srcOrd="4" destOrd="0" presId="urn:microsoft.com/office/officeart/2005/8/layout/lProcess2"/>
    <dgm:cxn modelId="{85005F4D-CAFA-45A3-A621-551C959B7211}" type="presParOf" srcId="{B87A7992-6FD7-45AC-B37A-C481D08C3764}" destId="{E831CF1F-E7AF-4AE0-A6A6-008AF9DCABD8}" srcOrd="0" destOrd="0" presId="urn:microsoft.com/office/officeart/2005/8/layout/lProcess2"/>
    <dgm:cxn modelId="{9E4F4C06-FA5A-480F-B5A5-26D75797329E}" type="presParOf" srcId="{B87A7992-6FD7-45AC-B37A-C481D08C3764}" destId="{821A42DB-5DC4-4364-A857-DBE42D421D0B}" srcOrd="1" destOrd="0" presId="urn:microsoft.com/office/officeart/2005/8/layout/lProcess2"/>
    <dgm:cxn modelId="{F651F320-CE5A-49F1-BA54-B18173C79B56}" type="presParOf" srcId="{B87A7992-6FD7-45AC-B37A-C481D08C3764}" destId="{034F361B-7C7D-41D4-95C6-5DA0A5D8B8D5}" srcOrd="2" destOrd="0" presId="urn:microsoft.com/office/officeart/2005/8/layout/lProcess2"/>
    <dgm:cxn modelId="{19C99412-91BA-4C4C-ABDF-67D8CFA23670}" type="presParOf" srcId="{034F361B-7C7D-41D4-95C6-5DA0A5D8B8D5}" destId="{E5B68848-3271-461E-B945-C6D5B95C2DA4}" srcOrd="0" destOrd="0" presId="urn:microsoft.com/office/officeart/2005/8/layout/lProcess2"/>
    <dgm:cxn modelId="{9C9A08CB-1463-4241-8085-280F6304342F}" type="presParOf" srcId="{E5B68848-3271-461E-B945-C6D5B95C2DA4}" destId="{31BDCAEA-3D2B-42CF-8F27-8930FFE0EDFD}"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F9A30-8BEB-4193-8E02-8945A7AAEC48}">
      <dsp:nvSpPr>
        <dsp:cNvPr id="0" name=""/>
        <dsp:cNvSpPr/>
      </dsp:nvSpPr>
      <dsp:spPr>
        <a:xfrm>
          <a:off x="1116" y="0"/>
          <a:ext cx="2902273" cy="5112568"/>
        </a:xfrm>
        <a:prstGeom prst="rect">
          <a:avLst/>
        </a:prstGeom>
        <a:solidFill>
          <a:srgbClr val="FF5050"/>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b="1" kern="1200" dirty="0">
              <a:solidFill>
                <a:schemeClr val="bg1"/>
              </a:solidFill>
            </a:rPr>
            <a:t>HV (-30 kV)</a:t>
          </a:r>
          <a:endParaRPr lang="en-GB" sz="2100" b="1" kern="1200" dirty="0">
            <a:solidFill>
              <a:schemeClr val="bg1"/>
            </a:solidFill>
          </a:endParaRPr>
        </a:p>
      </dsp:txBody>
      <dsp:txXfrm>
        <a:off x="1116" y="0"/>
        <a:ext cx="2902273" cy="1533770"/>
      </dsp:txXfrm>
    </dsp:sp>
    <dsp:sp modelId="{98961062-02FC-4B9E-B66B-D7E2DBC7F153}">
      <dsp:nvSpPr>
        <dsp:cNvPr id="0" name=""/>
        <dsp:cNvSpPr/>
      </dsp:nvSpPr>
      <dsp:spPr>
        <a:xfrm>
          <a:off x="291343" y="1264569"/>
          <a:ext cx="2321819" cy="1368000"/>
        </a:xfrm>
        <a:prstGeom prst="roundRect">
          <a:avLst>
            <a:gd name="adj" fmla="val 10000"/>
          </a:avLst>
        </a:prstGeom>
        <a:solidFill>
          <a:srgbClr val="FF7C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t" anchorCtr="0">
          <a:noAutofit/>
        </a:bodyPr>
        <a:lstStyle/>
        <a:p>
          <a:pPr marL="0" lvl="0" indent="0" algn="ctr" defTabSz="800100">
            <a:lnSpc>
              <a:spcPct val="90000"/>
            </a:lnSpc>
            <a:spcBef>
              <a:spcPct val="0"/>
            </a:spcBef>
            <a:spcAft>
              <a:spcPct val="35000"/>
            </a:spcAft>
            <a:buNone/>
          </a:pPr>
          <a:r>
            <a:rPr lang="en-GB" sz="1800" b="1" kern="1200" noProof="0" dirty="0"/>
            <a:t>Conductor surface</a:t>
          </a:r>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Minimise surface irregularities </a:t>
          </a:r>
          <a:r>
            <a:rPr lang="en-GB" sz="1400" kern="1200" dirty="0">
              <a:sym typeface="Wingdings" panose="05000000000000000000" pitchFamily="2" charset="2"/>
            </a:rPr>
            <a:t> polished 316L SS</a:t>
          </a:r>
          <a:endParaRPr lang="en-GB" sz="1400" kern="1200" dirty="0"/>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Radius corners and edges generously</a:t>
          </a:r>
        </a:p>
      </dsp:txBody>
      <dsp:txXfrm>
        <a:off x="331410" y="1304636"/>
        <a:ext cx="2241685" cy="1287866"/>
      </dsp:txXfrm>
    </dsp:sp>
    <dsp:sp modelId="{DE9E0C1A-0C21-4964-986E-8EDAE1793EC9}">
      <dsp:nvSpPr>
        <dsp:cNvPr id="0" name=""/>
        <dsp:cNvSpPr/>
      </dsp:nvSpPr>
      <dsp:spPr>
        <a:xfrm>
          <a:off x="291343" y="2769940"/>
          <a:ext cx="2321819" cy="1910579"/>
        </a:xfrm>
        <a:prstGeom prst="roundRect">
          <a:avLst>
            <a:gd name="adj" fmla="val 10000"/>
          </a:avLst>
        </a:prstGeom>
        <a:solidFill>
          <a:srgbClr val="FF7C8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t" anchorCtr="0">
          <a:noAutofit/>
        </a:bodyPr>
        <a:lstStyle/>
        <a:p>
          <a:pPr marL="0" lvl="0" indent="0" algn="ctr" defTabSz="800100">
            <a:lnSpc>
              <a:spcPct val="90000"/>
            </a:lnSpc>
            <a:spcBef>
              <a:spcPct val="0"/>
            </a:spcBef>
            <a:spcAft>
              <a:spcPct val="35000"/>
            </a:spcAft>
            <a:buNone/>
          </a:pPr>
          <a:r>
            <a:rPr lang="en-GB" sz="1800" b="1" kern="1200" dirty="0"/>
            <a:t>Insulator surface</a:t>
          </a:r>
        </a:p>
        <a:p>
          <a:pPr marL="114300" lvl="1" indent="-114300" algn="l" defTabSz="622300">
            <a:lnSpc>
              <a:spcPct val="90000"/>
            </a:lnSpc>
            <a:spcBef>
              <a:spcPct val="0"/>
            </a:spcBef>
            <a:spcAft>
              <a:spcPct val="15000"/>
            </a:spcAft>
            <a:buChar char="•"/>
          </a:pPr>
          <a:r>
            <a:rPr lang="en-GB" sz="1400" kern="1200" dirty="0"/>
            <a:t>Material with high dielectric strength, low (relative) permittivity and good thermal conductivity:</a:t>
          </a:r>
          <a:r>
            <a:rPr lang="en-GB" sz="1400" kern="1200" dirty="0">
              <a:hlinkClick xmlns:r="http://schemas.openxmlformats.org/officeDocument/2006/relationships" r:id="rId1"/>
            </a:rPr>
            <a:t> Al</a:t>
          </a:r>
          <a:r>
            <a:rPr lang="en-GB" sz="1000" kern="1200" dirty="0">
              <a:hlinkClick xmlns:r="http://schemas.openxmlformats.org/officeDocument/2006/relationships" r:id="rId1"/>
            </a:rPr>
            <a:t>2</a:t>
          </a:r>
          <a:r>
            <a:rPr lang="en-GB" sz="1400" kern="1200" dirty="0">
              <a:hlinkClick xmlns:r="http://schemas.openxmlformats.org/officeDocument/2006/relationships" r:id="rId1"/>
            </a:rPr>
            <a:t>O</a:t>
          </a:r>
          <a:r>
            <a:rPr lang="en-GB" sz="1050" kern="1200" dirty="0">
              <a:hlinkClick xmlns:r="http://schemas.openxmlformats.org/officeDocument/2006/relationships" r:id="rId1"/>
            </a:rPr>
            <a:t>3</a:t>
          </a:r>
          <a:r>
            <a:rPr lang="en-GB" sz="1400" kern="1200" dirty="0">
              <a:hlinkClick xmlns:r="http://schemas.openxmlformats.org/officeDocument/2006/relationships" r:id="rId1"/>
            </a:rPr>
            <a:t>, MACOR, </a:t>
          </a:r>
          <a:r>
            <a:rPr lang="en-GB" sz="1400" kern="1200" dirty="0" err="1">
              <a:hlinkClick xmlns:r="http://schemas.openxmlformats.org/officeDocument/2006/relationships" r:id="rId1"/>
            </a:rPr>
            <a:t>AlN</a:t>
          </a:r>
          <a:r>
            <a:rPr lang="en-GB" sz="1400" kern="1200" dirty="0">
              <a:hlinkClick xmlns:r="http://schemas.openxmlformats.org/officeDocument/2006/relationships" r:id="rId1"/>
            </a:rPr>
            <a:t> </a:t>
          </a:r>
          <a:endParaRPr lang="en-GB" sz="1400" kern="1200" dirty="0"/>
        </a:p>
        <a:p>
          <a:pPr marL="114300" lvl="1" indent="-114300" algn="l" defTabSz="622300">
            <a:lnSpc>
              <a:spcPct val="90000"/>
            </a:lnSpc>
            <a:spcBef>
              <a:spcPct val="0"/>
            </a:spcBef>
            <a:spcAft>
              <a:spcPct val="15000"/>
            </a:spcAft>
            <a:buChar char="•"/>
          </a:pPr>
          <a:r>
            <a:rPr lang="en-GB" sz="1400" kern="1200" dirty="0"/>
            <a:t>Middle shape would give a better Standoff Voltage</a:t>
          </a:r>
        </a:p>
      </dsp:txBody>
      <dsp:txXfrm>
        <a:off x="347302" y="2825899"/>
        <a:ext cx="2209901" cy="1798661"/>
      </dsp:txXfrm>
    </dsp:sp>
    <dsp:sp modelId="{4EC02339-0267-45B2-9ADF-5AE06BB75FFF}">
      <dsp:nvSpPr>
        <dsp:cNvPr id="0" name=""/>
        <dsp:cNvSpPr/>
      </dsp:nvSpPr>
      <dsp:spPr>
        <a:xfrm>
          <a:off x="3121060" y="0"/>
          <a:ext cx="2902273" cy="5112568"/>
        </a:xfrm>
        <a:prstGeom prst="rect">
          <a:avLst/>
        </a:prstGeom>
        <a:solidFill>
          <a:schemeClr val="bg1">
            <a:lumMod val="50000"/>
          </a:schemeClr>
        </a:solidFill>
        <a:ln>
          <a:solidFill>
            <a:schemeClr val="bg1"/>
          </a:solid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b="1" kern="1200" dirty="0">
              <a:solidFill>
                <a:schemeClr val="bg1"/>
              </a:solidFill>
            </a:rPr>
            <a:t>p.d.</a:t>
          </a:r>
          <a:endParaRPr lang="en-GB" sz="2100" b="1" kern="1200" dirty="0">
            <a:solidFill>
              <a:schemeClr val="bg1"/>
            </a:solidFill>
          </a:endParaRPr>
        </a:p>
      </dsp:txBody>
      <dsp:txXfrm>
        <a:off x="3121060" y="0"/>
        <a:ext cx="2902273" cy="1533770"/>
      </dsp:txXfrm>
    </dsp:sp>
    <dsp:sp modelId="{6FD771B4-9D85-4D0E-9939-6E92A934E833}">
      <dsp:nvSpPr>
        <dsp:cNvPr id="0" name=""/>
        <dsp:cNvSpPr/>
      </dsp:nvSpPr>
      <dsp:spPr>
        <a:xfrm>
          <a:off x="3409360" y="1282114"/>
          <a:ext cx="2321819" cy="3319720"/>
        </a:xfrm>
        <a:prstGeom prst="roundRect">
          <a:avLst>
            <a:gd name="adj" fmla="val 1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t" anchorCtr="0">
          <a:noAutofit/>
        </a:bodyPr>
        <a:lstStyle/>
        <a:p>
          <a:pPr marL="0" lvl="0" indent="0" algn="ctr" defTabSz="800100">
            <a:lnSpc>
              <a:spcPct val="90000"/>
            </a:lnSpc>
            <a:spcBef>
              <a:spcPct val="0"/>
            </a:spcBef>
            <a:spcAft>
              <a:spcPct val="35000"/>
            </a:spcAft>
            <a:buNone/>
          </a:pPr>
          <a:r>
            <a:rPr lang="en-GB" sz="1800" b="1" kern="1200" dirty="0"/>
            <a:t>General</a:t>
          </a:r>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Min. vacuum gap = </a:t>
          </a:r>
          <a:br>
            <a:rPr lang="en-GB" sz="1400" kern="1200" dirty="0"/>
          </a:br>
          <a:r>
            <a:rPr lang="en-GB" sz="1400" kern="1200" dirty="0"/>
            <a:t>3 kV/mm </a:t>
          </a:r>
          <a:r>
            <a:rPr lang="en-GB" sz="1400" kern="1200" dirty="0">
              <a:sym typeface="Wingdings" panose="05000000000000000000" pitchFamily="2" charset="2"/>
            </a:rPr>
            <a:t> </a:t>
          </a:r>
          <a:r>
            <a:rPr lang="en-GB" sz="1400" b="1" kern="1200" dirty="0">
              <a:sym typeface="Wingdings" panose="05000000000000000000" pitchFamily="2" charset="2"/>
            </a:rPr>
            <a:t>10 mm</a:t>
          </a:r>
          <a:endParaRPr lang="en-GB" sz="1400" b="1" kern="1200" dirty="0"/>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Min. distance along insulator surface = </a:t>
          </a:r>
          <a:br>
            <a:rPr lang="en-GB" sz="1400" kern="1200" dirty="0"/>
          </a:br>
          <a:r>
            <a:rPr lang="en-GB" sz="1400" kern="1200" dirty="0"/>
            <a:t>1 kV/mm </a:t>
          </a:r>
          <a:r>
            <a:rPr lang="en-GB" sz="1400" kern="1200" dirty="0">
              <a:sym typeface="Wingdings" panose="05000000000000000000" pitchFamily="2" charset="2"/>
            </a:rPr>
            <a:t> </a:t>
          </a:r>
          <a:r>
            <a:rPr lang="en-GB" sz="1400" b="1" kern="1200" dirty="0">
              <a:sym typeface="Wingdings" panose="05000000000000000000" pitchFamily="2" charset="2"/>
            </a:rPr>
            <a:t>30 mm</a:t>
          </a:r>
          <a:endParaRPr lang="en-GB" sz="1400" b="1" kern="1200" dirty="0"/>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Min. distance within insulator material =</a:t>
          </a:r>
          <a:br>
            <a:rPr lang="en-GB" sz="1400" kern="1200" dirty="0"/>
          </a:br>
          <a:r>
            <a:rPr lang="en-GB" sz="1400" kern="1200" dirty="0"/>
            <a:t>4 kV/mm </a:t>
          </a:r>
          <a:r>
            <a:rPr lang="en-GB" sz="1400" kern="1200" dirty="0">
              <a:sym typeface="Wingdings" panose="05000000000000000000" pitchFamily="2" charset="2"/>
            </a:rPr>
            <a:t> </a:t>
          </a:r>
          <a:r>
            <a:rPr lang="en-GB" sz="1400" b="1" kern="1200" dirty="0">
              <a:sym typeface="Wingdings" panose="05000000000000000000" pitchFamily="2" charset="2"/>
            </a:rPr>
            <a:t>7.5 mm</a:t>
          </a:r>
          <a:endParaRPr lang="en-GB" sz="1400" b="1" kern="1200" dirty="0"/>
        </a:p>
      </dsp:txBody>
      <dsp:txXfrm>
        <a:off x="3477364" y="1350118"/>
        <a:ext cx="2185811" cy="3183712"/>
      </dsp:txXfrm>
    </dsp:sp>
    <dsp:sp modelId="{E831CF1F-E7AF-4AE0-A6A6-008AF9DCABD8}">
      <dsp:nvSpPr>
        <dsp:cNvPr id="0" name=""/>
        <dsp:cNvSpPr/>
      </dsp:nvSpPr>
      <dsp:spPr>
        <a:xfrm>
          <a:off x="6241004" y="0"/>
          <a:ext cx="2902273" cy="5112568"/>
        </a:xfrm>
        <a:prstGeom prst="rect">
          <a:avLst/>
        </a:prstGeom>
        <a:solidFill>
          <a:schemeClr val="tx1">
            <a:lumMod val="7500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s-ES" sz="2100" b="1" kern="1200" dirty="0">
              <a:solidFill>
                <a:schemeClr val="bg1"/>
              </a:solidFill>
            </a:rPr>
            <a:t>GND</a:t>
          </a:r>
          <a:endParaRPr lang="en-GB" sz="2100" b="1" kern="1200" dirty="0">
            <a:solidFill>
              <a:schemeClr val="bg1"/>
            </a:solidFill>
          </a:endParaRPr>
        </a:p>
      </dsp:txBody>
      <dsp:txXfrm>
        <a:off x="6241004" y="0"/>
        <a:ext cx="2902273" cy="1533770"/>
      </dsp:txXfrm>
    </dsp:sp>
    <dsp:sp modelId="{31BDCAEA-3D2B-42CF-8F27-8930FFE0EDFD}">
      <dsp:nvSpPr>
        <dsp:cNvPr id="0" name=""/>
        <dsp:cNvSpPr/>
      </dsp:nvSpPr>
      <dsp:spPr>
        <a:xfrm>
          <a:off x="6531232" y="1224150"/>
          <a:ext cx="2321819" cy="1368015"/>
        </a:xfrm>
        <a:prstGeom prst="roundRect">
          <a:avLst>
            <a:gd name="adj" fmla="val 10000"/>
          </a:avLst>
        </a:prstGeom>
        <a:solidFill>
          <a:schemeClr val="tx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t" anchorCtr="0">
          <a:noAutofit/>
        </a:bodyPr>
        <a:lstStyle/>
        <a:p>
          <a:pPr marL="0" lvl="0" indent="0" algn="ctr" defTabSz="800100">
            <a:lnSpc>
              <a:spcPct val="90000"/>
            </a:lnSpc>
            <a:spcBef>
              <a:spcPct val="0"/>
            </a:spcBef>
            <a:spcAft>
              <a:spcPct val="35000"/>
            </a:spcAft>
            <a:buNone/>
          </a:pPr>
          <a:r>
            <a:rPr lang="en-GB" sz="1800" b="1" kern="1200" noProof="0" dirty="0"/>
            <a:t>Conductor surface</a:t>
          </a:r>
          <a:endParaRPr lang="en-GB" sz="1800" kern="1200" dirty="0"/>
        </a:p>
        <a:p>
          <a:pPr marL="114300" lvl="1" indent="-114300" algn="l" defTabSz="622300">
            <a:lnSpc>
              <a:spcPct val="90000"/>
            </a:lnSpc>
            <a:spcBef>
              <a:spcPct val="0"/>
            </a:spcBef>
            <a:spcAft>
              <a:spcPct val="15000"/>
            </a:spcAft>
            <a:buSzPts val="1000"/>
            <a:buFont typeface="Symbol" panose="05050102010706020507" pitchFamily="18" charset="2"/>
            <a:buChar char=""/>
          </a:pPr>
          <a:r>
            <a:rPr lang="en-GB" sz="1400" kern="1200" dirty="0"/>
            <a:t>Radius corners and edges that are close to the conductor surfaces at HV</a:t>
          </a:r>
        </a:p>
      </dsp:txBody>
      <dsp:txXfrm>
        <a:off x="6571300" y="1264218"/>
        <a:ext cx="2241683" cy="128787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11/29/2022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11/29/2022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326842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917675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241302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85888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435505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515045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29.11.2022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29.11.2022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29.11.2022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29.11.2022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29.11.2022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29.11.2022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29.11.2022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29.11.2022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29.11.2022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29.11.2022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3EF7B39-23DF-A840-A7BA-86E01E93D669}" type="datetime1">
              <a:rPr lang="de-CH" smtClean="0"/>
              <a:t>29.11.2022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29.11.2022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29.11.2022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29.11.2022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C59C3C-3539-0F4E-8F5B-F97EBD723FC3}" type="datetime1">
              <a:rPr lang="de-CH" smtClean="0"/>
              <a:t>29.11.2022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29.11.2022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29.11.2022</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29.11.2022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29.11.2022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29/11/2022</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s://esongemc.com/eng/page/product/m04/Spiral_Spring_Gasket.php" TargetMode="External"/><Relationship Id="rId2" Type="http://schemas.openxmlformats.org/officeDocument/2006/relationships/hyperlink" Target="https://www.spira-emi.com/product/spira-shield/" TargetMode="External"/><Relationship Id="rId1" Type="http://schemas.openxmlformats.org/officeDocument/2006/relationships/slideLayout" Target="../slideLayouts/slideLayout11.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hyperlink" Target="https://www.nasa.gov/offices/nesc/workshops/high_voltage_workshop.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edms.cern.ch/ui/file/2471368/1/SPS_radiation_report_2015_2018_20210201.pdf" TargetMode="External"/><Relationship Id="rId1" Type="http://schemas.openxmlformats.org/officeDocument/2006/relationships/slideLayout" Target="../slideLayouts/slideLayout1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apsoparts.com/en-CH/11400601-hitecr-o-ring-epdm-70-10-02.html" TargetMode="External"/><Relationship Id="rId1" Type="http://schemas.openxmlformats.org/officeDocument/2006/relationships/slideLayout" Target="../slideLayouts/slideLayout4.xml"/><Relationship Id="rId5" Type="http://schemas.openxmlformats.org/officeDocument/2006/relationships/hyperlink" Target="https://inis.iaea.org/collection/NCLCollectionStore/_Public/14/758/14758088.pdf" TargetMode="Externa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harwin.com/products/P25-4023/" TargetMode="Externa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microsoft.com/office/2018/10/relationships/comments" Target="../comments/modernComment_121_8D1AD3A6.xm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hyperlink" Target="https://www.euro-technologies.eu/en/product/fingerstock-contact-strips/" TargetMode="External"/><Relationship Id="rId2" Type="http://schemas.openxmlformats.org/officeDocument/2006/relationships/image" Target="../media/image17.png"/><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hyperlink" Target="https://www.automotioncomponents.co.uk/en/catalog/mechanical-components/standard-fasteners/standard-screws/socket-head-cap-machine-screws/p0207.a4/g+m+c+s+a" TargetMode="External"/><Relationship Id="rId2" Type="http://schemas.openxmlformats.org/officeDocument/2006/relationships/image" Target="../media/image21.png"/><Relationship Id="rId1" Type="http://schemas.openxmlformats.org/officeDocument/2006/relationships/slideLayout" Target="../slideLayouts/slideLayout11.xml"/><Relationship Id="rId4" Type="http://schemas.openxmlformats.org/officeDocument/2006/relationships/hyperlink" Target="https://www.automotioncomponents.co.uk/en/catalog/mechanical-components/standard-fasteners/standard-screws/socket-head-cap-machine-screws/p0208.a4/g+m+c+s+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E4E2B-AFFF-3970-2C34-2F639854AC8A}"/>
              </a:ext>
            </a:extLst>
          </p:cNvPr>
          <p:cNvSpPr>
            <a:spLocks noGrp="1"/>
          </p:cNvSpPr>
          <p:nvPr>
            <p:ph type="title"/>
          </p:nvPr>
        </p:nvSpPr>
        <p:spPr>
          <a:xfrm>
            <a:off x="407989" y="373592"/>
            <a:ext cx="4895923" cy="1471231"/>
          </a:xfrm>
        </p:spPr>
        <p:txBody>
          <a:bodyPr/>
          <a:lstStyle/>
          <a:p>
            <a:r>
              <a:rPr lang="en-GB" dirty="0"/>
              <a:t>SPS-BGI Mechanical Design Discussion ML-MME 3</a:t>
            </a:r>
          </a:p>
        </p:txBody>
      </p:sp>
      <p:sp>
        <p:nvSpPr>
          <p:cNvPr id="3" name="Content Placeholder 2">
            <a:extLst>
              <a:ext uri="{FF2B5EF4-FFF2-40B4-BE49-F238E27FC236}">
                <a16:creationId xmlns:a16="http://schemas.microsoft.com/office/drawing/2014/main" id="{BE23D1E2-3CE9-6D3F-C392-3AD9039DE71B}"/>
              </a:ext>
            </a:extLst>
          </p:cNvPr>
          <p:cNvSpPr>
            <a:spLocks noGrp="1"/>
          </p:cNvSpPr>
          <p:nvPr>
            <p:ph sz="half" idx="1"/>
          </p:nvPr>
        </p:nvSpPr>
        <p:spPr>
          <a:xfrm>
            <a:off x="407987" y="2204864"/>
            <a:ext cx="4895925" cy="3995911"/>
          </a:xfrm>
        </p:spPr>
        <p:txBody>
          <a:bodyPr/>
          <a:lstStyle/>
          <a:p>
            <a:pPr>
              <a:spcBef>
                <a:spcPts val="600"/>
              </a:spcBef>
              <a:spcAft>
                <a:spcPts val="0"/>
              </a:spcAft>
            </a:pPr>
            <a:r>
              <a:rPr lang="en-GB" dirty="0"/>
              <a:t>INDEX</a:t>
            </a:r>
          </a:p>
          <a:p>
            <a:pPr marL="285750" indent="-285750">
              <a:spcBef>
                <a:spcPts val="600"/>
              </a:spcBef>
              <a:spcAft>
                <a:spcPts val="0"/>
              </a:spcAft>
              <a:buFont typeface="Arial" panose="020B0604020202020204" pitchFamily="34" charset="0"/>
              <a:buChar char="•"/>
            </a:pPr>
            <a:r>
              <a:rPr lang="en-GB" dirty="0"/>
              <a:t>Cooling Sealing O-ring</a:t>
            </a:r>
          </a:p>
          <a:p>
            <a:pPr marL="285750" indent="-285750">
              <a:spcBef>
                <a:spcPts val="600"/>
              </a:spcBef>
              <a:spcAft>
                <a:spcPts val="0"/>
              </a:spcAft>
              <a:buFont typeface="Arial" panose="020B0604020202020204" pitchFamily="34" charset="0"/>
              <a:buChar char="•"/>
            </a:pPr>
            <a:r>
              <a:rPr lang="en-GB" dirty="0"/>
              <a:t>Cooling Coupling</a:t>
            </a:r>
          </a:p>
          <a:p>
            <a:pPr marL="285750" indent="-285750">
              <a:spcBef>
                <a:spcPts val="600"/>
              </a:spcBef>
              <a:spcAft>
                <a:spcPts val="0"/>
              </a:spcAft>
              <a:buFont typeface="Arial" panose="020B0604020202020204" pitchFamily="34" charset="0"/>
              <a:buChar char="•"/>
            </a:pPr>
            <a:r>
              <a:rPr lang="en-GB" dirty="0"/>
              <a:t>Feedthrough Design</a:t>
            </a:r>
          </a:p>
          <a:p>
            <a:pPr marL="285750" indent="-285750">
              <a:spcBef>
                <a:spcPts val="600"/>
              </a:spcBef>
              <a:spcAft>
                <a:spcPts val="0"/>
              </a:spcAft>
              <a:buFont typeface="Arial" panose="020B0604020202020204" pitchFamily="34" charset="0"/>
              <a:buChar char="•"/>
            </a:pPr>
            <a:r>
              <a:rPr lang="en-GB" dirty="0"/>
              <a:t>RF Contacts</a:t>
            </a:r>
          </a:p>
          <a:p>
            <a:pPr marL="285750" indent="-285750">
              <a:spcBef>
                <a:spcPts val="600"/>
              </a:spcBef>
              <a:spcAft>
                <a:spcPts val="0"/>
              </a:spcAft>
              <a:buFont typeface="Arial" panose="020B0604020202020204" pitchFamily="34" charset="0"/>
              <a:buChar char="•"/>
            </a:pPr>
            <a:r>
              <a:rPr lang="en-GB" dirty="0"/>
              <a:t>Parallelism Tolerances</a:t>
            </a:r>
          </a:p>
          <a:p>
            <a:pPr marL="285750" indent="-285750">
              <a:spcBef>
                <a:spcPts val="600"/>
              </a:spcBef>
              <a:spcAft>
                <a:spcPts val="0"/>
              </a:spcAft>
              <a:buFont typeface="Arial" panose="020B0604020202020204" pitchFamily="34" charset="0"/>
              <a:buChar char="•"/>
            </a:pPr>
            <a:r>
              <a:rPr lang="en-GB" dirty="0"/>
              <a:t>HV Requirements</a:t>
            </a:r>
          </a:p>
          <a:p>
            <a:pPr marL="285750" indent="-285750">
              <a:spcBef>
                <a:spcPts val="600"/>
              </a:spcBef>
              <a:spcAft>
                <a:spcPts val="0"/>
              </a:spcAft>
              <a:buFont typeface="Arial" panose="020B0604020202020204" pitchFamily="34" charset="0"/>
              <a:buChar char="•"/>
            </a:pPr>
            <a:r>
              <a:rPr lang="en-GB" dirty="0"/>
              <a:t>Vacuum x ML Discussion</a:t>
            </a:r>
          </a:p>
          <a:p>
            <a:pPr marL="285750" indent="-285750">
              <a:spcBef>
                <a:spcPts val="600"/>
              </a:spcBef>
              <a:spcAft>
                <a:spcPts val="0"/>
              </a:spcAft>
              <a:buFont typeface="Arial" panose="020B0604020202020204" pitchFamily="34" charset="0"/>
              <a:buChar char="•"/>
            </a:pPr>
            <a:r>
              <a:rPr lang="en-GB" dirty="0"/>
              <a:t>Requests  </a:t>
            </a:r>
          </a:p>
          <a:p>
            <a:pPr marL="285750" indent="-285750">
              <a:spcBef>
                <a:spcPts val="600"/>
              </a:spcBef>
              <a:spcAft>
                <a:spcPts val="0"/>
              </a:spcAft>
              <a:buFont typeface="Arial" panose="020B0604020202020204" pitchFamily="34" charset="0"/>
              <a:buChar char="•"/>
            </a:pPr>
            <a:endParaRPr lang="en-GB" dirty="0"/>
          </a:p>
        </p:txBody>
      </p:sp>
      <p:sp>
        <p:nvSpPr>
          <p:cNvPr id="5" name="Date Placeholder 4">
            <a:extLst>
              <a:ext uri="{FF2B5EF4-FFF2-40B4-BE49-F238E27FC236}">
                <a16:creationId xmlns:a16="http://schemas.microsoft.com/office/drawing/2014/main" id="{C7FEB7C9-836B-010D-C8ED-C1A9B7F2130C}"/>
              </a:ext>
            </a:extLst>
          </p:cNvPr>
          <p:cNvSpPr>
            <a:spLocks noGrp="1"/>
          </p:cNvSpPr>
          <p:nvPr>
            <p:ph type="dt" sz="half" idx="14"/>
          </p:nvPr>
        </p:nvSpPr>
        <p:spPr/>
        <p:txBody>
          <a:bodyPr/>
          <a:lstStyle/>
          <a:p>
            <a:fld id="{8D329237-9A28-7F47-B6F4-ED5E1F4D6B14}" type="datetime1">
              <a:rPr lang="de-CH" smtClean="0"/>
              <a:t>29.11.2022</a:t>
            </a:fld>
            <a:endParaRPr lang="en-US" dirty="0"/>
          </a:p>
        </p:txBody>
      </p:sp>
      <p:sp>
        <p:nvSpPr>
          <p:cNvPr id="6" name="Footer Placeholder 5">
            <a:extLst>
              <a:ext uri="{FF2B5EF4-FFF2-40B4-BE49-F238E27FC236}">
                <a16:creationId xmlns:a16="http://schemas.microsoft.com/office/drawing/2014/main" id="{02E21673-F2E2-1B1E-DEA1-C7330F85D61C}"/>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09FDC9C7-4BF1-AF24-2A44-6B2939EBBE97}"/>
              </a:ext>
            </a:extLst>
          </p:cNvPr>
          <p:cNvSpPr>
            <a:spLocks noGrp="1"/>
          </p:cNvSpPr>
          <p:nvPr>
            <p:ph type="sldNum" sz="quarter" idx="16"/>
          </p:nvPr>
        </p:nvSpPr>
        <p:spPr/>
        <p:txBody>
          <a:bodyPr/>
          <a:lstStyle/>
          <a:p>
            <a:fld id="{36B5EA5A-BC32-A742-B11B-8E7414D5B535}" type="slidenum">
              <a:rPr lang="en-US" smtClean="0"/>
              <a:pPr/>
              <a:t>1</a:t>
            </a:fld>
            <a:endParaRPr lang="en-US" dirty="0"/>
          </a:p>
        </p:txBody>
      </p:sp>
      <p:pic>
        <p:nvPicPr>
          <p:cNvPr id="11" name="Picture 10">
            <a:extLst>
              <a:ext uri="{FF2B5EF4-FFF2-40B4-BE49-F238E27FC236}">
                <a16:creationId xmlns:a16="http://schemas.microsoft.com/office/drawing/2014/main" id="{1054532E-B45D-2042-9781-73699F18E92E}"/>
              </a:ext>
            </a:extLst>
          </p:cNvPr>
          <p:cNvPicPr>
            <a:picLocks noChangeAspect="1"/>
          </p:cNvPicPr>
          <p:nvPr/>
        </p:nvPicPr>
        <p:blipFill rotWithShape="1">
          <a:blip r:embed="rId3"/>
          <a:srcRect l="31978" t="2557" r="18912" b="4088"/>
          <a:stretch/>
        </p:blipFill>
        <p:spPr>
          <a:xfrm>
            <a:off x="5289099" y="373591"/>
            <a:ext cx="6494911" cy="5699961"/>
          </a:xfrm>
          <a:prstGeom prst="rect">
            <a:avLst/>
          </a:prstGeom>
        </p:spPr>
      </p:pic>
    </p:spTree>
    <p:extLst>
      <p:ext uri="{BB962C8B-B14F-4D97-AF65-F5344CB8AC3E}">
        <p14:creationId xmlns:p14="http://schemas.microsoft.com/office/powerpoint/2010/main" val="1923647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4247851" cy="1065742"/>
          </a:xfrm>
        </p:spPr>
        <p:txBody>
          <a:bodyPr/>
          <a:lstStyle/>
          <a:p>
            <a:r>
              <a:rPr lang="en-GB" dirty="0"/>
              <a:t>RF Contact</a:t>
            </a:r>
            <a:br>
              <a:rPr lang="en-GB" dirty="0"/>
            </a:br>
            <a:r>
              <a:rPr lang="en-GB" sz="2100" dirty="0" err="1">
                <a:solidFill>
                  <a:schemeClr val="accent2"/>
                </a:solidFill>
              </a:rPr>
              <a:t>Spira</a:t>
            </a:r>
            <a:r>
              <a:rPr lang="en-GB" sz="2100" dirty="0">
                <a:solidFill>
                  <a:schemeClr val="accent2"/>
                </a:solidFill>
              </a:rPr>
              <a:t> Shield</a:t>
            </a:r>
          </a:p>
        </p:txBody>
      </p:sp>
      <p:sp>
        <p:nvSpPr>
          <p:cNvPr id="16" name="Content Placeholder 15">
            <a:extLst>
              <a:ext uri="{FF2B5EF4-FFF2-40B4-BE49-F238E27FC236}">
                <a16:creationId xmlns:a16="http://schemas.microsoft.com/office/drawing/2014/main" id="{BC51DCA9-1618-34BB-6A7A-1AEE0A759888}"/>
              </a:ext>
            </a:extLst>
          </p:cNvPr>
          <p:cNvSpPr>
            <a:spLocks noGrp="1"/>
          </p:cNvSpPr>
          <p:nvPr>
            <p:ph sz="half" idx="1"/>
          </p:nvPr>
        </p:nvSpPr>
        <p:spPr>
          <a:xfrm>
            <a:off x="407987" y="1598658"/>
            <a:ext cx="4247853" cy="4602117"/>
          </a:xfrm>
        </p:spPr>
        <p:txBody>
          <a:bodyPr/>
          <a:lstStyle/>
          <a:p>
            <a:r>
              <a:rPr lang="en-GB" dirty="0"/>
              <a:t>Requirements:</a:t>
            </a:r>
          </a:p>
          <a:p>
            <a:pPr marL="342900" lvl="0" indent="-342900">
              <a:spcBef>
                <a:spcPts val="0"/>
              </a:spcBef>
              <a:spcAft>
                <a:spcPts val="600"/>
              </a:spcAft>
              <a:buFont typeface="Symbol" panose="05050102010706020507" pitchFamily="18" charset="2"/>
              <a:buChar char=""/>
            </a:pPr>
            <a:r>
              <a:rPr lang="en-US" sz="1800" b="0" dirty="0">
                <a:effectLst/>
                <a:latin typeface="Arial (Body) "/>
                <a:ea typeface="Times New Roman" panose="02020603050405020304" pitchFamily="18" charset="0"/>
              </a:rPr>
              <a:t>Material: Non-magnetic and radiation resistant (10 kGy) </a:t>
            </a:r>
            <a:endParaRPr lang="en-GB" sz="1800" b="0" dirty="0">
              <a:effectLst/>
              <a:latin typeface="Arial (Body) "/>
              <a:ea typeface="Calibri" panose="020F0502020204030204" pitchFamily="34" charset="0"/>
            </a:endParaRPr>
          </a:p>
          <a:p>
            <a:pPr marL="342900" lvl="0" indent="-342900">
              <a:spcBef>
                <a:spcPts val="0"/>
              </a:spcBef>
              <a:spcAft>
                <a:spcPts val="600"/>
              </a:spcAft>
              <a:buFont typeface="Symbol" panose="05050102010706020507" pitchFamily="18" charset="2"/>
              <a:buChar char=""/>
            </a:pPr>
            <a:r>
              <a:rPr lang="de-CH" sz="1800" b="0" dirty="0">
                <a:effectLst/>
                <a:latin typeface="Arial (Body) "/>
                <a:ea typeface="Times New Roman" panose="02020603050405020304" pitchFamily="18" charset="0"/>
              </a:rPr>
              <a:t>Groove Dimension: L </a:t>
            </a:r>
            <a:r>
              <a:rPr lang="en-GB" sz="1800" b="0" dirty="0">
                <a:effectLst/>
                <a:latin typeface="Arial (Body) "/>
                <a:ea typeface="Times New Roman" panose="02020603050405020304" pitchFamily="18" charset="0"/>
              </a:rPr>
              <a:t>&lt;= 2 mm and G &lt;= 4 mm</a:t>
            </a:r>
            <a:endParaRPr lang="en-GB" sz="1800" b="0" dirty="0">
              <a:latin typeface="Arial (Body) "/>
            </a:endParaRPr>
          </a:p>
          <a:p>
            <a:r>
              <a:rPr lang="en-GB" dirty="0"/>
              <a:t>Contacts:</a:t>
            </a:r>
          </a:p>
          <a:p>
            <a:pPr marL="342900" indent="-342900">
              <a:spcBef>
                <a:spcPts val="0"/>
              </a:spcBef>
              <a:spcAft>
                <a:spcPts val="600"/>
              </a:spcAft>
              <a:buFont typeface="Arial" panose="020B0604020202020204" pitchFamily="34" charset="0"/>
              <a:buChar char="•"/>
            </a:pPr>
            <a:r>
              <a:rPr lang="es-ES" dirty="0"/>
              <a:t>SPIRA, California (USA): </a:t>
            </a:r>
            <a:br>
              <a:rPr lang="es-ES" dirty="0"/>
            </a:br>
            <a:r>
              <a:rPr lang="es-ES" sz="1800" b="0" dirty="0">
                <a:hlinkClick r:id="rId2"/>
              </a:rPr>
              <a:t>https://www.spira-emi.com/product/spira-shield/</a:t>
            </a:r>
            <a:r>
              <a:rPr lang="es-ES" sz="1800" b="0" dirty="0"/>
              <a:t> </a:t>
            </a:r>
          </a:p>
          <a:p>
            <a:pPr marL="342900" indent="-342900">
              <a:spcBef>
                <a:spcPts val="0"/>
              </a:spcBef>
              <a:spcAft>
                <a:spcPts val="600"/>
              </a:spcAft>
              <a:buFont typeface="Arial" panose="020B0604020202020204" pitchFamily="34" charset="0"/>
              <a:buChar char="•"/>
            </a:pPr>
            <a:r>
              <a:rPr lang="es-ES" sz="2000" dirty="0"/>
              <a:t>E-SONG EMC, </a:t>
            </a:r>
            <a:r>
              <a:rPr lang="es-ES" sz="2000" dirty="0" err="1"/>
              <a:t>Seoul</a:t>
            </a:r>
            <a:r>
              <a:rPr lang="es-ES" sz="2000" dirty="0"/>
              <a:t> (</a:t>
            </a:r>
            <a:r>
              <a:rPr lang="es-ES" sz="2000" dirty="0" err="1"/>
              <a:t>Korea</a:t>
            </a:r>
            <a:r>
              <a:rPr lang="es-ES" sz="2000" dirty="0"/>
              <a:t>):</a:t>
            </a:r>
            <a:r>
              <a:rPr lang="en-GB" sz="2400" dirty="0"/>
              <a:t> </a:t>
            </a:r>
            <a:r>
              <a:rPr lang="en-GB" sz="1800" b="0" dirty="0">
                <a:hlinkClick r:id="rId3"/>
              </a:rPr>
              <a:t>https://esongemc.com/eng/page/product/m04/Spiral_Spring_Gasket.php</a:t>
            </a:r>
            <a:r>
              <a:rPr lang="en-GB" sz="1800" b="0" dirty="0"/>
              <a:t> </a:t>
            </a:r>
            <a:endParaRPr lang="es-ES" sz="2000" b="0" dirty="0"/>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10</a:t>
            </a:fld>
            <a:endParaRPr lang="en-US" dirty="0"/>
          </a:p>
        </p:txBody>
      </p:sp>
      <p:pic>
        <p:nvPicPr>
          <p:cNvPr id="35" name="Picture 34">
            <a:extLst>
              <a:ext uri="{FF2B5EF4-FFF2-40B4-BE49-F238E27FC236}">
                <a16:creationId xmlns:a16="http://schemas.microsoft.com/office/drawing/2014/main" id="{705C0940-FFC8-F2FD-2614-64014BE2CBFA}"/>
              </a:ext>
            </a:extLst>
          </p:cNvPr>
          <p:cNvPicPr>
            <a:picLocks noChangeAspect="1"/>
          </p:cNvPicPr>
          <p:nvPr/>
        </p:nvPicPr>
        <p:blipFill>
          <a:blip r:embed="rId4">
            <a:alphaModFix amt="70000"/>
          </a:blip>
          <a:stretch>
            <a:fillRect/>
          </a:stretch>
        </p:blipFill>
        <p:spPr>
          <a:xfrm>
            <a:off x="4572955" y="73598"/>
            <a:ext cx="7619045" cy="6128767"/>
          </a:xfrm>
          <a:prstGeom prst="rect">
            <a:avLst/>
          </a:prstGeom>
        </p:spPr>
      </p:pic>
      <p:grpSp>
        <p:nvGrpSpPr>
          <p:cNvPr id="1034" name="Group 1033">
            <a:extLst>
              <a:ext uri="{FF2B5EF4-FFF2-40B4-BE49-F238E27FC236}">
                <a16:creationId xmlns:a16="http://schemas.microsoft.com/office/drawing/2014/main" id="{56BC5D86-8057-CFAF-9681-16F20005555C}"/>
              </a:ext>
            </a:extLst>
          </p:cNvPr>
          <p:cNvGrpSpPr/>
          <p:nvPr/>
        </p:nvGrpSpPr>
        <p:grpSpPr>
          <a:xfrm>
            <a:off x="6036754" y="1875177"/>
            <a:ext cx="2705214" cy="2408831"/>
            <a:chOff x="6036754" y="1875177"/>
            <a:chExt cx="2705214" cy="2408831"/>
          </a:xfrm>
        </p:grpSpPr>
        <p:grpSp>
          <p:nvGrpSpPr>
            <p:cNvPr id="38" name="Group 37">
              <a:extLst>
                <a:ext uri="{FF2B5EF4-FFF2-40B4-BE49-F238E27FC236}">
                  <a16:creationId xmlns:a16="http://schemas.microsoft.com/office/drawing/2014/main" id="{146390DA-9181-5451-E95F-30111E7E3D4B}"/>
                </a:ext>
              </a:extLst>
            </p:cNvPr>
            <p:cNvGrpSpPr/>
            <p:nvPr/>
          </p:nvGrpSpPr>
          <p:grpSpPr>
            <a:xfrm>
              <a:off x="6036754" y="3140968"/>
              <a:ext cx="72008" cy="833743"/>
              <a:chOff x="6036754" y="3101977"/>
              <a:chExt cx="72008" cy="833743"/>
            </a:xfrm>
          </p:grpSpPr>
          <p:cxnSp>
            <p:nvCxnSpPr>
              <p:cNvPr id="29" name="Straight Connector 28">
                <a:extLst>
                  <a:ext uri="{FF2B5EF4-FFF2-40B4-BE49-F238E27FC236}">
                    <a16:creationId xmlns:a16="http://schemas.microsoft.com/office/drawing/2014/main" id="{2DC01A7C-24B1-D854-68B7-BF7699D5EBF3}"/>
                  </a:ext>
                </a:extLst>
              </p:cNvPr>
              <p:cNvCxnSpPr>
                <a:cxnSpLocks/>
              </p:cNvCxnSpPr>
              <p:nvPr/>
            </p:nvCxnSpPr>
            <p:spPr>
              <a:xfrm>
                <a:off x="6072758" y="3230817"/>
                <a:ext cx="0" cy="576064"/>
              </a:xfrm>
              <a:prstGeom prst="line">
                <a:avLst/>
              </a:prstGeom>
              <a:ln w="28575"/>
            </p:spPr>
            <p:style>
              <a:lnRef idx="1">
                <a:schemeClr val="accent3"/>
              </a:lnRef>
              <a:fillRef idx="0">
                <a:schemeClr val="accent3"/>
              </a:fillRef>
              <a:effectRef idx="0">
                <a:schemeClr val="accent3"/>
              </a:effectRef>
              <a:fontRef idx="minor">
                <a:schemeClr val="tx1"/>
              </a:fontRef>
            </p:style>
          </p:cxnSp>
          <p:sp>
            <p:nvSpPr>
              <p:cNvPr id="36" name="Flowchart: Summing Junction 35">
                <a:extLst>
                  <a:ext uri="{FF2B5EF4-FFF2-40B4-BE49-F238E27FC236}">
                    <a16:creationId xmlns:a16="http://schemas.microsoft.com/office/drawing/2014/main" id="{254D3641-1B68-1963-6779-52C5700698DC}"/>
                  </a:ext>
                </a:extLst>
              </p:cNvPr>
              <p:cNvSpPr/>
              <p:nvPr/>
            </p:nvSpPr>
            <p:spPr>
              <a:xfrm>
                <a:off x="6036754" y="3101977"/>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7" name="Flowchart: Summing Junction 36">
                <a:extLst>
                  <a:ext uri="{FF2B5EF4-FFF2-40B4-BE49-F238E27FC236}">
                    <a16:creationId xmlns:a16="http://schemas.microsoft.com/office/drawing/2014/main" id="{A122B691-ACAE-3AEA-29D0-757A5D500E6D}"/>
                  </a:ext>
                </a:extLst>
              </p:cNvPr>
              <p:cNvSpPr/>
              <p:nvPr/>
            </p:nvSpPr>
            <p:spPr>
              <a:xfrm>
                <a:off x="6036754" y="3863712"/>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39" name="Group 38">
              <a:extLst>
                <a:ext uri="{FF2B5EF4-FFF2-40B4-BE49-F238E27FC236}">
                  <a16:creationId xmlns:a16="http://schemas.microsoft.com/office/drawing/2014/main" id="{01EC6356-7E07-8FA6-1D45-3DC50750477A}"/>
                </a:ext>
              </a:extLst>
            </p:cNvPr>
            <p:cNvGrpSpPr/>
            <p:nvPr/>
          </p:nvGrpSpPr>
          <p:grpSpPr>
            <a:xfrm>
              <a:off x="8256240" y="1875177"/>
              <a:ext cx="72008" cy="833743"/>
              <a:chOff x="6036754" y="3101977"/>
              <a:chExt cx="72008" cy="833743"/>
            </a:xfrm>
          </p:grpSpPr>
          <p:cxnSp>
            <p:nvCxnSpPr>
              <p:cNvPr id="40" name="Straight Connector 39">
                <a:extLst>
                  <a:ext uri="{FF2B5EF4-FFF2-40B4-BE49-F238E27FC236}">
                    <a16:creationId xmlns:a16="http://schemas.microsoft.com/office/drawing/2014/main" id="{A8D806A5-D86C-B307-B0A2-4CF1FA6541ED}"/>
                  </a:ext>
                </a:extLst>
              </p:cNvPr>
              <p:cNvCxnSpPr>
                <a:cxnSpLocks/>
              </p:cNvCxnSpPr>
              <p:nvPr/>
            </p:nvCxnSpPr>
            <p:spPr>
              <a:xfrm>
                <a:off x="6072758" y="3230817"/>
                <a:ext cx="0" cy="576064"/>
              </a:xfrm>
              <a:prstGeom prst="line">
                <a:avLst/>
              </a:prstGeom>
              <a:ln w="28575"/>
            </p:spPr>
            <p:style>
              <a:lnRef idx="1">
                <a:schemeClr val="accent3"/>
              </a:lnRef>
              <a:fillRef idx="0">
                <a:schemeClr val="accent3"/>
              </a:fillRef>
              <a:effectRef idx="0">
                <a:schemeClr val="accent3"/>
              </a:effectRef>
              <a:fontRef idx="minor">
                <a:schemeClr val="tx1"/>
              </a:fontRef>
            </p:style>
          </p:cxnSp>
          <p:sp>
            <p:nvSpPr>
              <p:cNvPr id="41" name="Flowchart: Summing Junction 40">
                <a:extLst>
                  <a:ext uri="{FF2B5EF4-FFF2-40B4-BE49-F238E27FC236}">
                    <a16:creationId xmlns:a16="http://schemas.microsoft.com/office/drawing/2014/main" id="{80316AF9-A159-7FEF-A4C4-539F3600FBC7}"/>
                  </a:ext>
                </a:extLst>
              </p:cNvPr>
              <p:cNvSpPr/>
              <p:nvPr/>
            </p:nvSpPr>
            <p:spPr>
              <a:xfrm>
                <a:off x="6036754" y="3101977"/>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2" name="Flowchart: Summing Junction 41">
                <a:extLst>
                  <a:ext uri="{FF2B5EF4-FFF2-40B4-BE49-F238E27FC236}">
                    <a16:creationId xmlns:a16="http://schemas.microsoft.com/office/drawing/2014/main" id="{2E7DAA84-2875-142F-43C7-02E2BB1AFE54}"/>
                  </a:ext>
                </a:extLst>
              </p:cNvPr>
              <p:cNvSpPr/>
              <p:nvPr/>
            </p:nvSpPr>
            <p:spPr>
              <a:xfrm>
                <a:off x="6036754" y="3863712"/>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nvGrpSpPr>
            <p:cNvPr id="48" name="Group 47">
              <a:extLst>
                <a:ext uri="{FF2B5EF4-FFF2-40B4-BE49-F238E27FC236}">
                  <a16:creationId xmlns:a16="http://schemas.microsoft.com/office/drawing/2014/main" id="{E91DE4BD-9C60-8862-162C-79BC4A87E51D}"/>
                </a:ext>
              </a:extLst>
            </p:cNvPr>
            <p:cNvGrpSpPr/>
            <p:nvPr/>
          </p:nvGrpSpPr>
          <p:grpSpPr>
            <a:xfrm>
              <a:off x="6696000" y="3087595"/>
              <a:ext cx="2045968" cy="1196413"/>
              <a:chOff x="6696000" y="3087595"/>
              <a:chExt cx="2045968" cy="1196413"/>
            </a:xfrm>
          </p:grpSpPr>
          <p:cxnSp>
            <p:nvCxnSpPr>
              <p:cNvPr id="44" name="Straight Connector 43">
                <a:extLst>
                  <a:ext uri="{FF2B5EF4-FFF2-40B4-BE49-F238E27FC236}">
                    <a16:creationId xmlns:a16="http://schemas.microsoft.com/office/drawing/2014/main" id="{E41FB146-3529-B011-77B0-CBFEB0DBB627}"/>
                  </a:ext>
                </a:extLst>
              </p:cNvPr>
              <p:cNvCxnSpPr>
                <a:cxnSpLocks/>
              </p:cNvCxnSpPr>
              <p:nvPr/>
            </p:nvCxnSpPr>
            <p:spPr>
              <a:xfrm flipV="1">
                <a:off x="6816080" y="3176948"/>
                <a:ext cx="1800200" cy="1008112"/>
              </a:xfrm>
              <a:prstGeom prst="line">
                <a:avLst/>
              </a:prstGeom>
              <a:ln w="28575"/>
            </p:spPr>
            <p:style>
              <a:lnRef idx="1">
                <a:schemeClr val="accent3"/>
              </a:lnRef>
              <a:fillRef idx="0">
                <a:schemeClr val="accent3"/>
              </a:fillRef>
              <a:effectRef idx="0">
                <a:schemeClr val="accent3"/>
              </a:effectRef>
              <a:fontRef idx="minor">
                <a:schemeClr val="tx1"/>
              </a:fontRef>
            </p:style>
          </p:cxnSp>
          <p:sp>
            <p:nvSpPr>
              <p:cNvPr id="46" name="Flowchart: Summing Junction 45">
                <a:extLst>
                  <a:ext uri="{FF2B5EF4-FFF2-40B4-BE49-F238E27FC236}">
                    <a16:creationId xmlns:a16="http://schemas.microsoft.com/office/drawing/2014/main" id="{E8AD4697-5305-2BD3-B8E8-E89A907521CD}"/>
                  </a:ext>
                </a:extLst>
              </p:cNvPr>
              <p:cNvSpPr/>
              <p:nvPr/>
            </p:nvSpPr>
            <p:spPr>
              <a:xfrm>
                <a:off x="6696000" y="4212000"/>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7" name="Flowchart: Summing Junction 46">
                <a:extLst>
                  <a:ext uri="{FF2B5EF4-FFF2-40B4-BE49-F238E27FC236}">
                    <a16:creationId xmlns:a16="http://schemas.microsoft.com/office/drawing/2014/main" id="{E557E201-6A55-67C3-7236-E27C3FCB2A6E}"/>
                  </a:ext>
                </a:extLst>
              </p:cNvPr>
              <p:cNvSpPr/>
              <p:nvPr/>
            </p:nvSpPr>
            <p:spPr>
              <a:xfrm>
                <a:off x="8669960" y="3087595"/>
                <a:ext cx="72008" cy="72008"/>
              </a:xfrm>
              <a:prstGeom prst="flowChartSummingJuncti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grpSp>
      <p:grpSp>
        <p:nvGrpSpPr>
          <p:cNvPr id="1033" name="Group 1032">
            <a:extLst>
              <a:ext uri="{FF2B5EF4-FFF2-40B4-BE49-F238E27FC236}">
                <a16:creationId xmlns:a16="http://schemas.microsoft.com/office/drawing/2014/main" id="{A75A3CAE-3664-CD16-A86B-AE96084D3F59}"/>
              </a:ext>
            </a:extLst>
          </p:cNvPr>
          <p:cNvGrpSpPr/>
          <p:nvPr/>
        </p:nvGrpSpPr>
        <p:grpSpPr>
          <a:xfrm>
            <a:off x="4943872" y="3964166"/>
            <a:ext cx="1752128" cy="1941506"/>
            <a:chOff x="4943872" y="3964166"/>
            <a:chExt cx="1752128" cy="1941506"/>
          </a:xfrm>
        </p:grpSpPr>
        <p:cxnSp>
          <p:nvCxnSpPr>
            <p:cNvPr id="1025" name="Straight Arrow Connector 1024">
              <a:extLst>
                <a:ext uri="{FF2B5EF4-FFF2-40B4-BE49-F238E27FC236}">
                  <a16:creationId xmlns:a16="http://schemas.microsoft.com/office/drawing/2014/main" id="{5D693AB3-0BA7-8CFC-0D0B-237C8A7C5656}"/>
                </a:ext>
              </a:extLst>
            </p:cNvPr>
            <p:cNvCxnSpPr>
              <a:cxnSpLocks/>
              <a:stCxn id="1031" idx="0"/>
              <a:endCxn id="37" idx="3"/>
            </p:cNvCxnSpPr>
            <p:nvPr/>
          </p:nvCxnSpPr>
          <p:spPr>
            <a:xfrm flipV="1">
              <a:off x="5819936" y="3964166"/>
              <a:ext cx="227363" cy="129517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031" name="TextBox 1030">
              <a:extLst>
                <a:ext uri="{FF2B5EF4-FFF2-40B4-BE49-F238E27FC236}">
                  <a16:creationId xmlns:a16="http://schemas.microsoft.com/office/drawing/2014/main" id="{20940E46-7FAB-AE93-10B8-003264CA8793}"/>
                </a:ext>
              </a:extLst>
            </p:cNvPr>
            <p:cNvSpPr txBox="1"/>
            <p:nvPr/>
          </p:nvSpPr>
          <p:spPr>
            <a:xfrm>
              <a:off x="4943872" y="5259341"/>
              <a:ext cx="1752128" cy="646331"/>
            </a:xfrm>
            <a:prstGeom prst="rect">
              <a:avLst/>
            </a:prstGeom>
            <a:noFill/>
          </p:spPr>
          <p:txBody>
            <a:bodyPr wrap="square" lIns="0" tIns="0" rIns="0" bIns="0" rtlCol="0">
              <a:spAutoFit/>
            </a:bodyPr>
            <a:lstStyle/>
            <a:p>
              <a:pPr algn="l"/>
              <a:r>
                <a:rPr lang="en-GB" sz="1400" dirty="0">
                  <a:solidFill>
                    <a:schemeClr val="accent3"/>
                  </a:solidFill>
                </a:rPr>
                <a:t>Is it possible to re-use the holes for the disassembly?</a:t>
              </a:r>
            </a:p>
          </p:txBody>
        </p:sp>
      </p:grpSp>
      <p:grpSp>
        <p:nvGrpSpPr>
          <p:cNvPr id="1041" name="Group 1040">
            <a:extLst>
              <a:ext uri="{FF2B5EF4-FFF2-40B4-BE49-F238E27FC236}">
                <a16:creationId xmlns:a16="http://schemas.microsoft.com/office/drawing/2014/main" id="{774CC551-6137-D0AD-7187-A117EA521ACB}"/>
              </a:ext>
            </a:extLst>
          </p:cNvPr>
          <p:cNvGrpSpPr/>
          <p:nvPr/>
        </p:nvGrpSpPr>
        <p:grpSpPr>
          <a:xfrm>
            <a:off x="8328248" y="622263"/>
            <a:ext cx="2157604" cy="1654609"/>
            <a:chOff x="8328248" y="622263"/>
            <a:chExt cx="2157604" cy="1654609"/>
          </a:xfrm>
        </p:grpSpPr>
        <p:cxnSp>
          <p:nvCxnSpPr>
            <p:cNvPr id="1036" name="Straight Arrow Connector 1035">
              <a:extLst>
                <a:ext uri="{FF2B5EF4-FFF2-40B4-BE49-F238E27FC236}">
                  <a16:creationId xmlns:a16="http://schemas.microsoft.com/office/drawing/2014/main" id="{104474F4-E49E-8C9F-F348-9CEAC75A8684}"/>
                </a:ext>
              </a:extLst>
            </p:cNvPr>
            <p:cNvCxnSpPr>
              <a:cxnSpLocks/>
              <a:stCxn id="1039" idx="1"/>
            </p:cNvCxnSpPr>
            <p:nvPr/>
          </p:nvCxnSpPr>
          <p:spPr>
            <a:xfrm flipH="1">
              <a:off x="8328248" y="945429"/>
              <a:ext cx="1026283" cy="133144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039" name="TextBox 1038">
              <a:extLst>
                <a:ext uri="{FF2B5EF4-FFF2-40B4-BE49-F238E27FC236}">
                  <a16:creationId xmlns:a16="http://schemas.microsoft.com/office/drawing/2014/main" id="{402A649A-12CC-EC76-3434-C1922F822702}"/>
                </a:ext>
              </a:extLst>
            </p:cNvPr>
            <p:cNvSpPr txBox="1"/>
            <p:nvPr/>
          </p:nvSpPr>
          <p:spPr>
            <a:xfrm>
              <a:off x="9354531" y="622263"/>
              <a:ext cx="1131321" cy="646331"/>
            </a:xfrm>
            <a:prstGeom prst="rect">
              <a:avLst/>
            </a:prstGeom>
            <a:noFill/>
          </p:spPr>
          <p:txBody>
            <a:bodyPr wrap="square" lIns="0" tIns="0" rIns="0" bIns="0" rtlCol="0">
              <a:spAutoFit/>
            </a:bodyPr>
            <a:lstStyle/>
            <a:p>
              <a:pPr algn="l"/>
              <a:r>
                <a:rPr lang="en-GB" sz="1400" dirty="0" err="1">
                  <a:solidFill>
                    <a:schemeClr val="accent3"/>
                  </a:solidFill>
                </a:rPr>
                <a:t>Spira</a:t>
              </a:r>
              <a:r>
                <a:rPr lang="en-GB" sz="1400" dirty="0">
                  <a:solidFill>
                    <a:schemeClr val="accent3"/>
                  </a:solidFill>
                </a:rPr>
                <a:t> shield</a:t>
              </a:r>
              <a:br>
                <a:rPr lang="en-GB" sz="1400" dirty="0">
                  <a:solidFill>
                    <a:schemeClr val="accent3"/>
                  </a:solidFill>
                </a:rPr>
              </a:br>
              <a:r>
                <a:rPr lang="en-GB" sz="1400" dirty="0">
                  <a:solidFill>
                    <a:schemeClr val="accent3"/>
                  </a:solidFill>
                </a:rPr>
                <a:t>Groove: support arms</a:t>
              </a:r>
            </a:p>
          </p:txBody>
        </p:sp>
      </p:grpSp>
      <p:grpSp>
        <p:nvGrpSpPr>
          <p:cNvPr id="1052" name="Group 1051">
            <a:extLst>
              <a:ext uri="{FF2B5EF4-FFF2-40B4-BE49-F238E27FC236}">
                <a16:creationId xmlns:a16="http://schemas.microsoft.com/office/drawing/2014/main" id="{BB0B5FC9-3357-B894-98F9-7924715CF1D1}"/>
              </a:ext>
            </a:extLst>
          </p:cNvPr>
          <p:cNvGrpSpPr/>
          <p:nvPr/>
        </p:nvGrpSpPr>
        <p:grpSpPr>
          <a:xfrm>
            <a:off x="8328248" y="1755311"/>
            <a:ext cx="2139570" cy="1368288"/>
            <a:chOff x="8328248" y="1755311"/>
            <a:chExt cx="2139570" cy="1368288"/>
          </a:xfrm>
        </p:grpSpPr>
        <p:cxnSp>
          <p:nvCxnSpPr>
            <p:cNvPr id="1043" name="Straight Arrow Connector 1042">
              <a:extLst>
                <a:ext uri="{FF2B5EF4-FFF2-40B4-BE49-F238E27FC236}">
                  <a16:creationId xmlns:a16="http://schemas.microsoft.com/office/drawing/2014/main" id="{B591A3F2-37FF-6443-D640-DC25C378CF1E}"/>
                </a:ext>
              </a:extLst>
            </p:cNvPr>
            <p:cNvCxnSpPr>
              <a:cxnSpLocks/>
              <a:stCxn id="1049" idx="1"/>
              <a:endCxn id="42" idx="6"/>
            </p:cNvCxnSpPr>
            <p:nvPr/>
          </p:nvCxnSpPr>
          <p:spPr>
            <a:xfrm flipH="1">
              <a:off x="8328248" y="1863033"/>
              <a:ext cx="1891104" cy="80988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047" name="Straight Arrow Connector 1046">
              <a:extLst>
                <a:ext uri="{FF2B5EF4-FFF2-40B4-BE49-F238E27FC236}">
                  <a16:creationId xmlns:a16="http://schemas.microsoft.com/office/drawing/2014/main" id="{229E18AC-6E5F-52B1-1119-2381989A9DE8}"/>
                </a:ext>
              </a:extLst>
            </p:cNvPr>
            <p:cNvCxnSpPr>
              <a:cxnSpLocks/>
              <a:stCxn id="1049" idx="1"/>
              <a:endCxn id="47" idx="6"/>
            </p:cNvCxnSpPr>
            <p:nvPr/>
          </p:nvCxnSpPr>
          <p:spPr>
            <a:xfrm flipH="1">
              <a:off x="8741968" y="1863033"/>
              <a:ext cx="1477384" cy="126056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049" name="TextBox 1048">
              <a:extLst>
                <a:ext uri="{FF2B5EF4-FFF2-40B4-BE49-F238E27FC236}">
                  <a16:creationId xmlns:a16="http://schemas.microsoft.com/office/drawing/2014/main" id="{0CD7F8AF-E36C-EA89-C132-820BA23EDF28}"/>
                </a:ext>
              </a:extLst>
            </p:cNvPr>
            <p:cNvSpPr txBox="1"/>
            <p:nvPr/>
          </p:nvSpPr>
          <p:spPr>
            <a:xfrm>
              <a:off x="10219352" y="1755311"/>
              <a:ext cx="248466" cy="215444"/>
            </a:xfrm>
            <a:prstGeom prst="rect">
              <a:avLst/>
            </a:prstGeom>
            <a:noFill/>
          </p:spPr>
          <p:txBody>
            <a:bodyPr wrap="none" lIns="0" tIns="0" rIns="0" bIns="0" rtlCol="0">
              <a:spAutoFit/>
            </a:bodyPr>
            <a:lstStyle/>
            <a:p>
              <a:pPr algn="l"/>
              <a:r>
                <a:rPr lang="es-ES" sz="1400" dirty="0">
                  <a:solidFill>
                    <a:schemeClr val="accent3"/>
                  </a:solidFill>
                </a:rPr>
                <a:t>M3</a:t>
              </a:r>
              <a:endParaRPr lang="en-GB" dirty="0">
                <a:solidFill>
                  <a:schemeClr val="accent3"/>
                </a:solidFill>
              </a:endParaRPr>
            </a:p>
          </p:txBody>
        </p:sp>
      </p:grpSp>
      <p:grpSp>
        <p:nvGrpSpPr>
          <p:cNvPr id="1083" name="Group 1082">
            <a:extLst>
              <a:ext uri="{FF2B5EF4-FFF2-40B4-BE49-F238E27FC236}">
                <a16:creationId xmlns:a16="http://schemas.microsoft.com/office/drawing/2014/main" id="{2E99FE26-F607-2FBC-F061-7B3B13ADB101}"/>
              </a:ext>
            </a:extLst>
          </p:cNvPr>
          <p:cNvGrpSpPr/>
          <p:nvPr/>
        </p:nvGrpSpPr>
        <p:grpSpPr>
          <a:xfrm>
            <a:off x="6510064" y="3033595"/>
            <a:ext cx="5382528" cy="2997947"/>
            <a:chOff x="6510064" y="3033595"/>
            <a:chExt cx="5382528" cy="2997947"/>
          </a:xfrm>
        </p:grpSpPr>
        <p:grpSp>
          <p:nvGrpSpPr>
            <p:cNvPr id="1082" name="Group 1081">
              <a:extLst>
                <a:ext uri="{FF2B5EF4-FFF2-40B4-BE49-F238E27FC236}">
                  <a16:creationId xmlns:a16="http://schemas.microsoft.com/office/drawing/2014/main" id="{89B7C66F-8757-73F8-5767-D7A5E05FEF6A}"/>
                </a:ext>
              </a:extLst>
            </p:cNvPr>
            <p:cNvGrpSpPr/>
            <p:nvPr/>
          </p:nvGrpSpPr>
          <p:grpSpPr>
            <a:xfrm>
              <a:off x="6510064" y="3033595"/>
              <a:ext cx="4842520" cy="2491918"/>
              <a:chOff x="6510064" y="3033595"/>
              <a:chExt cx="4842520" cy="2491918"/>
            </a:xfrm>
          </p:grpSpPr>
          <p:cxnSp>
            <p:nvCxnSpPr>
              <p:cNvPr id="50" name="Straight Connector 49">
                <a:extLst>
                  <a:ext uri="{FF2B5EF4-FFF2-40B4-BE49-F238E27FC236}">
                    <a16:creationId xmlns:a16="http://schemas.microsoft.com/office/drawing/2014/main" id="{3AEF860F-3E0D-87C3-6576-4F3BA5DC42F5}"/>
                  </a:ext>
                </a:extLst>
              </p:cNvPr>
              <p:cNvCxnSpPr>
                <a:cxnSpLocks/>
              </p:cNvCxnSpPr>
              <p:nvPr/>
            </p:nvCxnSpPr>
            <p:spPr>
              <a:xfrm flipV="1">
                <a:off x="9408368" y="4365104"/>
                <a:ext cx="1944216" cy="1120550"/>
              </a:xfrm>
              <a:prstGeom prst="line">
                <a:avLst/>
              </a:prstGeom>
              <a:ln w="28575"/>
            </p:spPr>
            <p:style>
              <a:lnRef idx="2">
                <a:schemeClr val="accent5"/>
              </a:lnRef>
              <a:fillRef idx="0">
                <a:schemeClr val="accent5"/>
              </a:fillRef>
              <a:effectRef idx="1">
                <a:schemeClr val="accent5"/>
              </a:effectRef>
              <a:fontRef idx="minor">
                <a:schemeClr val="tx1"/>
              </a:fontRef>
            </p:style>
          </p:cxnSp>
          <p:grpSp>
            <p:nvGrpSpPr>
              <p:cNvPr id="60" name="Group 59">
                <a:extLst>
                  <a:ext uri="{FF2B5EF4-FFF2-40B4-BE49-F238E27FC236}">
                    <a16:creationId xmlns:a16="http://schemas.microsoft.com/office/drawing/2014/main" id="{47E45687-2ADF-3AE8-380F-277625D4BD61}"/>
                  </a:ext>
                </a:extLst>
              </p:cNvPr>
              <p:cNvGrpSpPr/>
              <p:nvPr/>
            </p:nvGrpSpPr>
            <p:grpSpPr>
              <a:xfrm>
                <a:off x="8777972" y="3033595"/>
                <a:ext cx="2502248" cy="1214409"/>
                <a:chOff x="6510064" y="4311104"/>
                <a:chExt cx="2502248" cy="1214409"/>
              </a:xfrm>
            </p:grpSpPr>
            <p:cxnSp>
              <p:nvCxnSpPr>
                <p:cNvPr id="61" name="Straight Connector 60">
                  <a:extLst>
                    <a:ext uri="{FF2B5EF4-FFF2-40B4-BE49-F238E27FC236}">
                      <a16:creationId xmlns:a16="http://schemas.microsoft.com/office/drawing/2014/main" id="{BB5FD51C-9529-CEB2-A9CD-690103B1AA7B}"/>
                    </a:ext>
                  </a:extLst>
                </p:cNvPr>
                <p:cNvCxnSpPr>
                  <a:cxnSpLocks/>
                </p:cNvCxnSpPr>
                <p:nvPr/>
              </p:nvCxnSpPr>
              <p:spPr>
                <a:xfrm>
                  <a:off x="6696000" y="4437780"/>
                  <a:ext cx="2136304" cy="979733"/>
                </a:xfrm>
                <a:prstGeom prst="line">
                  <a:avLst/>
                </a:prstGeom>
                <a:ln w="28575"/>
              </p:spPr>
              <p:style>
                <a:lnRef idx="2">
                  <a:schemeClr val="accent5">
                    <a:shade val="50000"/>
                  </a:schemeClr>
                </a:lnRef>
                <a:fillRef idx="1">
                  <a:schemeClr val="accent5"/>
                </a:fillRef>
                <a:effectRef idx="0">
                  <a:schemeClr val="accent5"/>
                </a:effectRef>
                <a:fontRef idx="minor">
                  <a:schemeClr val="lt1"/>
                </a:fontRef>
              </p:style>
            </p:cxnSp>
            <p:sp>
              <p:nvSpPr>
                <p:cNvPr id="62" name="Flowchart: Summing Junction 61">
                  <a:extLst>
                    <a:ext uri="{FF2B5EF4-FFF2-40B4-BE49-F238E27FC236}">
                      <a16:creationId xmlns:a16="http://schemas.microsoft.com/office/drawing/2014/main" id="{877908E7-1E79-0441-2F11-68037EFF4C4D}"/>
                    </a:ext>
                  </a:extLst>
                </p:cNvPr>
                <p:cNvSpPr/>
                <p:nvPr/>
              </p:nvSpPr>
              <p:spPr>
                <a:xfrm>
                  <a:off x="6510064" y="4311104"/>
                  <a:ext cx="108000" cy="108000"/>
                </a:xfrm>
                <a:prstGeom prst="flowChartSummingJuncti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63" name="Flowchart: Summing Junction 62">
                  <a:extLst>
                    <a:ext uri="{FF2B5EF4-FFF2-40B4-BE49-F238E27FC236}">
                      <a16:creationId xmlns:a16="http://schemas.microsoft.com/office/drawing/2014/main" id="{8F281731-AD43-C36A-7D12-2D4E0323E00C}"/>
                    </a:ext>
                  </a:extLst>
                </p:cNvPr>
                <p:cNvSpPr/>
                <p:nvPr/>
              </p:nvSpPr>
              <p:spPr>
                <a:xfrm>
                  <a:off x="8904312" y="5417513"/>
                  <a:ext cx="108000" cy="108000"/>
                </a:xfrm>
                <a:prstGeom prst="flowChartSummingJuncti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pSp>
          <p:grpSp>
            <p:nvGrpSpPr>
              <p:cNvPr id="59" name="Group 58">
                <a:extLst>
                  <a:ext uri="{FF2B5EF4-FFF2-40B4-BE49-F238E27FC236}">
                    <a16:creationId xmlns:a16="http://schemas.microsoft.com/office/drawing/2014/main" id="{733EB0F7-A104-4EE9-4973-14C714464C0A}"/>
                  </a:ext>
                </a:extLst>
              </p:cNvPr>
              <p:cNvGrpSpPr/>
              <p:nvPr/>
            </p:nvGrpSpPr>
            <p:grpSpPr>
              <a:xfrm>
                <a:off x="6510064" y="4311104"/>
                <a:ext cx="2502248" cy="1214409"/>
                <a:chOff x="6510064" y="4311104"/>
                <a:chExt cx="2502248" cy="1214409"/>
              </a:xfrm>
            </p:grpSpPr>
            <p:cxnSp>
              <p:nvCxnSpPr>
                <p:cNvPr id="55" name="Straight Connector 54">
                  <a:extLst>
                    <a:ext uri="{FF2B5EF4-FFF2-40B4-BE49-F238E27FC236}">
                      <a16:creationId xmlns:a16="http://schemas.microsoft.com/office/drawing/2014/main" id="{441A8819-C45F-B0E9-DB05-7F88D5D030AF}"/>
                    </a:ext>
                  </a:extLst>
                </p:cNvPr>
                <p:cNvCxnSpPr>
                  <a:cxnSpLocks/>
                </p:cNvCxnSpPr>
                <p:nvPr/>
              </p:nvCxnSpPr>
              <p:spPr>
                <a:xfrm>
                  <a:off x="6696000" y="4437780"/>
                  <a:ext cx="2136304" cy="979733"/>
                </a:xfrm>
                <a:prstGeom prst="line">
                  <a:avLst/>
                </a:prstGeom>
                <a:ln w="28575"/>
              </p:spPr>
              <p:style>
                <a:lnRef idx="2">
                  <a:schemeClr val="accent5"/>
                </a:lnRef>
                <a:fillRef idx="0">
                  <a:schemeClr val="accent5"/>
                </a:fillRef>
                <a:effectRef idx="1">
                  <a:schemeClr val="accent5"/>
                </a:effectRef>
                <a:fontRef idx="minor">
                  <a:schemeClr val="tx1"/>
                </a:fontRef>
              </p:style>
            </p:cxnSp>
            <p:sp>
              <p:nvSpPr>
                <p:cNvPr id="57" name="Flowchart: Summing Junction 56">
                  <a:extLst>
                    <a:ext uri="{FF2B5EF4-FFF2-40B4-BE49-F238E27FC236}">
                      <a16:creationId xmlns:a16="http://schemas.microsoft.com/office/drawing/2014/main" id="{623F6167-0938-DA97-63A1-549F8436C9EE}"/>
                    </a:ext>
                  </a:extLst>
                </p:cNvPr>
                <p:cNvSpPr/>
                <p:nvPr/>
              </p:nvSpPr>
              <p:spPr>
                <a:xfrm>
                  <a:off x="6510064" y="4311104"/>
                  <a:ext cx="108000" cy="108000"/>
                </a:xfrm>
                <a:prstGeom prst="flowChartSummingJuncti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58" name="Flowchart: Summing Junction 57">
                  <a:extLst>
                    <a:ext uri="{FF2B5EF4-FFF2-40B4-BE49-F238E27FC236}">
                      <a16:creationId xmlns:a16="http://schemas.microsoft.com/office/drawing/2014/main" id="{95A93857-1FE1-B3EC-5F85-63F35A84A3E1}"/>
                    </a:ext>
                  </a:extLst>
                </p:cNvPr>
                <p:cNvSpPr/>
                <p:nvPr/>
              </p:nvSpPr>
              <p:spPr>
                <a:xfrm>
                  <a:off x="8904312" y="5417513"/>
                  <a:ext cx="108000" cy="108000"/>
                </a:xfrm>
                <a:prstGeom prst="flowChartSummingJuncti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pSp>
        </p:grpSp>
        <p:grpSp>
          <p:nvGrpSpPr>
            <p:cNvPr id="1073" name="Group 1072">
              <a:extLst>
                <a:ext uri="{FF2B5EF4-FFF2-40B4-BE49-F238E27FC236}">
                  <a16:creationId xmlns:a16="http://schemas.microsoft.com/office/drawing/2014/main" id="{71BB86C2-2F53-BDC4-0552-B4A6E824D19D}"/>
                </a:ext>
              </a:extLst>
            </p:cNvPr>
            <p:cNvGrpSpPr/>
            <p:nvPr/>
          </p:nvGrpSpPr>
          <p:grpSpPr>
            <a:xfrm>
              <a:off x="7639919" y="4909275"/>
              <a:ext cx="4252673" cy="1122267"/>
              <a:chOff x="7639919" y="4909275"/>
              <a:chExt cx="4252673" cy="1122267"/>
            </a:xfrm>
          </p:grpSpPr>
          <p:grpSp>
            <p:nvGrpSpPr>
              <p:cNvPr id="1072" name="Group 1071">
                <a:extLst>
                  <a:ext uri="{FF2B5EF4-FFF2-40B4-BE49-F238E27FC236}">
                    <a16:creationId xmlns:a16="http://schemas.microsoft.com/office/drawing/2014/main" id="{2D2318F4-7417-4D75-F678-FDB97EBB3369}"/>
                  </a:ext>
                </a:extLst>
              </p:cNvPr>
              <p:cNvGrpSpPr/>
              <p:nvPr/>
            </p:nvGrpSpPr>
            <p:grpSpPr>
              <a:xfrm>
                <a:off x="10452496" y="4909275"/>
                <a:ext cx="1440096" cy="1122267"/>
                <a:chOff x="10452496" y="4909275"/>
                <a:chExt cx="1440096" cy="1122267"/>
              </a:xfrm>
            </p:grpSpPr>
            <p:cxnSp>
              <p:nvCxnSpPr>
                <p:cNvPr id="1060" name="Straight Arrow Connector 1059">
                  <a:extLst>
                    <a:ext uri="{FF2B5EF4-FFF2-40B4-BE49-F238E27FC236}">
                      <a16:creationId xmlns:a16="http://schemas.microsoft.com/office/drawing/2014/main" id="{0CF22104-46DD-8D30-4687-CBA313E86740}"/>
                    </a:ext>
                  </a:extLst>
                </p:cNvPr>
                <p:cNvCxnSpPr>
                  <a:cxnSpLocks/>
                  <a:stCxn id="1064" idx="0"/>
                </p:cNvCxnSpPr>
                <p:nvPr/>
              </p:nvCxnSpPr>
              <p:spPr>
                <a:xfrm flipH="1" flipV="1">
                  <a:off x="10452496" y="4909275"/>
                  <a:ext cx="774048" cy="475936"/>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064" name="TextBox 1063">
                  <a:extLst>
                    <a:ext uri="{FF2B5EF4-FFF2-40B4-BE49-F238E27FC236}">
                      <a16:creationId xmlns:a16="http://schemas.microsoft.com/office/drawing/2014/main" id="{5BB3A107-02A6-307F-7327-D22BFD62226A}"/>
                    </a:ext>
                  </a:extLst>
                </p:cNvPr>
                <p:cNvSpPr txBox="1"/>
                <p:nvPr/>
              </p:nvSpPr>
              <p:spPr>
                <a:xfrm>
                  <a:off x="10560496" y="5385211"/>
                  <a:ext cx="1332096" cy="646331"/>
                </a:xfrm>
                <a:prstGeom prst="rect">
                  <a:avLst/>
                </a:prstGeom>
                <a:noFill/>
              </p:spPr>
              <p:txBody>
                <a:bodyPr wrap="none" lIns="0" tIns="0" rIns="0" bIns="0" rtlCol="0">
                  <a:spAutoFit/>
                </a:bodyPr>
                <a:lstStyle/>
                <a:p>
                  <a:pPr algn="l"/>
                  <a:r>
                    <a:rPr lang="en-GB" sz="1400" dirty="0" err="1">
                      <a:solidFill>
                        <a:schemeClr val="accent5"/>
                      </a:solidFill>
                    </a:rPr>
                    <a:t>Spira</a:t>
                  </a:r>
                  <a:r>
                    <a:rPr lang="en-GB" sz="1400" dirty="0">
                      <a:solidFill>
                        <a:schemeClr val="accent5"/>
                      </a:solidFill>
                    </a:rPr>
                    <a:t> shield</a:t>
                  </a:r>
                  <a:br>
                    <a:rPr lang="en-GB" sz="1400" dirty="0">
                      <a:solidFill>
                        <a:schemeClr val="accent5"/>
                      </a:solidFill>
                    </a:rPr>
                  </a:br>
                  <a:r>
                    <a:rPr lang="en-GB" sz="1400" dirty="0">
                      <a:solidFill>
                        <a:schemeClr val="accent5"/>
                      </a:solidFill>
                    </a:rPr>
                    <a:t>Groove:</a:t>
                  </a:r>
                  <a:br>
                    <a:rPr lang="en-GB" sz="1400" dirty="0">
                      <a:solidFill>
                        <a:schemeClr val="accent5"/>
                      </a:solidFill>
                    </a:rPr>
                  </a:br>
                  <a:r>
                    <a:rPr lang="en-GB" sz="1400" dirty="0">
                      <a:solidFill>
                        <a:schemeClr val="accent5"/>
                      </a:solidFill>
                    </a:rPr>
                    <a:t>bottom electrode</a:t>
                  </a:r>
                </a:p>
              </p:txBody>
            </p:sp>
          </p:grpSp>
          <p:grpSp>
            <p:nvGrpSpPr>
              <p:cNvPr id="1071" name="Group 1070">
                <a:extLst>
                  <a:ext uri="{FF2B5EF4-FFF2-40B4-BE49-F238E27FC236}">
                    <a16:creationId xmlns:a16="http://schemas.microsoft.com/office/drawing/2014/main" id="{F37BC4CD-71A7-BA3D-AED4-FBC461EAFB3B}"/>
                  </a:ext>
                </a:extLst>
              </p:cNvPr>
              <p:cNvGrpSpPr/>
              <p:nvPr/>
            </p:nvGrpSpPr>
            <p:grpSpPr>
              <a:xfrm>
                <a:off x="7639919" y="5471513"/>
                <a:ext cx="1264393" cy="366281"/>
                <a:chOff x="7639919" y="5471513"/>
                <a:chExt cx="1264393" cy="366281"/>
              </a:xfrm>
            </p:grpSpPr>
            <p:sp>
              <p:nvSpPr>
                <p:cNvPr id="1068" name="TextBox 1067">
                  <a:extLst>
                    <a:ext uri="{FF2B5EF4-FFF2-40B4-BE49-F238E27FC236}">
                      <a16:creationId xmlns:a16="http://schemas.microsoft.com/office/drawing/2014/main" id="{E2A7DD54-B054-5EC7-0E14-6383AB8CF796}"/>
                    </a:ext>
                  </a:extLst>
                </p:cNvPr>
                <p:cNvSpPr txBox="1"/>
                <p:nvPr/>
              </p:nvSpPr>
              <p:spPr>
                <a:xfrm>
                  <a:off x="7639919" y="5622350"/>
                  <a:ext cx="248466" cy="215444"/>
                </a:xfrm>
                <a:prstGeom prst="rect">
                  <a:avLst/>
                </a:prstGeom>
                <a:noFill/>
              </p:spPr>
              <p:txBody>
                <a:bodyPr wrap="none" lIns="0" tIns="0" rIns="0" bIns="0" rtlCol="0">
                  <a:spAutoFit/>
                </a:bodyPr>
                <a:lstStyle/>
                <a:p>
                  <a:pPr algn="l"/>
                  <a:r>
                    <a:rPr lang="es-ES" sz="1400" dirty="0">
                      <a:solidFill>
                        <a:schemeClr val="accent5"/>
                      </a:solidFill>
                    </a:rPr>
                    <a:t>M5</a:t>
                  </a:r>
                  <a:endParaRPr lang="en-GB" sz="1400" dirty="0">
                    <a:solidFill>
                      <a:schemeClr val="accent5"/>
                    </a:solidFill>
                  </a:endParaRPr>
                </a:p>
              </p:txBody>
            </p:sp>
            <p:cxnSp>
              <p:nvCxnSpPr>
                <p:cNvPr id="1070" name="Straight Arrow Connector 1069">
                  <a:extLst>
                    <a:ext uri="{FF2B5EF4-FFF2-40B4-BE49-F238E27FC236}">
                      <a16:creationId xmlns:a16="http://schemas.microsoft.com/office/drawing/2014/main" id="{FC541A9B-DCD8-14FF-B49C-1F9E08B75289}"/>
                    </a:ext>
                  </a:extLst>
                </p:cNvPr>
                <p:cNvCxnSpPr>
                  <a:stCxn id="1068" idx="3"/>
                  <a:endCxn id="58" idx="2"/>
                </p:cNvCxnSpPr>
                <p:nvPr/>
              </p:nvCxnSpPr>
              <p:spPr>
                <a:xfrm flipV="1">
                  <a:off x="7888385" y="5471513"/>
                  <a:ext cx="1015927" cy="258559"/>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grpSp>
        </p:grpSp>
      </p:grpSp>
      <p:grpSp>
        <p:nvGrpSpPr>
          <p:cNvPr id="1080" name="Group 1079">
            <a:extLst>
              <a:ext uri="{FF2B5EF4-FFF2-40B4-BE49-F238E27FC236}">
                <a16:creationId xmlns:a16="http://schemas.microsoft.com/office/drawing/2014/main" id="{E772B305-1A73-55F8-9EB8-D9275D7298FF}"/>
              </a:ext>
            </a:extLst>
          </p:cNvPr>
          <p:cNvGrpSpPr/>
          <p:nvPr/>
        </p:nvGrpSpPr>
        <p:grpSpPr>
          <a:xfrm>
            <a:off x="10745087" y="220205"/>
            <a:ext cx="1168467" cy="1795066"/>
            <a:chOff x="10647836" y="163860"/>
            <a:chExt cx="1168467" cy="1795066"/>
          </a:xfrm>
        </p:grpSpPr>
        <p:pic>
          <p:nvPicPr>
            <p:cNvPr id="1078" name="Picture 1077">
              <a:extLst>
                <a:ext uri="{FF2B5EF4-FFF2-40B4-BE49-F238E27FC236}">
                  <a16:creationId xmlns:a16="http://schemas.microsoft.com/office/drawing/2014/main" id="{7570518D-4550-EC75-D42B-92BE1507BDEB}"/>
                </a:ext>
              </a:extLst>
            </p:cNvPr>
            <p:cNvPicPr>
              <a:picLocks noChangeAspect="1"/>
            </p:cNvPicPr>
            <p:nvPr/>
          </p:nvPicPr>
          <p:blipFill>
            <a:blip r:embed="rId5"/>
            <a:stretch>
              <a:fillRect/>
            </a:stretch>
          </p:blipFill>
          <p:spPr>
            <a:xfrm>
              <a:off x="10666409" y="163860"/>
              <a:ext cx="1131321" cy="981005"/>
            </a:xfrm>
            <a:prstGeom prst="rect">
              <a:avLst/>
            </a:prstGeom>
          </p:spPr>
        </p:pic>
        <p:pic>
          <p:nvPicPr>
            <p:cNvPr id="1079" name="Picture 2">
              <a:extLst>
                <a:ext uri="{FF2B5EF4-FFF2-40B4-BE49-F238E27FC236}">
                  <a16:creationId xmlns:a16="http://schemas.microsoft.com/office/drawing/2014/main" id="{1D1BC519-5437-0A00-6129-DFA576B5CF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47836" y="1282676"/>
              <a:ext cx="1168467" cy="6762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88" name="Group 1087">
            <a:extLst>
              <a:ext uri="{FF2B5EF4-FFF2-40B4-BE49-F238E27FC236}">
                <a16:creationId xmlns:a16="http://schemas.microsoft.com/office/drawing/2014/main" id="{613F0EE8-2597-6A70-1B76-932B3A2FAF17}"/>
              </a:ext>
            </a:extLst>
          </p:cNvPr>
          <p:cNvGrpSpPr/>
          <p:nvPr/>
        </p:nvGrpSpPr>
        <p:grpSpPr>
          <a:xfrm>
            <a:off x="5499627" y="530134"/>
            <a:ext cx="2302886" cy="3090709"/>
            <a:chOff x="9354531" y="622263"/>
            <a:chExt cx="2302886" cy="3090709"/>
          </a:xfrm>
        </p:grpSpPr>
        <p:cxnSp>
          <p:nvCxnSpPr>
            <p:cNvPr id="1089" name="Straight Arrow Connector 1088">
              <a:extLst>
                <a:ext uri="{FF2B5EF4-FFF2-40B4-BE49-F238E27FC236}">
                  <a16:creationId xmlns:a16="http://schemas.microsoft.com/office/drawing/2014/main" id="{BCECA653-9AEC-087D-99B8-80AE114BAD15}"/>
                </a:ext>
              </a:extLst>
            </p:cNvPr>
            <p:cNvCxnSpPr>
              <a:cxnSpLocks/>
              <a:stCxn id="1090" idx="2"/>
            </p:cNvCxnSpPr>
            <p:nvPr/>
          </p:nvCxnSpPr>
          <p:spPr>
            <a:xfrm>
              <a:off x="10073564" y="1268594"/>
              <a:ext cx="1583853" cy="2444378"/>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090" name="TextBox 1089">
              <a:extLst>
                <a:ext uri="{FF2B5EF4-FFF2-40B4-BE49-F238E27FC236}">
                  <a16:creationId xmlns:a16="http://schemas.microsoft.com/office/drawing/2014/main" id="{37EAE34A-6B6D-008B-BD68-5515CA812396}"/>
                </a:ext>
              </a:extLst>
            </p:cNvPr>
            <p:cNvSpPr txBox="1"/>
            <p:nvPr/>
          </p:nvSpPr>
          <p:spPr>
            <a:xfrm>
              <a:off x="9354531" y="622263"/>
              <a:ext cx="1438065" cy="646331"/>
            </a:xfrm>
            <a:prstGeom prst="rect">
              <a:avLst/>
            </a:prstGeom>
            <a:noFill/>
          </p:spPr>
          <p:txBody>
            <a:bodyPr wrap="square" lIns="0" tIns="0" rIns="0" bIns="0" rtlCol="0">
              <a:spAutoFit/>
            </a:bodyPr>
            <a:lstStyle/>
            <a:p>
              <a:pPr algn="l"/>
              <a:r>
                <a:rPr lang="en-GB" sz="1400" dirty="0" err="1">
                  <a:solidFill>
                    <a:schemeClr val="accent3"/>
                  </a:solidFill>
                </a:rPr>
                <a:t>Spira</a:t>
              </a:r>
              <a:r>
                <a:rPr lang="en-GB" sz="1400" dirty="0">
                  <a:solidFill>
                    <a:schemeClr val="accent3"/>
                  </a:solidFill>
                </a:rPr>
                <a:t> shield</a:t>
              </a:r>
              <a:br>
                <a:rPr lang="en-GB" sz="1400" dirty="0">
                  <a:solidFill>
                    <a:schemeClr val="accent3"/>
                  </a:solidFill>
                </a:rPr>
              </a:br>
              <a:r>
                <a:rPr lang="en-GB" sz="1400" dirty="0">
                  <a:solidFill>
                    <a:schemeClr val="accent3"/>
                  </a:solidFill>
                </a:rPr>
                <a:t>Groove: </a:t>
              </a:r>
              <a:br>
                <a:rPr lang="en-GB" sz="1400" dirty="0">
                  <a:solidFill>
                    <a:schemeClr val="accent3"/>
                  </a:solidFill>
                </a:rPr>
              </a:br>
              <a:r>
                <a:rPr lang="en-GB" sz="1400" dirty="0">
                  <a:solidFill>
                    <a:schemeClr val="accent3"/>
                  </a:solidFill>
                </a:rPr>
                <a:t>bottom electrode</a:t>
              </a:r>
            </a:p>
          </p:txBody>
        </p:sp>
      </p:grpSp>
    </p:spTree>
    <p:extLst>
      <p:ext uri="{BB962C8B-B14F-4D97-AF65-F5344CB8AC3E}">
        <p14:creationId xmlns:p14="http://schemas.microsoft.com/office/powerpoint/2010/main" val="1201635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5183955" cy="1065742"/>
          </a:xfrm>
        </p:spPr>
        <p:txBody>
          <a:bodyPr/>
          <a:lstStyle/>
          <a:p>
            <a:r>
              <a:rPr lang="en-GB" dirty="0"/>
              <a:t>Parallelism Tolerances</a:t>
            </a:r>
            <a:br>
              <a:rPr lang="en-GB" dirty="0"/>
            </a:br>
            <a:endParaRPr lang="en-GB" sz="2100" dirty="0">
              <a:solidFill>
                <a:schemeClr val="accent2"/>
              </a:solidFill>
            </a:endParaRP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11</a:t>
            </a:fld>
            <a:endParaRPr lang="en-US" dirty="0"/>
          </a:p>
        </p:txBody>
      </p:sp>
      <p:grpSp>
        <p:nvGrpSpPr>
          <p:cNvPr id="4" name="Group 3">
            <a:extLst>
              <a:ext uri="{FF2B5EF4-FFF2-40B4-BE49-F238E27FC236}">
                <a16:creationId xmlns:a16="http://schemas.microsoft.com/office/drawing/2014/main" id="{CB3DB186-FE96-0116-7C3A-F4A395765C87}"/>
              </a:ext>
            </a:extLst>
          </p:cNvPr>
          <p:cNvGrpSpPr/>
          <p:nvPr/>
        </p:nvGrpSpPr>
        <p:grpSpPr>
          <a:xfrm>
            <a:off x="1709937" y="907646"/>
            <a:ext cx="9704053" cy="5185649"/>
            <a:chOff x="1709937" y="907646"/>
            <a:chExt cx="9704053" cy="5185649"/>
          </a:xfrm>
        </p:grpSpPr>
        <p:pic>
          <p:nvPicPr>
            <p:cNvPr id="8" name="Picture 7">
              <a:extLst>
                <a:ext uri="{FF2B5EF4-FFF2-40B4-BE49-F238E27FC236}">
                  <a16:creationId xmlns:a16="http://schemas.microsoft.com/office/drawing/2014/main" id="{94626A9F-6372-CDB0-2FA8-E9A17F6094DE}"/>
                </a:ext>
              </a:extLst>
            </p:cNvPr>
            <p:cNvPicPr>
              <a:picLocks noChangeAspect="1"/>
            </p:cNvPicPr>
            <p:nvPr/>
          </p:nvPicPr>
          <p:blipFill>
            <a:blip r:embed="rId3">
              <a:alphaModFix amt="50000"/>
            </a:blip>
            <a:stretch>
              <a:fillRect/>
            </a:stretch>
          </p:blipFill>
          <p:spPr>
            <a:xfrm>
              <a:off x="1709937" y="907646"/>
              <a:ext cx="8803035" cy="5185649"/>
            </a:xfrm>
            <a:prstGeom prst="rect">
              <a:avLst/>
            </a:prstGeom>
          </p:spPr>
        </p:pic>
        <p:grpSp>
          <p:nvGrpSpPr>
            <p:cNvPr id="3" name="Group 2">
              <a:extLst>
                <a:ext uri="{FF2B5EF4-FFF2-40B4-BE49-F238E27FC236}">
                  <a16:creationId xmlns:a16="http://schemas.microsoft.com/office/drawing/2014/main" id="{1166365C-7D44-3008-87BE-F188347BBBF0}"/>
                </a:ext>
              </a:extLst>
            </p:cNvPr>
            <p:cNvGrpSpPr/>
            <p:nvPr/>
          </p:nvGrpSpPr>
          <p:grpSpPr>
            <a:xfrm>
              <a:off x="3954209" y="1195282"/>
              <a:ext cx="7459781" cy="1978675"/>
              <a:chOff x="3954209" y="1195282"/>
              <a:chExt cx="7459781" cy="1978675"/>
            </a:xfrm>
          </p:grpSpPr>
          <p:grpSp>
            <p:nvGrpSpPr>
              <p:cNvPr id="20" name="Group 19">
                <a:extLst>
                  <a:ext uri="{FF2B5EF4-FFF2-40B4-BE49-F238E27FC236}">
                    <a16:creationId xmlns:a16="http://schemas.microsoft.com/office/drawing/2014/main" id="{06A5F357-7275-65D6-B612-5AC8C21C8425}"/>
                  </a:ext>
                </a:extLst>
              </p:cNvPr>
              <p:cNvGrpSpPr/>
              <p:nvPr/>
            </p:nvGrpSpPr>
            <p:grpSpPr>
              <a:xfrm>
                <a:off x="4045873" y="2132856"/>
                <a:ext cx="5436000" cy="590467"/>
                <a:chOff x="4045873" y="2132856"/>
                <a:chExt cx="5436000" cy="590467"/>
              </a:xfrm>
            </p:grpSpPr>
            <p:sp>
              <p:nvSpPr>
                <p:cNvPr id="10" name="Rectangle: Rounded Corners 9">
                  <a:extLst>
                    <a:ext uri="{FF2B5EF4-FFF2-40B4-BE49-F238E27FC236}">
                      <a16:creationId xmlns:a16="http://schemas.microsoft.com/office/drawing/2014/main" id="{C9302A11-1E9F-B851-C595-FF6D199567F6}"/>
                    </a:ext>
                  </a:extLst>
                </p:cNvPr>
                <p:cNvSpPr/>
                <p:nvPr/>
              </p:nvSpPr>
              <p:spPr>
                <a:xfrm rot="21324558">
                  <a:off x="4045873" y="2157246"/>
                  <a:ext cx="5436000" cy="108000"/>
                </a:xfrm>
                <a:prstGeom prst="roundRect">
                  <a:avLst/>
                </a:prstGeom>
                <a:solidFill>
                  <a:srgbClr val="CC6767"/>
                </a:solidFill>
                <a:ln w="31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c 18">
                  <a:extLst>
                    <a:ext uri="{FF2B5EF4-FFF2-40B4-BE49-F238E27FC236}">
                      <a16:creationId xmlns:a16="http://schemas.microsoft.com/office/drawing/2014/main" id="{00E0840F-F391-F1F0-6A1F-7DBC6FA143EC}"/>
                    </a:ext>
                  </a:extLst>
                </p:cNvPr>
                <p:cNvSpPr/>
                <p:nvPr/>
              </p:nvSpPr>
              <p:spPr>
                <a:xfrm>
                  <a:off x="5906325" y="2132856"/>
                  <a:ext cx="649965" cy="590467"/>
                </a:xfrm>
                <a:prstGeom prst="arc">
                  <a:avLst>
                    <a:gd name="adj1" fmla="val 19953948"/>
                    <a:gd name="adj2" fmla="val 718723"/>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9" name="Group 48">
                <a:extLst>
                  <a:ext uri="{FF2B5EF4-FFF2-40B4-BE49-F238E27FC236}">
                    <a16:creationId xmlns:a16="http://schemas.microsoft.com/office/drawing/2014/main" id="{EC14D6CA-3EA2-9AB9-214E-EB03D3743ACE}"/>
                  </a:ext>
                </a:extLst>
              </p:cNvPr>
              <p:cNvGrpSpPr/>
              <p:nvPr/>
            </p:nvGrpSpPr>
            <p:grpSpPr>
              <a:xfrm rot="21232037">
                <a:off x="3954209" y="1195282"/>
                <a:ext cx="5530460" cy="1088275"/>
                <a:chOff x="4003632" y="1340768"/>
                <a:chExt cx="5530460" cy="1088275"/>
              </a:xfrm>
            </p:grpSpPr>
            <p:cxnSp>
              <p:nvCxnSpPr>
                <p:cNvPr id="22" name="Straight Connector 21">
                  <a:extLst>
                    <a:ext uri="{FF2B5EF4-FFF2-40B4-BE49-F238E27FC236}">
                      <a16:creationId xmlns:a16="http://schemas.microsoft.com/office/drawing/2014/main" id="{A2740C92-D7E9-B01C-6CF4-B7C852348E53}"/>
                    </a:ext>
                  </a:extLst>
                </p:cNvPr>
                <p:cNvCxnSpPr>
                  <a:cxnSpLocks/>
                  <a:stCxn id="10" idx="1"/>
                </p:cNvCxnSpPr>
                <p:nvPr/>
              </p:nvCxnSpPr>
              <p:spPr>
                <a:xfrm rot="367963" flipH="1" flipV="1">
                  <a:off x="4003632" y="1415025"/>
                  <a:ext cx="88626" cy="8683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ACFD3EC-0FB1-1299-D8E6-8741F2B59069}"/>
                    </a:ext>
                  </a:extLst>
                </p:cNvPr>
                <p:cNvCxnSpPr>
                  <a:cxnSpLocks/>
                  <a:stCxn id="10" idx="3"/>
                </p:cNvCxnSpPr>
                <p:nvPr/>
              </p:nvCxnSpPr>
              <p:spPr>
                <a:xfrm rot="367963" flipH="1" flipV="1">
                  <a:off x="9425936" y="1415654"/>
                  <a:ext cx="108156" cy="10133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98D3415-0CB6-3568-E4AF-E4C387B51CB4}"/>
                    </a:ext>
                  </a:extLst>
                </p:cNvPr>
                <p:cNvCxnSpPr>
                  <a:cxnSpLocks/>
                </p:cNvCxnSpPr>
                <p:nvPr/>
              </p:nvCxnSpPr>
              <p:spPr>
                <a:xfrm>
                  <a:off x="4050270" y="1628800"/>
                  <a:ext cx="5417730" cy="0"/>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480B491-3FAB-0EA2-7C2F-1FC7CE777D43}"/>
                    </a:ext>
                  </a:extLst>
                </p:cNvPr>
                <p:cNvSpPr txBox="1"/>
                <p:nvPr/>
              </p:nvSpPr>
              <p:spPr>
                <a:xfrm>
                  <a:off x="6342354" y="1340768"/>
                  <a:ext cx="833562" cy="276999"/>
                </a:xfrm>
                <a:prstGeom prst="rect">
                  <a:avLst/>
                </a:prstGeom>
                <a:noFill/>
              </p:spPr>
              <p:txBody>
                <a:bodyPr wrap="none" lIns="0" tIns="0" rIns="0" bIns="0" rtlCol="0">
                  <a:spAutoFit/>
                </a:bodyPr>
                <a:lstStyle/>
                <a:p>
                  <a:pPr algn="l"/>
                  <a:r>
                    <a:rPr lang="en-GB" dirty="0"/>
                    <a:t>250 mm</a:t>
                  </a:r>
                </a:p>
              </p:txBody>
            </p:sp>
          </p:grpSp>
          <p:grpSp>
            <p:nvGrpSpPr>
              <p:cNvPr id="53" name="Group 52">
                <a:extLst>
                  <a:ext uri="{FF2B5EF4-FFF2-40B4-BE49-F238E27FC236}">
                    <a16:creationId xmlns:a16="http://schemas.microsoft.com/office/drawing/2014/main" id="{876D9898-0912-0053-82FE-0857064A8183}"/>
                  </a:ext>
                </a:extLst>
              </p:cNvPr>
              <p:cNvGrpSpPr/>
              <p:nvPr/>
            </p:nvGrpSpPr>
            <p:grpSpPr>
              <a:xfrm>
                <a:off x="9468000" y="2052000"/>
                <a:ext cx="1945990" cy="440776"/>
                <a:chOff x="9468000" y="2052000"/>
                <a:chExt cx="1945990" cy="440776"/>
              </a:xfrm>
            </p:grpSpPr>
            <p:cxnSp>
              <p:nvCxnSpPr>
                <p:cNvPr id="27" name="Straight Connector 26">
                  <a:extLst>
                    <a:ext uri="{FF2B5EF4-FFF2-40B4-BE49-F238E27FC236}">
                      <a16:creationId xmlns:a16="http://schemas.microsoft.com/office/drawing/2014/main" id="{561D91EE-9323-AC10-F9A8-A6AB4D5244C8}"/>
                    </a:ext>
                  </a:extLst>
                </p:cNvPr>
                <p:cNvCxnSpPr>
                  <a:cxnSpLocks/>
                </p:cNvCxnSpPr>
                <p:nvPr/>
              </p:nvCxnSpPr>
              <p:spPr>
                <a:xfrm>
                  <a:off x="9468000" y="2052000"/>
                  <a:ext cx="12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EE6336E-8EAC-4727-138A-8833DA93AAE4}"/>
                    </a:ext>
                  </a:extLst>
                </p:cNvPr>
                <p:cNvCxnSpPr>
                  <a:cxnSpLocks/>
                </p:cNvCxnSpPr>
                <p:nvPr/>
              </p:nvCxnSpPr>
              <p:spPr>
                <a:xfrm>
                  <a:off x="9477476" y="2492776"/>
                  <a:ext cx="12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F168675-1E3F-11EA-AF5B-9A895D9AED8A}"/>
                    </a:ext>
                  </a:extLst>
                </p:cNvPr>
                <p:cNvCxnSpPr>
                  <a:cxnSpLocks/>
                </p:cNvCxnSpPr>
                <p:nvPr/>
              </p:nvCxnSpPr>
              <p:spPr>
                <a:xfrm>
                  <a:off x="10560496" y="2052000"/>
                  <a:ext cx="0" cy="44077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33A84773-C982-80D9-2289-0420B8298941}"/>
                    </a:ext>
                  </a:extLst>
                </p:cNvPr>
                <p:cNvSpPr txBox="1"/>
                <p:nvPr/>
              </p:nvSpPr>
              <p:spPr>
                <a:xfrm>
                  <a:off x="10644549" y="2133889"/>
                  <a:ext cx="769441" cy="276999"/>
                </a:xfrm>
                <a:prstGeom prst="rect">
                  <a:avLst/>
                </a:prstGeom>
                <a:noFill/>
              </p:spPr>
              <p:txBody>
                <a:bodyPr wrap="none" lIns="0" tIns="0" rIns="0" bIns="0" rtlCol="0">
                  <a:spAutoFit/>
                </a:bodyPr>
                <a:lstStyle/>
                <a:p>
                  <a:pPr algn="l"/>
                  <a:r>
                    <a:rPr lang="en-GB" dirty="0"/>
                    <a:t>0.1 mm</a:t>
                  </a:r>
                </a:p>
              </p:txBody>
            </p:sp>
          </p:gr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3575796D-45A6-B296-7575-EBA63B50F5C4}"/>
                      </a:ext>
                    </a:extLst>
                  </p:cNvPr>
                  <p:cNvSpPr txBox="1"/>
                  <p:nvPr/>
                </p:nvSpPr>
                <p:spPr>
                  <a:xfrm>
                    <a:off x="5222174" y="2551607"/>
                    <a:ext cx="2668231" cy="622350"/>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𝛼</m:t>
                          </m:r>
                          <m:r>
                            <a:rPr lang="en-GB" b="0" i="1" smtClean="0">
                              <a:latin typeface="Cambria Math" panose="02040503050406030204" pitchFamily="18" charset="0"/>
                              <a:ea typeface="Cambria Math" panose="02040503050406030204" pitchFamily="18" charset="0"/>
                            </a:rPr>
                            <m:t>=</m:t>
                          </m:r>
                          <m:func>
                            <m:funcPr>
                              <m:ctrlPr>
                                <a:rPr lang="en-GB" b="0" i="1" smtClean="0">
                                  <a:latin typeface="Cambria Math" panose="02040503050406030204" pitchFamily="18" charset="0"/>
                                  <a:ea typeface="Cambria Math" panose="02040503050406030204" pitchFamily="18" charset="0"/>
                                </a:rPr>
                              </m:ctrlPr>
                            </m:funcPr>
                            <m:fName>
                              <m:sSup>
                                <m:sSupPr>
                                  <m:ctrlPr>
                                    <a:rPr lang="en-GB" b="0" i="1" smtClean="0">
                                      <a:latin typeface="Cambria Math" panose="02040503050406030204" pitchFamily="18" charset="0"/>
                                      <a:ea typeface="Cambria Math" panose="02040503050406030204" pitchFamily="18" charset="0"/>
                                    </a:rPr>
                                  </m:ctrlPr>
                                </m:sSupPr>
                                <m:e>
                                  <m:r>
                                    <m:rPr>
                                      <m:sty m:val="p"/>
                                    </m:rPr>
                                    <a:rPr lang="en-GB" b="0" i="0" smtClean="0">
                                      <a:latin typeface="Cambria Math" panose="02040503050406030204" pitchFamily="18" charset="0"/>
                                      <a:ea typeface="Cambria Math" panose="02040503050406030204" pitchFamily="18" charset="0"/>
                                    </a:rPr>
                                    <m:t>sin</m:t>
                                  </m:r>
                                </m:e>
                                <m:sup>
                                  <m:r>
                                    <a:rPr lang="en-GB" b="0" i="1" smtClean="0">
                                      <a:latin typeface="Cambria Math" panose="02040503050406030204" pitchFamily="18" charset="0"/>
                                      <a:ea typeface="Cambria Math" panose="02040503050406030204" pitchFamily="18" charset="0"/>
                                    </a:rPr>
                                    <m:t>−1</m:t>
                                  </m:r>
                                </m:sup>
                              </m:sSup>
                            </m:fName>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0.1</m:t>
                                      </m:r>
                                    </m:num>
                                    <m:den>
                                      <m:r>
                                        <a:rPr lang="en-GB" b="0" i="1" smtClean="0">
                                          <a:latin typeface="Cambria Math" panose="02040503050406030204" pitchFamily="18" charset="0"/>
                                          <a:ea typeface="Cambria Math" panose="02040503050406030204" pitchFamily="18" charset="0"/>
                                        </a:rPr>
                                        <m:t>250</m:t>
                                      </m:r>
                                    </m:den>
                                  </m:f>
                                </m:e>
                              </m:d>
                              <m:r>
                                <a:rPr lang="en-GB" b="0" i="1" smtClean="0">
                                  <a:latin typeface="Cambria Math" panose="02040503050406030204" pitchFamily="18" charset="0"/>
                                  <a:ea typeface="Cambria Math" panose="02040503050406030204" pitchFamily="18" charset="0"/>
                                </a:rPr>
                                <m:t>=0.025°</m:t>
                              </m:r>
                            </m:e>
                          </m:func>
                        </m:oMath>
                      </m:oMathPara>
                    </a14:m>
                    <a:endParaRPr lang="en-GB" dirty="0"/>
                  </a:p>
                </p:txBody>
              </p:sp>
            </mc:Choice>
            <mc:Fallback xmlns="">
              <p:sp>
                <p:nvSpPr>
                  <p:cNvPr id="54" name="TextBox 53">
                    <a:extLst>
                      <a:ext uri="{FF2B5EF4-FFF2-40B4-BE49-F238E27FC236}">
                        <a16:creationId xmlns:a16="http://schemas.microsoft.com/office/drawing/2014/main" id="{3575796D-45A6-B296-7575-EBA63B50F5C4}"/>
                      </a:ext>
                    </a:extLst>
                  </p:cNvPr>
                  <p:cNvSpPr txBox="1">
                    <a:spLocks noRot="1" noChangeAspect="1" noMove="1" noResize="1" noEditPoints="1" noAdjustHandles="1" noChangeArrowheads="1" noChangeShapeType="1" noTextEdit="1"/>
                  </p:cNvSpPr>
                  <p:nvPr/>
                </p:nvSpPr>
                <p:spPr>
                  <a:xfrm>
                    <a:off x="5222174" y="2551607"/>
                    <a:ext cx="2668231" cy="622350"/>
                  </a:xfrm>
                  <a:prstGeom prst="rect">
                    <a:avLst/>
                  </a:prstGeom>
                  <a:blipFill>
                    <a:blip r:embed="rId4"/>
                    <a:stretch>
                      <a:fillRect/>
                    </a:stretch>
                  </a:blipFill>
                </p:spPr>
                <p:txBody>
                  <a:bodyPr/>
                  <a:lstStyle/>
                  <a:p>
                    <a:r>
                      <a:rPr lang="en-GB">
                        <a:noFill/>
                      </a:rPr>
                      <a:t> </a:t>
                    </a:r>
                  </a:p>
                </p:txBody>
              </p:sp>
            </mc:Fallback>
          </mc:AlternateContent>
        </p:grpSp>
      </p:grpSp>
    </p:spTree>
    <p:extLst>
      <p:ext uri="{BB962C8B-B14F-4D97-AF65-F5344CB8AC3E}">
        <p14:creationId xmlns:p14="http://schemas.microsoft.com/office/powerpoint/2010/main" val="3459786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12</a:t>
            </a:fld>
            <a:endParaRPr lang="en-US" dirty="0"/>
          </a:p>
        </p:txBody>
      </p:sp>
      <p:graphicFrame>
        <p:nvGraphicFramePr>
          <p:cNvPr id="9" name="Diagram 8">
            <a:extLst>
              <a:ext uri="{FF2B5EF4-FFF2-40B4-BE49-F238E27FC236}">
                <a16:creationId xmlns:a16="http://schemas.microsoft.com/office/drawing/2014/main" id="{58C02900-6FAB-C124-5FD8-01DAA1F5899F}"/>
              </a:ext>
            </a:extLst>
          </p:cNvPr>
          <p:cNvGraphicFramePr/>
          <p:nvPr>
            <p:extLst>
              <p:ext uri="{D42A27DB-BD31-4B8C-83A1-F6EECF244321}">
                <p14:modId xmlns:p14="http://schemas.microsoft.com/office/powerpoint/2010/main" val="1178211760"/>
              </p:ext>
            </p:extLst>
          </p:nvPr>
        </p:nvGraphicFramePr>
        <p:xfrm>
          <a:off x="2303778" y="1025827"/>
          <a:ext cx="9144395"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3" name="Group 12">
            <a:extLst>
              <a:ext uri="{FF2B5EF4-FFF2-40B4-BE49-F238E27FC236}">
                <a16:creationId xmlns:a16="http://schemas.microsoft.com/office/drawing/2014/main" id="{623E9501-E8B2-AE43-DAEB-091E6407E111}"/>
              </a:ext>
            </a:extLst>
          </p:cNvPr>
          <p:cNvGrpSpPr>
            <a:grpSpLocks noChangeAspect="1"/>
          </p:cNvGrpSpPr>
          <p:nvPr/>
        </p:nvGrpSpPr>
        <p:grpSpPr>
          <a:xfrm>
            <a:off x="505007" y="1439335"/>
            <a:ext cx="1513190" cy="4666812"/>
            <a:chOff x="13248118" y="1918391"/>
            <a:chExt cx="1017251" cy="3137289"/>
          </a:xfrm>
        </p:grpSpPr>
        <p:pic>
          <p:nvPicPr>
            <p:cNvPr id="1026" name="Picture 2">
              <a:extLst>
                <a:ext uri="{FF2B5EF4-FFF2-40B4-BE49-F238E27FC236}">
                  <a16:creationId xmlns:a16="http://schemas.microsoft.com/office/drawing/2014/main" id="{8E5456BB-9E16-81A2-8A1E-A0B1495577D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72962"/>
            <a:stretch/>
          </p:blipFill>
          <p:spPr bwMode="auto">
            <a:xfrm>
              <a:off x="13416115" y="4029612"/>
              <a:ext cx="681254" cy="102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a:extLst>
                <a:ext uri="{FF2B5EF4-FFF2-40B4-BE49-F238E27FC236}">
                  <a16:creationId xmlns:a16="http://schemas.microsoft.com/office/drawing/2014/main" id="{D6E80AE1-4A98-F5EF-73AA-4C390B23E896}"/>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66468"/>
            <a:stretch/>
          </p:blipFill>
          <p:spPr bwMode="auto">
            <a:xfrm>
              <a:off x="13334299" y="1918391"/>
              <a:ext cx="844886" cy="102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a:extLst>
                <a:ext uri="{FF2B5EF4-FFF2-40B4-BE49-F238E27FC236}">
                  <a16:creationId xmlns:a16="http://schemas.microsoft.com/office/drawing/2014/main" id="{FC7A839F-C991-F8B4-749A-705AB32DFC9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3531" t="1651" r="26096" b="-1651"/>
            <a:stretch/>
          </p:blipFill>
          <p:spPr bwMode="auto">
            <a:xfrm>
              <a:off x="13248118" y="2965260"/>
              <a:ext cx="1017251" cy="102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11380811" cy="1065742"/>
          </a:xfrm>
          <a:solidFill>
            <a:schemeClr val="bg1"/>
          </a:solidFill>
        </p:spPr>
        <p:txBody>
          <a:bodyPr/>
          <a:lstStyle/>
          <a:p>
            <a:r>
              <a:rPr lang="en-GB" dirty="0"/>
              <a:t>HV Requirements</a:t>
            </a:r>
            <a:br>
              <a:rPr lang="en-GB" dirty="0"/>
            </a:br>
            <a:r>
              <a:rPr lang="en-GB" sz="2100" dirty="0">
                <a:solidFill>
                  <a:schemeClr val="accent2"/>
                </a:solidFill>
              </a:rPr>
              <a:t>”Rules of Thumb” from the </a:t>
            </a:r>
            <a:r>
              <a:rPr lang="en-GB" sz="2100" dirty="0">
                <a:solidFill>
                  <a:schemeClr val="accent2"/>
                </a:solidFill>
                <a:hlinkClick r:id="rId9"/>
              </a:rPr>
              <a:t>NASA HV workshop</a:t>
            </a:r>
            <a:endParaRPr lang="en-GB" sz="2100" dirty="0">
              <a:solidFill>
                <a:schemeClr val="accent2"/>
              </a:solidFill>
            </a:endParaRPr>
          </a:p>
        </p:txBody>
      </p:sp>
    </p:spTree>
    <p:extLst>
      <p:ext uri="{BB962C8B-B14F-4D97-AF65-F5344CB8AC3E}">
        <p14:creationId xmlns:p14="http://schemas.microsoft.com/office/powerpoint/2010/main" val="1135935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8" y="373593"/>
            <a:ext cx="11380811" cy="1065742"/>
          </a:xfrm>
        </p:spPr>
        <p:txBody>
          <a:bodyPr/>
          <a:lstStyle/>
          <a:p>
            <a:r>
              <a:rPr lang="en-GB" dirty="0"/>
              <a:t>HV Requirements</a:t>
            </a:r>
            <a:br>
              <a:rPr lang="en-GB" dirty="0"/>
            </a:br>
            <a:r>
              <a:rPr lang="en-GB" sz="2100" dirty="0">
                <a:solidFill>
                  <a:schemeClr val="accent2"/>
                </a:solidFill>
              </a:rPr>
              <a:t>Triple Junctions</a:t>
            </a:r>
          </a:p>
        </p:txBody>
      </p:sp>
      <p:sp>
        <p:nvSpPr>
          <p:cNvPr id="3" name="Content Placeholder 2">
            <a:extLst>
              <a:ext uri="{FF2B5EF4-FFF2-40B4-BE49-F238E27FC236}">
                <a16:creationId xmlns:a16="http://schemas.microsoft.com/office/drawing/2014/main" id="{FA0F3687-BA64-FCAE-172F-99C4F836CB7C}"/>
              </a:ext>
            </a:extLst>
          </p:cNvPr>
          <p:cNvSpPr>
            <a:spLocks noGrp="1"/>
          </p:cNvSpPr>
          <p:nvPr>
            <p:ph sz="half" idx="1"/>
          </p:nvPr>
        </p:nvSpPr>
        <p:spPr>
          <a:xfrm>
            <a:off x="407987" y="1556792"/>
            <a:ext cx="11380813" cy="4643984"/>
          </a:xfrm>
        </p:spPr>
        <p:txBody>
          <a:bodyPr/>
          <a:lstStyle/>
          <a:p>
            <a:pPr marL="342900" lvl="0" indent="-342900">
              <a:spcBef>
                <a:spcPts val="0"/>
              </a:spcBef>
              <a:spcAft>
                <a:spcPts val="600"/>
              </a:spcAft>
              <a:buSzPts val="1000"/>
              <a:buFont typeface="Symbol" panose="05050102010706020507" pitchFamily="18" charset="2"/>
              <a:buChar char=""/>
              <a:tabLst>
                <a:tab pos="457200" algn="l"/>
              </a:tabLst>
            </a:pPr>
            <a:r>
              <a:rPr lang="en-GB" sz="1800" dirty="0">
                <a:effectLst/>
                <a:latin typeface="Arial (Body) "/>
                <a:ea typeface="Times New Roman" panose="02020603050405020304" pitchFamily="18" charset="0"/>
              </a:rPr>
              <a:t>Definition</a:t>
            </a:r>
            <a:r>
              <a:rPr lang="en-GB" sz="1800" b="0" dirty="0">
                <a:effectLst/>
                <a:latin typeface="Arial (Body) "/>
                <a:ea typeface="Times New Roman" panose="02020603050405020304" pitchFamily="18" charset="0"/>
              </a:rPr>
              <a:t>: where a conductor, insulator and vacuum come together</a:t>
            </a:r>
            <a:endParaRPr lang="en-GB" sz="1800" b="0" dirty="0">
              <a:effectLst/>
              <a:latin typeface="Arial (Body) "/>
              <a:ea typeface="Calibri" panose="020F0502020204030204" pitchFamily="34" charset="0"/>
            </a:endParaRPr>
          </a:p>
          <a:p>
            <a:pPr marL="342900" lvl="0" indent="-342900">
              <a:spcBef>
                <a:spcPts val="0"/>
              </a:spcBef>
              <a:spcAft>
                <a:spcPts val="600"/>
              </a:spcAft>
              <a:buSzPts val="1000"/>
              <a:buFont typeface="Symbol" panose="05050102010706020507" pitchFamily="18" charset="2"/>
              <a:buChar char=""/>
              <a:tabLst>
                <a:tab pos="457200" algn="l"/>
              </a:tabLst>
            </a:pPr>
            <a:r>
              <a:rPr lang="en-GB" sz="1800" b="0" dirty="0">
                <a:effectLst/>
                <a:latin typeface="Arial (Body) "/>
                <a:ea typeface="Times New Roman" panose="02020603050405020304" pitchFamily="18" charset="0"/>
              </a:rPr>
              <a:t>Ignition points for discharges are essential to control!</a:t>
            </a:r>
            <a:endParaRPr lang="en-GB" sz="1800" b="0" dirty="0">
              <a:effectLst/>
              <a:latin typeface="Arial (Body) "/>
              <a:ea typeface="Calibri" panose="020F0502020204030204" pitchFamily="34" charset="0"/>
            </a:endParaRPr>
          </a:p>
          <a:p>
            <a:pPr marL="342900" lvl="0" indent="-342900">
              <a:spcBef>
                <a:spcPts val="0"/>
              </a:spcBef>
              <a:spcAft>
                <a:spcPts val="600"/>
              </a:spcAft>
              <a:buSzPts val="1000"/>
              <a:buFont typeface="Symbol" panose="05050102010706020507" pitchFamily="18" charset="2"/>
              <a:buChar char=""/>
              <a:tabLst>
                <a:tab pos="457200" algn="l"/>
              </a:tabLst>
            </a:pPr>
            <a:r>
              <a:rPr lang="en-GB" sz="1800" b="0" dirty="0">
                <a:effectLst/>
                <a:latin typeface="Arial (Body) "/>
                <a:ea typeface="Times New Roman" panose="02020603050405020304" pitchFamily="18" charset="0"/>
              </a:rPr>
              <a:t>Mitigations shown in the attached picture, which all work by reducing the electric field at the triple point junction</a:t>
            </a:r>
            <a:endParaRPr lang="en-GB" sz="1800" b="0" dirty="0">
              <a:effectLst/>
              <a:latin typeface="Arial (Body) "/>
              <a:ea typeface="Calibri" panose="020F0502020204030204" pitchFamily="34" charset="0"/>
            </a:endParaRPr>
          </a:p>
          <a:p>
            <a:endParaRPr lang="en-GB" b="0" dirty="0">
              <a:latin typeface="Arial (Body) "/>
            </a:endParaRP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13</a:t>
            </a:fld>
            <a:endParaRPr lang="en-US" dirty="0"/>
          </a:p>
        </p:txBody>
      </p:sp>
      <p:grpSp>
        <p:nvGrpSpPr>
          <p:cNvPr id="10" name="Group 9">
            <a:extLst>
              <a:ext uri="{FF2B5EF4-FFF2-40B4-BE49-F238E27FC236}">
                <a16:creationId xmlns:a16="http://schemas.microsoft.com/office/drawing/2014/main" id="{293FADD1-9B3B-A72E-82C5-7D060B700040}"/>
              </a:ext>
            </a:extLst>
          </p:cNvPr>
          <p:cNvGrpSpPr>
            <a:grpSpLocks noChangeAspect="1"/>
          </p:cNvGrpSpPr>
          <p:nvPr/>
        </p:nvGrpSpPr>
        <p:grpSpPr>
          <a:xfrm>
            <a:off x="1548504" y="2702611"/>
            <a:ext cx="9094992" cy="3303877"/>
            <a:chOff x="993263" y="2608740"/>
            <a:chExt cx="10125087" cy="3678073"/>
          </a:xfrm>
        </p:grpSpPr>
        <p:pic>
          <p:nvPicPr>
            <p:cNvPr id="2050" name="Picture 2">
              <a:extLst>
                <a:ext uri="{FF2B5EF4-FFF2-40B4-BE49-F238E27FC236}">
                  <a16:creationId xmlns:a16="http://schemas.microsoft.com/office/drawing/2014/main" id="{76C41C4B-9A0E-E745-BC82-852A7B66C4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263" y="3000850"/>
              <a:ext cx="4398657" cy="2893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2766B463-EA4D-0B7B-29DD-1257C30D37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3960" y="2608740"/>
              <a:ext cx="5374390" cy="3678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16516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8" y="373593"/>
            <a:ext cx="11380811" cy="1065742"/>
          </a:xfrm>
        </p:spPr>
        <p:txBody>
          <a:bodyPr/>
          <a:lstStyle/>
          <a:p>
            <a:r>
              <a:rPr lang="en-GB" dirty="0"/>
              <a:t>Vacuum x ML Discussion</a:t>
            </a:r>
            <a:br>
              <a:rPr lang="en-GB" dirty="0"/>
            </a:br>
            <a:endParaRPr lang="en-GB" sz="2100" dirty="0">
              <a:solidFill>
                <a:schemeClr val="accent2"/>
              </a:solidFill>
            </a:endParaRPr>
          </a:p>
        </p:txBody>
      </p:sp>
      <p:sp>
        <p:nvSpPr>
          <p:cNvPr id="3" name="Content Placeholder 2">
            <a:extLst>
              <a:ext uri="{FF2B5EF4-FFF2-40B4-BE49-F238E27FC236}">
                <a16:creationId xmlns:a16="http://schemas.microsoft.com/office/drawing/2014/main" id="{FA0F3687-BA64-FCAE-172F-99C4F836CB7C}"/>
              </a:ext>
            </a:extLst>
          </p:cNvPr>
          <p:cNvSpPr>
            <a:spLocks noGrp="1"/>
          </p:cNvSpPr>
          <p:nvPr>
            <p:ph sz="half" idx="1"/>
          </p:nvPr>
        </p:nvSpPr>
        <p:spPr>
          <a:xfrm>
            <a:off x="407987" y="1556792"/>
            <a:ext cx="11380813" cy="4643984"/>
          </a:xfrm>
        </p:spPr>
        <p:txBody>
          <a:bodyPr/>
          <a:lstStyle/>
          <a:p>
            <a:pPr marL="342900" lvl="0" indent="-342900">
              <a:spcBef>
                <a:spcPts val="0"/>
              </a:spcBef>
              <a:spcAft>
                <a:spcPts val="600"/>
              </a:spcAft>
              <a:buSzPts val="1000"/>
              <a:buFont typeface="Symbol" panose="05050102010706020507" pitchFamily="18" charset="2"/>
              <a:buChar char=""/>
              <a:tabLst>
                <a:tab pos="457200" algn="l"/>
              </a:tabLst>
            </a:pPr>
            <a:r>
              <a:rPr lang="en-GB" dirty="0">
                <a:effectLst/>
                <a:latin typeface="Arial (Body) "/>
                <a:ea typeface="Times New Roman" panose="02020603050405020304" pitchFamily="18" charset="0"/>
              </a:rPr>
              <a:t>Friday 25</a:t>
            </a:r>
            <a:r>
              <a:rPr lang="en-GB" baseline="30000" dirty="0">
                <a:effectLst/>
                <a:latin typeface="Arial (Body) "/>
                <a:ea typeface="Times New Roman" panose="02020603050405020304" pitchFamily="18" charset="0"/>
              </a:rPr>
              <a:t>th</a:t>
            </a:r>
            <a:r>
              <a:rPr lang="en-GB" dirty="0">
                <a:effectLst/>
                <a:latin typeface="Arial (Body) "/>
                <a:ea typeface="Times New Roman" panose="02020603050405020304" pitchFamily="18" charset="0"/>
              </a:rPr>
              <a:t> of November Conclusions:</a:t>
            </a:r>
          </a:p>
          <a:p>
            <a:pPr marL="666750" lvl="1" indent="-342900">
              <a:spcBef>
                <a:spcPts val="0"/>
              </a:spcBef>
              <a:spcAft>
                <a:spcPts val="600"/>
              </a:spcAft>
              <a:buSzPts val="1000"/>
              <a:buFont typeface="Symbol" panose="05050102010706020507" pitchFamily="18" charset="2"/>
              <a:buChar char=""/>
              <a:tabLst>
                <a:tab pos="457200" algn="l"/>
              </a:tabLst>
            </a:pPr>
            <a:r>
              <a:rPr lang="en-GB" b="0" dirty="0">
                <a:latin typeface="Arial (Body) "/>
                <a:ea typeface="Calibri" panose="020F0502020204030204" pitchFamily="34" charset="0"/>
              </a:rPr>
              <a:t>A sector valve to do f</a:t>
            </a:r>
            <a:r>
              <a:rPr lang="en-GB" dirty="0">
                <a:latin typeface="Arial (Body) "/>
                <a:ea typeface="Calibri" panose="020F0502020204030204" pitchFamily="34" charset="0"/>
              </a:rPr>
              <a:t>ast interventions is not needed, since the sector is destined to beam instrumentation</a:t>
            </a:r>
          </a:p>
          <a:p>
            <a:pPr marL="666750" lvl="1" indent="-342900">
              <a:spcBef>
                <a:spcPts val="0"/>
              </a:spcBef>
              <a:spcAft>
                <a:spcPts val="600"/>
              </a:spcAft>
              <a:buSzPts val="1000"/>
              <a:buFont typeface="Symbol" panose="05050102010706020507" pitchFamily="18" charset="2"/>
              <a:buChar char=""/>
              <a:tabLst>
                <a:tab pos="457200" algn="l"/>
              </a:tabLst>
            </a:pPr>
            <a:r>
              <a:rPr lang="en-GB" dirty="0">
                <a:latin typeface="Arial (Body) "/>
                <a:ea typeface="Calibri" panose="020F0502020204030204" pitchFamily="34" charset="0"/>
              </a:rPr>
              <a:t>UHV CF are preferred </a:t>
            </a:r>
          </a:p>
          <a:p>
            <a:pPr marL="666750" lvl="1" indent="-342900">
              <a:spcBef>
                <a:spcPts val="0"/>
              </a:spcBef>
              <a:spcAft>
                <a:spcPts val="600"/>
              </a:spcAft>
              <a:buSzPts val="1000"/>
              <a:buFont typeface="Symbol" panose="05050102010706020507" pitchFamily="18" charset="2"/>
              <a:buChar char=""/>
              <a:tabLst>
                <a:tab pos="457200" algn="l"/>
              </a:tabLst>
            </a:pPr>
            <a:r>
              <a:rPr lang="en-GB" b="0" dirty="0">
                <a:effectLst/>
                <a:latin typeface="Arial (Body) "/>
                <a:ea typeface="Calibri" panose="020F0502020204030204" pitchFamily="34" charset="0"/>
              </a:rPr>
              <a:t>For the gas injection, the instrument should be moved upstream</a:t>
            </a:r>
          </a:p>
          <a:p>
            <a:pPr marL="666750" lvl="1" indent="-342900">
              <a:spcBef>
                <a:spcPts val="0"/>
              </a:spcBef>
              <a:spcAft>
                <a:spcPts val="600"/>
              </a:spcAft>
              <a:buSzPts val="1000"/>
              <a:buFont typeface="Symbol" panose="05050102010706020507" pitchFamily="18" charset="2"/>
              <a:buChar char=""/>
              <a:tabLst>
                <a:tab pos="457200" algn="l"/>
              </a:tabLst>
            </a:pPr>
            <a:r>
              <a:rPr lang="en-GB" dirty="0">
                <a:latin typeface="Arial (Body) "/>
                <a:ea typeface="Calibri" panose="020F0502020204030204" pitchFamily="34" charset="0"/>
              </a:rPr>
              <a:t>A meeting is foreseen to discuss about the injection constraints and equipment</a:t>
            </a:r>
            <a:endParaRPr lang="en-GB" b="0" dirty="0">
              <a:effectLst/>
              <a:latin typeface="Arial (Body) "/>
              <a:ea typeface="Calibri" panose="020F0502020204030204" pitchFamily="34" charset="0"/>
            </a:endParaRPr>
          </a:p>
          <a:p>
            <a:endParaRPr lang="en-GB" b="0" dirty="0">
              <a:latin typeface="Arial (Body) "/>
            </a:endParaRP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1015224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8" y="373593"/>
            <a:ext cx="11380811" cy="1065742"/>
          </a:xfrm>
        </p:spPr>
        <p:txBody>
          <a:bodyPr/>
          <a:lstStyle/>
          <a:p>
            <a:r>
              <a:rPr lang="en-GB" dirty="0"/>
              <a:t>Requests</a:t>
            </a:r>
            <a:endParaRPr lang="en-GB" sz="2100" dirty="0">
              <a:solidFill>
                <a:schemeClr val="accent2"/>
              </a:solidFill>
            </a:endParaRPr>
          </a:p>
        </p:txBody>
      </p:sp>
      <p:sp>
        <p:nvSpPr>
          <p:cNvPr id="3" name="Content Placeholder 2">
            <a:extLst>
              <a:ext uri="{FF2B5EF4-FFF2-40B4-BE49-F238E27FC236}">
                <a16:creationId xmlns:a16="http://schemas.microsoft.com/office/drawing/2014/main" id="{FA0F3687-BA64-FCAE-172F-99C4F836CB7C}"/>
              </a:ext>
            </a:extLst>
          </p:cNvPr>
          <p:cNvSpPr>
            <a:spLocks noGrp="1"/>
          </p:cNvSpPr>
          <p:nvPr>
            <p:ph sz="half" idx="1"/>
          </p:nvPr>
        </p:nvSpPr>
        <p:spPr>
          <a:xfrm>
            <a:off x="407987" y="1556792"/>
            <a:ext cx="11380813" cy="4643984"/>
          </a:xfrm>
        </p:spPr>
        <p:txBody>
          <a:bodyPr/>
          <a:lstStyle/>
          <a:p>
            <a:pPr marL="342900" indent="-342900">
              <a:buFont typeface="Arial" panose="020B0604020202020204" pitchFamily="34" charset="0"/>
              <a:buChar char="•"/>
            </a:pPr>
            <a:r>
              <a:rPr lang="en-GB" sz="1800" b="0" dirty="0">
                <a:latin typeface="Arial (Body) "/>
              </a:rPr>
              <a:t>Special roughness for the pocket created to install the 90</a:t>
            </a:r>
            <a:r>
              <a:rPr lang="es-ES" sz="1800" b="0" dirty="0">
                <a:latin typeface="Arial (Body) "/>
              </a:rPr>
              <a:t>º </a:t>
            </a:r>
            <a:r>
              <a:rPr lang="en-GB" sz="1800" b="0" dirty="0">
                <a:latin typeface="Arial (Body) "/>
              </a:rPr>
              <a:t>adaptor</a:t>
            </a:r>
          </a:p>
          <a:p>
            <a:pPr marL="342900" indent="-342900">
              <a:buFont typeface="Arial" panose="020B0604020202020204" pitchFamily="34" charset="0"/>
              <a:buChar char="•"/>
            </a:pPr>
            <a:r>
              <a:rPr lang="en-GB" sz="1800" b="0" dirty="0">
                <a:latin typeface="Arial (Body) "/>
              </a:rPr>
              <a:t>Support arms thickness of 19 mm</a:t>
            </a:r>
          </a:p>
          <a:p>
            <a:pPr marL="342900" indent="-342900">
              <a:buFont typeface="Arial" panose="020B0604020202020204" pitchFamily="34" charset="0"/>
              <a:buChar char="•"/>
            </a:pPr>
            <a:r>
              <a:rPr lang="en-GB" sz="1800" b="0" dirty="0">
                <a:latin typeface="Arial (Body) "/>
              </a:rPr>
              <a:t>Rounded radii of the ion trap</a:t>
            </a:r>
          </a:p>
          <a:p>
            <a:pPr marL="342900" indent="-342900">
              <a:buFont typeface="Arial" panose="020B0604020202020204" pitchFamily="34" charset="0"/>
              <a:buChar char="•"/>
            </a:pPr>
            <a:r>
              <a:rPr lang="en-GB" sz="1800" b="0" dirty="0">
                <a:latin typeface="Arial (Body) "/>
              </a:rPr>
              <a:t>Rounded cap screws near HV parts</a:t>
            </a:r>
          </a:p>
          <a:p>
            <a:pPr marL="342900" indent="-342900">
              <a:buFont typeface="Arial" panose="020B0604020202020204" pitchFamily="34" charset="0"/>
              <a:buChar char="•"/>
            </a:pPr>
            <a:r>
              <a:rPr lang="en-GB" sz="1800" b="0" dirty="0">
                <a:latin typeface="Arial (Body) "/>
              </a:rPr>
              <a:t>Change the aperture from 82 mm to 84 mm</a:t>
            </a:r>
          </a:p>
          <a:p>
            <a:pPr marL="342900" indent="-342900">
              <a:buFont typeface="Arial" panose="020B0604020202020204" pitchFamily="34" charset="0"/>
              <a:buChar char="•"/>
            </a:pPr>
            <a:r>
              <a:rPr lang="en-GB" sz="1800" b="0" dirty="0">
                <a:latin typeface="Arial (Body) "/>
              </a:rPr>
              <a:t>Update the 3D model</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1399132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p:txBody>
          <a:bodyPr/>
          <a:lstStyle/>
          <a:p>
            <a:r>
              <a:rPr lang="en-GB" dirty="0"/>
              <a:t>Cooling Sealing O-ring </a:t>
            </a:r>
            <a:endParaRPr lang="en-GB" sz="2100" dirty="0"/>
          </a:p>
        </p:txBody>
      </p:sp>
      <mc:AlternateContent xmlns:mc="http://schemas.openxmlformats.org/markup-compatibility/2006" xmlns:a14="http://schemas.microsoft.com/office/drawing/2010/main">
        <mc:Choice Requires="a14">
          <p:sp>
            <p:nvSpPr>
              <p:cNvPr id="11" name="Content Placeholder 10">
                <a:extLst>
                  <a:ext uri="{FF2B5EF4-FFF2-40B4-BE49-F238E27FC236}">
                    <a16:creationId xmlns:a16="http://schemas.microsoft.com/office/drawing/2014/main" id="{3BB8372D-0EEA-6ACD-3564-D95AF5982A16}"/>
                  </a:ext>
                </a:extLst>
              </p:cNvPr>
              <p:cNvSpPr>
                <a:spLocks noGrp="1"/>
              </p:cNvSpPr>
              <p:nvPr>
                <p:ph sz="half" idx="1"/>
              </p:nvPr>
            </p:nvSpPr>
            <p:spPr>
              <a:xfrm>
                <a:off x="407987" y="1124744"/>
                <a:ext cx="5616575" cy="5076031"/>
              </a:xfrm>
            </p:spPr>
            <p:txBody>
              <a:bodyPr/>
              <a:lstStyle/>
              <a:p>
                <a:pPr>
                  <a:spcBef>
                    <a:spcPts val="0"/>
                  </a:spcBef>
                  <a:spcAft>
                    <a:spcPts val="600"/>
                  </a:spcAft>
                </a:pPr>
                <a:r>
                  <a:rPr lang="en-GB" dirty="0"/>
                  <a:t>Radiation dose:</a:t>
                </a:r>
              </a:p>
              <a:p>
                <a:pPr>
                  <a:spcBef>
                    <a:spcPts val="0"/>
                  </a:spcBef>
                  <a:spcAft>
                    <a:spcPts val="600"/>
                  </a:spcAft>
                </a:pPr>
                <a:r>
                  <a:rPr lang="en-GB" sz="1800" b="0" dirty="0"/>
                  <a:t>Based on the </a:t>
                </a:r>
                <a:r>
                  <a:rPr lang="en-GB" sz="1800" b="0" dirty="0">
                    <a:hlinkClick r:id="rId2"/>
                  </a:rPr>
                  <a:t>SPS radiation report 2015-2018</a:t>
                </a:r>
                <a:r>
                  <a:rPr lang="en-GB" sz="1800" b="0" dirty="0"/>
                  <a:t>, comparing the measures of the BLMs along the years on LSS5 between the quadrupoles 516 and 517, the highest radiation dose is found in 2015 near QD51710 (see picture) and approximately is 1 </a:t>
                </a:r>
                <a:r>
                  <a:rPr lang="en-GB" sz="1800" b="0" dirty="0" err="1"/>
                  <a:t>kGy</a:t>
                </a:r>
                <a:endParaRPr lang="en-GB" sz="1800" b="0" dirty="0"/>
              </a:p>
              <a:p>
                <a:pPr>
                  <a:spcBef>
                    <a:spcPts val="0"/>
                  </a:spcBef>
                  <a:spcAft>
                    <a:spcPts val="1200"/>
                  </a:spcAft>
                </a:pPr>
                <a:r>
                  <a:rPr lang="en-GB" sz="1800" b="0" dirty="0"/>
                  <a:t>If we consider a life expectancy of 10 years, we can assume that accumulated dose around the instrument will be </a:t>
                </a:r>
                <a:r>
                  <a:rPr lang="en-GB" sz="1800" dirty="0"/>
                  <a:t>10 </a:t>
                </a:r>
                <a:r>
                  <a:rPr lang="en-GB" sz="1800" dirty="0" err="1"/>
                  <a:t>kGy</a:t>
                </a:r>
                <a:endParaRPr lang="en-GB" sz="1800" b="0" dirty="0"/>
              </a:p>
              <a:p>
                <a:pPr>
                  <a:spcAft>
                    <a:spcPts val="600"/>
                  </a:spcAft>
                </a:pPr>
                <a:r>
                  <a:rPr lang="en-GB" dirty="0"/>
                  <a:t>Requirements:</a:t>
                </a:r>
              </a:p>
              <a:p>
                <a:pPr marL="342900" lvl="0" indent="-342900">
                  <a:spcBef>
                    <a:spcPts val="0"/>
                  </a:spcBef>
                  <a:spcAft>
                    <a:spcPts val="600"/>
                  </a:spcAft>
                  <a:buFont typeface="Symbol" panose="05050102010706020507" pitchFamily="18" charset="2"/>
                  <a:buChar char=""/>
                </a:pPr>
                <a:r>
                  <a:rPr lang="en-US" sz="1800" b="0" dirty="0">
                    <a:effectLst/>
                    <a:latin typeface="Arial (Body) "/>
                    <a:ea typeface="Times New Roman" panose="02020603050405020304" pitchFamily="18" charset="0"/>
                  </a:rPr>
                  <a:t>Material: Non-magnetic, radiation resistant (10 </a:t>
                </a:r>
                <a:r>
                  <a:rPr lang="en-US" sz="1800" b="0" dirty="0" err="1">
                    <a:effectLst/>
                    <a:latin typeface="Arial (Body) "/>
                    <a:ea typeface="Times New Roman" panose="02020603050405020304" pitchFamily="18" charset="0"/>
                  </a:rPr>
                  <a:t>kGy</a:t>
                </a:r>
                <a:r>
                  <a:rPr lang="en-US" sz="1800" b="0" dirty="0">
                    <a:effectLst/>
                    <a:latin typeface="Arial (Body) "/>
                    <a:ea typeface="Times New Roman" panose="02020603050405020304" pitchFamily="18" charset="0"/>
                  </a:rPr>
                  <a:t>)</a:t>
                </a:r>
              </a:p>
              <a:p>
                <a:pPr marL="342900" lvl="0" indent="-342900">
                  <a:spcBef>
                    <a:spcPts val="0"/>
                  </a:spcBef>
                  <a:spcAft>
                    <a:spcPts val="600"/>
                  </a:spcAft>
                  <a:buFont typeface="Symbol" panose="05050102010706020507" pitchFamily="18" charset="2"/>
                  <a:buChar char=""/>
                </a:pPr>
                <a:r>
                  <a:rPr lang="en-US" sz="1800" b="0" dirty="0">
                    <a:latin typeface="Arial (Body) "/>
                    <a:ea typeface="Times New Roman" panose="02020603050405020304" pitchFamily="18" charset="0"/>
                  </a:rPr>
                  <a:t>Temperature: under 100 </a:t>
                </a:r>
                <a14:m>
                  <m:oMath xmlns:m="http://schemas.openxmlformats.org/officeDocument/2006/math">
                    <m:r>
                      <a:rPr lang="en-US" sz="1800" b="0" i="1" smtClean="0">
                        <a:latin typeface="Cambria Math" panose="02040503050406030204" pitchFamily="18" charset="0"/>
                        <a:ea typeface="Cambria Math" panose="02040503050406030204" pitchFamily="18" charset="0"/>
                      </a:rPr>
                      <m:t>°</m:t>
                    </m:r>
                  </m:oMath>
                </a14:m>
                <a:r>
                  <a:rPr lang="en-US" sz="1800" b="0" dirty="0">
                    <a:effectLst/>
                    <a:latin typeface="Arial (Body) "/>
                    <a:ea typeface="Times New Roman" panose="02020603050405020304" pitchFamily="18" charset="0"/>
                  </a:rPr>
                  <a:t>C </a:t>
                </a:r>
                <a:endParaRPr lang="en-GB" sz="1800" b="0" dirty="0">
                  <a:effectLst/>
                  <a:latin typeface="Arial (Body) "/>
                  <a:ea typeface="Calibri" panose="020F0502020204030204" pitchFamily="34" charset="0"/>
                </a:endParaRPr>
              </a:p>
              <a:p>
                <a:pPr marL="342900" lvl="0" indent="-342900">
                  <a:spcBef>
                    <a:spcPts val="0"/>
                  </a:spcBef>
                  <a:spcAft>
                    <a:spcPts val="600"/>
                  </a:spcAft>
                  <a:buFont typeface="Symbol" panose="05050102010706020507" pitchFamily="18" charset="2"/>
                  <a:buChar char=""/>
                </a:pPr>
                <a:r>
                  <a:rPr lang="de-CH" sz="1800" b="0" dirty="0">
                    <a:effectLst/>
                    <a:latin typeface="Arial (Body) "/>
                    <a:ea typeface="Times New Roman" panose="02020603050405020304" pitchFamily="18" charset="0"/>
                  </a:rPr>
                  <a:t>Dimension:</a:t>
                </a:r>
              </a:p>
              <a:p>
                <a:pPr marL="666750" lvl="1" indent="-342900">
                  <a:spcBef>
                    <a:spcPts val="0"/>
                  </a:spcBef>
                  <a:spcAft>
                    <a:spcPts val="600"/>
                  </a:spcAft>
                  <a:buFont typeface="Symbol" panose="05050102010706020507" pitchFamily="18" charset="2"/>
                  <a:buChar char=""/>
                </a:pPr>
                <a:r>
                  <a:rPr lang="de-CH" sz="1500" dirty="0" err="1">
                    <a:latin typeface="Arial (Body) "/>
                    <a:ea typeface="Times New Roman" panose="02020603050405020304" pitchFamily="18" charset="0"/>
                  </a:rPr>
                  <a:t>Inner</a:t>
                </a:r>
                <a:r>
                  <a:rPr lang="de-CH" sz="1500" dirty="0">
                    <a:latin typeface="Arial (Body) "/>
                    <a:ea typeface="Times New Roman" panose="02020603050405020304" pitchFamily="18" charset="0"/>
                  </a:rPr>
                  <a:t> </a:t>
                </a:r>
                <a:r>
                  <a:rPr lang="de-CH" sz="1500" dirty="0" err="1">
                    <a:latin typeface="Arial (Body) "/>
                    <a:ea typeface="Times New Roman" panose="02020603050405020304" pitchFamily="18" charset="0"/>
                  </a:rPr>
                  <a:t>diameter</a:t>
                </a:r>
                <a:r>
                  <a:rPr lang="de-CH" sz="1500" dirty="0">
                    <a:latin typeface="Arial (Body) "/>
                    <a:ea typeface="Times New Roman" panose="02020603050405020304" pitchFamily="18" charset="0"/>
                  </a:rPr>
                  <a:t>: 24 mm</a:t>
                </a:r>
              </a:p>
              <a:p>
                <a:pPr marL="666750" lvl="1" indent="-342900">
                  <a:spcBef>
                    <a:spcPts val="0"/>
                  </a:spcBef>
                  <a:spcAft>
                    <a:spcPts val="600"/>
                  </a:spcAft>
                  <a:buFont typeface="Symbol" panose="05050102010706020507" pitchFamily="18" charset="2"/>
                  <a:buChar char=""/>
                </a:pPr>
                <a:r>
                  <a:rPr lang="de-CH" sz="1500" b="0" dirty="0">
                    <a:effectLst/>
                    <a:latin typeface="Arial (Body) "/>
                    <a:ea typeface="Times New Roman" panose="02020603050405020304" pitchFamily="18" charset="0"/>
                  </a:rPr>
                  <a:t>Cordon </a:t>
                </a:r>
                <a:r>
                  <a:rPr lang="de-CH" sz="1500" b="0" dirty="0" err="1">
                    <a:effectLst/>
                    <a:latin typeface="Arial (Body) "/>
                    <a:ea typeface="Times New Roman" panose="02020603050405020304" pitchFamily="18" charset="0"/>
                  </a:rPr>
                  <a:t>diameter</a:t>
                </a:r>
                <a:r>
                  <a:rPr lang="de-CH" sz="1500" dirty="0">
                    <a:latin typeface="Arial (Body) "/>
                    <a:ea typeface="Times New Roman" panose="02020603050405020304" pitchFamily="18" charset="0"/>
                  </a:rPr>
                  <a:t>: 2 mm</a:t>
                </a:r>
                <a:endParaRPr lang="en-GB" sz="1500" b="0" dirty="0">
                  <a:effectLst/>
                  <a:latin typeface="Arial (Body) "/>
                  <a:ea typeface="Times New Roman" panose="02020603050405020304" pitchFamily="18" charset="0"/>
                </a:endParaRPr>
              </a:p>
              <a:p>
                <a:pPr>
                  <a:spcBef>
                    <a:spcPts val="0"/>
                  </a:spcBef>
                  <a:spcAft>
                    <a:spcPts val="1200"/>
                  </a:spcAft>
                </a:pPr>
                <a:endParaRPr lang="en-GB" sz="1800" b="0" dirty="0"/>
              </a:p>
              <a:p>
                <a:pPr>
                  <a:spcBef>
                    <a:spcPts val="0"/>
                  </a:spcBef>
                  <a:spcAft>
                    <a:spcPts val="1200"/>
                  </a:spcAft>
                </a:pPr>
                <a:r>
                  <a:rPr lang="en-GB" sz="1800" b="0" dirty="0"/>
                  <a:t>  </a:t>
                </a:r>
              </a:p>
            </p:txBody>
          </p:sp>
        </mc:Choice>
        <mc:Fallback xmlns="">
          <p:sp>
            <p:nvSpPr>
              <p:cNvPr id="11" name="Content Placeholder 10">
                <a:extLst>
                  <a:ext uri="{FF2B5EF4-FFF2-40B4-BE49-F238E27FC236}">
                    <a16:creationId xmlns:a16="http://schemas.microsoft.com/office/drawing/2014/main" id="{3BB8372D-0EEA-6ACD-3564-D95AF5982A16}"/>
                  </a:ext>
                </a:extLst>
              </p:cNvPr>
              <p:cNvSpPr>
                <a:spLocks noGrp="1" noRot="1" noChangeAspect="1" noMove="1" noResize="1" noEditPoints="1" noAdjustHandles="1" noChangeArrowheads="1" noChangeShapeType="1" noTextEdit="1"/>
              </p:cNvSpPr>
              <p:nvPr>
                <p:ph sz="half" idx="1"/>
              </p:nvPr>
            </p:nvSpPr>
            <p:spPr>
              <a:xfrm>
                <a:off x="407987" y="1124744"/>
                <a:ext cx="5616575" cy="5076031"/>
              </a:xfrm>
              <a:blipFill>
                <a:blip r:embed="rId3"/>
                <a:stretch>
                  <a:fillRect l="-2932" t="-2404" r="-1954"/>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2</a:t>
            </a:fld>
            <a:endParaRPr lang="en-US" dirty="0"/>
          </a:p>
        </p:txBody>
      </p:sp>
      <p:grpSp>
        <p:nvGrpSpPr>
          <p:cNvPr id="9" name="Group 8">
            <a:extLst>
              <a:ext uri="{FF2B5EF4-FFF2-40B4-BE49-F238E27FC236}">
                <a16:creationId xmlns:a16="http://schemas.microsoft.com/office/drawing/2014/main" id="{766C1FD7-5DC5-9718-37C6-C8868EDECC86}"/>
              </a:ext>
            </a:extLst>
          </p:cNvPr>
          <p:cNvGrpSpPr/>
          <p:nvPr/>
        </p:nvGrpSpPr>
        <p:grpSpPr>
          <a:xfrm>
            <a:off x="6167439" y="1439335"/>
            <a:ext cx="5470435" cy="4246731"/>
            <a:chOff x="6167439" y="1439335"/>
            <a:chExt cx="5470435" cy="4246731"/>
          </a:xfrm>
        </p:grpSpPr>
        <p:pic>
          <p:nvPicPr>
            <p:cNvPr id="2050" name="Picture 1">
              <a:extLst>
                <a:ext uri="{FF2B5EF4-FFF2-40B4-BE49-F238E27FC236}">
                  <a16:creationId xmlns:a16="http://schemas.microsoft.com/office/drawing/2014/main" id="{A07CE2BE-11B6-3EE2-C66A-00992001079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159"/>
            <a:stretch/>
          </p:blipFill>
          <p:spPr bwMode="auto">
            <a:xfrm>
              <a:off x="6167439" y="1439335"/>
              <a:ext cx="5470435"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099CD747-39FD-99FE-8AD6-66056E46D96C}"/>
                </a:ext>
              </a:extLst>
            </p:cNvPr>
            <p:cNvSpPr txBox="1"/>
            <p:nvPr/>
          </p:nvSpPr>
          <p:spPr>
            <a:xfrm>
              <a:off x="6275735" y="5039735"/>
              <a:ext cx="5253842" cy="646331"/>
            </a:xfrm>
            <a:prstGeom prst="rect">
              <a:avLst/>
            </a:prstGeom>
            <a:noFill/>
          </p:spPr>
          <p:txBody>
            <a:bodyPr wrap="square">
              <a:spAutoFit/>
            </a:bodyPr>
            <a:lstStyle/>
            <a:p>
              <a:pPr algn="ctr"/>
              <a:r>
                <a:rPr lang="en-GB" b="1" dirty="0"/>
                <a:t>Source</a:t>
              </a:r>
              <a:r>
                <a:rPr lang="en-GB" dirty="0"/>
                <a:t>:</a:t>
              </a:r>
              <a:br>
                <a:rPr lang="en-GB" dirty="0"/>
              </a:br>
              <a:r>
                <a:rPr lang="en-GB" sz="1800" b="0" dirty="0">
                  <a:hlinkClick r:id="rId2"/>
                </a:rPr>
                <a:t>SPS radiation report 2015-2018</a:t>
              </a:r>
              <a:endParaRPr lang="en-GB" i="1" dirty="0"/>
            </a:p>
          </p:txBody>
        </p:sp>
      </p:grpSp>
    </p:spTree>
    <p:extLst>
      <p:ext uri="{BB962C8B-B14F-4D97-AF65-F5344CB8AC3E}">
        <p14:creationId xmlns:p14="http://schemas.microsoft.com/office/powerpoint/2010/main" val="2522258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BB8372D-0EEA-6ACD-3564-D95AF5982A16}"/>
              </a:ext>
            </a:extLst>
          </p:cNvPr>
          <p:cNvSpPr>
            <a:spLocks noGrp="1"/>
          </p:cNvSpPr>
          <p:nvPr>
            <p:ph idx="1"/>
          </p:nvPr>
        </p:nvSpPr>
        <p:spPr>
          <a:xfrm>
            <a:off x="407989" y="1124744"/>
            <a:ext cx="11376024" cy="5076031"/>
          </a:xfrm>
        </p:spPr>
        <p:txBody>
          <a:bodyPr/>
          <a:lstStyle/>
          <a:p>
            <a:r>
              <a:rPr lang="en-GB" dirty="0"/>
              <a:t>Contact:</a:t>
            </a:r>
          </a:p>
          <a:p>
            <a:pPr marL="342900" indent="-342900">
              <a:spcBef>
                <a:spcPts val="0"/>
              </a:spcBef>
              <a:spcAft>
                <a:spcPts val="600"/>
              </a:spcAft>
              <a:buFont typeface="Arial" panose="020B0604020202020204" pitchFamily="34" charset="0"/>
              <a:buChar char="•"/>
            </a:pPr>
            <a:r>
              <a:rPr lang="es-ES" dirty="0" err="1"/>
              <a:t>Angst+Pfister</a:t>
            </a:r>
            <a:r>
              <a:rPr lang="es-ES" dirty="0"/>
              <a:t>, </a:t>
            </a:r>
            <a:r>
              <a:rPr lang="es-ES" dirty="0" err="1"/>
              <a:t>Switzerland</a:t>
            </a:r>
            <a:r>
              <a:rPr lang="es-ES" dirty="0"/>
              <a:t>: </a:t>
            </a:r>
            <a:r>
              <a:rPr lang="es-ES" sz="1800" b="0" dirty="0">
                <a:hlinkClick r:id="rId2"/>
              </a:rPr>
              <a:t>https://www.apsoparts.com/en-CH/11400601-hitecr-o-ring-epdm-70-10-02.html</a:t>
            </a:r>
            <a:r>
              <a:rPr lang="es-ES" sz="1800" b="0" dirty="0"/>
              <a:t> </a:t>
            </a:r>
          </a:p>
          <a:p>
            <a:pPr>
              <a:spcBef>
                <a:spcPts val="0"/>
              </a:spcBef>
              <a:spcAft>
                <a:spcPts val="600"/>
              </a:spcAft>
            </a:pPr>
            <a:endParaRPr lang="en-GB" sz="1800" b="0" dirty="0">
              <a:effectLst/>
              <a:latin typeface="Arial (Body) "/>
              <a:ea typeface="Times New Roman" panose="02020603050405020304" pitchFamily="18" charset="0"/>
            </a:endParaRPr>
          </a:p>
          <a:p>
            <a:pPr>
              <a:spcBef>
                <a:spcPts val="0"/>
              </a:spcBef>
              <a:spcAft>
                <a:spcPts val="1200"/>
              </a:spcAft>
            </a:pPr>
            <a:endParaRPr lang="en-GB" sz="1800" b="0" dirty="0"/>
          </a:p>
          <a:p>
            <a:pPr>
              <a:spcBef>
                <a:spcPts val="0"/>
              </a:spcBef>
              <a:spcAft>
                <a:spcPts val="1200"/>
              </a:spcAft>
            </a:pPr>
            <a:r>
              <a:rPr lang="en-GB" sz="1800" b="0" dirty="0"/>
              <a:t>  </a:t>
            </a:r>
          </a:p>
        </p:txBody>
      </p:sp>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p:txBody>
          <a:bodyPr/>
          <a:lstStyle/>
          <a:p>
            <a:r>
              <a:rPr lang="en-GB" dirty="0"/>
              <a:t>Cooling Sealing O-ring </a:t>
            </a:r>
            <a:endParaRPr lang="en-GB" sz="2100" dirty="0"/>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0"/>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1"/>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2"/>
          </p:nvPr>
        </p:nvSpPr>
        <p:spPr/>
        <p:txBody>
          <a:bodyPr/>
          <a:lstStyle/>
          <a:p>
            <a:fld id="{36B5EA5A-BC32-A742-B11B-8E7414D5B535}" type="slidenum">
              <a:rPr lang="en-US" smtClean="0"/>
              <a:pPr/>
              <a:t>3</a:t>
            </a:fld>
            <a:endParaRPr lang="en-US" dirty="0"/>
          </a:p>
        </p:txBody>
      </p:sp>
      <p:grpSp>
        <p:nvGrpSpPr>
          <p:cNvPr id="17" name="Group 16">
            <a:extLst>
              <a:ext uri="{FF2B5EF4-FFF2-40B4-BE49-F238E27FC236}">
                <a16:creationId xmlns:a16="http://schemas.microsoft.com/office/drawing/2014/main" id="{75E8C893-BCD8-351F-FE85-6B744FF69A24}"/>
              </a:ext>
            </a:extLst>
          </p:cNvPr>
          <p:cNvGrpSpPr/>
          <p:nvPr/>
        </p:nvGrpSpPr>
        <p:grpSpPr>
          <a:xfrm>
            <a:off x="695399" y="2049265"/>
            <a:ext cx="11088614" cy="4029653"/>
            <a:chOff x="695399" y="2049265"/>
            <a:chExt cx="11088614" cy="4029653"/>
          </a:xfrm>
        </p:grpSpPr>
        <p:pic>
          <p:nvPicPr>
            <p:cNvPr id="9" name="Picture 8">
              <a:extLst>
                <a:ext uri="{FF2B5EF4-FFF2-40B4-BE49-F238E27FC236}">
                  <a16:creationId xmlns:a16="http://schemas.microsoft.com/office/drawing/2014/main" id="{CBE10AB7-B635-3049-A7C0-375FDE0EEE18}"/>
                </a:ext>
              </a:extLst>
            </p:cNvPr>
            <p:cNvPicPr>
              <a:picLocks noChangeAspect="1"/>
            </p:cNvPicPr>
            <p:nvPr/>
          </p:nvPicPr>
          <p:blipFill rotWithShape="1">
            <a:blip r:embed="rId3"/>
            <a:srcRect t="17324"/>
            <a:stretch/>
          </p:blipFill>
          <p:spPr>
            <a:xfrm>
              <a:off x="695399" y="2049265"/>
              <a:ext cx="8248650" cy="2811347"/>
            </a:xfrm>
            <a:prstGeom prst="rect">
              <a:avLst/>
            </a:prstGeom>
          </p:spPr>
        </p:pic>
        <p:grpSp>
          <p:nvGrpSpPr>
            <p:cNvPr id="16" name="Group 15">
              <a:extLst>
                <a:ext uri="{FF2B5EF4-FFF2-40B4-BE49-F238E27FC236}">
                  <a16:creationId xmlns:a16="http://schemas.microsoft.com/office/drawing/2014/main" id="{15B59DE7-0011-EA0A-7936-51A7FE10FE71}"/>
                </a:ext>
              </a:extLst>
            </p:cNvPr>
            <p:cNvGrpSpPr/>
            <p:nvPr/>
          </p:nvGrpSpPr>
          <p:grpSpPr>
            <a:xfrm>
              <a:off x="6240016" y="2049265"/>
              <a:ext cx="5543997" cy="4029653"/>
              <a:chOff x="6240016" y="2049265"/>
              <a:chExt cx="5543997" cy="4029653"/>
            </a:xfrm>
          </p:grpSpPr>
          <p:pic>
            <p:nvPicPr>
              <p:cNvPr id="4" name="Picture 3">
                <a:extLst>
                  <a:ext uri="{FF2B5EF4-FFF2-40B4-BE49-F238E27FC236}">
                    <a16:creationId xmlns:a16="http://schemas.microsoft.com/office/drawing/2014/main" id="{5365CF30-6392-41E6-88B1-AEE89ECB0BF6}"/>
                  </a:ext>
                </a:extLst>
              </p:cNvPr>
              <p:cNvPicPr>
                <a:picLocks noChangeAspect="1"/>
              </p:cNvPicPr>
              <p:nvPr/>
            </p:nvPicPr>
            <p:blipFill>
              <a:blip r:embed="rId4"/>
              <a:stretch>
                <a:fillRect/>
              </a:stretch>
            </p:blipFill>
            <p:spPr>
              <a:xfrm>
                <a:off x="6384032" y="5013176"/>
                <a:ext cx="5383489" cy="1065742"/>
              </a:xfrm>
              <a:prstGeom prst="rect">
                <a:avLst/>
              </a:prstGeom>
              <a:ln w="19050">
                <a:solidFill>
                  <a:schemeClr val="accent1"/>
                </a:solidFill>
              </a:ln>
            </p:spPr>
          </p:pic>
          <p:sp>
            <p:nvSpPr>
              <p:cNvPr id="10" name="Rectangle 9">
                <a:extLst>
                  <a:ext uri="{FF2B5EF4-FFF2-40B4-BE49-F238E27FC236}">
                    <a16:creationId xmlns:a16="http://schemas.microsoft.com/office/drawing/2014/main" id="{1700E2B2-44A8-8ACE-7E80-356258981944}"/>
                  </a:ext>
                </a:extLst>
              </p:cNvPr>
              <p:cNvSpPr/>
              <p:nvPr/>
            </p:nvSpPr>
            <p:spPr>
              <a:xfrm>
                <a:off x="6240016" y="2049265"/>
                <a:ext cx="576064" cy="29961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B1A82AA1-1025-B3DA-67FB-A32A1C461504}"/>
                  </a:ext>
                </a:extLst>
              </p:cNvPr>
              <p:cNvCxnSpPr/>
              <p:nvPr/>
            </p:nvCxnSpPr>
            <p:spPr>
              <a:xfrm>
                <a:off x="6240016" y="2348880"/>
                <a:ext cx="144016" cy="26642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7F6816F-74D3-E0E3-BC7B-8569F7B73D36}"/>
                  </a:ext>
                </a:extLst>
              </p:cNvPr>
              <p:cNvCxnSpPr/>
              <p:nvPr/>
            </p:nvCxnSpPr>
            <p:spPr>
              <a:xfrm>
                <a:off x="6816080" y="2049265"/>
                <a:ext cx="4967933" cy="2963911"/>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18" name="TextBox 17">
            <a:extLst>
              <a:ext uri="{FF2B5EF4-FFF2-40B4-BE49-F238E27FC236}">
                <a16:creationId xmlns:a16="http://schemas.microsoft.com/office/drawing/2014/main" id="{0858D979-1E8B-7CEB-AEB9-ADBE9CEF11FA}"/>
              </a:ext>
            </a:extLst>
          </p:cNvPr>
          <p:cNvSpPr txBox="1"/>
          <p:nvPr/>
        </p:nvSpPr>
        <p:spPr>
          <a:xfrm>
            <a:off x="392006" y="5247921"/>
            <a:ext cx="5815537" cy="830997"/>
          </a:xfrm>
          <a:prstGeom prst="rect">
            <a:avLst/>
          </a:prstGeom>
          <a:noFill/>
        </p:spPr>
        <p:txBody>
          <a:bodyPr wrap="square" lIns="0" tIns="0" rIns="0" bIns="0" rtlCol="0">
            <a:spAutoFit/>
          </a:bodyPr>
          <a:lstStyle/>
          <a:p>
            <a:pPr algn="r"/>
            <a:r>
              <a:rPr lang="en-GB" b="1" dirty="0"/>
              <a:t>Source</a:t>
            </a:r>
            <a:r>
              <a:rPr lang="en-GB" dirty="0"/>
              <a:t>:</a:t>
            </a:r>
            <a:br>
              <a:rPr lang="en-GB" dirty="0"/>
            </a:br>
            <a:r>
              <a:rPr lang="en-GB" i="1" dirty="0">
                <a:hlinkClick r:id="rId5"/>
              </a:rPr>
              <a:t>COMPILATION OF RADIATION DAMAGE TEST DATA – Part III: Materials used around high-energy accelerators</a:t>
            </a:r>
            <a:endParaRPr lang="en-GB" i="1" dirty="0"/>
          </a:p>
        </p:txBody>
      </p:sp>
    </p:spTree>
    <p:extLst>
      <p:ext uri="{BB962C8B-B14F-4D97-AF65-F5344CB8AC3E}">
        <p14:creationId xmlns:p14="http://schemas.microsoft.com/office/powerpoint/2010/main" val="1141858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p:txBody>
          <a:bodyPr/>
          <a:lstStyle/>
          <a:p>
            <a:r>
              <a:rPr lang="en-GB" dirty="0"/>
              <a:t>Cooling Coupling</a:t>
            </a:r>
            <a:br>
              <a:rPr lang="en-GB" dirty="0"/>
            </a:br>
            <a:r>
              <a:rPr lang="en-GB" sz="2100" dirty="0">
                <a:solidFill>
                  <a:schemeClr val="accent2"/>
                </a:solidFill>
              </a:rPr>
              <a:t>MCB </a:t>
            </a:r>
            <a:r>
              <a:rPr lang="en-GB" sz="2100" dirty="0" err="1">
                <a:solidFill>
                  <a:schemeClr val="accent2"/>
                </a:solidFill>
              </a:rPr>
              <a:t>Staubli</a:t>
            </a:r>
            <a:endParaRPr lang="en-GB" sz="2100" dirty="0"/>
          </a:p>
        </p:txBody>
      </p:sp>
      <p:sp>
        <p:nvSpPr>
          <p:cNvPr id="4" name="Content Placeholder 3">
            <a:extLst>
              <a:ext uri="{FF2B5EF4-FFF2-40B4-BE49-F238E27FC236}">
                <a16:creationId xmlns:a16="http://schemas.microsoft.com/office/drawing/2014/main" id="{A911394F-F0AD-F079-04E8-BD467F9A778A}"/>
              </a:ext>
            </a:extLst>
          </p:cNvPr>
          <p:cNvSpPr>
            <a:spLocks noGrp="1"/>
          </p:cNvSpPr>
          <p:nvPr>
            <p:ph sz="half" idx="2"/>
          </p:nvPr>
        </p:nvSpPr>
        <p:spPr>
          <a:xfrm>
            <a:off x="6172199" y="1682540"/>
            <a:ext cx="5611813" cy="3492920"/>
          </a:xfrm>
        </p:spPr>
        <p:txBody>
          <a:bodyPr/>
          <a:lstStyle/>
          <a:p>
            <a:pPr marL="342900" indent="-342900">
              <a:spcBef>
                <a:spcPts val="0"/>
              </a:spcBef>
              <a:spcAft>
                <a:spcPts val="600"/>
              </a:spcAft>
              <a:buFont typeface="Arial" panose="020B0604020202020204" pitchFamily="34" charset="0"/>
              <a:buChar char="•"/>
            </a:pPr>
            <a:r>
              <a:rPr lang="en-GB" dirty="0"/>
              <a:t>ST number: </a:t>
            </a:r>
            <a:r>
              <a:rPr lang="en-GB" b="0" u="sng" dirty="0"/>
              <a:t>ST1639839</a:t>
            </a:r>
            <a:r>
              <a:rPr lang="en-GB" b="0" dirty="0"/>
              <a:t> / ST1639836</a:t>
            </a:r>
          </a:p>
          <a:p>
            <a:pPr marL="342900" indent="-342900">
              <a:spcBef>
                <a:spcPts val="0"/>
              </a:spcBef>
              <a:spcAft>
                <a:spcPts val="600"/>
              </a:spcAft>
              <a:buFont typeface="Arial" panose="020B0604020202020204" pitchFamily="34" charset="0"/>
              <a:buChar char="•"/>
            </a:pPr>
            <a:r>
              <a:rPr lang="en-GB" dirty="0"/>
              <a:t>Bore diameter: </a:t>
            </a:r>
            <a:r>
              <a:rPr lang="en-GB" b="0" u="sng" dirty="0"/>
              <a:t>3 mm </a:t>
            </a:r>
            <a:r>
              <a:rPr lang="en-GB" b="0" dirty="0"/>
              <a:t>/ 5 mm </a:t>
            </a:r>
          </a:p>
          <a:p>
            <a:pPr marL="342900" indent="-342900">
              <a:spcBef>
                <a:spcPts val="0"/>
              </a:spcBef>
              <a:spcAft>
                <a:spcPts val="600"/>
              </a:spcAft>
              <a:buFont typeface="Arial" panose="020B0604020202020204" pitchFamily="34" charset="0"/>
              <a:buChar char="•"/>
            </a:pPr>
            <a:r>
              <a:rPr lang="en-GB" dirty="0"/>
              <a:t>Maximum pressure: </a:t>
            </a:r>
            <a:r>
              <a:rPr lang="en-GB" b="0" u="sng" dirty="0"/>
              <a:t>100 bar </a:t>
            </a:r>
            <a:r>
              <a:rPr lang="en-GB" b="0" dirty="0"/>
              <a:t>/ 70 bar</a:t>
            </a:r>
          </a:p>
          <a:p>
            <a:pPr marL="342900" indent="-342900">
              <a:spcBef>
                <a:spcPts val="0"/>
              </a:spcBef>
              <a:spcAft>
                <a:spcPts val="600"/>
              </a:spcAft>
              <a:buFont typeface="Arial" panose="020B0604020202020204" pitchFamily="34" charset="0"/>
              <a:buChar char="•"/>
            </a:pPr>
            <a:r>
              <a:rPr lang="en-GB" dirty="0"/>
              <a:t>Temperature range:</a:t>
            </a:r>
            <a:r>
              <a:rPr lang="en-GB" b="0" dirty="0"/>
              <a:t> - 20 </a:t>
            </a:r>
            <a:r>
              <a:rPr lang="es-ES" b="0" dirty="0" err="1"/>
              <a:t>ºC</a:t>
            </a:r>
            <a:r>
              <a:rPr lang="es-ES" b="0" dirty="0"/>
              <a:t> </a:t>
            </a:r>
            <a:r>
              <a:rPr lang="es-ES" b="0" dirty="0" err="1"/>
              <a:t>to</a:t>
            </a:r>
            <a:r>
              <a:rPr lang="es-ES" b="0" dirty="0"/>
              <a:t> + 150 </a:t>
            </a:r>
            <a:r>
              <a:rPr lang="es-ES" b="0" dirty="0" err="1"/>
              <a:t>ºC</a:t>
            </a:r>
            <a:endParaRPr lang="es-ES" b="0" dirty="0"/>
          </a:p>
          <a:p>
            <a:pPr marL="342900" indent="-342900">
              <a:spcBef>
                <a:spcPts val="0"/>
              </a:spcBef>
              <a:spcAft>
                <a:spcPts val="600"/>
              </a:spcAft>
              <a:buFont typeface="Arial" panose="020B0604020202020204" pitchFamily="34" charset="0"/>
              <a:buChar char="•"/>
            </a:pPr>
            <a:r>
              <a:rPr lang="en-GB" dirty="0"/>
              <a:t>Materials</a:t>
            </a:r>
            <a:r>
              <a:rPr lang="en-GB" b="0" dirty="0"/>
              <a:t>: SS + EPDM (seal)</a:t>
            </a:r>
          </a:p>
          <a:p>
            <a:pPr marL="342900" indent="-342900">
              <a:spcBef>
                <a:spcPts val="0"/>
              </a:spcBef>
              <a:spcAft>
                <a:spcPts val="600"/>
              </a:spcAft>
              <a:buFont typeface="Arial" panose="020B0604020202020204" pitchFamily="34" charset="0"/>
              <a:buChar char="•"/>
            </a:pPr>
            <a:r>
              <a:rPr lang="en-GB" dirty="0"/>
              <a:t>Parts: </a:t>
            </a:r>
          </a:p>
          <a:p>
            <a:pPr marL="666750" lvl="1" indent="-342900">
              <a:spcBef>
                <a:spcPts val="0"/>
              </a:spcBef>
              <a:spcAft>
                <a:spcPts val="600"/>
              </a:spcAft>
              <a:buFont typeface="Arial" panose="020B0604020202020204" pitchFamily="34" charset="0"/>
              <a:buChar char="•"/>
            </a:pPr>
            <a:r>
              <a:rPr lang="en-GB" b="0" dirty="0"/>
              <a:t>BSP male thread socket: </a:t>
            </a:r>
            <a:r>
              <a:rPr lang="en-GB" b="0" u="sng" dirty="0"/>
              <a:t>MCB03.1150/IC </a:t>
            </a:r>
            <a:r>
              <a:rPr lang="en-GB" b="0" dirty="0"/>
              <a:t>/ MCB05.1151/IC</a:t>
            </a:r>
          </a:p>
          <a:p>
            <a:pPr marL="666750" lvl="1" indent="-342900">
              <a:spcBef>
                <a:spcPts val="0"/>
              </a:spcBef>
              <a:spcAft>
                <a:spcPts val="600"/>
              </a:spcAft>
              <a:buFont typeface="Arial" panose="020B0604020202020204" pitchFamily="34" charset="0"/>
              <a:buChar char="•"/>
            </a:pPr>
            <a:r>
              <a:rPr lang="en-GB" b="0" dirty="0"/>
              <a:t>BSP female thread plug: </a:t>
            </a:r>
            <a:r>
              <a:rPr lang="en-GB" b="0" u="sng" dirty="0"/>
              <a:t>MCB03.7100/IC </a:t>
            </a:r>
            <a:r>
              <a:rPr lang="en-GB" b="0" dirty="0"/>
              <a:t>/ MCB05.7101/IC</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0"/>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1"/>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3" name="Picture 12">
            <a:extLst>
              <a:ext uri="{FF2B5EF4-FFF2-40B4-BE49-F238E27FC236}">
                <a16:creationId xmlns:a16="http://schemas.microsoft.com/office/drawing/2014/main" id="{5B6B4367-613E-5F5F-6118-7F0A651F407B}"/>
              </a:ext>
            </a:extLst>
          </p:cNvPr>
          <p:cNvPicPr>
            <a:picLocks noChangeAspect="1"/>
          </p:cNvPicPr>
          <p:nvPr/>
        </p:nvPicPr>
        <p:blipFill>
          <a:blip r:embed="rId2"/>
          <a:stretch>
            <a:fillRect/>
          </a:stretch>
        </p:blipFill>
        <p:spPr>
          <a:xfrm>
            <a:off x="407987" y="3573017"/>
            <a:ext cx="5611814" cy="1640178"/>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FAAA4536-24CB-CC52-1F4A-5CDB22B202D4}"/>
                  </a:ext>
                </a:extLst>
              </p:cNvPr>
              <p:cNvSpPr txBox="1"/>
              <p:nvPr/>
            </p:nvSpPr>
            <p:spPr>
              <a:xfrm>
                <a:off x="1880388" y="5301208"/>
                <a:ext cx="2667012" cy="276999"/>
              </a:xfrm>
              <a:prstGeom prst="rect">
                <a:avLst/>
              </a:prstGeom>
              <a:noFill/>
            </p:spPr>
            <p:txBody>
              <a:bodyPr wrap="none" lIns="0" tIns="0" rIns="0" bIns="0" rtlCol="0">
                <a:spAutoFit/>
              </a:bodyPr>
              <a:lstStyle/>
              <a:p>
                <a:pPr algn="l"/>
                <a:r>
                  <a:rPr lang="es-ES" dirty="0"/>
                  <a:t>MCB05: </a:t>
                </a:r>
                <a14:m>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𝑑</m:t>
                        </m:r>
                      </m:e>
                      <m:sub>
                        <m:r>
                          <a:rPr lang="es-ES" b="0" i="1" smtClean="0">
                            <a:latin typeface="Cambria Math" panose="02040503050406030204" pitchFamily="18" charset="0"/>
                          </a:rPr>
                          <m:t>𝑚𝑖𝑛</m:t>
                        </m:r>
                      </m:sub>
                    </m:sSub>
                    <m:r>
                      <a:rPr lang="en-GB" b="0" i="0" smtClean="0">
                        <a:latin typeface="Cambria Math" panose="02040503050406030204" pitchFamily="18" charset="0"/>
                      </a:rPr>
                      <m:t>=1.403 </m:t>
                    </m:r>
                    <m:r>
                      <m:rPr>
                        <m:sty m:val="p"/>
                      </m:rPr>
                      <a:rPr lang="en-GB" b="0" i="0" smtClean="0">
                        <a:latin typeface="Cambria Math" panose="02040503050406030204" pitchFamily="18" charset="0"/>
                      </a:rPr>
                      <m:t>mm</m:t>
                    </m:r>
                  </m:oMath>
                </a14:m>
                <a:endParaRPr lang="es-ES" b="0" dirty="0"/>
              </a:p>
            </p:txBody>
          </p:sp>
        </mc:Choice>
        <mc:Fallback xmlns="">
          <p:sp>
            <p:nvSpPr>
              <p:cNvPr id="14" name="TextBox 13">
                <a:extLst>
                  <a:ext uri="{FF2B5EF4-FFF2-40B4-BE49-F238E27FC236}">
                    <a16:creationId xmlns:a16="http://schemas.microsoft.com/office/drawing/2014/main" id="{FAAA4536-24CB-CC52-1F4A-5CDB22B202D4}"/>
                  </a:ext>
                </a:extLst>
              </p:cNvPr>
              <p:cNvSpPr txBox="1">
                <a:spLocks noRot="1" noChangeAspect="1" noMove="1" noResize="1" noEditPoints="1" noAdjustHandles="1" noChangeArrowheads="1" noChangeShapeType="1" noTextEdit="1"/>
              </p:cNvSpPr>
              <p:nvPr/>
            </p:nvSpPr>
            <p:spPr>
              <a:xfrm>
                <a:off x="1880388" y="5301208"/>
                <a:ext cx="2667012" cy="276999"/>
              </a:xfrm>
              <a:prstGeom prst="rect">
                <a:avLst/>
              </a:prstGeom>
              <a:blipFill>
                <a:blip r:embed="rId3"/>
                <a:stretch>
                  <a:fillRect l="-5251" t="-28889" r="-1370" b="-51111"/>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F95E75E1-139F-46AF-4259-F5FD2E2C6E82}"/>
              </a:ext>
            </a:extLst>
          </p:cNvPr>
          <p:cNvPicPr>
            <a:picLocks noChangeAspect="1"/>
          </p:cNvPicPr>
          <p:nvPr/>
        </p:nvPicPr>
        <p:blipFill rotWithShape="1">
          <a:blip r:embed="rId4"/>
          <a:srcRect t="16175" r="25155" b="41544"/>
          <a:stretch/>
        </p:blipFill>
        <p:spPr>
          <a:xfrm>
            <a:off x="407987" y="1339376"/>
            <a:ext cx="5611813" cy="1663253"/>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6BCC758-092D-0EFB-703D-BA2782F82CEA}"/>
                  </a:ext>
                </a:extLst>
              </p:cNvPr>
              <p:cNvSpPr txBox="1"/>
              <p:nvPr/>
            </p:nvSpPr>
            <p:spPr>
              <a:xfrm>
                <a:off x="1880387" y="3075957"/>
                <a:ext cx="2667012" cy="276999"/>
              </a:xfrm>
              <a:prstGeom prst="rect">
                <a:avLst/>
              </a:prstGeom>
              <a:noFill/>
            </p:spPr>
            <p:txBody>
              <a:bodyPr wrap="none" lIns="0" tIns="0" rIns="0" bIns="0" rtlCol="0">
                <a:spAutoFit/>
              </a:bodyPr>
              <a:lstStyle/>
              <a:p>
                <a:pPr algn="l"/>
                <a:r>
                  <a:rPr lang="es-ES" dirty="0"/>
                  <a:t>MCB03: </a:t>
                </a:r>
                <a14:m>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𝑑</m:t>
                        </m:r>
                      </m:e>
                      <m:sub>
                        <m:r>
                          <a:rPr lang="es-ES" b="0" i="1" smtClean="0">
                            <a:latin typeface="Cambria Math" panose="02040503050406030204" pitchFamily="18" charset="0"/>
                          </a:rPr>
                          <m:t>𝑚𝑖𝑛</m:t>
                        </m:r>
                      </m:sub>
                    </m:sSub>
                    <m:r>
                      <a:rPr lang="en-GB" b="0" i="0" smtClean="0">
                        <a:latin typeface="Cambria Math" panose="02040503050406030204" pitchFamily="18" charset="0"/>
                      </a:rPr>
                      <m:t>=3.650 </m:t>
                    </m:r>
                    <m:r>
                      <m:rPr>
                        <m:sty m:val="p"/>
                      </m:rPr>
                      <a:rPr lang="en-GB" b="0" i="0" smtClean="0">
                        <a:latin typeface="Cambria Math" panose="02040503050406030204" pitchFamily="18" charset="0"/>
                      </a:rPr>
                      <m:t>mm</m:t>
                    </m:r>
                  </m:oMath>
                </a14:m>
                <a:endParaRPr lang="es-ES" b="0" dirty="0"/>
              </a:p>
            </p:txBody>
          </p:sp>
        </mc:Choice>
        <mc:Fallback xmlns="">
          <p:sp>
            <p:nvSpPr>
              <p:cNvPr id="9" name="TextBox 8">
                <a:extLst>
                  <a:ext uri="{FF2B5EF4-FFF2-40B4-BE49-F238E27FC236}">
                    <a16:creationId xmlns:a16="http://schemas.microsoft.com/office/drawing/2014/main" id="{76BCC758-092D-0EFB-703D-BA2782F82CEA}"/>
                  </a:ext>
                </a:extLst>
              </p:cNvPr>
              <p:cNvSpPr txBox="1">
                <a:spLocks noRot="1" noChangeAspect="1" noMove="1" noResize="1" noEditPoints="1" noAdjustHandles="1" noChangeArrowheads="1" noChangeShapeType="1" noTextEdit="1"/>
              </p:cNvSpPr>
              <p:nvPr/>
            </p:nvSpPr>
            <p:spPr>
              <a:xfrm>
                <a:off x="1880387" y="3075957"/>
                <a:ext cx="2667012" cy="276999"/>
              </a:xfrm>
              <a:prstGeom prst="rect">
                <a:avLst/>
              </a:prstGeom>
              <a:blipFill>
                <a:blip r:embed="rId5"/>
                <a:stretch>
                  <a:fillRect l="-5251" t="-28889" r="-1370" b="-51111"/>
                </a:stretch>
              </a:blipFill>
            </p:spPr>
            <p:txBody>
              <a:bodyPr/>
              <a:lstStyle/>
              <a:p>
                <a:r>
                  <a:rPr lang="en-GB">
                    <a:noFill/>
                  </a:rPr>
                  <a:t> </a:t>
                </a:r>
              </a:p>
            </p:txBody>
          </p:sp>
        </mc:Fallback>
      </mc:AlternateContent>
      <p:sp>
        <p:nvSpPr>
          <p:cNvPr id="3" name="Rectangle: Rounded Corners 2">
            <a:extLst>
              <a:ext uri="{FF2B5EF4-FFF2-40B4-BE49-F238E27FC236}">
                <a16:creationId xmlns:a16="http://schemas.microsoft.com/office/drawing/2014/main" id="{648DA725-EB40-3A02-49E7-1C6AABE2FC25}"/>
              </a:ext>
            </a:extLst>
          </p:cNvPr>
          <p:cNvSpPr/>
          <p:nvPr/>
        </p:nvSpPr>
        <p:spPr>
          <a:xfrm>
            <a:off x="324456" y="1232308"/>
            <a:ext cx="5771544" cy="2252695"/>
          </a:xfrm>
          <a:prstGeom prst="roundRect">
            <a:avLst>
              <a:gd name="adj" fmla="val 2043"/>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92661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p:txBody>
          <a:bodyPr/>
          <a:lstStyle/>
          <a:p>
            <a:r>
              <a:rPr lang="en-GB" dirty="0"/>
              <a:t>Feedthrough Design</a:t>
            </a:r>
            <a:endParaRPr lang="en-GB" sz="2100" dirty="0"/>
          </a:p>
        </p:txBody>
      </p:sp>
      <p:sp>
        <p:nvSpPr>
          <p:cNvPr id="11" name="Content Placeholder 10">
            <a:extLst>
              <a:ext uri="{FF2B5EF4-FFF2-40B4-BE49-F238E27FC236}">
                <a16:creationId xmlns:a16="http://schemas.microsoft.com/office/drawing/2014/main" id="{3BB8372D-0EEA-6ACD-3564-D95AF5982A16}"/>
              </a:ext>
            </a:extLst>
          </p:cNvPr>
          <p:cNvSpPr>
            <a:spLocks noGrp="1"/>
          </p:cNvSpPr>
          <p:nvPr>
            <p:ph sz="half" idx="1"/>
          </p:nvPr>
        </p:nvSpPr>
        <p:spPr>
          <a:xfrm>
            <a:off x="407987" y="1124744"/>
            <a:ext cx="5616575" cy="5076031"/>
          </a:xfrm>
        </p:spPr>
        <p:txBody>
          <a:bodyPr/>
          <a:lstStyle/>
          <a:p>
            <a:pPr>
              <a:spcBef>
                <a:spcPts val="0"/>
              </a:spcBef>
              <a:spcAft>
                <a:spcPts val="1200"/>
              </a:spcAft>
            </a:pPr>
            <a:r>
              <a:rPr lang="en-GB" sz="2000" dirty="0"/>
              <a:t>ST number: </a:t>
            </a:r>
            <a:r>
              <a:rPr lang="en-GB" sz="2000" b="0" dirty="0"/>
              <a:t>ST1641972</a:t>
            </a:r>
            <a:endParaRPr lang="en-GB" sz="2000" dirty="0"/>
          </a:p>
          <a:p>
            <a:pPr>
              <a:spcBef>
                <a:spcPts val="0"/>
              </a:spcBef>
              <a:spcAft>
                <a:spcPts val="600"/>
              </a:spcAft>
            </a:pPr>
            <a:r>
              <a:rPr lang="en-GB" sz="2000" dirty="0"/>
              <a:t>Considerations:</a:t>
            </a:r>
          </a:p>
          <a:p>
            <a:pPr marL="342900" indent="-342900">
              <a:spcBef>
                <a:spcPts val="0"/>
              </a:spcBef>
              <a:spcAft>
                <a:spcPts val="600"/>
              </a:spcAft>
              <a:buFont typeface="+mj-lt"/>
              <a:buAutoNum type="arabicPeriod"/>
            </a:pPr>
            <a:r>
              <a:rPr lang="en-GB" sz="1800" b="0" dirty="0"/>
              <a:t>The </a:t>
            </a:r>
            <a:r>
              <a:rPr lang="en-GB" sz="1800" dirty="0"/>
              <a:t>top electrode</a:t>
            </a:r>
            <a:r>
              <a:rPr lang="en-GB" sz="1800" b="0" dirty="0"/>
              <a:t> has been modified and a elliptical pocket has been created</a:t>
            </a:r>
          </a:p>
          <a:p>
            <a:pPr marL="342900" indent="-342900">
              <a:spcBef>
                <a:spcPts val="0"/>
              </a:spcBef>
              <a:spcAft>
                <a:spcPts val="1200"/>
              </a:spcAft>
              <a:buFont typeface="+mj-lt"/>
              <a:buAutoNum type="arabicPeriod"/>
            </a:pPr>
            <a:r>
              <a:rPr lang="en-GB" sz="1800" b="0" dirty="0"/>
              <a:t>The </a:t>
            </a:r>
            <a:r>
              <a:rPr lang="en-GB" sz="1800" dirty="0"/>
              <a:t>spring probe </a:t>
            </a:r>
            <a:r>
              <a:rPr lang="en-GB" sz="1800" b="0" dirty="0"/>
              <a:t>was incorporated in the model as a </a:t>
            </a:r>
            <a:r>
              <a:rPr lang="en-GB" sz="1800" b="0" dirty="0" err="1"/>
              <a:t>stp</a:t>
            </a:r>
            <a:r>
              <a:rPr lang="en-GB" sz="1800" b="0" dirty="0"/>
              <a:t> file directly provided by the manufacturer (</a:t>
            </a:r>
            <a:r>
              <a:rPr lang="en-GB" sz="1800" b="0" dirty="0">
                <a:hlinkClick r:id="rId2"/>
              </a:rPr>
              <a:t>https://www.harwin.com/products/P25-4023/</a:t>
            </a:r>
            <a:r>
              <a:rPr lang="en-GB" sz="1800" b="0" dirty="0"/>
              <a:t>). Three head variants have been ordered (spherical radius, serrated and star) and will be electrically tested. A vacuum acceptance test is ongoing</a:t>
            </a:r>
          </a:p>
          <a:p>
            <a:pPr marL="342900" indent="-342900">
              <a:spcBef>
                <a:spcPts val="0"/>
              </a:spcBef>
              <a:spcAft>
                <a:spcPts val="1200"/>
              </a:spcAft>
              <a:buFont typeface="+mj-lt"/>
              <a:buAutoNum type="arabicPeriod"/>
            </a:pPr>
            <a:r>
              <a:rPr lang="en-GB" sz="1800" b="0" dirty="0"/>
              <a:t>The </a:t>
            </a:r>
            <a:r>
              <a:rPr lang="en-GB" sz="1800" dirty="0"/>
              <a:t>connector</a:t>
            </a:r>
            <a:r>
              <a:rPr lang="en-GB" sz="1800" b="0" dirty="0"/>
              <a:t> spring probe - feedthrough pin has been designed by ML and will be produced at CERN. Therefore, a drawing needs to be produced</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5</a:t>
            </a:fld>
            <a:endParaRPr lang="en-US" dirty="0"/>
          </a:p>
        </p:txBody>
      </p:sp>
      <p:grpSp>
        <p:nvGrpSpPr>
          <p:cNvPr id="46" name="Group 45">
            <a:extLst>
              <a:ext uri="{FF2B5EF4-FFF2-40B4-BE49-F238E27FC236}">
                <a16:creationId xmlns:a16="http://schemas.microsoft.com/office/drawing/2014/main" id="{9A7DFF52-B131-F8B2-6DCD-56BEC7356530}"/>
              </a:ext>
            </a:extLst>
          </p:cNvPr>
          <p:cNvGrpSpPr/>
          <p:nvPr/>
        </p:nvGrpSpPr>
        <p:grpSpPr>
          <a:xfrm>
            <a:off x="6024562" y="892461"/>
            <a:ext cx="5819389" cy="5308314"/>
            <a:chOff x="6024562" y="892461"/>
            <a:chExt cx="5819389" cy="5308314"/>
          </a:xfrm>
        </p:grpSpPr>
        <p:pic>
          <p:nvPicPr>
            <p:cNvPr id="16" name="Picture 15">
              <a:extLst>
                <a:ext uri="{FF2B5EF4-FFF2-40B4-BE49-F238E27FC236}">
                  <a16:creationId xmlns:a16="http://schemas.microsoft.com/office/drawing/2014/main" id="{5B396364-05D7-4EBE-2AA3-9D6151C2D0CA}"/>
                </a:ext>
              </a:extLst>
            </p:cNvPr>
            <p:cNvPicPr>
              <a:picLocks noChangeAspect="1"/>
            </p:cNvPicPr>
            <p:nvPr/>
          </p:nvPicPr>
          <p:blipFill>
            <a:blip r:embed="rId3"/>
            <a:stretch>
              <a:fillRect/>
            </a:stretch>
          </p:blipFill>
          <p:spPr>
            <a:xfrm>
              <a:off x="6196562" y="4903671"/>
              <a:ext cx="5647389" cy="1297104"/>
            </a:xfrm>
            <a:prstGeom prst="rect">
              <a:avLst/>
            </a:prstGeom>
          </p:spPr>
        </p:pic>
        <p:grpSp>
          <p:nvGrpSpPr>
            <p:cNvPr id="31" name="Group 30">
              <a:extLst>
                <a:ext uri="{FF2B5EF4-FFF2-40B4-BE49-F238E27FC236}">
                  <a16:creationId xmlns:a16="http://schemas.microsoft.com/office/drawing/2014/main" id="{AE42BAE1-B751-11C8-A530-470349CBF815}"/>
                </a:ext>
              </a:extLst>
            </p:cNvPr>
            <p:cNvGrpSpPr/>
            <p:nvPr/>
          </p:nvGrpSpPr>
          <p:grpSpPr>
            <a:xfrm>
              <a:off x="6024562" y="906464"/>
              <a:ext cx="5819388" cy="3814134"/>
              <a:chOff x="6024562" y="906464"/>
              <a:chExt cx="5819388" cy="3814134"/>
            </a:xfrm>
          </p:grpSpPr>
          <p:pic>
            <p:nvPicPr>
              <p:cNvPr id="19" name="Picture 18">
                <a:extLst>
                  <a:ext uri="{FF2B5EF4-FFF2-40B4-BE49-F238E27FC236}">
                    <a16:creationId xmlns:a16="http://schemas.microsoft.com/office/drawing/2014/main" id="{A6EF1A76-F8FB-EC39-0DED-88B0A3F1A899}"/>
                  </a:ext>
                </a:extLst>
              </p:cNvPr>
              <p:cNvPicPr>
                <a:picLocks noChangeAspect="1"/>
              </p:cNvPicPr>
              <p:nvPr/>
            </p:nvPicPr>
            <p:blipFill>
              <a:blip r:embed="rId4"/>
              <a:stretch>
                <a:fillRect/>
              </a:stretch>
            </p:blipFill>
            <p:spPr>
              <a:xfrm>
                <a:off x="6024562" y="906464"/>
                <a:ext cx="2231678" cy="1583389"/>
              </a:xfrm>
              <a:prstGeom prst="rect">
                <a:avLst/>
              </a:prstGeom>
            </p:spPr>
          </p:pic>
          <p:pic>
            <p:nvPicPr>
              <p:cNvPr id="22" name="Picture 21">
                <a:extLst>
                  <a:ext uri="{FF2B5EF4-FFF2-40B4-BE49-F238E27FC236}">
                    <a16:creationId xmlns:a16="http://schemas.microsoft.com/office/drawing/2014/main" id="{17C1A60E-3372-858A-E41C-79DC14AA20EF}"/>
                  </a:ext>
                </a:extLst>
              </p:cNvPr>
              <p:cNvPicPr>
                <a:picLocks noChangeAspect="1"/>
              </p:cNvPicPr>
              <p:nvPr/>
            </p:nvPicPr>
            <p:blipFill>
              <a:blip r:embed="rId5"/>
              <a:stretch>
                <a:fillRect/>
              </a:stretch>
            </p:blipFill>
            <p:spPr>
              <a:xfrm>
                <a:off x="8328247" y="1767166"/>
                <a:ext cx="3515703" cy="2953432"/>
              </a:xfrm>
              <a:prstGeom prst="rect">
                <a:avLst/>
              </a:prstGeom>
              <a:ln w="28575">
                <a:solidFill>
                  <a:schemeClr val="accent1"/>
                </a:solidFill>
              </a:ln>
            </p:spPr>
          </p:pic>
          <p:grpSp>
            <p:nvGrpSpPr>
              <p:cNvPr id="30" name="Group 29">
                <a:extLst>
                  <a:ext uri="{FF2B5EF4-FFF2-40B4-BE49-F238E27FC236}">
                    <a16:creationId xmlns:a16="http://schemas.microsoft.com/office/drawing/2014/main" id="{9884CA7F-3E8B-E9CA-65FD-DDE6C75535E2}"/>
                  </a:ext>
                </a:extLst>
              </p:cNvPr>
              <p:cNvGrpSpPr/>
              <p:nvPr/>
            </p:nvGrpSpPr>
            <p:grpSpPr>
              <a:xfrm>
                <a:off x="7104112" y="1767166"/>
                <a:ext cx="1224135" cy="2953432"/>
                <a:chOff x="7104112" y="1767166"/>
                <a:chExt cx="1224135" cy="2953432"/>
              </a:xfrm>
            </p:grpSpPr>
            <p:sp>
              <p:nvSpPr>
                <p:cNvPr id="23" name="Rectangle 22">
                  <a:extLst>
                    <a:ext uri="{FF2B5EF4-FFF2-40B4-BE49-F238E27FC236}">
                      <a16:creationId xmlns:a16="http://schemas.microsoft.com/office/drawing/2014/main" id="{12BAAD13-2AD1-151E-A99F-DC2916EA4734}"/>
                    </a:ext>
                  </a:extLst>
                </p:cNvPr>
                <p:cNvSpPr/>
                <p:nvPr/>
              </p:nvSpPr>
              <p:spPr>
                <a:xfrm>
                  <a:off x="7104112" y="1954329"/>
                  <a:ext cx="648072" cy="5355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C710E835-33C8-1F21-9131-E769C86BCFE4}"/>
                    </a:ext>
                  </a:extLst>
                </p:cNvPr>
                <p:cNvCxnSpPr/>
                <p:nvPr/>
              </p:nvCxnSpPr>
              <p:spPr>
                <a:xfrm>
                  <a:off x="7104112" y="2489853"/>
                  <a:ext cx="1224135" cy="22307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F9194BEF-3C4D-DE79-E63D-CB9CD13195D3}"/>
                    </a:ext>
                  </a:extLst>
                </p:cNvPr>
                <p:cNvCxnSpPr/>
                <p:nvPr/>
              </p:nvCxnSpPr>
              <p:spPr>
                <a:xfrm flipH="1">
                  <a:off x="7104112" y="1767166"/>
                  <a:ext cx="1224135" cy="187163"/>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45" name="Group 44">
              <a:extLst>
                <a:ext uri="{FF2B5EF4-FFF2-40B4-BE49-F238E27FC236}">
                  <a16:creationId xmlns:a16="http://schemas.microsoft.com/office/drawing/2014/main" id="{718EB782-0DAB-CE61-0739-37EED8D67AA3}"/>
                </a:ext>
              </a:extLst>
            </p:cNvPr>
            <p:cNvGrpSpPr/>
            <p:nvPr/>
          </p:nvGrpSpPr>
          <p:grpSpPr>
            <a:xfrm>
              <a:off x="7320136" y="892461"/>
              <a:ext cx="3893926" cy="4658375"/>
              <a:chOff x="7320136" y="892461"/>
              <a:chExt cx="3893926" cy="4658375"/>
            </a:xfrm>
          </p:grpSpPr>
          <p:grpSp>
            <p:nvGrpSpPr>
              <p:cNvPr id="17" name="Group 16">
                <a:extLst>
                  <a:ext uri="{FF2B5EF4-FFF2-40B4-BE49-F238E27FC236}">
                    <a16:creationId xmlns:a16="http://schemas.microsoft.com/office/drawing/2014/main" id="{55A2E51C-3C19-F5CF-E6B9-B1D4BD244E8D}"/>
                  </a:ext>
                </a:extLst>
              </p:cNvPr>
              <p:cNvGrpSpPr/>
              <p:nvPr/>
            </p:nvGrpSpPr>
            <p:grpSpPr>
              <a:xfrm>
                <a:off x="7320136" y="892461"/>
                <a:ext cx="1472789" cy="510949"/>
                <a:chOff x="7320136" y="892461"/>
                <a:chExt cx="1472789" cy="510949"/>
              </a:xfrm>
            </p:grpSpPr>
            <p:cxnSp>
              <p:nvCxnSpPr>
                <p:cNvPr id="4" name="Straight Arrow Connector 3">
                  <a:extLst>
                    <a:ext uri="{FF2B5EF4-FFF2-40B4-BE49-F238E27FC236}">
                      <a16:creationId xmlns:a16="http://schemas.microsoft.com/office/drawing/2014/main" id="{7AD99F22-1AE8-156B-3E54-E250D7B66F29}"/>
                    </a:ext>
                  </a:extLst>
                </p:cNvPr>
                <p:cNvCxnSpPr>
                  <a:cxnSpLocks/>
                  <a:stCxn id="13" idx="1"/>
                </p:cNvCxnSpPr>
                <p:nvPr/>
              </p:nvCxnSpPr>
              <p:spPr>
                <a:xfrm flipH="1">
                  <a:off x="7320136" y="1000183"/>
                  <a:ext cx="399418" cy="403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7852933-821B-571F-67EF-132EB9D6376A}"/>
                    </a:ext>
                  </a:extLst>
                </p:cNvPr>
                <p:cNvSpPr txBox="1"/>
                <p:nvPr/>
              </p:nvSpPr>
              <p:spPr>
                <a:xfrm>
                  <a:off x="7719554" y="892461"/>
                  <a:ext cx="1073371" cy="215444"/>
                </a:xfrm>
                <a:prstGeom prst="rect">
                  <a:avLst/>
                </a:prstGeom>
                <a:noFill/>
              </p:spPr>
              <p:txBody>
                <a:bodyPr wrap="none" lIns="0" tIns="0" rIns="0" bIns="0" rtlCol="0">
                  <a:spAutoFit/>
                </a:bodyPr>
                <a:lstStyle/>
                <a:p>
                  <a:pPr algn="l"/>
                  <a:r>
                    <a:rPr lang="en-GB" sz="1400" dirty="0"/>
                    <a:t>Top electrode</a:t>
                  </a:r>
                </a:p>
              </p:txBody>
            </p:sp>
          </p:grpSp>
          <p:grpSp>
            <p:nvGrpSpPr>
              <p:cNvPr id="24" name="Group 23">
                <a:extLst>
                  <a:ext uri="{FF2B5EF4-FFF2-40B4-BE49-F238E27FC236}">
                    <a16:creationId xmlns:a16="http://schemas.microsoft.com/office/drawing/2014/main" id="{39B5EDC4-AB22-4B20-A315-21D3395F096E}"/>
                  </a:ext>
                </a:extLst>
              </p:cNvPr>
              <p:cNvGrpSpPr/>
              <p:nvPr/>
            </p:nvGrpSpPr>
            <p:grpSpPr>
              <a:xfrm>
                <a:off x="8452793" y="2741230"/>
                <a:ext cx="955004" cy="705840"/>
                <a:chOff x="8452793" y="2741230"/>
                <a:chExt cx="955004" cy="705840"/>
              </a:xfrm>
            </p:grpSpPr>
            <p:sp>
              <p:nvSpPr>
                <p:cNvPr id="18" name="TextBox 17">
                  <a:extLst>
                    <a:ext uri="{FF2B5EF4-FFF2-40B4-BE49-F238E27FC236}">
                      <a16:creationId xmlns:a16="http://schemas.microsoft.com/office/drawing/2014/main" id="{CAC7A105-79C5-E012-DE8D-7DFF6E7E8B95}"/>
                    </a:ext>
                  </a:extLst>
                </p:cNvPr>
                <p:cNvSpPr txBox="1"/>
                <p:nvPr/>
              </p:nvSpPr>
              <p:spPr>
                <a:xfrm>
                  <a:off x="8452793" y="3016183"/>
                  <a:ext cx="567463" cy="430887"/>
                </a:xfrm>
                <a:prstGeom prst="rect">
                  <a:avLst/>
                </a:prstGeom>
                <a:noFill/>
              </p:spPr>
              <p:txBody>
                <a:bodyPr wrap="none" lIns="0" tIns="0" rIns="0" bIns="0" rtlCol="0">
                  <a:spAutoFit/>
                </a:bodyPr>
                <a:lstStyle/>
                <a:p>
                  <a:pPr algn="ctr"/>
                  <a:r>
                    <a:rPr lang="en-GB" sz="1400" dirty="0"/>
                    <a:t>Spring </a:t>
                  </a:r>
                  <a:br>
                    <a:rPr lang="en-GB" sz="1400" dirty="0"/>
                  </a:br>
                  <a:r>
                    <a:rPr lang="en-GB" sz="1400" dirty="0"/>
                    <a:t>probe</a:t>
                  </a:r>
                </a:p>
              </p:txBody>
            </p:sp>
            <p:cxnSp>
              <p:nvCxnSpPr>
                <p:cNvPr id="21" name="Straight Arrow Connector 20">
                  <a:extLst>
                    <a:ext uri="{FF2B5EF4-FFF2-40B4-BE49-F238E27FC236}">
                      <a16:creationId xmlns:a16="http://schemas.microsoft.com/office/drawing/2014/main" id="{542B5569-A7FB-22EA-85D4-BB7E300B34BB}"/>
                    </a:ext>
                  </a:extLst>
                </p:cNvPr>
                <p:cNvCxnSpPr/>
                <p:nvPr/>
              </p:nvCxnSpPr>
              <p:spPr>
                <a:xfrm flipV="1">
                  <a:off x="9020256" y="2741230"/>
                  <a:ext cx="387541" cy="471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001A15FE-C7A3-A08E-B373-99CA0CA3208C}"/>
                  </a:ext>
                </a:extLst>
              </p:cNvPr>
              <p:cNvGrpSpPr/>
              <p:nvPr/>
            </p:nvGrpSpPr>
            <p:grpSpPr>
              <a:xfrm>
                <a:off x="8741315" y="2977103"/>
                <a:ext cx="932010" cy="840910"/>
                <a:chOff x="8741315" y="2977103"/>
                <a:chExt cx="932010" cy="840910"/>
              </a:xfrm>
            </p:grpSpPr>
            <p:sp>
              <p:nvSpPr>
                <p:cNvPr id="26" name="TextBox 25">
                  <a:extLst>
                    <a:ext uri="{FF2B5EF4-FFF2-40B4-BE49-F238E27FC236}">
                      <a16:creationId xmlns:a16="http://schemas.microsoft.com/office/drawing/2014/main" id="{0CBCD288-A815-A7C2-AC77-F5F937223CFD}"/>
                    </a:ext>
                  </a:extLst>
                </p:cNvPr>
                <p:cNvSpPr txBox="1"/>
                <p:nvPr/>
              </p:nvSpPr>
              <p:spPr>
                <a:xfrm>
                  <a:off x="8741315" y="3602569"/>
                  <a:ext cx="825547" cy="215444"/>
                </a:xfrm>
                <a:prstGeom prst="rect">
                  <a:avLst/>
                </a:prstGeom>
                <a:noFill/>
              </p:spPr>
              <p:txBody>
                <a:bodyPr wrap="none" lIns="0" tIns="0" rIns="0" bIns="0" rtlCol="0">
                  <a:spAutoFit/>
                </a:bodyPr>
                <a:lstStyle/>
                <a:p>
                  <a:pPr algn="l"/>
                  <a:r>
                    <a:rPr lang="en-GB" sz="1400" dirty="0"/>
                    <a:t>Connector</a:t>
                  </a:r>
                </a:p>
              </p:txBody>
            </p:sp>
            <p:cxnSp>
              <p:nvCxnSpPr>
                <p:cNvPr id="28" name="Straight Arrow Connector 27">
                  <a:extLst>
                    <a:ext uri="{FF2B5EF4-FFF2-40B4-BE49-F238E27FC236}">
                      <a16:creationId xmlns:a16="http://schemas.microsoft.com/office/drawing/2014/main" id="{BB09E64D-0F38-CB62-BA2D-F0CE8AE9DF32}"/>
                    </a:ext>
                  </a:extLst>
                </p:cNvPr>
                <p:cNvCxnSpPr>
                  <a:stCxn id="26" idx="0"/>
                </p:cNvCxnSpPr>
                <p:nvPr/>
              </p:nvCxnSpPr>
              <p:spPr>
                <a:xfrm flipV="1">
                  <a:off x="9154089" y="2977103"/>
                  <a:ext cx="519236" cy="6254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B92C1A51-4077-E858-6B33-6A589B963BD9}"/>
                  </a:ext>
                </a:extLst>
              </p:cNvPr>
              <p:cNvGrpSpPr/>
              <p:nvPr/>
            </p:nvGrpSpPr>
            <p:grpSpPr>
              <a:xfrm>
                <a:off x="9912424" y="5011393"/>
                <a:ext cx="1301638" cy="539443"/>
                <a:chOff x="9912424" y="5011393"/>
                <a:chExt cx="1301638" cy="539443"/>
              </a:xfrm>
            </p:grpSpPr>
            <p:sp>
              <p:nvSpPr>
                <p:cNvPr id="36" name="TextBox 35">
                  <a:extLst>
                    <a:ext uri="{FF2B5EF4-FFF2-40B4-BE49-F238E27FC236}">
                      <a16:creationId xmlns:a16="http://schemas.microsoft.com/office/drawing/2014/main" id="{140790D6-5681-33D1-267D-3BA025B76A6E}"/>
                    </a:ext>
                  </a:extLst>
                </p:cNvPr>
                <p:cNvSpPr txBox="1"/>
                <p:nvPr/>
              </p:nvSpPr>
              <p:spPr>
                <a:xfrm>
                  <a:off x="9912424" y="5011393"/>
                  <a:ext cx="1301638" cy="215444"/>
                </a:xfrm>
                <a:prstGeom prst="rect">
                  <a:avLst/>
                </a:prstGeom>
                <a:noFill/>
              </p:spPr>
              <p:txBody>
                <a:bodyPr wrap="none" lIns="0" tIns="0" rIns="0" bIns="0" rtlCol="0">
                  <a:spAutoFit/>
                </a:bodyPr>
                <a:lstStyle/>
                <a:p>
                  <a:pPr algn="l"/>
                  <a:r>
                    <a:rPr lang="en-GB" sz="1400" dirty="0"/>
                    <a:t>Feedthrough pin</a:t>
                  </a:r>
                </a:p>
              </p:txBody>
            </p:sp>
            <p:cxnSp>
              <p:nvCxnSpPr>
                <p:cNvPr id="38" name="Straight Arrow Connector 37">
                  <a:extLst>
                    <a:ext uri="{FF2B5EF4-FFF2-40B4-BE49-F238E27FC236}">
                      <a16:creationId xmlns:a16="http://schemas.microsoft.com/office/drawing/2014/main" id="{78A1B43E-2BB1-DF19-0A98-8940786E44DC}"/>
                    </a:ext>
                  </a:extLst>
                </p:cNvPr>
                <p:cNvCxnSpPr>
                  <a:cxnSpLocks/>
                  <a:stCxn id="36" idx="2"/>
                </p:cNvCxnSpPr>
                <p:nvPr/>
              </p:nvCxnSpPr>
              <p:spPr>
                <a:xfrm>
                  <a:off x="10563243" y="5226836"/>
                  <a:ext cx="396000" cy="324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4039503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p:txBody>
          <a:bodyPr/>
          <a:lstStyle/>
          <a:p>
            <a:r>
              <a:rPr lang="en-GB" dirty="0"/>
              <a:t>Feedthrough Design</a:t>
            </a:r>
            <a:endParaRPr lang="en-GB" sz="2100" dirty="0"/>
          </a:p>
        </p:txBody>
      </p:sp>
      <p:sp>
        <p:nvSpPr>
          <p:cNvPr id="11" name="Content Placeholder 10">
            <a:extLst>
              <a:ext uri="{FF2B5EF4-FFF2-40B4-BE49-F238E27FC236}">
                <a16:creationId xmlns:a16="http://schemas.microsoft.com/office/drawing/2014/main" id="{3BB8372D-0EEA-6ACD-3564-D95AF5982A16}"/>
              </a:ext>
            </a:extLst>
          </p:cNvPr>
          <p:cNvSpPr>
            <a:spLocks noGrp="1"/>
          </p:cNvSpPr>
          <p:nvPr>
            <p:ph sz="half" idx="1"/>
          </p:nvPr>
        </p:nvSpPr>
        <p:spPr>
          <a:xfrm>
            <a:off x="407987" y="1124744"/>
            <a:ext cx="5616575" cy="5076031"/>
          </a:xfrm>
        </p:spPr>
        <p:txBody>
          <a:bodyPr/>
          <a:lstStyle/>
          <a:p>
            <a:pPr marL="342900" indent="-342900">
              <a:spcBef>
                <a:spcPts val="0"/>
              </a:spcBef>
              <a:spcAft>
                <a:spcPts val="1200"/>
              </a:spcAft>
              <a:buFont typeface="Arial" panose="020B0604020202020204" pitchFamily="34" charset="0"/>
              <a:buChar char="•"/>
            </a:pPr>
            <a:r>
              <a:rPr lang="en-GB" sz="1800" dirty="0"/>
              <a:t>Is the pocket in the top electrode necessary? Wouldn’t it be enough if the spring probe touches the top electrode from the outside?</a:t>
            </a:r>
            <a:br>
              <a:rPr lang="en-GB" sz="1800" dirty="0"/>
            </a:br>
            <a:r>
              <a:rPr lang="en-GB" sz="1600" b="0" dirty="0"/>
              <a:t>The pocket is created to guide the spring probe and ensure a good electrical contact in a defined volume</a:t>
            </a:r>
            <a:endParaRPr lang="en-GB" sz="1800" b="0" dirty="0"/>
          </a:p>
          <a:p>
            <a:pPr marL="342900" indent="-342900">
              <a:spcBef>
                <a:spcPts val="0"/>
              </a:spcBef>
              <a:spcAft>
                <a:spcPts val="1200"/>
              </a:spcAft>
              <a:buFont typeface="Arial" panose="020B0604020202020204" pitchFamily="34" charset="0"/>
              <a:buChar char="•"/>
            </a:pPr>
            <a:r>
              <a:rPr lang="en-GB" sz="1800" dirty="0"/>
              <a:t>At the moment there is only a point contact between the spring probe and the top electrode, is that good for the electrical contact and the high voltage?</a:t>
            </a:r>
            <a:br>
              <a:rPr lang="en-GB" sz="1800" dirty="0"/>
            </a:br>
            <a:r>
              <a:rPr lang="en-GB" sz="1600" b="0" dirty="0"/>
              <a:t>Yes, because even if we have a big voltage, the current is on the order of microamps.</a:t>
            </a:r>
          </a:p>
          <a:p>
            <a:pPr marL="342900" indent="-342900">
              <a:spcBef>
                <a:spcPts val="0"/>
              </a:spcBef>
              <a:spcAft>
                <a:spcPts val="1200"/>
              </a:spcAft>
              <a:buFont typeface="Arial" panose="020B0604020202020204" pitchFamily="34" charset="0"/>
              <a:buChar char="•"/>
            </a:pPr>
            <a:r>
              <a:rPr lang="en-GB" sz="1800" dirty="0"/>
              <a:t>The distance between the connector and the feedthrough is 1.3mm at the moment, is it ok?</a:t>
            </a:r>
            <a:br>
              <a:rPr lang="en-GB" sz="1800" dirty="0"/>
            </a:br>
            <a:r>
              <a:rPr lang="en-GB" sz="1600" b="0" dirty="0"/>
              <a:t>On one side, the triple junction where the sparks are created appears when we have in contact a conductor surface, an insulator surface and vacuum. In this case, </a:t>
            </a:r>
            <a:r>
              <a:rPr lang="en-GB" sz="1600" b="0" dirty="0" err="1"/>
              <a:t>Alumel</a:t>
            </a:r>
            <a:r>
              <a:rPr lang="en-GB" sz="1600" b="0" dirty="0"/>
              <a:t> (feedthrough’s pin material) and SS/ Cu are conductors, so no risk is foreseen.</a:t>
            </a:r>
            <a:br>
              <a:rPr lang="en-GB" sz="1600" b="0" dirty="0"/>
            </a:br>
            <a:r>
              <a:rPr lang="en-GB" sz="1600" b="0" dirty="0"/>
              <a:t>On the other side, the potential difference is zero in the assembly, so no gap is needed</a:t>
            </a:r>
          </a:p>
          <a:p>
            <a:pPr>
              <a:spcBef>
                <a:spcPts val="0"/>
              </a:spcBef>
              <a:spcAft>
                <a:spcPts val="1200"/>
              </a:spcAft>
            </a:pPr>
            <a:endParaRPr lang="en-GB" sz="1600" dirty="0"/>
          </a:p>
          <a:p>
            <a:pPr marL="342900" indent="-342900">
              <a:spcAft>
                <a:spcPts val="1200"/>
              </a:spcAft>
              <a:buFont typeface="Arial" panose="020B0604020202020204" pitchFamily="34" charset="0"/>
              <a:buChar char="•"/>
            </a:pPr>
            <a:endParaRPr lang="en-GB" dirty="0"/>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6</a:t>
            </a:fld>
            <a:endParaRPr lang="en-US" dirty="0"/>
          </a:p>
        </p:txBody>
      </p:sp>
      <p:grpSp>
        <p:nvGrpSpPr>
          <p:cNvPr id="3" name="Group 2">
            <a:extLst>
              <a:ext uri="{FF2B5EF4-FFF2-40B4-BE49-F238E27FC236}">
                <a16:creationId xmlns:a16="http://schemas.microsoft.com/office/drawing/2014/main" id="{D2116738-F819-854B-37F5-8FCF18C3B75E}"/>
              </a:ext>
            </a:extLst>
          </p:cNvPr>
          <p:cNvGrpSpPr/>
          <p:nvPr/>
        </p:nvGrpSpPr>
        <p:grpSpPr>
          <a:xfrm>
            <a:off x="6024562" y="892461"/>
            <a:ext cx="5819389" cy="5308314"/>
            <a:chOff x="6024562" y="892461"/>
            <a:chExt cx="5819389" cy="5308314"/>
          </a:xfrm>
        </p:grpSpPr>
        <p:pic>
          <p:nvPicPr>
            <p:cNvPr id="4" name="Picture 3">
              <a:extLst>
                <a:ext uri="{FF2B5EF4-FFF2-40B4-BE49-F238E27FC236}">
                  <a16:creationId xmlns:a16="http://schemas.microsoft.com/office/drawing/2014/main" id="{30DC38D6-7AF7-7E00-9597-80E492C9E2F8}"/>
                </a:ext>
              </a:extLst>
            </p:cNvPr>
            <p:cNvPicPr>
              <a:picLocks noChangeAspect="1"/>
            </p:cNvPicPr>
            <p:nvPr/>
          </p:nvPicPr>
          <p:blipFill>
            <a:blip r:embed="rId3"/>
            <a:stretch>
              <a:fillRect/>
            </a:stretch>
          </p:blipFill>
          <p:spPr>
            <a:xfrm>
              <a:off x="6196562" y="4903671"/>
              <a:ext cx="5647389" cy="1297104"/>
            </a:xfrm>
            <a:prstGeom prst="rect">
              <a:avLst/>
            </a:prstGeom>
          </p:spPr>
        </p:pic>
        <p:grpSp>
          <p:nvGrpSpPr>
            <p:cNvPr id="8" name="Group 7">
              <a:extLst>
                <a:ext uri="{FF2B5EF4-FFF2-40B4-BE49-F238E27FC236}">
                  <a16:creationId xmlns:a16="http://schemas.microsoft.com/office/drawing/2014/main" id="{B621367E-254F-D9D1-181D-CFC5CF0C5AFE}"/>
                </a:ext>
              </a:extLst>
            </p:cNvPr>
            <p:cNvGrpSpPr/>
            <p:nvPr/>
          </p:nvGrpSpPr>
          <p:grpSpPr>
            <a:xfrm>
              <a:off x="6024562" y="906464"/>
              <a:ext cx="5819388" cy="3814134"/>
              <a:chOff x="6024562" y="906464"/>
              <a:chExt cx="5819388" cy="3814134"/>
            </a:xfrm>
          </p:grpSpPr>
          <p:pic>
            <p:nvPicPr>
              <p:cNvPr id="28" name="Picture 27">
                <a:extLst>
                  <a:ext uri="{FF2B5EF4-FFF2-40B4-BE49-F238E27FC236}">
                    <a16:creationId xmlns:a16="http://schemas.microsoft.com/office/drawing/2014/main" id="{2B191D78-7A4F-3F5D-AA87-0EFB77A015DE}"/>
                  </a:ext>
                </a:extLst>
              </p:cNvPr>
              <p:cNvPicPr>
                <a:picLocks noChangeAspect="1"/>
              </p:cNvPicPr>
              <p:nvPr/>
            </p:nvPicPr>
            <p:blipFill>
              <a:blip r:embed="rId4"/>
              <a:stretch>
                <a:fillRect/>
              </a:stretch>
            </p:blipFill>
            <p:spPr>
              <a:xfrm>
                <a:off x="6024562" y="906464"/>
                <a:ext cx="2231678" cy="1583389"/>
              </a:xfrm>
              <a:prstGeom prst="rect">
                <a:avLst/>
              </a:prstGeom>
            </p:spPr>
          </p:pic>
          <p:pic>
            <p:nvPicPr>
              <p:cNvPr id="32" name="Picture 31">
                <a:extLst>
                  <a:ext uri="{FF2B5EF4-FFF2-40B4-BE49-F238E27FC236}">
                    <a16:creationId xmlns:a16="http://schemas.microsoft.com/office/drawing/2014/main" id="{AE60A577-1B64-8BA8-BAC8-31088CA633DE}"/>
                  </a:ext>
                </a:extLst>
              </p:cNvPr>
              <p:cNvPicPr>
                <a:picLocks noChangeAspect="1"/>
              </p:cNvPicPr>
              <p:nvPr/>
            </p:nvPicPr>
            <p:blipFill>
              <a:blip r:embed="rId5"/>
              <a:stretch>
                <a:fillRect/>
              </a:stretch>
            </p:blipFill>
            <p:spPr>
              <a:xfrm>
                <a:off x="8328247" y="1767166"/>
                <a:ext cx="3515703" cy="2953432"/>
              </a:xfrm>
              <a:prstGeom prst="rect">
                <a:avLst/>
              </a:prstGeom>
              <a:ln w="28575">
                <a:solidFill>
                  <a:schemeClr val="accent1"/>
                </a:solidFill>
              </a:ln>
            </p:spPr>
          </p:pic>
          <p:grpSp>
            <p:nvGrpSpPr>
              <p:cNvPr id="33" name="Group 32">
                <a:extLst>
                  <a:ext uri="{FF2B5EF4-FFF2-40B4-BE49-F238E27FC236}">
                    <a16:creationId xmlns:a16="http://schemas.microsoft.com/office/drawing/2014/main" id="{886E4B68-C50A-D890-303A-7DDFE8694043}"/>
                  </a:ext>
                </a:extLst>
              </p:cNvPr>
              <p:cNvGrpSpPr/>
              <p:nvPr/>
            </p:nvGrpSpPr>
            <p:grpSpPr>
              <a:xfrm>
                <a:off x="7104112" y="1767166"/>
                <a:ext cx="1224135" cy="2953432"/>
                <a:chOff x="7104112" y="1767166"/>
                <a:chExt cx="1224135" cy="2953432"/>
              </a:xfrm>
            </p:grpSpPr>
            <p:sp>
              <p:nvSpPr>
                <p:cNvPr id="34" name="Rectangle 33">
                  <a:extLst>
                    <a:ext uri="{FF2B5EF4-FFF2-40B4-BE49-F238E27FC236}">
                      <a16:creationId xmlns:a16="http://schemas.microsoft.com/office/drawing/2014/main" id="{C0D8E2C5-2D3E-CACD-2922-C4F1D1E9EE52}"/>
                    </a:ext>
                  </a:extLst>
                </p:cNvPr>
                <p:cNvSpPr/>
                <p:nvPr/>
              </p:nvSpPr>
              <p:spPr>
                <a:xfrm>
                  <a:off x="7104112" y="1954329"/>
                  <a:ext cx="648072" cy="5355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E2BB8910-05DF-1483-5557-F8403637833A}"/>
                    </a:ext>
                  </a:extLst>
                </p:cNvPr>
                <p:cNvCxnSpPr/>
                <p:nvPr/>
              </p:nvCxnSpPr>
              <p:spPr>
                <a:xfrm>
                  <a:off x="7104112" y="2489853"/>
                  <a:ext cx="1224135" cy="223074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DEA7B3A-4141-3CDE-028D-B6960184287A}"/>
                    </a:ext>
                  </a:extLst>
                </p:cNvPr>
                <p:cNvCxnSpPr/>
                <p:nvPr/>
              </p:nvCxnSpPr>
              <p:spPr>
                <a:xfrm flipH="1">
                  <a:off x="7104112" y="1767166"/>
                  <a:ext cx="1224135" cy="187163"/>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9" name="Group 8">
              <a:extLst>
                <a:ext uri="{FF2B5EF4-FFF2-40B4-BE49-F238E27FC236}">
                  <a16:creationId xmlns:a16="http://schemas.microsoft.com/office/drawing/2014/main" id="{B3D6393B-E519-D3BD-A3B1-D3E3838C318F}"/>
                </a:ext>
              </a:extLst>
            </p:cNvPr>
            <p:cNvGrpSpPr/>
            <p:nvPr/>
          </p:nvGrpSpPr>
          <p:grpSpPr>
            <a:xfrm>
              <a:off x="7320136" y="892461"/>
              <a:ext cx="3893926" cy="4658375"/>
              <a:chOff x="7320136" y="892461"/>
              <a:chExt cx="3893926" cy="4658375"/>
            </a:xfrm>
          </p:grpSpPr>
          <p:grpSp>
            <p:nvGrpSpPr>
              <p:cNvPr id="10" name="Group 9">
                <a:extLst>
                  <a:ext uri="{FF2B5EF4-FFF2-40B4-BE49-F238E27FC236}">
                    <a16:creationId xmlns:a16="http://schemas.microsoft.com/office/drawing/2014/main" id="{4B51D4B7-CF20-E7A0-C9D3-FD7D63E2D96C}"/>
                  </a:ext>
                </a:extLst>
              </p:cNvPr>
              <p:cNvGrpSpPr/>
              <p:nvPr/>
            </p:nvGrpSpPr>
            <p:grpSpPr>
              <a:xfrm>
                <a:off x="7320136" y="892461"/>
                <a:ext cx="1472789" cy="510949"/>
                <a:chOff x="7320136" y="892461"/>
                <a:chExt cx="1472789" cy="510949"/>
              </a:xfrm>
            </p:grpSpPr>
            <p:cxnSp>
              <p:nvCxnSpPr>
                <p:cNvPr id="26" name="Straight Arrow Connector 25">
                  <a:extLst>
                    <a:ext uri="{FF2B5EF4-FFF2-40B4-BE49-F238E27FC236}">
                      <a16:creationId xmlns:a16="http://schemas.microsoft.com/office/drawing/2014/main" id="{C724E251-8F2C-A1E2-96C8-2CD623EAE94B}"/>
                    </a:ext>
                  </a:extLst>
                </p:cNvPr>
                <p:cNvCxnSpPr>
                  <a:cxnSpLocks/>
                  <a:stCxn id="27" idx="1"/>
                </p:cNvCxnSpPr>
                <p:nvPr/>
              </p:nvCxnSpPr>
              <p:spPr>
                <a:xfrm flipH="1">
                  <a:off x="7320136" y="1000183"/>
                  <a:ext cx="399418" cy="403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2947205-0991-082B-4D9E-7F0B40F6AED1}"/>
                    </a:ext>
                  </a:extLst>
                </p:cNvPr>
                <p:cNvSpPr txBox="1"/>
                <p:nvPr/>
              </p:nvSpPr>
              <p:spPr>
                <a:xfrm>
                  <a:off x="7719554" y="892461"/>
                  <a:ext cx="1073371" cy="215444"/>
                </a:xfrm>
                <a:prstGeom prst="rect">
                  <a:avLst/>
                </a:prstGeom>
                <a:noFill/>
              </p:spPr>
              <p:txBody>
                <a:bodyPr wrap="none" lIns="0" tIns="0" rIns="0" bIns="0" rtlCol="0">
                  <a:spAutoFit/>
                </a:bodyPr>
                <a:lstStyle/>
                <a:p>
                  <a:pPr algn="l"/>
                  <a:r>
                    <a:rPr lang="en-GB" sz="1400" dirty="0"/>
                    <a:t>Top electrode</a:t>
                  </a:r>
                </a:p>
              </p:txBody>
            </p:sp>
          </p:grpSp>
          <p:grpSp>
            <p:nvGrpSpPr>
              <p:cNvPr id="12" name="Group 11">
                <a:extLst>
                  <a:ext uri="{FF2B5EF4-FFF2-40B4-BE49-F238E27FC236}">
                    <a16:creationId xmlns:a16="http://schemas.microsoft.com/office/drawing/2014/main" id="{1CA9516A-463D-2A8B-37C6-E1A4674C9823}"/>
                  </a:ext>
                </a:extLst>
              </p:cNvPr>
              <p:cNvGrpSpPr/>
              <p:nvPr/>
            </p:nvGrpSpPr>
            <p:grpSpPr>
              <a:xfrm>
                <a:off x="8452793" y="2741230"/>
                <a:ext cx="955004" cy="705840"/>
                <a:chOff x="8452793" y="2741230"/>
                <a:chExt cx="955004" cy="705840"/>
              </a:xfrm>
            </p:grpSpPr>
            <p:sp>
              <p:nvSpPr>
                <p:cNvPr id="21" name="TextBox 20">
                  <a:extLst>
                    <a:ext uri="{FF2B5EF4-FFF2-40B4-BE49-F238E27FC236}">
                      <a16:creationId xmlns:a16="http://schemas.microsoft.com/office/drawing/2014/main" id="{2E344BA4-AA9C-3BB0-44DD-1FB80B2E2E94}"/>
                    </a:ext>
                  </a:extLst>
                </p:cNvPr>
                <p:cNvSpPr txBox="1"/>
                <p:nvPr/>
              </p:nvSpPr>
              <p:spPr>
                <a:xfrm>
                  <a:off x="8452793" y="3016183"/>
                  <a:ext cx="567463" cy="430887"/>
                </a:xfrm>
                <a:prstGeom prst="rect">
                  <a:avLst/>
                </a:prstGeom>
                <a:noFill/>
              </p:spPr>
              <p:txBody>
                <a:bodyPr wrap="none" lIns="0" tIns="0" rIns="0" bIns="0" rtlCol="0">
                  <a:spAutoFit/>
                </a:bodyPr>
                <a:lstStyle/>
                <a:p>
                  <a:pPr algn="ctr"/>
                  <a:r>
                    <a:rPr lang="en-GB" sz="1400" dirty="0"/>
                    <a:t>Spring </a:t>
                  </a:r>
                  <a:br>
                    <a:rPr lang="en-GB" sz="1400" dirty="0"/>
                  </a:br>
                  <a:r>
                    <a:rPr lang="en-GB" sz="1400" dirty="0"/>
                    <a:t>probe</a:t>
                  </a:r>
                </a:p>
              </p:txBody>
            </p:sp>
            <p:cxnSp>
              <p:nvCxnSpPr>
                <p:cNvPr id="24" name="Straight Arrow Connector 23">
                  <a:extLst>
                    <a:ext uri="{FF2B5EF4-FFF2-40B4-BE49-F238E27FC236}">
                      <a16:creationId xmlns:a16="http://schemas.microsoft.com/office/drawing/2014/main" id="{37015C12-6F24-89D6-01B3-855D51C4AA9A}"/>
                    </a:ext>
                  </a:extLst>
                </p:cNvPr>
                <p:cNvCxnSpPr/>
                <p:nvPr/>
              </p:nvCxnSpPr>
              <p:spPr>
                <a:xfrm flipV="1">
                  <a:off x="9020256" y="2741230"/>
                  <a:ext cx="387541" cy="471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534EE8BF-C604-4006-64EB-3905CC3BFCA4}"/>
                  </a:ext>
                </a:extLst>
              </p:cNvPr>
              <p:cNvGrpSpPr/>
              <p:nvPr/>
            </p:nvGrpSpPr>
            <p:grpSpPr>
              <a:xfrm>
                <a:off x="8741315" y="2977103"/>
                <a:ext cx="932010" cy="840910"/>
                <a:chOff x="8741315" y="2977103"/>
                <a:chExt cx="932010" cy="840910"/>
              </a:xfrm>
            </p:grpSpPr>
            <p:sp>
              <p:nvSpPr>
                <p:cNvPr id="18" name="TextBox 17">
                  <a:extLst>
                    <a:ext uri="{FF2B5EF4-FFF2-40B4-BE49-F238E27FC236}">
                      <a16:creationId xmlns:a16="http://schemas.microsoft.com/office/drawing/2014/main" id="{51F54533-FFE4-87D9-2623-EB48C735450B}"/>
                    </a:ext>
                  </a:extLst>
                </p:cNvPr>
                <p:cNvSpPr txBox="1"/>
                <p:nvPr/>
              </p:nvSpPr>
              <p:spPr>
                <a:xfrm>
                  <a:off x="8741315" y="3602569"/>
                  <a:ext cx="825547" cy="215444"/>
                </a:xfrm>
                <a:prstGeom prst="rect">
                  <a:avLst/>
                </a:prstGeom>
                <a:noFill/>
              </p:spPr>
              <p:txBody>
                <a:bodyPr wrap="none" lIns="0" tIns="0" rIns="0" bIns="0" rtlCol="0">
                  <a:spAutoFit/>
                </a:bodyPr>
                <a:lstStyle/>
                <a:p>
                  <a:pPr algn="l"/>
                  <a:r>
                    <a:rPr lang="en-GB" sz="1400" dirty="0"/>
                    <a:t>Connector</a:t>
                  </a:r>
                </a:p>
              </p:txBody>
            </p:sp>
            <p:cxnSp>
              <p:nvCxnSpPr>
                <p:cNvPr id="20" name="Straight Arrow Connector 19">
                  <a:extLst>
                    <a:ext uri="{FF2B5EF4-FFF2-40B4-BE49-F238E27FC236}">
                      <a16:creationId xmlns:a16="http://schemas.microsoft.com/office/drawing/2014/main" id="{0A92062E-8FBA-08D1-A5C5-B2B8C740D85E}"/>
                    </a:ext>
                  </a:extLst>
                </p:cNvPr>
                <p:cNvCxnSpPr>
                  <a:stCxn id="18" idx="0"/>
                </p:cNvCxnSpPr>
                <p:nvPr/>
              </p:nvCxnSpPr>
              <p:spPr>
                <a:xfrm flipV="1">
                  <a:off x="9154089" y="2977103"/>
                  <a:ext cx="519236" cy="6254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73BD541F-08FD-9DF0-0E5F-B3C46076F9D9}"/>
                  </a:ext>
                </a:extLst>
              </p:cNvPr>
              <p:cNvGrpSpPr/>
              <p:nvPr/>
            </p:nvGrpSpPr>
            <p:grpSpPr>
              <a:xfrm>
                <a:off x="9912424" y="5011393"/>
                <a:ext cx="1301638" cy="539443"/>
                <a:chOff x="9912424" y="5011393"/>
                <a:chExt cx="1301638" cy="539443"/>
              </a:xfrm>
            </p:grpSpPr>
            <p:sp>
              <p:nvSpPr>
                <p:cNvPr id="15" name="TextBox 14">
                  <a:extLst>
                    <a:ext uri="{FF2B5EF4-FFF2-40B4-BE49-F238E27FC236}">
                      <a16:creationId xmlns:a16="http://schemas.microsoft.com/office/drawing/2014/main" id="{415C0445-B54A-C535-6A11-0B6328D61827}"/>
                    </a:ext>
                  </a:extLst>
                </p:cNvPr>
                <p:cNvSpPr txBox="1"/>
                <p:nvPr/>
              </p:nvSpPr>
              <p:spPr>
                <a:xfrm>
                  <a:off x="9912424" y="5011393"/>
                  <a:ext cx="1301638" cy="215444"/>
                </a:xfrm>
                <a:prstGeom prst="rect">
                  <a:avLst/>
                </a:prstGeom>
                <a:noFill/>
              </p:spPr>
              <p:txBody>
                <a:bodyPr wrap="none" lIns="0" tIns="0" rIns="0" bIns="0" rtlCol="0">
                  <a:spAutoFit/>
                </a:bodyPr>
                <a:lstStyle/>
                <a:p>
                  <a:pPr algn="l"/>
                  <a:r>
                    <a:rPr lang="en-GB" sz="1400" dirty="0"/>
                    <a:t>Feedthrough pin</a:t>
                  </a:r>
                </a:p>
              </p:txBody>
            </p:sp>
            <p:cxnSp>
              <p:nvCxnSpPr>
                <p:cNvPr id="17" name="Straight Arrow Connector 16">
                  <a:extLst>
                    <a:ext uri="{FF2B5EF4-FFF2-40B4-BE49-F238E27FC236}">
                      <a16:creationId xmlns:a16="http://schemas.microsoft.com/office/drawing/2014/main" id="{F9926D68-6873-D9FC-CECE-E5E7058DD3C1}"/>
                    </a:ext>
                  </a:extLst>
                </p:cNvPr>
                <p:cNvCxnSpPr>
                  <a:cxnSpLocks/>
                  <a:stCxn id="15" idx="2"/>
                </p:cNvCxnSpPr>
                <p:nvPr/>
              </p:nvCxnSpPr>
              <p:spPr>
                <a:xfrm>
                  <a:off x="10563243" y="5226836"/>
                  <a:ext cx="396000" cy="324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2367345574"/>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F2072B0C-4ED5-74AD-D1B8-53D16B3E0627}"/>
              </a:ext>
            </a:extLst>
          </p:cNvPr>
          <p:cNvGrpSpPr/>
          <p:nvPr/>
        </p:nvGrpSpPr>
        <p:grpSpPr>
          <a:xfrm>
            <a:off x="4799856" y="740201"/>
            <a:ext cx="7160286" cy="5137071"/>
            <a:chOff x="4799856" y="740201"/>
            <a:chExt cx="7160286" cy="5137071"/>
          </a:xfrm>
        </p:grpSpPr>
        <p:pic>
          <p:nvPicPr>
            <p:cNvPr id="4" name="Picture 3">
              <a:extLst>
                <a:ext uri="{FF2B5EF4-FFF2-40B4-BE49-F238E27FC236}">
                  <a16:creationId xmlns:a16="http://schemas.microsoft.com/office/drawing/2014/main" id="{85B104EB-2FAD-C23A-E7A4-9C8444ECA469}"/>
                </a:ext>
              </a:extLst>
            </p:cNvPr>
            <p:cNvPicPr>
              <a:picLocks noChangeAspect="1"/>
            </p:cNvPicPr>
            <p:nvPr/>
          </p:nvPicPr>
          <p:blipFill>
            <a:blip r:embed="rId2"/>
            <a:stretch>
              <a:fillRect/>
            </a:stretch>
          </p:blipFill>
          <p:spPr>
            <a:xfrm>
              <a:off x="4799856" y="740201"/>
              <a:ext cx="7160286" cy="5137071"/>
            </a:xfrm>
            <a:prstGeom prst="rect">
              <a:avLst/>
            </a:prstGeom>
          </p:spPr>
        </p:pic>
        <p:grpSp>
          <p:nvGrpSpPr>
            <p:cNvPr id="26" name="Group 25">
              <a:extLst>
                <a:ext uri="{FF2B5EF4-FFF2-40B4-BE49-F238E27FC236}">
                  <a16:creationId xmlns:a16="http://schemas.microsoft.com/office/drawing/2014/main" id="{B54BF974-B56C-90EE-08E3-2CC9F2E48C85}"/>
                </a:ext>
              </a:extLst>
            </p:cNvPr>
            <p:cNvGrpSpPr/>
            <p:nvPr/>
          </p:nvGrpSpPr>
          <p:grpSpPr>
            <a:xfrm>
              <a:off x="6066409" y="2978230"/>
              <a:ext cx="5547664" cy="2466994"/>
              <a:chOff x="6066409" y="2978230"/>
              <a:chExt cx="5547664" cy="2466994"/>
            </a:xfrm>
          </p:grpSpPr>
          <p:cxnSp>
            <p:nvCxnSpPr>
              <p:cNvPr id="13" name="Straight Connector 12">
                <a:extLst>
                  <a:ext uri="{FF2B5EF4-FFF2-40B4-BE49-F238E27FC236}">
                    <a16:creationId xmlns:a16="http://schemas.microsoft.com/office/drawing/2014/main" id="{984B3FE6-27B7-56EC-D608-A014E48D50A2}"/>
                  </a:ext>
                </a:extLst>
              </p:cNvPr>
              <p:cNvCxnSpPr/>
              <p:nvPr/>
            </p:nvCxnSpPr>
            <p:spPr>
              <a:xfrm flipV="1">
                <a:off x="6124382" y="2978230"/>
                <a:ext cx="3024336" cy="1224136"/>
              </a:xfrm>
              <a:prstGeom prst="line">
                <a:avLst/>
              </a:prstGeom>
              <a:ln w="28575"/>
            </p:spPr>
            <p:style>
              <a:lnRef idx="1">
                <a:schemeClr val="accent3"/>
              </a:lnRef>
              <a:fillRef idx="0">
                <a:schemeClr val="accent3"/>
              </a:fillRef>
              <a:effectRef idx="0">
                <a:schemeClr val="accent3"/>
              </a:effectRef>
              <a:fontRef idx="minor">
                <a:schemeClr val="tx1"/>
              </a:fontRef>
            </p:style>
          </p:cxnSp>
          <p:cxnSp>
            <p:nvCxnSpPr>
              <p:cNvPr id="14" name="Straight Connector 13">
                <a:extLst>
                  <a:ext uri="{FF2B5EF4-FFF2-40B4-BE49-F238E27FC236}">
                    <a16:creationId xmlns:a16="http://schemas.microsoft.com/office/drawing/2014/main" id="{B907E504-C878-4030-A738-67324C991A50}"/>
                  </a:ext>
                </a:extLst>
              </p:cNvPr>
              <p:cNvCxnSpPr/>
              <p:nvPr/>
            </p:nvCxnSpPr>
            <p:spPr>
              <a:xfrm flipV="1">
                <a:off x="8589737" y="3689605"/>
                <a:ext cx="3024336" cy="1224136"/>
              </a:xfrm>
              <a:prstGeom prst="line">
                <a:avLst/>
              </a:prstGeom>
              <a:ln w="28575"/>
            </p:spPr>
            <p:style>
              <a:lnRef idx="1">
                <a:schemeClr val="accent3"/>
              </a:lnRef>
              <a:fillRef idx="0">
                <a:schemeClr val="accent3"/>
              </a:fillRef>
              <a:effectRef idx="0">
                <a:schemeClr val="accent3"/>
              </a:effectRef>
              <a:fontRef idx="minor">
                <a:schemeClr val="tx1"/>
              </a:fontRef>
            </p:style>
          </p:cxnSp>
          <p:cxnSp>
            <p:nvCxnSpPr>
              <p:cNvPr id="17" name="Straight Connector 16">
                <a:extLst>
                  <a:ext uri="{FF2B5EF4-FFF2-40B4-BE49-F238E27FC236}">
                    <a16:creationId xmlns:a16="http://schemas.microsoft.com/office/drawing/2014/main" id="{5C38DA47-0FF4-9A55-F624-FBDA804BEDE4}"/>
                  </a:ext>
                </a:extLst>
              </p:cNvPr>
              <p:cNvCxnSpPr>
                <a:cxnSpLocks/>
              </p:cNvCxnSpPr>
              <p:nvPr/>
            </p:nvCxnSpPr>
            <p:spPr>
              <a:xfrm>
                <a:off x="9264352" y="3140968"/>
                <a:ext cx="1843194" cy="548637"/>
              </a:xfrm>
              <a:prstGeom prst="line">
                <a:avLst/>
              </a:prstGeom>
              <a:ln w="28575"/>
            </p:spPr>
            <p:style>
              <a:lnRef idx="1">
                <a:schemeClr val="accent3"/>
              </a:lnRef>
              <a:fillRef idx="0">
                <a:schemeClr val="accent3"/>
              </a:fillRef>
              <a:effectRef idx="0">
                <a:schemeClr val="accent3"/>
              </a:effectRef>
              <a:fontRef idx="minor">
                <a:schemeClr val="tx1"/>
              </a:fontRef>
            </p:style>
          </p:cxnSp>
          <p:grpSp>
            <p:nvGrpSpPr>
              <p:cNvPr id="25" name="Group 24">
                <a:extLst>
                  <a:ext uri="{FF2B5EF4-FFF2-40B4-BE49-F238E27FC236}">
                    <a16:creationId xmlns:a16="http://schemas.microsoft.com/office/drawing/2014/main" id="{9E1D99E1-0C98-EA39-DDEB-3E2873E7CD67}"/>
                  </a:ext>
                </a:extLst>
              </p:cNvPr>
              <p:cNvGrpSpPr/>
              <p:nvPr/>
            </p:nvGrpSpPr>
            <p:grpSpPr>
              <a:xfrm>
                <a:off x="6066409" y="3861048"/>
                <a:ext cx="965696" cy="1584176"/>
                <a:chOff x="6066409" y="3861048"/>
                <a:chExt cx="965696" cy="1584176"/>
              </a:xfrm>
            </p:grpSpPr>
            <p:cxnSp>
              <p:nvCxnSpPr>
                <p:cNvPr id="21" name="Straight Arrow Connector 20">
                  <a:extLst>
                    <a:ext uri="{FF2B5EF4-FFF2-40B4-BE49-F238E27FC236}">
                      <a16:creationId xmlns:a16="http://schemas.microsoft.com/office/drawing/2014/main" id="{D297F91E-7121-EE64-354C-440E0C6E7836}"/>
                    </a:ext>
                  </a:extLst>
                </p:cNvPr>
                <p:cNvCxnSpPr>
                  <a:cxnSpLocks/>
                  <a:stCxn id="22" idx="0"/>
                </p:cNvCxnSpPr>
                <p:nvPr/>
              </p:nvCxnSpPr>
              <p:spPr>
                <a:xfrm flipV="1">
                  <a:off x="6549257" y="3861048"/>
                  <a:ext cx="410839" cy="136873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2" name="TextBox 21">
                  <a:extLst>
                    <a:ext uri="{FF2B5EF4-FFF2-40B4-BE49-F238E27FC236}">
                      <a16:creationId xmlns:a16="http://schemas.microsoft.com/office/drawing/2014/main" id="{EA7D169D-DE1E-B3AD-BD49-13E6112DD246}"/>
                    </a:ext>
                  </a:extLst>
                </p:cNvPr>
                <p:cNvSpPr txBox="1"/>
                <p:nvPr/>
              </p:nvSpPr>
              <p:spPr>
                <a:xfrm>
                  <a:off x="6066409" y="5229780"/>
                  <a:ext cx="965696" cy="215444"/>
                </a:xfrm>
                <a:prstGeom prst="rect">
                  <a:avLst/>
                </a:prstGeom>
                <a:noFill/>
              </p:spPr>
              <p:txBody>
                <a:bodyPr wrap="square" lIns="0" tIns="0" rIns="0" bIns="0" rtlCol="0">
                  <a:spAutoFit/>
                </a:bodyPr>
                <a:lstStyle/>
                <a:p>
                  <a:pPr algn="l"/>
                  <a:r>
                    <a:rPr lang="en-GB" sz="1400" dirty="0" err="1">
                      <a:solidFill>
                        <a:schemeClr val="accent3"/>
                      </a:solidFill>
                    </a:rPr>
                    <a:t>Fingerstock</a:t>
                  </a:r>
                  <a:endParaRPr lang="en-GB" sz="1400" dirty="0">
                    <a:solidFill>
                      <a:schemeClr val="accent3"/>
                    </a:solidFill>
                  </a:endParaRPr>
                </a:p>
              </p:txBody>
            </p:sp>
          </p:grpSp>
        </p:grpSp>
      </p:grpSp>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11380811" cy="1065742"/>
          </a:xfrm>
        </p:spPr>
        <p:txBody>
          <a:bodyPr/>
          <a:lstStyle/>
          <a:p>
            <a:r>
              <a:rPr lang="en-GB" dirty="0"/>
              <a:t>RF Contact</a:t>
            </a:r>
            <a:br>
              <a:rPr lang="en-GB" dirty="0"/>
            </a:br>
            <a:r>
              <a:rPr lang="en-GB" sz="2100" dirty="0" err="1">
                <a:solidFill>
                  <a:schemeClr val="accent2"/>
                </a:solidFill>
              </a:rPr>
              <a:t>Fingerstock</a:t>
            </a:r>
            <a:r>
              <a:rPr lang="en-GB" sz="2100" dirty="0">
                <a:solidFill>
                  <a:schemeClr val="accent2"/>
                </a:solidFill>
              </a:rPr>
              <a:t> – Requirements / Contact</a:t>
            </a:r>
          </a:p>
        </p:txBody>
      </p:sp>
      <p:sp>
        <p:nvSpPr>
          <p:cNvPr id="16" name="Content Placeholder 15">
            <a:extLst>
              <a:ext uri="{FF2B5EF4-FFF2-40B4-BE49-F238E27FC236}">
                <a16:creationId xmlns:a16="http://schemas.microsoft.com/office/drawing/2014/main" id="{BC51DCA9-1618-34BB-6A7A-1AEE0A759888}"/>
              </a:ext>
            </a:extLst>
          </p:cNvPr>
          <p:cNvSpPr>
            <a:spLocks noGrp="1"/>
          </p:cNvSpPr>
          <p:nvPr>
            <p:ph sz="half" idx="1"/>
          </p:nvPr>
        </p:nvSpPr>
        <p:spPr>
          <a:xfrm>
            <a:off x="407987" y="1598658"/>
            <a:ext cx="4247853" cy="4602117"/>
          </a:xfrm>
        </p:spPr>
        <p:txBody>
          <a:bodyPr/>
          <a:lstStyle/>
          <a:p>
            <a:pPr>
              <a:spcAft>
                <a:spcPts val="600"/>
              </a:spcAft>
            </a:pPr>
            <a:r>
              <a:rPr lang="en-GB" dirty="0"/>
              <a:t>Requirements:</a:t>
            </a:r>
          </a:p>
          <a:p>
            <a:pPr marL="342900" lvl="0" indent="-342900">
              <a:spcBef>
                <a:spcPts val="0"/>
              </a:spcBef>
              <a:spcAft>
                <a:spcPts val="600"/>
              </a:spcAft>
              <a:buFont typeface="Symbol" panose="05050102010706020507" pitchFamily="18" charset="2"/>
              <a:buChar char=""/>
            </a:pPr>
            <a:r>
              <a:rPr lang="en-US" sz="1800" b="0" dirty="0">
                <a:effectLst/>
                <a:latin typeface="+mj-lt"/>
                <a:ea typeface="Times New Roman" panose="02020603050405020304" pitchFamily="18" charset="0"/>
              </a:rPr>
              <a:t>Material: Non-magnetic and radiation resistant (10 kGy) </a:t>
            </a:r>
            <a:endParaRPr lang="en-GB" sz="1800" b="0" dirty="0">
              <a:effectLst/>
              <a:latin typeface="+mj-lt"/>
              <a:ea typeface="Calibri" panose="020F0502020204030204" pitchFamily="34" charset="0"/>
            </a:endParaRPr>
          </a:p>
          <a:p>
            <a:pPr marL="342900" lvl="0" indent="-342900">
              <a:spcBef>
                <a:spcPts val="0"/>
              </a:spcBef>
              <a:spcAft>
                <a:spcPts val="600"/>
              </a:spcAft>
              <a:buFont typeface="Symbol" panose="05050102010706020507" pitchFamily="18" charset="2"/>
              <a:buChar char=""/>
            </a:pPr>
            <a:r>
              <a:rPr lang="en-GB" sz="1800" b="0" dirty="0">
                <a:effectLst/>
                <a:latin typeface="+mj-lt"/>
                <a:ea typeface="Times New Roman" panose="02020603050405020304" pitchFamily="18" charset="0"/>
              </a:rPr>
              <a:t>2 mm &lt; Height &lt; 4 mm</a:t>
            </a:r>
            <a:endParaRPr lang="en-GB" sz="1800" b="0" dirty="0">
              <a:latin typeface="+mj-lt"/>
            </a:endParaRPr>
          </a:p>
          <a:p>
            <a:r>
              <a:rPr lang="en-GB" dirty="0"/>
              <a:t>Contact:</a:t>
            </a:r>
          </a:p>
          <a:p>
            <a:pPr marL="342900" indent="-342900">
              <a:spcBef>
                <a:spcPts val="0"/>
              </a:spcBef>
              <a:spcAft>
                <a:spcPts val="600"/>
              </a:spcAft>
              <a:buFont typeface="Arial" panose="020B0604020202020204" pitchFamily="34" charset="0"/>
              <a:buChar char="•"/>
            </a:pPr>
            <a:r>
              <a:rPr lang="es-ES" dirty="0"/>
              <a:t>EURO Technologies, </a:t>
            </a:r>
            <a:r>
              <a:rPr lang="es-ES" dirty="0" err="1"/>
              <a:t>Italy</a:t>
            </a:r>
            <a:r>
              <a:rPr lang="es-ES" dirty="0"/>
              <a:t>: </a:t>
            </a:r>
            <a:br>
              <a:rPr lang="es-ES" dirty="0"/>
            </a:br>
            <a:r>
              <a:rPr lang="es-ES" sz="1800" b="0" dirty="0">
                <a:hlinkClick r:id="rId3"/>
              </a:rPr>
              <a:t>https://www.euro-technologies.eu/en/product/fingerstock-contact-strips/</a:t>
            </a:r>
            <a:r>
              <a:rPr lang="es-ES" sz="1800" b="0" dirty="0"/>
              <a:t> </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7</a:t>
            </a:fld>
            <a:endParaRPr lang="en-US" dirty="0"/>
          </a:p>
        </p:txBody>
      </p:sp>
      <p:grpSp>
        <p:nvGrpSpPr>
          <p:cNvPr id="3" name="Group 2">
            <a:extLst>
              <a:ext uri="{FF2B5EF4-FFF2-40B4-BE49-F238E27FC236}">
                <a16:creationId xmlns:a16="http://schemas.microsoft.com/office/drawing/2014/main" id="{92E869BD-EF0B-2884-CBC4-1F425EF660C0}"/>
              </a:ext>
            </a:extLst>
          </p:cNvPr>
          <p:cNvGrpSpPr/>
          <p:nvPr/>
        </p:nvGrpSpPr>
        <p:grpSpPr>
          <a:xfrm>
            <a:off x="709247" y="4485521"/>
            <a:ext cx="3645331" cy="1715253"/>
            <a:chOff x="709247" y="4485521"/>
            <a:chExt cx="3645331" cy="1715253"/>
          </a:xfrm>
        </p:grpSpPr>
        <p:pic>
          <p:nvPicPr>
            <p:cNvPr id="8" name="Picture 7">
              <a:extLst>
                <a:ext uri="{FF2B5EF4-FFF2-40B4-BE49-F238E27FC236}">
                  <a16:creationId xmlns:a16="http://schemas.microsoft.com/office/drawing/2014/main" id="{F9862FB6-593E-D2B4-6277-D98C5D91F832}"/>
                </a:ext>
              </a:extLst>
            </p:cNvPr>
            <p:cNvPicPr>
              <a:picLocks noChangeAspect="1"/>
            </p:cNvPicPr>
            <p:nvPr/>
          </p:nvPicPr>
          <p:blipFill rotWithShape="1">
            <a:blip r:embed="rId4"/>
            <a:srcRect t="18507"/>
            <a:stretch/>
          </p:blipFill>
          <p:spPr>
            <a:xfrm>
              <a:off x="709247" y="4485521"/>
              <a:ext cx="3645331" cy="1715253"/>
            </a:xfrm>
            <a:prstGeom prst="rect">
              <a:avLst/>
            </a:prstGeom>
          </p:spPr>
        </p:pic>
        <p:sp>
          <p:nvSpPr>
            <p:cNvPr id="9" name="TextBox 8">
              <a:extLst>
                <a:ext uri="{FF2B5EF4-FFF2-40B4-BE49-F238E27FC236}">
                  <a16:creationId xmlns:a16="http://schemas.microsoft.com/office/drawing/2014/main" id="{9A686ADF-FA0F-3D40-F80D-F108337DD4B4}"/>
                </a:ext>
              </a:extLst>
            </p:cNvPr>
            <p:cNvSpPr txBox="1"/>
            <p:nvPr/>
          </p:nvSpPr>
          <p:spPr>
            <a:xfrm>
              <a:off x="2277836" y="4485521"/>
              <a:ext cx="508152" cy="215444"/>
            </a:xfrm>
            <a:prstGeom prst="rect">
              <a:avLst/>
            </a:prstGeom>
          </p:spPr>
          <p:style>
            <a:lnRef idx="2">
              <a:schemeClr val="accent3"/>
            </a:lnRef>
            <a:fillRef idx="1">
              <a:schemeClr val="lt1"/>
            </a:fillRef>
            <a:effectRef idx="0">
              <a:schemeClr val="accent3"/>
            </a:effectRef>
            <a:fontRef idx="minor">
              <a:schemeClr val="dk1"/>
            </a:fontRef>
          </p:style>
          <p:txBody>
            <a:bodyPr wrap="none" lIns="0" tIns="0" rIns="0" bIns="0" rtlCol="0">
              <a:spAutoFit/>
            </a:bodyPr>
            <a:lstStyle/>
            <a:p>
              <a:pPr algn="l"/>
              <a:r>
                <a:rPr lang="en-GB" sz="1400" dirty="0">
                  <a:solidFill>
                    <a:schemeClr val="accent3"/>
                  </a:solidFill>
                </a:rPr>
                <a:t>Cu-Be</a:t>
              </a:r>
            </a:p>
          </p:txBody>
        </p:sp>
      </p:grpSp>
    </p:spTree>
    <p:extLst>
      <p:ext uri="{BB962C8B-B14F-4D97-AF65-F5344CB8AC3E}">
        <p14:creationId xmlns:p14="http://schemas.microsoft.com/office/powerpoint/2010/main" val="138480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0A23C5C0-8523-180B-3162-07735C601195}"/>
              </a:ext>
            </a:extLst>
          </p:cNvPr>
          <p:cNvGraphicFramePr>
            <a:graphicFrameLocks noGrp="1"/>
          </p:cNvGraphicFramePr>
          <p:nvPr>
            <p:extLst>
              <p:ext uri="{D42A27DB-BD31-4B8C-83A1-F6EECF244321}">
                <p14:modId xmlns:p14="http://schemas.microsoft.com/office/powerpoint/2010/main" val="809984973"/>
              </p:ext>
            </p:extLst>
          </p:nvPr>
        </p:nvGraphicFramePr>
        <p:xfrm>
          <a:off x="407988" y="1270653"/>
          <a:ext cx="11380810" cy="1381760"/>
        </p:xfrm>
        <a:graphic>
          <a:graphicData uri="http://schemas.openxmlformats.org/drawingml/2006/table">
            <a:tbl>
              <a:tblPr firstRow="1" bandRow="1">
                <a:tableStyleId>{8EC20E35-A176-4012-BC5E-935CFFF8708E}</a:tableStyleId>
              </a:tblPr>
              <a:tblGrid>
                <a:gridCol w="5690405">
                  <a:extLst>
                    <a:ext uri="{9D8B030D-6E8A-4147-A177-3AD203B41FA5}">
                      <a16:colId xmlns:a16="http://schemas.microsoft.com/office/drawing/2014/main" val="1920383316"/>
                    </a:ext>
                  </a:extLst>
                </a:gridCol>
                <a:gridCol w="5690405">
                  <a:extLst>
                    <a:ext uri="{9D8B030D-6E8A-4147-A177-3AD203B41FA5}">
                      <a16:colId xmlns:a16="http://schemas.microsoft.com/office/drawing/2014/main" val="4180470079"/>
                    </a:ext>
                  </a:extLst>
                </a:gridCol>
              </a:tblGrid>
              <a:tr h="370840">
                <a:tc>
                  <a:txBody>
                    <a:bodyPr/>
                    <a:lstStyle/>
                    <a:p>
                      <a:pPr algn="ctr"/>
                      <a:r>
                        <a:rPr lang="en-GB" dirty="0"/>
                        <a:t>Positioning 1</a:t>
                      </a:r>
                    </a:p>
                  </a:txBody>
                  <a:tcPr/>
                </a:tc>
                <a:tc>
                  <a:txBody>
                    <a:bodyPr/>
                    <a:lstStyle/>
                    <a:p>
                      <a:pPr algn="ctr"/>
                      <a:r>
                        <a:rPr lang="en-GB" dirty="0"/>
                        <a:t>Positioning 2</a:t>
                      </a:r>
                    </a:p>
                  </a:txBody>
                  <a:tcPr/>
                </a:tc>
                <a:extLst>
                  <a:ext uri="{0D108BD9-81ED-4DB2-BD59-A6C34878D82A}">
                    <a16:rowId xmlns:a16="http://schemas.microsoft.com/office/drawing/2014/main" val="1272794590"/>
                  </a:ext>
                </a:extLst>
              </a:tr>
              <a:tr h="370840">
                <a:tc>
                  <a:txBody>
                    <a:bodyPr/>
                    <a:lstStyle/>
                    <a:p>
                      <a:pPr algn="l"/>
                      <a:r>
                        <a:rPr lang="en-GB" dirty="0"/>
                        <a:t>Easier to install (only hole drilling and screwing is needed)</a:t>
                      </a:r>
                    </a:p>
                  </a:txBody>
                  <a:tcPr/>
                </a:tc>
                <a:tc>
                  <a:txBody>
                    <a:bodyPr/>
                    <a:lstStyle/>
                    <a:p>
                      <a:pPr algn="l"/>
                      <a:r>
                        <a:rPr lang="en-GB" dirty="0"/>
                        <a:t>Easier to assemble (smoothly sliding)</a:t>
                      </a:r>
                    </a:p>
                  </a:txBody>
                  <a:tcPr/>
                </a:tc>
                <a:extLst>
                  <a:ext uri="{0D108BD9-81ED-4DB2-BD59-A6C34878D82A}">
                    <a16:rowId xmlns:a16="http://schemas.microsoft.com/office/drawing/2014/main" val="580373103"/>
                  </a:ext>
                </a:extLst>
              </a:tr>
              <a:tr h="370840">
                <a:tc>
                  <a:txBody>
                    <a:bodyPr/>
                    <a:lstStyle/>
                    <a:p>
                      <a:pPr algn="l"/>
                      <a:r>
                        <a:rPr lang="en-GB" dirty="0"/>
                        <a:t>Slot: 1.194 mm</a:t>
                      </a:r>
                    </a:p>
                  </a:txBody>
                  <a:tcPr/>
                </a:tc>
                <a:tc>
                  <a:txBody>
                    <a:bodyPr/>
                    <a:lstStyle/>
                    <a:p>
                      <a:pPr algn="l"/>
                      <a:r>
                        <a:rPr lang="en-GB" dirty="0"/>
                        <a:t>Slot: 11.656 mm</a:t>
                      </a:r>
                    </a:p>
                  </a:txBody>
                  <a:tcPr/>
                </a:tc>
                <a:extLst>
                  <a:ext uri="{0D108BD9-81ED-4DB2-BD59-A6C34878D82A}">
                    <a16:rowId xmlns:a16="http://schemas.microsoft.com/office/drawing/2014/main" val="2079515284"/>
                  </a:ext>
                </a:extLst>
              </a:tr>
            </a:tbl>
          </a:graphicData>
        </a:graphic>
      </p:graphicFrame>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4247851" cy="1065742"/>
          </a:xfrm>
        </p:spPr>
        <p:txBody>
          <a:bodyPr/>
          <a:lstStyle/>
          <a:p>
            <a:r>
              <a:rPr lang="en-GB" dirty="0"/>
              <a:t>RF Contact</a:t>
            </a:r>
            <a:br>
              <a:rPr lang="en-GB" dirty="0"/>
            </a:br>
            <a:r>
              <a:rPr lang="en-GB" sz="2100" dirty="0" err="1">
                <a:solidFill>
                  <a:schemeClr val="accent2"/>
                </a:solidFill>
              </a:rPr>
              <a:t>Fingerstock</a:t>
            </a:r>
            <a:r>
              <a:rPr lang="en-GB" sz="2100" dirty="0">
                <a:solidFill>
                  <a:schemeClr val="accent2"/>
                </a:solidFill>
              </a:rPr>
              <a:t> – Positioning </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8</a:t>
            </a:fld>
            <a:endParaRPr lang="en-US" dirty="0"/>
          </a:p>
        </p:txBody>
      </p:sp>
      <p:pic>
        <p:nvPicPr>
          <p:cNvPr id="9" name="Picture 8">
            <a:extLst>
              <a:ext uri="{FF2B5EF4-FFF2-40B4-BE49-F238E27FC236}">
                <a16:creationId xmlns:a16="http://schemas.microsoft.com/office/drawing/2014/main" id="{176E3E70-95ED-6AAE-C298-07D322FBA9DD}"/>
              </a:ext>
            </a:extLst>
          </p:cNvPr>
          <p:cNvPicPr>
            <a:picLocks noChangeAspect="1"/>
          </p:cNvPicPr>
          <p:nvPr/>
        </p:nvPicPr>
        <p:blipFill>
          <a:blip r:embed="rId2"/>
          <a:stretch>
            <a:fillRect/>
          </a:stretch>
        </p:blipFill>
        <p:spPr>
          <a:xfrm>
            <a:off x="2701452" y="2780926"/>
            <a:ext cx="1209083" cy="3275843"/>
          </a:xfrm>
          <a:prstGeom prst="rect">
            <a:avLst/>
          </a:prstGeom>
        </p:spPr>
      </p:pic>
      <p:pic>
        <p:nvPicPr>
          <p:cNvPr id="10" name="Picture 9">
            <a:extLst>
              <a:ext uri="{FF2B5EF4-FFF2-40B4-BE49-F238E27FC236}">
                <a16:creationId xmlns:a16="http://schemas.microsoft.com/office/drawing/2014/main" id="{C3A7C403-C765-1454-EBA0-DADF6059ECA0}"/>
              </a:ext>
            </a:extLst>
          </p:cNvPr>
          <p:cNvPicPr>
            <a:picLocks noChangeAspect="1"/>
          </p:cNvPicPr>
          <p:nvPr/>
        </p:nvPicPr>
        <p:blipFill>
          <a:blip r:embed="rId3"/>
          <a:stretch>
            <a:fillRect/>
          </a:stretch>
        </p:blipFill>
        <p:spPr>
          <a:xfrm>
            <a:off x="5732300" y="2780927"/>
            <a:ext cx="6056500" cy="3275843"/>
          </a:xfrm>
          <a:prstGeom prst="rect">
            <a:avLst/>
          </a:prstGeom>
        </p:spPr>
      </p:pic>
      <p:pic>
        <p:nvPicPr>
          <p:cNvPr id="4" name="Picture 3">
            <a:extLst>
              <a:ext uri="{FF2B5EF4-FFF2-40B4-BE49-F238E27FC236}">
                <a16:creationId xmlns:a16="http://schemas.microsoft.com/office/drawing/2014/main" id="{C948BC89-4827-FEC2-D5E4-0AC961B94482}"/>
              </a:ext>
            </a:extLst>
          </p:cNvPr>
          <p:cNvPicPr>
            <a:picLocks noChangeAspect="1"/>
          </p:cNvPicPr>
          <p:nvPr/>
        </p:nvPicPr>
        <p:blipFill rotWithShape="1">
          <a:blip r:embed="rId4"/>
          <a:srcRect t="18507"/>
          <a:stretch/>
        </p:blipFill>
        <p:spPr>
          <a:xfrm>
            <a:off x="9840416" y="249489"/>
            <a:ext cx="1943595" cy="914528"/>
          </a:xfrm>
          <a:prstGeom prst="rect">
            <a:avLst/>
          </a:prstGeom>
        </p:spPr>
      </p:pic>
    </p:spTree>
    <p:extLst>
      <p:ext uri="{BB962C8B-B14F-4D97-AF65-F5344CB8AC3E}">
        <p14:creationId xmlns:p14="http://schemas.microsoft.com/office/powerpoint/2010/main" val="3138651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4715-4E7E-3263-26F9-40A8FC574C6D}"/>
              </a:ext>
            </a:extLst>
          </p:cNvPr>
          <p:cNvSpPr>
            <a:spLocks noGrp="1"/>
          </p:cNvSpPr>
          <p:nvPr>
            <p:ph type="title"/>
          </p:nvPr>
        </p:nvSpPr>
        <p:spPr>
          <a:xfrm>
            <a:off x="407989" y="373593"/>
            <a:ext cx="5976043" cy="1065742"/>
          </a:xfrm>
        </p:spPr>
        <p:txBody>
          <a:bodyPr/>
          <a:lstStyle/>
          <a:p>
            <a:r>
              <a:rPr lang="en-GB" dirty="0"/>
              <a:t>RF Contact</a:t>
            </a:r>
            <a:br>
              <a:rPr lang="en-GB" dirty="0"/>
            </a:br>
            <a:r>
              <a:rPr lang="en-GB" sz="2100" dirty="0" err="1">
                <a:solidFill>
                  <a:schemeClr val="accent2"/>
                </a:solidFill>
              </a:rPr>
              <a:t>Fingerstock</a:t>
            </a:r>
            <a:r>
              <a:rPr lang="en-GB" sz="2100" dirty="0">
                <a:solidFill>
                  <a:schemeClr val="accent2"/>
                </a:solidFill>
              </a:rPr>
              <a:t> – Fixation Low Head Cap Screws </a:t>
            </a:r>
          </a:p>
        </p:txBody>
      </p:sp>
      <p:sp>
        <p:nvSpPr>
          <p:cNvPr id="5" name="Date Placeholder 4">
            <a:extLst>
              <a:ext uri="{FF2B5EF4-FFF2-40B4-BE49-F238E27FC236}">
                <a16:creationId xmlns:a16="http://schemas.microsoft.com/office/drawing/2014/main" id="{ED65E4AD-F5CD-134F-8353-5C6D37669F40}"/>
              </a:ext>
            </a:extLst>
          </p:cNvPr>
          <p:cNvSpPr>
            <a:spLocks noGrp="1"/>
          </p:cNvSpPr>
          <p:nvPr>
            <p:ph type="dt" sz="half" idx="14"/>
          </p:nvPr>
        </p:nvSpPr>
        <p:spPr/>
        <p:txBody>
          <a:bodyPr/>
          <a:lstStyle/>
          <a:p>
            <a:fld id="{E5029319-06AA-7F42-ADF7-19DBBD11312C}" type="datetime1">
              <a:rPr lang="de-CH" smtClean="0"/>
              <a:t>29.11.2022</a:t>
            </a:fld>
            <a:endParaRPr lang="en-US" dirty="0"/>
          </a:p>
        </p:txBody>
      </p:sp>
      <p:sp>
        <p:nvSpPr>
          <p:cNvPr id="6" name="Footer Placeholder 5">
            <a:extLst>
              <a:ext uri="{FF2B5EF4-FFF2-40B4-BE49-F238E27FC236}">
                <a16:creationId xmlns:a16="http://schemas.microsoft.com/office/drawing/2014/main" id="{77A54732-ADAE-FEE7-5EE8-067AD972E0DB}"/>
              </a:ext>
            </a:extLst>
          </p:cNvPr>
          <p:cNvSpPr>
            <a:spLocks noGrp="1"/>
          </p:cNvSpPr>
          <p:nvPr>
            <p:ph type="ftr" sz="quarter" idx="15"/>
          </p:nvPr>
        </p:nvSpPr>
        <p:spPr/>
        <p:txBody>
          <a:bodyPr/>
          <a:lstStyle/>
          <a:p>
            <a:r>
              <a:rPr lang="en-US" dirty="0"/>
              <a:t>SPS-BGI Mechanical Design Discussion</a:t>
            </a:r>
          </a:p>
        </p:txBody>
      </p:sp>
      <p:sp>
        <p:nvSpPr>
          <p:cNvPr id="7" name="Slide Number Placeholder 6">
            <a:extLst>
              <a:ext uri="{FF2B5EF4-FFF2-40B4-BE49-F238E27FC236}">
                <a16:creationId xmlns:a16="http://schemas.microsoft.com/office/drawing/2014/main" id="{3358A957-C4E9-61C8-04BD-AAD754B62BC8}"/>
              </a:ext>
            </a:extLst>
          </p:cNvPr>
          <p:cNvSpPr>
            <a:spLocks noGrp="1"/>
          </p:cNvSpPr>
          <p:nvPr>
            <p:ph type="sldNum" sz="quarter" idx="16"/>
          </p:nvPr>
        </p:nvSpPr>
        <p:spPr/>
        <p:txBody>
          <a:bodyPr/>
          <a:lstStyle/>
          <a:p>
            <a:fld id="{36B5EA5A-BC32-A742-B11B-8E7414D5B535}" type="slidenum">
              <a:rPr lang="en-US" smtClean="0"/>
              <a:pPr/>
              <a:t>9</a:t>
            </a:fld>
            <a:endParaRPr lang="en-US" dirty="0"/>
          </a:p>
        </p:txBody>
      </p:sp>
      <p:pic>
        <p:nvPicPr>
          <p:cNvPr id="11" name="Picture 10">
            <a:extLst>
              <a:ext uri="{FF2B5EF4-FFF2-40B4-BE49-F238E27FC236}">
                <a16:creationId xmlns:a16="http://schemas.microsoft.com/office/drawing/2014/main" id="{1C57D798-8A8A-5DF4-DB80-192F5A132A8F}"/>
              </a:ext>
            </a:extLst>
          </p:cNvPr>
          <p:cNvPicPr>
            <a:picLocks noChangeAspect="1"/>
          </p:cNvPicPr>
          <p:nvPr/>
        </p:nvPicPr>
        <p:blipFill rotWithShape="1">
          <a:blip r:embed="rId2"/>
          <a:srcRect l="1587" t="1124" r="1587" b="3108"/>
          <a:stretch/>
        </p:blipFill>
        <p:spPr>
          <a:xfrm>
            <a:off x="1703512" y="1916831"/>
            <a:ext cx="8784976" cy="4159325"/>
          </a:xfrm>
          <a:prstGeom prst="rect">
            <a:avLst/>
          </a:prstGeom>
        </p:spPr>
      </p:pic>
      <p:graphicFrame>
        <p:nvGraphicFramePr>
          <p:cNvPr id="12" name="Table 3">
            <a:extLst>
              <a:ext uri="{FF2B5EF4-FFF2-40B4-BE49-F238E27FC236}">
                <a16:creationId xmlns:a16="http://schemas.microsoft.com/office/drawing/2014/main" id="{2F03B85B-C5E7-F563-B261-041954990797}"/>
              </a:ext>
            </a:extLst>
          </p:cNvPr>
          <p:cNvGraphicFramePr>
            <a:graphicFrameLocks noGrp="1"/>
          </p:cNvGraphicFramePr>
          <p:nvPr>
            <p:extLst>
              <p:ext uri="{D42A27DB-BD31-4B8C-83A1-F6EECF244321}">
                <p14:modId xmlns:p14="http://schemas.microsoft.com/office/powerpoint/2010/main" val="3965990425"/>
              </p:ext>
            </p:extLst>
          </p:nvPr>
        </p:nvGraphicFramePr>
        <p:xfrm>
          <a:off x="407988" y="1270653"/>
          <a:ext cx="11380810" cy="731806"/>
        </p:xfrm>
        <a:graphic>
          <a:graphicData uri="http://schemas.openxmlformats.org/drawingml/2006/table">
            <a:tbl>
              <a:tblPr firstRow="1" bandRow="1">
                <a:tableStyleId>{8EC20E35-A176-4012-BC5E-935CFFF8708E}</a:tableStyleId>
              </a:tblPr>
              <a:tblGrid>
                <a:gridCol w="5690405">
                  <a:extLst>
                    <a:ext uri="{9D8B030D-6E8A-4147-A177-3AD203B41FA5}">
                      <a16:colId xmlns:a16="http://schemas.microsoft.com/office/drawing/2014/main" val="1920383316"/>
                    </a:ext>
                  </a:extLst>
                </a:gridCol>
                <a:gridCol w="5690405">
                  <a:extLst>
                    <a:ext uri="{9D8B030D-6E8A-4147-A177-3AD203B41FA5}">
                      <a16:colId xmlns:a16="http://schemas.microsoft.com/office/drawing/2014/main" val="4180470079"/>
                    </a:ext>
                  </a:extLst>
                </a:gridCol>
              </a:tblGrid>
              <a:tr h="212074">
                <a:tc>
                  <a:txBody>
                    <a:bodyPr/>
                    <a:lstStyle/>
                    <a:p>
                      <a:pPr algn="ctr"/>
                      <a:r>
                        <a:rPr lang="en-GB" dirty="0">
                          <a:solidFill>
                            <a:schemeClr val="bg1"/>
                          </a:solidFill>
                        </a:rPr>
                        <a:t>Option 1 - </a:t>
                      </a:r>
                      <a:r>
                        <a:rPr lang="en-GB" dirty="0">
                          <a:solidFill>
                            <a:schemeClr val="bg1"/>
                          </a:solidFill>
                          <a:hlinkClick r:id="rId3">
                            <a:extLst>
                              <a:ext uri="{A12FA001-AC4F-418D-AE19-62706E023703}">
                                <ahyp:hlinkClr xmlns:ahyp="http://schemas.microsoft.com/office/drawing/2018/hyperlinkcolor" val="tx"/>
                              </a:ext>
                            </a:extLst>
                          </a:hlinkClick>
                        </a:rPr>
                        <a:t>P0207.A4</a:t>
                      </a:r>
                      <a:endParaRPr lang="en-GB" dirty="0">
                        <a:solidFill>
                          <a:schemeClr val="bg1"/>
                        </a:solidFill>
                      </a:endParaRPr>
                    </a:p>
                  </a:txBody>
                  <a:tcPr/>
                </a:tc>
                <a:tc>
                  <a:txBody>
                    <a:bodyPr/>
                    <a:lstStyle/>
                    <a:p>
                      <a:pPr algn="ctr"/>
                      <a:r>
                        <a:rPr lang="en-GB" dirty="0"/>
                        <a:t>Option 2 – </a:t>
                      </a:r>
                      <a:r>
                        <a:rPr lang="en-GB" dirty="0">
                          <a:solidFill>
                            <a:schemeClr val="bg1"/>
                          </a:solidFill>
                          <a:hlinkClick r:id="rId4">
                            <a:extLst>
                              <a:ext uri="{A12FA001-AC4F-418D-AE19-62706E023703}">
                                <ahyp:hlinkClr xmlns:ahyp="http://schemas.microsoft.com/office/drawing/2018/hyperlinkcolor" val="tx"/>
                              </a:ext>
                            </a:extLst>
                          </a:hlinkClick>
                        </a:rPr>
                        <a:t>P0208.A4</a:t>
                      </a:r>
                      <a:endParaRPr lang="en-GB" dirty="0">
                        <a:solidFill>
                          <a:schemeClr val="bg1"/>
                        </a:solidFill>
                      </a:endParaRPr>
                    </a:p>
                  </a:txBody>
                  <a:tcPr/>
                </a:tc>
                <a:extLst>
                  <a:ext uri="{0D108BD9-81ED-4DB2-BD59-A6C34878D82A}">
                    <a16:rowId xmlns:a16="http://schemas.microsoft.com/office/drawing/2014/main" val="1272794590"/>
                  </a:ext>
                </a:extLst>
              </a:tr>
              <a:tr h="366046">
                <a:tc>
                  <a:txBody>
                    <a:bodyPr/>
                    <a:lstStyle/>
                    <a:p>
                      <a:pPr algn="ctr"/>
                      <a:r>
                        <a:rPr lang="en-GB" dirty="0"/>
                        <a:t>h = 0.8 mm</a:t>
                      </a:r>
                    </a:p>
                  </a:txBody>
                  <a:tcPr/>
                </a:tc>
                <a:tc>
                  <a:txBody>
                    <a:bodyPr/>
                    <a:lstStyle/>
                    <a:p>
                      <a:pPr algn="ctr"/>
                      <a:r>
                        <a:rPr lang="en-GB" dirty="0"/>
                        <a:t>h = 1.5 mm</a:t>
                      </a:r>
                    </a:p>
                  </a:txBody>
                  <a:tcPr/>
                </a:tc>
                <a:extLst>
                  <a:ext uri="{0D108BD9-81ED-4DB2-BD59-A6C34878D82A}">
                    <a16:rowId xmlns:a16="http://schemas.microsoft.com/office/drawing/2014/main" val="580373103"/>
                  </a:ext>
                </a:extLst>
              </a:tr>
            </a:tbl>
          </a:graphicData>
        </a:graphic>
      </p:graphicFrame>
    </p:spTree>
    <p:extLst>
      <p:ext uri="{BB962C8B-B14F-4D97-AF65-F5344CB8AC3E}">
        <p14:creationId xmlns:p14="http://schemas.microsoft.com/office/powerpoint/2010/main" val="333538676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9055</TotalTime>
  <Words>1182</Words>
  <Application>Microsoft Office PowerPoint</Application>
  <PresentationFormat>Widescreen</PresentationFormat>
  <Paragraphs>180</Paragraphs>
  <Slides>15</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(Body) </vt:lpstr>
      <vt:lpstr>Calibri</vt:lpstr>
      <vt:lpstr>Cambria Math</vt:lpstr>
      <vt:lpstr>Symbol</vt:lpstr>
      <vt:lpstr>Wingdings</vt:lpstr>
      <vt:lpstr>Office Theme</vt:lpstr>
      <vt:lpstr>SPS-BGI Mechanical Design Discussion ML-MME 3</vt:lpstr>
      <vt:lpstr>Cooling Sealing O-ring </vt:lpstr>
      <vt:lpstr>Cooling Sealing O-ring </vt:lpstr>
      <vt:lpstr>Cooling Coupling MCB Staubli</vt:lpstr>
      <vt:lpstr>Feedthrough Design</vt:lpstr>
      <vt:lpstr>Feedthrough Design</vt:lpstr>
      <vt:lpstr>RF Contact Fingerstock – Requirements / Contact</vt:lpstr>
      <vt:lpstr>RF Contact Fingerstock – Positioning </vt:lpstr>
      <vt:lpstr>RF Contact Fingerstock – Fixation Low Head Cap Screws </vt:lpstr>
      <vt:lpstr>RF Contact Spira Shield</vt:lpstr>
      <vt:lpstr>Parallelism Tolerances </vt:lpstr>
      <vt:lpstr>HV Requirements ”Rules of Thumb” from the NASA HV workshop</vt:lpstr>
      <vt:lpstr>HV Requirements Triple Junctions</vt:lpstr>
      <vt:lpstr>Vacuum x ML Discussion </vt:lpstr>
      <vt:lpstr>Requests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Maria Teresa Ramos Garcia</dc:creator>
  <cp:lastModifiedBy>Maria Teresa Ramos Garcia</cp:lastModifiedBy>
  <cp:revision>140</cp:revision>
  <cp:lastPrinted>2020-01-30T13:49:18Z</cp:lastPrinted>
  <dcterms:created xsi:type="dcterms:W3CDTF">2022-07-06T07:46:51Z</dcterms:created>
  <dcterms:modified xsi:type="dcterms:W3CDTF">2022-11-29T16:02:41Z</dcterms:modified>
</cp:coreProperties>
</file>