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2" r:id="rId3"/>
    <p:sldId id="289" r:id="rId4"/>
    <p:sldId id="293" r:id="rId5"/>
    <p:sldId id="294" r:id="rId6"/>
    <p:sldId id="297" r:id="rId7"/>
    <p:sldId id="290" r:id="rId8"/>
    <p:sldId id="291" r:id="rId9"/>
    <p:sldId id="30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41E717-73A7-B358-9D7C-54574709EACD}" name="Maria Teresa Ramos Garcia" initials="MTRG" userId="S::teresa.ramos@cern.ch::b36dc6d9-b031-43ae-b356-43203c2d7c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FF7C80"/>
    <a:srgbClr val="FF5050"/>
    <a:srgbClr val="CC6767"/>
    <a:srgbClr val="2F2F2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5" autoAdjust="0"/>
  </p:normalViewPr>
  <p:slideViewPr>
    <p:cSldViewPr snapToObjects="1">
      <p:cViewPr varScale="1">
        <p:scale>
          <a:sx n="106" d="100"/>
          <a:sy n="106" d="100"/>
        </p:scale>
        <p:origin x="65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42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75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45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01/12/2022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harwin.com/products/P25-4023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o-technologies.eu/en/product/fingerstock-contact-strips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tomotioncomponents.co.uk/en/catalog/mechanical-components/standard-fasteners/standard-screws/socket-head-cap-machine-screws/p0207.a4/g+m+c+s+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automotioncomponents.co.uk/en/catalog/mechanical-components/standard-fasteners/standard-screws/socket-head-cap-machine-screws/p0208.a4/g+m+c+s+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songemc.com/eng/page/product/m04/Spiral_Spring_Gasket.php" TargetMode="External"/><Relationship Id="rId2" Type="http://schemas.openxmlformats.org/officeDocument/2006/relationships/hyperlink" Target="https://www.spira-emi.com/product/spira-shield/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E4E2B-AFFF-3970-2C34-2F639854A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2"/>
            <a:ext cx="4895923" cy="1471231"/>
          </a:xfrm>
        </p:spPr>
        <p:txBody>
          <a:bodyPr/>
          <a:lstStyle/>
          <a:p>
            <a:r>
              <a:rPr lang="en-GB" dirty="0"/>
              <a:t>SPS-BGI Mechanical Design Discussion ML-MME 3_answers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3D1E2-3CE9-6D3F-C392-3AD9039DE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2204864"/>
            <a:ext cx="4895925" cy="399591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INDEX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Feedthrough Design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RF Contacts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Parallelism Tolerances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Requests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EB7C9-836B-010D-C8ED-C1A9B7F2130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21673-F2E2-1B1E-DEA1-C7330F85D6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DC9C7-4BF1-AF24-2A44-6B2939EBBE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54532E-B45D-2042-9781-73699F18E9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78" t="2557" r="18912" b="4088"/>
          <a:stretch/>
        </p:blipFill>
        <p:spPr>
          <a:xfrm>
            <a:off x="5289099" y="373591"/>
            <a:ext cx="6494911" cy="569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4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Feedthrough Design</a:t>
            </a:r>
            <a:endParaRPr lang="en-GB" sz="21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BB8372D-0EEA-6ACD-3564-D95AF5982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24744"/>
            <a:ext cx="5616575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000" dirty="0"/>
              <a:t>ST number: </a:t>
            </a:r>
            <a:r>
              <a:rPr lang="en-GB" sz="2000" b="0" dirty="0"/>
              <a:t>ST1641972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Considerations: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b="0" dirty="0"/>
              <a:t>The </a:t>
            </a:r>
            <a:r>
              <a:rPr lang="en-GB" sz="1800" dirty="0"/>
              <a:t>top electrode</a:t>
            </a:r>
            <a:r>
              <a:rPr lang="en-GB" sz="1800" b="0" dirty="0"/>
              <a:t> has been modified and a elliptical pocket has been created. </a:t>
            </a:r>
            <a:r>
              <a:rPr lang="en-GB" sz="1800" b="0" dirty="0">
                <a:highlight>
                  <a:srgbClr val="FFFF00"/>
                </a:highlight>
              </a:rPr>
              <a:t>To ensure a proper insertion of the spring probe a chamfer of 0.5 mm has been created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0" dirty="0"/>
              <a:t>The </a:t>
            </a:r>
            <a:r>
              <a:rPr lang="en-GB" sz="1800" dirty="0"/>
              <a:t>spring probe </a:t>
            </a:r>
            <a:r>
              <a:rPr lang="en-GB" sz="1800" b="0" dirty="0"/>
              <a:t>was incorporated in the model as a </a:t>
            </a:r>
            <a:r>
              <a:rPr lang="en-GB" sz="1800" b="0" dirty="0" err="1"/>
              <a:t>stp</a:t>
            </a:r>
            <a:r>
              <a:rPr lang="en-GB" sz="1800" b="0" dirty="0"/>
              <a:t> file directly provided by the manufacturer (</a:t>
            </a:r>
            <a:r>
              <a:rPr lang="en-GB" sz="1800" b="0" dirty="0">
                <a:hlinkClick r:id="rId2"/>
              </a:rPr>
              <a:t>https://www.harwin.com/products/P25-4023/</a:t>
            </a:r>
            <a:r>
              <a:rPr lang="en-GB" sz="1800" b="0" dirty="0"/>
              <a:t>). Three head variants have been ordered (spherical radius, serrated and star) and will be electrically tested. A vacuum acceptance test is ongoing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1800" b="0" dirty="0"/>
              <a:t>The </a:t>
            </a:r>
            <a:r>
              <a:rPr lang="en-GB" sz="1800" dirty="0"/>
              <a:t>connector</a:t>
            </a:r>
            <a:r>
              <a:rPr lang="en-GB" sz="1800" b="0" dirty="0"/>
              <a:t> spring probe - feedthrough pin has been designed by ML and will be produced at CERN. Therefore, a drawing needs to be produced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A7DFF52-B131-F8B2-6DCD-56BEC7356530}"/>
              </a:ext>
            </a:extLst>
          </p:cNvPr>
          <p:cNvGrpSpPr/>
          <p:nvPr/>
        </p:nvGrpSpPr>
        <p:grpSpPr>
          <a:xfrm>
            <a:off x="6024562" y="892461"/>
            <a:ext cx="5819389" cy="5308314"/>
            <a:chOff x="6024562" y="892461"/>
            <a:chExt cx="5819389" cy="530831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B396364-05D7-4EBE-2AA3-9D6151C2D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6562" y="4903671"/>
              <a:ext cx="5647389" cy="1297104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E42BAE1-B751-11C8-A530-470349CBF815}"/>
                </a:ext>
              </a:extLst>
            </p:cNvPr>
            <p:cNvGrpSpPr/>
            <p:nvPr/>
          </p:nvGrpSpPr>
          <p:grpSpPr>
            <a:xfrm>
              <a:off x="6024562" y="906464"/>
              <a:ext cx="5819388" cy="3814134"/>
              <a:chOff x="6024562" y="906464"/>
              <a:chExt cx="5819388" cy="3814134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6EF1A76-F8FB-EC39-0DED-88B0A3F1A8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24562" y="906464"/>
                <a:ext cx="2231678" cy="1583389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7C1A60E-3372-858A-E41C-79DC14AA20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28247" y="1767166"/>
                <a:ext cx="3515703" cy="2953432"/>
              </a:xfrm>
              <a:prstGeom prst="rect">
                <a:avLst/>
              </a:prstGeom>
              <a:ln w="28575">
                <a:solidFill>
                  <a:schemeClr val="accent1"/>
                </a:solidFill>
              </a:ln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84CA7F-3E8B-E9CA-65FD-DDE6C75535E2}"/>
                  </a:ext>
                </a:extLst>
              </p:cNvPr>
              <p:cNvGrpSpPr/>
              <p:nvPr/>
            </p:nvGrpSpPr>
            <p:grpSpPr>
              <a:xfrm>
                <a:off x="7104112" y="1767166"/>
                <a:ext cx="1224135" cy="2953432"/>
                <a:chOff x="7104112" y="1767166"/>
                <a:chExt cx="1224135" cy="2953432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12BAAD13-2AD1-151E-A99F-DC2916EA4734}"/>
                    </a:ext>
                  </a:extLst>
                </p:cNvPr>
                <p:cNvSpPr/>
                <p:nvPr/>
              </p:nvSpPr>
              <p:spPr>
                <a:xfrm>
                  <a:off x="7104112" y="1954329"/>
                  <a:ext cx="648072" cy="53552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C710E835-33C8-1F21-9131-E769C86BCFE4}"/>
                    </a:ext>
                  </a:extLst>
                </p:cNvPr>
                <p:cNvCxnSpPr/>
                <p:nvPr/>
              </p:nvCxnSpPr>
              <p:spPr>
                <a:xfrm>
                  <a:off x="7104112" y="2489853"/>
                  <a:ext cx="1224135" cy="223074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F9194BEF-3C4D-DE79-E63D-CB9CD13195D3}"/>
                    </a:ext>
                  </a:extLst>
                </p:cNvPr>
                <p:cNvCxnSpPr/>
                <p:nvPr/>
              </p:nvCxnSpPr>
              <p:spPr>
                <a:xfrm flipH="1">
                  <a:off x="7104112" y="1767166"/>
                  <a:ext cx="1224135" cy="1871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18EB782-0DAB-CE61-0739-37EED8D67AA3}"/>
                </a:ext>
              </a:extLst>
            </p:cNvPr>
            <p:cNvGrpSpPr/>
            <p:nvPr/>
          </p:nvGrpSpPr>
          <p:grpSpPr>
            <a:xfrm>
              <a:off x="7320136" y="892461"/>
              <a:ext cx="3893926" cy="4658375"/>
              <a:chOff x="7320136" y="892461"/>
              <a:chExt cx="3893926" cy="4658375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5A2E51C-3C19-F5CF-E6B9-B1D4BD244E8D}"/>
                  </a:ext>
                </a:extLst>
              </p:cNvPr>
              <p:cNvGrpSpPr/>
              <p:nvPr/>
            </p:nvGrpSpPr>
            <p:grpSpPr>
              <a:xfrm>
                <a:off x="7320136" y="892461"/>
                <a:ext cx="1472789" cy="510949"/>
                <a:chOff x="7320136" y="892461"/>
                <a:chExt cx="1472789" cy="510949"/>
              </a:xfrm>
            </p:grpSpPr>
            <p:cxnSp>
              <p:nvCxnSpPr>
                <p:cNvPr id="4" name="Straight Arrow Connector 3">
                  <a:extLst>
                    <a:ext uri="{FF2B5EF4-FFF2-40B4-BE49-F238E27FC236}">
                      <a16:creationId xmlns:a16="http://schemas.microsoft.com/office/drawing/2014/main" id="{7AD99F22-1AE8-156B-3E54-E250D7B66F29}"/>
                    </a:ext>
                  </a:extLst>
                </p:cNvPr>
                <p:cNvCxnSpPr>
                  <a:cxnSpLocks/>
                  <a:stCxn id="13" idx="1"/>
                </p:cNvCxnSpPr>
                <p:nvPr/>
              </p:nvCxnSpPr>
              <p:spPr>
                <a:xfrm flipH="1">
                  <a:off x="7320136" y="1000183"/>
                  <a:ext cx="399418" cy="4032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7852933-821B-571F-67EF-132EB9D6376A}"/>
                    </a:ext>
                  </a:extLst>
                </p:cNvPr>
                <p:cNvSpPr txBox="1"/>
                <p:nvPr/>
              </p:nvSpPr>
              <p:spPr>
                <a:xfrm>
                  <a:off x="7719554" y="892461"/>
                  <a:ext cx="107337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Top electrode</a:t>
                  </a: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39B5EDC4-AB22-4B20-A315-21D3395F096E}"/>
                  </a:ext>
                </a:extLst>
              </p:cNvPr>
              <p:cNvGrpSpPr/>
              <p:nvPr/>
            </p:nvGrpSpPr>
            <p:grpSpPr>
              <a:xfrm>
                <a:off x="8452793" y="2741230"/>
                <a:ext cx="955004" cy="705840"/>
                <a:chOff x="8452793" y="2741230"/>
                <a:chExt cx="955004" cy="705840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AC7A105-79C5-E012-DE8D-7DFF6E7E8B95}"/>
                    </a:ext>
                  </a:extLst>
                </p:cNvPr>
                <p:cNvSpPr txBox="1"/>
                <p:nvPr/>
              </p:nvSpPr>
              <p:spPr>
                <a:xfrm>
                  <a:off x="8452793" y="3016183"/>
                  <a:ext cx="567463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Spring </a:t>
                  </a:r>
                  <a:br>
                    <a:rPr lang="en-GB" sz="1400" dirty="0"/>
                  </a:br>
                  <a:r>
                    <a:rPr lang="en-GB" sz="1400" dirty="0"/>
                    <a:t>probe</a:t>
                  </a: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542B5569-A7FB-22EA-85D4-BB7E300B34BB}"/>
                    </a:ext>
                  </a:extLst>
                </p:cNvPr>
                <p:cNvCxnSpPr/>
                <p:nvPr/>
              </p:nvCxnSpPr>
              <p:spPr>
                <a:xfrm flipV="1">
                  <a:off x="9020256" y="2741230"/>
                  <a:ext cx="387541" cy="47174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001A15FE-C7A3-A08E-B373-99CA0CA3208C}"/>
                  </a:ext>
                </a:extLst>
              </p:cNvPr>
              <p:cNvGrpSpPr/>
              <p:nvPr/>
            </p:nvGrpSpPr>
            <p:grpSpPr>
              <a:xfrm>
                <a:off x="8741315" y="2977103"/>
                <a:ext cx="932010" cy="840910"/>
                <a:chOff x="8741315" y="2977103"/>
                <a:chExt cx="932010" cy="840910"/>
              </a:xfrm>
            </p:grpSpPr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CBCD288-A815-A7C2-AC77-F5F937223CFD}"/>
                    </a:ext>
                  </a:extLst>
                </p:cNvPr>
                <p:cNvSpPr txBox="1"/>
                <p:nvPr/>
              </p:nvSpPr>
              <p:spPr>
                <a:xfrm>
                  <a:off x="8741315" y="3602569"/>
                  <a:ext cx="825547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Connector</a:t>
                  </a:r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BB09E64D-0F38-CB62-BA2D-F0CE8AE9DF32}"/>
                    </a:ext>
                  </a:extLst>
                </p:cNvPr>
                <p:cNvCxnSpPr>
                  <a:stCxn id="26" idx="0"/>
                </p:cNvCxnSpPr>
                <p:nvPr/>
              </p:nvCxnSpPr>
              <p:spPr>
                <a:xfrm flipV="1">
                  <a:off x="9154089" y="2977103"/>
                  <a:ext cx="519236" cy="6254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B92C1A51-4077-E858-6B33-6A589B963BD9}"/>
                  </a:ext>
                </a:extLst>
              </p:cNvPr>
              <p:cNvGrpSpPr/>
              <p:nvPr/>
            </p:nvGrpSpPr>
            <p:grpSpPr>
              <a:xfrm>
                <a:off x="9912424" y="5011393"/>
                <a:ext cx="1301638" cy="539443"/>
                <a:chOff x="9912424" y="5011393"/>
                <a:chExt cx="1301638" cy="539443"/>
              </a:xfrm>
            </p:grpSpPr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40790D6-5681-33D1-267D-3BA025B76A6E}"/>
                    </a:ext>
                  </a:extLst>
                </p:cNvPr>
                <p:cNvSpPr txBox="1"/>
                <p:nvPr/>
              </p:nvSpPr>
              <p:spPr>
                <a:xfrm>
                  <a:off x="9912424" y="5011393"/>
                  <a:ext cx="130163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Feedthrough pin</a:t>
                  </a: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78A1B43E-2BB1-DF19-0A98-8940786E44DC}"/>
                    </a:ext>
                  </a:extLst>
                </p:cNvPr>
                <p:cNvCxnSpPr>
                  <a:cxnSpLocks/>
                  <a:stCxn id="36" idx="2"/>
                </p:cNvCxnSpPr>
                <p:nvPr/>
              </p:nvCxnSpPr>
              <p:spPr>
                <a:xfrm>
                  <a:off x="10563243" y="5226836"/>
                  <a:ext cx="396000" cy="324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03950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Feedthrough Design</a:t>
            </a:r>
            <a:endParaRPr lang="en-GB" sz="21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BB8372D-0EEA-6ACD-3564-D95AF5982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07905"/>
            <a:ext cx="5616575" cy="4913383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Is the pocket in the top electrode necessary? Wouldn’t it be enough if the spring probe touches the top electrode from the outside?</a:t>
            </a:r>
            <a:br>
              <a:rPr lang="en-GB" sz="1800" dirty="0"/>
            </a:br>
            <a:r>
              <a:rPr lang="en-GB" sz="1600" b="0" dirty="0"/>
              <a:t>The pocket is created to guide the spring probe and ensure a good electrical contact in a defined volume</a:t>
            </a:r>
            <a:endParaRPr lang="en-GB" sz="1800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Will we need golden coating for the top electrode?</a:t>
            </a:r>
            <a:br>
              <a:rPr lang="en-GB" sz="1800" dirty="0"/>
            </a:br>
            <a:r>
              <a:rPr lang="en-GB" sz="1600" b="0" dirty="0">
                <a:highlight>
                  <a:srgbClr val="FFFF00"/>
                </a:highlight>
              </a:rPr>
              <a:t>No, it is not necessary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At the moment there is only a point contact between the spring probe and the top electrode, is that good for the electrical contact and the high voltage?</a:t>
            </a:r>
            <a:br>
              <a:rPr lang="en-GB" sz="1800" dirty="0"/>
            </a:br>
            <a:r>
              <a:rPr lang="en-GB" sz="1600" b="0" dirty="0"/>
              <a:t>Yes, because even if we have a big voltage, the current is on the order of microamps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The distance between the connector and the feedthrough is 1.3mm at the moment, is it ok?</a:t>
            </a:r>
            <a:br>
              <a:rPr lang="en-GB" sz="1800" dirty="0"/>
            </a:br>
            <a:r>
              <a:rPr lang="en-GB" sz="1600" b="0" dirty="0">
                <a:highlight>
                  <a:srgbClr val="FFFF00"/>
                </a:highlight>
              </a:rPr>
              <a:t>Yes, it is ok since the connector is at -30 kV and the feedthrough insulator has no potential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sz="1600" dirty="0"/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116738-F819-854B-37F5-8FCF18C3B75E}"/>
              </a:ext>
            </a:extLst>
          </p:cNvPr>
          <p:cNvGrpSpPr/>
          <p:nvPr/>
        </p:nvGrpSpPr>
        <p:grpSpPr>
          <a:xfrm>
            <a:off x="6024562" y="892461"/>
            <a:ext cx="5819389" cy="5308314"/>
            <a:chOff x="6024562" y="892461"/>
            <a:chExt cx="5819389" cy="530831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0DC38D6-7AF7-7E00-9597-80E492C9E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96562" y="4903671"/>
              <a:ext cx="5647389" cy="1297104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621367E-254F-D9D1-181D-CFC5CF0C5AFE}"/>
                </a:ext>
              </a:extLst>
            </p:cNvPr>
            <p:cNvGrpSpPr/>
            <p:nvPr/>
          </p:nvGrpSpPr>
          <p:grpSpPr>
            <a:xfrm>
              <a:off x="6024562" y="906464"/>
              <a:ext cx="5819388" cy="3814134"/>
              <a:chOff x="6024562" y="906464"/>
              <a:chExt cx="5819388" cy="3814134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2B191D78-7A4F-3F5D-AA87-0EFB77A015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24562" y="906464"/>
                <a:ext cx="2231678" cy="1583389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AE60A577-1B64-8BA8-BAC8-31088CA633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28247" y="1767166"/>
                <a:ext cx="3515703" cy="2953432"/>
              </a:xfrm>
              <a:prstGeom prst="rect">
                <a:avLst/>
              </a:prstGeom>
              <a:ln w="28575">
                <a:solidFill>
                  <a:schemeClr val="accent1"/>
                </a:solidFill>
              </a:ln>
            </p:spPr>
          </p:pic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86E4B68-C50A-D890-303A-7DDFE8694043}"/>
                  </a:ext>
                </a:extLst>
              </p:cNvPr>
              <p:cNvGrpSpPr/>
              <p:nvPr/>
            </p:nvGrpSpPr>
            <p:grpSpPr>
              <a:xfrm>
                <a:off x="7104112" y="1767166"/>
                <a:ext cx="1224135" cy="2953432"/>
                <a:chOff x="7104112" y="1767166"/>
                <a:chExt cx="1224135" cy="2953432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C0D8E2C5-2D3E-CACD-2922-C4F1D1E9EE52}"/>
                    </a:ext>
                  </a:extLst>
                </p:cNvPr>
                <p:cNvSpPr/>
                <p:nvPr/>
              </p:nvSpPr>
              <p:spPr>
                <a:xfrm>
                  <a:off x="7104112" y="1954329"/>
                  <a:ext cx="648072" cy="53552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E2BB8910-05DF-1483-5557-F8403637833A}"/>
                    </a:ext>
                  </a:extLst>
                </p:cNvPr>
                <p:cNvCxnSpPr/>
                <p:nvPr/>
              </p:nvCxnSpPr>
              <p:spPr>
                <a:xfrm>
                  <a:off x="7104112" y="2489853"/>
                  <a:ext cx="1224135" cy="223074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5DEA7B3A-4141-3CDE-028D-B6960184287A}"/>
                    </a:ext>
                  </a:extLst>
                </p:cNvPr>
                <p:cNvCxnSpPr/>
                <p:nvPr/>
              </p:nvCxnSpPr>
              <p:spPr>
                <a:xfrm flipH="1">
                  <a:off x="7104112" y="1767166"/>
                  <a:ext cx="1224135" cy="1871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3D6393B-E519-D3BD-A3B1-D3E3838C318F}"/>
                </a:ext>
              </a:extLst>
            </p:cNvPr>
            <p:cNvGrpSpPr/>
            <p:nvPr/>
          </p:nvGrpSpPr>
          <p:grpSpPr>
            <a:xfrm>
              <a:off x="7320136" y="892461"/>
              <a:ext cx="3893926" cy="4658375"/>
              <a:chOff x="7320136" y="892461"/>
              <a:chExt cx="3893926" cy="465837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B51D4B7-CF20-E7A0-C9D3-FD7D63E2D96C}"/>
                  </a:ext>
                </a:extLst>
              </p:cNvPr>
              <p:cNvGrpSpPr/>
              <p:nvPr/>
            </p:nvGrpSpPr>
            <p:grpSpPr>
              <a:xfrm>
                <a:off x="7320136" y="892461"/>
                <a:ext cx="1472789" cy="510949"/>
                <a:chOff x="7320136" y="892461"/>
                <a:chExt cx="1472789" cy="510949"/>
              </a:xfrm>
            </p:grpSpPr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C724E251-8F2C-A1E2-96C8-2CD623EAE94B}"/>
                    </a:ext>
                  </a:extLst>
                </p:cNvPr>
                <p:cNvCxnSpPr>
                  <a:cxnSpLocks/>
                  <a:stCxn id="27" idx="1"/>
                </p:cNvCxnSpPr>
                <p:nvPr/>
              </p:nvCxnSpPr>
              <p:spPr>
                <a:xfrm flipH="1">
                  <a:off x="7320136" y="1000183"/>
                  <a:ext cx="399418" cy="4032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2947205-0991-082B-4D9E-7F0B40F6AED1}"/>
                    </a:ext>
                  </a:extLst>
                </p:cNvPr>
                <p:cNvSpPr txBox="1"/>
                <p:nvPr/>
              </p:nvSpPr>
              <p:spPr>
                <a:xfrm>
                  <a:off x="7719554" y="892461"/>
                  <a:ext cx="107337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Top electrode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1CA9516A-463D-2A8B-37C6-E1A4674C9823}"/>
                  </a:ext>
                </a:extLst>
              </p:cNvPr>
              <p:cNvGrpSpPr/>
              <p:nvPr/>
            </p:nvGrpSpPr>
            <p:grpSpPr>
              <a:xfrm>
                <a:off x="8452793" y="2741230"/>
                <a:ext cx="955004" cy="705840"/>
                <a:chOff x="8452793" y="2741230"/>
                <a:chExt cx="955004" cy="705840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2E344BA4-AA9C-3BB0-44DD-1FB80B2E2E94}"/>
                    </a:ext>
                  </a:extLst>
                </p:cNvPr>
                <p:cNvSpPr txBox="1"/>
                <p:nvPr/>
              </p:nvSpPr>
              <p:spPr>
                <a:xfrm>
                  <a:off x="8452793" y="3016183"/>
                  <a:ext cx="567463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Spring </a:t>
                  </a:r>
                  <a:br>
                    <a:rPr lang="en-GB" sz="1400" dirty="0"/>
                  </a:br>
                  <a:r>
                    <a:rPr lang="en-GB" sz="1400" dirty="0"/>
                    <a:t>probe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37015C12-6F24-89D6-01B3-855D51C4AA9A}"/>
                    </a:ext>
                  </a:extLst>
                </p:cNvPr>
                <p:cNvCxnSpPr/>
                <p:nvPr/>
              </p:nvCxnSpPr>
              <p:spPr>
                <a:xfrm flipV="1">
                  <a:off x="9020256" y="2741230"/>
                  <a:ext cx="387541" cy="47174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34EE8BF-C604-4006-64EB-3905CC3BFCA4}"/>
                  </a:ext>
                </a:extLst>
              </p:cNvPr>
              <p:cNvGrpSpPr/>
              <p:nvPr/>
            </p:nvGrpSpPr>
            <p:grpSpPr>
              <a:xfrm>
                <a:off x="8741315" y="2977103"/>
                <a:ext cx="932010" cy="840910"/>
                <a:chOff x="8741315" y="2977103"/>
                <a:chExt cx="932010" cy="840910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51F54533-FFE4-87D9-2623-EB48C735450B}"/>
                    </a:ext>
                  </a:extLst>
                </p:cNvPr>
                <p:cNvSpPr txBox="1"/>
                <p:nvPr/>
              </p:nvSpPr>
              <p:spPr>
                <a:xfrm>
                  <a:off x="8741315" y="3602569"/>
                  <a:ext cx="825547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Connector</a:t>
                  </a:r>
                </a:p>
              </p:txBody>
            </p: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0A92062E-8FBA-08D1-A5C5-B2B8C740D85E}"/>
                    </a:ext>
                  </a:extLst>
                </p:cNvPr>
                <p:cNvCxnSpPr>
                  <a:stCxn id="18" idx="0"/>
                </p:cNvCxnSpPr>
                <p:nvPr/>
              </p:nvCxnSpPr>
              <p:spPr>
                <a:xfrm flipV="1">
                  <a:off x="9154089" y="2977103"/>
                  <a:ext cx="519236" cy="6254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3BD541F-08FD-9DF0-0E5F-B3C46076F9D9}"/>
                  </a:ext>
                </a:extLst>
              </p:cNvPr>
              <p:cNvGrpSpPr/>
              <p:nvPr/>
            </p:nvGrpSpPr>
            <p:grpSpPr>
              <a:xfrm>
                <a:off x="9912424" y="5011393"/>
                <a:ext cx="1301638" cy="539443"/>
                <a:chOff x="9912424" y="5011393"/>
                <a:chExt cx="1301638" cy="539443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15C0445-B54A-C535-6A11-0B6328D61827}"/>
                    </a:ext>
                  </a:extLst>
                </p:cNvPr>
                <p:cNvSpPr txBox="1"/>
                <p:nvPr/>
              </p:nvSpPr>
              <p:spPr>
                <a:xfrm>
                  <a:off x="9912424" y="5011393"/>
                  <a:ext cx="130163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Feedthrough pin</a:t>
                  </a:r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F9926D68-6873-D9FC-CECE-E5E7058DD3C1}"/>
                    </a:ext>
                  </a:extLst>
                </p:cNvPr>
                <p:cNvCxnSpPr>
                  <a:cxnSpLocks/>
                  <a:stCxn id="15" idx="2"/>
                </p:cNvCxnSpPr>
                <p:nvPr/>
              </p:nvCxnSpPr>
              <p:spPr>
                <a:xfrm>
                  <a:off x="10563243" y="5226836"/>
                  <a:ext cx="396000" cy="324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36734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F2072B0C-4ED5-74AD-D1B8-53D16B3E0627}"/>
              </a:ext>
            </a:extLst>
          </p:cNvPr>
          <p:cNvGrpSpPr/>
          <p:nvPr/>
        </p:nvGrpSpPr>
        <p:grpSpPr>
          <a:xfrm>
            <a:off x="4799856" y="740201"/>
            <a:ext cx="7160286" cy="5137071"/>
            <a:chOff x="4799856" y="740201"/>
            <a:chExt cx="7160286" cy="513707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5B104EB-2FAD-C23A-E7A4-9C8444ECA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9856" y="740201"/>
              <a:ext cx="7160286" cy="5137071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54BF974-B56C-90EE-08E3-2CC9F2E48C85}"/>
                </a:ext>
              </a:extLst>
            </p:cNvPr>
            <p:cNvGrpSpPr/>
            <p:nvPr/>
          </p:nvGrpSpPr>
          <p:grpSpPr>
            <a:xfrm>
              <a:off x="6066409" y="2978230"/>
              <a:ext cx="5547664" cy="2466994"/>
              <a:chOff x="6066409" y="2978230"/>
              <a:chExt cx="5547664" cy="2466994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84B3FE6-27B7-56EC-D608-A014E48D50A2}"/>
                  </a:ext>
                </a:extLst>
              </p:cNvPr>
              <p:cNvCxnSpPr/>
              <p:nvPr/>
            </p:nvCxnSpPr>
            <p:spPr>
              <a:xfrm flipV="1">
                <a:off x="6124382" y="2978230"/>
                <a:ext cx="3024336" cy="1224136"/>
              </a:xfrm>
              <a:prstGeom prst="line">
                <a:avLst/>
              </a:prstGeom>
              <a:ln w="28575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B907E504-C878-4030-A738-67324C991A50}"/>
                  </a:ext>
                </a:extLst>
              </p:cNvPr>
              <p:cNvCxnSpPr/>
              <p:nvPr/>
            </p:nvCxnSpPr>
            <p:spPr>
              <a:xfrm flipV="1">
                <a:off x="8589737" y="3689605"/>
                <a:ext cx="3024336" cy="1224136"/>
              </a:xfrm>
              <a:prstGeom prst="line">
                <a:avLst/>
              </a:prstGeom>
              <a:ln w="28575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C38DA47-0FF4-9A55-F624-FBDA804BED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64352" y="3140968"/>
                <a:ext cx="1843194" cy="548637"/>
              </a:xfrm>
              <a:prstGeom prst="line">
                <a:avLst/>
              </a:prstGeom>
              <a:ln w="28575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E1D99E1-0C98-EA39-DDEB-3E2873E7CD67}"/>
                  </a:ext>
                </a:extLst>
              </p:cNvPr>
              <p:cNvGrpSpPr/>
              <p:nvPr/>
            </p:nvGrpSpPr>
            <p:grpSpPr>
              <a:xfrm>
                <a:off x="6066409" y="3861048"/>
                <a:ext cx="965696" cy="1584176"/>
                <a:chOff x="6066409" y="3861048"/>
                <a:chExt cx="965696" cy="1584176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D297F91E-7121-EE64-354C-440E0C6E7836}"/>
                    </a:ext>
                  </a:extLst>
                </p:cNvPr>
                <p:cNvCxnSpPr>
                  <a:cxnSpLocks/>
                  <a:stCxn id="22" idx="0"/>
                </p:cNvCxnSpPr>
                <p:nvPr/>
              </p:nvCxnSpPr>
              <p:spPr>
                <a:xfrm flipV="1">
                  <a:off x="6549257" y="3861048"/>
                  <a:ext cx="410839" cy="136873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A7D169D-DE1E-B3AD-BD49-13E6112DD246}"/>
                    </a:ext>
                  </a:extLst>
                </p:cNvPr>
                <p:cNvSpPr txBox="1"/>
                <p:nvPr/>
              </p:nvSpPr>
              <p:spPr>
                <a:xfrm>
                  <a:off x="6066409" y="5229780"/>
                  <a:ext cx="965696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 err="1">
                      <a:solidFill>
                        <a:schemeClr val="accent3"/>
                      </a:solidFill>
                    </a:rPr>
                    <a:t>Fingerstock</a:t>
                  </a:r>
                  <a:endParaRPr lang="en-GB" sz="1400" dirty="0">
                    <a:solidFill>
                      <a:schemeClr val="accent3"/>
                    </a:solidFill>
                  </a:endParaRPr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80811" cy="1065742"/>
          </a:xfrm>
        </p:spPr>
        <p:txBody>
          <a:bodyPr/>
          <a:lstStyle/>
          <a:p>
            <a:r>
              <a:rPr lang="en-GB" dirty="0"/>
              <a:t>RF Contact</a:t>
            </a:r>
            <a:br>
              <a:rPr lang="en-GB" dirty="0"/>
            </a:br>
            <a:r>
              <a:rPr lang="en-GB" sz="2100" dirty="0" err="1">
                <a:solidFill>
                  <a:schemeClr val="accent2"/>
                </a:solidFill>
              </a:rPr>
              <a:t>Fingerstock</a:t>
            </a:r>
            <a:r>
              <a:rPr lang="en-GB" sz="2100" dirty="0">
                <a:solidFill>
                  <a:schemeClr val="accent2"/>
                </a:solidFill>
              </a:rPr>
              <a:t> – Requirements / Contact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C51DCA9-1618-34BB-6A7A-1AEE0A759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4247853" cy="460211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Requirements:</a:t>
            </a: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latin typeface="+mj-lt"/>
                <a:ea typeface="Times New Roman" panose="02020603050405020304" pitchFamily="18" charset="0"/>
              </a:rPr>
              <a:t>Material: Non-magnetic and radiation resistant (10 kGy) </a:t>
            </a:r>
            <a:endParaRPr lang="en-GB" sz="1800" b="0" dirty="0"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b="0" dirty="0">
                <a:effectLst/>
                <a:latin typeface="+mj-lt"/>
                <a:ea typeface="Times New Roman" panose="02020603050405020304" pitchFamily="18" charset="0"/>
              </a:rPr>
              <a:t>2 mm &lt; Height &lt; 4 mm</a:t>
            </a:r>
            <a:endParaRPr lang="en-GB" sz="1800" b="0" dirty="0">
              <a:latin typeface="+mj-lt"/>
            </a:endParaRPr>
          </a:p>
          <a:p>
            <a:r>
              <a:rPr lang="en-GB" dirty="0"/>
              <a:t>Contact: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EURO Technologies, </a:t>
            </a:r>
            <a:r>
              <a:rPr lang="es-ES" dirty="0" err="1"/>
              <a:t>Italy</a:t>
            </a:r>
            <a:r>
              <a:rPr lang="es-ES" dirty="0"/>
              <a:t>: </a:t>
            </a:r>
            <a:br>
              <a:rPr lang="es-ES" dirty="0"/>
            </a:br>
            <a:r>
              <a:rPr lang="es-ES" sz="1800" b="0" dirty="0">
                <a:hlinkClick r:id="rId3"/>
              </a:rPr>
              <a:t>https://www.euro-technologies.eu/en/product/fingerstock-contact-strips/</a:t>
            </a:r>
            <a:r>
              <a:rPr lang="es-ES" sz="1800" b="0" dirty="0"/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2E869BD-EF0B-2884-CBC4-1F425EF660C0}"/>
              </a:ext>
            </a:extLst>
          </p:cNvPr>
          <p:cNvGrpSpPr/>
          <p:nvPr/>
        </p:nvGrpSpPr>
        <p:grpSpPr>
          <a:xfrm>
            <a:off x="709247" y="4485521"/>
            <a:ext cx="3645331" cy="1715253"/>
            <a:chOff x="709247" y="4485521"/>
            <a:chExt cx="3645331" cy="171525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9862FB6-593E-D2B4-6277-D98C5D91F8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8507"/>
            <a:stretch/>
          </p:blipFill>
          <p:spPr>
            <a:xfrm>
              <a:off x="709247" y="4485521"/>
              <a:ext cx="3645331" cy="171525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A686ADF-FA0F-3D40-F80D-F108337DD4B4}"/>
                </a:ext>
              </a:extLst>
            </p:cNvPr>
            <p:cNvSpPr txBox="1"/>
            <p:nvPr/>
          </p:nvSpPr>
          <p:spPr>
            <a:xfrm>
              <a:off x="2277836" y="4485521"/>
              <a:ext cx="508152" cy="21544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chemeClr val="accent3"/>
                  </a:solidFill>
                </a:rPr>
                <a:t>Cu-Be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480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0A23C5C0-8523-180B-3162-07735C6011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984973"/>
              </p:ext>
            </p:extLst>
          </p:nvPr>
        </p:nvGraphicFramePr>
        <p:xfrm>
          <a:off x="407988" y="1270653"/>
          <a:ext cx="11380810" cy="1381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690405">
                  <a:extLst>
                    <a:ext uri="{9D8B030D-6E8A-4147-A177-3AD203B41FA5}">
                      <a16:colId xmlns:a16="http://schemas.microsoft.com/office/drawing/2014/main" val="1920383316"/>
                    </a:ext>
                  </a:extLst>
                </a:gridCol>
                <a:gridCol w="5690405">
                  <a:extLst>
                    <a:ext uri="{9D8B030D-6E8A-4147-A177-3AD203B41FA5}">
                      <a16:colId xmlns:a16="http://schemas.microsoft.com/office/drawing/2014/main" val="4180470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Positioning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Positioning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2794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Easier to install (only hole drilling and screwing is needed)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Easier to assemble (smoothly sliding)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373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Slot: 1.194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Slot: 11.656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51528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247851" cy="1065742"/>
          </a:xfrm>
        </p:spPr>
        <p:txBody>
          <a:bodyPr/>
          <a:lstStyle/>
          <a:p>
            <a:r>
              <a:rPr lang="en-GB" dirty="0"/>
              <a:t>RF Contact</a:t>
            </a:r>
            <a:br>
              <a:rPr lang="en-GB" dirty="0"/>
            </a:br>
            <a:r>
              <a:rPr lang="en-GB" sz="2100" dirty="0" err="1">
                <a:solidFill>
                  <a:schemeClr val="accent2"/>
                </a:solidFill>
              </a:rPr>
              <a:t>Fingerstock</a:t>
            </a:r>
            <a:r>
              <a:rPr lang="en-GB" sz="2100" dirty="0">
                <a:solidFill>
                  <a:schemeClr val="accent2"/>
                </a:solidFill>
              </a:rPr>
              <a:t> – Positioning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6E3E70-95ED-6AAE-C298-07D322FBA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452" y="2780926"/>
            <a:ext cx="1209083" cy="32758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48BC89-4827-FEC2-D5E4-0AC961B944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07"/>
          <a:stretch/>
        </p:blipFill>
        <p:spPr>
          <a:xfrm>
            <a:off x="9840416" y="249489"/>
            <a:ext cx="1943595" cy="914528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8FE6D3A9-AF58-1462-0A74-D5C50658DD34}"/>
              </a:ext>
            </a:extLst>
          </p:cNvPr>
          <p:cNvGrpSpPr/>
          <p:nvPr/>
        </p:nvGrpSpPr>
        <p:grpSpPr>
          <a:xfrm>
            <a:off x="5732300" y="2780927"/>
            <a:ext cx="6056500" cy="3275843"/>
            <a:chOff x="5732300" y="2780927"/>
            <a:chExt cx="6056500" cy="327584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3A7C403-C765-1454-EBA0-DADF6059E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2300" y="2780927"/>
              <a:ext cx="6056500" cy="3275843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E00608C-E196-0FE3-62B0-0D321B2E634E}"/>
                </a:ext>
              </a:extLst>
            </p:cNvPr>
            <p:cNvGrpSpPr/>
            <p:nvPr/>
          </p:nvGrpSpPr>
          <p:grpSpPr>
            <a:xfrm>
              <a:off x="6168148" y="4311667"/>
              <a:ext cx="1109707" cy="1205565"/>
              <a:chOff x="6168148" y="4311667"/>
              <a:chExt cx="1109707" cy="1205565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A434A5A-2BEF-829F-E3B6-86859BCD54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40016" y="4657696"/>
                <a:ext cx="482986" cy="85953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19B6037-3602-347B-C923-7EE36FB928F6}"/>
                  </a:ext>
                </a:extLst>
              </p:cNvPr>
              <p:cNvSpPr txBox="1"/>
              <p:nvPr/>
            </p:nvSpPr>
            <p:spPr>
              <a:xfrm>
                <a:off x="6168148" y="4311667"/>
                <a:ext cx="110970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chemeClr val="bg1"/>
                    </a:solidFill>
                  </a:rPr>
                  <a:t>Two low head cap screws  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4BBD06F-ED7D-CA08-BFDC-063F732BA8B9}"/>
                </a:ext>
              </a:extLst>
            </p:cNvPr>
            <p:cNvGrpSpPr/>
            <p:nvPr/>
          </p:nvGrpSpPr>
          <p:grpSpPr>
            <a:xfrm>
              <a:off x="7514143" y="4311667"/>
              <a:ext cx="787030" cy="1193292"/>
              <a:chOff x="7514143" y="4311667"/>
              <a:chExt cx="787030" cy="1193292"/>
            </a:xfrm>
          </p:grpSpPr>
          <p:sp>
            <p:nvSpPr>
              <p:cNvPr id="19" name="Right Brace 18">
                <a:extLst>
                  <a:ext uri="{FF2B5EF4-FFF2-40B4-BE49-F238E27FC236}">
                    <a16:creationId xmlns:a16="http://schemas.microsoft.com/office/drawing/2014/main" id="{5937FC1D-4230-AF7A-404A-0FBDD3D7EE3B}"/>
                  </a:ext>
                </a:extLst>
              </p:cNvPr>
              <p:cNvSpPr/>
              <p:nvPr/>
            </p:nvSpPr>
            <p:spPr>
              <a:xfrm rot="16200000" flipV="1">
                <a:off x="7871724" y="5396070"/>
                <a:ext cx="71868" cy="145909"/>
              </a:xfrm>
              <a:prstGeom prst="rightBrac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DE09738-CA15-1701-0F13-E040770DCF4F}"/>
                  </a:ext>
                </a:extLst>
              </p:cNvPr>
              <p:cNvSpPr txBox="1"/>
              <p:nvPr/>
            </p:nvSpPr>
            <p:spPr>
              <a:xfrm>
                <a:off x="7514143" y="4311667"/>
                <a:ext cx="78703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bg1"/>
                    </a:solidFill>
                  </a:rPr>
                  <a:t>Overlap of 1mm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2122FA7-AF2D-3151-8248-ECEFAA0C9A13}"/>
                  </a:ext>
                </a:extLst>
              </p:cNvPr>
              <p:cNvCxnSpPr>
                <a:stCxn id="19" idx="1"/>
                <a:endCxn id="20" idx="2"/>
              </p:cNvCxnSpPr>
              <p:nvPr/>
            </p:nvCxnSpPr>
            <p:spPr>
              <a:xfrm flipV="1">
                <a:off x="7907658" y="4742554"/>
                <a:ext cx="0" cy="690537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89F44AE-DA50-1880-E03A-179DBD9C3ECF}"/>
              </a:ext>
            </a:extLst>
          </p:cNvPr>
          <p:cNvSpPr/>
          <p:nvPr/>
        </p:nvSpPr>
        <p:spPr>
          <a:xfrm>
            <a:off x="5519936" y="1164017"/>
            <a:ext cx="6408712" cy="5001287"/>
          </a:xfrm>
          <a:prstGeom prst="roundRect">
            <a:avLst>
              <a:gd name="adj" fmla="val 4478"/>
            </a:avLst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651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976043" cy="1065742"/>
          </a:xfrm>
        </p:spPr>
        <p:txBody>
          <a:bodyPr/>
          <a:lstStyle/>
          <a:p>
            <a:r>
              <a:rPr lang="en-GB" dirty="0"/>
              <a:t>RF Contact</a:t>
            </a:r>
            <a:br>
              <a:rPr lang="en-GB" dirty="0"/>
            </a:br>
            <a:r>
              <a:rPr lang="en-GB" sz="2100" dirty="0" err="1">
                <a:solidFill>
                  <a:schemeClr val="accent2"/>
                </a:solidFill>
              </a:rPr>
              <a:t>Fingerstock</a:t>
            </a:r>
            <a:r>
              <a:rPr lang="en-GB" sz="2100" dirty="0">
                <a:solidFill>
                  <a:schemeClr val="accent2"/>
                </a:solidFill>
              </a:rPr>
              <a:t> – Fixation Low Head Cap Screws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57D798-8A8A-5DF4-DB80-192F5A132A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7" t="1124" r="1587" b="3108"/>
          <a:stretch/>
        </p:blipFill>
        <p:spPr>
          <a:xfrm>
            <a:off x="1703512" y="1916831"/>
            <a:ext cx="8784976" cy="4159325"/>
          </a:xfrm>
          <a:prstGeom prst="rect">
            <a:avLst/>
          </a:prstGeom>
        </p:spPr>
      </p:pic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2F03B85B-C5E7-F563-B261-0419549907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990425"/>
              </p:ext>
            </p:extLst>
          </p:nvPr>
        </p:nvGraphicFramePr>
        <p:xfrm>
          <a:off x="407988" y="1270653"/>
          <a:ext cx="11380810" cy="73180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690405">
                  <a:extLst>
                    <a:ext uri="{9D8B030D-6E8A-4147-A177-3AD203B41FA5}">
                      <a16:colId xmlns:a16="http://schemas.microsoft.com/office/drawing/2014/main" val="1920383316"/>
                    </a:ext>
                  </a:extLst>
                </a:gridCol>
                <a:gridCol w="5690405">
                  <a:extLst>
                    <a:ext uri="{9D8B030D-6E8A-4147-A177-3AD203B41FA5}">
                      <a16:colId xmlns:a16="http://schemas.microsoft.com/office/drawing/2014/main" val="4180470079"/>
                    </a:ext>
                  </a:extLst>
                </a:gridCol>
              </a:tblGrid>
              <a:tr h="21207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Option 1 - </a:t>
                      </a:r>
                      <a:r>
                        <a:rPr lang="en-GB" dirty="0">
                          <a:solidFill>
                            <a:schemeClr val="bg1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P0207.A4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Option 2 – </a:t>
                      </a:r>
                      <a:r>
                        <a:rPr lang="en-GB" dirty="0">
                          <a:solidFill>
                            <a:schemeClr val="bg1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P0208.A4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2794590"/>
                  </a:ext>
                </a:extLst>
              </a:tr>
              <a:tr h="36604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 = 0.8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 = 1.5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37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386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247851" cy="1065742"/>
          </a:xfrm>
        </p:spPr>
        <p:txBody>
          <a:bodyPr/>
          <a:lstStyle/>
          <a:p>
            <a:r>
              <a:rPr lang="en-GB" dirty="0"/>
              <a:t>RF Contact</a:t>
            </a:r>
            <a:br>
              <a:rPr lang="en-GB" dirty="0"/>
            </a:br>
            <a:r>
              <a:rPr lang="en-GB" sz="2100" dirty="0" err="1">
                <a:solidFill>
                  <a:schemeClr val="accent2"/>
                </a:solidFill>
              </a:rPr>
              <a:t>Spira</a:t>
            </a:r>
            <a:r>
              <a:rPr lang="en-GB" sz="2100" dirty="0">
                <a:solidFill>
                  <a:schemeClr val="accent2"/>
                </a:solidFill>
              </a:rPr>
              <a:t> Shield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C51DCA9-1618-34BB-6A7A-1AEE0A759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4247853" cy="4602117"/>
          </a:xfrm>
        </p:spPr>
        <p:txBody>
          <a:bodyPr/>
          <a:lstStyle/>
          <a:p>
            <a:r>
              <a:rPr lang="en-GB" dirty="0"/>
              <a:t>Requirements:</a:t>
            </a: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800" b="0" dirty="0">
                <a:effectLst/>
                <a:latin typeface="Arial (Body) "/>
                <a:ea typeface="Times New Roman" panose="02020603050405020304" pitchFamily="18" charset="0"/>
              </a:rPr>
              <a:t>Material: Non-magnetic and radiation resistant (10 kGy) </a:t>
            </a:r>
            <a:endParaRPr lang="en-GB" sz="1800" b="0" dirty="0">
              <a:effectLst/>
              <a:latin typeface="Arial (Body) 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 (Body) "/>
                <a:ea typeface="Times New Roman" panose="02020603050405020304" pitchFamily="18" charset="0"/>
              </a:rPr>
              <a:t>Groove Dimension: L </a:t>
            </a:r>
            <a:r>
              <a:rPr lang="en-GB" sz="1800" b="0" dirty="0">
                <a:effectLst/>
                <a:latin typeface="Arial (Body) "/>
                <a:ea typeface="Times New Roman" panose="02020603050405020304" pitchFamily="18" charset="0"/>
              </a:rPr>
              <a:t>&lt;= 2 mm and G &lt;= 4 mm</a:t>
            </a:r>
            <a:endParaRPr lang="en-GB" sz="1800" b="0" dirty="0">
              <a:latin typeface="Arial (Body) "/>
            </a:endParaRPr>
          </a:p>
          <a:p>
            <a:r>
              <a:rPr lang="en-GB" dirty="0"/>
              <a:t>Contacts: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dirty="0"/>
              <a:t>SPIRA, California (USA): </a:t>
            </a:r>
            <a:br>
              <a:rPr lang="es-ES" dirty="0"/>
            </a:br>
            <a:r>
              <a:rPr lang="es-ES" sz="1800" b="0" dirty="0">
                <a:hlinkClick r:id="rId2"/>
              </a:rPr>
              <a:t>https://www.spira-emi.com/product/spira-shield/</a:t>
            </a:r>
            <a:r>
              <a:rPr lang="es-ES" sz="1800" b="0" dirty="0"/>
              <a:t>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dirty="0"/>
              <a:t>E-SONG EMC, </a:t>
            </a:r>
            <a:r>
              <a:rPr lang="es-ES" sz="2000" dirty="0" err="1"/>
              <a:t>Seoul</a:t>
            </a:r>
            <a:r>
              <a:rPr lang="es-ES" sz="2000" dirty="0"/>
              <a:t> (</a:t>
            </a:r>
            <a:r>
              <a:rPr lang="es-ES" sz="2000" dirty="0" err="1"/>
              <a:t>Korea</a:t>
            </a:r>
            <a:r>
              <a:rPr lang="es-ES" sz="2000" dirty="0"/>
              <a:t>):</a:t>
            </a:r>
            <a:r>
              <a:rPr lang="en-GB" sz="2400" dirty="0"/>
              <a:t> </a:t>
            </a:r>
            <a:r>
              <a:rPr lang="en-GB" sz="1800" b="0" dirty="0">
                <a:hlinkClick r:id="rId3"/>
              </a:rPr>
              <a:t>https://esongemc.com/eng/page/product/m04/Spiral_Spring_Gasket.php</a:t>
            </a:r>
            <a:r>
              <a:rPr lang="en-GB" sz="1800" b="0" dirty="0"/>
              <a:t> </a:t>
            </a:r>
            <a:endParaRPr lang="es-ES" sz="2000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05C0940-FFC8-F2FD-2614-64014BE2CBF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4572955" y="73598"/>
            <a:ext cx="7619045" cy="6128767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46390DA-9181-5451-E95F-30111E7E3D4B}"/>
              </a:ext>
            </a:extLst>
          </p:cNvPr>
          <p:cNvGrpSpPr/>
          <p:nvPr/>
        </p:nvGrpSpPr>
        <p:grpSpPr>
          <a:xfrm>
            <a:off x="6036754" y="3140968"/>
            <a:ext cx="72008" cy="833743"/>
            <a:chOff x="6036754" y="3101977"/>
            <a:chExt cx="72008" cy="83374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DC01A7C-24B1-D854-68B7-BF7699D5EBF3}"/>
                </a:ext>
              </a:extLst>
            </p:cNvPr>
            <p:cNvCxnSpPr>
              <a:cxnSpLocks/>
            </p:cNvCxnSpPr>
            <p:nvPr/>
          </p:nvCxnSpPr>
          <p:spPr>
            <a:xfrm>
              <a:off x="6072758" y="3230817"/>
              <a:ext cx="0" cy="576064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6" name="Flowchart: Summing Junction 35">
              <a:extLst>
                <a:ext uri="{FF2B5EF4-FFF2-40B4-BE49-F238E27FC236}">
                  <a16:creationId xmlns:a16="http://schemas.microsoft.com/office/drawing/2014/main" id="{254D3641-1B68-1963-6779-52C5700698DC}"/>
                </a:ext>
              </a:extLst>
            </p:cNvPr>
            <p:cNvSpPr/>
            <p:nvPr/>
          </p:nvSpPr>
          <p:spPr>
            <a:xfrm>
              <a:off x="6036754" y="3101977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lowchart: Summing Junction 36">
              <a:extLst>
                <a:ext uri="{FF2B5EF4-FFF2-40B4-BE49-F238E27FC236}">
                  <a16:creationId xmlns:a16="http://schemas.microsoft.com/office/drawing/2014/main" id="{A122B691-ACAE-3AEA-29D0-757A5D500E6D}"/>
                </a:ext>
              </a:extLst>
            </p:cNvPr>
            <p:cNvSpPr/>
            <p:nvPr/>
          </p:nvSpPr>
          <p:spPr>
            <a:xfrm>
              <a:off x="6036754" y="3863712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1EC6356-7E07-8FA6-1D45-3DC50750477A}"/>
              </a:ext>
            </a:extLst>
          </p:cNvPr>
          <p:cNvGrpSpPr/>
          <p:nvPr/>
        </p:nvGrpSpPr>
        <p:grpSpPr>
          <a:xfrm>
            <a:off x="8256240" y="1875177"/>
            <a:ext cx="72008" cy="833743"/>
            <a:chOff x="6036754" y="3101977"/>
            <a:chExt cx="72008" cy="833743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8D806A5-D86C-B307-B0A2-4CF1FA6541ED}"/>
                </a:ext>
              </a:extLst>
            </p:cNvPr>
            <p:cNvCxnSpPr>
              <a:cxnSpLocks/>
            </p:cNvCxnSpPr>
            <p:nvPr/>
          </p:nvCxnSpPr>
          <p:spPr>
            <a:xfrm>
              <a:off x="6072758" y="3230817"/>
              <a:ext cx="0" cy="576064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1" name="Flowchart: Summing Junction 40">
              <a:extLst>
                <a:ext uri="{FF2B5EF4-FFF2-40B4-BE49-F238E27FC236}">
                  <a16:creationId xmlns:a16="http://schemas.microsoft.com/office/drawing/2014/main" id="{80316AF9-A159-7FEF-A4C4-539F3600FBC7}"/>
                </a:ext>
              </a:extLst>
            </p:cNvPr>
            <p:cNvSpPr/>
            <p:nvPr/>
          </p:nvSpPr>
          <p:spPr>
            <a:xfrm>
              <a:off x="6036754" y="3101977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lowchart: Summing Junction 41">
              <a:extLst>
                <a:ext uri="{FF2B5EF4-FFF2-40B4-BE49-F238E27FC236}">
                  <a16:creationId xmlns:a16="http://schemas.microsoft.com/office/drawing/2014/main" id="{2E7DAA84-2875-142F-43C7-02E2BB1AFE54}"/>
                </a:ext>
              </a:extLst>
            </p:cNvPr>
            <p:cNvSpPr/>
            <p:nvPr/>
          </p:nvSpPr>
          <p:spPr>
            <a:xfrm>
              <a:off x="6036754" y="3863712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91DE4BD-9C60-8862-162C-79BC4A87E51D}"/>
              </a:ext>
            </a:extLst>
          </p:cNvPr>
          <p:cNvGrpSpPr/>
          <p:nvPr/>
        </p:nvGrpSpPr>
        <p:grpSpPr>
          <a:xfrm>
            <a:off x="6696000" y="3087595"/>
            <a:ext cx="2045968" cy="1196413"/>
            <a:chOff x="6696000" y="3087595"/>
            <a:chExt cx="2045968" cy="1196413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41FB146-3529-B011-77B0-CBFEB0DBB6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6080" y="3176948"/>
              <a:ext cx="1800200" cy="1008112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6" name="Flowchart: Summing Junction 45">
              <a:extLst>
                <a:ext uri="{FF2B5EF4-FFF2-40B4-BE49-F238E27FC236}">
                  <a16:creationId xmlns:a16="http://schemas.microsoft.com/office/drawing/2014/main" id="{E8AD4697-5305-2BD3-B8E8-E89A907521CD}"/>
                </a:ext>
              </a:extLst>
            </p:cNvPr>
            <p:cNvSpPr/>
            <p:nvPr/>
          </p:nvSpPr>
          <p:spPr>
            <a:xfrm>
              <a:off x="6696000" y="4212000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lowchart: Summing Junction 46">
              <a:extLst>
                <a:ext uri="{FF2B5EF4-FFF2-40B4-BE49-F238E27FC236}">
                  <a16:creationId xmlns:a16="http://schemas.microsoft.com/office/drawing/2014/main" id="{E557E201-6A55-67C3-7236-E27C3FCB2A6E}"/>
                </a:ext>
              </a:extLst>
            </p:cNvPr>
            <p:cNvSpPr/>
            <p:nvPr/>
          </p:nvSpPr>
          <p:spPr>
            <a:xfrm>
              <a:off x="8669960" y="3087595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A75A3CAE-3664-CD16-A86B-AE96084D3F59}"/>
              </a:ext>
            </a:extLst>
          </p:cNvPr>
          <p:cNvGrpSpPr/>
          <p:nvPr/>
        </p:nvGrpSpPr>
        <p:grpSpPr>
          <a:xfrm>
            <a:off x="4943872" y="3964166"/>
            <a:ext cx="1752128" cy="1941506"/>
            <a:chOff x="4943872" y="3964166"/>
            <a:chExt cx="1752128" cy="1941506"/>
          </a:xfrm>
        </p:grpSpPr>
        <p:cxnSp>
          <p:nvCxnSpPr>
            <p:cNvPr id="1025" name="Straight Arrow Connector 1024">
              <a:extLst>
                <a:ext uri="{FF2B5EF4-FFF2-40B4-BE49-F238E27FC236}">
                  <a16:creationId xmlns:a16="http://schemas.microsoft.com/office/drawing/2014/main" id="{5D693AB3-0BA7-8CFC-0D0B-237C8A7C5656}"/>
                </a:ext>
              </a:extLst>
            </p:cNvPr>
            <p:cNvCxnSpPr>
              <a:cxnSpLocks/>
              <a:stCxn id="1031" idx="0"/>
              <a:endCxn id="37" idx="3"/>
            </p:cNvCxnSpPr>
            <p:nvPr/>
          </p:nvCxnSpPr>
          <p:spPr>
            <a:xfrm flipV="1">
              <a:off x="5819936" y="3964166"/>
              <a:ext cx="227363" cy="12951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31" name="TextBox 1030">
              <a:extLst>
                <a:ext uri="{FF2B5EF4-FFF2-40B4-BE49-F238E27FC236}">
                  <a16:creationId xmlns:a16="http://schemas.microsoft.com/office/drawing/2014/main" id="{20940E46-7FAB-AE93-10B8-003264CA8793}"/>
                </a:ext>
              </a:extLst>
            </p:cNvPr>
            <p:cNvSpPr txBox="1"/>
            <p:nvPr/>
          </p:nvSpPr>
          <p:spPr>
            <a:xfrm>
              <a:off x="4943872" y="5259341"/>
              <a:ext cx="1752128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chemeClr val="accent3"/>
                  </a:solidFill>
                </a:rPr>
                <a:t>Is it possible to re-use the holes for the disassembly?</a:t>
              </a:r>
            </a:p>
          </p:txBody>
        </p:sp>
      </p:grp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774CC551-6137-D0AD-7187-A117EA521ACB}"/>
              </a:ext>
            </a:extLst>
          </p:cNvPr>
          <p:cNvGrpSpPr/>
          <p:nvPr/>
        </p:nvGrpSpPr>
        <p:grpSpPr>
          <a:xfrm>
            <a:off x="8328248" y="622263"/>
            <a:ext cx="2157604" cy="1654609"/>
            <a:chOff x="8328248" y="622263"/>
            <a:chExt cx="2157604" cy="1654609"/>
          </a:xfrm>
        </p:grpSpPr>
        <p:cxnSp>
          <p:nvCxnSpPr>
            <p:cNvPr id="1036" name="Straight Arrow Connector 1035">
              <a:extLst>
                <a:ext uri="{FF2B5EF4-FFF2-40B4-BE49-F238E27FC236}">
                  <a16:creationId xmlns:a16="http://schemas.microsoft.com/office/drawing/2014/main" id="{104474F4-E49E-8C9F-F348-9CEAC75A8684}"/>
                </a:ext>
              </a:extLst>
            </p:cNvPr>
            <p:cNvCxnSpPr>
              <a:cxnSpLocks/>
              <a:stCxn id="1039" idx="1"/>
            </p:cNvCxnSpPr>
            <p:nvPr/>
          </p:nvCxnSpPr>
          <p:spPr>
            <a:xfrm flipH="1">
              <a:off x="8328248" y="945429"/>
              <a:ext cx="1026283" cy="13314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39" name="TextBox 1038">
              <a:extLst>
                <a:ext uri="{FF2B5EF4-FFF2-40B4-BE49-F238E27FC236}">
                  <a16:creationId xmlns:a16="http://schemas.microsoft.com/office/drawing/2014/main" id="{402A649A-12CC-EC76-3434-C1922F822702}"/>
                </a:ext>
              </a:extLst>
            </p:cNvPr>
            <p:cNvSpPr txBox="1"/>
            <p:nvPr/>
          </p:nvSpPr>
          <p:spPr>
            <a:xfrm>
              <a:off x="9354531" y="622263"/>
              <a:ext cx="1131321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solidFill>
                    <a:schemeClr val="accent3"/>
                  </a:solidFill>
                </a:rPr>
                <a:t>Spira</a:t>
              </a:r>
              <a:r>
                <a:rPr lang="en-GB" sz="1400" dirty="0">
                  <a:solidFill>
                    <a:schemeClr val="accent3"/>
                  </a:solidFill>
                </a:rPr>
                <a:t> shield</a:t>
              </a:r>
              <a:br>
                <a:rPr lang="en-GB" sz="1400" dirty="0">
                  <a:solidFill>
                    <a:schemeClr val="accent3"/>
                  </a:solidFill>
                </a:rPr>
              </a:br>
              <a:r>
                <a:rPr lang="en-GB" sz="1400" dirty="0">
                  <a:solidFill>
                    <a:schemeClr val="accent3"/>
                  </a:solidFill>
                </a:rPr>
                <a:t>Groove: support arms</a:t>
              </a:r>
            </a:p>
          </p:txBody>
        </p:sp>
      </p:grpSp>
      <p:grpSp>
        <p:nvGrpSpPr>
          <p:cNvPr id="1052" name="Group 1051">
            <a:extLst>
              <a:ext uri="{FF2B5EF4-FFF2-40B4-BE49-F238E27FC236}">
                <a16:creationId xmlns:a16="http://schemas.microsoft.com/office/drawing/2014/main" id="{BB0B5FC9-3357-B894-98F9-7924715CF1D1}"/>
              </a:ext>
            </a:extLst>
          </p:cNvPr>
          <p:cNvGrpSpPr/>
          <p:nvPr/>
        </p:nvGrpSpPr>
        <p:grpSpPr>
          <a:xfrm>
            <a:off x="8328248" y="1755311"/>
            <a:ext cx="2139570" cy="1368288"/>
            <a:chOff x="8328248" y="1755311"/>
            <a:chExt cx="2139570" cy="1368288"/>
          </a:xfrm>
        </p:grpSpPr>
        <p:cxnSp>
          <p:nvCxnSpPr>
            <p:cNvPr id="1043" name="Straight Arrow Connector 1042">
              <a:extLst>
                <a:ext uri="{FF2B5EF4-FFF2-40B4-BE49-F238E27FC236}">
                  <a16:creationId xmlns:a16="http://schemas.microsoft.com/office/drawing/2014/main" id="{B591A3F2-37FF-6443-D640-DC25C378CF1E}"/>
                </a:ext>
              </a:extLst>
            </p:cNvPr>
            <p:cNvCxnSpPr>
              <a:cxnSpLocks/>
              <a:stCxn id="1049" idx="1"/>
              <a:endCxn id="42" idx="6"/>
            </p:cNvCxnSpPr>
            <p:nvPr/>
          </p:nvCxnSpPr>
          <p:spPr>
            <a:xfrm flipH="1">
              <a:off x="8328248" y="1863033"/>
              <a:ext cx="1891104" cy="8098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7" name="Straight Arrow Connector 1046">
              <a:extLst>
                <a:ext uri="{FF2B5EF4-FFF2-40B4-BE49-F238E27FC236}">
                  <a16:creationId xmlns:a16="http://schemas.microsoft.com/office/drawing/2014/main" id="{229E18AC-6E5F-52B1-1119-2381989A9DE8}"/>
                </a:ext>
              </a:extLst>
            </p:cNvPr>
            <p:cNvCxnSpPr>
              <a:cxnSpLocks/>
              <a:stCxn id="1049" idx="1"/>
              <a:endCxn id="47" idx="6"/>
            </p:cNvCxnSpPr>
            <p:nvPr/>
          </p:nvCxnSpPr>
          <p:spPr>
            <a:xfrm flipH="1">
              <a:off x="8741968" y="1863033"/>
              <a:ext cx="1477384" cy="12605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49" name="TextBox 1048">
              <a:extLst>
                <a:ext uri="{FF2B5EF4-FFF2-40B4-BE49-F238E27FC236}">
                  <a16:creationId xmlns:a16="http://schemas.microsoft.com/office/drawing/2014/main" id="{0CD7F8AF-E36C-EA89-C132-820BA23EDF28}"/>
                </a:ext>
              </a:extLst>
            </p:cNvPr>
            <p:cNvSpPr txBox="1"/>
            <p:nvPr/>
          </p:nvSpPr>
          <p:spPr>
            <a:xfrm>
              <a:off x="10219352" y="1755311"/>
              <a:ext cx="248466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s-ES" sz="1400" dirty="0">
                  <a:solidFill>
                    <a:schemeClr val="accent3"/>
                  </a:solidFill>
                </a:rPr>
                <a:t>M3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083" name="Group 1082">
            <a:extLst>
              <a:ext uri="{FF2B5EF4-FFF2-40B4-BE49-F238E27FC236}">
                <a16:creationId xmlns:a16="http://schemas.microsoft.com/office/drawing/2014/main" id="{2E99FE26-F607-2FBC-F061-7B3B13ADB101}"/>
              </a:ext>
            </a:extLst>
          </p:cNvPr>
          <p:cNvGrpSpPr/>
          <p:nvPr/>
        </p:nvGrpSpPr>
        <p:grpSpPr>
          <a:xfrm>
            <a:off x="6510064" y="3033595"/>
            <a:ext cx="5382528" cy="2997947"/>
            <a:chOff x="6510064" y="3033595"/>
            <a:chExt cx="5382528" cy="2997947"/>
          </a:xfrm>
        </p:grpSpPr>
        <p:grpSp>
          <p:nvGrpSpPr>
            <p:cNvPr id="1082" name="Group 1081">
              <a:extLst>
                <a:ext uri="{FF2B5EF4-FFF2-40B4-BE49-F238E27FC236}">
                  <a16:creationId xmlns:a16="http://schemas.microsoft.com/office/drawing/2014/main" id="{89B7C66F-8757-73F8-5767-D7A5E05FEF6A}"/>
                </a:ext>
              </a:extLst>
            </p:cNvPr>
            <p:cNvGrpSpPr/>
            <p:nvPr/>
          </p:nvGrpSpPr>
          <p:grpSpPr>
            <a:xfrm>
              <a:off x="6510064" y="3033595"/>
              <a:ext cx="4842520" cy="2491918"/>
              <a:chOff x="6510064" y="3033595"/>
              <a:chExt cx="4842520" cy="2491918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AEF860F-3E0D-87C3-6576-4F3BA5DC42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08368" y="4365104"/>
                <a:ext cx="1944216" cy="1120550"/>
              </a:xfrm>
              <a:prstGeom prst="line">
                <a:avLst/>
              </a:prstGeom>
              <a:ln w="28575"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7E45687-2ADF-3AE8-380F-277625D4BD61}"/>
                  </a:ext>
                </a:extLst>
              </p:cNvPr>
              <p:cNvGrpSpPr/>
              <p:nvPr/>
            </p:nvGrpSpPr>
            <p:grpSpPr>
              <a:xfrm>
                <a:off x="8777972" y="3033595"/>
                <a:ext cx="2502248" cy="1214409"/>
                <a:chOff x="6510064" y="4311104"/>
                <a:chExt cx="2502248" cy="121440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BB5FD51C-9529-CEB2-A9CD-690103B1AA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96000" y="4437780"/>
                  <a:ext cx="2136304" cy="979733"/>
                </a:xfrm>
                <a:prstGeom prst="line">
                  <a:avLst/>
                </a:prstGeom>
                <a:ln w="28575"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</p:cxnSp>
            <p:sp>
              <p:nvSpPr>
                <p:cNvPr id="62" name="Flowchart: Summing Junction 61">
                  <a:extLst>
                    <a:ext uri="{FF2B5EF4-FFF2-40B4-BE49-F238E27FC236}">
                      <a16:creationId xmlns:a16="http://schemas.microsoft.com/office/drawing/2014/main" id="{877908E7-1E79-0441-2F11-68037EFF4C4D}"/>
                    </a:ext>
                  </a:extLst>
                </p:cNvPr>
                <p:cNvSpPr/>
                <p:nvPr/>
              </p:nvSpPr>
              <p:spPr>
                <a:xfrm>
                  <a:off x="6510064" y="4311104"/>
                  <a:ext cx="108000" cy="108000"/>
                </a:xfrm>
                <a:prstGeom prst="flowChartSummingJunction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lowchart: Summing Junction 62">
                  <a:extLst>
                    <a:ext uri="{FF2B5EF4-FFF2-40B4-BE49-F238E27FC236}">
                      <a16:creationId xmlns:a16="http://schemas.microsoft.com/office/drawing/2014/main" id="{8F281731-AD43-C36A-7D12-2D4E0323E00C}"/>
                    </a:ext>
                  </a:extLst>
                </p:cNvPr>
                <p:cNvSpPr/>
                <p:nvPr/>
              </p:nvSpPr>
              <p:spPr>
                <a:xfrm>
                  <a:off x="8904312" y="5417513"/>
                  <a:ext cx="108000" cy="108000"/>
                </a:xfrm>
                <a:prstGeom prst="flowChartSummingJunction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733EB0F7-A104-4EE9-4973-14C714464C0A}"/>
                  </a:ext>
                </a:extLst>
              </p:cNvPr>
              <p:cNvGrpSpPr/>
              <p:nvPr/>
            </p:nvGrpSpPr>
            <p:grpSpPr>
              <a:xfrm>
                <a:off x="6510064" y="4311104"/>
                <a:ext cx="2502248" cy="1214409"/>
                <a:chOff x="6510064" y="4311104"/>
                <a:chExt cx="2502248" cy="1214409"/>
              </a:xfrm>
            </p:grpSpPr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441A8819-C45F-B0E9-DB05-7F88D5D03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96000" y="4437780"/>
                  <a:ext cx="2136304" cy="979733"/>
                </a:xfrm>
                <a:prstGeom prst="line">
                  <a:avLst/>
                </a:prstGeom>
                <a:ln w="28575"/>
              </p:spPr>
              <p:style>
                <a:lnRef idx="2">
                  <a:schemeClr val="accent5"/>
                </a:lnRef>
                <a:fillRef idx="0">
                  <a:schemeClr val="accent5"/>
                </a:fillRef>
                <a:effectRef idx="1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57" name="Flowchart: Summing Junction 56">
                  <a:extLst>
                    <a:ext uri="{FF2B5EF4-FFF2-40B4-BE49-F238E27FC236}">
                      <a16:creationId xmlns:a16="http://schemas.microsoft.com/office/drawing/2014/main" id="{623F6167-0938-DA97-63A1-549F8436C9EE}"/>
                    </a:ext>
                  </a:extLst>
                </p:cNvPr>
                <p:cNvSpPr/>
                <p:nvPr/>
              </p:nvSpPr>
              <p:spPr>
                <a:xfrm>
                  <a:off x="6510064" y="4311104"/>
                  <a:ext cx="108000" cy="108000"/>
                </a:xfrm>
                <a:prstGeom prst="flowChartSummingJunction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Flowchart: Summing Junction 57">
                  <a:extLst>
                    <a:ext uri="{FF2B5EF4-FFF2-40B4-BE49-F238E27FC236}">
                      <a16:creationId xmlns:a16="http://schemas.microsoft.com/office/drawing/2014/main" id="{95A93857-1FE1-B3EC-5F85-63F35A84A3E1}"/>
                    </a:ext>
                  </a:extLst>
                </p:cNvPr>
                <p:cNvSpPr/>
                <p:nvPr/>
              </p:nvSpPr>
              <p:spPr>
                <a:xfrm>
                  <a:off x="8904312" y="5417513"/>
                  <a:ext cx="108000" cy="108000"/>
                </a:xfrm>
                <a:prstGeom prst="flowChartSummingJunction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073" name="Group 1072">
              <a:extLst>
                <a:ext uri="{FF2B5EF4-FFF2-40B4-BE49-F238E27FC236}">
                  <a16:creationId xmlns:a16="http://schemas.microsoft.com/office/drawing/2014/main" id="{71BB86C2-2F53-BDC4-0552-B4A6E824D19D}"/>
                </a:ext>
              </a:extLst>
            </p:cNvPr>
            <p:cNvGrpSpPr/>
            <p:nvPr/>
          </p:nvGrpSpPr>
          <p:grpSpPr>
            <a:xfrm>
              <a:off x="7639919" y="4909275"/>
              <a:ext cx="4252673" cy="1122267"/>
              <a:chOff x="7639919" y="4909275"/>
              <a:chExt cx="4252673" cy="1122267"/>
            </a:xfrm>
          </p:grpSpPr>
          <p:grpSp>
            <p:nvGrpSpPr>
              <p:cNvPr id="1072" name="Group 1071">
                <a:extLst>
                  <a:ext uri="{FF2B5EF4-FFF2-40B4-BE49-F238E27FC236}">
                    <a16:creationId xmlns:a16="http://schemas.microsoft.com/office/drawing/2014/main" id="{2D2318F4-7417-4D75-F678-FDB97EBB3369}"/>
                  </a:ext>
                </a:extLst>
              </p:cNvPr>
              <p:cNvGrpSpPr/>
              <p:nvPr/>
            </p:nvGrpSpPr>
            <p:grpSpPr>
              <a:xfrm>
                <a:off x="10452496" y="4909275"/>
                <a:ext cx="1440096" cy="1122267"/>
                <a:chOff x="10452496" y="4909275"/>
                <a:chExt cx="1440096" cy="1122267"/>
              </a:xfrm>
            </p:grpSpPr>
            <p:cxnSp>
              <p:nvCxnSpPr>
                <p:cNvPr id="1060" name="Straight Arrow Connector 1059">
                  <a:extLst>
                    <a:ext uri="{FF2B5EF4-FFF2-40B4-BE49-F238E27FC236}">
                      <a16:creationId xmlns:a16="http://schemas.microsoft.com/office/drawing/2014/main" id="{0CF22104-46DD-8D30-4687-CBA313E86740}"/>
                    </a:ext>
                  </a:extLst>
                </p:cNvPr>
                <p:cNvCxnSpPr>
                  <a:cxnSpLocks/>
                  <a:stCxn id="1064" idx="0"/>
                </p:cNvCxnSpPr>
                <p:nvPr/>
              </p:nvCxnSpPr>
              <p:spPr>
                <a:xfrm flipH="1" flipV="1">
                  <a:off x="10452496" y="4909275"/>
                  <a:ext cx="774048" cy="47593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  <p:sp>
              <p:nvSpPr>
                <p:cNvPr id="1064" name="TextBox 1063">
                  <a:extLst>
                    <a:ext uri="{FF2B5EF4-FFF2-40B4-BE49-F238E27FC236}">
                      <a16:creationId xmlns:a16="http://schemas.microsoft.com/office/drawing/2014/main" id="{5BB3A107-02A6-307F-7327-D22BFD62226A}"/>
                    </a:ext>
                  </a:extLst>
                </p:cNvPr>
                <p:cNvSpPr txBox="1"/>
                <p:nvPr/>
              </p:nvSpPr>
              <p:spPr>
                <a:xfrm>
                  <a:off x="10560496" y="5385211"/>
                  <a:ext cx="1332096" cy="64633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 err="1">
                      <a:solidFill>
                        <a:schemeClr val="accent5"/>
                      </a:solidFill>
                    </a:rPr>
                    <a:t>Spira</a:t>
                  </a:r>
                  <a:r>
                    <a:rPr lang="en-GB" sz="1400" dirty="0">
                      <a:solidFill>
                        <a:schemeClr val="accent5"/>
                      </a:solidFill>
                    </a:rPr>
                    <a:t> shield</a:t>
                  </a:r>
                  <a:br>
                    <a:rPr lang="en-GB" sz="1400" dirty="0">
                      <a:solidFill>
                        <a:schemeClr val="accent5"/>
                      </a:solidFill>
                    </a:rPr>
                  </a:br>
                  <a:r>
                    <a:rPr lang="en-GB" sz="1400" dirty="0">
                      <a:solidFill>
                        <a:schemeClr val="accent5"/>
                      </a:solidFill>
                    </a:rPr>
                    <a:t>Groove:</a:t>
                  </a:r>
                  <a:br>
                    <a:rPr lang="en-GB" sz="1400" dirty="0">
                      <a:solidFill>
                        <a:schemeClr val="accent5"/>
                      </a:solidFill>
                    </a:rPr>
                  </a:br>
                  <a:r>
                    <a:rPr lang="en-GB" sz="1400" dirty="0">
                      <a:solidFill>
                        <a:schemeClr val="accent5"/>
                      </a:solidFill>
                    </a:rPr>
                    <a:t>bottom electrode</a:t>
                  </a:r>
                </a:p>
              </p:txBody>
            </p:sp>
          </p:grpSp>
          <p:grpSp>
            <p:nvGrpSpPr>
              <p:cNvPr id="1071" name="Group 1070">
                <a:extLst>
                  <a:ext uri="{FF2B5EF4-FFF2-40B4-BE49-F238E27FC236}">
                    <a16:creationId xmlns:a16="http://schemas.microsoft.com/office/drawing/2014/main" id="{F37BC4CD-71A7-BA3D-AED4-FBC461EAFB3B}"/>
                  </a:ext>
                </a:extLst>
              </p:cNvPr>
              <p:cNvGrpSpPr/>
              <p:nvPr/>
            </p:nvGrpSpPr>
            <p:grpSpPr>
              <a:xfrm>
                <a:off x="7639919" y="5471513"/>
                <a:ext cx="1264393" cy="366281"/>
                <a:chOff x="7639919" y="5471513"/>
                <a:chExt cx="1264393" cy="366281"/>
              </a:xfrm>
            </p:grpSpPr>
            <p:sp>
              <p:nvSpPr>
                <p:cNvPr id="1068" name="TextBox 1067">
                  <a:extLst>
                    <a:ext uri="{FF2B5EF4-FFF2-40B4-BE49-F238E27FC236}">
                      <a16:creationId xmlns:a16="http://schemas.microsoft.com/office/drawing/2014/main" id="{E2A7DD54-B054-5EC7-0E14-6383AB8CF796}"/>
                    </a:ext>
                  </a:extLst>
                </p:cNvPr>
                <p:cNvSpPr txBox="1"/>
                <p:nvPr/>
              </p:nvSpPr>
              <p:spPr>
                <a:xfrm>
                  <a:off x="7639919" y="5622350"/>
                  <a:ext cx="24846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s-ES" sz="1400" dirty="0">
                      <a:solidFill>
                        <a:schemeClr val="accent5"/>
                      </a:solidFill>
                    </a:rPr>
                    <a:t>M5</a:t>
                  </a:r>
                  <a:endParaRPr lang="en-GB" sz="1400" dirty="0">
                    <a:solidFill>
                      <a:schemeClr val="accent5"/>
                    </a:solidFill>
                  </a:endParaRPr>
                </a:p>
              </p:txBody>
            </p:sp>
            <p:cxnSp>
              <p:nvCxnSpPr>
                <p:cNvPr id="1070" name="Straight Arrow Connector 1069">
                  <a:extLst>
                    <a:ext uri="{FF2B5EF4-FFF2-40B4-BE49-F238E27FC236}">
                      <a16:creationId xmlns:a16="http://schemas.microsoft.com/office/drawing/2014/main" id="{FC541A9B-DCD8-14FF-B49C-1F9E08B75289}"/>
                    </a:ext>
                  </a:extLst>
                </p:cNvPr>
                <p:cNvCxnSpPr>
                  <a:stCxn id="1068" idx="3"/>
                  <a:endCxn id="58" idx="2"/>
                </p:cNvCxnSpPr>
                <p:nvPr/>
              </p:nvCxnSpPr>
              <p:spPr>
                <a:xfrm flipV="1">
                  <a:off x="7888385" y="5471513"/>
                  <a:ext cx="1015927" cy="25855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5"/>
                </a:lnRef>
                <a:fillRef idx="0">
                  <a:schemeClr val="accent5"/>
                </a:fillRef>
                <a:effectRef idx="0">
                  <a:schemeClr val="accent5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80" name="Group 1079">
            <a:extLst>
              <a:ext uri="{FF2B5EF4-FFF2-40B4-BE49-F238E27FC236}">
                <a16:creationId xmlns:a16="http://schemas.microsoft.com/office/drawing/2014/main" id="{E772B305-1A73-55F8-9EB8-D9275D7298FF}"/>
              </a:ext>
            </a:extLst>
          </p:cNvPr>
          <p:cNvGrpSpPr/>
          <p:nvPr/>
        </p:nvGrpSpPr>
        <p:grpSpPr>
          <a:xfrm>
            <a:off x="10745087" y="220205"/>
            <a:ext cx="1168467" cy="1795066"/>
            <a:chOff x="10647836" y="163860"/>
            <a:chExt cx="1168467" cy="1795066"/>
          </a:xfrm>
        </p:grpSpPr>
        <p:pic>
          <p:nvPicPr>
            <p:cNvPr id="1078" name="Picture 1077">
              <a:extLst>
                <a:ext uri="{FF2B5EF4-FFF2-40B4-BE49-F238E27FC236}">
                  <a16:creationId xmlns:a16="http://schemas.microsoft.com/office/drawing/2014/main" id="{7570518D-4550-EC75-D42B-92BE1507B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66409" y="163860"/>
              <a:ext cx="1131321" cy="981005"/>
            </a:xfrm>
            <a:prstGeom prst="rect">
              <a:avLst/>
            </a:prstGeom>
          </p:spPr>
        </p:pic>
        <p:pic>
          <p:nvPicPr>
            <p:cNvPr id="1079" name="Picture 2">
              <a:extLst>
                <a:ext uri="{FF2B5EF4-FFF2-40B4-BE49-F238E27FC236}">
                  <a16:creationId xmlns:a16="http://schemas.microsoft.com/office/drawing/2014/main" id="{1D1BC519-5437-0A00-6129-DFA576B5CF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7836" y="1282676"/>
              <a:ext cx="1168467" cy="676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88" name="Group 1087">
            <a:extLst>
              <a:ext uri="{FF2B5EF4-FFF2-40B4-BE49-F238E27FC236}">
                <a16:creationId xmlns:a16="http://schemas.microsoft.com/office/drawing/2014/main" id="{613F0EE8-2597-6A70-1B76-932B3A2FAF17}"/>
              </a:ext>
            </a:extLst>
          </p:cNvPr>
          <p:cNvGrpSpPr/>
          <p:nvPr/>
        </p:nvGrpSpPr>
        <p:grpSpPr>
          <a:xfrm>
            <a:off x="6151005" y="160593"/>
            <a:ext cx="1480988" cy="3556439"/>
            <a:chOff x="10005909" y="252722"/>
            <a:chExt cx="1480988" cy="3556439"/>
          </a:xfrm>
        </p:grpSpPr>
        <p:cxnSp>
          <p:nvCxnSpPr>
            <p:cNvPr id="1089" name="Straight Arrow Connector 1088">
              <a:extLst>
                <a:ext uri="{FF2B5EF4-FFF2-40B4-BE49-F238E27FC236}">
                  <a16:creationId xmlns:a16="http://schemas.microsoft.com/office/drawing/2014/main" id="{BCECA653-9AEC-087D-99B8-80AE114BAD15}"/>
                </a:ext>
              </a:extLst>
            </p:cNvPr>
            <p:cNvCxnSpPr>
              <a:cxnSpLocks/>
              <a:stCxn id="1090" idx="2"/>
            </p:cNvCxnSpPr>
            <p:nvPr/>
          </p:nvCxnSpPr>
          <p:spPr>
            <a:xfrm>
              <a:off x="10724942" y="899053"/>
              <a:ext cx="761955" cy="2910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90" name="TextBox 1089">
              <a:extLst>
                <a:ext uri="{FF2B5EF4-FFF2-40B4-BE49-F238E27FC236}">
                  <a16:creationId xmlns:a16="http://schemas.microsoft.com/office/drawing/2014/main" id="{37EAE34A-6B6D-008B-BD68-5515CA812396}"/>
                </a:ext>
              </a:extLst>
            </p:cNvPr>
            <p:cNvSpPr txBox="1"/>
            <p:nvPr/>
          </p:nvSpPr>
          <p:spPr>
            <a:xfrm>
              <a:off x="10005909" y="252722"/>
              <a:ext cx="143806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solidFill>
                    <a:schemeClr val="accent3"/>
                  </a:solidFill>
                </a:rPr>
                <a:t>Spira</a:t>
              </a:r>
              <a:r>
                <a:rPr lang="en-GB" sz="1400" dirty="0">
                  <a:solidFill>
                    <a:schemeClr val="accent3"/>
                  </a:solidFill>
                </a:rPr>
                <a:t> shield</a:t>
              </a:r>
              <a:br>
                <a:rPr lang="en-GB" sz="1400" dirty="0">
                  <a:solidFill>
                    <a:schemeClr val="accent3"/>
                  </a:solidFill>
                </a:rPr>
              </a:br>
              <a:r>
                <a:rPr lang="en-GB" sz="1400" dirty="0">
                  <a:solidFill>
                    <a:schemeClr val="accent3"/>
                  </a:solidFill>
                </a:rPr>
                <a:t>Groove: </a:t>
              </a:r>
              <a:br>
                <a:rPr lang="en-GB" sz="1400" dirty="0">
                  <a:solidFill>
                    <a:schemeClr val="accent3"/>
                  </a:solidFill>
                </a:rPr>
              </a:br>
              <a:r>
                <a:rPr lang="en-GB" sz="1400" dirty="0">
                  <a:solidFill>
                    <a:schemeClr val="accent3"/>
                  </a:solidFill>
                </a:rPr>
                <a:t>bottom electrode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546D035-E62F-51F9-625E-7D490770112F}"/>
              </a:ext>
            </a:extLst>
          </p:cNvPr>
          <p:cNvGrpSpPr/>
          <p:nvPr/>
        </p:nvGrpSpPr>
        <p:grpSpPr>
          <a:xfrm>
            <a:off x="6218660" y="1598658"/>
            <a:ext cx="1623860" cy="959440"/>
            <a:chOff x="6696000" y="3087595"/>
            <a:chExt cx="2045968" cy="119641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E03022A-7E1C-8477-0A0F-0B1FD23668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6080" y="3176948"/>
              <a:ext cx="1800200" cy="1008112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8" name="Flowchart: Summing Junction 7">
              <a:extLst>
                <a:ext uri="{FF2B5EF4-FFF2-40B4-BE49-F238E27FC236}">
                  <a16:creationId xmlns:a16="http://schemas.microsoft.com/office/drawing/2014/main" id="{E01DDA5E-2D44-8FA2-A353-F838E171C2D8}"/>
                </a:ext>
              </a:extLst>
            </p:cNvPr>
            <p:cNvSpPr/>
            <p:nvPr/>
          </p:nvSpPr>
          <p:spPr>
            <a:xfrm>
              <a:off x="6696000" y="4212000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lowchart: Summing Junction 8">
              <a:extLst>
                <a:ext uri="{FF2B5EF4-FFF2-40B4-BE49-F238E27FC236}">
                  <a16:creationId xmlns:a16="http://schemas.microsoft.com/office/drawing/2014/main" id="{5C29BBA2-ABED-5173-0A59-89129A840F76}"/>
                </a:ext>
              </a:extLst>
            </p:cNvPr>
            <p:cNvSpPr/>
            <p:nvPr/>
          </p:nvSpPr>
          <p:spPr>
            <a:xfrm>
              <a:off x="8669960" y="3087595"/>
              <a:ext cx="72008" cy="72008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D23ABCA-814C-1DB2-9C23-9F5C88E301CA}"/>
              </a:ext>
            </a:extLst>
          </p:cNvPr>
          <p:cNvGrpSpPr/>
          <p:nvPr/>
        </p:nvGrpSpPr>
        <p:grpSpPr>
          <a:xfrm>
            <a:off x="4757331" y="707967"/>
            <a:ext cx="1994137" cy="1554011"/>
            <a:chOff x="10005909" y="252722"/>
            <a:chExt cx="1994137" cy="1554011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0A6DEB6-CD1F-FE05-8AED-A819FB1ECC2A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>
              <a:off x="10724942" y="899053"/>
              <a:ext cx="1275104" cy="9076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39AF640-0C36-8502-45FD-C27BD219A2DE}"/>
                </a:ext>
              </a:extLst>
            </p:cNvPr>
            <p:cNvSpPr txBox="1"/>
            <p:nvPr/>
          </p:nvSpPr>
          <p:spPr>
            <a:xfrm>
              <a:off x="10005909" y="252722"/>
              <a:ext cx="143806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solidFill>
                    <a:schemeClr val="accent3"/>
                  </a:solidFill>
                  <a:highlight>
                    <a:srgbClr val="FFFF00"/>
                  </a:highlight>
                </a:rPr>
                <a:t>Spira</a:t>
              </a:r>
              <a:r>
                <a:rPr lang="en-GB" sz="1400" dirty="0">
                  <a:solidFill>
                    <a:schemeClr val="accent3"/>
                  </a:solidFill>
                  <a:highlight>
                    <a:srgbClr val="FFFF00"/>
                  </a:highlight>
                </a:rPr>
                <a:t> shield</a:t>
              </a:r>
              <a:br>
                <a:rPr lang="en-GB" sz="1400" dirty="0">
                  <a:solidFill>
                    <a:schemeClr val="accent3"/>
                  </a:solidFill>
                  <a:highlight>
                    <a:srgbClr val="FFFF00"/>
                  </a:highlight>
                </a:rPr>
              </a:br>
              <a:r>
                <a:rPr lang="en-GB" sz="1400" dirty="0">
                  <a:solidFill>
                    <a:schemeClr val="accent3"/>
                  </a:solidFill>
                  <a:highlight>
                    <a:srgbClr val="FFFF00"/>
                  </a:highlight>
                </a:rPr>
                <a:t>Groove: </a:t>
              </a:r>
              <a:br>
                <a:rPr lang="en-GB" sz="1400" dirty="0">
                  <a:solidFill>
                    <a:schemeClr val="accent3"/>
                  </a:solidFill>
                  <a:highlight>
                    <a:srgbClr val="FFFF00"/>
                  </a:highlight>
                </a:rPr>
              </a:br>
              <a:r>
                <a:rPr lang="en-GB" sz="1400" dirty="0">
                  <a:solidFill>
                    <a:schemeClr val="accent3"/>
                  </a:solidFill>
                  <a:highlight>
                    <a:srgbClr val="FFFF00"/>
                  </a:highlight>
                </a:rPr>
                <a:t>flange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163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183955" cy="1065742"/>
          </a:xfrm>
        </p:spPr>
        <p:txBody>
          <a:bodyPr/>
          <a:lstStyle/>
          <a:p>
            <a:r>
              <a:rPr lang="en-GB" dirty="0"/>
              <a:t>Parallelism Tolerances</a:t>
            </a:r>
            <a:br>
              <a:rPr lang="en-GB" dirty="0"/>
            </a:br>
            <a:endParaRPr lang="en-GB" sz="2100" dirty="0">
              <a:solidFill>
                <a:schemeClr val="accent2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3DB186-FE96-0116-7C3A-F4A395765C87}"/>
              </a:ext>
            </a:extLst>
          </p:cNvPr>
          <p:cNvGrpSpPr>
            <a:grpSpLocks noChangeAspect="1"/>
          </p:cNvGrpSpPr>
          <p:nvPr/>
        </p:nvGrpSpPr>
        <p:grpSpPr>
          <a:xfrm>
            <a:off x="2848327" y="1279299"/>
            <a:ext cx="8881809" cy="4610275"/>
            <a:chOff x="1709937" y="907646"/>
            <a:chExt cx="9990283" cy="51856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4626A9F-6372-CDB0-2FA8-E9A17F609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>
              <a:off x="1709937" y="907646"/>
              <a:ext cx="8803035" cy="5185649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166365C-7D44-3008-87BE-F188347BBBF0}"/>
                </a:ext>
              </a:extLst>
            </p:cNvPr>
            <p:cNvGrpSpPr/>
            <p:nvPr/>
          </p:nvGrpSpPr>
          <p:grpSpPr>
            <a:xfrm>
              <a:off x="3955437" y="1218200"/>
              <a:ext cx="7744783" cy="1877861"/>
              <a:chOff x="3955437" y="1218200"/>
              <a:chExt cx="7744783" cy="187786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6A5F357-7275-65D6-B612-5AC8C21C8425}"/>
                  </a:ext>
                </a:extLst>
              </p:cNvPr>
              <p:cNvGrpSpPr/>
              <p:nvPr/>
            </p:nvGrpSpPr>
            <p:grpSpPr>
              <a:xfrm>
                <a:off x="4045873" y="2132856"/>
                <a:ext cx="5436000" cy="590467"/>
                <a:chOff x="4045873" y="2132856"/>
                <a:chExt cx="5436000" cy="590467"/>
              </a:xfrm>
            </p:grpSpPr>
            <p:sp>
              <p:nvSpPr>
                <p:cNvPr id="10" name="Rectangle: Rounded Corners 9">
                  <a:extLst>
                    <a:ext uri="{FF2B5EF4-FFF2-40B4-BE49-F238E27FC236}">
                      <a16:creationId xmlns:a16="http://schemas.microsoft.com/office/drawing/2014/main" id="{C9302A11-1E9F-B851-C595-FF6D199567F6}"/>
                    </a:ext>
                  </a:extLst>
                </p:cNvPr>
                <p:cNvSpPr/>
                <p:nvPr/>
              </p:nvSpPr>
              <p:spPr>
                <a:xfrm rot="21324558">
                  <a:off x="4045873" y="2157246"/>
                  <a:ext cx="5436000" cy="108000"/>
                </a:xfrm>
                <a:prstGeom prst="roundRect">
                  <a:avLst/>
                </a:prstGeom>
                <a:solidFill>
                  <a:srgbClr val="CC6767"/>
                </a:solidFill>
                <a:ln w="3175">
                  <a:solidFill>
                    <a:schemeClr val="bg2">
                      <a:lumMod val="1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Arc 18">
                  <a:extLst>
                    <a:ext uri="{FF2B5EF4-FFF2-40B4-BE49-F238E27FC236}">
                      <a16:creationId xmlns:a16="http://schemas.microsoft.com/office/drawing/2014/main" id="{00E0840F-F391-F1F0-6A1F-7DBC6FA143EC}"/>
                    </a:ext>
                  </a:extLst>
                </p:cNvPr>
                <p:cNvSpPr/>
                <p:nvPr/>
              </p:nvSpPr>
              <p:spPr>
                <a:xfrm>
                  <a:off x="5906325" y="2132856"/>
                  <a:ext cx="649965" cy="590467"/>
                </a:xfrm>
                <a:prstGeom prst="arc">
                  <a:avLst>
                    <a:gd name="adj1" fmla="val 19953948"/>
                    <a:gd name="adj2" fmla="val 718723"/>
                  </a:avLst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EC14D6CA-3EA2-9AB9-214E-EB03D3743ACE}"/>
                  </a:ext>
                </a:extLst>
              </p:cNvPr>
              <p:cNvGrpSpPr/>
              <p:nvPr/>
            </p:nvGrpSpPr>
            <p:grpSpPr>
              <a:xfrm rot="21232037">
                <a:off x="3955437" y="1218200"/>
                <a:ext cx="5530460" cy="1065291"/>
                <a:chOff x="4003632" y="1363752"/>
                <a:chExt cx="5530460" cy="1065291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A2740C92-D7E9-B01C-6CF4-B7C852348E53}"/>
                    </a:ext>
                  </a:extLst>
                </p:cNvPr>
                <p:cNvCxnSpPr>
                  <a:cxnSpLocks/>
                  <a:stCxn id="10" idx="1"/>
                </p:cNvCxnSpPr>
                <p:nvPr/>
              </p:nvCxnSpPr>
              <p:spPr>
                <a:xfrm rot="367963" flipH="1" flipV="1">
                  <a:off x="4003632" y="1415025"/>
                  <a:ext cx="88626" cy="86836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2ACFD3EC-0FB1-1299-D8E6-8741F2B59069}"/>
                    </a:ext>
                  </a:extLst>
                </p:cNvPr>
                <p:cNvCxnSpPr>
                  <a:cxnSpLocks/>
                  <a:stCxn id="10" idx="3"/>
                </p:cNvCxnSpPr>
                <p:nvPr/>
              </p:nvCxnSpPr>
              <p:spPr>
                <a:xfrm rot="367963" flipH="1" flipV="1">
                  <a:off x="9425936" y="1415654"/>
                  <a:ext cx="108156" cy="101338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698D3415-0CB6-3568-E4AF-E4C387B51C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50270" y="1628800"/>
                  <a:ext cx="5417730" cy="0"/>
                </a:xfrm>
                <a:prstGeom prst="line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480B491-3FAB-0EA2-7C2F-1FC7CE777D43}"/>
                    </a:ext>
                  </a:extLst>
                </p:cNvPr>
                <p:cNvSpPr txBox="1"/>
                <p:nvPr/>
              </p:nvSpPr>
              <p:spPr>
                <a:xfrm>
                  <a:off x="6412761" y="1363752"/>
                  <a:ext cx="692748" cy="23103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/>
                    <a:t>250 mm</a:t>
                  </a:r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876D9898-0912-0053-82FE-0857064A8183}"/>
                  </a:ext>
                </a:extLst>
              </p:cNvPr>
              <p:cNvGrpSpPr/>
              <p:nvPr/>
            </p:nvGrpSpPr>
            <p:grpSpPr>
              <a:xfrm>
                <a:off x="9468000" y="1994919"/>
                <a:ext cx="2232220" cy="497857"/>
                <a:chOff x="9468000" y="1994919"/>
                <a:chExt cx="2232220" cy="497857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561D91EE-9323-AC10-F9A8-A6AB4D5244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68000" y="2052000"/>
                  <a:ext cx="1260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BEE6336E-8EAC-4727-138A-8833DA93AA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77476" y="2492776"/>
                  <a:ext cx="1260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5F168675-1E3F-11EA-AF5B-9A895D9AED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60496" y="2052000"/>
                  <a:ext cx="0" cy="440776"/>
                </a:xfrm>
                <a:prstGeom prst="line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33A84773-C982-80D9-2289-0420B8298941}"/>
                    </a:ext>
                  </a:extLst>
                </p:cNvPr>
                <p:cNvSpPr txBox="1"/>
                <p:nvPr/>
              </p:nvSpPr>
              <p:spPr>
                <a:xfrm>
                  <a:off x="10805902" y="1994919"/>
                  <a:ext cx="894318" cy="484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400" dirty="0">
                      <a:highlight>
                        <a:srgbClr val="FFFF00"/>
                      </a:highlight>
                    </a:rPr>
                    <a:t>0.1 mm – </a:t>
                  </a:r>
                  <a:br>
                    <a:rPr lang="en-GB" sz="1400" dirty="0">
                      <a:highlight>
                        <a:srgbClr val="FFFF00"/>
                      </a:highlight>
                    </a:rPr>
                  </a:br>
                  <a:r>
                    <a:rPr lang="en-GB" sz="1400" dirty="0">
                      <a:highlight>
                        <a:srgbClr val="FFFF00"/>
                      </a:highlight>
                    </a:rPr>
                    <a:t>0.2 mm 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3575796D-45A6-B296-7575-EBA63B50F5C4}"/>
                      </a:ext>
                    </a:extLst>
                  </p:cNvPr>
                  <p:cNvSpPr txBox="1"/>
                  <p:nvPr/>
                </p:nvSpPr>
                <p:spPr>
                  <a:xfrm>
                    <a:off x="4992918" y="2551608"/>
                    <a:ext cx="3860877" cy="54445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0.1</m:t>
                                      </m:r>
                                    </m:num>
                                    <m:den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250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GB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0.025</m:t>
                              </m:r>
                              <m:r>
                                <a:rPr lang="en-GB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  <m:r>
                                <a:rPr lang="es-E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−0.05</m:t>
                              </m:r>
                              <m:r>
                                <a:rPr lang="en-GB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e>
                          </m:func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3575796D-45A6-B296-7575-EBA63B50F5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2918" y="2551608"/>
                    <a:ext cx="3860877" cy="54445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5EECD67-5149-F13D-7BCC-63B10193A12A}"/>
              </a:ext>
            </a:extLst>
          </p:cNvPr>
          <p:cNvSpPr txBox="1"/>
          <p:nvPr/>
        </p:nvSpPr>
        <p:spPr>
          <a:xfrm>
            <a:off x="499601" y="2459504"/>
            <a:ext cx="2500714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030"/>
                </a:solidFill>
                <a:highlight>
                  <a:srgbClr val="FFFF00"/>
                </a:highlight>
              </a:rPr>
              <a:t>Shims will be used for the final adjustment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03030"/>
                </a:solidFill>
                <a:highlight>
                  <a:srgbClr val="FFFF00"/>
                </a:highlight>
              </a:rPr>
              <a:t>25-30 ceramic insulators will be manufactured in case it’s needed some adjustment </a:t>
            </a:r>
          </a:p>
        </p:txBody>
      </p:sp>
    </p:spTree>
    <p:extLst>
      <p:ext uri="{BB962C8B-B14F-4D97-AF65-F5344CB8AC3E}">
        <p14:creationId xmlns:p14="http://schemas.microsoft.com/office/powerpoint/2010/main" val="3459786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4715-4E7E-3263-26F9-40A8FC57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0811" cy="1065742"/>
          </a:xfrm>
        </p:spPr>
        <p:txBody>
          <a:bodyPr/>
          <a:lstStyle/>
          <a:p>
            <a:r>
              <a:rPr lang="en-GB" dirty="0"/>
              <a:t>Requests</a:t>
            </a:r>
            <a:endParaRPr lang="en-GB" sz="21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F3687-BA64-FCAE-172F-99C4F836C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56792"/>
            <a:ext cx="11380813" cy="46439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Special roughness for the pocket created to install the 90</a:t>
            </a:r>
            <a:r>
              <a:rPr lang="es-ES" sz="1800" b="0" dirty="0">
                <a:latin typeface="Arial (Body) "/>
              </a:rPr>
              <a:t>º </a:t>
            </a:r>
            <a:r>
              <a:rPr lang="en-GB" sz="1800" b="0" dirty="0">
                <a:latin typeface="Arial (Body) "/>
              </a:rPr>
              <a:t>adaptor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Support arms thickness of 19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Rounded radii of the ion trap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Rounded cap screws near HV parts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Change the aperture from 82 mm to 84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Update the 3D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latin typeface="Arial (Body) "/>
              </a:rPr>
              <a:t>Create the drawing for the power cabling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5E4AD-F5CD-134F-8353-5C6D37669F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01.12.2022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54732-ADAE-FEE7-5EE8-067AD972E0D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SPS-BGI Mechanical Design Discussion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58A957-C4E9-61C8-04BD-AAD754B62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3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9283</TotalTime>
  <Words>696</Words>
  <Application>Microsoft Office PowerPoint</Application>
  <PresentationFormat>Widescreen</PresentationFormat>
  <Paragraphs>105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(Body) </vt:lpstr>
      <vt:lpstr>Calibri</vt:lpstr>
      <vt:lpstr>Cambria Math</vt:lpstr>
      <vt:lpstr>Symbol</vt:lpstr>
      <vt:lpstr>Office Theme</vt:lpstr>
      <vt:lpstr>SPS-BGI Mechanical Design Discussion ML-MME 3_answers</vt:lpstr>
      <vt:lpstr>Feedthrough Design</vt:lpstr>
      <vt:lpstr>Feedthrough Design</vt:lpstr>
      <vt:lpstr>RF Contact Fingerstock – Requirements / Contact</vt:lpstr>
      <vt:lpstr>RF Contact Fingerstock – Positioning </vt:lpstr>
      <vt:lpstr>RF Contact Fingerstock – Fixation Low Head Cap Screws </vt:lpstr>
      <vt:lpstr>RF Contact Spira Shield</vt:lpstr>
      <vt:lpstr>Parallelism Tolerances </vt:lpstr>
      <vt:lpstr>Requests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Maria Teresa Ramos Garcia</dc:creator>
  <cp:lastModifiedBy>Maria Teresa Ramos Garcia</cp:lastModifiedBy>
  <cp:revision>152</cp:revision>
  <cp:lastPrinted>2020-01-30T13:49:18Z</cp:lastPrinted>
  <dcterms:created xsi:type="dcterms:W3CDTF">2022-07-06T07:46:51Z</dcterms:created>
  <dcterms:modified xsi:type="dcterms:W3CDTF">2022-12-01T09:41:26Z</dcterms:modified>
</cp:coreProperties>
</file>